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1" Type="http://schemas.openxmlformats.org/officeDocument/2006/relationships/slideLayout" Target="../slideLayouts/slideLayout1.xml"/><Relationship Id="rId10" Type="http://schemas.openxmlformats.org/officeDocument/2006/relationships/image" Target="../media/image25.pn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tretch>
            <a:fillRect/>
          </a:stretch>
        </p:blipFill>
        <p:spPr>
          <a:xfrm rot="21600000">
            <a:off x="5912332" y="0"/>
            <a:ext cx="6279667" cy="6858000"/>
          </a:xfrm>
          <a:prstGeom prst="rect">
            <a:avLst/>
          </a:prstGeom>
        </p:spPr>
      </p:pic>
      <p:sp>
        <p:nvSpPr>
          <p:cNvPr id="4" name="textbox 4"/>
          <p:cNvSpPr/>
          <p:nvPr/>
        </p:nvSpPr>
        <p:spPr>
          <a:xfrm>
            <a:off x="315904" y="3191999"/>
            <a:ext cx="6621144" cy="1210944"/>
          </a:xfrm>
          <a:prstGeom prst="rect">
            <a:avLst/>
          </a:prstGeom>
          <a:noFill/>
          <a:ln w="0" cap="flat">
            <a:noFill/>
            <a:prstDash val="solid"/>
            <a:miter lim="0"/>
          </a:ln>
        </p:spPr>
        <p:txBody>
          <a:bodyPr vert="horz" wrap="square" lIns="0" tIns="0" rIns="0" bIns="0"/>
          <a:lstStyle/>
          <a:p>
            <a:pPr algn="l" rtl="0" eaLnBrk="0">
              <a:lnSpc>
                <a:spcPct val="63000"/>
              </a:lnSpc>
            </a:pPr>
            <a:endParaRPr sz="100" dirty="0">
              <a:latin typeface="Arial" panose="020B0604020202020204"/>
              <a:ea typeface="Arial" panose="020B0604020202020204"/>
              <a:cs typeface="Arial" panose="020B0604020202020204"/>
            </a:endParaRPr>
          </a:p>
          <a:p>
            <a:pPr marL="12700" algn="l" rtl="0" eaLnBrk="0">
              <a:lnSpc>
                <a:spcPct val="88000"/>
              </a:lnSpc>
            </a:pPr>
            <a:r>
              <a:rPr sz="5100" b="1" kern="0" spc="90" dirty="0">
                <a:solidFill>
                  <a:srgbClr val="E46D1C">
                    <a:alpha val="100000"/>
                  </a:srgbClr>
                </a:solidFill>
                <a:latin typeface="微软雅黑" panose="020B0503020204020204" charset="-122"/>
                <a:ea typeface="微软雅黑" panose="020B0503020204020204" charset="-122"/>
                <a:cs typeface="微软雅黑" panose="020B0503020204020204" charset="-122"/>
              </a:rPr>
              <a:t>钠钾镁钙注射用浓溶液</a:t>
            </a:r>
            <a:endParaRPr sz="51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1000" dirty="0">
              <a:latin typeface="Arial" panose="020B0604020202020204"/>
              <a:ea typeface="Arial" panose="020B0604020202020204"/>
              <a:cs typeface="Arial" panose="020B0604020202020204"/>
            </a:endParaRPr>
          </a:p>
          <a:p>
            <a:pPr marL="568325" algn="l" rtl="0" eaLnBrk="0">
              <a:lnSpc>
                <a:spcPts val="2730"/>
              </a:lnSpc>
              <a:spcBef>
                <a:spcPts val="5"/>
              </a:spcBef>
            </a:pPr>
            <a:r>
              <a:rPr sz="2000" kern="0" spc="0" dirty="0">
                <a:solidFill>
                  <a:srgbClr val="999999">
                    <a:alpha val="100000"/>
                  </a:srgbClr>
                </a:solidFill>
                <a:latin typeface="Arial" panose="020B0604020202020204"/>
                <a:ea typeface="Arial" panose="020B0604020202020204"/>
                <a:cs typeface="Arial" panose="020B0604020202020204"/>
              </a:rPr>
              <a:t>TPN</a:t>
            </a:r>
            <a:r>
              <a:rPr sz="2000" kern="0" spc="150" dirty="0">
                <a:solidFill>
                  <a:srgbClr val="999999">
                    <a:alpha val="100000"/>
                  </a:srgbClr>
                </a:solidFill>
                <a:latin typeface="Arial" panose="020B0604020202020204"/>
                <a:ea typeface="Arial" panose="020B0604020202020204"/>
                <a:cs typeface="Arial" panose="020B0604020202020204"/>
              </a:rPr>
              <a:t> </a:t>
            </a:r>
            <a:r>
              <a:rPr sz="2000" kern="0" spc="0" dirty="0">
                <a:solidFill>
                  <a:srgbClr val="999999">
                    <a:alpha val="100000"/>
                  </a:srgbClr>
                </a:solidFill>
                <a:latin typeface="Arial" panose="020B0604020202020204"/>
                <a:ea typeface="Arial" panose="020B0604020202020204"/>
                <a:cs typeface="Arial" panose="020B0604020202020204"/>
              </a:rPr>
              <a:t>Electrolytes </a:t>
            </a:r>
            <a:r>
              <a:rPr sz="2000" kern="0" spc="-10" dirty="0">
                <a:solidFill>
                  <a:srgbClr val="999999">
                    <a:alpha val="100000"/>
                  </a:srgbClr>
                </a:solidFill>
                <a:latin typeface="Arial" panose="020B0604020202020204"/>
                <a:ea typeface="Arial" panose="020B0604020202020204"/>
                <a:cs typeface="Arial" panose="020B0604020202020204"/>
              </a:rPr>
              <a:t>(multiple electrolyte additive)</a:t>
            </a:r>
            <a:endParaRPr sz="2000" dirty="0">
              <a:latin typeface="Arial" panose="020B0604020202020204"/>
              <a:ea typeface="Arial" panose="020B0604020202020204"/>
              <a:cs typeface="Arial" panose="020B0604020202020204"/>
            </a:endParaRPr>
          </a:p>
        </p:txBody>
      </p:sp>
      <p:sp>
        <p:nvSpPr>
          <p:cNvPr id="6" name="textbox 6"/>
          <p:cNvSpPr/>
          <p:nvPr/>
        </p:nvSpPr>
        <p:spPr>
          <a:xfrm>
            <a:off x="840930" y="5066956"/>
            <a:ext cx="3966845" cy="363854"/>
          </a:xfrm>
          <a:prstGeom prst="rect">
            <a:avLst/>
          </a:prstGeom>
          <a:solidFill>
            <a:srgbClr val="E46D1C">
              <a:alpha val="100000"/>
            </a:srgbClr>
          </a:solidFill>
          <a:ln w="0" cap="flat">
            <a:noFill/>
            <a:prstDash val="solid"/>
            <a:miter lim="0"/>
          </a:ln>
        </p:spPr>
        <p:txBody>
          <a:bodyPr vert="horz" wrap="square" lIns="0" tIns="0" rIns="0" bIns="0"/>
          <a:lstStyle/>
          <a:p>
            <a:pPr algn="l" rtl="0" eaLnBrk="0">
              <a:lnSpc>
                <a:spcPct val="100000"/>
              </a:lnSpc>
            </a:pPr>
            <a:endParaRPr sz="500" dirty="0">
              <a:latin typeface="Arial" panose="020B0604020202020204"/>
              <a:ea typeface="Arial" panose="020B0604020202020204"/>
              <a:cs typeface="Arial" panose="020B0604020202020204"/>
            </a:endParaRPr>
          </a:p>
          <a:p>
            <a:pPr marL="146685" algn="l" rtl="0" eaLnBrk="0">
              <a:lnSpc>
                <a:spcPct val="88000"/>
              </a:lnSpc>
              <a:spcBef>
                <a:spcPts val="5"/>
              </a:spcBef>
            </a:pPr>
            <a:r>
              <a:rPr sz="15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公司</a:t>
            </a:r>
            <a:r>
              <a:rPr sz="1500" kern="0" spc="-15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：北京亿灵医药科技发展有限公司</a:t>
            </a:r>
            <a:endParaRPr sz="1500" dirty="0">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2"/>
          <a:stretch>
            <a:fillRect/>
          </a:stretch>
        </p:blipFill>
        <p:spPr>
          <a:xfrm rot="21600000">
            <a:off x="405421" y="450402"/>
            <a:ext cx="2112251" cy="511980"/>
          </a:xfrm>
          <a:prstGeom prst="rect">
            <a:avLst/>
          </a:prstGeom>
        </p:spPr>
      </p:pic>
      <p:grpSp>
        <p:nvGrpSpPr>
          <p:cNvPr id="3" name="group 2"/>
          <p:cNvGrpSpPr/>
          <p:nvPr/>
        </p:nvGrpSpPr>
        <p:grpSpPr>
          <a:xfrm rot="21600000">
            <a:off x="834580" y="5560898"/>
            <a:ext cx="2130691" cy="376351"/>
            <a:chOff x="0" y="0"/>
            <a:chExt cx="2130691" cy="376351"/>
          </a:xfrm>
        </p:grpSpPr>
        <p:pic>
          <p:nvPicPr>
            <p:cNvPr id="10" name="picture 10"/>
            <p:cNvPicPr>
              <a:picLocks noChangeAspect="1"/>
            </p:cNvPicPr>
            <p:nvPr/>
          </p:nvPicPr>
          <p:blipFill>
            <a:blip r:embed="rId3"/>
            <a:stretch>
              <a:fillRect/>
            </a:stretch>
          </p:blipFill>
          <p:spPr>
            <a:xfrm rot="21600000">
              <a:off x="0" y="0"/>
              <a:ext cx="2130691" cy="376351"/>
            </a:xfrm>
            <a:prstGeom prst="rect">
              <a:avLst/>
            </a:prstGeom>
          </p:spPr>
        </p:pic>
        <p:sp>
          <p:nvSpPr>
            <p:cNvPr id="12" name="textbox 12"/>
            <p:cNvSpPr/>
            <p:nvPr/>
          </p:nvSpPr>
          <p:spPr>
            <a:xfrm>
              <a:off x="-12700" y="-12700"/>
              <a:ext cx="2156460" cy="401954"/>
            </a:xfrm>
            <a:prstGeom prst="rect">
              <a:avLst/>
            </a:prstGeom>
            <a:noFill/>
            <a:ln w="0" cap="flat">
              <a:noFill/>
              <a:prstDash val="solid"/>
              <a:miter lim="0"/>
            </a:ln>
          </p:spPr>
          <p:txBody>
            <a:bodyPr vert="horz" wrap="square" lIns="0" tIns="0" rIns="0" bIns="0"/>
            <a:lstStyle/>
            <a:p>
              <a:pPr algn="l" rtl="0" eaLnBrk="0">
                <a:lnSpc>
                  <a:spcPct val="129000"/>
                </a:lnSpc>
              </a:pPr>
              <a:endParaRPr sz="300" dirty="0">
                <a:latin typeface="Arial" panose="020B0604020202020204"/>
                <a:ea typeface="Arial" panose="020B0604020202020204"/>
                <a:cs typeface="Arial" panose="020B0604020202020204"/>
              </a:endParaRPr>
            </a:p>
            <a:p>
              <a:pPr marL="257175" algn="l" rtl="0" eaLnBrk="0">
                <a:lnSpc>
                  <a:spcPts val="2060"/>
                </a:lnSpc>
                <a:spcBef>
                  <a:spcPts val="5"/>
                </a:spcBef>
              </a:pPr>
              <a:r>
                <a:rPr sz="1500" kern="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时间：</a:t>
              </a:r>
              <a:r>
                <a:rPr sz="1500" kern="0" spc="-26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500" kern="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202</a:t>
              </a:r>
              <a:r>
                <a:rPr lang="en-US" sz="1500" kern="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5</a:t>
              </a:r>
              <a:r>
                <a:rPr sz="1500" kern="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.0</a:t>
              </a:r>
              <a:r>
                <a:rPr lang="en-US" sz="1500" kern="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7</a:t>
              </a:r>
              <a:r>
                <a:rPr sz="1500" kern="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r>
                <a:rPr lang="en-US" sz="1500" kern="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17</a:t>
              </a:r>
              <a:endParaRPr lang="en-US" sz="1500" kern="0" spc="40" dirty="0">
                <a:solidFill>
                  <a:srgbClr val="0D0D0D">
                    <a:alpha val="100000"/>
                  </a:srgbClr>
                </a:solidFill>
                <a:latin typeface="微软雅黑" panose="020B0503020204020204" charset="-122"/>
                <a:ea typeface="微软雅黑" panose="020B0503020204020204" charset="-122"/>
                <a:cs typeface="微软雅黑" panose="020B0503020204020204" charset="-122"/>
              </a:endParaRPr>
            </a:p>
            <a:p>
              <a:pPr marL="257175" algn="l" rtl="0" eaLnBrk="0">
                <a:lnSpc>
                  <a:spcPts val="2060"/>
                </a:lnSpc>
                <a:spcBef>
                  <a:spcPts val="5"/>
                </a:spcBef>
              </a:pPr>
              <a:endParaRPr lang="en-US" sz="1500" kern="0" spc="40" dirty="0">
                <a:solidFill>
                  <a:srgbClr val="0D0D0D">
                    <a:alpha val="100000"/>
                  </a:srgb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ath 218"/>
          <p:cNvSpPr/>
          <p:nvPr/>
        </p:nvSpPr>
        <p:spPr>
          <a:xfrm>
            <a:off x="332231" y="3715511"/>
            <a:ext cx="1786127" cy="2345436"/>
          </a:xfrm>
          <a:custGeom>
            <a:avLst/>
            <a:gdLst/>
            <a:ahLst/>
            <a:cxnLst/>
            <a:rect l="0" t="0" r="0" b="0"/>
            <a:pathLst>
              <a:path w="2812" h="3693">
                <a:moveTo>
                  <a:pt x="0" y="0"/>
                </a:moveTo>
                <a:lnTo>
                  <a:pt x="1406" y="0"/>
                </a:lnTo>
                <a:lnTo>
                  <a:pt x="2812" y="1845"/>
                </a:lnTo>
                <a:lnTo>
                  <a:pt x="1406" y="3693"/>
                </a:lnTo>
                <a:lnTo>
                  <a:pt x="0" y="3693"/>
                </a:lnTo>
                <a:lnTo>
                  <a:pt x="0" y="0"/>
                </a:lnTo>
              </a:path>
            </a:pathLst>
          </a:custGeom>
          <a:solidFill>
            <a:srgbClr val="E46D1C">
              <a:alpha val="80000"/>
            </a:srgbClr>
          </a:solidFill>
          <a:ln w="0" cap="flat">
            <a:noFill/>
            <a:prstDash val="solid"/>
            <a:miter lim="0"/>
          </a:ln>
        </p:spPr>
        <p:txBody>
          <a:bodyPr rtlCol="0"/>
          <a:lstStyle/>
          <a:p>
            <a:pPr algn="ctr"/>
            <a:endParaRPr lang="zh-CN" altLang="en-US"/>
          </a:p>
        </p:txBody>
      </p:sp>
      <p:pic>
        <p:nvPicPr>
          <p:cNvPr id="220" name="picture 220"/>
          <p:cNvPicPr>
            <a:picLocks noChangeAspect="1"/>
          </p:cNvPicPr>
          <p:nvPr/>
        </p:nvPicPr>
        <p:blipFill>
          <a:blip r:embed="rId1"/>
          <a:stretch>
            <a:fillRect/>
          </a:stretch>
        </p:blipFill>
        <p:spPr>
          <a:xfrm rot="21600000">
            <a:off x="316090" y="2203487"/>
            <a:ext cx="11462144" cy="1302258"/>
          </a:xfrm>
          <a:prstGeom prst="rect">
            <a:avLst/>
          </a:prstGeom>
        </p:spPr>
      </p:pic>
      <p:graphicFrame>
        <p:nvGraphicFramePr>
          <p:cNvPr id="222" name="table 222"/>
          <p:cNvGraphicFramePr>
            <a:graphicFrameLocks noGrp="1"/>
          </p:cNvGraphicFramePr>
          <p:nvPr/>
        </p:nvGraphicFramePr>
        <p:xfrm>
          <a:off x="316090" y="2203487"/>
          <a:ext cx="11468735" cy="3866514"/>
        </p:xfrm>
        <a:graphic>
          <a:graphicData uri="http://schemas.openxmlformats.org/drawingml/2006/table">
            <a:tbl>
              <a:tblPr/>
              <a:tblGrid>
                <a:gridCol w="1802129"/>
                <a:gridCol w="9666605"/>
              </a:tblGrid>
              <a:tr h="459105">
                <a:tc gridSpan="2">
                  <a:txBody>
                    <a:bodyPr/>
                    <a:lstStyle/>
                    <a:p>
                      <a:pPr algn="l" rtl="0" eaLnBrk="0">
                        <a:lnSpc>
                          <a:spcPct val="108000"/>
                        </a:lnSpc>
                      </a:pPr>
                      <a:endParaRPr sz="800" dirty="0">
                        <a:latin typeface="Arial" panose="020B0604020202020204"/>
                        <a:ea typeface="Arial" panose="020B0604020202020204"/>
                        <a:cs typeface="Arial" panose="020B0604020202020204"/>
                      </a:endParaRPr>
                    </a:p>
                    <a:p>
                      <a:pPr marL="4398645" algn="l" rtl="0" eaLnBrk="0">
                        <a:lnSpc>
                          <a:spcPct val="88000"/>
                        </a:lnSpc>
                      </a:pPr>
                      <a:r>
                        <a:rPr sz="20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工艺严格</a:t>
                      </a:r>
                      <a:r>
                        <a:rPr sz="2000" b="1" kern="0" spc="-31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，安全性高</a:t>
                      </a:r>
                      <a:endParaRPr sz="20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hMerge="1">
                  <a:tcPr marL="0" marR="0" marT="0" marB="0" vert="horz">
                    <a:lnL>
                      <a:noFill/>
                    </a:lnL>
                    <a:lnR>
                      <a:noFill/>
                    </a:lnR>
                    <a:lnT>
                      <a:noFill/>
                    </a:lnT>
                    <a:lnB>
                      <a:noFill/>
                    </a:lnB>
                  </a:tcPr>
                </a:tc>
              </a:tr>
              <a:tr h="1046480">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297180" algn="l" rtl="0" eaLnBrk="0">
                        <a:lnSpc>
                          <a:spcPct val="88000"/>
                        </a:lnSpc>
                        <a:spcBef>
                          <a:spcPts val="0"/>
                        </a:spcBef>
                      </a:pPr>
                      <a:r>
                        <a:rPr sz="17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工艺创新</a:t>
                      </a:r>
                      <a:endParaRPr sz="1700" b="1"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6350" cap="flat" cmpd="sng" algn="ctr">
                      <a:solidFill>
                        <a:srgbClr val="BFBFBF"/>
                      </a:solidFill>
                      <a:prstDash val="solid"/>
                      <a:round/>
                      <a:headEnd type="none" w="med" len="med"/>
                      <a:tailEnd type="none" w="med" len="med"/>
                    </a:lnB>
                  </a:tcPr>
                </a:tc>
                <a:tc>
                  <a:txBody>
                    <a:bodyPr/>
                    <a:lstStyle/>
                    <a:p>
                      <a:pPr algn="l" rtl="0" eaLnBrk="0">
                        <a:lnSpc>
                          <a:spcPct val="105000"/>
                        </a:lnSpc>
                      </a:pPr>
                      <a:endParaRPr sz="800" dirty="0">
                        <a:latin typeface="Arial" panose="020B0604020202020204"/>
                        <a:ea typeface="Arial" panose="020B0604020202020204"/>
                        <a:cs typeface="Arial" panose="020B0604020202020204"/>
                      </a:endParaRPr>
                    </a:p>
                    <a:p>
                      <a:pPr marL="449580" algn="l" rtl="0" eaLnBrk="0">
                        <a:lnSpc>
                          <a:spcPts val="2105"/>
                        </a:lnSpc>
                        <a:spcBef>
                          <a:spcPts val="5"/>
                        </a:spcBef>
                        <a:tabLst>
                          <a:tab pos="593725"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该品种制备工艺在终端灭菌时</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采用过渡杀灭法</a:t>
                      </a:r>
                      <a:r>
                        <a:rPr sz="15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，提高了产品稳定性</a:t>
                      </a:r>
                      <a:r>
                        <a:rPr sz="15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b="1" kern="0" spc="80" dirty="0">
                          <a:solidFill>
                            <a:srgbClr val="E46D1C">
                              <a:alpha val="100000"/>
                            </a:srgbClr>
                          </a:solidFill>
                          <a:latin typeface="微软雅黑" panose="020B0503020204020204" charset="-122"/>
                          <a:ea typeface="微软雅黑" panose="020B0503020204020204" charset="-122"/>
                          <a:cs typeface="微软雅黑" panose="020B0503020204020204" charset="-122"/>
                        </a:rPr>
                        <a:t>本品的有效期为36个月</a:t>
                      </a:r>
                      <a:r>
                        <a:rPr sz="1600" b="1" kern="0" spc="80" baseline="30000" dirty="0">
                          <a:solidFill>
                            <a:srgbClr val="E46D1C">
                              <a:alpha val="100000"/>
                            </a:srgbClr>
                          </a:solidFill>
                          <a:latin typeface="微软雅黑" panose="020B0503020204020204" charset="-122"/>
                          <a:ea typeface="微软雅黑" panose="020B0503020204020204" charset="-122"/>
                          <a:cs typeface="微软雅黑" panose="020B0503020204020204" charset="-122"/>
                        </a:rPr>
                        <a:t>1</a:t>
                      </a:r>
                      <a:endParaRPr sz="1600" baseline="30000" dirty="0">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700" dirty="0">
                        <a:latin typeface="Arial" panose="020B0604020202020204"/>
                        <a:ea typeface="Arial" panose="020B0604020202020204"/>
                        <a:cs typeface="Arial" panose="020B0604020202020204"/>
                      </a:endParaRPr>
                    </a:p>
                    <a:p>
                      <a:pPr marL="449580" algn="l" rtl="0" eaLnBrk="0">
                        <a:lnSpc>
                          <a:spcPts val="1840"/>
                        </a:lnSpc>
                        <a:spcBef>
                          <a:spcPts val="0"/>
                        </a:spcBef>
                        <a:tabLst>
                          <a:tab pos="593725"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质量标准增加了铝元素的控制项目</a:t>
                      </a:r>
                      <a:r>
                        <a:rPr sz="15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b="1" kern="0" spc="80" dirty="0">
                          <a:solidFill>
                            <a:srgbClr val="E46D1C">
                              <a:alpha val="100000"/>
                            </a:srgbClr>
                          </a:solidFill>
                          <a:latin typeface="微软雅黑" panose="020B0503020204020204" charset="-122"/>
                          <a:ea typeface="微软雅黑" panose="020B0503020204020204" charset="-122"/>
                          <a:cs typeface="微软雅黑" panose="020B0503020204020204" charset="-122"/>
                        </a:rPr>
                        <a:t>质量标准高于同类品种</a:t>
                      </a:r>
                      <a:r>
                        <a:rPr sz="1600" b="1" kern="0" spc="80" baseline="25000" dirty="0">
                          <a:solidFill>
                            <a:srgbClr val="E46D1C">
                              <a:alpha val="100000"/>
                            </a:srgbClr>
                          </a:solidFill>
                          <a:latin typeface="微软雅黑" panose="020B0503020204020204" charset="-122"/>
                          <a:ea typeface="微软雅黑" panose="020B0503020204020204" charset="-122"/>
                          <a:cs typeface="微软雅黑" panose="020B0503020204020204" charset="-122"/>
                        </a:rPr>
                        <a:t>1</a:t>
                      </a:r>
                      <a:r>
                        <a:rPr sz="1000" b="1" kern="0" spc="-7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药品的安</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全性高</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6350" cap="flat" cmpd="sng" algn="ctr">
                      <a:solidFill>
                        <a:srgbClr val="BFBFBF"/>
                      </a:solidFill>
                      <a:prstDash val="solid"/>
                      <a:round/>
                      <a:headEnd type="none" w="med" len="med"/>
                      <a:tailEnd type="none" w="med" len="med"/>
                    </a:lnB>
                  </a:tcPr>
                </a:tc>
              </a:tr>
              <a:tr h="2360929">
                <a:tc>
                  <a:txBody>
                    <a:bodyPr/>
                    <a:lstStyle/>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marL="229235" algn="l" rtl="0" eaLnBrk="0">
                        <a:lnSpc>
                          <a:spcPct val="88000"/>
                        </a:lnSpc>
                        <a:spcBef>
                          <a:spcPts val="5"/>
                        </a:spcBef>
                      </a:pPr>
                      <a:r>
                        <a:rPr sz="17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应用创新</a:t>
                      </a:r>
                      <a:endParaRPr sz="1700" b="1"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eaLnBrk="0">
                        <a:lnSpc>
                          <a:spcPct val="109000"/>
                        </a:lnSpc>
                      </a:pPr>
                      <a:endParaRPr sz="900" dirty="0">
                        <a:latin typeface="Arial" panose="020B0604020202020204"/>
                        <a:ea typeface="Arial" panose="020B0604020202020204"/>
                        <a:cs typeface="Arial" panose="020B0604020202020204"/>
                      </a:endParaRPr>
                    </a:p>
                    <a:p>
                      <a:pPr marL="1875155" algn="l" rtl="0" eaLnBrk="0">
                        <a:lnSpc>
                          <a:spcPct val="89000"/>
                        </a:lnSpc>
                        <a:spcBef>
                          <a:spcPts val="0"/>
                        </a:spcBef>
                      </a:pPr>
                      <a:r>
                        <a:rPr sz="20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国内首款肠外营养复方电解质补充剂</a:t>
                      </a:r>
                      <a:endParaRPr sz="2000" dirty="0">
                        <a:latin typeface="微软雅黑" panose="020B0503020204020204" charset="-122"/>
                        <a:ea typeface="微软雅黑" panose="020B0503020204020204" charset="-122"/>
                        <a:cs typeface="微软雅黑" panose="020B0503020204020204" charset="-122"/>
                      </a:endParaRPr>
                    </a:p>
                    <a:p>
                      <a:pPr marL="720725" indent="-271145" algn="l" rtl="0" eaLnBrk="0">
                        <a:lnSpc>
                          <a:spcPct val="130000"/>
                        </a:lnSpc>
                        <a:spcBef>
                          <a:spcPts val="1120"/>
                        </a:spcBef>
                        <a:tabLst>
                          <a:tab pos="593725"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本品可有效提高电解质补充的规范性</a:t>
                      </a:r>
                      <a:r>
                        <a:rPr sz="15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，从而减少患者电解质紊乱的发生率</a:t>
                      </a:r>
                      <a:r>
                        <a:rPr sz="15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减</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少并发症</a:t>
                      </a:r>
                      <a:r>
                        <a:rPr sz="15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，提高</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总体生存期</a:t>
                      </a:r>
                      <a:endParaRPr sz="1500" dirty="0">
                        <a:latin typeface="微软雅黑" panose="020B0503020204020204" charset="-122"/>
                        <a:ea typeface="微软雅黑" panose="020B0503020204020204" charset="-122"/>
                        <a:cs typeface="微软雅黑" panose="020B0503020204020204" charset="-122"/>
                      </a:endParaRPr>
                    </a:p>
                    <a:p>
                      <a:pPr marL="449580" algn="l" rtl="0" eaLnBrk="0">
                        <a:lnSpc>
                          <a:spcPct val="98000"/>
                        </a:lnSpc>
                        <a:spcBef>
                          <a:spcPts val="1080"/>
                        </a:spcBef>
                        <a:tabLst>
                          <a:tab pos="593725"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本品可与不同的氨基酸</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及葡萄糖溶液搭配使用</a:t>
                      </a:r>
                      <a:r>
                        <a:rPr sz="15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，更加灵活便捷</a:t>
                      </a:r>
                      <a:r>
                        <a:rPr sz="15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可满足不同患者需求</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900" dirty="0">
                        <a:latin typeface="Arial" panose="020B0604020202020204"/>
                        <a:ea typeface="Arial" panose="020B0604020202020204"/>
                        <a:cs typeface="Arial" panose="020B0604020202020204"/>
                      </a:endParaRPr>
                    </a:p>
                    <a:p>
                      <a:pPr marL="730885" indent="-281305" algn="l" rtl="0" eaLnBrk="0">
                        <a:lnSpc>
                          <a:spcPct val="130000"/>
                        </a:lnSpc>
                        <a:spcBef>
                          <a:spcPts val="5"/>
                        </a:spcBef>
                        <a:tabLst>
                          <a:tab pos="593725"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本品减少处方和配制差</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错、</a:t>
                      </a:r>
                      <a:r>
                        <a:rPr sz="1500"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减少杂质和微生物污染</a:t>
                      </a:r>
                      <a:r>
                        <a:rPr sz="15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，避免单方电解质单支剂量过大带来的浪费</a:t>
                      </a:r>
                      <a:r>
                        <a:rPr sz="15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降低患者风险</a:t>
                      </a:r>
                      <a:r>
                        <a:rPr sz="15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降低医院管理成本</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bl>
          </a:graphicData>
        </a:graphic>
      </p:graphicFrame>
      <p:pic>
        <p:nvPicPr>
          <p:cNvPr id="224" name="picture 224"/>
          <p:cNvPicPr>
            <a:picLocks noChangeAspect="1"/>
          </p:cNvPicPr>
          <p:nvPr/>
        </p:nvPicPr>
        <p:blipFill>
          <a:blip r:embed="rId2"/>
          <a:stretch>
            <a:fillRect/>
          </a:stretch>
        </p:blipFill>
        <p:spPr>
          <a:xfrm rot="21600000">
            <a:off x="2568128" y="5368835"/>
            <a:ext cx="143821" cy="224442"/>
          </a:xfrm>
          <a:prstGeom prst="rect">
            <a:avLst/>
          </a:prstGeom>
        </p:spPr>
      </p:pic>
      <p:pic>
        <p:nvPicPr>
          <p:cNvPr id="226" name="picture 226"/>
          <p:cNvPicPr>
            <a:picLocks noChangeAspect="1"/>
          </p:cNvPicPr>
          <p:nvPr/>
        </p:nvPicPr>
        <p:blipFill>
          <a:blip r:embed="rId2"/>
          <a:stretch>
            <a:fillRect/>
          </a:stretch>
        </p:blipFill>
        <p:spPr>
          <a:xfrm rot="21600000">
            <a:off x="2568128" y="5003075"/>
            <a:ext cx="143821" cy="224442"/>
          </a:xfrm>
          <a:prstGeom prst="rect">
            <a:avLst/>
          </a:prstGeom>
        </p:spPr>
      </p:pic>
      <p:pic>
        <p:nvPicPr>
          <p:cNvPr id="228" name="picture 228"/>
          <p:cNvPicPr>
            <a:picLocks noChangeAspect="1"/>
          </p:cNvPicPr>
          <p:nvPr/>
        </p:nvPicPr>
        <p:blipFill>
          <a:blip r:embed="rId2"/>
          <a:stretch>
            <a:fillRect/>
          </a:stretch>
        </p:blipFill>
        <p:spPr>
          <a:xfrm rot="21600000">
            <a:off x="2568128" y="4271554"/>
            <a:ext cx="143821" cy="224442"/>
          </a:xfrm>
          <a:prstGeom prst="rect">
            <a:avLst/>
          </a:prstGeom>
        </p:spPr>
      </p:pic>
      <p:pic>
        <p:nvPicPr>
          <p:cNvPr id="230" name="picture 230"/>
          <p:cNvPicPr>
            <a:picLocks noChangeAspect="1"/>
          </p:cNvPicPr>
          <p:nvPr/>
        </p:nvPicPr>
        <p:blipFill>
          <a:blip r:embed="rId3"/>
          <a:stretch>
            <a:fillRect/>
          </a:stretch>
        </p:blipFill>
        <p:spPr>
          <a:xfrm rot="21600000">
            <a:off x="2568128" y="3189286"/>
            <a:ext cx="143821" cy="224441"/>
          </a:xfrm>
          <a:prstGeom prst="rect">
            <a:avLst/>
          </a:prstGeom>
        </p:spPr>
      </p:pic>
      <p:pic>
        <p:nvPicPr>
          <p:cNvPr id="232" name="picture 232"/>
          <p:cNvPicPr>
            <a:picLocks noChangeAspect="1"/>
          </p:cNvPicPr>
          <p:nvPr/>
        </p:nvPicPr>
        <p:blipFill>
          <a:blip r:embed="rId3"/>
          <a:stretch>
            <a:fillRect/>
          </a:stretch>
        </p:blipFill>
        <p:spPr>
          <a:xfrm rot="21600000">
            <a:off x="2568128" y="2823526"/>
            <a:ext cx="143821" cy="224441"/>
          </a:xfrm>
          <a:prstGeom prst="rect">
            <a:avLst/>
          </a:prstGeom>
        </p:spPr>
      </p:pic>
      <p:sp>
        <p:nvSpPr>
          <p:cNvPr id="234" name="path 234"/>
          <p:cNvSpPr/>
          <p:nvPr/>
        </p:nvSpPr>
        <p:spPr>
          <a:xfrm>
            <a:off x="332231" y="740664"/>
            <a:ext cx="1786127" cy="1283207"/>
          </a:xfrm>
          <a:custGeom>
            <a:avLst/>
            <a:gdLst/>
            <a:ahLst/>
            <a:cxnLst/>
            <a:rect l="0" t="0" r="0" b="0"/>
            <a:pathLst>
              <a:path w="2812" h="2020">
                <a:moveTo>
                  <a:pt x="0" y="0"/>
                </a:moveTo>
                <a:lnTo>
                  <a:pt x="1802" y="0"/>
                </a:lnTo>
                <a:lnTo>
                  <a:pt x="2812" y="1010"/>
                </a:lnTo>
                <a:lnTo>
                  <a:pt x="1802" y="2020"/>
                </a:lnTo>
                <a:lnTo>
                  <a:pt x="0" y="2020"/>
                </a:lnTo>
                <a:lnTo>
                  <a:pt x="0" y="0"/>
                </a:lnTo>
              </a:path>
            </a:pathLst>
          </a:custGeom>
          <a:solidFill>
            <a:srgbClr val="E46D1C">
              <a:alpha val="80000"/>
            </a:srgbClr>
          </a:solidFill>
          <a:ln w="0" cap="flat">
            <a:noFill/>
            <a:prstDash val="solid"/>
            <a:miter lim="0"/>
          </a:ln>
        </p:spPr>
        <p:txBody>
          <a:bodyPr rtlCol="0"/>
          <a:lstStyle/>
          <a:p>
            <a:pPr algn="ctr"/>
            <a:endParaRPr lang="zh-CN" altLang="en-US"/>
          </a:p>
        </p:txBody>
      </p:sp>
      <p:graphicFrame>
        <p:nvGraphicFramePr>
          <p:cNvPr id="236" name="table 236"/>
          <p:cNvGraphicFramePr>
            <a:graphicFrameLocks noGrp="1"/>
          </p:cNvGraphicFramePr>
          <p:nvPr/>
        </p:nvGraphicFramePr>
        <p:xfrm>
          <a:off x="316090" y="730910"/>
          <a:ext cx="11461750" cy="1301750"/>
        </p:xfrm>
        <a:graphic>
          <a:graphicData uri="http://schemas.openxmlformats.org/drawingml/2006/table">
            <a:tbl>
              <a:tblPr/>
              <a:tblGrid>
                <a:gridCol w="2026920"/>
                <a:gridCol w="9434830"/>
              </a:tblGrid>
              <a:tr h="1301750">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294005" algn="l" rtl="0" eaLnBrk="0">
                        <a:lnSpc>
                          <a:spcPct val="87000"/>
                        </a:lnSpc>
                      </a:pPr>
                      <a:r>
                        <a:rPr sz="17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产品创新</a:t>
                      </a:r>
                      <a:endParaRPr sz="1700" b="1"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eaLnBrk="0">
                        <a:lnSpc>
                          <a:spcPct val="104000"/>
                        </a:lnSpc>
                      </a:pPr>
                      <a:endParaRPr sz="8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2371725" algn="l" rtl="0" eaLnBrk="0">
                        <a:lnSpc>
                          <a:spcPct val="88000"/>
                        </a:lnSpc>
                      </a:pPr>
                      <a:r>
                        <a:rPr sz="20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配比合理</a:t>
                      </a:r>
                      <a:r>
                        <a:rPr sz="2000" b="1" kern="0" spc="-31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，协同增效</a:t>
                      </a:r>
                      <a:endParaRPr sz="2000" dirty="0">
                        <a:latin typeface="微软雅黑" panose="020B0503020204020204" charset="-122"/>
                        <a:ea typeface="微软雅黑" panose="020B0503020204020204" charset="-122"/>
                        <a:cs typeface="微软雅黑" panose="020B0503020204020204" charset="-122"/>
                      </a:endParaRPr>
                    </a:p>
                    <a:p>
                      <a:pPr marL="224790" algn="l" rtl="0" eaLnBrk="0">
                        <a:lnSpc>
                          <a:spcPts val="2060"/>
                        </a:lnSpc>
                        <a:spcBef>
                          <a:spcPts val="1290"/>
                        </a:spcBef>
                        <a:tabLst>
                          <a:tab pos="368300"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3.1类首仿新药</a:t>
                      </a:r>
                      <a:r>
                        <a:rPr sz="15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，成分配比合理</a:t>
                      </a:r>
                      <a:r>
                        <a:rPr sz="15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，符合国内外指南的推荐</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8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224790" algn="l" rtl="0" eaLnBrk="0">
                        <a:lnSpc>
                          <a:spcPct val="98000"/>
                        </a:lnSpc>
                        <a:tabLst>
                          <a:tab pos="368300"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四种电解质同时补充</a:t>
                      </a:r>
                      <a:r>
                        <a:rPr sz="15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，充分发挥协同作用</a:t>
                      </a:r>
                      <a:r>
                        <a:rPr sz="15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，利用率更高</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bl>
          </a:graphicData>
        </a:graphic>
      </p:graphicFrame>
      <p:pic>
        <p:nvPicPr>
          <p:cNvPr id="238" name="picture 238"/>
          <p:cNvPicPr>
            <a:picLocks noChangeAspect="1"/>
          </p:cNvPicPr>
          <p:nvPr/>
        </p:nvPicPr>
        <p:blipFill>
          <a:blip r:embed="rId4"/>
          <a:stretch>
            <a:fillRect/>
          </a:stretch>
        </p:blipFill>
        <p:spPr>
          <a:xfrm rot="21600000">
            <a:off x="2568128" y="1684171"/>
            <a:ext cx="143821" cy="224441"/>
          </a:xfrm>
          <a:prstGeom prst="rect">
            <a:avLst/>
          </a:prstGeom>
        </p:spPr>
      </p:pic>
      <p:pic>
        <p:nvPicPr>
          <p:cNvPr id="240" name="picture 240"/>
          <p:cNvPicPr>
            <a:picLocks noChangeAspect="1"/>
          </p:cNvPicPr>
          <p:nvPr/>
        </p:nvPicPr>
        <p:blipFill>
          <a:blip r:embed="rId4"/>
          <a:stretch>
            <a:fillRect/>
          </a:stretch>
        </p:blipFill>
        <p:spPr>
          <a:xfrm rot="21600000">
            <a:off x="2568128" y="1318411"/>
            <a:ext cx="143821" cy="224441"/>
          </a:xfrm>
          <a:prstGeom prst="rect">
            <a:avLst/>
          </a:prstGeom>
        </p:spPr>
      </p:pic>
      <p:grpSp>
        <p:nvGrpSpPr>
          <p:cNvPr id="34" name="group 34"/>
          <p:cNvGrpSpPr/>
          <p:nvPr/>
        </p:nvGrpSpPr>
        <p:grpSpPr>
          <a:xfrm rot="21600000">
            <a:off x="0" y="0"/>
            <a:ext cx="12192000" cy="370332"/>
            <a:chOff x="0" y="0"/>
            <a:chExt cx="12192000" cy="370332"/>
          </a:xfrm>
        </p:grpSpPr>
        <p:pic>
          <p:nvPicPr>
            <p:cNvPr id="242" name="picture 242"/>
            <p:cNvPicPr>
              <a:picLocks noChangeAspect="1"/>
            </p:cNvPicPr>
            <p:nvPr/>
          </p:nvPicPr>
          <p:blipFill>
            <a:blip r:embed="rId5"/>
            <a:stretch>
              <a:fillRect/>
            </a:stretch>
          </p:blipFill>
          <p:spPr>
            <a:xfrm rot="21600000">
              <a:off x="0" y="0"/>
              <a:ext cx="12192000" cy="370332"/>
            </a:xfrm>
            <a:prstGeom prst="rect">
              <a:avLst/>
            </a:prstGeom>
          </p:spPr>
        </p:pic>
        <p:sp>
          <p:nvSpPr>
            <p:cNvPr id="244" name="textbox 244"/>
            <p:cNvSpPr/>
            <p:nvPr/>
          </p:nvSpPr>
          <p:spPr>
            <a:xfrm>
              <a:off x="-12700" y="-12700"/>
              <a:ext cx="12217400" cy="402590"/>
            </a:xfrm>
            <a:prstGeom prst="rect">
              <a:avLst/>
            </a:prstGeom>
            <a:noFill/>
            <a:ln w="0" cap="flat">
              <a:noFill/>
              <a:prstDash val="solid"/>
              <a:miter lim="0"/>
            </a:ln>
          </p:spPr>
          <p:txBody>
            <a:bodyPr vert="horz" wrap="square" lIns="0" tIns="0" rIns="0" bIns="0"/>
            <a:lstStyle/>
            <a:p>
              <a:pPr algn="l" rtl="0" eaLnBrk="0">
                <a:lnSpc>
                  <a:spcPct val="110000"/>
                </a:lnSpc>
              </a:pPr>
              <a:endParaRPr sz="600" dirty="0">
                <a:latin typeface="Arial" panose="020B0604020202020204"/>
                <a:ea typeface="Arial" panose="020B0604020202020204"/>
                <a:cs typeface="Arial" panose="020B0604020202020204"/>
              </a:endParaRPr>
            </a:p>
            <a:p>
              <a:pPr marL="716915" algn="l" rtl="0" eaLnBrk="0">
                <a:lnSpc>
                  <a:spcPct val="88000"/>
                </a:lnSpc>
                <a:spcBef>
                  <a:spcPts val="0"/>
                </a:spcBef>
              </a:pPr>
              <a:r>
                <a:rPr sz="14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                                   安全性                                     有效性                                     创新性                                     </a:t>
              </a:r>
              <a:r>
                <a:rPr sz="14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  公平性</a:t>
              </a:r>
              <a:endParaRPr sz="1400" dirty="0">
                <a:latin typeface="微软雅黑" panose="020B0503020204020204" charset="-122"/>
                <a:ea typeface="微软雅黑" panose="020B0503020204020204" charset="-122"/>
                <a:cs typeface="微软雅黑" panose="020B0503020204020204" charset="-122"/>
              </a:endParaRPr>
            </a:p>
          </p:txBody>
        </p:sp>
      </p:grpSp>
      <p:sp>
        <p:nvSpPr>
          <p:cNvPr id="246" name="textbox 246"/>
          <p:cNvSpPr/>
          <p:nvPr/>
        </p:nvSpPr>
        <p:spPr>
          <a:xfrm>
            <a:off x="108489" y="6621526"/>
            <a:ext cx="1787525" cy="130810"/>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86000"/>
              </a:lnSpc>
            </a:pP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[1]钠钾镁钙注射用浓溶液药品注册标准</a:t>
            </a:r>
            <a:endParaRPr sz="8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box 248"/>
          <p:cNvSpPr/>
          <p:nvPr/>
        </p:nvSpPr>
        <p:spPr>
          <a:xfrm>
            <a:off x="3878579" y="4027932"/>
            <a:ext cx="7162800" cy="1146175"/>
          </a:xfrm>
          <a:prstGeom prst="rect">
            <a:avLst/>
          </a:prstGeom>
          <a:solidFill>
            <a:srgbClr val="F7E5D9">
              <a:alpha val="100000"/>
            </a:srgbClr>
          </a:solidFill>
          <a:ln w="0" cap="flat">
            <a:noFill/>
            <a:prstDash val="solid"/>
            <a:miter lim="0"/>
          </a:ln>
        </p:spPr>
        <p:txBody>
          <a:bodyPr vert="horz" wrap="square" lIns="0" tIns="0" rIns="0" bIns="0"/>
          <a:lstStyle/>
          <a:p>
            <a:pPr algn="l" rtl="0" eaLnBrk="0">
              <a:lnSpc>
                <a:spcPct val="102000"/>
              </a:lnSpc>
            </a:pPr>
            <a:endParaRPr sz="400" dirty="0">
              <a:latin typeface="Arial" panose="020B0604020202020204"/>
              <a:ea typeface="Arial" panose="020B0604020202020204"/>
              <a:cs typeface="Arial" panose="020B0604020202020204"/>
            </a:endParaRPr>
          </a:p>
          <a:p>
            <a:pPr marL="93980" indent="15875" algn="l" rtl="0" eaLnBrk="0">
              <a:lnSpc>
                <a:spcPct val="118000"/>
              </a:lnSpc>
              <a:spcBef>
                <a:spcPts val="5"/>
              </a:spcBef>
            </a:pP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1.文献显示</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，37.6%的处方中使用等渗电解质溶</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液作为肠外营养电解质补充</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，使用本品可</a:t>
            </a:r>
            <a:r>
              <a:rPr sz="14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rgbClr val="E46D1C">
                    <a:alpha val="100000"/>
                  </a:srgbClr>
                </a:solidFill>
                <a:latin typeface="微软雅黑" panose="020B0503020204020204" charset="-122"/>
                <a:ea typeface="微软雅黑" panose="020B0503020204020204" charset="-122"/>
                <a:cs typeface="微软雅黑" panose="020B0503020204020204" charset="-122"/>
              </a:rPr>
              <a:t>减少等渗类电解质溶液的错误</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使用</a:t>
            </a:r>
            <a:r>
              <a:rPr sz="1400" kern="0" spc="-10" baseline="22000" dirty="0">
                <a:solidFill>
                  <a:srgbClr val="595959">
                    <a:alpha val="100000"/>
                  </a:srgbClr>
                </a:solidFill>
                <a:latin typeface="微软雅黑" panose="020B0503020204020204" charset="-122"/>
                <a:ea typeface="微软雅黑" panose="020B0503020204020204" charset="-122"/>
                <a:cs typeface="微软雅黑" panose="020B0503020204020204" charset="-122"/>
              </a:rPr>
              <a:t>3</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endParaRPr sz="1400" dirty="0">
              <a:latin typeface="微软雅黑" panose="020B0503020204020204" charset="-122"/>
              <a:ea typeface="微软雅黑" panose="020B0503020204020204" charset="-122"/>
              <a:cs typeface="微软雅黑" panose="020B0503020204020204" charset="-122"/>
            </a:endParaRPr>
          </a:p>
          <a:p>
            <a:pPr marL="101600" algn="l" rtl="0" eaLnBrk="0">
              <a:lnSpc>
                <a:spcPts val="1815"/>
              </a:lnSpc>
              <a:spcBef>
                <a:spcPts val="390"/>
              </a:spcBef>
            </a:pP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2.本品使用</a:t>
            </a:r>
            <a:r>
              <a:rPr sz="1400" b="1" kern="0" spc="-20" dirty="0">
                <a:solidFill>
                  <a:srgbClr val="E46D1C">
                    <a:alpha val="100000"/>
                  </a:srgbClr>
                </a:solidFill>
                <a:latin typeface="微软雅黑" panose="020B0503020204020204" charset="-122"/>
                <a:ea typeface="微软雅黑" panose="020B0503020204020204" charset="-122"/>
                <a:cs typeface="微软雅黑" panose="020B0503020204020204" charset="-122"/>
              </a:rPr>
              <a:t>患者固定</a:t>
            </a:r>
            <a:r>
              <a:rPr sz="1400" b="1" kern="0" spc="-21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20" dirty="0">
                <a:solidFill>
                  <a:srgbClr val="E46D1C">
                    <a:alpha val="100000"/>
                  </a:srgbClr>
                </a:solidFill>
                <a:latin typeface="微软雅黑" panose="020B0503020204020204" charset="-122"/>
                <a:ea typeface="微软雅黑" panose="020B0503020204020204" charset="-122"/>
                <a:cs typeface="微软雅黑" panose="020B0503020204020204" charset="-122"/>
              </a:rPr>
              <a:t>，每日用量可控</a:t>
            </a:r>
            <a:r>
              <a:rPr sz="1400" b="1" kern="0" spc="-20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，整体无滥用风险。</a:t>
            </a:r>
            <a:endParaRPr sz="1400" dirty="0">
              <a:latin typeface="微软雅黑" panose="020B0503020204020204" charset="-122"/>
              <a:ea typeface="微软雅黑" panose="020B0503020204020204" charset="-122"/>
              <a:cs typeface="微软雅黑" panose="020B0503020204020204" charset="-122"/>
            </a:endParaRPr>
          </a:p>
          <a:p>
            <a:pPr marL="104140" algn="l" rtl="0" eaLnBrk="0">
              <a:lnSpc>
                <a:spcPts val="1815"/>
              </a:lnSpc>
              <a:spcBef>
                <a:spcPts val="365"/>
              </a:spcBef>
            </a:pP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3.本品说明书明确</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中</a:t>
            </a:r>
            <a:r>
              <a:rPr sz="1400" b="1" kern="0" spc="-20" dirty="0">
                <a:solidFill>
                  <a:srgbClr val="E46D1C">
                    <a:alpha val="100000"/>
                  </a:srgbClr>
                </a:solidFill>
                <a:latin typeface="微软雅黑" panose="020B0503020204020204" charset="-122"/>
                <a:ea typeface="微软雅黑" panose="020B0503020204020204" charset="-122"/>
                <a:cs typeface="微软雅黑" panose="020B0503020204020204" charset="-122"/>
              </a:rPr>
              <a:t>心静脉使用</a:t>
            </a:r>
            <a:r>
              <a:rPr sz="1400" b="1" kern="0" spc="-24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20" dirty="0">
                <a:solidFill>
                  <a:srgbClr val="E46D1C">
                    <a:alpha val="100000"/>
                  </a:srgbClr>
                </a:solidFill>
                <a:latin typeface="微软雅黑" panose="020B0503020204020204" charset="-122"/>
                <a:ea typeface="微软雅黑" panose="020B0503020204020204" charset="-122"/>
                <a:cs typeface="微软雅黑" panose="020B0503020204020204" charset="-122"/>
              </a:rPr>
              <a:t>，输注途径限制</a:t>
            </a:r>
            <a:r>
              <a:rPr sz="1400" b="1" kern="0" spc="-21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，避免临床滥用。</a:t>
            </a:r>
            <a:endParaRPr sz="1400" dirty="0">
              <a:latin typeface="微软雅黑" panose="020B0503020204020204" charset="-122"/>
              <a:ea typeface="微软雅黑" panose="020B0503020204020204" charset="-122"/>
              <a:cs typeface="微软雅黑" panose="020B0503020204020204" charset="-122"/>
            </a:endParaRPr>
          </a:p>
        </p:txBody>
      </p:sp>
      <p:sp>
        <p:nvSpPr>
          <p:cNvPr id="250" name="textbox 250"/>
          <p:cNvSpPr/>
          <p:nvPr/>
        </p:nvSpPr>
        <p:spPr>
          <a:xfrm>
            <a:off x="3863340" y="2857500"/>
            <a:ext cx="7163434" cy="1016635"/>
          </a:xfrm>
          <a:prstGeom prst="rect">
            <a:avLst/>
          </a:prstGeom>
          <a:solidFill>
            <a:srgbClr val="E46D1C">
              <a:alpha val="14509"/>
            </a:srgbClr>
          </a:solidFill>
          <a:ln w="0" cap="flat">
            <a:noFill/>
            <a:prstDash val="solid"/>
            <a:miter lim="0"/>
          </a:ln>
        </p:spPr>
        <p:txBody>
          <a:bodyPr vert="horz" wrap="square" lIns="0" tIns="0" rIns="0" bIns="0"/>
          <a:lstStyle/>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23825" algn="l" rtl="0" eaLnBrk="0">
              <a:lnSpc>
                <a:spcPct val="89000"/>
              </a:lnSpc>
            </a:pPr>
            <a:r>
              <a:rPr sz="1400" b="1" kern="0" spc="-10" dirty="0">
                <a:solidFill>
                  <a:srgbClr val="E46D1C">
                    <a:alpha val="100000"/>
                  </a:srgbClr>
                </a:solidFill>
                <a:latin typeface="Arial" panose="020B0604020202020204"/>
                <a:ea typeface="Arial" panose="020B0604020202020204"/>
                <a:cs typeface="Arial" panose="020B0604020202020204"/>
              </a:rPr>
              <a:t>1.</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唯一一款高离子浓度的复方电解质补充剂</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r>
              <a:rPr sz="1400" kern="0" spc="-32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国内首仿</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，弥补了</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临床用药空白。</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22000"/>
              </a:lnSpc>
            </a:pPr>
            <a:endParaRPr sz="300" dirty="0">
              <a:latin typeface="Arial" panose="020B0604020202020204"/>
              <a:ea typeface="Arial" panose="020B0604020202020204"/>
              <a:cs typeface="Arial" panose="020B0604020202020204"/>
            </a:endParaRPr>
          </a:p>
          <a:p>
            <a:pPr marL="114935" indent="-635" algn="l" rtl="0" eaLnBrk="0">
              <a:lnSpc>
                <a:spcPct val="118000"/>
              </a:lnSpc>
              <a:spcBef>
                <a:spcPts val="5"/>
              </a:spcBef>
            </a:pPr>
            <a:r>
              <a:rPr sz="1400" b="1" kern="0" spc="0" dirty="0">
                <a:solidFill>
                  <a:srgbClr val="E46D1C">
                    <a:alpha val="100000"/>
                  </a:srgbClr>
                </a:solidFill>
                <a:latin typeface="Arial" panose="020B0604020202020204"/>
                <a:ea typeface="Arial" panose="020B0604020202020204"/>
                <a:cs typeface="Arial" panose="020B0604020202020204"/>
              </a:rPr>
              <a:t>2.</a:t>
            </a:r>
            <a:r>
              <a:rPr sz="1400" b="1" kern="0" spc="0" dirty="0">
                <a:solidFill>
                  <a:srgbClr val="E46D1C">
                    <a:alpha val="100000"/>
                  </a:srgbClr>
                </a:solidFill>
                <a:latin typeface="微软雅黑" panose="020B0503020204020204" charset="-122"/>
                <a:ea typeface="微软雅黑" panose="020B0503020204020204" charset="-122"/>
                <a:cs typeface="微软雅黑" panose="020B0503020204020204" charset="-122"/>
              </a:rPr>
              <a:t>可改善目前临床电解质补充不完</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全规范的现状。</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根据相关调研</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r>
              <a:rPr sz="1400" kern="0" spc="-10" dirty="0">
                <a:solidFill>
                  <a:srgbClr val="595959">
                    <a:alpha val="100000"/>
                  </a:srgbClr>
                </a:solidFill>
                <a:latin typeface="Arial" panose="020B0604020202020204"/>
                <a:ea typeface="Arial" panose="020B0604020202020204"/>
                <a:cs typeface="Arial" panose="020B0604020202020204"/>
              </a:rPr>
              <a:t>39.2%</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的肠外营养中阳</a:t>
            </a:r>
            <a:r>
              <a:rPr sz="14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离子电解质不符合指南推荐的电</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解质浓度</a:t>
            </a:r>
            <a:r>
              <a:rPr sz="1400" kern="0" spc="-10" baseline="22000" dirty="0">
                <a:solidFill>
                  <a:srgbClr val="595959">
                    <a:alpha val="100000"/>
                  </a:srgbClr>
                </a:solidFill>
                <a:latin typeface="Arial" panose="020B0604020202020204"/>
                <a:ea typeface="Arial" panose="020B0604020202020204"/>
                <a:cs typeface="Arial" panose="020B0604020202020204"/>
              </a:rPr>
              <a:t>2</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endParaRPr sz="1400" dirty="0">
              <a:latin typeface="微软雅黑" panose="020B0503020204020204" charset="-122"/>
              <a:ea typeface="微软雅黑" panose="020B0503020204020204" charset="-122"/>
              <a:cs typeface="微软雅黑" panose="020B0503020204020204" charset="-122"/>
            </a:endParaRPr>
          </a:p>
        </p:txBody>
      </p:sp>
      <p:sp>
        <p:nvSpPr>
          <p:cNvPr id="252" name="textbox 252"/>
          <p:cNvSpPr/>
          <p:nvPr/>
        </p:nvSpPr>
        <p:spPr>
          <a:xfrm>
            <a:off x="3878579" y="5353811"/>
            <a:ext cx="7147559" cy="840105"/>
          </a:xfrm>
          <a:prstGeom prst="rect">
            <a:avLst/>
          </a:prstGeom>
          <a:solidFill>
            <a:srgbClr val="F7E5D9">
              <a:alpha val="100000"/>
            </a:srgbClr>
          </a:solidFill>
          <a:ln w="0" cap="flat">
            <a:noFill/>
            <a:prstDash val="solid"/>
            <a:miter lim="0"/>
          </a:ln>
        </p:spPr>
        <p:txBody>
          <a:bodyPr vert="horz" wrap="square" lIns="0" tIns="0" rIns="0" bIns="0"/>
          <a:lstStyle/>
          <a:p>
            <a:pPr algn="l" rtl="0" eaLnBrk="0">
              <a:lnSpc>
                <a:spcPct val="104000"/>
              </a:lnSpc>
            </a:pPr>
            <a:endParaRPr sz="700" dirty="0">
              <a:latin typeface="Arial" panose="020B0604020202020204"/>
              <a:ea typeface="Arial" panose="020B0604020202020204"/>
              <a:cs typeface="Arial" panose="020B0604020202020204"/>
            </a:endParaRPr>
          </a:p>
          <a:p>
            <a:pPr marL="93980" indent="17145" algn="l" rtl="0" eaLnBrk="0">
              <a:lnSpc>
                <a:spcPct val="92000"/>
              </a:lnSpc>
              <a:spcBef>
                <a:spcPts val="5"/>
              </a:spcBef>
            </a:pPr>
            <a:r>
              <a:rPr sz="1400" b="1" kern="0" spc="-10" dirty="0">
                <a:solidFill>
                  <a:srgbClr val="E46D1C">
                    <a:alpha val="100000"/>
                  </a:srgbClr>
                </a:solidFill>
                <a:latin typeface="宋体" panose="02010600030101010101" pitchFamily="2" charset="-122"/>
                <a:ea typeface="宋体" panose="02010600030101010101" pitchFamily="2" charset="-122"/>
                <a:cs typeface="宋体" panose="02010600030101010101" pitchFamily="2" charset="-122"/>
              </a:rPr>
              <a:t>1.</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保障各级医疗机构患者基本的治疗需求</a:t>
            </a:r>
            <a:r>
              <a:rPr sz="1400" b="1" kern="0" spc="-25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使用便利</a:t>
            </a:r>
            <a:r>
              <a:rPr sz="1400" kern="0" spc="-20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帮助更多患者获得规范的电解质补</a:t>
            </a:r>
            <a:r>
              <a:rPr sz="14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充治疗。</a:t>
            </a:r>
            <a:endParaRPr sz="1400" dirty="0">
              <a:latin typeface="微软雅黑" panose="020B0503020204020204" charset="-122"/>
              <a:ea typeface="微软雅黑" panose="020B0503020204020204" charset="-122"/>
              <a:cs typeface="微软雅黑" panose="020B0503020204020204" charset="-122"/>
            </a:endParaRPr>
          </a:p>
          <a:p>
            <a:pPr marL="96520" algn="l" rtl="0" eaLnBrk="0">
              <a:lnSpc>
                <a:spcPct val="87000"/>
              </a:lnSpc>
              <a:spcBef>
                <a:spcPts val="300"/>
              </a:spcBef>
            </a:pPr>
            <a:r>
              <a:rPr sz="1400" kern="0" spc="-10" dirty="0">
                <a:solidFill>
                  <a:srgbClr val="595959">
                    <a:alpha val="100000"/>
                  </a:srgbClr>
                </a:solidFill>
                <a:latin typeface="Arial" panose="020B0604020202020204"/>
                <a:ea typeface="Arial" panose="020B0604020202020204"/>
                <a:cs typeface="Arial" panose="020B0604020202020204"/>
              </a:rPr>
              <a:t>2.</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帮助无法经口和经肠内营养补充的患者补充电解质</a:t>
            </a:r>
            <a:r>
              <a:rPr sz="1400" kern="0" spc="-15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，受益人群广泛。</a:t>
            </a:r>
            <a:endParaRPr sz="1400" dirty="0">
              <a:latin typeface="微软雅黑" panose="020B0503020204020204" charset="-122"/>
              <a:ea typeface="微软雅黑" panose="020B0503020204020204" charset="-122"/>
              <a:cs typeface="微软雅黑" panose="020B0503020204020204" charset="-122"/>
            </a:endParaRPr>
          </a:p>
        </p:txBody>
      </p:sp>
      <p:sp>
        <p:nvSpPr>
          <p:cNvPr id="254" name="textbox 254"/>
          <p:cNvSpPr/>
          <p:nvPr/>
        </p:nvSpPr>
        <p:spPr>
          <a:xfrm>
            <a:off x="3858767" y="1070609"/>
            <a:ext cx="7183119" cy="716280"/>
          </a:xfrm>
          <a:prstGeom prst="rect">
            <a:avLst/>
          </a:prstGeom>
          <a:solidFill>
            <a:srgbClr val="E46D1C">
              <a:alpha val="14509"/>
            </a:srgbClr>
          </a:solidFill>
          <a:ln w="0" cap="flat">
            <a:noFill/>
            <a:prstDash val="solid"/>
            <a:miter lim="0"/>
          </a:ln>
        </p:spPr>
        <p:txBody>
          <a:bodyPr vert="horz" wrap="square" lIns="0" tIns="0" rIns="0" bIns="0"/>
          <a:lstStyle/>
          <a:p>
            <a:pPr algn="l" rtl="0" eaLnBrk="0">
              <a:lnSpc>
                <a:spcPct val="108000"/>
              </a:lnSpc>
            </a:pPr>
            <a:endParaRPr sz="9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07950" algn="l" rtl="0" eaLnBrk="0">
              <a:lnSpc>
                <a:spcPct val="83000"/>
              </a:lnSpc>
            </a:pPr>
            <a:r>
              <a:rPr sz="14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用于胃肠道术后、恶性肿瘤等疾</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病中需要通过肠外营养补充电解质的患者</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，总体患者数量</a:t>
            </a:r>
            <a:endParaRPr sz="1400" dirty="0">
              <a:latin typeface="微软雅黑" panose="020B0503020204020204" charset="-122"/>
              <a:ea typeface="微软雅黑" panose="020B0503020204020204" charset="-122"/>
              <a:cs typeface="微软雅黑" panose="020B0503020204020204" charset="-122"/>
            </a:endParaRPr>
          </a:p>
          <a:p>
            <a:pPr marL="107315" algn="l" rtl="0" eaLnBrk="0">
              <a:lnSpc>
                <a:spcPts val="2675"/>
              </a:lnSpc>
            </a:pPr>
            <a:r>
              <a:rPr sz="14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可控（已发生电解质</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紊乱的患者</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，无法使用本品补充）。</a:t>
            </a:r>
            <a:endParaRPr sz="1400" dirty="0">
              <a:latin typeface="微软雅黑" panose="020B0503020204020204" charset="-122"/>
              <a:ea typeface="微软雅黑" panose="020B0503020204020204" charset="-122"/>
              <a:cs typeface="微软雅黑" panose="020B0503020204020204" charset="-122"/>
            </a:endParaRPr>
          </a:p>
        </p:txBody>
      </p:sp>
      <p:grpSp>
        <p:nvGrpSpPr>
          <p:cNvPr id="36" name="group 36"/>
          <p:cNvGrpSpPr/>
          <p:nvPr/>
        </p:nvGrpSpPr>
        <p:grpSpPr>
          <a:xfrm rot="21600000">
            <a:off x="0" y="0"/>
            <a:ext cx="12192000" cy="370332"/>
            <a:chOff x="0" y="0"/>
            <a:chExt cx="12192000" cy="370332"/>
          </a:xfrm>
        </p:grpSpPr>
        <p:pic>
          <p:nvPicPr>
            <p:cNvPr id="256" name="picture 256"/>
            <p:cNvPicPr>
              <a:picLocks noChangeAspect="1"/>
            </p:cNvPicPr>
            <p:nvPr/>
          </p:nvPicPr>
          <p:blipFill>
            <a:blip r:embed="rId1"/>
            <a:stretch>
              <a:fillRect/>
            </a:stretch>
          </p:blipFill>
          <p:spPr>
            <a:xfrm rot="21600000">
              <a:off x="0" y="0"/>
              <a:ext cx="12192000" cy="370332"/>
            </a:xfrm>
            <a:prstGeom prst="rect">
              <a:avLst/>
            </a:prstGeom>
          </p:spPr>
        </p:pic>
        <p:sp>
          <p:nvSpPr>
            <p:cNvPr id="258" name="textbox 258"/>
            <p:cNvSpPr/>
            <p:nvPr/>
          </p:nvSpPr>
          <p:spPr>
            <a:xfrm>
              <a:off x="-12700" y="-12700"/>
              <a:ext cx="12217400" cy="402590"/>
            </a:xfrm>
            <a:prstGeom prst="rect">
              <a:avLst/>
            </a:prstGeom>
            <a:noFill/>
            <a:ln w="0" cap="flat">
              <a:noFill/>
              <a:prstDash val="solid"/>
              <a:miter lim="0"/>
            </a:ln>
          </p:spPr>
          <p:txBody>
            <a:bodyPr vert="horz" wrap="square" lIns="0" tIns="0" rIns="0" bIns="0"/>
            <a:lstStyle/>
            <a:p>
              <a:pPr algn="l" rtl="0" eaLnBrk="0">
                <a:lnSpc>
                  <a:spcPct val="110000"/>
                </a:lnSpc>
              </a:pPr>
              <a:endParaRPr sz="600" dirty="0">
                <a:latin typeface="Arial" panose="020B0604020202020204"/>
                <a:ea typeface="Arial" panose="020B0604020202020204"/>
                <a:cs typeface="Arial" panose="020B0604020202020204"/>
              </a:endParaRPr>
            </a:p>
            <a:p>
              <a:pPr marL="716915" algn="l" rtl="0" eaLnBrk="0">
                <a:lnSpc>
                  <a:spcPct val="88000"/>
                </a:lnSpc>
                <a:spcBef>
                  <a:spcPts val="0"/>
                </a:spcBef>
              </a:pPr>
              <a:r>
                <a:rPr sz="14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                                   安全性                                     有效性                                     创新性                                      公</a:t>
              </a:r>
              <a:r>
                <a:rPr sz="14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平性</a:t>
              </a:r>
              <a:r>
                <a:rPr sz="1400" kern="0" spc="-10" dirty="0">
                  <a:solidFill>
                    <a:srgbClr val="FFFFFF">
                      <a:alpha val="100000"/>
                    </a:srgbClr>
                  </a:solidFill>
                  <a:latin typeface="Arial" panose="020B0604020202020204"/>
                  <a:ea typeface="Arial" panose="020B0604020202020204"/>
                  <a:cs typeface="Arial" panose="020B0604020202020204"/>
                </a:rPr>
                <a:t>1</a:t>
              </a:r>
              <a:endParaRPr sz="1400" dirty="0">
                <a:latin typeface="Arial" panose="020B0604020202020204"/>
                <a:ea typeface="Arial" panose="020B0604020202020204"/>
                <a:cs typeface="Arial" panose="020B0604020202020204"/>
              </a:endParaRPr>
            </a:p>
          </p:txBody>
        </p:sp>
      </p:grpSp>
      <p:sp>
        <p:nvSpPr>
          <p:cNvPr id="260" name="textbox 260"/>
          <p:cNvSpPr/>
          <p:nvPr/>
        </p:nvSpPr>
        <p:spPr>
          <a:xfrm>
            <a:off x="1904272" y="1914659"/>
            <a:ext cx="8942069" cy="509905"/>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88000"/>
              </a:lnSpc>
            </a:pPr>
            <a:r>
              <a:rPr lang="en-US" sz="1500" b="1" kern="0" spc="90" dirty="0">
                <a:solidFill>
                  <a:srgbClr val="808080">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808080">
                    <a:alpha val="100000"/>
                  </a:srgbClr>
                </a:solidFill>
                <a:latin typeface="微软雅黑" panose="020B0503020204020204" charset="-122"/>
                <a:ea typeface="微软雅黑" panose="020B0503020204020204" charset="-122"/>
                <a:cs typeface="微软雅黑" panose="020B0503020204020204" charset="-122"/>
              </a:rPr>
              <a:t>所治疗疾病对公共健康的影响：</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600" dirty="0">
              <a:latin typeface="Arial" panose="020B0604020202020204"/>
              <a:ea typeface="Arial" panose="020B0604020202020204"/>
              <a:cs typeface="Arial" panose="020B0604020202020204"/>
            </a:endParaRPr>
          </a:p>
          <a:p>
            <a:pPr algn="r" rtl="0" eaLnBrk="0">
              <a:lnSpc>
                <a:spcPct val="88000"/>
              </a:lnSpc>
              <a:spcBef>
                <a:spcPts val="5"/>
              </a:spcBef>
            </a:pPr>
            <a:r>
              <a:rPr sz="1400" b="1" kern="0" spc="-30" dirty="0">
                <a:solidFill>
                  <a:srgbClr val="E46D1C">
                    <a:alpha val="100000"/>
                  </a:srgbClr>
                </a:solidFill>
                <a:latin typeface="微软雅黑" panose="020B0503020204020204" charset="-122"/>
                <a:ea typeface="微软雅黑" panose="020B0503020204020204" charset="-122"/>
                <a:cs typeface="微软雅黑" panose="020B0503020204020204" charset="-122"/>
              </a:rPr>
              <a:t>在胃肠道术后的肠外营养患者中</a:t>
            </a:r>
            <a:r>
              <a:rPr sz="1400" b="1" kern="0" spc="-25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30" dirty="0">
                <a:solidFill>
                  <a:srgbClr val="E46D1C">
                    <a:alpha val="100000"/>
                  </a:srgbClr>
                </a:solidFill>
                <a:latin typeface="微软雅黑" panose="020B0503020204020204" charset="-122"/>
                <a:ea typeface="微软雅黑" panose="020B0503020204020204" charset="-122"/>
                <a:cs typeface="微软雅黑" panose="020B0503020204020204" charset="-122"/>
              </a:rPr>
              <a:t>，电解质紊乱发生率高</a:t>
            </a:r>
            <a:r>
              <a:rPr sz="1400" b="1" kern="0" spc="-30" baseline="22000" dirty="0">
                <a:solidFill>
                  <a:srgbClr val="E46D1C">
                    <a:alpha val="100000"/>
                  </a:srgbClr>
                </a:solidFill>
                <a:latin typeface="Arial" panose="020B0604020202020204"/>
                <a:ea typeface="Arial" panose="020B0604020202020204"/>
                <a:cs typeface="Arial" panose="020B0604020202020204"/>
              </a:rPr>
              <a:t>1</a:t>
            </a:r>
            <a:r>
              <a:rPr sz="900" b="1" kern="0" spc="-60" dirty="0">
                <a:solidFill>
                  <a:srgbClr val="E46D1C">
                    <a:alpha val="100000"/>
                  </a:srgbClr>
                </a:solidFill>
                <a:latin typeface="Arial" panose="020B0604020202020204"/>
                <a:ea typeface="Arial" panose="020B0604020202020204"/>
                <a:cs typeface="Arial" panose="020B0604020202020204"/>
              </a:rPr>
              <a:t> </a:t>
            </a:r>
            <a:r>
              <a:rPr sz="1400" b="1"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1400"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rPr>
              <a:t>本品可避免电解质紊乱</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rPr>
              <a:t>，改善患者预后</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rPr>
              <a:t>，延长生存时间，</a:t>
            </a:r>
            <a:endParaRPr sz="1400" dirty="0">
              <a:latin typeface="微软雅黑" panose="020B0503020204020204" charset="-122"/>
              <a:ea typeface="微软雅黑" panose="020B0503020204020204" charset="-122"/>
              <a:cs typeface="微软雅黑" panose="020B0503020204020204" charset="-122"/>
            </a:endParaRPr>
          </a:p>
        </p:txBody>
      </p:sp>
      <p:sp>
        <p:nvSpPr>
          <p:cNvPr id="262" name="textbox 262"/>
          <p:cNvSpPr/>
          <p:nvPr/>
        </p:nvSpPr>
        <p:spPr>
          <a:xfrm>
            <a:off x="1824227" y="4035552"/>
            <a:ext cx="1935479" cy="1138555"/>
          </a:xfrm>
          <a:prstGeom prst="rect">
            <a:avLst/>
          </a:prstGeom>
          <a:solidFill>
            <a:srgbClr val="E46D1C">
              <a:alpha val="100000"/>
            </a:srgbClr>
          </a:solidFill>
          <a:ln w="0" cap="flat">
            <a:noFill/>
            <a:prstDash val="solid"/>
            <a:miter lim="0"/>
          </a:ln>
        </p:spPr>
        <p:txBody>
          <a:bodyPr vert="horz" wrap="square" lIns="0" tIns="0" rIns="0" bIns="0"/>
          <a:lstStyle/>
          <a:p>
            <a:pPr algn="l" rtl="0" eaLnBrk="0">
              <a:lnSpc>
                <a:spcPct val="148000"/>
              </a:lnSpc>
            </a:pPr>
            <a:endParaRPr sz="1000" dirty="0">
              <a:latin typeface="Arial" panose="020B0604020202020204"/>
              <a:ea typeface="Arial" panose="020B0604020202020204"/>
              <a:cs typeface="Arial" panose="020B0604020202020204"/>
            </a:endParaRPr>
          </a:p>
          <a:p>
            <a:pPr algn="l" rtl="0" eaLnBrk="0">
              <a:lnSpc>
                <a:spcPct val="148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295910" algn="l" rtl="0" eaLnBrk="0">
              <a:lnSpc>
                <a:spcPct val="88000"/>
              </a:lnSpc>
            </a:pPr>
            <a:r>
              <a:rPr sz="17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临床管理便利</a:t>
            </a:r>
            <a:endParaRPr sz="17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64" name="textbox 264"/>
          <p:cNvSpPr/>
          <p:nvPr/>
        </p:nvSpPr>
        <p:spPr>
          <a:xfrm>
            <a:off x="1824227" y="2859023"/>
            <a:ext cx="1935479" cy="1038225"/>
          </a:xfrm>
          <a:prstGeom prst="rect">
            <a:avLst/>
          </a:prstGeom>
          <a:solidFill>
            <a:srgbClr val="E46D1C">
              <a:alpha val="100000"/>
            </a:srgbClr>
          </a:solidFill>
          <a:ln w="0" cap="flat">
            <a:noFill/>
            <a:prstDash val="solid"/>
            <a:miter lim="0"/>
          </a:ln>
        </p:spPr>
        <p:txBody>
          <a:bodyPr vert="horz" wrap="square" lIns="0" tIns="0" rIns="0" bIns="0"/>
          <a:lstStyle/>
          <a:p>
            <a:pPr algn="l" rtl="0" eaLnBrk="0">
              <a:lnSpc>
                <a:spcPct val="173000"/>
              </a:lnSpc>
            </a:pPr>
            <a:endParaRPr sz="1000" dirty="0">
              <a:latin typeface="Arial" panose="020B0604020202020204"/>
              <a:ea typeface="Arial" panose="020B0604020202020204"/>
              <a:cs typeface="Arial" panose="020B0604020202020204"/>
            </a:endParaRPr>
          </a:p>
          <a:p>
            <a:pPr marL="517525" algn="l" rtl="0" eaLnBrk="0">
              <a:lnSpc>
                <a:spcPct val="88000"/>
              </a:lnSpc>
              <a:spcBef>
                <a:spcPts val="5"/>
              </a:spcBef>
            </a:pPr>
            <a:r>
              <a:rPr sz="17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弥补药品</a:t>
            </a:r>
            <a:endParaRPr sz="1700" b="1" dirty="0">
              <a:latin typeface="微软雅黑" panose="020B0503020204020204" charset="-122"/>
              <a:ea typeface="微软雅黑" panose="020B0503020204020204" charset="-122"/>
              <a:cs typeface="微软雅黑" panose="020B0503020204020204" charset="-122"/>
            </a:endParaRPr>
          </a:p>
          <a:p>
            <a:pPr marL="543560" algn="l" rtl="0" eaLnBrk="0">
              <a:lnSpc>
                <a:spcPct val="88000"/>
              </a:lnSpc>
              <a:spcBef>
                <a:spcPts val="365"/>
              </a:spcBef>
            </a:pPr>
            <a:r>
              <a:rPr sz="17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目录短板</a:t>
            </a:r>
            <a:endParaRPr sz="1700" b="1" dirty="0">
              <a:latin typeface="微软雅黑" panose="020B0503020204020204" charset="-122"/>
              <a:ea typeface="微软雅黑" panose="020B0503020204020204" charset="-122"/>
              <a:cs typeface="微软雅黑" panose="020B0503020204020204" charset="-122"/>
            </a:endParaRPr>
          </a:p>
        </p:txBody>
      </p:sp>
      <p:sp>
        <p:nvSpPr>
          <p:cNvPr id="266" name="textbox 266"/>
          <p:cNvSpPr/>
          <p:nvPr/>
        </p:nvSpPr>
        <p:spPr>
          <a:xfrm>
            <a:off x="108464" y="6402515"/>
            <a:ext cx="5191759" cy="374650"/>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86000"/>
              </a:lnSpc>
            </a:pP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[1]曹祥龙,朱明炜,崔红元,etal.腹部择期</a:t>
            </a:r>
            <a:r>
              <a:rPr sz="800" i="1" kern="0" spc="0" dirty="0">
                <a:solidFill>
                  <a:srgbClr val="000000">
                    <a:alpha val="100000"/>
                  </a:srgbClr>
                </a:solidFill>
                <a:latin typeface="Microsoft YaHei UI" panose="020B0503020204020204" charset="-122"/>
                <a:ea typeface="Microsoft YaHei UI" panose="020B0503020204020204" charset="-122"/>
                <a:cs typeface="Microsoft YaHei UI" panose="020B0503020204020204" charset="-122"/>
              </a:rPr>
              <a:t>⼿</a:t>
            </a: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术后患者电解质代谢变化与术</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后并发症的相关性:回顾性分析</a:t>
            </a:r>
            <a:endParaRPr sz="800" dirty="0">
              <a:latin typeface="宋体" panose="02010600030101010101" pitchFamily="2" charset="-122"/>
              <a:ea typeface="宋体" panose="02010600030101010101" pitchFamily="2" charset="-122"/>
              <a:cs typeface="宋体" panose="02010600030101010101" pitchFamily="2" charset="-122"/>
            </a:endParaRPr>
          </a:p>
          <a:p>
            <a:pPr marL="12700" algn="l" rtl="0" eaLnBrk="0">
              <a:lnSpc>
                <a:spcPct val="86000"/>
              </a:lnSpc>
              <a:spcBef>
                <a:spcPts val="135"/>
              </a:spcBef>
            </a:pP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[2]刘金春,陈大宇,卞晓洁,等.江苏省12家医院肠外营养制剂使用现状调研[J].</a:t>
            </a:r>
            <a:r>
              <a:rPr sz="800" kern="0" spc="-1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中华临床营养杂志,2019(3):1</a:t>
            </a:r>
            <a:r>
              <a:rPr sz="800" b="1"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4</a:t>
            </a: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-148.</a:t>
            </a:r>
            <a:endParaRPr sz="800" dirty="0">
              <a:latin typeface="宋体" panose="02010600030101010101" pitchFamily="2" charset="-122"/>
              <a:ea typeface="宋体" panose="02010600030101010101" pitchFamily="2" charset="-122"/>
              <a:cs typeface="宋体" panose="02010600030101010101" pitchFamily="2" charset="-122"/>
            </a:endParaRPr>
          </a:p>
          <a:p>
            <a:pPr marL="12700" algn="l" rtl="0" eaLnBrk="0">
              <a:lnSpc>
                <a:spcPct val="86000"/>
              </a:lnSpc>
              <a:spcBef>
                <a:spcPts val="135"/>
              </a:spcBef>
            </a:pP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[3]陈莲珍,范琳琳,江华,朱明炜,陈伟.我国2014－2023年肠外营养处方中电解质补充的文献分</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析[J].北京医学，2024</a:t>
            </a:r>
            <a:endParaRPr sz="800" dirty="0">
              <a:latin typeface="宋体" panose="02010600030101010101" pitchFamily="2" charset="-122"/>
              <a:ea typeface="宋体" panose="02010600030101010101" pitchFamily="2" charset="-122"/>
              <a:cs typeface="宋体" panose="02010600030101010101" pitchFamily="2" charset="-122"/>
            </a:endParaRPr>
          </a:p>
        </p:txBody>
      </p:sp>
      <p:sp>
        <p:nvSpPr>
          <p:cNvPr id="268" name="textbox 268"/>
          <p:cNvSpPr/>
          <p:nvPr/>
        </p:nvSpPr>
        <p:spPr>
          <a:xfrm>
            <a:off x="1825751" y="5362955"/>
            <a:ext cx="1928495" cy="829310"/>
          </a:xfrm>
          <a:prstGeom prst="rect">
            <a:avLst/>
          </a:prstGeom>
          <a:solidFill>
            <a:srgbClr val="E46D1C">
              <a:alpha val="100000"/>
            </a:srgbClr>
          </a:solidFill>
          <a:ln w="0" cap="flat">
            <a:noFill/>
            <a:prstDash val="solid"/>
            <a:miter lim="0"/>
          </a:ln>
        </p:spPr>
        <p:txBody>
          <a:bodyPr vert="horz" wrap="square" lIns="0" tIns="0" rIns="0" bIns="0"/>
          <a:lstStyle/>
          <a:p>
            <a:pPr algn="l" rtl="0" eaLnBrk="0">
              <a:lnSpc>
                <a:spcPct val="104000"/>
              </a:lnSpc>
            </a:pPr>
            <a:endParaRPr sz="900" dirty="0">
              <a:latin typeface="Arial" panose="020B0604020202020204"/>
              <a:ea typeface="Arial" panose="020B0604020202020204"/>
              <a:cs typeface="Arial" panose="020B0604020202020204"/>
            </a:endParaRPr>
          </a:p>
          <a:p>
            <a:pPr marL="735330" indent="-569595" algn="l" rtl="0" eaLnBrk="0">
              <a:lnSpc>
                <a:spcPct val="104000"/>
              </a:lnSpc>
              <a:spcBef>
                <a:spcPts val="0"/>
              </a:spcBef>
            </a:pPr>
            <a:r>
              <a:rPr lang="en-US" sz="17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符合</a:t>
            </a:r>
            <a:r>
              <a:rPr sz="1700" b="1" kern="0" spc="-41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“保基本”</a:t>
            </a:r>
            <a:r>
              <a:rPr sz="17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原则</a:t>
            </a:r>
            <a:endParaRPr sz="1700" b="1" dirty="0">
              <a:latin typeface="微软雅黑" panose="020B0503020204020204" charset="-122"/>
              <a:ea typeface="微软雅黑" panose="020B0503020204020204" charset="-122"/>
              <a:cs typeface="微软雅黑" panose="020B0503020204020204" charset="-122"/>
            </a:endParaRPr>
          </a:p>
        </p:txBody>
      </p:sp>
      <p:sp>
        <p:nvSpPr>
          <p:cNvPr id="270" name="textbox 270"/>
          <p:cNvSpPr/>
          <p:nvPr/>
        </p:nvSpPr>
        <p:spPr>
          <a:xfrm>
            <a:off x="1824227" y="1062228"/>
            <a:ext cx="1935479" cy="715009"/>
          </a:xfrm>
          <a:prstGeom prst="rect">
            <a:avLst/>
          </a:prstGeom>
          <a:solidFill>
            <a:srgbClr val="E46D1C">
              <a:alpha val="100000"/>
            </a:srgbClr>
          </a:solidFill>
          <a:ln w="0" cap="flat">
            <a:noFill/>
            <a:prstDash val="solid"/>
            <a:miter lim="0"/>
          </a:ln>
        </p:spPr>
        <p:txBody>
          <a:bodyPr vert="horz" wrap="square" lIns="0" tIns="0" rIns="0" bIns="0"/>
          <a:lstStyle/>
          <a:p>
            <a:pPr algn="l" rtl="0" eaLnBrk="0">
              <a:lnSpc>
                <a:spcPct val="156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71450" algn="l" rtl="0" eaLnBrk="0">
              <a:lnSpc>
                <a:spcPct val="88000"/>
              </a:lnSpc>
            </a:pPr>
            <a:r>
              <a:rPr sz="17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年发病患者总数</a:t>
            </a:r>
            <a:endParaRPr sz="17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272" name="picture 272"/>
          <p:cNvPicPr>
            <a:picLocks noChangeAspect="1"/>
          </p:cNvPicPr>
          <p:nvPr/>
        </p:nvPicPr>
        <p:blipFill>
          <a:blip r:embed="rId2"/>
          <a:stretch>
            <a:fillRect/>
          </a:stretch>
        </p:blipFill>
        <p:spPr>
          <a:xfrm rot="21600000">
            <a:off x="949358" y="5531013"/>
            <a:ext cx="667153" cy="487316"/>
          </a:xfrm>
          <a:prstGeom prst="rect">
            <a:avLst/>
          </a:prstGeom>
        </p:spPr>
      </p:pic>
      <p:pic>
        <p:nvPicPr>
          <p:cNvPr id="274" name="picture 274"/>
          <p:cNvPicPr>
            <a:picLocks noChangeAspect="1"/>
          </p:cNvPicPr>
          <p:nvPr/>
        </p:nvPicPr>
        <p:blipFill>
          <a:blip r:embed="rId3"/>
          <a:stretch>
            <a:fillRect/>
          </a:stretch>
        </p:blipFill>
        <p:spPr>
          <a:xfrm rot="21600000">
            <a:off x="949368" y="4361038"/>
            <a:ext cx="655067" cy="487316"/>
          </a:xfrm>
          <a:prstGeom prst="rect">
            <a:avLst/>
          </a:prstGeom>
        </p:spPr>
      </p:pic>
      <p:pic>
        <p:nvPicPr>
          <p:cNvPr id="276" name="picture 276"/>
          <p:cNvPicPr>
            <a:picLocks noChangeAspect="1"/>
          </p:cNvPicPr>
          <p:nvPr/>
        </p:nvPicPr>
        <p:blipFill>
          <a:blip r:embed="rId4"/>
          <a:stretch>
            <a:fillRect/>
          </a:stretch>
        </p:blipFill>
        <p:spPr>
          <a:xfrm rot="21600000">
            <a:off x="949651" y="3130193"/>
            <a:ext cx="650057" cy="487316"/>
          </a:xfrm>
          <a:prstGeom prst="rect">
            <a:avLst/>
          </a:prstGeom>
        </p:spPr>
      </p:pic>
      <p:pic>
        <p:nvPicPr>
          <p:cNvPr id="278" name="picture 278"/>
          <p:cNvPicPr>
            <a:picLocks noChangeAspect="1"/>
          </p:cNvPicPr>
          <p:nvPr/>
        </p:nvPicPr>
        <p:blipFill>
          <a:blip r:embed="rId5"/>
          <a:stretch>
            <a:fillRect/>
          </a:stretch>
        </p:blipFill>
        <p:spPr>
          <a:xfrm rot="21600000">
            <a:off x="923377" y="1147481"/>
            <a:ext cx="581954" cy="487316"/>
          </a:xfrm>
          <a:prstGeom prst="rect">
            <a:avLst/>
          </a:prstGeom>
        </p:spPr>
      </p:pic>
      <p:sp>
        <p:nvSpPr>
          <p:cNvPr id="280" name="textbox 280"/>
          <p:cNvSpPr/>
          <p:nvPr/>
        </p:nvSpPr>
        <p:spPr>
          <a:xfrm>
            <a:off x="1904093" y="2486776"/>
            <a:ext cx="1590039" cy="213995"/>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algn="r" rtl="0" eaLnBrk="0">
              <a:lnSpc>
                <a:spcPct val="88000"/>
              </a:lnSpc>
            </a:pPr>
            <a:r>
              <a:rPr sz="1400" kern="0" spc="-120" dirty="0">
                <a:solidFill>
                  <a:srgbClr val="595959">
                    <a:alpha val="100000"/>
                  </a:srgbClr>
                </a:solidFill>
                <a:latin typeface="微软雅黑" panose="020B0503020204020204" charset="-122"/>
                <a:ea typeface="微软雅黑" panose="020B0503020204020204" charset="-122"/>
                <a:cs typeface="微软雅黑" panose="020B0503020204020204" charset="-122"/>
              </a:rPr>
              <a:t>提高全民健康水平。</a:t>
            </a:r>
            <a:endParaRPr sz="1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21600000">
            <a:off x="0" y="0"/>
            <a:ext cx="2967922" cy="6858000"/>
            <a:chOff x="0" y="0"/>
            <a:chExt cx="2967922" cy="6858000"/>
          </a:xfrm>
        </p:grpSpPr>
        <p:pic>
          <p:nvPicPr>
            <p:cNvPr id="14" name="picture 14"/>
            <p:cNvPicPr>
              <a:picLocks noChangeAspect="1"/>
            </p:cNvPicPr>
            <p:nvPr/>
          </p:nvPicPr>
          <p:blipFill>
            <a:blip r:embed="rId1"/>
            <a:stretch>
              <a:fillRect/>
            </a:stretch>
          </p:blipFill>
          <p:spPr>
            <a:xfrm rot="21600000">
              <a:off x="0" y="0"/>
              <a:ext cx="2967922" cy="6858000"/>
            </a:xfrm>
            <a:prstGeom prst="rect">
              <a:avLst/>
            </a:prstGeom>
          </p:spPr>
        </p:pic>
        <p:sp>
          <p:nvSpPr>
            <p:cNvPr id="16" name="textbox 16"/>
            <p:cNvSpPr/>
            <p:nvPr/>
          </p:nvSpPr>
          <p:spPr>
            <a:xfrm>
              <a:off x="-12700" y="-12700"/>
              <a:ext cx="2993389" cy="6932294"/>
            </a:xfrm>
            <a:prstGeom prst="rect">
              <a:avLst/>
            </a:prstGeom>
            <a:noFill/>
            <a:ln w="0" cap="flat">
              <a:noFill/>
              <a:prstDash val="solid"/>
              <a:miter lim="0"/>
            </a:ln>
          </p:spPr>
          <p:txBody>
            <a:bodyPr vert="horz" wrap="square" lIns="0" tIns="0" rIns="0" bIns="0"/>
            <a:lstStyle/>
            <a:p>
              <a:pPr algn="l" rtl="0" eaLnBrk="0">
                <a:lnSpc>
                  <a:spcPct val="134000"/>
                </a:lnSpc>
              </a:pPr>
              <a:endParaRPr sz="1000" dirty="0">
                <a:latin typeface="Arial" panose="020B0604020202020204"/>
                <a:ea typeface="Arial" panose="020B0604020202020204"/>
                <a:cs typeface="Arial" panose="020B0604020202020204"/>
              </a:endParaRPr>
            </a:p>
            <a:p>
              <a:pPr algn="l" rtl="0" eaLnBrk="0">
                <a:lnSpc>
                  <a:spcPct val="135000"/>
                </a:lnSpc>
              </a:pPr>
              <a:endParaRPr sz="1000" dirty="0">
                <a:latin typeface="Arial" panose="020B0604020202020204"/>
                <a:ea typeface="Arial" panose="020B0604020202020204"/>
                <a:cs typeface="Arial" panose="020B0604020202020204"/>
              </a:endParaRPr>
            </a:p>
            <a:p>
              <a:pPr marL="421005" algn="l" rtl="0" eaLnBrk="0">
                <a:lnSpc>
                  <a:spcPct val="83000"/>
                </a:lnSpc>
                <a:spcBef>
                  <a:spcPts val="5"/>
                </a:spcBef>
              </a:pPr>
              <a:r>
                <a:rPr sz="4700" b="1" kern="0" spc="-220" dirty="0">
                  <a:solidFill>
                    <a:srgbClr val="FFFFFF">
                      <a:alpha val="100000"/>
                    </a:srgbClr>
                  </a:solidFill>
                  <a:latin typeface="微软雅黑" panose="020B0503020204020204" charset="-122"/>
                  <a:ea typeface="微软雅黑" panose="020B0503020204020204" charset="-122"/>
                  <a:cs typeface="微软雅黑" panose="020B0503020204020204" charset="-122"/>
                </a:rPr>
                <a:t>目</a:t>
              </a:r>
              <a:r>
                <a:rPr sz="47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4700" b="1" kern="0" spc="-220" dirty="0">
                  <a:solidFill>
                    <a:srgbClr val="FFFFFF">
                      <a:alpha val="100000"/>
                    </a:srgbClr>
                  </a:solidFill>
                  <a:latin typeface="微软雅黑" panose="020B0503020204020204" charset="-122"/>
                  <a:ea typeface="微软雅黑" panose="020B0503020204020204" charset="-122"/>
                  <a:cs typeface="微软雅黑" panose="020B0503020204020204" charset="-122"/>
                </a:rPr>
                <a:t>录</a:t>
              </a:r>
              <a:endParaRPr sz="47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3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640080" algn="l" rtl="0" eaLnBrk="0">
                <a:lnSpc>
                  <a:spcPct val="77000"/>
                </a:lnSpc>
              </a:pPr>
              <a:r>
                <a:rPr sz="2700" b="1" kern="0" spc="40" dirty="0">
                  <a:solidFill>
                    <a:srgbClr val="FFFFFF">
                      <a:alpha val="100000"/>
                    </a:srgbClr>
                  </a:solidFill>
                  <a:latin typeface="Arial" panose="020B0604020202020204"/>
                  <a:ea typeface="Arial" panose="020B0604020202020204"/>
                  <a:cs typeface="Arial" panose="020B0604020202020204"/>
                </a:rPr>
                <a:t>CONTENT</a:t>
              </a:r>
              <a:endParaRPr sz="2700" dirty="0">
                <a:latin typeface="Arial" panose="020B0604020202020204"/>
                <a:ea typeface="Arial" panose="020B0604020202020204"/>
                <a:cs typeface="Arial" panose="020B0604020202020204"/>
              </a:endParaRPr>
            </a:p>
          </p:txBody>
        </p:sp>
      </p:grpSp>
      <p:grpSp>
        <p:nvGrpSpPr>
          <p:cNvPr id="6" name="group 6"/>
          <p:cNvGrpSpPr/>
          <p:nvPr/>
        </p:nvGrpSpPr>
        <p:grpSpPr>
          <a:xfrm rot="21600000">
            <a:off x="4072597" y="2377224"/>
            <a:ext cx="2254250" cy="987907"/>
            <a:chOff x="0" y="0"/>
            <a:chExt cx="2254250" cy="987907"/>
          </a:xfrm>
        </p:grpSpPr>
        <p:pic>
          <p:nvPicPr>
            <p:cNvPr id="18" name="picture 18"/>
            <p:cNvPicPr>
              <a:picLocks noChangeAspect="1"/>
            </p:cNvPicPr>
            <p:nvPr/>
          </p:nvPicPr>
          <p:blipFill>
            <a:blip r:embed="rId2"/>
            <a:stretch>
              <a:fillRect/>
            </a:stretch>
          </p:blipFill>
          <p:spPr>
            <a:xfrm rot="21600000">
              <a:off x="0" y="0"/>
              <a:ext cx="2254250" cy="987907"/>
            </a:xfrm>
            <a:prstGeom prst="rect">
              <a:avLst/>
            </a:prstGeom>
          </p:spPr>
        </p:pic>
        <p:sp>
          <p:nvSpPr>
            <p:cNvPr id="20" name="textbox 20"/>
            <p:cNvSpPr/>
            <p:nvPr/>
          </p:nvSpPr>
          <p:spPr>
            <a:xfrm>
              <a:off x="-12700" y="-12700"/>
              <a:ext cx="2279650" cy="1024889"/>
            </a:xfrm>
            <a:prstGeom prst="rect">
              <a:avLst/>
            </a:prstGeom>
            <a:noFill/>
            <a:ln w="0" cap="flat">
              <a:noFill/>
              <a:prstDash val="solid"/>
              <a:miter lim="0"/>
            </a:ln>
          </p:spPr>
          <p:txBody>
            <a:bodyPr vert="horz" wrap="square" lIns="0" tIns="0" rIns="0" bIns="0"/>
            <a:lstStyle/>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307975" algn="l" rtl="0" eaLnBrk="0">
                <a:lnSpc>
                  <a:spcPct val="87000"/>
                </a:lnSpc>
              </a:pPr>
              <a:r>
                <a:rPr sz="2700" b="1" kern="0" spc="40" dirty="0">
                  <a:solidFill>
                    <a:srgbClr val="E46D1C">
                      <a:alpha val="100000"/>
                    </a:srgbClr>
                  </a:solidFill>
                  <a:latin typeface="Arial" panose="020B0604020202020204"/>
                  <a:ea typeface="Arial" panose="020B0604020202020204"/>
                  <a:cs typeface="Arial" panose="020B0604020202020204"/>
                </a:rPr>
                <a:t>1</a:t>
              </a:r>
              <a:r>
                <a:rPr sz="2700" kern="0" spc="40" dirty="0">
                  <a:solidFill>
                    <a:srgbClr val="E46D1C">
                      <a:alpha val="100000"/>
                    </a:srgbClr>
                  </a:solidFill>
                  <a:latin typeface="Arial" panose="020B0604020202020204"/>
                  <a:ea typeface="Arial" panose="020B0604020202020204"/>
                  <a:cs typeface="Arial" panose="020B0604020202020204"/>
                </a:rPr>
                <a:t>.</a:t>
              </a:r>
              <a:r>
                <a:rPr sz="2700"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基本信息</a:t>
              </a:r>
              <a:endParaRPr sz="2700" dirty="0">
                <a:latin typeface="微软雅黑" panose="020B0503020204020204" charset="-122"/>
                <a:ea typeface="微软雅黑" panose="020B0503020204020204" charset="-122"/>
                <a:cs typeface="微软雅黑" panose="020B0503020204020204" charset="-122"/>
              </a:endParaRPr>
            </a:p>
          </p:txBody>
        </p:sp>
      </p:grpSp>
      <p:graphicFrame>
        <p:nvGraphicFramePr>
          <p:cNvPr id="22" name="table 22"/>
          <p:cNvGraphicFramePr>
            <a:graphicFrameLocks noGrp="1"/>
          </p:cNvGraphicFramePr>
          <p:nvPr/>
        </p:nvGraphicFramePr>
        <p:xfrm>
          <a:off x="7380578" y="1926526"/>
          <a:ext cx="2254250" cy="965834"/>
        </p:xfrm>
        <a:graphic>
          <a:graphicData uri="http://schemas.openxmlformats.org/drawingml/2006/table">
            <a:tbl>
              <a:tblPr/>
              <a:tblGrid>
                <a:gridCol w="2254250"/>
              </a:tblGrid>
              <a:tr h="959484">
                <a:tc>
                  <a:txBody>
                    <a:bodyPr/>
                    <a:lstStyle/>
                    <a:p>
                      <a:pPr algn="l" rtl="0" eaLnBrk="0">
                        <a:lnSpc>
                          <a:spcPct val="196000"/>
                        </a:lnSpc>
                      </a:pPr>
                      <a:endParaRPr sz="1000" dirty="0">
                        <a:latin typeface="Arial" panose="020B0604020202020204"/>
                        <a:ea typeface="Arial" panose="020B0604020202020204"/>
                        <a:cs typeface="Arial" panose="020B0604020202020204"/>
                      </a:endParaRPr>
                    </a:p>
                    <a:p>
                      <a:pPr marL="458470" algn="l" rtl="0" eaLnBrk="0">
                        <a:lnSpc>
                          <a:spcPct val="88000"/>
                        </a:lnSpc>
                        <a:spcBef>
                          <a:spcPts val="5"/>
                        </a:spcBef>
                      </a:pPr>
                      <a:r>
                        <a:rPr sz="2700" b="1" kern="0" spc="50" dirty="0">
                          <a:solidFill>
                            <a:srgbClr val="E46D1C">
                              <a:alpha val="100000"/>
                            </a:srgbClr>
                          </a:solidFill>
                          <a:latin typeface="Arial" panose="020B0604020202020204"/>
                          <a:ea typeface="Arial" panose="020B0604020202020204"/>
                          <a:cs typeface="Arial" panose="020B0604020202020204"/>
                        </a:rPr>
                        <a:t>3</a:t>
                      </a:r>
                      <a:r>
                        <a:rPr sz="2700" kern="0" spc="50" dirty="0">
                          <a:solidFill>
                            <a:srgbClr val="E46D1C">
                              <a:alpha val="100000"/>
                            </a:srgbClr>
                          </a:solidFill>
                          <a:latin typeface="Arial" panose="020B0604020202020204"/>
                          <a:ea typeface="Arial" panose="020B0604020202020204"/>
                          <a:cs typeface="Arial" panose="020B0604020202020204"/>
                        </a:rPr>
                        <a:t>.</a:t>
                      </a:r>
                      <a:r>
                        <a:rPr sz="2700" kern="0" spc="50" dirty="0">
                          <a:solidFill>
                            <a:srgbClr val="E46D1C">
                              <a:alpha val="100000"/>
                            </a:srgbClr>
                          </a:solidFill>
                          <a:latin typeface="微软雅黑" panose="020B0503020204020204" charset="-122"/>
                          <a:ea typeface="微软雅黑" panose="020B0503020204020204" charset="-122"/>
                          <a:cs typeface="微软雅黑" panose="020B0503020204020204" charset="-122"/>
                        </a:rPr>
                        <a:t>有效性</a:t>
                      </a:r>
                      <a:endParaRPr sz="27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E57122"/>
                      </a:solidFill>
                      <a:prstDash val="solid"/>
                      <a:round/>
                      <a:headEnd type="none" w="med" len="med"/>
                      <a:tailEnd type="none" w="med" len="med"/>
                    </a:lnL>
                    <a:lnR w="6350" cap="flat" cmpd="sng" algn="ctr">
                      <a:solidFill>
                        <a:srgbClr val="E57122"/>
                      </a:solidFill>
                      <a:prstDash val="solid"/>
                      <a:round/>
                      <a:headEnd type="none" w="med" len="med"/>
                      <a:tailEnd type="none" w="med" len="med"/>
                    </a:lnR>
                    <a:lnT w="6350" cap="flat" cmpd="sng" algn="ctr">
                      <a:solidFill>
                        <a:srgbClr val="E57122"/>
                      </a:solidFill>
                      <a:prstDash val="solid"/>
                      <a:round/>
                      <a:headEnd type="none" w="med" len="med"/>
                      <a:tailEnd type="none" w="med" len="med"/>
                    </a:lnT>
                    <a:lnB w="6350" cap="flat" cmpd="sng" algn="ctr">
                      <a:solidFill>
                        <a:srgbClr val="E57122"/>
                      </a:solidFill>
                      <a:prstDash val="solid"/>
                      <a:round/>
                      <a:headEnd type="none" w="med" len="med"/>
                      <a:tailEnd type="none" w="med" len="med"/>
                    </a:lnB>
                  </a:tcPr>
                </a:tc>
              </a:tr>
            </a:tbl>
          </a:graphicData>
        </a:graphic>
      </p:graphicFrame>
      <p:grpSp>
        <p:nvGrpSpPr>
          <p:cNvPr id="8" name="group 8"/>
          <p:cNvGrpSpPr/>
          <p:nvPr/>
        </p:nvGrpSpPr>
        <p:grpSpPr>
          <a:xfrm rot="21600000">
            <a:off x="7380578" y="3070783"/>
            <a:ext cx="2254250" cy="939088"/>
            <a:chOff x="0" y="0"/>
            <a:chExt cx="2254250" cy="939088"/>
          </a:xfrm>
        </p:grpSpPr>
        <p:pic>
          <p:nvPicPr>
            <p:cNvPr id="24" name="picture 24"/>
            <p:cNvPicPr>
              <a:picLocks noChangeAspect="1"/>
            </p:cNvPicPr>
            <p:nvPr/>
          </p:nvPicPr>
          <p:blipFill>
            <a:blip r:embed="rId3"/>
            <a:stretch>
              <a:fillRect/>
            </a:stretch>
          </p:blipFill>
          <p:spPr>
            <a:xfrm rot="21600000">
              <a:off x="0" y="0"/>
              <a:ext cx="2254250" cy="939088"/>
            </a:xfrm>
            <a:prstGeom prst="rect">
              <a:avLst/>
            </a:prstGeom>
          </p:spPr>
        </p:pic>
        <p:sp>
          <p:nvSpPr>
            <p:cNvPr id="26" name="textbox 26"/>
            <p:cNvSpPr/>
            <p:nvPr/>
          </p:nvSpPr>
          <p:spPr>
            <a:xfrm>
              <a:off x="-12700" y="-12700"/>
              <a:ext cx="2279650" cy="975994"/>
            </a:xfrm>
            <a:prstGeom prst="rect">
              <a:avLst/>
            </a:prstGeom>
            <a:noFill/>
            <a:ln w="0" cap="flat">
              <a:noFill/>
              <a:prstDash val="solid"/>
              <a:miter lim="0"/>
            </a:ln>
          </p:spPr>
          <p:txBody>
            <a:bodyPr vert="horz" wrap="square" lIns="0" tIns="0" rIns="0" bIns="0"/>
            <a:lstStyle/>
            <a:p>
              <a:pPr algn="l" rtl="0" eaLnBrk="0">
                <a:lnSpc>
                  <a:spcPct val="194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464185" algn="l" rtl="0" eaLnBrk="0">
                <a:lnSpc>
                  <a:spcPct val="88000"/>
                </a:lnSpc>
              </a:pPr>
              <a:r>
                <a:rPr sz="2700" b="1" kern="0" spc="60" dirty="0">
                  <a:solidFill>
                    <a:srgbClr val="E46D1C">
                      <a:alpha val="100000"/>
                    </a:srgbClr>
                  </a:solidFill>
                  <a:latin typeface="Arial" panose="020B0604020202020204"/>
                  <a:ea typeface="Arial" panose="020B0604020202020204"/>
                  <a:cs typeface="Arial" panose="020B0604020202020204"/>
                </a:rPr>
                <a:t>4</a:t>
              </a:r>
              <a:r>
                <a:rPr sz="2700" kern="0" spc="60" dirty="0">
                  <a:solidFill>
                    <a:srgbClr val="E46D1C">
                      <a:alpha val="100000"/>
                    </a:srgbClr>
                  </a:solidFill>
                  <a:latin typeface="Arial" panose="020B0604020202020204"/>
                  <a:ea typeface="Arial" panose="020B0604020202020204"/>
                  <a:cs typeface="Arial" panose="020B0604020202020204"/>
                </a:rPr>
                <a:t>.</a:t>
              </a:r>
              <a:r>
                <a:rPr sz="2700" kern="0" spc="60" dirty="0">
                  <a:solidFill>
                    <a:srgbClr val="E46D1C">
                      <a:alpha val="100000"/>
                    </a:srgbClr>
                  </a:solidFill>
                  <a:latin typeface="微软雅黑" panose="020B0503020204020204" charset="-122"/>
                  <a:ea typeface="微软雅黑" panose="020B0503020204020204" charset="-122"/>
                  <a:cs typeface="微软雅黑" panose="020B0503020204020204" charset="-122"/>
                </a:rPr>
                <a:t>创新性</a:t>
              </a:r>
              <a:endParaRPr sz="2700" dirty="0">
                <a:latin typeface="微软雅黑" panose="020B0503020204020204" charset="-122"/>
                <a:ea typeface="微软雅黑" panose="020B0503020204020204" charset="-122"/>
                <a:cs typeface="微软雅黑" panose="020B0503020204020204" charset="-122"/>
              </a:endParaRPr>
            </a:p>
          </p:txBody>
        </p:sp>
      </p:grpSp>
      <p:graphicFrame>
        <p:nvGraphicFramePr>
          <p:cNvPr id="28" name="table 28"/>
          <p:cNvGraphicFramePr>
            <a:graphicFrameLocks noGrp="1"/>
          </p:cNvGraphicFramePr>
          <p:nvPr/>
        </p:nvGraphicFramePr>
        <p:xfrm>
          <a:off x="7380578" y="4192816"/>
          <a:ext cx="2254250" cy="938529"/>
        </p:xfrm>
        <a:graphic>
          <a:graphicData uri="http://schemas.openxmlformats.org/drawingml/2006/table">
            <a:tbl>
              <a:tblPr/>
              <a:tblGrid>
                <a:gridCol w="2254250"/>
              </a:tblGrid>
              <a:tr h="932179">
                <a:tc>
                  <a:txBody>
                    <a:bodyPr/>
                    <a:lstStyle/>
                    <a:p>
                      <a:pPr algn="l" rtl="0" eaLnBrk="0">
                        <a:lnSpc>
                          <a:spcPct val="189000"/>
                        </a:lnSpc>
                      </a:pPr>
                      <a:endParaRPr sz="1000" dirty="0">
                        <a:latin typeface="Arial" panose="020B0604020202020204"/>
                        <a:ea typeface="Arial" panose="020B0604020202020204"/>
                        <a:cs typeface="Arial" panose="020B0604020202020204"/>
                      </a:endParaRPr>
                    </a:p>
                    <a:p>
                      <a:pPr marL="460375" algn="l" rtl="0" eaLnBrk="0">
                        <a:lnSpc>
                          <a:spcPct val="87000"/>
                        </a:lnSpc>
                        <a:spcBef>
                          <a:spcPts val="5"/>
                        </a:spcBef>
                      </a:pPr>
                      <a:r>
                        <a:rPr sz="2700" b="1" kern="0" spc="40" dirty="0">
                          <a:solidFill>
                            <a:srgbClr val="E46D1C">
                              <a:alpha val="100000"/>
                            </a:srgbClr>
                          </a:solidFill>
                          <a:latin typeface="Arial" panose="020B0604020202020204"/>
                          <a:ea typeface="Arial" panose="020B0604020202020204"/>
                          <a:cs typeface="Arial" panose="020B0604020202020204"/>
                        </a:rPr>
                        <a:t>5</a:t>
                      </a:r>
                      <a:r>
                        <a:rPr sz="2700" kern="0" spc="40" dirty="0">
                          <a:solidFill>
                            <a:srgbClr val="E46D1C">
                              <a:alpha val="100000"/>
                            </a:srgbClr>
                          </a:solidFill>
                          <a:latin typeface="Arial" panose="020B0604020202020204"/>
                          <a:ea typeface="Arial" panose="020B0604020202020204"/>
                          <a:cs typeface="Arial" panose="020B0604020202020204"/>
                        </a:rPr>
                        <a:t>.</a:t>
                      </a:r>
                      <a:r>
                        <a:rPr sz="2700"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公平性</a:t>
                      </a:r>
                      <a:endParaRPr sz="27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E57122"/>
                      </a:solidFill>
                      <a:prstDash val="solid"/>
                      <a:round/>
                      <a:headEnd type="none" w="med" len="med"/>
                      <a:tailEnd type="none" w="med" len="med"/>
                    </a:lnL>
                    <a:lnR w="6350" cap="flat" cmpd="sng" algn="ctr">
                      <a:solidFill>
                        <a:srgbClr val="E57122"/>
                      </a:solidFill>
                      <a:prstDash val="solid"/>
                      <a:round/>
                      <a:headEnd type="none" w="med" len="med"/>
                      <a:tailEnd type="none" w="med" len="med"/>
                    </a:lnR>
                    <a:lnT w="6350" cap="flat" cmpd="sng" algn="ctr">
                      <a:solidFill>
                        <a:srgbClr val="E57122"/>
                      </a:solidFill>
                      <a:prstDash val="solid"/>
                      <a:round/>
                      <a:headEnd type="none" w="med" len="med"/>
                      <a:tailEnd type="none" w="med" len="med"/>
                    </a:lnT>
                    <a:lnB w="6350" cap="flat" cmpd="sng" algn="ctr">
                      <a:solidFill>
                        <a:srgbClr val="E57122"/>
                      </a:solidFill>
                      <a:prstDash val="solid"/>
                      <a:round/>
                      <a:headEnd type="none" w="med" len="med"/>
                      <a:tailEnd type="none" w="med" len="med"/>
                    </a:lnB>
                  </a:tcPr>
                </a:tc>
              </a:tr>
            </a:tbl>
          </a:graphicData>
        </a:graphic>
      </p:graphicFrame>
      <p:grpSp>
        <p:nvGrpSpPr>
          <p:cNvPr id="10" name="group 10"/>
          <p:cNvGrpSpPr/>
          <p:nvPr/>
        </p:nvGrpSpPr>
        <p:grpSpPr>
          <a:xfrm rot="21600000">
            <a:off x="4072597" y="3668432"/>
            <a:ext cx="2254250" cy="939076"/>
            <a:chOff x="0" y="0"/>
            <a:chExt cx="2254250" cy="939076"/>
          </a:xfrm>
        </p:grpSpPr>
        <p:pic>
          <p:nvPicPr>
            <p:cNvPr id="30" name="picture 30"/>
            <p:cNvPicPr>
              <a:picLocks noChangeAspect="1"/>
            </p:cNvPicPr>
            <p:nvPr/>
          </p:nvPicPr>
          <p:blipFill>
            <a:blip r:embed="rId4"/>
            <a:stretch>
              <a:fillRect/>
            </a:stretch>
          </p:blipFill>
          <p:spPr>
            <a:xfrm rot="21600000">
              <a:off x="0" y="0"/>
              <a:ext cx="2254250" cy="939076"/>
            </a:xfrm>
            <a:prstGeom prst="rect">
              <a:avLst/>
            </a:prstGeom>
          </p:spPr>
        </p:pic>
        <p:sp>
          <p:nvSpPr>
            <p:cNvPr id="32" name="textbox 32"/>
            <p:cNvSpPr/>
            <p:nvPr/>
          </p:nvSpPr>
          <p:spPr>
            <a:xfrm>
              <a:off x="-12700" y="-12700"/>
              <a:ext cx="2279650" cy="977900"/>
            </a:xfrm>
            <a:prstGeom prst="rect">
              <a:avLst/>
            </a:prstGeom>
            <a:noFill/>
            <a:ln w="0" cap="flat">
              <a:noFill/>
              <a:prstDash val="solid"/>
              <a:miter lim="0"/>
            </a:ln>
          </p:spPr>
          <p:txBody>
            <a:bodyPr vert="horz" wrap="square" lIns="0" tIns="0" rIns="0" bIns="0"/>
            <a:lstStyle/>
            <a:p>
              <a:pPr algn="l" rtl="0" eaLnBrk="0">
                <a:lnSpc>
                  <a:spcPct val="196000"/>
                </a:lnSpc>
              </a:pPr>
              <a:endParaRPr sz="1000" dirty="0">
                <a:latin typeface="Arial" panose="020B0604020202020204"/>
                <a:ea typeface="Arial" panose="020B0604020202020204"/>
                <a:cs typeface="Arial" panose="020B0604020202020204"/>
              </a:endParaRPr>
            </a:p>
            <a:p>
              <a:pPr marL="466725" algn="l" rtl="0" eaLnBrk="0">
                <a:lnSpc>
                  <a:spcPct val="88000"/>
                </a:lnSpc>
                <a:spcBef>
                  <a:spcPts val="5"/>
                </a:spcBef>
              </a:pPr>
              <a:r>
                <a:rPr sz="2700" b="1" kern="0" spc="60" dirty="0">
                  <a:solidFill>
                    <a:srgbClr val="E46D1C">
                      <a:alpha val="100000"/>
                    </a:srgbClr>
                  </a:solidFill>
                  <a:latin typeface="Arial" panose="020B0604020202020204"/>
                  <a:ea typeface="Arial" panose="020B0604020202020204"/>
                  <a:cs typeface="Arial" panose="020B0604020202020204"/>
                </a:rPr>
                <a:t>2</a:t>
              </a:r>
              <a:r>
                <a:rPr sz="2700" kern="0" spc="60" dirty="0">
                  <a:solidFill>
                    <a:srgbClr val="E46D1C">
                      <a:alpha val="100000"/>
                    </a:srgbClr>
                  </a:solidFill>
                  <a:latin typeface="Arial" panose="020B0604020202020204"/>
                  <a:ea typeface="Arial" panose="020B0604020202020204"/>
                  <a:cs typeface="Arial" panose="020B0604020202020204"/>
                </a:rPr>
                <a:t>.</a:t>
              </a:r>
              <a:r>
                <a:rPr sz="2700" kern="0" spc="60" dirty="0">
                  <a:solidFill>
                    <a:srgbClr val="E46D1C">
                      <a:alpha val="100000"/>
                    </a:srgbClr>
                  </a:solidFill>
                  <a:latin typeface="微软雅黑" panose="020B0503020204020204" charset="-122"/>
                  <a:ea typeface="微软雅黑" panose="020B0503020204020204" charset="-122"/>
                  <a:cs typeface="微软雅黑" panose="020B0503020204020204" charset="-122"/>
                </a:rPr>
                <a:t>安全性</a:t>
              </a:r>
              <a:endParaRPr sz="2700" dirty="0">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4"/>
          <p:cNvGraphicFramePr>
            <a:graphicFrameLocks noGrp="1"/>
          </p:cNvGraphicFramePr>
          <p:nvPr>
            <p:custDataLst>
              <p:tags r:id="rId1"/>
            </p:custDataLst>
          </p:nvPr>
        </p:nvGraphicFramePr>
        <p:xfrm>
          <a:off x="597535" y="965200"/>
          <a:ext cx="10996930" cy="2817495"/>
        </p:xfrm>
        <a:graphic>
          <a:graphicData uri="http://schemas.openxmlformats.org/drawingml/2006/table">
            <a:tbl>
              <a:tblPr/>
              <a:tblGrid>
                <a:gridCol w="1407160"/>
                <a:gridCol w="2609215"/>
                <a:gridCol w="3100070"/>
                <a:gridCol w="3880485"/>
              </a:tblGrid>
              <a:tr h="382270">
                <a:tc gridSpan="4">
                  <a:txBody>
                    <a:bodyPr/>
                    <a:lstStyle/>
                    <a:p>
                      <a:pPr algn="l" rtl="0" eaLnBrk="0">
                        <a:lnSpc>
                          <a:spcPct val="115000"/>
                        </a:lnSpc>
                      </a:pPr>
                      <a:endParaRPr sz="300" dirty="0">
                        <a:latin typeface="Arial" panose="020B0604020202020204"/>
                        <a:ea typeface="Arial" panose="020B0604020202020204"/>
                        <a:cs typeface="Arial" panose="020B0604020202020204"/>
                      </a:endParaRPr>
                    </a:p>
                    <a:p>
                      <a:pPr marL="93345" algn="l" rtl="0" eaLnBrk="0">
                        <a:lnSpc>
                          <a:spcPct val="96000"/>
                        </a:lnSpc>
                        <a:spcBef>
                          <a:spcPts val="5"/>
                        </a:spcBef>
                      </a:pPr>
                      <a:r>
                        <a:rPr sz="15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产品基本信息</a:t>
                      </a:r>
                      <a:r>
                        <a:rPr sz="1600" b="1" kern="0" spc="80" baseline="23000" dirty="0">
                          <a:solidFill>
                            <a:srgbClr val="FFFFFF">
                              <a:alpha val="100000"/>
                            </a:srgbClr>
                          </a:solidFill>
                          <a:latin typeface="微软雅黑" panose="020B0503020204020204" charset="-122"/>
                          <a:ea typeface="微软雅黑" panose="020B0503020204020204" charset="-122"/>
                          <a:cs typeface="微软雅黑" panose="020B0503020204020204" charset="-122"/>
                        </a:rPr>
                        <a:t>1</a:t>
                      </a:r>
                      <a:endParaRPr sz="1600" baseline="230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solidFill>
                      <a:srgbClr val="E46D1C"/>
                    </a:solidFill>
                  </a:tcPr>
                </a:tc>
                <a:tc hMerge="1">
                  <a:tcPr marL="0" marR="0" marT="0" marB="0" vert="horz">
                    <a:lnL>
                      <a:noFill/>
                    </a:lnL>
                    <a:lnR>
                      <a:noFill/>
                    </a:lnR>
                    <a:lnT>
                      <a:noFill/>
                    </a:lnT>
                    <a:lnB>
                      <a:noFill/>
                    </a:lnB>
                    <a:solidFill>
                      <a:srgbClr val="E46D1C"/>
                    </a:solidFill>
                  </a:tcPr>
                </a:tc>
                <a:tc hMerge="1">
                  <a:tcPr marL="0" marR="0" marT="0" marB="0" vert="horz">
                    <a:lnL>
                      <a:noFill/>
                    </a:lnL>
                    <a:lnR>
                      <a:noFill/>
                    </a:lnR>
                    <a:lnT>
                      <a:noFill/>
                    </a:lnT>
                    <a:lnB>
                      <a:noFill/>
                    </a:lnB>
                    <a:solidFill>
                      <a:srgbClr val="E46D1C"/>
                    </a:solidFill>
                  </a:tcPr>
                </a:tc>
                <a:tc hMerge="1">
                  <a:tcPr marL="0" marR="0" marT="0" marB="0" vert="horz">
                    <a:lnL>
                      <a:noFill/>
                    </a:lnL>
                    <a:lnR>
                      <a:noFill/>
                    </a:lnR>
                    <a:lnT>
                      <a:noFill/>
                    </a:lnT>
                    <a:lnB>
                      <a:noFill/>
                    </a:lnB>
                    <a:solidFill>
                      <a:srgbClr val="E46D1C"/>
                    </a:solidFill>
                  </a:tcPr>
                </a:tc>
              </a:tr>
              <a:tr h="410210">
                <a:tc>
                  <a:txBody>
                    <a:bodyPr/>
                    <a:lstStyle/>
                    <a:p>
                      <a:pPr algn="l" rtl="0" eaLnBrk="0">
                        <a:lnSpc>
                          <a:spcPct val="106000"/>
                        </a:lnSpc>
                      </a:pPr>
                      <a:endParaRPr sz="600" dirty="0">
                        <a:latin typeface="Arial" panose="020B0604020202020204"/>
                        <a:ea typeface="Arial" panose="020B0604020202020204"/>
                        <a:cs typeface="Arial" panose="020B0604020202020204"/>
                      </a:endParaRPr>
                    </a:p>
                    <a:p>
                      <a:pPr marL="93345" algn="l" rtl="0" eaLnBrk="0">
                        <a:lnSpc>
                          <a:spcPct val="87000"/>
                        </a:lnSpc>
                        <a:spcBef>
                          <a:spcPts val="5"/>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通用名称</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l" rtl="0" eaLnBrk="0">
                        <a:lnSpc>
                          <a:spcPct val="106000"/>
                        </a:lnSpc>
                      </a:pPr>
                      <a:endParaRPr sz="600" dirty="0">
                        <a:latin typeface="Arial" panose="020B0604020202020204"/>
                        <a:ea typeface="Arial" panose="020B0604020202020204"/>
                        <a:cs typeface="Arial" panose="020B0604020202020204"/>
                      </a:endParaRPr>
                    </a:p>
                    <a:p>
                      <a:pPr marL="93345" algn="l" rtl="0" eaLnBrk="0">
                        <a:lnSpc>
                          <a:spcPct val="88000"/>
                        </a:lnSpc>
                        <a:spcBef>
                          <a:spcPts val="5"/>
                        </a:spcBef>
                      </a:pP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钠钾镁钙注射用浓溶液</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l" rtl="0" eaLnBrk="0">
                        <a:lnSpc>
                          <a:spcPct val="105000"/>
                        </a:lnSpc>
                      </a:pPr>
                      <a:endParaRPr sz="600" dirty="0">
                        <a:latin typeface="Arial" panose="020B0604020202020204"/>
                        <a:ea typeface="Arial" panose="020B0604020202020204"/>
                        <a:cs typeface="Arial" panose="020B0604020202020204"/>
                      </a:endParaRPr>
                    </a:p>
                    <a:p>
                      <a:pPr marL="106045" algn="l" rtl="0" eaLnBrk="0">
                        <a:lnSpc>
                          <a:spcPct val="88000"/>
                        </a:lnSpc>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中国大陆首次上市时间</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l" rtl="0" eaLnBrk="0">
                        <a:lnSpc>
                          <a:spcPct val="130000"/>
                        </a:lnSpc>
                      </a:pPr>
                      <a:endParaRPr sz="300" dirty="0">
                        <a:latin typeface="Arial" panose="020B0604020202020204"/>
                        <a:ea typeface="Arial" panose="020B0604020202020204"/>
                        <a:cs typeface="Arial" panose="020B0604020202020204"/>
                      </a:endParaRPr>
                    </a:p>
                    <a:p>
                      <a:pPr marL="100330" algn="l" rtl="0" eaLnBrk="0">
                        <a:lnSpc>
                          <a:spcPts val="1855"/>
                        </a:lnSpc>
                        <a:spcBef>
                          <a:spcPts val="5"/>
                        </a:spcBef>
                      </a:pP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2023年1月19日</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solidFill>
                      <a:srgbClr val="F2F2F2"/>
                    </a:solidFill>
                  </a:tcPr>
                </a:tc>
              </a:tr>
              <a:tr h="402590">
                <a:tc>
                  <a:txBody>
                    <a:bodyPr/>
                    <a:lstStyle/>
                    <a:p>
                      <a:pPr algn="l" rtl="0" eaLnBrk="0">
                        <a:lnSpc>
                          <a:spcPct val="114000"/>
                        </a:lnSpc>
                      </a:pPr>
                      <a:endParaRPr sz="600" dirty="0">
                        <a:latin typeface="Arial" panose="020B0604020202020204"/>
                        <a:ea typeface="Arial" panose="020B0604020202020204"/>
                        <a:cs typeface="Arial" panose="020B0604020202020204"/>
                      </a:endParaRPr>
                    </a:p>
                    <a:p>
                      <a:pPr marL="93345" algn="l" rtl="0" eaLnBrk="0">
                        <a:lnSpc>
                          <a:spcPct val="87000"/>
                        </a:lnSpc>
                        <a:spcBef>
                          <a:spcPts val="5"/>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注册规格</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rtl="0" eaLnBrk="0">
                        <a:lnSpc>
                          <a:spcPct val="109000"/>
                        </a:lnSpc>
                      </a:pPr>
                      <a:endParaRPr sz="400" dirty="0">
                        <a:latin typeface="Arial" panose="020B0604020202020204"/>
                        <a:ea typeface="Arial" panose="020B0604020202020204"/>
                        <a:cs typeface="Arial" panose="020B0604020202020204"/>
                      </a:endParaRPr>
                    </a:p>
                    <a:p>
                      <a:pPr marL="100330" algn="l" rtl="0" eaLnBrk="0">
                        <a:lnSpc>
                          <a:spcPts val="1855"/>
                        </a:lnSpc>
                        <a:spcBef>
                          <a:spcPts val="5"/>
                        </a:spcBef>
                      </a:pPr>
                      <a:r>
                        <a:rPr sz="1400" b="1" kern="0" spc="-20" dirty="0">
                          <a:solidFill>
                            <a:srgbClr val="E57122">
                              <a:alpha val="100000"/>
                            </a:srgbClr>
                          </a:solidFill>
                          <a:latin typeface="微软雅黑" panose="020B0503020204020204" charset="-122"/>
                          <a:ea typeface="微软雅黑" panose="020B0503020204020204" charset="-122"/>
                          <a:cs typeface="微软雅黑" panose="020B0503020204020204" charset="-122"/>
                        </a:rPr>
                        <a:t>20ml/支</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rtl="0" eaLnBrk="0">
                        <a:lnSpc>
                          <a:spcPct val="113000"/>
                        </a:lnSpc>
                      </a:pPr>
                      <a:endParaRPr sz="600" dirty="0">
                        <a:latin typeface="Arial" panose="020B0604020202020204"/>
                        <a:ea typeface="Arial" panose="020B0604020202020204"/>
                        <a:cs typeface="Arial" panose="020B0604020202020204"/>
                      </a:endParaRPr>
                    </a:p>
                    <a:p>
                      <a:pPr marL="117475" algn="l" rtl="0" eaLnBrk="0">
                        <a:lnSpc>
                          <a:spcPct val="88000"/>
                        </a:lnSpc>
                        <a:spcBef>
                          <a:spcPts val="5"/>
                        </a:spcBef>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目前大陆同通用名药品的上市情况</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rtl="0" eaLnBrk="0">
                        <a:lnSpc>
                          <a:spcPct val="112000"/>
                        </a:lnSpc>
                      </a:pPr>
                      <a:endParaRPr sz="600" dirty="0">
                        <a:latin typeface="Arial" panose="020B0604020202020204"/>
                        <a:ea typeface="Arial" panose="020B0604020202020204"/>
                        <a:cs typeface="Arial" panose="020B0604020202020204"/>
                      </a:endParaRPr>
                    </a:p>
                    <a:p>
                      <a:pPr marL="93345" algn="l" rtl="0" eaLnBrk="0">
                        <a:lnSpc>
                          <a:spcPct val="88000"/>
                        </a:lnSpc>
                        <a:spcBef>
                          <a:spcPts val="5"/>
                        </a:spcBef>
                      </a:pPr>
                      <a:r>
                        <a:rPr lang="zh-CN"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非</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独家</a:t>
                      </a:r>
                      <a:r>
                        <a:rPr lang="en-US"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lang="zh-CN" altLang="en-US"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共计</a:t>
                      </a:r>
                      <a:r>
                        <a:rPr lang="en-US" altLang="zh-CN"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6</a:t>
                      </a:r>
                      <a:r>
                        <a:rPr lang="zh-CN" altLang="en-US"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个批准文号，我司为首家</a:t>
                      </a:r>
                      <a:r>
                        <a:rPr lang="zh-CN" altLang="en-US"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获批</a:t>
                      </a:r>
                      <a:endParaRPr lang="zh-CN" altLang="en-US"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58775">
                <a:tc>
                  <a:txBody>
                    <a:bodyPr/>
                    <a:lstStyle/>
                    <a:p>
                      <a:pPr algn="l" rtl="0" eaLnBrk="0">
                        <a:lnSpc>
                          <a:spcPct val="107000"/>
                        </a:lnSpc>
                      </a:pPr>
                      <a:endParaRPr sz="500" dirty="0">
                        <a:latin typeface="Arial" panose="020B0604020202020204"/>
                        <a:ea typeface="Arial" panose="020B0604020202020204"/>
                        <a:cs typeface="Arial" panose="020B0604020202020204"/>
                      </a:endParaRPr>
                    </a:p>
                    <a:p>
                      <a:pPr marL="93345" algn="l" rtl="0" eaLnBrk="0">
                        <a:lnSpc>
                          <a:spcPct val="88000"/>
                        </a:lnSpc>
                        <a:spcBef>
                          <a:spcPts val="5"/>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注册分类</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rtl="0" eaLnBrk="0">
                        <a:lnSpc>
                          <a:spcPct val="100000"/>
                        </a:lnSpc>
                      </a:pPr>
                      <a:endParaRPr sz="300" dirty="0">
                        <a:latin typeface="Arial" panose="020B0604020202020204"/>
                        <a:ea typeface="Arial" panose="020B0604020202020204"/>
                        <a:cs typeface="Arial" panose="020B0604020202020204"/>
                      </a:endParaRPr>
                    </a:p>
                    <a:p>
                      <a:pPr marL="93980" algn="l" rtl="0" eaLnBrk="0">
                        <a:lnSpc>
                          <a:spcPts val="1855"/>
                        </a:lnSpc>
                        <a:spcBef>
                          <a:spcPts val="0"/>
                        </a:spcBef>
                      </a:pPr>
                      <a:r>
                        <a:rPr sz="1400" b="1" kern="0" spc="-10" dirty="0">
                          <a:solidFill>
                            <a:srgbClr val="E57122">
                              <a:alpha val="100000"/>
                            </a:srgbClr>
                          </a:solidFill>
                          <a:latin typeface="微软雅黑" panose="020B0503020204020204" charset="-122"/>
                          <a:ea typeface="微软雅黑" panose="020B0503020204020204" charset="-122"/>
                          <a:cs typeface="微软雅黑" panose="020B0503020204020204" charset="-122"/>
                        </a:rPr>
                        <a:t>化</a:t>
                      </a:r>
                      <a:r>
                        <a:rPr sz="1400" b="1" kern="0" spc="-10" dirty="0">
                          <a:solidFill>
                            <a:srgbClr val="ED7D31">
                              <a:alpha val="100000"/>
                            </a:srgbClr>
                          </a:solidFill>
                          <a:latin typeface="微软雅黑" panose="020B0503020204020204" charset="-122"/>
                          <a:ea typeface="微软雅黑" panose="020B0503020204020204" charset="-122"/>
                          <a:cs typeface="微软雅黑" panose="020B0503020204020204" charset="-122"/>
                        </a:rPr>
                        <a:t>药3类</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rtl="0" eaLnBrk="0">
                        <a:lnSpc>
                          <a:spcPct val="108000"/>
                        </a:lnSpc>
                      </a:pPr>
                      <a:endParaRPr sz="300" dirty="0">
                        <a:latin typeface="Arial" panose="020B0604020202020204"/>
                        <a:ea typeface="Arial" panose="020B0604020202020204"/>
                        <a:cs typeface="Arial" panose="020B0604020202020204"/>
                      </a:endParaRPr>
                    </a:p>
                    <a:p>
                      <a:pPr marL="93345" algn="l" rtl="0" eaLnBrk="0">
                        <a:lnSpc>
                          <a:spcPts val="1815"/>
                        </a:lnSpc>
                        <a:spcBef>
                          <a:spcPts val="5"/>
                        </a:spcBef>
                      </a:pP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全球首个上市国家/地区以及上</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市时间</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rtl="0" eaLnBrk="0">
                        <a:lnSpc>
                          <a:spcPct val="100000"/>
                        </a:lnSpc>
                      </a:pPr>
                      <a:endParaRPr sz="300" dirty="0">
                        <a:latin typeface="Arial" panose="020B0604020202020204"/>
                        <a:ea typeface="Arial" panose="020B0604020202020204"/>
                        <a:cs typeface="Arial" panose="020B0604020202020204"/>
                      </a:endParaRPr>
                    </a:p>
                    <a:p>
                      <a:pPr marL="93980" algn="l" rtl="0" eaLnBrk="0">
                        <a:lnSpc>
                          <a:spcPts val="1855"/>
                        </a:lnSpc>
                        <a:spcBef>
                          <a:spcPts val="0"/>
                        </a:spcBef>
                      </a:pPr>
                      <a:r>
                        <a:rPr sz="1400" b="1" kern="0" spc="-20" dirty="0">
                          <a:solidFill>
                            <a:srgbClr val="E46D1C">
                              <a:alpha val="100000"/>
                            </a:srgbClr>
                          </a:solidFill>
                          <a:latin typeface="微软雅黑" panose="020B0503020204020204" charset="-122"/>
                          <a:ea typeface="微软雅黑" panose="020B0503020204020204" charset="-122"/>
                          <a:cs typeface="微软雅黑" panose="020B0503020204020204" charset="-122"/>
                        </a:rPr>
                        <a:t>美国,</a:t>
                      </a:r>
                      <a:r>
                        <a:rPr sz="1400" b="1" kern="0" spc="17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20" dirty="0">
                          <a:solidFill>
                            <a:srgbClr val="E46D1C">
                              <a:alpha val="100000"/>
                            </a:srgbClr>
                          </a:solidFill>
                          <a:latin typeface="微软雅黑" panose="020B0503020204020204" charset="-122"/>
                          <a:ea typeface="微软雅黑" panose="020B0503020204020204" charset="-122"/>
                          <a:cs typeface="微软雅黑" panose="020B0503020204020204" charset="-122"/>
                        </a:rPr>
                        <a:t>1984年7月</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67665">
                <a:tc>
                  <a:txBody>
                    <a:bodyPr/>
                    <a:p>
                      <a:pPr algn="l" rtl="0" eaLnBrk="0">
                        <a:lnSpc>
                          <a:spcPct val="107000"/>
                        </a:lnSpc>
                      </a:pPr>
                      <a:endParaRPr sz="500" dirty="0">
                        <a:latin typeface="Arial" panose="020B0604020202020204"/>
                        <a:ea typeface="Arial" panose="020B0604020202020204"/>
                        <a:cs typeface="Arial" panose="020B0604020202020204"/>
                      </a:endParaRPr>
                    </a:p>
                    <a:p>
                      <a:pPr marL="93345" algn="l" rtl="0" eaLnBrk="0">
                        <a:lnSpc>
                          <a:spcPct val="88000"/>
                        </a:lnSpc>
                        <a:spcBef>
                          <a:spcPts val="5"/>
                        </a:spcBef>
                      </a:pPr>
                      <a:r>
                        <a:rPr lang="zh-CN" altLang="en-US"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是否为</a:t>
                      </a:r>
                      <a:r>
                        <a:rPr lang="en-US"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OTC</a:t>
                      </a:r>
                      <a:r>
                        <a:rPr lang="zh-CN" altLang="en-US"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药品</a:t>
                      </a:r>
                      <a:endParaRPr lang="zh-CN" altLang="en-US"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gridSpan="3">
                  <a:txBody>
                    <a:bodyPr/>
                    <a:p>
                      <a:pPr algn="l" rtl="0" eaLnBrk="0">
                        <a:lnSpc>
                          <a:spcPct val="100000"/>
                        </a:lnSpc>
                      </a:pPr>
                      <a:endParaRPr sz="300" dirty="0">
                        <a:latin typeface="Arial" panose="020B0604020202020204"/>
                        <a:ea typeface="Arial" panose="020B0604020202020204"/>
                        <a:cs typeface="Arial" panose="020B0604020202020204"/>
                      </a:endParaRPr>
                    </a:p>
                    <a:p>
                      <a:pPr marL="93980" algn="l" rtl="0" eaLnBrk="0">
                        <a:lnSpc>
                          <a:spcPts val="1855"/>
                        </a:lnSpc>
                        <a:spcBef>
                          <a:spcPts val="0"/>
                        </a:spcBef>
                      </a:pPr>
                      <a:r>
                        <a:rPr lang="zh-CN" sz="1400" b="1" kern="0" spc="-10" dirty="0">
                          <a:solidFill>
                            <a:srgbClr val="E57122">
                              <a:alpha val="100000"/>
                            </a:srgbClr>
                          </a:solidFill>
                          <a:latin typeface="微软雅黑" panose="020B0503020204020204" charset="-122"/>
                          <a:ea typeface="微软雅黑" panose="020B0503020204020204" charset="-122"/>
                          <a:cs typeface="微软雅黑" panose="020B0503020204020204" charset="-122"/>
                        </a:rPr>
                        <a:t>否</a:t>
                      </a:r>
                      <a:endParaRPr lang="zh-CN" sz="300" dirty="0">
                        <a:latin typeface="Arial" panose="020B0604020202020204"/>
                        <a:ea typeface="Arial" panose="020B0604020202020204"/>
                        <a:cs typeface="Arial" panose="020B0604020202020204"/>
                      </a:endParaRPr>
                    </a:p>
                    <a:p>
                      <a:pPr algn="l" rtl="0" eaLnBrk="0">
                        <a:lnSpc>
                          <a:spcPct val="100000"/>
                        </a:lnSpc>
                      </a:pPr>
                      <a:endParaRPr sz="300" dirty="0">
                        <a:latin typeface="Arial" panose="020B0604020202020204"/>
                        <a:ea typeface="Arial" panose="020B0604020202020204"/>
                        <a:cs typeface="Arial" panose="020B0604020202020204"/>
                      </a:endParaRPr>
                    </a:p>
                  </a:txBody>
                  <a:tcPr marL="0" marR="0" marT="0" marB="0" vert="horz">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hMerge="1">
                  <a:tcPr marL="0" marR="0" marT="0" marB="0" vert="horz">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hMerge="1">
                  <a:tcPr marL="0" marR="0" marT="0" marB="0" vert="horz">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440690">
                <a:tc>
                  <a:txBody>
                    <a:bodyPr/>
                    <a:lstStyle/>
                    <a:p>
                      <a:pPr algn="l" rtl="0" eaLnBrk="0">
                        <a:lnSpc>
                          <a:spcPct val="100000"/>
                        </a:lnSpc>
                      </a:pPr>
                      <a:endParaRPr sz="800" dirty="0">
                        <a:latin typeface="Arial" panose="020B0604020202020204"/>
                        <a:ea typeface="Arial" panose="020B0604020202020204"/>
                        <a:cs typeface="Arial" panose="020B0604020202020204"/>
                      </a:endParaRPr>
                    </a:p>
                    <a:p>
                      <a:pPr marL="93345" algn="l" rtl="0" eaLnBrk="0">
                        <a:lnSpc>
                          <a:spcPct val="88000"/>
                        </a:lnSpc>
                        <a:spcBef>
                          <a:spcPts val="0"/>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适应症</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3">
                  <a:txBody>
                    <a:bodyPr/>
                    <a:lstStyle/>
                    <a:p>
                      <a:pPr algn="l" rtl="0" eaLnBrk="0">
                        <a:lnSpc>
                          <a:spcPct val="113000"/>
                        </a:lnSpc>
                      </a:pPr>
                      <a:endParaRPr sz="700" dirty="0">
                        <a:latin typeface="Arial" panose="020B0604020202020204"/>
                        <a:ea typeface="Arial" panose="020B0604020202020204"/>
                        <a:cs typeface="Arial" panose="020B0604020202020204"/>
                      </a:endParaRPr>
                    </a:p>
                    <a:p>
                      <a:pPr marL="93980" algn="l" rtl="0" eaLnBrk="0">
                        <a:lnSpc>
                          <a:spcPct val="88000"/>
                        </a:lnSpc>
                        <a:spcBef>
                          <a:spcPts val="5"/>
                        </a:spcBef>
                      </a:pP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本品用于通过中心静脉输注含浓葡萄糖或氨基酸的溶液</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时的电解质补充</a:t>
                      </a:r>
                      <a:r>
                        <a:rPr sz="14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，以维持成人患者的电解质动态平衡。</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cPr marL="0" marR="0" marT="0" marB="0" vert="horz">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cPr marL="0" marR="0" marT="0" marB="0" vert="horz">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55295">
                <a:tc>
                  <a:txBody>
                    <a:bodyPr/>
                    <a:lstStyle/>
                    <a:p>
                      <a:pPr algn="l" rtl="0" eaLnBrk="0">
                        <a:lnSpc>
                          <a:spcPct val="114000"/>
                        </a:lnSpc>
                      </a:pPr>
                      <a:endParaRPr sz="700" dirty="0">
                        <a:latin typeface="Arial" panose="020B0604020202020204"/>
                        <a:ea typeface="Arial" panose="020B0604020202020204"/>
                        <a:cs typeface="Arial" panose="020B0604020202020204"/>
                      </a:endParaRPr>
                    </a:p>
                    <a:p>
                      <a:pPr marL="95250" algn="l" rtl="0" eaLnBrk="0">
                        <a:lnSpc>
                          <a:spcPct val="88000"/>
                        </a:lnSpc>
                        <a:spcBef>
                          <a:spcPts val="0"/>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用法用量</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gridSpan="3">
                  <a:txBody>
                    <a:bodyPr/>
                    <a:lstStyle/>
                    <a:p>
                      <a:pPr algn="l" rtl="0" eaLnBrk="0">
                        <a:lnSpc>
                          <a:spcPct val="101000"/>
                        </a:lnSpc>
                      </a:pPr>
                      <a:endParaRPr sz="8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93980" algn="l" rtl="0" eaLnBrk="0">
                        <a:lnSpc>
                          <a:spcPct val="80000"/>
                        </a:lnSpc>
                      </a:pP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每次用量1支</a:t>
                      </a:r>
                      <a:r>
                        <a:rPr sz="14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，每支 20ml 本品稀释到</a:t>
                      </a:r>
                      <a:r>
                        <a:rPr lang="en-US"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L</a:t>
                      </a:r>
                      <a:r>
                        <a:rPr lang="en-US"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氨基酸或葡萄糖溶液中。通常成人每日可接受 2~3L 含有本品的全肠外营养溶液。</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hMerge="1">
                  <a:tcPr marL="0" marR="0" marT="0" marB="0" vert="horz">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hMerge="1">
                  <a:tcPr marL="0" marR="0" marT="0" marB="0" vert="horz">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bl>
          </a:graphicData>
        </a:graphic>
      </p:graphicFrame>
      <p:graphicFrame>
        <p:nvGraphicFramePr>
          <p:cNvPr id="36" name="table 36"/>
          <p:cNvGraphicFramePr>
            <a:graphicFrameLocks noGrp="1"/>
          </p:cNvGraphicFramePr>
          <p:nvPr>
            <p:custDataLst>
              <p:tags r:id="rId2"/>
            </p:custDataLst>
          </p:nvPr>
        </p:nvGraphicFramePr>
        <p:xfrm>
          <a:off x="6090285" y="4046855"/>
          <a:ext cx="5510530" cy="2122170"/>
        </p:xfrm>
        <a:graphic>
          <a:graphicData uri="http://schemas.openxmlformats.org/drawingml/2006/table">
            <a:tbl>
              <a:tblPr/>
              <a:tblGrid>
                <a:gridCol w="991870"/>
                <a:gridCol w="916940"/>
                <a:gridCol w="1069340"/>
                <a:gridCol w="1263015"/>
                <a:gridCol w="1269365"/>
              </a:tblGrid>
              <a:tr h="817880">
                <a:tc gridSpan="5">
                  <a:txBody>
                    <a:bodyPr/>
                    <a:lstStyle/>
                    <a:p>
                      <a:pPr algn="l" rtl="0" eaLnBrk="0">
                        <a:lnSpc>
                          <a:spcPct val="173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2054225" algn="l" rtl="0" eaLnBrk="0">
                        <a:lnSpc>
                          <a:spcPct val="83000"/>
                        </a:lnSpc>
                      </a:pPr>
                      <a:r>
                        <a:rPr sz="14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电解质含量折算表</a:t>
                      </a:r>
                      <a:endParaRPr sz="1400" dirty="0">
                        <a:latin typeface="微软雅黑" panose="020B0503020204020204" charset="-122"/>
                        <a:ea typeface="微软雅黑" panose="020B0503020204020204" charset="-122"/>
                        <a:cs typeface="微软雅黑" panose="020B0503020204020204" charset="-122"/>
                      </a:endParaRPr>
                    </a:p>
                    <a:p>
                      <a:pPr marL="645795" algn="l" rtl="0" eaLnBrk="0">
                        <a:lnSpc>
                          <a:spcPts val="1850"/>
                        </a:lnSpc>
                      </a:pPr>
                      <a:r>
                        <a:rPr sz="14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（本表按离子含量</a:t>
                      </a:r>
                      <a:r>
                        <a:rPr sz="1400" b="1" kern="0" spc="-24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4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，将本品折算为临床</a:t>
                      </a:r>
                      <a:r>
                        <a:rPr sz="1400" b="1"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常用电解质含量）</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46D1C"/>
                    </a:solidFill>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46D1C"/>
                    </a:solidFill>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46D1C"/>
                    </a:solidFill>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46D1C"/>
                    </a:solidFill>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46D1C"/>
                    </a:solidFill>
                  </a:tcPr>
                </a:tc>
              </a:tr>
              <a:tr h="695325">
                <a:tc>
                  <a:txBody>
                    <a:bodyPr/>
                    <a:lstStyle/>
                    <a:p>
                      <a:pPr algn="l" rtl="0" eaLnBrk="0">
                        <a:lnSpc>
                          <a:spcPct val="175000"/>
                        </a:lnSpc>
                      </a:pPr>
                      <a:endParaRPr sz="1000" dirty="0">
                        <a:latin typeface="Arial" panose="020B0604020202020204"/>
                        <a:ea typeface="Arial" panose="020B0604020202020204"/>
                        <a:cs typeface="Arial" panose="020B0604020202020204"/>
                      </a:endParaRPr>
                    </a:p>
                    <a:p>
                      <a:pPr marL="311150" algn="l" rtl="0" eaLnBrk="0">
                        <a:lnSpc>
                          <a:spcPts val="1815"/>
                        </a:lnSpc>
                        <a:spcBef>
                          <a:spcPts val="5"/>
                        </a:spcBef>
                      </a:pP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NaCl</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75000"/>
                        </a:lnSpc>
                      </a:pPr>
                      <a:endParaRPr sz="1000" dirty="0">
                        <a:latin typeface="Arial" panose="020B0604020202020204"/>
                        <a:ea typeface="Arial" panose="020B0604020202020204"/>
                        <a:cs typeface="Arial" panose="020B0604020202020204"/>
                      </a:endParaRPr>
                    </a:p>
                    <a:p>
                      <a:pPr marL="340360" algn="l" rtl="0" eaLnBrk="0">
                        <a:lnSpc>
                          <a:spcPts val="1815"/>
                        </a:lnSpc>
                        <a:spcBef>
                          <a:spcPts val="5"/>
                        </a:spcBef>
                      </a:pPr>
                      <a:r>
                        <a:rPr sz="1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KCl</a:t>
                      </a:r>
                      <a:endParaRPr sz="13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75000"/>
                        </a:lnSpc>
                      </a:pPr>
                      <a:endParaRPr sz="1000" dirty="0">
                        <a:latin typeface="Arial" panose="020B0604020202020204"/>
                        <a:ea typeface="Arial" panose="020B0604020202020204"/>
                        <a:cs typeface="Arial" panose="020B0604020202020204"/>
                      </a:endParaRPr>
                    </a:p>
                    <a:p>
                      <a:pPr marL="316865" algn="l" rtl="0" eaLnBrk="0">
                        <a:lnSpc>
                          <a:spcPts val="1965"/>
                        </a:lnSpc>
                        <a:spcBef>
                          <a:spcPts val="5"/>
                        </a:spcBef>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CaCl</a:t>
                      </a:r>
                      <a:r>
                        <a:rPr sz="1400" kern="0" spc="-20" baseline="-5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endParaRPr sz="1400" baseline="-50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346710" algn="l" rtl="0" eaLnBrk="0">
                        <a:lnSpc>
                          <a:spcPct val="96000"/>
                        </a:lnSpc>
                      </a:pP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MgSO</a:t>
                      </a:r>
                      <a:r>
                        <a:rPr sz="1400" kern="0" spc="-40" baseline="-1500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endParaRPr sz="1400" baseline="-150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249555" algn="l" rtl="0" eaLnBrk="0">
                        <a:lnSpc>
                          <a:spcPct val="96000"/>
                        </a:lnSpc>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CH</a:t>
                      </a:r>
                      <a:r>
                        <a:rPr sz="1400" kern="0" spc="-20" baseline="-1500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COO</a:t>
                      </a:r>
                      <a:r>
                        <a:rPr sz="1400" kern="0" spc="-2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400" baseline="300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608965">
                <a:tc>
                  <a:txBody>
                    <a:bodyPr/>
                    <a:lstStyle/>
                    <a:p>
                      <a:pPr algn="l" rtl="0" eaLnBrk="0">
                        <a:lnSpc>
                          <a:spcPct val="142000"/>
                        </a:lnSpc>
                      </a:pPr>
                      <a:endParaRPr sz="1000" dirty="0">
                        <a:latin typeface="Arial" panose="020B0604020202020204"/>
                        <a:ea typeface="Arial" panose="020B0604020202020204"/>
                        <a:cs typeface="Arial" panose="020B0604020202020204"/>
                      </a:endParaRPr>
                    </a:p>
                    <a:p>
                      <a:pPr marL="400050" algn="l" rtl="0" eaLnBrk="0">
                        <a:lnSpc>
                          <a:spcPts val="1815"/>
                        </a:lnSpc>
                        <a:spcBef>
                          <a:spcPts val="5"/>
                        </a:spcBef>
                      </a:pP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2g</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42000"/>
                        </a:lnSpc>
                      </a:pPr>
                      <a:endParaRPr sz="1000" dirty="0">
                        <a:latin typeface="Arial" panose="020B0604020202020204"/>
                        <a:ea typeface="Arial" panose="020B0604020202020204"/>
                        <a:cs typeface="Arial" panose="020B0604020202020204"/>
                      </a:endParaRPr>
                    </a:p>
                    <a:p>
                      <a:pPr marL="294640" algn="l" rtl="0" eaLnBrk="0">
                        <a:lnSpc>
                          <a:spcPts val="1815"/>
                        </a:lnSpc>
                        <a:spcBef>
                          <a:spcPts val="5"/>
                        </a:spcBef>
                      </a:pP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1.5g</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42000"/>
                        </a:lnSpc>
                      </a:pPr>
                      <a:endParaRPr sz="1000" dirty="0">
                        <a:latin typeface="Arial" panose="020B0604020202020204"/>
                        <a:ea typeface="Arial" panose="020B0604020202020204"/>
                        <a:cs typeface="Arial" panose="020B0604020202020204"/>
                      </a:endParaRPr>
                    </a:p>
                    <a:p>
                      <a:pPr marL="360045" algn="l" rtl="0" eaLnBrk="0">
                        <a:lnSpc>
                          <a:spcPts val="1815"/>
                        </a:lnSpc>
                        <a:spcBef>
                          <a:spcPts val="5"/>
                        </a:spcBef>
                      </a:pP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0.3g</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42000"/>
                        </a:lnSpc>
                      </a:pPr>
                      <a:endParaRPr sz="1000" dirty="0">
                        <a:latin typeface="Arial" panose="020B0604020202020204"/>
                        <a:ea typeface="Arial" panose="020B0604020202020204"/>
                        <a:cs typeface="Arial" panose="020B0604020202020204"/>
                      </a:endParaRPr>
                    </a:p>
                    <a:p>
                      <a:pPr marL="456565" algn="l" rtl="0" eaLnBrk="0">
                        <a:lnSpc>
                          <a:spcPts val="1815"/>
                        </a:lnSpc>
                        <a:spcBef>
                          <a:spcPts val="5"/>
                        </a:spcBef>
                      </a:pP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0.6g</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42000"/>
                        </a:lnSpc>
                      </a:pPr>
                      <a:endParaRPr sz="1000" dirty="0">
                        <a:latin typeface="Arial" panose="020B0604020202020204"/>
                        <a:ea typeface="Arial" panose="020B0604020202020204"/>
                        <a:cs typeface="Arial" panose="020B0604020202020204"/>
                      </a:endParaRPr>
                    </a:p>
                    <a:p>
                      <a:pPr marL="415290" algn="l" rtl="0" eaLnBrk="0">
                        <a:lnSpc>
                          <a:spcPts val="1815"/>
                        </a:lnSpc>
                        <a:spcBef>
                          <a:spcPts val="5"/>
                        </a:spcBef>
                      </a:pPr>
                      <a:r>
                        <a:rPr sz="1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1.77g</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bl>
          </a:graphicData>
        </a:graphic>
      </p:graphicFrame>
      <p:graphicFrame>
        <p:nvGraphicFramePr>
          <p:cNvPr id="38" name="table 38"/>
          <p:cNvGraphicFramePr>
            <a:graphicFrameLocks noGrp="1"/>
          </p:cNvGraphicFramePr>
          <p:nvPr>
            <p:custDataLst>
              <p:tags r:id="rId3"/>
            </p:custDataLst>
          </p:nvPr>
        </p:nvGraphicFramePr>
        <p:xfrm>
          <a:off x="579120" y="4047490"/>
          <a:ext cx="5423535" cy="2121535"/>
        </p:xfrm>
        <a:graphic>
          <a:graphicData uri="http://schemas.openxmlformats.org/drawingml/2006/table">
            <a:tbl>
              <a:tblPr/>
              <a:tblGrid>
                <a:gridCol w="810895"/>
                <a:gridCol w="891540"/>
                <a:gridCol w="899160"/>
                <a:gridCol w="850900"/>
                <a:gridCol w="1971040"/>
              </a:tblGrid>
              <a:tr h="824865">
                <a:tc gridSpan="5">
                  <a:txBody>
                    <a:bodyPr/>
                    <a:lstStyle/>
                    <a:p>
                      <a:pPr algn="l" rtl="0" eaLnBrk="0">
                        <a:lnSpc>
                          <a:spcPct val="125000"/>
                        </a:lnSpc>
                      </a:pPr>
                      <a:endParaRPr sz="1000" dirty="0">
                        <a:latin typeface="Arial" panose="020B0604020202020204"/>
                        <a:ea typeface="Arial" panose="020B0604020202020204"/>
                        <a:cs typeface="Arial" panose="020B0604020202020204"/>
                      </a:endParaRPr>
                    </a:p>
                    <a:p>
                      <a:pPr algn="l" rtl="0" eaLnBrk="0">
                        <a:lnSpc>
                          <a:spcPct val="125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2269490" algn="l" rtl="0" eaLnBrk="0">
                        <a:lnSpc>
                          <a:spcPct val="88000"/>
                        </a:lnSpc>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药品成分表</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46D1C"/>
                    </a:solidFill>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46D1C"/>
                    </a:solidFill>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46D1C"/>
                    </a:solidFill>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46D1C"/>
                    </a:solidFill>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46D1C"/>
                    </a:solidFill>
                  </a:tcPr>
                </a:tc>
              </a:tr>
              <a:tr h="713740">
                <a:tc>
                  <a:txBody>
                    <a:bodyPr/>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44145" algn="l" rtl="0" eaLnBrk="0">
                        <a:lnSpc>
                          <a:spcPct val="88000"/>
                        </a:lnSpc>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氯化钠</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81610" algn="l" rtl="0" eaLnBrk="0">
                        <a:lnSpc>
                          <a:spcPct val="88000"/>
                        </a:lnSpc>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氯化钙</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marL="185420" algn="l" rtl="0" eaLnBrk="0">
                        <a:lnSpc>
                          <a:spcPct val="88000"/>
                        </a:lnSpc>
                        <a:spcBef>
                          <a:spcPts val="5"/>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氯化钾</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marL="161925" algn="l" rtl="0" eaLnBrk="0">
                        <a:lnSpc>
                          <a:spcPct val="88000"/>
                        </a:lnSpc>
                        <a:spcBef>
                          <a:spcPts val="5"/>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氯化镁</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38000"/>
                        </a:lnSpc>
                      </a:pPr>
                      <a:endParaRPr sz="1000" dirty="0">
                        <a:latin typeface="Arial" panose="020B0604020202020204"/>
                        <a:ea typeface="Arial" panose="020B0604020202020204"/>
                        <a:cs typeface="Arial" panose="020B0604020202020204"/>
                      </a:endParaRPr>
                    </a:p>
                    <a:p>
                      <a:pPr marL="720725" algn="l" rtl="0" eaLnBrk="0">
                        <a:lnSpc>
                          <a:spcPct val="84000"/>
                        </a:lnSpc>
                        <a:spcBef>
                          <a:spcPts val="5"/>
                        </a:spcBef>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醋酸钠</a:t>
                      </a:r>
                      <a:endParaRPr sz="1400" dirty="0">
                        <a:latin typeface="微软雅黑" panose="020B0503020204020204" charset="-122"/>
                        <a:ea typeface="微软雅黑" panose="020B0503020204020204" charset="-122"/>
                        <a:cs typeface="微软雅黑" panose="020B0503020204020204" charset="-122"/>
                      </a:endParaRPr>
                    </a:p>
                    <a:p>
                      <a:pPr marL="248285" algn="l" rtl="0" eaLnBrk="0">
                        <a:lnSpc>
                          <a:spcPts val="1965"/>
                        </a:lnSpc>
                      </a:pPr>
                      <a:r>
                        <a:rPr lang="en-US" altLang="zh-CN"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(C</a:t>
                      </a:r>
                      <a:r>
                        <a:rPr lang="en-US" altLang="zh-CN" sz="1400" kern="0" spc="-2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lang="en-US" altLang="zh-CN"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H</a:t>
                      </a:r>
                      <a:r>
                        <a:rPr lang="en-US" altLang="zh-CN" sz="1400" kern="0" spc="-2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lang="en-US" altLang="zh-CN"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NaO</a:t>
                      </a:r>
                      <a:r>
                        <a:rPr lang="en-US" altLang="zh-CN" sz="1400" kern="0" spc="-2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lang="en-US" altLang="zh-CN"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·3H</a:t>
                      </a:r>
                      <a:r>
                        <a:rPr lang="en-US" altLang="zh-CN" sz="1400" kern="0" spc="-2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lang="en-US" altLang="zh-CN"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O)</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582930">
                <a:tc>
                  <a:txBody>
                    <a:bodyPr/>
                    <a:lstStyle/>
                    <a:p>
                      <a:pPr algn="l" rtl="0" eaLnBrk="0">
                        <a:lnSpc>
                          <a:spcPct val="135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24460" algn="l" rtl="0" eaLnBrk="0">
                        <a:lnSpc>
                          <a:spcPts val="1815"/>
                        </a:lnSpc>
                      </a:pP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321mg</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35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61290" algn="l" rtl="0" eaLnBrk="0">
                        <a:lnSpc>
                          <a:spcPts val="1815"/>
                        </a:lnSpc>
                      </a:pP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331mg</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35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20015" algn="l" rtl="0" eaLnBrk="0">
                        <a:lnSpc>
                          <a:spcPts val="1815"/>
                        </a:lnSpc>
                      </a:pP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1491mg</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35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44145" algn="l" rtl="0" eaLnBrk="0">
                        <a:lnSpc>
                          <a:spcPts val="1815"/>
                        </a:lnSpc>
                      </a:pPr>
                      <a:r>
                        <a:rPr sz="1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508mg</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35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635635" algn="l" rtl="0" eaLnBrk="0">
                        <a:lnSpc>
                          <a:spcPts val="1815"/>
                        </a:lnSpc>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4020mg</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bl>
          </a:graphicData>
        </a:graphic>
      </p:graphicFrame>
      <p:grpSp>
        <p:nvGrpSpPr>
          <p:cNvPr id="12" name="group 12"/>
          <p:cNvGrpSpPr/>
          <p:nvPr/>
        </p:nvGrpSpPr>
        <p:grpSpPr>
          <a:xfrm rot="21600000">
            <a:off x="0" y="0"/>
            <a:ext cx="12192000" cy="370332"/>
            <a:chOff x="0" y="0"/>
            <a:chExt cx="12192000" cy="370332"/>
          </a:xfrm>
        </p:grpSpPr>
        <p:pic>
          <p:nvPicPr>
            <p:cNvPr id="40" name="picture 40"/>
            <p:cNvPicPr>
              <a:picLocks noChangeAspect="1"/>
            </p:cNvPicPr>
            <p:nvPr/>
          </p:nvPicPr>
          <p:blipFill>
            <a:blip r:embed="rId4"/>
            <a:stretch>
              <a:fillRect/>
            </a:stretch>
          </p:blipFill>
          <p:spPr>
            <a:xfrm rot="21600000">
              <a:off x="0" y="0"/>
              <a:ext cx="12192000" cy="370332"/>
            </a:xfrm>
            <a:prstGeom prst="rect">
              <a:avLst/>
            </a:prstGeom>
          </p:spPr>
        </p:pic>
        <p:sp>
          <p:nvSpPr>
            <p:cNvPr id="42" name="textbox 42"/>
            <p:cNvSpPr/>
            <p:nvPr/>
          </p:nvSpPr>
          <p:spPr>
            <a:xfrm>
              <a:off x="-12700" y="-12700"/>
              <a:ext cx="12217400" cy="402590"/>
            </a:xfrm>
            <a:prstGeom prst="rect">
              <a:avLst/>
            </a:prstGeom>
            <a:noFill/>
            <a:ln w="0" cap="flat">
              <a:noFill/>
              <a:prstDash val="solid"/>
              <a:miter lim="0"/>
            </a:ln>
          </p:spPr>
          <p:txBody>
            <a:bodyPr vert="horz" wrap="square" lIns="0" tIns="0" rIns="0" bIns="0"/>
            <a:lstStyle/>
            <a:p>
              <a:pPr algn="l" rtl="0" eaLnBrk="0">
                <a:lnSpc>
                  <a:spcPct val="110000"/>
                </a:lnSpc>
              </a:pPr>
              <a:endParaRPr sz="600" dirty="0">
                <a:latin typeface="Arial" panose="020B0604020202020204"/>
                <a:ea typeface="Arial" panose="020B0604020202020204"/>
                <a:cs typeface="Arial" panose="020B0604020202020204"/>
              </a:endParaRPr>
            </a:p>
            <a:p>
              <a:pPr marL="667385" algn="l" rtl="0" eaLnBrk="0">
                <a:lnSpc>
                  <a:spcPct val="88000"/>
                </a:lnSpc>
                <a:spcBef>
                  <a:spcPts val="0"/>
                </a:spcBef>
              </a:pPr>
              <a:r>
                <a:rPr sz="14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a:t>
              </a:r>
              <a:r>
                <a:rPr sz="1400" kern="0" spc="0" dirty="0">
                  <a:solidFill>
                    <a:srgbClr val="FFFFFF">
                      <a:alpha val="100000"/>
                    </a:srgbClr>
                  </a:solidFill>
                  <a:latin typeface="Arial" panose="020B0604020202020204"/>
                  <a:ea typeface="Arial" panose="020B0604020202020204"/>
                  <a:cs typeface="Arial" panose="020B0604020202020204"/>
                </a:rPr>
                <a:t>1                                    </a:t>
              </a:r>
              <a:r>
                <a:rPr sz="14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安全性                                     有效性                                     创新性                                       公平性</a:t>
              </a:r>
              <a:endParaRPr sz="1400" dirty="0">
                <a:latin typeface="微软雅黑" panose="020B0503020204020204" charset="-122"/>
                <a:ea typeface="微软雅黑" panose="020B0503020204020204" charset="-122"/>
                <a:cs typeface="微软雅黑" panose="020B0503020204020204" charset="-122"/>
              </a:endParaRPr>
            </a:p>
          </p:txBody>
        </p:sp>
      </p:grpSp>
      <p:pic>
        <p:nvPicPr>
          <p:cNvPr id="44" name="picture 44"/>
          <p:cNvPicPr>
            <a:picLocks noChangeAspect="1"/>
          </p:cNvPicPr>
          <p:nvPr/>
        </p:nvPicPr>
        <p:blipFill>
          <a:blip r:embed="rId5"/>
          <a:stretch>
            <a:fillRect/>
          </a:stretch>
        </p:blipFill>
        <p:spPr>
          <a:xfrm rot="21600000">
            <a:off x="602847" y="615698"/>
            <a:ext cx="5780029" cy="348557"/>
          </a:xfrm>
          <a:prstGeom prst="rect">
            <a:avLst/>
          </a:prstGeom>
        </p:spPr>
      </p:pic>
      <p:sp>
        <p:nvSpPr>
          <p:cNvPr id="46" name="textbox 46"/>
          <p:cNvSpPr/>
          <p:nvPr/>
        </p:nvSpPr>
        <p:spPr>
          <a:xfrm>
            <a:off x="108400" y="6648894"/>
            <a:ext cx="2339975" cy="130810"/>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86000"/>
              </a:lnSpc>
            </a:pP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[1]钠钾镁钙注射用浓溶液说</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明书（2021年1月19日）</a:t>
            </a:r>
            <a:endParaRPr sz="8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
          <p:cNvGrpSpPr/>
          <p:nvPr/>
        </p:nvGrpSpPr>
        <p:grpSpPr>
          <a:xfrm rot="21600000">
            <a:off x="2324950" y="1300835"/>
            <a:ext cx="3041878" cy="4824336"/>
            <a:chOff x="0" y="0"/>
            <a:chExt cx="3041878" cy="4824336"/>
          </a:xfrm>
        </p:grpSpPr>
        <p:sp>
          <p:nvSpPr>
            <p:cNvPr id="48" name="path 48"/>
            <p:cNvSpPr/>
            <p:nvPr/>
          </p:nvSpPr>
          <p:spPr>
            <a:xfrm>
              <a:off x="0" y="0"/>
              <a:ext cx="2618562" cy="4824336"/>
            </a:xfrm>
            <a:custGeom>
              <a:avLst/>
              <a:gdLst/>
              <a:ahLst/>
              <a:cxnLst/>
              <a:rect l="0" t="0" r="0" b="0"/>
              <a:pathLst>
                <a:path w="4123" h="7597">
                  <a:moveTo>
                    <a:pt x="325" y="0"/>
                  </a:moveTo>
                  <a:cubicBezTo>
                    <a:pt x="2422" y="0"/>
                    <a:pt x="4123" y="1700"/>
                    <a:pt x="4123" y="3798"/>
                  </a:cubicBezTo>
                  <a:cubicBezTo>
                    <a:pt x="4123" y="5896"/>
                    <a:pt x="2422" y="7597"/>
                    <a:pt x="325" y="7597"/>
                  </a:cubicBezTo>
                  <a:lnTo>
                    <a:pt x="0" y="7580"/>
                  </a:lnTo>
                  <a:lnTo>
                    <a:pt x="63" y="7577"/>
                  </a:lnTo>
                  <a:cubicBezTo>
                    <a:pt x="1978" y="7383"/>
                    <a:pt x="3473" y="5765"/>
                    <a:pt x="3473" y="3798"/>
                  </a:cubicBezTo>
                  <a:cubicBezTo>
                    <a:pt x="3473" y="1831"/>
                    <a:pt x="1978" y="214"/>
                    <a:pt x="63" y="19"/>
                  </a:cubicBezTo>
                  <a:lnTo>
                    <a:pt x="0" y="16"/>
                  </a:lnTo>
                  <a:lnTo>
                    <a:pt x="325" y="0"/>
                  </a:lnTo>
                </a:path>
              </a:pathLst>
            </a:custGeom>
            <a:solidFill>
              <a:srgbClr val="E46D1C">
                <a:alpha val="100000"/>
              </a:srgbClr>
            </a:solidFill>
            <a:ln w="0" cap="flat">
              <a:noFill/>
              <a:prstDash val="solid"/>
              <a:miter lim="0"/>
            </a:ln>
          </p:spPr>
          <p:txBody>
            <a:bodyPr rtlCol="0"/>
            <a:lstStyle/>
            <a:p>
              <a:pPr algn="ctr"/>
              <a:endParaRPr lang="zh-CN" altLang="en-US"/>
            </a:p>
          </p:txBody>
        </p:sp>
        <p:sp>
          <p:nvSpPr>
            <p:cNvPr id="50" name="path 50"/>
            <p:cNvSpPr/>
            <p:nvPr/>
          </p:nvSpPr>
          <p:spPr>
            <a:xfrm>
              <a:off x="2505557" y="1376286"/>
              <a:ext cx="536321" cy="536333"/>
            </a:xfrm>
            <a:custGeom>
              <a:avLst/>
              <a:gdLst/>
              <a:ahLst/>
              <a:cxnLst/>
              <a:rect l="0" t="0" r="0" b="0"/>
              <a:pathLst>
                <a:path w="844" h="844">
                  <a:moveTo>
                    <a:pt x="0" y="423"/>
                  </a:moveTo>
                  <a:cubicBezTo>
                    <a:pt x="0" y="189"/>
                    <a:pt x="189" y="0"/>
                    <a:pt x="422" y="0"/>
                  </a:cubicBezTo>
                  <a:cubicBezTo>
                    <a:pt x="655" y="0"/>
                    <a:pt x="844" y="189"/>
                    <a:pt x="844" y="422"/>
                  </a:cubicBezTo>
                  <a:cubicBezTo>
                    <a:pt x="844" y="655"/>
                    <a:pt x="655" y="844"/>
                    <a:pt x="422" y="844"/>
                  </a:cubicBezTo>
                  <a:cubicBezTo>
                    <a:pt x="189" y="844"/>
                    <a:pt x="0" y="655"/>
                    <a:pt x="0" y="423"/>
                  </a:cubicBezTo>
                </a:path>
              </a:pathLst>
            </a:custGeom>
            <a:solidFill>
              <a:srgbClr val="FF9900">
                <a:alpha val="100000"/>
              </a:srgbClr>
            </a:solidFill>
            <a:ln w="0" cap="flat">
              <a:noFill/>
              <a:prstDash val="solid"/>
              <a:miter lim="0"/>
            </a:ln>
          </p:spPr>
          <p:txBody>
            <a:bodyPr rtlCol="0"/>
            <a:lstStyle/>
            <a:p>
              <a:pPr algn="ctr"/>
              <a:endParaRPr lang="zh-CN" altLang="en-US"/>
            </a:p>
          </p:txBody>
        </p:sp>
      </p:grpSp>
      <p:sp>
        <p:nvSpPr>
          <p:cNvPr id="52" name="path 52"/>
          <p:cNvSpPr/>
          <p:nvPr/>
        </p:nvSpPr>
        <p:spPr>
          <a:xfrm>
            <a:off x="4934584" y="3631564"/>
            <a:ext cx="536359" cy="536575"/>
          </a:xfrm>
          <a:custGeom>
            <a:avLst/>
            <a:gdLst/>
            <a:ahLst/>
            <a:cxnLst/>
            <a:rect l="0" t="0" r="0" b="0"/>
            <a:pathLst>
              <a:path w="844" h="845">
                <a:moveTo>
                  <a:pt x="0" y="422"/>
                </a:moveTo>
                <a:cubicBezTo>
                  <a:pt x="0" y="189"/>
                  <a:pt x="189" y="0"/>
                  <a:pt x="422" y="0"/>
                </a:cubicBezTo>
                <a:cubicBezTo>
                  <a:pt x="655" y="0"/>
                  <a:pt x="844" y="189"/>
                  <a:pt x="844" y="422"/>
                </a:cubicBezTo>
                <a:cubicBezTo>
                  <a:pt x="844" y="655"/>
                  <a:pt x="655" y="845"/>
                  <a:pt x="422" y="845"/>
                </a:cubicBezTo>
                <a:cubicBezTo>
                  <a:pt x="189" y="845"/>
                  <a:pt x="0" y="655"/>
                  <a:pt x="0" y="422"/>
                </a:cubicBezTo>
              </a:path>
            </a:pathLst>
          </a:custGeom>
          <a:solidFill>
            <a:srgbClr val="FF9900">
              <a:alpha val="100000"/>
            </a:srgbClr>
          </a:solidFill>
          <a:ln w="0" cap="flat">
            <a:noFill/>
            <a:prstDash val="solid"/>
            <a:miter lim="0"/>
          </a:ln>
        </p:spPr>
        <p:txBody>
          <a:bodyPr rtlCol="0"/>
          <a:lstStyle/>
          <a:p>
            <a:pPr algn="ctr"/>
            <a:endParaRPr lang="zh-CN" altLang="en-US"/>
          </a:p>
        </p:txBody>
      </p:sp>
      <p:sp>
        <p:nvSpPr>
          <p:cNvPr id="54" name="path 54"/>
          <p:cNvSpPr/>
          <p:nvPr/>
        </p:nvSpPr>
        <p:spPr>
          <a:xfrm>
            <a:off x="4756150" y="4425950"/>
            <a:ext cx="536575" cy="536575"/>
          </a:xfrm>
          <a:custGeom>
            <a:avLst/>
            <a:gdLst/>
            <a:ahLst/>
            <a:cxnLst/>
            <a:rect l="0" t="0" r="0" b="0"/>
            <a:pathLst>
              <a:path w="845" h="845">
                <a:moveTo>
                  <a:pt x="0" y="422"/>
                </a:moveTo>
                <a:cubicBezTo>
                  <a:pt x="0" y="189"/>
                  <a:pt x="189" y="0"/>
                  <a:pt x="422" y="0"/>
                </a:cubicBezTo>
                <a:cubicBezTo>
                  <a:pt x="655" y="0"/>
                  <a:pt x="845" y="189"/>
                  <a:pt x="845" y="422"/>
                </a:cubicBezTo>
                <a:cubicBezTo>
                  <a:pt x="845" y="655"/>
                  <a:pt x="655" y="845"/>
                  <a:pt x="422" y="845"/>
                </a:cubicBezTo>
                <a:cubicBezTo>
                  <a:pt x="189" y="845"/>
                  <a:pt x="0" y="655"/>
                  <a:pt x="0" y="422"/>
                </a:cubicBezTo>
              </a:path>
            </a:pathLst>
          </a:custGeom>
          <a:solidFill>
            <a:srgbClr val="FF9900">
              <a:alpha val="100000"/>
            </a:srgbClr>
          </a:solidFill>
          <a:ln w="0" cap="flat">
            <a:noFill/>
            <a:prstDash val="solid"/>
            <a:miter lim="0"/>
          </a:ln>
        </p:spPr>
        <p:txBody>
          <a:bodyPr rtlCol="0"/>
          <a:lstStyle/>
          <a:p>
            <a:pPr algn="ctr"/>
            <a:endParaRPr lang="zh-CN" altLang="en-US"/>
          </a:p>
        </p:txBody>
      </p:sp>
      <p:sp>
        <p:nvSpPr>
          <p:cNvPr id="56" name="textbox 56"/>
          <p:cNvSpPr/>
          <p:nvPr/>
        </p:nvSpPr>
        <p:spPr>
          <a:xfrm>
            <a:off x="4749621" y="2458313"/>
            <a:ext cx="6715125" cy="352234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1550"/>
              </a:lnSpc>
            </a:pPr>
            <a:r>
              <a:rPr sz="1200" kern="0" spc="0" dirty="0">
                <a:solidFill>
                  <a:srgbClr val="595959">
                    <a:alpha val="100000"/>
                  </a:srgbClr>
                </a:solidFill>
                <a:latin typeface="Arial" panose="020B0604020202020204"/>
                <a:ea typeface="Arial" panose="020B0604020202020204"/>
                <a:cs typeface="Arial" panose="020B0604020202020204"/>
              </a:rPr>
              <a:t>•</a:t>
            </a:r>
            <a:r>
              <a:rPr sz="1200" kern="0" spc="130" dirty="0">
                <a:solidFill>
                  <a:srgbClr val="595959">
                    <a:alpha val="100000"/>
                  </a:srgbClr>
                </a:solidFill>
                <a:latin typeface="Arial" panose="020B0604020202020204"/>
                <a:ea typeface="Arial" panose="020B0604020202020204"/>
                <a:cs typeface="Arial" panose="020B0604020202020204"/>
              </a:rPr>
              <a:t>  </a:t>
            </a:r>
            <a:r>
              <a:rPr sz="12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我国医院住院患者80%</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以上接受输液</a:t>
            </a:r>
            <a:r>
              <a:rPr sz="1200" kern="0" spc="-17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，85%的护士用于输液工作的时间超过75%</a:t>
            </a:r>
            <a:r>
              <a:rPr sz="1200" kern="0" spc="-10" baseline="26000" dirty="0">
                <a:solidFill>
                  <a:srgbClr val="595959">
                    <a:alpha val="100000"/>
                  </a:srgbClr>
                </a:solidFill>
                <a:latin typeface="微软雅黑" panose="020B0503020204020204" charset="-122"/>
                <a:ea typeface="微软雅黑" panose="020B0503020204020204" charset="-122"/>
                <a:cs typeface="微软雅黑" panose="020B0503020204020204" charset="-122"/>
              </a:rPr>
              <a:t>1</a:t>
            </a:r>
            <a:endParaRPr sz="1200" baseline="26000" dirty="0">
              <a:latin typeface="微软雅黑" panose="020B0503020204020204" charset="-122"/>
              <a:ea typeface="微软雅黑" panose="020B0503020204020204" charset="-122"/>
              <a:cs typeface="微软雅黑" panose="020B0503020204020204" charset="-122"/>
            </a:endParaRPr>
          </a:p>
          <a:p>
            <a:pPr marL="260350" algn="l" rtl="0" eaLnBrk="0">
              <a:lnSpc>
                <a:spcPct val="79000"/>
              </a:lnSpc>
              <a:spcBef>
                <a:spcPts val="1355"/>
              </a:spcBef>
            </a:pPr>
            <a:r>
              <a:rPr sz="1700" b="1" kern="0" spc="80" dirty="0">
                <a:solidFill>
                  <a:srgbClr val="FFFFFF">
                    <a:alpha val="100000"/>
                  </a:srgbClr>
                </a:solidFill>
                <a:latin typeface="Arial" panose="020B0604020202020204"/>
                <a:ea typeface="Arial" panose="020B0604020202020204"/>
                <a:cs typeface="Arial" panose="020B0604020202020204"/>
              </a:rPr>
              <a:t>02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可</a:t>
            </a:r>
            <a:r>
              <a:rPr sz="1500" b="1" kern="0" spc="80" dirty="0">
                <a:solidFill>
                  <a:srgbClr val="E46D1C">
                    <a:alpha val="100000"/>
                  </a:srgbClr>
                </a:solidFill>
                <a:latin typeface="微软雅黑" panose="020B0503020204020204" charset="-122"/>
                <a:ea typeface="微软雅黑" panose="020B0503020204020204" charset="-122"/>
                <a:cs typeface="微软雅黑" panose="020B0503020204020204" charset="-122"/>
              </a:rPr>
              <a:t>减少</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单支使用中的</a:t>
            </a:r>
            <a:r>
              <a:rPr sz="1500" b="1" kern="0" spc="80" dirty="0">
                <a:solidFill>
                  <a:srgbClr val="E46D1C">
                    <a:alpha val="100000"/>
                  </a:srgbClr>
                </a:solidFill>
                <a:latin typeface="微软雅黑" panose="020B0503020204020204" charset="-122"/>
                <a:ea typeface="微软雅黑" panose="020B0503020204020204" charset="-122"/>
                <a:cs typeface="微软雅黑" panose="020B0503020204020204" charset="-122"/>
              </a:rPr>
              <a:t>浪费</a:t>
            </a:r>
            <a:endParaRPr sz="1500" dirty="0">
              <a:latin typeface="微软雅黑" panose="020B0503020204020204" charset="-122"/>
              <a:ea typeface="微软雅黑" panose="020B0503020204020204" charset="-122"/>
              <a:cs typeface="微软雅黑" panose="020B0503020204020204" charset="-122"/>
            </a:endParaRPr>
          </a:p>
          <a:p>
            <a:pPr marL="713105" indent="-3175" algn="l" rtl="0" eaLnBrk="0">
              <a:lnSpc>
                <a:spcPct val="93000"/>
              </a:lnSpc>
              <a:spcBef>
                <a:spcPts val="1080"/>
              </a:spcBef>
            </a:pP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参照药品中以硫酸镁注射液为例</a:t>
            </a:r>
            <a:r>
              <a:rPr sz="1400" kern="0" spc="-14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，单支含量远超每日人体所需基础量，</a:t>
            </a:r>
            <a:r>
              <a:rPr sz="14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配伍时无法整支添加</a:t>
            </a:r>
            <a:endParaRPr sz="1400" dirty="0">
              <a:latin typeface="微软雅黑" panose="020B0503020204020204" charset="-122"/>
              <a:ea typeface="微软雅黑" panose="020B0503020204020204" charset="-122"/>
              <a:cs typeface="微软雅黑" panose="020B0503020204020204" charset="-122"/>
            </a:endParaRPr>
          </a:p>
          <a:p>
            <a:pPr marL="364490" algn="l" rtl="0" eaLnBrk="0">
              <a:lnSpc>
                <a:spcPct val="78000"/>
              </a:lnSpc>
              <a:spcBef>
                <a:spcPts val="1700"/>
              </a:spcBef>
            </a:pPr>
            <a:r>
              <a:rPr sz="1700" b="1" kern="0" spc="70" dirty="0">
                <a:solidFill>
                  <a:srgbClr val="FFFFFF">
                    <a:alpha val="100000"/>
                  </a:srgbClr>
                </a:solidFill>
                <a:latin typeface="Arial" panose="020B0604020202020204"/>
                <a:ea typeface="Arial" panose="020B0604020202020204"/>
                <a:cs typeface="Arial" panose="020B0604020202020204"/>
              </a:rPr>
              <a:t>03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可</a:t>
            </a:r>
            <a:r>
              <a:rPr sz="1500" b="1" kern="0" spc="70" dirty="0">
                <a:solidFill>
                  <a:srgbClr val="E46D1C">
                    <a:alpha val="100000"/>
                  </a:srgbClr>
                </a:solidFill>
                <a:latin typeface="微软雅黑" panose="020B0503020204020204" charset="-122"/>
                <a:ea typeface="微软雅黑" panose="020B0503020204020204" charset="-122"/>
                <a:cs typeface="微软雅黑" panose="020B0503020204020204" charset="-122"/>
              </a:rPr>
              <a:t>规范</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电解质</a:t>
            </a:r>
            <a:r>
              <a:rPr sz="1500" b="1" kern="0" spc="70" dirty="0">
                <a:solidFill>
                  <a:srgbClr val="E46D1C">
                    <a:alpha val="100000"/>
                  </a:srgbClr>
                </a:solidFill>
                <a:latin typeface="微软雅黑" panose="020B0503020204020204" charset="-122"/>
                <a:ea typeface="微软雅黑" panose="020B0503020204020204" charset="-122"/>
                <a:cs typeface="微软雅黑" panose="020B0503020204020204" charset="-122"/>
              </a:rPr>
              <a:t>补充</a:t>
            </a:r>
            <a:endParaRPr sz="1500" dirty="0">
              <a:latin typeface="微软雅黑" panose="020B0503020204020204" charset="-122"/>
              <a:ea typeface="微软雅黑" panose="020B0503020204020204" charset="-122"/>
              <a:cs typeface="微软雅黑" panose="020B0503020204020204" charset="-122"/>
            </a:endParaRPr>
          </a:p>
          <a:p>
            <a:pPr marL="812800" algn="l" rtl="0" eaLnBrk="0">
              <a:lnSpc>
                <a:spcPts val="1815"/>
              </a:lnSpc>
              <a:spcBef>
                <a:spcPts val="845"/>
              </a:spcBef>
            </a:pP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肠外营养治疗中</a:t>
            </a:r>
            <a:r>
              <a:rPr sz="1400" kern="0" spc="-17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，有11.83%的三腔袋存在配伍不合理的情况</a:t>
            </a:r>
            <a:r>
              <a:rPr sz="1400" kern="0" spc="-10" baseline="26000" dirty="0">
                <a:solidFill>
                  <a:srgbClr val="595959">
                    <a:alpha val="100000"/>
                  </a:srgbClr>
                </a:solidFill>
                <a:latin typeface="微软雅黑" panose="020B0503020204020204" charset="-122"/>
                <a:ea typeface="微软雅黑" panose="020B0503020204020204" charset="-122"/>
                <a:cs typeface="微软雅黑" panose="020B0503020204020204" charset="-122"/>
              </a:rPr>
              <a:t>2</a:t>
            </a:r>
            <a:endParaRPr sz="1400" baseline="26000" dirty="0">
              <a:latin typeface="微软雅黑" panose="020B0503020204020204" charset="-122"/>
              <a:ea typeface="微软雅黑" panose="020B0503020204020204" charset="-122"/>
              <a:cs typeface="微软雅黑" panose="020B0503020204020204" charset="-122"/>
            </a:endParaRPr>
          </a:p>
          <a:p>
            <a:pPr algn="l" rtl="0" eaLnBrk="0">
              <a:lnSpc>
                <a:spcPct val="124000"/>
              </a:lnSpc>
            </a:pPr>
            <a:endParaRPr sz="1000" dirty="0">
              <a:latin typeface="Arial" panose="020B0604020202020204"/>
              <a:ea typeface="Arial" panose="020B0604020202020204"/>
              <a:cs typeface="Arial" panose="020B0604020202020204"/>
            </a:endParaRPr>
          </a:p>
          <a:p>
            <a:pPr marL="186055" algn="l" rtl="0" eaLnBrk="0">
              <a:lnSpc>
                <a:spcPct val="78000"/>
              </a:lnSpc>
              <a:spcBef>
                <a:spcPts val="515"/>
              </a:spcBef>
            </a:pPr>
            <a:r>
              <a:rPr sz="1700" b="1" kern="0" spc="80" dirty="0">
                <a:solidFill>
                  <a:srgbClr val="FFFFFF">
                    <a:alpha val="100000"/>
                  </a:srgbClr>
                </a:solidFill>
                <a:latin typeface="Arial" panose="020B0604020202020204"/>
                <a:ea typeface="Arial" panose="020B0604020202020204"/>
                <a:cs typeface="Arial" panose="020B0604020202020204"/>
              </a:rPr>
              <a:t>04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可</a:t>
            </a:r>
            <a:r>
              <a:rPr sz="1500" b="1" kern="0" spc="80" dirty="0">
                <a:solidFill>
                  <a:srgbClr val="E46D1C">
                    <a:alpha val="100000"/>
                  </a:srgbClr>
                </a:solidFill>
                <a:latin typeface="微软雅黑" panose="020B0503020204020204" charset="-122"/>
                <a:ea typeface="微软雅黑" panose="020B0503020204020204" charset="-122"/>
                <a:cs typeface="微软雅黑" panose="020B0503020204020204" charset="-122"/>
              </a:rPr>
              <a:t>提供</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更好的</a:t>
            </a:r>
            <a:r>
              <a:rPr sz="1500" b="1" kern="0" spc="80" dirty="0">
                <a:solidFill>
                  <a:srgbClr val="E46D1C">
                    <a:alpha val="100000"/>
                  </a:srgbClr>
                </a:solidFill>
                <a:latin typeface="微软雅黑" panose="020B0503020204020204" charset="-122"/>
                <a:ea typeface="微软雅黑" panose="020B0503020204020204" charset="-122"/>
                <a:cs typeface="微软雅黑" panose="020B0503020204020204" charset="-122"/>
              </a:rPr>
              <a:t>酸碱</a:t>
            </a:r>
            <a:r>
              <a:rPr sz="1500" b="1" kern="0" spc="70" dirty="0">
                <a:solidFill>
                  <a:srgbClr val="E46D1C">
                    <a:alpha val="100000"/>
                  </a:srgbClr>
                </a:solidFill>
                <a:latin typeface="微软雅黑" panose="020B0503020204020204" charset="-122"/>
                <a:ea typeface="微软雅黑" panose="020B0503020204020204" charset="-122"/>
                <a:cs typeface="微软雅黑" panose="020B0503020204020204" charset="-122"/>
              </a:rPr>
              <a:t>缓冲</a:t>
            </a:r>
            <a:endParaRPr sz="1500" dirty="0">
              <a:latin typeface="微软雅黑" panose="020B0503020204020204" charset="-122"/>
              <a:ea typeface="微软雅黑" panose="020B0503020204020204" charset="-122"/>
              <a:cs typeface="微软雅黑" panose="020B0503020204020204" charset="-122"/>
            </a:endParaRPr>
          </a:p>
          <a:p>
            <a:pPr marL="647065" indent="1905" algn="l" rtl="0" eaLnBrk="0">
              <a:lnSpc>
                <a:spcPct val="94000"/>
              </a:lnSpc>
              <a:spcBef>
                <a:spcPts val="1135"/>
              </a:spcBef>
            </a:pP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醋酸根作为缓冲体系</a:t>
            </a:r>
            <a:r>
              <a:rPr sz="1400" kern="0" spc="-20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，代谢速度快</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，具有更强的酸碱缓冲能力；迅速代谢</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，减</a:t>
            </a:r>
            <a:r>
              <a:rPr sz="14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少肝肾负担</a:t>
            </a:r>
            <a:endParaRPr sz="1400" dirty="0">
              <a:latin typeface="微软雅黑" panose="020B0503020204020204" charset="-122"/>
              <a:ea typeface="微软雅黑" panose="020B0503020204020204" charset="-122"/>
              <a:cs typeface="微软雅黑" panose="020B0503020204020204" charset="-122"/>
            </a:endParaRPr>
          </a:p>
          <a:p>
            <a:pPr marL="123825" algn="l" rtl="0" eaLnBrk="0">
              <a:lnSpc>
                <a:spcPct val="88000"/>
              </a:lnSpc>
              <a:spcBef>
                <a:spcPts val="690"/>
              </a:spcBef>
            </a:pPr>
            <a:r>
              <a:rPr sz="1500" b="1" kern="0" spc="70" dirty="0">
                <a:solidFill>
                  <a:srgbClr val="E46D1C">
                    <a:alpha val="100000"/>
                  </a:srgbClr>
                </a:solidFill>
                <a:latin typeface="微软雅黑" panose="020B0503020204020204" charset="-122"/>
                <a:ea typeface="微软雅黑" panose="020B0503020204020204" charset="-122"/>
                <a:cs typeface="微软雅黑" panose="020B0503020204020204" charset="-122"/>
              </a:rPr>
              <a:t>中心静脉输注</a:t>
            </a:r>
            <a:r>
              <a:rPr sz="1500" b="1" kern="0" spc="-21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可减少</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滥用风险</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algn="r" rtl="0" eaLnBrk="0">
              <a:lnSpc>
                <a:spcPct val="88000"/>
              </a:lnSpc>
            </a:pP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本品说明书明确通过</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中心静脉输注</a:t>
            </a:r>
            <a:r>
              <a:rPr sz="1400" kern="0" spc="-22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，使用人群受限</a:t>
            </a:r>
            <a:r>
              <a:rPr sz="1400" kern="0" spc="-20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，用量可控</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，减少了临床滥用风险</a:t>
            </a:r>
            <a:endParaRPr sz="1400" dirty="0">
              <a:latin typeface="微软雅黑" panose="020B0503020204020204" charset="-122"/>
              <a:ea typeface="微软雅黑" panose="020B0503020204020204" charset="-122"/>
              <a:cs typeface="微软雅黑" panose="020B0503020204020204" charset="-122"/>
            </a:endParaRPr>
          </a:p>
        </p:txBody>
      </p:sp>
      <p:sp>
        <p:nvSpPr>
          <p:cNvPr id="58" name="path 58"/>
          <p:cNvSpPr/>
          <p:nvPr/>
        </p:nvSpPr>
        <p:spPr>
          <a:xfrm>
            <a:off x="4233671" y="5260340"/>
            <a:ext cx="537083" cy="536574"/>
          </a:xfrm>
          <a:custGeom>
            <a:avLst/>
            <a:gdLst/>
            <a:ahLst/>
            <a:cxnLst/>
            <a:rect l="0" t="0" r="0" b="0"/>
            <a:pathLst>
              <a:path w="845" h="844">
                <a:moveTo>
                  <a:pt x="0" y="423"/>
                </a:moveTo>
                <a:cubicBezTo>
                  <a:pt x="0" y="189"/>
                  <a:pt x="189" y="0"/>
                  <a:pt x="423" y="0"/>
                </a:cubicBezTo>
                <a:cubicBezTo>
                  <a:pt x="656" y="0"/>
                  <a:pt x="845" y="189"/>
                  <a:pt x="845" y="422"/>
                </a:cubicBezTo>
                <a:cubicBezTo>
                  <a:pt x="845" y="655"/>
                  <a:pt x="656" y="844"/>
                  <a:pt x="423" y="844"/>
                </a:cubicBezTo>
                <a:cubicBezTo>
                  <a:pt x="189" y="844"/>
                  <a:pt x="0" y="655"/>
                  <a:pt x="0" y="423"/>
                </a:cubicBezTo>
              </a:path>
            </a:pathLst>
          </a:custGeom>
          <a:solidFill>
            <a:srgbClr val="FF9900">
              <a:alpha val="100000"/>
            </a:srgbClr>
          </a:solidFill>
          <a:ln w="0" cap="flat">
            <a:noFill/>
            <a:prstDash val="solid"/>
            <a:miter lim="0"/>
          </a:ln>
        </p:spPr>
        <p:txBody>
          <a:bodyPr rtlCol="0"/>
          <a:lstStyle/>
          <a:p>
            <a:pPr algn="ctr"/>
            <a:r>
              <a:rPr lang="en-US" b="1" kern="0" dirty="0">
                <a:solidFill>
                  <a:srgbClr val="FFFFFF">
                    <a:alpha val="100000"/>
                  </a:srgbClr>
                </a:solidFill>
                <a:latin typeface="Arial" panose="020B0604020202020204"/>
                <a:ea typeface="Arial" panose="020B0604020202020204"/>
                <a:cs typeface="Arial" panose="020B0604020202020204"/>
                <a:sym typeface="+mn-ea"/>
              </a:rPr>
              <a:t>  </a:t>
            </a:r>
            <a:endParaRPr lang="zh-CN" altLang="en-US"/>
          </a:p>
        </p:txBody>
      </p:sp>
      <p:sp>
        <p:nvSpPr>
          <p:cNvPr id="60" name="textbox 60"/>
          <p:cNvSpPr/>
          <p:nvPr/>
        </p:nvSpPr>
        <p:spPr>
          <a:xfrm>
            <a:off x="109220" y="2056130"/>
            <a:ext cx="4124325" cy="3145790"/>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202055" algn="l" rtl="0" eaLnBrk="0">
              <a:lnSpc>
                <a:spcPct val="88000"/>
              </a:lnSpc>
            </a:pPr>
            <a:r>
              <a:rPr sz="2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参照药品建议</a:t>
            </a:r>
            <a:endParaRPr sz="2400" dirty="0">
              <a:latin typeface="微软雅黑" panose="020B0503020204020204" charset="-122"/>
              <a:ea typeface="微软雅黑" panose="020B0503020204020204" charset="-122"/>
              <a:cs typeface="微软雅黑" panose="020B0503020204020204" charset="-122"/>
            </a:endParaRPr>
          </a:p>
          <a:p>
            <a:pPr algn="l" rtl="0" eaLnBrk="0">
              <a:lnSpc>
                <a:spcPct val="119000"/>
              </a:lnSpc>
            </a:pPr>
            <a:endParaRPr sz="1000" dirty="0">
              <a:latin typeface="Arial" panose="020B0604020202020204"/>
              <a:ea typeface="Arial" panose="020B0604020202020204"/>
              <a:cs typeface="Arial" panose="020B0604020202020204"/>
            </a:endParaRPr>
          </a:p>
          <a:p>
            <a:pPr marL="12700" algn="l" rtl="0" eaLnBrk="0">
              <a:lnSpc>
                <a:spcPct val="118000"/>
              </a:lnSpc>
              <a:spcBef>
                <a:spcPts val="425"/>
              </a:spcBef>
            </a:pPr>
            <a:r>
              <a:rPr lang="en-US" sz="16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lang="en-US" sz="20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1</a:t>
            </a:r>
            <a:r>
              <a:rPr lang="zh-CN" altLang="en-US" sz="20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支钠钾镁钙注射用浓溶液</a:t>
            </a:r>
            <a:r>
              <a:rPr lang="en-US" altLang="zh-CN" sz="20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a:t>
            </a:r>
            <a:endParaRPr lang="en-US" altLang="zh-CN" sz="16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118000"/>
              </a:lnSpc>
              <a:spcBef>
                <a:spcPts val="425"/>
              </a:spcBef>
            </a:pPr>
            <a:r>
              <a:rPr lang="en-US" altLang="zh-CN" sz="14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   2</a:t>
            </a:r>
            <a:r>
              <a:rPr lang="zh-CN" altLang="en-US" sz="14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支</a:t>
            </a:r>
            <a:r>
              <a:rPr sz="14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氯化钠</a:t>
            </a:r>
            <a:r>
              <a:rPr sz="1000"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rPr>
              <a:t>（10</a:t>
            </a:r>
            <a:r>
              <a:rPr sz="10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ml</a:t>
            </a:r>
            <a:r>
              <a:rPr sz="1000"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r>
              <a:rPr sz="1000" kern="0" spc="-1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000"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rPr>
              <a:t>1g） </a:t>
            </a:r>
            <a:r>
              <a:rPr sz="14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a:t>
            </a:r>
            <a:r>
              <a:rPr lang="en-US" sz="14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1</a:t>
            </a:r>
            <a:r>
              <a:rPr lang="zh-CN" altLang="en-US" sz="14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支</a:t>
            </a:r>
            <a:r>
              <a:rPr sz="14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氯化钾</a:t>
            </a:r>
            <a:r>
              <a:rPr sz="1000"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rPr>
              <a:t>（10</a:t>
            </a:r>
            <a:r>
              <a:rPr sz="10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ml</a:t>
            </a:r>
            <a:r>
              <a:rPr sz="1000"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r>
              <a:rPr sz="1000" kern="0" spc="-14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000"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rPr>
              <a:t>1.</a:t>
            </a:r>
            <a:r>
              <a:rPr sz="1000" kern="0" spc="-14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000"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rPr>
              <a:t>5g） </a:t>
            </a:r>
            <a:endParaRPr sz="1000"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118000"/>
              </a:lnSpc>
              <a:spcBef>
                <a:spcPts val="425"/>
              </a:spcBef>
            </a:pPr>
            <a:r>
              <a:rPr lang="en-US" sz="14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a:t>
            </a:r>
            <a:r>
              <a:rPr lang="en-US" sz="14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1</a:t>
            </a:r>
            <a:r>
              <a:rPr lang="zh-CN" altLang="en-US" sz="14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支</a:t>
            </a:r>
            <a:r>
              <a:rPr sz="14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氯化钙</a:t>
            </a:r>
            <a:r>
              <a:rPr sz="10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（10ml:300mg）</a:t>
            </a:r>
            <a:r>
              <a:rPr sz="1000" kern="0" spc="-8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a:t>
            </a:r>
            <a:r>
              <a:rPr lang="en-US"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0.6</a:t>
            </a:r>
            <a:r>
              <a:rPr lang="zh-CN" altLang="en-US"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支</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硫酸镁</a:t>
            </a:r>
            <a:r>
              <a:rPr sz="10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（10ml</a:t>
            </a:r>
            <a:r>
              <a:rPr sz="10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:1g）</a:t>
            </a:r>
            <a:endParaRPr sz="1000" dirty="0">
              <a:latin typeface="微软雅黑" panose="020B0503020204020204" charset="-122"/>
              <a:ea typeface="微软雅黑" panose="020B0503020204020204" charset="-122"/>
              <a:cs typeface="微软雅黑" panose="020B0503020204020204" charset="-122"/>
            </a:endParaRPr>
          </a:p>
          <a:p>
            <a:pPr marL="23495" algn="l" rtl="0" eaLnBrk="0">
              <a:lnSpc>
                <a:spcPct val="118000"/>
              </a:lnSpc>
              <a:spcBef>
                <a:spcPts val="970"/>
              </a:spcBef>
              <a:tabLst>
                <a:tab pos="149860" algn="l"/>
              </a:tabLst>
            </a:pPr>
            <a:r>
              <a:rPr sz="1400" b="1" kern="0" spc="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2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lang="en-US" sz="1400" b="1" kern="0" spc="2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endParaRPr lang="en-US" sz="1400" b="1" kern="0" spc="20" dirty="0">
              <a:solidFill>
                <a:srgbClr val="E46D1C">
                  <a:alpha val="100000"/>
                </a:srgbClr>
              </a:solidFill>
              <a:latin typeface="微软雅黑" panose="020B0503020204020204" charset="-122"/>
              <a:ea typeface="微软雅黑" panose="020B0503020204020204" charset="-122"/>
              <a:cs typeface="微软雅黑" panose="020B0503020204020204" charset="-122"/>
            </a:endParaRPr>
          </a:p>
          <a:p>
            <a:pPr marL="23495" algn="l" rtl="0" eaLnBrk="0">
              <a:lnSpc>
                <a:spcPct val="118000"/>
              </a:lnSpc>
              <a:spcBef>
                <a:spcPts val="970"/>
              </a:spcBef>
              <a:tabLst>
                <a:tab pos="149860" algn="l"/>
              </a:tabLst>
            </a:pPr>
            <a:r>
              <a:rPr lang="en-US" sz="1400" b="1" kern="0" spc="2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目前临床中暂无同适应症的复合电解质产品</a:t>
            </a:r>
            <a:endParaRPr sz="1400" dirty="0">
              <a:latin typeface="微软雅黑" panose="020B0503020204020204" charset="-122"/>
              <a:ea typeface="微软雅黑" panose="020B0503020204020204" charset="-122"/>
              <a:cs typeface="微软雅黑" panose="020B0503020204020204" charset="-122"/>
            </a:endParaRPr>
          </a:p>
          <a:p>
            <a:pPr marL="23495" algn="l" rtl="0" eaLnBrk="0">
              <a:lnSpc>
                <a:spcPct val="118000"/>
              </a:lnSpc>
              <a:spcBef>
                <a:spcPts val="960"/>
              </a:spcBef>
              <a:tabLst>
                <a:tab pos="149860" algn="l"/>
              </a:tabLst>
            </a:pPr>
            <a:r>
              <a:rPr sz="1400" b="1" kern="0" spc="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16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lang="en-US" sz="1400" b="1" kern="0" spc="16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rgbClr val="E46D1C">
                    <a:alpha val="100000"/>
                  </a:srgbClr>
                </a:solidFill>
                <a:latin typeface="微软雅黑" panose="020B0503020204020204" charset="-122"/>
                <a:ea typeface="微软雅黑" panose="020B0503020204020204" charset="-122"/>
                <a:cs typeface="微软雅黑" panose="020B0503020204020204" charset="-122"/>
              </a:rPr>
              <a:t>本品与参照方案临床使用场</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景一致</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6000"/>
              </a:lnSpc>
            </a:pPr>
            <a:endParaRPr sz="400" dirty="0">
              <a:latin typeface="Arial" panose="020B0604020202020204"/>
              <a:ea typeface="Arial" panose="020B0604020202020204"/>
              <a:cs typeface="Arial" panose="020B0604020202020204"/>
            </a:endParaRPr>
          </a:p>
          <a:p>
            <a:pPr algn="r" rtl="0" eaLnBrk="0">
              <a:lnSpc>
                <a:spcPct val="76000"/>
              </a:lnSpc>
              <a:spcBef>
                <a:spcPts val="0"/>
              </a:spcBef>
            </a:pPr>
            <a:endParaRPr sz="1700" dirty="0">
              <a:latin typeface="Arial" panose="020B0604020202020204"/>
              <a:ea typeface="Arial" panose="020B0604020202020204"/>
              <a:cs typeface="Arial" panose="020B0604020202020204"/>
            </a:endParaRPr>
          </a:p>
        </p:txBody>
      </p:sp>
      <p:sp>
        <p:nvSpPr>
          <p:cNvPr id="66" name="path 66"/>
          <p:cNvSpPr/>
          <p:nvPr/>
        </p:nvSpPr>
        <p:spPr>
          <a:xfrm>
            <a:off x="4126547" y="1519644"/>
            <a:ext cx="536333" cy="536321"/>
          </a:xfrm>
          <a:custGeom>
            <a:avLst/>
            <a:gdLst/>
            <a:ahLst/>
            <a:cxnLst/>
            <a:rect l="0" t="0" r="0" b="0"/>
            <a:pathLst>
              <a:path w="844" h="844">
                <a:moveTo>
                  <a:pt x="0" y="422"/>
                </a:moveTo>
                <a:cubicBezTo>
                  <a:pt x="0" y="189"/>
                  <a:pt x="189" y="0"/>
                  <a:pt x="422" y="0"/>
                </a:cubicBezTo>
                <a:cubicBezTo>
                  <a:pt x="655" y="0"/>
                  <a:pt x="844" y="189"/>
                  <a:pt x="844" y="422"/>
                </a:cubicBezTo>
                <a:cubicBezTo>
                  <a:pt x="844" y="655"/>
                  <a:pt x="655" y="844"/>
                  <a:pt x="422" y="844"/>
                </a:cubicBezTo>
                <a:cubicBezTo>
                  <a:pt x="189" y="844"/>
                  <a:pt x="0" y="655"/>
                  <a:pt x="0" y="422"/>
                </a:cubicBezTo>
              </a:path>
            </a:pathLst>
          </a:custGeom>
          <a:solidFill>
            <a:srgbClr val="FF9900">
              <a:alpha val="100000"/>
            </a:srgbClr>
          </a:solidFill>
          <a:ln w="0" cap="flat">
            <a:noFill/>
            <a:prstDash val="solid"/>
            <a:miter lim="0"/>
          </a:ln>
        </p:spPr>
        <p:txBody>
          <a:bodyPr rtlCol="0"/>
          <a:lstStyle/>
          <a:p>
            <a:pPr algn="ctr"/>
            <a:endParaRPr lang="zh-CN" altLang="en-US"/>
          </a:p>
        </p:txBody>
      </p:sp>
      <p:graphicFrame>
        <p:nvGraphicFramePr>
          <p:cNvPr id="68" name="table 68"/>
          <p:cNvGraphicFramePr>
            <a:graphicFrameLocks noGrp="1"/>
          </p:cNvGraphicFramePr>
          <p:nvPr/>
        </p:nvGraphicFramePr>
        <p:xfrm>
          <a:off x="4126546" y="1216659"/>
          <a:ext cx="7588884" cy="1268095"/>
        </p:xfrm>
        <a:graphic>
          <a:graphicData uri="http://schemas.openxmlformats.org/drawingml/2006/table">
            <a:tbl>
              <a:tblPr/>
              <a:tblGrid>
                <a:gridCol w="583565"/>
                <a:gridCol w="7005319"/>
              </a:tblGrid>
              <a:tr h="346709">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a:txBody>
                    <a:bodyPr/>
                    <a:lstStyle/>
                    <a:p>
                      <a:pPr marL="984250" algn="l" rtl="0" eaLnBrk="0">
                        <a:lnSpc>
                          <a:spcPct val="88000"/>
                        </a:lnSpc>
                        <a:spcBef>
                          <a:spcPts val="5"/>
                        </a:spcBef>
                      </a:pPr>
                      <a:r>
                        <a:rPr sz="17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本品相较于参照方案</a:t>
                      </a:r>
                      <a:endParaRPr sz="1700" dirty="0">
                        <a:latin typeface="微软雅黑" panose="020B0503020204020204" charset="-122"/>
                        <a:ea typeface="微软雅黑" panose="020B0503020204020204" charset="-122"/>
                        <a:cs typeface="微软雅黑" panose="020B0503020204020204" charset="-122"/>
                      </a:endParaRPr>
                    </a:p>
                  </a:txBody>
                  <a:tcPr marL="0" marR="0" marT="361" marB="0" vert="horz">
                    <a:lnL>
                      <a:noFill/>
                    </a:lnL>
                    <a:lnR>
                      <a:noFill/>
                    </a:lnR>
                    <a:lnT>
                      <a:noFill/>
                    </a:lnT>
                    <a:lnB>
                      <a:noFill/>
                    </a:lnB>
                  </a:tcPr>
                </a:tc>
              </a:tr>
              <a:tr h="339725">
                <a:tc>
                  <a:txBody>
                    <a:bodyPr/>
                    <a:lstStyle/>
                    <a:p>
                      <a:pPr algn="l" rtl="0" eaLnBrk="0">
                        <a:lnSpc>
                          <a:spcPct val="111000"/>
                        </a:lnSpc>
                      </a:pPr>
                      <a:endParaRPr sz="8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79070" algn="l" rtl="0" eaLnBrk="0">
                        <a:lnSpc>
                          <a:spcPct val="76000"/>
                        </a:lnSpc>
                      </a:pPr>
                      <a:r>
                        <a:rPr sz="1700" b="1" kern="0" spc="0" dirty="0">
                          <a:solidFill>
                            <a:srgbClr val="FFFFFF">
                              <a:alpha val="100000"/>
                            </a:srgbClr>
                          </a:solidFill>
                          <a:latin typeface="Arial" panose="020B0604020202020204"/>
                          <a:ea typeface="Arial" panose="020B0604020202020204"/>
                          <a:cs typeface="Arial" panose="020B0604020202020204"/>
                        </a:rPr>
                        <a:t>01</a:t>
                      </a:r>
                      <a:endParaRPr sz="17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a:txBody>
                    <a:bodyPr/>
                    <a:lstStyle/>
                    <a:p>
                      <a:pPr algn="l" rtl="0" eaLnBrk="0">
                        <a:lnSpc>
                          <a:spcPct val="111000"/>
                        </a:lnSpc>
                      </a:pPr>
                      <a:endParaRPr sz="700" dirty="0">
                        <a:latin typeface="Arial" panose="020B0604020202020204"/>
                        <a:ea typeface="Arial" panose="020B0604020202020204"/>
                        <a:cs typeface="Arial" panose="020B0604020202020204"/>
                      </a:endParaRPr>
                    </a:p>
                    <a:p>
                      <a:pPr marL="47625" algn="l" rtl="0" eaLnBrk="0">
                        <a:lnSpc>
                          <a:spcPct val="88000"/>
                        </a:lnSpc>
                        <a:spcBef>
                          <a:spcPts val="5"/>
                        </a:spcBef>
                      </a:pP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可</a:t>
                      </a:r>
                      <a:r>
                        <a:rPr sz="1500" b="1" kern="0" spc="90" dirty="0">
                          <a:solidFill>
                            <a:srgbClr val="E46D1C">
                              <a:alpha val="100000"/>
                            </a:srgbClr>
                          </a:solidFill>
                          <a:latin typeface="微软雅黑" panose="020B0503020204020204" charset="-122"/>
                          <a:ea typeface="微软雅黑" panose="020B0503020204020204" charset="-122"/>
                          <a:cs typeface="微软雅黑" panose="020B0503020204020204" charset="-122"/>
                        </a:rPr>
                        <a:t>避免</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配制过程中的</a:t>
                      </a:r>
                      <a:r>
                        <a:rPr sz="1500" b="1" kern="0" spc="90" dirty="0">
                          <a:solidFill>
                            <a:srgbClr val="E46D1C">
                              <a:alpha val="100000"/>
                            </a:srgbClr>
                          </a:solidFill>
                          <a:latin typeface="微软雅黑" panose="020B0503020204020204" charset="-122"/>
                          <a:ea typeface="微软雅黑" panose="020B0503020204020204" charset="-122"/>
                          <a:cs typeface="微软雅黑" panose="020B0503020204020204" charset="-122"/>
                        </a:rPr>
                        <a:t>污染</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r>
              <a:tr h="581659">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a:txBody>
                    <a:bodyPr/>
                    <a:lstStyle/>
                    <a:p>
                      <a:pPr algn="l" rtl="0" eaLnBrk="0">
                        <a:lnSpc>
                          <a:spcPct val="126000"/>
                        </a:lnSpc>
                      </a:pPr>
                      <a:endParaRPr sz="100" dirty="0">
                        <a:latin typeface="Arial" panose="020B0604020202020204"/>
                        <a:ea typeface="Arial" panose="020B0604020202020204"/>
                        <a:cs typeface="Arial" panose="020B0604020202020204"/>
                      </a:endParaRPr>
                    </a:p>
                    <a:p>
                      <a:pPr marL="52070" algn="l" rtl="0" eaLnBrk="0">
                        <a:lnSpc>
                          <a:spcPts val="1495"/>
                        </a:lnSpc>
                        <a:spcBef>
                          <a:spcPts val="0"/>
                        </a:spcBef>
                      </a:pPr>
                      <a:r>
                        <a:rPr sz="1200" kern="0" spc="-10" dirty="0">
                          <a:solidFill>
                            <a:srgbClr val="595959">
                              <a:alpha val="100000"/>
                            </a:srgbClr>
                          </a:solidFill>
                          <a:latin typeface="Arial" panose="020B0604020202020204"/>
                          <a:ea typeface="Arial" panose="020B0604020202020204"/>
                          <a:cs typeface="Arial" panose="020B0604020202020204"/>
                        </a:rPr>
                        <a:t>•   </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国外研究发现</a:t>
                      </a:r>
                      <a:r>
                        <a:rPr sz="1200" kern="0" spc="-13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，在输液中加入和不加人药物的污染率分别为6.7%和3.9%；</a:t>
                      </a:r>
                      <a:endParaRPr sz="1200" dirty="0">
                        <a:latin typeface="微软雅黑" panose="020B0503020204020204" charset="-122"/>
                        <a:ea typeface="微软雅黑" panose="020B0503020204020204" charset="-122"/>
                        <a:cs typeface="微软雅黑" panose="020B0503020204020204" charset="-122"/>
                      </a:endParaRPr>
                    </a:p>
                    <a:p>
                      <a:pPr marL="218440" indent="-166370" algn="l" rtl="0" eaLnBrk="0">
                        <a:lnSpc>
                          <a:spcPct val="100000"/>
                        </a:lnSpc>
                        <a:spcBef>
                          <a:spcPts val="5"/>
                        </a:spcBef>
                      </a:pPr>
                      <a:r>
                        <a:rPr sz="1200" kern="0" spc="-10" dirty="0">
                          <a:solidFill>
                            <a:srgbClr val="595959">
                              <a:alpha val="100000"/>
                            </a:srgbClr>
                          </a:solidFill>
                          <a:latin typeface="Arial" panose="020B0604020202020204"/>
                          <a:ea typeface="Arial" panose="020B0604020202020204"/>
                          <a:cs typeface="Arial" panose="020B0604020202020204"/>
                        </a:rPr>
                        <a:t>•   </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国内研究发现</a:t>
                      </a:r>
                      <a:r>
                        <a:rPr sz="1200" kern="0" spc="-17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，输液中加人1种或2种药物时污染率分别为12.7%和</a:t>
                      </a:r>
                      <a:r>
                        <a:rPr sz="12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16.7%</a:t>
                      </a:r>
                      <a:r>
                        <a:rPr sz="1200" kern="0" spc="-17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，而加人3种药物时</a:t>
                      </a:r>
                      <a:r>
                        <a:rPr sz="1200" kern="0" spc="-18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，污染率</a:t>
                      </a:r>
                      <a:r>
                        <a:rPr sz="12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急剧上升到 44.3%。</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r>
            </a:tbl>
          </a:graphicData>
        </a:graphic>
      </p:graphicFrame>
      <p:grpSp>
        <p:nvGrpSpPr>
          <p:cNvPr id="16" name="group 16"/>
          <p:cNvGrpSpPr/>
          <p:nvPr/>
        </p:nvGrpSpPr>
        <p:grpSpPr>
          <a:xfrm rot="21600000">
            <a:off x="0" y="0"/>
            <a:ext cx="12192000" cy="370332"/>
            <a:chOff x="0" y="0"/>
            <a:chExt cx="12192000" cy="370332"/>
          </a:xfrm>
        </p:grpSpPr>
        <p:pic>
          <p:nvPicPr>
            <p:cNvPr id="70" name="picture 70"/>
            <p:cNvPicPr>
              <a:picLocks noChangeAspect="1"/>
            </p:cNvPicPr>
            <p:nvPr/>
          </p:nvPicPr>
          <p:blipFill>
            <a:blip r:embed="rId1"/>
            <a:stretch>
              <a:fillRect/>
            </a:stretch>
          </p:blipFill>
          <p:spPr>
            <a:xfrm rot="21600000">
              <a:off x="0" y="0"/>
              <a:ext cx="12192000" cy="370332"/>
            </a:xfrm>
            <a:prstGeom prst="rect">
              <a:avLst/>
            </a:prstGeom>
          </p:spPr>
        </p:pic>
        <p:sp>
          <p:nvSpPr>
            <p:cNvPr id="72" name="textbox 72"/>
            <p:cNvSpPr/>
            <p:nvPr/>
          </p:nvSpPr>
          <p:spPr>
            <a:xfrm>
              <a:off x="-12700" y="-12700"/>
              <a:ext cx="12217400" cy="402590"/>
            </a:xfrm>
            <a:prstGeom prst="rect">
              <a:avLst/>
            </a:prstGeom>
            <a:noFill/>
            <a:ln w="0" cap="flat">
              <a:noFill/>
              <a:prstDash val="solid"/>
              <a:miter lim="0"/>
            </a:ln>
          </p:spPr>
          <p:txBody>
            <a:bodyPr vert="horz" wrap="square" lIns="0" tIns="0" rIns="0" bIns="0"/>
            <a:lstStyle/>
            <a:p>
              <a:pPr algn="l" rtl="0" eaLnBrk="0">
                <a:lnSpc>
                  <a:spcPct val="110000"/>
                </a:lnSpc>
              </a:pPr>
              <a:endParaRPr sz="600" dirty="0">
                <a:latin typeface="Arial" panose="020B0604020202020204"/>
                <a:ea typeface="Arial" panose="020B0604020202020204"/>
                <a:cs typeface="Arial" panose="020B0604020202020204"/>
              </a:endParaRPr>
            </a:p>
            <a:p>
              <a:pPr marL="666750" algn="l" rtl="0" eaLnBrk="0">
                <a:lnSpc>
                  <a:spcPct val="88000"/>
                </a:lnSpc>
                <a:spcBef>
                  <a:spcPts val="5"/>
                </a:spcBef>
              </a:pPr>
              <a:r>
                <a:rPr sz="14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a:t>
              </a:r>
              <a:r>
                <a:rPr sz="1400" kern="0" spc="0" dirty="0">
                  <a:solidFill>
                    <a:srgbClr val="FFFFFF">
                      <a:alpha val="100000"/>
                    </a:srgbClr>
                  </a:solidFill>
                  <a:latin typeface="Arial" panose="020B0604020202020204"/>
                  <a:ea typeface="Arial" panose="020B0604020202020204"/>
                  <a:cs typeface="Arial" panose="020B0604020202020204"/>
                </a:rPr>
                <a:t>2                                    </a:t>
              </a:r>
              <a:r>
                <a:rPr sz="14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安全性                                     有效性                                     创新性                                       公平性</a:t>
              </a:r>
              <a:endParaRPr sz="1400" dirty="0">
                <a:latin typeface="微软雅黑" panose="020B0503020204020204" charset="-122"/>
                <a:ea typeface="微软雅黑" panose="020B0503020204020204" charset="-122"/>
                <a:cs typeface="微软雅黑" panose="020B0503020204020204" charset="-122"/>
              </a:endParaRPr>
            </a:p>
          </p:txBody>
        </p:sp>
      </p:grpSp>
      <p:sp>
        <p:nvSpPr>
          <p:cNvPr id="74" name="textbox 74"/>
          <p:cNvSpPr/>
          <p:nvPr/>
        </p:nvSpPr>
        <p:spPr>
          <a:xfrm>
            <a:off x="699858" y="728141"/>
            <a:ext cx="8556625" cy="335915"/>
          </a:xfrm>
          <a:prstGeom prst="rect">
            <a:avLst/>
          </a:prstGeom>
          <a:noFill/>
          <a:ln w="0" cap="flat">
            <a:noFill/>
            <a:prstDash val="solid"/>
            <a:miter lim="0"/>
          </a:ln>
        </p:spPr>
        <p:txBody>
          <a:bodyPr vert="horz" wrap="square" lIns="0" tIns="0" rIns="0" bIns="0"/>
          <a:lstStyle/>
          <a:p>
            <a:pPr algn="l" rtl="0" eaLnBrk="0">
              <a:lnSpc>
                <a:spcPct val="93000"/>
              </a:lnSpc>
            </a:pPr>
            <a:endParaRPr sz="100" dirty="0">
              <a:latin typeface="Arial" panose="020B0604020202020204"/>
              <a:ea typeface="Arial" panose="020B0604020202020204"/>
              <a:cs typeface="Arial" panose="020B0604020202020204"/>
            </a:endParaRPr>
          </a:p>
          <a:p>
            <a:pPr marL="12700" algn="l" rtl="0" eaLnBrk="0">
              <a:lnSpc>
                <a:spcPct val="88000"/>
              </a:lnSpc>
            </a:pPr>
            <a:r>
              <a:rPr sz="2300" b="1" kern="0" spc="90" dirty="0">
                <a:solidFill>
                  <a:srgbClr val="E57122">
                    <a:alpha val="100000"/>
                  </a:srgbClr>
                </a:solidFill>
                <a:latin typeface="微软雅黑" panose="020B0503020204020204" charset="-122"/>
                <a:ea typeface="微软雅黑" panose="020B0503020204020204" charset="-122"/>
                <a:cs typeface="微软雅黑" panose="020B0503020204020204" charset="-122"/>
              </a:rPr>
              <a:t>本品专用于肠外营养中</a:t>
            </a:r>
            <a:r>
              <a:rPr sz="2300" b="1" kern="0" spc="80" dirty="0">
                <a:solidFill>
                  <a:srgbClr val="E57122">
                    <a:alpha val="100000"/>
                  </a:srgbClr>
                </a:solidFill>
                <a:latin typeface="微软雅黑" panose="020B0503020204020204" charset="-122"/>
                <a:ea typeface="微软雅黑" panose="020B0503020204020204" charset="-122"/>
                <a:cs typeface="微软雅黑" panose="020B0503020204020204" charset="-122"/>
              </a:rPr>
              <a:t>的电解质补充</a:t>
            </a:r>
            <a:r>
              <a:rPr sz="2300" b="1" kern="0" spc="-38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E57122">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2300" b="1" kern="0" spc="80" dirty="0">
                <a:solidFill>
                  <a:srgbClr val="E57122">
                    <a:alpha val="100000"/>
                  </a:srgbClr>
                </a:solidFill>
                <a:latin typeface="微软雅黑" panose="020B0503020204020204" charset="-122"/>
                <a:ea typeface="微软雅黑" panose="020B0503020204020204" charset="-122"/>
                <a:cs typeface="微软雅黑" panose="020B0503020204020204" charset="-122"/>
              </a:rPr>
              <a:t>该治疗领域内无其他品种</a:t>
            </a:r>
            <a:endParaRPr sz="2300" dirty="0">
              <a:latin typeface="微软雅黑" panose="020B0503020204020204" charset="-122"/>
              <a:ea typeface="微软雅黑" panose="020B0503020204020204" charset="-122"/>
              <a:cs typeface="微软雅黑" panose="020B0503020204020204" charset="-122"/>
            </a:endParaRPr>
          </a:p>
        </p:txBody>
      </p:sp>
      <p:pic>
        <p:nvPicPr>
          <p:cNvPr id="76" name="picture 76"/>
          <p:cNvPicPr>
            <a:picLocks noChangeAspect="1"/>
          </p:cNvPicPr>
          <p:nvPr/>
        </p:nvPicPr>
        <p:blipFill>
          <a:blip r:embed="rId2"/>
          <a:stretch>
            <a:fillRect/>
          </a:stretch>
        </p:blipFill>
        <p:spPr>
          <a:xfrm rot="21600000">
            <a:off x="4233334" y="6288129"/>
            <a:ext cx="5562512" cy="369431"/>
          </a:xfrm>
          <a:prstGeom prst="rect">
            <a:avLst/>
          </a:prstGeom>
        </p:spPr>
      </p:pic>
      <p:sp>
        <p:nvSpPr>
          <p:cNvPr id="78" name="textbox 78"/>
          <p:cNvSpPr/>
          <p:nvPr/>
        </p:nvSpPr>
        <p:spPr>
          <a:xfrm>
            <a:off x="94800" y="6377750"/>
            <a:ext cx="3528059" cy="37147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26035" algn="l" rtl="0" eaLnBrk="0">
              <a:lnSpc>
                <a:spcPct val="86000"/>
              </a:lnSpc>
            </a:pP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[1]葛均波,徐永健.</a:t>
            </a:r>
            <a:r>
              <a:rPr sz="800" kern="0" spc="-2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内科学[M]</a:t>
            </a:r>
            <a:r>
              <a:rPr sz="8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9版</a:t>
            </a:r>
            <a:r>
              <a:rPr sz="8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北京：人民卫生出版</a:t>
            </a:r>
            <a:r>
              <a:rPr sz="800" i="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社.</a:t>
            </a:r>
            <a:endParaRPr sz="800" dirty="0">
              <a:latin typeface="宋体" panose="02010600030101010101" pitchFamily="2" charset="-122"/>
              <a:ea typeface="宋体" panose="02010600030101010101" pitchFamily="2" charset="-122"/>
              <a:cs typeface="宋体" panose="02010600030101010101" pitchFamily="2" charset="-122"/>
            </a:endParaRPr>
          </a:p>
          <a:p>
            <a:pPr marL="12700" indent="13335" algn="l" rtl="0" eaLnBrk="0">
              <a:lnSpc>
                <a:spcPct val="92000"/>
              </a:lnSpc>
              <a:spcBef>
                <a:spcPts val="130"/>
              </a:spcBef>
            </a:pP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[2]倪瑞雪,</a:t>
            </a:r>
            <a:r>
              <a:rPr sz="800" kern="0" spc="1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张向</a:t>
            </a:r>
            <a:r>
              <a:rPr sz="800" i="1" kern="0" spc="-10" dirty="0">
                <a:solidFill>
                  <a:srgbClr val="000000">
                    <a:alpha val="100000"/>
                  </a:srgbClr>
                </a:solidFill>
                <a:latin typeface="Microsoft YaHei UI" panose="020B0503020204020204" charset="-122"/>
                <a:ea typeface="Microsoft YaHei UI" panose="020B0503020204020204" charset="-122"/>
                <a:cs typeface="Microsoft YaHei UI" panose="020B0503020204020204" charset="-122"/>
              </a:rPr>
              <a:t>⽉</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800" kern="0" spc="1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王宇菲,等.</a:t>
            </a:r>
            <a:r>
              <a:rPr sz="800" kern="0" spc="1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186例</a:t>
            </a:r>
            <a:r>
              <a:rPr sz="800" i="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胃癌患者术后全胃肠外营养处</a:t>
            </a:r>
            <a:r>
              <a:rPr sz="800" i="1" kern="0" spc="-20" dirty="0">
                <a:solidFill>
                  <a:srgbClr val="000000">
                    <a:alpha val="100000"/>
                  </a:srgbClr>
                </a:solidFill>
                <a:latin typeface="Microsoft YaHei UI" panose="020B0503020204020204" charset="-122"/>
                <a:ea typeface="Microsoft YaHei UI" panose="020B0503020204020204" charset="-122"/>
                <a:cs typeface="Microsoft YaHei UI" panose="020B0503020204020204" charset="-122"/>
              </a:rPr>
              <a:t>⽅⽤</a:t>
            </a:r>
            <a:r>
              <a:rPr sz="800" i="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药合</a:t>
            </a:r>
            <a:r>
              <a:rPr sz="8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理性分析[J].</a:t>
            </a:r>
            <a:r>
              <a:rPr sz="800" kern="0" spc="1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中国医院</a:t>
            </a:r>
            <a:r>
              <a:rPr sz="800" i="1" kern="0" spc="-10" dirty="0">
                <a:solidFill>
                  <a:srgbClr val="000000">
                    <a:alpha val="100000"/>
                  </a:srgbClr>
                </a:solidFill>
                <a:latin typeface="Microsoft YaHei UI" panose="020B0503020204020204" charset="-122"/>
                <a:ea typeface="Microsoft YaHei UI" panose="020B0503020204020204" charset="-122"/>
                <a:cs typeface="Microsoft YaHei UI" panose="020B0503020204020204" charset="-122"/>
              </a:rPr>
              <a:t>⽤</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药评价与</a:t>
            </a:r>
            <a:r>
              <a:rPr sz="800" i="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分析,</a:t>
            </a:r>
            <a:r>
              <a:rPr sz="800" kern="0" spc="1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2019,</a:t>
            </a:r>
            <a:r>
              <a:rPr sz="800" kern="0" spc="1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19(9):3.</a:t>
            </a:r>
            <a:endParaRPr sz="800" dirty="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4295775" y="5344160"/>
            <a:ext cx="474980" cy="352425"/>
          </a:xfrm>
          <a:prstGeom prst="rect">
            <a:avLst/>
          </a:prstGeom>
          <a:noFill/>
        </p:spPr>
        <p:txBody>
          <a:bodyPr wrap="square" rtlCol="0">
            <a:spAutoFit/>
          </a:bodyPr>
          <a:p>
            <a:r>
              <a:rPr lang="en-US" altLang="zh-CN" sz="1700" b="1">
                <a:solidFill>
                  <a:schemeClr val="bg1"/>
                </a:solidFill>
              </a:rPr>
              <a:t>05</a:t>
            </a:r>
            <a:endParaRPr lang="en-US" altLang="zh-CN" sz="1700" b="1">
              <a:solidFill>
                <a:schemeClr val="bg1"/>
              </a:solidFill>
            </a:endParaRPr>
          </a:p>
        </p:txBody>
      </p:sp>
      <p:pic>
        <p:nvPicPr>
          <p:cNvPr id="4" name="picture 64"/>
          <p:cNvPicPr>
            <a:picLocks noChangeAspect="1"/>
          </p:cNvPicPr>
          <p:nvPr/>
        </p:nvPicPr>
        <p:blipFill>
          <a:blip r:embed="rId3"/>
          <a:stretch>
            <a:fillRect/>
          </a:stretch>
        </p:blipFill>
        <p:spPr>
          <a:xfrm rot="21600000">
            <a:off x="291848" y="4120300"/>
            <a:ext cx="126688" cy="197705"/>
          </a:xfrm>
          <a:prstGeom prst="rect">
            <a:avLst/>
          </a:prstGeom>
        </p:spPr>
      </p:pic>
      <p:pic>
        <p:nvPicPr>
          <p:cNvPr id="5" name="picture 64"/>
          <p:cNvPicPr>
            <a:picLocks noChangeAspect="1"/>
          </p:cNvPicPr>
          <p:nvPr/>
        </p:nvPicPr>
        <p:blipFill>
          <a:blip r:embed="rId3"/>
          <a:stretch>
            <a:fillRect/>
          </a:stretch>
        </p:blipFill>
        <p:spPr>
          <a:xfrm rot="21600000">
            <a:off x="293118" y="4522255"/>
            <a:ext cx="126688" cy="1977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80"/>
          <p:cNvPicPr>
            <a:picLocks noChangeAspect="1"/>
          </p:cNvPicPr>
          <p:nvPr/>
        </p:nvPicPr>
        <p:blipFill>
          <a:blip r:embed="rId1"/>
          <a:stretch>
            <a:fillRect/>
          </a:stretch>
        </p:blipFill>
        <p:spPr>
          <a:xfrm rot="21600000">
            <a:off x="455294" y="2395855"/>
            <a:ext cx="11450638" cy="1916429"/>
          </a:xfrm>
          <a:prstGeom prst="rect">
            <a:avLst/>
          </a:prstGeom>
        </p:spPr>
      </p:pic>
      <p:sp>
        <p:nvSpPr>
          <p:cNvPr id="82" name="textbox 82"/>
          <p:cNvSpPr/>
          <p:nvPr/>
        </p:nvSpPr>
        <p:spPr>
          <a:xfrm>
            <a:off x="1767205" y="2471420"/>
            <a:ext cx="10056495" cy="2153920"/>
          </a:xfrm>
          <a:prstGeom prst="rect">
            <a:avLst/>
          </a:prstGeom>
          <a:noFill/>
          <a:ln w="0" cap="flat">
            <a:noFill/>
            <a:prstDash val="solid"/>
            <a:miter lim="0"/>
          </a:ln>
        </p:spPr>
        <p:txBody>
          <a:bodyPr vert="horz" wrap="square" lIns="0" tIns="0" rIns="0" bIns="0"/>
          <a:lstStyle/>
          <a:p>
            <a:pPr algn="l" rtl="0" eaLnBrk="0">
              <a:lnSpc>
                <a:spcPct val="9000"/>
              </a:lnSpc>
            </a:pPr>
            <a:endParaRPr sz="100" dirty="0">
              <a:latin typeface="Arial" panose="020B0604020202020204"/>
              <a:ea typeface="Arial" panose="020B0604020202020204"/>
              <a:cs typeface="Arial" panose="020B0604020202020204"/>
            </a:endParaRPr>
          </a:p>
          <a:p>
            <a:pPr marL="12700" algn="l" rtl="0" eaLnBrk="0">
              <a:lnSpc>
                <a:spcPct val="140000"/>
              </a:lnSpc>
            </a:pPr>
            <a:r>
              <a:rPr lang="zh-CN" altLang="en-US" sz="1200" b="1" kern="0" spc="-1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配伍复杂性：</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单方制剂的补充需频繁计算各离子需求并分别添加，增加配置时间与差错风险。单药反复穿刺药瓶易引入微粒及微生物污染。</a:t>
            </a:r>
            <a:endPar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endParaRPr>
          </a:p>
          <a:p>
            <a:pPr marL="21590" indent="2540" algn="l" rtl="0" eaLnBrk="0">
              <a:lnSpc>
                <a:spcPct val="65000"/>
              </a:lnSpc>
              <a:spcBef>
                <a:spcPts val="1140"/>
              </a:spcBef>
            </a:pPr>
            <a:r>
              <a:rPr lang="zh-CN" altLang="en-US" sz="1200" b="1" kern="0" spc="-1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渗透压失控：</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高浓度单药（如10% KCl渗透压约4000mOsm/L）局部释放可损伤血管内皮，需严格依赖中心静脉输注，限制给药途径。</a:t>
            </a:r>
            <a:endPar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endParaRPr>
          </a:p>
          <a:p>
            <a:pPr marL="21590" indent="2540" algn="l" rtl="0" eaLnBrk="0">
              <a:lnSpc>
                <a:spcPct val="65000"/>
              </a:lnSpc>
              <a:spcBef>
                <a:spcPts val="1140"/>
              </a:spcBef>
            </a:pPr>
            <a:r>
              <a:rPr lang="zh-CN" altLang="en-US" sz="1200" b="1" kern="0" spc="-1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离子平衡障碍：</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无法精准模拟生理比例（如Na⁺:K⁺≈30:1），独立补充易导致血钙/磷沉淀、血钾波动等医源性电解质紊乱。</a:t>
            </a:r>
            <a:endPar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endParaRPr>
          </a:p>
          <a:p>
            <a:pPr marL="21590" indent="2540" algn="l" rtl="0" eaLnBrk="0">
              <a:lnSpc>
                <a:spcPct val="165000"/>
              </a:lnSpc>
              <a:spcBef>
                <a:spcPts val="1140"/>
              </a:spcBef>
            </a:pPr>
            <a:r>
              <a:rPr sz="12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PN配制时每增加一种药物</a:t>
            </a:r>
            <a:r>
              <a:rPr sz="1200" b="1" kern="0" spc="-19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，就会增加配制差错、感染及针刺伤的发生率</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。每次配制都有可能引入人为误差</a:t>
            </a:r>
            <a:r>
              <a:rPr sz="1200" kern="0" spc="-17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，包括计量误差、成分错误等</a:t>
            </a:r>
            <a:r>
              <a:rPr sz="1200" kern="0" spc="-18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，多次配制意</a:t>
            </a:r>
            <a:r>
              <a:rPr sz="12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味着累积误差的概率增大</a:t>
            </a:r>
            <a:r>
              <a:rPr sz="1200" kern="0" spc="-10" baseline="22000" dirty="0">
                <a:solidFill>
                  <a:srgbClr val="595959">
                    <a:alpha val="100000"/>
                  </a:srgbClr>
                </a:solidFill>
                <a:latin typeface="微软雅黑" panose="020B0503020204020204" charset="-122"/>
                <a:ea typeface="微软雅黑" panose="020B0503020204020204" charset="-122"/>
                <a:cs typeface="微软雅黑" panose="020B0503020204020204" charset="-122"/>
              </a:rPr>
              <a:t>3</a:t>
            </a:r>
            <a:r>
              <a:rPr sz="7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，并且会增加配制工作量。据报道</a:t>
            </a:r>
            <a:r>
              <a:rPr sz="1200" kern="0" spc="-18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，某院静脉药物调配感染发生率0.84%、药物损耗率0.83%</a:t>
            </a:r>
            <a:r>
              <a:rPr sz="1200" kern="0" spc="-10" baseline="22000" dirty="0">
                <a:solidFill>
                  <a:srgbClr val="595959">
                    <a:alpha val="100000"/>
                  </a:srgbClr>
                </a:solidFill>
                <a:latin typeface="微软雅黑" panose="020B0503020204020204" charset="-122"/>
                <a:ea typeface="微软雅黑" panose="020B0503020204020204" charset="-122"/>
                <a:cs typeface="微软雅黑" panose="020B0503020204020204" charset="-122"/>
              </a:rPr>
              <a:t>4</a:t>
            </a:r>
            <a:r>
              <a:rPr sz="7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，静脉用药配制差错率</a:t>
            </a:r>
            <a:r>
              <a:rPr sz="12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达</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400" dirty="0">
              <a:latin typeface="Arial" panose="020B0604020202020204"/>
              <a:ea typeface="Arial" panose="020B0604020202020204"/>
              <a:cs typeface="Arial" panose="020B0604020202020204"/>
            </a:endParaRPr>
          </a:p>
          <a:p>
            <a:pPr marL="17780" algn="l" rtl="0" eaLnBrk="0">
              <a:lnSpc>
                <a:spcPts val="1550"/>
              </a:lnSpc>
              <a:spcBef>
                <a:spcPts val="5"/>
              </a:spcBef>
            </a:pP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0.08%</a:t>
            </a:r>
            <a:r>
              <a:rPr sz="1200" kern="0" spc="-10" baseline="27000" dirty="0">
                <a:solidFill>
                  <a:srgbClr val="595959">
                    <a:alpha val="100000"/>
                  </a:srgbClr>
                </a:solidFill>
                <a:latin typeface="微软雅黑" panose="020B0503020204020204" charset="-122"/>
                <a:ea typeface="微软雅黑" panose="020B0503020204020204" charset="-122"/>
                <a:cs typeface="微软雅黑" panose="020B0503020204020204" charset="-122"/>
              </a:rPr>
              <a:t>5</a:t>
            </a:r>
            <a:r>
              <a:rPr sz="7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；护士在配液过程中出现的针刺比例最高（73.59%）</a:t>
            </a:r>
            <a:r>
              <a:rPr sz="1200" kern="0" spc="-10" baseline="27000" dirty="0">
                <a:solidFill>
                  <a:srgbClr val="595959">
                    <a:alpha val="100000"/>
                  </a:srgbClr>
                </a:solidFill>
                <a:latin typeface="微软雅黑" panose="020B0503020204020204" charset="-122"/>
                <a:ea typeface="微软雅黑" panose="020B0503020204020204" charset="-122"/>
                <a:cs typeface="微软雅黑" panose="020B0503020204020204" charset="-122"/>
              </a:rPr>
              <a:t>6</a:t>
            </a:r>
            <a:r>
              <a:rPr sz="12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endParaRPr sz="1200" dirty="0">
              <a:latin typeface="微软雅黑" panose="020B0503020204020204" charset="-122"/>
              <a:ea typeface="微软雅黑" panose="020B0503020204020204" charset="-122"/>
              <a:cs typeface="微软雅黑" panose="020B0503020204020204" charset="-122"/>
            </a:endParaRPr>
          </a:p>
        </p:txBody>
      </p:sp>
      <p:pic>
        <p:nvPicPr>
          <p:cNvPr id="84" name="picture 84"/>
          <p:cNvPicPr>
            <a:picLocks noChangeAspect="1"/>
          </p:cNvPicPr>
          <p:nvPr/>
        </p:nvPicPr>
        <p:blipFill>
          <a:blip r:embed="rId2"/>
          <a:stretch>
            <a:fillRect/>
          </a:stretch>
        </p:blipFill>
        <p:spPr>
          <a:xfrm rot="21600000">
            <a:off x="455294" y="4404994"/>
            <a:ext cx="11450638" cy="1409065"/>
          </a:xfrm>
          <a:prstGeom prst="rect">
            <a:avLst/>
          </a:prstGeom>
        </p:spPr>
      </p:pic>
      <p:pic>
        <p:nvPicPr>
          <p:cNvPr id="86" name="picture 86"/>
          <p:cNvPicPr>
            <a:picLocks noChangeAspect="1"/>
          </p:cNvPicPr>
          <p:nvPr/>
        </p:nvPicPr>
        <p:blipFill>
          <a:blip r:embed="rId3"/>
          <a:stretch>
            <a:fillRect/>
          </a:stretch>
        </p:blipFill>
        <p:spPr>
          <a:xfrm rot="21600000">
            <a:off x="455294" y="1257934"/>
            <a:ext cx="11450003" cy="1045210"/>
          </a:xfrm>
          <a:prstGeom prst="rect">
            <a:avLst/>
          </a:prstGeom>
        </p:spPr>
      </p:pic>
      <p:sp>
        <p:nvSpPr>
          <p:cNvPr id="88" name="textbox 88"/>
          <p:cNvSpPr/>
          <p:nvPr/>
        </p:nvSpPr>
        <p:spPr>
          <a:xfrm>
            <a:off x="1766984" y="4560586"/>
            <a:ext cx="9642475" cy="1141094"/>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88000"/>
              </a:lnSpc>
            </a:pP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复合的电解质药物多为等渗液体</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，主要用于体液补充</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，其离子扩容效率低</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较难满足营养</a:t>
            </a:r>
            <a:r>
              <a:rPr sz="1400" b="1" kern="0" spc="-20" dirty="0">
                <a:solidFill>
                  <a:srgbClr val="E46D1C">
                    <a:alpha val="100000"/>
                  </a:srgbClr>
                </a:solidFill>
                <a:latin typeface="微软雅黑" panose="020B0503020204020204" charset="-122"/>
                <a:ea typeface="微软雅黑" panose="020B0503020204020204" charset="-122"/>
                <a:cs typeface="微软雅黑" panose="020B0503020204020204" charset="-122"/>
              </a:rPr>
              <a:t>不良患者全部的电解质需求</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endParaRPr sz="1400" dirty="0">
              <a:latin typeface="微软雅黑" panose="020B0503020204020204" charset="-122"/>
              <a:ea typeface="微软雅黑" panose="020B0503020204020204" charset="-122"/>
              <a:cs typeface="微软雅黑" panose="020B0503020204020204" charset="-122"/>
            </a:endParaRPr>
          </a:p>
          <a:p>
            <a:pPr marL="12700" indent="1270" algn="l" rtl="0" eaLnBrk="0">
              <a:lnSpc>
                <a:spcPct val="206000"/>
              </a:lnSpc>
              <a:spcBef>
                <a:spcPts val="375"/>
              </a:spcBef>
            </a:pP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文献显示</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，37.6%的处方中使用等渗电解质溶液作为肠外营养电解质补充</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使用本品可减少等渗类电解质溶</a:t>
            </a:r>
            <a:r>
              <a:rPr sz="1400" b="1" kern="0" spc="-20" dirty="0">
                <a:solidFill>
                  <a:srgbClr val="E46D1C">
                    <a:alpha val="100000"/>
                  </a:srgbClr>
                </a:solidFill>
                <a:latin typeface="微软雅黑" panose="020B0503020204020204" charset="-122"/>
                <a:ea typeface="微软雅黑" panose="020B0503020204020204" charset="-122"/>
                <a:cs typeface="微软雅黑" panose="020B0503020204020204" charset="-122"/>
              </a:rPr>
              <a:t>液的错误使用</a:t>
            </a:r>
            <a:r>
              <a:rPr sz="1400" b="1" kern="0" spc="-20" baseline="22000" dirty="0">
                <a:solidFill>
                  <a:srgbClr val="E46D1C">
                    <a:alpha val="100000"/>
                  </a:srgbClr>
                </a:solidFill>
                <a:latin typeface="微软雅黑" panose="020B0503020204020204" charset="-122"/>
                <a:ea typeface="微软雅黑" panose="020B0503020204020204" charset="-122"/>
                <a:cs typeface="微软雅黑" panose="020B0503020204020204" charset="-122"/>
              </a:rPr>
              <a:t>2</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r>
              <a:rPr sz="14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rgbClr val="E46D1C">
                    <a:alpha val="100000"/>
                  </a:srgbClr>
                </a:solidFill>
                <a:latin typeface="微软雅黑" panose="020B0503020204020204" charset="-122"/>
                <a:ea typeface="微软雅黑" panose="020B0503020204020204" charset="-122"/>
                <a:cs typeface="微软雅黑" panose="020B0503020204020204" charset="-122"/>
              </a:rPr>
              <a:t>使用场景不同：等渗溶液多用于围手术期补</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充体液</a:t>
            </a:r>
            <a:r>
              <a:rPr sz="1400" b="1" kern="0" spc="-24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，本品用于术后肠外营养电解质的补充。</a:t>
            </a:r>
            <a:endParaRPr sz="1400" dirty="0">
              <a:latin typeface="微软雅黑" panose="020B0503020204020204" charset="-122"/>
              <a:ea typeface="微软雅黑" panose="020B0503020204020204" charset="-122"/>
              <a:cs typeface="微软雅黑" panose="020B0503020204020204" charset="-122"/>
            </a:endParaRPr>
          </a:p>
        </p:txBody>
      </p:sp>
      <p:sp>
        <p:nvSpPr>
          <p:cNvPr id="90" name="textbox 90"/>
          <p:cNvSpPr/>
          <p:nvPr/>
        </p:nvSpPr>
        <p:spPr>
          <a:xfrm>
            <a:off x="1765557" y="1418506"/>
            <a:ext cx="10124440" cy="860425"/>
          </a:xfrm>
          <a:prstGeom prst="rect">
            <a:avLst/>
          </a:prstGeom>
          <a:noFill/>
          <a:ln w="0" cap="flat">
            <a:noFill/>
            <a:prstDash val="solid"/>
            <a:miter lim="0"/>
          </a:ln>
        </p:spPr>
        <p:txBody>
          <a:bodyPr vert="horz" wrap="square" lIns="0" tIns="0" rIns="0" bIns="0"/>
          <a:lstStyle/>
          <a:p>
            <a:pPr algn="l" rtl="0" eaLnBrk="0">
              <a:lnSpc>
                <a:spcPct val="88000"/>
              </a:lnSpc>
            </a:pP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肠外营养作为一种复杂的营养治</a:t>
            </a:r>
            <a:r>
              <a:rPr sz="1400" kern="0" spc="-30" dirty="0">
                <a:solidFill>
                  <a:srgbClr val="595959">
                    <a:alpha val="100000"/>
                  </a:srgbClr>
                </a:solidFill>
                <a:latin typeface="微软雅黑" panose="020B0503020204020204" charset="-122"/>
                <a:ea typeface="微软雅黑" panose="020B0503020204020204" charset="-122"/>
                <a:cs typeface="微软雅黑" panose="020B0503020204020204" charset="-122"/>
              </a:rPr>
              <a:t>疗方式</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30" dirty="0">
                <a:solidFill>
                  <a:srgbClr val="595959">
                    <a:alpha val="100000"/>
                  </a:srgbClr>
                </a:solidFill>
                <a:latin typeface="微软雅黑" panose="020B0503020204020204" charset="-122"/>
                <a:ea typeface="微软雅黑" panose="020B0503020204020204" charset="-122"/>
                <a:cs typeface="微软雅黑" panose="020B0503020204020204" charset="-122"/>
              </a:rPr>
              <a:t>，需包含各类营养素</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30" dirty="0">
                <a:solidFill>
                  <a:srgbClr val="595959">
                    <a:alpha val="100000"/>
                  </a:srgbClr>
                </a:solidFill>
                <a:latin typeface="微软雅黑" panose="020B0503020204020204" charset="-122"/>
                <a:ea typeface="微软雅黑" panose="020B0503020204020204" charset="-122"/>
                <a:cs typeface="微软雅黑" panose="020B0503020204020204" charset="-122"/>
              </a:rPr>
              <a:t>，电解质是肠外营养中重要的组成部分，</a:t>
            </a:r>
            <a:r>
              <a:rPr sz="1400" kern="0" spc="-26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b="1" kern="0" spc="-30" dirty="0">
                <a:solidFill>
                  <a:srgbClr val="E46D1C">
                    <a:alpha val="100000"/>
                  </a:srgbClr>
                </a:solidFill>
                <a:latin typeface="微软雅黑" panose="020B0503020204020204" charset="-122"/>
                <a:ea typeface="微软雅黑" panose="020B0503020204020204" charset="-122"/>
                <a:cs typeface="微软雅黑" panose="020B0503020204020204" charset="-122"/>
              </a:rPr>
              <a:t>目前仍未有专用的复方制剂</a:t>
            </a:r>
            <a:r>
              <a:rPr sz="1400" kern="0" spc="-3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endParaRPr sz="1400" dirty="0">
              <a:latin typeface="微软雅黑" panose="020B0503020204020204" charset="-122"/>
              <a:ea typeface="微软雅黑" panose="020B0503020204020204" charset="-122"/>
              <a:cs typeface="微软雅黑" panose="020B0503020204020204" charset="-122"/>
            </a:endParaRPr>
          </a:p>
          <a:p>
            <a:pPr marL="14605" indent="-635" algn="l" rtl="0" eaLnBrk="0">
              <a:lnSpc>
                <a:spcPct val="153000"/>
              </a:lnSpc>
              <a:spcBef>
                <a:spcPts val="30"/>
              </a:spcBef>
            </a:pPr>
            <a:r>
              <a:rPr sz="14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如电解质补充不规范</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，易引</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起患者电解质紊乱</a:t>
            </a:r>
            <a:r>
              <a:rPr sz="1400" kern="0" spc="-10" baseline="22000" dirty="0">
                <a:solidFill>
                  <a:srgbClr val="595959">
                    <a:alpha val="100000"/>
                  </a:srgbClr>
                </a:solidFill>
                <a:latin typeface="微软雅黑" panose="020B0503020204020204" charset="-122"/>
                <a:ea typeface="微软雅黑" panose="020B0503020204020204" charset="-122"/>
                <a:cs typeface="微软雅黑" panose="020B0503020204020204" charset="-122"/>
              </a:rPr>
              <a:t>1</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。这一定程度上延长了患者住院时间、增加了死亡率</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，进而给患者带来更大的经济</a:t>
            </a:r>
            <a:r>
              <a:rPr sz="14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与健康负担。</a:t>
            </a:r>
            <a:endParaRPr sz="1400" dirty="0">
              <a:latin typeface="微软雅黑" panose="020B0503020204020204" charset="-122"/>
              <a:ea typeface="微软雅黑" panose="020B0503020204020204" charset="-122"/>
              <a:cs typeface="微软雅黑" panose="020B0503020204020204" charset="-122"/>
            </a:endParaRPr>
          </a:p>
        </p:txBody>
      </p:sp>
      <p:sp>
        <p:nvSpPr>
          <p:cNvPr id="92" name="textbox 92"/>
          <p:cNvSpPr/>
          <p:nvPr/>
        </p:nvSpPr>
        <p:spPr>
          <a:xfrm>
            <a:off x="108718" y="6019343"/>
            <a:ext cx="6398895" cy="740409"/>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algn="r" rtl="0" eaLnBrk="0">
              <a:lnSpc>
                <a:spcPct val="86000"/>
              </a:lnSpc>
            </a:pP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[1]曹祥龙,朱明炜,崔红元,etal.腹部择期</a:t>
            </a:r>
            <a:r>
              <a:rPr sz="800" i="1" kern="0" spc="0" dirty="0">
                <a:solidFill>
                  <a:srgbClr val="000000">
                    <a:alpha val="100000"/>
                  </a:srgbClr>
                </a:solidFill>
                <a:latin typeface="Microsoft YaHei UI" panose="020B0503020204020204" charset="-122"/>
                <a:ea typeface="Microsoft YaHei UI" panose="020B0503020204020204" charset="-122"/>
                <a:cs typeface="Microsoft YaHei UI" panose="020B0503020204020204" charset="-122"/>
              </a:rPr>
              <a:t>⼿</a:t>
            </a: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术后患者电解质代谢变化与术后并发症的相关性</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:回顾性分析[J].</a:t>
            </a:r>
            <a:r>
              <a:rPr sz="800" kern="0" spc="-2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中华临床营养杂志,2013,21(6):5.</a:t>
            </a:r>
            <a:endParaRPr sz="800" dirty="0">
              <a:latin typeface="宋体" panose="02010600030101010101" pitchFamily="2" charset="-122"/>
              <a:ea typeface="宋体" panose="02010600030101010101" pitchFamily="2" charset="-122"/>
              <a:cs typeface="宋体" panose="02010600030101010101" pitchFamily="2" charset="-122"/>
            </a:endParaRPr>
          </a:p>
          <a:p>
            <a:pPr marL="12700" algn="l" rtl="0" eaLnBrk="0">
              <a:lnSpc>
                <a:spcPct val="86000"/>
              </a:lnSpc>
              <a:spcBef>
                <a:spcPts val="135"/>
              </a:spcBef>
            </a:pP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[2]陈莲珍,范琳琳,江华,朱明炜,陈伟.我国2014－2023年肠外营养处方中电解质补充的文献分</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析[J].北京医学，2024</a:t>
            </a:r>
            <a:endParaRPr sz="800" dirty="0">
              <a:latin typeface="宋体" panose="02010600030101010101" pitchFamily="2" charset="-122"/>
              <a:ea typeface="宋体" panose="02010600030101010101" pitchFamily="2" charset="-122"/>
              <a:cs typeface="宋体" panose="02010600030101010101" pitchFamily="2" charset="-122"/>
            </a:endParaRPr>
          </a:p>
          <a:p>
            <a:pPr marL="12700" algn="l" rtl="0" eaLnBrk="0">
              <a:lnSpc>
                <a:spcPct val="86000"/>
              </a:lnSpc>
              <a:spcBef>
                <a:spcPts val="135"/>
              </a:spcBef>
            </a:pP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[3]余雯莉,姚春蕾,崔琼等.静脉用药调配中心对完全胃肠外营养合理配制的作用观察[J].医药论坛杂志,2024,4</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5(02):203-206.</a:t>
            </a:r>
            <a:endParaRPr sz="800" dirty="0">
              <a:latin typeface="宋体" panose="02010600030101010101" pitchFamily="2" charset="-122"/>
              <a:ea typeface="宋体" panose="02010600030101010101" pitchFamily="2" charset="-122"/>
              <a:cs typeface="宋体" panose="02010600030101010101" pitchFamily="2" charset="-122"/>
            </a:endParaRPr>
          </a:p>
          <a:p>
            <a:pPr marL="12700" algn="l" rtl="0" eaLnBrk="0">
              <a:lnSpc>
                <a:spcPct val="86000"/>
              </a:lnSpc>
              <a:spcBef>
                <a:spcPts val="135"/>
              </a:spcBef>
            </a:pP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[4]李明娥.PIVAS改良操作方法对静脉用药配置工作效果的影响[J].</a:t>
            </a:r>
            <a:r>
              <a:rPr sz="800" kern="0" spc="-2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中国现代药物应用,2024,</a:t>
            </a:r>
            <a:r>
              <a:rPr sz="800" kern="0" spc="-2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18(01</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a:t>
            </a:r>
            <a:r>
              <a:rPr sz="800" b="1"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4</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-147.</a:t>
            </a:r>
            <a:endParaRPr sz="800" dirty="0">
              <a:latin typeface="宋体" panose="02010600030101010101" pitchFamily="2" charset="-122"/>
              <a:ea typeface="宋体" panose="02010600030101010101" pitchFamily="2" charset="-122"/>
              <a:cs typeface="宋体" panose="02010600030101010101" pitchFamily="2" charset="-122"/>
            </a:endParaRPr>
          </a:p>
          <a:p>
            <a:pPr marL="12700" algn="l" rtl="0" eaLnBrk="0">
              <a:lnSpc>
                <a:spcPct val="86000"/>
              </a:lnSpc>
              <a:spcBef>
                <a:spcPts val="135"/>
              </a:spcBef>
            </a:pP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[5]刘新春,高海青.静脉药物配置中心与静脉药物治疗</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.人民卫生出版社,2006.</a:t>
            </a:r>
            <a:endParaRPr sz="800" dirty="0">
              <a:latin typeface="宋体" panose="02010600030101010101" pitchFamily="2" charset="-122"/>
              <a:ea typeface="宋体" panose="02010600030101010101" pitchFamily="2" charset="-122"/>
              <a:cs typeface="宋体" panose="02010600030101010101" pitchFamily="2" charset="-122"/>
            </a:endParaRPr>
          </a:p>
          <a:p>
            <a:pPr marL="12700" algn="l" rtl="0" eaLnBrk="0">
              <a:lnSpc>
                <a:spcPct val="86000"/>
              </a:lnSpc>
              <a:spcBef>
                <a:spcPts val="135"/>
              </a:spcBef>
            </a:pP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[6]陈静,杨双,赵建伟.肿瘤科护士输液过程致针刺伤的调查分析[J].</a:t>
            </a:r>
            <a:r>
              <a:rPr sz="800" kern="0" spc="-2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中华医院感染学杂志,2015,25(15):3595-3597.</a:t>
            </a:r>
            <a:endParaRPr sz="800" dirty="0">
              <a:latin typeface="宋体" panose="02010600030101010101" pitchFamily="2" charset="-122"/>
              <a:ea typeface="宋体" panose="02010600030101010101" pitchFamily="2" charset="-122"/>
              <a:cs typeface="宋体" panose="02010600030101010101" pitchFamily="2" charset="-122"/>
            </a:endParaRPr>
          </a:p>
        </p:txBody>
      </p:sp>
      <p:grpSp>
        <p:nvGrpSpPr>
          <p:cNvPr id="18" name="group 18"/>
          <p:cNvGrpSpPr/>
          <p:nvPr/>
        </p:nvGrpSpPr>
        <p:grpSpPr>
          <a:xfrm rot="21600000">
            <a:off x="0" y="0"/>
            <a:ext cx="12192000" cy="370332"/>
            <a:chOff x="0" y="0"/>
            <a:chExt cx="12192000" cy="370332"/>
          </a:xfrm>
        </p:grpSpPr>
        <p:pic>
          <p:nvPicPr>
            <p:cNvPr id="94" name="picture 94"/>
            <p:cNvPicPr>
              <a:picLocks noChangeAspect="1"/>
            </p:cNvPicPr>
            <p:nvPr/>
          </p:nvPicPr>
          <p:blipFill>
            <a:blip r:embed="rId4"/>
            <a:stretch>
              <a:fillRect/>
            </a:stretch>
          </p:blipFill>
          <p:spPr>
            <a:xfrm rot="21600000">
              <a:off x="0" y="0"/>
              <a:ext cx="12192000" cy="370332"/>
            </a:xfrm>
            <a:prstGeom prst="rect">
              <a:avLst/>
            </a:prstGeom>
          </p:spPr>
        </p:pic>
        <p:sp>
          <p:nvSpPr>
            <p:cNvPr id="96" name="textbox 96"/>
            <p:cNvSpPr/>
            <p:nvPr/>
          </p:nvSpPr>
          <p:spPr>
            <a:xfrm>
              <a:off x="-12700" y="-12700"/>
              <a:ext cx="12217400" cy="396240"/>
            </a:xfrm>
            <a:prstGeom prst="rect">
              <a:avLst/>
            </a:prstGeom>
            <a:noFill/>
            <a:ln w="0" cap="flat">
              <a:noFill/>
              <a:prstDash val="solid"/>
              <a:miter lim="0"/>
            </a:ln>
          </p:spPr>
          <p:txBody>
            <a:bodyPr vert="horz" wrap="square" lIns="0" tIns="0" rIns="0" bIns="0"/>
            <a:lstStyle/>
            <a:p>
              <a:pPr algn="l" rtl="0" eaLnBrk="0">
                <a:lnSpc>
                  <a:spcPct val="116000"/>
                </a:lnSpc>
              </a:pPr>
              <a:endParaRPr sz="400" dirty="0">
                <a:latin typeface="Arial" panose="020B0604020202020204"/>
                <a:ea typeface="Arial" panose="020B0604020202020204"/>
                <a:cs typeface="Arial" panose="020B0604020202020204"/>
              </a:endParaRPr>
            </a:p>
            <a:p>
              <a:pPr marL="667385" algn="l" rtl="0" eaLnBrk="0">
                <a:lnSpc>
                  <a:spcPts val="1915"/>
                </a:lnSpc>
                <a:spcBef>
                  <a:spcPts val="0"/>
                </a:spcBef>
              </a:pPr>
              <a:r>
                <a:rPr sz="14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a:t>
              </a:r>
              <a:r>
                <a:rPr sz="1400" kern="0" spc="0" dirty="0">
                  <a:solidFill>
                    <a:srgbClr val="FFFFFF">
                      <a:alpha val="100000"/>
                    </a:srgbClr>
                  </a:solidFill>
                  <a:latin typeface="Arial" panose="020B0604020202020204"/>
                  <a:ea typeface="Arial" panose="020B0604020202020204"/>
                  <a:cs typeface="Arial" panose="020B0604020202020204"/>
                </a:rPr>
                <a:t>3                                    </a:t>
              </a:r>
              <a:r>
                <a:rPr sz="14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安全性                                     有效性                                     创新性                                       公平性</a:t>
              </a:r>
              <a:endParaRPr sz="1400" dirty="0">
                <a:latin typeface="微软雅黑" panose="020B0503020204020204" charset="-122"/>
                <a:ea typeface="微软雅黑" panose="020B0503020204020204" charset="-122"/>
                <a:cs typeface="微软雅黑" panose="020B0503020204020204" charset="-122"/>
              </a:endParaRPr>
            </a:p>
          </p:txBody>
        </p:sp>
      </p:grpSp>
      <p:sp>
        <p:nvSpPr>
          <p:cNvPr id="98" name="textbox 98"/>
          <p:cNvSpPr/>
          <p:nvPr/>
        </p:nvSpPr>
        <p:spPr>
          <a:xfrm>
            <a:off x="838822" y="617549"/>
            <a:ext cx="7642225" cy="334009"/>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8000"/>
              </a:lnSpc>
            </a:pPr>
            <a:r>
              <a:rPr sz="2300" b="1" kern="0" spc="100" dirty="0">
                <a:solidFill>
                  <a:srgbClr val="E46D1C">
                    <a:alpha val="100000"/>
                  </a:srgbClr>
                </a:solidFill>
                <a:latin typeface="微软雅黑" panose="020B0503020204020204" charset="-122"/>
                <a:ea typeface="微软雅黑" panose="020B0503020204020204" charset="-122"/>
                <a:cs typeface="微软雅黑" panose="020B0503020204020204" charset="-122"/>
              </a:rPr>
              <a:t>本品主要适用人群为需要通过肠外营养补充电解</a:t>
            </a:r>
            <a:r>
              <a:rPr sz="2300" b="1" kern="0" spc="90" dirty="0">
                <a:solidFill>
                  <a:srgbClr val="E46D1C">
                    <a:alpha val="100000"/>
                  </a:srgbClr>
                </a:solidFill>
                <a:latin typeface="微软雅黑" panose="020B0503020204020204" charset="-122"/>
                <a:ea typeface="微软雅黑" panose="020B0503020204020204" charset="-122"/>
                <a:cs typeface="微软雅黑" panose="020B0503020204020204" charset="-122"/>
              </a:rPr>
              <a:t>质的患者</a:t>
            </a:r>
            <a:endParaRPr sz="2300" dirty="0">
              <a:latin typeface="微软雅黑" panose="020B0503020204020204" charset="-122"/>
              <a:ea typeface="微软雅黑" panose="020B0503020204020204" charset="-122"/>
              <a:cs typeface="微软雅黑" panose="020B0503020204020204" charset="-122"/>
            </a:endParaRPr>
          </a:p>
        </p:txBody>
      </p:sp>
      <p:sp>
        <p:nvSpPr>
          <p:cNvPr id="100" name="textbox 100"/>
          <p:cNvSpPr/>
          <p:nvPr/>
        </p:nvSpPr>
        <p:spPr>
          <a:xfrm>
            <a:off x="608330" y="3084830"/>
            <a:ext cx="935355" cy="960120"/>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20204"/>
              <a:ea typeface="Arial" panose="020B0604020202020204"/>
              <a:cs typeface="Arial" panose="020B0604020202020204"/>
            </a:endParaRPr>
          </a:p>
          <a:p>
            <a:pPr marL="12700" algn="l" rtl="0" eaLnBrk="0">
              <a:lnSpc>
                <a:spcPct val="89000"/>
              </a:lnSpc>
            </a:pPr>
            <a:r>
              <a:rPr sz="17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单方制剂</a:t>
            </a:r>
            <a:endParaRPr sz="1700" b="1" dirty="0">
              <a:latin typeface="微软雅黑" panose="020B0503020204020204" charset="-122"/>
              <a:ea typeface="微软雅黑" panose="020B0503020204020204" charset="-122"/>
              <a:cs typeface="微软雅黑" panose="020B0503020204020204" charset="-122"/>
            </a:endParaRPr>
          </a:p>
          <a:p>
            <a:pPr marL="123190" algn="l" rtl="0" eaLnBrk="0">
              <a:lnSpc>
                <a:spcPct val="87000"/>
              </a:lnSpc>
              <a:spcBef>
                <a:spcPts val="375"/>
              </a:spcBef>
            </a:pPr>
            <a:r>
              <a:rPr sz="17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不规范</a:t>
            </a:r>
            <a:endParaRPr sz="1700" b="1" dirty="0">
              <a:latin typeface="微软雅黑" panose="020B0503020204020204" charset="-122"/>
              <a:ea typeface="微软雅黑" panose="020B0503020204020204" charset="-122"/>
              <a:cs typeface="微软雅黑" panose="020B0503020204020204" charset="-122"/>
            </a:endParaRPr>
          </a:p>
        </p:txBody>
      </p:sp>
      <p:sp>
        <p:nvSpPr>
          <p:cNvPr id="102" name="textbox 102"/>
          <p:cNvSpPr/>
          <p:nvPr/>
        </p:nvSpPr>
        <p:spPr>
          <a:xfrm>
            <a:off x="606628" y="4842332"/>
            <a:ext cx="937260" cy="524509"/>
          </a:xfrm>
          <a:prstGeom prst="rect">
            <a:avLst/>
          </a:prstGeom>
          <a:noFill/>
          <a:ln w="0" cap="flat">
            <a:noFill/>
            <a:prstDash val="solid"/>
            <a:miter lim="0"/>
          </a:ln>
        </p:spPr>
        <p:txBody>
          <a:bodyPr vert="horz" wrap="square" lIns="0" tIns="0" rIns="0" bIns="0"/>
          <a:lstStyle/>
          <a:p>
            <a:pPr algn="l" rtl="0" eaLnBrk="0">
              <a:lnSpc>
                <a:spcPct val="26000"/>
              </a:lnSpc>
            </a:pPr>
            <a:endParaRPr sz="100" dirty="0">
              <a:latin typeface="Arial" panose="020B0604020202020204"/>
              <a:ea typeface="Arial" panose="020B0604020202020204"/>
              <a:cs typeface="Arial" panose="020B0604020202020204"/>
            </a:endParaRPr>
          </a:p>
          <a:p>
            <a:pPr marL="127000" indent="-114300" algn="l" rtl="0" eaLnBrk="0">
              <a:lnSpc>
                <a:spcPct val="98000"/>
              </a:lnSpc>
            </a:pPr>
            <a:r>
              <a:rPr sz="17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等渗溶液</a:t>
            </a:r>
            <a:r>
              <a:rPr sz="17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浓度低</a:t>
            </a:r>
            <a:endParaRPr sz="1700" b="1" dirty="0">
              <a:latin typeface="微软雅黑" panose="020B0503020204020204" charset="-122"/>
              <a:ea typeface="微软雅黑" panose="020B0503020204020204" charset="-122"/>
              <a:cs typeface="微软雅黑" panose="020B0503020204020204" charset="-122"/>
            </a:endParaRPr>
          </a:p>
        </p:txBody>
      </p:sp>
      <p:sp>
        <p:nvSpPr>
          <p:cNvPr id="104" name="textbox 104"/>
          <p:cNvSpPr/>
          <p:nvPr/>
        </p:nvSpPr>
        <p:spPr>
          <a:xfrm>
            <a:off x="554097" y="1545521"/>
            <a:ext cx="1040130" cy="469900"/>
          </a:xfrm>
          <a:prstGeom prst="rect">
            <a:avLst/>
          </a:prstGeom>
          <a:noFill/>
          <a:ln w="0" cap="flat">
            <a:noFill/>
            <a:prstDash val="solid"/>
            <a:miter lim="0"/>
          </a:ln>
        </p:spPr>
        <p:txBody>
          <a:bodyPr vert="horz" wrap="square" lIns="0" tIns="0" rIns="0" bIns="0"/>
          <a:lstStyle/>
          <a:p>
            <a:pPr algn="l" rtl="0" eaLnBrk="0">
              <a:lnSpc>
                <a:spcPct val="29000"/>
              </a:lnSpc>
            </a:pPr>
            <a:endParaRPr sz="100" dirty="0">
              <a:latin typeface="Arial" panose="020B0604020202020204"/>
              <a:ea typeface="Arial" panose="020B0604020202020204"/>
              <a:cs typeface="Arial" panose="020B0604020202020204"/>
            </a:endParaRPr>
          </a:p>
          <a:p>
            <a:pPr marL="115570" indent="-102870" algn="l" rtl="0" eaLnBrk="0">
              <a:lnSpc>
                <a:spcPct val="99000"/>
              </a:lnSpc>
            </a:pPr>
            <a:r>
              <a:rPr sz="15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肠外营养应</a:t>
            </a:r>
            <a:r>
              <a:rPr sz="15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5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含电解质</a:t>
            </a:r>
            <a:endParaRPr sz="1500" b="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6"/>
          <p:cNvSpPr/>
          <p:nvPr/>
        </p:nvSpPr>
        <p:spPr>
          <a:xfrm>
            <a:off x="108108" y="3482924"/>
            <a:ext cx="6301740" cy="331850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514475" algn="l" rtl="0" eaLnBrk="0">
              <a:lnSpc>
                <a:spcPts val="1550"/>
              </a:lnSpc>
            </a:pPr>
            <a:r>
              <a:rPr sz="1200" kern="0" spc="0" dirty="0">
                <a:solidFill>
                  <a:srgbClr val="808080">
                    <a:alpha val="100000"/>
                  </a:srgbClr>
                </a:solidFill>
                <a:latin typeface="微软雅黑" panose="020B0503020204020204" charset="-122"/>
                <a:ea typeface="微软雅黑" panose="020B0503020204020204" charset="-122"/>
                <a:cs typeface="微软雅黑" panose="020B0503020204020204" charset="-122"/>
              </a:rPr>
              <a:t>本品开展的《评估钠钾镁钙注射用浓溶液对不同疾病患者肠</a:t>
            </a:r>
            <a:r>
              <a:rPr sz="1200" kern="0" spc="-10" dirty="0">
                <a:solidFill>
                  <a:srgbClr val="808080">
                    <a:alpha val="100000"/>
                  </a:srgbClr>
                </a:solidFill>
                <a:latin typeface="微软雅黑" panose="020B0503020204020204" charset="-122"/>
                <a:ea typeface="微软雅黑" panose="020B0503020204020204" charset="-122"/>
                <a:cs typeface="微软雅黑" panose="020B0503020204020204" charset="-122"/>
              </a:rPr>
              <a:t>外营养</a:t>
            </a:r>
            <a:endParaRPr sz="1200" dirty="0">
              <a:latin typeface="微软雅黑" panose="020B0503020204020204" charset="-122"/>
              <a:ea typeface="微软雅黑" panose="020B0503020204020204" charset="-122"/>
              <a:cs typeface="微软雅黑" panose="020B0503020204020204" charset="-122"/>
            </a:endParaRPr>
          </a:p>
          <a:p>
            <a:pPr marL="1513205" indent="98425" algn="l" rtl="0" eaLnBrk="0">
              <a:lnSpc>
                <a:spcPct val="145000"/>
              </a:lnSpc>
              <a:spcBef>
                <a:spcPts val="195"/>
              </a:spcBef>
            </a:pPr>
            <a:r>
              <a:rPr sz="1200" kern="0" spc="-30" dirty="0">
                <a:solidFill>
                  <a:srgbClr val="808080">
                    <a:alpha val="100000"/>
                  </a:srgbClr>
                </a:solidFill>
                <a:latin typeface="微软雅黑" panose="020B0503020204020204" charset="-122"/>
                <a:ea typeface="微软雅黑" panose="020B0503020204020204" charset="-122"/>
                <a:cs typeface="微软雅黑" panose="020B0503020204020204" charset="-122"/>
              </a:rPr>
              <a:t>（PN）支持的有效性和安全性的真实世界研究》中</a:t>
            </a:r>
            <a:r>
              <a:rPr sz="1200" kern="0" spc="-170" dirty="0">
                <a:solidFill>
                  <a:srgbClr val="808080">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808080">
                    <a:alpha val="100000"/>
                  </a:srgbClr>
                </a:solidFill>
                <a:latin typeface="微软雅黑" panose="020B0503020204020204" charset="-122"/>
                <a:ea typeface="微软雅黑" panose="020B0503020204020204" charset="-122"/>
                <a:cs typeface="微软雅黑" panose="020B0503020204020204" charset="-122"/>
              </a:rPr>
              <a:t>，共纳入171例患者</a:t>
            </a:r>
            <a:r>
              <a:rPr sz="1200" kern="0" spc="0" dirty="0">
                <a:solidFill>
                  <a:srgbClr val="80808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808080">
                    <a:alpha val="100000"/>
                  </a:srgbClr>
                </a:solidFill>
                <a:latin typeface="微软雅黑" panose="020B0503020204020204" charset="-122"/>
                <a:ea typeface="微软雅黑" panose="020B0503020204020204" charset="-122"/>
                <a:cs typeface="微软雅黑" panose="020B0503020204020204" charset="-122"/>
              </a:rPr>
              <a:t>使用本品</a:t>
            </a:r>
            <a:r>
              <a:rPr sz="1200" kern="0" spc="-170" dirty="0">
                <a:solidFill>
                  <a:srgbClr val="80808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808080">
                    <a:alpha val="100000"/>
                  </a:srgbClr>
                </a:solidFill>
                <a:latin typeface="微软雅黑" panose="020B0503020204020204" charset="-122"/>
                <a:ea typeface="微软雅黑" panose="020B0503020204020204" charset="-122"/>
                <a:cs typeface="微软雅黑" panose="020B0503020204020204" charset="-122"/>
              </a:rPr>
              <a:t>，不良反应发生率为0.58%（1例</a:t>
            </a:r>
            <a:r>
              <a:rPr sz="1200" kern="0" spc="-40" dirty="0">
                <a:solidFill>
                  <a:srgbClr val="808080">
                    <a:alpha val="100000"/>
                  </a:srgbClr>
                </a:solidFill>
                <a:latin typeface="微软雅黑" panose="020B0503020204020204" charset="-122"/>
                <a:ea typeface="微软雅黑" panose="020B0503020204020204" charset="-122"/>
                <a:cs typeface="微软雅黑" panose="020B0503020204020204" charset="-122"/>
              </a:rPr>
              <a:t>）</a:t>
            </a:r>
            <a:r>
              <a:rPr sz="1200" kern="0" spc="-180" dirty="0">
                <a:solidFill>
                  <a:srgbClr val="808080">
                    <a:alpha val="100000"/>
                  </a:srgbClr>
                </a:solidFill>
                <a:latin typeface="微软雅黑" panose="020B0503020204020204" charset="-122"/>
                <a:ea typeface="微软雅黑" panose="020B0503020204020204" charset="-122"/>
                <a:cs typeface="微软雅黑" panose="020B0503020204020204" charset="-122"/>
              </a:rPr>
              <a:t> </a:t>
            </a:r>
            <a:r>
              <a:rPr sz="1200" kern="0" spc="-40" dirty="0">
                <a:solidFill>
                  <a:srgbClr val="808080">
                    <a:alpha val="100000"/>
                  </a:srgbClr>
                </a:solidFill>
                <a:latin typeface="微软雅黑" panose="020B0503020204020204" charset="-122"/>
                <a:ea typeface="微软雅黑" panose="020B0503020204020204" charset="-122"/>
                <a:cs typeface="微软雅黑" panose="020B0503020204020204" charset="-122"/>
              </a:rPr>
              <a:t>，</a:t>
            </a:r>
            <a:r>
              <a:rPr sz="1200" kern="0" spc="-10" dirty="0">
                <a:solidFill>
                  <a:srgbClr val="808080">
                    <a:alpha val="100000"/>
                  </a:srgbClr>
                </a:solidFill>
                <a:latin typeface="微软雅黑" panose="020B0503020204020204" charset="-122"/>
                <a:ea typeface="微软雅黑" panose="020B0503020204020204" charset="-122"/>
                <a:cs typeface="微软雅黑" panose="020B0503020204020204" charset="-122"/>
              </a:rPr>
              <a:t>经判定该不良反应与试</a:t>
            </a:r>
            <a:r>
              <a:rPr sz="1200" kern="0" spc="0" dirty="0">
                <a:solidFill>
                  <a:srgbClr val="80808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808080">
                    <a:alpha val="100000"/>
                  </a:srgbClr>
                </a:solidFill>
                <a:latin typeface="微软雅黑" panose="020B0503020204020204" charset="-122"/>
                <a:ea typeface="微软雅黑" panose="020B0503020204020204" charset="-122"/>
                <a:cs typeface="微软雅黑" panose="020B0503020204020204" charset="-122"/>
              </a:rPr>
              <a:t>验药物间不存在因果关</a:t>
            </a:r>
            <a:r>
              <a:rPr sz="1200" kern="0" spc="-10" dirty="0">
                <a:solidFill>
                  <a:srgbClr val="808080">
                    <a:alpha val="100000"/>
                  </a:srgbClr>
                </a:solidFill>
                <a:latin typeface="微软雅黑" panose="020B0503020204020204" charset="-122"/>
                <a:ea typeface="微软雅黑" panose="020B0503020204020204" charset="-122"/>
                <a:cs typeface="微软雅黑" panose="020B0503020204020204" charset="-122"/>
              </a:rPr>
              <a:t>系</a:t>
            </a:r>
            <a:r>
              <a:rPr sz="1200" kern="0" spc="-10" baseline="22000" dirty="0">
                <a:solidFill>
                  <a:srgbClr val="808080">
                    <a:alpha val="100000"/>
                  </a:srgbClr>
                </a:solidFill>
                <a:latin typeface="微软雅黑" panose="020B0503020204020204" charset="-122"/>
                <a:ea typeface="微软雅黑" panose="020B0503020204020204" charset="-122"/>
                <a:cs typeface="微软雅黑" panose="020B0503020204020204" charset="-122"/>
              </a:rPr>
              <a:t>1</a:t>
            </a:r>
            <a:r>
              <a:rPr sz="1200" kern="0" spc="-10" dirty="0">
                <a:solidFill>
                  <a:srgbClr val="808080">
                    <a:alpha val="100000"/>
                  </a:srgbClr>
                </a:solidFill>
                <a:latin typeface="微软雅黑" panose="020B0503020204020204" charset="-122"/>
                <a:ea typeface="微软雅黑" panose="020B0503020204020204" charset="-122"/>
                <a:cs typeface="微软雅黑" panose="020B0503020204020204" charset="-122"/>
              </a:rPr>
              <a:t>。</a:t>
            </a:r>
            <a:endParaRPr sz="1200" dirty="0">
              <a:latin typeface="微软雅黑" panose="020B0503020204020204" charset="-122"/>
              <a:ea typeface="微软雅黑" panose="020B0503020204020204" charset="-122"/>
              <a:cs typeface="微软雅黑" panose="020B0503020204020204" charset="-122"/>
            </a:endParaRPr>
          </a:p>
          <a:p>
            <a:pPr marL="1283970" algn="l" rtl="0" eaLnBrk="0">
              <a:lnSpc>
                <a:spcPts val="2260"/>
              </a:lnSpc>
              <a:spcBef>
                <a:spcPts val="1870"/>
              </a:spcBef>
            </a:pPr>
            <a:r>
              <a:rPr sz="3200" kern="0" spc="40" dirty="0">
                <a:solidFill>
                  <a:srgbClr val="F9812A">
                    <a:alpha val="100000"/>
                  </a:srgbClr>
                </a:solidFill>
                <a:latin typeface="微软雅黑" panose="020B0503020204020204" charset="-122"/>
                <a:ea typeface="微软雅黑" panose="020B0503020204020204" charset="-122"/>
                <a:cs typeface="微软雅黑" panose="020B0503020204020204" charset="-122"/>
              </a:rPr>
              <a:t>●</a:t>
            </a:r>
            <a:r>
              <a:rPr sz="3200" kern="0" spc="40" dirty="0">
                <a:solidFill>
                  <a:srgbClr val="F9812A">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E57122">
                    <a:alpha val="100000"/>
                  </a:srgbClr>
                </a:solidFill>
                <a:latin typeface="微软雅黑" panose="020B0503020204020204" charset="-122"/>
                <a:ea typeface="微软雅黑" panose="020B0503020204020204" charset="-122"/>
                <a:cs typeface="微软雅黑" panose="020B0503020204020204" charset="-122"/>
              </a:rPr>
              <a:t>本</a:t>
            </a:r>
            <a:r>
              <a:rPr sz="1700" b="1" kern="0" spc="-5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E57122">
                    <a:alpha val="100000"/>
                  </a:srgbClr>
                </a:solidFill>
                <a:latin typeface="微软雅黑" panose="020B0503020204020204" charset="-122"/>
                <a:ea typeface="微软雅黑" panose="020B0503020204020204" charset="-122"/>
                <a:cs typeface="微软雅黑" panose="020B0503020204020204" charset="-122"/>
              </a:rPr>
              <a:t>品</a:t>
            </a:r>
            <a:r>
              <a:rPr sz="1700" b="1" kern="0" spc="-18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E57122">
                    <a:alpha val="100000"/>
                  </a:srgbClr>
                </a:solidFill>
                <a:latin typeface="微软雅黑" panose="020B0503020204020204" charset="-122"/>
                <a:ea typeface="微软雅黑" panose="020B0503020204020204" charset="-122"/>
                <a:cs typeface="微软雅黑" panose="020B0503020204020204" charset="-122"/>
              </a:rPr>
              <a:t>安</a:t>
            </a:r>
            <a:r>
              <a:rPr sz="1700" b="1" kern="0" spc="-18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E57122">
                    <a:alpha val="100000"/>
                  </a:srgbClr>
                </a:solidFill>
                <a:latin typeface="微软雅黑" panose="020B0503020204020204" charset="-122"/>
                <a:ea typeface="微软雅黑" panose="020B0503020204020204" charset="-122"/>
                <a:cs typeface="微软雅黑" panose="020B0503020204020204" charset="-122"/>
              </a:rPr>
              <a:t>全</a:t>
            </a:r>
            <a:r>
              <a:rPr sz="1700" b="1" kern="0" spc="-19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E57122">
                    <a:alpha val="100000"/>
                  </a:srgbClr>
                </a:solidFill>
                <a:latin typeface="微软雅黑" panose="020B0503020204020204" charset="-122"/>
                <a:ea typeface="微软雅黑" panose="020B0503020204020204" charset="-122"/>
                <a:cs typeface="微软雅黑" panose="020B0503020204020204" charset="-122"/>
              </a:rPr>
              <a:t>性</a:t>
            </a:r>
            <a:r>
              <a:rPr sz="1700" b="1" kern="0" spc="-19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E57122">
                    <a:alpha val="100000"/>
                  </a:srgbClr>
                </a:solidFill>
                <a:latin typeface="微软雅黑" panose="020B0503020204020204" charset="-122"/>
                <a:ea typeface="微软雅黑" panose="020B0503020204020204" charset="-122"/>
                <a:cs typeface="微软雅黑" panose="020B0503020204020204" charset="-122"/>
              </a:rPr>
              <a:t>优</a:t>
            </a:r>
            <a:r>
              <a:rPr sz="1700" b="1" kern="0" spc="-18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E57122">
                    <a:alpha val="100000"/>
                  </a:srgbClr>
                </a:solidFill>
                <a:latin typeface="微软雅黑" panose="020B0503020204020204" charset="-122"/>
                <a:ea typeface="微软雅黑" panose="020B0503020204020204" charset="-122"/>
                <a:cs typeface="微软雅黑" panose="020B0503020204020204" charset="-122"/>
              </a:rPr>
              <a:t>势</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54000"/>
              </a:lnSpc>
            </a:pPr>
            <a:endParaRPr sz="1000" dirty="0">
              <a:latin typeface="Arial" panose="020B0604020202020204"/>
              <a:ea typeface="Arial" panose="020B0604020202020204"/>
              <a:cs typeface="Arial" panose="020B0604020202020204"/>
            </a:endParaRPr>
          </a:p>
          <a:p>
            <a:pPr marL="1682750" algn="l" rtl="0" eaLnBrk="0">
              <a:lnSpc>
                <a:spcPct val="93000"/>
              </a:lnSpc>
              <a:spcBef>
                <a:spcPts val="425"/>
              </a:spcBef>
              <a:tabLst>
                <a:tab pos="1808480" algn="l"/>
              </a:tabLst>
            </a:pPr>
            <a:r>
              <a:rPr sz="1400" b="1" kern="0" spc="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16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rgbClr val="E46D1C">
                    <a:alpha val="100000"/>
                  </a:srgbClr>
                </a:solidFill>
                <a:latin typeface="微软雅黑" panose="020B0503020204020204" charset="-122"/>
                <a:ea typeface="微软雅黑" panose="020B0503020204020204" charset="-122"/>
                <a:cs typeface="微软雅黑" panose="020B0503020204020204" charset="-122"/>
              </a:rPr>
              <a:t>减少</a:t>
            </a:r>
            <a:r>
              <a:rPr sz="1400" b="1"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配制过程中</a:t>
            </a:r>
            <a:r>
              <a:rPr sz="1400" b="1" kern="0" spc="0" dirty="0">
                <a:solidFill>
                  <a:srgbClr val="E57122">
                    <a:alpha val="100000"/>
                  </a:srgbClr>
                </a:solidFill>
                <a:latin typeface="微软雅黑" panose="020B0503020204020204" charset="-122"/>
                <a:ea typeface="微软雅黑" panose="020B0503020204020204" charset="-122"/>
                <a:cs typeface="微软雅黑" panose="020B0503020204020204" charset="-122"/>
              </a:rPr>
              <a:t>感染及颗粒物混入</a:t>
            </a:r>
            <a:r>
              <a:rPr sz="1400" b="1"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造成的并</a:t>
            </a:r>
            <a:r>
              <a:rPr sz="1400" b="1"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发症。</a:t>
            </a:r>
            <a:endParaRPr sz="1400" dirty="0">
              <a:latin typeface="微软雅黑" panose="020B0503020204020204" charset="-122"/>
              <a:ea typeface="微软雅黑" panose="020B0503020204020204" charset="-122"/>
              <a:cs typeface="微软雅黑" panose="020B0503020204020204" charset="-122"/>
            </a:endParaRPr>
          </a:p>
          <a:p>
            <a:pPr marL="1682750" algn="l" rtl="0" eaLnBrk="0">
              <a:lnSpc>
                <a:spcPct val="93000"/>
              </a:lnSpc>
              <a:spcBef>
                <a:spcPts val="1300"/>
              </a:spcBef>
              <a:tabLst>
                <a:tab pos="1808480" algn="l"/>
              </a:tabLst>
            </a:pPr>
            <a:r>
              <a:rPr sz="1400" b="1" kern="0" spc="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19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40" dirty="0">
                <a:solidFill>
                  <a:srgbClr val="E46D1C">
                    <a:alpha val="100000"/>
                  </a:srgbClr>
                </a:solidFill>
                <a:latin typeface="微软雅黑" panose="020B0503020204020204" charset="-122"/>
                <a:ea typeface="微软雅黑" panose="020B0503020204020204" charset="-122"/>
                <a:cs typeface="微软雅黑" panose="020B0503020204020204" charset="-122"/>
              </a:rPr>
              <a:t>减少</a:t>
            </a:r>
            <a:r>
              <a:rPr sz="1400" b="1"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rPr>
              <a:t>电解质补充</a:t>
            </a:r>
            <a:r>
              <a:rPr sz="1400" b="1" kern="0" spc="-40" dirty="0">
                <a:solidFill>
                  <a:srgbClr val="E57122">
                    <a:alpha val="100000"/>
                  </a:srgbClr>
                </a:solidFill>
                <a:latin typeface="微软雅黑" panose="020B0503020204020204" charset="-122"/>
                <a:ea typeface="微软雅黑" panose="020B0503020204020204" charset="-122"/>
                <a:cs typeface="微软雅黑" panose="020B0503020204020204" charset="-122"/>
              </a:rPr>
              <a:t>不足</a:t>
            </a:r>
            <a:r>
              <a:rPr sz="1400" b="1" kern="0" spc="-40" dirty="0">
                <a:solidFill>
                  <a:srgbClr val="E57122">
                    <a:alpha val="100000"/>
                  </a:srgbClr>
                </a:solidFill>
                <a:latin typeface="Arial" panose="020B0604020202020204"/>
                <a:ea typeface="Arial" panose="020B0604020202020204"/>
                <a:cs typeface="Arial" panose="020B0604020202020204"/>
              </a:rPr>
              <a:t>/</a:t>
            </a:r>
            <a:r>
              <a:rPr sz="1400" b="1" kern="0" spc="-40" dirty="0">
                <a:solidFill>
                  <a:srgbClr val="E57122">
                    <a:alpha val="100000"/>
                  </a:srgbClr>
                </a:solidFill>
                <a:latin typeface="微软雅黑" panose="020B0503020204020204" charset="-122"/>
                <a:ea typeface="微软雅黑" panose="020B0503020204020204" charset="-122"/>
                <a:cs typeface="微软雅黑" panose="020B0503020204020204" charset="-122"/>
              </a:rPr>
              <a:t>过量</a:t>
            </a:r>
            <a:r>
              <a:rPr sz="1400" b="1" kern="0" spc="-40" dirty="0">
                <a:solidFill>
                  <a:srgbClr val="E57122">
                    <a:alpha val="100000"/>
                  </a:srgbClr>
                </a:solidFill>
                <a:latin typeface="Arial" panose="020B0604020202020204"/>
                <a:ea typeface="Arial" panose="020B0604020202020204"/>
                <a:cs typeface="Arial" panose="020B0604020202020204"/>
              </a:rPr>
              <a:t>/</a:t>
            </a:r>
            <a:r>
              <a:rPr sz="1400" b="1" kern="0" spc="-40" dirty="0">
                <a:solidFill>
                  <a:srgbClr val="E57122">
                    <a:alpha val="100000"/>
                  </a:srgbClr>
                </a:solidFill>
                <a:latin typeface="微软雅黑" panose="020B0503020204020204" charset="-122"/>
                <a:ea typeface="微软雅黑" panose="020B0503020204020204" charset="-122"/>
                <a:cs typeface="微软雅黑" panose="020B0503020204020204" charset="-122"/>
              </a:rPr>
              <a:t>比例不当</a:t>
            </a:r>
            <a:r>
              <a:rPr sz="1400" b="1"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rPr>
              <a:t>带来的安全性风险。</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marL="12700" algn="l" rtl="0" eaLnBrk="0">
              <a:lnSpc>
                <a:spcPct val="86000"/>
              </a:lnSpc>
              <a:spcBef>
                <a:spcPts val="240"/>
              </a:spcBef>
            </a:pP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a:t>
            </a:r>
            <a:r>
              <a:rPr sz="8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评估钠钾镁钙注射用浓溶液对不同疾病患者肠外营养(</a:t>
            </a:r>
            <a:r>
              <a:rPr sz="8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PN)</a:t>
            </a:r>
            <a:r>
              <a:rPr sz="8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支持的有效性和安全</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性的真实世界研究期中分析报告</a:t>
            </a:r>
            <a:endParaRPr sz="800" dirty="0">
              <a:latin typeface="宋体" panose="02010600030101010101" pitchFamily="2" charset="-122"/>
              <a:ea typeface="宋体" panose="02010600030101010101" pitchFamily="2" charset="-122"/>
              <a:cs typeface="宋体" panose="02010600030101010101" pitchFamily="2" charset="-122"/>
            </a:endParaRPr>
          </a:p>
          <a:p>
            <a:pPr marL="12700" algn="l" rtl="0" eaLnBrk="0">
              <a:lnSpc>
                <a:spcPct val="86000"/>
              </a:lnSpc>
              <a:spcBef>
                <a:spcPts val="135"/>
              </a:spcBef>
            </a:pPr>
            <a:r>
              <a:rPr sz="800" i="1"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[2]钠钾镁钙注射用浓溶液说</a:t>
            </a:r>
            <a:r>
              <a:rPr sz="800" i="1"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明书（2021年1月19日）</a:t>
            </a:r>
            <a:endParaRPr sz="800" dirty="0">
              <a:latin typeface="宋体" panose="02010600030101010101" pitchFamily="2" charset="-122"/>
              <a:ea typeface="宋体" panose="02010600030101010101" pitchFamily="2" charset="-122"/>
              <a:cs typeface="宋体" panose="02010600030101010101" pitchFamily="2" charset="-122"/>
            </a:endParaRPr>
          </a:p>
        </p:txBody>
      </p:sp>
      <p:pic>
        <p:nvPicPr>
          <p:cNvPr id="108" name="picture 108"/>
          <p:cNvPicPr>
            <a:picLocks noChangeAspect="1"/>
          </p:cNvPicPr>
          <p:nvPr/>
        </p:nvPicPr>
        <p:blipFill>
          <a:blip r:embed="rId1"/>
          <a:stretch>
            <a:fillRect/>
          </a:stretch>
        </p:blipFill>
        <p:spPr>
          <a:xfrm rot="21600000">
            <a:off x="1791007" y="5690236"/>
            <a:ext cx="126688" cy="197705"/>
          </a:xfrm>
          <a:prstGeom prst="rect">
            <a:avLst/>
          </a:prstGeom>
        </p:spPr>
      </p:pic>
      <p:pic>
        <p:nvPicPr>
          <p:cNvPr id="110" name="picture 110"/>
          <p:cNvPicPr>
            <a:picLocks noChangeAspect="1"/>
          </p:cNvPicPr>
          <p:nvPr/>
        </p:nvPicPr>
        <p:blipFill>
          <a:blip r:embed="rId2"/>
          <a:stretch>
            <a:fillRect/>
          </a:stretch>
        </p:blipFill>
        <p:spPr>
          <a:xfrm rot="21600000">
            <a:off x="1791007" y="5327003"/>
            <a:ext cx="126688" cy="197705"/>
          </a:xfrm>
          <a:prstGeom prst="rect">
            <a:avLst/>
          </a:prstGeom>
        </p:spPr>
      </p:pic>
      <p:pic>
        <p:nvPicPr>
          <p:cNvPr id="112" name="picture 112"/>
          <p:cNvPicPr>
            <a:picLocks noChangeAspect="1"/>
          </p:cNvPicPr>
          <p:nvPr/>
        </p:nvPicPr>
        <p:blipFill>
          <a:blip r:embed="rId3"/>
          <a:stretch>
            <a:fillRect/>
          </a:stretch>
        </p:blipFill>
        <p:spPr>
          <a:xfrm rot="21600000">
            <a:off x="6532308" y="4611331"/>
            <a:ext cx="2428468" cy="2246668"/>
          </a:xfrm>
          <a:prstGeom prst="rect">
            <a:avLst/>
          </a:prstGeom>
        </p:spPr>
      </p:pic>
      <p:pic>
        <p:nvPicPr>
          <p:cNvPr id="114" name="picture 114"/>
          <p:cNvPicPr>
            <a:picLocks noChangeAspect="1"/>
          </p:cNvPicPr>
          <p:nvPr/>
        </p:nvPicPr>
        <p:blipFill>
          <a:blip r:embed="rId4"/>
          <a:stretch>
            <a:fillRect/>
          </a:stretch>
        </p:blipFill>
        <p:spPr>
          <a:xfrm rot="21600000">
            <a:off x="1451114" y="4587354"/>
            <a:ext cx="5096319" cy="28574"/>
          </a:xfrm>
          <a:prstGeom prst="rect">
            <a:avLst/>
          </a:prstGeom>
        </p:spPr>
      </p:pic>
      <p:pic>
        <p:nvPicPr>
          <p:cNvPr id="116" name="picture 116"/>
          <p:cNvPicPr>
            <a:picLocks noChangeAspect="1"/>
          </p:cNvPicPr>
          <p:nvPr/>
        </p:nvPicPr>
        <p:blipFill>
          <a:blip r:embed="rId5"/>
          <a:stretch>
            <a:fillRect/>
          </a:stretch>
        </p:blipFill>
        <p:spPr>
          <a:xfrm rot="21600000">
            <a:off x="6518935" y="2013153"/>
            <a:ext cx="66649" cy="2646921"/>
          </a:xfrm>
          <a:prstGeom prst="rect">
            <a:avLst/>
          </a:prstGeom>
        </p:spPr>
      </p:pic>
      <p:sp>
        <p:nvSpPr>
          <p:cNvPr id="118" name="textbox 118"/>
          <p:cNvSpPr/>
          <p:nvPr/>
        </p:nvSpPr>
        <p:spPr>
          <a:xfrm>
            <a:off x="6544310" y="1887220"/>
            <a:ext cx="4804410" cy="272478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2140"/>
              </a:lnSpc>
            </a:pPr>
            <a:r>
              <a:rPr lang="en-US" sz="1700" b="1" kern="0" spc="15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150" dirty="0">
                <a:solidFill>
                  <a:srgbClr val="E57122">
                    <a:alpha val="100000"/>
                  </a:srgbClr>
                </a:solidFill>
                <a:latin typeface="微软雅黑" panose="020B0503020204020204" charset="-122"/>
                <a:ea typeface="微软雅黑" panose="020B0503020204020204" charset="-122"/>
                <a:cs typeface="微软雅黑" panose="020B0503020204020204" charset="-122"/>
              </a:rPr>
              <a:t>说</a:t>
            </a:r>
            <a:r>
              <a:rPr sz="1700" b="1" kern="0" spc="-10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150" dirty="0">
                <a:solidFill>
                  <a:srgbClr val="E57122">
                    <a:alpha val="100000"/>
                  </a:srgbClr>
                </a:solidFill>
                <a:latin typeface="微软雅黑" panose="020B0503020204020204" charset="-122"/>
                <a:ea typeface="微软雅黑" panose="020B0503020204020204" charset="-122"/>
                <a:cs typeface="微软雅黑" panose="020B0503020204020204" charset="-122"/>
              </a:rPr>
              <a:t>明</a:t>
            </a:r>
            <a:r>
              <a:rPr sz="1700" b="1" kern="0" spc="-17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150" dirty="0">
                <a:solidFill>
                  <a:srgbClr val="E57122">
                    <a:alpha val="100000"/>
                  </a:srgbClr>
                </a:solidFill>
                <a:latin typeface="微软雅黑" panose="020B0503020204020204" charset="-122"/>
                <a:ea typeface="微软雅黑" panose="020B0503020204020204" charset="-122"/>
                <a:cs typeface="微软雅黑" panose="020B0503020204020204" charset="-122"/>
              </a:rPr>
              <a:t>书</a:t>
            </a:r>
            <a:r>
              <a:rPr sz="1700" b="1" kern="0" spc="-19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150" dirty="0">
                <a:solidFill>
                  <a:srgbClr val="E57122">
                    <a:alpha val="100000"/>
                  </a:srgbClr>
                </a:solidFill>
                <a:latin typeface="微软雅黑" panose="020B0503020204020204" charset="-122"/>
                <a:ea typeface="微软雅黑" panose="020B0503020204020204" charset="-122"/>
                <a:cs typeface="微软雅黑" panose="020B0503020204020204" charset="-122"/>
              </a:rPr>
              <a:t>收</a:t>
            </a:r>
            <a:r>
              <a:rPr sz="1700" b="1" kern="0" spc="-18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150" dirty="0">
                <a:solidFill>
                  <a:srgbClr val="E57122">
                    <a:alpha val="100000"/>
                  </a:srgbClr>
                </a:solidFill>
                <a:latin typeface="微软雅黑" panose="020B0503020204020204" charset="-122"/>
                <a:ea typeface="微软雅黑" panose="020B0503020204020204" charset="-122"/>
                <a:cs typeface="微软雅黑" panose="020B0503020204020204" charset="-122"/>
              </a:rPr>
              <a:t>载</a:t>
            </a:r>
            <a:r>
              <a:rPr sz="1700" b="1" kern="0" spc="-12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150" dirty="0">
                <a:solidFill>
                  <a:srgbClr val="E57122">
                    <a:alpha val="100000"/>
                  </a:srgbClr>
                </a:solidFill>
                <a:latin typeface="微软雅黑" panose="020B0503020204020204" charset="-122"/>
                <a:ea typeface="微软雅黑" panose="020B0503020204020204" charset="-122"/>
                <a:cs typeface="微软雅黑" panose="020B0503020204020204" charset="-122"/>
              </a:rPr>
              <a:t>的</a:t>
            </a:r>
            <a:r>
              <a:rPr sz="1700" b="1" kern="0" spc="-18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150" dirty="0">
                <a:solidFill>
                  <a:srgbClr val="E57122">
                    <a:alpha val="100000"/>
                  </a:srgbClr>
                </a:solidFill>
                <a:latin typeface="微软雅黑" panose="020B0503020204020204" charset="-122"/>
                <a:ea typeface="微软雅黑" panose="020B0503020204020204" charset="-122"/>
                <a:cs typeface="微软雅黑" panose="020B0503020204020204" charset="-122"/>
              </a:rPr>
              <a:t>安</a:t>
            </a:r>
            <a:r>
              <a:rPr sz="1700" b="1" kern="0" spc="-19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150" dirty="0">
                <a:solidFill>
                  <a:srgbClr val="E57122">
                    <a:alpha val="100000"/>
                  </a:srgbClr>
                </a:solidFill>
                <a:latin typeface="微软雅黑" panose="020B0503020204020204" charset="-122"/>
                <a:ea typeface="微软雅黑" panose="020B0503020204020204" charset="-122"/>
                <a:cs typeface="微软雅黑" panose="020B0503020204020204" charset="-122"/>
              </a:rPr>
              <a:t>全</a:t>
            </a:r>
            <a:r>
              <a:rPr sz="1700" b="1" kern="0" spc="-19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150" dirty="0">
                <a:solidFill>
                  <a:srgbClr val="E57122">
                    <a:alpha val="100000"/>
                  </a:srgbClr>
                </a:solidFill>
                <a:latin typeface="微软雅黑" panose="020B0503020204020204" charset="-122"/>
                <a:ea typeface="微软雅黑" panose="020B0503020204020204" charset="-122"/>
                <a:cs typeface="微软雅黑" panose="020B0503020204020204" charset="-122"/>
              </a:rPr>
              <a:t>信</a:t>
            </a:r>
            <a:r>
              <a:rPr sz="1700" b="1" kern="0" spc="-18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1700" b="1" kern="0" spc="150" dirty="0">
                <a:solidFill>
                  <a:srgbClr val="E57122">
                    <a:alpha val="100000"/>
                  </a:srgbClr>
                </a:solidFill>
                <a:latin typeface="微软雅黑" panose="020B0503020204020204" charset="-122"/>
                <a:ea typeface="微软雅黑" panose="020B0503020204020204" charset="-122"/>
                <a:cs typeface="微软雅黑" panose="020B0503020204020204" charset="-122"/>
              </a:rPr>
              <a:t>息</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marL="574040" indent="-339090" algn="l" rtl="0" eaLnBrk="0">
              <a:lnSpc>
                <a:spcPct val="128000"/>
              </a:lnSpc>
              <a:spcBef>
                <a:spcPts val="430"/>
              </a:spcBef>
            </a:pP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1.</a:t>
            </a:r>
            <a:r>
              <a:rPr sz="1400" kern="0" spc="10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本品中一个或多个离</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子成分过量或不足</a:t>
            </a:r>
            <a:r>
              <a:rPr sz="1400" kern="0" spc="-19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，可能导致不</a:t>
            </a:r>
            <a:r>
              <a:rPr sz="14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同的症状。</a:t>
            </a:r>
            <a:r>
              <a:rPr sz="1400" kern="0" spc="-29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因此</a:t>
            </a:r>
            <a:r>
              <a:rPr sz="1400" kern="0" spc="-2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，推荐经常监测血中电解质的水平。</a:t>
            </a:r>
            <a:endParaRPr sz="1400" dirty="0">
              <a:latin typeface="微软雅黑" panose="020B0503020204020204" charset="-122"/>
              <a:ea typeface="微软雅黑" panose="020B0503020204020204" charset="-122"/>
              <a:cs typeface="微软雅黑" panose="020B0503020204020204" charset="-122"/>
            </a:endParaRPr>
          </a:p>
          <a:p>
            <a:pPr marL="226695" algn="l" rtl="0" eaLnBrk="0">
              <a:lnSpc>
                <a:spcPts val="1815"/>
              </a:lnSpc>
              <a:spcBef>
                <a:spcPts val="1070"/>
              </a:spcBef>
            </a:pP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2.</a:t>
            </a:r>
            <a:r>
              <a:rPr sz="1400" kern="0" spc="15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lang="en-US" sz="1400" kern="0" spc="15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当添加钾、钠、钙、镁或氯可能有禁忌时禁用本品。</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10000"/>
              </a:lnSpc>
            </a:pPr>
            <a:endParaRPr sz="800" dirty="0">
              <a:latin typeface="Arial" panose="020B0604020202020204"/>
              <a:ea typeface="Arial" panose="020B0604020202020204"/>
              <a:cs typeface="Arial" panose="020B0604020202020204"/>
            </a:endParaRPr>
          </a:p>
          <a:p>
            <a:pPr marL="560705" indent="-332105" algn="l" rtl="0" eaLnBrk="0">
              <a:lnSpc>
                <a:spcPct val="128000"/>
              </a:lnSpc>
            </a:pP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3.</a:t>
            </a:r>
            <a:r>
              <a:rPr sz="1400" kern="0" spc="10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全肠外营养给药期间应经常性监测血中的钠</a:t>
            </a:r>
            <a:r>
              <a:rPr sz="1400"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、钾、钙、</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镁、磷酸盐和氯离子</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水平</a:t>
            </a:r>
            <a:r>
              <a:rPr sz="1400" kern="0" spc="-10" baseline="22000" dirty="0">
                <a:solidFill>
                  <a:srgbClr val="595959">
                    <a:alpha val="100000"/>
                  </a:srgbClr>
                </a:solidFill>
                <a:latin typeface="微软雅黑" panose="020B0503020204020204" charset="-122"/>
                <a:ea typeface="微软雅黑" panose="020B0503020204020204" charset="-122"/>
                <a:cs typeface="微软雅黑" panose="020B0503020204020204" charset="-122"/>
              </a:rPr>
              <a:t>2</a:t>
            </a:r>
            <a:r>
              <a:rPr sz="1400"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endParaRPr sz="1400" dirty="0">
              <a:latin typeface="微软雅黑" panose="020B0503020204020204" charset="-122"/>
              <a:ea typeface="微软雅黑" panose="020B0503020204020204" charset="-122"/>
              <a:cs typeface="微软雅黑" panose="020B0503020204020204" charset="-122"/>
            </a:endParaRPr>
          </a:p>
        </p:txBody>
      </p:sp>
      <p:sp>
        <p:nvSpPr>
          <p:cNvPr id="120" name="textbox 120"/>
          <p:cNvSpPr/>
          <p:nvPr/>
        </p:nvSpPr>
        <p:spPr>
          <a:xfrm>
            <a:off x="1752704" y="2017293"/>
            <a:ext cx="4528184" cy="1349375"/>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03505" algn="l" rtl="0" eaLnBrk="0">
              <a:lnSpc>
                <a:spcPct val="88000"/>
              </a:lnSpc>
            </a:pPr>
            <a:r>
              <a:rPr sz="1700" b="1" kern="0" spc="370" dirty="0">
                <a:solidFill>
                  <a:srgbClr val="E57122">
                    <a:alpha val="100000"/>
                  </a:srgbClr>
                </a:solidFill>
                <a:latin typeface="微软雅黑" panose="020B0503020204020204" charset="-122"/>
                <a:ea typeface="微软雅黑" panose="020B0503020204020204" charset="-122"/>
                <a:cs typeface="微软雅黑" panose="020B0503020204020204" charset="-122"/>
              </a:rPr>
              <a:t>本品国内外不良反应发生情况</a:t>
            </a:r>
            <a:endParaRPr sz="1700" dirty="0">
              <a:latin typeface="微软雅黑" panose="020B0503020204020204" charset="-122"/>
              <a:ea typeface="微软雅黑" panose="020B0503020204020204" charset="-122"/>
              <a:cs typeface="微软雅黑" panose="020B0503020204020204" charset="-122"/>
            </a:endParaRPr>
          </a:p>
          <a:p>
            <a:pPr marL="285750" indent="-273050" algn="l" rtl="0" eaLnBrk="0">
              <a:lnSpc>
                <a:spcPct val="129000"/>
              </a:lnSpc>
              <a:spcBef>
                <a:spcPts val="1480"/>
              </a:spcBef>
              <a:tabLst>
                <a:tab pos="138430" algn="l"/>
              </a:tabLst>
            </a:pPr>
            <a:r>
              <a:rPr sz="1400" b="1"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b="1" kern="0" spc="16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本品2023年度获批上市</a:t>
            </a:r>
            <a:r>
              <a:rPr sz="1400" b="1" kern="0" spc="-24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截至202</a:t>
            </a:r>
            <a:r>
              <a:rPr lang="en-US"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5</a:t>
            </a:r>
            <a:r>
              <a:rPr sz="1400" b="1" kern="0" spc="-20" dirty="0">
                <a:solidFill>
                  <a:srgbClr val="E46D1C">
                    <a:alpha val="100000"/>
                  </a:srgbClr>
                </a:solidFill>
                <a:latin typeface="微软雅黑" panose="020B0503020204020204" charset="-122"/>
                <a:ea typeface="微软雅黑" panose="020B0503020204020204" charset="-122"/>
                <a:cs typeface="微软雅黑" panose="020B0503020204020204" charset="-122"/>
              </a:rPr>
              <a:t>年6月30日</a:t>
            </a:r>
            <a:r>
              <a:rPr sz="1400" b="1" kern="0" spc="-24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20" dirty="0">
                <a:solidFill>
                  <a:srgbClr val="E46D1C">
                    <a:alpha val="100000"/>
                  </a:srgbClr>
                </a:solidFill>
                <a:latin typeface="微软雅黑" panose="020B0503020204020204" charset="-122"/>
                <a:ea typeface="微软雅黑" panose="020B0503020204020204" charset="-122"/>
                <a:cs typeface="微软雅黑" panose="020B0503020204020204" charset="-122"/>
              </a:rPr>
              <a:t>，暂未</a:t>
            </a:r>
            <a:r>
              <a:rPr sz="1400" b="1" kern="0" spc="0" dirty="0">
                <a:solidFill>
                  <a:srgbClr val="E46D1C">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收到药品不良反应报告</a:t>
            </a:r>
            <a:r>
              <a:rPr sz="1400" b="1" kern="0" spc="-10" dirty="0">
                <a:solidFill>
                  <a:srgbClr val="595959">
                    <a:alpha val="100000"/>
                  </a:srgbClr>
                </a:solidFill>
                <a:latin typeface="微软雅黑" panose="020B0503020204020204" charset="-122"/>
                <a:ea typeface="微软雅黑" panose="020B0503020204020204" charset="-122"/>
                <a:cs typeface="微软雅黑" panose="020B0503020204020204" charset="-122"/>
              </a:rPr>
              <a:t>。</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2700" algn="l" rtl="0" eaLnBrk="0">
              <a:lnSpc>
                <a:spcPct val="93000"/>
              </a:lnSpc>
              <a:tabLst>
                <a:tab pos="138430" algn="l"/>
              </a:tabLst>
            </a:pPr>
            <a:r>
              <a:rPr sz="1400" b="1" kern="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b="1" kern="0" spc="20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b="1"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本品为电解质补充经典配方</a:t>
            </a:r>
            <a:r>
              <a:rPr sz="1400" b="1" kern="0" spc="-24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b="1"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，配比合理</a:t>
            </a:r>
            <a:r>
              <a:rPr sz="1400" b="1" kern="0" spc="-24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400" b="1" kern="0" spc="-20" dirty="0">
                <a:solidFill>
                  <a:srgbClr val="595959">
                    <a:alpha val="100000"/>
                  </a:srgbClr>
                </a:solidFill>
                <a:latin typeface="微软雅黑" panose="020B0503020204020204" charset="-122"/>
                <a:ea typeface="微软雅黑" panose="020B0503020204020204" charset="-122"/>
                <a:cs typeface="微软雅黑" panose="020B0503020204020204" charset="-122"/>
              </a:rPr>
              <a:t>，安全性高。</a:t>
            </a:r>
            <a:endParaRPr sz="1400" dirty="0">
              <a:latin typeface="微软雅黑" panose="020B0503020204020204" charset="-122"/>
              <a:ea typeface="微软雅黑" panose="020B0503020204020204" charset="-122"/>
              <a:cs typeface="微软雅黑" panose="020B0503020204020204" charset="-122"/>
            </a:endParaRPr>
          </a:p>
        </p:txBody>
      </p:sp>
      <p:pic>
        <p:nvPicPr>
          <p:cNvPr id="122" name="picture 122"/>
          <p:cNvPicPr>
            <a:picLocks noChangeAspect="1"/>
          </p:cNvPicPr>
          <p:nvPr/>
        </p:nvPicPr>
        <p:blipFill>
          <a:blip r:embed="rId6"/>
          <a:stretch>
            <a:fillRect/>
          </a:stretch>
        </p:blipFill>
        <p:spPr>
          <a:xfrm rot="21600000">
            <a:off x="1765404" y="3156205"/>
            <a:ext cx="126688" cy="197706"/>
          </a:xfrm>
          <a:prstGeom prst="rect">
            <a:avLst/>
          </a:prstGeom>
        </p:spPr>
      </p:pic>
      <p:pic>
        <p:nvPicPr>
          <p:cNvPr id="124" name="picture 124"/>
          <p:cNvPicPr>
            <a:picLocks noChangeAspect="1"/>
          </p:cNvPicPr>
          <p:nvPr/>
        </p:nvPicPr>
        <p:blipFill>
          <a:blip r:embed="rId7"/>
          <a:stretch>
            <a:fillRect/>
          </a:stretch>
        </p:blipFill>
        <p:spPr>
          <a:xfrm rot="21600000">
            <a:off x="1765404" y="2472945"/>
            <a:ext cx="126688" cy="197706"/>
          </a:xfrm>
          <a:prstGeom prst="rect">
            <a:avLst/>
          </a:prstGeom>
        </p:spPr>
      </p:pic>
      <p:grpSp>
        <p:nvGrpSpPr>
          <p:cNvPr id="20" name="group 20"/>
          <p:cNvGrpSpPr/>
          <p:nvPr/>
        </p:nvGrpSpPr>
        <p:grpSpPr>
          <a:xfrm rot="21600000">
            <a:off x="0" y="0"/>
            <a:ext cx="12192000" cy="370332"/>
            <a:chOff x="0" y="0"/>
            <a:chExt cx="12192000" cy="370332"/>
          </a:xfrm>
        </p:grpSpPr>
        <p:pic>
          <p:nvPicPr>
            <p:cNvPr id="126" name="picture 126"/>
            <p:cNvPicPr>
              <a:picLocks noChangeAspect="1"/>
            </p:cNvPicPr>
            <p:nvPr/>
          </p:nvPicPr>
          <p:blipFill>
            <a:blip r:embed="rId8"/>
            <a:stretch>
              <a:fillRect/>
            </a:stretch>
          </p:blipFill>
          <p:spPr>
            <a:xfrm rot="21600000">
              <a:off x="0" y="0"/>
              <a:ext cx="12192000" cy="370332"/>
            </a:xfrm>
            <a:prstGeom prst="rect">
              <a:avLst/>
            </a:prstGeom>
          </p:spPr>
        </p:pic>
        <p:sp>
          <p:nvSpPr>
            <p:cNvPr id="128" name="textbox 128"/>
            <p:cNvSpPr/>
            <p:nvPr/>
          </p:nvSpPr>
          <p:spPr>
            <a:xfrm>
              <a:off x="-12700" y="-12700"/>
              <a:ext cx="12217400" cy="402590"/>
            </a:xfrm>
            <a:prstGeom prst="rect">
              <a:avLst/>
            </a:prstGeom>
            <a:noFill/>
            <a:ln w="0" cap="flat">
              <a:noFill/>
              <a:prstDash val="solid"/>
              <a:miter lim="0"/>
            </a:ln>
          </p:spPr>
          <p:txBody>
            <a:bodyPr vert="horz" wrap="square" lIns="0" tIns="0" rIns="0" bIns="0"/>
            <a:lstStyle/>
            <a:p>
              <a:pPr algn="l" rtl="0" eaLnBrk="0">
                <a:lnSpc>
                  <a:spcPct val="110000"/>
                </a:lnSpc>
              </a:pPr>
              <a:endParaRPr sz="600" dirty="0">
                <a:latin typeface="Arial" panose="020B0604020202020204"/>
                <a:ea typeface="Arial" panose="020B0604020202020204"/>
                <a:cs typeface="Arial" panose="020B0604020202020204"/>
              </a:endParaRPr>
            </a:p>
            <a:p>
              <a:pPr marL="716915" algn="l" rtl="0" eaLnBrk="0">
                <a:lnSpc>
                  <a:spcPct val="88000"/>
                </a:lnSpc>
                <a:spcBef>
                  <a:spcPts val="0"/>
                </a:spcBef>
              </a:pPr>
              <a:r>
                <a:rPr sz="14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                                   安全性                                     有效性                                     创新性                                     </a:t>
              </a:r>
              <a:r>
                <a:rPr sz="14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  公平性</a:t>
              </a:r>
              <a:endParaRPr sz="1400" dirty="0">
                <a:latin typeface="微软雅黑" panose="020B0503020204020204" charset="-122"/>
                <a:ea typeface="微软雅黑" panose="020B0503020204020204" charset="-122"/>
                <a:cs typeface="微软雅黑" panose="020B0503020204020204" charset="-122"/>
              </a:endParaRPr>
            </a:p>
          </p:txBody>
        </p:sp>
      </p:grpSp>
      <p:sp>
        <p:nvSpPr>
          <p:cNvPr id="130" name="textbox 130"/>
          <p:cNvSpPr/>
          <p:nvPr/>
        </p:nvSpPr>
        <p:spPr>
          <a:xfrm>
            <a:off x="1267460" y="1125855"/>
            <a:ext cx="5251450" cy="373380"/>
          </a:xfrm>
          <a:prstGeom prst="rect">
            <a:avLst/>
          </a:prstGeom>
          <a:noFill/>
          <a:ln w="0" cap="flat">
            <a:noFill/>
            <a:prstDash val="solid"/>
            <a:miter lim="0"/>
          </a:ln>
        </p:spPr>
        <p:txBody>
          <a:bodyPr vert="horz" wrap="square" lIns="0" tIns="0" rIns="0" bIns="0"/>
          <a:lstStyle/>
          <a:p>
            <a:pPr algn="l" rtl="0" eaLnBrk="0">
              <a:lnSpc>
                <a:spcPct val="71000"/>
              </a:lnSpc>
            </a:pPr>
            <a:endParaRPr sz="100" dirty="0">
              <a:latin typeface="Arial" panose="020B0604020202020204"/>
              <a:ea typeface="Arial" panose="020B0604020202020204"/>
              <a:cs typeface="Arial" panose="020B0604020202020204"/>
            </a:endParaRPr>
          </a:p>
          <a:p>
            <a:pPr algn="dist" rtl="0" eaLnBrk="0">
              <a:lnSpc>
                <a:spcPct val="85000"/>
              </a:lnSpc>
            </a:pPr>
            <a:r>
              <a:rPr sz="2700" b="1" kern="0" spc="-280" dirty="0">
                <a:solidFill>
                  <a:srgbClr val="D07230">
                    <a:alpha val="100000"/>
                  </a:srgbClr>
                </a:solidFill>
                <a:latin typeface="微软雅黑" panose="020B0503020204020204" charset="-122"/>
                <a:ea typeface="微软雅黑" panose="020B0503020204020204" charset="-122"/>
                <a:cs typeface="微软雅黑" panose="020B0503020204020204" charset="-122"/>
              </a:rPr>
              <a:t>安全性:</a:t>
            </a:r>
            <a:r>
              <a:rPr sz="2700" b="1" kern="0" spc="600" dirty="0">
                <a:solidFill>
                  <a:srgbClr val="D07230">
                    <a:alpha val="100000"/>
                  </a:srgbClr>
                </a:solidFill>
                <a:latin typeface="微软雅黑" panose="020B0503020204020204" charset="-122"/>
                <a:ea typeface="微软雅黑" panose="020B0503020204020204" charset="-122"/>
                <a:cs typeface="微软雅黑" panose="020B0503020204020204" charset="-122"/>
              </a:rPr>
              <a:t> </a:t>
            </a:r>
            <a:r>
              <a:rPr sz="2700" b="1" kern="0" spc="-280" dirty="0">
                <a:solidFill>
                  <a:srgbClr val="D5732C">
                    <a:alpha val="100000"/>
                  </a:srgbClr>
                </a:solidFill>
                <a:latin typeface="微软雅黑" panose="020B0503020204020204" charset="-122"/>
                <a:ea typeface="微软雅黑" panose="020B0503020204020204" charset="-122"/>
                <a:cs typeface="微软雅黑" panose="020B0503020204020204" charset="-122"/>
              </a:rPr>
              <a:t>本品暂</a:t>
            </a:r>
            <a:r>
              <a:rPr sz="2700" b="1" kern="0" spc="-270" dirty="0">
                <a:solidFill>
                  <a:srgbClr val="D5732C">
                    <a:alpha val="100000"/>
                  </a:srgbClr>
                </a:solidFill>
                <a:latin typeface="微软雅黑" panose="020B0503020204020204" charset="-122"/>
                <a:ea typeface="微软雅黑" panose="020B0503020204020204" charset="-122"/>
                <a:cs typeface="微软雅黑" panose="020B0503020204020204" charset="-122"/>
              </a:rPr>
              <a:t>无严重不良事件报</a:t>
            </a:r>
            <a:r>
              <a:rPr sz="2700" b="1" kern="0" spc="-40" dirty="0">
                <a:solidFill>
                  <a:srgbClr val="D5732C">
                    <a:alpha val="100000"/>
                  </a:srgbClr>
                </a:solidFill>
                <a:latin typeface="微软雅黑" panose="020B0503020204020204" charset="-122"/>
                <a:ea typeface="微软雅黑" panose="020B0503020204020204" charset="-122"/>
                <a:cs typeface="微软雅黑" panose="020B0503020204020204" charset="-122"/>
              </a:rPr>
              <a:t>道</a:t>
            </a:r>
            <a:endParaRPr sz="2700" b="1" dirty="0">
              <a:latin typeface="微软雅黑" panose="020B0503020204020204" charset="-122"/>
              <a:ea typeface="微软雅黑" panose="020B0503020204020204" charset="-122"/>
              <a:cs typeface="微软雅黑" panose="020B0503020204020204" charset="-122"/>
            </a:endParaRPr>
          </a:p>
        </p:txBody>
      </p:sp>
      <p:sp>
        <p:nvSpPr>
          <p:cNvPr id="132" name="path 132"/>
          <p:cNvSpPr/>
          <p:nvPr/>
        </p:nvSpPr>
        <p:spPr>
          <a:xfrm>
            <a:off x="1395983" y="2019020"/>
            <a:ext cx="268770" cy="268046"/>
          </a:xfrm>
          <a:custGeom>
            <a:avLst/>
            <a:gdLst/>
            <a:ahLst/>
            <a:cxnLst/>
            <a:rect l="0" t="0" r="0" b="0"/>
            <a:pathLst>
              <a:path w="423" h="422">
                <a:moveTo>
                  <a:pt x="0" y="211"/>
                </a:moveTo>
                <a:cubicBezTo>
                  <a:pt x="1" y="94"/>
                  <a:pt x="95" y="0"/>
                  <a:pt x="212" y="0"/>
                </a:cubicBezTo>
                <a:cubicBezTo>
                  <a:pt x="328" y="0"/>
                  <a:pt x="423" y="94"/>
                  <a:pt x="423" y="211"/>
                </a:cubicBezTo>
                <a:cubicBezTo>
                  <a:pt x="423" y="327"/>
                  <a:pt x="328" y="422"/>
                  <a:pt x="212" y="422"/>
                </a:cubicBezTo>
                <a:cubicBezTo>
                  <a:pt x="95" y="422"/>
                  <a:pt x="1" y="327"/>
                  <a:pt x="0" y="211"/>
                </a:cubicBezTo>
              </a:path>
            </a:pathLst>
          </a:custGeom>
          <a:solidFill>
            <a:srgbClr val="F9812A">
              <a:alpha val="100000"/>
            </a:srgbClr>
          </a:solidFill>
          <a:ln w="0" cap="flat">
            <a:noFill/>
            <a:prstDash val="solid"/>
            <a:miter lim="0"/>
          </a:ln>
        </p:spPr>
        <p:txBody>
          <a:bodyPr rtlCol="0"/>
          <a:lstStyle/>
          <a:p>
            <a:pPr algn="ctr"/>
            <a:endParaRPr lang="zh-CN" altLang="en-US"/>
          </a:p>
        </p:txBody>
      </p:sp>
      <p:pic>
        <p:nvPicPr>
          <p:cNvPr id="134" name="picture 134"/>
          <p:cNvPicPr>
            <a:picLocks noChangeAspect="1"/>
          </p:cNvPicPr>
          <p:nvPr/>
        </p:nvPicPr>
        <p:blipFill>
          <a:blip r:embed="rId9"/>
          <a:stretch>
            <a:fillRect/>
          </a:stretch>
        </p:blipFill>
        <p:spPr>
          <a:xfrm rot="21600000">
            <a:off x="1505546" y="4540592"/>
            <a:ext cx="28574" cy="218033"/>
          </a:xfrm>
          <a:prstGeom prst="rect">
            <a:avLst/>
          </a:prstGeom>
        </p:spPr>
      </p:pic>
      <p:pic>
        <p:nvPicPr>
          <p:cNvPr id="136" name="picture 136"/>
          <p:cNvPicPr>
            <a:picLocks noChangeAspect="1"/>
          </p:cNvPicPr>
          <p:nvPr/>
        </p:nvPicPr>
        <p:blipFill>
          <a:blip r:embed="rId10"/>
          <a:stretch>
            <a:fillRect/>
          </a:stretch>
        </p:blipFill>
        <p:spPr>
          <a:xfrm rot="21600000">
            <a:off x="1505546" y="2263647"/>
            <a:ext cx="28574" cy="2180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p:cNvGrpSpPr/>
          <p:nvPr/>
        </p:nvGrpSpPr>
        <p:grpSpPr>
          <a:xfrm rot="21600000">
            <a:off x="0" y="0"/>
            <a:ext cx="12192000" cy="370332"/>
            <a:chOff x="0" y="0"/>
            <a:chExt cx="12192000" cy="370332"/>
          </a:xfrm>
        </p:grpSpPr>
        <p:pic>
          <p:nvPicPr>
            <p:cNvPr id="150" name="picture 150"/>
            <p:cNvPicPr>
              <a:picLocks noChangeAspect="1"/>
            </p:cNvPicPr>
            <p:nvPr/>
          </p:nvPicPr>
          <p:blipFill>
            <a:blip r:embed="rId1"/>
            <a:stretch>
              <a:fillRect/>
            </a:stretch>
          </p:blipFill>
          <p:spPr>
            <a:xfrm rot="21600000">
              <a:off x="0" y="0"/>
              <a:ext cx="12192000" cy="370332"/>
            </a:xfrm>
            <a:prstGeom prst="rect">
              <a:avLst/>
            </a:prstGeom>
          </p:spPr>
        </p:pic>
        <p:sp>
          <p:nvSpPr>
            <p:cNvPr id="152" name="textbox 152"/>
            <p:cNvSpPr/>
            <p:nvPr/>
          </p:nvSpPr>
          <p:spPr>
            <a:xfrm>
              <a:off x="-12700" y="-12700"/>
              <a:ext cx="12217400" cy="402590"/>
            </a:xfrm>
            <a:prstGeom prst="rect">
              <a:avLst/>
            </a:prstGeom>
            <a:noFill/>
            <a:ln w="0" cap="flat">
              <a:noFill/>
              <a:prstDash val="solid"/>
              <a:miter lim="0"/>
            </a:ln>
          </p:spPr>
          <p:txBody>
            <a:bodyPr vert="horz" wrap="square" lIns="0" tIns="0" rIns="0" bIns="0"/>
            <a:lstStyle/>
            <a:p>
              <a:pPr algn="l" rtl="0" eaLnBrk="0">
                <a:lnSpc>
                  <a:spcPct val="110000"/>
                </a:lnSpc>
              </a:pPr>
              <a:endParaRPr sz="600" dirty="0">
                <a:latin typeface="Arial" panose="020B0604020202020204"/>
                <a:ea typeface="Arial" panose="020B0604020202020204"/>
                <a:cs typeface="Arial" panose="020B0604020202020204"/>
              </a:endParaRPr>
            </a:p>
            <a:p>
              <a:pPr marL="716915" algn="l" rtl="0" eaLnBrk="0">
                <a:lnSpc>
                  <a:spcPct val="88000"/>
                </a:lnSpc>
                <a:spcBef>
                  <a:spcPts val="0"/>
                </a:spcBef>
              </a:pPr>
              <a:r>
                <a:rPr sz="14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                                   安全性                                    有效性</a:t>
              </a:r>
              <a:r>
                <a:rPr sz="1400" kern="0" spc="0" dirty="0">
                  <a:solidFill>
                    <a:srgbClr val="FFFFFF">
                      <a:alpha val="100000"/>
                    </a:srgbClr>
                  </a:solidFill>
                  <a:latin typeface="Arial" panose="020B0604020202020204"/>
                  <a:ea typeface="Arial" panose="020B0604020202020204"/>
                  <a:cs typeface="Arial" panose="020B0604020202020204"/>
                </a:rPr>
                <a:t>1                                       </a:t>
              </a:r>
              <a:r>
                <a:rPr sz="14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创新性               </a:t>
              </a:r>
              <a:r>
                <a:rPr sz="14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                        公平性</a:t>
              </a:r>
              <a:endParaRPr sz="1400" dirty="0">
                <a:latin typeface="微软雅黑" panose="020B0503020204020204" charset="-122"/>
                <a:ea typeface="微软雅黑" panose="020B0503020204020204" charset="-122"/>
                <a:cs typeface="微软雅黑" panose="020B0503020204020204" charset="-122"/>
              </a:endParaRPr>
            </a:p>
          </p:txBody>
        </p:sp>
      </p:grpSp>
      <p:sp>
        <p:nvSpPr>
          <p:cNvPr id="2" name="文本框 1"/>
          <p:cNvSpPr txBox="1"/>
          <p:nvPr/>
        </p:nvSpPr>
        <p:spPr>
          <a:xfrm>
            <a:off x="207010" y="6644005"/>
            <a:ext cx="7806690" cy="213995"/>
          </a:xfrm>
          <a:prstGeom prst="rect">
            <a:avLst/>
          </a:prstGeom>
          <a:noFill/>
        </p:spPr>
        <p:txBody>
          <a:bodyPr wrap="square" rtlCol="0">
            <a:spAutoFit/>
          </a:bodyPr>
          <a:p>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2014—2023</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年中国肠外营养处方中电解质补充的文献分析》</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陈莲珍</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范琳琳</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江华</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朱明炜</a:t>
            </a:r>
            <a:r>
              <a:rPr lang="en-US" altLang="zh-CN" sz="8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rPr>
              <a:t>陈伟</a:t>
            </a:r>
            <a:endParaRPr lang="zh-CN" altLang="en-US" sz="8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2700" y="468630"/>
            <a:ext cx="12192000" cy="398780"/>
          </a:xfrm>
          <a:prstGeom prst="rect">
            <a:avLst/>
          </a:prstGeom>
          <a:noFill/>
        </p:spPr>
        <p:txBody>
          <a:bodyPr wrap="square" rtlCol="0" anchor="t">
            <a:spAutoFit/>
          </a:bodyPr>
          <a:p>
            <a:r>
              <a:rPr lang="en-US" altLang="zh-CN" sz="2000" b="1" dirty="0">
                <a:solidFill>
                  <a:schemeClr val="accent2"/>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chemeClr val="accent2"/>
                </a:solidFill>
                <a:latin typeface="微软雅黑" panose="020B0503020204020204" charset="-122"/>
                <a:ea typeface="微软雅黑" panose="020B0503020204020204" charset="-122"/>
                <a:cs typeface="微软雅黑" panose="020B0503020204020204" charset="-122"/>
                <a:sym typeface="+mn-ea"/>
              </a:rPr>
              <a:t>中国肠外营养（</a:t>
            </a:r>
            <a:r>
              <a:rPr lang="en-US" altLang="zh-CN" sz="2000" b="1" dirty="0">
                <a:solidFill>
                  <a:schemeClr val="accent2"/>
                </a:solidFill>
                <a:latin typeface="微软雅黑" panose="020B0503020204020204" charset="-122"/>
                <a:ea typeface="微软雅黑" panose="020B0503020204020204" charset="-122"/>
                <a:cs typeface="微软雅黑" panose="020B0503020204020204" charset="-122"/>
                <a:sym typeface="+mn-ea"/>
              </a:rPr>
              <a:t>PN</a:t>
            </a:r>
            <a:r>
              <a:rPr lang="zh-CN" altLang="en-US" sz="2000" b="1" dirty="0">
                <a:solidFill>
                  <a:schemeClr val="accent2"/>
                </a:solidFill>
                <a:latin typeface="微软雅黑" panose="020B0503020204020204" charset="-122"/>
                <a:ea typeface="微软雅黑" panose="020B0503020204020204" charset="-122"/>
                <a:cs typeface="微软雅黑" panose="020B0503020204020204" charset="-122"/>
                <a:sym typeface="+mn-ea"/>
              </a:rPr>
              <a:t>）处方中电解质补充存在显著不规范现象</a:t>
            </a:r>
            <a:r>
              <a:rPr lang="en-US" altLang="zh-CN" sz="2000" b="1" dirty="0">
                <a:solidFill>
                  <a:schemeClr val="accent2"/>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chemeClr val="accent2"/>
                </a:solidFill>
                <a:latin typeface="微软雅黑" panose="020B0503020204020204" charset="-122"/>
                <a:ea typeface="微软雅黑" panose="020B0503020204020204" charset="-122"/>
                <a:cs typeface="微软雅黑" panose="020B0503020204020204" charset="-122"/>
                <a:sym typeface="+mn-ea"/>
              </a:rPr>
              <a:t>，本品可解决肠外营养补充</a:t>
            </a:r>
            <a:r>
              <a:rPr lang="zh-CN" altLang="en-US" sz="2000" b="1" dirty="0">
                <a:solidFill>
                  <a:schemeClr val="accent2"/>
                </a:solidFill>
                <a:latin typeface="微软雅黑" panose="020B0503020204020204" charset="-122"/>
                <a:ea typeface="微软雅黑" panose="020B0503020204020204" charset="-122"/>
                <a:cs typeface="微软雅黑" panose="020B0503020204020204" charset="-122"/>
                <a:sym typeface="+mn-ea"/>
              </a:rPr>
              <a:t>不规范的难题</a:t>
            </a:r>
            <a:endParaRPr lang="zh-CN" altLang="en-US" sz="2000" b="1" dirty="0">
              <a:solidFill>
                <a:schemeClr val="accent2"/>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277495" y="1003935"/>
            <a:ext cx="5504815" cy="5616575"/>
          </a:xfrm>
          <a:prstGeom prst="rect">
            <a:avLst/>
          </a:prstGeom>
          <a:noFill/>
          <a:ln>
            <a:solidFill>
              <a:schemeClr val="accent2"/>
            </a:solidFill>
          </a:ln>
        </p:spPr>
        <p:txBody>
          <a:bodyPr wrap="square" rtlCol="0">
            <a:noAutofit/>
          </a:bodyPr>
          <a:p>
            <a:r>
              <a:rPr lang="en-US" altLang="zh-CN" sz="1200" b="1">
                <a:latin typeface="微软雅黑" panose="020B0503020204020204" charset="-122"/>
                <a:ea typeface="微软雅黑" panose="020B0503020204020204" charset="-122"/>
                <a:cs typeface="微软雅黑" panose="020B0503020204020204" charset="-122"/>
              </a:rPr>
              <a:t>2024</a:t>
            </a:r>
            <a:r>
              <a:rPr lang="zh-CN" altLang="en-US" sz="1200" b="1">
                <a:latin typeface="微软雅黑" panose="020B0503020204020204" charset="-122"/>
                <a:ea typeface="微软雅黑" panose="020B0503020204020204" charset="-122"/>
                <a:cs typeface="微软雅黑" panose="020B0503020204020204" charset="-122"/>
              </a:rPr>
              <a:t>年发表的（</a:t>
            </a:r>
            <a:r>
              <a:rPr lang="en-US" altLang="zh-CN" sz="1200" b="1">
                <a:latin typeface="微软雅黑" panose="020B0503020204020204" charset="-122"/>
                <a:ea typeface="微软雅黑" panose="020B0503020204020204" charset="-122"/>
                <a:cs typeface="微软雅黑" panose="020B0503020204020204" charset="-122"/>
              </a:rPr>
              <a:t>2014—2023</a:t>
            </a:r>
            <a:r>
              <a:rPr lang="zh-CN" altLang="en-US" sz="1200" b="1">
                <a:latin typeface="微软雅黑" panose="020B0503020204020204" charset="-122"/>
                <a:ea typeface="微软雅黑" panose="020B0503020204020204" charset="-122"/>
                <a:cs typeface="微软雅黑" panose="020B0503020204020204" charset="-122"/>
              </a:rPr>
              <a:t>年中国肠外营养处方中电解质补充的文献分析）</a:t>
            </a:r>
            <a:r>
              <a:rPr lang="en-US" altLang="zh-CN" sz="1200" b="1" baseline="30000">
                <a:latin typeface="微软雅黑" panose="020B0503020204020204" charset="-122"/>
                <a:ea typeface="微软雅黑" panose="020B0503020204020204" charset="-122"/>
                <a:cs typeface="微软雅黑" panose="020B0503020204020204" charset="-122"/>
              </a:rPr>
              <a:t>1</a:t>
            </a:r>
            <a:r>
              <a:rPr lang="en-US" altLang="zh-CN" sz="1200">
                <a:latin typeface="微软雅黑" panose="020B0503020204020204" charset="-122"/>
                <a:ea typeface="微软雅黑" panose="020B0503020204020204" charset="-122"/>
                <a:cs typeface="微软雅黑" panose="020B0503020204020204" charset="-122"/>
              </a:rPr>
              <a:t> </a:t>
            </a:r>
            <a:endParaRPr lang="en-US" altLang="zh-CN" sz="1200">
              <a:latin typeface="微软雅黑" panose="020B0503020204020204" charset="-122"/>
              <a:ea typeface="微软雅黑" panose="020B0503020204020204" charset="-122"/>
              <a:cs typeface="微软雅黑" panose="020B0503020204020204" charset="-122"/>
            </a:endParaRPr>
          </a:p>
          <a:p>
            <a:pPr>
              <a:lnSpc>
                <a:spcPct val="120000"/>
              </a:lnSpc>
            </a:pPr>
            <a:r>
              <a:rPr lang="en-US" altLang="zh-CN" sz="1200">
                <a:latin typeface="微软雅黑" panose="020B0503020204020204" charset="-122"/>
                <a:ea typeface="微软雅黑" panose="020B0503020204020204" charset="-122"/>
                <a:cs typeface="微软雅黑" panose="020B0503020204020204" charset="-122"/>
              </a:rPr>
              <a:t>     </a:t>
            </a:r>
            <a:r>
              <a:rPr lang="zh-CN" altLang="en-US" sz="1200">
                <a:latin typeface="微软雅黑" panose="020B0503020204020204" charset="-122"/>
                <a:ea typeface="微软雅黑" panose="020B0503020204020204" charset="-122"/>
                <a:cs typeface="微软雅黑" panose="020B0503020204020204" charset="-122"/>
              </a:rPr>
              <a:t>临床上为了解我国肠外营养处方中电解质的补充情况。共计分析</a:t>
            </a:r>
            <a:r>
              <a:rPr lang="en-US" altLang="zh-CN" sz="1200">
                <a:latin typeface="微软雅黑" panose="020B0503020204020204" charset="-122"/>
                <a:ea typeface="微软雅黑" panose="020B0503020204020204" charset="-122"/>
                <a:cs typeface="微软雅黑" panose="020B0503020204020204" charset="-122"/>
              </a:rPr>
              <a:t>99</a:t>
            </a:r>
            <a:r>
              <a:rPr lang="zh-CN" altLang="en-US" sz="1200">
                <a:latin typeface="微软雅黑" panose="020B0503020204020204" charset="-122"/>
                <a:ea typeface="微软雅黑" panose="020B0503020204020204" charset="-122"/>
                <a:cs typeface="微软雅黑" panose="020B0503020204020204" charset="-122"/>
              </a:rPr>
              <a:t>篇文献成人</a:t>
            </a:r>
            <a:r>
              <a:rPr lang="en-US" altLang="zh-CN" sz="1200">
                <a:latin typeface="微软雅黑" panose="020B0503020204020204" charset="-122"/>
                <a:ea typeface="微软雅黑" panose="020B0503020204020204" charset="-122"/>
                <a:cs typeface="微软雅黑" panose="020B0503020204020204" charset="-122"/>
              </a:rPr>
              <a:t>85</a:t>
            </a:r>
            <a:r>
              <a:rPr lang="zh-CN" altLang="en-US" sz="1200">
                <a:latin typeface="微软雅黑" panose="020B0503020204020204" charset="-122"/>
                <a:ea typeface="微软雅黑" panose="020B0503020204020204" charset="-122"/>
                <a:cs typeface="微软雅黑" panose="020B0503020204020204" charset="-122"/>
              </a:rPr>
              <a:t>篇、新生儿</a:t>
            </a:r>
            <a:r>
              <a:rPr lang="en-US" altLang="zh-CN" sz="1200">
                <a:latin typeface="微软雅黑" panose="020B0503020204020204" charset="-122"/>
                <a:ea typeface="微软雅黑" panose="020B0503020204020204" charset="-122"/>
                <a:cs typeface="微软雅黑" panose="020B0503020204020204" charset="-122"/>
              </a:rPr>
              <a:t>14</a:t>
            </a:r>
            <a:r>
              <a:rPr lang="zh-CN" altLang="en-US" sz="1200">
                <a:latin typeface="微软雅黑" panose="020B0503020204020204" charset="-122"/>
                <a:ea typeface="微软雅黑" panose="020B0503020204020204" charset="-122"/>
                <a:cs typeface="微软雅黑" panose="020B0503020204020204" charset="-122"/>
              </a:rPr>
              <a:t>篇（共计</a:t>
            </a:r>
            <a:r>
              <a:rPr lang="en-US" altLang="zh-CN" sz="1200">
                <a:latin typeface="微软雅黑" panose="020B0503020204020204" charset="-122"/>
                <a:ea typeface="微软雅黑" panose="020B0503020204020204" charset="-122"/>
                <a:cs typeface="微软雅黑" panose="020B0503020204020204" charset="-122"/>
              </a:rPr>
              <a:t>83.9</a:t>
            </a:r>
            <a:r>
              <a:rPr lang="zh-CN" altLang="en-US" sz="1200">
                <a:latin typeface="微软雅黑" panose="020B0503020204020204" charset="-122"/>
                <a:ea typeface="微软雅黑" panose="020B0503020204020204" charset="-122"/>
                <a:cs typeface="微软雅黑" panose="020B0503020204020204" charset="-122"/>
              </a:rPr>
              <a:t>万份</a:t>
            </a:r>
            <a:r>
              <a:rPr lang="en-US" altLang="zh-CN" sz="1200">
                <a:latin typeface="微软雅黑" panose="020B0503020204020204" charset="-122"/>
                <a:ea typeface="微软雅黑" panose="020B0503020204020204" charset="-122"/>
                <a:cs typeface="微软雅黑" panose="020B0503020204020204" charset="-122"/>
              </a:rPr>
              <a:t>PN</a:t>
            </a:r>
            <a:r>
              <a:rPr lang="zh-CN" altLang="en-US" sz="1200">
                <a:latin typeface="微软雅黑" panose="020B0503020204020204" charset="-122"/>
                <a:ea typeface="微软雅黑" panose="020B0503020204020204" charset="-122"/>
                <a:cs typeface="微软雅黑" panose="020B0503020204020204" charset="-122"/>
              </a:rPr>
              <a:t>处方）。检索</a:t>
            </a:r>
            <a:r>
              <a:rPr lang="en-US" altLang="zh-CN" sz="1200">
                <a:latin typeface="微软雅黑" panose="020B0503020204020204" charset="-122"/>
                <a:ea typeface="微软雅黑" panose="020B0503020204020204" charset="-122"/>
                <a:cs typeface="微软雅黑" panose="020B0503020204020204" charset="-122"/>
              </a:rPr>
              <a:t>2014 — 2023</a:t>
            </a:r>
            <a:r>
              <a:rPr lang="zh-CN" altLang="en-US" sz="1200">
                <a:latin typeface="微软雅黑" panose="020B0503020204020204" charset="-122"/>
                <a:ea typeface="微软雅黑" panose="020B0503020204020204" charset="-122"/>
                <a:cs typeface="微软雅黑" panose="020B0503020204020204" charset="-122"/>
              </a:rPr>
              <a:t>年十年发表的有关</a:t>
            </a:r>
            <a:r>
              <a:rPr lang="en-US" altLang="zh-CN" sz="1200">
                <a:latin typeface="微软雅黑" panose="020B0503020204020204" charset="-122"/>
                <a:ea typeface="微软雅黑" panose="020B0503020204020204" charset="-122"/>
                <a:cs typeface="微软雅黑" panose="020B0503020204020204" charset="-122"/>
              </a:rPr>
              <a:t>PN</a:t>
            </a:r>
            <a:r>
              <a:rPr lang="zh-CN" altLang="en-US" sz="1200">
                <a:latin typeface="微软雅黑" panose="020B0503020204020204" charset="-122"/>
                <a:ea typeface="微软雅黑" panose="020B0503020204020204" charset="-122"/>
                <a:cs typeface="微软雅黑" panose="020B0503020204020204" charset="-122"/>
              </a:rPr>
              <a:t>处方的相关文献并对电解质的使用情况进行</a:t>
            </a:r>
            <a:r>
              <a:rPr lang="zh-CN" altLang="en-US" sz="1200">
                <a:latin typeface="微软雅黑" panose="020B0503020204020204" charset="-122"/>
                <a:ea typeface="微软雅黑" panose="020B0503020204020204" charset="-122"/>
                <a:cs typeface="微软雅黑" panose="020B0503020204020204" charset="-122"/>
              </a:rPr>
              <a:t>全面分析。</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1400" b="1">
                <a:latin typeface="微软雅黑" panose="020B0503020204020204" charset="-122"/>
                <a:ea typeface="微软雅黑" panose="020B0503020204020204" charset="-122"/>
                <a:cs typeface="微软雅黑" panose="020B0503020204020204" charset="-122"/>
              </a:rPr>
              <a:t>文章核心结论：</a:t>
            </a:r>
            <a:endParaRPr lang="zh-CN" altLang="en-US" sz="1400" b="1">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1200" b="1">
                <a:latin typeface="微软雅黑" panose="020B0503020204020204" charset="-122"/>
                <a:ea typeface="微软雅黑" panose="020B0503020204020204" charset="-122"/>
                <a:cs typeface="微软雅黑" panose="020B0503020204020204" charset="-122"/>
              </a:rPr>
              <a:t>1</a:t>
            </a:r>
            <a:r>
              <a:rPr lang="zh-CN" altLang="en-US" sz="1200" b="1">
                <a:latin typeface="微软雅黑" panose="020B0503020204020204" charset="-122"/>
                <a:ea typeface="微软雅黑" panose="020B0503020204020204" charset="-122"/>
                <a:cs typeface="微软雅黑" panose="020B0503020204020204" charset="-122"/>
              </a:rPr>
              <a:t>、补充不足：</a:t>
            </a:r>
            <a:endParaRPr lang="zh-CN" altLang="en-US" sz="1200" b="1">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1200" b="1">
                <a:solidFill>
                  <a:schemeClr val="accent2"/>
                </a:solidFill>
                <a:latin typeface="微软雅黑" panose="020B0503020204020204" charset="-122"/>
                <a:ea typeface="微软雅黑" panose="020B0503020204020204" charset="-122"/>
                <a:cs typeface="微软雅黑" panose="020B0503020204020204" charset="-122"/>
              </a:rPr>
              <a:t>成人仅</a:t>
            </a:r>
            <a:r>
              <a:rPr lang="en-US" altLang="zh-CN" sz="1200" b="1">
                <a:solidFill>
                  <a:schemeClr val="accent2"/>
                </a:solidFill>
                <a:latin typeface="微软雅黑" panose="020B0503020204020204" charset="-122"/>
                <a:ea typeface="微软雅黑" panose="020B0503020204020204" charset="-122"/>
                <a:cs typeface="微软雅黑" panose="020B0503020204020204" charset="-122"/>
              </a:rPr>
              <a:t>62.5%</a:t>
            </a:r>
            <a:r>
              <a:rPr lang="zh-CN" altLang="en-US" sz="1200">
                <a:latin typeface="微软雅黑" panose="020B0503020204020204" charset="-122"/>
                <a:ea typeface="微软雅黑" panose="020B0503020204020204" charset="-122"/>
                <a:cs typeface="微软雅黑" panose="020B0503020204020204" charset="-122"/>
              </a:rPr>
              <a:t>处方补充</a:t>
            </a:r>
            <a:r>
              <a:rPr lang="en-US" altLang="zh-CN" sz="1200">
                <a:latin typeface="微软雅黑" panose="020B0503020204020204" charset="-122"/>
                <a:ea typeface="微软雅黑" panose="020B0503020204020204" charset="-122"/>
                <a:cs typeface="微软雅黑" panose="020B0503020204020204" charset="-122"/>
              </a:rPr>
              <a:t>Na</a:t>
            </a:r>
            <a:r>
              <a:rPr lang="en-US" altLang="en-US"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a:t>
            </a:r>
            <a:r>
              <a:rPr lang="en-US" altLang="zh-CN" sz="1200">
                <a:latin typeface="微软雅黑" panose="020B0503020204020204" charset="-122"/>
                <a:ea typeface="微软雅黑" panose="020B0503020204020204" charset="-122"/>
                <a:cs typeface="微软雅黑" panose="020B0503020204020204" charset="-122"/>
              </a:rPr>
              <a:t>K</a:t>
            </a:r>
            <a:r>
              <a:rPr lang="en-US" altLang="en-US"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a:t>
            </a:r>
            <a:r>
              <a:rPr lang="en-US" altLang="zh-CN" sz="1200">
                <a:latin typeface="微软雅黑" panose="020B0503020204020204" charset="-122"/>
                <a:ea typeface="微软雅黑" panose="020B0503020204020204" charset="-122"/>
                <a:cs typeface="微软雅黑" panose="020B0503020204020204" charset="-122"/>
              </a:rPr>
              <a:t>Ca</a:t>
            </a:r>
            <a:r>
              <a:rPr lang="en-US" altLang="en-US" sz="1200">
                <a:latin typeface="微软雅黑" panose="020B0503020204020204" charset="-122"/>
                <a:ea typeface="微软雅黑" panose="020B0503020204020204" charset="-122"/>
                <a:cs typeface="微软雅黑" panose="020B0503020204020204" charset="-122"/>
              </a:rPr>
              <a:t>²⁺</a:t>
            </a:r>
            <a:r>
              <a:rPr lang="zh-CN" altLang="en-US" sz="1200">
                <a:latin typeface="微软雅黑" panose="020B0503020204020204" charset="-122"/>
                <a:ea typeface="微软雅黑" panose="020B0503020204020204" charset="-122"/>
                <a:cs typeface="微软雅黑" panose="020B0503020204020204" charset="-122"/>
              </a:rPr>
              <a:t>、</a:t>
            </a:r>
            <a:r>
              <a:rPr lang="en-US" altLang="zh-CN" sz="1200">
                <a:latin typeface="微软雅黑" panose="020B0503020204020204" charset="-122"/>
                <a:ea typeface="微软雅黑" panose="020B0503020204020204" charset="-122"/>
                <a:cs typeface="微软雅黑" panose="020B0503020204020204" charset="-122"/>
              </a:rPr>
              <a:t>Mg</a:t>
            </a:r>
            <a:r>
              <a:rPr lang="en-US" altLang="en-US" sz="1200">
                <a:latin typeface="微软雅黑" panose="020B0503020204020204" charset="-122"/>
                <a:ea typeface="微软雅黑" panose="020B0503020204020204" charset="-122"/>
                <a:cs typeface="微软雅黑" panose="020B0503020204020204" charset="-122"/>
              </a:rPr>
              <a:t>²⁺</a:t>
            </a:r>
            <a:r>
              <a:rPr lang="zh-CN" altLang="en-US" sz="1200">
                <a:latin typeface="微软雅黑" panose="020B0503020204020204" charset="-122"/>
                <a:ea typeface="微软雅黑" panose="020B0503020204020204" charset="-122"/>
                <a:cs typeface="微软雅黑" panose="020B0503020204020204" charset="-122"/>
              </a:rPr>
              <a:t>全四离子（</a:t>
            </a:r>
            <a:r>
              <a:rPr lang="zh-CN" altLang="en-US" sz="1200" b="1">
                <a:solidFill>
                  <a:schemeClr val="accent2"/>
                </a:solidFill>
                <a:latin typeface="微软雅黑" panose="020B0503020204020204" charset="-122"/>
                <a:ea typeface="微软雅黑" panose="020B0503020204020204" charset="-122"/>
                <a:cs typeface="微软雅黑" panose="020B0503020204020204" charset="-122"/>
              </a:rPr>
              <a:t>新生儿</a:t>
            </a:r>
            <a:r>
              <a:rPr lang="en-US" altLang="zh-CN" sz="1200" b="1">
                <a:solidFill>
                  <a:schemeClr val="accent2"/>
                </a:solidFill>
                <a:latin typeface="微软雅黑" panose="020B0503020204020204" charset="-122"/>
                <a:ea typeface="微软雅黑" panose="020B0503020204020204" charset="-122"/>
                <a:cs typeface="微软雅黑" panose="020B0503020204020204" charset="-122"/>
              </a:rPr>
              <a:t>12.5%</a:t>
            </a:r>
            <a:r>
              <a:rPr lang="zh-CN" altLang="en-US" sz="1200">
                <a:latin typeface="微软雅黑" panose="020B0503020204020204" charset="-122"/>
                <a:ea typeface="微软雅黑" panose="020B0503020204020204" charset="-122"/>
                <a:cs typeface="微软雅黑" panose="020B0503020204020204" charset="-122"/>
              </a:rPr>
              <a:t>），</a:t>
            </a:r>
            <a:r>
              <a:rPr lang="en-US" altLang="zh-CN" sz="1200">
                <a:latin typeface="微软雅黑" panose="020B0503020204020204" charset="-122"/>
                <a:ea typeface="微软雅黑" panose="020B0503020204020204" charset="-122"/>
                <a:cs typeface="微软雅黑" panose="020B0503020204020204" charset="-122"/>
              </a:rPr>
              <a:t>10.87%</a:t>
            </a:r>
            <a:r>
              <a:rPr lang="zh-CN" altLang="en-US" sz="1200">
                <a:latin typeface="微软雅黑" panose="020B0503020204020204" charset="-122"/>
                <a:ea typeface="微软雅黑" panose="020B0503020204020204" charset="-122"/>
                <a:cs typeface="微软雅黑" panose="020B0503020204020204" charset="-122"/>
              </a:rPr>
              <a:t>成人处方完全未补充。</a:t>
            </a:r>
            <a:endParaRPr lang="zh-CN" altLang="en-US" sz="1200">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1200" b="1">
                <a:latin typeface="微软雅黑" panose="020B0503020204020204" charset="-122"/>
                <a:ea typeface="微软雅黑" panose="020B0503020204020204" charset="-122"/>
                <a:cs typeface="微软雅黑" panose="020B0503020204020204" charset="-122"/>
              </a:rPr>
              <a:t>2</a:t>
            </a:r>
            <a:r>
              <a:rPr lang="zh-CN" altLang="en-US" sz="1200" b="1">
                <a:latin typeface="微软雅黑" panose="020B0503020204020204" charset="-122"/>
                <a:ea typeface="微软雅黑" panose="020B0503020204020204" charset="-122"/>
                <a:cs typeface="微软雅黑" panose="020B0503020204020204" charset="-122"/>
              </a:rPr>
              <a:t>、超量风险：</a:t>
            </a:r>
            <a:endParaRPr lang="zh-CN" altLang="en-US" sz="1200" b="1">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1200" b="1">
                <a:solidFill>
                  <a:schemeClr val="accent2"/>
                </a:solidFill>
                <a:latin typeface="微软雅黑" panose="020B0503020204020204" charset="-122"/>
                <a:ea typeface="微软雅黑" panose="020B0503020204020204" charset="-122"/>
                <a:cs typeface="微软雅黑" panose="020B0503020204020204" charset="-122"/>
              </a:rPr>
              <a:t>0.87%</a:t>
            </a:r>
            <a:r>
              <a:rPr lang="zh-CN" altLang="en-US" sz="1200">
                <a:latin typeface="微软雅黑" panose="020B0503020204020204" charset="-122"/>
                <a:ea typeface="微软雅黑" panose="020B0503020204020204" charset="-122"/>
                <a:cs typeface="微软雅黑" panose="020B0503020204020204" charset="-122"/>
              </a:rPr>
              <a:t>成人（</a:t>
            </a:r>
            <a:r>
              <a:rPr lang="en-US" altLang="zh-CN" sz="1200">
                <a:latin typeface="微软雅黑" panose="020B0503020204020204" charset="-122"/>
                <a:ea typeface="微软雅黑" panose="020B0503020204020204" charset="-122"/>
                <a:cs typeface="微软雅黑" panose="020B0503020204020204" charset="-122"/>
              </a:rPr>
              <a:t>6,261</a:t>
            </a:r>
            <a:r>
              <a:rPr lang="zh-CN" altLang="en-US" sz="1200">
                <a:latin typeface="微软雅黑" panose="020B0503020204020204" charset="-122"/>
                <a:ea typeface="微软雅黑" panose="020B0503020204020204" charset="-122"/>
                <a:cs typeface="微软雅黑" panose="020B0503020204020204" charset="-122"/>
              </a:rPr>
              <a:t>份）、</a:t>
            </a:r>
            <a:r>
              <a:rPr lang="en-US" altLang="zh-CN" sz="1200" b="1">
                <a:solidFill>
                  <a:schemeClr val="accent2"/>
                </a:solidFill>
                <a:latin typeface="微软雅黑" panose="020B0503020204020204" charset="-122"/>
                <a:ea typeface="微软雅黑" panose="020B0503020204020204" charset="-122"/>
                <a:cs typeface="微软雅黑" panose="020B0503020204020204" charset="-122"/>
              </a:rPr>
              <a:t>1.83%</a:t>
            </a:r>
            <a:r>
              <a:rPr lang="zh-CN" altLang="en-US" sz="1200">
                <a:latin typeface="微软雅黑" panose="020B0503020204020204" charset="-122"/>
                <a:ea typeface="微软雅黑" panose="020B0503020204020204" charset="-122"/>
                <a:cs typeface="微软雅黑" panose="020B0503020204020204" charset="-122"/>
              </a:rPr>
              <a:t>新生儿（</a:t>
            </a:r>
            <a:r>
              <a:rPr lang="en-US" altLang="zh-CN" sz="1200">
                <a:latin typeface="微软雅黑" panose="020B0503020204020204" charset="-122"/>
                <a:ea typeface="微软雅黑" panose="020B0503020204020204" charset="-122"/>
                <a:cs typeface="微软雅黑" panose="020B0503020204020204" charset="-122"/>
              </a:rPr>
              <a:t>516</a:t>
            </a:r>
            <a:r>
              <a:rPr lang="zh-CN" altLang="en-US" sz="1200">
                <a:latin typeface="微软雅黑" panose="020B0503020204020204" charset="-122"/>
                <a:ea typeface="微软雅黑" panose="020B0503020204020204" charset="-122"/>
                <a:cs typeface="微软雅黑" panose="020B0503020204020204" charset="-122"/>
              </a:rPr>
              <a:t>份）处方存在</a:t>
            </a:r>
            <a:r>
              <a:rPr lang="en-US" altLang="zh-CN"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稳定性超量</a:t>
            </a:r>
            <a:r>
              <a:rPr lang="en-US" altLang="zh-CN"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（标准不一），</a:t>
            </a:r>
            <a:r>
              <a:rPr lang="en-US" altLang="zh-CN" sz="1200">
                <a:latin typeface="微软雅黑" panose="020B0503020204020204" charset="-122"/>
                <a:ea typeface="微软雅黑" panose="020B0503020204020204" charset="-122"/>
                <a:cs typeface="微软雅黑" panose="020B0503020204020204" charset="-122"/>
              </a:rPr>
              <a:t>Na</a:t>
            </a:r>
            <a:r>
              <a:rPr lang="en-US" altLang="en-US" sz="1200">
                <a:latin typeface="微软雅黑" panose="020B0503020204020204" charset="-122"/>
                <a:ea typeface="微软雅黑" panose="020B0503020204020204" charset="-122"/>
                <a:cs typeface="微软雅黑" panose="020B0503020204020204" charset="-122"/>
              </a:rPr>
              <a:t>⁺</a:t>
            </a:r>
            <a:r>
              <a:rPr lang="en-US" altLang="zh-CN" sz="1200">
                <a:latin typeface="微软雅黑" panose="020B0503020204020204" charset="-122"/>
                <a:ea typeface="微软雅黑" panose="020B0503020204020204" charset="-122"/>
                <a:cs typeface="微软雅黑" panose="020B0503020204020204" charset="-122"/>
              </a:rPr>
              <a:t>/K</a:t>
            </a:r>
            <a:r>
              <a:rPr lang="en-US" altLang="en-US"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或</a:t>
            </a:r>
            <a:r>
              <a:rPr lang="en-US" altLang="zh-CN" sz="1200">
                <a:latin typeface="微软雅黑" panose="020B0503020204020204" charset="-122"/>
                <a:ea typeface="微软雅黑" panose="020B0503020204020204" charset="-122"/>
                <a:cs typeface="微软雅黑" panose="020B0503020204020204" charset="-122"/>
              </a:rPr>
              <a:t>Ca</a:t>
            </a:r>
            <a:r>
              <a:rPr lang="en-US" altLang="en-US" sz="1200">
                <a:latin typeface="微软雅黑" panose="020B0503020204020204" charset="-122"/>
                <a:ea typeface="微软雅黑" panose="020B0503020204020204" charset="-122"/>
                <a:cs typeface="微软雅黑" panose="020B0503020204020204" charset="-122"/>
              </a:rPr>
              <a:t>²⁺</a:t>
            </a:r>
            <a:r>
              <a:rPr lang="en-US" altLang="zh-CN" sz="1200">
                <a:latin typeface="微软雅黑" panose="020B0503020204020204" charset="-122"/>
                <a:ea typeface="微软雅黑" panose="020B0503020204020204" charset="-122"/>
                <a:cs typeface="微软雅黑" panose="020B0503020204020204" charset="-122"/>
              </a:rPr>
              <a:t>/Mg</a:t>
            </a:r>
            <a:r>
              <a:rPr lang="en-US" altLang="en-US" sz="1200">
                <a:latin typeface="微软雅黑" panose="020B0503020204020204" charset="-122"/>
                <a:ea typeface="微软雅黑" panose="020B0503020204020204" charset="-122"/>
                <a:cs typeface="微软雅黑" panose="020B0503020204020204" charset="-122"/>
              </a:rPr>
              <a:t>²⁺</a:t>
            </a:r>
            <a:r>
              <a:rPr lang="zh-CN" altLang="en-US" sz="1200">
                <a:latin typeface="微软雅黑" panose="020B0503020204020204" charset="-122"/>
                <a:ea typeface="微软雅黑" panose="020B0503020204020204" charset="-122"/>
                <a:cs typeface="微软雅黑" panose="020B0503020204020204" charset="-122"/>
              </a:rPr>
              <a:t>过高易致沉淀</a:t>
            </a:r>
            <a:r>
              <a:rPr lang="en-US" altLang="zh-CN"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栓塞。</a:t>
            </a:r>
            <a:endParaRPr lang="zh-CN" altLang="en-US" sz="1200">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1200" b="1">
                <a:latin typeface="微软雅黑" panose="020B0503020204020204" charset="-122"/>
                <a:ea typeface="微软雅黑" panose="020B0503020204020204" charset="-122"/>
                <a:cs typeface="微软雅黑" panose="020B0503020204020204" charset="-122"/>
              </a:rPr>
              <a:t>3</a:t>
            </a:r>
            <a:r>
              <a:rPr lang="zh-CN" altLang="en-US" sz="1200" b="1">
                <a:latin typeface="微软雅黑" panose="020B0503020204020204" charset="-122"/>
                <a:ea typeface="微软雅黑" panose="020B0503020204020204" charset="-122"/>
                <a:cs typeface="微软雅黑" panose="020B0503020204020204" charset="-122"/>
              </a:rPr>
              <a:t>、制剂混乱：</a:t>
            </a:r>
            <a:endParaRPr lang="zh-CN" altLang="en-US" sz="1200" b="1">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1200" b="1">
                <a:solidFill>
                  <a:schemeClr val="accent2"/>
                </a:solidFill>
                <a:latin typeface="微软雅黑" panose="020B0503020204020204" charset="-122"/>
                <a:ea typeface="微软雅黑" panose="020B0503020204020204" charset="-122"/>
                <a:cs typeface="微软雅黑" panose="020B0503020204020204" charset="-122"/>
              </a:rPr>
              <a:t> 26%</a:t>
            </a:r>
            <a:r>
              <a:rPr lang="zh-CN" altLang="en-US" sz="1200">
                <a:latin typeface="微软雅黑" panose="020B0503020204020204" charset="-122"/>
                <a:ea typeface="微软雅黑" panose="020B0503020204020204" charset="-122"/>
                <a:cs typeface="微软雅黑" panose="020B0503020204020204" charset="-122"/>
              </a:rPr>
              <a:t>成人文献使用非推荐制剂（如转化糖电解质、醋酸钠林格），易致沉淀、</a:t>
            </a:r>
            <a:r>
              <a:rPr lang="zh-CN" altLang="en-US" sz="1200">
                <a:latin typeface="微软雅黑" panose="020B0503020204020204" charset="-122"/>
                <a:ea typeface="微软雅黑" panose="020B0503020204020204" charset="-122"/>
                <a:cs typeface="微软雅黑" panose="020B0503020204020204" charset="-122"/>
              </a:rPr>
              <a:t>违背指南共识。</a:t>
            </a:r>
            <a:endParaRPr lang="zh-CN" altLang="en-US" sz="1200">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1200" b="1">
                <a:latin typeface="微软雅黑" panose="020B0503020204020204" charset="-122"/>
                <a:ea typeface="微软雅黑" panose="020B0503020204020204" charset="-122"/>
                <a:cs typeface="微软雅黑" panose="020B0503020204020204" charset="-122"/>
              </a:rPr>
              <a:t>4</a:t>
            </a:r>
            <a:r>
              <a:rPr lang="zh-CN" altLang="en-US" sz="1200" b="1">
                <a:latin typeface="微软雅黑" panose="020B0503020204020204" charset="-122"/>
                <a:ea typeface="微软雅黑" panose="020B0503020204020204" charset="-122"/>
                <a:cs typeface="微软雅黑" panose="020B0503020204020204" charset="-122"/>
              </a:rPr>
              <a:t>、监测缺失：</a:t>
            </a:r>
            <a:endParaRPr lang="zh-CN" altLang="en-US" sz="1200" b="1">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1200" b="1">
                <a:latin typeface="微软雅黑" panose="020B0503020204020204" charset="-122"/>
                <a:ea typeface="微软雅黑" panose="020B0503020204020204" charset="-122"/>
                <a:cs typeface="微软雅黑" panose="020B0503020204020204" charset="-122"/>
              </a:rPr>
              <a:t> </a:t>
            </a:r>
            <a:r>
              <a:rPr lang="en-US" altLang="zh-CN" sz="1200" b="1">
                <a:solidFill>
                  <a:schemeClr val="accent2"/>
                </a:solidFill>
                <a:latin typeface="微软雅黑" panose="020B0503020204020204" charset="-122"/>
                <a:ea typeface="微软雅黑" panose="020B0503020204020204" charset="-122"/>
                <a:cs typeface="微软雅黑" panose="020B0503020204020204" charset="-122"/>
              </a:rPr>
              <a:t>97.22%</a:t>
            </a:r>
            <a:r>
              <a:rPr lang="zh-CN" altLang="en-US" sz="1200">
                <a:latin typeface="微软雅黑" panose="020B0503020204020204" charset="-122"/>
                <a:ea typeface="微软雅黑" panose="020B0503020204020204" charset="-122"/>
                <a:cs typeface="微软雅黑" panose="020B0503020204020204" charset="-122"/>
              </a:rPr>
              <a:t>文献未定期监测电解质水平。</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pPr algn="l">
              <a:lnSpc>
                <a:spcPct val="130000"/>
              </a:lnSpc>
              <a:buClrTx/>
              <a:buSzTx/>
              <a:buFontTx/>
            </a:pPr>
            <a:r>
              <a:rPr lang="zh-CN" altLang="en-US" sz="1400" b="1">
                <a:latin typeface="微软雅黑" panose="020B0503020204020204" charset="-122"/>
                <a:ea typeface="微软雅黑" panose="020B0503020204020204" charset="-122"/>
                <a:cs typeface="微软雅黑" panose="020B0503020204020204" charset="-122"/>
              </a:rPr>
              <a:t>根本原因及临床建议:</a:t>
            </a:r>
            <a:endParaRPr lang="zh-CN" altLang="en-US" sz="1400" b="1">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200">
                <a:latin typeface="微软雅黑" panose="020B0503020204020204" charset="-122"/>
                <a:ea typeface="微软雅黑" panose="020B0503020204020204" charset="-122"/>
                <a:cs typeface="微软雅黑" panose="020B0503020204020204" charset="-122"/>
              </a:rPr>
              <a:t>1</a:t>
            </a:r>
            <a:r>
              <a:rPr lang="zh-CN" altLang="en-US" sz="1200">
                <a:latin typeface="微软雅黑" panose="020B0503020204020204" charset="-122"/>
                <a:ea typeface="微软雅黑" panose="020B0503020204020204" charset="-122"/>
                <a:cs typeface="微软雅黑" panose="020B0503020204020204" charset="-122"/>
              </a:rPr>
              <a:t>、临床对电解质全面补充认知不足，依赖单一制剂；单一制剂</a:t>
            </a:r>
            <a:r>
              <a:rPr lang="zh-CN" altLang="en-US" sz="1200">
                <a:latin typeface="微软雅黑" panose="020B0503020204020204" charset="-122"/>
                <a:ea typeface="微软雅黑" panose="020B0503020204020204" charset="-122"/>
                <a:cs typeface="微软雅黑" panose="020B0503020204020204" charset="-122"/>
                <a:sym typeface="+mn-ea"/>
              </a:rPr>
              <a:t>配制流程复杂（每增</a:t>
            </a:r>
            <a:r>
              <a:rPr lang="en-US" altLang="zh-CN" sz="1200">
                <a:latin typeface="微软雅黑" panose="020B0503020204020204" charset="-122"/>
                <a:ea typeface="微软雅黑" panose="020B0503020204020204" charset="-122"/>
                <a:cs typeface="微软雅黑" panose="020B0503020204020204" charset="-122"/>
                <a:sym typeface="+mn-ea"/>
              </a:rPr>
              <a:t>1</a:t>
            </a:r>
            <a:r>
              <a:rPr lang="zh-CN" altLang="en-US" sz="1200">
                <a:latin typeface="微软雅黑" panose="020B0503020204020204" charset="-122"/>
                <a:ea typeface="微软雅黑" panose="020B0503020204020204" charset="-122"/>
                <a:cs typeface="微软雅黑" panose="020B0503020204020204" charset="-122"/>
                <a:sym typeface="+mn-ea"/>
              </a:rPr>
              <a:t>种药，污染</a:t>
            </a:r>
            <a:r>
              <a:rPr lang="en-US" altLang="zh-CN" sz="1200">
                <a:latin typeface="微软雅黑" panose="020B0503020204020204" charset="-122"/>
                <a:ea typeface="微软雅黑" panose="020B0503020204020204" charset="-122"/>
                <a:cs typeface="微软雅黑" panose="020B0503020204020204" charset="-122"/>
                <a:sym typeface="+mn-ea"/>
              </a:rPr>
              <a:t>/</a:t>
            </a:r>
            <a:r>
              <a:rPr lang="zh-CN" altLang="en-US" sz="1200">
                <a:latin typeface="微软雅黑" panose="020B0503020204020204" charset="-122"/>
                <a:ea typeface="微软雅黑" panose="020B0503020204020204" charset="-122"/>
                <a:cs typeface="微软雅黑" panose="020B0503020204020204" charset="-122"/>
                <a:sym typeface="+mn-ea"/>
              </a:rPr>
              <a:t>差错率↑）</a:t>
            </a:r>
            <a:endParaRPr lang="zh-CN" altLang="en-US" sz="1200">
              <a:latin typeface="微软雅黑" panose="020B0503020204020204" charset="-122"/>
              <a:ea typeface="微软雅黑" panose="020B0503020204020204" charset="-122"/>
              <a:cs typeface="微软雅黑" panose="020B0503020204020204" charset="-122"/>
              <a:sym typeface="+mn-ea"/>
            </a:endParaRPr>
          </a:p>
          <a:p>
            <a:pPr>
              <a:lnSpc>
                <a:spcPct val="130000"/>
              </a:lnSpc>
            </a:pPr>
            <a:r>
              <a:rPr lang="zh-CN" altLang="en-US" sz="1200" b="1">
                <a:latin typeface="微软雅黑" panose="020B0503020204020204" charset="-122"/>
                <a:ea typeface="微软雅黑" panose="020B0503020204020204" charset="-122"/>
                <a:cs typeface="微软雅黑" panose="020B0503020204020204" charset="-122"/>
              </a:rPr>
              <a:t>建议：</a:t>
            </a:r>
            <a:r>
              <a:rPr lang="zh-CN" altLang="en-US" sz="1200">
                <a:solidFill>
                  <a:schemeClr val="accent2"/>
                </a:solidFill>
                <a:latin typeface="微软雅黑" panose="020B0503020204020204" charset="-122"/>
                <a:ea typeface="微软雅黑" panose="020B0503020204020204" charset="-122"/>
                <a:cs typeface="微软雅黑" panose="020B0503020204020204" charset="-122"/>
                <a:sym typeface="+mn-ea"/>
              </a:rPr>
              <a:t>优先选用预混多阳离子制剂</a:t>
            </a:r>
            <a:r>
              <a:rPr lang="en-US" altLang="zh-CN" sz="1200" b="1">
                <a:solidFill>
                  <a:schemeClr val="accent2"/>
                </a:solidFill>
                <a:latin typeface="微软雅黑" panose="020B0503020204020204" charset="-122"/>
                <a:ea typeface="微软雅黑" panose="020B0503020204020204" charset="-122"/>
                <a:cs typeface="微软雅黑" panose="020B0503020204020204" charset="-122"/>
                <a:sym typeface="+mn-ea"/>
              </a:rPr>
              <a:t>(</a:t>
            </a:r>
            <a:r>
              <a:rPr lang="zh-CN" altLang="en-US" sz="1200" b="1">
                <a:solidFill>
                  <a:schemeClr val="accent2"/>
                </a:solidFill>
                <a:latin typeface="微软雅黑" panose="020B0503020204020204" charset="-122"/>
                <a:ea typeface="微软雅黑" panose="020B0503020204020204" charset="-122"/>
                <a:cs typeface="微软雅黑" panose="020B0503020204020204" charset="-122"/>
                <a:sym typeface="+mn-ea"/>
              </a:rPr>
              <a:t>如钠钾镁钙注射用浓溶液</a:t>
            </a:r>
            <a:r>
              <a:rPr lang="en-US" altLang="zh-CN" sz="1200" b="1">
                <a:solidFill>
                  <a:schemeClr val="accent2"/>
                </a:solidFill>
                <a:latin typeface="微软雅黑" panose="020B0503020204020204" charset="-122"/>
                <a:ea typeface="微软雅黑" panose="020B0503020204020204" charset="-122"/>
                <a:cs typeface="微软雅黑" panose="020B0503020204020204" charset="-122"/>
                <a:sym typeface="+mn-ea"/>
              </a:rPr>
              <a:t>)</a:t>
            </a:r>
            <a:r>
              <a:rPr lang="zh-CN" altLang="en-US" sz="1200">
                <a:solidFill>
                  <a:schemeClr val="accent2"/>
                </a:solidFill>
                <a:latin typeface="微软雅黑" panose="020B0503020204020204" charset="-122"/>
                <a:ea typeface="微软雅黑" panose="020B0503020204020204" charset="-122"/>
                <a:cs typeface="微软雅黑" panose="020B0503020204020204" charset="-122"/>
                <a:sym typeface="+mn-ea"/>
              </a:rPr>
              <a:t>减少配制风险</a:t>
            </a:r>
            <a:endParaRPr lang="zh-CN" altLang="en-US" sz="1200">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200">
                <a:latin typeface="微软雅黑" panose="020B0503020204020204" charset="-122"/>
                <a:ea typeface="微软雅黑" panose="020B0503020204020204" charset="-122"/>
                <a:cs typeface="微软雅黑" panose="020B0503020204020204" charset="-122"/>
              </a:rPr>
              <a:t>2</a:t>
            </a:r>
            <a:r>
              <a:rPr lang="zh-CN" altLang="en-US" sz="1200">
                <a:latin typeface="微软雅黑" panose="020B0503020204020204" charset="-122"/>
                <a:ea typeface="微软雅黑" panose="020B0503020204020204" charset="-122"/>
                <a:cs typeface="微软雅黑" panose="020B0503020204020204" charset="-122"/>
              </a:rPr>
              <a:t>、缺乏统一超量标准</a:t>
            </a:r>
            <a:endParaRPr lang="zh-CN" altLang="en-US" sz="1200">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1200" b="1">
                <a:latin typeface="微软雅黑" panose="020B0503020204020204" charset="-122"/>
                <a:ea typeface="微软雅黑" panose="020B0503020204020204" charset="-122"/>
                <a:cs typeface="微软雅黑" panose="020B0503020204020204" charset="-122"/>
              </a:rPr>
              <a:t>建议：</a:t>
            </a:r>
            <a:r>
              <a:rPr lang="zh-CN" altLang="en-US" sz="1200">
                <a:latin typeface="微软雅黑" panose="020B0503020204020204" charset="-122"/>
                <a:ea typeface="微软雅黑" panose="020B0503020204020204" charset="-122"/>
                <a:cs typeface="微软雅黑" panose="020B0503020204020204" charset="-122"/>
              </a:rPr>
              <a:t>统一超量标准</a:t>
            </a:r>
            <a:r>
              <a:rPr lang="en-US" altLang="zh-CN"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参考共识</a:t>
            </a:r>
            <a:r>
              <a:rPr lang="en-US" altLang="zh-CN"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一价阳离子</a:t>
            </a:r>
            <a:r>
              <a:rPr lang="en-US" altLang="zh-CN" sz="1200">
                <a:latin typeface="微软雅黑" panose="020B0503020204020204" charset="-122"/>
                <a:ea typeface="微软雅黑" panose="020B0503020204020204" charset="-122"/>
                <a:cs typeface="微软雅黑" panose="020B0503020204020204" charset="-122"/>
              </a:rPr>
              <a:t>&lt;150 mmol/L.</a:t>
            </a:r>
            <a:r>
              <a:rPr lang="zh-CN" altLang="en-US" sz="1200">
                <a:latin typeface="微软雅黑" panose="020B0503020204020204" charset="-122"/>
                <a:ea typeface="微软雅黑" panose="020B0503020204020204" charset="-122"/>
                <a:cs typeface="微软雅黑" panose="020B0503020204020204" charset="-122"/>
              </a:rPr>
              <a:t>二价阳离子</a:t>
            </a:r>
            <a:r>
              <a:rPr lang="en-US" altLang="zh-CN" sz="1200">
                <a:latin typeface="微软雅黑" panose="020B0503020204020204" charset="-122"/>
                <a:ea typeface="微软雅黑" panose="020B0503020204020204" charset="-122"/>
                <a:cs typeface="微软雅黑" panose="020B0503020204020204" charset="-122"/>
              </a:rPr>
              <a:t>&lt;5-8 mmol/L)</a:t>
            </a:r>
            <a:r>
              <a:rPr lang="zh-CN" altLang="en-US" sz="1200">
                <a:latin typeface="微软雅黑" panose="020B0503020204020204" charset="-122"/>
                <a:ea typeface="微软雅黑" panose="020B0503020204020204" charset="-122"/>
                <a:cs typeface="微软雅黑" panose="020B0503020204020204" charset="-122"/>
              </a:rPr>
              <a:t>同时强制常规监测电解质浓度并记录结局</a:t>
            </a:r>
            <a:endParaRPr lang="zh-CN" altLang="en-US" sz="1200">
              <a:latin typeface="微软雅黑" panose="020B0503020204020204" charset="-122"/>
              <a:ea typeface="微软雅黑" panose="020B0503020204020204" charset="-122"/>
              <a:cs typeface="微软雅黑" panose="020B0503020204020204" charset="-122"/>
            </a:endParaRPr>
          </a:p>
          <a:p>
            <a:endParaRPr lang="en-US" altLang="zh-CN" sz="1200">
              <a:latin typeface="微软雅黑" panose="020B0503020204020204" charset="-122"/>
              <a:ea typeface="微软雅黑" panose="020B0503020204020204" charset="-122"/>
              <a:cs typeface="微软雅黑" panose="020B0503020204020204" charset="-122"/>
            </a:endParaRPr>
          </a:p>
          <a:p>
            <a:endParaRPr lang="zh-CN" altLang="en-US" sz="1200" b="1">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884545" y="1004570"/>
            <a:ext cx="5984875" cy="5616575"/>
          </a:xfrm>
          <a:prstGeom prst="rect">
            <a:avLst/>
          </a:prstGeom>
          <a:noFill/>
          <a:ln>
            <a:solidFill>
              <a:schemeClr val="accent2"/>
            </a:solidFill>
          </a:ln>
        </p:spPr>
        <p:txBody>
          <a:bodyPr wrap="square" rtlCol="0">
            <a:noAutofit/>
          </a:bodyPr>
          <a:p>
            <a:r>
              <a:rPr lang="en-US" altLang="zh-CN" sz="1200" b="1">
                <a:latin typeface="微软雅黑" panose="020B0503020204020204" charset="-122"/>
                <a:ea typeface="微软雅黑" panose="020B0503020204020204" charset="-122"/>
                <a:cs typeface="微软雅黑" panose="020B0503020204020204" charset="-122"/>
              </a:rPr>
              <a:t>2024</a:t>
            </a:r>
            <a:r>
              <a:rPr lang="zh-CN" altLang="en-US" sz="1200" b="1">
                <a:latin typeface="微软雅黑" panose="020B0503020204020204" charset="-122"/>
                <a:ea typeface="微软雅黑" panose="020B0503020204020204" charset="-122"/>
                <a:cs typeface="微软雅黑" panose="020B0503020204020204" charset="-122"/>
              </a:rPr>
              <a:t>年为进一步验证本品在临床上带来的帮助进行了如下的研究：</a:t>
            </a:r>
            <a:endParaRPr lang="en-US" altLang="zh-CN" sz="1200" b="1">
              <a:latin typeface="微软雅黑" panose="020B0503020204020204" charset="-122"/>
              <a:ea typeface="微软雅黑" panose="020B0503020204020204" charset="-122"/>
              <a:cs typeface="微软雅黑" panose="020B0503020204020204" charset="-122"/>
            </a:endParaRPr>
          </a:p>
          <a:p>
            <a:endParaRPr lang="zh-CN" altLang="en-US" sz="1200" b="1">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研究摘要：</a:t>
            </a:r>
            <a:endParaRPr lang="zh-CN" altLang="en-US" sz="1200" b="1">
              <a:latin typeface="微软雅黑" panose="020B0503020204020204" charset="-122"/>
              <a:ea typeface="微软雅黑" panose="020B0503020204020204" charset="-122"/>
              <a:cs typeface="微软雅黑" panose="020B0503020204020204" charset="-122"/>
            </a:endParaRPr>
          </a:p>
          <a:p>
            <a:pPr algn="l">
              <a:lnSpc>
                <a:spcPct val="130000"/>
              </a:lnSpc>
            </a:pPr>
            <a:r>
              <a:rPr lang="en-US" altLang="zh-CN" sz="1200">
                <a:latin typeface="微软雅黑" panose="020B0503020204020204" charset="-122"/>
                <a:ea typeface="微软雅黑" panose="020B0503020204020204" charset="-122"/>
                <a:cs typeface="微软雅黑" panose="020B0503020204020204" charset="-122"/>
              </a:rPr>
              <a:t>      </a:t>
            </a:r>
            <a:r>
              <a:rPr lang="zh-CN" altLang="en-US" sz="1200">
                <a:latin typeface="微软雅黑" panose="020B0503020204020204" charset="-122"/>
                <a:ea typeface="微软雅黑" panose="020B0503020204020204" charset="-122"/>
                <a:cs typeface="微软雅黑" panose="020B0503020204020204" charset="-122"/>
              </a:rPr>
              <a:t>本真实世界研究在全国共计</a:t>
            </a:r>
            <a:r>
              <a:rPr lang="en-US" altLang="zh-CN" sz="1200">
                <a:latin typeface="微软雅黑" panose="020B0503020204020204" charset="-122"/>
                <a:ea typeface="微软雅黑" panose="020B0503020204020204" charset="-122"/>
                <a:cs typeface="微软雅黑" panose="020B0503020204020204" charset="-122"/>
              </a:rPr>
              <a:t>26</a:t>
            </a:r>
            <a:r>
              <a:rPr lang="zh-CN" altLang="en-US" sz="1200">
                <a:latin typeface="微软雅黑" panose="020B0503020204020204" charset="-122"/>
                <a:ea typeface="微软雅黑" panose="020B0503020204020204" charset="-122"/>
                <a:cs typeface="微软雅黑" panose="020B0503020204020204" charset="-122"/>
              </a:rPr>
              <a:t>家医院</a:t>
            </a:r>
            <a:r>
              <a:rPr lang="zh-CN" altLang="en-US" sz="1200">
                <a:latin typeface="微软雅黑" panose="020B0503020204020204" charset="-122"/>
                <a:ea typeface="微软雅黑" panose="020B0503020204020204" charset="-122"/>
                <a:cs typeface="微软雅黑" panose="020B0503020204020204" charset="-122"/>
              </a:rPr>
              <a:t>共同开展，评估钠钾镁钙注射用浓溶液对需肠外营养患者（腹部肿瘤</a:t>
            </a:r>
            <a:r>
              <a:rPr lang="en-US" altLang="zh-CN"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腹部大手术后等）的有效性与安全性。计划纳入</a:t>
            </a:r>
            <a:r>
              <a:rPr lang="en-US" altLang="zh-CN" sz="1200">
                <a:latin typeface="微软雅黑" panose="020B0503020204020204" charset="-122"/>
                <a:ea typeface="微软雅黑" panose="020B0503020204020204" charset="-122"/>
                <a:cs typeface="微软雅黑" panose="020B0503020204020204" charset="-122"/>
              </a:rPr>
              <a:t>3000</a:t>
            </a:r>
            <a:r>
              <a:rPr lang="zh-CN" altLang="en-US" sz="1200">
                <a:latin typeface="微软雅黑" panose="020B0503020204020204" charset="-122"/>
                <a:ea typeface="微软雅黑" panose="020B0503020204020204" charset="-122"/>
                <a:cs typeface="微软雅黑" panose="020B0503020204020204" charset="-122"/>
              </a:rPr>
              <a:t>例，期中分析显示已入组</a:t>
            </a:r>
            <a:r>
              <a:rPr lang="en-US" altLang="zh-CN" sz="1200">
                <a:latin typeface="微软雅黑" panose="020B0503020204020204" charset="-122"/>
                <a:ea typeface="微软雅黑" panose="020B0503020204020204" charset="-122"/>
                <a:cs typeface="微软雅黑" panose="020B0503020204020204" charset="-122"/>
              </a:rPr>
              <a:t>799</a:t>
            </a:r>
            <a:r>
              <a:rPr lang="zh-CN" altLang="en-US" sz="1200">
                <a:latin typeface="微软雅黑" panose="020B0503020204020204" charset="-122"/>
                <a:ea typeface="微软雅黑" panose="020B0503020204020204" charset="-122"/>
                <a:cs typeface="微软雅黑" panose="020B0503020204020204" charset="-122"/>
              </a:rPr>
              <a:t>例。通过对比治疗组（使用本品）与历史对照组数据，初步验证本品在降低电解质紊乱风险方面的临床价值。</a:t>
            </a:r>
            <a:endParaRPr lang="zh-CN" altLang="en-US" sz="1200">
              <a:latin typeface="微软雅黑" panose="020B0503020204020204" charset="-122"/>
              <a:ea typeface="微软雅黑" panose="020B0503020204020204" charset="-122"/>
              <a:cs typeface="微软雅黑" panose="020B0503020204020204" charset="-122"/>
            </a:endParaRPr>
          </a:p>
          <a:p>
            <a:pPr algn="l">
              <a:lnSpc>
                <a:spcPct val="120000"/>
              </a:lnSpc>
            </a:pPr>
            <a:endParaRPr lang="zh-CN" altLang="en-US" sz="1200" b="1">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1200" b="1">
                <a:latin typeface="微软雅黑" panose="020B0503020204020204" charset="-122"/>
                <a:ea typeface="微软雅黑" panose="020B0503020204020204" charset="-122"/>
                <a:cs typeface="微软雅黑" panose="020B0503020204020204" charset="-122"/>
              </a:rPr>
              <a:t>期中分析报告显示：</a:t>
            </a:r>
            <a:endParaRPr lang="zh-CN" altLang="en-US" sz="1200" b="1">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1200" b="1">
                <a:latin typeface="微软雅黑" panose="020B0503020204020204" charset="-122"/>
                <a:ea typeface="微软雅黑" panose="020B0503020204020204" charset="-122"/>
                <a:cs typeface="微软雅黑" panose="020B0503020204020204" charset="-122"/>
              </a:rPr>
              <a:t>治疗组</a:t>
            </a:r>
            <a:r>
              <a:rPr lang="zh-CN" altLang="en-US" sz="1200">
                <a:latin typeface="微软雅黑" panose="020B0503020204020204" charset="-122"/>
                <a:ea typeface="微软雅黑" panose="020B0503020204020204" charset="-122"/>
                <a:cs typeface="微软雅黑" panose="020B0503020204020204" charset="-122"/>
              </a:rPr>
              <a:t>（</a:t>
            </a:r>
            <a:r>
              <a:rPr lang="en-US" altLang="zh-CN" sz="1200">
                <a:latin typeface="微软雅黑" panose="020B0503020204020204" charset="-122"/>
                <a:ea typeface="微软雅黑" panose="020B0503020204020204" charset="-122"/>
                <a:cs typeface="微软雅黑" panose="020B0503020204020204" charset="-122"/>
              </a:rPr>
              <a:t>171</a:t>
            </a:r>
            <a:r>
              <a:rPr lang="zh-CN" altLang="en-US" sz="1200">
                <a:latin typeface="微软雅黑" panose="020B0503020204020204" charset="-122"/>
                <a:ea typeface="微软雅黑" panose="020B0503020204020204" charset="-122"/>
                <a:cs typeface="微软雅黑" panose="020B0503020204020204" charset="-122"/>
              </a:rPr>
              <a:t>例，使用本品）电解质紊乱负荷发生率</a:t>
            </a:r>
            <a:r>
              <a:rPr lang="en-US" altLang="zh-CN" sz="1200" b="1">
                <a:latin typeface="微软雅黑" panose="020B0503020204020204" charset="-122"/>
                <a:ea typeface="微软雅黑" panose="020B0503020204020204" charset="-122"/>
                <a:cs typeface="微软雅黑" panose="020B0503020204020204" charset="-122"/>
              </a:rPr>
              <a:t>3.06%</a:t>
            </a:r>
            <a:r>
              <a:rPr lang="zh-CN" altLang="en-US" sz="1200">
                <a:latin typeface="微软雅黑" panose="020B0503020204020204" charset="-122"/>
                <a:ea typeface="微软雅黑" panose="020B0503020204020204" charset="-122"/>
                <a:cs typeface="微软雅黑" panose="020B0503020204020204" charset="-122"/>
              </a:rPr>
              <a:t>，</a:t>
            </a:r>
            <a:r>
              <a:rPr lang="zh-CN" altLang="en-US" sz="1200" b="1">
                <a:latin typeface="微软雅黑" panose="020B0503020204020204" charset="-122"/>
                <a:ea typeface="微软雅黑" panose="020B0503020204020204" charset="-122"/>
                <a:cs typeface="微软雅黑" panose="020B0503020204020204" charset="-122"/>
              </a:rPr>
              <a:t>历史对照组</a:t>
            </a:r>
            <a:r>
              <a:rPr lang="zh-CN" altLang="en-US" sz="1200">
                <a:latin typeface="微软雅黑" panose="020B0503020204020204" charset="-122"/>
                <a:ea typeface="微软雅黑" panose="020B0503020204020204" charset="-122"/>
                <a:cs typeface="微软雅黑" panose="020B0503020204020204" charset="-122"/>
              </a:rPr>
              <a:t>（</a:t>
            </a:r>
            <a:r>
              <a:rPr lang="en-US" altLang="zh-CN" sz="1200">
                <a:latin typeface="微软雅黑" panose="020B0503020204020204" charset="-122"/>
                <a:ea typeface="微软雅黑" panose="020B0503020204020204" charset="-122"/>
                <a:cs typeface="微软雅黑" panose="020B0503020204020204" charset="-122"/>
              </a:rPr>
              <a:t>628</a:t>
            </a:r>
            <a:r>
              <a:rPr lang="zh-CN" altLang="en-US" sz="1200">
                <a:latin typeface="微软雅黑" panose="020B0503020204020204" charset="-122"/>
                <a:ea typeface="微软雅黑" panose="020B0503020204020204" charset="-122"/>
                <a:cs typeface="微软雅黑" panose="020B0503020204020204" charset="-122"/>
              </a:rPr>
              <a:t>例）为</a:t>
            </a:r>
            <a:r>
              <a:rPr lang="en-US" altLang="zh-CN" sz="1200" b="1">
                <a:solidFill>
                  <a:schemeClr val="accent2"/>
                </a:solidFill>
                <a:latin typeface="微软雅黑" panose="020B0503020204020204" charset="-122"/>
                <a:ea typeface="微软雅黑" panose="020B0503020204020204" charset="-122"/>
                <a:cs typeface="微软雅黑" panose="020B0503020204020204" charset="-122"/>
              </a:rPr>
              <a:t>4.62%</a:t>
            </a:r>
            <a:r>
              <a:rPr lang="zh-CN" altLang="en-US" sz="1200">
                <a:latin typeface="微软雅黑" panose="020B0503020204020204" charset="-122"/>
                <a:ea typeface="微软雅黑" panose="020B0503020204020204" charset="-122"/>
                <a:cs typeface="微软雅黑" panose="020B0503020204020204" charset="-122"/>
              </a:rPr>
              <a:t>。组间比较显示：</a:t>
            </a:r>
            <a:endParaRPr lang="zh-CN" altLang="en-US" sz="1200">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200">
                <a:latin typeface="微软雅黑" panose="020B0503020204020204" charset="-122"/>
                <a:ea typeface="微软雅黑" panose="020B0503020204020204" charset="-122"/>
                <a:cs typeface="微软雅黑" panose="020B0503020204020204" charset="-122"/>
              </a:rPr>
              <a:t>1</a:t>
            </a:r>
            <a:r>
              <a:rPr lang="zh-CN" altLang="en-US" sz="1200">
                <a:latin typeface="微软雅黑" panose="020B0503020204020204" charset="-122"/>
                <a:ea typeface="微软雅黑" panose="020B0503020204020204" charset="-122"/>
                <a:cs typeface="微软雅黑" panose="020B0503020204020204" charset="-122"/>
              </a:rPr>
              <a:t>、绝对降幅</a:t>
            </a:r>
            <a:r>
              <a:rPr lang="en-US" altLang="zh-CN" sz="1200">
                <a:latin typeface="微软雅黑" panose="020B0503020204020204" charset="-122"/>
                <a:ea typeface="微软雅黑" panose="020B0503020204020204" charset="-122"/>
                <a:cs typeface="微软雅黑" panose="020B0503020204020204" charset="-122"/>
              </a:rPr>
              <a:t>3.23%</a:t>
            </a:r>
            <a:r>
              <a:rPr lang="zh-CN" altLang="en-US" sz="1200">
                <a:latin typeface="微软雅黑" panose="020B0503020204020204" charset="-122"/>
                <a:ea typeface="微软雅黑" panose="020B0503020204020204" charset="-122"/>
                <a:cs typeface="微软雅黑" panose="020B0503020204020204" charset="-122"/>
              </a:rPr>
              <a:t>（</a:t>
            </a:r>
            <a:r>
              <a:rPr lang="en-US" altLang="zh-CN" sz="1200">
                <a:latin typeface="微软雅黑" panose="020B0503020204020204" charset="-122"/>
                <a:ea typeface="微软雅黑" panose="020B0503020204020204" charset="-122"/>
                <a:cs typeface="微软雅黑" panose="020B0503020204020204" charset="-122"/>
              </a:rPr>
              <a:t>95%CI: -5.66%~-0.81%</a:t>
            </a:r>
            <a:r>
              <a:rPr lang="zh-CN" altLang="en-US" sz="1200">
                <a:latin typeface="微软雅黑" panose="020B0503020204020204" charset="-122"/>
                <a:ea typeface="微软雅黑" panose="020B0503020204020204" charset="-122"/>
                <a:cs typeface="微软雅黑" panose="020B0503020204020204" charset="-122"/>
              </a:rPr>
              <a:t>）</a:t>
            </a:r>
            <a:endParaRPr lang="zh-CN" altLang="en-US" sz="1200">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200">
                <a:latin typeface="微软雅黑" panose="020B0503020204020204" charset="-122"/>
                <a:ea typeface="微软雅黑" panose="020B0503020204020204" charset="-122"/>
                <a:cs typeface="微软雅黑" panose="020B0503020204020204" charset="-122"/>
              </a:rPr>
              <a:t>2</a:t>
            </a:r>
            <a:r>
              <a:rPr lang="zh-CN" altLang="en-US" sz="1200">
                <a:latin typeface="微软雅黑" panose="020B0503020204020204" charset="-122"/>
                <a:ea typeface="微软雅黑" panose="020B0503020204020204" charset="-122"/>
                <a:cs typeface="微软雅黑" panose="020B0503020204020204" charset="-122"/>
              </a:rPr>
              <a:t>、统计学显著差异（</a:t>
            </a:r>
            <a:r>
              <a:rPr lang="en-US" altLang="zh-CN" sz="1200">
                <a:latin typeface="微软雅黑" panose="020B0503020204020204" charset="-122"/>
                <a:ea typeface="微软雅黑" panose="020B0503020204020204" charset="-122"/>
                <a:cs typeface="微软雅黑" panose="020B0503020204020204" charset="-122"/>
              </a:rPr>
              <a:t>Z=4.5888</a:t>
            </a:r>
            <a:r>
              <a:rPr lang="zh-CN" altLang="en-US" sz="1200">
                <a:latin typeface="微软雅黑" panose="020B0503020204020204" charset="-122"/>
                <a:ea typeface="微软雅黑" panose="020B0503020204020204" charset="-122"/>
                <a:cs typeface="微软雅黑" panose="020B0503020204020204" charset="-122"/>
              </a:rPr>
              <a:t>，</a:t>
            </a:r>
            <a:r>
              <a:rPr lang="en-US" altLang="zh-CN" sz="1200">
                <a:latin typeface="微软雅黑" panose="020B0503020204020204" charset="-122"/>
                <a:ea typeface="微软雅黑" panose="020B0503020204020204" charset="-122"/>
                <a:cs typeface="微软雅黑" panose="020B0503020204020204" charset="-122"/>
              </a:rPr>
              <a:t>P&lt;0.001</a:t>
            </a:r>
            <a:r>
              <a:rPr lang="zh-CN" altLang="en-US" sz="1200">
                <a:latin typeface="微软雅黑" panose="020B0503020204020204" charset="-122"/>
                <a:ea typeface="微软雅黑" panose="020B0503020204020204" charset="-122"/>
                <a:cs typeface="微软雅黑" panose="020B0503020204020204" charset="-122"/>
              </a:rPr>
              <a:t>）</a:t>
            </a:r>
            <a:endParaRPr lang="zh-CN" altLang="en-US" sz="1200">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1200" b="1">
                <a:solidFill>
                  <a:schemeClr val="accent2"/>
                </a:solidFill>
                <a:latin typeface="微软雅黑" panose="020B0503020204020204" charset="-122"/>
                <a:ea typeface="微软雅黑" panose="020B0503020204020204" charset="-122"/>
                <a:cs typeface="微软雅黑" panose="020B0503020204020204" charset="-122"/>
              </a:rPr>
              <a:t>期中</a:t>
            </a:r>
            <a:r>
              <a:rPr lang="zh-CN" altLang="en-US" sz="1200" b="1">
                <a:solidFill>
                  <a:schemeClr val="accent2"/>
                </a:solidFill>
                <a:latin typeface="微软雅黑" panose="020B0503020204020204" charset="-122"/>
                <a:ea typeface="微软雅黑" panose="020B0503020204020204" charset="-122"/>
                <a:cs typeface="微软雅黑" panose="020B0503020204020204" charset="-122"/>
              </a:rPr>
              <a:t>分析报告结论：本品显著降低电解质紊乱风险。</a:t>
            </a:r>
            <a:endParaRPr lang="zh-CN" altLang="en-US" sz="1200" b="1">
              <a:solidFill>
                <a:schemeClr val="accent2"/>
              </a:solidFill>
              <a:latin typeface="微软雅黑" panose="020B0503020204020204" charset="-122"/>
              <a:ea typeface="微软雅黑" panose="020B0503020204020204" charset="-122"/>
              <a:cs typeface="微软雅黑" panose="020B0503020204020204" charset="-122"/>
            </a:endParaRPr>
          </a:p>
          <a:p>
            <a:endPar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nSpc>
                <a:spcPct val="143000"/>
              </a:lnSpc>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研究结果</a:t>
            </a:r>
            <a:r>
              <a:rPr lang="zh-CN"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表明</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nSpc>
                <a:spcPct val="143000"/>
              </a:lnSpc>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lang="zh-CN"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b="1" kern="0" dirty="0">
                <a:solidFill>
                  <a:srgbClr val="E46D1C">
                    <a:alpha val="100000"/>
                  </a:srgbClr>
                </a:solidFill>
                <a:latin typeface="微软雅黑" panose="020B0503020204020204" charset="-122"/>
                <a:ea typeface="微软雅黑" panose="020B0503020204020204" charset="-122"/>
                <a:cs typeface="微软雅黑" panose="020B0503020204020204" charset="-122"/>
                <a:sym typeface="+mn-ea"/>
              </a:rPr>
              <a:t>降低电解质紊乱发生率</a:t>
            </a:r>
            <a:r>
              <a:rPr sz="12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方面可能有更好的作用趋势</a:t>
            </a:r>
            <a:endParaRPr sz="12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nSpc>
                <a:spcPct val="143000"/>
              </a:lnSpc>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lang="zh-CN"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a:t>
            </a:r>
            <a:r>
              <a:rPr sz="12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sym typeface="+mn-ea"/>
              </a:rPr>
              <a:t>维持电解质稳定</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方面与目前临床</a:t>
            </a:r>
            <a:r>
              <a:rPr sz="12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常用电解质制剂疗效相当</a:t>
            </a:r>
            <a:endParaRPr sz="12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nSpc>
                <a:spcPct val="143000"/>
              </a:lnSpc>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a:t>
            </a:r>
            <a:r>
              <a:rPr lang="zh-CN"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两组在该安全性指标表现相似</a:t>
            </a:r>
            <a:endPar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nSpc>
                <a:spcPct val="143000"/>
              </a:lnSpc>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latin typeface="微软雅黑" panose="020B0503020204020204" charset="-122"/>
                <a:ea typeface="微软雅黑" panose="020B0503020204020204" charset="-122"/>
                <a:cs typeface="微软雅黑" panose="020B0503020204020204" charset="-122"/>
                <a:sym typeface="+mn-ea"/>
              </a:rPr>
              <a:t>住院时间明显短于临床常用电解质制剂</a:t>
            </a:r>
            <a:r>
              <a:rPr lang="en-US" altLang="zh-CN" sz="1200" dirty="0">
                <a:latin typeface="微软雅黑" panose="020B0503020204020204" charset="-122"/>
                <a:ea typeface="微软雅黑" panose="020B0503020204020204" charset="-122"/>
                <a:cs typeface="微软雅黑" panose="020B0503020204020204" charset="-122"/>
                <a:sym typeface="+mn-ea"/>
              </a:rPr>
              <a:t> </a:t>
            </a:r>
            <a:r>
              <a:rPr lang="zh-CN" altLang="en-US" sz="1200" dirty="0">
                <a:latin typeface="微软雅黑" panose="020B0503020204020204" charset="-122"/>
                <a:ea typeface="微软雅黑" panose="020B0503020204020204" charset="-122"/>
                <a:cs typeface="微软雅黑" panose="020B0503020204020204" charset="-122"/>
                <a:sym typeface="+mn-ea"/>
              </a:rPr>
              <a:t>，说明钠钾镁钙注射用浓溶液可能有缩短肠外营养治疗患者住院时间的作用（考虑存在纳入人群不同的影响）</a:t>
            </a:r>
            <a:endParaRPr lang="zh-CN" altLang="en-US" sz="1200" dirty="0">
              <a:latin typeface="微软雅黑" panose="020B0503020204020204" charset="-122"/>
              <a:ea typeface="微软雅黑" panose="020B0503020204020204" charset="-122"/>
              <a:cs typeface="微软雅黑" panose="020B0503020204020204" charset="-122"/>
            </a:endParaRPr>
          </a:p>
          <a:p>
            <a:pPr algn="l" rtl="0" eaLnBrk="0">
              <a:lnSpc>
                <a:spcPct val="143000"/>
              </a:lnSpc>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5</a:t>
            </a:r>
            <a:r>
              <a:rPr lang="zh-CN"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a:t>
            </a:r>
            <a:r>
              <a:rPr sz="12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sym typeface="+mn-ea"/>
              </a:rPr>
              <a:t>降低配制差错、感染及</a:t>
            </a:r>
            <a:r>
              <a:rPr sz="1200" b="1" kern="0" dirty="0">
                <a:solidFill>
                  <a:srgbClr val="E46D1C">
                    <a:alpha val="100000"/>
                  </a:srgbClr>
                </a:solidFill>
                <a:latin typeface="微软雅黑" panose="020B0503020204020204" charset="-122"/>
                <a:ea typeface="微软雅黑" panose="020B0503020204020204" charset="-122"/>
                <a:cs typeface="微软雅黑" panose="020B0503020204020204" charset="-122"/>
                <a:sym typeface="+mn-ea"/>
              </a:rPr>
              <a:t>针刺伤的发生率、减少配液时间</a:t>
            </a:r>
            <a:r>
              <a:rPr sz="12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等方面可能有优</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势 ，预期可极大程度满足临床需求</a:t>
            </a:r>
            <a:endPar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endParaRPr lang="zh-CN" altLang="en-US" sz="1200" b="1">
              <a:solidFill>
                <a:schemeClr val="accent2"/>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 166"/>
          <p:cNvSpPr/>
          <p:nvPr/>
        </p:nvSpPr>
        <p:spPr>
          <a:xfrm>
            <a:off x="300354" y="3804284"/>
            <a:ext cx="6299695" cy="485140"/>
          </a:xfrm>
          <a:prstGeom prst="rect">
            <a:avLst/>
          </a:prstGeom>
          <a:solidFill>
            <a:srgbClr val="E46D1C">
              <a:alpha val="100000"/>
            </a:srgbClr>
          </a:solidFill>
          <a:ln w="0" cap="flat">
            <a:noFill/>
            <a:prstDash val="solid"/>
            <a:miter lim="0"/>
          </a:ln>
        </p:spPr>
        <p:txBody>
          <a:bodyPr rtlCol="0"/>
          <a:lstStyle/>
          <a:p>
            <a:pPr algn="ctr"/>
            <a:endParaRPr lang="zh-CN" altLang="en-US"/>
          </a:p>
        </p:txBody>
      </p:sp>
      <p:pic>
        <p:nvPicPr>
          <p:cNvPr id="168" name="picture 168"/>
          <p:cNvPicPr>
            <a:picLocks noChangeAspect="1"/>
          </p:cNvPicPr>
          <p:nvPr/>
        </p:nvPicPr>
        <p:blipFill>
          <a:blip r:embed="rId1"/>
          <a:stretch>
            <a:fillRect/>
          </a:stretch>
        </p:blipFill>
        <p:spPr>
          <a:xfrm rot="21600000">
            <a:off x="294004" y="1398904"/>
            <a:ext cx="6311760" cy="2411729"/>
          </a:xfrm>
          <a:prstGeom prst="rect">
            <a:avLst/>
          </a:prstGeom>
        </p:spPr>
      </p:pic>
      <p:sp>
        <p:nvSpPr>
          <p:cNvPr id="170" name="textbox 170"/>
          <p:cNvSpPr/>
          <p:nvPr/>
        </p:nvSpPr>
        <p:spPr>
          <a:xfrm>
            <a:off x="391795" y="1605280"/>
            <a:ext cx="6325235" cy="2120900"/>
          </a:xfrm>
          <a:prstGeom prst="rect">
            <a:avLst/>
          </a:prstGeom>
          <a:noFill/>
          <a:ln w="0" cap="flat">
            <a:noFill/>
            <a:prstDash val="solid"/>
            <a:miter lim="0"/>
          </a:ln>
        </p:spPr>
        <p:txBody>
          <a:bodyPr vert="horz" wrap="square" lIns="0" tIns="605" rIns="0" bIns="0"/>
          <a:lstStyle/>
          <a:p>
            <a:pPr algn="l" rtl="0" eaLnBrk="0">
              <a:lnSpc>
                <a:spcPct val="182000"/>
              </a:lnSpc>
            </a:pP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推荐意见</a:t>
            </a:r>
            <a:r>
              <a:rPr lang="en-US" altLang="zh-CN" sz="1400" b="1">
                <a:solidFill>
                  <a:schemeClr val="accent2"/>
                </a:solidFill>
                <a:latin typeface="微软雅黑" panose="020B0503020204020204" charset="-122"/>
                <a:ea typeface="微软雅黑" panose="020B0503020204020204" charset="-122"/>
                <a:cs typeface="微软雅黑" panose="020B0503020204020204" charset="-122"/>
                <a:sym typeface="+mn-ea"/>
              </a:rPr>
              <a:t>9</a:t>
            </a: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：建议心力衰竭患者在</a:t>
            </a:r>
            <a:r>
              <a:rPr lang="en-US" altLang="zh-CN" sz="1400" b="1">
                <a:solidFill>
                  <a:schemeClr val="accent2"/>
                </a:solidFill>
                <a:latin typeface="微软雅黑" panose="020B0503020204020204" charset="-122"/>
                <a:ea typeface="微软雅黑" panose="020B0503020204020204" charset="-122"/>
                <a:cs typeface="微软雅黑" panose="020B0503020204020204" charset="-122"/>
                <a:sym typeface="+mn-ea"/>
              </a:rPr>
              <a:t>PN</a:t>
            </a: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治疗期间补充多种电解质。</a:t>
            </a:r>
            <a:endPar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endParaRPr>
          </a:p>
          <a:p>
            <a:pPr algn="l" rtl="0" eaLnBrk="0">
              <a:lnSpc>
                <a:spcPct val="182000"/>
              </a:lnSpc>
            </a:pP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推荐意见</a:t>
            </a:r>
            <a:r>
              <a:rPr lang="en-US" altLang="zh-CN" sz="1400" b="1">
                <a:solidFill>
                  <a:schemeClr val="accent2"/>
                </a:solidFill>
                <a:latin typeface="微软雅黑" panose="020B0503020204020204" charset="-122"/>
                <a:ea typeface="微软雅黑" panose="020B0503020204020204" charset="-122"/>
                <a:cs typeface="微软雅黑" panose="020B0503020204020204" charset="-122"/>
                <a:sym typeface="+mn-ea"/>
              </a:rPr>
              <a:t>10</a:t>
            </a: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：建议将术后</a:t>
            </a:r>
            <a:r>
              <a:rPr lang="en-US" altLang="zh-CN" sz="1400" b="1">
                <a:solidFill>
                  <a:schemeClr val="accent2"/>
                </a:solidFill>
                <a:latin typeface="微软雅黑" panose="020B0503020204020204" charset="-122"/>
                <a:ea typeface="微软雅黑" panose="020B0503020204020204" charset="-122"/>
                <a:cs typeface="微软雅黑" panose="020B0503020204020204" charset="-122"/>
                <a:sym typeface="+mn-ea"/>
              </a:rPr>
              <a:t>SBS</a:t>
            </a: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稳定期患者所需电解质溶液加入</a:t>
            </a:r>
            <a:r>
              <a:rPr lang="en-US" altLang="zh-CN" sz="1400" b="1">
                <a:solidFill>
                  <a:schemeClr val="accent2"/>
                </a:solidFill>
                <a:latin typeface="微软雅黑" panose="020B0503020204020204" charset="-122"/>
                <a:ea typeface="微软雅黑" panose="020B0503020204020204" charset="-122"/>
                <a:cs typeface="微软雅黑" panose="020B0503020204020204" charset="-122"/>
                <a:sym typeface="+mn-ea"/>
              </a:rPr>
              <a:t>PN</a:t>
            </a: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液中使用。</a:t>
            </a:r>
            <a:endPar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endParaRPr>
          </a:p>
          <a:p>
            <a:pPr algn="l" rtl="0" eaLnBrk="0">
              <a:lnSpc>
                <a:spcPct val="182000"/>
              </a:lnSpc>
            </a:pP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推荐意见</a:t>
            </a:r>
            <a:r>
              <a:rPr lang="en-US" altLang="zh-CN" sz="1400" b="1">
                <a:solidFill>
                  <a:schemeClr val="accent2"/>
                </a:solidFill>
                <a:latin typeface="微软雅黑" panose="020B0503020204020204" charset="-122"/>
                <a:ea typeface="微软雅黑" panose="020B0503020204020204" charset="-122"/>
                <a:cs typeface="微软雅黑" panose="020B0503020204020204" charset="-122"/>
                <a:sym typeface="+mn-ea"/>
              </a:rPr>
              <a:t>11</a:t>
            </a: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：建议在严密监测重症患者电解质平衡的同时，通过</a:t>
            </a:r>
            <a:r>
              <a:rPr lang="en-US" altLang="zh-CN" sz="1400" b="1">
                <a:solidFill>
                  <a:schemeClr val="accent2"/>
                </a:solidFill>
                <a:latin typeface="微软雅黑" panose="020B0503020204020204" charset="-122"/>
                <a:ea typeface="微软雅黑" panose="020B0503020204020204" charset="-122"/>
                <a:cs typeface="微软雅黑" panose="020B0503020204020204" charset="-122"/>
                <a:sym typeface="+mn-ea"/>
              </a:rPr>
              <a:t>PN</a:t>
            </a: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治疗补充多种电解质。</a:t>
            </a:r>
            <a:endPar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endParaRPr>
          </a:p>
          <a:p>
            <a:pPr algn="l" rtl="0" eaLnBrk="0">
              <a:lnSpc>
                <a:spcPct val="182000"/>
              </a:lnSpc>
            </a:pP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推荐意见</a:t>
            </a:r>
            <a:r>
              <a:rPr lang="en-US" altLang="zh-CN" sz="1400" b="1">
                <a:solidFill>
                  <a:schemeClr val="accent2"/>
                </a:solidFill>
                <a:latin typeface="微软雅黑" panose="020B0503020204020204" charset="-122"/>
                <a:ea typeface="微软雅黑" panose="020B0503020204020204" charset="-122"/>
                <a:cs typeface="微软雅黑" panose="020B0503020204020204" charset="-122"/>
                <a:sym typeface="+mn-ea"/>
              </a:rPr>
              <a:t>13</a:t>
            </a: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：围手术期患者在</a:t>
            </a:r>
            <a:r>
              <a:rPr lang="en-US" altLang="zh-CN" sz="1400" b="1">
                <a:solidFill>
                  <a:schemeClr val="accent2"/>
                </a:solidFill>
                <a:latin typeface="微软雅黑" panose="020B0503020204020204" charset="-122"/>
                <a:ea typeface="微软雅黑" panose="020B0503020204020204" charset="-122"/>
                <a:cs typeface="微软雅黑" panose="020B0503020204020204" charset="-122"/>
                <a:sym typeface="+mn-ea"/>
              </a:rPr>
              <a:t>PN</a:t>
            </a: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治疗期间，宜补充多种电解质补充液</a:t>
            </a:r>
            <a:r>
              <a:rPr lang="zh-CN" altLang="en-US" sz="1600" b="1">
                <a:solidFill>
                  <a:schemeClr val="accent2"/>
                </a:solidFill>
                <a:latin typeface="微软雅黑" panose="020B0503020204020204" charset="-122"/>
                <a:ea typeface="微软雅黑" panose="020B0503020204020204" charset="-122"/>
                <a:cs typeface="微软雅黑" panose="020B0503020204020204" charset="-122"/>
                <a:sym typeface="+mn-ea"/>
              </a:rPr>
              <a:t>。</a:t>
            </a:r>
            <a:endParaRPr lang="zh-CN" altLang="en-US" sz="1600" b="1">
              <a:solidFill>
                <a:schemeClr val="accent2"/>
              </a:solidFill>
              <a:latin typeface="微软雅黑" panose="020B0503020204020204" charset="-122"/>
              <a:ea typeface="微软雅黑" panose="020B0503020204020204" charset="-122"/>
              <a:cs typeface="微软雅黑" panose="020B0503020204020204" charset="-122"/>
            </a:endParaRPr>
          </a:p>
          <a:p>
            <a:pPr algn="l" rtl="0" eaLnBrk="0">
              <a:lnSpc>
                <a:spcPct val="142000"/>
              </a:lnSpc>
            </a:pPr>
            <a:endParaRPr lang="zh-CN" altLang="en-US" sz="1000" b="0">
              <a:solidFill>
                <a:schemeClr val="bg1"/>
              </a:solidFill>
              <a:latin typeface="微软雅黑" panose="020B0503020204020204" charset="-122"/>
              <a:ea typeface="微软雅黑" panose="020B0503020204020204" charset="-122"/>
              <a:cs typeface="微软雅黑" panose="020B0503020204020204" charset="-122"/>
            </a:endParaRPr>
          </a:p>
          <a:p>
            <a:pPr algn="l" rtl="0" eaLnBrk="0">
              <a:lnSpc>
                <a:spcPct val="142000"/>
              </a:lnSpc>
            </a:pPr>
            <a:r>
              <a:rPr lang="en-US" sz="1700" b="1" kern="0" spc="60" dirty="0">
                <a:solidFill>
                  <a:schemeClr val="bg1">
                    <a:alpha val="100000"/>
                  </a:schemeClr>
                </a:solidFill>
                <a:latin typeface="微软雅黑" panose="020B0503020204020204" charset="-122"/>
                <a:ea typeface="微软雅黑" panose="020B0503020204020204" charset="-122"/>
                <a:cs typeface="微软雅黑" panose="020B0503020204020204" charset="-122"/>
              </a:rPr>
              <a:t>   </a:t>
            </a:r>
            <a:r>
              <a:rPr sz="1700" b="1" kern="0" spc="60" dirty="0">
                <a:solidFill>
                  <a:schemeClr val="bg1"/>
                </a:solidFill>
                <a:latin typeface="微软雅黑" panose="020B0503020204020204" charset="-122"/>
                <a:ea typeface="微软雅黑" panose="020B0503020204020204" charset="-122"/>
                <a:cs typeface="微软雅黑" panose="020B0503020204020204" charset="-122"/>
              </a:rPr>
              <a:t>肠外营养中电解质应</a:t>
            </a:r>
            <a:r>
              <a:rPr sz="1700" b="1" kern="0" spc="50" dirty="0">
                <a:solidFill>
                  <a:schemeClr val="bg1"/>
                </a:solidFill>
                <a:latin typeface="微软雅黑" panose="020B0503020204020204" charset="-122"/>
                <a:ea typeface="微软雅黑" panose="020B0503020204020204" charset="-122"/>
                <a:cs typeface="微软雅黑" panose="020B0503020204020204" charset="-122"/>
              </a:rPr>
              <a:t>用中国专家共识（</a:t>
            </a:r>
            <a:r>
              <a:rPr sz="1700" b="1" kern="0" spc="50" dirty="0">
                <a:solidFill>
                  <a:schemeClr val="bg1"/>
                </a:solidFill>
                <a:latin typeface="Arial" panose="020B0604020202020204"/>
                <a:ea typeface="Arial" panose="020B0604020202020204"/>
                <a:cs typeface="Arial" panose="020B0604020202020204"/>
              </a:rPr>
              <a:t>2024</a:t>
            </a:r>
            <a:r>
              <a:rPr sz="1700" b="1" kern="0" spc="50" dirty="0">
                <a:solidFill>
                  <a:schemeClr val="bg1"/>
                </a:solidFill>
                <a:latin typeface="微软雅黑" panose="020B0503020204020204" charset="-122"/>
                <a:ea typeface="微软雅黑" panose="020B0503020204020204" charset="-122"/>
                <a:cs typeface="微软雅黑" panose="020B0503020204020204" charset="-122"/>
              </a:rPr>
              <a:t>）</a:t>
            </a:r>
            <a:r>
              <a:rPr sz="1700" b="1"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endParaRPr sz="1700" dirty="0">
              <a:latin typeface="微软雅黑" panose="020B0503020204020204" charset="-122"/>
              <a:ea typeface="微软雅黑" panose="020B0503020204020204" charset="-122"/>
              <a:cs typeface="微软雅黑" panose="020B0503020204020204" charset="-122"/>
            </a:endParaRPr>
          </a:p>
        </p:txBody>
      </p:sp>
      <p:pic>
        <p:nvPicPr>
          <p:cNvPr id="172" name="picture 172"/>
          <p:cNvPicPr>
            <a:picLocks noChangeAspect="1"/>
          </p:cNvPicPr>
          <p:nvPr/>
        </p:nvPicPr>
        <p:blipFill>
          <a:blip r:embed="rId2"/>
          <a:stretch>
            <a:fillRect/>
          </a:stretch>
        </p:blipFill>
        <p:spPr>
          <a:xfrm rot="21600000">
            <a:off x="5561419" y="3600132"/>
            <a:ext cx="866762" cy="866775"/>
          </a:xfrm>
          <a:prstGeom prst="rect">
            <a:avLst/>
          </a:prstGeom>
        </p:spPr>
      </p:pic>
      <p:grpSp>
        <p:nvGrpSpPr>
          <p:cNvPr id="28" name="group 28"/>
          <p:cNvGrpSpPr/>
          <p:nvPr/>
        </p:nvGrpSpPr>
        <p:grpSpPr>
          <a:xfrm rot="21600000">
            <a:off x="6802094" y="1395095"/>
            <a:ext cx="5132590" cy="3068002"/>
            <a:chOff x="0" y="0"/>
            <a:chExt cx="5132590" cy="3068002"/>
          </a:xfrm>
        </p:grpSpPr>
        <p:pic>
          <p:nvPicPr>
            <p:cNvPr id="174" name="picture 174"/>
            <p:cNvPicPr>
              <a:picLocks noChangeAspect="1"/>
            </p:cNvPicPr>
            <p:nvPr/>
          </p:nvPicPr>
          <p:blipFill>
            <a:blip r:embed="rId3"/>
            <a:stretch>
              <a:fillRect/>
            </a:stretch>
          </p:blipFill>
          <p:spPr>
            <a:xfrm rot="21600000">
              <a:off x="0" y="0"/>
              <a:ext cx="5132590" cy="2890520"/>
            </a:xfrm>
            <a:prstGeom prst="rect">
              <a:avLst/>
            </a:prstGeom>
          </p:spPr>
        </p:pic>
        <p:pic>
          <p:nvPicPr>
            <p:cNvPr id="176" name="picture 176"/>
            <p:cNvPicPr>
              <a:picLocks noChangeAspect="1"/>
            </p:cNvPicPr>
            <p:nvPr/>
          </p:nvPicPr>
          <p:blipFill>
            <a:blip r:embed="rId4"/>
            <a:stretch>
              <a:fillRect/>
            </a:stretch>
          </p:blipFill>
          <p:spPr>
            <a:xfrm rot="21600000">
              <a:off x="180872" y="19177"/>
              <a:ext cx="4861865" cy="3048825"/>
            </a:xfrm>
            <a:prstGeom prst="rect">
              <a:avLst/>
            </a:prstGeom>
          </p:spPr>
        </p:pic>
        <p:sp>
          <p:nvSpPr>
            <p:cNvPr id="178" name="textbox 178"/>
            <p:cNvSpPr/>
            <p:nvPr/>
          </p:nvSpPr>
          <p:spPr>
            <a:xfrm>
              <a:off x="88062" y="2470225"/>
              <a:ext cx="4154170" cy="32702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2375"/>
                </a:lnSpc>
              </a:pPr>
              <a:r>
                <a:rPr sz="17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肠外营养处方审核实践专家共识（</a:t>
              </a:r>
              <a:r>
                <a:rPr sz="1700" b="1" kern="0" spc="30" dirty="0">
                  <a:solidFill>
                    <a:srgbClr val="FFFFFF">
                      <a:alpha val="100000"/>
                    </a:srgbClr>
                  </a:solidFill>
                  <a:latin typeface="Arial" panose="020B0604020202020204"/>
                  <a:ea typeface="Arial" panose="020B0604020202020204"/>
                  <a:cs typeface="Arial" panose="020B0604020202020204"/>
                </a:rPr>
                <a:t>2024</a:t>
              </a:r>
              <a:r>
                <a:rPr sz="17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p:txBody>
        </p:sp>
      </p:grpSp>
      <p:graphicFrame>
        <p:nvGraphicFramePr>
          <p:cNvPr id="180" name="table 180"/>
          <p:cNvGraphicFramePr>
            <a:graphicFrameLocks noGrp="1"/>
          </p:cNvGraphicFramePr>
          <p:nvPr/>
        </p:nvGraphicFramePr>
        <p:xfrm>
          <a:off x="634365" y="4940934"/>
          <a:ext cx="10670539" cy="1369694"/>
        </p:xfrm>
        <a:graphic>
          <a:graphicData uri="http://schemas.openxmlformats.org/drawingml/2006/table">
            <a:tbl>
              <a:tblPr/>
              <a:tblGrid>
                <a:gridCol w="2926079"/>
                <a:gridCol w="1668145"/>
                <a:gridCol w="1426210"/>
                <a:gridCol w="1496695"/>
                <a:gridCol w="1564639"/>
                <a:gridCol w="1588769"/>
              </a:tblGrid>
              <a:tr h="290829">
                <a:tc>
                  <a:txBody>
                    <a:bodyPr/>
                    <a:lstStyle/>
                    <a:p>
                      <a:pPr algn="l" rtl="0" eaLnBrk="0">
                        <a:lnSpc>
                          <a:spcPct val="105000"/>
                        </a:lnSpc>
                      </a:pPr>
                      <a:endParaRPr sz="400" dirty="0">
                        <a:latin typeface="Arial" panose="020B0604020202020204"/>
                        <a:ea typeface="Arial" panose="020B0604020202020204"/>
                        <a:cs typeface="Arial" panose="020B0604020202020204"/>
                      </a:endParaRPr>
                    </a:p>
                    <a:p>
                      <a:pPr marL="70485" algn="l" rtl="0" eaLnBrk="0">
                        <a:lnSpc>
                          <a:spcPct val="88000"/>
                        </a:lnSpc>
                        <a:spcBef>
                          <a:spcPts val="0"/>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产品名称</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gn="l" rtl="0" eaLnBrk="0">
                        <a:lnSpc>
                          <a:spcPct val="101000"/>
                        </a:lnSpc>
                      </a:pPr>
                      <a:endParaRPr sz="200" dirty="0">
                        <a:latin typeface="Arial" panose="020B0604020202020204"/>
                        <a:ea typeface="Arial" panose="020B0604020202020204"/>
                        <a:cs typeface="Arial" panose="020B0604020202020204"/>
                      </a:endParaRPr>
                    </a:p>
                    <a:p>
                      <a:pPr marL="393065" algn="l" rtl="0" eaLnBrk="0">
                        <a:lnSpc>
                          <a:spcPts val="1815"/>
                        </a:lnSpc>
                        <a:spcBef>
                          <a:spcPts val="0"/>
                        </a:spcBef>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Na</a:t>
                      </a:r>
                      <a:r>
                        <a:rPr sz="1400" kern="0" spc="-2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(mmol/L)</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gn="l" rtl="0" eaLnBrk="0">
                        <a:lnSpc>
                          <a:spcPct val="101000"/>
                        </a:lnSpc>
                      </a:pPr>
                      <a:endParaRPr sz="200" dirty="0">
                        <a:latin typeface="Arial" panose="020B0604020202020204"/>
                        <a:ea typeface="Arial" panose="020B0604020202020204"/>
                        <a:cs typeface="Arial" panose="020B0604020202020204"/>
                      </a:endParaRPr>
                    </a:p>
                    <a:p>
                      <a:pPr marL="212090" algn="l" rtl="0" eaLnBrk="0">
                        <a:lnSpc>
                          <a:spcPts val="1815"/>
                        </a:lnSpc>
                        <a:spcBef>
                          <a:spcPts val="0"/>
                        </a:spcBef>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K</a:t>
                      </a:r>
                      <a:r>
                        <a:rPr sz="1400" kern="0" spc="-2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(mmol/L)</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gn="l" rtl="0" eaLnBrk="0">
                        <a:lnSpc>
                          <a:spcPct val="101000"/>
                        </a:lnSpc>
                      </a:pPr>
                      <a:endParaRPr sz="200" dirty="0">
                        <a:latin typeface="Arial" panose="020B0604020202020204"/>
                        <a:ea typeface="Arial" panose="020B0604020202020204"/>
                        <a:cs typeface="Arial" panose="020B0604020202020204"/>
                      </a:endParaRPr>
                    </a:p>
                    <a:p>
                      <a:pPr marL="264795" algn="l" rtl="0" eaLnBrk="0">
                        <a:lnSpc>
                          <a:spcPts val="1815"/>
                        </a:lnSpc>
                        <a:spcBef>
                          <a:spcPts val="0"/>
                        </a:spcBef>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Cl</a:t>
                      </a:r>
                      <a:r>
                        <a:rPr lang="en-US" sz="1400" kern="0" spc="-2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(mmol/L)</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gn="l" rtl="0" eaLnBrk="0">
                        <a:lnSpc>
                          <a:spcPct val="101000"/>
                        </a:lnSpc>
                      </a:pPr>
                      <a:endParaRPr sz="200" dirty="0">
                        <a:latin typeface="Arial" panose="020B0604020202020204"/>
                        <a:ea typeface="Arial" panose="020B0604020202020204"/>
                        <a:cs typeface="Arial" panose="020B0604020202020204"/>
                      </a:endParaRPr>
                    </a:p>
                    <a:p>
                      <a:pPr marL="255270" algn="l" rtl="0" eaLnBrk="0">
                        <a:lnSpc>
                          <a:spcPts val="1815"/>
                        </a:lnSpc>
                        <a:spcBef>
                          <a:spcPts val="0"/>
                        </a:spcBef>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Ca</a:t>
                      </a:r>
                      <a:r>
                        <a:rPr sz="1400" kern="0" spc="-2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9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2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(mmol/L)</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gn="l" rtl="0" eaLnBrk="0">
                        <a:lnSpc>
                          <a:spcPct val="101000"/>
                        </a:lnSpc>
                      </a:pPr>
                      <a:endParaRPr sz="200" dirty="0">
                        <a:latin typeface="Arial" panose="020B0604020202020204"/>
                        <a:ea typeface="Arial" panose="020B0604020202020204"/>
                        <a:cs typeface="Arial" panose="020B0604020202020204"/>
                      </a:endParaRPr>
                    </a:p>
                    <a:p>
                      <a:pPr marL="187325" algn="l" rtl="0" eaLnBrk="0">
                        <a:lnSpc>
                          <a:spcPts val="1815"/>
                        </a:lnSpc>
                        <a:spcBef>
                          <a:spcPts val="0"/>
                        </a:spcBef>
                      </a:pPr>
                      <a:r>
                        <a:rPr sz="14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Mg</a:t>
                      </a:r>
                      <a:r>
                        <a:rPr sz="1400" kern="0" spc="-20" baseline="34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9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20" baseline="34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(mmol/L)</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271779">
                <a:tc>
                  <a:txBody>
                    <a:bodyPr/>
                    <a:lstStyle/>
                    <a:p>
                      <a:pPr algn="l" rtl="0" eaLnBrk="0">
                        <a:lnSpc>
                          <a:spcPct val="108000"/>
                        </a:lnSpc>
                      </a:pPr>
                      <a:endParaRPr sz="300" dirty="0">
                        <a:latin typeface="Arial" panose="020B0604020202020204"/>
                        <a:ea typeface="Arial" panose="020B0604020202020204"/>
                        <a:cs typeface="Arial" panose="020B0604020202020204"/>
                      </a:endParaRPr>
                    </a:p>
                    <a:p>
                      <a:pPr marL="71755" algn="l" rtl="0" eaLnBrk="0">
                        <a:lnSpc>
                          <a:spcPct val="88000"/>
                        </a:lnSpc>
                        <a:spcBef>
                          <a:spcPts val="0"/>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乳酸钠林格液</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080000"/>
                      </a:solidFill>
                      <a:prstDash val="solid"/>
                      <a:round/>
                      <a:headEnd type="none" w="med" len="med"/>
                      <a:tailEnd type="none" w="med" len="med"/>
                    </a:lnT>
                    <a:lnB>
                      <a:noFill/>
                    </a:lnB>
                  </a:tcPr>
                </a:tc>
                <a:tc>
                  <a:txBody>
                    <a:bodyPr/>
                    <a:lstStyle/>
                    <a:p>
                      <a:pPr algn="l" rtl="0" eaLnBrk="0">
                        <a:lnSpc>
                          <a:spcPct val="107000"/>
                        </a:lnSpc>
                      </a:pPr>
                      <a:endParaRPr sz="100" dirty="0">
                        <a:latin typeface="Arial" panose="020B0604020202020204"/>
                        <a:ea typeface="Arial" panose="020B0604020202020204"/>
                        <a:cs typeface="Arial" panose="020B0604020202020204"/>
                      </a:endParaRPr>
                    </a:p>
                    <a:p>
                      <a:pPr marL="394335" algn="l" rtl="0" eaLnBrk="0">
                        <a:lnSpc>
                          <a:spcPts val="1815"/>
                        </a:lnSpc>
                        <a:spcBef>
                          <a:spcPts val="0"/>
                        </a:spcBef>
                      </a:pPr>
                      <a:r>
                        <a:rPr sz="1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130</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080000"/>
                      </a:solidFill>
                      <a:prstDash val="solid"/>
                      <a:round/>
                      <a:headEnd type="none" w="med" len="med"/>
                      <a:tailEnd type="none" w="med" len="med"/>
                    </a:lnT>
                    <a:lnB>
                      <a:noFill/>
                    </a:lnB>
                  </a:tcPr>
                </a:tc>
                <a:tc>
                  <a:txBody>
                    <a:bodyPr/>
                    <a:lstStyle/>
                    <a:p>
                      <a:pPr algn="l" rtl="0" eaLnBrk="0">
                        <a:lnSpc>
                          <a:spcPct val="107000"/>
                        </a:lnSpc>
                      </a:pPr>
                      <a:endParaRPr sz="100" dirty="0">
                        <a:latin typeface="Arial" panose="020B0604020202020204"/>
                        <a:ea typeface="Arial" panose="020B0604020202020204"/>
                        <a:cs typeface="Arial" panose="020B0604020202020204"/>
                      </a:endParaRPr>
                    </a:p>
                    <a:p>
                      <a:pPr marL="196215" algn="l" rtl="0" eaLnBrk="0">
                        <a:lnSpc>
                          <a:spcPts val="1815"/>
                        </a:lnSpc>
                        <a:spcBef>
                          <a:spcPts val="0"/>
                        </a:spcBef>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080000"/>
                      </a:solidFill>
                      <a:prstDash val="solid"/>
                      <a:round/>
                      <a:headEnd type="none" w="med" len="med"/>
                      <a:tailEnd type="none" w="med" len="med"/>
                    </a:lnT>
                    <a:lnB>
                      <a:noFill/>
                    </a:lnB>
                  </a:tcPr>
                </a:tc>
                <a:tc>
                  <a:txBody>
                    <a:bodyPr/>
                    <a:lstStyle/>
                    <a:p>
                      <a:pPr algn="l" rtl="0" eaLnBrk="0">
                        <a:lnSpc>
                          <a:spcPct val="107000"/>
                        </a:lnSpc>
                      </a:pPr>
                      <a:endParaRPr sz="100" dirty="0">
                        <a:latin typeface="Arial" panose="020B0604020202020204"/>
                        <a:ea typeface="Arial" panose="020B0604020202020204"/>
                        <a:cs typeface="Arial" panose="020B0604020202020204"/>
                      </a:endParaRPr>
                    </a:p>
                    <a:p>
                      <a:pPr marL="274955" algn="l" rtl="0" eaLnBrk="0">
                        <a:lnSpc>
                          <a:spcPts val="1815"/>
                        </a:lnSpc>
                        <a:spcBef>
                          <a:spcPts val="0"/>
                        </a:spcBef>
                      </a:pPr>
                      <a:r>
                        <a:rPr sz="1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109</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080000"/>
                      </a:solidFill>
                      <a:prstDash val="solid"/>
                      <a:round/>
                      <a:headEnd type="none" w="med" len="med"/>
                      <a:tailEnd type="none" w="med" len="med"/>
                    </a:lnT>
                    <a:lnB>
                      <a:noFill/>
                    </a:lnB>
                  </a:tcPr>
                </a:tc>
                <a:tc>
                  <a:txBody>
                    <a:bodyPr/>
                    <a:lstStyle/>
                    <a:p>
                      <a:pPr algn="l" rtl="0" eaLnBrk="0">
                        <a:lnSpc>
                          <a:spcPct val="107000"/>
                        </a:lnSpc>
                      </a:pPr>
                      <a:endParaRPr sz="100" dirty="0">
                        <a:latin typeface="Arial" panose="020B0604020202020204"/>
                        <a:ea typeface="Arial" panose="020B0604020202020204"/>
                        <a:cs typeface="Arial" panose="020B0604020202020204"/>
                      </a:endParaRPr>
                    </a:p>
                    <a:p>
                      <a:pPr marL="259080" algn="l" rtl="0" eaLnBrk="0">
                        <a:lnSpc>
                          <a:spcPts val="1815"/>
                        </a:lnSpc>
                        <a:spcBef>
                          <a:spcPts val="0"/>
                        </a:spcBef>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080000"/>
                      </a:solidFill>
                      <a:prstDash val="solid"/>
                      <a:round/>
                      <a:headEnd type="none" w="med" len="med"/>
                      <a:tailEnd type="none" w="med" len="med"/>
                    </a:lnT>
                    <a:lnB>
                      <a:noFill/>
                    </a:lnB>
                  </a:tcPr>
                </a:tc>
                <a:tc>
                  <a:txBody>
                    <a:bodyPr/>
                    <a:lstStyle/>
                    <a:p>
                      <a:pPr algn="l" rtl="0" eaLnBrk="0">
                        <a:lnSpc>
                          <a:spcPct val="102000"/>
                        </a:lnSpc>
                      </a:pPr>
                      <a:endParaRPr sz="900" dirty="0">
                        <a:latin typeface="Arial" panose="020B0604020202020204"/>
                        <a:ea typeface="Arial" panose="020B0604020202020204"/>
                        <a:cs typeface="Arial" panose="020B0604020202020204"/>
                      </a:endParaRPr>
                    </a:p>
                    <a:p>
                      <a:pPr marL="183515" algn="l" rtl="0" eaLnBrk="0">
                        <a:lnSpc>
                          <a:spcPts val="625"/>
                        </a:lnSpc>
                        <a:spcBef>
                          <a:spcPts val="5"/>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w="12700" cap="flat" cmpd="sng" algn="ctr">
                      <a:solidFill>
                        <a:srgbClr val="080000"/>
                      </a:solidFill>
                      <a:prstDash val="solid"/>
                      <a:round/>
                      <a:headEnd type="none" w="med" len="med"/>
                      <a:tailEnd type="none" w="med" len="med"/>
                    </a:lnT>
                    <a:lnB>
                      <a:noFill/>
                    </a:lnB>
                  </a:tcPr>
                </a:tc>
              </a:tr>
              <a:tr h="251459">
                <a:tc>
                  <a:txBody>
                    <a:bodyPr/>
                    <a:lstStyle/>
                    <a:p>
                      <a:pPr algn="l" rtl="0" eaLnBrk="0">
                        <a:lnSpc>
                          <a:spcPct val="100000"/>
                        </a:lnSpc>
                      </a:pPr>
                      <a:endParaRPr sz="300" dirty="0">
                        <a:latin typeface="Arial" panose="020B0604020202020204"/>
                        <a:ea typeface="Arial" panose="020B0604020202020204"/>
                        <a:cs typeface="Arial" panose="020B0604020202020204"/>
                      </a:endParaRPr>
                    </a:p>
                    <a:p>
                      <a:pPr marL="73025" algn="l" rtl="0" eaLnBrk="0">
                        <a:lnSpc>
                          <a:spcPct val="88000"/>
                        </a:lnSpc>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醋酸钠林格液</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83000"/>
                        </a:lnSpc>
                      </a:pPr>
                      <a:endParaRPr sz="100" dirty="0">
                        <a:latin typeface="Arial" panose="020B0604020202020204"/>
                        <a:ea typeface="Arial" panose="020B0604020202020204"/>
                        <a:cs typeface="Arial" panose="020B0604020202020204"/>
                      </a:endParaRPr>
                    </a:p>
                    <a:p>
                      <a:pPr marL="394335" algn="l" rtl="0" eaLnBrk="0">
                        <a:lnSpc>
                          <a:spcPts val="1815"/>
                        </a:lnSpc>
                      </a:pPr>
                      <a:r>
                        <a:rPr sz="1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142</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83000"/>
                        </a:lnSpc>
                      </a:pPr>
                      <a:endParaRPr sz="100" dirty="0">
                        <a:latin typeface="Arial" panose="020B0604020202020204"/>
                        <a:ea typeface="Arial" panose="020B0604020202020204"/>
                        <a:cs typeface="Arial" panose="020B0604020202020204"/>
                      </a:endParaRPr>
                    </a:p>
                    <a:p>
                      <a:pPr marL="209550" algn="l" rtl="0" eaLnBrk="0">
                        <a:lnSpc>
                          <a:spcPts val="1815"/>
                        </a:lnSpc>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5</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83000"/>
                        </a:lnSpc>
                      </a:pPr>
                      <a:endParaRPr sz="100" dirty="0">
                        <a:latin typeface="Arial" panose="020B0604020202020204"/>
                        <a:ea typeface="Arial" panose="020B0604020202020204"/>
                        <a:cs typeface="Arial" panose="020B0604020202020204"/>
                      </a:endParaRPr>
                    </a:p>
                    <a:p>
                      <a:pPr marL="264795" algn="l" rtl="0" eaLnBrk="0">
                        <a:lnSpc>
                          <a:spcPts val="1815"/>
                        </a:lnSpc>
                      </a:pP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98</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12000"/>
                        </a:lnSpc>
                      </a:pPr>
                      <a:endParaRPr sz="800" dirty="0">
                        <a:latin typeface="Arial" panose="020B0604020202020204"/>
                        <a:ea typeface="Arial" panose="020B0604020202020204"/>
                        <a:cs typeface="Arial" panose="020B0604020202020204"/>
                      </a:endParaRPr>
                    </a:p>
                    <a:p>
                      <a:pPr marL="260350" algn="l" rtl="0" eaLnBrk="0">
                        <a:lnSpc>
                          <a:spcPts val="625"/>
                        </a:lnSpc>
                        <a:spcBef>
                          <a:spcPts val="0"/>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83000"/>
                        </a:lnSpc>
                      </a:pPr>
                      <a:endParaRPr sz="100" dirty="0">
                        <a:latin typeface="Arial" panose="020B0604020202020204"/>
                        <a:ea typeface="Arial" panose="020B0604020202020204"/>
                        <a:cs typeface="Arial" panose="020B0604020202020204"/>
                      </a:endParaRPr>
                    </a:p>
                    <a:p>
                      <a:pPr marL="180340" algn="l" rtl="0" eaLnBrk="0">
                        <a:lnSpc>
                          <a:spcPts val="1815"/>
                        </a:lnSpc>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r>
              <a:tr h="295275">
                <a:tc>
                  <a:txBody>
                    <a:bodyPr/>
                    <a:lstStyle/>
                    <a:p>
                      <a:pPr algn="l" rtl="0" eaLnBrk="0">
                        <a:lnSpc>
                          <a:spcPct val="191000"/>
                        </a:lnSpc>
                      </a:pPr>
                      <a:endParaRPr sz="100" dirty="0">
                        <a:latin typeface="Arial" panose="020B0604020202020204"/>
                        <a:ea typeface="Arial" panose="020B0604020202020204"/>
                        <a:cs typeface="Arial" panose="020B0604020202020204"/>
                      </a:endParaRPr>
                    </a:p>
                    <a:p>
                      <a:pPr marL="70485" algn="l" rtl="0" eaLnBrk="0">
                        <a:lnSpc>
                          <a:spcPts val="1815"/>
                        </a:lnSpc>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复方电解质V（500ml）</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91000"/>
                        </a:lnSpc>
                      </a:pPr>
                      <a:endParaRPr sz="100" dirty="0">
                        <a:latin typeface="Arial" panose="020B0604020202020204"/>
                        <a:ea typeface="Arial" panose="020B0604020202020204"/>
                        <a:cs typeface="Arial" panose="020B0604020202020204"/>
                      </a:endParaRPr>
                    </a:p>
                    <a:p>
                      <a:pPr marL="394335" algn="l" rtl="0" eaLnBrk="0">
                        <a:lnSpc>
                          <a:spcPts val="1815"/>
                        </a:lnSpc>
                      </a:pPr>
                      <a:r>
                        <a:rPr sz="1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142</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91000"/>
                        </a:lnSpc>
                      </a:pPr>
                      <a:endParaRPr sz="100" dirty="0">
                        <a:latin typeface="Arial" panose="020B0604020202020204"/>
                        <a:ea typeface="Arial" panose="020B0604020202020204"/>
                        <a:cs typeface="Arial" panose="020B0604020202020204"/>
                      </a:endParaRPr>
                    </a:p>
                    <a:p>
                      <a:pPr marL="209550" algn="l" rtl="0" eaLnBrk="0">
                        <a:lnSpc>
                          <a:spcPts val="1815"/>
                        </a:lnSpc>
                      </a:pP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5</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91000"/>
                        </a:lnSpc>
                      </a:pPr>
                      <a:endParaRPr sz="100" dirty="0">
                        <a:latin typeface="Arial" panose="020B0604020202020204"/>
                        <a:ea typeface="Arial" panose="020B0604020202020204"/>
                        <a:cs typeface="Arial" panose="020B0604020202020204"/>
                      </a:endParaRPr>
                    </a:p>
                    <a:p>
                      <a:pPr marL="264795" algn="l" rtl="0" eaLnBrk="0">
                        <a:lnSpc>
                          <a:spcPts val="1815"/>
                        </a:lnSpc>
                      </a:pPr>
                      <a:r>
                        <a:rPr sz="1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98</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marL="260350" algn="l" rtl="0" eaLnBrk="0">
                        <a:lnSpc>
                          <a:spcPts val="625"/>
                        </a:lnSpc>
                        <a:spcBef>
                          <a:spcPts val="5"/>
                        </a:spcBef>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91000"/>
                        </a:lnSpc>
                      </a:pPr>
                      <a:endParaRPr sz="100" dirty="0">
                        <a:latin typeface="Arial" panose="020B0604020202020204"/>
                        <a:ea typeface="Arial" panose="020B0604020202020204"/>
                        <a:cs typeface="Arial" panose="020B0604020202020204"/>
                      </a:endParaRPr>
                    </a:p>
                    <a:p>
                      <a:pPr marL="188595" algn="l" rtl="0" eaLnBrk="0">
                        <a:lnSpc>
                          <a:spcPts val="1815"/>
                        </a:lnSpc>
                      </a:pPr>
                      <a:r>
                        <a:rPr sz="1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1.5</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r>
              <a:tr h="260350">
                <a:tc>
                  <a:txBody>
                    <a:bodyPr/>
                    <a:lstStyle/>
                    <a:p>
                      <a:pPr marL="70485" algn="l" rtl="0" eaLnBrk="0">
                        <a:lnSpc>
                          <a:spcPts val="1840"/>
                        </a:lnSpc>
                      </a:pPr>
                      <a:r>
                        <a:rPr sz="1400" b="1" kern="0" spc="0" dirty="0">
                          <a:solidFill>
                            <a:srgbClr val="E46D1C">
                              <a:alpha val="100000"/>
                            </a:srgbClr>
                          </a:solidFill>
                          <a:latin typeface="微软雅黑" panose="020B0503020204020204" charset="-122"/>
                          <a:ea typeface="微软雅黑" panose="020B0503020204020204" charset="-122"/>
                          <a:cs typeface="微软雅黑" panose="020B0503020204020204" charset="-122"/>
                        </a:rPr>
                        <a:t>钠钾镁钙注射用浓溶液（20</a:t>
                      </a: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ml）</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12700" cap="flat" cmpd="sng" algn="ctr">
                      <a:solidFill>
                        <a:srgbClr val="080000"/>
                      </a:solidFill>
                      <a:prstDash val="solid"/>
                      <a:round/>
                      <a:headEnd type="none" w="med" len="med"/>
                      <a:tailEnd type="none" w="med" len="med"/>
                    </a:lnB>
                  </a:tcPr>
                </a:tc>
                <a:tc>
                  <a:txBody>
                    <a:bodyPr/>
                    <a:lstStyle/>
                    <a:p>
                      <a:pPr marL="389255" algn="l" rtl="0" eaLnBrk="0">
                        <a:lnSpc>
                          <a:spcPts val="1840"/>
                        </a:lnSpc>
                      </a:pPr>
                      <a:r>
                        <a:rPr sz="1400" b="1" kern="0" spc="-60" dirty="0">
                          <a:solidFill>
                            <a:srgbClr val="E46D1C">
                              <a:alpha val="100000"/>
                            </a:srgbClr>
                          </a:solidFill>
                          <a:latin typeface="微软雅黑" panose="020B0503020204020204" charset="-122"/>
                          <a:ea typeface="微软雅黑" panose="020B0503020204020204" charset="-122"/>
                          <a:cs typeface="微软雅黑" panose="020B0503020204020204" charset="-122"/>
                        </a:rPr>
                        <a:t>35</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12700" cap="flat" cmpd="sng" algn="ctr">
                      <a:solidFill>
                        <a:srgbClr val="080000"/>
                      </a:solidFill>
                      <a:prstDash val="solid"/>
                      <a:round/>
                      <a:headEnd type="none" w="med" len="med"/>
                      <a:tailEnd type="none" w="med" len="med"/>
                    </a:lnB>
                  </a:tcPr>
                </a:tc>
                <a:tc>
                  <a:txBody>
                    <a:bodyPr/>
                    <a:lstStyle/>
                    <a:p>
                      <a:pPr marL="203835" algn="l" rtl="0" eaLnBrk="0">
                        <a:lnSpc>
                          <a:spcPts val="1840"/>
                        </a:lnSpc>
                      </a:pPr>
                      <a:r>
                        <a:rPr sz="1400" b="1" kern="0" spc="-50" dirty="0">
                          <a:solidFill>
                            <a:srgbClr val="E46D1C">
                              <a:alpha val="100000"/>
                            </a:srgbClr>
                          </a:solidFill>
                          <a:latin typeface="微软雅黑" panose="020B0503020204020204" charset="-122"/>
                          <a:ea typeface="微软雅黑" panose="020B0503020204020204" charset="-122"/>
                          <a:cs typeface="微软雅黑" panose="020B0503020204020204" charset="-122"/>
                        </a:rPr>
                        <a:t>20</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12700" cap="flat" cmpd="sng" algn="ctr">
                      <a:solidFill>
                        <a:srgbClr val="080000"/>
                      </a:solidFill>
                      <a:prstDash val="solid"/>
                      <a:round/>
                      <a:headEnd type="none" w="med" len="med"/>
                      <a:tailEnd type="none" w="med" len="med"/>
                    </a:lnB>
                  </a:tcPr>
                </a:tc>
                <a:tc>
                  <a:txBody>
                    <a:bodyPr/>
                    <a:lstStyle/>
                    <a:p>
                      <a:pPr marL="269875" algn="l" rtl="0" eaLnBrk="0">
                        <a:lnSpc>
                          <a:spcPts val="1840"/>
                        </a:lnSpc>
                      </a:pPr>
                      <a:r>
                        <a:rPr sz="1400" b="1" kern="0" spc="-60" dirty="0">
                          <a:solidFill>
                            <a:srgbClr val="E46D1C">
                              <a:alpha val="100000"/>
                            </a:srgbClr>
                          </a:solidFill>
                          <a:latin typeface="微软雅黑" panose="020B0503020204020204" charset="-122"/>
                          <a:ea typeface="微软雅黑" panose="020B0503020204020204" charset="-122"/>
                          <a:cs typeface="微软雅黑" panose="020B0503020204020204" charset="-122"/>
                        </a:rPr>
                        <a:t>35</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12700" cap="flat" cmpd="sng" algn="ctr">
                      <a:solidFill>
                        <a:srgbClr val="080000"/>
                      </a:solidFill>
                      <a:prstDash val="solid"/>
                      <a:round/>
                      <a:headEnd type="none" w="med" len="med"/>
                      <a:tailEnd type="none" w="med" len="med"/>
                    </a:lnB>
                  </a:tcPr>
                </a:tc>
                <a:tc>
                  <a:txBody>
                    <a:bodyPr/>
                    <a:lstStyle/>
                    <a:p>
                      <a:pPr marL="255905" algn="l" rtl="0" eaLnBrk="0">
                        <a:lnSpc>
                          <a:spcPts val="1840"/>
                        </a:lnSpc>
                      </a:pPr>
                      <a:r>
                        <a:rPr sz="1400" b="1" kern="0" spc="-30" dirty="0">
                          <a:solidFill>
                            <a:srgbClr val="E46D1C">
                              <a:alpha val="100000"/>
                            </a:srgbClr>
                          </a:solidFill>
                          <a:latin typeface="微软雅黑" panose="020B0503020204020204" charset="-122"/>
                          <a:ea typeface="微软雅黑" panose="020B0503020204020204" charset="-122"/>
                          <a:cs typeface="微软雅黑" panose="020B0503020204020204" charset="-122"/>
                        </a:rPr>
                        <a:t>2.25</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12700" cap="flat" cmpd="sng" algn="ctr">
                      <a:solidFill>
                        <a:srgbClr val="080000"/>
                      </a:solidFill>
                      <a:prstDash val="solid"/>
                      <a:round/>
                      <a:headEnd type="none" w="med" len="med"/>
                      <a:tailEnd type="none" w="med" len="med"/>
                    </a:lnB>
                  </a:tcPr>
                </a:tc>
                <a:tc>
                  <a:txBody>
                    <a:bodyPr/>
                    <a:lstStyle/>
                    <a:p>
                      <a:pPr marL="179070" algn="l" rtl="0" eaLnBrk="0">
                        <a:lnSpc>
                          <a:spcPts val="1840"/>
                        </a:lnSpc>
                      </a:pPr>
                      <a:r>
                        <a:rPr sz="1400" b="1" kern="0" spc="10" dirty="0">
                          <a:solidFill>
                            <a:srgbClr val="E46D1C">
                              <a:alpha val="100000"/>
                            </a:srgbClr>
                          </a:solidFill>
                          <a:latin typeface="微软雅黑" panose="020B0503020204020204" charset="-122"/>
                          <a:ea typeface="微软雅黑" panose="020B0503020204020204" charset="-122"/>
                          <a:cs typeface="微软雅黑" panose="020B0503020204020204" charset="-122"/>
                        </a:rPr>
                        <a:t>2.5</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w="12700" cap="flat" cmpd="sng" algn="ctr">
                      <a:solidFill>
                        <a:srgbClr val="080000"/>
                      </a:solidFill>
                      <a:prstDash val="solid"/>
                      <a:round/>
                      <a:headEnd type="none" w="med" len="med"/>
                      <a:tailEnd type="none" w="med" len="med"/>
                    </a:lnB>
                  </a:tcPr>
                </a:tc>
              </a:tr>
            </a:tbl>
          </a:graphicData>
        </a:graphic>
      </p:graphicFrame>
      <p:grpSp>
        <p:nvGrpSpPr>
          <p:cNvPr id="30" name="group 30"/>
          <p:cNvGrpSpPr/>
          <p:nvPr/>
        </p:nvGrpSpPr>
        <p:grpSpPr>
          <a:xfrm rot="21600000">
            <a:off x="0" y="0"/>
            <a:ext cx="12192000" cy="370332"/>
            <a:chOff x="0" y="0"/>
            <a:chExt cx="12192000" cy="370332"/>
          </a:xfrm>
        </p:grpSpPr>
        <p:pic>
          <p:nvPicPr>
            <p:cNvPr id="182" name="picture 182"/>
            <p:cNvPicPr>
              <a:picLocks noChangeAspect="1"/>
            </p:cNvPicPr>
            <p:nvPr/>
          </p:nvPicPr>
          <p:blipFill>
            <a:blip r:embed="rId5"/>
            <a:stretch>
              <a:fillRect/>
            </a:stretch>
          </p:blipFill>
          <p:spPr>
            <a:xfrm rot="21600000">
              <a:off x="0" y="0"/>
              <a:ext cx="12192000" cy="370332"/>
            </a:xfrm>
            <a:prstGeom prst="rect">
              <a:avLst/>
            </a:prstGeom>
          </p:spPr>
        </p:pic>
        <p:sp>
          <p:nvSpPr>
            <p:cNvPr id="184" name="textbox 184"/>
            <p:cNvSpPr/>
            <p:nvPr/>
          </p:nvSpPr>
          <p:spPr>
            <a:xfrm>
              <a:off x="-12700" y="-12700"/>
              <a:ext cx="12217400" cy="402590"/>
            </a:xfrm>
            <a:prstGeom prst="rect">
              <a:avLst/>
            </a:prstGeom>
            <a:noFill/>
            <a:ln w="0" cap="flat">
              <a:noFill/>
              <a:prstDash val="solid"/>
              <a:miter lim="0"/>
            </a:ln>
          </p:spPr>
          <p:txBody>
            <a:bodyPr vert="horz" wrap="square" lIns="0" tIns="0" rIns="0" bIns="0"/>
            <a:lstStyle/>
            <a:p>
              <a:pPr algn="l" rtl="0" eaLnBrk="0">
                <a:lnSpc>
                  <a:spcPct val="110000"/>
                </a:lnSpc>
              </a:pPr>
              <a:endParaRPr sz="600" dirty="0">
                <a:latin typeface="Arial" panose="020B0604020202020204"/>
                <a:ea typeface="Arial" panose="020B0604020202020204"/>
                <a:cs typeface="Arial" panose="020B0604020202020204"/>
              </a:endParaRPr>
            </a:p>
            <a:p>
              <a:pPr marL="716915" algn="l" rtl="0" eaLnBrk="0">
                <a:lnSpc>
                  <a:spcPct val="88000"/>
                </a:lnSpc>
                <a:spcBef>
                  <a:spcPts val="0"/>
                </a:spcBef>
              </a:pPr>
              <a:r>
                <a:rPr sz="14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                                   安全性                                    有效性</a:t>
              </a:r>
              <a:r>
                <a:rPr lang="en-US" sz="1400" kern="0" spc="0" dirty="0">
                  <a:solidFill>
                    <a:srgbClr val="FFFFFF">
                      <a:alpha val="100000"/>
                    </a:srgbClr>
                  </a:solidFill>
                  <a:latin typeface="Arial" panose="020B0604020202020204"/>
                  <a:ea typeface="Arial" panose="020B0604020202020204"/>
                  <a:cs typeface="Arial" panose="020B0604020202020204"/>
                </a:rPr>
                <a:t>2</a:t>
              </a:r>
              <a:r>
                <a:rPr sz="1400" kern="0" spc="0" dirty="0">
                  <a:solidFill>
                    <a:srgbClr val="FFFFFF">
                      <a:alpha val="100000"/>
                    </a:srgbClr>
                  </a:solidFill>
                  <a:latin typeface="Arial" panose="020B0604020202020204"/>
                  <a:ea typeface="Arial" panose="020B0604020202020204"/>
                  <a:cs typeface="Arial" panose="020B0604020202020204"/>
                </a:rPr>
                <a:t>                                       </a:t>
              </a:r>
              <a:r>
                <a:rPr sz="14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创新性               </a:t>
              </a:r>
              <a:r>
                <a:rPr sz="14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                        公平性</a:t>
              </a:r>
              <a:endParaRPr sz="1400" dirty="0">
                <a:latin typeface="微软雅黑" panose="020B0503020204020204" charset="-122"/>
                <a:ea typeface="微软雅黑" panose="020B0503020204020204" charset="-122"/>
                <a:cs typeface="微软雅黑" panose="020B0503020204020204" charset="-122"/>
              </a:endParaRPr>
            </a:p>
          </p:txBody>
        </p:sp>
      </p:grpSp>
      <p:sp>
        <p:nvSpPr>
          <p:cNvPr id="186" name="textbox 186"/>
          <p:cNvSpPr/>
          <p:nvPr/>
        </p:nvSpPr>
        <p:spPr>
          <a:xfrm>
            <a:off x="679716" y="628904"/>
            <a:ext cx="8861425" cy="333375"/>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88000"/>
              </a:lnSpc>
            </a:pPr>
            <a:r>
              <a:rPr sz="2300" b="1" kern="0" spc="70" dirty="0">
                <a:solidFill>
                  <a:srgbClr val="E57122">
                    <a:alpha val="100000"/>
                  </a:srgbClr>
                </a:solidFill>
                <a:latin typeface="微软雅黑" panose="020B0503020204020204" charset="-122"/>
                <a:ea typeface="微软雅黑" panose="020B0503020204020204" charset="-122"/>
                <a:cs typeface="微软雅黑" panose="020B0503020204020204" charset="-122"/>
              </a:rPr>
              <a:t>本品为共识推荐电解质产品</a:t>
            </a:r>
            <a:r>
              <a:rPr sz="2300" b="1" kern="0" spc="-38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E57122">
                    <a:alpha val="100000"/>
                  </a:srgbClr>
                </a:solidFill>
                <a:latin typeface="微软雅黑" panose="020B0503020204020204" charset="-122"/>
                <a:ea typeface="微软雅黑" panose="020B0503020204020204" charset="-122"/>
                <a:cs typeface="微软雅黑" panose="020B0503020204020204" charset="-122"/>
              </a:rPr>
              <a:t>，</a:t>
            </a:r>
            <a:r>
              <a:rPr sz="2300" b="1" kern="0" spc="-44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E57122">
                    <a:alpha val="100000"/>
                  </a:srgbClr>
                </a:solidFill>
                <a:latin typeface="微软雅黑" panose="020B0503020204020204" charset="-122"/>
                <a:ea typeface="微软雅黑" panose="020B0503020204020204" charset="-122"/>
                <a:cs typeface="微软雅黑" panose="020B0503020204020204" charset="-122"/>
              </a:rPr>
              <a:t>区</a:t>
            </a:r>
            <a:r>
              <a:rPr sz="2300" b="1" kern="0" spc="60" dirty="0">
                <a:solidFill>
                  <a:srgbClr val="E57122">
                    <a:alpha val="100000"/>
                  </a:srgbClr>
                </a:solidFill>
                <a:latin typeface="微软雅黑" panose="020B0503020204020204" charset="-122"/>
                <a:ea typeface="微软雅黑" panose="020B0503020204020204" charset="-122"/>
                <a:cs typeface="微软雅黑" panose="020B0503020204020204" charset="-122"/>
              </a:rPr>
              <a:t>别于等渗电解质溶液</a:t>
            </a:r>
            <a:r>
              <a:rPr sz="2300" b="1" kern="0" spc="-38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E57122">
                    <a:alpha val="100000"/>
                  </a:srgbClr>
                </a:solidFill>
                <a:latin typeface="微软雅黑" panose="020B0503020204020204" charset="-122"/>
                <a:ea typeface="微软雅黑" panose="020B0503020204020204" charset="-122"/>
                <a:cs typeface="微软雅黑" panose="020B0503020204020204" charset="-122"/>
              </a:rPr>
              <a:t>，</a:t>
            </a:r>
            <a:r>
              <a:rPr sz="2300" b="1" kern="0" spc="-58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2300" b="1" kern="0" spc="60" dirty="0">
                <a:solidFill>
                  <a:srgbClr val="E57122">
                    <a:alpha val="100000"/>
                  </a:srgbClr>
                </a:solidFill>
                <a:latin typeface="微软雅黑" panose="020B0503020204020204" charset="-122"/>
                <a:ea typeface="微软雅黑" panose="020B0503020204020204" charset="-122"/>
                <a:cs typeface="微软雅黑" panose="020B0503020204020204" charset="-122"/>
              </a:rPr>
              <a:t>无滥用风险</a:t>
            </a:r>
            <a:endParaRPr sz="2300" dirty="0">
              <a:latin typeface="微软雅黑" panose="020B0503020204020204" charset="-122"/>
              <a:ea typeface="微软雅黑" panose="020B0503020204020204" charset="-122"/>
              <a:cs typeface="微软雅黑" panose="020B0503020204020204" charset="-122"/>
            </a:endParaRPr>
          </a:p>
        </p:txBody>
      </p:sp>
      <p:sp>
        <p:nvSpPr>
          <p:cNvPr id="188" name="textbox 188"/>
          <p:cNvSpPr/>
          <p:nvPr/>
        </p:nvSpPr>
        <p:spPr>
          <a:xfrm>
            <a:off x="4279076" y="4707806"/>
            <a:ext cx="3393440" cy="21272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20204"/>
              <a:ea typeface="Arial" panose="020B0604020202020204"/>
              <a:cs typeface="Arial" panose="020B0604020202020204"/>
            </a:endParaRPr>
          </a:p>
          <a:p>
            <a:pPr marL="12700" algn="l" rtl="0" eaLnBrk="0">
              <a:lnSpc>
                <a:spcPct val="88000"/>
              </a:lnSpc>
            </a:pP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临床常见电解质产品</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中各电解质含量的对比</a:t>
            </a:r>
            <a:endParaRPr sz="1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0" name="table 190"/>
          <p:cNvGraphicFramePr>
            <a:graphicFrameLocks noGrp="1"/>
          </p:cNvGraphicFramePr>
          <p:nvPr/>
        </p:nvGraphicFramePr>
        <p:xfrm>
          <a:off x="503554" y="3541394"/>
          <a:ext cx="11080750" cy="3073400"/>
        </p:xfrm>
        <a:graphic>
          <a:graphicData uri="http://schemas.openxmlformats.org/drawingml/2006/table">
            <a:tbl>
              <a:tblPr/>
              <a:tblGrid>
                <a:gridCol w="546100"/>
                <a:gridCol w="2833370"/>
                <a:gridCol w="7701280"/>
              </a:tblGrid>
              <a:tr h="276225">
                <a:tc>
                  <a:txBody>
                    <a:bodyPr/>
                    <a:lstStyle/>
                    <a:p>
                      <a:pPr algn="l" rtl="0" eaLnBrk="0">
                        <a:lnSpc>
                          <a:spcPct val="130000"/>
                        </a:lnSpc>
                      </a:pPr>
                      <a:endParaRPr sz="300" dirty="0">
                        <a:latin typeface="Arial" panose="020B0604020202020204"/>
                        <a:ea typeface="Arial" panose="020B0604020202020204"/>
                        <a:cs typeface="Arial" panose="020B0604020202020204"/>
                      </a:endParaRPr>
                    </a:p>
                    <a:p>
                      <a:pPr marL="109855" algn="l" rtl="0" eaLnBrk="0">
                        <a:lnSpc>
                          <a:spcPct val="87000"/>
                        </a:lnSpc>
                        <a:spcBef>
                          <a:spcPts val="5"/>
                        </a:spcBef>
                      </a:pPr>
                      <a:r>
                        <a:rPr sz="1400" b="1"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时间</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F4CDA6"/>
                      </a:solidFill>
                      <a:prstDash val="solid"/>
                      <a:round/>
                      <a:headEnd type="none" w="med" len="med"/>
                      <a:tailEnd type="none" w="med" len="med"/>
                    </a:lnL>
                    <a:lnR w="6350" cap="flat" cmpd="sng" algn="ctr">
                      <a:solidFill>
                        <a:srgbClr val="FFFFFF"/>
                      </a:solidFill>
                      <a:prstDash val="dot"/>
                      <a:round/>
                      <a:headEnd type="none" w="med" len="med"/>
                      <a:tailEnd type="none" w="med" len="med"/>
                    </a:lnR>
                    <a:lnT w="19050" cap="flat" cmpd="sng" algn="ctr">
                      <a:solidFill>
                        <a:srgbClr val="F4CDA6"/>
                      </a:solidFill>
                      <a:prstDash val="solid"/>
                      <a:round/>
                      <a:headEnd type="none" w="med" len="med"/>
                      <a:tailEnd type="none" w="med" len="med"/>
                    </a:lnT>
                    <a:lnB w="19050" cap="flat" cmpd="sng" algn="ctr">
                      <a:solidFill>
                        <a:srgbClr val="F4CDA6"/>
                      </a:solidFill>
                      <a:prstDash val="solid"/>
                      <a:round/>
                      <a:headEnd type="none" w="med" len="med"/>
                      <a:tailEnd type="none" w="med" len="med"/>
                    </a:lnB>
                    <a:solidFill>
                      <a:srgbClr val="E46D1C"/>
                    </a:solidFill>
                  </a:tcPr>
                </a:tc>
                <a:tc>
                  <a:txBody>
                    <a:bodyPr/>
                    <a:lstStyle/>
                    <a:p>
                      <a:pPr algn="l" rtl="0" eaLnBrk="0">
                        <a:lnSpc>
                          <a:spcPct val="131000"/>
                        </a:lnSpc>
                      </a:pPr>
                      <a:endParaRPr sz="300" dirty="0">
                        <a:latin typeface="Arial" panose="020B0604020202020204"/>
                        <a:ea typeface="Arial" panose="020B0604020202020204"/>
                        <a:cs typeface="Arial" panose="020B0604020202020204"/>
                      </a:endParaRPr>
                    </a:p>
                    <a:p>
                      <a:pPr marL="1062355" algn="l" rtl="0" eaLnBrk="0">
                        <a:lnSpc>
                          <a:spcPct val="87000"/>
                        </a:lnSpc>
                        <a:spcBef>
                          <a:spcPts val="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指南名称</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19050" cap="flat" cmpd="sng" algn="ctr">
                      <a:solidFill>
                        <a:srgbClr val="F4CDA6"/>
                      </a:solidFill>
                      <a:prstDash val="solid"/>
                      <a:round/>
                      <a:headEnd type="none" w="med" len="med"/>
                      <a:tailEnd type="none" w="med" len="med"/>
                    </a:lnT>
                    <a:lnB w="19050" cap="flat" cmpd="sng" algn="ctr">
                      <a:solidFill>
                        <a:srgbClr val="F4CDA6"/>
                      </a:solidFill>
                      <a:prstDash val="solid"/>
                      <a:round/>
                      <a:headEnd type="none" w="med" len="med"/>
                      <a:tailEnd type="none" w="med" len="med"/>
                    </a:lnB>
                    <a:solidFill>
                      <a:srgbClr val="E46D1C"/>
                    </a:solidFill>
                  </a:tcPr>
                </a:tc>
                <a:tc>
                  <a:txBody>
                    <a:bodyPr/>
                    <a:lstStyle/>
                    <a:p>
                      <a:pPr algn="l" rtl="0" eaLnBrk="0">
                        <a:lnSpc>
                          <a:spcPct val="129000"/>
                        </a:lnSpc>
                      </a:pPr>
                      <a:endParaRPr sz="300" dirty="0">
                        <a:latin typeface="Arial" panose="020B0604020202020204"/>
                        <a:ea typeface="Arial" panose="020B0604020202020204"/>
                        <a:cs typeface="Arial" panose="020B0604020202020204"/>
                      </a:endParaRPr>
                    </a:p>
                    <a:p>
                      <a:pPr marL="3491865" algn="l" rtl="0" eaLnBrk="0">
                        <a:lnSpc>
                          <a:spcPct val="88000"/>
                        </a:lnSpc>
                        <a:spcBef>
                          <a:spcPts val="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推荐内容</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FFFFF"/>
                      </a:solidFill>
                      <a:prstDash val="dot"/>
                      <a:round/>
                      <a:headEnd type="none" w="med" len="med"/>
                      <a:tailEnd type="none" w="med" len="med"/>
                    </a:lnL>
                    <a:lnR w="19050" cap="flat" cmpd="sng" algn="ctr">
                      <a:solidFill>
                        <a:srgbClr val="F4CDA6"/>
                      </a:solidFill>
                      <a:prstDash val="solid"/>
                      <a:round/>
                      <a:headEnd type="none" w="med" len="med"/>
                      <a:tailEnd type="none" w="med" len="med"/>
                    </a:lnR>
                    <a:lnT w="19050" cap="flat" cmpd="sng" algn="ctr">
                      <a:solidFill>
                        <a:srgbClr val="F4CDA6"/>
                      </a:solidFill>
                      <a:prstDash val="solid"/>
                      <a:round/>
                      <a:headEnd type="none" w="med" len="med"/>
                      <a:tailEnd type="none" w="med" len="med"/>
                    </a:lnT>
                    <a:lnB w="19050" cap="flat" cmpd="sng" algn="ctr">
                      <a:solidFill>
                        <a:srgbClr val="F4CDA6"/>
                      </a:solidFill>
                      <a:prstDash val="solid"/>
                      <a:round/>
                      <a:headEnd type="none" w="med" len="med"/>
                      <a:tailEnd type="none" w="med" len="med"/>
                    </a:lnB>
                    <a:solidFill>
                      <a:srgbClr val="E46D1C"/>
                    </a:solidFill>
                  </a:tcPr>
                </a:tc>
              </a:tr>
              <a:tr h="678815">
                <a:tc>
                  <a:txBody>
                    <a:bodyPr/>
                    <a:lstStyle/>
                    <a:p>
                      <a:pPr algn="l" rtl="0" eaLnBrk="0">
                        <a:lnSpc>
                          <a:spcPct val="155000"/>
                        </a:lnSpc>
                      </a:pPr>
                      <a:endParaRPr sz="1000" dirty="0">
                        <a:latin typeface="Arial" panose="020B0604020202020204"/>
                        <a:ea typeface="Arial" panose="020B0604020202020204"/>
                        <a:cs typeface="Arial" panose="020B0604020202020204"/>
                      </a:endParaRPr>
                    </a:p>
                    <a:p>
                      <a:pPr marL="96520" algn="l" rtl="0" eaLnBrk="0">
                        <a:lnSpc>
                          <a:spcPts val="1580"/>
                        </a:lnSpc>
                        <a:spcBef>
                          <a:spcPts val="5"/>
                        </a:spcBef>
                      </a:pPr>
                      <a:r>
                        <a:rPr sz="1200" b="1"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2002</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F4CDA6"/>
                      </a:solidFill>
                      <a:prstDash val="solid"/>
                      <a:round/>
                      <a:headEnd type="none" w="med" len="med"/>
                      <a:tailEnd type="none" w="med" len="med"/>
                    </a:lnL>
                    <a:lnR w="6350" cap="flat" cmpd="sng" algn="ctr">
                      <a:solidFill>
                        <a:srgbClr val="F4CDA6"/>
                      </a:solidFill>
                      <a:prstDash val="dot"/>
                      <a:round/>
                      <a:headEnd type="none" w="med" len="med"/>
                      <a:tailEnd type="none" w="med" len="med"/>
                    </a:lnR>
                    <a:lnT w="190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solidFill>
                      <a:srgbClr val="F2F2F2"/>
                    </a:solidFill>
                  </a:tcPr>
                </a:tc>
                <a:tc>
                  <a:txBody>
                    <a:bodyPr/>
                    <a:lstStyle/>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3810" algn="l" rtl="0" eaLnBrk="0">
                        <a:lnSpc>
                          <a:spcPct val="135000"/>
                        </a:lnSpc>
                      </a:pP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ASPEN(美国肠外和肠内营养学会</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)成人和</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儿童患者肠外和肠内营养应用</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指南</a:t>
                      </a:r>
                      <a:r>
                        <a:rPr sz="9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2</a:t>
                      </a:r>
                      <a:endParaRPr sz="9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dot"/>
                      <a:round/>
                      <a:headEnd type="none" w="med" len="med"/>
                      <a:tailEnd type="none" w="med" len="med"/>
                    </a:lnL>
                    <a:lnR w="6350" cap="flat" cmpd="sng" algn="ctr">
                      <a:solidFill>
                        <a:srgbClr val="F4CDA6"/>
                      </a:solidFill>
                      <a:prstDash val="dot"/>
                      <a:round/>
                      <a:headEnd type="none" w="med" len="med"/>
                      <a:tailEnd type="none" w="med" len="med"/>
                    </a:lnR>
                    <a:lnT w="190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solidFill>
                      <a:srgbClr val="F2F2F2"/>
                    </a:solidFill>
                  </a:tcPr>
                </a:tc>
                <a:tc>
                  <a:txBody>
                    <a:bodyPr/>
                    <a:lstStyle/>
                    <a:p>
                      <a:pPr algn="l" rtl="0" eaLnBrk="0">
                        <a:lnSpc>
                          <a:spcPct val="107000"/>
                        </a:lnSpc>
                      </a:pPr>
                      <a:endParaRPr sz="800" dirty="0">
                        <a:latin typeface="Arial" panose="020B0604020202020204"/>
                        <a:ea typeface="Arial" panose="020B0604020202020204"/>
                        <a:cs typeface="Arial" panose="020B0604020202020204"/>
                      </a:endParaRPr>
                    </a:p>
                    <a:p>
                      <a:pPr marL="84455" indent="-81280" algn="l" rtl="0" eaLnBrk="0">
                        <a:lnSpc>
                          <a:spcPct val="156000"/>
                        </a:lnSpc>
                        <a:spcBef>
                          <a:spcPts val="5"/>
                        </a:spcBef>
                      </a:pP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成人肠外营养患者电解质的推荐剂量(肠外电解质的标准给药范围假定器官功能正常</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，没有异常损失)钠1-2</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mEq</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kg</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，钾1-2</a:t>
                      </a:r>
                      <a:r>
                        <a:rPr sz="900" kern="0" spc="12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mEq</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kg</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，氯</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70" dirty="0">
                          <a:solidFill>
                            <a:srgbClr val="404040">
                              <a:alpha val="100000"/>
                            </a:srgbClr>
                          </a:solidFill>
                          <a:latin typeface="微软雅黑" panose="020B0503020204020204" charset="-122"/>
                          <a:ea typeface="微软雅黑" panose="020B0503020204020204" charset="-122"/>
                          <a:cs typeface="微软雅黑" panose="020B0503020204020204" charset="-122"/>
                        </a:rPr>
                        <a:t>（根据需要与醋酸盐保持酸碱平衡</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70" dirty="0">
                          <a:solidFill>
                            <a:srgbClr val="404040">
                              <a:alpha val="100000"/>
                            </a:srgbClr>
                          </a:solidFill>
                          <a:latin typeface="微软雅黑" panose="020B0503020204020204" charset="-122"/>
                          <a:ea typeface="微软雅黑" panose="020B0503020204020204" charset="-122"/>
                          <a:cs typeface="微软雅黑" panose="020B0503020204020204" charset="-122"/>
                        </a:rPr>
                        <a:t>钙5-7.5</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mEq</a:t>
                      </a:r>
                      <a:r>
                        <a:rPr sz="900" kern="0" spc="7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kg</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70" dirty="0">
                          <a:solidFill>
                            <a:srgbClr val="404040">
                              <a:alpha val="100000"/>
                            </a:srgbClr>
                          </a:solidFill>
                          <a:latin typeface="微软雅黑" panose="020B0503020204020204" charset="-122"/>
                          <a:ea typeface="微软雅黑" panose="020B0503020204020204" charset="-122"/>
                          <a:cs typeface="微软雅黑" panose="020B0503020204020204" charset="-122"/>
                        </a:rPr>
                        <a:t>，镁4-10</a:t>
                      </a:r>
                      <a:r>
                        <a:rPr sz="900" kern="0" spc="12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mEg</a:t>
                      </a:r>
                      <a:r>
                        <a:rPr sz="900" kern="0" spc="7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kg</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70" dirty="0">
                          <a:solidFill>
                            <a:srgbClr val="404040">
                              <a:alpha val="100000"/>
                            </a:srgbClr>
                          </a:solidFill>
                          <a:latin typeface="微软雅黑" panose="020B0503020204020204" charset="-122"/>
                          <a:ea typeface="微软雅黑" panose="020B0503020204020204" charset="-122"/>
                          <a:cs typeface="微软雅黑" panose="020B0503020204020204" charset="-122"/>
                        </a:rPr>
                        <a:t>，磷20-40</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mEq</a:t>
                      </a:r>
                      <a:r>
                        <a:rPr sz="900" kern="0" spc="7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kg</a:t>
                      </a:r>
                      <a:endParaRPr sz="9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dot"/>
                      <a:round/>
                      <a:headEnd type="none" w="med" len="med"/>
                      <a:tailEnd type="none" w="med" len="med"/>
                    </a:lnL>
                    <a:lnR w="19050" cap="flat" cmpd="sng" algn="ctr">
                      <a:solidFill>
                        <a:srgbClr val="F4CDA6"/>
                      </a:solidFill>
                      <a:prstDash val="solid"/>
                      <a:round/>
                      <a:headEnd type="none" w="med" len="med"/>
                      <a:tailEnd type="none" w="med" len="med"/>
                    </a:lnR>
                    <a:lnT w="190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solidFill>
                      <a:srgbClr val="F2F2F2"/>
                    </a:solidFill>
                  </a:tcPr>
                </a:tc>
              </a:tr>
              <a:tr h="508635">
                <a:tc>
                  <a:txBody>
                    <a:bodyPr/>
                    <a:lstStyle/>
                    <a:p>
                      <a:pPr algn="ctr" rtl="0" eaLnBrk="0">
                        <a:lnSpc>
                          <a:spcPct val="210000"/>
                        </a:lnSpc>
                      </a:pPr>
                      <a:r>
                        <a:rPr lang="zh-CN" sz="1200" b="1" dirty="0">
                          <a:solidFill>
                            <a:srgbClr val="404040"/>
                          </a:solidFill>
                          <a:latin typeface="微软雅黑" panose="020B0503020204020204" charset="-122"/>
                          <a:ea typeface="微软雅黑" panose="020B0503020204020204" charset="-122"/>
                          <a:cs typeface="Arial" panose="020B0604020202020204"/>
                        </a:rPr>
                        <a:t>2009</a:t>
                      </a:r>
                      <a:endParaRPr sz="1000" dirty="0">
                        <a:latin typeface="Arial" panose="020B0604020202020204"/>
                        <a:ea typeface="Arial" panose="020B0604020202020204"/>
                        <a:cs typeface="Arial" panose="020B0604020202020204"/>
                      </a:endParaRPr>
                    </a:p>
                  </a:txBody>
                  <a:tcPr marL="0" marR="0" marT="0" marB="0" vert="horz">
                    <a:lnL w="19050" cap="flat" cmpd="sng" algn="ctr">
                      <a:solidFill>
                        <a:srgbClr val="F4CDA6"/>
                      </a:solidFill>
                      <a:prstDash val="solid"/>
                      <a:round/>
                      <a:headEnd type="none" w="med" len="med"/>
                      <a:tailEnd type="none" w="med" len="med"/>
                    </a:lnL>
                    <a:lnR w="6350" cap="flat" cmpd="sng" algn="ctr">
                      <a:solidFill>
                        <a:srgbClr val="F4CDA6"/>
                      </a:solidFill>
                      <a:prstDash val="dot"/>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tcPr>
                </a:tc>
                <a:tc>
                  <a:txBody>
                    <a:bodyPr/>
                    <a:lstStyle/>
                    <a:p>
                      <a:pPr algn="l" rtl="0" eaLnBrk="0">
                        <a:lnSpc>
                          <a:spcPct val="100000"/>
                        </a:lnSpc>
                      </a:pPr>
                      <a:endParaRPr lang="zh-CN" sz="1000" dirty="0">
                        <a:latin typeface="Arial" panose="020B0604020202020204"/>
                        <a:ea typeface="Arial" panose="020B0604020202020204"/>
                        <a:cs typeface="Arial" panose="020B0604020202020204"/>
                      </a:endParaRPr>
                    </a:p>
                    <a:p>
                      <a:pPr algn="l" rtl="0" eaLnBrk="0">
                        <a:lnSpc>
                          <a:spcPct val="100000"/>
                        </a:lnSpc>
                      </a:pPr>
                      <a:endParaRPr lang="zh-CN" sz="1200" dirty="0">
                        <a:solidFill>
                          <a:srgbClr val="404040"/>
                        </a:solidFill>
                        <a:latin typeface="微软雅黑" panose="020B0503020204020204" charset="-122"/>
                        <a:ea typeface="微软雅黑" panose="020B0503020204020204" charset="-122"/>
                        <a:cs typeface="Arial" panose="020B0604020202020204"/>
                      </a:endParaRPr>
                    </a:p>
                    <a:p>
                      <a:pPr algn="l" rtl="0" eaLnBrk="0">
                        <a:lnSpc>
                          <a:spcPct val="80000"/>
                        </a:lnSpc>
                      </a:pPr>
                      <a:r>
                        <a:rPr lang="zh-CN" sz="1200" dirty="0">
                          <a:solidFill>
                            <a:srgbClr val="404040"/>
                          </a:solidFill>
                          <a:latin typeface="微软雅黑" panose="020B0503020204020204" charset="-122"/>
                          <a:ea typeface="微软雅黑" panose="020B0503020204020204" charset="-122"/>
                          <a:cs typeface="Arial" panose="020B0604020202020204"/>
                        </a:rPr>
                        <a:t>德国营养医学学会(DGEM)肠外营养指南</a:t>
                      </a:r>
                      <a:r>
                        <a:rPr lang="zh-CN" sz="1200" baseline="41000" dirty="0">
                          <a:solidFill>
                            <a:srgbClr val="404040"/>
                          </a:solidFill>
                          <a:latin typeface="微软雅黑" panose="020B0503020204020204" charset="-122"/>
                          <a:ea typeface="微软雅黑" panose="020B0503020204020204" charset="-122"/>
                          <a:cs typeface="Arial" panose="020B0604020202020204"/>
                        </a:rPr>
                        <a:t>3</a:t>
                      </a: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F4CDA6"/>
                      </a:solidFill>
                      <a:prstDash val="dot"/>
                      <a:round/>
                      <a:headEnd type="none" w="med" len="med"/>
                      <a:tailEnd type="none" w="med" len="med"/>
                    </a:lnL>
                    <a:lnR w="6350" cap="flat" cmpd="sng" algn="ctr">
                      <a:solidFill>
                        <a:srgbClr val="F4CDA6"/>
                      </a:solidFill>
                      <a:prstDash val="dot"/>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tcPr>
                </a:tc>
                <a:tc>
                  <a:txBody>
                    <a:bodyPr/>
                    <a:lstStyle/>
                    <a:p>
                      <a:pPr marL="84455" indent="-81280" algn="l" rtl="0" eaLnBrk="0">
                        <a:lnSpc>
                          <a:spcPct val="156000"/>
                        </a:lnSpc>
                        <a:spcBef>
                          <a:spcPts val="5"/>
                        </a:spcBef>
                        <a:buClrTx/>
                        <a:buSzTx/>
                        <a:buFontTx/>
                      </a:pP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DGEM推荐的成人肠外营养治疗患者钠钾镁钙电解质补充的标准日剂量:钠60-150 mmol，钾40-100 mmol，镁4-12 mmol，钙2.5-7.5 mmol，磷10-30 mmol</a:t>
                      </a:r>
                      <a:endPar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dot"/>
                      <a:round/>
                      <a:headEnd type="none" w="med" len="med"/>
                      <a:tailEnd type="none" w="med" len="med"/>
                    </a:lnL>
                    <a:lnR w="190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tcPr>
                </a:tc>
              </a:tr>
              <a:tr h="567055">
                <a:tc>
                  <a:txBody>
                    <a:bodyPr/>
                    <a:lstStyle/>
                    <a:p>
                      <a:pPr algn="l" rtl="0" eaLnBrk="0">
                        <a:lnSpc>
                          <a:spcPct val="144000"/>
                        </a:lnSpc>
                      </a:pPr>
                      <a:endParaRPr sz="10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96520" algn="l" rtl="0" eaLnBrk="0">
                        <a:lnSpc>
                          <a:spcPts val="1580"/>
                        </a:lnSpc>
                      </a:pPr>
                      <a:r>
                        <a:rPr sz="1200" b="1"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2015</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F4CDA6"/>
                      </a:solidFill>
                      <a:prstDash val="solid"/>
                      <a:round/>
                      <a:headEnd type="none" w="med" len="med"/>
                      <a:tailEnd type="none" w="med" len="med"/>
                    </a:lnL>
                    <a:lnR w="6350" cap="flat" cmpd="sng" algn="ctr">
                      <a:solidFill>
                        <a:srgbClr val="F4CDA6"/>
                      </a:solidFill>
                      <a:prstDash val="dot"/>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solidFill>
                      <a:srgbClr val="F2F2F2"/>
                    </a:solidFill>
                  </a:tcPr>
                </a:tc>
                <a:tc>
                  <a:txBody>
                    <a:bodyPr/>
                    <a:lstStyle/>
                    <a:p>
                      <a:pPr algn="l" rtl="0" eaLnBrk="0">
                        <a:lnSpc>
                          <a:spcPct val="120000"/>
                        </a:lnSpc>
                      </a:pPr>
                      <a:endParaRPr sz="1000" dirty="0">
                        <a:latin typeface="Arial" panose="020B0604020202020204"/>
                        <a:ea typeface="Arial" panose="020B0604020202020204"/>
                        <a:cs typeface="Arial" panose="020B0604020202020204"/>
                      </a:endParaRPr>
                    </a:p>
                    <a:p>
                      <a:pPr algn="l" rtl="0" eaLnBrk="0">
                        <a:lnSpc>
                          <a:spcPct val="121000"/>
                        </a:lnSpc>
                      </a:pPr>
                      <a:endPar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81000"/>
                        </a:lnSpc>
                      </a:pPr>
                      <a:r>
                        <a:rPr lang="en-US"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2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外科病人围手术期液体治疗专家</a:t>
                      </a: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共识</a:t>
                      </a:r>
                      <a:r>
                        <a:rPr sz="1200" kern="0" spc="-10" baseline="57000" dirty="0">
                          <a:solidFill>
                            <a:srgbClr val="404040">
                              <a:alpha val="100000"/>
                            </a:srgbClr>
                          </a:solidFill>
                          <a:latin typeface="微软雅黑" panose="020B0503020204020204" charset="-122"/>
                          <a:ea typeface="微软雅黑" panose="020B0503020204020204" charset="-122"/>
                          <a:cs typeface="微软雅黑" panose="020B0503020204020204" charset="-122"/>
                        </a:rPr>
                        <a:t>5</a:t>
                      </a:r>
                      <a:endParaRPr sz="1200" baseline="570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dot"/>
                      <a:round/>
                      <a:headEnd type="none" w="med" len="med"/>
                      <a:tailEnd type="none" w="med" len="med"/>
                    </a:lnL>
                    <a:lnR w="6350" cap="flat" cmpd="sng" algn="ctr">
                      <a:solidFill>
                        <a:srgbClr val="F4CDA6"/>
                      </a:solidFill>
                      <a:prstDash val="dot"/>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solidFill>
                      <a:srgbClr val="F2F2F2"/>
                    </a:solidFill>
                  </a:tcPr>
                </a:tc>
                <a:tc>
                  <a:txBody>
                    <a:bodyPr/>
                    <a:lstStyle/>
                    <a:p>
                      <a:pPr algn="l" rtl="0" eaLnBrk="0">
                        <a:lnSpc>
                          <a:spcPct val="105000"/>
                        </a:lnSpc>
                      </a:pPr>
                      <a:endParaRPr sz="7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36195" indent="4445" algn="l" rtl="0" eaLnBrk="0">
                        <a:lnSpc>
                          <a:spcPct val="140000"/>
                        </a:lnSpc>
                      </a:pP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2.2 常规维持 维持性液体治疗即补充病人生理需要量：</a:t>
                      </a:r>
                      <a:r>
                        <a:rPr sz="900" kern="0" spc="-7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25</a:t>
                      </a:r>
                      <a:r>
                        <a:rPr sz="900" kern="0" spc="-15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~30</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mL</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kg</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·d）</a:t>
                      </a:r>
                      <a:r>
                        <a:rPr sz="900" kern="0" spc="-15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液体</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1</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mmol</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kg</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·d）</a:t>
                      </a:r>
                      <a:r>
                        <a:rPr sz="900" kern="0" spc="-10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的</a:t>
                      </a:r>
                      <a:r>
                        <a:rPr sz="900" kern="0" spc="13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Na</a:t>
                      </a:r>
                      <a:r>
                        <a:rPr sz="900" kern="0" spc="60" baseline="3000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K</a:t>
                      </a:r>
                      <a:r>
                        <a:rPr sz="900" kern="0" spc="60" baseline="3000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12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Cl</a:t>
                      </a:r>
                      <a:r>
                        <a:rPr sz="900" kern="0" spc="60" baseline="3000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50</a:t>
                      </a:r>
                      <a:r>
                        <a:rPr sz="900" kern="0" spc="-15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~100 g/d葡</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萄糖。</a:t>
                      </a:r>
                      <a:r>
                        <a:rPr sz="900" kern="0" spc="16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如果病人输注的液体含 </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Cl</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-&gt;120</a:t>
                      </a:r>
                      <a:r>
                        <a:rPr sz="900" kern="0" spc="12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mmol</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/L（如 0.9%</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NaCl</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溶液</a:t>
                      </a:r>
                      <a:r>
                        <a:rPr sz="9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应注意监测血中 </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Cl</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-的浓度</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14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防止发生高氯性酸血症</a:t>
                      </a:r>
                      <a:endParaRPr sz="9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dot"/>
                      <a:round/>
                      <a:headEnd type="none" w="med" len="med"/>
                      <a:tailEnd type="none" w="med" len="med"/>
                    </a:lnL>
                    <a:lnR w="190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solidFill>
                      <a:srgbClr val="F2F2F2"/>
                    </a:solidFill>
                  </a:tcPr>
                </a:tc>
              </a:tr>
              <a:tr h="34163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9050" cap="flat" cmpd="sng" algn="ctr">
                      <a:solidFill>
                        <a:srgbClr val="F4CDA6"/>
                      </a:solidFill>
                      <a:prstDash val="solid"/>
                      <a:round/>
                      <a:headEnd type="none" w="med" len="med"/>
                      <a:tailEnd type="none" w="med" len="med"/>
                    </a:lnL>
                    <a:lnR w="6350" cap="flat" cmpd="sng" algn="ctr">
                      <a:solidFill>
                        <a:srgbClr val="F4CDA6"/>
                      </a:solidFill>
                      <a:prstDash val="dot"/>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tcPr>
                </a:tc>
                <a:tc>
                  <a:txBody>
                    <a:bodyPr/>
                    <a:lstStyle/>
                    <a:p>
                      <a:pPr algn="l" rtl="0" eaLnBrk="0">
                        <a:lnSpc>
                          <a:spcPct val="100000"/>
                        </a:lnSpc>
                      </a:pPr>
                      <a:endParaRPr lang="zh-CN" sz="100" dirty="0">
                        <a:latin typeface="Arial" panose="020B0604020202020204"/>
                        <a:ea typeface="Arial" panose="020B0604020202020204"/>
                        <a:cs typeface="Arial" panose="020B0604020202020204"/>
                      </a:endParaRPr>
                    </a:p>
                    <a:p>
                      <a:pPr algn="l" rtl="0" eaLnBrk="0">
                        <a:lnSpc>
                          <a:spcPct val="100000"/>
                        </a:lnSpc>
                      </a:pPr>
                      <a:endParaRPr lang="zh-CN" sz="1200" dirty="0">
                        <a:solidFill>
                          <a:srgbClr val="404040"/>
                        </a:solidFill>
                        <a:latin typeface="微软雅黑" panose="020B0503020204020204" charset="-122"/>
                        <a:ea typeface="微软雅黑" panose="020B0503020204020204" charset="-122"/>
                        <a:cs typeface="Arial" panose="020B0604020202020204"/>
                      </a:endParaRPr>
                    </a:p>
                    <a:p>
                      <a:pPr algn="l" rtl="0" eaLnBrk="0">
                        <a:lnSpc>
                          <a:spcPct val="150000"/>
                        </a:lnSpc>
                      </a:pPr>
                      <a:r>
                        <a:rPr lang="zh-CN" sz="1200" dirty="0">
                          <a:solidFill>
                            <a:srgbClr val="404040"/>
                          </a:solidFill>
                          <a:latin typeface="微软雅黑" panose="020B0503020204020204" charset="-122"/>
                          <a:ea typeface="微软雅黑" panose="020B0503020204020204" charset="-122"/>
                          <a:cs typeface="Arial" panose="020B0604020202020204"/>
                        </a:rPr>
                        <a:t>中国成人患者肠外肠内营养临床应用指南</a:t>
                      </a:r>
                      <a:r>
                        <a:rPr lang="zh-CN" sz="1200" baseline="35000" dirty="0">
                          <a:solidFill>
                            <a:srgbClr val="404040"/>
                          </a:solidFill>
                          <a:latin typeface="微软雅黑" panose="020B0503020204020204" charset="-122"/>
                          <a:ea typeface="微软雅黑" panose="020B0503020204020204" charset="-122"/>
                          <a:cs typeface="Arial" panose="020B0604020202020204"/>
                        </a:rPr>
                        <a:t>7</a:t>
                      </a: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F4CDA6"/>
                      </a:solidFill>
                      <a:prstDash val="dot"/>
                      <a:round/>
                      <a:headEnd type="none" w="med" len="med"/>
                      <a:tailEnd type="none" w="med" len="med"/>
                    </a:lnL>
                    <a:lnR w="6350" cap="flat" cmpd="sng" algn="ctr">
                      <a:solidFill>
                        <a:srgbClr val="F4CDA6"/>
                      </a:solidFill>
                      <a:prstDash val="dot"/>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tcPr>
                </a:tc>
                <a:tc>
                  <a:txBody>
                    <a:bodyPr/>
                    <a:lstStyle/>
                    <a:p>
                      <a:pPr marL="36195" indent="4445" algn="l" rtl="0" eaLnBrk="0">
                        <a:lnSpc>
                          <a:spcPct val="140000"/>
                        </a:lnSpc>
                        <a:buClrTx/>
                        <a:buSzTx/>
                        <a:buFontTx/>
                      </a:pPr>
                      <a:endPar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a:p>
                      <a:pPr marL="36195" indent="4445" algn="l" rtl="0" eaLnBrk="0">
                        <a:lnSpc>
                          <a:spcPct val="140000"/>
                        </a:lnSpc>
                        <a:buClrTx/>
                        <a:buSzTx/>
                        <a:buFontTx/>
                      </a:pPr>
                      <a:r>
                        <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rPr>
                        <a:t>PN处方中应添加常规剂量的多种维生素和微量元素及电解质；添加时应考虑与营养液中其他成分相容性和制剂的稳定性</a:t>
                      </a:r>
                      <a:endParaRPr sz="900" kern="0" spc="6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00000"/>
                        </a:lnSpc>
                      </a:pPr>
                      <a:endParaRPr lang="zh-CN" altLang="en-US" sz="1000" dirty="0">
                        <a:latin typeface="Arial" panose="020B0604020202020204"/>
                        <a:ea typeface="Arial" panose="020B0604020202020204"/>
                        <a:cs typeface="Arial" panose="020B0604020202020204"/>
                      </a:endParaRPr>
                    </a:p>
                  </a:txBody>
                  <a:tcPr marL="0" marR="0" marT="0" marB="0" vert="horz">
                    <a:lnL w="6350" cap="flat" cmpd="sng" algn="ctr">
                      <a:solidFill>
                        <a:srgbClr val="F4CDA6"/>
                      </a:solidFill>
                      <a:prstDash val="dot"/>
                      <a:round/>
                      <a:headEnd type="none" w="med" len="med"/>
                      <a:tailEnd type="none" w="med" len="med"/>
                    </a:lnL>
                    <a:lnR w="190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tcPr>
                </a:tc>
              </a:tr>
              <a:tr h="575944">
                <a:tc>
                  <a:txBody>
                    <a:bodyPr/>
                    <a:lstStyle/>
                    <a:p>
                      <a:pPr algn="l" rtl="0" eaLnBrk="0">
                        <a:lnSpc>
                          <a:spcPct val="118000"/>
                        </a:lnSpc>
                      </a:pPr>
                      <a:endParaRPr sz="1000" dirty="0">
                        <a:solidFill>
                          <a:schemeClr val="accent2"/>
                        </a:solidFill>
                        <a:latin typeface="Arial" panose="020B0604020202020204"/>
                        <a:ea typeface="Arial" panose="020B0604020202020204"/>
                        <a:cs typeface="Arial" panose="020B0604020202020204"/>
                      </a:endParaRPr>
                    </a:p>
                    <a:p>
                      <a:pPr marL="96520" algn="l" rtl="0" eaLnBrk="0">
                        <a:lnSpc>
                          <a:spcPts val="1580"/>
                        </a:lnSpc>
                        <a:spcBef>
                          <a:spcPts val="5"/>
                        </a:spcBef>
                      </a:pPr>
                      <a:r>
                        <a:rPr sz="1200" b="1" kern="0" spc="-2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2024</a:t>
                      </a:r>
                      <a:endParaRPr sz="1200" b="1" kern="0" spc="-20" dirty="0">
                        <a:solidFill>
                          <a:schemeClr val="accent2">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F4CDA6"/>
                      </a:solidFill>
                      <a:prstDash val="solid"/>
                      <a:round/>
                      <a:headEnd type="none" w="med" len="med"/>
                      <a:tailEnd type="none" w="med" len="med"/>
                    </a:lnL>
                    <a:lnR w="6350" cap="flat" cmpd="sng" algn="ctr">
                      <a:solidFill>
                        <a:srgbClr val="F4CDA6"/>
                      </a:solidFill>
                      <a:prstDash val="dot"/>
                      <a:round/>
                      <a:headEnd type="none" w="med" len="med"/>
                      <a:tailEnd type="none" w="med" len="med"/>
                    </a:lnR>
                    <a:lnT w="6350" cap="flat" cmpd="sng" algn="ctr">
                      <a:solidFill>
                        <a:srgbClr val="F4CDA6"/>
                      </a:solidFill>
                      <a:prstDash val="solid"/>
                      <a:round/>
                      <a:headEnd type="none" w="med" len="med"/>
                      <a:tailEnd type="none" w="med" len="med"/>
                    </a:lnT>
                    <a:lnB w="19050" cap="flat" cmpd="sng" algn="ctr">
                      <a:solidFill>
                        <a:srgbClr val="F4CDA6"/>
                      </a:solidFill>
                      <a:prstDash val="solid"/>
                      <a:round/>
                      <a:headEnd type="none" w="med" len="med"/>
                      <a:tailEnd type="none" w="med" len="med"/>
                    </a:lnB>
                    <a:solidFill>
                      <a:srgbClr val="F2F2F2"/>
                    </a:solidFill>
                  </a:tcPr>
                </a:tc>
                <a:tc>
                  <a:txBody>
                    <a:bodyPr/>
                    <a:lstStyle/>
                    <a:p>
                      <a:pPr algn="l" rtl="0" eaLnBrk="0">
                        <a:lnSpc>
                          <a:spcPct val="126000"/>
                        </a:lnSpc>
                      </a:pPr>
                      <a:endParaRPr sz="1000" dirty="0">
                        <a:solidFill>
                          <a:schemeClr val="accent2"/>
                        </a:solidFill>
                        <a:latin typeface="Arial" panose="020B0604020202020204"/>
                        <a:ea typeface="Arial" panose="020B0604020202020204"/>
                        <a:cs typeface="Arial" panose="020B0604020202020204"/>
                      </a:endParaRPr>
                    </a:p>
                    <a:p>
                      <a:pPr algn="l" rtl="0" eaLnBrk="0">
                        <a:lnSpc>
                          <a:spcPct val="126000"/>
                        </a:lnSpc>
                      </a:pPr>
                      <a:endParaRPr sz="1000" dirty="0">
                        <a:solidFill>
                          <a:schemeClr val="accent2"/>
                        </a:solidFill>
                        <a:latin typeface="Arial" panose="020B0604020202020204"/>
                        <a:ea typeface="Arial" panose="020B0604020202020204"/>
                        <a:cs typeface="Arial" panose="020B0604020202020204"/>
                      </a:endParaRPr>
                    </a:p>
                    <a:p>
                      <a:pPr algn="l" rtl="0" eaLnBrk="0">
                        <a:lnSpc>
                          <a:spcPct val="10000"/>
                        </a:lnSpc>
                      </a:pPr>
                      <a:endParaRPr sz="100" dirty="0">
                        <a:solidFill>
                          <a:schemeClr val="accent2"/>
                        </a:solidFill>
                        <a:latin typeface="Arial" panose="020B0604020202020204"/>
                        <a:ea typeface="Arial" panose="020B0604020202020204"/>
                        <a:cs typeface="Arial" panose="020B0604020202020204"/>
                      </a:endParaRPr>
                    </a:p>
                    <a:p>
                      <a:pPr marL="3175" algn="l" rtl="0" eaLnBrk="0">
                        <a:lnSpc>
                          <a:spcPct val="29000"/>
                        </a:lnSpc>
                      </a:pPr>
                      <a:r>
                        <a:rPr lang="en-US" sz="1200" kern="0" spc="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 </a:t>
                      </a:r>
                      <a:r>
                        <a:rPr sz="1200" kern="0" spc="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肠外营养中电解质应用中国专家</a:t>
                      </a:r>
                      <a:r>
                        <a:rPr sz="1200" kern="0" spc="-1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共识</a:t>
                      </a:r>
                      <a:endParaRPr sz="1200" kern="0" spc="-10" dirty="0">
                        <a:solidFill>
                          <a:schemeClr val="accent2">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dot"/>
                      <a:round/>
                      <a:headEnd type="none" w="med" len="med"/>
                      <a:tailEnd type="none" w="med" len="med"/>
                    </a:lnL>
                    <a:lnR w="6350" cap="flat" cmpd="sng" algn="ctr">
                      <a:solidFill>
                        <a:srgbClr val="F4CDA6"/>
                      </a:solidFill>
                      <a:prstDash val="dot"/>
                      <a:round/>
                      <a:headEnd type="none" w="med" len="med"/>
                      <a:tailEnd type="none" w="med" len="med"/>
                    </a:lnR>
                    <a:lnT w="6350" cap="flat" cmpd="sng" algn="ctr">
                      <a:solidFill>
                        <a:srgbClr val="F4CDA6"/>
                      </a:solidFill>
                      <a:prstDash val="solid"/>
                      <a:round/>
                      <a:headEnd type="none" w="med" len="med"/>
                      <a:tailEnd type="none" w="med" len="med"/>
                    </a:lnT>
                    <a:lnB w="19050" cap="flat" cmpd="sng" algn="ctr">
                      <a:solidFill>
                        <a:srgbClr val="F4CDA6"/>
                      </a:solidFill>
                      <a:prstDash val="solid"/>
                      <a:round/>
                      <a:headEnd type="none" w="med" len="med"/>
                      <a:tailEnd type="none" w="med" len="med"/>
                    </a:lnB>
                    <a:solidFill>
                      <a:srgbClr val="F2F2F2"/>
                    </a:solidFill>
                  </a:tcPr>
                </a:tc>
                <a:tc>
                  <a:txBody>
                    <a:bodyPr/>
                    <a:lstStyle/>
                    <a:p>
                      <a:pPr algn="l" rtl="0" eaLnBrk="0">
                        <a:lnSpc>
                          <a:spcPct val="121000"/>
                        </a:lnSpc>
                      </a:pPr>
                      <a:endParaRPr sz="400" dirty="0">
                        <a:solidFill>
                          <a:schemeClr val="accent2"/>
                        </a:solidFill>
                        <a:latin typeface="Arial" panose="020B0604020202020204"/>
                        <a:ea typeface="Arial" panose="020B0604020202020204"/>
                        <a:cs typeface="Arial" panose="020B0604020202020204"/>
                      </a:endParaRPr>
                    </a:p>
                    <a:p>
                      <a:pPr marL="9525" indent="-3810" algn="l" rtl="0" eaLnBrk="0">
                        <a:lnSpc>
                          <a:spcPct val="161000"/>
                        </a:lnSpc>
                        <a:spcBef>
                          <a:spcPts val="0"/>
                        </a:spcBef>
                      </a:pPr>
                      <a:r>
                        <a:rPr lang="zh-CN" altLang="en-US" sz="900" kern="0" spc="8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多电解质复方制剂同时含有钾、钠、钙、镁等多种人体所需的电解质，可用于</a:t>
                      </a:r>
                      <a:r>
                        <a:rPr lang="en-US" altLang="zh-CN" sz="900" kern="0" spc="8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PN</a:t>
                      </a:r>
                      <a:r>
                        <a:rPr lang="zh-CN" altLang="en-US" sz="900" kern="0" spc="8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治疗所需的生理支持量，还可满足部分额外电解质补充的需求，预防电解质紊乱。因此，采用多电解质复方制剂加入</a:t>
                      </a:r>
                      <a:r>
                        <a:rPr lang="en-US" altLang="zh-CN" sz="900" kern="0" spc="8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PN</a:t>
                      </a:r>
                      <a:r>
                        <a:rPr lang="zh-CN" altLang="en-US" sz="900" kern="0" spc="8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中，以补充所需电解质，更加具有药物经济学效应。</a:t>
                      </a:r>
                      <a:r>
                        <a:rPr lang="en-US" altLang="zh-CN" sz="900" kern="0" spc="80" dirty="0">
                          <a:solidFill>
                            <a:schemeClr val="accent2">
                              <a:alpha val="100000"/>
                            </a:schemeClr>
                          </a:solidFill>
                          <a:latin typeface="微软雅黑" panose="020B0503020204020204" charset="-122"/>
                          <a:ea typeface="微软雅黑" panose="020B0503020204020204" charset="-122"/>
                          <a:cs typeface="微软雅黑" panose="020B0503020204020204" charset="-122"/>
                        </a:rPr>
                        <a:t>”</a:t>
                      </a:r>
                      <a:endParaRPr lang="en-US" altLang="zh-CN" sz="900" kern="0" spc="80" dirty="0">
                        <a:solidFill>
                          <a:schemeClr val="accent2">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dot"/>
                      <a:round/>
                      <a:headEnd type="none" w="med" len="med"/>
                      <a:tailEnd type="none" w="med" len="med"/>
                    </a:lnL>
                    <a:lnR w="190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19050" cap="flat" cmpd="sng" algn="ctr">
                      <a:solidFill>
                        <a:srgbClr val="F4CDA6"/>
                      </a:solidFill>
                      <a:prstDash val="solid"/>
                      <a:round/>
                      <a:headEnd type="none" w="med" len="med"/>
                      <a:tailEnd type="none" w="med" len="med"/>
                    </a:lnB>
                    <a:solidFill>
                      <a:srgbClr val="F2F2F2"/>
                    </a:solidFill>
                  </a:tcPr>
                </a:tc>
              </a:tr>
            </a:tbl>
          </a:graphicData>
        </a:graphic>
      </p:graphicFrame>
      <p:graphicFrame>
        <p:nvGraphicFramePr>
          <p:cNvPr id="192" name="table 192"/>
          <p:cNvGraphicFramePr>
            <a:graphicFrameLocks noGrp="1"/>
          </p:cNvGraphicFramePr>
          <p:nvPr/>
        </p:nvGraphicFramePr>
        <p:xfrm>
          <a:off x="503554" y="1143634"/>
          <a:ext cx="11080750" cy="2294254"/>
        </p:xfrm>
        <a:graphic>
          <a:graphicData uri="http://schemas.openxmlformats.org/drawingml/2006/table">
            <a:tbl>
              <a:tblPr/>
              <a:tblGrid>
                <a:gridCol w="774700"/>
                <a:gridCol w="1457960"/>
                <a:gridCol w="8848090"/>
              </a:tblGrid>
              <a:tr h="248920">
                <a:tc>
                  <a:txBody>
                    <a:bodyPr/>
                    <a:lstStyle/>
                    <a:p>
                      <a:pPr algn="l" rtl="0" eaLnBrk="0">
                        <a:lnSpc>
                          <a:spcPct val="102000"/>
                        </a:lnSpc>
                      </a:pPr>
                      <a:endParaRPr sz="300" dirty="0">
                        <a:latin typeface="Arial" panose="020B0604020202020204"/>
                        <a:ea typeface="Arial" panose="020B0604020202020204"/>
                        <a:cs typeface="Arial" panose="020B0604020202020204"/>
                      </a:endParaRPr>
                    </a:p>
                    <a:p>
                      <a:pPr marL="134620" algn="l" rtl="0" eaLnBrk="0">
                        <a:lnSpc>
                          <a:spcPct val="87000"/>
                        </a:lnSpc>
                        <a:spcBef>
                          <a:spcPts val="0"/>
                        </a:spcBef>
                      </a:pPr>
                      <a:r>
                        <a:rPr sz="14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电解质</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F4CDA6"/>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4CDA6"/>
                      </a:solidFill>
                      <a:prstDash val="solid"/>
                      <a:round/>
                      <a:headEnd type="none" w="med" len="med"/>
                      <a:tailEnd type="none" w="med" len="med"/>
                    </a:lnT>
                    <a:lnB w="19050" cap="flat" cmpd="sng" algn="ctr">
                      <a:solidFill>
                        <a:srgbClr val="F4CDA6"/>
                      </a:solidFill>
                      <a:prstDash val="solid"/>
                      <a:round/>
                      <a:headEnd type="none" w="med" len="med"/>
                      <a:tailEnd type="none" w="med" len="med"/>
                    </a:lnB>
                    <a:solidFill>
                      <a:srgbClr val="E46D1C"/>
                    </a:solidFill>
                  </a:tcPr>
                </a:tc>
                <a:tc>
                  <a:txBody>
                    <a:bodyPr/>
                    <a:lstStyle/>
                    <a:p>
                      <a:pPr algn="l" rtl="0" eaLnBrk="0">
                        <a:lnSpc>
                          <a:spcPct val="102000"/>
                        </a:lnSpc>
                      </a:pPr>
                      <a:endParaRPr sz="300" dirty="0">
                        <a:latin typeface="Arial" panose="020B0604020202020204"/>
                        <a:ea typeface="Arial" panose="020B0604020202020204"/>
                        <a:cs typeface="Arial" panose="020B0604020202020204"/>
                      </a:endParaRPr>
                    </a:p>
                    <a:p>
                      <a:pPr marL="374650" algn="l" rtl="0" eaLnBrk="0">
                        <a:lnSpc>
                          <a:spcPct val="87000"/>
                        </a:lnSpc>
                        <a:spcBef>
                          <a:spcPts val="5"/>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推荐剂量</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4CDA6"/>
                      </a:solidFill>
                      <a:prstDash val="solid"/>
                      <a:round/>
                      <a:headEnd type="none" w="med" len="med"/>
                      <a:tailEnd type="none" w="med" len="med"/>
                    </a:lnT>
                    <a:lnB w="19050" cap="flat" cmpd="sng" algn="ctr">
                      <a:solidFill>
                        <a:srgbClr val="F4CDA6"/>
                      </a:solidFill>
                      <a:prstDash val="solid"/>
                      <a:round/>
                      <a:headEnd type="none" w="med" len="med"/>
                      <a:tailEnd type="none" w="med" len="med"/>
                    </a:lnB>
                    <a:solidFill>
                      <a:srgbClr val="E46D1C"/>
                    </a:solidFill>
                  </a:tcPr>
                </a:tc>
                <a:tc>
                  <a:txBody>
                    <a:bodyPr/>
                    <a:lstStyle/>
                    <a:p>
                      <a:pPr algn="l" rtl="0" eaLnBrk="0">
                        <a:lnSpc>
                          <a:spcPct val="101000"/>
                        </a:lnSpc>
                      </a:pPr>
                      <a:endParaRPr sz="300" dirty="0">
                        <a:latin typeface="Arial" panose="020B0604020202020204"/>
                        <a:ea typeface="Arial" panose="020B0604020202020204"/>
                        <a:cs typeface="Arial" panose="020B0604020202020204"/>
                      </a:endParaRPr>
                    </a:p>
                    <a:p>
                      <a:pPr marL="4066540" algn="l" rtl="0" eaLnBrk="0">
                        <a:lnSpc>
                          <a:spcPct val="88000"/>
                        </a:lnSpc>
                        <a:spcBef>
                          <a:spcPts val="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生理功能</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FFFFF"/>
                      </a:solidFill>
                      <a:prstDash val="solid"/>
                      <a:round/>
                      <a:headEnd type="none" w="med" len="med"/>
                      <a:tailEnd type="none" w="med" len="med"/>
                    </a:lnL>
                    <a:lnR w="19050" cap="flat" cmpd="sng" algn="ctr">
                      <a:solidFill>
                        <a:srgbClr val="F4CDA6"/>
                      </a:solidFill>
                      <a:prstDash val="solid"/>
                      <a:round/>
                      <a:headEnd type="none" w="med" len="med"/>
                      <a:tailEnd type="none" w="med" len="med"/>
                    </a:lnR>
                    <a:lnT w="19050" cap="flat" cmpd="sng" algn="ctr">
                      <a:solidFill>
                        <a:srgbClr val="F4CDA6"/>
                      </a:solidFill>
                      <a:prstDash val="solid"/>
                      <a:round/>
                      <a:headEnd type="none" w="med" len="med"/>
                      <a:tailEnd type="none" w="med" len="med"/>
                    </a:lnT>
                    <a:lnB w="19050" cap="flat" cmpd="sng" algn="ctr">
                      <a:solidFill>
                        <a:srgbClr val="F4CDA6"/>
                      </a:solidFill>
                      <a:prstDash val="solid"/>
                      <a:round/>
                      <a:headEnd type="none" w="med" len="med"/>
                      <a:tailEnd type="none" w="med" len="med"/>
                    </a:lnB>
                    <a:solidFill>
                      <a:srgbClr val="E46D1C"/>
                    </a:solidFill>
                  </a:tcPr>
                </a:tc>
              </a:tr>
              <a:tr h="306070">
                <a:tc>
                  <a:txBody>
                    <a:bodyPr/>
                    <a:lstStyle/>
                    <a:p>
                      <a:pPr algn="l" rtl="0" eaLnBrk="0">
                        <a:lnSpc>
                          <a:spcPct val="106000"/>
                        </a:lnSpc>
                      </a:pPr>
                      <a:endParaRPr sz="500" dirty="0">
                        <a:latin typeface="Arial" panose="020B0604020202020204"/>
                        <a:ea typeface="Arial" panose="020B0604020202020204"/>
                        <a:cs typeface="Arial" panose="020B0604020202020204"/>
                      </a:endParaRPr>
                    </a:p>
                    <a:p>
                      <a:pPr marL="316230" algn="l" rtl="0" eaLnBrk="0">
                        <a:lnSpc>
                          <a:spcPct val="88000"/>
                        </a:lnSpc>
                        <a:spcBef>
                          <a:spcPts val="5"/>
                        </a:spcBef>
                      </a:pPr>
                      <a:r>
                        <a:rPr sz="1200" b="1"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钠</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F4CDA6"/>
                      </a:solidFill>
                      <a:prstDash val="solid"/>
                      <a:round/>
                      <a:headEnd type="none" w="med" len="med"/>
                      <a:tailEnd type="none" w="med" len="med"/>
                    </a:lnL>
                    <a:lnR w="6350" cap="flat" cmpd="sng" algn="ctr">
                      <a:solidFill>
                        <a:srgbClr val="F4CDA6"/>
                      </a:solidFill>
                      <a:prstDash val="solid"/>
                      <a:round/>
                      <a:headEnd type="none" w="med" len="med"/>
                      <a:tailEnd type="none" w="med" len="med"/>
                    </a:lnR>
                    <a:lnT w="190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solidFill>
                      <a:srgbClr val="F2F2F2"/>
                    </a:solidFill>
                  </a:tcPr>
                </a:tc>
                <a:tc>
                  <a:txBody>
                    <a:bodyPr/>
                    <a:lstStyle/>
                    <a:p>
                      <a:pPr algn="l" rtl="0" eaLnBrk="0">
                        <a:lnSpc>
                          <a:spcPct val="107000"/>
                        </a:lnSpc>
                      </a:pPr>
                      <a:endParaRPr sz="600" dirty="0">
                        <a:latin typeface="Arial" panose="020B0604020202020204"/>
                        <a:ea typeface="Arial" panose="020B0604020202020204"/>
                        <a:cs typeface="Arial" panose="020B0604020202020204"/>
                      </a:endParaRPr>
                    </a:p>
                    <a:p>
                      <a:pPr marL="267970" algn="l" rtl="0" eaLnBrk="0">
                        <a:lnSpc>
                          <a:spcPts val="1550"/>
                        </a:lnSpc>
                        <a:spcBef>
                          <a:spcPts val="5"/>
                        </a:spcBef>
                      </a:pP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60-150mmol</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solid"/>
                      <a:round/>
                      <a:headEnd type="none" w="med" len="med"/>
                      <a:tailEnd type="none" w="med" len="med"/>
                    </a:lnL>
                    <a:lnR w="6350" cap="flat" cmpd="sng" algn="ctr">
                      <a:solidFill>
                        <a:srgbClr val="F4CDA6"/>
                      </a:solidFill>
                      <a:prstDash val="solid"/>
                      <a:round/>
                      <a:headEnd type="none" w="med" len="med"/>
                      <a:tailEnd type="none" w="med" len="med"/>
                    </a:lnR>
                    <a:lnT w="190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solidFill>
                      <a:srgbClr val="F2F2F2"/>
                    </a:solidFill>
                  </a:tcPr>
                </a:tc>
                <a:tc>
                  <a:txBody>
                    <a:bodyPr/>
                    <a:lstStyle/>
                    <a:p>
                      <a:pPr algn="l" rtl="0" eaLnBrk="0">
                        <a:lnSpc>
                          <a:spcPct val="111000"/>
                        </a:lnSpc>
                      </a:pPr>
                      <a:endParaRPr sz="700" dirty="0">
                        <a:latin typeface="Arial" panose="020B0604020202020204"/>
                        <a:ea typeface="Arial" panose="020B0604020202020204"/>
                        <a:cs typeface="Arial" panose="020B0604020202020204"/>
                      </a:endParaRPr>
                    </a:p>
                    <a:p>
                      <a:pPr marL="3810" algn="l" rtl="0" eaLnBrk="0">
                        <a:lnSpc>
                          <a:spcPct val="92000"/>
                        </a:lnSpc>
                        <a:spcBef>
                          <a:spcPts val="5"/>
                        </a:spcBef>
                      </a:pPr>
                      <a:r>
                        <a:rPr lang="en-US" sz="900" kern="0" spc="10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100" dirty="0">
                          <a:solidFill>
                            <a:srgbClr val="404040">
                              <a:alpha val="100000"/>
                            </a:srgbClr>
                          </a:solidFill>
                          <a:latin typeface="微软雅黑" panose="020B0503020204020204" charset="-122"/>
                          <a:ea typeface="微软雅黑" panose="020B0503020204020204" charset="-122"/>
                          <a:cs typeface="微软雅黑" panose="020B0503020204020204" charset="-122"/>
                        </a:rPr>
                        <a:t>参与维持和调节渗透</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压</a:t>
                      </a:r>
                      <a:r>
                        <a:rPr sz="900" kern="0" spc="-12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，维持体内酸碱平衡</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，并参与肌肉收缩与营养物质吸收；</a:t>
                      </a:r>
                      <a:r>
                        <a:rPr sz="900" kern="0" spc="-14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经信号传递也依赖钠离子在神经细胞膜上移动</a:t>
                      </a:r>
                      <a:endParaRPr sz="9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solid"/>
                      <a:round/>
                      <a:headEnd type="none" w="med" len="med"/>
                      <a:tailEnd type="none" w="med" len="med"/>
                    </a:lnL>
                    <a:lnR w="19050" cap="flat" cmpd="sng" algn="ctr">
                      <a:solidFill>
                        <a:srgbClr val="F4CDA6"/>
                      </a:solidFill>
                      <a:prstDash val="solid"/>
                      <a:round/>
                      <a:headEnd type="none" w="med" len="med"/>
                      <a:tailEnd type="none" w="med" len="med"/>
                    </a:lnR>
                    <a:lnT w="190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solidFill>
                      <a:srgbClr val="F2F2F2"/>
                    </a:solidFill>
                  </a:tcPr>
                </a:tc>
              </a:tr>
              <a:tr h="255904">
                <a:tc>
                  <a:txBody>
                    <a:bodyPr/>
                    <a:lstStyle/>
                    <a:p>
                      <a:pPr algn="l" rtl="0" eaLnBrk="0">
                        <a:lnSpc>
                          <a:spcPct val="124000"/>
                        </a:lnSpc>
                      </a:pPr>
                      <a:endParaRPr sz="300" dirty="0">
                        <a:latin typeface="Arial" panose="020B0604020202020204"/>
                        <a:ea typeface="Arial" panose="020B0604020202020204"/>
                        <a:cs typeface="Arial" panose="020B0604020202020204"/>
                      </a:endParaRPr>
                    </a:p>
                    <a:p>
                      <a:pPr marL="316865" algn="l" rtl="0" eaLnBrk="0">
                        <a:lnSpc>
                          <a:spcPct val="88000"/>
                        </a:lnSpc>
                        <a:spcBef>
                          <a:spcPts val="0"/>
                        </a:spcBef>
                      </a:pPr>
                      <a:r>
                        <a:rPr sz="1200" b="1"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钾</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F4CDA6"/>
                      </a:solidFill>
                      <a:prstDash val="solid"/>
                      <a:round/>
                      <a:headEnd type="none" w="med" len="med"/>
                      <a:tailEnd type="none" w="med" len="med"/>
                    </a:lnL>
                    <a:lnR w="63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tcPr>
                </a:tc>
                <a:tc>
                  <a:txBody>
                    <a:bodyPr/>
                    <a:lstStyle/>
                    <a:p>
                      <a:pPr algn="l" rtl="0" eaLnBrk="0">
                        <a:lnSpc>
                          <a:spcPct val="104000"/>
                        </a:lnSpc>
                      </a:pPr>
                      <a:endParaRPr sz="400" dirty="0">
                        <a:latin typeface="Arial" panose="020B0604020202020204"/>
                        <a:ea typeface="Arial" panose="020B0604020202020204"/>
                        <a:cs typeface="Arial" panose="020B0604020202020204"/>
                      </a:endParaRPr>
                    </a:p>
                    <a:p>
                      <a:pPr marL="260350" algn="l" rtl="0" eaLnBrk="0">
                        <a:lnSpc>
                          <a:spcPts val="1465"/>
                        </a:lnSpc>
                        <a:spcBef>
                          <a:spcPts val="5"/>
                        </a:spcBef>
                      </a:pP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40-100mmol</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solid"/>
                      <a:round/>
                      <a:headEnd type="none" w="med" len="med"/>
                      <a:tailEnd type="none" w="med" len="med"/>
                    </a:lnL>
                    <a:lnR w="63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tcPr>
                </a:tc>
                <a:tc>
                  <a:txBody>
                    <a:bodyPr/>
                    <a:lstStyle/>
                    <a:p>
                      <a:pPr algn="l" rtl="0" eaLnBrk="0">
                        <a:lnSpc>
                          <a:spcPct val="102000"/>
                        </a:lnSpc>
                      </a:pPr>
                      <a:endParaRPr sz="600" dirty="0">
                        <a:latin typeface="Arial" panose="020B0604020202020204"/>
                        <a:ea typeface="Arial" panose="020B0604020202020204"/>
                        <a:cs typeface="Arial" panose="020B0604020202020204"/>
                      </a:endParaRPr>
                    </a:p>
                    <a:p>
                      <a:pPr marL="3810" algn="l" rtl="0" eaLnBrk="0">
                        <a:lnSpc>
                          <a:spcPct val="92000"/>
                        </a:lnSpc>
                        <a:spcBef>
                          <a:spcPts val="5"/>
                        </a:spcBef>
                      </a:pPr>
                      <a:r>
                        <a:rPr lang="en-US"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参与糖、</a:t>
                      </a:r>
                      <a:r>
                        <a:rPr sz="900" kern="0" spc="-13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蛋白质和能量代谢；</a:t>
                      </a:r>
                      <a:r>
                        <a:rPr sz="900" kern="0" spc="-15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维持神</a:t>
                      </a:r>
                      <a:r>
                        <a:rPr sz="9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经肌肉的应激性</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，维持心肌功能</a:t>
                      </a:r>
                      <a:endParaRPr sz="9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solid"/>
                      <a:round/>
                      <a:headEnd type="none" w="med" len="med"/>
                      <a:tailEnd type="none" w="med" len="med"/>
                    </a:lnL>
                    <a:lnR w="190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tcPr>
                </a:tc>
              </a:tr>
              <a:tr h="306704">
                <a:tc>
                  <a:txBody>
                    <a:bodyPr/>
                    <a:lstStyle/>
                    <a:p>
                      <a:pPr algn="l" rtl="0" eaLnBrk="0">
                        <a:lnSpc>
                          <a:spcPct val="108000"/>
                        </a:lnSpc>
                      </a:pPr>
                      <a:endParaRPr sz="500" dirty="0">
                        <a:latin typeface="Arial" panose="020B0604020202020204"/>
                        <a:ea typeface="Arial" panose="020B0604020202020204"/>
                        <a:cs typeface="Arial" panose="020B0604020202020204"/>
                      </a:endParaRPr>
                    </a:p>
                    <a:p>
                      <a:pPr marL="316865" algn="l" rtl="0" eaLnBrk="0">
                        <a:lnSpc>
                          <a:spcPct val="88000"/>
                        </a:lnSpc>
                        <a:spcBef>
                          <a:spcPts val="5"/>
                        </a:spcBef>
                      </a:pPr>
                      <a:r>
                        <a:rPr sz="1200" b="1"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镁</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F4CDA6"/>
                      </a:solidFill>
                      <a:prstDash val="solid"/>
                      <a:round/>
                      <a:headEnd type="none" w="med" len="med"/>
                      <a:tailEnd type="none" w="med" len="med"/>
                    </a:lnL>
                    <a:lnR w="63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solidFill>
                      <a:srgbClr val="F2F2F2"/>
                    </a:solidFill>
                  </a:tcPr>
                </a:tc>
                <a:tc>
                  <a:txBody>
                    <a:bodyPr/>
                    <a:lstStyle/>
                    <a:p>
                      <a:pPr algn="l" rtl="0" eaLnBrk="0">
                        <a:lnSpc>
                          <a:spcPct val="108000"/>
                        </a:lnSpc>
                      </a:pPr>
                      <a:endParaRPr sz="600" dirty="0">
                        <a:latin typeface="Arial" panose="020B0604020202020204"/>
                        <a:ea typeface="Arial" panose="020B0604020202020204"/>
                        <a:cs typeface="Arial" panose="020B0604020202020204"/>
                      </a:endParaRPr>
                    </a:p>
                    <a:p>
                      <a:pPr marL="349885" algn="l" rtl="0" eaLnBrk="0">
                        <a:lnSpc>
                          <a:spcPts val="1550"/>
                        </a:lnSpc>
                        <a:spcBef>
                          <a:spcPts val="5"/>
                        </a:spcBef>
                      </a:pP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4-12mmol</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solid"/>
                      <a:round/>
                      <a:headEnd type="none" w="med" len="med"/>
                      <a:tailEnd type="none" w="med" len="med"/>
                    </a:lnL>
                    <a:lnR w="63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solidFill>
                      <a:srgbClr val="F2F2F2"/>
                    </a:solidFill>
                  </a:tcPr>
                </a:tc>
                <a:tc>
                  <a:txBody>
                    <a:bodyPr/>
                    <a:lstStyle/>
                    <a:p>
                      <a:pPr algn="l" rtl="0" eaLnBrk="0">
                        <a:lnSpc>
                          <a:spcPct val="112000"/>
                        </a:lnSpc>
                      </a:pPr>
                      <a:endParaRPr sz="700" dirty="0">
                        <a:latin typeface="Arial" panose="020B0604020202020204"/>
                        <a:ea typeface="Arial" panose="020B0604020202020204"/>
                        <a:cs typeface="Arial" panose="020B0604020202020204"/>
                      </a:endParaRPr>
                    </a:p>
                    <a:p>
                      <a:pPr marL="5080" algn="l" rtl="0" eaLnBrk="0">
                        <a:lnSpc>
                          <a:spcPct val="92000"/>
                        </a:lnSpc>
                      </a:pPr>
                      <a:r>
                        <a:rPr lang="en-US"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调节各种离子通道电流</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，催化体内多种酶参与 </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ATP</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 代谢</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，在调控细胞生长、</a:t>
                      </a:r>
                      <a:r>
                        <a:rPr sz="900" kern="0" spc="-15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维持心肌、</a:t>
                      </a:r>
                      <a:r>
                        <a:rPr sz="900" kern="0" spc="-10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骨骼肌及胃肠道平滑肌兴奋性等均具重要作用</a:t>
                      </a:r>
                      <a:endParaRPr sz="9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solid"/>
                      <a:round/>
                      <a:headEnd type="none" w="med" len="med"/>
                      <a:tailEnd type="none" w="med" len="med"/>
                    </a:lnL>
                    <a:lnR w="190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solidFill>
                      <a:srgbClr val="F2F2F2"/>
                    </a:solidFill>
                  </a:tcPr>
                </a:tc>
              </a:tr>
              <a:tr h="581659">
                <a:tc>
                  <a:txBody>
                    <a:bodyPr/>
                    <a:lstStyle/>
                    <a:p>
                      <a:pPr algn="l" rtl="0" eaLnBrk="0">
                        <a:lnSpc>
                          <a:spcPct val="143000"/>
                        </a:lnSpc>
                      </a:pPr>
                      <a:endParaRPr sz="1000" dirty="0">
                        <a:latin typeface="Arial" panose="020B0604020202020204"/>
                        <a:ea typeface="Arial" panose="020B0604020202020204"/>
                        <a:cs typeface="Arial" panose="020B0604020202020204"/>
                      </a:endParaRPr>
                    </a:p>
                    <a:p>
                      <a:pPr marL="316230" algn="l" rtl="0" eaLnBrk="0">
                        <a:lnSpc>
                          <a:spcPct val="88000"/>
                        </a:lnSpc>
                        <a:spcBef>
                          <a:spcPts val="0"/>
                        </a:spcBef>
                      </a:pPr>
                      <a:r>
                        <a:rPr sz="1200" b="1"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钙</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F4CDA6"/>
                      </a:solidFill>
                      <a:prstDash val="solid"/>
                      <a:round/>
                      <a:headEnd type="none" w="med" len="med"/>
                      <a:tailEnd type="none" w="med" len="med"/>
                    </a:lnL>
                    <a:lnR w="63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tcPr>
                </a:tc>
                <a:tc>
                  <a:txBody>
                    <a:bodyPr/>
                    <a:lstStyle/>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ctr" rtl="0" eaLnBrk="0">
                        <a:lnSpc>
                          <a:spcPct val="7000"/>
                        </a:lnSpc>
                      </a:pPr>
                      <a:r>
                        <a:rPr sz="12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2.5-7.5mmol</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solid"/>
                      <a:round/>
                      <a:headEnd type="none" w="med" len="med"/>
                      <a:tailEnd type="none" w="med" len="med"/>
                    </a:lnL>
                    <a:lnR w="63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tcPr>
                </a:tc>
                <a:tc>
                  <a:txBody>
                    <a:bodyPr/>
                    <a:lstStyle/>
                    <a:p>
                      <a:pPr algn="l" rtl="0" eaLnBrk="0">
                        <a:lnSpc>
                          <a:spcPct val="104000"/>
                        </a:lnSpc>
                      </a:pPr>
                      <a:endParaRPr sz="500" dirty="0">
                        <a:latin typeface="Arial" panose="020B0604020202020204"/>
                        <a:ea typeface="Arial" panose="020B0604020202020204"/>
                        <a:cs typeface="Arial" panose="020B0604020202020204"/>
                      </a:endParaRPr>
                    </a:p>
                    <a:p>
                      <a:pPr marL="35560" indent="1270" algn="l" rtl="0" eaLnBrk="0">
                        <a:lnSpc>
                          <a:spcPct val="160000"/>
                        </a:lnSpc>
                      </a:pP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与磷构成骨骼和牙齿</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，起到保护与支持作用</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同时参与神经递质释放、</a:t>
                      </a:r>
                      <a:r>
                        <a:rPr sz="900" kern="0" spc="-15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神经冲动传导</a:t>
                      </a:r>
                      <a:r>
                        <a:rPr sz="9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14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肌肉收缩以及心脏正常搏动等生理活动。</a:t>
                      </a:r>
                      <a:r>
                        <a:rPr sz="900" kern="0" spc="-16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是多种酶的激活剂</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，参与细胞</a:t>
                      </a:r>
                      <a:r>
                        <a:rPr sz="9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100" dirty="0">
                          <a:solidFill>
                            <a:srgbClr val="404040">
                              <a:alpha val="100000"/>
                            </a:srgbClr>
                          </a:solidFill>
                          <a:latin typeface="微软雅黑" panose="020B0503020204020204" charset="-122"/>
                          <a:ea typeface="微软雅黑" panose="020B0503020204020204" charset="-122"/>
                          <a:cs typeface="微软雅黑" panose="020B0503020204020204" charset="-122"/>
                        </a:rPr>
                        <a:t>代谢与大分子合成和</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转变（如腺苷酸环化酶、</a:t>
                      </a:r>
                      <a:r>
                        <a:rPr sz="900" kern="0" spc="-13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鸟苷酸环化酶等</a:t>
                      </a:r>
                      <a:r>
                        <a:rPr sz="9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参与血液凝固、</a:t>
                      </a:r>
                      <a:r>
                        <a:rPr sz="900" kern="0" spc="-15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激素分泌、</a:t>
                      </a:r>
                      <a:r>
                        <a:rPr sz="900" kern="0" spc="-15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维持体液酸碱平衡等</a:t>
                      </a:r>
                      <a:endParaRPr sz="9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solid"/>
                      <a:round/>
                      <a:headEnd type="none" w="med" len="med"/>
                      <a:tailEnd type="none" w="med" len="med"/>
                    </a:lnL>
                    <a:lnR w="190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tcPr>
                </a:tc>
              </a:tr>
              <a:tr h="329564">
                <a:tc>
                  <a:txBody>
                    <a:bodyPr/>
                    <a:lstStyle/>
                    <a:p>
                      <a:pPr algn="l" rtl="0" eaLnBrk="0">
                        <a:lnSpc>
                          <a:spcPct val="102000"/>
                        </a:lnSpc>
                      </a:pPr>
                      <a:endParaRPr sz="600" dirty="0">
                        <a:latin typeface="Arial" panose="020B0604020202020204"/>
                        <a:ea typeface="Arial" panose="020B0604020202020204"/>
                        <a:cs typeface="Arial" panose="020B0604020202020204"/>
                      </a:endParaRPr>
                    </a:p>
                    <a:p>
                      <a:pPr marL="318135" algn="l" rtl="0" eaLnBrk="0">
                        <a:lnSpc>
                          <a:spcPct val="87000"/>
                        </a:lnSpc>
                        <a:spcBef>
                          <a:spcPts val="0"/>
                        </a:spcBef>
                      </a:pPr>
                      <a:r>
                        <a:rPr sz="1200" b="1" kern="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氯</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F4CDA6"/>
                      </a:solidFill>
                      <a:prstDash val="solid"/>
                      <a:round/>
                      <a:headEnd type="none" w="med" len="med"/>
                      <a:tailEnd type="none" w="med" len="med"/>
                    </a:lnL>
                    <a:lnR w="63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solidFill>
                      <a:srgbClr val="F2F2F2"/>
                    </a:solidFill>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F4CDA6"/>
                      </a:solidFill>
                      <a:prstDash val="solid"/>
                      <a:round/>
                      <a:headEnd type="none" w="med" len="med"/>
                      <a:tailEnd type="none" w="med" len="med"/>
                    </a:lnL>
                    <a:lnR w="63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solidFill>
                      <a:srgbClr val="F2F2F2"/>
                    </a:solidFill>
                  </a:tcPr>
                </a:tc>
                <a:tc>
                  <a:txBody>
                    <a:bodyPr/>
                    <a:lstStyle/>
                    <a:p>
                      <a:pPr algn="l" rtl="0" eaLnBrk="0">
                        <a:lnSpc>
                          <a:spcPct val="105000"/>
                        </a:lnSpc>
                      </a:pPr>
                      <a:endParaRPr sz="8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35560" algn="l" rtl="0" eaLnBrk="0">
                        <a:lnSpc>
                          <a:spcPct val="92000"/>
                        </a:lnSpc>
                      </a:pPr>
                      <a:r>
                        <a:rPr sz="900" kern="0" spc="100" dirty="0">
                          <a:solidFill>
                            <a:srgbClr val="404040">
                              <a:alpha val="100000"/>
                            </a:srgbClr>
                          </a:solidFill>
                          <a:latin typeface="微软雅黑" panose="020B0503020204020204" charset="-122"/>
                          <a:ea typeface="微软雅黑" panose="020B0503020204020204" charset="-122"/>
                          <a:cs typeface="微软雅黑" panose="020B0503020204020204" charset="-122"/>
                        </a:rPr>
                        <a:t>体内的主要功能是合成胃酸</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10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调节渗透压；</a:t>
                      </a:r>
                      <a:r>
                        <a:rPr sz="900" kern="0" spc="-15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在神经细胞的兴奋性和信号传递中发挥作用</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，参与调节神经细胞膜电位并维持体液酸碱平衡</a:t>
                      </a:r>
                      <a:endParaRPr sz="9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solid"/>
                      <a:round/>
                      <a:headEnd type="none" w="med" len="med"/>
                      <a:tailEnd type="none" w="med" len="med"/>
                    </a:lnL>
                    <a:lnR w="190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6350" cap="flat" cmpd="sng" algn="ctr">
                      <a:solidFill>
                        <a:srgbClr val="F4CDA6"/>
                      </a:solidFill>
                      <a:prstDash val="solid"/>
                      <a:round/>
                      <a:headEnd type="none" w="med" len="med"/>
                      <a:tailEnd type="none" w="med" len="med"/>
                    </a:lnB>
                    <a:solidFill>
                      <a:srgbClr val="F2F2F2"/>
                    </a:solidFill>
                  </a:tcPr>
                </a:tc>
              </a:tr>
              <a:tr h="265429">
                <a:tc>
                  <a:txBody>
                    <a:bodyPr/>
                    <a:lstStyle/>
                    <a:p>
                      <a:pPr algn="l" rtl="0" eaLnBrk="0">
                        <a:lnSpc>
                          <a:spcPct val="125000"/>
                        </a:lnSpc>
                      </a:pPr>
                      <a:endParaRPr sz="300" dirty="0">
                        <a:latin typeface="Arial" panose="020B0604020202020204"/>
                        <a:ea typeface="Arial" panose="020B0604020202020204"/>
                        <a:cs typeface="Arial" panose="020B0604020202020204"/>
                      </a:endParaRPr>
                    </a:p>
                    <a:p>
                      <a:pPr marL="167005" algn="l" rtl="0" eaLnBrk="0">
                        <a:lnSpc>
                          <a:spcPct val="88000"/>
                        </a:lnSpc>
                        <a:spcBef>
                          <a:spcPts val="0"/>
                        </a:spcBef>
                      </a:pPr>
                      <a:r>
                        <a:rPr sz="1200" b="1"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醋酸根</a:t>
                      </a:r>
                      <a:endParaRPr sz="1200" dirty="0">
                        <a:latin typeface="微软雅黑" panose="020B0503020204020204" charset="-122"/>
                        <a:ea typeface="微软雅黑" panose="020B0503020204020204" charset="-122"/>
                        <a:cs typeface="微软雅黑" panose="020B0503020204020204" charset="-122"/>
                      </a:endParaRPr>
                    </a:p>
                  </a:txBody>
                  <a:tcPr marL="0" marR="0" marT="0" marB="0" vert="horz">
                    <a:lnL w="19050" cap="flat" cmpd="sng" algn="ctr">
                      <a:solidFill>
                        <a:srgbClr val="F4CDA6"/>
                      </a:solidFill>
                      <a:prstDash val="solid"/>
                      <a:round/>
                      <a:headEnd type="none" w="med" len="med"/>
                      <a:tailEnd type="none" w="med" len="med"/>
                    </a:lnL>
                    <a:lnR w="63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19050" cap="flat" cmpd="sng" algn="ctr">
                      <a:solidFill>
                        <a:srgbClr val="F4CDA6"/>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6350" cap="flat" cmpd="sng" algn="ctr">
                      <a:solidFill>
                        <a:srgbClr val="F4CDA6"/>
                      </a:solidFill>
                      <a:prstDash val="solid"/>
                      <a:round/>
                      <a:headEnd type="none" w="med" len="med"/>
                      <a:tailEnd type="none" w="med" len="med"/>
                    </a:lnL>
                    <a:lnR w="63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19050" cap="flat" cmpd="sng" algn="ctr">
                      <a:solidFill>
                        <a:srgbClr val="F4CDA6"/>
                      </a:solidFill>
                      <a:prstDash val="solid"/>
                      <a:round/>
                      <a:headEnd type="none" w="med" len="med"/>
                      <a:tailEnd type="none" w="med" len="med"/>
                    </a:lnB>
                  </a:tcPr>
                </a:tc>
                <a:tc>
                  <a:txBody>
                    <a:bodyPr/>
                    <a:lstStyle/>
                    <a:p>
                      <a:pPr algn="l" rtl="0" eaLnBrk="0">
                        <a:lnSpc>
                          <a:spcPct val="102000"/>
                        </a:lnSpc>
                      </a:pPr>
                      <a:endParaRPr sz="600" dirty="0">
                        <a:latin typeface="Arial" panose="020B0604020202020204"/>
                        <a:ea typeface="Arial" panose="020B0604020202020204"/>
                        <a:cs typeface="Arial" panose="020B0604020202020204"/>
                      </a:endParaRPr>
                    </a:p>
                    <a:p>
                      <a:pPr marL="6350" algn="l" rtl="0" eaLnBrk="0">
                        <a:lnSpc>
                          <a:spcPct val="92000"/>
                        </a:lnSpc>
                        <a:spcBef>
                          <a:spcPts val="5"/>
                        </a:spcBef>
                      </a:pPr>
                      <a:r>
                        <a:rPr lang="en-US"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醋酸根作为缓冲体系</a:t>
                      </a:r>
                      <a:r>
                        <a:rPr sz="900" kern="0" spc="-12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，代谢速度快</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，具有更强的酸碱缓冲能力；</a:t>
                      </a:r>
                      <a:r>
                        <a:rPr sz="900" kern="0" spc="-14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迅速代谢</a:t>
                      </a:r>
                      <a:r>
                        <a:rPr sz="900" kern="0" spc="-11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900" kern="0" spc="80" dirty="0">
                          <a:solidFill>
                            <a:srgbClr val="404040">
                              <a:alpha val="100000"/>
                            </a:srgbClr>
                          </a:solidFill>
                          <a:latin typeface="微软雅黑" panose="020B0503020204020204" charset="-122"/>
                          <a:ea typeface="微软雅黑" panose="020B0503020204020204" charset="-122"/>
                          <a:cs typeface="微软雅黑" panose="020B0503020204020204" charset="-122"/>
                        </a:rPr>
                        <a:t>，减少肝肾负担</a:t>
                      </a:r>
                      <a:endParaRPr sz="9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F4CDA6"/>
                      </a:solidFill>
                      <a:prstDash val="solid"/>
                      <a:round/>
                      <a:headEnd type="none" w="med" len="med"/>
                      <a:tailEnd type="none" w="med" len="med"/>
                    </a:lnL>
                    <a:lnR w="19050" cap="flat" cmpd="sng" algn="ctr">
                      <a:solidFill>
                        <a:srgbClr val="F4CDA6"/>
                      </a:solidFill>
                      <a:prstDash val="solid"/>
                      <a:round/>
                      <a:headEnd type="none" w="med" len="med"/>
                      <a:tailEnd type="none" w="med" len="med"/>
                    </a:lnR>
                    <a:lnT w="6350" cap="flat" cmpd="sng" algn="ctr">
                      <a:solidFill>
                        <a:srgbClr val="F4CDA6"/>
                      </a:solidFill>
                      <a:prstDash val="solid"/>
                      <a:round/>
                      <a:headEnd type="none" w="med" len="med"/>
                      <a:tailEnd type="none" w="med" len="med"/>
                    </a:lnT>
                    <a:lnB w="19050" cap="flat" cmpd="sng" algn="ctr">
                      <a:solidFill>
                        <a:srgbClr val="F4CDA6"/>
                      </a:solidFill>
                      <a:prstDash val="solid"/>
                      <a:round/>
                      <a:headEnd type="none" w="med" len="med"/>
                      <a:tailEnd type="none" w="med" len="med"/>
                    </a:lnB>
                  </a:tcPr>
                </a:tc>
              </a:tr>
            </a:tbl>
          </a:graphicData>
        </a:graphic>
      </p:graphicFrame>
      <p:grpSp>
        <p:nvGrpSpPr>
          <p:cNvPr id="32" name="group 32"/>
          <p:cNvGrpSpPr/>
          <p:nvPr/>
        </p:nvGrpSpPr>
        <p:grpSpPr>
          <a:xfrm rot="21600000">
            <a:off x="0" y="0"/>
            <a:ext cx="12192000" cy="370332"/>
            <a:chOff x="0" y="0"/>
            <a:chExt cx="12192000" cy="370332"/>
          </a:xfrm>
        </p:grpSpPr>
        <p:pic>
          <p:nvPicPr>
            <p:cNvPr id="194" name="picture 194"/>
            <p:cNvPicPr>
              <a:picLocks noChangeAspect="1"/>
            </p:cNvPicPr>
            <p:nvPr/>
          </p:nvPicPr>
          <p:blipFill>
            <a:blip r:embed="rId1"/>
            <a:stretch>
              <a:fillRect/>
            </a:stretch>
          </p:blipFill>
          <p:spPr>
            <a:xfrm rot="21600000">
              <a:off x="0" y="0"/>
              <a:ext cx="12192000" cy="370332"/>
            </a:xfrm>
            <a:prstGeom prst="rect">
              <a:avLst/>
            </a:prstGeom>
          </p:spPr>
        </p:pic>
        <p:sp>
          <p:nvSpPr>
            <p:cNvPr id="196" name="textbox 196"/>
            <p:cNvSpPr/>
            <p:nvPr/>
          </p:nvSpPr>
          <p:spPr>
            <a:xfrm>
              <a:off x="-12700" y="-12700"/>
              <a:ext cx="12217400" cy="396240"/>
            </a:xfrm>
            <a:prstGeom prst="rect">
              <a:avLst/>
            </a:prstGeom>
            <a:noFill/>
            <a:ln w="0" cap="flat">
              <a:noFill/>
              <a:prstDash val="solid"/>
              <a:miter lim="0"/>
            </a:ln>
          </p:spPr>
          <p:txBody>
            <a:bodyPr vert="horz" wrap="square" lIns="0" tIns="0" rIns="0" bIns="0"/>
            <a:lstStyle/>
            <a:p>
              <a:pPr algn="l" rtl="0" eaLnBrk="0">
                <a:lnSpc>
                  <a:spcPct val="110000"/>
                </a:lnSpc>
              </a:pPr>
              <a:endParaRPr sz="400" dirty="0">
                <a:latin typeface="Arial" panose="020B0604020202020204"/>
                <a:ea typeface="Arial" panose="020B0604020202020204"/>
                <a:cs typeface="Arial" panose="020B0604020202020204"/>
              </a:endParaRPr>
            </a:p>
            <a:p>
              <a:pPr marL="716915" algn="l" rtl="0" eaLnBrk="0">
                <a:lnSpc>
                  <a:spcPts val="1915"/>
                </a:lnSpc>
                <a:spcBef>
                  <a:spcPts val="0"/>
                </a:spcBef>
              </a:pPr>
              <a:r>
                <a:rPr sz="14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                                   安全性                                    有效性</a:t>
              </a:r>
              <a:r>
                <a:rPr lang="en-US" sz="1400" kern="0" spc="0" dirty="0">
                  <a:solidFill>
                    <a:srgbClr val="FFFFFF">
                      <a:alpha val="100000"/>
                    </a:srgbClr>
                  </a:solidFill>
                  <a:latin typeface="Arial" panose="020B0604020202020204"/>
                  <a:ea typeface="Arial" panose="020B0604020202020204"/>
                  <a:cs typeface="Arial" panose="020B0604020202020204"/>
                </a:rPr>
                <a:t>3</a:t>
              </a:r>
              <a:r>
                <a:rPr sz="1400" kern="0" spc="0" dirty="0">
                  <a:solidFill>
                    <a:srgbClr val="FFFFFF">
                      <a:alpha val="100000"/>
                    </a:srgbClr>
                  </a:solidFill>
                  <a:latin typeface="Arial" panose="020B0604020202020204"/>
                  <a:ea typeface="Arial" panose="020B0604020202020204"/>
                  <a:cs typeface="Arial" panose="020B0604020202020204"/>
                </a:rPr>
                <a:t>                                      </a:t>
              </a:r>
              <a:r>
                <a:rPr sz="14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创新性               </a:t>
              </a:r>
              <a:r>
                <a:rPr sz="14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                        公平性</a:t>
              </a:r>
              <a:endParaRPr sz="1400" dirty="0">
                <a:latin typeface="微软雅黑" panose="020B0503020204020204" charset="-122"/>
                <a:ea typeface="微软雅黑" panose="020B0503020204020204" charset="-122"/>
                <a:cs typeface="微软雅黑" panose="020B0503020204020204" charset="-122"/>
              </a:endParaRPr>
            </a:p>
          </p:txBody>
        </p:sp>
      </p:grpSp>
      <p:sp>
        <p:nvSpPr>
          <p:cNvPr id="198" name="textbox 198"/>
          <p:cNvSpPr/>
          <p:nvPr/>
        </p:nvSpPr>
        <p:spPr>
          <a:xfrm>
            <a:off x="700493" y="665937"/>
            <a:ext cx="7947025" cy="336550"/>
          </a:xfrm>
          <a:prstGeom prst="rect">
            <a:avLst/>
          </a:prstGeom>
          <a:noFill/>
          <a:ln w="0" cap="flat">
            <a:noFill/>
            <a:prstDash val="solid"/>
            <a:miter lim="0"/>
          </a:ln>
        </p:spPr>
        <p:txBody>
          <a:bodyPr vert="horz" wrap="square" lIns="0" tIns="0" rIns="0" bIns="0"/>
          <a:lstStyle/>
          <a:p>
            <a:pPr algn="l" rtl="0" eaLnBrk="0">
              <a:lnSpc>
                <a:spcPct val="74000"/>
              </a:lnSpc>
            </a:pPr>
            <a:endParaRPr sz="100" dirty="0">
              <a:latin typeface="Arial" panose="020B0604020202020204"/>
              <a:ea typeface="Arial" panose="020B0604020202020204"/>
              <a:cs typeface="Arial" panose="020B0604020202020204"/>
            </a:endParaRPr>
          </a:p>
          <a:p>
            <a:pPr marL="12700" algn="l" rtl="0" eaLnBrk="0">
              <a:lnSpc>
                <a:spcPct val="89000"/>
              </a:lnSpc>
            </a:pPr>
            <a:r>
              <a:rPr sz="2300" b="1" kern="0" spc="90" dirty="0">
                <a:solidFill>
                  <a:srgbClr val="E57122">
                    <a:alpha val="100000"/>
                  </a:srgbClr>
                </a:solidFill>
                <a:latin typeface="微软雅黑" panose="020B0503020204020204" charset="-122"/>
                <a:ea typeface="微软雅黑" panose="020B0503020204020204" charset="-122"/>
                <a:cs typeface="微软雅黑" panose="020B0503020204020204" charset="-122"/>
              </a:rPr>
              <a:t>本品中各成分均为临床必需</a:t>
            </a:r>
            <a:r>
              <a:rPr sz="2300" b="1" kern="0" spc="-380" dirty="0">
                <a:solidFill>
                  <a:srgbClr val="E57122">
                    <a:alpha val="100000"/>
                  </a:srgbClr>
                </a:solidFill>
                <a:latin typeface="微软雅黑" panose="020B0503020204020204" charset="-122"/>
                <a:ea typeface="微软雅黑" panose="020B0503020204020204" charset="-122"/>
                <a:cs typeface="微软雅黑" panose="020B0503020204020204" charset="-122"/>
              </a:rPr>
              <a:t> </a:t>
            </a:r>
            <a:r>
              <a:rPr sz="2300" b="1" kern="0" spc="90" dirty="0">
                <a:solidFill>
                  <a:srgbClr val="E57122">
                    <a:alpha val="100000"/>
                  </a:srgbClr>
                </a:solidFill>
                <a:latin typeface="微软雅黑" panose="020B0503020204020204" charset="-122"/>
                <a:ea typeface="微软雅黑" panose="020B0503020204020204" charset="-122"/>
                <a:cs typeface="微软雅黑" panose="020B0503020204020204" charset="-122"/>
              </a:rPr>
              <a:t>，剂量及</a:t>
            </a:r>
            <a:r>
              <a:rPr sz="2300" b="1" kern="0" spc="80" dirty="0">
                <a:solidFill>
                  <a:srgbClr val="E57122">
                    <a:alpha val="100000"/>
                  </a:srgbClr>
                </a:solidFill>
                <a:latin typeface="微软雅黑" panose="020B0503020204020204" charset="-122"/>
                <a:ea typeface="微软雅黑" panose="020B0503020204020204" charset="-122"/>
                <a:cs typeface="微软雅黑" panose="020B0503020204020204" charset="-122"/>
              </a:rPr>
              <a:t>种类符合指南共识推荐</a:t>
            </a:r>
            <a:endParaRPr sz="2300" dirty="0">
              <a:latin typeface="微软雅黑" panose="020B0503020204020204" charset="-122"/>
              <a:ea typeface="微软雅黑" panose="020B0503020204020204" charset="-122"/>
              <a:cs typeface="微软雅黑" panose="020B0503020204020204" charset="-122"/>
            </a:endParaRPr>
          </a:p>
        </p:txBody>
      </p:sp>
      <p:pic>
        <p:nvPicPr>
          <p:cNvPr id="206" name="picture 206"/>
          <p:cNvPicPr>
            <a:picLocks noChangeAspect="1"/>
          </p:cNvPicPr>
          <p:nvPr/>
        </p:nvPicPr>
        <p:blipFill>
          <a:blip r:embed="rId2"/>
          <a:stretch>
            <a:fillRect/>
          </a:stretch>
        </p:blipFill>
        <p:spPr>
          <a:xfrm rot="21600000">
            <a:off x="1115948" y="5169788"/>
            <a:ext cx="390144" cy="217932"/>
          </a:xfrm>
          <a:prstGeom prst="rect">
            <a:avLst/>
          </a:prstGeom>
        </p:spPr>
      </p:pic>
      <p:sp>
        <p:nvSpPr>
          <p:cNvPr id="208" name="textbox 208"/>
          <p:cNvSpPr/>
          <p:nvPr/>
        </p:nvSpPr>
        <p:spPr>
          <a:xfrm>
            <a:off x="587679" y="5767755"/>
            <a:ext cx="393700" cy="2266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1580"/>
              </a:lnSpc>
            </a:pPr>
            <a:r>
              <a:rPr sz="1200" b="1" kern="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2023</a:t>
            </a:r>
            <a:endParaRPr sz="1200" dirty="0">
              <a:latin typeface="微软雅黑" panose="020B0503020204020204" charset="-122"/>
              <a:ea typeface="微软雅黑" panose="020B0503020204020204" charset="-122"/>
              <a:cs typeface="微软雅黑" panose="020B0503020204020204" charset="-122"/>
            </a:endParaRPr>
          </a:p>
        </p:txBody>
      </p:sp>
      <p:pic>
        <p:nvPicPr>
          <p:cNvPr id="210" name="picture 210"/>
          <p:cNvPicPr>
            <a:picLocks noChangeAspect="1"/>
          </p:cNvPicPr>
          <p:nvPr/>
        </p:nvPicPr>
        <p:blipFill>
          <a:blip r:embed="rId3"/>
          <a:stretch>
            <a:fillRect/>
          </a:stretch>
        </p:blipFill>
        <p:spPr>
          <a:xfrm rot="21600000">
            <a:off x="1122298" y="4533646"/>
            <a:ext cx="384047" cy="192023"/>
          </a:xfrm>
          <a:prstGeom prst="rect">
            <a:avLst/>
          </a:prstGeom>
        </p:spPr>
      </p:pic>
      <p:pic>
        <p:nvPicPr>
          <p:cNvPr id="212" name="picture 212"/>
          <p:cNvPicPr>
            <a:picLocks noChangeAspect="1"/>
          </p:cNvPicPr>
          <p:nvPr/>
        </p:nvPicPr>
        <p:blipFill>
          <a:blip r:embed="rId4"/>
          <a:stretch>
            <a:fillRect/>
          </a:stretch>
        </p:blipFill>
        <p:spPr>
          <a:xfrm rot="21600000">
            <a:off x="1121663" y="3828288"/>
            <a:ext cx="371855" cy="198120"/>
          </a:xfrm>
          <a:prstGeom prst="rect">
            <a:avLst/>
          </a:prstGeom>
        </p:spPr>
      </p:pic>
      <p:pic>
        <p:nvPicPr>
          <p:cNvPr id="214" name="picture 214"/>
          <p:cNvPicPr>
            <a:picLocks noChangeAspect="1"/>
          </p:cNvPicPr>
          <p:nvPr/>
        </p:nvPicPr>
        <p:blipFill>
          <a:blip r:embed="rId5"/>
          <a:stretch>
            <a:fillRect/>
          </a:stretch>
        </p:blipFill>
        <p:spPr>
          <a:xfrm rot="21600000">
            <a:off x="1122045" y="5652135"/>
            <a:ext cx="354965" cy="198120"/>
          </a:xfrm>
          <a:prstGeom prst="rect">
            <a:avLst/>
          </a:prstGeom>
        </p:spPr>
      </p:pic>
      <p:pic>
        <p:nvPicPr>
          <p:cNvPr id="216" name="picture 216"/>
          <p:cNvPicPr>
            <a:picLocks noChangeAspect="1"/>
          </p:cNvPicPr>
          <p:nvPr/>
        </p:nvPicPr>
        <p:blipFill>
          <a:blip r:embed="rId5"/>
          <a:stretch>
            <a:fillRect/>
          </a:stretch>
        </p:blipFill>
        <p:spPr>
          <a:xfrm rot="21600000">
            <a:off x="1121663" y="6114288"/>
            <a:ext cx="355091" cy="198119"/>
          </a:xfrm>
          <a:prstGeom prst="rect">
            <a:avLst/>
          </a:prstGeom>
        </p:spPr>
      </p:pic>
    </p:spTree>
  </p:cSld>
  <p:clrMapOvr>
    <a:masterClrMapping/>
  </p:clrMapOvr>
</p:sld>
</file>

<file path=ppt/tags/tag1.xml><?xml version="1.0" encoding="utf-8"?>
<p:tagLst xmlns:p="http://schemas.openxmlformats.org/presentationml/2006/main">
  <p:tag name="TABLE_ENDDRAG_ORIGIN_RECT" val="865*231"/>
  <p:tag name="TABLE_ENDDRAG_RECT" val="47*76*865*231"/>
</p:tagLst>
</file>

<file path=ppt/tags/tag2.xml><?xml version="1.0" encoding="utf-8"?>
<p:tagLst xmlns:p="http://schemas.openxmlformats.org/presentationml/2006/main">
  <p:tag name="TABLE_ENDDRAG_ORIGIN_RECT" val="433*164"/>
  <p:tag name="TABLE_ENDDRAG_RECT" val="479*310*433*164"/>
</p:tagLst>
</file>

<file path=ppt/tags/tag3.xml><?xml version="1.0" encoding="utf-8"?>
<p:tagLst xmlns:p="http://schemas.openxmlformats.org/presentationml/2006/main">
  <p:tag name="TABLE_ENDDRAG_ORIGIN_RECT" val="427*167"/>
  <p:tag name="TABLE_ENDDRAG_RECT" val="45*310*427*167"/>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8786</Words>
  <Application>WPS 演示</Application>
  <PresentationFormat/>
  <Paragraphs>596</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宋体</vt:lpstr>
      <vt:lpstr>Wingdings</vt:lpstr>
      <vt:lpstr>Arial</vt:lpstr>
      <vt:lpstr>微软雅黑</vt:lpstr>
      <vt:lpstr>Microsoft YaHei UI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余安，</cp:lastModifiedBy>
  <cp:revision>44</cp:revision>
  <dcterms:created xsi:type="dcterms:W3CDTF">2025-06-10T06:53:00Z</dcterms:created>
  <dcterms:modified xsi:type="dcterms:W3CDTF">2025-07-19T06:23:45Z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wqlLaW5nc29mdCBQREYgdG8gV1BTIDExMA</vt:lpwstr>
  </property>
  <property fmtid="{D5CDD505-2E9C-101B-9397-08002B2CF9AE}" pid="3" name="Created">
    <vt:filetime>2025-06-10T09:48:05Z</vt:filetime>
  </property>
  <property fmtid="{D5CDD505-2E9C-101B-9397-08002B2CF9AE}" pid="4" name="ICV">
    <vt:lpwstr>E050E8191CA3457481739E1FBCF50CE7_13</vt:lpwstr>
  </property>
  <property fmtid="{D5CDD505-2E9C-101B-9397-08002B2CF9AE}" pid="5" name="KSOProductBuildVer">
    <vt:lpwstr>2052-12.1.0.21915</vt:lpwstr>
  </property>
</Properties>
</file>