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7" r:id="rId3"/>
  </p:sldMasterIdLst>
  <p:notesMasterIdLst>
    <p:notesMasterId r:id="rId8"/>
  </p:notesMasterIdLst>
  <p:handoutMasterIdLst>
    <p:handoutMasterId r:id="rId17"/>
  </p:handoutMasterIdLst>
  <p:sldIdLst>
    <p:sldId id="256" r:id="rId4"/>
    <p:sldId id="341" r:id="rId5"/>
    <p:sldId id="318" r:id="rId6"/>
    <p:sldId id="304" r:id="rId7"/>
    <p:sldId id="319" r:id="rId9"/>
    <p:sldId id="328" r:id="rId10"/>
    <p:sldId id="326" r:id="rId11"/>
    <p:sldId id="327" r:id="rId12"/>
    <p:sldId id="340" r:id="rId13"/>
    <p:sldId id="336" r:id="rId14"/>
    <p:sldId id="339" r:id="rId15"/>
    <p:sldId id="338" r:id="rId16"/>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 userDrawn="1">
          <p15:clr>
            <a:srgbClr val="A4A3A4"/>
          </p15:clr>
        </p15:guide>
        <p15:guide id="2" pos="39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chuying" initials="k" lastIdx="1" clrIdx="0"/>
  <p:cmAuthor id="2" name="作者" initials="A" lastIdx="0" clrIdx="1"/>
  <p:cmAuthor id="1483810881" name="WPS_1679281038" initials="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3CF"/>
    <a:srgbClr val="4DA98A"/>
    <a:srgbClr val="BFE2D6"/>
    <a:srgbClr val="53B192"/>
    <a:srgbClr val="63B89B"/>
    <a:srgbClr val="F0FBF7"/>
    <a:srgbClr val="0362B8"/>
    <a:srgbClr val="65B2FF"/>
    <a:srgbClr val="4FA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6" autoAdjust="0"/>
    <p:restoredTop sz="94660"/>
  </p:normalViewPr>
  <p:slideViewPr>
    <p:cSldViewPr snapToGrid="0" showGuides="1">
      <p:cViewPr>
        <p:scale>
          <a:sx n="90" d="100"/>
          <a:sy n="90" d="100"/>
        </p:scale>
        <p:origin x="564" y="456"/>
      </p:cViewPr>
      <p:guideLst>
        <p:guide orient="horz" pos="2265"/>
        <p:guide pos="39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95.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85494\Desktop\&#22269;&#35848;\&#24037;&#20316;&#31807;1.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zh-CN" altLang="en-US" sz="1200" b="1" dirty="0" smtClean="0"/>
              <a:t>各国白内障手术渗透率水平比较</a:t>
            </a:r>
            <a:endParaRPr lang="en-US" altLang="zh-CN" sz="1200" b="1" dirty="0"/>
          </a:p>
        </c:rich>
      </c:tx>
      <c:layout>
        <c:manualLayout>
          <c:xMode val="edge"/>
          <c:yMode val="edge"/>
          <c:x val="0.215910822500674"/>
          <c:y val="0.0172872376627655"/>
        </c:manualLayout>
      </c:layout>
      <c:overlay val="0"/>
      <c:spPr>
        <a:noFill/>
        <a:ln>
          <a:noFill/>
        </a:ln>
        <a:effectLst/>
      </c:spPr>
    </c:title>
    <c:autoTitleDeleted val="0"/>
    <c:plotArea>
      <c:layout>
        <c:manualLayout>
          <c:layoutTarget val="inner"/>
          <c:xMode val="edge"/>
          <c:yMode val="edge"/>
          <c:x val="0.128297348029766"/>
          <c:y val="0.164706220701159"/>
          <c:w val="0.840154160787552"/>
          <c:h val="0.466472060050042"/>
        </c:manualLayout>
      </c:layout>
      <c:barChart>
        <c:barDir val="col"/>
        <c:grouping val="clustered"/>
        <c:varyColors val="0"/>
        <c:ser>
          <c:idx val="0"/>
          <c:order val="0"/>
          <c:tx>
            <c:strRef>
              <c:f>Sheet1!$B$1</c:f>
              <c:strCache>
                <c:ptCount val="1"/>
                <c:pt idx="0">
                  <c:v>CSR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中国（2020）</c:v>
                </c:pt>
                <c:pt idx="1">
                  <c:v>中国（2025E）</c:v>
                </c:pt>
                <c:pt idx="2">
                  <c:v>印度（2011）</c:v>
                </c:pt>
                <c:pt idx="3">
                  <c:v>澳大利亚（2011）</c:v>
                </c:pt>
                <c:pt idx="4">
                  <c:v>法国（2011）</c:v>
                </c:pt>
                <c:pt idx="5">
                  <c:v>美国（2011）</c:v>
                </c:pt>
              </c:strCache>
            </c:strRef>
          </c:cat>
          <c:val>
            <c:numRef>
              <c:f>Sheet1!$B$2:$B$7</c:f>
              <c:numCache>
                <c:formatCode>General</c:formatCode>
                <c:ptCount val="6"/>
                <c:pt idx="0">
                  <c:v>3143</c:v>
                </c:pt>
                <c:pt idx="1">
                  <c:v>3500</c:v>
                </c:pt>
                <c:pt idx="2">
                  <c:v>5800</c:v>
                </c:pt>
                <c:pt idx="3">
                  <c:v>9500</c:v>
                </c:pt>
                <c:pt idx="4">
                  <c:v>10000</c:v>
                </c:pt>
                <c:pt idx="5">
                  <c:v>10000</c:v>
                </c:pt>
              </c:numCache>
            </c:numRef>
          </c:val>
        </c:ser>
        <c:dLbls>
          <c:showLegendKey val="0"/>
          <c:showVal val="0"/>
          <c:showCatName val="0"/>
          <c:showSerName val="0"/>
          <c:showPercent val="0"/>
          <c:showBubbleSize val="0"/>
        </c:dLbls>
        <c:gapWidth val="219"/>
        <c:overlap val="-27"/>
        <c:axId val="172066703"/>
        <c:axId val="172070863"/>
      </c:barChart>
      <c:catAx>
        <c:axId val="172066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800" b="1" i="0" u="none" strike="noStrike" kern="1200" baseline="0">
                <a:solidFill>
                  <a:schemeClr val="tx1">
                    <a:lumMod val="65000"/>
                    <a:lumOff val="35000"/>
                  </a:schemeClr>
                </a:solidFill>
                <a:latin typeface="+mn-lt"/>
                <a:ea typeface="+mn-ea"/>
                <a:cs typeface="+mn-cs"/>
              </a:defRPr>
            </a:pPr>
          </a:p>
        </c:txPr>
        <c:crossAx val="172070863"/>
        <c:crosses val="autoZero"/>
        <c:auto val="1"/>
        <c:lblAlgn val="ctr"/>
        <c:lblOffset val="100"/>
        <c:noMultiLvlLbl val="0"/>
      </c:catAx>
      <c:valAx>
        <c:axId val="1720708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p>
        </c:txPr>
        <c:crossAx val="172066703"/>
        <c:crosses val="autoZero"/>
        <c:crossBetween val="between"/>
        <c:majorUnit val="4000"/>
      </c:valAx>
      <c:spPr>
        <a:noFill/>
        <a:ln>
          <a:noFill/>
        </a:ln>
        <a:effectLst/>
      </c:spPr>
    </c:plotArea>
    <c:legend>
      <c:legendPos val="b"/>
      <c:layout>
        <c:manualLayout>
          <c:xMode val="edge"/>
          <c:yMode val="edge"/>
          <c:x val="0.825743953178894"/>
          <c:y val="0.0256722285291147"/>
          <c:w val="0.136012000946335"/>
          <c:h val="0.0831359593600183"/>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65d784c8-f6e6-4ba8-b2d6-f1462e91d029}"/>
      </c:ext>
    </c:extLst>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345238095238"/>
          <c:y val="0.00800213390237397"/>
          <c:w val="0.673214285714286"/>
          <c:h val="0.545318751667111"/>
        </c:manualLayout>
      </c:layout>
      <c:barChart>
        <c:barDir val="col"/>
        <c:grouping val="clustered"/>
        <c:varyColors val="0"/>
        <c:ser>
          <c:idx val="0"/>
          <c:order val="0"/>
          <c:tx>
            <c:strRef>
              <c:f>[工作簿1.xlsx]Sheet1!$F$11</c:f>
              <c:strCache>
                <c:ptCount val="1"/>
                <c:pt idx="0">
                  <c:v>氟比洛芬钠滴眼液</c:v>
                </c:pt>
              </c:strCache>
            </c:strRef>
          </c:tx>
          <c:spPr>
            <a:solidFill>
              <a:schemeClr val="accent1"/>
            </a:solidFill>
            <a:ln>
              <a:noFill/>
            </a:ln>
            <a:effectLst/>
          </c:spPr>
          <c:invertIfNegative val="0"/>
          <c:dLbls>
            <c:delete val="1"/>
          </c:dLbls>
          <c:cat>
            <c:strRef>
              <c:f>[工作簿1.xlsx]Sheet1!$G$10:$J$10</c:f>
              <c:strCache>
                <c:ptCount val="4"/>
                <c:pt idx="0">
                  <c:v>无效</c:v>
                </c:pt>
                <c:pt idx="1">
                  <c:v>轻微有效</c:v>
                </c:pt>
                <c:pt idx="2">
                  <c:v>中等有效</c:v>
                </c:pt>
                <c:pt idx="3">
                  <c:v>非常有效</c:v>
                </c:pt>
              </c:strCache>
            </c:strRef>
          </c:cat>
          <c:val>
            <c:numRef>
              <c:f>[工作簿1]Sheet1!$G$11:$J$11</c:f>
              <c:numCache>
                <c:formatCode>0%</c:formatCode>
                <c:ptCount val="4"/>
                <c:pt idx="0">
                  <c:v>0.08</c:v>
                </c:pt>
                <c:pt idx="1">
                  <c:v>0.13</c:v>
                </c:pt>
                <c:pt idx="2">
                  <c:v>0.55</c:v>
                </c:pt>
                <c:pt idx="3">
                  <c:v>0.24</c:v>
                </c:pt>
              </c:numCache>
            </c:numRef>
          </c:val>
        </c:ser>
        <c:ser>
          <c:idx val="1"/>
          <c:order val="1"/>
          <c:tx>
            <c:strRef>
              <c:f>[工作簿1.xlsx]Sheet1!$F$12</c:f>
              <c:strCache>
                <c:ptCount val="1"/>
                <c:pt idx="0">
                  <c:v>溶媒</c:v>
                </c:pt>
              </c:strCache>
            </c:strRef>
          </c:tx>
          <c:spPr>
            <a:solidFill>
              <a:srgbClr val="92D050"/>
            </a:solidFill>
            <a:ln>
              <a:noFill/>
            </a:ln>
            <a:effectLst/>
          </c:spPr>
          <c:invertIfNegative val="0"/>
          <c:dLbls>
            <c:delete val="1"/>
          </c:dLbls>
          <c:cat>
            <c:strRef>
              <c:f>[工作簿1.xlsx]Sheet1!$G$10:$J$10</c:f>
              <c:strCache>
                <c:ptCount val="4"/>
                <c:pt idx="0">
                  <c:v>无效</c:v>
                </c:pt>
                <c:pt idx="1">
                  <c:v>轻微有效</c:v>
                </c:pt>
                <c:pt idx="2">
                  <c:v>中等有效</c:v>
                </c:pt>
                <c:pt idx="3">
                  <c:v>非常有效</c:v>
                </c:pt>
              </c:strCache>
            </c:strRef>
          </c:cat>
          <c:val>
            <c:numRef>
              <c:f>[工作簿1]Sheet1!$G$12:$J$12</c:f>
              <c:numCache>
                <c:formatCode>0%</c:formatCode>
                <c:ptCount val="4"/>
                <c:pt idx="0">
                  <c:v>0.15</c:v>
                </c:pt>
                <c:pt idx="1">
                  <c:v>0.22</c:v>
                </c:pt>
                <c:pt idx="2">
                  <c:v>0.56</c:v>
                </c:pt>
                <c:pt idx="3">
                  <c:v>0.07</c:v>
                </c:pt>
              </c:numCache>
            </c:numRef>
          </c:val>
        </c:ser>
        <c:dLbls>
          <c:showLegendKey val="0"/>
          <c:showVal val="0"/>
          <c:showCatName val="0"/>
          <c:showSerName val="0"/>
          <c:showPercent val="0"/>
          <c:showBubbleSize val="0"/>
        </c:dLbls>
        <c:gapWidth val="246"/>
        <c:overlap val="-28"/>
        <c:axId val="597525866"/>
        <c:axId val="93575115"/>
      </c:barChart>
      <c:catAx>
        <c:axId val="59752586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3575115"/>
        <c:crosses val="autoZero"/>
        <c:auto val="1"/>
        <c:lblAlgn val="ctr"/>
        <c:lblOffset val="100"/>
        <c:noMultiLvlLbl val="0"/>
      </c:catAx>
      <c:valAx>
        <c:axId val="93575115"/>
        <c:scaling>
          <c:orientation val="minMax"/>
        </c:scaling>
        <c:delete val="0"/>
        <c:axPos val="l"/>
        <c:majorGridlines>
          <c:spPr>
            <a:ln w="9525" cap="flat" cmpd="sng" algn="ctr">
              <a:solidFill>
                <a:schemeClr val="lt1">
                  <a:lumMod val="90200"/>
                </a:schemeClr>
              </a:solidFill>
              <a:round/>
            </a:ln>
            <a:effectLst/>
          </c:spPr>
        </c:majorGridlines>
        <c:title>
          <c:tx>
            <c:rich>
              <a:bodyPr rot="-5400000" spcFirstLastPara="0" vertOverflow="ellipsis" vert="horz"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r>
                  <a:t>患者数量占比</a:t>
                </a:r>
              </a:p>
            </c:rich>
          </c:tx>
          <c:layout/>
          <c:overlay val="0"/>
          <c:spPr>
            <a:noFill/>
            <a:ln>
              <a:noFill/>
            </a:ln>
            <a:effectLst/>
          </c:spPr>
        </c:title>
        <c:numFmt formatCode="0%" sourceLinked="1"/>
        <c:majorTickMark val="out"/>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97525866"/>
        <c:crosses val="autoZero"/>
        <c:crossBetween val="between"/>
      </c:valAx>
      <c:spPr>
        <a:noFill/>
        <a:ln>
          <a:noFill/>
        </a:ln>
        <a:effectLst/>
      </c:spPr>
    </c:plotArea>
    <c:legend>
      <c:legendPos val="b"/>
      <c:layout>
        <c:manualLayout>
          <c:xMode val="edge"/>
          <c:yMode val="edge"/>
          <c:x val="0.174451612903226"/>
          <c:y val="0.795807925329285"/>
          <c:w val="0.766451612903226"/>
          <c:h val="0.194492753623188"/>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a2ab91d1-7b56-4f99-9590-0ab6578c984a}"/>
      </c:ext>
    </c:extLst>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080" b="0" i="0" u="none" strike="noStrike" kern="1200" spc="0" baseline="0">
                <a:solidFill>
                  <a:schemeClr val="tx1">
                    <a:lumMod val="65000"/>
                    <a:lumOff val="35000"/>
                  </a:schemeClr>
                </a:solidFill>
                <a:latin typeface="+mn-lt"/>
                <a:ea typeface="+mn-ea"/>
                <a:cs typeface="+mn-cs"/>
              </a:defRPr>
            </a:pPr>
            <a:r>
              <a:rPr lang="zh-CN" sz="1080"/>
              <a:t>患者对总体镇痛疗效的评价</a:t>
            </a:r>
            <a:endParaRPr lang="zh-CN" sz="1080"/>
          </a:p>
        </c:rich>
      </c:tx>
      <c:layout>
        <c:manualLayout>
          <c:xMode val="edge"/>
          <c:yMode val="edge"/>
          <c:x val="0.202742953393991"/>
          <c:y val="0.00893655049151028"/>
        </c:manualLayout>
      </c:layout>
      <c:overlay val="0"/>
      <c:spPr>
        <a:noFill/>
        <a:ln>
          <a:noFill/>
        </a:ln>
        <a:effectLst/>
      </c:spPr>
    </c:title>
    <c:autoTitleDeleted val="0"/>
    <c:plotArea>
      <c:layout>
        <c:manualLayout>
          <c:layoutTarget val="inner"/>
          <c:xMode val="edge"/>
          <c:yMode val="edge"/>
          <c:x val="0.0481542859453972"/>
          <c:y val="0.174820460725719"/>
          <c:w val="0.928105806913836"/>
          <c:h val="0.629000292913366"/>
        </c:manualLayout>
      </c:layout>
      <c:barChart>
        <c:barDir val="col"/>
        <c:grouping val="clustered"/>
        <c:varyColors val="0"/>
        <c:ser>
          <c:idx val="0"/>
          <c:order val="0"/>
          <c:tx>
            <c:strRef>
              <c:f>Sheet5!$C$16</c:f>
              <c:strCache>
                <c:ptCount val="1"/>
                <c:pt idx="0">
                  <c:v>氟比洛芬钠滴眼液</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Sheet5!$D$15:$E$15</c:f>
              <c:strCache>
                <c:ptCount val="2"/>
                <c:pt idx="0">
                  <c:v>VOS量表</c:v>
                </c:pt>
                <c:pt idx="1">
                  <c:v>描述符量表</c:v>
                </c:pt>
              </c:strCache>
            </c:strRef>
          </c:cat>
          <c:val>
            <c:numRef>
              <c:f>Sheet5!$D$16:$E$16</c:f>
              <c:numCache>
                <c:formatCode>General</c:formatCode>
                <c:ptCount val="2"/>
                <c:pt idx="0">
                  <c:v>8</c:v>
                </c:pt>
                <c:pt idx="1">
                  <c:v>4.5</c:v>
                </c:pt>
              </c:numCache>
            </c:numRef>
          </c:val>
        </c:ser>
        <c:ser>
          <c:idx val="1"/>
          <c:order val="1"/>
          <c:tx>
            <c:strRef>
              <c:f>Sheet5!$C$17</c:f>
              <c:strCache>
                <c:ptCount val="1"/>
                <c:pt idx="0">
                  <c:v>安慰剂</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Sheet5!$D$15:$E$15</c:f>
              <c:strCache>
                <c:ptCount val="2"/>
                <c:pt idx="0">
                  <c:v>VOS量表</c:v>
                </c:pt>
                <c:pt idx="1">
                  <c:v>描述符量表</c:v>
                </c:pt>
              </c:strCache>
            </c:strRef>
          </c:cat>
          <c:val>
            <c:numRef>
              <c:f>Sheet5!$D$17:$E$17</c:f>
              <c:numCache>
                <c:formatCode>General</c:formatCode>
                <c:ptCount val="2"/>
                <c:pt idx="0">
                  <c:v>5.9</c:v>
                </c:pt>
                <c:pt idx="1">
                  <c:v>3.8</c:v>
                </c:pt>
              </c:numCache>
            </c:numRef>
          </c:val>
        </c:ser>
        <c:dLbls>
          <c:showLegendKey val="0"/>
          <c:showVal val="0"/>
          <c:showCatName val="0"/>
          <c:showSerName val="0"/>
          <c:showPercent val="0"/>
          <c:showBubbleSize val="0"/>
        </c:dLbls>
        <c:gapWidth val="354"/>
        <c:overlap val="-27"/>
        <c:axId val="1872217904"/>
        <c:axId val="1872224976"/>
      </c:barChart>
      <c:catAx>
        <c:axId val="187221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872224976"/>
        <c:crosses val="autoZero"/>
        <c:auto val="1"/>
        <c:lblAlgn val="ctr"/>
        <c:lblOffset val="100"/>
        <c:noMultiLvlLbl val="0"/>
      </c:catAx>
      <c:valAx>
        <c:axId val="187222497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872217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260242893367143"/>
          <c:y val="0.887702913053147"/>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961770ba-e52a-43d4-815a-ecf04cd7581d}"/>
      </c:ext>
    </c:extLst>
  </c:chart>
  <c:spPr>
    <a:noFill/>
    <a:ln>
      <a:noFill/>
    </a:ln>
    <a:effectLst/>
  </c:spPr>
  <c:txPr>
    <a:bodyPr/>
    <a:lstStyle/>
    <a:p>
      <a:pPr>
        <a:defRPr lang="zh-CN" sz="900"/>
      </a:pPr>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思源宋体" panose="020204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思源宋体" panose="02020400000000000000" charset="-122"/>
              </a:rPr>
            </a:fld>
            <a:endParaRPr lang="zh-CN" altLang="en-US">
              <a:ea typeface="思源宋体" panose="020204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思源宋体" panose="020204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思源宋体" panose="02020400000000000000" charset="-122"/>
              </a:rPr>
            </a:fld>
            <a:endParaRPr lang="zh-CN" altLang="en-US">
              <a:ea typeface="思源宋体" panose="02020400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思源宋体" panose="020204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思源宋体" panose="02020400000000000000"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思源宋体" panose="0202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思源宋体" panose="02020400000000000000"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思源宋体" panose="02020400000000000000" charset="-122"/>
        <a:cs typeface="+mn-cs"/>
      </a:defRPr>
    </a:lvl1pPr>
    <a:lvl2pPr marL="457200" algn="l" defTabSz="914400" rtl="0" eaLnBrk="1" latinLnBrk="0" hangingPunct="1">
      <a:defRPr sz="1200" kern="1200">
        <a:solidFill>
          <a:schemeClr val="tx1"/>
        </a:solidFill>
        <a:latin typeface="+mn-lt"/>
        <a:ea typeface="思源宋体" panose="02020400000000000000" charset="-122"/>
        <a:cs typeface="+mn-cs"/>
      </a:defRPr>
    </a:lvl2pPr>
    <a:lvl3pPr marL="914400" algn="l" defTabSz="914400" rtl="0" eaLnBrk="1" latinLnBrk="0" hangingPunct="1">
      <a:defRPr sz="1200" kern="1200">
        <a:solidFill>
          <a:schemeClr val="tx1"/>
        </a:solidFill>
        <a:latin typeface="+mn-lt"/>
        <a:ea typeface="思源宋体" panose="02020400000000000000" charset="-122"/>
        <a:cs typeface="+mn-cs"/>
      </a:defRPr>
    </a:lvl3pPr>
    <a:lvl4pPr marL="1371600" algn="l" defTabSz="914400" rtl="0" eaLnBrk="1" latinLnBrk="0" hangingPunct="1">
      <a:defRPr sz="1200" kern="1200">
        <a:solidFill>
          <a:schemeClr val="tx1"/>
        </a:solidFill>
        <a:latin typeface="+mn-lt"/>
        <a:ea typeface="思源宋体" panose="02020400000000000000" charset="-122"/>
        <a:cs typeface="+mn-cs"/>
      </a:defRPr>
    </a:lvl4pPr>
    <a:lvl5pPr marL="1828800" algn="l" defTabSz="914400" rtl="0" eaLnBrk="1" latinLnBrk="0" hangingPunct="1">
      <a:defRPr sz="1200" kern="1200">
        <a:solidFill>
          <a:schemeClr val="tx1"/>
        </a:solidFill>
        <a:latin typeface="+mn-lt"/>
        <a:ea typeface="思源宋体" panose="0202040000000000000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1311135" y="751582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815135" y="751582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9576735" y="7515820"/>
            <a:ext cx="2700000" cy="316800"/>
          </a:xfr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BF7">
            <a:alpha val="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6610349"/>
            <a:ext cx="12192000" cy="247651"/>
          </a:xfrm>
          <a:prstGeom prst="rect">
            <a:avLst/>
          </a:prstGeom>
          <a:gradFill>
            <a:gsLst>
              <a:gs pos="0">
                <a:schemeClr val="accent1">
                  <a:alpha val="0"/>
                </a:schemeClr>
              </a:gs>
              <a:gs pos="100000">
                <a:schemeClr val="accent1"/>
              </a:gs>
              <a:gs pos="56000">
                <a:schemeClr val="accent1">
                  <a:alpha val="82000"/>
                </a:schemeClr>
              </a:gs>
            </a:gsLst>
            <a:lin ang="10868208"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微软雅黑" panose="020B0503020204020204" pitchFamily="34" charset="-122"/>
              <a:cs typeface="微软雅黑" panose="020B0503020204020204" pitchFamily="34" charset="-122"/>
              <a:sym typeface="+mn-ea"/>
            </a:endParaRPr>
          </a:p>
        </p:txBody>
      </p:sp>
      <p:sp>
        <p:nvSpPr>
          <p:cNvPr id="2" name="标题占位符 1"/>
          <p:cNvSpPr>
            <a:spLocks noGrp="1"/>
          </p:cNvSpPr>
          <p:nvPr>
            <p:ph type="title"/>
            <p:custDataLst>
              <p:tags r:id="rId3"/>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5"/>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微软雅黑" panose="020B0503020204020204" pitchFamily="34" charset="-122"/>
                <a:cs typeface="微软雅黑" panose="020B0503020204020204" pitchFamily="34" charset="-122"/>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微软雅黑" panose="020B0503020204020204" pitchFamily="34" charset="-122"/>
                <a:cs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微软雅黑" panose="020B0503020204020204" pitchFamily="34" charset="-122"/>
                <a:cs typeface="微软雅黑" panose="020B0503020204020204" pitchFamily="34" charset="-122"/>
              </a:defRPr>
            </a:lvl1pPr>
          </a:lstStyle>
          <a:p>
            <a:fld id="{BE5F26B5-172A-4DC2-B0B7-181CFC56B87C}" type="slidenum">
              <a:rPr lang="zh-CN" altLang="en-US" smtClean="0"/>
            </a:fld>
            <a:endParaRPr lang="zh-CN" altLang="en-US"/>
          </a:p>
        </p:txBody>
      </p:sp>
      <p:sp>
        <p:nvSpPr>
          <p:cNvPr id="9" name="KSO_TEMPLATE" hidden="1"/>
          <p:cNvSpPr/>
          <p:nvPr userDrawn="1">
            <p:custDataLst>
              <p:tags r:id="rId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58" r:id="rId1"/>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latinLnBrk="0" hangingPunct="1">
        <a:lnSpc>
          <a:spcPct val="100000"/>
        </a:lnSpc>
        <a:spcBef>
          <a:spcPct val="0"/>
        </a:spcBef>
        <a:buNone/>
        <a:defRPr sz="3200" b="1" kern="1200">
          <a:solidFill>
            <a:schemeClr val="accent1"/>
          </a:solidFill>
          <a:latin typeface="微软雅黑" panose="020B0503020204020204" pitchFamily="34" charset="-122"/>
          <a:ea typeface="+mj-ea"/>
          <a:cs typeface="微软雅黑" panose="020B0503020204020204" pitchFamily="34" charset="-122"/>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微软雅黑" panose="020B0503020204020204" pitchFamily="34" charset="-122"/>
          <a:ea typeface="+mn-ea"/>
          <a:cs typeface="微软雅黑" panose="020B0503020204020204" pitchFamily="34" charset="-122"/>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微软雅黑" panose="020B0503020204020204" pitchFamily="34" charset="-122"/>
          <a:ea typeface="+mn-ea"/>
          <a:cs typeface="微软雅黑" panose="020B0503020204020204" pitchFamily="34" charset="-122"/>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微软雅黑" panose="020B0503020204020204" pitchFamily="34" charset="-122"/>
          <a:ea typeface="+mn-ea"/>
          <a:cs typeface="微软雅黑" panose="020B0503020204020204" pitchFamily="34" charset="-122"/>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微软雅黑" panose="020B0503020204020204" pitchFamily="34" charset="-122"/>
          <a:ea typeface="+mn-ea"/>
          <a:cs typeface="微软雅黑" panose="020B0503020204020204" pitchFamily="34" charset="-122"/>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微软雅黑" panose="020B0503020204020204" pitchFamily="34" charset="-122"/>
          <a:ea typeface="+mn-ea"/>
          <a:cs typeface="微软雅黑" panose="020B0503020204020204"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6" Type="http://schemas.openxmlformats.org/officeDocument/2006/relationships/notesSlide" Target="../notesSlides/notesSlide5.xml"/><Relationship Id="rId15" Type="http://schemas.openxmlformats.org/officeDocument/2006/relationships/slideLayout" Target="../slideLayouts/slideLayout9.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5" Type="http://schemas.openxmlformats.org/officeDocument/2006/relationships/slideLayout" Target="../slideLayouts/slideLayout9.xml"/><Relationship Id="rId14" Type="http://schemas.openxmlformats.org/officeDocument/2006/relationships/tags" Target="../tags/tag92.xml"/><Relationship Id="rId13" Type="http://schemas.openxmlformats.org/officeDocument/2006/relationships/tags" Target="../tags/tag91.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9" Type="http://schemas.openxmlformats.org/officeDocument/2006/relationships/slideLayout" Target="../slideLayouts/slideLayout1.xml"/><Relationship Id="rId28" Type="http://schemas.openxmlformats.org/officeDocument/2006/relationships/tags" Target="../tags/tag38.xml"/><Relationship Id="rId27" Type="http://schemas.openxmlformats.org/officeDocument/2006/relationships/tags" Target="../tags/tag37.xml"/><Relationship Id="rId26" Type="http://schemas.openxmlformats.org/officeDocument/2006/relationships/tags" Target="../tags/tag36.xml"/><Relationship Id="rId25" Type="http://schemas.openxmlformats.org/officeDocument/2006/relationships/tags" Target="../tags/tag35.xml"/><Relationship Id="rId24" Type="http://schemas.openxmlformats.org/officeDocument/2006/relationships/tags" Target="../tags/tag34.xml"/><Relationship Id="rId23" Type="http://schemas.openxmlformats.org/officeDocument/2006/relationships/image" Target="../media/image1.png"/><Relationship Id="rId22" Type="http://schemas.openxmlformats.org/officeDocument/2006/relationships/image" Target="../media/image4.svg"/><Relationship Id="rId21" Type="http://schemas.openxmlformats.org/officeDocument/2006/relationships/image" Target="../media/image3.png"/><Relationship Id="rId20" Type="http://schemas.openxmlformats.org/officeDocument/2006/relationships/tags" Target="../tags/tag33.xml"/><Relationship Id="rId2" Type="http://schemas.openxmlformats.org/officeDocument/2006/relationships/tags" Target="../tags/tag15.xml"/><Relationship Id="rId19" Type="http://schemas.openxmlformats.org/officeDocument/2006/relationships/tags" Target="../tags/tag32.xml"/><Relationship Id="rId18" Type="http://schemas.openxmlformats.org/officeDocument/2006/relationships/tags" Target="../tags/tag31.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1" Type="http://schemas.openxmlformats.org/officeDocument/2006/relationships/notesSlide" Target="../notesSlides/notesSlide2.xml"/><Relationship Id="rId10" Type="http://schemas.openxmlformats.org/officeDocument/2006/relationships/slideLayout" Target="../slideLayouts/slideLayout2.xml"/><Relationship Id="rId1" Type="http://schemas.openxmlformats.org/officeDocument/2006/relationships/tags" Target="../tags/tag46.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chart" Target="../charts/chart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image" Target="../media/image1.png"/><Relationship Id="rId1" Type="http://schemas.openxmlformats.org/officeDocument/2006/relationships/chart" Target="../charts/chart3.xml"/></Relationships>
</file>

<file path=ppt/slides/_rels/slide9.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5" Type="http://schemas.openxmlformats.org/officeDocument/2006/relationships/notesSlide" Target="../notesSlides/notesSlide4.xml"/><Relationship Id="rId14" Type="http://schemas.openxmlformats.org/officeDocument/2006/relationships/slideLayout" Target="../slideLayouts/slideLayout9.xml"/><Relationship Id="rId13" Type="http://schemas.openxmlformats.org/officeDocument/2006/relationships/tags" Target="../tags/tag66.xml"/><Relationship Id="rId12" Type="http://schemas.openxmlformats.org/officeDocument/2006/relationships/image" Target="../media/image8.png"/><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508744"/>
            <a:ext cx="12192000" cy="3349256"/>
            <a:chOff x="0" y="4474534"/>
            <a:chExt cx="12192000" cy="2383466"/>
          </a:xfrm>
        </p:grpSpPr>
        <p:sp>
          <p:nvSpPr>
            <p:cNvPr id="5" name="任意多边形: 形状 4"/>
            <p:cNvSpPr/>
            <p:nvPr/>
          </p:nvSpPr>
          <p:spPr>
            <a:xfrm>
              <a:off x="0" y="4474534"/>
              <a:ext cx="12192000" cy="2383466"/>
            </a:xfrm>
            <a:custGeom>
              <a:avLst/>
              <a:gdLst>
                <a:gd name="connsiteX0" fmla="*/ 12192000 w 12192000"/>
                <a:gd name="connsiteY0" fmla="*/ 0 h 2383466"/>
                <a:gd name="connsiteX1" fmla="*/ 12192000 w 12192000"/>
                <a:gd name="connsiteY1" fmla="*/ 2383466 h 2383466"/>
                <a:gd name="connsiteX2" fmla="*/ 0 w 12192000"/>
                <a:gd name="connsiteY2" fmla="*/ 2383466 h 2383466"/>
                <a:gd name="connsiteX3" fmla="*/ 0 w 12192000"/>
                <a:gd name="connsiteY3" fmla="*/ 1361314 h 2383466"/>
                <a:gd name="connsiteX4" fmla="*/ 353496 w 12192000"/>
                <a:gd name="connsiteY4" fmla="*/ 1484568 h 2383466"/>
                <a:gd name="connsiteX5" fmla="*/ 4890837 w 12192000"/>
                <a:gd name="connsiteY5" fmla="*/ 2130804 h 2383466"/>
                <a:gd name="connsiteX6" fmla="*/ 12026664 w 12192000"/>
                <a:gd name="connsiteY6" fmla="*/ 150519 h 238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383466">
                  <a:moveTo>
                    <a:pt x="12192000" y="0"/>
                  </a:moveTo>
                  <a:lnTo>
                    <a:pt x="12192000" y="2383466"/>
                  </a:lnTo>
                  <a:lnTo>
                    <a:pt x="0" y="2383466"/>
                  </a:lnTo>
                  <a:lnTo>
                    <a:pt x="0" y="1361314"/>
                  </a:lnTo>
                  <a:lnTo>
                    <a:pt x="353496" y="1484568"/>
                  </a:lnTo>
                  <a:cubicBezTo>
                    <a:pt x="1648706" y="1892568"/>
                    <a:pt x="3210104" y="2130804"/>
                    <a:pt x="4890837" y="2130804"/>
                  </a:cubicBezTo>
                  <a:cubicBezTo>
                    <a:pt x="7972182" y="2130804"/>
                    <a:pt x="10652425" y="1330066"/>
                    <a:pt x="12026664" y="150519"/>
                  </a:cubicBezTo>
                  <a:close/>
                </a:path>
              </a:pathLst>
            </a:custGeom>
            <a:gradFill>
              <a:gsLst>
                <a:gs pos="80000">
                  <a:srgbClr val="63B89B"/>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4" name="任意多边形: 形状 3"/>
            <p:cNvSpPr/>
            <p:nvPr/>
          </p:nvSpPr>
          <p:spPr>
            <a:xfrm flipH="1">
              <a:off x="0" y="5101388"/>
              <a:ext cx="12192000" cy="1756611"/>
            </a:xfrm>
            <a:custGeom>
              <a:avLst/>
              <a:gdLst>
                <a:gd name="connsiteX0" fmla="*/ 12192000 w 12192000"/>
                <a:gd name="connsiteY0" fmla="*/ 0 h 2383466"/>
                <a:gd name="connsiteX1" fmla="*/ 12192000 w 12192000"/>
                <a:gd name="connsiteY1" fmla="*/ 2383466 h 2383466"/>
                <a:gd name="connsiteX2" fmla="*/ 0 w 12192000"/>
                <a:gd name="connsiteY2" fmla="*/ 2383466 h 2383466"/>
                <a:gd name="connsiteX3" fmla="*/ 0 w 12192000"/>
                <a:gd name="connsiteY3" fmla="*/ 1361314 h 2383466"/>
                <a:gd name="connsiteX4" fmla="*/ 353496 w 12192000"/>
                <a:gd name="connsiteY4" fmla="*/ 1484568 h 2383466"/>
                <a:gd name="connsiteX5" fmla="*/ 4890837 w 12192000"/>
                <a:gd name="connsiteY5" fmla="*/ 2130804 h 2383466"/>
                <a:gd name="connsiteX6" fmla="*/ 12026664 w 12192000"/>
                <a:gd name="connsiteY6" fmla="*/ 150519 h 238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383466">
                  <a:moveTo>
                    <a:pt x="12192000" y="0"/>
                  </a:moveTo>
                  <a:lnTo>
                    <a:pt x="12192000" y="2383466"/>
                  </a:lnTo>
                  <a:lnTo>
                    <a:pt x="0" y="2383466"/>
                  </a:lnTo>
                  <a:lnTo>
                    <a:pt x="0" y="1361314"/>
                  </a:lnTo>
                  <a:lnTo>
                    <a:pt x="353496" y="1484568"/>
                  </a:lnTo>
                  <a:cubicBezTo>
                    <a:pt x="1648706" y="1892568"/>
                    <a:pt x="3210104" y="2130804"/>
                    <a:pt x="4890837" y="2130804"/>
                  </a:cubicBezTo>
                  <a:cubicBezTo>
                    <a:pt x="7972182" y="2130804"/>
                    <a:pt x="10652425" y="1330066"/>
                    <a:pt x="12026664" y="150519"/>
                  </a:cubicBezTo>
                  <a:close/>
                </a:path>
              </a:pathLst>
            </a:custGeom>
            <a:gradFill>
              <a:gsLst>
                <a:gs pos="100000">
                  <a:srgbClr val="63B89B">
                    <a:alpha val="91000"/>
                  </a:srgbClr>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Bold" panose="020B0800000000000000" pitchFamily="34" charset="-122"/>
                <a:ea typeface="思源黑体 CN Bold" panose="020B0800000000000000" pitchFamily="34" charset="-122"/>
              </a:endParaRPr>
            </a:p>
          </p:txBody>
        </p:sp>
      </p:grpSp>
      <p:grpSp>
        <p:nvGrpSpPr>
          <p:cNvPr id="9" name="组合 8"/>
          <p:cNvGrpSpPr/>
          <p:nvPr/>
        </p:nvGrpSpPr>
        <p:grpSpPr>
          <a:xfrm flipV="1">
            <a:off x="0" y="0"/>
            <a:ext cx="12192000" cy="3349256"/>
            <a:chOff x="0" y="4474534"/>
            <a:chExt cx="12192000" cy="2383466"/>
          </a:xfrm>
        </p:grpSpPr>
        <p:sp>
          <p:nvSpPr>
            <p:cNvPr id="10" name="任意多边形: 形状 9"/>
            <p:cNvSpPr/>
            <p:nvPr/>
          </p:nvSpPr>
          <p:spPr>
            <a:xfrm>
              <a:off x="0" y="4474534"/>
              <a:ext cx="12192000" cy="2383466"/>
            </a:xfrm>
            <a:custGeom>
              <a:avLst/>
              <a:gdLst>
                <a:gd name="connsiteX0" fmla="*/ 12192000 w 12192000"/>
                <a:gd name="connsiteY0" fmla="*/ 0 h 2383466"/>
                <a:gd name="connsiteX1" fmla="*/ 12192000 w 12192000"/>
                <a:gd name="connsiteY1" fmla="*/ 2383466 h 2383466"/>
                <a:gd name="connsiteX2" fmla="*/ 0 w 12192000"/>
                <a:gd name="connsiteY2" fmla="*/ 2383466 h 2383466"/>
                <a:gd name="connsiteX3" fmla="*/ 0 w 12192000"/>
                <a:gd name="connsiteY3" fmla="*/ 1361314 h 2383466"/>
                <a:gd name="connsiteX4" fmla="*/ 353496 w 12192000"/>
                <a:gd name="connsiteY4" fmla="*/ 1484568 h 2383466"/>
                <a:gd name="connsiteX5" fmla="*/ 4890837 w 12192000"/>
                <a:gd name="connsiteY5" fmla="*/ 2130804 h 2383466"/>
                <a:gd name="connsiteX6" fmla="*/ 12026664 w 12192000"/>
                <a:gd name="connsiteY6" fmla="*/ 150519 h 238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383466">
                  <a:moveTo>
                    <a:pt x="12192000" y="0"/>
                  </a:moveTo>
                  <a:lnTo>
                    <a:pt x="12192000" y="2383466"/>
                  </a:lnTo>
                  <a:lnTo>
                    <a:pt x="0" y="2383466"/>
                  </a:lnTo>
                  <a:lnTo>
                    <a:pt x="0" y="1361314"/>
                  </a:lnTo>
                  <a:lnTo>
                    <a:pt x="353496" y="1484568"/>
                  </a:lnTo>
                  <a:cubicBezTo>
                    <a:pt x="1648706" y="1892568"/>
                    <a:pt x="3210104" y="2130804"/>
                    <a:pt x="4890837" y="2130804"/>
                  </a:cubicBezTo>
                  <a:cubicBezTo>
                    <a:pt x="7972182" y="2130804"/>
                    <a:pt x="10652425" y="1330066"/>
                    <a:pt x="12026664" y="150519"/>
                  </a:cubicBezTo>
                  <a:close/>
                </a:path>
              </a:pathLst>
            </a:custGeom>
            <a:gradFill>
              <a:gsLst>
                <a:gs pos="80000">
                  <a:srgbClr val="63B89B"/>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11" name="任意多边形: 形状 10"/>
            <p:cNvSpPr/>
            <p:nvPr/>
          </p:nvSpPr>
          <p:spPr>
            <a:xfrm flipH="1">
              <a:off x="0" y="5101388"/>
              <a:ext cx="12192000" cy="1756611"/>
            </a:xfrm>
            <a:custGeom>
              <a:avLst/>
              <a:gdLst>
                <a:gd name="connsiteX0" fmla="*/ 12192000 w 12192000"/>
                <a:gd name="connsiteY0" fmla="*/ 0 h 2383466"/>
                <a:gd name="connsiteX1" fmla="*/ 12192000 w 12192000"/>
                <a:gd name="connsiteY1" fmla="*/ 2383466 h 2383466"/>
                <a:gd name="connsiteX2" fmla="*/ 0 w 12192000"/>
                <a:gd name="connsiteY2" fmla="*/ 2383466 h 2383466"/>
                <a:gd name="connsiteX3" fmla="*/ 0 w 12192000"/>
                <a:gd name="connsiteY3" fmla="*/ 1361314 h 2383466"/>
                <a:gd name="connsiteX4" fmla="*/ 353496 w 12192000"/>
                <a:gd name="connsiteY4" fmla="*/ 1484568 h 2383466"/>
                <a:gd name="connsiteX5" fmla="*/ 4890837 w 12192000"/>
                <a:gd name="connsiteY5" fmla="*/ 2130804 h 2383466"/>
                <a:gd name="connsiteX6" fmla="*/ 12026664 w 12192000"/>
                <a:gd name="connsiteY6" fmla="*/ 150519 h 238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383466">
                  <a:moveTo>
                    <a:pt x="12192000" y="0"/>
                  </a:moveTo>
                  <a:lnTo>
                    <a:pt x="12192000" y="2383466"/>
                  </a:lnTo>
                  <a:lnTo>
                    <a:pt x="0" y="2383466"/>
                  </a:lnTo>
                  <a:lnTo>
                    <a:pt x="0" y="1361314"/>
                  </a:lnTo>
                  <a:lnTo>
                    <a:pt x="353496" y="1484568"/>
                  </a:lnTo>
                  <a:cubicBezTo>
                    <a:pt x="1648706" y="1892568"/>
                    <a:pt x="3210104" y="2130804"/>
                    <a:pt x="4890837" y="2130804"/>
                  </a:cubicBezTo>
                  <a:cubicBezTo>
                    <a:pt x="7972182" y="2130804"/>
                    <a:pt x="10652425" y="1330066"/>
                    <a:pt x="12026664" y="150519"/>
                  </a:cubicBezTo>
                  <a:close/>
                </a:path>
              </a:pathLst>
            </a:custGeom>
            <a:gradFill>
              <a:gsLst>
                <a:gs pos="86000">
                  <a:srgbClr val="63B89B">
                    <a:alpha val="55000"/>
                  </a:srgbClr>
                </a:gs>
                <a:gs pos="0">
                  <a:srgbClr val="4DA98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Bold" panose="020B0800000000000000" pitchFamily="34" charset="-122"/>
                <a:ea typeface="思源黑体 CN Bold" panose="020B0800000000000000" pitchFamily="34" charset="-122"/>
              </a:endParaRPr>
            </a:p>
          </p:txBody>
        </p:sp>
      </p:grpSp>
      <p:sp>
        <p:nvSpPr>
          <p:cNvPr id="16" name="椭圆 15"/>
          <p:cNvSpPr/>
          <p:nvPr/>
        </p:nvSpPr>
        <p:spPr>
          <a:xfrm>
            <a:off x="10877007" y="1568953"/>
            <a:ext cx="438150" cy="438150"/>
          </a:xfrm>
          <a:prstGeom prst="ellipse">
            <a:avLst/>
          </a:prstGeom>
          <a:gradFill>
            <a:gsLst>
              <a:gs pos="79000">
                <a:srgbClr val="63B89B"/>
              </a:gs>
              <a:gs pos="0">
                <a:srgbClr val="BFE2D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任意多边形: 形状 80"/>
          <p:cNvSpPr/>
          <p:nvPr/>
        </p:nvSpPr>
        <p:spPr>
          <a:xfrm>
            <a:off x="11268647" y="4859139"/>
            <a:ext cx="447296" cy="648466"/>
          </a:xfrm>
          <a:custGeom>
            <a:avLst/>
            <a:gdLst>
              <a:gd name="connsiteX0" fmla="*/ 587404 w 641404"/>
              <a:gd name="connsiteY0" fmla="*/ 821873 h 929873"/>
              <a:gd name="connsiteX1" fmla="*/ 641404 w 641404"/>
              <a:gd name="connsiteY1" fmla="*/ 875873 h 929873"/>
              <a:gd name="connsiteX2" fmla="*/ 587404 w 641404"/>
              <a:gd name="connsiteY2" fmla="*/ 929873 h 929873"/>
              <a:gd name="connsiteX3" fmla="*/ 533404 w 641404"/>
              <a:gd name="connsiteY3" fmla="*/ 875873 h 929873"/>
              <a:gd name="connsiteX4" fmla="*/ 587404 w 641404"/>
              <a:gd name="connsiteY4" fmla="*/ 821873 h 929873"/>
              <a:gd name="connsiteX5" fmla="*/ 320702 w 641404"/>
              <a:gd name="connsiteY5" fmla="*/ 821873 h 929873"/>
              <a:gd name="connsiteX6" fmla="*/ 374702 w 641404"/>
              <a:gd name="connsiteY6" fmla="*/ 875873 h 929873"/>
              <a:gd name="connsiteX7" fmla="*/ 320702 w 641404"/>
              <a:gd name="connsiteY7" fmla="*/ 929873 h 929873"/>
              <a:gd name="connsiteX8" fmla="*/ 266702 w 641404"/>
              <a:gd name="connsiteY8" fmla="*/ 875873 h 929873"/>
              <a:gd name="connsiteX9" fmla="*/ 320702 w 641404"/>
              <a:gd name="connsiteY9" fmla="*/ 821873 h 929873"/>
              <a:gd name="connsiteX10" fmla="*/ 54000 w 641404"/>
              <a:gd name="connsiteY10" fmla="*/ 821873 h 929873"/>
              <a:gd name="connsiteX11" fmla="*/ 108000 w 641404"/>
              <a:gd name="connsiteY11" fmla="*/ 875873 h 929873"/>
              <a:gd name="connsiteX12" fmla="*/ 54000 w 641404"/>
              <a:gd name="connsiteY12" fmla="*/ 929873 h 929873"/>
              <a:gd name="connsiteX13" fmla="*/ 0 w 641404"/>
              <a:gd name="connsiteY13" fmla="*/ 875873 h 929873"/>
              <a:gd name="connsiteX14" fmla="*/ 54000 w 641404"/>
              <a:gd name="connsiteY14" fmla="*/ 821873 h 929873"/>
              <a:gd name="connsiteX15" fmla="*/ 587404 w 641404"/>
              <a:gd name="connsiteY15" fmla="*/ 616404 h 929873"/>
              <a:gd name="connsiteX16" fmla="*/ 641404 w 641404"/>
              <a:gd name="connsiteY16" fmla="*/ 670404 h 929873"/>
              <a:gd name="connsiteX17" fmla="*/ 587404 w 641404"/>
              <a:gd name="connsiteY17" fmla="*/ 724404 h 929873"/>
              <a:gd name="connsiteX18" fmla="*/ 533404 w 641404"/>
              <a:gd name="connsiteY18" fmla="*/ 670404 h 929873"/>
              <a:gd name="connsiteX19" fmla="*/ 587404 w 641404"/>
              <a:gd name="connsiteY19" fmla="*/ 616404 h 929873"/>
              <a:gd name="connsiteX20" fmla="*/ 320702 w 641404"/>
              <a:gd name="connsiteY20" fmla="*/ 616404 h 929873"/>
              <a:gd name="connsiteX21" fmla="*/ 374702 w 641404"/>
              <a:gd name="connsiteY21" fmla="*/ 670404 h 929873"/>
              <a:gd name="connsiteX22" fmla="*/ 320702 w 641404"/>
              <a:gd name="connsiteY22" fmla="*/ 724404 h 929873"/>
              <a:gd name="connsiteX23" fmla="*/ 266702 w 641404"/>
              <a:gd name="connsiteY23" fmla="*/ 670404 h 929873"/>
              <a:gd name="connsiteX24" fmla="*/ 320702 w 641404"/>
              <a:gd name="connsiteY24" fmla="*/ 616404 h 929873"/>
              <a:gd name="connsiteX25" fmla="*/ 54000 w 641404"/>
              <a:gd name="connsiteY25" fmla="*/ 616404 h 929873"/>
              <a:gd name="connsiteX26" fmla="*/ 108000 w 641404"/>
              <a:gd name="connsiteY26" fmla="*/ 670404 h 929873"/>
              <a:gd name="connsiteX27" fmla="*/ 54000 w 641404"/>
              <a:gd name="connsiteY27" fmla="*/ 724404 h 929873"/>
              <a:gd name="connsiteX28" fmla="*/ 0 w 641404"/>
              <a:gd name="connsiteY28" fmla="*/ 670404 h 929873"/>
              <a:gd name="connsiteX29" fmla="*/ 54000 w 641404"/>
              <a:gd name="connsiteY29" fmla="*/ 616404 h 929873"/>
              <a:gd name="connsiteX30" fmla="*/ 587404 w 641404"/>
              <a:gd name="connsiteY30" fmla="*/ 410936 h 929873"/>
              <a:gd name="connsiteX31" fmla="*/ 641404 w 641404"/>
              <a:gd name="connsiteY31" fmla="*/ 464936 h 929873"/>
              <a:gd name="connsiteX32" fmla="*/ 587404 w 641404"/>
              <a:gd name="connsiteY32" fmla="*/ 518936 h 929873"/>
              <a:gd name="connsiteX33" fmla="*/ 533404 w 641404"/>
              <a:gd name="connsiteY33" fmla="*/ 464936 h 929873"/>
              <a:gd name="connsiteX34" fmla="*/ 587404 w 641404"/>
              <a:gd name="connsiteY34" fmla="*/ 410936 h 929873"/>
              <a:gd name="connsiteX35" fmla="*/ 320702 w 641404"/>
              <a:gd name="connsiteY35" fmla="*/ 410936 h 929873"/>
              <a:gd name="connsiteX36" fmla="*/ 374702 w 641404"/>
              <a:gd name="connsiteY36" fmla="*/ 464936 h 929873"/>
              <a:gd name="connsiteX37" fmla="*/ 320702 w 641404"/>
              <a:gd name="connsiteY37" fmla="*/ 518936 h 929873"/>
              <a:gd name="connsiteX38" fmla="*/ 266702 w 641404"/>
              <a:gd name="connsiteY38" fmla="*/ 464936 h 929873"/>
              <a:gd name="connsiteX39" fmla="*/ 320702 w 641404"/>
              <a:gd name="connsiteY39" fmla="*/ 410936 h 929873"/>
              <a:gd name="connsiteX40" fmla="*/ 54000 w 641404"/>
              <a:gd name="connsiteY40" fmla="*/ 410936 h 929873"/>
              <a:gd name="connsiteX41" fmla="*/ 108000 w 641404"/>
              <a:gd name="connsiteY41" fmla="*/ 464936 h 929873"/>
              <a:gd name="connsiteX42" fmla="*/ 54000 w 641404"/>
              <a:gd name="connsiteY42" fmla="*/ 518936 h 929873"/>
              <a:gd name="connsiteX43" fmla="*/ 0 w 641404"/>
              <a:gd name="connsiteY43" fmla="*/ 464936 h 929873"/>
              <a:gd name="connsiteX44" fmla="*/ 54000 w 641404"/>
              <a:gd name="connsiteY44" fmla="*/ 410936 h 929873"/>
              <a:gd name="connsiteX45" fmla="*/ 587404 w 641404"/>
              <a:gd name="connsiteY45" fmla="*/ 205468 h 929873"/>
              <a:gd name="connsiteX46" fmla="*/ 641404 w 641404"/>
              <a:gd name="connsiteY46" fmla="*/ 259468 h 929873"/>
              <a:gd name="connsiteX47" fmla="*/ 587404 w 641404"/>
              <a:gd name="connsiteY47" fmla="*/ 313468 h 929873"/>
              <a:gd name="connsiteX48" fmla="*/ 533404 w 641404"/>
              <a:gd name="connsiteY48" fmla="*/ 259468 h 929873"/>
              <a:gd name="connsiteX49" fmla="*/ 587404 w 641404"/>
              <a:gd name="connsiteY49" fmla="*/ 205468 h 929873"/>
              <a:gd name="connsiteX50" fmla="*/ 320702 w 641404"/>
              <a:gd name="connsiteY50" fmla="*/ 205468 h 929873"/>
              <a:gd name="connsiteX51" fmla="*/ 374702 w 641404"/>
              <a:gd name="connsiteY51" fmla="*/ 259468 h 929873"/>
              <a:gd name="connsiteX52" fmla="*/ 320702 w 641404"/>
              <a:gd name="connsiteY52" fmla="*/ 313468 h 929873"/>
              <a:gd name="connsiteX53" fmla="*/ 266702 w 641404"/>
              <a:gd name="connsiteY53" fmla="*/ 259468 h 929873"/>
              <a:gd name="connsiteX54" fmla="*/ 320702 w 641404"/>
              <a:gd name="connsiteY54" fmla="*/ 205468 h 929873"/>
              <a:gd name="connsiteX55" fmla="*/ 54000 w 641404"/>
              <a:gd name="connsiteY55" fmla="*/ 205468 h 929873"/>
              <a:gd name="connsiteX56" fmla="*/ 108000 w 641404"/>
              <a:gd name="connsiteY56" fmla="*/ 259468 h 929873"/>
              <a:gd name="connsiteX57" fmla="*/ 54000 w 641404"/>
              <a:gd name="connsiteY57" fmla="*/ 313468 h 929873"/>
              <a:gd name="connsiteX58" fmla="*/ 0 w 641404"/>
              <a:gd name="connsiteY58" fmla="*/ 259468 h 929873"/>
              <a:gd name="connsiteX59" fmla="*/ 54000 w 641404"/>
              <a:gd name="connsiteY59" fmla="*/ 205468 h 929873"/>
              <a:gd name="connsiteX60" fmla="*/ 587404 w 641404"/>
              <a:gd name="connsiteY60" fmla="*/ 0 h 929873"/>
              <a:gd name="connsiteX61" fmla="*/ 641404 w 641404"/>
              <a:gd name="connsiteY61" fmla="*/ 54000 h 929873"/>
              <a:gd name="connsiteX62" fmla="*/ 587404 w 641404"/>
              <a:gd name="connsiteY62" fmla="*/ 108000 h 929873"/>
              <a:gd name="connsiteX63" fmla="*/ 533404 w 641404"/>
              <a:gd name="connsiteY63" fmla="*/ 54000 h 929873"/>
              <a:gd name="connsiteX64" fmla="*/ 587404 w 641404"/>
              <a:gd name="connsiteY64" fmla="*/ 0 h 929873"/>
              <a:gd name="connsiteX65" fmla="*/ 320702 w 641404"/>
              <a:gd name="connsiteY65" fmla="*/ 0 h 929873"/>
              <a:gd name="connsiteX66" fmla="*/ 374702 w 641404"/>
              <a:gd name="connsiteY66" fmla="*/ 54000 h 929873"/>
              <a:gd name="connsiteX67" fmla="*/ 320702 w 641404"/>
              <a:gd name="connsiteY67" fmla="*/ 108000 h 929873"/>
              <a:gd name="connsiteX68" fmla="*/ 266702 w 641404"/>
              <a:gd name="connsiteY68" fmla="*/ 54000 h 929873"/>
              <a:gd name="connsiteX69" fmla="*/ 320702 w 641404"/>
              <a:gd name="connsiteY69" fmla="*/ 0 h 929873"/>
              <a:gd name="connsiteX70" fmla="*/ 54000 w 641404"/>
              <a:gd name="connsiteY70" fmla="*/ 0 h 929873"/>
              <a:gd name="connsiteX71" fmla="*/ 108000 w 641404"/>
              <a:gd name="connsiteY71" fmla="*/ 54000 h 929873"/>
              <a:gd name="connsiteX72" fmla="*/ 54000 w 641404"/>
              <a:gd name="connsiteY72" fmla="*/ 108000 h 929873"/>
              <a:gd name="connsiteX73" fmla="*/ 0 w 641404"/>
              <a:gd name="connsiteY73" fmla="*/ 54000 h 929873"/>
              <a:gd name="connsiteX74" fmla="*/ 54000 w 641404"/>
              <a:gd name="connsiteY74" fmla="*/ 0 h 92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41404" h="929873">
                <a:moveTo>
                  <a:pt x="587404" y="821873"/>
                </a:moveTo>
                <a:cubicBezTo>
                  <a:pt x="617227" y="821873"/>
                  <a:pt x="641404" y="846050"/>
                  <a:pt x="641404" y="875873"/>
                </a:cubicBezTo>
                <a:cubicBezTo>
                  <a:pt x="641404" y="905696"/>
                  <a:pt x="617227" y="929873"/>
                  <a:pt x="587404" y="929873"/>
                </a:cubicBezTo>
                <a:cubicBezTo>
                  <a:pt x="557581" y="929873"/>
                  <a:pt x="533404" y="905696"/>
                  <a:pt x="533404" y="875873"/>
                </a:cubicBezTo>
                <a:cubicBezTo>
                  <a:pt x="533404" y="846050"/>
                  <a:pt x="557581" y="821873"/>
                  <a:pt x="587404" y="821873"/>
                </a:cubicBezTo>
                <a:close/>
                <a:moveTo>
                  <a:pt x="320702" y="821873"/>
                </a:moveTo>
                <a:cubicBezTo>
                  <a:pt x="350525" y="821873"/>
                  <a:pt x="374702" y="846050"/>
                  <a:pt x="374702" y="875873"/>
                </a:cubicBezTo>
                <a:cubicBezTo>
                  <a:pt x="374702" y="905696"/>
                  <a:pt x="350525" y="929873"/>
                  <a:pt x="320702" y="929873"/>
                </a:cubicBezTo>
                <a:cubicBezTo>
                  <a:pt x="290879" y="929873"/>
                  <a:pt x="266702" y="905696"/>
                  <a:pt x="266702" y="875873"/>
                </a:cubicBezTo>
                <a:cubicBezTo>
                  <a:pt x="266702" y="846050"/>
                  <a:pt x="290879" y="821873"/>
                  <a:pt x="320702" y="821873"/>
                </a:cubicBezTo>
                <a:close/>
                <a:moveTo>
                  <a:pt x="54000" y="821873"/>
                </a:moveTo>
                <a:cubicBezTo>
                  <a:pt x="83823" y="821873"/>
                  <a:pt x="108000" y="846050"/>
                  <a:pt x="108000" y="875873"/>
                </a:cubicBezTo>
                <a:cubicBezTo>
                  <a:pt x="108000" y="905696"/>
                  <a:pt x="83823" y="929873"/>
                  <a:pt x="54000" y="929873"/>
                </a:cubicBezTo>
                <a:cubicBezTo>
                  <a:pt x="24177" y="929873"/>
                  <a:pt x="0" y="905696"/>
                  <a:pt x="0" y="875873"/>
                </a:cubicBezTo>
                <a:cubicBezTo>
                  <a:pt x="0" y="846050"/>
                  <a:pt x="24177" y="821873"/>
                  <a:pt x="54000" y="821873"/>
                </a:cubicBezTo>
                <a:close/>
                <a:moveTo>
                  <a:pt x="587404" y="616404"/>
                </a:moveTo>
                <a:cubicBezTo>
                  <a:pt x="617227" y="616404"/>
                  <a:pt x="641404" y="640581"/>
                  <a:pt x="641404" y="670404"/>
                </a:cubicBezTo>
                <a:cubicBezTo>
                  <a:pt x="641404" y="700227"/>
                  <a:pt x="617227" y="724404"/>
                  <a:pt x="587404" y="724404"/>
                </a:cubicBezTo>
                <a:cubicBezTo>
                  <a:pt x="557581" y="724404"/>
                  <a:pt x="533404" y="700227"/>
                  <a:pt x="533404" y="670404"/>
                </a:cubicBezTo>
                <a:cubicBezTo>
                  <a:pt x="533404" y="640581"/>
                  <a:pt x="557581" y="616404"/>
                  <a:pt x="587404" y="616404"/>
                </a:cubicBezTo>
                <a:close/>
                <a:moveTo>
                  <a:pt x="320702" y="616404"/>
                </a:moveTo>
                <a:cubicBezTo>
                  <a:pt x="350525" y="616404"/>
                  <a:pt x="374702" y="640581"/>
                  <a:pt x="374702" y="670404"/>
                </a:cubicBezTo>
                <a:cubicBezTo>
                  <a:pt x="374702" y="700227"/>
                  <a:pt x="350525" y="724404"/>
                  <a:pt x="320702" y="724404"/>
                </a:cubicBezTo>
                <a:cubicBezTo>
                  <a:pt x="290879" y="724404"/>
                  <a:pt x="266702" y="700227"/>
                  <a:pt x="266702" y="670404"/>
                </a:cubicBezTo>
                <a:cubicBezTo>
                  <a:pt x="266702" y="640581"/>
                  <a:pt x="290879" y="616404"/>
                  <a:pt x="320702" y="616404"/>
                </a:cubicBezTo>
                <a:close/>
                <a:moveTo>
                  <a:pt x="54000" y="616404"/>
                </a:moveTo>
                <a:cubicBezTo>
                  <a:pt x="83823" y="616404"/>
                  <a:pt x="108000" y="640581"/>
                  <a:pt x="108000" y="670404"/>
                </a:cubicBezTo>
                <a:cubicBezTo>
                  <a:pt x="108000" y="700227"/>
                  <a:pt x="83823" y="724404"/>
                  <a:pt x="54000" y="724404"/>
                </a:cubicBezTo>
                <a:cubicBezTo>
                  <a:pt x="24177" y="724404"/>
                  <a:pt x="0" y="700227"/>
                  <a:pt x="0" y="670404"/>
                </a:cubicBezTo>
                <a:cubicBezTo>
                  <a:pt x="0" y="640581"/>
                  <a:pt x="24177" y="616404"/>
                  <a:pt x="54000" y="616404"/>
                </a:cubicBezTo>
                <a:close/>
                <a:moveTo>
                  <a:pt x="587404" y="410936"/>
                </a:moveTo>
                <a:cubicBezTo>
                  <a:pt x="617227" y="410936"/>
                  <a:pt x="641404" y="435113"/>
                  <a:pt x="641404" y="464936"/>
                </a:cubicBezTo>
                <a:cubicBezTo>
                  <a:pt x="641404" y="494759"/>
                  <a:pt x="617227" y="518936"/>
                  <a:pt x="587404" y="518936"/>
                </a:cubicBezTo>
                <a:cubicBezTo>
                  <a:pt x="557581" y="518936"/>
                  <a:pt x="533404" y="494759"/>
                  <a:pt x="533404" y="464936"/>
                </a:cubicBezTo>
                <a:cubicBezTo>
                  <a:pt x="533404" y="435113"/>
                  <a:pt x="557581" y="410936"/>
                  <a:pt x="587404" y="410936"/>
                </a:cubicBezTo>
                <a:close/>
                <a:moveTo>
                  <a:pt x="320702" y="410936"/>
                </a:moveTo>
                <a:cubicBezTo>
                  <a:pt x="350525" y="410936"/>
                  <a:pt x="374702" y="435113"/>
                  <a:pt x="374702" y="464936"/>
                </a:cubicBezTo>
                <a:cubicBezTo>
                  <a:pt x="374702" y="494759"/>
                  <a:pt x="350525" y="518936"/>
                  <a:pt x="320702" y="518936"/>
                </a:cubicBezTo>
                <a:cubicBezTo>
                  <a:pt x="290879" y="518936"/>
                  <a:pt x="266702" y="494759"/>
                  <a:pt x="266702" y="464936"/>
                </a:cubicBezTo>
                <a:cubicBezTo>
                  <a:pt x="266702" y="435113"/>
                  <a:pt x="290879" y="410936"/>
                  <a:pt x="320702" y="410936"/>
                </a:cubicBezTo>
                <a:close/>
                <a:moveTo>
                  <a:pt x="54000" y="410936"/>
                </a:moveTo>
                <a:cubicBezTo>
                  <a:pt x="83823" y="410936"/>
                  <a:pt x="108000" y="435113"/>
                  <a:pt x="108000" y="464936"/>
                </a:cubicBezTo>
                <a:cubicBezTo>
                  <a:pt x="108000" y="494759"/>
                  <a:pt x="83823" y="518936"/>
                  <a:pt x="54000" y="518936"/>
                </a:cubicBezTo>
                <a:cubicBezTo>
                  <a:pt x="24177" y="518936"/>
                  <a:pt x="0" y="494759"/>
                  <a:pt x="0" y="464936"/>
                </a:cubicBezTo>
                <a:cubicBezTo>
                  <a:pt x="0" y="435113"/>
                  <a:pt x="24177" y="410936"/>
                  <a:pt x="54000" y="410936"/>
                </a:cubicBezTo>
                <a:close/>
                <a:moveTo>
                  <a:pt x="587404" y="205468"/>
                </a:moveTo>
                <a:cubicBezTo>
                  <a:pt x="617227" y="205468"/>
                  <a:pt x="641404" y="229645"/>
                  <a:pt x="641404" y="259468"/>
                </a:cubicBezTo>
                <a:cubicBezTo>
                  <a:pt x="641404" y="289291"/>
                  <a:pt x="617227" y="313468"/>
                  <a:pt x="587404" y="313468"/>
                </a:cubicBezTo>
                <a:cubicBezTo>
                  <a:pt x="557581" y="313468"/>
                  <a:pt x="533404" y="289291"/>
                  <a:pt x="533404" y="259468"/>
                </a:cubicBezTo>
                <a:cubicBezTo>
                  <a:pt x="533404" y="229645"/>
                  <a:pt x="557581" y="205468"/>
                  <a:pt x="587404" y="205468"/>
                </a:cubicBezTo>
                <a:close/>
                <a:moveTo>
                  <a:pt x="320702" y="205468"/>
                </a:moveTo>
                <a:cubicBezTo>
                  <a:pt x="350525" y="205468"/>
                  <a:pt x="374702" y="229645"/>
                  <a:pt x="374702" y="259468"/>
                </a:cubicBezTo>
                <a:cubicBezTo>
                  <a:pt x="374702" y="289291"/>
                  <a:pt x="350525" y="313468"/>
                  <a:pt x="320702" y="313468"/>
                </a:cubicBezTo>
                <a:cubicBezTo>
                  <a:pt x="290879" y="313468"/>
                  <a:pt x="266702" y="289291"/>
                  <a:pt x="266702" y="259468"/>
                </a:cubicBezTo>
                <a:cubicBezTo>
                  <a:pt x="266702" y="229645"/>
                  <a:pt x="290879" y="205468"/>
                  <a:pt x="320702" y="205468"/>
                </a:cubicBezTo>
                <a:close/>
                <a:moveTo>
                  <a:pt x="54000" y="205468"/>
                </a:moveTo>
                <a:cubicBezTo>
                  <a:pt x="83823" y="205468"/>
                  <a:pt x="108000" y="229645"/>
                  <a:pt x="108000" y="259468"/>
                </a:cubicBezTo>
                <a:cubicBezTo>
                  <a:pt x="108000" y="289291"/>
                  <a:pt x="83823" y="313468"/>
                  <a:pt x="54000" y="313468"/>
                </a:cubicBezTo>
                <a:cubicBezTo>
                  <a:pt x="24177" y="313468"/>
                  <a:pt x="0" y="289291"/>
                  <a:pt x="0" y="259468"/>
                </a:cubicBezTo>
                <a:cubicBezTo>
                  <a:pt x="0" y="229645"/>
                  <a:pt x="24177" y="205468"/>
                  <a:pt x="54000" y="205468"/>
                </a:cubicBezTo>
                <a:close/>
                <a:moveTo>
                  <a:pt x="587404" y="0"/>
                </a:moveTo>
                <a:cubicBezTo>
                  <a:pt x="617227" y="0"/>
                  <a:pt x="641404" y="24177"/>
                  <a:pt x="641404" y="54000"/>
                </a:cubicBezTo>
                <a:cubicBezTo>
                  <a:pt x="641404" y="83823"/>
                  <a:pt x="617227" y="108000"/>
                  <a:pt x="587404" y="108000"/>
                </a:cubicBezTo>
                <a:cubicBezTo>
                  <a:pt x="557581" y="108000"/>
                  <a:pt x="533404" y="83823"/>
                  <a:pt x="533404" y="54000"/>
                </a:cubicBezTo>
                <a:cubicBezTo>
                  <a:pt x="533404" y="24177"/>
                  <a:pt x="557581" y="0"/>
                  <a:pt x="587404" y="0"/>
                </a:cubicBezTo>
                <a:close/>
                <a:moveTo>
                  <a:pt x="320702" y="0"/>
                </a:moveTo>
                <a:cubicBezTo>
                  <a:pt x="350525" y="0"/>
                  <a:pt x="374702" y="24177"/>
                  <a:pt x="374702" y="54000"/>
                </a:cubicBezTo>
                <a:cubicBezTo>
                  <a:pt x="374702" y="83823"/>
                  <a:pt x="350525" y="108000"/>
                  <a:pt x="320702" y="108000"/>
                </a:cubicBezTo>
                <a:cubicBezTo>
                  <a:pt x="290879" y="108000"/>
                  <a:pt x="266702" y="83823"/>
                  <a:pt x="266702" y="54000"/>
                </a:cubicBezTo>
                <a:cubicBezTo>
                  <a:pt x="266702" y="24177"/>
                  <a:pt x="290879" y="0"/>
                  <a:pt x="320702"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gradFill>
            <a:gsLst>
              <a:gs pos="0">
                <a:srgbClr val="BFE2D6"/>
              </a:gs>
              <a:gs pos="100000">
                <a:srgbClr val="53B192"/>
              </a:gs>
            </a:gsLst>
            <a:lin ang="0" scaled="0"/>
          </a:gradFill>
          <a:ln>
            <a:noFill/>
          </a:ln>
        </p:spPr>
        <p:txBody>
          <a:bodyPr vert="horz" wrap="square" lIns="91440" tIns="45720" rIns="91440" bIns="45720" numCol="1" anchor="t" anchorCtr="0" compatLnSpc="1"/>
          <a:lstStyle/>
          <a:p>
            <a:endParaRPr lang="zh-CN" altLang="en-US" dirty="0">
              <a:solidFill>
                <a:schemeClr val="tx1"/>
              </a:solidFill>
            </a:endParaRPr>
          </a:p>
        </p:txBody>
      </p:sp>
      <p:grpSp>
        <p:nvGrpSpPr>
          <p:cNvPr id="7" name="组合 6"/>
          <p:cNvGrpSpPr/>
          <p:nvPr/>
        </p:nvGrpSpPr>
        <p:grpSpPr>
          <a:xfrm>
            <a:off x="2673985" y="1957705"/>
            <a:ext cx="6844665" cy="2249170"/>
            <a:chOff x="4211" y="3083"/>
            <a:chExt cx="10779" cy="3542"/>
          </a:xfrm>
        </p:grpSpPr>
        <p:sp>
          <p:nvSpPr>
            <p:cNvPr id="62" name="标题 1"/>
            <p:cNvSpPr txBox="1"/>
            <p:nvPr/>
          </p:nvSpPr>
          <p:spPr>
            <a:xfrm>
              <a:off x="4211" y="3410"/>
              <a:ext cx="10779" cy="2116"/>
            </a:xfrm>
            <a:prstGeom prst="rect">
              <a:avLst/>
            </a:prstGeom>
          </p:spPr>
          <p:txBody>
            <a:bodyPr vert="horz" lIns="91440" tIns="45720" rIns="91440" bIns="45720" rtlCol="0" anchor="b">
              <a:noAutofit/>
              <a:scene3d>
                <a:camera prst="orthographicFront"/>
                <a:lightRig rig="threePt" dir="t"/>
              </a:scene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kumimoji="1" lang="en-US" altLang="zh-CN">
                  <a:solidFill>
                    <a:srgbClr val="262626">
                      <a:alpha val="100000"/>
                    </a:srgbClr>
                  </a:solidFill>
                  <a:latin typeface="思源黑体 CN Bold" panose="020B0800000000000000" pitchFamily="34" charset="-122"/>
                  <a:ea typeface="思源黑体 CN Bold" panose="020B0800000000000000" pitchFamily="34" charset="-122"/>
                  <a:cs typeface="思源黑体 CN Bold" panose="020B0800000000000000" pitchFamily="34" charset="-122"/>
                  <a:sym typeface="+mn-ea"/>
                </a:rPr>
                <a:t>氟比洛芬钠滴眼液</a:t>
              </a:r>
              <a:endParaRPr lang="zh-CN" altLang="en-US" dirty="0">
                <a:solidFill>
                  <a:schemeClr val="tx1">
                    <a:lumMod val="85000"/>
                    <a:lumOff val="15000"/>
                  </a:schemeClr>
                </a:solidFill>
                <a:latin typeface="思源黑体 CN Bold" panose="020B0800000000000000" pitchFamily="34" charset="-122"/>
                <a:ea typeface="思源黑体 CN Bold" panose="020B0800000000000000" pitchFamily="34" charset="-122"/>
                <a:cs typeface="思源黑体 CN Bold" panose="020B0800000000000000" pitchFamily="34" charset="-122"/>
                <a:sym typeface="+mn-ea"/>
              </a:endParaRPr>
            </a:p>
          </p:txBody>
        </p:sp>
        <p:grpSp>
          <p:nvGrpSpPr>
            <p:cNvPr id="63" name="组合 62"/>
            <p:cNvGrpSpPr/>
            <p:nvPr/>
          </p:nvGrpSpPr>
          <p:grpSpPr>
            <a:xfrm rot="0">
              <a:off x="4469" y="6025"/>
              <a:ext cx="9640" cy="600"/>
              <a:chOff x="1650" y="6382"/>
              <a:chExt cx="9640" cy="600"/>
            </a:xfrm>
          </p:grpSpPr>
          <p:sp>
            <p:nvSpPr>
              <p:cNvPr id="64" name="圆角矩形 15"/>
              <p:cNvSpPr/>
              <p:nvPr/>
            </p:nvSpPr>
            <p:spPr>
              <a:xfrm>
                <a:off x="1650" y="6382"/>
                <a:ext cx="9640" cy="600"/>
              </a:xfrm>
              <a:prstGeom prst="roundRect">
                <a:avLst>
                  <a:gd name="adj" fmla="val 50000"/>
                </a:avLst>
              </a:prstGeom>
              <a:gradFill>
                <a:gsLst>
                  <a:gs pos="0">
                    <a:srgbClr val="BFE2D6"/>
                  </a:gs>
                  <a:gs pos="22000">
                    <a:srgbClr val="63B89B"/>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j-ea"/>
                  <a:ea typeface="+mj-ea"/>
                </a:endParaRPr>
              </a:p>
            </p:txBody>
          </p:sp>
          <p:sp>
            <p:nvSpPr>
              <p:cNvPr id="65" name="文本框 64"/>
              <p:cNvSpPr txBox="1"/>
              <p:nvPr/>
            </p:nvSpPr>
            <p:spPr>
              <a:xfrm>
                <a:off x="1944" y="6424"/>
                <a:ext cx="9052" cy="531"/>
              </a:xfrm>
              <a:prstGeom prst="rect">
                <a:avLst/>
              </a:prstGeom>
              <a:noFill/>
              <a:ln>
                <a:noFill/>
              </a:ln>
            </p:spPr>
            <p:txBody>
              <a:bodyPr wrap="square" rtlCol="0" anchor="ctr" anchorCtr="0">
                <a:spAutoFit/>
                <a:scene3d>
                  <a:camera prst="orthographicFront"/>
                  <a:lightRig rig="threePt" dir="t"/>
                </a:scene3d>
              </a:bodyPr>
              <a:lstStyle/>
              <a:p>
                <a:pPr algn="dist"/>
                <a:endParaRPr lang="zh-CN" sz="1600">
                  <a:solidFill>
                    <a:schemeClr val="bg1"/>
                  </a:solidFill>
                  <a:latin typeface="+mj-ea"/>
                  <a:ea typeface="+mj-ea"/>
                </a:endParaRPr>
              </a:p>
            </p:txBody>
          </p:sp>
        </p:grpSp>
        <p:sp>
          <p:nvSpPr>
            <p:cNvPr id="2" name="标题 1"/>
            <p:cNvSpPr txBox="1"/>
            <p:nvPr/>
          </p:nvSpPr>
          <p:spPr>
            <a:xfrm>
              <a:off x="7138" y="5288"/>
              <a:ext cx="4926" cy="764"/>
            </a:xfrm>
            <a:prstGeom prst="rect">
              <a:avLst/>
            </a:prstGeom>
          </p:spPr>
          <p:txBody>
            <a:bodyPr vert="horz" lIns="91440" tIns="45720" rIns="91440" bIns="45720" rtlCol="0" anchor="b">
              <a:noAutofit/>
              <a:scene3d>
                <a:camera prst="orthographicFront"/>
                <a:lightRig rig="threePt" dir="t"/>
              </a:scene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zh-CN" sz="20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思源黑体 CN Bold" panose="020B0800000000000000" pitchFamily="34" charset="-122"/>
                  <a:sym typeface="+mn-ea"/>
                </a:rPr>
                <a:t>0.03%</a:t>
              </a: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思源黑体 CN Bold" panose="020B0800000000000000" pitchFamily="34" charset="-122"/>
                  <a:sym typeface="+mn-ea"/>
                </a:rPr>
                <a:t>（</a:t>
              </a:r>
              <a:r>
                <a:rPr lang="en-US" altLang="zh-CN" sz="20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思源黑体 CN Bold" panose="020B0800000000000000" pitchFamily="34" charset="-122"/>
                  <a:sym typeface="+mn-ea"/>
                </a:rPr>
                <a:t>0.4ml:0.12mg</a:t>
              </a: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思源黑体 CN Bold" panose="020B0800000000000000" pitchFamily="34" charset="-122"/>
                  <a:sym typeface="+mn-ea"/>
                </a:rPr>
                <a:t>）</a:t>
              </a:r>
              <a:endPar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思源黑体 CN Bold" panose="020B0800000000000000" pitchFamily="34" charset="-122"/>
                <a:sym typeface="+mn-ea"/>
              </a:endParaRPr>
            </a:p>
          </p:txBody>
        </p:sp>
        <p:pic>
          <p:nvPicPr>
            <p:cNvPr id="15" name="图片 14" descr="先路医药折页转曲"/>
            <p:cNvPicPr>
              <a:picLocks noChangeAspect="1"/>
            </p:cNvPicPr>
            <p:nvPr/>
          </p:nvPicPr>
          <p:blipFill>
            <a:blip r:embed="rId1"/>
            <a:stretch>
              <a:fillRect/>
            </a:stretch>
          </p:blipFill>
          <p:spPr>
            <a:xfrm>
              <a:off x="7512" y="3083"/>
              <a:ext cx="3845" cy="576"/>
            </a:xfrm>
            <a:prstGeom prst="rect">
              <a:avLst/>
            </a:prstGeom>
          </p:spPr>
        </p:pic>
      </p:grpSp>
      <p:pic>
        <p:nvPicPr>
          <p:cNvPr id="12" name="图片 11" descr="17fc9e4645bf0bd2caf535c442bc69d6"/>
          <p:cNvPicPr>
            <a:picLocks noChangeAspect="1"/>
          </p:cNvPicPr>
          <p:nvPr/>
        </p:nvPicPr>
        <p:blipFill>
          <a:blip r:embed="rId2"/>
          <a:stretch>
            <a:fillRect/>
          </a:stretch>
        </p:blipFill>
        <p:spPr>
          <a:xfrm>
            <a:off x="3641725" y="3397885"/>
            <a:ext cx="4698365" cy="3460115"/>
          </a:xfrm>
          <a:prstGeom prst="rect">
            <a:avLst/>
          </a:prstGeom>
        </p:spPr>
      </p:pic>
      <p:sp>
        <p:nvSpPr>
          <p:cNvPr id="6" name="文本框 5"/>
          <p:cNvSpPr txBox="1"/>
          <p:nvPr/>
        </p:nvSpPr>
        <p:spPr>
          <a:xfrm>
            <a:off x="3024505" y="3838575"/>
            <a:ext cx="6066790" cy="368300"/>
          </a:xfrm>
          <a:prstGeom prst="rect">
            <a:avLst/>
          </a:prstGeom>
          <a:noFill/>
        </p:spPr>
        <p:txBody>
          <a:bodyPr wrap="square" rtlCol="0">
            <a:spAutoFit/>
          </a:bodyPr>
          <a:p>
            <a:r>
              <a:rPr lang="zh-CN" altLang="en-US">
                <a:solidFill>
                  <a:schemeClr val="bg1"/>
                </a:solidFill>
              </a:rPr>
              <a:t>抑制缩瞳</a:t>
            </a:r>
            <a:r>
              <a:rPr lang="en-US" altLang="zh-CN">
                <a:solidFill>
                  <a:schemeClr val="bg1"/>
                </a:solidFill>
              </a:rPr>
              <a:t>、</a:t>
            </a:r>
            <a:r>
              <a:rPr lang="zh-CN" altLang="en-US">
                <a:solidFill>
                  <a:schemeClr val="bg1"/>
                </a:solidFill>
              </a:rPr>
              <a:t>抗炎和镇痛的眼部围手术期一药解决方案</a:t>
            </a: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6" grpId="0" animBg="1"/>
      <p:bldP spid="8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7" descr="先路医药折页转曲"/>
          <p:cNvPicPr>
            <a:picLocks noChangeAspect="1"/>
          </p:cNvPicPr>
          <p:nvPr/>
        </p:nvPicPr>
        <p:blipFill>
          <a:blip r:embed="rId1"/>
          <a:stretch>
            <a:fillRect/>
          </a:stretch>
        </p:blipFill>
        <p:spPr>
          <a:xfrm>
            <a:off x="9248775" y="234950"/>
            <a:ext cx="2441575" cy="365760"/>
          </a:xfrm>
          <a:prstGeom prst="rect">
            <a:avLst/>
          </a:prstGeom>
        </p:spPr>
      </p:pic>
      <p:sp>
        <p:nvSpPr>
          <p:cNvPr id="17" name="标题 16"/>
          <p:cNvSpPr>
            <a:spLocks noGrp="1"/>
          </p:cNvSpPr>
          <p:nvPr>
            <p:ph type="title"/>
            <p:custDataLst>
              <p:tags r:id="rId2"/>
            </p:custDataLst>
          </p:nvPr>
        </p:nvSpPr>
        <p:spPr>
          <a:xfrm>
            <a:off x="645795" y="360045"/>
            <a:ext cx="10850245" cy="720090"/>
          </a:xfrm>
        </p:spPr>
        <p:txBody>
          <a:bodyPr/>
          <a:lstStyle/>
          <a:p>
            <a:r>
              <a:rPr lang="en-US" altLang="zh-CN" dirty="0">
                <a:solidFill>
                  <a:schemeClr val="tx1"/>
                </a:solidFill>
              </a:rPr>
              <a:t>4</a:t>
            </a:r>
            <a:r>
              <a:rPr lang="zh-CN" altLang="en-US" dirty="0">
                <a:solidFill>
                  <a:schemeClr val="tx1"/>
                </a:solidFill>
              </a:rPr>
              <a:t>、创新性</a:t>
            </a:r>
            <a:endParaRPr lang="zh-CN" altLang="en-US" dirty="0">
              <a:solidFill>
                <a:schemeClr val="tx1"/>
              </a:solidFill>
            </a:endParaRPr>
          </a:p>
        </p:txBody>
      </p:sp>
      <p:sp>
        <p:nvSpPr>
          <p:cNvPr id="3" name="矩形 2"/>
          <p:cNvSpPr/>
          <p:nvPr>
            <p:custDataLst>
              <p:tags r:id="rId3"/>
            </p:custDataLst>
          </p:nvPr>
        </p:nvSpPr>
        <p:spPr>
          <a:xfrm>
            <a:off x="5027207" y="5325169"/>
            <a:ext cx="6208755" cy="953190"/>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400" dirty="0">
                <a:solidFill>
                  <a:schemeClr val="tx1"/>
                </a:solidFill>
                <a:effectLst/>
                <a:latin typeface="微软雅黑 Light" panose="020B0502040204020203" charset="-122"/>
                <a:ea typeface="微软雅黑 Light" panose="020B0502040204020203" charset="-122"/>
                <a:cs typeface="微软雅黑 Light" panose="020B0502040204020203" charset="-122"/>
                <a:sym typeface="+mn-ea"/>
              </a:rPr>
              <a:t>具备普拉洛芬</a:t>
            </a:r>
            <a:r>
              <a:rPr lang="en-US" altLang="zh-CN" sz="1400" dirty="0">
                <a:solidFill>
                  <a:schemeClr val="tx1"/>
                </a:solidFill>
                <a:effectLst/>
                <a:latin typeface="微软雅黑 Light" panose="020B0502040204020203" charset="-122"/>
                <a:ea typeface="微软雅黑 Light" panose="020B0502040204020203" charset="-122"/>
                <a:cs typeface="微软雅黑 Light" panose="020B0502040204020203" charset="-122"/>
                <a:sym typeface="+mn-ea"/>
              </a:rPr>
              <a:t>、</a:t>
            </a:r>
            <a:r>
              <a:rPr lang="zh-CN" altLang="en-US" sz="1400" dirty="0">
                <a:solidFill>
                  <a:schemeClr val="tx1"/>
                </a:solidFill>
                <a:effectLst/>
                <a:latin typeface="微软雅黑 Light" panose="020B0502040204020203" charset="-122"/>
                <a:ea typeface="微软雅黑 Light" panose="020B0502040204020203" charset="-122"/>
                <a:cs typeface="微软雅黑 Light" panose="020B0502040204020203" charset="-122"/>
                <a:sym typeface="+mn-ea"/>
              </a:rPr>
              <a:t>溴芬酸钠等医保产品所没有的适应症，术前使用，有效抑制术中瞳孔缩小。该产品在国内的上市和纳入医保目录，将为眼科围手术期用药提供全新的选择。</a:t>
            </a:r>
            <a:endParaRPr lang="zh-CN" altLang="en-US" sz="1400" dirty="0">
              <a:solidFill>
                <a:schemeClr val="tx1"/>
              </a:solidFill>
              <a:effectLst/>
              <a:latin typeface="微软雅黑 Light" panose="020B0502040204020203" charset="-122"/>
              <a:ea typeface="微软雅黑 Light" panose="020B0502040204020203" charset="-122"/>
              <a:cs typeface="微软雅黑 Light" panose="020B0502040204020203" charset="-122"/>
              <a:sym typeface="+mn-ea"/>
            </a:endParaRPr>
          </a:p>
        </p:txBody>
      </p:sp>
      <p:sp>
        <p:nvSpPr>
          <p:cNvPr id="6" name="矩形 5"/>
          <p:cNvSpPr/>
          <p:nvPr>
            <p:custDataLst>
              <p:tags r:id="rId4"/>
            </p:custDataLst>
          </p:nvPr>
        </p:nvSpPr>
        <p:spPr>
          <a:xfrm>
            <a:off x="5027207" y="4723789"/>
            <a:ext cx="6208753" cy="580866"/>
          </a:xfrm>
          <a:prstGeom prst="rect">
            <a:avLst/>
          </a:prstGeom>
          <a:noFill/>
        </p:spPr>
        <p:txBody>
          <a:bodyPr wrap="square" lIns="0" tIns="0" rIns="0" bIns="36000" rtlCol="0" anchor="b">
            <a:noAutofit/>
          </a:bodyPr>
          <a:p>
            <a:pPr>
              <a:spcBef>
                <a:spcPct val="0"/>
              </a:spcBef>
              <a:spcAft>
                <a:spcPct val="0"/>
              </a:spcAft>
            </a:pPr>
            <a:r>
              <a:rPr lang="zh-CN" altLang="en-US" b="1">
                <a:solidFill>
                  <a:schemeClr val="accent3"/>
                </a:solidFill>
                <a:latin typeface="+mn-ea"/>
                <a:cs typeface="+mn-ea"/>
              </a:rPr>
              <a:t>独特“抑制内眼手术中的瞳孔缩小”适应症，更有利手术进行</a:t>
            </a:r>
            <a:endParaRPr lang="zh-CN" altLang="en-US" b="1">
              <a:solidFill>
                <a:schemeClr val="accent3"/>
              </a:solidFill>
              <a:latin typeface="+mn-ea"/>
              <a:cs typeface="+mn-ea"/>
            </a:endParaRPr>
          </a:p>
        </p:txBody>
      </p:sp>
      <p:sp>
        <p:nvSpPr>
          <p:cNvPr id="8" name="矩形 7"/>
          <p:cNvSpPr/>
          <p:nvPr>
            <p:custDataLst>
              <p:tags r:id="rId5"/>
            </p:custDataLst>
          </p:nvPr>
        </p:nvSpPr>
        <p:spPr>
          <a:xfrm>
            <a:off x="5027207" y="2148715"/>
            <a:ext cx="6208755" cy="953190"/>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400">
                <a:solidFill>
                  <a:schemeClr val="tx1">
                    <a:lumMod val="85000"/>
                    <a:lumOff val="15000"/>
                  </a:schemeClr>
                </a:solidFill>
                <a:latin typeface="+mn-ea"/>
                <a:cs typeface="+mn-ea"/>
              </a:rPr>
              <a:t>全新眼科用药的给药途径。氟比洛芬为一线的非甾体抗炎药，外用贴膏剂及注射剂均为国家医保目录品种，优秀的抗炎镇痛效果已在临床得以广泛证明。</a:t>
            </a:r>
            <a:endParaRPr lang="zh-CN" altLang="en-US" sz="1400">
              <a:solidFill>
                <a:schemeClr val="tx1">
                  <a:lumMod val="85000"/>
                  <a:lumOff val="15000"/>
                </a:schemeClr>
              </a:solidFill>
              <a:latin typeface="+mn-ea"/>
              <a:cs typeface="+mn-ea"/>
            </a:endParaRPr>
          </a:p>
        </p:txBody>
      </p:sp>
      <p:sp>
        <p:nvSpPr>
          <p:cNvPr id="7" name="矩形 6"/>
          <p:cNvSpPr/>
          <p:nvPr>
            <p:custDataLst>
              <p:tags r:id="rId6"/>
            </p:custDataLst>
          </p:nvPr>
        </p:nvSpPr>
        <p:spPr>
          <a:xfrm>
            <a:off x="5027207" y="1554955"/>
            <a:ext cx="6208753" cy="580866"/>
          </a:xfrm>
          <a:prstGeom prst="rect">
            <a:avLst/>
          </a:prstGeom>
          <a:noFill/>
        </p:spPr>
        <p:txBody>
          <a:bodyPr wrap="square" lIns="0" tIns="0" rIns="0" bIns="36000" rtlCol="0" anchor="b">
            <a:noAutofit/>
          </a:bodyPr>
          <a:p>
            <a:pPr>
              <a:spcBef>
                <a:spcPct val="0"/>
              </a:spcBef>
              <a:spcAft>
                <a:spcPct val="0"/>
              </a:spcAft>
            </a:pPr>
            <a:r>
              <a:rPr lang="zh-CN" altLang="en-US" b="1" dirty="0">
                <a:solidFill>
                  <a:schemeClr val="accent3"/>
                </a:solidFill>
                <a:latin typeface="+mn-ea"/>
                <a:cs typeface="+mn-ea"/>
              </a:rPr>
              <a:t>氟比洛芬全新给药途径</a:t>
            </a:r>
            <a:endParaRPr lang="zh-CN" altLang="en-US" b="1" dirty="0">
              <a:solidFill>
                <a:schemeClr val="accent3"/>
              </a:solidFill>
              <a:latin typeface="+mn-ea"/>
              <a:cs typeface="+mn-ea"/>
            </a:endParaRPr>
          </a:p>
        </p:txBody>
      </p:sp>
      <p:sp>
        <p:nvSpPr>
          <p:cNvPr id="10" name="矩形 9"/>
          <p:cNvSpPr/>
          <p:nvPr>
            <p:custDataLst>
              <p:tags r:id="rId7"/>
            </p:custDataLst>
          </p:nvPr>
        </p:nvSpPr>
        <p:spPr>
          <a:xfrm>
            <a:off x="5027207" y="3736942"/>
            <a:ext cx="6208755" cy="953190"/>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400">
                <a:solidFill>
                  <a:schemeClr val="tx1">
                    <a:lumMod val="85000"/>
                    <a:lumOff val="15000"/>
                  </a:schemeClr>
                </a:solidFill>
                <a:latin typeface="+mn-ea"/>
                <a:cs typeface="+mn-ea"/>
              </a:rPr>
              <a:t>分子结构中氟元素，增加了亲脂性和穿透角膜能力，药理研究</a:t>
            </a:r>
            <a:r>
              <a:rPr lang="en-US" altLang="zh-CN" sz="1400" baseline="30000">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1400">
                <a:solidFill>
                  <a:schemeClr val="tx1">
                    <a:lumMod val="85000"/>
                    <a:lumOff val="15000"/>
                  </a:schemeClr>
                </a:solidFill>
                <a:latin typeface="+mn-ea"/>
                <a:cs typeface="+mn-ea"/>
              </a:rPr>
              <a:t>表明，其抗炎镇痛活性强于普拉洛芬等非甾体抗炎药。</a:t>
            </a:r>
            <a:endParaRPr lang="zh-CN" altLang="en-US" sz="1400">
              <a:solidFill>
                <a:schemeClr val="tx1">
                  <a:lumMod val="85000"/>
                  <a:lumOff val="15000"/>
                </a:schemeClr>
              </a:solidFill>
              <a:latin typeface="+mn-ea"/>
              <a:cs typeface="+mn-ea"/>
            </a:endParaRPr>
          </a:p>
        </p:txBody>
      </p:sp>
      <p:sp>
        <p:nvSpPr>
          <p:cNvPr id="11" name="矩形 10"/>
          <p:cNvSpPr/>
          <p:nvPr>
            <p:custDataLst>
              <p:tags r:id="rId8"/>
            </p:custDataLst>
          </p:nvPr>
        </p:nvSpPr>
        <p:spPr>
          <a:xfrm>
            <a:off x="5027207" y="3139372"/>
            <a:ext cx="6208753" cy="580866"/>
          </a:xfrm>
          <a:prstGeom prst="rect">
            <a:avLst/>
          </a:prstGeom>
          <a:noFill/>
        </p:spPr>
        <p:txBody>
          <a:bodyPr wrap="square" lIns="0" tIns="0" rIns="0" bIns="36000" rtlCol="0" anchor="b">
            <a:noAutofit/>
          </a:bodyPr>
          <a:p>
            <a:pPr lvl="0" algn="l">
              <a:buClrTx/>
              <a:buSzTx/>
              <a:buFontTx/>
            </a:pPr>
            <a:r>
              <a:rPr lang="zh-CN" altLang="en-US" b="1">
                <a:solidFill>
                  <a:schemeClr val="accent3"/>
                </a:solidFill>
                <a:latin typeface="+mn-ea"/>
                <a:cs typeface="+mn-ea"/>
                <a:sym typeface="+mn-ea"/>
              </a:rPr>
              <a:t>抗炎镇痛活性强于医保主流非甾体抗炎药普拉洛芬等</a:t>
            </a:r>
            <a:endParaRPr lang="zh-CN" altLang="en-US" b="1">
              <a:solidFill>
                <a:schemeClr val="accent3"/>
              </a:solidFill>
              <a:latin typeface="+mn-ea"/>
              <a:cs typeface="+mn-ea"/>
              <a:sym typeface="+mn-ea"/>
            </a:endParaRPr>
          </a:p>
        </p:txBody>
      </p:sp>
      <p:sp>
        <p:nvSpPr>
          <p:cNvPr id="2" name="任意多边形: 形状 26"/>
          <p:cNvSpPr/>
          <p:nvPr>
            <p:custDataLst>
              <p:tags r:id="rId9"/>
            </p:custDataLst>
          </p:nvPr>
        </p:nvSpPr>
        <p:spPr>
          <a:xfrm>
            <a:off x="980117" y="1827386"/>
            <a:ext cx="3172763" cy="4176242"/>
          </a:xfrm>
          <a:custGeom>
            <a:avLst/>
            <a:gdLst>
              <a:gd name="connsiteX0" fmla="*/ 1084579 w 3172579"/>
              <a:gd name="connsiteY0" fmla="*/ 0 h 4176000"/>
              <a:gd name="connsiteX1" fmla="*/ 3172579 w 3172579"/>
              <a:gd name="connsiteY1" fmla="*/ 2088000 h 4176000"/>
              <a:gd name="connsiteX2" fmla="*/ 1084579 w 3172579"/>
              <a:gd name="connsiteY2" fmla="*/ 4176000 h 4176000"/>
              <a:gd name="connsiteX3" fmla="*/ 89315 w 3172579"/>
              <a:gd name="connsiteY3" fmla="*/ 3923990 h 4176000"/>
              <a:gd name="connsiteX4" fmla="*/ 0 w 3172579"/>
              <a:gd name="connsiteY4" fmla="*/ 3869730 h 4176000"/>
              <a:gd name="connsiteX5" fmla="*/ 0 w 3172579"/>
              <a:gd name="connsiteY5" fmla="*/ 306270 h 4176000"/>
              <a:gd name="connsiteX6" fmla="*/ 89315 w 3172579"/>
              <a:gd name="connsiteY6" fmla="*/ 252010 h 4176000"/>
              <a:gd name="connsiteX7" fmla="*/ 1084579 w 3172579"/>
              <a:gd name="connsiteY7" fmla="*/ 0 h 41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579" h="4176000">
                <a:moveTo>
                  <a:pt x="1084579" y="0"/>
                </a:moveTo>
                <a:cubicBezTo>
                  <a:pt x="2237750" y="0"/>
                  <a:pt x="3172579" y="934829"/>
                  <a:pt x="3172579" y="2088000"/>
                </a:cubicBezTo>
                <a:cubicBezTo>
                  <a:pt x="3172579" y="3241171"/>
                  <a:pt x="2237750" y="4176000"/>
                  <a:pt x="1084579" y="4176000"/>
                </a:cubicBezTo>
                <a:cubicBezTo>
                  <a:pt x="724213" y="4176000"/>
                  <a:pt x="385170" y="4084708"/>
                  <a:pt x="89315" y="3923990"/>
                </a:cubicBezTo>
                <a:lnTo>
                  <a:pt x="0" y="3869730"/>
                </a:lnTo>
                <a:lnTo>
                  <a:pt x="0" y="306270"/>
                </a:lnTo>
                <a:lnTo>
                  <a:pt x="89315" y="252010"/>
                </a:lnTo>
                <a:cubicBezTo>
                  <a:pt x="385170" y="91292"/>
                  <a:pt x="724213" y="0"/>
                  <a:pt x="1084579" y="0"/>
                </a:cubicBezTo>
                <a:close/>
              </a:path>
            </a:pathLst>
          </a:custGeom>
          <a:noFill/>
          <a:ln>
            <a:gradFill>
              <a:gsLst>
                <a:gs pos="100000">
                  <a:schemeClr val="tx1">
                    <a:lumMod val="50000"/>
                    <a:lumOff val="50000"/>
                    <a:alpha val="30000"/>
                  </a:schemeClr>
                </a:gs>
                <a:gs pos="15000">
                  <a:srgbClr val="FFFFFF">
                    <a:lumMod val="20000"/>
                    <a:lumOff val="80000"/>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12" name="椭圆 11"/>
          <p:cNvSpPr/>
          <p:nvPr>
            <p:custDataLst>
              <p:tags r:id="rId10"/>
            </p:custDataLst>
          </p:nvPr>
        </p:nvSpPr>
        <p:spPr>
          <a:xfrm>
            <a:off x="3827622" y="3608665"/>
            <a:ext cx="607730" cy="607730"/>
          </a:xfrm>
          <a:prstGeom prst="ellipse">
            <a:avLst/>
          </a:prstGeom>
          <a:solidFill>
            <a:schemeClr val="accent2"/>
          </a:solidFill>
          <a:ln>
            <a:gradFill>
              <a:gsLst>
                <a:gs pos="37000">
                  <a:srgbClr val="FFFFFF"/>
                </a:gs>
                <a:gs pos="0">
                  <a:schemeClr val="accent2">
                    <a:lumMod val="20000"/>
                    <a:lumOff val="80000"/>
                    <a:alpha val="100000"/>
                  </a:schemeClr>
                </a:gs>
                <a:gs pos="100000">
                  <a:srgbClr val="FFFFFF"/>
                </a:gs>
                <a:gs pos="71000">
                  <a:schemeClr val="accent2">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sz="1400" b="1">
                <a:solidFill>
                  <a:srgbClr val="FFFFFF"/>
                </a:solidFill>
                <a:latin typeface="+mn-ea"/>
                <a:cs typeface="+mn-ea"/>
                <a:sym typeface="+mn-ea"/>
              </a:rPr>
              <a:t>02</a:t>
            </a:r>
            <a:endParaRPr lang="en-US" altLang="zh-CN" sz="1400" b="1">
              <a:solidFill>
                <a:srgbClr val="FFFFFF"/>
              </a:solidFill>
              <a:latin typeface="+mn-ea"/>
              <a:cs typeface="+mn-ea"/>
              <a:sym typeface="+mn-ea"/>
            </a:endParaRPr>
          </a:p>
        </p:txBody>
      </p:sp>
      <p:sp>
        <p:nvSpPr>
          <p:cNvPr id="33" name="椭圆 32"/>
          <p:cNvSpPr/>
          <p:nvPr>
            <p:custDataLst>
              <p:tags r:id="rId11"/>
            </p:custDataLst>
          </p:nvPr>
        </p:nvSpPr>
        <p:spPr>
          <a:xfrm>
            <a:off x="3265615" y="2153795"/>
            <a:ext cx="607730" cy="607730"/>
          </a:xfrm>
          <a:prstGeom prst="ellipse">
            <a:avLst/>
          </a:prstGeom>
          <a:solidFill>
            <a:schemeClr val="accent1"/>
          </a:solidFill>
          <a:ln>
            <a:gradFill>
              <a:gsLst>
                <a:gs pos="37000">
                  <a:srgbClr val="FFFFFF"/>
                </a:gs>
                <a:gs pos="0">
                  <a:schemeClr val="accent1">
                    <a:lumMod val="20000"/>
                    <a:lumOff val="80000"/>
                    <a:alpha val="100000"/>
                  </a:schemeClr>
                </a:gs>
                <a:gs pos="100000">
                  <a:srgbClr val="FFFFFF"/>
                </a:gs>
                <a:gs pos="71000">
                  <a:schemeClr val="accent1">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tIns="45720" bIns="45720" numCol="1" spcCol="0" rtlCol="0" fromWordArt="0" anchor="ctr" anchorCtr="0" forceAA="0" compatLnSpc="1">
            <a:noAutofit/>
          </a:bodyPr>
          <a:p>
            <a:pPr lvl="0" algn="ctr">
              <a:spcBef>
                <a:spcPct val="0"/>
              </a:spcBef>
              <a:spcAft>
                <a:spcPct val="0"/>
              </a:spcAft>
              <a:buClrTx/>
              <a:buSzTx/>
              <a:buFontTx/>
            </a:pPr>
            <a:r>
              <a:rPr lang="en-US" altLang="zh-CN" sz="1400" b="1">
                <a:solidFill>
                  <a:srgbClr val="FFFFFF"/>
                </a:solidFill>
                <a:latin typeface="+mn-ea"/>
                <a:cs typeface="+mn-ea"/>
                <a:sym typeface="+mn-ea"/>
              </a:rPr>
              <a:t>01</a:t>
            </a:r>
            <a:endParaRPr lang="en-US" altLang="zh-CN" sz="1400" b="1" dirty="0">
              <a:solidFill>
                <a:srgbClr val="FFFFFF"/>
              </a:solidFill>
              <a:latin typeface="+mn-ea"/>
              <a:cs typeface="+mn-ea"/>
              <a:sym typeface="+mn-ea"/>
            </a:endParaRPr>
          </a:p>
        </p:txBody>
      </p:sp>
      <p:sp>
        <p:nvSpPr>
          <p:cNvPr id="24" name="椭圆 23"/>
          <p:cNvSpPr/>
          <p:nvPr>
            <p:custDataLst>
              <p:tags r:id="rId12"/>
            </p:custDataLst>
          </p:nvPr>
        </p:nvSpPr>
        <p:spPr>
          <a:xfrm>
            <a:off x="3265615" y="5062899"/>
            <a:ext cx="607730" cy="607730"/>
          </a:xfrm>
          <a:prstGeom prst="ellipse">
            <a:avLst/>
          </a:prstGeom>
          <a:solidFill>
            <a:schemeClr val="accent3"/>
          </a:solidFill>
          <a:ln>
            <a:gradFill>
              <a:gsLst>
                <a:gs pos="37000">
                  <a:srgbClr val="FFFFFF"/>
                </a:gs>
                <a:gs pos="0">
                  <a:schemeClr val="accent3">
                    <a:lumMod val="20000"/>
                    <a:lumOff val="80000"/>
                    <a:alpha val="100000"/>
                  </a:schemeClr>
                </a:gs>
                <a:gs pos="100000">
                  <a:srgbClr val="FFFFFF"/>
                </a:gs>
                <a:gs pos="71000">
                  <a:schemeClr val="accent3">
                    <a:lumMod val="20000"/>
                    <a:lumOff val="8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sz="1400" b="1" dirty="0">
                <a:solidFill>
                  <a:srgbClr val="FFFFFF"/>
                </a:solidFill>
                <a:latin typeface="+mn-ea"/>
                <a:cs typeface="+mn-ea"/>
                <a:sym typeface="+mn-ea"/>
              </a:rPr>
              <a:t>03</a:t>
            </a:r>
            <a:endParaRPr lang="en-US" altLang="zh-CN" sz="1400" b="1" dirty="0">
              <a:solidFill>
                <a:srgbClr val="FFFFFF"/>
              </a:solidFill>
              <a:latin typeface="+mn-ea"/>
              <a:cs typeface="+mn-ea"/>
              <a:sym typeface="+mn-ea"/>
            </a:endParaRPr>
          </a:p>
        </p:txBody>
      </p:sp>
      <p:sp>
        <p:nvSpPr>
          <p:cNvPr id="9" name="椭圆 8"/>
          <p:cNvSpPr/>
          <p:nvPr>
            <p:custDataLst>
              <p:tags r:id="rId13"/>
            </p:custDataLst>
          </p:nvPr>
        </p:nvSpPr>
        <p:spPr>
          <a:xfrm>
            <a:off x="980117" y="2825029"/>
            <a:ext cx="2169286" cy="2169286"/>
          </a:xfrm>
          <a:prstGeom prst="ellipse">
            <a:avLst/>
          </a:prstGeom>
          <a:solidFill>
            <a:schemeClr val="accent1"/>
          </a:solidFill>
          <a:ln>
            <a:gradFill>
              <a:gsLst>
                <a:gs pos="37000">
                  <a:srgbClr val="FFFFFF"/>
                </a:gs>
                <a:gs pos="0">
                  <a:schemeClr val="accent1">
                    <a:lumMod val="45000"/>
                    <a:lumOff val="55000"/>
                    <a:alpha val="100000"/>
                  </a:schemeClr>
                </a:gs>
                <a:gs pos="100000">
                  <a:srgbClr val="FFFFFF"/>
                </a:gs>
                <a:gs pos="71000">
                  <a:schemeClr val="accent1">
                    <a:lumMod val="30000"/>
                    <a:lumOff val="7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algn="ctr">
              <a:spcBef>
                <a:spcPct val="0"/>
              </a:spcBef>
              <a:spcAft>
                <a:spcPct val="0"/>
              </a:spcAft>
            </a:pPr>
            <a:r>
              <a:rPr lang="zh-CN" altLang="en-US" b="1" spc="150" dirty="0">
                <a:solidFill>
                  <a:srgbClr val="FFFFFF"/>
                </a:solidFill>
                <a:latin typeface="+mn-ea"/>
                <a:cs typeface="+mn-ea"/>
                <a:sym typeface="+mn-ea"/>
              </a:rPr>
              <a:t>主要</a:t>
            </a:r>
            <a:endParaRPr lang="en-US" altLang="zh-CN" b="1" spc="150" dirty="0">
              <a:solidFill>
                <a:srgbClr val="FFFFFF"/>
              </a:solidFill>
              <a:latin typeface="+mn-ea"/>
              <a:cs typeface="+mn-ea"/>
              <a:sym typeface="+mn-ea"/>
            </a:endParaRPr>
          </a:p>
          <a:p>
            <a:pPr algn="ctr">
              <a:spcBef>
                <a:spcPct val="0"/>
              </a:spcBef>
              <a:spcAft>
                <a:spcPct val="0"/>
              </a:spcAft>
            </a:pPr>
            <a:r>
              <a:rPr lang="zh-CN" altLang="zh-CN" b="1" spc="150" dirty="0">
                <a:solidFill>
                  <a:srgbClr val="FFFFFF"/>
                </a:solidFill>
                <a:latin typeface="+mn-ea"/>
                <a:cs typeface="+mn-ea"/>
                <a:sym typeface="+mn-ea"/>
              </a:rPr>
              <a:t>创新点</a:t>
            </a:r>
            <a:endParaRPr lang="zh-CN" altLang="zh-CN" b="1" spc="150" dirty="0">
              <a:solidFill>
                <a:srgbClr val="FFFFFF"/>
              </a:solidFill>
              <a:latin typeface="+mn-ea"/>
              <a:cs typeface="+mn-ea"/>
              <a:sym typeface="+mn-ea"/>
            </a:endParaRPr>
          </a:p>
        </p:txBody>
      </p:sp>
      <p:sp>
        <p:nvSpPr>
          <p:cNvPr id="4" name="文本框 3"/>
          <p:cNvSpPr txBox="1"/>
          <p:nvPr/>
        </p:nvSpPr>
        <p:spPr>
          <a:xfrm>
            <a:off x="5594350" y="6308090"/>
            <a:ext cx="6096000" cy="245110"/>
          </a:xfrm>
          <a:prstGeom prst="rect">
            <a:avLst/>
          </a:prstGeom>
          <a:noFill/>
        </p:spPr>
        <p:txBody>
          <a:bodyPr wrap="square" rtlCol="0" anchor="t">
            <a:spAutoFit/>
          </a:bodyPr>
          <a:p>
            <a:pPr marL="0" algn="l" defTabSz="914400">
              <a:buClrTx/>
              <a:buSzTx/>
              <a:buFontTx/>
            </a:pPr>
            <a:r>
              <a:rPr lang="en-US" altLang="pt-BR" sz="1000" i="1" dirty="0">
                <a:latin typeface="+mj-ea"/>
                <a:ea typeface="+mj-ea"/>
                <a:sym typeface="+mn-ea"/>
              </a:rPr>
              <a:t>【7】</a:t>
            </a:r>
            <a:r>
              <a:rPr lang="en-US" altLang="zh-CN" sz="1000" i="1" dirty="0">
                <a:latin typeface="+mj-ea"/>
                <a:ea typeface="+mj-ea"/>
                <a:sym typeface="+mn-ea"/>
              </a:rPr>
              <a:t>2-(5H-[1]benzopyrano[2,3-b]pyridin-7-yl)propionic acid (Y-8004)</a:t>
            </a:r>
            <a:r>
              <a:rPr lang="zh-CN" altLang="en-US" sz="1000" i="1" dirty="0">
                <a:latin typeface="+mj-ea"/>
                <a:ea typeface="+mj-ea"/>
                <a:sym typeface="+mn-ea"/>
              </a:rPr>
              <a:t>的药理学研究</a:t>
            </a:r>
            <a:r>
              <a:rPr lang="en-US" altLang="zh-CN" sz="1000" i="1" dirty="0">
                <a:latin typeface="+mj-ea"/>
                <a:ea typeface="+mj-ea"/>
                <a:sym typeface="+mn-ea"/>
              </a:rPr>
              <a:t>(</a:t>
            </a:r>
            <a:r>
              <a:rPr lang="en-US" altLang="en-US" sz="1000" i="1" dirty="0">
                <a:latin typeface="+mj-ea"/>
                <a:ea typeface="+mj-ea"/>
                <a:sym typeface="+mn-ea"/>
              </a:rPr>
              <a:t>Ⅰ</a:t>
            </a:r>
            <a:r>
              <a:rPr lang="en-US" altLang="zh-CN" sz="1000" i="1" dirty="0">
                <a:latin typeface="+mj-ea"/>
                <a:ea typeface="+mj-ea"/>
                <a:sym typeface="+mn-ea"/>
              </a:rPr>
              <a:t>) </a:t>
            </a:r>
            <a:endParaRPr lang="en-US" altLang="zh-CN" sz="1000" i="1" dirty="0">
              <a:latin typeface="+mj-ea"/>
              <a:ea typeface="+mj-ea"/>
              <a:sym typeface="+mn-ea"/>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descr="先路医药折页转曲"/>
          <p:cNvPicPr>
            <a:picLocks noChangeAspect="1"/>
          </p:cNvPicPr>
          <p:nvPr/>
        </p:nvPicPr>
        <p:blipFill>
          <a:blip r:embed="rId1"/>
          <a:stretch>
            <a:fillRect/>
          </a:stretch>
        </p:blipFill>
        <p:spPr>
          <a:xfrm>
            <a:off x="9248775" y="234950"/>
            <a:ext cx="2441575" cy="365760"/>
          </a:xfrm>
          <a:prstGeom prst="rect">
            <a:avLst/>
          </a:prstGeom>
        </p:spPr>
      </p:pic>
      <p:sp>
        <p:nvSpPr>
          <p:cNvPr id="32" name="标题 31"/>
          <p:cNvSpPr>
            <a:spLocks noGrp="1"/>
          </p:cNvSpPr>
          <p:nvPr>
            <p:ph type="title"/>
            <p:custDataLst>
              <p:tags r:id="rId2"/>
            </p:custDataLst>
          </p:nvPr>
        </p:nvSpPr>
        <p:spPr>
          <a:xfrm>
            <a:off x="695960" y="360000"/>
            <a:ext cx="10800000" cy="720000"/>
          </a:xfrm>
        </p:spPr>
        <p:txBody>
          <a:bodyPr/>
          <a:lstStyle/>
          <a:p>
            <a:r>
              <a:rPr lang="en-US" altLang="zh-CN" dirty="0">
                <a:solidFill>
                  <a:schemeClr val="tx1"/>
                </a:solidFill>
                <a:sym typeface="+mn-ea"/>
              </a:rPr>
              <a:t>5</a:t>
            </a:r>
            <a:r>
              <a:rPr lang="zh-CN" altLang="en-US" dirty="0">
                <a:solidFill>
                  <a:schemeClr val="tx1"/>
                </a:solidFill>
                <a:sym typeface="+mn-ea"/>
              </a:rPr>
              <a:t>、公平性</a:t>
            </a:r>
            <a:endParaRPr lang="zh-CN" altLang="en-US">
              <a:solidFill>
                <a:schemeClr val="lt1"/>
              </a:solidFill>
            </a:endParaRPr>
          </a:p>
        </p:txBody>
      </p:sp>
      <p:sp>
        <p:nvSpPr>
          <p:cNvPr id="6" name="任意多边形: 形状 3085"/>
          <p:cNvSpPr/>
          <p:nvPr>
            <p:custDataLst>
              <p:tags r:id="rId3"/>
            </p:custDataLst>
          </p:nvPr>
        </p:nvSpPr>
        <p:spPr>
          <a:xfrm>
            <a:off x="9297849" y="1758375"/>
            <a:ext cx="1077429" cy="1069003"/>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rmAutofit/>
          </a:bodyPr>
          <a:lstStyle/>
          <a:p>
            <a:pPr lvl="0" algn="ctr">
              <a:buClrTx/>
              <a:buSzTx/>
              <a:buFontTx/>
            </a:pPr>
            <a:r>
              <a:rPr lang="en-US" sz="2000" b="1">
                <a:solidFill>
                  <a:srgbClr val="FFFFFF"/>
                </a:solidFill>
                <a:latin typeface="+mn-ea"/>
                <a:cs typeface="+mn-ea"/>
                <a:sym typeface="+mn-ea"/>
              </a:rPr>
              <a:t>03</a:t>
            </a:r>
            <a:endParaRPr lang="en-US" sz="2000" b="1">
              <a:solidFill>
                <a:srgbClr val="FFFFFF"/>
              </a:solidFill>
              <a:latin typeface="+mn-ea"/>
              <a:cs typeface="+mn-ea"/>
              <a:sym typeface="+mn-ea"/>
            </a:endParaRPr>
          </a:p>
        </p:txBody>
      </p:sp>
      <p:sp>
        <p:nvSpPr>
          <p:cNvPr id="2" name="任意多边形: 形状 3085"/>
          <p:cNvSpPr/>
          <p:nvPr>
            <p:custDataLst>
              <p:tags r:id="rId4"/>
            </p:custDataLst>
          </p:nvPr>
        </p:nvSpPr>
        <p:spPr>
          <a:xfrm>
            <a:off x="5694780" y="1758375"/>
            <a:ext cx="1077429" cy="1069003"/>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rmAutofit/>
          </a:bodyPr>
          <a:lstStyle/>
          <a:p>
            <a:pPr lvl="0" algn="ctr">
              <a:buClrTx/>
              <a:buSzTx/>
              <a:buFontTx/>
            </a:pPr>
            <a:r>
              <a:rPr lang="en-US" sz="2000" b="1">
                <a:solidFill>
                  <a:srgbClr val="FFFFFF"/>
                </a:solidFill>
                <a:latin typeface="+mn-ea"/>
                <a:cs typeface="+mn-ea"/>
                <a:sym typeface="+mn-ea"/>
              </a:rPr>
              <a:t>02</a:t>
            </a:r>
            <a:endParaRPr lang="en-US" sz="2000" b="1">
              <a:solidFill>
                <a:srgbClr val="FFFFFF"/>
              </a:solidFill>
              <a:latin typeface="+mn-ea"/>
              <a:cs typeface="+mn-ea"/>
              <a:sym typeface="+mn-ea"/>
            </a:endParaRPr>
          </a:p>
        </p:txBody>
      </p:sp>
      <p:sp>
        <p:nvSpPr>
          <p:cNvPr id="11" name="矩形 3"/>
          <p:cNvSpPr/>
          <p:nvPr>
            <p:custDataLst>
              <p:tags r:id="rId5"/>
            </p:custDataLst>
          </p:nvPr>
        </p:nvSpPr>
        <p:spPr>
          <a:xfrm>
            <a:off x="1308619" y="3673672"/>
            <a:ext cx="2644364" cy="1814072"/>
          </a:xfrm>
          <a:prstGeom prst="rect">
            <a:avLst/>
          </a:prstGeom>
          <a:noFill/>
        </p:spPr>
        <p:txBody>
          <a:bodyPr wrap="square" lIns="0" tIns="0" rIns="0" bIns="0" rtlCol="0">
            <a:noAutofit/>
          </a:bodyPr>
          <a:lstStyle/>
          <a:p>
            <a:pPr algn="ctr">
              <a:lnSpc>
                <a:spcPct val="150000"/>
              </a:lnSpc>
              <a:spcBef>
                <a:spcPct val="0"/>
              </a:spcBef>
              <a:spcAft>
                <a:spcPct val="0"/>
              </a:spcAft>
            </a:pPr>
            <a:r>
              <a:rPr kumimoji="1" lang="zh-CN" altLang="en-US" sz="1600">
                <a:solidFill>
                  <a:schemeClr val="tx1">
                    <a:lumMod val="85000"/>
                    <a:lumOff val="15000"/>
                  </a:schemeClr>
                </a:solidFill>
                <a:latin typeface="+mn-ea"/>
                <a:cs typeface="+mn-ea"/>
                <a:sym typeface="+mn-ea"/>
              </a:rPr>
              <a:t>相比于其他同类药，本品增加了“抑制内眼手术中的瞳孔缩小”这一项适应症，有利于眼科手术的顺利进行。</a:t>
            </a:r>
            <a:endParaRPr kumimoji="1" lang="zh-CN" altLang="en-US" sz="1600">
              <a:solidFill>
                <a:schemeClr val="tx1">
                  <a:lumMod val="85000"/>
                  <a:lumOff val="15000"/>
                </a:schemeClr>
              </a:solidFill>
              <a:latin typeface="+mn-ea"/>
              <a:cs typeface="+mn-ea"/>
              <a:sym typeface="+mn-ea"/>
            </a:endParaRPr>
          </a:p>
        </p:txBody>
      </p:sp>
      <p:sp>
        <p:nvSpPr>
          <p:cNvPr id="12" name="矩形 7"/>
          <p:cNvSpPr/>
          <p:nvPr>
            <p:custDataLst>
              <p:tags r:id="rId6"/>
            </p:custDataLst>
          </p:nvPr>
        </p:nvSpPr>
        <p:spPr>
          <a:xfrm>
            <a:off x="4787265" y="3673475"/>
            <a:ext cx="2886075" cy="1814195"/>
          </a:xfrm>
          <a:prstGeom prst="rect">
            <a:avLst/>
          </a:prstGeom>
          <a:noFill/>
        </p:spPr>
        <p:txBody>
          <a:bodyPr wrap="square" lIns="0" tIns="0" rIns="0" bIns="0" rtlCol="0">
            <a:noAutofit/>
          </a:bodyPr>
          <a:lstStyle/>
          <a:p>
            <a:pPr algn="ctr">
              <a:lnSpc>
                <a:spcPct val="150000"/>
              </a:lnSpc>
              <a:spcBef>
                <a:spcPct val="0"/>
              </a:spcBef>
              <a:spcAft>
                <a:spcPct val="0"/>
              </a:spcAft>
            </a:pPr>
            <a:r>
              <a:rPr kumimoji="1" lang="zh-CN" altLang="en-US" sz="1600" dirty="0">
                <a:solidFill>
                  <a:schemeClr val="tx1">
                    <a:lumMod val="85000"/>
                    <a:lumOff val="15000"/>
                  </a:schemeClr>
                </a:solidFill>
                <a:latin typeface="+mn-ea"/>
                <a:cs typeface="+mn-ea"/>
                <a:sym typeface="+mn-ea"/>
              </a:rPr>
              <a:t>价格合理，在一次手术中的费用于患者个人以及医保基金而言均可承受，符合保基本的原则。</a:t>
            </a:r>
            <a:endParaRPr kumimoji="1" lang="zh-CN" altLang="en-US" sz="1600" dirty="0">
              <a:solidFill>
                <a:schemeClr val="tx1">
                  <a:lumMod val="85000"/>
                  <a:lumOff val="15000"/>
                </a:schemeClr>
              </a:solidFill>
              <a:latin typeface="+mn-ea"/>
              <a:cs typeface="+mn-ea"/>
              <a:sym typeface="+mn-ea"/>
            </a:endParaRPr>
          </a:p>
        </p:txBody>
      </p:sp>
      <p:sp>
        <p:nvSpPr>
          <p:cNvPr id="13" name="矩形 8"/>
          <p:cNvSpPr/>
          <p:nvPr>
            <p:custDataLst>
              <p:tags r:id="rId7"/>
            </p:custDataLst>
          </p:nvPr>
        </p:nvSpPr>
        <p:spPr>
          <a:xfrm>
            <a:off x="8514155" y="3673672"/>
            <a:ext cx="2644364" cy="1814072"/>
          </a:xfrm>
          <a:prstGeom prst="rect">
            <a:avLst/>
          </a:prstGeom>
          <a:noFill/>
        </p:spPr>
        <p:txBody>
          <a:bodyPr wrap="square" lIns="0" tIns="0" rIns="0" bIns="0" rtlCol="0">
            <a:noAutofit/>
          </a:bodyPr>
          <a:lstStyle/>
          <a:p>
            <a:pPr algn="ctr">
              <a:lnSpc>
                <a:spcPct val="150000"/>
              </a:lnSpc>
              <a:spcBef>
                <a:spcPct val="0"/>
              </a:spcBef>
              <a:spcAft>
                <a:spcPct val="0"/>
              </a:spcAft>
            </a:pPr>
            <a:r>
              <a:rPr kumimoji="1" lang="zh-CN" altLang="en-US" sz="1600" dirty="0">
                <a:solidFill>
                  <a:schemeClr val="tx1">
                    <a:lumMod val="85000"/>
                    <a:lumOff val="15000"/>
                  </a:schemeClr>
                </a:solidFill>
                <a:latin typeface="+mn-ea"/>
                <a:cs typeface="+mn-ea"/>
                <a:sym typeface="+mn-ea"/>
              </a:rPr>
              <a:t>适应症明确，围手术期使用，疗程短，无临床滥用管理难度</a:t>
            </a:r>
            <a:endParaRPr kumimoji="1" lang="zh-CN" altLang="en-US" sz="1600" dirty="0">
              <a:solidFill>
                <a:schemeClr val="tx1">
                  <a:lumMod val="85000"/>
                  <a:lumOff val="15000"/>
                </a:schemeClr>
              </a:solidFill>
              <a:latin typeface="+mn-ea"/>
              <a:cs typeface="+mn-ea"/>
              <a:sym typeface="+mn-ea"/>
            </a:endParaRPr>
          </a:p>
        </p:txBody>
      </p:sp>
      <p:sp>
        <p:nvSpPr>
          <p:cNvPr id="14" name="矩形 9"/>
          <p:cNvSpPr/>
          <p:nvPr>
            <p:custDataLst>
              <p:tags r:id="rId8"/>
            </p:custDataLst>
          </p:nvPr>
        </p:nvSpPr>
        <p:spPr>
          <a:xfrm>
            <a:off x="1308619" y="3035039"/>
            <a:ext cx="2644364" cy="378004"/>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3"/>
                </a:solidFill>
                <a:latin typeface="+mn-ea"/>
                <a:cs typeface="+mn-ea"/>
                <a:sym typeface="+mn-ea"/>
              </a:rPr>
              <a:t>填补目录空白</a:t>
            </a:r>
            <a:endParaRPr lang="zh-CN" altLang="en-US" sz="2200" b="1">
              <a:solidFill>
                <a:schemeClr val="accent3"/>
              </a:solidFill>
              <a:latin typeface="+mn-ea"/>
              <a:cs typeface="+mn-ea"/>
              <a:sym typeface="+mn-ea"/>
            </a:endParaRPr>
          </a:p>
        </p:txBody>
      </p:sp>
      <p:sp>
        <p:nvSpPr>
          <p:cNvPr id="15" name="矩形 10"/>
          <p:cNvSpPr/>
          <p:nvPr>
            <p:custDataLst>
              <p:tags r:id="rId9"/>
            </p:custDataLst>
          </p:nvPr>
        </p:nvSpPr>
        <p:spPr>
          <a:xfrm>
            <a:off x="4911086" y="3035039"/>
            <a:ext cx="2644364" cy="378004"/>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2"/>
                </a:solidFill>
                <a:latin typeface="+mn-ea"/>
                <a:cs typeface="+mn-ea"/>
                <a:sym typeface="+mn-ea"/>
              </a:rPr>
              <a:t>符合保基本原则</a:t>
            </a:r>
            <a:endParaRPr lang="zh-CN" altLang="en-US" sz="2200" b="1">
              <a:solidFill>
                <a:schemeClr val="accent2"/>
              </a:solidFill>
              <a:latin typeface="+mn-ea"/>
              <a:cs typeface="+mn-ea"/>
              <a:sym typeface="+mn-ea"/>
            </a:endParaRPr>
          </a:p>
        </p:txBody>
      </p:sp>
      <p:sp>
        <p:nvSpPr>
          <p:cNvPr id="16" name="矩形 11"/>
          <p:cNvSpPr/>
          <p:nvPr>
            <p:custDataLst>
              <p:tags r:id="rId10"/>
            </p:custDataLst>
          </p:nvPr>
        </p:nvSpPr>
        <p:spPr>
          <a:xfrm>
            <a:off x="8514155" y="3035039"/>
            <a:ext cx="2644364" cy="378004"/>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3"/>
                </a:solidFill>
                <a:latin typeface="+mn-ea"/>
                <a:cs typeface="+mn-ea"/>
                <a:sym typeface="+mn-ea"/>
              </a:rPr>
              <a:t>无临床管理难度</a:t>
            </a:r>
            <a:endParaRPr lang="zh-CN" altLang="en-US" sz="2200" b="1">
              <a:solidFill>
                <a:schemeClr val="accent3"/>
              </a:solidFill>
              <a:latin typeface="+mn-ea"/>
              <a:cs typeface="+mn-ea"/>
              <a:sym typeface="+mn-ea"/>
            </a:endParaRPr>
          </a:p>
        </p:txBody>
      </p:sp>
      <p:sp>
        <p:nvSpPr>
          <p:cNvPr id="17" name="Freeform 7397"/>
          <p:cNvSpPr/>
          <p:nvPr>
            <p:custDataLst>
              <p:tags r:id="rId11"/>
            </p:custDataLst>
          </p:nvPr>
        </p:nvSpPr>
        <p:spPr bwMode="auto">
          <a:xfrm>
            <a:off x="4415107" y="3261961"/>
            <a:ext cx="34125" cy="22541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2">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18" name="Freeform 7397"/>
          <p:cNvSpPr/>
          <p:nvPr>
            <p:custDataLst>
              <p:tags r:id="rId12"/>
            </p:custDataLst>
          </p:nvPr>
        </p:nvSpPr>
        <p:spPr bwMode="auto">
          <a:xfrm>
            <a:off x="8018175" y="3261961"/>
            <a:ext cx="34125" cy="22541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3">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10" name="任意多边形: 形状 3085"/>
          <p:cNvSpPr/>
          <p:nvPr>
            <p:custDataLst>
              <p:tags r:id="rId13"/>
            </p:custDataLst>
          </p:nvPr>
        </p:nvSpPr>
        <p:spPr>
          <a:xfrm>
            <a:off x="2091712" y="1758375"/>
            <a:ext cx="1077429" cy="1069003"/>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rmAutofit/>
          </a:bodyPr>
          <a:lstStyle/>
          <a:p>
            <a:pPr lvl="0" algn="ctr">
              <a:buClrTx/>
              <a:buSzTx/>
              <a:buFontTx/>
            </a:pPr>
            <a:r>
              <a:rPr lang="en-US" sz="2000" b="1">
                <a:solidFill>
                  <a:srgbClr val="FFFFFF"/>
                </a:solidFill>
                <a:latin typeface="+mn-ea"/>
                <a:cs typeface="+mn-ea"/>
                <a:sym typeface="+mn-ea"/>
              </a:rPr>
              <a:t>01</a:t>
            </a:r>
            <a:endParaRPr lang="en-US" sz="2000" b="1">
              <a:solidFill>
                <a:srgbClr val="FFFFFF"/>
              </a:solidFill>
              <a:latin typeface="+mn-ea"/>
              <a:cs typeface="+mn-ea"/>
              <a:sym typeface="+mn-ea"/>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32" descr="先路医药折页转曲"/>
          <p:cNvPicPr>
            <a:picLocks noChangeAspect="1"/>
          </p:cNvPicPr>
          <p:nvPr/>
        </p:nvPicPr>
        <p:blipFill>
          <a:blip r:embed="rId1"/>
          <a:stretch>
            <a:fillRect/>
          </a:stretch>
        </p:blipFill>
        <p:spPr>
          <a:xfrm>
            <a:off x="9248775" y="234950"/>
            <a:ext cx="2441575" cy="365760"/>
          </a:xfrm>
          <a:prstGeom prst="rect">
            <a:avLst/>
          </a:prstGeom>
        </p:spPr>
      </p:pic>
      <p:sp>
        <p:nvSpPr>
          <p:cNvPr id="2" name="标题 1"/>
          <p:cNvSpPr>
            <a:spLocks noGrp="1"/>
          </p:cNvSpPr>
          <p:nvPr>
            <p:ph type="title"/>
            <p:custDataLst>
              <p:tags r:id="rId2"/>
            </p:custDataLst>
          </p:nvPr>
        </p:nvSpPr>
        <p:spPr>
          <a:xfrm>
            <a:off x="609600" y="1002735"/>
            <a:ext cx="10972800" cy="763200"/>
          </a:xfrm>
        </p:spPr>
        <p:txBody>
          <a:bodyPr/>
          <a:lstStyle/>
          <a:p>
            <a:r>
              <a:rPr lang="zh-CN" altLang="en-US">
                <a:solidFill>
                  <a:schemeClr val="lt1"/>
                </a:solidFill>
              </a:rPr>
              <a:t>公平性</a:t>
            </a:r>
            <a:endParaRPr lang="zh-CN" altLang="en-US">
              <a:solidFill>
                <a:schemeClr val="lt1"/>
              </a:solidFill>
            </a:endParaRPr>
          </a:p>
        </p:txBody>
      </p:sp>
      <p:sp>
        <p:nvSpPr>
          <p:cNvPr id="6" name="文本框 5"/>
          <p:cNvSpPr txBox="1"/>
          <p:nvPr/>
        </p:nvSpPr>
        <p:spPr>
          <a:xfrm>
            <a:off x="603250" y="516255"/>
            <a:ext cx="6096000" cy="583565"/>
          </a:xfrm>
          <a:prstGeom prst="rect">
            <a:avLst/>
          </a:prstGeom>
          <a:noFill/>
        </p:spPr>
        <p:txBody>
          <a:bodyPr wrap="square" rtlCol="0" anchor="t">
            <a:spAutoFit/>
          </a:bodyPr>
          <a:p>
            <a:r>
              <a:rPr lang="en-US" altLang="zh-CN" sz="3200" b="1" dirty="0">
                <a:latin typeface="+mj-lt"/>
                <a:ea typeface="+mj-lt"/>
                <a:sym typeface="+mn-ea"/>
              </a:rPr>
              <a:t>5</a:t>
            </a:r>
            <a:r>
              <a:rPr lang="zh-CN" altLang="en-US" sz="3200" b="1" dirty="0">
                <a:latin typeface="+mj-lt"/>
                <a:ea typeface="+mj-lt"/>
                <a:sym typeface="+mn-ea"/>
              </a:rPr>
              <a:t>、公平性</a:t>
            </a:r>
            <a:endParaRPr lang="zh-CN" altLang="en-US" sz="3200" b="1" dirty="0">
              <a:latin typeface="+mj-lt"/>
              <a:ea typeface="+mj-lt"/>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任意多边形: 形状 48"/>
          <p:cNvSpPr/>
          <p:nvPr/>
        </p:nvSpPr>
        <p:spPr>
          <a:xfrm rot="16200000" flipV="1">
            <a:off x="222580" y="-222589"/>
            <a:ext cx="6858003" cy="7303171"/>
          </a:xfrm>
          <a:custGeom>
            <a:avLst/>
            <a:gdLst>
              <a:gd name="connsiteX0" fmla="*/ 6858003 w 6858003"/>
              <a:gd name="connsiteY0" fmla="*/ 7086606 h 7086606"/>
              <a:gd name="connsiteX1" fmla="*/ 6858003 w 6858003"/>
              <a:gd name="connsiteY1" fmla="*/ 0 h 7086606"/>
              <a:gd name="connsiteX2" fmla="*/ 6625943 w 6858003"/>
              <a:gd name="connsiteY2" fmla="*/ 447529 h 7086606"/>
              <a:gd name="connsiteX3" fmla="*/ 97570 w 6858003"/>
              <a:gd name="connsiteY3" fmla="*/ 5798320 h 7086606"/>
              <a:gd name="connsiteX4" fmla="*/ 0 w 6858003"/>
              <a:gd name="connsiteY4" fmla="*/ 5827476 h 7086606"/>
              <a:gd name="connsiteX5" fmla="*/ 0 w 6858003"/>
              <a:gd name="connsiteY5" fmla="*/ 7086606 h 708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3" h="7086606">
                <a:moveTo>
                  <a:pt x="6858003" y="7086606"/>
                </a:moveTo>
                <a:lnTo>
                  <a:pt x="6858003" y="0"/>
                </a:lnTo>
                <a:lnTo>
                  <a:pt x="6625943" y="447529"/>
                </a:lnTo>
                <a:cubicBezTo>
                  <a:pt x="5239586" y="2968236"/>
                  <a:pt x="2906264" y="4907101"/>
                  <a:pt x="97570" y="5798320"/>
                </a:cubicBezTo>
                <a:lnTo>
                  <a:pt x="0" y="5827476"/>
                </a:lnTo>
                <a:lnTo>
                  <a:pt x="0" y="7086606"/>
                </a:lnTo>
                <a:close/>
              </a:path>
            </a:pathLst>
          </a:custGeom>
          <a:gradFill>
            <a:gsLst>
              <a:gs pos="100000">
                <a:srgbClr val="63B89B">
                  <a:alpha val="51000"/>
                </a:srgbClr>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47" name="任意多边形: 形状 46"/>
          <p:cNvSpPr/>
          <p:nvPr/>
        </p:nvSpPr>
        <p:spPr>
          <a:xfrm rot="16200000" flipH="1" flipV="1">
            <a:off x="-479112" y="479113"/>
            <a:ext cx="6858003" cy="5899772"/>
          </a:xfrm>
          <a:custGeom>
            <a:avLst/>
            <a:gdLst>
              <a:gd name="connsiteX0" fmla="*/ 0 w 6858003"/>
              <a:gd name="connsiteY0" fmla="*/ 4554763 h 4554763"/>
              <a:gd name="connsiteX1" fmla="*/ 0 w 6858003"/>
              <a:gd name="connsiteY1" fmla="*/ 0 h 4554763"/>
              <a:gd name="connsiteX2" fmla="*/ 496157 w 6858003"/>
              <a:gd name="connsiteY2" fmla="*/ 549227 h 4554763"/>
              <a:gd name="connsiteX3" fmla="*/ 6424335 w 6858003"/>
              <a:gd name="connsiteY3" fmla="*/ 3416522 h 4554763"/>
              <a:gd name="connsiteX4" fmla="*/ 6858003 w 6858003"/>
              <a:gd name="connsiteY4" fmla="*/ 3428701 h 4554763"/>
              <a:gd name="connsiteX5" fmla="*/ 6858003 w 6858003"/>
              <a:gd name="connsiteY5" fmla="*/ 4554763 h 455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3" h="4554763">
                <a:moveTo>
                  <a:pt x="0" y="4554763"/>
                </a:moveTo>
                <a:lnTo>
                  <a:pt x="0" y="0"/>
                </a:lnTo>
                <a:lnTo>
                  <a:pt x="496157" y="549227"/>
                </a:lnTo>
                <a:cubicBezTo>
                  <a:pt x="2200457" y="2253666"/>
                  <a:pt x="4233129" y="3293234"/>
                  <a:pt x="6424335" y="3416522"/>
                </a:cubicBezTo>
                <a:lnTo>
                  <a:pt x="6858003" y="3428701"/>
                </a:lnTo>
                <a:lnTo>
                  <a:pt x="6858003" y="4554763"/>
                </a:lnTo>
                <a:close/>
              </a:path>
            </a:pathLst>
          </a:custGeom>
          <a:gradFill>
            <a:gsLst>
              <a:gs pos="30000">
                <a:srgbClr val="8ACAB4"/>
              </a:gs>
              <a:gs pos="95000">
                <a:srgbClr val="63B89B"/>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73" name="椭圆 72"/>
          <p:cNvSpPr/>
          <p:nvPr/>
        </p:nvSpPr>
        <p:spPr>
          <a:xfrm>
            <a:off x="1284712" y="2003138"/>
            <a:ext cx="2851725" cy="285172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p:cNvSpPr txBox="1"/>
          <p:nvPr/>
        </p:nvSpPr>
        <p:spPr>
          <a:xfrm>
            <a:off x="1697933" y="2609002"/>
            <a:ext cx="2015380" cy="923330"/>
          </a:xfrm>
          <a:prstGeom prst="rect">
            <a:avLst/>
          </a:prstGeom>
          <a:noFill/>
        </p:spPr>
        <p:txBody>
          <a:bodyPr wrap="square" rtlCol="0">
            <a:spAutoFit/>
          </a:bodyPr>
          <a:lstStyle/>
          <a:p>
            <a:pPr algn="ctr"/>
            <a:r>
              <a:rPr lang="zh-CN" altLang="en-US" sz="54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思源黑体 CN Bold" panose="020B0800000000000000" pitchFamily="34" charset="-122"/>
                <a:sym typeface="+mn-lt"/>
              </a:rPr>
              <a:t>目录</a:t>
            </a:r>
            <a:endParaRPr lang="zh-CN" altLang="en-US" sz="54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思源黑体 CN Bold" panose="020B0800000000000000" pitchFamily="34" charset="-122"/>
              <a:sym typeface="+mn-lt"/>
            </a:endParaRPr>
          </a:p>
        </p:txBody>
      </p:sp>
      <p:sp>
        <p:nvSpPr>
          <p:cNvPr id="79" name="文本框 78"/>
          <p:cNvSpPr txBox="1"/>
          <p:nvPr/>
        </p:nvSpPr>
        <p:spPr>
          <a:xfrm>
            <a:off x="1700437" y="3330969"/>
            <a:ext cx="2015380" cy="769441"/>
          </a:xfrm>
          <a:prstGeom prst="rect">
            <a:avLst/>
          </a:prstGeom>
          <a:noFill/>
        </p:spPr>
        <p:txBody>
          <a:bodyPr wrap="square" rtlCol="0">
            <a:spAutoFit/>
          </a:bodyPr>
          <a:lstStyle/>
          <a:p>
            <a:pPr algn="ctr"/>
            <a:r>
              <a:rPr lang="en-US" altLang="zh-CN" sz="4400">
                <a:gradFill>
                  <a:gsLst>
                    <a:gs pos="0">
                      <a:srgbClr val="BFE2D6"/>
                    </a:gs>
                    <a:gs pos="63000">
                      <a:srgbClr val="63B89B"/>
                    </a:gs>
                  </a:gsLst>
                  <a:lin ang="5400000" scaled="1"/>
                </a:gradFill>
                <a:cs typeface="+mn-ea"/>
                <a:sym typeface="+mn-lt"/>
              </a:rPr>
              <a:t>C</a:t>
            </a:r>
            <a:r>
              <a:rPr lang="en-US" altLang="zh-CN" sz="2000">
                <a:solidFill>
                  <a:schemeClr val="tx1">
                    <a:lumMod val="85000"/>
                    <a:lumOff val="15000"/>
                  </a:schemeClr>
                </a:solidFill>
                <a:cs typeface="+mn-ea"/>
                <a:sym typeface="+mn-lt"/>
              </a:rPr>
              <a:t>ONTENTS</a:t>
            </a:r>
            <a:endParaRPr lang="zh-CN" altLang="en-US" sz="4400" dirty="0">
              <a:solidFill>
                <a:schemeClr val="tx1">
                  <a:lumMod val="85000"/>
                  <a:lumOff val="15000"/>
                </a:schemeClr>
              </a:solidFill>
              <a:cs typeface="+mn-ea"/>
              <a:sym typeface="+mn-lt"/>
            </a:endParaRPr>
          </a:p>
        </p:txBody>
      </p:sp>
      <p:grpSp>
        <p:nvGrpSpPr>
          <p:cNvPr id="80" name="组合 79"/>
          <p:cNvGrpSpPr/>
          <p:nvPr>
            <p:custDataLst>
              <p:tags r:id="rId1"/>
            </p:custDataLst>
          </p:nvPr>
        </p:nvGrpSpPr>
        <p:grpSpPr>
          <a:xfrm>
            <a:off x="5005722" y="931540"/>
            <a:ext cx="4179546" cy="685801"/>
            <a:chOff x="3009899" y="2819399"/>
            <a:chExt cx="4179546" cy="685801"/>
          </a:xfrm>
        </p:grpSpPr>
        <p:sp>
          <p:nvSpPr>
            <p:cNvPr id="81" name="椭圆 80"/>
            <p:cNvSpPr/>
            <p:nvPr>
              <p:custDataLst>
                <p:tags r:id="rId2"/>
              </p:custDataLst>
            </p:nvPr>
          </p:nvSpPr>
          <p:spPr>
            <a:xfrm>
              <a:off x="3009899" y="2819399"/>
              <a:ext cx="582955" cy="582955"/>
            </a:xfrm>
            <a:prstGeom prst="ellipse">
              <a:avLst/>
            </a:prstGeom>
            <a:solidFill>
              <a:srgbClr val="BFE2D6">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tx1">
                    <a:lumMod val="85000"/>
                    <a:lumOff val="15000"/>
                  </a:schemeClr>
                </a:solidFill>
                <a:cs typeface="+mn-ea"/>
                <a:sym typeface="+mn-lt"/>
              </a:endParaRPr>
            </a:p>
          </p:txBody>
        </p:sp>
        <p:sp>
          <p:nvSpPr>
            <p:cNvPr id="82" name="椭圆 81"/>
            <p:cNvSpPr/>
            <p:nvPr>
              <p:custDataLst>
                <p:tags r:id="rId3"/>
              </p:custDataLst>
            </p:nvPr>
          </p:nvSpPr>
          <p:spPr>
            <a:xfrm>
              <a:off x="3169894" y="2827926"/>
              <a:ext cx="582955" cy="582955"/>
            </a:xfrm>
            <a:prstGeom prst="ellipse">
              <a:avLst/>
            </a:prstGeom>
            <a:gradFill>
              <a:gsLst>
                <a:gs pos="79000">
                  <a:srgbClr val="63B89B"/>
                </a:gs>
                <a:gs pos="0">
                  <a:srgbClr val="BFE2D6"/>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cs typeface="+mn-ea"/>
                  <a:sym typeface="+mn-lt"/>
                </a:rPr>
                <a:t>1</a:t>
              </a:r>
              <a:endParaRPr lang="zh-CN" altLang="en-US" b="1">
                <a:solidFill>
                  <a:schemeClr val="bg1"/>
                </a:solidFill>
                <a:cs typeface="+mn-ea"/>
                <a:sym typeface="+mn-lt"/>
              </a:endParaRPr>
            </a:p>
          </p:txBody>
        </p:sp>
        <p:sp>
          <p:nvSpPr>
            <p:cNvPr id="83" name="文本框 82"/>
            <p:cNvSpPr txBox="1"/>
            <p:nvPr>
              <p:custDataLst>
                <p:tags r:id="rId4"/>
              </p:custDataLst>
            </p:nvPr>
          </p:nvSpPr>
          <p:spPr>
            <a:xfrm>
              <a:off x="3912844" y="2819400"/>
              <a:ext cx="3276601" cy="521970"/>
            </a:xfrm>
            <a:prstGeom prst="rect">
              <a:avLst/>
            </a:prstGeom>
            <a:noFill/>
          </p:spPr>
          <p:txBody>
            <a:bodyPr wrap="square" rtlCol="0">
              <a:spAutoFit/>
            </a:bodyPr>
            <a:lstStyle/>
            <a:p>
              <a:pPr algn="just"/>
              <a:r>
                <a:rPr lang="zh-CN" altLang="en-US" sz="2800" b="1" dirty="0">
                  <a:solidFill>
                    <a:schemeClr val="tx1">
                      <a:lumMod val="85000"/>
                      <a:lumOff val="15000"/>
                    </a:schemeClr>
                  </a:solidFill>
                  <a:cs typeface="+mn-ea"/>
                  <a:sym typeface="+mn-lt"/>
                </a:rPr>
                <a:t>产品概况</a:t>
              </a:r>
              <a:endParaRPr lang="zh-CN" altLang="en-US" sz="2800" b="1" dirty="0">
                <a:solidFill>
                  <a:schemeClr val="tx1">
                    <a:lumMod val="85000"/>
                    <a:lumOff val="15000"/>
                  </a:schemeClr>
                </a:solidFill>
                <a:cs typeface="+mn-ea"/>
                <a:sym typeface="+mn-lt"/>
              </a:endParaRPr>
            </a:p>
          </p:txBody>
        </p:sp>
        <p:cxnSp>
          <p:nvCxnSpPr>
            <p:cNvPr id="84" name="直接连接符 83"/>
            <p:cNvCxnSpPr/>
            <p:nvPr>
              <p:custDataLst>
                <p:tags r:id="rId5"/>
              </p:custDataLst>
            </p:nvPr>
          </p:nvCxnSpPr>
          <p:spPr>
            <a:xfrm>
              <a:off x="4022715" y="3505200"/>
              <a:ext cx="3166730" cy="0"/>
            </a:xfrm>
            <a:prstGeom prst="line">
              <a:avLst/>
            </a:prstGeom>
            <a:ln w="25400">
              <a:gradFill flip="none" rotWithShape="1">
                <a:gsLst>
                  <a:gs pos="25000">
                    <a:srgbClr val="63B89B"/>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85" name="组合 84"/>
          <p:cNvGrpSpPr/>
          <p:nvPr>
            <p:custDataLst>
              <p:tags r:id="rId6"/>
            </p:custDataLst>
          </p:nvPr>
        </p:nvGrpSpPr>
        <p:grpSpPr>
          <a:xfrm>
            <a:off x="6174852" y="2013730"/>
            <a:ext cx="4179546" cy="685801"/>
            <a:chOff x="3009899" y="2819399"/>
            <a:chExt cx="4179546" cy="685801"/>
          </a:xfrm>
        </p:grpSpPr>
        <p:sp>
          <p:nvSpPr>
            <p:cNvPr id="86" name="椭圆 85"/>
            <p:cNvSpPr/>
            <p:nvPr>
              <p:custDataLst>
                <p:tags r:id="rId7"/>
              </p:custDataLst>
            </p:nvPr>
          </p:nvSpPr>
          <p:spPr>
            <a:xfrm>
              <a:off x="3009899" y="2819399"/>
              <a:ext cx="582955" cy="582955"/>
            </a:xfrm>
            <a:prstGeom prst="ellipse">
              <a:avLst/>
            </a:prstGeom>
            <a:solidFill>
              <a:srgbClr val="BFE2D6">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tx1">
                    <a:lumMod val="85000"/>
                    <a:lumOff val="15000"/>
                  </a:schemeClr>
                </a:solidFill>
                <a:cs typeface="+mn-ea"/>
                <a:sym typeface="+mn-lt"/>
              </a:endParaRPr>
            </a:p>
          </p:txBody>
        </p:sp>
        <p:sp>
          <p:nvSpPr>
            <p:cNvPr id="87" name="椭圆 86"/>
            <p:cNvSpPr/>
            <p:nvPr>
              <p:custDataLst>
                <p:tags r:id="rId8"/>
              </p:custDataLst>
            </p:nvPr>
          </p:nvSpPr>
          <p:spPr>
            <a:xfrm>
              <a:off x="3169894" y="2827926"/>
              <a:ext cx="582955" cy="582955"/>
            </a:xfrm>
            <a:prstGeom prst="ellipse">
              <a:avLst/>
            </a:prstGeom>
            <a:gradFill>
              <a:gsLst>
                <a:gs pos="79000">
                  <a:srgbClr val="63B89B"/>
                </a:gs>
                <a:gs pos="0">
                  <a:srgbClr val="BFE2D6"/>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cs typeface="+mn-ea"/>
                  <a:sym typeface="+mn-lt"/>
                </a:rPr>
                <a:t>2</a:t>
              </a:r>
              <a:endParaRPr lang="zh-CN" altLang="en-US" b="1">
                <a:solidFill>
                  <a:schemeClr val="bg1"/>
                </a:solidFill>
                <a:cs typeface="+mn-ea"/>
                <a:sym typeface="+mn-lt"/>
              </a:endParaRPr>
            </a:p>
          </p:txBody>
        </p:sp>
        <p:sp>
          <p:nvSpPr>
            <p:cNvPr id="88" name="文本框 87"/>
            <p:cNvSpPr txBox="1"/>
            <p:nvPr>
              <p:custDataLst>
                <p:tags r:id="rId9"/>
              </p:custDataLst>
            </p:nvPr>
          </p:nvSpPr>
          <p:spPr>
            <a:xfrm>
              <a:off x="3912844" y="2819400"/>
              <a:ext cx="3276601" cy="521970"/>
            </a:xfrm>
            <a:prstGeom prst="rect">
              <a:avLst/>
            </a:prstGeom>
            <a:noFill/>
          </p:spPr>
          <p:txBody>
            <a:bodyPr wrap="square" rtlCol="0">
              <a:spAutoFit/>
            </a:bodyPr>
            <a:lstStyle/>
            <a:p>
              <a:pPr algn="just"/>
              <a:r>
                <a:rPr lang="zh-CN" altLang="en-US" sz="2800" b="1" dirty="0">
                  <a:solidFill>
                    <a:schemeClr val="tx1">
                      <a:lumMod val="85000"/>
                      <a:lumOff val="15000"/>
                    </a:schemeClr>
                  </a:solidFill>
                  <a:cs typeface="+mn-ea"/>
                  <a:sym typeface="+mn-lt"/>
                </a:rPr>
                <a:t>安全性</a:t>
              </a:r>
              <a:endParaRPr lang="zh-CN" altLang="en-US" sz="2800" b="1" dirty="0">
                <a:solidFill>
                  <a:schemeClr val="tx1">
                    <a:lumMod val="85000"/>
                    <a:lumOff val="15000"/>
                  </a:schemeClr>
                </a:solidFill>
                <a:cs typeface="+mn-ea"/>
                <a:sym typeface="+mn-lt"/>
              </a:endParaRPr>
            </a:p>
          </p:txBody>
        </p:sp>
        <p:cxnSp>
          <p:nvCxnSpPr>
            <p:cNvPr id="89" name="直接连接符 88"/>
            <p:cNvCxnSpPr/>
            <p:nvPr>
              <p:custDataLst>
                <p:tags r:id="rId10"/>
              </p:custDataLst>
            </p:nvPr>
          </p:nvCxnSpPr>
          <p:spPr>
            <a:xfrm>
              <a:off x="4022715" y="3505200"/>
              <a:ext cx="3166730" cy="0"/>
            </a:xfrm>
            <a:prstGeom prst="line">
              <a:avLst/>
            </a:prstGeom>
            <a:ln w="25400">
              <a:gradFill flip="none" rotWithShape="1">
                <a:gsLst>
                  <a:gs pos="25000">
                    <a:srgbClr val="63B89B"/>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custDataLst>
              <p:tags r:id="rId11"/>
            </p:custDataLst>
          </p:nvPr>
        </p:nvGrpSpPr>
        <p:grpSpPr>
          <a:xfrm>
            <a:off x="5005722" y="3194980"/>
            <a:ext cx="4179546" cy="685801"/>
            <a:chOff x="3009899" y="2819399"/>
            <a:chExt cx="4179546" cy="685801"/>
          </a:xfrm>
        </p:grpSpPr>
        <p:sp>
          <p:nvSpPr>
            <p:cNvPr id="91" name="椭圆 90"/>
            <p:cNvSpPr/>
            <p:nvPr>
              <p:custDataLst>
                <p:tags r:id="rId12"/>
              </p:custDataLst>
            </p:nvPr>
          </p:nvSpPr>
          <p:spPr>
            <a:xfrm>
              <a:off x="3009899" y="2819399"/>
              <a:ext cx="582955" cy="582955"/>
            </a:xfrm>
            <a:prstGeom prst="ellipse">
              <a:avLst/>
            </a:prstGeom>
            <a:solidFill>
              <a:srgbClr val="BFE2D6">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tx1">
                    <a:lumMod val="85000"/>
                    <a:lumOff val="15000"/>
                  </a:schemeClr>
                </a:solidFill>
                <a:cs typeface="+mn-ea"/>
                <a:sym typeface="+mn-lt"/>
              </a:endParaRPr>
            </a:p>
          </p:txBody>
        </p:sp>
        <p:sp>
          <p:nvSpPr>
            <p:cNvPr id="92" name="椭圆 91"/>
            <p:cNvSpPr/>
            <p:nvPr>
              <p:custDataLst>
                <p:tags r:id="rId13"/>
              </p:custDataLst>
            </p:nvPr>
          </p:nvSpPr>
          <p:spPr>
            <a:xfrm>
              <a:off x="3169894" y="2827926"/>
              <a:ext cx="582955" cy="582955"/>
            </a:xfrm>
            <a:prstGeom prst="ellipse">
              <a:avLst/>
            </a:prstGeom>
            <a:gradFill>
              <a:gsLst>
                <a:gs pos="79000">
                  <a:srgbClr val="63B89B"/>
                </a:gs>
                <a:gs pos="0">
                  <a:srgbClr val="BFE2D6"/>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cs typeface="+mn-ea"/>
                  <a:sym typeface="+mn-lt"/>
                </a:rPr>
                <a:t>3</a:t>
              </a:r>
              <a:endParaRPr lang="zh-CN" altLang="en-US" b="1">
                <a:solidFill>
                  <a:schemeClr val="bg1"/>
                </a:solidFill>
                <a:cs typeface="+mn-ea"/>
                <a:sym typeface="+mn-lt"/>
              </a:endParaRPr>
            </a:p>
          </p:txBody>
        </p:sp>
        <p:sp>
          <p:nvSpPr>
            <p:cNvPr id="93" name="文本框 92"/>
            <p:cNvSpPr txBox="1"/>
            <p:nvPr>
              <p:custDataLst>
                <p:tags r:id="rId14"/>
              </p:custDataLst>
            </p:nvPr>
          </p:nvSpPr>
          <p:spPr>
            <a:xfrm>
              <a:off x="3912844" y="2819400"/>
              <a:ext cx="3276601" cy="521970"/>
            </a:xfrm>
            <a:prstGeom prst="rect">
              <a:avLst/>
            </a:prstGeom>
            <a:noFill/>
          </p:spPr>
          <p:txBody>
            <a:bodyPr wrap="square" rtlCol="0">
              <a:spAutoFit/>
            </a:bodyPr>
            <a:lstStyle/>
            <a:p>
              <a:pPr algn="just"/>
              <a:r>
                <a:rPr lang="zh-CN" altLang="en-US" sz="2800" b="1" dirty="0">
                  <a:solidFill>
                    <a:schemeClr val="tx1">
                      <a:lumMod val="85000"/>
                      <a:lumOff val="15000"/>
                    </a:schemeClr>
                  </a:solidFill>
                  <a:cs typeface="+mn-ea"/>
                  <a:sym typeface="+mn-lt"/>
                </a:rPr>
                <a:t>有效性</a:t>
              </a:r>
              <a:endParaRPr lang="zh-CN" altLang="en-US" sz="2800" b="1" dirty="0">
                <a:solidFill>
                  <a:schemeClr val="tx1">
                    <a:lumMod val="85000"/>
                    <a:lumOff val="15000"/>
                  </a:schemeClr>
                </a:solidFill>
                <a:cs typeface="+mn-ea"/>
                <a:sym typeface="+mn-lt"/>
              </a:endParaRPr>
            </a:p>
          </p:txBody>
        </p:sp>
        <p:cxnSp>
          <p:nvCxnSpPr>
            <p:cNvPr id="94" name="直接连接符 93"/>
            <p:cNvCxnSpPr/>
            <p:nvPr>
              <p:custDataLst>
                <p:tags r:id="rId15"/>
              </p:custDataLst>
            </p:nvPr>
          </p:nvCxnSpPr>
          <p:spPr>
            <a:xfrm>
              <a:off x="4022715" y="3505200"/>
              <a:ext cx="3166730" cy="0"/>
            </a:xfrm>
            <a:prstGeom prst="line">
              <a:avLst/>
            </a:prstGeom>
            <a:ln w="25400">
              <a:gradFill flip="none" rotWithShape="1">
                <a:gsLst>
                  <a:gs pos="25000">
                    <a:srgbClr val="63B89B"/>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custDataLst>
              <p:tags r:id="rId16"/>
            </p:custDataLst>
          </p:nvPr>
        </p:nvGrpSpPr>
        <p:grpSpPr>
          <a:xfrm>
            <a:off x="6174852" y="4293681"/>
            <a:ext cx="4179546" cy="685801"/>
            <a:chOff x="3009899" y="2819399"/>
            <a:chExt cx="4179546" cy="685801"/>
          </a:xfrm>
        </p:grpSpPr>
        <p:sp>
          <p:nvSpPr>
            <p:cNvPr id="96" name="椭圆 95"/>
            <p:cNvSpPr/>
            <p:nvPr>
              <p:custDataLst>
                <p:tags r:id="rId17"/>
              </p:custDataLst>
            </p:nvPr>
          </p:nvSpPr>
          <p:spPr>
            <a:xfrm>
              <a:off x="3009899" y="2819399"/>
              <a:ext cx="582955" cy="582955"/>
            </a:xfrm>
            <a:prstGeom prst="ellipse">
              <a:avLst/>
            </a:prstGeom>
            <a:solidFill>
              <a:srgbClr val="BFE2D6">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tx1">
                    <a:lumMod val="85000"/>
                    <a:lumOff val="15000"/>
                  </a:schemeClr>
                </a:solidFill>
                <a:cs typeface="+mn-ea"/>
                <a:sym typeface="+mn-lt"/>
              </a:endParaRPr>
            </a:p>
          </p:txBody>
        </p:sp>
        <p:sp>
          <p:nvSpPr>
            <p:cNvPr id="97" name="椭圆 96"/>
            <p:cNvSpPr/>
            <p:nvPr>
              <p:custDataLst>
                <p:tags r:id="rId18"/>
              </p:custDataLst>
            </p:nvPr>
          </p:nvSpPr>
          <p:spPr>
            <a:xfrm>
              <a:off x="3169894" y="2827926"/>
              <a:ext cx="582955" cy="582955"/>
            </a:xfrm>
            <a:prstGeom prst="ellipse">
              <a:avLst/>
            </a:prstGeom>
            <a:gradFill>
              <a:gsLst>
                <a:gs pos="79000">
                  <a:srgbClr val="63B89B"/>
                </a:gs>
                <a:gs pos="0">
                  <a:srgbClr val="BFE2D6"/>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cs typeface="+mn-ea"/>
                  <a:sym typeface="+mn-lt"/>
                </a:rPr>
                <a:t>4</a:t>
              </a:r>
              <a:endParaRPr lang="zh-CN" altLang="en-US" b="1">
                <a:solidFill>
                  <a:schemeClr val="bg1"/>
                </a:solidFill>
                <a:cs typeface="+mn-ea"/>
                <a:sym typeface="+mn-lt"/>
              </a:endParaRPr>
            </a:p>
          </p:txBody>
        </p:sp>
        <p:sp>
          <p:nvSpPr>
            <p:cNvPr id="98" name="文本框 97"/>
            <p:cNvSpPr txBox="1"/>
            <p:nvPr>
              <p:custDataLst>
                <p:tags r:id="rId19"/>
              </p:custDataLst>
            </p:nvPr>
          </p:nvSpPr>
          <p:spPr>
            <a:xfrm>
              <a:off x="3912844" y="2819400"/>
              <a:ext cx="3276601" cy="521970"/>
            </a:xfrm>
            <a:prstGeom prst="rect">
              <a:avLst/>
            </a:prstGeom>
            <a:noFill/>
          </p:spPr>
          <p:txBody>
            <a:bodyPr wrap="square" rtlCol="0">
              <a:spAutoFit/>
            </a:bodyPr>
            <a:lstStyle/>
            <a:p>
              <a:pPr algn="just"/>
              <a:r>
                <a:rPr lang="zh-CN" altLang="en-US" sz="2800" b="1" dirty="0">
                  <a:solidFill>
                    <a:schemeClr val="tx1">
                      <a:lumMod val="85000"/>
                      <a:lumOff val="15000"/>
                    </a:schemeClr>
                  </a:solidFill>
                  <a:cs typeface="+mn-ea"/>
                  <a:sym typeface="+mn-lt"/>
                </a:rPr>
                <a:t>创新性</a:t>
              </a:r>
              <a:endParaRPr lang="zh-CN" altLang="en-US" sz="2800" b="1" dirty="0">
                <a:solidFill>
                  <a:schemeClr val="tx1">
                    <a:lumMod val="85000"/>
                    <a:lumOff val="15000"/>
                  </a:schemeClr>
                </a:solidFill>
                <a:cs typeface="+mn-ea"/>
                <a:sym typeface="+mn-lt"/>
              </a:endParaRPr>
            </a:p>
          </p:txBody>
        </p:sp>
        <p:cxnSp>
          <p:nvCxnSpPr>
            <p:cNvPr id="99" name="直接连接符 98"/>
            <p:cNvCxnSpPr/>
            <p:nvPr>
              <p:custDataLst>
                <p:tags r:id="rId20"/>
              </p:custDataLst>
            </p:nvPr>
          </p:nvCxnSpPr>
          <p:spPr>
            <a:xfrm>
              <a:off x="4022715" y="3505200"/>
              <a:ext cx="3166730" cy="0"/>
            </a:xfrm>
            <a:prstGeom prst="line">
              <a:avLst/>
            </a:prstGeom>
            <a:ln w="25400">
              <a:gradFill flip="none" rotWithShape="1">
                <a:gsLst>
                  <a:gs pos="25000">
                    <a:srgbClr val="63B89B"/>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00" name="图形 99"/>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flipH="1">
            <a:off x="342900" y="1732572"/>
            <a:ext cx="1542701" cy="447361"/>
          </a:xfrm>
          <a:prstGeom prst="rect">
            <a:avLst/>
          </a:prstGeom>
        </p:spPr>
      </p:pic>
      <p:sp>
        <p:nvSpPr>
          <p:cNvPr id="101" name="任意多边形: 形状 100"/>
          <p:cNvSpPr/>
          <p:nvPr/>
        </p:nvSpPr>
        <p:spPr>
          <a:xfrm>
            <a:off x="11268647" y="4859139"/>
            <a:ext cx="447296" cy="648466"/>
          </a:xfrm>
          <a:custGeom>
            <a:avLst/>
            <a:gdLst>
              <a:gd name="connsiteX0" fmla="*/ 587404 w 641404"/>
              <a:gd name="connsiteY0" fmla="*/ 821873 h 929873"/>
              <a:gd name="connsiteX1" fmla="*/ 641404 w 641404"/>
              <a:gd name="connsiteY1" fmla="*/ 875873 h 929873"/>
              <a:gd name="connsiteX2" fmla="*/ 587404 w 641404"/>
              <a:gd name="connsiteY2" fmla="*/ 929873 h 929873"/>
              <a:gd name="connsiteX3" fmla="*/ 533404 w 641404"/>
              <a:gd name="connsiteY3" fmla="*/ 875873 h 929873"/>
              <a:gd name="connsiteX4" fmla="*/ 587404 w 641404"/>
              <a:gd name="connsiteY4" fmla="*/ 821873 h 929873"/>
              <a:gd name="connsiteX5" fmla="*/ 320702 w 641404"/>
              <a:gd name="connsiteY5" fmla="*/ 821873 h 929873"/>
              <a:gd name="connsiteX6" fmla="*/ 374702 w 641404"/>
              <a:gd name="connsiteY6" fmla="*/ 875873 h 929873"/>
              <a:gd name="connsiteX7" fmla="*/ 320702 w 641404"/>
              <a:gd name="connsiteY7" fmla="*/ 929873 h 929873"/>
              <a:gd name="connsiteX8" fmla="*/ 266702 w 641404"/>
              <a:gd name="connsiteY8" fmla="*/ 875873 h 929873"/>
              <a:gd name="connsiteX9" fmla="*/ 320702 w 641404"/>
              <a:gd name="connsiteY9" fmla="*/ 821873 h 929873"/>
              <a:gd name="connsiteX10" fmla="*/ 54000 w 641404"/>
              <a:gd name="connsiteY10" fmla="*/ 821873 h 929873"/>
              <a:gd name="connsiteX11" fmla="*/ 108000 w 641404"/>
              <a:gd name="connsiteY11" fmla="*/ 875873 h 929873"/>
              <a:gd name="connsiteX12" fmla="*/ 54000 w 641404"/>
              <a:gd name="connsiteY12" fmla="*/ 929873 h 929873"/>
              <a:gd name="connsiteX13" fmla="*/ 0 w 641404"/>
              <a:gd name="connsiteY13" fmla="*/ 875873 h 929873"/>
              <a:gd name="connsiteX14" fmla="*/ 54000 w 641404"/>
              <a:gd name="connsiteY14" fmla="*/ 821873 h 929873"/>
              <a:gd name="connsiteX15" fmla="*/ 587404 w 641404"/>
              <a:gd name="connsiteY15" fmla="*/ 616404 h 929873"/>
              <a:gd name="connsiteX16" fmla="*/ 641404 w 641404"/>
              <a:gd name="connsiteY16" fmla="*/ 670404 h 929873"/>
              <a:gd name="connsiteX17" fmla="*/ 587404 w 641404"/>
              <a:gd name="connsiteY17" fmla="*/ 724404 h 929873"/>
              <a:gd name="connsiteX18" fmla="*/ 533404 w 641404"/>
              <a:gd name="connsiteY18" fmla="*/ 670404 h 929873"/>
              <a:gd name="connsiteX19" fmla="*/ 587404 w 641404"/>
              <a:gd name="connsiteY19" fmla="*/ 616404 h 929873"/>
              <a:gd name="connsiteX20" fmla="*/ 320702 w 641404"/>
              <a:gd name="connsiteY20" fmla="*/ 616404 h 929873"/>
              <a:gd name="connsiteX21" fmla="*/ 374702 w 641404"/>
              <a:gd name="connsiteY21" fmla="*/ 670404 h 929873"/>
              <a:gd name="connsiteX22" fmla="*/ 320702 w 641404"/>
              <a:gd name="connsiteY22" fmla="*/ 724404 h 929873"/>
              <a:gd name="connsiteX23" fmla="*/ 266702 w 641404"/>
              <a:gd name="connsiteY23" fmla="*/ 670404 h 929873"/>
              <a:gd name="connsiteX24" fmla="*/ 320702 w 641404"/>
              <a:gd name="connsiteY24" fmla="*/ 616404 h 929873"/>
              <a:gd name="connsiteX25" fmla="*/ 54000 w 641404"/>
              <a:gd name="connsiteY25" fmla="*/ 616404 h 929873"/>
              <a:gd name="connsiteX26" fmla="*/ 108000 w 641404"/>
              <a:gd name="connsiteY26" fmla="*/ 670404 h 929873"/>
              <a:gd name="connsiteX27" fmla="*/ 54000 w 641404"/>
              <a:gd name="connsiteY27" fmla="*/ 724404 h 929873"/>
              <a:gd name="connsiteX28" fmla="*/ 0 w 641404"/>
              <a:gd name="connsiteY28" fmla="*/ 670404 h 929873"/>
              <a:gd name="connsiteX29" fmla="*/ 54000 w 641404"/>
              <a:gd name="connsiteY29" fmla="*/ 616404 h 929873"/>
              <a:gd name="connsiteX30" fmla="*/ 587404 w 641404"/>
              <a:gd name="connsiteY30" fmla="*/ 410936 h 929873"/>
              <a:gd name="connsiteX31" fmla="*/ 641404 w 641404"/>
              <a:gd name="connsiteY31" fmla="*/ 464936 h 929873"/>
              <a:gd name="connsiteX32" fmla="*/ 587404 w 641404"/>
              <a:gd name="connsiteY32" fmla="*/ 518936 h 929873"/>
              <a:gd name="connsiteX33" fmla="*/ 533404 w 641404"/>
              <a:gd name="connsiteY33" fmla="*/ 464936 h 929873"/>
              <a:gd name="connsiteX34" fmla="*/ 587404 w 641404"/>
              <a:gd name="connsiteY34" fmla="*/ 410936 h 929873"/>
              <a:gd name="connsiteX35" fmla="*/ 320702 w 641404"/>
              <a:gd name="connsiteY35" fmla="*/ 410936 h 929873"/>
              <a:gd name="connsiteX36" fmla="*/ 374702 w 641404"/>
              <a:gd name="connsiteY36" fmla="*/ 464936 h 929873"/>
              <a:gd name="connsiteX37" fmla="*/ 320702 w 641404"/>
              <a:gd name="connsiteY37" fmla="*/ 518936 h 929873"/>
              <a:gd name="connsiteX38" fmla="*/ 266702 w 641404"/>
              <a:gd name="connsiteY38" fmla="*/ 464936 h 929873"/>
              <a:gd name="connsiteX39" fmla="*/ 320702 w 641404"/>
              <a:gd name="connsiteY39" fmla="*/ 410936 h 929873"/>
              <a:gd name="connsiteX40" fmla="*/ 54000 w 641404"/>
              <a:gd name="connsiteY40" fmla="*/ 410936 h 929873"/>
              <a:gd name="connsiteX41" fmla="*/ 108000 w 641404"/>
              <a:gd name="connsiteY41" fmla="*/ 464936 h 929873"/>
              <a:gd name="connsiteX42" fmla="*/ 54000 w 641404"/>
              <a:gd name="connsiteY42" fmla="*/ 518936 h 929873"/>
              <a:gd name="connsiteX43" fmla="*/ 0 w 641404"/>
              <a:gd name="connsiteY43" fmla="*/ 464936 h 929873"/>
              <a:gd name="connsiteX44" fmla="*/ 54000 w 641404"/>
              <a:gd name="connsiteY44" fmla="*/ 410936 h 929873"/>
              <a:gd name="connsiteX45" fmla="*/ 587404 w 641404"/>
              <a:gd name="connsiteY45" fmla="*/ 205468 h 929873"/>
              <a:gd name="connsiteX46" fmla="*/ 641404 w 641404"/>
              <a:gd name="connsiteY46" fmla="*/ 259468 h 929873"/>
              <a:gd name="connsiteX47" fmla="*/ 587404 w 641404"/>
              <a:gd name="connsiteY47" fmla="*/ 313468 h 929873"/>
              <a:gd name="connsiteX48" fmla="*/ 533404 w 641404"/>
              <a:gd name="connsiteY48" fmla="*/ 259468 h 929873"/>
              <a:gd name="connsiteX49" fmla="*/ 587404 w 641404"/>
              <a:gd name="connsiteY49" fmla="*/ 205468 h 929873"/>
              <a:gd name="connsiteX50" fmla="*/ 320702 w 641404"/>
              <a:gd name="connsiteY50" fmla="*/ 205468 h 929873"/>
              <a:gd name="connsiteX51" fmla="*/ 374702 w 641404"/>
              <a:gd name="connsiteY51" fmla="*/ 259468 h 929873"/>
              <a:gd name="connsiteX52" fmla="*/ 320702 w 641404"/>
              <a:gd name="connsiteY52" fmla="*/ 313468 h 929873"/>
              <a:gd name="connsiteX53" fmla="*/ 266702 w 641404"/>
              <a:gd name="connsiteY53" fmla="*/ 259468 h 929873"/>
              <a:gd name="connsiteX54" fmla="*/ 320702 w 641404"/>
              <a:gd name="connsiteY54" fmla="*/ 205468 h 929873"/>
              <a:gd name="connsiteX55" fmla="*/ 54000 w 641404"/>
              <a:gd name="connsiteY55" fmla="*/ 205468 h 929873"/>
              <a:gd name="connsiteX56" fmla="*/ 108000 w 641404"/>
              <a:gd name="connsiteY56" fmla="*/ 259468 h 929873"/>
              <a:gd name="connsiteX57" fmla="*/ 54000 w 641404"/>
              <a:gd name="connsiteY57" fmla="*/ 313468 h 929873"/>
              <a:gd name="connsiteX58" fmla="*/ 0 w 641404"/>
              <a:gd name="connsiteY58" fmla="*/ 259468 h 929873"/>
              <a:gd name="connsiteX59" fmla="*/ 54000 w 641404"/>
              <a:gd name="connsiteY59" fmla="*/ 205468 h 929873"/>
              <a:gd name="connsiteX60" fmla="*/ 587404 w 641404"/>
              <a:gd name="connsiteY60" fmla="*/ 0 h 929873"/>
              <a:gd name="connsiteX61" fmla="*/ 641404 w 641404"/>
              <a:gd name="connsiteY61" fmla="*/ 54000 h 929873"/>
              <a:gd name="connsiteX62" fmla="*/ 587404 w 641404"/>
              <a:gd name="connsiteY62" fmla="*/ 108000 h 929873"/>
              <a:gd name="connsiteX63" fmla="*/ 533404 w 641404"/>
              <a:gd name="connsiteY63" fmla="*/ 54000 h 929873"/>
              <a:gd name="connsiteX64" fmla="*/ 587404 w 641404"/>
              <a:gd name="connsiteY64" fmla="*/ 0 h 929873"/>
              <a:gd name="connsiteX65" fmla="*/ 320702 w 641404"/>
              <a:gd name="connsiteY65" fmla="*/ 0 h 929873"/>
              <a:gd name="connsiteX66" fmla="*/ 374702 w 641404"/>
              <a:gd name="connsiteY66" fmla="*/ 54000 h 929873"/>
              <a:gd name="connsiteX67" fmla="*/ 320702 w 641404"/>
              <a:gd name="connsiteY67" fmla="*/ 108000 h 929873"/>
              <a:gd name="connsiteX68" fmla="*/ 266702 w 641404"/>
              <a:gd name="connsiteY68" fmla="*/ 54000 h 929873"/>
              <a:gd name="connsiteX69" fmla="*/ 320702 w 641404"/>
              <a:gd name="connsiteY69" fmla="*/ 0 h 929873"/>
              <a:gd name="connsiteX70" fmla="*/ 54000 w 641404"/>
              <a:gd name="connsiteY70" fmla="*/ 0 h 929873"/>
              <a:gd name="connsiteX71" fmla="*/ 108000 w 641404"/>
              <a:gd name="connsiteY71" fmla="*/ 54000 h 929873"/>
              <a:gd name="connsiteX72" fmla="*/ 54000 w 641404"/>
              <a:gd name="connsiteY72" fmla="*/ 108000 h 929873"/>
              <a:gd name="connsiteX73" fmla="*/ 0 w 641404"/>
              <a:gd name="connsiteY73" fmla="*/ 54000 h 929873"/>
              <a:gd name="connsiteX74" fmla="*/ 54000 w 641404"/>
              <a:gd name="connsiteY74" fmla="*/ 0 h 92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41404" h="929873">
                <a:moveTo>
                  <a:pt x="587404" y="821873"/>
                </a:moveTo>
                <a:cubicBezTo>
                  <a:pt x="617227" y="821873"/>
                  <a:pt x="641404" y="846050"/>
                  <a:pt x="641404" y="875873"/>
                </a:cubicBezTo>
                <a:cubicBezTo>
                  <a:pt x="641404" y="905696"/>
                  <a:pt x="617227" y="929873"/>
                  <a:pt x="587404" y="929873"/>
                </a:cubicBezTo>
                <a:cubicBezTo>
                  <a:pt x="557581" y="929873"/>
                  <a:pt x="533404" y="905696"/>
                  <a:pt x="533404" y="875873"/>
                </a:cubicBezTo>
                <a:cubicBezTo>
                  <a:pt x="533404" y="846050"/>
                  <a:pt x="557581" y="821873"/>
                  <a:pt x="587404" y="821873"/>
                </a:cubicBezTo>
                <a:close/>
                <a:moveTo>
                  <a:pt x="320702" y="821873"/>
                </a:moveTo>
                <a:cubicBezTo>
                  <a:pt x="350525" y="821873"/>
                  <a:pt x="374702" y="846050"/>
                  <a:pt x="374702" y="875873"/>
                </a:cubicBezTo>
                <a:cubicBezTo>
                  <a:pt x="374702" y="905696"/>
                  <a:pt x="350525" y="929873"/>
                  <a:pt x="320702" y="929873"/>
                </a:cubicBezTo>
                <a:cubicBezTo>
                  <a:pt x="290879" y="929873"/>
                  <a:pt x="266702" y="905696"/>
                  <a:pt x="266702" y="875873"/>
                </a:cubicBezTo>
                <a:cubicBezTo>
                  <a:pt x="266702" y="846050"/>
                  <a:pt x="290879" y="821873"/>
                  <a:pt x="320702" y="821873"/>
                </a:cubicBezTo>
                <a:close/>
                <a:moveTo>
                  <a:pt x="54000" y="821873"/>
                </a:moveTo>
                <a:cubicBezTo>
                  <a:pt x="83823" y="821873"/>
                  <a:pt x="108000" y="846050"/>
                  <a:pt x="108000" y="875873"/>
                </a:cubicBezTo>
                <a:cubicBezTo>
                  <a:pt x="108000" y="905696"/>
                  <a:pt x="83823" y="929873"/>
                  <a:pt x="54000" y="929873"/>
                </a:cubicBezTo>
                <a:cubicBezTo>
                  <a:pt x="24177" y="929873"/>
                  <a:pt x="0" y="905696"/>
                  <a:pt x="0" y="875873"/>
                </a:cubicBezTo>
                <a:cubicBezTo>
                  <a:pt x="0" y="846050"/>
                  <a:pt x="24177" y="821873"/>
                  <a:pt x="54000" y="821873"/>
                </a:cubicBezTo>
                <a:close/>
                <a:moveTo>
                  <a:pt x="587404" y="616404"/>
                </a:moveTo>
                <a:cubicBezTo>
                  <a:pt x="617227" y="616404"/>
                  <a:pt x="641404" y="640581"/>
                  <a:pt x="641404" y="670404"/>
                </a:cubicBezTo>
                <a:cubicBezTo>
                  <a:pt x="641404" y="700227"/>
                  <a:pt x="617227" y="724404"/>
                  <a:pt x="587404" y="724404"/>
                </a:cubicBezTo>
                <a:cubicBezTo>
                  <a:pt x="557581" y="724404"/>
                  <a:pt x="533404" y="700227"/>
                  <a:pt x="533404" y="670404"/>
                </a:cubicBezTo>
                <a:cubicBezTo>
                  <a:pt x="533404" y="640581"/>
                  <a:pt x="557581" y="616404"/>
                  <a:pt x="587404" y="616404"/>
                </a:cubicBezTo>
                <a:close/>
                <a:moveTo>
                  <a:pt x="320702" y="616404"/>
                </a:moveTo>
                <a:cubicBezTo>
                  <a:pt x="350525" y="616404"/>
                  <a:pt x="374702" y="640581"/>
                  <a:pt x="374702" y="670404"/>
                </a:cubicBezTo>
                <a:cubicBezTo>
                  <a:pt x="374702" y="700227"/>
                  <a:pt x="350525" y="724404"/>
                  <a:pt x="320702" y="724404"/>
                </a:cubicBezTo>
                <a:cubicBezTo>
                  <a:pt x="290879" y="724404"/>
                  <a:pt x="266702" y="700227"/>
                  <a:pt x="266702" y="670404"/>
                </a:cubicBezTo>
                <a:cubicBezTo>
                  <a:pt x="266702" y="640581"/>
                  <a:pt x="290879" y="616404"/>
                  <a:pt x="320702" y="616404"/>
                </a:cubicBezTo>
                <a:close/>
                <a:moveTo>
                  <a:pt x="54000" y="616404"/>
                </a:moveTo>
                <a:cubicBezTo>
                  <a:pt x="83823" y="616404"/>
                  <a:pt x="108000" y="640581"/>
                  <a:pt x="108000" y="670404"/>
                </a:cubicBezTo>
                <a:cubicBezTo>
                  <a:pt x="108000" y="700227"/>
                  <a:pt x="83823" y="724404"/>
                  <a:pt x="54000" y="724404"/>
                </a:cubicBezTo>
                <a:cubicBezTo>
                  <a:pt x="24177" y="724404"/>
                  <a:pt x="0" y="700227"/>
                  <a:pt x="0" y="670404"/>
                </a:cubicBezTo>
                <a:cubicBezTo>
                  <a:pt x="0" y="640581"/>
                  <a:pt x="24177" y="616404"/>
                  <a:pt x="54000" y="616404"/>
                </a:cubicBezTo>
                <a:close/>
                <a:moveTo>
                  <a:pt x="587404" y="410936"/>
                </a:moveTo>
                <a:cubicBezTo>
                  <a:pt x="617227" y="410936"/>
                  <a:pt x="641404" y="435113"/>
                  <a:pt x="641404" y="464936"/>
                </a:cubicBezTo>
                <a:cubicBezTo>
                  <a:pt x="641404" y="494759"/>
                  <a:pt x="617227" y="518936"/>
                  <a:pt x="587404" y="518936"/>
                </a:cubicBezTo>
                <a:cubicBezTo>
                  <a:pt x="557581" y="518936"/>
                  <a:pt x="533404" y="494759"/>
                  <a:pt x="533404" y="464936"/>
                </a:cubicBezTo>
                <a:cubicBezTo>
                  <a:pt x="533404" y="435113"/>
                  <a:pt x="557581" y="410936"/>
                  <a:pt x="587404" y="410936"/>
                </a:cubicBezTo>
                <a:close/>
                <a:moveTo>
                  <a:pt x="320702" y="410936"/>
                </a:moveTo>
                <a:cubicBezTo>
                  <a:pt x="350525" y="410936"/>
                  <a:pt x="374702" y="435113"/>
                  <a:pt x="374702" y="464936"/>
                </a:cubicBezTo>
                <a:cubicBezTo>
                  <a:pt x="374702" y="494759"/>
                  <a:pt x="350525" y="518936"/>
                  <a:pt x="320702" y="518936"/>
                </a:cubicBezTo>
                <a:cubicBezTo>
                  <a:pt x="290879" y="518936"/>
                  <a:pt x="266702" y="494759"/>
                  <a:pt x="266702" y="464936"/>
                </a:cubicBezTo>
                <a:cubicBezTo>
                  <a:pt x="266702" y="435113"/>
                  <a:pt x="290879" y="410936"/>
                  <a:pt x="320702" y="410936"/>
                </a:cubicBezTo>
                <a:close/>
                <a:moveTo>
                  <a:pt x="54000" y="410936"/>
                </a:moveTo>
                <a:cubicBezTo>
                  <a:pt x="83823" y="410936"/>
                  <a:pt x="108000" y="435113"/>
                  <a:pt x="108000" y="464936"/>
                </a:cubicBezTo>
                <a:cubicBezTo>
                  <a:pt x="108000" y="494759"/>
                  <a:pt x="83823" y="518936"/>
                  <a:pt x="54000" y="518936"/>
                </a:cubicBezTo>
                <a:cubicBezTo>
                  <a:pt x="24177" y="518936"/>
                  <a:pt x="0" y="494759"/>
                  <a:pt x="0" y="464936"/>
                </a:cubicBezTo>
                <a:cubicBezTo>
                  <a:pt x="0" y="435113"/>
                  <a:pt x="24177" y="410936"/>
                  <a:pt x="54000" y="410936"/>
                </a:cubicBezTo>
                <a:close/>
                <a:moveTo>
                  <a:pt x="587404" y="205468"/>
                </a:moveTo>
                <a:cubicBezTo>
                  <a:pt x="617227" y="205468"/>
                  <a:pt x="641404" y="229645"/>
                  <a:pt x="641404" y="259468"/>
                </a:cubicBezTo>
                <a:cubicBezTo>
                  <a:pt x="641404" y="289291"/>
                  <a:pt x="617227" y="313468"/>
                  <a:pt x="587404" y="313468"/>
                </a:cubicBezTo>
                <a:cubicBezTo>
                  <a:pt x="557581" y="313468"/>
                  <a:pt x="533404" y="289291"/>
                  <a:pt x="533404" y="259468"/>
                </a:cubicBezTo>
                <a:cubicBezTo>
                  <a:pt x="533404" y="229645"/>
                  <a:pt x="557581" y="205468"/>
                  <a:pt x="587404" y="205468"/>
                </a:cubicBezTo>
                <a:close/>
                <a:moveTo>
                  <a:pt x="320702" y="205468"/>
                </a:moveTo>
                <a:cubicBezTo>
                  <a:pt x="350525" y="205468"/>
                  <a:pt x="374702" y="229645"/>
                  <a:pt x="374702" y="259468"/>
                </a:cubicBezTo>
                <a:cubicBezTo>
                  <a:pt x="374702" y="289291"/>
                  <a:pt x="350525" y="313468"/>
                  <a:pt x="320702" y="313468"/>
                </a:cubicBezTo>
                <a:cubicBezTo>
                  <a:pt x="290879" y="313468"/>
                  <a:pt x="266702" y="289291"/>
                  <a:pt x="266702" y="259468"/>
                </a:cubicBezTo>
                <a:cubicBezTo>
                  <a:pt x="266702" y="229645"/>
                  <a:pt x="290879" y="205468"/>
                  <a:pt x="320702" y="205468"/>
                </a:cubicBezTo>
                <a:close/>
                <a:moveTo>
                  <a:pt x="54000" y="205468"/>
                </a:moveTo>
                <a:cubicBezTo>
                  <a:pt x="83823" y="205468"/>
                  <a:pt x="108000" y="229645"/>
                  <a:pt x="108000" y="259468"/>
                </a:cubicBezTo>
                <a:cubicBezTo>
                  <a:pt x="108000" y="289291"/>
                  <a:pt x="83823" y="313468"/>
                  <a:pt x="54000" y="313468"/>
                </a:cubicBezTo>
                <a:cubicBezTo>
                  <a:pt x="24177" y="313468"/>
                  <a:pt x="0" y="289291"/>
                  <a:pt x="0" y="259468"/>
                </a:cubicBezTo>
                <a:cubicBezTo>
                  <a:pt x="0" y="229645"/>
                  <a:pt x="24177" y="205468"/>
                  <a:pt x="54000" y="205468"/>
                </a:cubicBezTo>
                <a:close/>
                <a:moveTo>
                  <a:pt x="587404" y="0"/>
                </a:moveTo>
                <a:cubicBezTo>
                  <a:pt x="617227" y="0"/>
                  <a:pt x="641404" y="24177"/>
                  <a:pt x="641404" y="54000"/>
                </a:cubicBezTo>
                <a:cubicBezTo>
                  <a:pt x="641404" y="83823"/>
                  <a:pt x="617227" y="108000"/>
                  <a:pt x="587404" y="108000"/>
                </a:cubicBezTo>
                <a:cubicBezTo>
                  <a:pt x="557581" y="108000"/>
                  <a:pt x="533404" y="83823"/>
                  <a:pt x="533404" y="54000"/>
                </a:cubicBezTo>
                <a:cubicBezTo>
                  <a:pt x="533404" y="24177"/>
                  <a:pt x="557581" y="0"/>
                  <a:pt x="587404" y="0"/>
                </a:cubicBezTo>
                <a:close/>
                <a:moveTo>
                  <a:pt x="320702" y="0"/>
                </a:moveTo>
                <a:cubicBezTo>
                  <a:pt x="350525" y="0"/>
                  <a:pt x="374702" y="24177"/>
                  <a:pt x="374702" y="54000"/>
                </a:cubicBezTo>
                <a:cubicBezTo>
                  <a:pt x="374702" y="83823"/>
                  <a:pt x="350525" y="108000"/>
                  <a:pt x="320702" y="108000"/>
                </a:cubicBezTo>
                <a:cubicBezTo>
                  <a:pt x="290879" y="108000"/>
                  <a:pt x="266702" y="83823"/>
                  <a:pt x="266702" y="54000"/>
                </a:cubicBezTo>
                <a:cubicBezTo>
                  <a:pt x="266702" y="24177"/>
                  <a:pt x="290879" y="0"/>
                  <a:pt x="320702"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gradFill>
            <a:gsLst>
              <a:gs pos="0">
                <a:srgbClr val="BFE2D6"/>
              </a:gs>
              <a:gs pos="100000">
                <a:srgbClr val="53B192"/>
              </a:gs>
            </a:gsLst>
            <a:lin ang="0" scaled="0"/>
          </a:gradFill>
          <a:ln>
            <a:noFill/>
          </a:ln>
        </p:spPr>
        <p:txBody>
          <a:bodyPr vert="horz" wrap="square" lIns="91440" tIns="45720" rIns="91440" bIns="45720" numCol="1" anchor="t" anchorCtr="0" compatLnSpc="1"/>
          <a:lstStyle/>
          <a:p>
            <a:endParaRPr lang="zh-CN" altLang="en-US" dirty="0">
              <a:solidFill>
                <a:schemeClr val="tx1"/>
              </a:solidFill>
            </a:endParaRPr>
          </a:p>
        </p:txBody>
      </p:sp>
      <p:pic>
        <p:nvPicPr>
          <p:cNvPr id="15" name="图片 14" descr="先路医药折页转曲"/>
          <p:cNvPicPr>
            <a:picLocks noChangeAspect="1"/>
          </p:cNvPicPr>
          <p:nvPr/>
        </p:nvPicPr>
        <p:blipFill>
          <a:blip r:embed="rId23"/>
          <a:stretch>
            <a:fillRect/>
          </a:stretch>
        </p:blipFill>
        <p:spPr>
          <a:xfrm>
            <a:off x="448945" y="584200"/>
            <a:ext cx="2441575" cy="365760"/>
          </a:xfrm>
          <a:prstGeom prst="rect">
            <a:avLst/>
          </a:prstGeom>
        </p:spPr>
      </p:pic>
      <p:grpSp>
        <p:nvGrpSpPr>
          <p:cNvPr id="2" name="组合 1"/>
          <p:cNvGrpSpPr/>
          <p:nvPr>
            <p:custDataLst>
              <p:tags r:id="rId24"/>
            </p:custDataLst>
          </p:nvPr>
        </p:nvGrpSpPr>
        <p:grpSpPr>
          <a:xfrm>
            <a:off x="5005817" y="5450016"/>
            <a:ext cx="4179546" cy="685801"/>
            <a:chOff x="3009899" y="2819399"/>
            <a:chExt cx="4179546" cy="685801"/>
          </a:xfrm>
        </p:grpSpPr>
        <p:sp>
          <p:nvSpPr>
            <p:cNvPr id="3" name="椭圆 2"/>
            <p:cNvSpPr/>
            <p:nvPr>
              <p:custDataLst>
                <p:tags r:id="rId25"/>
              </p:custDataLst>
            </p:nvPr>
          </p:nvSpPr>
          <p:spPr>
            <a:xfrm>
              <a:off x="3009899" y="2819399"/>
              <a:ext cx="582955" cy="582955"/>
            </a:xfrm>
            <a:prstGeom prst="ellipse">
              <a:avLst/>
            </a:prstGeom>
            <a:solidFill>
              <a:srgbClr val="BFE2D6">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b="1">
                <a:solidFill>
                  <a:schemeClr val="tx1">
                    <a:lumMod val="85000"/>
                    <a:lumOff val="15000"/>
                  </a:schemeClr>
                </a:solidFill>
                <a:cs typeface="+mn-ea"/>
                <a:sym typeface="+mn-lt"/>
              </a:endParaRPr>
            </a:p>
          </p:txBody>
        </p:sp>
        <p:sp>
          <p:nvSpPr>
            <p:cNvPr id="4" name="椭圆 3"/>
            <p:cNvSpPr/>
            <p:nvPr>
              <p:custDataLst>
                <p:tags r:id="rId26"/>
              </p:custDataLst>
            </p:nvPr>
          </p:nvSpPr>
          <p:spPr>
            <a:xfrm>
              <a:off x="3169894" y="2827926"/>
              <a:ext cx="582955" cy="582955"/>
            </a:xfrm>
            <a:prstGeom prst="ellipse">
              <a:avLst/>
            </a:prstGeom>
            <a:gradFill>
              <a:gsLst>
                <a:gs pos="79000">
                  <a:srgbClr val="63B89B"/>
                </a:gs>
                <a:gs pos="0">
                  <a:srgbClr val="BFE2D6"/>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solidFill>
                    <a:schemeClr val="bg1"/>
                  </a:solidFill>
                  <a:cs typeface="+mn-ea"/>
                  <a:sym typeface="+mn-lt"/>
                </a:rPr>
                <a:t>5</a:t>
              </a:r>
              <a:endParaRPr lang="zh-CN" altLang="en-US" b="1">
                <a:solidFill>
                  <a:schemeClr val="bg1"/>
                </a:solidFill>
                <a:cs typeface="+mn-ea"/>
                <a:sym typeface="+mn-lt"/>
              </a:endParaRPr>
            </a:p>
          </p:txBody>
        </p:sp>
        <p:sp>
          <p:nvSpPr>
            <p:cNvPr id="5" name="文本框 4"/>
            <p:cNvSpPr txBox="1"/>
            <p:nvPr>
              <p:custDataLst>
                <p:tags r:id="rId27"/>
              </p:custDataLst>
            </p:nvPr>
          </p:nvSpPr>
          <p:spPr>
            <a:xfrm>
              <a:off x="3912844" y="2819400"/>
              <a:ext cx="3276601" cy="521970"/>
            </a:xfrm>
            <a:prstGeom prst="rect">
              <a:avLst/>
            </a:prstGeom>
            <a:noFill/>
          </p:spPr>
          <p:txBody>
            <a:bodyPr wrap="square" rtlCol="0">
              <a:spAutoFit/>
            </a:bodyPr>
            <a:p>
              <a:pPr algn="just"/>
              <a:r>
                <a:rPr lang="zh-CN" altLang="en-US" sz="2800" b="1" dirty="0">
                  <a:solidFill>
                    <a:schemeClr val="tx1">
                      <a:lumMod val="85000"/>
                      <a:lumOff val="15000"/>
                    </a:schemeClr>
                  </a:solidFill>
                  <a:cs typeface="+mn-ea"/>
                  <a:sym typeface="+mn-lt"/>
                </a:rPr>
                <a:t>公平性</a:t>
              </a:r>
              <a:endParaRPr lang="zh-CN" altLang="en-US" sz="2800" b="1" dirty="0">
                <a:solidFill>
                  <a:schemeClr val="tx1">
                    <a:lumMod val="85000"/>
                    <a:lumOff val="15000"/>
                  </a:schemeClr>
                </a:solidFill>
                <a:cs typeface="+mn-ea"/>
                <a:sym typeface="+mn-lt"/>
              </a:endParaRPr>
            </a:p>
          </p:txBody>
        </p:sp>
        <p:cxnSp>
          <p:nvCxnSpPr>
            <p:cNvPr id="6" name="直接连接符 5"/>
            <p:cNvCxnSpPr/>
            <p:nvPr>
              <p:custDataLst>
                <p:tags r:id="rId28"/>
              </p:custDataLst>
            </p:nvPr>
          </p:nvCxnSpPr>
          <p:spPr>
            <a:xfrm>
              <a:off x="4022715" y="3505200"/>
              <a:ext cx="3166730" cy="0"/>
            </a:xfrm>
            <a:prstGeom prst="line">
              <a:avLst/>
            </a:prstGeom>
            <a:ln w="25400">
              <a:gradFill flip="none" rotWithShape="1">
                <a:gsLst>
                  <a:gs pos="25000">
                    <a:srgbClr val="63B89B"/>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49" grpId="0" bldLvl="0" animBg="1"/>
      <p:bldP spid="47" grpId="0" bldLvl="0" animBg="1"/>
      <p:bldP spid="73" grpId="0" bldLvl="0" animBg="1"/>
      <p:bldP spid="78" grpId="0"/>
      <p:bldP spid="79" grpId="0"/>
      <p:bldP spid="10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3"/>
          <p:cNvSpPr/>
          <p:nvPr/>
        </p:nvSpPr>
        <p:spPr>
          <a:xfrm flipH="1">
            <a:off x="0" y="4389602"/>
            <a:ext cx="12192000" cy="2468397"/>
          </a:xfrm>
          <a:custGeom>
            <a:avLst/>
            <a:gdLst>
              <a:gd name="connsiteX0" fmla="*/ 12192000 w 12192000"/>
              <a:gd name="connsiteY0" fmla="*/ 0 h 2383466"/>
              <a:gd name="connsiteX1" fmla="*/ 12192000 w 12192000"/>
              <a:gd name="connsiteY1" fmla="*/ 2383466 h 2383466"/>
              <a:gd name="connsiteX2" fmla="*/ 0 w 12192000"/>
              <a:gd name="connsiteY2" fmla="*/ 2383466 h 2383466"/>
              <a:gd name="connsiteX3" fmla="*/ 0 w 12192000"/>
              <a:gd name="connsiteY3" fmla="*/ 1361314 h 2383466"/>
              <a:gd name="connsiteX4" fmla="*/ 353496 w 12192000"/>
              <a:gd name="connsiteY4" fmla="*/ 1484568 h 2383466"/>
              <a:gd name="connsiteX5" fmla="*/ 4890837 w 12192000"/>
              <a:gd name="connsiteY5" fmla="*/ 2130804 h 2383466"/>
              <a:gd name="connsiteX6" fmla="*/ 12026664 w 12192000"/>
              <a:gd name="connsiteY6" fmla="*/ 150519 h 238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383466">
                <a:moveTo>
                  <a:pt x="12192000" y="0"/>
                </a:moveTo>
                <a:lnTo>
                  <a:pt x="12192000" y="2383466"/>
                </a:lnTo>
                <a:lnTo>
                  <a:pt x="0" y="2383466"/>
                </a:lnTo>
                <a:lnTo>
                  <a:pt x="0" y="1361314"/>
                </a:lnTo>
                <a:lnTo>
                  <a:pt x="353496" y="1484568"/>
                </a:lnTo>
                <a:cubicBezTo>
                  <a:pt x="1648706" y="1892568"/>
                  <a:pt x="3210104" y="2130804"/>
                  <a:pt x="4890837" y="2130804"/>
                </a:cubicBezTo>
                <a:cubicBezTo>
                  <a:pt x="7972182" y="2130804"/>
                  <a:pt x="10652425" y="1330066"/>
                  <a:pt x="12026664" y="150519"/>
                </a:cubicBezTo>
                <a:close/>
              </a:path>
            </a:pathLst>
          </a:custGeom>
          <a:gradFill>
            <a:gsLst>
              <a:gs pos="65000">
                <a:srgbClr val="BFE2D6"/>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思源黑体 CN Bold" panose="020B0800000000000000" pitchFamily="34" charset="-122"/>
              <a:ea typeface="思源黑体 CN Bold" panose="020B0800000000000000" pitchFamily="34" charset="-122"/>
            </a:endParaRPr>
          </a:p>
        </p:txBody>
      </p:sp>
      <p:sp>
        <p:nvSpPr>
          <p:cNvPr id="7" name="矩形: 圆角 6"/>
          <p:cNvSpPr/>
          <p:nvPr/>
        </p:nvSpPr>
        <p:spPr>
          <a:xfrm>
            <a:off x="638810" y="300990"/>
            <a:ext cx="3049905" cy="64897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zh-CN" sz="32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1</a:t>
            </a:r>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、产品概况</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8" name="Text Placeholder 6"/>
          <p:cNvSpPr txBox="1"/>
          <p:nvPr/>
        </p:nvSpPr>
        <p:spPr>
          <a:xfrm>
            <a:off x="527050" y="1232535"/>
            <a:ext cx="1761490" cy="139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2000" b="1">
                <a:solidFill>
                  <a:schemeClr val="tx1">
                    <a:lumMod val="85000"/>
                    <a:lumOff val="15000"/>
                  </a:schemeClr>
                </a:solidFill>
                <a:cs typeface="+mn-ea"/>
                <a:sym typeface="+mn-lt"/>
              </a:rPr>
              <a:t>基本信息</a:t>
            </a:r>
            <a:endParaRPr lang="zh-CN" altLang="en-US" sz="2000" b="1">
              <a:solidFill>
                <a:schemeClr val="tx1">
                  <a:lumMod val="85000"/>
                  <a:lumOff val="15000"/>
                </a:schemeClr>
              </a:solidFill>
              <a:cs typeface="+mn-ea"/>
              <a:sym typeface="+mn-lt"/>
            </a:endParaRPr>
          </a:p>
          <a:p>
            <a:pPr marL="0" indent="0">
              <a:lnSpc>
                <a:spcPct val="80000"/>
              </a:lnSpc>
              <a:buNone/>
            </a:pPr>
            <a:endParaRPr lang="zh-CN" altLang="en-US" sz="1400">
              <a:solidFill>
                <a:schemeClr val="tx1">
                  <a:lumMod val="85000"/>
                  <a:lumOff val="15000"/>
                </a:schemeClr>
              </a:solidFill>
              <a:cs typeface="+mn-ea"/>
              <a:sym typeface="+mn-lt"/>
            </a:endParaRPr>
          </a:p>
        </p:txBody>
      </p:sp>
      <p:pic>
        <p:nvPicPr>
          <p:cNvPr id="15" name="图片 14" descr="先路医药折页转曲"/>
          <p:cNvPicPr>
            <a:picLocks noChangeAspect="1"/>
          </p:cNvPicPr>
          <p:nvPr/>
        </p:nvPicPr>
        <p:blipFill>
          <a:blip r:embed="rId1"/>
          <a:stretch>
            <a:fillRect/>
          </a:stretch>
        </p:blipFill>
        <p:spPr>
          <a:xfrm>
            <a:off x="9248775" y="234950"/>
            <a:ext cx="2441575" cy="365760"/>
          </a:xfrm>
          <a:prstGeom prst="rect">
            <a:avLst/>
          </a:prstGeom>
        </p:spPr>
      </p:pic>
      <p:graphicFrame>
        <p:nvGraphicFramePr>
          <p:cNvPr id="11" name="表格 10"/>
          <p:cNvGraphicFramePr/>
          <p:nvPr>
            <p:custDataLst>
              <p:tags r:id="rId2"/>
            </p:custDataLst>
          </p:nvPr>
        </p:nvGraphicFramePr>
        <p:xfrm>
          <a:off x="638810" y="1947545"/>
          <a:ext cx="4643755" cy="3721100"/>
        </p:xfrm>
        <a:graphic>
          <a:graphicData uri="http://schemas.openxmlformats.org/drawingml/2006/table">
            <a:tbl>
              <a:tblPr firstRow="1" bandRow="1">
                <a:tableStyleId>{5C22544A-7EE6-4342-B048-85BDC9FD1C3A}</a:tableStyleId>
              </a:tblPr>
              <a:tblGrid>
                <a:gridCol w="1779905"/>
                <a:gridCol w="2863850"/>
              </a:tblGrid>
              <a:tr h="426720">
                <a:tc>
                  <a:txBody>
                    <a:bodyPr/>
                    <a:p>
                      <a:pPr algn="ctr" fontAlgn="ctr">
                        <a:lnSpc>
                          <a:spcPct val="90000"/>
                        </a:lnSpc>
                        <a:buNone/>
                      </a:pPr>
                      <a:r>
                        <a:rPr lang="zh-CN" altLang="en-US" sz="1600" b="0">
                          <a:solidFill>
                            <a:schemeClr val="bg1"/>
                          </a:solidFill>
                          <a:latin typeface="思源黑体 CN Medium" panose="020B0600000000000000" charset="-122"/>
                          <a:ea typeface="思源黑体 CN Medium" panose="020B0600000000000000" charset="-122"/>
                          <a:cs typeface="+mn-ea"/>
                          <a:sym typeface="+mn-lt"/>
                        </a:rPr>
                        <a:t>通用名</a:t>
                      </a:r>
                      <a:endParaRPr lang="zh-CN" altLang="en-US" sz="1600" b="0">
                        <a:solidFill>
                          <a:schemeClr val="bg1"/>
                        </a:solidFill>
                        <a:latin typeface="思源黑体 CN Medium" panose="020B0600000000000000" charset="-122"/>
                        <a:ea typeface="思源黑体 CN Medium" panose="020B0600000000000000" charset="-122"/>
                        <a:cs typeface="+mn-ea"/>
                        <a:sym typeface="+mn-lt"/>
                      </a:endParaRPr>
                    </a:p>
                  </a:txBody>
                  <a:tcPr anchor="ctr" anchorCtr="0">
                    <a:solidFill>
                      <a:schemeClr val="accent6"/>
                    </a:solidFill>
                  </a:tcPr>
                </a:tc>
                <a:tc>
                  <a:txBody>
                    <a:bodyPr/>
                    <a:p>
                      <a:pPr algn="ctr" fontAlgn="ctr">
                        <a:lnSpc>
                          <a:spcPct val="90000"/>
                        </a:lnSpc>
                        <a:buNone/>
                      </a:pPr>
                      <a:r>
                        <a:rPr lang="zh-CN" altLang="en-US" sz="1400" b="0">
                          <a:solidFill>
                            <a:schemeClr val="tx1"/>
                          </a:solidFill>
                          <a:latin typeface="微软雅黑" panose="020B0503020204020204" pitchFamily="34" charset="-122"/>
                          <a:ea typeface="微软雅黑" panose="020B0503020204020204" pitchFamily="34" charset="-122"/>
                        </a:rPr>
                        <a:t>氟比洛芬钠滴眼液</a:t>
                      </a:r>
                      <a:endParaRPr lang="zh-CN" altLang="en-US" sz="1400" b="0">
                        <a:solidFill>
                          <a:schemeClr val="tx1"/>
                        </a:solidFill>
                        <a:latin typeface="微软雅黑" panose="020B0503020204020204" pitchFamily="34" charset="-122"/>
                        <a:ea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r>
              <a:tr h="405130">
                <a:tc>
                  <a:txBody>
                    <a:bodyPr/>
                    <a:p>
                      <a:pPr algn="ctr" fontAlgn="ctr">
                        <a:lnSpc>
                          <a:spcPct val="90000"/>
                        </a:lnSpc>
                        <a:buNone/>
                      </a:pPr>
                      <a:r>
                        <a:rPr lang="zh-CN" altLang="en-US" sz="1600">
                          <a:solidFill>
                            <a:schemeClr val="bg1"/>
                          </a:solidFill>
                          <a:latin typeface="思源黑体 CN Medium" panose="020B0600000000000000" charset="-122"/>
                          <a:ea typeface="思源黑体 CN Medium" panose="020B0600000000000000" charset="-122"/>
                          <a:cs typeface="+mn-ea"/>
                          <a:sym typeface="+mn-lt"/>
                        </a:rPr>
                        <a:t>规格</a:t>
                      </a:r>
                      <a:endParaRPr lang="zh-CN" altLang="en-US" sz="1600">
                        <a:solidFill>
                          <a:schemeClr val="bg1"/>
                        </a:solidFill>
                        <a:latin typeface="思源黑体 CN Medium" panose="020B0600000000000000" charset="-122"/>
                        <a:ea typeface="思源黑体 CN Medium" panose="020B0600000000000000" charset="-122"/>
                        <a:cs typeface="+mn-ea"/>
                        <a:sym typeface="+mn-lt"/>
                      </a:endParaRPr>
                    </a:p>
                  </a:txBody>
                  <a:tcPr anchor="ctr" anchorCtr="0">
                    <a:solidFill>
                      <a:schemeClr val="accent6"/>
                    </a:solidFill>
                  </a:tcPr>
                </a:tc>
                <a:tc>
                  <a:txBody>
                    <a:bodyPr/>
                    <a:p>
                      <a:pPr algn="ctr" fontAlgn="ctr">
                        <a:lnSpc>
                          <a:spcPct val="90000"/>
                        </a:lnSpc>
                        <a:buNone/>
                      </a:pPr>
                      <a:r>
                        <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0.03%</a:t>
                      </a: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0.4ml:0.12mg</a:t>
                      </a: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（单剂量）</a:t>
                      </a:r>
                      <a:endPar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r>
              <a:tr h="442595">
                <a:tc>
                  <a:txBody>
                    <a:bodyPr/>
                    <a:p>
                      <a:pPr algn="ctr" fontAlgn="ctr">
                        <a:lnSpc>
                          <a:spcPct val="90000"/>
                        </a:lnSpc>
                        <a:buNone/>
                      </a:pPr>
                      <a:r>
                        <a:rPr lang="zh-CN" altLang="en-US" sz="1600">
                          <a:solidFill>
                            <a:schemeClr val="bg1"/>
                          </a:solidFill>
                          <a:latin typeface="思源黑体 CN Medium" panose="020B0600000000000000" charset="-122"/>
                          <a:ea typeface="思源黑体 CN Medium" panose="020B0600000000000000" charset="-122"/>
                        </a:rPr>
                        <a:t>药品注册分类</a:t>
                      </a:r>
                      <a:endParaRPr lang="zh-CN" altLang="en-US" sz="1600">
                        <a:solidFill>
                          <a:schemeClr val="bg1"/>
                        </a:solidFill>
                        <a:latin typeface="思源黑体 CN Medium" panose="020B0600000000000000" charset="-122"/>
                        <a:ea typeface="思源黑体 CN Medium" panose="020B0600000000000000" charset="-122"/>
                      </a:endParaRPr>
                    </a:p>
                  </a:txBody>
                  <a:tcPr anchor="ctr" anchorCtr="0">
                    <a:solidFill>
                      <a:schemeClr val="accent6"/>
                    </a:solidFill>
                  </a:tcPr>
                </a:tc>
                <a:tc>
                  <a:txBody>
                    <a:bodyPr/>
                    <a:p>
                      <a:pPr algn="ctr" fontAlgn="ctr">
                        <a:lnSpc>
                          <a:spcPct val="90000"/>
                        </a:lnSpc>
                        <a:buNone/>
                      </a:pP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化药</a:t>
                      </a:r>
                      <a:r>
                        <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类</a:t>
                      </a:r>
                      <a:endPar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r>
              <a:tr h="441960">
                <a:tc>
                  <a:txBody>
                    <a:bodyPr/>
                    <a:p>
                      <a:pPr algn="ctr" fontAlgn="ctr">
                        <a:lnSpc>
                          <a:spcPct val="90000"/>
                        </a:lnSpc>
                        <a:buNone/>
                      </a:pPr>
                      <a:r>
                        <a:rPr lang="zh-CN" altLang="en-US" sz="1600">
                          <a:solidFill>
                            <a:schemeClr val="bg1"/>
                          </a:solidFill>
                          <a:latin typeface="思源黑体 CN Medium" panose="020B0600000000000000" charset="-122"/>
                          <a:ea typeface="思源黑体 CN Medium" panose="020B0600000000000000" charset="-122"/>
                        </a:rPr>
                        <a:t>国内批准日期</a:t>
                      </a:r>
                      <a:endParaRPr lang="zh-CN" altLang="en-US" sz="1600">
                        <a:solidFill>
                          <a:schemeClr val="bg1"/>
                        </a:solidFill>
                        <a:latin typeface="思源黑体 CN Medium" panose="020B0600000000000000" charset="-122"/>
                        <a:ea typeface="思源黑体 CN Medium" panose="020B0600000000000000" charset="-122"/>
                      </a:endParaRPr>
                    </a:p>
                  </a:txBody>
                  <a:tcPr anchor="ctr" anchorCtr="0">
                    <a:solidFill>
                      <a:schemeClr val="accent6"/>
                    </a:solidFill>
                  </a:tcPr>
                </a:tc>
                <a:tc>
                  <a:txBody>
                    <a:bodyPr/>
                    <a:p>
                      <a:pPr algn="ctr" fontAlgn="ctr">
                        <a:lnSpc>
                          <a:spcPct val="90000"/>
                        </a:lnSpc>
                        <a:buNone/>
                      </a:pPr>
                      <a:r>
                        <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2024</a:t>
                      </a: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月</a:t>
                      </a:r>
                      <a:endPar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r>
              <a:tr h="529590">
                <a:tc>
                  <a:txBody>
                    <a:bodyPr/>
                    <a:p>
                      <a:pPr algn="ctr" fontAlgn="ctr">
                        <a:lnSpc>
                          <a:spcPct val="90000"/>
                        </a:lnSpc>
                        <a:buNone/>
                      </a:pPr>
                      <a:r>
                        <a:rPr lang="zh-CN" altLang="en-US" sz="1600">
                          <a:solidFill>
                            <a:schemeClr val="bg1"/>
                          </a:solidFill>
                          <a:latin typeface="思源黑体 CN Medium" panose="020B0600000000000000" charset="-122"/>
                          <a:ea typeface="思源黑体 CN Medium" panose="020B0600000000000000" charset="-122"/>
                        </a:rPr>
                        <a:t>上市许可持有人</a:t>
                      </a:r>
                      <a:endParaRPr lang="zh-CN" altLang="en-US" sz="1600">
                        <a:solidFill>
                          <a:schemeClr val="bg1"/>
                        </a:solidFill>
                        <a:latin typeface="思源黑体 CN Medium" panose="020B0600000000000000" charset="-122"/>
                        <a:ea typeface="思源黑体 CN Medium" panose="020B0600000000000000" charset="-122"/>
                      </a:endParaRPr>
                    </a:p>
                  </a:txBody>
                  <a:tcPr anchor="ctr" anchorCtr="0">
                    <a:solidFill>
                      <a:schemeClr val="accent6"/>
                    </a:solidFill>
                  </a:tcPr>
                </a:tc>
                <a:tc>
                  <a:txBody>
                    <a:bodyPr/>
                    <a:p>
                      <a:pPr algn="ctr" fontAlgn="ctr">
                        <a:lnSpc>
                          <a:spcPct val="90000"/>
                        </a:lnSpc>
                        <a:buNone/>
                      </a:pPr>
                      <a:r>
                        <a:rPr lang="zh-CN" altLang="en-US" sz="1400">
                          <a:solidFill>
                            <a:schemeClr val="tx1"/>
                          </a:solidFill>
                          <a:latin typeface="微软雅黑" panose="020B0503020204020204" pitchFamily="34" charset="-122"/>
                          <a:ea typeface="微软雅黑" panose="020B0503020204020204" pitchFamily="34" charset="-122"/>
                          <a:cs typeface="+mn-lt"/>
                        </a:rPr>
                        <a:t>武汉先路医药科技股份有限公司</a:t>
                      </a:r>
                      <a:endParaRPr lang="zh-CN" altLang="en-US" sz="1400">
                        <a:solidFill>
                          <a:schemeClr val="tx1"/>
                        </a:solidFill>
                        <a:latin typeface="微软雅黑" panose="020B0503020204020204" pitchFamily="34" charset="-122"/>
                        <a:ea typeface="微软雅黑" panose="020B0503020204020204" pitchFamily="34" charset="-122"/>
                        <a:cs typeface="+mn-lt"/>
                      </a:endParaRPr>
                    </a:p>
                  </a:txBody>
                  <a:tcPr anchor="ctr" anchorCtr="0">
                    <a:gradFill>
                      <a:gsLst>
                        <a:gs pos="0">
                          <a:schemeClr val="accent1">
                            <a:lumMod val="5000"/>
                            <a:lumOff val="95000"/>
                          </a:schemeClr>
                        </a:gs>
                        <a:gs pos="100000">
                          <a:schemeClr val="accent6">
                            <a:alpha val="34000"/>
                          </a:schemeClr>
                        </a:gs>
                      </a:gsLst>
                      <a:lin ang="5400000" scaled="0"/>
                    </a:gradFill>
                  </a:tcPr>
                </a:tc>
              </a:tr>
              <a:tr h="442595">
                <a:tc>
                  <a:txBody>
                    <a:bodyPr/>
                    <a:p>
                      <a:pPr algn="ctr" fontAlgn="ctr">
                        <a:lnSpc>
                          <a:spcPct val="90000"/>
                        </a:lnSpc>
                        <a:buNone/>
                      </a:pPr>
                      <a:r>
                        <a:rPr lang="zh-CN" altLang="en-US" sz="1600">
                          <a:solidFill>
                            <a:schemeClr val="bg1"/>
                          </a:solidFill>
                          <a:latin typeface="思源黑体 CN Medium" panose="020B0600000000000000" charset="-122"/>
                          <a:ea typeface="思源黑体 CN Medium" panose="020B0600000000000000" charset="-122"/>
                        </a:rPr>
                        <a:t>受托生产企业</a:t>
                      </a:r>
                      <a:endParaRPr lang="zh-CN" altLang="en-US" sz="1600">
                        <a:solidFill>
                          <a:schemeClr val="bg1"/>
                        </a:solidFill>
                        <a:latin typeface="思源黑体 CN Medium" panose="020B0600000000000000" charset="-122"/>
                        <a:ea typeface="思源黑体 CN Medium" panose="020B0600000000000000" charset="-122"/>
                      </a:endParaRPr>
                    </a:p>
                  </a:txBody>
                  <a:tcPr anchor="ctr" anchorCtr="0">
                    <a:solidFill>
                      <a:schemeClr val="accent6"/>
                    </a:solidFill>
                  </a:tcPr>
                </a:tc>
                <a:tc>
                  <a:txBody>
                    <a:bodyPr/>
                    <a:p>
                      <a:pPr algn="ctr" fontAlgn="ctr">
                        <a:lnSpc>
                          <a:spcPct val="90000"/>
                        </a:lnSpc>
                        <a:buNone/>
                      </a:pPr>
                      <a:r>
                        <a:rPr lang="zh-CN" altLang="en-US" sz="1400">
                          <a:solidFill>
                            <a:schemeClr val="tx1"/>
                          </a:solidFill>
                          <a:latin typeface="微软雅黑" panose="020B0503020204020204" pitchFamily="34" charset="-122"/>
                          <a:ea typeface="微软雅黑" panose="020B0503020204020204" pitchFamily="34" charset="-122"/>
                          <a:cs typeface="+mn-lt"/>
                          <a:sym typeface="+mn-lt"/>
                        </a:rPr>
                        <a:t>成都普什制药有限公司</a:t>
                      </a:r>
                      <a:endParaRPr lang="zh-CN" altLang="en-US" sz="1400">
                        <a:solidFill>
                          <a:schemeClr val="tx1"/>
                        </a:solidFill>
                        <a:latin typeface="微软雅黑" panose="020B0503020204020204" pitchFamily="34" charset="-122"/>
                        <a:ea typeface="微软雅黑" panose="020B0503020204020204" pitchFamily="34" charset="-122"/>
                        <a:cs typeface="+mn-lt"/>
                        <a:sym typeface="+mn-lt"/>
                      </a:endParaRPr>
                    </a:p>
                  </a:txBody>
                  <a:tcPr anchor="ctr" anchorCtr="0">
                    <a:gradFill>
                      <a:gsLst>
                        <a:gs pos="0">
                          <a:schemeClr val="accent1">
                            <a:lumMod val="5000"/>
                            <a:lumOff val="95000"/>
                          </a:schemeClr>
                        </a:gs>
                        <a:gs pos="100000">
                          <a:schemeClr val="accent6">
                            <a:alpha val="34000"/>
                          </a:schemeClr>
                        </a:gs>
                      </a:gsLst>
                      <a:lin ang="5400000" scaled="0"/>
                    </a:gradFill>
                  </a:tcPr>
                </a:tc>
              </a:tr>
              <a:tr h="529590">
                <a:tc>
                  <a:txBody>
                    <a:bodyPr/>
                    <a:p>
                      <a:pPr algn="ctr" fontAlgn="ctr">
                        <a:lnSpc>
                          <a:spcPct val="90000"/>
                        </a:lnSpc>
                        <a:buNone/>
                      </a:pPr>
                      <a:r>
                        <a:rPr lang="zh-CN" altLang="en-US" sz="1600">
                          <a:solidFill>
                            <a:schemeClr val="bg1"/>
                          </a:solidFill>
                          <a:latin typeface="思源黑体 CN Medium" panose="020B0600000000000000" charset="-122"/>
                          <a:ea typeface="思源黑体 CN Medium" panose="020B0600000000000000" charset="-122"/>
                          <a:cs typeface="思源黑体 CN Medium" panose="020B0600000000000000" charset="-122"/>
                        </a:rPr>
                        <a:t>是否为</a:t>
                      </a:r>
                      <a:r>
                        <a:rPr lang="en-US" altLang="zh-CN" sz="1600">
                          <a:solidFill>
                            <a:schemeClr val="bg1"/>
                          </a:solidFill>
                          <a:latin typeface="思源黑体 CN Medium" panose="020B0600000000000000" charset="-122"/>
                          <a:ea typeface="思源黑体 CN Medium" panose="020B0600000000000000" charset="-122"/>
                          <a:cs typeface="思源黑体 CN Medium" panose="020B0600000000000000" charset="-122"/>
                        </a:rPr>
                        <a:t>OTC</a:t>
                      </a:r>
                      <a:r>
                        <a:rPr lang="zh-CN" altLang="en-US" sz="1600">
                          <a:solidFill>
                            <a:schemeClr val="bg1"/>
                          </a:solidFill>
                          <a:latin typeface="思源黑体 CN Medium" panose="020B0600000000000000" charset="-122"/>
                          <a:ea typeface="思源黑体 CN Medium" panose="020B0600000000000000" charset="-122"/>
                          <a:cs typeface="思源黑体 CN Medium" panose="020B0600000000000000" charset="-122"/>
                        </a:rPr>
                        <a:t>药品</a:t>
                      </a:r>
                      <a:endParaRPr lang="zh-CN" altLang="en-US" sz="1600">
                        <a:solidFill>
                          <a:schemeClr val="bg1"/>
                        </a:solidFill>
                        <a:latin typeface="思源黑体 CN Medium" panose="020B0600000000000000" charset="-122"/>
                        <a:ea typeface="思源黑体 CN Medium" panose="020B0600000000000000" charset="-122"/>
                        <a:cs typeface="思源黑体 CN Medium" panose="020B0600000000000000" charset="-122"/>
                      </a:endParaRPr>
                    </a:p>
                  </a:txBody>
                  <a:tcPr anchor="ctr" anchorCtr="0">
                    <a:solidFill>
                      <a:schemeClr val="accent6"/>
                    </a:solidFill>
                  </a:tcPr>
                </a:tc>
                <a:tc>
                  <a:txBody>
                    <a:bodyPr/>
                    <a:p>
                      <a:pPr algn="ctr" fontAlgn="ctr">
                        <a:lnSpc>
                          <a:spcPct val="90000"/>
                        </a:lnSpc>
                        <a:buNone/>
                      </a:pPr>
                      <a:r>
                        <a:rPr lang="zh-CN" altLang="en-US" sz="1400">
                          <a:solidFill>
                            <a:schemeClr val="tx1"/>
                          </a:solidFill>
                          <a:latin typeface="微软雅黑" panose="020B0503020204020204" pitchFamily="34" charset="-122"/>
                          <a:ea typeface="微软雅黑" panose="020B0503020204020204" pitchFamily="34" charset="-122"/>
                          <a:cs typeface="+mn-lt"/>
                        </a:rPr>
                        <a:t>否</a:t>
                      </a:r>
                      <a:endParaRPr lang="zh-CN" altLang="en-US" sz="1400">
                        <a:solidFill>
                          <a:schemeClr val="tx1"/>
                        </a:solidFill>
                        <a:latin typeface="微软雅黑" panose="020B0503020204020204" pitchFamily="34" charset="-122"/>
                        <a:ea typeface="微软雅黑" panose="020B0503020204020204" pitchFamily="34" charset="-122"/>
                        <a:cs typeface="+mn-lt"/>
                      </a:endParaRPr>
                    </a:p>
                  </a:txBody>
                  <a:tcPr anchor="ctr" anchorCtr="0">
                    <a:gradFill>
                      <a:gsLst>
                        <a:gs pos="0">
                          <a:schemeClr val="accent1">
                            <a:lumMod val="5000"/>
                            <a:lumOff val="95000"/>
                          </a:schemeClr>
                        </a:gs>
                        <a:gs pos="100000">
                          <a:schemeClr val="accent6">
                            <a:alpha val="34000"/>
                          </a:schemeClr>
                        </a:gs>
                      </a:gsLst>
                      <a:lin ang="5400000" scaled="0"/>
                    </a:gradFill>
                  </a:tcPr>
                </a:tc>
              </a:tr>
              <a:tr h="502920">
                <a:tc>
                  <a:txBody>
                    <a:bodyPr/>
                    <a:p>
                      <a:pPr algn="ctr" fontAlgn="ctr">
                        <a:lnSpc>
                          <a:spcPct val="90000"/>
                        </a:lnSpc>
                        <a:buNone/>
                      </a:pPr>
                      <a:r>
                        <a:rPr lang="zh-CN" altLang="en-US" sz="1500">
                          <a:solidFill>
                            <a:schemeClr val="bg1"/>
                          </a:solidFill>
                          <a:latin typeface="思源黑体 CN Medium" panose="020B0600000000000000" charset="-122"/>
                          <a:ea typeface="思源黑体 CN Medium" panose="020B0600000000000000" charset="-122"/>
                          <a:cs typeface="思源黑体 CN Medium" panose="020B0600000000000000" charset="-122"/>
                        </a:rPr>
                        <a:t>国内同通用名上市</a:t>
                      </a:r>
                      <a:r>
                        <a:rPr lang="zh-CN" altLang="en-US" sz="1500">
                          <a:solidFill>
                            <a:schemeClr val="bg1"/>
                          </a:solidFill>
                          <a:latin typeface="思源黑体 CN Medium" panose="020B0600000000000000" charset="-122"/>
                          <a:ea typeface="思源黑体 CN Medium" panose="020B0600000000000000" charset="-122"/>
                          <a:cs typeface="思源黑体 CN Medium" panose="020B0600000000000000" charset="-122"/>
                        </a:rPr>
                        <a:t>情况</a:t>
                      </a:r>
                      <a:endParaRPr lang="zh-CN" altLang="en-US" sz="1500">
                        <a:solidFill>
                          <a:schemeClr val="bg1"/>
                        </a:solidFill>
                        <a:latin typeface="思源黑体 CN Medium" panose="020B0600000000000000" charset="-122"/>
                        <a:ea typeface="思源黑体 CN Medium" panose="020B0600000000000000" charset="-122"/>
                        <a:cs typeface="思源黑体 CN Medium" panose="020B0600000000000000" charset="-122"/>
                      </a:endParaRPr>
                    </a:p>
                  </a:txBody>
                  <a:tcPr anchor="ctr" anchorCtr="0">
                    <a:solidFill>
                      <a:schemeClr val="accent6"/>
                    </a:solidFill>
                  </a:tcPr>
                </a:tc>
                <a:tc>
                  <a:txBody>
                    <a:bodyPr/>
                    <a:p>
                      <a:pPr algn="ctr" fontAlgn="ctr">
                        <a:lnSpc>
                          <a:spcPct val="90000"/>
                        </a:lnSpc>
                        <a:buNone/>
                      </a:pPr>
                      <a:r>
                        <a:rPr lang="zh-CN" altLang="en-US" sz="1400">
                          <a:solidFill>
                            <a:schemeClr val="tx1"/>
                          </a:solidFill>
                          <a:latin typeface="微软雅黑" panose="020B0503020204020204" pitchFamily="34" charset="-122"/>
                          <a:ea typeface="微软雅黑" panose="020B0503020204020204" pitchFamily="34" charset="-122"/>
                          <a:cs typeface="+mn-lt"/>
                        </a:rPr>
                        <a:t>独家</a:t>
                      </a:r>
                      <a:endParaRPr lang="zh-CN" altLang="en-US" sz="1400">
                        <a:solidFill>
                          <a:schemeClr val="tx1"/>
                        </a:solidFill>
                        <a:latin typeface="微软雅黑" panose="020B0503020204020204" pitchFamily="34" charset="-122"/>
                        <a:ea typeface="微软雅黑" panose="020B0503020204020204" pitchFamily="34" charset="-122"/>
                        <a:cs typeface="+mn-lt"/>
                      </a:endParaRPr>
                    </a:p>
                  </a:txBody>
                  <a:tcPr anchor="ctr" anchorCtr="0">
                    <a:gradFill>
                      <a:gsLst>
                        <a:gs pos="0">
                          <a:schemeClr val="accent1">
                            <a:lumMod val="5000"/>
                            <a:lumOff val="95000"/>
                          </a:schemeClr>
                        </a:gs>
                        <a:gs pos="100000">
                          <a:schemeClr val="accent6">
                            <a:alpha val="34000"/>
                          </a:schemeClr>
                        </a:gs>
                      </a:gsLst>
                      <a:lin ang="5400000" scaled="0"/>
                    </a:gradFill>
                  </a:tcPr>
                </a:tc>
              </a:tr>
            </a:tbl>
          </a:graphicData>
        </a:graphic>
      </p:graphicFrame>
      <p:sp>
        <p:nvSpPr>
          <p:cNvPr id="14" name="Text Placeholder 6"/>
          <p:cNvSpPr txBox="1"/>
          <p:nvPr/>
        </p:nvSpPr>
        <p:spPr>
          <a:xfrm>
            <a:off x="6195695" y="1232535"/>
            <a:ext cx="1671320" cy="6242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2000" b="1">
                <a:solidFill>
                  <a:schemeClr val="tx1">
                    <a:lumMod val="85000"/>
                    <a:lumOff val="15000"/>
                  </a:schemeClr>
                </a:solidFill>
                <a:cs typeface="+mn-ea"/>
                <a:sym typeface="+mn-lt"/>
              </a:rPr>
              <a:t>市场信息</a:t>
            </a:r>
            <a:endParaRPr lang="zh-CN" altLang="en-US" sz="2000" b="1">
              <a:solidFill>
                <a:schemeClr val="tx1">
                  <a:lumMod val="85000"/>
                  <a:lumOff val="15000"/>
                </a:schemeClr>
              </a:solidFill>
              <a:cs typeface="+mn-ea"/>
              <a:sym typeface="+mn-lt"/>
            </a:endParaRPr>
          </a:p>
          <a:p>
            <a:pPr marL="0" indent="0">
              <a:lnSpc>
                <a:spcPct val="80000"/>
              </a:lnSpc>
              <a:buNone/>
            </a:pPr>
            <a:endParaRPr lang="zh-CN" altLang="en-US" sz="1400">
              <a:solidFill>
                <a:schemeClr val="tx1">
                  <a:lumMod val="85000"/>
                  <a:lumOff val="15000"/>
                </a:schemeClr>
              </a:solidFill>
              <a:cs typeface="+mn-ea"/>
              <a:sym typeface="+mn-lt"/>
            </a:endParaRPr>
          </a:p>
        </p:txBody>
      </p:sp>
      <p:graphicFrame>
        <p:nvGraphicFramePr>
          <p:cNvPr id="16" name="表格 15"/>
          <p:cNvGraphicFramePr/>
          <p:nvPr>
            <p:custDataLst>
              <p:tags r:id="rId3"/>
            </p:custDataLst>
          </p:nvPr>
        </p:nvGraphicFramePr>
        <p:xfrm>
          <a:off x="6314440" y="1947545"/>
          <a:ext cx="4930775" cy="1094740"/>
        </p:xfrm>
        <a:graphic>
          <a:graphicData uri="http://schemas.openxmlformats.org/drawingml/2006/table">
            <a:tbl>
              <a:tblPr firstRow="1" bandRow="1">
                <a:tableStyleId>{5C22544A-7EE6-4342-B048-85BDC9FD1C3A}</a:tableStyleId>
              </a:tblPr>
              <a:tblGrid>
                <a:gridCol w="1436370"/>
                <a:gridCol w="3494405"/>
              </a:tblGrid>
              <a:tr h="1094740">
                <a:tc>
                  <a:txBody>
                    <a:bodyPr/>
                    <a:p>
                      <a:pPr algn="ctr" fontAlgn="ctr">
                        <a:lnSpc>
                          <a:spcPct val="90000"/>
                        </a:lnSpc>
                        <a:buNone/>
                      </a:pPr>
                      <a:r>
                        <a:rPr lang="zh-CN" altLang="en-US" sz="1600" b="0">
                          <a:solidFill>
                            <a:schemeClr val="bg1"/>
                          </a:solidFill>
                          <a:latin typeface="思源黑体 CN Medium" panose="020B0600000000000000" charset="-122"/>
                          <a:ea typeface="思源黑体 CN Medium" panose="020B0600000000000000" charset="-122"/>
                          <a:cs typeface="+mn-ea"/>
                        </a:rPr>
                        <a:t>国外市场情况</a:t>
                      </a:r>
                      <a:endParaRPr lang="zh-CN" altLang="en-US" sz="1600">
                        <a:solidFill>
                          <a:schemeClr val="bg1"/>
                        </a:solidFill>
                        <a:latin typeface="思源黑体 CN Medium" panose="020B0600000000000000" charset="-122"/>
                        <a:ea typeface="思源黑体 CN Medium" panose="020B0600000000000000" charset="-122"/>
                      </a:endParaRPr>
                    </a:p>
                  </a:txBody>
                  <a:tcPr anchor="ctr" anchorCtr="0">
                    <a:solidFill>
                      <a:schemeClr val="accent6"/>
                    </a:solidFill>
                  </a:tcPr>
                </a:tc>
                <a:tc>
                  <a:txBody>
                    <a:bodyPr/>
                    <a:p>
                      <a:pPr algn="ctr" fontAlgn="ctr">
                        <a:lnSpc>
                          <a:spcPct val="110000"/>
                        </a:lnSpc>
                        <a:buNone/>
                      </a:pP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本品在美国及欧洲</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澳洲</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等主流国家上市</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经多年临床使用，其显著的</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术后抗炎</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镇痛及抑制术中瞳孔缩小临床疗效、使用安全性在包括大量亚洲患者的全球人群中得以广泛证明。</a:t>
                      </a:r>
                      <a:endPar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r>
            </a:tbl>
          </a:graphicData>
        </a:graphic>
      </p:graphicFrame>
      <p:sp>
        <p:nvSpPr>
          <p:cNvPr id="3" name="Text Placeholder 6"/>
          <p:cNvSpPr txBox="1"/>
          <p:nvPr/>
        </p:nvSpPr>
        <p:spPr>
          <a:xfrm>
            <a:off x="6195695" y="3168650"/>
            <a:ext cx="3052445" cy="6242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zh-CN" altLang="en-US" sz="2000" b="1">
                <a:solidFill>
                  <a:schemeClr val="tx1">
                    <a:lumMod val="85000"/>
                    <a:lumOff val="15000"/>
                  </a:schemeClr>
                </a:solidFill>
                <a:cs typeface="+mn-ea"/>
                <a:sym typeface="+mn-lt"/>
              </a:rPr>
              <a:t>适应症及用法用量</a:t>
            </a:r>
            <a:endParaRPr lang="zh-CN" altLang="en-US" sz="1400">
              <a:solidFill>
                <a:schemeClr val="tx1">
                  <a:lumMod val="85000"/>
                  <a:lumOff val="15000"/>
                </a:schemeClr>
              </a:solidFill>
              <a:cs typeface="+mn-ea"/>
              <a:sym typeface="+mn-lt"/>
            </a:endParaRPr>
          </a:p>
        </p:txBody>
      </p:sp>
      <p:graphicFrame>
        <p:nvGraphicFramePr>
          <p:cNvPr id="8" name="表格 7"/>
          <p:cNvGraphicFramePr/>
          <p:nvPr>
            <p:custDataLst>
              <p:tags r:id="rId4"/>
            </p:custDataLst>
          </p:nvPr>
        </p:nvGraphicFramePr>
        <p:xfrm>
          <a:off x="6314440" y="3495040"/>
          <a:ext cx="4930775" cy="2184400"/>
        </p:xfrm>
        <a:graphic>
          <a:graphicData uri="http://schemas.openxmlformats.org/drawingml/2006/table">
            <a:tbl>
              <a:tblPr firstRow="1" bandRow="1">
                <a:tableStyleId>{5C22544A-7EE6-4342-B048-85BDC9FD1C3A}</a:tableStyleId>
              </a:tblPr>
              <a:tblGrid>
                <a:gridCol w="1437005"/>
                <a:gridCol w="3493770"/>
              </a:tblGrid>
              <a:tr h="778510">
                <a:tc>
                  <a:txBody>
                    <a:bodyPr/>
                    <a:p>
                      <a:pPr algn="ctr" fontAlgn="ctr">
                        <a:lnSpc>
                          <a:spcPct val="90000"/>
                        </a:lnSpc>
                        <a:buNone/>
                      </a:pPr>
                      <a:r>
                        <a:rPr lang="zh-CN" altLang="en-US" sz="1600" b="0">
                          <a:solidFill>
                            <a:schemeClr val="bg1"/>
                          </a:solidFill>
                          <a:latin typeface="思源黑体 CN Medium" panose="020B0600000000000000" charset="-122"/>
                          <a:ea typeface="思源黑体 CN Medium" panose="020B0600000000000000" charset="-122"/>
                          <a:cs typeface="+mn-ea"/>
                        </a:rPr>
                        <a:t>适应症</a:t>
                      </a:r>
                      <a:endParaRPr lang="zh-CN" altLang="en-US" sz="1600">
                        <a:solidFill>
                          <a:schemeClr val="bg1"/>
                        </a:solidFill>
                        <a:latin typeface="思源黑体 CN Medium" panose="020B0600000000000000" charset="-122"/>
                        <a:ea typeface="思源黑体 CN Medium" panose="020B0600000000000000" charset="-122"/>
                      </a:endParaRPr>
                    </a:p>
                  </a:txBody>
                  <a:tcPr anchor="ctr" anchorCtr="0">
                    <a:solidFill>
                      <a:schemeClr val="accent6"/>
                    </a:solidFill>
                  </a:tcPr>
                </a:tc>
                <a:tc>
                  <a:txBody>
                    <a:bodyPr/>
                    <a:p>
                      <a:pPr algn="l">
                        <a:lnSpc>
                          <a:spcPct val="120000"/>
                        </a:lnSpc>
                      </a:pP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、用于控制不建议使用类固醇患者的激光小梁成形术和其他术后的眼前段炎症。</a:t>
                      </a:r>
                      <a:endPar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20000"/>
                        </a:lnSpc>
                      </a:pP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、用于抑制术中瞳孔缩小。</a:t>
                      </a:r>
                      <a:endPar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r>
              <a:tr h="1405890">
                <a:tc>
                  <a:txBody>
                    <a:bodyPr/>
                    <a:p>
                      <a:pPr algn="ctr" fontAlgn="ctr">
                        <a:lnSpc>
                          <a:spcPct val="90000"/>
                        </a:lnSpc>
                        <a:buNone/>
                      </a:pPr>
                      <a:r>
                        <a:rPr lang="zh-CN" altLang="en-US" sz="1600">
                          <a:solidFill>
                            <a:schemeClr val="bg1"/>
                          </a:solidFill>
                          <a:latin typeface="思源黑体 CN Medium" panose="020B0600000000000000" charset="-122"/>
                          <a:ea typeface="思源黑体 CN Medium" panose="020B0600000000000000" charset="-122"/>
                        </a:rPr>
                        <a:t>用法用量</a:t>
                      </a:r>
                      <a:endParaRPr lang="zh-CN" altLang="en-US" sz="1600">
                        <a:solidFill>
                          <a:schemeClr val="bg1"/>
                        </a:solidFill>
                        <a:latin typeface="思源黑体 CN Medium" panose="020B0600000000000000" charset="-122"/>
                        <a:ea typeface="思源黑体 CN Medium" panose="020B0600000000000000" charset="-122"/>
                      </a:endParaRPr>
                    </a:p>
                  </a:txBody>
                  <a:tcPr anchor="ctr" anchorCtr="0">
                    <a:solidFill>
                      <a:schemeClr val="accent6"/>
                    </a:solidFill>
                  </a:tcPr>
                </a:tc>
                <a:tc>
                  <a:txBody>
                    <a:bodyPr/>
                    <a:p>
                      <a:pPr algn="l">
                        <a:lnSpc>
                          <a:spcPct val="120000"/>
                        </a:lnSpc>
                        <a:buNone/>
                      </a:pP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用于抑制术中瞳孔缩小时，术前</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小时开始每半小时滴</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滴，最后</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滴在手术前至少</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分钟给药。</a:t>
                      </a:r>
                      <a:endPar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20000"/>
                        </a:lnSpc>
                        <a:buNone/>
                      </a:pP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用于控制术后和</a:t>
                      </a:r>
                      <a:r>
                        <a:rPr lang="zh-CN" altLang="en-US" sz="1200" b="0">
                          <a:solidFill>
                            <a:schemeClr val="tx1"/>
                          </a:solidFill>
                          <a:latin typeface="宋体" panose="02010600030101010101" pitchFamily="2" charset="-122"/>
                          <a:ea typeface="宋体" panose="02010600030101010101" pitchFamily="2" charset="-122"/>
                          <a:cs typeface="微软雅黑" panose="020B0503020204020204" pitchFamily="34" charset="-122"/>
                        </a:rPr>
                        <a:t>激光</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小梁成形术后的炎症时应遵循上述给药方案。术后</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24</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小时开始，每天</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次，每次滴</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滴，在激光小梁成形术后持续</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周，在其他手术后持续</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2-3</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周。</a:t>
                      </a:r>
                      <a:endPar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8" grpId="0"/>
      <p:bldP spid="1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608965" y="272415"/>
            <a:ext cx="3049905" cy="64897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zh-CN" sz="32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1</a:t>
            </a:r>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、产品概况</a:t>
            </a:r>
            <a:endParaRPr lang="zh-CN" altLang="en-US" sz="2400" b="1" dirty="0">
              <a:solidFill>
                <a:schemeClr val="tx1">
                  <a:lumMod val="85000"/>
                  <a:lumOff val="15000"/>
                </a:schemeClr>
              </a:solidFill>
              <a:cs typeface="+mn-ea"/>
              <a:sym typeface="+mn-lt"/>
            </a:endParaRPr>
          </a:p>
        </p:txBody>
      </p:sp>
      <p:graphicFrame>
        <p:nvGraphicFramePr>
          <p:cNvPr id="105" name="图表 104"/>
          <p:cNvGraphicFramePr/>
          <p:nvPr>
            <p:custDataLst>
              <p:tags r:id="rId2"/>
            </p:custDataLst>
          </p:nvPr>
        </p:nvGraphicFramePr>
        <p:xfrm>
          <a:off x="503555" y="1880235"/>
          <a:ext cx="4454525" cy="2787650"/>
        </p:xfrm>
        <a:graphic>
          <a:graphicData uri="http://schemas.openxmlformats.org/drawingml/2006/chart">
            <c:chart xmlns:c="http://schemas.openxmlformats.org/drawingml/2006/chart" xmlns:r="http://schemas.openxmlformats.org/officeDocument/2006/relationships" r:id="rId1"/>
          </a:graphicData>
        </a:graphic>
      </p:graphicFrame>
      <p:sp>
        <p:nvSpPr>
          <p:cNvPr id="8" name="文本框 7"/>
          <p:cNvSpPr txBox="1"/>
          <p:nvPr/>
        </p:nvSpPr>
        <p:spPr>
          <a:xfrm>
            <a:off x="503555" y="4544695"/>
            <a:ext cx="4854575" cy="599440"/>
          </a:xfrm>
          <a:prstGeom prst="rect">
            <a:avLst/>
          </a:prstGeom>
          <a:noFill/>
        </p:spPr>
        <p:txBody>
          <a:bodyPr wrap="square" rtlCol="0" anchor="t">
            <a:noAutofit/>
          </a:bodyPr>
          <a:p>
            <a:pPr algn="just"/>
            <a:r>
              <a:rPr lang="zh-CN" altLang="en-US" sz="1200" b="1" kern="100" dirty="0">
                <a:latin typeface="微软雅黑" panose="020B0503020204020204" pitchFamily="34" charset="-122"/>
                <a:ea typeface="微软雅黑" panose="020B0503020204020204" pitchFamily="34" charset="-122"/>
                <a:cs typeface="Times New Roman" panose="02020603050405020304" charset="0"/>
                <a:sym typeface="+mn-ea"/>
              </a:rPr>
              <a:t>根据</a:t>
            </a:r>
            <a:r>
              <a:rPr lang="en-US" altLang="zh-CN" sz="1200" b="1" kern="100" dirty="0">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200" b="1" kern="100" dirty="0">
                <a:latin typeface="微软雅黑" panose="020B0503020204020204" pitchFamily="34" charset="-122"/>
                <a:ea typeface="微软雅黑" panose="020B0503020204020204" pitchFamily="34" charset="-122"/>
                <a:cs typeface="Times New Roman" panose="02020603050405020304" charset="0"/>
                <a:sym typeface="+mn-ea"/>
              </a:rPr>
              <a:t>十四五”全国眼健康规划（</a:t>
            </a:r>
            <a:r>
              <a:rPr lang="en-US" altLang="zh-CN" sz="1200" b="1" kern="100" dirty="0">
                <a:latin typeface="微软雅黑" panose="020B0503020204020204" pitchFamily="34" charset="-122"/>
                <a:ea typeface="微软雅黑" panose="020B0503020204020204" pitchFamily="34" charset="-122"/>
                <a:cs typeface="Times New Roman" panose="02020603050405020304" charset="0"/>
                <a:sym typeface="+mn-ea"/>
              </a:rPr>
              <a:t>2021-2025</a:t>
            </a:r>
            <a:r>
              <a:rPr lang="zh-CN" altLang="en-US" sz="1200" b="1" kern="100" dirty="0">
                <a:latin typeface="微软雅黑" panose="020B0503020204020204" pitchFamily="34" charset="-122"/>
                <a:ea typeface="微软雅黑" panose="020B0503020204020204" pitchFamily="34" charset="-122"/>
                <a:cs typeface="Times New Roman" panose="02020603050405020304" charset="0"/>
                <a:sym typeface="+mn-ea"/>
              </a:rPr>
              <a:t>）</a:t>
            </a:r>
            <a:r>
              <a:rPr lang="en-US" altLang="zh-CN" sz="1200" b="1" kern="100" dirty="0">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200" b="1" kern="100" dirty="0">
                <a:latin typeface="微软雅黑" panose="020B0503020204020204" pitchFamily="34" charset="-122"/>
                <a:ea typeface="微软雅黑" panose="020B0503020204020204" pitchFamily="34" charset="-122"/>
                <a:cs typeface="Times New Roman" panose="02020603050405020304" charset="0"/>
                <a:sym typeface="+mn-ea"/>
              </a:rPr>
              <a:t>，</a:t>
            </a:r>
            <a:r>
              <a:rPr lang="en-US" altLang="zh-CN" sz="1200" b="1" kern="100" dirty="0">
                <a:latin typeface="微软雅黑" panose="020B0503020204020204" pitchFamily="34" charset="-122"/>
                <a:ea typeface="微软雅黑" panose="020B0503020204020204" pitchFamily="34" charset="-122"/>
                <a:cs typeface="Times New Roman" panose="02020603050405020304" charset="0"/>
                <a:sym typeface="+mn-ea"/>
              </a:rPr>
              <a:t>2025</a:t>
            </a:r>
            <a:r>
              <a:rPr lang="zh-CN" altLang="en-US" sz="1200" b="1" kern="100" dirty="0">
                <a:latin typeface="微软雅黑" panose="020B0503020204020204" pitchFamily="34" charset="-122"/>
                <a:ea typeface="微软雅黑" panose="020B0503020204020204" pitchFamily="34" charset="-122"/>
                <a:cs typeface="Times New Roman" panose="02020603050405020304" charset="0"/>
                <a:sym typeface="+mn-ea"/>
              </a:rPr>
              <a:t>年我国力争实现</a:t>
            </a:r>
            <a:r>
              <a:rPr lang="en-US" altLang="zh-CN" sz="1200" b="1" kern="100" dirty="0">
                <a:latin typeface="微软雅黑" panose="020B0503020204020204" pitchFamily="34" charset="-122"/>
                <a:ea typeface="微软雅黑" panose="020B0503020204020204" pitchFamily="34" charset="-122"/>
                <a:cs typeface="Times New Roman" panose="02020603050405020304" charset="0"/>
                <a:sym typeface="+mn-ea"/>
              </a:rPr>
              <a:t>CSR3500</a:t>
            </a:r>
            <a:r>
              <a:rPr lang="zh-CN" altLang="en-US" sz="1200" b="1" kern="100" dirty="0">
                <a:latin typeface="微软雅黑" panose="020B0503020204020204" pitchFamily="34" charset="-122"/>
                <a:ea typeface="微软雅黑" panose="020B0503020204020204" pitchFamily="34" charset="-122"/>
                <a:cs typeface="Times New Roman" panose="02020603050405020304" charset="0"/>
                <a:sym typeface="+mn-ea"/>
              </a:rPr>
              <a:t>以上，预计手术例数达</a:t>
            </a:r>
            <a:r>
              <a:rPr lang="en-US" altLang="zh-CN" sz="2000" b="1" i="1" kern="10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625</a:t>
            </a:r>
            <a:r>
              <a:rPr lang="zh-CN" altLang="en-US" sz="2000" b="1" i="1" kern="10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万例</a:t>
            </a:r>
            <a:r>
              <a:rPr lang="zh-CN" altLang="en-US" sz="1200" b="1" kern="100" dirty="0">
                <a:latin typeface="微软雅黑" panose="020B0503020204020204" pitchFamily="34" charset="-122"/>
                <a:ea typeface="微软雅黑" panose="020B0503020204020204" pitchFamily="34" charset="-122"/>
                <a:cs typeface="Times New Roman" panose="02020603050405020304" charset="0"/>
                <a:sym typeface="+mn-ea"/>
              </a:rPr>
              <a:t>。</a:t>
            </a:r>
            <a:endParaRPr lang="zh-CN" altLang="en-US" sz="1200" b="1" kern="100" dirty="0">
              <a:latin typeface="微软雅黑" panose="020B0503020204020204" pitchFamily="34" charset="-122"/>
              <a:ea typeface="微软雅黑" panose="020B0503020204020204" pitchFamily="34" charset="-122"/>
              <a:cs typeface="Times New Roman" panose="02020603050405020304" charset="0"/>
              <a:sym typeface="+mn-ea"/>
            </a:endParaRPr>
          </a:p>
        </p:txBody>
      </p:sp>
      <p:graphicFrame>
        <p:nvGraphicFramePr>
          <p:cNvPr id="11" name="表格 10"/>
          <p:cNvGraphicFramePr/>
          <p:nvPr>
            <p:custDataLst>
              <p:tags r:id="rId3"/>
            </p:custDataLst>
          </p:nvPr>
        </p:nvGraphicFramePr>
        <p:xfrm>
          <a:off x="5586730" y="1530350"/>
          <a:ext cx="5753100" cy="3775075"/>
        </p:xfrm>
        <a:graphic>
          <a:graphicData uri="http://schemas.openxmlformats.org/drawingml/2006/table">
            <a:tbl>
              <a:tblPr firstRow="1" bandRow="1">
                <a:tableStyleId>{5C22544A-7EE6-4342-B048-85BDC9FD1C3A}</a:tableStyleId>
              </a:tblPr>
              <a:tblGrid>
                <a:gridCol w="1915160"/>
                <a:gridCol w="1915795"/>
                <a:gridCol w="1922145"/>
              </a:tblGrid>
              <a:tr h="405130">
                <a:tc>
                  <a:txBody>
                    <a:bodyPr/>
                    <a:p>
                      <a:pPr algn="ctr">
                        <a:buNone/>
                      </a:pPr>
                      <a:r>
                        <a:rPr lang="zh-CN" altLang="en-US"/>
                        <a:t>疾病名称</a:t>
                      </a:r>
                      <a:endParaRPr lang="zh-CN" altLang="en-US"/>
                    </a:p>
                  </a:txBody>
                  <a:tcPr anchor="ctr" anchorCtr="0">
                    <a:solidFill>
                      <a:schemeClr val="accent6"/>
                    </a:solidFill>
                  </a:tcPr>
                </a:tc>
                <a:tc>
                  <a:txBody>
                    <a:bodyPr/>
                    <a:p>
                      <a:pPr algn="ctr">
                        <a:buNone/>
                      </a:pPr>
                      <a:r>
                        <a:rPr lang="zh-CN" altLang="en-US"/>
                        <a:t>治疗方案</a:t>
                      </a:r>
                      <a:endParaRPr lang="zh-CN" altLang="en-US"/>
                    </a:p>
                  </a:txBody>
                  <a:tcPr anchor="ctr" anchorCtr="0">
                    <a:solidFill>
                      <a:schemeClr val="accent6"/>
                    </a:solidFill>
                  </a:tcPr>
                </a:tc>
                <a:tc>
                  <a:txBody>
                    <a:bodyPr/>
                    <a:p>
                      <a:pPr algn="ctr">
                        <a:buNone/>
                      </a:pPr>
                      <a:r>
                        <a:rPr lang="zh-CN" altLang="en-US"/>
                        <a:t>疾病负担</a:t>
                      </a:r>
                      <a:endParaRPr lang="zh-CN" altLang="en-US"/>
                    </a:p>
                  </a:txBody>
                  <a:tcPr anchor="ctr" anchorCtr="0">
                    <a:solidFill>
                      <a:schemeClr val="accent6"/>
                    </a:solidFill>
                  </a:tcPr>
                </a:tc>
              </a:tr>
              <a:tr h="803910">
                <a:tc>
                  <a:txBody>
                    <a:bodyPr/>
                    <a:p>
                      <a:pPr algn="ctr">
                        <a:lnSpc>
                          <a:spcPct val="130000"/>
                        </a:lnSpc>
                        <a:buNone/>
                      </a:pPr>
                      <a:r>
                        <a:rPr lang="zh-CN" altLang="en-US" sz="1200">
                          <a:solidFill>
                            <a:schemeClr val="tx1"/>
                          </a:solidFill>
                          <a:latin typeface="微软雅黑" panose="020B0503020204020204" pitchFamily="34" charset="-122"/>
                          <a:ea typeface="微软雅黑" panose="020B0503020204020204" pitchFamily="34" charset="-122"/>
                        </a:rPr>
                        <a:t>白内障</a:t>
                      </a:r>
                      <a:endParaRPr lang="zh-CN" altLang="en-US" sz="1200">
                        <a:solidFill>
                          <a:schemeClr val="tx1"/>
                        </a:solidFill>
                        <a:latin typeface="微软雅黑" panose="020B0503020204020204" pitchFamily="34" charset="-122"/>
                        <a:ea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c>
                  <a:txBody>
                    <a:bodyPr/>
                    <a:p>
                      <a:pPr algn="ctr">
                        <a:lnSpc>
                          <a:spcPct val="130000"/>
                        </a:lnSpc>
                        <a:buNone/>
                      </a:pPr>
                      <a:r>
                        <a:rPr lang="zh-CN" altLang="en-US" sz="1200">
                          <a:solidFill>
                            <a:schemeClr val="tx1"/>
                          </a:solidFill>
                          <a:latin typeface="微软雅黑" panose="020B0503020204020204" pitchFamily="34" charset="-122"/>
                          <a:ea typeface="微软雅黑" panose="020B0503020204020204" pitchFamily="34" charset="-122"/>
                        </a:rPr>
                        <a:t>白内障手术</a:t>
                      </a:r>
                      <a:endParaRPr lang="zh-CN" altLang="en-US" sz="1200">
                        <a:solidFill>
                          <a:schemeClr val="tx1"/>
                        </a:solidFill>
                        <a:latin typeface="微软雅黑" panose="020B0503020204020204" pitchFamily="34" charset="-122"/>
                        <a:ea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c>
                  <a:txBody>
                    <a:bodyPr/>
                    <a:p>
                      <a:pPr algn="ctr">
                        <a:lnSpc>
                          <a:spcPct val="130000"/>
                        </a:lnSpc>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我国白内障患者人数在</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1990-2021</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年间由</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568.4</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万人增加至</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1978.5</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万人</a:t>
                      </a:r>
                      <a:r>
                        <a:rPr lang="en-US" altLang="zh-CN" sz="120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20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r>
              <a:tr h="566420">
                <a:tc>
                  <a:txBody>
                    <a:bodyPr/>
                    <a:p>
                      <a:pPr algn="ctr">
                        <a:lnSpc>
                          <a:spcPct val="130000"/>
                        </a:lnSpc>
                        <a:buNone/>
                      </a:pPr>
                      <a:r>
                        <a:rPr lang="zh-CN" altLang="en-US" sz="1200">
                          <a:solidFill>
                            <a:schemeClr val="tx1"/>
                          </a:solidFill>
                          <a:latin typeface="微软雅黑" panose="020B0503020204020204" pitchFamily="34" charset="-122"/>
                          <a:ea typeface="微软雅黑" panose="020B0503020204020204" pitchFamily="34" charset="-122"/>
                        </a:rPr>
                        <a:t>青光眼</a:t>
                      </a:r>
                      <a:endParaRPr lang="zh-CN" altLang="en-US" sz="1200">
                        <a:solidFill>
                          <a:schemeClr val="tx1"/>
                        </a:solidFill>
                        <a:latin typeface="微软雅黑" panose="020B0503020204020204" pitchFamily="34" charset="-122"/>
                        <a:ea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c>
                  <a:txBody>
                    <a:bodyPr/>
                    <a:p>
                      <a:pPr algn="ctr">
                        <a:lnSpc>
                          <a:spcPct val="130000"/>
                        </a:lnSpc>
                        <a:buNone/>
                      </a:pPr>
                      <a:r>
                        <a:rPr lang="zh-CN" altLang="en-US" sz="1200">
                          <a:solidFill>
                            <a:schemeClr val="tx1"/>
                          </a:solidFill>
                          <a:latin typeface="微软雅黑" panose="020B0503020204020204" pitchFamily="34" charset="-122"/>
                          <a:ea typeface="微软雅黑" panose="020B0503020204020204" pitchFamily="34" charset="-122"/>
                        </a:rPr>
                        <a:t>青光眼手术（如小梁切除术、引流阀植入术）</a:t>
                      </a:r>
                      <a:endParaRPr lang="zh-CN" altLang="en-US" sz="1200">
                        <a:solidFill>
                          <a:schemeClr val="tx1"/>
                        </a:solidFill>
                        <a:latin typeface="微软雅黑" panose="020B0503020204020204" pitchFamily="34" charset="-122"/>
                        <a:ea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c>
                  <a:txBody>
                    <a:bodyPr/>
                    <a:p>
                      <a:pPr algn="ctr">
                        <a:lnSpc>
                          <a:spcPct val="130000"/>
                        </a:lnSpc>
                        <a:buNone/>
                      </a:pP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2025</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年我国青光眼患者人数可达</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2516</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万人</a:t>
                      </a:r>
                      <a:r>
                        <a:rPr lang="en-US" altLang="zh-CN" sz="120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120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r>
              <a:tr h="958215">
                <a:tc>
                  <a:txBody>
                    <a:bodyPr/>
                    <a:p>
                      <a:pPr algn="ctr">
                        <a:lnSpc>
                          <a:spcPct val="130000"/>
                        </a:lnSpc>
                        <a:buNone/>
                      </a:pPr>
                      <a:r>
                        <a:rPr lang="zh-CN" altLang="en-US" sz="1200">
                          <a:solidFill>
                            <a:schemeClr val="tx1"/>
                          </a:solidFill>
                          <a:latin typeface="微软雅黑" panose="020B0503020204020204" pitchFamily="34" charset="-122"/>
                          <a:ea typeface="微软雅黑" panose="020B0503020204020204" pitchFamily="34" charset="-122"/>
                        </a:rPr>
                        <a:t>近视</a:t>
                      </a:r>
                      <a:endParaRPr lang="zh-CN" altLang="en-US" sz="1200">
                        <a:solidFill>
                          <a:schemeClr val="tx1"/>
                        </a:solidFill>
                        <a:latin typeface="微软雅黑" panose="020B0503020204020204" pitchFamily="34" charset="-122"/>
                        <a:ea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c>
                  <a:txBody>
                    <a:bodyPr/>
                    <a:p>
                      <a:pPr algn="ctr">
                        <a:lnSpc>
                          <a:spcPct val="130000"/>
                        </a:lnSpc>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角膜屈光手术</a:t>
                      </a: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30000"/>
                        </a:lnSpc>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如全飞秒</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SMILE</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LASIK</a:t>
                      </a:r>
                      <a:endPar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c>
                  <a:txBody>
                    <a:bodyPr/>
                    <a:p>
                      <a:pPr algn="ctr">
                        <a:lnSpc>
                          <a:spcPct val="130000"/>
                        </a:lnSpc>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中国人群的近视患病率约为</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36.6%</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15-19</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岁人群的患病率更是高达</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67.2%</a:t>
                      </a:r>
                      <a:r>
                        <a:rPr lang="en-US" altLang="zh-CN" sz="120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[3]</a:t>
                      </a:r>
                      <a:endParaRPr lang="en-US" altLang="zh-CN" sz="120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r>
              <a:tr h="1041400">
                <a:tc>
                  <a:txBody>
                    <a:bodyPr/>
                    <a:p>
                      <a:pPr algn="ctr">
                        <a:lnSpc>
                          <a:spcPct val="130000"/>
                        </a:lnSpc>
                        <a:buNone/>
                      </a:pPr>
                      <a:r>
                        <a:rPr lang="zh-CN" altLang="en-US" sz="1200">
                          <a:solidFill>
                            <a:schemeClr val="tx1"/>
                          </a:solidFill>
                          <a:latin typeface="微软雅黑" panose="020B0503020204020204" pitchFamily="34" charset="-122"/>
                          <a:ea typeface="微软雅黑" panose="020B0503020204020204" pitchFamily="34" charset="-122"/>
                        </a:rPr>
                        <a:t>视网膜病变</a:t>
                      </a:r>
                      <a:endParaRPr lang="zh-CN" altLang="en-US" sz="1200">
                        <a:solidFill>
                          <a:schemeClr val="tx1"/>
                        </a:solidFill>
                        <a:latin typeface="微软雅黑" panose="020B0503020204020204" pitchFamily="34" charset="-122"/>
                        <a:ea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c>
                  <a:txBody>
                    <a:bodyPr/>
                    <a:p>
                      <a:pPr algn="ctr">
                        <a:lnSpc>
                          <a:spcPct val="130000"/>
                        </a:lnSpc>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玻璃体切除术或抗</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VEGF</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治疗</a:t>
                      </a: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c>
                  <a:txBody>
                    <a:bodyPr/>
                    <a:p>
                      <a:pPr algn="ctr">
                        <a:lnSpc>
                          <a:spcPct val="130000"/>
                        </a:lnSpc>
                        <a:buClrTx/>
                        <a:buSzTx/>
                        <a:buFontTx/>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我国约有</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1.18</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亿人患有糖尿病，占全球糖尿病患者的约</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22%</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DR</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的患病率为</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16.3%</a:t>
                      </a:r>
                      <a:r>
                        <a:rPr lang="en-US" altLang="zh-CN" sz="120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a:t>
                      </a:r>
                      <a:endParaRPr lang="en-US" altLang="zh-CN" sz="120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r>
            </a:tbl>
          </a:graphicData>
        </a:graphic>
      </p:graphicFrame>
      <p:sp>
        <p:nvSpPr>
          <p:cNvPr id="13" name="文本框 12"/>
          <p:cNvSpPr txBox="1"/>
          <p:nvPr/>
        </p:nvSpPr>
        <p:spPr>
          <a:xfrm>
            <a:off x="503555" y="5671820"/>
            <a:ext cx="11243945" cy="770255"/>
          </a:xfrm>
          <a:prstGeom prst="rect">
            <a:avLst/>
          </a:prstGeom>
          <a:noFill/>
        </p:spPr>
        <p:txBody>
          <a:bodyPr wrap="square" rtlCol="0">
            <a:noAutofit/>
          </a:bodyPr>
          <a:p>
            <a:r>
              <a:rPr lang="zh-CN" altLang="en-US" sz="1200">
                <a:latin typeface="微软雅黑" panose="020B0503020204020204" pitchFamily="34" charset="-122"/>
                <a:ea typeface="微软雅黑" panose="020B0503020204020204" pitchFamily="34" charset="-122"/>
                <a:cs typeface="微软雅黑" panose="020B0503020204020204" pitchFamily="34" charset="-122"/>
              </a:rPr>
              <a:t>参考文献：</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200">
                <a:latin typeface="微软雅黑" panose="020B0503020204020204" pitchFamily="34" charset="-122"/>
                <a:ea typeface="微软雅黑" panose="020B0503020204020204" pitchFamily="34" charset="-122"/>
                <a:cs typeface="微软雅黑" panose="020B0503020204020204" pitchFamily="34" charset="-122"/>
              </a:rPr>
              <a:t>[1] [J].</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数理医药学杂志</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,2024,37(12):888-898.         </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[3] [J].Lancet Reg Health West Pac,2025,55:101484.</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200">
                <a:latin typeface="微软雅黑" panose="020B0503020204020204" pitchFamily="34" charset="-122"/>
                <a:ea typeface="微软雅黑" panose="020B0503020204020204" pitchFamily="34" charset="-122"/>
                <a:cs typeface="微软雅黑" panose="020B0503020204020204" pitchFamily="34" charset="-122"/>
              </a:rPr>
              <a:t>[2] [J].Journal of Global Health,2017,7(2):20705.  </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[4] [J].Lancet Public Health,2024,9(12):e1089-e1097.</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5" name="图片 14" descr="先路医药折页转曲"/>
          <p:cNvPicPr>
            <a:picLocks noChangeAspect="1"/>
          </p:cNvPicPr>
          <p:nvPr/>
        </p:nvPicPr>
        <p:blipFill>
          <a:blip r:embed="rId4"/>
          <a:stretch>
            <a:fillRect/>
          </a:stretch>
        </p:blipFill>
        <p:spPr>
          <a:xfrm>
            <a:off x="9248775" y="234950"/>
            <a:ext cx="2441575" cy="365760"/>
          </a:xfrm>
          <a:prstGeom prst="rect">
            <a:avLst/>
          </a:prstGeom>
        </p:spPr>
      </p:pic>
      <p:sp>
        <p:nvSpPr>
          <p:cNvPr id="9" name="Text Placeholder 6"/>
          <p:cNvSpPr txBox="1"/>
          <p:nvPr/>
        </p:nvSpPr>
        <p:spPr>
          <a:xfrm>
            <a:off x="608965" y="1137285"/>
            <a:ext cx="2378075" cy="5753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zh-CN" altLang="en-US" sz="2000" b="1">
                <a:solidFill>
                  <a:schemeClr val="tx1">
                    <a:lumMod val="85000"/>
                    <a:lumOff val="15000"/>
                  </a:schemeClr>
                </a:solidFill>
                <a:cs typeface="+mn-ea"/>
                <a:sym typeface="+mn-lt"/>
              </a:rPr>
              <a:t>疾病负担</a:t>
            </a:r>
            <a:endParaRPr lang="zh-CN" altLang="en-US" sz="1400">
              <a:solidFill>
                <a:schemeClr val="tx1">
                  <a:lumMod val="85000"/>
                  <a:lumOff val="15000"/>
                </a:schemeClr>
              </a:solidFill>
              <a:cs typeface="+mn-ea"/>
              <a:sym typeface="+mn-lt"/>
            </a:endParaRPr>
          </a:p>
        </p:txBody>
      </p:sp>
      <p:sp>
        <p:nvSpPr>
          <p:cNvPr id="14" name="任意多边形: 形状 3"/>
          <p:cNvSpPr/>
          <p:nvPr/>
        </p:nvSpPr>
        <p:spPr>
          <a:xfrm flipH="1">
            <a:off x="0" y="4389602"/>
            <a:ext cx="12192000" cy="2468397"/>
          </a:xfrm>
          <a:custGeom>
            <a:avLst/>
            <a:gdLst>
              <a:gd name="connsiteX0" fmla="*/ 12192000 w 12192000"/>
              <a:gd name="connsiteY0" fmla="*/ 0 h 2383466"/>
              <a:gd name="connsiteX1" fmla="*/ 12192000 w 12192000"/>
              <a:gd name="connsiteY1" fmla="*/ 2383466 h 2383466"/>
              <a:gd name="connsiteX2" fmla="*/ 0 w 12192000"/>
              <a:gd name="connsiteY2" fmla="*/ 2383466 h 2383466"/>
              <a:gd name="connsiteX3" fmla="*/ 0 w 12192000"/>
              <a:gd name="connsiteY3" fmla="*/ 1361314 h 2383466"/>
              <a:gd name="connsiteX4" fmla="*/ 353496 w 12192000"/>
              <a:gd name="connsiteY4" fmla="*/ 1484568 h 2383466"/>
              <a:gd name="connsiteX5" fmla="*/ 4890837 w 12192000"/>
              <a:gd name="connsiteY5" fmla="*/ 2130804 h 2383466"/>
              <a:gd name="connsiteX6" fmla="*/ 12026664 w 12192000"/>
              <a:gd name="connsiteY6" fmla="*/ 150519 h 238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383466">
                <a:moveTo>
                  <a:pt x="12192000" y="0"/>
                </a:moveTo>
                <a:lnTo>
                  <a:pt x="12192000" y="2383466"/>
                </a:lnTo>
                <a:lnTo>
                  <a:pt x="0" y="2383466"/>
                </a:lnTo>
                <a:lnTo>
                  <a:pt x="0" y="1361314"/>
                </a:lnTo>
                <a:lnTo>
                  <a:pt x="353496" y="1484568"/>
                </a:lnTo>
                <a:cubicBezTo>
                  <a:pt x="1648706" y="1892568"/>
                  <a:pt x="3210104" y="2130804"/>
                  <a:pt x="4890837" y="2130804"/>
                </a:cubicBezTo>
                <a:cubicBezTo>
                  <a:pt x="7972182" y="2130804"/>
                  <a:pt x="10652425" y="1330066"/>
                  <a:pt x="12026664" y="150519"/>
                </a:cubicBezTo>
                <a:close/>
              </a:path>
            </a:pathLst>
          </a:custGeom>
          <a:gradFill>
            <a:gsLst>
              <a:gs pos="65000">
                <a:srgbClr val="BFE2D6"/>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8" grpId="0"/>
      <p:bldP spid="8" grpId="1"/>
      <p:bldP spid="13" grpId="0"/>
      <p:bldP spid="13" grpId="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6"/>
          <p:cNvSpPr txBox="1"/>
          <p:nvPr/>
        </p:nvSpPr>
        <p:spPr>
          <a:xfrm>
            <a:off x="5210810" y="1047750"/>
            <a:ext cx="1770380" cy="4413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endParaRPr lang="zh-CN" altLang="en-US" sz="1400">
              <a:solidFill>
                <a:schemeClr val="tx1">
                  <a:lumMod val="85000"/>
                  <a:lumOff val="15000"/>
                </a:schemeClr>
              </a:solidFill>
              <a:cs typeface="+mn-ea"/>
              <a:sym typeface="+mn-lt"/>
            </a:endParaRPr>
          </a:p>
        </p:txBody>
      </p:sp>
      <p:pic>
        <p:nvPicPr>
          <p:cNvPr id="15" name="图片 14" descr="先路医药折页转曲"/>
          <p:cNvPicPr>
            <a:picLocks noChangeAspect="1"/>
          </p:cNvPicPr>
          <p:nvPr/>
        </p:nvPicPr>
        <p:blipFill>
          <a:blip r:embed="rId1"/>
          <a:stretch>
            <a:fillRect/>
          </a:stretch>
        </p:blipFill>
        <p:spPr>
          <a:xfrm>
            <a:off x="9248775" y="234950"/>
            <a:ext cx="2441575" cy="365760"/>
          </a:xfrm>
          <a:prstGeom prst="rect">
            <a:avLst/>
          </a:prstGeom>
        </p:spPr>
      </p:pic>
      <p:sp>
        <p:nvSpPr>
          <p:cNvPr id="8" name="文本框 7"/>
          <p:cNvSpPr txBox="1"/>
          <p:nvPr/>
        </p:nvSpPr>
        <p:spPr>
          <a:xfrm>
            <a:off x="2405380" y="845185"/>
            <a:ext cx="7381240" cy="368300"/>
          </a:xfrm>
          <a:prstGeom prst="rect">
            <a:avLst/>
          </a:prstGeom>
          <a:noFill/>
        </p:spPr>
        <p:txBody>
          <a:bodyPr wrap="square" rtlCol="0">
            <a:spAutoFit/>
          </a:bodyPr>
          <a:p>
            <a:pPr algn="ctr"/>
            <a:r>
              <a:rPr lang="zh-CN" altLang="en-US" b="1">
                <a:solidFill>
                  <a:schemeClr val="tx1"/>
                </a:solidFill>
              </a:rPr>
              <a:t>参照药品信息</a:t>
            </a:r>
            <a:endParaRPr lang="zh-CN" altLang="en-US" b="1">
              <a:solidFill>
                <a:schemeClr val="tx1"/>
              </a:solidFill>
            </a:endParaRPr>
          </a:p>
        </p:txBody>
      </p:sp>
      <p:graphicFrame>
        <p:nvGraphicFramePr>
          <p:cNvPr id="13" name="表格 12"/>
          <p:cNvGraphicFramePr/>
          <p:nvPr>
            <p:custDataLst>
              <p:tags r:id="rId2"/>
            </p:custDataLst>
          </p:nvPr>
        </p:nvGraphicFramePr>
        <p:xfrm>
          <a:off x="878840" y="3044825"/>
          <a:ext cx="10536555" cy="3599815"/>
        </p:xfrm>
        <a:graphic>
          <a:graphicData uri="http://schemas.openxmlformats.org/drawingml/2006/table">
            <a:tbl>
              <a:tblPr/>
              <a:tblGrid>
                <a:gridCol w="1330960"/>
                <a:gridCol w="1341120"/>
                <a:gridCol w="1508125"/>
                <a:gridCol w="1737360"/>
                <a:gridCol w="1807210"/>
                <a:gridCol w="2811780"/>
              </a:tblGrid>
              <a:tr h="441325">
                <a:tc>
                  <a:txBody>
                    <a:bodyPr/>
                    <a:p>
                      <a:pPr marL="0" indent="0" algn="ctr" fontAlgn="t">
                        <a:lnSpc>
                          <a:spcPct val="164000"/>
                        </a:lnSpc>
                        <a:spcBef>
                          <a:spcPct val="0"/>
                        </a:spcBef>
                        <a:spcAft>
                          <a:spcPct val="0"/>
                        </a:spcAft>
                      </a:pPr>
                      <a:r>
                        <a:rPr lang="zh-CN" sz="1400" b="1">
                          <a:solidFill>
                            <a:schemeClr val="bg1"/>
                          </a:solidFill>
                          <a:ea typeface="+mn-lt"/>
                        </a:rPr>
                        <a:t>药物特性</a:t>
                      </a:r>
                      <a:endParaRPr lang="zh-CN" sz="1400" b="1">
                        <a:solidFill>
                          <a:schemeClr val="bg1"/>
                        </a:solidFill>
                        <a:ea typeface="+mn-lt"/>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solidFill>
                      <a:schemeClr val="accent6"/>
                    </a:solidFill>
                  </a:tcPr>
                </a:tc>
                <a:tc>
                  <a:txBody>
                    <a:bodyPr/>
                    <a:p>
                      <a:pPr marL="0" indent="0" algn="ctr" fontAlgn="t">
                        <a:lnSpc>
                          <a:spcPct val="164000"/>
                        </a:lnSpc>
                        <a:spcBef>
                          <a:spcPct val="0"/>
                        </a:spcBef>
                        <a:spcAft>
                          <a:spcPct val="0"/>
                        </a:spcAft>
                      </a:pPr>
                      <a:r>
                        <a:rPr lang="zh-CN" sz="1400" b="1">
                          <a:solidFill>
                            <a:schemeClr val="bg1"/>
                          </a:solidFill>
                          <a:ea typeface="+mn-lt"/>
                        </a:rPr>
                        <a:t>普拉洛芬</a:t>
                      </a:r>
                      <a:endParaRPr lang="zh-CN" sz="1400" b="1">
                        <a:solidFill>
                          <a:schemeClr val="bg1"/>
                        </a:solidFill>
                        <a:ea typeface="+mn-lt"/>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solidFill>
                      <a:schemeClr val="accent6"/>
                    </a:solidFill>
                  </a:tcPr>
                </a:tc>
                <a:tc>
                  <a:txBody>
                    <a:bodyPr/>
                    <a:p>
                      <a:pPr marL="0" indent="0" algn="ctr" fontAlgn="t">
                        <a:lnSpc>
                          <a:spcPct val="164000"/>
                        </a:lnSpc>
                        <a:spcBef>
                          <a:spcPct val="0"/>
                        </a:spcBef>
                        <a:spcAft>
                          <a:spcPct val="0"/>
                        </a:spcAft>
                      </a:pPr>
                      <a:r>
                        <a:rPr lang="zh-CN" sz="1400" b="1">
                          <a:solidFill>
                            <a:schemeClr val="bg1"/>
                          </a:solidFill>
                          <a:ea typeface="+mn-lt"/>
                        </a:rPr>
                        <a:t>溴芬酸钠</a:t>
                      </a:r>
                      <a:endParaRPr lang="zh-CN" sz="1400" b="1">
                        <a:solidFill>
                          <a:schemeClr val="bg1"/>
                        </a:solidFill>
                        <a:ea typeface="+mn-lt"/>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solidFill>
                      <a:schemeClr val="accent6"/>
                    </a:solidFill>
                  </a:tcPr>
                </a:tc>
                <a:tc>
                  <a:txBody>
                    <a:bodyPr/>
                    <a:p>
                      <a:pPr marL="0" indent="0" algn="ctr" fontAlgn="t">
                        <a:lnSpc>
                          <a:spcPct val="164000"/>
                        </a:lnSpc>
                        <a:spcBef>
                          <a:spcPct val="0"/>
                        </a:spcBef>
                        <a:spcAft>
                          <a:spcPct val="0"/>
                        </a:spcAft>
                      </a:pPr>
                      <a:r>
                        <a:rPr lang="zh-CN" sz="1400" b="1">
                          <a:solidFill>
                            <a:schemeClr val="bg1"/>
                          </a:solidFill>
                          <a:ea typeface="+mn-lt"/>
                        </a:rPr>
                        <a:t>妥布霉素地塞米松</a:t>
                      </a:r>
                      <a:endParaRPr lang="zh-CN" sz="1400" b="1">
                        <a:solidFill>
                          <a:schemeClr val="bg1"/>
                        </a:solidFill>
                        <a:ea typeface="+mn-lt"/>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solidFill>
                      <a:schemeClr val="accent6"/>
                    </a:solidFill>
                  </a:tcPr>
                </a:tc>
                <a:tc>
                  <a:txBody>
                    <a:bodyPr/>
                    <a:p>
                      <a:pPr marL="0" indent="0" algn="ctr" fontAlgn="t">
                        <a:lnSpc>
                          <a:spcPct val="164000"/>
                        </a:lnSpc>
                        <a:spcBef>
                          <a:spcPct val="0"/>
                        </a:spcBef>
                        <a:spcAft>
                          <a:spcPct val="0"/>
                        </a:spcAft>
                      </a:pPr>
                      <a:r>
                        <a:rPr lang="zh-CN" sz="1400" b="1">
                          <a:solidFill>
                            <a:schemeClr val="bg1"/>
                          </a:solidFill>
                          <a:ea typeface="+mn-lt"/>
                        </a:rPr>
                        <a:t>氟比洛芬钠</a:t>
                      </a:r>
                      <a:endParaRPr lang="zh-CN" sz="1400" b="1">
                        <a:solidFill>
                          <a:schemeClr val="bg1"/>
                        </a:solidFill>
                        <a:ea typeface="+mn-lt"/>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solidFill>
                      <a:schemeClr val="accent6"/>
                    </a:solidFill>
                  </a:tcPr>
                </a:tc>
                <a:tc>
                  <a:txBody>
                    <a:bodyPr/>
                    <a:p>
                      <a:pPr marL="0" indent="0" algn="ctr" fontAlgn="t">
                        <a:lnSpc>
                          <a:spcPct val="164000"/>
                        </a:lnSpc>
                        <a:spcBef>
                          <a:spcPct val="0"/>
                        </a:spcBef>
                        <a:spcAft>
                          <a:spcPct val="0"/>
                        </a:spcAft>
                      </a:pPr>
                      <a:r>
                        <a:rPr lang="zh-CN" sz="1400" b="1">
                          <a:solidFill>
                            <a:schemeClr val="bg1"/>
                          </a:solidFill>
                          <a:ea typeface="+mn-lt"/>
                        </a:rPr>
                        <a:t>氟比洛芬钠</a:t>
                      </a:r>
                      <a:r>
                        <a:rPr lang="zh-CN" sz="1400" b="1">
                          <a:solidFill>
                            <a:schemeClr val="bg1"/>
                          </a:solidFill>
                          <a:ea typeface="+mn-lt"/>
                        </a:rPr>
                        <a:t>优势</a:t>
                      </a:r>
                      <a:endParaRPr lang="zh-CN" sz="1400" b="1">
                        <a:solidFill>
                          <a:schemeClr val="bg1"/>
                        </a:solidFill>
                        <a:ea typeface="+mn-lt"/>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solidFill>
                      <a:schemeClr val="accent6"/>
                    </a:solidFill>
                  </a:tcPr>
                </a:tc>
              </a:tr>
              <a:tr h="233680">
                <a:tc>
                  <a:txBody>
                    <a:bodyPr/>
                    <a:p>
                      <a:pPr marL="0" indent="0" algn="ctr" fontAlgn="t">
                        <a:lnSpc>
                          <a:spcPct val="114000"/>
                        </a:lnSpc>
                        <a:spcBef>
                          <a:spcPct val="0"/>
                        </a:spcBef>
                        <a:spcAft>
                          <a:spcPct val="0"/>
                        </a:spcAft>
                      </a:pPr>
                      <a:r>
                        <a:rPr lang="zh-CN" sz="1200" b="1">
                          <a:latin typeface="Times New Roman" panose="02020603050405020304"/>
                          <a:ea typeface="宋体" panose="02010600030101010101" pitchFamily="2" charset="-122"/>
                        </a:rPr>
                        <a:t>制剂浓度</a:t>
                      </a:r>
                      <a:endParaRPr lang="zh-CN" sz="1200" b="1">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Times New Roman" panose="02020603050405020304"/>
                        </a:rPr>
                        <a:t>0.1%</a:t>
                      </a:r>
                      <a:endParaRPr lang="en-US" altLang="zh-CN" sz="1200">
                        <a:latin typeface="Times New Roman" panose="02020603050405020304"/>
                        <a:ea typeface="Times New Roman" panose="02020603050405020304"/>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Times New Roman" panose="02020603050405020304"/>
                        </a:rPr>
                        <a:t>0.1%</a:t>
                      </a:r>
                      <a:endParaRPr lang="en-US" altLang="zh-CN" sz="1200">
                        <a:latin typeface="Times New Roman" panose="02020603050405020304"/>
                        <a:ea typeface="Times New Roman" panose="02020603050405020304"/>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宋体" panose="02010600030101010101" pitchFamily="2" charset="-122"/>
                        </a:rPr>
                        <a:t>0.1%(</a:t>
                      </a:r>
                      <a:r>
                        <a:rPr lang="zh-CN" altLang="en-US" sz="1200">
                          <a:latin typeface="Times New Roman" panose="02020603050405020304"/>
                          <a:ea typeface="宋体" panose="02010600030101010101" pitchFamily="2" charset="-122"/>
                        </a:rPr>
                        <a:t>地米</a:t>
                      </a:r>
                      <a:r>
                        <a:rPr lang="en-US" altLang="zh-CN" sz="1200">
                          <a:latin typeface="Times New Roman" panose="02020603050405020304"/>
                          <a:ea typeface="宋体" panose="02010600030101010101" pitchFamily="2" charset="-122"/>
                        </a:rPr>
                        <a:t>） </a:t>
                      </a:r>
                      <a:endParaRPr lang="en-US" alt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Times New Roman" panose="02020603050405020304"/>
                        </a:rPr>
                        <a:t>0.03%</a:t>
                      </a:r>
                      <a:endParaRPr lang="en-US" altLang="zh-CN" sz="1200">
                        <a:latin typeface="Times New Roman" panose="02020603050405020304"/>
                        <a:ea typeface="Times New Roman" panose="02020603050405020304"/>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rowSpan="8">
                  <a:txBody>
                    <a:bodyPr/>
                    <a:p>
                      <a:pPr marL="0" indent="0" algn="l" fontAlgn="t">
                        <a:lnSpc>
                          <a:spcPct val="144000"/>
                        </a:lnSpc>
                        <a:spcBef>
                          <a:spcPct val="0"/>
                        </a:spcBef>
                        <a:spcAft>
                          <a:spcPct val="0"/>
                        </a:spcAft>
                      </a:pPr>
                      <a:r>
                        <a:rPr lang="en-US" altLang="zh-CN" sz="1400" b="1">
                          <a:solidFill>
                            <a:schemeClr val="tx1"/>
                          </a:solidFill>
                          <a:uFillTx/>
                          <a:latin typeface="Times New Roman" panose="02020603050405020304"/>
                          <a:ea typeface="Times New Roman" panose="02020603050405020304"/>
                        </a:rPr>
                        <a:t>1、</a:t>
                      </a:r>
                      <a:r>
                        <a:rPr lang="zh-CN" altLang="en-US" sz="1400" b="1">
                          <a:solidFill>
                            <a:schemeClr val="tx1"/>
                          </a:solidFill>
                          <a:uFillTx/>
                          <a:latin typeface="Times New Roman" panose="02020603050405020304"/>
                          <a:ea typeface="Times New Roman" panose="02020603050405020304"/>
                        </a:rPr>
                        <a:t>氟原子具角膜穿透性</a:t>
                      </a:r>
                      <a:r>
                        <a:rPr lang="en-US" altLang="zh-CN" sz="1400" b="1">
                          <a:solidFill>
                            <a:schemeClr val="tx1"/>
                          </a:solidFill>
                          <a:uFillTx/>
                          <a:latin typeface="Times New Roman" panose="02020603050405020304"/>
                          <a:ea typeface="Times New Roman" panose="02020603050405020304"/>
                        </a:rPr>
                        <a:t>，</a:t>
                      </a:r>
                      <a:r>
                        <a:rPr lang="zh-CN" altLang="en-US" sz="1400" b="1">
                          <a:solidFill>
                            <a:schemeClr val="tx1"/>
                          </a:solidFill>
                          <a:uFillTx/>
                          <a:latin typeface="Times New Roman" panose="02020603050405020304"/>
                          <a:ea typeface="Times New Roman" panose="02020603050405020304"/>
                        </a:rPr>
                        <a:t>抗炎活性强</a:t>
                      </a:r>
                      <a:r>
                        <a:rPr lang="en-US" altLang="zh-CN" sz="1400" b="1">
                          <a:solidFill>
                            <a:schemeClr val="tx1"/>
                          </a:solidFill>
                          <a:uFillTx/>
                          <a:latin typeface="Times New Roman" panose="02020603050405020304"/>
                          <a:ea typeface="Times New Roman" panose="02020603050405020304"/>
                        </a:rPr>
                        <a:t>，</a:t>
                      </a:r>
                      <a:r>
                        <a:rPr lang="zh-CN" altLang="zh-CN" sz="1400" b="1">
                          <a:solidFill>
                            <a:schemeClr val="tx1"/>
                          </a:solidFill>
                          <a:uFillTx/>
                          <a:latin typeface="Times New Roman" panose="02020603050405020304"/>
                          <a:ea typeface="宋体" panose="02010600030101010101" pitchFamily="2" charset="-122"/>
                        </a:rPr>
                        <a:t>临床规格小于其他非甾体药</a:t>
                      </a:r>
                      <a:r>
                        <a:rPr lang="en-US" altLang="zh-CN" sz="1400" b="1">
                          <a:solidFill>
                            <a:schemeClr val="tx1"/>
                          </a:solidFill>
                          <a:uFillTx/>
                          <a:latin typeface="Times New Roman" panose="02020603050405020304"/>
                          <a:ea typeface="宋体" panose="02010600030101010101" pitchFamily="2" charset="-122"/>
                        </a:rPr>
                        <a:t>；</a:t>
                      </a:r>
                      <a:endParaRPr lang="zh-CN" altLang="zh-CN" sz="1400" b="1">
                        <a:solidFill>
                          <a:schemeClr val="tx1"/>
                        </a:solidFill>
                        <a:uFillTx/>
                        <a:latin typeface="Times New Roman" panose="02020603050405020304"/>
                        <a:ea typeface="宋体" panose="02010600030101010101" pitchFamily="2" charset="-122"/>
                      </a:endParaRPr>
                    </a:p>
                    <a:p>
                      <a:pPr marL="0" indent="0" algn="dist" fontAlgn="t">
                        <a:lnSpc>
                          <a:spcPct val="144000"/>
                        </a:lnSpc>
                        <a:spcBef>
                          <a:spcPct val="0"/>
                        </a:spcBef>
                        <a:spcAft>
                          <a:spcPct val="0"/>
                        </a:spcAft>
                      </a:pPr>
                      <a:r>
                        <a:rPr lang="en-US" altLang="zh-CN" sz="1400" b="1">
                          <a:solidFill>
                            <a:schemeClr val="tx1"/>
                          </a:solidFill>
                          <a:uFillTx/>
                          <a:latin typeface="Times New Roman" panose="02020603050405020304"/>
                          <a:ea typeface="Times New Roman" panose="02020603050405020304"/>
                        </a:rPr>
                        <a:t>2、</a:t>
                      </a:r>
                      <a:r>
                        <a:rPr lang="zh-CN" altLang="en-US" sz="1400" b="1">
                          <a:solidFill>
                            <a:schemeClr val="tx1"/>
                          </a:solidFill>
                          <a:uFillTx/>
                          <a:latin typeface="Times New Roman" panose="02020603050405020304"/>
                          <a:ea typeface="Times New Roman" panose="02020603050405020304"/>
                        </a:rPr>
                        <a:t>在老年患者眼部手术中体现了更好的安全性</a:t>
                      </a:r>
                      <a:r>
                        <a:rPr lang="en-US" altLang="zh-CN" sz="1400" b="1">
                          <a:solidFill>
                            <a:schemeClr val="tx1"/>
                          </a:solidFill>
                          <a:uFillTx/>
                          <a:latin typeface="Times New Roman" panose="02020603050405020304"/>
                          <a:ea typeface="Times New Roman" panose="02020603050405020304"/>
                        </a:rPr>
                        <a:t>，</a:t>
                      </a:r>
                      <a:r>
                        <a:rPr lang="zh-CN" altLang="en-US" sz="1400" b="1">
                          <a:solidFill>
                            <a:schemeClr val="tx1"/>
                          </a:solidFill>
                          <a:uFillTx/>
                          <a:latin typeface="Times New Roman" panose="02020603050405020304"/>
                          <a:ea typeface="Times New Roman" panose="02020603050405020304"/>
                        </a:rPr>
                        <a:t>适合老年患者使用</a:t>
                      </a:r>
                      <a:r>
                        <a:rPr lang="en-US" altLang="zh-CN" sz="1400" b="1">
                          <a:solidFill>
                            <a:schemeClr val="tx1"/>
                          </a:solidFill>
                          <a:uFillTx/>
                          <a:latin typeface="Times New Roman" panose="02020603050405020304"/>
                          <a:ea typeface="Times New Roman" panose="02020603050405020304"/>
                        </a:rPr>
                        <a:t>；</a:t>
                      </a:r>
                      <a:endParaRPr lang="zh-CN" altLang="en-US" sz="1400" b="1">
                        <a:solidFill>
                          <a:schemeClr val="tx1"/>
                        </a:solidFill>
                        <a:uFillTx/>
                        <a:latin typeface="Times New Roman" panose="02020603050405020304"/>
                        <a:ea typeface="Times New Roman" panose="02020603050405020304"/>
                      </a:endParaRPr>
                    </a:p>
                    <a:p>
                      <a:pPr marL="0" indent="0" algn="l" fontAlgn="t">
                        <a:lnSpc>
                          <a:spcPct val="144000"/>
                        </a:lnSpc>
                        <a:spcBef>
                          <a:spcPct val="0"/>
                        </a:spcBef>
                        <a:spcAft>
                          <a:spcPct val="0"/>
                        </a:spcAft>
                      </a:pPr>
                      <a:r>
                        <a:rPr lang="en-US" altLang="zh-CN" sz="1400" b="1">
                          <a:solidFill>
                            <a:schemeClr val="tx1"/>
                          </a:solidFill>
                          <a:uFillTx/>
                          <a:latin typeface="Times New Roman" panose="02020603050405020304"/>
                          <a:ea typeface="Times New Roman" panose="02020603050405020304"/>
                        </a:rPr>
                        <a:t>3、</a:t>
                      </a:r>
                      <a:r>
                        <a:rPr lang="zh-CN" altLang="en-US" sz="1400" b="1">
                          <a:solidFill>
                            <a:schemeClr val="tx1"/>
                          </a:solidFill>
                          <a:uFillTx/>
                          <a:latin typeface="Times New Roman" panose="02020603050405020304"/>
                          <a:ea typeface="Times New Roman" panose="02020603050405020304"/>
                        </a:rPr>
                        <a:t>不含防腐剂</a:t>
                      </a:r>
                      <a:r>
                        <a:rPr lang="en-US" altLang="zh-CN" sz="1400" b="1">
                          <a:solidFill>
                            <a:schemeClr val="tx1"/>
                          </a:solidFill>
                          <a:uFillTx/>
                          <a:latin typeface="Times New Roman" panose="02020603050405020304"/>
                          <a:ea typeface="Times New Roman" panose="02020603050405020304"/>
                        </a:rPr>
                        <a:t>，</a:t>
                      </a:r>
                      <a:r>
                        <a:rPr lang="zh-CN" altLang="en-US" sz="1400" b="1">
                          <a:solidFill>
                            <a:schemeClr val="tx1"/>
                          </a:solidFill>
                          <a:uFillTx/>
                          <a:latin typeface="Times New Roman" panose="02020603050405020304"/>
                          <a:ea typeface="Times New Roman" panose="02020603050405020304"/>
                        </a:rPr>
                        <a:t>无角膜刺激性</a:t>
                      </a:r>
                      <a:r>
                        <a:rPr lang="en-US" altLang="zh-CN" sz="1400" b="1">
                          <a:solidFill>
                            <a:schemeClr val="tx1"/>
                          </a:solidFill>
                          <a:uFillTx/>
                          <a:latin typeface="Times New Roman" panose="02020603050405020304"/>
                          <a:ea typeface="Times New Roman" panose="02020603050405020304"/>
                        </a:rPr>
                        <a:t>；</a:t>
                      </a:r>
                      <a:endParaRPr lang="en-US" altLang="zh-CN" sz="1400" b="1">
                        <a:solidFill>
                          <a:schemeClr val="tx1"/>
                        </a:solidFill>
                        <a:uFillTx/>
                        <a:latin typeface="Times New Roman" panose="02020603050405020304"/>
                        <a:ea typeface="Times New Roman" panose="02020603050405020304"/>
                      </a:endParaRPr>
                    </a:p>
                    <a:p>
                      <a:pPr marL="0" indent="0" algn="l" fontAlgn="t">
                        <a:lnSpc>
                          <a:spcPct val="144000"/>
                        </a:lnSpc>
                        <a:spcBef>
                          <a:spcPct val="0"/>
                        </a:spcBef>
                        <a:spcAft>
                          <a:spcPct val="0"/>
                        </a:spcAft>
                      </a:pPr>
                      <a:r>
                        <a:rPr lang="en-US" altLang="zh-CN" sz="1400" b="1">
                          <a:solidFill>
                            <a:schemeClr val="tx1"/>
                          </a:solidFill>
                          <a:uFillTx/>
                          <a:latin typeface="Times New Roman" panose="02020603050405020304"/>
                          <a:ea typeface="宋体" panose="02010600030101010101" pitchFamily="2" charset="-122"/>
                        </a:rPr>
                        <a:t>4、</a:t>
                      </a:r>
                      <a:r>
                        <a:rPr lang="zh-CN" altLang="en-US" sz="1400" b="1">
                          <a:solidFill>
                            <a:schemeClr val="tx1"/>
                          </a:solidFill>
                          <a:uFillTx/>
                          <a:latin typeface="Times New Roman" panose="02020603050405020304"/>
                          <a:ea typeface="宋体" panose="02010600030101010101" pitchFamily="2" charset="-122"/>
                        </a:rPr>
                        <a:t>疗效显著的抑制缩瞳作用</a:t>
                      </a:r>
                      <a:r>
                        <a:rPr lang="en-US" altLang="zh-CN" sz="1400" b="1">
                          <a:solidFill>
                            <a:schemeClr val="tx1"/>
                          </a:solidFill>
                          <a:uFillTx/>
                          <a:latin typeface="Times New Roman" panose="02020603050405020304"/>
                          <a:ea typeface="宋体" panose="02010600030101010101" pitchFamily="2" charset="-122"/>
                        </a:rPr>
                        <a:t>，</a:t>
                      </a:r>
                      <a:r>
                        <a:rPr lang="zh-CN" altLang="en-US" sz="1400" b="1">
                          <a:solidFill>
                            <a:schemeClr val="tx1"/>
                          </a:solidFill>
                          <a:uFillTx/>
                          <a:latin typeface="Times New Roman" panose="02020603050405020304"/>
                          <a:ea typeface="宋体" panose="02010600030101010101" pitchFamily="2" charset="-122"/>
                        </a:rPr>
                        <a:t>强效术后抗炎和镇痛</a:t>
                      </a:r>
                      <a:r>
                        <a:rPr lang="en-US" altLang="zh-CN" sz="1400" b="1">
                          <a:solidFill>
                            <a:schemeClr val="tx1"/>
                          </a:solidFill>
                          <a:uFillTx/>
                          <a:latin typeface="Times New Roman" panose="02020603050405020304"/>
                          <a:ea typeface="宋体" panose="02010600030101010101" pitchFamily="2" charset="-122"/>
                        </a:rPr>
                        <a:t>，</a:t>
                      </a:r>
                      <a:r>
                        <a:rPr lang="zh-CN" altLang="en-US" sz="1400" b="1">
                          <a:solidFill>
                            <a:schemeClr val="tx1"/>
                          </a:solidFill>
                          <a:uFillTx/>
                          <a:latin typeface="Times New Roman" panose="02020603050405020304"/>
                          <a:ea typeface="宋体" panose="02010600030101010101" pitchFamily="2" charset="-122"/>
                        </a:rPr>
                        <a:t>一个产品即可解决患者围手术期用药</a:t>
                      </a:r>
                      <a:r>
                        <a:rPr lang="en-US" altLang="zh-CN" sz="1400" b="1">
                          <a:solidFill>
                            <a:schemeClr val="tx1"/>
                          </a:solidFill>
                          <a:uFillTx/>
                          <a:latin typeface="Times New Roman" panose="02020603050405020304"/>
                          <a:ea typeface="宋体" panose="02010600030101010101" pitchFamily="2" charset="-122"/>
                        </a:rPr>
                        <a:t>，</a:t>
                      </a:r>
                      <a:r>
                        <a:rPr lang="zh-CN" altLang="en-US" sz="1400" b="1">
                          <a:solidFill>
                            <a:schemeClr val="tx1"/>
                          </a:solidFill>
                          <a:uFillTx/>
                          <a:latin typeface="Times New Roman" panose="02020603050405020304"/>
                          <a:ea typeface="宋体" panose="02010600030101010101" pitchFamily="2" charset="-122"/>
                        </a:rPr>
                        <a:t>节约医保资金</a:t>
                      </a:r>
                      <a:r>
                        <a:rPr lang="en-US" altLang="zh-CN" sz="1400" b="1">
                          <a:solidFill>
                            <a:schemeClr val="tx1"/>
                          </a:solidFill>
                          <a:uFillTx/>
                          <a:latin typeface="Times New Roman" panose="02020603050405020304"/>
                          <a:ea typeface="宋体" panose="02010600030101010101" pitchFamily="2" charset="-122"/>
                        </a:rPr>
                        <a:t>，</a:t>
                      </a:r>
                      <a:r>
                        <a:rPr lang="zh-CN" altLang="en-US" sz="1400" b="1">
                          <a:solidFill>
                            <a:schemeClr val="tx1"/>
                          </a:solidFill>
                          <a:uFillTx/>
                          <a:latin typeface="Times New Roman" panose="02020603050405020304"/>
                          <a:ea typeface="宋体" panose="02010600030101010101" pitchFamily="2" charset="-122"/>
                        </a:rPr>
                        <a:t>为眼科手术用药领域增添新的选择</a:t>
                      </a:r>
                      <a:endParaRPr lang="zh-CN" altLang="en-US" sz="1400" b="1">
                        <a:solidFill>
                          <a:schemeClr val="tx1"/>
                        </a:solidFill>
                        <a:uFillTx/>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r>
              <a:tr h="327025">
                <a:tc>
                  <a:txBody>
                    <a:bodyPr/>
                    <a:p>
                      <a:pPr marL="0" indent="0" algn="ctr" fontAlgn="t">
                        <a:lnSpc>
                          <a:spcPct val="114000"/>
                        </a:lnSpc>
                        <a:spcBef>
                          <a:spcPct val="0"/>
                        </a:spcBef>
                        <a:spcAft>
                          <a:spcPct val="0"/>
                        </a:spcAft>
                      </a:pPr>
                      <a:r>
                        <a:rPr lang="zh-CN" sz="1200" b="1">
                          <a:latin typeface="Times New Roman" panose="02020603050405020304"/>
                          <a:ea typeface="宋体" panose="02010600030101010101" pitchFamily="2" charset="-122"/>
                        </a:rPr>
                        <a:t>作用机制特点</a:t>
                      </a:r>
                      <a:endParaRPr lang="zh-CN" sz="1200" b="1">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宋体" panose="02010600030101010101" pitchFamily="2" charset="-122"/>
                        </a:rPr>
                        <a:t>COX</a:t>
                      </a:r>
                      <a:r>
                        <a:rPr lang="zh-CN" sz="1200">
                          <a:latin typeface="Times New Roman" panose="02020603050405020304"/>
                          <a:ea typeface="宋体" panose="02010600030101010101" pitchFamily="2" charset="-122"/>
                        </a:rPr>
                        <a:t>抑制剂</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宋体" panose="02010600030101010101" pitchFamily="2" charset="-122"/>
                        </a:rPr>
                        <a:t>COX</a:t>
                      </a:r>
                      <a:r>
                        <a:rPr lang="zh-CN" sz="1200">
                          <a:latin typeface="Times New Roman" panose="02020603050405020304"/>
                          <a:ea typeface="宋体" panose="02010600030101010101" pitchFamily="2" charset="-122"/>
                        </a:rPr>
                        <a:t>抑制剂</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广谱多靶点抗炎</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宋体" panose="02010600030101010101" pitchFamily="2" charset="-122"/>
                        </a:rPr>
                        <a:t>COX</a:t>
                      </a:r>
                      <a:r>
                        <a:rPr lang="zh-CN" sz="1200">
                          <a:latin typeface="Times New Roman" panose="02020603050405020304"/>
                          <a:ea typeface="宋体" panose="02010600030101010101" pitchFamily="2" charset="-122"/>
                        </a:rPr>
                        <a:t>抑制剂</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vMerge="1">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r>
              <a:tr h="299720">
                <a:tc>
                  <a:txBody>
                    <a:bodyPr/>
                    <a:p>
                      <a:pPr marL="0" indent="0" algn="ctr" fontAlgn="t">
                        <a:lnSpc>
                          <a:spcPct val="114000"/>
                        </a:lnSpc>
                        <a:spcBef>
                          <a:spcPct val="0"/>
                        </a:spcBef>
                        <a:spcAft>
                          <a:spcPct val="0"/>
                        </a:spcAft>
                      </a:pPr>
                      <a:r>
                        <a:rPr lang="zh-CN" sz="1200" b="1">
                          <a:latin typeface="Times New Roman" panose="02020603050405020304"/>
                          <a:ea typeface="宋体" panose="02010600030101010101" pitchFamily="2" charset="-122"/>
                        </a:rPr>
                        <a:t>抗炎强度</a:t>
                      </a:r>
                      <a:endParaRPr lang="zh-CN" sz="1200" b="1">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Times New Roman" panose="02020603050405020304"/>
                        </a:rPr>
                        <a:t>++</a:t>
                      </a:r>
                      <a:endParaRPr lang="en-US" altLang="zh-CN" sz="1200">
                        <a:latin typeface="Times New Roman" panose="02020603050405020304"/>
                        <a:ea typeface="Times New Roman" panose="02020603050405020304"/>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Times New Roman" panose="02020603050405020304"/>
                        </a:rPr>
                        <a:t>++</a:t>
                      </a:r>
                      <a:endParaRPr lang="en-US" altLang="zh-CN" sz="1200">
                        <a:latin typeface="Times New Roman" panose="02020603050405020304"/>
                        <a:ea typeface="Times New Roman" panose="02020603050405020304"/>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Times New Roman" panose="02020603050405020304"/>
                        </a:rPr>
                        <a:t>+++</a:t>
                      </a:r>
                      <a:endParaRPr lang="en-US" altLang="zh-CN" sz="1200">
                        <a:latin typeface="Times New Roman" panose="02020603050405020304"/>
                        <a:ea typeface="Times New Roman" panose="02020603050405020304"/>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Times New Roman" panose="02020603050405020304"/>
                        </a:rPr>
                        <a:t>+++</a:t>
                      </a:r>
                      <a:endParaRPr lang="en-US" altLang="zh-CN" sz="1200">
                        <a:latin typeface="Times New Roman" panose="02020603050405020304"/>
                        <a:ea typeface="Times New Roman" panose="02020603050405020304"/>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vMerge="1">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r>
              <a:tr h="299720">
                <a:tc>
                  <a:txBody>
                    <a:bodyPr/>
                    <a:p>
                      <a:pPr marL="0" indent="0" algn="ctr" fontAlgn="t">
                        <a:lnSpc>
                          <a:spcPct val="114000"/>
                        </a:lnSpc>
                        <a:spcBef>
                          <a:spcPct val="0"/>
                        </a:spcBef>
                        <a:spcAft>
                          <a:spcPct val="0"/>
                        </a:spcAft>
                      </a:pPr>
                      <a:r>
                        <a:rPr lang="zh-CN" sz="1200" b="1">
                          <a:latin typeface="Times New Roman" panose="02020603050405020304"/>
                          <a:ea typeface="宋体" panose="02010600030101010101" pitchFamily="2" charset="-122"/>
                        </a:rPr>
                        <a:t>镇痛效果</a:t>
                      </a:r>
                      <a:endParaRPr lang="zh-CN" sz="1200" b="1">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Times New Roman" panose="02020603050405020304"/>
                        </a:rPr>
                        <a:t>++</a:t>
                      </a:r>
                      <a:endParaRPr lang="en-US" altLang="zh-CN" sz="1200">
                        <a:latin typeface="Times New Roman" panose="02020603050405020304"/>
                        <a:ea typeface="Times New Roman" panose="02020603050405020304"/>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Times New Roman" panose="02020603050405020304"/>
                        </a:rPr>
                        <a:t>++</a:t>
                      </a:r>
                      <a:endParaRPr lang="en-US" altLang="zh-CN" sz="1200">
                        <a:latin typeface="Times New Roman" panose="02020603050405020304"/>
                        <a:ea typeface="Times New Roman" panose="02020603050405020304"/>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Times New Roman" panose="02020603050405020304"/>
                        </a:rPr>
                        <a:t>---</a:t>
                      </a:r>
                      <a:endParaRPr lang="en-US" altLang="zh-CN" sz="1200">
                        <a:latin typeface="Times New Roman" panose="02020603050405020304"/>
                        <a:ea typeface="Times New Roman" panose="02020603050405020304"/>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Times New Roman" panose="02020603050405020304"/>
                        </a:rPr>
                        <a:t>+++</a:t>
                      </a:r>
                      <a:endParaRPr lang="en-US" altLang="zh-CN" sz="1200">
                        <a:latin typeface="Times New Roman" panose="02020603050405020304"/>
                        <a:ea typeface="Times New Roman" panose="02020603050405020304"/>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vMerge="1">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r>
              <a:tr h="299720">
                <a:tc>
                  <a:txBody>
                    <a:bodyPr/>
                    <a:p>
                      <a:pPr marL="0" indent="0" algn="ctr" fontAlgn="t">
                        <a:lnSpc>
                          <a:spcPct val="114000"/>
                        </a:lnSpc>
                        <a:spcBef>
                          <a:spcPct val="0"/>
                        </a:spcBef>
                        <a:spcAft>
                          <a:spcPct val="0"/>
                        </a:spcAft>
                      </a:pPr>
                      <a:r>
                        <a:rPr lang="zh-CN" sz="1200" b="1">
                          <a:latin typeface="Times New Roman" panose="02020603050405020304"/>
                          <a:ea typeface="宋体" panose="02010600030101010101" pitchFamily="2" charset="-122"/>
                        </a:rPr>
                        <a:t>用药频率</a:t>
                      </a:r>
                      <a:endParaRPr lang="zh-CN" sz="1200" b="1">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每日</a:t>
                      </a:r>
                      <a:r>
                        <a:rPr lang="en-US" altLang="zh-CN" sz="1200">
                          <a:latin typeface="Times New Roman" panose="02020603050405020304"/>
                          <a:ea typeface="Times New Roman" panose="02020603050405020304"/>
                        </a:rPr>
                        <a:t>3-4</a:t>
                      </a:r>
                      <a:r>
                        <a:rPr lang="zh-CN" sz="1200">
                          <a:latin typeface="Times New Roman" panose="02020603050405020304"/>
                          <a:ea typeface="宋体" panose="02010600030101010101" pitchFamily="2" charset="-122"/>
                        </a:rPr>
                        <a:t>次</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每日</a:t>
                      </a:r>
                      <a:r>
                        <a:rPr lang="en-US" altLang="zh-CN" sz="1200">
                          <a:latin typeface="Times New Roman" panose="02020603050405020304"/>
                          <a:ea typeface="Times New Roman" panose="02020603050405020304"/>
                        </a:rPr>
                        <a:t>1-2</a:t>
                      </a:r>
                      <a:r>
                        <a:rPr lang="zh-CN" sz="1200">
                          <a:latin typeface="Times New Roman" panose="02020603050405020304"/>
                          <a:ea typeface="宋体" panose="02010600030101010101" pitchFamily="2" charset="-122"/>
                        </a:rPr>
                        <a:t>次</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altLang="en-US" sz="1200">
                          <a:latin typeface="Times New Roman" panose="02020603050405020304"/>
                          <a:ea typeface="宋体" panose="02010600030101010101" pitchFamily="2" charset="-122"/>
                        </a:rPr>
                        <a:t>每日</a:t>
                      </a:r>
                      <a:r>
                        <a:rPr lang="en-US" altLang="zh-CN" sz="1200">
                          <a:latin typeface="Times New Roman" panose="02020603050405020304"/>
                          <a:ea typeface="宋体" panose="02010600030101010101" pitchFamily="2" charset="-122"/>
                        </a:rPr>
                        <a:t>3-4</a:t>
                      </a:r>
                      <a:r>
                        <a:rPr lang="zh-CN" altLang="en-US" sz="1200">
                          <a:latin typeface="Times New Roman" panose="02020603050405020304"/>
                          <a:ea typeface="宋体" panose="02010600030101010101" pitchFamily="2" charset="-122"/>
                        </a:rPr>
                        <a:t>次</a:t>
                      </a:r>
                      <a:r>
                        <a:rPr lang="en-US" altLang="zh-CN" sz="1200">
                          <a:latin typeface="Times New Roman" panose="02020603050405020304"/>
                          <a:ea typeface="宋体" panose="02010600030101010101" pitchFamily="2" charset="-122"/>
                        </a:rPr>
                        <a:t>，</a:t>
                      </a:r>
                      <a:r>
                        <a:rPr lang="zh-CN" altLang="en-US" sz="1200">
                          <a:latin typeface="Times New Roman" panose="02020603050405020304"/>
                          <a:ea typeface="宋体" panose="02010600030101010101" pitchFamily="2" charset="-122"/>
                        </a:rPr>
                        <a:t>必要时加减</a:t>
                      </a:r>
                      <a:r>
                        <a:rPr lang="en-US" altLang="zh-CN" sz="1200">
                          <a:latin typeface="Times New Roman" panose="02020603050405020304"/>
                          <a:ea typeface="宋体" panose="02010600030101010101" pitchFamily="2" charset="-122"/>
                        </a:rPr>
                        <a:t> </a:t>
                      </a:r>
                      <a:endParaRPr lang="en-US" alt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每日</a:t>
                      </a:r>
                      <a:r>
                        <a:rPr lang="en-US" altLang="zh-CN" sz="1200">
                          <a:latin typeface="Times New Roman" panose="02020603050405020304"/>
                          <a:ea typeface="Times New Roman" panose="02020603050405020304"/>
                        </a:rPr>
                        <a:t>3-4</a:t>
                      </a:r>
                      <a:r>
                        <a:rPr lang="zh-CN" sz="1200">
                          <a:latin typeface="Times New Roman" panose="02020603050405020304"/>
                          <a:ea typeface="宋体" panose="02010600030101010101" pitchFamily="2" charset="-122"/>
                        </a:rPr>
                        <a:t>次</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vMerge="1">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r>
              <a:tr h="508000">
                <a:tc>
                  <a:txBody>
                    <a:bodyPr/>
                    <a:p>
                      <a:pPr marL="0" indent="0" algn="ctr" fontAlgn="t">
                        <a:lnSpc>
                          <a:spcPct val="114000"/>
                        </a:lnSpc>
                        <a:spcBef>
                          <a:spcPct val="0"/>
                        </a:spcBef>
                        <a:spcAft>
                          <a:spcPct val="0"/>
                        </a:spcAft>
                      </a:pPr>
                      <a:r>
                        <a:rPr lang="zh-CN" sz="1200" b="1">
                          <a:latin typeface="Times New Roman" panose="02020603050405020304"/>
                          <a:ea typeface="宋体" panose="02010600030101010101" pitchFamily="2" charset="-122"/>
                        </a:rPr>
                        <a:t>主要</a:t>
                      </a:r>
                      <a:r>
                        <a:rPr lang="zh-CN" sz="1200" b="1">
                          <a:latin typeface="Times New Roman" panose="02020603050405020304"/>
                          <a:ea typeface="宋体" panose="02010600030101010101" pitchFamily="2" charset="-122"/>
                        </a:rPr>
                        <a:t>特点</a:t>
                      </a:r>
                      <a:endParaRPr lang="zh-CN" sz="1200" b="1">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不良反应轻微</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长效，穿透性好</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altLang="en-US" sz="1200">
                          <a:latin typeface="Times New Roman" panose="02020603050405020304"/>
                          <a:ea typeface="宋体" panose="02010600030101010101" pitchFamily="2" charset="-122"/>
                        </a:rPr>
                        <a:t>广谱抗炎</a:t>
                      </a:r>
                      <a:r>
                        <a:rPr lang="en-US" altLang="zh-CN" sz="1200">
                          <a:latin typeface="Times New Roman" panose="02020603050405020304"/>
                          <a:ea typeface="宋体" panose="02010600030101010101" pitchFamily="2" charset="-122"/>
                        </a:rPr>
                        <a:t>，</a:t>
                      </a:r>
                      <a:r>
                        <a:rPr lang="zh-CN" altLang="en-US" sz="1200">
                          <a:latin typeface="Times New Roman" panose="02020603050405020304"/>
                          <a:ea typeface="宋体" panose="02010600030101010101" pitchFamily="2" charset="-122"/>
                        </a:rPr>
                        <a:t>适合中重度炎症短期使用</a:t>
                      </a:r>
                      <a:r>
                        <a:rPr lang="en-US" altLang="zh-CN" sz="1200">
                          <a:latin typeface="Times New Roman" panose="02020603050405020304"/>
                          <a:ea typeface="宋体" panose="02010600030101010101" pitchFamily="2" charset="-122"/>
                        </a:rPr>
                        <a:t> </a:t>
                      </a:r>
                      <a:endParaRPr lang="en-US" alt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无防腐剂</a:t>
                      </a:r>
                      <a:r>
                        <a:rPr lang="en-US" altLang="zh-CN" sz="1200">
                          <a:latin typeface="Times New Roman" panose="02020603050405020304"/>
                          <a:ea typeface="宋体" panose="02010600030101010101" pitchFamily="2" charset="-122"/>
                        </a:rPr>
                        <a:t>/</a:t>
                      </a:r>
                      <a:r>
                        <a:rPr lang="zh-CN" sz="1200">
                          <a:latin typeface="Times New Roman" panose="02020603050405020304"/>
                          <a:ea typeface="宋体" panose="02010600030101010101" pitchFamily="2" charset="-122"/>
                        </a:rPr>
                        <a:t>抗炎活性强</a:t>
                      </a:r>
                      <a:r>
                        <a:rPr lang="en-US" altLang="zh-CN" sz="1200">
                          <a:latin typeface="Times New Roman" panose="02020603050405020304"/>
                          <a:ea typeface="宋体" panose="02010600030101010101" pitchFamily="2" charset="-122"/>
                        </a:rPr>
                        <a:t>/</a:t>
                      </a:r>
                      <a:endParaRPr lang="en-US" altLang="zh-CN" sz="1200">
                        <a:latin typeface="Times New Roman" panose="02020603050405020304"/>
                        <a:ea typeface="宋体" panose="02010600030101010101" pitchFamily="2" charset="-122"/>
                      </a:endParaRPr>
                    </a:p>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独有的抑制术中缩瞳作用</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vMerge="1">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r>
              <a:tr h="508000">
                <a:tc>
                  <a:txBody>
                    <a:bodyPr/>
                    <a:p>
                      <a:pPr marL="0" indent="0" algn="ctr" fontAlgn="t">
                        <a:lnSpc>
                          <a:spcPct val="114000"/>
                        </a:lnSpc>
                        <a:spcBef>
                          <a:spcPct val="0"/>
                        </a:spcBef>
                        <a:spcAft>
                          <a:spcPct val="0"/>
                        </a:spcAft>
                      </a:pPr>
                      <a:r>
                        <a:rPr lang="zh-CN" sz="1200" b="1">
                          <a:latin typeface="Times New Roman" panose="02020603050405020304"/>
                          <a:ea typeface="宋体" panose="02010600030101010101" pitchFamily="2" charset="-122"/>
                        </a:rPr>
                        <a:t>主要不足</a:t>
                      </a:r>
                      <a:endParaRPr lang="zh-CN" sz="1200" b="1">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抗炎活性</a:t>
                      </a:r>
                      <a:r>
                        <a:rPr lang="zh-CN" sz="1200">
                          <a:latin typeface="Times New Roman" panose="02020603050405020304"/>
                          <a:ea typeface="宋体" panose="02010600030101010101" pitchFamily="2" charset="-122"/>
                        </a:rPr>
                        <a:t>中等</a:t>
                      </a:r>
                      <a:r>
                        <a:rPr lang="en-US" altLang="zh-CN" sz="1200">
                          <a:latin typeface="Times New Roman" panose="02020603050405020304"/>
                          <a:ea typeface="Times New Roman" panose="02020603050405020304"/>
                        </a:rPr>
                        <a:t>/</a:t>
                      </a:r>
                      <a:r>
                        <a:rPr lang="zh-CN" sz="1200">
                          <a:latin typeface="Times New Roman" panose="02020603050405020304"/>
                          <a:ea typeface="宋体" panose="02010600030101010101" pitchFamily="2" charset="-122"/>
                        </a:rPr>
                        <a:t>防腐剂易角膜损伤</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易引起角膜上皮损伤，刺激性相对较大</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眼压升高</a:t>
                      </a:r>
                      <a:r>
                        <a:rPr lang="en-US" altLang="zh-CN" sz="1200">
                          <a:latin typeface="Times New Roman" panose="02020603050405020304"/>
                          <a:ea typeface="Times New Roman" panose="02020603050405020304"/>
                        </a:rPr>
                        <a:t>/</a:t>
                      </a:r>
                      <a:r>
                        <a:rPr lang="zh-CN" sz="1200">
                          <a:latin typeface="Times New Roman" panose="02020603050405020304"/>
                          <a:ea typeface="宋体" panose="02010600030101010101" pitchFamily="2" charset="-122"/>
                        </a:rPr>
                        <a:t>白内障形成</a:t>
                      </a:r>
                      <a:r>
                        <a:rPr lang="en-US" altLang="zh-CN" sz="1200">
                          <a:latin typeface="Times New Roman" panose="02020603050405020304"/>
                          <a:ea typeface="Times New Roman" panose="02020603050405020304"/>
                        </a:rPr>
                        <a:t>/</a:t>
                      </a:r>
                      <a:r>
                        <a:rPr lang="zh-CN" altLang="en-US" sz="1200">
                          <a:latin typeface="Times New Roman" panose="02020603050405020304"/>
                          <a:ea typeface="Times New Roman" panose="02020603050405020304"/>
                        </a:rPr>
                        <a:t>不适用</a:t>
                      </a:r>
                      <a:r>
                        <a:rPr lang="zh-CN" sz="1200">
                          <a:latin typeface="Times New Roman" panose="02020603050405020304"/>
                          <a:ea typeface="宋体" panose="02010600030101010101" pitchFamily="2" charset="-122"/>
                        </a:rPr>
                        <a:t>青光眼患者</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少数患者有刺激性，但多为一过性</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vMerge="1">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r>
              <a:tr h="467360">
                <a:tc>
                  <a:txBody>
                    <a:bodyPr/>
                    <a:p>
                      <a:pPr marL="0" indent="0" algn="ctr" fontAlgn="t">
                        <a:lnSpc>
                          <a:spcPct val="114000"/>
                        </a:lnSpc>
                        <a:spcBef>
                          <a:spcPct val="0"/>
                        </a:spcBef>
                        <a:spcAft>
                          <a:spcPct val="0"/>
                        </a:spcAft>
                      </a:pPr>
                      <a:r>
                        <a:rPr lang="zh-CN" sz="1200" b="1">
                          <a:latin typeface="Times New Roman" panose="02020603050405020304"/>
                          <a:ea typeface="宋体" panose="02010600030101010101" pitchFamily="2" charset="-122"/>
                        </a:rPr>
                        <a:t>适用治疗领域</a:t>
                      </a:r>
                      <a:endParaRPr lang="zh-CN" sz="1200" b="1">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术后炎症、干眼辅助</a:t>
                      </a:r>
                      <a:r>
                        <a:rPr lang="en-US" altLang="zh-CN" sz="1200">
                          <a:latin typeface="Times New Roman" panose="02020603050405020304"/>
                          <a:ea typeface="Times New Roman" panose="02020603050405020304"/>
                        </a:rPr>
                        <a:t>/</a:t>
                      </a:r>
                      <a:r>
                        <a:rPr lang="zh-CN" sz="1200">
                          <a:latin typeface="Times New Roman" panose="02020603050405020304"/>
                          <a:ea typeface="宋体" panose="02010600030101010101" pitchFamily="2" charset="-122"/>
                        </a:rPr>
                        <a:t>眼前部抗炎</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眼前部抗炎</a:t>
                      </a:r>
                      <a:r>
                        <a:rPr lang="zh-CN" sz="1200">
                          <a:latin typeface="Times New Roman" panose="02020603050405020304"/>
                          <a:ea typeface="宋体" panose="02010600030101010101" pitchFamily="2" charset="-122"/>
                        </a:rPr>
                        <a:t>及术炎症</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中重度术后炎症反应</a:t>
                      </a:r>
                      <a:r>
                        <a:rPr lang="en-US" altLang="zh-CN" sz="1200">
                          <a:latin typeface="Times New Roman" panose="02020603050405020304"/>
                          <a:ea typeface="宋体" panose="02010600030101010101" pitchFamily="2" charset="-122"/>
                        </a:rPr>
                        <a:t>/</a:t>
                      </a:r>
                      <a:r>
                        <a:rPr lang="zh-CN" sz="1200">
                          <a:latin typeface="Times New Roman" panose="02020603050405020304"/>
                          <a:ea typeface="宋体" panose="02010600030101010101" pitchFamily="2" charset="-122"/>
                        </a:rPr>
                        <a:t>严重前葡萄膜炎</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抑制术中瞳孔缩小</a:t>
                      </a:r>
                      <a:r>
                        <a:rPr lang="en-US" altLang="zh-CN" sz="1200">
                          <a:latin typeface="Times New Roman" panose="02020603050405020304"/>
                          <a:ea typeface="Times New Roman" panose="02020603050405020304"/>
                        </a:rPr>
                        <a:t>/</a:t>
                      </a:r>
                      <a:r>
                        <a:rPr lang="zh-CN" sz="1200">
                          <a:latin typeface="Times New Roman" panose="02020603050405020304"/>
                          <a:ea typeface="宋体" panose="02010600030101010101" pitchFamily="2" charset="-122"/>
                        </a:rPr>
                        <a:t>术后眼表炎症及术后</a:t>
                      </a:r>
                      <a:r>
                        <a:rPr lang="zh-CN" sz="1200">
                          <a:latin typeface="Times New Roman" panose="02020603050405020304"/>
                          <a:ea typeface="宋体" panose="02010600030101010101" pitchFamily="2" charset="-122"/>
                        </a:rPr>
                        <a:t>镇痛</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vMerge="1">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r>
            </a:tbl>
          </a:graphicData>
        </a:graphic>
      </p:graphicFrame>
      <p:graphicFrame>
        <p:nvGraphicFramePr>
          <p:cNvPr id="14" name="表格 13"/>
          <p:cNvGraphicFramePr/>
          <p:nvPr>
            <p:custDataLst>
              <p:tags r:id="rId3"/>
            </p:custDataLst>
          </p:nvPr>
        </p:nvGraphicFramePr>
        <p:xfrm>
          <a:off x="918845" y="1243965"/>
          <a:ext cx="10496550" cy="1390015"/>
        </p:xfrm>
        <a:graphic>
          <a:graphicData uri="http://schemas.openxmlformats.org/drawingml/2006/table">
            <a:tbl>
              <a:tblPr firstRow="1" bandRow="1">
                <a:tableStyleId>{5C22544A-7EE6-4342-B048-85BDC9FD1C3A}</a:tableStyleId>
              </a:tblPr>
              <a:tblGrid>
                <a:gridCol w="1305560"/>
                <a:gridCol w="918210"/>
                <a:gridCol w="1834515"/>
                <a:gridCol w="948055"/>
                <a:gridCol w="2519680"/>
                <a:gridCol w="1102995"/>
                <a:gridCol w="945515"/>
                <a:gridCol w="922020"/>
              </a:tblGrid>
              <a:tr h="518160">
                <a:tc>
                  <a:txBody>
                    <a:bodyPr/>
                    <a:p>
                      <a:pPr algn="ctr">
                        <a:buNone/>
                      </a:pPr>
                      <a:r>
                        <a:rPr lang="zh-CN" altLang="en-US" sz="1400"/>
                        <a:t>参照药品名称</a:t>
                      </a:r>
                      <a:endParaRPr lang="zh-CN" altLang="en-US" sz="1400"/>
                    </a:p>
                  </a:txBody>
                  <a:tcPr anchor="ctr" anchorCtr="0">
                    <a:solidFill>
                      <a:srgbClr val="4DA98A"/>
                    </a:solidFill>
                  </a:tcPr>
                </a:tc>
                <a:tc>
                  <a:txBody>
                    <a:bodyPr/>
                    <a:p>
                      <a:pPr algn="ctr">
                        <a:buNone/>
                      </a:pPr>
                      <a:r>
                        <a:rPr lang="zh-CN" altLang="en-US" sz="1400"/>
                        <a:t>医保目录</a:t>
                      </a:r>
                      <a:endParaRPr lang="zh-CN" altLang="en-US" sz="1400"/>
                    </a:p>
                  </a:txBody>
                  <a:tcPr anchor="ctr" anchorCtr="0">
                    <a:solidFill>
                      <a:srgbClr val="4DA98A"/>
                    </a:solidFill>
                  </a:tcPr>
                </a:tc>
                <a:tc>
                  <a:txBody>
                    <a:bodyPr/>
                    <a:p>
                      <a:pPr algn="ctr">
                        <a:buNone/>
                      </a:pPr>
                      <a:r>
                        <a:rPr lang="zh-CN" altLang="en-US" sz="1400"/>
                        <a:t>规格</a:t>
                      </a:r>
                      <a:endParaRPr lang="zh-CN" altLang="en-US" sz="1400"/>
                    </a:p>
                  </a:txBody>
                  <a:tcPr anchor="ctr" anchorCtr="0">
                    <a:solidFill>
                      <a:srgbClr val="4DA98A"/>
                    </a:solidFill>
                  </a:tcPr>
                </a:tc>
                <a:tc>
                  <a:txBody>
                    <a:bodyPr/>
                    <a:p>
                      <a:pPr algn="ctr">
                        <a:buNone/>
                      </a:pPr>
                      <a:r>
                        <a:rPr lang="zh-CN" altLang="en-US" sz="1400"/>
                        <a:t>单价（元）</a:t>
                      </a:r>
                      <a:endParaRPr lang="zh-CN" altLang="en-US" sz="1400"/>
                    </a:p>
                  </a:txBody>
                  <a:tcPr anchor="ctr" anchorCtr="0">
                    <a:solidFill>
                      <a:srgbClr val="4DA98A"/>
                    </a:solidFill>
                  </a:tcPr>
                </a:tc>
                <a:tc>
                  <a:txBody>
                    <a:bodyPr/>
                    <a:p>
                      <a:pPr algn="ctr">
                        <a:buNone/>
                      </a:pPr>
                      <a:r>
                        <a:rPr lang="zh-CN" altLang="en-US" sz="1400"/>
                        <a:t>用法用量</a:t>
                      </a:r>
                      <a:endParaRPr lang="zh-CN" altLang="en-US" sz="1400"/>
                    </a:p>
                  </a:txBody>
                  <a:tcPr anchor="ctr" anchorCtr="0">
                    <a:solidFill>
                      <a:srgbClr val="4DA98A"/>
                    </a:solidFill>
                  </a:tcPr>
                </a:tc>
                <a:tc>
                  <a:txBody>
                    <a:bodyPr/>
                    <a:p>
                      <a:pPr algn="ctr">
                        <a:buNone/>
                      </a:pPr>
                      <a:r>
                        <a:rPr lang="zh-CN" altLang="en-US" sz="1400"/>
                        <a:t>费用类型</a:t>
                      </a:r>
                      <a:endParaRPr lang="zh-CN" altLang="en-US" sz="1400"/>
                    </a:p>
                  </a:txBody>
                  <a:tcPr anchor="ctr" anchorCtr="0">
                    <a:solidFill>
                      <a:srgbClr val="4DA98A"/>
                    </a:solidFill>
                  </a:tcPr>
                </a:tc>
                <a:tc>
                  <a:txBody>
                    <a:bodyPr/>
                    <a:p>
                      <a:pPr algn="ctr">
                        <a:buNone/>
                      </a:pPr>
                      <a:r>
                        <a:rPr lang="zh-CN" altLang="en-US" sz="1400"/>
                        <a:t>疗程</a:t>
                      </a:r>
                      <a:r>
                        <a:rPr lang="en-US" altLang="zh-CN" sz="1400"/>
                        <a:t>/</a:t>
                      </a:r>
                      <a:endParaRPr lang="en-US" altLang="zh-CN" sz="1400"/>
                    </a:p>
                    <a:p>
                      <a:pPr algn="ctr">
                        <a:buNone/>
                      </a:pPr>
                      <a:r>
                        <a:rPr lang="zh-CN" altLang="en-US" sz="1400"/>
                        <a:t>周期</a:t>
                      </a:r>
                      <a:endParaRPr lang="zh-CN" altLang="en-US" sz="1400"/>
                    </a:p>
                  </a:txBody>
                  <a:tcPr anchor="ctr" anchorCtr="0">
                    <a:solidFill>
                      <a:srgbClr val="4DA98A"/>
                    </a:solidFill>
                  </a:tcPr>
                </a:tc>
                <a:tc>
                  <a:txBody>
                    <a:bodyPr/>
                    <a:p>
                      <a:pPr algn="ctr">
                        <a:buNone/>
                      </a:pPr>
                      <a:r>
                        <a:rPr lang="zh-CN" altLang="en-US" sz="1400"/>
                        <a:t>金额（元）</a:t>
                      </a:r>
                      <a:endParaRPr lang="zh-CN" altLang="en-US" sz="1400"/>
                    </a:p>
                  </a:txBody>
                  <a:tcPr anchor="ctr" anchorCtr="0">
                    <a:solidFill>
                      <a:srgbClr val="4DA98A"/>
                    </a:solidFill>
                  </a:tcPr>
                </a:tc>
              </a:tr>
              <a:tr h="871855">
                <a:tc>
                  <a:txBody>
                    <a:bodyPr/>
                    <a:p>
                      <a:pPr algn="ctr" fontAlgn="t">
                        <a:lnSpc>
                          <a:spcPct val="114000"/>
                        </a:lnSpc>
                        <a:buClrTx/>
                        <a:buSzTx/>
                        <a:buFontTx/>
                        <a:buNone/>
                      </a:pPr>
                      <a:r>
                        <a:rPr lang="zh-CN" sz="1200">
                          <a:solidFill>
                            <a:schemeClr val="tx1"/>
                          </a:solidFill>
                          <a:latin typeface="Times New Roman" panose="02020603050405020304"/>
                          <a:ea typeface="宋体" panose="02010600030101010101" pitchFamily="2" charset="-122"/>
                        </a:rPr>
                        <a:t>溴芬酸钠</a:t>
                      </a:r>
                      <a:endParaRPr lang="zh-CN" sz="1200">
                        <a:solidFill>
                          <a:schemeClr val="tx1"/>
                        </a:solidFill>
                        <a:latin typeface="Times New Roman" panose="02020603050405020304"/>
                        <a:ea typeface="宋体" panose="02010600030101010101" pitchFamily="2" charset="-122"/>
                      </a:endParaRPr>
                    </a:p>
                    <a:p>
                      <a:pPr algn="ctr" fontAlgn="t">
                        <a:lnSpc>
                          <a:spcPct val="114000"/>
                        </a:lnSpc>
                        <a:buClrTx/>
                        <a:buSzTx/>
                        <a:buFontTx/>
                        <a:buNone/>
                      </a:pPr>
                      <a:r>
                        <a:rPr lang="zh-CN" sz="1200">
                          <a:solidFill>
                            <a:schemeClr val="tx1"/>
                          </a:solidFill>
                          <a:latin typeface="Times New Roman" panose="02020603050405020304"/>
                          <a:ea typeface="宋体" panose="02010600030101010101" pitchFamily="2" charset="-122"/>
                        </a:rPr>
                        <a:t>滴眼液</a:t>
                      </a:r>
                      <a:endParaRPr lang="zh-CN" sz="1200">
                        <a:solidFill>
                          <a:schemeClr val="tx1"/>
                        </a:solidFill>
                        <a:latin typeface="Times New Roman" panose="02020603050405020304"/>
                        <a:ea typeface="宋体" panose="02010600030101010101" pitchFamily="2" charset="-122"/>
                      </a:endParaRPr>
                    </a:p>
                  </a:txBody>
                  <a:tcPr anchor="ctr" anchorCtr="0">
                    <a:solidFill>
                      <a:schemeClr val="tx2">
                        <a:lumMod val="20000"/>
                        <a:lumOff val="80000"/>
                      </a:schemeClr>
                    </a:solidFill>
                  </a:tcPr>
                </a:tc>
                <a:tc>
                  <a:txBody>
                    <a:bodyPr/>
                    <a:p>
                      <a:pPr algn="ctr" fontAlgn="t">
                        <a:lnSpc>
                          <a:spcPct val="114000"/>
                        </a:lnSpc>
                        <a:buClrTx/>
                        <a:buSzTx/>
                        <a:buFontTx/>
                        <a:buNone/>
                      </a:pPr>
                      <a:r>
                        <a:rPr lang="zh-CN" sz="1200">
                          <a:solidFill>
                            <a:schemeClr val="tx1"/>
                          </a:solidFill>
                          <a:latin typeface="Times New Roman" panose="02020603050405020304"/>
                          <a:ea typeface="宋体" panose="02010600030101010101" pitchFamily="2" charset="-122"/>
                        </a:rPr>
                        <a:t>医保</a:t>
                      </a:r>
                      <a:r>
                        <a:rPr lang="zh-CN" sz="1200">
                          <a:solidFill>
                            <a:schemeClr val="tx1"/>
                          </a:solidFill>
                          <a:latin typeface="Times New Roman" panose="02020603050405020304"/>
                          <a:ea typeface="宋体" panose="02010600030101010101" pitchFamily="2" charset="-122"/>
                        </a:rPr>
                        <a:t>乙类</a:t>
                      </a:r>
                      <a:endParaRPr lang="zh-CN" sz="1200">
                        <a:solidFill>
                          <a:schemeClr val="tx1"/>
                        </a:solidFill>
                        <a:latin typeface="Times New Roman" panose="02020603050405020304"/>
                        <a:ea typeface="宋体" panose="02010600030101010101" pitchFamily="2" charset="-122"/>
                      </a:endParaRPr>
                    </a:p>
                  </a:txBody>
                  <a:tcPr anchor="ctr" anchorCtr="0">
                    <a:solidFill>
                      <a:schemeClr val="tx2">
                        <a:lumMod val="20000"/>
                        <a:lumOff val="80000"/>
                      </a:schemeClr>
                    </a:solidFill>
                  </a:tcPr>
                </a:tc>
                <a:tc>
                  <a:txBody>
                    <a:bodyPr/>
                    <a:p>
                      <a:pPr algn="ctr" fontAlgn="t">
                        <a:lnSpc>
                          <a:spcPct val="114000"/>
                        </a:lnSpc>
                        <a:buClrTx/>
                        <a:buSzTx/>
                        <a:buFontTx/>
                        <a:buNone/>
                      </a:pPr>
                      <a:r>
                        <a:rPr lang="zh-CN" sz="1000">
                          <a:solidFill>
                            <a:schemeClr val="tx1"/>
                          </a:solidFill>
                          <a:latin typeface="Times New Roman" panose="02020603050405020304"/>
                          <a:ea typeface="宋体" panose="02010600030101010101" pitchFamily="2" charset="-122"/>
                        </a:rPr>
                        <a:t>0.1%（0.4ml:0.4mg，按C15H11BrNNaO3•3/2H2O计）</a:t>
                      </a:r>
                      <a:endParaRPr lang="zh-CN" sz="1000">
                        <a:solidFill>
                          <a:schemeClr val="tx1"/>
                        </a:solidFill>
                        <a:latin typeface="Times New Roman" panose="02020603050405020304"/>
                        <a:ea typeface="宋体" panose="02010600030101010101" pitchFamily="2" charset="-122"/>
                      </a:endParaRPr>
                    </a:p>
                  </a:txBody>
                  <a:tcPr anchor="ctr" anchorCtr="0">
                    <a:solidFill>
                      <a:schemeClr val="tx2">
                        <a:lumMod val="20000"/>
                        <a:lumOff val="80000"/>
                      </a:schemeClr>
                    </a:solidFill>
                  </a:tcPr>
                </a:tc>
                <a:tc>
                  <a:txBody>
                    <a:bodyPr/>
                    <a:p>
                      <a:pPr algn="ctr" fontAlgn="t">
                        <a:lnSpc>
                          <a:spcPct val="114000"/>
                        </a:lnSpc>
                        <a:buClrTx/>
                        <a:buSzTx/>
                        <a:buFontTx/>
                        <a:buNone/>
                      </a:pPr>
                      <a:r>
                        <a:rPr lang="zh-CN" sz="1200">
                          <a:solidFill>
                            <a:schemeClr val="tx1"/>
                          </a:solidFill>
                          <a:latin typeface="Times New Roman" panose="02020603050405020304"/>
                          <a:ea typeface="宋体" panose="02010600030101010101" pitchFamily="2" charset="-122"/>
                        </a:rPr>
                        <a:t>75.6元</a:t>
                      </a:r>
                      <a:endParaRPr lang="zh-CN" sz="1200">
                        <a:solidFill>
                          <a:schemeClr val="tx1"/>
                        </a:solidFill>
                        <a:latin typeface="Times New Roman" panose="02020603050405020304"/>
                        <a:ea typeface="宋体" panose="02010600030101010101" pitchFamily="2" charset="-122"/>
                      </a:endParaRPr>
                    </a:p>
                    <a:p>
                      <a:pPr algn="ctr" fontAlgn="t">
                        <a:lnSpc>
                          <a:spcPct val="114000"/>
                        </a:lnSpc>
                        <a:buClrTx/>
                        <a:buSzTx/>
                        <a:buFontTx/>
                        <a:buNone/>
                      </a:pPr>
                      <a:r>
                        <a:rPr lang="zh-CN" sz="1200">
                          <a:solidFill>
                            <a:schemeClr val="tx1"/>
                          </a:solidFill>
                          <a:latin typeface="Times New Roman" panose="02020603050405020304"/>
                          <a:ea typeface="宋体" panose="02010600030101010101" pitchFamily="2" charset="-122"/>
                        </a:rPr>
                        <a:t>（齐鲁制药）</a:t>
                      </a:r>
                      <a:endParaRPr lang="zh-CN" sz="1200">
                        <a:solidFill>
                          <a:schemeClr val="tx1"/>
                        </a:solidFill>
                        <a:latin typeface="Times New Roman" panose="02020603050405020304"/>
                        <a:ea typeface="宋体" panose="02010600030101010101" pitchFamily="2" charset="-122"/>
                      </a:endParaRPr>
                    </a:p>
                  </a:txBody>
                  <a:tcPr anchor="ctr" anchorCtr="0">
                    <a:solidFill>
                      <a:schemeClr val="tx2">
                        <a:lumMod val="20000"/>
                        <a:lumOff val="80000"/>
                      </a:schemeClr>
                    </a:solidFill>
                  </a:tcPr>
                </a:tc>
                <a:tc>
                  <a:txBody>
                    <a:bodyPr/>
                    <a:p>
                      <a:pPr algn="ctr" fontAlgn="t">
                        <a:lnSpc>
                          <a:spcPct val="114000"/>
                        </a:lnSpc>
                        <a:buClrTx/>
                        <a:buSzTx/>
                        <a:buFontTx/>
                        <a:buNone/>
                      </a:pPr>
                      <a:r>
                        <a:rPr lang="zh-CN" sz="1200">
                          <a:solidFill>
                            <a:schemeClr val="tx1"/>
                          </a:solidFill>
                          <a:latin typeface="Times New Roman" panose="02020603050405020304"/>
                          <a:ea typeface="宋体" panose="02010600030101010101" pitchFamily="2" charset="-122"/>
                        </a:rPr>
                        <a:t>外眼部及前眼部的炎症性疾病的对症治疗：眼睑炎、结膜炎、巩膜炎(包括表层巩膜炎)。用于术后炎症。</a:t>
                      </a:r>
                      <a:endParaRPr lang="zh-CN" sz="1200">
                        <a:solidFill>
                          <a:schemeClr val="tx1"/>
                        </a:solidFill>
                        <a:latin typeface="Times New Roman" panose="02020603050405020304"/>
                        <a:ea typeface="宋体" panose="02010600030101010101" pitchFamily="2" charset="-122"/>
                      </a:endParaRPr>
                    </a:p>
                  </a:txBody>
                  <a:tcPr anchor="ctr" anchorCtr="0">
                    <a:solidFill>
                      <a:schemeClr val="tx2">
                        <a:lumMod val="20000"/>
                        <a:lumOff val="80000"/>
                      </a:schemeClr>
                    </a:solidFill>
                  </a:tcPr>
                </a:tc>
                <a:tc>
                  <a:txBody>
                    <a:bodyPr/>
                    <a:p>
                      <a:pPr algn="ctr" fontAlgn="t">
                        <a:lnSpc>
                          <a:spcPct val="114000"/>
                        </a:lnSpc>
                        <a:buClrTx/>
                        <a:buSzTx/>
                        <a:buFontTx/>
                        <a:buNone/>
                      </a:pPr>
                      <a:r>
                        <a:rPr lang="zh-CN" sz="1200">
                          <a:solidFill>
                            <a:schemeClr val="tx1"/>
                          </a:solidFill>
                          <a:latin typeface="Times New Roman" panose="02020603050405020304"/>
                          <a:ea typeface="宋体" panose="02010600030101010101" pitchFamily="2" charset="-122"/>
                        </a:rPr>
                        <a:t>疗程费用</a:t>
                      </a:r>
                      <a:endParaRPr lang="zh-CN" sz="1200">
                        <a:solidFill>
                          <a:schemeClr val="tx1"/>
                        </a:solidFill>
                        <a:latin typeface="Times New Roman" panose="02020603050405020304"/>
                        <a:ea typeface="宋体" panose="02010600030101010101" pitchFamily="2" charset="-122"/>
                      </a:endParaRPr>
                    </a:p>
                  </a:txBody>
                  <a:tcPr anchor="ctr" anchorCtr="0">
                    <a:solidFill>
                      <a:schemeClr val="tx2">
                        <a:lumMod val="20000"/>
                        <a:lumOff val="80000"/>
                      </a:schemeClr>
                    </a:solidFill>
                  </a:tcPr>
                </a:tc>
                <a:tc>
                  <a:txBody>
                    <a:bodyPr/>
                    <a:p>
                      <a:pPr algn="ctr" fontAlgn="t">
                        <a:lnSpc>
                          <a:spcPct val="114000"/>
                        </a:lnSpc>
                        <a:buClrTx/>
                        <a:buSzTx/>
                        <a:buFontTx/>
                        <a:buNone/>
                      </a:pPr>
                      <a:r>
                        <a:rPr lang="zh-CN" sz="1200">
                          <a:solidFill>
                            <a:schemeClr val="tx1"/>
                          </a:solidFill>
                          <a:latin typeface="Times New Roman" panose="02020603050405020304"/>
                          <a:ea typeface="宋体" panose="02010600030101010101" pitchFamily="2" charset="-122"/>
                        </a:rPr>
                        <a:t>一周</a:t>
                      </a:r>
                      <a:endParaRPr lang="zh-CN" sz="1200">
                        <a:solidFill>
                          <a:schemeClr val="tx1"/>
                        </a:solidFill>
                        <a:latin typeface="Times New Roman" panose="02020603050405020304"/>
                        <a:ea typeface="宋体" panose="02010600030101010101" pitchFamily="2" charset="-122"/>
                      </a:endParaRPr>
                    </a:p>
                  </a:txBody>
                  <a:tcPr anchor="ctr" anchorCtr="0">
                    <a:solidFill>
                      <a:schemeClr val="tx2">
                        <a:lumMod val="20000"/>
                        <a:lumOff val="80000"/>
                      </a:schemeClr>
                    </a:solidFill>
                  </a:tcPr>
                </a:tc>
                <a:tc>
                  <a:txBody>
                    <a:bodyPr/>
                    <a:p>
                      <a:pPr algn="ctr" fontAlgn="t">
                        <a:lnSpc>
                          <a:spcPct val="114000"/>
                        </a:lnSpc>
                        <a:buClrTx/>
                        <a:buSzTx/>
                        <a:buFontTx/>
                        <a:buNone/>
                      </a:pPr>
                      <a:r>
                        <a:rPr lang="zh-CN" sz="1200">
                          <a:solidFill>
                            <a:schemeClr val="tx1"/>
                          </a:solidFill>
                          <a:latin typeface="Times New Roman" panose="02020603050405020304"/>
                          <a:ea typeface="宋体" panose="02010600030101010101" pitchFamily="2" charset="-122"/>
                        </a:rPr>
                        <a:t>105.84</a:t>
                      </a:r>
                      <a:endParaRPr lang="zh-CN" sz="1200">
                        <a:solidFill>
                          <a:schemeClr val="tx1"/>
                        </a:solidFill>
                        <a:latin typeface="Times New Roman" panose="02020603050405020304"/>
                        <a:ea typeface="宋体" panose="02010600030101010101" pitchFamily="2" charset="-122"/>
                      </a:endParaRPr>
                    </a:p>
                  </a:txBody>
                  <a:tcPr anchor="ctr" anchorCtr="0">
                    <a:solidFill>
                      <a:schemeClr val="tx2">
                        <a:lumMod val="20000"/>
                        <a:lumOff val="80000"/>
                      </a:schemeClr>
                    </a:solidFill>
                  </a:tcPr>
                </a:tc>
              </a:tr>
            </a:tbl>
          </a:graphicData>
        </a:graphic>
      </p:graphicFrame>
      <p:sp>
        <p:nvSpPr>
          <p:cNvPr id="16" name="文本框 15"/>
          <p:cNvSpPr txBox="1"/>
          <p:nvPr/>
        </p:nvSpPr>
        <p:spPr>
          <a:xfrm>
            <a:off x="2637790" y="2633980"/>
            <a:ext cx="7381240" cy="368300"/>
          </a:xfrm>
          <a:prstGeom prst="rect">
            <a:avLst/>
          </a:prstGeom>
          <a:noFill/>
        </p:spPr>
        <p:txBody>
          <a:bodyPr wrap="square" rtlCol="0">
            <a:spAutoFit/>
          </a:bodyPr>
          <a:p>
            <a:pPr algn="ctr"/>
            <a:r>
              <a:rPr lang="zh-CN" altLang="en-US" b="1">
                <a:solidFill>
                  <a:schemeClr val="tx1"/>
                </a:solidFill>
              </a:rPr>
              <a:t>目前主要眼科术后炎症治疗药及氟比洛芬优势对比</a:t>
            </a:r>
            <a:endParaRPr lang="zh-CN" altLang="en-US" b="1">
              <a:solidFill>
                <a:schemeClr val="tx1"/>
              </a:solidFill>
            </a:endParaRPr>
          </a:p>
        </p:txBody>
      </p:sp>
      <p:sp>
        <p:nvSpPr>
          <p:cNvPr id="20" name="矩形: 圆角 6"/>
          <p:cNvSpPr/>
          <p:nvPr/>
        </p:nvSpPr>
        <p:spPr>
          <a:xfrm>
            <a:off x="697230" y="234950"/>
            <a:ext cx="3049905" cy="64897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zh-CN" sz="32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1</a:t>
            </a:r>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、产品概况</a:t>
            </a:r>
            <a:endParaRPr lang="zh-CN" altLang="en-US" sz="2400" b="1"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3"/>
          <p:cNvSpPr/>
          <p:nvPr/>
        </p:nvSpPr>
        <p:spPr>
          <a:xfrm flipH="1">
            <a:off x="0" y="4389602"/>
            <a:ext cx="12192000" cy="2468397"/>
          </a:xfrm>
          <a:custGeom>
            <a:avLst/>
            <a:gdLst>
              <a:gd name="connsiteX0" fmla="*/ 12192000 w 12192000"/>
              <a:gd name="connsiteY0" fmla="*/ 0 h 2383466"/>
              <a:gd name="connsiteX1" fmla="*/ 12192000 w 12192000"/>
              <a:gd name="connsiteY1" fmla="*/ 2383466 h 2383466"/>
              <a:gd name="connsiteX2" fmla="*/ 0 w 12192000"/>
              <a:gd name="connsiteY2" fmla="*/ 2383466 h 2383466"/>
              <a:gd name="connsiteX3" fmla="*/ 0 w 12192000"/>
              <a:gd name="connsiteY3" fmla="*/ 1361314 h 2383466"/>
              <a:gd name="connsiteX4" fmla="*/ 353496 w 12192000"/>
              <a:gd name="connsiteY4" fmla="*/ 1484568 h 2383466"/>
              <a:gd name="connsiteX5" fmla="*/ 4890837 w 12192000"/>
              <a:gd name="connsiteY5" fmla="*/ 2130804 h 2383466"/>
              <a:gd name="connsiteX6" fmla="*/ 12026664 w 12192000"/>
              <a:gd name="connsiteY6" fmla="*/ 150519 h 238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383466">
                <a:moveTo>
                  <a:pt x="12192000" y="0"/>
                </a:moveTo>
                <a:lnTo>
                  <a:pt x="12192000" y="2383466"/>
                </a:lnTo>
                <a:lnTo>
                  <a:pt x="0" y="2383466"/>
                </a:lnTo>
                <a:lnTo>
                  <a:pt x="0" y="1361314"/>
                </a:lnTo>
                <a:lnTo>
                  <a:pt x="353496" y="1484568"/>
                </a:lnTo>
                <a:cubicBezTo>
                  <a:pt x="1648706" y="1892568"/>
                  <a:pt x="3210104" y="2130804"/>
                  <a:pt x="4890837" y="2130804"/>
                </a:cubicBezTo>
                <a:cubicBezTo>
                  <a:pt x="7972182" y="2130804"/>
                  <a:pt x="10652425" y="1330066"/>
                  <a:pt x="12026664" y="150519"/>
                </a:cubicBezTo>
                <a:close/>
              </a:path>
            </a:pathLst>
          </a:custGeom>
          <a:gradFill>
            <a:gsLst>
              <a:gs pos="65000">
                <a:srgbClr val="BFE2D6"/>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思源黑体 CN Bold" panose="020B0800000000000000" pitchFamily="34" charset="-122"/>
              <a:ea typeface="思源黑体 CN Bold" panose="020B0800000000000000" pitchFamily="34" charset="-122"/>
            </a:endParaRPr>
          </a:p>
        </p:txBody>
      </p:sp>
      <p:sp>
        <p:nvSpPr>
          <p:cNvPr id="18" name="Text Placeholder 6"/>
          <p:cNvSpPr txBox="1"/>
          <p:nvPr/>
        </p:nvSpPr>
        <p:spPr>
          <a:xfrm>
            <a:off x="4013835" y="922020"/>
            <a:ext cx="3725545" cy="4413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zh-CN" altLang="en-US" sz="2000" b="1">
                <a:solidFill>
                  <a:schemeClr val="tx1">
                    <a:lumMod val="85000"/>
                    <a:lumOff val="15000"/>
                  </a:schemeClr>
                </a:solidFill>
                <a:cs typeface="+mn-ea"/>
                <a:sym typeface="+mn-lt"/>
              </a:rPr>
              <a:t>药品说明书记载的安全性信息</a:t>
            </a:r>
            <a:endParaRPr lang="zh-CN" altLang="en-US" sz="2000" b="1">
              <a:solidFill>
                <a:schemeClr val="tx1">
                  <a:lumMod val="85000"/>
                  <a:lumOff val="15000"/>
                </a:schemeClr>
              </a:solidFill>
              <a:cs typeface="+mn-ea"/>
              <a:sym typeface="+mn-lt"/>
            </a:endParaRPr>
          </a:p>
        </p:txBody>
      </p:sp>
      <p:sp>
        <p:nvSpPr>
          <p:cNvPr id="8" name="文本框 7"/>
          <p:cNvSpPr txBox="1"/>
          <p:nvPr/>
        </p:nvSpPr>
        <p:spPr>
          <a:xfrm>
            <a:off x="687705" y="5027930"/>
            <a:ext cx="10943590" cy="1354455"/>
          </a:xfrm>
          <a:prstGeom prst="rect">
            <a:avLst/>
          </a:prstGeom>
          <a:solidFill>
            <a:schemeClr val="tx2">
              <a:lumMod val="20000"/>
              <a:lumOff val="80000"/>
            </a:schemeClr>
          </a:solidFill>
          <a:ln>
            <a:solidFill>
              <a:schemeClr val="bg1"/>
            </a:solidFill>
          </a:ln>
        </p:spPr>
        <p:txBody>
          <a:bodyPr wrap="square" rtlCol="0" anchor="ctr" anchorCtr="0">
            <a:noAutofit/>
          </a:bodyPr>
          <a:p>
            <a:pPr indent="0" algn="just" fontAlgn="ctr">
              <a:lnSpc>
                <a:spcPct val="150000"/>
              </a:lnSpc>
              <a:spcBef>
                <a:spcPts val="0"/>
              </a:spcBef>
              <a:spcAft>
                <a:spcPts val="0"/>
              </a:spcAft>
            </a:pPr>
            <a:r>
              <a:rPr lang="zh-CN" altLang="en-US"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氟比洛芬钠滴眼液</a:t>
            </a:r>
            <a:r>
              <a:rPr lang="zh-CN" altLang="en-US" dirty="0">
                <a:latin typeface="微软雅黑" panose="020B0503020204020204" pitchFamily="34" charset="-122"/>
                <a:ea typeface="微软雅黑" panose="020B0503020204020204" pitchFamily="34" charset="-122"/>
                <a:sym typeface="+mn-ea"/>
              </a:rPr>
              <a:t>在全球范围内在</a:t>
            </a:r>
            <a:r>
              <a:rPr lang="zh-CN" altLang="en-US" dirty="0">
                <a:latin typeface="微软雅黑" panose="020B0503020204020204" pitchFamily="34" charset="-122"/>
                <a:ea typeface="微软雅黑" panose="020B0503020204020204" pitchFamily="34" charset="-122"/>
                <a:sym typeface="+mn-ea"/>
              </a:rPr>
              <a:t>多个国家上市，有广泛的用药群体使用经验和数据，</a:t>
            </a:r>
            <a:r>
              <a:rPr lang="zh-CN" altLang="en-US"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并未检索到</a:t>
            </a:r>
            <a:r>
              <a:rPr lang="zh-CN" altLang="en-US" dirty="0">
                <a:latin typeface="微软雅黑" panose="020B0503020204020204" pitchFamily="34" charset="-122"/>
                <a:ea typeface="微软雅黑" panose="020B0503020204020204" pitchFamily="34" charset="-122"/>
                <a:sym typeface="+mn-ea"/>
              </a:rPr>
              <a:t>特殊毒性或可致眼残疾的病例报告，也未见各相关国家药监管理部门的严重不良反应报告、安全性警告、黑框警告以及相关安全性引起的撤市信息。</a:t>
            </a:r>
            <a:endParaRPr lang="zh-CN" altLang="en-US">
              <a:sym typeface="+mn-ea"/>
            </a:endParaRPr>
          </a:p>
        </p:txBody>
      </p:sp>
      <p:sp>
        <p:nvSpPr>
          <p:cNvPr id="20" name="同侧圆角矩形 19"/>
          <p:cNvSpPr/>
          <p:nvPr>
            <p:custDataLst>
              <p:tags r:id="rId1"/>
            </p:custDataLst>
          </p:nvPr>
        </p:nvSpPr>
        <p:spPr>
          <a:xfrm>
            <a:off x="688340" y="1557655"/>
            <a:ext cx="2684780" cy="587375"/>
          </a:xfrm>
          <a:prstGeom prst="round2SameRect">
            <a:avLst/>
          </a:prstGeom>
          <a:solidFill>
            <a:srgbClr val="4DA98A"/>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a:latin typeface="思源黑体 CN Bold" panose="020B0800000000000000" pitchFamily="34" charset="-122"/>
                <a:ea typeface="思源黑体 CN Bold" panose="020B0800000000000000" pitchFamily="34" charset="-122"/>
                <a:sym typeface="+mn-ea"/>
              </a:rPr>
              <a:t>禁忌</a:t>
            </a:r>
            <a:endParaRPr lang="zh-CN" altLang="en-US">
              <a:latin typeface="思源黑体 CN Bold" panose="020B0800000000000000" pitchFamily="34" charset="-122"/>
              <a:ea typeface="思源黑体 CN Bold" panose="020B0800000000000000" pitchFamily="34" charset="-122"/>
              <a:sym typeface="+mn-ea"/>
            </a:endParaRPr>
          </a:p>
        </p:txBody>
      </p:sp>
      <p:sp>
        <p:nvSpPr>
          <p:cNvPr id="21" name="矩形 20"/>
          <p:cNvSpPr/>
          <p:nvPr>
            <p:custDataLst>
              <p:tags r:id="rId2"/>
            </p:custDataLst>
          </p:nvPr>
        </p:nvSpPr>
        <p:spPr>
          <a:xfrm rot="10800000" flipV="1">
            <a:off x="688340" y="2145030"/>
            <a:ext cx="2684780" cy="2254885"/>
          </a:xfrm>
          <a:prstGeom prst="rect">
            <a:avLst/>
          </a:prstGeom>
          <a:solidFill>
            <a:schemeClr val="tx2">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lnSpc>
                <a:spcPct val="110000"/>
              </a:lnSpc>
            </a:pPr>
            <a:r>
              <a:rPr lang="zh-CN" altLang="en-US" sz="1200">
                <a:solidFill>
                  <a:schemeClr val="tx1"/>
                </a:solidFill>
                <a:latin typeface="微软雅黑" panose="020B0503020204020204" pitchFamily="34" charset="-122"/>
                <a:ea typeface="微软雅黑" panose="020B0503020204020204" pitchFamily="34" charset="-122"/>
              </a:rPr>
              <a:t>对本品活性成分或任何辅料过敏者</a:t>
            </a:r>
            <a:r>
              <a:rPr lang="en-US" altLang="zh-CN" sz="1200">
                <a:solidFill>
                  <a:schemeClr val="tx1"/>
                </a:solidFill>
                <a:latin typeface="微软雅黑" panose="020B0503020204020204" pitchFamily="34" charset="-122"/>
                <a:ea typeface="微软雅黑" panose="020B0503020204020204" pitchFamily="34" charset="-122"/>
              </a:rPr>
              <a:t>、</a:t>
            </a:r>
            <a:endParaRPr lang="zh-CN" altLang="en-US" sz="1200">
              <a:solidFill>
                <a:schemeClr val="tx1"/>
              </a:solidFill>
              <a:latin typeface="微软雅黑" panose="020B0503020204020204" pitchFamily="34" charset="-122"/>
              <a:ea typeface="微软雅黑" panose="020B0503020204020204" pitchFamily="34" charset="-122"/>
            </a:endParaRPr>
          </a:p>
          <a:p>
            <a:pPr algn="l">
              <a:lnSpc>
                <a:spcPct val="110000"/>
              </a:lnSpc>
            </a:pPr>
            <a:r>
              <a:rPr lang="zh-CN" altLang="en-US" sz="1200">
                <a:solidFill>
                  <a:schemeClr val="tx1"/>
                </a:solidFill>
                <a:latin typeface="微软雅黑" panose="020B0503020204020204" pitchFamily="34" charset="-122"/>
                <a:ea typeface="微软雅黑" panose="020B0503020204020204" pitchFamily="34" charset="-122"/>
              </a:rPr>
              <a:t>上皮性单纯疱疹病毒性角膜炎禁用。</a:t>
            </a:r>
            <a:endParaRPr lang="zh-CN" altLang="en-US" sz="1200">
              <a:solidFill>
                <a:schemeClr val="tx1"/>
              </a:solidFill>
              <a:latin typeface="微软雅黑" panose="020B0503020204020204" pitchFamily="34" charset="-122"/>
              <a:ea typeface="微软雅黑" panose="020B0503020204020204" pitchFamily="34" charset="-122"/>
            </a:endParaRPr>
          </a:p>
          <a:p>
            <a:pPr algn="l">
              <a:lnSpc>
                <a:spcPct val="110000"/>
              </a:lnSpc>
            </a:pPr>
            <a:r>
              <a:rPr lang="zh-CN" altLang="en-US" sz="1200">
                <a:solidFill>
                  <a:schemeClr val="tx1"/>
                </a:solidFill>
                <a:latin typeface="微软雅黑" panose="020B0503020204020204" pitchFamily="34" charset="-122"/>
                <a:ea typeface="微软雅黑" panose="020B0503020204020204" pitchFamily="34" charset="-122"/>
              </a:rPr>
              <a:t>对乙酰水杨酸或其他非甾体消炎药过敏者禁用。</a:t>
            </a:r>
            <a:endParaRPr lang="zh-CN" altLang="en-US" sz="1200">
              <a:solidFill>
                <a:schemeClr val="tx1"/>
              </a:solidFill>
              <a:latin typeface="微软雅黑" panose="020B0503020204020204" pitchFamily="34" charset="-122"/>
              <a:ea typeface="微软雅黑" panose="020B0503020204020204" pitchFamily="34" charset="-122"/>
            </a:endParaRPr>
          </a:p>
          <a:p>
            <a:pPr algn="l">
              <a:lnSpc>
                <a:spcPct val="110000"/>
              </a:lnSpc>
            </a:pPr>
            <a:r>
              <a:rPr lang="zh-CN" altLang="en-US" sz="1200">
                <a:solidFill>
                  <a:schemeClr val="tx1"/>
                </a:solidFill>
                <a:latin typeface="微软雅黑" panose="020B0503020204020204" pitchFamily="34" charset="-122"/>
                <a:ea typeface="微软雅黑" panose="020B0503020204020204" pitchFamily="34" charset="-122"/>
              </a:rPr>
              <a:t>由有凝血障碍或正在接受可能延长出血时间药物的患者禁用本品。</a:t>
            </a:r>
            <a:endParaRPr lang="zh-CN" altLang="en-US" sz="1200">
              <a:solidFill>
                <a:schemeClr val="tx1"/>
              </a:solidFill>
              <a:latin typeface="微软雅黑" panose="020B0503020204020204" pitchFamily="34" charset="-122"/>
              <a:ea typeface="微软雅黑" panose="020B0503020204020204" pitchFamily="34" charset="-122"/>
            </a:endParaRPr>
          </a:p>
          <a:p>
            <a:pPr algn="l">
              <a:lnSpc>
                <a:spcPct val="110000"/>
              </a:lnSpc>
            </a:pPr>
            <a:r>
              <a:rPr lang="zh-CN" altLang="en-US" sz="1200">
                <a:solidFill>
                  <a:schemeClr val="tx1"/>
                </a:solidFill>
                <a:latin typeface="微软雅黑" panose="020B0503020204020204" pitchFamily="34" charset="-122"/>
                <a:ea typeface="微软雅黑" panose="020B0503020204020204" pitchFamily="34" charset="-122"/>
              </a:rPr>
              <a:t>手术过程或妊娠</a:t>
            </a:r>
            <a:r>
              <a:rPr lang="zh-CN" altLang="en-US" sz="1200">
                <a:solidFill>
                  <a:schemeClr val="tx1"/>
                </a:solidFill>
                <a:latin typeface="微软雅黑" panose="020B0503020204020204" pitchFamily="34" charset="-122"/>
                <a:ea typeface="微软雅黑" panose="020B0503020204020204" pitchFamily="34" charset="-122"/>
              </a:rPr>
              <a:t>晚期禁用。</a:t>
            </a:r>
            <a:endParaRPr lang="zh-CN" altLang="en-US" sz="1200">
              <a:solidFill>
                <a:schemeClr val="tx1"/>
              </a:solidFill>
              <a:latin typeface="微软雅黑" panose="020B0503020204020204" pitchFamily="34" charset="-122"/>
              <a:ea typeface="微软雅黑" panose="020B0503020204020204" pitchFamily="34" charset="-122"/>
            </a:endParaRPr>
          </a:p>
          <a:p>
            <a:pPr algn="l">
              <a:lnSpc>
                <a:spcPct val="110000"/>
              </a:lnSpc>
            </a:pP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2" name="同侧圆角矩形 21"/>
          <p:cNvSpPr/>
          <p:nvPr>
            <p:custDataLst>
              <p:tags r:id="rId3"/>
            </p:custDataLst>
          </p:nvPr>
        </p:nvSpPr>
        <p:spPr>
          <a:xfrm>
            <a:off x="3441065" y="1558290"/>
            <a:ext cx="2684780" cy="587375"/>
          </a:xfrm>
          <a:prstGeom prst="round2SameRect">
            <a:avLst/>
          </a:prstGeom>
          <a:solidFill>
            <a:srgbClr val="4DA98A"/>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a:latin typeface="思源黑体 CN Bold" panose="020B0800000000000000" pitchFamily="34" charset="-122"/>
                <a:ea typeface="思源黑体 CN Bold" panose="020B0800000000000000" pitchFamily="34" charset="-122"/>
                <a:sym typeface="+mn-ea"/>
              </a:rPr>
              <a:t>注意事项</a:t>
            </a:r>
            <a:endParaRPr lang="zh-CN" altLang="en-US">
              <a:latin typeface="思源黑体 CN Bold" panose="020B0800000000000000" pitchFamily="34" charset="-122"/>
              <a:ea typeface="思源黑体 CN Bold" panose="020B0800000000000000" pitchFamily="34" charset="-122"/>
              <a:sym typeface="+mn-ea"/>
            </a:endParaRPr>
          </a:p>
        </p:txBody>
      </p:sp>
      <p:sp>
        <p:nvSpPr>
          <p:cNvPr id="23" name="矩形 22"/>
          <p:cNvSpPr/>
          <p:nvPr>
            <p:custDataLst>
              <p:tags r:id="rId4"/>
            </p:custDataLst>
          </p:nvPr>
        </p:nvSpPr>
        <p:spPr>
          <a:xfrm rot="10800000" flipV="1">
            <a:off x="3453765" y="2145665"/>
            <a:ext cx="2684780" cy="2254885"/>
          </a:xfrm>
          <a:prstGeom prst="rect">
            <a:avLst/>
          </a:prstGeom>
          <a:solidFill>
            <a:schemeClr val="tx2">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10000"/>
              </a:lnSpc>
              <a:buClrTx/>
              <a:buSzTx/>
              <a:buFontTx/>
            </a:pPr>
            <a:endParaRPr lang="zh-CN" altLang="en-US" sz="1200">
              <a:solidFill>
                <a:schemeClr val="tx1"/>
              </a:solidFill>
              <a:latin typeface="微软雅黑" panose="020B0503020204020204" pitchFamily="34" charset="-122"/>
              <a:ea typeface="微软雅黑" panose="020B0503020204020204" pitchFamily="34" charset="-122"/>
              <a:sym typeface="+mn-ea"/>
            </a:endParaRPr>
          </a:p>
          <a:p>
            <a:pPr lvl="0" algn="l">
              <a:lnSpc>
                <a:spcPct val="110000"/>
              </a:lnSpc>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单纯疱疹病毒性角膜炎病史的患者慎用本品，并应密切监测。</a:t>
            </a:r>
            <a:endParaRPr lang="zh-CN" altLang="en-US" sz="1200">
              <a:solidFill>
                <a:schemeClr val="tx1"/>
              </a:solidFill>
              <a:latin typeface="微软雅黑" panose="020B0503020204020204" pitchFamily="34" charset="-122"/>
              <a:ea typeface="微软雅黑" panose="020B0503020204020204" pitchFamily="34" charset="-122"/>
              <a:sym typeface="+mn-ea"/>
            </a:endParaRPr>
          </a:p>
          <a:p>
            <a:pPr lvl="0" algn="l">
              <a:lnSpc>
                <a:spcPct val="110000"/>
              </a:lnSpc>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本品连续用药可能会增加角膜不良反应的发生频率和严重程度，这些不良反应可影响视力预后。</a:t>
            </a:r>
            <a:endParaRPr lang="zh-CN" altLang="en-US" sz="1200">
              <a:solidFill>
                <a:schemeClr val="tx1"/>
              </a:solidFill>
              <a:latin typeface="微软雅黑" panose="020B0503020204020204" pitchFamily="34" charset="-122"/>
              <a:ea typeface="微软雅黑" panose="020B0503020204020204" pitchFamily="34" charset="-122"/>
              <a:sym typeface="+mn-ea"/>
            </a:endParaRPr>
          </a:p>
          <a:p>
            <a:pPr lvl="0" algn="l">
              <a:lnSpc>
                <a:spcPct val="110000"/>
              </a:lnSpc>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角膜上皮破损的患者应立即停用本品，并应密切监测。</a:t>
            </a:r>
            <a:endParaRPr lang="zh-CN" altLang="en-US" sz="1200">
              <a:solidFill>
                <a:schemeClr val="tx1"/>
              </a:solidFill>
              <a:latin typeface="微软雅黑" panose="020B0503020204020204" pitchFamily="34" charset="-122"/>
              <a:ea typeface="微软雅黑" panose="020B0503020204020204" pitchFamily="34" charset="-122"/>
              <a:sym typeface="+mn-ea"/>
            </a:endParaRPr>
          </a:p>
          <a:p>
            <a:pPr lvl="0" algn="l">
              <a:lnSpc>
                <a:spcPct val="110000"/>
              </a:lnSpc>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使用本品应等到视力恢复后再驾驶或操作机械。</a:t>
            </a:r>
            <a:endParaRPr lang="zh-CN" altLang="en-US" sz="1200">
              <a:solidFill>
                <a:schemeClr val="tx1"/>
              </a:solidFill>
              <a:latin typeface="微软雅黑" panose="020B0503020204020204" pitchFamily="34" charset="-122"/>
              <a:ea typeface="微软雅黑" panose="020B0503020204020204" pitchFamily="34" charset="-122"/>
              <a:sym typeface="+mn-ea"/>
            </a:endParaRPr>
          </a:p>
          <a:p>
            <a:pPr lvl="0" algn="l">
              <a:lnSpc>
                <a:spcPct val="110000"/>
              </a:lnSpc>
              <a:buClrTx/>
              <a:buSzTx/>
              <a:buFontTx/>
            </a:pPr>
            <a:endParaRPr lang="zh-CN" altLang="en-US" sz="1200">
              <a:solidFill>
                <a:schemeClr val="tx1"/>
              </a:solidFill>
              <a:latin typeface="微软雅黑" panose="020B0503020204020204" pitchFamily="34" charset="-122"/>
              <a:ea typeface="微软雅黑" panose="020B0503020204020204" pitchFamily="34" charset="-122"/>
              <a:sym typeface="+mn-ea"/>
            </a:endParaRPr>
          </a:p>
        </p:txBody>
      </p:sp>
      <p:sp>
        <p:nvSpPr>
          <p:cNvPr id="24" name="同侧圆角矩形 23"/>
          <p:cNvSpPr/>
          <p:nvPr>
            <p:custDataLst>
              <p:tags r:id="rId5"/>
            </p:custDataLst>
          </p:nvPr>
        </p:nvSpPr>
        <p:spPr>
          <a:xfrm>
            <a:off x="6193790" y="1558290"/>
            <a:ext cx="2684780" cy="587375"/>
          </a:xfrm>
          <a:prstGeom prst="round2SameRect">
            <a:avLst/>
          </a:prstGeom>
          <a:solidFill>
            <a:srgbClr val="4DA98A"/>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a:latin typeface="思源黑体 CN Bold" panose="020B0800000000000000" pitchFamily="34" charset="-122"/>
                <a:ea typeface="思源黑体 CN Bold" panose="020B0800000000000000" pitchFamily="34" charset="-122"/>
                <a:sym typeface="+mn-ea"/>
              </a:rPr>
              <a:t>不良反应</a:t>
            </a:r>
            <a:endParaRPr lang="zh-CN" altLang="en-US">
              <a:latin typeface="思源黑体 CN Bold" panose="020B0800000000000000" pitchFamily="34" charset="-122"/>
              <a:ea typeface="思源黑体 CN Bold" panose="020B0800000000000000" pitchFamily="34" charset="-122"/>
              <a:sym typeface="+mn-ea"/>
            </a:endParaRPr>
          </a:p>
        </p:txBody>
      </p:sp>
      <p:sp>
        <p:nvSpPr>
          <p:cNvPr id="25" name="矩形 24"/>
          <p:cNvSpPr/>
          <p:nvPr>
            <p:custDataLst>
              <p:tags r:id="rId6"/>
            </p:custDataLst>
          </p:nvPr>
        </p:nvSpPr>
        <p:spPr>
          <a:xfrm rot="10800000" flipV="1">
            <a:off x="6191885" y="2145030"/>
            <a:ext cx="2684780" cy="2256155"/>
          </a:xfrm>
          <a:prstGeom prst="rect">
            <a:avLst/>
          </a:prstGeom>
          <a:solidFill>
            <a:schemeClr val="tx2">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10000"/>
              </a:lnSpc>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使用本品滴眼期间，可能出现短暂的烧灼感和刺痛感，以及其他轻微的眼部刺激症状。报告的其他不良反应包括纤维化、前房积血、瞳孔缩小、瞳孔散大和眼部充血。</a:t>
            </a:r>
            <a:endParaRPr lang="zh-CN" altLang="en-US" sz="1200">
              <a:solidFill>
                <a:schemeClr val="tx1"/>
              </a:solidFill>
              <a:latin typeface="微软雅黑" panose="020B0503020204020204" pitchFamily="34" charset="-122"/>
              <a:ea typeface="微软雅黑" panose="020B0503020204020204" pitchFamily="34" charset="-122"/>
              <a:sym typeface="+mn-ea"/>
            </a:endParaRPr>
          </a:p>
          <a:p>
            <a:pPr lvl="0" algn="l">
              <a:lnSpc>
                <a:spcPct val="110000"/>
              </a:lnSpc>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在眼部手术时还曾报告眼部组织出血倾向增加。</a:t>
            </a:r>
            <a:endParaRPr lang="zh-CN" altLang="en-US" sz="1200">
              <a:solidFill>
                <a:schemeClr val="tx1"/>
              </a:solidFill>
              <a:latin typeface="微软雅黑" panose="020B0503020204020204" pitchFamily="34" charset="-122"/>
              <a:ea typeface="微软雅黑" panose="020B0503020204020204" pitchFamily="34" charset="-122"/>
              <a:sym typeface="+mn-ea"/>
            </a:endParaRPr>
          </a:p>
        </p:txBody>
      </p:sp>
      <p:sp>
        <p:nvSpPr>
          <p:cNvPr id="26" name="同侧圆角矩形 25"/>
          <p:cNvSpPr/>
          <p:nvPr>
            <p:custDataLst>
              <p:tags r:id="rId7"/>
            </p:custDataLst>
          </p:nvPr>
        </p:nvSpPr>
        <p:spPr>
          <a:xfrm>
            <a:off x="8946515" y="1558290"/>
            <a:ext cx="2684780" cy="587375"/>
          </a:xfrm>
          <a:prstGeom prst="round2SameRect">
            <a:avLst/>
          </a:prstGeom>
          <a:solidFill>
            <a:srgbClr val="53B19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latin typeface="思源黑体 CN Bold" panose="020B0800000000000000" pitchFamily="34" charset="-122"/>
                <a:ea typeface="思源黑体 CN Bold" panose="020B0800000000000000" pitchFamily="34" charset="-122"/>
              </a:rPr>
              <a:t>特殊</a:t>
            </a:r>
            <a:r>
              <a:rPr lang="zh-CN" altLang="en-US">
                <a:latin typeface="思源黑体 CN Bold" panose="020B0800000000000000" pitchFamily="34" charset="-122"/>
                <a:ea typeface="思源黑体 CN Bold" panose="020B0800000000000000" pitchFamily="34" charset="-122"/>
              </a:rPr>
              <a:t>群体用药</a:t>
            </a:r>
            <a:endParaRPr lang="zh-CN" altLang="en-US">
              <a:latin typeface="思源黑体 CN Bold" panose="020B0800000000000000" pitchFamily="34" charset="-122"/>
              <a:ea typeface="思源黑体 CN Bold" panose="020B0800000000000000" pitchFamily="34" charset="-122"/>
            </a:endParaRPr>
          </a:p>
        </p:txBody>
      </p:sp>
      <p:sp>
        <p:nvSpPr>
          <p:cNvPr id="27" name="矩形 26"/>
          <p:cNvSpPr/>
          <p:nvPr>
            <p:custDataLst>
              <p:tags r:id="rId8"/>
            </p:custDataLst>
          </p:nvPr>
        </p:nvSpPr>
        <p:spPr>
          <a:xfrm rot="10800000" flipV="1">
            <a:off x="8946515" y="2145030"/>
            <a:ext cx="2684780" cy="2255520"/>
          </a:xfrm>
          <a:prstGeom prst="rect">
            <a:avLst/>
          </a:prstGeom>
          <a:solidFill>
            <a:schemeClr val="tx2">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10000"/>
              </a:lnSpc>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儿童患者的安全性和有效性尚未确证。对于老年患者用药无特殊建议。</a:t>
            </a:r>
            <a:endParaRPr lang="zh-CN" altLang="en-US" sz="1200">
              <a:solidFill>
                <a:schemeClr val="tx1"/>
              </a:solidFill>
              <a:latin typeface="微软雅黑" panose="020B0503020204020204" pitchFamily="34" charset="-122"/>
              <a:ea typeface="微软雅黑" panose="020B0503020204020204" pitchFamily="34" charset="-122"/>
              <a:sym typeface="+mn-ea"/>
            </a:endParaRPr>
          </a:p>
          <a:p>
            <a:pPr lvl="0" algn="l">
              <a:lnSpc>
                <a:spcPct val="110000"/>
              </a:lnSpc>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在妊娠中期前，剂量应尽可能降低，治疗时间应尽可能缩短</a:t>
            </a:r>
            <a:r>
              <a:rPr lang="zh-CN" altLang="en-US" sz="1200">
                <a:solidFill>
                  <a:schemeClr val="tx1"/>
                </a:solidFill>
                <a:latin typeface="微软雅黑" panose="020B0503020204020204" pitchFamily="34" charset="-122"/>
                <a:ea typeface="微软雅黑" panose="020B0503020204020204" pitchFamily="34" charset="-122"/>
                <a:sym typeface="+mn-ea"/>
              </a:rPr>
              <a:t>，</a:t>
            </a:r>
            <a:r>
              <a:rPr lang="zh-CN" altLang="en-US" sz="1200">
                <a:solidFill>
                  <a:schemeClr val="tx1"/>
                </a:solidFill>
                <a:latin typeface="微软雅黑" panose="020B0503020204020204" pitchFamily="34" charset="-122"/>
                <a:ea typeface="微软雅黑" panose="020B0503020204020204" pitchFamily="34" charset="-122"/>
                <a:sym typeface="+mn-ea"/>
              </a:rPr>
              <a:t>本品禁用于妊娠晚期。</a:t>
            </a:r>
            <a:endParaRPr lang="zh-CN" altLang="en-US" sz="1200">
              <a:solidFill>
                <a:schemeClr val="tx1"/>
              </a:solidFill>
              <a:latin typeface="微软雅黑" panose="020B0503020204020204" pitchFamily="34" charset="-122"/>
              <a:ea typeface="微软雅黑" panose="020B0503020204020204" pitchFamily="34" charset="-122"/>
              <a:sym typeface="+mn-ea"/>
            </a:endParaRPr>
          </a:p>
          <a:p>
            <a:pPr lvl="0" algn="l">
              <a:lnSpc>
                <a:spcPct val="110000"/>
              </a:lnSpc>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在母乳喂养时应避免使用非甾体抗炎药。</a:t>
            </a:r>
            <a:endParaRPr lang="zh-CN" altLang="en-US" sz="1200">
              <a:solidFill>
                <a:schemeClr val="tx1"/>
              </a:solidFill>
              <a:latin typeface="微软雅黑" panose="020B0503020204020204" pitchFamily="34" charset="-122"/>
              <a:ea typeface="微软雅黑" panose="020B0503020204020204" pitchFamily="34" charset="-122"/>
              <a:sym typeface="+mn-ea"/>
            </a:endParaRPr>
          </a:p>
        </p:txBody>
      </p:sp>
      <p:pic>
        <p:nvPicPr>
          <p:cNvPr id="29" name="图片 28" descr="先路医药折页转曲"/>
          <p:cNvPicPr>
            <a:picLocks noChangeAspect="1"/>
          </p:cNvPicPr>
          <p:nvPr/>
        </p:nvPicPr>
        <p:blipFill>
          <a:blip r:embed="rId9"/>
          <a:stretch>
            <a:fillRect/>
          </a:stretch>
        </p:blipFill>
        <p:spPr>
          <a:xfrm>
            <a:off x="9248775" y="234950"/>
            <a:ext cx="2441575" cy="365760"/>
          </a:xfrm>
          <a:prstGeom prst="rect">
            <a:avLst/>
          </a:prstGeom>
        </p:spPr>
      </p:pic>
      <p:sp>
        <p:nvSpPr>
          <p:cNvPr id="3" name="文本框 2"/>
          <p:cNvSpPr txBox="1"/>
          <p:nvPr/>
        </p:nvSpPr>
        <p:spPr>
          <a:xfrm>
            <a:off x="3634105" y="4629150"/>
            <a:ext cx="6096000" cy="398780"/>
          </a:xfrm>
          <a:prstGeom prst="rect">
            <a:avLst/>
          </a:prstGeom>
          <a:noFill/>
        </p:spPr>
        <p:txBody>
          <a:bodyPr wrap="square" rtlCol="0" anchor="t">
            <a:spAutoFit/>
          </a:bodyPr>
          <a:p>
            <a:r>
              <a:rPr lang="en-US" altLang="zh-CN" sz="2000" b="1">
                <a:solidFill>
                  <a:schemeClr val="tx1">
                    <a:lumMod val="85000"/>
                    <a:lumOff val="15000"/>
                  </a:schemeClr>
                </a:solidFill>
                <a:cs typeface="+mn-ea"/>
                <a:sym typeface="+mn-lt"/>
              </a:rPr>
              <a:t>           </a:t>
            </a:r>
            <a:r>
              <a:rPr lang="zh-CN" altLang="en-US" sz="2000" b="1">
                <a:solidFill>
                  <a:schemeClr val="tx1">
                    <a:lumMod val="85000"/>
                    <a:lumOff val="15000"/>
                  </a:schemeClr>
                </a:solidFill>
                <a:cs typeface="+mn-ea"/>
                <a:sym typeface="+mn-lt"/>
              </a:rPr>
              <a:t>总体安全性评价和</a:t>
            </a:r>
            <a:r>
              <a:rPr lang="zh-CN" altLang="en-US" sz="2000" b="1">
                <a:solidFill>
                  <a:schemeClr val="tx1">
                    <a:lumMod val="85000"/>
                    <a:lumOff val="15000"/>
                  </a:schemeClr>
                </a:solidFill>
                <a:cs typeface="+mn-ea"/>
                <a:sym typeface="+mn-lt"/>
              </a:rPr>
              <a:t>信息</a:t>
            </a:r>
            <a:endParaRPr lang="zh-CN" altLang="en-US" sz="2000" b="1">
              <a:solidFill>
                <a:schemeClr val="tx1">
                  <a:lumMod val="85000"/>
                  <a:lumOff val="15000"/>
                </a:schemeClr>
              </a:solidFill>
              <a:cs typeface="+mn-ea"/>
              <a:sym typeface="+mn-lt"/>
            </a:endParaRPr>
          </a:p>
        </p:txBody>
      </p:sp>
      <p:sp>
        <p:nvSpPr>
          <p:cNvPr id="17" name="文本框 16"/>
          <p:cNvSpPr txBox="1"/>
          <p:nvPr/>
        </p:nvSpPr>
        <p:spPr>
          <a:xfrm>
            <a:off x="601980" y="426085"/>
            <a:ext cx="6096000" cy="583565"/>
          </a:xfrm>
          <a:prstGeom prst="rect">
            <a:avLst/>
          </a:prstGeom>
          <a:noFill/>
        </p:spPr>
        <p:txBody>
          <a:bodyPr wrap="square" rtlCol="0" anchor="t">
            <a:spAutoFit/>
          </a:bodyPr>
          <a:p>
            <a:pPr algn="just"/>
            <a:r>
              <a:rPr lang="en-US" altLang="zh-CN" sz="32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2</a:t>
            </a:r>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、安全性</a:t>
            </a:r>
            <a:endParaRPr lang="en-US" altLang="zh-CN" sz="32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8" grpId="0"/>
      <p:bldP spid="8" grpId="0" bldLvl="0" animBg="1"/>
      <p:bldP spid="8" grpId="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0" grpId="1" animBg="1"/>
      <p:bldP spid="21" grpId="1" animBg="1"/>
      <p:bldP spid="22" grpId="1" animBg="1"/>
      <p:bldP spid="23" grpId="1" animBg="1"/>
      <p:bldP spid="24" grpId="1" animBg="1"/>
      <p:bldP spid="25" grpId="1" animBg="1"/>
      <p:bldP spid="26" grpId="1" animBg="1"/>
      <p:bldP spid="2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形状 3"/>
          <p:cNvSpPr/>
          <p:nvPr/>
        </p:nvSpPr>
        <p:spPr>
          <a:xfrm flipH="1">
            <a:off x="0" y="4389602"/>
            <a:ext cx="12192000" cy="2468397"/>
          </a:xfrm>
          <a:custGeom>
            <a:avLst/>
            <a:gdLst>
              <a:gd name="connsiteX0" fmla="*/ 12192000 w 12192000"/>
              <a:gd name="connsiteY0" fmla="*/ 0 h 2383466"/>
              <a:gd name="connsiteX1" fmla="*/ 12192000 w 12192000"/>
              <a:gd name="connsiteY1" fmla="*/ 2383466 h 2383466"/>
              <a:gd name="connsiteX2" fmla="*/ 0 w 12192000"/>
              <a:gd name="connsiteY2" fmla="*/ 2383466 h 2383466"/>
              <a:gd name="connsiteX3" fmla="*/ 0 w 12192000"/>
              <a:gd name="connsiteY3" fmla="*/ 1361314 h 2383466"/>
              <a:gd name="connsiteX4" fmla="*/ 353496 w 12192000"/>
              <a:gd name="connsiteY4" fmla="*/ 1484568 h 2383466"/>
              <a:gd name="connsiteX5" fmla="*/ 4890837 w 12192000"/>
              <a:gd name="connsiteY5" fmla="*/ 2130804 h 2383466"/>
              <a:gd name="connsiteX6" fmla="*/ 12026664 w 12192000"/>
              <a:gd name="connsiteY6" fmla="*/ 150519 h 238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383466">
                <a:moveTo>
                  <a:pt x="12192000" y="0"/>
                </a:moveTo>
                <a:lnTo>
                  <a:pt x="12192000" y="2383466"/>
                </a:lnTo>
                <a:lnTo>
                  <a:pt x="0" y="2383466"/>
                </a:lnTo>
                <a:lnTo>
                  <a:pt x="0" y="1361314"/>
                </a:lnTo>
                <a:lnTo>
                  <a:pt x="353496" y="1484568"/>
                </a:lnTo>
                <a:cubicBezTo>
                  <a:pt x="1648706" y="1892568"/>
                  <a:pt x="3210104" y="2130804"/>
                  <a:pt x="4890837" y="2130804"/>
                </a:cubicBezTo>
                <a:cubicBezTo>
                  <a:pt x="7972182" y="2130804"/>
                  <a:pt x="10652425" y="1330066"/>
                  <a:pt x="12026664" y="150519"/>
                </a:cubicBezTo>
                <a:close/>
              </a:path>
            </a:pathLst>
          </a:custGeom>
          <a:gradFill>
            <a:gsLst>
              <a:gs pos="65000">
                <a:srgbClr val="BFE2D6"/>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思源黑体 CN Bold" panose="020B0800000000000000" pitchFamily="34" charset="-122"/>
              <a:ea typeface="思源黑体 CN Bold" panose="020B0800000000000000" pitchFamily="34" charset="-122"/>
            </a:endParaRPr>
          </a:p>
        </p:txBody>
      </p:sp>
      <p:pic>
        <p:nvPicPr>
          <p:cNvPr id="8" name="图片 7" descr="先路医药折页转曲"/>
          <p:cNvPicPr>
            <a:picLocks noChangeAspect="1"/>
          </p:cNvPicPr>
          <p:nvPr/>
        </p:nvPicPr>
        <p:blipFill>
          <a:blip r:embed="rId2"/>
          <a:stretch>
            <a:fillRect/>
          </a:stretch>
        </p:blipFill>
        <p:spPr>
          <a:xfrm>
            <a:off x="9248775" y="234950"/>
            <a:ext cx="2441575" cy="365760"/>
          </a:xfrm>
          <a:prstGeom prst="rect">
            <a:avLst/>
          </a:prstGeom>
        </p:spPr>
      </p:pic>
      <p:sp>
        <p:nvSpPr>
          <p:cNvPr id="26" name="副标题 2"/>
          <p:cNvSpPr txBox="1"/>
          <p:nvPr/>
        </p:nvSpPr>
        <p:spPr>
          <a:xfrm>
            <a:off x="441325" y="1112520"/>
            <a:ext cx="5197475" cy="464820"/>
          </a:xfrm>
          <a:prstGeom prst="rect">
            <a:avLst/>
          </a:prstGeom>
        </p:spPr>
        <p:txBody>
          <a:bodyPr vert="horz" lIns="91440" tIns="45720" rIns="91440" bIns="45720" rtlCol="0">
            <a:normAutofit fontScale="8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b="1" dirty="0"/>
              <a:t>   </a:t>
            </a:r>
            <a:r>
              <a:rPr lang="zh-CN" altLang="en-US" b="1" dirty="0"/>
              <a:t>眼部术后眼表抗炎作用</a:t>
            </a:r>
            <a:r>
              <a:rPr lang="zh-CN" altLang="en-US" b="1" dirty="0"/>
              <a:t>显著</a:t>
            </a:r>
            <a:endParaRPr lang="zh-CN" altLang="en-US" b="1" dirty="0"/>
          </a:p>
        </p:txBody>
      </p:sp>
      <p:sp>
        <p:nvSpPr>
          <p:cNvPr id="27" name="矩形 26"/>
          <p:cNvSpPr/>
          <p:nvPr/>
        </p:nvSpPr>
        <p:spPr>
          <a:xfrm>
            <a:off x="441325" y="1693545"/>
            <a:ext cx="5106670" cy="2858770"/>
          </a:xfrm>
          <a:prstGeom prst="rect">
            <a:avLst/>
          </a:prstGeom>
          <a:noFill/>
        </p:spPr>
        <p:txBody>
          <a:bodyPr wrap="square">
            <a:noAutofit/>
          </a:bodyPr>
          <a:p>
            <a:pPr marL="285750" indent="-285750" fontAlgn="auto">
              <a:lnSpc>
                <a:spcPts val="1680"/>
              </a:lnSpc>
              <a:spcAft>
                <a:spcPts val="600"/>
              </a:spcAft>
              <a:buFont typeface="Arial" panose="020B0604020202020204" pitchFamily="34" charset="0"/>
              <a:buChar char="•"/>
            </a:pPr>
            <a:r>
              <a:rPr lang="zh-CN" altLang="en-US" sz="1400" b="1" dirty="0">
                <a:latin typeface="等线 Light" panose="02010600030101010101" pitchFamily="2" charset="-122"/>
                <a:ea typeface="等线 Light" panose="02010600030101010101" pitchFamily="2" charset="-122"/>
              </a:rPr>
              <a:t>双盲对照试验，评价氟比洛芬滴眼液在超声乳化白内障手术和后房型人工晶状体植入术中的抗炎作用</a:t>
            </a:r>
            <a:endParaRPr lang="zh-CN" altLang="en-US" sz="1400" b="1" dirty="0">
              <a:latin typeface="等线 Light" panose="02010600030101010101" pitchFamily="2" charset="-122"/>
              <a:ea typeface="等线 Light" panose="02010600030101010101" pitchFamily="2" charset="-122"/>
            </a:endParaRPr>
          </a:p>
          <a:p>
            <a:pPr marL="285750" indent="-285750" fontAlgn="auto">
              <a:lnSpc>
                <a:spcPts val="1680"/>
              </a:lnSpc>
              <a:buFont typeface="Arial" panose="020B0604020202020204" pitchFamily="34" charset="0"/>
              <a:buChar char="•"/>
            </a:pPr>
            <a:r>
              <a:rPr lang="en-US" altLang="zh-CN" sz="1400" dirty="0">
                <a:latin typeface="等线 Light" panose="02010600030101010101" pitchFamily="2" charset="-122"/>
                <a:ea typeface="等线 Light" panose="02010600030101010101" pitchFamily="2" charset="-122"/>
              </a:rPr>
              <a:t>240</a:t>
            </a:r>
            <a:r>
              <a:rPr lang="zh-CN" altLang="en-US" sz="1400" dirty="0">
                <a:latin typeface="等线 Light" panose="02010600030101010101" pitchFamily="2" charset="-122"/>
                <a:ea typeface="等线 Light" panose="02010600030101010101" pitchFamily="2" charset="-122"/>
              </a:rPr>
              <a:t>例患者，分成两组。受试者在术前即刻和术后</a:t>
            </a:r>
            <a:r>
              <a:rPr lang="en-US" altLang="zh-CN" sz="1400" dirty="0">
                <a:latin typeface="等线 Light" panose="02010600030101010101" pitchFamily="2" charset="-122"/>
                <a:ea typeface="等线 Light" panose="02010600030101010101" pitchFamily="2" charset="-122"/>
              </a:rPr>
              <a:t>2</a:t>
            </a:r>
            <a:r>
              <a:rPr lang="zh-CN" altLang="en-US" sz="1400" dirty="0">
                <a:latin typeface="等线 Light" panose="02010600030101010101" pitchFamily="2" charset="-122"/>
                <a:ea typeface="等线 Light" panose="02010600030101010101" pitchFamily="2" charset="-122"/>
              </a:rPr>
              <a:t>周随机接受氟比洛芬或</a:t>
            </a:r>
            <a:r>
              <a:rPr lang="zh-CN" altLang="en-US" sz="1400" dirty="0">
                <a:latin typeface="等线 Light" panose="02010600030101010101" pitchFamily="2" charset="-122"/>
                <a:ea typeface="等线 Light" panose="02010600030101010101" pitchFamily="2" charset="-122"/>
              </a:rPr>
              <a:t>安慰剂。不允许合并使用皮质类固醇。</a:t>
            </a:r>
            <a:endParaRPr lang="zh-CN" altLang="en-US" sz="1400" dirty="0">
              <a:latin typeface="等线 Light" panose="02010600030101010101" pitchFamily="2" charset="-122"/>
              <a:ea typeface="等线 Light" panose="02010600030101010101" pitchFamily="2" charset="-122"/>
            </a:endParaRPr>
          </a:p>
          <a:p>
            <a:pPr marL="285750" indent="-285750" fontAlgn="auto">
              <a:lnSpc>
                <a:spcPts val="1680"/>
              </a:lnSpc>
              <a:buFont typeface="Arial" panose="020B0604020202020204" pitchFamily="34" charset="0"/>
              <a:buChar char="•"/>
            </a:pPr>
            <a:endParaRPr lang="en-US" altLang="zh-CN" sz="1400" dirty="0">
              <a:latin typeface="等线 Light" panose="02010600030101010101" pitchFamily="2" charset="-122"/>
              <a:ea typeface="等线 Light" panose="02010600030101010101" pitchFamily="2" charset="-122"/>
            </a:endParaRPr>
          </a:p>
        </p:txBody>
      </p:sp>
      <p:sp>
        <p:nvSpPr>
          <p:cNvPr id="30" name="文本框 29"/>
          <p:cNvSpPr txBox="1"/>
          <p:nvPr/>
        </p:nvSpPr>
        <p:spPr>
          <a:xfrm>
            <a:off x="532130" y="5369560"/>
            <a:ext cx="5198110" cy="737235"/>
          </a:xfrm>
          <a:prstGeom prst="rect">
            <a:avLst/>
          </a:prstGeom>
          <a:noFill/>
        </p:spPr>
        <p:txBody>
          <a:bodyPr wrap="square" rtlCol="0" anchor="t">
            <a:spAutoFit/>
          </a:bodyPr>
          <a:p>
            <a:pPr marL="285750" indent="-285750">
              <a:buFont typeface="Wingdings" panose="05000000000000000000" pitchFamily="2" charset="2"/>
              <a:buChar char="p"/>
            </a:pPr>
            <a:r>
              <a:rPr lang="zh-CN" altLang="en-US" sz="1400" dirty="0">
                <a:latin typeface="等线 Light" panose="02010600030101010101" pitchFamily="2" charset="-122"/>
                <a:ea typeface="等线 Light" panose="02010600030101010101" pitchFamily="2" charset="-122"/>
                <a:sym typeface="+mn-ea"/>
              </a:rPr>
              <a:t>经</a:t>
            </a:r>
            <a:r>
              <a:rPr lang="en-US" altLang="zh-CN" sz="1400" dirty="0">
                <a:latin typeface="等线 Light" panose="02010600030101010101" pitchFamily="2" charset="-122"/>
                <a:ea typeface="等线 Light" panose="02010600030101010101" pitchFamily="2" charset="-122"/>
                <a:sym typeface="+mn-ea"/>
              </a:rPr>
              <a:t>14</a:t>
            </a:r>
            <a:r>
              <a:rPr lang="zh-CN" altLang="en-US" sz="1400" dirty="0">
                <a:latin typeface="等线 Light" panose="02010600030101010101" pitchFamily="2" charset="-122"/>
                <a:ea typeface="等线 Light" panose="02010600030101010101" pitchFamily="2" charset="-122"/>
                <a:sym typeface="+mn-ea"/>
              </a:rPr>
              <a:t>天对有效性的总体评估，氟比洛芬组比对照组有效性有显著差别（</a:t>
            </a:r>
            <a:r>
              <a:rPr lang="en-US" altLang="zh-CN" sz="1400" dirty="0">
                <a:latin typeface="等线 Light" panose="02010600030101010101" pitchFamily="2" charset="-122"/>
                <a:ea typeface="等线 Light" panose="02010600030101010101" pitchFamily="2" charset="-122"/>
                <a:sym typeface="+mn-ea"/>
              </a:rPr>
              <a:t>P</a:t>
            </a:r>
            <a:r>
              <a:rPr lang="zh-CN" altLang="en-US" sz="1400" dirty="0">
                <a:latin typeface="等线 Light" panose="02010600030101010101" pitchFamily="2" charset="-122"/>
                <a:ea typeface="等线 Light" panose="02010600030101010101" pitchFamily="2" charset="-122"/>
                <a:sym typeface="+mn-ea"/>
              </a:rPr>
              <a:t>＜</a:t>
            </a:r>
            <a:r>
              <a:rPr lang="en-US" altLang="zh-CN" sz="1400" dirty="0">
                <a:latin typeface="等线 Light" panose="02010600030101010101" pitchFamily="2" charset="-122"/>
                <a:ea typeface="等线 Light" panose="02010600030101010101" pitchFamily="2" charset="-122"/>
                <a:sym typeface="+mn-ea"/>
              </a:rPr>
              <a:t>0.001）。</a:t>
            </a:r>
            <a:r>
              <a:rPr lang="zh-CN" altLang="en-US" sz="1400" dirty="0">
                <a:sym typeface="+mn-ea"/>
              </a:rPr>
              <a:t>研究表明，</a:t>
            </a:r>
            <a:r>
              <a:rPr lang="zh-CN" altLang="en-US" sz="1400" u="sng" dirty="0">
                <a:sym typeface="+mn-ea"/>
              </a:rPr>
              <a:t>氟比洛芬钠滴眼液在白内障术后及人工晶体植入术中的眼表抗炎作用显著</a:t>
            </a:r>
            <a:r>
              <a:rPr lang="en-US" altLang="zh-CN" sz="1400" dirty="0">
                <a:sym typeface="+mn-ea"/>
              </a:rPr>
              <a:t>。</a:t>
            </a:r>
            <a:endParaRPr lang="en-US" altLang="zh-CN" sz="1400" dirty="0">
              <a:sym typeface="+mn-ea"/>
            </a:endParaRPr>
          </a:p>
        </p:txBody>
      </p:sp>
      <p:sp>
        <p:nvSpPr>
          <p:cNvPr id="31" name="矩形 30"/>
          <p:cNvSpPr/>
          <p:nvPr/>
        </p:nvSpPr>
        <p:spPr>
          <a:xfrm>
            <a:off x="532130" y="2994025"/>
            <a:ext cx="2333625" cy="1727835"/>
          </a:xfrm>
          <a:prstGeom prst="rect">
            <a:avLst/>
          </a:prstGeom>
          <a:noFill/>
        </p:spPr>
        <p:txBody>
          <a:bodyPr wrap="square">
            <a:noAutofit/>
          </a:bodyPr>
          <a:p>
            <a:pPr marL="285750" indent="-285750" fontAlgn="auto">
              <a:lnSpc>
                <a:spcPts val="1680"/>
              </a:lnSpc>
              <a:buFont typeface="Arial" panose="020B0604020202020204" pitchFamily="34" charset="0"/>
              <a:buChar char="•"/>
            </a:pPr>
            <a:r>
              <a:rPr lang="zh-CN" altLang="en-US" sz="1000" dirty="0">
                <a:latin typeface="等线 Light" panose="02010600030101010101" pitchFamily="2" charset="-122"/>
                <a:ea typeface="等线 Light" panose="02010600030101010101" pitchFamily="2" charset="-122"/>
              </a:rPr>
              <a:t>氟比洛芬组第</a:t>
            </a:r>
            <a:r>
              <a:rPr lang="en-US" altLang="zh-CN" sz="1000" dirty="0">
                <a:latin typeface="等线 Light" panose="02010600030101010101" pitchFamily="2" charset="-122"/>
                <a:ea typeface="等线 Light" panose="02010600030101010101" pitchFamily="2" charset="-122"/>
              </a:rPr>
              <a:t>7</a:t>
            </a:r>
            <a:r>
              <a:rPr lang="zh-CN" altLang="en-US" sz="1000" dirty="0">
                <a:latin typeface="等线 Light" panose="02010600030101010101" pitchFamily="2" charset="-122"/>
                <a:ea typeface="等线 Light" panose="02010600030101010101" pitchFamily="2" charset="-122"/>
              </a:rPr>
              <a:t>天的前房炎症、细胞和闪辉的体征</a:t>
            </a:r>
            <a:r>
              <a:rPr lang="en-US" altLang="zh-CN" sz="1000" dirty="0">
                <a:latin typeface="等线 Light" panose="02010600030101010101" pitchFamily="2" charset="-122"/>
                <a:ea typeface="等线 Light" panose="02010600030101010101" pitchFamily="2" charset="-122"/>
              </a:rPr>
              <a:t>（</a:t>
            </a:r>
            <a:r>
              <a:rPr lang="zh-CN" altLang="en-US" sz="1000" dirty="0">
                <a:latin typeface="等线 Light" panose="02010600030101010101" pitchFamily="2" charset="-122"/>
                <a:ea typeface="等线 Light" panose="02010600030101010101" pitchFamily="2" charset="-122"/>
              </a:rPr>
              <a:t>分别为</a:t>
            </a:r>
            <a:r>
              <a:rPr lang="en-US" altLang="zh-CN" sz="1000" dirty="0">
                <a:latin typeface="等线 Light" panose="02010600030101010101" pitchFamily="2" charset="-122"/>
                <a:ea typeface="等线 Light" panose="02010600030101010101" pitchFamily="2" charset="-122"/>
              </a:rPr>
              <a:t>P = 0.004</a:t>
            </a:r>
            <a:r>
              <a:rPr lang="zh-CN" altLang="en-US" sz="1000" dirty="0">
                <a:latin typeface="等线 Light" panose="02010600030101010101" pitchFamily="2" charset="-122"/>
                <a:ea typeface="等线 Light" panose="02010600030101010101" pitchFamily="2" charset="-122"/>
              </a:rPr>
              <a:t>和</a:t>
            </a:r>
            <a:r>
              <a:rPr lang="en-US" altLang="zh-CN" sz="1000" dirty="0">
                <a:latin typeface="等线 Light" panose="02010600030101010101" pitchFamily="2" charset="-122"/>
                <a:ea typeface="等线 Light" panose="02010600030101010101" pitchFamily="2" charset="-122"/>
              </a:rPr>
              <a:t>0.002</a:t>
            </a:r>
            <a:r>
              <a:rPr lang="zh-CN" altLang="en-US" sz="1000" dirty="0">
                <a:latin typeface="等线 Light" panose="02010600030101010101" pitchFamily="2" charset="-122"/>
                <a:ea typeface="等线 Light" panose="02010600030101010101" pitchFamily="2" charset="-122"/>
              </a:rPr>
              <a:t>）以及第</a:t>
            </a:r>
            <a:r>
              <a:rPr lang="en-US" altLang="zh-CN" sz="1000" dirty="0">
                <a:latin typeface="等线 Light" panose="02010600030101010101" pitchFamily="2" charset="-122"/>
                <a:ea typeface="等线 Light" panose="02010600030101010101" pitchFamily="2" charset="-122"/>
              </a:rPr>
              <a:t>14</a:t>
            </a:r>
            <a:r>
              <a:rPr lang="zh-CN" altLang="en-US" sz="1000" dirty="0">
                <a:latin typeface="等线 Light" panose="02010600030101010101" pitchFamily="2" charset="-122"/>
                <a:ea typeface="等线 Light" panose="02010600030101010101" pitchFamily="2" charset="-122"/>
              </a:rPr>
              <a:t>天的眼睑水肿、结膜红斑和角膜水肿（分别为</a:t>
            </a:r>
            <a:r>
              <a:rPr lang="en-US" altLang="zh-CN" sz="1000" dirty="0">
                <a:latin typeface="等线 Light" panose="02010600030101010101" pitchFamily="2" charset="-122"/>
                <a:ea typeface="等线 Light" panose="02010600030101010101" pitchFamily="2" charset="-122"/>
              </a:rPr>
              <a:t>P = 0.033</a:t>
            </a:r>
            <a:r>
              <a:rPr lang="zh-CN" altLang="en-US" sz="1000" dirty="0">
                <a:latin typeface="等线 Light" panose="02010600030101010101" pitchFamily="2" charset="-122"/>
                <a:ea typeface="等线 Light" panose="02010600030101010101" pitchFamily="2" charset="-122"/>
              </a:rPr>
              <a:t>、</a:t>
            </a:r>
            <a:r>
              <a:rPr lang="en-US" altLang="zh-CN" sz="1000" dirty="0">
                <a:latin typeface="等线 Light" panose="02010600030101010101" pitchFamily="2" charset="-122"/>
                <a:ea typeface="等线 Light" panose="02010600030101010101" pitchFamily="2" charset="-122"/>
              </a:rPr>
              <a:t>0.010</a:t>
            </a:r>
            <a:r>
              <a:rPr lang="zh-CN" altLang="en-US" sz="1000" dirty="0">
                <a:latin typeface="等线 Light" panose="02010600030101010101" pitchFamily="2" charset="-122"/>
                <a:ea typeface="等线 Light" panose="02010600030101010101" pitchFamily="2" charset="-122"/>
              </a:rPr>
              <a:t>和</a:t>
            </a:r>
            <a:r>
              <a:rPr lang="en-US" altLang="zh-CN" sz="1000" dirty="0">
                <a:latin typeface="等线 Light" panose="02010600030101010101" pitchFamily="2" charset="-122"/>
                <a:ea typeface="等线 Light" panose="02010600030101010101" pitchFamily="2" charset="-122"/>
              </a:rPr>
              <a:t>0.005</a:t>
            </a:r>
            <a:r>
              <a:rPr lang="zh-CN" altLang="en-US" sz="1000" dirty="0">
                <a:latin typeface="等线 Light" panose="02010600030101010101" pitchFamily="2" charset="-122"/>
                <a:ea typeface="等线 Light" panose="02010600030101010101" pitchFamily="2" charset="-122"/>
              </a:rPr>
              <a:t>）的评分显著较低</a:t>
            </a:r>
            <a:endParaRPr lang="zh-CN" altLang="en-US" sz="1000" dirty="0">
              <a:latin typeface="等线 Light" panose="02010600030101010101" pitchFamily="2" charset="-122"/>
              <a:ea typeface="等线 Light" panose="02010600030101010101" pitchFamily="2" charset="-122"/>
            </a:endParaRPr>
          </a:p>
          <a:p>
            <a:pPr indent="0" fontAlgn="auto">
              <a:lnSpc>
                <a:spcPts val="1680"/>
              </a:lnSpc>
              <a:buFont typeface="Arial" panose="020B0604020202020204" pitchFamily="34" charset="0"/>
              <a:buNone/>
            </a:pPr>
            <a:endParaRPr lang="zh-CN" altLang="en-US" sz="1000" dirty="0">
              <a:latin typeface="等线 Light" panose="02010600030101010101" pitchFamily="2" charset="-122"/>
              <a:ea typeface="等线 Light" panose="02010600030101010101" pitchFamily="2" charset="-122"/>
            </a:endParaRPr>
          </a:p>
        </p:txBody>
      </p:sp>
      <p:sp>
        <p:nvSpPr>
          <p:cNvPr id="32" name="矩形 31"/>
          <p:cNvSpPr/>
          <p:nvPr/>
        </p:nvSpPr>
        <p:spPr>
          <a:xfrm>
            <a:off x="823200" y="6376018"/>
            <a:ext cx="2941320" cy="245110"/>
          </a:xfrm>
          <a:prstGeom prst="rect">
            <a:avLst/>
          </a:prstGeom>
        </p:spPr>
        <p:txBody>
          <a:bodyPr wrap="none">
            <a:spAutoFit/>
          </a:bodyPr>
          <a:p>
            <a:pPr algn="l"/>
            <a:r>
              <a:rPr lang="en-US" altLang="zh-CN" sz="1000" i="1" dirty="0">
                <a:latin typeface="+mj-ea"/>
                <a:ea typeface="+mj-ea"/>
              </a:rPr>
              <a:t>J Cataract Refract Surg. 1993 Jul;19(4):481-7.</a:t>
            </a:r>
            <a:r>
              <a:rPr lang="en-US" altLang="en-US" sz="1000" i="1" dirty="0">
                <a:latin typeface="+mj-ea"/>
                <a:ea typeface="+mj-ea"/>
              </a:rPr>
              <a:t> </a:t>
            </a:r>
            <a:endParaRPr lang="en-US" altLang="en-US" sz="1000" i="1" dirty="0">
              <a:latin typeface="+mj-ea"/>
              <a:ea typeface="+mj-ea"/>
            </a:endParaRPr>
          </a:p>
        </p:txBody>
      </p:sp>
      <p:sp>
        <p:nvSpPr>
          <p:cNvPr id="37" name="矩形 36"/>
          <p:cNvSpPr/>
          <p:nvPr/>
        </p:nvSpPr>
        <p:spPr>
          <a:xfrm>
            <a:off x="6172200" y="1684655"/>
            <a:ext cx="5106670" cy="2858770"/>
          </a:xfrm>
          <a:prstGeom prst="rect">
            <a:avLst/>
          </a:prstGeom>
          <a:noFill/>
        </p:spPr>
        <p:txBody>
          <a:bodyPr wrap="square">
            <a:noAutofit/>
          </a:bodyPr>
          <a:p>
            <a:pPr marL="285750" indent="-285750" fontAlgn="auto">
              <a:lnSpc>
                <a:spcPts val="1680"/>
              </a:lnSpc>
              <a:buFont typeface="Arial" panose="020B0604020202020204" pitchFamily="34" charset="0"/>
              <a:buChar char="•"/>
            </a:pPr>
            <a:endParaRPr lang="en-US" altLang="zh-CN" sz="1400" dirty="0">
              <a:latin typeface="等线 Light" panose="02010600030101010101" pitchFamily="2" charset="-122"/>
              <a:ea typeface="等线 Light" panose="02010600030101010101" pitchFamily="2" charset="-122"/>
            </a:endParaRPr>
          </a:p>
        </p:txBody>
      </p:sp>
      <p:sp>
        <p:nvSpPr>
          <p:cNvPr id="39" name="文本框 38"/>
          <p:cNvSpPr txBox="1"/>
          <p:nvPr/>
        </p:nvSpPr>
        <p:spPr>
          <a:xfrm>
            <a:off x="6172200" y="4958715"/>
            <a:ext cx="5327015" cy="1245235"/>
          </a:xfrm>
          <a:prstGeom prst="rect">
            <a:avLst/>
          </a:prstGeom>
          <a:noFill/>
        </p:spPr>
        <p:txBody>
          <a:bodyPr wrap="square" rtlCol="0" anchor="t">
            <a:spAutoFit/>
          </a:bodyPr>
          <a:p>
            <a:pPr marL="285750" indent="-285750" fontAlgn="auto">
              <a:spcAft>
                <a:spcPts val="600"/>
              </a:spcAft>
              <a:buFont typeface="Wingdings" panose="05000000000000000000" pitchFamily="2" charset="2"/>
              <a:buChar char="p"/>
            </a:pPr>
            <a:r>
              <a:rPr lang="zh-CN" altLang="en-US" sz="1400" dirty="0">
                <a:sym typeface="+mn-ea"/>
              </a:rPr>
              <a:t>两组在治疗效果方面无统计学差异，包括前房细胞、房水闪辉、睫状体充血和结膜充血（</a:t>
            </a:r>
            <a:r>
              <a:rPr lang="en-US" altLang="zh-CN" sz="1400" dirty="0">
                <a:sym typeface="+mn-ea"/>
              </a:rPr>
              <a:t>p&lt; 0. 001</a:t>
            </a:r>
            <a:r>
              <a:rPr lang="zh-CN" altLang="en-US" sz="1400" dirty="0">
                <a:sym typeface="+mn-ea"/>
              </a:rPr>
              <a:t>）。具有良好的耐受性，无局部</a:t>
            </a:r>
            <a:r>
              <a:rPr lang="en-US" altLang="zh-CN" sz="1400" dirty="0">
                <a:sym typeface="+mn-ea"/>
              </a:rPr>
              <a:t> NSAID </a:t>
            </a:r>
            <a:r>
              <a:rPr lang="zh-CN" altLang="en-US" sz="1400" dirty="0">
                <a:sym typeface="+mn-ea"/>
              </a:rPr>
              <a:t>和局部类固醇引起严重的药物不良反应</a:t>
            </a:r>
            <a:r>
              <a:rPr lang="en-US" altLang="zh-CN" sz="1400" dirty="0">
                <a:sym typeface="+mn-ea"/>
              </a:rPr>
              <a:t> </a:t>
            </a:r>
            <a:r>
              <a:rPr lang="zh-CN" altLang="en-US" sz="1400" dirty="0">
                <a:sym typeface="+mn-ea"/>
              </a:rPr>
              <a:t>。</a:t>
            </a:r>
            <a:endParaRPr lang="zh-CN" altLang="en-US" sz="1400" dirty="0">
              <a:sym typeface="+mn-ea"/>
            </a:endParaRPr>
          </a:p>
          <a:p>
            <a:pPr marL="285750" indent="-285750" fontAlgn="auto">
              <a:spcAft>
                <a:spcPts val="600"/>
              </a:spcAft>
              <a:buFont typeface="Wingdings" panose="05000000000000000000" pitchFamily="2" charset="2"/>
              <a:buChar char="p"/>
            </a:pPr>
            <a:r>
              <a:rPr lang="zh-CN" altLang="en-US" sz="1400" u="sng" dirty="0">
                <a:sym typeface="+mn-ea"/>
              </a:rPr>
              <a:t>氟比洛芬钠与局部用糖皮质激素氯替泼诺一样有效，可作为单纯性白内障手术后的常规术后治疗的替代方案</a:t>
            </a:r>
            <a:r>
              <a:rPr lang="zh-CN" altLang="en-US" sz="1400" dirty="0">
                <a:sym typeface="+mn-ea"/>
              </a:rPr>
              <a:t>。</a:t>
            </a:r>
            <a:endParaRPr lang="zh-CN" altLang="en-US" sz="1400" dirty="0">
              <a:sym typeface="+mn-ea"/>
            </a:endParaRPr>
          </a:p>
        </p:txBody>
      </p:sp>
      <p:pic>
        <p:nvPicPr>
          <p:cNvPr id="43" name="图片 4"/>
          <p:cNvPicPr>
            <a:picLocks noChangeAspect="1" noChangeArrowheads="1"/>
          </p:cNvPicPr>
          <p:nvPr/>
        </p:nvPicPr>
        <p:blipFill>
          <a:blip r:embed="rId3" cstate="print"/>
          <a:srcRect/>
          <a:stretch>
            <a:fillRect/>
          </a:stretch>
        </p:blipFill>
        <p:spPr>
          <a:xfrm>
            <a:off x="6474460" y="3328670"/>
            <a:ext cx="2559685" cy="1318895"/>
          </a:xfrm>
          <a:prstGeom prst="rect">
            <a:avLst/>
          </a:prstGeom>
          <a:noFill/>
          <a:ln w="9525">
            <a:noFill/>
            <a:miter lim="800000"/>
            <a:headEnd/>
            <a:tailEnd/>
          </a:ln>
        </p:spPr>
      </p:pic>
      <p:sp>
        <p:nvSpPr>
          <p:cNvPr id="44" name="矩形 43"/>
          <p:cNvSpPr/>
          <p:nvPr/>
        </p:nvSpPr>
        <p:spPr>
          <a:xfrm>
            <a:off x="6080760" y="1694180"/>
            <a:ext cx="5198110" cy="2858770"/>
          </a:xfrm>
          <a:prstGeom prst="rect">
            <a:avLst/>
          </a:prstGeom>
          <a:noFill/>
        </p:spPr>
        <p:txBody>
          <a:bodyPr wrap="square">
            <a:noAutofit/>
          </a:bodyPr>
          <a:p>
            <a:pPr marL="285750" indent="-285750" fontAlgn="auto">
              <a:lnSpc>
                <a:spcPts val="1680"/>
              </a:lnSpc>
              <a:spcAft>
                <a:spcPts val="600"/>
              </a:spcAft>
              <a:buFont typeface="Arial" panose="020B0604020202020204" pitchFamily="34" charset="0"/>
              <a:buChar char="•"/>
            </a:pPr>
            <a:r>
              <a:rPr lang="zh-CN" altLang="en-US" sz="1400" b="1" dirty="0">
                <a:latin typeface="等线 Light" panose="02010600030101010101" pitchFamily="2" charset="-122"/>
                <a:ea typeface="等线 Light" panose="02010600030101010101" pitchFamily="2" charset="-122"/>
              </a:rPr>
              <a:t>前瞻性、开放性试验中研究研究氟比洛芬钠 0.03% 作为局部用类固醇替代物在白内障手术术后炎症控制中的作用</a:t>
            </a:r>
            <a:endParaRPr lang="zh-CN" altLang="en-US" sz="1400" b="1" dirty="0">
              <a:latin typeface="等线 Light" panose="02010600030101010101" pitchFamily="2" charset="-122"/>
              <a:ea typeface="等线 Light" panose="02010600030101010101" pitchFamily="2" charset="-122"/>
            </a:endParaRPr>
          </a:p>
          <a:p>
            <a:pPr marL="285750" indent="-285750" fontAlgn="auto">
              <a:lnSpc>
                <a:spcPts val="1680"/>
              </a:lnSpc>
              <a:spcAft>
                <a:spcPts val="600"/>
              </a:spcAft>
              <a:buFont typeface="Arial" panose="020B0604020202020204" pitchFamily="34" charset="0"/>
              <a:buChar char="•"/>
            </a:pPr>
            <a:r>
              <a:rPr lang="zh-CN" altLang="en-US" sz="1400" dirty="0">
                <a:latin typeface="等线 Light" panose="02010600030101010101" pitchFamily="2" charset="-122"/>
                <a:ea typeface="等线 Light" panose="02010600030101010101" pitchFamily="2" charset="-122"/>
              </a:rPr>
              <a:t>术后</a:t>
            </a:r>
            <a:r>
              <a:rPr lang="en-US" altLang="zh-CN" sz="1400" dirty="0">
                <a:latin typeface="等线 Light" panose="02010600030101010101" pitchFamily="2" charset="-122"/>
                <a:ea typeface="等线 Light" panose="02010600030101010101" pitchFamily="2" charset="-122"/>
              </a:rPr>
              <a:t> 28 </a:t>
            </a:r>
            <a:r>
              <a:rPr lang="zh-CN" altLang="en-US" sz="1400" dirty="0">
                <a:latin typeface="等线 Light" panose="02010600030101010101" pitchFamily="2" charset="-122"/>
                <a:ea typeface="等线 Light" panose="02010600030101010101" pitchFamily="2" charset="-122"/>
              </a:rPr>
              <a:t>天内，评估两组老年</a:t>
            </a:r>
            <a:r>
              <a:rPr lang="zh-CN" altLang="en-US" sz="1400" dirty="0">
                <a:latin typeface="等线 Light" panose="02010600030101010101" pitchFamily="2" charset="-122"/>
                <a:ea typeface="等线 Light" panose="02010600030101010101" pitchFamily="2" charset="-122"/>
              </a:rPr>
              <a:t>患者在标准小切口白内障囊外摘除术后的炎症反应。对术后炎症反应的严重程度进行分级统计分析。</a:t>
            </a:r>
            <a:endParaRPr lang="zh-CN" altLang="en-US" sz="1400" dirty="0">
              <a:latin typeface="等线 Light" panose="02010600030101010101" pitchFamily="2" charset="-122"/>
              <a:ea typeface="等线 Light" panose="02010600030101010101" pitchFamily="2" charset="-122"/>
            </a:endParaRPr>
          </a:p>
          <a:p>
            <a:pPr marL="285750" indent="-285750" fontAlgn="auto">
              <a:lnSpc>
                <a:spcPts val="1680"/>
              </a:lnSpc>
              <a:spcAft>
                <a:spcPts val="600"/>
              </a:spcAft>
              <a:buFont typeface="Arial" panose="020B0604020202020204" pitchFamily="34" charset="0"/>
              <a:buChar char="•"/>
            </a:pPr>
            <a:r>
              <a:rPr lang="zh-CN" altLang="en-US" sz="1400" dirty="0">
                <a:latin typeface="等线 Light" panose="02010600030101010101" pitchFamily="2" charset="-122"/>
                <a:ea typeface="等线 Light" panose="02010600030101010101" pitchFamily="2" charset="-122"/>
              </a:rPr>
              <a:t>氟比洛芬钠滴眼液组（</a:t>
            </a:r>
            <a:r>
              <a:rPr lang="en-US" altLang="zh-CN" sz="1400" dirty="0">
                <a:latin typeface="等线 Light" panose="02010600030101010101" pitchFamily="2" charset="-122"/>
                <a:ea typeface="等线 Light" panose="02010600030101010101" pitchFamily="2" charset="-122"/>
              </a:rPr>
              <a:t>20</a:t>
            </a:r>
            <a:r>
              <a:rPr lang="zh-CN" altLang="en-US" sz="1400" dirty="0">
                <a:latin typeface="等线 Light" panose="02010600030101010101" pitchFamily="2" charset="-122"/>
                <a:ea typeface="等线 Light" panose="02010600030101010101" pitchFamily="2" charset="-122"/>
              </a:rPr>
              <a:t>例）氯替泼诺对照组（</a:t>
            </a:r>
            <a:r>
              <a:rPr lang="en-US" altLang="zh-CN" sz="1400" dirty="0">
                <a:latin typeface="等线 Light" panose="02010600030101010101" pitchFamily="2" charset="-122"/>
                <a:ea typeface="等线 Light" panose="02010600030101010101" pitchFamily="2" charset="-122"/>
              </a:rPr>
              <a:t>20</a:t>
            </a:r>
            <a:r>
              <a:rPr lang="zh-CN" altLang="en-US" sz="1400" dirty="0">
                <a:latin typeface="等线 Light" panose="02010600030101010101" pitchFamily="2" charset="-122"/>
                <a:ea typeface="等线 Light" panose="02010600030101010101" pitchFamily="2" charset="-122"/>
              </a:rPr>
              <a:t>例）</a:t>
            </a:r>
            <a:endParaRPr lang="zh-CN" altLang="en-US" sz="1400" dirty="0">
              <a:latin typeface="等线 Light" panose="02010600030101010101" pitchFamily="2" charset="-122"/>
              <a:ea typeface="等线 Light" panose="02010600030101010101" pitchFamily="2" charset="-122"/>
            </a:endParaRPr>
          </a:p>
          <a:p>
            <a:pPr marL="285750" indent="-285750" fontAlgn="auto">
              <a:lnSpc>
                <a:spcPts val="1680"/>
              </a:lnSpc>
              <a:buFont typeface="Arial" panose="020B0604020202020204" pitchFamily="34" charset="0"/>
              <a:buChar char="•"/>
            </a:pPr>
            <a:endParaRPr lang="en-US" altLang="zh-CN" sz="1400" dirty="0">
              <a:latin typeface="等线 Light" panose="02010600030101010101" pitchFamily="2" charset="-122"/>
              <a:ea typeface="等线 Light" panose="02010600030101010101" pitchFamily="2" charset="-122"/>
            </a:endParaRPr>
          </a:p>
        </p:txBody>
      </p:sp>
      <p:sp>
        <p:nvSpPr>
          <p:cNvPr id="45" name="文本框 44"/>
          <p:cNvSpPr txBox="1"/>
          <p:nvPr/>
        </p:nvSpPr>
        <p:spPr>
          <a:xfrm>
            <a:off x="6610350" y="6302057"/>
            <a:ext cx="5080000" cy="245110"/>
          </a:xfrm>
          <a:prstGeom prst="rect">
            <a:avLst/>
          </a:prstGeom>
        </p:spPr>
        <p:txBody>
          <a:bodyPr>
            <a:spAutoFit/>
          </a:bodyPr>
          <a:p>
            <a:r>
              <a:rPr lang="en-US" altLang="pt-BR" sz="1000" i="1" dirty="0">
                <a:latin typeface="+mj-ea"/>
                <a:ea typeface="+mj-ea"/>
              </a:rPr>
              <a:t>J</a:t>
            </a:r>
            <a:r>
              <a:rPr lang="pt-BR" altLang="zh-CN" sz="1000" i="1" dirty="0">
                <a:latin typeface="+mj-ea"/>
                <a:ea typeface="+mj-ea"/>
              </a:rPr>
              <a:t>ournal of Clinical and Diagnostic Research. 2012 November, Vol-6(9): 1499-1503</a:t>
            </a:r>
            <a:endParaRPr lang="pt-BR" altLang="zh-CN" sz="1000" i="1" dirty="0">
              <a:latin typeface="+mj-ea"/>
              <a:ea typeface="+mj-ea"/>
            </a:endParaRPr>
          </a:p>
        </p:txBody>
      </p:sp>
      <p:pic>
        <p:nvPicPr>
          <p:cNvPr id="46" name="图片 7"/>
          <p:cNvPicPr>
            <a:picLocks noChangeAspect="1" noChangeArrowheads="1"/>
          </p:cNvPicPr>
          <p:nvPr/>
        </p:nvPicPr>
        <p:blipFill>
          <a:blip r:embed="rId4" cstate="print"/>
          <a:srcRect/>
          <a:stretch>
            <a:fillRect/>
          </a:stretch>
        </p:blipFill>
        <p:spPr>
          <a:xfrm>
            <a:off x="9189085" y="3334385"/>
            <a:ext cx="1929130" cy="1322705"/>
          </a:xfrm>
          <a:prstGeom prst="rect">
            <a:avLst/>
          </a:prstGeom>
          <a:noFill/>
          <a:ln w="9525">
            <a:noFill/>
            <a:miter lim="800000"/>
            <a:headEnd/>
            <a:tailEnd/>
          </a:ln>
        </p:spPr>
      </p:pic>
      <p:sp>
        <p:nvSpPr>
          <p:cNvPr id="47" name="矩形 46"/>
          <p:cNvSpPr/>
          <p:nvPr/>
        </p:nvSpPr>
        <p:spPr>
          <a:xfrm>
            <a:off x="7215505" y="4673600"/>
            <a:ext cx="3020060" cy="456565"/>
          </a:xfrm>
          <a:prstGeom prst="rect">
            <a:avLst/>
          </a:prstGeom>
        </p:spPr>
        <p:txBody>
          <a:bodyPr wrap="square">
            <a:noAutofit/>
          </a:bodyPr>
          <a:p>
            <a:pPr>
              <a:spcAft>
                <a:spcPts val="0"/>
              </a:spcAft>
            </a:pPr>
            <a:r>
              <a:rPr lang="zh-CN" altLang="en-US" sz="900" dirty="0">
                <a:solidFill>
                  <a:schemeClr val="tx1">
                    <a:lumMod val="65000"/>
                    <a:lumOff val="35000"/>
                  </a:schemeClr>
                </a:solidFill>
                <a:latin typeface="+mj-ea"/>
                <a:ea typeface="+mj-ea"/>
              </a:rPr>
              <a:t>结膜充血平均评分</a:t>
            </a:r>
            <a:r>
              <a:rPr lang="zh-CN" altLang="en-US" sz="900" dirty="0">
                <a:solidFill>
                  <a:schemeClr val="tx1">
                    <a:lumMod val="65000"/>
                    <a:lumOff val="35000"/>
                  </a:schemeClr>
                </a:solidFill>
                <a:latin typeface="+mj-ea"/>
                <a:ea typeface="+mj-ea"/>
              </a:rPr>
              <a:t>比较</a:t>
            </a:r>
            <a:endParaRPr lang="zh-CN" altLang="en-US" sz="900" dirty="0">
              <a:solidFill>
                <a:schemeClr val="tx1">
                  <a:lumMod val="65000"/>
                  <a:lumOff val="35000"/>
                </a:schemeClr>
              </a:solidFill>
              <a:latin typeface="+mj-ea"/>
              <a:ea typeface="+mj-ea"/>
            </a:endParaRPr>
          </a:p>
        </p:txBody>
      </p:sp>
      <p:sp>
        <p:nvSpPr>
          <p:cNvPr id="48" name="矩形 47"/>
          <p:cNvSpPr/>
          <p:nvPr/>
        </p:nvSpPr>
        <p:spPr>
          <a:xfrm>
            <a:off x="9472295" y="4670425"/>
            <a:ext cx="1645920" cy="456565"/>
          </a:xfrm>
          <a:prstGeom prst="rect">
            <a:avLst/>
          </a:prstGeom>
        </p:spPr>
        <p:txBody>
          <a:bodyPr wrap="square">
            <a:noAutofit/>
          </a:bodyPr>
          <a:p>
            <a:pPr>
              <a:spcAft>
                <a:spcPts val="0"/>
              </a:spcAft>
            </a:pPr>
            <a:r>
              <a:rPr lang="zh-CN" altLang="zh-CN" sz="900" dirty="0">
                <a:solidFill>
                  <a:schemeClr val="tx1">
                    <a:lumMod val="65000"/>
                    <a:lumOff val="35000"/>
                  </a:schemeClr>
                </a:solidFill>
                <a:latin typeface="+mj-ea"/>
                <a:ea typeface="+mj-ea"/>
              </a:rPr>
              <a:t>不良反应特征</a:t>
            </a:r>
            <a:r>
              <a:rPr lang="zh-CN" altLang="zh-CN" sz="900" dirty="0">
                <a:solidFill>
                  <a:schemeClr val="tx1">
                    <a:lumMod val="65000"/>
                    <a:lumOff val="35000"/>
                  </a:schemeClr>
                </a:solidFill>
                <a:latin typeface="+mj-ea"/>
                <a:ea typeface="+mj-ea"/>
              </a:rPr>
              <a:t>比较</a:t>
            </a:r>
            <a:endParaRPr lang="zh-CN" altLang="zh-CN" sz="900" dirty="0">
              <a:solidFill>
                <a:schemeClr val="tx1">
                  <a:lumMod val="65000"/>
                  <a:lumOff val="35000"/>
                </a:schemeClr>
              </a:solidFill>
              <a:latin typeface="+mj-ea"/>
              <a:ea typeface="+mj-ea"/>
            </a:endParaRPr>
          </a:p>
        </p:txBody>
      </p:sp>
      <p:sp>
        <p:nvSpPr>
          <p:cNvPr id="9" name="文本框 8"/>
          <p:cNvSpPr txBox="1"/>
          <p:nvPr/>
        </p:nvSpPr>
        <p:spPr>
          <a:xfrm>
            <a:off x="3028950" y="4738688"/>
            <a:ext cx="5080000" cy="229870"/>
          </a:xfrm>
          <a:prstGeom prst="rect">
            <a:avLst/>
          </a:prstGeom>
        </p:spPr>
        <p:txBody>
          <a:bodyPr>
            <a:spAutoFit/>
          </a:bodyPr>
          <a:p>
            <a:pPr marL="0" indent="0" defTabSz="266700">
              <a:spcBef>
                <a:spcPct val="0"/>
              </a:spcBef>
              <a:spcAft>
                <a:spcPct val="0"/>
              </a:spcAft>
            </a:pPr>
            <a:r>
              <a:rPr lang="zh-CN" altLang="en-US" sz="900" dirty="0">
                <a:solidFill>
                  <a:schemeClr val="tx1">
                    <a:lumMod val="65000"/>
                    <a:lumOff val="35000"/>
                  </a:schemeClr>
                </a:solidFill>
                <a:latin typeface="+mj-ea"/>
                <a:ea typeface="+mj-ea"/>
              </a:rPr>
              <a:t>第 14 天时研究者的有效性总体评估分布</a:t>
            </a:r>
            <a:endParaRPr lang="zh-CN" altLang="en-US" sz="900" dirty="0">
              <a:solidFill>
                <a:schemeClr val="tx1">
                  <a:lumMod val="65000"/>
                  <a:lumOff val="35000"/>
                </a:schemeClr>
              </a:solidFill>
              <a:latin typeface="+mj-ea"/>
              <a:ea typeface="+mj-ea"/>
            </a:endParaRPr>
          </a:p>
        </p:txBody>
      </p:sp>
      <p:graphicFrame>
        <p:nvGraphicFramePr>
          <p:cNvPr id="15" name="图表 14" descr="7b0a202020202263686172745265734964223a20223230343736383038220a7d0a"/>
          <p:cNvGraphicFramePr/>
          <p:nvPr/>
        </p:nvGraphicFramePr>
        <p:xfrm>
          <a:off x="2865755" y="2994660"/>
          <a:ext cx="2460625" cy="1964055"/>
        </p:xfrm>
        <a:graphic>
          <a:graphicData uri="http://schemas.openxmlformats.org/drawingml/2006/chart">
            <c:chart xmlns:c="http://schemas.openxmlformats.org/drawingml/2006/chart" xmlns:r="http://schemas.openxmlformats.org/officeDocument/2006/relationships" r:id="rId1"/>
          </a:graphicData>
        </a:graphic>
      </p:graphicFrame>
      <p:sp>
        <p:nvSpPr>
          <p:cNvPr id="20" name="同侧圆角矩形 19"/>
          <p:cNvSpPr/>
          <p:nvPr/>
        </p:nvSpPr>
        <p:spPr>
          <a:xfrm>
            <a:off x="532765" y="1112520"/>
            <a:ext cx="5015230" cy="464820"/>
          </a:xfrm>
          <a:prstGeom prst="round2SameRect">
            <a:avLst/>
          </a:prstGeom>
          <a:solidFill>
            <a:srgbClr val="4DA98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dirty="0">
                <a:sym typeface="+mn-ea"/>
              </a:rPr>
              <a:t>眼部术后眼表抗炎作用显著</a:t>
            </a:r>
            <a:endParaRPr lang="zh-CN" altLang="en-US" sz="2800">
              <a:latin typeface="思源黑体 CN Bold" panose="020B0800000000000000" pitchFamily="34" charset="-122"/>
              <a:ea typeface="思源黑体 CN Bold" panose="020B0800000000000000" pitchFamily="34" charset="-122"/>
            </a:endParaRPr>
          </a:p>
        </p:txBody>
      </p:sp>
      <p:sp>
        <p:nvSpPr>
          <p:cNvPr id="19" name="同侧圆角矩形 18"/>
          <p:cNvSpPr/>
          <p:nvPr/>
        </p:nvSpPr>
        <p:spPr>
          <a:xfrm>
            <a:off x="6171565" y="1112520"/>
            <a:ext cx="5107305" cy="464185"/>
          </a:xfrm>
          <a:prstGeom prst="round2SameRect">
            <a:avLst/>
          </a:prstGeom>
          <a:solidFill>
            <a:srgbClr val="4DA98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dirty="0">
                <a:sym typeface="+mn-ea"/>
              </a:rPr>
              <a:t>老年患者白内障术后抗炎效果与激素一致</a:t>
            </a:r>
            <a:endParaRPr lang="zh-CN" altLang="en-US" sz="2000">
              <a:latin typeface="思源黑体 CN Bold" panose="020B0800000000000000" pitchFamily="34" charset="-122"/>
              <a:ea typeface="思源黑体 CN Bold" panose="020B0800000000000000" pitchFamily="34" charset="-122"/>
            </a:endParaRPr>
          </a:p>
        </p:txBody>
      </p:sp>
      <p:sp>
        <p:nvSpPr>
          <p:cNvPr id="28" name="文本框 27"/>
          <p:cNvSpPr txBox="1"/>
          <p:nvPr/>
        </p:nvSpPr>
        <p:spPr>
          <a:xfrm>
            <a:off x="625475" y="411480"/>
            <a:ext cx="6096000" cy="583565"/>
          </a:xfrm>
          <a:prstGeom prst="rect">
            <a:avLst/>
          </a:prstGeom>
          <a:noFill/>
        </p:spPr>
        <p:txBody>
          <a:bodyPr wrap="square" rtlCol="0" anchor="t">
            <a:spAutoFit/>
          </a:bodyPr>
          <a:p>
            <a:r>
              <a:rPr lang="en-US" altLang="zh-CN" sz="3200" b="1" dirty="0">
                <a:latin typeface="微软雅黑" panose="020B0503020204020204" pitchFamily="34" charset="-122"/>
                <a:ea typeface="微软雅黑" panose="020B0503020204020204" pitchFamily="34" charset="-122"/>
                <a:sym typeface="+mn-ea"/>
              </a:rPr>
              <a:t>3</a:t>
            </a:r>
            <a:r>
              <a:rPr lang="zh-CN" altLang="en-US" sz="3200" b="1" dirty="0">
                <a:latin typeface="微软雅黑" panose="020B0503020204020204" pitchFamily="34" charset="-122"/>
                <a:ea typeface="微软雅黑" panose="020B0503020204020204" pitchFamily="34" charset="-122"/>
                <a:sym typeface="+mn-ea"/>
              </a:rPr>
              <a:t>、有效性</a:t>
            </a:r>
            <a:endParaRPr lang="zh-CN" altLang="en-US" sz="3200" b="1"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先路医药折页转曲"/>
          <p:cNvPicPr>
            <a:picLocks noChangeAspect="1"/>
          </p:cNvPicPr>
          <p:nvPr/>
        </p:nvPicPr>
        <p:blipFill>
          <a:blip r:embed="rId2"/>
          <a:stretch>
            <a:fillRect/>
          </a:stretch>
        </p:blipFill>
        <p:spPr>
          <a:xfrm>
            <a:off x="9248775" y="234950"/>
            <a:ext cx="2441575" cy="365760"/>
          </a:xfrm>
          <a:prstGeom prst="rect">
            <a:avLst/>
          </a:prstGeom>
        </p:spPr>
      </p:pic>
      <p:sp>
        <p:nvSpPr>
          <p:cNvPr id="27" name="矩形 26"/>
          <p:cNvSpPr/>
          <p:nvPr/>
        </p:nvSpPr>
        <p:spPr>
          <a:xfrm>
            <a:off x="441325" y="1693545"/>
            <a:ext cx="5106670" cy="2858770"/>
          </a:xfrm>
          <a:prstGeom prst="rect">
            <a:avLst/>
          </a:prstGeom>
          <a:noFill/>
        </p:spPr>
        <p:txBody>
          <a:bodyPr wrap="square">
            <a:noAutofit/>
          </a:bodyPr>
          <a:p>
            <a:pPr marL="285750" indent="-285750" fontAlgn="auto">
              <a:lnSpc>
                <a:spcPts val="1680"/>
              </a:lnSpc>
              <a:spcAft>
                <a:spcPts val="600"/>
              </a:spcAft>
              <a:buFont typeface="Arial" panose="020B0604020202020204" pitchFamily="34" charset="0"/>
              <a:buChar char="•"/>
            </a:pPr>
            <a:r>
              <a:rPr lang="zh-CN" altLang="en-US" sz="1400" b="1" dirty="0">
                <a:latin typeface="等线 Light" panose="02010600030101010101" pitchFamily="2" charset="-122"/>
                <a:ea typeface="等线 Light" panose="02010600030101010101" pitchFamily="2" charset="-122"/>
              </a:rPr>
              <a:t>美国开展一项多中心、随机、双盲、平行对照临床试验</a:t>
            </a:r>
            <a:endParaRPr lang="en-US" altLang="zh-CN" sz="1400" b="1" dirty="0">
              <a:latin typeface="等线 Light" panose="02010600030101010101" pitchFamily="2" charset="-122"/>
              <a:ea typeface="等线 Light" panose="02010600030101010101" pitchFamily="2" charset="-122"/>
            </a:endParaRPr>
          </a:p>
          <a:p>
            <a:pPr marL="285750" indent="-285750" fontAlgn="auto">
              <a:lnSpc>
                <a:spcPts val="1680"/>
              </a:lnSpc>
              <a:buFont typeface="Arial" panose="020B0604020202020204" pitchFamily="34" charset="0"/>
              <a:buChar char="•"/>
            </a:pPr>
            <a:r>
              <a:rPr lang="en-US" altLang="zh-CN" sz="1400" dirty="0">
                <a:latin typeface="等线 Light" panose="02010600030101010101" pitchFamily="2" charset="-122"/>
                <a:ea typeface="等线 Light" panose="02010600030101010101" pitchFamily="2" charset="-122"/>
              </a:rPr>
              <a:t>105</a:t>
            </a:r>
            <a:r>
              <a:rPr lang="zh-CN" altLang="en-US" sz="1400" dirty="0">
                <a:latin typeface="等线 Light" panose="02010600030101010101" pitchFamily="2" charset="-122"/>
                <a:ea typeface="等线 Light" panose="02010600030101010101" pitchFamily="2" charset="-122"/>
              </a:rPr>
              <a:t>例在表面麻醉下接受常规单侧放射状角膜切开术（</a:t>
            </a:r>
            <a:r>
              <a:rPr lang="en-US" altLang="zh-CN" sz="1400" dirty="0">
                <a:latin typeface="等线 Light" panose="02010600030101010101" pitchFamily="2" charset="-122"/>
                <a:ea typeface="等线 Light" panose="02010600030101010101" pitchFamily="2" charset="-122"/>
              </a:rPr>
              <a:t>6-12</a:t>
            </a:r>
            <a:r>
              <a:rPr lang="zh-CN" altLang="en-US" sz="1400" dirty="0">
                <a:latin typeface="等线 Light" panose="02010600030101010101" pitchFamily="2" charset="-122"/>
                <a:ea typeface="等线 Light" panose="02010600030101010101" pitchFamily="2" charset="-122"/>
              </a:rPr>
              <a:t>个切口）的患者随机分为氟比洛芬钠滴眼液组（</a:t>
            </a:r>
            <a:r>
              <a:rPr lang="en-US" altLang="zh-CN" sz="1400" dirty="0">
                <a:latin typeface="等线 Light" panose="02010600030101010101" pitchFamily="2" charset="-122"/>
                <a:ea typeface="等线 Light" panose="02010600030101010101" pitchFamily="2" charset="-122"/>
              </a:rPr>
              <a:t>53</a:t>
            </a:r>
            <a:r>
              <a:rPr lang="zh-CN" altLang="en-US" sz="1400" dirty="0">
                <a:latin typeface="等线 Light" panose="02010600030101010101" pitchFamily="2" charset="-122"/>
                <a:ea typeface="等线 Light" panose="02010600030101010101" pitchFamily="2" charset="-122"/>
              </a:rPr>
              <a:t>例）、安慰剂对照组（</a:t>
            </a:r>
            <a:r>
              <a:rPr lang="en-US" altLang="zh-CN" sz="1400" dirty="0">
                <a:latin typeface="等线 Light" panose="02010600030101010101" pitchFamily="2" charset="-122"/>
                <a:ea typeface="等线 Light" panose="02010600030101010101" pitchFamily="2" charset="-122"/>
              </a:rPr>
              <a:t>52</a:t>
            </a:r>
            <a:r>
              <a:rPr lang="zh-CN" altLang="en-US" sz="1400" dirty="0">
                <a:latin typeface="等线 Light" panose="02010600030101010101" pitchFamily="2" charset="-122"/>
                <a:ea typeface="等线 Light" panose="02010600030101010101" pitchFamily="2" charset="-122"/>
              </a:rPr>
              <a:t>例）；</a:t>
            </a:r>
            <a:endParaRPr lang="zh-CN" altLang="en-US" sz="1400" dirty="0">
              <a:latin typeface="等线 Light" panose="02010600030101010101" pitchFamily="2" charset="-122"/>
              <a:ea typeface="等线 Light" panose="02010600030101010101" pitchFamily="2" charset="-122"/>
            </a:endParaRPr>
          </a:p>
          <a:p>
            <a:pPr marL="285750" indent="-285750" fontAlgn="auto">
              <a:lnSpc>
                <a:spcPts val="1680"/>
              </a:lnSpc>
              <a:buFont typeface="Arial" panose="020B0604020202020204" pitchFamily="34" charset="0"/>
              <a:buChar char="•"/>
            </a:pPr>
            <a:endParaRPr lang="en-US" altLang="zh-CN" sz="1400" dirty="0">
              <a:latin typeface="等线 Light" panose="02010600030101010101" pitchFamily="2" charset="-122"/>
              <a:ea typeface="等线 Light" panose="02010600030101010101" pitchFamily="2" charset="-122"/>
            </a:endParaRPr>
          </a:p>
        </p:txBody>
      </p:sp>
      <p:sp>
        <p:nvSpPr>
          <p:cNvPr id="30" name="文本框 29"/>
          <p:cNvSpPr txBox="1"/>
          <p:nvPr/>
        </p:nvSpPr>
        <p:spPr>
          <a:xfrm>
            <a:off x="532130" y="5369560"/>
            <a:ext cx="5198110" cy="737235"/>
          </a:xfrm>
          <a:prstGeom prst="rect">
            <a:avLst/>
          </a:prstGeom>
          <a:noFill/>
        </p:spPr>
        <p:txBody>
          <a:bodyPr wrap="square" rtlCol="0" anchor="t">
            <a:spAutoFit/>
          </a:bodyPr>
          <a:p>
            <a:pPr marL="285750" indent="-285750">
              <a:buFont typeface="Wingdings" panose="05000000000000000000" pitchFamily="2" charset="2"/>
              <a:buChar char="p"/>
            </a:pPr>
            <a:r>
              <a:rPr lang="zh-CN" altLang="en-US" sz="1400" dirty="0">
                <a:sym typeface="+mn-ea"/>
              </a:rPr>
              <a:t>在总体镇痛疗效上，氟比洛芬钠滴眼液在</a:t>
            </a:r>
            <a:r>
              <a:rPr lang="en-US" altLang="zh-CN" sz="1400" dirty="0">
                <a:sym typeface="+mn-ea"/>
              </a:rPr>
              <a:t>VOS</a:t>
            </a:r>
            <a:r>
              <a:rPr lang="zh-CN" altLang="en-US" sz="1400" dirty="0">
                <a:sym typeface="+mn-ea"/>
              </a:rPr>
              <a:t>上各时间点均</a:t>
            </a:r>
            <a:r>
              <a:rPr lang="zh-CN" altLang="en-US" sz="1400" u="sng" dirty="0">
                <a:sym typeface="+mn-ea"/>
              </a:rPr>
              <a:t>显著优于安慰剂组</a:t>
            </a:r>
            <a:r>
              <a:rPr lang="en-US" altLang="zh-CN" sz="1400" u="sng" dirty="0">
                <a:sym typeface="+mn-ea"/>
              </a:rPr>
              <a:t>，</a:t>
            </a:r>
            <a:r>
              <a:rPr lang="zh-CN" altLang="en-US" sz="1400" u="sng" dirty="0">
                <a:sym typeface="+mn-ea"/>
              </a:rPr>
              <a:t>特别是术后</a:t>
            </a:r>
            <a:r>
              <a:rPr lang="en-US" altLang="zh-CN" sz="1400" u="sng" dirty="0">
                <a:sym typeface="+mn-ea"/>
              </a:rPr>
              <a:t>4</a:t>
            </a:r>
            <a:r>
              <a:rPr lang="zh-CN" altLang="en-US" sz="1400" u="sng" dirty="0">
                <a:sym typeface="+mn-ea"/>
              </a:rPr>
              <a:t>小时内</a:t>
            </a:r>
            <a:r>
              <a:rPr lang="zh-CN" altLang="en-US" sz="1400" dirty="0">
                <a:sym typeface="+mn-ea"/>
              </a:rPr>
              <a:t>。研究表明，氟比洛芬钠滴眼液可以</a:t>
            </a:r>
            <a:r>
              <a:rPr lang="zh-CN" altLang="en-US" sz="1400" u="sng" dirty="0">
                <a:sym typeface="+mn-ea"/>
              </a:rPr>
              <a:t>安全有效地缓解眼痛，而不会影响角膜感觉</a:t>
            </a:r>
            <a:r>
              <a:rPr lang="en-US" altLang="zh-CN" sz="1400" dirty="0">
                <a:sym typeface="+mn-ea"/>
              </a:rPr>
              <a:t>。</a:t>
            </a:r>
            <a:endParaRPr lang="en-US" altLang="zh-CN" sz="1400" dirty="0">
              <a:sym typeface="+mn-ea"/>
            </a:endParaRPr>
          </a:p>
        </p:txBody>
      </p:sp>
      <p:sp>
        <p:nvSpPr>
          <p:cNvPr id="32" name="矩形 31"/>
          <p:cNvSpPr/>
          <p:nvPr/>
        </p:nvSpPr>
        <p:spPr>
          <a:xfrm>
            <a:off x="823200" y="6271878"/>
            <a:ext cx="1952625" cy="245110"/>
          </a:xfrm>
          <a:prstGeom prst="rect">
            <a:avLst/>
          </a:prstGeom>
        </p:spPr>
        <p:txBody>
          <a:bodyPr wrap="none">
            <a:spAutoFit/>
          </a:bodyPr>
          <a:p>
            <a:r>
              <a:rPr lang="pt-BR" altLang="zh-CN" sz="1000" i="1" dirty="0">
                <a:latin typeface="+mj-ea"/>
                <a:ea typeface="+mj-ea"/>
              </a:rPr>
              <a:t>CLAO J. 1994 Apr;20(2):131-8</a:t>
            </a:r>
            <a:endParaRPr lang="en-US" altLang="zh-CN" sz="1000" i="1" dirty="0">
              <a:latin typeface="+mj-ea"/>
              <a:ea typeface="+mj-ea"/>
            </a:endParaRPr>
          </a:p>
        </p:txBody>
      </p:sp>
      <p:sp>
        <p:nvSpPr>
          <p:cNvPr id="36" name="副标题 2"/>
          <p:cNvSpPr txBox="1"/>
          <p:nvPr/>
        </p:nvSpPr>
        <p:spPr>
          <a:xfrm>
            <a:off x="6172200" y="1103630"/>
            <a:ext cx="5197475" cy="464820"/>
          </a:xfrm>
          <a:prstGeom prst="rect">
            <a:avLst/>
          </a:prstGeom>
        </p:spPr>
        <p:txBody>
          <a:bodyPr vert="horz" lIns="91440" tIns="45720" rIns="91440" bIns="45720" rtlCol="0">
            <a:normAutofit fontScale="8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b="1" dirty="0"/>
              <a:t>   </a:t>
            </a:r>
            <a:r>
              <a:rPr lang="zh-CN" altLang="en-US" b="1" dirty="0"/>
              <a:t>维持术中散瞳有明显</a:t>
            </a:r>
            <a:r>
              <a:rPr lang="zh-CN" altLang="en-US" b="1" dirty="0"/>
              <a:t>优势</a:t>
            </a:r>
            <a:endParaRPr lang="zh-CN" altLang="en-US" b="1" dirty="0"/>
          </a:p>
          <a:p>
            <a:pPr marL="0" indent="0">
              <a:buNone/>
            </a:pPr>
            <a:endParaRPr lang="zh-CN" altLang="en-US" b="1" dirty="0"/>
          </a:p>
        </p:txBody>
      </p:sp>
      <p:sp>
        <p:nvSpPr>
          <p:cNvPr id="37" name="矩形 36"/>
          <p:cNvSpPr/>
          <p:nvPr/>
        </p:nvSpPr>
        <p:spPr>
          <a:xfrm>
            <a:off x="6172200" y="1684655"/>
            <a:ext cx="5106670" cy="2858770"/>
          </a:xfrm>
          <a:prstGeom prst="rect">
            <a:avLst/>
          </a:prstGeom>
          <a:noFill/>
        </p:spPr>
        <p:txBody>
          <a:bodyPr wrap="square">
            <a:noAutofit/>
          </a:bodyPr>
          <a:p>
            <a:pPr marL="285750" indent="-285750" fontAlgn="auto">
              <a:lnSpc>
                <a:spcPts val="1680"/>
              </a:lnSpc>
              <a:spcAft>
                <a:spcPts val="600"/>
              </a:spcAft>
              <a:buFont typeface="Arial" panose="020B0604020202020204" pitchFamily="34" charset="0"/>
              <a:buChar char="•"/>
            </a:pPr>
            <a:r>
              <a:rPr lang="zh-CN" altLang="en-US" sz="1400" b="1" dirty="0">
                <a:latin typeface="等线 Light" panose="02010600030101010101" pitchFamily="2" charset="-122"/>
                <a:ea typeface="等线 Light" panose="02010600030101010101" pitchFamily="2" charset="-122"/>
              </a:rPr>
              <a:t>双盲研究，评价氟比洛芬钠在囊外晶状体摘除中维持术中瞳孔扩张作用</a:t>
            </a:r>
            <a:endParaRPr lang="zh-CN" altLang="en-US" sz="1400" b="1" dirty="0">
              <a:latin typeface="等线 Light" panose="02010600030101010101" pitchFamily="2" charset="-122"/>
              <a:ea typeface="等线 Light" panose="02010600030101010101" pitchFamily="2" charset="-122"/>
            </a:endParaRPr>
          </a:p>
          <a:p>
            <a:pPr marL="285750" indent="-285750" fontAlgn="auto">
              <a:lnSpc>
                <a:spcPts val="1680"/>
              </a:lnSpc>
              <a:buFont typeface="Arial" panose="020B0604020202020204" pitchFamily="34" charset="0"/>
              <a:buChar char="•"/>
            </a:pPr>
            <a:r>
              <a:rPr lang="zh-CN" altLang="en-US" sz="1200" dirty="0">
                <a:latin typeface="等线 Light" panose="02010600030101010101" pitchFamily="2" charset="-122"/>
                <a:ea typeface="等线 Light" panose="02010600030101010101" pitchFamily="2" charset="-122"/>
              </a:rPr>
              <a:t>分阶段测量术中散瞳：阶段</a:t>
            </a:r>
            <a:r>
              <a:rPr lang="en-US" altLang="zh-CN" sz="1200" dirty="0">
                <a:latin typeface="等线 Light" panose="02010600030101010101" pitchFamily="2" charset="-122"/>
                <a:ea typeface="等线 Light" panose="02010600030101010101" pitchFamily="2" charset="-122"/>
              </a:rPr>
              <a:t>I-</a:t>
            </a:r>
            <a:r>
              <a:rPr lang="zh-CN" altLang="en-US" sz="1200" dirty="0">
                <a:latin typeface="等线 Light" panose="02010600030101010101" pitchFamily="2" charset="-122"/>
                <a:ea typeface="等线 Light" panose="02010600030101010101" pitchFamily="2" charset="-122"/>
              </a:rPr>
              <a:t>进入前房前；阶段</a:t>
            </a:r>
            <a:r>
              <a:rPr lang="en-US" altLang="zh-CN" sz="1200" dirty="0">
                <a:latin typeface="等线 Light" panose="02010600030101010101" pitchFamily="2" charset="-122"/>
                <a:ea typeface="等线 Light" panose="02010600030101010101" pitchFamily="2" charset="-122"/>
              </a:rPr>
              <a:t>II-</a:t>
            </a:r>
            <a:r>
              <a:rPr lang="zh-CN" altLang="en-US" sz="1200" dirty="0">
                <a:latin typeface="等线 Light" panose="02010600030101010101" pitchFamily="2" charset="-122"/>
                <a:ea typeface="等线 Light" panose="02010600030101010101" pitchFamily="2" charset="-122"/>
              </a:rPr>
              <a:t>前房进入前囊切除术和娩核；阶段</a:t>
            </a:r>
            <a:r>
              <a:rPr lang="en-US" altLang="zh-CN" sz="1200" dirty="0">
                <a:latin typeface="等线 Light" panose="02010600030101010101" pitchFamily="2" charset="-122"/>
                <a:ea typeface="等线 Light" panose="02010600030101010101" pitchFamily="2" charset="-122"/>
              </a:rPr>
              <a:t>III-</a:t>
            </a:r>
            <a:r>
              <a:rPr lang="zh-CN" altLang="en-US" sz="1200" dirty="0">
                <a:latin typeface="等线 Light" panose="02010600030101010101" pitchFamily="2" charset="-122"/>
                <a:ea typeface="等线 Light" panose="02010600030101010101" pitchFamily="2" charset="-122"/>
              </a:rPr>
              <a:t>娩核至完成皮质冲洗。</a:t>
            </a:r>
            <a:endParaRPr lang="zh-CN" altLang="en-US" sz="1200" dirty="0">
              <a:latin typeface="等线 Light" panose="02010600030101010101" pitchFamily="2" charset="-122"/>
              <a:ea typeface="等线 Light" panose="02010600030101010101" pitchFamily="2" charset="-122"/>
            </a:endParaRPr>
          </a:p>
          <a:p>
            <a:pPr marL="285750" indent="-285750" fontAlgn="auto">
              <a:lnSpc>
                <a:spcPts val="1680"/>
              </a:lnSpc>
              <a:buFont typeface="Arial" panose="020B0604020202020204" pitchFamily="34" charset="0"/>
              <a:buChar char="•"/>
            </a:pPr>
            <a:r>
              <a:rPr lang="en-US" altLang="zh-CN" sz="1200" dirty="0">
                <a:latin typeface="等线 Light" panose="02010600030101010101" pitchFamily="2" charset="-122"/>
                <a:ea typeface="等线 Light" panose="02010600030101010101" pitchFamily="2" charset="-122"/>
              </a:rPr>
              <a:t>50</a:t>
            </a:r>
            <a:r>
              <a:rPr lang="zh-CN" altLang="en-US" sz="1200" dirty="0">
                <a:latin typeface="等线 Light" panose="02010600030101010101" pitchFamily="2" charset="-122"/>
                <a:ea typeface="等线 Light" panose="02010600030101010101" pitchFamily="2" charset="-122"/>
              </a:rPr>
              <a:t>例患者</a:t>
            </a:r>
            <a:r>
              <a:rPr lang="en-US" altLang="zh-CN" sz="1200" dirty="0">
                <a:latin typeface="等线 Light" panose="02010600030101010101" pitchFamily="2" charset="-122"/>
                <a:ea typeface="等线 Light" panose="02010600030101010101" pitchFamily="2" charset="-122"/>
              </a:rPr>
              <a:t>，</a:t>
            </a:r>
            <a:r>
              <a:rPr lang="zh-CN" altLang="en-US" sz="1200" dirty="0">
                <a:latin typeface="等线 Light" panose="02010600030101010101" pitchFamily="2" charset="-122"/>
                <a:ea typeface="等线 Light" panose="02010600030101010101" pitchFamily="2" charset="-122"/>
              </a:rPr>
              <a:t>分为氟比洛芬钠滴眼液组、安慰剂对照组；</a:t>
            </a:r>
            <a:endParaRPr lang="zh-CN" altLang="en-US" sz="1200" dirty="0">
              <a:latin typeface="等线 Light" panose="02010600030101010101" pitchFamily="2" charset="-122"/>
              <a:ea typeface="等线 Light" panose="02010600030101010101" pitchFamily="2" charset="-122"/>
            </a:endParaRPr>
          </a:p>
          <a:p>
            <a:pPr marL="285750" indent="-285750" fontAlgn="auto">
              <a:lnSpc>
                <a:spcPts val="1680"/>
              </a:lnSpc>
              <a:buFont typeface="Arial" panose="020B0604020202020204" pitchFamily="34" charset="0"/>
              <a:buChar char="•"/>
            </a:pPr>
            <a:endParaRPr lang="en-US" altLang="zh-CN" sz="1200" dirty="0">
              <a:latin typeface="等线 Light" panose="02010600030101010101" pitchFamily="2" charset="-122"/>
              <a:ea typeface="等线 Light" panose="02010600030101010101" pitchFamily="2" charset="-122"/>
            </a:endParaRPr>
          </a:p>
        </p:txBody>
      </p:sp>
      <p:graphicFrame>
        <p:nvGraphicFramePr>
          <p:cNvPr id="38" name="图表 37"/>
          <p:cNvGraphicFramePr/>
          <p:nvPr/>
        </p:nvGraphicFramePr>
        <p:xfrm>
          <a:off x="2886710" y="2867660"/>
          <a:ext cx="2843530" cy="2131695"/>
        </p:xfrm>
        <a:graphic>
          <a:graphicData uri="http://schemas.openxmlformats.org/drawingml/2006/chart">
            <c:chart xmlns:c="http://schemas.openxmlformats.org/drawingml/2006/chart" xmlns:r="http://schemas.openxmlformats.org/officeDocument/2006/relationships" r:id="rId1"/>
          </a:graphicData>
        </a:graphic>
      </p:graphicFrame>
      <p:sp>
        <p:nvSpPr>
          <p:cNvPr id="39" name="文本框 38"/>
          <p:cNvSpPr txBox="1"/>
          <p:nvPr/>
        </p:nvSpPr>
        <p:spPr>
          <a:xfrm>
            <a:off x="6263005" y="5360670"/>
            <a:ext cx="5198110" cy="737235"/>
          </a:xfrm>
          <a:prstGeom prst="rect">
            <a:avLst/>
          </a:prstGeom>
          <a:noFill/>
        </p:spPr>
        <p:txBody>
          <a:bodyPr wrap="square" rtlCol="0" anchor="t">
            <a:spAutoFit/>
          </a:bodyPr>
          <a:p>
            <a:pPr marL="285750" indent="-285750">
              <a:buFont typeface="Wingdings" panose="05000000000000000000" pitchFamily="2" charset="2"/>
              <a:buChar char="p"/>
            </a:pPr>
            <a:r>
              <a:rPr lang="zh-CN" altLang="en-US" sz="1400" dirty="0">
                <a:sym typeface="+mn-ea"/>
              </a:rPr>
              <a:t>氟比洛芬术中持续散瞳效果显著</a:t>
            </a:r>
            <a:r>
              <a:rPr lang="en-US" altLang="zh-CN" sz="1400" dirty="0">
                <a:sym typeface="+mn-ea"/>
              </a:rPr>
              <a:t>，</a:t>
            </a:r>
            <a:r>
              <a:rPr lang="zh-CN" altLang="en-US" sz="1400" dirty="0">
                <a:sym typeface="+mn-ea"/>
              </a:rPr>
              <a:t>在维持</a:t>
            </a:r>
            <a:r>
              <a:rPr lang="zh-CN" altLang="en-US" sz="1400" u="sng" dirty="0">
                <a:sym typeface="+mn-ea"/>
              </a:rPr>
              <a:t>术中散瞳可更好地冲洗晶状体物质，从而能更好地进行</a:t>
            </a:r>
            <a:r>
              <a:rPr lang="en-US" altLang="zh-CN" sz="1400" u="sng" dirty="0">
                <a:sym typeface="+mn-ea"/>
              </a:rPr>
              <a:t>ECLE</a:t>
            </a:r>
            <a:r>
              <a:rPr lang="zh-CN" altLang="en-US" sz="1400" u="sng" dirty="0">
                <a:sym typeface="+mn-ea"/>
              </a:rPr>
              <a:t>术</a:t>
            </a:r>
            <a:r>
              <a:rPr lang="en-US" altLang="zh-CN" sz="1400" u="sng" dirty="0">
                <a:sym typeface="+mn-ea"/>
              </a:rPr>
              <a:t>，</a:t>
            </a:r>
            <a:r>
              <a:rPr lang="zh-CN" altLang="en-US" sz="1400" u="sng" dirty="0">
                <a:sym typeface="+mn-ea"/>
              </a:rPr>
              <a:t>且显著减少后发性白内障。在维持术中散瞳方面具有明显的优势</a:t>
            </a:r>
            <a:r>
              <a:rPr lang="en-US" altLang="zh-CN" sz="1400" dirty="0">
                <a:sym typeface="+mn-ea"/>
              </a:rPr>
              <a:t>。</a:t>
            </a:r>
            <a:endParaRPr lang="en-US" altLang="zh-CN" sz="1400" dirty="0">
              <a:sym typeface="+mn-ea"/>
            </a:endParaRPr>
          </a:p>
        </p:txBody>
      </p:sp>
      <p:sp>
        <p:nvSpPr>
          <p:cNvPr id="40" name="矩形 39"/>
          <p:cNvSpPr/>
          <p:nvPr/>
        </p:nvSpPr>
        <p:spPr>
          <a:xfrm>
            <a:off x="532130" y="2867660"/>
            <a:ext cx="2333625" cy="2858770"/>
          </a:xfrm>
          <a:prstGeom prst="rect">
            <a:avLst/>
          </a:prstGeom>
          <a:noFill/>
        </p:spPr>
        <p:txBody>
          <a:bodyPr wrap="square">
            <a:noAutofit/>
          </a:bodyPr>
          <a:p>
            <a:pPr marL="285750" indent="-285750" fontAlgn="auto">
              <a:lnSpc>
                <a:spcPts val="1680"/>
              </a:lnSpc>
              <a:buFont typeface="Arial" panose="020B0604020202020204" pitchFamily="34" charset="0"/>
              <a:buChar char="•"/>
            </a:pPr>
            <a:r>
              <a:rPr lang="zh-CN" altLang="en-US" sz="1400" dirty="0">
                <a:latin typeface="等线 Light" panose="02010600030101010101" pitchFamily="2" charset="-122"/>
                <a:ea typeface="等线 Light" panose="02010600030101010101" pitchFamily="2" charset="-122"/>
              </a:rPr>
              <a:t>给药方案：</a:t>
            </a:r>
            <a:endParaRPr lang="zh-CN" altLang="en-US" sz="1400" dirty="0">
              <a:latin typeface="等线 Light" panose="02010600030101010101" pitchFamily="2" charset="-122"/>
              <a:ea typeface="等线 Light" panose="02010600030101010101" pitchFamily="2" charset="-122"/>
            </a:endParaRPr>
          </a:p>
          <a:p>
            <a:pPr marL="285750" indent="-285750" fontAlgn="auto">
              <a:lnSpc>
                <a:spcPts val="1680"/>
              </a:lnSpc>
              <a:buFont typeface="Arial" panose="020B0604020202020204" pitchFamily="34" charset="0"/>
              <a:buChar char="•"/>
            </a:pPr>
            <a:r>
              <a:rPr lang="zh-CN" altLang="en-US" sz="1200" dirty="0">
                <a:solidFill>
                  <a:schemeClr val="tx1"/>
                </a:solidFill>
                <a:latin typeface="等线 Light" panose="02010600030101010101" pitchFamily="2" charset="-122"/>
                <a:ea typeface="等线 Light" panose="02010600030101010101" pitchFamily="2" charset="-122"/>
              </a:rPr>
              <a:t>术前一天清醒时每</a:t>
            </a:r>
            <a:r>
              <a:rPr lang="en-US" altLang="zh-CN" sz="1200" dirty="0">
                <a:solidFill>
                  <a:schemeClr val="tx1"/>
                </a:solidFill>
                <a:latin typeface="等线 Light" panose="02010600030101010101" pitchFamily="2" charset="-122"/>
                <a:ea typeface="等线 Light" panose="02010600030101010101" pitchFamily="2" charset="-122"/>
              </a:rPr>
              <a:t>4</a:t>
            </a:r>
            <a:r>
              <a:rPr lang="zh-CN" altLang="en-US" sz="1200" dirty="0">
                <a:solidFill>
                  <a:schemeClr val="tx1"/>
                </a:solidFill>
                <a:latin typeface="等线 Light" panose="02010600030101010101" pitchFamily="2" charset="-122"/>
                <a:ea typeface="等线 Light" panose="02010600030101010101" pitchFamily="2" charset="-122"/>
              </a:rPr>
              <a:t>小时和术前</a:t>
            </a:r>
            <a:r>
              <a:rPr lang="en-US" altLang="zh-CN" sz="1200" dirty="0">
                <a:solidFill>
                  <a:schemeClr val="tx1"/>
                </a:solidFill>
                <a:latin typeface="等线 Light" panose="02010600030101010101" pitchFamily="2" charset="-122"/>
                <a:ea typeface="等线 Light" panose="02010600030101010101" pitchFamily="2" charset="-122"/>
              </a:rPr>
              <a:t>2</a:t>
            </a:r>
            <a:r>
              <a:rPr lang="zh-CN" altLang="en-US" sz="1200" dirty="0">
                <a:solidFill>
                  <a:schemeClr val="tx1"/>
                </a:solidFill>
                <a:latin typeface="等线 Light" panose="02010600030101010101" pitchFamily="2" charset="-122"/>
                <a:ea typeface="等线 Light" panose="02010600030101010101" pitchFamily="2" charset="-122"/>
              </a:rPr>
              <a:t>小时内每</a:t>
            </a:r>
            <a:r>
              <a:rPr lang="en-US" altLang="zh-CN" sz="1200" dirty="0">
                <a:solidFill>
                  <a:schemeClr val="tx1"/>
                </a:solidFill>
                <a:latin typeface="等线 Light" panose="02010600030101010101" pitchFamily="2" charset="-122"/>
                <a:ea typeface="等线 Light" panose="02010600030101010101" pitchFamily="2" charset="-122"/>
              </a:rPr>
              <a:t>20</a:t>
            </a:r>
            <a:r>
              <a:rPr lang="zh-CN" altLang="en-US" sz="1200" dirty="0">
                <a:solidFill>
                  <a:schemeClr val="tx1"/>
                </a:solidFill>
                <a:latin typeface="等线 Light" panose="02010600030101010101" pitchFamily="2" charset="-122"/>
                <a:ea typeface="等线 Light" panose="02010600030101010101" pitchFamily="2" charset="-122"/>
              </a:rPr>
              <a:t>分钟滴入</a:t>
            </a:r>
            <a:r>
              <a:rPr lang="en-US" altLang="zh-CN" sz="1200" dirty="0">
                <a:solidFill>
                  <a:schemeClr val="tx1"/>
                </a:solidFill>
                <a:latin typeface="等线 Light" panose="02010600030101010101" pitchFamily="2" charset="-122"/>
                <a:ea typeface="等线 Light" panose="02010600030101010101" pitchFamily="2" charset="-122"/>
              </a:rPr>
              <a:t>1</a:t>
            </a:r>
            <a:r>
              <a:rPr lang="zh-CN" altLang="en-US" sz="1200" dirty="0">
                <a:solidFill>
                  <a:schemeClr val="tx1"/>
                </a:solidFill>
                <a:latin typeface="等线 Light" panose="02010600030101010101" pitchFamily="2" charset="-122"/>
                <a:ea typeface="等线 Light" panose="02010600030101010101" pitchFamily="2" charset="-122"/>
              </a:rPr>
              <a:t>滴；术后，清醒时每</a:t>
            </a:r>
            <a:r>
              <a:rPr lang="en-US" altLang="zh-CN" sz="1200" dirty="0">
                <a:solidFill>
                  <a:schemeClr val="tx1"/>
                </a:solidFill>
                <a:latin typeface="等线 Light" panose="02010600030101010101" pitchFamily="2" charset="-122"/>
                <a:ea typeface="等线 Light" panose="02010600030101010101" pitchFamily="2" charset="-122"/>
              </a:rPr>
              <a:t>4</a:t>
            </a:r>
            <a:r>
              <a:rPr lang="zh-CN" altLang="en-US" sz="1200" dirty="0">
                <a:solidFill>
                  <a:schemeClr val="tx1"/>
                </a:solidFill>
                <a:latin typeface="等线 Light" panose="02010600030101010101" pitchFamily="2" charset="-122"/>
                <a:ea typeface="等线 Light" panose="02010600030101010101" pitchFamily="2" charset="-122"/>
              </a:rPr>
              <a:t>小时滴入</a:t>
            </a:r>
            <a:r>
              <a:rPr lang="en-US" altLang="zh-CN" sz="1200" dirty="0">
                <a:solidFill>
                  <a:schemeClr val="tx1"/>
                </a:solidFill>
                <a:latin typeface="等线 Light" panose="02010600030101010101" pitchFamily="2" charset="-122"/>
                <a:ea typeface="等线 Light" panose="02010600030101010101" pitchFamily="2" charset="-122"/>
              </a:rPr>
              <a:t>1</a:t>
            </a:r>
            <a:r>
              <a:rPr lang="zh-CN" altLang="en-US" sz="1200" dirty="0">
                <a:solidFill>
                  <a:schemeClr val="tx1"/>
                </a:solidFill>
                <a:latin typeface="等线 Light" panose="02010600030101010101" pitchFamily="2" charset="-122"/>
                <a:ea typeface="等线 Light" panose="02010600030101010101" pitchFamily="2" charset="-122"/>
              </a:rPr>
              <a:t>滴；连续</a:t>
            </a:r>
            <a:r>
              <a:rPr lang="en-US" altLang="zh-CN" sz="1200" dirty="0">
                <a:solidFill>
                  <a:schemeClr val="tx1"/>
                </a:solidFill>
                <a:latin typeface="等线 Light" panose="02010600030101010101" pitchFamily="2" charset="-122"/>
                <a:ea typeface="等线 Light" panose="02010600030101010101" pitchFamily="2" charset="-122"/>
              </a:rPr>
              <a:t>14</a:t>
            </a:r>
            <a:r>
              <a:rPr lang="zh-CN" altLang="en-US" sz="1200" dirty="0">
                <a:solidFill>
                  <a:schemeClr val="tx1"/>
                </a:solidFill>
                <a:latin typeface="等线 Light" panose="02010600030101010101" pitchFamily="2" charset="-122"/>
                <a:ea typeface="等线 Light" panose="02010600030101010101" pitchFamily="2" charset="-122"/>
              </a:rPr>
              <a:t>天。</a:t>
            </a:r>
            <a:r>
              <a:rPr lang="en-US" altLang="zh-CN" sz="1200" dirty="0">
                <a:latin typeface="等线 Light" panose="02010600030101010101" pitchFamily="2" charset="-122"/>
                <a:ea typeface="等线 Light" panose="02010600030101010101" pitchFamily="2" charset="-122"/>
              </a:rPr>
              <a:t>VOS</a:t>
            </a:r>
            <a:r>
              <a:rPr lang="zh-CN" altLang="en-US" sz="1200" dirty="0">
                <a:latin typeface="等线 Light" panose="02010600030101010101" pitchFamily="2" charset="-122"/>
                <a:ea typeface="等线 Light" panose="02010600030101010101" pitchFamily="2" charset="-122"/>
              </a:rPr>
              <a:t>记录其术后</a:t>
            </a:r>
            <a:r>
              <a:rPr lang="en-US" altLang="zh-CN" sz="1200" dirty="0">
                <a:latin typeface="等线 Light" panose="02010600030101010101" pitchFamily="2" charset="-122"/>
                <a:ea typeface="等线 Light" panose="02010600030101010101" pitchFamily="2" charset="-122"/>
              </a:rPr>
              <a:t>2</a:t>
            </a:r>
            <a:r>
              <a:rPr lang="zh-CN" altLang="en-US" sz="1200" dirty="0">
                <a:latin typeface="等线 Light" panose="02010600030101010101" pitchFamily="2" charset="-122"/>
                <a:ea typeface="等线 Light" panose="02010600030101010101" pitchFamily="2" charset="-122"/>
              </a:rPr>
              <a:t>、</a:t>
            </a:r>
            <a:r>
              <a:rPr lang="en-US" altLang="zh-CN" sz="1200" dirty="0">
                <a:latin typeface="等线 Light" panose="02010600030101010101" pitchFamily="2" charset="-122"/>
                <a:ea typeface="等线 Light" panose="02010600030101010101" pitchFamily="2" charset="-122"/>
              </a:rPr>
              <a:t>3</a:t>
            </a:r>
            <a:r>
              <a:rPr lang="zh-CN" altLang="en-US" sz="1200" dirty="0">
                <a:latin typeface="等线 Light" panose="02010600030101010101" pitchFamily="2" charset="-122"/>
                <a:ea typeface="等线 Light" panose="02010600030101010101" pitchFamily="2" charset="-122"/>
              </a:rPr>
              <a:t>、</a:t>
            </a:r>
            <a:r>
              <a:rPr lang="en-US" altLang="zh-CN" sz="1200" dirty="0">
                <a:latin typeface="等线 Light" panose="02010600030101010101" pitchFamily="2" charset="-122"/>
                <a:ea typeface="等线 Light" panose="02010600030101010101" pitchFamily="2" charset="-122"/>
              </a:rPr>
              <a:t>4</a:t>
            </a:r>
            <a:r>
              <a:rPr lang="zh-CN" altLang="en-US" sz="1200" dirty="0">
                <a:latin typeface="等线 Light" panose="02010600030101010101" pitchFamily="2" charset="-122"/>
                <a:ea typeface="等线 Light" panose="02010600030101010101" pitchFamily="2" charset="-122"/>
              </a:rPr>
              <a:t>、</a:t>
            </a:r>
            <a:r>
              <a:rPr lang="en-US" altLang="zh-CN" sz="1200" dirty="0">
                <a:latin typeface="等线 Light" panose="02010600030101010101" pitchFamily="2" charset="-122"/>
                <a:ea typeface="等线 Light" panose="02010600030101010101" pitchFamily="2" charset="-122"/>
              </a:rPr>
              <a:t>6</a:t>
            </a:r>
            <a:r>
              <a:rPr lang="zh-CN" altLang="en-US" sz="1200" dirty="0">
                <a:latin typeface="等线 Light" panose="02010600030101010101" pitchFamily="2" charset="-122"/>
                <a:ea typeface="等线 Light" panose="02010600030101010101" pitchFamily="2" charset="-122"/>
              </a:rPr>
              <a:t>、</a:t>
            </a:r>
            <a:r>
              <a:rPr lang="en-US" altLang="zh-CN" sz="1200" dirty="0">
                <a:latin typeface="等线 Light" panose="02010600030101010101" pitchFamily="2" charset="-122"/>
                <a:ea typeface="等线 Light" panose="02010600030101010101" pitchFamily="2" charset="-122"/>
              </a:rPr>
              <a:t>7</a:t>
            </a:r>
            <a:r>
              <a:rPr lang="zh-CN" altLang="en-US" sz="1200" dirty="0">
                <a:latin typeface="等线 Light" panose="02010600030101010101" pitchFamily="2" charset="-122"/>
                <a:ea typeface="等线 Light" panose="02010600030101010101" pitchFamily="2" charset="-122"/>
              </a:rPr>
              <a:t>、</a:t>
            </a:r>
            <a:r>
              <a:rPr lang="en-US" altLang="zh-CN" sz="1200" dirty="0">
                <a:latin typeface="等线 Light" panose="02010600030101010101" pitchFamily="2" charset="-122"/>
                <a:ea typeface="等线 Light" panose="02010600030101010101" pitchFamily="2" charset="-122"/>
              </a:rPr>
              <a:t>8</a:t>
            </a:r>
            <a:r>
              <a:rPr lang="zh-CN" altLang="en-US" sz="1200" dirty="0">
                <a:latin typeface="等线 Light" panose="02010600030101010101" pitchFamily="2" charset="-122"/>
                <a:ea typeface="等线 Light" panose="02010600030101010101" pitchFamily="2" charset="-122"/>
              </a:rPr>
              <a:t>小时以及第</a:t>
            </a:r>
            <a:r>
              <a:rPr lang="en-US" altLang="zh-CN" sz="1200" dirty="0">
                <a:latin typeface="等线 Light" panose="02010600030101010101" pitchFamily="2" charset="-122"/>
                <a:ea typeface="等线 Light" panose="02010600030101010101" pitchFamily="2" charset="-122"/>
              </a:rPr>
              <a:t>1</a:t>
            </a:r>
            <a:r>
              <a:rPr lang="zh-CN" altLang="en-US" sz="1200" dirty="0">
                <a:latin typeface="等线 Light" panose="02010600030101010101" pitchFamily="2" charset="-122"/>
                <a:ea typeface="等线 Light" panose="02010600030101010101" pitchFamily="2" charset="-122"/>
              </a:rPr>
              <a:t>天至第</a:t>
            </a:r>
            <a:r>
              <a:rPr lang="en-US" altLang="zh-CN" sz="1200" dirty="0">
                <a:latin typeface="等线 Light" panose="02010600030101010101" pitchFamily="2" charset="-122"/>
                <a:ea typeface="等线 Light" panose="02010600030101010101" pitchFamily="2" charset="-122"/>
              </a:rPr>
              <a:t>7</a:t>
            </a:r>
            <a:r>
              <a:rPr lang="zh-CN" altLang="en-US" sz="1200" dirty="0">
                <a:latin typeface="等线 Light" panose="02010600030101010101" pitchFamily="2" charset="-122"/>
                <a:ea typeface="等线 Light" panose="02010600030101010101" pitchFamily="2" charset="-122"/>
              </a:rPr>
              <a:t>天每天的疼痛缓解</a:t>
            </a:r>
            <a:r>
              <a:rPr lang="en-US" altLang="zh-CN" sz="1200" dirty="0">
                <a:latin typeface="等线 Light" panose="02010600030101010101" pitchFamily="2" charset="-122"/>
                <a:ea typeface="等线 Light" panose="02010600030101010101" pitchFamily="2" charset="-122"/>
              </a:rPr>
              <a:t>。</a:t>
            </a:r>
            <a:endParaRPr lang="en-US" altLang="zh-CN" sz="1200" dirty="0">
              <a:latin typeface="等线 Light" panose="02010600030101010101" pitchFamily="2" charset="-122"/>
              <a:ea typeface="等线 Light" panose="02010600030101010101" pitchFamily="2" charset="-122"/>
            </a:endParaRPr>
          </a:p>
          <a:p>
            <a:pPr marL="285750" indent="-285750" fontAlgn="auto">
              <a:lnSpc>
                <a:spcPts val="1680"/>
              </a:lnSpc>
              <a:buFont typeface="Arial" panose="020B0604020202020204" pitchFamily="34" charset="0"/>
              <a:buChar char="•"/>
            </a:pPr>
            <a:r>
              <a:rPr lang="zh-CN" altLang="en-US" sz="1200" dirty="0">
                <a:latin typeface="等线 Light" panose="02010600030101010101" pitchFamily="2" charset="-122"/>
                <a:ea typeface="等线 Light" panose="02010600030101010101" pitchFamily="2" charset="-122"/>
              </a:rPr>
              <a:t>术后同时给予皮质类固醇和抗生素。</a:t>
            </a:r>
            <a:endParaRPr lang="en-US" altLang="zh-CN" sz="1200" dirty="0">
              <a:latin typeface="等线 Light" panose="02010600030101010101" pitchFamily="2" charset="-122"/>
              <a:ea typeface="等线 Light" panose="02010600030101010101" pitchFamily="2" charset="-122"/>
            </a:endParaRPr>
          </a:p>
        </p:txBody>
      </p:sp>
      <p:sp>
        <p:nvSpPr>
          <p:cNvPr id="41" name="文本框 40"/>
          <p:cNvSpPr txBox="1"/>
          <p:nvPr/>
        </p:nvSpPr>
        <p:spPr>
          <a:xfrm>
            <a:off x="3495040" y="3105785"/>
            <a:ext cx="711835" cy="245110"/>
          </a:xfrm>
          <a:prstGeom prst="rect">
            <a:avLst/>
          </a:prstGeom>
          <a:noFill/>
        </p:spPr>
        <p:txBody>
          <a:bodyPr wrap="square" rtlCol="0">
            <a:noAutofit/>
          </a:bodyPr>
          <a:p>
            <a:r>
              <a:rPr lang="en-US" altLang="zh-CN" sz="900" b="1" dirty="0">
                <a:solidFill>
                  <a:srgbClr val="FF0000"/>
                </a:solidFill>
                <a:effectLst/>
              </a:rPr>
              <a:t>P&lt;0.05</a:t>
            </a:r>
            <a:endParaRPr lang="en-US" altLang="zh-CN" sz="900" b="1" dirty="0">
              <a:solidFill>
                <a:srgbClr val="FF0000"/>
              </a:solidFill>
              <a:effectLst/>
            </a:endParaRPr>
          </a:p>
        </p:txBody>
      </p:sp>
      <p:sp>
        <p:nvSpPr>
          <p:cNvPr id="42" name="文本框 41"/>
          <p:cNvSpPr txBox="1"/>
          <p:nvPr/>
        </p:nvSpPr>
        <p:spPr>
          <a:xfrm>
            <a:off x="4836160" y="3350895"/>
            <a:ext cx="711835" cy="245110"/>
          </a:xfrm>
          <a:prstGeom prst="rect">
            <a:avLst/>
          </a:prstGeom>
          <a:noFill/>
        </p:spPr>
        <p:txBody>
          <a:bodyPr wrap="square" rtlCol="0">
            <a:noAutofit/>
          </a:bodyPr>
          <a:p>
            <a:r>
              <a:rPr lang="en-US" altLang="zh-CN" sz="900" b="1" dirty="0">
                <a:solidFill>
                  <a:srgbClr val="FF0000"/>
                </a:solidFill>
                <a:effectLst/>
              </a:rPr>
              <a:t>P&lt;0.05</a:t>
            </a:r>
            <a:endParaRPr lang="en-US" altLang="zh-CN" sz="900" b="1" dirty="0">
              <a:solidFill>
                <a:srgbClr val="FF0000"/>
              </a:solidFill>
              <a:effectLst/>
            </a:endParaRPr>
          </a:p>
        </p:txBody>
      </p:sp>
      <p:sp>
        <p:nvSpPr>
          <p:cNvPr id="9" name="文本框 8"/>
          <p:cNvSpPr txBox="1"/>
          <p:nvPr/>
        </p:nvSpPr>
        <p:spPr>
          <a:xfrm>
            <a:off x="6192520" y="3095942"/>
            <a:ext cx="5080000" cy="737235"/>
          </a:xfrm>
          <a:prstGeom prst="rect">
            <a:avLst/>
          </a:prstGeom>
        </p:spPr>
        <p:txBody>
          <a:bodyPr>
            <a:spAutoFit/>
          </a:bodyPr>
          <a:p>
            <a:pPr marL="285750" indent="-285750" algn="l" defTabSz="914400">
              <a:lnSpc>
                <a:spcPts val="1680"/>
              </a:lnSpc>
              <a:buClrTx/>
              <a:buSzTx/>
              <a:buFont typeface="Arial" panose="020B0604020202020204" pitchFamily="34" charset="0"/>
              <a:buChar char="•"/>
            </a:pPr>
            <a:r>
              <a:rPr lang="zh-CN" altLang="en-US" sz="1200" dirty="0">
                <a:latin typeface="等线 Light" panose="02010600030101010101" pitchFamily="2" charset="-122"/>
                <a:ea typeface="等线 Light" panose="02010600030101010101" pitchFamily="2" charset="-122"/>
              </a:rPr>
              <a:t>安慰剂组可手术操作的瞳孔面积从I期56.18 mm2显著减少到阶段III9.94 mm2，而氟比洛芬组从阶段I58.05 mm2到阶段III50.24 mm2变化不大。</a:t>
            </a:r>
            <a:endParaRPr lang="zh-CN" altLang="en-US" sz="1200" dirty="0">
              <a:latin typeface="等线 Light" panose="02010600030101010101" pitchFamily="2" charset="-122"/>
              <a:ea typeface="等线 Light" panose="02010600030101010101" pitchFamily="2" charset="-122"/>
            </a:endParaRPr>
          </a:p>
        </p:txBody>
      </p:sp>
      <p:sp>
        <p:nvSpPr>
          <p:cNvPr id="13" name="文本框 12"/>
          <p:cNvSpPr txBox="1"/>
          <p:nvPr/>
        </p:nvSpPr>
        <p:spPr>
          <a:xfrm>
            <a:off x="6610350" y="6262688"/>
            <a:ext cx="5080000" cy="245110"/>
          </a:xfrm>
          <a:prstGeom prst="rect">
            <a:avLst/>
          </a:prstGeom>
        </p:spPr>
        <p:txBody>
          <a:bodyPr>
            <a:spAutoFit/>
          </a:bodyPr>
          <a:p>
            <a:pPr marL="0" algn="l" defTabSz="914400">
              <a:buClrTx/>
              <a:buSzTx/>
              <a:buFontTx/>
            </a:pPr>
            <a:r>
              <a:rPr lang="pt-BR" altLang="zh-CN" sz="1000" i="1" dirty="0">
                <a:latin typeface="+mj-ea"/>
                <a:ea typeface="+mj-ea"/>
              </a:rPr>
              <a:t>Indian journal of ophthalmology, 1992, 40(4):109-114.</a:t>
            </a:r>
            <a:endParaRPr lang="pt-BR" altLang="zh-CN" sz="1000" i="1" dirty="0">
              <a:latin typeface="+mj-ea"/>
              <a:ea typeface="+mj-ea"/>
            </a:endParaRPr>
          </a:p>
        </p:txBody>
      </p:sp>
      <p:graphicFrame>
        <p:nvGraphicFramePr>
          <p:cNvPr id="47" name="表格 46"/>
          <p:cNvGraphicFramePr/>
          <p:nvPr>
            <p:custDataLst>
              <p:tags r:id="rId3"/>
            </p:custDataLst>
          </p:nvPr>
        </p:nvGraphicFramePr>
        <p:xfrm>
          <a:off x="6610350" y="3910965"/>
          <a:ext cx="4518025" cy="1088390"/>
        </p:xfrm>
        <a:graphic>
          <a:graphicData uri="http://schemas.openxmlformats.org/drawingml/2006/table">
            <a:tbl>
              <a:tblPr firstRow="1" bandRow="1">
                <a:tableStyleId>{5C22544A-7EE6-4342-B048-85BDC9FD1C3A}</a:tableStyleId>
              </a:tblPr>
              <a:tblGrid>
                <a:gridCol w="513080"/>
                <a:gridCol w="328295"/>
                <a:gridCol w="457835"/>
                <a:gridCol w="781050"/>
                <a:gridCol w="415925"/>
                <a:gridCol w="421640"/>
                <a:gridCol w="829945"/>
                <a:gridCol w="770255"/>
              </a:tblGrid>
              <a:tr h="312420">
                <a:tc>
                  <a:txBody>
                    <a:bodyPr/>
                    <a:p>
                      <a:pPr algn="ctr">
                        <a:lnSpc>
                          <a:spcPct val="120000"/>
                        </a:lnSpc>
                        <a:spcBef>
                          <a:spcPts val="0"/>
                        </a:spcBef>
                        <a:spcAft>
                          <a:spcPts val="0"/>
                        </a:spcAft>
                        <a:buNone/>
                      </a:pPr>
                      <a:endParaRPr lang="zh-CN" altLang="en-US" sz="800" spc="120">
                        <a:latin typeface="微软雅黑" panose="020B0503020204020204" pitchFamily="34" charset="-122"/>
                        <a:ea typeface="微软雅黑" panose="020B0503020204020204" pitchFamily="34" charset="-122"/>
                      </a:endParaRPr>
                    </a:p>
                  </a:txBody>
                  <a:tcPr marL="25400" marR="25400" marT="6350" marB="6350" anchor="ctr">
                    <a:solidFill>
                      <a:schemeClr val="accent6"/>
                    </a:solidFill>
                  </a:tcPr>
                </a:tc>
                <a:tc gridSpan="3">
                  <a:txBody>
                    <a:bodyPr/>
                    <a:p>
                      <a:pPr algn="ctr">
                        <a:lnSpc>
                          <a:spcPct val="120000"/>
                        </a:lnSpc>
                        <a:spcBef>
                          <a:spcPts val="0"/>
                        </a:spcBef>
                        <a:spcAft>
                          <a:spcPts val="0"/>
                        </a:spcAft>
                        <a:buNone/>
                      </a:pPr>
                      <a:r>
                        <a:rPr lang="zh-CN" altLang="en-US" sz="800" spc="120">
                          <a:latin typeface="微软雅黑" panose="020B0503020204020204" pitchFamily="34" charset="-122"/>
                          <a:ea typeface="微软雅黑" panose="020B0503020204020204" pitchFamily="34" charset="-122"/>
                        </a:rPr>
                        <a:t>瞳孔直径</a:t>
                      </a:r>
                      <a:r>
                        <a:rPr lang="en-US" altLang="zh-CN" sz="800" spc="120">
                          <a:latin typeface="微软雅黑" panose="020B0503020204020204" pitchFamily="34" charset="-122"/>
                          <a:ea typeface="微软雅黑" panose="020B0503020204020204" pitchFamily="34" charset="-122"/>
                        </a:rPr>
                        <a:t>(mm)</a:t>
                      </a:r>
                      <a:endParaRPr lang="en-US" altLang="zh-CN" sz="800" spc="120">
                        <a:latin typeface="微软雅黑" panose="020B0503020204020204" pitchFamily="34" charset="-122"/>
                        <a:ea typeface="微软雅黑" panose="020B0503020204020204" pitchFamily="34" charset="-122"/>
                      </a:endParaRPr>
                    </a:p>
                  </a:txBody>
                  <a:tcPr marL="25400" marR="25400" marT="6350" marB="6350" anchor="ctr">
                    <a:solidFill>
                      <a:schemeClr val="accent6"/>
                    </a:solidFill>
                  </a:tcPr>
                </a:tc>
                <a:tc hMerge="1">
                  <a:tcPr marL="25400" marR="25400" marT="6350" marB="6350" anchor="ctr">
                    <a:solidFill>
                      <a:schemeClr val="accent6"/>
                    </a:solidFill>
                  </a:tcPr>
                </a:tc>
                <a:tc hMerge="1">
                  <a:tcPr marL="25400" marR="25400" marT="6350" marB="6350" anchor="ctr">
                    <a:solidFill>
                      <a:schemeClr val="accent6"/>
                    </a:solidFill>
                  </a:tcPr>
                </a:tc>
                <a:tc gridSpan="3">
                  <a:txBody>
                    <a:bodyPr/>
                    <a:p>
                      <a:pPr algn="ctr">
                        <a:lnSpc>
                          <a:spcPct val="120000"/>
                        </a:lnSpc>
                        <a:spcBef>
                          <a:spcPts val="0"/>
                        </a:spcBef>
                        <a:spcAft>
                          <a:spcPts val="0"/>
                        </a:spcAft>
                        <a:buNone/>
                      </a:pPr>
                      <a:r>
                        <a:rPr lang="zh-CN" altLang="en-US" sz="800" spc="120">
                          <a:latin typeface="微软雅黑" panose="020B0503020204020204" pitchFamily="34" charset="-122"/>
                          <a:ea typeface="微软雅黑" panose="020B0503020204020204" pitchFamily="34" charset="-122"/>
                        </a:rPr>
                        <a:t>瞳孔面积</a:t>
                      </a:r>
                      <a:r>
                        <a:rPr lang="en-US" altLang="zh-CN" sz="800" spc="120">
                          <a:latin typeface="微软雅黑" panose="020B0503020204020204" pitchFamily="34" charset="-122"/>
                          <a:ea typeface="微软雅黑" panose="020B0503020204020204" pitchFamily="34" charset="-122"/>
                        </a:rPr>
                        <a:t>(mm</a:t>
                      </a:r>
                      <a:r>
                        <a:rPr lang="en-US" altLang="en-US" sz="800" spc="120">
                          <a:latin typeface="微软雅黑" panose="020B0503020204020204" pitchFamily="34" charset="-122"/>
                          <a:ea typeface="微软雅黑" panose="020B0503020204020204" pitchFamily="34" charset="-122"/>
                        </a:rPr>
                        <a:t>²</a:t>
                      </a:r>
                      <a:r>
                        <a:rPr lang="zh-CN" altLang="en-US" sz="800" spc="120">
                          <a:latin typeface="微软雅黑" panose="020B0503020204020204" pitchFamily="34" charset="-122"/>
                          <a:ea typeface="微软雅黑" panose="020B0503020204020204" pitchFamily="34" charset="-122"/>
                        </a:rPr>
                        <a:t>）</a:t>
                      </a:r>
                      <a:endParaRPr lang="zh-CN" altLang="en-US" sz="800" spc="120">
                        <a:latin typeface="微软雅黑" panose="020B0503020204020204" pitchFamily="34" charset="-122"/>
                        <a:ea typeface="微软雅黑" panose="020B0503020204020204" pitchFamily="34" charset="-122"/>
                      </a:endParaRPr>
                    </a:p>
                  </a:txBody>
                  <a:tcPr marL="25400" marR="25400" marT="6350" marB="6350" anchor="ctr">
                    <a:solidFill>
                      <a:schemeClr val="accent6"/>
                    </a:solidFill>
                  </a:tcPr>
                </a:tc>
                <a:tc hMerge="1">
                  <a:tcPr marL="25400" marR="25400" marT="6350" marB="6350" anchor="ctr">
                    <a:solidFill>
                      <a:schemeClr val="accent6"/>
                    </a:solidFill>
                  </a:tcPr>
                </a:tc>
                <a:tc hMerge="1">
                  <a:tcPr marL="25400" marR="25400" marT="6350" marB="6350" anchor="ctr">
                    <a:solidFill>
                      <a:schemeClr val="accent6"/>
                    </a:solidFill>
                  </a:tcPr>
                </a:tc>
                <a:tc>
                  <a:txBody>
                    <a:bodyPr/>
                    <a:p>
                      <a:pPr algn="ctr">
                        <a:lnSpc>
                          <a:spcPct val="120000"/>
                        </a:lnSpc>
                        <a:spcBef>
                          <a:spcPts val="0"/>
                        </a:spcBef>
                        <a:spcAft>
                          <a:spcPts val="0"/>
                        </a:spcAft>
                        <a:buNone/>
                      </a:pPr>
                      <a:r>
                        <a:rPr lang="zh-CN" altLang="en-US" sz="800" spc="120">
                          <a:latin typeface="微软雅黑" panose="020B0503020204020204" pitchFamily="34" charset="-122"/>
                          <a:ea typeface="微软雅黑" panose="020B0503020204020204" pitchFamily="34" charset="-122"/>
                        </a:rPr>
                        <a:t>后发性白</a:t>
                      </a:r>
                      <a:r>
                        <a:rPr lang="zh-CN" altLang="en-US" sz="800" spc="120">
                          <a:latin typeface="微软雅黑" panose="020B0503020204020204" pitchFamily="34" charset="-122"/>
                          <a:ea typeface="微软雅黑" panose="020B0503020204020204" pitchFamily="34" charset="-122"/>
                        </a:rPr>
                        <a:t>内障</a:t>
                      </a:r>
                      <a:endParaRPr lang="zh-CN" altLang="en-US" sz="800" spc="120">
                        <a:latin typeface="微软雅黑" panose="020B0503020204020204" pitchFamily="34" charset="-122"/>
                        <a:ea typeface="微软雅黑" panose="020B0503020204020204" pitchFamily="34" charset="-122"/>
                      </a:endParaRPr>
                    </a:p>
                  </a:txBody>
                  <a:tcPr marL="25400" marR="25400" marT="6350" marB="6350" anchor="ctr">
                    <a:solidFill>
                      <a:schemeClr val="accent6"/>
                    </a:solidFill>
                  </a:tcPr>
                </a:tc>
              </a:tr>
              <a:tr h="264160">
                <a:tc>
                  <a:txBody>
                    <a:bodyPr/>
                    <a:p>
                      <a:pPr algn="ctr">
                        <a:lnSpc>
                          <a:spcPct val="120000"/>
                        </a:lnSpc>
                        <a:spcBef>
                          <a:spcPts val="0"/>
                        </a:spcBef>
                        <a:spcAft>
                          <a:spcPts val="0"/>
                        </a:spcAft>
                        <a:buNone/>
                      </a:pPr>
                      <a:endParaRPr lang="zh-CN" altLang="en-US"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zh-CN" altLang="en-US" sz="800" spc="60">
                          <a:latin typeface="微软雅黑" panose="020B0503020204020204" pitchFamily="34" charset="-122"/>
                          <a:ea typeface="微软雅黑" panose="020B0503020204020204" pitchFamily="34" charset="-122"/>
                        </a:rPr>
                        <a:t>阶段</a:t>
                      </a:r>
                      <a:r>
                        <a:rPr lang="en-US" altLang="zh-CN" sz="800" spc="60">
                          <a:latin typeface="微软雅黑" panose="020B0503020204020204" pitchFamily="34" charset="-122"/>
                          <a:ea typeface="微软雅黑" panose="020B0503020204020204" pitchFamily="34" charset="-122"/>
                        </a:rPr>
                        <a:t>I</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zh-CN" altLang="en-US" sz="800" spc="60">
                          <a:latin typeface="微软雅黑" panose="020B0503020204020204" pitchFamily="34" charset="-122"/>
                          <a:ea typeface="微软雅黑" panose="020B0503020204020204" pitchFamily="34" charset="-122"/>
                        </a:rPr>
                        <a:t>阶段</a:t>
                      </a:r>
                      <a:r>
                        <a:rPr lang="en-US" altLang="zh-CN" sz="800" spc="60">
                          <a:latin typeface="微软雅黑" panose="020B0503020204020204" pitchFamily="34" charset="-122"/>
                          <a:ea typeface="微软雅黑" panose="020B0503020204020204" pitchFamily="34" charset="-122"/>
                        </a:rPr>
                        <a:t>III</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a:t>
                      </a:r>
                      <a:r>
                        <a:rPr lang="zh-CN" altLang="en-US" sz="800" spc="60">
                          <a:latin typeface="微软雅黑" panose="020B0503020204020204" pitchFamily="34" charset="-122"/>
                          <a:ea typeface="微软雅黑" panose="020B0503020204020204" pitchFamily="34" charset="-122"/>
                        </a:rPr>
                        <a:t>变化</a:t>
                      </a:r>
                      <a:endParaRPr lang="zh-CN" altLang="en-US"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zh-CN" altLang="en-US" sz="800" spc="60">
                          <a:latin typeface="微软雅黑" panose="020B0503020204020204" pitchFamily="34" charset="-122"/>
                          <a:ea typeface="微软雅黑" panose="020B0503020204020204" pitchFamily="34" charset="-122"/>
                        </a:rPr>
                        <a:t>阶段</a:t>
                      </a:r>
                      <a:r>
                        <a:rPr lang="en-US" altLang="zh-CN" sz="800" spc="60">
                          <a:latin typeface="微软雅黑" panose="020B0503020204020204" pitchFamily="34" charset="-122"/>
                          <a:ea typeface="微软雅黑" panose="020B0503020204020204" pitchFamily="34" charset="-122"/>
                        </a:rPr>
                        <a:t>I</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zh-CN" altLang="en-US" sz="800" spc="60">
                          <a:latin typeface="微软雅黑" panose="020B0503020204020204" pitchFamily="34" charset="-122"/>
                          <a:ea typeface="微软雅黑" panose="020B0503020204020204" pitchFamily="34" charset="-122"/>
                        </a:rPr>
                        <a:t>阶段</a:t>
                      </a:r>
                      <a:r>
                        <a:rPr lang="en-US" altLang="zh-CN" sz="800" spc="60">
                          <a:latin typeface="微软雅黑" panose="020B0503020204020204" pitchFamily="34" charset="-122"/>
                          <a:ea typeface="微软雅黑" panose="020B0503020204020204" pitchFamily="34" charset="-122"/>
                        </a:rPr>
                        <a:t>III</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a:t>
                      </a:r>
                      <a:r>
                        <a:rPr lang="zh-CN" altLang="en-US" sz="800" spc="60">
                          <a:latin typeface="微软雅黑" panose="020B0503020204020204" pitchFamily="34" charset="-122"/>
                          <a:ea typeface="微软雅黑" panose="020B0503020204020204" pitchFamily="34" charset="-122"/>
                        </a:rPr>
                        <a:t>变化</a:t>
                      </a:r>
                      <a:endParaRPr lang="zh-CN" altLang="en-US"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r>
              <a:tr h="247650">
                <a:tc>
                  <a:txBody>
                    <a:bodyPr/>
                    <a:p>
                      <a:pPr algn="ctr">
                        <a:lnSpc>
                          <a:spcPct val="120000"/>
                        </a:lnSpc>
                        <a:spcBef>
                          <a:spcPts val="0"/>
                        </a:spcBef>
                        <a:spcAft>
                          <a:spcPts val="0"/>
                        </a:spcAft>
                        <a:buNone/>
                      </a:pPr>
                      <a:r>
                        <a:rPr lang="zh-CN" altLang="en-US" sz="800" spc="60">
                          <a:latin typeface="微软雅黑" panose="020B0503020204020204" pitchFamily="34" charset="-122"/>
                          <a:ea typeface="微软雅黑" panose="020B0503020204020204" pitchFamily="34" charset="-122"/>
                        </a:rPr>
                        <a:t>对照</a:t>
                      </a:r>
                      <a:endParaRPr lang="zh-CN" altLang="en-US"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8.46</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3.56</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4.9(57.9%)</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56.18</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9.94</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-46.24(82.3%)</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44%</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r>
              <a:tr h="264160">
                <a:tc>
                  <a:txBody>
                    <a:bodyPr/>
                    <a:p>
                      <a:pPr algn="ctr">
                        <a:lnSpc>
                          <a:spcPct val="120000"/>
                        </a:lnSpc>
                        <a:spcBef>
                          <a:spcPts val="0"/>
                        </a:spcBef>
                        <a:spcAft>
                          <a:spcPts val="0"/>
                        </a:spcAft>
                        <a:buNone/>
                      </a:pPr>
                      <a:r>
                        <a:rPr lang="zh-CN" altLang="en-US" sz="800" spc="60">
                          <a:latin typeface="微软雅黑" panose="020B0503020204020204" pitchFamily="34" charset="-122"/>
                          <a:ea typeface="微软雅黑" panose="020B0503020204020204" pitchFamily="34" charset="-122"/>
                          <a:sym typeface="+mn-ea"/>
                        </a:rPr>
                        <a:t>氟比洛芬</a:t>
                      </a:r>
                      <a:endParaRPr lang="zh-CN" altLang="en-US" sz="800" spc="60">
                        <a:latin typeface="微软雅黑" panose="020B0503020204020204" pitchFamily="34" charset="-122"/>
                        <a:ea typeface="微软雅黑" panose="020B0503020204020204" pitchFamily="34" charset="-122"/>
                        <a:sym typeface="+mn-ea"/>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8.60</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8.01</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-0.59(6%)</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58.05</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50.24</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-7.81(13.45%)</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8%</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r>
            </a:tbl>
          </a:graphicData>
        </a:graphic>
      </p:graphicFrame>
      <p:sp>
        <p:nvSpPr>
          <p:cNvPr id="20" name="同侧圆角矩形 19"/>
          <p:cNvSpPr/>
          <p:nvPr/>
        </p:nvSpPr>
        <p:spPr>
          <a:xfrm>
            <a:off x="532765" y="1109980"/>
            <a:ext cx="5015230" cy="549910"/>
          </a:xfrm>
          <a:prstGeom prst="round2SameRect">
            <a:avLst/>
          </a:prstGeom>
          <a:solidFill>
            <a:srgbClr val="4DA98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dirty="0">
                <a:sym typeface="+mn-ea"/>
              </a:rPr>
              <a:t>显著缓解眼部术后疼痛</a:t>
            </a:r>
            <a:r>
              <a:rPr lang="zh-CN" altLang="en-US" sz="2000" b="1" dirty="0">
                <a:sym typeface="+mn-ea"/>
              </a:rPr>
              <a:t>作用</a:t>
            </a:r>
            <a:endParaRPr lang="zh-CN" altLang="en-US" sz="2000" b="1" dirty="0">
              <a:sym typeface="+mn-ea"/>
            </a:endParaRPr>
          </a:p>
        </p:txBody>
      </p:sp>
      <p:sp>
        <p:nvSpPr>
          <p:cNvPr id="11" name="同侧圆角矩形 10"/>
          <p:cNvSpPr/>
          <p:nvPr/>
        </p:nvSpPr>
        <p:spPr>
          <a:xfrm>
            <a:off x="6257290" y="1129665"/>
            <a:ext cx="5015230" cy="511810"/>
          </a:xfrm>
          <a:prstGeom prst="round2SameRect">
            <a:avLst/>
          </a:prstGeom>
          <a:solidFill>
            <a:srgbClr val="4DA98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dirty="0">
                <a:sym typeface="+mn-ea"/>
              </a:rPr>
              <a:t>显著抑制眼</a:t>
            </a:r>
            <a:r>
              <a:rPr lang="zh-CN" altLang="en-US" sz="2000" b="1" dirty="0">
                <a:sym typeface="+mn-ea"/>
              </a:rPr>
              <a:t>前部术中瞳孔</a:t>
            </a:r>
            <a:r>
              <a:rPr lang="zh-CN" altLang="en-US" sz="2000" b="1" dirty="0">
                <a:sym typeface="+mn-ea"/>
              </a:rPr>
              <a:t>缩小</a:t>
            </a:r>
            <a:endParaRPr lang="zh-CN" altLang="en-US" sz="2000" b="1" dirty="0">
              <a:sym typeface="+mn-ea"/>
            </a:endParaRPr>
          </a:p>
        </p:txBody>
      </p:sp>
      <p:sp>
        <p:nvSpPr>
          <p:cNvPr id="15" name="矩形 14"/>
          <p:cNvSpPr/>
          <p:nvPr userDrawn="1">
            <p:custDataLst>
              <p:tags r:id="rId4"/>
            </p:custDataLst>
          </p:nvPr>
        </p:nvSpPr>
        <p:spPr>
          <a:xfrm>
            <a:off x="0" y="6610349"/>
            <a:ext cx="12192000" cy="247651"/>
          </a:xfrm>
          <a:prstGeom prst="rect">
            <a:avLst/>
          </a:prstGeom>
          <a:gradFill>
            <a:gsLst>
              <a:gs pos="27000">
                <a:srgbClr val="53B192"/>
              </a:gs>
              <a:gs pos="0">
                <a:schemeClr val="bg1">
                  <a:alpha val="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微软雅黑" panose="020B0503020204020204" pitchFamily="34" charset="-122"/>
              <a:cs typeface="微软雅黑" panose="020B0503020204020204" pitchFamily="34" charset="-122"/>
              <a:sym typeface="+mn-ea"/>
            </a:endParaRPr>
          </a:p>
        </p:txBody>
      </p:sp>
      <p:sp>
        <p:nvSpPr>
          <p:cNvPr id="16" name="文本框 15"/>
          <p:cNvSpPr txBox="1"/>
          <p:nvPr/>
        </p:nvSpPr>
        <p:spPr>
          <a:xfrm>
            <a:off x="514350" y="403860"/>
            <a:ext cx="6096000" cy="583565"/>
          </a:xfrm>
          <a:prstGeom prst="rect">
            <a:avLst/>
          </a:prstGeom>
          <a:noFill/>
        </p:spPr>
        <p:txBody>
          <a:bodyPr wrap="square" rtlCol="0" anchor="t">
            <a:spAutoFit/>
          </a:bodyPr>
          <a:p>
            <a:r>
              <a:rPr lang="en-US" altLang="zh-CN" sz="3200" b="1" dirty="0">
                <a:latin typeface="微软雅黑" panose="020B0503020204020204" pitchFamily="34" charset="-122"/>
                <a:ea typeface="微软雅黑" panose="020B0503020204020204" pitchFamily="34" charset="-122"/>
                <a:sym typeface="+mn-ea"/>
              </a:rPr>
              <a:t>3</a:t>
            </a:r>
            <a:r>
              <a:rPr lang="zh-CN" altLang="en-US" sz="3200" b="1" dirty="0">
                <a:latin typeface="微软雅黑" panose="020B0503020204020204" pitchFamily="34" charset="-122"/>
                <a:ea typeface="微软雅黑" panose="020B0503020204020204" pitchFamily="34" charset="-122"/>
                <a:sym typeface="+mn-ea"/>
              </a:rPr>
              <a:t>、有效性</a:t>
            </a:r>
            <a:endParaRPr lang="zh-CN" altLang="en-US" sz="3200" b="1" dirty="0">
              <a:latin typeface="微软雅黑" panose="020B0503020204020204" pitchFamily="34" charset="-122"/>
              <a:ea typeface="微软雅黑" panose="020B0503020204020204" pitchFamily="34" charset="-122"/>
              <a:sym typeface="+mn-ea"/>
            </a:endParaRPr>
          </a:p>
        </p:txBody>
      </p:sp>
      <p:sp>
        <p:nvSpPr>
          <p:cNvPr id="18" name="任意多边形: 形状 3"/>
          <p:cNvSpPr/>
          <p:nvPr/>
        </p:nvSpPr>
        <p:spPr>
          <a:xfrm flipH="1">
            <a:off x="0" y="4389602"/>
            <a:ext cx="12192000" cy="2468397"/>
          </a:xfrm>
          <a:custGeom>
            <a:avLst/>
            <a:gdLst>
              <a:gd name="connsiteX0" fmla="*/ 12192000 w 12192000"/>
              <a:gd name="connsiteY0" fmla="*/ 0 h 2383466"/>
              <a:gd name="connsiteX1" fmla="*/ 12192000 w 12192000"/>
              <a:gd name="connsiteY1" fmla="*/ 2383466 h 2383466"/>
              <a:gd name="connsiteX2" fmla="*/ 0 w 12192000"/>
              <a:gd name="connsiteY2" fmla="*/ 2383466 h 2383466"/>
              <a:gd name="connsiteX3" fmla="*/ 0 w 12192000"/>
              <a:gd name="connsiteY3" fmla="*/ 1361314 h 2383466"/>
              <a:gd name="connsiteX4" fmla="*/ 353496 w 12192000"/>
              <a:gd name="connsiteY4" fmla="*/ 1484568 h 2383466"/>
              <a:gd name="connsiteX5" fmla="*/ 4890837 w 12192000"/>
              <a:gd name="connsiteY5" fmla="*/ 2130804 h 2383466"/>
              <a:gd name="connsiteX6" fmla="*/ 12026664 w 12192000"/>
              <a:gd name="connsiteY6" fmla="*/ 150519 h 238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383466">
                <a:moveTo>
                  <a:pt x="12192000" y="0"/>
                </a:moveTo>
                <a:lnTo>
                  <a:pt x="12192000" y="2383466"/>
                </a:lnTo>
                <a:lnTo>
                  <a:pt x="0" y="2383466"/>
                </a:lnTo>
                <a:lnTo>
                  <a:pt x="0" y="1361314"/>
                </a:lnTo>
                <a:lnTo>
                  <a:pt x="353496" y="1484568"/>
                </a:lnTo>
                <a:cubicBezTo>
                  <a:pt x="1648706" y="1892568"/>
                  <a:pt x="3210104" y="2130804"/>
                  <a:pt x="4890837" y="2130804"/>
                </a:cubicBezTo>
                <a:cubicBezTo>
                  <a:pt x="7972182" y="2130804"/>
                  <a:pt x="10652425" y="1330066"/>
                  <a:pt x="12026664" y="150519"/>
                </a:cubicBezTo>
                <a:close/>
              </a:path>
            </a:pathLst>
          </a:custGeom>
          <a:gradFill>
            <a:gsLst>
              <a:gs pos="65000">
                <a:srgbClr val="BFE2D6"/>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7" descr="先路医药折页转曲"/>
          <p:cNvPicPr>
            <a:picLocks noChangeAspect="1"/>
          </p:cNvPicPr>
          <p:nvPr/>
        </p:nvPicPr>
        <p:blipFill>
          <a:blip r:embed="rId1"/>
          <a:stretch>
            <a:fillRect/>
          </a:stretch>
        </p:blipFill>
        <p:spPr>
          <a:xfrm>
            <a:off x="9248775" y="234950"/>
            <a:ext cx="2441575" cy="365760"/>
          </a:xfrm>
          <a:prstGeom prst="rect">
            <a:avLst/>
          </a:prstGeom>
        </p:spPr>
      </p:pic>
      <p:sp>
        <p:nvSpPr>
          <p:cNvPr id="17" name="标题 16"/>
          <p:cNvSpPr>
            <a:spLocks noGrp="1"/>
          </p:cNvSpPr>
          <p:nvPr>
            <p:ph type="title"/>
            <p:custDataLst>
              <p:tags r:id="rId2"/>
            </p:custDataLst>
          </p:nvPr>
        </p:nvSpPr>
        <p:spPr>
          <a:xfrm>
            <a:off x="695960" y="360000"/>
            <a:ext cx="10800000" cy="720000"/>
          </a:xfrm>
        </p:spPr>
        <p:txBody>
          <a:bodyPr/>
          <a:lstStyle/>
          <a:p>
            <a:r>
              <a:rPr lang="zh-CN" altLang="en-US" dirty="0">
                <a:solidFill>
                  <a:schemeClr val="lt1"/>
                </a:solidFill>
              </a:rPr>
              <a:t>有效性</a:t>
            </a:r>
            <a:endParaRPr lang="zh-CN" altLang="en-US" dirty="0">
              <a:solidFill>
                <a:schemeClr val="lt1"/>
              </a:solidFill>
            </a:endParaRPr>
          </a:p>
        </p:txBody>
      </p:sp>
      <p:sp>
        <p:nvSpPr>
          <p:cNvPr id="2" name="任意多边形: 形状 37"/>
          <p:cNvSpPr/>
          <p:nvPr>
            <p:custDataLst>
              <p:tags r:id="rId3"/>
            </p:custDataLst>
          </p:nvPr>
        </p:nvSpPr>
        <p:spPr>
          <a:xfrm>
            <a:off x="980117" y="1729908"/>
            <a:ext cx="3172763" cy="4176242"/>
          </a:xfrm>
          <a:custGeom>
            <a:avLst/>
            <a:gdLst>
              <a:gd name="connsiteX0" fmla="*/ 1084579 w 3172579"/>
              <a:gd name="connsiteY0" fmla="*/ 0 h 4176000"/>
              <a:gd name="connsiteX1" fmla="*/ 3172579 w 3172579"/>
              <a:gd name="connsiteY1" fmla="*/ 2088000 h 4176000"/>
              <a:gd name="connsiteX2" fmla="*/ 1084579 w 3172579"/>
              <a:gd name="connsiteY2" fmla="*/ 4176000 h 4176000"/>
              <a:gd name="connsiteX3" fmla="*/ 89315 w 3172579"/>
              <a:gd name="connsiteY3" fmla="*/ 3923990 h 4176000"/>
              <a:gd name="connsiteX4" fmla="*/ 0 w 3172579"/>
              <a:gd name="connsiteY4" fmla="*/ 3869730 h 4176000"/>
              <a:gd name="connsiteX5" fmla="*/ 0 w 3172579"/>
              <a:gd name="connsiteY5" fmla="*/ 306270 h 4176000"/>
              <a:gd name="connsiteX6" fmla="*/ 89315 w 3172579"/>
              <a:gd name="connsiteY6" fmla="*/ 252010 h 4176000"/>
              <a:gd name="connsiteX7" fmla="*/ 1084579 w 3172579"/>
              <a:gd name="connsiteY7" fmla="*/ 0 h 41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579" h="4176000">
                <a:moveTo>
                  <a:pt x="1084579" y="0"/>
                </a:moveTo>
                <a:cubicBezTo>
                  <a:pt x="2237750" y="0"/>
                  <a:pt x="3172579" y="934829"/>
                  <a:pt x="3172579" y="2088000"/>
                </a:cubicBezTo>
                <a:cubicBezTo>
                  <a:pt x="3172579" y="3241171"/>
                  <a:pt x="2237750" y="4176000"/>
                  <a:pt x="1084579" y="4176000"/>
                </a:cubicBezTo>
                <a:cubicBezTo>
                  <a:pt x="724213" y="4176000"/>
                  <a:pt x="385170" y="4084708"/>
                  <a:pt x="89315" y="3923990"/>
                </a:cubicBezTo>
                <a:lnTo>
                  <a:pt x="0" y="3869730"/>
                </a:lnTo>
                <a:lnTo>
                  <a:pt x="0" y="306270"/>
                </a:lnTo>
                <a:lnTo>
                  <a:pt x="89315" y="252010"/>
                </a:lnTo>
                <a:cubicBezTo>
                  <a:pt x="385170" y="91292"/>
                  <a:pt x="724213" y="0"/>
                  <a:pt x="1084579" y="0"/>
                </a:cubicBezTo>
                <a:close/>
              </a:path>
            </a:pathLst>
          </a:custGeom>
          <a:noFill/>
          <a:ln>
            <a:gradFill>
              <a:gsLst>
                <a:gs pos="100000">
                  <a:schemeClr val="tx1">
                    <a:lumMod val="50000"/>
                    <a:lumOff val="50000"/>
                    <a:alpha val="30000"/>
                  </a:schemeClr>
                </a:gs>
                <a:gs pos="15000">
                  <a:srgbClr val="FFFFFF">
                    <a:lumMod val="20000"/>
                    <a:lumOff val="80000"/>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3" name="椭圆 38"/>
          <p:cNvSpPr/>
          <p:nvPr>
            <p:custDataLst>
              <p:tags r:id="rId4"/>
            </p:custDataLst>
          </p:nvPr>
        </p:nvSpPr>
        <p:spPr>
          <a:xfrm>
            <a:off x="980117" y="2727551"/>
            <a:ext cx="2169286" cy="2169286"/>
          </a:xfrm>
          <a:prstGeom prst="ellipse">
            <a:avLst/>
          </a:prstGeom>
          <a:solidFill>
            <a:schemeClr val="accent1"/>
          </a:solidFill>
          <a:ln>
            <a:gradFill>
              <a:gsLst>
                <a:gs pos="37000">
                  <a:srgbClr val="FFFFFF"/>
                </a:gs>
                <a:gs pos="0">
                  <a:schemeClr val="accent1">
                    <a:lumMod val="45000"/>
                    <a:lumOff val="55000"/>
                    <a:alpha val="100000"/>
                  </a:schemeClr>
                </a:gs>
                <a:gs pos="100000">
                  <a:srgbClr val="FFFFFF"/>
                </a:gs>
                <a:gs pos="71000">
                  <a:schemeClr val="accent1">
                    <a:lumMod val="30000"/>
                    <a:lumOff val="7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algn="ctr">
              <a:spcBef>
                <a:spcPct val="0"/>
              </a:spcBef>
              <a:spcAft>
                <a:spcPct val="0"/>
              </a:spcAft>
            </a:pPr>
            <a:r>
              <a:rPr lang="zh-CN" altLang="en-US" b="1" spc="150" dirty="0">
                <a:solidFill>
                  <a:srgbClr val="FFFFFF"/>
                </a:solidFill>
                <a:latin typeface="+mn-ea"/>
                <a:cs typeface="+mn-ea"/>
                <a:sym typeface="+mn-ea"/>
              </a:rPr>
              <a:t>指南</a:t>
            </a:r>
            <a:r>
              <a:rPr lang="zh-CN" altLang="en-US" b="1" spc="150" dirty="0">
                <a:solidFill>
                  <a:srgbClr val="FFFFFF"/>
                </a:solidFill>
                <a:latin typeface="+mn-ea"/>
                <a:cs typeface="+mn-ea"/>
                <a:sym typeface="+mn-ea"/>
              </a:rPr>
              <a:t>推荐</a:t>
            </a:r>
            <a:endParaRPr lang="zh-CN" altLang="en-US" b="1" spc="150" dirty="0">
              <a:solidFill>
                <a:srgbClr val="FFFFFF"/>
              </a:solidFill>
              <a:latin typeface="+mn-ea"/>
              <a:cs typeface="+mn-ea"/>
              <a:sym typeface="+mn-ea"/>
            </a:endParaRPr>
          </a:p>
        </p:txBody>
      </p:sp>
      <p:sp>
        <p:nvSpPr>
          <p:cNvPr id="4" name="矩形 18"/>
          <p:cNvSpPr/>
          <p:nvPr>
            <p:custDataLst>
              <p:tags r:id="rId5"/>
            </p:custDataLst>
          </p:nvPr>
        </p:nvSpPr>
        <p:spPr>
          <a:xfrm>
            <a:off x="4801147" y="5154051"/>
            <a:ext cx="6208754" cy="811230"/>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200">
                <a:solidFill>
                  <a:schemeClr val="tx1">
                    <a:lumMod val="85000"/>
                    <a:lumOff val="15000"/>
                  </a:schemeClr>
                </a:solidFill>
                <a:latin typeface="+mn-ea"/>
                <a:cs typeface="+mn-ea"/>
              </a:rPr>
              <a:t>“</a:t>
            </a:r>
            <a:r>
              <a:rPr lang="zh-CN" altLang="en-US" sz="1400">
                <a:solidFill>
                  <a:schemeClr val="tx1">
                    <a:lumMod val="85000"/>
                    <a:lumOff val="15000"/>
                  </a:schemeClr>
                </a:solidFill>
                <a:latin typeface="+mn-ea"/>
                <a:cs typeface="+mn-ea"/>
              </a:rPr>
              <a:t>因为眼表使用非甾体抗炎药已经被证明能够促进瞳孔扩散</a:t>
            </a:r>
            <a:r>
              <a:rPr lang="en-US" altLang="zh-CN" sz="1400">
                <a:solidFill>
                  <a:schemeClr val="tx1">
                    <a:lumMod val="85000"/>
                    <a:lumOff val="15000"/>
                  </a:schemeClr>
                </a:solidFill>
                <a:latin typeface="+mn-ea"/>
                <a:cs typeface="+mn-ea"/>
              </a:rPr>
              <a:t>,</a:t>
            </a:r>
            <a:r>
              <a:rPr lang="zh-CN" altLang="en-US" sz="1400">
                <a:solidFill>
                  <a:schemeClr val="tx1">
                    <a:lumMod val="85000"/>
                    <a:lumOff val="15000"/>
                  </a:schemeClr>
                </a:solidFill>
                <a:latin typeface="+mn-ea"/>
                <a:cs typeface="+mn-ea"/>
              </a:rPr>
              <a:t>为所有患者提供非甾体抗炎药氟比洛芬钠滴眼液的术前滴眼液方案是一致同意的标准疗法</a:t>
            </a:r>
            <a:r>
              <a:rPr lang="en-US" altLang="zh-CN" sz="1400">
                <a:solidFill>
                  <a:schemeClr val="tx1">
                    <a:lumMod val="85000"/>
                    <a:lumOff val="15000"/>
                  </a:schemeClr>
                </a:solidFill>
                <a:latin typeface="+mn-ea"/>
                <a:cs typeface="+mn-ea"/>
              </a:rPr>
              <a:t>(standard of care)</a:t>
            </a:r>
            <a:r>
              <a:rPr lang="zh-CN" altLang="en-US" sz="1200">
                <a:solidFill>
                  <a:schemeClr val="tx1">
                    <a:lumMod val="85000"/>
                    <a:lumOff val="15000"/>
                  </a:schemeClr>
                </a:solidFill>
                <a:latin typeface="+mn-ea"/>
                <a:cs typeface="+mn-ea"/>
              </a:rPr>
              <a:t>”</a:t>
            </a:r>
            <a:r>
              <a:rPr lang="en-US" altLang="zh-CN" sz="1200" baseline="30000">
                <a:latin typeface="微软雅黑" panose="020B0503020204020204" pitchFamily="34" charset="-122"/>
                <a:ea typeface="微软雅黑" panose="020B0503020204020204" pitchFamily="34" charset="-122"/>
                <a:cs typeface="微软雅黑" panose="020B0503020204020204" pitchFamily="34" charset="-122"/>
                <a:sym typeface="+mn-ea"/>
              </a:rPr>
              <a:t>[6]</a:t>
            </a:r>
            <a:endParaRPr lang="zh-CN" altLang="en-US" sz="1200" baseline="30000">
              <a:solidFill>
                <a:schemeClr val="tx1">
                  <a:lumMod val="85000"/>
                  <a:lumOff val="15000"/>
                </a:schemeClr>
              </a:solidFill>
              <a:latin typeface="+mn-ea"/>
              <a:cs typeface="+mn-ea"/>
            </a:endParaRPr>
          </a:p>
        </p:txBody>
      </p:sp>
      <p:sp>
        <p:nvSpPr>
          <p:cNvPr id="5" name="矩形 19"/>
          <p:cNvSpPr/>
          <p:nvPr>
            <p:custDataLst>
              <p:tags r:id="rId6"/>
            </p:custDataLst>
          </p:nvPr>
        </p:nvSpPr>
        <p:spPr>
          <a:xfrm>
            <a:off x="4801147" y="4743182"/>
            <a:ext cx="6208753" cy="410868"/>
          </a:xfrm>
          <a:prstGeom prst="rect">
            <a:avLst/>
          </a:prstGeom>
          <a:noFill/>
        </p:spPr>
        <p:txBody>
          <a:bodyPr wrap="square" lIns="0" tIns="0" rIns="0" bIns="36000" rtlCol="0" anchor="b">
            <a:noAutofit/>
          </a:bodyPr>
          <a:p>
            <a:pPr>
              <a:spcBef>
                <a:spcPct val="0"/>
              </a:spcBef>
              <a:spcAft>
                <a:spcPct val="0"/>
              </a:spcAft>
            </a:pPr>
            <a:r>
              <a:rPr lang="zh-CN" altLang="en-US" b="1">
                <a:solidFill>
                  <a:schemeClr val="accent4"/>
                </a:solidFill>
                <a:latin typeface="+mn-ea"/>
                <a:cs typeface="+mn-ea"/>
              </a:rPr>
              <a:t>美国眼科学会《预防术中瞳孔缩小的策略》</a:t>
            </a:r>
            <a:endParaRPr lang="zh-CN" altLang="en-US" b="1">
              <a:solidFill>
                <a:schemeClr val="accent4"/>
              </a:solidFill>
              <a:latin typeface="+mn-ea"/>
              <a:cs typeface="+mn-ea"/>
            </a:endParaRPr>
          </a:p>
        </p:txBody>
      </p:sp>
      <p:sp>
        <p:nvSpPr>
          <p:cNvPr id="6" name="矩形 20"/>
          <p:cNvSpPr/>
          <p:nvPr>
            <p:custDataLst>
              <p:tags r:id="rId7"/>
            </p:custDataLst>
          </p:nvPr>
        </p:nvSpPr>
        <p:spPr>
          <a:xfrm>
            <a:off x="4801147" y="2953069"/>
            <a:ext cx="6208754" cy="811230"/>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400">
                <a:solidFill>
                  <a:schemeClr val="tx1">
                    <a:lumMod val="85000"/>
                    <a:lumOff val="15000"/>
                  </a:schemeClr>
                </a:solidFill>
                <a:latin typeface="+mn-ea"/>
                <a:cs typeface="+mn-ea"/>
              </a:rPr>
              <a:t>推荐非甾体抗炎药用于抑制手术诱发的瞳孔缩小和炎症反应</a:t>
            </a:r>
            <a:r>
              <a:rPr lang="en-US" altLang="zh-CN" sz="1400">
                <a:solidFill>
                  <a:schemeClr val="tx1">
                    <a:lumMod val="85000"/>
                    <a:lumOff val="15000"/>
                  </a:schemeClr>
                </a:solidFill>
                <a:latin typeface="+mn-ea"/>
                <a:cs typeface="+mn-ea"/>
              </a:rPr>
              <a:t>,</a:t>
            </a:r>
            <a:r>
              <a:rPr lang="zh-CN" altLang="en-US" sz="1400">
                <a:solidFill>
                  <a:schemeClr val="tx1">
                    <a:lumMod val="85000"/>
                    <a:lumOff val="15000"/>
                  </a:schemeClr>
                </a:solidFill>
                <a:latin typeface="+mn-ea"/>
                <a:cs typeface="+mn-ea"/>
              </a:rPr>
              <a:t>特别指出</a:t>
            </a:r>
            <a:r>
              <a:rPr lang="en-US" altLang="zh-CN" sz="1400">
                <a:solidFill>
                  <a:schemeClr val="tx1">
                    <a:lumMod val="85000"/>
                    <a:lumOff val="15000"/>
                  </a:schemeClr>
                </a:solidFill>
                <a:latin typeface="+mn-ea"/>
                <a:cs typeface="+mn-ea"/>
              </a:rPr>
              <a:t>,</a:t>
            </a:r>
            <a:r>
              <a:rPr lang="zh-CN" altLang="en-US" sz="1400">
                <a:solidFill>
                  <a:schemeClr val="tx1">
                    <a:lumMod val="85000"/>
                    <a:lumOff val="15000"/>
                  </a:schemeClr>
                </a:solidFill>
                <a:latin typeface="+mn-ea"/>
                <a:cs typeface="+mn-ea"/>
              </a:rPr>
              <a:t>除单纯白内障摘除术外</a:t>
            </a:r>
            <a:r>
              <a:rPr lang="en-US" altLang="zh-CN" sz="1400">
                <a:solidFill>
                  <a:schemeClr val="tx1">
                    <a:lumMod val="85000"/>
                    <a:lumOff val="15000"/>
                  </a:schemeClr>
                </a:solidFill>
                <a:latin typeface="+mn-ea"/>
                <a:cs typeface="+mn-ea"/>
              </a:rPr>
              <a:t>,</a:t>
            </a:r>
            <a:r>
              <a:rPr lang="zh-CN" altLang="en-US" sz="1400">
                <a:solidFill>
                  <a:schemeClr val="tx1">
                    <a:lumMod val="85000"/>
                    <a:lumOff val="15000"/>
                  </a:schemeClr>
                </a:solidFill>
                <a:latin typeface="+mn-ea"/>
                <a:cs typeface="+mn-ea"/>
              </a:rPr>
              <a:t>非甾体类抗炎药更适用于术前瞳孔散大困难者</a:t>
            </a:r>
            <a:r>
              <a:rPr lang="en-US" altLang="zh-CN" sz="1400">
                <a:solidFill>
                  <a:schemeClr val="tx1">
                    <a:lumMod val="85000"/>
                    <a:lumOff val="15000"/>
                  </a:schemeClr>
                </a:solidFill>
                <a:latin typeface="+mn-ea"/>
                <a:cs typeface="+mn-ea"/>
              </a:rPr>
              <a:t>,</a:t>
            </a:r>
            <a:r>
              <a:rPr lang="zh-CN" altLang="en-US" sz="1400">
                <a:solidFill>
                  <a:schemeClr val="tx1">
                    <a:lumMod val="85000"/>
                    <a:lumOff val="15000"/>
                  </a:schemeClr>
                </a:solidFill>
                <a:latin typeface="+mn-ea"/>
                <a:cs typeface="+mn-ea"/>
              </a:rPr>
              <a:t>有黄斑水肿倾向者</a:t>
            </a:r>
            <a:r>
              <a:rPr lang="en-US" altLang="zh-CN" sz="1400">
                <a:solidFill>
                  <a:schemeClr val="tx1">
                    <a:lumMod val="85000"/>
                    <a:lumOff val="15000"/>
                  </a:schemeClr>
                </a:solidFill>
                <a:latin typeface="+mn-ea"/>
                <a:cs typeface="+mn-ea"/>
              </a:rPr>
              <a:t>(</a:t>
            </a:r>
            <a:r>
              <a:rPr lang="zh-CN" altLang="en-US" sz="1400">
                <a:solidFill>
                  <a:schemeClr val="tx1">
                    <a:lumMod val="85000"/>
                    <a:lumOff val="15000"/>
                  </a:schemeClr>
                </a:solidFill>
                <a:latin typeface="+mn-ea"/>
                <a:cs typeface="+mn-ea"/>
              </a:rPr>
              <a:t>合并葡萄膜炎等慢性炎症反应、晶状体后囊膜破裂或玻璃体切除术后、糖尿病等</a:t>
            </a:r>
            <a:r>
              <a:rPr lang="en-US" altLang="zh-CN" sz="1400">
                <a:solidFill>
                  <a:schemeClr val="tx1">
                    <a:lumMod val="85000"/>
                    <a:lumOff val="15000"/>
                  </a:schemeClr>
                </a:solidFill>
                <a:latin typeface="+mn-ea"/>
                <a:cs typeface="+mn-ea"/>
              </a:rPr>
              <a:t>)</a:t>
            </a:r>
            <a:r>
              <a:rPr lang="zh-CN" altLang="en-US" sz="1400">
                <a:solidFill>
                  <a:schemeClr val="tx1">
                    <a:lumMod val="85000"/>
                    <a:lumOff val="15000"/>
                  </a:schemeClr>
                </a:solidFill>
                <a:latin typeface="+mn-ea"/>
                <a:cs typeface="+mn-ea"/>
              </a:rPr>
              <a:t>、术后炎症反应高危者等。</a:t>
            </a:r>
            <a:endParaRPr lang="zh-CN" altLang="en-US" sz="1400">
              <a:solidFill>
                <a:schemeClr val="tx1">
                  <a:lumMod val="85000"/>
                  <a:lumOff val="15000"/>
                </a:schemeClr>
              </a:solidFill>
              <a:latin typeface="+mn-ea"/>
              <a:cs typeface="+mn-ea"/>
            </a:endParaRPr>
          </a:p>
        </p:txBody>
      </p:sp>
      <p:sp>
        <p:nvSpPr>
          <p:cNvPr id="7" name="矩形 22"/>
          <p:cNvSpPr/>
          <p:nvPr>
            <p:custDataLst>
              <p:tags r:id="rId8"/>
            </p:custDataLst>
          </p:nvPr>
        </p:nvSpPr>
        <p:spPr>
          <a:xfrm>
            <a:off x="4683037" y="2466635"/>
            <a:ext cx="6208753" cy="410868"/>
          </a:xfrm>
          <a:prstGeom prst="rect">
            <a:avLst/>
          </a:prstGeom>
          <a:noFill/>
        </p:spPr>
        <p:txBody>
          <a:bodyPr wrap="square" lIns="0" tIns="0" rIns="0" bIns="36000" rtlCol="0" anchor="b">
            <a:noAutofit/>
          </a:bodyPr>
          <a:p>
            <a:pPr>
              <a:spcBef>
                <a:spcPct val="0"/>
              </a:spcBef>
              <a:spcAft>
                <a:spcPct val="0"/>
              </a:spcAft>
            </a:pPr>
            <a:r>
              <a:rPr lang="zh-CN" altLang="en-US" b="1">
                <a:solidFill>
                  <a:schemeClr val="accent3"/>
                </a:solidFill>
                <a:latin typeface="+mn-ea"/>
                <a:cs typeface="+mn-ea"/>
              </a:rPr>
              <a:t>《白内障围手术期非感染性炎症反应防治专家共识</a:t>
            </a:r>
            <a:r>
              <a:rPr lang="en-US" altLang="zh-CN" b="1">
                <a:solidFill>
                  <a:schemeClr val="accent3"/>
                </a:solidFill>
                <a:latin typeface="+mn-ea"/>
                <a:cs typeface="+mn-ea"/>
              </a:rPr>
              <a:t>(2015</a:t>
            </a:r>
            <a:r>
              <a:rPr lang="zh-CN" altLang="en-US" b="1">
                <a:solidFill>
                  <a:schemeClr val="accent3"/>
                </a:solidFill>
                <a:latin typeface="+mn-ea"/>
                <a:cs typeface="+mn-ea"/>
              </a:rPr>
              <a:t>年</a:t>
            </a:r>
            <a:r>
              <a:rPr lang="en-US" altLang="zh-CN" b="1">
                <a:solidFill>
                  <a:schemeClr val="accent3"/>
                </a:solidFill>
                <a:latin typeface="+mn-ea"/>
                <a:cs typeface="+mn-ea"/>
              </a:rPr>
              <a:t>)</a:t>
            </a:r>
            <a:r>
              <a:rPr lang="zh-CN" altLang="en-US" b="1">
                <a:solidFill>
                  <a:schemeClr val="accent3"/>
                </a:solidFill>
                <a:latin typeface="+mn-ea"/>
                <a:cs typeface="+mn-ea"/>
              </a:rPr>
              <a:t>》</a:t>
            </a:r>
            <a:endParaRPr lang="zh-CN" altLang="en-US" b="1">
              <a:solidFill>
                <a:schemeClr val="accent3"/>
              </a:solidFill>
              <a:latin typeface="+mn-ea"/>
              <a:cs typeface="+mn-ea"/>
            </a:endParaRPr>
          </a:p>
        </p:txBody>
      </p:sp>
      <p:sp>
        <p:nvSpPr>
          <p:cNvPr id="14" name="椭圆 31"/>
          <p:cNvSpPr/>
          <p:nvPr>
            <p:custDataLst>
              <p:tags r:id="rId9"/>
            </p:custDataLst>
          </p:nvPr>
        </p:nvSpPr>
        <p:spPr>
          <a:xfrm>
            <a:off x="3384352" y="2270301"/>
            <a:ext cx="607730" cy="607730"/>
          </a:xfrm>
          <a:prstGeom prst="ellipse">
            <a:avLst/>
          </a:prstGeom>
          <a:solidFill>
            <a:schemeClr val="accent1"/>
          </a:solidFill>
          <a:ln>
            <a:gradFill>
              <a:gsLst>
                <a:gs pos="37000">
                  <a:srgbClr val="FFFFFF"/>
                </a:gs>
                <a:gs pos="0">
                  <a:schemeClr val="accent1">
                    <a:lumMod val="20000"/>
                    <a:lumOff val="80000"/>
                    <a:alpha val="100000"/>
                  </a:schemeClr>
                </a:gs>
                <a:gs pos="100000">
                  <a:srgbClr val="FFFFFF"/>
                </a:gs>
                <a:gs pos="71000">
                  <a:schemeClr val="accent1">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tIns="45720" bIns="45720" numCol="1" spcCol="0" rtlCol="0" fromWordArt="0" anchor="ctr" anchorCtr="0" forceAA="0" compatLnSpc="1">
            <a:noAutofit/>
          </a:bodyPr>
          <a:p>
            <a:pPr lvl="0" algn="ctr">
              <a:spcBef>
                <a:spcPct val="0"/>
              </a:spcBef>
              <a:spcAft>
                <a:spcPct val="0"/>
              </a:spcAft>
              <a:buClrTx/>
              <a:buSzTx/>
              <a:buFontTx/>
            </a:pPr>
            <a:r>
              <a:rPr lang="en-US" altLang="zh-CN" sz="1400" b="1" dirty="0">
                <a:solidFill>
                  <a:srgbClr val="FFFFFF"/>
                </a:solidFill>
                <a:latin typeface="+mn-ea"/>
                <a:cs typeface="+mn-ea"/>
                <a:sym typeface="+mn-ea"/>
              </a:rPr>
              <a:t>01</a:t>
            </a:r>
            <a:endParaRPr lang="en-US" altLang="zh-CN" sz="1400" b="1" dirty="0">
              <a:solidFill>
                <a:srgbClr val="FFFFFF"/>
              </a:solidFill>
              <a:latin typeface="+mn-ea"/>
              <a:cs typeface="+mn-ea"/>
              <a:sym typeface="+mn-ea"/>
            </a:endParaRPr>
          </a:p>
        </p:txBody>
      </p:sp>
      <p:sp>
        <p:nvSpPr>
          <p:cNvPr id="15" name="椭圆 35"/>
          <p:cNvSpPr/>
          <p:nvPr>
            <p:custDataLst>
              <p:tags r:id="rId10"/>
            </p:custDataLst>
          </p:nvPr>
        </p:nvSpPr>
        <p:spPr>
          <a:xfrm>
            <a:off x="3384391" y="4774868"/>
            <a:ext cx="607730" cy="607730"/>
          </a:xfrm>
          <a:prstGeom prst="ellipse">
            <a:avLst/>
          </a:prstGeom>
          <a:solidFill>
            <a:schemeClr val="accent3"/>
          </a:solidFill>
          <a:ln>
            <a:gradFill>
              <a:gsLst>
                <a:gs pos="37000">
                  <a:srgbClr val="FFFFFF"/>
                </a:gs>
                <a:gs pos="0">
                  <a:schemeClr val="accent3">
                    <a:lumMod val="20000"/>
                    <a:lumOff val="80000"/>
                    <a:alpha val="100000"/>
                  </a:schemeClr>
                </a:gs>
                <a:gs pos="100000">
                  <a:srgbClr val="FFFFFF"/>
                </a:gs>
                <a:gs pos="71000">
                  <a:schemeClr val="accent3">
                    <a:lumMod val="20000"/>
                    <a:lumOff val="8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sz="1400" b="1">
                <a:solidFill>
                  <a:srgbClr val="FFFFFF"/>
                </a:solidFill>
                <a:latin typeface="+mn-ea"/>
                <a:cs typeface="+mn-ea"/>
                <a:sym typeface="+mn-ea"/>
              </a:rPr>
              <a:t>02</a:t>
            </a:r>
            <a:endParaRPr lang="en-US" altLang="zh-CN" sz="1400" b="1">
              <a:solidFill>
                <a:srgbClr val="FFFFFF"/>
              </a:solidFill>
              <a:latin typeface="+mn-ea"/>
              <a:cs typeface="+mn-ea"/>
              <a:sym typeface="+mn-ea"/>
            </a:endParaRPr>
          </a:p>
        </p:txBody>
      </p:sp>
      <p:sp>
        <p:nvSpPr>
          <p:cNvPr id="20" name="矩形 19"/>
          <p:cNvSpPr/>
          <p:nvPr userDrawn="1">
            <p:custDataLst>
              <p:tags r:id="rId11"/>
            </p:custDataLst>
          </p:nvPr>
        </p:nvSpPr>
        <p:spPr>
          <a:xfrm>
            <a:off x="0" y="6610349"/>
            <a:ext cx="12192000" cy="247651"/>
          </a:xfrm>
          <a:prstGeom prst="rect">
            <a:avLst/>
          </a:prstGeom>
          <a:gradFill>
            <a:gsLst>
              <a:gs pos="0">
                <a:schemeClr val="accent1">
                  <a:alpha val="0"/>
                </a:schemeClr>
              </a:gs>
              <a:gs pos="100000">
                <a:schemeClr val="accent1"/>
              </a:gs>
              <a:gs pos="56000">
                <a:schemeClr val="accent1">
                  <a:alpha val="82000"/>
                </a:schemeClr>
              </a:gs>
            </a:gsLst>
            <a:lin ang="10868208"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微软雅黑" panose="020B0503020204020204" pitchFamily="34" charset="-122"/>
              <a:cs typeface="微软雅黑" panose="020B0503020204020204" pitchFamily="34" charset="-122"/>
              <a:sym typeface="+mn-ea"/>
            </a:endParaRPr>
          </a:p>
        </p:txBody>
      </p:sp>
      <p:sp>
        <p:nvSpPr>
          <p:cNvPr id="21" name="文本框 20"/>
          <p:cNvSpPr txBox="1"/>
          <p:nvPr/>
        </p:nvSpPr>
        <p:spPr>
          <a:xfrm>
            <a:off x="548005" y="430530"/>
            <a:ext cx="6096000" cy="583565"/>
          </a:xfrm>
          <a:prstGeom prst="rect">
            <a:avLst/>
          </a:prstGeom>
          <a:noFill/>
        </p:spPr>
        <p:txBody>
          <a:bodyPr wrap="square" rtlCol="0" anchor="t">
            <a:spAutoFit/>
          </a:bodyPr>
          <a:p>
            <a:r>
              <a:rPr lang="en-US" altLang="zh-CN" sz="3200" b="1" dirty="0">
                <a:sym typeface="+mn-ea"/>
              </a:rPr>
              <a:t>3</a:t>
            </a:r>
            <a:r>
              <a:rPr lang="zh-CN" altLang="en-US" sz="3200" b="1" dirty="0">
                <a:sym typeface="+mn-ea"/>
              </a:rPr>
              <a:t>、有效性</a:t>
            </a:r>
            <a:endParaRPr lang="zh-CN" altLang="en-US" sz="3200" b="1" dirty="0">
              <a:sym typeface="+mn-ea"/>
            </a:endParaRPr>
          </a:p>
        </p:txBody>
      </p:sp>
      <p:pic>
        <p:nvPicPr>
          <p:cNvPr id="22" name="图片 21"/>
          <p:cNvPicPr>
            <a:picLocks noChangeAspect="1"/>
          </p:cNvPicPr>
          <p:nvPr/>
        </p:nvPicPr>
        <p:blipFill rotWithShape="1">
          <a:blip r:embed="rId12"/>
          <a:srcRect t="6088" b="7336"/>
          <a:stretch>
            <a:fillRect/>
          </a:stretch>
        </p:blipFill>
        <p:spPr>
          <a:xfrm>
            <a:off x="9974661" y="5969410"/>
            <a:ext cx="1822962" cy="546658"/>
          </a:xfrm>
          <a:prstGeom prst="rect">
            <a:avLst/>
          </a:prstGeom>
        </p:spPr>
      </p:pic>
      <p:sp>
        <p:nvSpPr>
          <p:cNvPr id="23" name="文本框 22"/>
          <p:cNvSpPr txBox="1"/>
          <p:nvPr/>
        </p:nvSpPr>
        <p:spPr>
          <a:xfrm>
            <a:off x="6692265" y="6116955"/>
            <a:ext cx="4998085" cy="275590"/>
          </a:xfrm>
          <a:prstGeom prst="rect">
            <a:avLst/>
          </a:prstGeom>
          <a:noFill/>
        </p:spPr>
        <p:txBody>
          <a:bodyPr wrap="square" rtlCol="0">
            <a:spAutoFit/>
          </a:bodyPr>
          <a:p>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[6] </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Strategies for preventing introprative moisis</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3.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40495166"/>
  <p:tag name="KSO_WM_TEMPLATE_THUMBS_INDEX" val="1、9"/>
</p:tagLst>
</file>

<file path=ppt/tags/tag14.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15.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16.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17.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18.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19.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21.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22.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23.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24.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25.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26.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27.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28.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29.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31.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32.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33.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34.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35.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36.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37.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38.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39.xml><?xml version="1.0" encoding="utf-8"?>
<p:tagLst xmlns:p="http://schemas.openxmlformats.org/presentationml/2006/main">
  <p:tag name="TABLE_ENDDRAG_ORIGIN_RECT" val="373*315"/>
  <p:tag name="TABLE_ENDDRAG_RECT" val="62*171*373*315"/>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40.xml><?xml version="1.0" encoding="utf-8"?>
<p:tagLst xmlns:p="http://schemas.openxmlformats.org/presentationml/2006/main">
  <p:tag name="TABLE_ENDDRAG_ORIGIN_RECT" val="388*86"/>
  <p:tag name="TABLE_ENDDRAG_RECT" val="497*153*388*86"/>
</p:tagLst>
</file>

<file path=ppt/tags/tag41.xml><?xml version="1.0" encoding="utf-8"?>
<p:tagLst xmlns:p="http://schemas.openxmlformats.org/presentationml/2006/main">
  <p:tag name="TABLE_ENDDRAG_ORIGIN_RECT" val="388*138"/>
  <p:tag name="TABLE_ENDDRAG_RECT" val="504*308*388*138"/>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43.xml><?xml version="1.0" encoding="utf-8"?>
<p:tagLst xmlns:p="http://schemas.openxmlformats.org/presentationml/2006/main">
  <p:tag name="TABLE_ENDDRAG_ORIGIN_RECT" val="453*274"/>
  <p:tag name="TABLE_ENDDRAG_RECT" val="421*134*453*274"/>
</p:tagLst>
</file>

<file path=ppt/tags/tag44.xml><?xml version="1.0" encoding="utf-8"?>
<p:tagLst xmlns:p="http://schemas.openxmlformats.org/presentationml/2006/main">
  <p:tag name="TABLE_ENDDRAG_ORIGIN_RECT" val="645*204"/>
  <p:tag name="TABLE_ENDDRAG_RECT" val="194*288*645*204"/>
</p:tagLst>
</file>

<file path=ppt/tags/tag45.xml><?xml version="1.0" encoding="utf-8"?>
<p:tagLst xmlns:p="http://schemas.openxmlformats.org/presentationml/2006/main">
  <p:tag name="TABLE_ENDDRAG_ORIGIN_RECT" val="829*107"/>
  <p:tag name="TABLE_ENDDRAG_RECT" val="66*117*829*107"/>
</p:tagLst>
</file>

<file path=ppt/tags/tag46.xml><?xml version="1.0" encoding="utf-8"?>
<p:tagLst xmlns:p="http://schemas.openxmlformats.org/presentationml/2006/main">
  <p:tag name="KSO_WM_DIAGRAM_VIRTUALLY_FRAME" val="{&quot;height&quot;:241,&quot;left&quot;:44.2,&quot;top&quot;:122.65,&quot;width&quot;:871.65}"/>
</p:tagLst>
</file>

<file path=ppt/tags/tag47.xml><?xml version="1.0" encoding="utf-8"?>
<p:tagLst xmlns:p="http://schemas.openxmlformats.org/presentationml/2006/main">
  <p:tag name="KSO_WM_DIAGRAM_VIRTUALLY_FRAME" val="{&quot;height&quot;:241,&quot;left&quot;:44.2,&quot;top&quot;:122.65,&quot;width&quot;:871.65}"/>
</p:tagLst>
</file>

<file path=ppt/tags/tag48.xml><?xml version="1.0" encoding="utf-8"?>
<p:tagLst xmlns:p="http://schemas.openxmlformats.org/presentationml/2006/main">
  <p:tag name="KSO_WM_DIAGRAM_VIRTUALLY_FRAME" val="{&quot;height&quot;:241,&quot;left&quot;:44.2,&quot;top&quot;:122.65,&quot;width&quot;:871.65}"/>
</p:tagLst>
</file>

<file path=ppt/tags/tag49.xml><?xml version="1.0" encoding="utf-8"?>
<p:tagLst xmlns:p="http://schemas.openxmlformats.org/presentationml/2006/main">
  <p:tag name="KSO_WM_DIAGRAM_VIRTUALLY_FRAME" val="{&quot;height&quot;:241,&quot;left&quot;:44.2,&quot;top&quot;:122.65,&quot;width&quot;:871.65}"/>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0.xml><?xml version="1.0" encoding="utf-8"?>
<p:tagLst xmlns:p="http://schemas.openxmlformats.org/presentationml/2006/main">
  <p:tag name="KSO_WM_DIAGRAM_VIRTUALLY_FRAME" val="{&quot;height&quot;:241,&quot;left&quot;:44.2,&quot;top&quot;:122.65,&quot;width&quot;:871.65}"/>
</p:tagLst>
</file>

<file path=ppt/tags/tag51.xml><?xml version="1.0" encoding="utf-8"?>
<p:tagLst xmlns:p="http://schemas.openxmlformats.org/presentationml/2006/main">
  <p:tag name="KSO_WM_DIAGRAM_VIRTUALLY_FRAME" val="{&quot;height&quot;:241,&quot;left&quot;:44.2,&quot;top&quot;:122.65,&quot;width&quot;:871.65}"/>
</p:tagLst>
</file>

<file path=ppt/tags/tag52.xml><?xml version="1.0" encoding="utf-8"?>
<p:tagLst xmlns:p="http://schemas.openxmlformats.org/presentationml/2006/main">
  <p:tag name="KSO_WM_DIAGRAM_VIRTUALLY_FRAME" val="{&quot;height&quot;:241,&quot;left&quot;:44.2,&quot;top&quot;:122.65,&quot;width&quot;:871.65}"/>
</p:tagLst>
</file>

<file path=ppt/tags/tag53.xml><?xml version="1.0" encoding="utf-8"?>
<p:tagLst xmlns:p="http://schemas.openxmlformats.org/presentationml/2006/main">
  <p:tag name="KSO_WM_DIAGRAM_VIRTUALLY_FRAME" val="{&quot;height&quot;:241,&quot;left&quot;:44.2,&quot;top&quot;:122.65,&quot;width&quot;:871.65}"/>
</p:tagLst>
</file>

<file path=ppt/tags/tag54.xml><?xml version="1.0" encoding="utf-8"?>
<p:tagLst xmlns:p="http://schemas.openxmlformats.org/presentationml/2006/main">
  <p:tag name="TABLE_ENDDRAG_ORIGIN_RECT" val="402*141"/>
  <p:tag name="TABLE_ENDDRAG_RECT" val="513*280*402*141"/>
  <p:tag name="TABLE_AUTOADJUST_FLAG"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5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0945_3*a*1"/>
  <p:tag name="KSO_WM_TEMPLATE_CATEGORY" val="diagram"/>
  <p:tag name="KSO_WM_TEMPLATE_INDEX" val="20230945"/>
  <p:tag name="KSO_WM_UNIT_LAYERLEVEL" val="1"/>
  <p:tag name="KSO_WM_TAG_VERSION" val="3.0"/>
  <p:tag name="KSO_WM_BEAUTIFY_FLAG" val="#wm#"/>
  <p:tag name="KSO_WM_DIAGRAM_GROUP_CODE" val="n1-1"/>
  <p:tag name="KSO_WM_UNIT_TEXT_TYPE" val="1"/>
  <p:tag name="KSO_WM_UNIT_PRESET_TEXT" val="单击此处添加标题"/>
  <p:tag name="KSO_WM_UNIT_TEXT_FILL_FORE_SCHEMECOLOR_INDEX" val="2"/>
  <p:tag name="KSO_WM_UNIT_TEXT_FILL_TYPE" val="1"/>
  <p:tag name="KSO_WM_UNIT_USESOURCEFORMAT_APPLY" val="1"/>
</p:tagLst>
</file>

<file path=ppt/tags/tag57.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1"/>
  <p:tag name="KSO_WM_UNIT_LINE_FORE_SCHEMECOLOR_INDEX_2_BRIGHTNESS" val="0"/>
  <p:tag name="KSO_WM_UNIT_LINE_FORE_SCHEMECOLOR_INDEX_2" val="5"/>
  <p:tag name="KSO_WM_UNIT_LINE_FORE_SCHEMECOLOR_INDEX_2_POS" val="0.64"/>
  <p:tag name="KSO_WM_UNIT_LINE_FORE_SCHEMECOLOR_INDEX_2_TRANS" val="0"/>
  <p:tag name="KSO_WM_UNIT_LINE_FORE_SCHEMECOLOR_INDEX_3_BRIGHTNESS" val="0.8"/>
  <p:tag name="KSO_WM_UNIT_LINE_FORE_SCHEMECOLOR_INDEX_3" val="15"/>
  <p:tag name="KSO_WM_UNIT_LINE_FORE_SCHEMECOLOR_INDEX_3_POS" val="0.9"/>
  <p:tag name="KSO_WM_UNIT_LINE_FORE_SCHEMECOLOR_INDEX_3_TRANS" val="0.53"/>
  <p:tag name="KSO_WM_UNIT_LINE_FORE_SCHEMECOLOR_INDEX_4_BRIGHTNESS" val="0.8"/>
  <p:tag name="KSO_WM_UNIT_LINE_FORE_SCHEMECOLOR_INDEX_4" val="15"/>
  <p:tag name="KSO_WM_UNIT_LINE_FORE_SCHEMECOLOR_INDEX_4_POS" val="0.95"/>
  <p:tag name="KSO_WM_UNIT_LINE_FORE_SCHEMECOLOR_INDEX_4_TRANS" val="0"/>
  <p:tag name="KSO_WM_UNIT_LINE_FORE_SCHEMECOLOR_INDEX_5_BRIGHTNESS" val="0.8"/>
  <p:tag name="KSO_WM_UNIT_LINE_FORE_SCHEMECOLOR_INDEX_5" val="15"/>
  <p:tag name="KSO_WM_UNIT_LINE_FORE_SCHEMECOLOR_INDEX_5_POS" val="1"/>
  <p:tag name="KSO_WM_UNIT_LINE_FORE_SCHEMECOLOR_INDEX_5_TRANS" val="0.9"/>
  <p:tag name="KSO_WM_UNIT_LINE_GRADIENT_TYPE" val="0"/>
  <p:tag name="KSO_WM_UNIT_LINE_GRADIENT_ANGLE" val="0"/>
  <p:tag name="KSO_WM_UNIT_LINE_GRADIENT_DIRECTION" val="3"/>
  <p:tag name="KSO_WM_UNIT_LINE_FILL_TYPE" val="5"/>
  <p:tag name="KSO_WM_BEAUTIFY_FLAG" val="#wm#"/>
  <p:tag name="KSO_WM_UNIT_HIGHLIGHT" val="0"/>
  <p:tag name="KSO_WM_UNIT_COMPATIBLE" val="0"/>
  <p:tag name="KSO_WM_UNIT_DIAGRAM_ISNUMVISUAL" val="0"/>
  <p:tag name="KSO_WM_UNIT_DIAGRAM_ISREFERUNIT" val="0"/>
  <p:tag name="KSO_WM_UNIT_ID" val="diagram20230945_3*n_h_i*1_2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DIAGRAM_GROUP_CODE" val="n1-1"/>
  <p:tag name="KSO_WM_UNIT_TYPE" val="n_h_i"/>
  <p:tag name="KSO_WM_UNIT_INDEX" val="1_2_1"/>
  <p:tag name="KSO_WM_DIAGRAM_MAX_ITEMCNT" val="4"/>
  <p:tag name="KSO_WM_DIAGRAM_MIN_ITEMCNT" val="2"/>
  <p:tag name="KSO_WM_DIAGRAM_VIRTUALLY_FRAME" val="{&quot;height&quot;:388.3571758645571,&quot;left&quot;:77.17456692913385,&quot;top&quot;:114.19998948977351,&quot;width&quot;:807.5467716535434}"/>
  <p:tag name="KSO_WM_DIAGRAM_COLOR_MATCH_VALUE" val="{&quot;shape&quot;:{&quot;fill&quot;:{&quot;type&quot;:0},&quot;glow&quot;:{&quot;colorType&quot;:0},&quot;line&quot;:{&quot;gradient&quot;:[{&quot;brightness&quot;:0.5,&quot;colorType&quot;:1,&quot;foreColorIndex&quot;:13,&quot;pos&quot;:1,&quot;transparency&quot;:0.699999988079071},{&quot;brightness&quot;:0.800000011920929,&quot;colorType&quot;:2,&quot;pos&quot;:0.15000000596046448,&quot;rgb&quot;:&quot;#ffffff&quot;,&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58.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3*n_h_a*1_1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UNIT_ISCONTENTSTITLE" val="0"/>
  <p:tag name="KSO_WM_UNIT_ISNUMDGMTITLE" val="0"/>
  <p:tag name="KSO_WM_UNIT_NOCLEAR" val="0"/>
  <p:tag name="KSO_WM_UNIT_VALUE" val="30"/>
  <p:tag name="KSO_WM_DIAGRAM_GROUP_CODE" val="n1-1"/>
  <p:tag name="KSO_WM_UNIT_TYPE" val="n_h_a"/>
  <p:tag name="KSO_WM_UNIT_INDEX" val="1_1_1"/>
  <p:tag name="KSO_WM_DIAGRAM_MAX_ITEMCNT" val="4"/>
  <p:tag name="KSO_WM_DIAGRAM_MIN_ITEMCNT" val="2"/>
  <p:tag name="KSO_WM_DIAGRAM_VIRTUALLY_FRAME" val="{&quot;height&quot;:388.3571758645571,&quot;left&quot;:77.17456692913385,&quot;top&quot;:114.19998948977351,&quot;width&quot;:807.5467716535434}"/>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单击添加&#10;项标题"/>
  <p:tag name="KSO_WM_UNIT_FILL_TYPE" val="1"/>
  <p:tag name="KSO_WM_UNIT_FILL_FORE_SCHEMECOLOR_INDEX" val="5"/>
  <p:tag name="KSO_WM_UNIT_FILL_FORE_SCHEMECOLOR_INDEX_BRIGHTNESS" val="0"/>
  <p:tag name="KSO_WM_UNIT_LINE_FORE_SCHEMECOLOR_INDEX" val="5"/>
  <p:tag name="KSO_WM_UNIT_USESOURCEFORMAT_APPLY" val="1"/>
</p:tagLst>
</file>

<file path=ppt/tags/tag5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4_1"/>
  <p:tag name="KSO_WM_UNIT_ID" val="diagram20230945_3*n_h_h_f*1_2_4_1"/>
  <p:tag name="KSO_WM_TEMPLATE_CATEGORY" val="diagram"/>
  <p:tag name="KSO_WM_TEMPLATE_INDEX" val="20230945"/>
  <p:tag name="KSO_WM_UNIT_LAYERLEVEL" val="1_1_1_1"/>
  <p:tag name="KSO_WM_TAG_VERSION" val="3.0"/>
  <p:tag name="KSO_WM_DIAGRAM_GROUP_CODE" val="n1-1"/>
  <p:tag name="KSO_WM_DIAGRAM_VERSION" val="3"/>
  <p:tag name="KSO_WM_DIAGRAM_COLOR_TRICK" val="3"/>
  <p:tag name="KSO_WM_DIAGRAM_COLOR_TEXT_CAN_REMOVE" val="n"/>
  <p:tag name="KSO_WM_DIAGRAM_MAX_ITEMCNT" val="4"/>
  <p:tag name="KSO_WM_DIAGRAM_MIN_ITEMCNT" val="2"/>
  <p:tag name="KSO_WM_DIAGRAM_VIRTUALLY_FRAME" val="{&quot;height&quot;:388.3571758645571,&quot;left&quot;:77.17456692913385,&quot;top&quot;:114.19998948977351,&quot;width&quot;:807.54677165354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单击此处输入你的智能图形项正文，文字是您思想的提炼。"/>
  <p:tag name="KSO_WM_UNIT_TEXT_FILL_FORE_SCHEMECOLOR_INDEX" val="1"/>
  <p:tag name="KSO_WM_UNIT_TEXT_FILL_TYPE" val="1"/>
  <p:tag name="KSO_WM_UNIT_USESOURCEFORMAT_APPLY"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4_1"/>
  <p:tag name="KSO_WM_UNIT_ID" val="diagram20230945_3*n_h_h_a*1_2_4_1"/>
  <p:tag name="KSO_WM_TEMPLATE_CATEGORY" val="diagram"/>
  <p:tag name="KSO_WM_TEMPLATE_INDEX" val="20230945"/>
  <p:tag name="KSO_WM_UNIT_LAYERLEVEL" val="1_1_1_1"/>
  <p:tag name="KSO_WM_TAG_VERSION" val="3.0"/>
  <p:tag name="KSO_WM_DIAGRAM_GROUP_CODE" val="n1-1"/>
  <p:tag name="KSO_WM_DIAGRAM_VERSION" val="3"/>
  <p:tag name="KSO_WM_DIAGRAM_COLOR_TRICK" val="3"/>
  <p:tag name="KSO_WM_DIAGRAM_COLOR_TEXT_CAN_REMOVE" val="n"/>
  <p:tag name="KSO_WM_DIAGRAM_MAX_ITEMCNT" val="4"/>
  <p:tag name="KSO_WM_DIAGRAM_MIN_ITEMCNT" val="2"/>
  <p:tag name="KSO_WM_DIAGRAM_VIRTUALLY_FRAME" val="{&quot;height&quot;:388.3571758645571,&quot;left&quot;:77.17456692913385,&quot;top&quot;:114.19998948977351,&quot;width&quot;:807.54677165354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UNIT_USESOURCEFORMAT_APPLY" val="1"/>
</p:tagLst>
</file>

<file path=ppt/tags/tag6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0945_3*n_h_h_f*1_2_3_1"/>
  <p:tag name="KSO_WM_TEMPLATE_CATEGORY" val="diagram"/>
  <p:tag name="KSO_WM_TEMPLATE_INDEX" val="20230945"/>
  <p:tag name="KSO_WM_UNIT_LAYERLEVEL" val="1_1_1_1"/>
  <p:tag name="KSO_WM_TAG_VERSION" val="3.0"/>
  <p:tag name="KSO_WM_DIAGRAM_GROUP_CODE" val="n1-1"/>
  <p:tag name="KSO_WM_DIAGRAM_VERSION" val="3"/>
  <p:tag name="KSO_WM_DIAGRAM_COLOR_TRICK" val="3"/>
  <p:tag name="KSO_WM_DIAGRAM_COLOR_TEXT_CAN_REMOVE" val="n"/>
  <p:tag name="KSO_WM_DIAGRAM_MAX_ITEMCNT" val="4"/>
  <p:tag name="KSO_WM_DIAGRAM_MIN_ITEMCNT" val="2"/>
  <p:tag name="KSO_WM_DIAGRAM_VIRTUALLY_FRAME" val="{&quot;height&quot;:388.3571758645571,&quot;left&quot;:77.17456692913385,&quot;top&quot;:114.19998948977351,&quot;width&quot;:807.54677165354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单击此处输入你的智能图形项正文，文字是您思想的提炼。"/>
  <p:tag name="KSO_WM_UNIT_TEXT_FILL_FORE_SCHEMECOLOR_INDEX" val="1"/>
  <p:tag name="KSO_WM_UNIT_TEXT_FILL_TYPE" val="1"/>
  <p:tag name="KSO_WM_UNIT_USESOURCEFORMAT_APPLY" val="1"/>
</p:tagLst>
</file>

<file path=ppt/tags/tag6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3_1"/>
  <p:tag name="KSO_WM_UNIT_ID" val="diagram20230945_3*n_h_h_a*1_2_3_1"/>
  <p:tag name="KSO_WM_TEMPLATE_CATEGORY" val="diagram"/>
  <p:tag name="KSO_WM_TEMPLATE_INDEX" val="20230945"/>
  <p:tag name="KSO_WM_UNIT_LAYERLEVEL" val="1_1_1_1"/>
  <p:tag name="KSO_WM_TAG_VERSION" val="3.0"/>
  <p:tag name="KSO_WM_DIAGRAM_GROUP_CODE" val="n1-1"/>
  <p:tag name="KSO_WM_DIAGRAM_VERSION" val="3"/>
  <p:tag name="KSO_WM_DIAGRAM_COLOR_TRICK" val="3"/>
  <p:tag name="KSO_WM_DIAGRAM_COLOR_TEXT_CAN_REMOVE" val="n"/>
  <p:tag name="KSO_WM_DIAGRAM_MAX_ITEMCNT" val="4"/>
  <p:tag name="KSO_WM_DIAGRAM_MIN_ITEMCNT" val="2"/>
  <p:tag name="KSO_WM_DIAGRAM_VIRTUALLY_FRAME" val="{&quot;height&quot;:388.3571758645571,&quot;left&quot;:77.17456692913385,&quot;top&quot;:114.19998948977351,&quot;width&quot;:807.54677165354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UNIT_USESOURCEFORMAT_APPLY" val="1"/>
</p:tagLst>
</file>

<file path=ppt/tags/tag63.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3*n_h_h_i*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1_1"/>
  <p:tag name="KSO_WM_DIAGRAM_MAX_ITEMCNT" val="4"/>
  <p:tag name="KSO_WM_DIAGRAM_MIN_ITEMCNT" val="2"/>
  <p:tag name="KSO_WM_DIAGRAM_VIRTUALLY_FRAME" val="{&quot;height&quot;:388.3571758645571,&quot;left&quot;:77.17456692913385,&quot;top&quot;:114.19998948977351,&quot;width&quot;:807.5467716535434}"/>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800000011920929,&quot;colorType&quot;:1,&quot;foreColorIndex&quot;:5,&quot;pos&quot;:0,&quot;transparency&quot;:0},{&quot;brightness&quot;:0,&quot;colorType&quot;:2,&quot;pos&quot;:1,&quot;rgb&quot;:&quot;#ffffff&quot;,&quot;transparency&quot;:0},{&quot;brightness&quot;:0.800000011920929,&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5"/>
  <p:tag name="KSO_WM_UNIT_FILL_FORE_SCHEMECOLOR_INDEX_BRIGHTNESS" val="0"/>
  <p:tag name="KSO_WM_UNIT_LINE_FORE_SCHEMECOLOR_INDEX" val="5"/>
  <p:tag name="KSO_WM_UNIT_USESOURCEFORMAT_APPLY" val="1"/>
</p:tagLst>
</file>

<file path=ppt/tags/tag64.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3*n_h_h_i*1_2_3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3_1"/>
  <p:tag name="KSO_WM_DIAGRAM_MAX_ITEMCNT" val="4"/>
  <p:tag name="KSO_WM_DIAGRAM_MIN_ITEMCNT" val="2"/>
  <p:tag name="KSO_WM_DIAGRAM_VIRTUALLY_FRAME" val="{&quot;height&quot;:388.3571758645571,&quot;left&quot;:77.17456692913385,&quot;top&quot;:114.19998948977351,&quot;width&quot;:807.5467716535434}"/>
  <p:tag name="KSO_WM_DIAGRAM_COLOR_MATCH_VALUE" val="{&quot;shape&quot;:{&quot;fill&quot;:{&quot;solid&quot;:{&quot;brightness&quot;:0,&quot;colorType&quot;:1,&quot;foreColorIndex&quot;:7,&quot;transparency&quot;:0},&quot;type&quot;:1},&quot;glow&quot;:{&quot;colorType&quot;:0},&quot;line&quot;:{&quot;gradient&quot;:[{&quot;brightness&quot;:0,&quot;colorType&quot;:2,&quot;pos&quot;:0.3700000047683716,&quot;rgb&quot;:&quot;#ffffff&quot;,&quot;transparency&quot;:0},{&quot;brightness&quot;:0.800000011920929,&quot;colorType&quot;:1,&quot;foreColorIndex&quot;:10,&quot;pos&quot;:0,&quot;transparency&quot;:0},{&quot;brightness&quot;:0,&quot;colorType&quot;:2,&quot;pos&quot;:1,&quot;rgb&quot;:&quot;#ffffff&quot;,&quot;transparency&quot;:0},{&quot;brightness&quot;:0.800000011920929,&quot;colorType&quot;:1,&quot;foreColorIndex&quot;:7,&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7"/>
  <p:tag name="KSO_WM_UNIT_FILL_FORE_SCHEMECOLOR_INDEX_BRIGHTNESS" val="0"/>
  <p:tag name="KSO_WM_UNIT_LINE_FORE_SCHEMECOLOR_INDEX" val="7"/>
  <p:tag name="KSO_WM_UNIT_USESOURCEFORMAT_APPLY"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66.xml><?xml version="1.0" encoding="utf-8"?>
<p:tagLst xmlns:p="http://schemas.openxmlformats.org/presentationml/2006/main">
  <p:tag name="KSO_WM_SLIDE_ID" val="diagram20230945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0945"/>
  <p:tag name="KSO_WM_SLIDE_TYPE" val="text"/>
  <p:tag name="KSO_WM_SLIDE_SUBTYPE" val="diag"/>
  <p:tag name="KSO_WM_SLIDE_SIZE" val="807.497*366.297"/>
  <p:tag name="KSO_WM_SLIDE_POSITION" val="77.1747*136.212"/>
  <p:tag name="KSO_WM_SLIDE_LAYOUT" val="a_n"/>
  <p:tag name="KSO_WM_SLIDE_LAYOUT_CNT" val="1_1"/>
  <p:tag name="KSO_WM_SPECIAL_SOURCE" val="bdnull"/>
  <p:tag name="KSO_WM_DIAGRAM_GROUP_CODE" val="n1-1"/>
  <p:tag name="KSO_WM_SLIDE_DIAGTYPE" val="n"/>
</p:tagLst>
</file>

<file path=ppt/tags/tag6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0945_3*a*1"/>
  <p:tag name="KSO_WM_TEMPLATE_CATEGORY" val="diagram"/>
  <p:tag name="KSO_WM_TEMPLATE_INDEX" val="20230945"/>
  <p:tag name="KSO_WM_UNIT_LAYERLEVEL" val="1"/>
  <p:tag name="KSO_WM_TAG_VERSION" val="3.0"/>
  <p:tag name="KSO_WM_BEAUTIFY_FLAG" val="#wm#"/>
  <p:tag name="KSO_WM_DIAGRAM_GROUP_CODE" val="n1-1"/>
  <p:tag name="KSO_WM_UNIT_TEXT_TYPE" val="1"/>
  <p:tag name="KSO_WM_UNIT_PRESET_TEXT" val="单击此处添加标题"/>
  <p:tag name="KSO_WM_UNIT_TEXT_FILL_FORE_SCHEMECOLOR_INDEX" val="5"/>
  <p:tag name="KSO_WM_UNIT_TEXT_FILL_TYPE" val="1"/>
  <p:tag name="KSO_WM_UNIT_USESOURCEFORMAT_APPLY" val="1"/>
</p:tagLst>
</file>

<file path=ppt/tags/tag6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0945_2*n_h_h_f*1_2_3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8.3464777133663,&quot;left&quot;:77.17456692913385,&quot;top&quot;:114.19998948977351,&quot;width&quot;:807.54685039370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单击此处输入你的智能图形项正文，文字是您思想的提炼。"/>
  <p:tag name="KSO_WM_UNIT_TEXT_FILL_FORE_SCHEMECOLOR_INDEX" val="1"/>
  <p:tag name="KSO_WM_UNIT_TEXT_FILL_TYPE" val="1"/>
  <p:tag name="KSO_WM_UNIT_USESOURCEFORMAT_APPLY" val="1"/>
</p:tagLst>
</file>

<file path=ppt/tags/tag6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3_1"/>
  <p:tag name="KSO_WM_UNIT_ID" val="diagram20230945_2*n_h_h_a*1_2_3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8.3464777133663,&quot;left&quot;:77.17456692913385,&quot;top&quot;:114.19998948977351,&quot;width&quot;:807.54685039370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7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0945_2*n_h_h_f*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8.3464777133663,&quot;left&quot;:77.17456692913385,&quot;top&quot;:114.19998948977351,&quot;width&quot;:807.54685039370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 单击此处输入你的智能图形项正文，文字是您思想的提炼。"/>
  <p:tag name="KSO_WM_UNIT_TEXT_FILL_FORE_SCHEMECOLOR_INDEX" val="1"/>
  <p:tag name="KSO_WM_UNIT_TEXT_FILL_TYPE" val="1"/>
  <p:tag name="KSO_WM_UNIT_USESOURCEFORMAT_APPLY" val="1"/>
</p:tagLst>
</file>

<file path=ppt/tags/tag7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0945_2*n_h_h_a*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8.3464777133663,&quot;left&quot;:77.17456692913385,&quot;top&quot;:114.19998948977351,&quot;width&quot;:807.54685039370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UNIT_USESOURCEFORMAT_APPLY" val="1"/>
</p:tagLst>
</file>

<file path=ppt/tags/tag7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0945_2*n_h_h_f*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8.3464777133663,&quot;left&quot;:77.17456692913385,&quot;top&quot;:114.19998948977351,&quot;width&quot;:807.54685039370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单击此处输入你的智能图形项正文，文字是您思想的提炼。"/>
  <p:tag name="KSO_WM_UNIT_TEXT_FILL_FORE_SCHEMECOLOR_INDEX" val="1"/>
  <p:tag name="KSO_WM_UNIT_TEXT_FILL_TYPE" val="1"/>
  <p:tag name="KSO_WM_UNIT_USESOURCEFORMAT_APPLY" val="1"/>
</p:tagLst>
</file>

<file path=ppt/tags/tag7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0945_2*n_h_h_a*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8.3464777133663,&quot;left&quot;:77.17456692913385,&quot;top&quot;:114.19998948977351,&quot;width&quot;:807.54685039370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UNIT_USESOURCEFORMAT_APPLY" val="1"/>
</p:tagLst>
</file>

<file path=ppt/tags/tag74.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1"/>
  <p:tag name="KSO_WM_UNIT_LINE_FORE_SCHEMECOLOR_INDEX_2_BRIGHTNESS" val="0"/>
  <p:tag name="KSO_WM_UNIT_LINE_FORE_SCHEMECOLOR_INDEX_2" val="5"/>
  <p:tag name="KSO_WM_UNIT_LINE_FORE_SCHEMECOLOR_INDEX_2_POS" val="0.64"/>
  <p:tag name="KSO_WM_UNIT_LINE_FORE_SCHEMECOLOR_INDEX_2_TRANS" val="0"/>
  <p:tag name="KSO_WM_UNIT_LINE_FORE_SCHEMECOLOR_INDEX_3_BRIGHTNESS" val="0.8"/>
  <p:tag name="KSO_WM_UNIT_LINE_FORE_SCHEMECOLOR_INDEX_3" val="15"/>
  <p:tag name="KSO_WM_UNIT_LINE_FORE_SCHEMECOLOR_INDEX_3_POS" val="0.9"/>
  <p:tag name="KSO_WM_UNIT_LINE_FORE_SCHEMECOLOR_INDEX_3_TRANS" val="0.53"/>
  <p:tag name="KSO_WM_UNIT_LINE_FORE_SCHEMECOLOR_INDEX_4_BRIGHTNESS" val="0.8"/>
  <p:tag name="KSO_WM_UNIT_LINE_FORE_SCHEMECOLOR_INDEX_4" val="15"/>
  <p:tag name="KSO_WM_UNIT_LINE_FORE_SCHEMECOLOR_INDEX_4_POS" val="0.95"/>
  <p:tag name="KSO_WM_UNIT_LINE_FORE_SCHEMECOLOR_INDEX_4_TRANS" val="0"/>
  <p:tag name="KSO_WM_UNIT_LINE_FORE_SCHEMECOLOR_INDEX_5_BRIGHTNESS" val="0.8"/>
  <p:tag name="KSO_WM_UNIT_LINE_FORE_SCHEMECOLOR_INDEX_5" val="15"/>
  <p:tag name="KSO_WM_UNIT_LINE_FORE_SCHEMECOLOR_INDEX_5_POS" val="1"/>
  <p:tag name="KSO_WM_UNIT_LINE_FORE_SCHEMECOLOR_INDEX_5_TRANS" val="0.9"/>
  <p:tag name="KSO_WM_UNIT_LINE_GRADIENT_TYPE" val="0"/>
  <p:tag name="KSO_WM_UNIT_LINE_GRADIENT_ANGLE" val="0"/>
  <p:tag name="KSO_WM_UNIT_LINE_GRADIENT_DIRECTION" val="3"/>
  <p:tag name="KSO_WM_UNIT_LINE_FILL_TYPE" val="5"/>
  <p:tag name="KSO_WM_BEAUTIFY_FLAG" val="#wm#"/>
  <p:tag name="KSO_WM_UNIT_HIGHLIGHT" val="0"/>
  <p:tag name="KSO_WM_UNIT_COMPATIBLE" val="0"/>
  <p:tag name="KSO_WM_UNIT_DIAGRAM_ISNUMVISUAL" val="0"/>
  <p:tag name="KSO_WM_UNIT_DIAGRAM_ISREFERUNIT" val="0"/>
  <p:tag name="KSO_WM_UNIT_ID" val="diagram20230945_2*n_h_i*1_2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DIAGRAM_GROUP_CODE" val="n1-1"/>
  <p:tag name="KSO_WM_UNIT_TYPE" val="n_h_i"/>
  <p:tag name="KSO_WM_UNIT_INDEX" val="1_2_1"/>
  <p:tag name="KSO_WM_DIAGRAM_MAX_ITEMCNT" val="4"/>
  <p:tag name="KSO_WM_DIAGRAM_MIN_ITEMCNT" val="2"/>
  <p:tag name="KSO_WM_DIAGRAM_VIRTUALLY_FRAME" val="{&quot;height&quot;:388.3464777133663,&quot;left&quot;:77.17456692913385,&quot;top&quot;:114.19998948977351,&quot;width&quot;:807.5468503937007}"/>
  <p:tag name="KSO_WM_DIAGRAM_COLOR_MATCH_VALUE" val="{&quot;shape&quot;:{&quot;fill&quot;:{&quot;type&quot;:0},&quot;glow&quot;:{&quot;colorType&quot;:0},&quot;line&quot;:{&quot;gradient&quot;:[{&quot;brightness&quot;:0.5,&quot;colorType&quot;:1,&quot;foreColorIndex&quot;:13,&quot;pos&quot;:1,&quot;transparency&quot;:0.699999988079071},{&quot;brightness&quot;:0.800000011920929,&quot;colorType&quot;:2,&quot;pos&quot;:0.15000000596046448,&quot;rgb&quot;:&quot;#ffffff&quot;,&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75.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h_i*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2_1"/>
  <p:tag name="KSO_WM_DIAGRAM_MAX_ITEMCNT" val="4"/>
  <p:tag name="KSO_WM_DIAGRAM_MIN_ITEMCNT" val="2"/>
  <p:tag name="KSO_WM_DIAGRAM_VIRTUALLY_FRAME" val="{&quot;height&quot;:388.3464777133663,&quot;left&quot;:77.17456692913385,&quot;top&quot;:114.19998948977351,&quot;width&quot;:807.5468503937007}"/>
  <p:tag name="KSO_WM_DIAGRAM_COLOR_MATCH_VALUE" val="{&quot;shape&quot;:{&quot;fill&quot;:{&quot;solid&quot;:{&quot;brightness&quot;:0,&quot;colorType&quot;:1,&quot;foreColorIndex&quot;:6,&quot;transparency&quot;:0},&quot;type&quot;:1},&quot;glow&quot;:{&quot;colorType&quot;:0},&quot;line&quot;:{&quot;gradient&quot;:[{&quot;brightness&quot;:0,&quot;colorType&quot;:2,&quot;pos&quot;:0.3700000047683716,&quot;rgb&quot;:&quot;#ffffff&quot;,&quot;transparency&quot;:0},{&quot;brightness&quot;:0.800000011920929,&quot;colorType&quot;:1,&quot;foreColorIndex&quot;:6,&quot;pos&quot;:0,&quot;transparency&quot;:0},{&quot;brightness&quot;:0,&quot;colorType&quot;:2,&quot;pos&quot;:1,&quot;rgb&quot;:&quot;#ffffff&quot;,&quot;transparency&quot;:0},{&quot;brightness&quot;:0.800000011920929,&quot;colorType&quot;:1,&quot;foreColorIndex&quot;:6,&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6"/>
  <p:tag name="KSO_WM_UNIT_FILL_FORE_SCHEMECOLOR_INDEX_BRIGHTNESS" val="0"/>
  <p:tag name="KSO_WM_UNIT_LINE_FORE_SCHEMECOLOR_INDEX" val="6"/>
  <p:tag name="KSO_WM_UNIT_USESOURCEFORMAT_APPLY" val="1"/>
</p:tagLst>
</file>

<file path=ppt/tags/tag76.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h_i*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1_1"/>
  <p:tag name="KSO_WM_DIAGRAM_MAX_ITEMCNT" val="4"/>
  <p:tag name="KSO_WM_DIAGRAM_MIN_ITEMCNT" val="2"/>
  <p:tag name="KSO_WM_DIAGRAM_VIRTUALLY_FRAME" val="{&quot;height&quot;:388.3464777133663,&quot;left&quot;:77.17456692913385,&quot;top&quot;:114.19998948977351,&quot;width&quot;:807.5468503937007}"/>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800000011920929,&quot;colorType&quot;:1,&quot;foreColorIndex&quot;:5,&quot;pos&quot;:0,&quot;transparency&quot;:0},{&quot;brightness&quot;:0,&quot;colorType&quot;:2,&quot;pos&quot;:1,&quot;rgb&quot;:&quot;#ffffff&quot;,&quot;transparency&quot;:0},{&quot;brightness&quot;:0.800000011920929,&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5"/>
  <p:tag name="KSO_WM_UNIT_FILL_FORE_SCHEMECOLOR_INDEX_BRIGHTNESS" val="0"/>
  <p:tag name="KSO_WM_UNIT_LINE_FORE_SCHEMECOLOR_INDEX" val="5"/>
  <p:tag name="KSO_WM_UNIT_USESOURCEFORMAT_APPLY" val="1"/>
</p:tagLst>
</file>

<file path=ppt/tags/tag77.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h_i*1_2_3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3_1"/>
  <p:tag name="KSO_WM_DIAGRAM_MAX_ITEMCNT" val="4"/>
  <p:tag name="KSO_WM_DIAGRAM_MIN_ITEMCNT" val="2"/>
  <p:tag name="KSO_WM_DIAGRAM_VIRTUALLY_FRAME" val="{&quot;height&quot;:388.3464777133663,&quot;left&quot;:77.17456692913385,&quot;top&quot;:114.19998948977351,&quot;width&quot;:807.5468503937007}"/>
  <p:tag name="KSO_WM_DIAGRAM_COLOR_MATCH_VALUE" val="{&quot;shape&quot;:{&quot;fill&quot;:{&quot;solid&quot;:{&quot;brightness&quot;:0,&quot;colorType&quot;:1,&quot;foreColorIndex&quot;:7,&quot;transparency&quot;:0},&quot;type&quot;:1},&quot;glow&quot;:{&quot;colorType&quot;:0},&quot;line&quot;:{&quot;gradient&quot;:[{&quot;brightness&quot;:0,&quot;colorType&quot;:2,&quot;pos&quot;:0.3700000047683716,&quot;rgb&quot;:&quot;#ffffff&quot;,&quot;transparency&quot;:0},{&quot;brightness&quot;:0.800000011920929,&quot;colorType&quot;:1,&quot;foreColorIndex&quot;:10,&quot;pos&quot;:0,&quot;transparency&quot;:0},{&quot;brightness&quot;:0,&quot;colorType&quot;:2,&quot;pos&quot;:1,&quot;rgb&quot;:&quot;#ffffff&quot;,&quot;transparency&quot;:0},{&quot;brightness&quot;:0.800000011920929,&quot;colorType&quot;:1,&quot;foreColorIndex&quot;:7,&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7"/>
  <p:tag name="KSO_WM_UNIT_FILL_FORE_SCHEMECOLOR_INDEX_BRIGHTNESS" val="0"/>
  <p:tag name="KSO_WM_UNIT_LINE_FORE_SCHEMECOLOR_INDEX" val="7"/>
  <p:tag name="KSO_WM_UNIT_USESOURCEFORMAT_APPLY" val="1"/>
</p:tagLst>
</file>

<file path=ppt/tags/tag78.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a*1_1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UNIT_ISCONTENTSTITLE" val="0"/>
  <p:tag name="KSO_WM_UNIT_ISNUMDGMTITLE" val="0"/>
  <p:tag name="KSO_WM_UNIT_NOCLEAR" val="0"/>
  <p:tag name="KSO_WM_UNIT_VALUE" val="30"/>
  <p:tag name="KSO_WM_DIAGRAM_GROUP_CODE" val="n1-1"/>
  <p:tag name="KSO_WM_UNIT_TYPE" val="n_h_a"/>
  <p:tag name="KSO_WM_UNIT_INDEX" val="1_1_1"/>
  <p:tag name="KSO_WM_DIAGRAM_MAX_ITEMCNT" val="4"/>
  <p:tag name="KSO_WM_DIAGRAM_MIN_ITEMCNT" val="2"/>
  <p:tag name="KSO_WM_DIAGRAM_VIRTUALLY_FRAME" val="{&quot;height&quot;:388.3464777133663,&quot;left&quot;:77.17456692913385,&quot;top&quot;:114.19998948977351,&quot;width&quot;:807.5468503937007}"/>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单击添加&#10;项标题"/>
  <p:tag name="KSO_WM_UNIT_FILL_TYPE" val="1"/>
  <p:tag name="KSO_WM_UNIT_FILL_FORE_SCHEMECOLOR_INDEX" val="5"/>
  <p:tag name="KSO_WM_UNIT_FILL_FORE_SCHEMECOLOR_INDEX_BRIGHTNESS" val="0"/>
  <p:tag name="KSO_WM_UNIT_LINE_FORE_SCHEMECOLOR_INDEX" val="5"/>
  <p:tag name="KSO_WM_UNIT_USESOURCEFORMAT_APPLY" val="1"/>
</p:tagLst>
</file>

<file path=ppt/tags/tag79.xml><?xml version="1.0" encoding="utf-8"?>
<p:tagLst xmlns:p="http://schemas.openxmlformats.org/presentationml/2006/main">
  <p:tag name="KSO_WM_SLIDE_ID" val="diagram20230945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0945"/>
  <p:tag name="KSO_WM_SLIDE_TYPE" val="text"/>
  <p:tag name="KSO_WM_SLIDE_SUBTYPE" val="diag"/>
  <p:tag name="KSO_WM_SLIDE_SIZE" val="807.497*366.297"/>
  <p:tag name="KSO_WM_SLIDE_POSITION" val="77.1747*136.212"/>
  <p:tag name="KSO_WM_SLIDE_LAYOUT" val="a_n"/>
  <p:tag name="KSO_WM_SLIDE_LAYOUT_CNT" val="1_1"/>
  <p:tag name="KSO_WM_SPECIAL_SOURCE" val="bdnull"/>
  <p:tag name="KSO_WM_DIAGRAM_GROUP_CODE" val="n1-1"/>
  <p:tag name="KSO_WM_SLIDE_DIAGTYPE" val="n"/>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40495166"/>
</p:tagLst>
</file>

<file path=ppt/tags/tag8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4728_1*a*1"/>
  <p:tag name="KSO_WM_TEMPLATE_CATEGORY" val="diagram"/>
  <p:tag name="KSO_WM_TEMPLATE_INDEX" val="20234728"/>
  <p:tag name="KSO_WM_UNIT_LAYERLEVEL" val="1"/>
  <p:tag name="KSO_WM_TAG_VERSION" val="3.0"/>
  <p:tag name="KSO_WM_BEAUTIFY_FLAG" val="#wm#"/>
  <p:tag name="KSO_WM_UNIT_TEXT_TYPE" val="1"/>
  <p:tag name="KSO_WM_UNIT_PRESET_TEXT" val="单击此处添加标题"/>
  <p:tag name="KSO_WM_UNIT_TEXT_FILL_FORE_SCHEMECOLOR_INDEX" val="2"/>
  <p:tag name="KSO_WM_UNIT_TEXT_FILL_TYPE" val="1"/>
  <p:tag name="KSO_WM_UNIT_USESOURCEFORMAT_APPLY" val="1"/>
</p:tagLst>
</file>

<file path=ppt/tags/tag8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4728_2*l_h_i*1_3_1"/>
  <p:tag name="KSO_WM_TEMPLATE_CATEGORY" val="diagram"/>
  <p:tag name="KSO_WM_TEMPLATE_INDEX" val="20234728"/>
  <p:tag name="KSO_WM_UNIT_LAYERLEVEL" val="1_1_1"/>
  <p:tag name="KSO_WM_TAG_VERSION" val="3.0"/>
  <p:tag name="KSO_WM_UNIT_TEXT_FILL_TYPE" val="1"/>
  <p:tag name="KSO_WM_DIAGRAM_MAX_ITEMCNT" val="4"/>
  <p:tag name="KSO_WM_DIAGRAM_MIN_ITEMCNT" val="2"/>
  <p:tag name="KSO_WM_DIAGRAM_VIRTUALLY_FRAME" val="{&quot;height&quot;:308.4893755225966,&quot;left&quot;:103.04086614173227,&quot;top&quot;:132.13031223870172,&quot;width&quot;:775.582677165355}"/>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LINE_FORE_SCHEMECOLOR_INDEX" val="-2"/>
  <p:tag name="KSO_WM_UNIT_USESOURCEFORMAT_APPLY" val="1"/>
</p:tagLst>
</file>

<file path=ppt/tags/tag82.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4728_2*l_h_i*1_2_1"/>
  <p:tag name="KSO_WM_TEMPLATE_CATEGORY" val="diagram"/>
  <p:tag name="KSO_WM_TEMPLATE_INDEX" val="20234728"/>
  <p:tag name="KSO_WM_UNIT_LAYERLEVEL" val="1_1_1"/>
  <p:tag name="KSO_WM_TAG_VERSION" val="3.0"/>
  <p:tag name="KSO_WM_UNIT_TEXT_FILL_TYPE" val="1"/>
  <p:tag name="KSO_WM_DIAGRAM_MAX_ITEMCNT" val="4"/>
  <p:tag name="KSO_WM_DIAGRAM_MIN_ITEMCNT" val="2"/>
  <p:tag name="KSO_WM_DIAGRAM_VIRTUALLY_FRAME" val="{&quot;height&quot;:308.4893755225966,&quot;left&quot;:103.04086614173227,&quot;top&quot;:132.13031223870172,&quot;width&quot;:775.582677165355}"/>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6"/>
  <p:tag name="KSO_WM_UNIT_FILL_FORE_SCHEMECOLOR_INDEX_BRIGHTNESS" val="0"/>
  <p:tag name="KSO_WM_UNIT_LINE_FORE_SCHEMECOLOR_INDEX" val="-2"/>
  <p:tag name="KSO_WM_UNIT_USESOURCEFORMAT_APPLY" val="1"/>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4728_2*l_h_f*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08.4893755225966,&quot;left&quot;:103.04086614173227,&quot;top&quot;:132.13031223870172,&quot;width&quot;:775.5826771653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TEXT_TYPE" val="1"/>
  <p:tag name="KSO_WM_UNIT_TEXT_LAYER_COUNT" val="1"/>
  <p:tag name="KSO_WM_BEAUTIFY_FLAG" val="#wm#"/>
  <p:tag name="KSO_WM_UNIT_PRESET_TEXT" val="单击此处添加文本内容，简明扼要地阐述。根据需要可酌情增减文字，以便观者准确地理解您传达的思想。单击此处添加文本具体内容"/>
  <p:tag name="KSO_WM_UNIT_LINE_FORE_SCHEMECOLOR_INDEX" val="-2"/>
  <p:tag name="KSO_WM_UNIT_TEXT_FILL_FORE_SCHEMECOLOR_INDEX" val="1"/>
  <p:tag name="KSO_WM_UNIT_TEXT_FILL_TYPE" val="1"/>
  <p:tag name="KSO_WM_UNIT_USESOURCEFORMAT_APPLY" val="1"/>
</p:tagLst>
</file>

<file path=ppt/tags/tag8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4728_2*l_h_f*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08.4893755225966,&quot;left&quot;:103.04086614173227,&quot;top&quot;:132.13031223870172,&quot;width&quot;:775.5826771653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TEXT_TYPE" val="1"/>
  <p:tag name="KSO_WM_UNIT_TEXT_LAYER_COUNT" val="1"/>
  <p:tag name="KSO_WM_BEAUTIFY_FLAG" val="#wm#"/>
  <p:tag name="KSO_WM_UNIT_PRESET_TEXT" val="单击此处输入您的项正文，文字是您思想的提炼，请尽量言简意赅的阐述观点。单击此处输入您的智能图形项正文，文字是您思想的提炼"/>
  <p:tag name="KSO_WM_UNIT_LINE_FORE_SCHEMECOLOR_INDEX" val="-2"/>
  <p:tag name="KSO_WM_UNIT_TEXT_FILL_FORE_SCHEMECOLOR_INDEX" val="1"/>
  <p:tag name="KSO_WM_UNIT_TEXT_FILL_TYPE" val="1"/>
  <p:tag name="KSO_WM_UNIT_USESOURCEFORMAT_APPLY" val="1"/>
</p:tagLst>
</file>

<file path=ppt/tags/tag8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4728_2*l_h_f*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08.4893755225966,&quot;left&quot;:103.04086614173227,&quot;top&quot;:132.13031223870172,&quot;width&quot;:775.5826771653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TEXT_TYPE" val="1"/>
  <p:tag name="KSO_WM_UNIT_TEXT_LAYER_COUNT" val="1"/>
  <p:tag name="KSO_WM_BEAUTIFY_FLAG" val="#wm#"/>
  <p:tag name="KSO_WM_UNIT_PRESET_TEXT" val="单击此处输入您的项正文，文字是您思想的提炼，请尽量言简意赅的阐述观点。单击此处输入您的智能图形正文内容，文字是您思想的提炼"/>
  <p:tag name="KSO_WM_UNIT_LINE_FORE_SCHEMECOLOR_INDEX" val="-2"/>
  <p:tag name="KSO_WM_UNIT_TEXT_FILL_FORE_SCHEMECOLOR_INDEX" val="1"/>
  <p:tag name="KSO_WM_UNIT_TEXT_FILL_TYPE" val="1"/>
  <p:tag name="KSO_WM_UNIT_USESOURCEFORMAT_APPLY" val="1"/>
</p:tagLst>
</file>

<file path=ppt/tags/tag8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4728_2*l_h_a*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08.4893755225966,&quot;left&quot;:103.04086614173227,&quot;top&quot;:132.13031223870172,&quot;width&quot;:775.5826771653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TEXT_TYPE" val="1"/>
  <p:tag name="KSO_WM_BEAUTIFY_FLAG" val="#wm#"/>
  <p:tag name="KSO_WM_UNIT_PRESET_TEXT" val="此处添加标题"/>
  <p:tag name="KSO_WM_UNIT_LINE_FORE_SCHEMECOLOR_INDEX" val="-2"/>
  <p:tag name="KSO_WM_UNIT_TEXT_FILL_FORE_SCHEMECOLOR_INDEX" val="1"/>
  <p:tag name="KSO_WM_UNIT_TEXT_FILL_TYPE" val="1"/>
  <p:tag name="KSO_WM_UNIT_USESOURCEFORMAT_APPLY" val="1"/>
</p:tagLst>
</file>

<file path=ppt/tags/tag8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4728_2*l_h_a*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08.4893755225966,&quot;left&quot;:103.04086614173227,&quot;top&quot;:132.13031223870172,&quot;width&quot;:775.5826771653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TEXT_TYPE" val="1"/>
  <p:tag name="KSO_WM_BEAUTIFY_FLAG" val="#wm#"/>
  <p:tag name="KSO_WM_UNIT_PRESET_TEXT" val="此处添加标题"/>
  <p:tag name="KSO_WM_UNIT_LINE_FORE_SCHEMECOLOR_INDEX" val="-2"/>
  <p:tag name="KSO_WM_UNIT_TEXT_FILL_FORE_SCHEMECOLOR_INDEX" val="1"/>
  <p:tag name="KSO_WM_UNIT_TEXT_FILL_TYPE" val="1"/>
  <p:tag name="KSO_WM_UNIT_USESOURCEFORMAT_APPLY" val="1"/>
</p:tagLst>
</file>

<file path=ppt/tags/tag8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4728_2*l_h_a*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08.4893755225966,&quot;left&quot;:103.04086614173227,&quot;top&quot;:132.13031223870172,&quot;width&quot;:775.5826771653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TEXT_TYPE" val="1"/>
  <p:tag name="KSO_WM_BEAUTIFY_FLAG" val="#wm#"/>
  <p:tag name="KSO_WM_UNIT_PRESET_TEXT" val="此处添加标题"/>
  <p:tag name="KSO_WM_UNIT_LINE_FORE_SCHEMECOLOR_INDEX" val="-2"/>
  <p:tag name="KSO_WM_UNIT_TEXT_FILL_FORE_SCHEMECOLOR_INDEX" val="1"/>
  <p:tag name="KSO_WM_UNIT_TEXT_FILL_TYPE" val="1"/>
  <p:tag name="KSO_WM_UNIT_USESOURCEFORMAT_APPLY" val="1"/>
</p:tagLst>
</file>

<file path=ppt/tags/tag89.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728_2*l_h_i*1_2_2"/>
  <p:tag name="KSO_WM_TEMPLATE_CATEGORY" val="diagram"/>
  <p:tag name="KSO_WM_TEMPLATE_INDEX" val="20234728"/>
  <p:tag name="KSO_WM_UNIT_LAYERLEVEL" val="1_1_1"/>
  <p:tag name="KSO_WM_TAG_VERSION" val="3.0"/>
  <p:tag name="KSO_WM_DIAGRAM_MAX_ITEMCNT" val="4"/>
  <p:tag name="KSO_WM_DIAGRAM_MIN_ITEMCNT" val="2"/>
  <p:tag name="KSO_WM_DIAGRAM_VIRTUALLY_FRAME" val="{&quot;height&quot;:308.4893755225966,&quot;left&quot;:103.04086614173227,&quot;top&quot;:132.13031223870172,&quot;width&quot;:775.582677165355}"/>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LINE_FORE_SCHEMECOLOR_INDEX" val="-2"/>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TEXT_LAYER_COUNT" val="1"/>
  <p:tag name="KSO_WM_TEMPLATE_CATEGORY" val="custom"/>
  <p:tag name="KSO_WM_TEMPLATE_INDEX" val="40495166"/>
</p:tagLst>
</file>

<file path=ppt/tags/tag90.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4728_2*l_h_i*1_3_2"/>
  <p:tag name="KSO_WM_TEMPLATE_CATEGORY" val="diagram"/>
  <p:tag name="KSO_WM_TEMPLATE_INDEX" val="20234728"/>
  <p:tag name="KSO_WM_UNIT_LAYERLEVEL" val="1_1_1"/>
  <p:tag name="KSO_WM_TAG_VERSION" val="3.0"/>
  <p:tag name="KSO_WM_DIAGRAM_MAX_ITEMCNT" val="4"/>
  <p:tag name="KSO_WM_DIAGRAM_MIN_ITEMCNT" val="2"/>
  <p:tag name="KSO_WM_DIAGRAM_VIRTUALLY_FRAME" val="{&quot;height&quot;:308.4893755225966,&quot;left&quot;:103.04086614173227,&quot;top&quot;:132.13031223870172,&quot;width&quot;:775.582677165355}"/>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6"/>
  <p:tag name="KSO_WM_UNIT_FILL_FORE_SCHEMECOLOR_INDEX_BRIGHTNESS" val="0"/>
  <p:tag name="KSO_WM_UNIT_LINE_FORE_SCHEMECOLOR_INDEX" val="-2"/>
  <p:tag name="KSO_WM_UNIT_USESOURCEFORMAT_APPLY" val="1"/>
</p:tagLst>
</file>

<file path=ppt/tags/tag9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4728_2*l_h_i*1_1_1"/>
  <p:tag name="KSO_WM_TEMPLATE_CATEGORY" val="diagram"/>
  <p:tag name="KSO_WM_TEMPLATE_INDEX" val="20234728"/>
  <p:tag name="KSO_WM_UNIT_LAYERLEVEL" val="1_1_1"/>
  <p:tag name="KSO_WM_TAG_VERSION" val="3.0"/>
  <p:tag name="KSO_WM_UNIT_TEXT_FILL_TYPE" val="1"/>
  <p:tag name="KSO_WM_DIAGRAM_MAX_ITEMCNT" val="4"/>
  <p:tag name="KSO_WM_DIAGRAM_MIN_ITEMCNT" val="2"/>
  <p:tag name="KSO_WM_DIAGRAM_VIRTUALLY_FRAME" val="{&quot;height&quot;:308.4893755225966,&quot;left&quot;:103.04086614173227,&quot;top&quot;:132.13031223870172,&quot;width&quot;:775.582677165355}"/>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LINE_FORE_SCHEMECOLOR_INDEX" val="-2"/>
  <p:tag name="KSO_WM_UNIT_USESOURCEFORMAT_APPLY" val="1"/>
</p:tagLst>
</file>

<file path=ppt/tags/tag92.xml><?xml version="1.0" encoding="utf-8"?>
<p:tagLst xmlns:p="http://schemas.openxmlformats.org/presentationml/2006/main">
  <p:tag name="KSO_WM_SLIDE_ID" val="diagram20234728_1"/>
  <p:tag name="KSO_WM_TEMPLATE_SUBCATEGORY" val="0"/>
  <p:tag name="KSO_WM_TEMPLATE_MASTER_TYPE" val="0"/>
  <p:tag name="KSO_WM_TEMPLATE_COLOR_TYPE" val="0"/>
  <p:tag name="KSO_WM_SLIDE_TYPE" val="text"/>
  <p:tag name="KSO_WM_SLIDE_SUBTYPE" val="diag"/>
  <p:tag name="KSO_WM_SLIDE_ITEM_CNT" val="2"/>
  <p:tag name="KSO_WM_SLIDE_INDEX" val="1"/>
  <p:tag name="KSO_WM_SLIDE_SIZE" val="754.575*318.25"/>
  <p:tag name="KSO_WM_SLIDE_POSITION" val="103.041*127.25"/>
  <p:tag name="KSO_WM_DIAGRAM_GROUP_CODE" val="l1-1"/>
  <p:tag name="KSO_WM_SLIDE_DIAGTYPE" val="l"/>
  <p:tag name="KSO_WM_TAG_VERSION" val="3.0"/>
  <p:tag name="KSO_WM_BEAUTIFY_FLAG" val="#wm#"/>
  <p:tag name="KSO_WM_TEMPLATE_CATEGORY" val="diagram"/>
  <p:tag name="KSO_WM_TEMPLATE_INDEX" val="20234728"/>
  <p:tag name="KSO_WM_SLIDE_LAYOUT" val="a_l"/>
  <p:tag name="KSO_WM_SLIDE_LAYOUT_CNT" val="1_1"/>
  <p:tag name="KSO_WM_SPECIAL_SOURCE" val="bdnull"/>
</p:tagLst>
</file>

<file path=ppt/tags/tag9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5087_1*a*1"/>
  <p:tag name="KSO_WM_TEMPLATE_CATEGORY" val="custom"/>
  <p:tag name="KSO_WM_TEMPLATE_INDEX" val="20235087"/>
  <p:tag name="KSO_WM_UNIT_LAYERLEVEL" val="1"/>
  <p:tag name="KSO_WM_TAG_VERSION" val="3.0"/>
  <p:tag name="KSO_WM_BEAUTIFY_FLAG" val="#wm#"/>
  <p:tag name="KSO_WM_UNIT_TEXT_TYPE" val="1"/>
  <p:tag name="KSO_WM_UNIT_PRESET_TEXT" val="单击此处添加页面的标题"/>
  <p:tag name="KSO_WM_UNIT_TEXT_FILL_FORE_SCHEMECOLOR_INDEX" val="2"/>
  <p:tag name="KSO_WM_UNIT_TEXT_FILL_TYPE" val="1"/>
  <p:tag name="KSO_WM_UNIT_USESOURCEFORMAT_APPLY" val="1"/>
</p:tagLst>
</file>

<file path=ppt/tags/tag94.xml><?xml version="1.0" encoding="utf-8"?>
<p:tagLst xmlns:p="http://schemas.openxmlformats.org/presentationml/2006/main">
  <p:tag name="KSO_WM_SLIDE_ID" val="custom20235087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5087"/>
  <p:tag name="KSO_WM_SLIDE_TYPE" val="text"/>
  <p:tag name="KSO_WM_SLIDE_SUBTYPE" val="picTxt"/>
  <p:tag name="KSO_WM_SLIDE_SIZE" val="864.75*121.05"/>
  <p:tag name="KSO_WM_SLIDE_POSITION" val="48.4*175.65"/>
  <p:tag name="KSO_WM_SLIDE_LAYOUT" val="a_f_β_l"/>
  <p:tag name="KSO_WM_SLIDE_LAYOUT_CNT" val="1_1_1_1"/>
  <p:tag name="KSO_WM_SPECIAL_SOURCE" val="bdnull"/>
  <p:tag name="KSO_WM_DIAGRAM_GROUP_CODE" val="l1-1"/>
  <p:tag name="KSO_WM_SLIDE_DIAGTYPE" val="l"/>
</p:tagLst>
</file>

<file path=ppt/tags/tag95.xml><?xml version="1.0" encoding="utf-8"?>
<p:tagLst xmlns:p="http://schemas.openxmlformats.org/presentationml/2006/main">
  <p:tag name="resource_record_key" val="{&quot;10&quot;:[3635546,3633720,3639816],&quot;19&quot;:[20348553,20348579],&quot;70&quot;:[331405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eqrdpx2">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030">
      <a:dk1>
        <a:srgbClr val="000000"/>
      </a:dk1>
      <a:lt1>
        <a:srgbClr val="FFFFFF"/>
      </a:lt1>
      <a:dk2>
        <a:srgbClr val="024430"/>
      </a:dk2>
      <a:lt2>
        <a:srgbClr val="F2FFFB"/>
      </a:lt2>
      <a:accent1>
        <a:srgbClr val="05B17E"/>
      </a:accent1>
      <a:accent2>
        <a:srgbClr val="00B395"/>
      </a:accent2>
      <a:accent3>
        <a:srgbClr val="00B4AC"/>
      </a:accent3>
      <a:accent4>
        <a:srgbClr val="00B2C4"/>
      </a:accent4>
      <a:accent5>
        <a:srgbClr val="00AED9"/>
      </a:accent5>
      <a:accent6>
        <a:srgbClr val="00A5EB"/>
      </a:accent6>
      <a:hlink>
        <a:srgbClr val="304FFE"/>
      </a:hlink>
      <a:folHlink>
        <a:srgbClr val="492067"/>
      </a:folHlink>
    </a:clrScheme>
    <a:fontScheme name="自定义 8">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思源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思源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5646</Words>
  <Application>WPS 演示</Application>
  <PresentationFormat>宽屏</PresentationFormat>
  <Paragraphs>537</Paragraphs>
  <Slides>12</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12</vt:i4>
      </vt:variant>
    </vt:vector>
  </HeadingPairs>
  <TitlesOfParts>
    <vt:vector size="30" baseType="lpstr">
      <vt:lpstr>Arial</vt:lpstr>
      <vt:lpstr>宋体</vt:lpstr>
      <vt:lpstr>Wingdings</vt:lpstr>
      <vt:lpstr>微软雅黑</vt:lpstr>
      <vt:lpstr>思源宋体</vt:lpstr>
      <vt:lpstr>思源黑体 CN Bold</vt:lpstr>
      <vt:lpstr>黑体</vt:lpstr>
      <vt:lpstr>思源黑体 CN Medium</vt:lpstr>
      <vt:lpstr>Times New Roman</vt:lpstr>
      <vt:lpstr>Times New Roman</vt:lpstr>
      <vt:lpstr>等线 Light</vt:lpstr>
      <vt:lpstr>微软雅黑 Light</vt:lpstr>
      <vt:lpstr>阿里巴巴普惠体</vt:lpstr>
      <vt:lpstr>Segoe Print</vt:lpstr>
      <vt:lpstr>Arial Unicode MS</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有效性</vt:lpstr>
      <vt:lpstr>4、创新性</vt:lpstr>
      <vt:lpstr>5、公平性</vt:lpstr>
      <vt:lpstr>公平性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大雄</cp:lastModifiedBy>
  <cp:revision>35</cp:revision>
  <dcterms:created xsi:type="dcterms:W3CDTF">2025-07-18T22:13:00Z</dcterms:created>
  <dcterms:modified xsi:type="dcterms:W3CDTF">2025-07-18T23:16:01Z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512FD5BD3D934842966DFB57F393B552_13</vt:lpwstr>
  </property>
  <property fmtid="{D5CDD505-2E9C-101B-9397-08002B2CF9AE}" pid="3" name="KSOProductBuildVer">
    <vt:lpwstr>2052-12.1.0.21915</vt:lpwstr>
  </property>
</Properties>
</file>