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7.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 id="2147483673" r:id="rId3"/>
  </p:sldMasterIdLst>
  <p:notesMasterIdLst>
    <p:notesMasterId r:id="rId16"/>
  </p:notesMasterIdLst>
  <p:sldIdLst>
    <p:sldId id="350" r:id="rId4"/>
    <p:sldId id="312" r:id="rId5"/>
    <p:sldId id="349" r:id="rId6"/>
    <p:sldId id="351" r:id="rId7"/>
    <p:sldId id="352" r:id="rId8"/>
    <p:sldId id="353" r:id="rId9"/>
    <p:sldId id="337" r:id="rId10"/>
    <p:sldId id="338" r:id="rId11"/>
    <p:sldId id="341" r:id="rId12"/>
    <p:sldId id="354" r:id="rId13"/>
    <p:sldId id="355" r:id="rId14"/>
    <p:sldId id="356" r:id="rId15"/>
  </p:sldIdLst>
  <p:sldSz cx="12192000" cy="6858000"/>
  <p:notesSz cx="6858000" cy="9144000"/>
  <p:custDataLst>
    <p:tags r:id="rId1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FFC001"/>
    <a:srgbClr val="0054A5"/>
    <a:srgbClr val="C55A11"/>
    <a:srgbClr val="7131A0"/>
    <a:srgbClr val="9966FF"/>
    <a:srgbClr val="1089A7"/>
    <a:srgbClr val="FEF4ED"/>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23" autoAdjust="0"/>
    <p:restoredTop sz="85106" autoAdjust="0"/>
  </p:normalViewPr>
  <p:slideViewPr>
    <p:cSldViewPr snapToGrid="0">
      <p:cViewPr varScale="1">
        <p:scale>
          <a:sx n="91" d="100"/>
          <a:sy n="91" d="100"/>
        </p:scale>
        <p:origin x="192" y="84"/>
      </p:cViewPr>
      <p:guideLst/>
    </p:cSldViewPr>
  </p:slideViewPr>
  <p:outlineViewPr>
    <p:cViewPr>
      <p:scale>
        <a:sx n="33" d="100"/>
        <a:sy n="33" d="100"/>
      </p:scale>
      <p:origin x="0" y="-1584"/>
    </p:cViewPr>
  </p:outlineViewPr>
  <p:notesTextViewPr>
    <p:cViewPr>
      <p:scale>
        <a:sx n="1" d="1"/>
        <a:sy n="1" d="1"/>
      </p:scale>
      <p:origin x="0" y="0"/>
    </p:cViewPr>
  </p:notesTextViewPr>
  <p:sorterViewPr>
    <p:cViewPr varScale="1">
      <p:scale>
        <a:sx n="100" d="100"/>
        <a:sy n="100" d="100"/>
      </p:scale>
      <p:origin x="0" y="-14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B4A1CC-9EC3-4FCE-B194-7ADF1A52299F}" type="datetimeFigureOut">
              <a:rPr lang="zh-CN" altLang="en-US" smtClean="0"/>
              <a:t>2025-7-19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ADB323-B5EF-407C-84BD-A6D82437F00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3</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4</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5</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6</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7</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8</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9</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10</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11</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slideMaster" Target="../slideMasters/slideMaster2.xml"/><Relationship Id="rId5" Type="http://schemas.openxmlformats.org/officeDocument/2006/relationships/tags" Target="../tags/tag6.xml"/><Relationship Id="rId4" Type="http://schemas.openxmlformats.org/officeDocument/2006/relationships/tags" Target="../tags/tag5.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标题和副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文本占位符 2"/>
          <p:cNvSpPr>
            <a:spLocks noGrp="1"/>
          </p:cNvSpPr>
          <p:nvPr>
            <p:ph type="body" idx="1" hasCustomPrompt="1"/>
            <p:custDataLst>
              <p:tags r:id="rId2"/>
            </p:custDataLst>
          </p:nvPr>
        </p:nvSpPr>
        <p:spPr>
          <a:xfrm>
            <a:off x="608330" y="1429385"/>
            <a:ext cx="10968355" cy="381635"/>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单击此处编辑副标题</a:t>
            </a:r>
            <a:endParaRPr lang="en-US" altLang="zh-CN" dirty="0"/>
          </a:p>
        </p:txBody>
      </p:sp>
      <p:sp>
        <p:nvSpPr>
          <p:cNvPr id="7" name="日期占位符 6"/>
          <p:cNvSpPr>
            <a:spLocks noGrp="1"/>
          </p:cNvSpPr>
          <p:nvPr>
            <p:ph type="dt" sz="half" idx="10"/>
            <p:custDataLst>
              <p:tags r:id="rId3"/>
            </p:custDataLst>
          </p:nvPr>
        </p:nvSpPr>
        <p:spPr/>
        <p:txBody>
          <a:bodyPr/>
          <a:lstStyle/>
          <a:p>
            <a:fld id="{760FBDFE-C587-4B4C-A407-44438C67B59E}" type="datetimeFigureOut">
              <a:rPr lang="zh-CN" altLang="en-US" smtClean="0"/>
              <a:t>2025-7-19</a:t>
            </a:fld>
            <a:endParaRPr lang="zh-CN" altLang="en-US"/>
          </a:p>
        </p:txBody>
      </p:sp>
      <p:sp>
        <p:nvSpPr>
          <p:cNvPr id="8" name="页脚占位符 7"/>
          <p:cNvSpPr>
            <a:spLocks noGrp="1"/>
          </p:cNvSpPr>
          <p:nvPr>
            <p:ph type="ftr" sz="quarter" idx="11"/>
            <p:custDataLst>
              <p:tags r:id="rId4"/>
            </p:custDataLst>
          </p:nvPr>
        </p:nvSpPr>
        <p:spPr/>
        <p:txBody>
          <a:bodyPr/>
          <a:lstStyle/>
          <a:p>
            <a:endParaRPr lang="zh-CN" altLang="en-US"/>
          </a:p>
        </p:txBody>
      </p:sp>
      <p:sp>
        <p:nvSpPr>
          <p:cNvPr id="9" name="灯片编号占位符 8"/>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1_标题幻灯片">
    <p:spTree>
      <p:nvGrpSpPr>
        <p:cNvPr id="1" name=""/>
        <p:cNvGrpSpPr/>
        <p:nvPr/>
      </p:nvGrpSpPr>
      <p:grpSpPr>
        <a:xfrm>
          <a:off x="0" y="0"/>
          <a:ext cx="0" cy="0"/>
          <a:chOff x="0" y="0"/>
          <a:chExt cx="0" cy="0"/>
        </a:xfrm>
      </p:grpSpPr>
      <p:pic>
        <p:nvPicPr>
          <p:cNvPr id="7" name="OfficePLUSCoverBackgroundShap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13"/>
            <a:ext cx="12192000" cy="6854573"/>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标题幻灯片">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13"/>
            <a:ext cx="12192000" cy="6854573"/>
          </a:xfrm>
          <a:prstGeom prst="rect">
            <a:avLst/>
          </a:prstGeom>
        </p:spPr>
      </p:pic>
      <p:sp>
        <p:nvSpPr>
          <p:cNvPr id="9801" name="Subtitle 9800"/>
          <p:cNvSpPr>
            <a:spLocks noGrp="1"/>
          </p:cNvSpPr>
          <p:nvPr>
            <p:ph type="subTitle" idx="1"/>
          </p:nvPr>
        </p:nvSpPr>
        <p:spPr>
          <a:xfrm>
            <a:off x="7097487" y="3648619"/>
            <a:ext cx="4423002" cy="558799"/>
          </a:xfrm>
        </p:spPr>
        <p:txBody>
          <a:bodyPr anchor="ctr">
            <a:normAutofit/>
          </a:bodyPr>
          <a:lstStyle>
            <a:lvl1pPr marL="0" marR="0" indent="0" algn="r" defTabSz="914400" rtl="0" eaLnBrk="1" fontAlgn="auto" latinLnBrk="0" hangingPunct="1">
              <a:lnSpc>
                <a:spcPct val="90000"/>
              </a:lnSpc>
              <a:spcBef>
                <a:spcPts val="1000"/>
              </a:spcBef>
              <a:spcAft>
                <a:spcPts val="0"/>
              </a:spcAft>
              <a:buClrTx/>
              <a:buSzTx/>
              <a:buFont typeface="Arial" panose="020B0604020202020204" pitchFamily="34" charset="0"/>
              <a:buNone/>
              <a:defRPr sz="2000">
                <a:solidFill>
                  <a:srgbClr val="015978"/>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defRPr/>
            </a:pPr>
            <a:r>
              <a:rPr lang="en-US" altLang="zh-CN" dirty="0"/>
              <a:t>Click to edit Master subtitle style</a:t>
            </a:r>
          </a:p>
        </p:txBody>
      </p:sp>
      <p:sp>
        <p:nvSpPr>
          <p:cNvPr id="9802" name="Title 9801"/>
          <p:cNvSpPr>
            <a:spLocks noGrp="1"/>
          </p:cNvSpPr>
          <p:nvPr>
            <p:ph type="ctrTitle"/>
          </p:nvPr>
        </p:nvSpPr>
        <p:spPr>
          <a:xfrm>
            <a:off x="7097487" y="2387600"/>
            <a:ext cx="4423002" cy="1261019"/>
          </a:xfrm>
        </p:spPr>
        <p:txBody>
          <a:bodyPr anchor="ctr">
            <a:normAutofit/>
          </a:bodyPr>
          <a:lstStyle>
            <a:lvl1pPr algn="r">
              <a:defRPr sz="4000">
                <a:solidFill>
                  <a:srgbClr val="015978"/>
                </a:solidFill>
              </a:defRPr>
            </a:lvl1pPr>
          </a:lstStyle>
          <a:p>
            <a:r>
              <a:rPr lang="en-US" altLang="zh-CN" dirty="0"/>
              <a:t>Click to edit Master title style</a:t>
            </a:r>
            <a:endParaRPr lang="zh-CN" altLang="en-US" dirty="0"/>
          </a:p>
        </p:txBody>
      </p:sp>
      <p:sp>
        <p:nvSpPr>
          <p:cNvPr id="12" name="Text Placeholder 11"/>
          <p:cNvSpPr>
            <a:spLocks noGrp="1"/>
          </p:cNvSpPr>
          <p:nvPr>
            <p:ph type="body" sz="quarter" idx="10" hasCustomPrompt="1"/>
          </p:nvPr>
        </p:nvSpPr>
        <p:spPr>
          <a:xfrm>
            <a:off x="9475344" y="4819177"/>
            <a:ext cx="2045144" cy="248371"/>
          </a:xfrm>
        </p:spPr>
        <p:txBody>
          <a:bodyPr anchor="ctr">
            <a:noAutofit/>
          </a:bodyPr>
          <a:lstStyle>
            <a:lvl1pPr marL="0" marR="0" indent="0" algn="r" defTabSz="914400" rtl="0" eaLnBrk="1" fontAlgn="auto" latinLnBrk="0" hangingPunct="1">
              <a:lnSpc>
                <a:spcPct val="90000"/>
              </a:lnSpc>
              <a:spcBef>
                <a:spcPts val="1000"/>
              </a:spcBef>
              <a:spcAft>
                <a:spcPts val="0"/>
              </a:spcAft>
              <a:buClrTx/>
              <a:buSzTx/>
              <a:buFont typeface="Arial" panose="020B0604020202020204" pitchFamily="34" charset="0"/>
              <a:buNone/>
              <a:defRPr sz="15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defRPr/>
            </a:pPr>
            <a:r>
              <a:rPr lang="en-US" altLang="zh-CN" dirty="0"/>
              <a:t>Signature</a:t>
            </a:r>
          </a:p>
        </p:txBody>
      </p:sp>
      <p:sp>
        <p:nvSpPr>
          <p:cNvPr id="13" name="Text Placeholder 12"/>
          <p:cNvSpPr>
            <a:spLocks noGrp="1"/>
          </p:cNvSpPr>
          <p:nvPr>
            <p:ph type="body" sz="quarter" idx="11" hasCustomPrompt="1"/>
          </p:nvPr>
        </p:nvSpPr>
        <p:spPr>
          <a:xfrm>
            <a:off x="9475344" y="5083073"/>
            <a:ext cx="2045144" cy="248371"/>
          </a:xfrm>
        </p:spPr>
        <p:txBody>
          <a:bodyPr anchor="ctr">
            <a:noAutofit/>
          </a:bodyPr>
          <a:lstStyle>
            <a:lvl1pPr marL="0" marR="0" indent="0" algn="r" defTabSz="914400" rtl="0" eaLnBrk="1" fontAlgn="auto" latinLnBrk="0" hangingPunct="1">
              <a:lnSpc>
                <a:spcPct val="90000"/>
              </a:lnSpc>
              <a:spcBef>
                <a:spcPts val="1000"/>
              </a:spcBef>
              <a:spcAft>
                <a:spcPts val="0"/>
              </a:spcAft>
              <a:buClrTx/>
              <a:buSzTx/>
              <a:buFont typeface="Arial" panose="020B0604020202020204" pitchFamily="34" charset="0"/>
              <a:buNone/>
              <a:defRPr sz="15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Date</a:t>
            </a:r>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节标题">
    <p:spTree>
      <p:nvGrpSpPr>
        <p:cNvPr id="1" name=""/>
        <p:cNvGrpSpPr/>
        <p:nvPr/>
      </p:nvGrpSpPr>
      <p:grpSpPr>
        <a:xfrm>
          <a:off x="0" y="0"/>
          <a:ext cx="0" cy="0"/>
          <a:chOff x="0" y="0"/>
          <a:chExt cx="0" cy="0"/>
        </a:xfrm>
      </p:grpSpPr>
      <p:sp>
        <p:nvSpPr>
          <p:cNvPr id="20" name="Title 19"/>
          <p:cNvSpPr>
            <a:spLocks noGrp="1"/>
          </p:cNvSpPr>
          <p:nvPr>
            <p:ph type="title"/>
          </p:nvPr>
        </p:nvSpPr>
        <p:spPr>
          <a:xfrm>
            <a:off x="1022350" y="3034769"/>
            <a:ext cx="4535055" cy="656792"/>
          </a:xfrm>
        </p:spPr>
        <p:txBody>
          <a:bodyPr anchor="ctr">
            <a:normAutofit/>
          </a:bodyPr>
          <a:lstStyle>
            <a:lvl1pPr algn="l">
              <a:defRPr sz="2400" b="1">
                <a:solidFill>
                  <a:srgbClr val="015978"/>
                </a:solidFill>
              </a:defRPr>
            </a:lvl1pPr>
          </a:lstStyle>
          <a:p>
            <a:r>
              <a:rPr lang="en-US" altLang="zh-CN" dirty="0"/>
              <a:t>Click to edit Master title style</a:t>
            </a:r>
            <a:endParaRPr lang="zh-CN" altLang="en-US" dirty="0"/>
          </a:p>
        </p:txBody>
      </p:sp>
      <p:sp>
        <p:nvSpPr>
          <p:cNvPr id="21" name="Text Placeholder 20"/>
          <p:cNvSpPr>
            <a:spLocks noGrp="1"/>
          </p:cNvSpPr>
          <p:nvPr>
            <p:ph type="body" idx="1"/>
          </p:nvPr>
        </p:nvSpPr>
        <p:spPr>
          <a:xfrm>
            <a:off x="1022350" y="3915820"/>
            <a:ext cx="4546600" cy="1015623"/>
          </a:xfrm>
        </p:spPr>
        <p:txBody>
          <a:bodyPr anchor="t">
            <a:normAutofit/>
          </a:bodyPr>
          <a:lstStyle>
            <a:lvl1pPr marL="0" indent="0" algn="l">
              <a:buNone/>
              <a:defRPr sz="11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dirty="0"/>
              <a:t>Edit Master text styles</a:t>
            </a:r>
          </a:p>
        </p:txBody>
      </p:sp>
      <p:pic>
        <p:nvPicPr>
          <p:cNvPr id="11" name="Picture 10"/>
          <p:cNvPicPr>
            <a:picLocks noChangeAspect="1"/>
          </p:cNvPicPr>
          <p:nvPr/>
        </p:nvPicPr>
        <p:blipFill rotWithShape="1">
          <a:blip r:embed="rId2">
            <a:extLst>
              <a:ext uri="{28A0092B-C50C-407E-A947-70E740481C1C}">
                <a14:useLocalDpi xmlns:a14="http://schemas.microsoft.com/office/drawing/2010/main" val="0"/>
              </a:ext>
            </a:extLst>
          </a:blip>
          <a:srcRect t="92058" b="6089"/>
          <a:stretch>
            <a:fillRect/>
          </a:stretch>
        </p:blipFill>
        <p:spPr>
          <a:xfrm>
            <a:off x="0" y="2476500"/>
            <a:ext cx="12192000" cy="127000"/>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Click to edit Master title style</a:t>
            </a:r>
            <a:endParaRPr lang="zh-CN" altLang="en-US" dirty="0"/>
          </a:p>
        </p:txBody>
      </p:sp>
      <p:sp>
        <p:nvSpPr>
          <p:cNvPr id="3" name="Content Placeholder 2"/>
          <p:cNvSpPr>
            <a:spLocks noGrp="1"/>
          </p:cNvSpPr>
          <p:nvPr>
            <p:ph idx="1"/>
          </p:nvPr>
        </p:nvSpPr>
        <p:spPr/>
        <p:txBody>
          <a:bodyPr/>
          <a:lstStyle/>
          <a:p>
            <a:pPr lvl="0"/>
            <a:r>
              <a:rPr lang="en-US" altLang="zh-CN" dirty="0"/>
              <a:t>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endParaRPr lang="zh-CN" altLang="en-US" dirty="0"/>
          </a:p>
        </p:txBody>
      </p:sp>
      <p:sp>
        <p:nvSpPr>
          <p:cNvPr id="5" name="Date Placeholder 4"/>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10" name="Slide Number Placeholder 9"/>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Click to edit Master title style</a:t>
            </a:r>
            <a:endParaRPr lang="zh-CN" altLang="en-US" dirty="0"/>
          </a:p>
        </p:txBody>
      </p:sp>
      <p:sp>
        <p:nvSpPr>
          <p:cNvPr id="3" name="Date Placeholder 2"/>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p:cSld name="末尾幻灯片">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13"/>
            <a:ext cx="12192000" cy="6854573"/>
          </a:xfrm>
          <a:prstGeom prst="rect">
            <a:avLst/>
          </a:prstGeom>
        </p:spPr>
      </p:pic>
      <p:sp>
        <p:nvSpPr>
          <p:cNvPr id="13" name="Title 12"/>
          <p:cNvSpPr>
            <a:spLocks noGrp="1"/>
          </p:cNvSpPr>
          <p:nvPr>
            <p:ph type="ctrTitle" hasCustomPrompt="1"/>
          </p:nvPr>
        </p:nvSpPr>
        <p:spPr>
          <a:xfrm>
            <a:off x="7535286" y="2962642"/>
            <a:ext cx="3985202" cy="865136"/>
          </a:xfrm>
        </p:spPr>
        <p:txBody>
          <a:bodyPr anchor="ctr">
            <a:normAutofit/>
          </a:bodyPr>
          <a:lstStyle>
            <a:lvl1pPr marL="0" indent="0" algn="r">
              <a:buFont typeface="Arial" panose="020B0604020202020204" pitchFamily="34" charset="0"/>
              <a:buNone/>
              <a:defRPr sz="3200">
                <a:solidFill>
                  <a:schemeClr val="tx1"/>
                </a:solidFill>
              </a:defRPr>
            </a:lvl1pPr>
          </a:lstStyle>
          <a:p>
            <a:r>
              <a:rPr lang="en-US" altLang="zh-CN" dirty="0"/>
              <a:t>Conclusion</a:t>
            </a:r>
            <a:endParaRPr lang="zh-CN" altLang="en-US" dirty="0"/>
          </a:p>
        </p:txBody>
      </p:sp>
      <p:sp>
        <p:nvSpPr>
          <p:cNvPr id="14" name="Text Placeholder 13"/>
          <p:cNvSpPr>
            <a:spLocks noGrp="1"/>
          </p:cNvSpPr>
          <p:nvPr>
            <p:ph type="body" sz="quarter" idx="17" hasCustomPrompt="1"/>
          </p:nvPr>
        </p:nvSpPr>
        <p:spPr>
          <a:xfrm>
            <a:off x="7535286" y="4390676"/>
            <a:ext cx="3985202" cy="310871"/>
          </a:xfrm>
        </p:spPr>
        <p:txBody>
          <a:bodyPr vert="horz" lIns="91440" tIns="45720" rIns="91440" bIns="45720" rtlCol="0">
            <a:normAutofit/>
          </a:bodyPr>
          <a:lstStyle>
            <a:lvl1pPr marL="0" indent="0" algn="r">
              <a:buNone/>
              <a:defRPr lang="zh-CN" altLang="en-US" sz="1600" smtClean="0">
                <a:solidFill>
                  <a:schemeClr val="tx1"/>
                </a:solidFill>
              </a:defRPr>
            </a:lvl1pPr>
            <a:lvl2pPr>
              <a:defRPr lang="zh-CN" altLang="en-US" sz="2000" smtClean="0"/>
            </a:lvl2pPr>
            <a:lvl3pPr>
              <a:defRPr lang="zh-CN" altLang="en-US" sz="1800" smtClean="0"/>
            </a:lvl3pPr>
            <a:lvl4pPr>
              <a:defRPr lang="zh-CN" altLang="en-US" sz="1600" smtClean="0"/>
            </a:lvl4pPr>
            <a:lvl5pPr>
              <a:defRPr lang="zh-CN" altLang="en-US" sz="1600"/>
            </a:lvl5pPr>
          </a:lstStyle>
          <a:p>
            <a:pPr lvl="0"/>
            <a:r>
              <a:rPr lang="en-US" altLang="zh-CN" dirty="0"/>
              <a:t>Signature</a:t>
            </a:r>
          </a:p>
        </p:txBody>
      </p:sp>
      <p:sp>
        <p:nvSpPr>
          <p:cNvPr id="15" name="Text Placeholder 14"/>
          <p:cNvSpPr>
            <a:spLocks noGrp="1"/>
          </p:cNvSpPr>
          <p:nvPr>
            <p:ph type="body" sz="quarter" idx="18" hasCustomPrompt="1"/>
          </p:nvPr>
        </p:nvSpPr>
        <p:spPr>
          <a:xfrm>
            <a:off x="7535286" y="4706310"/>
            <a:ext cx="3985202" cy="310871"/>
          </a:xfrm>
        </p:spPr>
        <p:txBody>
          <a:bodyPr vert="horz" lIns="91440" tIns="45720" rIns="91440" bIns="45720" rtlCol="0">
            <a:normAutofit/>
          </a:bodyPr>
          <a:lstStyle>
            <a:lvl1pPr marL="0" indent="0" algn="r">
              <a:buNone/>
              <a:defRPr lang="zh-CN" altLang="en-US" sz="1600" smtClean="0">
                <a:solidFill>
                  <a:schemeClr val="tx1"/>
                </a:solidFill>
              </a:defRPr>
            </a:lvl1pPr>
            <a:lvl2pPr>
              <a:defRPr lang="zh-CN" altLang="en-US" sz="2000" smtClean="0"/>
            </a:lvl2pPr>
            <a:lvl3pPr>
              <a:defRPr lang="zh-CN" altLang="en-US" sz="1800" smtClean="0"/>
            </a:lvl3pPr>
            <a:lvl4pPr>
              <a:defRPr lang="zh-CN" altLang="en-US" sz="1600" smtClean="0"/>
            </a:lvl4pPr>
            <a:lvl5pPr>
              <a:defRPr lang="zh-CN" altLang="en-US" sz="1600"/>
            </a:lvl5pPr>
          </a:lstStyle>
          <a:p>
            <a:pPr marL="228600" marR="0" lvl="0" indent="-228600" fontAlgn="auto">
              <a:spcAft>
                <a:spcPts val="0"/>
              </a:spcAft>
              <a:buClrTx/>
              <a:buSzTx/>
            </a:pPr>
            <a:r>
              <a:rPr lang="en-US" altLang="zh-CN" dirty="0"/>
              <a:t>Data</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5" Type="http://schemas.openxmlformats.org/officeDocument/2006/relationships/slideLayout" Target="../slideLayouts/slideLayout28.xml"/><Relationship Id="rId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60AB27-9CD6-4CD7-9622-D097E0242975}" type="datetimeFigureOut">
              <a:rPr lang="zh-CN" altLang="en-US" smtClean="0"/>
              <a:t>2025-7-19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700D00-72FA-45DF-A4A5-C9DE3A5DB204}"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60AB27-9CD6-4CD7-9622-D097E0242975}" type="datetimeFigureOut">
              <a:rPr lang="zh-CN" altLang="en-US" smtClean="0"/>
              <a:t>2025-7-19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700D00-72FA-45DF-A4A5-C9DE3A5DB204}"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9924" y="1"/>
            <a:ext cx="10850563" cy="1028699"/>
          </a:xfrm>
          <a:prstGeom prst="rect">
            <a:avLst/>
          </a:prstGeom>
        </p:spPr>
        <p:txBody>
          <a:bodyPr vert="horz" lIns="91440" tIns="45720" rIns="91440" bIns="45720" rtlCol="0" anchor="b">
            <a:normAutofit/>
          </a:bodyPr>
          <a:lstStyle/>
          <a:p>
            <a:r>
              <a:rPr lang="zh-CN" altLang="en-US"/>
              <a:t>单击此处编辑母版标题样式</a:t>
            </a:r>
            <a:endParaRPr lang="zh-CN" altLang="en-US" dirty="0"/>
          </a:p>
        </p:txBody>
      </p:sp>
      <p:sp>
        <p:nvSpPr>
          <p:cNvPr id="3" name="Text Placeholder 2"/>
          <p:cNvSpPr>
            <a:spLocks noGrp="1"/>
          </p:cNvSpPr>
          <p:nvPr>
            <p:ph type="body" idx="1"/>
          </p:nvPr>
        </p:nvSpPr>
        <p:spPr>
          <a:xfrm>
            <a:off x="669924" y="1123950"/>
            <a:ext cx="10850563" cy="5019675"/>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zh-CN" altLang="en-US" dirty="0"/>
          </a:p>
        </p:txBody>
      </p:sp>
      <p:sp>
        <p:nvSpPr>
          <p:cNvPr id="4" name="Date Placeholder 3"/>
          <p:cNvSpPr>
            <a:spLocks noGrp="1"/>
          </p:cNvSpPr>
          <p:nvPr>
            <p:ph type="dt" sz="half" idx="2"/>
          </p:nvPr>
        </p:nvSpPr>
        <p:spPr>
          <a:xfrm>
            <a:off x="5401732" y="6240463"/>
            <a:ext cx="1388536" cy="206381"/>
          </a:xfrm>
          <a:prstGeom prst="rect">
            <a:avLst/>
          </a:prstGeom>
        </p:spPr>
        <p:txBody>
          <a:bodyPr vert="horz" lIns="91440" tIns="45720" rIns="91440" bIns="45720" rtlCol="0" anchor="ctr"/>
          <a:lstStyle>
            <a:lvl1pPr algn="ctr">
              <a:defRPr sz="1000">
                <a:solidFill>
                  <a:schemeClr val="tx1">
                    <a:tint val="75000"/>
                  </a:schemeClr>
                </a:solidFill>
              </a:defRPr>
            </a:lvl1pPr>
          </a:lstStyle>
          <a:p>
            <a:fld id="{8660AB27-9CD6-4CD7-9622-D097E0242975}" type="datetimeFigureOut">
              <a:rPr lang="zh-CN" altLang="en-US" smtClean="0"/>
              <a:t>2025-7-19</a:t>
            </a:fld>
            <a:endParaRPr lang="zh-CN" altLang="en-US"/>
          </a:p>
        </p:txBody>
      </p:sp>
      <p:sp>
        <p:nvSpPr>
          <p:cNvPr id="5" name="Footer Placeholder 4"/>
          <p:cNvSpPr>
            <a:spLocks noGrp="1"/>
          </p:cNvSpPr>
          <p:nvPr>
            <p:ph type="ftr" sz="quarter" idx="3"/>
          </p:nvPr>
        </p:nvSpPr>
        <p:spPr>
          <a:xfrm>
            <a:off x="669924" y="6240463"/>
            <a:ext cx="4140201" cy="20638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599" y="6240463"/>
            <a:ext cx="2909888" cy="206381"/>
          </a:xfrm>
          <a:prstGeom prst="rect">
            <a:avLst/>
          </a:prstGeom>
        </p:spPr>
        <p:txBody>
          <a:bodyPr vert="horz" lIns="91440" tIns="45720" rIns="91440" bIns="45720" rtlCol="0" anchor="ctr"/>
          <a:lstStyle>
            <a:lvl1pPr algn="r">
              <a:defRPr sz="1000">
                <a:solidFill>
                  <a:schemeClr val="tx1">
                    <a:tint val="75000"/>
                  </a:schemeClr>
                </a:solidFill>
              </a:defRPr>
            </a:lvl1pPr>
          </a:lstStyle>
          <a:p>
            <a:fld id="{E9700D00-72FA-45DF-A4A5-C9DE3A5DB204}" type="slidenum">
              <a:rPr lang="zh-CN" altLang="en-US" smtClean="0"/>
              <a:t>‹#›</a:t>
            </a:fld>
            <a:endParaRPr lang="zh-CN" altLang="en-US"/>
          </a:p>
        </p:txBody>
      </p:sp>
      <p:cxnSp>
        <p:nvCxnSpPr>
          <p:cNvPr id="7" name="Straight Connector 6"/>
          <p:cNvCxnSpPr/>
          <p:nvPr/>
        </p:nvCxnSpPr>
        <p:spPr>
          <a:xfrm>
            <a:off x="669924" y="1028700"/>
            <a:ext cx="10850563" cy="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Lst>
  <p:txStyles>
    <p:title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9.xml"/><Relationship Id="rId1" Type="http://schemas.openxmlformats.org/officeDocument/2006/relationships/tags" Target="../tags/tag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副标题 1"/>
          <p:cNvSpPr>
            <a:spLocks noGrp="1"/>
          </p:cNvSpPr>
          <p:nvPr>
            <p:ph type="subTitle" idx="1"/>
          </p:nvPr>
        </p:nvSpPr>
        <p:spPr>
          <a:xfrm>
            <a:off x="4216422" y="3540131"/>
            <a:ext cx="4423002" cy="558799"/>
          </a:xfrm>
        </p:spPr>
        <p:txBody>
          <a:bodyPr>
            <a:normAutofit/>
          </a:bodyPr>
          <a:lstStyle/>
          <a:p>
            <a:r>
              <a:rPr lang="zh-CN" altLang="en-US" sz="3200" dirty="0">
                <a:latin typeface="Arial" panose="020B0604020202020204" pitchFamily="34" charset="0"/>
                <a:ea typeface="微软雅黑" panose="020B0503020204020204" pitchFamily="34" charset="-122"/>
              </a:rPr>
              <a:t>厦门恩成制药有限公司</a:t>
            </a:r>
          </a:p>
        </p:txBody>
      </p:sp>
      <p:sp>
        <p:nvSpPr>
          <p:cNvPr id="3" name="标题 2"/>
          <p:cNvSpPr>
            <a:spLocks noGrp="1"/>
          </p:cNvSpPr>
          <p:nvPr>
            <p:ph type="ctrTitle"/>
          </p:nvPr>
        </p:nvSpPr>
        <p:spPr>
          <a:xfrm>
            <a:off x="2386740" y="1984644"/>
            <a:ext cx="8082366" cy="1261019"/>
          </a:xfrm>
        </p:spPr>
        <p:txBody>
          <a:bodyPr>
            <a:noAutofit/>
          </a:bodyPr>
          <a:lstStyle/>
          <a:p>
            <a:r>
              <a:rPr lang="zh-CN" altLang="en-US" sz="6000" dirty="0">
                <a:latin typeface="Arial" panose="020B0604020202020204" pitchFamily="34" charset="0"/>
                <a:ea typeface="微软雅黑" panose="020B0503020204020204" pitchFamily="34" charset="-122"/>
              </a:rPr>
              <a:t>兰索拉唑碳酸氢钠胶囊</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圆角矩形 2"/>
          <p:cNvSpPr/>
          <p:nvPr/>
        </p:nvSpPr>
        <p:spPr>
          <a:xfrm>
            <a:off x="0" y="81916"/>
            <a:ext cx="325939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0" y="132669"/>
            <a:ext cx="3022469"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04 </a:t>
            </a:r>
            <a:r>
              <a:rPr lang="zh-CN" altLang="en-US" sz="3000" b="1" dirty="0">
                <a:solidFill>
                  <a:schemeClr val="bg1"/>
                </a:solidFill>
                <a:latin typeface="Arial" panose="020B0604020202020204" pitchFamily="34" charset="0"/>
                <a:ea typeface="微软雅黑" panose="020B0503020204020204" pitchFamily="34" charset="-122"/>
                <a:sym typeface="+mn-ea"/>
              </a:rPr>
              <a:t>创新性</a:t>
            </a:r>
          </a:p>
        </p:txBody>
      </p:sp>
      <p:sp>
        <p:nvSpPr>
          <p:cNvPr id="3" name="文本框 2"/>
          <p:cNvSpPr txBox="1"/>
          <p:nvPr/>
        </p:nvSpPr>
        <p:spPr>
          <a:xfrm>
            <a:off x="453628" y="1961792"/>
            <a:ext cx="5642373" cy="4576702"/>
          </a:xfrm>
          <a:prstGeom prst="rect">
            <a:avLst/>
          </a:prstGeom>
          <a:noFill/>
          <a:ln w="9525">
            <a:solidFill>
              <a:schemeClr val="accent1"/>
            </a:solidFill>
          </a:ln>
        </p:spPr>
        <p:txBody>
          <a:bodyPr wrap="square">
            <a:noAutofit/>
          </a:bodyPr>
          <a:lstStyle/>
          <a:p>
            <a:pPr marL="342900" indent="-342900" fontAlgn="auto">
              <a:lnSpc>
                <a:spcPts val="2600"/>
              </a:lnSpc>
              <a:buFont typeface="Wingdings" panose="05000000000000000000" pitchFamily="2" charset="2"/>
              <a:buChar char="n"/>
            </a:pPr>
            <a:r>
              <a:rPr lang="zh-CN" altLang="en-US" sz="1600" b="1" dirty="0">
                <a:solidFill>
                  <a:srgbClr val="FF0000"/>
                </a:solidFill>
                <a:latin typeface="Arial" panose="020B0604020202020204" pitchFamily="34" charset="0"/>
                <a:ea typeface="微软雅黑" panose="020B0503020204020204" pitchFamily="34" charset="-122"/>
              </a:rPr>
              <a:t>药代动力学的创新性：速释的药代动力学和无需进食配合起效的特点，不能通过肠溶制剂和碳酸氢钠的联用而实现：</a:t>
            </a:r>
            <a:endParaRPr lang="zh-CN" altLang="en-US" sz="1600" b="1" dirty="0">
              <a:latin typeface="Arial" panose="020B0604020202020204" pitchFamily="34" charset="0"/>
              <a:ea typeface="微软雅黑" panose="020B0503020204020204" pitchFamily="34" charset="-122"/>
            </a:endParaRPr>
          </a:p>
          <a:p>
            <a:pPr marL="800100" lvl="1" indent="-342900">
              <a:lnSpc>
                <a:spcPct val="150000"/>
              </a:lnSpc>
              <a:buFont typeface="+mj-lt"/>
              <a:buAutoNum type="arabicPeriod"/>
            </a:pPr>
            <a:r>
              <a:rPr lang="zh-CN" altLang="zh-CN" sz="1400" b="1" dirty="0">
                <a:solidFill>
                  <a:srgbClr val="FF0000"/>
                </a:solidFill>
                <a:latin typeface="Arial" panose="020B0604020202020204" pitchFamily="34" charset="0"/>
                <a:ea typeface="微软雅黑" panose="020B0503020204020204" pitchFamily="34" charset="-122"/>
                <a:sym typeface="+mn-ea"/>
              </a:rPr>
              <a:t>碳酸氢</a:t>
            </a:r>
            <a:r>
              <a:rPr lang="zh-CN" altLang="en-US" sz="1400" b="1" dirty="0">
                <a:solidFill>
                  <a:srgbClr val="FF0000"/>
                </a:solidFill>
                <a:latin typeface="Arial" panose="020B0604020202020204" pitchFamily="34" charset="0"/>
                <a:ea typeface="微软雅黑" panose="020B0503020204020204" pitchFamily="34" charset="-122"/>
              </a:rPr>
              <a:t>钠</a:t>
            </a:r>
            <a:r>
              <a:rPr lang="zh-CN" altLang="zh-CN" sz="1400" b="1" dirty="0">
                <a:solidFill>
                  <a:srgbClr val="FF0000"/>
                </a:solidFill>
                <a:latin typeface="Arial" panose="020B0604020202020204" pitchFamily="34" charset="0"/>
                <a:ea typeface="微软雅黑" panose="020B0503020204020204" pitchFamily="34" charset="-122"/>
              </a:rPr>
              <a:t>替代肠溶包衣保护</a:t>
            </a:r>
            <a:r>
              <a:rPr lang="zh-CN" altLang="en-US" sz="1400" b="1" dirty="0">
                <a:solidFill>
                  <a:srgbClr val="FF0000"/>
                </a:solidFill>
                <a:latin typeface="Arial" panose="020B0604020202020204" pitchFamily="34" charset="0"/>
                <a:ea typeface="微软雅黑" panose="020B0503020204020204" pitchFamily="34" charset="-122"/>
              </a:rPr>
              <a:t>兰索拉唑</a:t>
            </a:r>
            <a:r>
              <a:rPr lang="zh-CN" altLang="zh-CN" sz="1400" dirty="0">
                <a:latin typeface="Arial" panose="020B0604020202020204" pitchFamily="34" charset="0"/>
                <a:ea typeface="微软雅黑" panose="020B0503020204020204" pitchFamily="34" charset="-122"/>
              </a:rPr>
              <a:t>：实现胃溶速释，</a:t>
            </a:r>
            <a:r>
              <a:rPr lang="en-US" altLang="zh-CN" sz="1400" dirty="0">
                <a:latin typeface="Arial" panose="020B0604020202020204" pitchFamily="34" charset="0"/>
                <a:ea typeface="微软雅黑" panose="020B0503020204020204" pitchFamily="34" charset="-122"/>
              </a:rPr>
              <a:t> </a:t>
            </a:r>
            <a:r>
              <a:rPr lang="en-US" altLang="zh-CN" sz="1400" dirty="0" err="1">
                <a:latin typeface="Arial" panose="020B0604020202020204" pitchFamily="34" charset="0"/>
                <a:ea typeface="微软雅黑" panose="020B0503020204020204" pitchFamily="34" charset="-122"/>
              </a:rPr>
              <a:t>Tmax</a:t>
            </a:r>
            <a:r>
              <a:rPr lang="zh-CN" altLang="en-US" sz="1400" dirty="0">
                <a:latin typeface="Arial" panose="020B0604020202020204" pitchFamily="34" charset="0"/>
                <a:ea typeface="微软雅黑" panose="020B0503020204020204" pitchFamily="34" charset="-122"/>
              </a:rPr>
              <a:t>仅有肠溶的</a:t>
            </a:r>
            <a:r>
              <a:rPr lang="en-US" altLang="zh-CN" sz="1400" dirty="0">
                <a:latin typeface="Arial" panose="020B0604020202020204" pitchFamily="34" charset="0"/>
                <a:ea typeface="微软雅黑" panose="020B0503020204020204" pitchFamily="34" charset="-122"/>
              </a:rPr>
              <a:t>1/4-1/3</a:t>
            </a:r>
            <a:endParaRPr lang="zh-CN" altLang="zh-CN" sz="1400" dirty="0">
              <a:latin typeface="Arial" panose="020B0604020202020204" pitchFamily="34" charset="0"/>
              <a:ea typeface="微软雅黑" panose="020B0503020204020204" pitchFamily="34" charset="-122"/>
            </a:endParaRPr>
          </a:p>
          <a:p>
            <a:pPr marL="800100" lvl="1" indent="-342900">
              <a:lnSpc>
                <a:spcPct val="150000"/>
              </a:lnSpc>
              <a:buFont typeface="+mj-lt"/>
              <a:buAutoNum type="arabicPeriod"/>
            </a:pPr>
            <a:r>
              <a:rPr lang="zh-CN" altLang="zh-CN" sz="1400" b="1" dirty="0">
                <a:solidFill>
                  <a:srgbClr val="FF0000"/>
                </a:solidFill>
                <a:latin typeface="Arial" panose="020B0604020202020204" pitchFamily="34" charset="0"/>
                <a:ea typeface="微软雅黑" panose="020B0503020204020204" pitchFamily="34" charset="-122"/>
                <a:sym typeface="+mn-ea"/>
              </a:rPr>
              <a:t>碳酸氢钠激活质子泵，且激活质子泵的时间与</a:t>
            </a:r>
            <a:r>
              <a:rPr lang="zh-CN" altLang="en-US" sz="1400" b="1" dirty="0">
                <a:solidFill>
                  <a:srgbClr val="FF0000"/>
                </a:solidFill>
                <a:latin typeface="Arial" panose="020B0604020202020204" pitchFamily="34" charset="0"/>
                <a:ea typeface="微软雅黑" panose="020B0503020204020204" pitchFamily="34" charset="-122"/>
                <a:sym typeface="+mn-ea"/>
              </a:rPr>
              <a:t>兰索拉唑</a:t>
            </a:r>
            <a:r>
              <a:rPr lang="zh-CN" altLang="zh-CN" sz="1400" b="1" dirty="0">
                <a:solidFill>
                  <a:srgbClr val="FF0000"/>
                </a:solidFill>
                <a:latin typeface="Arial" panose="020B0604020202020204" pitchFamily="34" charset="0"/>
                <a:ea typeface="微软雅黑" panose="020B0503020204020204" pitchFamily="34" charset="-122"/>
                <a:sym typeface="+mn-ea"/>
              </a:rPr>
              <a:t>达峰时间相匹配</a:t>
            </a:r>
          </a:p>
          <a:p>
            <a:pPr marL="800100" lvl="1" indent="-342900">
              <a:lnSpc>
                <a:spcPct val="150000"/>
              </a:lnSpc>
              <a:buFont typeface="+mj-lt"/>
              <a:buAutoNum type="arabicPeriod"/>
            </a:pPr>
            <a:r>
              <a:rPr lang="zh-CN" altLang="en-US" sz="1400" b="1" dirty="0">
                <a:solidFill>
                  <a:srgbClr val="FF0000"/>
                </a:solidFill>
                <a:latin typeface="Arial" panose="020B0604020202020204" pitchFamily="34" charset="0"/>
                <a:ea typeface="微软雅黑" panose="020B0503020204020204" pitchFamily="34" charset="-122"/>
                <a:cs typeface="Times New Roman" panose="02020603050405020304" pitchFamily="18" charset="0"/>
                <a:sym typeface="+mn-ea"/>
              </a:rPr>
              <a:t>上述效应</a:t>
            </a:r>
            <a:r>
              <a:rPr lang="zh-CN" altLang="zh-CN" sz="1400" b="1" dirty="0">
                <a:solidFill>
                  <a:srgbClr val="FF0000"/>
                </a:solidFill>
                <a:latin typeface="Arial" panose="020B0604020202020204" pitchFamily="34" charset="0"/>
                <a:ea typeface="微软雅黑" panose="020B0503020204020204" pitchFamily="34" charset="-122"/>
                <a:cs typeface="Times New Roman" panose="02020603050405020304" pitchFamily="18" charset="0"/>
              </a:rPr>
              <a:t>无法通过</a:t>
            </a:r>
            <a:r>
              <a:rPr lang="zh-CN" altLang="en-US" sz="1400" b="1" dirty="0">
                <a:solidFill>
                  <a:srgbClr val="FF0000"/>
                </a:solidFill>
                <a:latin typeface="Arial" panose="020B0604020202020204" pitchFamily="34" charset="0"/>
                <a:ea typeface="微软雅黑" panose="020B0503020204020204" pitchFamily="34" charset="-122"/>
                <a:cs typeface="Times New Roman" panose="02020603050405020304" pitchFamily="18" charset="0"/>
              </a:rPr>
              <a:t>兰索拉唑</a:t>
            </a:r>
            <a:r>
              <a:rPr lang="zh-CN" altLang="zh-CN" sz="1400" b="1" dirty="0">
                <a:solidFill>
                  <a:srgbClr val="FF0000"/>
                </a:solidFill>
                <a:latin typeface="Arial" panose="020B0604020202020204" pitchFamily="34" charset="0"/>
                <a:ea typeface="微软雅黑" panose="020B0503020204020204" pitchFamily="34" charset="-122"/>
                <a:cs typeface="Times New Roman" panose="02020603050405020304" pitchFamily="18" charset="0"/>
              </a:rPr>
              <a:t>肠溶制剂和碳酸氢钠制剂联用实现：</a:t>
            </a:r>
            <a:r>
              <a:rPr lang="zh-CN" altLang="zh-CN" sz="1400" b="1" dirty="0">
                <a:latin typeface="Arial" panose="020B0604020202020204" pitchFamily="34" charset="0"/>
                <a:ea typeface="微软雅黑" panose="020B0503020204020204" pitchFamily="34" charset="-122"/>
                <a:cs typeface="Times New Roman" panose="02020603050405020304" pitchFamily="18" charset="0"/>
              </a:rPr>
              <a:t>一方面碳酸氢钠会破坏部分肠溶包衣，降低肠溶</a:t>
            </a:r>
            <a:r>
              <a:rPr lang="zh-CN" altLang="en-US" sz="1400" b="1" dirty="0">
                <a:latin typeface="Arial" panose="020B0604020202020204" pitchFamily="34" charset="0"/>
                <a:ea typeface="微软雅黑" panose="020B0503020204020204" pitchFamily="34" charset="-122"/>
                <a:cs typeface="Times New Roman" panose="02020603050405020304" pitchFamily="18" charset="0"/>
              </a:rPr>
              <a:t>兰索拉唑</a:t>
            </a:r>
            <a:r>
              <a:rPr lang="zh-CN" altLang="zh-CN" sz="1400" b="1" dirty="0">
                <a:latin typeface="Arial" panose="020B0604020202020204" pitchFamily="34" charset="0"/>
                <a:ea typeface="微软雅黑" panose="020B0503020204020204" pitchFamily="34" charset="-122"/>
                <a:cs typeface="Times New Roman" panose="02020603050405020304" pitchFamily="18" charset="0"/>
              </a:rPr>
              <a:t>的吸收</a:t>
            </a:r>
            <a:r>
              <a:rPr lang="zh-CN" altLang="en-US" sz="1400" b="1" dirty="0">
                <a:latin typeface="Arial" panose="020B0604020202020204" pitchFamily="34" charset="0"/>
                <a:ea typeface="微软雅黑" panose="020B0503020204020204" pitchFamily="34" charset="-122"/>
                <a:cs typeface="Times New Roman" panose="02020603050405020304" pitchFamily="18" charset="0"/>
              </a:rPr>
              <a:t>；</a:t>
            </a:r>
            <a:r>
              <a:rPr lang="zh-CN" altLang="zh-CN" sz="1400" b="1" dirty="0">
                <a:latin typeface="Arial" panose="020B0604020202020204" pitchFamily="34" charset="0"/>
                <a:ea typeface="微软雅黑" panose="020B0503020204020204" pitchFamily="34" charset="-122"/>
                <a:cs typeface="Times New Roman" panose="02020603050405020304" pitchFamily="18" charset="0"/>
              </a:rPr>
              <a:t>另一方面在碳酸氢钠激活质子泵时，</a:t>
            </a:r>
            <a:r>
              <a:rPr lang="zh-CN" altLang="en-US" sz="1400" b="1" dirty="0">
                <a:latin typeface="Arial" panose="020B0604020202020204" pitchFamily="34" charset="0"/>
                <a:ea typeface="微软雅黑" panose="020B0503020204020204" pitchFamily="34" charset="-122"/>
                <a:cs typeface="Times New Roman" panose="02020603050405020304" pitchFamily="18" charset="0"/>
              </a:rPr>
              <a:t>肠溶剂型的兰索拉唑</a:t>
            </a:r>
            <a:r>
              <a:rPr lang="zh-CN" altLang="zh-CN" sz="1400" b="1" dirty="0">
                <a:latin typeface="Arial" panose="020B0604020202020204" pitchFamily="34" charset="0"/>
                <a:ea typeface="微软雅黑" panose="020B0503020204020204" pitchFamily="34" charset="-122"/>
                <a:cs typeface="Times New Roman" panose="02020603050405020304" pitchFamily="18" charset="0"/>
              </a:rPr>
              <a:t>远未达到峰值浓度，不能很好的发挥抑制作用</a:t>
            </a:r>
            <a:r>
              <a:rPr lang="zh-CN" altLang="en-US" sz="1400" b="1" dirty="0">
                <a:latin typeface="Arial" panose="020B0604020202020204" pitchFamily="34" charset="0"/>
                <a:ea typeface="微软雅黑" panose="020B0503020204020204" pitchFamily="34" charset="-122"/>
                <a:cs typeface="Times New Roman" panose="02020603050405020304" pitchFamily="18" charset="0"/>
              </a:rPr>
              <a:t>。</a:t>
            </a:r>
          </a:p>
          <a:p>
            <a:pPr marL="800100" lvl="1" indent="-342900">
              <a:lnSpc>
                <a:spcPct val="150000"/>
              </a:lnSpc>
              <a:buFont typeface="+mj-lt"/>
              <a:buAutoNum type="arabicPeriod"/>
            </a:pPr>
            <a:r>
              <a:rPr lang="en-US" altLang="zh-CN" sz="1400" b="1" dirty="0">
                <a:solidFill>
                  <a:srgbClr val="FF0000"/>
                </a:solidFill>
                <a:latin typeface="Arial" panose="020B0604020202020204" pitchFamily="34" charset="0"/>
                <a:ea typeface="微软雅黑" panose="020B0503020204020204" pitchFamily="34" charset="-122"/>
                <a:sym typeface="+mn-ea"/>
              </a:rPr>
              <a:t>PPI </a:t>
            </a:r>
            <a:r>
              <a:rPr lang="zh-CN" altLang="en-US" sz="1400" b="1" dirty="0">
                <a:solidFill>
                  <a:srgbClr val="FF0000"/>
                </a:solidFill>
                <a:latin typeface="Arial" panose="020B0604020202020204" pitchFamily="34" charset="0"/>
                <a:ea typeface="微软雅黑" panose="020B0503020204020204" pitchFamily="34" charset="-122"/>
                <a:sym typeface="+mn-ea"/>
              </a:rPr>
              <a:t>只能作用于活性泵</a:t>
            </a:r>
            <a:r>
              <a:rPr lang="zh-CN" altLang="en-US" sz="1400" b="1" dirty="0">
                <a:latin typeface="Arial" panose="020B0604020202020204" pitchFamily="34" charset="0"/>
                <a:ea typeface="微软雅黑" panose="020B0503020204020204" pitchFamily="34" charset="-122"/>
                <a:sym typeface="+mn-ea"/>
              </a:rPr>
              <a:t>，</a:t>
            </a:r>
            <a:r>
              <a:rPr lang="zh-CN" altLang="en-US" sz="1400" dirty="0">
                <a:latin typeface="Arial" panose="020B0604020202020204" pitchFamily="34" charset="0"/>
                <a:ea typeface="微软雅黑" panose="020B0503020204020204" pitchFamily="34" charset="-122"/>
                <a:sym typeface="+mn-ea"/>
              </a:rPr>
              <a:t>必须在大量静息泵转为活性泵后，</a:t>
            </a:r>
            <a:r>
              <a:rPr lang="en-US" altLang="zh-CN" sz="1400" dirty="0">
                <a:latin typeface="Arial" panose="020B0604020202020204" pitchFamily="34" charset="0"/>
                <a:ea typeface="微软雅黑" panose="020B0503020204020204" pitchFamily="34" charset="-122"/>
                <a:sym typeface="+mn-ea"/>
              </a:rPr>
              <a:t>PPI</a:t>
            </a:r>
            <a:r>
              <a:rPr lang="zh-CN" altLang="en-US" sz="1400" dirty="0">
                <a:latin typeface="Arial" panose="020B0604020202020204" pitchFamily="34" charset="0"/>
                <a:ea typeface="微软雅黑" panose="020B0503020204020204" pitchFamily="34" charset="-122"/>
                <a:sym typeface="+mn-ea"/>
              </a:rPr>
              <a:t>灭活活性泵，才能起到抑制后续胃酸分泌的作用，因此肠溶</a:t>
            </a:r>
            <a:r>
              <a:rPr lang="en-US" altLang="zh-CN" sz="1400" dirty="0">
                <a:latin typeface="Arial" panose="020B0604020202020204" pitchFamily="34" charset="0"/>
                <a:ea typeface="微软雅黑" panose="020B0503020204020204" pitchFamily="34" charset="-122"/>
                <a:sym typeface="+mn-ea"/>
              </a:rPr>
              <a:t>PPI</a:t>
            </a:r>
            <a:r>
              <a:rPr lang="zh-CN" altLang="en-US" sz="1400" dirty="0">
                <a:latin typeface="Arial" panose="020B0604020202020204" pitchFamily="34" charset="0"/>
                <a:ea typeface="微软雅黑" panose="020B0503020204020204" pitchFamily="34" charset="-122"/>
                <a:sym typeface="+mn-ea"/>
              </a:rPr>
              <a:t>都需要在服用后进食，以激活质子泵起效。</a:t>
            </a:r>
            <a:endParaRPr lang="zh-CN" altLang="en-US" sz="1400" dirty="0">
              <a:latin typeface="Arial" panose="020B0604020202020204" pitchFamily="34" charset="0"/>
              <a:ea typeface="微软雅黑" panose="020B0503020204020204" pitchFamily="34" charset="-122"/>
              <a:cs typeface="Times New Roman" panose="02020603050405020304" pitchFamily="18" charset="0"/>
            </a:endParaRPr>
          </a:p>
        </p:txBody>
      </p:sp>
      <p:sp>
        <p:nvSpPr>
          <p:cNvPr id="4" name="文本框 3"/>
          <p:cNvSpPr txBox="1"/>
          <p:nvPr/>
        </p:nvSpPr>
        <p:spPr>
          <a:xfrm>
            <a:off x="6293300" y="1961792"/>
            <a:ext cx="5445072" cy="4576702"/>
          </a:xfrm>
          <a:prstGeom prst="rect">
            <a:avLst/>
          </a:prstGeom>
          <a:noFill/>
          <a:ln w="9525">
            <a:solidFill>
              <a:schemeClr val="accent1"/>
            </a:solidFill>
          </a:ln>
        </p:spPr>
        <p:txBody>
          <a:bodyPr wrap="square">
            <a:noAutofit/>
          </a:bodyPr>
          <a:lstStyle/>
          <a:p>
            <a:pPr marL="285750" indent="-285750" fontAlgn="auto">
              <a:lnSpc>
                <a:spcPct val="150000"/>
              </a:lnSpc>
              <a:buFont typeface="Wingdings" panose="05000000000000000000" pitchFamily="2" charset="2"/>
              <a:buChar char="n"/>
            </a:pPr>
            <a:r>
              <a:rPr lang="zh-CN" altLang="en-US" sz="1600" b="1" dirty="0">
                <a:solidFill>
                  <a:srgbClr val="FF0000"/>
                </a:solidFill>
                <a:latin typeface="Arial" panose="020B0604020202020204" pitchFamily="34" charset="0"/>
                <a:ea typeface="微软雅黑" panose="020B0503020204020204" pitchFamily="34" charset="-122"/>
                <a:sym typeface="+mn-ea"/>
              </a:rPr>
              <a:t>临床治疗的创新性</a:t>
            </a:r>
            <a:r>
              <a:rPr lang="en-US" altLang="zh-CN" sz="1600" b="1" dirty="0">
                <a:solidFill>
                  <a:srgbClr val="FF0000"/>
                </a:solidFill>
                <a:latin typeface="Arial" panose="020B0604020202020204" pitchFamily="34" charset="0"/>
                <a:ea typeface="微软雅黑" panose="020B0503020204020204" pitchFamily="34" charset="-122"/>
                <a:sym typeface="+mn-ea"/>
              </a:rPr>
              <a:t>:</a:t>
            </a:r>
            <a:r>
              <a:rPr lang="zh-CN" altLang="en-US" sz="1600" b="1" dirty="0">
                <a:solidFill>
                  <a:srgbClr val="FF0000"/>
                </a:solidFill>
                <a:latin typeface="Arial" panose="020B0604020202020204" pitchFamily="34" charset="0"/>
                <a:ea typeface="微软雅黑" panose="020B0503020204020204" pitchFamily="34" charset="-122"/>
                <a:sym typeface="+mn-ea"/>
              </a:rPr>
              <a:t>兰索拉唑碳酸氢钠胶囊是与氯吡格雷合用最安全的新一代复方速释</a:t>
            </a:r>
            <a:r>
              <a:rPr lang="en-US" altLang="zh-CN" sz="1600" b="1" dirty="0">
                <a:solidFill>
                  <a:srgbClr val="FF0000"/>
                </a:solidFill>
                <a:latin typeface="Arial" panose="020B0604020202020204" pitchFamily="34" charset="0"/>
                <a:ea typeface="微软雅黑" panose="020B0503020204020204" pitchFamily="34" charset="-122"/>
                <a:sym typeface="+mn-ea"/>
              </a:rPr>
              <a:t>PPI</a:t>
            </a:r>
            <a:r>
              <a:rPr lang="zh-CN" altLang="en-US" sz="1600" b="1" dirty="0">
                <a:solidFill>
                  <a:srgbClr val="FF0000"/>
                </a:solidFill>
                <a:latin typeface="Arial" panose="020B0604020202020204" pitchFamily="34" charset="0"/>
                <a:ea typeface="微软雅黑" panose="020B0503020204020204" pitchFamily="34" charset="-122"/>
                <a:sym typeface="+mn-ea"/>
              </a:rPr>
              <a:t>制剂</a:t>
            </a:r>
            <a:endParaRPr lang="zh-CN" altLang="en-US" sz="1600" b="1" dirty="0">
              <a:solidFill>
                <a:srgbClr val="FF0000"/>
              </a:solidFill>
              <a:highlight>
                <a:srgbClr val="FFFFFF"/>
              </a:highlight>
              <a:latin typeface="Arial" panose="020B0604020202020204" pitchFamily="34" charset="0"/>
              <a:ea typeface="微软雅黑" panose="020B0503020204020204" pitchFamily="34" charset="-122"/>
            </a:endParaRPr>
          </a:p>
          <a:p>
            <a:pPr marL="800100" lvl="1" indent="-342900" algn="just">
              <a:lnSpc>
                <a:spcPct val="150000"/>
              </a:lnSpc>
              <a:buFont typeface="+mj-lt"/>
              <a:buAutoNum type="arabicPeriod"/>
            </a:pPr>
            <a:r>
              <a:rPr lang="zh-CN" altLang="en-US" sz="1400" b="1" dirty="0">
                <a:solidFill>
                  <a:srgbClr val="FF0000"/>
                </a:solidFill>
                <a:highlight>
                  <a:srgbClr val="FFFFFF"/>
                </a:highlight>
                <a:latin typeface="Arial" panose="020B0604020202020204" pitchFamily="34" charset="0"/>
                <a:ea typeface="微软雅黑" panose="020B0503020204020204" pitchFamily="34" charset="-122"/>
                <a:sym typeface="+mn-ea"/>
              </a:rPr>
              <a:t>胃内直接释放快速起效</a:t>
            </a:r>
            <a:r>
              <a:rPr lang="zh-CN" altLang="en-US" sz="1400" dirty="0">
                <a:solidFill>
                  <a:srgbClr val="912C8D"/>
                </a:solidFill>
                <a:highlight>
                  <a:srgbClr val="FFFFFF"/>
                </a:highlight>
                <a:latin typeface="Arial" panose="020B0604020202020204" pitchFamily="34" charset="0"/>
                <a:ea typeface="微软雅黑" panose="020B0503020204020204" pitchFamily="34" charset="-122"/>
                <a:sym typeface="+mn-ea"/>
              </a:rPr>
              <a:t>，</a:t>
            </a:r>
            <a:r>
              <a:rPr lang="zh-CN" altLang="en-US" sz="1400" dirty="0">
                <a:highlight>
                  <a:srgbClr val="FFFFFF"/>
                </a:highlight>
                <a:latin typeface="Arial" panose="020B0604020202020204" pitchFamily="34" charset="0"/>
                <a:ea typeface="微软雅黑" panose="020B0503020204020204" pitchFamily="34" charset="-122"/>
                <a:sym typeface="+mn-ea"/>
              </a:rPr>
              <a:t>更快缓解急性症状，且不会出现仅对症治疗的酸反跳</a:t>
            </a:r>
            <a:endParaRPr lang="en-US" altLang="zh-CN" sz="1400" dirty="0">
              <a:highlight>
                <a:srgbClr val="FFFFFF"/>
              </a:highlight>
              <a:latin typeface="Arial" panose="020B0604020202020204" pitchFamily="34" charset="0"/>
              <a:ea typeface="微软雅黑" panose="020B0503020204020204" pitchFamily="34" charset="-122"/>
              <a:sym typeface="+mn-ea"/>
            </a:endParaRPr>
          </a:p>
          <a:p>
            <a:pPr marL="800100" lvl="1" indent="-342900" algn="just">
              <a:lnSpc>
                <a:spcPct val="150000"/>
              </a:lnSpc>
              <a:buFont typeface="+mj-lt"/>
              <a:buAutoNum type="arabicPeriod"/>
            </a:pPr>
            <a:r>
              <a:rPr lang="zh-CN" altLang="en-US" sz="1400" b="1" dirty="0">
                <a:solidFill>
                  <a:srgbClr val="FF0000"/>
                </a:solidFill>
                <a:highlight>
                  <a:srgbClr val="FFFFFF"/>
                </a:highlight>
                <a:latin typeface="Arial" panose="020B0604020202020204" pitchFamily="34" charset="0"/>
                <a:ea typeface="微软雅黑" panose="020B0503020204020204" pitchFamily="34" charset="-122"/>
                <a:sym typeface="+mn-ea"/>
              </a:rPr>
              <a:t>按需治疗，临睡前使用</a:t>
            </a:r>
            <a:r>
              <a:rPr lang="zh-CN" altLang="en-US" sz="1400" dirty="0">
                <a:highlight>
                  <a:srgbClr val="FFFFFF"/>
                </a:highlight>
                <a:latin typeface="Arial" panose="020B0604020202020204" pitchFamily="34" charset="0"/>
                <a:ea typeface="微软雅黑" panose="020B0503020204020204" pitchFamily="34" charset="-122"/>
                <a:sym typeface="+mn-ea"/>
              </a:rPr>
              <a:t>，更好控制</a:t>
            </a:r>
            <a:r>
              <a:rPr lang="en-US" altLang="zh-CN" sz="1400" dirty="0">
                <a:highlight>
                  <a:srgbClr val="FFFFFF"/>
                </a:highlight>
                <a:latin typeface="Arial" panose="020B0604020202020204" pitchFamily="34" charset="0"/>
                <a:ea typeface="微软雅黑" panose="020B0503020204020204" pitchFamily="34" charset="-122"/>
                <a:sym typeface="+mn-ea"/>
              </a:rPr>
              <a:t>GERD</a:t>
            </a:r>
            <a:r>
              <a:rPr lang="zh-CN" altLang="en-US" sz="1400" dirty="0">
                <a:highlight>
                  <a:srgbClr val="FFFFFF"/>
                </a:highlight>
                <a:latin typeface="Arial" panose="020B0604020202020204" pitchFamily="34" charset="0"/>
                <a:ea typeface="微软雅黑" panose="020B0503020204020204" pitchFamily="34" charset="-122"/>
                <a:sym typeface="+mn-ea"/>
              </a:rPr>
              <a:t>夜间酸突破症状</a:t>
            </a:r>
            <a:r>
              <a:rPr lang="zh-CN" altLang="zh-CN" sz="1400" dirty="0">
                <a:highlight>
                  <a:srgbClr val="FFFFFF"/>
                </a:highlight>
                <a:latin typeface="Arial" panose="020B0604020202020204" pitchFamily="34" charset="0"/>
                <a:ea typeface="微软雅黑" panose="020B0503020204020204" pitchFamily="34" charset="-122"/>
                <a:sym typeface="+mn-ea"/>
              </a:rPr>
              <a:t>，明显优于肠溶</a:t>
            </a:r>
            <a:r>
              <a:rPr lang="en-US" altLang="zh-CN" sz="1400" dirty="0">
                <a:highlight>
                  <a:srgbClr val="FFFFFF"/>
                </a:highlight>
                <a:latin typeface="Arial" panose="020B0604020202020204" pitchFamily="34" charset="0"/>
                <a:ea typeface="微软雅黑" panose="020B0503020204020204" pitchFamily="34" charset="-122"/>
                <a:sym typeface="+mn-ea"/>
              </a:rPr>
              <a:t>PPI</a:t>
            </a:r>
          </a:p>
          <a:p>
            <a:pPr marL="800100" lvl="1" indent="-342900" algn="just">
              <a:lnSpc>
                <a:spcPct val="150000"/>
              </a:lnSpc>
              <a:buFont typeface="+mj-lt"/>
              <a:buAutoNum type="arabicPeriod"/>
            </a:pPr>
            <a:r>
              <a:rPr lang="zh-CN" altLang="en-US" sz="1400" b="1" dirty="0">
                <a:solidFill>
                  <a:srgbClr val="FF0000"/>
                </a:solidFill>
                <a:highlight>
                  <a:srgbClr val="FFFFFF"/>
                </a:highlight>
                <a:latin typeface="Arial" panose="020B0604020202020204" pitchFamily="34" charset="0"/>
                <a:ea typeface="微软雅黑" panose="020B0503020204020204" pitchFamily="34" charset="-122"/>
                <a:sym typeface="+mn-ea"/>
              </a:rPr>
              <a:t>适用适应人群中胃排空障碍和肠道吸收面积减少等特殊患者</a:t>
            </a:r>
          </a:p>
          <a:p>
            <a:pPr marL="800100" lvl="1" indent="-342900" algn="just">
              <a:lnSpc>
                <a:spcPct val="150000"/>
              </a:lnSpc>
              <a:buFont typeface="+mj-lt"/>
              <a:buAutoNum type="arabicPeriod"/>
            </a:pPr>
            <a:r>
              <a:rPr lang="zh-CN" altLang="en-US" sz="1400" b="1" dirty="0">
                <a:solidFill>
                  <a:srgbClr val="FF0000"/>
                </a:solidFill>
                <a:highlight>
                  <a:srgbClr val="FFFF00"/>
                </a:highlight>
                <a:latin typeface="Arial" panose="020B0604020202020204" pitchFamily="34" charset="0"/>
                <a:ea typeface="微软雅黑" panose="020B0503020204020204" pitchFamily="34" charset="-122"/>
                <a:cs typeface="Times New Roman" panose="02020603050405020304" pitchFamily="18" charset="0"/>
                <a:sym typeface="+mn-ea"/>
              </a:rPr>
              <a:t>与钾离子竞争性酸阻滞剂（</a:t>
            </a:r>
            <a:r>
              <a:rPr lang="en-US" altLang="zh-CN" sz="1400" b="1" dirty="0">
                <a:solidFill>
                  <a:srgbClr val="FF0000"/>
                </a:solidFill>
                <a:highlight>
                  <a:srgbClr val="FFFF00"/>
                </a:highlight>
                <a:latin typeface="Arial" panose="020B0604020202020204" pitchFamily="34" charset="0"/>
                <a:ea typeface="微软雅黑" panose="020B0503020204020204" pitchFamily="34" charset="-122"/>
                <a:cs typeface="Times New Roman" panose="02020603050405020304" pitchFamily="18" charset="0"/>
                <a:sym typeface="+mn-ea"/>
              </a:rPr>
              <a:t>P-CAB</a:t>
            </a:r>
            <a:r>
              <a:rPr lang="zh-CN" altLang="en-US" sz="1400" b="1" dirty="0">
                <a:solidFill>
                  <a:srgbClr val="FF0000"/>
                </a:solidFill>
                <a:highlight>
                  <a:srgbClr val="FFFF00"/>
                </a:highlight>
                <a:latin typeface="Arial" panose="020B0604020202020204" pitchFamily="34" charset="0"/>
                <a:ea typeface="微软雅黑" panose="020B0503020204020204" pitchFamily="34" charset="-122"/>
                <a:cs typeface="Times New Roman" panose="02020603050405020304" pitchFamily="18" charset="0"/>
                <a:sym typeface="+mn-ea"/>
              </a:rPr>
              <a:t>）作用机制不同，疗效相当，本品提供了新的治疗路径选择，且长期安全性数据更好</a:t>
            </a:r>
            <a:r>
              <a:rPr lang="zh-CN" altLang="en-US" sz="1600" b="1" dirty="0">
                <a:solidFill>
                  <a:srgbClr val="FF0000"/>
                </a:solidFill>
                <a:highlight>
                  <a:srgbClr val="FFFF00"/>
                </a:highlight>
                <a:latin typeface="Arial" panose="020B0604020202020204" pitchFamily="34" charset="0"/>
                <a:ea typeface="微软雅黑" panose="020B0503020204020204" pitchFamily="34" charset="-122"/>
                <a:cs typeface="Times New Roman" panose="02020603050405020304" pitchFamily="18" charset="0"/>
                <a:sym typeface="+mn-ea"/>
              </a:rPr>
              <a:t>，</a:t>
            </a:r>
            <a:r>
              <a:rPr lang="zh-CN" altLang="en-US" sz="1400" b="1" dirty="0">
                <a:solidFill>
                  <a:srgbClr val="FF0000"/>
                </a:solidFill>
                <a:highlight>
                  <a:srgbClr val="FFFF00"/>
                </a:highlight>
                <a:latin typeface="Arial" panose="020B0604020202020204" pitchFamily="34" charset="0"/>
                <a:ea typeface="微软雅黑" panose="020B0503020204020204" pitchFamily="34" charset="-122"/>
                <a:cs typeface="Times New Roman" panose="02020603050405020304" pitchFamily="18" charset="0"/>
                <a:sym typeface="+mn-ea"/>
              </a:rPr>
              <a:t>也没有胃癌罹患升高的风险</a:t>
            </a:r>
            <a:endParaRPr lang="en-US" altLang="zh-CN" sz="1400" dirty="0">
              <a:solidFill>
                <a:srgbClr val="FF0000"/>
              </a:solidFill>
              <a:highlight>
                <a:srgbClr val="FFFF00"/>
              </a:highlight>
              <a:latin typeface="Arial" panose="020B0604020202020204" pitchFamily="34" charset="0"/>
              <a:ea typeface="微软雅黑" panose="020B0503020204020204" pitchFamily="34" charset="-122"/>
              <a:cs typeface="Times New Roman" panose="02020603050405020304" pitchFamily="18" charset="0"/>
              <a:sym typeface="+mn-ea"/>
            </a:endParaRPr>
          </a:p>
          <a:p>
            <a:pPr marL="800100" lvl="1" indent="-342900" algn="just">
              <a:lnSpc>
                <a:spcPct val="150000"/>
              </a:lnSpc>
              <a:buFont typeface="+mj-lt"/>
              <a:buAutoNum type="arabicPeriod"/>
            </a:pPr>
            <a:r>
              <a:rPr lang="zh-CN" altLang="en-US" sz="1400" b="1" dirty="0">
                <a:solidFill>
                  <a:srgbClr val="FF0000"/>
                </a:solidFill>
              </a:rPr>
              <a:t>氯吡格雷与批准剂量的兰索拉唑合并给药时，无需调整前者的剂量</a:t>
            </a:r>
          </a:p>
        </p:txBody>
      </p:sp>
      <p:sp>
        <p:nvSpPr>
          <p:cNvPr id="2" name="文本框 1"/>
          <p:cNvSpPr txBox="1"/>
          <p:nvPr/>
        </p:nvSpPr>
        <p:spPr>
          <a:xfrm>
            <a:off x="552278" y="950263"/>
            <a:ext cx="11087443" cy="873957"/>
          </a:xfrm>
          <a:prstGeom prst="rect">
            <a:avLst/>
          </a:prstGeom>
          <a:noFill/>
        </p:spPr>
        <p:txBody>
          <a:bodyPr wrap="square">
            <a:spAutoFit/>
          </a:bodyPr>
          <a:lstStyle/>
          <a:p>
            <a:pPr marL="285750" indent="-285750">
              <a:lnSpc>
                <a:spcPct val="150000"/>
              </a:lnSpc>
              <a:buFont typeface="Wingdings" panose="05000000000000000000" pitchFamily="2" charset="2"/>
              <a:buChar char="n"/>
            </a:pPr>
            <a:r>
              <a:rPr lang="zh-CN" altLang="en-US" b="1" dirty="0">
                <a:solidFill>
                  <a:srgbClr val="FF0000"/>
                </a:solidFill>
                <a:latin typeface="Arial" panose="020B0604020202020204" pitchFamily="34" charset="0"/>
                <a:ea typeface="微软雅黑" panose="020B0503020204020204" pitchFamily="34" charset="-122"/>
              </a:rPr>
              <a:t>本品“质子泵激活</a:t>
            </a:r>
            <a:r>
              <a:rPr lang="en-US" altLang="zh-CN" b="1" dirty="0">
                <a:solidFill>
                  <a:srgbClr val="FF0000"/>
                </a:solidFill>
                <a:latin typeface="Arial" panose="020B0604020202020204" pitchFamily="34" charset="0"/>
                <a:ea typeface="微软雅黑" panose="020B0503020204020204" pitchFamily="34" charset="-122"/>
              </a:rPr>
              <a:t>—</a:t>
            </a:r>
            <a:r>
              <a:rPr lang="zh-CN" altLang="en-US" b="1" dirty="0">
                <a:solidFill>
                  <a:srgbClr val="FF0000"/>
                </a:solidFill>
                <a:latin typeface="Arial" panose="020B0604020202020204" pitchFamily="34" charset="0"/>
                <a:ea typeface="微软雅黑" panose="020B0503020204020204" pitchFamily="34" charset="-122"/>
              </a:rPr>
              <a:t>药物达峰起效”时间同步的特征，规避肠溶</a:t>
            </a:r>
            <a:r>
              <a:rPr lang="en-US" altLang="zh-CN" b="1" dirty="0">
                <a:solidFill>
                  <a:srgbClr val="FF0000"/>
                </a:solidFill>
                <a:latin typeface="Arial" panose="020B0604020202020204" pitchFamily="34" charset="0"/>
                <a:ea typeface="微软雅黑" panose="020B0503020204020204" pitchFamily="34" charset="-122"/>
              </a:rPr>
              <a:t>PPI</a:t>
            </a:r>
            <a:r>
              <a:rPr lang="zh-CN" altLang="en-US" b="1" dirty="0">
                <a:solidFill>
                  <a:srgbClr val="FF0000"/>
                </a:solidFill>
                <a:latin typeface="Arial" panose="020B0604020202020204" pitchFamily="34" charset="0"/>
                <a:ea typeface="微软雅黑" panose="020B0503020204020204" pitchFamily="34" charset="-122"/>
              </a:rPr>
              <a:t>需进食配合起效的严重弊端，且不可被碳酸氢钠与肠溶</a:t>
            </a:r>
            <a:r>
              <a:rPr lang="en-US" altLang="zh-CN" b="1" dirty="0">
                <a:solidFill>
                  <a:srgbClr val="FF0000"/>
                </a:solidFill>
                <a:latin typeface="Arial" panose="020B0604020202020204" pitchFamily="34" charset="0"/>
                <a:ea typeface="微软雅黑" panose="020B0503020204020204" pitchFamily="34" charset="-122"/>
              </a:rPr>
              <a:t>PPI</a:t>
            </a:r>
            <a:r>
              <a:rPr lang="zh-CN" altLang="en-US" b="1" dirty="0">
                <a:solidFill>
                  <a:srgbClr val="FF0000"/>
                </a:solidFill>
                <a:latin typeface="Arial" panose="020B0604020202020204" pitchFamily="34" charset="0"/>
                <a:ea typeface="微软雅黑" panose="020B0503020204020204" pitchFamily="34" charset="-122"/>
              </a:rPr>
              <a:t>联合应用所重现，从临床优势角度，可全面替代兰索拉唑肠溶制剂</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2"/>
          <p:cNvSpPr/>
          <p:nvPr/>
        </p:nvSpPr>
        <p:spPr>
          <a:xfrm>
            <a:off x="0" y="81916"/>
            <a:ext cx="325939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0" y="132669"/>
            <a:ext cx="3022469"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05 </a:t>
            </a:r>
            <a:r>
              <a:rPr lang="zh-CN" altLang="en-US" sz="3000" b="1" dirty="0">
                <a:solidFill>
                  <a:schemeClr val="bg1"/>
                </a:solidFill>
                <a:latin typeface="Arial" panose="020B0604020202020204" pitchFamily="34" charset="0"/>
                <a:ea typeface="微软雅黑" panose="020B0503020204020204" pitchFamily="34" charset="-122"/>
                <a:sym typeface="+mn-ea"/>
              </a:rPr>
              <a:t>公平性</a:t>
            </a:r>
          </a:p>
        </p:txBody>
      </p:sp>
      <p:sp>
        <p:nvSpPr>
          <p:cNvPr id="4" name="文本框 3" descr="7b0a20202020227461726765744964223a202270726f636573734f6e6c696e6554657874426f78220a7d0a"/>
          <p:cNvSpPr txBox="1"/>
          <p:nvPr/>
        </p:nvSpPr>
        <p:spPr>
          <a:xfrm>
            <a:off x="209552" y="925424"/>
            <a:ext cx="11820524" cy="2503575"/>
          </a:xfrm>
          <a:prstGeom prst="rect">
            <a:avLst/>
          </a:prstGeom>
        </p:spPr>
        <p:style>
          <a:lnRef idx="2">
            <a:schemeClr val="accent1"/>
          </a:lnRef>
          <a:fillRef idx="1">
            <a:schemeClr val="lt1"/>
          </a:fillRef>
          <a:effectRef idx="0">
            <a:schemeClr val="accent1"/>
          </a:effectRef>
          <a:fontRef idx="minor">
            <a:schemeClr val="dk1"/>
          </a:fontRef>
        </p:style>
        <p:txBody>
          <a:bodyPr wrap="square" rtlCol="0" anchor="t">
            <a:noAutofit/>
          </a:bodyPr>
          <a:lstStyle/>
          <a:p>
            <a:pPr marL="285750" indent="-285750" fontAlgn="auto">
              <a:lnSpc>
                <a:spcPct val="150000"/>
              </a:lnSpc>
              <a:spcBef>
                <a:spcPts val="600"/>
              </a:spcBef>
              <a:buFont typeface="Wingdings" panose="05000000000000000000" pitchFamily="2" charset="2"/>
              <a:buChar char="n"/>
            </a:pPr>
            <a:r>
              <a:rPr lang="zh-CN" altLang="en-US" b="1" dirty="0">
                <a:solidFill>
                  <a:srgbClr val="FF0000"/>
                </a:solidFill>
                <a:latin typeface="Arial" panose="020B0604020202020204" pitchFamily="34" charset="0"/>
                <a:ea typeface="微软雅黑" panose="020B0503020204020204" pitchFamily="34" charset="-122"/>
                <a:sym typeface="+mn-ea"/>
              </a:rPr>
              <a:t>弥补目录短板：可与氯吡格雷安全联用的新一代</a:t>
            </a:r>
            <a:r>
              <a:rPr lang="zh-CN" altLang="en-US" sz="1500" b="1" dirty="0">
                <a:solidFill>
                  <a:srgbClr val="FF0000"/>
                </a:solidFill>
                <a:latin typeface="Arial" panose="020B0604020202020204" pitchFamily="34" charset="0"/>
                <a:ea typeface="微软雅黑" panose="020B0503020204020204" pitchFamily="34" charset="-122"/>
                <a:cs typeface="微软雅黑" panose="020B0503020204020204" pitchFamily="34" charset="-122"/>
                <a:sym typeface="+mn-ea"/>
              </a:rPr>
              <a:t>复方胃溶速释</a:t>
            </a:r>
            <a:r>
              <a:rPr lang="en-US" altLang="zh-CN" sz="1500" b="1" dirty="0">
                <a:solidFill>
                  <a:srgbClr val="FF0000"/>
                </a:solidFill>
                <a:latin typeface="Arial" panose="020B0604020202020204" pitchFamily="34" charset="0"/>
                <a:ea typeface="微软雅黑" panose="020B0503020204020204" pitchFamily="34" charset="-122"/>
                <a:cs typeface="微软雅黑" panose="020B0503020204020204" pitchFamily="34" charset="-122"/>
                <a:sym typeface="+mn-ea"/>
              </a:rPr>
              <a:t>PPI</a:t>
            </a:r>
            <a:r>
              <a:rPr lang="zh-CN" altLang="en-US" sz="1500" b="1" dirty="0">
                <a:solidFill>
                  <a:srgbClr val="FF0000"/>
                </a:solidFill>
                <a:latin typeface="Arial" panose="020B0604020202020204" pitchFamily="34" charset="0"/>
                <a:ea typeface="微软雅黑" panose="020B0503020204020204" pitchFamily="34" charset="-122"/>
                <a:cs typeface="微软雅黑" panose="020B0503020204020204" pitchFamily="34" charset="-122"/>
                <a:sym typeface="+mn-ea"/>
              </a:rPr>
              <a:t>剂型，从临床优势角度，可全面替代兰索拉唑肠溶制剂；与钾离子竞争性酸阻滞剂（</a:t>
            </a:r>
            <a:r>
              <a:rPr lang="en-US" altLang="zh-CN" sz="1500" b="1" dirty="0">
                <a:solidFill>
                  <a:srgbClr val="FF0000"/>
                </a:solidFill>
                <a:latin typeface="Arial" panose="020B0604020202020204" pitchFamily="34" charset="0"/>
                <a:ea typeface="微软雅黑" panose="020B0503020204020204" pitchFamily="34" charset="-122"/>
                <a:cs typeface="微软雅黑" panose="020B0503020204020204" pitchFamily="34" charset="-122"/>
                <a:sym typeface="+mn-ea"/>
              </a:rPr>
              <a:t>P-CAB</a:t>
            </a:r>
            <a:r>
              <a:rPr lang="zh-CN" altLang="en-US" sz="1500" b="1" dirty="0">
                <a:solidFill>
                  <a:srgbClr val="FF0000"/>
                </a:solidFill>
                <a:latin typeface="Arial" panose="020B0604020202020204" pitchFamily="34" charset="0"/>
                <a:ea typeface="微软雅黑" panose="020B0503020204020204" pitchFamily="34" charset="-122"/>
                <a:cs typeface="微软雅黑" panose="020B0503020204020204" pitchFamily="34" charset="-122"/>
                <a:sym typeface="+mn-ea"/>
              </a:rPr>
              <a:t>）相比，疗效相当，但作用机理不同，本品提供了新的治疗路径选择，且长期安全性数据更好</a:t>
            </a:r>
            <a:endParaRPr lang="en-US" altLang="zh-CN" sz="1500" b="1" dirty="0">
              <a:solidFill>
                <a:srgbClr val="FF0000"/>
              </a:solidFill>
              <a:latin typeface="Arial" panose="020B0604020202020204" pitchFamily="34" charset="0"/>
              <a:ea typeface="微软雅黑" panose="020B0503020204020204" pitchFamily="34" charset="-122"/>
              <a:cs typeface="微软雅黑" panose="020B0503020204020204" pitchFamily="34" charset="-122"/>
              <a:sym typeface="+mn-ea"/>
            </a:endParaRPr>
          </a:p>
          <a:p>
            <a:pPr marL="342900" indent="-342900">
              <a:lnSpc>
                <a:spcPct val="150000"/>
              </a:lnSpc>
              <a:buFont typeface="+mj-lt"/>
              <a:buAutoNum type="arabicPeriod"/>
            </a:pPr>
            <a:r>
              <a:rPr lang="zh-CN" altLang="en-US" sz="1500" b="1" dirty="0">
                <a:solidFill>
                  <a:srgbClr val="FF0000"/>
                </a:solidFill>
                <a:latin typeface="Arial" panose="020B0604020202020204" pitchFamily="34" charset="0"/>
                <a:ea typeface="微软雅黑" panose="020B0503020204020204" pitchFamily="34" charset="-122"/>
                <a:cs typeface="微软雅黑" panose="020B0503020204020204" pitchFamily="34" charset="-122"/>
                <a:sym typeface="+mn-ea"/>
              </a:rPr>
              <a:t>具有更短的Tmax，起效更快速</a:t>
            </a:r>
            <a:r>
              <a:rPr lang="zh-CN" altLang="en-US" sz="1500" dirty="0">
                <a:solidFill>
                  <a:schemeClr val="tx1"/>
                </a:solidFill>
                <a:latin typeface="Arial" panose="020B0604020202020204" pitchFamily="34" charset="0"/>
                <a:ea typeface="微软雅黑" panose="020B0503020204020204" pitchFamily="34" charset="-122"/>
                <a:cs typeface="微软雅黑" panose="020B0503020204020204" pitchFamily="34" charset="-122"/>
                <a:sym typeface="+mn-ea"/>
              </a:rPr>
              <a:t>：</a:t>
            </a:r>
            <a:r>
              <a:rPr lang="zh-CN" altLang="en-US" sz="1500" dirty="0">
                <a:solidFill>
                  <a:schemeClr val="tx1"/>
                </a:solidFill>
                <a:latin typeface="Arial" panose="020B0604020202020204" pitchFamily="34" charset="0"/>
                <a:ea typeface="微软雅黑" panose="020B0503020204020204" pitchFamily="34" charset="-122"/>
              </a:rPr>
              <a:t>对于需快速改善症状患者，不会出现仅对症治疗通常伴随的酸反跳</a:t>
            </a:r>
            <a:endParaRPr lang="en-US" altLang="zh-CN" sz="1500" dirty="0">
              <a:solidFill>
                <a:schemeClr val="tx1"/>
              </a:solidFill>
              <a:latin typeface="Arial" panose="020B0604020202020204" pitchFamily="34" charset="0"/>
              <a:ea typeface="微软雅黑" panose="020B0503020204020204" pitchFamily="34" charset="-122"/>
            </a:endParaRPr>
          </a:p>
          <a:p>
            <a:pPr marL="342900" indent="-342900">
              <a:lnSpc>
                <a:spcPct val="150000"/>
              </a:lnSpc>
              <a:buFont typeface="+mj-lt"/>
              <a:buAutoNum type="arabicPeriod"/>
            </a:pPr>
            <a:r>
              <a:rPr lang="zh-CN" altLang="en-US" sz="1500" b="1" dirty="0">
                <a:solidFill>
                  <a:srgbClr val="FF0000"/>
                </a:solidFill>
                <a:latin typeface="Arial" panose="020B0604020202020204" pitchFamily="34" charset="0"/>
                <a:ea typeface="微软雅黑" panose="020B0503020204020204" pitchFamily="34" charset="-122"/>
              </a:rPr>
              <a:t>不需要进食激活静息质子泵，可</a:t>
            </a:r>
            <a:r>
              <a:rPr lang="zh-CN" altLang="en-US" sz="1500" b="1" dirty="0">
                <a:solidFill>
                  <a:srgbClr val="FF0000"/>
                </a:solidFill>
                <a:latin typeface="Arial" panose="020B0604020202020204" pitchFamily="34" charset="0"/>
                <a:ea typeface="微软雅黑" panose="020B0503020204020204" pitchFamily="34" charset="-122"/>
                <a:sym typeface="+mn-ea"/>
              </a:rPr>
              <a:t>按需治疗，临睡前使用，以及及时补服</a:t>
            </a:r>
            <a:r>
              <a:rPr lang="zh-CN" altLang="en-US" sz="1500" dirty="0">
                <a:solidFill>
                  <a:schemeClr val="tx1"/>
                </a:solidFill>
                <a:latin typeface="Arial" panose="020B0604020202020204" pitchFamily="34" charset="0"/>
                <a:ea typeface="微软雅黑" panose="020B0503020204020204" pitchFamily="34" charset="-122"/>
              </a:rPr>
              <a:t>：按需治疗，更好控制临床症状；睡前服用，</a:t>
            </a:r>
            <a:r>
              <a:rPr lang="zh-CN" altLang="en-US" sz="1500" dirty="0">
                <a:solidFill>
                  <a:schemeClr val="tx1"/>
                </a:solidFill>
                <a:latin typeface="Arial" panose="020B0604020202020204" pitchFamily="34" charset="0"/>
                <a:ea typeface="微软雅黑" panose="020B0503020204020204" pitchFamily="34" charset="-122"/>
                <a:sym typeface="+mn-ea"/>
              </a:rPr>
              <a:t>更好控制</a:t>
            </a:r>
            <a:r>
              <a:rPr lang="en-US" altLang="zh-CN" sz="1500" dirty="0">
                <a:solidFill>
                  <a:schemeClr val="tx1"/>
                </a:solidFill>
                <a:latin typeface="Arial" panose="020B0604020202020204" pitchFamily="34" charset="0"/>
                <a:ea typeface="微软雅黑" panose="020B0503020204020204" pitchFamily="34" charset="-122"/>
                <a:sym typeface="+mn-ea"/>
              </a:rPr>
              <a:t>GERD</a:t>
            </a:r>
            <a:r>
              <a:rPr lang="zh-CN" altLang="en-US" sz="1500" b="1" dirty="0">
                <a:solidFill>
                  <a:schemeClr val="tx1"/>
                </a:solidFill>
                <a:latin typeface="Arial" panose="020B0604020202020204" pitchFamily="34" charset="0"/>
                <a:ea typeface="微软雅黑" panose="020B0503020204020204" pitchFamily="34" charset="-122"/>
                <a:sym typeface="+mn-ea"/>
              </a:rPr>
              <a:t>夜间酸突破</a:t>
            </a:r>
            <a:r>
              <a:rPr lang="zh-CN" altLang="en-US" sz="1500" dirty="0">
                <a:solidFill>
                  <a:schemeClr val="tx1"/>
                </a:solidFill>
                <a:latin typeface="Arial" panose="020B0604020202020204" pitchFamily="34" charset="0"/>
                <a:ea typeface="微软雅黑" panose="020B0503020204020204" pitchFamily="34" charset="-122"/>
                <a:sym typeface="+mn-ea"/>
              </a:rPr>
              <a:t>；及时补服，提高依从性，更好协同根除幽门螺杆菌感染</a:t>
            </a:r>
            <a:endParaRPr lang="en-US" altLang="zh-CN" sz="1500" dirty="0">
              <a:solidFill>
                <a:schemeClr val="tx1"/>
              </a:solidFill>
              <a:latin typeface="Arial" panose="020B0604020202020204" pitchFamily="34" charset="0"/>
              <a:ea typeface="微软雅黑" panose="020B0503020204020204" pitchFamily="34" charset="-122"/>
            </a:endParaRPr>
          </a:p>
          <a:p>
            <a:pPr marL="342900" indent="-342900">
              <a:lnSpc>
                <a:spcPct val="150000"/>
              </a:lnSpc>
              <a:buFont typeface="+mj-lt"/>
              <a:buAutoNum type="arabicPeriod"/>
            </a:pPr>
            <a:r>
              <a:rPr lang="zh-CN" altLang="zh-CN" sz="1500" b="1" dirty="0">
                <a:solidFill>
                  <a:srgbClr val="FF0000"/>
                </a:solidFill>
                <a:latin typeface="Arial" panose="020B0604020202020204" pitchFamily="34" charset="0"/>
                <a:ea typeface="微软雅黑" panose="020B0503020204020204" pitchFamily="34" charset="-122"/>
              </a:rPr>
              <a:t>胃内</a:t>
            </a:r>
            <a:r>
              <a:rPr lang="zh-CN" altLang="en-US" sz="1500" b="1" dirty="0">
                <a:solidFill>
                  <a:srgbClr val="FF0000"/>
                </a:solidFill>
                <a:latin typeface="Arial" panose="020B0604020202020204" pitchFamily="34" charset="0"/>
                <a:ea typeface="微软雅黑" panose="020B0503020204020204" pitchFamily="34" charset="-122"/>
              </a:rPr>
              <a:t>直接</a:t>
            </a:r>
            <a:r>
              <a:rPr lang="zh-CN" altLang="zh-CN" sz="1500" b="1" dirty="0">
                <a:solidFill>
                  <a:srgbClr val="FF0000"/>
                </a:solidFill>
                <a:latin typeface="Arial" panose="020B0604020202020204" pitchFamily="34" charset="0"/>
                <a:ea typeface="微软雅黑" panose="020B0503020204020204" pitchFamily="34" charset="-122"/>
              </a:rPr>
              <a:t>释放</a:t>
            </a:r>
            <a:r>
              <a:rPr lang="zh-CN" altLang="en-US" sz="1500" b="1" dirty="0">
                <a:solidFill>
                  <a:srgbClr val="FF0000"/>
                </a:solidFill>
                <a:latin typeface="Arial" panose="020B0604020202020204" pitchFamily="34" charset="0"/>
                <a:ea typeface="微软雅黑" panose="020B0503020204020204" pitchFamily="34" charset="-122"/>
              </a:rPr>
              <a:t>吸收，适用于适应症人群中伴有胃排空功能障碍或肠道吸收面积减少（如胃轻瘫、幽门梗阻、短肠综合征等）的特殊患者</a:t>
            </a:r>
          </a:p>
        </p:txBody>
      </p:sp>
      <p:sp>
        <p:nvSpPr>
          <p:cNvPr id="5" name="文本框 4" descr="7b0a20202020227461726765744964223a202270726f636573734f6e6c696e6554657874426f78220a7d0a"/>
          <p:cNvSpPr txBox="1"/>
          <p:nvPr/>
        </p:nvSpPr>
        <p:spPr>
          <a:xfrm>
            <a:off x="161926" y="3558775"/>
            <a:ext cx="3377012" cy="1623495"/>
          </a:xfrm>
          <a:prstGeom prst="rect">
            <a:avLst/>
          </a:prstGeom>
        </p:spPr>
        <p:style>
          <a:lnRef idx="2">
            <a:schemeClr val="accent1"/>
          </a:lnRef>
          <a:fillRef idx="1">
            <a:schemeClr val="lt1"/>
          </a:fillRef>
          <a:effectRef idx="0">
            <a:schemeClr val="accent1"/>
          </a:effectRef>
          <a:fontRef idx="minor">
            <a:schemeClr val="dk1"/>
          </a:fontRef>
        </p:style>
        <p:txBody>
          <a:bodyPr wrap="square" rtlCol="0" anchor="t">
            <a:noAutofit/>
          </a:bodyPr>
          <a:lstStyle/>
          <a:p>
            <a:pPr marL="342900" indent="-342900">
              <a:lnSpc>
                <a:spcPct val="150000"/>
              </a:lnSpc>
              <a:buFont typeface="Wingdings" panose="05000000000000000000" pitchFamily="2" charset="2"/>
              <a:buChar char="n"/>
            </a:pPr>
            <a:r>
              <a:rPr lang="zh-CN" altLang="en-US" sz="1600" b="1" dirty="0">
                <a:solidFill>
                  <a:srgbClr val="FF0000"/>
                </a:solidFill>
                <a:latin typeface="Arial" panose="020B0604020202020204" pitchFamily="34" charset="0"/>
                <a:ea typeface="微软雅黑" panose="020B0503020204020204" pitchFamily="34" charset="-122"/>
              </a:rPr>
              <a:t>符合“保基本”原则</a:t>
            </a:r>
            <a:r>
              <a:rPr lang="zh-CN" altLang="en-US" sz="1400" b="1" dirty="0">
                <a:solidFill>
                  <a:srgbClr val="FF0000"/>
                </a:solidFill>
                <a:latin typeface="Arial" panose="020B0604020202020204" pitchFamily="34" charset="0"/>
                <a:ea typeface="微软雅黑" panose="020B0503020204020204" pitchFamily="34" charset="-122"/>
              </a:rPr>
              <a:t>：</a:t>
            </a:r>
            <a:r>
              <a:rPr lang="zh-CN" altLang="en-US" sz="1400" b="1" dirty="0">
                <a:solidFill>
                  <a:schemeClr val="tx1"/>
                </a:solidFill>
                <a:latin typeface="Arial" panose="020B0604020202020204" pitchFamily="34" charset="0"/>
                <a:ea typeface="微软雅黑" panose="020B0503020204020204" pitchFamily="34" charset="-122"/>
              </a:rPr>
              <a:t>独特治疗优势</a:t>
            </a:r>
            <a:r>
              <a:rPr lang="zh-CN" altLang="en-US" sz="1400" b="1" kern="100" dirty="0">
                <a:solidFill>
                  <a:schemeClr val="accent1"/>
                </a:solidFill>
                <a:latin typeface="Arial" panose="020B0604020202020204" pitchFamily="34" charset="0"/>
                <a:ea typeface="微软雅黑" panose="020B0503020204020204" pitchFamily="34" charset="-122"/>
                <a:cs typeface="Times New Roman" panose="02020603050405020304" pitchFamily="18" charset="0"/>
              </a:rPr>
              <a:t>，</a:t>
            </a:r>
            <a:r>
              <a:rPr lang="zh-CN" altLang="en-US" sz="1400" b="1" kern="100" dirty="0">
                <a:solidFill>
                  <a:srgbClr val="FF0000"/>
                </a:solidFill>
                <a:latin typeface="Arial" panose="020B0604020202020204" pitchFamily="34" charset="0"/>
                <a:ea typeface="微软雅黑" panose="020B0503020204020204" pitchFamily="34" charset="-122"/>
                <a:cs typeface="Times New Roman" panose="02020603050405020304" pitchFamily="18" charset="0"/>
              </a:rPr>
              <a:t>比价</a:t>
            </a:r>
            <a:r>
              <a:rPr lang="zh-CN" altLang="zh-CN" sz="1400" b="1" kern="100" dirty="0">
                <a:solidFill>
                  <a:srgbClr val="FF0000"/>
                </a:solidFill>
                <a:latin typeface="Arial" panose="020B0604020202020204" pitchFamily="34" charset="0"/>
                <a:ea typeface="微软雅黑" panose="020B0503020204020204" pitchFamily="34" charset="-122"/>
                <a:cs typeface="Times New Roman" panose="02020603050405020304" pitchFamily="18" charset="0"/>
              </a:rPr>
              <a:t>合理，</a:t>
            </a:r>
            <a:r>
              <a:rPr lang="zh-CN" altLang="en-US" sz="1400" b="1" kern="100" dirty="0">
                <a:solidFill>
                  <a:srgbClr val="FF0000"/>
                </a:solidFill>
                <a:latin typeface="Arial" panose="020B0604020202020204" pitchFamily="34" charset="0"/>
                <a:ea typeface="微软雅黑" panose="020B0503020204020204" pitchFamily="34" charset="-122"/>
                <a:cs typeface="Times New Roman" panose="02020603050405020304" pitchFamily="18" charset="0"/>
              </a:rPr>
              <a:t>可全面替代兰索拉唑肠溶制剂，</a:t>
            </a:r>
            <a:r>
              <a:rPr lang="zh-CN" altLang="zh-CN" sz="1400" kern="100" dirty="0">
                <a:effectLst/>
                <a:latin typeface="Arial" panose="020B0604020202020204" pitchFamily="34" charset="0"/>
                <a:ea typeface="微软雅黑" panose="020B0503020204020204" pitchFamily="34" charset="-122"/>
                <a:cs typeface="Times New Roman" panose="02020603050405020304" pitchFamily="18" charset="0"/>
              </a:rPr>
              <a:t>能</a:t>
            </a:r>
            <a:r>
              <a:rPr lang="zh-CN" altLang="en-US" sz="1400" kern="100" dirty="0">
                <a:effectLst/>
                <a:latin typeface="Arial" panose="020B0604020202020204" pitchFamily="34" charset="0"/>
                <a:ea typeface="微软雅黑" panose="020B0503020204020204" pitchFamily="34" charset="-122"/>
                <a:cs typeface="Times New Roman" panose="02020603050405020304" pitchFamily="18" charset="0"/>
              </a:rPr>
              <a:t>更优</a:t>
            </a:r>
            <a:r>
              <a:rPr lang="zh-CN" altLang="zh-CN" sz="1400" kern="100" dirty="0">
                <a:effectLst/>
                <a:latin typeface="Arial" panose="020B0604020202020204" pitchFamily="34" charset="0"/>
                <a:ea typeface="微软雅黑" panose="020B0503020204020204" pitchFamily="34" charset="-122"/>
                <a:cs typeface="Times New Roman" panose="02020603050405020304" pitchFamily="18" charset="0"/>
              </a:rPr>
              <a:t>保障参保患者基本医疗需求，</a:t>
            </a:r>
            <a:r>
              <a:rPr lang="zh-CN" altLang="en-US" sz="1400" kern="100" dirty="0">
                <a:effectLst/>
                <a:latin typeface="Arial" panose="020B0604020202020204" pitchFamily="34" charset="0"/>
                <a:ea typeface="微软雅黑" panose="020B0503020204020204" pitchFamily="34" charset="-122"/>
                <a:cs typeface="Times New Roman" panose="02020603050405020304" pitchFamily="18" charset="0"/>
              </a:rPr>
              <a:t>降低经济负担</a:t>
            </a:r>
            <a:endParaRPr lang="en-US" altLang="zh-CN" sz="1400" dirty="0">
              <a:solidFill>
                <a:schemeClr val="tx1"/>
              </a:solidFill>
              <a:latin typeface="Arial" panose="020B0604020202020204" pitchFamily="34" charset="0"/>
              <a:ea typeface="微软雅黑" panose="020B0503020204020204" pitchFamily="34" charset="-122"/>
            </a:endParaRPr>
          </a:p>
          <a:p>
            <a:pPr marL="342900" indent="-342900">
              <a:lnSpc>
                <a:spcPct val="150000"/>
              </a:lnSpc>
              <a:buFont typeface="+mj-lt"/>
              <a:buAutoNum type="arabicPeriod"/>
            </a:pPr>
            <a:endParaRPr lang="en-US" altLang="zh-CN" sz="1400" b="1" dirty="0">
              <a:solidFill>
                <a:schemeClr val="tx1"/>
              </a:solidFill>
              <a:latin typeface="Arial" panose="020B0604020202020204" pitchFamily="34" charset="0"/>
              <a:ea typeface="微软雅黑" panose="020B0503020204020204" pitchFamily="34" charset="-122"/>
            </a:endParaRPr>
          </a:p>
          <a:p>
            <a:pPr marL="342900" indent="-342900">
              <a:lnSpc>
                <a:spcPct val="150000"/>
              </a:lnSpc>
              <a:buFont typeface="+mj-lt"/>
              <a:buAutoNum type="arabicPeriod"/>
            </a:pPr>
            <a:endParaRPr lang="zh-CN" altLang="en-US" sz="1400" b="1" dirty="0">
              <a:solidFill>
                <a:schemeClr val="tx1"/>
              </a:solidFill>
              <a:latin typeface="Arial" panose="020B0604020202020204" pitchFamily="34" charset="0"/>
              <a:ea typeface="微软雅黑" panose="020B0503020204020204" pitchFamily="34" charset="-122"/>
            </a:endParaRPr>
          </a:p>
        </p:txBody>
      </p:sp>
      <p:sp>
        <p:nvSpPr>
          <p:cNvPr id="6" name="文本框 5" descr="7b0a20202020227461726765744964223a202270726f636573734f6e6c696e6554657874426f78220a7d0a"/>
          <p:cNvSpPr txBox="1"/>
          <p:nvPr/>
        </p:nvSpPr>
        <p:spPr>
          <a:xfrm>
            <a:off x="3622701" y="3537084"/>
            <a:ext cx="4236952" cy="1623495"/>
          </a:xfrm>
          <a:prstGeom prst="rect">
            <a:avLst/>
          </a:prstGeom>
        </p:spPr>
        <p:style>
          <a:lnRef idx="2">
            <a:schemeClr val="accent1"/>
          </a:lnRef>
          <a:fillRef idx="1">
            <a:schemeClr val="lt1"/>
          </a:fillRef>
          <a:effectRef idx="0">
            <a:schemeClr val="accent1"/>
          </a:effectRef>
          <a:fontRef idx="minor">
            <a:schemeClr val="dk1"/>
          </a:fontRef>
        </p:style>
        <p:txBody>
          <a:bodyPr wrap="square" rtlCol="0" anchor="t">
            <a:noAutofit/>
          </a:bodyPr>
          <a:lstStyle/>
          <a:p>
            <a:pPr marL="0" lvl="1" indent="-342900">
              <a:lnSpc>
                <a:spcPct val="150000"/>
              </a:lnSpc>
              <a:buFont typeface="Wingdings" panose="05000000000000000000" pitchFamily="2" charset="2"/>
              <a:buChar char="n"/>
            </a:pPr>
            <a:r>
              <a:rPr lang="zh-CN" altLang="en-US" sz="1600" b="1" dirty="0">
                <a:solidFill>
                  <a:srgbClr val="FF0000"/>
                </a:solidFill>
                <a:latin typeface="Arial" panose="020B0604020202020204" pitchFamily="34" charset="0"/>
                <a:ea typeface="微软雅黑" panose="020B0503020204020204" pitchFamily="34" charset="-122"/>
              </a:rPr>
              <a:t>对公共健康影响积极</a:t>
            </a:r>
            <a:r>
              <a:rPr lang="zh-CN" altLang="en-US" sz="1100" b="1" dirty="0">
                <a:solidFill>
                  <a:schemeClr val="tx1"/>
                </a:solidFill>
                <a:latin typeface="Arial" panose="020B0604020202020204" pitchFamily="34" charset="0"/>
                <a:ea typeface="微软雅黑" panose="020B0503020204020204" pitchFamily="34" charset="-122"/>
              </a:rPr>
              <a:t>：</a:t>
            </a:r>
            <a:r>
              <a:rPr lang="zh-CN" altLang="zh-CN" sz="1400" kern="100" dirty="0">
                <a:latin typeface="Arial" panose="020B0604020202020204" pitchFamily="34" charset="0"/>
                <a:ea typeface="微软雅黑" panose="020B0503020204020204" pitchFamily="34" charset="-122"/>
                <a:cs typeface="Times New Roman" panose="02020603050405020304" pitchFamily="18" charset="0"/>
              </a:rPr>
              <a:t>按需</a:t>
            </a:r>
            <a:r>
              <a:rPr lang="zh-CN" altLang="en-US" sz="1400" kern="100" dirty="0">
                <a:latin typeface="Arial" panose="020B0604020202020204" pitchFamily="34" charset="0"/>
                <a:ea typeface="微软雅黑" panose="020B0503020204020204" pitchFamily="34" charset="-122"/>
                <a:cs typeface="Times New Roman" panose="02020603050405020304" pitchFamily="18" charset="0"/>
              </a:rPr>
              <a:t>治疗</a:t>
            </a:r>
            <a:r>
              <a:rPr lang="zh-CN" altLang="zh-CN" sz="1400" kern="100" dirty="0">
                <a:latin typeface="Arial" panose="020B0604020202020204" pitchFamily="34" charset="0"/>
                <a:ea typeface="微软雅黑" panose="020B0503020204020204" pitchFamily="34" charset="-122"/>
                <a:cs typeface="Times New Roman" panose="02020603050405020304" pitchFamily="18" charset="0"/>
              </a:rPr>
              <a:t>，</a:t>
            </a:r>
            <a:r>
              <a:rPr lang="zh-CN" altLang="en-US" sz="1400" b="1" kern="100" dirty="0">
                <a:solidFill>
                  <a:srgbClr val="FF0000"/>
                </a:solidFill>
                <a:latin typeface="Arial" panose="020B0604020202020204" pitchFamily="34" charset="0"/>
                <a:ea typeface="微软雅黑" panose="020B0503020204020204" pitchFamily="34" charset="-122"/>
                <a:cs typeface="Times New Roman" panose="02020603050405020304" pitchFamily="18" charset="0"/>
              </a:rPr>
              <a:t>更快解决急性症状，</a:t>
            </a:r>
            <a:r>
              <a:rPr lang="zh-CN" altLang="zh-CN" sz="1400" b="1" kern="100" dirty="0">
                <a:solidFill>
                  <a:srgbClr val="FF0000"/>
                </a:solidFill>
                <a:latin typeface="Arial" panose="020B0604020202020204" pitchFamily="34" charset="0"/>
                <a:ea typeface="微软雅黑" panose="020B0503020204020204" pitchFamily="34" charset="-122"/>
                <a:cs typeface="Times New Roman" panose="02020603050405020304" pitchFamily="18" charset="0"/>
              </a:rPr>
              <a:t>临睡前使用解决</a:t>
            </a:r>
            <a:r>
              <a:rPr lang="en-US" altLang="zh-CN" sz="1400" b="1" kern="100" dirty="0">
                <a:solidFill>
                  <a:srgbClr val="FF0000"/>
                </a:solidFill>
                <a:latin typeface="Arial" panose="020B0604020202020204" pitchFamily="34" charset="0"/>
                <a:ea typeface="微软雅黑" panose="020B0503020204020204" pitchFamily="34" charset="-122"/>
                <a:cs typeface="Times New Roman" panose="02020603050405020304" pitchFamily="18" charset="0"/>
              </a:rPr>
              <a:t>GERD</a:t>
            </a:r>
            <a:r>
              <a:rPr lang="zh-CN" altLang="zh-CN" sz="1400" b="1" kern="100" dirty="0">
                <a:solidFill>
                  <a:srgbClr val="FF0000"/>
                </a:solidFill>
                <a:latin typeface="Arial" panose="020B0604020202020204" pitchFamily="34" charset="0"/>
                <a:ea typeface="微软雅黑" panose="020B0503020204020204" pitchFamily="34" charset="-122"/>
                <a:cs typeface="Times New Roman" panose="02020603050405020304" pitchFamily="18" charset="0"/>
              </a:rPr>
              <a:t>夜间酸突破</a:t>
            </a:r>
            <a:r>
              <a:rPr lang="zh-CN" altLang="zh-CN" sz="1400" kern="100" dirty="0">
                <a:latin typeface="Arial" panose="020B0604020202020204" pitchFamily="34" charset="0"/>
                <a:ea typeface="微软雅黑" panose="020B0503020204020204" pitchFamily="34" charset="-122"/>
                <a:cs typeface="Times New Roman" panose="02020603050405020304" pitchFamily="18" charset="0"/>
              </a:rPr>
              <a:t>；及时补服，提高</a:t>
            </a:r>
            <a:r>
              <a:rPr lang="zh-CN" altLang="en-US" sz="1400" kern="100" dirty="0">
                <a:latin typeface="Arial" panose="020B0604020202020204" pitchFamily="34" charset="0"/>
                <a:ea typeface="微软雅黑" panose="020B0503020204020204" pitchFamily="34" charset="-122"/>
                <a:cs typeface="Times New Roman" panose="02020603050405020304" pitchFamily="18" charset="0"/>
              </a:rPr>
              <a:t>依从</a:t>
            </a:r>
            <a:r>
              <a:rPr lang="zh-CN" altLang="zh-CN" sz="1400" kern="100" dirty="0">
                <a:latin typeface="Arial" panose="020B0604020202020204" pitchFamily="34" charset="0"/>
                <a:ea typeface="微软雅黑" panose="020B0503020204020204" pitchFamily="34" charset="-122"/>
                <a:cs typeface="Times New Roman" panose="02020603050405020304" pitchFamily="18" charset="0"/>
              </a:rPr>
              <a:t>性；</a:t>
            </a:r>
            <a:r>
              <a:rPr lang="zh-CN" altLang="en-US" sz="1400" b="1" dirty="0">
                <a:solidFill>
                  <a:srgbClr val="FF0000"/>
                </a:solidFill>
                <a:latin typeface="Arial" panose="020B0604020202020204" pitchFamily="34" charset="0"/>
                <a:ea typeface="微软雅黑" panose="020B0503020204020204" pitchFamily="34" charset="-122"/>
                <a:cs typeface="微软雅黑" panose="020B0503020204020204" pitchFamily="34" charset="-122"/>
                <a:sym typeface="+mn-ea"/>
              </a:rPr>
              <a:t>与</a:t>
            </a:r>
            <a:r>
              <a:rPr lang="en-US" altLang="zh-CN" sz="1400" b="1" dirty="0">
                <a:solidFill>
                  <a:srgbClr val="FF0000"/>
                </a:solidFill>
                <a:latin typeface="Arial" panose="020B0604020202020204" pitchFamily="34" charset="0"/>
                <a:ea typeface="微软雅黑" panose="020B0503020204020204" pitchFamily="34" charset="-122"/>
                <a:cs typeface="Times New Roman" panose="02020603050405020304" pitchFamily="18" charset="0"/>
                <a:sym typeface="+mn-ea"/>
              </a:rPr>
              <a:t>P-CAB</a:t>
            </a:r>
            <a:r>
              <a:rPr lang="zh-CN" altLang="en-US" sz="1400" b="1" dirty="0">
                <a:solidFill>
                  <a:srgbClr val="FF0000"/>
                </a:solidFill>
                <a:latin typeface="Arial" panose="020B0604020202020204" pitchFamily="34" charset="0"/>
                <a:ea typeface="微软雅黑" panose="020B0503020204020204" pitchFamily="34" charset="-122"/>
                <a:cs typeface="Times New Roman" panose="02020603050405020304" pitchFamily="18" charset="0"/>
                <a:sym typeface="+mn-ea"/>
              </a:rPr>
              <a:t>药物相比，长期安全性数据更好，无胃癌罹患升高的风险</a:t>
            </a:r>
            <a:endParaRPr lang="zh-CN" altLang="en-US" sz="1400" b="1" dirty="0">
              <a:solidFill>
                <a:srgbClr val="FF0000"/>
              </a:solidFill>
              <a:latin typeface="Arial" panose="020B0604020202020204" pitchFamily="34" charset="0"/>
              <a:ea typeface="微软雅黑" panose="020B0503020204020204" pitchFamily="34" charset="-122"/>
              <a:cs typeface="微软雅黑" panose="020B0503020204020204" pitchFamily="34" charset="-122"/>
              <a:sym typeface="+mn-ea"/>
            </a:endParaRPr>
          </a:p>
          <a:p>
            <a:pPr marL="342900" indent="-342900">
              <a:lnSpc>
                <a:spcPct val="150000"/>
              </a:lnSpc>
              <a:buFont typeface="Wingdings" panose="05000000000000000000" pitchFamily="2" charset="2"/>
              <a:buChar char="n"/>
            </a:pPr>
            <a:endParaRPr lang="en-US" altLang="zh-CN" sz="1100" dirty="0">
              <a:solidFill>
                <a:schemeClr val="tx1"/>
              </a:solidFill>
              <a:latin typeface="Arial" panose="020B0604020202020204" pitchFamily="34" charset="0"/>
              <a:ea typeface="微软雅黑" panose="020B0503020204020204" pitchFamily="34" charset="-122"/>
            </a:endParaRPr>
          </a:p>
          <a:p>
            <a:pPr marL="342900" indent="-342900">
              <a:lnSpc>
                <a:spcPct val="150000"/>
              </a:lnSpc>
              <a:buFont typeface="+mj-lt"/>
              <a:buAutoNum type="arabicPeriod"/>
            </a:pPr>
            <a:endParaRPr lang="en-US" altLang="zh-CN" sz="1100" b="1" dirty="0">
              <a:solidFill>
                <a:schemeClr val="tx1"/>
              </a:solidFill>
              <a:latin typeface="Arial" panose="020B0604020202020204" pitchFamily="34" charset="0"/>
              <a:ea typeface="微软雅黑" panose="020B0503020204020204" pitchFamily="34" charset="-122"/>
            </a:endParaRPr>
          </a:p>
          <a:p>
            <a:pPr marL="342900" indent="-342900">
              <a:lnSpc>
                <a:spcPct val="150000"/>
              </a:lnSpc>
              <a:buFont typeface="+mj-lt"/>
              <a:buAutoNum type="arabicPeriod"/>
            </a:pPr>
            <a:endParaRPr lang="zh-CN" altLang="en-US" sz="1100" b="1" dirty="0">
              <a:solidFill>
                <a:schemeClr val="tx1"/>
              </a:solidFill>
              <a:latin typeface="Arial" panose="020B0604020202020204" pitchFamily="34" charset="0"/>
              <a:ea typeface="微软雅黑" panose="020B0503020204020204" pitchFamily="34" charset="-122"/>
            </a:endParaRPr>
          </a:p>
        </p:txBody>
      </p:sp>
      <p:sp>
        <p:nvSpPr>
          <p:cNvPr id="11" name="文本框 10" descr="7b0a20202020227461726765744964223a202270726f636573734f6e6c696e6554657874426f78220a7d0a"/>
          <p:cNvSpPr txBox="1"/>
          <p:nvPr/>
        </p:nvSpPr>
        <p:spPr>
          <a:xfrm>
            <a:off x="7943416" y="3537084"/>
            <a:ext cx="4086660" cy="1623495"/>
          </a:xfrm>
          <a:prstGeom prst="rect">
            <a:avLst/>
          </a:prstGeom>
        </p:spPr>
        <p:style>
          <a:lnRef idx="2">
            <a:schemeClr val="accent1"/>
          </a:lnRef>
          <a:fillRef idx="1">
            <a:schemeClr val="lt1"/>
          </a:fillRef>
          <a:effectRef idx="0">
            <a:schemeClr val="accent1"/>
          </a:effectRef>
          <a:fontRef idx="minor">
            <a:schemeClr val="dk1"/>
          </a:fontRef>
        </p:style>
        <p:txBody>
          <a:bodyPr wrap="square" rtlCol="0" anchor="t">
            <a:noAutofit/>
          </a:bodyPr>
          <a:lstStyle/>
          <a:p>
            <a:pPr marL="0" lvl="1" indent="-342900">
              <a:lnSpc>
                <a:spcPct val="150000"/>
              </a:lnSpc>
              <a:buFont typeface="Wingdings" panose="05000000000000000000" pitchFamily="2" charset="2"/>
              <a:buChar char="n"/>
            </a:pPr>
            <a:r>
              <a:rPr lang="zh-CN" altLang="en-US" sz="1600" b="1" dirty="0">
                <a:solidFill>
                  <a:srgbClr val="FF0000"/>
                </a:solidFill>
                <a:latin typeface="Arial" panose="020B0604020202020204" pitchFamily="34" charset="0"/>
                <a:ea typeface="微软雅黑" panose="020B0503020204020204" pitchFamily="34" charset="-122"/>
              </a:rPr>
              <a:t>临床管理难度低</a:t>
            </a:r>
            <a:r>
              <a:rPr lang="zh-CN" altLang="en-US" sz="1400" b="1" dirty="0">
                <a:solidFill>
                  <a:schemeClr val="tx1"/>
                </a:solidFill>
                <a:latin typeface="Arial" panose="020B0604020202020204" pitchFamily="34" charset="0"/>
                <a:ea typeface="微软雅黑" panose="020B0503020204020204" pitchFamily="34" charset="-122"/>
              </a:rPr>
              <a:t>：</a:t>
            </a:r>
            <a:r>
              <a:rPr lang="zh-CN" altLang="en-US" sz="1400" dirty="0">
                <a:solidFill>
                  <a:schemeClr val="tx1"/>
                </a:solidFill>
                <a:latin typeface="Arial" panose="020B0604020202020204" pitchFamily="34" charset="0"/>
                <a:ea typeface="微软雅黑" panose="020B0503020204020204" pitchFamily="34" charset="-122"/>
                <a:sym typeface="+mn-ea"/>
              </a:rPr>
              <a:t>用药安全有效，不依赖餐食配合起效；</a:t>
            </a:r>
            <a:r>
              <a:rPr lang="zh-CN" altLang="en-US" sz="1400" b="1" dirty="0">
                <a:solidFill>
                  <a:srgbClr val="FF0000"/>
                </a:solidFill>
                <a:latin typeface="Arial" panose="020B0604020202020204" pitchFamily="34" charset="0"/>
                <a:ea typeface="微软雅黑" panose="020B0503020204020204" pitchFamily="34" charset="-122"/>
                <a:sym typeface="+mn-ea"/>
              </a:rPr>
              <a:t>可按需使用及临睡前使用</a:t>
            </a:r>
            <a:r>
              <a:rPr lang="zh-CN" altLang="en-US" sz="1400" dirty="0">
                <a:solidFill>
                  <a:schemeClr val="tx1"/>
                </a:solidFill>
                <a:latin typeface="Arial" panose="020B0604020202020204" pitchFamily="34" charset="0"/>
                <a:ea typeface="微软雅黑" panose="020B0503020204020204" pitchFamily="34" charset="-122"/>
                <a:sym typeface="+mn-ea"/>
              </a:rPr>
              <a:t>，</a:t>
            </a:r>
            <a:r>
              <a:rPr lang="zh-CN" altLang="en-US" sz="1400" dirty="0">
                <a:solidFill>
                  <a:schemeClr val="tx1"/>
                </a:solidFill>
                <a:latin typeface="Arial" panose="020B0604020202020204" pitchFamily="34" charset="0"/>
                <a:ea typeface="微软雅黑" panose="020B0503020204020204" pitchFamily="34" charset="-122"/>
              </a:rPr>
              <a:t>更快缓解症状和控制胃酸；并可及时补服，</a:t>
            </a:r>
            <a:r>
              <a:rPr lang="zh-CN" altLang="en-US" sz="1400" b="1" dirty="0">
                <a:solidFill>
                  <a:srgbClr val="FF0000"/>
                </a:solidFill>
                <a:latin typeface="Arial" panose="020B0604020202020204" pitchFamily="34" charset="0"/>
                <a:ea typeface="微软雅黑" panose="020B0503020204020204" pitchFamily="34" charset="-122"/>
              </a:rPr>
              <a:t>患者依从性高；</a:t>
            </a:r>
            <a:r>
              <a:rPr lang="zh-CN" altLang="en-US" sz="1400" b="1" dirty="0">
                <a:solidFill>
                  <a:srgbClr val="FF0000"/>
                </a:solidFill>
              </a:rPr>
              <a:t>氯</a:t>
            </a:r>
            <a:r>
              <a:rPr lang="zh-CN" altLang="en-US" sz="1400" b="1" dirty="0">
                <a:solidFill>
                  <a:srgbClr val="FF0000"/>
                </a:solidFill>
                <a:sym typeface="+mn-ea"/>
              </a:rPr>
              <a:t>吡格雷合并给药时，无需调整药物剂量</a:t>
            </a:r>
            <a:endParaRPr lang="zh-CN" altLang="en-US" sz="1400" b="1" dirty="0">
              <a:solidFill>
                <a:srgbClr val="FF0000"/>
              </a:solidFill>
            </a:endParaRPr>
          </a:p>
          <a:p>
            <a:pPr marL="342900" indent="-342900">
              <a:lnSpc>
                <a:spcPct val="150000"/>
              </a:lnSpc>
              <a:buFont typeface="Wingdings" panose="05000000000000000000" pitchFamily="2" charset="2"/>
              <a:buChar char="n"/>
            </a:pPr>
            <a:endParaRPr lang="en-US" altLang="zh-CN" sz="1400" dirty="0">
              <a:solidFill>
                <a:schemeClr val="tx1"/>
              </a:solidFill>
              <a:latin typeface="Arial" panose="020B0604020202020204" pitchFamily="34" charset="0"/>
              <a:ea typeface="微软雅黑" panose="020B0503020204020204" pitchFamily="34" charset="-122"/>
            </a:endParaRPr>
          </a:p>
          <a:p>
            <a:pPr marL="342900" indent="-342900">
              <a:lnSpc>
                <a:spcPct val="150000"/>
              </a:lnSpc>
              <a:buFont typeface="+mj-lt"/>
              <a:buAutoNum type="arabicPeriod"/>
            </a:pPr>
            <a:endParaRPr lang="en-US" altLang="zh-CN" sz="1400" b="1" dirty="0">
              <a:solidFill>
                <a:schemeClr val="tx1"/>
              </a:solidFill>
              <a:latin typeface="Arial" panose="020B0604020202020204" pitchFamily="34" charset="0"/>
              <a:ea typeface="微软雅黑" panose="020B0503020204020204" pitchFamily="34" charset="-122"/>
            </a:endParaRPr>
          </a:p>
          <a:p>
            <a:pPr marL="342900" indent="-342900">
              <a:lnSpc>
                <a:spcPct val="150000"/>
              </a:lnSpc>
              <a:buFont typeface="Wingdings" panose="05000000000000000000" pitchFamily="2" charset="2"/>
              <a:buChar char="n"/>
            </a:pPr>
            <a:endParaRPr lang="zh-CN" altLang="en-US" sz="1400" b="1" dirty="0">
              <a:solidFill>
                <a:schemeClr val="tx1"/>
              </a:solidFill>
              <a:latin typeface="Arial" panose="020B0604020202020204" pitchFamily="34" charset="0"/>
              <a:ea typeface="微软雅黑" panose="020B0503020204020204"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4556501" y="2996432"/>
            <a:ext cx="4579749" cy="865136"/>
          </a:xfrm>
        </p:spPr>
        <p:txBody>
          <a:bodyPr>
            <a:normAutofit fontScale="90000"/>
          </a:bodyPr>
          <a:lstStyle/>
          <a:p>
            <a:pPr algn="ctr"/>
            <a:r>
              <a:rPr lang="zh-CN" altLang="en-US" sz="6000" dirty="0">
                <a:solidFill>
                  <a:srgbClr val="FF0000"/>
                </a:solidFill>
                <a:latin typeface="Arial" panose="020B0604020202020204" pitchFamily="34" charset="0"/>
                <a:ea typeface="微软雅黑" panose="020B0503020204020204" pitchFamily="34" charset="-122"/>
              </a:rPr>
              <a:t>感谢专家评审</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右箭头 16"/>
          <p:cNvSpPr/>
          <p:nvPr/>
        </p:nvSpPr>
        <p:spPr>
          <a:xfrm>
            <a:off x="2244725" y="2370455"/>
            <a:ext cx="3479165" cy="3274695"/>
          </a:xfrm>
          <a:prstGeom prst="rightArrow">
            <a:avLst/>
          </a:prstGeom>
          <a:solidFill>
            <a:schemeClr val="accent1"/>
          </a:solidFill>
        </p:spPr>
        <p:style>
          <a:lnRef idx="0">
            <a:srgbClr val="FFFFFF"/>
          </a:lnRef>
          <a:fillRef idx="1">
            <a:schemeClr val="accent5"/>
          </a:fillRef>
          <a:effectRef idx="0">
            <a:srgbClr val="FFFFFF"/>
          </a:effectRef>
          <a:fontRef idx="minor">
            <a:schemeClr val="lt1"/>
          </a:fontRef>
        </p:style>
        <p:txBody>
          <a:bodyPr rtlCol="0" anchor="ctr"/>
          <a:lstStyle/>
          <a:p>
            <a:pPr algn="ctr"/>
            <a:endParaRPr lang="zh-CN" altLang="en-US"/>
          </a:p>
        </p:txBody>
      </p:sp>
      <p:sp>
        <p:nvSpPr>
          <p:cNvPr id="19" name="文本框 18"/>
          <p:cNvSpPr txBox="1"/>
          <p:nvPr/>
        </p:nvSpPr>
        <p:spPr>
          <a:xfrm>
            <a:off x="3054985" y="3492500"/>
            <a:ext cx="1356995" cy="706755"/>
          </a:xfrm>
          <a:prstGeom prst="rect">
            <a:avLst/>
          </a:prstGeom>
          <a:noFill/>
        </p:spPr>
        <p:txBody>
          <a:bodyPr wrap="square" rtlCol="0">
            <a:spAutoFit/>
          </a:bodyPr>
          <a:lstStyle/>
          <a:p>
            <a:r>
              <a:rPr lang="zh-CN" altLang="en-US" sz="4000" b="1" dirty="0">
                <a:solidFill>
                  <a:schemeClr val="bg1">
                    <a:lumMod val="95000"/>
                  </a:schemeClr>
                </a:solidFill>
                <a:latin typeface="Arial" panose="020B0604020202020204" pitchFamily="34" charset="0"/>
                <a:ea typeface="微软雅黑" panose="020B0503020204020204" pitchFamily="34" charset="-122"/>
                <a:cs typeface="+mn-ea"/>
                <a:sym typeface="+mn-lt"/>
              </a:rPr>
              <a:t>目录</a:t>
            </a:r>
            <a:endParaRPr lang="zh-CN" altLang="en-US" sz="4000" dirty="0">
              <a:solidFill>
                <a:schemeClr val="bg1">
                  <a:lumMod val="95000"/>
                </a:schemeClr>
              </a:solidFill>
              <a:latin typeface="Arial" panose="020B0604020202020204" pitchFamily="34" charset="0"/>
              <a:ea typeface="微软雅黑" panose="020B0503020204020204" pitchFamily="34" charset="-122"/>
            </a:endParaRPr>
          </a:p>
        </p:txBody>
      </p:sp>
      <p:sp>
        <p:nvSpPr>
          <p:cNvPr id="21" name="椭圆 20"/>
          <p:cNvSpPr/>
          <p:nvPr/>
        </p:nvSpPr>
        <p:spPr>
          <a:xfrm>
            <a:off x="6534785" y="3596183"/>
            <a:ext cx="748030" cy="586105"/>
          </a:xfrm>
          <a:prstGeom prst="ellipse">
            <a:avLst/>
          </a:prstGeom>
        </p:spPr>
        <p:style>
          <a:lnRef idx="3">
            <a:schemeClr val="accent1"/>
          </a:lnRef>
          <a:fillRef idx="0">
            <a:srgbClr val="FFFFFF"/>
          </a:fillRef>
          <a:effectRef idx="0">
            <a:srgbClr val="FFFFFF"/>
          </a:effectRef>
          <a:fontRef idx="minor">
            <a:schemeClr val="tx1"/>
          </a:fontRef>
        </p:style>
        <p:txBody>
          <a:bodyPr rtlCol="0" anchor="ctr"/>
          <a:lstStyle/>
          <a:p>
            <a:pPr algn="ctr"/>
            <a:endParaRPr lang="zh-CN" altLang="en-US"/>
          </a:p>
        </p:txBody>
      </p:sp>
      <p:sp>
        <p:nvSpPr>
          <p:cNvPr id="22" name="椭圆 21"/>
          <p:cNvSpPr/>
          <p:nvPr/>
        </p:nvSpPr>
        <p:spPr>
          <a:xfrm>
            <a:off x="6535420" y="2895600"/>
            <a:ext cx="747395" cy="586105"/>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en-US" altLang="zh-HK" b="1" dirty="0">
                <a:solidFill>
                  <a:schemeClr val="bg1"/>
                </a:solidFill>
                <a:latin typeface="Arial" panose="020B0604020202020204" pitchFamily="34" charset="0"/>
                <a:ea typeface="微软雅黑" panose="020B0503020204020204" pitchFamily="34" charset="-122"/>
                <a:sym typeface="+mn-ea"/>
              </a:rPr>
              <a:t>02</a:t>
            </a:r>
            <a:endParaRPr lang="zh-CN" altLang="en-US">
              <a:latin typeface="Arial" panose="020B0604020202020204" pitchFamily="34" charset="0"/>
              <a:ea typeface="微软雅黑" panose="020B0503020204020204" pitchFamily="34" charset="-122"/>
            </a:endParaRPr>
          </a:p>
        </p:txBody>
      </p:sp>
      <p:sp>
        <p:nvSpPr>
          <p:cNvPr id="57" name="文本框 56"/>
          <p:cNvSpPr txBox="1"/>
          <p:nvPr/>
        </p:nvSpPr>
        <p:spPr>
          <a:xfrm>
            <a:off x="8418830" y="2711450"/>
            <a:ext cx="521335" cy="701675"/>
          </a:xfrm>
          <a:prstGeom prst="rect">
            <a:avLst/>
          </a:prstGeom>
          <a:noFill/>
        </p:spPr>
        <p:txBody>
          <a:bodyPr wrap="square" rtlCol="0">
            <a:noAutofit/>
          </a:bodyPr>
          <a:lstStyle/>
          <a:p>
            <a:r>
              <a:rPr lang="en-US" altLang="zh-HK" b="1" dirty="0">
                <a:solidFill>
                  <a:schemeClr val="bg1"/>
                </a:solidFill>
                <a:latin typeface="Arial" panose="020B0604020202020204" pitchFamily="34" charset="0"/>
                <a:ea typeface="微软雅黑" panose="020B0503020204020204" pitchFamily="34" charset="-122"/>
                <a:sym typeface="+mn-ea"/>
              </a:rPr>
              <a:t>02</a:t>
            </a:r>
            <a:endParaRPr lang="en-US" altLang="zh-CN">
              <a:latin typeface="Arial" panose="020B0604020202020204" pitchFamily="34" charset="0"/>
              <a:ea typeface="微软雅黑" panose="020B0503020204020204" pitchFamily="34" charset="-122"/>
            </a:endParaRPr>
          </a:p>
        </p:txBody>
      </p:sp>
      <p:sp>
        <p:nvSpPr>
          <p:cNvPr id="63" name="椭圆 62"/>
          <p:cNvSpPr/>
          <p:nvPr/>
        </p:nvSpPr>
        <p:spPr>
          <a:xfrm>
            <a:off x="6534785" y="4313733"/>
            <a:ext cx="747395" cy="586105"/>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en-US" altLang="zh-HK" b="1" dirty="0">
                <a:solidFill>
                  <a:schemeClr val="bg1"/>
                </a:solidFill>
                <a:latin typeface="Arial" panose="020B0604020202020204" pitchFamily="34" charset="0"/>
                <a:ea typeface="微软雅黑" panose="020B0503020204020204" pitchFamily="34" charset="-122"/>
                <a:sym typeface="+mn-ea"/>
              </a:rPr>
              <a:t>04</a:t>
            </a:r>
            <a:endParaRPr lang="zh-CN" altLang="en-US">
              <a:latin typeface="Arial" panose="020B0604020202020204" pitchFamily="34" charset="0"/>
              <a:ea typeface="微软雅黑" panose="020B0503020204020204" pitchFamily="34" charset="-122"/>
            </a:endParaRPr>
          </a:p>
        </p:txBody>
      </p:sp>
      <p:sp>
        <p:nvSpPr>
          <p:cNvPr id="66" name="椭圆 65"/>
          <p:cNvSpPr/>
          <p:nvPr/>
        </p:nvSpPr>
        <p:spPr>
          <a:xfrm>
            <a:off x="6534150" y="5031283"/>
            <a:ext cx="748030" cy="586105"/>
          </a:xfrm>
          <a:prstGeom prst="ellipse">
            <a:avLst/>
          </a:prstGeom>
        </p:spPr>
        <p:style>
          <a:lnRef idx="3">
            <a:schemeClr val="accent1"/>
          </a:lnRef>
          <a:fillRef idx="0">
            <a:srgbClr val="FFFFFF"/>
          </a:fillRef>
          <a:effectRef idx="0">
            <a:srgbClr val="FFFFFF"/>
          </a:effectRef>
          <a:fontRef idx="minor">
            <a:schemeClr val="tx1"/>
          </a:fontRef>
        </p:style>
        <p:txBody>
          <a:bodyPr rtlCol="0" anchor="ctr"/>
          <a:lstStyle/>
          <a:p>
            <a:pPr algn="ctr"/>
            <a:r>
              <a:rPr lang="en-US" altLang="zh-HK" b="1" dirty="0">
                <a:solidFill>
                  <a:srgbClr val="2165AC"/>
                </a:solidFill>
                <a:latin typeface="Arial" panose="020B0604020202020204" pitchFamily="34" charset="0"/>
                <a:ea typeface="微软雅黑" panose="020B0503020204020204" pitchFamily="34" charset="-122"/>
                <a:sym typeface="+mn-ea"/>
              </a:rPr>
              <a:t>05</a:t>
            </a:r>
            <a:endParaRPr lang="zh-CN" altLang="en-US">
              <a:latin typeface="Arial" panose="020B0604020202020204" pitchFamily="34" charset="0"/>
              <a:ea typeface="微软雅黑" panose="020B0503020204020204" pitchFamily="34" charset="-122"/>
            </a:endParaRPr>
          </a:p>
        </p:txBody>
      </p:sp>
      <p:sp>
        <p:nvSpPr>
          <p:cNvPr id="68" name="文本框 67"/>
          <p:cNvSpPr txBox="1"/>
          <p:nvPr/>
        </p:nvSpPr>
        <p:spPr>
          <a:xfrm>
            <a:off x="6628765" y="3732073"/>
            <a:ext cx="652780" cy="581025"/>
          </a:xfrm>
          <a:prstGeom prst="rect">
            <a:avLst/>
          </a:prstGeom>
          <a:noFill/>
        </p:spPr>
        <p:txBody>
          <a:bodyPr wrap="square" rtlCol="0">
            <a:noAutofit/>
          </a:bodyPr>
          <a:lstStyle/>
          <a:p>
            <a:r>
              <a:rPr lang="en-US" altLang="zh-HK" b="1" dirty="0">
                <a:solidFill>
                  <a:srgbClr val="2165AC"/>
                </a:solidFill>
                <a:latin typeface="Arial" panose="020B0604020202020204" pitchFamily="34" charset="0"/>
                <a:ea typeface="微软雅黑" panose="020B0503020204020204" pitchFamily="34" charset="-122"/>
                <a:sym typeface="+mn-ea"/>
              </a:rPr>
              <a:t> 03</a:t>
            </a:r>
            <a:endParaRPr lang="zh-CN" altLang="en-US">
              <a:latin typeface="Arial" panose="020B0604020202020204" pitchFamily="34" charset="0"/>
              <a:ea typeface="微软雅黑" panose="020B0503020204020204" pitchFamily="34" charset="-122"/>
            </a:endParaRPr>
          </a:p>
        </p:txBody>
      </p:sp>
      <p:sp>
        <p:nvSpPr>
          <p:cNvPr id="72" name="圆角矩形 71"/>
          <p:cNvSpPr/>
          <p:nvPr/>
        </p:nvSpPr>
        <p:spPr>
          <a:xfrm>
            <a:off x="7536180" y="2895600"/>
            <a:ext cx="2820670" cy="586105"/>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eaLnBrk="1" hangingPunct="1">
              <a:buSzPct val="100000"/>
            </a:pPr>
            <a:r>
              <a:rPr lang="zh-CN" altLang="en-US" b="1" dirty="0">
                <a:solidFill>
                  <a:schemeClr val="bg1"/>
                </a:solidFill>
                <a:latin typeface="Arial" panose="020B0604020202020204" pitchFamily="34" charset="0"/>
                <a:ea typeface="微软雅黑" panose="020B0503020204020204" pitchFamily="34" charset="-122"/>
                <a:sym typeface="+mn-ea"/>
              </a:rPr>
              <a:t>安全性</a:t>
            </a:r>
            <a:endParaRPr lang="zh-CN" altLang="en-US" dirty="0">
              <a:latin typeface="Arial" panose="020B0604020202020204" pitchFamily="34" charset="0"/>
              <a:ea typeface="微软雅黑" panose="020B0503020204020204" pitchFamily="34" charset="-122"/>
            </a:endParaRPr>
          </a:p>
        </p:txBody>
      </p:sp>
      <p:grpSp>
        <p:nvGrpSpPr>
          <p:cNvPr id="5" name="组合 4"/>
          <p:cNvGrpSpPr/>
          <p:nvPr/>
        </p:nvGrpSpPr>
        <p:grpSpPr>
          <a:xfrm>
            <a:off x="6539230" y="2168890"/>
            <a:ext cx="3817620" cy="605790"/>
            <a:chOff x="6539230" y="2125345"/>
            <a:chExt cx="3817620" cy="605790"/>
          </a:xfrm>
        </p:grpSpPr>
        <p:sp>
          <p:nvSpPr>
            <p:cNvPr id="56" name="文本框 55"/>
            <p:cNvSpPr txBox="1"/>
            <p:nvPr/>
          </p:nvSpPr>
          <p:spPr>
            <a:xfrm>
              <a:off x="6628765" y="2257425"/>
              <a:ext cx="544830" cy="454025"/>
            </a:xfrm>
            <a:prstGeom prst="rect">
              <a:avLst/>
            </a:prstGeom>
            <a:noFill/>
          </p:spPr>
          <p:txBody>
            <a:bodyPr wrap="square" rtlCol="0">
              <a:noAutofit/>
            </a:bodyPr>
            <a:lstStyle/>
            <a:p>
              <a:pPr algn="ctr"/>
              <a:r>
                <a:rPr lang="en-US" altLang="zh-HK" b="1" dirty="0">
                  <a:solidFill>
                    <a:srgbClr val="2165AC"/>
                  </a:solidFill>
                  <a:latin typeface="Arial" panose="020B0604020202020204" pitchFamily="34" charset="0"/>
                  <a:ea typeface="微软雅黑" panose="020B0503020204020204" pitchFamily="34" charset="-122"/>
                  <a:sym typeface="+mn-ea"/>
                </a:rPr>
                <a:t>01</a:t>
              </a:r>
              <a:r>
                <a:rPr lang="en-US" altLang="zh-HK" b="1" dirty="0">
                  <a:solidFill>
                    <a:schemeClr val="bg1"/>
                  </a:solidFill>
                  <a:latin typeface="Arial" panose="020B0604020202020204" pitchFamily="34" charset="0"/>
                  <a:ea typeface="微软雅黑" panose="020B0503020204020204" pitchFamily="34" charset="-122"/>
                  <a:sym typeface="+mn-ea"/>
                </a:rPr>
                <a:t>1</a:t>
              </a:r>
              <a:endParaRPr lang="en-US" altLang="zh-CN">
                <a:latin typeface="Arial" panose="020B0604020202020204" pitchFamily="34" charset="0"/>
                <a:ea typeface="微软雅黑" panose="020B0503020204020204" pitchFamily="34" charset="-122"/>
              </a:endParaRPr>
            </a:p>
          </p:txBody>
        </p:sp>
        <p:sp>
          <p:nvSpPr>
            <p:cNvPr id="58" name="椭圆 57"/>
            <p:cNvSpPr/>
            <p:nvPr/>
          </p:nvSpPr>
          <p:spPr>
            <a:xfrm>
              <a:off x="6539230" y="2125345"/>
              <a:ext cx="748030" cy="586105"/>
            </a:xfrm>
            <a:prstGeom prst="ellipse">
              <a:avLst/>
            </a:prstGeom>
          </p:spPr>
          <p:style>
            <a:lnRef idx="3">
              <a:schemeClr val="accent1"/>
            </a:lnRef>
            <a:fillRef idx="0">
              <a:srgbClr val="FFFFFF"/>
            </a:fillRef>
            <a:effectRef idx="0">
              <a:srgbClr val="FFFFFF"/>
            </a:effectRef>
            <a:fontRef idx="minor">
              <a:schemeClr val="tx1"/>
            </a:fontRef>
          </p:style>
          <p:txBody>
            <a:bodyPr rtlCol="0" anchor="ctr"/>
            <a:lstStyle/>
            <a:p>
              <a:pPr algn="ctr"/>
              <a:endParaRPr lang="zh-CN" altLang="en-US"/>
            </a:p>
          </p:txBody>
        </p:sp>
        <p:sp>
          <p:nvSpPr>
            <p:cNvPr id="74" name="圆角矩形 73"/>
            <p:cNvSpPr/>
            <p:nvPr/>
          </p:nvSpPr>
          <p:spPr>
            <a:xfrm>
              <a:off x="7536180" y="2145030"/>
              <a:ext cx="2820670" cy="586105"/>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eaLnBrk="1" hangingPunct="1">
                <a:buSzPct val="100000"/>
              </a:pPr>
              <a:r>
                <a:rPr lang="zh-CN" altLang="en-US" b="1" dirty="0">
                  <a:solidFill>
                    <a:schemeClr val="bg1"/>
                  </a:solidFill>
                  <a:latin typeface="Arial" panose="020B0604020202020204" pitchFamily="34" charset="0"/>
                  <a:ea typeface="微软雅黑" panose="020B0503020204020204" pitchFamily="34" charset="-122"/>
                  <a:sym typeface="+mn-ea"/>
                </a:rPr>
                <a:t>基本信息</a:t>
              </a:r>
              <a:endParaRPr lang="zh-CN" altLang="en-US" dirty="0">
                <a:latin typeface="Arial" panose="020B0604020202020204" pitchFamily="34" charset="0"/>
                <a:ea typeface="微软雅黑" panose="020B0503020204020204" pitchFamily="34" charset="-122"/>
              </a:endParaRPr>
            </a:p>
          </p:txBody>
        </p:sp>
      </p:grpSp>
      <p:sp>
        <p:nvSpPr>
          <p:cNvPr id="75" name="圆角矩形 74"/>
          <p:cNvSpPr/>
          <p:nvPr/>
        </p:nvSpPr>
        <p:spPr>
          <a:xfrm>
            <a:off x="7536180" y="3626028"/>
            <a:ext cx="2820670" cy="586105"/>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zh-CN" altLang="en-US" b="1" dirty="0">
                <a:solidFill>
                  <a:schemeClr val="bg1"/>
                </a:solidFill>
                <a:latin typeface="Arial" panose="020B0604020202020204" pitchFamily="34" charset="0"/>
                <a:ea typeface="微软雅黑" panose="020B0503020204020204" pitchFamily="34" charset="-122"/>
                <a:sym typeface="+mn-ea"/>
              </a:rPr>
              <a:t>有效性</a:t>
            </a:r>
            <a:endParaRPr lang="zh-CN" altLang="en-US">
              <a:latin typeface="Arial" panose="020B0604020202020204" pitchFamily="34" charset="0"/>
              <a:ea typeface="微软雅黑" panose="020B0503020204020204" pitchFamily="34" charset="-122"/>
            </a:endParaRPr>
          </a:p>
        </p:txBody>
      </p:sp>
      <p:sp>
        <p:nvSpPr>
          <p:cNvPr id="76" name="圆角矩形 75"/>
          <p:cNvSpPr/>
          <p:nvPr/>
        </p:nvSpPr>
        <p:spPr>
          <a:xfrm>
            <a:off x="7536180" y="4327068"/>
            <a:ext cx="2820670" cy="586105"/>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eaLnBrk="1" hangingPunct="1">
              <a:buSzPct val="100000"/>
            </a:pPr>
            <a:r>
              <a:rPr lang="zh-CN" altLang="en-US" b="1" dirty="0">
                <a:solidFill>
                  <a:schemeClr val="bg1"/>
                </a:solidFill>
                <a:latin typeface="Arial" panose="020B0604020202020204" pitchFamily="34" charset="0"/>
                <a:ea typeface="微软雅黑" panose="020B0503020204020204" pitchFamily="34" charset="-122"/>
                <a:sym typeface="+mn-ea"/>
              </a:rPr>
              <a:t>创新性</a:t>
            </a:r>
            <a:endParaRPr lang="zh-CN" altLang="en-US" dirty="0">
              <a:latin typeface="Arial" panose="020B0604020202020204" pitchFamily="34" charset="0"/>
              <a:ea typeface="微软雅黑" panose="020B0503020204020204" pitchFamily="34" charset="-122"/>
            </a:endParaRPr>
          </a:p>
        </p:txBody>
      </p:sp>
      <p:sp>
        <p:nvSpPr>
          <p:cNvPr id="77" name="圆角矩形 76"/>
          <p:cNvSpPr/>
          <p:nvPr/>
        </p:nvSpPr>
        <p:spPr>
          <a:xfrm>
            <a:off x="7536180" y="5028108"/>
            <a:ext cx="2820670" cy="586105"/>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zh-CN" altLang="en-US" b="1" dirty="0">
                <a:solidFill>
                  <a:schemeClr val="bg1"/>
                </a:solidFill>
                <a:latin typeface="Arial" panose="020B0604020202020204" pitchFamily="34" charset="0"/>
                <a:ea typeface="微软雅黑" panose="020B0503020204020204" pitchFamily="34" charset="-122"/>
              </a:rPr>
              <a:t>公平性</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圆角矩形 2"/>
          <p:cNvSpPr/>
          <p:nvPr/>
        </p:nvSpPr>
        <p:spPr>
          <a:xfrm>
            <a:off x="0" y="81916"/>
            <a:ext cx="350955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0" y="132669"/>
            <a:ext cx="3387634"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01 </a:t>
            </a:r>
            <a:r>
              <a:rPr lang="zh-CN" altLang="en-US" sz="3000" b="1" dirty="0">
                <a:solidFill>
                  <a:schemeClr val="bg1"/>
                </a:solidFill>
                <a:latin typeface="Arial" panose="020B0604020202020204" pitchFamily="34" charset="0"/>
                <a:ea typeface="微软雅黑" panose="020B0503020204020204" pitchFamily="34" charset="-122"/>
                <a:sym typeface="+mn-ea"/>
              </a:rPr>
              <a:t>基本信息</a:t>
            </a:r>
            <a:r>
              <a:rPr lang="en-US" altLang="zh-CN" sz="3000" b="1" dirty="0">
                <a:solidFill>
                  <a:schemeClr val="bg1"/>
                </a:solidFill>
                <a:latin typeface="Arial" panose="020B0604020202020204" pitchFamily="34" charset="0"/>
                <a:ea typeface="微软雅黑" panose="020B0503020204020204" pitchFamily="34" charset="-122"/>
                <a:sym typeface="+mn-ea"/>
              </a:rPr>
              <a:t>(1/3)</a:t>
            </a:r>
            <a:endParaRPr lang="zh-CN" altLang="en-US" sz="3000" b="1" dirty="0">
              <a:solidFill>
                <a:schemeClr val="bg1"/>
              </a:solidFill>
              <a:latin typeface="Arial" panose="020B0604020202020204" pitchFamily="34" charset="0"/>
              <a:ea typeface="微软雅黑" panose="020B0503020204020204" pitchFamily="34" charset="-122"/>
              <a:sym typeface="+mn-ea"/>
            </a:endParaRPr>
          </a:p>
        </p:txBody>
      </p:sp>
      <p:graphicFrame>
        <p:nvGraphicFramePr>
          <p:cNvPr id="2" name="表格 1"/>
          <p:cNvGraphicFramePr/>
          <p:nvPr>
            <p:custDataLst>
              <p:tags r:id="rId1"/>
            </p:custDataLst>
            <p:extLst>
              <p:ext uri="{D42A27DB-BD31-4B8C-83A1-F6EECF244321}">
                <p14:modId xmlns:p14="http://schemas.microsoft.com/office/powerpoint/2010/main" val="3874964620"/>
              </p:ext>
            </p:extLst>
          </p:nvPr>
        </p:nvGraphicFramePr>
        <p:xfrm>
          <a:off x="349183" y="1276843"/>
          <a:ext cx="3834889" cy="5225666"/>
        </p:xfrm>
        <a:graphic>
          <a:graphicData uri="http://schemas.openxmlformats.org/drawingml/2006/table">
            <a:tbl>
              <a:tblPr firstRow="1" bandRow="1">
                <a:tableStyleId>{5940675A-B579-460E-94D1-54222C63F5DA}</a:tableStyleId>
              </a:tblPr>
              <a:tblGrid>
                <a:gridCol w="1708217">
                  <a:extLst>
                    <a:ext uri="{9D8B030D-6E8A-4147-A177-3AD203B41FA5}">
                      <a16:colId xmlns:a16="http://schemas.microsoft.com/office/drawing/2014/main" val="20000"/>
                    </a:ext>
                  </a:extLst>
                </a:gridCol>
                <a:gridCol w="2126672">
                  <a:extLst>
                    <a:ext uri="{9D8B030D-6E8A-4147-A177-3AD203B41FA5}">
                      <a16:colId xmlns:a16="http://schemas.microsoft.com/office/drawing/2014/main" val="20001"/>
                    </a:ext>
                  </a:extLst>
                </a:gridCol>
              </a:tblGrid>
              <a:tr h="333213">
                <a:tc>
                  <a:txBody>
                    <a:bodyPr/>
                    <a:lstStyle/>
                    <a:p>
                      <a:pPr indent="0" fontAlgn="auto">
                        <a:lnSpc>
                          <a:spcPct val="150000"/>
                        </a:lnSpc>
                        <a:buNone/>
                      </a:pPr>
                      <a:r>
                        <a:rPr lang="zh-CN" altLang="en-US" sz="1400" b="1" kern="1200" dirty="0">
                          <a:solidFill>
                            <a:schemeClr val="tx1"/>
                          </a:solidFill>
                          <a:latin typeface="Arial" panose="020B0604020202020204" pitchFamily="34" charset="0"/>
                          <a:ea typeface="微软雅黑" panose="020B0503020204020204" pitchFamily="34" charset="-122"/>
                          <a:cs typeface="+mn-cs"/>
                        </a:rPr>
                        <a:t>申报目录类别</a:t>
                      </a:r>
                    </a:p>
                  </a:txBody>
                  <a:tcPr anchor="ctr">
                    <a:lnL w="12700">
                      <a:solidFill>
                        <a:schemeClr val="tx1"/>
                      </a:solidFill>
                      <a:prstDash val="solid"/>
                    </a:lnL>
                    <a:lnR w="12700" cap="flat" cmpd="sng" algn="ctr">
                      <a:solidFill>
                        <a:schemeClr val="tx1"/>
                      </a:solidFill>
                      <a:prstDash val="solid"/>
                      <a:round/>
                      <a:headEnd type="none" w="med" len="med"/>
                      <a:tailEnd type="none" w="med" len="med"/>
                    </a:lnR>
                    <a:lnT w="12700">
                      <a:solidFill>
                        <a:schemeClr val="tx1"/>
                      </a:solidFill>
                      <a:prstDash val="solid"/>
                    </a:lnT>
                    <a:lnB w="12700">
                      <a:solidFill>
                        <a:schemeClr val="tx1"/>
                      </a:solidFill>
                      <a:prstDash val="solid"/>
                    </a:lnB>
                    <a:solidFill>
                      <a:schemeClr val="accent2">
                        <a:lumMod val="20000"/>
                        <a:lumOff val="80000"/>
                      </a:schemeClr>
                    </a:solidFill>
                  </a:tcPr>
                </a:tc>
                <a:tc>
                  <a:txBody>
                    <a:bodyPr/>
                    <a:lstStyle/>
                    <a:p>
                      <a:pPr marL="0" marR="0" lvl="0" indent="0" algn="ctr" defTabSz="914400" rtl="0" eaLnBrk="1" fontAlgn="auto" latinLnBrk="0" hangingPunct="1">
                        <a:lnSpc>
                          <a:spcPct val="150000"/>
                        </a:lnSpc>
                        <a:spcBef>
                          <a:spcPts val="0"/>
                        </a:spcBef>
                        <a:spcAft>
                          <a:spcPts val="0"/>
                        </a:spcAft>
                        <a:buClrTx/>
                        <a:buSzTx/>
                        <a:buFontTx/>
                        <a:buNone/>
                        <a:defRPr/>
                      </a:pPr>
                      <a:r>
                        <a:rPr lang="zh-CN" altLang="en-US" sz="1400" kern="1200">
                          <a:solidFill>
                            <a:schemeClr val="tx1"/>
                          </a:solidFill>
                          <a:latin typeface="Arial" panose="020B0604020202020204" pitchFamily="34" charset="0"/>
                          <a:ea typeface="微软雅黑" panose="020B0503020204020204" pitchFamily="34" charset="-122"/>
                          <a:cs typeface="+mn-cs"/>
                        </a:rPr>
                        <a:t>基本医保目录</a:t>
                      </a:r>
                      <a:endParaRPr lang="en-US" altLang="zh-CN" sz="1400" kern="1200" dirty="0">
                        <a:solidFill>
                          <a:schemeClr val="tx1"/>
                        </a:solidFill>
                        <a:latin typeface="Arial" panose="020B0604020202020204" pitchFamily="34" charset="0"/>
                        <a:ea typeface="微软雅黑" panose="020B0503020204020204" pitchFamily="34" charset="-122"/>
                        <a:cs typeface="微软雅黑" panose="020B0503020204020204" pitchFamily="34" charset="-122"/>
                        <a:sym typeface="+mn-ea"/>
                      </a:endParaRPr>
                    </a:p>
                  </a:txBody>
                  <a:tcPr anchor="ctr">
                    <a:lnL w="12700" cap="flat" cmpd="sng" algn="ctr">
                      <a:solidFill>
                        <a:schemeClr val="tx1"/>
                      </a:solidFill>
                      <a:prstDash val="solid"/>
                      <a:round/>
                      <a:headEnd type="none" w="med" len="med"/>
                      <a:tailEnd type="none" w="med" len="me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0"/>
                  </a:ext>
                </a:extLst>
              </a:tr>
              <a:tr h="333213">
                <a:tc>
                  <a:txBody>
                    <a:bodyPr/>
                    <a:lstStyle/>
                    <a:p>
                      <a:pPr indent="0" fontAlgn="auto">
                        <a:lnSpc>
                          <a:spcPct val="150000"/>
                        </a:lnSpc>
                        <a:buNone/>
                      </a:pPr>
                      <a:r>
                        <a:rPr lang="zh-CN" altLang="en-US" sz="1400" b="1" dirty="0">
                          <a:latin typeface="Arial" panose="020B0604020202020204" pitchFamily="34" charset="0"/>
                          <a:ea typeface="微软雅黑" panose="020B0503020204020204" pitchFamily="34" charset="-122"/>
                        </a:rPr>
                        <a:t>通用名</a:t>
                      </a:r>
                    </a:p>
                  </a:txBody>
                  <a:tcPr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solidFill>
                      <a:schemeClr val="accent2">
                        <a:lumMod val="20000"/>
                        <a:lumOff val="80000"/>
                      </a:schemeClr>
                    </a:solidFill>
                  </a:tcPr>
                </a:tc>
                <a:tc>
                  <a:txBody>
                    <a:bodyPr/>
                    <a:lstStyle/>
                    <a:p>
                      <a:pPr marL="0" marR="0" lvl="0" indent="0" algn="ctr" defTabSz="914400" rtl="0" eaLnBrk="1" fontAlgn="auto" latinLnBrk="0" hangingPunct="1">
                        <a:lnSpc>
                          <a:spcPct val="150000"/>
                        </a:lnSpc>
                        <a:spcBef>
                          <a:spcPts val="0"/>
                        </a:spcBef>
                        <a:spcAft>
                          <a:spcPts val="0"/>
                        </a:spcAft>
                        <a:buClrTx/>
                        <a:buSzTx/>
                        <a:buFontTx/>
                        <a:buNone/>
                        <a:defRPr/>
                      </a:pPr>
                      <a:r>
                        <a:rPr lang="zh-CN" altLang="en-US" sz="1400" dirty="0">
                          <a:solidFill>
                            <a:schemeClr val="tx1"/>
                          </a:solidFill>
                          <a:latin typeface="Arial" panose="020B0604020202020204" pitchFamily="34" charset="0"/>
                          <a:ea typeface="微软雅黑" panose="020B0503020204020204" pitchFamily="34" charset="-122"/>
                          <a:cs typeface="微软雅黑" panose="020B0503020204020204" pitchFamily="34" charset="-122"/>
                          <a:sym typeface="+mn-ea"/>
                        </a:rPr>
                        <a:t>兰索拉唑碳酸氢钠胶囊</a:t>
                      </a:r>
                      <a:endParaRPr lang="en-US" altLang="zh-CN" sz="1400" dirty="0">
                        <a:solidFill>
                          <a:schemeClr val="tx1"/>
                        </a:solidFill>
                        <a:latin typeface="Arial" panose="020B0604020202020204" pitchFamily="34" charset="0"/>
                        <a:ea typeface="微软雅黑" panose="020B0503020204020204" pitchFamily="34" charset="-122"/>
                        <a:cs typeface="微软雅黑" panose="020B0503020204020204" pitchFamily="34" charset="-122"/>
                        <a:sym typeface="+mn-ea"/>
                      </a:endParaRPr>
                    </a:p>
                  </a:txBody>
                  <a:tcPr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tcPr>
                </a:tc>
                <a:extLst>
                  <a:ext uri="{0D108BD9-81ED-4DB2-BD59-A6C34878D82A}">
                    <a16:rowId xmlns:a16="http://schemas.microsoft.com/office/drawing/2014/main" val="10001"/>
                  </a:ext>
                </a:extLst>
              </a:tr>
              <a:tr h="982140">
                <a:tc>
                  <a:txBody>
                    <a:bodyPr/>
                    <a:lstStyle/>
                    <a:p>
                      <a:pPr indent="0" fontAlgn="auto">
                        <a:lnSpc>
                          <a:spcPct val="150000"/>
                        </a:lnSpc>
                        <a:buNone/>
                      </a:pPr>
                      <a:r>
                        <a:rPr lang="zh-CN" altLang="en-US" sz="1400" b="1" dirty="0">
                          <a:latin typeface="Arial" panose="020B0604020202020204" pitchFamily="34" charset="0"/>
                          <a:ea typeface="微软雅黑" panose="020B0503020204020204" pitchFamily="34" charset="-122"/>
                        </a:rPr>
                        <a:t>注册规格</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accent2">
                        <a:lumMod val="20000"/>
                        <a:lumOff val="80000"/>
                      </a:schemeClr>
                    </a:solidFill>
                  </a:tcPr>
                </a:tc>
                <a:tc>
                  <a:txBody>
                    <a:bodyPr/>
                    <a:lstStyle/>
                    <a:p>
                      <a:pPr marL="0" marR="0" lvl="0" indent="0" algn="ctr" defTabSz="914400" rtl="0" eaLnBrk="1" fontAlgn="auto" latinLnBrk="0" hangingPunct="1">
                        <a:lnSpc>
                          <a:spcPct val="150000"/>
                        </a:lnSpc>
                        <a:spcBef>
                          <a:spcPts val="0"/>
                        </a:spcBef>
                        <a:spcAft>
                          <a:spcPts val="0"/>
                        </a:spcAft>
                        <a:buClrTx/>
                        <a:buSzTx/>
                        <a:buFontTx/>
                        <a:buNone/>
                        <a:defRPr/>
                      </a:pPr>
                      <a:r>
                        <a:rPr lang="zh-CN" altLang="en-US" sz="1400" dirty="0">
                          <a:solidFill>
                            <a:schemeClr val="tx1"/>
                          </a:solidFill>
                          <a:latin typeface="Arial" panose="020B0604020202020204" pitchFamily="34" charset="0"/>
                          <a:ea typeface="微软雅黑" panose="020B0503020204020204" pitchFamily="34" charset="-122"/>
                          <a:cs typeface="微软雅黑" panose="020B0503020204020204" pitchFamily="34" charset="-122"/>
                          <a:sym typeface="+mn-ea"/>
                        </a:rPr>
                        <a:t>每粒含兰索拉唑30mg与碳酸氢钠1100mg</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2"/>
                  </a:ext>
                </a:extLst>
              </a:tr>
              <a:tr h="460822">
                <a:tc>
                  <a:txBody>
                    <a:bodyPr/>
                    <a:lstStyle/>
                    <a:p>
                      <a:pPr indent="0" fontAlgn="auto">
                        <a:lnSpc>
                          <a:spcPct val="150000"/>
                        </a:lnSpc>
                        <a:buNone/>
                      </a:pPr>
                      <a:r>
                        <a:rPr lang="zh-CN" altLang="en-US" sz="1400" b="1" dirty="0">
                          <a:latin typeface="Arial" panose="020B0604020202020204" pitchFamily="34" charset="0"/>
                          <a:ea typeface="微软雅黑" panose="020B0503020204020204" pitchFamily="34" charset="-122"/>
                        </a:rPr>
                        <a:t>适应症及用法用量</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accent2">
                        <a:lumMod val="20000"/>
                        <a:lumOff val="80000"/>
                      </a:schemeClr>
                    </a:solidFill>
                  </a:tcPr>
                </a:tc>
                <a:tc>
                  <a:txBody>
                    <a:bodyPr/>
                    <a:lstStyle/>
                    <a:p>
                      <a:pPr indent="0" algn="ctr" fontAlgn="auto">
                        <a:lnSpc>
                          <a:spcPct val="150000"/>
                        </a:lnSpc>
                        <a:buNone/>
                      </a:pPr>
                      <a:r>
                        <a:rPr lang="zh-CN" altLang="en-US" sz="1400" b="0" dirty="0">
                          <a:solidFill>
                            <a:schemeClr val="tx1"/>
                          </a:solidFill>
                          <a:latin typeface="Arial" panose="020B0604020202020204" pitchFamily="34" charset="0"/>
                          <a:ea typeface="微软雅黑" panose="020B0503020204020204" pitchFamily="34" charset="-122"/>
                          <a:cs typeface="Times New Roman" panose="02020603050405020304" pitchFamily="18" charset="0"/>
                          <a:sym typeface="+mn-ea"/>
                        </a:rPr>
                        <a:t>（见下一页）</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3"/>
                  </a:ext>
                </a:extLst>
              </a:tr>
              <a:tr h="668323">
                <a:tc>
                  <a:txBody>
                    <a:bodyPr/>
                    <a:lstStyle/>
                    <a:p>
                      <a:pPr indent="0" fontAlgn="auto">
                        <a:lnSpc>
                          <a:spcPct val="150000"/>
                        </a:lnSpc>
                        <a:buNone/>
                      </a:pPr>
                      <a:r>
                        <a:rPr lang="zh-CN" altLang="en-US" sz="1400" b="1" dirty="0">
                          <a:latin typeface="Arial" panose="020B0604020202020204" pitchFamily="34" charset="0"/>
                          <a:ea typeface="微软雅黑" panose="020B0503020204020204" pitchFamily="34" charset="-122"/>
                        </a:rPr>
                        <a:t>中国大陆首次上市时间</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accent2">
                        <a:lumMod val="20000"/>
                        <a:lumOff val="80000"/>
                      </a:schemeClr>
                    </a:solidFill>
                  </a:tcPr>
                </a:tc>
                <a:tc>
                  <a:txBody>
                    <a:bodyPr/>
                    <a:lstStyle/>
                    <a:p>
                      <a:pPr indent="0" algn="ctr" fontAlgn="auto">
                        <a:lnSpc>
                          <a:spcPct val="150000"/>
                        </a:lnSpc>
                        <a:buNone/>
                      </a:pPr>
                      <a:r>
                        <a:rPr lang="en-US" altLang="zh-CN" sz="1400" dirty="0">
                          <a:solidFill>
                            <a:schemeClr val="tx1"/>
                          </a:solidFill>
                          <a:latin typeface="Arial" panose="020B0604020202020204" pitchFamily="34" charset="0"/>
                          <a:ea typeface="微软雅黑" panose="020B0503020204020204" pitchFamily="34" charset="-122"/>
                          <a:cs typeface="微软雅黑" panose="020B0503020204020204" pitchFamily="34" charset="-122"/>
                          <a:sym typeface="+mn-ea"/>
                        </a:rPr>
                        <a:t>2022</a:t>
                      </a:r>
                      <a:r>
                        <a:rPr lang="zh-CN" altLang="en-US" sz="1400" dirty="0">
                          <a:solidFill>
                            <a:schemeClr val="tx1"/>
                          </a:solidFill>
                          <a:latin typeface="Arial" panose="020B0604020202020204" pitchFamily="34" charset="0"/>
                          <a:ea typeface="微软雅黑" panose="020B0503020204020204" pitchFamily="34" charset="-122"/>
                          <a:cs typeface="微软雅黑" panose="020B0503020204020204" pitchFamily="34" charset="-122"/>
                          <a:sym typeface="+mn-ea"/>
                        </a:rPr>
                        <a:t>年</a:t>
                      </a:r>
                      <a:r>
                        <a:rPr lang="en-US" altLang="zh-CN" sz="1400" dirty="0">
                          <a:solidFill>
                            <a:schemeClr val="tx1"/>
                          </a:solidFill>
                          <a:latin typeface="Arial" panose="020B0604020202020204" pitchFamily="34" charset="0"/>
                          <a:ea typeface="微软雅黑" panose="020B0503020204020204" pitchFamily="34" charset="-122"/>
                          <a:cs typeface="微软雅黑" panose="020B0503020204020204" pitchFamily="34" charset="-122"/>
                          <a:sym typeface="+mn-ea"/>
                        </a:rPr>
                        <a:t>9</a:t>
                      </a:r>
                      <a:r>
                        <a:rPr lang="zh-CN" altLang="en-US" sz="1400" dirty="0">
                          <a:solidFill>
                            <a:schemeClr val="tx1"/>
                          </a:solidFill>
                          <a:latin typeface="Arial" panose="020B0604020202020204" pitchFamily="34" charset="0"/>
                          <a:ea typeface="微软雅黑" panose="020B0503020204020204" pitchFamily="34" charset="-122"/>
                          <a:cs typeface="微软雅黑" panose="020B0503020204020204" pitchFamily="34" charset="-122"/>
                          <a:sym typeface="+mn-ea"/>
                        </a:rPr>
                        <a:t>月</a:t>
                      </a:r>
                      <a:endParaRPr lang="zh-CN" altLang="en-US" sz="1400" b="0" dirty="0">
                        <a:solidFill>
                          <a:schemeClr val="tx1"/>
                        </a:solidFill>
                        <a:latin typeface="Arial" panose="020B0604020202020204" pitchFamily="34" charset="0"/>
                        <a:ea typeface="微软雅黑" panose="020B0503020204020204" pitchFamily="34" charset="-122"/>
                        <a:cs typeface="Times New Roman" panose="02020603050405020304" pitchFamily="18" charset="0"/>
                        <a:sym typeface="+mn-ea"/>
                      </a:endParaRP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4"/>
                  </a:ext>
                </a:extLst>
              </a:tr>
              <a:tr h="674558">
                <a:tc>
                  <a:txBody>
                    <a:bodyPr/>
                    <a:lstStyle/>
                    <a:p>
                      <a:pPr indent="0" fontAlgn="auto">
                        <a:lnSpc>
                          <a:spcPct val="150000"/>
                        </a:lnSpc>
                        <a:buNone/>
                      </a:pPr>
                      <a:r>
                        <a:rPr lang="zh-CN" altLang="en-US" sz="1400" b="1" dirty="0">
                          <a:latin typeface="Arial" panose="020B0604020202020204" pitchFamily="34" charset="0"/>
                          <a:ea typeface="微软雅黑" panose="020B0503020204020204" pitchFamily="34" charset="-122"/>
                          <a:sym typeface="+mn-ea"/>
                        </a:rPr>
                        <a:t>目前大陆地区同通用名药品的上市情况</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accent2">
                        <a:lumMod val="20000"/>
                        <a:lumOff val="80000"/>
                      </a:schemeClr>
                    </a:solidFill>
                  </a:tcPr>
                </a:tc>
                <a:tc>
                  <a:txBody>
                    <a:bodyPr/>
                    <a:lstStyle/>
                    <a:p>
                      <a:pPr indent="0" algn="ctr" fontAlgn="auto">
                        <a:lnSpc>
                          <a:spcPct val="150000"/>
                        </a:lnSpc>
                        <a:buNone/>
                      </a:pPr>
                      <a:r>
                        <a:rPr lang="en-US" altLang="zh-CN" sz="1400" b="1" dirty="0">
                          <a:solidFill>
                            <a:srgbClr val="FF0000"/>
                          </a:solidFill>
                          <a:latin typeface="Arial" panose="020B0604020202020204" pitchFamily="34" charset="0"/>
                          <a:ea typeface="微软雅黑" panose="020B0503020204020204" pitchFamily="34" charset="-122"/>
                          <a:sym typeface="+mn-ea"/>
                        </a:rPr>
                        <a:t>2</a:t>
                      </a:r>
                      <a:r>
                        <a:rPr lang="zh-CN" altLang="en-US" sz="1400" b="1" dirty="0">
                          <a:solidFill>
                            <a:srgbClr val="FF0000"/>
                          </a:solidFill>
                          <a:latin typeface="Arial" panose="020B0604020202020204" pitchFamily="34" charset="0"/>
                          <a:ea typeface="微软雅黑" panose="020B0503020204020204" pitchFamily="34" charset="-122"/>
                          <a:sym typeface="+mn-ea"/>
                        </a:rPr>
                        <a:t>家</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5"/>
                  </a:ext>
                </a:extLst>
              </a:tr>
              <a:tr h="868242">
                <a:tc>
                  <a:txBody>
                    <a:bodyPr/>
                    <a:lstStyle/>
                    <a:p>
                      <a:pPr indent="0" fontAlgn="auto">
                        <a:lnSpc>
                          <a:spcPct val="150000"/>
                        </a:lnSpc>
                        <a:buNone/>
                      </a:pPr>
                      <a:r>
                        <a:rPr lang="zh-CN" altLang="en-US" sz="1400" b="1">
                          <a:latin typeface="Arial" panose="020B0604020202020204" pitchFamily="34" charset="0"/>
                          <a:ea typeface="微软雅黑" panose="020B0503020204020204" pitchFamily="34" charset="-122"/>
                        </a:rPr>
                        <a:t>全球首次上市时间及国家</a:t>
                      </a:r>
                      <a:r>
                        <a:rPr lang="en-US" altLang="zh-CN" sz="1400" b="1">
                          <a:latin typeface="Arial" panose="020B0604020202020204" pitchFamily="34" charset="0"/>
                          <a:ea typeface="微软雅黑" panose="020B0503020204020204" pitchFamily="34" charset="-122"/>
                        </a:rPr>
                        <a:t>/</a:t>
                      </a:r>
                      <a:r>
                        <a:rPr lang="zh-CN" altLang="en-US" sz="1400" b="1">
                          <a:latin typeface="Arial" panose="020B0604020202020204" pitchFamily="34" charset="0"/>
                          <a:ea typeface="微软雅黑" panose="020B0503020204020204" pitchFamily="34" charset="-122"/>
                        </a:rPr>
                        <a:t>地区</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accent2">
                        <a:lumMod val="20000"/>
                        <a:lumOff val="80000"/>
                      </a:schemeClr>
                    </a:solidFill>
                  </a:tcPr>
                </a:tc>
                <a:tc>
                  <a:txBody>
                    <a:bodyPr/>
                    <a:lstStyle/>
                    <a:p>
                      <a:pPr marL="0" marR="0" lvl="0" indent="0" algn="ctr" defTabSz="914400" rtl="0" eaLnBrk="1" fontAlgn="auto" latinLnBrk="0" hangingPunct="1">
                        <a:lnSpc>
                          <a:spcPct val="150000"/>
                        </a:lnSpc>
                        <a:spcBef>
                          <a:spcPts val="0"/>
                        </a:spcBef>
                        <a:spcAft>
                          <a:spcPts val="0"/>
                        </a:spcAft>
                        <a:buClrTx/>
                        <a:buSzTx/>
                        <a:buFontTx/>
                        <a:buNone/>
                        <a:defRPr/>
                      </a:pPr>
                      <a:r>
                        <a:rPr lang="zh-CN" altLang="en-US" sz="1400" dirty="0">
                          <a:latin typeface="Arial" panose="020B0604020202020204" pitchFamily="34" charset="0"/>
                          <a:ea typeface="微软雅黑" panose="020B0503020204020204" pitchFamily="34" charset="-122"/>
                          <a:cs typeface="微软雅黑" panose="020B0503020204020204" pitchFamily="34" charset="-122"/>
                          <a:sym typeface="+mn-ea"/>
                        </a:rPr>
                        <a:t>中国</a:t>
                      </a:r>
                      <a:r>
                        <a:rPr lang="en-US" altLang="zh-CN" sz="1400" dirty="0">
                          <a:latin typeface="Arial" panose="020B0604020202020204" pitchFamily="34" charset="0"/>
                          <a:ea typeface="微软雅黑" panose="020B0503020204020204" pitchFamily="34" charset="-122"/>
                          <a:cs typeface="微软雅黑" panose="020B0503020204020204" pitchFamily="34" charset="-122"/>
                          <a:sym typeface="+mn-ea"/>
                        </a:rPr>
                        <a:t>/2022</a:t>
                      </a:r>
                      <a:r>
                        <a:rPr lang="zh-CN" altLang="en-US" sz="1400" dirty="0">
                          <a:latin typeface="Arial" panose="020B0604020202020204" pitchFamily="34" charset="0"/>
                          <a:ea typeface="微软雅黑" panose="020B0503020204020204" pitchFamily="34" charset="-122"/>
                          <a:cs typeface="微软雅黑" panose="020B0503020204020204" pitchFamily="34" charset="-122"/>
                          <a:sym typeface="+mn-ea"/>
                        </a:rPr>
                        <a:t>年    </a:t>
                      </a:r>
                      <a:endParaRPr lang="en-US" altLang="zh-CN" sz="1400" dirty="0">
                        <a:latin typeface="Arial" panose="020B0604020202020204" pitchFamily="34" charset="0"/>
                        <a:ea typeface="微软雅黑" panose="020B0503020204020204" pitchFamily="34" charset="-122"/>
                        <a:cs typeface="微软雅黑" panose="020B0503020204020204" pitchFamily="34" charset="-122"/>
                        <a:sym typeface="+mn-ea"/>
                      </a:endParaRPr>
                    </a:p>
                    <a:p>
                      <a:pPr indent="0" algn="ctr" fontAlgn="auto">
                        <a:lnSpc>
                          <a:spcPct val="150000"/>
                        </a:lnSpc>
                        <a:buNone/>
                      </a:pPr>
                      <a:endParaRPr lang="zh-CN" altLang="en-US" sz="1400" dirty="0">
                        <a:latin typeface="Arial" panose="020B0604020202020204" pitchFamily="34" charset="0"/>
                        <a:ea typeface="微软雅黑" panose="020B0503020204020204" pitchFamily="34" charset="-122"/>
                        <a:sym typeface="+mn-ea"/>
                      </a:endParaRP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6"/>
                  </a:ext>
                </a:extLst>
              </a:tr>
              <a:tr h="460822">
                <a:tc>
                  <a:txBody>
                    <a:bodyPr/>
                    <a:lstStyle/>
                    <a:p>
                      <a:pPr indent="0" fontAlgn="auto">
                        <a:lnSpc>
                          <a:spcPct val="150000"/>
                        </a:lnSpc>
                        <a:buNone/>
                      </a:pPr>
                      <a:r>
                        <a:rPr lang="zh-CN" altLang="en-US" sz="1400" b="1" dirty="0">
                          <a:latin typeface="Arial" panose="020B0604020202020204" pitchFamily="34" charset="0"/>
                          <a:ea typeface="微软雅黑" panose="020B0503020204020204" pitchFamily="34" charset="-122"/>
                          <a:sym typeface="+mn-ea"/>
                        </a:rPr>
                        <a:t>是否为OTC药品</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accent2">
                        <a:lumMod val="20000"/>
                        <a:lumOff val="80000"/>
                      </a:schemeClr>
                    </a:solidFill>
                  </a:tcPr>
                </a:tc>
                <a:tc>
                  <a:txBody>
                    <a:bodyPr/>
                    <a:lstStyle/>
                    <a:p>
                      <a:pPr indent="0" algn="ctr" fontAlgn="auto">
                        <a:lnSpc>
                          <a:spcPct val="150000"/>
                        </a:lnSpc>
                        <a:buNone/>
                      </a:pPr>
                      <a:r>
                        <a:rPr lang="zh-CN" altLang="en-US" sz="1400" dirty="0">
                          <a:latin typeface="Arial" panose="020B0604020202020204" pitchFamily="34" charset="0"/>
                          <a:ea typeface="微软雅黑" panose="020B0503020204020204" pitchFamily="34" charset="-122"/>
                          <a:sym typeface="+mn-ea"/>
                        </a:rPr>
                        <a:t>否</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7"/>
                  </a:ext>
                </a:extLst>
              </a:tr>
            </a:tbl>
          </a:graphicData>
        </a:graphic>
      </p:graphicFrame>
      <p:sp>
        <p:nvSpPr>
          <p:cNvPr id="4" name="文本框 3"/>
          <p:cNvSpPr txBox="1"/>
          <p:nvPr/>
        </p:nvSpPr>
        <p:spPr>
          <a:xfrm>
            <a:off x="4253345" y="882502"/>
            <a:ext cx="7674431" cy="5611997"/>
          </a:xfrm>
          <a:prstGeom prst="rect">
            <a:avLst/>
          </a:prstGeom>
          <a:noFill/>
          <a:ln w="19050">
            <a:solidFill>
              <a:schemeClr val="tx1"/>
            </a:solidFill>
          </a:ln>
        </p:spPr>
        <p:txBody>
          <a:bodyPr wrap="square" rtlCol="0" anchor="t">
            <a:noAutofit/>
          </a:bodyPr>
          <a:lstStyle/>
          <a:p>
            <a:pPr indent="0" algn="ctr" fontAlgn="auto">
              <a:lnSpc>
                <a:spcPct val="150000"/>
              </a:lnSpc>
            </a:pPr>
            <a:r>
              <a:rPr lang="zh-CN" altLang="en-US" sz="1600" b="1" dirty="0">
                <a:latin typeface="Arial" panose="020B0604020202020204" pitchFamily="34" charset="0"/>
                <a:ea typeface="微软雅黑" panose="020B0503020204020204" pitchFamily="34" charset="-122"/>
                <a:sym typeface="+mn-ea"/>
              </a:rPr>
              <a:t>参照药品建议</a:t>
            </a:r>
            <a:r>
              <a:rPr lang="zh-CN" altLang="en-US" sz="1600" dirty="0">
                <a:latin typeface="Arial" panose="020B0604020202020204" pitchFamily="34" charset="0"/>
                <a:ea typeface="微软雅黑" panose="020B0503020204020204" pitchFamily="34" charset="-122"/>
                <a:sym typeface="+mn-ea"/>
              </a:rPr>
              <a:t>：</a:t>
            </a:r>
            <a:r>
              <a:rPr lang="zh-CN" altLang="en-US" b="1" dirty="0">
                <a:solidFill>
                  <a:srgbClr val="FF0000"/>
                </a:solidFill>
                <a:latin typeface="Arial" panose="020B0604020202020204" pitchFamily="34" charset="0"/>
                <a:ea typeface="微软雅黑" panose="020B0503020204020204" pitchFamily="34" charset="-122"/>
                <a:sym typeface="+mn-ea"/>
              </a:rPr>
              <a:t>兰索拉唑肠溶胶</a:t>
            </a:r>
            <a:r>
              <a:rPr lang="zh-CN" altLang="en-US" dirty="0">
                <a:solidFill>
                  <a:srgbClr val="FF0000"/>
                </a:solidFill>
                <a:latin typeface="Arial" panose="020B0604020202020204" pitchFamily="34" charset="0"/>
                <a:ea typeface="微软雅黑" panose="020B0503020204020204" pitchFamily="34" charset="-122"/>
                <a:sym typeface="+mn-ea"/>
              </a:rPr>
              <a:t>囊</a:t>
            </a:r>
            <a:endParaRPr lang="en-US" altLang="zh-CN" b="1" dirty="0">
              <a:solidFill>
                <a:srgbClr val="FF0000"/>
              </a:solidFill>
              <a:latin typeface="Arial" panose="020B0604020202020204" pitchFamily="34" charset="0"/>
              <a:ea typeface="微软雅黑" panose="020B0503020204020204" pitchFamily="34" charset="-122"/>
              <a:sym typeface="+mn-ea"/>
            </a:endParaRPr>
          </a:p>
          <a:p>
            <a:pPr marL="285750" indent="-285750" algn="just">
              <a:lnSpc>
                <a:spcPts val="2000"/>
              </a:lnSpc>
              <a:buFont typeface="Wingdings" panose="05000000000000000000" pitchFamily="2" charset="2"/>
              <a:buChar char="n"/>
            </a:pPr>
            <a:r>
              <a:rPr lang="zh-CN" altLang="en-US" sz="1600" b="1" dirty="0">
                <a:latin typeface="Arial" panose="020B0604020202020204" pitchFamily="34" charset="0"/>
                <a:ea typeface="微软雅黑" panose="020B0503020204020204" pitchFamily="34" charset="-122"/>
                <a:sym typeface="+mn-ea"/>
              </a:rPr>
              <a:t>参照药品选择理由</a:t>
            </a:r>
            <a:endParaRPr lang="en-US" altLang="zh-CN" sz="1600" b="1" dirty="0">
              <a:latin typeface="Arial" panose="020B0604020202020204" pitchFamily="34" charset="0"/>
              <a:ea typeface="微软雅黑" panose="020B0503020204020204" pitchFamily="34" charset="-122"/>
              <a:sym typeface="+mn-ea"/>
            </a:endParaRPr>
          </a:p>
          <a:p>
            <a:pPr marL="800100" lvl="1" indent="-342900" algn="just">
              <a:lnSpc>
                <a:spcPts val="2000"/>
              </a:lnSpc>
              <a:buFont typeface="+mj-lt"/>
              <a:buAutoNum type="arabicPeriod"/>
            </a:pPr>
            <a:r>
              <a:rPr lang="zh-CN" altLang="en-US" sz="1600" dirty="0">
                <a:latin typeface="Arial" panose="020B0604020202020204" pitchFamily="34" charset="0"/>
                <a:ea typeface="微软雅黑" panose="020B0503020204020204" pitchFamily="34" charset="-122"/>
                <a:sym typeface="+mn-ea"/>
              </a:rPr>
              <a:t>依据美国上市的奥美拉唑碳酸氢钠胶囊剂型</a:t>
            </a:r>
            <a:r>
              <a:rPr lang="en-US" altLang="zh-CN" sz="1600" b="1" dirty="0">
                <a:solidFill>
                  <a:srgbClr val="FF0000"/>
                </a:solidFill>
                <a:latin typeface="Arial" panose="020B0604020202020204" pitchFamily="34" charset="0"/>
                <a:ea typeface="微软雅黑" panose="020B0503020204020204" pitchFamily="34" charset="-122"/>
                <a:sym typeface="+mn-ea"/>
              </a:rPr>
              <a:t>FDA</a:t>
            </a:r>
            <a:r>
              <a:rPr lang="zh-CN" altLang="en-US" sz="1600" b="1" dirty="0">
                <a:solidFill>
                  <a:srgbClr val="FF0000"/>
                </a:solidFill>
                <a:latin typeface="Arial" panose="020B0604020202020204" pitchFamily="34" charset="0"/>
                <a:ea typeface="微软雅黑" panose="020B0503020204020204" pitchFamily="34" charset="-122"/>
                <a:sym typeface="+mn-ea"/>
              </a:rPr>
              <a:t>审评原理</a:t>
            </a:r>
            <a:r>
              <a:rPr lang="zh-CN" altLang="en-US" sz="1600" dirty="0">
                <a:latin typeface="Arial" panose="020B0604020202020204" pitchFamily="34" charset="0"/>
                <a:ea typeface="微软雅黑" panose="020B0503020204020204" pitchFamily="34" charset="-122"/>
                <a:sym typeface="+mn-ea"/>
              </a:rPr>
              <a:t>（参照药品为奥美拉唑肠溶制剂），本品采用</a:t>
            </a:r>
            <a:r>
              <a:rPr lang="zh-CN" altLang="en-US" sz="1600" b="1" dirty="0">
                <a:solidFill>
                  <a:srgbClr val="FF0000"/>
                </a:solidFill>
                <a:latin typeface="Arial" panose="020B0604020202020204" pitchFamily="34" charset="0"/>
                <a:ea typeface="微软雅黑" panose="020B0503020204020204" pitchFamily="34" charset="-122"/>
                <a:sym typeface="+mn-ea"/>
              </a:rPr>
              <a:t>兰索拉唑肠溶胶囊</a:t>
            </a:r>
            <a:r>
              <a:rPr lang="en-US" altLang="zh-CN" sz="1600" b="1" dirty="0">
                <a:solidFill>
                  <a:srgbClr val="FF0000"/>
                </a:solidFill>
                <a:latin typeface="Arial" panose="020B0604020202020204" pitchFamily="34" charset="0"/>
                <a:ea typeface="微软雅黑" panose="020B0503020204020204" pitchFamily="34" charset="-122"/>
                <a:sym typeface="+mn-ea"/>
              </a:rPr>
              <a:t>(</a:t>
            </a:r>
            <a:r>
              <a:rPr lang="zh-CN" altLang="en-US" sz="1600" b="1" dirty="0">
                <a:solidFill>
                  <a:srgbClr val="FF0000"/>
                </a:solidFill>
                <a:latin typeface="Arial" panose="020B0604020202020204" pitchFamily="34" charset="0"/>
                <a:ea typeface="微软雅黑" panose="020B0503020204020204" pitchFamily="34" charset="-122"/>
                <a:sym typeface="+mn-ea"/>
              </a:rPr>
              <a:t>原研）</a:t>
            </a:r>
            <a:r>
              <a:rPr lang="zh-CN" altLang="en-US" sz="1600" dirty="0">
                <a:latin typeface="Arial" panose="020B0604020202020204" pitchFamily="34" charset="0"/>
                <a:ea typeface="微软雅黑" panose="020B0503020204020204" pitchFamily="34" charset="-122"/>
                <a:sym typeface="+mn-ea"/>
              </a:rPr>
              <a:t>作为上市前临床试验参照品</a:t>
            </a:r>
            <a:endParaRPr lang="en-US" altLang="zh-CN" sz="1600" dirty="0">
              <a:latin typeface="Arial" panose="020B0604020202020204" pitchFamily="34" charset="0"/>
              <a:ea typeface="微软雅黑" panose="020B0503020204020204" pitchFamily="34" charset="-122"/>
              <a:sym typeface="+mn-ea"/>
            </a:endParaRPr>
          </a:p>
          <a:p>
            <a:pPr marL="800100" lvl="1" indent="-342900" algn="just">
              <a:lnSpc>
                <a:spcPts val="2000"/>
              </a:lnSpc>
              <a:buFont typeface="+mj-lt"/>
              <a:buAutoNum type="arabicPeriod"/>
            </a:pPr>
            <a:r>
              <a:rPr lang="zh-CN" altLang="en-US" sz="1600" dirty="0">
                <a:latin typeface="Arial" panose="020B0604020202020204" pitchFamily="34" charset="0"/>
                <a:ea typeface="微软雅黑" panose="020B0503020204020204" pitchFamily="34" charset="-122"/>
                <a:sym typeface="+mn-ea"/>
              </a:rPr>
              <a:t>其临床优效已得到临床试验验证</a:t>
            </a:r>
            <a:endParaRPr lang="en-US" altLang="zh-CN" sz="1600" dirty="0">
              <a:latin typeface="Arial" panose="020B0604020202020204" pitchFamily="34" charset="0"/>
              <a:ea typeface="微软雅黑" panose="020B0503020204020204" pitchFamily="34" charset="-122"/>
              <a:sym typeface="+mn-ea"/>
            </a:endParaRPr>
          </a:p>
          <a:p>
            <a:pPr marL="285750" indent="-285750" algn="just" fontAlgn="auto">
              <a:lnSpc>
                <a:spcPts val="2000"/>
              </a:lnSpc>
              <a:buFont typeface="Wingdings" panose="05000000000000000000" pitchFamily="2" charset="2"/>
              <a:buChar char="n"/>
            </a:pPr>
            <a:r>
              <a:rPr lang="zh-CN" altLang="en-US" sz="1600" b="1" dirty="0">
                <a:latin typeface="Arial" panose="020B0604020202020204" pitchFamily="34" charset="0"/>
                <a:ea typeface="微软雅黑" panose="020B0503020204020204" pitchFamily="34" charset="-122"/>
                <a:sym typeface="+mn-ea"/>
              </a:rPr>
              <a:t>与参照药品或已上市的同类药品相比的优势与不足</a:t>
            </a:r>
            <a:endParaRPr lang="en-US" altLang="zh-CN" sz="1600" b="1" dirty="0">
              <a:latin typeface="Arial" panose="020B0604020202020204" pitchFamily="34" charset="0"/>
              <a:ea typeface="微软雅黑" panose="020B0503020204020204" pitchFamily="34" charset="-122"/>
              <a:sym typeface="+mn-ea"/>
            </a:endParaRPr>
          </a:p>
          <a:p>
            <a:pPr marL="0" lvl="1" algn="just" fontAlgn="auto">
              <a:lnSpc>
                <a:spcPts val="2000"/>
              </a:lnSpc>
            </a:pPr>
            <a:r>
              <a:rPr lang="en-US" altLang="zh-CN" sz="1600" b="1" dirty="0">
                <a:solidFill>
                  <a:srgbClr val="FF0000"/>
                </a:solidFill>
                <a:latin typeface="Arial" panose="020B0604020202020204" pitchFamily="34" charset="0"/>
                <a:ea typeface="微软雅黑" panose="020B0503020204020204" pitchFamily="34" charset="-122"/>
                <a:sym typeface="+mn-ea"/>
              </a:rPr>
              <a:t>     </a:t>
            </a:r>
            <a:r>
              <a:rPr lang="zh-CN" altLang="en-US" sz="1600" b="1" dirty="0">
                <a:solidFill>
                  <a:srgbClr val="FF0000"/>
                </a:solidFill>
                <a:highlight>
                  <a:srgbClr val="FFFF00"/>
                </a:highlight>
                <a:sym typeface="+mn-ea"/>
              </a:rPr>
              <a:t>与氯吡格雷合用最安全</a:t>
            </a:r>
            <a:r>
              <a:rPr lang="zh-CN" altLang="en-US" sz="1600" b="1" dirty="0">
                <a:solidFill>
                  <a:srgbClr val="FF0000"/>
                </a:solidFill>
                <a:sym typeface="+mn-ea"/>
              </a:rPr>
              <a:t>的新一代复方速释质子泵抑制剂：</a:t>
            </a:r>
            <a:r>
              <a:rPr lang="zh-CN" altLang="en-US" sz="1600" dirty="0">
                <a:solidFill>
                  <a:schemeClr val="tx1"/>
                </a:solidFill>
                <a:latin typeface="Arial" panose="020B0604020202020204" pitchFamily="34" charset="0"/>
                <a:ea typeface="微软雅黑" panose="020B0503020204020204" pitchFamily="34" charset="-122"/>
                <a:sym typeface="+mn-ea"/>
              </a:rPr>
              <a:t>与肠溶制剂相比，本品具有胃内直接释放快速起效、作用持久，可按需使用和临睡前使用的临床优势</a:t>
            </a:r>
            <a:endParaRPr lang="en-US" altLang="zh-CN" sz="1600" dirty="0">
              <a:solidFill>
                <a:schemeClr val="tx1"/>
              </a:solidFill>
              <a:latin typeface="Arial" panose="020B0604020202020204" pitchFamily="34" charset="0"/>
              <a:ea typeface="微软雅黑" panose="020B0503020204020204" pitchFamily="34" charset="-122"/>
              <a:sym typeface="+mn-ea"/>
            </a:endParaRPr>
          </a:p>
          <a:p>
            <a:pPr marL="800100" lvl="1" indent="-342900" algn="just">
              <a:lnSpc>
                <a:spcPts val="2300"/>
              </a:lnSpc>
              <a:buFont typeface="+mj-lt"/>
              <a:buAutoNum type="arabicPeriod"/>
            </a:pPr>
            <a:r>
              <a:rPr lang="zh-CN" altLang="en-US" sz="1600" b="1" dirty="0">
                <a:solidFill>
                  <a:srgbClr val="FF0000"/>
                </a:solidFill>
                <a:latin typeface="Arial" panose="020B0604020202020204" pitchFamily="34" charset="0"/>
                <a:ea typeface="微软雅黑" panose="020B0503020204020204" pitchFamily="34" charset="-122"/>
                <a:sym typeface="+mn-ea"/>
              </a:rPr>
              <a:t>起效快速，</a:t>
            </a:r>
            <a:r>
              <a:rPr lang="en-US" altLang="zh-CN" sz="1600" b="1" dirty="0">
                <a:solidFill>
                  <a:srgbClr val="FF0000"/>
                </a:solidFill>
                <a:latin typeface="Arial" panose="020B0604020202020204" pitchFamily="34" charset="0"/>
                <a:ea typeface="微软雅黑" panose="020B0503020204020204" pitchFamily="34" charset="-122"/>
                <a:sym typeface="+mn-ea"/>
              </a:rPr>
              <a:t>Tmax30min</a:t>
            </a:r>
            <a:r>
              <a:rPr lang="zh-CN" altLang="en-US" sz="1600" b="1" dirty="0">
                <a:solidFill>
                  <a:srgbClr val="FF0000"/>
                </a:solidFill>
                <a:latin typeface="Arial" panose="020B0604020202020204" pitchFamily="34" charset="0"/>
                <a:ea typeface="微软雅黑" panose="020B0503020204020204" pitchFamily="34" charset="-122"/>
                <a:sym typeface="+mn-ea"/>
              </a:rPr>
              <a:t>，仅为肠溶制剂的</a:t>
            </a:r>
            <a:r>
              <a:rPr lang="en-US" altLang="zh-CN" sz="1600" b="1" dirty="0">
                <a:solidFill>
                  <a:srgbClr val="FF0000"/>
                </a:solidFill>
                <a:latin typeface="Arial" panose="020B0604020202020204" pitchFamily="34" charset="0"/>
                <a:ea typeface="微软雅黑" panose="020B0503020204020204" pitchFamily="34" charset="-122"/>
                <a:sym typeface="+mn-ea"/>
              </a:rPr>
              <a:t>1/4-1/3</a:t>
            </a:r>
            <a:r>
              <a:rPr lang="zh-CN" altLang="en-US" sz="1600" b="1" dirty="0">
                <a:solidFill>
                  <a:schemeClr val="accent1"/>
                </a:solidFill>
                <a:latin typeface="Arial" panose="020B0604020202020204" pitchFamily="34" charset="0"/>
                <a:ea typeface="微软雅黑" panose="020B0503020204020204" pitchFamily="34" charset="-122"/>
                <a:sym typeface="+mn-ea"/>
              </a:rPr>
              <a:t>；</a:t>
            </a:r>
            <a:endParaRPr lang="en-US" altLang="zh-CN" sz="1600" b="1" dirty="0">
              <a:solidFill>
                <a:schemeClr val="accent1"/>
              </a:solidFill>
              <a:latin typeface="Arial" panose="020B0604020202020204" pitchFamily="34" charset="0"/>
              <a:ea typeface="微软雅黑" panose="020B0503020204020204" pitchFamily="34" charset="-122"/>
              <a:sym typeface="+mn-ea"/>
            </a:endParaRPr>
          </a:p>
          <a:p>
            <a:pPr marL="800100" lvl="1" indent="-342900" algn="just">
              <a:lnSpc>
                <a:spcPts val="2300"/>
              </a:lnSpc>
              <a:buFont typeface="+mj-lt"/>
              <a:buAutoNum type="arabicPeriod"/>
            </a:pPr>
            <a:r>
              <a:rPr lang="zh-CN" altLang="en-US" sz="1600" b="1" dirty="0">
                <a:solidFill>
                  <a:srgbClr val="FF0000"/>
                </a:solidFill>
                <a:latin typeface="Arial" panose="020B0604020202020204" pitchFamily="34" charset="0"/>
                <a:ea typeface="微软雅黑" panose="020B0503020204020204" pitchFamily="34" charset="-122"/>
                <a:sym typeface="+mn-ea"/>
              </a:rPr>
              <a:t>快速长久抑制胃酸分泌</a:t>
            </a:r>
            <a:r>
              <a:rPr lang="zh-CN" altLang="en-US" sz="1600" dirty="0">
                <a:solidFill>
                  <a:srgbClr val="FF0000"/>
                </a:solidFill>
                <a:latin typeface="Arial" panose="020B0604020202020204" pitchFamily="34" charset="0"/>
                <a:ea typeface="微软雅黑" panose="020B0503020204020204" pitchFamily="34" charset="-122"/>
                <a:sym typeface="+mn-ea"/>
              </a:rPr>
              <a:t>，</a:t>
            </a:r>
            <a:r>
              <a:rPr lang="zh-CN" altLang="en-US" sz="1600" dirty="0">
                <a:latin typeface="Arial" panose="020B0604020202020204" pitchFamily="34" charset="0"/>
                <a:ea typeface="微软雅黑" panose="020B0503020204020204" pitchFamily="34" charset="-122"/>
                <a:sym typeface="+mn-ea"/>
              </a:rPr>
              <a:t>1</a:t>
            </a:r>
            <a:r>
              <a:rPr lang="en-US" altLang="zh-CN" sz="1600" dirty="0">
                <a:latin typeface="Arial" panose="020B0604020202020204" pitchFamily="34" charset="0"/>
                <a:ea typeface="微软雅黑" panose="020B0503020204020204" pitchFamily="34" charset="-122"/>
                <a:sym typeface="+mn-ea"/>
              </a:rPr>
              <a:t>h</a:t>
            </a:r>
            <a:r>
              <a:rPr lang="zh-CN" altLang="en-US" sz="1600" dirty="0">
                <a:latin typeface="Arial" panose="020B0604020202020204" pitchFamily="34" charset="0"/>
                <a:ea typeface="微软雅黑" panose="020B0503020204020204" pitchFamily="34" charset="-122"/>
                <a:sym typeface="+mn-ea"/>
              </a:rPr>
              <a:t>、2</a:t>
            </a:r>
            <a:r>
              <a:rPr lang="en-US" altLang="zh-CN" sz="1600" dirty="0">
                <a:latin typeface="Arial" panose="020B0604020202020204" pitchFamily="34" charset="0"/>
                <a:ea typeface="微软雅黑" panose="020B0503020204020204" pitchFamily="34" charset="-122"/>
                <a:sym typeface="+mn-ea"/>
              </a:rPr>
              <a:t>h</a:t>
            </a:r>
            <a:r>
              <a:rPr lang="zh-CN" altLang="en-US" sz="1600" dirty="0">
                <a:latin typeface="Arial" panose="020B0604020202020204" pitchFamily="34" charset="0"/>
                <a:ea typeface="微软雅黑" panose="020B0503020204020204" pitchFamily="34" charset="-122"/>
                <a:sym typeface="+mn-ea"/>
              </a:rPr>
              <a:t>和4</a:t>
            </a:r>
            <a:r>
              <a:rPr lang="en-US" altLang="zh-CN" sz="1600" dirty="0">
                <a:latin typeface="Arial" panose="020B0604020202020204" pitchFamily="34" charset="0"/>
                <a:ea typeface="微软雅黑" panose="020B0503020204020204" pitchFamily="34" charset="-122"/>
                <a:sym typeface="+mn-ea"/>
              </a:rPr>
              <a:t>h</a:t>
            </a:r>
            <a:r>
              <a:rPr lang="zh-CN" altLang="en-US" sz="1600" dirty="0">
                <a:latin typeface="Arial" panose="020B0604020202020204" pitchFamily="34" charset="0"/>
                <a:ea typeface="微软雅黑" panose="020B0503020204020204" pitchFamily="34" charset="-122"/>
                <a:sym typeface="+mn-ea"/>
              </a:rPr>
              <a:t>胃内pH&gt;4.0的持续时间百分比，显著高于肠溶原研制剂</a:t>
            </a:r>
          </a:p>
          <a:p>
            <a:pPr marL="800100" lvl="1" indent="-342900" algn="just">
              <a:lnSpc>
                <a:spcPts val="2300"/>
              </a:lnSpc>
              <a:buFont typeface="+mj-lt"/>
              <a:buAutoNum type="arabicPeriod"/>
            </a:pPr>
            <a:r>
              <a:rPr lang="zh-CN" altLang="en-US" sz="1600" b="1" dirty="0">
                <a:solidFill>
                  <a:srgbClr val="FF0000"/>
                </a:solidFill>
                <a:latin typeface="Arial" panose="020B0604020202020204" pitchFamily="34" charset="0"/>
                <a:ea typeface="微软雅黑" panose="020B0503020204020204" pitchFamily="34" charset="-122"/>
                <a:sym typeface="+mn-ea"/>
              </a:rPr>
              <a:t>碳酸氢钠激活静息质子泵</a:t>
            </a:r>
            <a:r>
              <a:rPr lang="zh-CN" altLang="en-US" sz="1600" b="1" dirty="0">
                <a:solidFill>
                  <a:schemeClr val="accent1"/>
                </a:solidFill>
                <a:latin typeface="Arial" panose="020B0604020202020204" pitchFamily="34" charset="0"/>
                <a:ea typeface="微软雅黑" panose="020B0503020204020204" pitchFamily="34" charset="-122"/>
                <a:sym typeface="+mn-ea"/>
              </a:rPr>
              <a:t>，</a:t>
            </a:r>
            <a:r>
              <a:rPr lang="zh-CN" altLang="en-US" sz="1600" b="1" dirty="0">
                <a:solidFill>
                  <a:srgbClr val="FF0000"/>
                </a:solidFill>
                <a:latin typeface="Arial" panose="020B0604020202020204" pitchFamily="34" charset="0"/>
                <a:ea typeface="微软雅黑" panose="020B0503020204020204" pitchFamily="34" charset="-122"/>
                <a:sym typeface="+mn-ea"/>
              </a:rPr>
              <a:t>摆脱了肠溶</a:t>
            </a:r>
            <a:r>
              <a:rPr lang="en-US" altLang="zh-CN" sz="1600" b="1" dirty="0">
                <a:solidFill>
                  <a:srgbClr val="FF0000"/>
                </a:solidFill>
                <a:latin typeface="Arial" panose="020B0604020202020204" pitchFamily="34" charset="0"/>
                <a:ea typeface="微软雅黑" panose="020B0503020204020204" pitchFamily="34" charset="-122"/>
                <a:sym typeface="+mn-ea"/>
              </a:rPr>
              <a:t>PPI</a:t>
            </a:r>
            <a:r>
              <a:rPr lang="zh-CN" altLang="en-US" sz="1600" b="1" dirty="0">
                <a:solidFill>
                  <a:srgbClr val="FF0000"/>
                </a:solidFill>
                <a:latin typeface="Arial" panose="020B0604020202020204" pitchFamily="34" charset="0"/>
                <a:ea typeface="微软雅黑" panose="020B0503020204020204" pitchFamily="34" charset="-122"/>
                <a:sym typeface="+mn-ea"/>
              </a:rPr>
              <a:t>需进食配合起效的严重弊端，实现按需治疗和临睡前使用</a:t>
            </a:r>
            <a:r>
              <a:rPr lang="zh-CN" altLang="en-US" sz="1600" dirty="0">
                <a:solidFill>
                  <a:srgbClr val="FF0000"/>
                </a:solidFill>
                <a:latin typeface="Arial" panose="020B0604020202020204" pitchFamily="34" charset="0"/>
                <a:ea typeface="微软雅黑" panose="020B0503020204020204" pitchFamily="34" charset="-122"/>
                <a:sym typeface="+mn-ea"/>
              </a:rPr>
              <a:t>：</a:t>
            </a:r>
            <a:r>
              <a:rPr lang="zh-CN" altLang="en-US" sz="1600" dirty="0">
                <a:latin typeface="Arial" panose="020B0604020202020204" pitchFamily="34" charset="0"/>
                <a:ea typeface="微软雅黑" panose="020B0503020204020204" pitchFamily="34" charset="-122"/>
                <a:sym typeface="+mn-ea"/>
              </a:rPr>
              <a:t>对于因胃酸分泌过多引起胃灼热等症状的患者 （A级推荐，1b级证据）； 胃食管反流病按需治疗患者（A级推荐， 1b级证据），尤其是需夜间酸控制患者（B级推荐， 2a 级证据）</a:t>
            </a:r>
          </a:p>
          <a:p>
            <a:pPr marL="800100" lvl="1" indent="-342900" algn="just">
              <a:lnSpc>
                <a:spcPts val="2300"/>
              </a:lnSpc>
              <a:buFont typeface="+mj-lt"/>
              <a:buAutoNum type="arabicPeriod"/>
            </a:pPr>
            <a:r>
              <a:rPr lang="zh-CN" altLang="en-US" sz="1600" b="1" dirty="0">
                <a:solidFill>
                  <a:srgbClr val="FF0000"/>
                </a:solidFill>
                <a:latin typeface="Arial" panose="020B0604020202020204" pitchFamily="34" charset="0"/>
                <a:ea typeface="微软雅黑" panose="020B0503020204020204" pitchFamily="34" charset="-122"/>
                <a:sym typeface="+mn-ea"/>
              </a:rPr>
              <a:t>本品的上述药代动力学和临床优势</a:t>
            </a:r>
            <a:r>
              <a:rPr lang="zh-CN" altLang="en-US" sz="2000" b="1" dirty="0">
                <a:solidFill>
                  <a:srgbClr val="FF0000"/>
                </a:solidFill>
                <a:highlight>
                  <a:srgbClr val="FFFF00"/>
                </a:highlight>
                <a:latin typeface="Arial" panose="020B0604020202020204" pitchFamily="34" charset="0"/>
                <a:ea typeface="微软雅黑" panose="020B0503020204020204" pitchFamily="34" charset="-122"/>
                <a:sym typeface="+mn-ea"/>
              </a:rPr>
              <a:t>不可</a:t>
            </a:r>
            <a:r>
              <a:rPr lang="zh-CN" altLang="en-US" sz="1600" b="1" dirty="0">
                <a:solidFill>
                  <a:srgbClr val="FF0000"/>
                </a:solidFill>
                <a:latin typeface="Arial" panose="020B0604020202020204" pitchFamily="34" charset="0"/>
                <a:ea typeface="微软雅黑" panose="020B0503020204020204" pitchFamily="34" charset="-122"/>
                <a:sym typeface="+mn-ea"/>
              </a:rPr>
              <a:t>被碳酸氢钠与</a:t>
            </a:r>
            <a:r>
              <a:rPr lang="zh-CN" altLang="en-US" b="1" dirty="0">
                <a:solidFill>
                  <a:srgbClr val="FF0000"/>
                </a:solidFill>
                <a:highlight>
                  <a:srgbClr val="FFFF00"/>
                </a:highlight>
                <a:latin typeface="Arial" panose="020B0604020202020204" pitchFamily="34" charset="0"/>
                <a:ea typeface="微软雅黑" panose="020B0503020204020204" pitchFamily="34" charset="-122"/>
                <a:sym typeface="+mn-ea"/>
              </a:rPr>
              <a:t>肠溶</a:t>
            </a:r>
            <a:r>
              <a:rPr lang="en-US" altLang="zh-CN" sz="1600" b="1" dirty="0">
                <a:solidFill>
                  <a:srgbClr val="FF0000"/>
                </a:solidFill>
                <a:latin typeface="Arial" panose="020B0604020202020204" pitchFamily="34" charset="0"/>
                <a:ea typeface="微软雅黑" panose="020B0503020204020204" pitchFamily="34" charset="-122"/>
                <a:sym typeface="+mn-ea"/>
              </a:rPr>
              <a:t>PPI</a:t>
            </a:r>
            <a:r>
              <a:rPr lang="zh-CN" altLang="en-US" sz="1600" b="1" dirty="0">
                <a:solidFill>
                  <a:srgbClr val="FF0000"/>
                </a:solidFill>
                <a:latin typeface="Arial" panose="020B0604020202020204" pitchFamily="34" charset="0"/>
                <a:ea typeface="微软雅黑" panose="020B0503020204020204" pitchFamily="34" charset="-122"/>
                <a:sym typeface="+mn-ea"/>
              </a:rPr>
              <a:t>联合使用所实现</a:t>
            </a:r>
          </a:p>
          <a:p>
            <a:pPr marL="800100" lvl="1" indent="-342900" algn="just">
              <a:lnSpc>
                <a:spcPts val="2300"/>
              </a:lnSpc>
              <a:buFont typeface="+mj-lt"/>
              <a:buAutoNum type="arabicPeriod"/>
            </a:pPr>
            <a:endParaRPr lang="zh-CN" altLang="en-US" sz="1600" b="1" dirty="0">
              <a:solidFill>
                <a:srgbClr val="FF0000"/>
              </a:solidFill>
              <a:latin typeface="Arial" panose="020B0604020202020204" pitchFamily="34" charset="0"/>
              <a:ea typeface="微软雅黑" panose="020B0503020204020204" pitchFamily="34" charset="-122"/>
              <a:sym typeface="+mn-ea"/>
            </a:endParaRPr>
          </a:p>
        </p:txBody>
      </p:sp>
      <p:sp>
        <p:nvSpPr>
          <p:cNvPr id="5" name="文本框 4"/>
          <p:cNvSpPr txBox="1"/>
          <p:nvPr/>
        </p:nvSpPr>
        <p:spPr>
          <a:xfrm>
            <a:off x="465386" y="6532599"/>
            <a:ext cx="11063845" cy="230832"/>
          </a:xfrm>
          <a:prstGeom prst="rect">
            <a:avLst/>
          </a:prstGeom>
          <a:noFill/>
        </p:spPr>
        <p:txBody>
          <a:bodyPr wrap="square">
            <a:spAutoFit/>
          </a:bodyPr>
          <a:lstStyle/>
          <a:p>
            <a:r>
              <a:rPr lang="en-US" altLang="zh-CN" sz="900" dirty="0">
                <a:latin typeface="Arial" panose="020B0604020202020204" pitchFamily="34" charset="0"/>
                <a:ea typeface="微软雅黑" panose="020B0503020204020204" pitchFamily="34" charset="-122"/>
              </a:rPr>
              <a:t>1.</a:t>
            </a:r>
            <a:r>
              <a:rPr lang="zh-CN" altLang="zh-CN" sz="900" spc="20" dirty="0">
                <a:effectLst/>
                <a:latin typeface="Arial" panose="020B0604020202020204" pitchFamily="34" charset="0"/>
                <a:ea typeface="微软雅黑" panose="020B0503020204020204" pitchFamily="34" charset="-122"/>
                <a:cs typeface="微软雅黑" panose="020B0503020204020204" pitchFamily="34" charset="-122"/>
              </a:rPr>
              <a:t>中国药学会医院药学专业委员会，中华医学会消化病学分会，《质子泵抑制剂碳酸氢钠复方制剂临床应用专</a:t>
            </a:r>
            <a:r>
              <a:rPr lang="zh-CN" altLang="zh-CN" sz="900" spc="-35" dirty="0">
                <a:effectLst/>
                <a:latin typeface="Arial" panose="020B0604020202020204" pitchFamily="34" charset="0"/>
                <a:ea typeface="微软雅黑" panose="020B0503020204020204" pitchFamily="34" charset="-122"/>
                <a:cs typeface="微软雅黑" panose="020B0503020204020204" pitchFamily="34" charset="-122"/>
              </a:rPr>
              <a:t>家共识》编写组</a:t>
            </a:r>
            <a:r>
              <a:rPr lang="en-US" altLang="zh-CN" sz="900" spc="-35" dirty="0">
                <a:effectLst/>
                <a:latin typeface="Arial" panose="020B0604020202020204" pitchFamily="34" charset="0"/>
                <a:ea typeface="微软雅黑" panose="020B0503020204020204" pitchFamily="34" charset="-122"/>
                <a:cs typeface="微软雅黑" panose="020B0503020204020204" pitchFamily="34" charset="-122"/>
              </a:rPr>
              <a:t>  </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中国医院药学杂志</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2023</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年</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12</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月第</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43</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卷第</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23</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期</a:t>
            </a:r>
            <a:endParaRPr lang="en-US" altLang="zh-CN" sz="900" spc="30" dirty="0">
              <a:effectLst/>
              <a:latin typeface="Arial" panose="020B0604020202020204" pitchFamily="34" charset="0"/>
              <a:ea typeface="微软雅黑" panose="020B0503020204020204" pitchFamily="34" charset="-122"/>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圆角矩形 2"/>
          <p:cNvSpPr/>
          <p:nvPr/>
        </p:nvSpPr>
        <p:spPr>
          <a:xfrm>
            <a:off x="0" y="81916"/>
            <a:ext cx="350955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0" y="132669"/>
            <a:ext cx="3387634"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01 </a:t>
            </a:r>
            <a:r>
              <a:rPr lang="zh-CN" altLang="en-US" sz="3000" b="1" dirty="0">
                <a:solidFill>
                  <a:schemeClr val="bg1"/>
                </a:solidFill>
                <a:latin typeface="Arial" panose="020B0604020202020204" pitchFamily="34" charset="0"/>
                <a:ea typeface="微软雅黑" panose="020B0503020204020204" pitchFamily="34" charset="-122"/>
                <a:sym typeface="+mn-ea"/>
              </a:rPr>
              <a:t>基本信息</a:t>
            </a:r>
            <a:r>
              <a:rPr lang="en-US" altLang="zh-CN" sz="3000" b="1" dirty="0">
                <a:solidFill>
                  <a:schemeClr val="bg1"/>
                </a:solidFill>
                <a:latin typeface="Arial" panose="020B0604020202020204" pitchFamily="34" charset="0"/>
                <a:ea typeface="微软雅黑" panose="020B0503020204020204" pitchFamily="34" charset="-122"/>
                <a:sym typeface="+mn-ea"/>
              </a:rPr>
              <a:t>(2/3)</a:t>
            </a:r>
            <a:endParaRPr lang="zh-CN" altLang="en-US" sz="3000" b="1" dirty="0">
              <a:solidFill>
                <a:schemeClr val="bg1"/>
              </a:solidFill>
              <a:latin typeface="Arial" panose="020B0604020202020204" pitchFamily="34" charset="0"/>
              <a:ea typeface="微软雅黑" panose="020B0503020204020204" pitchFamily="34" charset="-122"/>
              <a:sym typeface="+mn-ea"/>
            </a:endParaRPr>
          </a:p>
        </p:txBody>
      </p:sp>
      <p:graphicFrame>
        <p:nvGraphicFramePr>
          <p:cNvPr id="2" name="表格 1"/>
          <p:cNvGraphicFramePr>
            <a:graphicFrameLocks noGrp="1"/>
          </p:cNvGraphicFramePr>
          <p:nvPr/>
        </p:nvGraphicFramePr>
        <p:xfrm>
          <a:off x="744558" y="2268879"/>
          <a:ext cx="10864812" cy="1702308"/>
        </p:xfrm>
        <a:graphic>
          <a:graphicData uri="http://schemas.openxmlformats.org/drawingml/2006/table">
            <a:tbl>
              <a:tblPr firstRow="1" bandRow="1">
                <a:tableStyleId>{5940675A-B579-460E-94D1-54222C63F5DA}</a:tableStyleId>
              </a:tblPr>
              <a:tblGrid>
                <a:gridCol w="6384662">
                  <a:extLst>
                    <a:ext uri="{9D8B030D-6E8A-4147-A177-3AD203B41FA5}">
                      <a16:colId xmlns:a16="http://schemas.microsoft.com/office/drawing/2014/main" val="20000"/>
                    </a:ext>
                  </a:extLst>
                </a:gridCol>
                <a:gridCol w="3014421">
                  <a:extLst>
                    <a:ext uri="{9D8B030D-6E8A-4147-A177-3AD203B41FA5}">
                      <a16:colId xmlns:a16="http://schemas.microsoft.com/office/drawing/2014/main" val="20001"/>
                    </a:ext>
                  </a:extLst>
                </a:gridCol>
                <a:gridCol w="1465729">
                  <a:extLst>
                    <a:ext uri="{9D8B030D-6E8A-4147-A177-3AD203B41FA5}">
                      <a16:colId xmlns:a16="http://schemas.microsoft.com/office/drawing/2014/main" val="20002"/>
                    </a:ext>
                  </a:extLst>
                </a:gridCol>
              </a:tblGrid>
              <a:tr h="209694">
                <a:tc>
                  <a:txBody>
                    <a:bodyPr/>
                    <a:lstStyle/>
                    <a:p>
                      <a:pPr algn="ctr"/>
                      <a:r>
                        <a:rPr lang="zh-CN" altLang="en-US" sz="1400" b="1" dirty="0">
                          <a:solidFill>
                            <a:schemeClr val="tx1"/>
                          </a:solidFill>
                          <a:latin typeface="Arial" panose="020B0604020202020204" pitchFamily="34" charset="0"/>
                          <a:ea typeface="微软雅黑" panose="020B0503020204020204" pitchFamily="34" charset="-122"/>
                        </a:rPr>
                        <a:t>适应症</a:t>
                      </a:r>
                    </a:p>
                  </a:txBody>
                  <a:tcPr>
                    <a:solidFill>
                      <a:schemeClr val="accent5">
                        <a:lumMod val="20000"/>
                        <a:lumOff val="80000"/>
                      </a:schemeClr>
                    </a:solidFill>
                  </a:tcPr>
                </a:tc>
                <a:tc>
                  <a:txBody>
                    <a:bodyPr/>
                    <a:lstStyle/>
                    <a:p>
                      <a:pPr algn="ctr"/>
                      <a:r>
                        <a:rPr lang="zh-CN" altLang="en-US" sz="1400" b="1" dirty="0">
                          <a:solidFill>
                            <a:schemeClr val="tx1"/>
                          </a:solidFill>
                          <a:latin typeface="Arial" panose="020B0604020202020204" pitchFamily="34" charset="0"/>
                          <a:ea typeface="微软雅黑" panose="020B0503020204020204" pitchFamily="34" charset="-122"/>
                        </a:rPr>
                        <a:t>剂量</a:t>
                      </a:r>
                    </a:p>
                  </a:txBody>
                  <a:tcPr>
                    <a:solidFill>
                      <a:schemeClr val="accent5">
                        <a:lumMod val="20000"/>
                        <a:lumOff val="80000"/>
                      </a:schemeClr>
                    </a:solidFill>
                  </a:tcPr>
                </a:tc>
                <a:tc>
                  <a:txBody>
                    <a:bodyPr/>
                    <a:lstStyle/>
                    <a:p>
                      <a:pPr algn="ctr"/>
                      <a:r>
                        <a:rPr lang="zh-CN" altLang="en-US" sz="1400" b="1" dirty="0">
                          <a:solidFill>
                            <a:schemeClr val="tx1"/>
                          </a:solidFill>
                          <a:latin typeface="Arial" panose="020B0604020202020204" pitchFamily="34" charset="0"/>
                          <a:ea typeface="微软雅黑" panose="020B0503020204020204" pitchFamily="34" charset="-122"/>
                        </a:rPr>
                        <a:t>疗程</a:t>
                      </a:r>
                    </a:p>
                  </a:txBody>
                  <a:tcPr>
                    <a:solidFill>
                      <a:schemeClr val="accent5">
                        <a:lumMod val="20000"/>
                        <a:lumOff val="80000"/>
                      </a:schemeClr>
                    </a:solidFill>
                  </a:tcPr>
                </a:tc>
                <a:extLst>
                  <a:ext uri="{0D108BD9-81ED-4DB2-BD59-A6C34878D82A}">
                    <a16:rowId xmlns:a16="http://schemas.microsoft.com/office/drawing/2014/main" val="10000"/>
                  </a:ext>
                </a:extLst>
              </a:tr>
              <a:tr h="229382">
                <a:tc>
                  <a:txBody>
                    <a:bodyPr/>
                    <a:lstStyle/>
                    <a:p>
                      <a:pPr marL="285750" lvl="0" indent="-285750" algn="l">
                        <a:lnSpc>
                          <a:spcPct val="150000"/>
                        </a:lnSpc>
                        <a:buFont typeface="Wingdings" panose="05000000000000000000" pitchFamily="2" charset="2"/>
                        <a:buChar char="n"/>
                      </a:pPr>
                      <a:r>
                        <a:rPr lang="zh-CN" altLang="en-US" sz="1400" b="1" dirty="0">
                          <a:solidFill>
                            <a:schemeClr val="tx1"/>
                          </a:solidFill>
                          <a:latin typeface="Arial" panose="020B0604020202020204" pitchFamily="34" charset="0"/>
                          <a:ea typeface="微软雅黑" panose="020B0503020204020204" pitchFamily="34" charset="-122"/>
                          <a:sym typeface="+mn-ea"/>
                        </a:rPr>
                        <a:t>胃溃疡、十二指肠溃疡、吻合口溃疡，卓</a:t>
                      </a:r>
                      <a:r>
                        <a:rPr lang="en-US" altLang="zh-CN" sz="1400" b="1" dirty="0">
                          <a:solidFill>
                            <a:schemeClr val="tx1"/>
                          </a:solidFill>
                          <a:latin typeface="Arial" panose="020B0604020202020204" pitchFamily="34" charset="0"/>
                          <a:ea typeface="微软雅黑" panose="020B0503020204020204" pitchFamily="34" charset="-122"/>
                          <a:sym typeface="+mn-ea"/>
                        </a:rPr>
                        <a:t>-</a:t>
                      </a:r>
                      <a:r>
                        <a:rPr lang="zh-CN" altLang="en-US" sz="1400" b="1" dirty="0">
                          <a:solidFill>
                            <a:schemeClr val="tx1"/>
                          </a:solidFill>
                          <a:latin typeface="Arial" panose="020B0604020202020204" pitchFamily="34" charset="0"/>
                          <a:ea typeface="微软雅黑" panose="020B0503020204020204" pitchFamily="34" charset="-122"/>
                          <a:sym typeface="+mn-ea"/>
                        </a:rPr>
                        <a:t>艾综合征</a:t>
                      </a:r>
                    </a:p>
                  </a:txBody>
                  <a:tcPr anchor="ctr"/>
                </a:tc>
                <a:tc>
                  <a:txBody>
                    <a:bodyPr/>
                    <a:lstStyle/>
                    <a:p>
                      <a:pPr algn="ctr">
                        <a:lnSpc>
                          <a:spcPct val="120000"/>
                        </a:lnSpc>
                        <a:buNone/>
                      </a:pPr>
                      <a:endParaRPr lang="zh-CN" altLang="en-US" sz="1400" b="0" dirty="0">
                        <a:solidFill>
                          <a:schemeClr val="tx1"/>
                        </a:solidFill>
                        <a:latin typeface="Arial" panose="020B0604020202020204" pitchFamily="34" charset="0"/>
                        <a:ea typeface="微软雅黑" panose="020B0503020204020204" pitchFamily="34" charset="-122"/>
                      </a:endParaRPr>
                    </a:p>
                  </a:txBody>
                  <a:tcPr anchor="ctr"/>
                </a:tc>
                <a:tc>
                  <a:txBody>
                    <a:bodyPr/>
                    <a:lstStyle/>
                    <a:p>
                      <a:pPr algn="ctr">
                        <a:lnSpc>
                          <a:spcPct val="120000"/>
                        </a:lnSpc>
                        <a:buNone/>
                      </a:pPr>
                      <a:endParaRPr lang="zh-CN" altLang="en-US" sz="1400" b="0" dirty="0">
                        <a:solidFill>
                          <a:schemeClr val="tx1"/>
                        </a:solidFill>
                        <a:latin typeface="Arial" panose="020B0604020202020204" pitchFamily="34" charset="0"/>
                        <a:ea typeface="微软雅黑" panose="020B0503020204020204" pitchFamily="34" charset="-122"/>
                      </a:endParaRPr>
                    </a:p>
                  </a:txBody>
                  <a:tcPr anchor="ctr"/>
                </a:tc>
                <a:extLst>
                  <a:ext uri="{0D108BD9-81ED-4DB2-BD59-A6C34878D82A}">
                    <a16:rowId xmlns:a16="http://schemas.microsoft.com/office/drawing/2014/main" val="10001"/>
                  </a:ext>
                </a:extLst>
              </a:tr>
              <a:tr h="182522">
                <a:tc>
                  <a:txBody>
                    <a:bodyPr/>
                    <a:lstStyle/>
                    <a:p>
                      <a:pPr marL="800100" lvl="1" indent="-342900" algn="l">
                        <a:lnSpc>
                          <a:spcPct val="120000"/>
                        </a:lnSpc>
                        <a:buFont typeface="Wingdings" panose="05000000000000000000" pitchFamily="2" charset="2"/>
                        <a:buChar char="ü"/>
                      </a:pPr>
                      <a:r>
                        <a:rPr lang="zh-CN" altLang="en-US" sz="1400" dirty="0">
                          <a:solidFill>
                            <a:schemeClr val="tx1"/>
                          </a:solidFill>
                          <a:latin typeface="Arial" panose="020B0604020202020204" pitchFamily="34" charset="0"/>
                          <a:ea typeface="微软雅黑" panose="020B0503020204020204" pitchFamily="34" charset="-122"/>
                          <a:sym typeface="+mn-ea"/>
                        </a:rPr>
                        <a:t>胃溃疡和吻合口溃疡</a:t>
                      </a:r>
                      <a:endParaRPr lang="zh-CN" altLang="en-US" sz="1400" b="0" dirty="0">
                        <a:solidFill>
                          <a:schemeClr val="tx1"/>
                        </a:solidFill>
                        <a:latin typeface="Arial" panose="020B0604020202020204" pitchFamily="34" charset="0"/>
                        <a:ea typeface="微软雅黑" panose="020B0503020204020204" pitchFamily="34" charset="-122"/>
                        <a:sym typeface="+mn-ea"/>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400" b="0" dirty="0">
                          <a:solidFill>
                            <a:schemeClr val="tx1"/>
                          </a:solidFill>
                          <a:latin typeface="Arial" panose="020B0604020202020204" pitchFamily="34" charset="0"/>
                          <a:ea typeface="微软雅黑" panose="020B0503020204020204" pitchFamily="34" charset="-122"/>
                        </a:rPr>
                        <a:t>每次</a:t>
                      </a:r>
                      <a:r>
                        <a:rPr lang="en-US" altLang="zh-CN" sz="1400" b="0" dirty="0">
                          <a:solidFill>
                            <a:schemeClr val="tx1"/>
                          </a:solidFill>
                          <a:latin typeface="Arial" panose="020B0604020202020204" pitchFamily="34" charset="0"/>
                          <a:ea typeface="微软雅黑" panose="020B0503020204020204" pitchFamily="34" charset="-122"/>
                        </a:rPr>
                        <a:t>30mg</a:t>
                      </a:r>
                      <a:r>
                        <a:rPr lang="zh-CN" altLang="en-US" sz="1400" b="0" dirty="0">
                          <a:solidFill>
                            <a:schemeClr val="tx1"/>
                          </a:solidFill>
                          <a:latin typeface="Arial" panose="020B0604020202020204" pitchFamily="34" charset="0"/>
                          <a:ea typeface="微软雅黑" panose="020B0503020204020204" pitchFamily="34" charset="-122"/>
                        </a:rPr>
                        <a:t>，每日</a:t>
                      </a:r>
                      <a:r>
                        <a:rPr lang="en-US" altLang="zh-CN" sz="1400" b="0" dirty="0">
                          <a:solidFill>
                            <a:schemeClr val="tx1"/>
                          </a:solidFill>
                          <a:latin typeface="Arial" panose="020B0604020202020204" pitchFamily="34" charset="0"/>
                          <a:ea typeface="微软雅黑" panose="020B0503020204020204" pitchFamily="34" charset="-122"/>
                        </a:rPr>
                        <a:t>1</a:t>
                      </a:r>
                      <a:r>
                        <a:rPr lang="zh-CN" altLang="en-US" sz="1400" b="0" dirty="0">
                          <a:solidFill>
                            <a:schemeClr val="tx1"/>
                          </a:solidFill>
                          <a:latin typeface="Arial" panose="020B0604020202020204" pitchFamily="34" charset="0"/>
                          <a:ea typeface="微软雅黑" panose="020B0503020204020204" pitchFamily="34" charset="-122"/>
                        </a:rPr>
                        <a:t>次</a:t>
                      </a:r>
                      <a:endParaRPr lang="zh-CN" altLang="en-US" sz="1400" b="0" dirty="0">
                        <a:solidFill>
                          <a:schemeClr val="tx1"/>
                        </a:solidFill>
                        <a:latin typeface="Arial" panose="020B0604020202020204" pitchFamily="34" charset="0"/>
                        <a:ea typeface="微软雅黑" panose="020B0503020204020204" pitchFamily="34" charset="-122"/>
                        <a:sym typeface="+mn-ea"/>
                      </a:endParaRPr>
                    </a:p>
                  </a:txBody>
                  <a:tcPr/>
                </a:tc>
                <a:tc>
                  <a:txBody>
                    <a:bodyPr/>
                    <a:lstStyle/>
                    <a:p>
                      <a:pPr algn="ctr"/>
                      <a:r>
                        <a:rPr lang="en-US" altLang="zh-CN" sz="1400" dirty="0">
                          <a:solidFill>
                            <a:schemeClr val="tx1"/>
                          </a:solidFill>
                          <a:latin typeface="Arial" panose="020B0604020202020204" pitchFamily="34" charset="0"/>
                          <a:ea typeface="微软雅黑" panose="020B0503020204020204" pitchFamily="34" charset="-122"/>
                        </a:rPr>
                        <a:t>8</a:t>
                      </a:r>
                      <a:r>
                        <a:rPr lang="zh-CN" altLang="en-US" sz="1400" dirty="0">
                          <a:solidFill>
                            <a:schemeClr val="tx1"/>
                          </a:solidFill>
                          <a:latin typeface="Arial" panose="020B0604020202020204" pitchFamily="34" charset="0"/>
                          <a:ea typeface="微软雅黑" panose="020B0503020204020204" pitchFamily="34" charset="-122"/>
                        </a:rPr>
                        <a:t>周</a:t>
                      </a:r>
                    </a:p>
                  </a:txBody>
                  <a:tcPr/>
                </a:tc>
                <a:extLst>
                  <a:ext uri="{0D108BD9-81ED-4DB2-BD59-A6C34878D82A}">
                    <a16:rowId xmlns:a16="http://schemas.microsoft.com/office/drawing/2014/main" val="10002"/>
                  </a:ext>
                </a:extLst>
              </a:tr>
              <a:tr h="182522">
                <a:tc>
                  <a:txBody>
                    <a:bodyPr/>
                    <a:lstStyle/>
                    <a:p>
                      <a:pPr marL="800100" marR="0" lvl="1" indent="-342900" algn="l" defTabSz="914400" rtl="0" eaLnBrk="1" fontAlgn="auto" latinLnBrk="0" hangingPunct="1">
                        <a:lnSpc>
                          <a:spcPct val="120000"/>
                        </a:lnSpc>
                        <a:spcBef>
                          <a:spcPts val="0"/>
                        </a:spcBef>
                        <a:spcAft>
                          <a:spcPts val="0"/>
                        </a:spcAft>
                        <a:buClrTx/>
                        <a:buSzTx/>
                        <a:buFont typeface="Wingdings" panose="05000000000000000000" pitchFamily="2" charset="2"/>
                        <a:buChar char="ü"/>
                        <a:defRPr/>
                      </a:pPr>
                      <a:r>
                        <a:rPr lang="zh-CN" altLang="en-US" sz="1400" dirty="0">
                          <a:solidFill>
                            <a:schemeClr val="tx1"/>
                          </a:solidFill>
                          <a:latin typeface="Arial" panose="020B0604020202020204" pitchFamily="34" charset="0"/>
                          <a:ea typeface="微软雅黑" panose="020B0503020204020204" pitchFamily="34" charset="-122"/>
                          <a:sym typeface="+mn-ea"/>
                        </a:rPr>
                        <a:t>十二指肠溃疡</a:t>
                      </a:r>
                      <a:endParaRPr lang="zh-CN" altLang="zh-CN" sz="1400" dirty="0">
                        <a:solidFill>
                          <a:schemeClr val="tx1"/>
                        </a:solidFill>
                        <a:latin typeface="Arial" panose="020B0604020202020204" pitchFamily="34" charset="0"/>
                        <a:ea typeface="微软雅黑" panose="020B0503020204020204" pitchFamily="34" charset="-122"/>
                        <a:cs typeface="黑体" panose="02010609060101010101" charset="-122"/>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400" b="0" dirty="0">
                          <a:solidFill>
                            <a:schemeClr val="tx1"/>
                          </a:solidFill>
                          <a:latin typeface="Arial" panose="020B0604020202020204" pitchFamily="34" charset="0"/>
                          <a:ea typeface="微软雅黑" panose="020B0503020204020204" pitchFamily="34" charset="-122"/>
                        </a:rPr>
                        <a:t>每次</a:t>
                      </a:r>
                      <a:r>
                        <a:rPr lang="en-US" altLang="zh-CN" sz="1400" b="0" dirty="0">
                          <a:solidFill>
                            <a:schemeClr val="tx1"/>
                          </a:solidFill>
                          <a:latin typeface="Arial" panose="020B0604020202020204" pitchFamily="34" charset="0"/>
                          <a:ea typeface="微软雅黑" panose="020B0503020204020204" pitchFamily="34" charset="-122"/>
                        </a:rPr>
                        <a:t>30mg</a:t>
                      </a:r>
                      <a:r>
                        <a:rPr lang="zh-CN" altLang="en-US" sz="1400" b="0" dirty="0">
                          <a:solidFill>
                            <a:schemeClr val="tx1"/>
                          </a:solidFill>
                          <a:latin typeface="Arial" panose="020B0604020202020204" pitchFamily="34" charset="0"/>
                          <a:ea typeface="微软雅黑" panose="020B0503020204020204" pitchFamily="34" charset="-122"/>
                        </a:rPr>
                        <a:t>，每日</a:t>
                      </a:r>
                      <a:r>
                        <a:rPr lang="en-US" altLang="zh-CN" sz="1400" b="0" dirty="0">
                          <a:solidFill>
                            <a:schemeClr val="tx1"/>
                          </a:solidFill>
                          <a:latin typeface="Arial" panose="020B0604020202020204" pitchFamily="34" charset="0"/>
                          <a:ea typeface="微软雅黑" panose="020B0503020204020204" pitchFamily="34" charset="-122"/>
                        </a:rPr>
                        <a:t>1</a:t>
                      </a:r>
                      <a:r>
                        <a:rPr lang="zh-CN" altLang="en-US" sz="1400" b="0" dirty="0">
                          <a:solidFill>
                            <a:schemeClr val="tx1"/>
                          </a:solidFill>
                          <a:latin typeface="Arial" panose="020B0604020202020204" pitchFamily="34" charset="0"/>
                          <a:ea typeface="微软雅黑" panose="020B0503020204020204" pitchFamily="34" charset="-122"/>
                        </a:rPr>
                        <a:t>次</a:t>
                      </a:r>
                      <a:endParaRPr lang="zh-CN" altLang="en-US" sz="1400" b="0" dirty="0">
                        <a:solidFill>
                          <a:schemeClr val="tx1"/>
                        </a:solidFill>
                        <a:latin typeface="Arial" panose="020B0604020202020204" pitchFamily="34" charset="0"/>
                        <a:ea typeface="微软雅黑" panose="020B0503020204020204" pitchFamily="34" charset="-122"/>
                        <a:sym typeface="+mn-ea"/>
                      </a:endParaRPr>
                    </a:p>
                  </a:txBody>
                  <a:tcPr/>
                </a:tc>
                <a:tc>
                  <a:txBody>
                    <a:bodyPr/>
                    <a:lstStyle/>
                    <a:p>
                      <a:pPr algn="ctr"/>
                      <a:r>
                        <a:rPr lang="en-US" altLang="zh-CN" sz="1400" dirty="0">
                          <a:solidFill>
                            <a:schemeClr val="tx1"/>
                          </a:solidFill>
                          <a:latin typeface="Arial" panose="020B0604020202020204" pitchFamily="34" charset="0"/>
                          <a:ea typeface="微软雅黑" panose="020B0503020204020204" pitchFamily="34" charset="-122"/>
                        </a:rPr>
                        <a:t>6</a:t>
                      </a:r>
                      <a:r>
                        <a:rPr lang="zh-CN" altLang="en-US" sz="1400" dirty="0">
                          <a:solidFill>
                            <a:schemeClr val="tx1"/>
                          </a:solidFill>
                          <a:latin typeface="Arial" panose="020B0604020202020204" pitchFamily="34" charset="0"/>
                          <a:ea typeface="微软雅黑" panose="020B0503020204020204" pitchFamily="34" charset="-122"/>
                        </a:rPr>
                        <a:t>周</a:t>
                      </a:r>
                    </a:p>
                  </a:txBody>
                  <a:tcPr/>
                </a:tc>
                <a:extLst>
                  <a:ext uri="{0D108BD9-81ED-4DB2-BD59-A6C34878D82A}">
                    <a16:rowId xmlns:a16="http://schemas.microsoft.com/office/drawing/2014/main" val="10003"/>
                  </a:ext>
                </a:extLst>
              </a:tr>
              <a:tr h="229382">
                <a:tc>
                  <a:txBody>
                    <a:bodyPr/>
                    <a:lstStyle/>
                    <a:p>
                      <a:pPr marL="285750" lvl="0" indent="-285750" algn="just">
                        <a:lnSpc>
                          <a:spcPct val="150000"/>
                        </a:lnSpc>
                        <a:buFont typeface="Wingdings" panose="05000000000000000000" pitchFamily="2" charset="2"/>
                        <a:buChar char="n"/>
                      </a:pPr>
                      <a:r>
                        <a:rPr lang="zh-CN" altLang="en-US" sz="1400" b="1" dirty="0">
                          <a:solidFill>
                            <a:schemeClr val="tx1"/>
                          </a:solidFill>
                          <a:latin typeface="Arial" panose="020B0604020202020204" pitchFamily="34" charset="0"/>
                          <a:ea typeface="微软雅黑" panose="020B0503020204020204" pitchFamily="34" charset="-122"/>
                          <a:sym typeface="+mn-ea"/>
                        </a:rPr>
                        <a:t>反流性食管炎</a:t>
                      </a:r>
                      <a:endParaRPr lang="zh-CN"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endParaRPr>
                    </a:p>
                  </a:txBody>
                  <a:tcPr anchor="ctr"/>
                </a:tc>
                <a:tc>
                  <a:txBody>
                    <a:bodyPr/>
                    <a:lstStyle/>
                    <a:p>
                      <a:pPr marL="0" marR="0" lvl="0" indent="0" algn="ctr" defTabSz="914400" rtl="0" eaLnBrk="1" fontAlgn="auto" latinLnBrk="0" hangingPunct="1">
                        <a:lnSpc>
                          <a:spcPct val="120000"/>
                        </a:lnSpc>
                        <a:spcBef>
                          <a:spcPts val="0"/>
                        </a:spcBef>
                        <a:spcAft>
                          <a:spcPts val="0"/>
                        </a:spcAft>
                        <a:buClrTx/>
                        <a:buSzTx/>
                        <a:buFontTx/>
                        <a:buNone/>
                        <a:defRPr/>
                      </a:pPr>
                      <a:r>
                        <a:rPr lang="zh-CN" altLang="en-US" sz="1400" b="0" dirty="0">
                          <a:solidFill>
                            <a:schemeClr val="tx1"/>
                          </a:solidFill>
                          <a:latin typeface="Arial" panose="020B0604020202020204" pitchFamily="34" charset="0"/>
                          <a:ea typeface="微软雅黑" panose="020B0503020204020204" pitchFamily="34" charset="-122"/>
                        </a:rPr>
                        <a:t>每次</a:t>
                      </a:r>
                      <a:r>
                        <a:rPr lang="en-US" altLang="zh-CN" sz="1400" b="0" dirty="0">
                          <a:solidFill>
                            <a:schemeClr val="tx1"/>
                          </a:solidFill>
                          <a:latin typeface="Arial" panose="020B0604020202020204" pitchFamily="34" charset="0"/>
                          <a:ea typeface="微软雅黑" panose="020B0503020204020204" pitchFamily="34" charset="-122"/>
                        </a:rPr>
                        <a:t>30mg</a:t>
                      </a:r>
                      <a:r>
                        <a:rPr lang="zh-CN" altLang="en-US" sz="1400" b="0" dirty="0">
                          <a:solidFill>
                            <a:schemeClr val="tx1"/>
                          </a:solidFill>
                          <a:latin typeface="Arial" panose="020B0604020202020204" pitchFamily="34" charset="0"/>
                          <a:ea typeface="微软雅黑" panose="020B0503020204020204" pitchFamily="34" charset="-122"/>
                        </a:rPr>
                        <a:t>，每日</a:t>
                      </a:r>
                      <a:r>
                        <a:rPr lang="en-US" altLang="zh-CN" sz="1400" b="0" dirty="0">
                          <a:solidFill>
                            <a:schemeClr val="tx1"/>
                          </a:solidFill>
                          <a:latin typeface="Arial" panose="020B0604020202020204" pitchFamily="34" charset="0"/>
                          <a:ea typeface="微软雅黑" panose="020B0503020204020204" pitchFamily="34" charset="-122"/>
                        </a:rPr>
                        <a:t>1</a:t>
                      </a:r>
                      <a:r>
                        <a:rPr lang="zh-CN" altLang="en-US" sz="1400" b="0" dirty="0">
                          <a:solidFill>
                            <a:schemeClr val="tx1"/>
                          </a:solidFill>
                          <a:latin typeface="Arial" panose="020B0604020202020204" pitchFamily="34" charset="0"/>
                          <a:ea typeface="微软雅黑" panose="020B0503020204020204" pitchFamily="34" charset="-122"/>
                        </a:rPr>
                        <a:t>次</a:t>
                      </a:r>
                      <a:endParaRPr lang="zh-CN" altLang="en-US" sz="1400" b="0" dirty="0">
                        <a:solidFill>
                          <a:schemeClr val="tx1"/>
                        </a:solidFill>
                        <a:latin typeface="Arial" panose="020B0604020202020204" pitchFamily="34" charset="0"/>
                        <a:ea typeface="微软雅黑" panose="020B0503020204020204" pitchFamily="34" charset="-122"/>
                        <a:sym typeface="+mn-ea"/>
                      </a:endParaRPr>
                    </a:p>
                  </a:txBody>
                  <a:tcPr anchor="ctr"/>
                </a:tc>
                <a:tc>
                  <a:txBody>
                    <a:bodyPr/>
                    <a:lstStyle/>
                    <a:p>
                      <a:pPr algn="ctr">
                        <a:lnSpc>
                          <a:spcPct val="120000"/>
                        </a:lnSpc>
                      </a:pPr>
                      <a:r>
                        <a:rPr lang="en-US" altLang="zh-CN" sz="1400" b="0" dirty="0">
                          <a:solidFill>
                            <a:schemeClr val="tx1"/>
                          </a:solidFill>
                          <a:latin typeface="Arial" panose="020B0604020202020204" pitchFamily="34" charset="0"/>
                          <a:ea typeface="微软雅黑" panose="020B0503020204020204" pitchFamily="34" charset="-122"/>
                        </a:rPr>
                        <a:t>8</a:t>
                      </a:r>
                      <a:r>
                        <a:rPr lang="zh-CN" altLang="en-US" sz="1400" b="0" dirty="0">
                          <a:solidFill>
                            <a:schemeClr val="tx1"/>
                          </a:solidFill>
                          <a:latin typeface="Arial" panose="020B0604020202020204" pitchFamily="34" charset="0"/>
                          <a:ea typeface="微软雅黑" panose="020B0503020204020204" pitchFamily="34" charset="-122"/>
                        </a:rPr>
                        <a:t>周</a:t>
                      </a:r>
                    </a:p>
                  </a:txBody>
                  <a:tcPr anchor="ctr"/>
                </a:tc>
                <a:extLst>
                  <a:ext uri="{0D108BD9-81ED-4DB2-BD59-A6C34878D82A}">
                    <a16:rowId xmlns:a16="http://schemas.microsoft.com/office/drawing/2014/main" val="10004"/>
                  </a:ext>
                </a:extLst>
              </a:tr>
            </a:tbl>
          </a:graphicData>
        </a:graphic>
      </p:graphicFrame>
      <p:sp>
        <p:nvSpPr>
          <p:cNvPr id="4" name="文本框 3"/>
          <p:cNvSpPr txBox="1"/>
          <p:nvPr/>
        </p:nvSpPr>
        <p:spPr>
          <a:xfrm>
            <a:off x="744558" y="1556891"/>
            <a:ext cx="10864812" cy="706755"/>
          </a:xfrm>
          <a:prstGeom prst="rect">
            <a:avLst/>
          </a:prstGeom>
          <a:noFill/>
        </p:spPr>
        <p:txBody>
          <a:bodyPr wrap="square" rtlCol="0">
            <a:spAutoFit/>
          </a:bodyPr>
          <a:lstStyle/>
          <a:p>
            <a:pPr marL="285750" indent="-285750">
              <a:buClr>
                <a:srgbClr val="E50150"/>
              </a:buClr>
              <a:buFont typeface="Wingdings" panose="05000000000000000000" pitchFamily="2" charset="2"/>
              <a:buChar char="n"/>
            </a:pPr>
            <a:r>
              <a:rPr lang="zh-CN" altLang="en-US" sz="2000" b="1" dirty="0">
                <a:solidFill>
                  <a:srgbClr val="FF0000"/>
                </a:solidFill>
                <a:latin typeface="Arial" panose="020B0604020202020204" pitchFamily="34" charset="0"/>
                <a:ea typeface="微软雅黑" panose="020B0503020204020204" pitchFamily="34" charset="-122"/>
              </a:rPr>
              <a:t>适应症及用法用量：最适于与氯吡格雷合用的新一代复方速释质子泵抑制剂，</a:t>
            </a:r>
            <a:r>
              <a:rPr lang="zh-CN" altLang="en-US" sz="2000" b="1" dirty="0">
                <a:solidFill>
                  <a:srgbClr val="FF0000"/>
                </a:solidFill>
                <a:latin typeface="Arial" panose="020B0604020202020204" pitchFamily="34" charset="0"/>
                <a:ea typeface="微软雅黑" panose="020B0503020204020204" pitchFamily="34" charset="-122"/>
                <a:sym typeface="+mn-ea"/>
              </a:rPr>
              <a:t>起效快，作用强，按需治疗</a:t>
            </a:r>
            <a:endParaRPr lang="zh-CN" altLang="en-US" sz="2000" b="1" dirty="0">
              <a:solidFill>
                <a:srgbClr val="FF0000"/>
              </a:solidFill>
              <a:latin typeface="Arial" panose="020B0604020202020204" pitchFamily="34" charset="0"/>
              <a:ea typeface="微软雅黑" panose="020B0503020204020204"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圆角矩形 2"/>
          <p:cNvSpPr/>
          <p:nvPr/>
        </p:nvSpPr>
        <p:spPr>
          <a:xfrm>
            <a:off x="0" y="81916"/>
            <a:ext cx="350955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0" y="132669"/>
            <a:ext cx="3387634"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01 </a:t>
            </a:r>
            <a:r>
              <a:rPr lang="zh-CN" altLang="en-US" sz="3000" b="1" dirty="0">
                <a:solidFill>
                  <a:schemeClr val="bg1"/>
                </a:solidFill>
                <a:latin typeface="Arial" panose="020B0604020202020204" pitchFamily="34" charset="0"/>
                <a:ea typeface="微软雅黑" panose="020B0503020204020204" pitchFamily="34" charset="-122"/>
                <a:sym typeface="+mn-ea"/>
              </a:rPr>
              <a:t>基本信息</a:t>
            </a:r>
            <a:r>
              <a:rPr lang="en-US" altLang="zh-CN" sz="3000" b="1" dirty="0">
                <a:solidFill>
                  <a:schemeClr val="bg1"/>
                </a:solidFill>
                <a:latin typeface="Arial" panose="020B0604020202020204" pitchFamily="34" charset="0"/>
                <a:ea typeface="微软雅黑" panose="020B0503020204020204" pitchFamily="34" charset="-122"/>
                <a:sym typeface="+mn-ea"/>
              </a:rPr>
              <a:t>(3/3)</a:t>
            </a:r>
            <a:endParaRPr lang="zh-CN" altLang="en-US" sz="3000" b="1" dirty="0">
              <a:solidFill>
                <a:schemeClr val="bg1"/>
              </a:solidFill>
              <a:latin typeface="Arial" panose="020B0604020202020204" pitchFamily="34" charset="0"/>
              <a:ea typeface="微软雅黑" panose="020B0503020204020204" pitchFamily="34" charset="-122"/>
              <a:sym typeface="+mn-ea"/>
            </a:endParaRPr>
          </a:p>
        </p:txBody>
      </p:sp>
      <p:sp>
        <p:nvSpPr>
          <p:cNvPr id="3" name="文本框 2"/>
          <p:cNvSpPr txBox="1"/>
          <p:nvPr/>
        </p:nvSpPr>
        <p:spPr>
          <a:xfrm>
            <a:off x="451396" y="6069827"/>
            <a:ext cx="10941804" cy="646331"/>
          </a:xfrm>
          <a:prstGeom prst="rect">
            <a:avLst/>
          </a:prstGeom>
          <a:noFill/>
        </p:spPr>
        <p:txBody>
          <a:bodyPr wrap="square">
            <a:spAutoFit/>
          </a:bodyPr>
          <a:lstStyle/>
          <a:p>
            <a:r>
              <a:rPr lang="en-US" altLang="zh-CN" sz="900" b="0" i="0" dirty="0">
                <a:effectLst/>
                <a:latin typeface="Arial" panose="020B0604020202020204" pitchFamily="34" charset="0"/>
                <a:ea typeface="微软雅黑" panose="020B0503020204020204" pitchFamily="34" charset="-122"/>
              </a:rPr>
              <a:t>1.</a:t>
            </a:r>
            <a:r>
              <a:rPr lang="zh-CN" altLang="en-US" sz="900" b="0" i="0" dirty="0">
                <a:effectLst/>
                <a:latin typeface="Arial" panose="020B0604020202020204" pitchFamily="34" charset="0"/>
                <a:ea typeface="微软雅黑" panose="020B0503020204020204" pitchFamily="34" charset="-122"/>
              </a:rPr>
              <a:t>中华消化杂志编辑委员会</a:t>
            </a:r>
            <a:r>
              <a:rPr lang="en-US" altLang="zh-CN" sz="900" b="0" i="0" dirty="0">
                <a:effectLst/>
                <a:latin typeface="Arial" panose="020B0604020202020204" pitchFamily="34" charset="0"/>
                <a:ea typeface="微软雅黑" panose="020B0503020204020204" pitchFamily="34" charset="-122"/>
              </a:rPr>
              <a:t>. </a:t>
            </a:r>
            <a:r>
              <a:rPr lang="zh-CN" altLang="en-US" sz="900" b="0" i="0" dirty="0">
                <a:effectLst/>
                <a:latin typeface="Arial" panose="020B0604020202020204" pitchFamily="34" charset="0"/>
                <a:ea typeface="微软雅黑" panose="020B0503020204020204" pitchFamily="34" charset="-122"/>
              </a:rPr>
              <a:t>消化性溃疡诊断与治疗共识意见</a:t>
            </a:r>
            <a:r>
              <a:rPr lang="en-US" altLang="zh-CN" sz="900" b="0" i="0" dirty="0">
                <a:effectLst/>
                <a:latin typeface="Arial" panose="020B0604020202020204" pitchFamily="34" charset="0"/>
                <a:ea typeface="微软雅黑" panose="020B0503020204020204" pitchFamily="34" charset="-122"/>
              </a:rPr>
              <a:t>(2022</a:t>
            </a:r>
            <a:r>
              <a:rPr lang="zh-CN" altLang="en-US" sz="900" b="0" i="0" dirty="0">
                <a:effectLst/>
                <a:latin typeface="Arial" panose="020B0604020202020204" pitchFamily="34" charset="0"/>
                <a:ea typeface="微软雅黑" panose="020B0503020204020204" pitchFamily="34" charset="-122"/>
              </a:rPr>
              <a:t>年，上海</a:t>
            </a:r>
            <a:r>
              <a:rPr lang="en-US" altLang="zh-CN" sz="900" b="0" i="0" dirty="0">
                <a:effectLst/>
                <a:latin typeface="Arial" panose="020B0604020202020204" pitchFamily="34" charset="0"/>
                <a:ea typeface="微软雅黑" panose="020B0503020204020204" pitchFamily="34" charset="-122"/>
              </a:rPr>
              <a:t>) [J] . </a:t>
            </a:r>
            <a:r>
              <a:rPr lang="zh-CN" altLang="en-US" sz="900" b="0" i="0" dirty="0">
                <a:effectLst/>
                <a:latin typeface="Arial" panose="020B0604020202020204" pitchFamily="34" charset="0"/>
                <a:ea typeface="微软雅黑" panose="020B0503020204020204" pitchFamily="34" charset="-122"/>
              </a:rPr>
              <a:t>中华消化杂志</a:t>
            </a:r>
            <a:r>
              <a:rPr lang="en-US" altLang="zh-CN" sz="900" b="0" i="0" dirty="0">
                <a:effectLst/>
                <a:latin typeface="Arial" panose="020B0604020202020204" pitchFamily="34" charset="0"/>
                <a:ea typeface="微软雅黑" panose="020B0503020204020204" pitchFamily="34" charset="-122"/>
              </a:rPr>
              <a:t>, 2023, 43(3) : 176-192. </a:t>
            </a:r>
          </a:p>
          <a:p>
            <a:r>
              <a:rPr lang="en-US" altLang="zh-CN" sz="900" dirty="0">
                <a:latin typeface="Arial" panose="020B0604020202020204" pitchFamily="34" charset="0"/>
                <a:ea typeface="微软雅黑" panose="020B0503020204020204" pitchFamily="34" charset="-122"/>
              </a:rPr>
              <a:t>2.</a:t>
            </a:r>
            <a:r>
              <a:rPr lang="zh-CN" altLang="en-US" sz="900" b="0" i="0" dirty="0">
                <a:effectLst/>
                <a:latin typeface="Arial" panose="020B0604020202020204" pitchFamily="34" charset="0"/>
                <a:ea typeface="微软雅黑" panose="020B0503020204020204" pitchFamily="34" charset="-122"/>
              </a:rPr>
              <a:t>中华医学会消化病学分会胃肠动力学组</a:t>
            </a:r>
            <a:r>
              <a:rPr lang="en-US" altLang="zh-CN" sz="900" b="0" i="0" dirty="0">
                <a:effectLst/>
                <a:latin typeface="Arial" panose="020B0604020202020204" pitchFamily="34" charset="0"/>
                <a:ea typeface="微软雅黑" panose="020B0503020204020204" pitchFamily="34" charset="-122"/>
              </a:rPr>
              <a:t>, </a:t>
            </a:r>
            <a:r>
              <a:rPr lang="zh-CN" altLang="en-US" sz="900" b="0" i="0" dirty="0">
                <a:effectLst/>
                <a:latin typeface="Arial" panose="020B0604020202020204" pitchFamily="34" charset="0"/>
                <a:ea typeface="微软雅黑" panose="020B0503020204020204" pitchFamily="34" charset="-122"/>
              </a:rPr>
              <a:t>胃肠功能性疾病协作组</a:t>
            </a:r>
            <a:r>
              <a:rPr lang="en-US" altLang="zh-CN" sz="900" b="0" i="0" dirty="0">
                <a:effectLst/>
                <a:latin typeface="Arial" panose="020B0604020202020204" pitchFamily="34" charset="0"/>
                <a:ea typeface="微软雅黑" panose="020B0503020204020204" pitchFamily="34" charset="-122"/>
              </a:rPr>
              <a:t>, </a:t>
            </a:r>
            <a:r>
              <a:rPr lang="zh-CN" altLang="en-US" sz="900" b="0" i="0" dirty="0">
                <a:effectLst/>
                <a:latin typeface="Arial" panose="020B0604020202020204" pitchFamily="34" charset="0"/>
                <a:ea typeface="微软雅黑" panose="020B0503020204020204" pitchFamily="34" charset="-122"/>
              </a:rPr>
              <a:t>食管疾病协作组</a:t>
            </a:r>
            <a:r>
              <a:rPr lang="en-US" altLang="zh-CN" sz="900" b="0" i="0" dirty="0">
                <a:effectLst/>
                <a:latin typeface="Arial" panose="020B0604020202020204" pitchFamily="34" charset="0"/>
                <a:ea typeface="微软雅黑" panose="020B0503020204020204" pitchFamily="34" charset="-122"/>
              </a:rPr>
              <a:t>. </a:t>
            </a:r>
            <a:r>
              <a:rPr lang="zh-CN" altLang="en-US" sz="900" b="0" i="0" dirty="0">
                <a:effectLst/>
                <a:latin typeface="Arial" panose="020B0604020202020204" pitchFamily="34" charset="0"/>
                <a:ea typeface="微软雅黑" panose="020B0503020204020204" pitchFamily="34" charset="-122"/>
              </a:rPr>
              <a:t>中国胃食管反流病诊疗规范 </a:t>
            </a:r>
            <a:r>
              <a:rPr lang="en-US" altLang="zh-CN" sz="900" b="0" i="0" dirty="0">
                <a:effectLst/>
                <a:latin typeface="Arial" panose="020B0604020202020204" pitchFamily="34" charset="0"/>
                <a:ea typeface="微软雅黑" panose="020B0503020204020204" pitchFamily="34" charset="-122"/>
              </a:rPr>
              <a:t>[J] . </a:t>
            </a:r>
            <a:r>
              <a:rPr lang="zh-CN" altLang="en-US" sz="900" b="0" i="0" dirty="0">
                <a:effectLst/>
                <a:latin typeface="Arial" panose="020B0604020202020204" pitchFamily="34" charset="0"/>
                <a:ea typeface="微软雅黑" panose="020B0503020204020204" pitchFamily="34" charset="-122"/>
              </a:rPr>
              <a:t>中华消化杂志</a:t>
            </a:r>
            <a:r>
              <a:rPr lang="en-US" altLang="zh-CN" sz="900" b="0" i="0" dirty="0">
                <a:effectLst/>
                <a:latin typeface="Arial" panose="020B0604020202020204" pitchFamily="34" charset="0"/>
                <a:ea typeface="微软雅黑" panose="020B0503020204020204" pitchFamily="34" charset="-122"/>
              </a:rPr>
              <a:t>, 2023, 43(9) : 588-598.</a:t>
            </a:r>
          </a:p>
          <a:p>
            <a:r>
              <a:rPr lang="en-US" altLang="zh-CN" sz="900" dirty="0">
                <a:latin typeface="Arial" panose="020B0604020202020204" pitchFamily="34" charset="0"/>
                <a:ea typeface="微软雅黑" panose="020B0503020204020204" pitchFamily="34" charset="-122"/>
              </a:rPr>
              <a:t>3.</a:t>
            </a:r>
            <a:r>
              <a:rPr lang="zh-CN" altLang="zh-CN" sz="900" spc="20" dirty="0">
                <a:effectLst/>
                <a:latin typeface="Arial" panose="020B0604020202020204" pitchFamily="34" charset="0"/>
                <a:ea typeface="微软雅黑" panose="020B0503020204020204" pitchFamily="34" charset="-122"/>
                <a:cs typeface="微软雅黑" panose="020B0503020204020204" pitchFamily="34" charset="-122"/>
              </a:rPr>
              <a:t>中国药学会医院药学专业委员会，中华医学会消化病学分会，《质子泵抑制剂碳酸氢钠复方制剂临床应用专</a:t>
            </a:r>
            <a:r>
              <a:rPr lang="zh-CN" altLang="zh-CN" sz="900" spc="-35" dirty="0">
                <a:effectLst/>
                <a:latin typeface="Arial" panose="020B0604020202020204" pitchFamily="34" charset="0"/>
                <a:ea typeface="微软雅黑" panose="020B0503020204020204" pitchFamily="34" charset="-122"/>
                <a:cs typeface="微软雅黑" panose="020B0503020204020204" pitchFamily="34" charset="-122"/>
              </a:rPr>
              <a:t>家共识》编写组</a:t>
            </a:r>
            <a:r>
              <a:rPr lang="en-US" altLang="zh-CN" sz="900" spc="-35" dirty="0">
                <a:effectLst/>
                <a:latin typeface="Arial" panose="020B0604020202020204" pitchFamily="34" charset="0"/>
                <a:ea typeface="微软雅黑" panose="020B0503020204020204" pitchFamily="34" charset="-122"/>
                <a:cs typeface="微软雅黑" panose="020B0503020204020204" pitchFamily="34" charset="-122"/>
              </a:rPr>
              <a:t>  </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中国医院药学杂志</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2023</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年</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12</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月第</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43</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卷第</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23</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期</a:t>
            </a:r>
            <a:endParaRPr lang="en-US" altLang="zh-CN" sz="900" spc="30" dirty="0">
              <a:effectLst/>
              <a:latin typeface="Arial" panose="020B0604020202020204" pitchFamily="34" charset="0"/>
              <a:ea typeface="微软雅黑" panose="020B0503020204020204" pitchFamily="34" charset="-122"/>
              <a:cs typeface="Arial" panose="020B0604020202020204" pitchFamily="34" charset="0"/>
            </a:endParaRPr>
          </a:p>
          <a:p>
            <a:r>
              <a:rPr lang="en-US" altLang="zh-CN" sz="900" spc="20" dirty="0">
                <a:latin typeface="Arial" panose="020B0604020202020204" pitchFamily="34" charset="0"/>
                <a:ea typeface="微软雅黑" panose="020B0503020204020204" pitchFamily="34" charset="-122"/>
              </a:rPr>
              <a:t>4.</a:t>
            </a:r>
            <a:r>
              <a:rPr lang="en-GB" altLang="zh-CN" sz="900" spc="20" dirty="0">
                <a:latin typeface="Arial" panose="020B0604020202020204" pitchFamily="34" charset="0"/>
                <a:ea typeface="微软雅黑" panose="020B0503020204020204" pitchFamily="34" charset="-122"/>
                <a:sym typeface="Arial" panose="020B0604020202020204" pitchFamily="34" charset="0"/>
              </a:rPr>
              <a:t> </a:t>
            </a:r>
            <a:r>
              <a:rPr lang="en-US" altLang="zh-CN" sz="900" spc="20" dirty="0">
                <a:latin typeface="Arial" panose="020B0604020202020204" pitchFamily="34" charset="0"/>
                <a:ea typeface="微软雅黑" panose="020B0503020204020204" pitchFamily="34" charset="-122"/>
                <a:sym typeface="Arial" panose="020B0604020202020204" pitchFamily="34" charset="0"/>
              </a:rPr>
              <a:t>PTBC </a:t>
            </a:r>
            <a:r>
              <a:rPr lang="zh-CN" altLang="en-US" sz="900" spc="20" dirty="0">
                <a:latin typeface="Arial" panose="020B0604020202020204" pitchFamily="34" charset="0"/>
                <a:ea typeface="微软雅黑" panose="020B0503020204020204" pitchFamily="34" charset="-122"/>
                <a:sym typeface="Arial" panose="020B0604020202020204" pitchFamily="34" charset="0"/>
              </a:rPr>
              <a:t>（兰索拉唑碳酸氢钠）胶囊在健康人体中的药代动力学</a:t>
            </a:r>
            <a:r>
              <a:rPr lang="en-US" altLang="zh-CN" sz="900" spc="20" dirty="0">
                <a:latin typeface="Arial" panose="020B0604020202020204" pitchFamily="34" charset="0"/>
                <a:ea typeface="微软雅黑" panose="020B0503020204020204" pitchFamily="34" charset="-122"/>
                <a:sym typeface="Arial" panose="020B0604020202020204" pitchFamily="34" charset="0"/>
              </a:rPr>
              <a:t>/</a:t>
            </a:r>
            <a:r>
              <a:rPr lang="zh-CN" altLang="en-US" sz="900" spc="20" dirty="0">
                <a:latin typeface="Arial" panose="020B0604020202020204" pitchFamily="34" charset="0"/>
                <a:ea typeface="微软雅黑" panose="020B0503020204020204" pitchFamily="34" charset="-122"/>
                <a:sym typeface="Arial" panose="020B0604020202020204" pitchFamily="34" charset="0"/>
              </a:rPr>
              <a:t>药效学研究临床研究报告</a:t>
            </a:r>
            <a:endParaRPr lang="en-GB" altLang="zh-CN" sz="900" spc="20" dirty="0">
              <a:latin typeface="Arial" panose="020B0604020202020204" pitchFamily="34" charset="0"/>
              <a:ea typeface="微软雅黑" panose="020B0503020204020204" pitchFamily="34" charset="-122"/>
              <a:sym typeface="Arial" panose="020B0604020202020204" pitchFamily="34" charset="0"/>
            </a:endParaRPr>
          </a:p>
        </p:txBody>
      </p:sp>
      <p:sp>
        <p:nvSpPr>
          <p:cNvPr id="5" name="内容占位符 1"/>
          <p:cNvSpPr txBox="1"/>
          <p:nvPr/>
        </p:nvSpPr>
        <p:spPr>
          <a:xfrm>
            <a:off x="170121" y="1403498"/>
            <a:ext cx="5709683" cy="4385052"/>
          </a:xfrm>
          <a:prstGeom prst="rect">
            <a:avLst/>
          </a:prstGeom>
          <a:ln w="19050">
            <a:solidFill>
              <a:srgbClr val="00739F"/>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b="1"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b="1"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Clr>
                <a:srgbClr val="E50150"/>
              </a:buClr>
              <a:buFont typeface="Wingdings" panose="05000000000000000000" pitchFamily="2" charset="2"/>
              <a:buChar char="n"/>
            </a:pPr>
            <a:r>
              <a:rPr lang="zh-CN" altLang="en-US" sz="1600" dirty="0">
                <a:latin typeface="Arial" panose="020B0604020202020204" pitchFamily="34" charset="0"/>
                <a:ea typeface="微软雅黑" panose="020B0503020204020204" pitchFamily="34" charset="-122"/>
                <a:cs typeface="微软雅黑" panose="020B0503020204020204" pitchFamily="34" charset="-122"/>
                <a:sym typeface="+mn-ea"/>
              </a:rPr>
              <a:t>疾病基本情况</a:t>
            </a:r>
            <a:endParaRPr lang="zh-CN" altLang="en-US" sz="1600" dirty="0">
              <a:latin typeface="Arial" panose="020B0604020202020204" pitchFamily="34" charset="0"/>
              <a:ea typeface="微软雅黑" panose="020B0503020204020204" pitchFamily="34" charset="-122"/>
              <a:cs typeface="微软雅黑" panose="020B0503020204020204" pitchFamily="34" charset="-122"/>
            </a:endParaRPr>
          </a:p>
          <a:p>
            <a:pPr algn="just">
              <a:lnSpc>
                <a:spcPts val="2000"/>
              </a:lnSpc>
            </a:pPr>
            <a:r>
              <a:rPr lang="zh-CN" altLang="en-US" sz="1600" dirty="0">
                <a:latin typeface="Arial" panose="020B0604020202020204" pitchFamily="34" charset="0"/>
                <a:ea typeface="微软雅黑" panose="020B0503020204020204" pitchFamily="34" charset="-122"/>
              </a:rPr>
              <a:t>常见的慢性消化系统疾病，发病率高且易复发，并发症多，甚至危及生命，严重影响患者的身心健康</a:t>
            </a:r>
            <a:endParaRPr lang="en-US" altLang="zh-CN" sz="1600" b="0" i="0" dirty="0">
              <a:effectLst/>
              <a:highlight>
                <a:srgbClr val="FFFFFF"/>
              </a:highlight>
              <a:latin typeface="Arial" panose="020B0604020202020204" pitchFamily="34" charset="0"/>
              <a:ea typeface="微软雅黑" panose="020B0503020204020204" pitchFamily="34" charset="-122"/>
            </a:endParaRPr>
          </a:p>
          <a:p>
            <a:pPr marL="457200" lvl="1" indent="0" algn="just">
              <a:lnSpc>
                <a:spcPts val="2000"/>
              </a:lnSpc>
              <a:buNone/>
            </a:pPr>
            <a:r>
              <a:rPr lang="en-US" altLang="zh-CN" b="0" i="0" dirty="0">
                <a:effectLst/>
                <a:highlight>
                  <a:srgbClr val="FFFFFF"/>
                </a:highlight>
                <a:latin typeface="Arial" panose="020B0604020202020204" pitchFamily="34" charset="0"/>
                <a:ea typeface="微软雅黑" panose="020B0503020204020204" pitchFamily="34" charset="-122"/>
              </a:rPr>
              <a:t>1.</a:t>
            </a:r>
            <a:r>
              <a:rPr lang="zh-CN" altLang="en-US" i="0" dirty="0">
                <a:effectLst/>
                <a:highlight>
                  <a:srgbClr val="FFFFFF"/>
                </a:highlight>
                <a:latin typeface="Arial" panose="020B0604020202020204" pitchFamily="34" charset="0"/>
                <a:ea typeface="微软雅黑" panose="020B0503020204020204" pitchFamily="34" charset="-122"/>
              </a:rPr>
              <a:t>消化性溃疡</a:t>
            </a:r>
            <a:r>
              <a:rPr lang="en-US" altLang="zh-CN" i="0" dirty="0">
                <a:effectLst/>
                <a:highlight>
                  <a:srgbClr val="FFFFFF"/>
                </a:highlight>
                <a:latin typeface="Arial" panose="020B0604020202020204" pitchFamily="34" charset="0"/>
                <a:ea typeface="微软雅黑" panose="020B0503020204020204" pitchFamily="34" charset="-122"/>
              </a:rPr>
              <a:t>PU</a:t>
            </a:r>
            <a:r>
              <a:rPr lang="zh-CN" altLang="en-US" b="0" i="0" dirty="0">
                <a:effectLst/>
                <a:highlight>
                  <a:srgbClr val="FFFFFF"/>
                </a:highlight>
                <a:latin typeface="Arial" panose="020B0604020202020204" pitchFamily="34" charset="0"/>
                <a:ea typeface="微软雅黑" panose="020B0503020204020204" pitchFamily="34" charset="-122"/>
              </a:rPr>
              <a:t>：普通人群终身患病率为</a:t>
            </a:r>
            <a:r>
              <a:rPr lang="en-US" altLang="zh-CN" b="0" i="0" dirty="0">
                <a:solidFill>
                  <a:schemeClr val="tx1"/>
                </a:solidFill>
                <a:effectLst/>
                <a:highlight>
                  <a:srgbClr val="FFFFFF"/>
                </a:highlight>
                <a:latin typeface="Arial" panose="020B0604020202020204" pitchFamily="34" charset="0"/>
                <a:ea typeface="微软雅黑" panose="020B0503020204020204" pitchFamily="34" charset="-122"/>
              </a:rPr>
              <a:t>5%~10%</a:t>
            </a:r>
            <a:r>
              <a:rPr lang="zh-CN" altLang="en-US" b="0" i="0" dirty="0">
                <a:solidFill>
                  <a:schemeClr val="tx1"/>
                </a:solidFill>
                <a:effectLst/>
                <a:highlight>
                  <a:srgbClr val="FFFFFF"/>
                </a:highlight>
                <a:latin typeface="Arial" panose="020B0604020202020204" pitchFamily="34" charset="0"/>
                <a:ea typeface="微软雅黑" panose="020B0503020204020204" pitchFamily="34" charset="-122"/>
              </a:rPr>
              <a:t>。</a:t>
            </a:r>
            <a:r>
              <a:rPr lang="en-US" altLang="zh-CN" b="0" i="0" dirty="0" err="1">
                <a:solidFill>
                  <a:schemeClr val="tx1"/>
                </a:solidFill>
                <a:effectLst/>
                <a:highlight>
                  <a:srgbClr val="FFFFFF"/>
                </a:highlight>
                <a:latin typeface="Arial" panose="020B0604020202020204" pitchFamily="34" charset="0"/>
                <a:ea typeface="微软雅黑" panose="020B0503020204020204" pitchFamily="34" charset="-122"/>
              </a:rPr>
              <a:t>H.pylori</a:t>
            </a:r>
            <a:r>
              <a:rPr lang="zh-CN" altLang="en-US" b="0" i="0" dirty="0">
                <a:solidFill>
                  <a:schemeClr val="tx1"/>
                </a:solidFill>
                <a:effectLst/>
                <a:highlight>
                  <a:srgbClr val="FFFFFF"/>
                </a:highlight>
                <a:latin typeface="Arial" panose="020B0604020202020204" pitchFamily="34" charset="0"/>
                <a:ea typeface="微软雅黑" panose="020B0503020204020204" pitchFamily="34" charset="-122"/>
              </a:rPr>
              <a:t>抗生素耐药逐渐增加（感染率</a:t>
            </a:r>
            <a:r>
              <a:rPr lang="en-US" altLang="zh-CN" b="0" i="0" dirty="0">
                <a:solidFill>
                  <a:schemeClr val="tx1"/>
                </a:solidFill>
                <a:effectLst/>
                <a:highlight>
                  <a:srgbClr val="FFFFFF"/>
                </a:highlight>
                <a:latin typeface="Arial" panose="020B0604020202020204" pitchFamily="34" charset="0"/>
                <a:ea typeface="微软雅黑" panose="020B0503020204020204" pitchFamily="34" charset="-122"/>
              </a:rPr>
              <a:t>40%</a:t>
            </a:r>
            <a:r>
              <a:rPr lang="zh-CN" altLang="en-US" b="0" i="0" dirty="0">
                <a:solidFill>
                  <a:schemeClr val="tx1"/>
                </a:solidFill>
                <a:effectLst/>
                <a:highlight>
                  <a:srgbClr val="FFFFFF"/>
                </a:highlight>
                <a:latin typeface="Arial" panose="020B0604020202020204" pitchFamily="34" charset="0"/>
                <a:ea typeface="微软雅黑" panose="020B0503020204020204" pitchFamily="34" charset="-122"/>
              </a:rPr>
              <a:t>以上），</a:t>
            </a:r>
            <a:r>
              <a:rPr lang="en-US" altLang="zh-CN" b="0" i="0" dirty="0">
                <a:solidFill>
                  <a:schemeClr val="tx1"/>
                </a:solidFill>
                <a:effectLst/>
                <a:highlight>
                  <a:srgbClr val="FFFFFF"/>
                </a:highlight>
                <a:latin typeface="Arial" panose="020B0604020202020204" pitchFamily="34" charset="0"/>
                <a:ea typeface="微软雅黑" panose="020B0503020204020204" pitchFamily="34" charset="-122"/>
              </a:rPr>
              <a:t>NSAID</a:t>
            </a:r>
            <a:r>
              <a:rPr lang="zh-CN" altLang="en-US" b="0" i="0" dirty="0">
                <a:solidFill>
                  <a:schemeClr val="tx1"/>
                </a:solidFill>
                <a:effectLst/>
                <a:highlight>
                  <a:srgbClr val="FFFFFF"/>
                </a:highlight>
                <a:latin typeface="Arial" panose="020B0604020202020204" pitchFamily="34" charset="0"/>
                <a:ea typeface="微软雅黑" panose="020B0503020204020204" pitchFamily="34" charset="-122"/>
              </a:rPr>
              <a:t>的广泛使用（占每年所有药物处方</a:t>
            </a:r>
            <a:r>
              <a:rPr lang="en-US" altLang="zh-CN" b="0" i="0" dirty="0">
                <a:solidFill>
                  <a:schemeClr val="tx1"/>
                </a:solidFill>
                <a:effectLst/>
                <a:highlight>
                  <a:srgbClr val="FFFFFF"/>
                </a:highlight>
                <a:latin typeface="Arial" panose="020B0604020202020204" pitchFamily="34" charset="0"/>
                <a:ea typeface="微软雅黑" panose="020B0503020204020204" pitchFamily="34" charset="-122"/>
              </a:rPr>
              <a:t>5-10%</a:t>
            </a:r>
            <a:r>
              <a:rPr lang="zh-CN" altLang="en-US" b="0" i="0" dirty="0">
                <a:solidFill>
                  <a:schemeClr val="tx1"/>
                </a:solidFill>
                <a:effectLst/>
                <a:highlight>
                  <a:srgbClr val="FFFFFF"/>
                </a:highlight>
                <a:latin typeface="Arial" panose="020B0604020202020204" pitchFamily="34" charset="0"/>
                <a:ea typeface="微软雅黑" panose="020B0503020204020204" pitchFamily="34" charset="-122"/>
              </a:rPr>
              <a:t>），以及老龄化人口中常见的抗血栓治疗等，使诊治较以往更具挑战</a:t>
            </a:r>
            <a:endParaRPr lang="en-US" altLang="zh-CN" b="0" dirty="0">
              <a:solidFill>
                <a:schemeClr val="tx1"/>
              </a:solidFill>
              <a:highlight>
                <a:srgbClr val="FFFFFF"/>
              </a:highlight>
              <a:latin typeface="Arial" panose="020B0604020202020204" pitchFamily="34" charset="0"/>
              <a:ea typeface="微软雅黑" panose="020B0503020204020204" pitchFamily="34" charset="-122"/>
            </a:endParaRPr>
          </a:p>
          <a:p>
            <a:pPr marL="457200" lvl="1" indent="0" algn="just">
              <a:lnSpc>
                <a:spcPts val="2000"/>
              </a:lnSpc>
              <a:buNone/>
            </a:pPr>
            <a:r>
              <a:rPr lang="en-US" altLang="zh-CN" b="0" i="0" dirty="0">
                <a:effectLst/>
                <a:highlight>
                  <a:srgbClr val="FFFFFF"/>
                </a:highlight>
                <a:latin typeface="Arial" panose="020B0604020202020204" pitchFamily="34" charset="0"/>
                <a:ea typeface="微软雅黑" panose="020B0503020204020204" pitchFamily="34" charset="-122"/>
              </a:rPr>
              <a:t>2.</a:t>
            </a:r>
            <a:r>
              <a:rPr lang="zh-CN" altLang="en-US" i="0" dirty="0">
                <a:effectLst/>
                <a:highlight>
                  <a:srgbClr val="FFFFFF"/>
                </a:highlight>
                <a:latin typeface="Arial" panose="020B0604020202020204" pitchFamily="34" charset="0"/>
                <a:ea typeface="微软雅黑" panose="020B0503020204020204" pitchFamily="34" charset="-122"/>
              </a:rPr>
              <a:t>胃食管反流病</a:t>
            </a:r>
            <a:r>
              <a:rPr lang="en-US" altLang="zh-CN" i="0" dirty="0">
                <a:effectLst/>
                <a:highlight>
                  <a:srgbClr val="FFFFFF"/>
                </a:highlight>
                <a:latin typeface="Arial" panose="020B0604020202020204" pitchFamily="34" charset="0"/>
                <a:ea typeface="微软雅黑" panose="020B0503020204020204" pitchFamily="34" charset="-122"/>
              </a:rPr>
              <a:t>GRED</a:t>
            </a:r>
            <a:r>
              <a:rPr lang="zh-CN" altLang="en-US" b="0" i="0" dirty="0">
                <a:effectLst/>
                <a:highlight>
                  <a:srgbClr val="FFFFFF"/>
                </a:highlight>
                <a:latin typeface="Arial" panose="020B0604020202020204" pitchFamily="34" charset="0"/>
                <a:ea typeface="微软雅黑" panose="020B0503020204020204" pitchFamily="34" charset="-122"/>
              </a:rPr>
              <a:t>，过去</a:t>
            </a:r>
            <a:r>
              <a:rPr lang="en-US" altLang="zh-CN" b="0" i="0" dirty="0">
                <a:effectLst/>
                <a:highlight>
                  <a:srgbClr val="FFFFFF"/>
                </a:highlight>
                <a:latin typeface="Arial" panose="020B0604020202020204" pitchFamily="34" charset="0"/>
                <a:ea typeface="微软雅黑" panose="020B0503020204020204" pitchFamily="34" charset="-122"/>
              </a:rPr>
              <a:t>20</a:t>
            </a:r>
            <a:r>
              <a:rPr lang="zh-CN" altLang="en-US" b="0" i="0" dirty="0">
                <a:effectLst/>
                <a:highlight>
                  <a:srgbClr val="FFFFFF"/>
                </a:highlight>
                <a:latin typeface="Arial" panose="020B0604020202020204" pitchFamily="34" charset="0"/>
                <a:ea typeface="微软雅黑" panose="020B0503020204020204" pitchFamily="34" charset="-122"/>
              </a:rPr>
              <a:t>年，</a:t>
            </a:r>
            <a:r>
              <a:rPr lang="zh-CN" altLang="en-US" b="0" i="0" dirty="0">
                <a:solidFill>
                  <a:srgbClr val="FF0000"/>
                </a:solidFill>
                <a:effectLst/>
                <a:highlight>
                  <a:srgbClr val="FFFFFF"/>
                </a:highlight>
                <a:latin typeface="Arial" panose="020B0604020202020204" pitchFamily="34" charset="0"/>
                <a:ea typeface="微软雅黑" panose="020B0503020204020204" pitchFamily="34" charset="-122"/>
              </a:rPr>
              <a:t>发病率上升约</a:t>
            </a:r>
            <a:r>
              <a:rPr lang="en-US" altLang="zh-CN" i="0" dirty="0">
                <a:solidFill>
                  <a:srgbClr val="FF0000"/>
                </a:solidFill>
                <a:effectLst/>
                <a:highlight>
                  <a:srgbClr val="FFFFFF"/>
                </a:highlight>
                <a:latin typeface="Arial" panose="020B0604020202020204" pitchFamily="34" charset="0"/>
                <a:ea typeface="微软雅黑" panose="020B0503020204020204" pitchFamily="34" charset="-122"/>
              </a:rPr>
              <a:t>2</a:t>
            </a:r>
            <a:r>
              <a:rPr lang="zh-CN" altLang="en-US" b="0" i="0" dirty="0">
                <a:solidFill>
                  <a:srgbClr val="FF0000"/>
                </a:solidFill>
                <a:effectLst/>
                <a:highlight>
                  <a:srgbClr val="FFFFFF"/>
                </a:highlight>
                <a:latin typeface="Arial" panose="020B0604020202020204" pitchFamily="34" charset="0"/>
                <a:ea typeface="微软雅黑" panose="020B0503020204020204" pitchFamily="34" charset="-122"/>
              </a:rPr>
              <a:t>倍</a:t>
            </a:r>
            <a:r>
              <a:rPr lang="zh-CN" altLang="en-US" b="0" i="0" dirty="0">
                <a:effectLst/>
                <a:highlight>
                  <a:srgbClr val="FFFFFF"/>
                </a:highlight>
                <a:latin typeface="Arial" panose="020B0604020202020204" pitchFamily="34" charset="0"/>
                <a:ea typeface="微软雅黑" panose="020B0503020204020204" pitchFamily="34" charset="-122"/>
              </a:rPr>
              <a:t>，目前全球范围内报告烧心或反流症状的发生频率≥</a:t>
            </a:r>
            <a:r>
              <a:rPr lang="en-US" altLang="zh-CN" b="0" i="0" dirty="0">
                <a:effectLst/>
                <a:highlight>
                  <a:srgbClr val="FFFFFF"/>
                </a:highlight>
                <a:latin typeface="Arial" panose="020B0604020202020204" pitchFamily="34" charset="0"/>
                <a:ea typeface="微软雅黑" panose="020B0503020204020204" pitchFamily="34" charset="-122"/>
              </a:rPr>
              <a:t>1</a:t>
            </a:r>
            <a:r>
              <a:rPr lang="zh-CN" altLang="en-US" b="0" i="0" dirty="0">
                <a:effectLst/>
                <a:highlight>
                  <a:srgbClr val="FFFFFF"/>
                </a:highlight>
                <a:latin typeface="Arial" panose="020B0604020202020204" pitchFamily="34" charset="0"/>
                <a:ea typeface="微软雅黑" panose="020B0503020204020204" pitchFamily="34" charset="-122"/>
              </a:rPr>
              <a:t>次</a:t>
            </a:r>
            <a:r>
              <a:rPr lang="en-US" altLang="zh-CN" b="0" i="0" dirty="0">
                <a:effectLst/>
                <a:highlight>
                  <a:srgbClr val="FFFFFF"/>
                </a:highlight>
                <a:latin typeface="Arial" panose="020B0604020202020204" pitchFamily="34" charset="0"/>
                <a:ea typeface="微软雅黑" panose="020B0503020204020204" pitchFamily="34" charset="-122"/>
              </a:rPr>
              <a:t>/</a:t>
            </a:r>
            <a:r>
              <a:rPr lang="zh-CN" altLang="en-US" b="0" i="0" dirty="0">
                <a:effectLst/>
                <a:highlight>
                  <a:srgbClr val="FFFFFF"/>
                </a:highlight>
                <a:latin typeface="Arial" panose="020B0604020202020204" pitchFamily="34" charset="0"/>
                <a:ea typeface="微软雅黑" panose="020B0503020204020204" pitchFamily="34" charset="-122"/>
              </a:rPr>
              <a:t>周的比例约为</a:t>
            </a:r>
            <a:r>
              <a:rPr lang="en-US" altLang="zh-CN" i="0" dirty="0">
                <a:solidFill>
                  <a:schemeClr val="tx1"/>
                </a:solidFill>
                <a:effectLst/>
                <a:highlight>
                  <a:srgbClr val="FFFFFF"/>
                </a:highlight>
                <a:latin typeface="Arial" panose="020B0604020202020204" pitchFamily="34" charset="0"/>
                <a:ea typeface="微软雅黑" panose="020B0503020204020204" pitchFamily="34" charset="-122"/>
              </a:rPr>
              <a:t>13%</a:t>
            </a:r>
            <a:r>
              <a:rPr lang="zh-CN" altLang="en-US" b="0" i="0" dirty="0">
                <a:solidFill>
                  <a:schemeClr val="tx1"/>
                </a:solidFill>
                <a:effectLst/>
                <a:highlight>
                  <a:srgbClr val="FFFFFF"/>
                </a:highlight>
                <a:latin typeface="Arial" panose="020B0604020202020204" pitchFamily="34" charset="0"/>
                <a:ea typeface="微软雅黑" panose="020B0503020204020204" pitchFamily="34" charset="-122"/>
              </a:rPr>
              <a:t>。</a:t>
            </a:r>
            <a:r>
              <a:rPr lang="zh-CN" altLang="zh-CN" kern="100" dirty="0">
                <a:solidFill>
                  <a:srgbClr val="FF0000"/>
                </a:solidFill>
                <a:effectLst/>
                <a:latin typeface="Arial" panose="020B0604020202020204" pitchFamily="34" charset="0"/>
                <a:ea typeface="微软雅黑" panose="020B0503020204020204" pitchFamily="34" charset="-122"/>
                <a:cs typeface="Times New Roman" panose="02020603050405020304" pitchFamily="18" charset="0"/>
              </a:rPr>
              <a:t>其中控制夜间酸突破和快速缓解症状（且不引起酸反跳）是治疗难点</a:t>
            </a:r>
            <a:endParaRPr lang="zh-CN" altLang="en-US" b="1" dirty="0">
              <a:solidFill>
                <a:srgbClr val="FF0000"/>
              </a:solidFill>
              <a:latin typeface="Arial" panose="020B0604020202020204" pitchFamily="34" charset="0"/>
              <a:ea typeface="微软雅黑" panose="020B0503020204020204" pitchFamily="34" charset="-122"/>
              <a:sym typeface="+mn-ea"/>
            </a:endParaRPr>
          </a:p>
          <a:p>
            <a:pPr marL="446405" indent="-230505">
              <a:lnSpc>
                <a:spcPct val="150000"/>
              </a:lnSpc>
            </a:pPr>
            <a:endParaRPr lang="zh-CN" altLang="en-US" sz="1600" dirty="0">
              <a:latin typeface="Arial" panose="020B0604020202020204" pitchFamily="34" charset="0"/>
              <a:ea typeface="微软雅黑" panose="020B0503020204020204" pitchFamily="34" charset="-122"/>
              <a:cs typeface="微软雅黑" panose="020B0503020204020204" pitchFamily="34" charset="-122"/>
              <a:sym typeface="+mn-ea"/>
            </a:endParaRPr>
          </a:p>
        </p:txBody>
      </p:sp>
      <p:sp>
        <p:nvSpPr>
          <p:cNvPr id="6" name="内容占位符 1"/>
          <p:cNvSpPr>
            <a:spLocks noGrp="1"/>
          </p:cNvSpPr>
          <p:nvPr/>
        </p:nvSpPr>
        <p:spPr>
          <a:xfrm>
            <a:off x="5964865" y="1403498"/>
            <a:ext cx="5922335" cy="4385052"/>
          </a:xfrm>
          <a:prstGeom prst="rect">
            <a:avLst/>
          </a:prstGeom>
          <a:ln w="19050">
            <a:solidFill>
              <a:srgbClr val="E50150"/>
            </a:solidFill>
          </a:ln>
        </p:spPr>
        <p:txBody>
          <a:bodyPr vert="horz" lIns="90000" tIns="46800" rIns="90000" bIns="46800" rtlCol="0"/>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lnSpc>
                <a:spcPct val="150000"/>
              </a:lnSpc>
              <a:buClr>
                <a:srgbClr val="E50150"/>
              </a:buClr>
              <a:buFont typeface="Wingdings" panose="05000000000000000000" pitchFamily="2" charset="2"/>
              <a:buChar char="n"/>
            </a:pPr>
            <a:r>
              <a:rPr sz="1600" b="1" dirty="0">
                <a:solidFill>
                  <a:schemeClr val="tx1"/>
                </a:solidFill>
                <a:cs typeface="微软雅黑" panose="020B0503020204020204" pitchFamily="34" charset="-122"/>
                <a:sym typeface="+mn-ea"/>
              </a:rPr>
              <a:t>临床未被满足的需求</a:t>
            </a:r>
            <a:endParaRPr lang="zh-CN" altLang="en-US" sz="1600" b="1" dirty="0">
              <a:solidFill>
                <a:schemeClr val="tx1"/>
              </a:solidFill>
              <a:cs typeface="微软雅黑" panose="020B0503020204020204" pitchFamily="34" charset="-122"/>
            </a:endParaRPr>
          </a:p>
          <a:p>
            <a:pPr algn="just">
              <a:lnSpc>
                <a:spcPts val="2000"/>
              </a:lnSpc>
            </a:pPr>
            <a:r>
              <a:rPr lang="zh-CN" altLang="en-US" sz="1600" b="1" dirty="0">
                <a:solidFill>
                  <a:schemeClr val="tx1"/>
                </a:solidFill>
                <a:highlight>
                  <a:srgbClr val="FFFFFF"/>
                </a:highlight>
                <a:sym typeface="+mn-ea"/>
              </a:rPr>
              <a:t>兰索拉唑碳酸氢钠胶囊</a:t>
            </a:r>
            <a:r>
              <a:rPr lang="zh-CN" altLang="en-US" sz="1600" b="1" dirty="0">
                <a:solidFill>
                  <a:srgbClr val="FF0000"/>
                </a:solidFill>
                <a:highlight>
                  <a:srgbClr val="FFFFFF"/>
                </a:highlight>
              </a:rPr>
              <a:t>胃溶速释、作用持久、按需使用，弥补多重未被满足的临床需求</a:t>
            </a:r>
          </a:p>
          <a:p>
            <a:pPr marL="457200" lvl="1" indent="0" algn="just">
              <a:lnSpc>
                <a:spcPts val="2000"/>
              </a:lnSpc>
              <a:buNone/>
            </a:pPr>
            <a:r>
              <a:rPr lang="en-US" altLang="zh-CN" b="1" dirty="0">
                <a:solidFill>
                  <a:srgbClr val="FF0000"/>
                </a:solidFill>
                <a:highlight>
                  <a:srgbClr val="FFFFFF"/>
                </a:highlight>
              </a:rPr>
              <a:t>1.</a:t>
            </a:r>
            <a:r>
              <a:rPr lang="zh-CN" altLang="en-US" b="1" dirty="0">
                <a:solidFill>
                  <a:srgbClr val="FF0000"/>
                </a:solidFill>
                <a:highlight>
                  <a:srgbClr val="FFFFFF"/>
                </a:highlight>
              </a:rPr>
              <a:t>更快速缓解临床症状无酸反跳</a:t>
            </a:r>
            <a:r>
              <a:rPr lang="zh-CN" altLang="en-US" dirty="0">
                <a:solidFill>
                  <a:srgbClr val="912C8D"/>
                </a:solidFill>
                <a:highlight>
                  <a:srgbClr val="FFFFFF"/>
                </a:highlight>
              </a:rPr>
              <a:t>：</a:t>
            </a:r>
            <a:r>
              <a:rPr lang="zh-CN" altLang="en-US" dirty="0">
                <a:highlight>
                  <a:srgbClr val="FFFFFF"/>
                </a:highlight>
              </a:rPr>
              <a:t>快速缓解和持久控制患者急性症状，克服对症治疗通常伴随的酸反跳</a:t>
            </a:r>
          </a:p>
          <a:p>
            <a:pPr marL="457200" lvl="1" indent="0" algn="just">
              <a:lnSpc>
                <a:spcPts val="2000"/>
              </a:lnSpc>
              <a:buNone/>
            </a:pPr>
            <a:r>
              <a:rPr lang="en-US" altLang="zh-CN" b="1" dirty="0">
                <a:solidFill>
                  <a:srgbClr val="FF0000"/>
                </a:solidFill>
                <a:highlight>
                  <a:srgbClr val="FFFFFF"/>
                </a:highlight>
              </a:rPr>
              <a:t>2.</a:t>
            </a:r>
            <a:r>
              <a:rPr lang="zh-CN" altLang="en-US" b="1" dirty="0">
                <a:solidFill>
                  <a:srgbClr val="FF0000"/>
                </a:solidFill>
                <a:highlight>
                  <a:srgbClr val="FFFFFF"/>
                </a:highlight>
              </a:rPr>
              <a:t>规避肠溶</a:t>
            </a:r>
            <a:r>
              <a:rPr lang="en-US" altLang="zh-CN" b="1" dirty="0">
                <a:solidFill>
                  <a:srgbClr val="FF0000"/>
                </a:solidFill>
                <a:highlight>
                  <a:srgbClr val="FFFFFF"/>
                </a:highlight>
              </a:rPr>
              <a:t>PPI</a:t>
            </a:r>
            <a:r>
              <a:rPr lang="zh-CN" altLang="en-US" b="1" dirty="0">
                <a:solidFill>
                  <a:srgbClr val="FF0000"/>
                </a:solidFill>
                <a:highlight>
                  <a:srgbClr val="FFFFFF"/>
                </a:highlight>
              </a:rPr>
              <a:t>需进食激活质子泵起效的严重弊端，按需服用，临睡前使用，及时补服，均可良好起效</a:t>
            </a:r>
            <a:r>
              <a:rPr lang="zh-CN" altLang="en-US" b="1" dirty="0">
                <a:solidFill>
                  <a:srgbClr val="912C8D"/>
                </a:solidFill>
                <a:highlight>
                  <a:srgbClr val="FFFFFF"/>
                </a:highlight>
              </a:rPr>
              <a:t>：</a:t>
            </a:r>
            <a:r>
              <a:rPr lang="zh-CN" altLang="en-US" dirty="0">
                <a:solidFill>
                  <a:schemeClr val="tx1"/>
                </a:solidFill>
                <a:highlight>
                  <a:srgbClr val="FFFFFF"/>
                </a:highlight>
              </a:rPr>
              <a:t>临睡前使用</a:t>
            </a:r>
            <a:r>
              <a:rPr lang="zh-CN" altLang="en-US" dirty="0">
                <a:highlight>
                  <a:srgbClr val="FFFFFF"/>
                </a:highlight>
              </a:rPr>
              <a:t>更好控制</a:t>
            </a:r>
            <a:r>
              <a:rPr lang="en-US" altLang="zh-CN" dirty="0">
                <a:highlight>
                  <a:srgbClr val="FFFFFF"/>
                </a:highlight>
              </a:rPr>
              <a:t>GERD</a:t>
            </a:r>
            <a:r>
              <a:rPr lang="zh-CN" altLang="en-US" dirty="0">
                <a:highlight>
                  <a:srgbClr val="FFFFFF"/>
                </a:highlight>
              </a:rPr>
              <a:t>夜间酸突破；按需使用，更好解除胃灼热症状等；及时补服，提高依从性，更好协同根除幽门螺杆菌感染；</a:t>
            </a:r>
          </a:p>
          <a:p>
            <a:pPr marL="457200" lvl="1" indent="0" algn="just">
              <a:lnSpc>
                <a:spcPts val="2000"/>
              </a:lnSpc>
              <a:buNone/>
            </a:pPr>
            <a:r>
              <a:rPr lang="en-US" altLang="zh-CN" b="1" dirty="0">
                <a:solidFill>
                  <a:srgbClr val="FF0000"/>
                </a:solidFill>
                <a:highlight>
                  <a:srgbClr val="FFFFFF"/>
                </a:highlight>
              </a:rPr>
              <a:t>3.</a:t>
            </a:r>
            <a:r>
              <a:rPr lang="zh-CN" altLang="en-US" b="1" dirty="0">
                <a:solidFill>
                  <a:srgbClr val="FF0000"/>
                </a:solidFill>
                <a:highlight>
                  <a:srgbClr val="FFFFFF"/>
                </a:highlight>
              </a:rPr>
              <a:t>适用适应症人群中胃排空障碍和肠道吸收面积减少等特殊患者</a:t>
            </a:r>
            <a:endParaRPr lang="en-US" altLang="zh-CN" b="1" dirty="0">
              <a:solidFill>
                <a:srgbClr val="FF0000"/>
              </a:solidFill>
              <a:highlight>
                <a:srgbClr val="FFFFFF"/>
              </a:highlight>
            </a:endParaRPr>
          </a:p>
          <a:p>
            <a:pPr marL="457200" lvl="1" indent="0" algn="just">
              <a:lnSpc>
                <a:spcPts val="2000"/>
              </a:lnSpc>
              <a:buNone/>
            </a:pPr>
            <a:r>
              <a:rPr lang="en-US" altLang="zh-CN" b="1" dirty="0">
                <a:solidFill>
                  <a:srgbClr val="FF0000"/>
                </a:solidFill>
                <a:highlight>
                  <a:srgbClr val="FFFFFF"/>
                </a:highlight>
              </a:rPr>
              <a:t>4.</a:t>
            </a:r>
            <a:r>
              <a:rPr lang="zh-CN" altLang="en-US" b="1" dirty="0">
                <a:solidFill>
                  <a:srgbClr val="FF0000"/>
                </a:solidFill>
              </a:rPr>
              <a:t>氯吡格雷与批准剂量的兰索拉唑合并给药时，无需调整前者的剂量</a:t>
            </a:r>
          </a:p>
          <a:p>
            <a:pPr marL="446405" indent="-230505" algn="l">
              <a:lnSpc>
                <a:spcPct val="150000"/>
              </a:lnSpc>
              <a:buFont typeface="Arial" panose="020B0604020202020204" pitchFamily="34" charset="0"/>
              <a:buChar char="•"/>
            </a:pPr>
            <a:endParaRPr sz="1600" b="1" spc="0" noProof="0" dirty="0">
              <a:ln>
                <a:noFill/>
              </a:ln>
              <a:solidFill>
                <a:srgbClr val="00739F"/>
              </a:solidFill>
              <a:effectLst/>
              <a:uLnTx/>
              <a:cs typeface="微软雅黑" panose="020B0503020204020204" pitchFamily="34" charset="-122"/>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19430" y="1061720"/>
            <a:ext cx="1089660" cy="459740"/>
          </a:xfrm>
          <a:prstGeom prst="rect">
            <a:avLst/>
          </a:prstGeom>
          <a:noFill/>
        </p:spPr>
        <p:txBody>
          <a:bodyPr wrap="square" rtlCol="0">
            <a:noAutofit/>
          </a:bodyPr>
          <a:lstStyle/>
          <a:p>
            <a:pPr algn="ctr"/>
            <a:r>
              <a:rPr lang="en-US" altLang="zh-CN" sz="5400" b="1" dirty="0">
                <a:solidFill>
                  <a:schemeClr val="bg1"/>
                </a:solidFill>
                <a:latin typeface="Arial" panose="020B0604020202020204" pitchFamily="34" charset="0"/>
                <a:ea typeface="微软雅黑" panose="020B0503020204020204" pitchFamily="34" charset="-122"/>
                <a:sym typeface="+mn-ea"/>
              </a:rPr>
              <a:t>02</a:t>
            </a:r>
            <a:endParaRPr lang="zh-CN" altLang="en-US" sz="5400" dirty="0">
              <a:latin typeface="Arial" panose="020B0604020202020204" pitchFamily="34" charset="0"/>
              <a:ea typeface="微软雅黑" panose="020B0503020204020204" pitchFamily="34" charset="-122"/>
            </a:endParaRPr>
          </a:p>
        </p:txBody>
      </p:sp>
      <p:sp>
        <p:nvSpPr>
          <p:cNvPr id="58" name="文本框 57"/>
          <p:cNvSpPr txBox="1"/>
          <p:nvPr/>
        </p:nvSpPr>
        <p:spPr>
          <a:xfrm>
            <a:off x="797497" y="5365415"/>
            <a:ext cx="11306808" cy="418191"/>
          </a:xfrm>
          <a:prstGeom prst="rect">
            <a:avLst/>
          </a:prstGeom>
          <a:noFill/>
        </p:spPr>
        <p:txBody>
          <a:bodyPr wrap="square" rtlCol="0">
            <a:spAutoFit/>
          </a:bodyPr>
          <a:lstStyle/>
          <a:p>
            <a:pPr algn="just" fontAlgn="auto">
              <a:lnSpc>
                <a:spcPct val="150000"/>
              </a:lnSpc>
            </a:pPr>
            <a:r>
              <a:rPr lang="zh-CN" altLang="zh-CN" sz="1600" b="1" dirty="0">
                <a:solidFill>
                  <a:schemeClr val="bg1"/>
                </a:solidFill>
                <a:latin typeface="Arial" panose="020B0604020202020204" pitchFamily="34" charset="0"/>
                <a:ea typeface="微软雅黑" panose="020B0503020204020204" pitchFamily="34" charset="-122"/>
                <a:cs typeface="微软雅黑" panose="020B0503020204020204" pitchFamily="34" charset="-122"/>
                <a:sym typeface="+mn-ea"/>
              </a:rPr>
              <a:t>禁忌：</a:t>
            </a:r>
            <a:r>
              <a:rPr lang="zh-CN" altLang="zh-CN" sz="1600" dirty="0">
                <a:solidFill>
                  <a:schemeClr val="bg1"/>
                </a:solidFill>
                <a:latin typeface="Arial" panose="020B0604020202020204" pitchFamily="34" charset="0"/>
                <a:ea typeface="微软雅黑" panose="020B0503020204020204" pitchFamily="34" charset="-122"/>
                <a:cs typeface="微软雅黑" panose="020B0503020204020204" pitchFamily="34" charset="-122"/>
                <a:sym typeface="+mn-ea"/>
              </a:rPr>
              <a:t>本品中任何成份过敏者。正在使用硫酸阿扎那韦、盐酸利匹韦林、奈非那韦的患者。</a:t>
            </a:r>
          </a:p>
        </p:txBody>
      </p:sp>
      <p:sp>
        <p:nvSpPr>
          <p:cNvPr id="2" name="圆角矩形 2"/>
          <p:cNvSpPr/>
          <p:nvPr/>
        </p:nvSpPr>
        <p:spPr>
          <a:xfrm>
            <a:off x="0" y="81916"/>
            <a:ext cx="325939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0" y="132669"/>
            <a:ext cx="3022469"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02 </a:t>
            </a:r>
            <a:r>
              <a:rPr lang="zh-CN" altLang="en-US" sz="3000" b="1" dirty="0">
                <a:solidFill>
                  <a:schemeClr val="bg1"/>
                </a:solidFill>
                <a:latin typeface="Arial" panose="020B0604020202020204" pitchFamily="34" charset="0"/>
                <a:ea typeface="微软雅黑" panose="020B0503020204020204" pitchFamily="34" charset="-122"/>
                <a:sym typeface="+mn-ea"/>
              </a:rPr>
              <a:t>安全性</a:t>
            </a:r>
          </a:p>
        </p:txBody>
      </p:sp>
      <p:sp>
        <p:nvSpPr>
          <p:cNvPr id="14" name="内容占位符 2"/>
          <p:cNvSpPr txBox="1"/>
          <p:nvPr/>
        </p:nvSpPr>
        <p:spPr>
          <a:xfrm>
            <a:off x="810179" y="6506373"/>
            <a:ext cx="10941803" cy="564467"/>
          </a:xfrm>
          <a:prstGeom prst="rect">
            <a:avLst/>
          </a:prstGeom>
        </p:spPr>
        <p:txBody>
          <a:bodyPr vert="horz" lIns="91440" tIns="45720" rIns="91440" bIns="45720" rtlCol="0">
            <a:normAutofit/>
          </a:bodyPr>
          <a:lstStyle>
            <a:lvl1pPr marL="252095" indent="-252095" algn="l" defTabSz="1219200" rtl="0" eaLnBrk="1" latinLnBrk="0" hangingPunct="1">
              <a:lnSpc>
                <a:spcPct val="150000"/>
              </a:lnSpc>
              <a:spcBef>
                <a:spcPts val="0"/>
              </a:spcBef>
              <a:buFont typeface="Arial" panose="020B0604020202020204" pitchFamily="34" charset="0"/>
              <a:buChar char="•"/>
              <a:defRPr sz="2800" b="1" kern="1200">
                <a:solidFill>
                  <a:schemeClr val="tx1"/>
                </a:solidFill>
                <a:latin typeface="+mn-lt"/>
                <a:ea typeface="微软雅黑" panose="020B0503020204020204" pitchFamily="34" charset="-122"/>
                <a:cs typeface="Times New Roman" panose="02020603050405020304" pitchFamily="18" charset="0"/>
              </a:defRPr>
            </a:lvl1pPr>
            <a:lvl2pPr marL="647700" indent="-252095" algn="l" defTabSz="1219200" rtl="0" eaLnBrk="1" latinLnBrk="0" hangingPunct="1">
              <a:lnSpc>
                <a:spcPct val="150000"/>
              </a:lnSpc>
              <a:spcBef>
                <a:spcPts val="0"/>
              </a:spcBef>
              <a:buFont typeface="Arial" panose="020B0604020202020204" pitchFamily="34" charset="0"/>
              <a:buChar char="–"/>
              <a:defRPr sz="2400" kern="1200">
                <a:solidFill>
                  <a:schemeClr val="tx1"/>
                </a:solidFill>
                <a:latin typeface="+mn-lt"/>
                <a:ea typeface="微软雅黑" panose="020B0503020204020204" pitchFamily="34" charset="-122"/>
                <a:cs typeface="Times New Roman" panose="02020603050405020304" pitchFamily="18" charset="0"/>
              </a:defRPr>
            </a:lvl2pPr>
            <a:lvl3pPr marL="935990" indent="-252095" algn="l" defTabSz="1219200" rtl="0" eaLnBrk="1" latinLnBrk="0" hangingPunct="1">
              <a:lnSpc>
                <a:spcPct val="150000"/>
              </a:lnSpc>
              <a:spcBef>
                <a:spcPts val="0"/>
              </a:spcBef>
              <a:buFont typeface="Arial" panose="020B0604020202020204" pitchFamily="34" charset="0"/>
              <a:buChar char="•"/>
              <a:defRPr sz="2400" kern="1200">
                <a:solidFill>
                  <a:schemeClr val="tx1"/>
                </a:solidFill>
                <a:latin typeface="+mn-lt"/>
                <a:ea typeface="微软雅黑" panose="020B0503020204020204" pitchFamily="34" charset="-122"/>
                <a:cs typeface="Times New Roman" panose="02020603050405020304" pitchFamily="18" charset="0"/>
              </a:defRPr>
            </a:lvl3pPr>
            <a:lvl4pPr marL="1224280" indent="-252095" algn="l" defTabSz="1219200" rtl="0" eaLnBrk="1" latinLnBrk="0" hangingPunct="1">
              <a:lnSpc>
                <a:spcPct val="150000"/>
              </a:lnSpc>
              <a:spcBef>
                <a:spcPts val="0"/>
              </a:spcBef>
              <a:buFont typeface="Arial" panose="020B0604020202020204" pitchFamily="34" charset="0"/>
              <a:buChar char="–"/>
              <a:defRPr sz="2400" kern="1200">
                <a:solidFill>
                  <a:schemeClr val="tx1"/>
                </a:solidFill>
                <a:latin typeface="+mn-lt"/>
                <a:ea typeface="微软雅黑" panose="020B0503020204020204" pitchFamily="34" charset="-122"/>
                <a:cs typeface="Times New Roman" panose="02020603050405020304" pitchFamily="18" charset="0"/>
              </a:defRPr>
            </a:lvl4pPr>
            <a:lvl5pPr marL="1548130" indent="-252095" algn="l" defTabSz="1219200" rtl="0" eaLnBrk="1" latinLnBrk="0" hangingPunct="1">
              <a:lnSpc>
                <a:spcPct val="150000"/>
              </a:lnSpc>
              <a:spcBef>
                <a:spcPts val="0"/>
              </a:spcBef>
              <a:buFont typeface="Arial" panose="020B0604020202020204" pitchFamily="34" charset="0"/>
              <a:buChar char="»"/>
              <a:defRPr sz="2400" kern="1200">
                <a:solidFill>
                  <a:schemeClr val="tx1"/>
                </a:solidFill>
                <a:latin typeface="+mn-lt"/>
                <a:ea typeface="微软雅黑" panose="020B0503020204020204" pitchFamily="34" charset="-122"/>
                <a:cs typeface="Times New Roman" panose="02020603050405020304" pitchFamily="18" charset="0"/>
              </a:defRPr>
            </a:lvl5pPr>
            <a:lvl6pPr marL="33528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6pPr>
            <a:lvl7pPr marL="39624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7pPr>
            <a:lvl8pPr marL="45720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8pPr>
            <a:lvl9pPr marL="51816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9pPr>
          </a:lstStyle>
          <a:p>
            <a:pPr marL="0" indent="0">
              <a:lnSpc>
                <a:spcPct val="100000"/>
              </a:lnSpc>
              <a:buNone/>
            </a:pPr>
            <a:r>
              <a:rPr lang="en-GB" altLang="zh-CN" sz="900" b="0" dirty="0">
                <a:solidFill>
                  <a:schemeClr val="bg2">
                    <a:lumMod val="25000"/>
                  </a:schemeClr>
                </a:solidFill>
                <a:latin typeface="Arial" panose="020B0604020202020204" pitchFamily="34" charset="0"/>
                <a:sym typeface="Arial" panose="020B0604020202020204" pitchFamily="34" charset="0"/>
              </a:rPr>
              <a:t>1</a:t>
            </a:r>
            <a:r>
              <a:rPr lang="en-US" altLang="zh-CN" sz="900" b="0" dirty="0">
                <a:solidFill>
                  <a:schemeClr val="bg2">
                    <a:lumMod val="25000"/>
                  </a:schemeClr>
                </a:solidFill>
                <a:latin typeface="Arial" panose="020B0604020202020204" pitchFamily="34" charset="0"/>
                <a:sym typeface="Arial" panose="020B0604020202020204" pitchFamily="34" charset="0"/>
              </a:rPr>
              <a:t> PTBC </a:t>
            </a:r>
            <a:r>
              <a:rPr lang="zh-CN" altLang="en-US" sz="900" b="0" dirty="0">
                <a:solidFill>
                  <a:schemeClr val="bg2">
                    <a:lumMod val="25000"/>
                  </a:schemeClr>
                </a:solidFill>
                <a:latin typeface="Arial" panose="020B0604020202020204" pitchFamily="34" charset="0"/>
                <a:sym typeface="Arial" panose="020B0604020202020204" pitchFamily="34" charset="0"/>
              </a:rPr>
              <a:t>（兰索拉唑碳酸氢钠）胶囊在健康人体中的药代动力学</a:t>
            </a:r>
            <a:r>
              <a:rPr lang="en-US" altLang="zh-CN" sz="900" b="0" dirty="0">
                <a:solidFill>
                  <a:schemeClr val="bg2">
                    <a:lumMod val="25000"/>
                  </a:schemeClr>
                </a:solidFill>
                <a:latin typeface="Arial" panose="020B0604020202020204" pitchFamily="34" charset="0"/>
                <a:sym typeface="Arial" panose="020B0604020202020204" pitchFamily="34" charset="0"/>
              </a:rPr>
              <a:t>/</a:t>
            </a:r>
            <a:r>
              <a:rPr lang="zh-CN" altLang="en-US" sz="900" b="0" dirty="0">
                <a:solidFill>
                  <a:schemeClr val="bg2">
                    <a:lumMod val="25000"/>
                  </a:schemeClr>
                </a:solidFill>
                <a:latin typeface="Arial" panose="020B0604020202020204" pitchFamily="34" charset="0"/>
                <a:sym typeface="Arial" panose="020B0604020202020204" pitchFamily="34" charset="0"/>
              </a:rPr>
              <a:t>药效学研究临床研究报告</a:t>
            </a:r>
            <a:endParaRPr lang="en-US" altLang="zh-CN" sz="900" b="0" strike="sngStrike" dirty="0">
              <a:solidFill>
                <a:schemeClr val="bg2">
                  <a:lumMod val="25000"/>
                </a:schemeClr>
              </a:solidFill>
              <a:latin typeface="Arial" panose="020B0604020202020204" pitchFamily="34" charset="0"/>
            </a:endParaRPr>
          </a:p>
          <a:p>
            <a:pPr marL="0" indent="0">
              <a:lnSpc>
                <a:spcPct val="100000"/>
              </a:lnSpc>
              <a:buNone/>
            </a:pPr>
            <a:r>
              <a:rPr lang="en-US" altLang="zh-CN" sz="900" b="0" dirty="0">
                <a:solidFill>
                  <a:schemeClr val="bg2">
                    <a:lumMod val="25000"/>
                  </a:schemeClr>
                </a:solidFill>
                <a:latin typeface="Arial" panose="020B0604020202020204" pitchFamily="34" charset="0"/>
              </a:rPr>
              <a:t>2.</a:t>
            </a:r>
            <a:r>
              <a:rPr lang="zh-CN" altLang="en-US" sz="900" b="0" dirty="0">
                <a:solidFill>
                  <a:schemeClr val="bg2">
                    <a:lumMod val="25000"/>
                  </a:schemeClr>
                </a:solidFill>
                <a:latin typeface="Arial" panose="020B0604020202020204" pitchFamily="34" charset="0"/>
              </a:rPr>
              <a:t>兰索拉唑碳酸氢钠胶囊说明书</a:t>
            </a:r>
            <a:endParaRPr lang="en-US" altLang="zh-CN" sz="900" b="0" dirty="0">
              <a:solidFill>
                <a:schemeClr val="bg2">
                  <a:lumMod val="25000"/>
                </a:schemeClr>
              </a:solidFill>
              <a:latin typeface="Arial" panose="020B0604020202020204" pitchFamily="34" charset="0"/>
            </a:endParaRPr>
          </a:p>
        </p:txBody>
      </p:sp>
      <p:graphicFrame>
        <p:nvGraphicFramePr>
          <p:cNvPr id="5" name="表格 4"/>
          <p:cNvGraphicFramePr>
            <a:graphicFrameLocks noGrp="1"/>
          </p:cNvGraphicFramePr>
          <p:nvPr/>
        </p:nvGraphicFramePr>
        <p:xfrm>
          <a:off x="676615" y="971652"/>
          <a:ext cx="10455966" cy="5460401"/>
        </p:xfrm>
        <a:graphic>
          <a:graphicData uri="http://schemas.openxmlformats.org/drawingml/2006/table">
            <a:tbl>
              <a:tblPr firstRow="1" bandRow="1">
                <a:tableStyleId>{5940675A-B579-460E-94D1-54222C63F5DA}</a:tableStyleId>
              </a:tblPr>
              <a:tblGrid>
                <a:gridCol w="2656590">
                  <a:extLst>
                    <a:ext uri="{9D8B030D-6E8A-4147-A177-3AD203B41FA5}">
                      <a16:colId xmlns:a16="http://schemas.microsoft.com/office/drawing/2014/main" val="20000"/>
                    </a:ext>
                  </a:extLst>
                </a:gridCol>
                <a:gridCol w="7799376">
                  <a:extLst>
                    <a:ext uri="{9D8B030D-6E8A-4147-A177-3AD203B41FA5}">
                      <a16:colId xmlns:a16="http://schemas.microsoft.com/office/drawing/2014/main" val="20001"/>
                    </a:ext>
                  </a:extLst>
                </a:gridCol>
              </a:tblGrid>
              <a:tr h="3332421">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400" b="1" dirty="0">
                        <a:latin typeface="Arial" panose="020B0604020202020204" pitchFamily="34" charset="0"/>
                        <a:ea typeface="微软雅黑" panose="020B0503020204020204" pitchFamily="34" charset="-122"/>
                      </a:endParaRPr>
                    </a:p>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400" b="1" dirty="0">
                        <a:latin typeface="Arial" panose="020B0604020202020204" pitchFamily="34" charset="0"/>
                        <a:ea typeface="微软雅黑" panose="020B0503020204020204" pitchFamily="34" charset="-122"/>
                      </a:endParaRPr>
                    </a:p>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400" b="1" dirty="0">
                        <a:latin typeface="Arial" panose="020B0604020202020204" pitchFamily="34" charset="0"/>
                        <a:ea typeface="微软雅黑" panose="020B0503020204020204" pitchFamily="34" charset="-122"/>
                      </a:endParaRPr>
                    </a:p>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400" b="1" dirty="0">
                        <a:latin typeface="Arial" panose="020B0604020202020204" pitchFamily="34" charset="0"/>
                        <a:ea typeface="微软雅黑" panose="020B0503020204020204" pitchFamily="34" charset="-122"/>
                      </a:endParaRPr>
                    </a:p>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400" b="1" dirty="0">
                        <a:latin typeface="Arial" panose="020B0604020202020204" pitchFamily="34" charset="0"/>
                        <a:ea typeface="微软雅黑" panose="020B0503020204020204" pitchFamily="34" charset="-122"/>
                      </a:endParaRPr>
                    </a:p>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400" b="1" dirty="0">
                          <a:latin typeface="Arial" panose="020B0604020202020204" pitchFamily="34" charset="0"/>
                          <a:ea typeface="微软雅黑" panose="020B0503020204020204" pitchFamily="34" charset="-122"/>
                        </a:rPr>
                        <a:t>说明书安全信息</a:t>
                      </a:r>
                      <a:endParaRPr lang="zh-CN" altLang="en-US" sz="1400" dirty="0">
                        <a:latin typeface="Arial" panose="020B0604020202020204" pitchFamily="34" charset="0"/>
                        <a:ea typeface="微软雅黑" panose="020B0503020204020204" pitchFamily="34" charset="-122"/>
                      </a:endParaRPr>
                    </a:p>
                  </a:txBody>
                  <a:tcPr/>
                </a:tc>
                <a:tc>
                  <a:txBody>
                    <a:bodyPr/>
                    <a:lstStyle/>
                    <a:p>
                      <a:pPr algn="just">
                        <a:lnSpc>
                          <a:spcPts val="2000"/>
                        </a:lnSpc>
                      </a:pPr>
                      <a:r>
                        <a:rPr lang="en-US" altLang="zh-CN" sz="1400" dirty="0">
                          <a:latin typeface="Arial" panose="020B0604020202020204" pitchFamily="34" charset="0"/>
                          <a:ea typeface="微软雅黑" panose="020B0503020204020204" pitchFamily="34" charset="-122"/>
                        </a:rPr>
                        <a:t>1</a:t>
                      </a:r>
                      <a:r>
                        <a:rPr lang="zh-CN" altLang="en-US" sz="1400" dirty="0">
                          <a:latin typeface="Arial" panose="020B0604020202020204" pitchFamily="34" charset="0"/>
                          <a:ea typeface="微软雅黑" panose="020B0503020204020204" pitchFamily="34" charset="-122"/>
                        </a:rPr>
                        <a:t>、可能出现以下不良反应，应密切观察，如发现异常，应采取适当的措施，如停药。</a:t>
                      </a:r>
                    </a:p>
                    <a:p>
                      <a:pPr algn="just">
                        <a:lnSpc>
                          <a:spcPts val="2000"/>
                        </a:lnSpc>
                      </a:pPr>
                      <a:r>
                        <a:rPr lang="zh-CN" altLang="en-US" sz="1400" dirty="0">
                          <a:latin typeface="Arial" panose="020B0604020202020204" pitchFamily="34" charset="0"/>
                          <a:ea typeface="微软雅黑" panose="020B0503020204020204" pitchFamily="34" charset="-122"/>
                        </a:rPr>
                        <a:t>发生频率基于兰索拉唑肠溶胶囊日本临床试验和上市后调查的结果。重要的不良反应，包括：</a:t>
                      </a:r>
                    </a:p>
                    <a:p>
                      <a:pPr algn="just">
                        <a:lnSpc>
                          <a:spcPts val="2000"/>
                        </a:lnSpc>
                      </a:pPr>
                      <a:r>
                        <a:rPr lang="zh-CN" altLang="en-US" sz="1400" dirty="0">
                          <a:latin typeface="Arial" panose="020B0604020202020204" pitchFamily="34" charset="0"/>
                          <a:ea typeface="微软雅黑" panose="020B0503020204020204" pitchFamily="34" charset="-122"/>
                        </a:rPr>
                        <a:t>（</a:t>
                      </a:r>
                      <a:r>
                        <a:rPr lang="en-US" altLang="zh-CN" sz="1400" dirty="0">
                          <a:latin typeface="Arial" panose="020B0604020202020204" pitchFamily="34" charset="0"/>
                          <a:ea typeface="微软雅黑" panose="020B0503020204020204" pitchFamily="34" charset="-122"/>
                        </a:rPr>
                        <a:t>1</a:t>
                      </a:r>
                      <a:r>
                        <a:rPr lang="zh-CN" altLang="en-US" sz="1400" dirty="0">
                          <a:latin typeface="Arial" panose="020B0604020202020204" pitchFamily="34" charset="0"/>
                          <a:ea typeface="微软雅黑" panose="020B0503020204020204" pitchFamily="34" charset="-122"/>
                        </a:rPr>
                        <a:t>）速发严重过敏反应（全身皮疹，面部水肿、呼吸困难等）（</a:t>
                      </a:r>
                      <a:r>
                        <a:rPr lang="en-US" altLang="zh-CN" sz="1400" dirty="0">
                          <a:latin typeface="Arial" panose="020B0604020202020204" pitchFamily="34" charset="0"/>
                          <a:ea typeface="微软雅黑" panose="020B0503020204020204" pitchFamily="34" charset="-122"/>
                        </a:rPr>
                        <a:t>&lt;0.1%</a:t>
                      </a:r>
                      <a:r>
                        <a:rPr lang="zh-CN" altLang="en-US" sz="1400" dirty="0">
                          <a:latin typeface="Arial" panose="020B0604020202020204" pitchFamily="34" charset="0"/>
                          <a:ea typeface="微软雅黑" panose="020B0503020204020204" pitchFamily="34" charset="-122"/>
                        </a:rPr>
                        <a:t>）、休克（</a:t>
                      </a:r>
                      <a:r>
                        <a:rPr lang="en-US" altLang="zh-CN" sz="1400" dirty="0">
                          <a:latin typeface="Arial" panose="020B0604020202020204" pitchFamily="34" charset="0"/>
                          <a:ea typeface="微软雅黑" panose="020B0503020204020204" pitchFamily="34" charset="-122"/>
                        </a:rPr>
                        <a:t>&lt;0.1%</a:t>
                      </a:r>
                      <a:r>
                        <a:rPr lang="zh-CN" altLang="en-US" sz="1400" dirty="0">
                          <a:latin typeface="Arial" panose="020B0604020202020204" pitchFamily="34" charset="0"/>
                          <a:ea typeface="微软雅黑" panose="020B0503020204020204" pitchFamily="34" charset="-122"/>
                        </a:rPr>
                        <a:t>）。（</a:t>
                      </a:r>
                      <a:r>
                        <a:rPr lang="en-US" altLang="zh-CN" sz="1400" dirty="0">
                          <a:latin typeface="Arial" panose="020B0604020202020204" pitchFamily="34" charset="0"/>
                          <a:ea typeface="微软雅黑" panose="020B0503020204020204" pitchFamily="34" charset="-122"/>
                        </a:rPr>
                        <a:t>2</a:t>
                      </a:r>
                      <a:r>
                        <a:rPr lang="zh-CN" altLang="en-US" sz="1400" dirty="0">
                          <a:latin typeface="Arial" panose="020B0604020202020204" pitchFamily="34" charset="0"/>
                          <a:ea typeface="微软雅黑" panose="020B0503020204020204" pitchFamily="34" charset="-122"/>
                        </a:rPr>
                        <a:t>）全血细胞减少、粒细胞缺乏症、溶血性贫血（</a:t>
                      </a:r>
                      <a:r>
                        <a:rPr lang="en-US" altLang="zh-CN" sz="1400" dirty="0">
                          <a:latin typeface="Arial" panose="020B0604020202020204" pitchFamily="34" charset="0"/>
                          <a:ea typeface="微软雅黑" panose="020B0503020204020204" pitchFamily="34" charset="-122"/>
                        </a:rPr>
                        <a:t>&lt;0.1%</a:t>
                      </a:r>
                      <a:r>
                        <a:rPr lang="zh-CN" altLang="en-US" sz="1400" dirty="0">
                          <a:latin typeface="Arial" panose="020B0604020202020204" pitchFamily="34" charset="0"/>
                          <a:ea typeface="微软雅黑" panose="020B0503020204020204" pitchFamily="34" charset="-122"/>
                        </a:rPr>
                        <a:t>）、粒细胞减少（</a:t>
                      </a:r>
                      <a:r>
                        <a:rPr lang="en-US" altLang="zh-CN" sz="1400" dirty="0">
                          <a:latin typeface="Arial" panose="020B0604020202020204" pitchFamily="34" charset="0"/>
                          <a:ea typeface="微软雅黑" panose="020B0503020204020204" pitchFamily="34" charset="-122"/>
                        </a:rPr>
                        <a:t>0.14%</a:t>
                      </a:r>
                      <a:r>
                        <a:rPr lang="zh-CN" altLang="en-US" sz="1400" dirty="0">
                          <a:latin typeface="Arial" panose="020B0604020202020204" pitchFamily="34" charset="0"/>
                          <a:ea typeface="微软雅黑" panose="020B0503020204020204" pitchFamily="34" charset="-122"/>
                        </a:rPr>
                        <a:t>）、血小板减少（</a:t>
                      </a:r>
                      <a:r>
                        <a:rPr lang="en-US" altLang="zh-CN" sz="1400" dirty="0">
                          <a:latin typeface="Arial" panose="020B0604020202020204" pitchFamily="34" charset="0"/>
                          <a:ea typeface="微软雅黑" panose="020B0503020204020204" pitchFamily="34" charset="-122"/>
                        </a:rPr>
                        <a:t>0.15%</a:t>
                      </a:r>
                      <a:r>
                        <a:rPr lang="zh-CN" altLang="en-US" sz="1400" dirty="0">
                          <a:latin typeface="Arial" panose="020B0604020202020204" pitchFamily="34" charset="0"/>
                          <a:ea typeface="微软雅黑" panose="020B0503020204020204" pitchFamily="34" charset="-122"/>
                        </a:rPr>
                        <a:t>）、贫血（</a:t>
                      </a:r>
                      <a:r>
                        <a:rPr lang="en-US" altLang="zh-CN" sz="1400" dirty="0">
                          <a:latin typeface="Arial" panose="020B0604020202020204" pitchFamily="34" charset="0"/>
                          <a:ea typeface="微软雅黑" panose="020B0503020204020204" pitchFamily="34" charset="-122"/>
                        </a:rPr>
                        <a:t>0.14%</a:t>
                      </a:r>
                      <a:r>
                        <a:rPr lang="zh-CN" altLang="en-US" sz="1400" dirty="0">
                          <a:latin typeface="Arial" panose="020B0604020202020204" pitchFamily="34" charset="0"/>
                          <a:ea typeface="微软雅黑" panose="020B0503020204020204" pitchFamily="34" charset="-122"/>
                        </a:rPr>
                        <a:t>）。（</a:t>
                      </a:r>
                      <a:r>
                        <a:rPr lang="en-US" altLang="zh-CN" sz="1400" dirty="0">
                          <a:latin typeface="Arial" panose="020B0604020202020204" pitchFamily="34" charset="0"/>
                          <a:ea typeface="微软雅黑" panose="020B0503020204020204" pitchFamily="34" charset="-122"/>
                        </a:rPr>
                        <a:t>3</a:t>
                      </a:r>
                      <a:r>
                        <a:rPr lang="zh-CN" altLang="en-US" sz="1400" dirty="0">
                          <a:latin typeface="Arial" panose="020B0604020202020204" pitchFamily="34" charset="0"/>
                          <a:ea typeface="微软雅黑" panose="020B0503020204020204" pitchFamily="34" charset="-122"/>
                        </a:rPr>
                        <a:t>）肝功能障碍（</a:t>
                      </a:r>
                      <a:r>
                        <a:rPr lang="en-US" altLang="zh-CN" sz="1400" dirty="0">
                          <a:latin typeface="Arial" panose="020B0604020202020204" pitchFamily="34" charset="0"/>
                          <a:ea typeface="微软雅黑" panose="020B0503020204020204" pitchFamily="34" charset="-122"/>
                        </a:rPr>
                        <a:t>&lt;0.1%</a:t>
                      </a:r>
                      <a:r>
                        <a:rPr lang="zh-CN" altLang="en-US" sz="1400" dirty="0">
                          <a:latin typeface="Arial" panose="020B0604020202020204" pitchFamily="34" charset="0"/>
                          <a:ea typeface="微软雅黑" panose="020B0503020204020204" pitchFamily="34" charset="-122"/>
                        </a:rPr>
                        <a:t>）：伴有黄疸、天门冬氨酸氨基转移酶（</a:t>
                      </a:r>
                      <a:r>
                        <a:rPr lang="en-US" altLang="zh-CN" sz="1400" dirty="0">
                          <a:latin typeface="Arial" panose="020B0604020202020204" pitchFamily="34" charset="0"/>
                          <a:ea typeface="微软雅黑" panose="020B0503020204020204" pitchFamily="34" charset="-122"/>
                        </a:rPr>
                        <a:t>AST</a:t>
                      </a:r>
                      <a:r>
                        <a:rPr lang="zh-CN" altLang="en-US" sz="1400" dirty="0">
                          <a:latin typeface="Arial" panose="020B0604020202020204" pitchFamily="34" charset="0"/>
                          <a:ea typeface="微软雅黑" panose="020B0503020204020204" pitchFamily="34" charset="-122"/>
                        </a:rPr>
                        <a:t>）升高、丙氨酸氨基转移酶（</a:t>
                      </a:r>
                      <a:r>
                        <a:rPr lang="en-US" altLang="zh-CN" sz="1400" dirty="0">
                          <a:latin typeface="Arial" panose="020B0604020202020204" pitchFamily="34" charset="0"/>
                          <a:ea typeface="微软雅黑" panose="020B0503020204020204" pitchFamily="34" charset="-122"/>
                        </a:rPr>
                        <a:t>ALT</a:t>
                      </a:r>
                      <a:r>
                        <a:rPr lang="zh-CN" altLang="en-US" sz="1400" dirty="0">
                          <a:latin typeface="Arial" panose="020B0604020202020204" pitchFamily="34" charset="0"/>
                          <a:ea typeface="微软雅黑" panose="020B0503020204020204" pitchFamily="34" charset="-122"/>
                        </a:rPr>
                        <a:t>）升高等的严重肝功能障碍。</a:t>
                      </a:r>
                    </a:p>
                    <a:p>
                      <a:pPr algn="just">
                        <a:lnSpc>
                          <a:spcPts val="2000"/>
                        </a:lnSpc>
                      </a:pPr>
                      <a:r>
                        <a:rPr lang="zh-CN" altLang="en-US" sz="1400" dirty="0">
                          <a:latin typeface="Arial" panose="020B0604020202020204" pitchFamily="34" charset="0"/>
                          <a:ea typeface="微软雅黑" panose="020B0503020204020204" pitchFamily="34" charset="-122"/>
                        </a:rPr>
                        <a:t>（</a:t>
                      </a:r>
                      <a:r>
                        <a:rPr lang="en-US" altLang="zh-CN" sz="1400" dirty="0">
                          <a:latin typeface="Arial" panose="020B0604020202020204" pitchFamily="34" charset="0"/>
                          <a:ea typeface="微软雅黑" panose="020B0503020204020204" pitchFamily="34" charset="-122"/>
                        </a:rPr>
                        <a:t>4</a:t>
                      </a:r>
                      <a:r>
                        <a:rPr lang="zh-CN" altLang="en-US" sz="1400" dirty="0">
                          <a:latin typeface="Arial" panose="020B0604020202020204" pitchFamily="34" charset="0"/>
                          <a:ea typeface="微软雅黑" panose="020B0503020204020204" pitchFamily="34" charset="-122"/>
                        </a:rPr>
                        <a:t>）中毒性表皮坏死松解症、史蒂文斯</a:t>
                      </a:r>
                      <a:r>
                        <a:rPr lang="en-US" altLang="zh-CN" sz="1400" dirty="0">
                          <a:latin typeface="Arial" panose="020B0604020202020204" pitchFamily="34" charset="0"/>
                          <a:ea typeface="微软雅黑" panose="020B0503020204020204" pitchFamily="34" charset="-122"/>
                        </a:rPr>
                        <a:t>-</a:t>
                      </a:r>
                      <a:r>
                        <a:rPr lang="zh-CN" altLang="en-US" sz="1400" dirty="0">
                          <a:latin typeface="Arial" panose="020B0604020202020204" pitchFamily="34" charset="0"/>
                          <a:ea typeface="微软雅黑" panose="020B0503020204020204" pitchFamily="34" charset="-122"/>
                        </a:rPr>
                        <a:t>约翰逊综合征（</a:t>
                      </a:r>
                      <a:r>
                        <a:rPr lang="en-US" altLang="zh-CN" sz="1400" dirty="0">
                          <a:latin typeface="Arial" panose="020B0604020202020204" pitchFamily="34" charset="0"/>
                          <a:ea typeface="微软雅黑" panose="020B0503020204020204" pitchFamily="34" charset="-122"/>
                        </a:rPr>
                        <a:t>&lt;0.1%</a:t>
                      </a:r>
                      <a:r>
                        <a:rPr lang="zh-CN" altLang="en-US" sz="1400" dirty="0">
                          <a:latin typeface="Arial" panose="020B0604020202020204" pitchFamily="34" charset="0"/>
                          <a:ea typeface="微软雅黑" panose="020B0503020204020204" pitchFamily="34" charset="-122"/>
                        </a:rPr>
                        <a:t>）。（</a:t>
                      </a:r>
                      <a:r>
                        <a:rPr lang="en-US" altLang="zh-CN" sz="1400" dirty="0">
                          <a:latin typeface="Arial" panose="020B0604020202020204" pitchFamily="34" charset="0"/>
                          <a:ea typeface="微软雅黑" panose="020B0503020204020204" pitchFamily="34" charset="-122"/>
                        </a:rPr>
                        <a:t>5</a:t>
                      </a:r>
                      <a:r>
                        <a:rPr lang="zh-CN" altLang="en-US" sz="1400" dirty="0">
                          <a:latin typeface="Arial" panose="020B0604020202020204" pitchFamily="34" charset="0"/>
                          <a:ea typeface="微软雅黑" panose="020B0503020204020204" pitchFamily="34" charset="-122"/>
                        </a:rPr>
                        <a:t>）间质性肺炎（</a:t>
                      </a:r>
                      <a:r>
                        <a:rPr lang="en-US" altLang="zh-CN" sz="1400" dirty="0">
                          <a:latin typeface="Arial" panose="020B0604020202020204" pitchFamily="34" charset="0"/>
                          <a:ea typeface="微软雅黑" panose="020B0503020204020204" pitchFamily="34" charset="-122"/>
                        </a:rPr>
                        <a:t>&lt;0.1%</a:t>
                      </a:r>
                      <a:r>
                        <a:rPr lang="zh-CN" altLang="en-US" sz="1400" dirty="0">
                          <a:latin typeface="Arial" panose="020B0604020202020204" pitchFamily="34" charset="0"/>
                          <a:ea typeface="微软雅黑" panose="020B0503020204020204" pitchFamily="34" charset="-122"/>
                        </a:rPr>
                        <a:t>）。出现发热、咳嗽、呼吸困难、肺部呼吸音异常（捻发音）等时，应立即停药，进行胸部</a:t>
                      </a:r>
                      <a:r>
                        <a:rPr lang="en-US" altLang="zh-CN" sz="1400" dirty="0">
                          <a:latin typeface="Arial" panose="020B0604020202020204" pitchFamily="34" charset="0"/>
                          <a:ea typeface="微软雅黑" panose="020B0503020204020204" pitchFamily="34" charset="-122"/>
                        </a:rPr>
                        <a:t>X</a:t>
                      </a:r>
                      <a:r>
                        <a:rPr lang="zh-CN" altLang="en-US" sz="1400" dirty="0">
                          <a:latin typeface="Arial" panose="020B0604020202020204" pitchFamily="34" charset="0"/>
                          <a:ea typeface="微软雅黑" panose="020B0503020204020204" pitchFamily="34" charset="-122"/>
                        </a:rPr>
                        <a:t>线检查，给予肾上腺皮质激素等适当处理。（</a:t>
                      </a:r>
                      <a:r>
                        <a:rPr lang="en-US" altLang="zh-CN" sz="1400" dirty="0">
                          <a:latin typeface="Arial" panose="020B0604020202020204" pitchFamily="34" charset="0"/>
                          <a:ea typeface="微软雅黑" panose="020B0503020204020204" pitchFamily="34" charset="-122"/>
                        </a:rPr>
                        <a:t>6</a:t>
                      </a:r>
                      <a:r>
                        <a:rPr lang="zh-CN" altLang="en-US" sz="1400" dirty="0">
                          <a:latin typeface="Arial" panose="020B0604020202020204" pitchFamily="34" charset="0"/>
                          <a:ea typeface="微软雅黑" panose="020B0503020204020204" pitchFamily="34" charset="-122"/>
                        </a:rPr>
                        <a:t>）间质性肾炎（发生频率未知）：可能导致急性肾损伤，应注意监测肾功能指标（血尿素氮、肌酐等增加）。（</a:t>
                      </a:r>
                      <a:r>
                        <a:rPr lang="en-US" altLang="zh-CN" sz="1400" dirty="0">
                          <a:latin typeface="Arial" panose="020B0604020202020204" pitchFamily="34" charset="0"/>
                          <a:ea typeface="微软雅黑" panose="020B0503020204020204" pitchFamily="34" charset="-122"/>
                        </a:rPr>
                        <a:t>7</a:t>
                      </a:r>
                      <a:r>
                        <a:rPr lang="zh-CN" altLang="en-US" sz="1400" dirty="0">
                          <a:latin typeface="Arial" panose="020B0604020202020204" pitchFamily="34" charset="0"/>
                          <a:ea typeface="微软雅黑" panose="020B0503020204020204" pitchFamily="34" charset="-122"/>
                        </a:rPr>
                        <a:t>）视觉损害（发生频率未知）</a:t>
                      </a:r>
                      <a:endParaRPr lang="en-US" altLang="zh-CN" sz="1400" dirty="0">
                        <a:latin typeface="Arial" panose="020B0604020202020204" pitchFamily="34" charset="0"/>
                        <a:ea typeface="微软雅黑" panose="020B0503020204020204" pitchFamily="34" charset="-122"/>
                      </a:endParaRPr>
                    </a:p>
                    <a:p>
                      <a:pPr algn="just">
                        <a:lnSpc>
                          <a:spcPts val="2000"/>
                        </a:lnSpc>
                      </a:pPr>
                      <a:r>
                        <a:rPr lang="zh-CN" altLang="zh-CN" sz="1400" b="1" dirty="0">
                          <a:latin typeface="Arial" panose="020B0604020202020204" pitchFamily="34" charset="0"/>
                          <a:ea typeface="微软雅黑" panose="020B0503020204020204" pitchFamily="34" charset="-122"/>
                          <a:cs typeface="微软雅黑" panose="020B0503020204020204" pitchFamily="34" charset="-122"/>
                          <a:sym typeface="+mn-ea"/>
                        </a:rPr>
                        <a:t>禁忌：</a:t>
                      </a:r>
                      <a:r>
                        <a:rPr lang="zh-CN" altLang="zh-CN" sz="1400" dirty="0">
                          <a:latin typeface="Arial" panose="020B0604020202020204" pitchFamily="34" charset="0"/>
                          <a:ea typeface="微软雅黑" panose="020B0503020204020204" pitchFamily="34" charset="-122"/>
                          <a:cs typeface="微软雅黑" panose="020B0503020204020204" pitchFamily="34" charset="-122"/>
                          <a:sym typeface="+mn-ea"/>
                        </a:rPr>
                        <a:t>对本品中任何成份过敏者。正在使用硫酸阿扎那韦、盐酸利匹韦林、奈非那韦的患者</a:t>
                      </a:r>
                      <a:endParaRPr lang="en-US" altLang="zh-CN" sz="1400" dirty="0">
                        <a:latin typeface="Arial" panose="020B0604020202020204" pitchFamily="34" charset="0"/>
                        <a:ea typeface="微软雅黑" panose="020B0503020204020204" pitchFamily="34" charset="-122"/>
                        <a:cs typeface="微软雅黑" panose="020B0503020204020204" pitchFamily="34" charset="-122"/>
                        <a:sym typeface="+mn-ea"/>
                      </a:endParaRPr>
                    </a:p>
                    <a:p>
                      <a:pPr algn="just">
                        <a:lnSpc>
                          <a:spcPts val="2000"/>
                        </a:lnSpc>
                      </a:pPr>
                      <a:r>
                        <a:rPr lang="en-US" altLang="zh-CN" sz="1400" dirty="0">
                          <a:solidFill>
                            <a:schemeClr val="tx1"/>
                          </a:solidFill>
                          <a:latin typeface="Arial" panose="020B0604020202020204" pitchFamily="34" charset="0"/>
                          <a:ea typeface="微软雅黑" panose="020B0503020204020204" pitchFamily="34" charset="-122"/>
                          <a:cs typeface="微软雅黑" panose="020B0503020204020204" pitchFamily="34" charset="-122"/>
                          <a:sym typeface="+mn-ea"/>
                        </a:rPr>
                        <a:t>2</a:t>
                      </a:r>
                      <a:r>
                        <a:rPr lang="zh-CN" altLang="en-US" sz="1400" b="1" dirty="0">
                          <a:solidFill>
                            <a:schemeClr val="tx1"/>
                          </a:solidFill>
                          <a:latin typeface="Arial" panose="020B0604020202020204" pitchFamily="34" charset="0"/>
                          <a:ea typeface="微软雅黑" panose="020B0503020204020204" pitchFamily="34" charset="-122"/>
                          <a:cs typeface="微软雅黑" panose="020B0503020204020204" pitchFamily="34" charset="-122"/>
                          <a:sym typeface="+mn-ea"/>
                        </a:rPr>
                        <a:t>、</a:t>
                      </a:r>
                      <a:r>
                        <a:rPr lang="zh-CN" altLang="en-US" sz="1400" b="0" dirty="0">
                          <a:solidFill>
                            <a:schemeClr val="tx1"/>
                          </a:solidFill>
                          <a:latin typeface="Arial" panose="020B0604020202020204" pitchFamily="34" charset="0"/>
                          <a:ea typeface="微软雅黑" panose="020B0503020204020204" pitchFamily="34" charset="-122"/>
                        </a:rPr>
                        <a:t>健康受试者同时服用兰索拉唑与氯吡格雷，对氯吡格雷活性代谢物的暴露量或氯吡格雷引起的血小板抑制无临床显著影响。</a:t>
                      </a:r>
                      <a:r>
                        <a:rPr lang="zh-CN" altLang="en-US" sz="1400" b="1" dirty="0">
                          <a:solidFill>
                            <a:srgbClr val="FF0000"/>
                          </a:solidFill>
                          <a:highlight>
                            <a:srgbClr val="FFFF00"/>
                          </a:highlight>
                          <a:latin typeface="Arial" panose="020B0604020202020204" pitchFamily="34" charset="0"/>
                          <a:ea typeface="微软雅黑" panose="020B0503020204020204" pitchFamily="34" charset="-122"/>
                        </a:rPr>
                        <a:t>氯吡格雷与批准剂量的兰索拉唑合并给药时，无需调整前者的剂量</a:t>
                      </a:r>
                      <a:endParaRPr lang="zh-CN" altLang="zh-CN" sz="1400" dirty="0">
                        <a:highlight>
                          <a:srgbClr val="FFFF00"/>
                        </a:highlight>
                        <a:latin typeface="Arial" panose="020B0604020202020204" pitchFamily="34" charset="0"/>
                        <a:ea typeface="微软雅黑" panose="020B0503020204020204" pitchFamily="34" charset="-122"/>
                        <a:cs typeface="微软雅黑" panose="020B0503020204020204" pitchFamily="34" charset="-122"/>
                        <a:sym typeface="+mn-ea"/>
                      </a:endParaRPr>
                    </a:p>
                  </a:txBody>
                  <a:tcPr/>
                </a:tc>
                <a:extLst>
                  <a:ext uri="{0D108BD9-81ED-4DB2-BD59-A6C34878D82A}">
                    <a16:rowId xmlns:a16="http://schemas.microsoft.com/office/drawing/2014/main" val="10000"/>
                  </a:ext>
                </a:extLst>
              </a:tr>
              <a:tr h="5538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400" b="1" dirty="0">
                          <a:latin typeface="Arial" panose="020B0604020202020204" pitchFamily="34" charset="0"/>
                          <a:ea typeface="微软雅黑" panose="020B0503020204020204" pitchFamily="34" charset="-122"/>
                        </a:rPr>
                        <a:t>与目录内同类药品安全性方面的主要优势和不足</a:t>
                      </a:r>
                      <a:endParaRPr lang="zh-CN" altLang="en-US" sz="1400" dirty="0">
                        <a:latin typeface="Arial" panose="020B0604020202020204" pitchFamily="34" charset="0"/>
                        <a:ea typeface="微软雅黑" panose="020B0503020204020204" pitchFamily="34" charset="-122"/>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600" b="1" dirty="0">
                          <a:solidFill>
                            <a:srgbClr val="FF0000"/>
                          </a:solidFill>
                          <a:latin typeface="Arial" panose="020B0604020202020204" pitchFamily="34" charset="0"/>
                          <a:ea typeface="微软雅黑" panose="020B0503020204020204" pitchFamily="34" charset="-122"/>
                        </a:rPr>
                        <a:t>兰索拉唑碳酸氢钠胶囊 </a:t>
                      </a:r>
                      <a:r>
                        <a:rPr lang="en-US" altLang="zh-CN" sz="1600" b="1" dirty="0">
                          <a:solidFill>
                            <a:srgbClr val="FF0000"/>
                          </a:solidFill>
                          <a:latin typeface="Arial" panose="020B0604020202020204" pitchFamily="34" charset="0"/>
                          <a:ea typeface="微软雅黑" panose="020B0503020204020204" pitchFamily="34" charset="-122"/>
                        </a:rPr>
                        <a:t>vs  </a:t>
                      </a:r>
                      <a:r>
                        <a:rPr lang="zh-CN" altLang="en-US" sz="1600" b="1" dirty="0">
                          <a:solidFill>
                            <a:srgbClr val="FF0000"/>
                          </a:solidFill>
                          <a:latin typeface="Arial" panose="020B0604020202020204" pitchFamily="34" charset="0"/>
                          <a:ea typeface="微软雅黑" panose="020B0503020204020204" pitchFamily="34" charset="-122"/>
                        </a:rPr>
                        <a:t>兰索拉唑肠溶胶囊的安全性未见明显差异，具有良好的安全性</a:t>
                      </a:r>
                      <a:endParaRPr lang="en-US" altLang="zh-CN" sz="1600" b="1" dirty="0">
                        <a:solidFill>
                          <a:srgbClr val="FF0000"/>
                        </a:solidFill>
                        <a:latin typeface="Arial" panose="020B0604020202020204" pitchFamily="34" charset="0"/>
                        <a:ea typeface="微软雅黑" panose="020B0503020204020204" pitchFamily="34" charset="-122"/>
                      </a:endParaRPr>
                    </a:p>
                  </a:txBody>
                  <a:tcPr/>
                </a:tc>
                <a:extLst>
                  <a:ext uri="{0D108BD9-81ED-4DB2-BD59-A6C34878D82A}">
                    <a16:rowId xmlns:a16="http://schemas.microsoft.com/office/drawing/2014/main" val="10001"/>
                  </a:ext>
                </a:extLst>
              </a:tr>
              <a:tr h="1509431">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400" b="1" dirty="0">
                        <a:latin typeface="Arial" panose="020B0604020202020204" pitchFamily="34" charset="0"/>
                        <a:ea typeface="微软雅黑" panose="020B0503020204020204" pitchFamily="34" charset="-122"/>
                      </a:endParaRPr>
                    </a:p>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400" b="1" dirty="0">
                          <a:latin typeface="Arial" panose="020B0604020202020204" pitchFamily="34" charset="0"/>
                          <a:ea typeface="微软雅黑" panose="020B0503020204020204" pitchFamily="34" charset="-122"/>
                        </a:rPr>
                        <a:t>兰索拉唑碳酸氢钠胶囊在健康人体中的药代动力学</a:t>
                      </a:r>
                      <a:r>
                        <a:rPr lang="en-US" altLang="zh-CN" sz="1400" b="1" dirty="0">
                          <a:latin typeface="Arial" panose="020B0604020202020204" pitchFamily="34" charset="0"/>
                          <a:ea typeface="微软雅黑" panose="020B0503020204020204" pitchFamily="34" charset="-122"/>
                        </a:rPr>
                        <a:t>/</a:t>
                      </a:r>
                      <a:r>
                        <a:rPr lang="zh-CN" altLang="en-US" sz="1400" b="1" dirty="0">
                          <a:latin typeface="Arial" panose="020B0604020202020204" pitchFamily="34" charset="0"/>
                          <a:ea typeface="微软雅黑" panose="020B0503020204020204" pitchFamily="34" charset="-122"/>
                        </a:rPr>
                        <a:t>药效学研究临床研究报告</a:t>
                      </a:r>
                      <a:endParaRPr lang="en-US" altLang="zh-CN" sz="1400" b="1" dirty="0">
                        <a:latin typeface="Arial" panose="020B0604020202020204" pitchFamily="34" charset="0"/>
                        <a:ea typeface="微软雅黑" panose="020B0503020204020204" pitchFamily="34" charset="-122"/>
                      </a:endParaRPr>
                    </a:p>
                  </a:txBody>
                  <a:tcPr/>
                </a:tc>
                <a:tc>
                  <a:txBody>
                    <a:bodyPr/>
                    <a:lstStyle/>
                    <a:p>
                      <a:pPr marL="0" lvl="0" indent="0">
                        <a:spcBef>
                          <a:spcPts val="1000"/>
                        </a:spcBef>
                        <a:buFont typeface="+mj-lt"/>
                        <a:buNone/>
                      </a:pPr>
                      <a:r>
                        <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1.</a:t>
                      </a:r>
                      <a:r>
                        <a:rPr lang="zh-CN" altLang="en-US"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总共有</a:t>
                      </a:r>
                      <a:r>
                        <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30</a:t>
                      </a:r>
                      <a:r>
                        <a:rPr lang="zh-CN" altLang="en-US"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名受试者被纳入安全性分析集</a:t>
                      </a:r>
                      <a:endPar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endParaRPr>
                    </a:p>
                    <a:p>
                      <a:pPr marL="0" lvl="0" indent="0">
                        <a:spcBef>
                          <a:spcPts val="1000"/>
                        </a:spcBef>
                        <a:buFont typeface="+mj-lt"/>
                        <a:buNone/>
                      </a:pPr>
                      <a:r>
                        <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2.</a:t>
                      </a:r>
                      <a:r>
                        <a:rPr lang="zh-CN" altLang="en-US"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本试验共有 </a:t>
                      </a:r>
                      <a:r>
                        <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12 </a:t>
                      </a:r>
                      <a:r>
                        <a:rPr lang="zh-CN" altLang="en-US"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例受试者发生</a:t>
                      </a:r>
                      <a:r>
                        <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23 </a:t>
                      </a:r>
                      <a:r>
                        <a:rPr lang="zh-CN" altLang="en-US"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例次不良事件，其中兰索拉唑碳酸氢钠胶囊</a:t>
                      </a:r>
                      <a:r>
                        <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6</a:t>
                      </a:r>
                      <a:r>
                        <a:rPr lang="zh-CN" altLang="en-US"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例</a:t>
                      </a:r>
                      <a:r>
                        <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9</a:t>
                      </a:r>
                      <a:r>
                        <a:rPr lang="zh-CN" altLang="en-US"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例次， 兰索拉唑肠溶胶囊</a:t>
                      </a:r>
                      <a:r>
                        <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9</a:t>
                      </a:r>
                      <a:r>
                        <a:rPr lang="zh-CN" altLang="en-US"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例</a:t>
                      </a:r>
                      <a:r>
                        <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14</a:t>
                      </a:r>
                      <a:r>
                        <a:rPr lang="zh-CN" altLang="en-US"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例次，两组间差异无统计学意义（</a:t>
                      </a:r>
                      <a:r>
                        <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P=0.552</a:t>
                      </a:r>
                      <a:r>
                        <a:rPr lang="zh-CN" altLang="en-US"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a:t>
                      </a:r>
                      <a:endPar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endParaRPr>
                    </a:p>
                    <a:p>
                      <a:pPr marL="0" lvl="0" indent="0">
                        <a:spcBef>
                          <a:spcPts val="1000"/>
                        </a:spcBef>
                        <a:buFont typeface="+mj-lt"/>
                        <a:buNone/>
                      </a:pPr>
                      <a:r>
                        <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3.</a:t>
                      </a:r>
                      <a:r>
                        <a:rPr lang="zh-CN" altLang="en-US"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所有不良事件均为</a:t>
                      </a:r>
                      <a:r>
                        <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I</a:t>
                      </a:r>
                      <a:r>
                        <a:rPr lang="zh-CN" altLang="en-US"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级，在研究结束时恢复正常，本试验中未发生严重</a:t>
                      </a:r>
                      <a:r>
                        <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AE</a:t>
                      </a:r>
                      <a:r>
                        <a:rPr lang="zh-CN" altLang="en-US"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 兰索拉唑在本试验中表现出良好的安全记录。</a:t>
                      </a:r>
                      <a:endParaRPr lang="en-US" altLang="zh-CN" sz="1400" kern="1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endParaRPr>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0" y="292734"/>
            <a:ext cx="5135880" cy="706755"/>
          </a:xfrm>
          <a:prstGeom prst="rect">
            <a:avLst/>
          </a:prstGeom>
          <a:noFill/>
        </p:spPr>
        <p:txBody>
          <a:bodyPr wrap="square" rtlCol="0">
            <a:spAutoFit/>
          </a:bodyPr>
          <a:lstStyle/>
          <a:p>
            <a:pPr algn="ctr"/>
            <a:r>
              <a:rPr lang="en-US" altLang="zh-CN" sz="4000" b="1" dirty="0">
                <a:solidFill>
                  <a:schemeClr val="bg1"/>
                </a:solidFill>
                <a:latin typeface="Arial" panose="020B0604020202020204" pitchFamily="34" charset="0"/>
                <a:ea typeface="微软雅黑" panose="020B0503020204020204" pitchFamily="34" charset="-122"/>
                <a:sym typeface="+mn-ea"/>
              </a:rPr>
              <a:t>03 </a:t>
            </a:r>
            <a:r>
              <a:rPr lang="zh-CN" altLang="en-US" sz="4000" b="1" dirty="0">
                <a:solidFill>
                  <a:schemeClr val="bg1"/>
                </a:solidFill>
                <a:latin typeface="Arial" panose="020B0604020202020204" pitchFamily="34" charset="0"/>
                <a:ea typeface="微软雅黑" panose="020B0503020204020204" pitchFamily="34" charset="-122"/>
                <a:sym typeface="+mn-ea"/>
              </a:rPr>
              <a:t>有效性</a:t>
            </a:r>
          </a:p>
        </p:txBody>
      </p:sp>
      <p:sp>
        <p:nvSpPr>
          <p:cNvPr id="2" name="文本框 1"/>
          <p:cNvSpPr txBox="1"/>
          <p:nvPr/>
        </p:nvSpPr>
        <p:spPr>
          <a:xfrm>
            <a:off x="645843" y="2469735"/>
            <a:ext cx="10918104" cy="458459"/>
          </a:xfrm>
          <a:prstGeom prst="rect">
            <a:avLst/>
          </a:prstGeom>
          <a:noFill/>
        </p:spPr>
        <p:txBody>
          <a:bodyPr wrap="square" rtlCol="0">
            <a:spAutoFit/>
          </a:bodyPr>
          <a:lstStyle/>
          <a:p>
            <a:pPr marL="285750" indent="-285750">
              <a:lnSpc>
                <a:spcPct val="150000"/>
              </a:lnSpc>
              <a:buFont typeface="Wingdings" panose="05000000000000000000" pitchFamily="2" charset="2"/>
              <a:buChar char="n"/>
            </a:pPr>
            <a:r>
              <a:rPr lang="zh-CN" altLang="en-US" sz="1600" b="1" dirty="0">
                <a:latin typeface="Arial" panose="020B0604020202020204" pitchFamily="34" charset="0"/>
                <a:ea typeface="微软雅黑" panose="020B0503020204020204" pitchFamily="34" charset="-122"/>
              </a:rPr>
              <a:t>兰索拉唑碳酸氢钠胶囊，</a:t>
            </a:r>
            <a:r>
              <a:rPr lang="en-US" altLang="zh-CN" sz="1600" dirty="0">
                <a:latin typeface="Arial" panose="020B0604020202020204" pitchFamily="34" charset="0"/>
                <a:ea typeface="微软雅黑" panose="020B0503020204020204" pitchFamily="34" charset="-122"/>
              </a:rPr>
              <a:t> </a:t>
            </a:r>
            <a:r>
              <a:rPr lang="en-US" altLang="zh-CN" b="1" dirty="0" err="1">
                <a:solidFill>
                  <a:srgbClr val="FF0000"/>
                </a:solidFill>
                <a:latin typeface="Arial" panose="020B0604020202020204" pitchFamily="34" charset="0"/>
                <a:ea typeface="微软雅黑" panose="020B0503020204020204" pitchFamily="34" charset="-122"/>
              </a:rPr>
              <a:t>Tmax</a:t>
            </a:r>
            <a:r>
              <a:rPr lang="zh-CN" altLang="en-US" b="1" dirty="0">
                <a:solidFill>
                  <a:srgbClr val="FF0000"/>
                </a:solidFill>
                <a:latin typeface="Arial" panose="020B0604020202020204" pitchFamily="34" charset="0"/>
                <a:ea typeface="微软雅黑" panose="020B0503020204020204" pitchFamily="34" charset="-122"/>
              </a:rPr>
              <a:t>更短</a:t>
            </a:r>
            <a:r>
              <a:rPr lang="zh-CN" altLang="en-US" dirty="0">
                <a:solidFill>
                  <a:srgbClr val="FF0000"/>
                </a:solidFill>
                <a:latin typeface="Arial" panose="020B0604020202020204" pitchFamily="34" charset="0"/>
                <a:ea typeface="微软雅黑" panose="020B0503020204020204" pitchFamily="34" charset="-122"/>
              </a:rPr>
              <a:t>，</a:t>
            </a:r>
            <a:r>
              <a:rPr lang="zh-CN" altLang="en-US" b="1" dirty="0">
                <a:solidFill>
                  <a:srgbClr val="FF0000"/>
                </a:solidFill>
                <a:latin typeface="Arial" panose="020B0604020202020204" pitchFamily="34" charset="0"/>
                <a:ea typeface="微软雅黑" panose="020B0503020204020204" pitchFamily="34" charset="-122"/>
              </a:rPr>
              <a:t>为兰索拉唑肠溶胶囊（原研）的</a:t>
            </a:r>
            <a:r>
              <a:rPr lang="en-US" altLang="zh-CN" b="1" dirty="0">
                <a:solidFill>
                  <a:srgbClr val="FF0000"/>
                </a:solidFill>
                <a:latin typeface="Arial" panose="020B0604020202020204" pitchFamily="34" charset="0"/>
                <a:ea typeface="微软雅黑" panose="020B0503020204020204" pitchFamily="34" charset="-122"/>
              </a:rPr>
              <a:t>1/4-1/3</a:t>
            </a:r>
            <a:r>
              <a:rPr lang="zh-CN" altLang="en-US" b="1" dirty="0">
                <a:solidFill>
                  <a:srgbClr val="FF0000"/>
                </a:solidFill>
                <a:latin typeface="Arial" panose="020B0604020202020204" pitchFamily="34" charset="0"/>
                <a:ea typeface="微软雅黑" panose="020B0503020204020204" pitchFamily="34" charset="-122"/>
              </a:rPr>
              <a:t> </a:t>
            </a:r>
            <a:r>
              <a:rPr lang="en-US" altLang="zh-CN" sz="1100" b="1" dirty="0">
                <a:solidFill>
                  <a:srgbClr val="FF0000"/>
                </a:solidFill>
                <a:latin typeface="Arial" panose="020B0604020202020204" pitchFamily="34" charset="0"/>
                <a:ea typeface="微软雅黑" panose="020B0503020204020204" pitchFamily="34" charset="-122"/>
              </a:rPr>
              <a:t>[2]</a:t>
            </a:r>
            <a:endParaRPr lang="en-US" altLang="zh-CN" sz="1600" b="1" dirty="0">
              <a:solidFill>
                <a:srgbClr val="FF0000"/>
              </a:solidFill>
              <a:latin typeface="Arial" panose="020B0604020202020204" pitchFamily="34" charset="0"/>
              <a:ea typeface="微软雅黑" panose="020B0503020204020204" pitchFamily="34" charset="-122"/>
            </a:endParaRPr>
          </a:p>
        </p:txBody>
      </p:sp>
      <p:sp>
        <p:nvSpPr>
          <p:cNvPr id="9" name="圆角矩形 2"/>
          <p:cNvSpPr/>
          <p:nvPr/>
        </p:nvSpPr>
        <p:spPr>
          <a:xfrm>
            <a:off x="0" y="81916"/>
            <a:ext cx="325939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10" name="文本框 9"/>
          <p:cNvSpPr txBox="1"/>
          <p:nvPr/>
        </p:nvSpPr>
        <p:spPr>
          <a:xfrm>
            <a:off x="0" y="132669"/>
            <a:ext cx="3022469"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03 </a:t>
            </a:r>
            <a:r>
              <a:rPr lang="zh-CN" altLang="en-US" sz="3000" b="1" dirty="0">
                <a:solidFill>
                  <a:schemeClr val="bg1"/>
                </a:solidFill>
                <a:latin typeface="Arial" panose="020B0604020202020204" pitchFamily="34" charset="0"/>
                <a:ea typeface="微软雅黑" panose="020B0503020204020204" pitchFamily="34" charset="-122"/>
                <a:sym typeface="+mn-ea"/>
              </a:rPr>
              <a:t>有效性</a:t>
            </a:r>
            <a:r>
              <a:rPr lang="en-US" altLang="zh-CN" sz="3000" b="1" dirty="0">
                <a:solidFill>
                  <a:schemeClr val="bg1"/>
                </a:solidFill>
                <a:latin typeface="Arial" panose="020B0604020202020204" pitchFamily="34" charset="0"/>
                <a:ea typeface="微软雅黑" panose="020B0503020204020204" pitchFamily="34" charset="-122"/>
                <a:sym typeface="+mn-ea"/>
              </a:rPr>
              <a:t>(1/3)</a:t>
            </a:r>
            <a:endParaRPr lang="zh-CN" altLang="en-US" sz="3000" b="1" dirty="0">
              <a:solidFill>
                <a:schemeClr val="bg1"/>
              </a:solidFill>
              <a:latin typeface="Arial" panose="020B0604020202020204" pitchFamily="34" charset="0"/>
              <a:ea typeface="微软雅黑" panose="020B0503020204020204" pitchFamily="34" charset="-122"/>
              <a:sym typeface="+mn-ea"/>
            </a:endParaRPr>
          </a:p>
        </p:txBody>
      </p:sp>
      <p:sp>
        <p:nvSpPr>
          <p:cNvPr id="13" name="文本框 12"/>
          <p:cNvSpPr txBox="1"/>
          <p:nvPr/>
        </p:nvSpPr>
        <p:spPr>
          <a:xfrm>
            <a:off x="645843" y="961929"/>
            <a:ext cx="10900313" cy="1706880"/>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n"/>
            </a:pPr>
            <a:r>
              <a:rPr lang="zh-CN" altLang="en-US" sz="1600" b="1" dirty="0">
                <a:latin typeface="Arial" panose="020B0604020202020204" pitchFamily="34" charset="0"/>
                <a:ea typeface="微软雅黑" panose="020B0503020204020204" pitchFamily="34" charset="-122"/>
              </a:rPr>
              <a:t>临床指南</a:t>
            </a:r>
            <a:r>
              <a:rPr lang="en-US" altLang="zh-CN" sz="1600" b="1" dirty="0">
                <a:latin typeface="Arial" panose="020B0604020202020204" pitchFamily="34" charset="0"/>
                <a:ea typeface="微软雅黑" panose="020B0503020204020204" pitchFamily="34" charset="-122"/>
              </a:rPr>
              <a:t>/</a:t>
            </a:r>
            <a:r>
              <a:rPr lang="zh-CN" altLang="en-US" sz="1600" b="1" dirty="0">
                <a:latin typeface="Arial" panose="020B0604020202020204" pitchFamily="34" charset="0"/>
                <a:ea typeface="微软雅黑" panose="020B0503020204020204" pitchFamily="34" charset="-122"/>
              </a:rPr>
              <a:t>诊疗规范推荐</a:t>
            </a:r>
            <a:endParaRPr lang="en-US" altLang="zh-CN" sz="1600" b="1" dirty="0">
              <a:latin typeface="Arial" panose="020B0604020202020204" pitchFamily="34" charset="0"/>
              <a:ea typeface="微软雅黑" panose="020B0503020204020204" pitchFamily="34" charset="-122"/>
            </a:endParaRPr>
          </a:p>
          <a:p>
            <a:pPr marL="742950" lvl="1" indent="-285750" algn="just">
              <a:lnSpc>
                <a:spcPct val="150000"/>
              </a:lnSpc>
              <a:buFont typeface="Wingdings" panose="05000000000000000000" pitchFamily="2" charset="2"/>
              <a:buChar char="Ø"/>
            </a:pPr>
            <a:r>
              <a:rPr lang="zh-CN" altLang="zh-CN" b="1" spc="20" dirty="0">
                <a:solidFill>
                  <a:srgbClr val="FF0000"/>
                </a:solidFill>
                <a:effectLst/>
                <a:latin typeface="Arial" panose="020B0604020202020204" pitchFamily="34" charset="0"/>
                <a:ea typeface="微软雅黑" panose="020B0503020204020204" pitchFamily="34" charset="-122"/>
                <a:cs typeface="Arial" panose="020B0604020202020204" pitchFamily="34" charset="0"/>
              </a:rPr>
              <a:t>质子泵抑制剂碳酸氢钠复方制剂临床应用专</a:t>
            </a:r>
            <a:r>
              <a:rPr lang="zh-CN" altLang="zh-CN" b="1" spc="-35" dirty="0">
                <a:solidFill>
                  <a:srgbClr val="FF0000"/>
                </a:solidFill>
                <a:effectLst/>
                <a:latin typeface="Arial" panose="020B0604020202020204" pitchFamily="34" charset="0"/>
                <a:ea typeface="微软雅黑" panose="020B0503020204020204" pitchFamily="34" charset="-122"/>
                <a:cs typeface="Arial" panose="020B0604020202020204" pitchFamily="34" charset="0"/>
              </a:rPr>
              <a:t>家共识</a:t>
            </a:r>
            <a:r>
              <a:rPr lang="zh-CN" altLang="en-US" b="1" spc="-35" dirty="0">
                <a:solidFill>
                  <a:srgbClr val="FF0000"/>
                </a:solidFill>
                <a:latin typeface="Arial" panose="020B0604020202020204" pitchFamily="34" charset="0"/>
                <a:ea typeface="微软雅黑" panose="020B0503020204020204" pitchFamily="34" charset="-122"/>
                <a:cs typeface="Arial" panose="020B0604020202020204" pitchFamily="34" charset="0"/>
              </a:rPr>
              <a:t>（</a:t>
            </a:r>
            <a:r>
              <a:rPr lang="en-US" altLang="zh-CN" b="1" spc="-35" dirty="0">
                <a:solidFill>
                  <a:srgbClr val="FF0000"/>
                </a:solidFill>
                <a:latin typeface="Arial" panose="020B0604020202020204" pitchFamily="34" charset="0"/>
                <a:ea typeface="微软雅黑" panose="020B0503020204020204" pitchFamily="34" charset="-122"/>
                <a:cs typeface="Arial" panose="020B0604020202020204" pitchFamily="34" charset="0"/>
              </a:rPr>
              <a:t>2023</a:t>
            </a:r>
            <a:r>
              <a:rPr lang="zh-CN" altLang="en-US" b="1" spc="-35" dirty="0">
                <a:solidFill>
                  <a:srgbClr val="FF0000"/>
                </a:solidFill>
                <a:latin typeface="Arial" panose="020B0604020202020204" pitchFamily="34" charset="0"/>
                <a:ea typeface="微软雅黑" panose="020B0503020204020204" pitchFamily="34" charset="-122"/>
                <a:cs typeface="Arial" panose="020B0604020202020204" pitchFamily="34" charset="0"/>
              </a:rPr>
              <a:t>年）</a:t>
            </a:r>
            <a:r>
              <a:rPr lang="zh-CN" altLang="en-US" sz="1600" b="1" dirty="0">
                <a:latin typeface="Arial" panose="020B0604020202020204" pitchFamily="34" charset="0"/>
                <a:ea typeface="微软雅黑" panose="020B0503020204020204" pitchFamily="34" charset="-122"/>
              </a:rPr>
              <a:t>：与传统的质子泵抑制剂肠溶制剂相比，</a:t>
            </a:r>
            <a:r>
              <a:rPr lang="zh-CN" altLang="en-US" b="1" dirty="0">
                <a:solidFill>
                  <a:srgbClr val="FF0000"/>
                </a:solidFill>
                <a:latin typeface="Arial" panose="020B0604020202020204" pitchFamily="34" charset="0"/>
                <a:ea typeface="微软雅黑" panose="020B0503020204020204" pitchFamily="34" charset="-122"/>
              </a:rPr>
              <a:t>新型质子泵抑制剂（</a:t>
            </a:r>
            <a:r>
              <a:rPr lang="zh-CN" altLang="en-US" sz="1600" b="1" dirty="0">
                <a:solidFill>
                  <a:srgbClr val="FF0000"/>
                </a:solidFill>
                <a:latin typeface="Arial" panose="020B0604020202020204" pitchFamily="34" charset="0"/>
                <a:ea typeface="微软雅黑" panose="020B0503020204020204" pitchFamily="34" charset="-122"/>
              </a:rPr>
              <a:t>碳酸氢钠复方制剂是抑酸药与抗酸药的复方速释制剂），具有</a:t>
            </a:r>
            <a:r>
              <a:rPr lang="zh-CN" altLang="en-US" b="1" dirty="0">
                <a:solidFill>
                  <a:srgbClr val="FF0000"/>
                </a:solidFill>
                <a:latin typeface="Arial" panose="020B0604020202020204" pitchFamily="34" charset="0"/>
                <a:ea typeface="微软雅黑" panose="020B0503020204020204" pitchFamily="34" charset="-122"/>
              </a:rPr>
              <a:t>胃内直接释放快速起效、作用持久且服用时间更自由的优势</a:t>
            </a:r>
            <a:r>
              <a:rPr lang="en-US" altLang="zh-CN" b="1" dirty="0">
                <a:latin typeface="Arial" panose="020B0604020202020204" pitchFamily="34" charset="0"/>
                <a:ea typeface="微软雅黑" panose="020B0503020204020204" pitchFamily="34" charset="-122"/>
              </a:rPr>
              <a:t>[1]</a:t>
            </a:r>
            <a:endParaRPr lang="zh-CN" altLang="en-US" b="1" dirty="0">
              <a:latin typeface="Arial" panose="020B0604020202020204" pitchFamily="34" charset="0"/>
              <a:ea typeface="微软雅黑" panose="020B0503020204020204" pitchFamily="34" charset="-122"/>
            </a:endParaRPr>
          </a:p>
        </p:txBody>
      </p:sp>
      <p:sp>
        <p:nvSpPr>
          <p:cNvPr id="5" name="文本框 4"/>
          <p:cNvSpPr txBox="1"/>
          <p:nvPr/>
        </p:nvSpPr>
        <p:spPr>
          <a:xfrm>
            <a:off x="638174" y="6402537"/>
            <a:ext cx="10900313" cy="369332"/>
          </a:xfrm>
          <a:prstGeom prst="rect">
            <a:avLst/>
          </a:prstGeom>
          <a:noFill/>
        </p:spPr>
        <p:txBody>
          <a:bodyPr wrap="square">
            <a:spAutoFit/>
          </a:bodyPr>
          <a:lstStyle/>
          <a:p>
            <a:r>
              <a:rPr lang="en-US" altLang="zh-CN" sz="900" dirty="0">
                <a:solidFill>
                  <a:schemeClr val="bg2">
                    <a:lumMod val="50000"/>
                  </a:schemeClr>
                </a:solidFill>
                <a:latin typeface="Arial" panose="020B0604020202020204" pitchFamily="34" charset="0"/>
                <a:ea typeface="微软雅黑" panose="020B0503020204020204" pitchFamily="34" charset="-122"/>
              </a:rPr>
              <a:t>1.</a:t>
            </a:r>
            <a:r>
              <a:rPr lang="zh-CN" altLang="zh-CN" sz="900" spc="20" dirty="0">
                <a:solidFill>
                  <a:schemeClr val="bg2">
                    <a:lumMod val="50000"/>
                  </a:schemeClr>
                </a:solidFill>
                <a:effectLst/>
                <a:latin typeface="Arial" panose="020B0604020202020204" pitchFamily="34" charset="0"/>
                <a:ea typeface="微软雅黑" panose="020B0503020204020204" pitchFamily="34" charset="-122"/>
                <a:cs typeface="微软雅黑" panose="020B0503020204020204" pitchFamily="34" charset="-122"/>
              </a:rPr>
              <a:t>中国药学会医院药学专业委员会，中华医学会消化病学分会，《质子泵抑制剂碳酸氢钠复方制剂临床应用专</a:t>
            </a:r>
            <a:r>
              <a:rPr lang="zh-CN" altLang="zh-CN" sz="900" spc="-35" dirty="0">
                <a:solidFill>
                  <a:schemeClr val="bg2">
                    <a:lumMod val="50000"/>
                  </a:schemeClr>
                </a:solidFill>
                <a:effectLst/>
                <a:latin typeface="Arial" panose="020B0604020202020204" pitchFamily="34" charset="0"/>
                <a:ea typeface="微软雅黑" panose="020B0503020204020204" pitchFamily="34" charset="-122"/>
                <a:cs typeface="微软雅黑" panose="020B0503020204020204" pitchFamily="34" charset="-122"/>
              </a:rPr>
              <a:t>家共识》编写组</a:t>
            </a:r>
            <a:r>
              <a:rPr lang="en-US" altLang="zh-CN" sz="900" spc="-35" dirty="0">
                <a:solidFill>
                  <a:schemeClr val="bg2">
                    <a:lumMod val="50000"/>
                  </a:schemeClr>
                </a:solidFill>
                <a:effectLst/>
                <a:latin typeface="Arial" panose="020B0604020202020204" pitchFamily="34" charset="0"/>
                <a:ea typeface="微软雅黑" panose="020B0503020204020204" pitchFamily="34" charset="-122"/>
                <a:cs typeface="微软雅黑" panose="020B0503020204020204" pitchFamily="34" charset="-122"/>
              </a:rPr>
              <a:t>  </a:t>
            </a:r>
            <a:r>
              <a:rPr lang="zh-CN" altLang="zh-CN" sz="900" spc="30" dirty="0">
                <a:solidFill>
                  <a:schemeClr val="bg2">
                    <a:lumMod val="50000"/>
                  </a:schemeClr>
                </a:solidFill>
                <a:effectLst/>
                <a:latin typeface="Arial" panose="020B0604020202020204" pitchFamily="34" charset="0"/>
                <a:ea typeface="微软雅黑" panose="020B0503020204020204" pitchFamily="34" charset="-122"/>
                <a:cs typeface="Arial" panose="020B0604020202020204" pitchFamily="34" charset="0"/>
              </a:rPr>
              <a:t>中国医院药学杂志</a:t>
            </a:r>
            <a:r>
              <a:rPr lang="zh-CN" altLang="zh-CN" sz="900" spc="30" dirty="0">
                <a:solidFill>
                  <a:schemeClr val="bg2">
                    <a:lumMod val="50000"/>
                  </a:schemeClr>
                </a:solidFill>
                <a:effectLst/>
                <a:latin typeface="Arial" panose="020B0604020202020204" pitchFamily="34" charset="0"/>
                <a:ea typeface="微软雅黑" panose="020B0503020204020204" pitchFamily="34" charset="-122"/>
              </a:rPr>
              <a:t> </a:t>
            </a:r>
            <a:r>
              <a:rPr lang="en-US" altLang="zh-CN" sz="900" spc="30" dirty="0">
                <a:solidFill>
                  <a:schemeClr val="bg2">
                    <a:lumMod val="50000"/>
                  </a:schemeClr>
                </a:solidFill>
                <a:effectLst/>
                <a:latin typeface="Arial" panose="020B0604020202020204" pitchFamily="34" charset="0"/>
                <a:ea typeface="微软雅黑" panose="020B0503020204020204" pitchFamily="34" charset="-122"/>
              </a:rPr>
              <a:t>2023</a:t>
            </a:r>
            <a:r>
              <a:rPr lang="zh-CN" altLang="zh-CN" sz="900" spc="30" dirty="0">
                <a:solidFill>
                  <a:schemeClr val="bg2">
                    <a:lumMod val="50000"/>
                  </a:schemeClr>
                </a:solidFill>
                <a:effectLst/>
                <a:latin typeface="Arial" panose="020B0604020202020204" pitchFamily="34" charset="0"/>
                <a:ea typeface="微软雅黑" panose="020B0503020204020204" pitchFamily="34" charset="-122"/>
                <a:cs typeface="Arial" panose="020B0604020202020204" pitchFamily="34" charset="0"/>
              </a:rPr>
              <a:t>年</a:t>
            </a:r>
            <a:r>
              <a:rPr lang="zh-CN" altLang="zh-CN" sz="900" spc="30" dirty="0">
                <a:solidFill>
                  <a:schemeClr val="bg2">
                    <a:lumMod val="50000"/>
                  </a:schemeClr>
                </a:solidFill>
                <a:effectLst/>
                <a:latin typeface="Arial" panose="020B0604020202020204" pitchFamily="34" charset="0"/>
                <a:ea typeface="微软雅黑" panose="020B0503020204020204" pitchFamily="34" charset="-122"/>
              </a:rPr>
              <a:t> </a:t>
            </a:r>
            <a:r>
              <a:rPr lang="en-US" altLang="zh-CN" sz="900" spc="30" dirty="0">
                <a:solidFill>
                  <a:schemeClr val="bg2">
                    <a:lumMod val="50000"/>
                  </a:schemeClr>
                </a:solidFill>
                <a:effectLst/>
                <a:latin typeface="Arial" panose="020B0604020202020204" pitchFamily="34" charset="0"/>
                <a:ea typeface="微软雅黑" panose="020B0503020204020204" pitchFamily="34" charset="-122"/>
              </a:rPr>
              <a:t>12</a:t>
            </a:r>
            <a:r>
              <a:rPr lang="zh-CN" altLang="zh-CN" sz="900" spc="30" dirty="0">
                <a:solidFill>
                  <a:schemeClr val="bg2">
                    <a:lumMod val="50000"/>
                  </a:schemeClr>
                </a:solidFill>
                <a:effectLst/>
                <a:latin typeface="Arial" panose="020B0604020202020204" pitchFamily="34" charset="0"/>
                <a:ea typeface="微软雅黑" panose="020B0503020204020204" pitchFamily="34" charset="-122"/>
                <a:cs typeface="Arial" panose="020B0604020202020204" pitchFamily="34" charset="0"/>
              </a:rPr>
              <a:t>月第</a:t>
            </a:r>
            <a:r>
              <a:rPr lang="zh-CN" altLang="zh-CN" sz="900" spc="30" dirty="0">
                <a:solidFill>
                  <a:schemeClr val="bg2">
                    <a:lumMod val="50000"/>
                  </a:schemeClr>
                </a:solidFill>
                <a:effectLst/>
                <a:latin typeface="Arial" panose="020B0604020202020204" pitchFamily="34" charset="0"/>
                <a:ea typeface="微软雅黑" panose="020B0503020204020204" pitchFamily="34" charset="-122"/>
              </a:rPr>
              <a:t> </a:t>
            </a:r>
            <a:r>
              <a:rPr lang="en-US" altLang="zh-CN" sz="900" spc="30" dirty="0">
                <a:solidFill>
                  <a:schemeClr val="bg2">
                    <a:lumMod val="50000"/>
                  </a:schemeClr>
                </a:solidFill>
                <a:effectLst/>
                <a:latin typeface="Arial" panose="020B0604020202020204" pitchFamily="34" charset="0"/>
                <a:ea typeface="微软雅黑" panose="020B0503020204020204" pitchFamily="34" charset="-122"/>
              </a:rPr>
              <a:t>43</a:t>
            </a:r>
            <a:r>
              <a:rPr lang="zh-CN" altLang="zh-CN" sz="900" spc="30" dirty="0">
                <a:solidFill>
                  <a:schemeClr val="bg2">
                    <a:lumMod val="50000"/>
                  </a:schemeClr>
                </a:solidFill>
                <a:effectLst/>
                <a:latin typeface="Arial" panose="020B0604020202020204" pitchFamily="34" charset="0"/>
                <a:ea typeface="微软雅黑" panose="020B0503020204020204" pitchFamily="34" charset="-122"/>
                <a:cs typeface="Arial" panose="020B0604020202020204" pitchFamily="34" charset="0"/>
              </a:rPr>
              <a:t>卷第</a:t>
            </a:r>
            <a:r>
              <a:rPr lang="zh-CN" altLang="zh-CN" sz="900" spc="30" dirty="0">
                <a:solidFill>
                  <a:schemeClr val="bg2">
                    <a:lumMod val="50000"/>
                  </a:schemeClr>
                </a:solidFill>
                <a:effectLst/>
                <a:latin typeface="Arial" panose="020B0604020202020204" pitchFamily="34" charset="0"/>
                <a:ea typeface="微软雅黑" panose="020B0503020204020204" pitchFamily="34" charset="-122"/>
              </a:rPr>
              <a:t> </a:t>
            </a:r>
            <a:r>
              <a:rPr lang="en-US" altLang="zh-CN" sz="900" spc="30" dirty="0">
                <a:solidFill>
                  <a:schemeClr val="bg2">
                    <a:lumMod val="50000"/>
                  </a:schemeClr>
                </a:solidFill>
                <a:effectLst/>
                <a:latin typeface="Arial" panose="020B0604020202020204" pitchFamily="34" charset="0"/>
                <a:ea typeface="微软雅黑" panose="020B0503020204020204" pitchFamily="34" charset="-122"/>
              </a:rPr>
              <a:t>23</a:t>
            </a:r>
            <a:r>
              <a:rPr lang="zh-CN" altLang="zh-CN" sz="900" spc="30" dirty="0">
                <a:solidFill>
                  <a:schemeClr val="bg2">
                    <a:lumMod val="50000"/>
                  </a:schemeClr>
                </a:solidFill>
                <a:effectLst/>
                <a:latin typeface="Arial" panose="020B0604020202020204" pitchFamily="34" charset="0"/>
                <a:ea typeface="微软雅黑" panose="020B0503020204020204" pitchFamily="34" charset="-122"/>
                <a:cs typeface="Arial" panose="020B0604020202020204" pitchFamily="34" charset="0"/>
              </a:rPr>
              <a:t>期</a:t>
            </a:r>
            <a:endParaRPr lang="en-US" altLang="zh-CN" sz="900" spc="30" dirty="0">
              <a:solidFill>
                <a:schemeClr val="bg2">
                  <a:lumMod val="50000"/>
                </a:schemeClr>
              </a:solidFill>
              <a:effectLst/>
              <a:latin typeface="Arial" panose="020B0604020202020204" pitchFamily="34" charset="0"/>
              <a:ea typeface="微软雅黑" panose="020B0503020204020204" pitchFamily="34" charset="-122"/>
              <a:cs typeface="Arial" panose="020B0604020202020204" pitchFamily="34" charset="0"/>
            </a:endParaRPr>
          </a:p>
          <a:p>
            <a:r>
              <a:rPr lang="en-US" altLang="zh-CN" sz="900" spc="30" dirty="0">
                <a:solidFill>
                  <a:schemeClr val="bg2">
                    <a:lumMod val="50000"/>
                  </a:schemeClr>
                </a:solidFill>
                <a:latin typeface="Arial" panose="020B0604020202020204" pitchFamily="34" charset="0"/>
                <a:ea typeface="微软雅黑" panose="020B0503020204020204" pitchFamily="34" charset="-122"/>
                <a:cs typeface="Arial" panose="020B0604020202020204" pitchFamily="34" charset="0"/>
              </a:rPr>
              <a:t>2.</a:t>
            </a:r>
            <a:r>
              <a:rPr lang="en-US" altLang="zh-CN" sz="900" b="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 PTBC </a:t>
            </a:r>
            <a:r>
              <a:rPr lang="zh-CN" altLang="en-US" sz="900" b="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（兰索拉唑碳酸氢钠）胶囊在健康人体中的药代动力学</a:t>
            </a:r>
            <a:r>
              <a:rPr lang="en-US" altLang="zh-CN" sz="900" b="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a:t>
            </a:r>
            <a:r>
              <a:rPr lang="zh-CN" altLang="en-US" sz="900" b="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药效学研究临床研究报告</a:t>
            </a:r>
            <a:r>
              <a:rPr lang="en-US" altLang="zh-CN" sz="900" b="0" dirty="0">
                <a:solidFill>
                  <a:schemeClr val="bg2">
                    <a:lumMod val="50000"/>
                  </a:schemeClr>
                </a:solidFill>
                <a:latin typeface="Arial" panose="020B0604020202020204" pitchFamily="34" charset="0"/>
                <a:ea typeface="微软雅黑" panose="020B0503020204020204" pitchFamily="34" charset="-122"/>
              </a:rPr>
              <a:t>.</a:t>
            </a:r>
            <a:r>
              <a:rPr lang="en-GB" altLang="zh-CN" sz="9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 </a:t>
            </a:r>
          </a:p>
        </p:txBody>
      </p:sp>
      <p:pic>
        <p:nvPicPr>
          <p:cNvPr id="11" name="图片 10"/>
          <p:cNvPicPr>
            <a:picLocks noChangeAspect="1"/>
          </p:cNvPicPr>
          <p:nvPr/>
        </p:nvPicPr>
        <p:blipFill>
          <a:blip r:embed="rId3"/>
          <a:stretch>
            <a:fillRect/>
          </a:stretch>
        </p:blipFill>
        <p:spPr>
          <a:xfrm>
            <a:off x="1516657" y="2928194"/>
            <a:ext cx="6530964" cy="341523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2"/>
          <p:cNvSpPr/>
          <p:nvPr/>
        </p:nvSpPr>
        <p:spPr>
          <a:xfrm>
            <a:off x="0" y="81916"/>
            <a:ext cx="325939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0" y="132669"/>
            <a:ext cx="3022469"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03 </a:t>
            </a:r>
            <a:r>
              <a:rPr lang="zh-CN" altLang="en-US" sz="3000" b="1" dirty="0">
                <a:solidFill>
                  <a:schemeClr val="bg1"/>
                </a:solidFill>
                <a:latin typeface="Arial" panose="020B0604020202020204" pitchFamily="34" charset="0"/>
                <a:ea typeface="微软雅黑" panose="020B0503020204020204" pitchFamily="34" charset="-122"/>
                <a:sym typeface="+mn-ea"/>
              </a:rPr>
              <a:t>有效性</a:t>
            </a:r>
            <a:r>
              <a:rPr lang="en-US" altLang="zh-CN" sz="3000" b="1" dirty="0">
                <a:solidFill>
                  <a:schemeClr val="bg1"/>
                </a:solidFill>
                <a:latin typeface="Arial" panose="020B0604020202020204" pitchFamily="34" charset="0"/>
                <a:ea typeface="微软雅黑" panose="020B0503020204020204" pitchFamily="34" charset="-122"/>
                <a:sym typeface="+mn-ea"/>
              </a:rPr>
              <a:t>(2/3)</a:t>
            </a:r>
            <a:endParaRPr lang="zh-CN" altLang="en-US" sz="3000" b="1" dirty="0">
              <a:solidFill>
                <a:schemeClr val="bg1"/>
              </a:solidFill>
              <a:latin typeface="Arial" panose="020B0604020202020204" pitchFamily="34" charset="0"/>
              <a:ea typeface="微软雅黑" panose="020B0503020204020204" pitchFamily="34" charset="-122"/>
              <a:sym typeface="+mn-ea"/>
            </a:endParaRPr>
          </a:p>
        </p:txBody>
      </p:sp>
      <p:sp>
        <p:nvSpPr>
          <p:cNvPr id="3" name="文本框 2"/>
          <p:cNvSpPr txBox="1"/>
          <p:nvPr/>
        </p:nvSpPr>
        <p:spPr>
          <a:xfrm>
            <a:off x="681925" y="1291606"/>
            <a:ext cx="10872061" cy="1291590"/>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n"/>
            </a:pPr>
            <a:r>
              <a:rPr lang="zh-CN" altLang="en-US" sz="1600" b="1" dirty="0">
                <a:latin typeface="Arial" panose="020B0604020202020204" pitchFamily="34" charset="0"/>
                <a:ea typeface="微软雅黑" panose="020B0503020204020204" pitchFamily="34" charset="-122"/>
              </a:rPr>
              <a:t>兰索拉唑碳酸氢钠胶囊，</a:t>
            </a:r>
            <a:r>
              <a:rPr lang="zh-CN" altLang="en-US" b="1" dirty="0">
                <a:solidFill>
                  <a:srgbClr val="FF0000"/>
                </a:solidFill>
                <a:latin typeface="Arial" panose="020B0604020202020204" pitchFamily="34" charset="0"/>
                <a:ea typeface="微软雅黑" panose="020B0503020204020204" pitchFamily="34" charset="-122"/>
              </a:rPr>
              <a:t>多次给药后</a:t>
            </a:r>
            <a:r>
              <a:rPr lang="en-US" altLang="zh-CN" b="1" dirty="0">
                <a:solidFill>
                  <a:srgbClr val="FF0000"/>
                </a:solidFill>
                <a:latin typeface="Arial" panose="020B0604020202020204" pitchFamily="34" charset="0"/>
                <a:ea typeface="微软雅黑" panose="020B0503020204020204" pitchFamily="34" charset="-122"/>
              </a:rPr>
              <a:t>1h</a:t>
            </a:r>
            <a:r>
              <a:rPr lang="zh-CN" altLang="en-US" b="1" dirty="0">
                <a:solidFill>
                  <a:srgbClr val="FF0000"/>
                </a:solidFill>
                <a:latin typeface="Arial" panose="020B0604020202020204" pitchFamily="34" charset="0"/>
                <a:ea typeface="微软雅黑" panose="020B0503020204020204" pitchFamily="34" charset="-122"/>
              </a:rPr>
              <a:t>、</a:t>
            </a:r>
            <a:r>
              <a:rPr lang="en-US" altLang="zh-CN" b="1" dirty="0">
                <a:solidFill>
                  <a:srgbClr val="FF0000"/>
                </a:solidFill>
                <a:latin typeface="Arial" panose="020B0604020202020204" pitchFamily="34" charset="0"/>
                <a:ea typeface="微软雅黑" panose="020B0503020204020204" pitchFamily="34" charset="-122"/>
              </a:rPr>
              <a:t>2h</a:t>
            </a:r>
            <a:r>
              <a:rPr lang="zh-CN" altLang="en-US" b="1" dirty="0">
                <a:solidFill>
                  <a:srgbClr val="FF0000"/>
                </a:solidFill>
                <a:latin typeface="Arial" panose="020B0604020202020204" pitchFamily="34" charset="0"/>
                <a:ea typeface="微软雅黑" panose="020B0503020204020204" pitchFamily="34" charset="-122"/>
              </a:rPr>
              <a:t>、</a:t>
            </a:r>
            <a:r>
              <a:rPr lang="en-US" altLang="zh-CN" b="1" dirty="0">
                <a:solidFill>
                  <a:srgbClr val="FF0000"/>
                </a:solidFill>
                <a:latin typeface="Arial" panose="020B0604020202020204" pitchFamily="34" charset="0"/>
                <a:ea typeface="微软雅黑" panose="020B0503020204020204" pitchFamily="34" charset="-122"/>
              </a:rPr>
              <a:t>4h</a:t>
            </a:r>
            <a:r>
              <a:rPr lang="zh-CN" altLang="en-US" b="1" dirty="0">
                <a:solidFill>
                  <a:srgbClr val="FF0000"/>
                </a:solidFill>
                <a:latin typeface="Arial" panose="020B0604020202020204" pitchFamily="34" charset="0"/>
                <a:ea typeface="微软雅黑" panose="020B0503020204020204" pitchFamily="34" charset="-122"/>
              </a:rPr>
              <a:t>胃内</a:t>
            </a:r>
            <a:r>
              <a:rPr lang="en-US" altLang="zh-CN" b="1" dirty="0">
                <a:solidFill>
                  <a:srgbClr val="FF0000"/>
                </a:solidFill>
                <a:latin typeface="Arial" panose="020B0604020202020204" pitchFamily="34" charset="0"/>
                <a:ea typeface="微软雅黑" panose="020B0503020204020204" pitchFamily="34" charset="-122"/>
              </a:rPr>
              <a:t>pH&gt;4</a:t>
            </a:r>
            <a:r>
              <a:rPr lang="zh-CN" altLang="en-US" b="1" dirty="0">
                <a:solidFill>
                  <a:srgbClr val="FF0000"/>
                </a:solidFill>
                <a:latin typeface="Arial" panose="020B0604020202020204" pitchFamily="34" charset="0"/>
                <a:ea typeface="微软雅黑" panose="020B0503020204020204" pitchFamily="34" charset="-122"/>
              </a:rPr>
              <a:t>时间百分比</a:t>
            </a:r>
            <a:r>
              <a:rPr lang="zh-CN" altLang="en-US" sz="1600" b="1" dirty="0">
                <a:latin typeface="Arial" panose="020B0604020202020204" pitchFamily="34" charset="0"/>
                <a:ea typeface="微软雅黑" panose="020B0503020204020204" pitchFamily="34" charset="-122"/>
              </a:rPr>
              <a:t>分别为</a:t>
            </a:r>
            <a:r>
              <a:rPr lang="en-US" altLang="zh-CN" sz="1600" b="1" dirty="0">
                <a:latin typeface="Arial" panose="020B0604020202020204" pitchFamily="34" charset="0"/>
                <a:ea typeface="微软雅黑" panose="020B0503020204020204" pitchFamily="34" charset="-122"/>
              </a:rPr>
              <a:t>57.6%</a:t>
            </a:r>
            <a:r>
              <a:rPr lang="zh-CN" altLang="en-US" sz="1600" b="1" dirty="0">
                <a:latin typeface="Arial" panose="020B0604020202020204" pitchFamily="34" charset="0"/>
                <a:ea typeface="微软雅黑" panose="020B0503020204020204" pitchFamily="34" charset="-122"/>
              </a:rPr>
              <a:t>、</a:t>
            </a:r>
            <a:r>
              <a:rPr lang="en-US" altLang="zh-CN" sz="1600" b="1" dirty="0">
                <a:latin typeface="Arial" panose="020B0604020202020204" pitchFamily="34" charset="0"/>
                <a:ea typeface="微软雅黑" panose="020B0503020204020204" pitchFamily="34" charset="-122"/>
              </a:rPr>
              <a:t>77.3%</a:t>
            </a:r>
            <a:r>
              <a:rPr lang="zh-CN" altLang="en-US" sz="1600" b="1" dirty="0">
                <a:latin typeface="Arial" panose="020B0604020202020204" pitchFamily="34" charset="0"/>
                <a:ea typeface="微软雅黑" panose="020B0503020204020204" pitchFamily="34" charset="-122"/>
              </a:rPr>
              <a:t>、</a:t>
            </a:r>
            <a:r>
              <a:rPr lang="en-US" altLang="zh-CN" sz="1600" b="1" dirty="0">
                <a:latin typeface="Arial" panose="020B0604020202020204" pitchFamily="34" charset="0"/>
                <a:ea typeface="微软雅黑" panose="020B0503020204020204" pitchFamily="34" charset="-122"/>
              </a:rPr>
              <a:t>87.5%</a:t>
            </a:r>
            <a:r>
              <a:rPr lang="zh-CN" altLang="en-US" sz="1600" b="1" dirty="0">
                <a:latin typeface="Arial" panose="020B0604020202020204" pitchFamily="34" charset="0"/>
                <a:ea typeface="微软雅黑" panose="020B0503020204020204" pitchFamily="34" charset="-122"/>
              </a:rPr>
              <a:t>，</a:t>
            </a:r>
            <a:r>
              <a:rPr lang="zh-CN" altLang="en-US" sz="1600" b="1" dirty="0">
                <a:solidFill>
                  <a:srgbClr val="FF0000"/>
                </a:solidFill>
                <a:latin typeface="Arial" panose="020B0604020202020204" pitchFamily="34" charset="0"/>
                <a:ea typeface="微软雅黑" panose="020B0503020204020204" pitchFamily="34" charset="-122"/>
              </a:rPr>
              <a:t>明显高于对照药品</a:t>
            </a:r>
            <a:r>
              <a:rPr lang="zh-CN" altLang="en-US" sz="1600" b="1" dirty="0">
                <a:solidFill>
                  <a:srgbClr val="FF0000"/>
                </a:solidFill>
                <a:latin typeface="Arial" panose="020B0604020202020204" pitchFamily="34" charset="0"/>
                <a:ea typeface="微软雅黑" panose="020B0503020204020204" pitchFamily="34" charset="-122"/>
                <a:sym typeface="+mn-ea"/>
              </a:rPr>
              <a:t>兰索拉唑肠溶胶囊（原研）</a:t>
            </a:r>
            <a:r>
              <a:rPr lang="zh-CN" altLang="en-US" sz="1600" b="1" dirty="0">
                <a:latin typeface="Arial" panose="020B0604020202020204" pitchFamily="34" charset="0"/>
                <a:ea typeface="微软雅黑" panose="020B0503020204020204" pitchFamily="34" charset="-122"/>
              </a:rPr>
              <a:t>的</a:t>
            </a:r>
            <a:r>
              <a:rPr lang="en-US" altLang="zh-CN" sz="1600" b="1" dirty="0">
                <a:latin typeface="Arial" panose="020B0604020202020204" pitchFamily="34" charset="0"/>
                <a:ea typeface="微软雅黑" panose="020B0503020204020204" pitchFamily="34" charset="-122"/>
              </a:rPr>
              <a:t>27.7%</a:t>
            </a:r>
            <a:r>
              <a:rPr lang="zh-CN" altLang="en-US" sz="1600" b="1" dirty="0">
                <a:latin typeface="Arial" panose="020B0604020202020204" pitchFamily="34" charset="0"/>
                <a:ea typeface="微软雅黑" panose="020B0503020204020204" pitchFamily="34" charset="-122"/>
              </a:rPr>
              <a:t>、</a:t>
            </a:r>
            <a:r>
              <a:rPr lang="en-US" altLang="zh-CN" sz="1600" b="1" dirty="0">
                <a:latin typeface="Arial" panose="020B0604020202020204" pitchFamily="34" charset="0"/>
                <a:ea typeface="微软雅黑" panose="020B0503020204020204" pitchFamily="34" charset="-122"/>
              </a:rPr>
              <a:t>60.6%</a:t>
            </a:r>
            <a:r>
              <a:rPr lang="zh-CN" altLang="en-US" sz="1600" b="1" dirty="0">
                <a:latin typeface="Arial" panose="020B0604020202020204" pitchFamily="34" charset="0"/>
                <a:ea typeface="微软雅黑" panose="020B0503020204020204" pitchFamily="34" charset="-122"/>
              </a:rPr>
              <a:t>、</a:t>
            </a:r>
            <a:r>
              <a:rPr lang="en-US" altLang="zh-CN" sz="1600" b="1" dirty="0">
                <a:latin typeface="Arial" panose="020B0604020202020204" pitchFamily="34" charset="0"/>
                <a:ea typeface="微软雅黑" panose="020B0503020204020204" pitchFamily="34" charset="-122"/>
              </a:rPr>
              <a:t>80.3%</a:t>
            </a:r>
            <a:r>
              <a:rPr lang="zh-CN" altLang="en-US" sz="1600" b="1" dirty="0">
                <a:latin typeface="Arial" panose="020B0604020202020204" pitchFamily="34" charset="0"/>
                <a:ea typeface="微软雅黑" panose="020B0503020204020204" pitchFamily="34" charset="-122"/>
              </a:rPr>
              <a:t>，</a:t>
            </a:r>
            <a:r>
              <a:rPr lang="zh-CN" altLang="en-US" b="1" dirty="0">
                <a:solidFill>
                  <a:srgbClr val="FF0000"/>
                </a:solidFill>
                <a:latin typeface="Arial" panose="020B0604020202020204" pitchFamily="34" charset="0"/>
                <a:ea typeface="微软雅黑" panose="020B0503020204020204" pitchFamily="34" charset="-122"/>
              </a:rPr>
              <a:t>具有显著的统计学差异，</a:t>
            </a:r>
            <a:r>
              <a:rPr lang="zh-CN" altLang="en-US" sz="1600" b="1" dirty="0">
                <a:latin typeface="Arial" panose="020B0604020202020204" pitchFamily="34" charset="0"/>
                <a:ea typeface="微软雅黑" panose="020B0503020204020204" pitchFamily="34" charset="-122"/>
              </a:rPr>
              <a:t>并在胃内</a:t>
            </a:r>
            <a:r>
              <a:rPr lang="en-US" altLang="zh-CN" sz="1600" b="1" dirty="0">
                <a:latin typeface="Arial" panose="020B0604020202020204" pitchFamily="34" charset="0"/>
                <a:ea typeface="微软雅黑" panose="020B0503020204020204" pitchFamily="34" charset="-122"/>
              </a:rPr>
              <a:t>pH</a:t>
            </a:r>
            <a:r>
              <a:rPr lang="zh-CN" altLang="en-US" sz="1600" b="1" dirty="0">
                <a:latin typeface="Arial" panose="020B0604020202020204" pitchFamily="34" charset="0"/>
                <a:ea typeface="微软雅黑" panose="020B0503020204020204" pitchFamily="34" charset="-122"/>
              </a:rPr>
              <a:t>改善上持续</a:t>
            </a:r>
            <a:r>
              <a:rPr lang="zh-CN" altLang="en-US" sz="1600" b="1" dirty="0">
                <a:solidFill>
                  <a:srgbClr val="FF0000"/>
                </a:solidFill>
                <a:latin typeface="Arial" panose="020B0604020202020204" pitchFamily="34" charset="0"/>
                <a:ea typeface="微软雅黑" panose="020B0503020204020204" pitchFamily="34" charset="-122"/>
              </a:rPr>
              <a:t>优于</a:t>
            </a:r>
            <a:r>
              <a:rPr lang="zh-CN" altLang="en-US" sz="1600" b="1" dirty="0">
                <a:latin typeface="Arial" panose="020B0604020202020204" pitchFamily="34" charset="0"/>
                <a:ea typeface="微软雅黑" panose="020B0503020204020204" pitchFamily="34" charset="-122"/>
              </a:rPr>
              <a:t>兰索拉唑肠溶胶囊（原研）</a:t>
            </a:r>
            <a:r>
              <a:rPr lang="en-US" altLang="zh-CN" sz="1050" b="1" dirty="0">
                <a:latin typeface="Arial" panose="020B0604020202020204" pitchFamily="34" charset="0"/>
                <a:ea typeface="微软雅黑" panose="020B0503020204020204" pitchFamily="34" charset="-122"/>
              </a:rPr>
              <a:t>[1]</a:t>
            </a:r>
            <a:endParaRPr lang="zh-CN" altLang="en-US" sz="1600" b="1" dirty="0">
              <a:latin typeface="Arial" panose="020B0604020202020204" pitchFamily="34" charset="0"/>
              <a:ea typeface="微软雅黑" panose="020B0503020204020204" pitchFamily="34" charset="-122"/>
            </a:endParaRPr>
          </a:p>
        </p:txBody>
      </p:sp>
      <p:sp>
        <p:nvSpPr>
          <p:cNvPr id="4" name="文本框 3"/>
          <p:cNvSpPr txBox="1"/>
          <p:nvPr/>
        </p:nvSpPr>
        <p:spPr>
          <a:xfrm>
            <a:off x="604433" y="6494499"/>
            <a:ext cx="11027044" cy="230832"/>
          </a:xfrm>
          <a:prstGeom prst="rect">
            <a:avLst/>
          </a:prstGeom>
          <a:noFill/>
        </p:spPr>
        <p:txBody>
          <a:bodyPr wrap="square">
            <a:spAutoFit/>
          </a:bodyPr>
          <a:lstStyle/>
          <a:p>
            <a:r>
              <a:rPr lang="en-US" altLang="zh-CN" sz="900" spc="30" dirty="0">
                <a:solidFill>
                  <a:schemeClr val="bg2">
                    <a:lumMod val="50000"/>
                  </a:schemeClr>
                </a:solidFill>
                <a:highlight>
                  <a:srgbClr val="FFFFFF"/>
                </a:highlight>
                <a:latin typeface="Arial" panose="020B0604020202020204" pitchFamily="34" charset="0"/>
                <a:ea typeface="微软雅黑" panose="020B0503020204020204" pitchFamily="34" charset="-122"/>
                <a:cs typeface="Arial" panose="020B0604020202020204" pitchFamily="34" charset="0"/>
              </a:rPr>
              <a:t>1. </a:t>
            </a:r>
            <a:r>
              <a:rPr lang="en-US" altLang="zh-CN" sz="900" b="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PTBC </a:t>
            </a:r>
            <a:r>
              <a:rPr lang="zh-CN" altLang="en-US" sz="900" b="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（兰索拉唑碳酸氢钠）胶囊在健康人体中的药代动力学</a:t>
            </a:r>
            <a:r>
              <a:rPr lang="en-US" altLang="zh-CN" sz="900" b="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a:t>
            </a:r>
            <a:r>
              <a:rPr lang="zh-CN" altLang="en-US" sz="900" b="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药效学研究临床研究报告</a:t>
            </a:r>
            <a:r>
              <a:rPr lang="en-US" altLang="zh-CN" sz="900" spc="30" dirty="0">
                <a:solidFill>
                  <a:schemeClr val="bg2">
                    <a:lumMod val="50000"/>
                  </a:schemeClr>
                </a:solidFill>
                <a:highlight>
                  <a:srgbClr val="FFFFFF"/>
                </a:highlight>
                <a:latin typeface="Arial" panose="020B0604020202020204" pitchFamily="34" charset="0"/>
                <a:ea typeface="微软雅黑" panose="020B0503020204020204" pitchFamily="34" charset="-122"/>
                <a:cs typeface="Arial" panose="020B0604020202020204" pitchFamily="34" charset="0"/>
              </a:rPr>
              <a:t>. </a:t>
            </a:r>
          </a:p>
        </p:txBody>
      </p:sp>
      <p:pic>
        <p:nvPicPr>
          <p:cNvPr id="8" name="图片 7"/>
          <p:cNvPicPr>
            <a:picLocks noChangeAspect="1"/>
          </p:cNvPicPr>
          <p:nvPr/>
        </p:nvPicPr>
        <p:blipFill>
          <a:blip r:embed="rId3"/>
          <a:stretch>
            <a:fillRect/>
          </a:stretch>
        </p:blipFill>
        <p:spPr>
          <a:xfrm>
            <a:off x="945222" y="2691935"/>
            <a:ext cx="10789113" cy="3071867"/>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2"/>
          <p:cNvSpPr/>
          <p:nvPr/>
        </p:nvSpPr>
        <p:spPr>
          <a:xfrm>
            <a:off x="0" y="81916"/>
            <a:ext cx="325939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0" y="132669"/>
            <a:ext cx="3022469"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03 </a:t>
            </a:r>
            <a:r>
              <a:rPr lang="zh-CN" altLang="en-US" sz="3000" b="1" dirty="0">
                <a:solidFill>
                  <a:schemeClr val="bg1"/>
                </a:solidFill>
                <a:latin typeface="Arial" panose="020B0604020202020204" pitchFamily="34" charset="0"/>
                <a:ea typeface="微软雅黑" panose="020B0503020204020204" pitchFamily="34" charset="-122"/>
                <a:sym typeface="+mn-ea"/>
              </a:rPr>
              <a:t>有效性</a:t>
            </a:r>
            <a:r>
              <a:rPr lang="en-US" altLang="zh-CN" sz="3000" b="1" dirty="0">
                <a:solidFill>
                  <a:schemeClr val="bg1"/>
                </a:solidFill>
                <a:latin typeface="Arial" panose="020B0604020202020204" pitchFamily="34" charset="0"/>
                <a:ea typeface="微软雅黑" panose="020B0503020204020204" pitchFamily="34" charset="-122"/>
                <a:sym typeface="+mn-ea"/>
              </a:rPr>
              <a:t>(3/3)</a:t>
            </a:r>
            <a:endParaRPr lang="zh-CN" altLang="en-US" sz="3000" b="1" dirty="0">
              <a:solidFill>
                <a:schemeClr val="bg1"/>
              </a:solidFill>
              <a:latin typeface="Arial" panose="020B0604020202020204" pitchFamily="34" charset="0"/>
              <a:ea typeface="微软雅黑" panose="020B0503020204020204" pitchFamily="34" charset="-122"/>
              <a:sym typeface="+mn-ea"/>
            </a:endParaRPr>
          </a:p>
        </p:txBody>
      </p:sp>
      <p:sp>
        <p:nvSpPr>
          <p:cNvPr id="3" name="文本框 2"/>
          <p:cNvSpPr txBox="1"/>
          <p:nvPr/>
        </p:nvSpPr>
        <p:spPr>
          <a:xfrm>
            <a:off x="648345" y="1093243"/>
            <a:ext cx="10895309" cy="2538095"/>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n"/>
            </a:pPr>
            <a:r>
              <a:rPr lang="zh-CN" altLang="en-US" sz="1400" dirty="0">
                <a:latin typeface="Arial" panose="020B0604020202020204" pitchFamily="34" charset="0"/>
                <a:ea typeface="微软雅黑" panose="020B0503020204020204" pitchFamily="34" charset="-122"/>
              </a:rPr>
              <a:t>兰索拉唑</a:t>
            </a:r>
            <a:r>
              <a:rPr lang="en-US" altLang="zh-CN" sz="1400" dirty="0">
                <a:latin typeface="Arial" panose="020B0604020202020204" pitchFamily="34" charset="0"/>
                <a:ea typeface="微软雅黑" panose="020B0503020204020204" pitchFamily="34" charset="-122"/>
              </a:rPr>
              <a:t>/</a:t>
            </a:r>
            <a:r>
              <a:rPr lang="zh-CN" altLang="en-US" sz="1400" dirty="0">
                <a:latin typeface="Arial" panose="020B0604020202020204" pitchFamily="34" charset="0"/>
                <a:ea typeface="微软雅黑" panose="020B0503020204020204" pitchFamily="34" charset="-122"/>
              </a:rPr>
              <a:t>碳酸氢钠速释胶囊在中国健康受试者体内的药代动力学和药效学：开放、随机、对照、交叉、单剂量和多剂量试验</a:t>
            </a:r>
            <a:r>
              <a:rPr lang="en-US" altLang="zh-CN" sz="1400" dirty="0">
                <a:latin typeface="Arial" panose="020B0604020202020204" pitchFamily="34" charset="0"/>
                <a:ea typeface="微软雅黑" panose="020B0503020204020204" pitchFamily="34" charset="-122"/>
              </a:rPr>
              <a:t>*</a:t>
            </a:r>
          </a:p>
          <a:p>
            <a:pPr marL="342900" indent="-342900" algn="just">
              <a:lnSpc>
                <a:spcPct val="150000"/>
              </a:lnSpc>
              <a:buFont typeface="Wingdings" panose="05000000000000000000" pitchFamily="2" charset="2"/>
              <a:buChar char="ü"/>
            </a:pPr>
            <a:r>
              <a:rPr lang="zh-CN" altLang="en-US" sz="1400" dirty="0">
                <a:latin typeface="Arial" panose="020B0604020202020204" pitchFamily="34" charset="0"/>
                <a:ea typeface="微软雅黑" panose="020B0503020204020204" pitchFamily="34" charset="-122"/>
              </a:rPr>
              <a:t>单次给药后</a:t>
            </a:r>
            <a:r>
              <a:rPr lang="en-US" altLang="zh-CN" sz="1400" dirty="0">
                <a:latin typeface="Arial" panose="020B0604020202020204" pitchFamily="34" charset="0"/>
                <a:ea typeface="微软雅黑" panose="020B0503020204020204" pitchFamily="34" charset="-122"/>
              </a:rPr>
              <a:t>T</a:t>
            </a:r>
            <a:r>
              <a:rPr lang="zh-CN" altLang="en-US" sz="1400" dirty="0">
                <a:latin typeface="Arial" panose="020B0604020202020204" pitchFamily="34" charset="0"/>
                <a:ea typeface="微软雅黑" panose="020B0503020204020204" pitchFamily="34" charset="-122"/>
              </a:rPr>
              <a:t>和</a:t>
            </a:r>
            <a:r>
              <a:rPr lang="en-US" altLang="zh-CN" sz="1400" dirty="0">
                <a:latin typeface="Arial" panose="020B0604020202020204" pitchFamily="34" charset="0"/>
                <a:ea typeface="微软雅黑" panose="020B0503020204020204" pitchFamily="34" charset="-122"/>
              </a:rPr>
              <a:t>R</a:t>
            </a:r>
            <a:r>
              <a:rPr lang="zh-CN" altLang="en-US" sz="1400" dirty="0">
                <a:latin typeface="Arial" panose="020B0604020202020204" pitchFamily="34" charset="0"/>
                <a:ea typeface="微软雅黑" panose="020B0503020204020204" pitchFamily="34" charset="-122"/>
              </a:rPr>
              <a:t>制剂的平均血浆浓度</a:t>
            </a:r>
            <a:r>
              <a:rPr lang="en-US" altLang="zh-CN" sz="1400" dirty="0">
                <a:latin typeface="Arial" panose="020B0604020202020204" pitchFamily="34" charset="0"/>
                <a:ea typeface="微软雅黑" panose="020B0503020204020204" pitchFamily="34" charset="-122"/>
              </a:rPr>
              <a:t>-</a:t>
            </a:r>
            <a:r>
              <a:rPr lang="zh-CN" altLang="en-US" sz="1400" dirty="0">
                <a:latin typeface="Arial" panose="020B0604020202020204" pitchFamily="34" charset="0"/>
                <a:ea typeface="微软雅黑" panose="020B0503020204020204" pitchFamily="34" charset="-122"/>
              </a:rPr>
              <a:t>时间曲线如图</a:t>
            </a:r>
            <a:r>
              <a:rPr lang="en-US" altLang="zh-CN" sz="1400" dirty="0">
                <a:latin typeface="Arial" panose="020B0604020202020204" pitchFamily="34" charset="0"/>
                <a:ea typeface="微软雅黑" panose="020B0503020204020204" pitchFamily="34" charset="-122"/>
              </a:rPr>
              <a:t>1A</a:t>
            </a:r>
            <a:r>
              <a:rPr lang="zh-CN" altLang="en-US" sz="1400" dirty="0">
                <a:latin typeface="Arial" panose="020B0604020202020204" pitchFamily="34" charset="0"/>
                <a:ea typeface="微软雅黑" panose="020B0503020204020204" pitchFamily="34" charset="-122"/>
              </a:rPr>
              <a:t>所示。</a:t>
            </a:r>
            <a:r>
              <a:rPr lang="en-US" altLang="zh-CN" sz="1400" dirty="0">
                <a:latin typeface="Arial" panose="020B0604020202020204" pitchFamily="34" charset="0"/>
                <a:ea typeface="微软雅黑" panose="020B0503020204020204" pitchFamily="34" charset="-122"/>
              </a:rPr>
              <a:t>T</a:t>
            </a:r>
            <a:r>
              <a:rPr lang="zh-CN" altLang="en-US" sz="1400" dirty="0">
                <a:latin typeface="Arial" panose="020B0604020202020204" pitchFamily="34" charset="0"/>
                <a:ea typeface="微软雅黑" panose="020B0503020204020204" pitchFamily="34" charset="-122"/>
              </a:rPr>
              <a:t>制剂的血药浓度</a:t>
            </a:r>
            <a:r>
              <a:rPr lang="en-US" altLang="zh-CN" sz="1400" dirty="0">
                <a:latin typeface="Arial" panose="020B0604020202020204" pitchFamily="34" charset="0"/>
                <a:ea typeface="微软雅黑" panose="020B0503020204020204" pitchFamily="34" charset="-122"/>
              </a:rPr>
              <a:t>-</a:t>
            </a:r>
            <a:r>
              <a:rPr lang="zh-CN" altLang="en-US" sz="1400" dirty="0">
                <a:latin typeface="Arial" panose="020B0604020202020204" pitchFamily="34" charset="0"/>
                <a:ea typeface="微软雅黑" panose="020B0503020204020204" pitchFamily="34" charset="-122"/>
              </a:rPr>
              <a:t>时间曲线具有吸收快的特点，单次给药后</a:t>
            </a:r>
            <a:r>
              <a:rPr lang="en-US" altLang="zh-CN" sz="1400" dirty="0">
                <a:latin typeface="Arial" panose="020B0604020202020204" pitchFamily="34" charset="0"/>
                <a:ea typeface="微软雅黑" panose="020B0503020204020204" pitchFamily="34" charset="-122"/>
              </a:rPr>
              <a:t>T</a:t>
            </a:r>
            <a:r>
              <a:rPr lang="zh-CN" altLang="en-US" sz="1400" dirty="0">
                <a:latin typeface="Arial" panose="020B0604020202020204" pitchFamily="34" charset="0"/>
                <a:ea typeface="微软雅黑" panose="020B0503020204020204" pitchFamily="34" charset="-122"/>
              </a:rPr>
              <a:t>制剂的</a:t>
            </a:r>
            <a:r>
              <a:rPr lang="en-US" altLang="zh-CN" sz="1400" dirty="0" err="1">
                <a:latin typeface="Arial" panose="020B0604020202020204" pitchFamily="34" charset="0"/>
                <a:ea typeface="微软雅黑" panose="020B0503020204020204" pitchFamily="34" charset="-122"/>
              </a:rPr>
              <a:t>Tmax</a:t>
            </a:r>
            <a:r>
              <a:rPr lang="zh-CN" altLang="en-US" sz="1400" dirty="0">
                <a:latin typeface="Arial" panose="020B0604020202020204" pitchFamily="34" charset="0"/>
                <a:ea typeface="微软雅黑" panose="020B0503020204020204" pitchFamily="34" charset="-122"/>
              </a:rPr>
              <a:t>比</a:t>
            </a:r>
            <a:r>
              <a:rPr lang="en-US" altLang="zh-CN" sz="1400" dirty="0">
                <a:latin typeface="Arial" panose="020B0604020202020204" pitchFamily="34" charset="0"/>
                <a:ea typeface="微软雅黑" panose="020B0503020204020204" pitchFamily="34" charset="-122"/>
              </a:rPr>
              <a:t>R</a:t>
            </a:r>
            <a:r>
              <a:rPr lang="zh-CN" altLang="en-US" sz="1400" dirty="0">
                <a:latin typeface="Arial" panose="020B0604020202020204" pitchFamily="34" charset="0"/>
                <a:ea typeface="微软雅黑" panose="020B0503020204020204" pitchFamily="34" charset="-122"/>
              </a:rPr>
              <a:t>制剂短，差异有统计学意义</a:t>
            </a:r>
            <a:r>
              <a:rPr lang="en-US" altLang="zh-CN" sz="1400" dirty="0">
                <a:latin typeface="Arial" panose="020B0604020202020204" pitchFamily="34" charset="0"/>
                <a:ea typeface="微软雅黑" panose="020B0503020204020204" pitchFamily="34" charset="-122"/>
              </a:rPr>
              <a:t>(P &lt; 0.05)</a:t>
            </a:r>
          </a:p>
          <a:p>
            <a:pPr marL="342900" indent="-342900" algn="just">
              <a:lnSpc>
                <a:spcPct val="150000"/>
              </a:lnSpc>
              <a:buFont typeface="Wingdings" panose="05000000000000000000" pitchFamily="2" charset="2"/>
              <a:buChar char="ü"/>
            </a:pPr>
            <a:r>
              <a:rPr lang="en-US" altLang="zh-CN" sz="1400" dirty="0">
                <a:latin typeface="Arial" panose="020B0604020202020204" pitchFamily="34" charset="0"/>
                <a:ea typeface="微软雅黑" panose="020B0503020204020204" pitchFamily="34" charset="-122"/>
              </a:rPr>
              <a:t>T</a:t>
            </a:r>
            <a:r>
              <a:rPr lang="zh-CN" altLang="en-US" sz="1400" dirty="0">
                <a:latin typeface="Arial" panose="020B0604020202020204" pitchFamily="34" charset="0"/>
                <a:ea typeface="微软雅黑" panose="020B0503020204020204" pitchFamily="34" charset="-122"/>
              </a:rPr>
              <a:t>和</a:t>
            </a:r>
            <a:r>
              <a:rPr lang="en-US" altLang="zh-CN" sz="1400" dirty="0">
                <a:latin typeface="Arial" panose="020B0604020202020204" pitchFamily="34" charset="0"/>
                <a:ea typeface="微软雅黑" panose="020B0503020204020204" pitchFamily="34" charset="-122"/>
              </a:rPr>
              <a:t>R</a:t>
            </a:r>
            <a:r>
              <a:rPr lang="zh-CN" altLang="en-US" sz="1400" dirty="0">
                <a:latin typeface="Arial" panose="020B0604020202020204" pitchFamily="34" charset="0"/>
                <a:ea typeface="微软雅黑" panose="020B0503020204020204" pitchFamily="34" charset="-122"/>
              </a:rPr>
              <a:t>制剂多次给药后的稳定血浆浓度</a:t>
            </a:r>
            <a:r>
              <a:rPr lang="en-US" altLang="zh-CN" sz="1400" dirty="0">
                <a:latin typeface="Arial" panose="020B0604020202020204" pitchFamily="34" charset="0"/>
                <a:ea typeface="微软雅黑" panose="020B0503020204020204" pitchFamily="34" charset="-122"/>
              </a:rPr>
              <a:t>-</a:t>
            </a:r>
            <a:r>
              <a:rPr lang="zh-CN" altLang="en-US" sz="1400" dirty="0">
                <a:latin typeface="Arial" panose="020B0604020202020204" pitchFamily="34" charset="0"/>
                <a:ea typeface="微软雅黑" panose="020B0503020204020204" pitchFamily="34" charset="-122"/>
              </a:rPr>
              <a:t>时间曲线如图</a:t>
            </a:r>
            <a:r>
              <a:rPr lang="en-US" altLang="zh-CN" sz="1400" dirty="0">
                <a:latin typeface="Arial" panose="020B0604020202020204" pitchFamily="34" charset="0"/>
                <a:ea typeface="微软雅黑" panose="020B0503020204020204" pitchFamily="34" charset="-122"/>
              </a:rPr>
              <a:t>1B</a:t>
            </a:r>
            <a:r>
              <a:rPr lang="zh-CN" altLang="en-US" sz="1400" dirty="0">
                <a:latin typeface="Arial" panose="020B0604020202020204" pitchFamily="34" charset="0"/>
                <a:ea typeface="微软雅黑" panose="020B0503020204020204" pitchFamily="34" charset="-122"/>
              </a:rPr>
              <a:t>所示。结果表明，与</a:t>
            </a:r>
            <a:r>
              <a:rPr lang="en-US" altLang="zh-CN" sz="1400" dirty="0">
                <a:latin typeface="Arial" panose="020B0604020202020204" pitchFamily="34" charset="0"/>
                <a:ea typeface="微软雅黑" panose="020B0503020204020204" pitchFamily="34" charset="-122"/>
              </a:rPr>
              <a:t>R</a:t>
            </a:r>
            <a:r>
              <a:rPr lang="zh-CN" altLang="en-US" sz="1400" dirty="0">
                <a:latin typeface="Arial" panose="020B0604020202020204" pitchFamily="34" charset="0"/>
                <a:ea typeface="微软雅黑" panose="020B0503020204020204" pitchFamily="34" charset="-122"/>
              </a:rPr>
              <a:t>制剂相比，</a:t>
            </a:r>
            <a:r>
              <a:rPr lang="en-US" altLang="zh-CN" sz="1400" dirty="0">
                <a:latin typeface="Arial" panose="020B0604020202020204" pitchFamily="34" charset="0"/>
                <a:ea typeface="微软雅黑" panose="020B0503020204020204" pitchFamily="34" charset="-122"/>
              </a:rPr>
              <a:t>T</a:t>
            </a:r>
            <a:r>
              <a:rPr lang="zh-CN" altLang="en-US" sz="1400" dirty="0">
                <a:latin typeface="Arial" panose="020B0604020202020204" pitchFamily="34" charset="0"/>
                <a:ea typeface="微软雅黑" panose="020B0503020204020204" pitchFamily="34" charset="-122"/>
              </a:rPr>
              <a:t>制剂为速释胶囊，具有体内快速吸收的优势，两制剂之间差异有统计学意义</a:t>
            </a:r>
            <a:r>
              <a:rPr lang="en-US" altLang="zh-CN" sz="1400" dirty="0">
                <a:latin typeface="Arial" panose="020B0604020202020204" pitchFamily="34" charset="0"/>
                <a:ea typeface="微软雅黑" panose="020B0503020204020204" pitchFamily="34" charset="-122"/>
              </a:rPr>
              <a:t>(P &lt; 0.05)</a:t>
            </a:r>
          </a:p>
          <a:p>
            <a:pPr marL="342900" indent="-342900" algn="just">
              <a:lnSpc>
                <a:spcPct val="150000"/>
              </a:lnSpc>
              <a:buFont typeface="Wingdings" panose="05000000000000000000" pitchFamily="2" charset="2"/>
              <a:buChar char="ü"/>
            </a:pPr>
            <a:r>
              <a:rPr lang="zh-CN" altLang="en-US" sz="1600" b="1" dirty="0">
                <a:latin typeface="Arial" panose="020B0604020202020204" pitchFamily="34" charset="0"/>
                <a:ea typeface="微软雅黑" panose="020B0503020204020204" pitchFamily="34" charset="-122"/>
              </a:rPr>
              <a:t>结论：总体而言，</a:t>
            </a:r>
            <a:r>
              <a:rPr lang="en-US" altLang="zh-CN" sz="1600" b="1" dirty="0">
                <a:latin typeface="Arial" panose="020B0604020202020204" pitchFamily="34" charset="0"/>
                <a:ea typeface="微软雅黑" panose="020B0503020204020204" pitchFamily="34" charset="-122"/>
              </a:rPr>
              <a:t>T</a:t>
            </a:r>
            <a:r>
              <a:rPr lang="zh-CN" altLang="en-US" sz="1600" b="1" dirty="0">
                <a:latin typeface="Arial" panose="020B0604020202020204" pitchFamily="34" charset="0"/>
                <a:ea typeface="微软雅黑" panose="020B0503020204020204" pitchFamily="34" charset="-122"/>
              </a:rPr>
              <a:t>制剂</a:t>
            </a:r>
            <a:r>
              <a:rPr lang="zh-CN" altLang="en-US" b="1" dirty="0">
                <a:solidFill>
                  <a:srgbClr val="FF0000"/>
                </a:solidFill>
                <a:latin typeface="Arial" panose="020B0604020202020204" pitchFamily="34" charset="0"/>
                <a:ea typeface="微软雅黑" panose="020B0503020204020204" pitchFamily="34" charset="-122"/>
              </a:rPr>
              <a:t>对胃酸分泌的抑制是快速且持续的</a:t>
            </a:r>
            <a:r>
              <a:rPr lang="zh-CN" altLang="en-US" sz="1600" b="1" dirty="0">
                <a:solidFill>
                  <a:srgbClr val="FF0000"/>
                </a:solidFill>
                <a:latin typeface="Arial" panose="020B0604020202020204" pitchFamily="34" charset="0"/>
                <a:ea typeface="微软雅黑" panose="020B0503020204020204" pitchFamily="34" charset="-122"/>
              </a:rPr>
              <a:t>。</a:t>
            </a:r>
            <a:r>
              <a:rPr lang="en-US" altLang="zh-CN" sz="1600" b="1" dirty="0">
                <a:solidFill>
                  <a:srgbClr val="FF0000"/>
                </a:solidFill>
                <a:latin typeface="Arial" panose="020B0604020202020204" pitchFamily="34" charset="0"/>
                <a:ea typeface="微软雅黑" panose="020B0503020204020204" pitchFamily="34" charset="-122"/>
              </a:rPr>
              <a:t> </a:t>
            </a:r>
            <a:r>
              <a:rPr lang="en-US" altLang="zh-CN" sz="1600" b="1" dirty="0">
                <a:latin typeface="Arial" panose="020B0604020202020204" pitchFamily="34" charset="0"/>
                <a:ea typeface="微软雅黑" panose="020B0503020204020204" pitchFamily="34" charset="-122"/>
              </a:rPr>
              <a:t>T</a:t>
            </a:r>
            <a:r>
              <a:rPr lang="zh-CN" altLang="en-US" sz="1600" b="1" dirty="0">
                <a:latin typeface="Arial" panose="020B0604020202020204" pitchFamily="34" charset="0"/>
                <a:ea typeface="微软雅黑" panose="020B0503020204020204" pitchFamily="34" charset="-122"/>
              </a:rPr>
              <a:t>制剂在</a:t>
            </a:r>
            <a:r>
              <a:rPr lang="en-US" altLang="zh-CN" b="1" dirty="0">
                <a:solidFill>
                  <a:srgbClr val="FF0000"/>
                </a:solidFill>
                <a:latin typeface="Arial" panose="020B0604020202020204" pitchFamily="34" charset="0"/>
                <a:ea typeface="微软雅黑" panose="020B0503020204020204" pitchFamily="34" charset="-122"/>
              </a:rPr>
              <a:t>pH≥4.0</a:t>
            </a:r>
            <a:r>
              <a:rPr lang="zh-CN" altLang="en-US" b="1" dirty="0">
                <a:solidFill>
                  <a:srgbClr val="FF0000"/>
                </a:solidFill>
                <a:latin typeface="Arial" panose="020B0604020202020204" pitchFamily="34" charset="0"/>
                <a:ea typeface="微软雅黑" panose="020B0503020204020204" pitchFamily="34" charset="-122"/>
              </a:rPr>
              <a:t>的持续时间百分比显著高于</a:t>
            </a:r>
            <a:r>
              <a:rPr lang="en-US" altLang="zh-CN" b="1" dirty="0">
                <a:solidFill>
                  <a:srgbClr val="FF0000"/>
                </a:solidFill>
                <a:latin typeface="Arial" panose="020B0604020202020204" pitchFamily="34" charset="0"/>
                <a:ea typeface="微软雅黑" panose="020B0503020204020204" pitchFamily="34" charset="-122"/>
              </a:rPr>
              <a:t>R</a:t>
            </a:r>
            <a:r>
              <a:rPr lang="zh-CN" altLang="en-US" b="1" dirty="0">
                <a:solidFill>
                  <a:srgbClr val="FF0000"/>
                </a:solidFill>
                <a:latin typeface="Arial" panose="020B0604020202020204" pitchFamily="34" charset="0"/>
                <a:ea typeface="微软雅黑" panose="020B0503020204020204" pitchFamily="34" charset="-122"/>
              </a:rPr>
              <a:t>制剂，尤其在给药后</a:t>
            </a:r>
            <a:r>
              <a:rPr lang="en-US" altLang="zh-CN" b="1" dirty="0">
                <a:solidFill>
                  <a:srgbClr val="FF0000"/>
                </a:solidFill>
                <a:latin typeface="Arial" panose="020B0604020202020204" pitchFamily="34" charset="0"/>
                <a:ea typeface="微软雅黑" panose="020B0503020204020204" pitchFamily="34" charset="-122"/>
              </a:rPr>
              <a:t>1</a:t>
            </a:r>
            <a:r>
              <a:rPr lang="zh-CN" altLang="en-US" b="1" dirty="0">
                <a:solidFill>
                  <a:srgbClr val="FF0000"/>
                </a:solidFill>
                <a:latin typeface="Arial" panose="020B0604020202020204" pitchFamily="34" charset="0"/>
                <a:ea typeface="微软雅黑" panose="020B0503020204020204" pitchFamily="34" charset="-122"/>
              </a:rPr>
              <a:t>、</a:t>
            </a:r>
            <a:r>
              <a:rPr lang="en-US" altLang="zh-CN" b="1" dirty="0">
                <a:solidFill>
                  <a:srgbClr val="FF0000"/>
                </a:solidFill>
                <a:latin typeface="Arial" panose="020B0604020202020204" pitchFamily="34" charset="0"/>
                <a:ea typeface="微软雅黑" panose="020B0503020204020204" pitchFamily="34" charset="-122"/>
              </a:rPr>
              <a:t>2</a:t>
            </a:r>
            <a:r>
              <a:rPr lang="zh-CN" altLang="en-US" b="1" dirty="0">
                <a:solidFill>
                  <a:srgbClr val="FF0000"/>
                </a:solidFill>
                <a:latin typeface="Arial" panose="020B0604020202020204" pitchFamily="34" charset="0"/>
                <a:ea typeface="微软雅黑" panose="020B0503020204020204" pitchFamily="34" charset="-122"/>
              </a:rPr>
              <a:t>、</a:t>
            </a:r>
            <a:r>
              <a:rPr lang="en-US" altLang="zh-CN" b="1" dirty="0">
                <a:solidFill>
                  <a:srgbClr val="FF0000"/>
                </a:solidFill>
                <a:latin typeface="Arial" panose="020B0604020202020204" pitchFamily="34" charset="0"/>
                <a:ea typeface="微软雅黑" panose="020B0503020204020204" pitchFamily="34" charset="-122"/>
              </a:rPr>
              <a:t>4</a:t>
            </a:r>
            <a:r>
              <a:rPr lang="zh-CN" altLang="en-US" b="1" dirty="0">
                <a:solidFill>
                  <a:srgbClr val="FF0000"/>
                </a:solidFill>
                <a:latin typeface="Arial" panose="020B0604020202020204" pitchFamily="34" charset="0"/>
                <a:ea typeface="微软雅黑" panose="020B0503020204020204" pitchFamily="34" charset="-122"/>
              </a:rPr>
              <a:t>小时明显优于</a:t>
            </a:r>
            <a:r>
              <a:rPr lang="en-US" altLang="zh-CN" b="1" dirty="0">
                <a:solidFill>
                  <a:srgbClr val="FF0000"/>
                </a:solidFill>
                <a:latin typeface="Arial" panose="020B0604020202020204" pitchFamily="34" charset="0"/>
                <a:ea typeface="微软雅黑" panose="020B0503020204020204" pitchFamily="34" charset="-122"/>
              </a:rPr>
              <a:t>R</a:t>
            </a:r>
            <a:r>
              <a:rPr lang="zh-CN" altLang="en-US" b="1" dirty="0">
                <a:solidFill>
                  <a:srgbClr val="FF0000"/>
                </a:solidFill>
                <a:latin typeface="Arial" panose="020B0604020202020204" pitchFamily="34" charset="0"/>
                <a:ea typeface="微软雅黑" panose="020B0503020204020204" pitchFamily="34" charset="-122"/>
              </a:rPr>
              <a:t>制剂</a:t>
            </a:r>
            <a:endParaRPr lang="en-US" altLang="zh-CN" sz="1600" b="1" dirty="0">
              <a:solidFill>
                <a:srgbClr val="FF0000"/>
              </a:solidFill>
              <a:latin typeface="Arial" panose="020B0604020202020204" pitchFamily="34" charset="0"/>
              <a:ea typeface="微软雅黑" panose="020B0503020204020204" pitchFamily="34" charset="-122"/>
            </a:endParaRPr>
          </a:p>
        </p:txBody>
      </p:sp>
      <p:sp>
        <p:nvSpPr>
          <p:cNvPr id="2" name="文本框 1"/>
          <p:cNvSpPr txBox="1"/>
          <p:nvPr/>
        </p:nvSpPr>
        <p:spPr>
          <a:xfrm>
            <a:off x="874376" y="6531273"/>
            <a:ext cx="10895309" cy="230832"/>
          </a:xfrm>
          <a:prstGeom prst="rect">
            <a:avLst/>
          </a:prstGeom>
          <a:noFill/>
        </p:spPr>
        <p:txBody>
          <a:bodyPr wrap="square">
            <a:spAutoFit/>
          </a:bodyPr>
          <a:lstStyle/>
          <a:p>
            <a:r>
              <a:rPr lang="en-US" altLang="zh-CN" sz="900" dirty="0">
                <a:solidFill>
                  <a:schemeClr val="bg2">
                    <a:lumMod val="50000"/>
                  </a:schemeClr>
                </a:solidFill>
                <a:latin typeface="Arial" panose="020B0604020202020204" pitchFamily="34" charset="0"/>
                <a:ea typeface="微软雅黑" panose="020B0503020204020204" pitchFamily="34" charset="-122"/>
              </a:rPr>
              <a:t>1.Clinical Pharmacology in Drug Development 2023, 12(9) 902–910</a:t>
            </a:r>
            <a:r>
              <a:rPr lang="en-US" altLang="zh-CN" sz="900" b="0" dirty="0">
                <a:solidFill>
                  <a:schemeClr val="bg2">
                    <a:lumMod val="50000"/>
                  </a:schemeClr>
                </a:solidFill>
                <a:latin typeface="Arial" panose="020B0604020202020204" pitchFamily="34" charset="0"/>
                <a:ea typeface="微软雅黑" panose="020B0503020204020204" pitchFamily="34" charset="-122"/>
              </a:rPr>
              <a:t>.</a:t>
            </a:r>
            <a:r>
              <a:rPr lang="en-GB" altLang="zh-CN" sz="9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 </a:t>
            </a:r>
          </a:p>
        </p:txBody>
      </p:sp>
      <p:sp>
        <p:nvSpPr>
          <p:cNvPr id="5" name="文本框 4"/>
          <p:cNvSpPr txBox="1"/>
          <p:nvPr/>
        </p:nvSpPr>
        <p:spPr>
          <a:xfrm>
            <a:off x="6920643" y="4679878"/>
            <a:ext cx="4683022" cy="707886"/>
          </a:xfrm>
          <a:prstGeom prst="rect">
            <a:avLst/>
          </a:prstGeom>
          <a:noFill/>
        </p:spPr>
        <p:txBody>
          <a:bodyPr wrap="square" rtlCol="0">
            <a:spAutoFit/>
          </a:bodyPr>
          <a:lstStyle/>
          <a:p>
            <a:pPr marL="171450" indent="-171450">
              <a:buFont typeface="Arial" panose="020B0604020202020204" pitchFamily="34" charset="0"/>
              <a:buChar char="•"/>
            </a:pPr>
            <a:r>
              <a:rPr lang="en-US" altLang="zh-CN" sz="1400" dirty="0">
                <a:solidFill>
                  <a:srgbClr val="FF0000"/>
                </a:solidFill>
                <a:latin typeface="Arial" panose="020B0604020202020204" pitchFamily="34" charset="0"/>
                <a:ea typeface="微软雅黑" panose="020B0503020204020204" pitchFamily="34" charset="-122"/>
              </a:rPr>
              <a:t>T</a:t>
            </a:r>
            <a:r>
              <a:rPr lang="zh-CN" altLang="en-US" sz="1400" dirty="0">
                <a:solidFill>
                  <a:srgbClr val="FF0000"/>
                </a:solidFill>
                <a:latin typeface="Arial" panose="020B0604020202020204" pitchFamily="34" charset="0"/>
                <a:ea typeface="微软雅黑" panose="020B0503020204020204" pitchFamily="34" charset="-122"/>
              </a:rPr>
              <a:t>制剂：兰索拉唑碳酸氢钠胶囊，兰索拉唑</a:t>
            </a:r>
            <a:r>
              <a:rPr lang="en-US" altLang="zh-CN" sz="1400" dirty="0">
                <a:solidFill>
                  <a:srgbClr val="FF0000"/>
                </a:solidFill>
                <a:latin typeface="Arial" panose="020B0604020202020204" pitchFamily="34" charset="0"/>
                <a:ea typeface="微软雅黑" panose="020B0503020204020204" pitchFamily="34" charset="-122"/>
              </a:rPr>
              <a:t>30mg</a:t>
            </a:r>
            <a:r>
              <a:rPr lang="zh-CN" altLang="en-US" sz="1400" dirty="0">
                <a:solidFill>
                  <a:srgbClr val="FF0000"/>
                </a:solidFill>
                <a:latin typeface="Arial" panose="020B0604020202020204" pitchFamily="34" charset="0"/>
                <a:ea typeface="微软雅黑" panose="020B0503020204020204" pitchFamily="34" charset="-122"/>
              </a:rPr>
              <a:t>与碳酸氢钠</a:t>
            </a:r>
            <a:r>
              <a:rPr lang="en-US" altLang="zh-CN" sz="1400" dirty="0">
                <a:solidFill>
                  <a:srgbClr val="FF0000"/>
                </a:solidFill>
                <a:latin typeface="Arial" panose="020B0604020202020204" pitchFamily="34" charset="0"/>
                <a:ea typeface="微软雅黑" panose="020B0503020204020204" pitchFamily="34" charset="-122"/>
              </a:rPr>
              <a:t>1100mg</a:t>
            </a:r>
            <a:endParaRPr lang="en-US" altLang="zh-CN" sz="1200" dirty="0">
              <a:latin typeface="Arial" panose="020B0604020202020204" pitchFamily="34" charset="0"/>
              <a:ea typeface="微软雅黑" panose="020B0503020204020204" pitchFamily="34" charset="-122"/>
            </a:endParaRPr>
          </a:p>
          <a:p>
            <a:pPr marL="171450" indent="-171450">
              <a:buFont typeface="Arial" panose="020B0604020202020204" pitchFamily="34" charset="0"/>
              <a:buChar char="•"/>
            </a:pPr>
            <a:r>
              <a:rPr lang="en-US" altLang="zh-CN" sz="1200" dirty="0">
                <a:latin typeface="Arial" panose="020B0604020202020204" pitchFamily="34" charset="0"/>
                <a:ea typeface="微软雅黑" panose="020B0503020204020204" pitchFamily="34" charset="-122"/>
              </a:rPr>
              <a:t>R</a:t>
            </a:r>
            <a:r>
              <a:rPr lang="zh-CN" altLang="en-US" sz="1200" dirty="0">
                <a:latin typeface="Arial" panose="020B0604020202020204" pitchFamily="34" charset="0"/>
                <a:ea typeface="微软雅黑" panose="020B0503020204020204" pitchFamily="34" charset="-122"/>
              </a:rPr>
              <a:t>制剂：</a:t>
            </a:r>
            <a:r>
              <a:rPr lang="zh-CN" altLang="zh-CN" sz="1200" dirty="0">
                <a:effectLst/>
                <a:latin typeface="Arial" panose="020B0604020202020204" pitchFamily="34" charset="0"/>
                <a:ea typeface="微软雅黑" panose="020B0503020204020204" pitchFamily="34" charset="-122"/>
                <a:cs typeface="宋体" panose="02010600030101010101" pitchFamily="2" charset="-122"/>
              </a:rPr>
              <a:t>兰索拉唑</a:t>
            </a:r>
            <a:r>
              <a:rPr lang="zh-CN" altLang="en-US" sz="1200" dirty="0">
                <a:effectLst/>
                <a:latin typeface="Arial" panose="020B0604020202020204" pitchFamily="34" charset="0"/>
                <a:ea typeface="微软雅黑" panose="020B0503020204020204" pitchFamily="34" charset="-122"/>
                <a:cs typeface="宋体" panose="02010600030101010101" pitchFamily="2" charset="-122"/>
              </a:rPr>
              <a:t>肠溶胶囊，</a:t>
            </a:r>
            <a:r>
              <a:rPr lang="en-US" altLang="zh-CN" sz="1200" dirty="0">
                <a:effectLst/>
                <a:latin typeface="Arial" panose="020B0604020202020204" pitchFamily="34" charset="0"/>
                <a:ea typeface="微软雅黑" panose="020B0503020204020204" pitchFamily="34" charset="-122"/>
              </a:rPr>
              <a:t>30mg</a:t>
            </a:r>
            <a:endParaRPr lang="zh-CN" altLang="en-US" sz="1200" dirty="0">
              <a:latin typeface="Arial" panose="020B0604020202020204" pitchFamily="34" charset="0"/>
              <a:ea typeface="微软雅黑" panose="020B0503020204020204" pitchFamily="34" charset="-122"/>
            </a:endParaRPr>
          </a:p>
        </p:txBody>
      </p:sp>
      <p:pic>
        <p:nvPicPr>
          <p:cNvPr id="12" name="图片 11"/>
          <p:cNvPicPr>
            <a:picLocks noChangeAspect="1"/>
          </p:cNvPicPr>
          <p:nvPr/>
        </p:nvPicPr>
        <p:blipFill>
          <a:blip r:embed="rId3"/>
          <a:stretch>
            <a:fillRect/>
          </a:stretch>
        </p:blipFill>
        <p:spPr>
          <a:xfrm>
            <a:off x="1059832" y="3721100"/>
            <a:ext cx="5162291" cy="2620856"/>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NGU5YTk2NWU3OTRhNTU0YjZlNWE0ODExMjY4YzM0MTgifQ=="/>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3.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3.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3.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3.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3.0"/>
  <p:tag name="KSO_WM_BEAUTIFY_FLAG" val="#wm#"/>
</p:tagLst>
</file>

<file path=ppt/tags/tag7.xml><?xml version="1.0" encoding="utf-8"?>
<p:tagLst xmlns:a="http://schemas.openxmlformats.org/drawingml/2006/main" xmlns:r="http://schemas.openxmlformats.org/officeDocument/2006/relationships" xmlns:p="http://schemas.openxmlformats.org/presentationml/2006/main">
  <p:tag name="KSO_WM_UNIT_TABLE_BEAUTIFY" val="smartTable{9f8876ce-6b75-480d-aef6-1e77e263cb1e}"/>
  <p:tag name="TABLE_ENDDRAG_ORIGIN_RECT" val="393*265"/>
  <p:tag name="TABLE_ENDDRAG_RECT" val="56*137*393*265"/>
</p:tagLst>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ont">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Office">
      <a:dk1>
        <a:sysClr val="windowText" lastClr="000000"/>
      </a:dk1>
      <a:lt1>
        <a:sysClr val="window" lastClr="FFFFFF"/>
      </a:lt1>
      <a:dk2>
        <a:srgbClr val="44546A"/>
      </a:dk2>
      <a:lt2>
        <a:srgbClr val="E7E6E6"/>
      </a:lt2>
      <a:accent1>
        <a:srgbClr val="458BB1"/>
      </a:accent1>
      <a:accent2>
        <a:srgbClr val="A6B636"/>
      </a:accent2>
      <a:accent3>
        <a:srgbClr val="F49025"/>
      </a:accent3>
      <a:accent4>
        <a:srgbClr val="838383"/>
      </a:accent4>
      <a:accent5>
        <a:srgbClr val="FCC22F"/>
      </a:accent5>
      <a:accent6>
        <a:srgbClr val="DD5431"/>
      </a:accent6>
      <a:hlink>
        <a:srgbClr val="0563C1"/>
      </a:hlink>
      <a:folHlink>
        <a:srgbClr val="954F72"/>
      </a:folHlink>
    </a:clrScheme>
    <a:fontScheme name="font">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PLUS-V2-f75e67a5-ad69-4258-a0ce-aaf28fa7197c">
  <a:themeElements>
    <a:clrScheme name="20171020-02">
      <a:dk1>
        <a:srgbClr val="000000"/>
      </a:dk1>
      <a:lt1>
        <a:srgbClr val="FFFFFF"/>
      </a:lt1>
      <a:dk2>
        <a:srgbClr val="778495"/>
      </a:dk2>
      <a:lt2>
        <a:srgbClr val="F0F0F0"/>
      </a:lt2>
      <a:accent1>
        <a:srgbClr val="015978"/>
      </a:accent1>
      <a:accent2>
        <a:srgbClr val="10779D"/>
      </a:accent2>
      <a:accent3>
        <a:srgbClr val="2693A9"/>
      </a:accent3>
      <a:accent4>
        <a:srgbClr val="0E7999"/>
      </a:accent4>
      <a:accent5>
        <a:srgbClr val="3D84B0"/>
      </a:accent5>
      <a:accent6>
        <a:srgbClr val="416499"/>
      </a:accent6>
      <a:hlink>
        <a:srgbClr val="0CCA82"/>
      </a:hlink>
      <a:folHlink>
        <a:srgbClr val="BFBFBF"/>
      </a:folHlink>
    </a:clrScheme>
    <a:fontScheme name="font">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2706</Words>
  <Application>Microsoft Office PowerPoint</Application>
  <PresentationFormat>宽屏</PresentationFormat>
  <Paragraphs>147</Paragraphs>
  <Slides>12</Slides>
  <Notes>9</Notes>
  <HiddenSlides>0</HiddenSlides>
  <MMClips>0</MMClips>
  <ScaleCrop>false</ScaleCrop>
  <HeadingPairs>
    <vt:vector size="6" baseType="variant">
      <vt:variant>
        <vt:lpstr>已用的字体</vt:lpstr>
      </vt:variant>
      <vt:variant>
        <vt:i4>4</vt:i4>
      </vt:variant>
      <vt:variant>
        <vt:lpstr>主题</vt:lpstr>
      </vt:variant>
      <vt:variant>
        <vt:i4>3</vt:i4>
      </vt:variant>
      <vt:variant>
        <vt:lpstr>幻灯片标题</vt:lpstr>
      </vt:variant>
      <vt:variant>
        <vt:i4>12</vt:i4>
      </vt:variant>
    </vt:vector>
  </HeadingPairs>
  <TitlesOfParts>
    <vt:vector size="19" baseType="lpstr">
      <vt:lpstr>等线</vt:lpstr>
      <vt:lpstr>微软雅黑</vt:lpstr>
      <vt:lpstr>Arial</vt:lpstr>
      <vt:lpstr>Wingdings</vt:lpstr>
      <vt:lpstr>1_Office 主题​​</vt:lpstr>
      <vt:lpstr>2_Office 主题​​</vt:lpstr>
      <vt:lpstr>OfficePLUS-V2-f75e67a5-ad69-4258-a0ce-aaf28fa7197c</vt:lpstr>
      <vt:lpstr>兰索拉唑碳酸氢钠胶囊</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感谢专家评审</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耐达欣单页</dc:title>
  <dc:creator>芳平 钱</dc:creator>
  <cp:lastModifiedBy>jiangdanli</cp:lastModifiedBy>
  <cp:revision>635</cp:revision>
  <dcterms:created xsi:type="dcterms:W3CDTF">2024-01-01T02:58:00Z</dcterms:created>
  <dcterms:modified xsi:type="dcterms:W3CDTF">2025-07-19T09:36:40Z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04DAB42486954FAB9F68DB99987AFF86_13</vt:lpwstr>
  </property>
  <property fmtid="{D5CDD505-2E9C-101B-9397-08002B2CF9AE}" pid="3" name="KSOProductBuildVer">
    <vt:lpwstr>2052-12.1.0.21915</vt:lpwstr>
  </property>
</Properties>
</file>