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77" r:id="rId2"/>
  </p:sldMasterIdLst>
  <p:notesMasterIdLst>
    <p:notesMasterId r:id="rId13"/>
  </p:notesMasterIdLst>
  <p:sldIdLst>
    <p:sldId id="267" r:id="rId3"/>
    <p:sldId id="258" r:id="rId4"/>
    <p:sldId id="273" r:id="rId5"/>
    <p:sldId id="1750" r:id="rId6"/>
    <p:sldId id="1741" r:id="rId7"/>
    <p:sldId id="1754" r:id="rId8"/>
    <p:sldId id="1755" r:id="rId9"/>
    <p:sldId id="261" r:id="rId10"/>
    <p:sldId id="1751" r:id="rId11"/>
    <p:sldId id="1753"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909"/>
    <a:srgbClr val="035F7F"/>
    <a:srgbClr val="D6F4FE"/>
    <a:srgbClr val="CEE0EC"/>
    <a:srgbClr val="85B1D1"/>
    <a:srgbClr val="116991"/>
    <a:srgbClr val="C0C0C0"/>
    <a:srgbClr val="B3C2DB"/>
    <a:srgbClr val="B4C3D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1" autoAdjust="0"/>
    <p:restoredTop sz="95130" autoAdjust="0"/>
  </p:normalViewPr>
  <p:slideViewPr>
    <p:cSldViewPr snapToGrid="0">
      <p:cViewPr varScale="1">
        <p:scale>
          <a:sx n="60" d="100"/>
          <a:sy n="60" d="100"/>
        </p:scale>
        <p:origin x="640"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2025-7-19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2400"/>
              </a:lnSpc>
            </a:pPr>
            <a:r>
              <a:rPr lang="zh-CN" altLang="en-US" sz="1200" b="1" i="1" spc="150" dirty="0">
                <a:solidFill>
                  <a:srgbClr val="01586A"/>
                </a:solidFill>
                <a:latin typeface="微软雅黑" panose="020B0503020204020204" pitchFamily="34" charset="-122"/>
                <a:ea typeface="微软雅黑" panose="020B0503020204020204" pitchFamily="34" charset="-122"/>
              </a:rPr>
              <a:t>便捷给药，快速起效</a:t>
            </a:r>
            <a:endParaRPr lang="en-US" altLang="zh-CN" sz="1200" b="1" i="1" spc="150" dirty="0">
              <a:solidFill>
                <a:srgbClr val="01586A"/>
              </a:solidFill>
              <a:latin typeface="微软雅黑" panose="020B0503020204020204" pitchFamily="34" charset="-122"/>
              <a:ea typeface="微软雅黑" panose="020B0503020204020204" pitchFamily="34" charset="-122"/>
            </a:endParaRPr>
          </a:p>
          <a:p>
            <a:pPr>
              <a:lnSpc>
                <a:spcPts val="2400"/>
              </a:lnSpc>
            </a:pPr>
            <a:r>
              <a:rPr lang="zh-CN" altLang="en-US" sz="1200" b="1" i="1" spc="150" dirty="0">
                <a:solidFill>
                  <a:srgbClr val="01586A"/>
                </a:solidFill>
                <a:latin typeface="微软雅黑" panose="020B0503020204020204" pitchFamily="34" charset="-122"/>
                <a:ea typeface="微软雅黑" panose="020B0503020204020204" pitchFamily="34" charset="-122"/>
              </a:rPr>
              <a:t>提高临床患者用药依从性</a:t>
            </a:r>
          </a:p>
          <a:p>
            <a:endParaRPr lang="zh-CN" altLang="en-US" dirty="0"/>
          </a:p>
        </p:txBody>
      </p:sp>
      <p:sp>
        <p:nvSpPr>
          <p:cNvPr id="4" name="灯片编号占位符 3"/>
          <p:cNvSpPr>
            <a:spLocks noGrp="1"/>
          </p:cNvSpPr>
          <p:nvPr>
            <p:ph type="sldNum" sz="quarter" idx="5"/>
          </p:nvPr>
        </p:nvSpPr>
        <p:spPr/>
        <p:txBody>
          <a:bodyPr/>
          <a:lstStyle/>
          <a:p>
            <a:fld id="{225C3B0F-FD7F-4E16-A992-2EFE9D615F05}" type="slidenum">
              <a:rPr lang="zh-CN" altLang="en-US" smtClean="0"/>
              <a:t>1</a:t>
            </a:fld>
            <a:endParaRPr lang="zh-CN" altLang="en-US"/>
          </a:p>
        </p:txBody>
      </p:sp>
    </p:spTree>
    <p:extLst>
      <p:ext uri="{BB962C8B-B14F-4D97-AF65-F5344CB8AC3E}">
        <p14:creationId xmlns:p14="http://schemas.microsoft.com/office/powerpoint/2010/main" val="159343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7157B-D685-5E4C-370E-E363B8FB6D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E94354-0C35-BB15-D6AD-A838957B2F3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5480697-EB4A-65F9-0A92-F4F71572603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C491E4A-EABC-C099-FCE5-D66DB68A59AC}"/>
              </a:ext>
            </a:extLst>
          </p:cNvPr>
          <p:cNvSpPr>
            <a:spLocks noGrp="1"/>
          </p:cNvSpPr>
          <p:nvPr>
            <p:ph type="sldNum" sz="quarter" idx="5"/>
          </p:nvPr>
        </p:nvSpPr>
        <p:spPr/>
        <p:txBody>
          <a:bodyPr/>
          <a:lstStyle/>
          <a:p>
            <a:fld id="{E9E6FDB6-6D2B-46C1-9FA1-D82906A37C3A}" type="slidenum">
              <a:rPr lang="zh-CN" altLang="en-US" smtClean="0"/>
              <a:t>4</a:t>
            </a:fld>
            <a:endParaRPr lang="zh-CN" altLang="en-US"/>
          </a:p>
        </p:txBody>
      </p:sp>
    </p:spTree>
    <p:extLst>
      <p:ext uri="{BB962C8B-B14F-4D97-AF65-F5344CB8AC3E}">
        <p14:creationId xmlns:p14="http://schemas.microsoft.com/office/powerpoint/2010/main" val="324774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89000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66BEC-EA10-1921-BB1D-33A0170FDD4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5293D1D-B0D0-5463-2524-2C0E42E20A6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144C071-B7A3-B29E-8073-99666F05B1F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5DF13AE-71C8-CE1C-9C36-97A7AF936A3B}"/>
              </a:ext>
            </a:extLst>
          </p:cNvPr>
          <p:cNvSpPr>
            <a:spLocks noGrp="1"/>
          </p:cNvSpPr>
          <p:nvPr>
            <p:ph type="sldNum" sz="quarter" idx="5"/>
          </p:nvPr>
        </p:nvSpPr>
        <p:spPr/>
        <p:txBody>
          <a:bodyPr/>
          <a:lstStyle/>
          <a:p>
            <a:fld id="{E9E6FDB6-6D2B-46C1-9FA1-D82906A37C3A}" type="slidenum">
              <a:rPr lang="zh-CN" altLang="en-US" smtClean="0"/>
              <a:t>6</a:t>
            </a:fld>
            <a:endParaRPr lang="zh-CN" altLang="en-US"/>
          </a:p>
        </p:txBody>
      </p:sp>
    </p:spTree>
    <p:extLst>
      <p:ext uri="{BB962C8B-B14F-4D97-AF65-F5344CB8AC3E}">
        <p14:creationId xmlns:p14="http://schemas.microsoft.com/office/powerpoint/2010/main" val="60910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7</a:t>
            </a:fld>
            <a:endParaRPr lang="zh-CN" altLang="en-US"/>
          </a:p>
        </p:txBody>
      </p:sp>
    </p:spTree>
    <p:extLst>
      <p:ext uri="{BB962C8B-B14F-4D97-AF65-F5344CB8AC3E}">
        <p14:creationId xmlns:p14="http://schemas.microsoft.com/office/powerpoint/2010/main" val="33419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0D7DC-E5CB-378E-B2C2-9506670956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1E1E62C-1BFD-C71E-B007-6619C10790E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6706D08-3ACC-B7E7-1D45-8D445733912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9F56CB5-658A-A946-2CAA-732C67A3BE52}"/>
              </a:ext>
            </a:extLst>
          </p:cNvPr>
          <p:cNvSpPr>
            <a:spLocks noGrp="1"/>
          </p:cNvSpPr>
          <p:nvPr>
            <p:ph type="sldNum" sz="quarter" idx="5"/>
          </p:nvPr>
        </p:nvSpPr>
        <p:spPr/>
        <p:txBody>
          <a:bodyPr/>
          <a:lstStyle/>
          <a:p>
            <a:fld id="{225C3B0F-FD7F-4E16-A992-2EFE9D615F05}" type="slidenum">
              <a:rPr lang="zh-CN" altLang="en-US" smtClean="0"/>
              <a:t>10</a:t>
            </a:fld>
            <a:endParaRPr lang="zh-CN" altLang="en-US"/>
          </a:p>
        </p:txBody>
      </p:sp>
    </p:spTree>
    <p:extLst>
      <p:ext uri="{BB962C8B-B14F-4D97-AF65-F5344CB8AC3E}">
        <p14:creationId xmlns:p14="http://schemas.microsoft.com/office/powerpoint/2010/main" val="24079543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bg>
      <p:bgPr>
        <a:gradFill flip="none" rotWithShape="1">
          <a:gsLst>
            <a:gs pos="0">
              <a:schemeClr val="accent2">
                <a:lumMod val="40000"/>
                <a:lumOff val="60000"/>
              </a:schemeClr>
            </a:gs>
            <a:gs pos="64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2956E3DC-D1A2-437A-B57C-6EF4D1B56B8B}"/>
              </a:ext>
            </a:extLst>
          </p:cNvPr>
          <p:cNvGrpSpPr/>
          <p:nvPr userDrawn="1"/>
        </p:nvGrpSpPr>
        <p:grpSpPr>
          <a:xfrm>
            <a:off x="0" y="-88234"/>
            <a:ext cx="11552872" cy="6946234"/>
            <a:chOff x="0" y="-88234"/>
            <a:chExt cx="11552872" cy="6946234"/>
          </a:xfrm>
        </p:grpSpPr>
        <p:sp>
          <p:nvSpPr>
            <p:cNvPr id="27" name="任意多边形: 形状 26">
              <a:extLst>
                <a:ext uri="{FF2B5EF4-FFF2-40B4-BE49-F238E27FC236}">
                  <a16:creationId xmlns:a16="http://schemas.microsoft.com/office/drawing/2014/main" id="{1DAD7B44-44BD-4594-A2BB-CE968D91D1D8}"/>
                </a:ext>
              </a:extLst>
            </p:cNvPr>
            <p:cNvSpPr/>
            <p:nvPr/>
          </p:nvSpPr>
          <p:spPr>
            <a:xfrm>
              <a:off x="7615308" y="2504877"/>
              <a:ext cx="3937564" cy="776676"/>
            </a:xfrm>
            <a:custGeom>
              <a:avLst/>
              <a:gdLst>
                <a:gd name="connsiteX0" fmla="*/ 3928935 w 3937564"/>
                <a:gd name="connsiteY0" fmla="*/ 283978 h 776675"/>
                <a:gd name="connsiteX1" fmla="*/ 3804306 w 3937564"/>
                <a:gd name="connsiteY1" fmla="*/ 159349 h 776675"/>
                <a:gd name="connsiteX2" fmla="*/ 3681482 w 3937564"/>
                <a:gd name="connsiteY2" fmla="*/ 273141 h 776675"/>
                <a:gd name="connsiteX3" fmla="*/ 2525500 w 3937564"/>
                <a:gd name="connsiteY3" fmla="*/ 273141 h 776675"/>
                <a:gd name="connsiteX4" fmla="*/ 2442414 w 3937564"/>
                <a:gd name="connsiteY4" fmla="*/ 49169 h 776675"/>
                <a:gd name="connsiteX5" fmla="*/ 2415321 w 3937564"/>
                <a:gd name="connsiteY5" fmla="*/ 31107 h 776675"/>
                <a:gd name="connsiteX6" fmla="*/ 2390033 w 3937564"/>
                <a:gd name="connsiteY6" fmla="*/ 50975 h 776675"/>
                <a:gd name="connsiteX7" fmla="*/ 2241923 w 3937564"/>
                <a:gd name="connsiteY7" fmla="*/ 623548 h 776675"/>
                <a:gd name="connsiteX8" fmla="*/ 2111875 w 3937564"/>
                <a:gd name="connsiteY8" fmla="*/ 168380 h 776675"/>
                <a:gd name="connsiteX9" fmla="*/ 2088394 w 3937564"/>
                <a:gd name="connsiteY9" fmla="*/ 148511 h 776675"/>
                <a:gd name="connsiteX10" fmla="*/ 2061301 w 3937564"/>
                <a:gd name="connsiteY10" fmla="*/ 164768 h 776675"/>
                <a:gd name="connsiteX11" fmla="*/ 1976409 w 3937564"/>
                <a:gd name="connsiteY11" fmla="*/ 352615 h 776675"/>
                <a:gd name="connsiteX12" fmla="*/ 1866229 w 3937564"/>
                <a:gd name="connsiteY12" fmla="*/ 43751 h 776675"/>
                <a:gd name="connsiteX13" fmla="*/ 1840942 w 3937564"/>
                <a:gd name="connsiteY13" fmla="*/ 25688 h 776675"/>
                <a:gd name="connsiteX14" fmla="*/ 1839136 w 3937564"/>
                <a:gd name="connsiteY14" fmla="*/ 25688 h 776675"/>
                <a:gd name="connsiteX15" fmla="*/ 1813849 w 3937564"/>
                <a:gd name="connsiteY15" fmla="*/ 45557 h 776675"/>
                <a:gd name="connsiteX16" fmla="*/ 1681994 w 3937564"/>
                <a:gd name="connsiteY16" fmla="*/ 520593 h 776675"/>
                <a:gd name="connsiteX17" fmla="*/ 1555559 w 3937564"/>
                <a:gd name="connsiteY17" fmla="*/ 143093 h 776675"/>
                <a:gd name="connsiteX18" fmla="*/ 1532078 w 3937564"/>
                <a:gd name="connsiteY18" fmla="*/ 125031 h 776675"/>
                <a:gd name="connsiteX19" fmla="*/ 1506791 w 3937564"/>
                <a:gd name="connsiteY19" fmla="*/ 139480 h 776675"/>
                <a:gd name="connsiteX20" fmla="*/ 1362293 w 3937564"/>
                <a:gd name="connsiteY20" fmla="*/ 424863 h 776675"/>
                <a:gd name="connsiteX21" fmla="*/ 1291850 w 3937564"/>
                <a:gd name="connsiteY21" fmla="*/ 278560 h 776675"/>
                <a:gd name="connsiteX22" fmla="*/ 1266563 w 3937564"/>
                <a:gd name="connsiteY22" fmla="*/ 262303 h 776675"/>
                <a:gd name="connsiteX23" fmla="*/ 273141 w 3937564"/>
                <a:gd name="connsiteY23" fmla="*/ 262303 h 776675"/>
                <a:gd name="connsiteX24" fmla="*/ 150318 w 3937564"/>
                <a:gd name="connsiteY24" fmla="*/ 159349 h 776675"/>
                <a:gd name="connsiteX25" fmla="*/ 25688 w 3937564"/>
                <a:gd name="connsiteY25" fmla="*/ 283978 h 776675"/>
                <a:gd name="connsiteX26" fmla="*/ 150318 w 3937564"/>
                <a:gd name="connsiteY26" fmla="*/ 408608 h 776675"/>
                <a:gd name="connsiteX27" fmla="*/ 269529 w 3937564"/>
                <a:gd name="connsiteY27" fmla="*/ 316490 h 776675"/>
                <a:gd name="connsiteX28" fmla="*/ 1248501 w 3937564"/>
                <a:gd name="connsiteY28" fmla="*/ 316490 h 776675"/>
                <a:gd name="connsiteX29" fmla="*/ 1335200 w 3937564"/>
                <a:gd name="connsiteY29" fmla="*/ 497112 h 776675"/>
                <a:gd name="connsiteX30" fmla="*/ 1358681 w 3937564"/>
                <a:gd name="connsiteY30" fmla="*/ 513369 h 776675"/>
                <a:gd name="connsiteX31" fmla="*/ 1358681 w 3937564"/>
                <a:gd name="connsiteY31" fmla="*/ 513369 h 776675"/>
                <a:gd name="connsiteX32" fmla="*/ 1382161 w 3937564"/>
                <a:gd name="connsiteY32" fmla="*/ 498919 h 776675"/>
                <a:gd name="connsiteX33" fmla="*/ 1523047 w 3937564"/>
                <a:gd name="connsiteY33" fmla="*/ 222567 h 776675"/>
                <a:gd name="connsiteX34" fmla="*/ 1658513 w 3937564"/>
                <a:gd name="connsiteY34" fmla="*/ 621742 h 776675"/>
                <a:gd name="connsiteX35" fmla="*/ 1683801 w 3937564"/>
                <a:gd name="connsiteY35" fmla="*/ 639804 h 776675"/>
                <a:gd name="connsiteX36" fmla="*/ 1683801 w 3937564"/>
                <a:gd name="connsiteY36" fmla="*/ 639804 h 776675"/>
                <a:gd name="connsiteX37" fmla="*/ 1709088 w 3937564"/>
                <a:gd name="connsiteY37" fmla="*/ 619936 h 776675"/>
                <a:gd name="connsiteX38" fmla="*/ 1840942 w 3937564"/>
                <a:gd name="connsiteY38" fmla="*/ 143093 h 776675"/>
                <a:gd name="connsiteX39" fmla="*/ 1943897 w 3937564"/>
                <a:gd name="connsiteY39" fmla="*/ 433895 h 776675"/>
                <a:gd name="connsiteX40" fmla="*/ 1969184 w 3937564"/>
                <a:gd name="connsiteY40" fmla="*/ 451957 h 776675"/>
                <a:gd name="connsiteX41" fmla="*/ 1994471 w 3937564"/>
                <a:gd name="connsiteY41" fmla="*/ 435701 h 776675"/>
                <a:gd name="connsiteX42" fmla="*/ 2075751 w 3937564"/>
                <a:gd name="connsiteY42" fmla="*/ 253272 h 776675"/>
                <a:gd name="connsiteX43" fmla="*/ 2213024 w 3937564"/>
                <a:gd name="connsiteY43" fmla="*/ 733728 h 776675"/>
                <a:gd name="connsiteX44" fmla="*/ 2240117 w 3937564"/>
                <a:gd name="connsiteY44" fmla="*/ 753596 h 776675"/>
                <a:gd name="connsiteX45" fmla="*/ 2265404 w 3937564"/>
                <a:gd name="connsiteY45" fmla="*/ 733728 h 776675"/>
                <a:gd name="connsiteX46" fmla="*/ 2417127 w 3937564"/>
                <a:gd name="connsiteY46" fmla="*/ 148511 h 776675"/>
                <a:gd name="connsiteX47" fmla="*/ 2476732 w 3937564"/>
                <a:gd name="connsiteY47" fmla="*/ 309265 h 776675"/>
                <a:gd name="connsiteX48" fmla="*/ 2502019 w 3937564"/>
                <a:gd name="connsiteY48" fmla="*/ 327328 h 776675"/>
                <a:gd name="connsiteX49" fmla="*/ 3685095 w 3937564"/>
                <a:gd name="connsiteY49" fmla="*/ 327328 h 776675"/>
                <a:gd name="connsiteX50" fmla="*/ 3800693 w 3937564"/>
                <a:gd name="connsiteY50" fmla="*/ 408608 h 776675"/>
                <a:gd name="connsiteX51" fmla="*/ 3928935 w 3937564"/>
                <a:gd name="connsiteY51" fmla="*/ 283978 h 776675"/>
                <a:gd name="connsiteX52" fmla="*/ 222567 w 3937564"/>
                <a:gd name="connsiteY52" fmla="*/ 283978 h 776675"/>
                <a:gd name="connsiteX53" fmla="*/ 152124 w 3937564"/>
                <a:gd name="connsiteY53" fmla="*/ 354421 h 776675"/>
                <a:gd name="connsiteX54" fmla="*/ 81681 w 3937564"/>
                <a:gd name="connsiteY54" fmla="*/ 283978 h 776675"/>
                <a:gd name="connsiteX55" fmla="*/ 152124 w 3937564"/>
                <a:gd name="connsiteY55" fmla="*/ 213536 h 776675"/>
                <a:gd name="connsiteX56" fmla="*/ 222567 w 3937564"/>
                <a:gd name="connsiteY56" fmla="*/ 283978 h 776675"/>
                <a:gd name="connsiteX57" fmla="*/ 3874748 w 3937564"/>
                <a:gd name="connsiteY57" fmla="*/ 283978 h 776675"/>
                <a:gd name="connsiteX58" fmla="*/ 3804306 w 3937564"/>
                <a:gd name="connsiteY58" fmla="*/ 354421 h 776675"/>
                <a:gd name="connsiteX59" fmla="*/ 3733863 w 3937564"/>
                <a:gd name="connsiteY59" fmla="*/ 283978 h 776675"/>
                <a:gd name="connsiteX60" fmla="*/ 3804306 w 3937564"/>
                <a:gd name="connsiteY60" fmla="*/ 213536 h 776675"/>
                <a:gd name="connsiteX61" fmla="*/ 3874748 w 3937564"/>
                <a:gd name="connsiteY61" fmla="*/ 283978 h 7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37564" h="776675">
                  <a:moveTo>
                    <a:pt x="3928935" y="283978"/>
                  </a:moveTo>
                  <a:cubicBezTo>
                    <a:pt x="3928935" y="215342"/>
                    <a:pt x="3872942" y="159349"/>
                    <a:pt x="3804306" y="159349"/>
                  </a:cubicBezTo>
                  <a:cubicBezTo>
                    <a:pt x="3739281" y="159349"/>
                    <a:pt x="3686901" y="209923"/>
                    <a:pt x="3681482" y="273141"/>
                  </a:cubicBezTo>
                  <a:lnTo>
                    <a:pt x="2525500" y="273141"/>
                  </a:lnTo>
                  <a:lnTo>
                    <a:pt x="2442414" y="49169"/>
                  </a:lnTo>
                  <a:cubicBezTo>
                    <a:pt x="2438801" y="38332"/>
                    <a:pt x="2426158" y="31107"/>
                    <a:pt x="2415321" y="31107"/>
                  </a:cubicBezTo>
                  <a:cubicBezTo>
                    <a:pt x="2402677" y="31107"/>
                    <a:pt x="2393646" y="40138"/>
                    <a:pt x="2390033" y="50975"/>
                  </a:cubicBezTo>
                  <a:lnTo>
                    <a:pt x="2241923" y="623548"/>
                  </a:lnTo>
                  <a:lnTo>
                    <a:pt x="2111875" y="168380"/>
                  </a:lnTo>
                  <a:cubicBezTo>
                    <a:pt x="2108263" y="157543"/>
                    <a:pt x="2099232" y="150318"/>
                    <a:pt x="2088394" y="148511"/>
                  </a:cubicBezTo>
                  <a:cubicBezTo>
                    <a:pt x="2077557" y="148511"/>
                    <a:pt x="2066720" y="153930"/>
                    <a:pt x="2061301" y="164768"/>
                  </a:cubicBezTo>
                  <a:lnTo>
                    <a:pt x="1976409" y="352615"/>
                  </a:lnTo>
                  <a:lnTo>
                    <a:pt x="1866229" y="43751"/>
                  </a:lnTo>
                  <a:cubicBezTo>
                    <a:pt x="1862617" y="32913"/>
                    <a:pt x="1851779" y="25688"/>
                    <a:pt x="1840942" y="25688"/>
                  </a:cubicBezTo>
                  <a:cubicBezTo>
                    <a:pt x="1840942" y="25688"/>
                    <a:pt x="1840942" y="25688"/>
                    <a:pt x="1839136" y="25688"/>
                  </a:cubicBezTo>
                  <a:cubicBezTo>
                    <a:pt x="1826492" y="25688"/>
                    <a:pt x="1817461" y="34720"/>
                    <a:pt x="1813849" y="45557"/>
                  </a:cubicBezTo>
                  <a:lnTo>
                    <a:pt x="1681994" y="520593"/>
                  </a:lnTo>
                  <a:lnTo>
                    <a:pt x="1555559" y="143093"/>
                  </a:lnTo>
                  <a:cubicBezTo>
                    <a:pt x="1551946" y="132256"/>
                    <a:pt x="1542915" y="125031"/>
                    <a:pt x="1532078" y="125031"/>
                  </a:cubicBezTo>
                  <a:cubicBezTo>
                    <a:pt x="1521241" y="125031"/>
                    <a:pt x="1510403" y="130449"/>
                    <a:pt x="1506791" y="139480"/>
                  </a:cubicBezTo>
                  <a:lnTo>
                    <a:pt x="1362293" y="424863"/>
                  </a:lnTo>
                  <a:lnTo>
                    <a:pt x="1291850" y="278560"/>
                  </a:lnTo>
                  <a:cubicBezTo>
                    <a:pt x="1288238" y="269529"/>
                    <a:pt x="1277401" y="262303"/>
                    <a:pt x="1266563" y="262303"/>
                  </a:cubicBezTo>
                  <a:lnTo>
                    <a:pt x="273141" y="262303"/>
                  </a:lnTo>
                  <a:cubicBezTo>
                    <a:pt x="262304" y="204504"/>
                    <a:pt x="211729" y="159349"/>
                    <a:pt x="150318" y="159349"/>
                  </a:cubicBezTo>
                  <a:cubicBezTo>
                    <a:pt x="81681" y="159349"/>
                    <a:pt x="25688" y="215342"/>
                    <a:pt x="25688" y="283978"/>
                  </a:cubicBezTo>
                  <a:cubicBezTo>
                    <a:pt x="25688" y="352615"/>
                    <a:pt x="81681" y="408608"/>
                    <a:pt x="150318" y="408608"/>
                  </a:cubicBezTo>
                  <a:cubicBezTo>
                    <a:pt x="208117" y="408608"/>
                    <a:pt x="255079" y="370677"/>
                    <a:pt x="269529" y="316490"/>
                  </a:cubicBezTo>
                  <a:lnTo>
                    <a:pt x="1248501" y="316490"/>
                  </a:lnTo>
                  <a:lnTo>
                    <a:pt x="1335200" y="497112"/>
                  </a:lnTo>
                  <a:cubicBezTo>
                    <a:pt x="1338812" y="506143"/>
                    <a:pt x="1349649" y="511562"/>
                    <a:pt x="1358681" y="513369"/>
                  </a:cubicBezTo>
                  <a:cubicBezTo>
                    <a:pt x="1358681" y="513369"/>
                    <a:pt x="1358681" y="513369"/>
                    <a:pt x="1358681" y="513369"/>
                  </a:cubicBezTo>
                  <a:cubicBezTo>
                    <a:pt x="1369518" y="513369"/>
                    <a:pt x="1378549" y="507950"/>
                    <a:pt x="1382161" y="498919"/>
                  </a:cubicBezTo>
                  <a:lnTo>
                    <a:pt x="1523047" y="222567"/>
                  </a:lnTo>
                  <a:lnTo>
                    <a:pt x="1658513" y="621742"/>
                  </a:lnTo>
                  <a:cubicBezTo>
                    <a:pt x="1662126" y="632579"/>
                    <a:pt x="1672963" y="639804"/>
                    <a:pt x="1683801" y="639804"/>
                  </a:cubicBezTo>
                  <a:cubicBezTo>
                    <a:pt x="1683801" y="639804"/>
                    <a:pt x="1683801" y="639804"/>
                    <a:pt x="1683801" y="639804"/>
                  </a:cubicBezTo>
                  <a:cubicBezTo>
                    <a:pt x="1696444" y="639804"/>
                    <a:pt x="1705475" y="630773"/>
                    <a:pt x="1709088" y="619936"/>
                  </a:cubicBezTo>
                  <a:lnTo>
                    <a:pt x="1840942" y="143093"/>
                  </a:lnTo>
                  <a:lnTo>
                    <a:pt x="1943897" y="433895"/>
                  </a:lnTo>
                  <a:cubicBezTo>
                    <a:pt x="1947509" y="444732"/>
                    <a:pt x="1956540" y="451957"/>
                    <a:pt x="1969184" y="451957"/>
                  </a:cubicBezTo>
                  <a:cubicBezTo>
                    <a:pt x="1980021" y="451957"/>
                    <a:pt x="1990858" y="446538"/>
                    <a:pt x="1994471" y="435701"/>
                  </a:cubicBezTo>
                  <a:lnTo>
                    <a:pt x="2075751" y="253272"/>
                  </a:lnTo>
                  <a:lnTo>
                    <a:pt x="2213024" y="733728"/>
                  </a:lnTo>
                  <a:cubicBezTo>
                    <a:pt x="2216636" y="746371"/>
                    <a:pt x="2227473" y="753596"/>
                    <a:pt x="2240117" y="753596"/>
                  </a:cubicBezTo>
                  <a:cubicBezTo>
                    <a:pt x="2252761" y="753596"/>
                    <a:pt x="2263598" y="744565"/>
                    <a:pt x="2265404" y="733728"/>
                  </a:cubicBezTo>
                  <a:lnTo>
                    <a:pt x="2417127" y="148511"/>
                  </a:lnTo>
                  <a:lnTo>
                    <a:pt x="2476732" y="309265"/>
                  </a:lnTo>
                  <a:cubicBezTo>
                    <a:pt x="2480345" y="320103"/>
                    <a:pt x="2491182" y="327328"/>
                    <a:pt x="2502019" y="327328"/>
                  </a:cubicBezTo>
                  <a:lnTo>
                    <a:pt x="3685095" y="327328"/>
                  </a:lnTo>
                  <a:cubicBezTo>
                    <a:pt x="3703157" y="374289"/>
                    <a:pt x="3748313" y="408608"/>
                    <a:pt x="3800693" y="408608"/>
                  </a:cubicBezTo>
                  <a:cubicBezTo>
                    <a:pt x="3872942" y="408608"/>
                    <a:pt x="3928935" y="352615"/>
                    <a:pt x="3928935" y="283978"/>
                  </a:cubicBezTo>
                  <a:close/>
                  <a:moveTo>
                    <a:pt x="222567" y="283978"/>
                  </a:moveTo>
                  <a:cubicBezTo>
                    <a:pt x="222567" y="321909"/>
                    <a:pt x="191861" y="354421"/>
                    <a:pt x="152124" y="354421"/>
                  </a:cubicBezTo>
                  <a:cubicBezTo>
                    <a:pt x="114193" y="354421"/>
                    <a:pt x="81681" y="323715"/>
                    <a:pt x="81681" y="283978"/>
                  </a:cubicBezTo>
                  <a:cubicBezTo>
                    <a:pt x="81681" y="244241"/>
                    <a:pt x="112387" y="213536"/>
                    <a:pt x="152124" y="213536"/>
                  </a:cubicBezTo>
                  <a:cubicBezTo>
                    <a:pt x="191861" y="215342"/>
                    <a:pt x="222567" y="246048"/>
                    <a:pt x="222567" y="283978"/>
                  </a:cubicBezTo>
                  <a:close/>
                  <a:moveTo>
                    <a:pt x="3874748" y="283978"/>
                  </a:moveTo>
                  <a:cubicBezTo>
                    <a:pt x="3874748" y="321909"/>
                    <a:pt x="3844042" y="354421"/>
                    <a:pt x="3804306" y="354421"/>
                  </a:cubicBezTo>
                  <a:cubicBezTo>
                    <a:pt x="3766375" y="354421"/>
                    <a:pt x="3733863" y="323715"/>
                    <a:pt x="3733863" y="283978"/>
                  </a:cubicBezTo>
                  <a:cubicBezTo>
                    <a:pt x="3733863" y="244241"/>
                    <a:pt x="3764569" y="213536"/>
                    <a:pt x="3804306" y="213536"/>
                  </a:cubicBezTo>
                  <a:cubicBezTo>
                    <a:pt x="3844042" y="215342"/>
                    <a:pt x="3874748" y="246048"/>
                    <a:pt x="3874748" y="283978"/>
                  </a:cubicBezTo>
                  <a:close/>
                </a:path>
              </a:pathLst>
            </a:custGeom>
            <a:solidFill>
              <a:schemeClr val="accent6">
                <a:alpha val="59000"/>
              </a:schemeClr>
            </a:solidFill>
            <a:ln w="18062" cap="flat">
              <a:noFill/>
              <a:prstDash val="solid"/>
              <a:miter/>
            </a:ln>
          </p:spPr>
          <p:txBody>
            <a:bodyPr rtlCol="0" anchor="ctr"/>
            <a:lstStyle/>
            <a:p>
              <a:endParaRPr lang="zh-CN" altLang="en-US"/>
            </a:p>
          </p:txBody>
        </p:sp>
        <p:grpSp>
          <p:nvGrpSpPr>
            <p:cNvPr id="28" name="组合 27">
              <a:extLst>
                <a:ext uri="{FF2B5EF4-FFF2-40B4-BE49-F238E27FC236}">
                  <a16:creationId xmlns:a16="http://schemas.microsoft.com/office/drawing/2014/main" id="{C6CD86CC-5103-45C4-8B74-51D707561693}"/>
                </a:ext>
              </a:extLst>
            </p:cNvPr>
            <p:cNvGrpSpPr/>
            <p:nvPr/>
          </p:nvGrpSpPr>
          <p:grpSpPr>
            <a:xfrm>
              <a:off x="0" y="-88234"/>
              <a:ext cx="6787631" cy="6946234"/>
              <a:chOff x="4599545" y="-654706"/>
              <a:chExt cx="7345850" cy="7517497"/>
            </a:xfrm>
          </p:grpSpPr>
          <p:sp>
            <p:nvSpPr>
              <p:cNvPr id="30" name="任意多边形: 形状 29">
                <a:extLst>
                  <a:ext uri="{FF2B5EF4-FFF2-40B4-BE49-F238E27FC236}">
                    <a16:creationId xmlns:a16="http://schemas.microsoft.com/office/drawing/2014/main" id="{E84661A1-2BAF-4743-BCE9-157B21CAF379}"/>
                  </a:ext>
                </a:extLst>
              </p:cNvPr>
              <p:cNvSpPr/>
              <p:nvPr/>
            </p:nvSpPr>
            <p:spPr>
              <a:xfrm>
                <a:off x="9734635" y="1532629"/>
                <a:ext cx="866987" cy="740551"/>
              </a:xfrm>
              <a:custGeom>
                <a:avLst/>
                <a:gdLst>
                  <a:gd name="connsiteX0" fmla="*/ 224875 w 866986"/>
                  <a:gd name="connsiteY0" fmla="*/ 741454 h 740551"/>
                  <a:gd name="connsiteX1" fmla="*/ 13547 w 866986"/>
                  <a:gd name="connsiteY1" fmla="*/ 376597 h 740551"/>
                  <a:gd name="connsiteX2" fmla="*/ 224875 w 866986"/>
                  <a:gd name="connsiteY2" fmla="*/ 13547 h 740551"/>
                  <a:gd name="connsiteX3" fmla="*/ 645724 w 866986"/>
                  <a:gd name="connsiteY3" fmla="*/ 13547 h 740551"/>
                  <a:gd name="connsiteX4" fmla="*/ 855246 w 866986"/>
                  <a:gd name="connsiteY4" fmla="*/ 376597 h 740551"/>
                  <a:gd name="connsiteX5" fmla="*/ 645724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1454"/>
                    </a:moveTo>
                    <a:lnTo>
                      <a:pt x="13547" y="376597"/>
                    </a:lnTo>
                    <a:lnTo>
                      <a:pt x="224875" y="13547"/>
                    </a:lnTo>
                    <a:lnTo>
                      <a:pt x="645724" y="13547"/>
                    </a:lnTo>
                    <a:lnTo>
                      <a:pt x="855246" y="376597"/>
                    </a:lnTo>
                    <a:lnTo>
                      <a:pt x="645724" y="741454"/>
                    </a:lnTo>
                    <a:close/>
                  </a:path>
                </a:pathLst>
              </a:custGeom>
              <a:noFill/>
              <a:ln w="9525" cap="flat">
                <a:solidFill>
                  <a:srgbClr val="FFFFFF"/>
                </a:solid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DE9AC29A-669A-4A9C-9545-DB9E73F89699}"/>
                  </a:ext>
                </a:extLst>
              </p:cNvPr>
              <p:cNvSpPr/>
              <p:nvPr/>
            </p:nvSpPr>
            <p:spPr>
              <a:xfrm>
                <a:off x="10997184" y="802915"/>
                <a:ext cx="866987" cy="740551"/>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7053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7053"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CDF85C3A-14CA-4D02-B633-05D78961D890}"/>
                  </a:ext>
                </a:extLst>
              </p:cNvPr>
              <p:cNvSpPr/>
              <p:nvPr/>
            </p:nvSpPr>
            <p:spPr>
              <a:xfrm>
                <a:off x="10366813" y="1167772"/>
                <a:ext cx="866987" cy="740551"/>
              </a:xfrm>
              <a:custGeom>
                <a:avLst/>
                <a:gdLst>
                  <a:gd name="connsiteX0" fmla="*/ 223068 w 866986"/>
                  <a:gd name="connsiteY0" fmla="*/ 741454 h 740551"/>
                  <a:gd name="connsiteX1" fmla="*/ 13547 w 866986"/>
                  <a:gd name="connsiteY1" fmla="*/ 378404 h 740551"/>
                  <a:gd name="connsiteX2" fmla="*/ 223068 w 866986"/>
                  <a:gd name="connsiteY2" fmla="*/ 13547 h 740551"/>
                  <a:gd name="connsiteX3" fmla="*/ 643918 w 866986"/>
                  <a:gd name="connsiteY3" fmla="*/ 13547 h 740551"/>
                  <a:gd name="connsiteX4" fmla="*/ 855246 w 866986"/>
                  <a:gd name="connsiteY4" fmla="*/ 378404 h 740551"/>
                  <a:gd name="connsiteX5" fmla="*/ 643918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8" y="741454"/>
                    </a:moveTo>
                    <a:lnTo>
                      <a:pt x="13547" y="378404"/>
                    </a:lnTo>
                    <a:lnTo>
                      <a:pt x="223068" y="13547"/>
                    </a:lnTo>
                    <a:lnTo>
                      <a:pt x="643918" y="13547"/>
                    </a:lnTo>
                    <a:lnTo>
                      <a:pt x="855246" y="378404"/>
                    </a:lnTo>
                    <a:lnTo>
                      <a:pt x="643918" y="741454"/>
                    </a:lnTo>
                    <a:close/>
                  </a:path>
                </a:pathLst>
              </a:custGeom>
              <a:noFill/>
              <a:ln w="9525" cap="flat">
                <a:solidFill>
                  <a:srgbClr val="FFFFFF"/>
                </a:solid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F0096547-DE64-4805-892F-7131BF2E7A3C}"/>
                  </a:ext>
                </a:extLst>
              </p:cNvPr>
              <p:cNvSpPr/>
              <p:nvPr/>
            </p:nvSpPr>
            <p:spPr>
              <a:xfrm>
                <a:off x="10366812" y="2260537"/>
                <a:ext cx="234809" cy="379307"/>
              </a:xfrm>
              <a:custGeom>
                <a:avLst/>
                <a:gdLst>
                  <a:gd name="connsiteX0" fmla="*/ 13547 w 234808"/>
                  <a:gd name="connsiteY0" fmla="*/ 13547 h 379306"/>
                  <a:gd name="connsiteX1" fmla="*/ 223068 w 234808"/>
                  <a:gd name="connsiteY1" fmla="*/ 378403 h 379306"/>
                </a:gdLst>
                <a:ahLst/>
                <a:cxnLst>
                  <a:cxn ang="0">
                    <a:pos x="connsiteX0" y="connsiteY0"/>
                  </a:cxn>
                  <a:cxn ang="0">
                    <a:pos x="connsiteX1" y="connsiteY1"/>
                  </a:cxn>
                </a:cxnLst>
                <a:rect l="l" t="t" r="r" b="b"/>
                <a:pathLst>
                  <a:path w="234808" h="379306">
                    <a:moveTo>
                      <a:pt x="13547" y="13547"/>
                    </a:moveTo>
                    <a:lnTo>
                      <a:pt x="223068" y="378403"/>
                    </a:lnTo>
                  </a:path>
                </a:pathLst>
              </a:custGeom>
              <a:ln w="9525" cap="flat">
                <a:solidFill>
                  <a:srgbClr val="FFFFFF"/>
                </a:solid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49A77F85-EC11-4C43-9095-1FDCE1F5E80D}"/>
                  </a:ext>
                </a:extLst>
              </p:cNvPr>
              <p:cNvSpPr/>
              <p:nvPr/>
            </p:nvSpPr>
            <p:spPr>
              <a:xfrm>
                <a:off x="8472085" y="-291655"/>
                <a:ext cx="234809" cy="379307"/>
              </a:xfrm>
              <a:custGeom>
                <a:avLst/>
                <a:gdLst>
                  <a:gd name="connsiteX0" fmla="*/ 13546 w 234808"/>
                  <a:gd name="connsiteY0" fmla="*/ 13547 h 379306"/>
                  <a:gd name="connsiteX1" fmla="*/ 223068 w 234808"/>
                  <a:gd name="connsiteY1" fmla="*/ 378404 h 379306"/>
                </a:gdLst>
                <a:ahLst/>
                <a:cxnLst>
                  <a:cxn ang="0">
                    <a:pos x="connsiteX0" y="connsiteY0"/>
                  </a:cxn>
                  <a:cxn ang="0">
                    <a:pos x="connsiteX1" y="connsiteY1"/>
                  </a:cxn>
                </a:cxnLst>
                <a:rect l="l" t="t" r="r" b="b"/>
                <a:pathLst>
                  <a:path w="234808" h="379306">
                    <a:moveTo>
                      <a:pt x="13546" y="13547"/>
                    </a:moveTo>
                    <a:lnTo>
                      <a:pt x="223068" y="378404"/>
                    </a:lnTo>
                  </a:path>
                </a:pathLst>
              </a:custGeom>
              <a:ln w="9525" cap="flat">
                <a:solidFill>
                  <a:srgbClr val="FFFFFF"/>
                </a:solid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A6B77A22-A435-4106-97AD-9C801D155B82}"/>
                  </a:ext>
                </a:extLst>
              </p:cNvPr>
              <p:cNvSpPr/>
              <p:nvPr/>
            </p:nvSpPr>
            <p:spPr>
              <a:xfrm>
                <a:off x="11629362" y="2260537"/>
                <a:ext cx="234809" cy="379307"/>
              </a:xfrm>
              <a:custGeom>
                <a:avLst/>
                <a:gdLst>
                  <a:gd name="connsiteX0" fmla="*/ 13546 w 234808"/>
                  <a:gd name="connsiteY0" fmla="*/ 13547 h 379306"/>
                  <a:gd name="connsiteX1" fmla="*/ 224874 w 234808"/>
                  <a:gd name="connsiteY1" fmla="*/ 378403 h 379306"/>
                </a:gdLst>
                <a:ahLst/>
                <a:cxnLst>
                  <a:cxn ang="0">
                    <a:pos x="connsiteX0" y="connsiteY0"/>
                  </a:cxn>
                  <a:cxn ang="0">
                    <a:pos x="connsiteX1" y="connsiteY1"/>
                  </a:cxn>
                </a:cxnLst>
                <a:rect l="l" t="t" r="r" b="b"/>
                <a:pathLst>
                  <a:path w="234808" h="379306">
                    <a:moveTo>
                      <a:pt x="13546" y="13547"/>
                    </a:moveTo>
                    <a:lnTo>
                      <a:pt x="224874" y="378403"/>
                    </a:lnTo>
                  </a:path>
                </a:pathLst>
              </a:custGeom>
              <a:ln w="9525" cap="flat">
                <a:solidFill>
                  <a:srgbClr val="FFFFFF"/>
                </a:solid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0446E615-7D84-484A-B382-E2E6CFFF6B6C}"/>
                  </a:ext>
                </a:extLst>
              </p:cNvPr>
              <p:cNvSpPr/>
              <p:nvPr/>
            </p:nvSpPr>
            <p:spPr>
              <a:xfrm>
                <a:off x="10366813" y="438058"/>
                <a:ext cx="866987" cy="740551"/>
              </a:xfrm>
              <a:custGeom>
                <a:avLst/>
                <a:gdLst>
                  <a:gd name="connsiteX0" fmla="*/ 223068 w 866986"/>
                  <a:gd name="connsiteY0" fmla="*/ 743260 h 740551"/>
                  <a:gd name="connsiteX1" fmla="*/ 13547 w 866986"/>
                  <a:gd name="connsiteY1" fmla="*/ 378404 h 740551"/>
                  <a:gd name="connsiteX2" fmla="*/ 223068 w 866986"/>
                  <a:gd name="connsiteY2" fmla="*/ 13547 h 740551"/>
                  <a:gd name="connsiteX3" fmla="*/ 643918 w 866986"/>
                  <a:gd name="connsiteY3" fmla="*/ 13547 h 740551"/>
                  <a:gd name="connsiteX4" fmla="*/ 855246 w 866986"/>
                  <a:gd name="connsiteY4" fmla="*/ 378404 h 740551"/>
                  <a:gd name="connsiteX5" fmla="*/ 643918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8" y="743260"/>
                    </a:moveTo>
                    <a:lnTo>
                      <a:pt x="13547" y="378404"/>
                    </a:lnTo>
                    <a:lnTo>
                      <a:pt x="223068" y="13547"/>
                    </a:lnTo>
                    <a:lnTo>
                      <a:pt x="643918" y="13547"/>
                    </a:lnTo>
                    <a:lnTo>
                      <a:pt x="855246" y="378404"/>
                    </a:lnTo>
                    <a:lnTo>
                      <a:pt x="643918" y="743260"/>
                    </a:lnTo>
                    <a:close/>
                  </a:path>
                </a:pathLst>
              </a:custGeom>
              <a:noFill/>
              <a:ln w="9525" cap="flat">
                <a:solidFill>
                  <a:srgbClr val="FFFFFF"/>
                </a:solid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B969E6F6-47DC-448C-8803-42C43272A2D4}"/>
                  </a:ext>
                </a:extLst>
              </p:cNvPr>
              <p:cNvSpPr/>
              <p:nvPr/>
            </p:nvSpPr>
            <p:spPr>
              <a:xfrm>
                <a:off x="10997184" y="1532629"/>
                <a:ext cx="866987" cy="740551"/>
              </a:xfrm>
              <a:custGeom>
                <a:avLst/>
                <a:gdLst>
                  <a:gd name="connsiteX0" fmla="*/ 224875 w 866986"/>
                  <a:gd name="connsiteY0" fmla="*/ 741454 h 740551"/>
                  <a:gd name="connsiteX1" fmla="*/ 13547 w 866986"/>
                  <a:gd name="connsiteY1" fmla="*/ 376597 h 740551"/>
                  <a:gd name="connsiteX2" fmla="*/ 224875 w 866986"/>
                  <a:gd name="connsiteY2" fmla="*/ 13547 h 740551"/>
                  <a:gd name="connsiteX3" fmla="*/ 645724 w 866986"/>
                  <a:gd name="connsiteY3" fmla="*/ 13547 h 740551"/>
                  <a:gd name="connsiteX4" fmla="*/ 857053 w 866986"/>
                  <a:gd name="connsiteY4" fmla="*/ 376597 h 740551"/>
                  <a:gd name="connsiteX5" fmla="*/ 645724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1454"/>
                    </a:moveTo>
                    <a:lnTo>
                      <a:pt x="13547" y="376597"/>
                    </a:lnTo>
                    <a:lnTo>
                      <a:pt x="224875" y="13547"/>
                    </a:lnTo>
                    <a:lnTo>
                      <a:pt x="645724" y="13547"/>
                    </a:lnTo>
                    <a:lnTo>
                      <a:pt x="857053" y="376597"/>
                    </a:lnTo>
                    <a:lnTo>
                      <a:pt x="645724" y="741454"/>
                    </a:lnTo>
                    <a:close/>
                  </a:path>
                </a:pathLst>
              </a:custGeom>
              <a:noFill/>
              <a:ln w="9525" cap="flat">
                <a:solidFill>
                  <a:srgbClr val="FFFFFF"/>
                </a:solid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456E7674-ABC0-4A17-B38F-0438AC11B460}"/>
                  </a:ext>
                </a:extLst>
              </p:cNvPr>
              <p:cNvSpPr/>
              <p:nvPr/>
            </p:nvSpPr>
            <p:spPr>
              <a:xfrm>
                <a:off x="9734635" y="802915"/>
                <a:ext cx="866987" cy="740551"/>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5246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5246"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C2F54A29-3CEA-49EB-8311-F357C83C282B}"/>
                  </a:ext>
                </a:extLst>
              </p:cNvPr>
              <p:cNvSpPr/>
              <p:nvPr/>
            </p:nvSpPr>
            <p:spPr>
              <a:xfrm>
                <a:off x="9104263" y="1167772"/>
                <a:ext cx="866987" cy="740551"/>
              </a:xfrm>
              <a:custGeom>
                <a:avLst/>
                <a:gdLst>
                  <a:gd name="connsiteX0" fmla="*/ 223069 w 866986"/>
                  <a:gd name="connsiteY0" fmla="*/ 741454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1454"/>
                    </a:moveTo>
                    <a:lnTo>
                      <a:pt x="13547" y="378404"/>
                    </a:lnTo>
                    <a:lnTo>
                      <a:pt x="223069" y="13547"/>
                    </a:lnTo>
                    <a:lnTo>
                      <a:pt x="643919" y="13547"/>
                    </a:lnTo>
                    <a:lnTo>
                      <a:pt x="855247" y="378404"/>
                    </a:lnTo>
                    <a:lnTo>
                      <a:pt x="643919" y="741454"/>
                    </a:lnTo>
                    <a:close/>
                  </a:path>
                </a:pathLst>
              </a:custGeom>
              <a:noFill/>
              <a:ln w="9525" cap="flat">
                <a:solidFill>
                  <a:srgbClr val="FFFFFF"/>
                </a:solid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E0BC8979-E20D-4F12-9BC9-2772ECC01B81}"/>
                  </a:ext>
                </a:extLst>
              </p:cNvPr>
              <p:cNvSpPr/>
              <p:nvPr/>
            </p:nvSpPr>
            <p:spPr>
              <a:xfrm>
                <a:off x="9104263" y="1895680"/>
                <a:ext cx="234809" cy="379307"/>
              </a:xfrm>
              <a:custGeom>
                <a:avLst/>
                <a:gdLst>
                  <a:gd name="connsiteX0" fmla="*/ 13546 w 234808"/>
                  <a:gd name="connsiteY0" fmla="*/ 378404 h 379306"/>
                  <a:gd name="connsiteX1" fmla="*/ 223069 w 234808"/>
                  <a:gd name="connsiteY1" fmla="*/ 13547 h 379306"/>
                </a:gdLst>
                <a:ahLst/>
                <a:cxnLst>
                  <a:cxn ang="0">
                    <a:pos x="connsiteX0" y="connsiteY0"/>
                  </a:cxn>
                  <a:cxn ang="0">
                    <a:pos x="connsiteX1" y="connsiteY1"/>
                  </a:cxn>
                </a:cxnLst>
                <a:rect l="l" t="t" r="r" b="b"/>
                <a:pathLst>
                  <a:path w="234808" h="379306">
                    <a:moveTo>
                      <a:pt x="13546" y="378404"/>
                    </a:moveTo>
                    <a:lnTo>
                      <a:pt x="223069" y="13547"/>
                    </a:lnTo>
                  </a:path>
                </a:pathLst>
              </a:custGeom>
              <a:ln w="9525" cap="flat">
                <a:solidFill>
                  <a:srgbClr val="FFFFFF"/>
                </a:solid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AF4976F4-CEAE-4C29-97DE-389201EB2586}"/>
                  </a:ext>
                </a:extLst>
              </p:cNvPr>
              <p:cNvSpPr/>
              <p:nvPr/>
            </p:nvSpPr>
            <p:spPr>
              <a:xfrm>
                <a:off x="9734635" y="-654706"/>
                <a:ext cx="234809" cy="379307"/>
              </a:xfrm>
              <a:custGeom>
                <a:avLst/>
                <a:gdLst>
                  <a:gd name="connsiteX0" fmla="*/ 13547 w 234808"/>
                  <a:gd name="connsiteY0" fmla="*/ 376597 h 379306"/>
                  <a:gd name="connsiteX1" fmla="*/ 224875 w 234808"/>
                  <a:gd name="connsiteY1" fmla="*/ 13547 h 379306"/>
                </a:gdLst>
                <a:ahLst/>
                <a:cxnLst>
                  <a:cxn ang="0">
                    <a:pos x="connsiteX0" y="connsiteY0"/>
                  </a:cxn>
                  <a:cxn ang="0">
                    <a:pos x="connsiteX1" y="connsiteY1"/>
                  </a:cxn>
                </a:cxnLst>
                <a:rect l="l" t="t" r="r" b="b"/>
                <a:pathLst>
                  <a:path w="234808" h="379306">
                    <a:moveTo>
                      <a:pt x="13547" y="376597"/>
                    </a:moveTo>
                    <a:lnTo>
                      <a:pt x="224875" y="13547"/>
                    </a:lnTo>
                  </a:path>
                </a:pathLst>
              </a:custGeom>
              <a:ln w="9525" cap="flat">
                <a:solidFill>
                  <a:srgbClr val="FFFFFF"/>
                </a:solid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BF08AF1A-3538-4788-BCED-2AFB46605179}"/>
                  </a:ext>
                </a:extLst>
              </p:cNvPr>
              <p:cNvSpPr/>
              <p:nvPr/>
            </p:nvSpPr>
            <p:spPr>
              <a:xfrm>
                <a:off x="9104263" y="438058"/>
                <a:ext cx="866987" cy="740551"/>
              </a:xfrm>
              <a:custGeom>
                <a:avLst/>
                <a:gdLst>
                  <a:gd name="connsiteX0" fmla="*/ 223069 w 866986"/>
                  <a:gd name="connsiteY0" fmla="*/ 743260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0"/>
                    </a:moveTo>
                    <a:lnTo>
                      <a:pt x="13547" y="378404"/>
                    </a:lnTo>
                    <a:lnTo>
                      <a:pt x="223069" y="13547"/>
                    </a:lnTo>
                    <a:lnTo>
                      <a:pt x="643919" y="13547"/>
                    </a:lnTo>
                    <a:lnTo>
                      <a:pt x="855247" y="378404"/>
                    </a:lnTo>
                    <a:lnTo>
                      <a:pt x="643919" y="743260"/>
                    </a:lnTo>
                    <a:close/>
                  </a:path>
                </a:pathLst>
              </a:custGeom>
              <a:noFill/>
              <a:ln w="9525" cap="flat">
                <a:solidFill>
                  <a:srgbClr val="FFFFFF"/>
                </a:solid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1AA52292-5CD9-4BD3-8369-CE2A85C8E358}"/>
                  </a:ext>
                </a:extLst>
              </p:cNvPr>
              <p:cNvSpPr/>
              <p:nvPr/>
            </p:nvSpPr>
            <p:spPr>
              <a:xfrm>
                <a:off x="9104263" y="-291655"/>
                <a:ext cx="866987" cy="740551"/>
              </a:xfrm>
              <a:custGeom>
                <a:avLst/>
                <a:gdLst>
                  <a:gd name="connsiteX0" fmla="*/ 223069 w 866986"/>
                  <a:gd name="connsiteY0" fmla="*/ 743260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0"/>
                    </a:moveTo>
                    <a:lnTo>
                      <a:pt x="13547" y="378404"/>
                    </a:lnTo>
                    <a:lnTo>
                      <a:pt x="223069" y="13547"/>
                    </a:lnTo>
                    <a:lnTo>
                      <a:pt x="643919" y="13547"/>
                    </a:lnTo>
                    <a:lnTo>
                      <a:pt x="855247" y="378404"/>
                    </a:lnTo>
                    <a:lnTo>
                      <a:pt x="643919" y="743260"/>
                    </a:lnTo>
                    <a:close/>
                  </a:path>
                </a:pathLst>
              </a:custGeom>
              <a:noFill/>
              <a:ln w="9525" cap="flat">
                <a:solidFill>
                  <a:srgbClr val="FFFFFF"/>
                </a:solid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83C1DE25-B293-4A7A-900C-CE8E777D899D}"/>
                  </a:ext>
                </a:extLst>
              </p:cNvPr>
              <p:cNvSpPr/>
              <p:nvPr/>
            </p:nvSpPr>
            <p:spPr>
              <a:xfrm>
                <a:off x="8472085" y="73202"/>
                <a:ext cx="866987" cy="740551"/>
              </a:xfrm>
              <a:custGeom>
                <a:avLst/>
                <a:gdLst>
                  <a:gd name="connsiteX0" fmla="*/ 223069 w 866986"/>
                  <a:gd name="connsiteY0" fmla="*/ 743261 h 740551"/>
                  <a:gd name="connsiteX1" fmla="*/ 13547 w 866986"/>
                  <a:gd name="connsiteY1" fmla="*/ 378404 h 740551"/>
                  <a:gd name="connsiteX2" fmla="*/ 223069 w 866986"/>
                  <a:gd name="connsiteY2" fmla="*/ 13547 h 740551"/>
                  <a:gd name="connsiteX3" fmla="*/ 645724 w 866986"/>
                  <a:gd name="connsiteY3" fmla="*/ 13547 h 740551"/>
                  <a:gd name="connsiteX4" fmla="*/ 855247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1"/>
                    </a:moveTo>
                    <a:lnTo>
                      <a:pt x="13547" y="378404"/>
                    </a:lnTo>
                    <a:lnTo>
                      <a:pt x="223069" y="13547"/>
                    </a:lnTo>
                    <a:lnTo>
                      <a:pt x="645724" y="13547"/>
                    </a:lnTo>
                    <a:lnTo>
                      <a:pt x="855247"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BEEC00B3-D538-45CA-B2A4-D3453433BA8D}"/>
                  </a:ext>
                </a:extLst>
              </p:cNvPr>
              <p:cNvSpPr/>
              <p:nvPr/>
            </p:nvSpPr>
            <p:spPr>
              <a:xfrm>
                <a:off x="9734635" y="73202"/>
                <a:ext cx="866987" cy="740551"/>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5246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5246"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FD6D80FE-AD89-4AD5-BD4D-CFC4FE292211}"/>
                  </a:ext>
                </a:extLst>
              </p:cNvPr>
              <p:cNvSpPr/>
              <p:nvPr/>
            </p:nvSpPr>
            <p:spPr>
              <a:xfrm>
                <a:off x="9219862" y="-385579"/>
                <a:ext cx="198684" cy="198684"/>
              </a:xfrm>
              <a:custGeom>
                <a:avLst/>
                <a:gdLst>
                  <a:gd name="connsiteX0" fmla="*/ 107470 w 198684"/>
                  <a:gd name="connsiteY0" fmla="*/ 13547 h 198684"/>
                  <a:gd name="connsiteX1" fmla="*/ 201393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3" y="55090"/>
                      <a:pt x="201393" y="107470"/>
                    </a:cubicBezTo>
                    <a:cubicBezTo>
                      <a:pt x="201393" y="159851"/>
                      <a:pt x="159850" y="201394"/>
                      <a:pt x="107470" y="201394"/>
                    </a:cubicBezTo>
                    <a:cubicBezTo>
                      <a:pt x="55090" y="201394"/>
                      <a:pt x="13547" y="159851"/>
                      <a:pt x="13547" y="107470"/>
                    </a:cubicBezTo>
                    <a:cubicBezTo>
                      <a:pt x="13547" y="56896"/>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962B7E79-9AA8-4B1B-836F-A91B36150290}"/>
                  </a:ext>
                </a:extLst>
              </p:cNvPr>
              <p:cNvSpPr/>
              <p:nvPr/>
            </p:nvSpPr>
            <p:spPr>
              <a:xfrm>
                <a:off x="9852039" y="708992"/>
                <a:ext cx="198684" cy="198684"/>
              </a:xfrm>
              <a:custGeom>
                <a:avLst/>
                <a:gdLst>
                  <a:gd name="connsiteX0" fmla="*/ 107470 w 198684"/>
                  <a:gd name="connsiteY0" fmla="*/ 13547 h 198684"/>
                  <a:gd name="connsiteX1" fmla="*/ 201393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3" y="55090"/>
                      <a:pt x="201393" y="107470"/>
                    </a:cubicBezTo>
                    <a:cubicBezTo>
                      <a:pt x="201393" y="159851"/>
                      <a:pt x="159850" y="201394"/>
                      <a:pt x="107470" y="201394"/>
                    </a:cubicBezTo>
                    <a:cubicBezTo>
                      <a:pt x="55090" y="201394"/>
                      <a:pt x="13547" y="159851"/>
                      <a:pt x="13547" y="107470"/>
                    </a:cubicBezTo>
                    <a:cubicBezTo>
                      <a:pt x="13547" y="55090"/>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B826AD31-FE56-476D-A7A5-E6CD1A3C3D2B}"/>
                  </a:ext>
                </a:extLst>
              </p:cNvPr>
              <p:cNvSpPr/>
              <p:nvPr/>
            </p:nvSpPr>
            <p:spPr>
              <a:xfrm>
                <a:off x="11114588" y="2166613"/>
                <a:ext cx="198684" cy="198684"/>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5091"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604C9D18-A17E-4826-9AAA-5FDD61472B02}"/>
                  </a:ext>
                </a:extLst>
              </p:cNvPr>
              <p:cNvSpPr/>
              <p:nvPr/>
            </p:nvSpPr>
            <p:spPr>
              <a:xfrm>
                <a:off x="11746711" y="2531470"/>
                <a:ext cx="198684" cy="198684"/>
              </a:xfrm>
              <a:custGeom>
                <a:avLst/>
                <a:gdLst>
                  <a:gd name="connsiteX0" fmla="*/ 107525 w 198684"/>
                  <a:gd name="connsiteY0" fmla="*/ 13547 h 198684"/>
                  <a:gd name="connsiteX1" fmla="*/ 201449 w 198684"/>
                  <a:gd name="connsiteY1" fmla="*/ 107470 h 198684"/>
                  <a:gd name="connsiteX2" fmla="*/ 107525 w 198684"/>
                  <a:gd name="connsiteY2" fmla="*/ 201394 h 198684"/>
                  <a:gd name="connsiteX3" fmla="*/ 13601 w 198684"/>
                  <a:gd name="connsiteY3" fmla="*/ 107470 h 198684"/>
                  <a:gd name="connsiteX4" fmla="*/ 107525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525" y="13547"/>
                    </a:moveTo>
                    <a:cubicBezTo>
                      <a:pt x="159906" y="13547"/>
                      <a:pt x="201449" y="55090"/>
                      <a:pt x="201449" y="107470"/>
                    </a:cubicBezTo>
                    <a:cubicBezTo>
                      <a:pt x="201449" y="159851"/>
                      <a:pt x="159906" y="201394"/>
                      <a:pt x="107525" y="201394"/>
                    </a:cubicBezTo>
                    <a:cubicBezTo>
                      <a:pt x="55145" y="201394"/>
                      <a:pt x="13601" y="159851"/>
                      <a:pt x="13601" y="107470"/>
                    </a:cubicBezTo>
                    <a:cubicBezTo>
                      <a:pt x="11795" y="55090"/>
                      <a:pt x="55145" y="13547"/>
                      <a:pt x="107525" y="13547"/>
                    </a:cubicBezTo>
                    <a:close/>
                  </a:path>
                </a:pathLst>
              </a:custGeom>
              <a:solidFill>
                <a:srgbClr val="FFFFFF"/>
              </a:solidFill>
              <a:ln w="9525"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9BD4C77B-E4FF-43EB-A79D-2234912A5CB9}"/>
                  </a:ext>
                </a:extLst>
              </p:cNvPr>
              <p:cNvSpPr/>
              <p:nvPr/>
            </p:nvSpPr>
            <p:spPr>
              <a:xfrm>
                <a:off x="9010285" y="2166613"/>
                <a:ext cx="198684" cy="198684"/>
              </a:xfrm>
              <a:custGeom>
                <a:avLst/>
                <a:gdLst>
                  <a:gd name="connsiteX0" fmla="*/ 107524 w 198684"/>
                  <a:gd name="connsiteY0" fmla="*/ 13547 h 198684"/>
                  <a:gd name="connsiteX1" fmla="*/ 201448 w 198684"/>
                  <a:gd name="connsiteY1" fmla="*/ 107470 h 198684"/>
                  <a:gd name="connsiteX2" fmla="*/ 107524 w 198684"/>
                  <a:gd name="connsiteY2" fmla="*/ 201394 h 198684"/>
                  <a:gd name="connsiteX3" fmla="*/ 13601 w 198684"/>
                  <a:gd name="connsiteY3" fmla="*/ 107470 h 198684"/>
                  <a:gd name="connsiteX4" fmla="*/ 107524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524" y="13547"/>
                    </a:moveTo>
                    <a:cubicBezTo>
                      <a:pt x="159905" y="13547"/>
                      <a:pt x="201448" y="55090"/>
                      <a:pt x="201448" y="107470"/>
                    </a:cubicBezTo>
                    <a:cubicBezTo>
                      <a:pt x="201448" y="159851"/>
                      <a:pt x="159905" y="201394"/>
                      <a:pt x="107524" y="201394"/>
                    </a:cubicBezTo>
                    <a:cubicBezTo>
                      <a:pt x="55144" y="201394"/>
                      <a:pt x="13601" y="159851"/>
                      <a:pt x="13601" y="107470"/>
                    </a:cubicBezTo>
                    <a:cubicBezTo>
                      <a:pt x="11795" y="55090"/>
                      <a:pt x="55144" y="13547"/>
                      <a:pt x="107524" y="13547"/>
                    </a:cubicBezTo>
                    <a:close/>
                  </a:path>
                </a:pathLst>
              </a:custGeom>
              <a:solidFill>
                <a:srgbClr val="FFFFFF"/>
              </a:solidFill>
              <a:ln w="9525"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A3B94A82-F6F3-4C07-BB47-F161B813BE71}"/>
                  </a:ext>
                </a:extLst>
              </p:cNvPr>
              <p:cNvSpPr/>
              <p:nvPr/>
            </p:nvSpPr>
            <p:spPr>
              <a:xfrm>
                <a:off x="8378162" y="-385579"/>
                <a:ext cx="198684" cy="198684"/>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0" y="201394"/>
                      <a:pt x="13547" y="159851"/>
                      <a:pt x="13547" y="107470"/>
                    </a:cubicBezTo>
                    <a:cubicBezTo>
                      <a:pt x="13547" y="56896"/>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B1DECF6E-792D-404B-86B1-0EA93EAC541E}"/>
                  </a:ext>
                </a:extLst>
              </p:cNvPr>
              <p:cNvSpPr/>
              <p:nvPr/>
            </p:nvSpPr>
            <p:spPr>
              <a:xfrm>
                <a:off x="8587684" y="708992"/>
                <a:ext cx="198684" cy="198684"/>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4" y="55090"/>
                      <a:pt x="201394" y="107470"/>
                    </a:cubicBezTo>
                    <a:cubicBezTo>
                      <a:pt x="201394" y="159851"/>
                      <a:pt x="159850" y="201394"/>
                      <a:pt x="107470" y="201394"/>
                    </a:cubicBezTo>
                    <a:cubicBezTo>
                      <a:pt x="55090"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E73393F4-53CD-4179-88B8-5F66B2239AED}"/>
                  </a:ext>
                </a:extLst>
              </p:cNvPr>
              <p:cNvSpPr/>
              <p:nvPr/>
            </p:nvSpPr>
            <p:spPr>
              <a:xfrm>
                <a:off x="10482410" y="2531470"/>
                <a:ext cx="198684" cy="198684"/>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253996F3-73BD-43AE-A6C4-F2D2C675947D}"/>
                  </a:ext>
                </a:extLst>
              </p:cNvPr>
              <p:cNvSpPr/>
              <p:nvPr/>
            </p:nvSpPr>
            <p:spPr>
              <a:xfrm>
                <a:off x="10903261" y="344135"/>
                <a:ext cx="198684" cy="198684"/>
              </a:xfrm>
              <a:custGeom>
                <a:avLst/>
                <a:gdLst>
                  <a:gd name="connsiteX0" fmla="*/ 107469 w 198684"/>
                  <a:gd name="connsiteY0" fmla="*/ 13547 h 198684"/>
                  <a:gd name="connsiteX1" fmla="*/ 201393 w 198684"/>
                  <a:gd name="connsiteY1" fmla="*/ 107470 h 198684"/>
                  <a:gd name="connsiteX2" fmla="*/ 107469 w 198684"/>
                  <a:gd name="connsiteY2" fmla="*/ 201394 h 198684"/>
                  <a:gd name="connsiteX3" fmla="*/ 13547 w 198684"/>
                  <a:gd name="connsiteY3" fmla="*/ 107470 h 198684"/>
                  <a:gd name="connsiteX4" fmla="*/ 107469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69" y="13547"/>
                    </a:moveTo>
                    <a:cubicBezTo>
                      <a:pt x="159850" y="13547"/>
                      <a:pt x="201393" y="55090"/>
                      <a:pt x="201393" y="107470"/>
                    </a:cubicBezTo>
                    <a:cubicBezTo>
                      <a:pt x="201393" y="159851"/>
                      <a:pt x="159850" y="201394"/>
                      <a:pt x="107469" y="201394"/>
                    </a:cubicBezTo>
                    <a:cubicBezTo>
                      <a:pt x="55090" y="201394"/>
                      <a:pt x="13547" y="159851"/>
                      <a:pt x="13547" y="107470"/>
                    </a:cubicBezTo>
                    <a:cubicBezTo>
                      <a:pt x="13547" y="55090"/>
                      <a:pt x="56895" y="13547"/>
                      <a:pt x="107469" y="13547"/>
                    </a:cubicBezTo>
                    <a:close/>
                  </a:path>
                </a:pathLst>
              </a:custGeom>
              <a:solidFill>
                <a:srgbClr val="FFFFFF"/>
              </a:solidFill>
              <a:ln w="9525" cap="flat">
                <a:no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18B238D6-82CE-49B5-ACE7-9B3353337C3C}"/>
                  </a:ext>
                </a:extLst>
              </p:cNvPr>
              <p:cNvSpPr/>
              <p:nvPr/>
            </p:nvSpPr>
            <p:spPr>
              <a:xfrm>
                <a:off x="10482410" y="1073849"/>
                <a:ext cx="198684" cy="198684"/>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86AE90FB-700F-418E-B930-BE4F51C8D6AD}"/>
                  </a:ext>
                </a:extLst>
              </p:cNvPr>
              <p:cNvSpPr/>
              <p:nvPr/>
            </p:nvSpPr>
            <p:spPr>
              <a:xfrm>
                <a:off x="6127609" y="3862656"/>
                <a:ext cx="975360" cy="848924"/>
              </a:xfrm>
              <a:custGeom>
                <a:avLst/>
                <a:gdLst>
                  <a:gd name="connsiteX0" fmla="*/ 723392 w 975360"/>
                  <a:gd name="connsiteY0" fmla="*/ 13547 h 848924"/>
                  <a:gd name="connsiteX1" fmla="*/ 961813 w 975360"/>
                  <a:gd name="connsiteY1" fmla="*/ 423559 h 848924"/>
                  <a:gd name="connsiteX2" fmla="*/ 723392 w 975360"/>
                  <a:gd name="connsiteY2" fmla="*/ 835378 h 848924"/>
                  <a:gd name="connsiteX3" fmla="*/ 250162 w 975360"/>
                  <a:gd name="connsiteY3" fmla="*/ 835378 h 848924"/>
                  <a:gd name="connsiteX4" fmla="*/ 13547 w 975360"/>
                  <a:gd name="connsiteY4" fmla="*/ 423559 h 848924"/>
                  <a:gd name="connsiteX5" fmla="*/ 250162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3392" y="13547"/>
                    </a:moveTo>
                    <a:lnTo>
                      <a:pt x="961813" y="423559"/>
                    </a:lnTo>
                    <a:lnTo>
                      <a:pt x="723392" y="835378"/>
                    </a:lnTo>
                    <a:lnTo>
                      <a:pt x="250162" y="835378"/>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96AB9ACE-4083-4AC1-85AD-30936E3AFAA9}"/>
                  </a:ext>
                </a:extLst>
              </p:cNvPr>
              <p:cNvSpPr/>
              <p:nvPr/>
            </p:nvSpPr>
            <p:spPr>
              <a:xfrm>
                <a:off x="4706112" y="4684487"/>
                <a:ext cx="975360" cy="830862"/>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0162 w 975360"/>
                  <a:gd name="connsiteY3" fmla="*/ 833571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0162" y="833571"/>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B51F56E6-CC98-4CE5-8D1D-210B6E180818}"/>
                  </a:ext>
                </a:extLst>
              </p:cNvPr>
              <p:cNvSpPr/>
              <p:nvPr/>
            </p:nvSpPr>
            <p:spPr>
              <a:xfrm>
                <a:off x="5417764" y="4272668"/>
                <a:ext cx="957298" cy="848924"/>
              </a:xfrm>
              <a:custGeom>
                <a:avLst/>
                <a:gdLst>
                  <a:gd name="connsiteX0" fmla="*/ 723392 w 957297"/>
                  <a:gd name="connsiteY0" fmla="*/ 13547 h 848924"/>
                  <a:gd name="connsiteX1" fmla="*/ 960007 w 957297"/>
                  <a:gd name="connsiteY1" fmla="*/ 425365 h 848924"/>
                  <a:gd name="connsiteX2" fmla="*/ 723392 w 957297"/>
                  <a:gd name="connsiteY2" fmla="*/ 835378 h 848924"/>
                  <a:gd name="connsiteX3" fmla="*/ 250161 w 957297"/>
                  <a:gd name="connsiteY3" fmla="*/ 835378 h 848924"/>
                  <a:gd name="connsiteX4" fmla="*/ 13547 w 957297"/>
                  <a:gd name="connsiteY4" fmla="*/ 425365 h 848924"/>
                  <a:gd name="connsiteX5" fmla="*/ 250161 w 957297"/>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48924">
                    <a:moveTo>
                      <a:pt x="723392" y="13547"/>
                    </a:moveTo>
                    <a:lnTo>
                      <a:pt x="960007" y="425365"/>
                    </a:lnTo>
                    <a:lnTo>
                      <a:pt x="723392" y="835378"/>
                    </a:lnTo>
                    <a:lnTo>
                      <a:pt x="250161" y="835378"/>
                    </a:lnTo>
                    <a:lnTo>
                      <a:pt x="13547" y="425365"/>
                    </a:lnTo>
                    <a:lnTo>
                      <a:pt x="250161" y="13547"/>
                    </a:lnTo>
                    <a:close/>
                  </a:path>
                </a:pathLst>
              </a:custGeom>
              <a:noFill/>
              <a:ln w="9525" cap="flat">
                <a:solidFill>
                  <a:srgbClr val="FFFFFF"/>
                </a:solid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F3C355C4-6545-4554-944C-282BAA038C70}"/>
                  </a:ext>
                </a:extLst>
              </p:cNvPr>
              <p:cNvSpPr/>
              <p:nvPr/>
            </p:nvSpPr>
            <p:spPr>
              <a:xfrm>
                <a:off x="6127609" y="3452643"/>
                <a:ext cx="252871" cy="433493"/>
              </a:xfrm>
              <a:custGeom>
                <a:avLst/>
                <a:gdLst>
                  <a:gd name="connsiteX0" fmla="*/ 250162 w 252871"/>
                  <a:gd name="connsiteY0" fmla="*/ 423559 h 433493"/>
                  <a:gd name="connsiteX1" fmla="*/ 13547 w 252871"/>
                  <a:gd name="connsiteY1" fmla="*/ 13547 h 433493"/>
                </a:gdLst>
                <a:ahLst/>
                <a:cxnLst>
                  <a:cxn ang="0">
                    <a:pos x="connsiteX0" y="connsiteY0"/>
                  </a:cxn>
                  <a:cxn ang="0">
                    <a:pos x="connsiteX1" y="connsiteY1"/>
                  </a:cxn>
                </a:cxnLst>
                <a:rect l="l" t="t" r="r" b="b"/>
                <a:pathLst>
                  <a:path w="252871" h="433493">
                    <a:moveTo>
                      <a:pt x="250162" y="423559"/>
                    </a:moveTo>
                    <a:lnTo>
                      <a:pt x="13547" y="13547"/>
                    </a:lnTo>
                  </a:path>
                </a:pathLst>
              </a:custGeom>
              <a:ln w="9525" cap="flat">
                <a:solidFill>
                  <a:srgbClr val="FFFFFF"/>
                </a:solid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703988BC-9A14-4C79-9272-FE6C7E9A4C5D}"/>
                  </a:ext>
                </a:extLst>
              </p:cNvPr>
              <p:cNvSpPr/>
              <p:nvPr/>
            </p:nvSpPr>
            <p:spPr>
              <a:xfrm>
                <a:off x="8258951" y="6324537"/>
                <a:ext cx="252871" cy="433493"/>
              </a:xfrm>
              <a:custGeom>
                <a:avLst/>
                <a:gdLst>
                  <a:gd name="connsiteX0" fmla="*/ 250162 w 252871"/>
                  <a:gd name="connsiteY0" fmla="*/ 423559 h 433493"/>
                  <a:gd name="connsiteX1" fmla="*/ 13547 w 252871"/>
                  <a:gd name="connsiteY1" fmla="*/ 13547 h 433493"/>
                </a:gdLst>
                <a:ahLst/>
                <a:cxnLst>
                  <a:cxn ang="0">
                    <a:pos x="connsiteX0" y="connsiteY0"/>
                  </a:cxn>
                  <a:cxn ang="0">
                    <a:pos x="connsiteX1" y="connsiteY1"/>
                  </a:cxn>
                </a:cxnLst>
                <a:rect l="l" t="t" r="r" b="b"/>
                <a:pathLst>
                  <a:path w="252871" h="433493">
                    <a:moveTo>
                      <a:pt x="250162" y="423559"/>
                    </a:moveTo>
                    <a:lnTo>
                      <a:pt x="13547" y="13547"/>
                    </a:lnTo>
                  </a:path>
                </a:pathLst>
              </a:custGeom>
              <a:ln w="9525" cap="flat">
                <a:solidFill>
                  <a:srgbClr val="FFFFFF"/>
                </a:solid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0C21EAF9-0A32-4BB4-A1FE-64D54C559407}"/>
                  </a:ext>
                </a:extLst>
              </p:cNvPr>
              <p:cNvSpPr/>
              <p:nvPr/>
            </p:nvSpPr>
            <p:spPr>
              <a:xfrm>
                <a:off x="4706112" y="3452643"/>
                <a:ext cx="252871" cy="433493"/>
              </a:xfrm>
              <a:custGeom>
                <a:avLst/>
                <a:gdLst>
                  <a:gd name="connsiteX0" fmla="*/ 250162 w 252871"/>
                  <a:gd name="connsiteY0" fmla="*/ 423559 h 433493"/>
                  <a:gd name="connsiteX1" fmla="*/ 13546 w 252871"/>
                  <a:gd name="connsiteY1" fmla="*/ 13547 h 433493"/>
                </a:gdLst>
                <a:ahLst/>
                <a:cxnLst>
                  <a:cxn ang="0">
                    <a:pos x="connsiteX0" y="connsiteY0"/>
                  </a:cxn>
                  <a:cxn ang="0">
                    <a:pos x="connsiteX1" y="connsiteY1"/>
                  </a:cxn>
                </a:cxnLst>
                <a:rect l="l" t="t" r="r" b="b"/>
                <a:pathLst>
                  <a:path w="252871" h="433493">
                    <a:moveTo>
                      <a:pt x="250162" y="423559"/>
                    </a:moveTo>
                    <a:lnTo>
                      <a:pt x="13546" y="13547"/>
                    </a:lnTo>
                  </a:path>
                </a:pathLst>
              </a:custGeom>
              <a:ln w="9525" cap="flat">
                <a:solidFill>
                  <a:srgbClr val="FFFFFF"/>
                </a:solid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036893EA-3434-450F-B53A-6804ABD7708B}"/>
                  </a:ext>
                </a:extLst>
              </p:cNvPr>
              <p:cNvSpPr/>
              <p:nvPr/>
            </p:nvSpPr>
            <p:spPr>
              <a:xfrm>
                <a:off x="5417764" y="5094499"/>
                <a:ext cx="957298" cy="830862"/>
              </a:xfrm>
              <a:custGeom>
                <a:avLst/>
                <a:gdLst>
                  <a:gd name="connsiteX0" fmla="*/ 723392 w 957297"/>
                  <a:gd name="connsiteY0" fmla="*/ 13547 h 830862"/>
                  <a:gd name="connsiteX1" fmla="*/ 960007 w 957297"/>
                  <a:gd name="connsiteY1" fmla="*/ 423559 h 830862"/>
                  <a:gd name="connsiteX2" fmla="*/ 723392 w 957297"/>
                  <a:gd name="connsiteY2" fmla="*/ 833571 h 830862"/>
                  <a:gd name="connsiteX3" fmla="*/ 250161 w 957297"/>
                  <a:gd name="connsiteY3" fmla="*/ 833571 h 830862"/>
                  <a:gd name="connsiteX4" fmla="*/ 13547 w 957297"/>
                  <a:gd name="connsiteY4" fmla="*/ 423559 h 830862"/>
                  <a:gd name="connsiteX5" fmla="*/ 250161 w 957297"/>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30862">
                    <a:moveTo>
                      <a:pt x="723392" y="13547"/>
                    </a:moveTo>
                    <a:lnTo>
                      <a:pt x="960007" y="423559"/>
                    </a:lnTo>
                    <a:lnTo>
                      <a:pt x="723392" y="833571"/>
                    </a:lnTo>
                    <a:lnTo>
                      <a:pt x="250161" y="833571"/>
                    </a:lnTo>
                    <a:lnTo>
                      <a:pt x="13547" y="423559"/>
                    </a:lnTo>
                    <a:lnTo>
                      <a:pt x="250161" y="13547"/>
                    </a:lnTo>
                    <a:close/>
                  </a:path>
                </a:pathLst>
              </a:custGeom>
              <a:noFill/>
              <a:ln w="9525" cap="flat">
                <a:solidFill>
                  <a:srgbClr val="FFFFFF"/>
                </a:solid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A6D3D4FE-8B4E-42CA-8F7F-0ECC47E63BCB}"/>
                  </a:ext>
                </a:extLst>
              </p:cNvPr>
              <p:cNvSpPr/>
              <p:nvPr/>
            </p:nvSpPr>
            <p:spPr>
              <a:xfrm>
                <a:off x="4706112" y="3862656"/>
                <a:ext cx="975360" cy="848924"/>
              </a:xfrm>
              <a:custGeom>
                <a:avLst/>
                <a:gdLst>
                  <a:gd name="connsiteX0" fmla="*/ 725199 w 975360"/>
                  <a:gd name="connsiteY0" fmla="*/ 13547 h 848924"/>
                  <a:gd name="connsiteX1" fmla="*/ 961813 w 975360"/>
                  <a:gd name="connsiteY1" fmla="*/ 423559 h 848924"/>
                  <a:gd name="connsiteX2" fmla="*/ 725199 w 975360"/>
                  <a:gd name="connsiteY2" fmla="*/ 835378 h 848924"/>
                  <a:gd name="connsiteX3" fmla="*/ 250162 w 975360"/>
                  <a:gd name="connsiteY3" fmla="*/ 835378 h 848924"/>
                  <a:gd name="connsiteX4" fmla="*/ 13547 w 975360"/>
                  <a:gd name="connsiteY4" fmla="*/ 423559 h 848924"/>
                  <a:gd name="connsiteX5" fmla="*/ 250162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5199" y="13547"/>
                    </a:moveTo>
                    <a:lnTo>
                      <a:pt x="961813" y="423559"/>
                    </a:lnTo>
                    <a:lnTo>
                      <a:pt x="725199" y="835378"/>
                    </a:lnTo>
                    <a:lnTo>
                      <a:pt x="250162" y="835378"/>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21566FFE-5E0C-4F6B-9C50-B6E35705CB50}"/>
                  </a:ext>
                </a:extLst>
              </p:cNvPr>
              <p:cNvSpPr/>
              <p:nvPr/>
            </p:nvSpPr>
            <p:spPr>
              <a:xfrm>
                <a:off x="6127609" y="4684487"/>
                <a:ext cx="975360" cy="830862"/>
              </a:xfrm>
              <a:custGeom>
                <a:avLst/>
                <a:gdLst>
                  <a:gd name="connsiteX0" fmla="*/ 723392 w 975360"/>
                  <a:gd name="connsiteY0" fmla="*/ 13547 h 830862"/>
                  <a:gd name="connsiteX1" fmla="*/ 961813 w 975360"/>
                  <a:gd name="connsiteY1" fmla="*/ 423559 h 830862"/>
                  <a:gd name="connsiteX2" fmla="*/ 723392 w 975360"/>
                  <a:gd name="connsiteY2" fmla="*/ 833571 h 830862"/>
                  <a:gd name="connsiteX3" fmla="*/ 250162 w 975360"/>
                  <a:gd name="connsiteY3" fmla="*/ 833571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3392" y="13547"/>
                    </a:moveTo>
                    <a:lnTo>
                      <a:pt x="961813" y="423559"/>
                    </a:lnTo>
                    <a:lnTo>
                      <a:pt x="723392" y="833571"/>
                    </a:lnTo>
                    <a:lnTo>
                      <a:pt x="250162" y="833571"/>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17AD1552-C84F-4936-AE15-E97623C55CFF}"/>
                  </a:ext>
                </a:extLst>
              </p:cNvPr>
              <p:cNvSpPr/>
              <p:nvPr/>
            </p:nvSpPr>
            <p:spPr>
              <a:xfrm>
                <a:off x="6837454" y="4272668"/>
                <a:ext cx="975360" cy="848924"/>
              </a:xfrm>
              <a:custGeom>
                <a:avLst/>
                <a:gdLst>
                  <a:gd name="connsiteX0" fmla="*/ 725199 w 975360"/>
                  <a:gd name="connsiteY0" fmla="*/ 13547 h 848924"/>
                  <a:gd name="connsiteX1" fmla="*/ 961813 w 975360"/>
                  <a:gd name="connsiteY1" fmla="*/ 425365 h 848924"/>
                  <a:gd name="connsiteX2" fmla="*/ 725199 w 975360"/>
                  <a:gd name="connsiteY2" fmla="*/ 835378 h 848924"/>
                  <a:gd name="connsiteX3" fmla="*/ 251968 w 975360"/>
                  <a:gd name="connsiteY3" fmla="*/ 835378 h 848924"/>
                  <a:gd name="connsiteX4" fmla="*/ 13547 w 975360"/>
                  <a:gd name="connsiteY4" fmla="*/ 425365 h 848924"/>
                  <a:gd name="connsiteX5" fmla="*/ 251968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5199" y="13547"/>
                    </a:moveTo>
                    <a:lnTo>
                      <a:pt x="961813" y="425365"/>
                    </a:lnTo>
                    <a:lnTo>
                      <a:pt x="725199" y="835378"/>
                    </a:lnTo>
                    <a:lnTo>
                      <a:pt x="251968" y="835378"/>
                    </a:lnTo>
                    <a:lnTo>
                      <a:pt x="13547" y="425365"/>
                    </a:lnTo>
                    <a:lnTo>
                      <a:pt x="251968" y="13547"/>
                    </a:lnTo>
                    <a:close/>
                  </a:path>
                </a:pathLst>
              </a:custGeom>
              <a:noFill/>
              <a:ln w="9525" cap="flat">
                <a:solidFill>
                  <a:srgbClr val="FFFFFF"/>
                </a:solid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130777C1-02BE-44A3-9E71-AED13A1DD385}"/>
                  </a:ext>
                </a:extLst>
              </p:cNvPr>
              <p:cNvSpPr/>
              <p:nvPr/>
            </p:nvSpPr>
            <p:spPr>
              <a:xfrm>
                <a:off x="7549106" y="3862656"/>
                <a:ext cx="252871" cy="433493"/>
              </a:xfrm>
              <a:custGeom>
                <a:avLst/>
                <a:gdLst>
                  <a:gd name="connsiteX0" fmla="*/ 250162 w 252871"/>
                  <a:gd name="connsiteY0" fmla="*/ 13547 h 433493"/>
                  <a:gd name="connsiteX1" fmla="*/ 13547 w 252871"/>
                  <a:gd name="connsiteY1" fmla="*/ 423559 h 433493"/>
                </a:gdLst>
                <a:ahLst/>
                <a:cxnLst>
                  <a:cxn ang="0">
                    <a:pos x="connsiteX0" y="connsiteY0"/>
                  </a:cxn>
                  <a:cxn ang="0">
                    <a:pos x="connsiteX1" y="connsiteY1"/>
                  </a:cxn>
                </a:cxnLst>
                <a:rect l="l" t="t" r="r" b="b"/>
                <a:pathLst>
                  <a:path w="252871" h="433493">
                    <a:moveTo>
                      <a:pt x="250162" y="13547"/>
                    </a:moveTo>
                    <a:lnTo>
                      <a:pt x="13547" y="423559"/>
                    </a:lnTo>
                  </a:path>
                </a:pathLst>
              </a:custGeom>
              <a:ln w="9525" cap="flat">
                <a:solidFill>
                  <a:srgbClr val="FFFFFF"/>
                </a:solid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EE9E4B4A-AE10-4A44-829A-57FC43C012C0}"/>
                  </a:ext>
                </a:extLst>
              </p:cNvPr>
              <p:cNvSpPr/>
              <p:nvPr/>
            </p:nvSpPr>
            <p:spPr>
              <a:xfrm>
                <a:off x="6837454" y="5094499"/>
                <a:ext cx="975360" cy="830862"/>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1968 w 975360"/>
                  <a:gd name="connsiteY3" fmla="*/ 833571 h 830862"/>
                  <a:gd name="connsiteX4" fmla="*/ 13547 w 975360"/>
                  <a:gd name="connsiteY4" fmla="*/ 423559 h 830862"/>
                  <a:gd name="connsiteX5" fmla="*/ 251968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1968" y="833571"/>
                    </a:lnTo>
                    <a:lnTo>
                      <a:pt x="13547" y="423559"/>
                    </a:lnTo>
                    <a:lnTo>
                      <a:pt x="251968" y="13547"/>
                    </a:lnTo>
                    <a:close/>
                  </a:path>
                </a:pathLst>
              </a:custGeom>
              <a:noFill/>
              <a:ln w="9525" cap="flat">
                <a:solidFill>
                  <a:srgbClr val="FFFFFF"/>
                </a:solid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9BBE4A59-EB47-4C57-9518-24D9A7CBBD12}"/>
                  </a:ext>
                </a:extLst>
              </p:cNvPr>
              <p:cNvSpPr/>
              <p:nvPr/>
            </p:nvSpPr>
            <p:spPr>
              <a:xfrm>
                <a:off x="6837454" y="5914524"/>
                <a:ext cx="975360" cy="830862"/>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1968 w 975360"/>
                  <a:gd name="connsiteY3" fmla="*/ 833571 h 830862"/>
                  <a:gd name="connsiteX4" fmla="*/ 13547 w 975360"/>
                  <a:gd name="connsiteY4" fmla="*/ 423559 h 830862"/>
                  <a:gd name="connsiteX5" fmla="*/ 251968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1968" y="833571"/>
                    </a:lnTo>
                    <a:lnTo>
                      <a:pt x="13547" y="423559"/>
                    </a:lnTo>
                    <a:lnTo>
                      <a:pt x="251968" y="13547"/>
                    </a:lnTo>
                    <a:close/>
                  </a:path>
                </a:pathLst>
              </a:custGeom>
              <a:noFill/>
              <a:ln w="9525" cap="flat">
                <a:solidFill>
                  <a:srgbClr val="FFFFFF"/>
                </a:solid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1B81CA20-9ED4-4E42-8BFB-8501A0B86D1D}"/>
                  </a:ext>
                </a:extLst>
              </p:cNvPr>
              <p:cNvSpPr/>
              <p:nvPr/>
            </p:nvSpPr>
            <p:spPr>
              <a:xfrm>
                <a:off x="7549106" y="5504512"/>
                <a:ext cx="957298" cy="830862"/>
              </a:xfrm>
              <a:custGeom>
                <a:avLst/>
                <a:gdLst>
                  <a:gd name="connsiteX0" fmla="*/ 723392 w 957297"/>
                  <a:gd name="connsiteY0" fmla="*/ 13547 h 830862"/>
                  <a:gd name="connsiteX1" fmla="*/ 960007 w 957297"/>
                  <a:gd name="connsiteY1" fmla="*/ 423559 h 830862"/>
                  <a:gd name="connsiteX2" fmla="*/ 723392 w 957297"/>
                  <a:gd name="connsiteY2" fmla="*/ 833572 h 830862"/>
                  <a:gd name="connsiteX3" fmla="*/ 250161 w 957297"/>
                  <a:gd name="connsiteY3" fmla="*/ 833572 h 830862"/>
                  <a:gd name="connsiteX4" fmla="*/ 13547 w 957297"/>
                  <a:gd name="connsiteY4" fmla="*/ 423559 h 830862"/>
                  <a:gd name="connsiteX5" fmla="*/ 250161 w 957297"/>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30862">
                    <a:moveTo>
                      <a:pt x="723392" y="13547"/>
                    </a:moveTo>
                    <a:lnTo>
                      <a:pt x="960007" y="423559"/>
                    </a:lnTo>
                    <a:lnTo>
                      <a:pt x="723392" y="833572"/>
                    </a:lnTo>
                    <a:lnTo>
                      <a:pt x="250161" y="833572"/>
                    </a:lnTo>
                    <a:lnTo>
                      <a:pt x="13547" y="423559"/>
                    </a:lnTo>
                    <a:lnTo>
                      <a:pt x="250161" y="13547"/>
                    </a:lnTo>
                    <a:close/>
                  </a:path>
                </a:pathLst>
              </a:custGeom>
              <a:noFill/>
              <a:ln w="9525" cap="flat">
                <a:solidFill>
                  <a:srgbClr val="FFFFFF"/>
                </a:solid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EA8D1F58-02B3-45B0-8F7F-4384F344AB0C}"/>
                  </a:ext>
                </a:extLst>
              </p:cNvPr>
              <p:cNvSpPr/>
              <p:nvPr/>
            </p:nvSpPr>
            <p:spPr>
              <a:xfrm>
                <a:off x="6127609" y="5504512"/>
                <a:ext cx="975360" cy="830862"/>
              </a:xfrm>
              <a:custGeom>
                <a:avLst/>
                <a:gdLst>
                  <a:gd name="connsiteX0" fmla="*/ 723392 w 975360"/>
                  <a:gd name="connsiteY0" fmla="*/ 13547 h 830862"/>
                  <a:gd name="connsiteX1" fmla="*/ 961813 w 975360"/>
                  <a:gd name="connsiteY1" fmla="*/ 423559 h 830862"/>
                  <a:gd name="connsiteX2" fmla="*/ 723392 w 975360"/>
                  <a:gd name="connsiteY2" fmla="*/ 833572 h 830862"/>
                  <a:gd name="connsiteX3" fmla="*/ 250162 w 975360"/>
                  <a:gd name="connsiteY3" fmla="*/ 833572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3392" y="13547"/>
                    </a:moveTo>
                    <a:lnTo>
                      <a:pt x="961813" y="423559"/>
                    </a:lnTo>
                    <a:lnTo>
                      <a:pt x="723392" y="833572"/>
                    </a:lnTo>
                    <a:lnTo>
                      <a:pt x="250162" y="833572"/>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839AFCC8-65EE-47DB-90F7-CF7FFB8CA431}"/>
                  </a:ext>
                </a:extLst>
              </p:cNvPr>
              <p:cNvSpPr/>
              <p:nvPr/>
            </p:nvSpPr>
            <p:spPr>
              <a:xfrm>
                <a:off x="7442538" y="6627982"/>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4875" y="177913"/>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8CAE9CBD-824B-4AE1-A93B-60F49B31DD50}"/>
                  </a:ext>
                </a:extLst>
              </p:cNvPr>
              <p:cNvSpPr/>
              <p:nvPr/>
            </p:nvSpPr>
            <p:spPr>
              <a:xfrm>
                <a:off x="6730887" y="5396138"/>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6681" y="179719"/>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433B7456-752A-4096-903B-B2939681D47D}"/>
                  </a:ext>
                </a:extLst>
              </p:cNvPr>
              <p:cNvSpPr/>
              <p:nvPr/>
            </p:nvSpPr>
            <p:spPr>
              <a:xfrm>
                <a:off x="5311196" y="3756089"/>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4875" y="179719"/>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EF6C1C98-0406-4606-ACA6-ED3C7F9E2824}"/>
                  </a:ext>
                </a:extLst>
              </p:cNvPr>
              <p:cNvSpPr/>
              <p:nvPr/>
            </p:nvSpPr>
            <p:spPr>
              <a:xfrm>
                <a:off x="4599545" y="3346076"/>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8"/>
                      <a:pt x="226681" y="120114"/>
                    </a:cubicBezTo>
                    <a:cubicBezTo>
                      <a:pt x="226681" y="179719"/>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8AD836F9-CB09-49A6-89C3-53D14FB4D0AA}"/>
                  </a:ext>
                </a:extLst>
              </p:cNvPr>
              <p:cNvSpPr/>
              <p:nvPr/>
            </p:nvSpPr>
            <p:spPr>
              <a:xfrm>
                <a:off x="7679154" y="3756089"/>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6681" y="179719"/>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E5641207-C957-408F-BA08-711222B4B160}"/>
                  </a:ext>
                </a:extLst>
              </p:cNvPr>
              <p:cNvSpPr/>
              <p:nvPr/>
            </p:nvSpPr>
            <p:spPr>
              <a:xfrm>
                <a:off x="8388999" y="6627982"/>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4" y="226681"/>
                      <a:pt x="13547" y="179719"/>
                      <a:pt x="13547" y="120114"/>
                    </a:cubicBezTo>
                    <a:cubicBezTo>
                      <a:pt x="13547" y="62315"/>
                      <a:pt x="60508" y="13547"/>
                      <a:pt x="120114" y="13547"/>
                    </a:cubicBezTo>
                    <a:cubicBezTo>
                      <a:pt x="177912" y="13547"/>
                      <a:pt x="226681" y="60509"/>
                      <a:pt x="226681" y="120114"/>
                    </a:cubicBezTo>
                    <a:cubicBezTo>
                      <a:pt x="226681" y="177913"/>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2CC333ED-D4FB-40BF-B96D-FD845B929399}"/>
                  </a:ext>
                </a:extLst>
              </p:cNvPr>
              <p:cNvSpPr/>
              <p:nvPr/>
            </p:nvSpPr>
            <p:spPr>
              <a:xfrm>
                <a:off x="8152384" y="5396138"/>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4" y="226681"/>
                      <a:pt x="13547" y="179719"/>
                      <a:pt x="13547" y="120114"/>
                    </a:cubicBezTo>
                    <a:cubicBezTo>
                      <a:pt x="13547" y="62315"/>
                      <a:pt x="60509" y="13547"/>
                      <a:pt x="120114" y="13547"/>
                    </a:cubicBezTo>
                    <a:cubicBezTo>
                      <a:pt x="177913" y="13547"/>
                      <a:pt x="226681" y="60509"/>
                      <a:pt x="226681" y="120114"/>
                    </a:cubicBezTo>
                    <a:cubicBezTo>
                      <a:pt x="226681" y="179719"/>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8" name="任意多边形: 形状 77">
                <a:extLst>
                  <a:ext uri="{FF2B5EF4-FFF2-40B4-BE49-F238E27FC236}">
                    <a16:creationId xmlns:a16="http://schemas.microsoft.com/office/drawing/2014/main" id="{35146B41-5CEF-4D9C-B806-33BF89F2E951}"/>
                  </a:ext>
                </a:extLst>
              </p:cNvPr>
              <p:cNvSpPr/>
              <p:nvPr/>
            </p:nvSpPr>
            <p:spPr>
              <a:xfrm>
                <a:off x="6021042" y="3346076"/>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4" y="226681"/>
                      <a:pt x="13547" y="179719"/>
                      <a:pt x="13547" y="120114"/>
                    </a:cubicBezTo>
                    <a:cubicBezTo>
                      <a:pt x="13547" y="62315"/>
                      <a:pt x="60509" y="13547"/>
                      <a:pt x="120114" y="13547"/>
                    </a:cubicBezTo>
                    <a:cubicBezTo>
                      <a:pt x="177913" y="13547"/>
                      <a:pt x="226681" y="60508"/>
                      <a:pt x="226681" y="120114"/>
                    </a:cubicBezTo>
                    <a:cubicBezTo>
                      <a:pt x="226681" y="179719"/>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9" name="任意多边形: 形状 78">
                <a:extLst>
                  <a:ext uri="{FF2B5EF4-FFF2-40B4-BE49-F238E27FC236}">
                    <a16:creationId xmlns:a16="http://schemas.microsoft.com/office/drawing/2014/main" id="{47D9FBD5-18E2-445D-AD9C-EF61FAEBB9C6}"/>
                  </a:ext>
                </a:extLst>
              </p:cNvPr>
              <p:cNvSpPr/>
              <p:nvPr/>
            </p:nvSpPr>
            <p:spPr>
              <a:xfrm>
                <a:off x="5547811" y="5806151"/>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6681" y="179719"/>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A2705EC8-CD3A-4A53-88EE-27FF7560FD92}"/>
                  </a:ext>
                </a:extLst>
              </p:cNvPr>
              <p:cNvSpPr/>
              <p:nvPr/>
            </p:nvSpPr>
            <p:spPr>
              <a:xfrm>
                <a:off x="6021042" y="4986126"/>
                <a:ext cx="234809" cy="234809"/>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4" y="226681"/>
                      <a:pt x="13547" y="179719"/>
                      <a:pt x="13547" y="120114"/>
                    </a:cubicBezTo>
                    <a:cubicBezTo>
                      <a:pt x="13547" y="62314"/>
                      <a:pt x="60509" y="13547"/>
                      <a:pt x="120114" y="13547"/>
                    </a:cubicBezTo>
                    <a:cubicBezTo>
                      <a:pt x="177913" y="13547"/>
                      <a:pt x="226681" y="60509"/>
                      <a:pt x="226681" y="120114"/>
                    </a:cubicBezTo>
                    <a:cubicBezTo>
                      <a:pt x="226681" y="179719"/>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pic>
            <p:nvPicPr>
              <p:cNvPr id="81" name="图片 80">
                <a:extLst>
                  <a:ext uri="{FF2B5EF4-FFF2-40B4-BE49-F238E27FC236}">
                    <a16:creationId xmlns:a16="http://schemas.microsoft.com/office/drawing/2014/main" id="{16BD5623-ADB1-4E48-B79B-7ED44C09430B}"/>
                  </a:ext>
                </a:extLst>
              </p:cNvPr>
              <p:cNvPicPr>
                <a:picLocks noChangeAspect="1"/>
              </p:cNvPicPr>
              <p:nvPr/>
            </p:nvPicPr>
            <p:blipFill>
              <a:blip r:embed="rId2"/>
              <a:stretch>
                <a:fillRect/>
              </a:stretch>
            </p:blipFill>
            <p:spPr>
              <a:xfrm>
                <a:off x="8663509" y="2828034"/>
                <a:ext cx="1517227" cy="1589476"/>
              </a:xfrm>
              <a:custGeom>
                <a:avLst/>
                <a:gdLst>
                  <a:gd name="connsiteX0" fmla="*/ 0 w 1517226"/>
                  <a:gd name="connsiteY0" fmla="*/ 0 h 1589475"/>
                  <a:gd name="connsiteX1" fmla="*/ 1521562 w 1517226"/>
                  <a:gd name="connsiteY1" fmla="*/ 0 h 1589475"/>
                  <a:gd name="connsiteX2" fmla="*/ 1521562 w 1517226"/>
                  <a:gd name="connsiteY2" fmla="*/ 1603925 h 1589475"/>
                  <a:gd name="connsiteX3" fmla="*/ 0 w 1517226"/>
                  <a:gd name="connsiteY3" fmla="*/ 1603925 h 1589475"/>
                </a:gdLst>
                <a:ahLst/>
                <a:cxnLst>
                  <a:cxn ang="0">
                    <a:pos x="connsiteX0" y="connsiteY0"/>
                  </a:cxn>
                  <a:cxn ang="0">
                    <a:pos x="connsiteX1" y="connsiteY1"/>
                  </a:cxn>
                  <a:cxn ang="0">
                    <a:pos x="connsiteX2" y="connsiteY2"/>
                  </a:cxn>
                  <a:cxn ang="0">
                    <a:pos x="connsiteX3" y="connsiteY3"/>
                  </a:cxn>
                </a:cxnLst>
                <a:rect l="l" t="t" r="r" b="b"/>
                <a:pathLst>
                  <a:path w="1517226" h="1589475">
                    <a:moveTo>
                      <a:pt x="0" y="0"/>
                    </a:moveTo>
                    <a:lnTo>
                      <a:pt x="1521562" y="0"/>
                    </a:lnTo>
                    <a:lnTo>
                      <a:pt x="1521562" y="1603925"/>
                    </a:lnTo>
                    <a:lnTo>
                      <a:pt x="0" y="1603925"/>
                    </a:lnTo>
                    <a:close/>
                  </a:path>
                </a:pathLst>
              </a:custGeom>
              <a:ln/>
            </p:spPr>
          </p:pic>
          <p:sp>
            <p:nvSpPr>
              <p:cNvPr id="82" name="任意多边形: 形状 81">
                <a:extLst>
                  <a:ext uri="{FF2B5EF4-FFF2-40B4-BE49-F238E27FC236}">
                    <a16:creationId xmlns:a16="http://schemas.microsoft.com/office/drawing/2014/main" id="{4C78FD38-7242-42FF-A3A4-C5D07AFFE010}"/>
                  </a:ext>
                </a:extLst>
              </p:cNvPr>
              <p:cNvSpPr/>
              <p:nvPr/>
            </p:nvSpPr>
            <p:spPr>
              <a:xfrm>
                <a:off x="9172900" y="3025560"/>
                <a:ext cx="596053" cy="614116"/>
              </a:xfrm>
              <a:custGeom>
                <a:avLst/>
                <a:gdLst>
                  <a:gd name="connsiteX0" fmla="*/ 517483 w 596053"/>
                  <a:gd name="connsiteY0" fmla="*/ 64935 h 614115"/>
                  <a:gd name="connsiteX1" fmla="*/ 510257 w 596053"/>
                  <a:gd name="connsiteY1" fmla="*/ 59517 h 614115"/>
                  <a:gd name="connsiteX2" fmla="*/ 237518 w 596053"/>
                  <a:gd name="connsiteY2" fmla="*/ 81192 h 614115"/>
                  <a:gd name="connsiteX3" fmla="*/ 13547 w 596053"/>
                  <a:gd name="connsiteY3" fmla="*/ 344900 h 614115"/>
                  <a:gd name="connsiteX4" fmla="*/ 315185 w 596053"/>
                  <a:gd name="connsiteY4" fmla="*/ 601384 h 614115"/>
                  <a:gd name="connsiteX5" fmla="*/ 539157 w 596053"/>
                  <a:gd name="connsiteY5" fmla="*/ 337675 h 614115"/>
                  <a:gd name="connsiteX6" fmla="*/ 517483 w 596053"/>
                  <a:gd name="connsiteY6" fmla="*/ 64935 h 61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053" h="614115">
                    <a:moveTo>
                      <a:pt x="517483" y="64935"/>
                    </a:moveTo>
                    <a:lnTo>
                      <a:pt x="510257" y="59517"/>
                    </a:lnTo>
                    <a:cubicBezTo>
                      <a:pt x="428977" y="-9120"/>
                      <a:pt x="306154" y="-88"/>
                      <a:pt x="237518" y="81192"/>
                    </a:cubicBezTo>
                    <a:lnTo>
                      <a:pt x="13547" y="344900"/>
                    </a:lnTo>
                    <a:lnTo>
                      <a:pt x="315185" y="601384"/>
                    </a:lnTo>
                    <a:lnTo>
                      <a:pt x="539157" y="337675"/>
                    </a:lnTo>
                    <a:cubicBezTo>
                      <a:pt x="609599" y="256395"/>
                      <a:pt x="598763" y="133572"/>
                      <a:pt x="517483" y="64935"/>
                    </a:cubicBezTo>
                    <a:close/>
                  </a:path>
                </a:pathLst>
              </a:custGeom>
              <a:solidFill>
                <a:srgbClr val="CDEAFA"/>
              </a:solidFill>
              <a:ln w="9525" cap="flat">
                <a:noFill/>
                <a:prstDash val="solid"/>
                <a:miter/>
              </a:ln>
            </p:spPr>
            <p:txBody>
              <a:bodyPr rtlCol="0" anchor="ctr"/>
              <a:lstStyle/>
              <a:p>
                <a:endParaRPr lang="zh-CN" altLang="en-US"/>
              </a:p>
            </p:txBody>
          </p:sp>
          <p:sp>
            <p:nvSpPr>
              <p:cNvPr id="83" name="任意多边形: 形状 82">
                <a:extLst>
                  <a:ext uri="{FF2B5EF4-FFF2-40B4-BE49-F238E27FC236}">
                    <a16:creationId xmlns:a16="http://schemas.microsoft.com/office/drawing/2014/main" id="{6862C6BF-5086-46DB-9B37-98DB8B8D96C1}"/>
                  </a:ext>
                </a:extLst>
              </p:cNvPr>
              <p:cNvSpPr/>
              <p:nvPr/>
            </p:nvSpPr>
            <p:spPr>
              <a:xfrm>
                <a:off x="8863221" y="3358720"/>
                <a:ext cx="632178" cy="650240"/>
              </a:xfrm>
              <a:custGeom>
                <a:avLst/>
                <a:gdLst>
                  <a:gd name="connsiteX0" fmla="*/ 88416 w 632177"/>
                  <a:gd name="connsiteY0" fmla="*/ 604181 h 650240"/>
                  <a:gd name="connsiteX1" fmla="*/ 81192 w 632177"/>
                  <a:gd name="connsiteY1" fmla="*/ 598763 h 650240"/>
                  <a:gd name="connsiteX2" fmla="*/ 59517 w 632177"/>
                  <a:gd name="connsiteY2" fmla="*/ 326023 h 650240"/>
                  <a:gd name="connsiteX3" fmla="*/ 325032 w 632177"/>
                  <a:gd name="connsiteY3" fmla="*/ 13547 h 650240"/>
                  <a:gd name="connsiteX4" fmla="*/ 626671 w 632177"/>
                  <a:gd name="connsiteY4" fmla="*/ 270030 h 650240"/>
                  <a:gd name="connsiteX5" fmla="*/ 361156 w 632177"/>
                  <a:gd name="connsiteY5" fmla="*/ 582507 h 650240"/>
                  <a:gd name="connsiteX6" fmla="*/ 88416 w 632177"/>
                  <a:gd name="connsiteY6" fmla="*/ 604181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177" h="650240">
                    <a:moveTo>
                      <a:pt x="88416" y="604181"/>
                    </a:moveTo>
                    <a:lnTo>
                      <a:pt x="81192" y="598763"/>
                    </a:lnTo>
                    <a:cubicBezTo>
                      <a:pt x="-88" y="530126"/>
                      <a:pt x="-9120" y="407303"/>
                      <a:pt x="59517" y="326023"/>
                    </a:cubicBezTo>
                    <a:lnTo>
                      <a:pt x="325032" y="13547"/>
                    </a:lnTo>
                    <a:lnTo>
                      <a:pt x="626671" y="270030"/>
                    </a:lnTo>
                    <a:lnTo>
                      <a:pt x="361156" y="582507"/>
                    </a:lnTo>
                    <a:cubicBezTo>
                      <a:pt x="290713" y="661980"/>
                      <a:pt x="169696" y="672818"/>
                      <a:pt x="88416" y="604181"/>
                    </a:cubicBezTo>
                    <a:close/>
                  </a:path>
                </a:pathLst>
              </a:custGeom>
              <a:solidFill>
                <a:srgbClr val="ED1849"/>
              </a:solidFill>
              <a:ln w="9525" cap="flat">
                <a:noFill/>
                <a:prstDash val="solid"/>
                <a:miter/>
              </a:ln>
            </p:spPr>
            <p:txBody>
              <a:bodyPr rtlCol="0" anchor="ctr"/>
              <a:lstStyle/>
              <a:p>
                <a:endParaRPr lang="zh-CN" altLang="en-US"/>
              </a:p>
            </p:txBody>
          </p:sp>
          <p:sp>
            <p:nvSpPr>
              <p:cNvPr id="84" name="任意多边形: 形状 83">
                <a:extLst>
                  <a:ext uri="{FF2B5EF4-FFF2-40B4-BE49-F238E27FC236}">
                    <a16:creationId xmlns:a16="http://schemas.microsoft.com/office/drawing/2014/main" id="{F2DE4D4C-3E0E-4B0A-96E2-53257AD09FD1}"/>
                  </a:ext>
                </a:extLst>
              </p:cNvPr>
              <p:cNvSpPr/>
              <p:nvPr/>
            </p:nvSpPr>
            <p:spPr>
              <a:xfrm>
                <a:off x="8950734" y="3089593"/>
                <a:ext cx="812800" cy="921173"/>
              </a:xfrm>
              <a:custGeom>
                <a:avLst/>
                <a:gdLst>
                  <a:gd name="connsiteX0" fmla="*/ 752292 w 812800"/>
                  <a:gd name="connsiteY0" fmla="*/ 13547 h 921173"/>
                  <a:gd name="connsiteX1" fmla="*/ 13547 w 812800"/>
                  <a:gd name="connsiteY1" fmla="*/ 884146 h 921173"/>
                  <a:gd name="connsiteX2" fmla="*/ 271837 w 812800"/>
                  <a:gd name="connsiteY2" fmla="*/ 851634 h 921173"/>
                  <a:gd name="connsiteX3" fmla="*/ 537351 w 812800"/>
                  <a:gd name="connsiteY3" fmla="*/ 539157 h 921173"/>
                  <a:gd name="connsiteX4" fmla="*/ 761323 w 812800"/>
                  <a:gd name="connsiteY4" fmla="*/ 275449 h 921173"/>
                  <a:gd name="connsiteX5" fmla="*/ 752292 w 812800"/>
                  <a:gd name="connsiteY5" fmla="*/ 13547 h 92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921173">
                    <a:moveTo>
                      <a:pt x="752292" y="13547"/>
                    </a:moveTo>
                    <a:lnTo>
                      <a:pt x="13547" y="884146"/>
                    </a:lnTo>
                    <a:cubicBezTo>
                      <a:pt x="94827" y="941945"/>
                      <a:pt x="206813" y="927495"/>
                      <a:pt x="271837" y="851634"/>
                    </a:cubicBezTo>
                    <a:lnTo>
                      <a:pt x="537351" y="539157"/>
                    </a:lnTo>
                    <a:lnTo>
                      <a:pt x="761323" y="275449"/>
                    </a:lnTo>
                    <a:cubicBezTo>
                      <a:pt x="826347" y="197781"/>
                      <a:pt x="820928" y="83989"/>
                      <a:pt x="752292"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65B40DE3-20CF-45AF-A208-377DAB06F579}"/>
                  </a:ext>
                </a:extLst>
              </p:cNvPr>
              <p:cNvSpPr/>
              <p:nvPr/>
            </p:nvSpPr>
            <p:spPr>
              <a:xfrm>
                <a:off x="9036203" y="3182286"/>
                <a:ext cx="668302" cy="776676"/>
              </a:xfrm>
              <a:custGeom>
                <a:avLst/>
                <a:gdLst>
                  <a:gd name="connsiteX0" fmla="*/ 83413 w 668302"/>
                  <a:gd name="connsiteY0" fmla="*/ 757134 h 776675"/>
                  <a:gd name="connsiteX1" fmla="*/ 36451 w 668302"/>
                  <a:gd name="connsiteY1" fmla="*/ 760747 h 776675"/>
                  <a:gd name="connsiteX2" fmla="*/ 25615 w 668302"/>
                  <a:gd name="connsiteY2" fmla="*/ 751716 h 776675"/>
                  <a:gd name="connsiteX3" fmla="*/ 22002 w 668302"/>
                  <a:gd name="connsiteY3" fmla="*/ 704754 h 776675"/>
                  <a:gd name="connsiteX4" fmla="*/ 598187 w 668302"/>
                  <a:gd name="connsiteY4" fmla="*/ 25614 h 776675"/>
                  <a:gd name="connsiteX5" fmla="*/ 645149 w 668302"/>
                  <a:gd name="connsiteY5" fmla="*/ 22002 h 776675"/>
                  <a:gd name="connsiteX6" fmla="*/ 655986 w 668302"/>
                  <a:gd name="connsiteY6" fmla="*/ 31033 h 776675"/>
                  <a:gd name="connsiteX7" fmla="*/ 659598 w 668302"/>
                  <a:gd name="connsiteY7" fmla="*/ 77995 h 776675"/>
                  <a:gd name="connsiteX8" fmla="*/ 83413 w 668302"/>
                  <a:gd name="connsiteY8" fmla="*/ 757134 h 7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302" h="776675">
                    <a:moveTo>
                      <a:pt x="83413" y="757134"/>
                    </a:moveTo>
                    <a:cubicBezTo>
                      <a:pt x="70770" y="771584"/>
                      <a:pt x="50902" y="773390"/>
                      <a:pt x="36451" y="760747"/>
                    </a:cubicBezTo>
                    <a:lnTo>
                      <a:pt x="25615" y="751716"/>
                    </a:lnTo>
                    <a:cubicBezTo>
                      <a:pt x="11164" y="740878"/>
                      <a:pt x="9358" y="719204"/>
                      <a:pt x="22002" y="704754"/>
                    </a:cubicBezTo>
                    <a:lnTo>
                      <a:pt x="598187" y="25614"/>
                    </a:lnTo>
                    <a:cubicBezTo>
                      <a:pt x="610830" y="11165"/>
                      <a:pt x="630699" y="9358"/>
                      <a:pt x="645149" y="22002"/>
                    </a:cubicBezTo>
                    <a:lnTo>
                      <a:pt x="655986" y="31033"/>
                    </a:lnTo>
                    <a:cubicBezTo>
                      <a:pt x="670436" y="41870"/>
                      <a:pt x="672242" y="63545"/>
                      <a:pt x="659598" y="77995"/>
                    </a:cubicBezTo>
                    <a:lnTo>
                      <a:pt x="83413" y="757134"/>
                    </a:lnTo>
                    <a:close/>
                  </a:path>
                </a:pathLst>
              </a:custGeom>
              <a:solidFill>
                <a:srgbClr val="FFFFFF"/>
              </a:solidFill>
              <a:ln w="9525" cap="flat">
                <a:noFill/>
                <a:prstDash val="solid"/>
                <a:miter/>
              </a:ln>
            </p:spPr>
            <p:txBody>
              <a:bodyPr rtlCol="0" anchor="ctr"/>
              <a:lstStyle/>
              <a:p>
                <a:endParaRPr lang="zh-CN" altLang="en-US"/>
              </a:p>
            </p:txBody>
          </p:sp>
          <p:pic>
            <p:nvPicPr>
              <p:cNvPr id="86" name="图片 85">
                <a:extLst>
                  <a:ext uri="{FF2B5EF4-FFF2-40B4-BE49-F238E27FC236}">
                    <a16:creationId xmlns:a16="http://schemas.microsoft.com/office/drawing/2014/main" id="{EA0A6141-1599-4B70-A7F9-BFC1C0513117}"/>
                  </a:ext>
                </a:extLst>
              </p:cNvPr>
              <p:cNvPicPr>
                <a:picLocks noChangeAspect="1"/>
              </p:cNvPicPr>
              <p:nvPr/>
            </p:nvPicPr>
            <p:blipFill>
              <a:blip r:embed="rId3"/>
              <a:stretch>
                <a:fillRect/>
              </a:stretch>
            </p:blipFill>
            <p:spPr>
              <a:xfrm>
                <a:off x="10839645" y="2702321"/>
                <a:ext cx="1083733" cy="1137920"/>
              </a:xfrm>
              <a:custGeom>
                <a:avLst/>
                <a:gdLst>
                  <a:gd name="connsiteX0" fmla="*/ 0 w 1083733"/>
                  <a:gd name="connsiteY0" fmla="*/ 0 h 1137920"/>
                  <a:gd name="connsiteX1" fmla="*/ 1096738 w 1083733"/>
                  <a:gd name="connsiteY1" fmla="*/ 0 h 1137920"/>
                  <a:gd name="connsiteX2" fmla="*/ 1096738 w 1083733"/>
                  <a:gd name="connsiteY2" fmla="*/ 1144422 h 1137920"/>
                  <a:gd name="connsiteX3" fmla="*/ 0 w 1083733"/>
                  <a:gd name="connsiteY3" fmla="*/ 1144422 h 1137920"/>
                </a:gdLst>
                <a:ahLst/>
                <a:cxnLst>
                  <a:cxn ang="0">
                    <a:pos x="connsiteX0" y="connsiteY0"/>
                  </a:cxn>
                  <a:cxn ang="0">
                    <a:pos x="connsiteX1" y="connsiteY1"/>
                  </a:cxn>
                  <a:cxn ang="0">
                    <a:pos x="connsiteX2" y="connsiteY2"/>
                  </a:cxn>
                  <a:cxn ang="0">
                    <a:pos x="connsiteX3" y="connsiteY3"/>
                  </a:cxn>
                </a:cxnLst>
                <a:rect l="l" t="t" r="r" b="b"/>
                <a:pathLst>
                  <a:path w="1083733" h="1137920">
                    <a:moveTo>
                      <a:pt x="0" y="0"/>
                    </a:moveTo>
                    <a:lnTo>
                      <a:pt x="1096738" y="0"/>
                    </a:lnTo>
                    <a:lnTo>
                      <a:pt x="1096738" y="1144422"/>
                    </a:lnTo>
                    <a:lnTo>
                      <a:pt x="0" y="1144422"/>
                    </a:lnTo>
                    <a:close/>
                  </a:path>
                </a:pathLst>
              </a:custGeom>
              <a:ln/>
            </p:spPr>
          </p:pic>
          <p:sp>
            <p:nvSpPr>
              <p:cNvPr id="87" name="任意多边形: 形状 86">
                <a:extLst>
                  <a:ext uri="{FF2B5EF4-FFF2-40B4-BE49-F238E27FC236}">
                    <a16:creationId xmlns:a16="http://schemas.microsoft.com/office/drawing/2014/main" id="{4E58A845-7735-4513-8A0E-18D781E8C2A3}"/>
                  </a:ext>
                </a:extLst>
              </p:cNvPr>
              <p:cNvSpPr/>
              <p:nvPr/>
            </p:nvSpPr>
            <p:spPr>
              <a:xfrm>
                <a:off x="11197675" y="2901202"/>
                <a:ext cx="325120" cy="325120"/>
              </a:xfrm>
              <a:custGeom>
                <a:avLst/>
                <a:gdLst>
                  <a:gd name="connsiteX0" fmla="*/ 277255 w 325120"/>
                  <a:gd name="connsiteY0" fmla="*/ 41184 h 325120"/>
                  <a:gd name="connsiteX1" fmla="*/ 273642 w 325120"/>
                  <a:gd name="connsiteY1" fmla="*/ 37572 h 325120"/>
                  <a:gd name="connsiteX2" fmla="*/ 130951 w 325120"/>
                  <a:gd name="connsiteY2" fmla="*/ 48409 h 325120"/>
                  <a:gd name="connsiteX3" fmla="*/ 13547 w 325120"/>
                  <a:gd name="connsiteY3" fmla="*/ 185682 h 325120"/>
                  <a:gd name="connsiteX4" fmla="*/ 170688 w 325120"/>
                  <a:gd name="connsiteY4" fmla="*/ 319342 h 325120"/>
                  <a:gd name="connsiteX5" fmla="*/ 288093 w 325120"/>
                  <a:gd name="connsiteY5" fmla="*/ 182069 h 325120"/>
                  <a:gd name="connsiteX6" fmla="*/ 277255 w 325120"/>
                  <a:gd name="connsiteY6" fmla="*/ 41184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325120">
                    <a:moveTo>
                      <a:pt x="277255" y="41184"/>
                    </a:moveTo>
                    <a:lnTo>
                      <a:pt x="273642" y="37572"/>
                    </a:lnTo>
                    <a:cubicBezTo>
                      <a:pt x="232099" y="1447"/>
                      <a:pt x="167076" y="6866"/>
                      <a:pt x="130951" y="48409"/>
                    </a:cubicBezTo>
                    <a:lnTo>
                      <a:pt x="13547" y="185682"/>
                    </a:lnTo>
                    <a:lnTo>
                      <a:pt x="170688" y="319342"/>
                    </a:lnTo>
                    <a:lnTo>
                      <a:pt x="288093" y="182069"/>
                    </a:lnTo>
                    <a:cubicBezTo>
                      <a:pt x="326023" y="142332"/>
                      <a:pt x="320604" y="77308"/>
                      <a:pt x="277255" y="41184"/>
                    </a:cubicBezTo>
                    <a:close/>
                  </a:path>
                </a:pathLst>
              </a:custGeom>
              <a:solidFill>
                <a:srgbClr val="CDEAFA"/>
              </a:solidFill>
              <a:ln w="9525" cap="flat">
                <a:noFill/>
                <a:prstDash val="solid"/>
                <a:miter/>
              </a:ln>
            </p:spPr>
            <p:txBody>
              <a:bodyPr rtlCol="0" anchor="ctr"/>
              <a:lstStyle/>
              <a:p>
                <a:endParaRPr lang="zh-CN" altLang="en-US"/>
              </a:p>
            </p:txBody>
          </p:sp>
          <p:sp>
            <p:nvSpPr>
              <p:cNvPr id="88" name="任意多边形: 形状 87">
                <a:extLst>
                  <a:ext uri="{FF2B5EF4-FFF2-40B4-BE49-F238E27FC236}">
                    <a16:creationId xmlns:a16="http://schemas.microsoft.com/office/drawing/2014/main" id="{4FD00AE3-58FE-4C97-8042-6139429DA215}"/>
                  </a:ext>
                </a:extLst>
              </p:cNvPr>
              <p:cNvSpPr/>
              <p:nvPr/>
            </p:nvSpPr>
            <p:spPr>
              <a:xfrm>
                <a:off x="11035771" y="3075143"/>
                <a:ext cx="343182" cy="361244"/>
              </a:xfrm>
              <a:custGeom>
                <a:avLst/>
                <a:gdLst>
                  <a:gd name="connsiteX0" fmla="*/ 52627 w 343182"/>
                  <a:gd name="connsiteY0" fmla="*/ 324217 h 361244"/>
                  <a:gd name="connsiteX1" fmla="*/ 49015 w 343182"/>
                  <a:gd name="connsiteY1" fmla="*/ 320604 h 361244"/>
                  <a:gd name="connsiteX2" fmla="*/ 38177 w 343182"/>
                  <a:gd name="connsiteY2" fmla="*/ 177913 h 361244"/>
                  <a:gd name="connsiteX3" fmla="*/ 177256 w 343182"/>
                  <a:gd name="connsiteY3" fmla="*/ 13547 h 361244"/>
                  <a:gd name="connsiteX4" fmla="*/ 334398 w 343182"/>
                  <a:gd name="connsiteY4" fmla="*/ 147207 h 361244"/>
                  <a:gd name="connsiteX5" fmla="*/ 195318 w 343182"/>
                  <a:gd name="connsiteY5" fmla="*/ 311573 h 361244"/>
                  <a:gd name="connsiteX6" fmla="*/ 52627 w 343182"/>
                  <a:gd name="connsiteY6" fmla="*/ 324217 h 36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82" h="361244">
                    <a:moveTo>
                      <a:pt x="52627" y="324217"/>
                    </a:moveTo>
                    <a:lnTo>
                      <a:pt x="49015" y="320604"/>
                    </a:lnTo>
                    <a:cubicBezTo>
                      <a:pt x="5665" y="284480"/>
                      <a:pt x="2052" y="221262"/>
                      <a:pt x="38177" y="177913"/>
                    </a:cubicBezTo>
                    <a:lnTo>
                      <a:pt x="177256" y="13547"/>
                    </a:lnTo>
                    <a:lnTo>
                      <a:pt x="334398" y="147207"/>
                    </a:lnTo>
                    <a:lnTo>
                      <a:pt x="195318" y="311573"/>
                    </a:lnTo>
                    <a:cubicBezTo>
                      <a:pt x="159194" y="354923"/>
                      <a:pt x="95976" y="360341"/>
                      <a:pt x="52627" y="324217"/>
                    </a:cubicBezTo>
                    <a:close/>
                  </a:path>
                </a:pathLst>
              </a:custGeom>
              <a:solidFill>
                <a:srgbClr val="ED1849"/>
              </a:solidFill>
              <a:ln w="9525"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181C1F53-0630-4CEE-B903-92800400F750}"/>
                  </a:ext>
                </a:extLst>
              </p:cNvPr>
              <p:cNvSpPr/>
              <p:nvPr/>
            </p:nvSpPr>
            <p:spPr>
              <a:xfrm>
                <a:off x="11082076" y="2936064"/>
                <a:ext cx="433493" cy="487680"/>
              </a:xfrm>
              <a:custGeom>
                <a:avLst/>
                <a:gdLst>
                  <a:gd name="connsiteX0" fmla="*/ 400079 w 433493"/>
                  <a:gd name="connsiteY0" fmla="*/ 13547 h 487680"/>
                  <a:gd name="connsiteX1" fmla="*/ 13547 w 433493"/>
                  <a:gd name="connsiteY1" fmla="*/ 468715 h 487680"/>
                  <a:gd name="connsiteX2" fmla="*/ 149013 w 433493"/>
                  <a:gd name="connsiteY2" fmla="*/ 452458 h 487680"/>
                  <a:gd name="connsiteX3" fmla="*/ 288093 w 433493"/>
                  <a:gd name="connsiteY3" fmla="*/ 288092 h 487680"/>
                  <a:gd name="connsiteX4" fmla="*/ 405497 w 433493"/>
                  <a:gd name="connsiteY4" fmla="*/ 150819 h 487680"/>
                  <a:gd name="connsiteX5" fmla="*/ 400079 w 433493"/>
                  <a:gd name="connsiteY5" fmla="*/ 13547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93" h="487680">
                    <a:moveTo>
                      <a:pt x="400079" y="13547"/>
                    </a:moveTo>
                    <a:lnTo>
                      <a:pt x="13547" y="468715"/>
                    </a:lnTo>
                    <a:cubicBezTo>
                      <a:pt x="55090" y="499420"/>
                      <a:pt x="114696" y="492196"/>
                      <a:pt x="149013" y="452458"/>
                    </a:cubicBezTo>
                    <a:lnTo>
                      <a:pt x="288093" y="288092"/>
                    </a:lnTo>
                    <a:lnTo>
                      <a:pt x="405497" y="150819"/>
                    </a:lnTo>
                    <a:cubicBezTo>
                      <a:pt x="439816" y="109276"/>
                      <a:pt x="436203" y="49671"/>
                      <a:pt x="400079"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992E85CA-50C0-453C-B651-8FDDEFD5F415}"/>
                  </a:ext>
                </a:extLst>
              </p:cNvPr>
              <p:cNvSpPr/>
              <p:nvPr/>
            </p:nvSpPr>
            <p:spPr>
              <a:xfrm>
                <a:off x="11128051" y="2985651"/>
                <a:ext cx="361244" cy="415431"/>
              </a:xfrm>
              <a:custGeom>
                <a:avLst/>
                <a:gdLst>
                  <a:gd name="connsiteX0" fmla="*/ 48852 w 361244"/>
                  <a:gd name="connsiteY0" fmla="*/ 401065 h 415431"/>
                  <a:gd name="connsiteX1" fmla="*/ 25371 w 361244"/>
                  <a:gd name="connsiteY1" fmla="*/ 402871 h 415431"/>
                  <a:gd name="connsiteX2" fmla="*/ 19953 w 361244"/>
                  <a:gd name="connsiteY2" fmla="*/ 397453 h 415431"/>
                  <a:gd name="connsiteX3" fmla="*/ 18146 w 361244"/>
                  <a:gd name="connsiteY3" fmla="*/ 373972 h 415431"/>
                  <a:gd name="connsiteX4" fmla="*/ 319785 w 361244"/>
                  <a:gd name="connsiteY4" fmla="*/ 19952 h 415431"/>
                  <a:gd name="connsiteX5" fmla="*/ 343266 w 361244"/>
                  <a:gd name="connsiteY5" fmla="*/ 18146 h 415431"/>
                  <a:gd name="connsiteX6" fmla="*/ 348685 w 361244"/>
                  <a:gd name="connsiteY6" fmla="*/ 23565 h 415431"/>
                  <a:gd name="connsiteX7" fmla="*/ 350491 w 361244"/>
                  <a:gd name="connsiteY7" fmla="*/ 47046 h 415431"/>
                  <a:gd name="connsiteX8" fmla="*/ 48852 w 361244"/>
                  <a:gd name="connsiteY8" fmla="*/ 401065 h 41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244" h="415431">
                    <a:moveTo>
                      <a:pt x="48852" y="401065"/>
                    </a:moveTo>
                    <a:cubicBezTo>
                      <a:pt x="43433" y="408290"/>
                      <a:pt x="32596" y="410096"/>
                      <a:pt x="25371" y="402871"/>
                    </a:cubicBezTo>
                    <a:lnTo>
                      <a:pt x="19953" y="397453"/>
                    </a:lnTo>
                    <a:cubicBezTo>
                      <a:pt x="12727" y="392034"/>
                      <a:pt x="10921" y="381197"/>
                      <a:pt x="18146" y="373972"/>
                    </a:cubicBezTo>
                    <a:lnTo>
                      <a:pt x="319785" y="19952"/>
                    </a:lnTo>
                    <a:cubicBezTo>
                      <a:pt x="325203" y="12727"/>
                      <a:pt x="336041" y="10921"/>
                      <a:pt x="343266" y="18146"/>
                    </a:cubicBezTo>
                    <a:lnTo>
                      <a:pt x="348685" y="23565"/>
                    </a:lnTo>
                    <a:cubicBezTo>
                      <a:pt x="355909" y="28983"/>
                      <a:pt x="357716" y="39821"/>
                      <a:pt x="350491" y="47046"/>
                    </a:cubicBezTo>
                    <a:lnTo>
                      <a:pt x="48852" y="401065"/>
                    </a:lnTo>
                    <a:close/>
                  </a:path>
                </a:pathLst>
              </a:custGeom>
              <a:solidFill>
                <a:srgbClr val="FFFFFF"/>
              </a:solidFill>
              <a:ln w="9525" cap="flat">
                <a:noFill/>
                <a:prstDash val="solid"/>
                <a:miter/>
              </a:ln>
            </p:spPr>
            <p:txBody>
              <a:bodyPr rtlCol="0" anchor="ctr"/>
              <a:lstStyle/>
              <a:p>
                <a:endParaRPr lang="zh-CN" altLang="en-US"/>
              </a:p>
            </p:txBody>
          </p:sp>
          <p:pic>
            <p:nvPicPr>
              <p:cNvPr id="91" name="图片 90">
                <a:extLst>
                  <a:ext uri="{FF2B5EF4-FFF2-40B4-BE49-F238E27FC236}">
                    <a16:creationId xmlns:a16="http://schemas.microsoft.com/office/drawing/2014/main" id="{0FCBF0C8-DB4F-4972-883A-B9915B41B7D9}"/>
                  </a:ext>
                </a:extLst>
              </p:cNvPr>
              <p:cNvPicPr>
                <a:picLocks noChangeAspect="1"/>
              </p:cNvPicPr>
              <p:nvPr/>
            </p:nvPicPr>
            <p:blipFill>
              <a:blip r:embed="rId4"/>
              <a:stretch>
                <a:fillRect/>
              </a:stretch>
            </p:blipFill>
            <p:spPr>
              <a:xfrm>
                <a:off x="7066700" y="1950824"/>
                <a:ext cx="1914596" cy="2131342"/>
              </a:xfrm>
              <a:custGeom>
                <a:avLst/>
                <a:gdLst>
                  <a:gd name="connsiteX0" fmla="*/ 0 w 1914595"/>
                  <a:gd name="connsiteY0" fmla="*/ 0 h 2131342"/>
                  <a:gd name="connsiteX1" fmla="*/ 1920376 w 1914595"/>
                  <a:gd name="connsiteY1" fmla="*/ 0 h 2131342"/>
                  <a:gd name="connsiteX2" fmla="*/ 1920376 w 1914595"/>
                  <a:gd name="connsiteY2" fmla="*/ 2137122 h 2131342"/>
                  <a:gd name="connsiteX3" fmla="*/ 0 w 1914595"/>
                  <a:gd name="connsiteY3" fmla="*/ 2137122 h 2131342"/>
                </a:gdLst>
                <a:ahLst/>
                <a:cxnLst>
                  <a:cxn ang="0">
                    <a:pos x="connsiteX0" y="connsiteY0"/>
                  </a:cxn>
                  <a:cxn ang="0">
                    <a:pos x="connsiteX1" y="connsiteY1"/>
                  </a:cxn>
                  <a:cxn ang="0">
                    <a:pos x="connsiteX2" y="connsiteY2"/>
                  </a:cxn>
                  <a:cxn ang="0">
                    <a:pos x="connsiteX3" y="connsiteY3"/>
                  </a:cxn>
                </a:cxnLst>
                <a:rect l="l" t="t" r="r" b="b"/>
                <a:pathLst>
                  <a:path w="1914595" h="2131342">
                    <a:moveTo>
                      <a:pt x="0" y="0"/>
                    </a:moveTo>
                    <a:lnTo>
                      <a:pt x="1920376" y="0"/>
                    </a:lnTo>
                    <a:lnTo>
                      <a:pt x="1920376" y="2137122"/>
                    </a:lnTo>
                    <a:lnTo>
                      <a:pt x="0" y="2137122"/>
                    </a:lnTo>
                    <a:close/>
                  </a:path>
                </a:pathLst>
              </a:custGeom>
              <a:ln/>
            </p:spPr>
          </p:pic>
          <p:pic>
            <p:nvPicPr>
              <p:cNvPr id="92" name="图片 91">
                <a:extLst>
                  <a:ext uri="{FF2B5EF4-FFF2-40B4-BE49-F238E27FC236}">
                    <a16:creationId xmlns:a16="http://schemas.microsoft.com/office/drawing/2014/main" id="{0A29C02E-010C-4E00-9E0B-F4005ED06410}"/>
                  </a:ext>
                </a:extLst>
              </p:cNvPr>
              <p:cNvPicPr>
                <a:picLocks noChangeAspect="1"/>
              </p:cNvPicPr>
              <p:nvPr/>
            </p:nvPicPr>
            <p:blipFill>
              <a:blip r:embed="rId5"/>
              <a:stretch>
                <a:fillRect/>
              </a:stretch>
            </p:blipFill>
            <p:spPr>
              <a:xfrm>
                <a:off x="10184113" y="3464293"/>
                <a:ext cx="1372729" cy="1986844"/>
              </a:xfrm>
              <a:custGeom>
                <a:avLst/>
                <a:gdLst>
                  <a:gd name="connsiteX0" fmla="*/ 0 w 1372728"/>
                  <a:gd name="connsiteY0" fmla="*/ 0 h 1986844"/>
                  <a:gd name="connsiteX1" fmla="*/ 1374174 w 1372728"/>
                  <a:gd name="connsiteY1" fmla="*/ 0 h 1986844"/>
                  <a:gd name="connsiteX2" fmla="*/ 1374174 w 1372728"/>
                  <a:gd name="connsiteY2" fmla="*/ 2002739 h 1986844"/>
                  <a:gd name="connsiteX3" fmla="*/ 0 w 1372728"/>
                  <a:gd name="connsiteY3" fmla="*/ 2002739 h 1986844"/>
                </a:gdLst>
                <a:ahLst/>
                <a:cxnLst>
                  <a:cxn ang="0">
                    <a:pos x="connsiteX0" y="connsiteY0"/>
                  </a:cxn>
                  <a:cxn ang="0">
                    <a:pos x="connsiteX1" y="connsiteY1"/>
                  </a:cxn>
                  <a:cxn ang="0">
                    <a:pos x="connsiteX2" y="connsiteY2"/>
                  </a:cxn>
                  <a:cxn ang="0">
                    <a:pos x="connsiteX3" y="connsiteY3"/>
                  </a:cxn>
                </a:cxnLst>
                <a:rect l="l" t="t" r="r" b="b"/>
                <a:pathLst>
                  <a:path w="1372728" h="1986844">
                    <a:moveTo>
                      <a:pt x="0" y="0"/>
                    </a:moveTo>
                    <a:lnTo>
                      <a:pt x="1374174" y="0"/>
                    </a:lnTo>
                    <a:lnTo>
                      <a:pt x="1374174" y="2002739"/>
                    </a:lnTo>
                    <a:lnTo>
                      <a:pt x="0" y="2002739"/>
                    </a:lnTo>
                    <a:close/>
                  </a:path>
                </a:pathLst>
              </a:custGeom>
              <a:ln/>
            </p:spPr>
          </p:pic>
          <p:sp>
            <p:nvSpPr>
              <p:cNvPr id="93" name="任意多边形: 形状 92">
                <a:extLst>
                  <a:ext uri="{FF2B5EF4-FFF2-40B4-BE49-F238E27FC236}">
                    <a16:creationId xmlns:a16="http://schemas.microsoft.com/office/drawing/2014/main" id="{2018AABC-C2F8-4525-837C-552B848FDA8A}"/>
                  </a:ext>
                </a:extLst>
              </p:cNvPr>
              <p:cNvSpPr/>
              <p:nvPr/>
            </p:nvSpPr>
            <p:spPr>
              <a:xfrm>
                <a:off x="10447185" y="3724476"/>
                <a:ext cx="487680" cy="614116"/>
              </a:xfrm>
              <a:custGeom>
                <a:avLst/>
                <a:gdLst>
                  <a:gd name="connsiteX0" fmla="*/ 189658 w 487680"/>
                  <a:gd name="connsiteY0" fmla="*/ 16260 h 614115"/>
                  <a:gd name="connsiteX1" fmla="*/ 180627 w 487680"/>
                  <a:gd name="connsiteY1" fmla="*/ 18066 h 614115"/>
                  <a:gd name="connsiteX2" fmla="*/ 16260 w 487680"/>
                  <a:gd name="connsiteY2" fmla="*/ 251069 h 614115"/>
                  <a:gd name="connsiteX3" fmla="*/ 77672 w 487680"/>
                  <a:gd name="connsiteY3" fmla="*/ 603282 h 614115"/>
                  <a:gd name="connsiteX4" fmla="*/ 482265 w 487680"/>
                  <a:gd name="connsiteY4" fmla="*/ 532840 h 614115"/>
                  <a:gd name="connsiteX5" fmla="*/ 420854 w 487680"/>
                  <a:gd name="connsiteY5" fmla="*/ 180626 h 614115"/>
                  <a:gd name="connsiteX6" fmla="*/ 189658 w 487680"/>
                  <a:gd name="connsiteY6" fmla="*/ 16260 h 61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 h="614115">
                    <a:moveTo>
                      <a:pt x="189658" y="16260"/>
                    </a:moveTo>
                    <a:lnTo>
                      <a:pt x="180627" y="18066"/>
                    </a:lnTo>
                    <a:cubicBezTo>
                      <a:pt x="72254" y="36129"/>
                      <a:pt x="-1802" y="140890"/>
                      <a:pt x="16260" y="251069"/>
                    </a:cubicBezTo>
                    <a:lnTo>
                      <a:pt x="77672" y="603282"/>
                    </a:lnTo>
                    <a:lnTo>
                      <a:pt x="482265" y="532840"/>
                    </a:lnTo>
                    <a:lnTo>
                      <a:pt x="420854" y="180626"/>
                    </a:lnTo>
                    <a:cubicBezTo>
                      <a:pt x="404598" y="72253"/>
                      <a:pt x="299837" y="-1802"/>
                      <a:pt x="189658" y="16260"/>
                    </a:cubicBezTo>
                    <a:close/>
                  </a:path>
                </a:pathLst>
              </a:custGeom>
              <a:solidFill>
                <a:srgbClr val="CDEAFA"/>
              </a:solidFill>
              <a:ln w="9525"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72562400-79AA-4BF4-A1CC-2191AA07C652}"/>
                  </a:ext>
                </a:extLst>
              </p:cNvPr>
              <p:cNvSpPr/>
              <p:nvPr/>
            </p:nvSpPr>
            <p:spPr>
              <a:xfrm>
                <a:off x="10511310" y="4243769"/>
                <a:ext cx="505742" cy="668302"/>
              </a:xfrm>
              <a:custGeom>
                <a:avLst/>
                <a:gdLst>
                  <a:gd name="connsiteX0" fmla="*/ 327829 w 505742"/>
                  <a:gd name="connsiteY0" fmla="*/ 667399 h 668302"/>
                  <a:gd name="connsiteX1" fmla="*/ 318798 w 505742"/>
                  <a:gd name="connsiteY1" fmla="*/ 669205 h 668302"/>
                  <a:gd name="connsiteX2" fmla="*/ 85796 w 505742"/>
                  <a:gd name="connsiteY2" fmla="*/ 504839 h 668302"/>
                  <a:gd name="connsiteX3" fmla="*/ 13547 w 505742"/>
                  <a:gd name="connsiteY3" fmla="*/ 83989 h 668302"/>
                  <a:gd name="connsiteX4" fmla="*/ 418140 w 505742"/>
                  <a:gd name="connsiteY4" fmla="*/ 13547 h 668302"/>
                  <a:gd name="connsiteX5" fmla="*/ 490389 w 505742"/>
                  <a:gd name="connsiteY5" fmla="*/ 434396 h 668302"/>
                  <a:gd name="connsiteX6" fmla="*/ 327829 w 505742"/>
                  <a:gd name="connsiteY6" fmla="*/ 667399 h 6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742" h="668302">
                    <a:moveTo>
                      <a:pt x="327829" y="667399"/>
                    </a:moveTo>
                    <a:lnTo>
                      <a:pt x="318798" y="669205"/>
                    </a:lnTo>
                    <a:cubicBezTo>
                      <a:pt x="210424" y="687267"/>
                      <a:pt x="105664" y="615018"/>
                      <a:pt x="85796" y="504839"/>
                    </a:cubicBezTo>
                    <a:lnTo>
                      <a:pt x="13547" y="83989"/>
                    </a:lnTo>
                    <a:lnTo>
                      <a:pt x="418140" y="13547"/>
                    </a:lnTo>
                    <a:lnTo>
                      <a:pt x="490389" y="434396"/>
                    </a:lnTo>
                    <a:cubicBezTo>
                      <a:pt x="512064" y="544576"/>
                      <a:pt x="438009" y="649337"/>
                      <a:pt x="327829" y="667399"/>
                    </a:cubicBezTo>
                    <a:close/>
                  </a:path>
                </a:pathLst>
              </a:custGeom>
              <a:solidFill>
                <a:srgbClr val="5F97A9"/>
              </a:solidFill>
              <a:ln w="9525"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88F3B1C9-E209-44D6-B918-320CDCB88D06}"/>
                  </a:ext>
                </a:extLst>
              </p:cNvPr>
              <p:cNvSpPr/>
              <p:nvPr/>
            </p:nvSpPr>
            <p:spPr>
              <a:xfrm>
                <a:off x="10641359" y="3724874"/>
                <a:ext cx="361244" cy="1192107"/>
              </a:xfrm>
              <a:custGeom>
                <a:avLst/>
                <a:gdLst>
                  <a:gd name="connsiteX0" fmla="*/ 13547 w 361244"/>
                  <a:gd name="connsiteY0" fmla="*/ 14055 h 1192106"/>
                  <a:gd name="connsiteX1" fmla="*/ 215843 w 361244"/>
                  <a:gd name="connsiteY1" fmla="*/ 1182681 h 1192106"/>
                  <a:gd name="connsiteX2" fmla="*/ 362147 w 361244"/>
                  <a:gd name="connsiteY2" fmla="*/ 955097 h 1192106"/>
                  <a:gd name="connsiteX3" fmla="*/ 289898 w 361244"/>
                  <a:gd name="connsiteY3" fmla="*/ 534247 h 1192106"/>
                  <a:gd name="connsiteX4" fmla="*/ 228486 w 361244"/>
                  <a:gd name="connsiteY4" fmla="*/ 182034 h 1192106"/>
                  <a:gd name="connsiteX5" fmla="*/ 13547 w 361244"/>
                  <a:gd name="connsiteY5" fmla="*/ 14055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244" h="1192106">
                    <a:moveTo>
                      <a:pt x="13547" y="14055"/>
                    </a:moveTo>
                    <a:lnTo>
                      <a:pt x="215843" y="1182681"/>
                    </a:lnTo>
                    <a:cubicBezTo>
                      <a:pt x="315185" y="1155588"/>
                      <a:pt x="380210" y="1058052"/>
                      <a:pt x="362147" y="955097"/>
                    </a:cubicBezTo>
                    <a:lnTo>
                      <a:pt x="289898" y="534247"/>
                    </a:lnTo>
                    <a:lnTo>
                      <a:pt x="228486" y="182034"/>
                    </a:lnTo>
                    <a:cubicBezTo>
                      <a:pt x="210424" y="77273"/>
                      <a:pt x="116500" y="6830"/>
                      <a:pt x="13547" y="14055"/>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9B71C25B-C7C4-4E07-9F7A-A1DDB3D06F72}"/>
                  </a:ext>
                </a:extLst>
              </p:cNvPr>
              <p:cNvSpPr/>
              <p:nvPr/>
            </p:nvSpPr>
            <p:spPr>
              <a:xfrm>
                <a:off x="10682284" y="3809658"/>
                <a:ext cx="252871" cy="993422"/>
              </a:xfrm>
              <a:custGeom>
                <a:avLst/>
                <a:gdLst>
                  <a:gd name="connsiteX0" fmla="*/ 252586 w 252871"/>
                  <a:gd name="connsiteY0" fmla="*/ 951594 h 993422"/>
                  <a:gd name="connsiteX1" fmla="*/ 225493 w 252871"/>
                  <a:gd name="connsiteY1" fmla="*/ 991331 h 993422"/>
                  <a:gd name="connsiteX2" fmla="*/ 211042 w 252871"/>
                  <a:gd name="connsiteY2" fmla="*/ 993137 h 993422"/>
                  <a:gd name="connsiteX3" fmla="*/ 171306 w 252871"/>
                  <a:gd name="connsiteY3" fmla="*/ 966044 h 993422"/>
                  <a:gd name="connsiteX4" fmla="*/ 14165 w 252871"/>
                  <a:gd name="connsiteY4" fmla="*/ 55708 h 993422"/>
                  <a:gd name="connsiteX5" fmla="*/ 41258 w 252871"/>
                  <a:gd name="connsiteY5" fmla="*/ 15971 h 993422"/>
                  <a:gd name="connsiteX6" fmla="*/ 55707 w 252871"/>
                  <a:gd name="connsiteY6" fmla="*/ 14164 h 993422"/>
                  <a:gd name="connsiteX7" fmla="*/ 95445 w 252871"/>
                  <a:gd name="connsiteY7" fmla="*/ 41258 h 993422"/>
                  <a:gd name="connsiteX8" fmla="*/ 252586 w 252871"/>
                  <a:gd name="connsiteY8" fmla="*/ 951594 h 99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71" h="993422">
                    <a:moveTo>
                      <a:pt x="252586" y="951594"/>
                    </a:moveTo>
                    <a:cubicBezTo>
                      <a:pt x="256198" y="969656"/>
                      <a:pt x="243555" y="987718"/>
                      <a:pt x="225493" y="991331"/>
                    </a:cubicBezTo>
                    <a:lnTo>
                      <a:pt x="211042" y="993137"/>
                    </a:lnTo>
                    <a:cubicBezTo>
                      <a:pt x="192980" y="996749"/>
                      <a:pt x="174918" y="984106"/>
                      <a:pt x="171306" y="966044"/>
                    </a:cubicBezTo>
                    <a:lnTo>
                      <a:pt x="14165" y="55708"/>
                    </a:lnTo>
                    <a:cubicBezTo>
                      <a:pt x="10552" y="37645"/>
                      <a:pt x="23196" y="19583"/>
                      <a:pt x="41258" y="15971"/>
                    </a:cubicBezTo>
                    <a:lnTo>
                      <a:pt x="55707" y="14164"/>
                    </a:lnTo>
                    <a:cubicBezTo>
                      <a:pt x="73770" y="10552"/>
                      <a:pt x="91832" y="23196"/>
                      <a:pt x="95445" y="41258"/>
                    </a:cubicBezTo>
                    <a:lnTo>
                      <a:pt x="252586" y="951594"/>
                    </a:lnTo>
                    <a:close/>
                  </a:path>
                </a:pathLst>
              </a:custGeom>
              <a:solidFill>
                <a:srgbClr val="FFFFFF"/>
              </a:solidFill>
              <a:ln w="9525" cap="flat">
                <a:noFill/>
                <a:prstDash val="solid"/>
                <a:miter/>
              </a:ln>
            </p:spPr>
            <p:txBody>
              <a:bodyPr rtlCol="0" anchor="ctr"/>
              <a:lstStyle/>
              <a:p>
                <a:endParaRPr lang="zh-CN" altLang="en-US"/>
              </a:p>
            </p:txBody>
          </p:sp>
          <p:pic>
            <p:nvPicPr>
              <p:cNvPr id="97" name="图片 96">
                <a:extLst>
                  <a:ext uri="{FF2B5EF4-FFF2-40B4-BE49-F238E27FC236}">
                    <a16:creationId xmlns:a16="http://schemas.microsoft.com/office/drawing/2014/main" id="{AC6ECBDC-835D-42AC-AC8A-618F2A6A6C93}"/>
                  </a:ext>
                </a:extLst>
              </p:cNvPr>
              <p:cNvPicPr>
                <a:picLocks noChangeAspect="1"/>
              </p:cNvPicPr>
              <p:nvPr/>
            </p:nvPicPr>
            <p:blipFill>
              <a:blip r:embed="rId6"/>
              <a:stretch>
                <a:fillRect/>
              </a:stretch>
            </p:blipFill>
            <p:spPr>
              <a:xfrm>
                <a:off x="8337431" y="2077133"/>
                <a:ext cx="1372729" cy="1011484"/>
              </a:xfrm>
              <a:custGeom>
                <a:avLst/>
                <a:gdLst>
                  <a:gd name="connsiteX0" fmla="*/ 0 w 1372728"/>
                  <a:gd name="connsiteY0" fmla="*/ 0 h 1011484"/>
                  <a:gd name="connsiteX1" fmla="*/ 1387179 w 1372728"/>
                  <a:gd name="connsiteY1" fmla="*/ 0 h 1011484"/>
                  <a:gd name="connsiteX2" fmla="*/ 1387179 w 1372728"/>
                  <a:gd name="connsiteY2" fmla="*/ 1014374 h 1011484"/>
                  <a:gd name="connsiteX3" fmla="*/ 0 w 1372728"/>
                  <a:gd name="connsiteY3" fmla="*/ 1014374 h 1011484"/>
                </a:gdLst>
                <a:ahLst/>
                <a:cxnLst>
                  <a:cxn ang="0">
                    <a:pos x="connsiteX0" y="connsiteY0"/>
                  </a:cxn>
                  <a:cxn ang="0">
                    <a:pos x="connsiteX1" y="connsiteY1"/>
                  </a:cxn>
                  <a:cxn ang="0">
                    <a:pos x="connsiteX2" y="connsiteY2"/>
                  </a:cxn>
                  <a:cxn ang="0">
                    <a:pos x="connsiteX3" y="connsiteY3"/>
                  </a:cxn>
                </a:cxnLst>
                <a:rect l="l" t="t" r="r" b="b"/>
                <a:pathLst>
                  <a:path w="1372728" h="1011484">
                    <a:moveTo>
                      <a:pt x="0" y="0"/>
                    </a:moveTo>
                    <a:lnTo>
                      <a:pt x="1387179" y="0"/>
                    </a:lnTo>
                    <a:lnTo>
                      <a:pt x="1387179" y="1014374"/>
                    </a:lnTo>
                    <a:lnTo>
                      <a:pt x="0" y="1014374"/>
                    </a:lnTo>
                    <a:close/>
                  </a:path>
                </a:pathLst>
              </a:custGeom>
              <a:ln/>
            </p:spPr>
          </p:pic>
          <p:sp>
            <p:nvSpPr>
              <p:cNvPr id="98" name="任意多边形: 形状 97">
                <a:extLst>
                  <a:ext uri="{FF2B5EF4-FFF2-40B4-BE49-F238E27FC236}">
                    <a16:creationId xmlns:a16="http://schemas.microsoft.com/office/drawing/2014/main" id="{9B0E2444-DDEA-4926-9FBA-2DA5998729EC}"/>
                  </a:ext>
                </a:extLst>
              </p:cNvPr>
              <p:cNvSpPr/>
              <p:nvPr/>
            </p:nvSpPr>
            <p:spPr>
              <a:xfrm>
                <a:off x="8909191" y="2230784"/>
                <a:ext cx="487680" cy="415431"/>
              </a:xfrm>
              <a:custGeom>
                <a:avLst/>
                <a:gdLst>
                  <a:gd name="connsiteX0" fmla="*/ 468715 w 487680"/>
                  <a:gd name="connsiteY0" fmla="*/ 124580 h 415431"/>
                  <a:gd name="connsiteX1" fmla="*/ 466908 w 487680"/>
                  <a:gd name="connsiteY1" fmla="*/ 117355 h 415431"/>
                  <a:gd name="connsiteX2" fmla="*/ 271836 w 487680"/>
                  <a:gd name="connsiteY2" fmla="*/ 21625 h 415431"/>
                  <a:gd name="connsiteX3" fmla="*/ 13547 w 487680"/>
                  <a:gd name="connsiteY3" fmla="*/ 111936 h 415431"/>
                  <a:gd name="connsiteX4" fmla="*/ 116502 w 487680"/>
                  <a:gd name="connsiteY4" fmla="*/ 409963 h 415431"/>
                  <a:gd name="connsiteX5" fmla="*/ 374791 w 487680"/>
                  <a:gd name="connsiteY5" fmla="*/ 319652 h 415431"/>
                  <a:gd name="connsiteX6" fmla="*/ 468715 w 487680"/>
                  <a:gd name="connsiteY6" fmla="*/ 124580 h 41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 h="415431">
                    <a:moveTo>
                      <a:pt x="468715" y="124580"/>
                    </a:moveTo>
                    <a:lnTo>
                      <a:pt x="466908" y="117355"/>
                    </a:lnTo>
                    <a:cubicBezTo>
                      <a:pt x="439815" y="37881"/>
                      <a:pt x="351310" y="-5468"/>
                      <a:pt x="271836" y="21625"/>
                    </a:cubicBezTo>
                    <a:lnTo>
                      <a:pt x="13547" y="111936"/>
                    </a:lnTo>
                    <a:lnTo>
                      <a:pt x="116502" y="409963"/>
                    </a:lnTo>
                    <a:lnTo>
                      <a:pt x="374791" y="319652"/>
                    </a:lnTo>
                    <a:cubicBezTo>
                      <a:pt x="452458" y="292558"/>
                      <a:pt x="495808" y="204054"/>
                      <a:pt x="468715" y="124580"/>
                    </a:cubicBezTo>
                    <a:close/>
                  </a:path>
                </a:pathLst>
              </a:custGeom>
              <a:solidFill>
                <a:srgbClr val="CDEAFA"/>
              </a:solidFill>
              <a:ln w="9525"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0AE49D75-B9C1-4B6D-B48D-933851F2995F}"/>
                  </a:ext>
                </a:extLst>
              </p:cNvPr>
              <p:cNvSpPr/>
              <p:nvPr/>
            </p:nvSpPr>
            <p:spPr>
              <a:xfrm>
                <a:off x="8496339" y="2329173"/>
                <a:ext cx="541867" cy="433493"/>
              </a:xfrm>
              <a:custGeom>
                <a:avLst/>
                <a:gdLst>
                  <a:gd name="connsiteX0" fmla="*/ 23611 w 541866"/>
                  <a:gd name="connsiteY0" fmla="*/ 322411 h 433493"/>
                  <a:gd name="connsiteX1" fmla="*/ 21805 w 541866"/>
                  <a:gd name="connsiteY1" fmla="*/ 315186 h 433493"/>
                  <a:gd name="connsiteX2" fmla="*/ 117535 w 541866"/>
                  <a:gd name="connsiteY2" fmla="*/ 120114 h 433493"/>
                  <a:gd name="connsiteX3" fmla="*/ 426399 w 541866"/>
                  <a:gd name="connsiteY3" fmla="*/ 13547 h 433493"/>
                  <a:gd name="connsiteX4" fmla="*/ 529354 w 541866"/>
                  <a:gd name="connsiteY4" fmla="*/ 311573 h 433493"/>
                  <a:gd name="connsiteX5" fmla="*/ 220490 w 541866"/>
                  <a:gd name="connsiteY5" fmla="*/ 418140 h 433493"/>
                  <a:gd name="connsiteX6" fmla="*/ 23611 w 541866"/>
                  <a:gd name="connsiteY6" fmla="*/ 322411 h 4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866" h="433493">
                    <a:moveTo>
                      <a:pt x="23611" y="322411"/>
                    </a:moveTo>
                    <a:lnTo>
                      <a:pt x="21805" y="315186"/>
                    </a:lnTo>
                    <a:cubicBezTo>
                      <a:pt x="-5288" y="235712"/>
                      <a:pt x="36255" y="147207"/>
                      <a:pt x="117535" y="120114"/>
                    </a:cubicBezTo>
                    <a:lnTo>
                      <a:pt x="426399" y="13547"/>
                    </a:lnTo>
                    <a:lnTo>
                      <a:pt x="529354" y="311573"/>
                    </a:lnTo>
                    <a:lnTo>
                      <a:pt x="220490" y="418140"/>
                    </a:lnTo>
                    <a:cubicBezTo>
                      <a:pt x="139210" y="445234"/>
                      <a:pt x="50705" y="403691"/>
                      <a:pt x="23611" y="322411"/>
                    </a:cubicBezTo>
                    <a:close/>
                  </a:path>
                </a:pathLst>
              </a:custGeom>
              <a:solidFill>
                <a:srgbClr val="5F97A9"/>
              </a:solidFill>
              <a:ln w="9525"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7F80F2A9-0708-4DE5-91FA-DFF7C2DCDEE4}"/>
                  </a:ext>
                </a:extLst>
              </p:cNvPr>
              <p:cNvSpPr/>
              <p:nvPr/>
            </p:nvSpPr>
            <p:spPr>
              <a:xfrm>
                <a:off x="8510016" y="2354460"/>
                <a:ext cx="885049" cy="397369"/>
              </a:xfrm>
              <a:custGeom>
                <a:avLst/>
                <a:gdLst>
                  <a:gd name="connsiteX0" fmla="*/ 871503 w 885048"/>
                  <a:gd name="connsiteY0" fmla="*/ 13547 h 397368"/>
                  <a:gd name="connsiteX1" fmla="*/ 13547 w 885048"/>
                  <a:gd name="connsiteY1" fmla="*/ 309767 h 397368"/>
                  <a:gd name="connsiteX2" fmla="*/ 203200 w 885048"/>
                  <a:gd name="connsiteY2" fmla="*/ 392853 h 397368"/>
                  <a:gd name="connsiteX3" fmla="*/ 512064 w 885048"/>
                  <a:gd name="connsiteY3" fmla="*/ 286286 h 397368"/>
                  <a:gd name="connsiteX4" fmla="*/ 770354 w 885048"/>
                  <a:gd name="connsiteY4" fmla="*/ 195975 h 397368"/>
                  <a:gd name="connsiteX5" fmla="*/ 871503 w 885048"/>
                  <a:gd name="connsiteY5" fmla="*/ 13547 h 39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048" h="397368">
                    <a:moveTo>
                      <a:pt x="871503" y="13547"/>
                    </a:moveTo>
                    <a:lnTo>
                      <a:pt x="13547" y="309767"/>
                    </a:lnTo>
                    <a:cubicBezTo>
                      <a:pt x="46059" y="382016"/>
                      <a:pt x="129145" y="418141"/>
                      <a:pt x="203200" y="392853"/>
                    </a:cubicBezTo>
                    <a:lnTo>
                      <a:pt x="512064" y="286286"/>
                    </a:lnTo>
                    <a:lnTo>
                      <a:pt x="770354" y="195975"/>
                    </a:lnTo>
                    <a:cubicBezTo>
                      <a:pt x="848021" y="170688"/>
                      <a:pt x="889565" y="89408"/>
                      <a:pt x="871503"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9189F4A9-5785-4876-81CA-5053932FD04C}"/>
                  </a:ext>
                </a:extLst>
              </p:cNvPr>
              <p:cNvSpPr/>
              <p:nvPr/>
            </p:nvSpPr>
            <p:spPr>
              <a:xfrm>
                <a:off x="8591303" y="2399623"/>
                <a:ext cx="740551" cy="307058"/>
              </a:xfrm>
              <a:custGeom>
                <a:avLst/>
                <a:gdLst>
                  <a:gd name="connsiteX0" fmla="*/ 51470 w 740551"/>
                  <a:gd name="connsiteY0" fmla="*/ 306148 h 307057"/>
                  <a:gd name="connsiteX1" fmla="*/ 18958 w 740551"/>
                  <a:gd name="connsiteY1" fmla="*/ 289891 h 307057"/>
                  <a:gd name="connsiteX2" fmla="*/ 15346 w 740551"/>
                  <a:gd name="connsiteY2" fmla="*/ 279054 h 307057"/>
                  <a:gd name="connsiteX3" fmla="*/ 31602 w 740551"/>
                  <a:gd name="connsiteY3" fmla="*/ 246542 h 307057"/>
                  <a:gd name="connsiteX4" fmla="*/ 699904 w 740551"/>
                  <a:gd name="connsiteY4" fmla="*/ 15346 h 307057"/>
                  <a:gd name="connsiteX5" fmla="*/ 732416 w 740551"/>
                  <a:gd name="connsiteY5" fmla="*/ 31602 h 307057"/>
                  <a:gd name="connsiteX6" fmla="*/ 736029 w 740551"/>
                  <a:gd name="connsiteY6" fmla="*/ 42439 h 307057"/>
                  <a:gd name="connsiteX7" fmla="*/ 719772 w 740551"/>
                  <a:gd name="connsiteY7" fmla="*/ 74951 h 307057"/>
                  <a:gd name="connsiteX8" fmla="*/ 51470 w 740551"/>
                  <a:gd name="connsiteY8" fmla="*/ 306148 h 3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551" h="307057">
                    <a:moveTo>
                      <a:pt x="51470" y="306148"/>
                    </a:moveTo>
                    <a:cubicBezTo>
                      <a:pt x="37021" y="311566"/>
                      <a:pt x="22570" y="304341"/>
                      <a:pt x="18958" y="289891"/>
                    </a:cubicBezTo>
                    <a:lnTo>
                      <a:pt x="15346" y="279054"/>
                    </a:lnTo>
                    <a:cubicBezTo>
                      <a:pt x="9927" y="264604"/>
                      <a:pt x="17152" y="250155"/>
                      <a:pt x="31602" y="246542"/>
                    </a:cubicBezTo>
                    <a:lnTo>
                      <a:pt x="699904" y="15346"/>
                    </a:lnTo>
                    <a:cubicBezTo>
                      <a:pt x="714354" y="9927"/>
                      <a:pt x="728803" y="17152"/>
                      <a:pt x="732416" y="31602"/>
                    </a:cubicBezTo>
                    <a:lnTo>
                      <a:pt x="736029" y="42439"/>
                    </a:lnTo>
                    <a:cubicBezTo>
                      <a:pt x="741447" y="56889"/>
                      <a:pt x="734222" y="71339"/>
                      <a:pt x="719772" y="74951"/>
                    </a:cubicBezTo>
                    <a:lnTo>
                      <a:pt x="51470" y="306148"/>
                    </a:lnTo>
                    <a:close/>
                  </a:path>
                </a:pathLst>
              </a:custGeom>
              <a:solidFill>
                <a:srgbClr val="FFFFFF"/>
              </a:solidFill>
              <a:ln w="9525" cap="flat">
                <a:noFill/>
                <a:prstDash val="solid"/>
                <a:miter/>
              </a:ln>
            </p:spPr>
            <p:txBody>
              <a:bodyPr rtlCol="0" anchor="ctr"/>
              <a:lstStyle/>
              <a:p>
                <a:endParaRPr lang="zh-CN" altLang="en-US"/>
              </a:p>
            </p:txBody>
          </p:sp>
          <p:pic>
            <p:nvPicPr>
              <p:cNvPr id="102" name="图片 101">
                <a:extLst>
                  <a:ext uri="{FF2B5EF4-FFF2-40B4-BE49-F238E27FC236}">
                    <a16:creationId xmlns:a16="http://schemas.microsoft.com/office/drawing/2014/main" id="{2EE2CEA8-E29D-4F2F-B1BB-DF20AABC2D8B}"/>
                  </a:ext>
                </a:extLst>
              </p:cNvPr>
              <p:cNvPicPr>
                <a:picLocks noChangeAspect="1"/>
              </p:cNvPicPr>
              <p:nvPr/>
            </p:nvPicPr>
            <p:blipFill>
              <a:blip r:embed="rId7"/>
              <a:stretch>
                <a:fillRect/>
              </a:stretch>
            </p:blipFill>
            <p:spPr>
              <a:xfrm>
                <a:off x="10527259" y="1622651"/>
                <a:ext cx="921173" cy="812800"/>
              </a:xfrm>
              <a:custGeom>
                <a:avLst/>
                <a:gdLst>
                  <a:gd name="connsiteX0" fmla="*/ 0 w 921173"/>
                  <a:gd name="connsiteY0" fmla="*/ 0 h 812800"/>
                  <a:gd name="connsiteX1" fmla="*/ 927676 w 921173"/>
                  <a:gd name="connsiteY1" fmla="*/ 0 h 812800"/>
                  <a:gd name="connsiteX2" fmla="*/ 927676 w 921173"/>
                  <a:gd name="connsiteY2" fmla="*/ 827972 h 812800"/>
                  <a:gd name="connsiteX3" fmla="*/ 0 w 921173"/>
                  <a:gd name="connsiteY3" fmla="*/ 827972 h 812800"/>
                </a:gdLst>
                <a:ahLst/>
                <a:cxnLst>
                  <a:cxn ang="0">
                    <a:pos x="connsiteX0" y="connsiteY0"/>
                  </a:cxn>
                  <a:cxn ang="0">
                    <a:pos x="connsiteX1" y="connsiteY1"/>
                  </a:cxn>
                  <a:cxn ang="0">
                    <a:pos x="connsiteX2" y="connsiteY2"/>
                  </a:cxn>
                  <a:cxn ang="0">
                    <a:pos x="connsiteX3" y="connsiteY3"/>
                  </a:cxn>
                </a:cxnLst>
                <a:rect l="l" t="t" r="r" b="b"/>
                <a:pathLst>
                  <a:path w="921173" h="812800">
                    <a:moveTo>
                      <a:pt x="0" y="0"/>
                    </a:moveTo>
                    <a:lnTo>
                      <a:pt x="927676" y="0"/>
                    </a:lnTo>
                    <a:lnTo>
                      <a:pt x="927676" y="827972"/>
                    </a:lnTo>
                    <a:lnTo>
                      <a:pt x="0" y="827972"/>
                    </a:lnTo>
                    <a:close/>
                  </a:path>
                </a:pathLst>
              </a:custGeom>
              <a:ln/>
            </p:spPr>
          </p:pic>
          <p:sp>
            <p:nvSpPr>
              <p:cNvPr id="103" name="任意多边形: 形状 102">
                <a:extLst>
                  <a:ext uri="{FF2B5EF4-FFF2-40B4-BE49-F238E27FC236}">
                    <a16:creationId xmlns:a16="http://schemas.microsoft.com/office/drawing/2014/main" id="{E8BF00BE-2E63-4EAE-8804-0012F95CC9ED}"/>
                  </a:ext>
                </a:extLst>
              </p:cNvPr>
              <p:cNvSpPr/>
              <p:nvPr/>
            </p:nvSpPr>
            <p:spPr>
              <a:xfrm>
                <a:off x="10867136" y="1731205"/>
                <a:ext cx="343182" cy="325120"/>
              </a:xfrm>
              <a:custGeom>
                <a:avLst/>
                <a:gdLst>
                  <a:gd name="connsiteX0" fmla="*/ 326023 w 343182"/>
                  <a:gd name="connsiteY0" fmla="*/ 62423 h 325120"/>
                  <a:gd name="connsiteX1" fmla="*/ 322410 w 343182"/>
                  <a:gd name="connsiteY1" fmla="*/ 58811 h 325120"/>
                  <a:gd name="connsiteX2" fmla="*/ 170687 w 343182"/>
                  <a:gd name="connsiteY2" fmla="*/ 33524 h 325120"/>
                  <a:gd name="connsiteX3" fmla="*/ 13547 w 343182"/>
                  <a:gd name="connsiteY3" fmla="*/ 145509 h 325120"/>
                  <a:gd name="connsiteX4" fmla="*/ 141788 w 343182"/>
                  <a:gd name="connsiteY4" fmla="*/ 326132 h 325120"/>
                  <a:gd name="connsiteX5" fmla="*/ 298930 w 343182"/>
                  <a:gd name="connsiteY5" fmla="*/ 214146 h 325120"/>
                  <a:gd name="connsiteX6" fmla="*/ 326023 w 343182"/>
                  <a:gd name="connsiteY6" fmla="*/ 62423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82" h="325120">
                    <a:moveTo>
                      <a:pt x="326023" y="62423"/>
                    </a:moveTo>
                    <a:lnTo>
                      <a:pt x="322410" y="58811"/>
                    </a:lnTo>
                    <a:cubicBezTo>
                      <a:pt x="288092" y="10043"/>
                      <a:pt x="219455" y="-794"/>
                      <a:pt x="170687" y="33524"/>
                    </a:cubicBezTo>
                    <a:lnTo>
                      <a:pt x="13547" y="145509"/>
                    </a:lnTo>
                    <a:lnTo>
                      <a:pt x="141788" y="326132"/>
                    </a:lnTo>
                    <a:lnTo>
                      <a:pt x="298930" y="214146"/>
                    </a:lnTo>
                    <a:cubicBezTo>
                      <a:pt x="349504" y="178022"/>
                      <a:pt x="360340" y="111191"/>
                      <a:pt x="326023" y="62423"/>
                    </a:cubicBezTo>
                    <a:close/>
                  </a:path>
                </a:pathLst>
              </a:custGeom>
              <a:solidFill>
                <a:srgbClr val="CDEAFA"/>
              </a:solidFill>
              <a:ln w="9525"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C76AFD73-3F52-4F65-83E4-FFFC27EC6C9F}"/>
                  </a:ext>
                </a:extLst>
              </p:cNvPr>
              <p:cNvSpPr/>
              <p:nvPr/>
            </p:nvSpPr>
            <p:spPr>
              <a:xfrm>
                <a:off x="10634025" y="1859555"/>
                <a:ext cx="379307" cy="361244"/>
              </a:xfrm>
              <a:custGeom>
                <a:avLst/>
                <a:gdLst>
                  <a:gd name="connsiteX0" fmla="*/ 37136 w 379306"/>
                  <a:gd name="connsiteY0" fmla="*/ 302542 h 361244"/>
                  <a:gd name="connsiteX1" fmla="*/ 33523 w 379306"/>
                  <a:gd name="connsiteY1" fmla="*/ 298930 h 361244"/>
                  <a:gd name="connsiteX2" fmla="*/ 58811 w 379306"/>
                  <a:gd name="connsiteY2" fmla="*/ 147207 h 361244"/>
                  <a:gd name="connsiteX3" fmla="*/ 246658 w 379306"/>
                  <a:gd name="connsiteY3" fmla="*/ 13547 h 361244"/>
                  <a:gd name="connsiteX4" fmla="*/ 374900 w 379306"/>
                  <a:gd name="connsiteY4" fmla="*/ 194169 h 361244"/>
                  <a:gd name="connsiteX5" fmla="*/ 187052 w 379306"/>
                  <a:gd name="connsiteY5" fmla="*/ 327829 h 361244"/>
                  <a:gd name="connsiteX6" fmla="*/ 37136 w 379306"/>
                  <a:gd name="connsiteY6" fmla="*/ 302542 h 36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306" h="361244">
                    <a:moveTo>
                      <a:pt x="37136" y="302542"/>
                    </a:moveTo>
                    <a:lnTo>
                      <a:pt x="33523" y="298930"/>
                    </a:lnTo>
                    <a:cubicBezTo>
                      <a:pt x="-794" y="250162"/>
                      <a:pt x="10043" y="183331"/>
                      <a:pt x="58811" y="147207"/>
                    </a:cubicBezTo>
                    <a:lnTo>
                      <a:pt x="246658" y="13547"/>
                    </a:lnTo>
                    <a:lnTo>
                      <a:pt x="374900" y="194169"/>
                    </a:lnTo>
                    <a:lnTo>
                      <a:pt x="187052" y="327829"/>
                    </a:lnTo>
                    <a:cubicBezTo>
                      <a:pt x="140091" y="363954"/>
                      <a:pt x="71455" y="351310"/>
                      <a:pt x="37136" y="302542"/>
                    </a:cubicBezTo>
                    <a:close/>
                  </a:path>
                </a:pathLst>
              </a:custGeom>
              <a:solidFill>
                <a:srgbClr val="5F97A9"/>
              </a:solidFill>
              <a:ln w="9525"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D37CBB59-A821-4CE5-B8C8-281CCCF826AF}"/>
                  </a:ext>
                </a:extLst>
              </p:cNvPr>
              <p:cNvSpPr/>
              <p:nvPr/>
            </p:nvSpPr>
            <p:spPr>
              <a:xfrm>
                <a:off x="10664839" y="1787306"/>
                <a:ext cx="559929" cy="433493"/>
              </a:xfrm>
              <a:custGeom>
                <a:avLst/>
                <a:gdLst>
                  <a:gd name="connsiteX0" fmla="*/ 533738 w 559928"/>
                  <a:gd name="connsiteY0" fmla="*/ 13547 h 433493"/>
                  <a:gd name="connsiteX1" fmla="*/ 13547 w 559928"/>
                  <a:gd name="connsiteY1" fmla="*/ 383822 h 433493"/>
                  <a:gd name="connsiteX2" fmla="*/ 158044 w 559928"/>
                  <a:gd name="connsiteY2" fmla="*/ 401884 h 433493"/>
                  <a:gd name="connsiteX3" fmla="*/ 345891 w 559928"/>
                  <a:gd name="connsiteY3" fmla="*/ 268224 h 433493"/>
                  <a:gd name="connsiteX4" fmla="*/ 503032 w 559928"/>
                  <a:gd name="connsiteY4" fmla="*/ 156238 h 433493"/>
                  <a:gd name="connsiteX5" fmla="*/ 533738 w 559928"/>
                  <a:gd name="connsiteY5" fmla="*/ 13547 h 4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928" h="433493">
                    <a:moveTo>
                      <a:pt x="533738" y="13547"/>
                    </a:moveTo>
                    <a:lnTo>
                      <a:pt x="13547" y="383822"/>
                    </a:lnTo>
                    <a:cubicBezTo>
                      <a:pt x="49671" y="425365"/>
                      <a:pt x="112889" y="434397"/>
                      <a:pt x="158044" y="401884"/>
                    </a:cubicBezTo>
                    <a:lnTo>
                      <a:pt x="345891" y="268224"/>
                    </a:lnTo>
                    <a:lnTo>
                      <a:pt x="503032" y="156238"/>
                    </a:lnTo>
                    <a:cubicBezTo>
                      <a:pt x="548188" y="123726"/>
                      <a:pt x="560832" y="62315"/>
                      <a:pt x="533738"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3AF146CD-BF67-4728-A24E-5084FF9B3E37}"/>
                  </a:ext>
                </a:extLst>
              </p:cNvPr>
              <p:cNvSpPr/>
              <p:nvPr/>
            </p:nvSpPr>
            <p:spPr>
              <a:xfrm>
                <a:off x="10719488" y="1834730"/>
                <a:ext cx="469618" cy="343182"/>
              </a:xfrm>
              <a:custGeom>
                <a:avLst/>
                <a:gdLst>
                  <a:gd name="connsiteX0" fmla="*/ 47403 w 469617"/>
                  <a:gd name="connsiteY0" fmla="*/ 340011 h 343182"/>
                  <a:gd name="connsiteX1" fmla="*/ 22116 w 469617"/>
                  <a:gd name="connsiteY1" fmla="*/ 336399 h 343182"/>
                  <a:gd name="connsiteX2" fmla="*/ 16698 w 469617"/>
                  <a:gd name="connsiteY2" fmla="*/ 329174 h 343182"/>
                  <a:gd name="connsiteX3" fmla="*/ 20309 w 469617"/>
                  <a:gd name="connsiteY3" fmla="*/ 303887 h 343182"/>
                  <a:gd name="connsiteX4" fmla="*/ 426709 w 469617"/>
                  <a:gd name="connsiteY4" fmla="*/ 16697 h 343182"/>
                  <a:gd name="connsiteX5" fmla="*/ 451997 w 469617"/>
                  <a:gd name="connsiteY5" fmla="*/ 20310 h 343182"/>
                  <a:gd name="connsiteX6" fmla="*/ 457415 w 469617"/>
                  <a:gd name="connsiteY6" fmla="*/ 27535 h 343182"/>
                  <a:gd name="connsiteX7" fmla="*/ 453803 w 469617"/>
                  <a:gd name="connsiteY7" fmla="*/ 52822 h 343182"/>
                  <a:gd name="connsiteX8" fmla="*/ 47403 w 469617"/>
                  <a:gd name="connsiteY8" fmla="*/ 340011 h 34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617" h="343182">
                    <a:moveTo>
                      <a:pt x="47403" y="340011"/>
                    </a:moveTo>
                    <a:cubicBezTo>
                      <a:pt x="38372" y="345430"/>
                      <a:pt x="27535" y="343623"/>
                      <a:pt x="22116" y="336399"/>
                    </a:cubicBezTo>
                    <a:lnTo>
                      <a:pt x="16698" y="329174"/>
                    </a:lnTo>
                    <a:cubicBezTo>
                      <a:pt x="11278" y="320143"/>
                      <a:pt x="13085" y="309305"/>
                      <a:pt x="20309" y="303887"/>
                    </a:cubicBezTo>
                    <a:lnTo>
                      <a:pt x="426709" y="16697"/>
                    </a:lnTo>
                    <a:cubicBezTo>
                      <a:pt x="435741" y="11279"/>
                      <a:pt x="446579" y="13085"/>
                      <a:pt x="451997" y="20310"/>
                    </a:cubicBezTo>
                    <a:lnTo>
                      <a:pt x="457415" y="27535"/>
                    </a:lnTo>
                    <a:cubicBezTo>
                      <a:pt x="462834" y="36566"/>
                      <a:pt x="461028" y="47403"/>
                      <a:pt x="453803" y="52822"/>
                    </a:cubicBezTo>
                    <a:lnTo>
                      <a:pt x="47403" y="340011"/>
                    </a:lnTo>
                    <a:close/>
                  </a:path>
                </a:pathLst>
              </a:custGeom>
              <a:solidFill>
                <a:srgbClr val="FFFFFF"/>
              </a:solidFill>
              <a:ln w="9525" cap="flat">
                <a:noFill/>
                <a:prstDash val="solid"/>
                <a:miter/>
              </a:ln>
            </p:spPr>
            <p:txBody>
              <a:bodyPr rtlCol="0" anchor="ctr"/>
              <a:lstStyle/>
              <a:p>
                <a:endParaRPr lang="zh-CN" altLang="en-US"/>
              </a:p>
            </p:txBody>
          </p:sp>
          <p:pic>
            <p:nvPicPr>
              <p:cNvPr id="107" name="图片 106">
                <a:extLst>
                  <a:ext uri="{FF2B5EF4-FFF2-40B4-BE49-F238E27FC236}">
                    <a16:creationId xmlns:a16="http://schemas.microsoft.com/office/drawing/2014/main" id="{A0E982D6-659E-407E-99DF-28C270BE68D2}"/>
                  </a:ext>
                </a:extLst>
              </p:cNvPr>
              <p:cNvPicPr>
                <a:picLocks noChangeAspect="1"/>
              </p:cNvPicPr>
              <p:nvPr/>
            </p:nvPicPr>
            <p:blipFill>
              <a:blip r:embed="rId8"/>
              <a:stretch>
                <a:fillRect/>
              </a:stretch>
            </p:blipFill>
            <p:spPr>
              <a:xfrm>
                <a:off x="8792003" y="3611085"/>
                <a:ext cx="2149404" cy="1860409"/>
              </a:xfrm>
              <a:custGeom>
                <a:avLst/>
                <a:gdLst>
                  <a:gd name="connsiteX0" fmla="*/ 0 w 2149404"/>
                  <a:gd name="connsiteY0" fmla="*/ 0 h 1860408"/>
                  <a:gd name="connsiteX1" fmla="*/ 2163132 w 2149404"/>
                  <a:gd name="connsiteY1" fmla="*/ 0 h 1860408"/>
                  <a:gd name="connsiteX2" fmla="*/ 2163132 w 2149404"/>
                  <a:gd name="connsiteY2" fmla="*/ 1872691 h 1860408"/>
                  <a:gd name="connsiteX3" fmla="*/ 0 w 2149404"/>
                  <a:gd name="connsiteY3" fmla="*/ 1872691 h 1860408"/>
                </a:gdLst>
                <a:ahLst/>
                <a:cxnLst>
                  <a:cxn ang="0">
                    <a:pos x="connsiteX0" y="connsiteY0"/>
                  </a:cxn>
                  <a:cxn ang="0">
                    <a:pos x="connsiteX1" y="connsiteY1"/>
                  </a:cxn>
                  <a:cxn ang="0">
                    <a:pos x="connsiteX2" y="connsiteY2"/>
                  </a:cxn>
                  <a:cxn ang="0">
                    <a:pos x="connsiteX3" y="connsiteY3"/>
                  </a:cxn>
                </a:cxnLst>
                <a:rect l="l" t="t" r="r" b="b"/>
                <a:pathLst>
                  <a:path w="2149404" h="1860408">
                    <a:moveTo>
                      <a:pt x="0" y="0"/>
                    </a:moveTo>
                    <a:lnTo>
                      <a:pt x="2163132" y="0"/>
                    </a:lnTo>
                    <a:lnTo>
                      <a:pt x="2163132" y="1872691"/>
                    </a:lnTo>
                    <a:lnTo>
                      <a:pt x="0" y="1872691"/>
                    </a:lnTo>
                    <a:close/>
                  </a:path>
                </a:pathLst>
              </a:custGeom>
              <a:ln/>
            </p:spPr>
          </p:pic>
          <p:pic>
            <p:nvPicPr>
              <p:cNvPr id="108" name="图片 107">
                <a:extLst>
                  <a:ext uri="{FF2B5EF4-FFF2-40B4-BE49-F238E27FC236}">
                    <a16:creationId xmlns:a16="http://schemas.microsoft.com/office/drawing/2014/main" id="{4E02EFD3-41CC-4BF8-A6EE-717A226B13FE}"/>
                  </a:ext>
                </a:extLst>
              </p:cNvPr>
              <p:cNvPicPr>
                <a:picLocks noChangeAspect="1"/>
              </p:cNvPicPr>
              <p:nvPr/>
            </p:nvPicPr>
            <p:blipFill>
              <a:blip r:embed="rId9"/>
              <a:stretch>
                <a:fillRect/>
              </a:stretch>
            </p:blipFill>
            <p:spPr>
              <a:xfrm>
                <a:off x="7656377" y="3745595"/>
                <a:ext cx="1499164" cy="1535289"/>
              </a:xfrm>
              <a:custGeom>
                <a:avLst/>
                <a:gdLst>
                  <a:gd name="connsiteX0" fmla="*/ 0 w 1499164"/>
                  <a:gd name="connsiteY0" fmla="*/ 0 h 1535288"/>
                  <a:gd name="connsiteX1" fmla="*/ 1504222 w 1499164"/>
                  <a:gd name="connsiteY1" fmla="*/ 0 h 1535288"/>
                  <a:gd name="connsiteX2" fmla="*/ 1504222 w 1499164"/>
                  <a:gd name="connsiteY2" fmla="*/ 1551906 h 1535288"/>
                  <a:gd name="connsiteX3" fmla="*/ 0 w 1499164"/>
                  <a:gd name="connsiteY3" fmla="*/ 1551906 h 1535288"/>
                </a:gdLst>
                <a:ahLst/>
                <a:cxnLst>
                  <a:cxn ang="0">
                    <a:pos x="connsiteX0" y="connsiteY0"/>
                  </a:cxn>
                  <a:cxn ang="0">
                    <a:pos x="connsiteX1" y="connsiteY1"/>
                  </a:cxn>
                  <a:cxn ang="0">
                    <a:pos x="connsiteX2" y="connsiteY2"/>
                  </a:cxn>
                  <a:cxn ang="0">
                    <a:pos x="connsiteX3" y="connsiteY3"/>
                  </a:cxn>
                </a:cxnLst>
                <a:rect l="l" t="t" r="r" b="b"/>
                <a:pathLst>
                  <a:path w="1499164" h="1535288">
                    <a:moveTo>
                      <a:pt x="0" y="0"/>
                    </a:moveTo>
                    <a:lnTo>
                      <a:pt x="1504222" y="0"/>
                    </a:lnTo>
                    <a:lnTo>
                      <a:pt x="1504222" y="1551906"/>
                    </a:lnTo>
                    <a:lnTo>
                      <a:pt x="0" y="1551906"/>
                    </a:lnTo>
                    <a:close/>
                  </a:path>
                </a:pathLst>
              </a:custGeom>
              <a:ln/>
            </p:spPr>
          </p:pic>
          <p:sp>
            <p:nvSpPr>
              <p:cNvPr id="109" name="任意多边形: 形状 108">
                <a:extLst>
                  <a:ext uri="{FF2B5EF4-FFF2-40B4-BE49-F238E27FC236}">
                    <a16:creationId xmlns:a16="http://schemas.microsoft.com/office/drawing/2014/main" id="{3B43AAEB-4CE2-4400-9CAA-A6A416B13387}"/>
                  </a:ext>
                </a:extLst>
              </p:cNvPr>
              <p:cNvSpPr/>
              <p:nvPr/>
            </p:nvSpPr>
            <p:spPr>
              <a:xfrm>
                <a:off x="7877158" y="3970349"/>
                <a:ext cx="523804" cy="541867"/>
              </a:xfrm>
              <a:custGeom>
                <a:avLst/>
                <a:gdLst>
                  <a:gd name="connsiteX0" fmla="*/ 75638 w 523804"/>
                  <a:gd name="connsiteY0" fmla="*/ 57576 h 541866"/>
                  <a:gd name="connsiteX1" fmla="*/ 70220 w 523804"/>
                  <a:gd name="connsiteY1" fmla="*/ 62995 h 541866"/>
                  <a:gd name="connsiteX2" fmla="*/ 57576 w 523804"/>
                  <a:gd name="connsiteY2" fmla="*/ 305029 h 541866"/>
                  <a:gd name="connsiteX3" fmla="*/ 263486 w 523804"/>
                  <a:gd name="connsiteY3" fmla="*/ 530806 h 541866"/>
                  <a:gd name="connsiteX4" fmla="*/ 523582 w 523804"/>
                  <a:gd name="connsiteY4" fmla="*/ 295998 h 541866"/>
                  <a:gd name="connsiteX5" fmla="*/ 317673 w 523804"/>
                  <a:gd name="connsiteY5" fmla="*/ 70220 h 541866"/>
                  <a:gd name="connsiteX6" fmla="*/ 75638 w 523804"/>
                  <a:gd name="connsiteY6" fmla="*/ 57576 h 5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04" h="541866">
                    <a:moveTo>
                      <a:pt x="75638" y="57576"/>
                    </a:moveTo>
                    <a:lnTo>
                      <a:pt x="70220" y="62995"/>
                    </a:lnTo>
                    <a:cubicBezTo>
                      <a:pt x="-223" y="126213"/>
                      <a:pt x="-5642" y="234586"/>
                      <a:pt x="57576" y="305029"/>
                    </a:cubicBezTo>
                    <a:lnTo>
                      <a:pt x="263486" y="530806"/>
                    </a:lnTo>
                    <a:lnTo>
                      <a:pt x="523582" y="295998"/>
                    </a:lnTo>
                    <a:lnTo>
                      <a:pt x="317673" y="70220"/>
                    </a:lnTo>
                    <a:cubicBezTo>
                      <a:pt x="256261" y="-223"/>
                      <a:pt x="146081" y="-5642"/>
                      <a:pt x="75638" y="57576"/>
                    </a:cubicBezTo>
                    <a:close/>
                  </a:path>
                </a:pathLst>
              </a:custGeom>
              <a:solidFill>
                <a:srgbClr val="CDEAFA"/>
              </a:solidFill>
              <a:ln w="9525"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F82AD03A-FEE3-4F48-8DEA-FD7E65B3B81A}"/>
                  </a:ext>
                </a:extLst>
              </p:cNvPr>
              <p:cNvSpPr/>
              <p:nvPr/>
            </p:nvSpPr>
            <p:spPr>
              <a:xfrm>
                <a:off x="8127097" y="4252800"/>
                <a:ext cx="559929" cy="577991"/>
              </a:xfrm>
              <a:custGeom>
                <a:avLst/>
                <a:gdLst>
                  <a:gd name="connsiteX0" fmla="*/ 506645 w 559928"/>
                  <a:gd name="connsiteY0" fmla="*/ 526514 h 577991"/>
                  <a:gd name="connsiteX1" fmla="*/ 501227 w 559928"/>
                  <a:gd name="connsiteY1" fmla="*/ 531933 h 577991"/>
                  <a:gd name="connsiteX2" fmla="*/ 259192 w 559928"/>
                  <a:gd name="connsiteY2" fmla="*/ 519289 h 577991"/>
                  <a:gd name="connsiteX3" fmla="*/ 13547 w 559928"/>
                  <a:gd name="connsiteY3" fmla="*/ 248356 h 577991"/>
                  <a:gd name="connsiteX4" fmla="*/ 273643 w 559928"/>
                  <a:gd name="connsiteY4" fmla="*/ 13547 h 577991"/>
                  <a:gd name="connsiteX5" fmla="*/ 517483 w 559928"/>
                  <a:gd name="connsiteY5" fmla="*/ 282674 h 577991"/>
                  <a:gd name="connsiteX6" fmla="*/ 506645 w 559928"/>
                  <a:gd name="connsiteY6" fmla="*/ 526514 h 57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28" h="577991">
                    <a:moveTo>
                      <a:pt x="506645" y="526514"/>
                    </a:moveTo>
                    <a:lnTo>
                      <a:pt x="501227" y="531933"/>
                    </a:lnTo>
                    <a:cubicBezTo>
                      <a:pt x="430784" y="595150"/>
                      <a:pt x="322410" y="589731"/>
                      <a:pt x="259192" y="519289"/>
                    </a:cubicBezTo>
                    <a:lnTo>
                      <a:pt x="13547" y="248356"/>
                    </a:lnTo>
                    <a:lnTo>
                      <a:pt x="273643" y="13547"/>
                    </a:lnTo>
                    <a:lnTo>
                      <a:pt x="517483" y="282674"/>
                    </a:lnTo>
                    <a:cubicBezTo>
                      <a:pt x="582507" y="353116"/>
                      <a:pt x="577088" y="461490"/>
                      <a:pt x="506645" y="526514"/>
                    </a:cubicBezTo>
                    <a:close/>
                  </a:path>
                </a:pathLst>
              </a:custGeom>
              <a:solidFill>
                <a:srgbClr val="FFD200"/>
              </a:solidFill>
              <a:ln w="9525"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58327731-A07B-4C61-B591-B6AAFB29EF26}"/>
                  </a:ext>
                </a:extLst>
              </p:cNvPr>
              <p:cNvSpPr/>
              <p:nvPr/>
            </p:nvSpPr>
            <p:spPr>
              <a:xfrm>
                <a:off x="7951893" y="3970074"/>
                <a:ext cx="740551" cy="794738"/>
              </a:xfrm>
              <a:custGeom>
                <a:avLst/>
                <a:gdLst>
                  <a:gd name="connsiteX0" fmla="*/ 13547 w 740551"/>
                  <a:gd name="connsiteY0" fmla="*/ 48819 h 794737"/>
                  <a:gd name="connsiteX1" fmla="*/ 692686 w 740551"/>
                  <a:gd name="connsiteY1" fmla="*/ 798402 h 794737"/>
                  <a:gd name="connsiteX2" fmla="*/ 694493 w 740551"/>
                  <a:gd name="connsiteY2" fmla="*/ 567206 h 794737"/>
                  <a:gd name="connsiteX3" fmla="*/ 448846 w 740551"/>
                  <a:gd name="connsiteY3" fmla="*/ 296272 h 794737"/>
                  <a:gd name="connsiteX4" fmla="*/ 242937 w 740551"/>
                  <a:gd name="connsiteY4" fmla="*/ 70494 h 794737"/>
                  <a:gd name="connsiteX5" fmla="*/ 13547 w 740551"/>
                  <a:gd name="connsiteY5" fmla="*/ 48819 h 79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551" h="794737">
                    <a:moveTo>
                      <a:pt x="13547" y="48819"/>
                    </a:moveTo>
                    <a:lnTo>
                      <a:pt x="692686" y="798402"/>
                    </a:lnTo>
                    <a:cubicBezTo>
                      <a:pt x="752291" y="733378"/>
                      <a:pt x="754098" y="632230"/>
                      <a:pt x="694493" y="567206"/>
                    </a:cubicBezTo>
                    <a:lnTo>
                      <a:pt x="448846" y="296272"/>
                    </a:lnTo>
                    <a:lnTo>
                      <a:pt x="242937" y="70494"/>
                    </a:lnTo>
                    <a:cubicBezTo>
                      <a:pt x="183331" y="3664"/>
                      <a:pt x="83989" y="-5367"/>
                      <a:pt x="13547" y="48819"/>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E8067FB6-C9C0-42AF-9E45-571192BBA38A}"/>
                  </a:ext>
                </a:extLst>
              </p:cNvPr>
              <p:cNvSpPr/>
              <p:nvPr/>
            </p:nvSpPr>
            <p:spPr>
              <a:xfrm>
                <a:off x="8031311" y="4019741"/>
                <a:ext cx="614116" cy="668302"/>
              </a:xfrm>
              <a:custGeom>
                <a:avLst/>
                <a:gdLst>
                  <a:gd name="connsiteX0" fmla="*/ 602431 w 614115"/>
                  <a:gd name="connsiteY0" fmla="*/ 607850 h 668302"/>
                  <a:gd name="connsiteX1" fmla="*/ 600625 w 614115"/>
                  <a:gd name="connsiteY1" fmla="*/ 649393 h 668302"/>
                  <a:gd name="connsiteX2" fmla="*/ 591594 w 614115"/>
                  <a:gd name="connsiteY2" fmla="*/ 658424 h 668302"/>
                  <a:gd name="connsiteX3" fmla="*/ 550051 w 614115"/>
                  <a:gd name="connsiteY3" fmla="*/ 656618 h 668302"/>
                  <a:gd name="connsiteX4" fmla="*/ 20828 w 614115"/>
                  <a:gd name="connsiteY4" fmla="*/ 71402 h 668302"/>
                  <a:gd name="connsiteX5" fmla="*/ 22634 w 614115"/>
                  <a:gd name="connsiteY5" fmla="*/ 29859 h 668302"/>
                  <a:gd name="connsiteX6" fmla="*/ 31665 w 614115"/>
                  <a:gd name="connsiteY6" fmla="*/ 20828 h 668302"/>
                  <a:gd name="connsiteX7" fmla="*/ 73208 w 614115"/>
                  <a:gd name="connsiteY7" fmla="*/ 22634 h 668302"/>
                  <a:gd name="connsiteX8" fmla="*/ 602431 w 614115"/>
                  <a:gd name="connsiteY8" fmla="*/ 607850 h 6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115" h="668302">
                    <a:moveTo>
                      <a:pt x="602431" y="607850"/>
                    </a:moveTo>
                    <a:cubicBezTo>
                      <a:pt x="613269" y="620494"/>
                      <a:pt x="611462" y="638556"/>
                      <a:pt x="600625" y="649393"/>
                    </a:cubicBezTo>
                    <a:lnTo>
                      <a:pt x="591594" y="658424"/>
                    </a:lnTo>
                    <a:cubicBezTo>
                      <a:pt x="578951" y="669261"/>
                      <a:pt x="560888" y="667455"/>
                      <a:pt x="550051" y="656618"/>
                    </a:cubicBezTo>
                    <a:lnTo>
                      <a:pt x="20828" y="71402"/>
                    </a:lnTo>
                    <a:cubicBezTo>
                      <a:pt x="9991" y="58759"/>
                      <a:pt x="11796" y="40696"/>
                      <a:pt x="22634" y="29859"/>
                    </a:cubicBezTo>
                    <a:lnTo>
                      <a:pt x="31665" y="20828"/>
                    </a:lnTo>
                    <a:cubicBezTo>
                      <a:pt x="44309" y="9990"/>
                      <a:pt x="62371" y="11797"/>
                      <a:pt x="73208" y="22634"/>
                    </a:cubicBezTo>
                    <a:lnTo>
                      <a:pt x="602431" y="607850"/>
                    </a:lnTo>
                    <a:close/>
                  </a:path>
                </a:pathLst>
              </a:custGeom>
              <a:solidFill>
                <a:srgbClr val="FFFFFF"/>
              </a:solidFill>
              <a:ln w="9525" cap="flat">
                <a:noFill/>
                <a:prstDash val="solid"/>
                <a:miter/>
              </a:ln>
            </p:spPr>
            <p:txBody>
              <a:bodyPr rtlCol="0" anchor="ctr"/>
              <a:lstStyle/>
              <a:p>
                <a:endParaRPr lang="zh-CN" altLang="en-US"/>
              </a:p>
            </p:txBody>
          </p:sp>
          <p:pic>
            <p:nvPicPr>
              <p:cNvPr id="113" name="图片 112">
                <a:extLst>
                  <a:ext uri="{FF2B5EF4-FFF2-40B4-BE49-F238E27FC236}">
                    <a16:creationId xmlns:a16="http://schemas.microsoft.com/office/drawing/2014/main" id="{B0D91D43-7DF7-405D-944C-6813080ED0DE}"/>
                  </a:ext>
                </a:extLst>
              </p:cNvPr>
              <p:cNvPicPr>
                <a:picLocks noChangeAspect="1"/>
              </p:cNvPicPr>
              <p:nvPr/>
            </p:nvPicPr>
            <p:blipFill>
              <a:blip r:embed="rId10"/>
              <a:stretch>
                <a:fillRect/>
              </a:stretch>
            </p:blipFill>
            <p:spPr>
              <a:xfrm>
                <a:off x="8367397" y="1335480"/>
                <a:ext cx="921173" cy="1029547"/>
              </a:xfrm>
              <a:custGeom>
                <a:avLst/>
                <a:gdLst>
                  <a:gd name="connsiteX0" fmla="*/ 0 w 921173"/>
                  <a:gd name="connsiteY0" fmla="*/ 0 h 1029546"/>
                  <a:gd name="connsiteX1" fmla="*/ 923341 w 921173"/>
                  <a:gd name="connsiteY1" fmla="*/ 0 h 1029546"/>
                  <a:gd name="connsiteX2" fmla="*/ 923341 w 921173"/>
                  <a:gd name="connsiteY2" fmla="*/ 1036049 h 1029546"/>
                  <a:gd name="connsiteX3" fmla="*/ 0 w 921173"/>
                  <a:gd name="connsiteY3" fmla="*/ 1036049 h 1029546"/>
                </a:gdLst>
                <a:ahLst/>
                <a:cxnLst>
                  <a:cxn ang="0">
                    <a:pos x="connsiteX0" y="connsiteY0"/>
                  </a:cxn>
                  <a:cxn ang="0">
                    <a:pos x="connsiteX1" y="connsiteY1"/>
                  </a:cxn>
                  <a:cxn ang="0">
                    <a:pos x="connsiteX2" y="connsiteY2"/>
                  </a:cxn>
                  <a:cxn ang="0">
                    <a:pos x="connsiteX3" y="connsiteY3"/>
                  </a:cxn>
                </a:cxnLst>
                <a:rect l="l" t="t" r="r" b="b"/>
                <a:pathLst>
                  <a:path w="921173" h="1029546">
                    <a:moveTo>
                      <a:pt x="0" y="0"/>
                    </a:moveTo>
                    <a:lnTo>
                      <a:pt x="923341" y="0"/>
                    </a:lnTo>
                    <a:lnTo>
                      <a:pt x="923341" y="1036049"/>
                    </a:lnTo>
                    <a:lnTo>
                      <a:pt x="0" y="1036049"/>
                    </a:lnTo>
                    <a:close/>
                  </a:path>
                </a:pathLst>
              </a:custGeom>
              <a:ln/>
            </p:spPr>
          </p:pic>
          <p:sp>
            <p:nvSpPr>
              <p:cNvPr id="114" name="任意多边形: 形状 113">
                <a:extLst>
                  <a:ext uri="{FF2B5EF4-FFF2-40B4-BE49-F238E27FC236}">
                    <a16:creationId xmlns:a16="http://schemas.microsoft.com/office/drawing/2014/main" id="{0E4473B6-E5E5-477D-A0D4-38CAD14EB089}"/>
                  </a:ext>
                </a:extLst>
              </p:cNvPr>
              <p:cNvSpPr/>
              <p:nvPr/>
            </p:nvSpPr>
            <p:spPr>
              <a:xfrm>
                <a:off x="8656320" y="1474095"/>
                <a:ext cx="325120" cy="361244"/>
              </a:xfrm>
              <a:custGeom>
                <a:avLst/>
                <a:gdLst>
                  <a:gd name="connsiteX0" fmla="*/ 280867 w 325120"/>
                  <a:gd name="connsiteY0" fmla="*/ 35956 h 361244"/>
                  <a:gd name="connsiteX1" fmla="*/ 277255 w 325120"/>
                  <a:gd name="connsiteY1" fmla="*/ 32343 h 361244"/>
                  <a:gd name="connsiteX2" fmla="*/ 123726 w 325120"/>
                  <a:gd name="connsiteY2" fmla="*/ 61243 h 361244"/>
                  <a:gd name="connsiteX3" fmla="*/ 13547 w 325120"/>
                  <a:gd name="connsiteY3" fmla="*/ 223803 h 361244"/>
                  <a:gd name="connsiteX4" fmla="*/ 199587 w 325120"/>
                  <a:gd name="connsiteY4" fmla="*/ 350239 h 361244"/>
                  <a:gd name="connsiteX5" fmla="*/ 309767 w 325120"/>
                  <a:gd name="connsiteY5" fmla="*/ 187679 h 361244"/>
                  <a:gd name="connsiteX6" fmla="*/ 280867 w 325120"/>
                  <a:gd name="connsiteY6" fmla="*/ 35956 h 36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361244">
                    <a:moveTo>
                      <a:pt x="280867" y="35956"/>
                    </a:moveTo>
                    <a:lnTo>
                      <a:pt x="277255" y="32343"/>
                    </a:lnTo>
                    <a:cubicBezTo>
                      <a:pt x="226681" y="-1975"/>
                      <a:pt x="158044" y="12475"/>
                      <a:pt x="123726" y="61243"/>
                    </a:cubicBezTo>
                    <a:lnTo>
                      <a:pt x="13547" y="223803"/>
                    </a:lnTo>
                    <a:lnTo>
                      <a:pt x="199587" y="350239"/>
                    </a:lnTo>
                    <a:lnTo>
                      <a:pt x="309767" y="187679"/>
                    </a:lnTo>
                    <a:cubicBezTo>
                      <a:pt x="344085" y="138911"/>
                      <a:pt x="331442" y="70274"/>
                      <a:pt x="280867" y="35956"/>
                    </a:cubicBezTo>
                    <a:close/>
                  </a:path>
                </a:pathLst>
              </a:custGeom>
              <a:solidFill>
                <a:srgbClr val="CDEAFA"/>
              </a:solidFill>
              <a:ln w="9525" cap="flat">
                <a:noFill/>
                <a:prstDash val="solid"/>
                <a:miter/>
              </a:ln>
            </p:spPr>
            <p:txBody>
              <a:bodyPr rtlCol="0" anchor="ctr"/>
              <a:lstStyle/>
              <a:p>
                <a:endParaRPr lang="zh-CN" altLang="en-US"/>
              </a:p>
            </p:txBody>
          </p:sp>
          <p:sp>
            <p:nvSpPr>
              <p:cNvPr id="115" name="任意多边形: 形状 114">
                <a:extLst>
                  <a:ext uri="{FF2B5EF4-FFF2-40B4-BE49-F238E27FC236}">
                    <a16:creationId xmlns:a16="http://schemas.microsoft.com/office/drawing/2014/main" id="{DFDD4E7B-9256-4BED-8E5D-7A1B953F66E1}"/>
                  </a:ext>
                </a:extLst>
              </p:cNvPr>
              <p:cNvSpPr/>
              <p:nvPr/>
            </p:nvSpPr>
            <p:spPr>
              <a:xfrm>
                <a:off x="8506997" y="1684352"/>
                <a:ext cx="361244" cy="379307"/>
              </a:xfrm>
              <a:custGeom>
                <a:avLst/>
                <a:gdLst>
                  <a:gd name="connsiteX0" fmla="*/ 65333 w 361244"/>
                  <a:gd name="connsiteY0" fmla="*/ 363954 h 379306"/>
                  <a:gd name="connsiteX1" fmla="*/ 61721 w 361244"/>
                  <a:gd name="connsiteY1" fmla="*/ 360341 h 379306"/>
                  <a:gd name="connsiteX2" fmla="*/ 32821 w 361244"/>
                  <a:gd name="connsiteY2" fmla="*/ 206812 h 379306"/>
                  <a:gd name="connsiteX3" fmla="*/ 164676 w 361244"/>
                  <a:gd name="connsiteY3" fmla="*/ 13547 h 379306"/>
                  <a:gd name="connsiteX4" fmla="*/ 350716 w 361244"/>
                  <a:gd name="connsiteY4" fmla="*/ 139982 h 379306"/>
                  <a:gd name="connsiteX5" fmla="*/ 218862 w 361244"/>
                  <a:gd name="connsiteY5" fmla="*/ 333248 h 379306"/>
                  <a:gd name="connsiteX6" fmla="*/ 65333 w 361244"/>
                  <a:gd name="connsiteY6" fmla="*/ 363954 h 37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244" h="379306">
                    <a:moveTo>
                      <a:pt x="65333" y="363954"/>
                    </a:moveTo>
                    <a:lnTo>
                      <a:pt x="61721" y="360341"/>
                    </a:lnTo>
                    <a:cubicBezTo>
                      <a:pt x="11147" y="326023"/>
                      <a:pt x="-1497" y="257387"/>
                      <a:pt x="32821" y="206812"/>
                    </a:cubicBezTo>
                    <a:lnTo>
                      <a:pt x="164676" y="13547"/>
                    </a:lnTo>
                    <a:lnTo>
                      <a:pt x="350716" y="139982"/>
                    </a:lnTo>
                    <a:lnTo>
                      <a:pt x="218862" y="333248"/>
                    </a:lnTo>
                    <a:cubicBezTo>
                      <a:pt x="184544" y="385628"/>
                      <a:pt x="115907" y="398272"/>
                      <a:pt x="65333" y="363954"/>
                    </a:cubicBezTo>
                    <a:close/>
                  </a:path>
                </a:pathLst>
              </a:custGeom>
              <a:solidFill>
                <a:srgbClr val="FFD200"/>
              </a:solidFill>
              <a:ln w="9525"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466B9C31-D03E-43BB-949A-5CB93E2221EB}"/>
                  </a:ext>
                </a:extLst>
              </p:cNvPr>
              <p:cNvSpPr/>
              <p:nvPr/>
            </p:nvSpPr>
            <p:spPr>
              <a:xfrm>
                <a:off x="8567815" y="1503730"/>
                <a:ext cx="415431" cy="559929"/>
              </a:xfrm>
              <a:custGeom>
                <a:avLst/>
                <a:gdLst>
                  <a:gd name="connsiteX0" fmla="*/ 378403 w 415431"/>
                  <a:gd name="connsiteY0" fmla="*/ 13547 h 559928"/>
                  <a:gd name="connsiteX1" fmla="*/ 13547 w 415431"/>
                  <a:gd name="connsiteY1" fmla="*/ 549995 h 559928"/>
                  <a:gd name="connsiteX2" fmla="*/ 158044 w 415431"/>
                  <a:gd name="connsiteY2" fmla="*/ 515677 h 559928"/>
                  <a:gd name="connsiteX3" fmla="*/ 289898 w 415431"/>
                  <a:gd name="connsiteY3" fmla="*/ 322411 h 559928"/>
                  <a:gd name="connsiteX4" fmla="*/ 400078 w 415431"/>
                  <a:gd name="connsiteY4" fmla="*/ 159851 h 559928"/>
                  <a:gd name="connsiteX5" fmla="*/ 378403 w 415431"/>
                  <a:gd name="connsiteY5" fmla="*/ 13547 h 55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431" h="559928">
                    <a:moveTo>
                      <a:pt x="378403" y="13547"/>
                    </a:moveTo>
                    <a:lnTo>
                      <a:pt x="13547" y="549995"/>
                    </a:lnTo>
                    <a:cubicBezTo>
                      <a:pt x="62314" y="577088"/>
                      <a:pt x="125532" y="562638"/>
                      <a:pt x="158044" y="515677"/>
                    </a:cubicBezTo>
                    <a:lnTo>
                      <a:pt x="289898" y="322411"/>
                    </a:lnTo>
                    <a:lnTo>
                      <a:pt x="400078" y="159851"/>
                    </a:lnTo>
                    <a:cubicBezTo>
                      <a:pt x="430784" y="112889"/>
                      <a:pt x="421753" y="47865"/>
                      <a:pt x="378403"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EC491B21-570F-4C83-BF81-83C26E35AE92}"/>
                  </a:ext>
                </a:extLst>
              </p:cNvPr>
              <p:cNvSpPr/>
              <p:nvPr/>
            </p:nvSpPr>
            <p:spPr>
              <a:xfrm>
                <a:off x="8611729" y="1560287"/>
                <a:ext cx="343182" cy="487680"/>
              </a:xfrm>
              <a:custGeom>
                <a:avLst/>
                <a:gdLst>
                  <a:gd name="connsiteX0" fmla="*/ 54525 w 343182"/>
                  <a:gd name="connsiteY0" fmla="*/ 466344 h 487680"/>
                  <a:gd name="connsiteX1" fmla="*/ 29238 w 343182"/>
                  <a:gd name="connsiteY1" fmla="*/ 471763 h 487680"/>
                  <a:gd name="connsiteX2" fmla="*/ 22013 w 343182"/>
                  <a:gd name="connsiteY2" fmla="*/ 466344 h 487680"/>
                  <a:gd name="connsiteX3" fmla="*/ 16595 w 343182"/>
                  <a:gd name="connsiteY3" fmla="*/ 441057 h 487680"/>
                  <a:gd name="connsiteX4" fmla="*/ 300171 w 343182"/>
                  <a:gd name="connsiteY4" fmla="*/ 22013 h 487680"/>
                  <a:gd name="connsiteX5" fmla="*/ 325458 w 343182"/>
                  <a:gd name="connsiteY5" fmla="*/ 16595 h 487680"/>
                  <a:gd name="connsiteX6" fmla="*/ 332684 w 343182"/>
                  <a:gd name="connsiteY6" fmla="*/ 22013 h 487680"/>
                  <a:gd name="connsiteX7" fmla="*/ 338102 w 343182"/>
                  <a:gd name="connsiteY7" fmla="*/ 47300 h 487680"/>
                  <a:gd name="connsiteX8" fmla="*/ 54525 w 343182"/>
                  <a:gd name="connsiteY8" fmla="*/ 466344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82" h="487680">
                    <a:moveTo>
                      <a:pt x="54525" y="466344"/>
                    </a:moveTo>
                    <a:cubicBezTo>
                      <a:pt x="49107" y="475375"/>
                      <a:pt x="36463" y="477181"/>
                      <a:pt x="29238" y="471763"/>
                    </a:cubicBezTo>
                    <a:lnTo>
                      <a:pt x="22013" y="466344"/>
                    </a:lnTo>
                    <a:cubicBezTo>
                      <a:pt x="12982" y="460925"/>
                      <a:pt x="11176" y="448282"/>
                      <a:pt x="16595" y="441057"/>
                    </a:cubicBezTo>
                    <a:lnTo>
                      <a:pt x="300171" y="22013"/>
                    </a:lnTo>
                    <a:cubicBezTo>
                      <a:pt x="305590" y="12982"/>
                      <a:pt x="318234" y="11176"/>
                      <a:pt x="325458" y="16595"/>
                    </a:cubicBezTo>
                    <a:lnTo>
                      <a:pt x="332684" y="22013"/>
                    </a:lnTo>
                    <a:cubicBezTo>
                      <a:pt x="341715" y="27432"/>
                      <a:pt x="343521" y="40076"/>
                      <a:pt x="338102" y="47300"/>
                    </a:cubicBezTo>
                    <a:lnTo>
                      <a:pt x="54525" y="466344"/>
                    </a:lnTo>
                    <a:close/>
                  </a:path>
                </a:pathLst>
              </a:custGeom>
              <a:solidFill>
                <a:srgbClr val="FFFFFF"/>
              </a:solidFill>
              <a:ln w="9525" cap="flat">
                <a:noFill/>
                <a:prstDash val="solid"/>
                <a:miter/>
              </a:ln>
            </p:spPr>
            <p:txBody>
              <a:bodyPr rtlCol="0" anchor="ctr"/>
              <a:lstStyle/>
              <a:p>
                <a:endParaRPr lang="zh-CN" altLang="en-US"/>
              </a:p>
            </p:txBody>
          </p:sp>
          <p:pic>
            <p:nvPicPr>
              <p:cNvPr id="118" name="图片 117">
                <a:extLst>
                  <a:ext uri="{FF2B5EF4-FFF2-40B4-BE49-F238E27FC236}">
                    <a16:creationId xmlns:a16="http://schemas.microsoft.com/office/drawing/2014/main" id="{8FAEE288-00D4-4BA3-B361-8681C6F0F550}"/>
                  </a:ext>
                </a:extLst>
              </p:cNvPr>
              <p:cNvPicPr>
                <a:picLocks noChangeAspect="1"/>
              </p:cNvPicPr>
              <p:nvPr/>
            </p:nvPicPr>
            <p:blipFill>
              <a:blip r:embed="rId11"/>
              <a:stretch>
                <a:fillRect/>
              </a:stretch>
            </p:blipFill>
            <p:spPr>
              <a:xfrm>
                <a:off x="9394559" y="1638690"/>
                <a:ext cx="1986844" cy="2077156"/>
              </a:xfrm>
              <a:custGeom>
                <a:avLst/>
                <a:gdLst>
                  <a:gd name="connsiteX0" fmla="*/ 0 w 1986844"/>
                  <a:gd name="connsiteY0" fmla="*/ 0 h 2077155"/>
                  <a:gd name="connsiteX1" fmla="*/ 1989734 w 1986844"/>
                  <a:gd name="connsiteY1" fmla="*/ 0 h 2077155"/>
                  <a:gd name="connsiteX2" fmla="*/ 1989734 w 1986844"/>
                  <a:gd name="connsiteY2" fmla="*/ 2089438 h 2077155"/>
                  <a:gd name="connsiteX3" fmla="*/ 0 w 1986844"/>
                  <a:gd name="connsiteY3" fmla="*/ 2089438 h 2077155"/>
                </a:gdLst>
                <a:ahLst/>
                <a:cxnLst>
                  <a:cxn ang="0">
                    <a:pos x="connsiteX0" y="connsiteY0"/>
                  </a:cxn>
                  <a:cxn ang="0">
                    <a:pos x="connsiteX1" y="connsiteY1"/>
                  </a:cxn>
                  <a:cxn ang="0">
                    <a:pos x="connsiteX2" y="connsiteY2"/>
                  </a:cxn>
                  <a:cxn ang="0">
                    <a:pos x="connsiteX3" y="connsiteY3"/>
                  </a:cxn>
                </a:cxnLst>
                <a:rect l="l" t="t" r="r" b="b"/>
                <a:pathLst>
                  <a:path w="1986844" h="2077155">
                    <a:moveTo>
                      <a:pt x="0" y="0"/>
                    </a:moveTo>
                    <a:lnTo>
                      <a:pt x="1989734" y="0"/>
                    </a:lnTo>
                    <a:lnTo>
                      <a:pt x="1989734" y="2089438"/>
                    </a:lnTo>
                    <a:lnTo>
                      <a:pt x="0" y="2089438"/>
                    </a:lnTo>
                    <a:close/>
                  </a:path>
                </a:pathLst>
              </a:custGeom>
              <a:ln/>
            </p:spPr>
          </p:pic>
        </p:grpSp>
      </p:grpSp>
      <p:sp>
        <p:nvSpPr>
          <p:cNvPr id="9801" name="副标题 2"/>
          <p:cNvSpPr>
            <a:spLocks noGrp="1"/>
          </p:cNvSpPr>
          <p:nvPr userDrawn="1">
            <p:ph type="subTitle" idx="1" hasCustomPrompt="1"/>
          </p:nvPr>
        </p:nvSpPr>
        <p:spPr>
          <a:xfrm>
            <a:off x="7007979" y="5683028"/>
            <a:ext cx="4225478" cy="466960"/>
          </a:xfrm>
        </p:spPr>
        <p:txBody>
          <a:bodyPr anchor="t">
            <a:normAutofit/>
          </a:bodyPr>
          <a:lstStyle>
            <a:lvl1pPr marL="0" indent="0" algn="r">
              <a:buNone/>
              <a:defRPr sz="1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2" name="文本占位符 13"/>
          <p:cNvSpPr>
            <a:spLocks noGrp="1"/>
          </p:cNvSpPr>
          <p:nvPr userDrawn="1">
            <p:ph type="body" sz="quarter" idx="10" hasCustomPrompt="1"/>
          </p:nvPr>
        </p:nvSpPr>
        <p:spPr>
          <a:xfrm>
            <a:off x="7007979" y="1604130"/>
            <a:ext cx="4156680" cy="296271"/>
          </a:xfrm>
        </p:spPr>
        <p:txBody>
          <a:bodyPr vert="horz" anchor="ctr">
            <a:noAutofit/>
          </a:bodyPr>
          <a:lstStyle>
            <a:lvl1pPr marL="0" indent="0" algn="r">
              <a:buNone/>
              <a:defRPr sz="15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7007979" y="1900401"/>
            <a:ext cx="4156680" cy="296271"/>
          </a:xfrm>
        </p:spPr>
        <p:txBody>
          <a:bodyPr vert="horz" anchor="ctr">
            <a:noAutofit/>
          </a:bodyPr>
          <a:lstStyle>
            <a:lvl1pPr marL="0" indent="0" algn="r">
              <a:buNone/>
              <a:defRPr sz="15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
        <p:nvSpPr>
          <p:cNvPr id="9802" name="标题 1"/>
          <p:cNvSpPr>
            <a:spLocks noGrp="1"/>
          </p:cNvSpPr>
          <p:nvPr userDrawn="1">
            <p:ph type="ctrTitle" hasCustomPrompt="1"/>
          </p:nvPr>
        </p:nvSpPr>
        <p:spPr>
          <a:xfrm>
            <a:off x="7007979" y="3625898"/>
            <a:ext cx="4156680" cy="1782876"/>
          </a:xfrm>
        </p:spPr>
        <p:txBody>
          <a:bodyPr anchor="b">
            <a:normAutofit/>
          </a:bodyPr>
          <a:lstStyle>
            <a:lvl1pPr algn="r">
              <a:defRPr sz="1800">
                <a:solidFill>
                  <a:schemeClr val="bg1"/>
                </a:solidFill>
              </a:defRPr>
            </a:lvl1pPr>
          </a:lstStyle>
          <a:p>
            <a:r>
              <a:rPr lang="en-US" dirty="0"/>
              <a:t>Click to edit Master title style</a:t>
            </a:r>
            <a:endParaRPr lang="zh-CN" altLang="en-US" dirty="0"/>
          </a:p>
        </p:txBody>
      </p:sp>
    </p:spTree>
    <p:extLst>
      <p:ext uri="{BB962C8B-B14F-4D97-AF65-F5344CB8AC3E}">
        <p14:creationId xmlns:p14="http://schemas.microsoft.com/office/powerpoint/2010/main" val="26440842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fld id="{6489D9C7-5DC6-4263-87FF-7C99F6FB63C3}" type="datetime1">
              <a:rPr lang="zh-CN" altLang="en-US" smtClean="0"/>
              <a:pPr/>
              <a:t>2025-7-19</a:t>
            </a:fld>
            <a:endParaRPr lang="zh-CN" altLang="en-US"/>
          </a:p>
        </p:txBody>
      </p:sp>
      <p:sp>
        <p:nvSpPr>
          <p:cNvPr id="4" name="Footer Placeholder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r>
              <a:rPr lang="en-US" altLang="zh-CN"/>
              <a:t>www.islide.cc</a:t>
            </a:r>
            <a:endParaRPr lang="zh-CN" altLang="en-US" dirty="0"/>
          </a:p>
        </p:txBody>
      </p:sp>
      <p:sp>
        <p:nvSpPr>
          <p:cNvPr id="5" name="Slide Number Placeholder 4">
            <a:extLst>
              <a:ext uri="{FF2B5EF4-FFF2-40B4-BE49-F238E27FC236}">
                <a16:creationId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Title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Content Placeholder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23519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p:txBody>
          <a:bodyPr/>
          <a:lstStyle/>
          <a:p>
            <a:fld id="{6489D9C7-5DC6-4263-87FF-7C99F6FB63C3}" type="datetime1">
              <a:rPr lang="zh-CN" altLang="en-US" smtClean="0"/>
              <a:pPr/>
              <a:t>2025-7-19</a:t>
            </a:fld>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p:txBody>
          <a:bodyPr/>
          <a:lstStyle/>
          <a:p>
            <a:r>
              <a:rPr lang="en-US" altLang="zh-CN"/>
              <a:t>www.islide.cc</a:t>
            </a:r>
            <a:endParaRPr lang="zh-CN" altLang="en-US" dirty="0"/>
          </a:p>
        </p:txBody>
      </p:sp>
    </p:spTree>
    <p:extLst>
      <p:ext uri="{BB962C8B-B14F-4D97-AF65-F5344CB8AC3E}">
        <p14:creationId xmlns:p14="http://schemas.microsoft.com/office/powerpoint/2010/main" val="246743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66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末尾幻灯片">
    <p:spTree>
      <p:nvGrpSpPr>
        <p:cNvPr id="1" name=""/>
        <p:cNvGrpSpPr/>
        <p:nvPr/>
      </p:nvGrpSpPr>
      <p:grpSpPr>
        <a:xfrm>
          <a:off x="0" y="0"/>
          <a:ext cx="0" cy="0"/>
          <a:chOff x="0" y="0"/>
          <a:chExt cx="0" cy="0"/>
        </a:xfrm>
      </p:grpSpPr>
      <p:sp>
        <p:nvSpPr>
          <p:cNvPr id="215" name="Freeform: Shape 214">
            <a:extLst>
              <a:ext uri="{FF2B5EF4-FFF2-40B4-BE49-F238E27FC236}">
                <a16:creationId xmlns:a16="http://schemas.microsoft.com/office/drawing/2014/main" id="{9A7EBABB-C53D-4732-8847-D3CC759A952B}"/>
              </a:ext>
            </a:extLst>
          </p:cNvPr>
          <p:cNvSpPr>
            <a:spLocks/>
          </p:cNvSpPr>
          <p:nvPr/>
        </p:nvSpPr>
        <p:spPr bwMode="auto">
          <a:xfrm>
            <a:off x="-3806" y="-14656"/>
            <a:ext cx="12192000" cy="6413500"/>
          </a:xfrm>
          <a:custGeom>
            <a:avLst/>
            <a:gdLst>
              <a:gd name="T0" fmla="*/ 7680 w 7680"/>
              <a:gd name="T1" fmla="*/ 3247 h 4046"/>
              <a:gd name="T2" fmla="*/ 3815 w 7680"/>
              <a:gd name="T3" fmla="*/ 4046 h 4046"/>
              <a:gd name="T4" fmla="*/ 0 w 7680"/>
              <a:gd name="T5" fmla="*/ 3247 h 4046"/>
              <a:gd name="T6" fmla="*/ 0 w 7680"/>
              <a:gd name="T7" fmla="*/ 0 h 4046"/>
              <a:gd name="T8" fmla="*/ 7680 w 7680"/>
              <a:gd name="T9" fmla="*/ 0 h 4046"/>
              <a:gd name="T10" fmla="*/ 7680 w 7680"/>
              <a:gd name="T11" fmla="*/ 3247 h 4046"/>
            </a:gdLst>
            <a:ahLst/>
            <a:cxnLst>
              <a:cxn ang="0">
                <a:pos x="T0" y="T1"/>
              </a:cxn>
              <a:cxn ang="0">
                <a:pos x="T2" y="T3"/>
              </a:cxn>
              <a:cxn ang="0">
                <a:pos x="T4" y="T5"/>
              </a:cxn>
              <a:cxn ang="0">
                <a:pos x="T6" y="T7"/>
              </a:cxn>
              <a:cxn ang="0">
                <a:pos x="T8" y="T9"/>
              </a:cxn>
              <a:cxn ang="0">
                <a:pos x="T10" y="T11"/>
              </a:cxn>
            </a:cxnLst>
            <a:rect l="0" t="0" r="r" b="b"/>
            <a:pathLst>
              <a:path w="7680" h="4046">
                <a:moveTo>
                  <a:pt x="7680" y="3247"/>
                </a:moveTo>
                <a:cubicBezTo>
                  <a:pt x="7680" y="3247"/>
                  <a:pt x="6257" y="4046"/>
                  <a:pt x="3815" y="4046"/>
                </a:cubicBezTo>
                <a:cubicBezTo>
                  <a:pt x="1106" y="4046"/>
                  <a:pt x="0" y="3247"/>
                  <a:pt x="0" y="3247"/>
                </a:cubicBezTo>
                <a:cubicBezTo>
                  <a:pt x="0" y="0"/>
                  <a:pt x="0" y="0"/>
                  <a:pt x="0" y="0"/>
                </a:cubicBezTo>
                <a:cubicBezTo>
                  <a:pt x="7680" y="0"/>
                  <a:pt x="7680" y="0"/>
                  <a:pt x="7680" y="0"/>
                </a:cubicBezTo>
                <a:lnTo>
                  <a:pt x="7680" y="3247"/>
                </a:lnTo>
                <a:close/>
              </a:path>
            </a:pathLst>
          </a:custGeom>
          <a:gradFill>
            <a:gsLst>
              <a:gs pos="0">
                <a:srgbClr val="2154A5"/>
              </a:gs>
              <a:gs pos="32000">
                <a:srgbClr val="2869B4"/>
              </a:gs>
              <a:gs pos="68000">
                <a:srgbClr val="2D78BE"/>
              </a:gs>
              <a:gs pos="100000">
                <a:srgbClr val="3591D0"/>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6" name="Freeform: Shape 215">
            <a:extLst>
              <a:ext uri="{FF2B5EF4-FFF2-40B4-BE49-F238E27FC236}">
                <a16:creationId xmlns:a16="http://schemas.microsoft.com/office/drawing/2014/main" id="{90024351-BD9E-4915-9021-4D837FC46FD4}"/>
              </a:ext>
            </a:extLst>
          </p:cNvPr>
          <p:cNvSpPr>
            <a:spLocks/>
          </p:cNvSpPr>
          <p:nvPr/>
        </p:nvSpPr>
        <p:spPr bwMode="auto">
          <a:xfrm>
            <a:off x="1317625" y="-12699"/>
            <a:ext cx="4371975" cy="2379663"/>
          </a:xfrm>
          <a:custGeom>
            <a:avLst/>
            <a:gdLst>
              <a:gd name="T0" fmla="*/ 0 w 2754"/>
              <a:gd name="T1" fmla="*/ 125 h 1501"/>
              <a:gd name="T2" fmla="*/ 1377 w 2754"/>
              <a:gd name="T3" fmla="*/ 1501 h 1501"/>
              <a:gd name="T4" fmla="*/ 2754 w 2754"/>
              <a:gd name="T5" fmla="*/ 125 h 1501"/>
              <a:gd name="T6" fmla="*/ 2748 w 2754"/>
              <a:gd name="T7" fmla="*/ 0 h 1501"/>
              <a:gd name="T8" fmla="*/ 6 w 2754"/>
              <a:gd name="T9" fmla="*/ 0 h 1501"/>
              <a:gd name="T10" fmla="*/ 0 w 2754"/>
              <a:gd name="T11" fmla="*/ 125 h 1501"/>
            </a:gdLst>
            <a:ahLst/>
            <a:cxnLst>
              <a:cxn ang="0">
                <a:pos x="T0" y="T1"/>
              </a:cxn>
              <a:cxn ang="0">
                <a:pos x="T2" y="T3"/>
              </a:cxn>
              <a:cxn ang="0">
                <a:pos x="T4" y="T5"/>
              </a:cxn>
              <a:cxn ang="0">
                <a:pos x="T6" y="T7"/>
              </a:cxn>
              <a:cxn ang="0">
                <a:pos x="T8" y="T9"/>
              </a:cxn>
              <a:cxn ang="0">
                <a:pos x="T10" y="T11"/>
              </a:cxn>
            </a:cxnLst>
            <a:rect l="0" t="0" r="r" b="b"/>
            <a:pathLst>
              <a:path w="2754" h="1501">
                <a:moveTo>
                  <a:pt x="0" y="125"/>
                </a:moveTo>
                <a:cubicBezTo>
                  <a:pt x="0" y="885"/>
                  <a:pt x="617" y="1501"/>
                  <a:pt x="1377" y="1501"/>
                </a:cubicBezTo>
                <a:cubicBezTo>
                  <a:pt x="2137" y="1501"/>
                  <a:pt x="2754" y="885"/>
                  <a:pt x="2754" y="125"/>
                </a:cubicBezTo>
                <a:cubicBezTo>
                  <a:pt x="2754" y="83"/>
                  <a:pt x="2752" y="41"/>
                  <a:pt x="2748" y="0"/>
                </a:cubicBezTo>
                <a:cubicBezTo>
                  <a:pt x="6" y="0"/>
                  <a:pt x="6" y="0"/>
                  <a:pt x="6" y="0"/>
                </a:cubicBezTo>
                <a:cubicBezTo>
                  <a:pt x="2" y="41"/>
                  <a:pt x="0" y="83"/>
                  <a:pt x="0" y="125"/>
                </a:cubicBezTo>
                <a:close/>
              </a:path>
            </a:pathLst>
          </a:custGeom>
          <a:gradFill>
            <a:gsLst>
              <a:gs pos="100000">
                <a:srgbClr val="2154A5"/>
              </a:gs>
              <a:gs pos="70000">
                <a:srgbClr val="2869B4"/>
              </a:gs>
              <a:gs pos="40000">
                <a:srgbClr val="2D78BE"/>
              </a:gs>
              <a:gs pos="0">
                <a:srgbClr val="3591D0"/>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7" name="Freeform: Shape 216">
            <a:extLst>
              <a:ext uri="{FF2B5EF4-FFF2-40B4-BE49-F238E27FC236}">
                <a16:creationId xmlns:a16="http://schemas.microsoft.com/office/drawing/2014/main" id="{E4B21661-748B-452A-83C8-642D1BF26742}"/>
              </a:ext>
            </a:extLst>
          </p:cNvPr>
          <p:cNvSpPr>
            <a:spLocks/>
          </p:cNvSpPr>
          <p:nvPr/>
        </p:nvSpPr>
        <p:spPr bwMode="auto">
          <a:xfrm>
            <a:off x="10512425" y="1298576"/>
            <a:ext cx="1700213" cy="2413000"/>
          </a:xfrm>
          <a:custGeom>
            <a:avLst/>
            <a:gdLst>
              <a:gd name="T0" fmla="*/ 1071 w 1071"/>
              <a:gd name="T1" fmla="*/ 65 h 1522"/>
              <a:gd name="T2" fmla="*/ 762 w 1071"/>
              <a:gd name="T3" fmla="*/ 0 h 1522"/>
              <a:gd name="T4" fmla="*/ 0 w 1071"/>
              <a:gd name="T5" fmla="*/ 761 h 1522"/>
              <a:gd name="T6" fmla="*/ 762 w 1071"/>
              <a:gd name="T7" fmla="*/ 1522 h 1522"/>
              <a:gd name="T8" fmla="*/ 1071 w 1071"/>
              <a:gd name="T9" fmla="*/ 1457 h 1522"/>
              <a:gd name="T10" fmla="*/ 1071 w 1071"/>
              <a:gd name="T11" fmla="*/ 65 h 1522"/>
            </a:gdLst>
            <a:ahLst/>
            <a:cxnLst>
              <a:cxn ang="0">
                <a:pos x="T0" y="T1"/>
              </a:cxn>
              <a:cxn ang="0">
                <a:pos x="T2" y="T3"/>
              </a:cxn>
              <a:cxn ang="0">
                <a:pos x="T4" y="T5"/>
              </a:cxn>
              <a:cxn ang="0">
                <a:pos x="T6" y="T7"/>
              </a:cxn>
              <a:cxn ang="0">
                <a:pos x="T8" y="T9"/>
              </a:cxn>
              <a:cxn ang="0">
                <a:pos x="T10" y="T11"/>
              </a:cxn>
            </a:cxnLst>
            <a:rect l="0" t="0" r="r" b="b"/>
            <a:pathLst>
              <a:path w="1071" h="1522">
                <a:moveTo>
                  <a:pt x="1071" y="65"/>
                </a:moveTo>
                <a:cubicBezTo>
                  <a:pt x="976" y="23"/>
                  <a:pt x="872" y="0"/>
                  <a:pt x="762" y="0"/>
                </a:cubicBezTo>
                <a:cubicBezTo>
                  <a:pt x="341" y="0"/>
                  <a:pt x="0" y="341"/>
                  <a:pt x="0" y="761"/>
                </a:cubicBezTo>
                <a:cubicBezTo>
                  <a:pt x="0" y="1182"/>
                  <a:pt x="341" y="1522"/>
                  <a:pt x="762" y="1522"/>
                </a:cubicBezTo>
                <a:cubicBezTo>
                  <a:pt x="872" y="1522"/>
                  <a:pt x="976" y="1499"/>
                  <a:pt x="1071" y="1457"/>
                </a:cubicBezTo>
                <a:lnTo>
                  <a:pt x="1071" y="65"/>
                </a:lnTo>
                <a:close/>
              </a:path>
            </a:pathLst>
          </a:custGeom>
          <a:gradFill>
            <a:gsLst>
              <a:gs pos="100000">
                <a:srgbClr val="2154A5"/>
              </a:gs>
              <a:gs pos="70000">
                <a:srgbClr val="2869B4"/>
              </a:gs>
              <a:gs pos="46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8" name="Oval 217">
            <a:extLst>
              <a:ext uri="{FF2B5EF4-FFF2-40B4-BE49-F238E27FC236}">
                <a16:creationId xmlns:a16="http://schemas.microsoft.com/office/drawing/2014/main" id="{ED562238-4EB7-4926-B467-71B0EC54D231}"/>
              </a:ext>
            </a:extLst>
          </p:cNvPr>
          <p:cNvSpPr>
            <a:spLocks noChangeArrowheads="1"/>
          </p:cNvSpPr>
          <p:nvPr/>
        </p:nvSpPr>
        <p:spPr bwMode="auto">
          <a:xfrm>
            <a:off x="352425" y="3767138"/>
            <a:ext cx="1579563" cy="15763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9" name="Oval 218">
            <a:extLst>
              <a:ext uri="{FF2B5EF4-FFF2-40B4-BE49-F238E27FC236}">
                <a16:creationId xmlns:a16="http://schemas.microsoft.com/office/drawing/2014/main" id="{0116BFA1-2AF2-4E4E-9C15-492376A278EE}"/>
              </a:ext>
            </a:extLst>
          </p:cNvPr>
          <p:cNvSpPr>
            <a:spLocks noChangeArrowheads="1"/>
          </p:cNvSpPr>
          <p:nvPr/>
        </p:nvSpPr>
        <p:spPr bwMode="auto">
          <a:xfrm>
            <a:off x="7123113" y="2630488"/>
            <a:ext cx="706438" cy="706438"/>
          </a:xfrm>
          <a:prstGeom prst="ellipse">
            <a:avLst/>
          </a:prstGeom>
          <a:gradFill>
            <a:gsLst>
              <a:gs pos="100000">
                <a:srgbClr val="2154A5"/>
              </a:gs>
              <a:gs pos="70000">
                <a:srgbClr val="2869B4"/>
              </a:gs>
              <a:gs pos="51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0" name="Oval 219">
            <a:extLst>
              <a:ext uri="{FF2B5EF4-FFF2-40B4-BE49-F238E27FC236}">
                <a16:creationId xmlns:a16="http://schemas.microsoft.com/office/drawing/2014/main" id="{8E3DEF07-D67A-43D3-AFFC-DEB1F517BEFF}"/>
              </a:ext>
            </a:extLst>
          </p:cNvPr>
          <p:cNvSpPr>
            <a:spLocks noChangeArrowheads="1"/>
          </p:cNvSpPr>
          <p:nvPr/>
        </p:nvSpPr>
        <p:spPr bwMode="auto">
          <a:xfrm>
            <a:off x="1871663" y="2741613"/>
            <a:ext cx="398463" cy="3952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Title 12"/>
          <p:cNvSpPr>
            <a:spLocks noGrp="1"/>
          </p:cNvSpPr>
          <p:nvPr>
            <p:ph type="ctrTitle" hasCustomPrompt="1"/>
          </p:nvPr>
        </p:nvSpPr>
        <p:spPr>
          <a:xfrm>
            <a:off x="3382962" y="3223187"/>
            <a:ext cx="5426076" cy="702242"/>
          </a:xfrm>
        </p:spPr>
        <p:txBody>
          <a:bodyPr anchor="b">
            <a:normAutofit/>
          </a:bodyPr>
          <a:lstStyle>
            <a:lvl1pPr marL="0" indent="0" algn="ctr">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4" name="Text Placeholder 13"/>
          <p:cNvSpPr>
            <a:spLocks noGrp="1"/>
          </p:cNvSpPr>
          <p:nvPr>
            <p:ph type="body" sz="quarter" idx="17" hasCustomPrompt="1"/>
          </p:nvPr>
        </p:nvSpPr>
        <p:spPr>
          <a:xfrm>
            <a:off x="3382962" y="4299285"/>
            <a:ext cx="5426076" cy="310871"/>
          </a:xfrm>
        </p:spPr>
        <p:txBody>
          <a:bodyPr vert="horz" lIns="91440" tIns="45720" rIns="91440" bIns="45720" rtlCol="0" anchor="ctr" anchorCtr="1">
            <a:normAutofit/>
          </a:bodyPr>
          <a:lstStyle>
            <a:lvl1pPr marL="228589" marR="0" indent="-228589" algn="r" defTabSz="914354" rtl="0" eaLnBrk="1" fontAlgn="auto" latinLnBrk="0" hangingPunct="1">
              <a:lnSpc>
                <a:spcPct val="90000"/>
              </a:lnSpc>
              <a:spcBef>
                <a:spcPts val="1000"/>
              </a:spcBef>
              <a:spcAft>
                <a:spcPts val="0"/>
              </a:spcAft>
              <a:buClrTx/>
              <a:buSzTx/>
              <a:buFont typeface="Arial" panose="020B0604020202020204" pitchFamily="34" charset="0"/>
              <a:buNone/>
              <a:tabLst/>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Signature</a:t>
            </a:r>
          </a:p>
        </p:txBody>
      </p:sp>
      <p:sp>
        <p:nvSpPr>
          <p:cNvPr id="15" name="Text Placeholder 14"/>
          <p:cNvSpPr>
            <a:spLocks noGrp="1"/>
          </p:cNvSpPr>
          <p:nvPr>
            <p:ph type="body" sz="quarter" idx="18" hasCustomPrompt="1"/>
          </p:nvPr>
        </p:nvSpPr>
        <p:spPr>
          <a:xfrm>
            <a:off x="3382962" y="4610156"/>
            <a:ext cx="5426076" cy="310871"/>
          </a:xfrm>
        </p:spPr>
        <p:txBody>
          <a:bodyPr vert="horz" lIns="91440" tIns="45720" rIns="91440" bIns="45720" rtlCol="0">
            <a:normAutofit/>
          </a:bodyPr>
          <a:lstStyle>
            <a:lvl1pPr marL="0" indent="0" algn="ctr">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Tree>
    <p:extLst>
      <p:ext uri="{BB962C8B-B14F-4D97-AF65-F5344CB8AC3E}">
        <p14:creationId xmlns:p14="http://schemas.microsoft.com/office/powerpoint/2010/main" val="1273638471"/>
      </p:ext>
    </p:extLst>
  </p:cSld>
  <p:clrMapOvr>
    <a:overrideClrMapping bg1="lt1" tx1="dk1" bg2="lt2" tx2="dk2" accent1="accent1" accent2="accent2" accent3="accent3" accent4="accent4" accent5="accent5" accent6="accent6" hlink="hlink" folHlink="folHlink"/>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2400" y="167218"/>
            <a:ext cx="9677400" cy="430887"/>
          </a:xfrm>
          <a:prstGeom prst="rect">
            <a:avLst/>
          </a:prstGeom>
        </p:spPr>
        <p:txBody>
          <a:bodyPr lIns="0" tIns="0" rIns="0" bIns="0">
            <a:noAutofit/>
          </a:bodyPr>
          <a:lstStyle>
            <a:lvl1pPr algn="l">
              <a:defRPr sz="28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dirty="0"/>
          </a:p>
        </p:txBody>
      </p:sp>
    </p:spTree>
    <p:extLst>
      <p:ext uri="{BB962C8B-B14F-4D97-AF65-F5344CB8AC3E}">
        <p14:creationId xmlns:p14="http://schemas.microsoft.com/office/powerpoint/2010/main" val="3929552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bg>
      <p:bgPr>
        <a:gradFill flip="none" rotWithShape="1">
          <a:gsLst>
            <a:gs pos="0">
              <a:schemeClr val="accent2">
                <a:lumMod val="40000"/>
                <a:lumOff val="60000"/>
              </a:schemeClr>
            </a:gs>
            <a:gs pos="73000">
              <a:schemeClr val="accent2">
                <a:lumMod val="95000"/>
                <a:lumOff val="5000"/>
              </a:schemeClr>
            </a:gs>
            <a:gs pos="100000">
              <a:schemeClr val="accent2">
                <a:lumMod val="92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5DF69170-09DF-40A7-A23E-D25CF1C148DF}"/>
              </a:ext>
            </a:extLst>
          </p:cNvPr>
          <p:cNvGrpSpPr/>
          <p:nvPr userDrawn="1"/>
        </p:nvGrpSpPr>
        <p:grpSpPr>
          <a:xfrm>
            <a:off x="10337755" y="-13683"/>
            <a:ext cx="1854245" cy="1759448"/>
            <a:chOff x="3779653" y="-838951"/>
            <a:chExt cx="3296155" cy="3127641"/>
          </a:xfrm>
        </p:grpSpPr>
        <p:sp>
          <p:nvSpPr>
            <p:cNvPr id="25" name="任意多边形: 形状 24">
              <a:extLst>
                <a:ext uri="{FF2B5EF4-FFF2-40B4-BE49-F238E27FC236}">
                  <a16:creationId xmlns:a16="http://schemas.microsoft.com/office/drawing/2014/main" id="{CDE9BAC1-3E21-4D7D-AE72-AD90401CDFBF}"/>
                </a:ext>
              </a:extLst>
            </p:cNvPr>
            <p:cNvSpPr/>
            <p:nvPr/>
          </p:nvSpPr>
          <p:spPr>
            <a:xfrm>
              <a:off x="5033046" y="1182166"/>
              <a:ext cx="801104" cy="684276"/>
            </a:xfrm>
            <a:custGeom>
              <a:avLst/>
              <a:gdLst>
                <a:gd name="connsiteX0" fmla="*/ 224875 w 866986"/>
                <a:gd name="connsiteY0" fmla="*/ 741454 h 740551"/>
                <a:gd name="connsiteX1" fmla="*/ 13547 w 866986"/>
                <a:gd name="connsiteY1" fmla="*/ 376597 h 740551"/>
                <a:gd name="connsiteX2" fmla="*/ 224875 w 866986"/>
                <a:gd name="connsiteY2" fmla="*/ 13547 h 740551"/>
                <a:gd name="connsiteX3" fmla="*/ 645724 w 866986"/>
                <a:gd name="connsiteY3" fmla="*/ 13547 h 740551"/>
                <a:gd name="connsiteX4" fmla="*/ 855246 w 866986"/>
                <a:gd name="connsiteY4" fmla="*/ 376597 h 740551"/>
                <a:gd name="connsiteX5" fmla="*/ 645724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1454"/>
                  </a:moveTo>
                  <a:lnTo>
                    <a:pt x="13547" y="376597"/>
                  </a:lnTo>
                  <a:lnTo>
                    <a:pt x="224875" y="13547"/>
                  </a:lnTo>
                  <a:lnTo>
                    <a:pt x="645724" y="13547"/>
                  </a:lnTo>
                  <a:lnTo>
                    <a:pt x="855246" y="376597"/>
                  </a:lnTo>
                  <a:lnTo>
                    <a:pt x="645724" y="741454"/>
                  </a:lnTo>
                  <a:close/>
                </a:path>
              </a:pathLst>
            </a:custGeom>
            <a:noFill/>
            <a:ln w="9525" cap="flat">
              <a:solidFill>
                <a:srgbClr val="FFFFFF"/>
              </a:solid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EEABFFCE-E4CF-4B3B-BABC-8417CE6D0CC5}"/>
                </a:ext>
              </a:extLst>
            </p:cNvPr>
            <p:cNvSpPr/>
            <p:nvPr/>
          </p:nvSpPr>
          <p:spPr>
            <a:xfrm>
              <a:off x="6199653" y="507904"/>
              <a:ext cx="801104" cy="684276"/>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7053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7053"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C47B4615-50AA-4574-9931-59434733AB90}"/>
                </a:ext>
              </a:extLst>
            </p:cNvPr>
            <p:cNvSpPr/>
            <p:nvPr/>
          </p:nvSpPr>
          <p:spPr>
            <a:xfrm>
              <a:off x="5617184" y="845035"/>
              <a:ext cx="801104" cy="684276"/>
            </a:xfrm>
            <a:custGeom>
              <a:avLst/>
              <a:gdLst>
                <a:gd name="connsiteX0" fmla="*/ 223068 w 866986"/>
                <a:gd name="connsiteY0" fmla="*/ 741454 h 740551"/>
                <a:gd name="connsiteX1" fmla="*/ 13547 w 866986"/>
                <a:gd name="connsiteY1" fmla="*/ 378404 h 740551"/>
                <a:gd name="connsiteX2" fmla="*/ 223068 w 866986"/>
                <a:gd name="connsiteY2" fmla="*/ 13547 h 740551"/>
                <a:gd name="connsiteX3" fmla="*/ 643918 w 866986"/>
                <a:gd name="connsiteY3" fmla="*/ 13547 h 740551"/>
                <a:gd name="connsiteX4" fmla="*/ 855246 w 866986"/>
                <a:gd name="connsiteY4" fmla="*/ 378404 h 740551"/>
                <a:gd name="connsiteX5" fmla="*/ 643918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8" y="741454"/>
                  </a:moveTo>
                  <a:lnTo>
                    <a:pt x="13547" y="378404"/>
                  </a:lnTo>
                  <a:lnTo>
                    <a:pt x="223068" y="13547"/>
                  </a:lnTo>
                  <a:lnTo>
                    <a:pt x="643918" y="13547"/>
                  </a:lnTo>
                  <a:lnTo>
                    <a:pt x="855246" y="378404"/>
                  </a:lnTo>
                  <a:lnTo>
                    <a:pt x="643918" y="741454"/>
                  </a:lnTo>
                  <a:close/>
                </a:path>
              </a:pathLst>
            </a:custGeom>
            <a:noFill/>
            <a:ln w="9525" cap="flat">
              <a:solidFill>
                <a:srgbClr val="FFFFFF"/>
              </a:solid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BB8790E7-5C0A-4A55-8284-B782331FEA67}"/>
                </a:ext>
              </a:extLst>
            </p:cNvPr>
            <p:cNvSpPr/>
            <p:nvPr/>
          </p:nvSpPr>
          <p:spPr>
            <a:xfrm>
              <a:off x="5617183" y="1854759"/>
              <a:ext cx="216966" cy="350483"/>
            </a:xfrm>
            <a:custGeom>
              <a:avLst/>
              <a:gdLst>
                <a:gd name="connsiteX0" fmla="*/ 13547 w 234808"/>
                <a:gd name="connsiteY0" fmla="*/ 13547 h 379306"/>
                <a:gd name="connsiteX1" fmla="*/ 223068 w 234808"/>
                <a:gd name="connsiteY1" fmla="*/ 378403 h 379306"/>
              </a:gdLst>
              <a:ahLst/>
              <a:cxnLst>
                <a:cxn ang="0">
                  <a:pos x="connsiteX0" y="connsiteY0"/>
                </a:cxn>
                <a:cxn ang="0">
                  <a:pos x="connsiteX1" y="connsiteY1"/>
                </a:cxn>
              </a:cxnLst>
              <a:rect l="l" t="t" r="r" b="b"/>
              <a:pathLst>
                <a:path w="234808" h="379306">
                  <a:moveTo>
                    <a:pt x="13547" y="13547"/>
                  </a:moveTo>
                  <a:lnTo>
                    <a:pt x="223068" y="378403"/>
                  </a:lnTo>
                </a:path>
              </a:pathLst>
            </a:custGeom>
            <a:ln w="9525" cap="flat">
              <a:solidFill>
                <a:srgbClr val="FFFFFF"/>
              </a:solid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564A11B1-D8D1-4BD2-9828-DF89677E92F9}"/>
                </a:ext>
              </a:extLst>
            </p:cNvPr>
            <p:cNvSpPr/>
            <p:nvPr/>
          </p:nvSpPr>
          <p:spPr>
            <a:xfrm>
              <a:off x="3866439" y="-503489"/>
              <a:ext cx="216966" cy="350483"/>
            </a:xfrm>
            <a:custGeom>
              <a:avLst/>
              <a:gdLst>
                <a:gd name="connsiteX0" fmla="*/ 13546 w 234808"/>
                <a:gd name="connsiteY0" fmla="*/ 13547 h 379306"/>
                <a:gd name="connsiteX1" fmla="*/ 223068 w 234808"/>
                <a:gd name="connsiteY1" fmla="*/ 378404 h 379306"/>
              </a:gdLst>
              <a:ahLst/>
              <a:cxnLst>
                <a:cxn ang="0">
                  <a:pos x="connsiteX0" y="connsiteY0"/>
                </a:cxn>
                <a:cxn ang="0">
                  <a:pos x="connsiteX1" y="connsiteY1"/>
                </a:cxn>
              </a:cxnLst>
              <a:rect l="l" t="t" r="r" b="b"/>
              <a:pathLst>
                <a:path w="234808" h="379306">
                  <a:moveTo>
                    <a:pt x="13546" y="13547"/>
                  </a:moveTo>
                  <a:lnTo>
                    <a:pt x="223068" y="378404"/>
                  </a:lnTo>
                </a:path>
              </a:pathLst>
            </a:custGeom>
            <a:ln w="9525" cap="flat">
              <a:solidFill>
                <a:srgbClr val="FFFFFF"/>
              </a:solid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96AC581C-AE0D-4C69-8CE6-E15B4D0D6F00}"/>
                </a:ext>
              </a:extLst>
            </p:cNvPr>
            <p:cNvSpPr/>
            <p:nvPr/>
          </p:nvSpPr>
          <p:spPr>
            <a:xfrm>
              <a:off x="6783791" y="1854759"/>
              <a:ext cx="216966" cy="350483"/>
            </a:xfrm>
            <a:custGeom>
              <a:avLst/>
              <a:gdLst>
                <a:gd name="connsiteX0" fmla="*/ 13546 w 234808"/>
                <a:gd name="connsiteY0" fmla="*/ 13547 h 379306"/>
                <a:gd name="connsiteX1" fmla="*/ 224874 w 234808"/>
                <a:gd name="connsiteY1" fmla="*/ 378403 h 379306"/>
              </a:gdLst>
              <a:ahLst/>
              <a:cxnLst>
                <a:cxn ang="0">
                  <a:pos x="connsiteX0" y="connsiteY0"/>
                </a:cxn>
                <a:cxn ang="0">
                  <a:pos x="connsiteX1" y="connsiteY1"/>
                </a:cxn>
              </a:cxnLst>
              <a:rect l="l" t="t" r="r" b="b"/>
              <a:pathLst>
                <a:path w="234808" h="379306">
                  <a:moveTo>
                    <a:pt x="13546" y="13547"/>
                  </a:moveTo>
                  <a:lnTo>
                    <a:pt x="224874" y="378403"/>
                  </a:lnTo>
                </a:path>
              </a:pathLst>
            </a:custGeom>
            <a:ln w="9525" cap="flat">
              <a:solidFill>
                <a:srgbClr val="FFFFFF"/>
              </a:solid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6383D29D-6E47-4A46-B1A5-44B405899A45}"/>
                </a:ext>
              </a:extLst>
            </p:cNvPr>
            <p:cNvSpPr/>
            <p:nvPr/>
          </p:nvSpPr>
          <p:spPr>
            <a:xfrm>
              <a:off x="5617184" y="170773"/>
              <a:ext cx="801104" cy="684276"/>
            </a:xfrm>
            <a:custGeom>
              <a:avLst/>
              <a:gdLst>
                <a:gd name="connsiteX0" fmla="*/ 223068 w 866986"/>
                <a:gd name="connsiteY0" fmla="*/ 743260 h 740551"/>
                <a:gd name="connsiteX1" fmla="*/ 13547 w 866986"/>
                <a:gd name="connsiteY1" fmla="*/ 378404 h 740551"/>
                <a:gd name="connsiteX2" fmla="*/ 223068 w 866986"/>
                <a:gd name="connsiteY2" fmla="*/ 13547 h 740551"/>
                <a:gd name="connsiteX3" fmla="*/ 643918 w 866986"/>
                <a:gd name="connsiteY3" fmla="*/ 13547 h 740551"/>
                <a:gd name="connsiteX4" fmla="*/ 855246 w 866986"/>
                <a:gd name="connsiteY4" fmla="*/ 378404 h 740551"/>
                <a:gd name="connsiteX5" fmla="*/ 643918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8" y="743260"/>
                  </a:moveTo>
                  <a:lnTo>
                    <a:pt x="13547" y="378404"/>
                  </a:lnTo>
                  <a:lnTo>
                    <a:pt x="223068" y="13547"/>
                  </a:lnTo>
                  <a:lnTo>
                    <a:pt x="643918" y="13547"/>
                  </a:lnTo>
                  <a:lnTo>
                    <a:pt x="855246" y="378404"/>
                  </a:lnTo>
                  <a:lnTo>
                    <a:pt x="643918" y="743260"/>
                  </a:lnTo>
                  <a:close/>
                </a:path>
              </a:pathLst>
            </a:custGeom>
            <a:noFill/>
            <a:ln w="9525" cap="flat">
              <a:solidFill>
                <a:srgbClr val="FFFFFF"/>
              </a:solid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E7976D49-0E59-44D0-AE06-570BFE96DACD}"/>
                </a:ext>
              </a:extLst>
            </p:cNvPr>
            <p:cNvSpPr/>
            <p:nvPr/>
          </p:nvSpPr>
          <p:spPr>
            <a:xfrm>
              <a:off x="6199653" y="1182166"/>
              <a:ext cx="801104" cy="684276"/>
            </a:xfrm>
            <a:custGeom>
              <a:avLst/>
              <a:gdLst>
                <a:gd name="connsiteX0" fmla="*/ 224875 w 866986"/>
                <a:gd name="connsiteY0" fmla="*/ 741454 h 740551"/>
                <a:gd name="connsiteX1" fmla="*/ 13547 w 866986"/>
                <a:gd name="connsiteY1" fmla="*/ 376597 h 740551"/>
                <a:gd name="connsiteX2" fmla="*/ 224875 w 866986"/>
                <a:gd name="connsiteY2" fmla="*/ 13547 h 740551"/>
                <a:gd name="connsiteX3" fmla="*/ 645724 w 866986"/>
                <a:gd name="connsiteY3" fmla="*/ 13547 h 740551"/>
                <a:gd name="connsiteX4" fmla="*/ 857053 w 866986"/>
                <a:gd name="connsiteY4" fmla="*/ 376597 h 740551"/>
                <a:gd name="connsiteX5" fmla="*/ 645724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1454"/>
                  </a:moveTo>
                  <a:lnTo>
                    <a:pt x="13547" y="376597"/>
                  </a:lnTo>
                  <a:lnTo>
                    <a:pt x="224875" y="13547"/>
                  </a:lnTo>
                  <a:lnTo>
                    <a:pt x="645724" y="13547"/>
                  </a:lnTo>
                  <a:lnTo>
                    <a:pt x="857053" y="376597"/>
                  </a:lnTo>
                  <a:lnTo>
                    <a:pt x="645724" y="741454"/>
                  </a:lnTo>
                  <a:close/>
                </a:path>
              </a:pathLst>
            </a:custGeom>
            <a:noFill/>
            <a:ln w="9525" cap="flat">
              <a:solidFill>
                <a:srgbClr val="FFFFFF"/>
              </a:solid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3006B793-660C-4854-B8D1-09C888F2B515}"/>
                </a:ext>
              </a:extLst>
            </p:cNvPr>
            <p:cNvSpPr/>
            <p:nvPr/>
          </p:nvSpPr>
          <p:spPr>
            <a:xfrm>
              <a:off x="5033046" y="507904"/>
              <a:ext cx="801104" cy="684276"/>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5246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5246"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50868F99-2F71-4A0E-85BE-21BCF9415974}"/>
                </a:ext>
              </a:extLst>
            </p:cNvPr>
            <p:cNvSpPr/>
            <p:nvPr/>
          </p:nvSpPr>
          <p:spPr>
            <a:xfrm>
              <a:off x="4450577" y="845035"/>
              <a:ext cx="801104" cy="684276"/>
            </a:xfrm>
            <a:custGeom>
              <a:avLst/>
              <a:gdLst>
                <a:gd name="connsiteX0" fmla="*/ 223069 w 866986"/>
                <a:gd name="connsiteY0" fmla="*/ 741454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1454"/>
                  </a:moveTo>
                  <a:lnTo>
                    <a:pt x="13547" y="378404"/>
                  </a:lnTo>
                  <a:lnTo>
                    <a:pt x="223069" y="13547"/>
                  </a:lnTo>
                  <a:lnTo>
                    <a:pt x="643919" y="13547"/>
                  </a:lnTo>
                  <a:lnTo>
                    <a:pt x="855247" y="378404"/>
                  </a:lnTo>
                  <a:lnTo>
                    <a:pt x="643919" y="741454"/>
                  </a:lnTo>
                  <a:close/>
                </a:path>
              </a:pathLst>
            </a:custGeom>
            <a:noFill/>
            <a:ln w="9525" cap="flat">
              <a:solidFill>
                <a:srgbClr val="FFFFFF"/>
              </a:solid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7A28DBB4-2418-4DF9-B549-B6BD31F30F37}"/>
                </a:ext>
              </a:extLst>
            </p:cNvPr>
            <p:cNvSpPr/>
            <p:nvPr/>
          </p:nvSpPr>
          <p:spPr>
            <a:xfrm>
              <a:off x="4450577" y="1517628"/>
              <a:ext cx="216966" cy="350483"/>
            </a:xfrm>
            <a:custGeom>
              <a:avLst/>
              <a:gdLst>
                <a:gd name="connsiteX0" fmla="*/ 13546 w 234808"/>
                <a:gd name="connsiteY0" fmla="*/ 378404 h 379306"/>
                <a:gd name="connsiteX1" fmla="*/ 223069 w 234808"/>
                <a:gd name="connsiteY1" fmla="*/ 13547 h 379306"/>
              </a:gdLst>
              <a:ahLst/>
              <a:cxnLst>
                <a:cxn ang="0">
                  <a:pos x="connsiteX0" y="connsiteY0"/>
                </a:cxn>
                <a:cxn ang="0">
                  <a:pos x="connsiteX1" y="connsiteY1"/>
                </a:cxn>
              </a:cxnLst>
              <a:rect l="l" t="t" r="r" b="b"/>
              <a:pathLst>
                <a:path w="234808" h="379306">
                  <a:moveTo>
                    <a:pt x="13546" y="378404"/>
                  </a:moveTo>
                  <a:lnTo>
                    <a:pt x="223069" y="13547"/>
                  </a:lnTo>
                </a:path>
              </a:pathLst>
            </a:custGeom>
            <a:ln w="9525" cap="flat">
              <a:solidFill>
                <a:srgbClr val="FFFFFF"/>
              </a:solid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355762DA-6893-46A1-B79C-C7B61F57F1B6}"/>
                </a:ext>
              </a:extLst>
            </p:cNvPr>
            <p:cNvSpPr/>
            <p:nvPr/>
          </p:nvSpPr>
          <p:spPr>
            <a:xfrm>
              <a:off x="5033046" y="-838951"/>
              <a:ext cx="216966" cy="350483"/>
            </a:xfrm>
            <a:custGeom>
              <a:avLst/>
              <a:gdLst>
                <a:gd name="connsiteX0" fmla="*/ 13547 w 234808"/>
                <a:gd name="connsiteY0" fmla="*/ 376597 h 379306"/>
                <a:gd name="connsiteX1" fmla="*/ 224875 w 234808"/>
                <a:gd name="connsiteY1" fmla="*/ 13547 h 379306"/>
              </a:gdLst>
              <a:ahLst/>
              <a:cxnLst>
                <a:cxn ang="0">
                  <a:pos x="connsiteX0" y="connsiteY0"/>
                </a:cxn>
                <a:cxn ang="0">
                  <a:pos x="connsiteX1" y="connsiteY1"/>
                </a:cxn>
              </a:cxnLst>
              <a:rect l="l" t="t" r="r" b="b"/>
              <a:pathLst>
                <a:path w="234808" h="379306">
                  <a:moveTo>
                    <a:pt x="13547" y="376597"/>
                  </a:moveTo>
                  <a:lnTo>
                    <a:pt x="224875" y="13547"/>
                  </a:lnTo>
                </a:path>
              </a:pathLst>
            </a:custGeom>
            <a:ln w="9525" cap="flat">
              <a:solidFill>
                <a:srgbClr val="FFFFFF"/>
              </a:solid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BF6113A8-871E-4976-BFDB-82D4345B09DD}"/>
                </a:ext>
              </a:extLst>
            </p:cNvPr>
            <p:cNvSpPr/>
            <p:nvPr/>
          </p:nvSpPr>
          <p:spPr>
            <a:xfrm>
              <a:off x="4450577" y="170773"/>
              <a:ext cx="801104" cy="684276"/>
            </a:xfrm>
            <a:custGeom>
              <a:avLst/>
              <a:gdLst>
                <a:gd name="connsiteX0" fmla="*/ 223069 w 866986"/>
                <a:gd name="connsiteY0" fmla="*/ 743260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0"/>
                  </a:moveTo>
                  <a:lnTo>
                    <a:pt x="13547" y="378404"/>
                  </a:lnTo>
                  <a:lnTo>
                    <a:pt x="223069" y="13547"/>
                  </a:lnTo>
                  <a:lnTo>
                    <a:pt x="643919" y="13547"/>
                  </a:lnTo>
                  <a:lnTo>
                    <a:pt x="855247" y="378404"/>
                  </a:lnTo>
                  <a:lnTo>
                    <a:pt x="643919" y="743260"/>
                  </a:lnTo>
                  <a:close/>
                </a:path>
              </a:pathLst>
            </a:custGeom>
            <a:noFill/>
            <a:ln w="9525" cap="flat">
              <a:solidFill>
                <a:srgbClr val="FFFFFF"/>
              </a:solid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53919FE9-568A-4E4A-9485-9BA5C159D1C9}"/>
                </a:ext>
              </a:extLst>
            </p:cNvPr>
            <p:cNvSpPr/>
            <p:nvPr/>
          </p:nvSpPr>
          <p:spPr>
            <a:xfrm>
              <a:off x="4450577" y="-503489"/>
              <a:ext cx="801104" cy="684276"/>
            </a:xfrm>
            <a:custGeom>
              <a:avLst/>
              <a:gdLst>
                <a:gd name="connsiteX0" fmla="*/ 223069 w 866986"/>
                <a:gd name="connsiteY0" fmla="*/ 743260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0"/>
                  </a:moveTo>
                  <a:lnTo>
                    <a:pt x="13547" y="378404"/>
                  </a:lnTo>
                  <a:lnTo>
                    <a:pt x="223069" y="13547"/>
                  </a:lnTo>
                  <a:lnTo>
                    <a:pt x="643919" y="13547"/>
                  </a:lnTo>
                  <a:lnTo>
                    <a:pt x="855247" y="378404"/>
                  </a:lnTo>
                  <a:lnTo>
                    <a:pt x="643919" y="743260"/>
                  </a:lnTo>
                  <a:close/>
                </a:path>
              </a:pathLst>
            </a:custGeom>
            <a:noFill/>
            <a:ln w="9525" cap="flat">
              <a:solidFill>
                <a:srgbClr val="FFFFFF"/>
              </a:solid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BF126ABA-EFC6-4E76-AA45-05F52F38DF2A}"/>
                </a:ext>
              </a:extLst>
            </p:cNvPr>
            <p:cNvSpPr/>
            <p:nvPr/>
          </p:nvSpPr>
          <p:spPr>
            <a:xfrm>
              <a:off x="3866439" y="-166358"/>
              <a:ext cx="801104" cy="684276"/>
            </a:xfrm>
            <a:custGeom>
              <a:avLst/>
              <a:gdLst>
                <a:gd name="connsiteX0" fmla="*/ 223069 w 866986"/>
                <a:gd name="connsiteY0" fmla="*/ 743261 h 740551"/>
                <a:gd name="connsiteX1" fmla="*/ 13547 w 866986"/>
                <a:gd name="connsiteY1" fmla="*/ 378404 h 740551"/>
                <a:gd name="connsiteX2" fmla="*/ 223069 w 866986"/>
                <a:gd name="connsiteY2" fmla="*/ 13547 h 740551"/>
                <a:gd name="connsiteX3" fmla="*/ 645724 w 866986"/>
                <a:gd name="connsiteY3" fmla="*/ 13547 h 740551"/>
                <a:gd name="connsiteX4" fmla="*/ 855247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1"/>
                  </a:moveTo>
                  <a:lnTo>
                    <a:pt x="13547" y="378404"/>
                  </a:lnTo>
                  <a:lnTo>
                    <a:pt x="223069" y="13547"/>
                  </a:lnTo>
                  <a:lnTo>
                    <a:pt x="645724" y="13547"/>
                  </a:lnTo>
                  <a:lnTo>
                    <a:pt x="855247"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DCFAB185-B03A-4D22-ABF5-5FFC55142CB6}"/>
                </a:ext>
              </a:extLst>
            </p:cNvPr>
            <p:cNvSpPr/>
            <p:nvPr/>
          </p:nvSpPr>
          <p:spPr>
            <a:xfrm>
              <a:off x="5033046" y="-166358"/>
              <a:ext cx="801104" cy="684276"/>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5246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5246"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38588A24-F212-4514-AD48-5B79FF5245BD}"/>
                </a:ext>
              </a:extLst>
            </p:cNvPr>
            <p:cNvSpPr/>
            <p:nvPr/>
          </p:nvSpPr>
          <p:spPr>
            <a:xfrm>
              <a:off x="4557391" y="-590275"/>
              <a:ext cx="183586" cy="183586"/>
            </a:xfrm>
            <a:custGeom>
              <a:avLst/>
              <a:gdLst>
                <a:gd name="connsiteX0" fmla="*/ 107470 w 198684"/>
                <a:gd name="connsiteY0" fmla="*/ 13547 h 198684"/>
                <a:gd name="connsiteX1" fmla="*/ 201393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3" y="55090"/>
                    <a:pt x="201393" y="107470"/>
                  </a:cubicBezTo>
                  <a:cubicBezTo>
                    <a:pt x="201393" y="159851"/>
                    <a:pt x="159850" y="201394"/>
                    <a:pt x="107470" y="201394"/>
                  </a:cubicBezTo>
                  <a:cubicBezTo>
                    <a:pt x="55090" y="201394"/>
                    <a:pt x="13547" y="159851"/>
                    <a:pt x="13547" y="107470"/>
                  </a:cubicBezTo>
                  <a:cubicBezTo>
                    <a:pt x="13547" y="56896"/>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FF6DFAB9-8972-456F-8D69-D9237D003F8F}"/>
                </a:ext>
              </a:extLst>
            </p:cNvPr>
            <p:cNvSpPr/>
            <p:nvPr/>
          </p:nvSpPr>
          <p:spPr>
            <a:xfrm>
              <a:off x="5141528" y="421118"/>
              <a:ext cx="183586" cy="183586"/>
            </a:xfrm>
            <a:custGeom>
              <a:avLst/>
              <a:gdLst>
                <a:gd name="connsiteX0" fmla="*/ 107470 w 198684"/>
                <a:gd name="connsiteY0" fmla="*/ 13547 h 198684"/>
                <a:gd name="connsiteX1" fmla="*/ 201393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3" y="55090"/>
                    <a:pt x="201393" y="107470"/>
                  </a:cubicBezTo>
                  <a:cubicBezTo>
                    <a:pt x="201393" y="159851"/>
                    <a:pt x="159850" y="201394"/>
                    <a:pt x="107470" y="201394"/>
                  </a:cubicBezTo>
                  <a:cubicBezTo>
                    <a:pt x="55090" y="201394"/>
                    <a:pt x="13547" y="159851"/>
                    <a:pt x="13547" y="107470"/>
                  </a:cubicBezTo>
                  <a:cubicBezTo>
                    <a:pt x="13547" y="55090"/>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01AD2297-7363-4D0A-9418-17D24C9A2D8E}"/>
                </a:ext>
              </a:extLst>
            </p:cNvPr>
            <p:cNvSpPr/>
            <p:nvPr/>
          </p:nvSpPr>
          <p:spPr>
            <a:xfrm>
              <a:off x="6308135" y="1767973"/>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5091"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C961D6B8-5D07-470E-9CE6-7DC1D0234CC7}"/>
                </a:ext>
              </a:extLst>
            </p:cNvPr>
            <p:cNvSpPr/>
            <p:nvPr/>
          </p:nvSpPr>
          <p:spPr>
            <a:xfrm>
              <a:off x="6892222" y="2105104"/>
              <a:ext cx="183586" cy="183586"/>
            </a:xfrm>
            <a:custGeom>
              <a:avLst/>
              <a:gdLst>
                <a:gd name="connsiteX0" fmla="*/ 107525 w 198684"/>
                <a:gd name="connsiteY0" fmla="*/ 13547 h 198684"/>
                <a:gd name="connsiteX1" fmla="*/ 201449 w 198684"/>
                <a:gd name="connsiteY1" fmla="*/ 107470 h 198684"/>
                <a:gd name="connsiteX2" fmla="*/ 107525 w 198684"/>
                <a:gd name="connsiteY2" fmla="*/ 201394 h 198684"/>
                <a:gd name="connsiteX3" fmla="*/ 13601 w 198684"/>
                <a:gd name="connsiteY3" fmla="*/ 107470 h 198684"/>
                <a:gd name="connsiteX4" fmla="*/ 107525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525" y="13547"/>
                  </a:moveTo>
                  <a:cubicBezTo>
                    <a:pt x="159906" y="13547"/>
                    <a:pt x="201449" y="55090"/>
                    <a:pt x="201449" y="107470"/>
                  </a:cubicBezTo>
                  <a:cubicBezTo>
                    <a:pt x="201449" y="159851"/>
                    <a:pt x="159906" y="201394"/>
                    <a:pt x="107525" y="201394"/>
                  </a:cubicBezTo>
                  <a:cubicBezTo>
                    <a:pt x="55145" y="201394"/>
                    <a:pt x="13601" y="159851"/>
                    <a:pt x="13601" y="107470"/>
                  </a:cubicBezTo>
                  <a:cubicBezTo>
                    <a:pt x="11795" y="55090"/>
                    <a:pt x="55145" y="13547"/>
                    <a:pt x="107525" y="13547"/>
                  </a:cubicBezTo>
                  <a:close/>
                </a:path>
              </a:pathLst>
            </a:custGeom>
            <a:solidFill>
              <a:srgbClr val="FFFFFF"/>
            </a:solidFill>
            <a:ln w="9525"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60FDA2D1-87E9-4694-A9A1-5381D0EDF93A}"/>
                </a:ext>
              </a:extLst>
            </p:cNvPr>
            <p:cNvSpPr/>
            <p:nvPr/>
          </p:nvSpPr>
          <p:spPr>
            <a:xfrm>
              <a:off x="4363740" y="1767973"/>
              <a:ext cx="183586" cy="183586"/>
            </a:xfrm>
            <a:custGeom>
              <a:avLst/>
              <a:gdLst>
                <a:gd name="connsiteX0" fmla="*/ 107524 w 198684"/>
                <a:gd name="connsiteY0" fmla="*/ 13547 h 198684"/>
                <a:gd name="connsiteX1" fmla="*/ 201448 w 198684"/>
                <a:gd name="connsiteY1" fmla="*/ 107470 h 198684"/>
                <a:gd name="connsiteX2" fmla="*/ 107524 w 198684"/>
                <a:gd name="connsiteY2" fmla="*/ 201394 h 198684"/>
                <a:gd name="connsiteX3" fmla="*/ 13601 w 198684"/>
                <a:gd name="connsiteY3" fmla="*/ 107470 h 198684"/>
                <a:gd name="connsiteX4" fmla="*/ 107524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524" y="13547"/>
                  </a:moveTo>
                  <a:cubicBezTo>
                    <a:pt x="159905" y="13547"/>
                    <a:pt x="201448" y="55090"/>
                    <a:pt x="201448" y="107470"/>
                  </a:cubicBezTo>
                  <a:cubicBezTo>
                    <a:pt x="201448" y="159851"/>
                    <a:pt x="159905" y="201394"/>
                    <a:pt x="107524" y="201394"/>
                  </a:cubicBezTo>
                  <a:cubicBezTo>
                    <a:pt x="55144" y="201394"/>
                    <a:pt x="13601" y="159851"/>
                    <a:pt x="13601" y="107470"/>
                  </a:cubicBezTo>
                  <a:cubicBezTo>
                    <a:pt x="11795" y="55090"/>
                    <a:pt x="55144" y="13547"/>
                    <a:pt x="107524" y="13547"/>
                  </a:cubicBezTo>
                  <a:close/>
                </a:path>
              </a:pathLst>
            </a:custGeom>
            <a:solidFill>
              <a:srgbClr val="FFFFFF"/>
            </a:solidFill>
            <a:ln w="9525"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754A3B67-F815-41A0-A541-ACEE8A1B0233}"/>
                </a:ext>
              </a:extLst>
            </p:cNvPr>
            <p:cNvSpPr/>
            <p:nvPr/>
          </p:nvSpPr>
          <p:spPr>
            <a:xfrm>
              <a:off x="3779653" y="-590275"/>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0" y="201394"/>
                    <a:pt x="13547" y="159851"/>
                    <a:pt x="13547" y="107470"/>
                  </a:cubicBezTo>
                  <a:cubicBezTo>
                    <a:pt x="13547" y="56896"/>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F363F592-670C-47DB-B1D7-357E797E5F57}"/>
                </a:ext>
              </a:extLst>
            </p:cNvPr>
            <p:cNvSpPr/>
            <p:nvPr/>
          </p:nvSpPr>
          <p:spPr>
            <a:xfrm>
              <a:off x="3973253" y="421118"/>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4" y="55090"/>
                    <a:pt x="201394" y="107470"/>
                  </a:cubicBezTo>
                  <a:cubicBezTo>
                    <a:pt x="201394" y="159851"/>
                    <a:pt x="159850" y="201394"/>
                    <a:pt x="107470" y="201394"/>
                  </a:cubicBezTo>
                  <a:cubicBezTo>
                    <a:pt x="55090"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A7A5E23D-E905-425A-B361-9423ABEEF1C6}"/>
                </a:ext>
              </a:extLst>
            </p:cNvPr>
            <p:cNvSpPr/>
            <p:nvPr/>
          </p:nvSpPr>
          <p:spPr>
            <a:xfrm>
              <a:off x="5723997" y="2105104"/>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3098423F-DE5A-4234-A464-6CE44FCD4238}"/>
                </a:ext>
              </a:extLst>
            </p:cNvPr>
            <p:cNvSpPr/>
            <p:nvPr/>
          </p:nvSpPr>
          <p:spPr>
            <a:xfrm>
              <a:off x="6112867" y="83987"/>
              <a:ext cx="183586" cy="183586"/>
            </a:xfrm>
            <a:custGeom>
              <a:avLst/>
              <a:gdLst>
                <a:gd name="connsiteX0" fmla="*/ 107469 w 198684"/>
                <a:gd name="connsiteY0" fmla="*/ 13547 h 198684"/>
                <a:gd name="connsiteX1" fmla="*/ 201393 w 198684"/>
                <a:gd name="connsiteY1" fmla="*/ 107470 h 198684"/>
                <a:gd name="connsiteX2" fmla="*/ 107469 w 198684"/>
                <a:gd name="connsiteY2" fmla="*/ 201394 h 198684"/>
                <a:gd name="connsiteX3" fmla="*/ 13547 w 198684"/>
                <a:gd name="connsiteY3" fmla="*/ 107470 h 198684"/>
                <a:gd name="connsiteX4" fmla="*/ 107469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69" y="13547"/>
                  </a:moveTo>
                  <a:cubicBezTo>
                    <a:pt x="159850" y="13547"/>
                    <a:pt x="201393" y="55090"/>
                    <a:pt x="201393" y="107470"/>
                  </a:cubicBezTo>
                  <a:cubicBezTo>
                    <a:pt x="201393" y="159851"/>
                    <a:pt x="159850" y="201394"/>
                    <a:pt x="107469" y="201394"/>
                  </a:cubicBezTo>
                  <a:cubicBezTo>
                    <a:pt x="55090" y="201394"/>
                    <a:pt x="13547" y="159851"/>
                    <a:pt x="13547" y="107470"/>
                  </a:cubicBezTo>
                  <a:cubicBezTo>
                    <a:pt x="13547" y="55090"/>
                    <a:pt x="56895" y="13547"/>
                    <a:pt x="107469" y="13547"/>
                  </a:cubicBezTo>
                  <a:close/>
                </a:path>
              </a:pathLst>
            </a:custGeom>
            <a:solidFill>
              <a:srgbClr val="FFFFFF"/>
            </a:solidFill>
            <a:ln w="9525"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3390E7FA-AD23-4E67-93EC-21BA73EA5D6C}"/>
                </a:ext>
              </a:extLst>
            </p:cNvPr>
            <p:cNvSpPr/>
            <p:nvPr/>
          </p:nvSpPr>
          <p:spPr>
            <a:xfrm>
              <a:off x="5723997" y="758249"/>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grpSp>
      <p:grpSp>
        <p:nvGrpSpPr>
          <p:cNvPr id="3" name="组合 2">
            <a:extLst>
              <a:ext uri="{FF2B5EF4-FFF2-40B4-BE49-F238E27FC236}">
                <a16:creationId xmlns:a16="http://schemas.microsoft.com/office/drawing/2014/main" id="{2D2B078C-3AED-412D-BF96-D3DE5BA06207}"/>
              </a:ext>
            </a:extLst>
          </p:cNvPr>
          <p:cNvGrpSpPr/>
          <p:nvPr userDrawn="1"/>
        </p:nvGrpSpPr>
        <p:grpSpPr>
          <a:xfrm>
            <a:off x="0" y="1691532"/>
            <a:ext cx="6790860" cy="5166468"/>
            <a:chOff x="181783" y="1188815"/>
            <a:chExt cx="7167270" cy="5452840"/>
          </a:xfrm>
        </p:grpSpPr>
        <p:sp>
          <p:nvSpPr>
            <p:cNvPr id="52" name="任意多边形: 形状 51">
              <a:extLst>
                <a:ext uri="{FF2B5EF4-FFF2-40B4-BE49-F238E27FC236}">
                  <a16:creationId xmlns:a16="http://schemas.microsoft.com/office/drawing/2014/main" id="{F703498A-1369-4F69-9BFC-A14E6334DB9C}"/>
                </a:ext>
              </a:extLst>
            </p:cNvPr>
            <p:cNvSpPr/>
            <p:nvPr userDrawn="1"/>
          </p:nvSpPr>
          <p:spPr>
            <a:xfrm>
              <a:off x="2858880" y="1188815"/>
              <a:ext cx="1836889" cy="1598773"/>
            </a:xfrm>
            <a:custGeom>
              <a:avLst/>
              <a:gdLst>
                <a:gd name="connsiteX0" fmla="*/ 723392 w 975360"/>
                <a:gd name="connsiteY0" fmla="*/ 13547 h 848924"/>
                <a:gd name="connsiteX1" fmla="*/ 961813 w 975360"/>
                <a:gd name="connsiteY1" fmla="*/ 423559 h 848924"/>
                <a:gd name="connsiteX2" fmla="*/ 723392 w 975360"/>
                <a:gd name="connsiteY2" fmla="*/ 835378 h 848924"/>
                <a:gd name="connsiteX3" fmla="*/ 250162 w 975360"/>
                <a:gd name="connsiteY3" fmla="*/ 835378 h 848924"/>
                <a:gd name="connsiteX4" fmla="*/ 13547 w 975360"/>
                <a:gd name="connsiteY4" fmla="*/ 423559 h 848924"/>
                <a:gd name="connsiteX5" fmla="*/ 250162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3392" y="13547"/>
                  </a:moveTo>
                  <a:lnTo>
                    <a:pt x="961813" y="423559"/>
                  </a:lnTo>
                  <a:lnTo>
                    <a:pt x="723392" y="835378"/>
                  </a:lnTo>
                  <a:lnTo>
                    <a:pt x="250162" y="835378"/>
                  </a:lnTo>
                  <a:lnTo>
                    <a:pt x="13547" y="423559"/>
                  </a:lnTo>
                  <a:lnTo>
                    <a:pt x="250162"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53" name="任意多边形: 形状 52">
              <a:extLst>
                <a:ext uri="{FF2B5EF4-FFF2-40B4-BE49-F238E27FC236}">
                  <a16:creationId xmlns:a16="http://schemas.microsoft.com/office/drawing/2014/main" id="{A646AF93-320A-4A2B-BA05-2FB92DD1AE4E}"/>
                </a:ext>
              </a:extLst>
            </p:cNvPr>
            <p:cNvSpPr/>
            <p:nvPr userDrawn="1"/>
          </p:nvSpPr>
          <p:spPr>
            <a:xfrm>
              <a:off x="181783" y="2736564"/>
              <a:ext cx="1836889" cy="1564758"/>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0162 w 975360"/>
                <a:gd name="connsiteY3" fmla="*/ 833571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0162" y="833571"/>
                  </a:lnTo>
                  <a:lnTo>
                    <a:pt x="13547" y="423559"/>
                  </a:lnTo>
                  <a:lnTo>
                    <a:pt x="250162"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70A72886-FD2A-4373-B5CA-1FB28FC173A2}"/>
                </a:ext>
              </a:extLst>
            </p:cNvPr>
            <p:cNvSpPr/>
            <p:nvPr userDrawn="1"/>
          </p:nvSpPr>
          <p:spPr>
            <a:xfrm>
              <a:off x="1522034" y="1960987"/>
              <a:ext cx="1802874" cy="1598773"/>
            </a:xfrm>
            <a:custGeom>
              <a:avLst/>
              <a:gdLst>
                <a:gd name="connsiteX0" fmla="*/ 723392 w 957297"/>
                <a:gd name="connsiteY0" fmla="*/ 13547 h 848924"/>
                <a:gd name="connsiteX1" fmla="*/ 960007 w 957297"/>
                <a:gd name="connsiteY1" fmla="*/ 425365 h 848924"/>
                <a:gd name="connsiteX2" fmla="*/ 723392 w 957297"/>
                <a:gd name="connsiteY2" fmla="*/ 835378 h 848924"/>
                <a:gd name="connsiteX3" fmla="*/ 250161 w 957297"/>
                <a:gd name="connsiteY3" fmla="*/ 835378 h 848924"/>
                <a:gd name="connsiteX4" fmla="*/ 13547 w 957297"/>
                <a:gd name="connsiteY4" fmla="*/ 425365 h 848924"/>
                <a:gd name="connsiteX5" fmla="*/ 250161 w 957297"/>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48924">
                  <a:moveTo>
                    <a:pt x="723392" y="13547"/>
                  </a:moveTo>
                  <a:lnTo>
                    <a:pt x="960007" y="425365"/>
                  </a:lnTo>
                  <a:lnTo>
                    <a:pt x="723392" y="835378"/>
                  </a:lnTo>
                  <a:lnTo>
                    <a:pt x="250161" y="835378"/>
                  </a:lnTo>
                  <a:lnTo>
                    <a:pt x="13547" y="425365"/>
                  </a:lnTo>
                  <a:lnTo>
                    <a:pt x="250161"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5133D0C7-58E7-4971-BA35-59D8085E7F40}"/>
                </a:ext>
              </a:extLst>
            </p:cNvPr>
            <p:cNvSpPr/>
            <p:nvPr userDrawn="1"/>
          </p:nvSpPr>
          <p:spPr>
            <a:xfrm>
              <a:off x="6872823" y="5825261"/>
              <a:ext cx="476230" cy="816394"/>
            </a:xfrm>
            <a:custGeom>
              <a:avLst/>
              <a:gdLst>
                <a:gd name="connsiteX0" fmla="*/ 250162 w 252871"/>
                <a:gd name="connsiteY0" fmla="*/ 423559 h 433493"/>
                <a:gd name="connsiteX1" fmla="*/ 13547 w 252871"/>
                <a:gd name="connsiteY1" fmla="*/ 13547 h 433493"/>
              </a:gdLst>
              <a:ahLst/>
              <a:cxnLst>
                <a:cxn ang="0">
                  <a:pos x="connsiteX0" y="connsiteY0"/>
                </a:cxn>
                <a:cxn ang="0">
                  <a:pos x="connsiteX1" y="connsiteY1"/>
                </a:cxn>
              </a:cxnLst>
              <a:rect l="l" t="t" r="r" b="b"/>
              <a:pathLst>
                <a:path w="252871" h="433493">
                  <a:moveTo>
                    <a:pt x="250162" y="423559"/>
                  </a:moveTo>
                  <a:lnTo>
                    <a:pt x="13547" y="13547"/>
                  </a:lnTo>
                </a:path>
              </a:pathLst>
            </a:custGeom>
            <a:ln w="9525" cap="flat">
              <a:solidFill>
                <a:schemeClr val="bg1">
                  <a:alpha val="42000"/>
                </a:schemeClr>
              </a:solid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1AF13B45-0253-42E0-8C58-F268A09AE4A9}"/>
                </a:ext>
              </a:extLst>
            </p:cNvPr>
            <p:cNvSpPr/>
            <p:nvPr userDrawn="1"/>
          </p:nvSpPr>
          <p:spPr>
            <a:xfrm>
              <a:off x="1522034" y="3508736"/>
              <a:ext cx="1802874" cy="1564758"/>
            </a:xfrm>
            <a:custGeom>
              <a:avLst/>
              <a:gdLst>
                <a:gd name="connsiteX0" fmla="*/ 723392 w 957297"/>
                <a:gd name="connsiteY0" fmla="*/ 13547 h 830862"/>
                <a:gd name="connsiteX1" fmla="*/ 960007 w 957297"/>
                <a:gd name="connsiteY1" fmla="*/ 423559 h 830862"/>
                <a:gd name="connsiteX2" fmla="*/ 723392 w 957297"/>
                <a:gd name="connsiteY2" fmla="*/ 833571 h 830862"/>
                <a:gd name="connsiteX3" fmla="*/ 250161 w 957297"/>
                <a:gd name="connsiteY3" fmla="*/ 833571 h 830862"/>
                <a:gd name="connsiteX4" fmla="*/ 13547 w 957297"/>
                <a:gd name="connsiteY4" fmla="*/ 423559 h 830862"/>
                <a:gd name="connsiteX5" fmla="*/ 250161 w 957297"/>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30862">
                  <a:moveTo>
                    <a:pt x="723392" y="13547"/>
                  </a:moveTo>
                  <a:lnTo>
                    <a:pt x="960007" y="423559"/>
                  </a:lnTo>
                  <a:lnTo>
                    <a:pt x="723392" y="833571"/>
                  </a:lnTo>
                  <a:lnTo>
                    <a:pt x="250161" y="833571"/>
                  </a:lnTo>
                  <a:lnTo>
                    <a:pt x="13547" y="423559"/>
                  </a:lnTo>
                  <a:lnTo>
                    <a:pt x="250161"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CBA9689B-3DC8-4A9B-AB1A-ECD7FBA27768}"/>
                </a:ext>
              </a:extLst>
            </p:cNvPr>
            <p:cNvSpPr/>
            <p:nvPr userDrawn="1"/>
          </p:nvSpPr>
          <p:spPr>
            <a:xfrm>
              <a:off x="181783" y="1188815"/>
              <a:ext cx="1836889" cy="1598773"/>
            </a:xfrm>
            <a:custGeom>
              <a:avLst/>
              <a:gdLst>
                <a:gd name="connsiteX0" fmla="*/ 725199 w 975360"/>
                <a:gd name="connsiteY0" fmla="*/ 13547 h 848924"/>
                <a:gd name="connsiteX1" fmla="*/ 961813 w 975360"/>
                <a:gd name="connsiteY1" fmla="*/ 423559 h 848924"/>
                <a:gd name="connsiteX2" fmla="*/ 725199 w 975360"/>
                <a:gd name="connsiteY2" fmla="*/ 835378 h 848924"/>
                <a:gd name="connsiteX3" fmla="*/ 250162 w 975360"/>
                <a:gd name="connsiteY3" fmla="*/ 835378 h 848924"/>
                <a:gd name="connsiteX4" fmla="*/ 13547 w 975360"/>
                <a:gd name="connsiteY4" fmla="*/ 423559 h 848924"/>
                <a:gd name="connsiteX5" fmla="*/ 250162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5199" y="13547"/>
                  </a:moveTo>
                  <a:lnTo>
                    <a:pt x="961813" y="423559"/>
                  </a:lnTo>
                  <a:lnTo>
                    <a:pt x="725199" y="835378"/>
                  </a:lnTo>
                  <a:lnTo>
                    <a:pt x="250162" y="835378"/>
                  </a:lnTo>
                  <a:lnTo>
                    <a:pt x="13547" y="423559"/>
                  </a:lnTo>
                  <a:lnTo>
                    <a:pt x="250162"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66E8DD19-622E-4CC8-8291-34D5D0794282}"/>
                </a:ext>
              </a:extLst>
            </p:cNvPr>
            <p:cNvSpPr/>
            <p:nvPr userDrawn="1"/>
          </p:nvSpPr>
          <p:spPr>
            <a:xfrm>
              <a:off x="2858880" y="2736564"/>
              <a:ext cx="1836889" cy="1564758"/>
            </a:xfrm>
            <a:custGeom>
              <a:avLst/>
              <a:gdLst>
                <a:gd name="connsiteX0" fmla="*/ 723392 w 975360"/>
                <a:gd name="connsiteY0" fmla="*/ 13547 h 830862"/>
                <a:gd name="connsiteX1" fmla="*/ 961813 w 975360"/>
                <a:gd name="connsiteY1" fmla="*/ 423559 h 830862"/>
                <a:gd name="connsiteX2" fmla="*/ 723392 w 975360"/>
                <a:gd name="connsiteY2" fmla="*/ 833571 h 830862"/>
                <a:gd name="connsiteX3" fmla="*/ 250162 w 975360"/>
                <a:gd name="connsiteY3" fmla="*/ 833571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3392" y="13547"/>
                  </a:moveTo>
                  <a:lnTo>
                    <a:pt x="961813" y="423559"/>
                  </a:lnTo>
                  <a:lnTo>
                    <a:pt x="723392" y="833571"/>
                  </a:lnTo>
                  <a:lnTo>
                    <a:pt x="250162" y="833571"/>
                  </a:lnTo>
                  <a:lnTo>
                    <a:pt x="13547" y="423559"/>
                  </a:lnTo>
                  <a:lnTo>
                    <a:pt x="250162"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0FA8430D-B81F-49D5-906A-E20A841EF31E}"/>
                </a:ext>
              </a:extLst>
            </p:cNvPr>
            <p:cNvSpPr/>
            <p:nvPr userDrawn="1"/>
          </p:nvSpPr>
          <p:spPr>
            <a:xfrm>
              <a:off x="4195727" y="1960987"/>
              <a:ext cx="1836889" cy="1598773"/>
            </a:xfrm>
            <a:custGeom>
              <a:avLst/>
              <a:gdLst>
                <a:gd name="connsiteX0" fmla="*/ 725199 w 975360"/>
                <a:gd name="connsiteY0" fmla="*/ 13547 h 848924"/>
                <a:gd name="connsiteX1" fmla="*/ 961813 w 975360"/>
                <a:gd name="connsiteY1" fmla="*/ 425365 h 848924"/>
                <a:gd name="connsiteX2" fmla="*/ 725199 w 975360"/>
                <a:gd name="connsiteY2" fmla="*/ 835378 h 848924"/>
                <a:gd name="connsiteX3" fmla="*/ 251968 w 975360"/>
                <a:gd name="connsiteY3" fmla="*/ 835378 h 848924"/>
                <a:gd name="connsiteX4" fmla="*/ 13547 w 975360"/>
                <a:gd name="connsiteY4" fmla="*/ 425365 h 848924"/>
                <a:gd name="connsiteX5" fmla="*/ 251968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5199" y="13547"/>
                  </a:moveTo>
                  <a:lnTo>
                    <a:pt x="961813" y="425365"/>
                  </a:lnTo>
                  <a:lnTo>
                    <a:pt x="725199" y="835378"/>
                  </a:lnTo>
                  <a:lnTo>
                    <a:pt x="251968" y="835378"/>
                  </a:lnTo>
                  <a:lnTo>
                    <a:pt x="13547" y="425365"/>
                  </a:lnTo>
                  <a:lnTo>
                    <a:pt x="251968"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B38459E2-E864-4909-8C05-1DFF72243101}"/>
                </a:ext>
              </a:extLst>
            </p:cNvPr>
            <p:cNvSpPr/>
            <p:nvPr userDrawn="1"/>
          </p:nvSpPr>
          <p:spPr>
            <a:xfrm>
              <a:off x="5535977" y="1188815"/>
              <a:ext cx="476230" cy="816394"/>
            </a:xfrm>
            <a:custGeom>
              <a:avLst/>
              <a:gdLst>
                <a:gd name="connsiteX0" fmla="*/ 250162 w 252871"/>
                <a:gd name="connsiteY0" fmla="*/ 13547 h 433493"/>
                <a:gd name="connsiteX1" fmla="*/ 13547 w 252871"/>
                <a:gd name="connsiteY1" fmla="*/ 423559 h 433493"/>
              </a:gdLst>
              <a:ahLst/>
              <a:cxnLst>
                <a:cxn ang="0">
                  <a:pos x="connsiteX0" y="connsiteY0"/>
                </a:cxn>
                <a:cxn ang="0">
                  <a:pos x="connsiteX1" y="connsiteY1"/>
                </a:cxn>
              </a:cxnLst>
              <a:rect l="l" t="t" r="r" b="b"/>
              <a:pathLst>
                <a:path w="252871" h="433493">
                  <a:moveTo>
                    <a:pt x="250162" y="13547"/>
                  </a:moveTo>
                  <a:lnTo>
                    <a:pt x="13547" y="423559"/>
                  </a:lnTo>
                </a:path>
              </a:pathLst>
            </a:custGeom>
            <a:ln w="9525" cap="flat">
              <a:solidFill>
                <a:schemeClr val="bg1">
                  <a:alpha val="42000"/>
                </a:schemeClr>
              </a:solid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4D4D4820-1BAA-4DDD-8478-AA0B7299373D}"/>
                </a:ext>
              </a:extLst>
            </p:cNvPr>
            <p:cNvSpPr/>
            <p:nvPr userDrawn="1"/>
          </p:nvSpPr>
          <p:spPr>
            <a:xfrm>
              <a:off x="4195727" y="3508736"/>
              <a:ext cx="1836889" cy="1564758"/>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1968 w 975360"/>
                <a:gd name="connsiteY3" fmla="*/ 833571 h 830862"/>
                <a:gd name="connsiteX4" fmla="*/ 13547 w 975360"/>
                <a:gd name="connsiteY4" fmla="*/ 423559 h 830862"/>
                <a:gd name="connsiteX5" fmla="*/ 251968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1968" y="833571"/>
                  </a:lnTo>
                  <a:lnTo>
                    <a:pt x="13547" y="423559"/>
                  </a:lnTo>
                  <a:lnTo>
                    <a:pt x="251968"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AD7563CA-105B-4C90-953A-69F109E0B5F4}"/>
                </a:ext>
              </a:extLst>
            </p:cNvPr>
            <p:cNvSpPr/>
            <p:nvPr userDrawn="1"/>
          </p:nvSpPr>
          <p:spPr>
            <a:xfrm>
              <a:off x="4195727" y="5053085"/>
              <a:ext cx="1836889" cy="1564758"/>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1968 w 975360"/>
                <a:gd name="connsiteY3" fmla="*/ 833571 h 830862"/>
                <a:gd name="connsiteX4" fmla="*/ 13547 w 975360"/>
                <a:gd name="connsiteY4" fmla="*/ 423559 h 830862"/>
                <a:gd name="connsiteX5" fmla="*/ 251968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1968" y="833571"/>
                  </a:lnTo>
                  <a:lnTo>
                    <a:pt x="13547" y="423559"/>
                  </a:lnTo>
                  <a:lnTo>
                    <a:pt x="251968"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231BD73E-311D-473F-BB15-FC68F8B3B825}"/>
                </a:ext>
              </a:extLst>
            </p:cNvPr>
            <p:cNvSpPr/>
            <p:nvPr userDrawn="1"/>
          </p:nvSpPr>
          <p:spPr>
            <a:xfrm>
              <a:off x="5535977" y="4280911"/>
              <a:ext cx="1802874" cy="1564758"/>
            </a:xfrm>
            <a:custGeom>
              <a:avLst/>
              <a:gdLst>
                <a:gd name="connsiteX0" fmla="*/ 723392 w 957297"/>
                <a:gd name="connsiteY0" fmla="*/ 13547 h 830862"/>
                <a:gd name="connsiteX1" fmla="*/ 960007 w 957297"/>
                <a:gd name="connsiteY1" fmla="*/ 423559 h 830862"/>
                <a:gd name="connsiteX2" fmla="*/ 723392 w 957297"/>
                <a:gd name="connsiteY2" fmla="*/ 833572 h 830862"/>
                <a:gd name="connsiteX3" fmla="*/ 250161 w 957297"/>
                <a:gd name="connsiteY3" fmla="*/ 833572 h 830862"/>
                <a:gd name="connsiteX4" fmla="*/ 13547 w 957297"/>
                <a:gd name="connsiteY4" fmla="*/ 423559 h 830862"/>
                <a:gd name="connsiteX5" fmla="*/ 250161 w 957297"/>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30862">
                  <a:moveTo>
                    <a:pt x="723392" y="13547"/>
                  </a:moveTo>
                  <a:lnTo>
                    <a:pt x="960007" y="423559"/>
                  </a:lnTo>
                  <a:lnTo>
                    <a:pt x="723392" y="833572"/>
                  </a:lnTo>
                  <a:lnTo>
                    <a:pt x="250161" y="833572"/>
                  </a:lnTo>
                  <a:lnTo>
                    <a:pt x="13547" y="423559"/>
                  </a:lnTo>
                  <a:lnTo>
                    <a:pt x="250161" y="13547"/>
                  </a:lnTo>
                  <a:close/>
                </a:path>
              </a:pathLst>
            </a:custGeom>
            <a:noFill/>
            <a:ln w="9525" cap="flat">
              <a:solidFill>
                <a:schemeClr val="bg1">
                  <a:alpha val="42000"/>
                </a:schemeClr>
              </a:solid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C465E2E5-80DE-4D33-BC80-62AF10FA4BA4}"/>
                </a:ext>
              </a:extLst>
            </p:cNvPr>
            <p:cNvSpPr/>
            <p:nvPr userDrawn="1"/>
          </p:nvSpPr>
          <p:spPr>
            <a:xfrm>
              <a:off x="2858880" y="4280911"/>
              <a:ext cx="1836889" cy="1564758"/>
            </a:xfrm>
            <a:custGeom>
              <a:avLst/>
              <a:gdLst>
                <a:gd name="connsiteX0" fmla="*/ 723392 w 975360"/>
                <a:gd name="connsiteY0" fmla="*/ 13547 h 830862"/>
                <a:gd name="connsiteX1" fmla="*/ 961813 w 975360"/>
                <a:gd name="connsiteY1" fmla="*/ 423559 h 830862"/>
                <a:gd name="connsiteX2" fmla="*/ 723392 w 975360"/>
                <a:gd name="connsiteY2" fmla="*/ 833572 h 830862"/>
                <a:gd name="connsiteX3" fmla="*/ 250162 w 975360"/>
                <a:gd name="connsiteY3" fmla="*/ 833572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3392" y="13547"/>
                  </a:moveTo>
                  <a:lnTo>
                    <a:pt x="961813" y="423559"/>
                  </a:lnTo>
                  <a:lnTo>
                    <a:pt x="723392" y="833572"/>
                  </a:lnTo>
                  <a:lnTo>
                    <a:pt x="250162" y="833572"/>
                  </a:lnTo>
                  <a:lnTo>
                    <a:pt x="13547" y="423559"/>
                  </a:lnTo>
                  <a:lnTo>
                    <a:pt x="250162" y="13547"/>
                  </a:lnTo>
                  <a:close/>
                </a:path>
              </a:pathLst>
            </a:custGeom>
            <a:noFill/>
            <a:ln w="9525" cap="flat">
              <a:solidFill>
                <a:schemeClr val="bg1">
                  <a:alpha val="42000"/>
                </a:schemeClr>
              </a:solidFill>
              <a:prstDash val="solid"/>
              <a:miter/>
            </a:ln>
          </p:spPr>
          <p:txBody>
            <a:bodyPr rtlCol="0" anchor="ctr"/>
            <a:lstStyle/>
            <a:p>
              <a:endParaRPr lang="zh-CN" altLang="en-US"/>
            </a:p>
          </p:txBody>
        </p:sp>
      </p:grpSp>
      <p:sp>
        <p:nvSpPr>
          <p:cNvPr id="20" name="标题 1"/>
          <p:cNvSpPr>
            <a:spLocks noGrp="1"/>
          </p:cNvSpPr>
          <p:nvPr userDrawn="1">
            <p:ph type="title"/>
          </p:nvPr>
        </p:nvSpPr>
        <p:spPr>
          <a:xfrm>
            <a:off x="6114517" y="3042610"/>
            <a:ext cx="5419185" cy="895350"/>
          </a:xfr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115633" y="3937960"/>
            <a:ext cx="5419185" cy="1015623"/>
          </a:xfrm>
        </p:spPr>
        <p:txBody>
          <a:bodyPr anchor="t">
            <a:normAutofit/>
          </a:bodyPr>
          <a:lstStyle>
            <a:lvl1pPr marL="0" indent="0" algn="l">
              <a:lnSpc>
                <a:spcPct val="100000"/>
              </a:lnSpc>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5602610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9888B6D7-9D3F-49D7-BACE-73A9D1149A74}"/>
              </a:ext>
            </a:extLst>
          </p:cNvPr>
          <p:cNvSpPr>
            <a:spLocks noGrp="1"/>
          </p:cNvSpPr>
          <p:nvPr>
            <p:ph type="dt" sz="half" idx="10"/>
          </p:nvPr>
        </p:nvSpPr>
        <p:spPr/>
        <p:txBody>
          <a:bodyPr/>
          <a:lstStyle/>
          <a:p>
            <a:fld id="{6489D9C7-5DC6-4263-87FF-7C99F6FB63C3}" type="datetime1">
              <a:rPr lang="zh-CN" altLang="en-US" smtClean="0"/>
              <a:pPr/>
              <a:t>2025-7-19</a:t>
            </a:fld>
            <a:endParaRPr lang="zh-CN" altLang="en-US"/>
          </a:p>
        </p:txBody>
      </p:sp>
      <p:sp>
        <p:nvSpPr>
          <p:cNvPr id="4" name="页脚占位符 3">
            <a:extLst>
              <a:ext uri="{FF2B5EF4-FFF2-40B4-BE49-F238E27FC236}">
                <a16:creationId xmlns:a16="http://schemas.microsoft.com/office/drawing/2014/main" id="{7AC997A4-1DD8-4731-B9FD-42398A20FF85}"/>
              </a:ext>
            </a:extLst>
          </p:cNvPr>
          <p:cNvSpPr>
            <a:spLocks noGrp="1"/>
          </p:cNvSpPr>
          <p:nvPr>
            <p:ph type="ftr" sz="quarter" idx="11"/>
          </p:nvPr>
        </p:nvSpPr>
        <p:spPr/>
        <p:txBody>
          <a:bodyPr/>
          <a:lstStyle/>
          <a:p>
            <a:r>
              <a:rPr lang="en-US" altLang="zh-CN"/>
              <a:t>www.islide.cc</a:t>
            </a:r>
            <a:endParaRPr lang="zh-CN" altLang="en-US" dirty="0"/>
          </a:p>
        </p:txBody>
      </p:sp>
      <p:sp>
        <p:nvSpPr>
          <p:cNvPr id="6" name="标题 5">
            <a:extLst>
              <a:ext uri="{FF2B5EF4-FFF2-40B4-BE49-F238E27FC236}">
                <a16:creationId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76283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p:txBody>
          <a:bodyPr/>
          <a:lstStyle/>
          <a:p>
            <a:fld id="{6489D9C7-5DC6-4263-87FF-7C99F6FB63C3}" type="datetime1">
              <a:rPr lang="zh-CN" altLang="en-US" smtClean="0"/>
              <a:pPr/>
              <a:t>2025-7-19</a:t>
            </a:fld>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p:txBody>
          <a:bodyPr/>
          <a:lstStyle/>
          <a:p>
            <a:r>
              <a:rPr lang="en-US" altLang="zh-CN"/>
              <a:t>www.islide.cc</a:t>
            </a:r>
            <a:endParaRPr lang="zh-CN" altLang="en-US" dirty="0"/>
          </a:p>
        </p:txBody>
      </p:sp>
    </p:spTree>
    <p:extLst>
      <p:ext uri="{BB962C8B-B14F-4D97-AF65-F5344CB8AC3E}">
        <p14:creationId xmlns:p14="http://schemas.microsoft.com/office/powerpoint/2010/main" val="96229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16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gradFill>
          <a:gsLst>
            <a:gs pos="0">
              <a:schemeClr val="accent2"/>
            </a:gs>
            <a:gs pos="82000">
              <a:schemeClr val="accent1"/>
            </a:gs>
          </a:gsLst>
          <a:lin ang="10800000" scaled="0"/>
        </a:gradFill>
        <a:effectLst/>
      </p:bgPr>
    </p:bg>
    <p:spTree>
      <p:nvGrpSpPr>
        <p:cNvPr id="1" name=""/>
        <p:cNvGrpSpPr/>
        <p:nvPr/>
      </p:nvGrpSpPr>
      <p:grpSpPr>
        <a:xfrm>
          <a:off x="0" y="0"/>
          <a:ext cx="0" cy="0"/>
          <a:chOff x="0" y="0"/>
          <a:chExt cx="0" cy="0"/>
        </a:xfrm>
      </p:grpSpPr>
      <p:grpSp>
        <p:nvGrpSpPr>
          <p:cNvPr id="118" name="组合 117">
            <a:extLst>
              <a:ext uri="{FF2B5EF4-FFF2-40B4-BE49-F238E27FC236}">
                <a16:creationId xmlns:a16="http://schemas.microsoft.com/office/drawing/2014/main" id="{8E476567-AE9A-4E8C-8C9C-1A8F3618C627}"/>
              </a:ext>
            </a:extLst>
          </p:cNvPr>
          <p:cNvGrpSpPr/>
          <p:nvPr userDrawn="1"/>
        </p:nvGrpSpPr>
        <p:grpSpPr>
          <a:xfrm>
            <a:off x="8895845" y="-13684"/>
            <a:ext cx="3296155" cy="3127641"/>
            <a:chOff x="3779653" y="-838951"/>
            <a:chExt cx="3296155" cy="3127641"/>
          </a:xfrm>
        </p:grpSpPr>
        <p:sp>
          <p:nvSpPr>
            <p:cNvPr id="27" name="任意多边形: 形状 26">
              <a:extLst>
                <a:ext uri="{FF2B5EF4-FFF2-40B4-BE49-F238E27FC236}">
                  <a16:creationId xmlns:a16="http://schemas.microsoft.com/office/drawing/2014/main" id="{640739DA-7119-4524-AF14-25569DFEB775}"/>
                </a:ext>
              </a:extLst>
            </p:cNvPr>
            <p:cNvSpPr/>
            <p:nvPr/>
          </p:nvSpPr>
          <p:spPr>
            <a:xfrm>
              <a:off x="5033046" y="1182166"/>
              <a:ext cx="801104" cy="684276"/>
            </a:xfrm>
            <a:custGeom>
              <a:avLst/>
              <a:gdLst>
                <a:gd name="connsiteX0" fmla="*/ 224875 w 866986"/>
                <a:gd name="connsiteY0" fmla="*/ 741454 h 740551"/>
                <a:gd name="connsiteX1" fmla="*/ 13547 w 866986"/>
                <a:gd name="connsiteY1" fmla="*/ 376597 h 740551"/>
                <a:gd name="connsiteX2" fmla="*/ 224875 w 866986"/>
                <a:gd name="connsiteY2" fmla="*/ 13547 h 740551"/>
                <a:gd name="connsiteX3" fmla="*/ 645724 w 866986"/>
                <a:gd name="connsiteY3" fmla="*/ 13547 h 740551"/>
                <a:gd name="connsiteX4" fmla="*/ 855246 w 866986"/>
                <a:gd name="connsiteY4" fmla="*/ 376597 h 740551"/>
                <a:gd name="connsiteX5" fmla="*/ 645724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1454"/>
                  </a:moveTo>
                  <a:lnTo>
                    <a:pt x="13547" y="376597"/>
                  </a:lnTo>
                  <a:lnTo>
                    <a:pt x="224875" y="13547"/>
                  </a:lnTo>
                  <a:lnTo>
                    <a:pt x="645724" y="13547"/>
                  </a:lnTo>
                  <a:lnTo>
                    <a:pt x="855246" y="376597"/>
                  </a:lnTo>
                  <a:lnTo>
                    <a:pt x="645724" y="741454"/>
                  </a:lnTo>
                  <a:close/>
                </a:path>
              </a:pathLst>
            </a:custGeom>
            <a:noFill/>
            <a:ln w="9525" cap="flat">
              <a:solidFill>
                <a:srgbClr val="FFFFFF"/>
              </a:solid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DDD5188B-924E-450B-9CE9-41C5329DB60C}"/>
                </a:ext>
              </a:extLst>
            </p:cNvPr>
            <p:cNvSpPr/>
            <p:nvPr/>
          </p:nvSpPr>
          <p:spPr>
            <a:xfrm>
              <a:off x="6199653" y="507904"/>
              <a:ext cx="801104" cy="684276"/>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7053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7053"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DCD66D92-919D-4019-9D51-50F8D8F59951}"/>
                </a:ext>
              </a:extLst>
            </p:cNvPr>
            <p:cNvSpPr/>
            <p:nvPr/>
          </p:nvSpPr>
          <p:spPr>
            <a:xfrm>
              <a:off x="5617184" y="845035"/>
              <a:ext cx="801104" cy="684276"/>
            </a:xfrm>
            <a:custGeom>
              <a:avLst/>
              <a:gdLst>
                <a:gd name="connsiteX0" fmla="*/ 223068 w 866986"/>
                <a:gd name="connsiteY0" fmla="*/ 741454 h 740551"/>
                <a:gd name="connsiteX1" fmla="*/ 13547 w 866986"/>
                <a:gd name="connsiteY1" fmla="*/ 378404 h 740551"/>
                <a:gd name="connsiteX2" fmla="*/ 223068 w 866986"/>
                <a:gd name="connsiteY2" fmla="*/ 13547 h 740551"/>
                <a:gd name="connsiteX3" fmla="*/ 643918 w 866986"/>
                <a:gd name="connsiteY3" fmla="*/ 13547 h 740551"/>
                <a:gd name="connsiteX4" fmla="*/ 855246 w 866986"/>
                <a:gd name="connsiteY4" fmla="*/ 378404 h 740551"/>
                <a:gd name="connsiteX5" fmla="*/ 643918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8" y="741454"/>
                  </a:moveTo>
                  <a:lnTo>
                    <a:pt x="13547" y="378404"/>
                  </a:lnTo>
                  <a:lnTo>
                    <a:pt x="223068" y="13547"/>
                  </a:lnTo>
                  <a:lnTo>
                    <a:pt x="643918" y="13547"/>
                  </a:lnTo>
                  <a:lnTo>
                    <a:pt x="855246" y="378404"/>
                  </a:lnTo>
                  <a:lnTo>
                    <a:pt x="643918" y="741454"/>
                  </a:lnTo>
                  <a:close/>
                </a:path>
              </a:pathLst>
            </a:custGeom>
            <a:noFill/>
            <a:ln w="9525" cap="flat">
              <a:solidFill>
                <a:srgbClr val="FFFFFF"/>
              </a:solid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B7B94BE1-75E0-45EF-8BF9-E13B55B502D8}"/>
                </a:ext>
              </a:extLst>
            </p:cNvPr>
            <p:cNvSpPr/>
            <p:nvPr/>
          </p:nvSpPr>
          <p:spPr>
            <a:xfrm>
              <a:off x="5617183" y="1854759"/>
              <a:ext cx="216966" cy="350483"/>
            </a:xfrm>
            <a:custGeom>
              <a:avLst/>
              <a:gdLst>
                <a:gd name="connsiteX0" fmla="*/ 13547 w 234808"/>
                <a:gd name="connsiteY0" fmla="*/ 13547 h 379306"/>
                <a:gd name="connsiteX1" fmla="*/ 223068 w 234808"/>
                <a:gd name="connsiteY1" fmla="*/ 378403 h 379306"/>
              </a:gdLst>
              <a:ahLst/>
              <a:cxnLst>
                <a:cxn ang="0">
                  <a:pos x="connsiteX0" y="connsiteY0"/>
                </a:cxn>
                <a:cxn ang="0">
                  <a:pos x="connsiteX1" y="connsiteY1"/>
                </a:cxn>
              </a:cxnLst>
              <a:rect l="l" t="t" r="r" b="b"/>
              <a:pathLst>
                <a:path w="234808" h="379306">
                  <a:moveTo>
                    <a:pt x="13547" y="13547"/>
                  </a:moveTo>
                  <a:lnTo>
                    <a:pt x="223068" y="378403"/>
                  </a:lnTo>
                </a:path>
              </a:pathLst>
            </a:custGeom>
            <a:ln w="9525" cap="flat">
              <a:solidFill>
                <a:srgbClr val="FFFFFF"/>
              </a:solid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C931FD1E-AA95-4352-ACDD-99B1A8FA318A}"/>
                </a:ext>
              </a:extLst>
            </p:cNvPr>
            <p:cNvSpPr/>
            <p:nvPr/>
          </p:nvSpPr>
          <p:spPr>
            <a:xfrm>
              <a:off x="3866439" y="-503489"/>
              <a:ext cx="216966" cy="350483"/>
            </a:xfrm>
            <a:custGeom>
              <a:avLst/>
              <a:gdLst>
                <a:gd name="connsiteX0" fmla="*/ 13546 w 234808"/>
                <a:gd name="connsiteY0" fmla="*/ 13547 h 379306"/>
                <a:gd name="connsiteX1" fmla="*/ 223068 w 234808"/>
                <a:gd name="connsiteY1" fmla="*/ 378404 h 379306"/>
              </a:gdLst>
              <a:ahLst/>
              <a:cxnLst>
                <a:cxn ang="0">
                  <a:pos x="connsiteX0" y="connsiteY0"/>
                </a:cxn>
                <a:cxn ang="0">
                  <a:pos x="connsiteX1" y="connsiteY1"/>
                </a:cxn>
              </a:cxnLst>
              <a:rect l="l" t="t" r="r" b="b"/>
              <a:pathLst>
                <a:path w="234808" h="379306">
                  <a:moveTo>
                    <a:pt x="13546" y="13547"/>
                  </a:moveTo>
                  <a:lnTo>
                    <a:pt x="223068" y="378404"/>
                  </a:lnTo>
                </a:path>
              </a:pathLst>
            </a:custGeom>
            <a:ln w="9525" cap="flat">
              <a:solidFill>
                <a:srgbClr val="FFFFFF"/>
              </a:solid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B65521BD-2668-4DB5-9878-4C9D3321AF7C}"/>
                </a:ext>
              </a:extLst>
            </p:cNvPr>
            <p:cNvSpPr/>
            <p:nvPr/>
          </p:nvSpPr>
          <p:spPr>
            <a:xfrm>
              <a:off x="6783791" y="1854759"/>
              <a:ext cx="216966" cy="350483"/>
            </a:xfrm>
            <a:custGeom>
              <a:avLst/>
              <a:gdLst>
                <a:gd name="connsiteX0" fmla="*/ 13546 w 234808"/>
                <a:gd name="connsiteY0" fmla="*/ 13547 h 379306"/>
                <a:gd name="connsiteX1" fmla="*/ 224874 w 234808"/>
                <a:gd name="connsiteY1" fmla="*/ 378403 h 379306"/>
              </a:gdLst>
              <a:ahLst/>
              <a:cxnLst>
                <a:cxn ang="0">
                  <a:pos x="connsiteX0" y="connsiteY0"/>
                </a:cxn>
                <a:cxn ang="0">
                  <a:pos x="connsiteX1" y="connsiteY1"/>
                </a:cxn>
              </a:cxnLst>
              <a:rect l="l" t="t" r="r" b="b"/>
              <a:pathLst>
                <a:path w="234808" h="379306">
                  <a:moveTo>
                    <a:pt x="13546" y="13547"/>
                  </a:moveTo>
                  <a:lnTo>
                    <a:pt x="224874" y="378403"/>
                  </a:lnTo>
                </a:path>
              </a:pathLst>
            </a:custGeom>
            <a:ln w="9525" cap="flat">
              <a:solidFill>
                <a:srgbClr val="FFFFFF"/>
              </a:solid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A9FBC01F-87A3-42F1-84CE-9F02512D827E}"/>
                </a:ext>
              </a:extLst>
            </p:cNvPr>
            <p:cNvSpPr/>
            <p:nvPr/>
          </p:nvSpPr>
          <p:spPr>
            <a:xfrm>
              <a:off x="5617184" y="170773"/>
              <a:ext cx="801104" cy="684276"/>
            </a:xfrm>
            <a:custGeom>
              <a:avLst/>
              <a:gdLst>
                <a:gd name="connsiteX0" fmla="*/ 223068 w 866986"/>
                <a:gd name="connsiteY0" fmla="*/ 743260 h 740551"/>
                <a:gd name="connsiteX1" fmla="*/ 13547 w 866986"/>
                <a:gd name="connsiteY1" fmla="*/ 378404 h 740551"/>
                <a:gd name="connsiteX2" fmla="*/ 223068 w 866986"/>
                <a:gd name="connsiteY2" fmla="*/ 13547 h 740551"/>
                <a:gd name="connsiteX3" fmla="*/ 643918 w 866986"/>
                <a:gd name="connsiteY3" fmla="*/ 13547 h 740551"/>
                <a:gd name="connsiteX4" fmla="*/ 855246 w 866986"/>
                <a:gd name="connsiteY4" fmla="*/ 378404 h 740551"/>
                <a:gd name="connsiteX5" fmla="*/ 643918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8" y="743260"/>
                  </a:moveTo>
                  <a:lnTo>
                    <a:pt x="13547" y="378404"/>
                  </a:lnTo>
                  <a:lnTo>
                    <a:pt x="223068" y="13547"/>
                  </a:lnTo>
                  <a:lnTo>
                    <a:pt x="643918" y="13547"/>
                  </a:lnTo>
                  <a:lnTo>
                    <a:pt x="855246" y="378404"/>
                  </a:lnTo>
                  <a:lnTo>
                    <a:pt x="643918" y="743260"/>
                  </a:lnTo>
                  <a:close/>
                </a:path>
              </a:pathLst>
            </a:custGeom>
            <a:noFill/>
            <a:ln w="9525" cap="flat">
              <a:solidFill>
                <a:srgbClr val="FFFFFF"/>
              </a:solid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874A665A-A2C6-43C7-AF7A-15F706D592B4}"/>
                </a:ext>
              </a:extLst>
            </p:cNvPr>
            <p:cNvSpPr/>
            <p:nvPr/>
          </p:nvSpPr>
          <p:spPr>
            <a:xfrm>
              <a:off x="6199653" y="1182166"/>
              <a:ext cx="801104" cy="684276"/>
            </a:xfrm>
            <a:custGeom>
              <a:avLst/>
              <a:gdLst>
                <a:gd name="connsiteX0" fmla="*/ 224875 w 866986"/>
                <a:gd name="connsiteY0" fmla="*/ 741454 h 740551"/>
                <a:gd name="connsiteX1" fmla="*/ 13547 w 866986"/>
                <a:gd name="connsiteY1" fmla="*/ 376597 h 740551"/>
                <a:gd name="connsiteX2" fmla="*/ 224875 w 866986"/>
                <a:gd name="connsiteY2" fmla="*/ 13547 h 740551"/>
                <a:gd name="connsiteX3" fmla="*/ 645724 w 866986"/>
                <a:gd name="connsiteY3" fmla="*/ 13547 h 740551"/>
                <a:gd name="connsiteX4" fmla="*/ 857053 w 866986"/>
                <a:gd name="connsiteY4" fmla="*/ 376597 h 740551"/>
                <a:gd name="connsiteX5" fmla="*/ 645724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1454"/>
                  </a:moveTo>
                  <a:lnTo>
                    <a:pt x="13547" y="376597"/>
                  </a:lnTo>
                  <a:lnTo>
                    <a:pt x="224875" y="13547"/>
                  </a:lnTo>
                  <a:lnTo>
                    <a:pt x="645724" y="13547"/>
                  </a:lnTo>
                  <a:lnTo>
                    <a:pt x="857053" y="376597"/>
                  </a:lnTo>
                  <a:lnTo>
                    <a:pt x="645724" y="741454"/>
                  </a:lnTo>
                  <a:close/>
                </a:path>
              </a:pathLst>
            </a:custGeom>
            <a:noFill/>
            <a:ln w="9525" cap="flat">
              <a:solidFill>
                <a:srgbClr val="FFFFFF"/>
              </a:solid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2329E4A5-6DC0-4EED-8D35-909D9F8080C0}"/>
                </a:ext>
              </a:extLst>
            </p:cNvPr>
            <p:cNvSpPr/>
            <p:nvPr/>
          </p:nvSpPr>
          <p:spPr>
            <a:xfrm>
              <a:off x="5033046" y="507904"/>
              <a:ext cx="801104" cy="684276"/>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5246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5246"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50DB3466-0E92-424B-851C-8E8AA7022B7E}"/>
                </a:ext>
              </a:extLst>
            </p:cNvPr>
            <p:cNvSpPr/>
            <p:nvPr/>
          </p:nvSpPr>
          <p:spPr>
            <a:xfrm>
              <a:off x="4450577" y="845035"/>
              <a:ext cx="801104" cy="684276"/>
            </a:xfrm>
            <a:custGeom>
              <a:avLst/>
              <a:gdLst>
                <a:gd name="connsiteX0" fmla="*/ 223069 w 866986"/>
                <a:gd name="connsiteY0" fmla="*/ 741454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1454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1454"/>
                  </a:moveTo>
                  <a:lnTo>
                    <a:pt x="13547" y="378404"/>
                  </a:lnTo>
                  <a:lnTo>
                    <a:pt x="223069" y="13547"/>
                  </a:lnTo>
                  <a:lnTo>
                    <a:pt x="643919" y="13547"/>
                  </a:lnTo>
                  <a:lnTo>
                    <a:pt x="855247" y="378404"/>
                  </a:lnTo>
                  <a:lnTo>
                    <a:pt x="643919" y="741454"/>
                  </a:lnTo>
                  <a:close/>
                </a:path>
              </a:pathLst>
            </a:custGeom>
            <a:noFill/>
            <a:ln w="9525" cap="flat">
              <a:solidFill>
                <a:srgbClr val="FFFFFF"/>
              </a:solid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29BBF11C-8105-4DEC-9B9C-CC605535B479}"/>
                </a:ext>
              </a:extLst>
            </p:cNvPr>
            <p:cNvSpPr/>
            <p:nvPr/>
          </p:nvSpPr>
          <p:spPr>
            <a:xfrm>
              <a:off x="4450577" y="1517628"/>
              <a:ext cx="216966" cy="350483"/>
            </a:xfrm>
            <a:custGeom>
              <a:avLst/>
              <a:gdLst>
                <a:gd name="connsiteX0" fmla="*/ 13546 w 234808"/>
                <a:gd name="connsiteY0" fmla="*/ 378404 h 379306"/>
                <a:gd name="connsiteX1" fmla="*/ 223069 w 234808"/>
                <a:gd name="connsiteY1" fmla="*/ 13547 h 379306"/>
              </a:gdLst>
              <a:ahLst/>
              <a:cxnLst>
                <a:cxn ang="0">
                  <a:pos x="connsiteX0" y="connsiteY0"/>
                </a:cxn>
                <a:cxn ang="0">
                  <a:pos x="connsiteX1" y="connsiteY1"/>
                </a:cxn>
              </a:cxnLst>
              <a:rect l="l" t="t" r="r" b="b"/>
              <a:pathLst>
                <a:path w="234808" h="379306">
                  <a:moveTo>
                    <a:pt x="13546" y="378404"/>
                  </a:moveTo>
                  <a:lnTo>
                    <a:pt x="223069" y="13547"/>
                  </a:lnTo>
                </a:path>
              </a:pathLst>
            </a:custGeom>
            <a:ln w="9525" cap="flat">
              <a:solidFill>
                <a:srgbClr val="FFFFFF"/>
              </a:solid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3A140012-E66F-47EE-885D-1D45093E0514}"/>
                </a:ext>
              </a:extLst>
            </p:cNvPr>
            <p:cNvSpPr/>
            <p:nvPr/>
          </p:nvSpPr>
          <p:spPr>
            <a:xfrm>
              <a:off x="5033046" y="-838951"/>
              <a:ext cx="216966" cy="350483"/>
            </a:xfrm>
            <a:custGeom>
              <a:avLst/>
              <a:gdLst>
                <a:gd name="connsiteX0" fmla="*/ 13547 w 234808"/>
                <a:gd name="connsiteY0" fmla="*/ 376597 h 379306"/>
                <a:gd name="connsiteX1" fmla="*/ 224875 w 234808"/>
                <a:gd name="connsiteY1" fmla="*/ 13547 h 379306"/>
              </a:gdLst>
              <a:ahLst/>
              <a:cxnLst>
                <a:cxn ang="0">
                  <a:pos x="connsiteX0" y="connsiteY0"/>
                </a:cxn>
                <a:cxn ang="0">
                  <a:pos x="connsiteX1" y="connsiteY1"/>
                </a:cxn>
              </a:cxnLst>
              <a:rect l="l" t="t" r="r" b="b"/>
              <a:pathLst>
                <a:path w="234808" h="379306">
                  <a:moveTo>
                    <a:pt x="13547" y="376597"/>
                  </a:moveTo>
                  <a:lnTo>
                    <a:pt x="224875" y="13547"/>
                  </a:lnTo>
                </a:path>
              </a:pathLst>
            </a:custGeom>
            <a:ln w="9525" cap="flat">
              <a:solidFill>
                <a:srgbClr val="FFFFFF"/>
              </a:solid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8CE74592-51C2-4AD5-B877-99EE0ADE5DEB}"/>
                </a:ext>
              </a:extLst>
            </p:cNvPr>
            <p:cNvSpPr/>
            <p:nvPr/>
          </p:nvSpPr>
          <p:spPr>
            <a:xfrm>
              <a:off x="4450577" y="170773"/>
              <a:ext cx="801104" cy="684276"/>
            </a:xfrm>
            <a:custGeom>
              <a:avLst/>
              <a:gdLst>
                <a:gd name="connsiteX0" fmla="*/ 223069 w 866986"/>
                <a:gd name="connsiteY0" fmla="*/ 743260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0"/>
                  </a:moveTo>
                  <a:lnTo>
                    <a:pt x="13547" y="378404"/>
                  </a:lnTo>
                  <a:lnTo>
                    <a:pt x="223069" y="13547"/>
                  </a:lnTo>
                  <a:lnTo>
                    <a:pt x="643919" y="13547"/>
                  </a:lnTo>
                  <a:lnTo>
                    <a:pt x="855247" y="378404"/>
                  </a:lnTo>
                  <a:lnTo>
                    <a:pt x="643919" y="743260"/>
                  </a:lnTo>
                  <a:close/>
                </a:path>
              </a:pathLst>
            </a:custGeom>
            <a:noFill/>
            <a:ln w="9525" cap="flat">
              <a:solidFill>
                <a:srgbClr val="FFFFFF"/>
              </a:solid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026AC33C-D41F-4CD5-9B63-2BF35413C9EA}"/>
                </a:ext>
              </a:extLst>
            </p:cNvPr>
            <p:cNvSpPr/>
            <p:nvPr/>
          </p:nvSpPr>
          <p:spPr>
            <a:xfrm>
              <a:off x="4450577" y="-503489"/>
              <a:ext cx="801104" cy="684276"/>
            </a:xfrm>
            <a:custGeom>
              <a:avLst/>
              <a:gdLst>
                <a:gd name="connsiteX0" fmla="*/ 223069 w 866986"/>
                <a:gd name="connsiteY0" fmla="*/ 743260 h 740551"/>
                <a:gd name="connsiteX1" fmla="*/ 13547 w 866986"/>
                <a:gd name="connsiteY1" fmla="*/ 378404 h 740551"/>
                <a:gd name="connsiteX2" fmla="*/ 223069 w 866986"/>
                <a:gd name="connsiteY2" fmla="*/ 13547 h 740551"/>
                <a:gd name="connsiteX3" fmla="*/ 643919 w 866986"/>
                <a:gd name="connsiteY3" fmla="*/ 13547 h 740551"/>
                <a:gd name="connsiteX4" fmla="*/ 855247 w 866986"/>
                <a:gd name="connsiteY4" fmla="*/ 378404 h 740551"/>
                <a:gd name="connsiteX5" fmla="*/ 643919 w 866986"/>
                <a:gd name="connsiteY5" fmla="*/ 743260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0"/>
                  </a:moveTo>
                  <a:lnTo>
                    <a:pt x="13547" y="378404"/>
                  </a:lnTo>
                  <a:lnTo>
                    <a:pt x="223069" y="13547"/>
                  </a:lnTo>
                  <a:lnTo>
                    <a:pt x="643919" y="13547"/>
                  </a:lnTo>
                  <a:lnTo>
                    <a:pt x="855247" y="378404"/>
                  </a:lnTo>
                  <a:lnTo>
                    <a:pt x="643919" y="743260"/>
                  </a:lnTo>
                  <a:close/>
                </a:path>
              </a:pathLst>
            </a:custGeom>
            <a:noFill/>
            <a:ln w="9525" cap="flat">
              <a:solidFill>
                <a:srgbClr val="FFFFFF"/>
              </a:solid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43A16B54-201C-4BE4-BB5F-50E6F00BC101}"/>
                </a:ext>
              </a:extLst>
            </p:cNvPr>
            <p:cNvSpPr/>
            <p:nvPr/>
          </p:nvSpPr>
          <p:spPr>
            <a:xfrm>
              <a:off x="3866439" y="-166358"/>
              <a:ext cx="801104" cy="684276"/>
            </a:xfrm>
            <a:custGeom>
              <a:avLst/>
              <a:gdLst>
                <a:gd name="connsiteX0" fmla="*/ 223069 w 866986"/>
                <a:gd name="connsiteY0" fmla="*/ 743261 h 740551"/>
                <a:gd name="connsiteX1" fmla="*/ 13547 w 866986"/>
                <a:gd name="connsiteY1" fmla="*/ 378404 h 740551"/>
                <a:gd name="connsiteX2" fmla="*/ 223069 w 866986"/>
                <a:gd name="connsiteY2" fmla="*/ 13547 h 740551"/>
                <a:gd name="connsiteX3" fmla="*/ 645724 w 866986"/>
                <a:gd name="connsiteY3" fmla="*/ 13547 h 740551"/>
                <a:gd name="connsiteX4" fmla="*/ 855247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3069" y="743261"/>
                  </a:moveTo>
                  <a:lnTo>
                    <a:pt x="13547" y="378404"/>
                  </a:lnTo>
                  <a:lnTo>
                    <a:pt x="223069" y="13547"/>
                  </a:lnTo>
                  <a:lnTo>
                    <a:pt x="645724" y="13547"/>
                  </a:lnTo>
                  <a:lnTo>
                    <a:pt x="855247"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8350230-876B-4477-86B1-49ADBA304692}"/>
                </a:ext>
              </a:extLst>
            </p:cNvPr>
            <p:cNvSpPr/>
            <p:nvPr/>
          </p:nvSpPr>
          <p:spPr>
            <a:xfrm>
              <a:off x="5033046" y="-166358"/>
              <a:ext cx="801104" cy="684276"/>
            </a:xfrm>
            <a:custGeom>
              <a:avLst/>
              <a:gdLst>
                <a:gd name="connsiteX0" fmla="*/ 224875 w 866986"/>
                <a:gd name="connsiteY0" fmla="*/ 743261 h 740551"/>
                <a:gd name="connsiteX1" fmla="*/ 13547 w 866986"/>
                <a:gd name="connsiteY1" fmla="*/ 378404 h 740551"/>
                <a:gd name="connsiteX2" fmla="*/ 224875 w 866986"/>
                <a:gd name="connsiteY2" fmla="*/ 13547 h 740551"/>
                <a:gd name="connsiteX3" fmla="*/ 645724 w 866986"/>
                <a:gd name="connsiteY3" fmla="*/ 13547 h 740551"/>
                <a:gd name="connsiteX4" fmla="*/ 855246 w 866986"/>
                <a:gd name="connsiteY4" fmla="*/ 378404 h 740551"/>
                <a:gd name="connsiteX5" fmla="*/ 645724 w 866986"/>
                <a:gd name="connsiteY5" fmla="*/ 743261 h 7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986" h="740551">
                  <a:moveTo>
                    <a:pt x="224875" y="743261"/>
                  </a:moveTo>
                  <a:lnTo>
                    <a:pt x="13547" y="378404"/>
                  </a:lnTo>
                  <a:lnTo>
                    <a:pt x="224875" y="13547"/>
                  </a:lnTo>
                  <a:lnTo>
                    <a:pt x="645724" y="13547"/>
                  </a:lnTo>
                  <a:lnTo>
                    <a:pt x="855246" y="378404"/>
                  </a:lnTo>
                  <a:lnTo>
                    <a:pt x="645724" y="743261"/>
                  </a:lnTo>
                  <a:close/>
                </a:path>
              </a:pathLst>
            </a:custGeom>
            <a:noFill/>
            <a:ln w="9525" cap="flat">
              <a:solidFill>
                <a:srgbClr val="FFFFFF"/>
              </a:solid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EB0C470C-F323-46FA-BE39-769EFAF6DA39}"/>
                </a:ext>
              </a:extLst>
            </p:cNvPr>
            <p:cNvSpPr/>
            <p:nvPr/>
          </p:nvSpPr>
          <p:spPr>
            <a:xfrm>
              <a:off x="4557391" y="-590275"/>
              <a:ext cx="183586" cy="183586"/>
            </a:xfrm>
            <a:custGeom>
              <a:avLst/>
              <a:gdLst>
                <a:gd name="connsiteX0" fmla="*/ 107470 w 198684"/>
                <a:gd name="connsiteY0" fmla="*/ 13547 h 198684"/>
                <a:gd name="connsiteX1" fmla="*/ 201393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3" y="55090"/>
                    <a:pt x="201393" y="107470"/>
                  </a:cubicBezTo>
                  <a:cubicBezTo>
                    <a:pt x="201393" y="159851"/>
                    <a:pt x="159850" y="201394"/>
                    <a:pt x="107470" y="201394"/>
                  </a:cubicBezTo>
                  <a:cubicBezTo>
                    <a:pt x="55090" y="201394"/>
                    <a:pt x="13547" y="159851"/>
                    <a:pt x="13547" y="107470"/>
                  </a:cubicBezTo>
                  <a:cubicBezTo>
                    <a:pt x="13547" y="56896"/>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A7D50EB6-EFA5-4C56-84FE-3F93015522FD}"/>
                </a:ext>
              </a:extLst>
            </p:cNvPr>
            <p:cNvSpPr/>
            <p:nvPr/>
          </p:nvSpPr>
          <p:spPr>
            <a:xfrm>
              <a:off x="5141528" y="421118"/>
              <a:ext cx="183586" cy="183586"/>
            </a:xfrm>
            <a:custGeom>
              <a:avLst/>
              <a:gdLst>
                <a:gd name="connsiteX0" fmla="*/ 107470 w 198684"/>
                <a:gd name="connsiteY0" fmla="*/ 13547 h 198684"/>
                <a:gd name="connsiteX1" fmla="*/ 201393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3" y="55090"/>
                    <a:pt x="201393" y="107470"/>
                  </a:cubicBezTo>
                  <a:cubicBezTo>
                    <a:pt x="201393" y="159851"/>
                    <a:pt x="159850" y="201394"/>
                    <a:pt x="107470" y="201394"/>
                  </a:cubicBezTo>
                  <a:cubicBezTo>
                    <a:pt x="55090" y="201394"/>
                    <a:pt x="13547" y="159851"/>
                    <a:pt x="13547" y="107470"/>
                  </a:cubicBezTo>
                  <a:cubicBezTo>
                    <a:pt x="13547" y="55090"/>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38D4F8D6-8F12-4ED6-97FD-28A4B9655C0F}"/>
                </a:ext>
              </a:extLst>
            </p:cNvPr>
            <p:cNvSpPr/>
            <p:nvPr/>
          </p:nvSpPr>
          <p:spPr>
            <a:xfrm>
              <a:off x="6308135" y="1767973"/>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5091"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E0EB84DC-F7C5-4AFE-967A-50E59E29BBC5}"/>
                </a:ext>
              </a:extLst>
            </p:cNvPr>
            <p:cNvSpPr/>
            <p:nvPr/>
          </p:nvSpPr>
          <p:spPr>
            <a:xfrm>
              <a:off x="6892222" y="2105104"/>
              <a:ext cx="183586" cy="183586"/>
            </a:xfrm>
            <a:custGeom>
              <a:avLst/>
              <a:gdLst>
                <a:gd name="connsiteX0" fmla="*/ 107525 w 198684"/>
                <a:gd name="connsiteY0" fmla="*/ 13547 h 198684"/>
                <a:gd name="connsiteX1" fmla="*/ 201449 w 198684"/>
                <a:gd name="connsiteY1" fmla="*/ 107470 h 198684"/>
                <a:gd name="connsiteX2" fmla="*/ 107525 w 198684"/>
                <a:gd name="connsiteY2" fmla="*/ 201394 h 198684"/>
                <a:gd name="connsiteX3" fmla="*/ 13601 w 198684"/>
                <a:gd name="connsiteY3" fmla="*/ 107470 h 198684"/>
                <a:gd name="connsiteX4" fmla="*/ 107525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525" y="13547"/>
                  </a:moveTo>
                  <a:cubicBezTo>
                    <a:pt x="159906" y="13547"/>
                    <a:pt x="201449" y="55090"/>
                    <a:pt x="201449" y="107470"/>
                  </a:cubicBezTo>
                  <a:cubicBezTo>
                    <a:pt x="201449" y="159851"/>
                    <a:pt x="159906" y="201394"/>
                    <a:pt x="107525" y="201394"/>
                  </a:cubicBezTo>
                  <a:cubicBezTo>
                    <a:pt x="55145" y="201394"/>
                    <a:pt x="13601" y="159851"/>
                    <a:pt x="13601" y="107470"/>
                  </a:cubicBezTo>
                  <a:cubicBezTo>
                    <a:pt x="11795" y="55090"/>
                    <a:pt x="55145" y="13547"/>
                    <a:pt x="107525" y="13547"/>
                  </a:cubicBezTo>
                  <a:close/>
                </a:path>
              </a:pathLst>
            </a:custGeom>
            <a:solidFill>
              <a:srgbClr val="FFFFFF"/>
            </a:solidFill>
            <a:ln w="9525"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374CFCA1-95D0-4A38-90CE-DAC6001C1F6E}"/>
                </a:ext>
              </a:extLst>
            </p:cNvPr>
            <p:cNvSpPr/>
            <p:nvPr/>
          </p:nvSpPr>
          <p:spPr>
            <a:xfrm>
              <a:off x="4363740" y="1767973"/>
              <a:ext cx="183586" cy="183586"/>
            </a:xfrm>
            <a:custGeom>
              <a:avLst/>
              <a:gdLst>
                <a:gd name="connsiteX0" fmla="*/ 107524 w 198684"/>
                <a:gd name="connsiteY0" fmla="*/ 13547 h 198684"/>
                <a:gd name="connsiteX1" fmla="*/ 201448 w 198684"/>
                <a:gd name="connsiteY1" fmla="*/ 107470 h 198684"/>
                <a:gd name="connsiteX2" fmla="*/ 107524 w 198684"/>
                <a:gd name="connsiteY2" fmla="*/ 201394 h 198684"/>
                <a:gd name="connsiteX3" fmla="*/ 13601 w 198684"/>
                <a:gd name="connsiteY3" fmla="*/ 107470 h 198684"/>
                <a:gd name="connsiteX4" fmla="*/ 107524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524" y="13547"/>
                  </a:moveTo>
                  <a:cubicBezTo>
                    <a:pt x="159905" y="13547"/>
                    <a:pt x="201448" y="55090"/>
                    <a:pt x="201448" y="107470"/>
                  </a:cubicBezTo>
                  <a:cubicBezTo>
                    <a:pt x="201448" y="159851"/>
                    <a:pt x="159905" y="201394"/>
                    <a:pt x="107524" y="201394"/>
                  </a:cubicBezTo>
                  <a:cubicBezTo>
                    <a:pt x="55144" y="201394"/>
                    <a:pt x="13601" y="159851"/>
                    <a:pt x="13601" y="107470"/>
                  </a:cubicBezTo>
                  <a:cubicBezTo>
                    <a:pt x="11795" y="55090"/>
                    <a:pt x="55144" y="13547"/>
                    <a:pt x="107524" y="13547"/>
                  </a:cubicBezTo>
                  <a:close/>
                </a:path>
              </a:pathLst>
            </a:custGeom>
            <a:solidFill>
              <a:srgbClr val="FFFFFF"/>
            </a:solidFill>
            <a:ln w="9525"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C7609A19-B971-4CAE-A983-4D7473EA991C}"/>
                </a:ext>
              </a:extLst>
            </p:cNvPr>
            <p:cNvSpPr/>
            <p:nvPr/>
          </p:nvSpPr>
          <p:spPr>
            <a:xfrm>
              <a:off x="3779653" y="-590275"/>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0" y="201394"/>
                    <a:pt x="13547" y="159851"/>
                    <a:pt x="13547" y="107470"/>
                  </a:cubicBezTo>
                  <a:cubicBezTo>
                    <a:pt x="13547" y="56896"/>
                    <a:pt x="55090"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A28DD909-889F-4D2B-BE52-1314C25AE8CD}"/>
                </a:ext>
              </a:extLst>
            </p:cNvPr>
            <p:cNvSpPr/>
            <p:nvPr/>
          </p:nvSpPr>
          <p:spPr>
            <a:xfrm>
              <a:off x="3973253" y="421118"/>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0" y="13547"/>
                    <a:pt x="201394" y="55090"/>
                    <a:pt x="201394" y="107470"/>
                  </a:cubicBezTo>
                  <a:cubicBezTo>
                    <a:pt x="201394" y="159851"/>
                    <a:pt x="159850" y="201394"/>
                    <a:pt x="107470" y="201394"/>
                  </a:cubicBezTo>
                  <a:cubicBezTo>
                    <a:pt x="55090"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50" name="任意多边形: 形状 49">
              <a:extLst>
                <a:ext uri="{FF2B5EF4-FFF2-40B4-BE49-F238E27FC236}">
                  <a16:creationId xmlns:a16="http://schemas.microsoft.com/office/drawing/2014/main" id="{99DBD18A-6AF2-45D4-9629-836714B0049A}"/>
                </a:ext>
              </a:extLst>
            </p:cNvPr>
            <p:cNvSpPr/>
            <p:nvPr/>
          </p:nvSpPr>
          <p:spPr>
            <a:xfrm>
              <a:off x="5723997" y="2105104"/>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AA629DDA-DCFC-4D2B-A0B6-92B3871143A1}"/>
                </a:ext>
              </a:extLst>
            </p:cNvPr>
            <p:cNvSpPr/>
            <p:nvPr/>
          </p:nvSpPr>
          <p:spPr>
            <a:xfrm>
              <a:off x="6112867" y="83987"/>
              <a:ext cx="183586" cy="183586"/>
            </a:xfrm>
            <a:custGeom>
              <a:avLst/>
              <a:gdLst>
                <a:gd name="connsiteX0" fmla="*/ 107469 w 198684"/>
                <a:gd name="connsiteY0" fmla="*/ 13547 h 198684"/>
                <a:gd name="connsiteX1" fmla="*/ 201393 w 198684"/>
                <a:gd name="connsiteY1" fmla="*/ 107470 h 198684"/>
                <a:gd name="connsiteX2" fmla="*/ 107469 w 198684"/>
                <a:gd name="connsiteY2" fmla="*/ 201394 h 198684"/>
                <a:gd name="connsiteX3" fmla="*/ 13547 w 198684"/>
                <a:gd name="connsiteY3" fmla="*/ 107470 h 198684"/>
                <a:gd name="connsiteX4" fmla="*/ 107469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69" y="13547"/>
                  </a:moveTo>
                  <a:cubicBezTo>
                    <a:pt x="159850" y="13547"/>
                    <a:pt x="201393" y="55090"/>
                    <a:pt x="201393" y="107470"/>
                  </a:cubicBezTo>
                  <a:cubicBezTo>
                    <a:pt x="201393" y="159851"/>
                    <a:pt x="159850" y="201394"/>
                    <a:pt x="107469" y="201394"/>
                  </a:cubicBezTo>
                  <a:cubicBezTo>
                    <a:pt x="55090" y="201394"/>
                    <a:pt x="13547" y="159851"/>
                    <a:pt x="13547" y="107470"/>
                  </a:cubicBezTo>
                  <a:cubicBezTo>
                    <a:pt x="13547" y="55090"/>
                    <a:pt x="56895" y="13547"/>
                    <a:pt x="107469" y="13547"/>
                  </a:cubicBezTo>
                  <a:close/>
                </a:path>
              </a:pathLst>
            </a:custGeom>
            <a:solidFill>
              <a:srgbClr val="FFFFFF"/>
            </a:solidFill>
            <a:ln w="9525" cap="flat">
              <a:noFill/>
              <a:prstDash val="solid"/>
              <a:miter/>
            </a:ln>
          </p:spPr>
          <p:txBody>
            <a:bodyPr rtlCol="0" anchor="ctr"/>
            <a:lstStyle/>
            <a:p>
              <a:endParaRPr lang="zh-CN" altLang="en-US"/>
            </a:p>
          </p:txBody>
        </p:sp>
        <p:sp>
          <p:nvSpPr>
            <p:cNvPr id="52" name="任意多边形: 形状 51">
              <a:extLst>
                <a:ext uri="{FF2B5EF4-FFF2-40B4-BE49-F238E27FC236}">
                  <a16:creationId xmlns:a16="http://schemas.microsoft.com/office/drawing/2014/main" id="{79FA1902-20BF-4BC6-B5C0-A9865D82827A}"/>
                </a:ext>
              </a:extLst>
            </p:cNvPr>
            <p:cNvSpPr/>
            <p:nvPr/>
          </p:nvSpPr>
          <p:spPr>
            <a:xfrm>
              <a:off x="5723997" y="758249"/>
              <a:ext cx="183586" cy="183586"/>
            </a:xfrm>
            <a:custGeom>
              <a:avLst/>
              <a:gdLst>
                <a:gd name="connsiteX0" fmla="*/ 107470 w 198684"/>
                <a:gd name="connsiteY0" fmla="*/ 13547 h 198684"/>
                <a:gd name="connsiteX1" fmla="*/ 201394 w 198684"/>
                <a:gd name="connsiteY1" fmla="*/ 107470 h 198684"/>
                <a:gd name="connsiteX2" fmla="*/ 107470 w 198684"/>
                <a:gd name="connsiteY2" fmla="*/ 201394 h 198684"/>
                <a:gd name="connsiteX3" fmla="*/ 13547 w 198684"/>
                <a:gd name="connsiteY3" fmla="*/ 107470 h 198684"/>
                <a:gd name="connsiteX4" fmla="*/ 107470 w 198684"/>
                <a:gd name="connsiteY4" fmla="*/ 13547 h 198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84" h="198684">
                  <a:moveTo>
                    <a:pt x="107470" y="13547"/>
                  </a:moveTo>
                  <a:cubicBezTo>
                    <a:pt x="159851" y="13547"/>
                    <a:pt x="201394" y="55090"/>
                    <a:pt x="201394" y="107470"/>
                  </a:cubicBezTo>
                  <a:cubicBezTo>
                    <a:pt x="201394" y="159851"/>
                    <a:pt x="159851" y="201394"/>
                    <a:pt x="107470" y="201394"/>
                  </a:cubicBezTo>
                  <a:cubicBezTo>
                    <a:pt x="55091" y="201394"/>
                    <a:pt x="13547" y="159851"/>
                    <a:pt x="13547" y="107470"/>
                  </a:cubicBezTo>
                  <a:cubicBezTo>
                    <a:pt x="13547" y="55090"/>
                    <a:pt x="56896" y="13547"/>
                    <a:pt x="107470" y="13547"/>
                  </a:cubicBezTo>
                  <a:close/>
                </a:path>
              </a:pathLst>
            </a:custGeom>
            <a:solidFill>
              <a:srgbClr val="FFFFFF"/>
            </a:solidFill>
            <a:ln w="9525" cap="flat">
              <a:noFill/>
              <a:prstDash val="solid"/>
              <a:miter/>
            </a:ln>
          </p:spPr>
          <p:txBody>
            <a:bodyPr rtlCol="0" anchor="ctr"/>
            <a:lstStyle/>
            <a:p>
              <a:endParaRPr lang="zh-CN" altLang="en-US"/>
            </a:p>
          </p:txBody>
        </p:sp>
      </p:grpSp>
      <p:grpSp>
        <p:nvGrpSpPr>
          <p:cNvPr id="4" name="组合 3">
            <a:extLst>
              <a:ext uri="{FF2B5EF4-FFF2-40B4-BE49-F238E27FC236}">
                <a16:creationId xmlns:a16="http://schemas.microsoft.com/office/drawing/2014/main" id="{AF374B9E-9EB9-4D82-BE38-4AB575C59E9A}"/>
              </a:ext>
            </a:extLst>
          </p:cNvPr>
          <p:cNvGrpSpPr/>
          <p:nvPr userDrawn="1"/>
        </p:nvGrpSpPr>
        <p:grpSpPr>
          <a:xfrm>
            <a:off x="0" y="3608524"/>
            <a:ext cx="3718455" cy="3249476"/>
            <a:chOff x="0" y="3608524"/>
            <a:chExt cx="3718455" cy="3249476"/>
          </a:xfrm>
        </p:grpSpPr>
        <p:sp>
          <p:nvSpPr>
            <p:cNvPr id="53" name="任意多边形: 形状 52">
              <a:extLst>
                <a:ext uri="{FF2B5EF4-FFF2-40B4-BE49-F238E27FC236}">
                  <a16:creationId xmlns:a16="http://schemas.microsoft.com/office/drawing/2014/main" id="{077A3FAF-D756-424A-85D7-8F110301C824}"/>
                </a:ext>
              </a:extLst>
            </p:cNvPr>
            <p:cNvSpPr/>
            <p:nvPr/>
          </p:nvSpPr>
          <p:spPr>
            <a:xfrm>
              <a:off x="1411945" y="4085849"/>
              <a:ext cx="901241" cy="784413"/>
            </a:xfrm>
            <a:custGeom>
              <a:avLst/>
              <a:gdLst>
                <a:gd name="connsiteX0" fmla="*/ 723392 w 975360"/>
                <a:gd name="connsiteY0" fmla="*/ 13547 h 848924"/>
                <a:gd name="connsiteX1" fmla="*/ 961813 w 975360"/>
                <a:gd name="connsiteY1" fmla="*/ 423559 h 848924"/>
                <a:gd name="connsiteX2" fmla="*/ 723392 w 975360"/>
                <a:gd name="connsiteY2" fmla="*/ 835378 h 848924"/>
                <a:gd name="connsiteX3" fmla="*/ 250162 w 975360"/>
                <a:gd name="connsiteY3" fmla="*/ 835378 h 848924"/>
                <a:gd name="connsiteX4" fmla="*/ 13547 w 975360"/>
                <a:gd name="connsiteY4" fmla="*/ 423559 h 848924"/>
                <a:gd name="connsiteX5" fmla="*/ 250162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3392" y="13547"/>
                  </a:moveTo>
                  <a:lnTo>
                    <a:pt x="961813" y="423559"/>
                  </a:lnTo>
                  <a:lnTo>
                    <a:pt x="723392" y="835378"/>
                  </a:lnTo>
                  <a:lnTo>
                    <a:pt x="250162" y="835378"/>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54" name="任意多边形: 形状 53">
              <a:extLst>
                <a:ext uri="{FF2B5EF4-FFF2-40B4-BE49-F238E27FC236}">
                  <a16:creationId xmlns:a16="http://schemas.microsoft.com/office/drawing/2014/main" id="{5623D325-F94E-4288-9040-F24261EBA0E6}"/>
                </a:ext>
              </a:extLst>
            </p:cNvPr>
            <p:cNvSpPr/>
            <p:nvPr/>
          </p:nvSpPr>
          <p:spPr>
            <a:xfrm>
              <a:off x="98469" y="4845228"/>
              <a:ext cx="901241" cy="767724"/>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0162 w 975360"/>
                <a:gd name="connsiteY3" fmla="*/ 833571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0162" y="833571"/>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55" name="任意多边形: 形状 54">
              <a:extLst>
                <a:ext uri="{FF2B5EF4-FFF2-40B4-BE49-F238E27FC236}">
                  <a16:creationId xmlns:a16="http://schemas.microsoft.com/office/drawing/2014/main" id="{116FC040-F345-4576-AF0C-E52775BAFF8A}"/>
                </a:ext>
              </a:extLst>
            </p:cNvPr>
            <p:cNvSpPr/>
            <p:nvPr/>
          </p:nvSpPr>
          <p:spPr>
            <a:xfrm>
              <a:off x="756042" y="4464703"/>
              <a:ext cx="884552" cy="784413"/>
            </a:xfrm>
            <a:custGeom>
              <a:avLst/>
              <a:gdLst>
                <a:gd name="connsiteX0" fmla="*/ 723392 w 957297"/>
                <a:gd name="connsiteY0" fmla="*/ 13547 h 848924"/>
                <a:gd name="connsiteX1" fmla="*/ 960007 w 957297"/>
                <a:gd name="connsiteY1" fmla="*/ 425365 h 848924"/>
                <a:gd name="connsiteX2" fmla="*/ 723392 w 957297"/>
                <a:gd name="connsiteY2" fmla="*/ 835378 h 848924"/>
                <a:gd name="connsiteX3" fmla="*/ 250161 w 957297"/>
                <a:gd name="connsiteY3" fmla="*/ 835378 h 848924"/>
                <a:gd name="connsiteX4" fmla="*/ 13547 w 957297"/>
                <a:gd name="connsiteY4" fmla="*/ 425365 h 848924"/>
                <a:gd name="connsiteX5" fmla="*/ 250161 w 957297"/>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48924">
                  <a:moveTo>
                    <a:pt x="723392" y="13547"/>
                  </a:moveTo>
                  <a:lnTo>
                    <a:pt x="960007" y="425365"/>
                  </a:lnTo>
                  <a:lnTo>
                    <a:pt x="723392" y="835378"/>
                  </a:lnTo>
                  <a:lnTo>
                    <a:pt x="250161" y="835378"/>
                  </a:lnTo>
                  <a:lnTo>
                    <a:pt x="13547" y="425365"/>
                  </a:lnTo>
                  <a:lnTo>
                    <a:pt x="250161" y="13547"/>
                  </a:lnTo>
                  <a:close/>
                </a:path>
              </a:pathLst>
            </a:custGeom>
            <a:noFill/>
            <a:ln w="9525" cap="flat">
              <a:solidFill>
                <a:srgbClr val="FFFFFF"/>
              </a:solidFill>
              <a:prstDash val="solid"/>
              <a:miter/>
            </a:ln>
          </p:spPr>
          <p:txBody>
            <a:bodyPr rtlCol="0" anchor="ctr"/>
            <a:lstStyle/>
            <a:p>
              <a:endParaRPr lang="zh-CN" altLang="en-US"/>
            </a:p>
          </p:txBody>
        </p:sp>
        <p:sp>
          <p:nvSpPr>
            <p:cNvPr id="56" name="任意多边形: 形状 55">
              <a:extLst>
                <a:ext uri="{FF2B5EF4-FFF2-40B4-BE49-F238E27FC236}">
                  <a16:creationId xmlns:a16="http://schemas.microsoft.com/office/drawing/2014/main" id="{CC028818-195F-4F8C-82AB-8854A094302D}"/>
                </a:ext>
              </a:extLst>
            </p:cNvPr>
            <p:cNvSpPr/>
            <p:nvPr/>
          </p:nvSpPr>
          <p:spPr>
            <a:xfrm>
              <a:off x="1411945" y="3706993"/>
              <a:ext cx="233655" cy="400551"/>
            </a:xfrm>
            <a:custGeom>
              <a:avLst/>
              <a:gdLst>
                <a:gd name="connsiteX0" fmla="*/ 250162 w 252871"/>
                <a:gd name="connsiteY0" fmla="*/ 423559 h 433493"/>
                <a:gd name="connsiteX1" fmla="*/ 13547 w 252871"/>
                <a:gd name="connsiteY1" fmla="*/ 13547 h 433493"/>
              </a:gdLst>
              <a:ahLst/>
              <a:cxnLst>
                <a:cxn ang="0">
                  <a:pos x="connsiteX0" y="connsiteY0"/>
                </a:cxn>
                <a:cxn ang="0">
                  <a:pos x="connsiteX1" y="connsiteY1"/>
                </a:cxn>
              </a:cxnLst>
              <a:rect l="l" t="t" r="r" b="b"/>
              <a:pathLst>
                <a:path w="252871" h="433493">
                  <a:moveTo>
                    <a:pt x="250162" y="423559"/>
                  </a:moveTo>
                  <a:lnTo>
                    <a:pt x="13547" y="13547"/>
                  </a:lnTo>
                </a:path>
              </a:pathLst>
            </a:custGeom>
            <a:ln w="9525" cap="flat">
              <a:solidFill>
                <a:srgbClr val="FFFFFF"/>
              </a:solidFill>
              <a:prstDash val="solid"/>
              <a:miter/>
            </a:ln>
          </p:spPr>
          <p:txBody>
            <a:bodyPr rtlCol="0" anchor="ctr"/>
            <a:lstStyle/>
            <a:p>
              <a:endParaRPr lang="zh-CN" altLang="en-US"/>
            </a:p>
          </p:txBody>
        </p:sp>
        <p:sp>
          <p:nvSpPr>
            <p:cNvPr id="57" name="任意多边形: 形状 56">
              <a:extLst>
                <a:ext uri="{FF2B5EF4-FFF2-40B4-BE49-F238E27FC236}">
                  <a16:creationId xmlns:a16="http://schemas.microsoft.com/office/drawing/2014/main" id="{F3E99B30-B6E6-45D9-8402-C5F0DB5B3F06}"/>
                </a:ext>
              </a:extLst>
            </p:cNvPr>
            <p:cNvSpPr/>
            <p:nvPr/>
          </p:nvSpPr>
          <p:spPr>
            <a:xfrm>
              <a:off x="3381324" y="6360649"/>
              <a:ext cx="233655" cy="400551"/>
            </a:xfrm>
            <a:custGeom>
              <a:avLst/>
              <a:gdLst>
                <a:gd name="connsiteX0" fmla="*/ 250162 w 252871"/>
                <a:gd name="connsiteY0" fmla="*/ 423559 h 433493"/>
                <a:gd name="connsiteX1" fmla="*/ 13547 w 252871"/>
                <a:gd name="connsiteY1" fmla="*/ 13547 h 433493"/>
              </a:gdLst>
              <a:ahLst/>
              <a:cxnLst>
                <a:cxn ang="0">
                  <a:pos x="connsiteX0" y="connsiteY0"/>
                </a:cxn>
                <a:cxn ang="0">
                  <a:pos x="connsiteX1" y="connsiteY1"/>
                </a:cxn>
              </a:cxnLst>
              <a:rect l="l" t="t" r="r" b="b"/>
              <a:pathLst>
                <a:path w="252871" h="433493">
                  <a:moveTo>
                    <a:pt x="250162" y="423559"/>
                  </a:moveTo>
                  <a:lnTo>
                    <a:pt x="13547" y="13547"/>
                  </a:lnTo>
                </a:path>
              </a:pathLst>
            </a:custGeom>
            <a:ln w="9525" cap="flat">
              <a:solidFill>
                <a:srgbClr val="FFFFFF"/>
              </a:solidFill>
              <a:prstDash val="solid"/>
              <a:miter/>
            </a:ln>
          </p:spPr>
          <p:txBody>
            <a:bodyPr rtlCol="0" anchor="ctr"/>
            <a:lstStyle/>
            <a:p>
              <a:endParaRPr lang="zh-CN" altLang="en-US"/>
            </a:p>
          </p:txBody>
        </p:sp>
        <p:sp>
          <p:nvSpPr>
            <p:cNvPr id="58" name="任意多边形: 形状 57">
              <a:extLst>
                <a:ext uri="{FF2B5EF4-FFF2-40B4-BE49-F238E27FC236}">
                  <a16:creationId xmlns:a16="http://schemas.microsoft.com/office/drawing/2014/main" id="{F62C95D5-CA96-4954-8367-89DAF8FB9EA8}"/>
                </a:ext>
              </a:extLst>
            </p:cNvPr>
            <p:cNvSpPr/>
            <p:nvPr/>
          </p:nvSpPr>
          <p:spPr>
            <a:xfrm>
              <a:off x="98469" y="3706993"/>
              <a:ext cx="233655" cy="400551"/>
            </a:xfrm>
            <a:custGeom>
              <a:avLst/>
              <a:gdLst>
                <a:gd name="connsiteX0" fmla="*/ 250162 w 252871"/>
                <a:gd name="connsiteY0" fmla="*/ 423559 h 433493"/>
                <a:gd name="connsiteX1" fmla="*/ 13546 w 252871"/>
                <a:gd name="connsiteY1" fmla="*/ 13547 h 433493"/>
              </a:gdLst>
              <a:ahLst/>
              <a:cxnLst>
                <a:cxn ang="0">
                  <a:pos x="connsiteX0" y="connsiteY0"/>
                </a:cxn>
                <a:cxn ang="0">
                  <a:pos x="connsiteX1" y="connsiteY1"/>
                </a:cxn>
              </a:cxnLst>
              <a:rect l="l" t="t" r="r" b="b"/>
              <a:pathLst>
                <a:path w="252871" h="433493">
                  <a:moveTo>
                    <a:pt x="250162" y="423559"/>
                  </a:moveTo>
                  <a:lnTo>
                    <a:pt x="13546" y="13547"/>
                  </a:lnTo>
                </a:path>
              </a:pathLst>
            </a:custGeom>
            <a:ln w="9525" cap="flat">
              <a:solidFill>
                <a:srgbClr val="FFFFFF"/>
              </a:solidFill>
              <a:prstDash val="solid"/>
              <a:miter/>
            </a:ln>
          </p:spPr>
          <p:txBody>
            <a:bodyPr rtlCol="0" anchor="ctr"/>
            <a:lstStyle/>
            <a:p>
              <a:endParaRPr lang="zh-CN" altLang="en-US"/>
            </a:p>
          </p:txBody>
        </p:sp>
        <p:sp>
          <p:nvSpPr>
            <p:cNvPr id="59" name="任意多边形: 形状 58">
              <a:extLst>
                <a:ext uri="{FF2B5EF4-FFF2-40B4-BE49-F238E27FC236}">
                  <a16:creationId xmlns:a16="http://schemas.microsoft.com/office/drawing/2014/main" id="{861B2C7D-4B3B-4C4A-9F80-C23DBDE0512A}"/>
                </a:ext>
              </a:extLst>
            </p:cNvPr>
            <p:cNvSpPr/>
            <p:nvPr/>
          </p:nvSpPr>
          <p:spPr>
            <a:xfrm>
              <a:off x="756042" y="5224082"/>
              <a:ext cx="884552" cy="767724"/>
            </a:xfrm>
            <a:custGeom>
              <a:avLst/>
              <a:gdLst>
                <a:gd name="connsiteX0" fmla="*/ 723392 w 957297"/>
                <a:gd name="connsiteY0" fmla="*/ 13547 h 830862"/>
                <a:gd name="connsiteX1" fmla="*/ 960007 w 957297"/>
                <a:gd name="connsiteY1" fmla="*/ 423559 h 830862"/>
                <a:gd name="connsiteX2" fmla="*/ 723392 w 957297"/>
                <a:gd name="connsiteY2" fmla="*/ 833571 h 830862"/>
                <a:gd name="connsiteX3" fmla="*/ 250161 w 957297"/>
                <a:gd name="connsiteY3" fmla="*/ 833571 h 830862"/>
                <a:gd name="connsiteX4" fmla="*/ 13547 w 957297"/>
                <a:gd name="connsiteY4" fmla="*/ 423559 h 830862"/>
                <a:gd name="connsiteX5" fmla="*/ 250161 w 957297"/>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30862">
                  <a:moveTo>
                    <a:pt x="723392" y="13547"/>
                  </a:moveTo>
                  <a:lnTo>
                    <a:pt x="960007" y="423559"/>
                  </a:lnTo>
                  <a:lnTo>
                    <a:pt x="723392" y="833571"/>
                  </a:lnTo>
                  <a:lnTo>
                    <a:pt x="250161" y="833571"/>
                  </a:lnTo>
                  <a:lnTo>
                    <a:pt x="13547" y="423559"/>
                  </a:lnTo>
                  <a:lnTo>
                    <a:pt x="250161" y="13547"/>
                  </a:lnTo>
                  <a:close/>
                </a:path>
              </a:pathLst>
            </a:custGeom>
            <a:noFill/>
            <a:ln w="9525" cap="flat">
              <a:solidFill>
                <a:srgbClr val="FFFFFF"/>
              </a:solidFill>
              <a:prstDash val="solid"/>
              <a:miter/>
            </a:ln>
          </p:spPr>
          <p:txBody>
            <a:bodyPr rtlCol="0" anchor="ctr"/>
            <a:lstStyle/>
            <a:p>
              <a:endParaRPr lang="zh-CN" altLang="en-US"/>
            </a:p>
          </p:txBody>
        </p:sp>
        <p:sp>
          <p:nvSpPr>
            <p:cNvPr id="60" name="任意多边形: 形状 59">
              <a:extLst>
                <a:ext uri="{FF2B5EF4-FFF2-40B4-BE49-F238E27FC236}">
                  <a16:creationId xmlns:a16="http://schemas.microsoft.com/office/drawing/2014/main" id="{4839E9A8-44DD-4396-AFC1-F516F4F6CFB9}"/>
                </a:ext>
              </a:extLst>
            </p:cNvPr>
            <p:cNvSpPr/>
            <p:nvPr/>
          </p:nvSpPr>
          <p:spPr>
            <a:xfrm>
              <a:off x="98469" y="4085849"/>
              <a:ext cx="901241" cy="784413"/>
            </a:xfrm>
            <a:custGeom>
              <a:avLst/>
              <a:gdLst>
                <a:gd name="connsiteX0" fmla="*/ 725199 w 975360"/>
                <a:gd name="connsiteY0" fmla="*/ 13547 h 848924"/>
                <a:gd name="connsiteX1" fmla="*/ 961813 w 975360"/>
                <a:gd name="connsiteY1" fmla="*/ 423559 h 848924"/>
                <a:gd name="connsiteX2" fmla="*/ 725199 w 975360"/>
                <a:gd name="connsiteY2" fmla="*/ 835378 h 848924"/>
                <a:gd name="connsiteX3" fmla="*/ 250162 w 975360"/>
                <a:gd name="connsiteY3" fmla="*/ 835378 h 848924"/>
                <a:gd name="connsiteX4" fmla="*/ 13547 w 975360"/>
                <a:gd name="connsiteY4" fmla="*/ 423559 h 848924"/>
                <a:gd name="connsiteX5" fmla="*/ 250162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5199" y="13547"/>
                  </a:moveTo>
                  <a:lnTo>
                    <a:pt x="961813" y="423559"/>
                  </a:lnTo>
                  <a:lnTo>
                    <a:pt x="725199" y="835378"/>
                  </a:lnTo>
                  <a:lnTo>
                    <a:pt x="250162" y="835378"/>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61" name="任意多边形: 形状 60">
              <a:extLst>
                <a:ext uri="{FF2B5EF4-FFF2-40B4-BE49-F238E27FC236}">
                  <a16:creationId xmlns:a16="http://schemas.microsoft.com/office/drawing/2014/main" id="{F003B48F-CA78-4A75-B09E-472AE41F838C}"/>
                </a:ext>
              </a:extLst>
            </p:cNvPr>
            <p:cNvSpPr/>
            <p:nvPr/>
          </p:nvSpPr>
          <p:spPr>
            <a:xfrm>
              <a:off x="1411945" y="4845228"/>
              <a:ext cx="901241" cy="767724"/>
            </a:xfrm>
            <a:custGeom>
              <a:avLst/>
              <a:gdLst>
                <a:gd name="connsiteX0" fmla="*/ 723392 w 975360"/>
                <a:gd name="connsiteY0" fmla="*/ 13547 h 830862"/>
                <a:gd name="connsiteX1" fmla="*/ 961813 w 975360"/>
                <a:gd name="connsiteY1" fmla="*/ 423559 h 830862"/>
                <a:gd name="connsiteX2" fmla="*/ 723392 w 975360"/>
                <a:gd name="connsiteY2" fmla="*/ 833571 h 830862"/>
                <a:gd name="connsiteX3" fmla="*/ 250162 w 975360"/>
                <a:gd name="connsiteY3" fmla="*/ 833571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3392" y="13547"/>
                  </a:moveTo>
                  <a:lnTo>
                    <a:pt x="961813" y="423559"/>
                  </a:lnTo>
                  <a:lnTo>
                    <a:pt x="723392" y="833571"/>
                  </a:lnTo>
                  <a:lnTo>
                    <a:pt x="250162" y="833571"/>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62" name="任意多边形: 形状 61">
              <a:extLst>
                <a:ext uri="{FF2B5EF4-FFF2-40B4-BE49-F238E27FC236}">
                  <a16:creationId xmlns:a16="http://schemas.microsoft.com/office/drawing/2014/main" id="{3D1B26B3-F7FC-47F0-AC31-66E48E259753}"/>
                </a:ext>
              </a:extLst>
            </p:cNvPr>
            <p:cNvSpPr/>
            <p:nvPr/>
          </p:nvSpPr>
          <p:spPr>
            <a:xfrm>
              <a:off x="2067848" y="4464703"/>
              <a:ext cx="901241" cy="784413"/>
            </a:xfrm>
            <a:custGeom>
              <a:avLst/>
              <a:gdLst>
                <a:gd name="connsiteX0" fmla="*/ 725199 w 975360"/>
                <a:gd name="connsiteY0" fmla="*/ 13547 h 848924"/>
                <a:gd name="connsiteX1" fmla="*/ 961813 w 975360"/>
                <a:gd name="connsiteY1" fmla="*/ 425365 h 848924"/>
                <a:gd name="connsiteX2" fmla="*/ 725199 w 975360"/>
                <a:gd name="connsiteY2" fmla="*/ 835378 h 848924"/>
                <a:gd name="connsiteX3" fmla="*/ 251968 w 975360"/>
                <a:gd name="connsiteY3" fmla="*/ 835378 h 848924"/>
                <a:gd name="connsiteX4" fmla="*/ 13547 w 975360"/>
                <a:gd name="connsiteY4" fmla="*/ 425365 h 848924"/>
                <a:gd name="connsiteX5" fmla="*/ 251968 w 975360"/>
                <a:gd name="connsiteY5" fmla="*/ 13547 h 84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48924">
                  <a:moveTo>
                    <a:pt x="725199" y="13547"/>
                  </a:moveTo>
                  <a:lnTo>
                    <a:pt x="961813" y="425365"/>
                  </a:lnTo>
                  <a:lnTo>
                    <a:pt x="725199" y="835378"/>
                  </a:lnTo>
                  <a:lnTo>
                    <a:pt x="251968" y="835378"/>
                  </a:lnTo>
                  <a:lnTo>
                    <a:pt x="13547" y="425365"/>
                  </a:lnTo>
                  <a:lnTo>
                    <a:pt x="251968" y="13547"/>
                  </a:lnTo>
                  <a:close/>
                </a:path>
              </a:pathLst>
            </a:custGeom>
            <a:noFill/>
            <a:ln w="9525" cap="flat">
              <a:solidFill>
                <a:srgbClr val="FFFFFF"/>
              </a:solidFill>
              <a:prstDash val="solid"/>
              <a:miter/>
            </a:ln>
          </p:spPr>
          <p:txBody>
            <a:bodyPr rtlCol="0" anchor="ctr"/>
            <a:lstStyle/>
            <a:p>
              <a:endParaRPr lang="zh-CN" altLang="en-US"/>
            </a:p>
          </p:txBody>
        </p:sp>
        <p:sp>
          <p:nvSpPr>
            <p:cNvPr id="63" name="任意多边形: 形状 62">
              <a:extLst>
                <a:ext uri="{FF2B5EF4-FFF2-40B4-BE49-F238E27FC236}">
                  <a16:creationId xmlns:a16="http://schemas.microsoft.com/office/drawing/2014/main" id="{4DE8FD71-4C81-48BB-8B51-CA7F535234E0}"/>
                </a:ext>
              </a:extLst>
            </p:cNvPr>
            <p:cNvSpPr/>
            <p:nvPr/>
          </p:nvSpPr>
          <p:spPr>
            <a:xfrm>
              <a:off x="2725421" y="4085849"/>
              <a:ext cx="233655" cy="400551"/>
            </a:xfrm>
            <a:custGeom>
              <a:avLst/>
              <a:gdLst>
                <a:gd name="connsiteX0" fmla="*/ 250162 w 252871"/>
                <a:gd name="connsiteY0" fmla="*/ 13547 h 433493"/>
                <a:gd name="connsiteX1" fmla="*/ 13547 w 252871"/>
                <a:gd name="connsiteY1" fmla="*/ 423559 h 433493"/>
              </a:gdLst>
              <a:ahLst/>
              <a:cxnLst>
                <a:cxn ang="0">
                  <a:pos x="connsiteX0" y="connsiteY0"/>
                </a:cxn>
                <a:cxn ang="0">
                  <a:pos x="connsiteX1" y="connsiteY1"/>
                </a:cxn>
              </a:cxnLst>
              <a:rect l="l" t="t" r="r" b="b"/>
              <a:pathLst>
                <a:path w="252871" h="433493">
                  <a:moveTo>
                    <a:pt x="250162" y="13547"/>
                  </a:moveTo>
                  <a:lnTo>
                    <a:pt x="13547" y="423559"/>
                  </a:lnTo>
                </a:path>
              </a:pathLst>
            </a:custGeom>
            <a:ln w="9525" cap="flat">
              <a:solidFill>
                <a:srgbClr val="FFFFFF"/>
              </a:solidFill>
              <a:prstDash val="solid"/>
              <a:miter/>
            </a:ln>
          </p:spPr>
          <p:txBody>
            <a:bodyPr rtlCol="0" anchor="ctr"/>
            <a:lstStyle/>
            <a:p>
              <a:endParaRPr lang="zh-CN" altLang="en-US"/>
            </a:p>
          </p:txBody>
        </p:sp>
        <p:sp>
          <p:nvSpPr>
            <p:cNvPr id="64" name="任意多边形: 形状 63">
              <a:extLst>
                <a:ext uri="{FF2B5EF4-FFF2-40B4-BE49-F238E27FC236}">
                  <a16:creationId xmlns:a16="http://schemas.microsoft.com/office/drawing/2014/main" id="{009FCEE1-1E30-4712-8E17-462C371BDD39}"/>
                </a:ext>
              </a:extLst>
            </p:cNvPr>
            <p:cNvSpPr/>
            <p:nvPr/>
          </p:nvSpPr>
          <p:spPr>
            <a:xfrm>
              <a:off x="2067848" y="5224082"/>
              <a:ext cx="901241" cy="767724"/>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1968 w 975360"/>
                <a:gd name="connsiteY3" fmla="*/ 833571 h 830862"/>
                <a:gd name="connsiteX4" fmla="*/ 13547 w 975360"/>
                <a:gd name="connsiteY4" fmla="*/ 423559 h 830862"/>
                <a:gd name="connsiteX5" fmla="*/ 251968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1968" y="833571"/>
                  </a:lnTo>
                  <a:lnTo>
                    <a:pt x="13547" y="423559"/>
                  </a:lnTo>
                  <a:lnTo>
                    <a:pt x="251968" y="13547"/>
                  </a:lnTo>
                  <a:close/>
                </a:path>
              </a:pathLst>
            </a:custGeom>
            <a:noFill/>
            <a:ln w="9525" cap="flat">
              <a:solidFill>
                <a:srgbClr val="FFFFFF"/>
              </a:solidFill>
              <a:prstDash val="solid"/>
              <a:miter/>
            </a:ln>
          </p:spPr>
          <p:txBody>
            <a:bodyPr rtlCol="0" anchor="ctr"/>
            <a:lstStyle/>
            <a:p>
              <a:endParaRPr lang="zh-CN" altLang="en-US"/>
            </a:p>
          </p:txBody>
        </p:sp>
        <p:sp>
          <p:nvSpPr>
            <p:cNvPr id="65" name="任意多边形: 形状 64">
              <a:extLst>
                <a:ext uri="{FF2B5EF4-FFF2-40B4-BE49-F238E27FC236}">
                  <a16:creationId xmlns:a16="http://schemas.microsoft.com/office/drawing/2014/main" id="{FAB69AFF-FA0C-4E59-AEDF-92E3C489D91C}"/>
                </a:ext>
              </a:extLst>
            </p:cNvPr>
            <p:cNvSpPr/>
            <p:nvPr/>
          </p:nvSpPr>
          <p:spPr>
            <a:xfrm>
              <a:off x="2067848" y="5981793"/>
              <a:ext cx="901241" cy="767724"/>
            </a:xfrm>
            <a:custGeom>
              <a:avLst/>
              <a:gdLst>
                <a:gd name="connsiteX0" fmla="*/ 725199 w 975360"/>
                <a:gd name="connsiteY0" fmla="*/ 13547 h 830862"/>
                <a:gd name="connsiteX1" fmla="*/ 961813 w 975360"/>
                <a:gd name="connsiteY1" fmla="*/ 423559 h 830862"/>
                <a:gd name="connsiteX2" fmla="*/ 725199 w 975360"/>
                <a:gd name="connsiteY2" fmla="*/ 833571 h 830862"/>
                <a:gd name="connsiteX3" fmla="*/ 251968 w 975360"/>
                <a:gd name="connsiteY3" fmla="*/ 833571 h 830862"/>
                <a:gd name="connsiteX4" fmla="*/ 13547 w 975360"/>
                <a:gd name="connsiteY4" fmla="*/ 423559 h 830862"/>
                <a:gd name="connsiteX5" fmla="*/ 251968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5199" y="13547"/>
                  </a:moveTo>
                  <a:lnTo>
                    <a:pt x="961813" y="423559"/>
                  </a:lnTo>
                  <a:lnTo>
                    <a:pt x="725199" y="833571"/>
                  </a:lnTo>
                  <a:lnTo>
                    <a:pt x="251968" y="833571"/>
                  </a:lnTo>
                  <a:lnTo>
                    <a:pt x="13547" y="423559"/>
                  </a:lnTo>
                  <a:lnTo>
                    <a:pt x="251968" y="13547"/>
                  </a:lnTo>
                  <a:close/>
                </a:path>
              </a:pathLst>
            </a:custGeom>
            <a:noFill/>
            <a:ln w="9525" cap="flat">
              <a:solidFill>
                <a:srgbClr val="FFFFFF"/>
              </a:solidFill>
              <a:prstDash val="solid"/>
              <a:miter/>
            </a:ln>
          </p:spPr>
          <p:txBody>
            <a:bodyPr rtlCol="0" anchor="ctr"/>
            <a:lstStyle/>
            <a:p>
              <a:endParaRPr lang="zh-CN" altLang="en-US"/>
            </a:p>
          </p:txBody>
        </p:sp>
        <p:sp>
          <p:nvSpPr>
            <p:cNvPr id="66" name="任意多边形: 形状 65">
              <a:extLst>
                <a:ext uri="{FF2B5EF4-FFF2-40B4-BE49-F238E27FC236}">
                  <a16:creationId xmlns:a16="http://schemas.microsoft.com/office/drawing/2014/main" id="{AFF6BB8F-A291-43CE-8A4F-28967CFA74AC}"/>
                </a:ext>
              </a:extLst>
            </p:cNvPr>
            <p:cNvSpPr/>
            <p:nvPr/>
          </p:nvSpPr>
          <p:spPr>
            <a:xfrm>
              <a:off x="2725421" y="5602938"/>
              <a:ext cx="884552" cy="767724"/>
            </a:xfrm>
            <a:custGeom>
              <a:avLst/>
              <a:gdLst>
                <a:gd name="connsiteX0" fmla="*/ 723392 w 957297"/>
                <a:gd name="connsiteY0" fmla="*/ 13547 h 830862"/>
                <a:gd name="connsiteX1" fmla="*/ 960007 w 957297"/>
                <a:gd name="connsiteY1" fmla="*/ 423559 h 830862"/>
                <a:gd name="connsiteX2" fmla="*/ 723392 w 957297"/>
                <a:gd name="connsiteY2" fmla="*/ 833572 h 830862"/>
                <a:gd name="connsiteX3" fmla="*/ 250161 w 957297"/>
                <a:gd name="connsiteY3" fmla="*/ 833572 h 830862"/>
                <a:gd name="connsiteX4" fmla="*/ 13547 w 957297"/>
                <a:gd name="connsiteY4" fmla="*/ 423559 h 830862"/>
                <a:gd name="connsiteX5" fmla="*/ 250161 w 957297"/>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297" h="830862">
                  <a:moveTo>
                    <a:pt x="723392" y="13547"/>
                  </a:moveTo>
                  <a:lnTo>
                    <a:pt x="960007" y="423559"/>
                  </a:lnTo>
                  <a:lnTo>
                    <a:pt x="723392" y="833572"/>
                  </a:lnTo>
                  <a:lnTo>
                    <a:pt x="250161" y="833572"/>
                  </a:lnTo>
                  <a:lnTo>
                    <a:pt x="13547" y="423559"/>
                  </a:lnTo>
                  <a:lnTo>
                    <a:pt x="250161" y="13547"/>
                  </a:lnTo>
                  <a:close/>
                </a:path>
              </a:pathLst>
            </a:custGeom>
            <a:noFill/>
            <a:ln w="9525" cap="flat">
              <a:solidFill>
                <a:srgbClr val="FFFFFF"/>
              </a:solidFill>
              <a:prstDash val="solid"/>
              <a:miter/>
            </a:ln>
          </p:spPr>
          <p:txBody>
            <a:bodyPr rtlCol="0" anchor="ctr"/>
            <a:lstStyle/>
            <a:p>
              <a:endParaRPr lang="zh-CN" altLang="en-US"/>
            </a:p>
          </p:txBody>
        </p:sp>
        <p:sp>
          <p:nvSpPr>
            <p:cNvPr id="67" name="任意多边形: 形状 66">
              <a:extLst>
                <a:ext uri="{FF2B5EF4-FFF2-40B4-BE49-F238E27FC236}">
                  <a16:creationId xmlns:a16="http://schemas.microsoft.com/office/drawing/2014/main" id="{2F38927D-9F29-4500-8916-C7EEDC4DACEB}"/>
                </a:ext>
              </a:extLst>
            </p:cNvPr>
            <p:cNvSpPr/>
            <p:nvPr/>
          </p:nvSpPr>
          <p:spPr>
            <a:xfrm>
              <a:off x="1411945" y="5602938"/>
              <a:ext cx="901241" cy="767724"/>
            </a:xfrm>
            <a:custGeom>
              <a:avLst/>
              <a:gdLst>
                <a:gd name="connsiteX0" fmla="*/ 723392 w 975360"/>
                <a:gd name="connsiteY0" fmla="*/ 13547 h 830862"/>
                <a:gd name="connsiteX1" fmla="*/ 961813 w 975360"/>
                <a:gd name="connsiteY1" fmla="*/ 423559 h 830862"/>
                <a:gd name="connsiteX2" fmla="*/ 723392 w 975360"/>
                <a:gd name="connsiteY2" fmla="*/ 833572 h 830862"/>
                <a:gd name="connsiteX3" fmla="*/ 250162 w 975360"/>
                <a:gd name="connsiteY3" fmla="*/ 833572 h 830862"/>
                <a:gd name="connsiteX4" fmla="*/ 13547 w 975360"/>
                <a:gd name="connsiteY4" fmla="*/ 423559 h 830862"/>
                <a:gd name="connsiteX5" fmla="*/ 250162 w 975360"/>
                <a:gd name="connsiteY5" fmla="*/ 13547 h 8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360" h="830862">
                  <a:moveTo>
                    <a:pt x="723392" y="13547"/>
                  </a:moveTo>
                  <a:lnTo>
                    <a:pt x="961813" y="423559"/>
                  </a:lnTo>
                  <a:lnTo>
                    <a:pt x="723392" y="833572"/>
                  </a:lnTo>
                  <a:lnTo>
                    <a:pt x="250162" y="833572"/>
                  </a:lnTo>
                  <a:lnTo>
                    <a:pt x="13547" y="423559"/>
                  </a:lnTo>
                  <a:lnTo>
                    <a:pt x="250162" y="13547"/>
                  </a:lnTo>
                  <a:close/>
                </a:path>
              </a:pathLst>
            </a:custGeom>
            <a:noFill/>
            <a:ln w="9525" cap="flat">
              <a:solidFill>
                <a:srgbClr val="FFFFFF"/>
              </a:solidFill>
              <a:prstDash val="solid"/>
              <a:miter/>
            </a:ln>
          </p:spPr>
          <p:txBody>
            <a:bodyPr rtlCol="0" anchor="ctr"/>
            <a:lstStyle/>
            <a:p>
              <a:endParaRPr lang="zh-CN" altLang="en-US"/>
            </a:p>
          </p:txBody>
        </p:sp>
        <p:sp>
          <p:nvSpPr>
            <p:cNvPr id="68" name="任意多边形: 形状 67">
              <a:extLst>
                <a:ext uri="{FF2B5EF4-FFF2-40B4-BE49-F238E27FC236}">
                  <a16:creationId xmlns:a16="http://schemas.microsoft.com/office/drawing/2014/main" id="{E5903D3B-A208-4DAD-A12B-2AC8BB2FD7AD}"/>
                </a:ext>
              </a:extLst>
            </p:cNvPr>
            <p:cNvSpPr/>
            <p:nvPr/>
          </p:nvSpPr>
          <p:spPr>
            <a:xfrm>
              <a:off x="2626951" y="6641034"/>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4875" y="177913"/>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69" name="任意多边形: 形状 68">
              <a:extLst>
                <a:ext uri="{FF2B5EF4-FFF2-40B4-BE49-F238E27FC236}">
                  <a16:creationId xmlns:a16="http://schemas.microsoft.com/office/drawing/2014/main" id="{47FAC9A2-5EC8-4C7A-8659-6F4A32298CC9}"/>
                </a:ext>
              </a:extLst>
            </p:cNvPr>
            <p:cNvSpPr/>
            <p:nvPr/>
          </p:nvSpPr>
          <p:spPr>
            <a:xfrm>
              <a:off x="1969379" y="5502800"/>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6681" y="179719"/>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0" name="任意多边形: 形状 69">
              <a:extLst>
                <a:ext uri="{FF2B5EF4-FFF2-40B4-BE49-F238E27FC236}">
                  <a16:creationId xmlns:a16="http://schemas.microsoft.com/office/drawing/2014/main" id="{4C894A13-6B44-42D2-B10F-37C6F571A150}"/>
                </a:ext>
              </a:extLst>
            </p:cNvPr>
            <p:cNvSpPr/>
            <p:nvPr/>
          </p:nvSpPr>
          <p:spPr>
            <a:xfrm>
              <a:off x="657572" y="3987380"/>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4875" y="179719"/>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1" name="任意多边形: 形状 70">
              <a:extLst>
                <a:ext uri="{FF2B5EF4-FFF2-40B4-BE49-F238E27FC236}">
                  <a16:creationId xmlns:a16="http://schemas.microsoft.com/office/drawing/2014/main" id="{FCA1862C-6610-4D72-9693-CA756B59CA77}"/>
                </a:ext>
              </a:extLst>
            </p:cNvPr>
            <p:cNvSpPr/>
            <p:nvPr/>
          </p:nvSpPr>
          <p:spPr>
            <a:xfrm>
              <a:off x="0" y="3608524"/>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8"/>
                    <a:pt x="226681" y="120114"/>
                  </a:cubicBezTo>
                  <a:cubicBezTo>
                    <a:pt x="226681" y="179719"/>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2" name="任意多边形: 形状 71">
              <a:extLst>
                <a:ext uri="{FF2B5EF4-FFF2-40B4-BE49-F238E27FC236}">
                  <a16:creationId xmlns:a16="http://schemas.microsoft.com/office/drawing/2014/main" id="{6CEBC74B-46FD-4F11-AD6B-3EAD04BDAD6B}"/>
                </a:ext>
              </a:extLst>
            </p:cNvPr>
            <p:cNvSpPr/>
            <p:nvPr/>
          </p:nvSpPr>
          <p:spPr>
            <a:xfrm>
              <a:off x="2845586" y="3987380"/>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6681" y="179719"/>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3" name="任意多边形: 形状 72">
              <a:extLst>
                <a:ext uri="{FF2B5EF4-FFF2-40B4-BE49-F238E27FC236}">
                  <a16:creationId xmlns:a16="http://schemas.microsoft.com/office/drawing/2014/main" id="{808B25EF-5D48-472C-8A05-897CA7F5CAED}"/>
                </a:ext>
              </a:extLst>
            </p:cNvPr>
            <p:cNvSpPr/>
            <p:nvPr/>
          </p:nvSpPr>
          <p:spPr>
            <a:xfrm>
              <a:off x="3501489" y="6641034"/>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4" y="226681"/>
                    <a:pt x="13547" y="179719"/>
                    <a:pt x="13547" y="120114"/>
                  </a:cubicBezTo>
                  <a:cubicBezTo>
                    <a:pt x="13547" y="62315"/>
                    <a:pt x="60508" y="13547"/>
                    <a:pt x="120114" y="13547"/>
                  </a:cubicBezTo>
                  <a:cubicBezTo>
                    <a:pt x="177912" y="13547"/>
                    <a:pt x="226681" y="60509"/>
                    <a:pt x="226681" y="120114"/>
                  </a:cubicBezTo>
                  <a:cubicBezTo>
                    <a:pt x="226681" y="177913"/>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D27FE82B-46D3-4E1E-85AB-8EE2B4EB6743}"/>
                </a:ext>
              </a:extLst>
            </p:cNvPr>
            <p:cNvSpPr/>
            <p:nvPr/>
          </p:nvSpPr>
          <p:spPr>
            <a:xfrm>
              <a:off x="3282855" y="5502800"/>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4" y="226681"/>
                    <a:pt x="13547" y="179719"/>
                    <a:pt x="13547" y="120114"/>
                  </a:cubicBezTo>
                  <a:cubicBezTo>
                    <a:pt x="13547" y="62315"/>
                    <a:pt x="60509" y="13547"/>
                    <a:pt x="120114" y="13547"/>
                  </a:cubicBezTo>
                  <a:cubicBezTo>
                    <a:pt x="177913" y="13547"/>
                    <a:pt x="226681" y="60509"/>
                    <a:pt x="226681" y="120114"/>
                  </a:cubicBezTo>
                  <a:cubicBezTo>
                    <a:pt x="226681" y="179719"/>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0C5592CF-B6E8-453C-9D7E-8190599916A3}"/>
                </a:ext>
              </a:extLst>
            </p:cNvPr>
            <p:cNvSpPr/>
            <p:nvPr/>
          </p:nvSpPr>
          <p:spPr>
            <a:xfrm>
              <a:off x="1313476" y="3608524"/>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4" y="226681"/>
                    <a:pt x="13547" y="179719"/>
                    <a:pt x="13547" y="120114"/>
                  </a:cubicBezTo>
                  <a:cubicBezTo>
                    <a:pt x="13547" y="62315"/>
                    <a:pt x="60509" y="13547"/>
                    <a:pt x="120114" y="13547"/>
                  </a:cubicBezTo>
                  <a:cubicBezTo>
                    <a:pt x="177913" y="13547"/>
                    <a:pt x="226681" y="60508"/>
                    <a:pt x="226681" y="120114"/>
                  </a:cubicBezTo>
                  <a:cubicBezTo>
                    <a:pt x="226681" y="179719"/>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02D8A911-66AD-4874-8053-7BE6839EDEE0}"/>
                </a:ext>
              </a:extLst>
            </p:cNvPr>
            <p:cNvSpPr/>
            <p:nvPr/>
          </p:nvSpPr>
          <p:spPr>
            <a:xfrm>
              <a:off x="876206" y="5881655"/>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5" y="226681"/>
                    <a:pt x="13547" y="179719"/>
                    <a:pt x="13547" y="120114"/>
                  </a:cubicBezTo>
                  <a:cubicBezTo>
                    <a:pt x="13547" y="62315"/>
                    <a:pt x="60509" y="13547"/>
                    <a:pt x="120114" y="13547"/>
                  </a:cubicBezTo>
                  <a:cubicBezTo>
                    <a:pt x="177913" y="13547"/>
                    <a:pt x="226681" y="60509"/>
                    <a:pt x="226681" y="120114"/>
                  </a:cubicBezTo>
                  <a:cubicBezTo>
                    <a:pt x="226681" y="179719"/>
                    <a:pt x="177913" y="226681"/>
                    <a:pt x="120114" y="226681"/>
                  </a:cubicBezTo>
                  <a:close/>
                </a:path>
              </a:pathLst>
            </a:custGeom>
            <a:solidFill>
              <a:srgbClr val="FFFFFF"/>
            </a:solidFill>
            <a:ln w="9525" cap="flat">
              <a:noFill/>
              <a:prstDash val="solid"/>
              <a:miter/>
            </a:ln>
          </p:spPr>
          <p:txBody>
            <a:bodyPr rtlCol="0" anchor="ctr"/>
            <a:lstStyle/>
            <a:p>
              <a:endParaRPr lang="zh-CN" altLang="en-US"/>
            </a:p>
          </p:txBody>
        </p:sp>
        <p:sp>
          <p:nvSpPr>
            <p:cNvPr id="77" name="任意多边形: 形状 76">
              <a:extLst>
                <a:ext uri="{FF2B5EF4-FFF2-40B4-BE49-F238E27FC236}">
                  <a16:creationId xmlns:a16="http://schemas.microsoft.com/office/drawing/2014/main" id="{D052BB7E-F915-478D-85C3-07892CB95A11}"/>
                </a:ext>
              </a:extLst>
            </p:cNvPr>
            <p:cNvSpPr/>
            <p:nvPr/>
          </p:nvSpPr>
          <p:spPr>
            <a:xfrm>
              <a:off x="1313476" y="5123945"/>
              <a:ext cx="216966" cy="216966"/>
            </a:xfrm>
            <a:custGeom>
              <a:avLst/>
              <a:gdLst>
                <a:gd name="connsiteX0" fmla="*/ 120114 w 234808"/>
                <a:gd name="connsiteY0" fmla="*/ 226681 h 234808"/>
                <a:gd name="connsiteX1" fmla="*/ 13547 w 234808"/>
                <a:gd name="connsiteY1" fmla="*/ 120114 h 234808"/>
                <a:gd name="connsiteX2" fmla="*/ 120114 w 234808"/>
                <a:gd name="connsiteY2" fmla="*/ 13547 h 234808"/>
                <a:gd name="connsiteX3" fmla="*/ 226681 w 234808"/>
                <a:gd name="connsiteY3" fmla="*/ 120114 h 234808"/>
                <a:gd name="connsiteX4" fmla="*/ 120114 w 234808"/>
                <a:gd name="connsiteY4" fmla="*/ 226681 h 23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8" h="234808">
                  <a:moveTo>
                    <a:pt x="120114" y="226681"/>
                  </a:moveTo>
                  <a:cubicBezTo>
                    <a:pt x="62314" y="226681"/>
                    <a:pt x="13547" y="179719"/>
                    <a:pt x="13547" y="120114"/>
                  </a:cubicBezTo>
                  <a:cubicBezTo>
                    <a:pt x="13547" y="62314"/>
                    <a:pt x="60509" y="13547"/>
                    <a:pt x="120114" y="13547"/>
                  </a:cubicBezTo>
                  <a:cubicBezTo>
                    <a:pt x="177913" y="13547"/>
                    <a:pt x="226681" y="60509"/>
                    <a:pt x="226681" y="120114"/>
                  </a:cubicBezTo>
                  <a:cubicBezTo>
                    <a:pt x="226681" y="179719"/>
                    <a:pt x="179719" y="226681"/>
                    <a:pt x="120114" y="226681"/>
                  </a:cubicBezTo>
                  <a:close/>
                </a:path>
              </a:pathLst>
            </a:custGeom>
            <a:solidFill>
              <a:srgbClr val="FFFFFF"/>
            </a:solidFill>
            <a:ln w="9525" cap="flat">
              <a:noFill/>
              <a:prstDash val="solid"/>
              <a:miter/>
            </a:ln>
          </p:spPr>
          <p:txBody>
            <a:bodyPr rtlCol="0" anchor="ctr"/>
            <a:lstStyle/>
            <a:p>
              <a:endParaRPr lang="zh-CN" altLang="en-US"/>
            </a:p>
          </p:txBody>
        </p:sp>
      </p:grpSp>
      <p:grpSp>
        <p:nvGrpSpPr>
          <p:cNvPr id="117" name="组合 116">
            <a:extLst>
              <a:ext uri="{FF2B5EF4-FFF2-40B4-BE49-F238E27FC236}">
                <a16:creationId xmlns:a16="http://schemas.microsoft.com/office/drawing/2014/main" id="{EE8F38B1-C758-45A2-8BC8-EAE1DCA6EDDD}"/>
              </a:ext>
            </a:extLst>
          </p:cNvPr>
          <p:cNvGrpSpPr/>
          <p:nvPr userDrawn="1"/>
        </p:nvGrpSpPr>
        <p:grpSpPr>
          <a:xfrm>
            <a:off x="9005894" y="1163691"/>
            <a:ext cx="851172" cy="751034"/>
            <a:chOff x="5477261" y="2016064"/>
            <a:chExt cx="851172" cy="751034"/>
          </a:xfrm>
        </p:grpSpPr>
        <p:pic>
          <p:nvPicPr>
            <p:cNvPr id="99" name="图片 98">
              <a:extLst>
                <a:ext uri="{FF2B5EF4-FFF2-40B4-BE49-F238E27FC236}">
                  <a16:creationId xmlns:a16="http://schemas.microsoft.com/office/drawing/2014/main" id="{5F5B3E91-F65F-4F93-A582-2BC7EC2D58FF}"/>
                </a:ext>
              </a:extLst>
            </p:cNvPr>
            <p:cNvPicPr>
              <a:picLocks noChangeAspect="1"/>
            </p:cNvPicPr>
            <p:nvPr/>
          </p:nvPicPr>
          <p:blipFill>
            <a:blip r:embed="rId2"/>
            <a:stretch>
              <a:fillRect/>
            </a:stretch>
          </p:blipFill>
          <p:spPr>
            <a:xfrm>
              <a:off x="5477261" y="2016064"/>
              <a:ext cx="851172" cy="751034"/>
            </a:xfrm>
            <a:custGeom>
              <a:avLst/>
              <a:gdLst>
                <a:gd name="connsiteX0" fmla="*/ 0 w 921173"/>
                <a:gd name="connsiteY0" fmla="*/ 0 h 812800"/>
                <a:gd name="connsiteX1" fmla="*/ 927676 w 921173"/>
                <a:gd name="connsiteY1" fmla="*/ 0 h 812800"/>
                <a:gd name="connsiteX2" fmla="*/ 927676 w 921173"/>
                <a:gd name="connsiteY2" fmla="*/ 827972 h 812800"/>
                <a:gd name="connsiteX3" fmla="*/ 0 w 921173"/>
                <a:gd name="connsiteY3" fmla="*/ 827972 h 812800"/>
              </a:gdLst>
              <a:ahLst/>
              <a:cxnLst>
                <a:cxn ang="0">
                  <a:pos x="connsiteX0" y="connsiteY0"/>
                </a:cxn>
                <a:cxn ang="0">
                  <a:pos x="connsiteX1" y="connsiteY1"/>
                </a:cxn>
                <a:cxn ang="0">
                  <a:pos x="connsiteX2" y="connsiteY2"/>
                </a:cxn>
                <a:cxn ang="0">
                  <a:pos x="connsiteX3" y="connsiteY3"/>
                </a:cxn>
              </a:cxnLst>
              <a:rect l="l" t="t" r="r" b="b"/>
              <a:pathLst>
                <a:path w="921173" h="812800">
                  <a:moveTo>
                    <a:pt x="0" y="0"/>
                  </a:moveTo>
                  <a:lnTo>
                    <a:pt x="927676" y="0"/>
                  </a:lnTo>
                  <a:lnTo>
                    <a:pt x="927676" y="827972"/>
                  </a:lnTo>
                  <a:lnTo>
                    <a:pt x="0" y="827972"/>
                  </a:lnTo>
                  <a:close/>
                </a:path>
              </a:pathLst>
            </a:custGeom>
            <a:ln/>
          </p:spPr>
        </p:pic>
        <p:sp>
          <p:nvSpPr>
            <p:cNvPr id="100" name="任意多边形: 形状 99">
              <a:extLst>
                <a:ext uri="{FF2B5EF4-FFF2-40B4-BE49-F238E27FC236}">
                  <a16:creationId xmlns:a16="http://schemas.microsoft.com/office/drawing/2014/main" id="{ADA6BD3C-724F-40BA-9342-94B5C2A19DA2}"/>
                </a:ext>
              </a:extLst>
            </p:cNvPr>
            <p:cNvSpPr/>
            <p:nvPr/>
          </p:nvSpPr>
          <p:spPr>
            <a:xfrm>
              <a:off x="5791310" y="2116369"/>
              <a:ext cx="317103" cy="300414"/>
            </a:xfrm>
            <a:custGeom>
              <a:avLst/>
              <a:gdLst>
                <a:gd name="connsiteX0" fmla="*/ 326023 w 343182"/>
                <a:gd name="connsiteY0" fmla="*/ 62423 h 325120"/>
                <a:gd name="connsiteX1" fmla="*/ 322410 w 343182"/>
                <a:gd name="connsiteY1" fmla="*/ 58811 h 325120"/>
                <a:gd name="connsiteX2" fmla="*/ 170687 w 343182"/>
                <a:gd name="connsiteY2" fmla="*/ 33524 h 325120"/>
                <a:gd name="connsiteX3" fmla="*/ 13547 w 343182"/>
                <a:gd name="connsiteY3" fmla="*/ 145509 h 325120"/>
                <a:gd name="connsiteX4" fmla="*/ 141788 w 343182"/>
                <a:gd name="connsiteY4" fmla="*/ 326132 h 325120"/>
                <a:gd name="connsiteX5" fmla="*/ 298930 w 343182"/>
                <a:gd name="connsiteY5" fmla="*/ 214146 h 325120"/>
                <a:gd name="connsiteX6" fmla="*/ 326023 w 343182"/>
                <a:gd name="connsiteY6" fmla="*/ 62423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82" h="325120">
                  <a:moveTo>
                    <a:pt x="326023" y="62423"/>
                  </a:moveTo>
                  <a:lnTo>
                    <a:pt x="322410" y="58811"/>
                  </a:lnTo>
                  <a:cubicBezTo>
                    <a:pt x="288092" y="10043"/>
                    <a:pt x="219455" y="-794"/>
                    <a:pt x="170687" y="33524"/>
                  </a:cubicBezTo>
                  <a:lnTo>
                    <a:pt x="13547" y="145509"/>
                  </a:lnTo>
                  <a:lnTo>
                    <a:pt x="141788" y="326132"/>
                  </a:lnTo>
                  <a:lnTo>
                    <a:pt x="298930" y="214146"/>
                  </a:lnTo>
                  <a:cubicBezTo>
                    <a:pt x="349504" y="178022"/>
                    <a:pt x="360340" y="111191"/>
                    <a:pt x="326023" y="62423"/>
                  </a:cubicBezTo>
                  <a:close/>
                </a:path>
              </a:pathLst>
            </a:custGeom>
            <a:solidFill>
              <a:srgbClr val="CDEAFA"/>
            </a:solidFill>
            <a:ln w="9525"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FBF08346-5D6F-41F2-BD33-598B7A7AEE43}"/>
                </a:ext>
              </a:extLst>
            </p:cNvPr>
            <p:cNvSpPr/>
            <p:nvPr/>
          </p:nvSpPr>
          <p:spPr>
            <a:xfrm>
              <a:off x="5575913" y="2234965"/>
              <a:ext cx="350483" cy="333793"/>
            </a:xfrm>
            <a:custGeom>
              <a:avLst/>
              <a:gdLst>
                <a:gd name="connsiteX0" fmla="*/ 37136 w 379306"/>
                <a:gd name="connsiteY0" fmla="*/ 302542 h 361244"/>
                <a:gd name="connsiteX1" fmla="*/ 33523 w 379306"/>
                <a:gd name="connsiteY1" fmla="*/ 298930 h 361244"/>
                <a:gd name="connsiteX2" fmla="*/ 58811 w 379306"/>
                <a:gd name="connsiteY2" fmla="*/ 147207 h 361244"/>
                <a:gd name="connsiteX3" fmla="*/ 246658 w 379306"/>
                <a:gd name="connsiteY3" fmla="*/ 13547 h 361244"/>
                <a:gd name="connsiteX4" fmla="*/ 374900 w 379306"/>
                <a:gd name="connsiteY4" fmla="*/ 194169 h 361244"/>
                <a:gd name="connsiteX5" fmla="*/ 187052 w 379306"/>
                <a:gd name="connsiteY5" fmla="*/ 327829 h 361244"/>
                <a:gd name="connsiteX6" fmla="*/ 37136 w 379306"/>
                <a:gd name="connsiteY6" fmla="*/ 302542 h 36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306" h="361244">
                  <a:moveTo>
                    <a:pt x="37136" y="302542"/>
                  </a:moveTo>
                  <a:lnTo>
                    <a:pt x="33523" y="298930"/>
                  </a:lnTo>
                  <a:cubicBezTo>
                    <a:pt x="-794" y="250162"/>
                    <a:pt x="10043" y="183331"/>
                    <a:pt x="58811" y="147207"/>
                  </a:cubicBezTo>
                  <a:lnTo>
                    <a:pt x="246658" y="13547"/>
                  </a:lnTo>
                  <a:lnTo>
                    <a:pt x="374900" y="194169"/>
                  </a:lnTo>
                  <a:lnTo>
                    <a:pt x="187052" y="327829"/>
                  </a:lnTo>
                  <a:cubicBezTo>
                    <a:pt x="140091" y="363954"/>
                    <a:pt x="71455" y="351310"/>
                    <a:pt x="37136" y="302542"/>
                  </a:cubicBezTo>
                  <a:close/>
                </a:path>
              </a:pathLst>
            </a:custGeom>
            <a:solidFill>
              <a:srgbClr val="5F97A9"/>
            </a:solidFill>
            <a:ln w="9525"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6DA850DA-BEE7-4680-96AF-CB7672CF56DF}"/>
                </a:ext>
              </a:extLst>
            </p:cNvPr>
            <p:cNvSpPr/>
            <p:nvPr/>
          </p:nvSpPr>
          <p:spPr>
            <a:xfrm>
              <a:off x="5604386" y="2168207"/>
              <a:ext cx="517379" cy="400551"/>
            </a:xfrm>
            <a:custGeom>
              <a:avLst/>
              <a:gdLst>
                <a:gd name="connsiteX0" fmla="*/ 533738 w 559928"/>
                <a:gd name="connsiteY0" fmla="*/ 13547 h 433493"/>
                <a:gd name="connsiteX1" fmla="*/ 13547 w 559928"/>
                <a:gd name="connsiteY1" fmla="*/ 383822 h 433493"/>
                <a:gd name="connsiteX2" fmla="*/ 158044 w 559928"/>
                <a:gd name="connsiteY2" fmla="*/ 401884 h 433493"/>
                <a:gd name="connsiteX3" fmla="*/ 345891 w 559928"/>
                <a:gd name="connsiteY3" fmla="*/ 268224 h 433493"/>
                <a:gd name="connsiteX4" fmla="*/ 503032 w 559928"/>
                <a:gd name="connsiteY4" fmla="*/ 156238 h 433493"/>
                <a:gd name="connsiteX5" fmla="*/ 533738 w 559928"/>
                <a:gd name="connsiteY5" fmla="*/ 13547 h 4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928" h="433493">
                  <a:moveTo>
                    <a:pt x="533738" y="13547"/>
                  </a:moveTo>
                  <a:lnTo>
                    <a:pt x="13547" y="383822"/>
                  </a:lnTo>
                  <a:cubicBezTo>
                    <a:pt x="49671" y="425365"/>
                    <a:pt x="112889" y="434397"/>
                    <a:pt x="158044" y="401884"/>
                  </a:cubicBezTo>
                  <a:lnTo>
                    <a:pt x="345891" y="268224"/>
                  </a:lnTo>
                  <a:lnTo>
                    <a:pt x="503032" y="156238"/>
                  </a:lnTo>
                  <a:cubicBezTo>
                    <a:pt x="548188" y="123726"/>
                    <a:pt x="560832" y="62315"/>
                    <a:pt x="533738"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A6647D0B-63CA-4A8A-A0C7-013EEFD6E1F8}"/>
                </a:ext>
              </a:extLst>
            </p:cNvPr>
            <p:cNvSpPr/>
            <p:nvPr/>
          </p:nvSpPr>
          <p:spPr>
            <a:xfrm>
              <a:off x="5654882" y="2212027"/>
              <a:ext cx="433931" cy="317103"/>
            </a:xfrm>
            <a:custGeom>
              <a:avLst/>
              <a:gdLst>
                <a:gd name="connsiteX0" fmla="*/ 47403 w 469617"/>
                <a:gd name="connsiteY0" fmla="*/ 340011 h 343182"/>
                <a:gd name="connsiteX1" fmla="*/ 22116 w 469617"/>
                <a:gd name="connsiteY1" fmla="*/ 336399 h 343182"/>
                <a:gd name="connsiteX2" fmla="*/ 16698 w 469617"/>
                <a:gd name="connsiteY2" fmla="*/ 329174 h 343182"/>
                <a:gd name="connsiteX3" fmla="*/ 20309 w 469617"/>
                <a:gd name="connsiteY3" fmla="*/ 303887 h 343182"/>
                <a:gd name="connsiteX4" fmla="*/ 426709 w 469617"/>
                <a:gd name="connsiteY4" fmla="*/ 16697 h 343182"/>
                <a:gd name="connsiteX5" fmla="*/ 451997 w 469617"/>
                <a:gd name="connsiteY5" fmla="*/ 20310 h 343182"/>
                <a:gd name="connsiteX6" fmla="*/ 457415 w 469617"/>
                <a:gd name="connsiteY6" fmla="*/ 27535 h 343182"/>
                <a:gd name="connsiteX7" fmla="*/ 453803 w 469617"/>
                <a:gd name="connsiteY7" fmla="*/ 52822 h 343182"/>
                <a:gd name="connsiteX8" fmla="*/ 47403 w 469617"/>
                <a:gd name="connsiteY8" fmla="*/ 340011 h 34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617" h="343182">
                  <a:moveTo>
                    <a:pt x="47403" y="340011"/>
                  </a:moveTo>
                  <a:cubicBezTo>
                    <a:pt x="38372" y="345430"/>
                    <a:pt x="27535" y="343623"/>
                    <a:pt x="22116" y="336399"/>
                  </a:cubicBezTo>
                  <a:lnTo>
                    <a:pt x="16698" y="329174"/>
                  </a:lnTo>
                  <a:cubicBezTo>
                    <a:pt x="11278" y="320143"/>
                    <a:pt x="13085" y="309305"/>
                    <a:pt x="20309" y="303887"/>
                  </a:cubicBezTo>
                  <a:lnTo>
                    <a:pt x="426709" y="16697"/>
                  </a:lnTo>
                  <a:cubicBezTo>
                    <a:pt x="435741" y="11279"/>
                    <a:pt x="446579" y="13085"/>
                    <a:pt x="451997" y="20310"/>
                  </a:cubicBezTo>
                  <a:lnTo>
                    <a:pt x="457415" y="27535"/>
                  </a:lnTo>
                  <a:cubicBezTo>
                    <a:pt x="462834" y="36566"/>
                    <a:pt x="461028" y="47403"/>
                    <a:pt x="453803" y="52822"/>
                  </a:cubicBezTo>
                  <a:lnTo>
                    <a:pt x="47403" y="340011"/>
                  </a:lnTo>
                  <a:close/>
                </a:path>
              </a:pathLst>
            </a:custGeom>
            <a:solidFill>
              <a:srgbClr val="FFFFFF"/>
            </a:solidFill>
            <a:ln w="9525" cap="flat">
              <a:noFill/>
              <a:prstDash val="solid"/>
              <a:miter/>
            </a:ln>
          </p:spPr>
          <p:txBody>
            <a:bodyPr rtlCol="0" anchor="ctr"/>
            <a:lstStyle/>
            <a:p>
              <a:endParaRPr lang="zh-CN" altLang="en-US"/>
            </a:p>
          </p:txBody>
        </p:sp>
      </p:grpSp>
      <p:sp>
        <p:nvSpPr>
          <p:cNvPr id="13" name="标题 1"/>
          <p:cNvSpPr>
            <a:spLocks noGrp="1"/>
          </p:cNvSpPr>
          <p:nvPr>
            <p:ph type="ctrTitle" hasCustomPrompt="1"/>
          </p:nvPr>
        </p:nvSpPr>
        <p:spPr>
          <a:xfrm>
            <a:off x="6252374" y="2028943"/>
            <a:ext cx="3312130" cy="1621509"/>
          </a:xfrm>
        </p:spPr>
        <p:txBody>
          <a:bodyPr anchor="b">
            <a:normAutofit/>
          </a:bodyPr>
          <a:lstStyle>
            <a:lvl1pPr marL="0" indent="0" algn="l">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62"/>
          <p:cNvSpPr>
            <a:spLocks noGrp="1"/>
          </p:cNvSpPr>
          <p:nvPr>
            <p:ph type="body" sz="quarter" idx="18" hasCustomPrompt="1"/>
          </p:nvPr>
        </p:nvSpPr>
        <p:spPr>
          <a:xfrm>
            <a:off x="6252374" y="4499255"/>
            <a:ext cx="3312130" cy="310871"/>
          </a:xfrm>
        </p:spPr>
        <p:txBody>
          <a:bodyPr vert="horz" lIns="91440" tIns="45720" rIns="91440" bIns="45720" rtlCol="0">
            <a:normAutofit/>
          </a:bodyPr>
          <a:lstStyle>
            <a:lvl1pPr marL="0" indent="0" algn="l">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13">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6252374" y="4202984"/>
            <a:ext cx="3312130" cy="296271"/>
          </a:xfrm>
        </p:spPr>
        <p:txBody>
          <a:bodyPr vert="horz" anchor="ctr">
            <a:noAutofit/>
          </a:bodyPr>
          <a:lstStyle>
            <a:lvl1pPr marL="0" indent="0" algn="l">
              <a:buNone/>
              <a:defRPr sz="15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grpSp>
        <p:nvGrpSpPr>
          <p:cNvPr id="11" name="组合 10">
            <a:extLst>
              <a:ext uri="{FF2B5EF4-FFF2-40B4-BE49-F238E27FC236}">
                <a16:creationId xmlns:a16="http://schemas.microsoft.com/office/drawing/2014/main" id="{BC0B1C29-4735-467C-9350-F598A56BD412}"/>
              </a:ext>
            </a:extLst>
          </p:cNvPr>
          <p:cNvGrpSpPr/>
          <p:nvPr userDrawn="1"/>
        </p:nvGrpSpPr>
        <p:grpSpPr>
          <a:xfrm>
            <a:off x="2532716" y="2963420"/>
            <a:ext cx="1401931" cy="1468690"/>
            <a:chOff x="3755139" y="3129849"/>
            <a:chExt cx="1401931" cy="1468690"/>
          </a:xfrm>
        </p:grpSpPr>
        <p:pic>
          <p:nvPicPr>
            <p:cNvPr id="78" name="图片 77">
              <a:extLst>
                <a:ext uri="{FF2B5EF4-FFF2-40B4-BE49-F238E27FC236}">
                  <a16:creationId xmlns:a16="http://schemas.microsoft.com/office/drawing/2014/main" id="{D95035D8-13F7-4F4A-9A9B-A18E25A1BD95}"/>
                </a:ext>
              </a:extLst>
            </p:cNvPr>
            <p:cNvPicPr>
              <a:picLocks noChangeAspect="1"/>
            </p:cNvPicPr>
            <p:nvPr/>
          </p:nvPicPr>
          <p:blipFill>
            <a:blip r:embed="rId3"/>
            <a:stretch>
              <a:fillRect/>
            </a:stretch>
          </p:blipFill>
          <p:spPr>
            <a:xfrm>
              <a:off x="3755139" y="3129849"/>
              <a:ext cx="1401931" cy="1468690"/>
            </a:xfrm>
            <a:custGeom>
              <a:avLst/>
              <a:gdLst>
                <a:gd name="connsiteX0" fmla="*/ 0 w 1517226"/>
                <a:gd name="connsiteY0" fmla="*/ 0 h 1589475"/>
                <a:gd name="connsiteX1" fmla="*/ 1521562 w 1517226"/>
                <a:gd name="connsiteY1" fmla="*/ 0 h 1589475"/>
                <a:gd name="connsiteX2" fmla="*/ 1521562 w 1517226"/>
                <a:gd name="connsiteY2" fmla="*/ 1603925 h 1589475"/>
                <a:gd name="connsiteX3" fmla="*/ 0 w 1517226"/>
                <a:gd name="connsiteY3" fmla="*/ 1603925 h 1589475"/>
              </a:gdLst>
              <a:ahLst/>
              <a:cxnLst>
                <a:cxn ang="0">
                  <a:pos x="connsiteX0" y="connsiteY0"/>
                </a:cxn>
                <a:cxn ang="0">
                  <a:pos x="connsiteX1" y="connsiteY1"/>
                </a:cxn>
                <a:cxn ang="0">
                  <a:pos x="connsiteX2" y="connsiteY2"/>
                </a:cxn>
                <a:cxn ang="0">
                  <a:pos x="connsiteX3" y="connsiteY3"/>
                </a:cxn>
              </a:cxnLst>
              <a:rect l="l" t="t" r="r" b="b"/>
              <a:pathLst>
                <a:path w="1517226" h="1589475">
                  <a:moveTo>
                    <a:pt x="0" y="0"/>
                  </a:moveTo>
                  <a:lnTo>
                    <a:pt x="1521562" y="0"/>
                  </a:lnTo>
                  <a:lnTo>
                    <a:pt x="1521562" y="1603925"/>
                  </a:lnTo>
                  <a:lnTo>
                    <a:pt x="0" y="1603925"/>
                  </a:lnTo>
                  <a:close/>
                </a:path>
              </a:pathLst>
            </a:custGeom>
            <a:ln/>
          </p:spPr>
        </p:pic>
        <p:sp>
          <p:nvSpPr>
            <p:cNvPr id="79" name="任意多边形: 形状 78">
              <a:extLst>
                <a:ext uri="{FF2B5EF4-FFF2-40B4-BE49-F238E27FC236}">
                  <a16:creationId xmlns:a16="http://schemas.microsoft.com/office/drawing/2014/main" id="{DFA2833F-B924-4007-A046-632CF1B7887B}"/>
                </a:ext>
              </a:extLst>
            </p:cNvPr>
            <p:cNvSpPr/>
            <p:nvPr/>
          </p:nvSpPr>
          <p:spPr>
            <a:xfrm>
              <a:off x="4225821" y="3312364"/>
              <a:ext cx="550758" cy="567449"/>
            </a:xfrm>
            <a:custGeom>
              <a:avLst/>
              <a:gdLst>
                <a:gd name="connsiteX0" fmla="*/ 517483 w 596053"/>
                <a:gd name="connsiteY0" fmla="*/ 64935 h 614115"/>
                <a:gd name="connsiteX1" fmla="*/ 510257 w 596053"/>
                <a:gd name="connsiteY1" fmla="*/ 59517 h 614115"/>
                <a:gd name="connsiteX2" fmla="*/ 237518 w 596053"/>
                <a:gd name="connsiteY2" fmla="*/ 81192 h 614115"/>
                <a:gd name="connsiteX3" fmla="*/ 13547 w 596053"/>
                <a:gd name="connsiteY3" fmla="*/ 344900 h 614115"/>
                <a:gd name="connsiteX4" fmla="*/ 315185 w 596053"/>
                <a:gd name="connsiteY4" fmla="*/ 601384 h 614115"/>
                <a:gd name="connsiteX5" fmla="*/ 539157 w 596053"/>
                <a:gd name="connsiteY5" fmla="*/ 337675 h 614115"/>
                <a:gd name="connsiteX6" fmla="*/ 517483 w 596053"/>
                <a:gd name="connsiteY6" fmla="*/ 64935 h 61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053" h="614115">
                  <a:moveTo>
                    <a:pt x="517483" y="64935"/>
                  </a:moveTo>
                  <a:lnTo>
                    <a:pt x="510257" y="59517"/>
                  </a:lnTo>
                  <a:cubicBezTo>
                    <a:pt x="428977" y="-9120"/>
                    <a:pt x="306154" y="-88"/>
                    <a:pt x="237518" y="81192"/>
                  </a:cubicBezTo>
                  <a:lnTo>
                    <a:pt x="13547" y="344900"/>
                  </a:lnTo>
                  <a:lnTo>
                    <a:pt x="315185" y="601384"/>
                  </a:lnTo>
                  <a:lnTo>
                    <a:pt x="539157" y="337675"/>
                  </a:lnTo>
                  <a:cubicBezTo>
                    <a:pt x="609599" y="256395"/>
                    <a:pt x="598763" y="133572"/>
                    <a:pt x="517483" y="64935"/>
                  </a:cubicBezTo>
                  <a:close/>
                </a:path>
              </a:pathLst>
            </a:custGeom>
            <a:solidFill>
              <a:srgbClr val="CDEAFA"/>
            </a:solidFill>
            <a:ln w="9525" cap="flat">
              <a:noFill/>
              <a:prstDash val="solid"/>
              <a:miter/>
            </a:ln>
          </p:spPr>
          <p:txBody>
            <a:bodyPr rtlCol="0" anchor="ctr"/>
            <a:lstStyle/>
            <a:p>
              <a:endParaRPr lang="zh-CN" altLang="en-US"/>
            </a:p>
          </p:txBody>
        </p:sp>
        <p:sp>
          <p:nvSpPr>
            <p:cNvPr id="80" name="任意多边形: 形状 79">
              <a:extLst>
                <a:ext uri="{FF2B5EF4-FFF2-40B4-BE49-F238E27FC236}">
                  <a16:creationId xmlns:a16="http://schemas.microsoft.com/office/drawing/2014/main" id="{8B0545A2-F31D-49C8-B085-FC64E3A86713}"/>
                </a:ext>
              </a:extLst>
            </p:cNvPr>
            <p:cNvSpPr/>
            <p:nvPr/>
          </p:nvSpPr>
          <p:spPr>
            <a:xfrm>
              <a:off x="3939675" y="3620207"/>
              <a:ext cx="584138" cy="600828"/>
            </a:xfrm>
            <a:custGeom>
              <a:avLst/>
              <a:gdLst>
                <a:gd name="connsiteX0" fmla="*/ 88416 w 632177"/>
                <a:gd name="connsiteY0" fmla="*/ 604181 h 650240"/>
                <a:gd name="connsiteX1" fmla="*/ 81192 w 632177"/>
                <a:gd name="connsiteY1" fmla="*/ 598763 h 650240"/>
                <a:gd name="connsiteX2" fmla="*/ 59517 w 632177"/>
                <a:gd name="connsiteY2" fmla="*/ 326023 h 650240"/>
                <a:gd name="connsiteX3" fmla="*/ 325032 w 632177"/>
                <a:gd name="connsiteY3" fmla="*/ 13547 h 650240"/>
                <a:gd name="connsiteX4" fmla="*/ 626671 w 632177"/>
                <a:gd name="connsiteY4" fmla="*/ 270030 h 650240"/>
                <a:gd name="connsiteX5" fmla="*/ 361156 w 632177"/>
                <a:gd name="connsiteY5" fmla="*/ 582507 h 650240"/>
                <a:gd name="connsiteX6" fmla="*/ 88416 w 632177"/>
                <a:gd name="connsiteY6" fmla="*/ 604181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177" h="650240">
                  <a:moveTo>
                    <a:pt x="88416" y="604181"/>
                  </a:moveTo>
                  <a:lnTo>
                    <a:pt x="81192" y="598763"/>
                  </a:lnTo>
                  <a:cubicBezTo>
                    <a:pt x="-88" y="530126"/>
                    <a:pt x="-9120" y="407303"/>
                    <a:pt x="59517" y="326023"/>
                  </a:cubicBezTo>
                  <a:lnTo>
                    <a:pt x="325032" y="13547"/>
                  </a:lnTo>
                  <a:lnTo>
                    <a:pt x="626671" y="270030"/>
                  </a:lnTo>
                  <a:lnTo>
                    <a:pt x="361156" y="582507"/>
                  </a:lnTo>
                  <a:cubicBezTo>
                    <a:pt x="290713" y="661980"/>
                    <a:pt x="169696" y="672818"/>
                    <a:pt x="88416" y="604181"/>
                  </a:cubicBezTo>
                  <a:close/>
                </a:path>
              </a:pathLst>
            </a:custGeom>
            <a:solidFill>
              <a:srgbClr val="ED1849"/>
            </a:solidFill>
            <a:ln w="9525" cap="flat">
              <a:noFill/>
              <a:prstDash val="solid"/>
              <a:miter/>
            </a:ln>
          </p:spPr>
          <p:txBody>
            <a:bodyPr rtlCol="0" anchor="ctr"/>
            <a:lstStyle/>
            <a:p>
              <a:endParaRPr lang="zh-CN" altLang="en-US"/>
            </a:p>
          </p:txBody>
        </p:sp>
        <p:sp>
          <p:nvSpPr>
            <p:cNvPr id="81" name="任意多边形: 形状 80">
              <a:extLst>
                <a:ext uri="{FF2B5EF4-FFF2-40B4-BE49-F238E27FC236}">
                  <a16:creationId xmlns:a16="http://schemas.microsoft.com/office/drawing/2014/main" id="{920A68DB-CE87-4DF9-83CA-950F163E4816}"/>
                </a:ext>
              </a:extLst>
            </p:cNvPr>
            <p:cNvSpPr/>
            <p:nvPr/>
          </p:nvSpPr>
          <p:spPr>
            <a:xfrm>
              <a:off x="4020537" y="3371532"/>
              <a:ext cx="751034" cy="851172"/>
            </a:xfrm>
            <a:custGeom>
              <a:avLst/>
              <a:gdLst>
                <a:gd name="connsiteX0" fmla="*/ 752292 w 812800"/>
                <a:gd name="connsiteY0" fmla="*/ 13547 h 921173"/>
                <a:gd name="connsiteX1" fmla="*/ 13547 w 812800"/>
                <a:gd name="connsiteY1" fmla="*/ 884146 h 921173"/>
                <a:gd name="connsiteX2" fmla="*/ 271837 w 812800"/>
                <a:gd name="connsiteY2" fmla="*/ 851634 h 921173"/>
                <a:gd name="connsiteX3" fmla="*/ 537351 w 812800"/>
                <a:gd name="connsiteY3" fmla="*/ 539157 h 921173"/>
                <a:gd name="connsiteX4" fmla="*/ 761323 w 812800"/>
                <a:gd name="connsiteY4" fmla="*/ 275449 h 921173"/>
                <a:gd name="connsiteX5" fmla="*/ 752292 w 812800"/>
                <a:gd name="connsiteY5" fmla="*/ 13547 h 92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921173">
                  <a:moveTo>
                    <a:pt x="752292" y="13547"/>
                  </a:moveTo>
                  <a:lnTo>
                    <a:pt x="13547" y="884146"/>
                  </a:lnTo>
                  <a:cubicBezTo>
                    <a:pt x="94827" y="941945"/>
                    <a:pt x="206813" y="927495"/>
                    <a:pt x="271837" y="851634"/>
                  </a:cubicBezTo>
                  <a:lnTo>
                    <a:pt x="537351" y="539157"/>
                  </a:lnTo>
                  <a:lnTo>
                    <a:pt x="761323" y="275449"/>
                  </a:lnTo>
                  <a:cubicBezTo>
                    <a:pt x="826347" y="197781"/>
                    <a:pt x="820928" y="83989"/>
                    <a:pt x="752292"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82" name="任意多边形: 形状 81">
              <a:extLst>
                <a:ext uri="{FF2B5EF4-FFF2-40B4-BE49-F238E27FC236}">
                  <a16:creationId xmlns:a16="http://schemas.microsoft.com/office/drawing/2014/main" id="{48E3CC19-45B3-41A6-8837-A07497FBC956}"/>
                </a:ext>
              </a:extLst>
            </p:cNvPr>
            <p:cNvSpPr/>
            <p:nvPr/>
          </p:nvSpPr>
          <p:spPr>
            <a:xfrm>
              <a:off x="4099512" y="3457181"/>
              <a:ext cx="617517" cy="717656"/>
            </a:xfrm>
            <a:custGeom>
              <a:avLst/>
              <a:gdLst>
                <a:gd name="connsiteX0" fmla="*/ 83413 w 668302"/>
                <a:gd name="connsiteY0" fmla="*/ 757134 h 776675"/>
                <a:gd name="connsiteX1" fmla="*/ 36451 w 668302"/>
                <a:gd name="connsiteY1" fmla="*/ 760747 h 776675"/>
                <a:gd name="connsiteX2" fmla="*/ 25615 w 668302"/>
                <a:gd name="connsiteY2" fmla="*/ 751716 h 776675"/>
                <a:gd name="connsiteX3" fmla="*/ 22002 w 668302"/>
                <a:gd name="connsiteY3" fmla="*/ 704754 h 776675"/>
                <a:gd name="connsiteX4" fmla="*/ 598187 w 668302"/>
                <a:gd name="connsiteY4" fmla="*/ 25614 h 776675"/>
                <a:gd name="connsiteX5" fmla="*/ 645149 w 668302"/>
                <a:gd name="connsiteY5" fmla="*/ 22002 h 776675"/>
                <a:gd name="connsiteX6" fmla="*/ 655986 w 668302"/>
                <a:gd name="connsiteY6" fmla="*/ 31033 h 776675"/>
                <a:gd name="connsiteX7" fmla="*/ 659598 w 668302"/>
                <a:gd name="connsiteY7" fmla="*/ 77995 h 776675"/>
                <a:gd name="connsiteX8" fmla="*/ 83413 w 668302"/>
                <a:gd name="connsiteY8" fmla="*/ 757134 h 7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302" h="776675">
                  <a:moveTo>
                    <a:pt x="83413" y="757134"/>
                  </a:moveTo>
                  <a:cubicBezTo>
                    <a:pt x="70770" y="771584"/>
                    <a:pt x="50902" y="773390"/>
                    <a:pt x="36451" y="760747"/>
                  </a:cubicBezTo>
                  <a:lnTo>
                    <a:pt x="25615" y="751716"/>
                  </a:lnTo>
                  <a:cubicBezTo>
                    <a:pt x="11164" y="740878"/>
                    <a:pt x="9358" y="719204"/>
                    <a:pt x="22002" y="704754"/>
                  </a:cubicBezTo>
                  <a:lnTo>
                    <a:pt x="598187" y="25614"/>
                  </a:lnTo>
                  <a:cubicBezTo>
                    <a:pt x="610830" y="11165"/>
                    <a:pt x="630699" y="9358"/>
                    <a:pt x="645149" y="22002"/>
                  </a:cubicBezTo>
                  <a:lnTo>
                    <a:pt x="655986" y="31033"/>
                  </a:lnTo>
                  <a:cubicBezTo>
                    <a:pt x="670436" y="41870"/>
                    <a:pt x="672242" y="63545"/>
                    <a:pt x="659598" y="77995"/>
                  </a:cubicBezTo>
                  <a:lnTo>
                    <a:pt x="83413" y="757134"/>
                  </a:lnTo>
                  <a:close/>
                </a:path>
              </a:pathLst>
            </a:custGeom>
            <a:solidFill>
              <a:srgbClr val="FFFFFF"/>
            </a:solidFill>
            <a:ln w="9525" cap="flat">
              <a:noFill/>
              <a:prstDash val="solid"/>
              <a:miter/>
            </a:ln>
          </p:spPr>
          <p:txBody>
            <a:bodyPr rtlCol="0" anchor="ctr"/>
            <a:lstStyle/>
            <a:p>
              <a:endParaRPr lang="zh-CN" altLang="en-US"/>
            </a:p>
          </p:txBody>
        </p:sp>
      </p:grpSp>
      <p:grpSp>
        <p:nvGrpSpPr>
          <p:cNvPr id="9" name="组合 8">
            <a:extLst>
              <a:ext uri="{FF2B5EF4-FFF2-40B4-BE49-F238E27FC236}">
                <a16:creationId xmlns:a16="http://schemas.microsoft.com/office/drawing/2014/main" id="{2CA9B96B-D1BF-470B-B3BF-884FF9A62B5B}"/>
              </a:ext>
            </a:extLst>
          </p:cNvPr>
          <p:cNvGrpSpPr/>
          <p:nvPr userDrawn="1"/>
        </p:nvGrpSpPr>
        <p:grpSpPr>
          <a:xfrm>
            <a:off x="4543485" y="2847260"/>
            <a:ext cx="1001379" cy="1051448"/>
            <a:chOff x="5765908" y="3013689"/>
            <a:chExt cx="1001379" cy="1051448"/>
          </a:xfrm>
        </p:grpSpPr>
        <p:pic>
          <p:nvPicPr>
            <p:cNvPr id="83" name="图片 82">
              <a:extLst>
                <a:ext uri="{FF2B5EF4-FFF2-40B4-BE49-F238E27FC236}">
                  <a16:creationId xmlns:a16="http://schemas.microsoft.com/office/drawing/2014/main" id="{33B456A0-DD13-4859-B5B7-9997B4087ACF}"/>
                </a:ext>
              </a:extLst>
            </p:cNvPr>
            <p:cNvPicPr>
              <a:picLocks noChangeAspect="1"/>
            </p:cNvPicPr>
            <p:nvPr/>
          </p:nvPicPr>
          <p:blipFill>
            <a:blip r:embed="rId4"/>
            <a:stretch>
              <a:fillRect/>
            </a:stretch>
          </p:blipFill>
          <p:spPr>
            <a:xfrm>
              <a:off x="5765908" y="3013689"/>
              <a:ext cx="1001379" cy="1051448"/>
            </a:xfrm>
            <a:custGeom>
              <a:avLst/>
              <a:gdLst>
                <a:gd name="connsiteX0" fmla="*/ 0 w 1083733"/>
                <a:gd name="connsiteY0" fmla="*/ 0 h 1137920"/>
                <a:gd name="connsiteX1" fmla="*/ 1096738 w 1083733"/>
                <a:gd name="connsiteY1" fmla="*/ 0 h 1137920"/>
                <a:gd name="connsiteX2" fmla="*/ 1096738 w 1083733"/>
                <a:gd name="connsiteY2" fmla="*/ 1144422 h 1137920"/>
                <a:gd name="connsiteX3" fmla="*/ 0 w 1083733"/>
                <a:gd name="connsiteY3" fmla="*/ 1144422 h 1137920"/>
              </a:gdLst>
              <a:ahLst/>
              <a:cxnLst>
                <a:cxn ang="0">
                  <a:pos x="connsiteX0" y="connsiteY0"/>
                </a:cxn>
                <a:cxn ang="0">
                  <a:pos x="connsiteX1" y="connsiteY1"/>
                </a:cxn>
                <a:cxn ang="0">
                  <a:pos x="connsiteX2" y="connsiteY2"/>
                </a:cxn>
                <a:cxn ang="0">
                  <a:pos x="connsiteX3" y="connsiteY3"/>
                </a:cxn>
              </a:cxnLst>
              <a:rect l="l" t="t" r="r" b="b"/>
              <a:pathLst>
                <a:path w="1083733" h="1137920">
                  <a:moveTo>
                    <a:pt x="0" y="0"/>
                  </a:moveTo>
                  <a:lnTo>
                    <a:pt x="1096738" y="0"/>
                  </a:lnTo>
                  <a:lnTo>
                    <a:pt x="1096738" y="1144422"/>
                  </a:lnTo>
                  <a:lnTo>
                    <a:pt x="0" y="1144422"/>
                  </a:lnTo>
                  <a:close/>
                </a:path>
              </a:pathLst>
            </a:custGeom>
            <a:ln/>
          </p:spPr>
        </p:pic>
        <p:sp>
          <p:nvSpPr>
            <p:cNvPr id="84" name="任意多边形: 形状 83">
              <a:extLst>
                <a:ext uri="{FF2B5EF4-FFF2-40B4-BE49-F238E27FC236}">
                  <a16:creationId xmlns:a16="http://schemas.microsoft.com/office/drawing/2014/main" id="{7DED8DC1-DE1C-471F-AFBB-F073F748E2B6}"/>
                </a:ext>
              </a:extLst>
            </p:cNvPr>
            <p:cNvSpPr/>
            <p:nvPr/>
          </p:nvSpPr>
          <p:spPr>
            <a:xfrm>
              <a:off x="6096731" y="3197457"/>
              <a:ext cx="300414" cy="300414"/>
            </a:xfrm>
            <a:custGeom>
              <a:avLst/>
              <a:gdLst>
                <a:gd name="connsiteX0" fmla="*/ 277255 w 325120"/>
                <a:gd name="connsiteY0" fmla="*/ 41184 h 325120"/>
                <a:gd name="connsiteX1" fmla="*/ 273642 w 325120"/>
                <a:gd name="connsiteY1" fmla="*/ 37572 h 325120"/>
                <a:gd name="connsiteX2" fmla="*/ 130951 w 325120"/>
                <a:gd name="connsiteY2" fmla="*/ 48409 h 325120"/>
                <a:gd name="connsiteX3" fmla="*/ 13547 w 325120"/>
                <a:gd name="connsiteY3" fmla="*/ 185682 h 325120"/>
                <a:gd name="connsiteX4" fmla="*/ 170688 w 325120"/>
                <a:gd name="connsiteY4" fmla="*/ 319342 h 325120"/>
                <a:gd name="connsiteX5" fmla="*/ 288093 w 325120"/>
                <a:gd name="connsiteY5" fmla="*/ 182069 h 325120"/>
                <a:gd name="connsiteX6" fmla="*/ 277255 w 325120"/>
                <a:gd name="connsiteY6" fmla="*/ 41184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325120">
                  <a:moveTo>
                    <a:pt x="277255" y="41184"/>
                  </a:moveTo>
                  <a:lnTo>
                    <a:pt x="273642" y="37572"/>
                  </a:lnTo>
                  <a:cubicBezTo>
                    <a:pt x="232099" y="1447"/>
                    <a:pt x="167076" y="6866"/>
                    <a:pt x="130951" y="48409"/>
                  </a:cubicBezTo>
                  <a:lnTo>
                    <a:pt x="13547" y="185682"/>
                  </a:lnTo>
                  <a:lnTo>
                    <a:pt x="170688" y="319342"/>
                  </a:lnTo>
                  <a:lnTo>
                    <a:pt x="288093" y="182069"/>
                  </a:lnTo>
                  <a:cubicBezTo>
                    <a:pt x="326023" y="142332"/>
                    <a:pt x="320604" y="77308"/>
                    <a:pt x="277255" y="41184"/>
                  </a:cubicBezTo>
                  <a:close/>
                </a:path>
              </a:pathLst>
            </a:custGeom>
            <a:solidFill>
              <a:srgbClr val="CDEAFA"/>
            </a:solidFill>
            <a:ln w="9525" cap="flat">
              <a:noFill/>
              <a:prstDash val="solid"/>
              <a:miter/>
            </a:ln>
          </p:spPr>
          <p:txBody>
            <a:bodyPr rtlCol="0" anchor="ctr"/>
            <a:lstStyle/>
            <a:p>
              <a:endParaRPr lang="zh-CN" altLang="en-US"/>
            </a:p>
          </p:txBody>
        </p:sp>
        <p:sp>
          <p:nvSpPr>
            <p:cNvPr id="85" name="任意多边形: 形状 84">
              <a:extLst>
                <a:ext uri="{FF2B5EF4-FFF2-40B4-BE49-F238E27FC236}">
                  <a16:creationId xmlns:a16="http://schemas.microsoft.com/office/drawing/2014/main" id="{C3D54960-7F66-43E6-AF77-03AFD2501FBD}"/>
                </a:ext>
              </a:extLst>
            </p:cNvPr>
            <p:cNvSpPr/>
            <p:nvPr/>
          </p:nvSpPr>
          <p:spPr>
            <a:xfrm>
              <a:off x="5947130" y="3358180"/>
              <a:ext cx="317103" cy="333793"/>
            </a:xfrm>
            <a:custGeom>
              <a:avLst/>
              <a:gdLst>
                <a:gd name="connsiteX0" fmla="*/ 52627 w 343182"/>
                <a:gd name="connsiteY0" fmla="*/ 324217 h 361244"/>
                <a:gd name="connsiteX1" fmla="*/ 49015 w 343182"/>
                <a:gd name="connsiteY1" fmla="*/ 320604 h 361244"/>
                <a:gd name="connsiteX2" fmla="*/ 38177 w 343182"/>
                <a:gd name="connsiteY2" fmla="*/ 177913 h 361244"/>
                <a:gd name="connsiteX3" fmla="*/ 177256 w 343182"/>
                <a:gd name="connsiteY3" fmla="*/ 13547 h 361244"/>
                <a:gd name="connsiteX4" fmla="*/ 334398 w 343182"/>
                <a:gd name="connsiteY4" fmla="*/ 147207 h 361244"/>
                <a:gd name="connsiteX5" fmla="*/ 195318 w 343182"/>
                <a:gd name="connsiteY5" fmla="*/ 311573 h 361244"/>
                <a:gd name="connsiteX6" fmla="*/ 52627 w 343182"/>
                <a:gd name="connsiteY6" fmla="*/ 324217 h 36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182" h="361244">
                  <a:moveTo>
                    <a:pt x="52627" y="324217"/>
                  </a:moveTo>
                  <a:lnTo>
                    <a:pt x="49015" y="320604"/>
                  </a:lnTo>
                  <a:cubicBezTo>
                    <a:pt x="5665" y="284480"/>
                    <a:pt x="2052" y="221262"/>
                    <a:pt x="38177" y="177913"/>
                  </a:cubicBezTo>
                  <a:lnTo>
                    <a:pt x="177256" y="13547"/>
                  </a:lnTo>
                  <a:lnTo>
                    <a:pt x="334398" y="147207"/>
                  </a:lnTo>
                  <a:lnTo>
                    <a:pt x="195318" y="311573"/>
                  </a:lnTo>
                  <a:cubicBezTo>
                    <a:pt x="159194" y="354923"/>
                    <a:pt x="95976" y="360341"/>
                    <a:pt x="52627" y="324217"/>
                  </a:cubicBezTo>
                  <a:close/>
                </a:path>
              </a:pathLst>
            </a:custGeom>
            <a:solidFill>
              <a:srgbClr val="ED1849"/>
            </a:solidFill>
            <a:ln w="9525" cap="flat">
              <a:noFill/>
              <a:prstDash val="solid"/>
              <a:miter/>
            </a:ln>
          </p:spPr>
          <p:txBody>
            <a:bodyPr rtlCol="0" anchor="ctr"/>
            <a:lstStyle/>
            <a:p>
              <a:endParaRPr lang="zh-CN" altLang="en-US"/>
            </a:p>
          </p:txBody>
        </p:sp>
        <p:sp>
          <p:nvSpPr>
            <p:cNvPr id="86" name="任意多边形: 形状 85">
              <a:extLst>
                <a:ext uri="{FF2B5EF4-FFF2-40B4-BE49-F238E27FC236}">
                  <a16:creationId xmlns:a16="http://schemas.microsoft.com/office/drawing/2014/main" id="{9BAE098A-4EF9-4255-9C09-0DEF9C466A4B}"/>
                </a:ext>
              </a:extLst>
            </p:cNvPr>
            <p:cNvSpPr/>
            <p:nvPr/>
          </p:nvSpPr>
          <p:spPr>
            <a:xfrm>
              <a:off x="5989917" y="3229669"/>
              <a:ext cx="400551" cy="450621"/>
            </a:xfrm>
            <a:custGeom>
              <a:avLst/>
              <a:gdLst>
                <a:gd name="connsiteX0" fmla="*/ 400079 w 433493"/>
                <a:gd name="connsiteY0" fmla="*/ 13547 h 487680"/>
                <a:gd name="connsiteX1" fmla="*/ 13547 w 433493"/>
                <a:gd name="connsiteY1" fmla="*/ 468715 h 487680"/>
                <a:gd name="connsiteX2" fmla="*/ 149013 w 433493"/>
                <a:gd name="connsiteY2" fmla="*/ 452458 h 487680"/>
                <a:gd name="connsiteX3" fmla="*/ 288093 w 433493"/>
                <a:gd name="connsiteY3" fmla="*/ 288092 h 487680"/>
                <a:gd name="connsiteX4" fmla="*/ 405497 w 433493"/>
                <a:gd name="connsiteY4" fmla="*/ 150819 h 487680"/>
                <a:gd name="connsiteX5" fmla="*/ 400079 w 433493"/>
                <a:gd name="connsiteY5" fmla="*/ 13547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93" h="487680">
                  <a:moveTo>
                    <a:pt x="400079" y="13547"/>
                  </a:moveTo>
                  <a:lnTo>
                    <a:pt x="13547" y="468715"/>
                  </a:lnTo>
                  <a:cubicBezTo>
                    <a:pt x="55090" y="499420"/>
                    <a:pt x="114696" y="492196"/>
                    <a:pt x="149013" y="452458"/>
                  </a:cubicBezTo>
                  <a:lnTo>
                    <a:pt x="288093" y="288092"/>
                  </a:lnTo>
                  <a:lnTo>
                    <a:pt x="405497" y="150819"/>
                  </a:lnTo>
                  <a:cubicBezTo>
                    <a:pt x="439816" y="109276"/>
                    <a:pt x="436203" y="49671"/>
                    <a:pt x="400079"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87" name="任意多边形: 形状 86">
              <a:extLst>
                <a:ext uri="{FF2B5EF4-FFF2-40B4-BE49-F238E27FC236}">
                  <a16:creationId xmlns:a16="http://schemas.microsoft.com/office/drawing/2014/main" id="{89FFDA36-F01F-4F90-AB1E-35B439135782}"/>
                </a:ext>
              </a:extLst>
            </p:cNvPr>
            <p:cNvSpPr/>
            <p:nvPr/>
          </p:nvSpPr>
          <p:spPr>
            <a:xfrm>
              <a:off x="6032398" y="3275488"/>
              <a:ext cx="333793" cy="383862"/>
            </a:xfrm>
            <a:custGeom>
              <a:avLst/>
              <a:gdLst>
                <a:gd name="connsiteX0" fmla="*/ 48852 w 361244"/>
                <a:gd name="connsiteY0" fmla="*/ 401065 h 415431"/>
                <a:gd name="connsiteX1" fmla="*/ 25371 w 361244"/>
                <a:gd name="connsiteY1" fmla="*/ 402871 h 415431"/>
                <a:gd name="connsiteX2" fmla="*/ 19953 w 361244"/>
                <a:gd name="connsiteY2" fmla="*/ 397453 h 415431"/>
                <a:gd name="connsiteX3" fmla="*/ 18146 w 361244"/>
                <a:gd name="connsiteY3" fmla="*/ 373972 h 415431"/>
                <a:gd name="connsiteX4" fmla="*/ 319785 w 361244"/>
                <a:gd name="connsiteY4" fmla="*/ 19952 h 415431"/>
                <a:gd name="connsiteX5" fmla="*/ 343266 w 361244"/>
                <a:gd name="connsiteY5" fmla="*/ 18146 h 415431"/>
                <a:gd name="connsiteX6" fmla="*/ 348685 w 361244"/>
                <a:gd name="connsiteY6" fmla="*/ 23565 h 415431"/>
                <a:gd name="connsiteX7" fmla="*/ 350491 w 361244"/>
                <a:gd name="connsiteY7" fmla="*/ 47046 h 415431"/>
                <a:gd name="connsiteX8" fmla="*/ 48852 w 361244"/>
                <a:gd name="connsiteY8" fmla="*/ 401065 h 41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244" h="415431">
                  <a:moveTo>
                    <a:pt x="48852" y="401065"/>
                  </a:moveTo>
                  <a:cubicBezTo>
                    <a:pt x="43433" y="408290"/>
                    <a:pt x="32596" y="410096"/>
                    <a:pt x="25371" y="402871"/>
                  </a:cubicBezTo>
                  <a:lnTo>
                    <a:pt x="19953" y="397453"/>
                  </a:lnTo>
                  <a:cubicBezTo>
                    <a:pt x="12727" y="392034"/>
                    <a:pt x="10921" y="381197"/>
                    <a:pt x="18146" y="373972"/>
                  </a:cubicBezTo>
                  <a:lnTo>
                    <a:pt x="319785" y="19952"/>
                  </a:lnTo>
                  <a:cubicBezTo>
                    <a:pt x="325203" y="12727"/>
                    <a:pt x="336041" y="10921"/>
                    <a:pt x="343266" y="18146"/>
                  </a:cubicBezTo>
                  <a:lnTo>
                    <a:pt x="348685" y="23565"/>
                  </a:lnTo>
                  <a:cubicBezTo>
                    <a:pt x="355909" y="28983"/>
                    <a:pt x="357716" y="39821"/>
                    <a:pt x="350491" y="47046"/>
                  </a:cubicBezTo>
                  <a:lnTo>
                    <a:pt x="48852" y="401065"/>
                  </a:lnTo>
                  <a:close/>
                </a:path>
              </a:pathLst>
            </a:custGeom>
            <a:solidFill>
              <a:srgbClr val="FFFFFF"/>
            </a:solidFill>
            <a:ln w="9525" cap="flat">
              <a:noFill/>
              <a:prstDash val="solid"/>
              <a:miter/>
            </a:ln>
          </p:spPr>
          <p:txBody>
            <a:bodyPr rtlCol="0" anchor="ctr"/>
            <a:lstStyle/>
            <a:p>
              <a:endParaRPr lang="zh-CN" altLang="en-US"/>
            </a:p>
          </p:txBody>
        </p:sp>
      </p:grpSp>
      <p:pic>
        <p:nvPicPr>
          <p:cNvPr id="88" name="图片 87">
            <a:extLst>
              <a:ext uri="{FF2B5EF4-FFF2-40B4-BE49-F238E27FC236}">
                <a16:creationId xmlns:a16="http://schemas.microsoft.com/office/drawing/2014/main" id="{0AFF2046-30B3-4D9F-818E-EFC44BC35D90}"/>
              </a:ext>
            </a:extLst>
          </p:cNvPr>
          <p:cNvPicPr>
            <a:picLocks noChangeAspect="1"/>
          </p:cNvPicPr>
          <p:nvPr/>
        </p:nvPicPr>
        <p:blipFill>
          <a:blip r:embed="rId5"/>
          <a:stretch>
            <a:fillRect/>
          </a:stretch>
        </p:blipFill>
        <p:spPr>
          <a:xfrm>
            <a:off x="1057250" y="2152870"/>
            <a:ext cx="1769104" cy="1969379"/>
          </a:xfrm>
          <a:custGeom>
            <a:avLst/>
            <a:gdLst>
              <a:gd name="connsiteX0" fmla="*/ 0 w 1914595"/>
              <a:gd name="connsiteY0" fmla="*/ 0 h 2131342"/>
              <a:gd name="connsiteX1" fmla="*/ 1920376 w 1914595"/>
              <a:gd name="connsiteY1" fmla="*/ 0 h 2131342"/>
              <a:gd name="connsiteX2" fmla="*/ 1920376 w 1914595"/>
              <a:gd name="connsiteY2" fmla="*/ 2137122 h 2131342"/>
              <a:gd name="connsiteX3" fmla="*/ 0 w 1914595"/>
              <a:gd name="connsiteY3" fmla="*/ 2137122 h 2131342"/>
            </a:gdLst>
            <a:ahLst/>
            <a:cxnLst>
              <a:cxn ang="0">
                <a:pos x="connsiteX0" y="connsiteY0"/>
              </a:cxn>
              <a:cxn ang="0">
                <a:pos x="connsiteX1" y="connsiteY1"/>
              </a:cxn>
              <a:cxn ang="0">
                <a:pos x="connsiteX2" y="connsiteY2"/>
              </a:cxn>
              <a:cxn ang="0">
                <a:pos x="connsiteX3" y="connsiteY3"/>
              </a:cxn>
            </a:cxnLst>
            <a:rect l="l" t="t" r="r" b="b"/>
            <a:pathLst>
              <a:path w="1914595" h="2131342">
                <a:moveTo>
                  <a:pt x="0" y="0"/>
                </a:moveTo>
                <a:lnTo>
                  <a:pt x="1920376" y="0"/>
                </a:lnTo>
                <a:lnTo>
                  <a:pt x="1920376" y="2137122"/>
                </a:lnTo>
                <a:lnTo>
                  <a:pt x="0" y="2137122"/>
                </a:lnTo>
                <a:close/>
              </a:path>
            </a:pathLst>
          </a:custGeom>
          <a:ln/>
        </p:spPr>
      </p:pic>
      <p:grpSp>
        <p:nvGrpSpPr>
          <p:cNvPr id="10" name="组合 9">
            <a:extLst>
              <a:ext uri="{FF2B5EF4-FFF2-40B4-BE49-F238E27FC236}">
                <a16:creationId xmlns:a16="http://schemas.microsoft.com/office/drawing/2014/main" id="{F6E0AFE0-ADF7-4D9B-B685-B63499200983}"/>
              </a:ext>
            </a:extLst>
          </p:cNvPr>
          <p:cNvGrpSpPr/>
          <p:nvPr userDrawn="1"/>
        </p:nvGrpSpPr>
        <p:grpSpPr>
          <a:xfrm>
            <a:off x="3937768" y="3551329"/>
            <a:ext cx="1268414" cy="1835862"/>
            <a:chOff x="5160191" y="3717758"/>
            <a:chExt cx="1268414" cy="1835862"/>
          </a:xfrm>
        </p:grpSpPr>
        <p:pic>
          <p:nvPicPr>
            <p:cNvPr id="89" name="图片 88">
              <a:extLst>
                <a:ext uri="{FF2B5EF4-FFF2-40B4-BE49-F238E27FC236}">
                  <a16:creationId xmlns:a16="http://schemas.microsoft.com/office/drawing/2014/main" id="{F5501FED-CC32-4C75-BFEF-35AEFBAB9107}"/>
                </a:ext>
              </a:extLst>
            </p:cNvPr>
            <p:cNvPicPr>
              <a:picLocks noChangeAspect="1"/>
            </p:cNvPicPr>
            <p:nvPr/>
          </p:nvPicPr>
          <p:blipFill>
            <a:blip r:embed="rId6"/>
            <a:stretch>
              <a:fillRect/>
            </a:stretch>
          </p:blipFill>
          <p:spPr>
            <a:xfrm>
              <a:off x="5160191" y="3717758"/>
              <a:ext cx="1268414" cy="1835862"/>
            </a:xfrm>
            <a:custGeom>
              <a:avLst/>
              <a:gdLst>
                <a:gd name="connsiteX0" fmla="*/ 0 w 1372728"/>
                <a:gd name="connsiteY0" fmla="*/ 0 h 1986844"/>
                <a:gd name="connsiteX1" fmla="*/ 1374174 w 1372728"/>
                <a:gd name="connsiteY1" fmla="*/ 0 h 1986844"/>
                <a:gd name="connsiteX2" fmla="*/ 1374174 w 1372728"/>
                <a:gd name="connsiteY2" fmla="*/ 2002739 h 1986844"/>
                <a:gd name="connsiteX3" fmla="*/ 0 w 1372728"/>
                <a:gd name="connsiteY3" fmla="*/ 2002739 h 1986844"/>
              </a:gdLst>
              <a:ahLst/>
              <a:cxnLst>
                <a:cxn ang="0">
                  <a:pos x="connsiteX0" y="connsiteY0"/>
                </a:cxn>
                <a:cxn ang="0">
                  <a:pos x="connsiteX1" y="connsiteY1"/>
                </a:cxn>
                <a:cxn ang="0">
                  <a:pos x="connsiteX2" y="connsiteY2"/>
                </a:cxn>
                <a:cxn ang="0">
                  <a:pos x="connsiteX3" y="connsiteY3"/>
                </a:cxn>
              </a:cxnLst>
              <a:rect l="l" t="t" r="r" b="b"/>
              <a:pathLst>
                <a:path w="1372728" h="1986844">
                  <a:moveTo>
                    <a:pt x="0" y="0"/>
                  </a:moveTo>
                  <a:lnTo>
                    <a:pt x="1374174" y="0"/>
                  </a:lnTo>
                  <a:lnTo>
                    <a:pt x="1374174" y="2002739"/>
                  </a:lnTo>
                  <a:lnTo>
                    <a:pt x="0" y="2002739"/>
                  </a:lnTo>
                  <a:close/>
                </a:path>
              </a:pathLst>
            </a:custGeom>
            <a:ln/>
          </p:spPr>
        </p:pic>
        <p:sp>
          <p:nvSpPr>
            <p:cNvPr id="90" name="任意多边形: 形状 89">
              <a:extLst>
                <a:ext uri="{FF2B5EF4-FFF2-40B4-BE49-F238E27FC236}">
                  <a16:creationId xmlns:a16="http://schemas.microsoft.com/office/drawing/2014/main" id="{211671FC-1E4B-4683-80AF-29E196F4D942}"/>
                </a:ext>
              </a:extLst>
            </p:cNvPr>
            <p:cNvSpPr/>
            <p:nvPr/>
          </p:nvSpPr>
          <p:spPr>
            <a:xfrm>
              <a:off x="5403272" y="3958169"/>
              <a:ext cx="450621" cy="567449"/>
            </a:xfrm>
            <a:custGeom>
              <a:avLst/>
              <a:gdLst>
                <a:gd name="connsiteX0" fmla="*/ 189658 w 487680"/>
                <a:gd name="connsiteY0" fmla="*/ 16260 h 614115"/>
                <a:gd name="connsiteX1" fmla="*/ 180627 w 487680"/>
                <a:gd name="connsiteY1" fmla="*/ 18066 h 614115"/>
                <a:gd name="connsiteX2" fmla="*/ 16260 w 487680"/>
                <a:gd name="connsiteY2" fmla="*/ 251069 h 614115"/>
                <a:gd name="connsiteX3" fmla="*/ 77672 w 487680"/>
                <a:gd name="connsiteY3" fmla="*/ 603282 h 614115"/>
                <a:gd name="connsiteX4" fmla="*/ 482265 w 487680"/>
                <a:gd name="connsiteY4" fmla="*/ 532840 h 614115"/>
                <a:gd name="connsiteX5" fmla="*/ 420854 w 487680"/>
                <a:gd name="connsiteY5" fmla="*/ 180626 h 614115"/>
                <a:gd name="connsiteX6" fmla="*/ 189658 w 487680"/>
                <a:gd name="connsiteY6" fmla="*/ 16260 h 61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 h="614115">
                  <a:moveTo>
                    <a:pt x="189658" y="16260"/>
                  </a:moveTo>
                  <a:lnTo>
                    <a:pt x="180627" y="18066"/>
                  </a:lnTo>
                  <a:cubicBezTo>
                    <a:pt x="72254" y="36129"/>
                    <a:pt x="-1802" y="140890"/>
                    <a:pt x="16260" y="251069"/>
                  </a:cubicBezTo>
                  <a:lnTo>
                    <a:pt x="77672" y="603282"/>
                  </a:lnTo>
                  <a:lnTo>
                    <a:pt x="482265" y="532840"/>
                  </a:lnTo>
                  <a:lnTo>
                    <a:pt x="420854" y="180626"/>
                  </a:lnTo>
                  <a:cubicBezTo>
                    <a:pt x="404598" y="72253"/>
                    <a:pt x="299837" y="-1802"/>
                    <a:pt x="189658" y="16260"/>
                  </a:cubicBezTo>
                  <a:close/>
                </a:path>
              </a:pathLst>
            </a:custGeom>
            <a:solidFill>
              <a:srgbClr val="CDEAFA"/>
            </a:solidFill>
            <a:ln w="9525"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477EDF35-F28A-4397-A211-BCF9761FF480}"/>
                </a:ext>
              </a:extLst>
            </p:cNvPr>
            <p:cNvSpPr/>
            <p:nvPr/>
          </p:nvSpPr>
          <p:spPr>
            <a:xfrm>
              <a:off x="5462524" y="4438000"/>
              <a:ext cx="467310" cy="617517"/>
            </a:xfrm>
            <a:custGeom>
              <a:avLst/>
              <a:gdLst>
                <a:gd name="connsiteX0" fmla="*/ 327829 w 505742"/>
                <a:gd name="connsiteY0" fmla="*/ 667399 h 668302"/>
                <a:gd name="connsiteX1" fmla="*/ 318798 w 505742"/>
                <a:gd name="connsiteY1" fmla="*/ 669205 h 668302"/>
                <a:gd name="connsiteX2" fmla="*/ 85796 w 505742"/>
                <a:gd name="connsiteY2" fmla="*/ 504839 h 668302"/>
                <a:gd name="connsiteX3" fmla="*/ 13547 w 505742"/>
                <a:gd name="connsiteY3" fmla="*/ 83989 h 668302"/>
                <a:gd name="connsiteX4" fmla="*/ 418140 w 505742"/>
                <a:gd name="connsiteY4" fmla="*/ 13547 h 668302"/>
                <a:gd name="connsiteX5" fmla="*/ 490389 w 505742"/>
                <a:gd name="connsiteY5" fmla="*/ 434396 h 668302"/>
                <a:gd name="connsiteX6" fmla="*/ 327829 w 505742"/>
                <a:gd name="connsiteY6" fmla="*/ 667399 h 6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742" h="668302">
                  <a:moveTo>
                    <a:pt x="327829" y="667399"/>
                  </a:moveTo>
                  <a:lnTo>
                    <a:pt x="318798" y="669205"/>
                  </a:lnTo>
                  <a:cubicBezTo>
                    <a:pt x="210424" y="687267"/>
                    <a:pt x="105664" y="615018"/>
                    <a:pt x="85796" y="504839"/>
                  </a:cubicBezTo>
                  <a:lnTo>
                    <a:pt x="13547" y="83989"/>
                  </a:lnTo>
                  <a:lnTo>
                    <a:pt x="418140" y="13547"/>
                  </a:lnTo>
                  <a:lnTo>
                    <a:pt x="490389" y="434396"/>
                  </a:lnTo>
                  <a:cubicBezTo>
                    <a:pt x="512064" y="544576"/>
                    <a:pt x="438009" y="649337"/>
                    <a:pt x="327829" y="667399"/>
                  </a:cubicBezTo>
                  <a:close/>
                </a:path>
              </a:pathLst>
            </a:custGeom>
            <a:solidFill>
              <a:srgbClr val="5F97A9"/>
            </a:solidFill>
            <a:ln w="9525"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BA4EA975-8EA2-445E-8D48-D6EE0B4C4FC8}"/>
                </a:ext>
              </a:extLst>
            </p:cNvPr>
            <p:cNvSpPr/>
            <p:nvPr/>
          </p:nvSpPr>
          <p:spPr>
            <a:xfrm>
              <a:off x="5582690" y="3958537"/>
              <a:ext cx="333793" cy="1101517"/>
            </a:xfrm>
            <a:custGeom>
              <a:avLst/>
              <a:gdLst>
                <a:gd name="connsiteX0" fmla="*/ 13547 w 361244"/>
                <a:gd name="connsiteY0" fmla="*/ 14055 h 1192106"/>
                <a:gd name="connsiteX1" fmla="*/ 215843 w 361244"/>
                <a:gd name="connsiteY1" fmla="*/ 1182681 h 1192106"/>
                <a:gd name="connsiteX2" fmla="*/ 362147 w 361244"/>
                <a:gd name="connsiteY2" fmla="*/ 955097 h 1192106"/>
                <a:gd name="connsiteX3" fmla="*/ 289898 w 361244"/>
                <a:gd name="connsiteY3" fmla="*/ 534247 h 1192106"/>
                <a:gd name="connsiteX4" fmla="*/ 228486 w 361244"/>
                <a:gd name="connsiteY4" fmla="*/ 182034 h 1192106"/>
                <a:gd name="connsiteX5" fmla="*/ 13547 w 361244"/>
                <a:gd name="connsiteY5" fmla="*/ 14055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244" h="1192106">
                  <a:moveTo>
                    <a:pt x="13547" y="14055"/>
                  </a:moveTo>
                  <a:lnTo>
                    <a:pt x="215843" y="1182681"/>
                  </a:lnTo>
                  <a:cubicBezTo>
                    <a:pt x="315185" y="1155588"/>
                    <a:pt x="380210" y="1058052"/>
                    <a:pt x="362147" y="955097"/>
                  </a:cubicBezTo>
                  <a:lnTo>
                    <a:pt x="289898" y="534247"/>
                  </a:lnTo>
                  <a:lnTo>
                    <a:pt x="228486" y="182034"/>
                  </a:lnTo>
                  <a:cubicBezTo>
                    <a:pt x="210424" y="77273"/>
                    <a:pt x="116500" y="6830"/>
                    <a:pt x="13547" y="14055"/>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9F185BB4-7944-4991-BF63-59C6F3C84179}"/>
                </a:ext>
              </a:extLst>
            </p:cNvPr>
            <p:cNvSpPr/>
            <p:nvPr/>
          </p:nvSpPr>
          <p:spPr>
            <a:xfrm>
              <a:off x="5620505" y="4036878"/>
              <a:ext cx="233655" cy="917931"/>
            </a:xfrm>
            <a:custGeom>
              <a:avLst/>
              <a:gdLst>
                <a:gd name="connsiteX0" fmla="*/ 252586 w 252871"/>
                <a:gd name="connsiteY0" fmla="*/ 951594 h 993422"/>
                <a:gd name="connsiteX1" fmla="*/ 225493 w 252871"/>
                <a:gd name="connsiteY1" fmla="*/ 991331 h 993422"/>
                <a:gd name="connsiteX2" fmla="*/ 211042 w 252871"/>
                <a:gd name="connsiteY2" fmla="*/ 993137 h 993422"/>
                <a:gd name="connsiteX3" fmla="*/ 171306 w 252871"/>
                <a:gd name="connsiteY3" fmla="*/ 966044 h 993422"/>
                <a:gd name="connsiteX4" fmla="*/ 14165 w 252871"/>
                <a:gd name="connsiteY4" fmla="*/ 55708 h 993422"/>
                <a:gd name="connsiteX5" fmla="*/ 41258 w 252871"/>
                <a:gd name="connsiteY5" fmla="*/ 15971 h 993422"/>
                <a:gd name="connsiteX6" fmla="*/ 55707 w 252871"/>
                <a:gd name="connsiteY6" fmla="*/ 14164 h 993422"/>
                <a:gd name="connsiteX7" fmla="*/ 95445 w 252871"/>
                <a:gd name="connsiteY7" fmla="*/ 41258 h 993422"/>
                <a:gd name="connsiteX8" fmla="*/ 252586 w 252871"/>
                <a:gd name="connsiteY8" fmla="*/ 951594 h 99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71" h="993422">
                  <a:moveTo>
                    <a:pt x="252586" y="951594"/>
                  </a:moveTo>
                  <a:cubicBezTo>
                    <a:pt x="256198" y="969656"/>
                    <a:pt x="243555" y="987718"/>
                    <a:pt x="225493" y="991331"/>
                  </a:cubicBezTo>
                  <a:lnTo>
                    <a:pt x="211042" y="993137"/>
                  </a:lnTo>
                  <a:cubicBezTo>
                    <a:pt x="192980" y="996749"/>
                    <a:pt x="174918" y="984106"/>
                    <a:pt x="171306" y="966044"/>
                  </a:cubicBezTo>
                  <a:lnTo>
                    <a:pt x="14165" y="55708"/>
                  </a:lnTo>
                  <a:cubicBezTo>
                    <a:pt x="10552" y="37645"/>
                    <a:pt x="23196" y="19583"/>
                    <a:pt x="41258" y="15971"/>
                  </a:cubicBezTo>
                  <a:lnTo>
                    <a:pt x="55707" y="14164"/>
                  </a:lnTo>
                  <a:cubicBezTo>
                    <a:pt x="73770" y="10552"/>
                    <a:pt x="91832" y="23196"/>
                    <a:pt x="95445" y="41258"/>
                  </a:cubicBezTo>
                  <a:lnTo>
                    <a:pt x="252586" y="951594"/>
                  </a:lnTo>
                  <a:close/>
                </a:path>
              </a:pathLst>
            </a:custGeom>
            <a:solidFill>
              <a:srgbClr val="FFFFFF"/>
            </a:solidFill>
            <a:ln w="9525" cap="flat">
              <a:noFill/>
              <a:prstDash val="solid"/>
              <a:miter/>
            </a:ln>
          </p:spPr>
          <p:txBody>
            <a:bodyPr rtlCol="0" anchor="ctr"/>
            <a:lstStyle/>
            <a:p>
              <a:endParaRPr lang="zh-CN" altLang="en-US"/>
            </a:p>
          </p:txBody>
        </p:sp>
      </p:grpSp>
      <p:pic>
        <p:nvPicPr>
          <p:cNvPr id="94" name="图片 93">
            <a:extLst>
              <a:ext uri="{FF2B5EF4-FFF2-40B4-BE49-F238E27FC236}">
                <a16:creationId xmlns:a16="http://schemas.microsoft.com/office/drawing/2014/main" id="{962231AB-AB98-49DC-9EA0-E691DEA553B0}"/>
              </a:ext>
            </a:extLst>
          </p:cNvPr>
          <p:cNvPicPr>
            <a:picLocks noChangeAspect="1"/>
          </p:cNvPicPr>
          <p:nvPr/>
        </p:nvPicPr>
        <p:blipFill>
          <a:blip r:embed="rId7"/>
          <a:stretch>
            <a:fillRect/>
          </a:stretch>
        </p:blipFill>
        <p:spPr>
          <a:xfrm>
            <a:off x="2231417" y="2269581"/>
            <a:ext cx="1268414" cy="934620"/>
          </a:xfrm>
          <a:custGeom>
            <a:avLst/>
            <a:gdLst>
              <a:gd name="connsiteX0" fmla="*/ 0 w 1372728"/>
              <a:gd name="connsiteY0" fmla="*/ 0 h 1011484"/>
              <a:gd name="connsiteX1" fmla="*/ 1387179 w 1372728"/>
              <a:gd name="connsiteY1" fmla="*/ 0 h 1011484"/>
              <a:gd name="connsiteX2" fmla="*/ 1387179 w 1372728"/>
              <a:gd name="connsiteY2" fmla="*/ 1014374 h 1011484"/>
              <a:gd name="connsiteX3" fmla="*/ 0 w 1372728"/>
              <a:gd name="connsiteY3" fmla="*/ 1014374 h 1011484"/>
            </a:gdLst>
            <a:ahLst/>
            <a:cxnLst>
              <a:cxn ang="0">
                <a:pos x="connsiteX0" y="connsiteY0"/>
              </a:cxn>
              <a:cxn ang="0">
                <a:pos x="connsiteX1" y="connsiteY1"/>
              </a:cxn>
              <a:cxn ang="0">
                <a:pos x="connsiteX2" y="connsiteY2"/>
              </a:cxn>
              <a:cxn ang="0">
                <a:pos x="connsiteX3" y="connsiteY3"/>
              </a:cxn>
            </a:cxnLst>
            <a:rect l="l" t="t" r="r" b="b"/>
            <a:pathLst>
              <a:path w="1372728" h="1011484">
                <a:moveTo>
                  <a:pt x="0" y="0"/>
                </a:moveTo>
                <a:lnTo>
                  <a:pt x="1387179" y="0"/>
                </a:lnTo>
                <a:lnTo>
                  <a:pt x="1387179" y="1014374"/>
                </a:lnTo>
                <a:lnTo>
                  <a:pt x="0" y="1014374"/>
                </a:lnTo>
                <a:close/>
              </a:path>
            </a:pathLst>
          </a:custGeom>
          <a:ln/>
        </p:spPr>
      </p:pic>
      <p:grpSp>
        <p:nvGrpSpPr>
          <p:cNvPr id="7" name="组合 6">
            <a:extLst>
              <a:ext uri="{FF2B5EF4-FFF2-40B4-BE49-F238E27FC236}">
                <a16:creationId xmlns:a16="http://schemas.microsoft.com/office/drawing/2014/main" id="{D3AA38AC-87E9-45B1-AEA0-71145E84E89F}"/>
              </a:ext>
            </a:extLst>
          </p:cNvPr>
          <p:cNvGrpSpPr/>
          <p:nvPr userDrawn="1"/>
        </p:nvGrpSpPr>
        <p:grpSpPr>
          <a:xfrm>
            <a:off x="2378249" y="2411555"/>
            <a:ext cx="832100" cy="491464"/>
            <a:chOff x="3600672" y="2577984"/>
            <a:chExt cx="832100" cy="491464"/>
          </a:xfrm>
        </p:grpSpPr>
        <p:sp>
          <p:nvSpPr>
            <p:cNvPr id="95" name="任意多边形: 形状 94">
              <a:extLst>
                <a:ext uri="{FF2B5EF4-FFF2-40B4-BE49-F238E27FC236}">
                  <a16:creationId xmlns:a16="http://schemas.microsoft.com/office/drawing/2014/main" id="{8CAF6655-60A2-4F66-8F81-928A801DCDEA}"/>
                </a:ext>
              </a:extLst>
            </p:cNvPr>
            <p:cNvSpPr/>
            <p:nvPr/>
          </p:nvSpPr>
          <p:spPr>
            <a:xfrm>
              <a:off x="3982151" y="2577984"/>
              <a:ext cx="450621" cy="383862"/>
            </a:xfrm>
            <a:custGeom>
              <a:avLst/>
              <a:gdLst>
                <a:gd name="connsiteX0" fmla="*/ 468715 w 487680"/>
                <a:gd name="connsiteY0" fmla="*/ 124580 h 415431"/>
                <a:gd name="connsiteX1" fmla="*/ 466908 w 487680"/>
                <a:gd name="connsiteY1" fmla="*/ 117355 h 415431"/>
                <a:gd name="connsiteX2" fmla="*/ 271836 w 487680"/>
                <a:gd name="connsiteY2" fmla="*/ 21625 h 415431"/>
                <a:gd name="connsiteX3" fmla="*/ 13547 w 487680"/>
                <a:gd name="connsiteY3" fmla="*/ 111936 h 415431"/>
                <a:gd name="connsiteX4" fmla="*/ 116502 w 487680"/>
                <a:gd name="connsiteY4" fmla="*/ 409963 h 415431"/>
                <a:gd name="connsiteX5" fmla="*/ 374791 w 487680"/>
                <a:gd name="connsiteY5" fmla="*/ 319652 h 415431"/>
                <a:gd name="connsiteX6" fmla="*/ 468715 w 487680"/>
                <a:gd name="connsiteY6" fmla="*/ 124580 h 41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 h="415431">
                  <a:moveTo>
                    <a:pt x="468715" y="124580"/>
                  </a:moveTo>
                  <a:lnTo>
                    <a:pt x="466908" y="117355"/>
                  </a:lnTo>
                  <a:cubicBezTo>
                    <a:pt x="439815" y="37881"/>
                    <a:pt x="351310" y="-5468"/>
                    <a:pt x="271836" y="21625"/>
                  </a:cubicBezTo>
                  <a:lnTo>
                    <a:pt x="13547" y="111936"/>
                  </a:lnTo>
                  <a:lnTo>
                    <a:pt x="116502" y="409963"/>
                  </a:lnTo>
                  <a:lnTo>
                    <a:pt x="374791" y="319652"/>
                  </a:lnTo>
                  <a:cubicBezTo>
                    <a:pt x="452458" y="292558"/>
                    <a:pt x="495808" y="204054"/>
                    <a:pt x="468715" y="124580"/>
                  </a:cubicBezTo>
                  <a:close/>
                </a:path>
              </a:pathLst>
            </a:custGeom>
            <a:solidFill>
              <a:srgbClr val="CDEAFA"/>
            </a:solidFill>
            <a:ln w="9525"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F1BF1EEB-EE78-48DB-81AF-439D45A39CFC}"/>
                </a:ext>
              </a:extLst>
            </p:cNvPr>
            <p:cNvSpPr/>
            <p:nvPr/>
          </p:nvSpPr>
          <p:spPr>
            <a:xfrm>
              <a:off x="3600672" y="2668897"/>
              <a:ext cx="500690" cy="400551"/>
            </a:xfrm>
            <a:custGeom>
              <a:avLst/>
              <a:gdLst>
                <a:gd name="connsiteX0" fmla="*/ 23611 w 541866"/>
                <a:gd name="connsiteY0" fmla="*/ 322411 h 433493"/>
                <a:gd name="connsiteX1" fmla="*/ 21805 w 541866"/>
                <a:gd name="connsiteY1" fmla="*/ 315186 h 433493"/>
                <a:gd name="connsiteX2" fmla="*/ 117535 w 541866"/>
                <a:gd name="connsiteY2" fmla="*/ 120114 h 433493"/>
                <a:gd name="connsiteX3" fmla="*/ 426399 w 541866"/>
                <a:gd name="connsiteY3" fmla="*/ 13547 h 433493"/>
                <a:gd name="connsiteX4" fmla="*/ 529354 w 541866"/>
                <a:gd name="connsiteY4" fmla="*/ 311573 h 433493"/>
                <a:gd name="connsiteX5" fmla="*/ 220490 w 541866"/>
                <a:gd name="connsiteY5" fmla="*/ 418140 h 433493"/>
                <a:gd name="connsiteX6" fmla="*/ 23611 w 541866"/>
                <a:gd name="connsiteY6" fmla="*/ 322411 h 4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866" h="433493">
                  <a:moveTo>
                    <a:pt x="23611" y="322411"/>
                  </a:moveTo>
                  <a:lnTo>
                    <a:pt x="21805" y="315186"/>
                  </a:lnTo>
                  <a:cubicBezTo>
                    <a:pt x="-5288" y="235712"/>
                    <a:pt x="36255" y="147207"/>
                    <a:pt x="117535" y="120114"/>
                  </a:cubicBezTo>
                  <a:lnTo>
                    <a:pt x="426399" y="13547"/>
                  </a:lnTo>
                  <a:lnTo>
                    <a:pt x="529354" y="311573"/>
                  </a:lnTo>
                  <a:lnTo>
                    <a:pt x="220490" y="418140"/>
                  </a:lnTo>
                  <a:cubicBezTo>
                    <a:pt x="139210" y="445234"/>
                    <a:pt x="50705" y="403691"/>
                    <a:pt x="23611" y="322411"/>
                  </a:cubicBezTo>
                  <a:close/>
                </a:path>
              </a:pathLst>
            </a:custGeom>
            <a:solidFill>
              <a:srgbClr val="5F97A9"/>
            </a:solidFill>
            <a:ln w="9525"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D1B208D5-AF3A-4DD1-B073-298805C636D8}"/>
                </a:ext>
              </a:extLst>
            </p:cNvPr>
            <p:cNvSpPr/>
            <p:nvPr/>
          </p:nvSpPr>
          <p:spPr>
            <a:xfrm>
              <a:off x="3613310" y="2692262"/>
              <a:ext cx="817793" cy="367172"/>
            </a:xfrm>
            <a:custGeom>
              <a:avLst/>
              <a:gdLst>
                <a:gd name="connsiteX0" fmla="*/ 871503 w 885048"/>
                <a:gd name="connsiteY0" fmla="*/ 13547 h 397368"/>
                <a:gd name="connsiteX1" fmla="*/ 13547 w 885048"/>
                <a:gd name="connsiteY1" fmla="*/ 309767 h 397368"/>
                <a:gd name="connsiteX2" fmla="*/ 203200 w 885048"/>
                <a:gd name="connsiteY2" fmla="*/ 392853 h 397368"/>
                <a:gd name="connsiteX3" fmla="*/ 512064 w 885048"/>
                <a:gd name="connsiteY3" fmla="*/ 286286 h 397368"/>
                <a:gd name="connsiteX4" fmla="*/ 770354 w 885048"/>
                <a:gd name="connsiteY4" fmla="*/ 195975 h 397368"/>
                <a:gd name="connsiteX5" fmla="*/ 871503 w 885048"/>
                <a:gd name="connsiteY5" fmla="*/ 13547 h 39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048" h="397368">
                  <a:moveTo>
                    <a:pt x="871503" y="13547"/>
                  </a:moveTo>
                  <a:lnTo>
                    <a:pt x="13547" y="309767"/>
                  </a:lnTo>
                  <a:cubicBezTo>
                    <a:pt x="46059" y="382016"/>
                    <a:pt x="129145" y="418141"/>
                    <a:pt x="203200" y="392853"/>
                  </a:cubicBezTo>
                  <a:lnTo>
                    <a:pt x="512064" y="286286"/>
                  </a:lnTo>
                  <a:lnTo>
                    <a:pt x="770354" y="195975"/>
                  </a:lnTo>
                  <a:cubicBezTo>
                    <a:pt x="848021" y="170688"/>
                    <a:pt x="889565" y="89408"/>
                    <a:pt x="871503"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B430C5EB-676D-4D6F-AD7C-A1FF2A50B533}"/>
                </a:ext>
              </a:extLst>
            </p:cNvPr>
            <p:cNvSpPr/>
            <p:nvPr/>
          </p:nvSpPr>
          <p:spPr>
            <a:xfrm>
              <a:off x="3688420" y="2733993"/>
              <a:ext cx="684276" cy="283724"/>
            </a:xfrm>
            <a:custGeom>
              <a:avLst/>
              <a:gdLst>
                <a:gd name="connsiteX0" fmla="*/ 51470 w 740551"/>
                <a:gd name="connsiteY0" fmla="*/ 306148 h 307057"/>
                <a:gd name="connsiteX1" fmla="*/ 18958 w 740551"/>
                <a:gd name="connsiteY1" fmla="*/ 289891 h 307057"/>
                <a:gd name="connsiteX2" fmla="*/ 15346 w 740551"/>
                <a:gd name="connsiteY2" fmla="*/ 279054 h 307057"/>
                <a:gd name="connsiteX3" fmla="*/ 31602 w 740551"/>
                <a:gd name="connsiteY3" fmla="*/ 246542 h 307057"/>
                <a:gd name="connsiteX4" fmla="*/ 699904 w 740551"/>
                <a:gd name="connsiteY4" fmla="*/ 15346 h 307057"/>
                <a:gd name="connsiteX5" fmla="*/ 732416 w 740551"/>
                <a:gd name="connsiteY5" fmla="*/ 31602 h 307057"/>
                <a:gd name="connsiteX6" fmla="*/ 736029 w 740551"/>
                <a:gd name="connsiteY6" fmla="*/ 42439 h 307057"/>
                <a:gd name="connsiteX7" fmla="*/ 719772 w 740551"/>
                <a:gd name="connsiteY7" fmla="*/ 74951 h 307057"/>
                <a:gd name="connsiteX8" fmla="*/ 51470 w 740551"/>
                <a:gd name="connsiteY8" fmla="*/ 306148 h 3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551" h="307057">
                  <a:moveTo>
                    <a:pt x="51470" y="306148"/>
                  </a:moveTo>
                  <a:cubicBezTo>
                    <a:pt x="37021" y="311566"/>
                    <a:pt x="22570" y="304341"/>
                    <a:pt x="18958" y="289891"/>
                  </a:cubicBezTo>
                  <a:lnTo>
                    <a:pt x="15346" y="279054"/>
                  </a:lnTo>
                  <a:cubicBezTo>
                    <a:pt x="9927" y="264604"/>
                    <a:pt x="17152" y="250155"/>
                    <a:pt x="31602" y="246542"/>
                  </a:cubicBezTo>
                  <a:lnTo>
                    <a:pt x="699904" y="15346"/>
                  </a:lnTo>
                  <a:cubicBezTo>
                    <a:pt x="714354" y="9927"/>
                    <a:pt x="728803" y="17152"/>
                    <a:pt x="732416" y="31602"/>
                  </a:cubicBezTo>
                  <a:lnTo>
                    <a:pt x="736029" y="42439"/>
                  </a:lnTo>
                  <a:cubicBezTo>
                    <a:pt x="741447" y="56889"/>
                    <a:pt x="734222" y="71339"/>
                    <a:pt x="719772" y="74951"/>
                  </a:cubicBezTo>
                  <a:lnTo>
                    <a:pt x="51470" y="306148"/>
                  </a:lnTo>
                  <a:close/>
                </a:path>
              </a:pathLst>
            </a:custGeom>
            <a:solidFill>
              <a:srgbClr val="FFFFFF"/>
            </a:solidFill>
            <a:ln w="9525" cap="flat">
              <a:noFill/>
              <a:prstDash val="solid"/>
              <a:miter/>
            </a:ln>
          </p:spPr>
          <p:txBody>
            <a:bodyPr rtlCol="0" anchor="ctr"/>
            <a:lstStyle/>
            <a:p>
              <a:endParaRPr lang="zh-CN" altLang="en-US"/>
            </a:p>
          </p:txBody>
        </p:sp>
      </p:grpSp>
      <p:pic>
        <p:nvPicPr>
          <p:cNvPr id="104" name="图片 103">
            <a:extLst>
              <a:ext uri="{FF2B5EF4-FFF2-40B4-BE49-F238E27FC236}">
                <a16:creationId xmlns:a16="http://schemas.microsoft.com/office/drawing/2014/main" id="{C1459796-235E-4054-81FC-1FAF9B17240D}"/>
              </a:ext>
            </a:extLst>
          </p:cNvPr>
          <p:cNvPicPr>
            <a:picLocks noChangeAspect="1"/>
          </p:cNvPicPr>
          <p:nvPr/>
        </p:nvPicPr>
        <p:blipFill>
          <a:blip r:embed="rId8"/>
          <a:stretch>
            <a:fillRect/>
          </a:stretch>
        </p:blipFill>
        <p:spPr>
          <a:xfrm>
            <a:off x="2651446" y="3686966"/>
            <a:ext cx="1986068" cy="1719034"/>
          </a:xfrm>
          <a:custGeom>
            <a:avLst/>
            <a:gdLst>
              <a:gd name="connsiteX0" fmla="*/ 0 w 2149404"/>
              <a:gd name="connsiteY0" fmla="*/ 0 h 1860408"/>
              <a:gd name="connsiteX1" fmla="*/ 2163132 w 2149404"/>
              <a:gd name="connsiteY1" fmla="*/ 0 h 1860408"/>
              <a:gd name="connsiteX2" fmla="*/ 2163132 w 2149404"/>
              <a:gd name="connsiteY2" fmla="*/ 1872691 h 1860408"/>
              <a:gd name="connsiteX3" fmla="*/ 0 w 2149404"/>
              <a:gd name="connsiteY3" fmla="*/ 1872691 h 1860408"/>
            </a:gdLst>
            <a:ahLst/>
            <a:cxnLst>
              <a:cxn ang="0">
                <a:pos x="connsiteX0" y="connsiteY0"/>
              </a:cxn>
              <a:cxn ang="0">
                <a:pos x="connsiteX1" y="connsiteY1"/>
              </a:cxn>
              <a:cxn ang="0">
                <a:pos x="connsiteX2" y="connsiteY2"/>
              </a:cxn>
              <a:cxn ang="0">
                <a:pos x="connsiteX3" y="connsiteY3"/>
              </a:cxn>
            </a:cxnLst>
            <a:rect l="l" t="t" r="r" b="b"/>
            <a:pathLst>
              <a:path w="2149404" h="1860408">
                <a:moveTo>
                  <a:pt x="0" y="0"/>
                </a:moveTo>
                <a:lnTo>
                  <a:pt x="2163132" y="0"/>
                </a:lnTo>
                <a:lnTo>
                  <a:pt x="2163132" y="1872691"/>
                </a:lnTo>
                <a:lnTo>
                  <a:pt x="0" y="1872691"/>
                </a:lnTo>
                <a:close/>
              </a:path>
            </a:pathLst>
          </a:custGeom>
          <a:ln/>
        </p:spPr>
      </p:pic>
      <p:grpSp>
        <p:nvGrpSpPr>
          <p:cNvPr id="5" name="组合 4">
            <a:extLst>
              <a:ext uri="{FF2B5EF4-FFF2-40B4-BE49-F238E27FC236}">
                <a16:creationId xmlns:a16="http://schemas.microsoft.com/office/drawing/2014/main" id="{2EE0F01B-4974-451B-A8D9-C544F3DC2254}"/>
              </a:ext>
            </a:extLst>
          </p:cNvPr>
          <p:cNvGrpSpPr/>
          <p:nvPr userDrawn="1"/>
        </p:nvGrpSpPr>
        <p:grpSpPr>
          <a:xfrm>
            <a:off x="1602117" y="3811254"/>
            <a:ext cx="1385241" cy="1418621"/>
            <a:chOff x="2824540" y="3977683"/>
            <a:chExt cx="1385241" cy="1418621"/>
          </a:xfrm>
        </p:grpSpPr>
        <p:pic>
          <p:nvPicPr>
            <p:cNvPr id="105" name="图片 104">
              <a:extLst>
                <a:ext uri="{FF2B5EF4-FFF2-40B4-BE49-F238E27FC236}">
                  <a16:creationId xmlns:a16="http://schemas.microsoft.com/office/drawing/2014/main" id="{2099ED7F-8D98-4713-9A0E-BF8AB0854EA9}"/>
                </a:ext>
              </a:extLst>
            </p:cNvPr>
            <p:cNvPicPr>
              <a:picLocks noChangeAspect="1"/>
            </p:cNvPicPr>
            <p:nvPr/>
          </p:nvPicPr>
          <p:blipFill>
            <a:blip r:embed="rId9"/>
            <a:stretch>
              <a:fillRect/>
            </a:stretch>
          </p:blipFill>
          <p:spPr>
            <a:xfrm>
              <a:off x="2824540" y="3977683"/>
              <a:ext cx="1385241" cy="1418621"/>
            </a:xfrm>
            <a:custGeom>
              <a:avLst/>
              <a:gdLst>
                <a:gd name="connsiteX0" fmla="*/ 0 w 1499164"/>
                <a:gd name="connsiteY0" fmla="*/ 0 h 1535288"/>
                <a:gd name="connsiteX1" fmla="*/ 1504222 w 1499164"/>
                <a:gd name="connsiteY1" fmla="*/ 0 h 1535288"/>
                <a:gd name="connsiteX2" fmla="*/ 1504222 w 1499164"/>
                <a:gd name="connsiteY2" fmla="*/ 1551906 h 1535288"/>
                <a:gd name="connsiteX3" fmla="*/ 0 w 1499164"/>
                <a:gd name="connsiteY3" fmla="*/ 1551906 h 1535288"/>
              </a:gdLst>
              <a:ahLst/>
              <a:cxnLst>
                <a:cxn ang="0">
                  <a:pos x="connsiteX0" y="connsiteY0"/>
                </a:cxn>
                <a:cxn ang="0">
                  <a:pos x="connsiteX1" y="connsiteY1"/>
                </a:cxn>
                <a:cxn ang="0">
                  <a:pos x="connsiteX2" y="connsiteY2"/>
                </a:cxn>
                <a:cxn ang="0">
                  <a:pos x="connsiteX3" y="connsiteY3"/>
                </a:cxn>
              </a:cxnLst>
              <a:rect l="l" t="t" r="r" b="b"/>
              <a:pathLst>
                <a:path w="1499164" h="1535288">
                  <a:moveTo>
                    <a:pt x="0" y="0"/>
                  </a:moveTo>
                  <a:lnTo>
                    <a:pt x="1504222" y="0"/>
                  </a:lnTo>
                  <a:lnTo>
                    <a:pt x="1504222" y="1551906"/>
                  </a:lnTo>
                  <a:lnTo>
                    <a:pt x="0" y="1551906"/>
                  </a:lnTo>
                  <a:close/>
                </a:path>
              </a:pathLst>
            </a:custGeom>
            <a:ln/>
          </p:spPr>
        </p:pic>
        <p:sp>
          <p:nvSpPr>
            <p:cNvPr id="106" name="任意多边形: 形状 105">
              <a:extLst>
                <a:ext uri="{FF2B5EF4-FFF2-40B4-BE49-F238E27FC236}">
                  <a16:creationId xmlns:a16="http://schemas.microsoft.com/office/drawing/2014/main" id="{9A7782A9-C641-4DFA-AF87-97C6C8E2BFAC}"/>
                </a:ext>
              </a:extLst>
            </p:cNvPr>
            <p:cNvSpPr/>
            <p:nvPr/>
          </p:nvSpPr>
          <p:spPr>
            <a:xfrm>
              <a:off x="3028544" y="4185358"/>
              <a:ext cx="484000" cy="500690"/>
            </a:xfrm>
            <a:custGeom>
              <a:avLst/>
              <a:gdLst>
                <a:gd name="connsiteX0" fmla="*/ 75638 w 523804"/>
                <a:gd name="connsiteY0" fmla="*/ 57576 h 541866"/>
                <a:gd name="connsiteX1" fmla="*/ 70220 w 523804"/>
                <a:gd name="connsiteY1" fmla="*/ 62995 h 541866"/>
                <a:gd name="connsiteX2" fmla="*/ 57576 w 523804"/>
                <a:gd name="connsiteY2" fmla="*/ 305029 h 541866"/>
                <a:gd name="connsiteX3" fmla="*/ 263486 w 523804"/>
                <a:gd name="connsiteY3" fmla="*/ 530806 h 541866"/>
                <a:gd name="connsiteX4" fmla="*/ 523582 w 523804"/>
                <a:gd name="connsiteY4" fmla="*/ 295998 h 541866"/>
                <a:gd name="connsiteX5" fmla="*/ 317673 w 523804"/>
                <a:gd name="connsiteY5" fmla="*/ 70220 h 541866"/>
                <a:gd name="connsiteX6" fmla="*/ 75638 w 523804"/>
                <a:gd name="connsiteY6" fmla="*/ 57576 h 5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04" h="541866">
                  <a:moveTo>
                    <a:pt x="75638" y="57576"/>
                  </a:moveTo>
                  <a:lnTo>
                    <a:pt x="70220" y="62995"/>
                  </a:lnTo>
                  <a:cubicBezTo>
                    <a:pt x="-223" y="126213"/>
                    <a:pt x="-5642" y="234586"/>
                    <a:pt x="57576" y="305029"/>
                  </a:cubicBezTo>
                  <a:lnTo>
                    <a:pt x="263486" y="530806"/>
                  </a:lnTo>
                  <a:lnTo>
                    <a:pt x="523582" y="295998"/>
                  </a:lnTo>
                  <a:lnTo>
                    <a:pt x="317673" y="70220"/>
                  </a:lnTo>
                  <a:cubicBezTo>
                    <a:pt x="256261" y="-223"/>
                    <a:pt x="146081" y="-5642"/>
                    <a:pt x="75638" y="57576"/>
                  </a:cubicBezTo>
                  <a:close/>
                </a:path>
              </a:pathLst>
            </a:custGeom>
            <a:solidFill>
              <a:srgbClr val="CDEAFA"/>
            </a:solidFill>
            <a:ln w="9525"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58309820-799C-46E0-8563-C2FF6B2A3CDF}"/>
                </a:ext>
              </a:extLst>
            </p:cNvPr>
            <p:cNvSpPr/>
            <p:nvPr/>
          </p:nvSpPr>
          <p:spPr>
            <a:xfrm>
              <a:off x="3259490" y="4446345"/>
              <a:ext cx="517379" cy="534069"/>
            </a:xfrm>
            <a:custGeom>
              <a:avLst/>
              <a:gdLst>
                <a:gd name="connsiteX0" fmla="*/ 506645 w 559928"/>
                <a:gd name="connsiteY0" fmla="*/ 526514 h 577991"/>
                <a:gd name="connsiteX1" fmla="*/ 501227 w 559928"/>
                <a:gd name="connsiteY1" fmla="*/ 531933 h 577991"/>
                <a:gd name="connsiteX2" fmla="*/ 259192 w 559928"/>
                <a:gd name="connsiteY2" fmla="*/ 519289 h 577991"/>
                <a:gd name="connsiteX3" fmla="*/ 13547 w 559928"/>
                <a:gd name="connsiteY3" fmla="*/ 248356 h 577991"/>
                <a:gd name="connsiteX4" fmla="*/ 273643 w 559928"/>
                <a:gd name="connsiteY4" fmla="*/ 13547 h 577991"/>
                <a:gd name="connsiteX5" fmla="*/ 517483 w 559928"/>
                <a:gd name="connsiteY5" fmla="*/ 282674 h 577991"/>
                <a:gd name="connsiteX6" fmla="*/ 506645 w 559928"/>
                <a:gd name="connsiteY6" fmla="*/ 526514 h 57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28" h="577991">
                  <a:moveTo>
                    <a:pt x="506645" y="526514"/>
                  </a:moveTo>
                  <a:lnTo>
                    <a:pt x="501227" y="531933"/>
                  </a:lnTo>
                  <a:cubicBezTo>
                    <a:pt x="430784" y="595150"/>
                    <a:pt x="322410" y="589731"/>
                    <a:pt x="259192" y="519289"/>
                  </a:cubicBezTo>
                  <a:lnTo>
                    <a:pt x="13547" y="248356"/>
                  </a:lnTo>
                  <a:lnTo>
                    <a:pt x="273643" y="13547"/>
                  </a:lnTo>
                  <a:lnTo>
                    <a:pt x="517483" y="282674"/>
                  </a:lnTo>
                  <a:cubicBezTo>
                    <a:pt x="582507" y="353116"/>
                    <a:pt x="577088" y="461490"/>
                    <a:pt x="506645" y="526514"/>
                  </a:cubicBezTo>
                  <a:close/>
                </a:path>
              </a:pathLst>
            </a:custGeom>
            <a:solidFill>
              <a:srgbClr val="FFD200"/>
            </a:solidFill>
            <a:ln w="9525" cap="flat">
              <a:noFill/>
              <a:prstDash val="solid"/>
              <a:miter/>
            </a:ln>
          </p:spPr>
          <p:txBody>
            <a:bodyPr rtlCol="0" anchor="ctr"/>
            <a:lstStyle/>
            <a:p>
              <a:endParaRPr lang="zh-CN" altLang="en-US"/>
            </a:p>
          </p:txBody>
        </p:sp>
        <p:sp>
          <p:nvSpPr>
            <p:cNvPr id="108" name="任意多边形: 形状 107">
              <a:extLst>
                <a:ext uri="{FF2B5EF4-FFF2-40B4-BE49-F238E27FC236}">
                  <a16:creationId xmlns:a16="http://schemas.microsoft.com/office/drawing/2014/main" id="{0ACF2A6D-D181-474C-AA3D-0D8763C537E9}"/>
                </a:ext>
              </a:extLst>
            </p:cNvPr>
            <p:cNvSpPr/>
            <p:nvPr/>
          </p:nvSpPr>
          <p:spPr>
            <a:xfrm>
              <a:off x="3097599" y="4185104"/>
              <a:ext cx="684276" cy="734345"/>
            </a:xfrm>
            <a:custGeom>
              <a:avLst/>
              <a:gdLst>
                <a:gd name="connsiteX0" fmla="*/ 13547 w 740551"/>
                <a:gd name="connsiteY0" fmla="*/ 48819 h 794737"/>
                <a:gd name="connsiteX1" fmla="*/ 692686 w 740551"/>
                <a:gd name="connsiteY1" fmla="*/ 798402 h 794737"/>
                <a:gd name="connsiteX2" fmla="*/ 694493 w 740551"/>
                <a:gd name="connsiteY2" fmla="*/ 567206 h 794737"/>
                <a:gd name="connsiteX3" fmla="*/ 448846 w 740551"/>
                <a:gd name="connsiteY3" fmla="*/ 296272 h 794737"/>
                <a:gd name="connsiteX4" fmla="*/ 242937 w 740551"/>
                <a:gd name="connsiteY4" fmla="*/ 70494 h 794737"/>
                <a:gd name="connsiteX5" fmla="*/ 13547 w 740551"/>
                <a:gd name="connsiteY5" fmla="*/ 48819 h 79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551" h="794737">
                  <a:moveTo>
                    <a:pt x="13547" y="48819"/>
                  </a:moveTo>
                  <a:lnTo>
                    <a:pt x="692686" y="798402"/>
                  </a:lnTo>
                  <a:cubicBezTo>
                    <a:pt x="752291" y="733378"/>
                    <a:pt x="754098" y="632230"/>
                    <a:pt x="694493" y="567206"/>
                  </a:cubicBezTo>
                  <a:lnTo>
                    <a:pt x="448846" y="296272"/>
                  </a:lnTo>
                  <a:lnTo>
                    <a:pt x="242937" y="70494"/>
                  </a:lnTo>
                  <a:cubicBezTo>
                    <a:pt x="183331" y="3664"/>
                    <a:pt x="83989" y="-5367"/>
                    <a:pt x="13547" y="48819"/>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247B8AA8-E208-47B5-AFEA-7CD6CCF8654A}"/>
                </a:ext>
              </a:extLst>
            </p:cNvPr>
            <p:cNvSpPr/>
            <p:nvPr/>
          </p:nvSpPr>
          <p:spPr>
            <a:xfrm>
              <a:off x="3170982" y="4230997"/>
              <a:ext cx="567449" cy="617517"/>
            </a:xfrm>
            <a:custGeom>
              <a:avLst/>
              <a:gdLst>
                <a:gd name="connsiteX0" fmla="*/ 602431 w 614115"/>
                <a:gd name="connsiteY0" fmla="*/ 607850 h 668302"/>
                <a:gd name="connsiteX1" fmla="*/ 600625 w 614115"/>
                <a:gd name="connsiteY1" fmla="*/ 649393 h 668302"/>
                <a:gd name="connsiteX2" fmla="*/ 591594 w 614115"/>
                <a:gd name="connsiteY2" fmla="*/ 658424 h 668302"/>
                <a:gd name="connsiteX3" fmla="*/ 550051 w 614115"/>
                <a:gd name="connsiteY3" fmla="*/ 656618 h 668302"/>
                <a:gd name="connsiteX4" fmla="*/ 20828 w 614115"/>
                <a:gd name="connsiteY4" fmla="*/ 71402 h 668302"/>
                <a:gd name="connsiteX5" fmla="*/ 22634 w 614115"/>
                <a:gd name="connsiteY5" fmla="*/ 29859 h 668302"/>
                <a:gd name="connsiteX6" fmla="*/ 31665 w 614115"/>
                <a:gd name="connsiteY6" fmla="*/ 20828 h 668302"/>
                <a:gd name="connsiteX7" fmla="*/ 73208 w 614115"/>
                <a:gd name="connsiteY7" fmla="*/ 22634 h 668302"/>
                <a:gd name="connsiteX8" fmla="*/ 602431 w 614115"/>
                <a:gd name="connsiteY8" fmla="*/ 607850 h 6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115" h="668302">
                  <a:moveTo>
                    <a:pt x="602431" y="607850"/>
                  </a:moveTo>
                  <a:cubicBezTo>
                    <a:pt x="613269" y="620494"/>
                    <a:pt x="611462" y="638556"/>
                    <a:pt x="600625" y="649393"/>
                  </a:cubicBezTo>
                  <a:lnTo>
                    <a:pt x="591594" y="658424"/>
                  </a:lnTo>
                  <a:cubicBezTo>
                    <a:pt x="578951" y="669261"/>
                    <a:pt x="560888" y="667455"/>
                    <a:pt x="550051" y="656618"/>
                  </a:cubicBezTo>
                  <a:lnTo>
                    <a:pt x="20828" y="71402"/>
                  </a:lnTo>
                  <a:cubicBezTo>
                    <a:pt x="9991" y="58759"/>
                    <a:pt x="11796" y="40696"/>
                    <a:pt x="22634" y="29859"/>
                  </a:cubicBezTo>
                  <a:lnTo>
                    <a:pt x="31665" y="20828"/>
                  </a:lnTo>
                  <a:cubicBezTo>
                    <a:pt x="44309" y="9990"/>
                    <a:pt x="62371" y="11797"/>
                    <a:pt x="73208" y="22634"/>
                  </a:cubicBezTo>
                  <a:lnTo>
                    <a:pt x="602431" y="607850"/>
                  </a:lnTo>
                  <a:close/>
                </a:path>
              </a:pathLst>
            </a:custGeom>
            <a:solidFill>
              <a:srgbClr val="FFFFFF"/>
            </a:solidFill>
            <a:ln w="9525" cap="flat">
              <a:noFill/>
              <a:prstDash val="solid"/>
              <a:miter/>
            </a:ln>
          </p:spPr>
          <p:txBody>
            <a:bodyPr rtlCol="0" anchor="ctr"/>
            <a:lstStyle/>
            <a:p>
              <a:endParaRPr lang="zh-CN" altLang="en-US"/>
            </a:p>
          </p:txBody>
        </p:sp>
      </p:grpSp>
      <p:grpSp>
        <p:nvGrpSpPr>
          <p:cNvPr id="8" name="组合 7">
            <a:extLst>
              <a:ext uri="{FF2B5EF4-FFF2-40B4-BE49-F238E27FC236}">
                <a16:creationId xmlns:a16="http://schemas.microsoft.com/office/drawing/2014/main" id="{4E2391D9-1727-4D8A-93A8-F4CD55AF8957}"/>
              </a:ext>
            </a:extLst>
          </p:cNvPr>
          <p:cNvGrpSpPr/>
          <p:nvPr userDrawn="1"/>
        </p:nvGrpSpPr>
        <p:grpSpPr>
          <a:xfrm>
            <a:off x="2259106" y="1584287"/>
            <a:ext cx="851172" cy="951311"/>
            <a:chOff x="3481529" y="1750716"/>
            <a:chExt cx="851172" cy="951311"/>
          </a:xfrm>
        </p:grpSpPr>
        <p:pic>
          <p:nvPicPr>
            <p:cNvPr id="110" name="图片 109">
              <a:extLst>
                <a:ext uri="{FF2B5EF4-FFF2-40B4-BE49-F238E27FC236}">
                  <a16:creationId xmlns:a16="http://schemas.microsoft.com/office/drawing/2014/main" id="{3F478378-3CEA-45C4-94C5-4DD2E4AA370A}"/>
                </a:ext>
              </a:extLst>
            </p:cNvPr>
            <p:cNvPicPr>
              <a:picLocks noChangeAspect="1"/>
            </p:cNvPicPr>
            <p:nvPr/>
          </p:nvPicPr>
          <p:blipFill>
            <a:blip r:embed="rId10"/>
            <a:stretch>
              <a:fillRect/>
            </a:stretch>
          </p:blipFill>
          <p:spPr>
            <a:xfrm>
              <a:off x="3481529" y="1750716"/>
              <a:ext cx="851172" cy="951311"/>
            </a:xfrm>
            <a:custGeom>
              <a:avLst/>
              <a:gdLst>
                <a:gd name="connsiteX0" fmla="*/ 0 w 921173"/>
                <a:gd name="connsiteY0" fmla="*/ 0 h 1029546"/>
                <a:gd name="connsiteX1" fmla="*/ 923341 w 921173"/>
                <a:gd name="connsiteY1" fmla="*/ 0 h 1029546"/>
                <a:gd name="connsiteX2" fmla="*/ 923341 w 921173"/>
                <a:gd name="connsiteY2" fmla="*/ 1036049 h 1029546"/>
                <a:gd name="connsiteX3" fmla="*/ 0 w 921173"/>
                <a:gd name="connsiteY3" fmla="*/ 1036049 h 1029546"/>
              </a:gdLst>
              <a:ahLst/>
              <a:cxnLst>
                <a:cxn ang="0">
                  <a:pos x="connsiteX0" y="connsiteY0"/>
                </a:cxn>
                <a:cxn ang="0">
                  <a:pos x="connsiteX1" y="connsiteY1"/>
                </a:cxn>
                <a:cxn ang="0">
                  <a:pos x="connsiteX2" y="connsiteY2"/>
                </a:cxn>
                <a:cxn ang="0">
                  <a:pos x="connsiteX3" y="connsiteY3"/>
                </a:cxn>
              </a:cxnLst>
              <a:rect l="l" t="t" r="r" b="b"/>
              <a:pathLst>
                <a:path w="921173" h="1029546">
                  <a:moveTo>
                    <a:pt x="0" y="0"/>
                  </a:moveTo>
                  <a:lnTo>
                    <a:pt x="923341" y="0"/>
                  </a:lnTo>
                  <a:lnTo>
                    <a:pt x="923341" y="1036049"/>
                  </a:lnTo>
                  <a:lnTo>
                    <a:pt x="0" y="1036049"/>
                  </a:lnTo>
                  <a:close/>
                </a:path>
              </a:pathLst>
            </a:custGeom>
            <a:ln/>
          </p:spPr>
        </p:pic>
        <p:sp>
          <p:nvSpPr>
            <p:cNvPr id="111" name="任意多边形: 形状 110">
              <a:extLst>
                <a:ext uri="{FF2B5EF4-FFF2-40B4-BE49-F238E27FC236}">
                  <a16:creationId xmlns:a16="http://schemas.microsoft.com/office/drawing/2014/main" id="{E1E8F8FC-7B96-4A8B-803C-E4B4ECCC9973}"/>
                </a:ext>
              </a:extLst>
            </p:cNvPr>
            <p:cNvSpPr/>
            <p:nvPr/>
          </p:nvSpPr>
          <p:spPr>
            <a:xfrm>
              <a:off x="3748496" y="1878797"/>
              <a:ext cx="300414" cy="333793"/>
            </a:xfrm>
            <a:custGeom>
              <a:avLst/>
              <a:gdLst>
                <a:gd name="connsiteX0" fmla="*/ 280867 w 325120"/>
                <a:gd name="connsiteY0" fmla="*/ 35956 h 361244"/>
                <a:gd name="connsiteX1" fmla="*/ 277255 w 325120"/>
                <a:gd name="connsiteY1" fmla="*/ 32343 h 361244"/>
                <a:gd name="connsiteX2" fmla="*/ 123726 w 325120"/>
                <a:gd name="connsiteY2" fmla="*/ 61243 h 361244"/>
                <a:gd name="connsiteX3" fmla="*/ 13547 w 325120"/>
                <a:gd name="connsiteY3" fmla="*/ 223803 h 361244"/>
                <a:gd name="connsiteX4" fmla="*/ 199587 w 325120"/>
                <a:gd name="connsiteY4" fmla="*/ 350239 h 361244"/>
                <a:gd name="connsiteX5" fmla="*/ 309767 w 325120"/>
                <a:gd name="connsiteY5" fmla="*/ 187679 h 361244"/>
                <a:gd name="connsiteX6" fmla="*/ 280867 w 325120"/>
                <a:gd name="connsiteY6" fmla="*/ 35956 h 36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120" h="361244">
                  <a:moveTo>
                    <a:pt x="280867" y="35956"/>
                  </a:moveTo>
                  <a:lnTo>
                    <a:pt x="277255" y="32343"/>
                  </a:lnTo>
                  <a:cubicBezTo>
                    <a:pt x="226681" y="-1975"/>
                    <a:pt x="158044" y="12475"/>
                    <a:pt x="123726" y="61243"/>
                  </a:cubicBezTo>
                  <a:lnTo>
                    <a:pt x="13547" y="223803"/>
                  </a:lnTo>
                  <a:lnTo>
                    <a:pt x="199587" y="350239"/>
                  </a:lnTo>
                  <a:lnTo>
                    <a:pt x="309767" y="187679"/>
                  </a:lnTo>
                  <a:cubicBezTo>
                    <a:pt x="344085" y="138911"/>
                    <a:pt x="331442" y="70274"/>
                    <a:pt x="280867" y="35956"/>
                  </a:cubicBezTo>
                  <a:close/>
                </a:path>
              </a:pathLst>
            </a:custGeom>
            <a:solidFill>
              <a:srgbClr val="CDEAFA"/>
            </a:solidFill>
            <a:ln w="9525"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7579B37D-11CC-4737-949A-F9803AB79123}"/>
                </a:ext>
              </a:extLst>
            </p:cNvPr>
            <p:cNvSpPr/>
            <p:nvPr/>
          </p:nvSpPr>
          <p:spPr>
            <a:xfrm>
              <a:off x="3610521" y="2073076"/>
              <a:ext cx="333793" cy="350483"/>
            </a:xfrm>
            <a:custGeom>
              <a:avLst/>
              <a:gdLst>
                <a:gd name="connsiteX0" fmla="*/ 65333 w 361244"/>
                <a:gd name="connsiteY0" fmla="*/ 363954 h 379306"/>
                <a:gd name="connsiteX1" fmla="*/ 61721 w 361244"/>
                <a:gd name="connsiteY1" fmla="*/ 360341 h 379306"/>
                <a:gd name="connsiteX2" fmla="*/ 32821 w 361244"/>
                <a:gd name="connsiteY2" fmla="*/ 206812 h 379306"/>
                <a:gd name="connsiteX3" fmla="*/ 164676 w 361244"/>
                <a:gd name="connsiteY3" fmla="*/ 13547 h 379306"/>
                <a:gd name="connsiteX4" fmla="*/ 350716 w 361244"/>
                <a:gd name="connsiteY4" fmla="*/ 139982 h 379306"/>
                <a:gd name="connsiteX5" fmla="*/ 218862 w 361244"/>
                <a:gd name="connsiteY5" fmla="*/ 333248 h 379306"/>
                <a:gd name="connsiteX6" fmla="*/ 65333 w 361244"/>
                <a:gd name="connsiteY6" fmla="*/ 363954 h 37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244" h="379306">
                  <a:moveTo>
                    <a:pt x="65333" y="363954"/>
                  </a:moveTo>
                  <a:lnTo>
                    <a:pt x="61721" y="360341"/>
                  </a:lnTo>
                  <a:cubicBezTo>
                    <a:pt x="11147" y="326023"/>
                    <a:pt x="-1497" y="257387"/>
                    <a:pt x="32821" y="206812"/>
                  </a:cubicBezTo>
                  <a:lnTo>
                    <a:pt x="164676" y="13547"/>
                  </a:lnTo>
                  <a:lnTo>
                    <a:pt x="350716" y="139982"/>
                  </a:lnTo>
                  <a:lnTo>
                    <a:pt x="218862" y="333248"/>
                  </a:lnTo>
                  <a:cubicBezTo>
                    <a:pt x="184544" y="385628"/>
                    <a:pt x="115907" y="398272"/>
                    <a:pt x="65333" y="363954"/>
                  </a:cubicBezTo>
                  <a:close/>
                </a:path>
              </a:pathLst>
            </a:custGeom>
            <a:solidFill>
              <a:srgbClr val="FFD200"/>
            </a:solidFill>
            <a:ln w="9525" cap="flat">
              <a:noFill/>
              <a:prstDash val="solid"/>
              <a:miter/>
            </a:ln>
          </p:spPr>
          <p:txBody>
            <a:bodyPr rtlCol="0" anchor="ctr"/>
            <a:lstStyle/>
            <a:p>
              <a:endParaRPr lang="zh-CN" altLang="en-US"/>
            </a:p>
          </p:txBody>
        </p:sp>
        <p:sp>
          <p:nvSpPr>
            <p:cNvPr id="113" name="任意多边形: 形状 112">
              <a:extLst>
                <a:ext uri="{FF2B5EF4-FFF2-40B4-BE49-F238E27FC236}">
                  <a16:creationId xmlns:a16="http://schemas.microsoft.com/office/drawing/2014/main" id="{009644A3-47D0-445A-ABB9-FAD1F6FBF291}"/>
                </a:ext>
              </a:extLst>
            </p:cNvPr>
            <p:cNvSpPr/>
            <p:nvPr/>
          </p:nvSpPr>
          <p:spPr>
            <a:xfrm>
              <a:off x="3666717" y="1906180"/>
              <a:ext cx="383862" cy="517379"/>
            </a:xfrm>
            <a:custGeom>
              <a:avLst/>
              <a:gdLst>
                <a:gd name="connsiteX0" fmla="*/ 378403 w 415431"/>
                <a:gd name="connsiteY0" fmla="*/ 13547 h 559928"/>
                <a:gd name="connsiteX1" fmla="*/ 13547 w 415431"/>
                <a:gd name="connsiteY1" fmla="*/ 549995 h 559928"/>
                <a:gd name="connsiteX2" fmla="*/ 158044 w 415431"/>
                <a:gd name="connsiteY2" fmla="*/ 515677 h 559928"/>
                <a:gd name="connsiteX3" fmla="*/ 289898 w 415431"/>
                <a:gd name="connsiteY3" fmla="*/ 322411 h 559928"/>
                <a:gd name="connsiteX4" fmla="*/ 400078 w 415431"/>
                <a:gd name="connsiteY4" fmla="*/ 159851 h 559928"/>
                <a:gd name="connsiteX5" fmla="*/ 378403 w 415431"/>
                <a:gd name="connsiteY5" fmla="*/ 13547 h 55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431" h="559928">
                  <a:moveTo>
                    <a:pt x="378403" y="13547"/>
                  </a:moveTo>
                  <a:lnTo>
                    <a:pt x="13547" y="549995"/>
                  </a:lnTo>
                  <a:cubicBezTo>
                    <a:pt x="62314" y="577088"/>
                    <a:pt x="125532" y="562638"/>
                    <a:pt x="158044" y="515677"/>
                  </a:cubicBezTo>
                  <a:lnTo>
                    <a:pt x="289898" y="322411"/>
                  </a:lnTo>
                  <a:lnTo>
                    <a:pt x="400078" y="159851"/>
                  </a:lnTo>
                  <a:cubicBezTo>
                    <a:pt x="430784" y="112889"/>
                    <a:pt x="421753" y="47865"/>
                    <a:pt x="378403" y="13547"/>
                  </a:cubicBezTo>
                  <a:close/>
                </a:path>
              </a:pathLst>
            </a:custGeom>
            <a:solidFill>
              <a:srgbClr val="FFFFFF">
                <a:alpha val="50000"/>
              </a:srgbClr>
            </a:solidFill>
            <a:ln w="9525" cap="flat">
              <a:noFill/>
              <a:prstDash val="solid"/>
              <a:miter/>
            </a:ln>
          </p:spPr>
          <p:txBody>
            <a:bodyPr rtlCol="0" anchor="ctr"/>
            <a:lstStyle/>
            <a:p>
              <a:endParaRPr lang="zh-CN" altLang="en-US"/>
            </a:p>
          </p:txBody>
        </p:sp>
        <p:sp>
          <p:nvSpPr>
            <p:cNvPr id="114" name="任意多边形: 形状 113">
              <a:extLst>
                <a:ext uri="{FF2B5EF4-FFF2-40B4-BE49-F238E27FC236}">
                  <a16:creationId xmlns:a16="http://schemas.microsoft.com/office/drawing/2014/main" id="{DCE900C4-D510-4C3B-A718-675B31890AB2}"/>
                </a:ext>
              </a:extLst>
            </p:cNvPr>
            <p:cNvSpPr/>
            <p:nvPr/>
          </p:nvSpPr>
          <p:spPr>
            <a:xfrm>
              <a:off x="3707294" y="1958439"/>
              <a:ext cx="317103" cy="450621"/>
            </a:xfrm>
            <a:custGeom>
              <a:avLst/>
              <a:gdLst>
                <a:gd name="connsiteX0" fmla="*/ 54525 w 343182"/>
                <a:gd name="connsiteY0" fmla="*/ 466344 h 487680"/>
                <a:gd name="connsiteX1" fmla="*/ 29238 w 343182"/>
                <a:gd name="connsiteY1" fmla="*/ 471763 h 487680"/>
                <a:gd name="connsiteX2" fmla="*/ 22013 w 343182"/>
                <a:gd name="connsiteY2" fmla="*/ 466344 h 487680"/>
                <a:gd name="connsiteX3" fmla="*/ 16595 w 343182"/>
                <a:gd name="connsiteY3" fmla="*/ 441057 h 487680"/>
                <a:gd name="connsiteX4" fmla="*/ 300171 w 343182"/>
                <a:gd name="connsiteY4" fmla="*/ 22013 h 487680"/>
                <a:gd name="connsiteX5" fmla="*/ 325458 w 343182"/>
                <a:gd name="connsiteY5" fmla="*/ 16595 h 487680"/>
                <a:gd name="connsiteX6" fmla="*/ 332684 w 343182"/>
                <a:gd name="connsiteY6" fmla="*/ 22013 h 487680"/>
                <a:gd name="connsiteX7" fmla="*/ 338102 w 343182"/>
                <a:gd name="connsiteY7" fmla="*/ 47300 h 487680"/>
                <a:gd name="connsiteX8" fmla="*/ 54525 w 343182"/>
                <a:gd name="connsiteY8" fmla="*/ 466344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82" h="487680">
                  <a:moveTo>
                    <a:pt x="54525" y="466344"/>
                  </a:moveTo>
                  <a:cubicBezTo>
                    <a:pt x="49107" y="475375"/>
                    <a:pt x="36463" y="477181"/>
                    <a:pt x="29238" y="471763"/>
                  </a:cubicBezTo>
                  <a:lnTo>
                    <a:pt x="22013" y="466344"/>
                  </a:lnTo>
                  <a:cubicBezTo>
                    <a:pt x="12982" y="460925"/>
                    <a:pt x="11176" y="448282"/>
                    <a:pt x="16595" y="441057"/>
                  </a:cubicBezTo>
                  <a:lnTo>
                    <a:pt x="300171" y="22013"/>
                  </a:lnTo>
                  <a:cubicBezTo>
                    <a:pt x="305590" y="12982"/>
                    <a:pt x="318234" y="11176"/>
                    <a:pt x="325458" y="16595"/>
                  </a:cubicBezTo>
                  <a:lnTo>
                    <a:pt x="332684" y="22013"/>
                  </a:lnTo>
                  <a:cubicBezTo>
                    <a:pt x="341715" y="27432"/>
                    <a:pt x="343521" y="40076"/>
                    <a:pt x="338102" y="47300"/>
                  </a:cubicBezTo>
                  <a:lnTo>
                    <a:pt x="54525" y="466344"/>
                  </a:lnTo>
                  <a:close/>
                </a:path>
              </a:pathLst>
            </a:custGeom>
            <a:solidFill>
              <a:srgbClr val="FFFFFF"/>
            </a:solidFill>
            <a:ln w="9525" cap="flat">
              <a:noFill/>
              <a:prstDash val="solid"/>
              <a:miter/>
            </a:ln>
          </p:spPr>
          <p:txBody>
            <a:bodyPr rtlCol="0" anchor="ctr"/>
            <a:lstStyle/>
            <a:p>
              <a:endParaRPr lang="zh-CN" altLang="en-US"/>
            </a:p>
          </p:txBody>
        </p:sp>
      </p:grpSp>
      <p:pic>
        <p:nvPicPr>
          <p:cNvPr id="115" name="图片 114">
            <a:extLst>
              <a:ext uri="{FF2B5EF4-FFF2-40B4-BE49-F238E27FC236}">
                <a16:creationId xmlns:a16="http://schemas.microsoft.com/office/drawing/2014/main" id="{7A923F97-9EB8-48C2-9FC8-41F0B68ACC89}"/>
              </a:ext>
            </a:extLst>
          </p:cNvPr>
          <p:cNvPicPr>
            <a:picLocks noChangeAspect="1"/>
          </p:cNvPicPr>
          <p:nvPr/>
        </p:nvPicPr>
        <p:blipFill>
          <a:blip r:embed="rId11"/>
          <a:stretch>
            <a:fillRect/>
          </a:stretch>
        </p:blipFill>
        <p:spPr>
          <a:xfrm>
            <a:off x="3208213" y="1864455"/>
            <a:ext cx="1835862" cy="1919311"/>
          </a:xfrm>
          <a:custGeom>
            <a:avLst/>
            <a:gdLst>
              <a:gd name="connsiteX0" fmla="*/ 0 w 1986844"/>
              <a:gd name="connsiteY0" fmla="*/ 0 h 2077155"/>
              <a:gd name="connsiteX1" fmla="*/ 1989734 w 1986844"/>
              <a:gd name="connsiteY1" fmla="*/ 0 h 2077155"/>
              <a:gd name="connsiteX2" fmla="*/ 1989734 w 1986844"/>
              <a:gd name="connsiteY2" fmla="*/ 2089438 h 2077155"/>
              <a:gd name="connsiteX3" fmla="*/ 0 w 1986844"/>
              <a:gd name="connsiteY3" fmla="*/ 2089438 h 2077155"/>
            </a:gdLst>
            <a:ahLst/>
            <a:cxnLst>
              <a:cxn ang="0">
                <a:pos x="connsiteX0" y="connsiteY0"/>
              </a:cxn>
              <a:cxn ang="0">
                <a:pos x="connsiteX1" y="connsiteY1"/>
              </a:cxn>
              <a:cxn ang="0">
                <a:pos x="connsiteX2" y="connsiteY2"/>
              </a:cxn>
              <a:cxn ang="0">
                <a:pos x="connsiteX3" y="connsiteY3"/>
              </a:cxn>
            </a:cxnLst>
            <a:rect l="l" t="t" r="r" b="b"/>
            <a:pathLst>
              <a:path w="1986844" h="2077155">
                <a:moveTo>
                  <a:pt x="0" y="0"/>
                </a:moveTo>
                <a:lnTo>
                  <a:pt x="1989734" y="0"/>
                </a:lnTo>
                <a:lnTo>
                  <a:pt x="1989734" y="2089438"/>
                </a:lnTo>
                <a:lnTo>
                  <a:pt x="0" y="2089438"/>
                </a:lnTo>
                <a:close/>
              </a:path>
            </a:pathLst>
          </a:custGeom>
          <a:ln/>
        </p:spPr>
      </p:pic>
    </p:spTree>
    <p:extLst>
      <p:ext uri="{BB962C8B-B14F-4D97-AF65-F5344CB8AC3E}">
        <p14:creationId xmlns:p14="http://schemas.microsoft.com/office/powerpoint/2010/main" val="36180166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标题幻灯片">
    <p:bg>
      <p:bgPr>
        <a:solidFill>
          <a:schemeClr val="bg1"/>
        </a:solidFill>
        <a:effectLst/>
      </p:bgPr>
    </p:bg>
    <p:spTree>
      <p:nvGrpSpPr>
        <p:cNvPr id="1" name=""/>
        <p:cNvGrpSpPr/>
        <p:nvPr/>
      </p:nvGrpSpPr>
      <p:grpSpPr>
        <a:xfrm>
          <a:off x="0" y="0"/>
          <a:ext cx="0" cy="0"/>
          <a:chOff x="0" y="0"/>
          <a:chExt cx="0" cy="0"/>
        </a:xfrm>
      </p:grpSpPr>
      <p:grpSp>
        <p:nvGrpSpPr>
          <p:cNvPr id="2" name="OfficePLUSCoverBackgroundShape">
            <a:extLst>
              <a:ext uri="{FF2B5EF4-FFF2-40B4-BE49-F238E27FC236}">
                <a16:creationId xmlns:a16="http://schemas.microsoft.com/office/drawing/2014/main" id="{049ECE83-2E56-EEA5-464B-3429C4F8E406}"/>
              </a:ext>
            </a:extLst>
          </p:cNvPr>
          <p:cNvGrpSpPr/>
          <p:nvPr/>
        </p:nvGrpSpPr>
        <p:grpSpPr>
          <a:xfrm>
            <a:off x="-3806" y="-21408"/>
            <a:ext cx="12216444" cy="6420252"/>
            <a:chOff x="-3806" y="-21408"/>
            <a:chExt cx="12216444" cy="6420252"/>
          </a:xfrm>
        </p:grpSpPr>
        <p:sp>
          <p:nvSpPr>
            <p:cNvPr id="18" name="Freeform: Shape 17">
              <a:extLst>
                <a:ext uri="{FF2B5EF4-FFF2-40B4-BE49-F238E27FC236}">
                  <a16:creationId xmlns:a16="http://schemas.microsoft.com/office/drawing/2014/main" id="{F50DAD2D-99C4-46B3-A5D3-9A38DC195B02}"/>
                </a:ext>
              </a:extLst>
            </p:cNvPr>
            <p:cNvSpPr>
              <a:spLocks/>
            </p:cNvSpPr>
            <p:nvPr/>
          </p:nvSpPr>
          <p:spPr bwMode="auto">
            <a:xfrm>
              <a:off x="-3806" y="-14656"/>
              <a:ext cx="12192000" cy="6413500"/>
            </a:xfrm>
            <a:custGeom>
              <a:avLst/>
              <a:gdLst>
                <a:gd name="T0" fmla="*/ 7680 w 7680"/>
                <a:gd name="T1" fmla="*/ 3247 h 4046"/>
                <a:gd name="T2" fmla="*/ 3815 w 7680"/>
                <a:gd name="T3" fmla="*/ 4046 h 4046"/>
                <a:gd name="T4" fmla="*/ 0 w 7680"/>
                <a:gd name="T5" fmla="*/ 3247 h 4046"/>
                <a:gd name="T6" fmla="*/ 0 w 7680"/>
                <a:gd name="T7" fmla="*/ 0 h 4046"/>
                <a:gd name="T8" fmla="*/ 7680 w 7680"/>
                <a:gd name="T9" fmla="*/ 0 h 4046"/>
                <a:gd name="T10" fmla="*/ 7680 w 7680"/>
                <a:gd name="T11" fmla="*/ 3247 h 4046"/>
              </a:gdLst>
              <a:ahLst/>
              <a:cxnLst>
                <a:cxn ang="0">
                  <a:pos x="T0" y="T1"/>
                </a:cxn>
                <a:cxn ang="0">
                  <a:pos x="T2" y="T3"/>
                </a:cxn>
                <a:cxn ang="0">
                  <a:pos x="T4" y="T5"/>
                </a:cxn>
                <a:cxn ang="0">
                  <a:pos x="T6" y="T7"/>
                </a:cxn>
                <a:cxn ang="0">
                  <a:pos x="T8" y="T9"/>
                </a:cxn>
                <a:cxn ang="0">
                  <a:pos x="T10" y="T11"/>
                </a:cxn>
              </a:cxnLst>
              <a:rect l="0" t="0" r="r" b="b"/>
              <a:pathLst>
                <a:path w="7680" h="4046">
                  <a:moveTo>
                    <a:pt x="7680" y="3247"/>
                  </a:moveTo>
                  <a:cubicBezTo>
                    <a:pt x="7680" y="3247"/>
                    <a:pt x="6257" y="4046"/>
                    <a:pt x="3815" y="4046"/>
                  </a:cubicBezTo>
                  <a:cubicBezTo>
                    <a:pt x="1106" y="4046"/>
                    <a:pt x="0" y="3247"/>
                    <a:pt x="0" y="3247"/>
                  </a:cubicBezTo>
                  <a:cubicBezTo>
                    <a:pt x="0" y="0"/>
                    <a:pt x="0" y="0"/>
                    <a:pt x="0" y="0"/>
                  </a:cubicBezTo>
                  <a:cubicBezTo>
                    <a:pt x="7680" y="0"/>
                    <a:pt x="7680" y="0"/>
                    <a:pt x="7680" y="0"/>
                  </a:cubicBezTo>
                  <a:lnTo>
                    <a:pt x="7680" y="3247"/>
                  </a:lnTo>
                  <a:close/>
                </a:path>
              </a:pathLst>
            </a:custGeom>
            <a:gradFill>
              <a:gsLst>
                <a:gs pos="0">
                  <a:srgbClr val="2154A5"/>
                </a:gs>
                <a:gs pos="32000">
                  <a:srgbClr val="2869B4"/>
                </a:gs>
                <a:gs pos="68000">
                  <a:srgbClr val="2D78BE"/>
                </a:gs>
                <a:gs pos="100000">
                  <a:srgbClr val="3591D0"/>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Shape 18">
              <a:extLst>
                <a:ext uri="{FF2B5EF4-FFF2-40B4-BE49-F238E27FC236}">
                  <a16:creationId xmlns:a16="http://schemas.microsoft.com/office/drawing/2014/main" id="{1B0C7F96-6AC0-49B2-BA5F-B195CFB82FFC}"/>
                </a:ext>
              </a:extLst>
            </p:cNvPr>
            <p:cNvSpPr>
              <a:spLocks/>
            </p:cNvSpPr>
            <p:nvPr/>
          </p:nvSpPr>
          <p:spPr bwMode="auto">
            <a:xfrm>
              <a:off x="1317625" y="-21408"/>
              <a:ext cx="4371975" cy="2379663"/>
            </a:xfrm>
            <a:custGeom>
              <a:avLst/>
              <a:gdLst>
                <a:gd name="T0" fmla="*/ 0 w 2754"/>
                <a:gd name="T1" fmla="*/ 125 h 1501"/>
                <a:gd name="T2" fmla="*/ 1377 w 2754"/>
                <a:gd name="T3" fmla="*/ 1501 h 1501"/>
                <a:gd name="T4" fmla="*/ 2754 w 2754"/>
                <a:gd name="T5" fmla="*/ 125 h 1501"/>
                <a:gd name="T6" fmla="*/ 2748 w 2754"/>
                <a:gd name="T7" fmla="*/ 0 h 1501"/>
                <a:gd name="T8" fmla="*/ 6 w 2754"/>
                <a:gd name="T9" fmla="*/ 0 h 1501"/>
                <a:gd name="T10" fmla="*/ 0 w 2754"/>
                <a:gd name="T11" fmla="*/ 125 h 1501"/>
              </a:gdLst>
              <a:ahLst/>
              <a:cxnLst>
                <a:cxn ang="0">
                  <a:pos x="T0" y="T1"/>
                </a:cxn>
                <a:cxn ang="0">
                  <a:pos x="T2" y="T3"/>
                </a:cxn>
                <a:cxn ang="0">
                  <a:pos x="T4" y="T5"/>
                </a:cxn>
                <a:cxn ang="0">
                  <a:pos x="T6" y="T7"/>
                </a:cxn>
                <a:cxn ang="0">
                  <a:pos x="T8" y="T9"/>
                </a:cxn>
                <a:cxn ang="0">
                  <a:pos x="T10" y="T11"/>
                </a:cxn>
              </a:cxnLst>
              <a:rect l="0" t="0" r="r" b="b"/>
              <a:pathLst>
                <a:path w="2754" h="1501">
                  <a:moveTo>
                    <a:pt x="0" y="125"/>
                  </a:moveTo>
                  <a:cubicBezTo>
                    <a:pt x="0" y="885"/>
                    <a:pt x="617" y="1501"/>
                    <a:pt x="1377" y="1501"/>
                  </a:cubicBezTo>
                  <a:cubicBezTo>
                    <a:pt x="2137" y="1501"/>
                    <a:pt x="2754" y="885"/>
                    <a:pt x="2754" y="125"/>
                  </a:cubicBezTo>
                  <a:cubicBezTo>
                    <a:pt x="2754" y="83"/>
                    <a:pt x="2752" y="41"/>
                    <a:pt x="2748" y="0"/>
                  </a:cubicBezTo>
                  <a:cubicBezTo>
                    <a:pt x="6" y="0"/>
                    <a:pt x="6" y="0"/>
                    <a:pt x="6" y="0"/>
                  </a:cubicBezTo>
                  <a:cubicBezTo>
                    <a:pt x="2" y="41"/>
                    <a:pt x="0" y="83"/>
                    <a:pt x="0" y="125"/>
                  </a:cubicBezTo>
                  <a:close/>
                </a:path>
              </a:pathLst>
            </a:custGeom>
            <a:gradFill>
              <a:gsLst>
                <a:gs pos="100000">
                  <a:srgbClr val="2154A5"/>
                </a:gs>
                <a:gs pos="70000">
                  <a:srgbClr val="2869B4"/>
                </a:gs>
                <a:gs pos="40000">
                  <a:srgbClr val="2D78BE"/>
                </a:gs>
                <a:gs pos="0">
                  <a:srgbClr val="3591D0"/>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Shape 19">
              <a:extLst>
                <a:ext uri="{FF2B5EF4-FFF2-40B4-BE49-F238E27FC236}">
                  <a16:creationId xmlns:a16="http://schemas.microsoft.com/office/drawing/2014/main" id="{2E669A6B-6904-4628-95E0-7D513314A9CA}"/>
                </a:ext>
              </a:extLst>
            </p:cNvPr>
            <p:cNvSpPr>
              <a:spLocks/>
            </p:cNvSpPr>
            <p:nvPr/>
          </p:nvSpPr>
          <p:spPr bwMode="auto">
            <a:xfrm>
              <a:off x="10512425" y="1298576"/>
              <a:ext cx="1700213" cy="2413000"/>
            </a:xfrm>
            <a:custGeom>
              <a:avLst/>
              <a:gdLst>
                <a:gd name="T0" fmla="*/ 1071 w 1071"/>
                <a:gd name="T1" fmla="*/ 65 h 1522"/>
                <a:gd name="T2" fmla="*/ 762 w 1071"/>
                <a:gd name="T3" fmla="*/ 0 h 1522"/>
                <a:gd name="T4" fmla="*/ 0 w 1071"/>
                <a:gd name="T5" fmla="*/ 761 h 1522"/>
                <a:gd name="T6" fmla="*/ 762 w 1071"/>
                <a:gd name="T7" fmla="*/ 1522 h 1522"/>
                <a:gd name="T8" fmla="*/ 1071 w 1071"/>
                <a:gd name="T9" fmla="*/ 1457 h 1522"/>
                <a:gd name="T10" fmla="*/ 1071 w 1071"/>
                <a:gd name="T11" fmla="*/ 65 h 1522"/>
              </a:gdLst>
              <a:ahLst/>
              <a:cxnLst>
                <a:cxn ang="0">
                  <a:pos x="T0" y="T1"/>
                </a:cxn>
                <a:cxn ang="0">
                  <a:pos x="T2" y="T3"/>
                </a:cxn>
                <a:cxn ang="0">
                  <a:pos x="T4" y="T5"/>
                </a:cxn>
                <a:cxn ang="0">
                  <a:pos x="T6" y="T7"/>
                </a:cxn>
                <a:cxn ang="0">
                  <a:pos x="T8" y="T9"/>
                </a:cxn>
                <a:cxn ang="0">
                  <a:pos x="T10" y="T11"/>
                </a:cxn>
              </a:cxnLst>
              <a:rect l="0" t="0" r="r" b="b"/>
              <a:pathLst>
                <a:path w="1071" h="1522">
                  <a:moveTo>
                    <a:pt x="1071" y="65"/>
                  </a:moveTo>
                  <a:cubicBezTo>
                    <a:pt x="976" y="23"/>
                    <a:pt x="872" y="0"/>
                    <a:pt x="762" y="0"/>
                  </a:cubicBezTo>
                  <a:cubicBezTo>
                    <a:pt x="341" y="0"/>
                    <a:pt x="0" y="341"/>
                    <a:pt x="0" y="761"/>
                  </a:cubicBezTo>
                  <a:cubicBezTo>
                    <a:pt x="0" y="1182"/>
                    <a:pt x="341" y="1522"/>
                    <a:pt x="762" y="1522"/>
                  </a:cubicBezTo>
                  <a:cubicBezTo>
                    <a:pt x="872" y="1522"/>
                    <a:pt x="976" y="1499"/>
                    <a:pt x="1071" y="1457"/>
                  </a:cubicBezTo>
                  <a:lnTo>
                    <a:pt x="1071" y="65"/>
                  </a:lnTo>
                  <a:close/>
                </a:path>
              </a:pathLst>
            </a:custGeom>
            <a:gradFill>
              <a:gsLst>
                <a:gs pos="100000">
                  <a:srgbClr val="2154A5"/>
                </a:gs>
                <a:gs pos="70000">
                  <a:srgbClr val="2869B4"/>
                </a:gs>
                <a:gs pos="46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Oval 20">
              <a:extLst>
                <a:ext uri="{FF2B5EF4-FFF2-40B4-BE49-F238E27FC236}">
                  <a16:creationId xmlns:a16="http://schemas.microsoft.com/office/drawing/2014/main" id="{8728688A-3863-46B0-8AE3-D619DC991E8A}"/>
                </a:ext>
              </a:extLst>
            </p:cNvPr>
            <p:cNvSpPr>
              <a:spLocks noChangeArrowheads="1"/>
            </p:cNvSpPr>
            <p:nvPr/>
          </p:nvSpPr>
          <p:spPr bwMode="auto">
            <a:xfrm>
              <a:off x="352425" y="3767138"/>
              <a:ext cx="1579563" cy="15763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Oval 21">
              <a:extLst>
                <a:ext uri="{FF2B5EF4-FFF2-40B4-BE49-F238E27FC236}">
                  <a16:creationId xmlns:a16="http://schemas.microsoft.com/office/drawing/2014/main" id="{65FE9E16-9B65-4E75-9C23-2D9D375F1FBF}"/>
                </a:ext>
              </a:extLst>
            </p:cNvPr>
            <p:cNvSpPr>
              <a:spLocks noChangeArrowheads="1"/>
            </p:cNvSpPr>
            <p:nvPr/>
          </p:nvSpPr>
          <p:spPr bwMode="auto">
            <a:xfrm>
              <a:off x="7123113" y="2630488"/>
              <a:ext cx="706438" cy="706438"/>
            </a:xfrm>
            <a:prstGeom prst="ellipse">
              <a:avLst/>
            </a:prstGeom>
            <a:gradFill>
              <a:gsLst>
                <a:gs pos="100000">
                  <a:srgbClr val="2154A5"/>
                </a:gs>
                <a:gs pos="70000">
                  <a:srgbClr val="2869B4"/>
                </a:gs>
                <a:gs pos="51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Oval 22">
              <a:extLst>
                <a:ext uri="{FF2B5EF4-FFF2-40B4-BE49-F238E27FC236}">
                  <a16:creationId xmlns:a16="http://schemas.microsoft.com/office/drawing/2014/main" id="{C3484530-40FC-4ED5-B280-7BC711AB3661}"/>
                </a:ext>
              </a:extLst>
            </p:cNvPr>
            <p:cNvSpPr>
              <a:spLocks noChangeArrowheads="1"/>
            </p:cNvSpPr>
            <p:nvPr/>
          </p:nvSpPr>
          <p:spPr bwMode="auto">
            <a:xfrm>
              <a:off x="1871663" y="2741613"/>
              <a:ext cx="398463" cy="3952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66386457"/>
      </p:ext>
    </p:extLst>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50DAD2D-99C4-46B3-A5D3-9A38DC195B02}"/>
              </a:ext>
            </a:extLst>
          </p:cNvPr>
          <p:cNvSpPr>
            <a:spLocks/>
          </p:cNvSpPr>
          <p:nvPr/>
        </p:nvSpPr>
        <p:spPr bwMode="auto">
          <a:xfrm>
            <a:off x="0" y="0"/>
            <a:ext cx="12192000" cy="6482515"/>
          </a:xfrm>
          <a:custGeom>
            <a:avLst/>
            <a:gdLst>
              <a:gd name="T0" fmla="*/ 7680 w 7680"/>
              <a:gd name="T1" fmla="*/ 3247 h 4046"/>
              <a:gd name="T2" fmla="*/ 3815 w 7680"/>
              <a:gd name="T3" fmla="*/ 4046 h 4046"/>
              <a:gd name="T4" fmla="*/ 0 w 7680"/>
              <a:gd name="T5" fmla="*/ 3247 h 4046"/>
              <a:gd name="T6" fmla="*/ 0 w 7680"/>
              <a:gd name="T7" fmla="*/ 0 h 4046"/>
              <a:gd name="T8" fmla="*/ 7680 w 7680"/>
              <a:gd name="T9" fmla="*/ 0 h 4046"/>
              <a:gd name="T10" fmla="*/ 7680 w 7680"/>
              <a:gd name="T11" fmla="*/ 3247 h 4046"/>
            </a:gdLst>
            <a:ahLst/>
            <a:cxnLst>
              <a:cxn ang="0">
                <a:pos x="T0" y="T1"/>
              </a:cxn>
              <a:cxn ang="0">
                <a:pos x="T2" y="T3"/>
              </a:cxn>
              <a:cxn ang="0">
                <a:pos x="T4" y="T5"/>
              </a:cxn>
              <a:cxn ang="0">
                <a:pos x="T6" y="T7"/>
              </a:cxn>
              <a:cxn ang="0">
                <a:pos x="T8" y="T9"/>
              </a:cxn>
              <a:cxn ang="0">
                <a:pos x="T10" y="T11"/>
              </a:cxn>
            </a:cxnLst>
            <a:rect l="0" t="0" r="r" b="b"/>
            <a:pathLst>
              <a:path w="7680" h="4046">
                <a:moveTo>
                  <a:pt x="7680" y="3247"/>
                </a:moveTo>
                <a:cubicBezTo>
                  <a:pt x="7680" y="3247"/>
                  <a:pt x="6257" y="4046"/>
                  <a:pt x="3815" y="4046"/>
                </a:cubicBezTo>
                <a:cubicBezTo>
                  <a:pt x="1106" y="4046"/>
                  <a:pt x="0" y="3247"/>
                  <a:pt x="0" y="3247"/>
                </a:cubicBezTo>
                <a:cubicBezTo>
                  <a:pt x="0" y="0"/>
                  <a:pt x="0" y="0"/>
                  <a:pt x="0" y="0"/>
                </a:cubicBezTo>
                <a:cubicBezTo>
                  <a:pt x="7680" y="0"/>
                  <a:pt x="7680" y="0"/>
                  <a:pt x="7680" y="0"/>
                </a:cubicBezTo>
                <a:lnTo>
                  <a:pt x="7680" y="3247"/>
                </a:lnTo>
                <a:close/>
              </a:path>
            </a:pathLst>
          </a:custGeom>
          <a:gradFill>
            <a:gsLst>
              <a:gs pos="0">
                <a:srgbClr val="2154A5"/>
              </a:gs>
              <a:gs pos="32000">
                <a:srgbClr val="2869B4"/>
              </a:gs>
              <a:gs pos="68000">
                <a:srgbClr val="2D78BE"/>
              </a:gs>
              <a:gs pos="100000">
                <a:srgbClr val="3591D0"/>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Shape 18">
            <a:extLst>
              <a:ext uri="{FF2B5EF4-FFF2-40B4-BE49-F238E27FC236}">
                <a16:creationId xmlns:a16="http://schemas.microsoft.com/office/drawing/2014/main" id="{1B0C7F96-6AC0-49B2-BA5F-B195CFB82FFC}"/>
              </a:ext>
            </a:extLst>
          </p:cNvPr>
          <p:cNvSpPr>
            <a:spLocks/>
          </p:cNvSpPr>
          <p:nvPr/>
        </p:nvSpPr>
        <p:spPr bwMode="auto">
          <a:xfrm>
            <a:off x="1317625" y="-21408"/>
            <a:ext cx="4371975" cy="2379663"/>
          </a:xfrm>
          <a:custGeom>
            <a:avLst/>
            <a:gdLst>
              <a:gd name="T0" fmla="*/ 0 w 2754"/>
              <a:gd name="T1" fmla="*/ 125 h 1501"/>
              <a:gd name="T2" fmla="*/ 1377 w 2754"/>
              <a:gd name="T3" fmla="*/ 1501 h 1501"/>
              <a:gd name="T4" fmla="*/ 2754 w 2754"/>
              <a:gd name="T5" fmla="*/ 125 h 1501"/>
              <a:gd name="T6" fmla="*/ 2748 w 2754"/>
              <a:gd name="T7" fmla="*/ 0 h 1501"/>
              <a:gd name="T8" fmla="*/ 6 w 2754"/>
              <a:gd name="T9" fmla="*/ 0 h 1501"/>
              <a:gd name="T10" fmla="*/ 0 w 2754"/>
              <a:gd name="T11" fmla="*/ 125 h 1501"/>
            </a:gdLst>
            <a:ahLst/>
            <a:cxnLst>
              <a:cxn ang="0">
                <a:pos x="T0" y="T1"/>
              </a:cxn>
              <a:cxn ang="0">
                <a:pos x="T2" y="T3"/>
              </a:cxn>
              <a:cxn ang="0">
                <a:pos x="T4" y="T5"/>
              </a:cxn>
              <a:cxn ang="0">
                <a:pos x="T6" y="T7"/>
              </a:cxn>
              <a:cxn ang="0">
                <a:pos x="T8" y="T9"/>
              </a:cxn>
              <a:cxn ang="0">
                <a:pos x="T10" y="T11"/>
              </a:cxn>
            </a:cxnLst>
            <a:rect l="0" t="0" r="r" b="b"/>
            <a:pathLst>
              <a:path w="2754" h="1501">
                <a:moveTo>
                  <a:pt x="0" y="125"/>
                </a:moveTo>
                <a:cubicBezTo>
                  <a:pt x="0" y="885"/>
                  <a:pt x="617" y="1501"/>
                  <a:pt x="1377" y="1501"/>
                </a:cubicBezTo>
                <a:cubicBezTo>
                  <a:pt x="2137" y="1501"/>
                  <a:pt x="2754" y="885"/>
                  <a:pt x="2754" y="125"/>
                </a:cubicBezTo>
                <a:cubicBezTo>
                  <a:pt x="2754" y="83"/>
                  <a:pt x="2752" y="41"/>
                  <a:pt x="2748" y="0"/>
                </a:cubicBezTo>
                <a:cubicBezTo>
                  <a:pt x="6" y="0"/>
                  <a:pt x="6" y="0"/>
                  <a:pt x="6" y="0"/>
                </a:cubicBezTo>
                <a:cubicBezTo>
                  <a:pt x="2" y="41"/>
                  <a:pt x="0" y="83"/>
                  <a:pt x="0" y="125"/>
                </a:cubicBezTo>
                <a:close/>
              </a:path>
            </a:pathLst>
          </a:custGeom>
          <a:gradFill>
            <a:gsLst>
              <a:gs pos="100000">
                <a:srgbClr val="2154A5"/>
              </a:gs>
              <a:gs pos="70000">
                <a:srgbClr val="2869B4"/>
              </a:gs>
              <a:gs pos="40000">
                <a:srgbClr val="2D78BE"/>
              </a:gs>
              <a:gs pos="0">
                <a:srgbClr val="3591D0"/>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Shape 19">
            <a:extLst>
              <a:ext uri="{FF2B5EF4-FFF2-40B4-BE49-F238E27FC236}">
                <a16:creationId xmlns:a16="http://schemas.microsoft.com/office/drawing/2014/main" id="{2E669A6B-6904-4628-95E0-7D513314A9CA}"/>
              </a:ext>
            </a:extLst>
          </p:cNvPr>
          <p:cNvSpPr>
            <a:spLocks/>
          </p:cNvSpPr>
          <p:nvPr/>
        </p:nvSpPr>
        <p:spPr bwMode="auto">
          <a:xfrm>
            <a:off x="10488521" y="1298576"/>
            <a:ext cx="1700213" cy="2413000"/>
          </a:xfrm>
          <a:custGeom>
            <a:avLst/>
            <a:gdLst>
              <a:gd name="T0" fmla="*/ 1071 w 1071"/>
              <a:gd name="T1" fmla="*/ 65 h 1522"/>
              <a:gd name="T2" fmla="*/ 762 w 1071"/>
              <a:gd name="T3" fmla="*/ 0 h 1522"/>
              <a:gd name="T4" fmla="*/ 0 w 1071"/>
              <a:gd name="T5" fmla="*/ 761 h 1522"/>
              <a:gd name="T6" fmla="*/ 762 w 1071"/>
              <a:gd name="T7" fmla="*/ 1522 h 1522"/>
              <a:gd name="T8" fmla="*/ 1071 w 1071"/>
              <a:gd name="T9" fmla="*/ 1457 h 1522"/>
              <a:gd name="T10" fmla="*/ 1071 w 1071"/>
              <a:gd name="T11" fmla="*/ 65 h 1522"/>
            </a:gdLst>
            <a:ahLst/>
            <a:cxnLst>
              <a:cxn ang="0">
                <a:pos x="T0" y="T1"/>
              </a:cxn>
              <a:cxn ang="0">
                <a:pos x="T2" y="T3"/>
              </a:cxn>
              <a:cxn ang="0">
                <a:pos x="T4" y="T5"/>
              </a:cxn>
              <a:cxn ang="0">
                <a:pos x="T6" y="T7"/>
              </a:cxn>
              <a:cxn ang="0">
                <a:pos x="T8" y="T9"/>
              </a:cxn>
              <a:cxn ang="0">
                <a:pos x="T10" y="T11"/>
              </a:cxn>
            </a:cxnLst>
            <a:rect l="0" t="0" r="r" b="b"/>
            <a:pathLst>
              <a:path w="1071" h="1522">
                <a:moveTo>
                  <a:pt x="1071" y="65"/>
                </a:moveTo>
                <a:cubicBezTo>
                  <a:pt x="976" y="23"/>
                  <a:pt x="872" y="0"/>
                  <a:pt x="762" y="0"/>
                </a:cubicBezTo>
                <a:cubicBezTo>
                  <a:pt x="341" y="0"/>
                  <a:pt x="0" y="341"/>
                  <a:pt x="0" y="761"/>
                </a:cubicBezTo>
                <a:cubicBezTo>
                  <a:pt x="0" y="1182"/>
                  <a:pt x="341" y="1522"/>
                  <a:pt x="762" y="1522"/>
                </a:cubicBezTo>
                <a:cubicBezTo>
                  <a:pt x="872" y="1522"/>
                  <a:pt x="976" y="1499"/>
                  <a:pt x="1071" y="1457"/>
                </a:cubicBezTo>
                <a:lnTo>
                  <a:pt x="1071" y="65"/>
                </a:lnTo>
                <a:close/>
              </a:path>
            </a:pathLst>
          </a:custGeom>
          <a:gradFill>
            <a:gsLst>
              <a:gs pos="100000">
                <a:srgbClr val="2154A5"/>
              </a:gs>
              <a:gs pos="70000">
                <a:srgbClr val="2869B4"/>
              </a:gs>
              <a:gs pos="46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Oval 20">
            <a:extLst>
              <a:ext uri="{FF2B5EF4-FFF2-40B4-BE49-F238E27FC236}">
                <a16:creationId xmlns:a16="http://schemas.microsoft.com/office/drawing/2014/main" id="{8728688A-3863-46B0-8AE3-D619DC991E8A}"/>
              </a:ext>
            </a:extLst>
          </p:cNvPr>
          <p:cNvSpPr>
            <a:spLocks noChangeArrowheads="1"/>
          </p:cNvSpPr>
          <p:nvPr/>
        </p:nvSpPr>
        <p:spPr bwMode="auto">
          <a:xfrm>
            <a:off x="352425" y="3767138"/>
            <a:ext cx="1579563" cy="15763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Oval 21">
            <a:extLst>
              <a:ext uri="{FF2B5EF4-FFF2-40B4-BE49-F238E27FC236}">
                <a16:creationId xmlns:a16="http://schemas.microsoft.com/office/drawing/2014/main" id="{65FE9E16-9B65-4E75-9C23-2D9D375F1FBF}"/>
              </a:ext>
            </a:extLst>
          </p:cNvPr>
          <p:cNvSpPr>
            <a:spLocks noChangeArrowheads="1"/>
          </p:cNvSpPr>
          <p:nvPr/>
        </p:nvSpPr>
        <p:spPr bwMode="auto">
          <a:xfrm>
            <a:off x="7123113" y="2630488"/>
            <a:ext cx="706438" cy="706438"/>
          </a:xfrm>
          <a:prstGeom prst="ellipse">
            <a:avLst/>
          </a:prstGeom>
          <a:gradFill>
            <a:gsLst>
              <a:gs pos="100000">
                <a:srgbClr val="2154A5"/>
              </a:gs>
              <a:gs pos="70000">
                <a:srgbClr val="2869B4"/>
              </a:gs>
              <a:gs pos="51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Oval 22">
            <a:extLst>
              <a:ext uri="{FF2B5EF4-FFF2-40B4-BE49-F238E27FC236}">
                <a16:creationId xmlns:a16="http://schemas.microsoft.com/office/drawing/2014/main" id="{C3484530-40FC-4ED5-B280-7BC711AB3661}"/>
              </a:ext>
            </a:extLst>
          </p:cNvPr>
          <p:cNvSpPr>
            <a:spLocks noChangeArrowheads="1"/>
          </p:cNvSpPr>
          <p:nvPr/>
        </p:nvSpPr>
        <p:spPr bwMode="auto">
          <a:xfrm>
            <a:off x="1871663" y="2741613"/>
            <a:ext cx="398463" cy="3952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01" name="Subtitle 9800"/>
          <p:cNvSpPr>
            <a:spLocks noGrp="1"/>
          </p:cNvSpPr>
          <p:nvPr>
            <p:ph type="subTitle" idx="1"/>
          </p:nvPr>
        </p:nvSpPr>
        <p:spPr>
          <a:xfrm>
            <a:off x="1970681" y="3207689"/>
            <a:ext cx="8250638" cy="558799"/>
          </a:xfrm>
        </p:spPr>
        <p:txBody>
          <a:bodyPr anchor="ctr">
            <a:normAutofit/>
          </a:bodyPr>
          <a:lstStyle>
            <a:lvl1pPr marL="0" indent="0" algn="ctr">
              <a:buNone/>
              <a:defRPr sz="20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a:t>单击此处编辑母版副标题样式</a:t>
            </a:r>
            <a:endParaRPr lang="en-US" dirty="0"/>
          </a:p>
        </p:txBody>
      </p:sp>
      <p:sp>
        <p:nvSpPr>
          <p:cNvPr id="9802" name="Title 9801"/>
          <p:cNvSpPr>
            <a:spLocks noGrp="1"/>
          </p:cNvSpPr>
          <p:nvPr>
            <p:ph type="ctrTitle"/>
          </p:nvPr>
        </p:nvSpPr>
        <p:spPr>
          <a:xfrm>
            <a:off x="1970681" y="1768482"/>
            <a:ext cx="8250638" cy="1226299"/>
          </a:xfrm>
        </p:spPr>
        <p:txBody>
          <a:bodyPr anchor="ctr">
            <a:normAutofit/>
          </a:bodyPr>
          <a:lstStyle>
            <a:lvl1pPr algn="ctr">
              <a:defRPr sz="4000">
                <a:solidFill>
                  <a:schemeClr val="bg1"/>
                </a:solidFill>
              </a:defRPr>
            </a:lvl1pPr>
          </a:lstStyle>
          <a:p>
            <a:r>
              <a:rPr lang="zh-CN" altLang="en-US"/>
              <a:t>单击此处编辑母版标题样式</a:t>
            </a:r>
            <a:endParaRPr lang="zh-CN" altLang="en-US" dirty="0"/>
          </a:p>
        </p:txBody>
      </p:sp>
      <p:sp>
        <p:nvSpPr>
          <p:cNvPr id="12" name="Text Placeholder 11"/>
          <p:cNvSpPr>
            <a:spLocks noGrp="1"/>
          </p:cNvSpPr>
          <p:nvPr>
            <p:ph type="body" sz="quarter" idx="10" hasCustomPrompt="1"/>
          </p:nvPr>
        </p:nvSpPr>
        <p:spPr>
          <a:xfrm>
            <a:off x="3324226" y="4062759"/>
            <a:ext cx="5515255" cy="287213"/>
          </a:xfrm>
        </p:spPr>
        <p:txBody>
          <a:bodyPr vert="horz" anchor="ctr">
            <a:noAutofit/>
          </a:bodyPr>
          <a:lstStyle>
            <a:lvl1pPr marL="0" indent="0" algn="ctr">
              <a:buNone/>
              <a:defRPr sz="15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Text Placeholder 12"/>
          <p:cNvSpPr>
            <a:spLocks noGrp="1"/>
          </p:cNvSpPr>
          <p:nvPr>
            <p:ph type="body" sz="quarter" idx="11" hasCustomPrompt="1"/>
          </p:nvPr>
        </p:nvSpPr>
        <p:spPr>
          <a:xfrm>
            <a:off x="3324226" y="4359030"/>
            <a:ext cx="5515255" cy="287213"/>
          </a:xfrm>
        </p:spPr>
        <p:txBody>
          <a:bodyPr vert="horz" anchor="ctr">
            <a:noAutofit/>
          </a:bodyPr>
          <a:lstStyle>
            <a:lvl1pPr marL="0" indent="0" algn="ctr">
              <a:buNone/>
              <a:defRPr sz="15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Tree>
    <p:extLst>
      <p:ext uri="{BB962C8B-B14F-4D97-AF65-F5344CB8AC3E}">
        <p14:creationId xmlns:p14="http://schemas.microsoft.com/office/powerpoint/2010/main" val="263214227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56" name="Freeform: Shape 255">
            <a:extLst>
              <a:ext uri="{FF2B5EF4-FFF2-40B4-BE49-F238E27FC236}">
                <a16:creationId xmlns:a16="http://schemas.microsoft.com/office/drawing/2014/main" id="{323FF6F3-D062-481F-9BF9-6E9002DB89D9}"/>
              </a:ext>
            </a:extLst>
          </p:cNvPr>
          <p:cNvSpPr>
            <a:spLocks/>
          </p:cNvSpPr>
          <p:nvPr/>
        </p:nvSpPr>
        <p:spPr bwMode="auto">
          <a:xfrm>
            <a:off x="1317625" y="-12699"/>
            <a:ext cx="4371975" cy="2379663"/>
          </a:xfrm>
          <a:custGeom>
            <a:avLst/>
            <a:gdLst>
              <a:gd name="T0" fmla="*/ 0 w 2754"/>
              <a:gd name="T1" fmla="*/ 125 h 1501"/>
              <a:gd name="T2" fmla="*/ 1377 w 2754"/>
              <a:gd name="T3" fmla="*/ 1501 h 1501"/>
              <a:gd name="T4" fmla="*/ 2754 w 2754"/>
              <a:gd name="T5" fmla="*/ 125 h 1501"/>
              <a:gd name="T6" fmla="*/ 2748 w 2754"/>
              <a:gd name="T7" fmla="*/ 0 h 1501"/>
              <a:gd name="T8" fmla="*/ 6 w 2754"/>
              <a:gd name="T9" fmla="*/ 0 h 1501"/>
              <a:gd name="T10" fmla="*/ 0 w 2754"/>
              <a:gd name="T11" fmla="*/ 125 h 1501"/>
            </a:gdLst>
            <a:ahLst/>
            <a:cxnLst>
              <a:cxn ang="0">
                <a:pos x="T0" y="T1"/>
              </a:cxn>
              <a:cxn ang="0">
                <a:pos x="T2" y="T3"/>
              </a:cxn>
              <a:cxn ang="0">
                <a:pos x="T4" y="T5"/>
              </a:cxn>
              <a:cxn ang="0">
                <a:pos x="T6" y="T7"/>
              </a:cxn>
              <a:cxn ang="0">
                <a:pos x="T8" y="T9"/>
              </a:cxn>
              <a:cxn ang="0">
                <a:pos x="T10" y="T11"/>
              </a:cxn>
            </a:cxnLst>
            <a:rect l="0" t="0" r="r" b="b"/>
            <a:pathLst>
              <a:path w="2754" h="1501">
                <a:moveTo>
                  <a:pt x="0" y="125"/>
                </a:moveTo>
                <a:cubicBezTo>
                  <a:pt x="0" y="885"/>
                  <a:pt x="617" y="1501"/>
                  <a:pt x="1377" y="1501"/>
                </a:cubicBezTo>
                <a:cubicBezTo>
                  <a:pt x="2137" y="1501"/>
                  <a:pt x="2754" y="885"/>
                  <a:pt x="2754" y="125"/>
                </a:cubicBezTo>
                <a:cubicBezTo>
                  <a:pt x="2754" y="83"/>
                  <a:pt x="2752" y="41"/>
                  <a:pt x="2748" y="0"/>
                </a:cubicBezTo>
                <a:cubicBezTo>
                  <a:pt x="6" y="0"/>
                  <a:pt x="6" y="0"/>
                  <a:pt x="6" y="0"/>
                </a:cubicBezTo>
                <a:cubicBezTo>
                  <a:pt x="2" y="41"/>
                  <a:pt x="0" y="83"/>
                  <a:pt x="0" y="125"/>
                </a:cubicBezTo>
                <a:close/>
              </a:path>
            </a:pathLst>
          </a:custGeom>
          <a:gradFill>
            <a:gsLst>
              <a:gs pos="100000">
                <a:srgbClr val="2154A5"/>
              </a:gs>
              <a:gs pos="70000">
                <a:srgbClr val="2869B4"/>
              </a:gs>
              <a:gs pos="40000">
                <a:srgbClr val="2D78BE"/>
              </a:gs>
              <a:gs pos="0">
                <a:srgbClr val="3591D0"/>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7" name="Freeform: Shape 256">
            <a:extLst>
              <a:ext uri="{FF2B5EF4-FFF2-40B4-BE49-F238E27FC236}">
                <a16:creationId xmlns:a16="http://schemas.microsoft.com/office/drawing/2014/main" id="{63618693-7EBD-4C6B-B75D-5A04104BEA88}"/>
              </a:ext>
            </a:extLst>
          </p:cNvPr>
          <p:cNvSpPr>
            <a:spLocks/>
          </p:cNvSpPr>
          <p:nvPr/>
        </p:nvSpPr>
        <p:spPr bwMode="auto">
          <a:xfrm>
            <a:off x="10512425" y="1298576"/>
            <a:ext cx="1700213" cy="2413000"/>
          </a:xfrm>
          <a:custGeom>
            <a:avLst/>
            <a:gdLst>
              <a:gd name="T0" fmla="*/ 1071 w 1071"/>
              <a:gd name="T1" fmla="*/ 65 h 1522"/>
              <a:gd name="T2" fmla="*/ 762 w 1071"/>
              <a:gd name="T3" fmla="*/ 0 h 1522"/>
              <a:gd name="T4" fmla="*/ 0 w 1071"/>
              <a:gd name="T5" fmla="*/ 761 h 1522"/>
              <a:gd name="T6" fmla="*/ 762 w 1071"/>
              <a:gd name="T7" fmla="*/ 1522 h 1522"/>
              <a:gd name="T8" fmla="*/ 1071 w 1071"/>
              <a:gd name="T9" fmla="*/ 1457 h 1522"/>
              <a:gd name="T10" fmla="*/ 1071 w 1071"/>
              <a:gd name="T11" fmla="*/ 65 h 1522"/>
            </a:gdLst>
            <a:ahLst/>
            <a:cxnLst>
              <a:cxn ang="0">
                <a:pos x="T0" y="T1"/>
              </a:cxn>
              <a:cxn ang="0">
                <a:pos x="T2" y="T3"/>
              </a:cxn>
              <a:cxn ang="0">
                <a:pos x="T4" y="T5"/>
              </a:cxn>
              <a:cxn ang="0">
                <a:pos x="T6" y="T7"/>
              </a:cxn>
              <a:cxn ang="0">
                <a:pos x="T8" y="T9"/>
              </a:cxn>
              <a:cxn ang="0">
                <a:pos x="T10" y="T11"/>
              </a:cxn>
            </a:cxnLst>
            <a:rect l="0" t="0" r="r" b="b"/>
            <a:pathLst>
              <a:path w="1071" h="1522">
                <a:moveTo>
                  <a:pt x="1071" y="65"/>
                </a:moveTo>
                <a:cubicBezTo>
                  <a:pt x="976" y="23"/>
                  <a:pt x="872" y="0"/>
                  <a:pt x="762" y="0"/>
                </a:cubicBezTo>
                <a:cubicBezTo>
                  <a:pt x="341" y="0"/>
                  <a:pt x="0" y="341"/>
                  <a:pt x="0" y="761"/>
                </a:cubicBezTo>
                <a:cubicBezTo>
                  <a:pt x="0" y="1182"/>
                  <a:pt x="341" y="1522"/>
                  <a:pt x="762" y="1522"/>
                </a:cubicBezTo>
                <a:cubicBezTo>
                  <a:pt x="872" y="1522"/>
                  <a:pt x="976" y="1499"/>
                  <a:pt x="1071" y="1457"/>
                </a:cubicBezTo>
                <a:lnTo>
                  <a:pt x="1071" y="65"/>
                </a:lnTo>
                <a:close/>
              </a:path>
            </a:pathLst>
          </a:custGeom>
          <a:gradFill>
            <a:gsLst>
              <a:gs pos="100000">
                <a:srgbClr val="2154A5"/>
              </a:gs>
              <a:gs pos="70000">
                <a:srgbClr val="2869B4"/>
              </a:gs>
              <a:gs pos="46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8" name="Oval 257">
            <a:extLst>
              <a:ext uri="{FF2B5EF4-FFF2-40B4-BE49-F238E27FC236}">
                <a16:creationId xmlns:a16="http://schemas.microsoft.com/office/drawing/2014/main" id="{6795B796-1AB6-4CC3-9EEA-B363D55C1D1B}"/>
              </a:ext>
            </a:extLst>
          </p:cNvPr>
          <p:cNvSpPr>
            <a:spLocks noChangeArrowheads="1"/>
          </p:cNvSpPr>
          <p:nvPr/>
        </p:nvSpPr>
        <p:spPr bwMode="auto">
          <a:xfrm>
            <a:off x="352425" y="3767138"/>
            <a:ext cx="1579563" cy="15763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9" name="Oval 258">
            <a:extLst>
              <a:ext uri="{FF2B5EF4-FFF2-40B4-BE49-F238E27FC236}">
                <a16:creationId xmlns:a16="http://schemas.microsoft.com/office/drawing/2014/main" id="{B2C8A133-44E9-4BE4-9971-C360F0B2CE53}"/>
              </a:ext>
            </a:extLst>
          </p:cNvPr>
          <p:cNvSpPr>
            <a:spLocks noChangeArrowheads="1"/>
          </p:cNvSpPr>
          <p:nvPr/>
        </p:nvSpPr>
        <p:spPr bwMode="auto">
          <a:xfrm>
            <a:off x="7123113" y="2630488"/>
            <a:ext cx="706438" cy="706438"/>
          </a:xfrm>
          <a:prstGeom prst="ellipse">
            <a:avLst/>
          </a:prstGeom>
          <a:gradFill>
            <a:gsLst>
              <a:gs pos="100000">
                <a:srgbClr val="2154A5"/>
              </a:gs>
              <a:gs pos="70000">
                <a:srgbClr val="2869B4"/>
              </a:gs>
              <a:gs pos="51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0" name="Oval 259">
            <a:extLst>
              <a:ext uri="{FF2B5EF4-FFF2-40B4-BE49-F238E27FC236}">
                <a16:creationId xmlns:a16="http://schemas.microsoft.com/office/drawing/2014/main" id="{65B187D5-193F-4010-9A65-AF5684D463EA}"/>
              </a:ext>
            </a:extLst>
          </p:cNvPr>
          <p:cNvSpPr>
            <a:spLocks noChangeArrowheads="1"/>
          </p:cNvSpPr>
          <p:nvPr/>
        </p:nvSpPr>
        <p:spPr bwMode="auto">
          <a:xfrm>
            <a:off x="1871663" y="2741613"/>
            <a:ext cx="398463" cy="3952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Title 19"/>
          <p:cNvSpPr>
            <a:spLocks noGrp="1"/>
          </p:cNvSpPr>
          <p:nvPr>
            <p:ph type="title"/>
          </p:nvPr>
        </p:nvSpPr>
        <p:spPr>
          <a:xfrm>
            <a:off x="3615915" y="2531997"/>
            <a:ext cx="5419185" cy="895350"/>
          </a:xfrm>
        </p:spPr>
        <p:txBody>
          <a:bodyPr anchor="b">
            <a:normAutofit/>
          </a:bodyPr>
          <a:lstStyle>
            <a:lvl1pPr algn="l">
              <a:defRPr sz="2400" b="1">
                <a:solidFill>
                  <a:schemeClr val="bg1"/>
                </a:solidFill>
              </a:defRPr>
            </a:lvl1pPr>
          </a:lstStyle>
          <a:p>
            <a:r>
              <a:rPr lang="zh-CN" altLang="en-US"/>
              <a:t>单击此处编辑母版标题样式</a:t>
            </a:r>
            <a:endParaRPr lang="zh-CN" altLang="en-US" dirty="0"/>
          </a:p>
        </p:txBody>
      </p:sp>
      <p:sp>
        <p:nvSpPr>
          <p:cNvPr id="21" name="Text Placeholder 20"/>
          <p:cNvSpPr>
            <a:spLocks noGrp="1"/>
          </p:cNvSpPr>
          <p:nvPr>
            <p:ph type="body" idx="1"/>
          </p:nvPr>
        </p:nvSpPr>
        <p:spPr>
          <a:xfrm>
            <a:off x="3615915" y="3427347"/>
            <a:ext cx="5419185" cy="1015623"/>
          </a:xfrm>
        </p:spPr>
        <p:txBody>
          <a:bodyPr anchor="t">
            <a:normAutofit/>
          </a:bodyPr>
          <a:lstStyle>
            <a:lvl1pPr marL="0" indent="0" algn="l">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261" name="Oval 260">
            <a:extLst>
              <a:ext uri="{FF2B5EF4-FFF2-40B4-BE49-F238E27FC236}">
                <a16:creationId xmlns:a16="http://schemas.microsoft.com/office/drawing/2014/main" id="{DAC13FE2-815F-42A1-87E1-45D753C9209B}"/>
              </a:ext>
            </a:extLst>
          </p:cNvPr>
          <p:cNvSpPr>
            <a:spLocks noChangeArrowheads="1"/>
          </p:cNvSpPr>
          <p:nvPr/>
        </p:nvSpPr>
        <p:spPr bwMode="auto">
          <a:xfrm>
            <a:off x="4472679" y="5887244"/>
            <a:ext cx="706438" cy="706438"/>
          </a:xfrm>
          <a:prstGeom prst="ellipse">
            <a:avLst/>
          </a:prstGeom>
          <a:gradFill>
            <a:gsLst>
              <a:gs pos="100000">
                <a:srgbClr val="2154A5"/>
              </a:gs>
              <a:gs pos="70000">
                <a:srgbClr val="2869B4"/>
              </a:gs>
              <a:gs pos="51000">
                <a:srgbClr val="2D78BE"/>
              </a:gs>
              <a:gs pos="6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3" name="Oval 262">
            <a:extLst>
              <a:ext uri="{FF2B5EF4-FFF2-40B4-BE49-F238E27FC236}">
                <a16:creationId xmlns:a16="http://schemas.microsoft.com/office/drawing/2014/main" id="{3B01B705-F61C-4734-A805-CF5905692704}"/>
              </a:ext>
            </a:extLst>
          </p:cNvPr>
          <p:cNvSpPr>
            <a:spLocks noChangeArrowheads="1"/>
          </p:cNvSpPr>
          <p:nvPr/>
        </p:nvSpPr>
        <p:spPr bwMode="auto">
          <a:xfrm>
            <a:off x="9895854" y="4722813"/>
            <a:ext cx="398463" cy="395288"/>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4" name="Oval 263">
            <a:extLst>
              <a:ext uri="{FF2B5EF4-FFF2-40B4-BE49-F238E27FC236}">
                <a16:creationId xmlns:a16="http://schemas.microsoft.com/office/drawing/2014/main" id="{254A20DE-BC2F-463B-922A-0D8AE80A69BB}"/>
              </a:ext>
            </a:extLst>
          </p:cNvPr>
          <p:cNvSpPr>
            <a:spLocks noChangeArrowheads="1"/>
          </p:cNvSpPr>
          <p:nvPr/>
        </p:nvSpPr>
        <p:spPr bwMode="auto">
          <a:xfrm>
            <a:off x="8586523" y="403226"/>
            <a:ext cx="897153" cy="895350"/>
          </a:xfrm>
          <a:prstGeom prst="ellipse">
            <a:avLst/>
          </a:prstGeom>
          <a:gradFill>
            <a:gsLst>
              <a:gs pos="100000">
                <a:srgbClr val="2154A5"/>
              </a:gs>
              <a:gs pos="70000">
                <a:srgbClr val="2869B4"/>
              </a:gs>
              <a:gs pos="40000">
                <a:srgbClr val="2D78BE"/>
              </a:gs>
              <a:gs pos="7000">
                <a:srgbClr val="3591D0"/>
              </a:gs>
            </a:gsLst>
            <a:lin ang="162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1610590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2025-7-19</a:t>
            </a:fld>
            <a:endParaRPr lang="zh-CN" altLang="en-US"/>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7782804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12">
          <p15:clr>
            <a:srgbClr val="F26B43"/>
          </p15:clr>
        </p15:guide>
        <p15:guide id="5" orient="horz" pos="3931">
          <p15:clr>
            <a:srgbClr val="F26B43"/>
          </p15:clr>
        </p15:guide>
        <p15:guide id="6" orient="horz" pos="386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a:t>单击此处编辑母版标题样式</a:t>
            </a:r>
            <a:endParaRPr lang="zh-CN" altLang="en-US" dirty="0"/>
          </a:p>
        </p:txBody>
      </p:sp>
      <p:sp>
        <p:nvSpPr>
          <p:cNvPr id="3" name="Text Placeholder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8" name="Date Placeholder 7">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2025-7-19</a:t>
            </a:fld>
            <a:endParaRPr lang="zh-CN" altLang="en-US"/>
          </a:p>
        </p:txBody>
      </p:sp>
      <p:sp>
        <p:nvSpPr>
          <p:cNvPr id="9" name="Footer Placeholder 8">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10" name="Slide Number Placeholder 9">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915760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12">
          <p15:clr>
            <a:srgbClr val="F26B43"/>
          </p15:clr>
        </p15:guide>
        <p15:guide id="5" orient="horz" pos="3931">
          <p15:clr>
            <a:srgbClr val="F26B43"/>
          </p15:clr>
        </p15:guide>
        <p15:guide id="6" orient="horz" pos="38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5.xml"/><Relationship Id="rId7" Type="http://schemas.openxmlformats.org/officeDocument/2006/relationships/image" Target="../media/image1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BB5C5-C5D5-AEC4-E722-825660F4F71A}"/>
            </a:ext>
          </a:extLst>
        </p:cNvPr>
        <p:cNvGrpSpPr/>
        <p:nvPr/>
      </p:nvGrpSpPr>
      <p:grpSpPr>
        <a:xfrm>
          <a:off x="0" y="0"/>
          <a:ext cx="0" cy="0"/>
          <a:chOff x="0" y="0"/>
          <a:chExt cx="0" cy="0"/>
        </a:xfrm>
      </p:grpSpPr>
      <p:sp>
        <p:nvSpPr>
          <p:cNvPr id="32" name="文本框 31">
            <a:extLst>
              <a:ext uri="{FF2B5EF4-FFF2-40B4-BE49-F238E27FC236}">
                <a16:creationId xmlns:a16="http://schemas.microsoft.com/office/drawing/2014/main" id="{BE7EA24D-60BB-F0A5-A828-ED1598E99588}"/>
              </a:ext>
            </a:extLst>
          </p:cNvPr>
          <p:cNvSpPr txBox="1"/>
          <p:nvPr/>
        </p:nvSpPr>
        <p:spPr>
          <a:xfrm>
            <a:off x="2909312" y="4938325"/>
            <a:ext cx="6253253" cy="523220"/>
          </a:xfrm>
          <a:prstGeom prst="rect">
            <a:avLst/>
          </a:prstGeom>
          <a:noFill/>
        </p:spPr>
        <p:txBody>
          <a:bodyPr wrap="square" rtlCol="0">
            <a:spAutoFit/>
          </a:bodyPr>
          <a:lstStyle/>
          <a:p>
            <a:pPr algn="ctr"/>
            <a:r>
              <a:rPr lang="zh-CN" altLang="en-US" sz="2800" dirty="0">
                <a:latin typeface="Arial" panose="020B0604020202020204" pitchFamily="34" charset="0"/>
                <a:ea typeface="微软雅黑" panose="020B0503020204020204" pitchFamily="34" charset="-122"/>
              </a:rPr>
              <a:t>上海上药中西制药有限公司</a:t>
            </a:r>
          </a:p>
        </p:txBody>
      </p:sp>
      <p:sp>
        <p:nvSpPr>
          <p:cNvPr id="46" name="Title 7">
            <a:extLst>
              <a:ext uri="{FF2B5EF4-FFF2-40B4-BE49-F238E27FC236}">
                <a16:creationId xmlns:a16="http://schemas.microsoft.com/office/drawing/2014/main" id="{1ABCF55E-F519-C6C9-3C5F-5F7FB3029048}"/>
              </a:ext>
            </a:extLst>
          </p:cNvPr>
          <p:cNvSpPr txBox="1">
            <a:spLocks/>
          </p:cNvSpPr>
          <p:nvPr/>
        </p:nvSpPr>
        <p:spPr bwMode="gray">
          <a:xfrm>
            <a:off x="630518" y="875387"/>
            <a:ext cx="10668000" cy="1676087"/>
          </a:xfrm>
          <a:prstGeom prst="rect">
            <a:avLst/>
          </a:prstGeom>
          <a:ln>
            <a:noFill/>
          </a:ln>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600" cap="none" spc="800" normalizeH="0" noProof="0" dirty="0">
                <a:ln>
                  <a:noFill/>
                </a:ln>
                <a:solidFill>
                  <a:srgbClr val="116991"/>
                </a:solidFill>
                <a:effectLst/>
                <a:uLnTx/>
                <a:uFillTx/>
                <a:latin typeface="Arial" panose="020B0604020202020204" pitchFamily="34" charset="0"/>
                <a:ea typeface="微软雅黑" panose="020B0503020204020204" pitchFamily="34" charset="-122"/>
                <a:cs typeface="+mj-cs"/>
              </a:rPr>
              <a:t>卡马西平缓释片</a:t>
            </a:r>
            <a:r>
              <a:rPr kumimoji="0" lang="en-US" altLang="zh-CN" sz="6000" b="1" i="0" u="none" strike="noStrike" kern="1600" cap="none" spc="800" normalizeH="0" noProof="0" dirty="0">
                <a:ln>
                  <a:noFill/>
                </a:ln>
                <a:solidFill>
                  <a:srgbClr val="116991"/>
                </a:solidFill>
                <a:effectLst/>
                <a:uLnTx/>
                <a:uFillTx/>
                <a:latin typeface="Arial" panose="020B0604020202020204" pitchFamily="34" charset="0"/>
                <a:ea typeface="微软雅黑" panose="020B0503020204020204" pitchFamily="34" charset="-122"/>
                <a:cs typeface="+mj-cs"/>
              </a:rPr>
              <a:t>(II)</a:t>
            </a:r>
            <a:endParaRPr kumimoji="0" lang="en-US" altLang="zh-CN" sz="6000" b="1" i="0" u="none" strike="noStrike" kern="1600" cap="none" spc="800" normalizeH="0" noProof="0" dirty="0">
              <a:ln>
                <a:noFill/>
              </a:ln>
              <a:solidFill>
                <a:srgbClr val="116991"/>
              </a:solidFill>
              <a:effectLst/>
              <a:highlight>
                <a:srgbClr val="FFFF00"/>
              </a:highlight>
              <a:uLnTx/>
              <a:uFillTx/>
              <a:latin typeface="Arial" panose="020B0604020202020204" pitchFamily="34" charset="0"/>
              <a:ea typeface="微软雅黑" panose="020B0503020204020204" pitchFamily="34" charset="-122"/>
              <a:cs typeface="+mj-cs"/>
            </a:endParaRPr>
          </a:p>
        </p:txBody>
      </p:sp>
      <p:sp>
        <p:nvSpPr>
          <p:cNvPr id="8" name="文本框 7">
            <a:extLst>
              <a:ext uri="{FF2B5EF4-FFF2-40B4-BE49-F238E27FC236}">
                <a16:creationId xmlns:a16="http://schemas.microsoft.com/office/drawing/2014/main" id="{0AE0F4D4-20AB-BE58-C7CE-02108151C885}"/>
              </a:ext>
            </a:extLst>
          </p:cNvPr>
          <p:cNvSpPr txBox="1"/>
          <p:nvPr/>
        </p:nvSpPr>
        <p:spPr>
          <a:xfrm>
            <a:off x="0" y="2623671"/>
            <a:ext cx="12192000" cy="1941737"/>
          </a:xfrm>
          <a:prstGeom prst="rect">
            <a:avLst/>
          </a:prstGeom>
          <a:solidFill>
            <a:srgbClr val="036896"/>
          </a:solidFill>
        </p:spPr>
        <p:txBody>
          <a:bodyPr wrap="square" anchor="ctr">
            <a:noAutofit/>
          </a:bodyPr>
          <a:lstStyle/>
          <a:p>
            <a:pPr algn="ctr">
              <a:lnSpc>
                <a:spcPct val="130000"/>
              </a:lnSpc>
            </a:pPr>
            <a:r>
              <a:rPr lang="zh-CN" altLang="en-US" sz="3200" b="1" dirty="0">
                <a:ln w="3175">
                  <a:noFill/>
                </a:ln>
                <a:solidFill>
                  <a:srgbClr val="FFFF00"/>
                </a:solidFill>
                <a:latin typeface="微软雅黑" panose="020B0503020204020204" pitchFamily="34" charset="-122"/>
                <a:ea typeface="微软雅黑" panose="020B0503020204020204" pitchFamily="34" charset="-122"/>
              </a:rPr>
              <a:t>升级版缓释技术</a:t>
            </a:r>
            <a:r>
              <a:rPr lang="en-US" altLang="zh-CN" sz="3200" b="1" dirty="0">
                <a:ln w="3175">
                  <a:noFill/>
                </a:ln>
                <a:solidFill>
                  <a:srgbClr val="FFFF00"/>
                </a:solidFill>
                <a:latin typeface="微软雅黑" panose="020B0503020204020204" pitchFamily="34" charset="-122"/>
                <a:ea typeface="微软雅黑" panose="020B0503020204020204" pitchFamily="34" charset="-122"/>
              </a:rPr>
              <a:t>(</a:t>
            </a:r>
            <a:r>
              <a:rPr lang="zh-CN" altLang="en-US" sz="3200" b="1" dirty="0">
                <a:ln w="3175">
                  <a:noFill/>
                </a:ln>
                <a:solidFill>
                  <a:srgbClr val="FFFF00"/>
                </a:solidFill>
                <a:latin typeface="微软雅黑" panose="020B0503020204020204" pitchFamily="34" charset="-122"/>
                <a:ea typeface="微软雅黑" panose="020B0503020204020204" pitchFamily="34" charset="-122"/>
              </a:rPr>
              <a:t>渗透泵控释），实现零级释放动力学</a:t>
            </a:r>
            <a:endParaRPr lang="en-US" altLang="zh-CN" sz="3200" b="1" dirty="0">
              <a:ln w="3175">
                <a:noFill/>
              </a:ln>
              <a:solidFill>
                <a:srgbClr val="FFFF00"/>
              </a:solidFill>
              <a:latin typeface="微软雅黑" panose="020B0503020204020204" pitchFamily="34" charset="-122"/>
              <a:ea typeface="微软雅黑" panose="020B0503020204020204" pitchFamily="34" charset="-122"/>
            </a:endParaRPr>
          </a:p>
          <a:p>
            <a:pPr algn="ctr">
              <a:lnSpc>
                <a:spcPct val="130000"/>
              </a:lnSpc>
            </a:pPr>
            <a:r>
              <a:rPr lang="zh-CN" altLang="en-US" sz="3200" b="1" dirty="0">
                <a:ln w="3175">
                  <a:noFill/>
                </a:ln>
                <a:solidFill>
                  <a:srgbClr val="FFFF00"/>
                </a:solidFill>
                <a:latin typeface="微软雅黑" panose="020B0503020204020204" pitchFamily="34" charset="-122"/>
                <a:ea typeface="微软雅黑" panose="020B0503020204020204" pitchFamily="34" charset="-122"/>
              </a:rPr>
              <a:t>多规格，提高临床患者用药依从性，老年患者更好的耐受性</a:t>
            </a:r>
            <a:endParaRPr lang="en-US" altLang="zh-CN" sz="3200" b="1" dirty="0">
              <a:ln w="3175">
                <a:noFill/>
              </a:ln>
              <a:solidFill>
                <a:srgbClr val="FFFF0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F089D202-A820-923B-D66D-784C8815B26D}"/>
              </a:ext>
            </a:extLst>
          </p:cNvPr>
          <p:cNvPicPr>
            <a:picLocks noChangeAspect="1"/>
          </p:cNvPicPr>
          <p:nvPr/>
        </p:nvPicPr>
        <p:blipFill>
          <a:blip r:embed="rId3" cstate="print">
            <a:extLst>
              <a:ext uri="{28A0092B-C50C-407E-A947-70E740481C1C}">
                <a14:useLocalDpi xmlns:a14="http://schemas.microsoft.com/office/drawing/2010/main" val="0"/>
              </a:ext>
            </a:extLst>
          </a:blip>
          <a:srcRect r="40196"/>
          <a:stretch>
            <a:fillRect/>
          </a:stretch>
        </p:blipFill>
        <p:spPr>
          <a:xfrm>
            <a:off x="11109541" y="6357683"/>
            <a:ext cx="1004339" cy="465948"/>
          </a:xfrm>
          <a:prstGeom prst="rect">
            <a:avLst/>
          </a:prstGeom>
        </p:spPr>
      </p:pic>
      <p:grpSp>
        <p:nvGrpSpPr>
          <p:cNvPr id="43" name="组合 42">
            <a:extLst>
              <a:ext uri="{FF2B5EF4-FFF2-40B4-BE49-F238E27FC236}">
                <a16:creationId xmlns:a16="http://schemas.microsoft.com/office/drawing/2014/main" id="{BB84CD0B-4BC1-B952-4F32-08C31C64BD17}"/>
              </a:ext>
            </a:extLst>
          </p:cNvPr>
          <p:cNvGrpSpPr/>
          <p:nvPr/>
        </p:nvGrpSpPr>
        <p:grpSpPr>
          <a:xfrm>
            <a:off x="9545387" y="31829"/>
            <a:ext cx="2924360" cy="1036473"/>
            <a:chOff x="12348078" y="-1185499"/>
            <a:chExt cx="2924360" cy="1036473"/>
          </a:xfrm>
        </p:grpSpPr>
        <p:sp>
          <p:nvSpPr>
            <p:cNvPr id="44" name="iconfont-11122-3633784">
              <a:extLst>
                <a:ext uri="{FF2B5EF4-FFF2-40B4-BE49-F238E27FC236}">
                  <a16:creationId xmlns:a16="http://schemas.microsoft.com/office/drawing/2014/main" id="{0CBBAA68-6C9C-DAA4-2613-49FCB6D6E77A}"/>
                </a:ext>
              </a:extLst>
            </p:cNvPr>
            <p:cNvSpPr/>
            <p:nvPr/>
          </p:nvSpPr>
          <p:spPr>
            <a:xfrm rot="16200000">
              <a:off x="12555117" y="-1036607"/>
              <a:ext cx="567860" cy="567755"/>
            </a:xfrm>
            <a:custGeom>
              <a:avLst/>
              <a:gdLst>
                <a:gd name="T0" fmla="*/ 5601 w 11203"/>
                <a:gd name="T1" fmla="*/ 0 h 11202"/>
                <a:gd name="T2" fmla="*/ 0 w 11203"/>
                <a:gd name="T3" fmla="*/ 5601 h 11202"/>
                <a:gd name="T4" fmla="*/ 5603 w 11203"/>
                <a:gd name="T5" fmla="*/ 11202 h 11202"/>
                <a:gd name="T6" fmla="*/ 11203 w 11203"/>
                <a:gd name="T7" fmla="*/ 5601 h 11202"/>
                <a:gd name="T8" fmla="*/ 5601 w 11203"/>
                <a:gd name="T9" fmla="*/ 0 h 11202"/>
                <a:gd name="T10" fmla="*/ 8403 w 11203"/>
                <a:gd name="T11" fmla="*/ 6218 h 11202"/>
                <a:gd name="T12" fmla="*/ 5429 w 11203"/>
                <a:gd name="T13" fmla="*/ 6218 h 11202"/>
                <a:gd name="T14" fmla="*/ 5250 w 11203"/>
                <a:gd name="T15" fmla="*/ 6182 h 11202"/>
                <a:gd name="T16" fmla="*/ 4970 w 11203"/>
                <a:gd name="T17" fmla="*/ 5760 h 11202"/>
                <a:gd name="T18" fmla="*/ 4970 w 11203"/>
                <a:gd name="T19" fmla="*/ 2786 h 11202"/>
                <a:gd name="T20" fmla="*/ 5429 w 11203"/>
                <a:gd name="T21" fmla="*/ 2327 h 11202"/>
                <a:gd name="T22" fmla="*/ 5889 w 11203"/>
                <a:gd name="T23" fmla="*/ 2786 h 11202"/>
                <a:gd name="T24" fmla="*/ 5889 w 11203"/>
                <a:gd name="T25" fmla="*/ 5301 h 11202"/>
                <a:gd name="T26" fmla="*/ 8404 w 11203"/>
                <a:gd name="T27" fmla="*/ 5301 h 11202"/>
                <a:gd name="T28" fmla="*/ 8863 w 11203"/>
                <a:gd name="T29" fmla="*/ 5760 h 11202"/>
                <a:gd name="T30" fmla="*/ 8403 w 11203"/>
                <a:gd name="T31" fmla="*/ 6218 h 1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3" h="11202">
                  <a:moveTo>
                    <a:pt x="5601" y="0"/>
                  </a:moveTo>
                  <a:cubicBezTo>
                    <a:pt x="2507" y="0"/>
                    <a:pt x="0" y="2507"/>
                    <a:pt x="0" y="5601"/>
                  </a:cubicBezTo>
                  <a:cubicBezTo>
                    <a:pt x="0" y="8695"/>
                    <a:pt x="2509" y="11202"/>
                    <a:pt x="5603" y="11202"/>
                  </a:cubicBezTo>
                  <a:cubicBezTo>
                    <a:pt x="8695" y="11202"/>
                    <a:pt x="11203" y="8695"/>
                    <a:pt x="11203" y="5601"/>
                  </a:cubicBezTo>
                  <a:cubicBezTo>
                    <a:pt x="11203" y="2507"/>
                    <a:pt x="8695" y="0"/>
                    <a:pt x="5601" y="0"/>
                  </a:cubicBezTo>
                  <a:close/>
                  <a:moveTo>
                    <a:pt x="8403" y="6218"/>
                  </a:moveTo>
                  <a:lnTo>
                    <a:pt x="5429" y="6218"/>
                  </a:lnTo>
                  <a:cubicBezTo>
                    <a:pt x="5366" y="6218"/>
                    <a:pt x="5305" y="6206"/>
                    <a:pt x="5250" y="6182"/>
                  </a:cubicBezTo>
                  <a:cubicBezTo>
                    <a:pt x="5085" y="6112"/>
                    <a:pt x="4970" y="5950"/>
                    <a:pt x="4970" y="5760"/>
                  </a:cubicBezTo>
                  <a:lnTo>
                    <a:pt x="4970" y="2786"/>
                  </a:lnTo>
                  <a:cubicBezTo>
                    <a:pt x="4970" y="2532"/>
                    <a:pt x="5175" y="2327"/>
                    <a:pt x="5429" y="2327"/>
                  </a:cubicBezTo>
                  <a:cubicBezTo>
                    <a:pt x="5683" y="2327"/>
                    <a:pt x="5889" y="2532"/>
                    <a:pt x="5889" y="2786"/>
                  </a:cubicBezTo>
                  <a:lnTo>
                    <a:pt x="5889" y="5301"/>
                  </a:lnTo>
                  <a:lnTo>
                    <a:pt x="8404" y="5301"/>
                  </a:lnTo>
                  <a:cubicBezTo>
                    <a:pt x="8657" y="5301"/>
                    <a:pt x="8863" y="5506"/>
                    <a:pt x="8863" y="5760"/>
                  </a:cubicBezTo>
                  <a:cubicBezTo>
                    <a:pt x="8863" y="6013"/>
                    <a:pt x="8656" y="6218"/>
                    <a:pt x="8403" y="621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直接连接符 44">
              <a:extLst>
                <a:ext uri="{FF2B5EF4-FFF2-40B4-BE49-F238E27FC236}">
                  <a16:creationId xmlns:a16="http://schemas.microsoft.com/office/drawing/2014/main" id="{463AF408-EB73-4AE3-0B7F-20017A766B1F}"/>
                </a:ext>
              </a:extLst>
            </p:cNvPr>
            <p:cNvCxnSpPr/>
            <p:nvPr/>
          </p:nvCxnSpPr>
          <p:spPr>
            <a:xfrm>
              <a:off x="12799701" y="-191801"/>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cxnSp>
          <p:nvCxnSpPr>
            <p:cNvPr id="47" name="直接连接符 46">
              <a:extLst>
                <a:ext uri="{FF2B5EF4-FFF2-40B4-BE49-F238E27FC236}">
                  <a16:creationId xmlns:a16="http://schemas.microsoft.com/office/drawing/2014/main" id="{80F8DFE4-F042-993A-ED6B-2AD7A20610A5}"/>
                </a:ext>
              </a:extLst>
            </p:cNvPr>
            <p:cNvCxnSpPr/>
            <p:nvPr/>
          </p:nvCxnSpPr>
          <p:spPr>
            <a:xfrm>
              <a:off x="12799701" y="-404166"/>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sp>
          <p:nvSpPr>
            <p:cNvPr id="48" name="文本框 47">
              <a:extLst>
                <a:ext uri="{FF2B5EF4-FFF2-40B4-BE49-F238E27FC236}">
                  <a16:creationId xmlns:a16="http://schemas.microsoft.com/office/drawing/2014/main" id="{15B4E822-C43C-2CB3-5E04-6C65004873BD}"/>
                </a:ext>
              </a:extLst>
            </p:cNvPr>
            <p:cNvSpPr txBox="1"/>
            <p:nvPr/>
          </p:nvSpPr>
          <p:spPr>
            <a:xfrm>
              <a:off x="12508411" y="-1185499"/>
              <a:ext cx="2764027" cy="799193"/>
            </a:xfrm>
            <a:prstGeom prst="rect">
              <a:avLst/>
            </a:prstGeom>
            <a:noFill/>
          </p:spPr>
          <p:txBody>
            <a:bodyPr wrap="square" anchor="ctr">
              <a:spAutoFit/>
            </a:bodyPr>
            <a:lstStyle/>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窄治疗窗</a:t>
              </a:r>
              <a:endParaRPr kumimoji="0" lang="en-US" altLang="zh-CN" sz="2000" b="1" i="1" u="none" strike="noStrike" kern="1200" cap="none" spc="0" normalizeH="0" baseline="0" noProof="0" dirty="0">
                <a:ln>
                  <a:noFill/>
                </a:ln>
                <a:solidFill>
                  <a:srgbClr val="035F7F"/>
                </a:solidFill>
                <a:effectLst/>
                <a:uLnTx/>
                <a:uFillTx/>
                <a:latin typeface="+mn-ea"/>
                <a:cs typeface="+mn-cs"/>
              </a:endParaRPr>
            </a:p>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   平稳血药浓度</a:t>
              </a:r>
              <a:endParaRPr lang="zh-CN" altLang="en-US" sz="2000" b="1" i="1" dirty="0">
                <a:solidFill>
                  <a:srgbClr val="035F7F"/>
                </a:solidFill>
              </a:endParaRPr>
            </a:p>
          </p:txBody>
        </p:sp>
        <p:sp>
          <p:nvSpPr>
            <p:cNvPr id="49" name="文本框 48">
              <a:extLst>
                <a:ext uri="{FF2B5EF4-FFF2-40B4-BE49-F238E27FC236}">
                  <a16:creationId xmlns:a16="http://schemas.microsoft.com/office/drawing/2014/main" id="{A40C4AEF-BBB5-E109-6001-4FCF8F397DCF}"/>
                </a:ext>
              </a:extLst>
            </p:cNvPr>
            <p:cNvSpPr txBox="1"/>
            <p:nvPr/>
          </p:nvSpPr>
          <p:spPr>
            <a:xfrm>
              <a:off x="12348078" y="-426025"/>
              <a:ext cx="2615979" cy="276999"/>
            </a:xfrm>
            <a:prstGeom prst="rect">
              <a:avLst/>
            </a:prstGeom>
            <a:noFill/>
          </p:spPr>
          <p:txBody>
            <a:bodyPr wrap="square">
              <a:spAutoFit/>
            </a:bodyPr>
            <a:lstStyle/>
            <a:p>
              <a:pPr algn="r"/>
              <a:r>
                <a:rPr lang="zh-CN" altLang="en-US" sz="1200" dirty="0">
                  <a:solidFill>
                    <a:srgbClr val="035F7F"/>
                  </a:solidFill>
                  <a:latin typeface="+mn-ea"/>
                </a:rPr>
                <a:t>渗透泵控释 卡马西平缓释片</a:t>
              </a:r>
              <a:r>
                <a:rPr lang="en-US" altLang="zh-CN" sz="1200" dirty="0">
                  <a:solidFill>
                    <a:srgbClr val="035F7F"/>
                  </a:solidFill>
                  <a:latin typeface="+mn-ea"/>
                </a:rPr>
                <a:t>(II)</a:t>
              </a:r>
              <a:endParaRPr lang="zh-CN" altLang="en-US" sz="1200" dirty="0">
                <a:solidFill>
                  <a:srgbClr val="035F7F"/>
                </a:solidFill>
              </a:endParaRPr>
            </a:p>
          </p:txBody>
        </p:sp>
        <p:sp>
          <p:nvSpPr>
            <p:cNvPr id="50" name="文本框 49">
              <a:extLst>
                <a:ext uri="{FF2B5EF4-FFF2-40B4-BE49-F238E27FC236}">
                  <a16:creationId xmlns:a16="http://schemas.microsoft.com/office/drawing/2014/main" id="{844F832D-8614-13E3-096D-E9C43C5C9D8C}"/>
                </a:ext>
              </a:extLst>
            </p:cNvPr>
            <p:cNvSpPr txBox="1"/>
            <p:nvPr/>
          </p:nvSpPr>
          <p:spPr>
            <a:xfrm>
              <a:off x="12348078" y="-888139"/>
              <a:ext cx="1198599" cy="523220"/>
            </a:xfrm>
            <a:prstGeom prst="rect">
              <a:avLst/>
            </a:prstGeom>
            <a:noFill/>
          </p:spPr>
          <p:txBody>
            <a:bodyPr wrap="square">
              <a:spAutoFit/>
            </a:bodyPr>
            <a:lstStyle/>
            <a:p>
              <a:r>
                <a:rPr kumimoji="0" lang="en-US" altLang="zh-CN" sz="2800" b="1" u="none" strike="noStrike" kern="1200" cap="none" spc="0" normalizeH="0" baseline="0" noProof="0" dirty="0">
                  <a:ln>
                    <a:solidFill>
                      <a:srgbClr val="035F7F"/>
                    </a:solidFill>
                  </a:ln>
                  <a:solidFill>
                    <a:srgbClr val="035F7F"/>
                  </a:solidFill>
                  <a:effectLst/>
                  <a:uLnTx/>
                  <a:uFillTx/>
                  <a:latin typeface="+mn-ea"/>
                  <a:cs typeface="+mn-cs"/>
                </a:rPr>
                <a:t> </a:t>
              </a:r>
              <a:r>
                <a:rPr kumimoji="0" lang="en-US" altLang="zh-CN" sz="2800" b="1" u="none" strike="noStrike" kern="1200" cap="none" spc="0" normalizeH="0" baseline="0" noProof="0" dirty="0">
                  <a:ln>
                    <a:solidFill>
                      <a:srgbClr val="035F7F"/>
                    </a:solidFill>
                  </a:ln>
                  <a:solidFill>
                    <a:srgbClr val="035F7F"/>
                  </a:solidFill>
                  <a:effectLst/>
                  <a:uLnTx/>
                  <a:uFillTx/>
                  <a:latin typeface="汉仪瑞虎宋简" panose="00020600040101010101" pitchFamily="18" charset="-122"/>
                  <a:ea typeface="汉仪瑞虎宋简" panose="00020600040101010101" pitchFamily="18" charset="-122"/>
                </a:rPr>
                <a:t>24h</a:t>
              </a:r>
              <a:endParaRPr lang="zh-CN" altLang="en-US" sz="2800" dirty="0">
                <a:ln>
                  <a:solidFill>
                    <a:srgbClr val="035F7F"/>
                  </a:solidFill>
                </a:ln>
                <a:solidFill>
                  <a:srgbClr val="035F7F"/>
                </a:solidFill>
                <a:latin typeface="汉仪瑞虎宋简" panose="00020600040101010101" pitchFamily="18" charset="-122"/>
                <a:ea typeface="汉仪瑞虎宋简" panose="00020600040101010101" pitchFamily="18" charset="-122"/>
              </a:endParaRPr>
            </a:p>
          </p:txBody>
        </p:sp>
      </p:grpSp>
    </p:spTree>
    <p:extLst>
      <p:ext uri="{BB962C8B-B14F-4D97-AF65-F5344CB8AC3E}">
        <p14:creationId xmlns:p14="http://schemas.microsoft.com/office/powerpoint/2010/main" val="222309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6119B-E42A-AB0F-FD86-A4190C0E19FC}"/>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0F097EF2-3EC7-682C-7C65-AFCC7E5F8D21}"/>
              </a:ext>
            </a:extLst>
          </p:cNvPr>
          <p:cNvSpPr txBox="1"/>
          <p:nvPr/>
        </p:nvSpPr>
        <p:spPr>
          <a:xfrm>
            <a:off x="0" y="2420238"/>
            <a:ext cx="12192000" cy="1250481"/>
          </a:xfrm>
          <a:prstGeom prst="rect">
            <a:avLst/>
          </a:prstGeom>
          <a:solidFill>
            <a:srgbClr val="036896"/>
          </a:solidFill>
        </p:spPr>
        <p:txBody>
          <a:bodyPr wrap="square" anchor="ctr">
            <a:noAutofit/>
          </a:bodyPr>
          <a:lstStyle/>
          <a:p>
            <a:pPr algn="ctr">
              <a:lnSpc>
                <a:spcPct val="130000"/>
              </a:lnSpc>
            </a:pPr>
            <a:endParaRPr lang="en-US" altLang="zh-CN" sz="2500" b="1" dirty="0">
              <a:ln w="3175">
                <a:noFill/>
              </a:ln>
              <a:solidFill>
                <a:srgbClr val="FFFF00"/>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56F2A8E2-98DD-DC88-E494-7DB00C6938F0}"/>
              </a:ext>
            </a:extLst>
          </p:cNvPr>
          <p:cNvSpPr txBox="1"/>
          <p:nvPr/>
        </p:nvSpPr>
        <p:spPr>
          <a:xfrm>
            <a:off x="2330932" y="5866642"/>
            <a:ext cx="7530135"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rPr>
              <a:t>申报企业：上海上药中西制药有限公司</a:t>
            </a:r>
          </a:p>
        </p:txBody>
      </p:sp>
      <p:sp>
        <p:nvSpPr>
          <p:cNvPr id="46" name="Title 7">
            <a:extLst>
              <a:ext uri="{FF2B5EF4-FFF2-40B4-BE49-F238E27FC236}">
                <a16:creationId xmlns:a16="http://schemas.microsoft.com/office/drawing/2014/main" id="{C1BE6288-98E9-A1E2-6219-2897CDFA0D6E}"/>
              </a:ext>
            </a:extLst>
          </p:cNvPr>
          <p:cNvSpPr txBox="1">
            <a:spLocks/>
          </p:cNvSpPr>
          <p:nvPr/>
        </p:nvSpPr>
        <p:spPr bwMode="gray">
          <a:xfrm>
            <a:off x="904036" y="873796"/>
            <a:ext cx="10668000" cy="1676087"/>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600" cap="none" spc="800" normalizeH="0" noProof="0" dirty="0">
                <a:ln>
                  <a:noFill/>
                </a:ln>
                <a:solidFill>
                  <a:srgbClr val="116991"/>
                </a:solidFill>
                <a:effectLst/>
                <a:uLnTx/>
                <a:uFillTx/>
                <a:latin typeface="Arial" panose="020B0604020202020204" pitchFamily="34" charset="0"/>
                <a:ea typeface="微软雅黑" panose="020B0503020204020204" pitchFamily="34" charset="-122"/>
                <a:cs typeface="+mj-cs"/>
              </a:rPr>
              <a:t>卡马西平缓释片</a:t>
            </a:r>
            <a:r>
              <a:rPr kumimoji="0" lang="en-US" altLang="zh-CN" sz="6000" b="1" i="0" u="none" strike="noStrike" kern="1600" cap="none" spc="800" normalizeH="0" noProof="0" dirty="0">
                <a:ln>
                  <a:noFill/>
                </a:ln>
                <a:solidFill>
                  <a:srgbClr val="116991"/>
                </a:solidFill>
                <a:effectLst/>
                <a:uLnTx/>
                <a:uFillTx/>
                <a:latin typeface="Arial" panose="020B0604020202020204" pitchFamily="34" charset="0"/>
                <a:ea typeface="微软雅黑" panose="020B0503020204020204" pitchFamily="34" charset="-122"/>
                <a:cs typeface="+mj-cs"/>
              </a:rPr>
              <a:t>(II)</a:t>
            </a:r>
            <a:endParaRPr kumimoji="0" lang="en-US" altLang="zh-CN" sz="6000" b="1" i="0" u="none" strike="noStrike" kern="1600" cap="none" spc="800" normalizeH="0" noProof="0" dirty="0">
              <a:ln>
                <a:noFill/>
              </a:ln>
              <a:solidFill>
                <a:srgbClr val="116991"/>
              </a:solidFill>
              <a:effectLst/>
              <a:highlight>
                <a:srgbClr val="FFFF00"/>
              </a:highlight>
              <a:uLnTx/>
              <a:uFillTx/>
              <a:latin typeface="Arial" panose="020B0604020202020204" pitchFamily="34" charset="0"/>
              <a:ea typeface="微软雅黑" panose="020B0503020204020204" pitchFamily="34" charset="-122"/>
              <a:cs typeface="+mj-cs"/>
            </a:endParaRPr>
          </a:p>
        </p:txBody>
      </p:sp>
      <p:pic>
        <p:nvPicPr>
          <p:cNvPr id="4" name="图片 3">
            <a:extLst>
              <a:ext uri="{FF2B5EF4-FFF2-40B4-BE49-F238E27FC236}">
                <a16:creationId xmlns:a16="http://schemas.microsoft.com/office/drawing/2014/main" id="{B1F5AFFB-308F-6B46-0D0A-74055FABAB46}"/>
              </a:ext>
            </a:extLst>
          </p:cNvPr>
          <p:cNvPicPr>
            <a:picLocks noChangeAspect="1"/>
          </p:cNvPicPr>
          <p:nvPr/>
        </p:nvPicPr>
        <p:blipFill>
          <a:blip r:embed="rId3" cstate="print">
            <a:extLst>
              <a:ext uri="{28A0092B-C50C-407E-A947-70E740481C1C}">
                <a14:useLocalDpi xmlns:a14="http://schemas.microsoft.com/office/drawing/2010/main" val="0"/>
              </a:ext>
            </a:extLst>
          </a:blip>
          <a:srcRect r="40196"/>
          <a:stretch>
            <a:fillRect/>
          </a:stretch>
        </p:blipFill>
        <p:spPr>
          <a:xfrm>
            <a:off x="11149561" y="6381989"/>
            <a:ext cx="1004339" cy="465948"/>
          </a:xfrm>
          <a:prstGeom prst="rect">
            <a:avLst/>
          </a:prstGeom>
        </p:spPr>
      </p:pic>
      <p:sp>
        <p:nvSpPr>
          <p:cNvPr id="11" name="文本框 10">
            <a:extLst>
              <a:ext uri="{FF2B5EF4-FFF2-40B4-BE49-F238E27FC236}">
                <a16:creationId xmlns:a16="http://schemas.microsoft.com/office/drawing/2014/main" id="{BF8E451A-AE5B-817C-55CA-78C0BFABE61D}"/>
              </a:ext>
            </a:extLst>
          </p:cNvPr>
          <p:cNvSpPr txBox="1"/>
          <p:nvPr/>
        </p:nvSpPr>
        <p:spPr>
          <a:xfrm>
            <a:off x="1891746" y="2570847"/>
            <a:ext cx="820404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3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期待进入国家医保目录</a:t>
            </a:r>
            <a:r>
              <a:rPr kumimoji="0" lang="en-US" altLang="zh-CN" sz="3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zh-CN" altLang="en-US" sz="3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文本框 2">
            <a:extLst>
              <a:ext uri="{FF2B5EF4-FFF2-40B4-BE49-F238E27FC236}">
                <a16:creationId xmlns:a16="http://schemas.microsoft.com/office/drawing/2014/main" id="{18BAC841-31BF-B50D-025E-2778B8825EAD}"/>
              </a:ext>
            </a:extLst>
          </p:cNvPr>
          <p:cNvSpPr txBox="1"/>
          <p:nvPr/>
        </p:nvSpPr>
        <p:spPr>
          <a:xfrm>
            <a:off x="57150" y="3595296"/>
            <a:ext cx="12192000" cy="1621865"/>
          </a:xfrm>
          <a:prstGeom prst="rect">
            <a:avLst/>
          </a:prstGeom>
          <a:noFill/>
        </p:spPr>
        <p:txBody>
          <a:bodyPr wrap="square" anchor="ctr">
            <a:noAutofit/>
          </a:bodyPr>
          <a:lstStyle/>
          <a:p>
            <a:pPr marL="285750" indent="-285750" algn="ctr">
              <a:lnSpc>
                <a:spcPct val="130000"/>
              </a:lnSpc>
              <a:buFont typeface="Wingdings" panose="05000000000000000000" pitchFamily="2" charset="2"/>
              <a:buChar char="ü"/>
            </a:pPr>
            <a:r>
              <a:rPr lang="zh-CN" altLang="en-US" sz="2400" b="1" dirty="0">
                <a:ln w="3175">
                  <a:noFill/>
                </a:ln>
                <a:solidFill>
                  <a:srgbClr val="A30909"/>
                </a:solidFill>
                <a:latin typeface="微软雅黑" panose="020B0503020204020204" pitchFamily="34" charset="-122"/>
                <a:ea typeface="微软雅黑" panose="020B0503020204020204" pitchFamily="34" charset="-122"/>
              </a:rPr>
              <a:t>升级版缓释技术</a:t>
            </a:r>
            <a:r>
              <a:rPr lang="en-US" altLang="zh-CN" sz="2400" b="1" dirty="0">
                <a:ln w="3175">
                  <a:noFill/>
                </a:ln>
                <a:solidFill>
                  <a:srgbClr val="A30909"/>
                </a:solidFill>
                <a:latin typeface="微软雅黑" panose="020B0503020204020204" pitchFamily="34" charset="-122"/>
                <a:ea typeface="微软雅黑" panose="020B0503020204020204" pitchFamily="34" charset="-122"/>
              </a:rPr>
              <a:t>(</a:t>
            </a:r>
            <a:r>
              <a:rPr lang="zh-CN" altLang="en-US" sz="2400" b="1" dirty="0">
                <a:ln w="3175">
                  <a:noFill/>
                </a:ln>
                <a:solidFill>
                  <a:srgbClr val="A30909"/>
                </a:solidFill>
                <a:latin typeface="微软雅黑" panose="020B0503020204020204" pitchFamily="34" charset="-122"/>
                <a:ea typeface="微软雅黑" panose="020B0503020204020204" pitchFamily="34" charset="-122"/>
              </a:rPr>
              <a:t>渗透泵控释），实现零级释放动力学</a:t>
            </a:r>
            <a:endParaRPr lang="en-US" altLang="zh-CN" sz="2400" b="1" dirty="0">
              <a:ln w="3175">
                <a:noFill/>
              </a:ln>
              <a:solidFill>
                <a:srgbClr val="A30909"/>
              </a:solidFill>
              <a:latin typeface="微软雅黑" panose="020B0503020204020204" pitchFamily="34" charset="-122"/>
              <a:ea typeface="微软雅黑" panose="020B0503020204020204" pitchFamily="34" charset="-122"/>
            </a:endParaRPr>
          </a:p>
          <a:p>
            <a:pPr marL="285750" indent="-285750" algn="ctr">
              <a:lnSpc>
                <a:spcPct val="130000"/>
              </a:lnSpc>
              <a:buFont typeface="Wingdings" panose="05000000000000000000" pitchFamily="2" charset="2"/>
              <a:buChar char="ü"/>
            </a:pPr>
            <a:r>
              <a:rPr lang="zh-CN" altLang="en-US" sz="2400" b="1" dirty="0">
                <a:ln w="3175">
                  <a:noFill/>
                </a:ln>
                <a:solidFill>
                  <a:srgbClr val="A30909"/>
                </a:solidFill>
                <a:latin typeface="微软雅黑" panose="020B0503020204020204" pitchFamily="34" charset="-122"/>
                <a:ea typeface="微软雅黑" panose="020B0503020204020204" pitchFamily="34" charset="-122"/>
              </a:rPr>
              <a:t>多规格，提高临床患者用药依从性，老年患者更好的耐受性</a:t>
            </a:r>
            <a:endParaRPr lang="en-US" altLang="zh-CN" sz="2400" b="1" dirty="0">
              <a:ln w="3175">
                <a:noFill/>
              </a:ln>
              <a:solidFill>
                <a:srgbClr val="A30909"/>
              </a:solidFill>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id="{5756256E-C3B8-ED7B-DD8B-B0E9A180A485}"/>
              </a:ext>
            </a:extLst>
          </p:cNvPr>
          <p:cNvGrpSpPr/>
          <p:nvPr/>
        </p:nvGrpSpPr>
        <p:grpSpPr>
          <a:xfrm>
            <a:off x="9545387" y="31829"/>
            <a:ext cx="2924360" cy="1036473"/>
            <a:chOff x="12348078" y="-1185499"/>
            <a:chExt cx="2924360" cy="1036473"/>
          </a:xfrm>
        </p:grpSpPr>
        <p:sp>
          <p:nvSpPr>
            <p:cNvPr id="14" name="iconfont-11122-3633784">
              <a:extLst>
                <a:ext uri="{FF2B5EF4-FFF2-40B4-BE49-F238E27FC236}">
                  <a16:creationId xmlns:a16="http://schemas.microsoft.com/office/drawing/2014/main" id="{A83E8AC5-D52E-2154-2529-4AC9F9932D1D}"/>
                </a:ext>
              </a:extLst>
            </p:cNvPr>
            <p:cNvSpPr/>
            <p:nvPr/>
          </p:nvSpPr>
          <p:spPr>
            <a:xfrm rot="16200000">
              <a:off x="12555117" y="-1036607"/>
              <a:ext cx="567860" cy="567755"/>
            </a:xfrm>
            <a:custGeom>
              <a:avLst/>
              <a:gdLst>
                <a:gd name="T0" fmla="*/ 5601 w 11203"/>
                <a:gd name="T1" fmla="*/ 0 h 11202"/>
                <a:gd name="T2" fmla="*/ 0 w 11203"/>
                <a:gd name="T3" fmla="*/ 5601 h 11202"/>
                <a:gd name="T4" fmla="*/ 5603 w 11203"/>
                <a:gd name="T5" fmla="*/ 11202 h 11202"/>
                <a:gd name="T6" fmla="*/ 11203 w 11203"/>
                <a:gd name="T7" fmla="*/ 5601 h 11202"/>
                <a:gd name="T8" fmla="*/ 5601 w 11203"/>
                <a:gd name="T9" fmla="*/ 0 h 11202"/>
                <a:gd name="T10" fmla="*/ 8403 w 11203"/>
                <a:gd name="T11" fmla="*/ 6218 h 11202"/>
                <a:gd name="T12" fmla="*/ 5429 w 11203"/>
                <a:gd name="T13" fmla="*/ 6218 h 11202"/>
                <a:gd name="T14" fmla="*/ 5250 w 11203"/>
                <a:gd name="T15" fmla="*/ 6182 h 11202"/>
                <a:gd name="T16" fmla="*/ 4970 w 11203"/>
                <a:gd name="T17" fmla="*/ 5760 h 11202"/>
                <a:gd name="T18" fmla="*/ 4970 w 11203"/>
                <a:gd name="T19" fmla="*/ 2786 h 11202"/>
                <a:gd name="T20" fmla="*/ 5429 w 11203"/>
                <a:gd name="T21" fmla="*/ 2327 h 11202"/>
                <a:gd name="T22" fmla="*/ 5889 w 11203"/>
                <a:gd name="T23" fmla="*/ 2786 h 11202"/>
                <a:gd name="T24" fmla="*/ 5889 w 11203"/>
                <a:gd name="T25" fmla="*/ 5301 h 11202"/>
                <a:gd name="T26" fmla="*/ 8404 w 11203"/>
                <a:gd name="T27" fmla="*/ 5301 h 11202"/>
                <a:gd name="T28" fmla="*/ 8863 w 11203"/>
                <a:gd name="T29" fmla="*/ 5760 h 11202"/>
                <a:gd name="T30" fmla="*/ 8403 w 11203"/>
                <a:gd name="T31" fmla="*/ 6218 h 1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3" h="11202">
                  <a:moveTo>
                    <a:pt x="5601" y="0"/>
                  </a:moveTo>
                  <a:cubicBezTo>
                    <a:pt x="2507" y="0"/>
                    <a:pt x="0" y="2507"/>
                    <a:pt x="0" y="5601"/>
                  </a:cubicBezTo>
                  <a:cubicBezTo>
                    <a:pt x="0" y="8695"/>
                    <a:pt x="2509" y="11202"/>
                    <a:pt x="5603" y="11202"/>
                  </a:cubicBezTo>
                  <a:cubicBezTo>
                    <a:pt x="8695" y="11202"/>
                    <a:pt x="11203" y="8695"/>
                    <a:pt x="11203" y="5601"/>
                  </a:cubicBezTo>
                  <a:cubicBezTo>
                    <a:pt x="11203" y="2507"/>
                    <a:pt x="8695" y="0"/>
                    <a:pt x="5601" y="0"/>
                  </a:cubicBezTo>
                  <a:close/>
                  <a:moveTo>
                    <a:pt x="8403" y="6218"/>
                  </a:moveTo>
                  <a:lnTo>
                    <a:pt x="5429" y="6218"/>
                  </a:lnTo>
                  <a:cubicBezTo>
                    <a:pt x="5366" y="6218"/>
                    <a:pt x="5305" y="6206"/>
                    <a:pt x="5250" y="6182"/>
                  </a:cubicBezTo>
                  <a:cubicBezTo>
                    <a:pt x="5085" y="6112"/>
                    <a:pt x="4970" y="5950"/>
                    <a:pt x="4970" y="5760"/>
                  </a:cubicBezTo>
                  <a:lnTo>
                    <a:pt x="4970" y="2786"/>
                  </a:lnTo>
                  <a:cubicBezTo>
                    <a:pt x="4970" y="2532"/>
                    <a:pt x="5175" y="2327"/>
                    <a:pt x="5429" y="2327"/>
                  </a:cubicBezTo>
                  <a:cubicBezTo>
                    <a:pt x="5683" y="2327"/>
                    <a:pt x="5889" y="2532"/>
                    <a:pt x="5889" y="2786"/>
                  </a:cubicBezTo>
                  <a:lnTo>
                    <a:pt x="5889" y="5301"/>
                  </a:lnTo>
                  <a:lnTo>
                    <a:pt x="8404" y="5301"/>
                  </a:lnTo>
                  <a:cubicBezTo>
                    <a:pt x="8657" y="5301"/>
                    <a:pt x="8863" y="5506"/>
                    <a:pt x="8863" y="5760"/>
                  </a:cubicBezTo>
                  <a:cubicBezTo>
                    <a:pt x="8863" y="6013"/>
                    <a:pt x="8656" y="6218"/>
                    <a:pt x="8403" y="621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直接连接符 14">
              <a:extLst>
                <a:ext uri="{FF2B5EF4-FFF2-40B4-BE49-F238E27FC236}">
                  <a16:creationId xmlns:a16="http://schemas.microsoft.com/office/drawing/2014/main" id="{E7E39568-56D0-224E-9BD9-F9FA95F56D05}"/>
                </a:ext>
              </a:extLst>
            </p:cNvPr>
            <p:cNvCxnSpPr/>
            <p:nvPr/>
          </p:nvCxnSpPr>
          <p:spPr>
            <a:xfrm>
              <a:off x="12799701" y="-191801"/>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cxnSp>
          <p:nvCxnSpPr>
            <p:cNvPr id="16" name="直接连接符 15">
              <a:extLst>
                <a:ext uri="{FF2B5EF4-FFF2-40B4-BE49-F238E27FC236}">
                  <a16:creationId xmlns:a16="http://schemas.microsoft.com/office/drawing/2014/main" id="{B730921D-BC83-36E9-D215-EB471228ADF0}"/>
                </a:ext>
              </a:extLst>
            </p:cNvPr>
            <p:cNvCxnSpPr/>
            <p:nvPr/>
          </p:nvCxnSpPr>
          <p:spPr>
            <a:xfrm>
              <a:off x="12799701" y="-404166"/>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sp>
          <p:nvSpPr>
            <p:cNvPr id="17" name="文本框 16">
              <a:extLst>
                <a:ext uri="{FF2B5EF4-FFF2-40B4-BE49-F238E27FC236}">
                  <a16:creationId xmlns:a16="http://schemas.microsoft.com/office/drawing/2014/main" id="{2EBF4B9C-E580-25CA-6A36-9BA479B87FB4}"/>
                </a:ext>
              </a:extLst>
            </p:cNvPr>
            <p:cNvSpPr txBox="1"/>
            <p:nvPr/>
          </p:nvSpPr>
          <p:spPr>
            <a:xfrm>
              <a:off x="12508411" y="-1185499"/>
              <a:ext cx="2764027" cy="799193"/>
            </a:xfrm>
            <a:prstGeom prst="rect">
              <a:avLst/>
            </a:prstGeom>
            <a:noFill/>
          </p:spPr>
          <p:txBody>
            <a:bodyPr wrap="square" anchor="ctr">
              <a:spAutoFit/>
            </a:bodyPr>
            <a:lstStyle/>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窄治疗窗</a:t>
              </a:r>
              <a:endParaRPr kumimoji="0" lang="en-US" altLang="zh-CN" sz="2000" b="1" i="1" u="none" strike="noStrike" kern="1200" cap="none" spc="0" normalizeH="0" baseline="0" noProof="0" dirty="0">
                <a:ln>
                  <a:noFill/>
                </a:ln>
                <a:solidFill>
                  <a:srgbClr val="035F7F"/>
                </a:solidFill>
                <a:effectLst/>
                <a:uLnTx/>
                <a:uFillTx/>
                <a:latin typeface="+mn-ea"/>
                <a:cs typeface="+mn-cs"/>
              </a:endParaRPr>
            </a:p>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   平稳血药浓度</a:t>
              </a:r>
              <a:endParaRPr lang="zh-CN" altLang="en-US" sz="2000" b="1" i="1" dirty="0">
                <a:solidFill>
                  <a:srgbClr val="035F7F"/>
                </a:solidFill>
              </a:endParaRPr>
            </a:p>
          </p:txBody>
        </p:sp>
        <p:sp>
          <p:nvSpPr>
            <p:cNvPr id="18" name="文本框 17">
              <a:extLst>
                <a:ext uri="{FF2B5EF4-FFF2-40B4-BE49-F238E27FC236}">
                  <a16:creationId xmlns:a16="http://schemas.microsoft.com/office/drawing/2014/main" id="{AF086373-99F0-07E1-F5F3-0900C4EAF486}"/>
                </a:ext>
              </a:extLst>
            </p:cNvPr>
            <p:cNvSpPr txBox="1"/>
            <p:nvPr/>
          </p:nvSpPr>
          <p:spPr>
            <a:xfrm>
              <a:off x="12348078" y="-426025"/>
              <a:ext cx="2615979" cy="276999"/>
            </a:xfrm>
            <a:prstGeom prst="rect">
              <a:avLst/>
            </a:prstGeom>
            <a:noFill/>
          </p:spPr>
          <p:txBody>
            <a:bodyPr wrap="square">
              <a:spAutoFit/>
            </a:bodyPr>
            <a:lstStyle/>
            <a:p>
              <a:pPr algn="r"/>
              <a:r>
                <a:rPr lang="zh-CN" altLang="en-US" sz="1200" dirty="0">
                  <a:solidFill>
                    <a:srgbClr val="035F7F"/>
                  </a:solidFill>
                  <a:latin typeface="+mn-ea"/>
                </a:rPr>
                <a:t>渗透泵控释 卡马西平缓释片</a:t>
              </a:r>
              <a:r>
                <a:rPr lang="en-US" altLang="zh-CN" sz="1200" dirty="0">
                  <a:solidFill>
                    <a:srgbClr val="035F7F"/>
                  </a:solidFill>
                  <a:latin typeface="+mn-ea"/>
                </a:rPr>
                <a:t>(II)</a:t>
              </a:r>
              <a:endParaRPr lang="zh-CN" altLang="en-US" sz="1200" dirty="0">
                <a:solidFill>
                  <a:srgbClr val="035F7F"/>
                </a:solidFill>
              </a:endParaRPr>
            </a:p>
          </p:txBody>
        </p:sp>
        <p:sp>
          <p:nvSpPr>
            <p:cNvPr id="19" name="文本框 18">
              <a:extLst>
                <a:ext uri="{FF2B5EF4-FFF2-40B4-BE49-F238E27FC236}">
                  <a16:creationId xmlns:a16="http://schemas.microsoft.com/office/drawing/2014/main" id="{35229BE5-D588-7F75-4365-C51599E72DB9}"/>
                </a:ext>
              </a:extLst>
            </p:cNvPr>
            <p:cNvSpPr txBox="1"/>
            <p:nvPr/>
          </p:nvSpPr>
          <p:spPr>
            <a:xfrm>
              <a:off x="12348078" y="-888139"/>
              <a:ext cx="1198599" cy="523220"/>
            </a:xfrm>
            <a:prstGeom prst="rect">
              <a:avLst/>
            </a:prstGeom>
            <a:noFill/>
          </p:spPr>
          <p:txBody>
            <a:bodyPr wrap="square">
              <a:spAutoFit/>
            </a:bodyPr>
            <a:lstStyle/>
            <a:p>
              <a:r>
                <a:rPr kumimoji="0" lang="en-US" altLang="zh-CN" sz="2800" b="1" u="none" strike="noStrike" kern="1200" cap="none" spc="0" normalizeH="0" baseline="0" noProof="0" dirty="0">
                  <a:ln>
                    <a:solidFill>
                      <a:srgbClr val="035F7F"/>
                    </a:solidFill>
                  </a:ln>
                  <a:solidFill>
                    <a:srgbClr val="035F7F"/>
                  </a:solidFill>
                  <a:effectLst/>
                  <a:uLnTx/>
                  <a:uFillTx/>
                  <a:latin typeface="+mn-ea"/>
                  <a:cs typeface="+mn-cs"/>
                </a:rPr>
                <a:t> </a:t>
              </a:r>
              <a:r>
                <a:rPr kumimoji="0" lang="en-US" altLang="zh-CN" sz="2800" b="1" u="none" strike="noStrike" kern="1200" cap="none" spc="0" normalizeH="0" baseline="0" noProof="0" dirty="0">
                  <a:ln>
                    <a:solidFill>
                      <a:srgbClr val="035F7F"/>
                    </a:solidFill>
                  </a:ln>
                  <a:solidFill>
                    <a:srgbClr val="035F7F"/>
                  </a:solidFill>
                  <a:effectLst/>
                  <a:uLnTx/>
                  <a:uFillTx/>
                  <a:latin typeface="汉仪瑞虎宋简" panose="00020600040101010101" pitchFamily="18" charset="-122"/>
                  <a:ea typeface="汉仪瑞虎宋简" panose="00020600040101010101" pitchFamily="18" charset="-122"/>
                </a:rPr>
                <a:t>24h</a:t>
              </a:r>
              <a:endParaRPr lang="zh-CN" altLang="en-US" sz="2800" dirty="0">
                <a:ln>
                  <a:solidFill>
                    <a:srgbClr val="035F7F"/>
                  </a:solidFill>
                </a:ln>
                <a:solidFill>
                  <a:srgbClr val="035F7F"/>
                </a:solidFill>
                <a:latin typeface="汉仪瑞虎宋简" panose="00020600040101010101" pitchFamily="18" charset="-122"/>
                <a:ea typeface="汉仪瑞虎宋简" panose="00020600040101010101" pitchFamily="18" charset="-122"/>
              </a:endParaRPr>
            </a:p>
          </p:txBody>
        </p:sp>
      </p:grpSp>
      <p:sp>
        <p:nvSpPr>
          <p:cNvPr id="12" name="object 2">
            <a:extLst>
              <a:ext uri="{FF2B5EF4-FFF2-40B4-BE49-F238E27FC236}">
                <a16:creationId xmlns:a16="http://schemas.microsoft.com/office/drawing/2014/main" id="{38B20D30-527D-D8BF-30CF-DB6541E60750}"/>
              </a:ext>
            </a:extLst>
          </p:cNvPr>
          <p:cNvSpPr txBox="1"/>
          <p:nvPr/>
        </p:nvSpPr>
        <p:spPr>
          <a:xfrm>
            <a:off x="3411932" y="3191606"/>
            <a:ext cx="5151717" cy="276999"/>
          </a:xfrm>
          <a:prstGeom prst="rect">
            <a:avLst/>
          </a:prstGeom>
        </p:spPr>
        <p:txBody>
          <a:bodyPr vert="horz" wrap="square" lIns="0" tIns="0" rIns="0" bIns="0" rtlCol="0">
            <a:spAutoFit/>
          </a:bodyPr>
          <a:lstStyle/>
          <a:p>
            <a:pPr marL="12700" marR="0" lvl="0" indent="0" algn="dist" defTabSz="914400" rtl="0" eaLnBrk="1" fontAlgn="auto" latinLnBrk="0" hangingPunct="1">
              <a:lnSpc>
                <a:spcPct val="100000"/>
              </a:lnSpc>
              <a:spcBef>
                <a:spcPts val="0"/>
              </a:spcBef>
              <a:spcAft>
                <a:spcPts val="0"/>
              </a:spcAft>
              <a:buClrTx/>
              <a:buSzTx/>
              <a:buFontTx/>
              <a:buNone/>
              <a:tabLst/>
              <a:defRPr/>
            </a:pPr>
            <a:r>
              <a:rPr kumimoji="0" i="1" u="none" strike="noStrike" kern="1200" cap="none" spc="-100" normalizeH="0" baseline="0" noProof="0" dirty="0" err="1">
                <a:ln>
                  <a:noFill/>
                </a:ln>
                <a:solidFill>
                  <a:schemeClr val="bg1"/>
                </a:solidFill>
                <a:effectLst/>
                <a:uLnTx/>
                <a:uFillTx/>
                <a:latin typeface="+mn-ea"/>
                <a:cs typeface="微软雅黑"/>
              </a:rPr>
              <a:t>惠及我国更多</a:t>
            </a:r>
            <a:r>
              <a:rPr kumimoji="0" lang="zh-CN" altLang="en-US" i="1" u="none" strike="noStrike" kern="1200" cap="none" spc="-100" normalizeH="0" baseline="0" noProof="0" dirty="0">
                <a:ln>
                  <a:noFill/>
                </a:ln>
                <a:solidFill>
                  <a:schemeClr val="bg1"/>
                </a:solidFill>
                <a:effectLst/>
                <a:uLnTx/>
                <a:uFillTx/>
                <a:latin typeface="+mn-ea"/>
                <a:cs typeface="微软雅黑"/>
              </a:rPr>
              <a:t>癫痫及三叉神经痛</a:t>
            </a:r>
            <a:r>
              <a:rPr kumimoji="0" i="1" u="none" strike="noStrike" kern="1200" cap="none" spc="-100" normalizeH="0" baseline="0" noProof="0" dirty="0" err="1">
                <a:ln>
                  <a:noFill/>
                </a:ln>
                <a:solidFill>
                  <a:schemeClr val="bg1"/>
                </a:solidFill>
                <a:effectLst/>
                <a:uLnTx/>
                <a:uFillTx/>
                <a:latin typeface="+mn-ea"/>
                <a:cs typeface="微软雅黑"/>
              </a:rPr>
              <a:t>患者</a:t>
            </a:r>
            <a:endParaRPr kumimoji="0" i="1" u="none" strike="noStrike" kern="1200" cap="none" spc="0" normalizeH="0" baseline="0" noProof="0" dirty="0">
              <a:ln>
                <a:noFill/>
              </a:ln>
              <a:solidFill>
                <a:schemeClr val="bg1"/>
              </a:solidFill>
              <a:effectLst/>
              <a:uLnTx/>
              <a:uFillTx/>
              <a:latin typeface="+mn-ea"/>
              <a:cs typeface="微软雅黑"/>
            </a:endParaRPr>
          </a:p>
        </p:txBody>
      </p:sp>
    </p:spTree>
    <p:extLst>
      <p:ext uri="{BB962C8B-B14F-4D97-AF65-F5344CB8AC3E}">
        <p14:creationId xmlns:p14="http://schemas.microsoft.com/office/powerpoint/2010/main" val="409578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F62D1D33-46E5-1FFD-FF17-216A55D1CE4E}"/>
              </a:ext>
            </a:extLst>
          </p:cNvPr>
          <p:cNvSpPr/>
          <p:nvPr/>
        </p:nvSpPr>
        <p:spPr>
          <a:xfrm>
            <a:off x="693747" y="1311207"/>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b="1" dirty="0">
                <a:latin typeface="微软雅黑" panose="020B0503020204020204" pitchFamily="34" charset="-122"/>
                <a:ea typeface="微软雅黑" panose="020B0503020204020204" pitchFamily="34" charset="-122"/>
              </a:rPr>
              <a:t>01</a:t>
            </a:r>
            <a:endParaRPr lang="zh-CN" altLang="en-US" b="1" dirty="0">
              <a:latin typeface="微软雅黑" panose="020B0503020204020204" pitchFamily="34" charset="-122"/>
              <a:ea typeface="微软雅黑" panose="020B0503020204020204" pitchFamily="34" charset="-122"/>
            </a:endParaRPr>
          </a:p>
        </p:txBody>
      </p:sp>
      <p:sp>
        <p:nvSpPr>
          <p:cNvPr id="28" name="Rectangle 27">
            <a:extLst>
              <a:ext uri="{FF2B5EF4-FFF2-40B4-BE49-F238E27FC236}">
                <a16:creationId xmlns:a16="http://schemas.microsoft.com/office/drawing/2014/main" id="{935C16BB-C221-D858-3662-FD80CA806ED8}"/>
              </a:ext>
            </a:extLst>
          </p:cNvPr>
          <p:cNvSpPr/>
          <p:nvPr/>
        </p:nvSpPr>
        <p:spPr>
          <a:xfrm>
            <a:off x="1449394" y="1368198"/>
            <a:ext cx="1641475"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zh-CN" altLang="en-US" sz="3200" b="1" dirty="0">
                <a:solidFill>
                  <a:schemeClr val="tx1"/>
                </a:solidFill>
                <a:latin typeface="Arial" panose="020B0604020202020204" pitchFamily="34" charset="0"/>
                <a:ea typeface="微软雅黑" panose="020B0503020204020204" pitchFamily="34" charset="-122"/>
              </a:rPr>
              <a:t>基本信息</a:t>
            </a:r>
            <a:endParaRPr kumimoji="1" lang="en-US" altLang="zh-CN" sz="3200" b="1" dirty="0">
              <a:solidFill>
                <a:schemeClr val="tx1"/>
              </a:solidFill>
              <a:latin typeface="Arial" panose="020B0604020202020204" pitchFamily="34" charset="0"/>
              <a:ea typeface="微软雅黑" panose="020B0503020204020204" pitchFamily="34" charset="-122"/>
            </a:endParaRPr>
          </a:p>
        </p:txBody>
      </p:sp>
      <p:sp>
        <p:nvSpPr>
          <p:cNvPr id="24" name="Oval 23">
            <a:extLst>
              <a:ext uri="{FF2B5EF4-FFF2-40B4-BE49-F238E27FC236}">
                <a16:creationId xmlns:a16="http://schemas.microsoft.com/office/drawing/2014/main" id="{C4BA020B-B5B9-5E2A-FE9D-17F8A1621044}"/>
              </a:ext>
            </a:extLst>
          </p:cNvPr>
          <p:cNvSpPr/>
          <p:nvPr/>
        </p:nvSpPr>
        <p:spPr>
          <a:xfrm>
            <a:off x="693747" y="2454364"/>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Rectangle 24">
            <a:extLst>
              <a:ext uri="{FF2B5EF4-FFF2-40B4-BE49-F238E27FC236}">
                <a16:creationId xmlns:a16="http://schemas.microsoft.com/office/drawing/2014/main" id="{18398A79-496A-8B95-DE17-718645D30342}"/>
              </a:ext>
            </a:extLst>
          </p:cNvPr>
          <p:cNvSpPr/>
          <p:nvPr/>
        </p:nvSpPr>
        <p:spPr>
          <a:xfrm>
            <a:off x="1603282" y="2509676"/>
            <a:ext cx="1231106"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zh-CN" altLang="en-US" sz="3200" b="1" dirty="0">
                <a:solidFill>
                  <a:schemeClr val="tx1"/>
                </a:solidFill>
                <a:latin typeface="Arial" panose="020B0604020202020204" pitchFamily="34" charset="0"/>
                <a:ea typeface="微软雅黑" panose="020B0503020204020204" pitchFamily="34" charset="-122"/>
              </a:rPr>
              <a:t>安全性</a:t>
            </a:r>
            <a:endParaRPr kumimoji="1" lang="en-US" altLang="zh-CN" sz="3200" b="1" dirty="0">
              <a:solidFill>
                <a:schemeClr val="tx1"/>
              </a:solidFill>
              <a:latin typeface="Arial" panose="020B0604020202020204" pitchFamily="34" charset="0"/>
              <a:ea typeface="微软雅黑" panose="020B0503020204020204" pitchFamily="34" charset="-122"/>
            </a:endParaRPr>
          </a:p>
        </p:txBody>
      </p:sp>
      <p:sp>
        <p:nvSpPr>
          <p:cNvPr id="21" name="Oval 20">
            <a:extLst>
              <a:ext uri="{FF2B5EF4-FFF2-40B4-BE49-F238E27FC236}">
                <a16:creationId xmlns:a16="http://schemas.microsoft.com/office/drawing/2014/main" id="{4489E8D4-ADF5-20FB-5218-047421B4D4B6}"/>
              </a:ext>
            </a:extLst>
          </p:cNvPr>
          <p:cNvSpPr/>
          <p:nvPr/>
        </p:nvSpPr>
        <p:spPr>
          <a:xfrm>
            <a:off x="693747" y="3520471"/>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b="1" dirty="0">
                <a:latin typeface="微软雅黑" panose="020B0503020204020204" pitchFamily="34" charset="-122"/>
                <a:ea typeface="微软雅黑" panose="020B0503020204020204" pitchFamily="34" charset="-122"/>
              </a:rPr>
              <a:t>03</a:t>
            </a:r>
            <a:endParaRPr lang="zh-CN" altLang="en-US" b="1" dirty="0">
              <a:latin typeface="微软雅黑" panose="020B0503020204020204" pitchFamily="34" charset="-122"/>
              <a:ea typeface="微软雅黑" panose="020B0503020204020204" pitchFamily="34" charset="-122"/>
            </a:endParaRPr>
          </a:p>
        </p:txBody>
      </p:sp>
      <p:sp>
        <p:nvSpPr>
          <p:cNvPr id="22" name="Rectangle 21">
            <a:extLst>
              <a:ext uri="{FF2B5EF4-FFF2-40B4-BE49-F238E27FC236}">
                <a16:creationId xmlns:a16="http://schemas.microsoft.com/office/drawing/2014/main" id="{D8A53A8A-17EC-534B-9BAC-325705C06288}"/>
              </a:ext>
            </a:extLst>
          </p:cNvPr>
          <p:cNvSpPr/>
          <p:nvPr/>
        </p:nvSpPr>
        <p:spPr>
          <a:xfrm>
            <a:off x="1603282" y="3574104"/>
            <a:ext cx="1231106"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zh-CN" altLang="en-US" sz="3200" b="1" dirty="0">
                <a:solidFill>
                  <a:schemeClr val="tx1"/>
                </a:solidFill>
                <a:latin typeface="Arial" panose="020B0604020202020204" pitchFamily="34" charset="0"/>
                <a:ea typeface="微软雅黑" panose="020B0503020204020204" pitchFamily="34" charset="-122"/>
              </a:rPr>
              <a:t>有效性</a:t>
            </a:r>
            <a:endParaRPr kumimoji="1" lang="en-US" altLang="zh-CN" sz="3200" b="1" dirty="0">
              <a:solidFill>
                <a:schemeClr val="tx1"/>
              </a:solidFill>
              <a:latin typeface="Arial" panose="020B0604020202020204" pitchFamily="34" charset="0"/>
              <a:ea typeface="微软雅黑" panose="020B0503020204020204" pitchFamily="34" charset="-122"/>
            </a:endParaRPr>
          </a:p>
        </p:txBody>
      </p:sp>
      <p:sp>
        <p:nvSpPr>
          <p:cNvPr id="18" name="Oval 17">
            <a:extLst>
              <a:ext uri="{FF2B5EF4-FFF2-40B4-BE49-F238E27FC236}">
                <a16:creationId xmlns:a16="http://schemas.microsoft.com/office/drawing/2014/main" id="{E383B1A3-3683-BA62-85B8-823EC6560F05}"/>
              </a:ext>
            </a:extLst>
          </p:cNvPr>
          <p:cNvSpPr/>
          <p:nvPr/>
        </p:nvSpPr>
        <p:spPr>
          <a:xfrm>
            <a:off x="693747" y="4614908"/>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Rectangle 18">
            <a:extLst>
              <a:ext uri="{FF2B5EF4-FFF2-40B4-BE49-F238E27FC236}">
                <a16:creationId xmlns:a16="http://schemas.microsoft.com/office/drawing/2014/main" id="{4E0068BF-AC11-0C9F-DBF9-1A625613A1F2}"/>
              </a:ext>
            </a:extLst>
          </p:cNvPr>
          <p:cNvSpPr/>
          <p:nvPr/>
        </p:nvSpPr>
        <p:spPr>
          <a:xfrm>
            <a:off x="1603282" y="4666862"/>
            <a:ext cx="1231106"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zh-CN" altLang="en-US" sz="3200" b="1" dirty="0">
                <a:solidFill>
                  <a:schemeClr val="tx1"/>
                </a:solidFill>
                <a:latin typeface="Arial" panose="020B0604020202020204" pitchFamily="34" charset="0"/>
                <a:ea typeface="微软雅黑" panose="020B0503020204020204" pitchFamily="34" charset="-122"/>
              </a:rPr>
              <a:t>创新性</a:t>
            </a:r>
            <a:endParaRPr kumimoji="1" lang="en-US" altLang="zh-CN" sz="3200" b="1" dirty="0">
              <a:solidFill>
                <a:schemeClr val="tx1"/>
              </a:solidFill>
              <a:latin typeface="Arial" panose="020B0604020202020204" pitchFamily="34" charset="0"/>
              <a:ea typeface="微软雅黑" panose="020B0503020204020204" pitchFamily="34" charset="-122"/>
            </a:endParaRPr>
          </a:p>
        </p:txBody>
      </p:sp>
      <p:sp>
        <p:nvSpPr>
          <p:cNvPr id="15" name="Oval 14">
            <a:extLst>
              <a:ext uri="{FF2B5EF4-FFF2-40B4-BE49-F238E27FC236}">
                <a16:creationId xmlns:a16="http://schemas.microsoft.com/office/drawing/2014/main" id="{2CE02301-B29E-02C3-56C2-CA77596C847D}"/>
              </a:ext>
            </a:extLst>
          </p:cNvPr>
          <p:cNvSpPr/>
          <p:nvPr/>
        </p:nvSpPr>
        <p:spPr>
          <a:xfrm>
            <a:off x="693747" y="5689730"/>
            <a:ext cx="542720" cy="542720"/>
          </a:xfrm>
          <a:prstGeom prst="ellipse">
            <a:avLst/>
          </a:prstGeom>
          <a:gradFill>
            <a:gsLst>
              <a:gs pos="0">
                <a:schemeClr val="accent1">
                  <a:lumMod val="60000"/>
                  <a:lumOff val="40000"/>
                </a:schemeClr>
              </a:gs>
              <a:gs pos="50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b="1" dirty="0">
                <a:latin typeface="微软雅黑" panose="020B0503020204020204" pitchFamily="34" charset="-122"/>
                <a:ea typeface="微软雅黑" panose="020B0503020204020204" pitchFamily="34" charset="-122"/>
              </a:rPr>
              <a:t>05</a:t>
            </a:r>
            <a:endParaRPr lang="zh-CN" altLang="en-US" b="1" dirty="0">
              <a:latin typeface="微软雅黑" panose="020B0503020204020204" pitchFamily="34" charset="-122"/>
              <a:ea typeface="微软雅黑" panose="020B0503020204020204" pitchFamily="34" charset="-122"/>
            </a:endParaRPr>
          </a:p>
        </p:txBody>
      </p:sp>
      <p:sp>
        <p:nvSpPr>
          <p:cNvPr id="16" name="Rectangle 15">
            <a:extLst>
              <a:ext uri="{FF2B5EF4-FFF2-40B4-BE49-F238E27FC236}">
                <a16:creationId xmlns:a16="http://schemas.microsoft.com/office/drawing/2014/main" id="{35F80BA1-EF02-B11E-A043-96206D049F5E}"/>
              </a:ext>
            </a:extLst>
          </p:cNvPr>
          <p:cNvSpPr/>
          <p:nvPr/>
        </p:nvSpPr>
        <p:spPr>
          <a:xfrm>
            <a:off x="1603282" y="5740007"/>
            <a:ext cx="1231106"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nSpc>
                <a:spcPct val="100000"/>
              </a:lnSpc>
            </a:pPr>
            <a:r>
              <a:rPr kumimoji="1" lang="zh-CN" altLang="en-US" sz="3200" b="1" dirty="0">
                <a:solidFill>
                  <a:schemeClr val="tx1"/>
                </a:solidFill>
                <a:latin typeface="Arial" panose="020B0604020202020204" pitchFamily="34" charset="0"/>
                <a:ea typeface="微软雅黑" panose="020B0503020204020204" pitchFamily="34" charset="-122"/>
              </a:rPr>
              <a:t>公平性</a:t>
            </a:r>
            <a:endParaRPr kumimoji="1" lang="en-US" altLang="zh-CN" sz="3200" b="1" dirty="0">
              <a:solidFill>
                <a:schemeClr val="tx1"/>
              </a:solidFill>
              <a:latin typeface="Arial" panose="020B0604020202020204" pitchFamily="34" charset="0"/>
              <a:ea typeface="微软雅黑" panose="020B0503020204020204" pitchFamily="34" charset="-122"/>
            </a:endParaRPr>
          </a:p>
        </p:txBody>
      </p:sp>
      <p:sp>
        <p:nvSpPr>
          <p:cNvPr id="8" name="TextBox 7">
            <a:extLst>
              <a:ext uri="{FF2B5EF4-FFF2-40B4-BE49-F238E27FC236}">
                <a16:creationId xmlns:a16="http://schemas.microsoft.com/office/drawing/2014/main" id="{9BB78B4C-ABE7-D699-BAA8-A4208D880886}"/>
              </a:ext>
            </a:extLst>
          </p:cNvPr>
          <p:cNvSpPr txBox="1"/>
          <p:nvPr/>
        </p:nvSpPr>
        <p:spPr>
          <a:xfrm>
            <a:off x="4196966" y="182880"/>
            <a:ext cx="1954381" cy="923330"/>
          </a:xfrm>
          <a:prstGeom prst="rect">
            <a:avLst/>
          </a:prstGeom>
          <a:noFill/>
          <a:ln>
            <a:noFill/>
          </a:ln>
        </p:spPr>
        <p:txBody>
          <a:bodyPr wrap="none" lIns="91440" tIns="45720" rIns="91440" bIns="45720" anchor="ctr" anchorCtr="0">
            <a:spAutoFit/>
          </a:bodyPr>
          <a:lstStyle/>
          <a:p>
            <a:pPr>
              <a:lnSpc>
                <a:spcPct val="100000"/>
              </a:lnSpc>
            </a:pPr>
            <a:r>
              <a:rPr kumimoji="1" lang="zh-CN" altLang="en-US" sz="5400" b="1" dirty="0">
                <a:solidFill>
                  <a:schemeClr val="tx1"/>
                </a:solidFill>
                <a:latin typeface="Arial" panose="020B0604020202020204" pitchFamily="34" charset="0"/>
                <a:ea typeface="微软雅黑" panose="020B0503020204020204" pitchFamily="34" charset="-122"/>
              </a:rPr>
              <a:t>目  录</a:t>
            </a:r>
            <a:endParaRPr kumimoji="1" lang="en-US" altLang="zh-CN" sz="5400" b="1" dirty="0">
              <a:solidFill>
                <a:schemeClr val="tx1"/>
              </a:solidFill>
              <a:latin typeface="Arial" panose="020B0604020202020204" pitchFamily="34" charset="0"/>
              <a:ea typeface="微软雅黑" panose="020B0503020204020204" pitchFamily="34" charset="-122"/>
            </a:endParaRPr>
          </a:p>
        </p:txBody>
      </p:sp>
      <p:sp>
        <p:nvSpPr>
          <p:cNvPr id="2" name="文本框 1">
            <a:extLst>
              <a:ext uri="{FF2B5EF4-FFF2-40B4-BE49-F238E27FC236}">
                <a16:creationId xmlns:a16="http://schemas.microsoft.com/office/drawing/2014/main" id="{3AC912AB-EFD6-7F94-C90C-2ECEE2CCC08E}"/>
              </a:ext>
            </a:extLst>
          </p:cNvPr>
          <p:cNvSpPr txBox="1"/>
          <p:nvPr/>
        </p:nvSpPr>
        <p:spPr>
          <a:xfrm>
            <a:off x="3303796" y="1136010"/>
            <a:ext cx="8308045" cy="743986"/>
          </a:xfrm>
          <a:prstGeom prst="rect">
            <a:avLst/>
          </a:prstGeom>
          <a:noFill/>
        </p:spPr>
        <p:txBody>
          <a:bodyPr wrap="square" rtlCol="0">
            <a:spAutoFit/>
          </a:bodyPr>
          <a:lstStyle/>
          <a:p>
            <a:pPr>
              <a:lnSpc>
                <a:spcPct val="150000"/>
              </a:lnSpc>
            </a:pPr>
            <a:r>
              <a:rPr lang="en-US" altLang="zh-CN" sz="3200" dirty="0">
                <a:latin typeface="+mn-ea"/>
              </a:rPr>
              <a:t>3</a:t>
            </a:r>
            <a:r>
              <a:rPr lang="zh-CN" altLang="en-US" sz="3200" dirty="0">
                <a:latin typeface="+mn-ea"/>
              </a:rPr>
              <a:t>类新药，</a:t>
            </a:r>
            <a:r>
              <a:rPr lang="zh-CN" altLang="en-US" sz="3200" b="1" dirty="0">
                <a:solidFill>
                  <a:srgbClr val="A30909"/>
                </a:solidFill>
                <a:latin typeface="+mn-ea"/>
              </a:rPr>
              <a:t>新增大规格</a:t>
            </a:r>
            <a:r>
              <a:rPr lang="zh-CN" altLang="en-US" sz="3200" dirty="0">
                <a:latin typeface="+mn-ea"/>
              </a:rPr>
              <a:t>，弥补临床空白</a:t>
            </a:r>
          </a:p>
        </p:txBody>
      </p:sp>
      <p:sp>
        <p:nvSpPr>
          <p:cNvPr id="6" name="文本框 5">
            <a:extLst>
              <a:ext uri="{FF2B5EF4-FFF2-40B4-BE49-F238E27FC236}">
                <a16:creationId xmlns:a16="http://schemas.microsoft.com/office/drawing/2014/main" id="{C43A39E2-B12B-6E96-B5C3-DAF839208895}"/>
              </a:ext>
            </a:extLst>
          </p:cNvPr>
          <p:cNvSpPr txBox="1"/>
          <p:nvPr/>
        </p:nvSpPr>
        <p:spPr>
          <a:xfrm>
            <a:off x="3233390" y="2164034"/>
            <a:ext cx="8821202" cy="1224118"/>
          </a:xfrm>
          <a:prstGeom prst="rect">
            <a:avLst/>
          </a:prstGeom>
          <a:noFill/>
        </p:spPr>
        <p:txBody>
          <a:bodyPr wrap="square" rtlCol="0">
            <a:spAutoFit/>
          </a:bodyPr>
          <a:lstStyle/>
          <a:p>
            <a:pPr>
              <a:lnSpc>
                <a:spcPct val="120000"/>
              </a:lnSpc>
            </a:pPr>
            <a:r>
              <a:rPr lang="zh-CN" altLang="en-US" sz="3200" b="1" dirty="0">
                <a:solidFill>
                  <a:srgbClr val="A30909"/>
                </a:solidFill>
                <a:latin typeface="+mn-ea"/>
              </a:rPr>
              <a:t>缓控释技术，连续用药</a:t>
            </a:r>
            <a:r>
              <a:rPr lang="en-US" altLang="zh-CN" sz="3200" b="1" dirty="0">
                <a:solidFill>
                  <a:srgbClr val="A30909"/>
                </a:solidFill>
                <a:latin typeface="+mn-ea"/>
              </a:rPr>
              <a:t>24h</a:t>
            </a:r>
            <a:r>
              <a:rPr lang="zh-CN" altLang="en-US" sz="3200" b="1" dirty="0">
                <a:solidFill>
                  <a:srgbClr val="A30909"/>
                </a:solidFill>
                <a:latin typeface="+mn-ea"/>
              </a:rPr>
              <a:t>血药浓度平稳</a:t>
            </a:r>
            <a:r>
              <a:rPr lang="zh-CN" altLang="en-US" sz="3200" dirty="0">
                <a:latin typeface="+mn-ea"/>
              </a:rPr>
              <a:t>，</a:t>
            </a:r>
            <a:endParaRPr lang="en-US" altLang="zh-CN" sz="3200" dirty="0">
              <a:latin typeface="+mn-ea"/>
            </a:endParaRPr>
          </a:p>
          <a:p>
            <a:pPr>
              <a:lnSpc>
                <a:spcPct val="120000"/>
              </a:lnSpc>
            </a:pPr>
            <a:r>
              <a:rPr lang="zh-CN" altLang="en-US" sz="3200" dirty="0">
                <a:latin typeface="+mn-ea"/>
              </a:rPr>
              <a:t>副作用更低</a:t>
            </a:r>
          </a:p>
        </p:txBody>
      </p:sp>
      <p:sp>
        <p:nvSpPr>
          <p:cNvPr id="9" name="文本框 8">
            <a:extLst>
              <a:ext uri="{FF2B5EF4-FFF2-40B4-BE49-F238E27FC236}">
                <a16:creationId xmlns:a16="http://schemas.microsoft.com/office/drawing/2014/main" id="{8354E4AC-6857-0C08-832D-06E65F5AEDCC}"/>
              </a:ext>
            </a:extLst>
          </p:cNvPr>
          <p:cNvSpPr txBox="1"/>
          <p:nvPr/>
        </p:nvSpPr>
        <p:spPr>
          <a:xfrm>
            <a:off x="3201203" y="3498032"/>
            <a:ext cx="8940159" cy="599331"/>
          </a:xfrm>
          <a:prstGeom prst="rect">
            <a:avLst/>
          </a:prstGeom>
          <a:noFill/>
        </p:spPr>
        <p:txBody>
          <a:bodyPr wrap="square" rtlCol="0">
            <a:spAutoFit/>
          </a:bodyPr>
          <a:lstStyle/>
          <a:p>
            <a:pPr>
              <a:lnSpc>
                <a:spcPct val="120000"/>
              </a:lnSpc>
            </a:pPr>
            <a:r>
              <a:rPr lang="zh-CN" altLang="en-US" sz="3000" dirty="0">
                <a:latin typeface="+mn-ea"/>
              </a:rPr>
              <a:t>权威指南推荐：治疗癫痫、三叉神经痛的一线用药</a:t>
            </a:r>
          </a:p>
        </p:txBody>
      </p:sp>
      <p:sp>
        <p:nvSpPr>
          <p:cNvPr id="17" name="文本框 16">
            <a:extLst>
              <a:ext uri="{FF2B5EF4-FFF2-40B4-BE49-F238E27FC236}">
                <a16:creationId xmlns:a16="http://schemas.microsoft.com/office/drawing/2014/main" id="{98258CB7-83FF-61CC-EA6C-819B6BB877AC}"/>
              </a:ext>
            </a:extLst>
          </p:cNvPr>
          <p:cNvSpPr txBox="1"/>
          <p:nvPr/>
        </p:nvSpPr>
        <p:spPr>
          <a:xfrm>
            <a:off x="3201203" y="4381401"/>
            <a:ext cx="8744462" cy="1224118"/>
          </a:xfrm>
          <a:prstGeom prst="rect">
            <a:avLst/>
          </a:prstGeom>
          <a:noFill/>
        </p:spPr>
        <p:txBody>
          <a:bodyPr wrap="square" rtlCol="0">
            <a:spAutoFit/>
          </a:bodyPr>
          <a:lstStyle/>
          <a:p>
            <a:pPr>
              <a:lnSpc>
                <a:spcPct val="120000"/>
              </a:lnSpc>
            </a:pPr>
            <a:r>
              <a:rPr lang="zh-CN" altLang="en-US" sz="3200" b="1" dirty="0">
                <a:solidFill>
                  <a:srgbClr val="A30909"/>
                </a:solidFill>
                <a:latin typeface="+mn-ea"/>
              </a:rPr>
              <a:t>渗透泵控释技术</a:t>
            </a:r>
            <a:r>
              <a:rPr lang="zh-CN" altLang="en-US" sz="3200" dirty="0">
                <a:latin typeface="+mn-ea"/>
              </a:rPr>
              <a:t>，收录进美国药典，避免毒性溶剂使用，优于原研工艺</a:t>
            </a:r>
          </a:p>
        </p:txBody>
      </p:sp>
      <p:sp>
        <p:nvSpPr>
          <p:cNvPr id="20" name="文本框 19">
            <a:extLst>
              <a:ext uri="{FF2B5EF4-FFF2-40B4-BE49-F238E27FC236}">
                <a16:creationId xmlns:a16="http://schemas.microsoft.com/office/drawing/2014/main" id="{4085A78C-177F-9695-8190-C31EB1377A9D}"/>
              </a:ext>
            </a:extLst>
          </p:cNvPr>
          <p:cNvSpPr txBox="1"/>
          <p:nvPr/>
        </p:nvSpPr>
        <p:spPr>
          <a:xfrm>
            <a:off x="3201203" y="5548808"/>
            <a:ext cx="4603370" cy="743986"/>
          </a:xfrm>
          <a:prstGeom prst="rect">
            <a:avLst/>
          </a:prstGeom>
          <a:noFill/>
        </p:spPr>
        <p:txBody>
          <a:bodyPr wrap="square" rtlCol="0">
            <a:spAutoFit/>
          </a:bodyPr>
          <a:lstStyle/>
          <a:p>
            <a:pPr>
              <a:lnSpc>
                <a:spcPct val="150000"/>
              </a:lnSpc>
            </a:pPr>
            <a:r>
              <a:rPr lang="zh-CN" altLang="en-US" sz="3200" dirty="0">
                <a:latin typeface="+mn-ea"/>
              </a:rPr>
              <a:t>保基本，弥补目录短板</a:t>
            </a:r>
          </a:p>
        </p:txBody>
      </p:sp>
      <p:grpSp>
        <p:nvGrpSpPr>
          <p:cNvPr id="44" name="组合 43">
            <a:extLst>
              <a:ext uri="{FF2B5EF4-FFF2-40B4-BE49-F238E27FC236}">
                <a16:creationId xmlns:a16="http://schemas.microsoft.com/office/drawing/2014/main" id="{619C7E88-98A4-E91D-22EB-A75C6883BB2B}"/>
              </a:ext>
            </a:extLst>
          </p:cNvPr>
          <p:cNvGrpSpPr/>
          <p:nvPr/>
        </p:nvGrpSpPr>
        <p:grpSpPr>
          <a:xfrm>
            <a:off x="9545387" y="31829"/>
            <a:ext cx="2924360" cy="1036473"/>
            <a:chOff x="12348078" y="-1185499"/>
            <a:chExt cx="2924360" cy="1036473"/>
          </a:xfrm>
        </p:grpSpPr>
        <p:sp>
          <p:nvSpPr>
            <p:cNvPr id="36" name="iconfont-11122-3633784">
              <a:extLst>
                <a:ext uri="{FF2B5EF4-FFF2-40B4-BE49-F238E27FC236}">
                  <a16:creationId xmlns:a16="http://schemas.microsoft.com/office/drawing/2014/main" id="{E3D320B3-414E-0A71-7650-6D3C0BF4E5E1}"/>
                </a:ext>
              </a:extLst>
            </p:cNvPr>
            <p:cNvSpPr/>
            <p:nvPr/>
          </p:nvSpPr>
          <p:spPr>
            <a:xfrm rot="16200000">
              <a:off x="12555117" y="-1036607"/>
              <a:ext cx="567860" cy="567755"/>
            </a:xfrm>
            <a:custGeom>
              <a:avLst/>
              <a:gdLst>
                <a:gd name="T0" fmla="*/ 5601 w 11203"/>
                <a:gd name="T1" fmla="*/ 0 h 11202"/>
                <a:gd name="T2" fmla="*/ 0 w 11203"/>
                <a:gd name="T3" fmla="*/ 5601 h 11202"/>
                <a:gd name="T4" fmla="*/ 5603 w 11203"/>
                <a:gd name="T5" fmla="*/ 11202 h 11202"/>
                <a:gd name="T6" fmla="*/ 11203 w 11203"/>
                <a:gd name="T7" fmla="*/ 5601 h 11202"/>
                <a:gd name="T8" fmla="*/ 5601 w 11203"/>
                <a:gd name="T9" fmla="*/ 0 h 11202"/>
                <a:gd name="T10" fmla="*/ 8403 w 11203"/>
                <a:gd name="T11" fmla="*/ 6218 h 11202"/>
                <a:gd name="T12" fmla="*/ 5429 w 11203"/>
                <a:gd name="T13" fmla="*/ 6218 h 11202"/>
                <a:gd name="T14" fmla="*/ 5250 w 11203"/>
                <a:gd name="T15" fmla="*/ 6182 h 11202"/>
                <a:gd name="T16" fmla="*/ 4970 w 11203"/>
                <a:gd name="T17" fmla="*/ 5760 h 11202"/>
                <a:gd name="T18" fmla="*/ 4970 w 11203"/>
                <a:gd name="T19" fmla="*/ 2786 h 11202"/>
                <a:gd name="T20" fmla="*/ 5429 w 11203"/>
                <a:gd name="T21" fmla="*/ 2327 h 11202"/>
                <a:gd name="T22" fmla="*/ 5889 w 11203"/>
                <a:gd name="T23" fmla="*/ 2786 h 11202"/>
                <a:gd name="T24" fmla="*/ 5889 w 11203"/>
                <a:gd name="T25" fmla="*/ 5301 h 11202"/>
                <a:gd name="T26" fmla="*/ 8404 w 11203"/>
                <a:gd name="T27" fmla="*/ 5301 h 11202"/>
                <a:gd name="T28" fmla="*/ 8863 w 11203"/>
                <a:gd name="T29" fmla="*/ 5760 h 11202"/>
                <a:gd name="T30" fmla="*/ 8403 w 11203"/>
                <a:gd name="T31" fmla="*/ 6218 h 1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3" h="11202">
                  <a:moveTo>
                    <a:pt x="5601" y="0"/>
                  </a:moveTo>
                  <a:cubicBezTo>
                    <a:pt x="2507" y="0"/>
                    <a:pt x="0" y="2507"/>
                    <a:pt x="0" y="5601"/>
                  </a:cubicBezTo>
                  <a:cubicBezTo>
                    <a:pt x="0" y="8695"/>
                    <a:pt x="2509" y="11202"/>
                    <a:pt x="5603" y="11202"/>
                  </a:cubicBezTo>
                  <a:cubicBezTo>
                    <a:pt x="8695" y="11202"/>
                    <a:pt x="11203" y="8695"/>
                    <a:pt x="11203" y="5601"/>
                  </a:cubicBezTo>
                  <a:cubicBezTo>
                    <a:pt x="11203" y="2507"/>
                    <a:pt x="8695" y="0"/>
                    <a:pt x="5601" y="0"/>
                  </a:cubicBezTo>
                  <a:close/>
                  <a:moveTo>
                    <a:pt x="8403" y="6218"/>
                  </a:moveTo>
                  <a:lnTo>
                    <a:pt x="5429" y="6218"/>
                  </a:lnTo>
                  <a:cubicBezTo>
                    <a:pt x="5366" y="6218"/>
                    <a:pt x="5305" y="6206"/>
                    <a:pt x="5250" y="6182"/>
                  </a:cubicBezTo>
                  <a:cubicBezTo>
                    <a:pt x="5085" y="6112"/>
                    <a:pt x="4970" y="5950"/>
                    <a:pt x="4970" y="5760"/>
                  </a:cubicBezTo>
                  <a:lnTo>
                    <a:pt x="4970" y="2786"/>
                  </a:lnTo>
                  <a:cubicBezTo>
                    <a:pt x="4970" y="2532"/>
                    <a:pt x="5175" y="2327"/>
                    <a:pt x="5429" y="2327"/>
                  </a:cubicBezTo>
                  <a:cubicBezTo>
                    <a:pt x="5683" y="2327"/>
                    <a:pt x="5889" y="2532"/>
                    <a:pt x="5889" y="2786"/>
                  </a:cubicBezTo>
                  <a:lnTo>
                    <a:pt x="5889" y="5301"/>
                  </a:lnTo>
                  <a:lnTo>
                    <a:pt x="8404" y="5301"/>
                  </a:lnTo>
                  <a:cubicBezTo>
                    <a:pt x="8657" y="5301"/>
                    <a:pt x="8863" y="5506"/>
                    <a:pt x="8863" y="5760"/>
                  </a:cubicBezTo>
                  <a:cubicBezTo>
                    <a:pt x="8863" y="6013"/>
                    <a:pt x="8656" y="6218"/>
                    <a:pt x="8403" y="621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直接连接符 30">
              <a:extLst>
                <a:ext uri="{FF2B5EF4-FFF2-40B4-BE49-F238E27FC236}">
                  <a16:creationId xmlns:a16="http://schemas.microsoft.com/office/drawing/2014/main" id="{C964F2B5-2574-4066-5903-4526A928D156}"/>
                </a:ext>
              </a:extLst>
            </p:cNvPr>
            <p:cNvCxnSpPr/>
            <p:nvPr/>
          </p:nvCxnSpPr>
          <p:spPr>
            <a:xfrm>
              <a:off x="12799701" y="-191801"/>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cxnSp>
          <p:nvCxnSpPr>
            <p:cNvPr id="30" name="直接连接符 29">
              <a:extLst>
                <a:ext uri="{FF2B5EF4-FFF2-40B4-BE49-F238E27FC236}">
                  <a16:creationId xmlns:a16="http://schemas.microsoft.com/office/drawing/2014/main" id="{D7715617-AF42-1277-EC97-38AFDC6D24C6}"/>
                </a:ext>
              </a:extLst>
            </p:cNvPr>
            <p:cNvCxnSpPr/>
            <p:nvPr/>
          </p:nvCxnSpPr>
          <p:spPr>
            <a:xfrm>
              <a:off x="12799701" y="-404166"/>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sp>
          <p:nvSpPr>
            <p:cNvPr id="23" name="文本框 22">
              <a:extLst>
                <a:ext uri="{FF2B5EF4-FFF2-40B4-BE49-F238E27FC236}">
                  <a16:creationId xmlns:a16="http://schemas.microsoft.com/office/drawing/2014/main" id="{1B4EA6C3-93F1-552B-1DF3-C00F43A403FB}"/>
                </a:ext>
              </a:extLst>
            </p:cNvPr>
            <p:cNvSpPr txBox="1"/>
            <p:nvPr/>
          </p:nvSpPr>
          <p:spPr>
            <a:xfrm>
              <a:off x="12508411" y="-1185499"/>
              <a:ext cx="2764027" cy="799193"/>
            </a:xfrm>
            <a:prstGeom prst="rect">
              <a:avLst/>
            </a:prstGeom>
            <a:noFill/>
          </p:spPr>
          <p:txBody>
            <a:bodyPr wrap="square" anchor="ctr">
              <a:spAutoFit/>
            </a:bodyPr>
            <a:lstStyle/>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窄治疗窗</a:t>
              </a:r>
              <a:endParaRPr kumimoji="0" lang="en-US" altLang="zh-CN" sz="2000" b="1" i="1" u="none" strike="noStrike" kern="1200" cap="none" spc="0" normalizeH="0" baseline="0" noProof="0" dirty="0">
                <a:ln>
                  <a:noFill/>
                </a:ln>
                <a:solidFill>
                  <a:srgbClr val="035F7F"/>
                </a:solidFill>
                <a:effectLst/>
                <a:uLnTx/>
                <a:uFillTx/>
                <a:latin typeface="+mn-ea"/>
                <a:cs typeface="+mn-cs"/>
              </a:endParaRPr>
            </a:p>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   平稳血药浓度</a:t>
              </a:r>
              <a:endParaRPr lang="zh-CN" altLang="en-US" sz="2000" b="1" i="1" dirty="0">
                <a:solidFill>
                  <a:srgbClr val="035F7F"/>
                </a:solidFill>
              </a:endParaRPr>
            </a:p>
          </p:txBody>
        </p:sp>
        <p:sp>
          <p:nvSpPr>
            <p:cNvPr id="26" name="文本框 25">
              <a:extLst>
                <a:ext uri="{FF2B5EF4-FFF2-40B4-BE49-F238E27FC236}">
                  <a16:creationId xmlns:a16="http://schemas.microsoft.com/office/drawing/2014/main" id="{CB67E151-26B6-BBE5-D4A2-1FDD58723F1D}"/>
                </a:ext>
              </a:extLst>
            </p:cNvPr>
            <p:cNvSpPr txBox="1"/>
            <p:nvPr/>
          </p:nvSpPr>
          <p:spPr>
            <a:xfrm>
              <a:off x="12348078" y="-426025"/>
              <a:ext cx="2615979" cy="276999"/>
            </a:xfrm>
            <a:prstGeom prst="rect">
              <a:avLst/>
            </a:prstGeom>
            <a:noFill/>
          </p:spPr>
          <p:txBody>
            <a:bodyPr wrap="square">
              <a:spAutoFit/>
            </a:bodyPr>
            <a:lstStyle/>
            <a:p>
              <a:pPr algn="r"/>
              <a:r>
                <a:rPr lang="zh-CN" altLang="en-US" sz="1200" dirty="0">
                  <a:solidFill>
                    <a:srgbClr val="035F7F"/>
                  </a:solidFill>
                  <a:latin typeface="+mn-ea"/>
                </a:rPr>
                <a:t>渗透泵控释 卡马西平缓释片</a:t>
              </a:r>
              <a:r>
                <a:rPr lang="en-US" altLang="zh-CN" sz="1200" dirty="0">
                  <a:solidFill>
                    <a:srgbClr val="035F7F"/>
                  </a:solidFill>
                  <a:latin typeface="+mn-ea"/>
                </a:rPr>
                <a:t>(II)</a:t>
              </a:r>
              <a:endParaRPr lang="zh-CN" altLang="en-US" sz="1200" dirty="0">
                <a:solidFill>
                  <a:srgbClr val="035F7F"/>
                </a:solidFill>
              </a:endParaRPr>
            </a:p>
          </p:txBody>
        </p:sp>
        <p:sp>
          <p:nvSpPr>
            <p:cNvPr id="35" name="文本框 34">
              <a:extLst>
                <a:ext uri="{FF2B5EF4-FFF2-40B4-BE49-F238E27FC236}">
                  <a16:creationId xmlns:a16="http://schemas.microsoft.com/office/drawing/2014/main" id="{A07733E6-EC57-40F0-25C0-5E4B3218BBDB}"/>
                </a:ext>
              </a:extLst>
            </p:cNvPr>
            <p:cNvSpPr txBox="1"/>
            <p:nvPr/>
          </p:nvSpPr>
          <p:spPr>
            <a:xfrm>
              <a:off x="12348078" y="-888139"/>
              <a:ext cx="1198599" cy="523220"/>
            </a:xfrm>
            <a:prstGeom prst="rect">
              <a:avLst/>
            </a:prstGeom>
            <a:noFill/>
          </p:spPr>
          <p:txBody>
            <a:bodyPr wrap="square">
              <a:spAutoFit/>
            </a:bodyPr>
            <a:lstStyle/>
            <a:p>
              <a:r>
                <a:rPr kumimoji="0" lang="en-US" altLang="zh-CN" sz="2800" b="1" u="none" strike="noStrike" kern="1200" cap="none" spc="0" normalizeH="0" baseline="0" noProof="0" dirty="0">
                  <a:ln>
                    <a:solidFill>
                      <a:srgbClr val="035F7F"/>
                    </a:solidFill>
                  </a:ln>
                  <a:solidFill>
                    <a:srgbClr val="035F7F"/>
                  </a:solidFill>
                  <a:effectLst/>
                  <a:uLnTx/>
                  <a:uFillTx/>
                  <a:latin typeface="+mn-ea"/>
                  <a:cs typeface="+mn-cs"/>
                </a:rPr>
                <a:t> </a:t>
              </a:r>
              <a:r>
                <a:rPr kumimoji="0" lang="en-US" altLang="zh-CN" sz="2800" b="1" u="none" strike="noStrike" kern="1200" cap="none" spc="0" normalizeH="0" baseline="0" noProof="0" dirty="0">
                  <a:ln>
                    <a:solidFill>
                      <a:srgbClr val="035F7F"/>
                    </a:solidFill>
                  </a:ln>
                  <a:solidFill>
                    <a:srgbClr val="035F7F"/>
                  </a:solidFill>
                  <a:effectLst/>
                  <a:uLnTx/>
                  <a:uFillTx/>
                  <a:latin typeface="汉仪瑞虎宋简" panose="00020600040101010101" pitchFamily="18" charset="-122"/>
                  <a:ea typeface="汉仪瑞虎宋简" panose="00020600040101010101" pitchFamily="18" charset="-122"/>
                </a:rPr>
                <a:t>24h</a:t>
              </a:r>
              <a:endParaRPr lang="zh-CN" altLang="en-US" sz="2800" dirty="0">
                <a:ln>
                  <a:solidFill>
                    <a:srgbClr val="035F7F"/>
                  </a:solidFill>
                </a:ln>
                <a:solidFill>
                  <a:srgbClr val="035F7F"/>
                </a:solidFill>
                <a:latin typeface="汉仪瑞虎宋简" panose="00020600040101010101" pitchFamily="18" charset="-122"/>
                <a:ea typeface="汉仪瑞虎宋简" panose="00020600040101010101" pitchFamily="18" charset="-122"/>
              </a:endParaRPr>
            </a:p>
          </p:txBody>
        </p:sp>
      </p:grpSp>
    </p:spTree>
    <p:custDataLst>
      <p:tags r:id="rId1"/>
    </p:custDataLst>
    <p:extLst>
      <p:ext uri="{BB962C8B-B14F-4D97-AF65-F5344CB8AC3E}">
        <p14:creationId xmlns:p14="http://schemas.microsoft.com/office/powerpoint/2010/main" val="311911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62621" y="307250"/>
            <a:ext cx="10525721" cy="465973"/>
          </a:xfrm>
        </p:spPr>
        <p:txBody>
          <a:bodyPr wrap="square">
            <a:noAutofit/>
          </a:bodyPr>
          <a:lstStyle/>
          <a:p>
            <a:pPr lvl="0">
              <a:lnSpc>
                <a:spcPct val="114000"/>
              </a:lnSpc>
            </a:pPr>
            <a:r>
              <a:rPr lang="en-US" altLang="zh-CN" sz="2400" dirty="0">
                <a:latin typeface="+mn-ea"/>
                <a:ea typeface="+mn-ea"/>
              </a:rPr>
              <a:t>1.</a:t>
            </a:r>
            <a:r>
              <a:rPr lang="zh-CN" altLang="en-US" sz="2400" dirty="0">
                <a:latin typeface="+mn-ea"/>
                <a:ea typeface="+mn-ea"/>
              </a:rPr>
              <a:t> 产品基本信息：</a:t>
            </a:r>
            <a:r>
              <a:rPr lang="zh-CN" altLang="en-US" sz="3200" dirty="0">
                <a:solidFill>
                  <a:srgbClr val="A30909"/>
                </a:solidFill>
                <a:latin typeface="+mn-ea"/>
                <a:ea typeface="+mn-ea"/>
              </a:rPr>
              <a:t>更新一代的渗透泵控释技术</a:t>
            </a:r>
            <a:endParaRPr lang="en-US" sz="3200" b="0" dirty="0">
              <a:solidFill>
                <a:srgbClr val="A30909"/>
              </a:solidFill>
              <a:latin typeface="+mn-ea"/>
              <a:ea typeface="+mn-ea"/>
            </a:endParaRPr>
          </a:p>
        </p:txBody>
      </p:sp>
      <p:sp>
        <p:nvSpPr>
          <p:cNvPr id="181" name="文本框 180">
            <a:extLst>
              <a:ext uri="{FF2B5EF4-FFF2-40B4-BE49-F238E27FC236}">
                <a16:creationId xmlns:a16="http://schemas.microsoft.com/office/drawing/2014/main" id="{8AC87836-3A77-4EA9-4C64-4EAD61A90654}"/>
              </a:ext>
            </a:extLst>
          </p:cNvPr>
          <p:cNvSpPr txBox="1"/>
          <p:nvPr/>
        </p:nvSpPr>
        <p:spPr>
          <a:xfrm>
            <a:off x="201383" y="1164136"/>
            <a:ext cx="5157149" cy="5257850"/>
          </a:xfrm>
          <a:prstGeom prst="rect">
            <a:avLst/>
          </a:prstGeom>
          <a:noFill/>
        </p:spPr>
        <p:txBody>
          <a:bodyPr wrap="square">
            <a:spAutoFit/>
          </a:bodyPr>
          <a:lstStyle/>
          <a:p>
            <a:pPr marL="285750" indent="-285750">
              <a:lnSpc>
                <a:spcPct val="130000"/>
              </a:lnSpc>
              <a:spcAft>
                <a:spcPts val="900"/>
              </a:spcAft>
              <a:buFont typeface="Arial" panose="020B0604020202020204" pitchFamily="34" charset="0"/>
              <a:buChar char="•"/>
              <a:defRPr/>
            </a:pPr>
            <a:r>
              <a:rPr lang="zh-CN" altLang="en-US" sz="2000" b="1" spc="-10" dirty="0">
                <a:solidFill>
                  <a:prstClr val="black"/>
                </a:solidFill>
                <a:latin typeface="+mn-ea"/>
                <a:cs typeface="微软雅黑"/>
              </a:rPr>
              <a:t>申报目录类别：</a:t>
            </a:r>
            <a:r>
              <a:rPr lang="zh-CN" altLang="en-US" sz="2400" b="1" spc="-10" dirty="0">
                <a:solidFill>
                  <a:srgbClr val="A30909"/>
                </a:solidFill>
                <a:latin typeface="+mn-ea"/>
                <a:cs typeface="微软雅黑"/>
              </a:rPr>
              <a:t>基本医保目录</a:t>
            </a:r>
            <a:endParaRPr kumimoji="0" lang="en-US" altLang="zh-CN" sz="2400" b="1" i="0" u="none" strike="noStrike" kern="1200" cap="none" spc="-5" normalizeH="0" baseline="0" noProof="0" dirty="0">
              <a:ln>
                <a:noFill/>
              </a:ln>
              <a:solidFill>
                <a:srgbClr val="A30909"/>
              </a:solidFill>
              <a:effectLst/>
              <a:uLnTx/>
              <a:uFillTx/>
              <a:latin typeface="+mn-ea"/>
              <a:cs typeface="微软雅黑"/>
            </a:endParaRPr>
          </a:p>
          <a:p>
            <a:pPr marL="285750" marR="0" lvl="0" indent="-285750" algn="l" defTabSz="914400" rtl="0" eaLnBrk="1" fontAlgn="auto" latinLnBrk="0" hangingPunct="1">
              <a:lnSpc>
                <a:spcPct val="130000"/>
              </a:lnSpc>
              <a:spcBef>
                <a:spcPts val="0"/>
              </a:spcBef>
              <a:spcAft>
                <a:spcPts val="900"/>
              </a:spcAft>
              <a:buClrTx/>
              <a:buSzTx/>
              <a:buFont typeface="Arial" panose="020B0604020202020204" pitchFamily="34" charset="0"/>
              <a:buChar char="•"/>
              <a:tabLst/>
              <a:defRPr/>
            </a:pPr>
            <a:r>
              <a:rPr kumimoji="0" lang="zh-CN" altLang="en-US" sz="2000" b="1" i="0" u="none" strike="noStrike" kern="1200" cap="none" spc="-5" normalizeH="0" baseline="0" noProof="0" dirty="0">
                <a:ln>
                  <a:noFill/>
                </a:ln>
                <a:solidFill>
                  <a:prstClr val="black"/>
                </a:solidFill>
                <a:effectLst/>
                <a:uLnTx/>
                <a:uFillTx/>
                <a:latin typeface="+mn-ea"/>
                <a:cs typeface="微软雅黑"/>
              </a:rPr>
              <a:t>通用名：</a:t>
            </a:r>
            <a:r>
              <a:rPr kumimoji="0" lang="zh-CN" altLang="en-US" sz="2400" b="1" i="0" u="none" strike="noStrike" kern="1200" cap="none" spc="0" normalizeH="0" baseline="0" noProof="0" dirty="0">
                <a:ln>
                  <a:noFill/>
                </a:ln>
                <a:solidFill>
                  <a:srgbClr val="A30909"/>
                </a:solidFill>
                <a:effectLst/>
                <a:uLnTx/>
                <a:uFillTx/>
                <a:latin typeface="+mn-ea"/>
                <a:cs typeface="+mn-cs"/>
              </a:rPr>
              <a:t>卡马西平缓释片</a:t>
            </a:r>
            <a:r>
              <a:rPr kumimoji="0" lang="en-US" altLang="zh-CN" sz="2400" b="1" i="0" u="none" strike="noStrike" kern="1200" cap="none" spc="0" normalizeH="0" baseline="0" noProof="0" dirty="0">
                <a:ln>
                  <a:noFill/>
                </a:ln>
                <a:solidFill>
                  <a:srgbClr val="A30909"/>
                </a:solidFill>
                <a:effectLst/>
                <a:uLnTx/>
                <a:uFillTx/>
                <a:latin typeface="+mn-ea"/>
                <a:cs typeface="+mn-cs"/>
              </a:rPr>
              <a:t>(II)</a:t>
            </a:r>
          </a:p>
          <a:p>
            <a:pPr marL="285750" marR="0" lvl="0" indent="-285750" algn="l" defTabSz="914400" rtl="0" eaLnBrk="1" fontAlgn="auto" latinLnBrk="0" hangingPunct="1">
              <a:lnSpc>
                <a:spcPct val="130000"/>
              </a:lnSpc>
              <a:spcBef>
                <a:spcPts val="0"/>
              </a:spcBef>
              <a:spcAft>
                <a:spcPts val="900"/>
              </a:spcAft>
              <a:buClrTx/>
              <a:buSzTx/>
              <a:buFont typeface="Arial" panose="020B0604020202020204" pitchFamily="34" charset="0"/>
              <a:buChar char="•"/>
              <a:tabLst/>
              <a:defRPr/>
            </a:pPr>
            <a:r>
              <a:rPr kumimoji="0" lang="zh-CN" altLang="en-US" sz="2000" b="1" i="0" u="none" strike="noStrike" kern="1200" cap="none" spc="0" normalizeH="0" baseline="0" noProof="0" dirty="0">
                <a:ln>
                  <a:noFill/>
                </a:ln>
                <a:solidFill>
                  <a:prstClr val="black"/>
                </a:solidFill>
                <a:effectLst/>
                <a:uLnTx/>
                <a:uFillTx/>
                <a:latin typeface="+mn-ea"/>
                <a:cs typeface="微软雅黑"/>
              </a:rPr>
              <a:t>注册规格</a:t>
            </a:r>
            <a:r>
              <a:rPr kumimoji="0" lang="zh-CN" altLang="en-US" sz="2000" b="1" i="0" u="none" strike="noStrike" kern="1200" cap="none" spc="-5" normalizeH="0" baseline="0" noProof="0" dirty="0">
                <a:ln>
                  <a:noFill/>
                </a:ln>
                <a:solidFill>
                  <a:prstClr val="black"/>
                </a:solidFill>
                <a:effectLst/>
                <a:uLnTx/>
                <a:uFillTx/>
                <a:latin typeface="+mn-ea"/>
                <a:cs typeface="微软雅黑"/>
              </a:rPr>
              <a:t>：</a:t>
            </a:r>
            <a:r>
              <a:rPr lang="en-US" altLang="zh-CN" sz="2000" b="1" spc="-5" dirty="0">
                <a:solidFill>
                  <a:prstClr val="black"/>
                </a:solidFill>
                <a:latin typeface="+mn-ea"/>
                <a:cs typeface="微软雅黑"/>
              </a:rPr>
              <a:t> </a:t>
            </a:r>
            <a:r>
              <a:rPr lang="en-US" altLang="zh-CN" sz="2400" b="1" spc="-5" dirty="0">
                <a:solidFill>
                  <a:srgbClr val="A30909"/>
                </a:solidFill>
                <a:latin typeface="+mn-ea"/>
              </a:rPr>
              <a:t>100mg</a:t>
            </a:r>
            <a:r>
              <a:rPr lang="zh-CN" altLang="en-US" sz="2000" b="1" spc="-5" dirty="0">
                <a:solidFill>
                  <a:srgbClr val="A30909"/>
                </a:solidFill>
                <a:latin typeface="+mn-ea"/>
              </a:rPr>
              <a:t>、</a:t>
            </a:r>
            <a:r>
              <a:rPr lang="en-US" altLang="zh-CN" sz="2000" b="1" spc="-5" dirty="0">
                <a:solidFill>
                  <a:srgbClr val="A30909"/>
                </a:solidFill>
                <a:latin typeface="+mn-ea"/>
              </a:rPr>
              <a:t>200mg</a:t>
            </a:r>
            <a:r>
              <a:rPr kumimoji="0" lang="zh-CN" altLang="en-US" sz="2000" b="1" i="0" u="none" strike="noStrike" kern="1200" cap="none" spc="-5" normalizeH="0" baseline="0" noProof="0" dirty="0">
                <a:ln>
                  <a:noFill/>
                </a:ln>
                <a:solidFill>
                  <a:srgbClr val="A30909"/>
                </a:solidFill>
                <a:effectLst/>
                <a:uLnTx/>
                <a:uFillTx/>
                <a:latin typeface="+mn-ea"/>
                <a:cs typeface="微软雅黑"/>
              </a:rPr>
              <a:t>、</a:t>
            </a:r>
            <a:r>
              <a:rPr kumimoji="0" lang="en-US" altLang="zh-CN" sz="2000" b="1" i="0" u="none" strike="noStrike" kern="1200" cap="none" spc="-5" normalizeH="0" baseline="0" noProof="0" dirty="0">
                <a:ln>
                  <a:noFill/>
                </a:ln>
                <a:solidFill>
                  <a:srgbClr val="A30909"/>
                </a:solidFill>
                <a:effectLst/>
                <a:uLnTx/>
                <a:uFillTx/>
                <a:latin typeface="+mn-ea"/>
                <a:cs typeface="微软雅黑"/>
              </a:rPr>
              <a:t>400mg</a:t>
            </a:r>
          </a:p>
          <a:p>
            <a:pPr marL="285750" marR="0" lvl="0" indent="-285750" algn="l" defTabSz="914400" rtl="0" eaLnBrk="1" fontAlgn="auto" latinLnBrk="0" hangingPunct="1">
              <a:lnSpc>
                <a:spcPct val="130000"/>
              </a:lnSpc>
              <a:spcBef>
                <a:spcPts val="0"/>
              </a:spcBef>
              <a:spcAft>
                <a:spcPts val="900"/>
              </a:spcAft>
              <a:buClrTx/>
              <a:buSzTx/>
              <a:buFont typeface="Arial" panose="020B0604020202020204" pitchFamily="34" charset="0"/>
              <a:buChar char="•"/>
              <a:tabLst/>
              <a:defRPr/>
            </a:pPr>
            <a:r>
              <a:rPr kumimoji="0" lang="zh-CN" altLang="en-US" sz="2200" b="1" i="0" u="none" strike="noStrike" kern="1200" cap="none" spc="-5" normalizeH="0" baseline="0" noProof="0" dirty="0">
                <a:ln>
                  <a:noFill/>
                </a:ln>
                <a:effectLst/>
                <a:uLnTx/>
                <a:uFillTx/>
                <a:latin typeface="+mn-ea"/>
                <a:cs typeface="微软雅黑"/>
              </a:rPr>
              <a:t>注册类别：</a:t>
            </a:r>
            <a:r>
              <a:rPr kumimoji="0" lang="zh-CN" altLang="en-US" sz="2200" i="0" u="none" strike="noStrike" kern="1200" cap="none" spc="-5" normalizeH="0" baseline="0" noProof="0" dirty="0">
                <a:ln>
                  <a:noFill/>
                </a:ln>
                <a:effectLst/>
                <a:uLnTx/>
                <a:uFillTx/>
                <a:latin typeface="+mn-ea"/>
                <a:cs typeface="微软雅黑"/>
              </a:rPr>
              <a:t>化药</a:t>
            </a:r>
            <a:r>
              <a:rPr kumimoji="0" lang="en-US" altLang="zh-CN" sz="2200" i="0" u="none" strike="noStrike" kern="1200" cap="none" spc="-5" normalizeH="0" baseline="0" noProof="0" dirty="0">
                <a:ln>
                  <a:noFill/>
                </a:ln>
                <a:effectLst/>
                <a:uLnTx/>
                <a:uFillTx/>
                <a:latin typeface="+mn-ea"/>
                <a:cs typeface="微软雅黑"/>
              </a:rPr>
              <a:t>3</a:t>
            </a:r>
            <a:r>
              <a:rPr kumimoji="0" lang="zh-CN" altLang="en-US" sz="2200" i="0" u="none" strike="noStrike" kern="1200" cap="none" spc="-5" normalizeH="0" baseline="0" noProof="0" dirty="0">
                <a:ln>
                  <a:noFill/>
                </a:ln>
                <a:effectLst/>
                <a:uLnTx/>
                <a:uFillTx/>
                <a:latin typeface="+mn-ea"/>
                <a:cs typeface="微软雅黑"/>
              </a:rPr>
              <a:t>类</a:t>
            </a:r>
            <a:endParaRPr kumimoji="0" lang="en-US" altLang="zh-CN" sz="2200" i="0" u="none" strike="noStrike" kern="1200" cap="none" spc="-5" normalizeH="0" baseline="0" noProof="0" dirty="0">
              <a:ln>
                <a:noFill/>
              </a:ln>
              <a:effectLst/>
              <a:uLnTx/>
              <a:uFillTx/>
              <a:latin typeface="+mn-ea"/>
              <a:cs typeface="微软雅黑"/>
            </a:endParaRPr>
          </a:p>
          <a:p>
            <a:pPr marL="285750" marR="0" lvl="0" indent="-285750" algn="l" defTabSz="914400" rtl="0" eaLnBrk="1" fontAlgn="auto" latinLnBrk="0" hangingPunct="1">
              <a:lnSpc>
                <a:spcPct val="130000"/>
              </a:lnSpc>
              <a:spcBef>
                <a:spcPts val="0"/>
              </a:spcBef>
              <a:spcAft>
                <a:spcPts val="900"/>
              </a:spcAft>
              <a:buClrTx/>
              <a:buSzTx/>
              <a:buFont typeface="Arial" panose="020B0604020202020204" pitchFamily="34" charset="0"/>
              <a:buChar char="•"/>
              <a:tabLst/>
              <a:defRPr/>
            </a:pPr>
            <a:r>
              <a:rPr lang="zh-CN" altLang="en-US" sz="2000" b="1" spc="-10" dirty="0">
                <a:solidFill>
                  <a:prstClr val="black"/>
                </a:solidFill>
                <a:latin typeface="+mn-ea"/>
                <a:cs typeface="微软雅黑"/>
              </a:rPr>
              <a:t>中国大陆首次上市时间：</a:t>
            </a:r>
            <a:r>
              <a:rPr lang="en-US" altLang="zh-CN" sz="2000" spc="-10" dirty="0">
                <a:solidFill>
                  <a:prstClr val="black"/>
                </a:solidFill>
                <a:latin typeface="+mn-ea"/>
                <a:cs typeface="微软雅黑"/>
              </a:rPr>
              <a:t>2022</a:t>
            </a:r>
            <a:r>
              <a:rPr lang="zh-CN" altLang="en-US" sz="2000" spc="-10" dirty="0">
                <a:solidFill>
                  <a:prstClr val="black"/>
                </a:solidFill>
                <a:latin typeface="+mn-ea"/>
                <a:cs typeface="微软雅黑"/>
              </a:rPr>
              <a:t>年</a:t>
            </a:r>
            <a:r>
              <a:rPr lang="en-US" altLang="zh-CN" sz="2000" spc="-10" dirty="0">
                <a:solidFill>
                  <a:prstClr val="black"/>
                </a:solidFill>
                <a:latin typeface="+mn-ea"/>
                <a:cs typeface="微软雅黑"/>
              </a:rPr>
              <a:t>7</a:t>
            </a:r>
            <a:r>
              <a:rPr lang="zh-CN" altLang="en-US" sz="2000" spc="-10" dirty="0">
                <a:solidFill>
                  <a:prstClr val="black"/>
                </a:solidFill>
                <a:latin typeface="+mn-ea"/>
                <a:cs typeface="微软雅黑"/>
              </a:rPr>
              <a:t>月</a:t>
            </a:r>
            <a:r>
              <a:rPr lang="en-US" altLang="zh-CN" sz="2000" spc="-10" dirty="0">
                <a:solidFill>
                  <a:prstClr val="black"/>
                </a:solidFill>
                <a:latin typeface="+mn-ea"/>
                <a:cs typeface="微软雅黑"/>
              </a:rPr>
              <a:t>19</a:t>
            </a:r>
            <a:r>
              <a:rPr lang="zh-CN" altLang="en-US" sz="2000" spc="-10" dirty="0">
                <a:solidFill>
                  <a:prstClr val="black"/>
                </a:solidFill>
                <a:latin typeface="+mn-ea"/>
                <a:cs typeface="微软雅黑"/>
              </a:rPr>
              <a:t>日</a:t>
            </a:r>
            <a:endParaRPr kumimoji="0" lang="zh-CN" altLang="en-US" sz="2000" b="0" i="0" u="none" strike="noStrike" kern="1200" cap="none" spc="-10" normalizeH="0" baseline="0" noProof="0" dirty="0">
              <a:ln>
                <a:noFill/>
              </a:ln>
              <a:solidFill>
                <a:prstClr val="black"/>
              </a:solidFill>
              <a:effectLst/>
              <a:uLnTx/>
              <a:uFillTx/>
              <a:latin typeface="+mn-ea"/>
              <a:cs typeface="微软雅黑"/>
            </a:endParaRPr>
          </a:p>
          <a:p>
            <a:pPr marL="285750" indent="-285750">
              <a:lnSpc>
                <a:spcPct val="130000"/>
              </a:lnSpc>
              <a:spcAft>
                <a:spcPts val="900"/>
              </a:spcAft>
              <a:buFont typeface="Arial" panose="020B0604020202020204" pitchFamily="34" charset="0"/>
              <a:buChar char="•"/>
              <a:defRPr/>
            </a:pPr>
            <a:r>
              <a:rPr lang="zh-CN" altLang="en-US" sz="2000" b="1" dirty="0">
                <a:latin typeface="+mn-ea"/>
              </a:rPr>
              <a:t>目前大陆地区同通用名药品的上市情况： </a:t>
            </a:r>
            <a:r>
              <a:rPr lang="en-US" altLang="zh-CN" sz="2000" dirty="0">
                <a:latin typeface="+mn-ea"/>
              </a:rPr>
              <a:t>2</a:t>
            </a:r>
            <a:r>
              <a:rPr lang="zh-CN" altLang="en-US" sz="2000" dirty="0">
                <a:latin typeface="+mn-ea"/>
              </a:rPr>
              <a:t>家</a:t>
            </a:r>
            <a:endParaRPr kumimoji="0" lang="en-US" altLang="zh-CN" sz="2000" b="0" i="0" u="none" strike="noStrike" kern="1200" cap="none" spc="-10" normalizeH="0" baseline="0" noProof="0" dirty="0">
              <a:ln>
                <a:noFill/>
              </a:ln>
              <a:solidFill>
                <a:prstClr val="black"/>
              </a:solidFill>
              <a:effectLst/>
              <a:uLnTx/>
              <a:uFillTx/>
              <a:latin typeface="+mn-ea"/>
              <a:cs typeface="微软雅黑"/>
            </a:endParaRPr>
          </a:p>
          <a:p>
            <a:pPr marL="285750" indent="-285750">
              <a:lnSpc>
                <a:spcPct val="130000"/>
              </a:lnSpc>
              <a:spcAft>
                <a:spcPts val="900"/>
              </a:spcAft>
              <a:buFont typeface="Arial" panose="020B0604020202020204" pitchFamily="34" charset="0"/>
              <a:buChar char="•"/>
              <a:defRPr/>
            </a:pPr>
            <a:r>
              <a:rPr kumimoji="0" lang="zh-CN" altLang="en-US" sz="2000" b="1" i="0" u="none" strike="noStrike" kern="1200" cap="none" spc="0" normalizeH="0" baseline="0" noProof="0" dirty="0">
                <a:ln>
                  <a:noFill/>
                </a:ln>
                <a:solidFill>
                  <a:srgbClr val="000000"/>
                </a:solidFill>
                <a:effectLst/>
                <a:uLnTx/>
                <a:uFillTx/>
                <a:latin typeface="+mn-ea"/>
                <a:cs typeface="+mn-cs"/>
              </a:rPr>
              <a:t>全球首个上市国家</a:t>
            </a:r>
            <a:r>
              <a:rPr kumimoji="0" lang="en-US" altLang="zh-CN" sz="2000" b="1" i="0" u="none" strike="noStrike" kern="1200" cap="none" spc="0" normalizeH="0" baseline="0" noProof="0" dirty="0">
                <a:ln>
                  <a:noFill/>
                </a:ln>
                <a:solidFill>
                  <a:srgbClr val="000000"/>
                </a:solidFill>
                <a:effectLst/>
                <a:uLnTx/>
                <a:uFillTx/>
                <a:latin typeface="+mn-ea"/>
                <a:cs typeface="+mn-cs"/>
              </a:rPr>
              <a:t>/</a:t>
            </a:r>
            <a:r>
              <a:rPr kumimoji="0" lang="zh-CN" altLang="en-US" sz="2000" b="1" i="0" u="none" strike="noStrike" kern="1200" cap="none" spc="0" normalizeH="0" baseline="0" noProof="0" dirty="0">
                <a:ln>
                  <a:noFill/>
                </a:ln>
                <a:solidFill>
                  <a:srgbClr val="000000"/>
                </a:solidFill>
                <a:effectLst/>
                <a:uLnTx/>
                <a:uFillTx/>
                <a:latin typeface="+mn-ea"/>
                <a:cs typeface="+mn-cs"/>
              </a:rPr>
              <a:t>地区及上市时间</a:t>
            </a:r>
            <a:r>
              <a:rPr kumimoji="0" lang="zh-CN" altLang="en-US" sz="2000" b="0" i="0" u="none" strike="noStrike" kern="1200" cap="none" spc="0" normalizeH="0" baseline="0" noProof="0" dirty="0">
                <a:ln>
                  <a:noFill/>
                </a:ln>
                <a:solidFill>
                  <a:srgbClr val="000000"/>
                </a:solidFill>
                <a:effectLst/>
                <a:uLnTx/>
                <a:uFillTx/>
                <a:latin typeface="+mn-ea"/>
                <a:cs typeface="+mn-cs"/>
              </a:rPr>
              <a:t>：</a:t>
            </a:r>
            <a:endParaRPr kumimoji="0" lang="en-US" altLang="zh-CN" sz="2000" b="0" i="0" u="none" strike="noStrike" kern="1200" cap="none" spc="0" normalizeH="0" baseline="0" noProof="0" dirty="0">
              <a:ln>
                <a:noFill/>
              </a:ln>
              <a:solidFill>
                <a:srgbClr val="000000"/>
              </a:solidFill>
              <a:effectLst/>
              <a:uLnTx/>
              <a:uFillTx/>
              <a:latin typeface="+mn-ea"/>
              <a:cs typeface="+mn-cs"/>
            </a:endParaRPr>
          </a:p>
          <a:p>
            <a:pPr>
              <a:lnSpc>
                <a:spcPct val="130000"/>
              </a:lnSpc>
              <a:spcAft>
                <a:spcPts val="900"/>
              </a:spcAft>
              <a:defRPr/>
            </a:pPr>
            <a:r>
              <a:rPr lang="en-US" altLang="zh-CN" sz="2000" dirty="0">
                <a:solidFill>
                  <a:srgbClr val="000000"/>
                </a:solidFill>
                <a:latin typeface="+mn-ea"/>
              </a:rPr>
              <a:t>     </a:t>
            </a:r>
            <a:r>
              <a:rPr lang="zh-CN" altLang="en-US" sz="2000" dirty="0">
                <a:latin typeface="+mn-ea"/>
              </a:rPr>
              <a:t>美国，</a:t>
            </a:r>
            <a:r>
              <a:rPr lang="en-US" altLang="zh-CN" sz="2000" dirty="0">
                <a:latin typeface="+mn-ea"/>
              </a:rPr>
              <a:t>1996</a:t>
            </a:r>
            <a:r>
              <a:rPr lang="zh-CN" altLang="en-US" sz="2000" dirty="0">
                <a:latin typeface="+mn-ea"/>
              </a:rPr>
              <a:t>年</a:t>
            </a:r>
            <a:r>
              <a:rPr lang="en-US" altLang="zh-CN" sz="2000" dirty="0">
                <a:latin typeface="+mn-ea"/>
              </a:rPr>
              <a:t>3</a:t>
            </a:r>
            <a:r>
              <a:rPr lang="zh-CN" altLang="en-US" sz="2000" dirty="0">
                <a:latin typeface="+mn-ea"/>
              </a:rPr>
              <a:t>月</a:t>
            </a:r>
            <a:r>
              <a:rPr lang="en-US" altLang="zh-CN" sz="2000" dirty="0">
                <a:latin typeface="+mn-ea"/>
              </a:rPr>
              <a:t>25</a:t>
            </a:r>
            <a:r>
              <a:rPr lang="zh-CN" altLang="en-US" sz="2000" dirty="0">
                <a:latin typeface="+mn-ea"/>
              </a:rPr>
              <a:t>日</a:t>
            </a:r>
            <a:endParaRPr kumimoji="0" lang="zh-CN" altLang="en-US" sz="2000" b="0" i="0" u="none" strike="noStrike" kern="1200" cap="none" spc="0" normalizeH="0" baseline="0" noProof="0" dirty="0">
              <a:ln>
                <a:noFill/>
              </a:ln>
              <a:solidFill>
                <a:srgbClr val="000000"/>
              </a:solidFill>
              <a:effectLst/>
              <a:uLnTx/>
              <a:uFillTx/>
              <a:latin typeface="+mn-ea"/>
              <a:cs typeface="+mn-cs"/>
            </a:endParaRPr>
          </a:p>
          <a:p>
            <a:pPr marL="285750" marR="0" lvl="0" indent="-285750" algn="l" defTabSz="914400" rtl="0" eaLnBrk="1" fontAlgn="auto" latinLnBrk="0" hangingPunct="1">
              <a:lnSpc>
                <a:spcPct val="130000"/>
              </a:lnSpc>
              <a:spcBef>
                <a:spcPts val="0"/>
              </a:spcBef>
              <a:spcAft>
                <a:spcPts val="900"/>
              </a:spcAft>
              <a:buClrTx/>
              <a:buSzTx/>
              <a:buFont typeface="Arial" panose="020B0604020202020204" pitchFamily="34" charset="0"/>
              <a:buChar char="•"/>
              <a:tabLst/>
              <a:defRPr/>
            </a:pPr>
            <a:r>
              <a:rPr kumimoji="0" lang="zh-CN" altLang="en-US" sz="2000" b="1" i="0" u="none" strike="noStrike" kern="1200" cap="none" spc="0" normalizeH="0" baseline="0" noProof="0" dirty="0">
                <a:ln>
                  <a:noFill/>
                </a:ln>
                <a:solidFill>
                  <a:prstClr val="black"/>
                </a:solidFill>
                <a:effectLst/>
                <a:uLnTx/>
                <a:uFillTx/>
                <a:latin typeface="+mn-ea"/>
                <a:cs typeface="微软雅黑"/>
              </a:rPr>
              <a:t>是否</a:t>
            </a:r>
            <a:r>
              <a:rPr kumimoji="0" lang="zh-CN" altLang="en-US" sz="2000" b="1" i="0" u="none" strike="noStrike" kern="1200" cap="none" spc="-5" normalizeH="0" baseline="0" noProof="0" dirty="0">
                <a:ln>
                  <a:noFill/>
                </a:ln>
                <a:solidFill>
                  <a:prstClr val="black"/>
                </a:solidFill>
                <a:effectLst/>
                <a:uLnTx/>
                <a:uFillTx/>
                <a:latin typeface="+mn-ea"/>
                <a:cs typeface="微软雅黑"/>
              </a:rPr>
              <a:t>为</a:t>
            </a:r>
            <a:r>
              <a:rPr kumimoji="0" lang="en-US" altLang="zh-CN" sz="2000" b="1" i="0" u="none" strike="noStrike" kern="1200" cap="none" spc="-65" normalizeH="0" baseline="0" noProof="0" dirty="0">
                <a:ln>
                  <a:noFill/>
                </a:ln>
                <a:solidFill>
                  <a:prstClr val="black"/>
                </a:solidFill>
                <a:effectLst/>
                <a:uLnTx/>
                <a:uFillTx/>
                <a:latin typeface="+mn-ea"/>
                <a:cs typeface="微软雅黑"/>
              </a:rPr>
              <a:t>OT</a:t>
            </a:r>
            <a:r>
              <a:rPr kumimoji="0" lang="en-US" altLang="zh-CN" sz="2000" b="1" i="0" u="none" strike="noStrike" kern="1200" cap="none" spc="-5" normalizeH="0" baseline="0" noProof="0" dirty="0">
                <a:ln>
                  <a:noFill/>
                </a:ln>
                <a:solidFill>
                  <a:prstClr val="black"/>
                </a:solidFill>
                <a:effectLst/>
                <a:uLnTx/>
                <a:uFillTx/>
                <a:latin typeface="+mn-ea"/>
                <a:cs typeface="微软雅黑"/>
              </a:rPr>
              <a:t>C</a:t>
            </a:r>
            <a:r>
              <a:rPr kumimoji="0" lang="zh-CN" altLang="en-US" sz="2000" b="1" i="0" u="none" strike="noStrike" kern="1200" cap="none" spc="0" normalizeH="0" baseline="0" noProof="0" dirty="0">
                <a:ln>
                  <a:noFill/>
                </a:ln>
                <a:solidFill>
                  <a:prstClr val="black"/>
                </a:solidFill>
                <a:effectLst/>
                <a:uLnTx/>
                <a:uFillTx/>
                <a:latin typeface="+mn-ea"/>
                <a:cs typeface="微软雅黑"/>
              </a:rPr>
              <a:t>药品：</a:t>
            </a:r>
            <a:r>
              <a:rPr kumimoji="0" lang="zh-CN" altLang="en-US" sz="2000" b="0" i="0" u="none" strike="noStrike" kern="1200" cap="none" spc="0" normalizeH="0" baseline="0" noProof="0" dirty="0">
                <a:ln>
                  <a:noFill/>
                </a:ln>
                <a:solidFill>
                  <a:prstClr val="black"/>
                </a:solidFill>
                <a:effectLst/>
                <a:uLnTx/>
                <a:uFillTx/>
                <a:latin typeface="+mn-ea"/>
                <a:cs typeface="微软雅黑"/>
              </a:rPr>
              <a:t>否</a:t>
            </a:r>
          </a:p>
        </p:txBody>
      </p:sp>
      <p:sp>
        <p:nvSpPr>
          <p:cNvPr id="182" name="object 20">
            <a:extLst>
              <a:ext uri="{FF2B5EF4-FFF2-40B4-BE49-F238E27FC236}">
                <a16:creationId xmlns:a16="http://schemas.microsoft.com/office/drawing/2014/main" id="{0658345D-A8BD-F533-0760-FD2C5A774961}"/>
              </a:ext>
            </a:extLst>
          </p:cNvPr>
          <p:cNvSpPr txBox="1"/>
          <p:nvPr/>
        </p:nvSpPr>
        <p:spPr>
          <a:xfrm>
            <a:off x="5320240" y="1286173"/>
            <a:ext cx="6409138" cy="2019079"/>
          </a:xfrm>
          <a:prstGeom prst="rect">
            <a:avLst/>
          </a:prstGeom>
          <a:ln>
            <a:solidFill>
              <a:schemeClr val="bg1"/>
            </a:solidFill>
            <a:prstDash val="sysDot"/>
          </a:ln>
        </p:spPr>
        <p:txBody>
          <a:bodyPr vert="horz" wrap="square" lIns="0" tIns="0" rIns="0" bIns="0" rtlCol="0">
            <a:spAutoFit/>
          </a:bodyPr>
          <a:lstStyle/>
          <a:p>
            <a:pPr marL="285115" lvl="0">
              <a:lnSpc>
                <a:spcPct val="125000"/>
              </a:lnSpc>
              <a:spcBef>
                <a:spcPts val="1025"/>
              </a:spcBef>
              <a:defRPr/>
            </a:pPr>
            <a:r>
              <a:rPr lang="zh-CN" altLang="en-US" b="1" dirty="0">
                <a:solidFill>
                  <a:prstClr val="black"/>
                </a:solidFill>
                <a:latin typeface="+mn-ea"/>
                <a:cs typeface="微软雅黑"/>
              </a:rPr>
              <a:t>适应症与用法用量：</a:t>
            </a:r>
            <a:endParaRPr lang="en-US" altLang="zh-CN" b="1" dirty="0">
              <a:solidFill>
                <a:prstClr val="black"/>
              </a:solidFill>
              <a:latin typeface="+mn-ea"/>
              <a:cs typeface="微软雅黑"/>
            </a:endParaRPr>
          </a:p>
          <a:p>
            <a:pPr marL="285115" lvl="0">
              <a:lnSpc>
                <a:spcPct val="125000"/>
              </a:lnSpc>
              <a:spcBef>
                <a:spcPts val="1025"/>
              </a:spcBef>
              <a:defRPr/>
            </a:pPr>
            <a:r>
              <a:rPr lang="zh-CN" altLang="en-US" sz="1500" b="1" dirty="0">
                <a:solidFill>
                  <a:prstClr val="black"/>
                </a:solidFill>
                <a:latin typeface="+mn-ea"/>
                <a:cs typeface="微软雅黑"/>
              </a:rPr>
              <a:t>癫痫：</a:t>
            </a:r>
            <a:r>
              <a:rPr lang="zh-CN" altLang="en-US" sz="1500" dirty="0">
                <a:solidFill>
                  <a:prstClr val="black"/>
                </a:solidFill>
                <a:latin typeface="+mn-ea"/>
                <a:cs typeface="微软雅黑"/>
              </a:rPr>
              <a:t>复杂部分性发作</a:t>
            </a:r>
            <a:r>
              <a:rPr lang="en-US" altLang="zh-CN" sz="1500" dirty="0">
                <a:solidFill>
                  <a:prstClr val="black"/>
                </a:solidFill>
                <a:latin typeface="+mn-ea"/>
                <a:cs typeface="微软雅黑"/>
              </a:rPr>
              <a:t>;</a:t>
            </a:r>
            <a:r>
              <a:rPr lang="zh-CN" altLang="en-US" sz="1500" dirty="0">
                <a:solidFill>
                  <a:prstClr val="black"/>
                </a:solidFill>
                <a:latin typeface="+mn-ea"/>
                <a:cs typeface="微软雅黑"/>
              </a:rPr>
              <a:t>简单部分性发作</a:t>
            </a:r>
            <a:r>
              <a:rPr lang="en-US" altLang="zh-CN" sz="1500" dirty="0">
                <a:solidFill>
                  <a:prstClr val="black"/>
                </a:solidFill>
                <a:latin typeface="+mn-ea"/>
                <a:cs typeface="微软雅黑"/>
              </a:rPr>
              <a:t>;</a:t>
            </a:r>
            <a:r>
              <a:rPr lang="zh-CN" altLang="en-US" sz="1500" dirty="0">
                <a:solidFill>
                  <a:prstClr val="black"/>
                </a:solidFill>
                <a:latin typeface="+mn-ea"/>
                <a:cs typeface="微软雅黑"/>
              </a:rPr>
              <a:t>原发或继发性全身强直</a:t>
            </a:r>
            <a:r>
              <a:rPr lang="en-US" altLang="zh-CN" sz="1500" dirty="0">
                <a:solidFill>
                  <a:prstClr val="black"/>
                </a:solidFill>
                <a:latin typeface="+mn-ea"/>
                <a:cs typeface="微软雅黑"/>
              </a:rPr>
              <a:t>-</a:t>
            </a:r>
            <a:r>
              <a:rPr lang="zh-CN" altLang="en-US" sz="1500" dirty="0">
                <a:solidFill>
                  <a:prstClr val="black"/>
                </a:solidFill>
                <a:latin typeface="+mn-ea"/>
                <a:cs typeface="微软雅黑"/>
              </a:rPr>
              <a:t>阵发作</a:t>
            </a:r>
            <a:r>
              <a:rPr lang="en-US" altLang="zh-CN" sz="1500" dirty="0">
                <a:solidFill>
                  <a:prstClr val="black"/>
                </a:solidFill>
                <a:latin typeface="+mn-ea"/>
                <a:cs typeface="微软雅黑"/>
              </a:rPr>
              <a:t>;</a:t>
            </a:r>
            <a:r>
              <a:rPr lang="zh-CN" altLang="en-US" sz="1500" dirty="0">
                <a:solidFill>
                  <a:prstClr val="black"/>
                </a:solidFill>
                <a:latin typeface="+mn-ea"/>
                <a:cs typeface="微软雅黑"/>
              </a:rPr>
              <a:t>混合型发作。成人</a:t>
            </a:r>
            <a:r>
              <a:rPr lang="en-US" altLang="zh-CN" sz="1500" dirty="0">
                <a:solidFill>
                  <a:prstClr val="black"/>
                </a:solidFill>
                <a:latin typeface="+mn-ea"/>
                <a:cs typeface="微软雅黑"/>
              </a:rPr>
              <a:t>:</a:t>
            </a:r>
            <a:r>
              <a:rPr lang="zh-CN" altLang="en-US" sz="1500" dirty="0">
                <a:solidFill>
                  <a:prstClr val="black"/>
                </a:solidFill>
                <a:latin typeface="+mn-ea"/>
                <a:cs typeface="微软雅黑"/>
              </a:rPr>
              <a:t>通常 </a:t>
            </a:r>
            <a:r>
              <a:rPr lang="en-US" altLang="zh-CN" sz="1500" dirty="0">
                <a:solidFill>
                  <a:prstClr val="black"/>
                </a:solidFill>
                <a:latin typeface="+mn-ea"/>
                <a:cs typeface="微软雅黑"/>
              </a:rPr>
              <a:t>800-1200mg/</a:t>
            </a:r>
            <a:r>
              <a:rPr lang="zh-CN" altLang="en-US" sz="1500" dirty="0">
                <a:solidFill>
                  <a:prstClr val="black"/>
                </a:solidFill>
                <a:latin typeface="+mn-ea"/>
                <a:cs typeface="微软雅黑"/>
              </a:rPr>
              <a:t>日</a:t>
            </a:r>
            <a:r>
              <a:rPr lang="en-US" altLang="zh-CN" sz="1500" dirty="0">
                <a:solidFill>
                  <a:prstClr val="black"/>
                </a:solidFill>
                <a:latin typeface="+mn-ea"/>
                <a:cs typeface="微软雅黑"/>
              </a:rPr>
              <a:t>;6~18</a:t>
            </a:r>
            <a:r>
              <a:rPr lang="zh-CN" altLang="en-US" sz="1500" dirty="0">
                <a:solidFill>
                  <a:prstClr val="black"/>
                </a:solidFill>
                <a:latin typeface="+mn-ea"/>
                <a:cs typeface="微软雅黑"/>
              </a:rPr>
              <a:t>岁，</a:t>
            </a:r>
            <a:r>
              <a:rPr lang="en-US" altLang="zh-CN" sz="1500" dirty="0">
                <a:solidFill>
                  <a:prstClr val="black"/>
                </a:solidFill>
                <a:latin typeface="+mn-ea"/>
                <a:cs typeface="微软雅黑"/>
              </a:rPr>
              <a:t>400~1200mg/</a:t>
            </a:r>
            <a:r>
              <a:rPr lang="zh-CN" altLang="en-US" sz="1500" dirty="0">
                <a:solidFill>
                  <a:prstClr val="black"/>
                </a:solidFill>
                <a:latin typeface="+mn-ea"/>
                <a:cs typeface="微软雅黑"/>
              </a:rPr>
              <a:t>天，分</a:t>
            </a:r>
            <a:r>
              <a:rPr lang="en-US" altLang="zh-CN" sz="1500" dirty="0">
                <a:solidFill>
                  <a:prstClr val="black"/>
                </a:solidFill>
                <a:latin typeface="+mn-ea"/>
                <a:cs typeface="微软雅黑"/>
              </a:rPr>
              <a:t>2</a:t>
            </a:r>
            <a:r>
              <a:rPr lang="zh-CN" altLang="en-US" sz="1500" dirty="0">
                <a:solidFill>
                  <a:prstClr val="black"/>
                </a:solidFill>
                <a:latin typeface="+mn-ea"/>
                <a:cs typeface="微软雅黑"/>
              </a:rPr>
              <a:t>次服用。</a:t>
            </a:r>
            <a:endParaRPr lang="en-US" altLang="zh-CN" sz="1500" dirty="0">
              <a:solidFill>
                <a:prstClr val="black"/>
              </a:solidFill>
              <a:latin typeface="+mn-ea"/>
              <a:cs typeface="微软雅黑"/>
            </a:endParaRPr>
          </a:p>
          <a:p>
            <a:pPr marL="285115" lvl="0">
              <a:lnSpc>
                <a:spcPct val="125000"/>
              </a:lnSpc>
              <a:spcBef>
                <a:spcPts val="1025"/>
              </a:spcBef>
              <a:defRPr/>
            </a:pPr>
            <a:r>
              <a:rPr lang="zh-CN" altLang="en-US" sz="1500" b="1" dirty="0">
                <a:solidFill>
                  <a:prstClr val="black"/>
                </a:solidFill>
                <a:latin typeface="+mn-ea"/>
                <a:cs typeface="微软雅黑"/>
              </a:rPr>
              <a:t>三叉神经痛：</a:t>
            </a:r>
            <a:r>
              <a:rPr lang="zh-CN" altLang="en-US" sz="1500" dirty="0">
                <a:solidFill>
                  <a:prstClr val="black"/>
                </a:solidFill>
                <a:latin typeface="+mn-ea"/>
                <a:cs typeface="微软雅黑"/>
              </a:rPr>
              <a:t>由于多发性硬化症引起的三叉神经痛。原发性三叉神经痛。原发性舌神经痛。通常每次 </a:t>
            </a:r>
            <a:r>
              <a:rPr lang="en-US" altLang="zh-CN" sz="1500" dirty="0">
                <a:solidFill>
                  <a:prstClr val="black"/>
                </a:solidFill>
                <a:latin typeface="+mn-ea"/>
                <a:cs typeface="微软雅黑"/>
              </a:rPr>
              <a:t>200mg</a:t>
            </a:r>
            <a:r>
              <a:rPr lang="zh-CN" altLang="en-US" sz="1500" dirty="0">
                <a:solidFill>
                  <a:prstClr val="black"/>
                </a:solidFill>
                <a:latin typeface="+mn-ea"/>
                <a:cs typeface="微软雅黑"/>
              </a:rPr>
              <a:t>，每天</a:t>
            </a:r>
            <a:r>
              <a:rPr lang="en-US" altLang="zh-CN" sz="1500" dirty="0">
                <a:solidFill>
                  <a:prstClr val="black"/>
                </a:solidFill>
                <a:latin typeface="+mn-ea"/>
                <a:cs typeface="微软雅黑"/>
              </a:rPr>
              <a:t>3~4 </a:t>
            </a:r>
            <a:r>
              <a:rPr lang="zh-CN" altLang="en-US" sz="1500" dirty="0">
                <a:solidFill>
                  <a:prstClr val="black"/>
                </a:solidFill>
                <a:latin typeface="+mn-ea"/>
                <a:cs typeface="微软雅黑"/>
              </a:rPr>
              <a:t>次。</a:t>
            </a:r>
            <a:endParaRPr kumimoji="0" sz="1500" i="0" u="none" strike="noStrike" kern="1200" cap="none" spc="0" normalizeH="0" baseline="0" noProof="0" dirty="0">
              <a:ln>
                <a:noFill/>
              </a:ln>
              <a:solidFill>
                <a:prstClr val="black"/>
              </a:solidFill>
              <a:effectLst/>
              <a:uLnTx/>
              <a:uFillTx/>
              <a:latin typeface="+mn-ea"/>
              <a:cs typeface="微软雅黑"/>
            </a:endParaRPr>
          </a:p>
        </p:txBody>
      </p:sp>
      <p:sp>
        <p:nvSpPr>
          <p:cNvPr id="4" name="文本框 3">
            <a:extLst>
              <a:ext uri="{FF2B5EF4-FFF2-40B4-BE49-F238E27FC236}">
                <a16:creationId xmlns:a16="http://schemas.microsoft.com/office/drawing/2014/main" id="{D2266005-CB2E-776F-8FDF-F3B1B6A344A1}"/>
              </a:ext>
            </a:extLst>
          </p:cNvPr>
          <p:cNvSpPr txBox="1"/>
          <p:nvPr/>
        </p:nvSpPr>
        <p:spPr>
          <a:xfrm>
            <a:off x="5493532" y="4126241"/>
            <a:ext cx="6322491" cy="2152128"/>
          </a:xfrm>
          <a:prstGeom prst="rect">
            <a:avLst/>
          </a:prstGeom>
          <a:noFill/>
          <a:ln>
            <a:solidFill>
              <a:schemeClr val="bg1"/>
            </a:solidFill>
            <a:prstDash val="sysDot"/>
          </a:ln>
        </p:spPr>
        <p:txBody>
          <a:bodyPr wrap="square">
            <a:spAutoFit/>
          </a:bodyPr>
          <a:lstStyle/>
          <a:p>
            <a:pPr>
              <a:lnSpc>
                <a:spcPct val="150000"/>
              </a:lnSpc>
            </a:pPr>
            <a:r>
              <a:rPr lang="zh-CN" altLang="en-US" b="1" dirty="0">
                <a:latin typeface="+mn-ea"/>
              </a:rPr>
              <a:t>参照药品建议：</a:t>
            </a:r>
            <a:r>
              <a:rPr lang="zh-CN" altLang="en-US" sz="2800" b="1" dirty="0">
                <a:solidFill>
                  <a:srgbClr val="A30909"/>
                </a:solidFill>
                <a:latin typeface="+mn-ea"/>
              </a:rPr>
              <a:t>卡马西平缓释胶囊</a:t>
            </a:r>
            <a:endParaRPr lang="en-US" altLang="zh-CN" sz="2800" b="1" dirty="0">
              <a:solidFill>
                <a:srgbClr val="A30909"/>
              </a:solidFill>
              <a:latin typeface="+mn-ea"/>
            </a:endParaRPr>
          </a:p>
          <a:p>
            <a:pPr>
              <a:lnSpc>
                <a:spcPct val="150000"/>
              </a:lnSpc>
            </a:pPr>
            <a:r>
              <a:rPr lang="zh-CN" altLang="en-US" b="1" dirty="0">
                <a:latin typeface="+mn-ea"/>
              </a:rPr>
              <a:t>选择参照药的理由：</a:t>
            </a:r>
            <a:endParaRPr lang="en-US" altLang="zh-CN" b="1" dirty="0">
              <a:latin typeface="+mn-ea"/>
            </a:endParaRPr>
          </a:p>
          <a:p>
            <a:pPr>
              <a:lnSpc>
                <a:spcPct val="150000"/>
              </a:lnSpc>
            </a:pPr>
            <a:r>
              <a:rPr lang="en-US" altLang="zh-CN" sz="1500" b="1" dirty="0">
                <a:latin typeface="+mn-ea"/>
              </a:rPr>
              <a:t>1.</a:t>
            </a:r>
            <a:r>
              <a:rPr lang="zh-CN" altLang="en-US" sz="1500" dirty="0">
                <a:latin typeface="+mn-ea"/>
              </a:rPr>
              <a:t> 本品与卡马西平缓释胶囊同属缓释剂型；</a:t>
            </a:r>
            <a:endParaRPr lang="en-US" altLang="zh-CN" sz="1500" dirty="0">
              <a:latin typeface="+mn-ea"/>
            </a:endParaRPr>
          </a:p>
          <a:p>
            <a:pPr>
              <a:lnSpc>
                <a:spcPct val="150000"/>
              </a:lnSpc>
            </a:pPr>
            <a:r>
              <a:rPr lang="en-US" altLang="zh-CN" sz="1500" b="1" dirty="0">
                <a:latin typeface="+mn-ea"/>
              </a:rPr>
              <a:t>2.</a:t>
            </a:r>
            <a:r>
              <a:rPr lang="zh-CN" altLang="en-US" sz="1500" dirty="0">
                <a:latin typeface="+mn-ea"/>
              </a:rPr>
              <a:t>本品与卡马西平缓释胶囊，有效化学成分相同，</a:t>
            </a:r>
            <a:r>
              <a:rPr lang="zh-CN" altLang="en-US" sz="1500" b="1" dirty="0">
                <a:latin typeface="+mn-ea"/>
              </a:rPr>
              <a:t>适应症相同，给药途径、作用机制相同，均是治疗癫痫和三叉神经痛的一线用药。</a:t>
            </a:r>
          </a:p>
        </p:txBody>
      </p:sp>
      <p:pic>
        <p:nvPicPr>
          <p:cNvPr id="3" name="图形 2">
            <a:extLst>
              <a:ext uri="{FF2B5EF4-FFF2-40B4-BE49-F238E27FC236}">
                <a16:creationId xmlns:a16="http://schemas.microsoft.com/office/drawing/2014/main" id="{537B512A-01AC-8979-FC3C-D013FCA3AFB1}"/>
              </a:ext>
            </a:extLst>
          </p:cNvPr>
          <p:cNvPicPr>
            <a:picLocks noChangeAspect="1"/>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5050241" y="1339413"/>
            <a:ext cx="540000" cy="540000"/>
          </a:xfrm>
          <a:prstGeom prst="rect">
            <a:avLst/>
          </a:prstGeom>
        </p:spPr>
      </p:pic>
      <p:pic>
        <p:nvPicPr>
          <p:cNvPr id="6" name="图形 5">
            <a:extLst>
              <a:ext uri="{FF2B5EF4-FFF2-40B4-BE49-F238E27FC236}">
                <a16:creationId xmlns:a16="http://schemas.microsoft.com/office/drawing/2014/main" id="{99867174-9D2A-C611-3CFD-08140305AC3E}"/>
              </a:ext>
            </a:extLst>
          </p:cNvPr>
          <p:cNvPicPr>
            <a:picLocks noChangeAspect="1"/>
          </p:cNvPicPr>
          <p:nvPr>
            <p:custDataLst>
              <p:tags r:id="rId3"/>
            </p:custDataLst>
          </p:nvPr>
        </p:nvPicPr>
        <p:blipFill>
          <a:blip r:embed="rId7">
            <a:extLst>
              <a:ext uri="{96DAC541-7B7A-43D3-8B79-37D633B846F1}">
                <asvg:svgBlip xmlns:asvg="http://schemas.microsoft.com/office/drawing/2016/SVG/main" r:embed="rId8"/>
              </a:ext>
            </a:extLst>
          </a:blip>
          <a:stretch>
            <a:fillRect/>
          </a:stretch>
        </p:blipFill>
        <p:spPr>
          <a:xfrm>
            <a:off x="5114089" y="3727806"/>
            <a:ext cx="672242" cy="672242"/>
          </a:xfrm>
          <a:prstGeom prst="rect">
            <a:avLst/>
          </a:prstGeom>
        </p:spPr>
      </p:pic>
      <p:grpSp>
        <p:nvGrpSpPr>
          <p:cNvPr id="11" name="组合 10">
            <a:extLst>
              <a:ext uri="{FF2B5EF4-FFF2-40B4-BE49-F238E27FC236}">
                <a16:creationId xmlns:a16="http://schemas.microsoft.com/office/drawing/2014/main" id="{42D80958-FEA1-3E64-05F7-890FCB34F542}"/>
              </a:ext>
            </a:extLst>
          </p:cNvPr>
          <p:cNvGrpSpPr/>
          <p:nvPr/>
        </p:nvGrpSpPr>
        <p:grpSpPr>
          <a:xfrm>
            <a:off x="9545387" y="31829"/>
            <a:ext cx="2924360" cy="1036473"/>
            <a:chOff x="12348078" y="-1185499"/>
            <a:chExt cx="2924360" cy="1036473"/>
          </a:xfrm>
        </p:grpSpPr>
        <p:sp>
          <p:nvSpPr>
            <p:cNvPr id="12" name="iconfont-11122-3633784">
              <a:extLst>
                <a:ext uri="{FF2B5EF4-FFF2-40B4-BE49-F238E27FC236}">
                  <a16:creationId xmlns:a16="http://schemas.microsoft.com/office/drawing/2014/main" id="{BF0B1D31-535C-713E-FF8F-B0387DEE113C}"/>
                </a:ext>
              </a:extLst>
            </p:cNvPr>
            <p:cNvSpPr/>
            <p:nvPr/>
          </p:nvSpPr>
          <p:spPr>
            <a:xfrm rot="16200000">
              <a:off x="12555117" y="-1036607"/>
              <a:ext cx="567860" cy="567755"/>
            </a:xfrm>
            <a:custGeom>
              <a:avLst/>
              <a:gdLst>
                <a:gd name="T0" fmla="*/ 5601 w 11203"/>
                <a:gd name="T1" fmla="*/ 0 h 11202"/>
                <a:gd name="T2" fmla="*/ 0 w 11203"/>
                <a:gd name="T3" fmla="*/ 5601 h 11202"/>
                <a:gd name="T4" fmla="*/ 5603 w 11203"/>
                <a:gd name="T5" fmla="*/ 11202 h 11202"/>
                <a:gd name="T6" fmla="*/ 11203 w 11203"/>
                <a:gd name="T7" fmla="*/ 5601 h 11202"/>
                <a:gd name="T8" fmla="*/ 5601 w 11203"/>
                <a:gd name="T9" fmla="*/ 0 h 11202"/>
                <a:gd name="T10" fmla="*/ 8403 w 11203"/>
                <a:gd name="T11" fmla="*/ 6218 h 11202"/>
                <a:gd name="T12" fmla="*/ 5429 w 11203"/>
                <a:gd name="T13" fmla="*/ 6218 h 11202"/>
                <a:gd name="T14" fmla="*/ 5250 w 11203"/>
                <a:gd name="T15" fmla="*/ 6182 h 11202"/>
                <a:gd name="T16" fmla="*/ 4970 w 11203"/>
                <a:gd name="T17" fmla="*/ 5760 h 11202"/>
                <a:gd name="T18" fmla="*/ 4970 w 11203"/>
                <a:gd name="T19" fmla="*/ 2786 h 11202"/>
                <a:gd name="T20" fmla="*/ 5429 w 11203"/>
                <a:gd name="T21" fmla="*/ 2327 h 11202"/>
                <a:gd name="T22" fmla="*/ 5889 w 11203"/>
                <a:gd name="T23" fmla="*/ 2786 h 11202"/>
                <a:gd name="T24" fmla="*/ 5889 w 11203"/>
                <a:gd name="T25" fmla="*/ 5301 h 11202"/>
                <a:gd name="T26" fmla="*/ 8404 w 11203"/>
                <a:gd name="T27" fmla="*/ 5301 h 11202"/>
                <a:gd name="T28" fmla="*/ 8863 w 11203"/>
                <a:gd name="T29" fmla="*/ 5760 h 11202"/>
                <a:gd name="T30" fmla="*/ 8403 w 11203"/>
                <a:gd name="T31" fmla="*/ 6218 h 1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3" h="11202">
                  <a:moveTo>
                    <a:pt x="5601" y="0"/>
                  </a:moveTo>
                  <a:cubicBezTo>
                    <a:pt x="2507" y="0"/>
                    <a:pt x="0" y="2507"/>
                    <a:pt x="0" y="5601"/>
                  </a:cubicBezTo>
                  <a:cubicBezTo>
                    <a:pt x="0" y="8695"/>
                    <a:pt x="2509" y="11202"/>
                    <a:pt x="5603" y="11202"/>
                  </a:cubicBezTo>
                  <a:cubicBezTo>
                    <a:pt x="8695" y="11202"/>
                    <a:pt x="11203" y="8695"/>
                    <a:pt x="11203" y="5601"/>
                  </a:cubicBezTo>
                  <a:cubicBezTo>
                    <a:pt x="11203" y="2507"/>
                    <a:pt x="8695" y="0"/>
                    <a:pt x="5601" y="0"/>
                  </a:cubicBezTo>
                  <a:close/>
                  <a:moveTo>
                    <a:pt x="8403" y="6218"/>
                  </a:moveTo>
                  <a:lnTo>
                    <a:pt x="5429" y="6218"/>
                  </a:lnTo>
                  <a:cubicBezTo>
                    <a:pt x="5366" y="6218"/>
                    <a:pt x="5305" y="6206"/>
                    <a:pt x="5250" y="6182"/>
                  </a:cubicBezTo>
                  <a:cubicBezTo>
                    <a:pt x="5085" y="6112"/>
                    <a:pt x="4970" y="5950"/>
                    <a:pt x="4970" y="5760"/>
                  </a:cubicBezTo>
                  <a:lnTo>
                    <a:pt x="4970" y="2786"/>
                  </a:lnTo>
                  <a:cubicBezTo>
                    <a:pt x="4970" y="2532"/>
                    <a:pt x="5175" y="2327"/>
                    <a:pt x="5429" y="2327"/>
                  </a:cubicBezTo>
                  <a:cubicBezTo>
                    <a:pt x="5683" y="2327"/>
                    <a:pt x="5889" y="2532"/>
                    <a:pt x="5889" y="2786"/>
                  </a:cubicBezTo>
                  <a:lnTo>
                    <a:pt x="5889" y="5301"/>
                  </a:lnTo>
                  <a:lnTo>
                    <a:pt x="8404" y="5301"/>
                  </a:lnTo>
                  <a:cubicBezTo>
                    <a:pt x="8657" y="5301"/>
                    <a:pt x="8863" y="5506"/>
                    <a:pt x="8863" y="5760"/>
                  </a:cubicBezTo>
                  <a:cubicBezTo>
                    <a:pt x="8863" y="6013"/>
                    <a:pt x="8656" y="6218"/>
                    <a:pt x="8403" y="621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a:extLst>
                <a:ext uri="{FF2B5EF4-FFF2-40B4-BE49-F238E27FC236}">
                  <a16:creationId xmlns:a16="http://schemas.microsoft.com/office/drawing/2014/main" id="{FBED91CE-B480-DAB2-0AA9-9BF61DC7EE35}"/>
                </a:ext>
              </a:extLst>
            </p:cNvPr>
            <p:cNvCxnSpPr/>
            <p:nvPr/>
          </p:nvCxnSpPr>
          <p:spPr>
            <a:xfrm>
              <a:off x="12799701" y="-191801"/>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cxnSp>
          <p:nvCxnSpPr>
            <p:cNvPr id="14" name="直接连接符 13">
              <a:extLst>
                <a:ext uri="{FF2B5EF4-FFF2-40B4-BE49-F238E27FC236}">
                  <a16:creationId xmlns:a16="http://schemas.microsoft.com/office/drawing/2014/main" id="{AF3BCCB2-3738-2CEC-9B4E-C2A86562506D}"/>
                </a:ext>
              </a:extLst>
            </p:cNvPr>
            <p:cNvCxnSpPr/>
            <p:nvPr/>
          </p:nvCxnSpPr>
          <p:spPr>
            <a:xfrm>
              <a:off x="12799701" y="-404166"/>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sp>
          <p:nvSpPr>
            <p:cNvPr id="15" name="文本框 14">
              <a:extLst>
                <a:ext uri="{FF2B5EF4-FFF2-40B4-BE49-F238E27FC236}">
                  <a16:creationId xmlns:a16="http://schemas.microsoft.com/office/drawing/2014/main" id="{150092A4-D658-003F-DA2B-494DE0865DE7}"/>
                </a:ext>
              </a:extLst>
            </p:cNvPr>
            <p:cNvSpPr txBox="1"/>
            <p:nvPr/>
          </p:nvSpPr>
          <p:spPr>
            <a:xfrm>
              <a:off x="12508411" y="-1185499"/>
              <a:ext cx="2764027" cy="799193"/>
            </a:xfrm>
            <a:prstGeom prst="rect">
              <a:avLst/>
            </a:prstGeom>
            <a:noFill/>
          </p:spPr>
          <p:txBody>
            <a:bodyPr wrap="square" anchor="ctr">
              <a:spAutoFit/>
            </a:bodyPr>
            <a:lstStyle/>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窄治疗窗</a:t>
              </a:r>
              <a:endParaRPr kumimoji="0" lang="en-US" altLang="zh-CN" sz="2000" b="1" i="1" u="none" strike="noStrike" kern="1200" cap="none" spc="0" normalizeH="0" baseline="0" noProof="0" dirty="0">
                <a:ln>
                  <a:noFill/>
                </a:ln>
                <a:solidFill>
                  <a:srgbClr val="035F7F"/>
                </a:solidFill>
                <a:effectLst/>
                <a:uLnTx/>
                <a:uFillTx/>
                <a:latin typeface="+mn-ea"/>
                <a:cs typeface="+mn-cs"/>
              </a:endParaRPr>
            </a:p>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   平稳血药浓度</a:t>
              </a:r>
              <a:endParaRPr lang="zh-CN" altLang="en-US" sz="2000" b="1" i="1" dirty="0">
                <a:solidFill>
                  <a:srgbClr val="035F7F"/>
                </a:solidFill>
              </a:endParaRPr>
            </a:p>
          </p:txBody>
        </p:sp>
        <p:sp>
          <p:nvSpPr>
            <p:cNvPr id="16" name="文本框 15">
              <a:extLst>
                <a:ext uri="{FF2B5EF4-FFF2-40B4-BE49-F238E27FC236}">
                  <a16:creationId xmlns:a16="http://schemas.microsoft.com/office/drawing/2014/main" id="{8C0E4C06-9D57-B57D-8F77-721BFE8DACA0}"/>
                </a:ext>
              </a:extLst>
            </p:cNvPr>
            <p:cNvSpPr txBox="1"/>
            <p:nvPr/>
          </p:nvSpPr>
          <p:spPr>
            <a:xfrm>
              <a:off x="12348078" y="-426025"/>
              <a:ext cx="2615979" cy="276999"/>
            </a:xfrm>
            <a:prstGeom prst="rect">
              <a:avLst/>
            </a:prstGeom>
            <a:noFill/>
          </p:spPr>
          <p:txBody>
            <a:bodyPr wrap="square">
              <a:spAutoFit/>
            </a:bodyPr>
            <a:lstStyle/>
            <a:p>
              <a:pPr algn="r"/>
              <a:r>
                <a:rPr lang="zh-CN" altLang="en-US" sz="1200" dirty="0">
                  <a:solidFill>
                    <a:srgbClr val="035F7F"/>
                  </a:solidFill>
                  <a:latin typeface="+mn-ea"/>
                </a:rPr>
                <a:t>渗透泵控释 卡马西平缓释片</a:t>
              </a:r>
              <a:r>
                <a:rPr lang="en-US" altLang="zh-CN" sz="1200" dirty="0">
                  <a:solidFill>
                    <a:srgbClr val="035F7F"/>
                  </a:solidFill>
                  <a:latin typeface="+mn-ea"/>
                </a:rPr>
                <a:t>(II)</a:t>
              </a:r>
              <a:endParaRPr lang="zh-CN" altLang="en-US" sz="1200" dirty="0">
                <a:solidFill>
                  <a:srgbClr val="035F7F"/>
                </a:solidFill>
              </a:endParaRPr>
            </a:p>
          </p:txBody>
        </p:sp>
        <p:sp>
          <p:nvSpPr>
            <p:cNvPr id="17" name="文本框 16">
              <a:extLst>
                <a:ext uri="{FF2B5EF4-FFF2-40B4-BE49-F238E27FC236}">
                  <a16:creationId xmlns:a16="http://schemas.microsoft.com/office/drawing/2014/main" id="{B1EABD54-EE4E-2119-1D58-D00953303E20}"/>
                </a:ext>
              </a:extLst>
            </p:cNvPr>
            <p:cNvSpPr txBox="1"/>
            <p:nvPr/>
          </p:nvSpPr>
          <p:spPr>
            <a:xfrm>
              <a:off x="12348078" y="-888139"/>
              <a:ext cx="1198599" cy="523220"/>
            </a:xfrm>
            <a:prstGeom prst="rect">
              <a:avLst/>
            </a:prstGeom>
            <a:noFill/>
          </p:spPr>
          <p:txBody>
            <a:bodyPr wrap="square">
              <a:spAutoFit/>
            </a:bodyPr>
            <a:lstStyle/>
            <a:p>
              <a:r>
                <a:rPr kumimoji="0" lang="en-US" altLang="zh-CN" sz="2800" b="1" u="none" strike="noStrike" kern="1200" cap="none" spc="0" normalizeH="0" baseline="0" noProof="0" dirty="0">
                  <a:ln>
                    <a:solidFill>
                      <a:srgbClr val="035F7F"/>
                    </a:solidFill>
                  </a:ln>
                  <a:solidFill>
                    <a:srgbClr val="035F7F"/>
                  </a:solidFill>
                  <a:effectLst/>
                  <a:uLnTx/>
                  <a:uFillTx/>
                  <a:latin typeface="+mn-ea"/>
                  <a:cs typeface="+mn-cs"/>
                </a:rPr>
                <a:t> </a:t>
              </a:r>
              <a:r>
                <a:rPr kumimoji="0" lang="en-US" altLang="zh-CN" sz="2800" b="1" u="none" strike="noStrike" kern="1200" cap="none" spc="0" normalizeH="0" baseline="0" noProof="0" dirty="0">
                  <a:ln>
                    <a:solidFill>
                      <a:srgbClr val="035F7F"/>
                    </a:solidFill>
                  </a:ln>
                  <a:solidFill>
                    <a:srgbClr val="035F7F"/>
                  </a:solidFill>
                  <a:effectLst/>
                  <a:uLnTx/>
                  <a:uFillTx/>
                  <a:latin typeface="汉仪瑞虎宋简" panose="00020600040101010101" pitchFamily="18" charset="-122"/>
                  <a:ea typeface="汉仪瑞虎宋简" panose="00020600040101010101" pitchFamily="18" charset="-122"/>
                </a:rPr>
                <a:t>24h</a:t>
              </a:r>
              <a:endParaRPr lang="zh-CN" altLang="en-US" sz="2800" dirty="0">
                <a:ln>
                  <a:solidFill>
                    <a:srgbClr val="035F7F"/>
                  </a:solidFill>
                </a:ln>
                <a:solidFill>
                  <a:srgbClr val="035F7F"/>
                </a:solidFill>
                <a:latin typeface="汉仪瑞虎宋简" panose="00020600040101010101" pitchFamily="18" charset="-122"/>
                <a:ea typeface="汉仪瑞虎宋简" panose="00020600040101010101" pitchFamily="18" charset="-122"/>
              </a:endParaRPr>
            </a:p>
          </p:txBody>
        </p:sp>
      </p:grpSp>
    </p:spTree>
    <p:custDataLst>
      <p:tags r:id="rId1"/>
    </p:custDataLst>
    <p:extLst>
      <p:ext uri="{BB962C8B-B14F-4D97-AF65-F5344CB8AC3E}">
        <p14:creationId xmlns:p14="http://schemas.microsoft.com/office/powerpoint/2010/main" val="110094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09937-1012-3483-7820-E83DE71437A7}"/>
            </a:ext>
          </a:extLst>
        </p:cNvPr>
        <p:cNvGrpSpPr/>
        <p:nvPr/>
      </p:nvGrpSpPr>
      <p:grpSpPr>
        <a:xfrm>
          <a:off x="0" y="0"/>
          <a:ext cx="0" cy="0"/>
          <a:chOff x="0" y="0"/>
          <a:chExt cx="0" cy="0"/>
        </a:xfrm>
      </p:grpSpPr>
      <p:sp>
        <p:nvSpPr>
          <p:cNvPr id="2" name="矩形 1">
            <a:extLst>
              <a:ext uri="{FF2B5EF4-FFF2-40B4-BE49-F238E27FC236}">
                <a16:creationId xmlns:a16="http://schemas.microsoft.com/office/drawing/2014/main" id="{4D0A3F8A-105E-EED3-1BC1-6A992B3DA723}"/>
              </a:ext>
            </a:extLst>
          </p:cNvPr>
          <p:cNvSpPr/>
          <p:nvPr/>
        </p:nvSpPr>
        <p:spPr>
          <a:xfrm>
            <a:off x="5847990" y="0"/>
            <a:ext cx="6344010" cy="6857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105">
            <a:extLst>
              <a:ext uri="{FF2B5EF4-FFF2-40B4-BE49-F238E27FC236}">
                <a16:creationId xmlns:a16="http://schemas.microsoft.com/office/drawing/2014/main" id="{DC9F8655-8A73-1D73-11DC-857032D2F5C1}"/>
              </a:ext>
            </a:extLst>
          </p:cNvPr>
          <p:cNvSpPr>
            <a:spLocks noGrp="1"/>
          </p:cNvSpPr>
          <p:nvPr>
            <p:ph type="title"/>
          </p:nvPr>
        </p:nvSpPr>
        <p:spPr>
          <a:xfrm>
            <a:off x="-1258" y="76251"/>
            <a:ext cx="7881970" cy="1110638"/>
          </a:xfrm>
        </p:spPr>
        <p:txBody>
          <a:bodyPr>
            <a:noAutofit/>
          </a:bodyPr>
          <a:lstStyle/>
          <a:p>
            <a:pPr>
              <a:lnSpc>
                <a:spcPct val="114000"/>
              </a:lnSpc>
            </a:pPr>
            <a:r>
              <a:rPr lang="en-US" altLang="zh-CN" sz="2400" dirty="0">
                <a:latin typeface="+mn-ea"/>
                <a:ea typeface="+mn-ea"/>
              </a:rPr>
              <a:t>1.</a:t>
            </a:r>
            <a:r>
              <a:rPr lang="zh-CN" altLang="en-US" sz="2400" dirty="0">
                <a:latin typeface="+mn-ea"/>
                <a:ea typeface="+mn-ea"/>
              </a:rPr>
              <a:t>产品基本信息：</a:t>
            </a:r>
            <a:r>
              <a:rPr lang="zh-CN" altLang="en-US" sz="3200" dirty="0">
                <a:solidFill>
                  <a:srgbClr val="A30909"/>
                </a:solidFill>
                <a:latin typeface="+mn-ea"/>
                <a:ea typeface="+mn-ea"/>
              </a:rPr>
              <a:t>我国活动性癫痫患者的治疗</a:t>
            </a:r>
            <a:br>
              <a:rPr lang="en-US" altLang="zh-CN" sz="3200" dirty="0">
                <a:solidFill>
                  <a:srgbClr val="A30909"/>
                </a:solidFill>
                <a:latin typeface="+mn-ea"/>
                <a:ea typeface="+mn-ea"/>
              </a:rPr>
            </a:br>
            <a:r>
              <a:rPr lang="en-US" altLang="zh-CN" sz="3200" dirty="0">
                <a:solidFill>
                  <a:srgbClr val="A30909"/>
                </a:solidFill>
                <a:latin typeface="+mn-ea"/>
                <a:ea typeface="+mn-ea"/>
              </a:rPr>
              <a:t>                    </a:t>
            </a:r>
            <a:r>
              <a:rPr lang="zh-CN" altLang="en-US" sz="3200" dirty="0">
                <a:solidFill>
                  <a:srgbClr val="A30909"/>
                </a:solidFill>
                <a:latin typeface="+mn-ea"/>
                <a:ea typeface="+mn-ea"/>
              </a:rPr>
              <a:t>仍存在着较大的缺口</a:t>
            </a:r>
          </a:p>
        </p:txBody>
      </p:sp>
      <p:sp>
        <p:nvSpPr>
          <p:cNvPr id="3" name="文本框 2">
            <a:extLst>
              <a:ext uri="{FF2B5EF4-FFF2-40B4-BE49-F238E27FC236}">
                <a16:creationId xmlns:a16="http://schemas.microsoft.com/office/drawing/2014/main" id="{660A2B4A-5F2D-13C4-8B54-E454E3FE7000}"/>
              </a:ext>
            </a:extLst>
          </p:cNvPr>
          <p:cNvSpPr txBox="1"/>
          <p:nvPr/>
        </p:nvSpPr>
        <p:spPr>
          <a:xfrm>
            <a:off x="360773" y="1139141"/>
            <a:ext cx="5426133" cy="2767232"/>
          </a:xfrm>
          <a:prstGeom prst="rect">
            <a:avLst/>
          </a:prstGeom>
          <a:noFill/>
        </p:spPr>
        <p:txBody>
          <a:bodyPr wrap="square">
            <a:spAutoFit/>
          </a:bodyPr>
          <a:lstStyle/>
          <a:p>
            <a:pPr algn="l">
              <a:lnSpc>
                <a:spcPct val="150000"/>
              </a:lnSpc>
            </a:pPr>
            <a:r>
              <a:rPr lang="zh-CN" altLang="en-US" b="1" i="0" u="none" strike="noStrike" baseline="0" dirty="0">
                <a:latin typeface="+mn-ea"/>
              </a:rPr>
              <a:t>癫痫：</a:t>
            </a:r>
            <a:r>
              <a:rPr lang="zh-CN" altLang="en-US" sz="1600" i="0" u="none" strike="noStrike" baseline="0" dirty="0">
                <a:latin typeface="+mn-ea"/>
              </a:rPr>
              <a:t>是一种有着不同病因基础、临床表现各异但以反复癫痫发作为共同特征的慢性脑部疾病状态。我国活动性癫痫患病率为</a:t>
            </a:r>
            <a:r>
              <a:rPr lang="en-US" altLang="zh-CN" sz="1600" i="0" u="none" strike="noStrike" baseline="0" dirty="0">
                <a:latin typeface="+mn-ea"/>
              </a:rPr>
              <a:t>4.6‰</a:t>
            </a:r>
            <a:r>
              <a:rPr lang="zh-CN" altLang="en-US" sz="1600" i="0" u="none" strike="noStrike" baseline="0" dirty="0">
                <a:latin typeface="+mn-ea"/>
              </a:rPr>
              <a:t>，年发病率</a:t>
            </a:r>
            <a:r>
              <a:rPr lang="en-US" altLang="zh-CN" sz="1600" i="0" u="none" strike="noStrike" baseline="0" dirty="0">
                <a:latin typeface="+mn-ea"/>
              </a:rPr>
              <a:t>30/10</a:t>
            </a:r>
            <a:r>
              <a:rPr lang="zh-CN" altLang="en-US" sz="1600" i="0" u="none" strike="noStrike" baseline="0" dirty="0">
                <a:latin typeface="+mn-ea"/>
              </a:rPr>
              <a:t>万左右，每年新发患者约</a:t>
            </a:r>
            <a:r>
              <a:rPr lang="en-US" altLang="zh-CN" sz="1600" i="0" u="none" strike="noStrike" baseline="0" dirty="0">
                <a:latin typeface="+mn-ea"/>
              </a:rPr>
              <a:t>30</a:t>
            </a:r>
            <a:r>
              <a:rPr lang="zh-CN" altLang="en-US" sz="1600" i="0" u="none" strike="noStrike" baseline="0" dirty="0">
                <a:latin typeface="+mn-ea"/>
              </a:rPr>
              <a:t>万。我国约有</a:t>
            </a:r>
            <a:r>
              <a:rPr lang="en-US" altLang="zh-CN" sz="1600" b="1" i="0" u="none" strike="noStrike" baseline="0" dirty="0">
                <a:solidFill>
                  <a:srgbClr val="A30909"/>
                </a:solidFill>
                <a:latin typeface="+mn-ea"/>
              </a:rPr>
              <a:t>640</a:t>
            </a:r>
            <a:r>
              <a:rPr lang="zh-CN" altLang="en-US" sz="1600" b="1" i="0" u="none" strike="noStrike" baseline="0" dirty="0">
                <a:solidFill>
                  <a:srgbClr val="A30909"/>
                </a:solidFill>
                <a:latin typeface="+mn-ea"/>
              </a:rPr>
              <a:t>万</a:t>
            </a:r>
            <a:r>
              <a:rPr lang="zh-CN" altLang="en-US" sz="1600" i="0" u="none" strike="noStrike" baseline="0" dirty="0">
                <a:latin typeface="+mn-ea"/>
              </a:rPr>
              <a:t>左右的活动性癫痫患者，治疗缺口达</a:t>
            </a:r>
            <a:r>
              <a:rPr lang="en-US" altLang="zh-CN" sz="1600" i="0" u="none" strike="noStrike" baseline="0" dirty="0">
                <a:latin typeface="+mn-ea"/>
              </a:rPr>
              <a:t>49.8%</a:t>
            </a:r>
            <a:r>
              <a:rPr lang="zh-CN" altLang="en-US" sz="1600" i="0" u="none" strike="noStrike" baseline="0" dirty="0">
                <a:latin typeface="+mn-ea"/>
              </a:rPr>
              <a:t>，大约有</a:t>
            </a:r>
            <a:r>
              <a:rPr lang="en-US" altLang="zh-CN" sz="1600" i="0" u="none" strike="noStrike" baseline="0" dirty="0">
                <a:latin typeface="+mn-ea"/>
              </a:rPr>
              <a:t>300</a:t>
            </a:r>
            <a:r>
              <a:rPr lang="zh-CN" altLang="en-US" sz="1600" i="0" u="none" strike="noStrike" baseline="0" dirty="0">
                <a:latin typeface="+mn-ea"/>
              </a:rPr>
              <a:t>万的患者没有得到合理治疗</a:t>
            </a:r>
            <a:r>
              <a:rPr lang="en-US" altLang="zh-CN" sz="1600" i="0" u="none" strike="noStrike" baseline="30000" dirty="0">
                <a:latin typeface="+mn-ea"/>
              </a:rPr>
              <a:t>[1]</a:t>
            </a:r>
            <a:r>
              <a:rPr lang="zh-CN" altLang="en-US" sz="1600" i="0" u="none" strike="noStrike" baseline="0" dirty="0">
                <a:latin typeface="+mn-ea"/>
              </a:rPr>
              <a:t>。</a:t>
            </a:r>
            <a:endParaRPr lang="en-US" altLang="zh-CN" sz="1600" i="0" u="none" strike="noStrike" baseline="0" dirty="0">
              <a:latin typeface="+mn-ea"/>
            </a:endParaRPr>
          </a:p>
          <a:p>
            <a:pPr>
              <a:lnSpc>
                <a:spcPct val="150000"/>
              </a:lnSpc>
            </a:pPr>
            <a:r>
              <a:rPr lang="zh-CN" altLang="en-US" sz="1600" dirty="0"/>
              <a:t>约</a:t>
            </a:r>
            <a:r>
              <a:rPr lang="en-US" altLang="zh-CN" sz="1600" b="1" dirty="0">
                <a:solidFill>
                  <a:srgbClr val="A30909"/>
                </a:solidFill>
              </a:rPr>
              <a:t>24%</a:t>
            </a:r>
            <a:r>
              <a:rPr lang="zh-CN" altLang="en-US" sz="1600" b="1" dirty="0">
                <a:solidFill>
                  <a:srgbClr val="A30909"/>
                </a:solidFill>
              </a:rPr>
              <a:t>的新发癫痫病例发生在</a:t>
            </a:r>
            <a:r>
              <a:rPr lang="en-US" altLang="zh-CN" sz="1600" b="1" dirty="0">
                <a:solidFill>
                  <a:srgbClr val="A30909"/>
                </a:solidFill>
              </a:rPr>
              <a:t>60</a:t>
            </a:r>
            <a:r>
              <a:rPr lang="zh-CN" altLang="en-US" sz="1600" b="1" dirty="0">
                <a:solidFill>
                  <a:srgbClr val="A30909"/>
                </a:solidFill>
              </a:rPr>
              <a:t>岁以后</a:t>
            </a:r>
            <a:r>
              <a:rPr lang="zh-CN" altLang="en-US" sz="1600" dirty="0"/>
              <a:t>。在</a:t>
            </a:r>
            <a:r>
              <a:rPr lang="en-US" altLang="zh-CN" sz="1600" dirty="0"/>
              <a:t>75</a:t>
            </a:r>
            <a:r>
              <a:rPr lang="zh-CN" altLang="en-US" sz="1600" dirty="0"/>
              <a:t>岁及以上人群中，癫痫的发病率更高。</a:t>
            </a:r>
            <a:endParaRPr lang="zh-CN" altLang="en-US" sz="1600" dirty="0">
              <a:latin typeface="+mn-ea"/>
            </a:endParaRPr>
          </a:p>
        </p:txBody>
      </p:sp>
      <p:sp>
        <p:nvSpPr>
          <p:cNvPr id="5" name="文本框 4">
            <a:extLst>
              <a:ext uri="{FF2B5EF4-FFF2-40B4-BE49-F238E27FC236}">
                <a16:creationId xmlns:a16="http://schemas.microsoft.com/office/drawing/2014/main" id="{44A79A0E-8514-E1CF-F0E3-042417D05E4C}"/>
              </a:ext>
            </a:extLst>
          </p:cNvPr>
          <p:cNvSpPr txBox="1"/>
          <p:nvPr/>
        </p:nvSpPr>
        <p:spPr>
          <a:xfrm>
            <a:off x="339272" y="3906373"/>
            <a:ext cx="5292968" cy="2315121"/>
          </a:xfrm>
          <a:prstGeom prst="rect">
            <a:avLst/>
          </a:prstGeom>
          <a:noFill/>
        </p:spPr>
        <p:txBody>
          <a:bodyPr wrap="square">
            <a:spAutoFit/>
          </a:bodyPr>
          <a:lstStyle/>
          <a:p>
            <a:pPr algn="l">
              <a:lnSpc>
                <a:spcPct val="150000"/>
              </a:lnSpc>
            </a:pPr>
            <a:r>
              <a:rPr lang="zh-CN" altLang="en-US" b="1" i="0" u="none" strike="noStrike" baseline="0" dirty="0">
                <a:latin typeface="MicrosoftYaHei-Bold"/>
              </a:rPr>
              <a:t>三叉神经痛</a:t>
            </a:r>
            <a:r>
              <a:rPr lang="zh-CN" altLang="en-US" b="1" dirty="0">
                <a:latin typeface="MicrosoftYaHei-Bold"/>
              </a:rPr>
              <a:t>：</a:t>
            </a:r>
            <a:r>
              <a:rPr lang="zh-CN" altLang="en-US" sz="1600" b="0" i="0" u="none" strike="noStrike" baseline="0" dirty="0">
                <a:latin typeface="MicrosoftYaHei"/>
              </a:rPr>
              <a:t>是指局限在三叉神经支配区内的一种反复发作的短暂性阵发性剧痛。三叉神经痛患病率为</a:t>
            </a:r>
            <a:r>
              <a:rPr lang="en-US" altLang="zh-CN" sz="1600" b="0" i="0" u="none" strike="noStrike" baseline="0" dirty="0">
                <a:latin typeface="MicrosoftYaHei"/>
              </a:rPr>
              <a:t>182</a:t>
            </a:r>
            <a:r>
              <a:rPr lang="zh-CN" altLang="en-US" sz="1600" b="0" i="0" u="none" strike="noStrike" baseline="0" dirty="0">
                <a:latin typeface="MicrosoftYaHei"/>
              </a:rPr>
              <a:t>人</a:t>
            </a:r>
            <a:r>
              <a:rPr lang="en-US" altLang="zh-CN" sz="1600" b="0" i="0" u="none" strike="noStrike" baseline="0" dirty="0">
                <a:latin typeface="MicrosoftYaHei"/>
              </a:rPr>
              <a:t>/10</a:t>
            </a:r>
            <a:r>
              <a:rPr lang="zh-CN" altLang="en-US" sz="1600" b="0" i="0" u="none" strike="noStrike" baseline="0" dirty="0">
                <a:latin typeface="MicrosoftYaHei"/>
              </a:rPr>
              <a:t>万（</a:t>
            </a:r>
            <a:r>
              <a:rPr lang="en-US" altLang="zh-CN" sz="1600" b="1" i="0" u="none" strike="noStrike" baseline="0" dirty="0">
                <a:solidFill>
                  <a:srgbClr val="A30909"/>
                </a:solidFill>
                <a:latin typeface="+mj-ea"/>
                <a:ea typeface="+mj-ea"/>
              </a:rPr>
              <a:t>255</a:t>
            </a:r>
            <a:r>
              <a:rPr lang="zh-CN" altLang="en-US" sz="1600" b="1" i="0" u="none" strike="noStrike" baseline="0" dirty="0">
                <a:solidFill>
                  <a:srgbClr val="A30909"/>
                </a:solidFill>
                <a:latin typeface="+mj-ea"/>
                <a:ea typeface="+mj-ea"/>
              </a:rPr>
              <a:t>万</a:t>
            </a:r>
            <a:r>
              <a:rPr lang="zh-CN" altLang="en-US" sz="1600" b="0" i="0" u="none" strike="noStrike" baseline="0" dirty="0">
                <a:latin typeface="MicrosoftYaHei"/>
              </a:rPr>
              <a:t>人），年发病率为</a:t>
            </a:r>
            <a:r>
              <a:rPr lang="en-US" altLang="zh-CN" sz="1600" b="0" i="0" u="none" strike="noStrike" baseline="0" dirty="0">
                <a:latin typeface="MicrosoftYaHei"/>
              </a:rPr>
              <a:t>3</a:t>
            </a:r>
            <a:r>
              <a:rPr lang="zh-CN" altLang="en-US" sz="1600" b="0" i="0" u="none" strike="noStrike" baseline="0" dirty="0">
                <a:latin typeface="MicrosoftYaHei"/>
              </a:rPr>
              <a:t>～</a:t>
            </a:r>
            <a:r>
              <a:rPr lang="en-US" altLang="zh-CN" sz="1600" b="0" i="0" u="none" strike="noStrike" baseline="0" dirty="0">
                <a:latin typeface="MicrosoftYaHei"/>
              </a:rPr>
              <a:t>5</a:t>
            </a:r>
            <a:r>
              <a:rPr lang="zh-CN" altLang="en-US" sz="1600" b="0" i="0" u="none" strike="noStrike" baseline="0" dirty="0">
                <a:latin typeface="MicrosoftYaHei"/>
              </a:rPr>
              <a:t>人</a:t>
            </a:r>
            <a:r>
              <a:rPr lang="en-US" altLang="zh-CN" sz="1600" b="0" i="0" u="none" strike="noStrike" baseline="0" dirty="0">
                <a:latin typeface="MicrosoftYaHei"/>
              </a:rPr>
              <a:t>/10</a:t>
            </a:r>
            <a:r>
              <a:rPr lang="zh-CN" altLang="en-US" sz="1600" b="0" i="0" u="none" strike="noStrike" baseline="0" dirty="0">
                <a:latin typeface="MicrosoftYaHei"/>
              </a:rPr>
              <a:t>万，据</a:t>
            </a:r>
            <a:r>
              <a:rPr lang="en-US" altLang="zh-CN" sz="1600" b="0" i="0" u="none" strike="noStrike" baseline="0" dirty="0">
                <a:latin typeface="MicrosoftYaHei"/>
              </a:rPr>
              <a:t>WHO</a:t>
            </a:r>
            <a:r>
              <a:rPr lang="zh-CN" altLang="en-US" sz="1600" b="0" i="0" u="none" strike="noStrike" baseline="0" dirty="0">
                <a:latin typeface="MicrosoftYaHei"/>
              </a:rPr>
              <a:t>数据显示，三叉神经痛正趋向年轻化</a:t>
            </a:r>
            <a:r>
              <a:rPr lang="en-US" altLang="zh-CN" sz="1600" b="0" i="0" u="none" strike="noStrike" baseline="30000" dirty="0">
                <a:latin typeface="MicrosoftYaHei"/>
              </a:rPr>
              <a:t>[2]</a:t>
            </a:r>
            <a:r>
              <a:rPr lang="zh-CN" altLang="en-US" sz="1600" b="0" i="0" u="none" strike="noStrike" baseline="0" dirty="0">
                <a:latin typeface="MicrosoftYaHei"/>
              </a:rPr>
              <a:t>。</a:t>
            </a:r>
            <a:endParaRPr lang="en-US" altLang="zh-CN" sz="1600" b="0" i="0" u="none" strike="noStrike" baseline="0" dirty="0">
              <a:latin typeface="MicrosoftYaHei"/>
            </a:endParaRPr>
          </a:p>
          <a:p>
            <a:pPr>
              <a:lnSpc>
                <a:spcPct val="150000"/>
              </a:lnSpc>
            </a:pPr>
            <a:r>
              <a:rPr lang="zh-CN" altLang="en-US" sz="1600" dirty="0"/>
              <a:t>三叉神经痛的</a:t>
            </a:r>
            <a:r>
              <a:rPr lang="zh-CN" altLang="en-US" sz="1600" b="1" dirty="0">
                <a:solidFill>
                  <a:srgbClr val="A30909"/>
                </a:solidFill>
              </a:rPr>
              <a:t>平均发病年龄为</a:t>
            </a:r>
            <a:r>
              <a:rPr lang="en-US" altLang="zh-CN" sz="1600" b="1" dirty="0">
                <a:solidFill>
                  <a:srgbClr val="A30909"/>
                </a:solidFill>
              </a:rPr>
              <a:t>53</a:t>
            </a:r>
            <a:r>
              <a:rPr lang="zh-CN" altLang="en-US" sz="1600" b="1" dirty="0">
                <a:solidFill>
                  <a:srgbClr val="A30909"/>
                </a:solidFill>
              </a:rPr>
              <a:t>至</a:t>
            </a:r>
            <a:r>
              <a:rPr lang="en-US" altLang="zh-CN" sz="1600" b="1" dirty="0">
                <a:solidFill>
                  <a:srgbClr val="A30909"/>
                </a:solidFill>
              </a:rPr>
              <a:t>57</a:t>
            </a:r>
            <a:r>
              <a:rPr lang="zh-CN" altLang="en-US" sz="1600" b="1" dirty="0">
                <a:solidFill>
                  <a:srgbClr val="A30909"/>
                </a:solidFill>
              </a:rPr>
              <a:t>岁</a:t>
            </a:r>
            <a:r>
              <a:rPr lang="zh-CN" altLang="en-US" sz="1600" dirty="0"/>
              <a:t>，且发病率随年龄增长而上升。</a:t>
            </a:r>
            <a:endParaRPr lang="en-US" altLang="zh-CN" sz="1400" b="0" i="0" u="none" strike="noStrike" baseline="0" dirty="0">
              <a:latin typeface="MicrosoftYaHei"/>
            </a:endParaRPr>
          </a:p>
        </p:txBody>
      </p:sp>
      <p:sp>
        <p:nvSpPr>
          <p:cNvPr id="10" name="文本框 9">
            <a:extLst>
              <a:ext uri="{FF2B5EF4-FFF2-40B4-BE49-F238E27FC236}">
                <a16:creationId xmlns:a16="http://schemas.microsoft.com/office/drawing/2014/main" id="{D30C8FE2-84B4-D9DA-19CE-D9D2B51C54C3}"/>
              </a:ext>
            </a:extLst>
          </p:cNvPr>
          <p:cNvSpPr txBox="1"/>
          <p:nvPr/>
        </p:nvSpPr>
        <p:spPr>
          <a:xfrm>
            <a:off x="0" y="6577111"/>
            <a:ext cx="6134792" cy="246221"/>
          </a:xfrm>
          <a:prstGeom prst="rect">
            <a:avLst/>
          </a:prstGeom>
          <a:noFill/>
        </p:spPr>
        <p:txBody>
          <a:bodyPr wrap="square">
            <a:spAutoFit/>
          </a:bodyPr>
          <a:lstStyle/>
          <a:p>
            <a:r>
              <a:rPr lang="en-US" altLang="zh-CN" sz="1000" b="0" i="0" u="none" strike="noStrike" baseline="0" dirty="0">
                <a:solidFill>
                  <a:srgbClr val="000000"/>
                </a:solidFill>
                <a:latin typeface="MicrosoftYaHei"/>
              </a:rPr>
              <a:t>[1].《</a:t>
            </a:r>
            <a:r>
              <a:rPr lang="zh-CN" altLang="en-US" sz="1000" b="0" i="0" u="none" strike="noStrike" baseline="0" dirty="0">
                <a:solidFill>
                  <a:srgbClr val="000000"/>
                </a:solidFill>
                <a:latin typeface="MicrosoftYaHei"/>
              </a:rPr>
              <a:t>临床诊疗指南</a:t>
            </a:r>
            <a:r>
              <a:rPr lang="en-US" altLang="zh-CN" sz="1000" b="0" i="0" u="none" strike="noStrike" baseline="0" dirty="0">
                <a:solidFill>
                  <a:srgbClr val="000000"/>
                </a:solidFill>
                <a:latin typeface="MicrosoftYaHei"/>
              </a:rPr>
              <a:t>·</a:t>
            </a:r>
            <a:r>
              <a:rPr lang="zh-CN" altLang="en-US" sz="1000" b="0" i="0" u="none" strike="noStrike" baseline="0" dirty="0">
                <a:solidFill>
                  <a:srgbClr val="000000"/>
                </a:solidFill>
                <a:latin typeface="MicrosoftYaHei"/>
              </a:rPr>
              <a:t>癫痫病分册（</a:t>
            </a:r>
            <a:r>
              <a:rPr lang="en-US" altLang="zh-CN" sz="1000" b="0" i="0" u="none" strike="noStrike" baseline="0" dirty="0">
                <a:solidFill>
                  <a:srgbClr val="000000"/>
                </a:solidFill>
                <a:latin typeface="MicrosoftYaHei"/>
              </a:rPr>
              <a:t>2023</a:t>
            </a:r>
            <a:r>
              <a:rPr lang="zh-CN" altLang="en-US" sz="1000" b="0" i="0" u="none" strike="noStrike" baseline="0" dirty="0">
                <a:solidFill>
                  <a:srgbClr val="000000"/>
                </a:solidFill>
                <a:latin typeface="MicrosoftYaHei"/>
              </a:rPr>
              <a:t>修订版）</a:t>
            </a:r>
            <a:r>
              <a:rPr lang="en-US" altLang="zh-CN" sz="1000" b="0" i="0" u="none" strike="noStrike" baseline="0" dirty="0">
                <a:solidFill>
                  <a:srgbClr val="000000"/>
                </a:solidFill>
                <a:latin typeface="MicrosoftYaHei"/>
              </a:rPr>
              <a:t>》</a:t>
            </a:r>
            <a:r>
              <a:rPr lang="zh-CN" altLang="en-US" sz="1000" b="0" i="0" u="none" strike="noStrike" baseline="0" dirty="0">
                <a:solidFill>
                  <a:srgbClr val="000000"/>
                </a:solidFill>
                <a:latin typeface="MicrosoftYaHei"/>
              </a:rPr>
              <a:t>人民卫生出版社</a:t>
            </a:r>
            <a:r>
              <a:rPr lang="en-US" altLang="zh-CN" sz="1000" b="0" i="0" u="none" strike="noStrike" baseline="0" dirty="0">
                <a:solidFill>
                  <a:srgbClr val="000000"/>
                </a:solidFill>
                <a:latin typeface="MicrosoftYaHei"/>
              </a:rPr>
              <a:t>.;[2].</a:t>
            </a:r>
            <a:r>
              <a:rPr lang="zh-CN" altLang="en-US" sz="1000" b="0" i="0" u="none" strike="noStrike" baseline="0" dirty="0">
                <a:solidFill>
                  <a:srgbClr val="333333"/>
                </a:solidFill>
                <a:latin typeface="MicrosoftYaHei"/>
              </a:rPr>
              <a:t>中华外科杂志</a:t>
            </a:r>
            <a:r>
              <a:rPr lang="en-US" altLang="zh-CN" sz="1000" b="0" i="0" u="none" strike="noStrike" baseline="0" dirty="0">
                <a:solidFill>
                  <a:srgbClr val="333333"/>
                </a:solidFill>
                <a:latin typeface="MicrosoftYaHei"/>
              </a:rPr>
              <a:t>, 2015,53(09): 657-664.</a:t>
            </a:r>
            <a:endParaRPr lang="zh-CN" altLang="en-US" dirty="0"/>
          </a:p>
        </p:txBody>
      </p:sp>
      <p:graphicFrame>
        <p:nvGraphicFramePr>
          <p:cNvPr id="6" name="表格 5">
            <a:extLst>
              <a:ext uri="{FF2B5EF4-FFF2-40B4-BE49-F238E27FC236}">
                <a16:creationId xmlns:a16="http://schemas.microsoft.com/office/drawing/2014/main" id="{936394E9-6449-2B72-A42E-56057B5F8A26}"/>
              </a:ext>
            </a:extLst>
          </p:cNvPr>
          <p:cNvGraphicFramePr>
            <a:graphicFrameLocks noGrp="1"/>
          </p:cNvGraphicFramePr>
          <p:nvPr>
            <p:extLst>
              <p:ext uri="{D42A27DB-BD31-4B8C-83A1-F6EECF244321}">
                <p14:modId xmlns:p14="http://schemas.microsoft.com/office/powerpoint/2010/main" val="3504262330"/>
              </p:ext>
            </p:extLst>
          </p:nvPr>
        </p:nvGraphicFramePr>
        <p:xfrm>
          <a:off x="5972017" y="1375472"/>
          <a:ext cx="6034872" cy="2108429"/>
        </p:xfrm>
        <a:graphic>
          <a:graphicData uri="http://schemas.openxmlformats.org/drawingml/2006/table">
            <a:tbl>
              <a:tblPr firstRow="1" bandRow="1">
                <a:tableStyleId>{5940675A-B579-460E-94D1-54222C63F5DA}</a:tableStyleId>
              </a:tblPr>
              <a:tblGrid>
                <a:gridCol w="1148697">
                  <a:extLst>
                    <a:ext uri="{9D8B030D-6E8A-4147-A177-3AD203B41FA5}">
                      <a16:colId xmlns:a16="http://schemas.microsoft.com/office/drawing/2014/main" val="4096761462"/>
                    </a:ext>
                  </a:extLst>
                </a:gridCol>
                <a:gridCol w="1051736">
                  <a:extLst>
                    <a:ext uri="{9D8B030D-6E8A-4147-A177-3AD203B41FA5}">
                      <a16:colId xmlns:a16="http://schemas.microsoft.com/office/drawing/2014/main" val="559760157"/>
                    </a:ext>
                  </a:extLst>
                </a:gridCol>
                <a:gridCol w="3834439">
                  <a:extLst>
                    <a:ext uri="{9D8B030D-6E8A-4147-A177-3AD203B41FA5}">
                      <a16:colId xmlns:a16="http://schemas.microsoft.com/office/drawing/2014/main" val="3928284654"/>
                    </a:ext>
                  </a:extLst>
                </a:gridCol>
              </a:tblGrid>
              <a:tr h="490995">
                <a:tc>
                  <a:txBody>
                    <a:bodyPr/>
                    <a:lstStyle/>
                    <a:p>
                      <a:pPr algn="ctr" fontAlgn="ctr">
                        <a:buNone/>
                      </a:pPr>
                      <a:r>
                        <a:rPr lang="zh-CN" altLang="en-US" sz="1800" b="1" u="none" strike="noStrike" kern="1200" dirty="0">
                          <a:solidFill>
                            <a:schemeClr val="tx1"/>
                          </a:solidFill>
                          <a:effectLst/>
                          <a:latin typeface="+mn-lt"/>
                          <a:ea typeface="+mn-ea"/>
                          <a:cs typeface="+mn-cs"/>
                        </a:rPr>
                        <a:t>通用名　</a:t>
                      </a:r>
                    </a:p>
                  </a:txBody>
                  <a:tcPr marL="4763" marR="4763" marT="4763" marB="0" anchor="ctr"/>
                </a:tc>
                <a:tc>
                  <a:txBody>
                    <a:bodyPr/>
                    <a:lstStyle/>
                    <a:p>
                      <a:pPr algn="ctr" rtl="0" fontAlgn="ctr">
                        <a:buNone/>
                      </a:pPr>
                      <a:r>
                        <a:rPr lang="zh-CN" altLang="en-US" sz="1800" b="1" u="none" strike="noStrike" dirty="0">
                          <a:solidFill>
                            <a:schemeClr val="tx1"/>
                          </a:solidFill>
                          <a:effectLst/>
                        </a:rPr>
                        <a:t>注册规格</a:t>
                      </a:r>
                      <a:endParaRPr lang="zh-CN" altLang="en-US" sz="1800" b="1" i="0" u="none" strike="noStrike" dirty="0">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tc>
                <a:tc>
                  <a:txBody>
                    <a:bodyPr/>
                    <a:lstStyle/>
                    <a:p>
                      <a:pPr algn="ctr" rtl="0" fontAlgn="ctr">
                        <a:buNone/>
                      </a:pPr>
                      <a:r>
                        <a:rPr lang="zh-CN" altLang="en-US" sz="1800" b="1" u="none" strike="noStrike" dirty="0">
                          <a:solidFill>
                            <a:schemeClr val="tx1"/>
                          </a:solidFill>
                          <a:effectLst/>
                        </a:rPr>
                        <a:t>缓释技术</a:t>
                      </a:r>
                      <a:endParaRPr lang="zh-CN" altLang="en-US" sz="1800" b="1" i="0" u="none" strike="noStrike" dirty="0">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tc>
                <a:extLst>
                  <a:ext uri="{0D108BD9-81ED-4DB2-BD59-A6C34878D82A}">
                    <a16:rowId xmlns:a16="http://schemas.microsoft.com/office/drawing/2014/main" val="2675646337"/>
                  </a:ext>
                </a:extLst>
              </a:tr>
              <a:tr h="808717">
                <a:tc>
                  <a:txBody>
                    <a:bodyPr/>
                    <a:lstStyle/>
                    <a:p>
                      <a:pPr algn="ctr" rtl="0" fontAlgn="ctr">
                        <a:buNone/>
                      </a:pPr>
                      <a:r>
                        <a:rPr lang="zh-CN" altLang="en-US" sz="1400" b="1" u="none" strike="noStrike" dirty="0">
                          <a:solidFill>
                            <a:schemeClr val="tx1"/>
                          </a:solidFill>
                          <a:effectLst/>
                        </a:rPr>
                        <a:t>卡马西平</a:t>
                      </a:r>
                      <a:endParaRPr lang="en-US" altLang="zh-CN" sz="1400" b="1" u="none" strike="noStrike" dirty="0">
                        <a:solidFill>
                          <a:schemeClr val="tx1"/>
                        </a:solidFill>
                        <a:effectLst/>
                      </a:endParaRPr>
                    </a:p>
                    <a:p>
                      <a:pPr algn="ctr" rtl="0" fontAlgn="ctr">
                        <a:buNone/>
                      </a:pPr>
                      <a:r>
                        <a:rPr lang="zh-CN" altLang="en-US" sz="1400" b="1" u="none" strike="noStrike" dirty="0">
                          <a:solidFill>
                            <a:schemeClr val="tx1"/>
                          </a:solidFill>
                          <a:effectLst/>
                        </a:rPr>
                        <a:t>缓释胶囊</a:t>
                      </a:r>
                      <a:endParaRPr lang="zh-CN" altLang="en-US" sz="1400" b="1" i="0" u="none" strike="noStrike" dirty="0">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tc>
                <a:tc>
                  <a:txBody>
                    <a:bodyPr/>
                    <a:lstStyle/>
                    <a:p>
                      <a:pPr algn="ctr" rtl="0" fontAlgn="ctr">
                        <a:buNone/>
                      </a:pPr>
                      <a:r>
                        <a:rPr lang="zh-CN" altLang="en-US" sz="1400" b="0" u="none" strike="noStrike" dirty="0">
                          <a:solidFill>
                            <a:schemeClr val="tx1"/>
                          </a:solidFill>
                          <a:effectLst/>
                        </a:rPr>
                        <a:t>仅有</a:t>
                      </a:r>
                      <a:r>
                        <a:rPr lang="en-US" altLang="zh-CN" sz="1400" b="0" u="none" strike="noStrike" dirty="0">
                          <a:solidFill>
                            <a:schemeClr val="tx1"/>
                          </a:solidFill>
                          <a:effectLst/>
                        </a:rPr>
                        <a:t>100</a:t>
                      </a:r>
                      <a:r>
                        <a:rPr lang="en-US" sz="1400" b="0" u="none" strike="noStrike" dirty="0">
                          <a:solidFill>
                            <a:schemeClr val="tx1"/>
                          </a:solidFill>
                          <a:effectLst/>
                        </a:rPr>
                        <a:t>mg</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tc>
                <a:tc>
                  <a:txBody>
                    <a:bodyPr/>
                    <a:lstStyle/>
                    <a:p>
                      <a:pPr marL="285750" indent="-285750" algn="l" fontAlgn="ctr">
                        <a:buFont typeface="Wingdings" panose="05000000000000000000" pitchFamily="2" charset="2"/>
                        <a:buChar char="ü"/>
                      </a:pPr>
                      <a:r>
                        <a:rPr lang="zh-CN" altLang="en-US" sz="1400" b="0" u="none" strike="noStrike" dirty="0">
                          <a:solidFill>
                            <a:schemeClr val="tx1"/>
                          </a:solidFill>
                          <a:effectLst/>
                        </a:rPr>
                        <a:t>卡马西平缓释胶囊为载药丸芯缓释技术</a:t>
                      </a:r>
                      <a:endParaRPr lang="en-US" altLang="zh-CN" sz="1400" b="0" u="none" strike="noStrike" dirty="0">
                        <a:solidFill>
                          <a:schemeClr val="tx1"/>
                        </a:solidFill>
                        <a:effectLst/>
                      </a:endParaRPr>
                    </a:p>
                    <a:p>
                      <a:pPr marL="285750" indent="-285750" algn="l" fontAlgn="ctr">
                        <a:buFont typeface="Wingdings" panose="05000000000000000000" pitchFamily="2" charset="2"/>
                        <a:buChar char="ü"/>
                      </a:pPr>
                      <a:r>
                        <a:rPr lang="zh-CN" altLang="en-US" sz="1400" b="0" u="none" strike="noStrike" dirty="0">
                          <a:solidFill>
                            <a:schemeClr val="tx1"/>
                          </a:solidFill>
                          <a:effectLst/>
                        </a:rPr>
                        <a:t>药物释放受体内环境影响</a:t>
                      </a:r>
                      <a:endParaRPr lang="en-US" altLang="zh-CN" sz="1400" b="0" u="none" strike="noStrike" dirty="0">
                        <a:solidFill>
                          <a:schemeClr val="tx1"/>
                        </a:solidFill>
                        <a:effectLst/>
                      </a:endParaRPr>
                    </a:p>
                    <a:p>
                      <a:pPr marL="285750" indent="-285750" algn="l" fontAlgn="ctr">
                        <a:buFont typeface="Wingdings" panose="05000000000000000000" pitchFamily="2" charset="2"/>
                        <a:buChar char="ü"/>
                      </a:pPr>
                      <a:r>
                        <a:rPr lang="zh-CN" altLang="en-US" sz="1400" b="0" u="none" strike="noStrike" dirty="0">
                          <a:solidFill>
                            <a:schemeClr val="tx1"/>
                          </a:solidFill>
                          <a:effectLst/>
                        </a:rPr>
                        <a:t>存在药物突释情况</a:t>
                      </a:r>
                      <a:endParaRPr lang="zh-CN" altLang="en-US" sz="1400" b="0" i="0" u="none" strike="noStrike" dirty="0">
                        <a:solidFill>
                          <a:schemeClr val="tx1"/>
                        </a:solidFill>
                        <a:effectLst/>
                        <a:latin typeface="宋体" panose="02010600030101010101" pitchFamily="2" charset="-122"/>
                        <a:ea typeface="宋体" panose="02010600030101010101" pitchFamily="2" charset="-122"/>
                      </a:endParaRPr>
                    </a:p>
                  </a:txBody>
                  <a:tcPr marL="4763" marR="4763" marT="4763" marB="0" anchor="ctr"/>
                </a:tc>
                <a:extLst>
                  <a:ext uri="{0D108BD9-81ED-4DB2-BD59-A6C34878D82A}">
                    <a16:rowId xmlns:a16="http://schemas.microsoft.com/office/drawing/2014/main" val="1089243600"/>
                  </a:ext>
                </a:extLst>
              </a:tr>
              <a:tr h="808717">
                <a:tc>
                  <a:txBody>
                    <a:bodyPr/>
                    <a:lstStyle/>
                    <a:p>
                      <a:pPr algn="ctr" rtl="0" fontAlgn="ctr">
                        <a:buNone/>
                      </a:pPr>
                      <a:r>
                        <a:rPr lang="zh-CN" altLang="en-US" sz="1400" b="1" u="none" strike="noStrike" dirty="0">
                          <a:solidFill>
                            <a:schemeClr val="tx1"/>
                          </a:solidFill>
                          <a:effectLst/>
                        </a:rPr>
                        <a:t>卡马西平</a:t>
                      </a:r>
                      <a:endParaRPr lang="en-US" altLang="zh-CN" sz="1400" b="1" u="none" strike="noStrike" dirty="0">
                        <a:solidFill>
                          <a:schemeClr val="tx1"/>
                        </a:solidFill>
                        <a:effectLst/>
                      </a:endParaRPr>
                    </a:p>
                    <a:p>
                      <a:pPr algn="ctr" rtl="0" fontAlgn="ctr">
                        <a:buNone/>
                      </a:pPr>
                      <a:r>
                        <a:rPr lang="zh-CN" altLang="en-US" sz="1400" b="1" u="none" strike="noStrike" dirty="0">
                          <a:solidFill>
                            <a:schemeClr val="tx1"/>
                          </a:solidFill>
                          <a:effectLst/>
                        </a:rPr>
                        <a:t>缓释片</a:t>
                      </a:r>
                      <a:r>
                        <a:rPr lang="en-US" altLang="zh-CN" sz="1400" b="1" u="none" strike="noStrike" dirty="0">
                          <a:solidFill>
                            <a:schemeClr val="tx1"/>
                          </a:solidFill>
                          <a:effectLst/>
                        </a:rPr>
                        <a:t>(II)</a:t>
                      </a:r>
                      <a:endParaRPr lang="zh-CN" altLang="en-US" sz="1400" b="1" i="0" u="none" strike="noStrike" dirty="0">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tc>
                <a:tc>
                  <a:txBody>
                    <a:bodyPr/>
                    <a:lstStyle/>
                    <a:p>
                      <a:pPr algn="ctr" rtl="0" fontAlgn="ctr">
                        <a:buNone/>
                      </a:pPr>
                      <a:r>
                        <a:rPr lang="zh-CN" altLang="en-US" sz="1400" b="0" u="none" strike="noStrike" dirty="0">
                          <a:solidFill>
                            <a:schemeClr val="tx1"/>
                          </a:solidFill>
                          <a:effectLst/>
                        </a:rPr>
                        <a:t>有</a:t>
                      </a:r>
                      <a:r>
                        <a:rPr lang="en-US" altLang="zh-CN" sz="1400" b="1" u="none" strike="noStrike" dirty="0">
                          <a:solidFill>
                            <a:srgbClr val="A30909"/>
                          </a:solidFill>
                          <a:effectLst/>
                        </a:rPr>
                        <a:t>100</a:t>
                      </a:r>
                      <a:r>
                        <a:rPr lang="en-US" sz="1400" b="1" u="none" strike="noStrike" dirty="0">
                          <a:solidFill>
                            <a:srgbClr val="A30909"/>
                          </a:solidFill>
                          <a:effectLst/>
                        </a:rPr>
                        <a:t>mg</a:t>
                      </a:r>
                    </a:p>
                    <a:p>
                      <a:pPr algn="ctr" rtl="0" fontAlgn="ctr">
                        <a:buNone/>
                      </a:pPr>
                      <a:r>
                        <a:rPr lang="en-US" sz="1400" b="0" u="none" strike="noStrike" dirty="0">
                          <a:solidFill>
                            <a:schemeClr val="tx1"/>
                          </a:solidFill>
                          <a:effectLst/>
                        </a:rPr>
                        <a:t>200mg</a:t>
                      </a:r>
                    </a:p>
                    <a:p>
                      <a:pPr algn="ctr" rtl="0" fontAlgn="ctr">
                        <a:buNone/>
                      </a:pPr>
                      <a:r>
                        <a:rPr lang="en-US" sz="1400" b="0" u="none" strike="noStrike" dirty="0">
                          <a:solidFill>
                            <a:schemeClr val="tx1"/>
                          </a:solidFill>
                          <a:effectLst/>
                        </a:rPr>
                        <a:t>400mg</a:t>
                      </a:r>
                      <a:endParaRPr lang="en-US" sz="1400" b="0" i="0" u="none" strike="noStrike" dirty="0">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tc>
                <a:tc>
                  <a:txBody>
                    <a:bodyPr/>
                    <a:lstStyle/>
                    <a:p>
                      <a:pPr marL="285750" lvl="0" indent="-285750" algn="l" fontAlgn="ctr">
                        <a:buFont typeface="Wingdings" panose="05000000000000000000" pitchFamily="2" charset="2"/>
                        <a:buChar char="ü"/>
                      </a:pPr>
                      <a:r>
                        <a:rPr lang="zh-CN" altLang="en-US" sz="1400" u="none" strike="noStrike" dirty="0">
                          <a:solidFill>
                            <a:schemeClr val="tx1"/>
                          </a:solidFill>
                          <a:effectLst/>
                        </a:rPr>
                        <a:t>卡马西平缓释片</a:t>
                      </a:r>
                      <a:r>
                        <a:rPr lang="en-US" altLang="zh-CN" sz="1400" u="none" strike="noStrike" dirty="0">
                          <a:solidFill>
                            <a:schemeClr val="tx1"/>
                          </a:solidFill>
                          <a:effectLst/>
                        </a:rPr>
                        <a:t>(II)</a:t>
                      </a:r>
                      <a:r>
                        <a:rPr lang="zh-CN" altLang="en-US" sz="1400" u="none" strike="noStrike" dirty="0">
                          <a:solidFill>
                            <a:schemeClr val="tx1"/>
                          </a:solidFill>
                          <a:effectLst/>
                        </a:rPr>
                        <a:t>为</a:t>
                      </a:r>
                      <a:r>
                        <a:rPr lang="zh-CN" altLang="en-US" sz="2400" b="1" u="none" strike="noStrike" dirty="0">
                          <a:solidFill>
                            <a:srgbClr val="A30909"/>
                          </a:solidFill>
                          <a:effectLst/>
                        </a:rPr>
                        <a:t>渗透泵控释</a:t>
                      </a:r>
                      <a:r>
                        <a:rPr lang="zh-CN" altLang="en-US" sz="1400" u="none" strike="noStrike" dirty="0">
                          <a:solidFill>
                            <a:schemeClr val="tx1"/>
                          </a:solidFill>
                          <a:effectLst/>
                        </a:rPr>
                        <a:t>技术</a:t>
                      </a:r>
                      <a:endParaRPr lang="en-US" altLang="zh-CN" sz="1400" u="none" strike="noStrike" dirty="0">
                        <a:solidFill>
                          <a:schemeClr val="tx1"/>
                        </a:solidFill>
                        <a:effectLst/>
                      </a:endParaRPr>
                    </a:p>
                    <a:p>
                      <a:pPr marL="285750" lvl="0" indent="-285750" algn="l" fontAlgn="ctr">
                        <a:buFont typeface="Wingdings" panose="05000000000000000000" pitchFamily="2" charset="2"/>
                        <a:buChar char="ü"/>
                      </a:pPr>
                      <a:r>
                        <a:rPr lang="zh-CN" altLang="en-US" sz="1400" u="none" strike="noStrike" dirty="0">
                          <a:solidFill>
                            <a:schemeClr val="tx1"/>
                          </a:solidFill>
                          <a:effectLst/>
                        </a:rPr>
                        <a:t>药物释放</a:t>
                      </a:r>
                      <a:r>
                        <a:rPr lang="zh-CN" altLang="en-US" sz="1400" b="1" u="none" strike="noStrike" dirty="0">
                          <a:solidFill>
                            <a:srgbClr val="A30909"/>
                          </a:solidFill>
                          <a:effectLst/>
                        </a:rPr>
                        <a:t>不受体内环境影响</a:t>
                      </a:r>
                      <a:r>
                        <a:rPr lang="zh-CN" altLang="en-US" sz="1400" u="none" strike="noStrike" dirty="0">
                          <a:solidFill>
                            <a:schemeClr val="tx1"/>
                          </a:solidFill>
                          <a:effectLst/>
                        </a:rPr>
                        <a:t>，几乎零级释放</a:t>
                      </a:r>
                      <a:endParaRPr lang="en-US" altLang="zh-CN" sz="1400" u="none" strike="noStrike" dirty="0">
                        <a:solidFill>
                          <a:schemeClr val="tx1"/>
                        </a:solidFill>
                        <a:effectLst/>
                      </a:endParaRPr>
                    </a:p>
                    <a:p>
                      <a:pPr marL="285750" lvl="0" indent="-285750" algn="l" fontAlgn="ctr">
                        <a:buFont typeface="Wingdings" panose="05000000000000000000" pitchFamily="2" charset="2"/>
                        <a:buChar char="ü"/>
                      </a:pPr>
                      <a:r>
                        <a:rPr lang="en-US" altLang="zh-CN" sz="1400" u="none" strike="noStrike" dirty="0">
                          <a:solidFill>
                            <a:schemeClr val="tx1"/>
                          </a:solidFill>
                          <a:effectLst/>
                        </a:rPr>
                        <a:t>24</a:t>
                      </a:r>
                      <a:r>
                        <a:rPr lang="zh-CN" altLang="en-US" sz="1400" u="none" strike="noStrike" dirty="0">
                          <a:solidFill>
                            <a:schemeClr val="tx1"/>
                          </a:solidFill>
                          <a:effectLst/>
                        </a:rPr>
                        <a:t>小时血药浓度平稳</a:t>
                      </a:r>
                      <a:endParaRPr lang="zh-CN" altLang="en-US" sz="1400" b="0" i="0" u="none" strike="noStrike" dirty="0">
                        <a:solidFill>
                          <a:schemeClr val="tx1"/>
                        </a:solidFill>
                        <a:effectLst/>
                        <a:latin typeface="宋体" panose="02010600030101010101" pitchFamily="2" charset="-122"/>
                        <a:ea typeface="宋体" panose="02010600030101010101" pitchFamily="2" charset="-122"/>
                      </a:endParaRPr>
                    </a:p>
                  </a:txBody>
                  <a:tcPr marL="4763" marR="4763" marT="4763" marB="0" anchor="ctr"/>
                </a:tc>
                <a:extLst>
                  <a:ext uri="{0D108BD9-81ED-4DB2-BD59-A6C34878D82A}">
                    <a16:rowId xmlns:a16="http://schemas.microsoft.com/office/drawing/2014/main" val="3898362844"/>
                  </a:ext>
                </a:extLst>
              </a:tr>
            </a:tbl>
          </a:graphicData>
        </a:graphic>
      </p:graphicFrame>
      <p:sp>
        <p:nvSpPr>
          <p:cNvPr id="12" name="文本框 11">
            <a:extLst>
              <a:ext uri="{FF2B5EF4-FFF2-40B4-BE49-F238E27FC236}">
                <a16:creationId xmlns:a16="http://schemas.microsoft.com/office/drawing/2014/main" id="{E1D0885F-5D73-0801-CC6D-5AADB61FC049}"/>
              </a:ext>
            </a:extLst>
          </p:cNvPr>
          <p:cNvSpPr txBox="1"/>
          <p:nvPr/>
        </p:nvSpPr>
        <p:spPr>
          <a:xfrm>
            <a:off x="5878624" y="3391596"/>
            <a:ext cx="6313376" cy="3240887"/>
          </a:xfrm>
          <a:prstGeom prst="rect">
            <a:avLst/>
          </a:prstGeom>
          <a:noFill/>
        </p:spPr>
        <p:txBody>
          <a:bodyPr wrap="square">
            <a:spAutoFit/>
          </a:bodyPr>
          <a:lstStyle/>
          <a:p>
            <a:pPr fontAlgn="ctr">
              <a:lnSpc>
                <a:spcPct val="150000"/>
              </a:lnSpc>
              <a:buNone/>
            </a:pPr>
            <a:r>
              <a:rPr lang="zh-CN" altLang="en-US" sz="1800" b="1" u="none" strike="noStrike" dirty="0">
                <a:solidFill>
                  <a:schemeClr val="tx1"/>
                </a:solidFill>
                <a:effectLst/>
                <a:latin typeface="+mj-ea"/>
                <a:ea typeface="+mj-ea"/>
              </a:rPr>
              <a:t>弥补未被满足的临床需求</a:t>
            </a:r>
            <a:endParaRPr lang="en-US" altLang="zh-CN" sz="1800" b="1" u="none" strike="noStrike" dirty="0">
              <a:solidFill>
                <a:schemeClr val="tx1"/>
              </a:solidFill>
              <a:effectLst/>
              <a:latin typeface="+mj-ea"/>
              <a:ea typeface="+mj-ea"/>
            </a:endParaRPr>
          </a:p>
          <a:p>
            <a:pPr marL="285750" indent="-285750" fontAlgn="ctr">
              <a:lnSpc>
                <a:spcPct val="150000"/>
              </a:lnSpc>
              <a:buFont typeface="Arial" panose="020B0604020202020204" pitchFamily="34" charset="0"/>
              <a:buChar char="•"/>
            </a:pPr>
            <a:r>
              <a:rPr lang="zh-CN" altLang="en-US" sz="1600" i="0" u="none" strike="noStrike" dirty="0">
                <a:solidFill>
                  <a:schemeClr val="tx1"/>
                </a:solidFill>
                <a:effectLst/>
                <a:latin typeface="+mj-ea"/>
                <a:ea typeface="+mj-ea"/>
              </a:rPr>
              <a:t>多规格，服用更方便，灵活满足不同阶段病人用量需求，提高患者服药依从性</a:t>
            </a:r>
            <a:r>
              <a:rPr lang="zh-CN" altLang="en-US" sz="1600" dirty="0">
                <a:latin typeface="+mj-ea"/>
                <a:ea typeface="+mj-ea"/>
              </a:rPr>
              <a:t>。</a:t>
            </a:r>
            <a:endParaRPr lang="en-US" altLang="zh-CN" sz="1600" i="0" u="none" strike="noStrike" dirty="0">
              <a:solidFill>
                <a:schemeClr val="tx1"/>
              </a:solidFill>
              <a:effectLst/>
              <a:latin typeface="+mj-ea"/>
              <a:ea typeface="+mj-ea"/>
            </a:endParaRPr>
          </a:p>
          <a:p>
            <a:pPr marL="285750" indent="-285750" fontAlgn="ctr">
              <a:lnSpc>
                <a:spcPct val="150000"/>
              </a:lnSpc>
              <a:buFont typeface="Arial" panose="020B0604020202020204" pitchFamily="34" charset="0"/>
              <a:buChar char="•"/>
            </a:pPr>
            <a:r>
              <a:rPr lang="zh-CN" altLang="en-US" sz="1600" i="0" u="none" strike="noStrike" dirty="0">
                <a:solidFill>
                  <a:schemeClr val="tx1"/>
                </a:solidFill>
                <a:effectLst/>
                <a:latin typeface="+mj-ea"/>
                <a:ea typeface="+mj-ea"/>
              </a:rPr>
              <a:t>卡马西平属于窄治疗窗药物，血药浓度的平稳，有助于减少不良反应的发生。</a:t>
            </a:r>
          </a:p>
          <a:p>
            <a:pPr marL="285750" indent="-285750" fontAlgn="ctr">
              <a:lnSpc>
                <a:spcPct val="120000"/>
              </a:lnSpc>
              <a:buFont typeface="Arial" panose="020B0604020202020204" pitchFamily="34" charset="0"/>
              <a:buChar char="•"/>
            </a:pPr>
            <a:r>
              <a:rPr lang="zh-CN" altLang="en-US" sz="1600" i="0" u="none" strike="noStrike" dirty="0">
                <a:solidFill>
                  <a:schemeClr val="tx1"/>
                </a:solidFill>
                <a:effectLst/>
                <a:latin typeface="+mj-ea"/>
                <a:ea typeface="+mj-ea"/>
              </a:rPr>
              <a:t>缓释片</a:t>
            </a:r>
            <a:r>
              <a:rPr lang="en-US" altLang="zh-CN" sz="1600" i="0" u="none" strike="noStrike" dirty="0">
                <a:solidFill>
                  <a:schemeClr val="tx1"/>
                </a:solidFill>
                <a:effectLst/>
                <a:latin typeface="+mj-ea"/>
                <a:ea typeface="+mj-ea"/>
              </a:rPr>
              <a:t>(II)</a:t>
            </a:r>
            <a:r>
              <a:rPr lang="zh-CN" altLang="en-US" sz="1600" i="0" u="none" strike="noStrike" dirty="0">
                <a:solidFill>
                  <a:schemeClr val="tx1"/>
                </a:solidFill>
                <a:effectLst/>
                <a:latin typeface="+mj-ea"/>
                <a:ea typeface="+mj-ea"/>
              </a:rPr>
              <a:t>运用升级版缓释技术，</a:t>
            </a:r>
            <a:r>
              <a:rPr lang="zh-CN" altLang="en-US" sz="2400" b="1" i="0" u="none" strike="noStrike" dirty="0">
                <a:solidFill>
                  <a:srgbClr val="A30909"/>
                </a:solidFill>
                <a:effectLst/>
                <a:latin typeface="+mj-ea"/>
                <a:ea typeface="+mj-ea"/>
              </a:rPr>
              <a:t>血药浓度更平稳</a:t>
            </a:r>
            <a:r>
              <a:rPr lang="zh-CN" altLang="en-US" sz="1600" i="0" u="none" strike="noStrike" dirty="0">
                <a:solidFill>
                  <a:srgbClr val="A30909"/>
                </a:solidFill>
                <a:effectLst/>
                <a:latin typeface="+mj-ea"/>
                <a:ea typeface="+mj-ea"/>
              </a:rPr>
              <a:t>，</a:t>
            </a:r>
            <a:r>
              <a:rPr lang="zh-CN" altLang="en-US" sz="2400" b="1" i="0" u="none" strike="noStrike" dirty="0">
                <a:solidFill>
                  <a:srgbClr val="A30909"/>
                </a:solidFill>
                <a:effectLst/>
                <a:latin typeface="+mj-ea"/>
                <a:ea typeface="+mj-ea"/>
              </a:rPr>
              <a:t>不良反应更低</a:t>
            </a:r>
            <a:r>
              <a:rPr lang="zh-CN" altLang="en-US" sz="1600" b="1" i="0" u="none" strike="noStrike" dirty="0">
                <a:solidFill>
                  <a:srgbClr val="A30909"/>
                </a:solidFill>
                <a:effectLst/>
                <a:latin typeface="+mj-ea"/>
                <a:ea typeface="+mj-ea"/>
              </a:rPr>
              <a:t>。</a:t>
            </a:r>
            <a:endParaRPr lang="en-US" altLang="zh-CN" sz="1600" b="1" i="0" u="none" strike="noStrike" dirty="0">
              <a:solidFill>
                <a:srgbClr val="A30909"/>
              </a:solidFill>
              <a:effectLst/>
              <a:latin typeface="+mj-ea"/>
              <a:ea typeface="+mj-ea"/>
            </a:endParaRPr>
          </a:p>
          <a:p>
            <a:pPr marL="285750" indent="-285750" fontAlgn="ctr">
              <a:lnSpc>
                <a:spcPct val="150000"/>
              </a:lnSpc>
              <a:buFont typeface="Arial" panose="020B0604020202020204" pitchFamily="34" charset="0"/>
              <a:buChar char="•"/>
            </a:pPr>
            <a:r>
              <a:rPr lang="zh-CN" altLang="en-US" sz="1600" b="1" i="0" u="none" strike="noStrike" dirty="0">
                <a:solidFill>
                  <a:srgbClr val="A30909"/>
                </a:solidFill>
                <a:effectLst/>
                <a:latin typeface="+mj-ea"/>
                <a:ea typeface="+mj-ea"/>
              </a:rPr>
              <a:t>老年患者中表现出更好的耐受性</a:t>
            </a:r>
            <a:r>
              <a:rPr lang="zh-CN" altLang="en-US" sz="1600" i="0" u="none" strike="noStrike" dirty="0">
                <a:effectLst/>
                <a:latin typeface="+mj-ea"/>
                <a:ea typeface="+mj-ea"/>
              </a:rPr>
              <a:t>，不良反应更少。</a:t>
            </a:r>
            <a:endParaRPr lang="zh-CN" altLang="en-US" sz="1800" b="1" i="0" u="none" strike="noStrike" dirty="0">
              <a:solidFill>
                <a:schemeClr val="tx1"/>
              </a:solidFill>
              <a:effectLst/>
              <a:latin typeface="+mj-ea"/>
              <a:ea typeface="+mj-ea"/>
            </a:endParaRPr>
          </a:p>
        </p:txBody>
      </p:sp>
      <p:grpSp>
        <p:nvGrpSpPr>
          <p:cNvPr id="19" name="组合 18">
            <a:extLst>
              <a:ext uri="{FF2B5EF4-FFF2-40B4-BE49-F238E27FC236}">
                <a16:creationId xmlns:a16="http://schemas.microsoft.com/office/drawing/2014/main" id="{95741760-9874-FB88-DC59-D39FCBD1E7E8}"/>
              </a:ext>
            </a:extLst>
          </p:cNvPr>
          <p:cNvGrpSpPr/>
          <p:nvPr/>
        </p:nvGrpSpPr>
        <p:grpSpPr>
          <a:xfrm>
            <a:off x="9545387" y="31829"/>
            <a:ext cx="2924360" cy="1036473"/>
            <a:chOff x="12348078" y="-1185499"/>
            <a:chExt cx="2924360" cy="1036473"/>
          </a:xfrm>
        </p:grpSpPr>
        <p:sp>
          <p:nvSpPr>
            <p:cNvPr id="20" name="iconfont-11122-3633784">
              <a:extLst>
                <a:ext uri="{FF2B5EF4-FFF2-40B4-BE49-F238E27FC236}">
                  <a16:creationId xmlns:a16="http://schemas.microsoft.com/office/drawing/2014/main" id="{A39175E8-89DD-2F54-6994-4BBC4CF2BFC6}"/>
                </a:ext>
              </a:extLst>
            </p:cNvPr>
            <p:cNvSpPr/>
            <p:nvPr/>
          </p:nvSpPr>
          <p:spPr>
            <a:xfrm rot="16200000">
              <a:off x="12555117" y="-1036607"/>
              <a:ext cx="567860" cy="567755"/>
            </a:xfrm>
            <a:custGeom>
              <a:avLst/>
              <a:gdLst>
                <a:gd name="T0" fmla="*/ 5601 w 11203"/>
                <a:gd name="T1" fmla="*/ 0 h 11202"/>
                <a:gd name="T2" fmla="*/ 0 w 11203"/>
                <a:gd name="T3" fmla="*/ 5601 h 11202"/>
                <a:gd name="T4" fmla="*/ 5603 w 11203"/>
                <a:gd name="T5" fmla="*/ 11202 h 11202"/>
                <a:gd name="T6" fmla="*/ 11203 w 11203"/>
                <a:gd name="T7" fmla="*/ 5601 h 11202"/>
                <a:gd name="T8" fmla="*/ 5601 w 11203"/>
                <a:gd name="T9" fmla="*/ 0 h 11202"/>
                <a:gd name="T10" fmla="*/ 8403 w 11203"/>
                <a:gd name="T11" fmla="*/ 6218 h 11202"/>
                <a:gd name="T12" fmla="*/ 5429 w 11203"/>
                <a:gd name="T13" fmla="*/ 6218 h 11202"/>
                <a:gd name="T14" fmla="*/ 5250 w 11203"/>
                <a:gd name="T15" fmla="*/ 6182 h 11202"/>
                <a:gd name="T16" fmla="*/ 4970 w 11203"/>
                <a:gd name="T17" fmla="*/ 5760 h 11202"/>
                <a:gd name="T18" fmla="*/ 4970 w 11203"/>
                <a:gd name="T19" fmla="*/ 2786 h 11202"/>
                <a:gd name="T20" fmla="*/ 5429 w 11203"/>
                <a:gd name="T21" fmla="*/ 2327 h 11202"/>
                <a:gd name="T22" fmla="*/ 5889 w 11203"/>
                <a:gd name="T23" fmla="*/ 2786 h 11202"/>
                <a:gd name="T24" fmla="*/ 5889 w 11203"/>
                <a:gd name="T25" fmla="*/ 5301 h 11202"/>
                <a:gd name="T26" fmla="*/ 8404 w 11203"/>
                <a:gd name="T27" fmla="*/ 5301 h 11202"/>
                <a:gd name="T28" fmla="*/ 8863 w 11203"/>
                <a:gd name="T29" fmla="*/ 5760 h 11202"/>
                <a:gd name="T30" fmla="*/ 8403 w 11203"/>
                <a:gd name="T31" fmla="*/ 6218 h 1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3" h="11202">
                  <a:moveTo>
                    <a:pt x="5601" y="0"/>
                  </a:moveTo>
                  <a:cubicBezTo>
                    <a:pt x="2507" y="0"/>
                    <a:pt x="0" y="2507"/>
                    <a:pt x="0" y="5601"/>
                  </a:cubicBezTo>
                  <a:cubicBezTo>
                    <a:pt x="0" y="8695"/>
                    <a:pt x="2509" y="11202"/>
                    <a:pt x="5603" y="11202"/>
                  </a:cubicBezTo>
                  <a:cubicBezTo>
                    <a:pt x="8695" y="11202"/>
                    <a:pt x="11203" y="8695"/>
                    <a:pt x="11203" y="5601"/>
                  </a:cubicBezTo>
                  <a:cubicBezTo>
                    <a:pt x="11203" y="2507"/>
                    <a:pt x="8695" y="0"/>
                    <a:pt x="5601" y="0"/>
                  </a:cubicBezTo>
                  <a:close/>
                  <a:moveTo>
                    <a:pt x="8403" y="6218"/>
                  </a:moveTo>
                  <a:lnTo>
                    <a:pt x="5429" y="6218"/>
                  </a:lnTo>
                  <a:cubicBezTo>
                    <a:pt x="5366" y="6218"/>
                    <a:pt x="5305" y="6206"/>
                    <a:pt x="5250" y="6182"/>
                  </a:cubicBezTo>
                  <a:cubicBezTo>
                    <a:pt x="5085" y="6112"/>
                    <a:pt x="4970" y="5950"/>
                    <a:pt x="4970" y="5760"/>
                  </a:cubicBezTo>
                  <a:lnTo>
                    <a:pt x="4970" y="2786"/>
                  </a:lnTo>
                  <a:cubicBezTo>
                    <a:pt x="4970" y="2532"/>
                    <a:pt x="5175" y="2327"/>
                    <a:pt x="5429" y="2327"/>
                  </a:cubicBezTo>
                  <a:cubicBezTo>
                    <a:pt x="5683" y="2327"/>
                    <a:pt x="5889" y="2532"/>
                    <a:pt x="5889" y="2786"/>
                  </a:cubicBezTo>
                  <a:lnTo>
                    <a:pt x="5889" y="5301"/>
                  </a:lnTo>
                  <a:lnTo>
                    <a:pt x="8404" y="5301"/>
                  </a:lnTo>
                  <a:cubicBezTo>
                    <a:pt x="8657" y="5301"/>
                    <a:pt x="8863" y="5506"/>
                    <a:pt x="8863" y="5760"/>
                  </a:cubicBezTo>
                  <a:cubicBezTo>
                    <a:pt x="8863" y="6013"/>
                    <a:pt x="8656" y="6218"/>
                    <a:pt x="8403" y="621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直接连接符 20">
              <a:extLst>
                <a:ext uri="{FF2B5EF4-FFF2-40B4-BE49-F238E27FC236}">
                  <a16:creationId xmlns:a16="http://schemas.microsoft.com/office/drawing/2014/main" id="{B2E213EF-A093-A8B0-07CA-E340B487204C}"/>
                </a:ext>
              </a:extLst>
            </p:cNvPr>
            <p:cNvCxnSpPr/>
            <p:nvPr/>
          </p:nvCxnSpPr>
          <p:spPr>
            <a:xfrm>
              <a:off x="12799701" y="-191801"/>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cxnSp>
          <p:nvCxnSpPr>
            <p:cNvPr id="22" name="直接连接符 21">
              <a:extLst>
                <a:ext uri="{FF2B5EF4-FFF2-40B4-BE49-F238E27FC236}">
                  <a16:creationId xmlns:a16="http://schemas.microsoft.com/office/drawing/2014/main" id="{1FDC1CD3-A092-8547-030E-FFF34254D4B1}"/>
                </a:ext>
              </a:extLst>
            </p:cNvPr>
            <p:cNvCxnSpPr/>
            <p:nvPr/>
          </p:nvCxnSpPr>
          <p:spPr>
            <a:xfrm>
              <a:off x="12799701" y="-404166"/>
              <a:ext cx="2005627" cy="0"/>
            </a:xfrm>
            <a:prstGeom prst="line">
              <a:avLst/>
            </a:prstGeom>
            <a:ln>
              <a:solidFill>
                <a:srgbClr val="035F7F"/>
              </a:solidFill>
            </a:ln>
          </p:spPr>
          <p:style>
            <a:lnRef idx="1">
              <a:schemeClr val="accent2"/>
            </a:lnRef>
            <a:fillRef idx="0">
              <a:schemeClr val="accent2"/>
            </a:fillRef>
            <a:effectRef idx="0">
              <a:schemeClr val="accent2"/>
            </a:effectRef>
            <a:fontRef idx="minor">
              <a:schemeClr val="tx1"/>
            </a:fontRef>
          </p:style>
        </p:cxnSp>
        <p:sp>
          <p:nvSpPr>
            <p:cNvPr id="23" name="文本框 22">
              <a:extLst>
                <a:ext uri="{FF2B5EF4-FFF2-40B4-BE49-F238E27FC236}">
                  <a16:creationId xmlns:a16="http://schemas.microsoft.com/office/drawing/2014/main" id="{8BCD94D6-FF79-1580-4944-4EFCB3937C90}"/>
                </a:ext>
              </a:extLst>
            </p:cNvPr>
            <p:cNvSpPr txBox="1"/>
            <p:nvPr/>
          </p:nvSpPr>
          <p:spPr>
            <a:xfrm>
              <a:off x="12508411" y="-1185499"/>
              <a:ext cx="2764027" cy="799193"/>
            </a:xfrm>
            <a:prstGeom prst="rect">
              <a:avLst/>
            </a:prstGeom>
            <a:noFill/>
          </p:spPr>
          <p:txBody>
            <a:bodyPr wrap="square" anchor="ctr">
              <a:spAutoFit/>
            </a:bodyPr>
            <a:lstStyle/>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窄治疗窗</a:t>
              </a:r>
              <a:endParaRPr kumimoji="0" lang="en-US" altLang="zh-CN" sz="2000" b="1" i="1" u="none" strike="noStrike" kern="1200" cap="none" spc="0" normalizeH="0" baseline="0" noProof="0" dirty="0">
                <a:ln>
                  <a:noFill/>
                </a:ln>
                <a:solidFill>
                  <a:srgbClr val="035F7F"/>
                </a:solidFill>
                <a:effectLst/>
                <a:uLnTx/>
                <a:uFillTx/>
                <a:latin typeface="+mn-ea"/>
                <a:cs typeface="+mn-cs"/>
              </a:endParaRPr>
            </a:p>
            <a:p>
              <a:pPr algn="ctr">
                <a:lnSpc>
                  <a:spcPct val="120000"/>
                </a:lnSpc>
              </a:pPr>
              <a:r>
                <a:rPr kumimoji="0" lang="zh-CN" altLang="en-US" sz="2000" b="1" i="1" u="none" strike="noStrike" kern="1200" cap="none" spc="0" normalizeH="0" baseline="0" noProof="0" dirty="0">
                  <a:ln>
                    <a:noFill/>
                  </a:ln>
                  <a:solidFill>
                    <a:srgbClr val="035F7F"/>
                  </a:solidFill>
                  <a:effectLst/>
                  <a:uLnTx/>
                  <a:uFillTx/>
                  <a:latin typeface="+mn-ea"/>
                  <a:cs typeface="+mn-cs"/>
                </a:rPr>
                <a:t>   平稳血药浓度</a:t>
              </a:r>
              <a:endParaRPr lang="zh-CN" altLang="en-US" sz="2000" b="1" i="1" dirty="0">
                <a:solidFill>
                  <a:srgbClr val="035F7F"/>
                </a:solidFill>
              </a:endParaRPr>
            </a:p>
          </p:txBody>
        </p:sp>
        <p:sp>
          <p:nvSpPr>
            <p:cNvPr id="24" name="文本框 23">
              <a:extLst>
                <a:ext uri="{FF2B5EF4-FFF2-40B4-BE49-F238E27FC236}">
                  <a16:creationId xmlns:a16="http://schemas.microsoft.com/office/drawing/2014/main" id="{36B705D4-6197-B5E9-0777-234409D2A7AE}"/>
                </a:ext>
              </a:extLst>
            </p:cNvPr>
            <p:cNvSpPr txBox="1"/>
            <p:nvPr/>
          </p:nvSpPr>
          <p:spPr>
            <a:xfrm>
              <a:off x="12348078" y="-426025"/>
              <a:ext cx="2615979" cy="276999"/>
            </a:xfrm>
            <a:prstGeom prst="rect">
              <a:avLst/>
            </a:prstGeom>
            <a:noFill/>
          </p:spPr>
          <p:txBody>
            <a:bodyPr wrap="square">
              <a:spAutoFit/>
            </a:bodyPr>
            <a:lstStyle/>
            <a:p>
              <a:pPr algn="r"/>
              <a:r>
                <a:rPr lang="zh-CN" altLang="en-US" sz="1200" dirty="0">
                  <a:solidFill>
                    <a:srgbClr val="035F7F"/>
                  </a:solidFill>
                  <a:latin typeface="+mn-ea"/>
                </a:rPr>
                <a:t>渗透泵控释 卡马西平缓释片</a:t>
              </a:r>
              <a:r>
                <a:rPr lang="en-US" altLang="zh-CN" sz="1200" dirty="0">
                  <a:solidFill>
                    <a:srgbClr val="035F7F"/>
                  </a:solidFill>
                  <a:latin typeface="+mn-ea"/>
                </a:rPr>
                <a:t>(II)</a:t>
              </a:r>
              <a:endParaRPr lang="zh-CN" altLang="en-US" sz="1200" dirty="0">
                <a:solidFill>
                  <a:srgbClr val="035F7F"/>
                </a:solidFill>
              </a:endParaRPr>
            </a:p>
          </p:txBody>
        </p:sp>
        <p:sp>
          <p:nvSpPr>
            <p:cNvPr id="25" name="文本框 24">
              <a:extLst>
                <a:ext uri="{FF2B5EF4-FFF2-40B4-BE49-F238E27FC236}">
                  <a16:creationId xmlns:a16="http://schemas.microsoft.com/office/drawing/2014/main" id="{B5BDD9F2-5DE3-C9C6-222B-C04CC3D05BE1}"/>
                </a:ext>
              </a:extLst>
            </p:cNvPr>
            <p:cNvSpPr txBox="1"/>
            <p:nvPr/>
          </p:nvSpPr>
          <p:spPr>
            <a:xfrm>
              <a:off x="12348078" y="-888139"/>
              <a:ext cx="1198599" cy="523220"/>
            </a:xfrm>
            <a:prstGeom prst="rect">
              <a:avLst/>
            </a:prstGeom>
            <a:noFill/>
          </p:spPr>
          <p:txBody>
            <a:bodyPr wrap="square">
              <a:spAutoFit/>
            </a:bodyPr>
            <a:lstStyle/>
            <a:p>
              <a:r>
                <a:rPr kumimoji="0" lang="en-US" altLang="zh-CN" sz="2800" b="1" u="none" strike="noStrike" kern="1200" cap="none" spc="0" normalizeH="0" baseline="0" noProof="0" dirty="0">
                  <a:ln>
                    <a:solidFill>
                      <a:srgbClr val="035F7F"/>
                    </a:solidFill>
                  </a:ln>
                  <a:solidFill>
                    <a:srgbClr val="035F7F"/>
                  </a:solidFill>
                  <a:effectLst/>
                  <a:uLnTx/>
                  <a:uFillTx/>
                  <a:latin typeface="+mn-ea"/>
                  <a:cs typeface="+mn-cs"/>
                </a:rPr>
                <a:t> </a:t>
              </a:r>
              <a:r>
                <a:rPr kumimoji="0" lang="en-US" altLang="zh-CN" sz="2800" b="1" u="none" strike="noStrike" kern="1200" cap="none" spc="0" normalizeH="0" baseline="0" noProof="0" dirty="0">
                  <a:ln>
                    <a:solidFill>
                      <a:srgbClr val="035F7F"/>
                    </a:solidFill>
                  </a:ln>
                  <a:solidFill>
                    <a:srgbClr val="035F7F"/>
                  </a:solidFill>
                  <a:effectLst/>
                  <a:uLnTx/>
                  <a:uFillTx/>
                  <a:latin typeface="汉仪瑞虎宋简" panose="00020600040101010101" pitchFamily="18" charset="-122"/>
                  <a:ea typeface="汉仪瑞虎宋简" panose="00020600040101010101" pitchFamily="18" charset="-122"/>
                </a:rPr>
                <a:t>24h</a:t>
              </a:r>
              <a:endParaRPr lang="zh-CN" altLang="en-US" sz="2800" dirty="0">
                <a:ln>
                  <a:solidFill>
                    <a:srgbClr val="035F7F"/>
                  </a:solidFill>
                </a:ln>
                <a:solidFill>
                  <a:srgbClr val="035F7F"/>
                </a:solidFill>
                <a:latin typeface="汉仪瑞虎宋简" panose="00020600040101010101" pitchFamily="18" charset="-122"/>
                <a:ea typeface="汉仪瑞虎宋简" panose="00020600040101010101" pitchFamily="18" charset="-122"/>
              </a:endParaRPr>
            </a:p>
          </p:txBody>
        </p:sp>
      </p:grpSp>
    </p:spTree>
    <p:extLst>
      <p:ext uri="{BB962C8B-B14F-4D97-AF65-F5344CB8AC3E}">
        <p14:creationId xmlns:p14="http://schemas.microsoft.com/office/powerpoint/2010/main" val="210588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504015-669F-40C4-98EF-22F0D344F5BD}"/>
              </a:ext>
            </a:extLst>
          </p:cNvPr>
          <p:cNvSpPr>
            <a:spLocks noGrp="1"/>
          </p:cNvSpPr>
          <p:nvPr>
            <p:ph type="title"/>
          </p:nvPr>
        </p:nvSpPr>
        <p:spPr>
          <a:xfrm>
            <a:off x="69480" y="37176"/>
            <a:ext cx="11809427" cy="724967"/>
          </a:xfrm>
        </p:spPr>
        <p:txBody>
          <a:bodyPr>
            <a:normAutofit fontScale="90000"/>
          </a:bodyPr>
          <a:lstStyle/>
          <a:p>
            <a:r>
              <a:rPr lang="en-US" altLang="zh-CN" sz="2400" dirty="0">
                <a:latin typeface="Arial" panose="020B0604020202020204" pitchFamily="34" charset="0"/>
                <a:ea typeface="微软雅黑" panose="020B0503020204020204" pitchFamily="34" charset="-122"/>
                <a:cs typeface="+mn-ea"/>
                <a:sym typeface="+mn-lt"/>
              </a:rPr>
              <a:t>2. </a:t>
            </a:r>
            <a:r>
              <a:rPr lang="zh-CN" altLang="en-US" sz="2400" dirty="0">
                <a:latin typeface="Arial" panose="020B0604020202020204" pitchFamily="34" charset="0"/>
                <a:ea typeface="微软雅黑" panose="020B0503020204020204" pitchFamily="34" charset="-122"/>
                <a:cs typeface="+mn-ea"/>
                <a:sym typeface="+mn-lt"/>
              </a:rPr>
              <a:t>安全性：</a:t>
            </a:r>
            <a:r>
              <a:rPr lang="zh-CN" altLang="en-US" sz="3600" dirty="0">
                <a:solidFill>
                  <a:srgbClr val="A30909"/>
                </a:solidFill>
                <a:latin typeface="Arial" panose="020B0604020202020204" pitchFamily="34" charset="0"/>
                <a:ea typeface="微软雅黑" panose="020B0503020204020204" pitchFamily="34" charset="-122"/>
                <a:cs typeface="+mn-ea"/>
                <a:sym typeface="+mn-lt"/>
              </a:rPr>
              <a:t>缓控释药平稳血药浓度波动，不良反应的发生率降低</a:t>
            </a:r>
            <a:r>
              <a:rPr lang="en-US" altLang="zh-CN" sz="3600" dirty="0">
                <a:solidFill>
                  <a:srgbClr val="A30909"/>
                </a:solidFill>
                <a:latin typeface="Arial" panose="020B0604020202020204" pitchFamily="34" charset="0"/>
                <a:ea typeface="微软雅黑" panose="020B0503020204020204" pitchFamily="34" charset="-122"/>
                <a:cs typeface="+mn-ea"/>
                <a:sym typeface="+mn-lt"/>
              </a:rPr>
              <a:t>51%</a:t>
            </a:r>
            <a:endParaRPr lang="zh-CN" altLang="en-US" sz="2700" dirty="0">
              <a:solidFill>
                <a:srgbClr val="A30909"/>
              </a:solidFill>
              <a:latin typeface="Arial" panose="020B0604020202020204" pitchFamily="34" charset="0"/>
              <a:ea typeface="微软雅黑" panose="020B0503020204020204" pitchFamily="34" charset="-122"/>
              <a:cs typeface="+mn-ea"/>
              <a:sym typeface="+mn-lt"/>
            </a:endParaRPr>
          </a:p>
        </p:txBody>
      </p:sp>
      <p:sp>
        <p:nvSpPr>
          <p:cNvPr id="4" name="文本框 3">
            <a:extLst>
              <a:ext uri="{FF2B5EF4-FFF2-40B4-BE49-F238E27FC236}">
                <a16:creationId xmlns:a16="http://schemas.microsoft.com/office/drawing/2014/main" id="{D93EA766-2CE8-4E4E-15D2-512B72E6D606}"/>
              </a:ext>
            </a:extLst>
          </p:cNvPr>
          <p:cNvSpPr txBox="1"/>
          <p:nvPr/>
        </p:nvSpPr>
        <p:spPr>
          <a:xfrm>
            <a:off x="457410" y="858984"/>
            <a:ext cx="10800046" cy="766557"/>
          </a:xfrm>
          <a:prstGeom prst="rect">
            <a:avLst/>
          </a:prstGeom>
          <a:solidFill>
            <a:schemeClr val="bg1"/>
          </a:solidFill>
          <a:ln>
            <a:noFill/>
            <a:prstDash val="sysDot"/>
          </a:ln>
          <a:effectLst>
            <a:outerShdw blurRad="50800" dist="38100" dir="2700000" algn="tl" rotWithShape="0">
              <a:prstClr val="black">
                <a:alpha val="40000"/>
              </a:prstClr>
            </a:outerShdw>
          </a:effectLst>
        </p:spPr>
        <p:txBody>
          <a:bodyPr wrap="square">
            <a:spAutoFit/>
          </a:bodyPr>
          <a:lstStyle/>
          <a:p>
            <a:pPr algn="l">
              <a:lnSpc>
                <a:spcPct val="125000"/>
              </a:lnSpc>
            </a:pPr>
            <a:r>
              <a:rPr lang="zh-CN" altLang="en-US" sz="1200" b="1" i="0" u="none" strike="noStrike" baseline="0" dirty="0">
                <a:latin typeface="MicrosoftYaHei-Bold"/>
              </a:rPr>
              <a:t>本品说明书不良反应：</a:t>
            </a:r>
          </a:p>
          <a:p>
            <a:pPr algn="l">
              <a:lnSpc>
                <a:spcPct val="125000"/>
              </a:lnSpc>
            </a:pPr>
            <a:r>
              <a:rPr lang="zh-CN" altLang="en-US" sz="1200" b="0" i="0" u="none" strike="noStrike" baseline="0" dirty="0">
                <a:latin typeface="MicrosoftYaHei"/>
              </a:rPr>
              <a:t>特别是在用卡马西平治疗初期，或初始服药量太大或老年患者服用，偶尔或经常会出现一些不良反应，如：</a:t>
            </a:r>
            <a:r>
              <a:rPr lang="zh-CN" altLang="en-US" sz="1200" i="0" u="none" strike="noStrike" baseline="0" dirty="0">
                <a:latin typeface="MicrosoftYaHei-Bold"/>
              </a:rPr>
              <a:t>中枢神经系统不良反应</a:t>
            </a:r>
            <a:r>
              <a:rPr lang="zh-CN" altLang="en-US" sz="1200" i="0" u="none" strike="noStrike" baseline="0" dirty="0">
                <a:latin typeface="MicrosoftYaHei"/>
              </a:rPr>
              <a:t>（头晕、头痛、共济失调、嗜睡、疲劳、复视）；</a:t>
            </a:r>
            <a:r>
              <a:rPr lang="zh-CN" altLang="en-US" sz="1200" i="0" u="none" strike="noStrike" baseline="0" dirty="0">
                <a:latin typeface="MicrosoftYaHei-Bold"/>
              </a:rPr>
              <a:t>胃肠道不适</a:t>
            </a:r>
            <a:r>
              <a:rPr lang="zh-CN" altLang="en-US" sz="1200" i="0" u="none" strike="noStrike" baseline="0" dirty="0">
                <a:latin typeface="MicrosoftYaHei"/>
              </a:rPr>
              <a:t>（如：恶心、呕吐）以及</a:t>
            </a:r>
            <a:r>
              <a:rPr lang="zh-CN" altLang="en-US" sz="1200" i="0" u="none" strike="noStrike" baseline="0" dirty="0">
                <a:latin typeface="MicrosoftYaHei-Bold"/>
              </a:rPr>
              <a:t>皮肤过敏</a:t>
            </a:r>
            <a:r>
              <a:rPr lang="zh-CN" altLang="en-US" sz="1200" i="0" u="none" strike="noStrike" baseline="0" dirty="0">
                <a:latin typeface="MicrosoftYaHei"/>
              </a:rPr>
              <a:t>反应。 与剂量相关的不良反应，</a:t>
            </a:r>
            <a:r>
              <a:rPr lang="zh-CN" altLang="en-US" sz="1200" i="0" u="none" strike="noStrike" baseline="0" dirty="0">
                <a:latin typeface="MicrosoftYaHei-Bold"/>
              </a:rPr>
              <a:t>通常在几天内自行减轻或减少剂量后减轻。</a:t>
            </a:r>
            <a:endParaRPr lang="zh-CN" altLang="en-US" sz="1200" dirty="0"/>
          </a:p>
        </p:txBody>
      </p:sp>
      <p:sp>
        <p:nvSpPr>
          <p:cNvPr id="11" name="文本框 10">
            <a:extLst>
              <a:ext uri="{FF2B5EF4-FFF2-40B4-BE49-F238E27FC236}">
                <a16:creationId xmlns:a16="http://schemas.microsoft.com/office/drawing/2014/main" id="{D7455922-01A6-AE5B-0653-89EAA88D8523}"/>
              </a:ext>
            </a:extLst>
          </p:cNvPr>
          <p:cNvSpPr txBox="1"/>
          <p:nvPr/>
        </p:nvSpPr>
        <p:spPr>
          <a:xfrm>
            <a:off x="280396" y="1866650"/>
            <a:ext cx="5025648" cy="2695674"/>
          </a:xfrm>
          <a:prstGeom prst="rect">
            <a:avLst/>
          </a:prstGeom>
          <a:noFill/>
        </p:spPr>
        <p:txBody>
          <a:bodyPr wrap="square">
            <a:spAutoFit/>
          </a:bodyPr>
          <a:lstStyle/>
          <a:p>
            <a:pPr marL="285750" indent="-285750">
              <a:lnSpc>
                <a:spcPct val="120000"/>
              </a:lnSpc>
              <a:spcBef>
                <a:spcPts val="600"/>
              </a:spcBef>
              <a:buFont typeface="Arial" panose="020B0604020202020204" pitchFamily="34" charset="0"/>
              <a:buChar char="•"/>
            </a:pPr>
            <a:r>
              <a:rPr lang="zh-CN" altLang="en-US" sz="1600" b="1" dirty="0">
                <a:latin typeface="+mn-ea"/>
              </a:rPr>
              <a:t>缓释剂型降低癫痫发作频率、减少中枢神经副作用</a:t>
            </a:r>
            <a:endParaRPr lang="en-US" altLang="zh-CN" sz="1600" b="1" dirty="0">
              <a:latin typeface="+mn-ea"/>
            </a:endParaRPr>
          </a:p>
          <a:p>
            <a:pPr marL="285750" indent="-285750">
              <a:lnSpc>
                <a:spcPct val="120000"/>
              </a:lnSpc>
              <a:spcBef>
                <a:spcPts val="600"/>
              </a:spcBef>
              <a:buFont typeface="Arial" panose="020B0604020202020204" pitchFamily="34" charset="0"/>
              <a:buChar char="•"/>
            </a:pPr>
            <a:r>
              <a:rPr lang="zh-CN" altLang="en-US" sz="1600" dirty="0">
                <a:latin typeface="+mn-ea"/>
              </a:rPr>
              <a:t>卡马西平速释片血药浓度波动是缓释剂型的</a:t>
            </a:r>
            <a:r>
              <a:rPr lang="en-US" altLang="zh-CN" sz="1600" dirty="0">
                <a:latin typeface="+mn-ea"/>
              </a:rPr>
              <a:t>2</a:t>
            </a:r>
            <a:r>
              <a:rPr lang="zh-CN" altLang="en-US" sz="1600" dirty="0">
                <a:latin typeface="+mn-ea"/>
              </a:rPr>
              <a:t>倍</a:t>
            </a:r>
            <a:r>
              <a:rPr kumimoji="0" lang="en-US" altLang="zh-CN" sz="1600" i="0" u="none" strike="noStrike" kern="1200" cap="none" spc="0" normalizeH="0" baseline="30000" noProof="0" dirty="0">
                <a:ln>
                  <a:noFill/>
                </a:ln>
                <a:solidFill>
                  <a:srgbClr val="000000"/>
                </a:solidFill>
                <a:effectLst/>
                <a:uLnTx/>
                <a:uFillTx/>
                <a:latin typeface="微软雅黑"/>
                <a:ea typeface="微软雅黑"/>
                <a:cs typeface="+mn-cs"/>
              </a:rPr>
              <a:t>[3] </a:t>
            </a:r>
            <a:r>
              <a:rPr lang="zh-CN" altLang="en-US" sz="1600" dirty="0">
                <a:latin typeface="+mn-ea"/>
              </a:rPr>
              <a:t>。</a:t>
            </a:r>
          </a:p>
          <a:p>
            <a:pPr marL="285750" indent="-285750">
              <a:lnSpc>
                <a:spcPct val="120000"/>
              </a:lnSpc>
              <a:spcBef>
                <a:spcPts val="600"/>
              </a:spcBef>
              <a:buFont typeface="Arial" panose="020B0604020202020204" pitchFamily="34" charset="0"/>
              <a:buChar char="•"/>
            </a:pPr>
            <a:r>
              <a:rPr lang="zh-CN" altLang="en-US" sz="1600" dirty="0">
                <a:latin typeface="+mn-ea"/>
              </a:rPr>
              <a:t>一项实验</a:t>
            </a:r>
            <a:r>
              <a:rPr lang="en-US" altLang="zh-CN" sz="1600" dirty="0">
                <a:latin typeface="+mn-ea"/>
              </a:rPr>
              <a:t>46%</a:t>
            </a:r>
            <a:r>
              <a:rPr lang="zh-CN" altLang="en-US" sz="1600" dirty="0">
                <a:latin typeface="+mn-ea"/>
              </a:rPr>
              <a:t>的患者在速释片切换为缓释剂型后，</a:t>
            </a:r>
            <a:r>
              <a:rPr lang="zh-CN" altLang="en-US" sz="1600" b="1" dirty="0">
                <a:solidFill>
                  <a:srgbClr val="C00000"/>
                </a:solidFill>
                <a:latin typeface="+mn-ea"/>
              </a:rPr>
              <a:t>癫痫发作频率下降</a:t>
            </a:r>
            <a:r>
              <a:rPr lang="en-US" altLang="zh-CN" sz="1600" b="1" dirty="0">
                <a:solidFill>
                  <a:srgbClr val="C00000"/>
                </a:solidFill>
                <a:latin typeface="+mn-ea"/>
              </a:rPr>
              <a:t>50%</a:t>
            </a:r>
            <a:r>
              <a:rPr lang="zh-CN" altLang="en-US" sz="1600" b="1" dirty="0">
                <a:solidFill>
                  <a:srgbClr val="C00000"/>
                </a:solidFill>
                <a:latin typeface="+mn-ea"/>
              </a:rPr>
              <a:t>以上</a:t>
            </a:r>
            <a:r>
              <a:rPr lang="en-US" altLang="zh-CN" sz="1600" baseline="30000" dirty="0">
                <a:latin typeface="+mn-ea"/>
              </a:rPr>
              <a:t>[1]</a:t>
            </a:r>
            <a:r>
              <a:rPr lang="en-US" altLang="zh-CN" sz="1600" dirty="0">
                <a:latin typeface="+mn-ea"/>
              </a:rPr>
              <a:t> </a:t>
            </a:r>
            <a:r>
              <a:rPr lang="zh-CN" altLang="en-US" sz="1600" dirty="0">
                <a:latin typeface="+mn-ea"/>
              </a:rPr>
              <a:t>。</a:t>
            </a:r>
            <a:endParaRPr lang="en-US" altLang="zh-CN" sz="1600" dirty="0">
              <a:latin typeface="+mn-ea"/>
            </a:endParaRPr>
          </a:p>
          <a:p>
            <a:pPr marL="285750" indent="-285750">
              <a:lnSpc>
                <a:spcPct val="120000"/>
              </a:lnSpc>
              <a:spcBef>
                <a:spcPts val="600"/>
              </a:spcBef>
              <a:buFont typeface="Arial" panose="020B0604020202020204" pitchFamily="34" charset="0"/>
              <a:buChar char="•"/>
            </a:pPr>
            <a:r>
              <a:rPr lang="zh-CN" altLang="en-US" sz="1600" dirty="0">
                <a:latin typeface="+mn-ea"/>
              </a:rPr>
              <a:t>且癫痫患者能耐受更高剂量的缓释制剂治疗，当每日剂量≥</a:t>
            </a:r>
            <a:r>
              <a:rPr lang="en-US" altLang="zh-CN" sz="1600" dirty="0">
                <a:latin typeface="+mn-ea"/>
              </a:rPr>
              <a:t>1200mg</a:t>
            </a:r>
            <a:r>
              <a:rPr lang="zh-CN" altLang="en-US" sz="1600" dirty="0">
                <a:latin typeface="+mn-ea"/>
              </a:rPr>
              <a:t>， </a:t>
            </a:r>
            <a:r>
              <a:rPr lang="en-US" altLang="zh-CN" sz="1600" dirty="0">
                <a:latin typeface="+mn-ea"/>
              </a:rPr>
              <a:t>63%</a:t>
            </a:r>
            <a:r>
              <a:rPr lang="zh-CN" altLang="en-US" sz="1600" dirty="0">
                <a:latin typeface="+mn-ea"/>
              </a:rPr>
              <a:t>患者服用速释片呈现出中枢神经系统副作用，而服用</a:t>
            </a:r>
            <a:r>
              <a:rPr lang="zh-CN" altLang="en-US" sz="1600" b="1" dirty="0">
                <a:solidFill>
                  <a:srgbClr val="A30909"/>
                </a:solidFill>
                <a:latin typeface="+mn-ea"/>
              </a:rPr>
              <a:t>缓释制剂的患者仅</a:t>
            </a:r>
            <a:r>
              <a:rPr lang="en-US" altLang="zh-CN" sz="1600" b="1" dirty="0">
                <a:solidFill>
                  <a:srgbClr val="A30909"/>
                </a:solidFill>
                <a:latin typeface="+mn-ea"/>
              </a:rPr>
              <a:t>12%</a:t>
            </a:r>
            <a:r>
              <a:rPr lang="zh-CN" altLang="en-US" sz="1600" b="1" dirty="0">
                <a:solidFill>
                  <a:srgbClr val="A30909"/>
                </a:solidFill>
                <a:latin typeface="+mn-ea"/>
              </a:rPr>
              <a:t>有副作用症状</a:t>
            </a:r>
            <a:r>
              <a:rPr lang="zh-CN" altLang="en-US" dirty="0">
                <a:latin typeface="+mn-ea"/>
              </a:rPr>
              <a:t>。</a:t>
            </a:r>
            <a:endParaRPr lang="en-US" altLang="zh-CN" dirty="0">
              <a:latin typeface="+mn-ea"/>
            </a:endParaRPr>
          </a:p>
        </p:txBody>
      </p:sp>
      <p:sp>
        <p:nvSpPr>
          <p:cNvPr id="12" name="文本框 11">
            <a:extLst>
              <a:ext uri="{FF2B5EF4-FFF2-40B4-BE49-F238E27FC236}">
                <a16:creationId xmlns:a16="http://schemas.microsoft.com/office/drawing/2014/main" id="{AB6A89AD-758B-C41A-B73B-D74D4B874590}"/>
              </a:ext>
            </a:extLst>
          </p:cNvPr>
          <p:cNvSpPr txBox="1"/>
          <p:nvPr/>
        </p:nvSpPr>
        <p:spPr>
          <a:xfrm>
            <a:off x="5454459" y="1866650"/>
            <a:ext cx="6424448" cy="2584938"/>
          </a:xfrm>
          <a:prstGeom prst="rect">
            <a:avLst/>
          </a:prstGeom>
          <a:noFill/>
        </p:spPr>
        <p:txBody>
          <a:bodyPr wrap="square">
            <a:spAutoFit/>
          </a:bodyPr>
          <a:lstStyle/>
          <a:p>
            <a:pPr marL="285750" indent="-285750">
              <a:lnSpc>
                <a:spcPct val="120000"/>
              </a:lnSpc>
              <a:spcBef>
                <a:spcPts val="600"/>
              </a:spcBef>
              <a:buFont typeface="Arial" panose="020B0604020202020204" pitchFamily="34" charset="0"/>
              <a:buChar char="•"/>
            </a:pPr>
            <a:r>
              <a:rPr lang="zh-CN" altLang="en-US" sz="1600" b="1" i="0" dirty="0">
                <a:effectLst/>
                <a:latin typeface="+mn-ea"/>
                <a:cs typeface="+mn-ea"/>
                <a:sym typeface="+mn-lt"/>
              </a:rPr>
              <a:t>窄治疗窗、缓释片</a:t>
            </a:r>
            <a:r>
              <a:rPr lang="en-US" altLang="zh-CN" sz="1600" b="1" i="0" dirty="0">
                <a:effectLst/>
                <a:latin typeface="+mn-ea"/>
                <a:cs typeface="+mn-ea"/>
                <a:sym typeface="+mn-lt"/>
              </a:rPr>
              <a:t>(II)</a:t>
            </a:r>
            <a:r>
              <a:rPr lang="zh-CN" altLang="en-US" sz="1600" b="1" i="0" dirty="0">
                <a:effectLst/>
                <a:latin typeface="+mn-ea"/>
                <a:cs typeface="+mn-ea"/>
                <a:sym typeface="+mn-lt"/>
              </a:rPr>
              <a:t>的血药浓度波动指数低于缓释胶囊 </a:t>
            </a:r>
            <a:r>
              <a:rPr lang="en-US" altLang="zh-CN" sz="1600" i="0" baseline="30000" dirty="0">
                <a:effectLst/>
                <a:latin typeface="+mn-ea"/>
                <a:cs typeface="+mn-ea"/>
                <a:sym typeface="+mn-lt"/>
              </a:rPr>
              <a:t>[2]</a:t>
            </a:r>
            <a:endParaRPr lang="en-US" altLang="zh-CN" sz="1600" i="0" dirty="0">
              <a:effectLst/>
              <a:latin typeface="+mn-ea"/>
              <a:cs typeface="+mn-ea"/>
              <a:sym typeface="+mn-lt"/>
            </a:endParaRPr>
          </a:p>
          <a:p>
            <a:pPr marL="285750" indent="-285750">
              <a:lnSpc>
                <a:spcPct val="120000"/>
              </a:lnSpc>
              <a:spcBef>
                <a:spcPts val="600"/>
              </a:spcBef>
              <a:buFont typeface="Arial" panose="020B0604020202020204" pitchFamily="34" charset="0"/>
              <a:buChar char="•"/>
            </a:pPr>
            <a:r>
              <a:rPr lang="zh-CN" altLang="en-US" sz="1600" i="0" dirty="0">
                <a:effectLst/>
                <a:latin typeface="+mn-ea"/>
                <a:cs typeface="+mn-ea"/>
                <a:sym typeface="+mn-lt"/>
              </a:rPr>
              <a:t>一项实验给予患者</a:t>
            </a:r>
            <a:r>
              <a:rPr lang="zh-CN" altLang="en-US" sz="1600" dirty="0">
                <a:latin typeface="+mn-ea"/>
                <a:cs typeface="+mn-ea"/>
                <a:sym typeface="+mn-lt"/>
              </a:rPr>
              <a:t>日均剂量均为</a:t>
            </a:r>
            <a:r>
              <a:rPr lang="en-US" altLang="zh-CN" sz="1600" dirty="0">
                <a:latin typeface="+mn-ea"/>
                <a:cs typeface="+mn-ea"/>
                <a:sym typeface="+mn-lt"/>
              </a:rPr>
              <a:t>400mg</a:t>
            </a:r>
            <a:r>
              <a:rPr lang="zh-CN" altLang="en-US" sz="1600" dirty="0">
                <a:latin typeface="+mn-ea"/>
                <a:cs typeface="+mn-ea"/>
                <a:sym typeface="+mn-lt"/>
              </a:rPr>
              <a:t>的缓释剂型，每天</a:t>
            </a:r>
            <a:r>
              <a:rPr lang="en-US" altLang="zh-CN" sz="1600" dirty="0">
                <a:latin typeface="+mn-ea"/>
                <a:cs typeface="+mn-ea"/>
                <a:sym typeface="+mn-lt"/>
              </a:rPr>
              <a:t>2</a:t>
            </a:r>
            <a:r>
              <a:rPr lang="zh-CN" altLang="en-US" sz="1600" dirty="0">
                <a:latin typeface="+mn-ea"/>
                <a:cs typeface="+mn-ea"/>
                <a:sym typeface="+mn-lt"/>
              </a:rPr>
              <a:t>次，两缓释制剂的关键药动学参数（</a:t>
            </a:r>
            <a:r>
              <a:rPr lang="en-US" altLang="zh-CN" sz="1600" dirty="0">
                <a:latin typeface="+mn-ea"/>
                <a:cs typeface="+mn-ea"/>
                <a:sym typeface="+mn-lt"/>
              </a:rPr>
              <a:t>AUC</a:t>
            </a:r>
            <a:r>
              <a:rPr lang="zh-CN" altLang="en-US" sz="1600" dirty="0">
                <a:latin typeface="+mn-ea"/>
                <a:cs typeface="+mn-ea"/>
                <a:sym typeface="+mn-lt"/>
              </a:rPr>
              <a:t>，</a:t>
            </a:r>
            <a:r>
              <a:rPr lang="en-US" altLang="zh-CN" sz="1600" dirty="0">
                <a:latin typeface="+mn-ea"/>
                <a:cs typeface="+mn-ea"/>
                <a:sym typeface="+mn-lt"/>
              </a:rPr>
              <a:t>C</a:t>
            </a:r>
            <a:r>
              <a:rPr lang="en-US" altLang="zh-CN" sz="1600" baseline="-25000" dirty="0">
                <a:latin typeface="+mn-ea"/>
                <a:cs typeface="+mn-ea"/>
                <a:sym typeface="+mn-lt"/>
              </a:rPr>
              <a:t>max</a:t>
            </a:r>
            <a:r>
              <a:rPr lang="zh-CN" altLang="en-US" sz="1600" dirty="0">
                <a:latin typeface="+mn-ea"/>
                <a:cs typeface="+mn-ea"/>
                <a:sym typeface="+mn-lt"/>
              </a:rPr>
              <a:t>和</a:t>
            </a:r>
            <a:r>
              <a:rPr lang="en-US" altLang="zh-CN" sz="1600" dirty="0">
                <a:latin typeface="+mn-ea"/>
                <a:cs typeface="+mn-ea"/>
                <a:sym typeface="+mn-lt"/>
              </a:rPr>
              <a:t>C</a:t>
            </a:r>
            <a:r>
              <a:rPr lang="en-US" altLang="zh-CN" sz="1600" baseline="-25000" dirty="0">
                <a:latin typeface="+mn-ea"/>
                <a:cs typeface="+mn-ea"/>
                <a:sym typeface="+mn-lt"/>
              </a:rPr>
              <a:t>min</a:t>
            </a:r>
            <a:r>
              <a:rPr lang="zh-CN" altLang="en-US" sz="1600" dirty="0">
                <a:latin typeface="+mn-ea"/>
                <a:cs typeface="+mn-ea"/>
                <a:sym typeface="+mn-lt"/>
              </a:rPr>
              <a:t>）均生物等效。但</a:t>
            </a:r>
            <a:r>
              <a:rPr lang="zh-CN" altLang="en-US" sz="2000" b="1" dirty="0">
                <a:solidFill>
                  <a:srgbClr val="A30909"/>
                </a:solidFill>
                <a:latin typeface="+mn-ea"/>
                <a:cs typeface="+mn-ea"/>
                <a:sym typeface="+mn-lt"/>
              </a:rPr>
              <a:t>卡马西平缓释片</a:t>
            </a:r>
            <a:r>
              <a:rPr lang="en-US" altLang="zh-CN" sz="2000" b="1" dirty="0">
                <a:solidFill>
                  <a:srgbClr val="A30909"/>
                </a:solidFill>
                <a:latin typeface="+mn-ea"/>
                <a:cs typeface="+mn-ea"/>
                <a:sym typeface="+mn-lt"/>
              </a:rPr>
              <a:t>(II)</a:t>
            </a:r>
            <a:r>
              <a:rPr lang="zh-CN" altLang="en-US" sz="2000" b="1" dirty="0">
                <a:solidFill>
                  <a:srgbClr val="A30909"/>
                </a:solidFill>
                <a:latin typeface="+mn-ea"/>
                <a:cs typeface="+mn-ea"/>
                <a:sym typeface="+mn-lt"/>
              </a:rPr>
              <a:t>的</a:t>
            </a:r>
            <a:r>
              <a:rPr lang="zh-CN" altLang="en-US" sz="2400" b="1" dirty="0">
                <a:solidFill>
                  <a:srgbClr val="A30909"/>
                </a:solidFill>
                <a:latin typeface="+mn-ea"/>
                <a:cs typeface="+mn-ea"/>
                <a:sym typeface="+mn-lt"/>
              </a:rPr>
              <a:t>血药浓度波动指数小于缓释胶囊</a:t>
            </a:r>
            <a:r>
              <a:rPr lang="zh-CN" altLang="en-US" sz="1600" dirty="0">
                <a:latin typeface="+mn-ea"/>
                <a:cs typeface="+mn-ea"/>
                <a:sym typeface="+mn-lt"/>
              </a:rPr>
              <a:t>，分别为</a:t>
            </a:r>
            <a:r>
              <a:rPr lang="en-US" altLang="zh-CN" sz="1600" dirty="0">
                <a:latin typeface="+mn-ea"/>
                <a:cs typeface="+mn-ea"/>
                <a:sym typeface="+mn-lt"/>
              </a:rPr>
              <a:t>50%</a:t>
            </a:r>
            <a:r>
              <a:rPr lang="zh-CN" altLang="en-US" sz="1600" dirty="0">
                <a:latin typeface="+mn-ea"/>
                <a:cs typeface="+mn-ea"/>
                <a:sym typeface="+mn-lt"/>
              </a:rPr>
              <a:t>（缓释片</a:t>
            </a:r>
            <a:r>
              <a:rPr lang="en-US" altLang="zh-CN" sz="1600" dirty="0">
                <a:latin typeface="+mn-ea"/>
                <a:cs typeface="+mn-ea"/>
                <a:sym typeface="+mn-lt"/>
              </a:rPr>
              <a:t>(II)</a:t>
            </a:r>
            <a:r>
              <a:rPr lang="zh-CN" altLang="en-US" sz="1600" dirty="0">
                <a:latin typeface="+mn-ea"/>
                <a:cs typeface="+mn-ea"/>
                <a:sym typeface="+mn-lt"/>
              </a:rPr>
              <a:t>）和</a:t>
            </a:r>
            <a:r>
              <a:rPr lang="en-US" altLang="zh-CN" sz="1600" dirty="0">
                <a:latin typeface="+mn-ea"/>
                <a:cs typeface="+mn-ea"/>
                <a:sym typeface="+mn-lt"/>
              </a:rPr>
              <a:t>67%</a:t>
            </a:r>
            <a:r>
              <a:rPr lang="zh-CN" altLang="en-US" sz="1600" dirty="0">
                <a:latin typeface="+mn-ea"/>
                <a:cs typeface="+mn-ea"/>
                <a:sym typeface="+mn-lt"/>
              </a:rPr>
              <a:t>（缓释胶囊）。</a:t>
            </a:r>
            <a:endParaRPr lang="en-US" altLang="zh-CN" sz="1600" dirty="0">
              <a:latin typeface="+mn-ea"/>
              <a:cs typeface="+mn-ea"/>
              <a:sym typeface="+mn-lt"/>
            </a:endParaRPr>
          </a:p>
          <a:p>
            <a:pPr marL="285750" indent="-285750">
              <a:lnSpc>
                <a:spcPct val="120000"/>
              </a:lnSpc>
              <a:spcBef>
                <a:spcPts val="600"/>
              </a:spcBef>
              <a:buFont typeface="Arial" panose="020B0604020202020204" pitchFamily="34" charset="0"/>
              <a:buChar char="•"/>
            </a:pPr>
            <a:r>
              <a:rPr lang="zh-CN" altLang="en-US" sz="1600" dirty="0">
                <a:latin typeface="+mn-ea"/>
                <a:cs typeface="+mn-ea"/>
                <a:sym typeface="+mn-lt"/>
              </a:rPr>
              <a:t>卡马西平属于</a:t>
            </a:r>
            <a:r>
              <a:rPr lang="zh-CN" altLang="en-US" sz="1600" b="1" dirty="0">
                <a:latin typeface="+mn-ea"/>
                <a:cs typeface="+mn-ea"/>
                <a:sym typeface="+mn-lt"/>
              </a:rPr>
              <a:t>窄治疗窗药物</a:t>
            </a:r>
            <a:r>
              <a:rPr lang="zh-CN" altLang="en-US" sz="1600" dirty="0">
                <a:latin typeface="+mn-ea"/>
                <a:cs typeface="+mn-ea"/>
                <a:sym typeface="+mn-lt"/>
              </a:rPr>
              <a:t>，血药浓度的平稳，有助于减少不良反应的发生。</a:t>
            </a:r>
          </a:p>
        </p:txBody>
      </p:sp>
      <p:sp>
        <p:nvSpPr>
          <p:cNvPr id="26" name="文本框 25">
            <a:extLst>
              <a:ext uri="{FF2B5EF4-FFF2-40B4-BE49-F238E27FC236}">
                <a16:creationId xmlns:a16="http://schemas.microsoft.com/office/drawing/2014/main" id="{9DF09211-B4AF-04D5-A20A-DE49A2A9E2B5}"/>
              </a:ext>
            </a:extLst>
          </p:cNvPr>
          <p:cNvSpPr txBox="1"/>
          <p:nvPr/>
        </p:nvSpPr>
        <p:spPr>
          <a:xfrm>
            <a:off x="987953" y="6388917"/>
            <a:ext cx="9810197" cy="584775"/>
          </a:xfrm>
          <a:prstGeom prst="rect">
            <a:avLst/>
          </a:prstGeom>
          <a:noFill/>
        </p:spPr>
        <p:txBody>
          <a:bodyPr wrap="square" rtlCol="0">
            <a:spAutoFit/>
          </a:bodyPr>
          <a:lstStyle/>
          <a:p>
            <a:r>
              <a:rPr lang="en-US" altLang="zh-CN" sz="800" dirty="0">
                <a:latin typeface="+mn-ea"/>
              </a:rPr>
              <a:t>[1].Improved CNS tolerability following conversion from immediate- to extended_x0002_release </a:t>
            </a:r>
            <a:r>
              <a:rPr lang="en-US" altLang="zh-CN" sz="800" dirty="0" err="1">
                <a:latin typeface="+mn-ea"/>
              </a:rPr>
              <a:t>carbamazepine.Acta</a:t>
            </a:r>
            <a:r>
              <a:rPr lang="en-US" altLang="zh-CN" sz="800" dirty="0">
                <a:latin typeface="+mn-ea"/>
              </a:rPr>
              <a:t> Neurol Scand 2004: 109: 374–377</a:t>
            </a:r>
            <a:endParaRPr lang="en-US" altLang="zh-CN" sz="800" dirty="0">
              <a:latin typeface="+mn-ea"/>
              <a:cs typeface="+mn-ea"/>
              <a:sym typeface="+mn-lt"/>
            </a:endParaRPr>
          </a:p>
          <a:p>
            <a:r>
              <a:rPr lang="en-US" altLang="zh-CN" sz="800" dirty="0">
                <a:latin typeface="+mn-ea"/>
                <a:cs typeface="+mn-ea"/>
                <a:sym typeface="+mn-lt"/>
              </a:rPr>
              <a:t>[2].Stevens RE, et al. Controlled, multidose, pharmacokinetic evaluation of two extended-release carbamazepine formulations (Carbatrol and Tegretol-XR). J Pharm Sci. 1998 Dec;87(12):1531-4.</a:t>
            </a:r>
          </a:p>
          <a:p>
            <a:r>
              <a:rPr lang="en-US" altLang="zh-CN" sz="800" dirty="0">
                <a:latin typeface="+mn-ea"/>
                <a:cs typeface="+mn-ea"/>
                <a:sym typeface="+mn-lt"/>
              </a:rPr>
              <a:t>[3].Miller AD, et al. Improved CNS tolerability following conversion from immediate- to extended-release carbamazepine. Acta Neurol Scand. 2004 Jun;109(6):374-7.</a:t>
            </a:r>
          </a:p>
          <a:p>
            <a:endParaRPr lang="en-US" altLang="zh-CN" sz="800" dirty="0">
              <a:latin typeface="+mn-ea"/>
              <a:cs typeface="+mn-ea"/>
              <a:sym typeface="+mn-lt"/>
            </a:endParaRPr>
          </a:p>
        </p:txBody>
      </p:sp>
      <p:grpSp>
        <p:nvGrpSpPr>
          <p:cNvPr id="19" name="组合 18">
            <a:extLst>
              <a:ext uri="{FF2B5EF4-FFF2-40B4-BE49-F238E27FC236}">
                <a16:creationId xmlns:a16="http://schemas.microsoft.com/office/drawing/2014/main" id="{F9367433-2100-4721-4C07-282C8C970B38}"/>
              </a:ext>
            </a:extLst>
          </p:cNvPr>
          <p:cNvGrpSpPr/>
          <p:nvPr/>
        </p:nvGrpSpPr>
        <p:grpSpPr>
          <a:xfrm>
            <a:off x="5378259" y="4608220"/>
            <a:ext cx="6576848" cy="1756287"/>
            <a:chOff x="5420095" y="3869156"/>
            <a:chExt cx="6576848" cy="1756287"/>
          </a:xfrm>
        </p:grpSpPr>
        <p:pic>
          <p:nvPicPr>
            <p:cNvPr id="3" name="图片 2">
              <a:extLst>
                <a:ext uri="{FF2B5EF4-FFF2-40B4-BE49-F238E27FC236}">
                  <a16:creationId xmlns:a16="http://schemas.microsoft.com/office/drawing/2014/main" id="{A819FCB9-0EB2-3899-BBDE-CEF863CF182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Lst>
            </a:blip>
            <a:srcRect l="3788" t="6673" r="2161"/>
            <a:stretch>
              <a:fillRect/>
            </a:stretch>
          </p:blipFill>
          <p:spPr>
            <a:xfrm>
              <a:off x="5572495" y="4168197"/>
              <a:ext cx="6348248" cy="1457246"/>
            </a:xfrm>
            <a:prstGeom prst="rect">
              <a:avLst/>
            </a:prstGeom>
            <a:ln>
              <a:solidFill>
                <a:schemeClr val="bg1"/>
              </a:solidFill>
            </a:ln>
            <a:effectLst>
              <a:glow rad="63500">
                <a:schemeClr val="bg1">
                  <a:alpha val="40000"/>
                </a:schemeClr>
              </a:glow>
              <a:softEdge rad="63500"/>
            </a:effectLst>
          </p:spPr>
        </p:pic>
        <p:sp>
          <p:nvSpPr>
            <p:cNvPr id="15" name="文本框 14">
              <a:extLst>
                <a:ext uri="{FF2B5EF4-FFF2-40B4-BE49-F238E27FC236}">
                  <a16:creationId xmlns:a16="http://schemas.microsoft.com/office/drawing/2014/main" id="{54C81627-EEBE-8E2B-099C-83353A3281A8}"/>
                </a:ext>
              </a:extLst>
            </p:cNvPr>
            <p:cNvSpPr txBox="1"/>
            <p:nvPr/>
          </p:nvSpPr>
          <p:spPr>
            <a:xfrm>
              <a:off x="5496295" y="4534587"/>
              <a:ext cx="722276" cy="215444"/>
            </a:xfrm>
            <a:prstGeom prst="rect">
              <a:avLst/>
            </a:prstGeom>
            <a:noFill/>
          </p:spPr>
          <p:txBody>
            <a:bodyPr wrap="square" rtlCol="0">
              <a:spAutoFit/>
            </a:bodyPr>
            <a:lstStyle/>
            <a:p>
              <a:r>
                <a:rPr lang="zh-CN" altLang="en-US" sz="800" b="1" dirty="0">
                  <a:solidFill>
                    <a:srgbClr val="116991"/>
                  </a:solidFill>
                </a:rPr>
                <a:t>缓释胶囊</a:t>
              </a:r>
            </a:p>
          </p:txBody>
        </p:sp>
        <p:sp>
          <p:nvSpPr>
            <p:cNvPr id="16" name="文本框 15">
              <a:extLst>
                <a:ext uri="{FF2B5EF4-FFF2-40B4-BE49-F238E27FC236}">
                  <a16:creationId xmlns:a16="http://schemas.microsoft.com/office/drawing/2014/main" id="{02B0C8AE-9E63-16D8-3168-43E483BC6ED0}"/>
                </a:ext>
              </a:extLst>
            </p:cNvPr>
            <p:cNvSpPr txBox="1"/>
            <p:nvPr/>
          </p:nvSpPr>
          <p:spPr>
            <a:xfrm>
              <a:off x="5561814" y="4924885"/>
              <a:ext cx="678890" cy="218528"/>
            </a:xfrm>
            <a:prstGeom prst="rect">
              <a:avLst/>
            </a:prstGeom>
            <a:noFill/>
          </p:spPr>
          <p:txBody>
            <a:bodyPr wrap="square" rtlCol="0">
              <a:spAutoFit/>
            </a:bodyPr>
            <a:lstStyle/>
            <a:p>
              <a:r>
                <a:rPr lang="zh-CN" altLang="en-US" sz="800" b="1" dirty="0">
                  <a:solidFill>
                    <a:srgbClr val="C00000"/>
                  </a:solidFill>
                </a:rPr>
                <a:t>缓释片</a:t>
              </a:r>
              <a:r>
                <a:rPr lang="en-US" altLang="zh-CN" sz="800" b="1" dirty="0">
                  <a:solidFill>
                    <a:srgbClr val="C00000"/>
                  </a:solidFill>
                </a:rPr>
                <a:t>(II)</a:t>
              </a:r>
              <a:endParaRPr lang="zh-CN" altLang="en-US" sz="800" b="1" dirty="0">
                <a:solidFill>
                  <a:srgbClr val="C00000"/>
                </a:solidFill>
              </a:endParaRPr>
            </a:p>
          </p:txBody>
        </p:sp>
        <p:cxnSp>
          <p:nvCxnSpPr>
            <p:cNvPr id="17" name="直接连接符 16">
              <a:extLst>
                <a:ext uri="{FF2B5EF4-FFF2-40B4-BE49-F238E27FC236}">
                  <a16:creationId xmlns:a16="http://schemas.microsoft.com/office/drawing/2014/main" id="{0D0F178C-86BE-911F-5C4F-26DB9F3DBD3A}"/>
                </a:ext>
              </a:extLst>
            </p:cNvPr>
            <p:cNvCxnSpPr>
              <a:cxnSpLocks/>
            </p:cNvCxnSpPr>
            <p:nvPr/>
          </p:nvCxnSpPr>
          <p:spPr>
            <a:xfrm>
              <a:off x="5420095" y="4795145"/>
              <a:ext cx="6500648" cy="328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E5EBBAA-D137-C64D-691D-A4CA41AB5BDC}"/>
                </a:ext>
              </a:extLst>
            </p:cNvPr>
            <p:cNvCxnSpPr>
              <a:cxnSpLocks/>
            </p:cNvCxnSpPr>
            <p:nvPr/>
          </p:nvCxnSpPr>
          <p:spPr>
            <a:xfrm>
              <a:off x="5496295" y="5134920"/>
              <a:ext cx="6500648" cy="4018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D4AE392D-4F41-9635-131D-422C63E01486}"/>
                </a:ext>
              </a:extLst>
            </p:cNvPr>
            <p:cNvSpPr txBox="1"/>
            <p:nvPr/>
          </p:nvSpPr>
          <p:spPr>
            <a:xfrm>
              <a:off x="11339106" y="4702864"/>
              <a:ext cx="293744" cy="123448"/>
            </a:xfrm>
            <a:prstGeom prst="rect">
              <a:avLst/>
            </a:prstGeom>
            <a:noFill/>
            <a:ln w="12700">
              <a:solidFill>
                <a:srgbClr val="116991"/>
              </a:solidFill>
            </a:ln>
          </p:spPr>
          <p:txBody>
            <a:bodyPr wrap="square" rtlCol="0">
              <a:spAutoFit/>
            </a:bodyPr>
            <a:lstStyle/>
            <a:p>
              <a:endParaRPr lang="zh-CN" altLang="en-US" dirty="0"/>
            </a:p>
          </p:txBody>
        </p:sp>
        <p:sp>
          <p:nvSpPr>
            <p:cNvPr id="24" name="文本框 23">
              <a:extLst>
                <a:ext uri="{FF2B5EF4-FFF2-40B4-BE49-F238E27FC236}">
                  <a16:creationId xmlns:a16="http://schemas.microsoft.com/office/drawing/2014/main" id="{4E48AF26-686F-3F2C-DFEF-2BB14C1021A6}"/>
                </a:ext>
              </a:extLst>
            </p:cNvPr>
            <p:cNvSpPr txBox="1"/>
            <p:nvPr/>
          </p:nvSpPr>
          <p:spPr>
            <a:xfrm>
              <a:off x="11339106" y="5049819"/>
              <a:ext cx="293744" cy="123448"/>
            </a:xfrm>
            <a:prstGeom prst="rect">
              <a:avLst/>
            </a:prstGeom>
            <a:noFill/>
            <a:ln w="12700">
              <a:solidFill>
                <a:srgbClr val="C00000"/>
              </a:solidFill>
            </a:ln>
          </p:spPr>
          <p:txBody>
            <a:bodyPr wrap="square" rtlCol="0">
              <a:spAutoFit/>
            </a:bodyPr>
            <a:lstStyle/>
            <a:p>
              <a:endParaRPr lang="zh-CN" altLang="en-US" dirty="0"/>
            </a:p>
          </p:txBody>
        </p:sp>
        <p:sp>
          <p:nvSpPr>
            <p:cNvPr id="31" name="文本框 30">
              <a:extLst>
                <a:ext uri="{FF2B5EF4-FFF2-40B4-BE49-F238E27FC236}">
                  <a16:creationId xmlns:a16="http://schemas.microsoft.com/office/drawing/2014/main" id="{50FEE113-FC94-979B-BDD8-C4A094FD6C08}"/>
                </a:ext>
              </a:extLst>
            </p:cNvPr>
            <p:cNvSpPr txBox="1"/>
            <p:nvPr/>
          </p:nvSpPr>
          <p:spPr>
            <a:xfrm>
              <a:off x="6988186" y="3869156"/>
              <a:ext cx="3687284" cy="230832"/>
            </a:xfrm>
            <a:prstGeom prst="rect">
              <a:avLst/>
            </a:prstGeom>
            <a:noFill/>
          </p:spPr>
          <p:txBody>
            <a:bodyPr wrap="square">
              <a:spAutoFit/>
            </a:bodyPr>
            <a:lstStyle/>
            <a:p>
              <a:r>
                <a:rPr lang="en-US" altLang="zh-CN" sz="900" i="0" dirty="0">
                  <a:solidFill>
                    <a:srgbClr val="000000"/>
                  </a:solidFill>
                  <a:effectLst/>
                  <a:latin typeface="Arial" panose="020B0604020202020204" pitchFamily="34" charset="0"/>
                  <a:ea typeface="微软雅黑" panose="020B0503020204020204" pitchFamily="34" charset="-122"/>
                  <a:cs typeface="+mn-ea"/>
                  <a:sym typeface="+mn-lt"/>
                </a:rPr>
                <a:t>Carbatrol</a:t>
              </a:r>
              <a:r>
                <a:rPr lang="zh-CN" altLang="en-US" sz="900" dirty="0">
                  <a:solidFill>
                    <a:srgbClr val="000000"/>
                  </a:solidFill>
                  <a:latin typeface="Arial" panose="020B0604020202020204" pitchFamily="34" charset="0"/>
                  <a:ea typeface="微软雅黑" panose="020B0503020204020204" pitchFamily="34" charset="-122"/>
                  <a:cs typeface="+mn-ea"/>
                  <a:sym typeface="+mn-lt"/>
                </a:rPr>
                <a:t>：</a:t>
              </a:r>
              <a:r>
                <a:rPr lang="zh-CN" altLang="en-US" sz="900" i="0" dirty="0">
                  <a:solidFill>
                    <a:srgbClr val="000000"/>
                  </a:solidFill>
                  <a:effectLst/>
                  <a:latin typeface="Arial" panose="020B0604020202020204" pitchFamily="34" charset="0"/>
                  <a:ea typeface="微软雅黑" panose="020B0503020204020204" pitchFamily="34" charset="-122"/>
                  <a:cs typeface="+mn-ea"/>
                  <a:sym typeface="+mn-lt"/>
                </a:rPr>
                <a:t>卡马西平缓释胶囊；</a:t>
              </a:r>
              <a:r>
                <a:rPr lang="en-US" altLang="zh-CN" sz="900" i="0" dirty="0">
                  <a:solidFill>
                    <a:srgbClr val="000000"/>
                  </a:solidFill>
                  <a:effectLst/>
                  <a:latin typeface="Arial" panose="020B0604020202020204" pitchFamily="34" charset="0"/>
                  <a:ea typeface="微软雅黑" panose="020B0503020204020204" pitchFamily="34" charset="-122"/>
                  <a:cs typeface="+mn-ea"/>
                  <a:sym typeface="+mn-lt"/>
                </a:rPr>
                <a:t>Tegretol-XR</a:t>
              </a:r>
              <a:r>
                <a:rPr lang="zh-CN" altLang="en-US" sz="900" i="0" dirty="0">
                  <a:solidFill>
                    <a:srgbClr val="000000"/>
                  </a:solidFill>
                  <a:effectLst/>
                  <a:latin typeface="Arial" panose="020B0604020202020204" pitchFamily="34" charset="0"/>
                  <a:ea typeface="微软雅黑" panose="020B0503020204020204" pitchFamily="34" charset="-122"/>
                  <a:cs typeface="+mn-ea"/>
                  <a:sym typeface="+mn-lt"/>
                </a:rPr>
                <a:t>：卡马西平缓释片</a:t>
              </a:r>
              <a:r>
                <a:rPr lang="en-US" altLang="zh-CN" sz="900" i="0" dirty="0">
                  <a:solidFill>
                    <a:srgbClr val="000000"/>
                  </a:solidFill>
                  <a:effectLst/>
                  <a:latin typeface="Arial" panose="020B0604020202020204" pitchFamily="34" charset="0"/>
                  <a:ea typeface="微软雅黑" panose="020B0503020204020204" pitchFamily="34" charset="-122"/>
                  <a:cs typeface="+mn-ea"/>
                  <a:sym typeface="+mn-lt"/>
                </a:rPr>
                <a:t>(II)</a:t>
              </a:r>
              <a:endParaRPr lang="zh-CN" altLang="en-US" sz="900" dirty="0">
                <a:latin typeface="Arial" panose="020B0604020202020204" pitchFamily="34" charset="0"/>
                <a:ea typeface="微软雅黑" panose="020B0503020204020204" pitchFamily="34" charset="-122"/>
                <a:cs typeface="+mn-ea"/>
                <a:sym typeface="+mn-lt"/>
              </a:endParaRPr>
            </a:p>
          </p:txBody>
        </p:sp>
      </p:grpSp>
      <p:grpSp>
        <p:nvGrpSpPr>
          <p:cNvPr id="18" name="组合 17">
            <a:extLst>
              <a:ext uri="{FF2B5EF4-FFF2-40B4-BE49-F238E27FC236}">
                <a16:creationId xmlns:a16="http://schemas.microsoft.com/office/drawing/2014/main" id="{C372B787-3F6D-E1BD-3A1A-61EAF7F66FBA}"/>
              </a:ext>
            </a:extLst>
          </p:cNvPr>
          <p:cNvGrpSpPr/>
          <p:nvPr/>
        </p:nvGrpSpPr>
        <p:grpSpPr>
          <a:xfrm>
            <a:off x="687186" y="4750031"/>
            <a:ext cx="2297917" cy="1471172"/>
            <a:chOff x="904293" y="4256089"/>
            <a:chExt cx="2935553" cy="1879399"/>
          </a:xfrm>
        </p:grpSpPr>
        <p:grpSp>
          <p:nvGrpSpPr>
            <p:cNvPr id="10" name="组合 9">
              <a:extLst>
                <a:ext uri="{FF2B5EF4-FFF2-40B4-BE49-F238E27FC236}">
                  <a16:creationId xmlns:a16="http://schemas.microsoft.com/office/drawing/2014/main" id="{E0C5F641-76C5-5A76-9095-09F5D161926C}"/>
                </a:ext>
              </a:extLst>
            </p:cNvPr>
            <p:cNvGrpSpPr/>
            <p:nvPr/>
          </p:nvGrpSpPr>
          <p:grpSpPr>
            <a:xfrm>
              <a:off x="904293" y="4256089"/>
              <a:ext cx="2935553" cy="1879399"/>
              <a:chOff x="1627220" y="3997817"/>
              <a:chExt cx="3548621" cy="2271897"/>
            </a:xfrm>
          </p:grpSpPr>
          <p:pic>
            <p:nvPicPr>
              <p:cNvPr id="5" name="图片 4">
                <a:extLst>
                  <a:ext uri="{FF2B5EF4-FFF2-40B4-BE49-F238E27FC236}">
                    <a16:creationId xmlns:a16="http://schemas.microsoft.com/office/drawing/2014/main" id="{A0EF905C-EEAD-0BBF-A0D3-D7BDDDF36787}"/>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27220" y="4000126"/>
                <a:ext cx="3548621" cy="2269588"/>
              </a:xfrm>
              <a:prstGeom prst="rect">
                <a:avLst/>
              </a:prstGeom>
            </p:spPr>
          </p:pic>
          <p:sp>
            <p:nvSpPr>
              <p:cNvPr id="6" name="文本框 5">
                <a:extLst>
                  <a:ext uri="{FF2B5EF4-FFF2-40B4-BE49-F238E27FC236}">
                    <a16:creationId xmlns:a16="http://schemas.microsoft.com/office/drawing/2014/main" id="{62E1119B-5153-E6CE-9BED-5631BBEC72BB}"/>
                  </a:ext>
                </a:extLst>
              </p:cNvPr>
              <p:cNvSpPr txBox="1"/>
              <p:nvPr/>
            </p:nvSpPr>
            <p:spPr>
              <a:xfrm>
                <a:off x="3800918" y="3997817"/>
                <a:ext cx="827021" cy="285175"/>
              </a:xfrm>
              <a:prstGeom prst="rect">
                <a:avLst/>
              </a:prstGeom>
              <a:noFill/>
            </p:spPr>
            <p:txBody>
              <a:bodyPr wrap="square" rtlCol="0">
                <a:spAutoFit/>
              </a:bodyPr>
              <a:lstStyle/>
              <a:p>
                <a:r>
                  <a:rPr lang="zh-CN" altLang="en-US" sz="600" dirty="0">
                    <a:solidFill>
                      <a:srgbClr val="C00000"/>
                    </a:solidFill>
                  </a:rPr>
                  <a:t>缓释片</a:t>
                </a:r>
              </a:p>
            </p:txBody>
          </p:sp>
          <p:sp>
            <p:nvSpPr>
              <p:cNvPr id="7" name="文本框 6">
                <a:extLst>
                  <a:ext uri="{FF2B5EF4-FFF2-40B4-BE49-F238E27FC236}">
                    <a16:creationId xmlns:a16="http://schemas.microsoft.com/office/drawing/2014/main" id="{962FD71D-71D4-6025-86E4-5266CA976ABB}"/>
                  </a:ext>
                </a:extLst>
              </p:cNvPr>
              <p:cNvSpPr txBox="1"/>
              <p:nvPr/>
            </p:nvSpPr>
            <p:spPr>
              <a:xfrm>
                <a:off x="3219906" y="3997817"/>
                <a:ext cx="686742" cy="285175"/>
              </a:xfrm>
              <a:prstGeom prst="rect">
                <a:avLst/>
              </a:prstGeom>
              <a:noFill/>
            </p:spPr>
            <p:txBody>
              <a:bodyPr wrap="square" rtlCol="0">
                <a:spAutoFit/>
              </a:bodyPr>
              <a:lstStyle/>
              <a:p>
                <a:r>
                  <a:rPr lang="zh-CN" altLang="en-US" sz="600" dirty="0"/>
                  <a:t>普通片</a:t>
                </a:r>
              </a:p>
            </p:txBody>
          </p:sp>
        </p:grpSp>
        <p:sp>
          <p:nvSpPr>
            <p:cNvPr id="13" name="矩形 12">
              <a:extLst>
                <a:ext uri="{FF2B5EF4-FFF2-40B4-BE49-F238E27FC236}">
                  <a16:creationId xmlns:a16="http://schemas.microsoft.com/office/drawing/2014/main" id="{7134384D-1D26-3FCB-56E1-5A3586D3C21B}"/>
                </a:ext>
              </a:extLst>
            </p:cNvPr>
            <p:cNvSpPr/>
            <p:nvPr/>
          </p:nvSpPr>
          <p:spPr>
            <a:xfrm>
              <a:off x="2218322" y="4348167"/>
              <a:ext cx="61733" cy="61733"/>
            </a:xfrm>
            <a:prstGeom prst="rect">
              <a:avLst/>
            </a:prstGeom>
            <a:solidFill>
              <a:srgbClr val="85B1D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矩形 13">
              <a:extLst>
                <a:ext uri="{FF2B5EF4-FFF2-40B4-BE49-F238E27FC236}">
                  <a16:creationId xmlns:a16="http://schemas.microsoft.com/office/drawing/2014/main" id="{1EA58053-FEA8-65F8-AD88-FFC573B67105}"/>
                </a:ext>
              </a:extLst>
            </p:cNvPr>
            <p:cNvSpPr/>
            <p:nvPr/>
          </p:nvSpPr>
          <p:spPr>
            <a:xfrm>
              <a:off x="2712567" y="4344456"/>
              <a:ext cx="61733" cy="61733"/>
            </a:xfrm>
            <a:prstGeom prst="rect">
              <a:avLst/>
            </a:prstGeom>
            <a:solidFill>
              <a:srgbClr val="CEE0E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Tree>
    <p:extLst>
      <p:ext uri="{BB962C8B-B14F-4D97-AF65-F5344CB8AC3E}">
        <p14:creationId xmlns:p14="http://schemas.microsoft.com/office/powerpoint/2010/main" val="267379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B2F81-68EB-2690-6FC5-DF8CB60E7AE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B2834F-4FB5-4771-A92C-A9561C26AFFD}"/>
              </a:ext>
            </a:extLst>
          </p:cNvPr>
          <p:cNvSpPr>
            <a:spLocks noGrp="1"/>
          </p:cNvSpPr>
          <p:nvPr>
            <p:ph type="title"/>
          </p:nvPr>
        </p:nvSpPr>
        <p:spPr>
          <a:xfrm>
            <a:off x="269223" y="173306"/>
            <a:ext cx="11534850" cy="647575"/>
          </a:xfrm>
        </p:spPr>
        <p:txBody>
          <a:bodyPr>
            <a:normAutofit fontScale="90000"/>
          </a:bodyPr>
          <a:lstStyle/>
          <a:p>
            <a:r>
              <a:rPr lang="en-US" altLang="zh-CN" sz="2400" dirty="0">
                <a:latin typeface="Arial" panose="020B0604020202020204" pitchFamily="34" charset="0"/>
                <a:ea typeface="微软雅黑" panose="020B0503020204020204" pitchFamily="34" charset="-122"/>
                <a:cs typeface="+mn-ea"/>
                <a:sym typeface="+mn-lt"/>
              </a:rPr>
              <a:t>2. </a:t>
            </a:r>
            <a:r>
              <a:rPr lang="zh-CN" altLang="en-US" sz="2400" dirty="0">
                <a:latin typeface="Arial" panose="020B0604020202020204" pitchFamily="34" charset="0"/>
                <a:ea typeface="微软雅黑" panose="020B0503020204020204" pitchFamily="34" charset="-122"/>
                <a:cs typeface="+mn-ea"/>
                <a:sym typeface="+mn-lt"/>
              </a:rPr>
              <a:t>安全性：卡马西平缓释片</a:t>
            </a:r>
            <a:r>
              <a:rPr lang="en-US" altLang="zh-CN" sz="2400" dirty="0">
                <a:latin typeface="Arial" panose="020B0604020202020204" pitchFamily="34" charset="0"/>
                <a:ea typeface="微软雅黑" panose="020B0503020204020204" pitchFamily="34" charset="-122"/>
                <a:cs typeface="+mn-ea"/>
                <a:sym typeface="+mn-lt"/>
              </a:rPr>
              <a:t>(II)</a:t>
            </a:r>
            <a:r>
              <a:rPr lang="zh-CN" altLang="en-US" sz="4000" dirty="0">
                <a:solidFill>
                  <a:srgbClr val="A30909"/>
                </a:solidFill>
                <a:latin typeface="Arial" panose="020B0604020202020204" pitchFamily="34" charset="0"/>
                <a:ea typeface="微软雅黑" panose="020B0503020204020204" pitchFamily="34" charset="-122"/>
                <a:cs typeface="+mn-ea"/>
                <a:sym typeface="+mn-lt"/>
              </a:rPr>
              <a:t>血药浓度波动指数小于</a:t>
            </a:r>
            <a:r>
              <a:rPr lang="zh-CN" altLang="en-US" sz="2400" dirty="0">
                <a:latin typeface="Arial" panose="020B0604020202020204" pitchFamily="34" charset="0"/>
                <a:ea typeface="微软雅黑" panose="020B0503020204020204" pitchFamily="34" charset="-122"/>
                <a:cs typeface="+mn-ea"/>
                <a:sym typeface="+mn-lt"/>
              </a:rPr>
              <a:t>卡马西平缓释胶囊</a:t>
            </a:r>
          </a:p>
        </p:txBody>
      </p:sp>
      <p:graphicFrame>
        <p:nvGraphicFramePr>
          <p:cNvPr id="8" name="表格 7">
            <a:extLst>
              <a:ext uri="{FF2B5EF4-FFF2-40B4-BE49-F238E27FC236}">
                <a16:creationId xmlns:a16="http://schemas.microsoft.com/office/drawing/2014/main" id="{44136F99-046B-A4A4-B0EA-CFE696E7FA8A}"/>
              </a:ext>
            </a:extLst>
          </p:cNvPr>
          <p:cNvGraphicFramePr>
            <a:graphicFrameLocks noGrp="1"/>
          </p:cNvGraphicFramePr>
          <p:nvPr>
            <p:extLst>
              <p:ext uri="{D42A27DB-BD31-4B8C-83A1-F6EECF244321}">
                <p14:modId xmlns:p14="http://schemas.microsoft.com/office/powerpoint/2010/main" val="1362589929"/>
              </p:ext>
            </p:extLst>
          </p:nvPr>
        </p:nvGraphicFramePr>
        <p:xfrm>
          <a:off x="344294" y="1000835"/>
          <a:ext cx="11277600" cy="5500477"/>
        </p:xfrm>
        <a:graphic>
          <a:graphicData uri="http://schemas.openxmlformats.org/drawingml/2006/table">
            <a:tbl>
              <a:tblPr firstRow="1" bandRow="1">
                <a:tableStyleId>{5940675A-B579-460E-94D1-54222C63F5DA}</a:tableStyleId>
              </a:tblPr>
              <a:tblGrid>
                <a:gridCol w="1932320">
                  <a:extLst>
                    <a:ext uri="{9D8B030D-6E8A-4147-A177-3AD203B41FA5}">
                      <a16:colId xmlns:a16="http://schemas.microsoft.com/office/drawing/2014/main" val="3247804950"/>
                    </a:ext>
                  </a:extLst>
                </a:gridCol>
                <a:gridCol w="4672640">
                  <a:extLst>
                    <a:ext uri="{9D8B030D-6E8A-4147-A177-3AD203B41FA5}">
                      <a16:colId xmlns:a16="http://schemas.microsoft.com/office/drawing/2014/main" val="3236362674"/>
                    </a:ext>
                  </a:extLst>
                </a:gridCol>
                <a:gridCol w="4672640">
                  <a:extLst>
                    <a:ext uri="{9D8B030D-6E8A-4147-A177-3AD203B41FA5}">
                      <a16:colId xmlns:a16="http://schemas.microsoft.com/office/drawing/2014/main" val="3411936121"/>
                    </a:ext>
                  </a:extLst>
                </a:gridCol>
              </a:tblGrid>
              <a:tr h="437349">
                <a:tc>
                  <a:txBody>
                    <a:bodyPr/>
                    <a:lstStyle/>
                    <a:p>
                      <a:endParaRPr lang="zh-CN" altLang="en-US" sz="160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tx1"/>
                          </a:solidFill>
                          <a:effectLst/>
                        </a:rPr>
                        <a:t>卡马西平缓释片</a:t>
                      </a:r>
                      <a:r>
                        <a:rPr lang="en-US" altLang="zh-CN" sz="1800" b="1" kern="1200" dirty="0">
                          <a:solidFill>
                            <a:schemeClr val="tx1"/>
                          </a:solidFill>
                          <a:effectLst/>
                        </a:rPr>
                        <a:t>(II)</a:t>
                      </a:r>
                      <a:endParaRPr lang="zh-CN" altLang="en-US" sz="1800" b="1"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tx1"/>
                          </a:solidFill>
                          <a:effectLst/>
                        </a:rPr>
                        <a:t>卡马西平缓释胶囊</a:t>
                      </a:r>
                      <a:endParaRPr lang="zh-CN" altLang="en-US" sz="1800" b="1"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22819099"/>
                  </a:ext>
                </a:extLst>
              </a:tr>
              <a:tr h="91540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sz="1600" b="1" kern="1200" dirty="0">
                          <a:solidFill>
                            <a:schemeClr val="tx1"/>
                          </a:solidFill>
                          <a:effectLst/>
                        </a:rPr>
                        <a:t>缓释技术与血药浓度稳定性</a:t>
                      </a:r>
                      <a:endParaRPr lang="zh-CN" altLang="en-US" sz="1600" b="1" i="0" kern="1200" dirty="0">
                        <a:solidFill>
                          <a:schemeClr val="tx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采用渗透泵控释技术，药物释放不受体内环境影响，能够实现几乎零级释放，</a:t>
                      </a:r>
                      <a:r>
                        <a:rPr lang="en-US" altLang="zh-CN" sz="1600" b="1" kern="1200" dirty="0">
                          <a:solidFill>
                            <a:srgbClr val="A30909"/>
                          </a:solidFill>
                          <a:effectLst/>
                        </a:rPr>
                        <a:t>24</a:t>
                      </a:r>
                      <a:r>
                        <a:rPr lang="zh-CN" altLang="en-US" sz="1600" b="1" kern="1200" dirty="0">
                          <a:solidFill>
                            <a:srgbClr val="A30909"/>
                          </a:solidFill>
                          <a:effectLst/>
                        </a:rPr>
                        <a:t>小时血药浓度平稳，显著降低因血药浓度波动引起的不良反应</a:t>
                      </a:r>
                      <a:r>
                        <a:rPr lang="zh-CN" altLang="en-US" sz="1600" b="0" kern="1200" dirty="0">
                          <a:solidFill>
                            <a:schemeClr val="tx1"/>
                          </a:solidFill>
                          <a:effectLst/>
                        </a:rPr>
                        <a:t>。</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采用载药丸芯缓释技术，药物释放受体内环境（如胃肠道</a:t>
                      </a:r>
                      <a:r>
                        <a:rPr lang="en-US" altLang="zh-CN" sz="1600" b="0" kern="1200" dirty="0">
                          <a:solidFill>
                            <a:schemeClr val="tx1"/>
                          </a:solidFill>
                          <a:effectLst/>
                        </a:rPr>
                        <a:t>pH</a:t>
                      </a:r>
                      <a:r>
                        <a:rPr lang="zh-CN" altLang="en-US" sz="1600" b="0" kern="1200" dirty="0">
                          <a:solidFill>
                            <a:schemeClr val="tx1"/>
                          </a:solidFill>
                          <a:effectLst/>
                        </a:rPr>
                        <a:t>值）影响，存在药物突释情况，容易导致血药浓度波动，增加不良反应的风险</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66512209"/>
                  </a:ext>
                </a:extLst>
              </a:tr>
              <a:tr h="91540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sz="1600" b="1" kern="1200" dirty="0">
                          <a:solidFill>
                            <a:schemeClr val="tx1"/>
                          </a:solidFill>
                          <a:effectLst/>
                        </a:rPr>
                        <a:t>不良反应发生率</a:t>
                      </a:r>
                      <a:endParaRPr lang="zh-CN" altLang="en-US" sz="1600" b="1" i="0" kern="1200" dirty="0">
                        <a:solidFill>
                          <a:schemeClr val="tx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1" kern="1200" dirty="0">
                          <a:solidFill>
                            <a:srgbClr val="A30909"/>
                          </a:solidFill>
                          <a:effectLst/>
                        </a:rPr>
                        <a:t>不良反应发生率低</a:t>
                      </a:r>
                      <a:endParaRPr lang="en-US" altLang="zh-CN" sz="1600" b="1" kern="1200" dirty="0">
                        <a:solidFill>
                          <a:schemeClr val="tx1"/>
                        </a:solidFill>
                        <a:effectLst/>
                      </a:endParaRPr>
                    </a:p>
                    <a:p>
                      <a:r>
                        <a:rPr lang="zh-CN" altLang="en-US" sz="1600" b="0" kern="1200" dirty="0">
                          <a:solidFill>
                            <a:schemeClr val="tx1"/>
                          </a:solidFill>
                          <a:effectLst/>
                        </a:rPr>
                        <a:t>因不良反应</a:t>
                      </a:r>
                      <a:r>
                        <a:rPr lang="zh-CN" altLang="en-US" sz="1600" b="1" kern="1200" dirty="0">
                          <a:solidFill>
                            <a:srgbClr val="A30909"/>
                          </a:solidFill>
                          <a:effectLst/>
                        </a:rPr>
                        <a:t>停药或降低剂量的发生率更低</a:t>
                      </a:r>
                      <a:endParaRPr lang="en-US" altLang="zh-CN" sz="1600" b="1" kern="1200" dirty="0">
                        <a:solidFill>
                          <a:schemeClr val="tx1"/>
                        </a:solidFill>
                        <a:effectLst/>
                      </a:endParaRPr>
                    </a:p>
                    <a:p>
                      <a:r>
                        <a:rPr lang="zh-CN" altLang="en-US" sz="1600" b="0" kern="1200" dirty="0">
                          <a:solidFill>
                            <a:schemeClr val="tx1"/>
                          </a:solidFill>
                          <a:effectLst/>
                        </a:rPr>
                        <a:t>且不良反应</a:t>
                      </a:r>
                      <a:r>
                        <a:rPr lang="zh-CN" altLang="en-US" sz="1600" b="1" kern="1200" dirty="0">
                          <a:solidFill>
                            <a:srgbClr val="A30909"/>
                          </a:solidFill>
                          <a:effectLst/>
                        </a:rPr>
                        <a:t>更易管理</a:t>
                      </a:r>
                      <a:endParaRPr lang="zh-CN" altLang="en-US" sz="1600" b="1" dirty="0">
                        <a:solidFill>
                          <a:srgbClr val="A30909"/>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不良反应发生率较高，尤其是中枢神经系统不良反应（如头晕、头痛、共济失调）和胃肠道不适（如恶心、呕吐）</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95616657"/>
                  </a:ext>
                </a:extLst>
              </a:tr>
              <a:tr h="64417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sz="1600" b="1" kern="1200" dirty="0">
                          <a:solidFill>
                            <a:schemeClr val="tx1"/>
                          </a:solidFill>
                          <a:effectLst/>
                        </a:rPr>
                        <a:t>临床研究与一致性评价</a:t>
                      </a:r>
                      <a:endParaRPr lang="zh-CN" altLang="en-US" sz="1600" b="1" i="0" kern="1200" dirty="0">
                        <a:solidFill>
                          <a:schemeClr val="tx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通过中美双报，取得美国</a:t>
                      </a:r>
                      <a:r>
                        <a:rPr lang="en-US" altLang="zh-CN" sz="1600" b="0" kern="1200" dirty="0">
                          <a:solidFill>
                            <a:schemeClr val="tx1"/>
                          </a:solidFill>
                          <a:effectLst/>
                        </a:rPr>
                        <a:t>FDA</a:t>
                      </a:r>
                      <a:r>
                        <a:rPr lang="zh-CN" altLang="en-US" sz="1600" b="0" kern="1200" dirty="0">
                          <a:solidFill>
                            <a:schemeClr val="tx1"/>
                          </a:solidFill>
                          <a:effectLst/>
                        </a:rPr>
                        <a:t>和中国上市批准，</a:t>
                      </a:r>
                      <a:r>
                        <a:rPr lang="zh-CN" altLang="en-US" sz="1600" b="1" kern="1200" dirty="0">
                          <a:solidFill>
                            <a:srgbClr val="A30909"/>
                          </a:solidFill>
                          <a:effectLst/>
                        </a:rPr>
                        <a:t>完全等效于原研药</a:t>
                      </a:r>
                      <a:r>
                        <a:rPr lang="zh-CN" altLang="en-US" sz="1600" b="0" kern="1200" dirty="0">
                          <a:solidFill>
                            <a:schemeClr val="tx1"/>
                          </a:solidFill>
                          <a:effectLst/>
                        </a:rPr>
                        <a:t>，具有良好的体内外相关性</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1" kern="1200" dirty="0">
                          <a:solidFill>
                            <a:schemeClr val="tx1"/>
                          </a:solidFill>
                          <a:effectLst/>
                        </a:rPr>
                        <a:t>未通过一致性评价</a:t>
                      </a:r>
                      <a:r>
                        <a:rPr lang="zh-CN" altLang="en-US" sz="1600" b="0" kern="1200" dirty="0">
                          <a:solidFill>
                            <a:schemeClr val="tx1"/>
                          </a:solidFill>
                          <a:effectLst/>
                        </a:rPr>
                        <a:t>，</a:t>
                      </a:r>
                      <a:r>
                        <a:rPr lang="zh-CN" altLang="en-US" sz="1600" b="1" kern="1200" dirty="0">
                          <a:solidFill>
                            <a:schemeClr val="tx1"/>
                          </a:solidFill>
                          <a:effectLst/>
                        </a:rPr>
                        <a:t>缺乏与原研药等效的临床数据</a:t>
                      </a:r>
                      <a:r>
                        <a:rPr lang="zh-CN" altLang="en-US" sz="1600" b="0" kern="1200" dirty="0">
                          <a:solidFill>
                            <a:schemeClr val="tx1"/>
                          </a:solidFill>
                          <a:effectLst/>
                        </a:rPr>
                        <a:t>支持</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74166361"/>
                  </a:ext>
                </a:extLst>
              </a:tr>
              <a:tr h="1078394">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sz="1600" b="1" kern="1200" dirty="0">
                          <a:solidFill>
                            <a:schemeClr val="tx1"/>
                          </a:solidFill>
                          <a:effectLst/>
                        </a:rPr>
                        <a:t>规格与剂量调整</a:t>
                      </a:r>
                      <a:endParaRPr lang="zh-CN" altLang="en-US" sz="1600" b="1" i="0" kern="1200" dirty="0">
                        <a:solidFill>
                          <a:schemeClr val="tx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提供</a:t>
                      </a:r>
                      <a:r>
                        <a:rPr lang="en-US" altLang="zh-CN" sz="2400" b="1" kern="1200" dirty="0">
                          <a:solidFill>
                            <a:srgbClr val="A30909"/>
                          </a:solidFill>
                          <a:effectLst/>
                        </a:rPr>
                        <a:t>100mg</a:t>
                      </a:r>
                      <a:r>
                        <a:rPr lang="zh-CN" altLang="en-US" sz="1600" b="0" kern="1200" dirty="0">
                          <a:solidFill>
                            <a:schemeClr val="tx1"/>
                          </a:solidFill>
                          <a:effectLst/>
                        </a:rPr>
                        <a:t>、</a:t>
                      </a:r>
                      <a:r>
                        <a:rPr lang="en-US" altLang="zh-CN" sz="1600" b="0" kern="1200" dirty="0">
                          <a:solidFill>
                            <a:schemeClr val="tx1"/>
                          </a:solidFill>
                          <a:effectLst/>
                        </a:rPr>
                        <a:t>200mg</a:t>
                      </a:r>
                      <a:r>
                        <a:rPr lang="zh-CN" altLang="en-US" sz="1600" b="0" kern="1200" dirty="0">
                          <a:solidFill>
                            <a:schemeClr val="tx1"/>
                          </a:solidFill>
                          <a:effectLst/>
                        </a:rPr>
                        <a:t>、</a:t>
                      </a:r>
                      <a:r>
                        <a:rPr lang="en-US" altLang="zh-CN" sz="1600" b="0" kern="1200" dirty="0">
                          <a:solidFill>
                            <a:schemeClr val="tx1"/>
                          </a:solidFill>
                          <a:effectLst/>
                        </a:rPr>
                        <a:t>400mg</a:t>
                      </a:r>
                      <a:r>
                        <a:rPr lang="zh-CN" altLang="en-US" sz="1600" b="0" kern="1200" dirty="0">
                          <a:solidFill>
                            <a:schemeClr val="tx1"/>
                          </a:solidFill>
                          <a:effectLst/>
                        </a:rPr>
                        <a:t>三种规格，每日仅需服用</a:t>
                      </a:r>
                      <a:r>
                        <a:rPr lang="en-US" altLang="zh-CN" sz="1600" b="0" kern="1200" dirty="0">
                          <a:solidFill>
                            <a:schemeClr val="tx1"/>
                          </a:solidFill>
                          <a:effectLst/>
                        </a:rPr>
                        <a:t>2-3</a:t>
                      </a:r>
                      <a:r>
                        <a:rPr lang="zh-CN" altLang="en-US" sz="1600" b="0" kern="1200" dirty="0">
                          <a:solidFill>
                            <a:schemeClr val="tx1"/>
                          </a:solidFill>
                          <a:effectLst/>
                        </a:rPr>
                        <a:t>片，</a:t>
                      </a:r>
                      <a:r>
                        <a:rPr lang="zh-CN" altLang="en-US" sz="1600" b="1" kern="1200" dirty="0">
                          <a:solidFill>
                            <a:srgbClr val="A30909"/>
                          </a:solidFill>
                          <a:effectLst/>
                        </a:rPr>
                        <a:t>剂量调整更灵活</a:t>
                      </a:r>
                      <a:r>
                        <a:rPr lang="zh-CN" altLang="en-US" sz="1600" b="0" kern="1200" dirty="0">
                          <a:solidFill>
                            <a:schemeClr val="tx1"/>
                          </a:solidFill>
                          <a:effectLst/>
                        </a:rPr>
                        <a:t>，服用更方便</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1" kern="1200" dirty="0">
                          <a:solidFill>
                            <a:schemeClr val="tx1"/>
                          </a:solidFill>
                          <a:effectLst/>
                        </a:rPr>
                        <a:t>仅有</a:t>
                      </a:r>
                      <a:r>
                        <a:rPr lang="en-US" altLang="zh-CN" sz="1600" b="1" kern="1200" dirty="0">
                          <a:solidFill>
                            <a:schemeClr val="tx1"/>
                          </a:solidFill>
                          <a:effectLst/>
                        </a:rPr>
                        <a:t>100mg</a:t>
                      </a:r>
                      <a:r>
                        <a:rPr lang="zh-CN" altLang="en-US" sz="1600" b="1" kern="1200" dirty="0">
                          <a:solidFill>
                            <a:schemeClr val="tx1"/>
                          </a:solidFill>
                          <a:effectLst/>
                        </a:rPr>
                        <a:t>规格，患者需要服用较多药粒（</a:t>
                      </a:r>
                      <a:r>
                        <a:rPr lang="en-US" altLang="zh-CN" sz="1600" b="1" kern="1200" dirty="0">
                          <a:solidFill>
                            <a:schemeClr val="tx1"/>
                          </a:solidFill>
                          <a:effectLst/>
                        </a:rPr>
                        <a:t>8-12</a:t>
                      </a:r>
                      <a:r>
                        <a:rPr lang="zh-CN" altLang="en-US" sz="1600" b="1" kern="1200" dirty="0">
                          <a:solidFill>
                            <a:schemeClr val="tx1"/>
                          </a:solidFill>
                          <a:effectLst/>
                        </a:rPr>
                        <a:t>粒</a:t>
                      </a:r>
                      <a:r>
                        <a:rPr lang="en-US" altLang="zh-CN" sz="1600" b="1" kern="1200" dirty="0">
                          <a:solidFill>
                            <a:schemeClr val="tx1"/>
                          </a:solidFill>
                          <a:effectLst/>
                        </a:rPr>
                        <a:t>/</a:t>
                      </a:r>
                      <a:r>
                        <a:rPr lang="zh-CN" altLang="en-US" sz="1600" b="1" kern="1200" dirty="0">
                          <a:solidFill>
                            <a:schemeClr val="tx1"/>
                          </a:solidFill>
                          <a:effectLst/>
                        </a:rPr>
                        <a:t>日），增加了服药负担</a:t>
                      </a:r>
                      <a:endParaRPr lang="zh-CN" altLang="en-US" sz="1600" b="1"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60480438"/>
                  </a:ext>
                </a:extLst>
              </a:tr>
              <a:tr h="754876">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sz="1600" b="1" kern="1200" dirty="0">
                          <a:solidFill>
                            <a:schemeClr val="tx1"/>
                          </a:solidFill>
                          <a:effectLst/>
                        </a:rPr>
                        <a:t>特殊人群安全性</a:t>
                      </a:r>
                      <a:endParaRPr lang="zh-CN" altLang="en-US" sz="1600" b="1" i="0" kern="1200" dirty="0">
                        <a:solidFill>
                          <a:schemeClr val="tx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在老年患者中表现出</a:t>
                      </a:r>
                      <a:r>
                        <a:rPr lang="zh-CN" altLang="en-US" sz="1600" b="1" kern="1200" dirty="0">
                          <a:solidFill>
                            <a:srgbClr val="A30909"/>
                          </a:solidFill>
                          <a:effectLst/>
                        </a:rPr>
                        <a:t>更好的耐受性</a:t>
                      </a:r>
                      <a:r>
                        <a:rPr lang="zh-CN" altLang="en-US" sz="1600" b="0" kern="1200" dirty="0">
                          <a:solidFill>
                            <a:schemeClr val="tx1"/>
                          </a:solidFill>
                          <a:effectLst/>
                        </a:rPr>
                        <a:t>，</a:t>
                      </a:r>
                      <a:r>
                        <a:rPr lang="zh-CN" altLang="en-US" sz="1600" b="1" kern="1200" dirty="0">
                          <a:solidFill>
                            <a:srgbClr val="A30909"/>
                          </a:solidFill>
                          <a:effectLst/>
                        </a:rPr>
                        <a:t>不良反应更少</a:t>
                      </a:r>
                      <a:endParaRPr lang="zh-CN" altLang="en-US" sz="1600" b="1" dirty="0">
                        <a:solidFill>
                          <a:srgbClr val="A30909"/>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在老年患者或初始服药量较大时，不良反应较为常见</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73786748"/>
                  </a:ext>
                </a:extLst>
              </a:tr>
              <a:tr h="754876">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zh-CN" altLang="en-US" sz="1600" b="1" kern="1200" dirty="0">
                          <a:solidFill>
                            <a:schemeClr val="tx1"/>
                          </a:solidFill>
                          <a:effectLst/>
                        </a:rPr>
                        <a:t>国际指南推荐</a:t>
                      </a:r>
                      <a:endParaRPr lang="zh-CN" altLang="en-US" sz="1600" b="1" i="0" kern="1200" dirty="0">
                        <a:solidFill>
                          <a:schemeClr val="tx1"/>
                        </a:solidFill>
                        <a:effectLst/>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被</a:t>
                      </a:r>
                      <a:r>
                        <a:rPr lang="zh-CN" altLang="en-US" sz="1600" b="1" kern="1200" dirty="0">
                          <a:solidFill>
                            <a:srgbClr val="A30909"/>
                          </a:solidFill>
                          <a:effectLst/>
                        </a:rPr>
                        <a:t>多个国际性指南推荐</a:t>
                      </a:r>
                      <a:r>
                        <a:rPr lang="zh-CN" altLang="en-US" sz="1600" b="0" kern="1200" dirty="0">
                          <a:solidFill>
                            <a:schemeClr val="tx1"/>
                          </a:solidFill>
                          <a:effectLst/>
                        </a:rPr>
                        <a:t>用于癫痫和三叉神经痛的治疗</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zh-CN" altLang="en-US" sz="1600" b="0" kern="1200" dirty="0">
                          <a:solidFill>
                            <a:schemeClr val="tx1"/>
                          </a:solidFill>
                          <a:effectLst/>
                        </a:rPr>
                        <a:t>较少被国际指南推荐</a:t>
                      </a:r>
                      <a:endParaRPr lang="zh-CN" altLang="en-US" sz="160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08246050"/>
                  </a:ext>
                </a:extLst>
              </a:tr>
            </a:tbl>
          </a:graphicData>
        </a:graphic>
      </p:graphicFrame>
    </p:spTree>
    <p:extLst>
      <p:ext uri="{BB962C8B-B14F-4D97-AF65-F5344CB8AC3E}">
        <p14:creationId xmlns:p14="http://schemas.microsoft.com/office/powerpoint/2010/main" val="333779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5EEA2-B908-0C55-4136-7B847086055D}"/>
              </a:ext>
            </a:extLst>
          </p:cNvPr>
          <p:cNvSpPr>
            <a:spLocks noGrp="1"/>
          </p:cNvSpPr>
          <p:nvPr>
            <p:ph type="title"/>
          </p:nvPr>
        </p:nvSpPr>
        <p:spPr>
          <a:xfrm>
            <a:off x="176538" y="119858"/>
            <a:ext cx="11009276" cy="588005"/>
          </a:xfrm>
        </p:spPr>
        <p:txBody>
          <a:bodyPr>
            <a:normAutofit fontScale="90000"/>
          </a:bodyPr>
          <a:lstStyle/>
          <a:p>
            <a:r>
              <a:rPr lang="en-US" altLang="zh-CN" sz="2400" dirty="0">
                <a:latin typeface="+mn-ea"/>
                <a:ea typeface="+mn-ea"/>
              </a:rPr>
              <a:t>3. </a:t>
            </a:r>
            <a:r>
              <a:rPr lang="zh-CN" altLang="en-US" sz="2400" dirty="0">
                <a:latin typeface="+mn-ea"/>
                <a:ea typeface="+mn-ea"/>
              </a:rPr>
              <a:t>有效性：</a:t>
            </a:r>
            <a:r>
              <a:rPr lang="zh-CN" altLang="en-US" sz="3600" dirty="0">
                <a:solidFill>
                  <a:srgbClr val="A30909"/>
                </a:solidFill>
                <a:latin typeface="+mn-ea"/>
                <a:ea typeface="+mn-ea"/>
              </a:rPr>
              <a:t>卡马西平是部分性癫痫发作患者的一线治疗药物</a:t>
            </a:r>
          </a:p>
        </p:txBody>
      </p:sp>
      <p:sp>
        <p:nvSpPr>
          <p:cNvPr id="30" name="文本框 29">
            <a:extLst>
              <a:ext uri="{FF2B5EF4-FFF2-40B4-BE49-F238E27FC236}">
                <a16:creationId xmlns:a16="http://schemas.microsoft.com/office/drawing/2014/main" id="{F9FFED9D-F328-E147-9504-E07A2F2ED377}"/>
              </a:ext>
            </a:extLst>
          </p:cNvPr>
          <p:cNvSpPr txBox="1"/>
          <p:nvPr/>
        </p:nvSpPr>
        <p:spPr>
          <a:xfrm>
            <a:off x="369372" y="832648"/>
            <a:ext cx="4649438" cy="2376035"/>
          </a:xfrm>
          <a:prstGeom prst="rect">
            <a:avLst/>
          </a:prstGeom>
          <a:noFill/>
        </p:spPr>
        <p:txBody>
          <a:bodyPr wrap="square">
            <a:spAutoFit/>
          </a:bodyPr>
          <a:lstStyle/>
          <a:p>
            <a:pPr>
              <a:lnSpc>
                <a:spcPct val="125000"/>
              </a:lnSpc>
              <a:spcBef>
                <a:spcPts val="600"/>
              </a:spcBef>
            </a:pPr>
            <a:r>
              <a:rPr lang="zh-CN" altLang="en-US" sz="1400" b="1" dirty="0">
                <a:latin typeface="+mn-ea"/>
              </a:rPr>
              <a:t>一项网络荟萃分析</a:t>
            </a:r>
            <a:r>
              <a:rPr kumimoji="0" lang="en-US" altLang="zh-CN" sz="1400" b="0" i="0" u="none" strike="noStrike" kern="1200" cap="none" spc="0" normalizeH="0" baseline="30000" noProof="0" dirty="0">
                <a:ln>
                  <a:noFill/>
                </a:ln>
                <a:solidFill>
                  <a:srgbClr val="000000"/>
                </a:solidFill>
                <a:effectLst/>
                <a:uLnTx/>
                <a:uFillTx/>
                <a:latin typeface="微软雅黑"/>
                <a:ea typeface="微软雅黑"/>
                <a:cs typeface="+mn-cs"/>
              </a:rPr>
              <a:t>[1] </a:t>
            </a:r>
            <a:r>
              <a:rPr lang="zh-CN" altLang="en-US" sz="1400" b="1" dirty="0">
                <a:latin typeface="+mn-ea"/>
              </a:rPr>
              <a:t>：</a:t>
            </a:r>
            <a:endParaRPr lang="en-US" altLang="zh-CN" sz="1400" b="1" dirty="0">
              <a:latin typeface="+mn-ea"/>
            </a:endParaRPr>
          </a:p>
          <a:p>
            <a:pPr>
              <a:lnSpc>
                <a:spcPct val="125000"/>
              </a:lnSpc>
              <a:spcBef>
                <a:spcPts val="600"/>
              </a:spcBef>
            </a:pPr>
            <a:r>
              <a:rPr lang="zh-CN" altLang="en-US" sz="1400" dirty="0">
                <a:latin typeface="+mn-ea"/>
              </a:rPr>
              <a:t>纳入</a:t>
            </a:r>
            <a:r>
              <a:rPr lang="en-US" altLang="zh-CN" sz="1400" dirty="0">
                <a:latin typeface="+mn-ea"/>
              </a:rPr>
              <a:t>12391</a:t>
            </a:r>
            <a:r>
              <a:rPr lang="zh-CN" altLang="en-US" sz="1400" dirty="0">
                <a:latin typeface="+mn-ea"/>
              </a:rPr>
              <a:t>名患者，单一的抗癫痫药物进行治疗，英国国家卫生与临床优化研究所 （</a:t>
            </a:r>
            <a:r>
              <a:rPr lang="en-US" altLang="zh-CN" sz="1400" dirty="0">
                <a:latin typeface="+mn-ea"/>
              </a:rPr>
              <a:t>NICE</a:t>
            </a:r>
            <a:r>
              <a:rPr lang="zh-CN" altLang="en-US" sz="1400" dirty="0">
                <a:latin typeface="+mn-ea"/>
              </a:rPr>
              <a:t>） 针对成人和儿童的当前指南推荐卡马西平或拉莫三嗪作为部分性癫痫发作的一线治疗，丙戊酸钠作为全面性癫痫发作的一线治疗。</a:t>
            </a:r>
            <a:endParaRPr lang="en-US" altLang="zh-CN" sz="1400" dirty="0">
              <a:latin typeface="+mn-ea"/>
            </a:endParaRPr>
          </a:p>
          <a:p>
            <a:pPr>
              <a:lnSpc>
                <a:spcPct val="125000"/>
              </a:lnSpc>
              <a:spcBef>
                <a:spcPts val="600"/>
              </a:spcBef>
            </a:pPr>
            <a:r>
              <a:rPr lang="zh-CN" altLang="en-US" sz="1400" b="1" dirty="0">
                <a:latin typeface="+mn-ea"/>
              </a:rPr>
              <a:t>评估结论：</a:t>
            </a:r>
            <a:r>
              <a:rPr lang="zh-CN" altLang="en-US" sz="1400" dirty="0">
                <a:latin typeface="+mn-ea"/>
              </a:rPr>
              <a:t>高质量证据支持当前的指南（如</a:t>
            </a:r>
            <a:r>
              <a:rPr lang="en-US" altLang="zh-CN" sz="1400" dirty="0">
                <a:latin typeface="+mn-ea"/>
              </a:rPr>
              <a:t>NICE</a:t>
            </a:r>
            <a:r>
              <a:rPr lang="zh-CN" altLang="en-US" sz="1400" dirty="0">
                <a:latin typeface="+mn-ea"/>
              </a:rPr>
              <a:t>），即</a:t>
            </a:r>
            <a:r>
              <a:rPr lang="zh-CN" altLang="en-US" sz="1400" b="1" dirty="0">
                <a:solidFill>
                  <a:srgbClr val="C00000"/>
                </a:solidFill>
                <a:latin typeface="+mn-ea"/>
              </a:rPr>
              <a:t>卡马西平</a:t>
            </a:r>
            <a:r>
              <a:rPr lang="zh-CN" altLang="en-US" sz="1400" b="1" dirty="0">
                <a:latin typeface="+mn-ea"/>
              </a:rPr>
              <a:t>和</a:t>
            </a:r>
            <a:r>
              <a:rPr lang="zh-CN" altLang="en-US" sz="1400" dirty="0">
                <a:latin typeface="+mn-ea"/>
              </a:rPr>
              <a:t>拉莫三嗪是适合</a:t>
            </a:r>
            <a:r>
              <a:rPr lang="zh-CN" altLang="en-US" sz="1400" b="1" dirty="0">
                <a:solidFill>
                  <a:srgbClr val="C00000"/>
                </a:solidFill>
                <a:latin typeface="+mn-ea"/>
              </a:rPr>
              <a:t>部分性癫痫发作患者的一线治疗</a:t>
            </a:r>
            <a:r>
              <a:rPr lang="zh-CN" altLang="en-US" sz="1400" dirty="0">
                <a:latin typeface="+mn-ea"/>
              </a:rPr>
              <a:t>。</a:t>
            </a:r>
          </a:p>
        </p:txBody>
      </p:sp>
      <p:sp>
        <p:nvSpPr>
          <p:cNvPr id="65" name="文本框 64">
            <a:extLst>
              <a:ext uri="{FF2B5EF4-FFF2-40B4-BE49-F238E27FC236}">
                <a16:creationId xmlns:a16="http://schemas.microsoft.com/office/drawing/2014/main" id="{81ED17DE-7D2E-5A67-76F4-E513F8E4B87D}"/>
              </a:ext>
            </a:extLst>
          </p:cNvPr>
          <p:cNvSpPr txBox="1"/>
          <p:nvPr/>
        </p:nvSpPr>
        <p:spPr>
          <a:xfrm>
            <a:off x="0" y="6527002"/>
            <a:ext cx="6035718" cy="338554"/>
          </a:xfrm>
          <a:prstGeom prst="rect">
            <a:avLst/>
          </a:prstGeom>
          <a:noFill/>
        </p:spPr>
        <p:txBody>
          <a:bodyPr wrap="square">
            <a:spAutoFit/>
          </a:bodyPr>
          <a:lstStyle/>
          <a:p>
            <a:r>
              <a:rPr lang="en-US" altLang="zh-CN" sz="800" dirty="0">
                <a:latin typeface="+mj-ea"/>
                <a:ea typeface="+mj-ea"/>
              </a:rPr>
              <a:t>[1].Nevitt SJ, et al. Antiepileptic drug monotherapy for epilepsy: a network meta-analysis of individual participant data. Cochrane Database Syst Rev. 2017 Dec 15;12(12):CD011412. </a:t>
            </a:r>
            <a:endParaRPr lang="zh-CN" altLang="en-US" sz="800" dirty="0">
              <a:latin typeface="+mj-ea"/>
              <a:ea typeface="+mj-ea"/>
            </a:endParaRPr>
          </a:p>
        </p:txBody>
      </p:sp>
      <p:pic>
        <p:nvPicPr>
          <p:cNvPr id="25" name="图片 24">
            <a:extLst>
              <a:ext uri="{FF2B5EF4-FFF2-40B4-BE49-F238E27FC236}">
                <a16:creationId xmlns:a16="http://schemas.microsoft.com/office/drawing/2014/main" id="{D239E9EF-9CAA-78BC-69EF-5E1BFBAD3089}"/>
              </a:ext>
            </a:extLst>
          </p:cNvPr>
          <p:cNvPicPr>
            <a:picLocks noChangeAspect="1"/>
          </p:cNvPicPr>
          <p:nvPr/>
        </p:nvPicPr>
        <p:blipFill>
          <a:blip r:embed="rId3"/>
          <a:srcRect r="51880" b="50000"/>
          <a:stretch>
            <a:fillRect/>
          </a:stretch>
        </p:blipFill>
        <p:spPr>
          <a:xfrm>
            <a:off x="820148" y="3420136"/>
            <a:ext cx="1551015" cy="1218129"/>
          </a:xfrm>
          <a:prstGeom prst="rect">
            <a:avLst/>
          </a:prstGeom>
        </p:spPr>
      </p:pic>
      <p:pic>
        <p:nvPicPr>
          <p:cNvPr id="31" name="图片 30">
            <a:extLst>
              <a:ext uri="{FF2B5EF4-FFF2-40B4-BE49-F238E27FC236}">
                <a16:creationId xmlns:a16="http://schemas.microsoft.com/office/drawing/2014/main" id="{E9388E33-C350-9533-90C5-6117B5A504CC}"/>
              </a:ext>
            </a:extLst>
          </p:cNvPr>
          <p:cNvPicPr>
            <a:picLocks noChangeAspect="1"/>
          </p:cNvPicPr>
          <p:nvPr/>
        </p:nvPicPr>
        <p:blipFill>
          <a:blip r:embed="rId3"/>
          <a:srcRect t="50000" r="51880"/>
          <a:stretch>
            <a:fillRect/>
          </a:stretch>
        </p:blipFill>
        <p:spPr>
          <a:xfrm>
            <a:off x="850042" y="5063596"/>
            <a:ext cx="1551015" cy="1218129"/>
          </a:xfrm>
          <a:prstGeom prst="rect">
            <a:avLst/>
          </a:prstGeom>
        </p:spPr>
      </p:pic>
      <p:sp>
        <p:nvSpPr>
          <p:cNvPr id="44" name="文本框 43">
            <a:extLst>
              <a:ext uri="{FF2B5EF4-FFF2-40B4-BE49-F238E27FC236}">
                <a16:creationId xmlns:a16="http://schemas.microsoft.com/office/drawing/2014/main" id="{51DC6A3B-BCB0-1037-71D1-F5208BC18295}"/>
              </a:ext>
            </a:extLst>
          </p:cNvPr>
          <p:cNvSpPr txBox="1"/>
          <p:nvPr/>
        </p:nvSpPr>
        <p:spPr>
          <a:xfrm>
            <a:off x="1213235" y="3271661"/>
            <a:ext cx="1119372" cy="215444"/>
          </a:xfrm>
          <a:prstGeom prst="rect">
            <a:avLst/>
          </a:prstGeom>
          <a:noFill/>
        </p:spPr>
        <p:txBody>
          <a:bodyPr wrap="square">
            <a:spAutoFit/>
          </a:bodyPr>
          <a:lstStyle/>
          <a:p>
            <a:r>
              <a:rPr lang="zh-CN" altLang="en-US" sz="800" dirty="0"/>
              <a:t>分配治疗撤药时间</a:t>
            </a:r>
          </a:p>
        </p:txBody>
      </p:sp>
      <p:pic>
        <p:nvPicPr>
          <p:cNvPr id="45" name="图片 44">
            <a:extLst>
              <a:ext uri="{FF2B5EF4-FFF2-40B4-BE49-F238E27FC236}">
                <a16:creationId xmlns:a16="http://schemas.microsoft.com/office/drawing/2014/main" id="{9D23CF06-A871-C892-1CE2-266654F8B6CF}"/>
              </a:ext>
            </a:extLst>
          </p:cNvPr>
          <p:cNvPicPr>
            <a:picLocks noChangeAspect="1"/>
          </p:cNvPicPr>
          <p:nvPr/>
        </p:nvPicPr>
        <p:blipFill>
          <a:blip r:embed="rId3"/>
          <a:srcRect l="51146" b="50000"/>
          <a:stretch>
            <a:fillRect/>
          </a:stretch>
        </p:blipFill>
        <p:spPr>
          <a:xfrm>
            <a:off x="2775365" y="5046456"/>
            <a:ext cx="1574669" cy="1218129"/>
          </a:xfrm>
          <a:prstGeom prst="rect">
            <a:avLst/>
          </a:prstGeom>
        </p:spPr>
      </p:pic>
      <p:pic>
        <p:nvPicPr>
          <p:cNvPr id="47" name="图片 46">
            <a:extLst>
              <a:ext uri="{FF2B5EF4-FFF2-40B4-BE49-F238E27FC236}">
                <a16:creationId xmlns:a16="http://schemas.microsoft.com/office/drawing/2014/main" id="{BAC6AA1A-2FC7-A393-15CF-C225F38BE4C1}"/>
              </a:ext>
            </a:extLst>
          </p:cNvPr>
          <p:cNvPicPr>
            <a:picLocks noChangeAspect="1"/>
          </p:cNvPicPr>
          <p:nvPr/>
        </p:nvPicPr>
        <p:blipFill>
          <a:blip r:embed="rId3"/>
          <a:srcRect l="51880" t="50000"/>
          <a:stretch>
            <a:fillRect/>
          </a:stretch>
        </p:blipFill>
        <p:spPr>
          <a:xfrm>
            <a:off x="2764250" y="3437258"/>
            <a:ext cx="1551015" cy="1218129"/>
          </a:xfrm>
          <a:prstGeom prst="rect">
            <a:avLst/>
          </a:prstGeom>
        </p:spPr>
      </p:pic>
      <p:sp>
        <p:nvSpPr>
          <p:cNvPr id="52" name="文本框 51">
            <a:extLst>
              <a:ext uri="{FF2B5EF4-FFF2-40B4-BE49-F238E27FC236}">
                <a16:creationId xmlns:a16="http://schemas.microsoft.com/office/drawing/2014/main" id="{94BD01D7-9985-3E52-5D11-6329C996340F}"/>
              </a:ext>
            </a:extLst>
          </p:cNvPr>
          <p:cNvSpPr txBox="1"/>
          <p:nvPr/>
        </p:nvSpPr>
        <p:spPr>
          <a:xfrm>
            <a:off x="3118085" y="3284950"/>
            <a:ext cx="1047429" cy="215444"/>
          </a:xfrm>
          <a:prstGeom prst="rect">
            <a:avLst/>
          </a:prstGeom>
          <a:noFill/>
        </p:spPr>
        <p:txBody>
          <a:bodyPr wrap="square">
            <a:spAutoFit/>
          </a:bodyPr>
          <a:lstStyle/>
          <a:p>
            <a:r>
              <a:rPr lang="zh-CN" altLang="en-US" sz="800" dirty="0">
                <a:latin typeface="+mn-ea"/>
              </a:rPr>
              <a:t>首次癫痫发作时间</a:t>
            </a:r>
            <a:endParaRPr lang="zh-CN" altLang="en-US" sz="800" dirty="0"/>
          </a:p>
        </p:txBody>
      </p:sp>
      <p:sp>
        <p:nvSpPr>
          <p:cNvPr id="53" name="文本框 52">
            <a:extLst>
              <a:ext uri="{FF2B5EF4-FFF2-40B4-BE49-F238E27FC236}">
                <a16:creationId xmlns:a16="http://schemas.microsoft.com/office/drawing/2014/main" id="{1CFD7397-DF3A-6B9E-D3DD-95F4A5995F44}"/>
              </a:ext>
            </a:extLst>
          </p:cNvPr>
          <p:cNvSpPr txBox="1"/>
          <p:nvPr/>
        </p:nvSpPr>
        <p:spPr>
          <a:xfrm>
            <a:off x="903489" y="4897980"/>
            <a:ext cx="1581205" cy="215444"/>
          </a:xfrm>
          <a:prstGeom prst="rect">
            <a:avLst/>
          </a:prstGeom>
          <a:noFill/>
        </p:spPr>
        <p:txBody>
          <a:bodyPr wrap="square">
            <a:spAutoFit/>
          </a:bodyPr>
          <a:lstStyle/>
          <a:p>
            <a:r>
              <a:rPr lang="zh-CN" altLang="en-US" sz="800" dirty="0">
                <a:latin typeface="+mn-ea"/>
              </a:rPr>
              <a:t>达到</a:t>
            </a:r>
            <a:r>
              <a:rPr lang="en-US" altLang="zh-CN" sz="800" dirty="0">
                <a:latin typeface="+mn-ea"/>
              </a:rPr>
              <a:t>6</a:t>
            </a:r>
            <a:r>
              <a:rPr lang="zh-CN" altLang="en-US" sz="800" dirty="0">
                <a:latin typeface="+mn-ea"/>
              </a:rPr>
              <a:t>个月无癫痫发作的时间</a:t>
            </a:r>
            <a:endParaRPr lang="zh-CN" altLang="en-US" sz="800" dirty="0"/>
          </a:p>
        </p:txBody>
      </p:sp>
      <p:sp>
        <p:nvSpPr>
          <p:cNvPr id="55" name="文本框 54">
            <a:extLst>
              <a:ext uri="{FF2B5EF4-FFF2-40B4-BE49-F238E27FC236}">
                <a16:creationId xmlns:a16="http://schemas.microsoft.com/office/drawing/2014/main" id="{DA50F678-E433-448D-DFDD-921551B324CE}"/>
              </a:ext>
            </a:extLst>
          </p:cNvPr>
          <p:cNvSpPr txBox="1"/>
          <p:nvPr/>
        </p:nvSpPr>
        <p:spPr>
          <a:xfrm>
            <a:off x="2773599" y="4897980"/>
            <a:ext cx="1637689" cy="215444"/>
          </a:xfrm>
          <a:prstGeom prst="rect">
            <a:avLst/>
          </a:prstGeom>
          <a:noFill/>
        </p:spPr>
        <p:txBody>
          <a:bodyPr wrap="square">
            <a:spAutoFit/>
          </a:bodyPr>
          <a:lstStyle/>
          <a:p>
            <a:r>
              <a:rPr lang="zh-CN" altLang="en-US" sz="800" dirty="0">
                <a:latin typeface="+mn-ea"/>
              </a:rPr>
              <a:t>达到</a:t>
            </a:r>
            <a:r>
              <a:rPr lang="en-US" altLang="zh-CN" sz="800" dirty="0">
                <a:latin typeface="+mn-ea"/>
              </a:rPr>
              <a:t>12</a:t>
            </a:r>
            <a:r>
              <a:rPr lang="zh-CN" altLang="en-US" sz="800" dirty="0">
                <a:latin typeface="+mn-ea"/>
              </a:rPr>
              <a:t>个月无癫痫发作的时间</a:t>
            </a:r>
            <a:endParaRPr lang="zh-CN" altLang="en-US" sz="800" dirty="0"/>
          </a:p>
        </p:txBody>
      </p:sp>
      <p:sp>
        <p:nvSpPr>
          <p:cNvPr id="56" name="文本框 55">
            <a:extLst>
              <a:ext uri="{FF2B5EF4-FFF2-40B4-BE49-F238E27FC236}">
                <a16:creationId xmlns:a16="http://schemas.microsoft.com/office/drawing/2014/main" id="{018869D1-051A-01D1-BE34-048CFFD6F3E7}"/>
              </a:ext>
            </a:extLst>
          </p:cNvPr>
          <p:cNvSpPr txBox="1"/>
          <p:nvPr/>
        </p:nvSpPr>
        <p:spPr>
          <a:xfrm>
            <a:off x="1551138" y="4727164"/>
            <a:ext cx="420512" cy="169277"/>
          </a:xfrm>
          <a:prstGeom prst="rect">
            <a:avLst/>
          </a:prstGeom>
          <a:noFill/>
        </p:spPr>
        <p:txBody>
          <a:bodyPr wrap="square" rtlCol="0">
            <a:spAutoFit/>
          </a:bodyPr>
          <a:lstStyle/>
          <a:p>
            <a:r>
              <a:rPr lang="zh-CN" altLang="en-US" sz="500" dirty="0">
                <a:solidFill>
                  <a:srgbClr val="C00000"/>
                </a:solidFill>
              </a:rPr>
              <a:t>更好</a:t>
            </a:r>
          </a:p>
        </p:txBody>
      </p:sp>
      <p:cxnSp>
        <p:nvCxnSpPr>
          <p:cNvPr id="4" name="直接连接符 3">
            <a:extLst>
              <a:ext uri="{FF2B5EF4-FFF2-40B4-BE49-F238E27FC236}">
                <a16:creationId xmlns:a16="http://schemas.microsoft.com/office/drawing/2014/main" id="{2054A594-AB63-8475-D8F2-D3163CAD61F5}"/>
              </a:ext>
            </a:extLst>
          </p:cNvPr>
          <p:cNvCxnSpPr>
            <a:cxnSpLocks/>
          </p:cNvCxnSpPr>
          <p:nvPr/>
        </p:nvCxnSpPr>
        <p:spPr>
          <a:xfrm>
            <a:off x="1710879" y="3754109"/>
            <a:ext cx="0" cy="986205"/>
          </a:xfrm>
          <a:prstGeom prst="line">
            <a:avLst/>
          </a:prstGeom>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996F89A8-3CD4-C851-6680-E6F3EC3E0F0B}"/>
              </a:ext>
            </a:extLst>
          </p:cNvPr>
          <p:cNvSpPr txBox="1"/>
          <p:nvPr/>
        </p:nvSpPr>
        <p:spPr>
          <a:xfrm>
            <a:off x="3510315" y="4724333"/>
            <a:ext cx="420512" cy="169277"/>
          </a:xfrm>
          <a:prstGeom prst="rect">
            <a:avLst/>
          </a:prstGeom>
          <a:noFill/>
        </p:spPr>
        <p:txBody>
          <a:bodyPr wrap="square" rtlCol="0">
            <a:spAutoFit/>
          </a:bodyPr>
          <a:lstStyle/>
          <a:p>
            <a:r>
              <a:rPr lang="zh-CN" altLang="en-US" sz="500" dirty="0">
                <a:solidFill>
                  <a:srgbClr val="C00000"/>
                </a:solidFill>
              </a:rPr>
              <a:t>更好</a:t>
            </a:r>
          </a:p>
        </p:txBody>
      </p:sp>
      <p:cxnSp>
        <p:nvCxnSpPr>
          <p:cNvPr id="8" name="直接连接符 7">
            <a:extLst>
              <a:ext uri="{FF2B5EF4-FFF2-40B4-BE49-F238E27FC236}">
                <a16:creationId xmlns:a16="http://schemas.microsoft.com/office/drawing/2014/main" id="{C8207421-D1D1-24D2-4F55-66098CE07922}"/>
              </a:ext>
            </a:extLst>
          </p:cNvPr>
          <p:cNvCxnSpPr>
            <a:cxnSpLocks/>
          </p:cNvCxnSpPr>
          <p:nvPr/>
        </p:nvCxnSpPr>
        <p:spPr>
          <a:xfrm>
            <a:off x="3664102" y="3767398"/>
            <a:ext cx="0" cy="951261"/>
          </a:xfrm>
          <a:prstGeom prst="line">
            <a:avLst/>
          </a:prstGeom>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34B7BCD9-9F80-20FE-1990-32A99DD0EC50}"/>
              </a:ext>
            </a:extLst>
          </p:cNvPr>
          <p:cNvSpPr txBox="1"/>
          <p:nvPr/>
        </p:nvSpPr>
        <p:spPr>
          <a:xfrm>
            <a:off x="1625550" y="6335450"/>
            <a:ext cx="420512" cy="169277"/>
          </a:xfrm>
          <a:prstGeom prst="rect">
            <a:avLst/>
          </a:prstGeom>
          <a:noFill/>
        </p:spPr>
        <p:txBody>
          <a:bodyPr wrap="square" rtlCol="0">
            <a:spAutoFit/>
          </a:bodyPr>
          <a:lstStyle/>
          <a:p>
            <a:r>
              <a:rPr lang="zh-CN" altLang="en-US" sz="500" dirty="0">
                <a:solidFill>
                  <a:srgbClr val="C00000"/>
                </a:solidFill>
              </a:rPr>
              <a:t>更好</a:t>
            </a:r>
          </a:p>
        </p:txBody>
      </p:sp>
      <p:cxnSp>
        <p:nvCxnSpPr>
          <p:cNvPr id="10" name="直接连接符 9">
            <a:extLst>
              <a:ext uri="{FF2B5EF4-FFF2-40B4-BE49-F238E27FC236}">
                <a16:creationId xmlns:a16="http://schemas.microsoft.com/office/drawing/2014/main" id="{CA9E2FB3-63CC-CACF-CACC-8E00406C989D}"/>
              </a:ext>
            </a:extLst>
          </p:cNvPr>
          <p:cNvCxnSpPr>
            <a:cxnSpLocks/>
          </p:cNvCxnSpPr>
          <p:nvPr/>
        </p:nvCxnSpPr>
        <p:spPr>
          <a:xfrm>
            <a:off x="1760056" y="5373739"/>
            <a:ext cx="0" cy="971258"/>
          </a:xfrm>
          <a:prstGeom prst="line">
            <a:avLst/>
          </a:prstGeom>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7B014BF0-C29E-71E9-D65E-F4E6B824F83A}"/>
              </a:ext>
            </a:extLst>
          </p:cNvPr>
          <p:cNvSpPr txBox="1"/>
          <p:nvPr/>
        </p:nvSpPr>
        <p:spPr>
          <a:xfrm>
            <a:off x="3540209" y="6322141"/>
            <a:ext cx="420512" cy="169277"/>
          </a:xfrm>
          <a:prstGeom prst="rect">
            <a:avLst/>
          </a:prstGeom>
          <a:noFill/>
        </p:spPr>
        <p:txBody>
          <a:bodyPr wrap="square" rtlCol="0">
            <a:spAutoFit/>
          </a:bodyPr>
          <a:lstStyle/>
          <a:p>
            <a:r>
              <a:rPr lang="zh-CN" altLang="en-US" sz="500" dirty="0">
                <a:solidFill>
                  <a:srgbClr val="C00000"/>
                </a:solidFill>
              </a:rPr>
              <a:t>更好</a:t>
            </a:r>
          </a:p>
        </p:txBody>
      </p:sp>
      <p:cxnSp>
        <p:nvCxnSpPr>
          <p:cNvPr id="12" name="直接连接符 11">
            <a:extLst>
              <a:ext uri="{FF2B5EF4-FFF2-40B4-BE49-F238E27FC236}">
                <a16:creationId xmlns:a16="http://schemas.microsoft.com/office/drawing/2014/main" id="{7885AF3F-BA84-EBC0-04B2-14BE06BF4F58}"/>
              </a:ext>
            </a:extLst>
          </p:cNvPr>
          <p:cNvCxnSpPr>
            <a:cxnSpLocks/>
          </p:cNvCxnSpPr>
          <p:nvPr/>
        </p:nvCxnSpPr>
        <p:spPr>
          <a:xfrm>
            <a:off x="3677571" y="5411853"/>
            <a:ext cx="0" cy="954781"/>
          </a:xfrm>
          <a:prstGeom prst="line">
            <a:avLst/>
          </a:prstGeom>
          <a:ln w="9525">
            <a:solidFill>
              <a:srgbClr val="C0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表格 4">
            <a:extLst>
              <a:ext uri="{FF2B5EF4-FFF2-40B4-BE49-F238E27FC236}">
                <a16:creationId xmlns:a16="http://schemas.microsoft.com/office/drawing/2014/main" id="{6AA092A8-B3BB-0E18-AE11-3CB6029E429F}"/>
              </a:ext>
            </a:extLst>
          </p:cNvPr>
          <p:cNvGraphicFramePr>
            <a:graphicFrameLocks noGrp="1"/>
          </p:cNvGraphicFramePr>
          <p:nvPr>
            <p:extLst>
              <p:ext uri="{D42A27DB-BD31-4B8C-83A1-F6EECF244321}">
                <p14:modId xmlns:p14="http://schemas.microsoft.com/office/powerpoint/2010/main" val="4099341801"/>
              </p:ext>
            </p:extLst>
          </p:nvPr>
        </p:nvGraphicFramePr>
        <p:xfrm>
          <a:off x="5340886" y="1379812"/>
          <a:ext cx="6468382" cy="5098822"/>
        </p:xfrm>
        <a:graphic>
          <a:graphicData uri="http://schemas.openxmlformats.org/drawingml/2006/table">
            <a:tbl>
              <a:tblPr firstRow="1" bandRow="1">
                <a:tableStyleId>{5C22544A-7EE6-4342-B048-85BDC9FD1C3A}</a:tableStyleId>
              </a:tblPr>
              <a:tblGrid>
                <a:gridCol w="546547">
                  <a:extLst>
                    <a:ext uri="{9D8B030D-6E8A-4147-A177-3AD203B41FA5}">
                      <a16:colId xmlns:a16="http://schemas.microsoft.com/office/drawing/2014/main" val="3407379739"/>
                    </a:ext>
                  </a:extLst>
                </a:gridCol>
                <a:gridCol w="2044218">
                  <a:extLst>
                    <a:ext uri="{9D8B030D-6E8A-4147-A177-3AD203B41FA5}">
                      <a16:colId xmlns:a16="http://schemas.microsoft.com/office/drawing/2014/main" val="3675880883"/>
                    </a:ext>
                  </a:extLst>
                </a:gridCol>
                <a:gridCol w="1272657">
                  <a:extLst>
                    <a:ext uri="{9D8B030D-6E8A-4147-A177-3AD203B41FA5}">
                      <a16:colId xmlns:a16="http://schemas.microsoft.com/office/drawing/2014/main" val="2458929834"/>
                    </a:ext>
                  </a:extLst>
                </a:gridCol>
                <a:gridCol w="2604960">
                  <a:extLst>
                    <a:ext uri="{9D8B030D-6E8A-4147-A177-3AD203B41FA5}">
                      <a16:colId xmlns:a16="http://schemas.microsoft.com/office/drawing/2014/main" val="3427848013"/>
                    </a:ext>
                  </a:extLst>
                </a:gridCol>
              </a:tblGrid>
              <a:tr h="262985">
                <a:tc>
                  <a:txBody>
                    <a:bodyPr/>
                    <a:lstStyle/>
                    <a:p>
                      <a:pPr algn="ctr" fontAlgn="ctr">
                        <a:buNone/>
                      </a:pPr>
                      <a:r>
                        <a:rPr lang="zh-CN" altLang="en-US" sz="1000" b="1" u="none" strike="noStrike" kern="1200" dirty="0">
                          <a:solidFill>
                            <a:schemeClr val="lt1"/>
                          </a:solidFill>
                          <a:effectLst/>
                          <a:latin typeface="+mn-ea"/>
                          <a:ea typeface="+mn-ea"/>
                          <a:cs typeface="+mn-cs"/>
                        </a:rPr>
                        <a:t>疾病</a:t>
                      </a:r>
                    </a:p>
                  </a:txBody>
                  <a:tcPr marL="4763" marR="4763" marT="4763" marB="0" anchor="ctr"/>
                </a:tc>
                <a:tc>
                  <a:txBody>
                    <a:bodyPr/>
                    <a:lstStyle/>
                    <a:p>
                      <a:pPr algn="ctr" fontAlgn="ctr">
                        <a:buNone/>
                      </a:pPr>
                      <a:r>
                        <a:rPr lang="zh-CN" altLang="en-US" sz="1000" u="none" strike="noStrike" dirty="0">
                          <a:effectLst/>
                          <a:latin typeface="+mn-ea"/>
                          <a:ea typeface="+mn-ea"/>
                        </a:rPr>
                        <a:t>指南共识名称</a:t>
                      </a:r>
                      <a:endParaRPr lang="zh-CN" altLang="en-US" sz="1000" b="0" i="0" u="none" strike="noStrike" dirty="0">
                        <a:solidFill>
                          <a:srgbClr val="000000"/>
                        </a:solidFill>
                        <a:effectLst/>
                        <a:latin typeface="+mn-ea"/>
                        <a:ea typeface="+mn-ea"/>
                      </a:endParaRPr>
                    </a:p>
                  </a:txBody>
                  <a:tcPr marL="4763" marR="4763" marT="4763" marB="0" anchor="ctr"/>
                </a:tc>
                <a:tc>
                  <a:txBody>
                    <a:bodyPr/>
                    <a:lstStyle/>
                    <a:p>
                      <a:pPr algn="ctr" fontAlgn="ctr">
                        <a:buNone/>
                      </a:pPr>
                      <a:r>
                        <a:rPr lang="zh-CN" altLang="en-US" sz="1000" b="1" u="none" strike="noStrike" kern="1200" dirty="0">
                          <a:solidFill>
                            <a:schemeClr val="lt1"/>
                          </a:solidFill>
                          <a:effectLst/>
                          <a:latin typeface="+mn-ea"/>
                          <a:ea typeface="+mn-ea"/>
                          <a:cs typeface="+mn-cs"/>
                        </a:rPr>
                        <a:t>发布机构</a:t>
                      </a:r>
                    </a:p>
                  </a:txBody>
                  <a:tcPr marL="4763" marR="4763" marT="4763" marB="0" anchor="ctr"/>
                </a:tc>
                <a:tc>
                  <a:txBody>
                    <a:bodyPr/>
                    <a:lstStyle/>
                    <a:p>
                      <a:pPr algn="ctr" fontAlgn="ctr">
                        <a:buNone/>
                      </a:pPr>
                      <a:r>
                        <a:rPr lang="zh-CN" altLang="en-US" sz="1000" b="1" u="none" strike="noStrike" kern="1200" dirty="0">
                          <a:solidFill>
                            <a:schemeClr val="lt1"/>
                          </a:solidFill>
                          <a:effectLst/>
                          <a:latin typeface="+mn-ea"/>
                          <a:ea typeface="+mn-ea"/>
                          <a:cs typeface="+mn-cs"/>
                        </a:rPr>
                        <a:t>推荐意见描述</a:t>
                      </a:r>
                    </a:p>
                  </a:txBody>
                  <a:tcPr marL="4763" marR="4763" marT="4763" marB="0" anchor="ctr"/>
                </a:tc>
                <a:extLst>
                  <a:ext uri="{0D108BD9-81ED-4DB2-BD59-A6C34878D82A}">
                    <a16:rowId xmlns:a16="http://schemas.microsoft.com/office/drawing/2014/main" val="3318477118"/>
                  </a:ext>
                </a:extLst>
              </a:tr>
              <a:tr h="601194">
                <a:tc rowSpan="6">
                  <a:txBody>
                    <a:bodyPr/>
                    <a:lstStyle/>
                    <a:p>
                      <a:pPr algn="ctr" fontAlgn="ctr">
                        <a:buNone/>
                      </a:pPr>
                      <a:r>
                        <a:rPr lang="zh-CN" altLang="en-US" sz="1000" b="1" i="0" u="none" strike="noStrike" dirty="0">
                          <a:solidFill>
                            <a:srgbClr val="000000"/>
                          </a:solidFill>
                          <a:effectLst/>
                          <a:latin typeface="+mn-ea"/>
                          <a:ea typeface="+mn-ea"/>
                        </a:rPr>
                        <a:t>癫痫</a:t>
                      </a:r>
                      <a:endParaRPr lang="en-US" altLang="zh-CN" sz="1000" b="1"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en-US" altLang="zh-CN" sz="1000" u="none" strike="noStrike" dirty="0">
                          <a:effectLst/>
                          <a:latin typeface="+mn-ea"/>
                          <a:ea typeface="+mn-ea"/>
                        </a:rPr>
                        <a:t>《2023</a:t>
                      </a:r>
                      <a:r>
                        <a:rPr lang="zh-CN" altLang="en-US" sz="1000" u="none" strike="noStrike" dirty="0">
                          <a:effectLst/>
                          <a:latin typeface="+mn-ea"/>
                          <a:ea typeface="+mn-ea"/>
                        </a:rPr>
                        <a:t>版中国癫痫临床诊疗指南</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中国抗癫痫协会</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u="none" strike="noStrike" dirty="0">
                          <a:effectLst/>
                          <a:latin typeface="+mn-ea"/>
                          <a:ea typeface="+mn-ea"/>
                        </a:rPr>
                        <a:t>卡马西平可用于仅有全面强直</a:t>
                      </a:r>
                      <a:r>
                        <a:rPr lang="en-US" altLang="zh-CN" sz="1000" u="none" strike="noStrike" dirty="0">
                          <a:effectLst/>
                          <a:latin typeface="+mn-ea"/>
                          <a:ea typeface="+mn-ea"/>
                        </a:rPr>
                        <a:t>-</a:t>
                      </a:r>
                      <a:r>
                        <a:rPr lang="zh-CN" altLang="en-US" sz="1000" u="none" strike="noStrike" dirty="0">
                          <a:effectLst/>
                          <a:latin typeface="+mn-ea"/>
                          <a:ea typeface="+mn-ea"/>
                        </a:rPr>
                        <a:t>阵挛发作的患者</a:t>
                      </a:r>
                      <a:br>
                        <a:rPr lang="zh-CN" altLang="en-US" sz="1000" u="none" strike="noStrike" dirty="0">
                          <a:effectLst/>
                          <a:latin typeface="+mn-ea"/>
                          <a:ea typeface="+mn-ea"/>
                        </a:rPr>
                      </a:br>
                      <a:r>
                        <a:rPr lang="zh-CN" altLang="en-US" sz="1000" u="none" strike="noStrike" dirty="0">
                          <a:effectLst/>
                          <a:latin typeface="+mn-ea"/>
                          <a:ea typeface="+mn-ea"/>
                        </a:rPr>
                        <a:t>卡马西平可作为</a:t>
                      </a:r>
                      <a:r>
                        <a:rPr lang="zh-CN" altLang="en-US" sz="1000" b="1" u="none" strike="noStrike" dirty="0">
                          <a:effectLst/>
                          <a:latin typeface="+mn-ea"/>
                          <a:ea typeface="+mn-ea"/>
                        </a:rPr>
                        <a:t>一线用药</a:t>
                      </a:r>
                      <a:r>
                        <a:rPr lang="zh-CN" altLang="en-US" sz="1000" u="none" strike="noStrike" dirty="0">
                          <a:effectLst/>
                          <a:latin typeface="+mn-ea"/>
                          <a:ea typeface="+mn-ea"/>
                        </a:rPr>
                        <a:t>用于</a:t>
                      </a:r>
                      <a:r>
                        <a:rPr lang="zh-CN" altLang="en-US" sz="1000" b="1" u="none" strike="noStrike" dirty="0">
                          <a:effectLst/>
                          <a:latin typeface="+mn-ea"/>
                          <a:ea typeface="+mn-ea"/>
                        </a:rPr>
                        <a:t>新诊断局灶性发作</a:t>
                      </a:r>
                      <a:r>
                        <a:rPr lang="zh-CN" altLang="en-US" sz="1000" u="none" strike="noStrike" dirty="0">
                          <a:effectLst/>
                          <a:latin typeface="+mn-ea"/>
                          <a:ea typeface="+mn-ea"/>
                        </a:rPr>
                        <a:t>的患者</a:t>
                      </a:r>
                      <a:endParaRPr lang="zh-CN" altLang="en-US"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599688697"/>
                  </a:ext>
                </a:extLst>
              </a:tr>
              <a:tr h="750327">
                <a:tc vMerge="1">
                  <a:txBody>
                    <a:bodyPr/>
                    <a:lstStyle/>
                    <a:p>
                      <a:pPr algn="ctr" fontAlgn="ctr">
                        <a:buNone/>
                      </a:pP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buNone/>
                      </a:pPr>
                      <a:r>
                        <a:rPr lang="en-US" altLang="zh-CN" sz="1000" u="none" strike="noStrike" dirty="0">
                          <a:effectLst/>
                          <a:latin typeface="+mn-ea"/>
                          <a:ea typeface="+mn-ea"/>
                        </a:rPr>
                        <a:t>2022</a:t>
                      </a:r>
                      <a:r>
                        <a:rPr lang="zh-CN" altLang="en-US" sz="1000" u="none" strike="noStrike" dirty="0">
                          <a:effectLst/>
                          <a:latin typeface="+mn-ea"/>
                          <a:ea typeface="+mn-ea"/>
                        </a:rPr>
                        <a:t>年中国</a:t>
                      </a:r>
                      <a:r>
                        <a:rPr lang="en-US" altLang="zh-CN" sz="1000" u="none" strike="noStrike" dirty="0">
                          <a:effectLst/>
                          <a:latin typeface="+mn-ea"/>
                          <a:ea typeface="+mn-ea"/>
                        </a:rPr>
                        <a:t>《</a:t>
                      </a:r>
                      <a:r>
                        <a:rPr lang="zh-CN" altLang="en-US" sz="1000" u="none" strike="noStrike" dirty="0">
                          <a:effectLst/>
                          <a:latin typeface="+mn-ea"/>
                          <a:ea typeface="+mn-ea"/>
                        </a:rPr>
                        <a:t>中国成人局灶性癫痫规范化诊治指南</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中华医学会神经病学分会</a:t>
                      </a:r>
                      <a:r>
                        <a:rPr lang="en-US" altLang="zh-CN" sz="1000" b="0" i="0" u="none" strike="noStrike">
                          <a:solidFill>
                            <a:srgbClr val="000000"/>
                          </a:solidFill>
                          <a:effectLst/>
                          <a:latin typeface="+mn-ea"/>
                          <a:ea typeface="+mn-ea"/>
                        </a:rPr>
                        <a:t>/</a:t>
                      </a:r>
                      <a:endParaRPr lang="en-US" altLang="zh-CN" sz="1000" b="0" i="0" u="none" strike="noStrike" dirty="0">
                        <a:solidFill>
                          <a:srgbClr val="000000"/>
                        </a:solidFill>
                        <a:effectLst/>
                        <a:latin typeface="+mn-ea"/>
                        <a:ea typeface="+mn-ea"/>
                      </a:endParaRPr>
                    </a:p>
                    <a:p>
                      <a:pPr algn="ctr" fontAlgn="ctr">
                        <a:buNone/>
                      </a:pPr>
                      <a:r>
                        <a:rPr lang="zh-CN" altLang="en-US" sz="1000" b="0" i="0" u="none" strike="noStrike" dirty="0">
                          <a:solidFill>
                            <a:srgbClr val="000000"/>
                          </a:solidFill>
                          <a:effectLst/>
                          <a:latin typeface="+mn-ea"/>
                          <a:ea typeface="+mn-ea"/>
                        </a:rPr>
                        <a:t>中华医学会神经病学分会脑电图与癫痫学组</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u="none" strike="noStrike" dirty="0">
                          <a:effectLst/>
                          <a:latin typeface="+mn-ea"/>
                          <a:ea typeface="+mn-ea"/>
                        </a:rPr>
                        <a:t>卡马西平可作为</a:t>
                      </a:r>
                      <a:r>
                        <a:rPr lang="zh-CN" altLang="en-US" sz="1000" b="1" u="none" strike="noStrike" dirty="0">
                          <a:effectLst/>
                          <a:latin typeface="+mn-ea"/>
                          <a:ea typeface="+mn-ea"/>
                        </a:rPr>
                        <a:t>成人局灶性癫痫</a:t>
                      </a:r>
                      <a:r>
                        <a:rPr lang="zh-CN" altLang="en-US" sz="1000" u="none" strike="noStrike" dirty="0">
                          <a:effectLst/>
                          <a:latin typeface="+mn-ea"/>
                          <a:ea typeface="+mn-ea"/>
                        </a:rPr>
                        <a:t>的</a:t>
                      </a:r>
                      <a:r>
                        <a:rPr lang="zh-CN" altLang="en-US" sz="1000" b="1" u="none" strike="noStrike" dirty="0">
                          <a:effectLst/>
                          <a:latin typeface="+mn-ea"/>
                          <a:ea typeface="+mn-ea"/>
                        </a:rPr>
                        <a:t>首选单药治疗（</a:t>
                      </a:r>
                      <a:r>
                        <a:rPr lang="en-US" altLang="zh-CN" sz="1000" b="1" u="none" strike="noStrike" dirty="0">
                          <a:effectLst/>
                          <a:latin typeface="+mn-ea"/>
                          <a:ea typeface="+mn-ea"/>
                        </a:rPr>
                        <a:t>Ⅰ</a:t>
                      </a:r>
                      <a:r>
                        <a:rPr lang="zh-CN" altLang="en-US" sz="1000" b="1" u="none" strike="noStrike" dirty="0">
                          <a:effectLst/>
                          <a:latin typeface="+mn-ea"/>
                          <a:ea typeface="+mn-ea"/>
                        </a:rPr>
                        <a:t>级证据，</a:t>
                      </a:r>
                      <a:r>
                        <a:rPr lang="en-US" altLang="zh-CN" sz="1000" b="1" u="none" strike="noStrike" dirty="0">
                          <a:effectLst/>
                          <a:latin typeface="+mn-ea"/>
                          <a:ea typeface="+mn-ea"/>
                        </a:rPr>
                        <a:t>A</a:t>
                      </a:r>
                      <a:r>
                        <a:rPr lang="zh-CN" altLang="en-US" sz="1000" b="1" u="none" strike="noStrike" dirty="0">
                          <a:effectLst/>
                          <a:latin typeface="+mn-ea"/>
                          <a:ea typeface="+mn-ea"/>
                        </a:rPr>
                        <a:t>级推荐）</a:t>
                      </a:r>
                      <a:endParaRPr lang="zh-CN" altLang="en-US" sz="1000" b="1"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692464506"/>
                  </a:ext>
                </a:extLst>
              </a:tr>
              <a:tr h="409981">
                <a:tc vMerge="1">
                  <a:txBody>
                    <a:bodyPr/>
                    <a:lstStyle/>
                    <a:p>
                      <a:pPr algn="ctr" fontAlgn="ctr">
                        <a:buNone/>
                      </a:pP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buNone/>
                      </a:pPr>
                      <a:r>
                        <a:rPr lang="en-US" altLang="zh-CN" sz="1000" u="none" strike="noStrike" dirty="0">
                          <a:effectLst/>
                          <a:latin typeface="+mn-ea"/>
                          <a:ea typeface="+mn-ea"/>
                        </a:rPr>
                        <a:t>2022</a:t>
                      </a:r>
                      <a:r>
                        <a:rPr lang="zh-CN" altLang="en-US" sz="1000" u="none" strike="noStrike" dirty="0">
                          <a:effectLst/>
                          <a:latin typeface="+mn-ea"/>
                          <a:ea typeface="+mn-ea"/>
                        </a:rPr>
                        <a:t>年英国</a:t>
                      </a:r>
                      <a:endParaRPr lang="en-US" altLang="zh-CN" sz="1000" u="none" strike="noStrike" dirty="0">
                        <a:effectLst/>
                        <a:latin typeface="+mn-ea"/>
                        <a:ea typeface="+mn-ea"/>
                      </a:endParaRPr>
                    </a:p>
                    <a:p>
                      <a:pPr algn="ctr" fontAlgn="ctr">
                        <a:buNone/>
                      </a:pPr>
                      <a:r>
                        <a:rPr lang="en-US" altLang="zh-CN" sz="1000" u="none" strike="noStrike" dirty="0">
                          <a:effectLst/>
                          <a:latin typeface="+mn-ea"/>
                          <a:ea typeface="+mn-ea"/>
                        </a:rPr>
                        <a:t>《</a:t>
                      </a:r>
                      <a:r>
                        <a:rPr lang="zh-CN" altLang="en-US" sz="1000" u="none" strike="noStrike" dirty="0">
                          <a:effectLst/>
                          <a:latin typeface="+mn-ea"/>
                          <a:ea typeface="+mn-ea"/>
                        </a:rPr>
                        <a:t>癫痫临床诊疗指南</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英国国家卫生与临床优化研究所（</a:t>
                      </a:r>
                      <a:r>
                        <a:rPr lang="en-US" altLang="zh-CN" sz="1000" b="0" i="0" u="none" strike="noStrike" dirty="0">
                          <a:solidFill>
                            <a:srgbClr val="000000"/>
                          </a:solidFill>
                          <a:effectLst/>
                          <a:latin typeface="+mn-ea"/>
                          <a:ea typeface="+mn-ea"/>
                        </a:rPr>
                        <a:t>NICE)</a:t>
                      </a:r>
                    </a:p>
                  </a:txBody>
                  <a:tcPr marL="4763" marR="4763" marT="4763" marB="0" anchor="ctr">
                    <a:solidFill>
                      <a:schemeClr val="accent1">
                        <a:lumMod val="20000"/>
                        <a:lumOff val="80000"/>
                      </a:schemeClr>
                    </a:solidFill>
                  </a:tcPr>
                </a:tc>
                <a:tc>
                  <a:txBody>
                    <a:bodyPr/>
                    <a:lstStyle/>
                    <a:p>
                      <a:pPr algn="ctr" fontAlgn="ctr">
                        <a:buNone/>
                      </a:pPr>
                      <a:r>
                        <a:rPr lang="zh-CN" altLang="en-US" sz="1000" u="none" strike="noStrike" dirty="0">
                          <a:effectLst/>
                          <a:latin typeface="+mn-ea"/>
                          <a:ea typeface="+mn-ea"/>
                        </a:rPr>
                        <a:t>将卡马西平作为治疗局灶性癫痫的一线附加药物和二线单用药物</a:t>
                      </a:r>
                      <a:endParaRPr lang="zh-CN" altLang="en-US"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1356827000"/>
                  </a:ext>
                </a:extLst>
              </a:tr>
              <a:tr h="612102">
                <a:tc vMerge="1">
                  <a:txBody>
                    <a:bodyPr/>
                    <a:lstStyle/>
                    <a:p>
                      <a:pPr algn="ctr" fontAlgn="ctr">
                        <a:buNone/>
                      </a:pP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buNone/>
                      </a:pPr>
                      <a:r>
                        <a:rPr lang="en-US" altLang="zh-CN" sz="1000" u="none" strike="noStrike" dirty="0">
                          <a:effectLst/>
                          <a:latin typeface="+mn-ea"/>
                          <a:ea typeface="+mn-ea"/>
                        </a:rPr>
                        <a:t>2015</a:t>
                      </a:r>
                      <a:r>
                        <a:rPr lang="zh-CN" altLang="en-US" sz="1000" u="none" strike="noStrike" dirty="0">
                          <a:effectLst/>
                          <a:latin typeface="+mn-ea"/>
                          <a:ea typeface="+mn-ea"/>
                        </a:rPr>
                        <a:t>年中国</a:t>
                      </a:r>
                      <a:r>
                        <a:rPr lang="en-US" altLang="zh-CN" sz="1000" u="none" strike="noStrike" dirty="0">
                          <a:effectLst/>
                          <a:latin typeface="+mn-ea"/>
                          <a:ea typeface="+mn-ea"/>
                        </a:rPr>
                        <a:t>《</a:t>
                      </a:r>
                      <a:r>
                        <a:rPr lang="zh-CN" altLang="en-US" sz="1000" u="none" strike="noStrike" dirty="0">
                          <a:effectLst/>
                          <a:latin typeface="+mn-ea"/>
                          <a:ea typeface="+mn-ea"/>
                        </a:rPr>
                        <a:t>新诊断儿童癫痫的初始单药治疗专家共识</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中华医学会儿科学分会神经学组</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u="none" strike="noStrike" dirty="0">
                          <a:effectLst/>
                          <a:latin typeface="+mn-ea"/>
                          <a:ea typeface="+mn-ea"/>
                        </a:rPr>
                        <a:t>卡马西平作为</a:t>
                      </a:r>
                      <a:r>
                        <a:rPr lang="zh-CN" altLang="en-US" sz="1000" b="1" u="none" strike="noStrike" dirty="0">
                          <a:effectLst/>
                          <a:latin typeface="+mn-ea"/>
                          <a:ea typeface="+mn-ea"/>
                        </a:rPr>
                        <a:t>局灶性癫痫和局灶性继发性全面发作患儿</a:t>
                      </a:r>
                      <a:r>
                        <a:rPr lang="zh-CN" altLang="en-US" sz="1000" u="none" strike="noStrike" dirty="0">
                          <a:effectLst/>
                          <a:latin typeface="+mn-ea"/>
                          <a:ea typeface="+mn-ea"/>
                        </a:rPr>
                        <a:t>治疗的</a:t>
                      </a:r>
                      <a:r>
                        <a:rPr lang="zh-CN" altLang="en-US" sz="1000" b="1" u="none" strike="noStrike" dirty="0">
                          <a:effectLst/>
                          <a:latin typeface="+mn-ea"/>
                          <a:ea typeface="+mn-ea"/>
                        </a:rPr>
                        <a:t>首选单用药物</a:t>
                      </a:r>
                      <a:endParaRPr lang="zh-CN" altLang="en-US" sz="1000" b="1"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2218116245"/>
                  </a:ext>
                </a:extLst>
              </a:tr>
              <a:tr h="667224">
                <a:tc vMerge="1">
                  <a:txBody>
                    <a:bodyPr/>
                    <a:lstStyle/>
                    <a:p>
                      <a:pPr algn="ctr" fontAlgn="ctr">
                        <a:buNone/>
                      </a:pP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buNone/>
                      </a:pPr>
                      <a:r>
                        <a:rPr lang="en-US" altLang="zh-CN" sz="1000" u="none" strike="noStrike" dirty="0">
                          <a:effectLst/>
                          <a:latin typeface="+mn-ea"/>
                          <a:ea typeface="+mn-ea"/>
                        </a:rPr>
                        <a:t>2013</a:t>
                      </a:r>
                      <a:r>
                        <a:rPr lang="zh-CN" altLang="en-US" sz="1000" u="none" strike="noStrike" dirty="0">
                          <a:effectLst/>
                          <a:latin typeface="+mn-ea"/>
                          <a:ea typeface="+mn-ea"/>
                        </a:rPr>
                        <a:t>年国际抗癫痫联盟</a:t>
                      </a:r>
                      <a:r>
                        <a:rPr lang="en-US" altLang="zh-CN" sz="1000" u="none" strike="noStrike" dirty="0">
                          <a:effectLst/>
                          <a:latin typeface="+mn-ea"/>
                          <a:ea typeface="+mn-ea"/>
                        </a:rPr>
                        <a:t>《</a:t>
                      </a:r>
                      <a:r>
                        <a:rPr lang="zh-CN" altLang="en-US" sz="1000" u="none" strike="noStrike" dirty="0">
                          <a:effectLst/>
                          <a:latin typeface="+mn-ea"/>
                          <a:ea typeface="+mn-ea"/>
                        </a:rPr>
                        <a:t>最新的</a:t>
                      </a:r>
                      <a:r>
                        <a:rPr lang="en-US" altLang="zh-CN" sz="1000" u="none" strike="noStrike" dirty="0">
                          <a:effectLst/>
                          <a:latin typeface="+mn-ea"/>
                          <a:ea typeface="+mn-ea"/>
                        </a:rPr>
                        <a:t>ILAE</a:t>
                      </a:r>
                      <a:r>
                        <a:rPr lang="zh-CN" altLang="en-US" sz="1000" u="none" strike="noStrike" dirty="0">
                          <a:effectLst/>
                          <a:latin typeface="+mn-ea"/>
                          <a:ea typeface="+mn-ea"/>
                        </a:rPr>
                        <a:t>证据回顾抗癫痫药物的疗效和作为癫痫发作和综合征的初始单一治疗的有效性</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国际抗癫痫联盟</a:t>
                      </a:r>
                      <a:r>
                        <a:rPr lang="en-US" altLang="zh-CN" sz="1000" b="0" i="0" u="none" strike="noStrike" dirty="0">
                          <a:solidFill>
                            <a:srgbClr val="000000"/>
                          </a:solidFill>
                          <a:effectLst/>
                          <a:latin typeface="+mn-ea"/>
                          <a:ea typeface="+mn-ea"/>
                        </a:rPr>
                        <a:t>(ILAE)</a:t>
                      </a:r>
                    </a:p>
                  </a:txBody>
                  <a:tcPr marL="4763" marR="4763" marT="4763" marB="0" anchor="ctr">
                    <a:solidFill>
                      <a:schemeClr val="accent1">
                        <a:lumMod val="20000"/>
                        <a:lumOff val="80000"/>
                      </a:schemeClr>
                    </a:solidFill>
                  </a:tcPr>
                </a:tc>
                <a:tc>
                  <a:txBody>
                    <a:bodyPr/>
                    <a:lstStyle/>
                    <a:p>
                      <a:pPr algn="ctr" fontAlgn="ctr">
                        <a:buNone/>
                      </a:pPr>
                      <a:r>
                        <a:rPr lang="zh-CN" altLang="en-US" sz="1000" u="none" strike="noStrike" dirty="0">
                          <a:effectLst/>
                          <a:latin typeface="+mn-ea"/>
                          <a:ea typeface="+mn-ea"/>
                        </a:rPr>
                        <a:t>卡马西平作为</a:t>
                      </a:r>
                      <a:r>
                        <a:rPr lang="zh-CN" altLang="en-US" sz="1000" b="1" u="none" strike="noStrike" dirty="0">
                          <a:effectLst/>
                          <a:latin typeface="+mn-ea"/>
                          <a:ea typeface="+mn-ea"/>
                        </a:rPr>
                        <a:t>成人部分性癫痫发作</a:t>
                      </a:r>
                      <a:r>
                        <a:rPr lang="zh-CN" altLang="en-US" sz="1000" u="none" strike="noStrike" dirty="0">
                          <a:effectLst/>
                          <a:latin typeface="+mn-ea"/>
                          <a:ea typeface="+mn-ea"/>
                        </a:rPr>
                        <a:t>的</a:t>
                      </a:r>
                      <a:r>
                        <a:rPr lang="zh-CN" altLang="en-US" sz="1000" b="1" u="none" strike="noStrike" dirty="0">
                          <a:effectLst/>
                          <a:latin typeface="+mn-ea"/>
                          <a:ea typeface="+mn-ea"/>
                        </a:rPr>
                        <a:t>首选单药</a:t>
                      </a:r>
                      <a:r>
                        <a:rPr lang="zh-CN" altLang="en-US" sz="1000" u="none" strike="noStrike" dirty="0">
                          <a:effectLst/>
                          <a:latin typeface="+mn-ea"/>
                          <a:ea typeface="+mn-ea"/>
                        </a:rPr>
                        <a:t>治疗</a:t>
                      </a:r>
                      <a:r>
                        <a:rPr lang="zh-CN" altLang="en-US" sz="1000" b="1" u="none" strike="noStrike" dirty="0">
                          <a:effectLst/>
                          <a:latin typeface="+mn-ea"/>
                          <a:ea typeface="+mn-ea"/>
                        </a:rPr>
                        <a:t>（证据级别：</a:t>
                      </a:r>
                      <a:r>
                        <a:rPr lang="en-US" altLang="zh-CN" sz="1000" b="1" u="none" strike="noStrike" dirty="0">
                          <a:effectLst/>
                          <a:latin typeface="+mn-ea"/>
                          <a:ea typeface="+mn-ea"/>
                        </a:rPr>
                        <a:t>A</a:t>
                      </a:r>
                      <a:r>
                        <a:rPr lang="zh-CN" altLang="en-US" sz="1000" b="1" u="none" strike="noStrike" dirty="0">
                          <a:effectLst/>
                          <a:latin typeface="+mn-ea"/>
                          <a:ea typeface="+mn-ea"/>
                        </a:rPr>
                        <a:t>级）</a:t>
                      </a:r>
                      <a:endParaRPr lang="zh-CN" altLang="en-US" sz="1000" b="1"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761751982"/>
                  </a:ext>
                </a:extLst>
              </a:tr>
              <a:tr h="452061">
                <a:tc vMerge="1">
                  <a:txBody>
                    <a:bodyPr/>
                    <a:lstStyle/>
                    <a:p>
                      <a:pPr algn="ctr" fontAlgn="ctr">
                        <a:buNone/>
                      </a:pP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buNone/>
                      </a:pPr>
                      <a:r>
                        <a:rPr lang="en-US" altLang="zh-CN" sz="1000" u="none" strike="noStrike" dirty="0">
                          <a:effectLst/>
                          <a:latin typeface="+mn-ea"/>
                          <a:ea typeface="+mn-ea"/>
                        </a:rPr>
                        <a:t>2010</a:t>
                      </a:r>
                      <a:r>
                        <a:rPr lang="zh-CN" altLang="en-US" sz="1000" u="none" strike="noStrike" dirty="0">
                          <a:effectLst/>
                          <a:latin typeface="+mn-ea"/>
                          <a:ea typeface="+mn-ea"/>
                        </a:rPr>
                        <a:t>年中国</a:t>
                      </a:r>
                      <a:endParaRPr lang="en-US" altLang="zh-CN" sz="1000" u="none" strike="noStrike" dirty="0">
                        <a:effectLst/>
                        <a:latin typeface="+mn-ea"/>
                        <a:ea typeface="+mn-ea"/>
                      </a:endParaRPr>
                    </a:p>
                    <a:p>
                      <a:pPr algn="ctr" fontAlgn="ctr">
                        <a:buNone/>
                      </a:pPr>
                      <a:r>
                        <a:rPr lang="en-US" altLang="zh-CN" sz="1000" u="none" strike="noStrike" dirty="0">
                          <a:effectLst/>
                          <a:latin typeface="+mn-ea"/>
                          <a:ea typeface="+mn-ea"/>
                        </a:rPr>
                        <a:t>《</a:t>
                      </a:r>
                      <a:r>
                        <a:rPr lang="zh-CN" altLang="en-US" sz="1000" u="none" strike="noStrike" dirty="0">
                          <a:effectLst/>
                          <a:latin typeface="+mn-ea"/>
                          <a:ea typeface="+mn-ea"/>
                        </a:rPr>
                        <a:t>抗癫痫药物应用专家共识</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中华医学会神经病学分会脑电图与癫痫学组</a:t>
                      </a:r>
                      <a:endParaRPr lang="en-US" altLang="zh-CN" sz="1000" b="0"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tc>
                  <a:txBody>
                    <a:bodyPr/>
                    <a:lstStyle/>
                    <a:p>
                      <a:pPr algn="ctr" fontAlgn="ctr">
                        <a:buNone/>
                      </a:pPr>
                      <a:r>
                        <a:rPr lang="zh-CN" altLang="en-US" sz="1000" u="none" strike="noStrike" dirty="0">
                          <a:effectLst/>
                          <a:latin typeface="+mn-ea"/>
                          <a:ea typeface="+mn-ea"/>
                        </a:rPr>
                        <a:t>卡马西平为</a:t>
                      </a:r>
                      <a:r>
                        <a:rPr lang="zh-CN" altLang="en-US" sz="1000" b="1" u="none" strike="noStrike" dirty="0">
                          <a:effectLst/>
                          <a:latin typeface="+mn-ea"/>
                          <a:ea typeface="+mn-ea"/>
                        </a:rPr>
                        <a:t>症状性部分性和继发性部分性癫痫</a:t>
                      </a:r>
                      <a:r>
                        <a:rPr lang="zh-CN" altLang="en-US" sz="1000" u="none" strike="noStrike" dirty="0">
                          <a:effectLst/>
                          <a:latin typeface="+mn-ea"/>
                          <a:ea typeface="+mn-ea"/>
                        </a:rPr>
                        <a:t>的</a:t>
                      </a:r>
                      <a:r>
                        <a:rPr lang="zh-CN" altLang="en-US" sz="1000" b="1" u="none" strike="noStrike" dirty="0">
                          <a:effectLst/>
                          <a:latin typeface="+mn-ea"/>
                          <a:ea typeface="+mn-ea"/>
                        </a:rPr>
                        <a:t>首选药物</a:t>
                      </a:r>
                      <a:endParaRPr lang="zh-CN" altLang="en-US" sz="1000" b="1" i="0" u="none" strike="noStrike" dirty="0">
                        <a:solidFill>
                          <a:srgbClr val="000000"/>
                        </a:solidFill>
                        <a:effectLst/>
                        <a:latin typeface="+mn-ea"/>
                        <a:ea typeface="+mn-ea"/>
                      </a:endParaRPr>
                    </a:p>
                  </a:txBody>
                  <a:tcPr marL="4763" marR="4763" marT="4763" marB="0" anchor="ctr">
                    <a:solidFill>
                      <a:schemeClr val="accent1">
                        <a:lumMod val="20000"/>
                        <a:lumOff val="80000"/>
                      </a:schemeClr>
                    </a:solidFill>
                  </a:tcPr>
                </a:tc>
                <a:extLst>
                  <a:ext uri="{0D108BD9-81ED-4DB2-BD59-A6C34878D82A}">
                    <a16:rowId xmlns:a16="http://schemas.microsoft.com/office/drawing/2014/main" val="3150153977"/>
                  </a:ext>
                </a:extLst>
              </a:tr>
              <a:tr h="446730">
                <a:tc rowSpan="3">
                  <a:txBody>
                    <a:bodyPr/>
                    <a:lstStyle/>
                    <a:p>
                      <a:pPr algn="ctr" fontAlgn="ctr">
                        <a:buNone/>
                      </a:pPr>
                      <a:r>
                        <a:rPr lang="zh-CN" altLang="en-US" sz="1000" b="1" i="0" u="none" strike="noStrike" dirty="0">
                          <a:solidFill>
                            <a:srgbClr val="000000"/>
                          </a:solidFill>
                          <a:effectLst/>
                          <a:latin typeface="+mn-ea"/>
                          <a:ea typeface="+mn-ea"/>
                        </a:rPr>
                        <a:t>三叉神经痛</a:t>
                      </a:r>
                      <a:endParaRPr lang="en-US" altLang="zh-CN" sz="1000" b="1"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tc>
                  <a:txBody>
                    <a:bodyPr/>
                    <a:lstStyle/>
                    <a:p>
                      <a:pPr algn="ctr" fontAlgn="ctr">
                        <a:buNone/>
                      </a:pPr>
                      <a:r>
                        <a:rPr lang="en-US" altLang="zh-CN" sz="1000" u="none" strike="noStrike" dirty="0">
                          <a:effectLst/>
                          <a:latin typeface="+mn-ea"/>
                          <a:ea typeface="+mn-ea"/>
                        </a:rPr>
                        <a:t>2022</a:t>
                      </a:r>
                      <a:r>
                        <a:rPr lang="zh-CN" altLang="en-US" sz="1000" u="none" strike="noStrike" dirty="0">
                          <a:effectLst/>
                          <a:latin typeface="+mn-ea"/>
                          <a:ea typeface="+mn-ea"/>
                        </a:rPr>
                        <a:t>年</a:t>
                      </a:r>
                      <a:r>
                        <a:rPr lang="en-US" altLang="zh-CN" sz="1000" u="none" strike="noStrike" dirty="0">
                          <a:effectLst/>
                          <a:latin typeface="+mn-ea"/>
                          <a:ea typeface="+mn-ea"/>
                        </a:rPr>
                        <a:t>《</a:t>
                      </a:r>
                      <a:r>
                        <a:rPr lang="zh-CN" altLang="en-US" sz="1000" u="none" strike="noStrike" dirty="0">
                          <a:effectLst/>
                          <a:latin typeface="+mn-ea"/>
                          <a:ea typeface="+mn-ea"/>
                        </a:rPr>
                        <a:t>原发性三叉神经痛中西医非手术诊疗方法的专家共识</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国家口腔疾病临床医学研究中心</a:t>
                      </a:r>
                      <a:endParaRPr lang="en-US" altLang="zh-CN"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tc>
                  <a:txBody>
                    <a:bodyPr/>
                    <a:lstStyle/>
                    <a:p>
                      <a:pPr algn="ctr" fontAlgn="ctr">
                        <a:buNone/>
                      </a:pPr>
                      <a:r>
                        <a:rPr lang="zh-CN" altLang="en-US" sz="1000" u="none" strike="noStrike" dirty="0">
                          <a:effectLst/>
                          <a:latin typeface="+mn-ea"/>
                          <a:ea typeface="+mn-ea"/>
                        </a:rPr>
                        <a:t>共识推荐首选药物为卡马西平</a:t>
                      </a:r>
                      <a:r>
                        <a:rPr lang="zh-CN" altLang="en-US" sz="1000" b="1" u="none" strike="noStrike" dirty="0">
                          <a:effectLst/>
                          <a:latin typeface="+mn-ea"/>
                          <a:ea typeface="+mn-ea"/>
                        </a:rPr>
                        <a:t>（</a:t>
                      </a:r>
                      <a:r>
                        <a:rPr lang="en-US" altLang="zh-CN" sz="1000" b="1" u="none" strike="noStrike" dirty="0">
                          <a:effectLst/>
                          <a:latin typeface="+mn-ea"/>
                          <a:ea typeface="+mn-ea"/>
                        </a:rPr>
                        <a:t>A</a:t>
                      </a:r>
                      <a:r>
                        <a:rPr lang="zh-CN" altLang="en-US" sz="1000" b="1" u="none" strike="noStrike" dirty="0">
                          <a:effectLst/>
                          <a:latin typeface="+mn-ea"/>
                          <a:ea typeface="+mn-ea"/>
                        </a:rPr>
                        <a:t>类证据，强烈推荐）</a:t>
                      </a:r>
                      <a:r>
                        <a:rPr lang="en-US" altLang="zh-CN" sz="1000" u="none" strike="noStrike" dirty="0">
                          <a:effectLst/>
                          <a:latin typeface="+mn-ea"/>
                          <a:ea typeface="+mn-ea"/>
                        </a:rPr>
                        <a:t>...</a:t>
                      </a:r>
                      <a:r>
                        <a:rPr lang="zh-CN" altLang="en-US" sz="1000" u="none" strike="noStrike" dirty="0">
                          <a:effectLst/>
                          <a:latin typeface="+mn-ea"/>
                          <a:ea typeface="+mn-ea"/>
                        </a:rPr>
                        <a:t>可长期服用</a:t>
                      </a:r>
                      <a:endParaRPr lang="zh-CN" altLang="en-US"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3747479996"/>
                  </a:ext>
                </a:extLst>
              </a:tr>
              <a:tr h="409981">
                <a:tc vMerge="1">
                  <a:txBody>
                    <a:bodyPr/>
                    <a:lstStyle/>
                    <a:p>
                      <a:pPr algn="ctr" fontAlgn="ctr">
                        <a:buNone/>
                      </a:pP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buNone/>
                      </a:pPr>
                      <a:r>
                        <a:rPr lang="en-US" altLang="zh-CN" sz="1000" u="none" strike="noStrike" dirty="0">
                          <a:effectLst/>
                          <a:latin typeface="+mn-ea"/>
                          <a:ea typeface="+mn-ea"/>
                        </a:rPr>
                        <a:t>2019</a:t>
                      </a:r>
                      <a:r>
                        <a:rPr lang="zh-CN" altLang="en-US" sz="1000" u="none" strike="noStrike" dirty="0">
                          <a:effectLst/>
                          <a:latin typeface="+mn-ea"/>
                          <a:ea typeface="+mn-ea"/>
                        </a:rPr>
                        <a:t>年</a:t>
                      </a:r>
                      <a:r>
                        <a:rPr lang="en-US" altLang="zh-CN" sz="1000" u="none" strike="noStrike" dirty="0">
                          <a:effectLst/>
                          <a:latin typeface="+mn-ea"/>
                          <a:ea typeface="+mn-ea"/>
                        </a:rPr>
                        <a:t>《EAN</a:t>
                      </a:r>
                      <a:r>
                        <a:rPr lang="zh-CN" altLang="en-US" sz="1000" u="none" strike="noStrike" dirty="0">
                          <a:effectLst/>
                          <a:latin typeface="+mn-ea"/>
                          <a:ea typeface="+mn-ea"/>
                        </a:rPr>
                        <a:t>指南：三叉神经痛</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欧洲神经病学学会</a:t>
                      </a:r>
                      <a:endParaRPr lang="en-US" altLang="zh-CN"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tc>
                  <a:txBody>
                    <a:bodyPr/>
                    <a:lstStyle/>
                    <a:p>
                      <a:pPr algn="ctr" fontAlgn="ctr">
                        <a:buNone/>
                      </a:pPr>
                      <a:r>
                        <a:rPr lang="en-US" altLang="zh-CN" sz="1000" u="none" strike="noStrike" dirty="0">
                          <a:effectLst/>
                          <a:latin typeface="+mn-ea"/>
                          <a:ea typeface="+mn-ea"/>
                        </a:rPr>
                        <a:t>TN</a:t>
                      </a:r>
                      <a:r>
                        <a:rPr lang="zh-CN" altLang="en-US" sz="1000" u="none" strike="noStrike" dirty="0">
                          <a:effectLst/>
                          <a:latin typeface="+mn-ea"/>
                          <a:ea typeface="+mn-ea"/>
                        </a:rPr>
                        <a:t>的最佳支持</a:t>
                      </a:r>
                      <a:r>
                        <a:rPr lang="zh-CN" altLang="en-US" sz="1000" b="1" u="none" strike="noStrike" dirty="0">
                          <a:effectLst/>
                          <a:latin typeface="+mn-ea"/>
                          <a:ea typeface="+mn-ea"/>
                        </a:rPr>
                        <a:t>标准药物治疗</a:t>
                      </a:r>
                      <a:r>
                        <a:rPr lang="zh-CN" altLang="en-US" sz="1000" u="none" strike="noStrike" dirty="0">
                          <a:effectLst/>
                          <a:latin typeface="+mn-ea"/>
                          <a:ea typeface="+mn-ea"/>
                        </a:rPr>
                        <a:t>，强烈建议用于长期治疗</a:t>
                      </a:r>
                      <a:r>
                        <a:rPr lang="en-US" altLang="zh-CN" sz="1000" u="none" strike="noStrike" dirty="0">
                          <a:effectLst/>
                          <a:latin typeface="+mn-ea"/>
                          <a:ea typeface="+mn-ea"/>
                        </a:rPr>
                        <a:t>TN</a:t>
                      </a:r>
                      <a:endParaRPr lang="zh-CN" altLang="en-US"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3311071643"/>
                  </a:ext>
                </a:extLst>
              </a:tr>
              <a:tr h="446730">
                <a:tc vMerge="1">
                  <a:txBody>
                    <a:bodyPr/>
                    <a:lstStyle/>
                    <a:p>
                      <a:pPr algn="ctr" fontAlgn="ctr">
                        <a:buNone/>
                      </a:pP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4763" marR="4763" marT="4763" marB="0" anchor="ctr"/>
                </a:tc>
                <a:tc>
                  <a:txBody>
                    <a:bodyPr/>
                    <a:lstStyle/>
                    <a:p>
                      <a:pPr algn="ctr" fontAlgn="ctr">
                        <a:buNone/>
                      </a:pPr>
                      <a:r>
                        <a:rPr lang="en-US" altLang="zh-CN" sz="1000" u="none" strike="noStrike" dirty="0">
                          <a:effectLst/>
                          <a:latin typeface="+mn-ea"/>
                          <a:ea typeface="+mn-ea"/>
                        </a:rPr>
                        <a:t>2017</a:t>
                      </a:r>
                      <a:r>
                        <a:rPr lang="zh-CN" altLang="en-US" sz="1000" u="none" strike="noStrike" dirty="0">
                          <a:effectLst/>
                          <a:latin typeface="+mn-ea"/>
                          <a:ea typeface="+mn-ea"/>
                        </a:rPr>
                        <a:t>年</a:t>
                      </a:r>
                      <a:r>
                        <a:rPr lang="en-US" altLang="zh-CN" sz="1000" u="none" strike="noStrike" dirty="0">
                          <a:effectLst/>
                          <a:latin typeface="+mn-ea"/>
                          <a:ea typeface="+mn-ea"/>
                        </a:rPr>
                        <a:t>《SFEMC/SFNC</a:t>
                      </a:r>
                      <a:r>
                        <a:rPr lang="zh-CN" altLang="en-US" sz="1000" u="none" strike="noStrike" dirty="0">
                          <a:effectLst/>
                          <a:latin typeface="+mn-ea"/>
                          <a:ea typeface="+mn-ea"/>
                        </a:rPr>
                        <a:t>指南：典型三叉神经痛的诊断和治疗</a:t>
                      </a:r>
                      <a:r>
                        <a:rPr lang="en-US" altLang="zh-CN" sz="1000" u="none" strike="noStrike" dirty="0">
                          <a:effectLst/>
                          <a:latin typeface="+mn-ea"/>
                          <a:ea typeface="+mn-ea"/>
                        </a:rPr>
                        <a:t>》</a:t>
                      </a:r>
                      <a:endParaRPr lang="en-US" altLang="zh-CN"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tc>
                  <a:txBody>
                    <a:bodyPr/>
                    <a:lstStyle/>
                    <a:p>
                      <a:pPr algn="ctr" fontAlgn="ctr">
                        <a:buNone/>
                      </a:pPr>
                      <a:r>
                        <a:rPr lang="zh-CN" altLang="en-US" sz="1000" b="0" i="0" u="none" strike="noStrike" dirty="0">
                          <a:solidFill>
                            <a:srgbClr val="000000"/>
                          </a:solidFill>
                          <a:effectLst/>
                          <a:latin typeface="+mn-ea"/>
                          <a:ea typeface="+mn-ea"/>
                        </a:rPr>
                        <a:t>法国头痛学会</a:t>
                      </a:r>
                      <a:r>
                        <a:rPr lang="en-US" altLang="zh-CN" sz="1000" b="0" i="0" u="none" strike="noStrike" dirty="0">
                          <a:solidFill>
                            <a:srgbClr val="000000"/>
                          </a:solidFill>
                          <a:effectLst/>
                          <a:latin typeface="+mn-ea"/>
                          <a:ea typeface="+mn-ea"/>
                        </a:rPr>
                        <a:t>/</a:t>
                      </a:r>
                      <a:r>
                        <a:rPr lang="zh-CN" altLang="en-US" sz="1000" b="0" i="0" u="none" strike="noStrike" dirty="0">
                          <a:solidFill>
                            <a:srgbClr val="000000"/>
                          </a:solidFill>
                          <a:effectLst/>
                          <a:latin typeface="+mn-ea"/>
                          <a:ea typeface="+mn-ea"/>
                        </a:rPr>
                        <a:t>法国神经外科学会</a:t>
                      </a:r>
                      <a:endParaRPr lang="en-US" altLang="zh-CN"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tc>
                  <a:txBody>
                    <a:bodyPr/>
                    <a:lstStyle/>
                    <a:p>
                      <a:pPr algn="ctr" fontAlgn="ctr">
                        <a:buNone/>
                      </a:pPr>
                      <a:r>
                        <a:rPr lang="zh-CN" altLang="en-US" sz="1000" u="none" strike="noStrike" dirty="0">
                          <a:effectLst/>
                          <a:latin typeface="+mn-ea"/>
                          <a:ea typeface="+mn-ea"/>
                        </a:rPr>
                        <a:t>治疗三叉神经痛</a:t>
                      </a:r>
                      <a:r>
                        <a:rPr lang="zh-CN" altLang="en-US" sz="1000" b="1" u="none" strike="noStrike" dirty="0">
                          <a:effectLst/>
                          <a:latin typeface="+mn-ea"/>
                          <a:ea typeface="+mn-ea"/>
                        </a:rPr>
                        <a:t>一线用药</a:t>
                      </a:r>
                      <a:endParaRPr lang="zh-CN" altLang="en-US" sz="1000" b="0" i="0" u="none" strike="noStrike" dirty="0">
                        <a:solidFill>
                          <a:srgbClr val="000000"/>
                        </a:solidFill>
                        <a:effectLst/>
                        <a:latin typeface="+mn-ea"/>
                        <a:ea typeface="+mn-ea"/>
                      </a:endParaRPr>
                    </a:p>
                  </a:txBody>
                  <a:tcPr marL="4763" marR="4763" marT="4763" marB="0" anchor="ctr">
                    <a:solidFill>
                      <a:schemeClr val="tx2">
                        <a:lumMod val="20000"/>
                        <a:lumOff val="80000"/>
                      </a:schemeClr>
                    </a:solidFill>
                  </a:tcPr>
                </a:tc>
                <a:extLst>
                  <a:ext uri="{0D108BD9-81ED-4DB2-BD59-A6C34878D82A}">
                    <a16:rowId xmlns:a16="http://schemas.microsoft.com/office/drawing/2014/main" val="2974702249"/>
                  </a:ext>
                </a:extLst>
              </a:tr>
            </a:tbl>
          </a:graphicData>
        </a:graphic>
      </p:graphicFrame>
      <p:sp>
        <p:nvSpPr>
          <p:cNvPr id="3" name="文本框 2">
            <a:extLst>
              <a:ext uri="{FF2B5EF4-FFF2-40B4-BE49-F238E27FC236}">
                <a16:creationId xmlns:a16="http://schemas.microsoft.com/office/drawing/2014/main" id="{B7398AA2-383D-76DA-ADF8-986DCC49D4EF}"/>
              </a:ext>
            </a:extLst>
          </p:cNvPr>
          <p:cNvSpPr txBox="1"/>
          <p:nvPr/>
        </p:nvSpPr>
        <p:spPr>
          <a:xfrm>
            <a:off x="6035718" y="945634"/>
            <a:ext cx="5356502" cy="369332"/>
          </a:xfrm>
          <a:prstGeom prst="rect">
            <a:avLst/>
          </a:prstGeom>
          <a:noFill/>
        </p:spPr>
        <p:txBody>
          <a:bodyPr wrap="square">
            <a:spAutoFit/>
          </a:bodyPr>
          <a:lstStyle/>
          <a:p>
            <a:r>
              <a:rPr lang="zh-CN" altLang="en-US" b="1" dirty="0">
                <a:solidFill>
                  <a:srgbClr val="A30909"/>
                </a:solidFill>
              </a:rPr>
              <a:t>多个权威指南，卡马西平证据级别</a:t>
            </a:r>
            <a:r>
              <a:rPr lang="en-US" altLang="zh-CN" b="1" dirty="0">
                <a:solidFill>
                  <a:srgbClr val="A30909"/>
                </a:solidFill>
              </a:rPr>
              <a:t>A</a:t>
            </a:r>
            <a:r>
              <a:rPr lang="zh-CN" altLang="en-US" b="1" dirty="0">
                <a:solidFill>
                  <a:srgbClr val="A30909"/>
                </a:solidFill>
              </a:rPr>
              <a:t>级（强烈推荐）</a:t>
            </a:r>
          </a:p>
        </p:txBody>
      </p:sp>
    </p:spTree>
    <p:extLst>
      <p:ext uri="{BB962C8B-B14F-4D97-AF65-F5344CB8AC3E}">
        <p14:creationId xmlns:p14="http://schemas.microsoft.com/office/powerpoint/2010/main" val="172791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a:xfrm>
            <a:off x="31359" y="63750"/>
            <a:ext cx="11100198" cy="973135"/>
          </a:xfrm>
        </p:spPr>
        <p:txBody>
          <a:bodyPr wrap="square">
            <a:noAutofit/>
          </a:bodyPr>
          <a:lstStyle/>
          <a:p>
            <a:pPr lvl="0">
              <a:lnSpc>
                <a:spcPct val="100000"/>
              </a:lnSpc>
            </a:pPr>
            <a:r>
              <a:rPr lang="en-US" altLang="zh-CN" sz="2400" dirty="0">
                <a:latin typeface="+mn-ea"/>
                <a:ea typeface="+mn-ea"/>
              </a:rPr>
              <a:t>4. </a:t>
            </a:r>
            <a:r>
              <a:rPr lang="zh-CN" altLang="en-US" sz="2400" dirty="0">
                <a:latin typeface="+mn-ea"/>
                <a:ea typeface="+mn-ea"/>
              </a:rPr>
              <a:t>创新性：</a:t>
            </a:r>
            <a:r>
              <a:rPr lang="zh-CN" altLang="en-US" sz="3200" dirty="0">
                <a:solidFill>
                  <a:srgbClr val="A30909"/>
                </a:solidFill>
                <a:latin typeface="+mn-ea"/>
                <a:ea typeface="+mn-ea"/>
              </a:rPr>
              <a:t>渗透泵控释技术、</a:t>
            </a:r>
            <a:br>
              <a:rPr lang="en-US" altLang="zh-CN" sz="3200" dirty="0">
                <a:solidFill>
                  <a:srgbClr val="A30909"/>
                </a:solidFill>
                <a:latin typeface="+mn-ea"/>
                <a:ea typeface="+mn-ea"/>
              </a:rPr>
            </a:br>
            <a:r>
              <a:rPr lang="en-US" altLang="zh-CN" sz="3200" dirty="0">
                <a:solidFill>
                  <a:srgbClr val="A30909"/>
                </a:solidFill>
                <a:latin typeface="+mn-ea"/>
                <a:ea typeface="+mn-ea"/>
              </a:rPr>
              <a:t>             </a:t>
            </a:r>
            <a:r>
              <a:rPr lang="zh-CN" altLang="en-US" sz="3200" dirty="0">
                <a:solidFill>
                  <a:srgbClr val="A30909"/>
                </a:solidFill>
                <a:latin typeface="+mn-ea"/>
                <a:ea typeface="+mn-ea"/>
              </a:rPr>
              <a:t>满足</a:t>
            </a:r>
            <a:r>
              <a:rPr lang="en-US" altLang="zh-CN" sz="3200" dirty="0">
                <a:solidFill>
                  <a:srgbClr val="A30909"/>
                </a:solidFill>
                <a:latin typeface="+mn-ea"/>
                <a:ea typeface="+mn-ea"/>
              </a:rPr>
              <a:t>FDA </a:t>
            </a:r>
            <a:r>
              <a:rPr lang="zh-CN" altLang="en-US" sz="3200" dirty="0">
                <a:solidFill>
                  <a:srgbClr val="A30909"/>
                </a:solidFill>
                <a:latin typeface="+mn-ea"/>
                <a:ea typeface="+mn-ea"/>
              </a:rPr>
              <a:t>对于窄治疗窗药物生物等效限度的要求</a:t>
            </a:r>
            <a:endParaRPr lang="en-US" sz="3200" dirty="0">
              <a:solidFill>
                <a:srgbClr val="A30909"/>
              </a:solidFill>
              <a:latin typeface="+mn-ea"/>
              <a:ea typeface="+mn-ea"/>
            </a:endParaRPr>
          </a:p>
        </p:txBody>
      </p:sp>
      <p:sp>
        <p:nvSpPr>
          <p:cNvPr id="9" name="文本框 8">
            <a:extLst>
              <a:ext uri="{FF2B5EF4-FFF2-40B4-BE49-F238E27FC236}">
                <a16:creationId xmlns:a16="http://schemas.microsoft.com/office/drawing/2014/main" id="{589DD25F-1B02-B5C4-54F3-38774426E06B}"/>
              </a:ext>
            </a:extLst>
          </p:cNvPr>
          <p:cNvSpPr txBox="1"/>
          <p:nvPr/>
        </p:nvSpPr>
        <p:spPr>
          <a:xfrm>
            <a:off x="256094" y="975297"/>
            <a:ext cx="4931482" cy="4985980"/>
          </a:xfrm>
          <a:prstGeom prst="rect">
            <a:avLst/>
          </a:prstGeom>
          <a:noFill/>
          <a:ln>
            <a:noFill/>
            <a:prstDash val="sysDash"/>
          </a:ln>
        </p:spPr>
        <p:txBody>
          <a:bodyPr wrap="square">
            <a:spAutoFit/>
          </a:bodyPr>
          <a:lstStyle/>
          <a:p>
            <a:pPr fontAlgn="base">
              <a:lnSpc>
                <a:spcPct val="125000"/>
              </a:lnSpc>
              <a:spcBef>
                <a:spcPts val="600"/>
              </a:spcBef>
            </a:pPr>
            <a:r>
              <a:rPr lang="zh-CN" altLang="en-US" b="1" dirty="0"/>
              <a:t>剂型创新</a:t>
            </a:r>
          </a:p>
          <a:p>
            <a:pPr marL="285750" indent="-285750" fontAlgn="base">
              <a:lnSpc>
                <a:spcPct val="125000"/>
              </a:lnSpc>
              <a:spcBef>
                <a:spcPts val="600"/>
              </a:spcBef>
              <a:buFont typeface="Arial" panose="020B0604020202020204" pitchFamily="34" charset="0"/>
              <a:buChar char="•"/>
            </a:pPr>
            <a:r>
              <a:rPr lang="zh-CN" altLang="en-US" sz="1600" b="1" dirty="0"/>
              <a:t>渗透泵控释技术</a:t>
            </a:r>
            <a:r>
              <a:rPr lang="zh-CN" altLang="en-US" sz="1600" dirty="0"/>
              <a:t>：采用渗透泵缓释制剂，能够以渗透压力为主要推动力，将药物恒速释放至体内，药物释放不受食物和</a:t>
            </a:r>
            <a:r>
              <a:rPr lang="en-US" altLang="zh-CN" sz="1600" dirty="0"/>
              <a:t>pH</a:t>
            </a:r>
            <a:r>
              <a:rPr lang="zh-CN" altLang="en-US" sz="1600" dirty="0"/>
              <a:t>值影响，可获得稳定的血浆药物浓度</a:t>
            </a:r>
          </a:p>
          <a:p>
            <a:pPr marL="285750" indent="-285750" fontAlgn="base">
              <a:lnSpc>
                <a:spcPct val="125000"/>
              </a:lnSpc>
              <a:spcBef>
                <a:spcPts val="600"/>
              </a:spcBef>
              <a:buFont typeface="Arial" panose="020B0604020202020204" pitchFamily="34" charset="0"/>
              <a:buChar char="•"/>
            </a:pPr>
            <a:r>
              <a:rPr lang="zh-CN" altLang="en-US" sz="1600" b="1" dirty="0"/>
              <a:t>规格创新</a:t>
            </a:r>
            <a:r>
              <a:rPr lang="zh-CN" altLang="en-US" sz="1600" dirty="0"/>
              <a:t>：除常见的</a:t>
            </a:r>
            <a:r>
              <a:rPr lang="en-US" altLang="zh-CN" sz="1600" dirty="0"/>
              <a:t>100mg</a:t>
            </a:r>
            <a:r>
              <a:rPr lang="zh-CN" altLang="en-US" sz="1600" dirty="0"/>
              <a:t>规格外，还</a:t>
            </a:r>
            <a:r>
              <a:rPr lang="zh-CN" altLang="en-US" sz="1600" b="1" dirty="0">
                <a:solidFill>
                  <a:srgbClr val="A30909"/>
                </a:solidFill>
              </a:rPr>
              <a:t>增加了</a:t>
            </a:r>
            <a:r>
              <a:rPr lang="en-US" altLang="zh-CN" sz="2400" b="1" dirty="0">
                <a:solidFill>
                  <a:srgbClr val="A30909"/>
                </a:solidFill>
              </a:rPr>
              <a:t>200mg</a:t>
            </a:r>
            <a:r>
              <a:rPr lang="zh-CN" altLang="en-US" sz="1600" dirty="0">
                <a:solidFill>
                  <a:srgbClr val="A30909"/>
                </a:solidFill>
              </a:rPr>
              <a:t>、</a:t>
            </a:r>
            <a:r>
              <a:rPr lang="en-US" altLang="zh-CN" sz="1600" b="1" dirty="0">
                <a:solidFill>
                  <a:srgbClr val="A30909"/>
                </a:solidFill>
              </a:rPr>
              <a:t>400mg</a:t>
            </a:r>
            <a:r>
              <a:rPr lang="zh-CN" altLang="en-US" sz="1600" b="1" dirty="0">
                <a:solidFill>
                  <a:srgbClr val="A30909"/>
                </a:solidFill>
              </a:rPr>
              <a:t>规格</a:t>
            </a:r>
            <a:r>
              <a:rPr lang="zh-CN" altLang="en-US" sz="1600" dirty="0"/>
              <a:t>，方便患者根据治疗需要进行剂量调整，减少用药数量</a:t>
            </a:r>
            <a:endParaRPr lang="en-US" altLang="zh-CN" sz="1600" dirty="0"/>
          </a:p>
          <a:p>
            <a:pPr fontAlgn="base">
              <a:lnSpc>
                <a:spcPct val="125000"/>
              </a:lnSpc>
              <a:spcBef>
                <a:spcPts val="600"/>
              </a:spcBef>
            </a:pPr>
            <a:r>
              <a:rPr lang="zh-CN" altLang="en-US" b="1" dirty="0"/>
              <a:t>技术创新</a:t>
            </a:r>
          </a:p>
          <a:p>
            <a:pPr marL="285750" indent="-285750" fontAlgn="base">
              <a:lnSpc>
                <a:spcPct val="125000"/>
              </a:lnSpc>
              <a:spcBef>
                <a:spcPts val="600"/>
              </a:spcBef>
              <a:buFont typeface="Arial" panose="020B0604020202020204" pitchFamily="34" charset="0"/>
              <a:buChar char="•"/>
            </a:pPr>
            <a:r>
              <a:rPr lang="zh-CN" altLang="en-US" sz="1600" b="1" dirty="0"/>
              <a:t>释放度测定方法</a:t>
            </a:r>
            <a:r>
              <a:rPr lang="zh-CN" altLang="en-US" sz="1600" dirty="0"/>
              <a:t>：自主开发了全新的释放度测定方法，该方法具有良好的体内外相关性，并获得了美国</a:t>
            </a:r>
            <a:r>
              <a:rPr lang="en-US" altLang="zh-CN" sz="1600" dirty="0"/>
              <a:t>FDA</a:t>
            </a:r>
            <a:r>
              <a:rPr lang="zh-CN" altLang="en-US" sz="1600" dirty="0"/>
              <a:t>及</a:t>
            </a:r>
            <a:r>
              <a:rPr lang="en-US" altLang="zh-CN" sz="1600" dirty="0"/>
              <a:t>USP</a:t>
            </a:r>
            <a:r>
              <a:rPr lang="zh-CN" altLang="en-US" sz="1600" dirty="0"/>
              <a:t>的高度认可，已被收录进美国药典</a:t>
            </a:r>
          </a:p>
          <a:p>
            <a:pPr fontAlgn="base"/>
            <a:endParaRPr lang="zh-CN" altLang="en-US" dirty="0"/>
          </a:p>
        </p:txBody>
      </p:sp>
      <p:cxnSp>
        <p:nvCxnSpPr>
          <p:cNvPr id="18" name="Straight Connector 25">
            <a:extLst>
              <a:ext uri="{FF2B5EF4-FFF2-40B4-BE49-F238E27FC236}">
                <a16:creationId xmlns:a16="http://schemas.microsoft.com/office/drawing/2014/main" id="{1902DED3-5A7D-0475-E0F5-6A605BF430E7}"/>
              </a:ext>
            </a:extLst>
          </p:cNvPr>
          <p:cNvCxnSpPr>
            <a:cxnSpLocks/>
          </p:cNvCxnSpPr>
          <p:nvPr/>
        </p:nvCxnSpPr>
        <p:spPr>
          <a:xfrm flipV="1">
            <a:off x="5458247" y="1111827"/>
            <a:ext cx="0" cy="5266601"/>
          </a:xfrm>
          <a:prstGeom prst="line">
            <a:avLst/>
          </a:prstGeom>
          <a:ln>
            <a:headEnd type="oval" w="med" len="med"/>
            <a:tailEnd type="oval" w="med" len="med"/>
          </a:ln>
        </p:spPr>
        <p:style>
          <a:lnRef idx="2">
            <a:schemeClr val="accent4"/>
          </a:lnRef>
          <a:fillRef idx="0">
            <a:schemeClr val="accent4"/>
          </a:fillRef>
          <a:effectRef idx="1">
            <a:schemeClr val="accent4"/>
          </a:effectRef>
          <a:fontRef idx="minor">
            <a:schemeClr val="tx1"/>
          </a:fontRef>
        </p:style>
      </p:cxnSp>
      <p:sp>
        <p:nvSpPr>
          <p:cNvPr id="49" name="文本框 48">
            <a:extLst>
              <a:ext uri="{FF2B5EF4-FFF2-40B4-BE49-F238E27FC236}">
                <a16:creationId xmlns:a16="http://schemas.microsoft.com/office/drawing/2014/main" id="{4BE78D93-B776-9DC6-6567-53BF8C0F5074}"/>
              </a:ext>
            </a:extLst>
          </p:cNvPr>
          <p:cNvSpPr txBox="1"/>
          <p:nvPr/>
        </p:nvSpPr>
        <p:spPr>
          <a:xfrm>
            <a:off x="31359" y="6522786"/>
            <a:ext cx="6397093" cy="338554"/>
          </a:xfrm>
          <a:prstGeom prst="rect">
            <a:avLst/>
          </a:prstGeom>
          <a:noFill/>
        </p:spPr>
        <p:txBody>
          <a:bodyPr wrap="square">
            <a:spAutoFit/>
          </a:bodyPr>
          <a:lstStyle/>
          <a:p>
            <a:r>
              <a:rPr lang="en-US" altLang="zh-CN" sz="800" dirty="0">
                <a:latin typeface="+mj-ea"/>
                <a:ea typeface="+mj-ea"/>
              </a:rPr>
              <a:t>[1]. </a:t>
            </a:r>
            <a:r>
              <a:rPr lang="en-US" altLang="zh-CN" sz="800" dirty="0" err="1">
                <a:latin typeface="+mj-ea"/>
                <a:ea typeface="+mj-ea"/>
              </a:rPr>
              <a:t>Konsil</a:t>
            </a:r>
            <a:r>
              <a:rPr lang="en-US" altLang="zh-CN" sz="800" dirty="0">
                <a:latin typeface="+mj-ea"/>
                <a:ea typeface="+mj-ea"/>
              </a:rPr>
              <a:t> J, et al. Reanalysis of carbamazepine and carbamazepine-epoxide pharmacokinetics after multiple dosing of extended release formulation. J Pharm </a:t>
            </a:r>
            <a:r>
              <a:rPr lang="en-US" altLang="zh-CN" sz="800" dirty="0" err="1">
                <a:latin typeface="+mj-ea"/>
                <a:ea typeface="+mj-ea"/>
              </a:rPr>
              <a:t>Pharm</a:t>
            </a:r>
            <a:r>
              <a:rPr lang="en-US" altLang="zh-CN" sz="800" dirty="0">
                <a:latin typeface="+mj-ea"/>
                <a:ea typeface="+mj-ea"/>
              </a:rPr>
              <a:t> Sci. 2002 May-Aug;5(2):169-75. </a:t>
            </a:r>
            <a:endParaRPr lang="zh-CN" altLang="en-US" sz="800" dirty="0">
              <a:latin typeface="+mj-ea"/>
              <a:ea typeface="+mj-ea"/>
            </a:endParaRPr>
          </a:p>
        </p:txBody>
      </p:sp>
      <p:sp>
        <p:nvSpPr>
          <p:cNvPr id="8" name="文本框 7">
            <a:extLst>
              <a:ext uri="{FF2B5EF4-FFF2-40B4-BE49-F238E27FC236}">
                <a16:creationId xmlns:a16="http://schemas.microsoft.com/office/drawing/2014/main" id="{3EA07141-6AAA-FD47-5A2E-CDDE4CB6B4E2}"/>
              </a:ext>
            </a:extLst>
          </p:cNvPr>
          <p:cNvSpPr txBox="1"/>
          <p:nvPr/>
        </p:nvSpPr>
        <p:spPr>
          <a:xfrm>
            <a:off x="5581459" y="1019063"/>
            <a:ext cx="6196636" cy="4296176"/>
          </a:xfrm>
          <a:prstGeom prst="rect">
            <a:avLst/>
          </a:prstGeom>
          <a:noFill/>
        </p:spPr>
        <p:txBody>
          <a:bodyPr wrap="square">
            <a:spAutoFit/>
          </a:bodyPr>
          <a:lstStyle/>
          <a:p>
            <a:pPr fontAlgn="base">
              <a:lnSpc>
                <a:spcPct val="125000"/>
              </a:lnSpc>
              <a:spcBef>
                <a:spcPts val="600"/>
              </a:spcBef>
            </a:pPr>
            <a:r>
              <a:rPr lang="zh-CN" altLang="en-US" b="1" dirty="0"/>
              <a:t>应用创新</a:t>
            </a:r>
          </a:p>
          <a:p>
            <a:pPr marL="285750" indent="-285750" fontAlgn="base">
              <a:lnSpc>
                <a:spcPct val="125000"/>
              </a:lnSpc>
              <a:spcBef>
                <a:spcPts val="600"/>
              </a:spcBef>
              <a:buFont typeface="Arial" panose="020B0604020202020204" pitchFamily="34" charset="0"/>
              <a:buChar char="•"/>
            </a:pPr>
            <a:r>
              <a:rPr lang="zh-CN" altLang="en-US" sz="1600" b="1" dirty="0"/>
              <a:t>不良反应管理</a:t>
            </a:r>
            <a:r>
              <a:rPr lang="zh-CN" altLang="en-US" sz="1600" dirty="0"/>
              <a:t>：卡马西平缓释片</a:t>
            </a:r>
            <a:r>
              <a:rPr lang="en-US" altLang="zh-CN" sz="1600" dirty="0"/>
              <a:t>(II)</a:t>
            </a:r>
            <a:r>
              <a:rPr lang="zh-CN" altLang="en-US" sz="1600" dirty="0"/>
              <a:t>的不良反应发生率低，因不良反应停药、降低剂量的发生率更低，不良反应更易管理，更适合长期用药</a:t>
            </a:r>
          </a:p>
          <a:p>
            <a:pPr marL="285750" indent="-285750" fontAlgn="base">
              <a:lnSpc>
                <a:spcPct val="125000"/>
              </a:lnSpc>
              <a:spcBef>
                <a:spcPts val="600"/>
              </a:spcBef>
              <a:buFont typeface="Arial" panose="020B0604020202020204" pitchFamily="34" charset="0"/>
              <a:buChar char="•"/>
            </a:pPr>
            <a:r>
              <a:rPr lang="zh-CN" altLang="en-US" sz="1600" b="1" dirty="0"/>
              <a:t>原料药中间体创新</a:t>
            </a:r>
            <a:r>
              <a:rPr lang="zh-CN" altLang="en-US" sz="1600" dirty="0"/>
              <a:t>：</a:t>
            </a:r>
            <a:r>
              <a:rPr lang="zh-CN" altLang="en-US" sz="1600" dirty="0">
                <a:latin typeface="+mj-ea"/>
              </a:rPr>
              <a:t>生产过程中避免二氯甲烷等</a:t>
            </a:r>
            <a:r>
              <a:rPr lang="en-US" altLang="zh-CN" sz="1600" dirty="0">
                <a:latin typeface="+mj-ea"/>
              </a:rPr>
              <a:t>ICHII</a:t>
            </a:r>
            <a:r>
              <a:rPr lang="zh-CN" altLang="en-US" sz="1600" dirty="0">
                <a:latin typeface="+mj-ea"/>
              </a:rPr>
              <a:t>类毒性更大的溶剂使用（优于原研工艺 ） ，且满足</a:t>
            </a:r>
            <a:r>
              <a:rPr lang="en-US" altLang="zh-CN" sz="1600" dirty="0">
                <a:latin typeface="+mj-ea"/>
              </a:rPr>
              <a:t>FDA </a:t>
            </a:r>
            <a:r>
              <a:rPr lang="zh-CN" altLang="en-US" sz="1600" dirty="0">
                <a:latin typeface="+mj-ea"/>
              </a:rPr>
              <a:t>对于窄治疗指数药物生物等效限度的要求</a:t>
            </a:r>
            <a:endParaRPr lang="en-US" altLang="zh-CN" sz="1600" dirty="0"/>
          </a:p>
          <a:p>
            <a:pPr fontAlgn="base">
              <a:lnSpc>
                <a:spcPct val="125000"/>
              </a:lnSpc>
              <a:spcBef>
                <a:spcPts val="600"/>
              </a:spcBef>
            </a:pPr>
            <a:r>
              <a:rPr lang="zh-CN" altLang="en-US" b="1" dirty="0"/>
              <a:t>临床价值创新</a:t>
            </a:r>
          </a:p>
          <a:p>
            <a:pPr marL="285750" indent="-285750" fontAlgn="base">
              <a:lnSpc>
                <a:spcPct val="125000"/>
              </a:lnSpc>
              <a:spcBef>
                <a:spcPts val="600"/>
              </a:spcBef>
              <a:buFont typeface="Arial" panose="020B0604020202020204" pitchFamily="34" charset="0"/>
              <a:buChar char="•"/>
            </a:pPr>
            <a:r>
              <a:rPr lang="zh-CN" altLang="en-US" sz="1600" b="1" dirty="0"/>
              <a:t>填补临床空白</a:t>
            </a:r>
            <a:r>
              <a:rPr lang="zh-CN" altLang="en-US" sz="1600" dirty="0"/>
              <a:t>：作为国内首个通过一致性评价的控释剂型抗癫痫药，</a:t>
            </a:r>
            <a:r>
              <a:rPr lang="zh-CN" altLang="en-US" b="1" dirty="0">
                <a:solidFill>
                  <a:srgbClr val="A30909"/>
                </a:solidFill>
              </a:rPr>
              <a:t>填补了我国没有与原研等效的、大规格的卡马西平缓控释剂型的空白</a:t>
            </a:r>
            <a:endParaRPr lang="en-US" altLang="zh-CN" b="1" dirty="0">
              <a:solidFill>
                <a:srgbClr val="A30909"/>
              </a:solidFill>
            </a:endParaRPr>
          </a:p>
          <a:p>
            <a:pPr marL="285750" indent="-285750">
              <a:lnSpc>
                <a:spcPct val="125000"/>
              </a:lnSpc>
              <a:spcBef>
                <a:spcPts val="600"/>
              </a:spcBef>
              <a:buFont typeface="Arial" panose="020B0604020202020204" pitchFamily="34" charset="0"/>
              <a:buChar char="•"/>
            </a:pPr>
            <a:r>
              <a:rPr lang="zh-CN" altLang="en-US" sz="1600" b="1" dirty="0">
                <a:latin typeface="+mn-ea"/>
              </a:rPr>
              <a:t>提高患者依从性，</a:t>
            </a:r>
            <a:r>
              <a:rPr lang="zh-CN" altLang="en-US" sz="1600" dirty="0">
                <a:latin typeface="+mn-ea"/>
              </a:rPr>
              <a:t>特殊人群适用性更好，如老年和肝肾损伤患者。</a:t>
            </a:r>
            <a:endParaRPr lang="en-US" altLang="zh-CN" sz="1600" dirty="0">
              <a:latin typeface="+mn-ea"/>
            </a:endParaRPr>
          </a:p>
        </p:txBody>
      </p:sp>
    </p:spTree>
    <p:custDataLst>
      <p:tags r:id="rId1"/>
    </p:custDataLst>
    <p:extLst>
      <p:ext uri="{BB962C8B-B14F-4D97-AF65-F5344CB8AC3E}">
        <p14:creationId xmlns:p14="http://schemas.microsoft.com/office/powerpoint/2010/main" val="132882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3881-556B-6C00-2A45-46EF2EC26F3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10FAB13-4C41-C31F-5735-396B77B7855C}"/>
              </a:ext>
            </a:extLst>
          </p:cNvPr>
          <p:cNvSpPr>
            <a:spLocks noGrp="1"/>
          </p:cNvSpPr>
          <p:nvPr>
            <p:ph type="title"/>
          </p:nvPr>
        </p:nvSpPr>
        <p:spPr>
          <a:xfrm>
            <a:off x="76679" y="47630"/>
            <a:ext cx="12038641" cy="615389"/>
          </a:xfrm>
        </p:spPr>
        <p:txBody>
          <a:bodyPr>
            <a:normAutofit fontScale="90000"/>
          </a:bodyPr>
          <a:lstStyle/>
          <a:p>
            <a:r>
              <a:rPr lang="en-US" altLang="zh-CN" sz="2400" dirty="0">
                <a:latin typeface="Arial" panose="020B0604020202020204" pitchFamily="34" charset="0"/>
                <a:ea typeface="微软雅黑" panose="020B0503020204020204" pitchFamily="34" charset="-122"/>
                <a:cs typeface="+mn-ea"/>
                <a:sym typeface="+mn-lt"/>
              </a:rPr>
              <a:t>5.</a:t>
            </a:r>
            <a:r>
              <a:rPr lang="zh-CN" altLang="en-US" sz="2400" dirty="0">
                <a:latin typeface="Arial" panose="020B0604020202020204" pitchFamily="34" charset="0"/>
                <a:ea typeface="微软雅黑" panose="020B0503020204020204" pitchFamily="34" charset="-122"/>
                <a:cs typeface="+mn-ea"/>
                <a:sym typeface="+mn-lt"/>
              </a:rPr>
              <a:t>公平性：</a:t>
            </a:r>
            <a:r>
              <a:rPr lang="zh-CN" altLang="en-US" sz="3600" dirty="0">
                <a:solidFill>
                  <a:srgbClr val="A30909"/>
                </a:solidFill>
                <a:latin typeface="Arial" panose="020B0604020202020204" pitchFamily="34" charset="0"/>
                <a:ea typeface="微软雅黑" panose="020B0503020204020204" pitchFamily="34" charset="-122"/>
                <a:cs typeface="+mn-ea"/>
                <a:sym typeface="+mn-lt"/>
              </a:rPr>
              <a:t>可弥补剂型短板，助力我国临床抗癫痫药物应用水平</a:t>
            </a:r>
          </a:p>
        </p:txBody>
      </p:sp>
      <p:sp>
        <p:nvSpPr>
          <p:cNvPr id="3" name="Bullet1">
            <a:extLst>
              <a:ext uri="{FF2B5EF4-FFF2-40B4-BE49-F238E27FC236}">
                <a16:creationId xmlns:a16="http://schemas.microsoft.com/office/drawing/2014/main" id="{6D181E4E-4090-DCAA-A732-C4643B121F1C}"/>
              </a:ext>
            </a:extLst>
          </p:cNvPr>
          <p:cNvSpPr>
            <a:spLocks/>
          </p:cNvSpPr>
          <p:nvPr/>
        </p:nvSpPr>
        <p:spPr>
          <a:xfrm>
            <a:off x="992556" y="910617"/>
            <a:ext cx="3380023" cy="430887"/>
          </a:xfrm>
          <a:prstGeom prst="roundRect">
            <a:avLst/>
          </a:prstGeom>
          <a:noFill/>
          <a:ln w="25400" cap="flat" cmpd="sng" algn="ctr">
            <a:noFill/>
            <a:prstDash val="solid"/>
          </a:ln>
          <a:effectLst/>
        </p:spPr>
        <p:txBody>
          <a:bodyPr rtlCol="0" anchor="ctr">
            <a:normAutofit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solidFill>
                <a:effectLst/>
                <a:uLnTx/>
                <a:uFillTx/>
                <a:latin typeface="Arial"/>
                <a:ea typeface="Microsoft YaHei"/>
                <a:cs typeface="+mn-cs"/>
              </a:rPr>
              <a:t>助力健康中国</a:t>
            </a:r>
            <a:r>
              <a:rPr kumimoji="0" lang="en-US" altLang="zh-CN" sz="2000" b="1" i="0" u="none" strike="noStrike" kern="1200" cap="none" spc="0" normalizeH="0" baseline="0" noProof="0" dirty="0">
                <a:ln>
                  <a:noFill/>
                </a:ln>
                <a:solidFill>
                  <a:schemeClr val="tx1"/>
                </a:solidFill>
                <a:effectLst/>
                <a:uLnTx/>
                <a:uFillTx/>
                <a:latin typeface="Arial"/>
                <a:ea typeface="Microsoft YaHei"/>
                <a:cs typeface="+mn-cs"/>
              </a:rPr>
              <a:t>2030</a:t>
            </a:r>
          </a:p>
        </p:txBody>
      </p:sp>
      <p:sp>
        <p:nvSpPr>
          <p:cNvPr id="4" name="Bullet3">
            <a:extLst>
              <a:ext uri="{FF2B5EF4-FFF2-40B4-BE49-F238E27FC236}">
                <a16:creationId xmlns:a16="http://schemas.microsoft.com/office/drawing/2014/main" id="{AFEB5390-503A-748B-4C00-8B85609AE034}"/>
              </a:ext>
            </a:extLst>
          </p:cNvPr>
          <p:cNvSpPr>
            <a:spLocks/>
          </p:cNvSpPr>
          <p:nvPr/>
        </p:nvSpPr>
        <p:spPr>
          <a:xfrm>
            <a:off x="915155" y="3965751"/>
            <a:ext cx="3380023" cy="430887"/>
          </a:xfrm>
          <a:prstGeom prst="roundRect">
            <a:avLst/>
          </a:prstGeom>
          <a:noFill/>
          <a:ln w="25400" cap="flat" cmpd="sng" algn="ctr">
            <a:noFill/>
            <a:prstDash val="solid"/>
          </a:ln>
          <a:effectLst/>
        </p:spPr>
        <p:txBody>
          <a:bodyPr rtlCol="0" anchor="ctr">
            <a:normAutofit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solidFill>
                <a:effectLst/>
                <a:uLnTx/>
                <a:uFillTx/>
                <a:latin typeface="Arial"/>
                <a:ea typeface="Microsoft YaHei"/>
                <a:cs typeface="+mn-cs"/>
              </a:rPr>
              <a:t>弥补目录卡马西平剂型短板</a:t>
            </a:r>
          </a:p>
        </p:txBody>
      </p:sp>
      <p:sp>
        <p:nvSpPr>
          <p:cNvPr id="5" name="Bullet3">
            <a:extLst>
              <a:ext uri="{FF2B5EF4-FFF2-40B4-BE49-F238E27FC236}">
                <a16:creationId xmlns:a16="http://schemas.microsoft.com/office/drawing/2014/main" id="{68880951-B724-8F1E-ECBF-CF555F88C158}"/>
              </a:ext>
            </a:extLst>
          </p:cNvPr>
          <p:cNvSpPr>
            <a:spLocks/>
          </p:cNvSpPr>
          <p:nvPr/>
        </p:nvSpPr>
        <p:spPr>
          <a:xfrm>
            <a:off x="948947" y="2324411"/>
            <a:ext cx="3380023" cy="430887"/>
          </a:xfrm>
          <a:prstGeom prst="roundRect">
            <a:avLst/>
          </a:prstGeom>
          <a:noFill/>
          <a:ln>
            <a:noFill/>
          </a:ln>
          <a:effectLst/>
        </p:spPr>
        <p:txBody>
          <a:bodyPr rtlCol="0" anchor="ctr">
            <a:normAutofit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solidFill>
                <a:effectLst/>
                <a:uLnTx/>
                <a:uFillTx/>
                <a:latin typeface="Arial"/>
                <a:ea typeface="Microsoft YaHei"/>
                <a:cs typeface="+mn-cs"/>
              </a:rPr>
              <a:t>符合”保基本“原则</a:t>
            </a:r>
          </a:p>
        </p:txBody>
      </p:sp>
      <p:sp>
        <p:nvSpPr>
          <p:cNvPr id="6" name="文本框 5">
            <a:extLst>
              <a:ext uri="{FF2B5EF4-FFF2-40B4-BE49-F238E27FC236}">
                <a16:creationId xmlns:a16="http://schemas.microsoft.com/office/drawing/2014/main" id="{EC1C254F-ABD5-DA42-6615-45CFDBA631CC}"/>
              </a:ext>
            </a:extLst>
          </p:cNvPr>
          <p:cNvSpPr txBox="1"/>
          <p:nvPr/>
        </p:nvSpPr>
        <p:spPr>
          <a:xfrm>
            <a:off x="992556" y="1298046"/>
            <a:ext cx="10604078" cy="953723"/>
          </a:xfrm>
          <a:prstGeom prst="rect">
            <a:avLst/>
          </a:prstGeom>
          <a:noFill/>
        </p:spPr>
        <p:txBody>
          <a:bodyPr wrap="square">
            <a:spAutoFit/>
          </a:bodyPr>
          <a:lstStyle/>
          <a:p>
            <a:pPr>
              <a:lnSpc>
                <a:spcPct val="120000"/>
              </a:lnSpc>
            </a:pPr>
            <a:r>
              <a:rPr lang="zh-CN" altLang="en-US" sz="1600" dirty="0">
                <a:solidFill>
                  <a:srgbClr val="000000"/>
                </a:solidFill>
                <a:latin typeface="+mj-ea"/>
                <a:ea typeface="+mj-ea"/>
              </a:rPr>
              <a:t>精神卫生是影响经济社会发展的重大公共卫生问题和社会问题。我国约有</a:t>
            </a:r>
            <a:r>
              <a:rPr lang="en-US" altLang="zh-CN" sz="1600" dirty="0">
                <a:latin typeface="+mj-ea"/>
                <a:ea typeface="+mj-ea"/>
              </a:rPr>
              <a:t>640</a:t>
            </a:r>
            <a:r>
              <a:rPr lang="zh-CN" altLang="en-US" sz="1600" dirty="0">
                <a:latin typeface="+mj-ea"/>
                <a:ea typeface="+mj-ea"/>
              </a:rPr>
              <a:t>万左右的活动性癫痫患者，治疗缺口达</a:t>
            </a:r>
            <a:r>
              <a:rPr lang="en-US" altLang="zh-CN" sz="1600" dirty="0">
                <a:latin typeface="+mj-ea"/>
                <a:ea typeface="+mj-ea"/>
              </a:rPr>
              <a:t>49.8%</a:t>
            </a:r>
            <a:r>
              <a:rPr lang="zh-CN" altLang="en-US" sz="1600" dirty="0">
                <a:latin typeface="+mj-ea"/>
                <a:ea typeface="+mj-ea"/>
              </a:rPr>
              <a:t>，大约有</a:t>
            </a:r>
            <a:r>
              <a:rPr lang="en-US" altLang="zh-CN" sz="1600" dirty="0">
                <a:latin typeface="+mj-ea"/>
                <a:ea typeface="+mj-ea"/>
              </a:rPr>
              <a:t>300</a:t>
            </a:r>
            <a:r>
              <a:rPr lang="zh-CN" altLang="en-US" sz="1600" dirty="0">
                <a:latin typeface="+mj-ea"/>
                <a:ea typeface="+mj-ea"/>
              </a:rPr>
              <a:t>万的患者没有得到合理治疗。精神障碍防控是</a:t>
            </a:r>
            <a:r>
              <a:rPr lang="en-US" altLang="zh-CN" sz="1600" dirty="0">
                <a:latin typeface="+mj-ea"/>
                <a:ea typeface="+mj-ea"/>
              </a:rPr>
              <a:t>《</a:t>
            </a:r>
            <a:r>
              <a:rPr lang="zh-CN" altLang="en-US" sz="1600" dirty="0">
                <a:latin typeface="+mj-ea"/>
                <a:ea typeface="+mj-ea"/>
              </a:rPr>
              <a:t>健康中国行动（</a:t>
            </a:r>
            <a:r>
              <a:rPr lang="en-US" altLang="zh-CN" sz="1600" dirty="0">
                <a:latin typeface="+mj-ea"/>
                <a:ea typeface="+mj-ea"/>
              </a:rPr>
              <a:t>2019—2030</a:t>
            </a:r>
            <a:r>
              <a:rPr lang="zh-CN" altLang="en-US" sz="1600" dirty="0">
                <a:latin typeface="+mj-ea"/>
                <a:ea typeface="+mj-ea"/>
              </a:rPr>
              <a:t>年）</a:t>
            </a:r>
            <a:r>
              <a:rPr lang="en-US" altLang="zh-CN" sz="1600" dirty="0">
                <a:latin typeface="+mj-ea"/>
                <a:ea typeface="+mj-ea"/>
              </a:rPr>
              <a:t>》</a:t>
            </a:r>
            <a:r>
              <a:rPr lang="zh-CN" altLang="en-US" sz="1600" dirty="0">
                <a:latin typeface="+mj-ea"/>
                <a:ea typeface="+mj-ea"/>
              </a:rPr>
              <a:t>的重要内容。三叉神经痛的患病率</a:t>
            </a:r>
            <a:r>
              <a:rPr lang="en-US" altLang="zh-CN" sz="1600" dirty="0">
                <a:latin typeface="+mj-ea"/>
                <a:ea typeface="+mj-ea"/>
              </a:rPr>
              <a:t>182</a:t>
            </a:r>
            <a:r>
              <a:rPr lang="zh-CN" altLang="en-US" sz="1600" dirty="0">
                <a:latin typeface="+mj-ea"/>
                <a:ea typeface="+mj-ea"/>
              </a:rPr>
              <a:t>人</a:t>
            </a:r>
            <a:r>
              <a:rPr lang="en-US" altLang="zh-CN" sz="1600" dirty="0">
                <a:latin typeface="+mj-ea"/>
                <a:ea typeface="+mj-ea"/>
              </a:rPr>
              <a:t>/10</a:t>
            </a:r>
            <a:r>
              <a:rPr lang="zh-CN" altLang="en-US" sz="1600" dirty="0">
                <a:latin typeface="+mj-ea"/>
                <a:ea typeface="+mj-ea"/>
              </a:rPr>
              <a:t>万患者，正在趋于年轻化，</a:t>
            </a:r>
            <a:r>
              <a:rPr lang="zh-CN" altLang="en-US" sz="1600" b="1" dirty="0">
                <a:solidFill>
                  <a:srgbClr val="A30909"/>
                </a:solidFill>
                <a:latin typeface="+mj-ea"/>
                <a:ea typeface="+mj-ea"/>
              </a:rPr>
              <a:t>严重影响患者生活质量</a:t>
            </a:r>
            <a:r>
              <a:rPr lang="zh-CN" altLang="en-US" sz="1600" dirty="0">
                <a:solidFill>
                  <a:srgbClr val="000000"/>
                </a:solidFill>
                <a:latin typeface="+mj-ea"/>
                <a:ea typeface="+mj-ea"/>
              </a:rPr>
              <a:t>。</a:t>
            </a:r>
          </a:p>
        </p:txBody>
      </p:sp>
      <p:sp>
        <p:nvSpPr>
          <p:cNvPr id="8" name="object 15">
            <a:extLst>
              <a:ext uri="{FF2B5EF4-FFF2-40B4-BE49-F238E27FC236}">
                <a16:creationId xmlns:a16="http://schemas.microsoft.com/office/drawing/2014/main" id="{B4DE63A4-0BC0-C493-04ED-6A11A63510BB}"/>
              </a:ext>
            </a:extLst>
          </p:cNvPr>
          <p:cNvSpPr txBox="1"/>
          <p:nvPr/>
        </p:nvSpPr>
        <p:spPr>
          <a:xfrm>
            <a:off x="1002451" y="4421511"/>
            <a:ext cx="10902678" cy="1193340"/>
          </a:xfrm>
          <a:prstGeom prst="rect">
            <a:avLst/>
          </a:prstGeom>
        </p:spPr>
        <p:txBody>
          <a:bodyPr vert="horz" wrap="square" lIns="0" tIns="0" rIns="0" bIns="0" rtlCol="0">
            <a:spAutoFit/>
          </a:bodyPr>
          <a:lstStyle/>
          <a:p>
            <a:pPr marL="285750" marR="5080" indent="-285750">
              <a:lnSpc>
                <a:spcPct val="120100"/>
              </a:lnSpc>
              <a:buFont typeface="Arial" panose="020B0604020202020204" pitchFamily="34" charset="0"/>
              <a:buChar char="•"/>
              <a:defRPr/>
            </a:pPr>
            <a:r>
              <a:rPr lang="zh-CN" altLang="en-US" sz="1600" dirty="0">
                <a:latin typeface="微软雅黑" panose="020B0503020204020204" pitchFamily="34" charset="-122"/>
                <a:cs typeface="微软雅黑"/>
              </a:rPr>
              <a:t>卡马西平为治疗癫痫和三叉神经痛的一线药物</a:t>
            </a:r>
            <a:r>
              <a:rPr sz="1600" spc="-15" dirty="0">
                <a:latin typeface="微软雅黑" panose="020B0503020204020204" pitchFamily="34" charset="-122"/>
                <a:cs typeface="微软雅黑"/>
              </a:rPr>
              <a:t>，</a:t>
            </a:r>
            <a:r>
              <a:rPr lang="zh-CN" altLang="en-US" sz="1600" dirty="0">
                <a:solidFill>
                  <a:prstClr val="black"/>
                </a:solidFill>
                <a:latin typeface="微软雅黑" panose="020B0503020204020204" pitchFamily="34" charset="-122"/>
                <a:cs typeface="微软雅黑"/>
              </a:rPr>
              <a:t>纳入医保目录</a:t>
            </a:r>
            <a:r>
              <a:rPr sz="1600" spc="-15" dirty="0" err="1">
                <a:latin typeface="微软雅黑" panose="020B0503020204020204" pitchFamily="34" charset="-122"/>
                <a:cs typeface="微软雅黑"/>
              </a:rPr>
              <a:t>弥</a:t>
            </a:r>
            <a:r>
              <a:rPr sz="1600" dirty="0" err="1">
                <a:latin typeface="微软雅黑" panose="020B0503020204020204" pitchFamily="34" charset="-122"/>
                <a:cs typeface="微软雅黑"/>
              </a:rPr>
              <a:t>补现</a:t>
            </a:r>
            <a:r>
              <a:rPr sz="1600" spc="-15" dirty="0" err="1">
                <a:latin typeface="微软雅黑" panose="020B0503020204020204" pitchFamily="34" charset="-122"/>
                <a:cs typeface="微软雅黑"/>
              </a:rPr>
              <a:t>有</a:t>
            </a:r>
            <a:r>
              <a:rPr sz="1600" dirty="0" err="1">
                <a:latin typeface="微软雅黑" panose="020B0503020204020204" pitchFamily="34" charset="-122"/>
                <a:cs typeface="微软雅黑"/>
              </a:rPr>
              <a:t>目录</a:t>
            </a:r>
            <a:r>
              <a:rPr lang="zh-CN" altLang="en-US" sz="1600" spc="-15" dirty="0">
                <a:latin typeface="微软雅黑" panose="020B0503020204020204" pitchFamily="34" charset="-122"/>
                <a:cs typeface="微软雅黑"/>
              </a:rPr>
              <a:t>剂型</a:t>
            </a:r>
            <a:r>
              <a:rPr sz="1600" dirty="0" err="1">
                <a:latin typeface="微软雅黑" panose="020B0503020204020204" pitchFamily="34" charset="-122"/>
                <a:cs typeface="微软雅黑"/>
              </a:rPr>
              <a:t>短</a:t>
            </a:r>
            <a:r>
              <a:rPr sz="1600" spc="-15" dirty="0" err="1">
                <a:latin typeface="微软雅黑" panose="020B0503020204020204" pitchFamily="34" charset="-122"/>
                <a:cs typeface="微软雅黑"/>
              </a:rPr>
              <a:t>板</a:t>
            </a:r>
            <a:endParaRPr lang="en-US" sz="1600" spc="-15" dirty="0">
              <a:latin typeface="微软雅黑" panose="020B0503020204020204" pitchFamily="34" charset="-122"/>
              <a:cs typeface="微软雅黑"/>
            </a:endParaRPr>
          </a:p>
          <a:p>
            <a:pPr marL="285750" marR="5080" indent="-285750">
              <a:lnSpc>
                <a:spcPct val="120100"/>
              </a:lnSpc>
              <a:buFont typeface="Arial" panose="020B0604020202020204" pitchFamily="34" charset="0"/>
              <a:buChar char="•"/>
              <a:defRPr/>
            </a:pPr>
            <a:r>
              <a:rPr lang="zh-CN" altLang="en-US" b="1" spc="-15" dirty="0">
                <a:solidFill>
                  <a:srgbClr val="A30909"/>
                </a:solidFill>
                <a:latin typeface="微软雅黑" panose="020B0503020204020204" pitchFamily="34" charset="-122"/>
                <a:cs typeface="微软雅黑"/>
              </a:rPr>
              <a:t>窄治疗窗</a:t>
            </a:r>
            <a:r>
              <a:rPr lang="zh-CN" altLang="en-US" b="1" spc="-15" dirty="0">
                <a:latin typeface="微软雅黑" panose="020B0503020204020204" pitchFamily="34" charset="-122"/>
                <a:cs typeface="微软雅黑"/>
              </a:rPr>
              <a:t>，</a:t>
            </a:r>
            <a:r>
              <a:rPr lang="zh-CN" altLang="en-US" b="1" spc="-15" dirty="0">
                <a:solidFill>
                  <a:srgbClr val="A30909"/>
                </a:solidFill>
                <a:latin typeface="微软雅黑" panose="020B0503020204020204" pitchFamily="34" charset="-122"/>
                <a:cs typeface="微软雅黑"/>
              </a:rPr>
              <a:t>血药浓度波动指数低于缓释胶囊</a:t>
            </a:r>
            <a:endParaRPr lang="en-US" altLang="zh-CN" b="1" spc="-15" dirty="0">
              <a:solidFill>
                <a:srgbClr val="A30909"/>
              </a:solidFill>
              <a:latin typeface="微软雅黑" panose="020B0503020204020204" pitchFamily="34" charset="-122"/>
              <a:cs typeface="微软雅黑"/>
            </a:endParaRPr>
          </a:p>
          <a:p>
            <a:pPr marL="285750" marR="5080" indent="-285750">
              <a:lnSpc>
                <a:spcPct val="120100"/>
              </a:lnSpc>
              <a:buFont typeface="Arial" panose="020B0604020202020204" pitchFamily="34" charset="0"/>
              <a:buChar char="•"/>
              <a:defRPr/>
            </a:pPr>
            <a:r>
              <a:rPr lang="zh-CN" altLang="en-US" sz="1600" spc="-15" dirty="0">
                <a:latin typeface="微软雅黑" panose="020B0503020204020204" pitchFamily="34" charset="-122"/>
                <a:cs typeface="微软雅黑"/>
              </a:rPr>
              <a:t>生产过程中</a:t>
            </a:r>
            <a:r>
              <a:rPr lang="zh-CN" altLang="en-US" sz="1600" b="1" spc="-15" dirty="0">
                <a:solidFill>
                  <a:srgbClr val="A30909"/>
                </a:solidFill>
                <a:latin typeface="微软雅黑" panose="020B0503020204020204" pitchFamily="34" charset="-122"/>
                <a:cs typeface="微软雅黑"/>
              </a:rPr>
              <a:t>完全避免</a:t>
            </a:r>
            <a:r>
              <a:rPr lang="zh-CN" altLang="en-US" sz="1600" b="1" dirty="0">
                <a:solidFill>
                  <a:srgbClr val="A30909"/>
                </a:solidFill>
                <a:latin typeface="+mj-ea"/>
              </a:rPr>
              <a:t>二氯甲烷</a:t>
            </a:r>
            <a:r>
              <a:rPr lang="zh-CN" altLang="en-US" sz="1600" dirty="0">
                <a:latin typeface="+mj-ea"/>
              </a:rPr>
              <a:t>等</a:t>
            </a:r>
            <a:r>
              <a:rPr lang="en-US" altLang="zh-CN" sz="1600" dirty="0">
                <a:latin typeface="+mj-ea"/>
              </a:rPr>
              <a:t>ICHII</a:t>
            </a:r>
            <a:r>
              <a:rPr lang="zh-CN" altLang="en-US" sz="1600" dirty="0">
                <a:latin typeface="+mj-ea"/>
              </a:rPr>
              <a:t>类毒性更大的溶剂，安全性更高</a:t>
            </a:r>
            <a:endParaRPr lang="en-US" sz="1600" dirty="0">
              <a:latin typeface="微软雅黑" panose="020B0503020204020204" pitchFamily="34" charset="-122"/>
              <a:cs typeface="微软雅黑"/>
            </a:endParaRPr>
          </a:p>
          <a:p>
            <a:pPr marL="285750" marR="5080" indent="-285750">
              <a:lnSpc>
                <a:spcPct val="120100"/>
              </a:lnSpc>
              <a:buFont typeface="Arial" panose="020B0604020202020204" pitchFamily="34" charset="0"/>
              <a:buChar char="•"/>
              <a:defRPr/>
            </a:pPr>
            <a:r>
              <a:rPr lang="zh-CN" altLang="en-US" sz="1600" b="1" dirty="0">
                <a:solidFill>
                  <a:srgbClr val="A30909"/>
                </a:solidFill>
              </a:rPr>
              <a:t>卡马西平缓释片</a:t>
            </a:r>
            <a:r>
              <a:rPr lang="en-US" altLang="zh-CN" sz="1600" b="1" dirty="0">
                <a:solidFill>
                  <a:srgbClr val="A30909"/>
                </a:solidFill>
                <a:latin typeface="+mn-ea"/>
              </a:rPr>
              <a:t>(II)</a:t>
            </a:r>
            <a:r>
              <a:rPr lang="zh-CN" altLang="en-US" sz="1600" b="1" dirty="0">
                <a:solidFill>
                  <a:srgbClr val="A30909"/>
                </a:solidFill>
              </a:rPr>
              <a:t>通过剂型改良，平稳血药浓度，不良反应降低</a:t>
            </a:r>
            <a:r>
              <a:rPr lang="en-US" altLang="zh-CN" sz="1600" b="1" dirty="0">
                <a:solidFill>
                  <a:srgbClr val="A30909"/>
                </a:solidFill>
              </a:rPr>
              <a:t>51%</a:t>
            </a:r>
            <a:r>
              <a:rPr lang="zh-CN" altLang="en-US" sz="1600" b="1" dirty="0">
                <a:solidFill>
                  <a:srgbClr val="A30909"/>
                </a:solidFill>
              </a:rPr>
              <a:t>，可让更多患者受益</a:t>
            </a:r>
            <a:endParaRPr sz="1600" b="1" dirty="0">
              <a:solidFill>
                <a:srgbClr val="A30909"/>
              </a:solidFill>
              <a:latin typeface="微软雅黑" panose="020B0503020204020204" pitchFamily="34" charset="-122"/>
              <a:cs typeface="微软雅黑"/>
            </a:endParaRPr>
          </a:p>
        </p:txBody>
      </p:sp>
      <p:sp>
        <p:nvSpPr>
          <p:cNvPr id="10" name="object 16">
            <a:extLst>
              <a:ext uri="{FF2B5EF4-FFF2-40B4-BE49-F238E27FC236}">
                <a16:creationId xmlns:a16="http://schemas.microsoft.com/office/drawing/2014/main" id="{79EEFE1C-CBF9-03A3-2F92-5276D14065EF}"/>
              </a:ext>
            </a:extLst>
          </p:cNvPr>
          <p:cNvSpPr txBox="1"/>
          <p:nvPr/>
        </p:nvSpPr>
        <p:spPr>
          <a:xfrm>
            <a:off x="1036242" y="2713648"/>
            <a:ext cx="10436433" cy="1230722"/>
          </a:xfrm>
          <a:prstGeom prst="rect">
            <a:avLst/>
          </a:prstGeom>
        </p:spPr>
        <p:txBody>
          <a:bodyPr vert="horz" wrap="square" lIns="0" tIns="0" rIns="0" bIns="0" rtlCol="0">
            <a:spAutoFit/>
          </a:bodyPr>
          <a:lstStyle/>
          <a:p>
            <a:pPr marL="285750" marR="5080" indent="-285750">
              <a:lnSpc>
                <a:spcPct val="120000"/>
              </a:lnSpc>
              <a:buFont typeface="Arial" panose="020B0604020202020204" pitchFamily="34" charset="0"/>
              <a:buChar char="•"/>
            </a:pPr>
            <a:r>
              <a:rPr lang="zh-CN" altLang="en-US" sz="1600" b="1" dirty="0">
                <a:latin typeface="+mn-ea"/>
              </a:rPr>
              <a:t>卡马西平</a:t>
            </a:r>
            <a:r>
              <a:rPr lang="zh-CN" altLang="en-US" sz="1600" dirty="0">
                <a:latin typeface="+mn-ea"/>
              </a:rPr>
              <a:t>目前位列</a:t>
            </a:r>
            <a:r>
              <a:rPr lang="en-US" altLang="zh-CN" sz="1600" dirty="0">
                <a:latin typeface="+mn-ea"/>
              </a:rPr>
              <a:t>WHO</a:t>
            </a:r>
            <a:r>
              <a:rPr lang="zh-CN" altLang="en-US" sz="1600" dirty="0">
                <a:latin typeface="+mn-ea"/>
              </a:rPr>
              <a:t>世界卫生组织基本药物标准清单，是</a:t>
            </a:r>
            <a:r>
              <a:rPr lang="zh-CN" altLang="en-US" sz="1600" b="1" dirty="0">
                <a:latin typeface="+mn-ea"/>
              </a:rPr>
              <a:t>基础公共卫生体系必备药物之一。</a:t>
            </a:r>
            <a:endParaRPr lang="en-US" altLang="zh-CN" sz="1600" b="1" dirty="0">
              <a:latin typeface="+mn-ea"/>
            </a:endParaRPr>
          </a:p>
          <a:p>
            <a:pPr marL="285750" marR="5080" indent="-285750">
              <a:lnSpc>
                <a:spcPct val="120000"/>
              </a:lnSpc>
              <a:buFont typeface="Arial" panose="020B0604020202020204" pitchFamily="34" charset="0"/>
              <a:buChar char="•"/>
            </a:pPr>
            <a:r>
              <a:rPr lang="zh-CN" altLang="en-US" sz="1600" dirty="0">
                <a:latin typeface="+mn-ea"/>
              </a:rPr>
              <a:t>卡马西平缓释片</a:t>
            </a:r>
            <a:r>
              <a:rPr lang="en-US" altLang="zh-CN" sz="1600" dirty="0">
                <a:latin typeface="+mn-ea"/>
              </a:rPr>
              <a:t>(II)</a:t>
            </a:r>
            <a:r>
              <a:rPr lang="zh-CN" altLang="en-US" sz="1600" dirty="0">
                <a:latin typeface="+mn-ea"/>
              </a:rPr>
              <a:t>通过仿制药一致性评价，</a:t>
            </a:r>
            <a:r>
              <a:rPr lang="zh-CN" altLang="en-US" b="1" dirty="0">
                <a:solidFill>
                  <a:srgbClr val="A30909"/>
                </a:solidFill>
                <a:latin typeface="+mn-ea"/>
              </a:rPr>
              <a:t>弥补我国没有与原研等效的、大规格的卡马西平缓控释剂型的空白</a:t>
            </a:r>
            <a:r>
              <a:rPr lang="zh-CN" altLang="en-US" sz="1600" dirty="0">
                <a:latin typeface="+mn-ea"/>
              </a:rPr>
              <a:t>。</a:t>
            </a:r>
            <a:endParaRPr lang="en-US" altLang="zh-CN" sz="1600" dirty="0">
              <a:latin typeface="+mn-ea"/>
            </a:endParaRPr>
          </a:p>
          <a:p>
            <a:pPr marL="285750" marR="5080" indent="-285750">
              <a:lnSpc>
                <a:spcPct val="120000"/>
              </a:lnSpc>
              <a:buFont typeface="Arial" panose="020B0604020202020204" pitchFamily="34" charset="0"/>
              <a:buChar char="•"/>
            </a:pPr>
            <a:r>
              <a:rPr lang="zh-CN" altLang="en-US" sz="1600" dirty="0">
                <a:latin typeface="+mn-ea"/>
              </a:rPr>
              <a:t>我司卡马西平缓释片</a:t>
            </a:r>
            <a:r>
              <a:rPr lang="en-US" altLang="zh-CN" sz="1600" dirty="0">
                <a:latin typeface="+mn-ea"/>
              </a:rPr>
              <a:t>(II)</a:t>
            </a:r>
            <a:r>
              <a:rPr lang="zh-CN" altLang="en-US" sz="1600" dirty="0">
                <a:latin typeface="+mn-ea"/>
              </a:rPr>
              <a:t>是中美双批品种，质量与美国原研药品完全一致。</a:t>
            </a:r>
            <a:endParaRPr sz="1600" dirty="0">
              <a:solidFill>
                <a:srgbClr val="000000"/>
              </a:solidFill>
              <a:latin typeface="+mn-ea"/>
              <a:cs typeface="微软雅黑"/>
            </a:endParaRPr>
          </a:p>
        </p:txBody>
      </p:sp>
      <p:sp>
        <p:nvSpPr>
          <p:cNvPr id="12" name="rewind_149672">
            <a:extLst>
              <a:ext uri="{FF2B5EF4-FFF2-40B4-BE49-F238E27FC236}">
                <a16:creationId xmlns:a16="http://schemas.microsoft.com/office/drawing/2014/main" id="{4F4305A7-D138-4EC8-6C1F-85F45A3032F4}"/>
              </a:ext>
            </a:extLst>
          </p:cNvPr>
          <p:cNvSpPr/>
          <p:nvPr/>
        </p:nvSpPr>
        <p:spPr>
          <a:xfrm flipH="1">
            <a:off x="508091" y="884174"/>
            <a:ext cx="466104" cy="465450"/>
          </a:xfrm>
          <a:custGeom>
            <a:avLst/>
            <a:gdLst>
              <a:gd name="T0" fmla="*/ 400 w 800"/>
              <a:gd name="T1" fmla="*/ 800 h 800"/>
              <a:gd name="T2" fmla="*/ 800 w 800"/>
              <a:gd name="T3" fmla="*/ 400 h 800"/>
              <a:gd name="T4" fmla="*/ 400 w 800"/>
              <a:gd name="T5" fmla="*/ 0 h 800"/>
              <a:gd name="T6" fmla="*/ 0 w 800"/>
              <a:gd name="T7" fmla="*/ 400 h 800"/>
              <a:gd name="T8" fmla="*/ 400 w 800"/>
              <a:gd name="T9" fmla="*/ 800 h 800"/>
              <a:gd name="T10" fmla="*/ 59 w 800"/>
              <a:gd name="T11" fmla="*/ 389 h 800"/>
              <a:gd name="T12" fmla="*/ 352 w 800"/>
              <a:gd name="T13" fmla="*/ 189 h 800"/>
              <a:gd name="T14" fmla="*/ 360 w 800"/>
              <a:gd name="T15" fmla="*/ 187 h 800"/>
              <a:gd name="T16" fmla="*/ 366 w 800"/>
              <a:gd name="T17" fmla="*/ 188 h 800"/>
              <a:gd name="T18" fmla="*/ 373 w 800"/>
              <a:gd name="T19" fmla="*/ 200 h 800"/>
              <a:gd name="T20" fmla="*/ 373 w 800"/>
              <a:gd name="T21" fmla="*/ 375 h 800"/>
              <a:gd name="T22" fmla="*/ 646 w 800"/>
              <a:gd name="T23" fmla="*/ 189 h 800"/>
              <a:gd name="T24" fmla="*/ 653 w 800"/>
              <a:gd name="T25" fmla="*/ 187 h 800"/>
              <a:gd name="T26" fmla="*/ 660 w 800"/>
              <a:gd name="T27" fmla="*/ 188 h 800"/>
              <a:gd name="T28" fmla="*/ 667 w 800"/>
              <a:gd name="T29" fmla="*/ 200 h 800"/>
              <a:gd name="T30" fmla="*/ 667 w 800"/>
              <a:gd name="T31" fmla="*/ 600 h 800"/>
              <a:gd name="T32" fmla="*/ 660 w 800"/>
              <a:gd name="T33" fmla="*/ 612 h 800"/>
              <a:gd name="T34" fmla="*/ 646 w 800"/>
              <a:gd name="T35" fmla="*/ 611 h 800"/>
              <a:gd name="T36" fmla="*/ 373 w 800"/>
              <a:gd name="T37" fmla="*/ 425 h 800"/>
              <a:gd name="T38" fmla="*/ 373 w 800"/>
              <a:gd name="T39" fmla="*/ 600 h 800"/>
              <a:gd name="T40" fmla="*/ 366 w 800"/>
              <a:gd name="T41" fmla="*/ 612 h 800"/>
              <a:gd name="T42" fmla="*/ 352 w 800"/>
              <a:gd name="T43" fmla="*/ 611 h 800"/>
              <a:gd name="T44" fmla="*/ 59 w 800"/>
              <a:gd name="T45" fmla="*/ 411 h 800"/>
              <a:gd name="T46" fmla="*/ 53 w 800"/>
              <a:gd name="T47" fmla="*/ 400 h 800"/>
              <a:gd name="T48" fmla="*/ 59 w 800"/>
              <a:gd name="T49" fmla="*/ 389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0" h="800">
                <a:moveTo>
                  <a:pt x="400" y="800"/>
                </a:moveTo>
                <a:cubicBezTo>
                  <a:pt x="621" y="800"/>
                  <a:pt x="800" y="621"/>
                  <a:pt x="800" y="400"/>
                </a:cubicBezTo>
                <a:cubicBezTo>
                  <a:pt x="800" y="179"/>
                  <a:pt x="621" y="0"/>
                  <a:pt x="400" y="0"/>
                </a:cubicBezTo>
                <a:cubicBezTo>
                  <a:pt x="179" y="0"/>
                  <a:pt x="0" y="179"/>
                  <a:pt x="0" y="400"/>
                </a:cubicBezTo>
                <a:cubicBezTo>
                  <a:pt x="0" y="621"/>
                  <a:pt x="179" y="800"/>
                  <a:pt x="400" y="800"/>
                </a:cubicBezTo>
                <a:close/>
                <a:moveTo>
                  <a:pt x="59" y="389"/>
                </a:moveTo>
                <a:lnTo>
                  <a:pt x="352" y="189"/>
                </a:lnTo>
                <a:cubicBezTo>
                  <a:pt x="355" y="187"/>
                  <a:pt x="357" y="187"/>
                  <a:pt x="360" y="187"/>
                </a:cubicBezTo>
                <a:cubicBezTo>
                  <a:pt x="362" y="187"/>
                  <a:pt x="364" y="187"/>
                  <a:pt x="366" y="188"/>
                </a:cubicBezTo>
                <a:cubicBezTo>
                  <a:pt x="371" y="191"/>
                  <a:pt x="373" y="195"/>
                  <a:pt x="373" y="200"/>
                </a:cubicBezTo>
                <a:lnTo>
                  <a:pt x="373" y="375"/>
                </a:lnTo>
                <a:lnTo>
                  <a:pt x="646" y="189"/>
                </a:lnTo>
                <a:cubicBezTo>
                  <a:pt x="648" y="187"/>
                  <a:pt x="651" y="187"/>
                  <a:pt x="653" y="187"/>
                </a:cubicBezTo>
                <a:cubicBezTo>
                  <a:pt x="655" y="187"/>
                  <a:pt x="658" y="187"/>
                  <a:pt x="660" y="188"/>
                </a:cubicBezTo>
                <a:cubicBezTo>
                  <a:pt x="664" y="191"/>
                  <a:pt x="667" y="195"/>
                  <a:pt x="667" y="200"/>
                </a:cubicBezTo>
                <a:lnTo>
                  <a:pt x="667" y="600"/>
                </a:lnTo>
                <a:cubicBezTo>
                  <a:pt x="667" y="605"/>
                  <a:pt x="664" y="609"/>
                  <a:pt x="660" y="612"/>
                </a:cubicBezTo>
                <a:cubicBezTo>
                  <a:pt x="655" y="614"/>
                  <a:pt x="650" y="614"/>
                  <a:pt x="646" y="611"/>
                </a:cubicBezTo>
                <a:lnTo>
                  <a:pt x="373" y="425"/>
                </a:lnTo>
                <a:lnTo>
                  <a:pt x="373" y="600"/>
                </a:lnTo>
                <a:cubicBezTo>
                  <a:pt x="373" y="605"/>
                  <a:pt x="371" y="609"/>
                  <a:pt x="366" y="612"/>
                </a:cubicBezTo>
                <a:cubicBezTo>
                  <a:pt x="362" y="614"/>
                  <a:pt x="357" y="614"/>
                  <a:pt x="352" y="611"/>
                </a:cubicBezTo>
                <a:lnTo>
                  <a:pt x="59" y="411"/>
                </a:lnTo>
                <a:cubicBezTo>
                  <a:pt x="56" y="409"/>
                  <a:pt x="53" y="404"/>
                  <a:pt x="53" y="400"/>
                </a:cubicBezTo>
                <a:cubicBezTo>
                  <a:pt x="53" y="396"/>
                  <a:pt x="56" y="391"/>
                  <a:pt x="59" y="389"/>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rectory-submission-symbol_48671">
            <a:extLst>
              <a:ext uri="{FF2B5EF4-FFF2-40B4-BE49-F238E27FC236}">
                <a16:creationId xmlns:a16="http://schemas.microsoft.com/office/drawing/2014/main" id="{CECAC100-56D6-23C3-FF2C-E63312FC820A}"/>
              </a:ext>
            </a:extLst>
          </p:cNvPr>
          <p:cNvSpPr/>
          <p:nvPr/>
        </p:nvSpPr>
        <p:spPr>
          <a:xfrm>
            <a:off x="484194" y="3972063"/>
            <a:ext cx="466104" cy="465579"/>
          </a:xfrm>
          <a:custGeom>
            <a:avLst/>
            <a:gdLst>
              <a:gd name="connsiteX0" fmla="*/ 199018 w 551492"/>
              <a:gd name="connsiteY0" fmla="*/ 379190 h 550871"/>
              <a:gd name="connsiteX1" fmla="*/ 446910 w 551492"/>
              <a:gd name="connsiteY1" fmla="*/ 379190 h 550871"/>
              <a:gd name="connsiteX2" fmla="*/ 446910 w 551492"/>
              <a:gd name="connsiteY2" fmla="*/ 411497 h 550871"/>
              <a:gd name="connsiteX3" fmla="*/ 199018 w 551492"/>
              <a:gd name="connsiteY3" fmla="*/ 411497 h 550871"/>
              <a:gd name="connsiteX4" fmla="*/ 114930 w 551492"/>
              <a:gd name="connsiteY4" fmla="*/ 370199 h 550871"/>
              <a:gd name="connsiteX5" fmla="*/ 112343 w 551492"/>
              <a:gd name="connsiteY5" fmla="*/ 371489 h 550871"/>
              <a:gd name="connsiteX6" fmla="*/ 112343 w 551492"/>
              <a:gd name="connsiteY6" fmla="*/ 419198 h 550871"/>
              <a:gd name="connsiteX7" fmla="*/ 114930 w 551492"/>
              <a:gd name="connsiteY7" fmla="*/ 421777 h 550871"/>
              <a:gd name="connsiteX8" fmla="*/ 161491 w 551492"/>
              <a:gd name="connsiteY8" fmla="*/ 421777 h 550871"/>
              <a:gd name="connsiteX9" fmla="*/ 164078 w 551492"/>
              <a:gd name="connsiteY9" fmla="*/ 419198 h 550871"/>
              <a:gd name="connsiteX10" fmla="*/ 164078 w 551492"/>
              <a:gd name="connsiteY10" fmla="*/ 371489 h 550871"/>
              <a:gd name="connsiteX11" fmla="*/ 161491 w 551492"/>
              <a:gd name="connsiteY11" fmla="*/ 370199 h 550871"/>
              <a:gd name="connsiteX12" fmla="*/ 114930 w 551492"/>
              <a:gd name="connsiteY12" fmla="*/ 361173 h 550871"/>
              <a:gd name="connsiteX13" fmla="*/ 161491 w 551492"/>
              <a:gd name="connsiteY13" fmla="*/ 361173 h 550871"/>
              <a:gd name="connsiteX14" fmla="*/ 173131 w 551492"/>
              <a:gd name="connsiteY14" fmla="*/ 372778 h 550871"/>
              <a:gd name="connsiteX15" fmla="*/ 173131 w 551492"/>
              <a:gd name="connsiteY15" fmla="*/ 419198 h 550871"/>
              <a:gd name="connsiteX16" fmla="*/ 161491 w 551492"/>
              <a:gd name="connsiteY16" fmla="*/ 429514 h 550871"/>
              <a:gd name="connsiteX17" fmla="*/ 114930 w 551492"/>
              <a:gd name="connsiteY17" fmla="*/ 429514 h 550871"/>
              <a:gd name="connsiteX18" fmla="*/ 104583 w 551492"/>
              <a:gd name="connsiteY18" fmla="*/ 419198 h 550871"/>
              <a:gd name="connsiteX19" fmla="*/ 104583 w 551492"/>
              <a:gd name="connsiteY19" fmla="*/ 372778 h 550871"/>
              <a:gd name="connsiteX20" fmla="*/ 114930 w 551492"/>
              <a:gd name="connsiteY20" fmla="*/ 361173 h 550871"/>
              <a:gd name="connsiteX21" fmla="*/ 199018 w 551492"/>
              <a:gd name="connsiteY21" fmla="*/ 259282 h 550871"/>
              <a:gd name="connsiteX22" fmla="*/ 446910 w 551492"/>
              <a:gd name="connsiteY22" fmla="*/ 259282 h 550871"/>
              <a:gd name="connsiteX23" fmla="*/ 446910 w 551492"/>
              <a:gd name="connsiteY23" fmla="*/ 291589 h 550871"/>
              <a:gd name="connsiteX24" fmla="*/ 199018 w 551492"/>
              <a:gd name="connsiteY24" fmla="*/ 291589 h 550871"/>
              <a:gd name="connsiteX25" fmla="*/ 114930 w 551492"/>
              <a:gd name="connsiteY25" fmla="*/ 241265 h 550871"/>
              <a:gd name="connsiteX26" fmla="*/ 161491 w 551492"/>
              <a:gd name="connsiteY26" fmla="*/ 241265 h 550871"/>
              <a:gd name="connsiteX27" fmla="*/ 173131 w 551492"/>
              <a:gd name="connsiteY27" fmla="*/ 251581 h 550871"/>
              <a:gd name="connsiteX28" fmla="*/ 173131 w 551492"/>
              <a:gd name="connsiteY28" fmla="*/ 299290 h 550871"/>
              <a:gd name="connsiteX29" fmla="*/ 161491 w 551492"/>
              <a:gd name="connsiteY29" fmla="*/ 309606 h 550871"/>
              <a:gd name="connsiteX30" fmla="*/ 114930 w 551492"/>
              <a:gd name="connsiteY30" fmla="*/ 309606 h 550871"/>
              <a:gd name="connsiteX31" fmla="*/ 104583 w 551492"/>
              <a:gd name="connsiteY31" fmla="*/ 299290 h 550871"/>
              <a:gd name="connsiteX32" fmla="*/ 104583 w 551492"/>
              <a:gd name="connsiteY32" fmla="*/ 251581 h 550871"/>
              <a:gd name="connsiteX33" fmla="*/ 114930 w 551492"/>
              <a:gd name="connsiteY33" fmla="*/ 241265 h 550871"/>
              <a:gd name="connsiteX34" fmla="*/ 199018 w 551492"/>
              <a:gd name="connsiteY34" fmla="*/ 138132 h 550871"/>
              <a:gd name="connsiteX35" fmla="*/ 446910 w 551492"/>
              <a:gd name="connsiteY35" fmla="*/ 138132 h 550871"/>
              <a:gd name="connsiteX36" fmla="*/ 446910 w 551492"/>
              <a:gd name="connsiteY36" fmla="*/ 170232 h 550871"/>
              <a:gd name="connsiteX37" fmla="*/ 199018 w 551492"/>
              <a:gd name="connsiteY37" fmla="*/ 170232 h 550871"/>
              <a:gd name="connsiteX38" fmla="*/ 114930 w 551492"/>
              <a:gd name="connsiteY38" fmla="*/ 119908 h 550871"/>
              <a:gd name="connsiteX39" fmla="*/ 161491 w 551492"/>
              <a:gd name="connsiteY39" fmla="*/ 119908 h 550871"/>
              <a:gd name="connsiteX40" fmla="*/ 173131 w 551492"/>
              <a:gd name="connsiteY40" fmla="*/ 131540 h 550871"/>
              <a:gd name="connsiteX41" fmla="*/ 173131 w 551492"/>
              <a:gd name="connsiteY41" fmla="*/ 178067 h 550871"/>
              <a:gd name="connsiteX42" fmla="*/ 161491 w 551492"/>
              <a:gd name="connsiteY42" fmla="*/ 189699 h 550871"/>
              <a:gd name="connsiteX43" fmla="*/ 114930 w 551492"/>
              <a:gd name="connsiteY43" fmla="*/ 189699 h 550871"/>
              <a:gd name="connsiteX44" fmla="*/ 104583 w 551492"/>
              <a:gd name="connsiteY44" fmla="*/ 178067 h 550871"/>
              <a:gd name="connsiteX45" fmla="*/ 104583 w 551492"/>
              <a:gd name="connsiteY45" fmla="*/ 131540 h 550871"/>
              <a:gd name="connsiteX46" fmla="*/ 114930 w 551492"/>
              <a:gd name="connsiteY46" fmla="*/ 119908 h 550871"/>
              <a:gd name="connsiteX47" fmla="*/ 51662 w 551492"/>
              <a:gd name="connsiteY47" fmla="*/ 34833 h 550871"/>
              <a:gd name="connsiteX48" fmla="*/ 34872 w 551492"/>
              <a:gd name="connsiteY48" fmla="*/ 51604 h 550871"/>
              <a:gd name="connsiteX49" fmla="*/ 34872 w 551492"/>
              <a:gd name="connsiteY49" fmla="*/ 499267 h 550871"/>
              <a:gd name="connsiteX50" fmla="*/ 51662 w 551492"/>
              <a:gd name="connsiteY50" fmla="*/ 516038 h 550871"/>
              <a:gd name="connsiteX51" fmla="*/ 499830 w 551492"/>
              <a:gd name="connsiteY51" fmla="*/ 516038 h 550871"/>
              <a:gd name="connsiteX52" fmla="*/ 516620 w 551492"/>
              <a:gd name="connsiteY52" fmla="*/ 499267 h 550871"/>
              <a:gd name="connsiteX53" fmla="*/ 516620 w 551492"/>
              <a:gd name="connsiteY53" fmla="*/ 51604 h 550871"/>
              <a:gd name="connsiteX54" fmla="*/ 499830 w 551492"/>
              <a:gd name="connsiteY54" fmla="*/ 34833 h 550871"/>
              <a:gd name="connsiteX55" fmla="*/ 51662 w 551492"/>
              <a:gd name="connsiteY55" fmla="*/ 0 h 550871"/>
              <a:gd name="connsiteX56" fmla="*/ 499830 w 551492"/>
              <a:gd name="connsiteY56" fmla="*/ 0 h 550871"/>
              <a:gd name="connsiteX57" fmla="*/ 551492 w 551492"/>
              <a:gd name="connsiteY57" fmla="*/ 51604 h 550871"/>
              <a:gd name="connsiteX58" fmla="*/ 551492 w 551492"/>
              <a:gd name="connsiteY58" fmla="*/ 499267 h 550871"/>
              <a:gd name="connsiteX59" fmla="*/ 499830 w 551492"/>
              <a:gd name="connsiteY59" fmla="*/ 550871 h 550871"/>
              <a:gd name="connsiteX60" fmla="*/ 51662 w 551492"/>
              <a:gd name="connsiteY60" fmla="*/ 550871 h 550871"/>
              <a:gd name="connsiteX61" fmla="*/ 0 w 551492"/>
              <a:gd name="connsiteY61" fmla="*/ 499267 h 550871"/>
              <a:gd name="connsiteX62" fmla="*/ 0 w 551492"/>
              <a:gd name="connsiteY62" fmla="*/ 51604 h 550871"/>
              <a:gd name="connsiteX63" fmla="*/ 51662 w 551492"/>
              <a:gd name="connsiteY63"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51492" h="550871">
                <a:moveTo>
                  <a:pt x="199018" y="379190"/>
                </a:moveTo>
                <a:lnTo>
                  <a:pt x="446910" y="379190"/>
                </a:lnTo>
                <a:lnTo>
                  <a:pt x="446910" y="411497"/>
                </a:lnTo>
                <a:lnTo>
                  <a:pt x="199018" y="411497"/>
                </a:lnTo>
                <a:close/>
                <a:moveTo>
                  <a:pt x="114930" y="370199"/>
                </a:moveTo>
                <a:cubicBezTo>
                  <a:pt x="113637" y="370199"/>
                  <a:pt x="112343" y="370199"/>
                  <a:pt x="112343" y="371489"/>
                </a:cubicBezTo>
                <a:lnTo>
                  <a:pt x="112343" y="419198"/>
                </a:lnTo>
                <a:cubicBezTo>
                  <a:pt x="112343" y="420488"/>
                  <a:pt x="113637" y="421777"/>
                  <a:pt x="114930" y="421777"/>
                </a:cubicBezTo>
                <a:lnTo>
                  <a:pt x="161491" y="421777"/>
                </a:lnTo>
                <a:cubicBezTo>
                  <a:pt x="162784" y="421777"/>
                  <a:pt x="164078" y="420488"/>
                  <a:pt x="164078" y="419198"/>
                </a:cubicBezTo>
                <a:lnTo>
                  <a:pt x="164078" y="371489"/>
                </a:lnTo>
                <a:cubicBezTo>
                  <a:pt x="164078" y="370199"/>
                  <a:pt x="162784" y="370199"/>
                  <a:pt x="161491" y="370199"/>
                </a:cubicBezTo>
                <a:close/>
                <a:moveTo>
                  <a:pt x="114930" y="361173"/>
                </a:moveTo>
                <a:lnTo>
                  <a:pt x="161491" y="361173"/>
                </a:lnTo>
                <a:cubicBezTo>
                  <a:pt x="167958" y="361173"/>
                  <a:pt x="173131" y="366331"/>
                  <a:pt x="173131" y="372778"/>
                </a:cubicBezTo>
                <a:lnTo>
                  <a:pt x="173131" y="419198"/>
                </a:lnTo>
                <a:cubicBezTo>
                  <a:pt x="173131" y="425646"/>
                  <a:pt x="167958" y="429514"/>
                  <a:pt x="161491" y="429514"/>
                </a:cubicBezTo>
                <a:lnTo>
                  <a:pt x="114930" y="429514"/>
                </a:lnTo>
                <a:cubicBezTo>
                  <a:pt x="108463" y="429514"/>
                  <a:pt x="104583" y="425646"/>
                  <a:pt x="104583" y="419198"/>
                </a:cubicBezTo>
                <a:lnTo>
                  <a:pt x="104583" y="372778"/>
                </a:lnTo>
                <a:cubicBezTo>
                  <a:pt x="104583" y="366331"/>
                  <a:pt x="108463" y="361173"/>
                  <a:pt x="114930" y="361173"/>
                </a:cubicBezTo>
                <a:close/>
                <a:moveTo>
                  <a:pt x="199018" y="259282"/>
                </a:moveTo>
                <a:lnTo>
                  <a:pt x="446910" y="259282"/>
                </a:lnTo>
                <a:lnTo>
                  <a:pt x="446910" y="291589"/>
                </a:lnTo>
                <a:lnTo>
                  <a:pt x="199018" y="291589"/>
                </a:lnTo>
                <a:close/>
                <a:moveTo>
                  <a:pt x="114930" y="241265"/>
                </a:moveTo>
                <a:lnTo>
                  <a:pt x="161491" y="241265"/>
                </a:lnTo>
                <a:cubicBezTo>
                  <a:pt x="167958" y="241265"/>
                  <a:pt x="173131" y="245133"/>
                  <a:pt x="173131" y="251581"/>
                </a:cubicBezTo>
                <a:lnTo>
                  <a:pt x="173131" y="299290"/>
                </a:lnTo>
                <a:cubicBezTo>
                  <a:pt x="173131" y="304448"/>
                  <a:pt x="167958" y="309606"/>
                  <a:pt x="161491" y="309606"/>
                </a:cubicBezTo>
                <a:lnTo>
                  <a:pt x="114930" y="309606"/>
                </a:lnTo>
                <a:cubicBezTo>
                  <a:pt x="108463" y="309606"/>
                  <a:pt x="104583" y="304448"/>
                  <a:pt x="104583" y="299290"/>
                </a:cubicBezTo>
                <a:lnTo>
                  <a:pt x="104583" y="251581"/>
                </a:lnTo>
                <a:cubicBezTo>
                  <a:pt x="104583" y="245133"/>
                  <a:pt x="108463" y="241265"/>
                  <a:pt x="114930" y="241265"/>
                </a:cubicBezTo>
                <a:close/>
                <a:moveTo>
                  <a:pt x="199018" y="138132"/>
                </a:moveTo>
                <a:lnTo>
                  <a:pt x="446910" y="138132"/>
                </a:lnTo>
                <a:lnTo>
                  <a:pt x="446910" y="170232"/>
                </a:lnTo>
                <a:lnTo>
                  <a:pt x="199018" y="170232"/>
                </a:lnTo>
                <a:close/>
                <a:moveTo>
                  <a:pt x="114930" y="119908"/>
                </a:moveTo>
                <a:lnTo>
                  <a:pt x="161491" y="119908"/>
                </a:lnTo>
                <a:cubicBezTo>
                  <a:pt x="167958" y="119908"/>
                  <a:pt x="173131" y="125078"/>
                  <a:pt x="173131" y="131540"/>
                </a:cubicBezTo>
                <a:lnTo>
                  <a:pt x="173131" y="178067"/>
                </a:lnTo>
                <a:cubicBezTo>
                  <a:pt x="173131" y="184529"/>
                  <a:pt x="167958" y="189699"/>
                  <a:pt x="161491" y="189699"/>
                </a:cubicBezTo>
                <a:lnTo>
                  <a:pt x="114930" y="189699"/>
                </a:lnTo>
                <a:cubicBezTo>
                  <a:pt x="108463" y="189699"/>
                  <a:pt x="104583" y="184529"/>
                  <a:pt x="104583" y="178067"/>
                </a:cubicBezTo>
                <a:lnTo>
                  <a:pt x="104583" y="131540"/>
                </a:lnTo>
                <a:cubicBezTo>
                  <a:pt x="104583" y="125078"/>
                  <a:pt x="108463" y="119908"/>
                  <a:pt x="114930" y="119908"/>
                </a:cubicBezTo>
                <a:close/>
                <a:moveTo>
                  <a:pt x="51662" y="34833"/>
                </a:moveTo>
                <a:cubicBezTo>
                  <a:pt x="42621" y="34833"/>
                  <a:pt x="34872" y="42573"/>
                  <a:pt x="34872" y="51604"/>
                </a:cubicBezTo>
                <a:lnTo>
                  <a:pt x="34872" y="499267"/>
                </a:lnTo>
                <a:cubicBezTo>
                  <a:pt x="34872" y="508298"/>
                  <a:pt x="42621" y="516038"/>
                  <a:pt x="51662" y="516038"/>
                </a:cubicBezTo>
                <a:lnTo>
                  <a:pt x="499830" y="516038"/>
                </a:lnTo>
                <a:cubicBezTo>
                  <a:pt x="508871" y="516038"/>
                  <a:pt x="516620" y="508298"/>
                  <a:pt x="516620" y="499267"/>
                </a:cubicBezTo>
                <a:lnTo>
                  <a:pt x="516620" y="51604"/>
                </a:lnTo>
                <a:cubicBezTo>
                  <a:pt x="516620" y="42573"/>
                  <a:pt x="508871" y="34833"/>
                  <a:pt x="499830" y="34833"/>
                </a:cubicBezTo>
                <a:close/>
                <a:moveTo>
                  <a:pt x="51662" y="0"/>
                </a:moveTo>
                <a:lnTo>
                  <a:pt x="499830" y="0"/>
                </a:lnTo>
                <a:cubicBezTo>
                  <a:pt x="528244" y="0"/>
                  <a:pt x="551492" y="23222"/>
                  <a:pt x="551492" y="51604"/>
                </a:cubicBezTo>
                <a:lnTo>
                  <a:pt x="551492" y="499267"/>
                </a:lnTo>
                <a:cubicBezTo>
                  <a:pt x="551492" y="527649"/>
                  <a:pt x="528244" y="550871"/>
                  <a:pt x="499830" y="550871"/>
                </a:cubicBezTo>
                <a:lnTo>
                  <a:pt x="51662" y="550871"/>
                </a:lnTo>
                <a:cubicBezTo>
                  <a:pt x="23248" y="550871"/>
                  <a:pt x="0" y="527649"/>
                  <a:pt x="0" y="499267"/>
                </a:cubicBezTo>
                <a:lnTo>
                  <a:pt x="0" y="51604"/>
                </a:lnTo>
                <a:cubicBezTo>
                  <a:pt x="0" y="23222"/>
                  <a:pt x="23248" y="0"/>
                  <a:pt x="51662"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ctor_161070">
            <a:extLst>
              <a:ext uri="{FF2B5EF4-FFF2-40B4-BE49-F238E27FC236}">
                <a16:creationId xmlns:a16="http://schemas.microsoft.com/office/drawing/2014/main" id="{C0E828F0-52FA-4A4E-E239-2CF14F304BAF}"/>
              </a:ext>
            </a:extLst>
          </p:cNvPr>
          <p:cNvSpPr/>
          <p:nvPr/>
        </p:nvSpPr>
        <p:spPr>
          <a:xfrm>
            <a:off x="517986" y="2303766"/>
            <a:ext cx="474570" cy="40988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6284" h="523643">
                <a:moveTo>
                  <a:pt x="431678" y="393614"/>
                </a:moveTo>
                <a:cubicBezTo>
                  <a:pt x="442259" y="393614"/>
                  <a:pt x="450837" y="402207"/>
                  <a:pt x="450837" y="412808"/>
                </a:cubicBezTo>
                <a:cubicBezTo>
                  <a:pt x="450837" y="423409"/>
                  <a:pt x="442259" y="432002"/>
                  <a:pt x="431678" y="432002"/>
                </a:cubicBezTo>
                <a:cubicBezTo>
                  <a:pt x="421097" y="432002"/>
                  <a:pt x="412519" y="423409"/>
                  <a:pt x="412519" y="412808"/>
                </a:cubicBezTo>
                <a:cubicBezTo>
                  <a:pt x="412519" y="402207"/>
                  <a:pt x="421097" y="393614"/>
                  <a:pt x="431678" y="393614"/>
                </a:cubicBezTo>
                <a:close/>
                <a:moveTo>
                  <a:pt x="174641" y="326718"/>
                </a:moveTo>
                <a:cubicBezTo>
                  <a:pt x="186333" y="326718"/>
                  <a:pt x="197282" y="332004"/>
                  <a:pt x="206468" y="340628"/>
                </a:cubicBezTo>
                <a:cubicBezTo>
                  <a:pt x="181879" y="335991"/>
                  <a:pt x="159795" y="337289"/>
                  <a:pt x="142536" y="341184"/>
                </a:cubicBezTo>
                <a:cubicBezTo>
                  <a:pt x="151537" y="332004"/>
                  <a:pt x="162671" y="326718"/>
                  <a:pt x="174641" y="326718"/>
                </a:cubicBezTo>
                <a:close/>
                <a:moveTo>
                  <a:pt x="410451" y="237452"/>
                </a:moveTo>
                <a:cubicBezTo>
                  <a:pt x="413979" y="238472"/>
                  <a:pt x="417321" y="239769"/>
                  <a:pt x="420663" y="241252"/>
                </a:cubicBezTo>
                <a:cubicBezTo>
                  <a:pt x="423448" y="257563"/>
                  <a:pt x="433660" y="319473"/>
                  <a:pt x="421127" y="367573"/>
                </a:cubicBezTo>
                <a:cubicBezTo>
                  <a:pt x="400332" y="372299"/>
                  <a:pt x="385014" y="390557"/>
                  <a:pt x="385014" y="412707"/>
                </a:cubicBezTo>
                <a:cubicBezTo>
                  <a:pt x="385014" y="438657"/>
                  <a:pt x="406181" y="459232"/>
                  <a:pt x="431618" y="459232"/>
                </a:cubicBezTo>
                <a:cubicBezTo>
                  <a:pt x="457612" y="459232"/>
                  <a:pt x="478315" y="438101"/>
                  <a:pt x="478315" y="412707"/>
                </a:cubicBezTo>
                <a:cubicBezTo>
                  <a:pt x="478315" y="391947"/>
                  <a:pt x="464854" y="374709"/>
                  <a:pt x="446472" y="368407"/>
                </a:cubicBezTo>
                <a:cubicBezTo>
                  <a:pt x="455663" y="327628"/>
                  <a:pt x="451856" y="281567"/>
                  <a:pt x="447957" y="254134"/>
                </a:cubicBezTo>
                <a:cubicBezTo>
                  <a:pt x="530768" y="298898"/>
                  <a:pt x="590833" y="380548"/>
                  <a:pt x="605780" y="477026"/>
                </a:cubicBezTo>
                <a:cubicBezTo>
                  <a:pt x="609679" y="501679"/>
                  <a:pt x="590462" y="523736"/>
                  <a:pt x="565489" y="523643"/>
                </a:cubicBezTo>
                <a:lnTo>
                  <a:pt x="40496" y="523643"/>
                </a:lnTo>
                <a:cubicBezTo>
                  <a:pt x="15894" y="523643"/>
                  <a:pt x="-3323" y="501493"/>
                  <a:pt x="483" y="477026"/>
                </a:cubicBezTo>
                <a:cubicBezTo>
                  <a:pt x="15894" y="377211"/>
                  <a:pt x="79395" y="293708"/>
                  <a:pt x="167126" y="249593"/>
                </a:cubicBezTo>
                <a:cubicBezTo>
                  <a:pt x="163783" y="262939"/>
                  <a:pt x="160813" y="281196"/>
                  <a:pt x="161834" y="302790"/>
                </a:cubicBezTo>
                <a:cubicBezTo>
                  <a:pt x="121914" y="311502"/>
                  <a:pt x="91092" y="358027"/>
                  <a:pt x="91092" y="414283"/>
                </a:cubicBezTo>
                <a:cubicBezTo>
                  <a:pt x="91092" y="435877"/>
                  <a:pt x="95456" y="456544"/>
                  <a:pt x="104089" y="474802"/>
                </a:cubicBezTo>
                <a:cubicBezTo>
                  <a:pt x="108917" y="486850"/>
                  <a:pt x="127299" y="492133"/>
                  <a:pt x="135468" y="492133"/>
                </a:cubicBezTo>
                <a:cubicBezTo>
                  <a:pt x="148280" y="492133"/>
                  <a:pt x="158956" y="481475"/>
                  <a:pt x="158956" y="468685"/>
                </a:cubicBezTo>
                <a:cubicBezTo>
                  <a:pt x="158956" y="455803"/>
                  <a:pt x="148465" y="445145"/>
                  <a:pt x="135468" y="445145"/>
                </a:cubicBezTo>
                <a:cubicBezTo>
                  <a:pt x="131476" y="445145"/>
                  <a:pt x="126277" y="446164"/>
                  <a:pt x="120429" y="448481"/>
                </a:cubicBezTo>
                <a:cubicBezTo>
                  <a:pt x="110588" y="414190"/>
                  <a:pt x="118479" y="385089"/>
                  <a:pt x="122842" y="372670"/>
                </a:cubicBezTo>
                <a:cubicBezTo>
                  <a:pt x="138253" y="366368"/>
                  <a:pt x="180587" y="352466"/>
                  <a:pt x="226820" y="372670"/>
                </a:cubicBezTo>
                <a:cubicBezTo>
                  <a:pt x="231462" y="385089"/>
                  <a:pt x="238703" y="416970"/>
                  <a:pt x="229141" y="448481"/>
                </a:cubicBezTo>
                <a:cubicBezTo>
                  <a:pt x="223292" y="446628"/>
                  <a:pt x="218000" y="445701"/>
                  <a:pt x="214194" y="445701"/>
                </a:cubicBezTo>
                <a:cubicBezTo>
                  <a:pt x="201290" y="445701"/>
                  <a:pt x="190613" y="456266"/>
                  <a:pt x="190613" y="469148"/>
                </a:cubicBezTo>
                <a:cubicBezTo>
                  <a:pt x="190613" y="482031"/>
                  <a:pt x="201197" y="492596"/>
                  <a:pt x="214194" y="492596"/>
                </a:cubicBezTo>
                <a:cubicBezTo>
                  <a:pt x="222828" y="492596"/>
                  <a:pt x="241674" y="487313"/>
                  <a:pt x="245944" y="474338"/>
                </a:cubicBezTo>
                <a:cubicBezTo>
                  <a:pt x="254114" y="456544"/>
                  <a:pt x="258477" y="435877"/>
                  <a:pt x="258477" y="414746"/>
                </a:cubicBezTo>
                <a:cubicBezTo>
                  <a:pt x="258477" y="357563"/>
                  <a:pt x="227191" y="310483"/>
                  <a:pt x="186343" y="302790"/>
                </a:cubicBezTo>
                <a:cubicBezTo>
                  <a:pt x="184857" y="269704"/>
                  <a:pt x="193027" y="247554"/>
                  <a:pt x="197298" y="238472"/>
                </a:cubicBezTo>
                <a:cubicBezTo>
                  <a:pt x="224684" y="264885"/>
                  <a:pt x="262283" y="281196"/>
                  <a:pt x="303132" y="281196"/>
                </a:cubicBezTo>
                <a:cubicBezTo>
                  <a:pt x="345001" y="281196"/>
                  <a:pt x="382600" y="264422"/>
                  <a:pt x="410451" y="237452"/>
                </a:cubicBezTo>
                <a:close/>
                <a:moveTo>
                  <a:pt x="303143" y="0"/>
                </a:moveTo>
                <a:cubicBezTo>
                  <a:pt x="374112" y="0"/>
                  <a:pt x="431643" y="57452"/>
                  <a:pt x="431643" y="128323"/>
                </a:cubicBezTo>
                <a:cubicBezTo>
                  <a:pt x="431643" y="199194"/>
                  <a:pt x="374112" y="256646"/>
                  <a:pt x="303143" y="256646"/>
                </a:cubicBezTo>
                <a:cubicBezTo>
                  <a:pt x="232174" y="256646"/>
                  <a:pt x="174643" y="199194"/>
                  <a:pt x="174643" y="128323"/>
                </a:cubicBezTo>
                <a:cubicBezTo>
                  <a:pt x="174643" y="57452"/>
                  <a:pt x="232174" y="0"/>
                  <a:pt x="303143"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ullet3">
            <a:extLst>
              <a:ext uri="{FF2B5EF4-FFF2-40B4-BE49-F238E27FC236}">
                <a16:creationId xmlns:a16="http://schemas.microsoft.com/office/drawing/2014/main" id="{B0A8F242-EE43-A8AB-7FD0-571CB9729000}"/>
              </a:ext>
            </a:extLst>
          </p:cNvPr>
          <p:cNvSpPr>
            <a:spLocks/>
          </p:cNvSpPr>
          <p:nvPr/>
        </p:nvSpPr>
        <p:spPr>
          <a:xfrm>
            <a:off x="948592" y="5685438"/>
            <a:ext cx="3380023" cy="430887"/>
          </a:xfrm>
          <a:prstGeom prst="roundRect">
            <a:avLst/>
          </a:prstGeom>
          <a:noFill/>
          <a:ln w="25400" cap="flat" cmpd="sng" algn="ctr">
            <a:noFill/>
            <a:prstDash val="solid"/>
          </a:ln>
          <a:effectLst/>
        </p:spPr>
        <p:txBody>
          <a:bodyPr rtlCol="0" anchor="ctr">
            <a:normAutofit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solidFill>
                <a:effectLst/>
                <a:uLnTx/>
                <a:uFillTx/>
                <a:latin typeface="Arial"/>
                <a:ea typeface="Microsoft YaHei"/>
                <a:cs typeface="+mn-cs"/>
              </a:rPr>
              <a:t>降低临床管理难度</a:t>
            </a:r>
          </a:p>
        </p:txBody>
      </p:sp>
      <p:sp>
        <p:nvSpPr>
          <p:cNvPr id="11" name="文本框 10">
            <a:extLst>
              <a:ext uri="{FF2B5EF4-FFF2-40B4-BE49-F238E27FC236}">
                <a16:creationId xmlns:a16="http://schemas.microsoft.com/office/drawing/2014/main" id="{D2E59D9A-E203-9E50-0CFB-E0C42B23F5EE}"/>
              </a:ext>
            </a:extLst>
          </p:cNvPr>
          <p:cNvSpPr txBox="1"/>
          <p:nvPr/>
        </p:nvSpPr>
        <p:spPr>
          <a:xfrm>
            <a:off x="948593" y="6067710"/>
            <a:ext cx="10137760" cy="584775"/>
          </a:xfrm>
          <a:prstGeom prst="rect">
            <a:avLst/>
          </a:prstGeom>
          <a:noFill/>
        </p:spPr>
        <p:txBody>
          <a:bodyPr wrap="square">
            <a:spAutoFit/>
          </a:bodyPr>
          <a:lstStyle/>
          <a:p>
            <a:pPr marL="285750" indent="-285750">
              <a:buFont typeface="Arial" panose="020B0604020202020204" pitchFamily="34" charset="0"/>
              <a:buChar char="•"/>
            </a:pPr>
            <a:r>
              <a:rPr lang="zh-CN" altLang="en-US" sz="1600" dirty="0"/>
              <a:t>血药浓度更平稳、提高患者依从性，服用方便，每天仅需服用</a:t>
            </a:r>
            <a:r>
              <a:rPr lang="en-US" altLang="zh-CN" sz="1600" dirty="0"/>
              <a:t>2</a:t>
            </a:r>
            <a:r>
              <a:rPr lang="zh-CN" altLang="en-US" sz="1600" dirty="0"/>
              <a:t>次，减少了服药频率。大规格减少服药数量，降低患者服药负担</a:t>
            </a:r>
            <a:endParaRPr lang="en-US" altLang="zh-CN" sz="1600" dirty="0"/>
          </a:p>
        </p:txBody>
      </p:sp>
      <p:pic>
        <p:nvPicPr>
          <p:cNvPr id="16" name="图形 15">
            <a:extLst>
              <a:ext uri="{FF2B5EF4-FFF2-40B4-BE49-F238E27FC236}">
                <a16:creationId xmlns:a16="http://schemas.microsoft.com/office/drawing/2014/main" id="{964995AC-DDAA-9F7E-C0C3-83168863DD37}"/>
              </a:ext>
            </a:extLst>
          </p:cNvPr>
          <p:cNvPicPr>
            <a:picLocks noChangeAspect="1"/>
          </p:cNvPicPr>
          <p:nvPr>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484194" y="5631135"/>
            <a:ext cx="551695" cy="551695"/>
          </a:xfrm>
          <a:prstGeom prst="rect">
            <a:avLst/>
          </a:prstGeom>
        </p:spPr>
      </p:pic>
    </p:spTree>
    <p:extLst>
      <p:ext uri="{BB962C8B-B14F-4D97-AF65-F5344CB8AC3E}">
        <p14:creationId xmlns:p14="http://schemas.microsoft.com/office/powerpoint/2010/main" val="2856538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SHOWCASE" val="1d5d55ed-94af-478e-94d7-b0f1943c6779"/>
</p:tagLst>
</file>

<file path=ppt/tags/tag2.xml><?xml version="1.0" encoding="utf-8"?>
<p:tagLst xmlns:a="http://schemas.openxmlformats.org/drawingml/2006/main" xmlns:r="http://schemas.openxmlformats.org/officeDocument/2006/relationships" xmlns:p="http://schemas.openxmlformats.org/presentationml/2006/main">
  <p:tag name="OFFICEPLUS.TAG" val="7bbc12ee-40ec-489f-ab8c-4fa55cf2bf59"/>
  <p:tag name="OFFICEPLUS.TEMPLATE" val="c27753af-3e07-4678-8dbb-7b84720f40b8.pptx"/>
</p:tagLst>
</file>

<file path=ppt/tags/tag3.xml><?xml version="1.0" encoding="utf-8"?>
<p:tagLst xmlns:a="http://schemas.openxmlformats.org/drawingml/2006/main" xmlns:r="http://schemas.openxmlformats.org/officeDocument/2006/relationships" xmlns:p="http://schemas.openxmlformats.org/presentationml/2006/main">
  <p:tag name="OFFICEPLUS.TEMPLATE" val="537a6114-4cee-41e2-95b0-a1075394d118.pptx"/>
  <p:tag name="OFFICEPLUS.TAG" val="2beb2bf3-40ba-4876-8eff-8450af69fbd8"/>
  <p:tag name="OFFICEPLUS.OUTLINECONTENT" val="39710295"/>
</p:tagLst>
</file>

<file path=ppt/tags/tag4.xml><?xml version="1.0" encoding="utf-8"?>
<p:tagLst xmlns:a="http://schemas.openxmlformats.org/drawingml/2006/main" xmlns:r="http://schemas.openxmlformats.org/officeDocument/2006/relationships" xmlns:p="http://schemas.openxmlformats.org/presentationml/2006/main">
  <p:tag name="TYPE" val="icon"/>
</p:tagLst>
</file>

<file path=ppt/tags/tag5.xml><?xml version="1.0" encoding="utf-8"?>
<p:tagLst xmlns:a="http://schemas.openxmlformats.org/drawingml/2006/main" xmlns:r="http://schemas.openxmlformats.org/officeDocument/2006/relationships" xmlns:p="http://schemas.openxmlformats.org/presentationml/2006/main">
  <p:tag name="TYPE" val="icon"/>
</p:tagLst>
</file>

<file path=ppt/tags/tag6.xml><?xml version="1.0" encoding="utf-8"?>
<p:tagLst xmlns:a="http://schemas.openxmlformats.org/drawingml/2006/main" xmlns:r="http://schemas.openxmlformats.org/officeDocument/2006/relationships" xmlns:p="http://schemas.openxmlformats.org/presentationml/2006/main">
  <p:tag name="OFFICEPLUS.TEMPLATE" val="db0869c4-f1e0-4865-b867-0a6def6a5b3a.pptx"/>
  <p:tag name="OFFICEPLUS.TAG" val="9e4641ec-8dc6-4050-900b-dadf5fdb9e4c"/>
  <p:tag name="OFFICEPLUS.OUTLINECONTENT" val="39710272"/>
</p:tagLst>
</file>

<file path=ppt/tags/tag7.xml><?xml version="1.0" encoding="utf-8"?>
<p:tagLst xmlns:a="http://schemas.openxmlformats.org/drawingml/2006/main" xmlns:r="http://schemas.openxmlformats.org/officeDocument/2006/relationships" xmlns:p="http://schemas.openxmlformats.org/presentationml/2006/main">
  <p:tag name="TYPE" val="icon"/>
</p:tagLst>
</file>

<file path=ppt/theme/theme1.xml><?xml version="1.0" encoding="utf-8"?>
<a:theme xmlns:a="http://schemas.openxmlformats.org/drawingml/2006/main" name="1_主题5">
  <a:themeElements>
    <a:clrScheme name="房利美">
      <a:dk1>
        <a:srgbClr val="000000"/>
      </a:dk1>
      <a:lt1>
        <a:srgbClr val="FFFFFF"/>
      </a:lt1>
      <a:dk2>
        <a:srgbClr val="768394"/>
      </a:dk2>
      <a:lt2>
        <a:srgbClr val="F0F0F0"/>
      </a:lt2>
      <a:accent1>
        <a:srgbClr val="21C2B6"/>
      </a:accent1>
      <a:accent2>
        <a:srgbClr val="006872"/>
      </a:accent2>
      <a:accent3>
        <a:srgbClr val="FFD200"/>
      </a:accent3>
      <a:accent4>
        <a:srgbClr val="EC1748"/>
      </a:accent4>
      <a:accent5>
        <a:srgbClr val="5F97A9"/>
      </a:accent5>
      <a:accent6>
        <a:srgbClr val="CDEAFA"/>
      </a:accent6>
      <a:hlink>
        <a:srgbClr val="4276AA"/>
      </a:hlink>
      <a:folHlink>
        <a:srgbClr val="BFBFBF"/>
      </a:folHlink>
    </a:clrScheme>
    <a:fontScheme name="fon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PLUS-V2-67cf9b82-3751-42e3-9a2c-2cea7cd3bd30">
  <a:themeElements>
    <a:clrScheme name="房利美">
      <a:dk1>
        <a:srgbClr val="000000"/>
      </a:dk1>
      <a:lt1>
        <a:srgbClr val="FFFFFF"/>
      </a:lt1>
      <a:dk2>
        <a:srgbClr val="768394"/>
      </a:dk2>
      <a:lt2>
        <a:srgbClr val="F0F0F0"/>
      </a:lt2>
      <a:accent1>
        <a:srgbClr val="2F8ACC"/>
      </a:accent1>
      <a:accent2>
        <a:srgbClr val="2155A6"/>
      </a:accent2>
      <a:accent3>
        <a:srgbClr val="767676"/>
      </a:accent3>
      <a:accent4>
        <a:srgbClr val="A4A4A3"/>
      </a:accent4>
      <a:accent5>
        <a:srgbClr val="CCCCCC"/>
      </a:accent5>
      <a:accent6>
        <a:srgbClr val="A4A4A4"/>
      </a:accent6>
      <a:hlink>
        <a:srgbClr val="4276AA"/>
      </a:hlink>
      <a:folHlink>
        <a:srgbClr val="BFBFBF"/>
      </a:folHlink>
    </a:clrScheme>
    <a:fontScheme name="fon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PLUS-V2-67cf9b82-3751-42e3-9a2c-2cea7cd3bd30" id="{C3B759D4-16E4-48B0-B3C1-789DFEB678DF}" vid="{72D01629-070B-4B44-9A5E-12D17B4D9F2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3328</TotalTime>
  <Words>2796</Words>
  <Application>Microsoft Office PowerPoint</Application>
  <PresentationFormat>宽屏</PresentationFormat>
  <Paragraphs>218</Paragraphs>
  <Slides>10</Slides>
  <Notes>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vt:i4>
      </vt:variant>
    </vt:vector>
  </HeadingPairs>
  <TitlesOfParts>
    <vt:vector size="20" baseType="lpstr">
      <vt:lpstr>MicrosoftYaHei</vt:lpstr>
      <vt:lpstr>MicrosoftYaHei-Bold</vt:lpstr>
      <vt:lpstr>汉仪瑞虎宋简</vt:lpstr>
      <vt:lpstr>宋体</vt:lpstr>
      <vt:lpstr>微软雅黑</vt:lpstr>
      <vt:lpstr>Arial</vt:lpstr>
      <vt:lpstr>Calibri</vt:lpstr>
      <vt:lpstr>Wingdings</vt:lpstr>
      <vt:lpstr>1_主题5</vt:lpstr>
      <vt:lpstr>OfficePLUS-V2-67cf9b82-3751-42e3-9a2c-2cea7cd3bd30</vt:lpstr>
      <vt:lpstr>PowerPoint 演示文稿</vt:lpstr>
      <vt:lpstr>PowerPoint 演示文稿</vt:lpstr>
      <vt:lpstr>1. 产品基本信息：更新一代的渗透泵控释技术</vt:lpstr>
      <vt:lpstr>1.产品基本信息：我国活动性癫痫患者的治疗                     仍存在着较大的缺口</vt:lpstr>
      <vt:lpstr>2. 安全性：缓控释药平稳血药浓度波动，不良反应的发生率降低51%</vt:lpstr>
      <vt:lpstr>2. 安全性：卡马西平缓释片(II)血药浓度波动指数小于卡马西平缓释胶囊</vt:lpstr>
      <vt:lpstr>3. 有效性：卡马西平是部分性癫痫发作患者的一线治疗药物</vt:lpstr>
      <vt:lpstr>4. 创新性：渗透泵控释技术、              满足FDA 对于窄治疗窗药物生物等效限度的要求</vt:lpstr>
      <vt:lpstr>5.公平性：可弥补剂型短板，助力我国临床抗癫痫药物应用水平</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吴琼</cp:lastModifiedBy>
  <cp:revision>218</cp:revision>
  <cp:lastPrinted>2019-09-10T16:00:00Z</cp:lastPrinted>
  <dcterms:created xsi:type="dcterms:W3CDTF">2019-09-10T16:00:00Z</dcterms:created>
  <dcterms:modified xsi:type="dcterms:W3CDTF">2025-07-19T10:57:19Z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