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66.xml" ContentType="application/vnd.openxmlformats-officedocument.presentationml.tags+xml"/>
  <Override PartName="/ppt/notesSlides/notesSlide1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72" r:id="rId3"/>
    <p:sldMasterId id="2147483674" r:id="rId4"/>
  </p:sldMasterIdLst>
  <p:notesMasterIdLst>
    <p:notesMasterId r:id="rId16"/>
  </p:notesMasterIdLst>
  <p:handoutMasterIdLst>
    <p:handoutMasterId r:id="rId17"/>
  </p:handoutMasterIdLst>
  <p:sldIdLst>
    <p:sldId id="934" r:id="rId5"/>
    <p:sldId id="942" r:id="rId6"/>
    <p:sldId id="959" r:id="rId7"/>
    <p:sldId id="940" r:id="rId8"/>
    <p:sldId id="954" r:id="rId9"/>
    <p:sldId id="925" r:id="rId10"/>
    <p:sldId id="961" r:id="rId11"/>
    <p:sldId id="927" r:id="rId12"/>
    <p:sldId id="955" r:id="rId13"/>
    <p:sldId id="933" r:id="rId14"/>
    <p:sldId id="960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44C"/>
    <a:srgbClr val="0288D2"/>
    <a:srgbClr val="D9D9D9"/>
    <a:srgbClr val="16A3E0"/>
    <a:srgbClr val="E46D1C"/>
    <a:srgbClr val="FF9900"/>
    <a:srgbClr val="F7E5D9"/>
    <a:srgbClr val="E57122"/>
    <a:srgbClr val="F6D2B9"/>
    <a:srgbClr val="F4C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657" autoAdjust="0"/>
  </p:normalViewPr>
  <p:slideViewPr>
    <p:cSldViewPr snapToGrid="0" showGuides="1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86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C3DDD086-15EE-4A45-AC03-9982B59FC935}" type="datetimeFigureOut">
              <a:rPr lang="zh-CN" altLang="en-US" smtClean="0"/>
              <a:t>2025/7/18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845A9E4D-0D4C-4C57-BEC4-FC4F576D08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7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pitchFamily="34" charset="-122"/>
        <a:ea typeface="思源黑体 CN Regular" panose="020B05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099F0-B9AB-90D1-D3FF-3DCD26E5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444460-C1F8-6F6F-7A0B-FDE64082F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05968F-902D-F2C6-3635-3A6D1AD75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1739DE-5847-8AC7-1864-549C6C883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9E4D-0D4C-4C57-BEC4-FC4F576D0859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59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A9E4D-0D4C-4C57-BEC4-FC4F576D0859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953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27099" y="1852975"/>
            <a:ext cx="6903108" cy="1164666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27099" y="3085841"/>
            <a:ext cx="6903108" cy="795632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6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927099" y="4203090"/>
            <a:ext cx="2122981" cy="472965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54100" y="1995170"/>
            <a:ext cx="5966460" cy="101155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054100" y="3045460"/>
            <a:ext cx="5966460" cy="1176020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1054099" y="4393052"/>
            <a:ext cx="2151380" cy="473239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15" name="组合 14"/>
          <p:cNvGrpSpPr/>
          <p:nvPr userDrawn="1">
            <p:custDataLst>
              <p:tags r:id="rId5"/>
            </p:custDataLst>
          </p:nvPr>
        </p:nvGrpSpPr>
        <p:grpSpPr>
          <a:xfrm>
            <a:off x="10262235" y="541655"/>
            <a:ext cx="1503680" cy="243840"/>
            <a:chOff x="532" y="680"/>
            <a:chExt cx="2368" cy="384"/>
          </a:xfrm>
        </p:grpSpPr>
        <p:sp>
          <p:nvSpPr>
            <p:cNvPr id="16" name="椭圆 15"/>
            <p:cNvSpPr/>
            <p:nvPr userDrawn="1">
              <p:custDataLst>
                <p:tags r:id="rId6"/>
              </p:custDataLst>
            </p:nvPr>
          </p:nvSpPr>
          <p:spPr>
            <a:xfrm>
              <a:off x="532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>
              <p:custDataLst>
                <p:tags r:id="rId7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8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9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10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21" name="组合 20"/>
          <p:cNvGrpSpPr/>
          <p:nvPr userDrawn="1">
            <p:custDataLst>
              <p:tags r:id="rId7"/>
            </p:custDataLst>
          </p:nvPr>
        </p:nvGrpSpPr>
        <p:grpSpPr>
          <a:xfrm>
            <a:off x="10709910" y="6224270"/>
            <a:ext cx="1189355" cy="244475"/>
            <a:chOff x="1028" y="680"/>
            <a:chExt cx="1873" cy="385"/>
          </a:xfrm>
        </p:grpSpPr>
        <p:sp>
          <p:nvSpPr>
            <p:cNvPr id="22" name="椭圆 21"/>
            <p:cNvSpPr/>
            <p:nvPr userDrawn="1">
              <p:custDataLst>
                <p:tags r:id="rId8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>
              <p:custDataLst>
                <p:tags r:id="rId9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>
              <p:custDataLst>
                <p:tags r:id="rId10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>
              <p:custDataLst>
                <p:tags r:id="rId11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0" name="组合 9"/>
          <p:cNvGrpSpPr/>
          <p:nvPr userDrawn="1">
            <p:custDataLst>
              <p:tags r:id="rId8"/>
            </p:custDataLst>
          </p:nvPr>
        </p:nvGrpSpPr>
        <p:grpSpPr>
          <a:xfrm flipH="1">
            <a:off x="562610" y="6105525"/>
            <a:ext cx="1189355" cy="244475"/>
            <a:chOff x="1028" y="680"/>
            <a:chExt cx="1873" cy="385"/>
          </a:xfrm>
        </p:grpSpPr>
        <p:sp>
          <p:nvSpPr>
            <p:cNvPr id="11" name="椭圆 10"/>
            <p:cNvSpPr/>
            <p:nvPr userDrawn="1">
              <p:custDataLst>
                <p:tags r:id="rId9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0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11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12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椭圆 11"/>
          <p:cNvSpPr/>
          <p:nvPr userDrawn="1">
            <p:custDataLst>
              <p:tags r:id="rId8"/>
            </p:custDataLst>
          </p:nvPr>
        </p:nvSpPr>
        <p:spPr>
          <a:xfrm>
            <a:off x="10405745" y="829945"/>
            <a:ext cx="244475" cy="2444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9"/>
            </p:custDataLst>
          </p:nvPr>
        </p:nvSpPr>
        <p:spPr>
          <a:xfrm>
            <a:off x="10720705" y="829945"/>
            <a:ext cx="244475" cy="2444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10"/>
            </p:custDataLst>
          </p:nvPr>
        </p:nvSpPr>
        <p:spPr>
          <a:xfrm>
            <a:off x="11035665" y="829945"/>
            <a:ext cx="244475" cy="244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11"/>
            </p:custDataLst>
          </p:nvPr>
        </p:nvSpPr>
        <p:spPr>
          <a:xfrm>
            <a:off x="11350625" y="829945"/>
            <a:ext cx="244475" cy="244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12"/>
            </p:custDataLst>
          </p:nvPr>
        </p:nvSpPr>
        <p:spPr>
          <a:xfrm flipH="1">
            <a:off x="1544955" y="829945"/>
            <a:ext cx="244475" cy="2444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13"/>
            </p:custDataLst>
          </p:nvPr>
        </p:nvSpPr>
        <p:spPr>
          <a:xfrm flipH="1">
            <a:off x="1229995" y="829945"/>
            <a:ext cx="244475" cy="2444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>
            <p:custDataLst>
              <p:tags r:id="rId14"/>
            </p:custDataLst>
          </p:nvPr>
        </p:nvSpPr>
        <p:spPr>
          <a:xfrm flipH="1">
            <a:off x="915035" y="829945"/>
            <a:ext cx="244475" cy="2444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5"/>
            </p:custDataLst>
          </p:nvPr>
        </p:nvSpPr>
        <p:spPr>
          <a:xfrm flipH="1">
            <a:off x="600075" y="829945"/>
            <a:ext cx="244475" cy="244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>
            <a:off x="10405745" y="829945"/>
            <a:ext cx="1189355" cy="244475"/>
            <a:chOff x="1028" y="680"/>
            <a:chExt cx="1873" cy="385"/>
          </a:xfrm>
        </p:grpSpPr>
        <p:sp>
          <p:nvSpPr>
            <p:cNvPr id="12" name="椭圆 11"/>
            <p:cNvSpPr/>
            <p:nvPr userDrawn="1">
              <p:custDataLst>
                <p:tags r:id="rId14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15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6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>
              <p:custDataLst>
                <p:tags r:id="rId17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>
            <p:custDataLst>
              <p:tags r:id="rId9"/>
            </p:custDataLst>
          </p:nvPr>
        </p:nvGrpSpPr>
        <p:grpSpPr>
          <a:xfrm flipH="1">
            <a:off x="600075" y="829945"/>
            <a:ext cx="1189355" cy="244475"/>
            <a:chOff x="1028" y="680"/>
            <a:chExt cx="1873" cy="385"/>
          </a:xfrm>
        </p:grpSpPr>
        <p:sp>
          <p:nvSpPr>
            <p:cNvPr id="11" name="椭圆 10"/>
            <p:cNvSpPr/>
            <p:nvPr userDrawn="1">
              <p:custDataLst>
                <p:tags r:id="rId10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1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12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13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14" name="组合 13"/>
          <p:cNvGrpSpPr/>
          <p:nvPr userDrawn="1">
            <p:custDataLst>
              <p:tags r:id="rId10"/>
            </p:custDataLst>
          </p:nvPr>
        </p:nvGrpSpPr>
        <p:grpSpPr>
          <a:xfrm>
            <a:off x="10665460" y="434975"/>
            <a:ext cx="1189355" cy="244475"/>
            <a:chOff x="1028" y="680"/>
            <a:chExt cx="1873" cy="385"/>
          </a:xfrm>
        </p:grpSpPr>
        <p:sp>
          <p:nvSpPr>
            <p:cNvPr id="12" name="椭圆 11"/>
            <p:cNvSpPr/>
            <p:nvPr userDrawn="1">
              <p:custDataLst>
                <p:tags r:id="rId11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12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3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>
              <p:custDataLst>
                <p:tags r:id="rId14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14" name="组合 13"/>
          <p:cNvGrpSpPr/>
          <p:nvPr userDrawn="1">
            <p:custDataLst>
              <p:tags r:id="rId7"/>
            </p:custDataLst>
          </p:nvPr>
        </p:nvGrpSpPr>
        <p:grpSpPr>
          <a:xfrm>
            <a:off x="320040" y="431800"/>
            <a:ext cx="1503680" cy="243840"/>
            <a:chOff x="532" y="680"/>
            <a:chExt cx="2368" cy="384"/>
          </a:xfrm>
        </p:grpSpPr>
        <p:sp>
          <p:nvSpPr>
            <p:cNvPr id="8" name="椭圆 7"/>
            <p:cNvSpPr/>
            <p:nvPr userDrawn="1">
              <p:custDataLst>
                <p:tags r:id="rId14"/>
              </p:custDataLst>
            </p:nvPr>
          </p:nvSpPr>
          <p:spPr>
            <a:xfrm>
              <a:off x="532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>
              <p:custDataLst>
                <p:tags r:id="rId15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>
              <p:custDataLst>
                <p:tags r:id="rId16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>
              <p:custDataLst>
                <p:tags r:id="rId17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>
              <p:custDataLst>
                <p:tags r:id="rId18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 userDrawn="1">
            <p:custDataLst>
              <p:tags r:id="rId8"/>
            </p:custDataLst>
          </p:nvPr>
        </p:nvGrpSpPr>
        <p:grpSpPr>
          <a:xfrm>
            <a:off x="10361295" y="6196330"/>
            <a:ext cx="1503680" cy="243840"/>
            <a:chOff x="532" y="680"/>
            <a:chExt cx="2368" cy="384"/>
          </a:xfrm>
        </p:grpSpPr>
        <p:sp>
          <p:nvSpPr>
            <p:cNvPr id="16" name="椭圆 15"/>
            <p:cNvSpPr/>
            <p:nvPr userDrawn="1">
              <p:custDataLst>
                <p:tags r:id="rId9"/>
              </p:custDataLst>
            </p:nvPr>
          </p:nvSpPr>
          <p:spPr>
            <a:xfrm>
              <a:off x="532" y="680"/>
              <a:ext cx="385" cy="3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>
              <p:custDataLst>
                <p:tags r:id="rId10"/>
              </p:custDataLst>
            </p:nvPr>
          </p:nvSpPr>
          <p:spPr>
            <a:xfrm>
              <a:off x="1028" y="680"/>
              <a:ext cx="385" cy="3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11"/>
              </p:custDataLst>
            </p:nvPr>
          </p:nvSpPr>
          <p:spPr>
            <a:xfrm>
              <a:off x="1524" y="680"/>
              <a:ext cx="385" cy="3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>
              <p:custDataLst>
                <p:tags r:id="rId12"/>
              </p:custDataLst>
            </p:nvPr>
          </p:nvSpPr>
          <p:spPr>
            <a:xfrm>
              <a:off x="2020" y="680"/>
              <a:ext cx="385" cy="3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>
              <p:custDataLst>
                <p:tags r:id="rId13"/>
              </p:custDataLst>
            </p:nvPr>
          </p:nvSpPr>
          <p:spPr>
            <a:xfrm>
              <a:off x="2516" y="680"/>
              <a:ext cx="385" cy="3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2450" y="621030"/>
            <a:ext cx="5928360" cy="55181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91590" y="3251835"/>
            <a:ext cx="4819015" cy="735965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292431" y="4020820"/>
            <a:ext cx="4818380" cy="914400"/>
          </a:xfrm>
        </p:spPr>
        <p:txBody>
          <a:bodyPr lIns="90000" tIns="0" rIns="90000" bIns="4680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封面-0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5" name="Picture 3" descr="H:\Q-齐都药业\齐都定稿logo_画板 1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08368" y="620688"/>
            <a:ext cx="2160240" cy="750442"/>
          </a:xfrm>
          <a:prstGeom prst="rect">
            <a:avLst/>
          </a:prstGeom>
          <a:noFill/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:\Q-齐都药业\齐都定稿logo_画板 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647" y="400463"/>
            <a:ext cx="1728192" cy="6003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0212705" y="372110"/>
            <a:ext cx="1715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齐心守护健康中国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3757" y="1796910"/>
            <a:ext cx="10764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5400" b="1" dirty="0">
                <a:solidFill>
                  <a:srgbClr val="058BD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复方葡萄糖</a:t>
            </a:r>
            <a:r>
              <a:rPr lang="en-US" altLang="zh-CN" sz="5400" b="1" dirty="0">
                <a:solidFill>
                  <a:srgbClr val="058BD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/</a:t>
            </a:r>
            <a:r>
              <a:rPr lang="zh-CN" altLang="en-US" sz="5400" b="1" dirty="0">
                <a:solidFill>
                  <a:srgbClr val="058BD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电解质颅脑手术冲洗液</a:t>
            </a:r>
          </a:p>
        </p:txBody>
      </p:sp>
      <p:sp>
        <p:nvSpPr>
          <p:cNvPr id="6" name="矩形 5"/>
          <p:cNvSpPr/>
          <p:nvPr/>
        </p:nvSpPr>
        <p:spPr>
          <a:xfrm>
            <a:off x="1356560" y="2628316"/>
            <a:ext cx="947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344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模拟脑脊液成分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D344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·  </a:t>
            </a:r>
            <a:r>
              <a:rPr lang="zh-CN" altLang="en-US" sz="2800" dirty="0">
                <a:solidFill>
                  <a:srgbClr val="ED344C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脑脊髓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344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手术专用冲洗液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D344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·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344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填补目录空白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3740" y="676910"/>
            <a:ext cx="3725545" cy="732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 Unicode MS" panose="020B0604020202020204" pitchFamily="34" charset="-122"/>
                <a:sym typeface="Arial" panose="020B0604020202020204" pitchFamily="34" charset="0"/>
              </a:rPr>
              <a:t>鲁维衡</a:t>
            </a:r>
            <a:r>
              <a:rPr lang="en-US" altLang="zh-CN" sz="1600" b="1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 Unicode MS" panose="020B0604020202020204" pitchFamily="34" charset="-122"/>
                <a:sym typeface="Arial" panose="020B0604020202020204" pitchFamily="34" charset="0"/>
              </a:rPr>
              <a:t>TM</a:t>
            </a:r>
            <a:endParaRPr kumimoji="0" lang="en-US" altLang="zh-CN" sz="160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 Unicode MS" panose="020B0604020202020204" pitchFamily="34" charset="-122"/>
                <a:sym typeface="Arial" panose="020B0604020202020204" pitchFamily="34" charset="0"/>
              </a:rPr>
              <a:t>复方葡萄糖</a:t>
            </a: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 Unicode MS" panose="020B0604020202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 Unicode MS" panose="020B0604020202020204" pitchFamily="34" charset="-122"/>
                <a:sym typeface="Arial" panose="020B0604020202020204" pitchFamily="34" charset="0"/>
              </a:rPr>
              <a:t>电解质颅脑手术冲洗液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B04F996-5C33-578F-96E7-473EF2BFE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9" y="3151536"/>
            <a:ext cx="3582305" cy="3623174"/>
          </a:xfrm>
          <a:prstGeom prst="rect">
            <a:avLst/>
          </a:prstGeom>
        </p:spPr>
      </p:pic>
      <p:pic>
        <p:nvPicPr>
          <p:cNvPr id="9" name="Picture 3" descr="H:\Q-齐都药业\齐都定稿logo_画板 1.png">
            <a:extLst>
              <a:ext uri="{FF2B5EF4-FFF2-40B4-BE49-F238E27FC236}">
                <a16:creationId xmlns:a16="http://schemas.microsoft.com/office/drawing/2014/main" id="{4BA87289-ACD0-3ED9-46D7-7551C666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368" y="620688"/>
            <a:ext cx="2160240" cy="750442"/>
          </a:xfrm>
          <a:prstGeom prst="rect">
            <a:avLst/>
          </a:prstGeom>
          <a:noFill/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49B1120B-A564-AD6D-155B-D1B681D6A87D}"/>
              </a:ext>
            </a:extLst>
          </p:cNvPr>
          <p:cNvGrpSpPr/>
          <p:nvPr/>
        </p:nvGrpSpPr>
        <p:grpSpPr>
          <a:xfrm>
            <a:off x="6894148" y="5576964"/>
            <a:ext cx="4440872" cy="438150"/>
            <a:chOff x="4771708" y="4279105"/>
            <a:chExt cx="4440872" cy="438150"/>
          </a:xfrm>
        </p:grpSpPr>
        <p:sp>
          <p:nvSpPr>
            <p:cNvPr id="16" name="矩形: 圆角 25">
              <a:extLst>
                <a:ext uri="{FF2B5EF4-FFF2-40B4-BE49-F238E27FC236}">
                  <a16:creationId xmlns:a16="http://schemas.microsoft.com/office/drawing/2014/main" id="{C3415B4B-C060-3AC9-71FC-1B147F63856C}"/>
                </a:ext>
              </a:extLst>
            </p:cNvPr>
            <p:cNvSpPr/>
            <p:nvPr/>
          </p:nvSpPr>
          <p:spPr>
            <a:xfrm>
              <a:off x="4771708" y="4279105"/>
              <a:ext cx="4440872" cy="43815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  <a:miter lim="800000"/>
            </a:ln>
            <a:effectLst>
              <a:innerShdw blurRad="114300">
                <a:srgbClr val="0F1423">
                  <a:alpha val="50000"/>
                </a:srgbClr>
              </a:innerShdw>
            </a:effectLst>
          </p:spPr>
          <p:txBody>
            <a:bodyPr tIns="36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CE33843-7B4B-2D07-3DFF-707C7017FE48}"/>
                </a:ext>
              </a:extLst>
            </p:cNvPr>
            <p:cNvSpPr/>
            <p:nvPr/>
          </p:nvSpPr>
          <p:spPr>
            <a:xfrm>
              <a:off x="4771708" y="4279105"/>
              <a:ext cx="1422288" cy="438150"/>
            </a:xfrm>
            <a:prstGeom prst="roundRect">
              <a:avLst>
                <a:gd name="adj" fmla="val 50000"/>
              </a:avLst>
            </a:prstGeom>
            <a:solidFill>
              <a:srgbClr val="0890D6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t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+mn-ea"/>
                  <a:sym typeface="Arial" panose="020B0604020202020204" pitchFamily="34" charset="0"/>
                </a:rPr>
                <a:t>公司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62DA17C-1BA9-E0E3-FDA5-617BBCAACF18}"/>
                </a:ext>
              </a:extLst>
            </p:cNvPr>
            <p:cNvSpPr txBox="1"/>
            <p:nvPr/>
          </p:nvSpPr>
          <p:spPr>
            <a:xfrm>
              <a:off x="6313312" y="429812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Arial" panose="020B0604020202020204" pitchFamily="34" charset="0"/>
                </a:rPr>
                <a:t>山东齐都药业有限公司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3" name="平行四边形 2"/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  <a:endParaRPr lang="en-US" altLang="zh-CN" sz="1400" dirty="0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0471118" y="53674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应用创新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7" y="2370916"/>
            <a:ext cx="3794293" cy="38375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2A4148F-C58B-B426-C886-A3D64B702E6B}"/>
              </a:ext>
            </a:extLst>
          </p:cNvPr>
          <p:cNvSpPr txBox="1"/>
          <p:nvPr/>
        </p:nvSpPr>
        <p:spPr>
          <a:xfrm>
            <a:off x="225785" y="570848"/>
            <a:ext cx="11671247" cy="197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ED344C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ED344C"/>
                </a:solidFill>
                <a:latin typeface="微软雅黑" panose="020B0503020204020204" charset="-122"/>
                <a:ea typeface="微软雅黑" panose="020B0503020204020204" charset="-122"/>
              </a:rPr>
              <a:t>药理创新</a:t>
            </a:r>
            <a:r>
              <a:rPr lang="zh-CN" altLang="en-US" dirty="0"/>
              <a:t>：“复方葡萄糖</a:t>
            </a:r>
            <a:r>
              <a:rPr lang="en-US" altLang="zh-CN" dirty="0"/>
              <a:t>/</a:t>
            </a:r>
            <a:r>
              <a:rPr lang="zh-CN" altLang="en-US" dirty="0"/>
              <a:t>电解质颅脑手术冲洗液的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成分、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pH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和渗透压与报道的人体脑脊液相似，与脑和脊髓组织相容性较好”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buClr>
                <a:srgbClr val="ED344C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</a:t>
            </a:r>
            <a:r>
              <a:rPr lang="zh-CN" altLang="en-US" sz="2000" b="1" dirty="0">
                <a:solidFill>
                  <a:srgbClr val="ED344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唯一获批适应症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用于颅骨钻孔、开颅手术时的洗净、脊髓疾病手术时的洗净及神经内镜手术时的灌流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buClr>
                <a:srgbClr val="ED344C"/>
              </a:buClr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ED344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包装创新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：独特的双室袋包装，</a:t>
            </a:r>
            <a:r>
              <a:rPr lang="zh-CN" altLang="zh-CN" dirty="0"/>
              <a:t>使用前轻松挤压混合，避免外部污染，</a:t>
            </a:r>
            <a:r>
              <a:rPr lang="zh-CN" altLang="en-US" dirty="0"/>
              <a:t>同时减少操作负担，</a:t>
            </a:r>
            <a:r>
              <a:rPr lang="zh-CN" altLang="zh-CN" dirty="0"/>
              <a:t>方便医护人员使用，提高手术效率</a:t>
            </a:r>
            <a:endParaRPr lang="en-US" altLang="zh-CN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2B2B95D-1B28-2548-B19F-C0718B335494}"/>
              </a:ext>
            </a:extLst>
          </p:cNvPr>
          <p:cNvGrpSpPr/>
          <p:nvPr/>
        </p:nvGrpSpPr>
        <p:grpSpPr>
          <a:xfrm>
            <a:off x="4175780" y="2503526"/>
            <a:ext cx="7524608" cy="4048701"/>
            <a:chOff x="4138853" y="712562"/>
            <a:chExt cx="6247539" cy="4999701"/>
          </a:xfrm>
        </p:grpSpPr>
        <p:sp>
          <p:nvSpPr>
            <p:cNvPr id="11" name="圆角矩形 13">
              <a:extLst>
                <a:ext uri="{FF2B5EF4-FFF2-40B4-BE49-F238E27FC236}">
                  <a16:creationId xmlns:a16="http://schemas.microsoft.com/office/drawing/2014/main" id="{B4DE7EA5-2F25-A7FC-ED31-2CCE4AEE5581}"/>
                </a:ext>
              </a:extLst>
            </p:cNvPr>
            <p:cNvSpPr/>
            <p:nvPr/>
          </p:nvSpPr>
          <p:spPr>
            <a:xfrm>
              <a:off x="4138853" y="830887"/>
              <a:ext cx="6247539" cy="4881376"/>
            </a:xfrm>
            <a:prstGeom prst="roundRect">
              <a:avLst>
                <a:gd name="adj" fmla="val 379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marR="0" lvl="0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344C"/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endParaRPr lang="en-US" altLang="zh-CN" sz="1400" kern="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2" name="圆角矩形 46">
              <a:extLst>
                <a:ext uri="{FF2B5EF4-FFF2-40B4-BE49-F238E27FC236}">
                  <a16:creationId xmlns:a16="http://schemas.microsoft.com/office/drawing/2014/main" id="{A6BE613B-D9AA-6079-D788-E1AE55D72184}"/>
                </a:ext>
              </a:extLst>
            </p:cNvPr>
            <p:cNvSpPr/>
            <p:nvPr/>
          </p:nvSpPr>
          <p:spPr>
            <a:xfrm>
              <a:off x="4217818" y="712562"/>
              <a:ext cx="2454936" cy="443618"/>
            </a:xfrm>
            <a:prstGeom prst="roundRect">
              <a:avLst>
                <a:gd name="adj" fmla="val 50000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技术创新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270886" y="2958581"/>
            <a:ext cx="7223023" cy="337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288D2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0288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双腔结构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sym typeface="+mn-ea"/>
              </a:rPr>
              <a:t>将内容物分别装入两个独立腔室，避免药液相互反应；配药过程在密闭系统内进行，避免外部污染；施加外力挤压即可混合药液，减少操作负担，提升使用效率。</a:t>
            </a:r>
            <a:endParaRPr lang="en-US" altLang="zh-CN" sz="1600" dirty="0"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0288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充二氧化碳技术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latin typeface="+mn-ea"/>
                <a:sym typeface="+mn-ea"/>
              </a:rPr>
              <a:t>为输液袋内容物提供安全稳定的外环境，阻止内容物分解，保证产品质量稳定。</a:t>
            </a:r>
            <a:endParaRPr lang="en-US" altLang="zh-CN" sz="1600" dirty="0">
              <a:latin typeface="+mn-ea"/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0288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外阻隔技术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sym typeface="+mn-ea"/>
              </a:rPr>
              <a:t>外袋强力气体阻隔性能，</a:t>
            </a:r>
            <a:r>
              <a:rPr lang="en-US" altLang="zh-CN" sz="1600" dirty="0">
                <a:sym typeface="+mn-ea"/>
              </a:rPr>
              <a:t>0.1mm</a:t>
            </a:r>
            <a:r>
              <a:rPr lang="zh-CN" altLang="en-US" sz="1600" dirty="0">
                <a:sym typeface="+mn-ea"/>
              </a:rPr>
              <a:t>超厚防护性能，为输液袋内容物提供稳定的外环境；外袋透明可视化，可直观判断样品内部状态。</a:t>
            </a:r>
            <a:endParaRPr lang="en-US" altLang="zh-CN" sz="1600" dirty="0">
              <a:sym typeface="+mn-ea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0288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指示剂技术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dirty="0">
                <a:latin typeface="+mn-ea"/>
                <a:sym typeface="+mn-ea"/>
              </a:rPr>
              <a:t>主原料溴百里酚蓝在较高浓度二氧化碳环境中呈黄色，在空气中呈绿色。直观展示外袋密封状态，显著降低不合格样品使用风险。</a:t>
            </a:r>
            <a:endParaRPr lang="en-US" altLang="zh-CN" sz="1600" dirty="0"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000D-30F3-DEB4-B09C-55FD753BF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63507E1-987A-29A8-7A3F-2A111C59B8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95207" y="682526"/>
            <a:ext cx="12191366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50000"/>
                    <a:lumOff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538053-651E-5CE0-7A50-970468DB9E54}"/>
              </a:ext>
            </a:extLst>
          </p:cNvPr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3" name="平行四边形 2">
              <a:extLst>
                <a:ext uri="{FF2B5EF4-FFF2-40B4-BE49-F238E27FC236}">
                  <a16:creationId xmlns:a16="http://schemas.microsoft.com/office/drawing/2014/main" id="{ADAF0D80-273C-24D4-DAD9-8222B3C198E1}"/>
                </a:ext>
              </a:extLst>
            </p:cNvPr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8A32E4E7-85F8-7CE8-BAF5-9043DB171F32}"/>
                </a:ext>
              </a:extLst>
            </p:cNvPr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F7526F16-5CC1-F1C8-06C5-DE5A60976509}"/>
                </a:ext>
              </a:extLst>
            </p:cNvPr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8CC83281-D649-B03D-98D4-C2168CD44B8A}"/>
                </a:ext>
              </a:extLst>
            </p:cNvPr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F6DF569-3930-8206-B21C-A076FFD1DE20}"/>
                </a:ext>
              </a:extLst>
            </p:cNvPr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DC096BB-7980-B94F-377E-5BD54A4F18E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84748" y="858130"/>
            <a:ext cx="10489652" cy="1028851"/>
            <a:chOff x="773430" y="858130"/>
            <a:chExt cx="10489652" cy="1028851"/>
          </a:xfrm>
        </p:grpSpPr>
        <p:sp>
          <p:nvSpPr>
            <p:cNvPr id="10" name="矩形 64">
              <a:extLst>
                <a:ext uri="{FF2B5EF4-FFF2-40B4-BE49-F238E27FC236}">
                  <a16:creationId xmlns:a16="http://schemas.microsoft.com/office/drawing/2014/main" id="{98D4736F-8A21-34C1-65C9-D4D4DEFD1C5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3430" y="1313246"/>
              <a:ext cx="184785" cy="27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圆角矩形 34">
              <a:extLst>
                <a:ext uri="{FF2B5EF4-FFF2-40B4-BE49-F238E27FC236}">
                  <a16:creationId xmlns:a16="http://schemas.microsoft.com/office/drawing/2014/main" id="{B5D11CB4-5B11-55F0-E778-649D5B00A7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59031" y="858130"/>
              <a:ext cx="7404051" cy="1022502"/>
            </a:xfrm>
            <a:prstGeom prst="roundRect">
              <a:avLst>
                <a:gd name="adj" fmla="val 6000"/>
              </a:avLst>
            </a:prstGeom>
            <a:gradFill>
              <a:gsLst>
                <a:gs pos="39000">
                  <a:srgbClr val="16A3E0">
                    <a:alpha val="6000"/>
                  </a:srgbClr>
                </a:gs>
                <a:gs pos="100000">
                  <a:srgbClr val="ED344C">
                    <a:alpha val="1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288D2"/>
                  </a:solidFill>
                  <a:sym typeface="+mn-ea"/>
                </a:rPr>
                <a:t>填补目录内无神经外科手术专用冲洗液现状。</a:t>
              </a:r>
              <a:endParaRPr lang="en-US" altLang="zh-CN" sz="1400" b="1" dirty="0">
                <a:solidFill>
                  <a:srgbClr val="0288D2"/>
                </a:solidFill>
                <a:sym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本品集冲洗</a:t>
              </a:r>
              <a:r>
                <a:rPr lang="en-US" altLang="zh-CN" sz="1400" dirty="0">
                  <a:solidFill>
                    <a:schemeClr val="tx1"/>
                  </a:solidFill>
                  <a:sym typeface="+mn-ea"/>
                </a:rPr>
                <a:t>+</a:t>
              </a: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供能</a:t>
              </a:r>
              <a:r>
                <a:rPr lang="en-US" altLang="zh-CN" sz="1400" dirty="0">
                  <a:solidFill>
                    <a:schemeClr val="tx1"/>
                  </a:solidFill>
                  <a:sym typeface="+mn-ea"/>
                </a:rPr>
                <a:t>+</a:t>
              </a: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平衡颅脑微环境于一体，减少神经细胞损伤，改善患者预后，减少住院天数和再手术率。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9A23553-4B73-1E83-822A-E4549CDBF5A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824355" y="858130"/>
              <a:ext cx="1934845" cy="1028851"/>
            </a:xfrm>
            <a:prstGeom prst="rect">
              <a:avLst/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对公共健康的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影响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C619AEA-7BDA-150C-FED1-9DA69092729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3430" y="957057"/>
              <a:ext cx="870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0288D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01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C3DD007-DEDF-72ED-CF97-13D15C1A70E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84748" y="2183351"/>
            <a:ext cx="10489652" cy="1028851"/>
            <a:chOff x="773430" y="858130"/>
            <a:chExt cx="10489652" cy="1028851"/>
          </a:xfrm>
        </p:grpSpPr>
        <p:sp>
          <p:nvSpPr>
            <p:cNvPr id="4" name="矩形 64">
              <a:extLst>
                <a:ext uri="{FF2B5EF4-FFF2-40B4-BE49-F238E27FC236}">
                  <a16:creationId xmlns:a16="http://schemas.microsoft.com/office/drawing/2014/main" id="{1421BC61-ACFE-1ADC-E4AA-A864225AB41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3430" y="1313246"/>
              <a:ext cx="184785" cy="27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圆角矩形 34">
              <a:extLst>
                <a:ext uri="{FF2B5EF4-FFF2-40B4-BE49-F238E27FC236}">
                  <a16:creationId xmlns:a16="http://schemas.microsoft.com/office/drawing/2014/main" id="{CAC8FD8E-6F95-ABD2-5175-40A81871EFB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59031" y="858130"/>
              <a:ext cx="7404051" cy="1022502"/>
            </a:xfrm>
            <a:prstGeom prst="roundRect">
              <a:avLst>
                <a:gd name="adj" fmla="val 6000"/>
              </a:avLst>
            </a:prstGeom>
            <a:gradFill>
              <a:gsLst>
                <a:gs pos="39000">
                  <a:srgbClr val="16A3E0">
                    <a:alpha val="6000"/>
                  </a:srgbClr>
                </a:gs>
                <a:gs pos="100000">
                  <a:srgbClr val="ED344C">
                    <a:alpha val="1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</a:rPr>
                <a:t>进入医保后可填补神外手术专用冲洗液的空白，</a:t>
              </a:r>
              <a:r>
                <a:rPr lang="zh-CN" altLang="en-US" sz="1400" b="1" dirty="0">
                  <a:solidFill>
                    <a:srgbClr val="0288D2"/>
                  </a:solidFill>
                </a:rPr>
                <a:t>保障各级医疗机构患者基本的治疗需求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。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</a:rPr>
                <a:t>多数手术使用本品</a:t>
              </a:r>
              <a:r>
                <a:rPr lang="en-US" altLang="zh-CN" sz="1400" dirty="0">
                  <a:solidFill>
                    <a:schemeClr val="tx1"/>
                  </a:solidFill>
                </a:rPr>
                <a:t>1000ml(</a:t>
              </a:r>
              <a:r>
                <a:rPr lang="zh-CN" altLang="en-US" sz="1400" dirty="0">
                  <a:solidFill>
                    <a:schemeClr val="tx1"/>
                  </a:solidFill>
                </a:rPr>
                <a:t>本品</a:t>
              </a: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r>
                <a:rPr lang="zh-CN" altLang="en-US" sz="1400" dirty="0">
                  <a:solidFill>
                    <a:schemeClr val="tx1"/>
                  </a:solidFill>
                </a:rPr>
                <a:t>袋</a:t>
              </a:r>
              <a:r>
                <a:rPr lang="en-US" altLang="zh-CN" sz="1400" dirty="0">
                  <a:solidFill>
                    <a:schemeClr val="tx1"/>
                  </a:solidFill>
                </a:rPr>
                <a:t>)/</a:t>
              </a:r>
              <a:r>
                <a:rPr lang="zh-CN" altLang="en-US" sz="1400" dirty="0">
                  <a:solidFill>
                    <a:schemeClr val="tx1"/>
                  </a:solidFill>
                </a:rPr>
                <a:t>台，其费用对医保和参保人在可承担的范围内。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62A6185-8C25-083D-43C5-910905600FC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824355" y="858130"/>
              <a:ext cx="1934845" cy="1028851"/>
            </a:xfrm>
            <a:prstGeom prst="rect">
              <a:avLst/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符合“保基本”原则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07585D4-BB50-95A4-0FAF-A9B442AD50A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73430" y="957057"/>
              <a:ext cx="8707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0288D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02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E652878-F538-7C6E-D00C-75DE3BDA129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84748" y="3508572"/>
            <a:ext cx="10489652" cy="1028851"/>
            <a:chOff x="773430" y="858130"/>
            <a:chExt cx="10489652" cy="1028851"/>
          </a:xfrm>
        </p:grpSpPr>
        <p:sp>
          <p:nvSpPr>
            <p:cNvPr id="32" name="矩形 64">
              <a:extLst>
                <a:ext uri="{FF2B5EF4-FFF2-40B4-BE49-F238E27FC236}">
                  <a16:creationId xmlns:a16="http://schemas.microsoft.com/office/drawing/2014/main" id="{9562B718-90A8-0C90-40A4-CB21C3EDC42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73430" y="1313246"/>
              <a:ext cx="184785" cy="27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圆角矩形 34">
              <a:extLst>
                <a:ext uri="{FF2B5EF4-FFF2-40B4-BE49-F238E27FC236}">
                  <a16:creationId xmlns:a16="http://schemas.microsoft.com/office/drawing/2014/main" id="{D413C3A3-B247-2C59-4835-3EB2739C103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59031" y="858130"/>
              <a:ext cx="7404051" cy="1022502"/>
            </a:xfrm>
            <a:prstGeom prst="roundRect">
              <a:avLst>
                <a:gd name="adj" fmla="val 6000"/>
              </a:avLst>
            </a:prstGeom>
            <a:gradFill>
              <a:gsLst>
                <a:gs pos="39000">
                  <a:srgbClr val="16A3E0">
                    <a:alpha val="6000"/>
                  </a:srgbClr>
                </a:gs>
                <a:gs pos="100000">
                  <a:srgbClr val="ED344C">
                    <a:alpha val="1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288D2"/>
                  </a:solidFill>
                  <a:sym typeface="+mn-ea"/>
                </a:rPr>
                <a:t>唯一获批适应症</a:t>
              </a: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“用于颅骨钻孔、开颅手术时的洗净、脊髓疾病手术时的洗净及神经内镜手术时的灌流” ，</a:t>
              </a:r>
              <a:r>
                <a:rPr lang="zh-CN" altLang="en-US" sz="1400" b="1" dirty="0">
                  <a:solidFill>
                    <a:srgbClr val="0288D2"/>
                  </a:solidFill>
                  <a:sym typeface="+mn-ea"/>
                </a:rPr>
                <a:t>填补临床用药空白</a:t>
              </a:r>
              <a:r>
                <a:rPr lang="zh-CN" altLang="en-US" sz="1400" dirty="0">
                  <a:solidFill>
                    <a:srgbClr val="0288D2"/>
                  </a:solidFill>
                  <a:sym typeface="+mn-ea"/>
                </a:rPr>
                <a:t>。</a:t>
              </a:r>
              <a:endParaRPr lang="en-US" altLang="zh-CN" sz="1400" dirty="0">
                <a:solidFill>
                  <a:srgbClr val="0288D2"/>
                </a:solidFill>
                <a:sym typeface="+mn-ea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71BB10C-91BC-D1A0-0F63-F64FCA2A948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824355" y="858130"/>
              <a:ext cx="1934845" cy="1028851"/>
            </a:xfrm>
            <a:prstGeom prst="rect">
              <a:avLst/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弥补药品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目录短板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BCF605D-4DD6-0267-832A-5FFE138E75F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3430" y="957057"/>
              <a:ext cx="8707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0288D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03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4B72E2-8BED-D134-4C81-E9C690E31AE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84748" y="4833793"/>
            <a:ext cx="10489652" cy="1028851"/>
            <a:chOff x="773430" y="858130"/>
            <a:chExt cx="10489652" cy="1028851"/>
          </a:xfrm>
        </p:grpSpPr>
        <p:sp>
          <p:nvSpPr>
            <p:cNvPr id="37" name="矩形 64">
              <a:extLst>
                <a:ext uri="{FF2B5EF4-FFF2-40B4-BE49-F238E27FC236}">
                  <a16:creationId xmlns:a16="http://schemas.microsoft.com/office/drawing/2014/main" id="{14DD6380-0E77-88C1-89C8-3B301DF4CD2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3430" y="1313246"/>
              <a:ext cx="184785" cy="276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圆角矩形 34">
              <a:extLst>
                <a:ext uri="{FF2B5EF4-FFF2-40B4-BE49-F238E27FC236}">
                  <a16:creationId xmlns:a16="http://schemas.microsoft.com/office/drawing/2014/main" id="{E3C99BBC-F3FB-06D3-B004-1D11129A9A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59031" y="858130"/>
              <a:ext cx="7404051" cy="1022502"/>
            </a:xfrm>
            <a:prstGeom prst="roundRect">
              <a:avLst>
                <a:gd name="adj" fmla="val 6000"/>
              </a:avLst>
            </a:prstGeom>
            <a:gradFill>
              <a:gsLst>
                <a:gs pos="39000">
                  <a:srgbClr val="16A3E0">
                    <a:alpha val="6000"/>
                  </a:srgbClr>
                </a:gs>
                <a:gs pos="100000">
                  <a:srgbClr val="ED344C">
                    <a:alpha val="1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288D2"/>
                  </a:solidFill>
                  <a:sym typeface="+mn-ea"/>
                </a:rPr>
                <a:t>适应症明确，无滥用风险</a:t>
              </a: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，</a:t>
              </a:r>
              <a:r>
                <a:rPr lang="zh-CN" altLang="zh-CN" sz="1400" dirty="0">
                  <a:solidFill>
                    <a:schemeClr val="tx1"/>
                  </a:solidFill>
                  <a:sym typeface="+mn-ea"/>
                </a:rPr>
                <a:t>医保支出增加可控</a:t>
              </a: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。</a:t>
              </a:r>
              <a:endParaRPr lang="zh-CN" altLang="en-US" sz="14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双腔结构包装，即混即用，方便快捷，</a:t>
              </a:r>
              <a:r>
                <a:rPr lang="zh-CN" altLang="en-US" sz="1400" b="1" dirty="0">
                  <a:solidFill>
                    <a:srgbClr val="0288D2"/>
                  </a:solidFill>
                  <a:sym typeface="+mn-ea"/>
                </a:rPr>
                <a:t>不增加医护人员操作强度</a:t>
              </a:r>
              <a:r>
                <a:rPr lang="zh-CN" altLang="en-US" sz="1400" dirty="0">
                  <a:solidFill>
                    <a:srgbClr val="0288D2"/>
                  </a:solidFill>
                  <a:sym typeface="+mn-ea"/>
                </a:rPr>
                <a:t>。</a:t>
              </a:r>
              <a:endParaRPr lang="en-US" altLang="zh-CN" sz="1400" dirty="0">
                <a:solidFill>
                  <a:srgbClr val="0288D2"/>
                </a:solidFill>
                <a:sym typeface="+mn-ea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双重阻隔</a:t>
              </a:r>
              <a:r>
                <a:rPr lang="en-US" altLang="zh-CN" sz="1400" dirty="0">
                  <a:solidFill>
                    <a:schemeClr val="tx1"/>
                  </a:solidFill>
                  <a:sym typeface="+mn-ea"/>
                </a:rPr>
                <a:t>+</a:t>
              </a:r>
              <a:r>
                <a:rPr lang="zh-CN" altLang="en-US" sz="1400" dirty="0">
                  <a:solidFill>
                    <a:schemeClr val="tx1"/>
                  </a:solidFill>
                  <a:sym typeface="+mn-ea"/>
                </a:rPr>
                <a:t>变色指示包装，便捷确认药液稳定性，</a:t>
              </a:r>
              <a:r>
                <a:rPr lang="zh-CN" altLang="en-US" sz="1400" b="1" dirty="0">
                  <a:solidFill>
                    <a:srgbClr val="0288D2"/>
                  </a:solidFill>
                  <a:sym typeface="+mn-ea"/>
                </a:rPr>
                <a:t>保障临床用药安全</a:t>
              </a:r>
              <a:r>
                <a:rPr lang="zh-CN" altLang="en-US" sz="1400" dirty="0">
                  <a:solidFill>
                    <a:srgbClr val="0288D2"/>
                  </a:solidFill>
                  <a:sym typeface="+mn-ea"/>
                </a:rPr>
                <a:t>。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45D92D4-653F-FC7F-A0C6-008A102840D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24355" y="858130"/>
              <a:ext cx="1934845" cy="1028851"/>
            </a:xfrm>
            <a:prstGeom prst="rect">
              <a:avLst/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临床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管理便利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B3DC75B-201B-3B9F-522B-86FDB9D0BBE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3430" y="957057"/>
              <a:ext cx="8707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0288D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04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599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0212705" y="372110"/>
            <a:ext cx="1715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齐心守护健康中国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70170" y="463592"/>
            <a:ext cx="1851660" cy="1028762"/>
            <a:chOff x="5017267" y="514216"/>
            <a:chExt cx="1851660" cy="1028762"/>
          </a:xfrm>
        </p:grpSpPr>
        <p:sp>
          <p:nvSpPr>
            <p:cNvPr id="14" name="文本框 13"/>
            <p:cNvSpPr txBox="1"/>
            <p:nvPr/>
          </p:nvSpPr>
          <p:spPr>
            <a:xfrm>
              <a:off x="5017267" y="514216"/>
              <a:ext cx="1851660" cy="768350"/>
            </a:xfrm>
            <a:prstGeom prst="rect">
              <a:avLst/>
            </a:prstGeom>
            <a:noFill/>
          </p:spPr>
          <p:txBody>
            <a:bodyPr wrap="square" rtlCol="0">
              <a:normAutofit fontScale="95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4400" b="1" spc="300" dirty="0">
                  <a:solidFill>
                    <a:srgbClr val="0288D2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目录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17267" y="1174678"/>
              <a:ext cx="1851660" cy="3683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pc="300" dirty="0">
                  <a:solidFill>
                    <a:srgbClr val="0288D2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Arial" panose="020B0604020202020204" pitchFamily="34" charset="0"/>
                </a:rPr>
                <a:t>CONTENTS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00742" y="2395410"/>
            <a:ext cx="9990517" cy="914400"/>
            <a:chOff x="1080073" y="2395410"/>
            <a:chExt cx="9990517" cy="914400"/>
          </a:xfrm>
        </p:grpSpPr>
        <p:grpSp>
          <p:nvGrpSpPr>
            <p:cNvPr id="10" name="组合 9"/>
            <p:cNvGrpSpPr/>
            <p:nvPr/>
          </p:nvGrpSpPr>
          <p:grpSpPr>
            <a:xfrm>
              <a:off x="1080073" y="2395410"/>
              <a:ext cx="2366645" cy="914400"/>
              <a:chOff x="3099195" y="2101019"/>
              <a:chExt cx="2366645" cy="914400"/>
            </a:xfrm>
          </p:grpSpPr>
          <p:sp>
            <p:nvSpPr>
              <p:cNvPr id="18" name="矩形: 圆角 2"/>
              <p:cNvSpPr/>
              <p:nvPr/>
            </p:nvSpPr>
            <p:spPr>
              <a:xfrm>
                <a:off x="3099195" y="2101019"/>
                <a:ext cx="2366645" cy="914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6A3E0"/>
                  </a:gs>
                  <a:gs pos="100000">
                    <a:srgbClr val="0288D2"/>
                  </a:gs>
                </a:gsLst>
                <a:lin ang="12600000" scaled="0"/>
              </a:gra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286091" y="2373553"/>
                <a:ext cx="1992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  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药品基本信息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892009" y="2395410"/>
              <a:ext cx="2366645" cy="914400"/>
              <a:chOff x="3099195" y="2101019"/>
              <a:chExt cx="2366645" cy="914400"/>
            </a:xfrm>
          </p:grpSpPr>
          <p:sp>
            <p:nvSpPr>
              <p:cNvPr id="25" name="矩形: 圆角 2"/>
              <p:cNvSpPr/>
              <p:nvPr/>
            </p:nvSpPr>
            <p:spPr>
              <a:xfrm>
                <a:off x="3099195" y="2101019"/>
                <a:ext cx="2366645" cy="914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6A3E0"/>
                  </a:gs>
                  <a:gs pos="100000">
                    <a:srgbClr val="0288D2"/>
                  </a:gs>
                </a:gsLst>
                <a:lin ang="12600000" scaled="0"/>
              </a:gra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632342" y="2373553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  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有效性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703945" y="2395410"/>
              <a:ext cx="2366645" cy="914400"/>
              <a:chOff x="3099195" y="2101019"/>
              <a:chExt cx="2366645" cy="914400"/>
            </a:xfrm>
          </p:grpSpPr>
          <p:sp>
            <p:nvSpPr>
              <p:cNvPr id="30" name="矩形: 圆角 2"/>
              <p:cNvSpPr/>
              <p:nvPr/>
            </p:nvSpPr>
            <p:spPr>
              <a:xfrm>
                <a:off x="3099195" y="2101019"/>
                <a:ext cx="2366645" cy="914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6A3E0"/>
                  </a:gs>
                  <a:gs pos="100000">
                    <a:srgbClr val="0288D2"/>
                  </a:gs>
                </a:gsLst>
                <a:lin ang="12600000" scaled="0"/>
              </a:gra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632343" y="2373553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  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安全性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006710" y="3830634"/>
            <a:ext cx="6178580" cy="914400"/>
            <a:chOff x="1080073" y="3801606"/>
            <a:chExt cx="6178580" cy="914400"/>
          </a:xfrm>
        </p:grpSpPr>
        <p:grpSp>
          <p:nvGrpSpPr>
            <p:cNvPr id="32" name="组合 31"/>
            <p:cNvGrpSpPr/>
            <p:nvPr/>
          </p:nvGrpSpPr>
          <p:grpSpPr>
            <a:xfrm>
              <a:off x="1080073" y="3801606"/>
              <a:ext cx="2366645" cy="914400"/>
              <a:chOff x="3099195" y="2101019"/>
              <a:chExt cx="2366645" cy="914400"/>
            </a:xfrm>
          </p:grpSpPr>
          <p:sp>
            <p:nvSpPr>
              <p:cNvPr id="34" name="矩形: 圆角 2"/>
              <p:cNvSpPr/>
              <p:nvPr/>
            </p:nvSpPr>
            <p:spPr>
              <a:xfrm>
                <a:off x="3099195" y="2101019"/>
                <a:ext cx="2366645" cy="914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6A3E0"/>
                  </a:gs>
                  <a:gs pos="100000">
                    <a:srgbClr val="0288D2"/>
                  </a:gs>
                </a:gsLst>
                <a:lin ang="12600000" scaled="0"/>
              </a:gra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632344" y="2373553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  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创新性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892008" y="3801606"/>
              <a:ext cx="2366645" cy="914400"/>
              <a:chOff x="3099195" y="2101019"/>
              <a:chExt cx="2366645" cy="914400"/>
            </a:xfrm>
          </p:grpSpPr>
          <p:sp>
            <p:nvSpPr>
              <p:cNvPr id="37" name="矩形: 圆角 2"/>
              <p:cNvSpPr/>
              <p:nvPr/>
            </p:nvSpPr>
            <p:spPr>
              <a:xfrm>
                <a:off x="3099195" y="2101019"/>
                <a:ext cx="2366645" cy="9144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16A3E0"/>
                  </a:gs>
                  <a:gs pos="100000">
                    <a:srgbClr val="0288D2"/>
                  </a:gs>
                </a:gsLst>
                <a:lin ang="12600000" scaled="0"/>
              </a:gradFill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632345" y="2373553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05  </a:t>
                </a: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公平性</a:t>
                </a:r>
              </a:p>
            </p:txBody>
          </p:sp>
        </p:grpSp>
      </p:grpSp>
      <p:cxnSp>
        <p:nvCxnSpPr>
          <p:cNvPr id="6" name="直接连接符 5"/>
          <p:cNvCxnSpPr/>
          <p:nvPr/>
        </p:nvCxnSpPr>
        <p:spPr>
          <a:xfrm>
            <a:off x="5307994" y="1550410"/>
            <a:ext cx="157601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10C7-C485-10E9-F74E-6DC5F29F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22B36F3-5830-BA9A-EA04-A0C9F6B7809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846137" y="533394"/>
            <a:ext cx="104997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本品是国内首款针对脑脊髓手术的专用冲洗液</a:t>
            </a:r>
            <a:endParaRPr lang="zh-CN" altLang="en-US" sz="2400" dirty="0">
              <a:solidFill>
                <a:srgbClr val="ED344C"/>
              </a:solidFill>
              <a:effectLst>
                <a:reflection blurRad="127000" stA="24000" endPos="28000" dist="2999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7377F6A-7434-8B73-21D3-C3D246BF431F}"/>
              </a:ext>
            </a:extLst>
          </p:cNvPr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EFF67D94-E3AF-6F65-BEC2-68A60BE7DC31}"/>
                </a:ext>
              </a:extLst>
            </p:cNvPr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AB3CDADB-E29B-43E8-DC43-3EE2658F0103}"/>
                </a:ext>
              </a:extLst>
            </p:cNvPr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BFD1BCB5-9D32-A6AA-D6AD-56CAEEC2855E}"/>
                </a:ext>
              </a:extLst>
            </p:cNvPr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B31550E4-0CFE-C3C7-DBE3-805EC97C289D}"/>
                </a:ext>
              </a:extLst>
            </p:cNvPr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B9C94E7D-7E7F-59C6-0C71-D93C7C2418B3}"/>
                </a:ext>
              </a:extLst>
            </p:cNvPr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</p:grp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4912F2E-D6D6-6DA7-C972-E00307010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14160"/>
              </p:ext>
            </p:extLst>
          </p:nvPr>
        </p:nvGraphicFramePr>
        <p:xfrm>
          <a:off x="411240" y="1119331"/>
          <a:ext cx="11369520" cy="446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558">
                  <a:extLst>
                    <a:ext uri="{9D8B030D-6E8A-4147-A177-3AD203B41FA5}">
                      <a16:colId xmlns:a16="http://schemas.microsoft.com/office/drawing/2014/main" val="1265976820"/>
                    </a:ext>
                  </a:extLst>
                </a:gridCol>
                <a:gridCol w="1123645">
                  <a:extLst>
                    <a:ext uri="{9D8B030D-6E8A-4147-A177-3AD203B41FA5}">
                      <a16:colId xmlns:a16="http://schemas.microsoft.com/office/drawing/2014/main" val="931848402"/>
                    </a:ext>
                  </a:extLst>
                </a:gridCol>
                <a:gridCol w="2391715">
                  <a:extLst>
                    <a:ext uri="{9D8B030D-6E8A-4147-A177-3AD203B41FA5}">
                      <a16:colId xmlns:a16="http://schemas.microsoft.com/office/drawing/2014/main" val="391111366"/>
                    </a:ext>
                  </a:extLst>
                </a:gridCol>
                <a:gridCol w="4419602">
                  <a:extLst>
                    <a:ext uri="{9D8B030D-6E8A-4147-A177-3AD203B41FA5}">
                      <a16:colId xmlns:a16="http://schemas.microsoft.com/office/drawing/2014/main" val="2306283451"/>
                    </a:ext>
                  </a:extLst>
                </a:gridCol>
              </a:tblGrid>
              <a:tr h="4375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产品基本信息</a:t>
                      </a:r>
                      <a:r>
                        <a:rPr lang="en-US" altLang="zh-CN" sz="1800" b="0" baseline="30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800" b="0" baseline="300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rgbClr val="0288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91322"/>
                  </a:ext>
                </a:extLst>
              </a:tr>
              <a:tr h="33919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药品通用名称：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复方葡萄糖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/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电解质颅脑手术冲洗液</a:t>
                      </a:r>
                      <a:endParaRPr lang="en-US" altLang="zh-CN" b="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是否为独家：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</a:rPr>
                        <a:t>否</a:t>
                      </a:r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21126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药品类别：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</a:rPr>
                        <a:t>西药</a:t>
                      </a:r>
                      <a:endParaRPr lang="en-US" altLang="zh-CN" b="0" dirty="0">
                        <a:solidFill>
                          <a:srgbClr val="0288D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药品注册分类：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化药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3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类</a:t>
                      </a:r>
                      <a:endParaRPr lang="en-US" altLang="zh-CN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当前是否存在专利纠纷：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</a:rPr>
                        <a:t>否</a:t>
                      </a:r>
                      <a:endParaRPr lang="en-US" altLang="zh-CN" b="0" dirty="0">
                        <a:solidFill>
                          <a:srgbClr val="0288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8550"/>
                  </a:ext>
                </a:extLst>
              </a:tr>
              <a:tr h="25943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上市许可持有人：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山东齐都药业有限公司</a:t>
                      </a:r>
                      <a:endParaRPr lang="en-US" altLang="zh-CN" b="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批准文号：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国药准字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H20253724</a:t>
                      </a:r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92156"/>
                  </a:ext>
                </a:extLst>
              </a:tr>
              <a:tr h="25943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注册规格：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500ml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（葡萄糖电解质溶液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150ml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与电解质溶液 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350ml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）</a:t>
                      </a:r>
                      <a:endParaRPr lang="en-US" altLang="zh-CN" b="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2664157"/>
                  </a:ext>
                </a:extLst>
              </a:tr>
              <a:tr h="259431">
                <a:tc gridSpan="4">
                  <a:txBody>
                    <a:bodyPr/>
                    <a:lstStyle/>
                    <a:p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适应症：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</a:rPr>
                        <a:t>用于颅骨钻孔、开颅手术时的洗净、脊髓疾病手术时的洗净及神经内镜手术时的灌流。</a:t>
                      </a:r>
                      <a:endParaRPr lang="en-US" altLang="zh-CN" b="0" dirty="0">
                        <a:solidFill>
                          <a:srgbClr val="0288D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77180"/>
                  </a:ext>
                </a:extLst>
              </a:tr>
              <a:tr h="3546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用法用量：</a:t>
                      </a:r>
                      <a:endParaRPr lang="en-US" altLang="zh-CN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87149"/>
                  </a:ext>
                </a:extLst>
              </a:tr>
              <a:tr h="2594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中国大陆首次上市时间：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2024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年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9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月</a:t>
                      </a:r>
                      <a:r>
                        <a:rPr lang="en-US" altLang="zh-CN" b="0" dirty="0">
                          <a:solidFill>
                            <a:srgbClr val="0288D2"/>
                          </a:solidFill>
                          <a:latin typeface="+mn-ea"/>
                        </a:rPr>
                        <a:t>19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  <a:latin typeface="+mn-ea"/>
                        </a:rPr>
                        <a:t>日</a:t>
                      </a:r>
                      <a:endParaRPr lang="en-US" altLang="zh-CN" b="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全球首个上市国家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地区以及上市时间：</a:t>
                      </a:r>
                      <a:r>
                        <a:rPr lang="zh-CN" altLang="en-US" sz="1800" b="0" kern="1200" dirty="0">
                          <a:solidFill>
                            <a:srgbClr val="0288D2"/>
                          </a:solidFill>
                          <a:latin typeface="+mn-ea"/>
                          <a:ea typeface="+mn-ea"/>
                          <a:cs typeface="+mn-cs"/>
                        </a:rPr>
                        <a:t>日本，</a:t>
                      </a:r>
                      <a:r>
                        <a:rPr lang="en-US" altLang="zh-CN" sz="1800" b="0" kern="1200" dirty="0">
                          <a:solidFill>
                            <a:srgbClr val="0288D2"/>
                          </a:solidFill>
                          <a:latin typeface="+mn-ea"/>
                          <a:ea typeface="+mn-ea"/>
                          <a:cs typeface="+mn-cs"/>
                        </a:rPr>
                        <a:t>2008</a:t>
                      </a:r>
                      <a:r>
                        <a:rPr lang="zh-CN" altLang="en-US" sz="1800" b="0" kern="1200" dirty="0">
                          <a:solidFill>
                            <a:srgbClr val="0288D2"/>
                          </a:solidFill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b="0" kern="1200" dirty="0">
                          <a:solidFill>
                            <a:srgbClr val="0288D2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800" b="0" kern="1200" dirty="0">
                          <a:solidFill>
                            <a:srgbClr val="0288D2"/>
                          </a:solidFill>
                          <a:latin typeface="+mn-ea"/>
                          <a:ea typeface="+mn-ea"/>
                          <a:cs typeface="+mn-cs"/>
                        </a:rPr>
                        <a:t>月</a:t>
                      </a:r>
                      <a:endParaRPr lang="en-US" altLang="zh-CN" b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32031"/>
                  </a:ext>
                </a:extLst>
              </a:tr>
              <a:tr h="2594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是否为</a:t>
                      </a:r>
                      <a:r>
                        <a:rPr lang="en-US" altLang="zh-CN" b="1" dirty="0"/>
                        <a:t>OTC</a:t>
                      </a:r>
                      <a:r>
                        <a:rPr lang="zh-CN" altLang="en-US" b="1" dirty="0"/>
                        <a:t>药品：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</a:rPr>
                        <a:t>否</a:t>
                      </a:r>
                      <a:endParaRPr lang="en-US" altLang="zh-CN" b="0" dirty="0">
                        <a:solidFill>
                          <a:srgbClr val="0288D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同疾病治疗领域内或同药理作用药品上市情况：</a:t>
                      </a:r>
                      <a:r>
                        <a:rPr lang="zh-CN" altLang="en-US" b="0" dirty="0">
                          <a:solidFill>
                            <a:srgbClr val="0288D2"/>
                          </a:solidFill>
                        </a:rPr>
                        <a:t>无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56954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B2CD51B-5112-D0A4-C2DB-001F4CA69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03718"/>
              </p:ext>
            </p:extLst>
          </p:nvPr>
        </p:nvGraphicFramePr>
        <p:xfrm>
          <a:off x="5623380" y="4291571"/>
          <a:ext cx="4178392" cy="49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</a:rPr>
                        <a:t>颅骨钻孔、开颅手术及神经内镜手术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4000ml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0" dirty="0">
                          <a:solidFill>
                            <a:schemeClr val="tx1"/>
                          </a:solidFill>
                          <a:effectLst/>
                        </a:rPr>
                        <a:t>脊髓疾病手术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</a:rPr>
                        <a:t>3000ml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6021414E-8F98-8996-7D7F-87947B20FEFB}"/>
              </a:ext>
            </a:extLst>
          </p:cNvPr>
          <p:cNvSpPr/>
          <p:nvPr/>
        </p:nvSpPr>
        <p:spPr>
          <a:xfrm>
            <a:off x="395762" y="3619548"/>
            <a:ext cx="4922158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本品必须开通弱焊并混合均匀后使用。</a:t>
            </a:r>
          </a:p>
          <a:p>
            <a:pPr lvl="0">
              <a:lnSpc>
                <a:spcPct val="12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混合方法</a:t>
            </a: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使用前按压大室以开通腔室间弱焊，并将葡萄糖电解质溶液和电解质溶液充分混合。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61205B5-3300-11D3-AD57-ABB9CB019DC7}"/>
              </a:ext>
            </a:extLst>
          </p:cNvPr>
          <p:cNvSpPr/>
          <p:nvPr/>
        </p:nvSpPr>
        <p:spPr>
          <a:xfrm>
            <a:off x="5475050" y="3359335"/>
            <a:ext cx="6435298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用量</a:t>
            </a:r>
          </a:p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</a:rPr>
              <a:t>通常情况下，使用量为适量，根据手术术式及时间等情况适当增减，各类手术的参考使用限量为：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539C912-5091-A701-94EB-4180898B93F0}"/>
              </a:ext>
            </a:extLst>
          </p:cNvPr>
          <p:cNvSpPr txBox="1"/>
          <p:nvPr/>
        </p:nvSpPr>
        <p:spPr>
          <a:xfrm>
            <a:off x="395762" y="5844523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参照药品：</a:t>
            </a:r>
            <a:r>
              <a:rPr lang="zh-CN" altLang="en-US" b="1" dirty="0">
                <a:solidFill>
                  <a:srgbClr val="0288D2"/>
                </a:solidFill>
              </a:rPr>
              <a:t>无（理由：国内无</a:t>
            </a:r>
            <a:r>
              <a:rPr lang="zh-CN" altLang="en-US" b="1" dirty="0">
                <a:solidFill>
                  <a:srgbClr val="0288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同药理作用药品上市</a:t>
            </a:r>
            <a:r>
              <a:rPr lang="zh-CN" altLang="en-US" b="1" dirty="0">
                <a:solidFill>
                  <a:srgbClr val="0288D2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0977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5DCC4CF-9FD3-5CF1-224F-4EE55B44E4D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3365844"/>
              </p:ext>
            </p:extLst>
          </p:nvPr>
        </p:nvGraphicFramePr>
        <p:xfrm>
          <a:off x="492368" y="1158248"/>
          <a:ext cx="11127545" cy="421311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2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5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3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成分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理化性质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脑脊液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鲁维衡</a:t>
                      </a:r>
                      <a:r>
                        <a:rPr lang="en-US" altLang="zh-CN" sz="1400" kern="1200" baseline="300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生理盐水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乳酸林格液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altLang="zh-CN" sz="1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(mmol/L)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145.4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zh-CN" sz="1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r>
                        <a:rPr lang="en-US" altLang="zh-CN" sz="1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2+(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US" altLang="zh-CN" sz="1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111.9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128.5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HC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altLang="zh-CN" sz="14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14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23.1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乳酸根离子(mmol/L)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磷酸(mmol/L)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葡萄糖(g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渗透压(mOsm/L)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308.0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5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7.31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rgbClr val="0288D2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anchor="ctr">
                    <a:solidFill>
                      <a:srgbClr val="0288D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4BF99D-8831-E527-371B-55E119867228}"/>
              </a:ext>
            </a:extLst>
          </p:cNvPr>
          <p:cNvGrpSpPr/>
          <p:nvPr/>
        </p:nvGrpSpPr>
        <p:grpSpPr>
          <a:xfrm>
            <a:off x="361581" y="5384391"/>
            <a:ext cx="9429533" cy="932563"/>
            <a:chOff x="361581" y="5384391"/>
            <a:chExt cx="9429533" cy="93256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FD7FE1F-7ED1-DF44-2912-6443FED71125}"/>
                </a:ext>
              </a:extLst>
            </p:cNvPr>
            <p:cNvSpPr/>
            <p:nvPr/>
          </p:nvSpPr>
          <p:spPr>
            <a:xfrm>
              <a:off x="361581" y="5384391"/>
              <a:ext cx="4941940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/>
                <a:t>①含有</a:t>
              </a:r>
              <a:r>
                <a:rPr lang="en-US" altLang="zh-CN" sz="1400" dirty="0"/>
                <a:t>Mg</a:t>
              </a:r>
              <a:r>
                <a:rPr lang="en-US" altLang="zh-CN" sz="1400" baseline="30000" dirty="0"/>
                <a:t>2+</a:t>
              </a:r>
              <a:r>
                <a:rPr lang="zh-CN" altLang="en-US" sz="1400" dirty="0"/>
                <a:t>维持脑细胞活力，维持正常脑动脉血管收缩</a:t>
              </a:r>
              <a:r>
                <a:rPr lang="en-US" altLang="zh-CN" sz="1400" dirty="0"/>
                <a:t>	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ym typeface="+mn-ea"/>
                </a:rPr>
                <a:t>②接近生理Na</a:t>
              </a:r>
              <a:r>
                <a:rPr lang="zh-CN" altLang="en-US" sz="1400" baseline="30000" dirty="0">
                  <a:sym typeface="+mn-ea"/>
                </a:rPr>
                <a:t>+</a:t>
              </a:r>
              <a:r>
                <a:rPr lang="zh-CN" altLang="en-US" sz="1400" dirty="0">
                  <a:sym typeface="+mn-ea"/>
                </a:rPr>
                <a:t>/C</a:t>
              </a:r>
              <a:r>
                <a:rPr lang="en-US" altLang="zh-CN" sz="1400" dirty="0">
                  <a:sym typeface="+mn-ea"/>
                </a:rPr>
                <a:t>l</a:t>
              </a:r>
              <a:r>
                <a:rPr lang="zh-CN" altLang="en-US" sz="1400" baseline="30000" dirty="0">
                  <a:sym typeface="+mn-ea"/>
                </a:rPr>
                <a:t>-</a:t>
              </a:r>
              <a:r>
                <a:rPr lang="zh-CN" altLang="en-US" sz="1400" dirty="0">
                  <a:sym typeface="+mn-ea"/>
                </a:rPr>
                <a:t>比值，维持</a:t>
              </a:r>
              <a:r>
                <a:rPr lang="zh-CN" altLang="en-US" sz="1400" dirty="0"/>
                <a:t>电解质平衡</a:t>
              </a:r>
              <a:endParaRPr lang="en-US" altLang="zh-CN" sz="1400" dirty="0"/>
            </a:p>
            <a:p>
              <a:pPr>
                <a:lnSpc>
                  <a:spcPct val="130000"/>
                </a:lnSpc>
              </a:pPr>
              <a:r>
                <a:rPr lang="zh-CN" altLang="en-US" sz="1400" dirty="0"/>
                <a:t>③不含乳酸盐，减少脑细胞的损伤</a:t>
              </a:r>
              <a:r>
                <a:rPr lang="en-US" altLang="zh-CN" sz="1400" dirty="0"/>
                <a:t>		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36802EA-BB13-2515-7864-D9D14EC1BEDC}"/>
                </a:ext>
              </a:extLst>
            </p:cNvPr>
            <p:cNvSpPr/>
            <p:nvPr/>
          </p:nvSpPr>
          <p:spPr>
            <a:xfrm>
              <a:off x="5475762" y="5384391"/>
              <a:ext cx="4315352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/>
                <a:t>④含碳酸氢根和磷酸根，抗酸缓冲性好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dirty="0"/>
                <a:t>⑤</a:t>
              </a:r>
              <a:r>
                <a:rPr lang="en-US" altLang="zh-CN" sz="1400" dirty="0"/>
                <a:t>pH</a:t>
              </a:r>
              <a:r>
                <a:rPr lang="zh-CN" altLang="en-US" sz="1400" dirty="0"/>
                <a:t>与脑脊液接近，减少神经细胞损伤</a:t>
              </a:r>
              <a:endParaRPr lang="en-US" altLang="zh-CN" sz="1400" dirty="0"/>
            </a:p>
            <a:p>
              <a:pPr>
                <a:lnSpc>
                  <a:spcPct val="130000"/>
                </a:lnSpc>
              </a:pPr>
              <a:r>
                <a:rPr lang="zh-CN" altLang="en-US" sz="1400" dirty="0"/>
                <a:t>⑥含有葡萄糖，提供能量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31345D8-AB6B-422E-E385-1465713B2B38}"/>
              </a:ext>
            </a:extLst>
          </p:cNvPr>
          <p:cNvSpPr txBox="1"/>
          <p:nvPr/>
        </p:nvSpPr>
        <p:spPr>
          <a:xfrm>
            <a:off x="585470" y="6576064"/>
            <a:ext cx="19800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/>
              <a:t>[1]</a:t>
            </a:r>
            <a:r>
              <a:rPr lang="zh-CN" altLang="en-US" dirty="0"/>
              <a:t>复方葡萄糖</a:t>
            </a:r>
            <a:r>
              <a:rPr lang="en-US" altLang="zh-CN" dirty="0"/>
              <a:t>/</a:t>
            </a:r>
            <a:r>
              <a:rPr lang="zh-CN" altLang="en-US" dirty="0"/>
              <a:t>电解质颅脑手术冲洗液说明书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74F2ADB-9856-C80E-EEAA-DACDC62720E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203821" y="533394"/>
            <a:ext cx="117843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本品成分、</a:t>
            </a:r>
            <a:r>
              <a:rPr lang="en-US" altLang="zh-CN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</a:t>
            </a:r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和渗透压与人体脑脊液相似，与脑和脊髓组织相容性较好</a:t>
            </a:r>
            <a:endParaRPr lang="zh-CN" altLang="en-US" sz="2400" b="0" kern="0" baseline="30000" dirty="0">
              <a:solidFill>
                <a:srgbClr val="ED344C"/>
              </a:solidFill>
              <a:effectLst>
                <a:reflection blurRad="127000" stA="24000" endPos="28000" dist="2999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1E6809D-A2ED-5005-DB6A-EAD6AFCFDE86}"/>
              </a:ext>
            </a:extLst>
          </p:cNvPr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33B607A7-23ED-B13B-B586-EC2B9EE9F77E}"/>
                </a:ext>
              </a:extLst>
            </p:cNvPr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9652A757-0D13-D8AA-16F1-9AE5D672997F}"/>
                </a:ext>
              </a:extLst>
            </p:cNvPr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3AE731B7-631C-C2A9-0E39-B7777A87BF86}"/>
                </a:ext>
              </a:extLst>
            </p:cNvPr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4BB71CC6-03AD-E246-8C28-43639F385212}"/>
                </a:ext>
              </a:extLst>
            </p:cNvPr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E89A2C72-D30B-5BAE-4FC3-7F2A8803E526}"/>
                </a:ext>
              </a:extLst>
            </p:cNvPr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  <a:r>
                <a:rPr lang="en-US" altLang="zh-CN" sz="1400" dirty="0"/>
                <a:t>2</a:t>
              </a:r>
              <a:endParaRPr lang="zh-CN" altLang="en-US" sz="1400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7BB9-8851-AF6C-C4B9-60DCAC27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02FF261-16FD-6807-533B-076BFD1271C9}"/>
              </a:ext>
            </a:extLst>
          </p:cNvPr>
          <p:cNvGrpSpPr/>
          <p:nvPr/>
        </p:nvGrpSpPr>
        <p:grpSpPr>
          <a:xfrm>
            <a:off x="308017" y="2373241"/>
            <a:ext cx="4569053" cy="3742421"/>
            <a:chOff x="4138853" y="712562"/>
            <a:chExt cx="3793598" cy="4999701"/>
          </a:xfrm>
        </p:grpSpPr>
        <p:sp>
          <p:nvSpPr>
            <p:cNvPr id="46" name="圆角矩形 13">
              <a:extLst>
                <a:ext uri="{FF2B5EF4-FFF2-40B4-BE49-F238E27FC236}">
                  <a16:creationId xmlns:a16="http://schemas.microsoft.com/office/drawing/2014/main" id="{A1CC3358-9250-D68D-B4ED-DC4B683E6033}"/>
                </a:ext>
              </a:extLst>
            </p:cNvPr>
            <p:cNvSpPr/>
            <p:nvPr/>
          </p:nvSpPr>
          <p:spPr>
            <a:xfrm>
              <a:off x="4138853" y="830887"/>
              <a:ext cx="3793598" cy="4881376"/>
            </a:xfrm>
            <a:prstGeom prst="roundRect">
              <a:avLst>
                <a:gd name="adj" fmla="val 379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endParaRPr lang="en-US" altLang="zh-CN" sz="1400" b="1" kern="0" dirty="0">
                <a:solidFill>
                  <a:srgbClr val="000000"/>
                </a:solidFill>
                <a:sym typeface="+mn-lt"/>
              </a:endParaRPr>
            </a:p>
            <a:p>
              <a:pPr marL="285750" lvl="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我国专用于颅脑、脊髓手术的冲洗液产品尚属空白，临床一线多使用院内自制人工脑脊液或其他传统冲洗液替代。</a:t>
              </a:r>
            </a:p>
            <a:p>
              <a:pPr marL="28575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传统冲洗液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离子种类、浓度、</a:t>
              </a:r>
              <a:r>
                <a:rPr lang="en-US" altLang="zh-CN" sz="1600" kern="0" dirty="0">
                  <a:solidFill>
                    <a:schemeClr val="tx1"/>
                  </a:solidFill>
                  <a:sym typeface="+mn-lt"/>
                </a:rPr>
                <a:t>pH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及渗透压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与人体脑脊液相差甚大，增加不良事件的发生机率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，如神经组织的水肿、神经继发损害、头痛、发热等症状，不利于患者术后恢复</a:t>
              </a:r>
              <a:r>
                <a:rPr lang="en-US" altLang="zh-CN" sz="1600" kern="0" baseline="30000" dirty="0">
                  <a:solidFill>
                    <a:schemeClr val="tx1"/>
                  </a:solidFill>
                  <a:sym typeface="+mn-lt"/>
                </a:rPr>
                <a:t>2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。</a:t>
              </a:r>
              <a:endParaRPr lang="en-US" altLang="zh-CN" sz="1600" kern="0" dirty="0">
                <a:solidFill>
                  <a:schemeClr val="tx1"/>
                </a:solidFill>
                <a:sym typeface="+mn-lt"/>
              </a:endParaRPr>
            </a:p>
            <a:p>
              <a:pPr marL="28575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院内自制人工脑脊液存在诸多问题，如操作繁琐、无菌保障难度高、配制精度差且时效性较差等。</a:t>
              </a:r>
              <a:endParaRPr lang="en-US" altLang="zh-CN" sz="1600" kern="0" dirty="0">
                <a:solidFill>
                  <a:schemeClr val="tx1"/>
                </a:solidFill>
                <a:sym typeface="+mn-lt"/>
              </a:endParaRPr>
            </a:p>
            <a:p>
              <a:pPr marL="285750" lvl="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endParaRPr lang="en-US" altLang="zh-CN" sz="1400" kern="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BBF50A80-0EB4-2F4A-F837-361DBA7AB197}"/>
                </a:ext>
              </a:extLst>
            </p:cNvPr>
            <p:cNvSpPr/>
            <p:nvPr/>
          </p:nvSpPr>
          <p:spPr>
            <a:xfrm>
              <a:off x="4217818" y="712562"/>
              <a:ext cx="2454936" cy="443618"/>
            </a:xfrm>
            <a:prstGeom prst="roundRect">
              <a:avLst>
                <a:gd name="adj" fmla="val 50000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临床未满足需求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46ECBB2-5234-9D2B-C1DB-DD1D19DA6FBC}"/>
              </a:ext>
            </a:extLst>
          </p:cNvPr>
          <p:cNvGrpSpPr/>
          <p:nvPr/>
        </p:nvGrpSpPr>
        <p:grpSpPr>
          <a:xfrm>
            <a:off x="4943633" y="2373241"/>
            <a:ext cx="6845244" cy="3742421"/>
            <a:chOff x="6041415" y="712562"/>
            <a:chExt cx="5915837" cy="4999701"/>
          </a:xfrm>
        </p:grpSpPr>
        <p:sp>
          <p:nvSpPr>
            <p:cNvPr id="49" name="圆角矩形 13">
              <a:extLst>
                <a:ext uri="{FF2B5EF4-FFF2-40B4-BE49-F238E27FC236}">
                  <a16:creationId xmlns:a16="http://schemas.microsoft.com/office/drawing/2014/main" id="{44BAC355-78C5-F904-C12F-E6F34A38CC11}"/>
                </a:ext>
              </a:extLst>
            </p:cNvPr>
            <p:cNvSpPr/>
            <p:nvPr/>
          </p:nvSpPr>
          <p:spPr>
            <a:xfrm>
              <a:off x="6041415" y="830887"/>
              <a:ext cx="5915837" cy="4881376"/>
            </a:xfrm>
            <a:prstGeom prst="roundRect">
              <a:avLst>
                <a:gd name="adj" fmla="val 379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endParaRPr lang="en-US" altLang="zh-CN" sz="1400" b="1" kern="0" dirty="0">
                <a:solidFill>
                  <a:srgbClr val="000000"/>
                </a:solidFill>
                <a:sym typeface="+mn-lt"/>
              </a:endParaRPr>
            </a:p>
            <a:p>
              <a:pPr marL="28575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全面的离子成分、</a:t>
              </a:r>
              <a:r>
                <a:rPr lang="en-US" altLang="zh-CN" sz="1600" kern="0" dirty="0">
                  <a:solidFill>
                    <a:schemeClr val="tx1"/>
                  </a:solidFill>
                  <a:sym typeface="+mn-lt"/>
                </a:rPr>
                <a:t>pH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等是保护神经细胞的关键</a:t>
              </a:r>
              <a:r>
                <a:rPr lang="en-US" altLang="zh-CN" sz="1600" kern="0" baseline="30000" dirty="0">
                  <a:solidFill>
                    <a:schemeClr val="tx1"/>
                  </a:solidFill>
                  <a:sym typeface="+mn-lt"/>
                </a:rPr>
                <a:t>3-6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。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本品成分、 </a:t>
              </a:r>
              <a:r>
                <a:rPr lang="en-US" altLang="zh-CN" sz="1600" b="1" kern="0" dirty="0">
                  <a:solidFill>
                    <a:srgbClr val="0288D2"/>
                  </a:solidFill>
                  <a:sym typeface="+mn-lt"/>
                </a:rPr>
                <a:t>pH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和渗透压与报道的人体脑脊液相似，与脑和脊髓组织相容性较好</a:t>
              </a:r>
              <a:r>
                <a:rPr lang="zh-CN" altLang="en-US" sz="1600" b="1" kern="0" dirty="0">
                  <a:solidFill>
                    <a:schemeClr val="tx1"/>
                  </a:solidFill>
                  <a:sym typeface="+mn-lt"/>
                </a:rPr>
                <a:t>，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是神经外科颅脑、脊髓手术专用冲洗液，冲洗、灌注无刺激，保护神经细胞。</a:t>
              </a:r>
              <a:endParaRPr lang="en-US" altLang="zh-CN" sz="1600" kern="0" dirty="0">
                <a:solidFill>
                  <a:schemeClr val="tx1"/>
                </a:solidFill>
                <a:sym typeface="+mn-lt"/>
              </a:endParaRPr>
            </a:p>
            <a:p>
              <a:pPr marL="285750" lvl="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本品集冲洗</a:t>
              </a:r>
              <a:r>
                <a:rPr lang="en-US" altLang="zh-CN" sz="1600" kern="0" dirty="0">
                  <a:solidFill>
                    <a:schemeClr val="tx1"/>
                  </a:solidFill>
                  <a:sym typeface="+mn-lt"/>
                </a:rPr>
                <a:t>+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供能</a:t>
              </a:r>
              <a:r>
                <a:rPr lang="en-US" altLang="zh-CN" sz="1600" kern="0" dirty="0">
                  <a:solidFill>
                    <a:schemeClr val="tx1"/>
                  </a:solidFill>
                  <a:sym typeface="+mn-lt"/>
                </a:rPr>
                <a:t>+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平衡颅脑微环境于一体，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降低慢性硬膜下血肿术后复发率，减少患者再手术率和住院天数</a:t>
              </a:r>
              <a:r>
                <a:rPr lang="en-US" altLang="zh-CN" sz="1600" kern="0" baseline="30000" dirty="0">
                  <a:solidFill>
                    <a:schemeClr val="tx1"/>
                  </a:solidFill>
                  <a:sym typeface="+mn-lt"/>
                </a:rPr>
                <a:t>7-8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。</a:t>
              </a:r>
              <a:endParaRPr lang="en-US" altLang="zh-CN" sz="1600" kern="0" dirty="0">
                <a:solidFill>
                  <a:schemeClr val="tx1"/>
                </a:solidFill>
                <a:sym typeface="+mn-lt"/>
              </a:endParaRPr>
            </a:p>
            <a:p>
              <a:pPr marL="285750" lvl="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双腔结构</a:t>
              </a:r>
              <a:r>
                <a:rPr lang="en-US" altLang="zh-CN" sz="1600" b="1" kern="0" dirty="0">
                  <a:solidFill>
                    <a:srgbClr val="0288D2"/>
                  </a:solidFill>
                  <a:sym typeface="+mn-lt"/>
                </a:rPr>
                <a:t>+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双重阻隔</a:t>
              </a:r>
              <a:r>
                <a:rPr lang="en-US" altLang="zh-CN" sz="1600" b="1" kern="0" dirty="0">
                  <a:solidFill>
                    <a:srgbClr val="0288D2"/>
                  </a:solidFill>
                  <a:sym typeface="+mn-lt"/>
                </a:rPr>
                <a:t>+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变色指示包装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，可安全快捷使用，急症患者无需等待配液。</a:t>
              </a:r>
            </a:p>
            <a:p>
              <a:pPr marL="285750" lvl="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本品</a:t>
              </a:r>
              <a:r>
                <a:rPr lang="en-US" altLang="zh-CN" sz="1600" kern="0" dirty="0">
                  <a:solidFill>
                    <a:schemeClr val="tx1"/>
                  </a:solidFill>
                  <a:sym typeface="+mn-lt"/>
                </a:rPr>
                <a:t>GMP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车间生产，相比于院内自制产品，无菌保障水平更高；成分配比严格，减少人工操作带来的偏差。</a:t>
              </a:r>
              <a:endParaRPr lang="en-US" altLang="zh-CN" sz="1400" kern="0" dirty="0">
                <a:solidFill>
                  <a:schemeClr val="tx1"/>
                </a:solidFill>
                <a:sym typeface="+mn-lt"/>
              </a:endParaRPr>
            </a:p>
            <a:p>
              <a:pPr marL="285750" lvl="0" indent="-285750" algn="just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endParaRPr lang="en-US" altLang="zh-CN" sz="1400" kern="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0" name="圆角矩形 49">
              <a:extLst>
                <a:ext uri="{FF2B5EF4-FFF2-40B4-BE49-F238E27FC236}">
                  <a16:creationId xmlns:a16="http://schemas.microsoft.com/office/drawing/2014/main" id="{CB43563B-6D80-6E30-0EAE-C5803A83943F}"/>
                </a:ext>
              </a:extLst>
            </p:cNvPr>
            <p:cNvSpPr/>
            <p:nvPr/>
          </p:nvSpPr>
          <p:spPr>
            <a:xfrm>
              <a:off x="6131208" y="712562"/>
              <a:ext cx="2454936" cy="443618"/>
            </a:xfrm>
            <a:prstGeom prst="roundRect">
              <a:avLst>
                <a:gd name="adj" fmla="val 50000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本品优势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759CDCD-FC4F-B78F-AEB2-6138142AC3A6}"/>
              </a:ext>
            </a:extLst>
          </p:cNvPr>
          <p:cNvSpPr txBox="1"/>
          <p:nvPr/>
        </p:nvSpPr>
        <p:spPr>
          <a:xfrm>
            <a:off x="241455" y="6176052"/>
            <a:ext cx="1134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[1</a:t>
            </a:r>
            <a:r>
              <a:rPr lang="en-US" sz="700" i="1" dirty="0">
                <a:latin typeface="宋体" charset="0"/>
                <a:ea typeface="宋体" charset="0"/>
                <a:cs typeface="宋体" charset="0"/>
              </a:rPr>
              <a:t>]https://www.hangyan.co/charts/3311744388777903296</a:t>
            </a:r>
            <a:r>
              <a:rPr sz="700" i="1" dirty="0">
                <a:latin typeface="宋体" charset="0"/>
                <a:ea typeface="宋体" charset="0"/>
                <a:cs typeface="宋体" charset="0"/>
              </a:rPr>
              <a:t>.</a:t>
            </a:r>
            <a:r>
              <a:rPr lang="en-US" sz="700" i="1" dirty="0">
                <a:latin typeface="宋体" charset="0"/>
                <a:ea typeface="宋体" charset="0"/>
                <a:cs typeface="宋体" charset="0"/>
              </a:rPr>
              <a:t>				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[2]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Kazim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 Syed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Faraz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et al. International journal of surgery (London, England) vol. 8,8 (2010): 586-90.</a:t>
            </a:r>
          </a:p>
          <a:p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[3]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冯欣倩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张坤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张迪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等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.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人工脑脊液的制备及其神经保护作用研究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[J].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华西药学杂志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,2022,37(03):263-266.		[4]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Kozuma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 Yukinori et al. Neurosurgery vol. 78,2 (2016): 274-84.			</a:t>
            </a:r>
          </a:p>
          <a:p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[5]Fujita Y,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Doi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K, Harada D,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Kamikawa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S. J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Neurosurg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2010.				[6]Cheng,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Yawen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et al. Frontiers in neurology vol. 15 1376216. 28 Mar. 2024.			</a:t>
            </a:r>
          </a:p>
          <a:p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[7]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Shibahashi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 Keita et al.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Acta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700" i="1" dirty="0" err="1">
                <a:latin typeface="宋体" charset="0"/>
                <a:ea typeface="宋体" charset="0"/>
                <a:cs typeface="宋体" charset="0"/>
              </a:rPr>
              <a:t>neurochirurgica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 vol. 165,5 (2023): 1289-1296.			[8]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郑茂华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王晓芸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张振洲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.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脑室内人工脑脊液置换治疗颅内感染临床分析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[J].</a:t>
            </a:r>
            <a:r>
              <a:rPr lang="zh-CN" altLang="en-US" sz="700" i="1" dirty="0">
                <a:latin typeface="宋体" charset="0"/>
                <a:ea typeface="宋体" charset="0"/>
                <a:cs typeface="宋体" charset="0"/>
              </a:rPr>
              <a:t>武警医学院学报</a:t>
            </a:r>
            <a:r>
              <a:rPr lang="en-US" altLang="zh-CN" sz="700" i="1" dirty="0">
                <a:latin typeface="宋体" charset="0"/>
                <a:ea typeface="宋体" charset="0"/>
                <a:cs typeface="宋体" charset="0"/>
              </a:rPr>
              <a:t>,2011,20(06):462-465.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2C784D-B95C-A13E-A7EB-8195B9FB53C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203821" y="533394"/>
            <a:ext cx="117843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当前神外手术冲洗液存在诸多问题，本品与人脑脊液相似，显著改善患者预后</a:t>
            </a:r>
            <a:endParaRPr lang="zh-CN" altLang="en-US" sz="2400" dirty="0">
              <a:solidFill>
                <a:srgbClr val="ED344C"/>
              </a:solidFill>
              <a:effectLst>
                <a:reflection blurRad="127000" stA="24000" endPos="28000" dist="2999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6EC3EE-7151-5353-2EDD-F76843EF733C}"/>
              </a:ext>
            </a:extLst>
          </p:cNvPr>
          <p:cNvGrpSpPr/>
          <p:nvPr/>
        </p:nvGrpSpPr>
        <p:grpSpPr>
          <a:xfrm>
            <a:off x="308017" y="1158345"/>
            <a:ext cx="11480860" cy="1103074"/>
            <a:chOff x="308017" y="1020697"/>
            <a:chExt cx="11480860" cy="1103074"/>
          </a:xfrm>
        </p:grpSpPr>
        <p:sp>
          <p:nvSpPr>
            <p:cNvPr id="3" name="圆角矩形 13">
              <a:extLst>
                <a:ext uri="{FF2B5EF4-FFF2-40B4-BE49-F238E27FC236}">
                  <a16:creationId xmlns:a16="http://schemas.microsoft.com/office/drawing/2014/main" id="{7F7C80DA-6243-3273-709B-C64BC298C1FC}"/>
                </a:ext>
              </a:extLst>
            </p:cNvPr>
            <p:cNvSpPr/>
            <p:nvPr/>
          </p:nvSpPr>
          <p:spPr>
            <a:xfrm>
              <a:off x="308017" y="1133983"/>
              <a:ext cx="11480860" cy="989788"/>
            </a:xfrm>
            <a:prstGeom prst="roundRect">
              <a:avLst>
                <a:gd name="adj" fmla="val 3792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lvl="0" indent="-285750" algn="just" fontAlgn="base">
                <a:lnSpc>
                  <a:spcPct val="120000"/>
                </a:lnSpc>
                <a:spcBef>
                  <a:spcPct val="0"/>
                </a:spcBef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endParaRPr lang="en-US" altLang="zh-CN" sz="1600" kern="0" dirty="0">
                <a:solidFill>
                  <a:schemeClr val="tx1"/>
                </a:solidFill>
                <a:sym typeface="+mn-lt"/>
              </a:endParaRPr>
            </a:p>
            <a:p>
              <a:pPr marL="285750" lvl="0" indent="-285750" algn="just" fontAlgn="base">
                <a:lnSpc>
                  <a:spcPct val="120000"/>
                </a:lnSpc>
                <a:spcBef>
                  <a:spcPct val="0"/>
                </a:spcBef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神经外科治疗的疾病主要可以划分为中枢神经系统肿瘤、功能神经外科疾病、脑血管病以及颅脑损伤等。</a:t>
              </a:r>
            </a:p>
            <a:p>
              <a:pPr marL="285750" lvl="0" indent="-285750" algn="just" fontAlgn="base">
                <a:lnSpc>
                  <a:spcPct val="120000"/>
                </a:lnSpc>
                <a:spcBef>
                  <a:spcPct val="0"/>
                </a:spcBef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据公开资料显示，</a:t>
              </a:r>
              <a:r>
                <a:rPr lang="en-US" altLang="zh-CN" sz="1600" kern="0" dirty="0">
                  <a:solidFill>
                    <a:schemeClr val="tx1"/>
                  </a:solidFill>
                  <a:sym typeface="+mn-lt"/>
                </a:rPr>
                <a:t>2026 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年我国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神经外科开颅手术量将达到 </a:t>
              </a:r>
              <a:r>
                <a:rPr lang="en-US" altLang="zh-CN" sz="1600" b="1" kern="0" dirty="0">
                  <a:solidFill>
                    <a:srgbClr val="0288D2"/>
                  </a:solidFill>
                  <a:sym typeface="+mn-lt"/>
                </a:rPr>
                <a:t>125.83</a:t>
              </a:r>
              <a:r>
                <a:rPr lang="zh-CN" altLang="en-US" sz="1600" b="1" kern="0" dirty="0">
                  <a:solidFill>
                    <a:srgbClr val="0288D2"/>
                  </a:solidFill>
                  <a:sym typeface="+mn-lt"/>
                </a:rPr>
                <a:t>万例</a:t>
              </a:r>
              <a:r>
                <a:rPr lang="en-US" altLang="zh-CN" sz="1600" kern="0" baseline="30000" dirty="0">
                  <a:solidFill>
                    <a:schemeClr val="tx1"/>
                  </a:solidFill>
                  <a:sym typeface="+mn-lt"/>
                </a:rPr>
                <a:t>1</a:t>
              </a:r>
              <a:r>
                <a:rPr lang="zh-CN" altLang="en-US" sz="1600" kern="0" dirty="0">
                  <a:solidFill>
                    <a:schemeClr val="tx1"/>
                  </a:solidFill>
                  <a:sym typeface="+mn-lt"/>
                </a:rPr>
                <a:t>。</a:t>
              </a:r>
            </a:p>
            <a:p>
              <a:pPr marL="285750" lvl="0" indent="-285750" algn="just" fontAlgn="base">
                <a:spcBef>
                  <a:spcPct val="0"/>
                </a:spcBef>
                <a:spcAft>
                  <a:spcPct val="0"/>
                </a:spcAft>
                <a:buClr>
                  <a:srgbClr val="0288D2"/>
                </a:buClr>
                <a:buFont typeface="Wingdings" panose="05000000000000000000" pitchFamily="2" charset="2"/>
                <a:buChar char="l"/>
                <a:defRPr/>
              </a:pP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lt"/>
              </a:endParaRPr>
            </a:p>
          </p:txBody>
        </p:sp>
        <p:sp>
          <p:nvSpPr>
            <p:cNvPr id="8" name="圆角矩形 46">
              <a:extLst>
                <a:ext uri="{FF2B5EF4-FFF2-40B4-BE49-F238E27FC236}">
                  <a16:creationId xmlns:a16="http://schemas.microsoft.com/office/drawing/2014/main" id="{BDBF97DF-4895-B07E-8254-CAE3463FFD88}"/>
                </a:ext>
              </a:extLst>
            </p:cNvPr>
            <p:cNvSpPr/>
            <p:nvPr/>
          </p:nvSpPr>
          <p:spPr>
            <a:xfrm>
              <a:off x="403123" y="1020697"/>
              <a:ext cx="2956753" cy="332061"/>
            </a:xfrm>
            <a:prstGeom prst="roundRect">
              <a:avLst>
                <a:gd name="adj" fmla="val 50000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疾病基本情况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1E788A-03ED-2092-31B5-F5E215ECC2FF}"/>
              </a:ext>
            </a:extLst>
          </p:cNvPr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31B89E7E-A9A6-AFA1-2E6B-79C6A6AD9C78}"/>
                </a:ext>
              </a:extLst>
            </p:cNvPr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FCA2400E-F06C-1824-4B44-8BC363780333}"/>
                </a:ext>
              </a:extLst>
            </p:cNvPr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889D7C82-444A-AB66-EBA4-144FE3BC9D6A}"/>
                </a:ext>
              </a:extLst>
            </p:cNvPr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29993729-70FC-C7C1-F55C-C2D0D291428A}"/>
                </a:ext>
              </a:extLst>
            </p:cNvPr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72AE96AC-95E3-1AA8-165D-932900C5C547}"/>
                </a:ext>
              </a:extLst>
            </p:cNvPr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  <a:r>
                <a:rPr lang="en-US" altLang="zh-CN" sz="1400" dirty="0"/>
                <a:t>3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38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3" name="平行四边形 2"/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81025" y="1126158"/>
            <a:ext cx="1035906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+mj-ea"/>
                <a:ea typeface="+mj-ea"/>
              </a:rPr>
              <a:t>Ⅲ</a:t>
            </a:r>
            <a:r>
              <a:rPr lang="zh-CN" altLang="en-US" b="1" dirty="0">
                <a:latin typeface="+mj-ea"/>
                <a:ea typeface="+mj-ea"/>
              </a:rPr>
              <a:t>期临床试验：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在颅骨钻孔、开颅手术患者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102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例及神经内镜手术患者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15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例共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117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例受试者中开展了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III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期临床试验，术中本品用量为颅骨钻孔、开颅手术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50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～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8750ml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，神经内镜手术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350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～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2980ml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在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113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例患者（颅骨钻孔、开颅手术患者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98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例及神经内镜手术患者</a:t>
            </a:r>
            <a:r>
              <a:rPr lang="en-US" altLang="zh-CN" dirty="0">
                <a:solidFill>
                  <a:srgbClr val="000000"/>
                </a:solidFill>
                <a:latin typeface="+mj-ea"/>
                <a:ea typeface="+mj-ea"/>
              </a:rPr>
              <a:t>15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例）中评价本品作为洗净液和灌流液的性能。洗净液的性能评价是基于对术野的洗净、排除术野中的空气及对手术凝血装置的影响，灌流液的性能评价是基于对保持术野清晰、灌流液的表面粘性感及对手术凝血装置的影响，结果显示</a:t>
            </a:r>
            <a:r>
              <a:rPr lang="zh-CN" altLang="en-US" b="1" dirty="0">
                <a:solidFill>
                  <a:srgbClr val="0288D2"/>
                </a:solidFill>
                <a:latin typeface="+mj-ea"/>
                <a:ea typeface="+mj-ea"/>
              </a:rPr>
              <a:t>评价均为“良好”以上。</a:t>
            </a:r>
            <a:endParaRPr lang="en-US" altLang="zh-CN" b="1" dirty="0">
              <a:solidFill>
                <a:srgbClr val="0288D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b="1" dirty="0">
                <a:latin typeface="+mj-ea"/>
                <a:ea typeface="+mj-ea"/>
              </a:rPr>
              <a:t>上市后临床研究：</a:t>
            </a:r>
            <a:endParaRPr lang="en-US" altLang="zh-CN" b="1" dirty="0">
              <a:latin typeface="+mj-ea"/>
              <a:ea typeface="+mj-ea"/>
            </a:endParaRPr>
          </a:p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1341</a:t>
            </a:r>
            <a:r>
              <a:rPr lang="zh-CN" altLang="en-US" dirty="0">
                <a:latin typeface="+mj-ea"/>
                <a:ea typeface="+mj-ea"/>
              </a:rPr>
              <a:t>例（穿刺</a:t>
            </a:r>
            <a:r>
              <a:rPr lang="en-US" altLang="zh-CN" dirty="0">
                <a:latin typeface="+mj-ea"/>
                <a:ea typeface="+mj-ea"/>
              </a:rPr>
              <a:t>/</a:t>
            </a:r>
            <a:r>
              <a:rPr lang="zh-CN" altLang="en-US" dirty="0">
                <a:latin typeface="+mj-ea"/>
                <a:ea typeface="+mj-ea"/>
              </a:rPr>
              <a:t>开颅手术病例：</a:t>
            </a:r>
            <a:r>
              <a:rPr lang="en-US" altLang="zh-CN" dirty="0">
                <a:latin typeface="+mj-ea"/>
                <a:ea typeface="+mj-ea"/>
              </a:rPr>
              <a:t>1061</a:t>
            </a:r>
            <a:r>
              <a:rPr lang="zh-CN" altLang="en-US" dirty="0">
                <a:latin typeface="+mj-ea"/>
                <a:ea typeface="+mj-ea"/>
              </a:rPr>
              <a:t>例、脊髓疾病手术病例：</a:t>
            </a:r>
            <a:r>
              <a:rPr lang="en-US" altLang="zh-CN" dirty="0">
                <a:latin typeface="+mj-ea"/>
                <a:ea typeface="+mj-ea"/>
              </a:rPr>
              <a:t>138</a:t>
            </a:r>
            <a:r>
              <a:rPr lang="zh-CN" altLang="en-US" dirty="0">
                <a:latin typeface="+mj-ea"/>
                <a:ea typeface="+mj-ea"/>
              </a:rPr>
              <a:t>例、神经内窥镜手术病例：</a:t>
            </a:r>
            <a:r>
              <a:rPr lang="en-US" altLang="zh-CN" dirty="0">
                <a:latin typeface="+mj-ea"/>
                <a:ea typeface="+mj-ea"/>
              </a:rPr>
              <a:t>142</a:t>
            </a:r>
            <a:r>
              <a:rPr lang="zh-CN" altLang="en-US" dirty="0">
                <a:latin typeface="+mj-ea"/>
                <a:ea typeface="+mj-ea"/>
              </a:rPr>
              <a:t>例）有效性分析对象中，穿刺</a:t>
            </a:r>
            <a:r>
              <a:rPr lang="en-US" altLang="zh-CN" dirty="0">
                <a:latin typeface="+mj-ea"/>
                <a:ea typeface="+mj-ea"/>
              </a:rPr>
              <a:t>/</a:t>
            </a:r>
            <a:r>
              <a:rPr lang="zh-CN" altLang="en-US" dirty="0">
                <a:latin typeface="+mj-ea"/>
                <a:ea typeface="+mj-ea"/>
              </a:rPr>
              <a:t>开颅手术病例中有</a:t>
            </a:r>
            <a:r>
              <a:rPr lang="en-US" altLang="zh-CN" dirty="0">
                <a:latin typeface="+mj-ea"/>
                <a:ea typeface="+mj-ea"/>
              </a:rPr>
              <a:t>2</a:t>
            </a:r>
            <a:r>
              <a:rPr lang="zh-CN" altLang="en-US" dirty="0">
                <a:latin typeface="+mj-ea"/>
                <a:ea typeface="+mj-ea"/>
              </a:rPr>
              <a:t>例判定为“稍有不良”，其他</a:t>
            </a:r>
            <a:r>
              <a:rPr lang="en-US" altLang="zh-CN" b="1" dirty="0">
                <a:solidFill>
                  <a:srgbClr val="0288D2"/>
                </a:solidFill>
                <a:latin typeface="+mj-ea"/>
                <a:ea typeface="+mj-ea"/>
              </a:rPr>
              <a:t>1339</a:t>
            </a:r>
            <a:r>
              <a:rPr lang="zh-CN" altLang="en-US" b="1" dirty="0">
                <a:solidFill>
                  <a:srgbClr val="0288D2"/>
                </a:solidFill>
                <a:latin typeface="+mj-ea"/>
                <a:ea typeface="+mj-ea"/>
              </a:rPr>
              <a:t>例均被评价为“极好”或“良好”。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C2FB60D-61D7-60CE-9E4B-06A78910906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203821" y="533394"/>
            <a:ext cx="117843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zh-CN" altLang="en-US" sz="2400" kern="0" dirty="0">
                <a:solidFill>
                  <a:schemeClr val="tx1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有效性：</a:t>
            </a:r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本品有效性评价高</a:t>
            </a:r>
          </a:p>
        </p:txBody>
      </p:sp>
      <p:sp>
        <p:nvSpPr>
          <p:cNvPr id="4" name="文本框 33">
            <a:extLst>
              <a:ext uri="{FF2B5EF4-FFF2-40B4-BE49-F238E27FC236}">
                <a16:creationId xmlns:a16="http://schemas.microsoft.com/office/drawing/2014/main" id="{FDC78807-5C9B-BF25-4D27-514B0D30BB07}"/>
              </a:ext>
            </a:extLst>
          </p:cNvPr>
          <p:cNvSpPr txBox="1"/>
          <p:nvPr/>
        </p:nvSpPr>
        <p:spPr>
          <a:xfrm>
            <a:off x="585470" y="6393180"/>
            <a:ext cx="61323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/>
              <a:t>[1] </a:t>
            </a:r>
            <a:r>
              <a:rPr lang="ja-JP" altLang="en-US" dirty="0"/>
              <a:t>塩原隆造，他</a:t>
            </a:r>
            <a:r>
              <a:rPr lang="en-US" altLang="ja-JP" dirty="0"/>
              <a:t>:</a:t>
            </a:r>
            <a:r>
              <a:rPr lang="ja-JP" altLang="en-US" dirty="0"/>
              <a:t>新薬と臨狀</a:t>
            </a:r>
            <a:r>
              <a:rPr lang="en-US" altLang="ja-JP" dirty="0"/>
              <a:t>2007:56(9):1458-1523. 	[2]</a:t>
            </a:r>
            <a:r>
              <a:rPr lang="zh-CN" altLang="en-US" dirty="0"/>
              <a:t>原研品“</a:t>
            </a:r>
            <a:r>
              <a:rPr lang="ja-JP" altLang="en-US" dirty="0"/>
              <a:t>アートセレブ脳脊髄手術用洗浄灌流液</a:t>
            </a:r>
            <a:r>
              <a:rPr lang="zh-CN" altLang="en-US" dirty="0"/>
              <a:t>”</a:t>
            </a:r>
            <a:r>
              <a:rPr lang="en-US" altLang="zh-CN" dirty="0"/>
              <a:t>IF</a:t>
            </a:r>
            <a:r>
              <a:rPr lang="zh-CN" altLang="en-US" dirty="0"/>
              <a:t>文件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8558-E499-A4FD-FA8D-16834622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6B758D1-885A-3432-C9CD-1036ABC100BA}"/>
              </a:ext>
            </a:extLst>
          </p:cNvPr>
          <p:cNvSpPr/>
          <p:nvPr/>
        </p:nvSpPr>
        <p:spPr>
          <a:xfrm>
            <a:off x="722487" y="1200790"/>
            <a:ext cx="10359062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系统综述与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meta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分析：</a:t>
            </a:r>
          </a:p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一项纳入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2012–2023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年间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11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项研究（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29846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例慢性硬脑膜下血肿患者）的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meta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分析结果显示，与生理盐水相比，复方葡萄糖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电解质颅脑手术冲洗液可将慢性硬脑膜下血肿的再手术率降低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47%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OR = 0.53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95%CI 0.31–0.90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F736AE9-EDAF-4757-B1E7-5E8679605E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203821" y="533394"/>
            <a:ext cx="117843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 w="15875">
                  <a:noFill/>
                </a:ln>
                <a:solidFill>
                  <a:srgbClr val="000000"/>
                </a:solidFill>
                <a:effectLst>
                  <a:reflection blurRad="127000" stA="24000" endPos="28000" dist="29997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有效性：</a:t>
            </a:r>
            <a:r>
              <a:rPr kumimoji="0" lang="zh-CN" altLang="en-US" sz="2400" b="1" i="0" u="none" strike="noStrike" kern="0" cap="none" spc="0" normalizeH="0" baseline="0" noProof="0" dirty="0">
                <a:ln w="15875">
                  <a:noFill/>
                </a:ln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本品可有效降低再手术率</a:t>
            </a:r>
          </a:p>
        </p:txBody>
      </p:sp>
      <p:sp>
        <p:nvSpPr>
          <p:cNvPr id="4" name="文本框 33">
            <a:extLst>
              <a:ext uri="{FF2B5EF4-FFF2-40B4-BE49-F238E27FC236}">
                <a16:creationId xmlns:a16="http://schemas.microsoft.com/office/drawing/2014/main" id="{11519390-4DFF-8906-73E0-F0B1C67F736B}"/>
              </a:ext>
            </a:extLst>
          </p:cNvPr>
          <p:cNvSpPr txBox="1"/>
          <p:nvPr/>
        </p:nvSpPr>
        <p:spPr>
          <a:xfrm>
            <a:off x="293922" y="6558832"/>
            <a:ext cx="843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[1] Intraoperative irrigation of artificial cerebrospinal fluid and temperature of irrigation fluid for chronic subdural hematoma: a systematic review and meta-analysis</a:t>
            </a:r>
            <a:r>
              <a:rPr kumimoji="0" lang="zh-CN" alt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0" lang="en-US" altLang="zh-CN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https://doi.org/10.3389/fneur.2023.1218334</a:t>
            </a:r>
            <a:endParaRPr kumimoji="0" lang="zh-CN" alt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7CF8E2-BE5D-CFBB-32ED-DB3C470E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7" y="3017910"/>
            <a:ext cx="9416425" cy="3086595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48C12CA-C3DE-FD94-C20E-79261DEC0D2C}"/>
              </a:ext>
            </a:extLst>
          </p:cNvPr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CE25C1FD-9C58-0FBA-820A-CC9E084CF353}"/>
                </a:ext>
              </a:extLst>
            </p:cNvPr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0E844D23-BB2B-952C-4FC6-27DB74065893}"/>
                </a:ext>
              </a:extLst>
            </p:cNvPr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DC7A723D-96DF-51C1-E2C9-CE7F8D24A975}"/>
                </a:ext>
              </a:extLst>
            </p:cNvPr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8DAAC1FF-51A7-9282-8C78-AADB4C38FB70}"/>
                </a:ext>
              </a:extLst>
            </p:cNvPr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  <a:r>
                <a:rPr lang="en-US" altLang="zh-CN" sz="1400" dirty="0"/>
                <a:t>2</a:t>
              </a:r>
              <a:endParaRPr lang="zh-CN" altLang="en-US" sz="1400" dirty="0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1C551629-1616-A265-596A-D81F96F6B59A}"/>
                </a:ext>
              </a:extLst>
            </p:cNvPr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2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344488" y="-5976"/>
            <a:ext cx="12880975" cy="375920"/>
            <a:chOff x="-344488" y="-5976"/>
            <a:chExt cx="12880975" cy="375920"/>
          </a:xfrm>
        </p:grpSpPr>
        <p:sp>
          <p:nvSpPr>
            <p:cNvPr id="15" name="平行四边形 14"/>
            <p:cNvSpPr/>
            <p:nvPr/>
          </p:nvSpPr>
          <p:spPr>
            <a:xfrm>
              <a:off x="9619932" y="-3436"/>
              <a:ext cx="2916555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公平性</a:t>
              </a:r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7107395" y="-896"/>
              <a:ext cx="2832735" cy="370205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创新性</a:t>
              </a: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4623434" y="-597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安全性</a:t>
              </a:r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2139473" y="-89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rgbClr val="0288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有效性</a:t>
              </a:r>
              <a:r>
                <a:rPr lang="en-US" altLang="zh-CN" sz="1400" dirty="0"/>
                <a:t>3</a:t>
              </a:r>
              <a:endParaRPr lang="zh-CN" altLang="en-US" sz="1400" dirty="0"/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-344488" y="-2166"/>
              <a:ext cx="2804160" cy="370840"/>
            </a:xfrm>
            <a:prstGeom prst="parallelogram">
              <a:avLst>
                <a:gd name="adj" fmla="val 9485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/>
                <a:t>基本信息</a:t>
              </a:r>
            </a:p>
          </p:txBody>
        </p:sp>
      </p:grpSp>
      <p:graphicFrame>
        <p:nvGraphicFramePr>
          <p:cNvPr id="37" name="Group 25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6165512"/>
              </p:ext>
            </p:extLst>
          </p:nvPr>
        </p:nvGraphicFramePr>
        <p:xfrm>
          <a:off x="398462" y="1158509"/>
          <a:ext cx="11212830" cy="4704519"/>
        </p:xfrm>
        <a:graphic>
          <a:graphicData uri="http://schemas.openxmlformats.org/drawingml/2006/table">
            <a:tbl>
              <a:tblPr/>
              <a:tblGrid>
                <a:gridCol w="399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指南共识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8B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推荐内容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8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92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2400" b="1" dirty="0">
                          <a:solidFill>
                            <a:srgbClr val="0288D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《</a:t>
                      </a:r>
                      <a:r>
                        <a:rPr kumimoji="1" lang="en-US" altLang="zh-CN" sz="2400" b="1" dirty="0">
                          <a:solidFill>
                            <a:srgbClr val="0288D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2020</a:t>
                      </a:r>
                      <a:r>
                        <a:rPr kumimoji="1" lang="zh-CN" altLang="en-US" sz="2400" b="1" dirty="0">
                          <a:solidFill>
                            <a:srgbClr val="0288D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神经内镜下高血压性脑出血手术治疗中国专家共识》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神经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内镜下血肿清除方式中冲水很重要一点是保持出入量平衡，以免颅内压增高导致脑组织自骨窗膨出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kumimoji="1" lang="en-US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Ⅱ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类推荐，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B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级证据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r>
                        <a:rPr kumimoji="1"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冲水能够保持术中视野清晰，也有助于帮助寻找出血点。对于脑室内出血可采取持续适当压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力的冲水方式止血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kumimoji="1" lang="en-US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Ⅱ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类推荐，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B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级证据</a:t>
                      </a:r>
                      <a:r>
                        <a:rPr kumimoji="1"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r>
                        <a:rPr kumimoji="1" lang="zh-CN" altLang="en-US" sz="1400" b="1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冲洗液：</a:t>
                      </a:r>
                      <a:r>
                        <a:rPr kumimoji="1" lang="en-US" altLang="zh-CN" sz="1400" b="1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37</a:t>
                      </a:r>
                      <a:r>
                        <a:rPr kumimoji="1" lang="en-US" altLang="en-US" sz="1400" b="1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℃</a:t>
                      </a:r>
                      <a:r>
                        <a:rPr kumimoji="1" lang="zh-CN" altLang="en-US" sz="1400" b="1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人工脑脊液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、林格液或生理盐水</a:t>
                      </a:r>
                      <a:r>
                        <a:rPr kumimoji="1" lang="en-US" altLang="zh-CN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kumimoji="1" lang="en-US" altLang="en-US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Ⅱ</a:t>
                      </a:r>
                      <a:r>
                        <a:rPr kumimoji="1" lang="en-US" altLang="zh-CN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</a:t>
                      </a:r>
                      <a:r>
                        <a:rPr kumimoji="1" lang="zh-CN" altLang="en-US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类推荐，</a:t>
                      </a:r>
                      <a:r>
                        <a:rPr kumimoji="1" lang="en-US" altLang="zh-CN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r>
                        <a:rPr kumimoji="1" lang="zh-CN" altLang="en-US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级证据</a:t>
                      </a:r>
                      <a:r>
                        <a:rPr kumimoji="1" lang="en-US" altLang="zh-CN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r>
                        <a:rPr kumimoji="1"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71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2400" b="1" dirty="0">
                          <a:solidFill>
                            <a:srgbClr val="0288D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《神经内镜手术技术治疗脑室脑池系统疾病中国专家共识》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解决脑室感染最关键的问题是彻底清除脑室内的感染源，在神经内镜引导下于</a:t>
                      </a:r>
                      <a:r>
                        <a:rPr kumimoji="1" lang="zh-CN" altLang="en-US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脑室内放置外引流管，术后利用抗生素盐水或人工脑脊液进行脑室灌洗。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对于不能完整切除的脓肿，内镜下脓肿开窗、冲洗，引流炎性分泌物，可缩短脑室感染的治疗过程。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05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2400" b="1" dirty="0">
                          <a:solidFill>
                            <a:srgbClr val="0288D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《早产儿脑损伤诊断与防治专家共识》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7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早产儿严重脑室内出血致脑室显著扩张患者，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可选择体外脑室引流系统治疗措施：融脑脊液引流、灌洗和溶纤治疗为一体，</a:t>
                      </a:r>
                      <a:r>
                        <a:rPr kumimoji="1" lang="zh-CN" altLang="en-U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在严重脑室内出血发生后，于两侧脑室内各置入一根引流管，其中一根用于引流出脑室内的积血及脑脊液，另一根向</a:t>
                      </a:r>
                      <a:r>
                        <a:rPr kumimoji="1" lang="zh-CN" altLang="en-US" sz="1400" b="1" kern="1200" dirty="0">
                          <a:solidFill>
                            <a:srgbClr val="ED344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侧脑室内注入人工脑脊液</a:t>
                      </a:r>
                      <a:r>
                        <a:rPr kumimoji="1" lang="zh-CN" altLang="en-US" sz="14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（可用生理盐水代替，也可加入纤维蛋白溶解剂和抗生素）</a:t>
                      </a:r>
                      <a:r>
                        <a:rPr kumimoji="1"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而达到治疗目的。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文本框 37"/>
          <p:cNvSpPr txBox="1"/>
          <p:nvPr>
            <p:custDataLst>
              <p:tags r:id="rId2"/>
            </p:custDataLst>
          </p:nvPr>
        </p:nvSpPr>
        <p:spPr>
          <a:xfrm flipH="1">
            <a:off x="881025" y="533394"/>
            <a:ext cx="104997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pPr algn="l"/>
            <a:r>
              <a:rPr lang="zh-CN" altLang="en-US" sz="2400" kern="0" dirty="0">
                <a:solidFill>
                  <a:schemeClr val="tx1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有效性：</a:t>
            </a:r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我国专家共识推荐人工脑脊液用于神外手术或操作时的冲洗或灌流</a:t>
            </a:r>
            <a:endParaRPr lang="zh-CN" altLang="en-US" sz="2400" dirty="0">
              <a:solidFill>
                <a:srgbClr val="ED344C"/>
              </a:solidFill>
              <a:effectLst>
                <a:reflection blurRad="127000" stA="24000" endPos="28000" dist="29997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1455" y="6293980"/>
            <a:ext cx="113416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中国急诊急救神经内镜治疗高血压性脑出血协作组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中国医药教育协会神经内镜与微创医学专业委员会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中华医学会神经外科分会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2020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神经内镜下高血压性脑出血手术治疗中国专家共识 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[J] .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中华医学杂志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2020, 100(33) : 2579-2585.	</a:t>
            </a:r>
          </a:p>
          <a:p>
            <a:r>
              <a:rPr 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神经内镜技术临床应用专家共识编写组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神经内镜手术技术治疗脑室脑池系统疾病中国专家共识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[J] .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中华神经外科杂志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2016,32(8) : 757-766</a:t>
            </a:r>
            <a:r>
              <a:rPr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</a:p>
          <a:p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[3]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中国医师协会新生儿专业委员会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早产儿脑损伤诊断与防治专家共识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[J]. </a:t>
            </a:r>
            <a:r>
              <a:rPr lang="zh-CN" altLang="en-US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中国当代儿科杂志</a:t>
            </a:r>
            <a:r>
              <a:rPr lang="en-US" altLang="zh-CN" sz="70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 2012, 14(12): 883-884.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5A4BB-C0F6-A7AE-7E84-D39FB7AC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A3526A-1A8B-D944-3CC3-DD721156D6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95207" y="401166"/>
            <a:ext cx="12191366" cy="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50000"/>
                    <a:lumOff val="5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C58D0FF-C71D-95A0-5189-2B035886706D}"/>
              </a:ext>
            </a:extLst>
          </p:cNvPr>
          <p:cNvGrpSpPr/>
          <p:nvPr/>
        </p:nvGrpSpPr>
        <p:grpSpPr>
          <a:xfrm>
            <a:off x="830919" y="1074208"/>
            <a:ext cx="5249863" cy="2039575"/>
            <a:chOff x="6130888" y="4681239"/>
            <a:chExt cx="5249863" cy="2039575"/>
          </a:xfrm>
        </p:grpSpPr>
        <p:sp>
          <p:nvSpPr>
            <p:cNvPr id="11" name="正文">
              <a:extLst>
                <a:ext uri="{FF2B5EF4-FFF2-40B4-BE49-F238E27FC236}">
                  <a16:creationId xmlns:a16="http://schemas.microsoft.com/office/drawing/2014/main" id="{E3706949-9E94-013E-56D4-9A923D03A77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223818" y="5118974"/>
              <a:ext cx="5156933" cy="1601840"/>
            </a:xfrm>
            <a:prstGeom prst="rect">
              <a:avLst/>
            </a:prstGeom>
            <a:noFill/>
          </p:spPr>
          <p:txBody>
            <a:bodyPr wrap="square" lIns="90170" tIns="46990" rIns="90170" bIns="46990" rtlCol="0" anchor="ctr" anchorCtr="0"/>
            <a:lstStyle/>
            <a:p>
              <a:pPr marL="285750" lvl="1" indent="-285750" algn="just">
                <a:lnSpc>
                  <a:spcPct val="13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0000"/>
                  </a:solidFill>
                  <a:latin typeface="+mj-ea"/>
                  <a:sym typeface="+mn-ea"/>
                </a:rPr>
                <a:t>减少传统冲洗液成分、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  <a:sym typeface="+mn-ea"/>
                </a:rPr>
                <a:t>pH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  <a:sym typeface="+mn-ea"/>
                </a:rPr>
                <a:t>、渗透压不当带来的安全性风险。</a:t>
              </a:r>
            </a:p>
            <a:p>
              <a:pPr marL="285750" lvl="1" indent="-285750" algn="just">
                <a:lnSpc>
                  <a:spcPct val="13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0000"/>
                  </a:solidFill>
                  <a:latin typeface="+mj-ea"/>
                  <a:sym typeface="+mn-ea"/>
                </a:rPr>
                <a:t>相比院内自制人工脑脊液，减少配制过程中感染及颗粒物混入造成的并发症。</a:t>
              </a:r>
              <a:endParaRPr lang="zh-CN" altLang="en-US" sz="1600" dirty="0">
                <a:solidFill>
                  <a:srgbClr val="000000"/>
                </a:solidFill>
                <a:latin typeface="+mj-ea"/>
              </a:endParaRPr>
            </a:p>
            <a:p>
              <a:pPr marL="285750" lvl="1" indent="-285750" algn="just">
                <a:lnSpc>
                  <a:spcPct val="13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0000"/>
                  </a:solidFill>
                  <a:latin typeface="+mj-ea"/>
                  <a:sym typeface="+mn-ea"/>
                </a:rPr>
                <a:t>双腔结构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  <a:sym typeface="+mn-ea"/>
                </a:rPr>
                <a:t>+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  <a:sym typeface="+mn-ea"/>
                </a:rPr>
                <a:t>双重阻隔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  <a:sym typeface="+mn-ea"/>
                </a:rPr>
                <a:t>+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  <a:sym typeface="+mn-ea"/>
                </a:rPr>
                <a:t>变色指示包装，安全便捷使用。</a:t>
              </a:r>
              <a:endParaRPr lang="en-US" altLang="zh-CN" sz="1600" dirty="0">
                <a:solidFill>
                  <a:srgbClr val="000000"/>
                </a:solidFill>
                <a:latin typeface="+mj-ea"/>
                <a:sym typeface="+mn-ea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D897B17-561D-C1F0-A6F5-65A6A0FEB9A0}"/>
                </a:ext>
              </a:extLst>
            </p:cNvPr>
            <p:cNvGrpSpPr/>
            <p:nvPr/>
          </p:nvGrpSpPr>
          <p:grpSpPr>
            <a:xfrm>
              <a:off x="6130888" y="4681239"/>
              <a:ext cx="4009524" cy="457835"/>
              <a:chOff x="6129749" y="5308039"/>
              <a:chExt cx="4009524" cy="457835"/>
            </a:xfrm>
          </p:grpSpPr>
          <p:sp>
            <p:nvSpPr>
              <p:cNvPr id="13" name="标题">
                <a:extLst>
                  <a:ext uri="{FF2B5EF4-FFF2-40B4-BE49-F238E27FC236}">
                    <a16:creationId xmlns:a16="http://schemas.microsoft.com/office/drawing/2014/main" id="{04782751-F888-D6C3-AD5B-87AA18CE191D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471513" y="5308039"/>
                <a:ext cx="3667760" cy="457835"/>
              </a:xfrm>
              <a:prstGeom prst="rect">
                <a:avLst/>
              </a:prstGeom>
              <a:noFill/>
            </p:spPr>
            <p:txBody>
              <a:bodyPr wrap="square" lIns="90170" tIns="46990" rIns="90170" bIns="0" rtlCol="0" anchor="ctr" anchorCtr="0"/>
              <a:lstStyle/>
              <a:p>
                <a:r>
                  <a:rPr lang="zh-CN" altLang="en-US" b="1" spc="300" dirty="0">
                    <a:solidFill>
                      <a:srgbClr val="0288D2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本品安全性优势突出</a:t>
                </a:r>
              </a:p>
            </p:txBody>
          </p:sp>
          <p:sp>
            <p:nvSpPr>
              <p:cNvPr id="36" name="îṣ1ïḑe">
                <a:extLst>
                  <a:ext uri="{FF2B5EF4-FFF2-40B4-BE49-F238E27FC236}">
                    <a16:creationId xmlns:a16="http://schemas.microsoft.com/office/drawing/2014/main" id="{5E499C25-39A9-AB02-459F-AB910B5CFC96}"/>
                  </a:ext>
                </a:extLst>
              </p:cNvPr>
              <p:cNvSpPr/>
              <p:nvPr/>
            </p:nvSpPr>
            <p:spPr>
              <a:xfrm>
                <a:off x="6129749" y="5443760"/>
                <a:ext cx="270801" cy="270801"/>
              </a:xfrm>
              <a:prstGeom prst="ellipse">
                <a:avLst/>
              </a:prstGeom>
              <a:solidFill>
                <a:srgbClr val="0288D2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40000" lnSpcReduction="20000"/>
              </a:bodyPr>
              <a:lstStyle/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CE3E9D-B495-771C-7E72-E1F720AD2DEE}"/>
              </a:ext>
            </a:extLst>
          </p:cNvPr>
          <p:cNvGrpSpPr/>
          <p:nvPr/>
        </p:nvGrpSpPr>
        <p:grpSpPr>
          <a:xfrm>
            <a:off x="880479" y="3223559"/>
            <a:ext cx="4115222" cy="461010"/>
            <a:chOff x="6151153" y="1392078"/>
            <a:chExt cx="4115222" cy="461010"/>
          </a:xfrm>
        </p:grpSpPr>
        <p:sp>
          <p:nvSpPr>
            <p:cNvPr id="10" name="标题">
              <a:extLst>
                <a:ext uri="{FF2B5EF4-FFF2-40B4-BE49-F238E27FC236}">
                  <a16:creationId xmlns:a16="http://schemas.microsoft.com/office/drawing/2014/main" id="{EE94387D-2BDB-1540-56B1-ED405547CC0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471513" y="1392078"/>
              <a:ext cx="3794862" cy="461010"/>
            </a:xfrm>
            <a:prstGeom prst="rect">
              <a:avLst/>
            </a:prstGeom>
            <a:noFill/>
          </p:spPr>
          <p:txBody>
            <a:bodyPr wrap="square" lIns="90170" tIns="46990" rIns="90170" bIns="0" rtlCol="0" anchor="ctr" anchorCtr="0"/>
            <a:lstStyle/>
            <a:p>
              <a:r>
                <a:rPr lang="zh-CN" altLang="en-US" b="1" spc="300" dirty="0">
                  <a:solidFill>
                    <a:srgbClr val="0288D2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说明书收载的安全信息明确</a:t>
              </a:r>
            </a:p>
          </p:txBody>
        </p:sp>
        <p:sp>
          <p:nvSpPr>
            <p:cNvPr id="43" name="iSļíďê">
              <a:extLst>
                <a:ext uri="{FF2B5EF4-FFF2-40B4-BE49-F238E27FC236}">
                  <a16:creationId xmlns:a16="http://schemas.microsoft.com/office/drawing/2014/main" id="{16E2B52A-BB40-2B83-8BB4-9F9750FC972E}"/>
                </a:ext>
              </a:extLst>
            </p:cNvPr>
            <p:cNvSpPr/>
            <p:nvPr/>
          </p:nvSpPr>
          <p:spPr>
            <a:xfrm rot="1800000">
              <a:off x="6151153" y="1528502"/>
              <a:ext cx="270800" cy="270800"/>
            </a:xfrm>
            <a:prstGeom prst="ellipse">
              <a:avLst/>
            </a:prstGeom>
            <a:solidFill>
              <a:srgbClr val="0288D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00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369C97E-BFD7-E3A8-4A7F-EEDC565D15DA}"/>
              </a:ext>
            </a:extLst>
          </p:cNvPr>
          <p:cNvGrpSpPr/>
          <p:nvPr/>
        </p:nvGrpSpPr>
        <p:grpSpPr>
          <a:xfrm>
            <a:off x="6500262" y="1071030"/>
            <a:ext cx="5249863" cy="4195484"/>
            <a:chOff x="833984" y="1431698"/>
            <a:chExt cx="5249863" cy="4195484"/>
          </a:xfrm>
        </p:grpSpPr>
        <p:sp>
          <p:nvSpPr>
            <p:cNvPr id="16" name="标题">
              <a:extLst>
                <a:ext uri="{FF2B5EF4-FFF2-40B4-BE49-F238E27FC236}">
                  <a16:creationId xmlns:a16="http://schemas.microsoft.com/office/drawing/2014/main" id="{FAC53DEE-F336-8F6C-3213-CDF2C161E21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331" y="1431698"/>
              <a:ext cx="4511472" cy="457835"/>
            </a:xfrm>
            <a:prstGeom prst="rect">
              <a:avLst/>
            </a:prstGeom>
            <a:noFill/>
          </p:spPr>
          <p:txBody>
            <a:bodyPr wrap="square" lIns="90170" tIns="46990" rIns="90170" bIns="0" rtlCol="0" anchor="ctr" anchorCtr="0"/>
            <a:lstStyle/>
            <a:p>
              <a:r>
                <a:rPr lang="en-US" altLang="zh-CN" sz="1800" b="1" dirty="0">
                  <a:solidFill>
                    <a:srgbClr val="0288D2"/>
                  </a:solidFill>
                  <a:latin typeface="+mj-ea"/>
                </a:rPr>
                <a:t>Ⅱ</a:t>
              </a:r>
              <a:r>
                <a:rPr lang="zh-CN" altLang="en-US" sz="1800" b="1" dirty="0">
                  <a:solidFill>
                    <a:srgbClr val="0288D2"/>
                  </a:solidFill>
                  <a:latin typeface="+mj-ea"/>
                </a:rPr>
                <a:t>期</a:t>
              </a:r>
              <a:r>
                <a:rPr lang="zh-CN" altLang="en-US" b="1" spc="300" dirty="0">
                  <a:solidFill>
                    <a:srgbClr val="0288D2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临床研究中本品安全性表现优异</a:t>
              </a:r>
            </a:p>
          </p:txBody>
        </p:sp>
        <p:sp>
          <p:nvSpPr>
            <p:cNvPr id="50" name="îṣ1ïḑe">
              <a:extLst>
                <a:ext uri="{FF2B5EF4-FFF2-40B4-BE49-F238E27FC236}">
                  <a16:creationId xmlns:a16="http://schemas.microsoft.com/office/drawing/2014/main" id="{A1565872-762C-65FF-9126-338230176B27}"/>
                </a:ext>
              </a:extLst>
            </p:cNvPr>
            <p:cNvSpPr/>
            <p:nvPr/>
          </p:nvSpPr>
          <p:spPr>
            <a:xfrm>
              <a:off x="833984" y="1526592"/>
              <a:ext cx="268046" cy="268047"/>
            </a:xfrm>
            <a:prstGeom prst="ellipse">
              <a:avLst/>
            </a:prstGeom>
            <a:solidFill>
              <a:srgbClr val="0288D2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7500" lnSpcReduction="20000"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A1C7570-265C-7B45-9A70-2403D2182EF1}"/>
                </a:ext>
              </a:extLst>
            </p:cNvPr>
            <p:cNvSpPr txBox="1"/>
            <p:nvPr/>
          </p:nvSpPr>
          <p:spPr>
            <a:xfrm>
              <a:off x="926914" y="1891159"/>
              <a:ext cx="5156933" cy="373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en-US" altLang="zh-CN" sz="1600" b="1" dirty="0">
                  <a:latin typeface="+mj-ea"/>
                </a:rPr>
                <a:t>Ⅱ</a:t>
              </a:r>
              <a:r>
                <a:rPr lang="zh-CN" altLang="en-US" sz="1600" b="1" dirty="0">
                  <a:latin typeface="+mj-ea"/>
                </a:rPr>
                <a:t>期临床试验：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临床试验探索性研究了术后并发症（不良事件大致分为颅内并发症和全身性并发症）的程度，另外，对冲洗液和灌流液的使用进行了评价。</a:t>
              </a:r>
              <a:r>
                <a:rPr lang="zh-CN" altLang="en-US" sz="1600" b="1" dirty="0">
                  <a:solidFill>
                    <a:srgbClr val="0288D2"/>
                  </a:solidFill>
                  <a:latin typeface="+mj-ea"/>
                </a:rPr>
                <a:t>在所有颅内并发症及全身性并发症中都未发现与本品有因果关系。</a:t>
              </a:r>
              <a:endParaRPr lang="en-US" altLang="zh-CN" sz="1600" b="1" dirty="0">
                <a:solidFill>
                  <a:srgbClr val="0288D2"/>
                </a:solidFill>
                <a:latin typeface="+mj-ea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600" b="1" dirty="0">
                  <a:latin typeface="+mj-ea"/>
                </a:rPr>
                <a:t>上市后临床研究：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1383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例（穿刺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/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开颅手术病例：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1082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例，脊髓疾病手术病例：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150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例，神经内窥镜手术病例：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151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例）安全性分析对象中，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15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例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19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件发现副作用。严重的副作用是穿刺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/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开颅手术病例中出现的</a:t>
              </a:r>
              <a:r>
                <a:rPr lang="en-US" altLang="zh-CN" sz="1600" dirty="0">
                  <a:solidFill>
                    <a:srgbClr val="000000"/>
                  </a:solidFill>
                  <a:latin typeface="+mj-ea"/>
                </a:rPr>
                <a:t>1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件“痉挛”。</a:t>
              </a:r>
              <a:endParaRPr lang="en-US" altLang="zh-CN" sz="1600" dirty="0">
                <a:solidFill>
                  <a:srgbClr val="000000"/>
                </a:solidFill>
                <a:latin typeface="+mj-ea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0288D2"/>
                  </a:solidFill>
                  <a:latin typeface="+mj-ea"/>
                </a:rPr>
                <a:t>认为发生的副作用均与本品以外的因素有关</a:t>
              </a:r>
              <a:r>
                <a:rPr lang="zh-CN" altLang="en-US" sz="1600" dirty="0">
                  <a:solidFill>
                    <a:srgbClr val="000000"/>
                  </a:solidFill>
                  <a:latin typeface="+mj-ea"/>
                </a:rPr>
                <a:t>，与本品的关系不明确，因为时间关系上的关联性，主治医生未否认因果关系。</a:t>
              </a:r>
              <a:r>
                <a:rPr lang="zh-CN" altLang="en-US" sz="1600" b="1" dirty="0">
                  <a:solidFill>
                    <a:srgbClr val="0288D2"/>
                  </a:solidFill>
                  <a:latin typeface="+mj-ea"/>
                </a:rPr>
                <a:t>本品无特异性副作用。</a:t>
              </a:r>
            </a:p>
          </p:txBody>
        </p:sp>
      </p:grp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1F2B6CA8-C778-D2C0-0052-F25BB624A82D}"/>
              </a:ext>
            </a:extLst>
          </p:cNvPr>
          <p:cNvSpPr/>
          <p:nvPr/>
        </p:nvSpPr>
        <p:spPr>
          <a:xfrm>
            <a:off x="9619615" y="-3175"/>
            <a:ext cx="2916555" cy="370840"/>
          </a:xfrm>
          <a:prstGeom prst="parallelogram">
            <a:avLst>
              <a:gd name="adj" fmla="val 948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公平性</a:t>
            </a: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FF72E6A5-CE93-EE6B-A3F4-1534858A03B9}"/>
              </a:ext>
            </a:extLst>
          </p:cNvPr>
          <p:cNvSpPr/>
          <p:nvPr/>
        </p:nvSpPr>
        <p:spPr>
          <a:xfrm>
            <a:off x="7107555" y="-635"/>
            <a:ext cx="2832735" cy="370205"/>
          </a:xfrm>
          <a:prstGeom prst="parallelogram">
            <a:avLst>
              <a:gd name="adj" fmla="val 948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创新性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8A7DBC00-C598-C087-3AC5-71C909BC54FF}"/>
              </a:ext>
            </a:extLst>
          </p:cNvPr>
          <p:cNvSpPr/>
          <p:nvPr/>
        </p:nvSpPr>
        <p:spPr>
          <a:xfrm>
            <a:off x="4623435" y="-5715"/>
            <a:ext cx="2804160" cy="370840"/>
          </a:xfrm>
          <a:prstGeom prst="parallelogram">
            <a:avLst>
              <a:gd name="adj" fmla="val 94857"/>
            </a:avLst>
          </a:prstGeom>
          <a:solidFill>
            <a:srgbClr val="0288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安全性</a:t>
            </a: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51D6CCE6-1272-8079-E145-0F9DD1CD1838}"/>
              </a:ext>
            </a:extLst>
          </p:cNvPr>
          <p:cNvSpPr/>
          <p:nvPr/>
        </p:nvSpPr>
        <p:spPr>
          <a:xfrm>
            <a:off x="2139315" y="-635"/>
            <a:ext cx="2804160" cy="370840"/>
          </a:xfrm>
          <a:prstGeom prst="parallelogram">
            <a:avLst>
              <a:gd name="adj" fmla="val 94857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有效性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4311ADF-947C-F573-730B-9B58659E27A0}"/>
              </a:ext>
            </a:extLst>
          </p:cNvPr>
          <p:cNvSpPr/>
          <p:nvPr/>
        </p:nvSpPr>
        <p:spPr>
          <a:xfrm>
            <a:off x="-344805" y="-1905"/>
            <a:ext cx="2804160" cy="370840"/>
          </a:xfrm>
          <a:prstGeom prst="parallelogram">
            <a:avLst>
              <a:gd name="adj" fmla="val 948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/>
              <a:t>基本信息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912BDA63-24DA-CB8F-C357-DB2DDB7F3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087630"/>
              </p:ext>
            </p:extLst>
          </p:nvPr>
        </p:nvGraphicFramePr>
        <p:xfrm>
          <a:off x="1015409" y="4173623"/>
          <a:ext cx="5114933" cy="1421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7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602">
                <a:tc>
                  <a:txBody>
                    <a:bodyPr/>
                    <a:lstStyle/>
                    <a:p>
                      <a:pPr algn="r"/>
                      <a:r>
                        <a:rPr lang="zh-CN" altLang="en-US" sz="1100" dirty="0"/>
                        <a:t>频率</a:t>
                      </a:r>
                      <a:endParaRPr lang="en-US" altLang="zh-CN" sz="1100" dirty="0"/>
                    </a:p>
                    <a:p>
                      <a:r>
                        <a:rPr lang="zh-CN" altLang="en-US" sz="1100" dirty="0"/>
                        <a:t>系统器官分类</a:t>
                      </a: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1%~&lt;5%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频率未知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消化系统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——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呕吐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各类检查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血碱性磷酸酶降低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白细胞计数增加、血碱性磷酸酶升高、血肌酐降低、血葡萄糖升高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其他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体温升高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寒战、伤口并发症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32A2C359-7D43-BA35-5A2D-CED8AD602D4F}"/>
              </a:ext>
            </a:extLst>
          </p:cNvPr>
          <p:cNvSpPr/>
          <p:nvPr/>
        </p:nvSpPr>
        <p:spPr>
          <a:xfrm>
            <a:off x="1015409" y="3643990"/>
            <a:ext cx="5114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【</a:t>
            </a:r>
            <a:r>
              <a:rPr lang="zh-CN" altLang="en-US" sz="1400" dirty="0"/>
              <a:t>不良反应</a:t>
            </a:r>
            <a:r>
              <a:rPr lang="en-US" altLang="zh-CN" sz="1400" dirty="0"/>
              <a:t>】</a:t>
            </a:r>
            <a:r>
              <a:rPr lang="zh-CN" altLang="en-US" sz="1400" dirty="0"/>
              <a:t>使用本品后可能发生以下不良反应，应充分观察。发生不良反应时，应采取适当的处理措施。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ACBF2C3-6E28-D539-D168-6099744FC4BC}"/>
              </a:ext>
            </a:extLst>
          </p:cNvPr>
          <p:cNvSpPr/>
          <p:nvPr/>
        </p:nvSpPr>
        <p:spPr>
          <a:xfrm>
            <a:off x="1014740" y="5607174"/>
            <a:ext cx="39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【</a:t>
            </a:r>
            <a:r>
              <a:rPr lang="zh-CN" altLang="en-US" sz="1400" dirty="0"/>
              <a:t>禁忌</a:t>
            </a:r>
            <a:r>
              <a:rPr lang="en-US" altLang="zh-CN" sz="1400" dirty="0"/>
              <a:t>】</a:t>
            </a:r>
          </a:p>
          <a:p>
            <a:r>
              <a:rPr lang="en-US" altLang="zh-CN" sz="1400" dirty="0"/>
              <a:t>1.</a:t>
            </a:r>
            <a:r>
              <a:rPr lang="zh-CN" altLang="en-US" sz="1400" dirty="0"/>
              <a:t>对本品中任何成份过敏者禁用。</a:t>
            </a:r>
            <a:endParaRPr lang="en-US" altLang="zh-CN" sz="1400" dirty="0"/>
          </a:p>
          <a:p>
            <a:r>
              <a:rPr lang="en-US" altLang="zh-CN" sz="1400" dirty="0"/>
              <a:t>2.</a:t>
            </a:r>
            <a:r>
              <a:rPr lang="zh-CN" altLang="en-US" sz="1400" dirty="0"/>
              <a:t>本品禁用于注射。</a:t>
            </a:r>
          </a:p>
        </p:txBody>
      </p:sp>
      <p:sp>
        <p:nvSpPr>
          <p:cNvPr id="28" name="文本框 33">
            <a:extLst>
              <a:ext uri="{FF2B5EF4-FFF2-40B4-BE49-F238E27FC236}">
                <a16:creationId xmlns:a16="http://schemas.microsoft.com/office/drawing/2014/main" id="{EBE48BCE-A955-D0DC-360C-6FBA1E89BDAD}"/>
              </a:ext>
            </a:extLst>
          </p:cNvPr>
          <p:cNvSpPr txBox="1"/>
          <p:nvPr/>
        </p:nvSpPr>
        <p:spPr>
          <a:xfrm>
            <a:off x="585470" y="6393180"/>
            <a:ext cx="9541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/>
              <a:t>[1]</a:t>
            </a:r>
            <a:r>
              <a:rPr lang="zh-CN" altLang="en-US" dirty="0"/>
              <a:t>复方葡萄糖</a:t>
            </a:r>
            <a:r>
              <a:rPr lang="en-US" altLang="zh-CN" dirty="0"/>
              <a:t>/</a:t>
            </a:r>
            <a:r>
              <a:rPr lang="zh-CN" altLang="en-US" dirty="0"/>
              <a:t>电解质颅脑手术冲洗液说明书</a:t>
            </a:r>
            <a:r>
              <a:rPr lang="en-US" altLang="zh-CN" dirty="0"/>
              <a:t>		[2]</a:t>
            </a:r>
            <a:r>
              <a:rPr lang="ja-JP" altLang="en-US" dirty="0"/>
              <a:t>塩原隆造，他</a:t>
            </a:r>
            <a:r>
              <a:rPr lang="en-US" altLang="ja-JP" dirty="0"/>
              <a:t>:</a:t>
            </a:r>
            <a:r>
              <a:rPr lang="ja-JP" altLang="en-US" dirty="0"/>
              <a:t>新薬と臨狀</a:t>
            </a:r>
            <a:r>
              <a:rPr lang="en-US" altLang="ja-JP" dirty="0"/>
              <a:t>2007:56(9):1404-1456.</a:t>
            </a:r>
            <a:r>
              <a:rPr lang="en-US" altLang="zh-CN" dirty="0"/>
              <a:t>	[3]</a:t>
            </a:r>
            <a:r>
              <a:rPr lang="zh-CN" altLang="en-US" dirty="0"/>
              <a:t>原研品“</a:t>
            </a:r>
            <a:r>
              <a:rPr lang="ja-JP" altLang="en-US" dirty="0"/>
              <a:t>アートセレブ脳脊髄手術用洗浄灌流液</a:t>
            </a:r>
            <a:r>
              <a:rPr lang="zh-CN" altLang="en-US" dirty="0"/>
              <a:t>”</a:t>
            </a:r>
            <a:r>
              <a:rPr lang="en-US" altLang="zh-CN" dirty="0"/>
              <a:t>IF</a:t>
            </a:r>
            <a:r>
              <a:rPr lang="zh-CN" altLang="en-US" dirty="0"/>
              <a:t>文件</a:t>
            </a:r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F4499C-3FA3-88A4-FEC6-8ADD4D0738B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203821" y="533394"/>
            <a:ext cx="117843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n w="15875">
                  <a:noFill/>
                </a:ln>
                <a:gradFill flip="none" rotWithShape="1">
                  <a:gsLst>
                    <a:gs pos="14000">
                      <a:srgbClr val="435B98"/>
                    </a:gs>
                    <a:gs pos="100000">
                      <a:srgbClr val="172D72"/>
                    </a:gs>
                  </a:gsLst>
                  <a:lin ang="5400000" scaled="1"/>
                  <a:tileRect/>
                </a:gradFill>
                <a:effectLst>
                  <a:outerShdw blurRad="76200" dist="38100" dir="2700000" algn="tl" rotWithShape="0">
                    <a:srgbClr val="172D72">
                      <a:alpha val="21000"/>
                    </a:srgbClr>
                  </a:outerShdw>
                  <a:reflection blurRad="127000" stA="24000" endPos="28000" dist="29997" dir="5400000" sy="-100000" algn="bl" rotWithShape="0"/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defRPr>
            </a:lvl1pPr>
          </a:lstStyle>
          <a:p>
            <a:r>
              <a:rPr lang="zh-CN" altLang="en-US" sz="2400" kern="0" dirty="0">
                <a:solidFill>
                  <a:schemeClr val="tx1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安全性：</a:t>
            </a:r>
            <a:r>
              <a:rPr lang="zh-CN" altLang="en-US" sz="2400" kern="0" dirty="0">
                <a:solidFill>
                  <a:srgbClr val="ED344C"/>
                </a:solidFill>
                <a:effectLst>
                  <a:reflection blurRad="127000" stA="24000" endPos="28000" dist="29997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本品安全性优势突出，无特异性副作用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302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b3b2e67-211e-4b39-a4f8-e0a0dc4c72a0"/>
  <p:tag name="COMMONDATA" val="eyJjb3VudCI6MzQwLCJoZGlkIjoiMDI0MmJmYzgwMGNiYmI3NmUzNDJiZjQ2M2ZkYzZkMTUiLCJ1c2VyQ291bnQiOjV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7*110"/>
  <p:tag name="TABLE_ENDDRAG_RECT" val="54*331*827*1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2*396"/>
  <p:tag name="TABLE_ENDDRAG_RECT" val="37*93*882*39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9_3*l_h_a*1_2_1"/>
  <p:tag name="KSO_WM_TEMPLATE_CATEGORY" val="diagram"/>
  <p:tag name="KSO_WM_TEMPLATE_INDEX" val="20230139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l1-1"/>
  <p:tag name="KSO_WM_UNIT_TYPE" val="l_h_a"/>
  <p:tag name="KSO_WM_UNIT_INDEX" val="1_2_1"/>
  <p:tag name="KSO_WM_UNIT_TEXT_FILL_FORE_SCHEMECOLOR_INDEX" val="5"/>
  <p:tag name="KSO_WM_UNIT_TEXT_FILL_TYPE" val="1"/>
  <p:tag name="KSO_WM_UNIT_USESOURCEFORMAT_APPLY" val="1"/>
  <p:tag name="KSO_WM_DIAGRAM_VIRTUALLY_FRAME" val="{&quot;height&quot;:361.1787401574803,&quot;left&quot;:87.03543307086613,&quot;top&quot;:112.73212598425195,&quot;width&quot;:682.3387401574803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9_3*l_h_a*1_1_1"/>
  <p:tag name="KSO_WM_TEMPLATE_CATEGORY" val="diagram"/>
  <p:tag name="KSO_WM_TEMPLATE_INDEX" val="20230139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l1-1"/>
  <p:tag name="KSO_WM_UNIT_TYPE" val="l_h_a"/>
  <p:tag name="KSO_WM_UNIT_INDEX" val="1_1_1"/>
  <p:tag name="KSO_WM_UNIT_TEXT_FILL_FORE_SCHEMECOLOR_INDEX" val="6"/>
  <p:tag name="KSO_WM_UNIT_TEXT_FILL_TYPE" val="1"/>
  <p:tag name="KSO_WM_UNIT_USESOURCEFORMAT_APPLY" val="1"/>
  <p:tag name="KSO_WM_DIAGRAM_VIRTUALLY_FRAME" val="{&quot;height&quot;:361.1787401574803,&quot;left&quot;:87.03543307086613,&quot;top&quot;:112.73212598425195,&quot;width&quot;:682.338740157480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9_3*l_h_f*1_3_1"/>
  <p:tag name="KSO_WM_TEMPLATE_CATEGORY" val="diagram"/>
  <p:tag name="KSO_WM_TEMPLATE_INDEX" val="20230139"/>
  <p:tag name="KSO_WM_UNIT_LAYERLEVEL" val="1_1_1"/>
  <p:tag name="KSO_WM_TAG_VERSION" val="1.0"/>
  <p:tag name="KSO_WM_BEAUTIFY_FLAG" val="#wm#"/>
  <p:tag name="KSO_WM_UNIT_SUBTYPE" val="a"/>
  <p:tag name="KSO_WM_UNIT_PRESET_TEXT" val="点击此处添加正文，文字是您思想的提炼，请言简意赅的阐述您的观点。"/>
  <p:tag name="KSO_WM_UNIT_NOCLEAR" val="0"/>
  <p:tag name="KSO_WM_DIAGRAM_GROUP_CODE" val="l1-1"/>
  <p:tag name="KSO_WM_UNIT_TYPE" val="l_h_f"/>
  <p:tag name="KSO_WM_UNIT_INDEX" val="1_3_1"/>
  <p:tag name="KSO_WM_UNIT_TEXT_FILL_FORE_SCHEMECOLOR_INDEX" val="13"/>
  <p:tag name="KSO_WM_UNIT_TEXT_FILL_TYPE" val="1"/>
  <p:tag name="KSO_WM_UNIT_USESOURCEFORMAT_APPLY" val="1"/>
  <p:tag name="KSO_WM_DIAGRAM_VIRTUALLY_FRAME" val="{&quot;height&quot;:361.1787401574803,&quot;left&quot;:87.03543307086613,&quot;top&quot;:112.73212598425195,&quot;width&quot;:682.3387401574803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139_3*l_h_a*1_3_1"/>
  <p:tag name="KSO_WM_TEMPLATE_CATEGORY" val="diagram"/>
  <p:tag name="KSO_WM_TEMPLATE_INDEX" val="20230139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预设标题"/>
  <p:tag name="KSO_WM_UNIT_NOCLEAR" val="0"/>
  <p:tag name="KSO_WM_DIAGRAM_GROUP_CODE" val="l1-1"/>
  <p:tag name="KSO_WM_UNIT_TYPE" val="l_h_a"/>
  <p:tag name="KSO_WM_UNIT_INDEX" val="1_3_1"/>
  <p:tag name="KSO_WM_UNIT_TEXT_FILL_FORE_SCHEMECOLOR_INDEX" val="7"/>
  <p:tag name="KSO_WM_UNIT_TEXT_FILL_TYPE" val="1"/>
  <p:tag name="KSO_WM_UNIT_USESOURCEFORMAT_APPLY" val="1"/>
  <p:tag name="KSO_WM_DIAGRAM_VIRTUALLY_FRAME" val="{&quot;height&quot;:361.1787401574803,&quot;left&quot;:87.03543307086613,&quot;top&quot;:112.73212598425195,&quot;width&quot;:682.3387401574803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4990551181103,&quot;left&quot;:60.9,&quot;top&quot;:67.56929133858267,&quot;width&quot;:808.5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4990551181103,&quot;left&quot;:60.9,&quot;top&quot;:67.56929133858267,&quot;width&quot;:808.5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4990551181103,&quot;left&quot;:60.9,&quot;top&quot;:67.56929133858267,&quot;width&quot;:808.5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7.4990551181103,&quot;left&quot;:60.9,&quot;top&quot;:67.56929133858267,&quot;width&quot;:808.5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407.4990551181103,&quot;left&quot;:60.9,&quot;top&quot;:67.56929133858267,&quot;width&quot;:808.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240"/>
  <p:tag name="KSO_WM_TEMPLATE_SUBCATEGORY" val="0"/>
  <p:tag name="KSO_WM_TEMPLATE_MASTER_TYPE" val="1"/>
  <p:tag name="KSO_WM_TEMPLATE_COLOR_TYPE" val="1"/>
  <p:tag name="KSO_WM_TAG_VERSION" val="1.0"/>
  <p:tag name="KSO_WM_TEMPLATE_MASTER_THUMB_INDEX" val="12"/>
  <p:tag name="KSO_WM_TEMPLATE_THUMBS_INDEX" val="1、4、6、7、8、9、10、11、13、17、18、19、20、22、25、30、34、35、3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heme/theme1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C30000"/>
      </a:accent1>
      <a:accent2>
        <a:srgbClr val="3B3E4D"/>
      </a:accent2>
      <a:accent3>
        <a:srgbClr val="C30000"/>
      </a:accent3>
      <a:accent4>
        <a:srgbClr val="3B3E4D"/>
      </a:accent4>
      <a:accent5>
        <a:srgbClr val="C30000"/>
      </a:accent5>
      <a:accent6>
        <a:srgbClr val="3B3E4D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ix5r3bhn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2734</Words>
  <Application>Microsoft Office PowerPoint</Application>
  <PresentationFormat>宽屏</PresentationFormat>
  <Paragraphs>256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汉仪旗黑-85S</vt:lpstr>
      <vt:lpstr>思源黑体 CN Regular</vt:lpstr>
      <vt:lpstr>宋体</vt:lpstr>
      <vt:lpstr>微软雅黑</vt:lpstr>
      <vt:lpstr>Arial</vt:lpstr>
      <vt:lpstr>Calibri</vt:lpstr>
      <vt:lpstr>Wingdings</vt:lpstr>
      <vt:lpstr>3_Office 主题​​</vt:lpstr>
      <vt:lpstr>5_自定义设计方案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hu zhang</cp:lastModifiedBy>
  <cp:revision>661</cp:revision>
  <dcterms:created xsi:type="dcterms:W3CDTF">2023-07-11T05:32:00Z</dcterms:created>
  <dcterms:modified xsi:type="dcterms:W3CDTF">2025-07-18T03:49:34Z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KSOTemplateUUID">
    <vt:lpwstr>v1.0_mb_TUBvQKL1zhPsdfJcOV4lzQ==</vt:lpwstr>
  </property>
  <property fmtid="{D5CDD505-2E9C-101B-9397-08002B2CF9AE}" pid="4" name="ICV">
    <vt:lpwstr>07EABE4361F1348523C2AC64BD936E4F_43</vt:lpwstr>
  </property>
</Properties>
</file>