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1.svg" ContentType="image/svg+xml"/>
  <Override PartName="/ppt/media/image103.svg" ContentType="image/svg+xml"/>
  <Override PartName="/ppt/media/image105.svg" ContentType="image/svg+xml"/>
  <Override PartName="/ppt/media/image108.svg" ContentType="image/svg+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9.svg" ContentType="image/svg+xml"/>
  <Override PartName="/ppt/media/image41.svg" ContentType="image/svg+xml"/>
  <Override PartName="/ppt/media/image45.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7.svg" ContentType="image/svg+xml"/>
  <Override PartName="/ppt/media/image70.svg" ContentType="image/svg+xml"/>
  <Override PartName="/ppt/media/image72.svg" ContentType="image/svg+xml"/>
  <Override PartName="/ppt/media/image74.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7.svg" ContentType="image/svg+xml"/>
  <Override PartName="/ppt/media/image89.svg" ContentType="image/svg+xml"/>
  <Override PartName="/ppt/media/image9.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15"/>
  </p:handoutMasterIdLst>
  <p:sldIdLst>
    <p:sldId id="16772451" r:id="rId3"/>
    <p:sldId id="16772446" r:id="rId4"/>
    <p:sldId id="16772450" r:id="rId6"/>
    <p:sldId id="16772432" r:id="rId7"/>
    <p:sldId id="16772441" r:id="rId8"/>
    <p:sldId id="16772435" r:id="rId9"/>
    <p:sldId id="16772437" r:id="rId10"/>
    <p:sldId id="16772449" r:id="rId11"/>
    <p:sldId id="16772453" r:id="rId12"/>
    <p:sldId id="16772427" r:id="rId13"/>
    <p:sldId id="16772443" r:id="rId14"/>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5" userDrawn="1">
          <p15:clr>
            <a:srgbClr val="A4A3A4"/>
          </p15:clr>
        </p15:guide>
        <p15:guide id="2" pos="39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37467784" name="E.vAY☁︎" initials="E" lastIdx="13" clrIdx="0"/>
  <p:cmAuthor id="237467785" name="严 依闻/Eva Yan" initials="EY" lastIdx="10" clrIdx="1"/>
  <p:cmAuthor id="237467786" name="Zhang,Bryan (HP MA) BII-CN-B" initials="XZ" lastIdx="1" clrIdx="2"/>
  <p:cmAuthor id="237467787" name="59818450@qq.com" initials="5"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33CC"/>
    <a:srgbClr val="FF3B8A"/>
    <a:srgbClr val="FF0066"/>
    <a:srgbClr val="107FDD"/>
    <a:srgbClr val="0A80E6"/>
    <a:srgbClr val="0971CA"/>
    <a:srgbClr val="E1007F"/>
    <a:srgbClr val="0702FB"/>
    <a:srgbClr val="99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0" autoAdjust="0"/>
    <p:restoredTop sz="94660"/>
  </p:normalViewPr>
  <p:slideViewPr>
    <p:cSldViewPr snapToGrid="0" showGuides="1">
      <p:cViewPr>
        <p:scale>
          <a:sx n="75" d="100"/>
          <a:sy n="75" d="100"/>
        </p:scale>
        <p:origin x="483" y="189"/>
      </p:cViewPr>
      <p:guideLst>
        <p:guide orient="horz" pos="2395"/>
        <p:guide pos="39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53.xml"/><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15分钟</c:v>
                </c:pt>
              </c:strCache>
            </c:strRef>
          </c:tx>
          <c:spPr>
            <a:solidFill>
              <a:srgbClr val="0971CA"/>
            </a:solidFill>
            <a:ln>
              <a:noFill/>
            </a:ln>
            <a:effectLst/>
          </c:spPr>
          <c:invertIfNegative val="0"/>
          <c:dLbls>
            <c:spPr>
              <a:noFill/>
              <a:ln>
                <a:noFill/>
              </a:ln>
              <a:effectLst/>
            </c:spPr>
            <c:txPr>
              <a:bodyPr rot="0" spcFirstLastPara="0" vertOverflow="ellipsis" vert="eaVert" wrap="square" lIns="38100" tIns="19050" rIns="38100" bIns="19050" anchor="ctr" anchorCtr="1"/>
              <a:lstStyle/>
              <a:p>
                <a:pPr>
                  <a:defRPr lang="zh-CN" sz="1200" b="0" i="0" u="none" strike="noStrike" kern="1200" baseline="0">
                    <a:gradFill>
                      <a:gsLst>
                        <a:gs pos="100000">
                          <a:schemeClr val="tx1"/>
                        </a:gs>
                        <a:gs pos="0">
                          <a:schemeClr val="tx1"/>
                        </a:gs>
                      </a:gsLst>
                      <a:lin ang="0" scaled="0"/>
                    </a:gradFill>
                    <a:latin typeface="微软雅黑" panose="020B0503020204020204" pitchFamily="34" charset="-122"/>
                    <a:ea typeface="微软雅黑" panose="020B0503020204020204" pitchFamily="34" charset="-122"/>
                    <a:cs typeface="+mn-cs"/>
                    <a:sym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流鼻涕</c:v>
                </c:pt>
                <c:pt idx="1">
                  <c:v>鼻痒</c:v>
                </c:pt>
                <c:pt idx="2">
                  <c:v>耳或腭痒</c:v>
                </c:pt>
                <c:pt idx="3">
                  <c:v>鼻塞</c:v>
                </c:pt>
              </c:strCache>
            </c:strRef>
          </c:cat>
          <c:val>
            <c:numRef>
              <c:f>Sheet1!$B$2:$B$5</c:f>
              <c:numCache>
                <c:formatCode>General</c:formatCode>
                <c:ptCount val="4"/>
                <c:pt idx="0">
                  <c:v>0.55</c:v>
                </c:pt>
                <c:pt idx="1">
                  <c:v>0.3</c:v>
                </c:pt>
                <c:pt idx="2">
                  <c:v>0.4</c:v>
                </c:pt>
                <c:pt idx="3">
                  <c:v>0.45</c:v>
                </c:pt>
              </c:numCache>
            </c:numRef>
          </c:val>
        </c:ser>
        <c:ser>
          <c:idx val="1"/>
          <c:order val="1"/>
          <c:tx>
            <c:strRef>
              <c:f>Sheet1!$C$1</c:f>
              <c:strCache>
                <c:ptCount val="1"/>
                <c:pt idx="0">
                  <c:v>8小时</c:v>
                </c:pt>
              </c:strCache>
            </c:strRef>
          </c:tx>
          <c:spPr>
            <a:solidFill>
              <a:srgbClr val="CC0066"/>
            </a:solidFill>
            <a:ln>
              <a:noFill/>
            </a:ln>
            <a:effectLst/>
          </c:spPr>
          <c:invertIfNegative val="0"/>
          <c:dLbls>
            <c:spPr>
              <a:noFill/>
              <a:ln>
                <a:noFill/>
              </a:ln>
              <a:effectLst/>
            </c:spPr>
            <c:txPr>
              <a:bodyPr rot="0" spcFirstLastPara="0" vertOverflow="ellipsis" vert="eaVert" wrap="square" lIns="38100" tIns="19050" rIns="38100" bIns="19050" anchor="ctr" anchorCtr="1"/>
              <a:lstStyle/>
              <a:p>
                <a:pPr>
                  <a:defRPr lang="zh-CN" sz="1200" b="0" i="0" u="none" strike="noStrike" kern="1200" baseline="0">
                    <a:gradFill>
                      <a:gsLst>
                        <a:gs pos="100000">
                          <a:schemeClr val="tx1"/>
                        </a:gs>
                        <a:gs pos="0">
                          <a:schemeClr val="tx1"/>
                        </a:gs>
                      </a:gsLst>
                      <a:lin ang="0" scaled="0"/>
                    </a:gradFill>
                    <a:latin typeface="微软雅黑" panose="020B0503020204020204" pitchFamily="34" charset="-122"/>
                    <a:ea typeface="微软雅黑" panose="020B0503020204020204" pitchFamily="34" charset="-122"/>
                    <a:cs typeface="+mn-cs"/>
                    <a:sym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流鼻涕</c:v>
                </c:pt>
                <c:pt idx="1">
                  <c:v>鼻痒</c:v>
                </c:pt>
                <c:pt idx="2">
                  <c:v>耳或腭痒</c:v>
                </c:pt>
                <c:pt idx="3">
                  <c:v>鼻塞</c:v>
                </c:pt>
              </c:strCache>
            </c:strRef>
          </c:cat>
          <c:val>
            <c:numRef>
              <c:f>Sheet1!$C$2:$C$5</c:f>
              <c:numCache>
                <c:formatCode>General</c:formatCode>
                <c:ptCount val="4"/>
                <c:pt idx="0">
                  <c:v>0.6</c:v>
                </c:pt>
                <c:pt idx="1">
                  <c:v>0.3</c:v>
                </c:pt>
                <c:pt idx="2">
                  <c:v>0.4</c:v>
                </c:pt>
                <c:pt idx="3">
                  <c:v>0.4</c:v>
                </c:pt>
              </c:numCache>
            </c:numRef>
          </c:val>
        </c:ser>
        <c:dLbls>
          <c:showLegendKey val="0"/>
          <c:showVal val="1"/>
          <c:showCatName val="0"/>
          <c:showSerName val="0"/>
          <c:showPercent val="0"/>
          <c:showBubbleSize val="0"/>
        </c:dLbls>
        <c:gapWidth val="219"/>
        <c:overlap val="-27"/>
        <c:axId val="126280064"/>
        <c:axId val="126281600"/>
      </c:barChart>
      <c:catAx>
        <c:axId val="126280064"/>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200" b="0" i="0" u="none" strike="noStrike" kern="1200" baseline="0">
                <a:gradFill>
                  <a:gsLst>
                    <a:gs pos="100000">
                      <a:schemeClr val="tx1"/>
                    </a:gs>
                    <a:gs pos="0">
                      <a:schemeClr val="tx1"/>
                    </a:gs>
                  </a:gsLst>
                  <a:lin ang="0" scaled="0"/>
                </a:gradFill>
                <a:latin typeface="微软雅黑" panose="020B0503020204020204" pitchFamily="34" charset="-122"/>
                <a:ea typeface="微软雅黑" panose="020B0503020204020204" pitchFamily="34" charset="-122"/>
                <a:cs typeface="+mn-cs"/>
                <a:sym typeface="Arial" panose="020B0604020202020204" pitchFamily="34" charset="0"/>
              </a:defRPr>
            </a:pPr>
          </a:p>
        </c:txPr>
        <c:crossAx val="126281600"/>
        <c:crosses val="autoZero"/>
        <c:auto val="1"/>
        <c:lblAlgn val="ctr"/>
        <c:lblOffset val="100"/>
        <c:noMultiLvlLbl val="0"/>
      </c:catAx>
      <c:valAx>
        <c:axId val="126281600"/>
        <c:scaling>
          <c:orientation val="minMax"/>
          <c:max val="1"/>
          <c:min val="0"/>
        </c:scaling>
        <c:delete val="0"/>
        <c:axPos val="l"/>
        <c:numFmt formatCode="General" sourceLinked="1"/>
        <c:majorTickMark val="out"/>
        <c:minorTickMark val="none"/>
        <c:tickLblPos val="nextTo"/>
        <c:spPr>
          <a:noFill/>
          <a:ln w="12700" cap="flat" cmpd="sng" algn="ctr">
            <a:solidFill>
              <a:schemeClr val="bg1">
                <a:lumMod val="75000"/>
              </a:schemeClr>
            </a:solidFill>
            <a:prstDash val="solid"/>
            <a:round/>
          </a:ln>
          <a:effectLst/>
        </c:spPr>
        <c:txPr>
          <a:bodyPr rot="-60000000" spcFirstLastPara="0" vertOverflow="ellipsis" vert="horz" wrap="square" anchor="ctr" anchorCtr="1"/>
          <a:lstStyle/>
          <a:p>
            <a:pPr>
              <a:defRPr lang="zh-CN" sz="1200" b="0" i="0" u="none" strike="noStrike" kern="1200" baseline="0">
                <a:gradFill>
                  <a:gsLst>
                    <a:gs pos="100000">
                      <a:schemeClr val="tx1"/>
                    </a:gs>
                    <a:gs pos="0">
                      <a:schemeClr val="tx1"/>
                    </a:gs>
                  </a:gsLst>
                  <a:lin ang="0" scaled="0"/>
                </a:gradFill>
                <a:latin typeface="微软雅黑" panose="020B0503020204020204" pitchFamily="34" charset="-122"/>
                <a:ea typeface="微软雅黑" panose="020B0503020204020204" pitchFamily="34" charset="-122"/>
                <a:cs typeface="+mn-cs"/>
                <a:sym typeface="Arial" panose="020B0604020202020204" pitchFamily="34" charset="0"/>
              </a:defRPr>
            </a:pPr>
          </a:p>
        </c:txPr>
        <c:crossAx val="126280064"/>
        <c:crosses val="autoZero"/>
        <c:crossBetween val="between"/>
        <c:majorUnit val="0.2"/>
      </c:valAx>
      <c:spPr>
        <a:noFill/>
        <a:ln>
          <a:noFill/>
        </a:ln>
        <a:effectLst/>
      </c:spPr>
    </c:plotArea>
    <c:legend>
      <c:legendPos val="t"/>
      <c:layout>
        <c:manualLayout>
          <c:xMode val="edge"/>
          <c:yMode val="edge"/>
          <c:x val="0.324763634222131"/>
          <c:y val="0.0550317644566258"/>
          <c:w val="0.442103670924746"/>
          <c:h val="0.0706523358026262"/>
        </c:manualLayout>
      </c:layout>
      <c:overlay val="0"/>
      <c:spPr>
        <a:noFill/>
        <a:ln>
          <a:noFill/>
        </a:ln>
        <a:effectLst/>
      </c:spPr>
      <c:txPr>
        <a:bodyPr rot="0" spcFirstLastPara="0" vertOverflow="ellipsis" vert="horz" wrap="square" anchor="ctr" anchorCtr="1"/>
        <a:lstStyle/>
        <a:p>
          <a:pPr>
            <a:defRPr lang="zh-CN" sz="1200" b="0" i="0" u="none" strike="noStrike" kern="1200" baseline="0">
              <a:gradFill>
                <a:gsLst>
                  <a:gs pos="100000">
                    <a:schemeClr val="tx1"/>
                  </a:gs>
                  <a:gs pos="0">
                    <a:schemeClr val="tx1"/>
                  </a:gs>
                </a:gsLst>
                <a:lin ang="0" scaled="0"/>
              </a:gradFill>
              <a:latin typeface="微软雅黑" panose="020B0503020204020204" pitchFamily="34" charset="-122"/>
              <a:ea typeface="微软雅黑" panose="020B0503020204020204" pitchFamily="34" charset="-122"/>
              <a:cs typeface="+mn-cs"/>
              <a:sym typeface="Arial" panose="020B0604020202020204" pitchFamily="34" charset="0"/>
            </a:defRPr>
          </a:pPr>
        </a:p>
      </c:txPr>
    </c:legend>
    <c:plotVisOnly val="1"/>
    <c:dispBlanksAs val="gap"/>
    <c:showDLblsOverMax val="0"/>
    <c:extLst>
      <c:ext uri="{0b15fc19-7d7d-44ad-8c2d-2c3a37ce22c3}">
        <chartProps xmlns="https://web.wps.cn/et/2018/main" chartId="{bff08267-6cda-42c9-a8c8-ea520e2b3a7d}"/>
      </c:ext>
    </c:extLst>
  </c:chart>
  <c:spPr>
    <a:noFill/>
    <a:ln>
      <a:noFill/>
    </a:ln>
    <a:effectLst/>
  </c:spPr>
  <c:txPr>
    <a:bodyPr/>
    <a:lstStyle/>
    <a:p>
      <a:pPr>
        <a:defRPr lang="zh-CN" sz="12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Arial" panose="020B0604020202020204" pitchFamily="34" charset="0"/>
        </a:defRPr>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rcRect l="1883" t="22537" r="90224" b="16567"/>
          <a:stretch>
            <a:fillRect/>
          </a:stretch>
        </p:blipFill>
        <p:spPr>
          <a:xfrm>
            <a:off x="115749" y="343651"/>
            <a:ext cx="720523" cy="835152"/>
          </a:xfrm>
          <a:prstGeom prst="ellipse">
            <a:avLst/>
          </a:prstGeom>
        </p:spPr>
      </p:pic>
      <p:sp>
        <p:nvSpPr>
          <p:cNvPr id="8" name="任意多边形: 形状 7"/>
          <p:cNvSpPr/>
          <p:nvPr userDrawn="1"/>
        </p:nvSpPr>
        <p:spPr>
          <a:xfrm>
            <a:off x="716665" y="470311"/>
            <a:ext cx="11475335" cy="558683"/>
          </a:xfrm>
          <a:custGeom>
            <a:avLst/>
            <a:gdLst>
              <a:gd name="connsiteX0" fmla="*/ 1 w 8545412"/>
              <a:gd name="connsiteY0" fmla="*/ 0 h 481121"/>
              <a:gd name="connsiteX1" fmla="*/ 8545412 w 8545412"/>
              <a:gd name="connsiteY1" fmla="*/ 0 h 481121"/>
              <a:gd name="connsiteX2" fmla="*/ 8545412 w 8545412"/>
              <a:gd name="connsiteY2" fmla="*/ 481121 h 481121"/>
              <a:gd name="connsiteX3" fmla="*/ 0 w 8545412"/>
              <a:gd name="connsiteY3" fmla="*/ 481121 h 481121"/>
              <a:gd name="connsiteX4" fmla="*/ 35567 w 8545412"/>
              <a:gd name="connsiteY4" fmla="*/ 451776 h 481121"/>
              <a:gd name="connsiteX5" fmla="*/ 123055 w 8545412"/>
              <a:gd name="connsiteY5" fmla="*/ 240560 h 481121"/>
              <a:gd name="connsiteX6" fmla="*/ 35567 w 8545412"/>
              <a:gd name="connsiteY6" fmla="*/ 29344 h 481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5412" h="481121">
                <a:moveTo>
                  <a:pt x="1" y="0"/>
                </a:moveTo>
                <a:lnTo>
                  <a:pt x="8545412" y="0"/>
                </a:lnTo>
                <a:lnTo>
                  <a:pt x="8545412" y="481121"/>
                </a:lnTo>
                <a:lnTo>
                  <a:pt x="0" y="481121"/>
                </a:lnTo>
                <a:lnTo>
                  <a:pt x="35567" y="451776"/>
                </a:lnTo>
                <a:cubicBezTo>
                  <a:pt x="89622" y="397721"/>
                  <a:pt x="123055" y="323045"/>
                  <a:pt x="123055" y="240560"/>
                </a:cubicBezTo>
                <a:cubicBezTo>
                  <a:pt x="123055" y="158075"/>
                  <a:pt x="89622" y="83399"/>
                  <a:pt x="35567" y="2934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zh-CN" altLang="en-US"/>
          </a:p>
        </p:txBody>
      </p:sp>
      <p:sp>
        <p:nvSpPr>
          <p:cNvPr id="9" name="矩形 8"/>
          <p:cNvSpPr/>
          <p:nvPr userDrawn="1"/>
        </p:nvSpPr>
        <p:spPr>
          <a:xfrm>
            <a:off x="716665" y="1092861"/>
            <a:ext cx="8599540" cy="50176"/>
          </a:xfrm>
          <a:prstGeom prst="rect">
            <a:avLst/>
          </a:prstGeom>
          <a:gradFill>
            <a:gsLst>
              <a:gs pos="0">
                <a:schemeClr val="accent1">
                  <a:lumMod val="5000"/>
                  <a:lumOff val="95000"/>
                </a:schemeClr>
              </a:gs>
              <a:gs pos="57000">
                <a:srgbClr val="00B050"/>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13"/>
          <p:cNvSpPr>
            <a:spLocks noGrp="1"/>
          </p:cNvSpPr>
          <p:nvPr>
            <p:ph type="body" idx="10" hasCustomPrompt="1"/>
          </p:nvPr>
        </p:nvSpPr>
        <p:spPr>
          <a:xfrm>
            <a:off x="934085" y="538832"/>
            <a:ext cx="11122025" cy="421640"/>
          </a:xfrm>
        </p:spPr>
        <p:txBody>
          <a:bodyPr anchor="ctr" anchorCtr="0"/>
          <a:lstStyle>
            <a:lvl2pPr marL="77470" indent="0">
              <a:buNone/>
              <a:defRPr sz="2000"/>
            </a:lvl2pPr>
          </a:lstStyle>
          <a:p>
            <a:pPr lvl="1"/>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E484D20-7273-4EC5-BF17-8591C61A22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B1305C3-153C-419D-AF77-566165A5520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cxnSp>
        <p:nvCxnSpPr>
          <p:cNvPr id="7" name="直接连接符 6"/>
          <p:cNvCxnSpPr/>
          <p:nvPr userDrawn="1"/>
        </p:nvCxnSpPr>
        <p:spPr>
          <a:xfrm>
            <a:off x="638629" y="968250"/>
            <a:ext cx="11569103" cy="0"/>
          </a:xfrm>
          <a:prstGeom prst="line">
            <a:avLst/>
          </a:prstGeom>
          <a:ln>
            <a:gradFill>
              <a:gsLst>
                <a:gs pos="22000">
                  <a:srgbClr val="0A80E6"/>
                </a:gs>
                <a:gs pos="86000">
                  <a:srgbClr val="0A80E6">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image" Target="../media/image2.emf"/><Relationship Id="rId7" Type="http://schemas.openxmlformats.org/officeDocument/2006/relationships/oleObject" Target="../embeddings/oleObject1.bin"/><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7" imgW="5715" imgH="5715" progId="TCLayout.ActiveDocument.1">
                  <p:embed/>
                </p:oleObj>
              </mc:Choice>
              <mc:Fallback>
                <p:oleObj name="think-cell 幻灯片" r:id="rId7" imgW="5715" imgH="5715" progId="TCLayout.ActiveDocument.1">
                  <p:embed/>
                  <p:pic>
                    <p:nvPicPr>
                      <p:cNvPr id="0"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4" name="文本占位符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8" name="灯片编号占位符 7"/>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svg"/><Relationship Id="rId8" Type="http://schemas.openxmlformats.org/officeDocument/2006/relationships/image" Target="../media/image10.png"/><Relationship Id="rId7" Type="http://schemas.openxmlformats.org/officeDocument/2006/relationships/image" Target="../media/image9.svg"/><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4" Type="http://schemas.openxmlformats.org/officeDocument/2006/relationships/slideLayout" Target="../slideLayouts/slideLayout2.xml"/><Relationship Id="rId13" Type="http://schemas.openxmlformats.org/officeDocument/2006/relationships/image" Target="../media/image15.svg"/><Relationship Id="rId12" Type="http://schemas.openxmlformats.org/officeDocument/2006/relationships/image" Target="../media/image14.png"/><Relationship Id="rId11" Type="http://schemas.openxmlformats.org/officeDocument/2006/relationships/image" Target="../media/image13.svg"/><Relationship Id="rId10" Type="http://schemas.openxmlformats.org/officeDocument/2006/relationships/image" Target="../media/image12.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svg"/><Relationship Id="rId7" Type="http://schemas.openxmlformats.org/officeDocument/2006/relationships/image" Target="../media/image102.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3" Type="http://schemas.openxmlformats.org/officeDocument/2006/relationships/image" Target="../media/image98.png"/><Relationship Id="rId2" Type="http://schemas.openxmlformats.org/officeDocument/2006/relationships/tags" Target="../tags/tag49.xml"/><Relationship Id="rId18" Type="http://schemas.openxmlformats.org/officeDocument/2006/relationships/slideLayout" Target="../slideLayouts/slideLayout4.xml"/><Relationship Id="rId17" Type="http://schemas.openxmlformats.org/officeDocument/2006/relationships/image" Target="../media/image72.svg"/><Relationship Id="rId16" Type="http://schemas.openxmlformats.org/officeDocument/2006/relationships/image" Target="../media/image71.png"/><Relationship Id="rId15" Type="http://schemas.openxmlformats.org/officeDocument/2006/relationships/tags" Target="../tags/tag51.xml"/><Relationship Id="rId14" Type="http://schemas.openxmlformats.org/officeDocument/2006/relationships/image" Target="../media/image108.svg"/><Relationship Id="rId13" Type="http://schemas.openxmlformats.org/officeDocument/2006/relationships/image" Target="../media/image107.png"/><Relationship Id="rId12" Type="http://schemas.openxmlformats.org/officeDocument/2006/relationships/tags" Target="../tags/tag50.xml"/><Relationship Id="rId11" Type="http://schemas.openxmlformats.org/officeDocument/2006/relationships/image" Target="../media/image106.png"/><Relationship Id="rId10" Type="http://schemas.openxmlformats.org/officeDocument/2006/relationships/image" Target="../media/image105.svg"/><Relationship Id="rId1" Type="http://schemas.openxmlformats.org/officeDocument/2006/relationships/tags" Target="../tags/tag48.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09.jpeg"/><Relationship Id="rId3" Type="http://schemas.openxmlformats.org/officeDocument/2006/relationships/image" Target="../media/image2.emf"/><Relationship Id="rId2" Type="http://schemas.openxmlformats.org/officeDocument/2006/relationships/oleObject" Target="../embeddings/oleObject2.bin"/><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0" Type="http://schemas.openxmlformats.org/officeDocument/2006/relationships/notesSlide" Target="../notesSlides/notesSlide1.xml"/><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svg"/><Relationship Id="rId7" Type="http://schemas.openxmlformats.org/officeDocument/2006/relationships/image" Target="../media/image30.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25.svg"/><Relationship Id="rId14" Type="http://schemas.openxmlformats.org/officeDocument/2006/relationships/slideLayout" Target="../slideLayouts/slideLayout4.xml"/><Relationship Id="rId13" Type="http://schemas.openxmlformats.org/officeDocument/2006/relationships/image" Target="../media/image36.png"/><Relationship Id="rId12" Type="http://schemas.openxmlformats.org/officeDocument/2006/relationships/image" Target="../media/image35.svg"/><Relationship Id="rId11" Type="http://schemas.openxmlformats.org/officeDocument/2006/relationships/image" Target="../media/image34.png"/><Relationship Id="rId10" Type="http://schemas.openxmlformats.org/officeDocument/2006/relationships/image" Target="../media/image33.sv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svg"/><Relationship Id="rId7" Type="http://schemas.openxmlformats.org/officeDocument/2006/relationships/image" Target="../media/image47.png"/><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image" Target="../media/image43.jpeg"/><Relationship Id="rId2" Type="http://schemas.openxmlformats.org/officeDocument/2006/relationships/image" Target="../media/image42.jpeg"/><Relationship Id="rId13" Type="http://schemas.openxmlformats.org/officeDocument/2006/relationships/slideLayout" Target="../slideLayouts/slideLayout4.xml"/><Relationship Id="rId12" Type="http://schemas.openxmlformats.org/officeDocument/2006/relationships/image" Target="../media/image52.svg"/><Relationship Id="rId11" Type="http://schemas.openxmlformats.org/officeDocument/2006/relationships/image" Target="../media/image51.png"/><Relationship Id="rId10" Type="http://schemas.openxmlformats.org/officeDocument/2006/relationships/image" Target="../media/image50.svg"/><Relationship Id="rId1" Type="http://schemas.openxmlformats.org/officeDocument/2006/relationships/slide" Target="slide1.xml"/></Relationships>
</file>

<file path=ppt/slides/_rels/slide6.xml.rels><?xml version="1.0" encoding="UTF-8" standalone="yes"?>
<Relationships xmlns="http://schemas.openxmlformats.org/package/2006/relationships"><Relationship Id="rId9" Type="http://schemas.openxmlformats.org/officeDocument/2006/relationships/image" Target="../media/image60.svg"/><Relationship Id="rId8" Type="http://schemas.openxmlformats.org/officeDocument/2006/relationships/image" Target="../media/image59.png"/><Relationship Id="rId7" Type="http://schemas.openxmlformats.org/officeDocument/2006/relationships/image" Target="../media/image58.svg"/><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3" Type="http://schemas.openxmlformats.org/officeDocument/2006/relationships/image" Target="../media/image54.svg"/><Relationship Id="rId2" Type="http://schemas.openxmlformats.org/officeDocument/2006/relationships/image" Target="../media/image53.png"/><Relationship Id="rId14" Type="http://schemas.openxmlformats.org/officeDocument/2006/relationships/slideLayout" Target="../slideLayouts/slideLayout4.xml"/><Relationship Id="rId13" Type="http://schemas.openxmlformats.org/officeDocument/2006/relationships/image" Target="../media/image64.png"/><Relationship Id="rId12" Type="http://schemas.openxmlformats.org/officeDocument/2006/relationships/image" Target="../media/image63.png"/><Relationship Id="rId11" Type="http://schemas.openxmlformats.org/officeDocument/2006/relationships/image" Target="../media/image62.png"/><Relationship Id="rId10" Type="http://schemas.openxmlformats.org/officeDocument/2006/relationships/image" Target="../media/image61.pn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8.xml"/><Relationship Id="rId7" Type="http://schemas.openxmlformats.org/officeDocument/2006/relationships/image" Target="../media/image65.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4" Type="http://schemas.openxmlformats.org/officeDocument/2006/relationships/slideLayout" Target="../slideLayouts/slideLayout4.xml"/><Relationship Id="rId23" Type="http://schemas.openxmlformats.org/officeDocument/2006/relationships/image" Target="../media/image70.svg"/><Relationship Id="rId22" Type="http://schemas.openxmlformats.org/officeDocument/2006/relationships/image" Target="../media/image69.png"/><Relationship Id="rId21" Type="http://schemas.openxmlformats.org/officeDocument/2006/relationships/image" Target="../media/image68.png"/><Relationship Id="rId20" Type="http://schemas.openxmlformats.org/officeDocument/2006/relationships/tags" Target="../tags/tag18.xml"/><Relationship Id="rId2" Type="http://schemas.openxmlformats.org/officeDocument/2006/relationships/tags" Target="../tags/tag3.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image" Target="../media/image67.png"/><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svg"/><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s>
</file>

<file path=ppt/slides/_rels/slide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image" Target="../media/image79.svg"/><Relationship Id="rId52" Type="http://schemas.openxmlformats.org/officeDocument/2006/relationships/slideLayout" Target="../slideLayouts/slideLayout4.xml"/><Relationship Id="rId51" Type="http://schemas.openxmlformats.org/officeDocument/2006/relationships/image" Target="../media/image97.svg"/><Relationship Id="rId50" Type="http://schemas.openxmlformats.org/officeDocument/2006/relationships/image" Target="../media/image96.png"/><Relationship Id="rId5" Type="http://schemas.openxmlformats.org/officeDocument/2006/relationships/image" Target="../media/image78.png"/><Relationship Id="rId49" Type="http://schemas.openxmlformats.org/officeDocument/2006/relationships/image" Target="../media/image95.svg"/><Relationship Id="rId48" Type="http://schemas.openxmlformats.org/officeDocument/2006/relationships/image" Target="../media/image94.png"/><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image" Target="../media/image93.svg"/><Relationship Id="rId43" Type="http://schemas.openxmlformats.org/officeDocument/2006/relationships/image" Target="../media/image92.png"/><Relationship Id="rId42" Type="http://schemas.openxmlformats.org/officeDocument/2006/relationships/tags" Target="../tags/tag44.xml"/><Relationship Id="rId41" Type="http://schemas.openxmlformats.org/officeDocument/2006/relationships/tags" Target="../tags/tag43.xml"/><Relationship Id="rId40" Type="http://schemas.openxmlformats.org/officeDocument/2006/relationships/tags" Target="../tags/tag42.xml"/><Relationship Id="rId4" Type="http://schemas.openxmlformats.org/officeDocument/2006/relationships/tags" Target="../tags/tag20.xml"/><Relationship Id="rId39" Type="http://schemas.openxmlformats.org/officeDocument/2006/relationships/tags" Target="../tags/tag41.xml"/><Relationship Id="rId38" Type="http://schemas.openxmlformats.org/officeDocument/2006/relationships/tags" Target="../tags/tag40.xml"/><Relationship Id="rId37" Type="http://schemas.openxmlformats.org/officeDocument/2006/relationships/tags" Target="../tags/tag39.xml"/><Relationship Id="rId36" Type="http://schemas.openxmlformats.org/officeDocument/2006/relationships/tags" Target="../tags/tag38.xml"/><Relationship Id="rId35" Type="http://schemas.openxmlformats.org/officeDocument/2006/relationships/image" Target="../media/image91.svg"/><Relationship Id="rId34" Type="http://schemas.openxmlformats.org/officeDocument/2006/relationships/image" Target="../media/image90.png"/><Relationship Id="rId33" Type="http://schemas.openxmlformats.org/officeDocument/2006/relationships/tags" Target="../tags/tag37.xml"/><Relationship Id="rId32" Type="http://schemas.openxmlformats.org/officeDocument/2006/relationships/tags" Target="../tags/tag36.xml"/><Relationship Id="rId31" Type="http://schemas.openxmlformats.org/officeDocument/2006/relationships/tags" Target="../tags/tag35.xml"/><Relationship Id="rId30" Type="http://schemas.openxmlformats.org/officeDocument/2006/relationships/tags" Target="../tags/tag34.xml"/><Relationship Id="rId3" Type="http://schemas.openxmlformats.org/officeDocument/2006/relationships/image" Target="../media/image77.svg"/><Relationship Id="rId29" Type="http://schemas.openxmlformats.org/officeDocument/2006/relationships/tags" Target="../tags/tag33.xml"/><Relationship Id="rId28" Type="http://schemas.openxmlformats.org/officeDocument/2006/relationships/image" Target="../media/image89.svg"/><Relationship Id="rId27" Type="http://schemas.openxmlformats.org/officeDocument/2006/relationships/image" Target="../media/image88.png"/><Relationship Id="rId26" Type="http://schemas.openxmlformats.org/officeDocument/2006/relationships/tags" Target="../tags/tag32.xml"/><Relationship Id="rId25" Type="http://schemas.openxmlformats.org/officeDocument/2006/relationships/tags" Target="../tags/tag31.xml"/><Relationship Id="rId24" Type="http://schemas.openxmlformats.org/officeDocument/2006/relationships/image" Target="../media/image87.svg"/><Relationship Id="rId23" Type="http://schemas.openxmlformats.org/officeDocument/2006/relationships/image" Target="../media/image86.png"/><Relationship Id="rId22" Type="http://schemas.openxmlformats.org/officeDocument/2006/relationships/image" Target="../media/image85.svg"/><Relationship Id="rId21" Type="http://schemas.openxmlformats.org/officeDocument/2006/relationships/image" Target="../media/image84.png"/><Relationship Id="rId20" Type="http://schemas.openxmlformats.org/officeDocument/2006/relationships/tags" Target="../tags/tag30.xml"/><Relationship Id="rId2" Type="http://schemas.openxmlformats.org/officeDocument/2006/relationships/image" Target="../media/image76.png"/><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image" Target="../media/image83.svg"/><Relationship Id="rId16" Type="http://schemas.openxmlformats.org/officeDocument/2006/relationships/image" Target="../media/image82.png"/><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image" Target="../media/image81.svg"/><Relationship Id="rId11" Type="http://schemas.openxmlformats.org/officeDocument/2006/relationships/image" Target="../media/image80.png"/><Relationship Id="rId10" Type="http://schemas.openxmlformats.org/officeDocument/2006/relationships/tags" Target="../tags/tag24.xml"/><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971CA">
                <a:lumMod val="80000"/>
                <a:lumOff val="20000"/>
                <a:alpha val="100000"/>
              </a:srgbClr>
            </a:gs>
            <a:gs pos="100000">
              <a:srgbClr val="0971C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35" name="椭圆 534"/>
          <p:cNvSpPr/>
          <p:nvPr/>
        </p:nvSpPr>
        <p:spPr>
          <a:xfrm>
            <a:off x="8270107" y="3844828"/>
            <a:ext cx="4254143" cy="4254143"/>
          </a:xfrm>
          <a:prstGeom prst="ellipse">
            <a:avLst/>
          </a:prstGeom>
          <a:solidFill>
            <a:schemeClr val="accent1">
              <a:alpha val="0"/>
            </a:schemeClr>
          </a:solidFill>
          <a:ln w="762000">
            <a:solidFill>
              <a:schemeClr val="bg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47790" y="3485480"/>
            <a:ext cx="3694070" cy="316865"/>
          </a:xfrm>
          <a:prstGeom prst="rect">
            <a:avLst/>
          </a:prstGeom>
          <a:noFill/>
        </p:spPr>
        <p:txBody>
          <a:bodyPr wrap="square" lIns="36000" tIns="36000" rIns="36000" bIns="36000" anchor="ctr">
            <a:spAutoFit/>
          </a:bodyPr>
          <a:lstStyle/>
          <a:p>
            <a:pPr marL="71755" indent="0">
              <a:lnSpc>
                <a:spcPct val="100000"/>
              </a:lnSpc>
              <a:buNone/>
            </a:pPr>
            <a:r>
              <a:rPr lang="zh-CN" altLang="en-US" sz="16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申报目录类别：基本医保目录</a:t>
            </a:r>
            <a:endParaRPr lang="zh-CN" altLang="en-US" sz="16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481944" y="2043360"/>
            <a:ext cx="7228114" cy="1262144"/>
          </a:xfrm>
          <a:custGeom>
            <a:avLst/>
            <a:gdLst>
              <a:gd name="connsiteX0" fmla="*/ 0 w 5737869"/>
              <a:gd name="connsiteY0" fmla="*/ 0 h 1169070"/>
              <a:gd name="connsiteX1" fmla="*/ 1581508 w 5737869"/>
              <a:gd name="connsiteY1" fmla="*/ 0 h 1169070"/>
              <a:gd name="connsiteX2" fmla="*/ 1621451 w 5737869"/>
              <a:gd name="connsiteY2" fmla="*/ 62152 h 1169070"/>
              <a:gd name="connsiteX3" fmla="*/ 4116417 w 5737869"/>
              <a:gd name="connsiteY3" fmla="*/ 62152 h 1169070"/>
              <a:gd name="connsiteX4" fmla="*/ 4156361 w 5737869"/>
              <a:gd name="connsiteY4" fmla="*/ 0 h 1169070"/>
              <a:gd name="connsiteX5" fmla="*/ 5737869 w 5737869"/>
              <a:gd name="connsiteY5" fmla="*/ 0 h 1169070"/>
              <a:gd name="connsiteX6" fmla="*/ 5737869 w 5737869"/>
              <a:gd name="connsiteY6" fmla="*/ 1169070 h 1169070"/>
              <a:gd name="connsiteX7" fmla="*/ 0 w 5737869"/>
              <a:gd name="connsiteY7" fmla="*/ 1169070 h 11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869" h="1169070">
                <a:moveTo>
                  <a:pt x="0" y="0"/>
                </a:moveTo>
                <a:lnTo>
                  <a:pt x="1581508" y="0"/>
                </a:lnTo>
                <a:lnTo>
                  <a:pt x="1621451" y="62152"/>
                </a:lnTo>
                <a:lnTo>
                  <a:pt x="4116417" y="62152"/>
                </a:lnTo>
                <a:lnTo>
                  <a:pt x="4156361" y="0"/>
                </a:lnTo>
                <a:lnTo>
                  <a:pt x="5737869" y="0"/>
                </a:lnTo>
                <a:lnTo>
                  <a:pt x="5737869" y="1169070"/>
                </a:lnTo>
                <a:lnTo>
                  <a:pt x="0" y="1169070"/>
                </a:lnTo>
                <a:close/>
              </a:path>
            </a:pathLst>
          </a:custGeom>
          <a:noFill/>
          <a:ln w="6350">
            <a:gradFill>
              <a:gsLst>
                <a:gs pos="50000">
                  <a:srgbClr val="FFFFFF"/>
                </a:gs>
                <a:gs pos="0">
                  <a:srgbClr val="FFFFFF">
                    <a:alpha val="0"/>
                  </a:srgbClr>
                </a:gs>
                <a:gs pos="100000">
                  <a:schemeClr val="bg1">
                    <a:alpha val="0"/>
                  </a:schemeClr>
                </a:gs>
              </a:gsLst>
              <a:lin ang="0" scaled="0"/>
            </a:gradFill>
          </a:ln>
        </p:spPr>
        <p:txBody>
          <a:bodyPr wrap="square" lIns="36000" tIns="36000" rIns="36000" bIns="36000" anchor="ctr">
            <a:noAutofit/>
          </a:bodyPr>
          <a:lstStyle>
            <a:defPPr>
              <a:defRPr lang="zh-CN"/>
            </a:defPPr>
            <a:lvl1pPr marL="71755" indent="0">
              <a:lnSpc>
                <a:spcPct val="100000"/>
              </a:lnSpc>
              <a:buNone/>
              <a:defRPr sz="16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pPr>
              <a:lnSpc>
                <a:spcPct val="150000"/>
              </a:lnSpc>
            </a:pPr>
            <a:endParaRPr lang="zh-CN" altLang="en-US" dirty="0">
              <a:sym typeface="+mn-ea"/>
            </a:endParaRPr>
          </a:p>
        </p:txBody>
      </p:sp>
      <p:pic>
        <p:nvPicPr>
          <p:cNvPr id="538" name="图片 537" descr="文本&#10;&#10;AI 生成的内容可能不正确。"/>
          <p:cNvPicPr>
            <a:picLocks noChangeAspect="1"/>
          </p:cNvPicPr>
          <p:nvPr/>
        </p:nvPicPr>
        <p:blipFill>
          <a:blip r:embed="rId1"/>
          <a:stretch>
            <a:fillRect/>
          </a:stretch>
        </p:blipFill>
        <p:spPr>
          <a:xfrm>
            <a:off x="7924799" y="4329760"/>
            <a:ext cx="3631323" cy="2037691"/>
          </a:xfrm>
          <a:prstGeom prst="rect">
            <a:avLst/>
          </a:prstGeom>
        </p:spPr>
      </p:pic>
      <p:pic>
        <p:nvPicPr>
          <p:cNvPr id="540" name="图片 539" descr="文本&#10;&#10;AI 生成的内容可能不正确。"/>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397179" y="306582"/>
            <a:ext cx="1447498" cy="304292"/>
          </a:xfrm>
          <a:prstGeom prst="rect">
            <a:avLst/>
          </a:prstGeom>
        </p:spPr>
      </p:pic>
      <p:grpSp>
        <p:nvGrpSpPr>
          <p:cNvPr id="470" name="组合 469"/>
          <p:cNvGrpSpPr/>
          <p:nvPr/>
        </p:nvGrpSpPr>
        <p:grpSpPr>
          <a:xfrm>
            <a:off x="771014" y="3944271"/>
            <a:ext cx="2454910" cy="484375"/>
            <a:chOff x="582975" y="3354112"/>
            <a:chExt cx="2455135" cy="520885"/>
          </a:xfrm>
        </p:grpSpPr>
        <p:sp>
          <p:nvSpPr>
            <p:cNvPr id="460" name="文本框 459"/>
            <p:cNvSpPr txBox="1"/>
            <p:nvPr/>
          </p:nvSpPr>
          <p:spPr>
            <a:xfrm>
              <a:off x="582975" y="3354112"/>
              <a:ext cx="1130204" cy="274670"/>
            </a:xfrm>
            <a:prstGeom prst="rect">
              <a:avLst/>
            </a:prstGeom>
            <a:noFill/>
          </p:spPr>
          <p:txBody>
            <a:bodyPr wrap="square" lIns="36000" tIns="36000" rIns="36000" bIns="36000" anchor="ctr">
              <a:spAutoFit/>
            </a:bodyPr>
            <a:lstStyle/>
            <a:p>
              <a:pPr indent="0">
                <a:lnSpc>
                  <a:spcPct val="100000"/>
                </a:lnSpc>
                <a:buNone/>
              </a:pP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注册规格</a:t>
              </a: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469" name="文本框 468"/>
            <p:cNvSpPr txBox="1"/>
            <p:nvPr/>
          </p:nvSpPr>
          <p:spPr>
            <a:xfrm>
              <a:off x="645093" y="3633263"/>
              <a:ext cx="2393017" cy="241734"/>
            </a:xfrm>
            <a:prstGeom prst="rect">
              <a:avLst/>
            </a:prstGeom>
            <a:noFill/>
          </p:spPr>
          <p:txBody>
            <a:bodyPr wrap="square" lIns="36000" tIns="36000" rIns="36000" bIns="36000" anchor="t">
              <a:spAutoFit/>
            </a:bodyPr>
            <a:lstStyle/>
            <a:p>
              <a:pPr>
                <a:buNone/>
              </a:pPr>
              <a:r>
                <a:rPr lang="en-US" altLang="zh-CN" sz="1000">
                  <a:gradFill>
                    <a:gsLst>
                      <a:gs pos="0">
                        <a:schemeClr val="bg1"/>
                      </a:gs>
                      <a:gs pos="100000">
                        <a:schemeClr val="bg1"/>
                      </a:gs>
                    </a:gsLst>
                    <a:lin ang="0" scaled="0"/>
                  </a:gradFill>
                  <a:latin typeface="+mn-ea"/>
                </a:rPr>
                <a:t>0.2ml</a:t>
              </a:r>
              <a:r>
                <a:rPr lang="zh-CN" altLang="en-US" sz="1000">
                  <a:gradFill>
                    <a:gsLst>
                      <a:gs pos="0">
                        <a:schemeClr val="bg1"/>
                      </a:gs>
                      <a:gs pos="100000">
                        <a:schemeClr val="bg1"/>
                      </a:gs>
                    </a:gsLst>
                    <a:lin ang="0" scaled="0"/>
                  </a:gradFill>
                  <a:latin typeface="+mn-ea"/>
                </a:rPr>
                <a:t>：</a:t>
              </a:r>
              <a:r>
                <a:rPr lang="en-US" altLang="zh-CN" sz="1000">
                  <a:gradFill>
                    <a:gsLst>
                      <a:gs pos="0">
                        <a:schemeClr val="bg1"/>
                      </a:gs>
                      <a:gs pos="100000">
                        <a:schemeClr val="bg1"/>
                      </a:gs>
                    </a:gsLst>
                    <a:lin ang="0" scaled="0"/>
                  </a:gradFill>
                  <a:latin typeface="+mn-ea"/>
                </a:rPr>
                <a:t>0.48mg</a:t>
              </a:r>
              <a:r>
                <a:rPr lang="zh-CN" altLang="en-US" sz="900">
                  <a:gradFill>
                    <a:gsLst>
                      <a:gs pos="0">
                        <a:schemeClr val="bg1"/>
                      </a:gs>
                      <a:gs pos="100000">
                        <a:schemeClr val="bg1"/>
                      </a:gs>
                    </a:gsLst>
                    <a:lin ang="0" scaled="0"/>
                  </a:gradFill>
                  <a:latin typeface="+mn-ea"/>
                </a:rPr>
                <a:t>（按</a:t>
              </a:r>
              <a:r>
                <a:rPr lang="en-US" altLang="zh-CN" sz="900">
                  <a:gradFill>
                    <a:gsLst>
                      <a:gs pos="0">
                        <a:schemeClr val="bg1"/>
                      </a:gs>
                      <a:gs pos="100000">
                        <a:schemeClr val="bg1"/>
                      </a:gs>
                    </a:gsLst>
                    <a:lin ang="0" scaled="0"/>
                  </a:gradFill>
                  <a:latin typeface="+mn-ea"/>
                </a:rPr>
                <a:t>C</a:t>
              </a:r>
              <a:r>
                <a:rPr lang="en-US" altLang="zh-CN" sz="900" baseline="-25000">
                  <a:gradFill>
                    <a:gsLst>
                      <a:gs pos="0">
                        <a:schemeClr val="bg1"/>
                      </a:gs>
                      <a:gs pos="100000">
                        <a:schemeClr val="bg1"/>
                      </a:gs>
                    </a:gsLst>
                    <a:lin ang="0" scaled="0"/>
                  </a:gradFill>
                  <a:latin typeface="+mn-ea"/>
                </a:rPr>
                <a:t>21</a:t>
              </a:r>
              <a:r>
                <a:rPr lang="en-US" altLang="zh-CN" sz="900">
                  <a:gradFill>
                    <a:gsLst>
                      <a:gs pos="0">
                        <a:schemeClr val="bg1"/>
                      </a:gs>
                      <a:gs pos="100000">
                        <a:schemeClr val="bg1"/>
                      </a:gs>
                    </a:gsLst>
                    <a:lin ang="0" scaled="0"/>
                  </a:gradFill>
                  <a:latin typeface="+mn-ea"/>
                </a:rPr>
                <a:t>H</a:t>
              </a:r>
              <a:r>
                <a:rPr lang="en-US" altLang="zh-CN" sz="900" baseline="-25000">
                  <a:gradFill>
                    <a:gsLst>
                      <a:gs pos="0">
                        <a:schemeClr val="bg1"/>
                      </a:gs>
                      <a:gs pos="100000">
                        <a:schemeClr val="bg1"/>
                      </a:gs>
                    </a:gsLst>
                    <a:lin ang="0" scaled="0"/>
                  </a:gradFill>
                  <a:latin typeface="+mn-ea"/>
                </a:rPr>
                <a:t>25</a:t>
              </a:r>
              <a:r>
                <a:rPr lang="en-US" altLang="zh-CN" sz="900">
                  <a:gradFill>
                    <a:gsLst>
                      <a:gs pos="0">
                        <a:schemeClr val="bg1"/>
                      </a:gs>
                      <a:gs pos="100000">
                        <a:schemeClr val="bg1"/>
                      </a:gs>
                    </a:gsLst>
                    <a:lin ang="0" scaled="0"/>
                  </a:gradFill>
                  <a:latin typeface="+mn-ea"/>
                </a:rPr>
                <a:t>ClN</a:t>
              </a:r>
              <a:r>
                <a:rPr lang="en-US" altLang="zh-CN" sz="900" baseline="-25000">
                  <a:gradFill>
                    <a:gsLst>
                      <a:gs pos="0">
                        <a:schemeClr val="bg1"/>
                      </a:gs>
                      <a:gs pos="100000">
                        <a:schemeClr val="bg1"/>
                      </a:gs>
                    </a:gsLst>
                    <a:lin ang="0" scaled="0"/>
                  </a:gradFill>
                  <a:latin typeface="+mn-ea"/>
                </a:rPr>
                <a:t>2</a:t>
              </a:r>
              <a:r>
                <a:rPr lang="en-US" altLang="zh-CN" sz="900">
                  <a:gradFill>
                    <a:gsLst>
                      <a:gs pos="0">
                        <a:schemeClr val="bg1"/>
                      </a:gs>
                      <a:gs pos="100000">
                        <a:schemeClr val="bg1"/>
                      </a:gs>
                    </a:gsLst>
                    <a:lin ang="0" scaled="0"/>
                  </a:gradFill>
                  <a:latin typeface="+mn-ea"/>
                </a:rPr>
                <a:t>O</a:t>
              </a:r>
              <a:r>
                <a:rPr lang="en-US" altLang="zh-CN" sz="900" baseline="-25000">
                  <a:gradFill>
                    <a:gsLst>
                      <a:gs pos="0">
                        <a:schemeClr val="bg1"/>
                      </a:gs>
                      <a:gs pos="100000">
                        <a:schemeClr val="bg1"/>
                      </a:gs>
                    </a:gsLst>
                    <a:lin ang="0" scaled="0"/>
                  </a:gradFill>
                  <a:latin typeface="+mn-ea"/>
                </a:rPr>
                <a:t>3</a:t>
              </a:r>
              <a:r>
                <a:rPr lang="zh-CN" altLang="en-US" sz="900">
                  <a:gradFill>
                    <a:gsLst>
                      <a:gs pos="0">
                        <a:schemeClr val="bg1"/>
                      </a:gs>
                      <a:gs pos="100000">
                        <a:schemeClr val="bg1"/>
                      </a:gs>
                    </a:gsLst>
                    <a:lin ang="0" scaled="0"/>
                  </a:gradFill>
                  <a:latin typeface="+mn-ea"/>
                </a:rPr>
                <a:t>计）</a:t>
              </a:r>
              <a:endParaRPr lang="zh-CN" altLang="en-US" sz="1000" dirty="0">
                <a:gradFill>
                  <a:gsLst>
                    <a:gs pos="0">
                      <a:schemeClr val="bg1"/>
                    </a:gs>
                    <a:gs pos="100000">
                      <a:schemeClr val="bg1"/>
                    </a:gs>
                  </a:gsLst>
                  <a:lin ang="0" scaled="0"/>
                </a:gradFill>
                <a:latin typeface="+mn-ea"/>
              </a:endParaRPr>
            </a:p>
          </p:txBody>
        </p:sp>
      </p:grpSp>
      <p:grpSp>
        <p:nvGrpSpPr>
          <p:cNvPr id="60" name="组合 59"/>
          <p:cNvGrpSpPr/>
          <p:nvPr/>
        </p:nvGrpSpPr>
        <p:grpSpPr>
          <a:xfrm>
            <a:off x="771014" y="4616101"/>
            <a:ext cx="2454910" cy="770360"/>
            <a:chOff x="622759" y="3352043"/>
            <a:chExt cx="2455135" cy="828632"/>
          </a:xfrm>
        </p:grpSpPr>
        <p:sp>
          <p:nvSpPr>
            <p:cNvPr id="61" name="文本框 60"/>
            <p:cNvSpPr txBox="1"/>
            <p:nvPr/>
          </p:nvSpPr>
          <p:spPr>
            <a:xfrm>
              <a:off x="622759" y="3352043"/>
              <a:ext cx="1130204" cy="274670"/>
            </a:xfrm>
            <a:prstGeom prst="rect">
              <a:avLst/>
            </a:prstGeom>
            <a:noFill/>
          </p:spPr>
          <p:txBody>
            <a:bodyPr wrap="square" lIns="36000" tIns="36000" rIns="36000" bIns="36000" anchor="ctr">
              <a:spAutoFit/>
            </a:bodyPr>
            <a:lstStyle/>
            <a:p>
              <a:pPr indent="0">
                <a:lnSpc>
                  <a:spcPct val="100000"/>
                </a:lnSpc>
                <a:buNone/>
              </a:pPr>
              <a:r>
                <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适应症</a:t>
              </a:r>
              <a:r>
                <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63" name="文本框 62"/>
            <p:cNvSpPr txBox="1"/>
            <p:nvPr/>
          </p:nvSpPr>
          <p:spPr>
            <a:xfrm>
              <a:off x="684877" y="3607611"/>
              <a:ext cx="2393017" cy="573064"/>
            </a:xfrm>
            <a:prstGeom prst="rect">
              <a:avLst/>
            </a:prstGeom>
            <a:noFill/>
          </p:spPr>
          <p:txBody>
            <a:bodyPr wrap="square" lIns="36000" tIns="36000" rIns="36000" bIns="36000" anchor="t">
              <a:spAutoFit/>
            </a:bodyPr>
            <a:lstStyle/>
            <a:p>
              <a:pPr>
                <a:lnSpc>
                  <a:spcPct val="150000"/>
                </a:lnSpc>
                <a:buNone/>
              </a:pPr>
              <a:r>
                <a:rPr lang="zh-CN" altLang="en-US" sz="1000" dirty="0">
                  <a:gradFill>
                    <a:gsLst>
                      <a:gs pos="0">
                        <a:schemeClr val="bg1"/>
                      </a:gs>
                      <a:gs pos="100000">
                        <a:schemeClr val="bg1"/>
                      </a:gs>
                    </a:gsLst>
                    <a:lin ang="0" scaled="0"/>
                  </a:gradFill>
                  <a:latin typeface="+mn-ea"/>
                </a:rPr>
                <a:t>适用于过敏性结膜炎相关的眼痒的治疗（可用于</a:t>
              </a:r>
              <a:r>
                <a:rPr lang="en-US" altLang="zh-CN" sz="1000" dirty="0">
                  <a:gradFill>
                    <a:gsLst>
                      <a:gs pos="0">
                        <a:schemeClr val="bg1"/>
                      </a:gs>
                      <a:gs pos="100000">
                        <a:schemeClr val="bg1"/>
                      </a:gs>
                    </a:gsLst>
                    <a:lin ang="0" scaled="0"/>
                  </a:gradFill>
                  <a:latin typeface="+mn-ea"/>
                </a:rPr>
                <a:t>2</a:t>
              </a:r>
              <a:r>
                <a:rPr lang="zh-CN" altLang="en-US" sz="1000" dirty="0">
                  <a:gradFill>
                    <a:gsLst>
                      <a:gs pos="0">
                        <a:schemeClr val="bg1"/>
                      </a:gs>
                      <a:gs pos="100000">
                        <a:schemeClr val="bg1"/>
                      </a:gs>
                    </a:gsLst>
                    <a:lin ang="0" scaled="0"/>
                  </a:gradFill>
                  <a:latin typeface="+mn-ea"/>
                </a:rPr>
                <a:t>岁及以上儿童患者）</a:t>
              </a:r>
              <a:endParaRPr lang="zh-CN" altLang="en-US" sz="1000" dirty="0">
                <a:gradFill>
                  <a:gsLst>
                    <a:gs pos="0">
                      <a:schemeClr val="bg1"/>
                    </a:gs>
                    <a:gs pos="100000">
                      <a:schemeClr val="bg1"/>
                    </a:gs>
                  </a:gsLst>
                  <a:lin ang="0" scaled="0"/>
                </a:gradFill>
                <a:latin typeface="+mn-ea"/>
              </a:endParaRPr>
            </a:p>
          </p:txBody>
        </p:sp>
      </p:grpSp>
      <p:sp>
        <p:nvSpPr>
          <p:cNvPr id="471" name="文本框 470"/>
          <p:cNvSpPr txBox="1"/>
          <p:nvPr/>
        </p:nvSpPr>
        <p:spPr>
          <a:xfrm>
            <a:off x="771014" y="5557806"/>
            <a:ext cx="1130100" cy="255344"/>
          </a:xfrm>
          <a:prstGeom prst="rect">
            <a:avLst/>
          </a:prstGeom>
          <a:noFill/>
        </p:spPr>
        <p:txBody>
          <a:bodyPr wrap="square" lIns="36000" tIns="36000" rIns="36000" bIns="36000" anchor="ctr">
            <a:spAutoFit/>
          </a:bodyPr>
          <a:lstStyle/>
          <a:p>
            <a:pPr indent="0">
              <a:lnSpc>
                <a:spcPct val="100000"/>
              </a:lnSpc>
              <a:buNone/>
            </a:pP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包装规格</a:t>
            </a: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487" name="文本框 486"/>
          <p:cNvSpPr txBox="1"/>
          <p:nvPr/>
        </p:nvSpPr>
        <p:spPr>
          <a:xfrm>
            <a:off x="3828539" y="4616101"/>
            <a:ext cx="2277110" cy="255270"/>
          </a:xfrm>
          <a:prstGeom prst="rect">
            <a:avLst/>
          </a:prstGeom>
          <a:noFill/>
        </p:spPr>
        <p:txBody>
          <a:bodyPr wrap="square" lIns="36000" tIns="36000" rIns="36000" bIns="36000" anchor="ctr">
            <a:spAutoFit/>
          </a:bodyPr>
          <a:lstStyle/>
          <a:p>
            <a:pPr indent="0">
              <a:lnSpc>
                <a:spcPct val="100000"/>
              </a:lnSpc>
              <a:buNone/>
            </a:pP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全球首个上市国家及上市时间</a:t>
            </a: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495" name="文本框 494"/>
          <p:cNvSpPr txBox="1"/>
          <p:nvPr/>
        </p:nvSpPr>
        <p:spPr>
          <a:xfrm>
            <a:off x="3922099" y="4859306"/>
            <a:ext cx="2488565" cy="301625"/>
          </a:xfrm>
          <a:prstGeom prst="rect">
            <a:avLst/>
          </a:prstGeom>
          <a:noFill/>
        </p:spPr>
        <p:txBody>
          <a:bodyPr wrap="square" lIns="36000" tIns="36000" rIns="36000" bIns="36000" anchor="t">
            <a:spAutoFit/>
          </a:bodyPr>
          <a:lstStyle/>
          <a:p>
            <a:pPr>
              <a:lnSpc>
                <a:spcPct val="150000"/>
              </a:lnSpc>
              <a:buNone/>
            </a:pPr>
            <a:r>
              <a:rPr lang="zh-CN" altLang="en-US" sz="1000" dirty="0">
                <a:gradFill>
                  <a:gsLst>
                    <a:gs pos="0">
                      <a:schemeClr val="bg1"/>
                    </a:gs>
                    <a:gs pos="100000">
                      <a:schemeClr val="bg1"/>
                    </a:gs>
                  </a:gsLst>
                  <a:lin ang="0" scaled="0"/>
                </a:gradFill>
                <a:latin typeface="+mn-ea"/>
              </a:rPr>
              <a:t>美国，</a:t>
            </a:r>
            <a:r>
              <a:rPr lang="en-US" altLang="zh-CN" sz="1000" dirty="0">
                <a:gradFill>
                  <a:gsLst>
                    <a:gs pos="0">
                      <a:schemeClr val="bg1"/>
                    </a:gs>
                    <a:gs pos="100000">
                      <a:schemeClr val="bg1"/>
                    </a:gs>
                  </a:gsLst>
                  <a:lin ang="0" scaled="0"/>
                </a:gradFill>
                <a:latin typeface="+mn-ea"/>
              </a:rPr>
              <a:t>2017</a:t>
            </a:r>
            <a:r>
              <a:rPr lang="zh-CN" altLang="en-US" sz="1000" dirty="0">
                <a:gradFill>
                  <a:gsLst>
                    <a:gs pos="0">
                      <a:schemeClr val="bg1"/>
                    </a:gs>
                    <a:gs pos="100000">
                      <a:schemeClr val="bg1"/>
                    </a:gs>
                  </a:gsLst>
                  <a:lin ang="0" scaled="0"/>
                </a:gradFill>
                <a:latin typeface="+mn-ea"/>
              </a:rPr>
              <a:t>年</a:t>
            </a:r>
            <a:r>
              <a:rPr lang="en-US" altLang="zh-CN" sz="1000" dirty="0">
                <a:gradFill>
                  <a:gsLst>
                    <a:gs pos="0">
                      <a:schemeClr val="bg1"/>
                    </a:gs>
                    <a:gs pos="100000">
                      <a:schemeClr val="bg1"/>
                    </a:gs>
                  </a:gsLst>
                  <a:lin ang="0" scaled="0"/>
                </a:gradFill>
                <a:latin typeface="+mn-ea"/>
              </a:rPr>
              <a:t>5</a:t>
            </a:r>
            <a:r>
              <a:rPr lang="zh-CN" altLang="en-US" sz="1000" dirty="0">
                <a:gradFill>
                  <a:gsLst>
                    <a:gs pos="0">
                      <a:schemeClr val="bg1"/>
                    </a:gs>
                    <a:gs pos="100000">
                      <a:schemeClr val="bg1"/>
                    </a:gs>
                  </a:gsLst>
                  <a:lin ang="0" scaled="0"/>
                </a:gradFill>
                <a:latin typeface="+mn-ea"/>
              </a:rPr>
              <a:t>月</a:t>
            </a:r>
            <a:endParaRPr lang="zh-CN" altLang="en-US" sz="1000" dirty="0">
              <a:gradFill>
                <a:gsLst>
                  <a:gs pos="0">
                    <a:schemeClr val="bg1"/>
                  </a:gs>
                  <a:gs pos="100000">
                    <a:schemeClr val="bg1"/>
                  </a:gs>
                </a:gsLst>
                <a:lin ang="0" scaled="0"/>
              </a:gradFill>
              <a:latin typeface="+mn-ea"/>
            </a:endParaRPr>
          </a:p>
        </p:txBody>
      </p:sp>
      <p:sp>
        <p:nvSpPr>
          <p:cNvPr id="498" name="文本框 497"/>
          <p:cNvSpPr txBox="1"/>
          <p:nvPr/>
        </p:nvSpPr>
        <p:spPr>
          <a:xfrm>
            <a:off x="3828539" y="3944271"/>
            <a:ext cx="2277330" cy="255287"/>
          </a:xfrm>
          <a:prstGeom prst="rect">
            <a:avLst/>
          </a:prstGeom>
          <a:noFill/>
        </p:spPr>
        <p:txBody>
          <a:bodyPr wrap="square" lIns="36000" tIns="36000" rIns="36000" bIns="36000" anchor="ctr">
            <a:spAutoFit/>
          </a:bodyPr>
          <a:lstStyle/>
          <a:p>
            <a:pPr indent="0">
              <a:lnSpc>
                <a:spcPct val="100000"/>
              </a:lnSpc>
              <a:buNone/>
            </a:pP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中国大陆首次上市时间</a:t>
            </a:r>
            <a:r>
              <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504" name="文本框 503"/>
          <p:cNvSpPr txBox="1"/>
          <p:nvPr/>
        </p:nvSpPr>
        <p:spPr>
          <a:xfrm>
            <a:off x="3828539" y="5557806"/>
            <a:ext cx="2393315" cy="255270"/>
          </a:xfrm>
          <a:prstGeom prst="rect">
            <a:avLst/>
          </a:prstGeom>
          <a:noFill/>
        </p:spPr>
        <p:txBody>
          <a:bodyPr wrap="square" lIns="36000" tIns="36000" rIns="36000" bIns="36000" anchor="ctr">
            <a:spAutoFit/>
          </a:bodyPr>
          <a:lstStyle/>
          <a:p>
            <a:pPr indent="0">
              <a:lnSpc>
                <a:spcPct val="100000"/>
              </a:lnSpc>
              <a:buNone/>
            </a:pPr>
            <a:r>
              <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r>
              <a:rPr lang="zh-CN" altLang="en-US"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独家药物，非</a:t>
            </a:r>
            <a:r>
              <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OTC</a:t>
            </a:r>
            <a:r>
              <a:rPr lang="zh-CN" altLang="en-US"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药品</a:t>
            </a:r>
            <a:r>
              <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a:t>
            </a:r>
            <a:endParaRPr lang="en-US" altLang="zh-CN" sz="12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grpSp>
        <p:nvGrpSpPr>
          <p:cNvPr id="350" name="组合 349"/>
          <p:cNvGrpSpPr/>
          <p:nvPr/>
        </p:nvGrpSpPr>
        <p:grpSpPr>
          <a:xfrm>
            <a:off x="513839" y="3944271"/>
            <a:ext cx="319405" cy="296545"/>
            <a:chOff x="604486" y="3575877"/>
            <a:chExt cx="319155" cy="319155"/>
          </a:xfrm>
        </p:grpSpPr>
        <p:sp>
          <p:nvSpPr>
            <p:cNvPr id="510" name="椭圆 509"/>
            <p:cNvSpPr/>
            <p:nvPr/>
          </p:nvSpPr>
          <p:spPr>
            <a:xfrm>
              <a:off x="604486" y="3575877"/>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30" name="图形 3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933" y="3655704"/>
              <a:ext cx="172260" cy="159500"/>
            </a:xfrm>
            <a:prstGeom prst="rect">
              <a:avLst/>
            </a:prstGeom>
          </p:spPr>
        </p:pic>
      </p:grpSp>
      <p:grpSp>
        <p:nvGrpSpPr>
          <p:cNvPr id="347" name="组合 346"/>
          <p:cNvGrpSpPr/>
          <p:nvPr/>
        </p:nvGrpSpPr>
        <p:grpSpPr>
          <a:xfrm>
            <a:off x="513839" y="5525421"/>
            <a:ext cx="319405" cy="296545"/>
            <a:chOff x="604486" y="5410445"/>
            <a:chExt cx="319155" cy="319155"/>
          </a:xfrm>
        </p:grpSpPr>
        <p:sp>
          <p:nvSpPr>
            <p:cNvPr id="324" name="椭圆 323"/>
            <p:cNvSpPr/>
            <p:nvPr/>
          </p:nvSpPr>
          <p:spPr>
            <a:xfrm>
              <a:off x="604486" y="5410445"/>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grpSp>
          <p:nvGrpSpPr>
            <p:cNvPr id="344" name="组合 343"/>
            <p:cNvGrpSpPr/>
            <p:nvPr/>
          </p:nvGrpSpPr>
          <p:grpSpPr>
            <a:xfrm>
              <a:off x="667172" y="5464327"/>
              <a:ext cx="193783" cy="211390"/>
              <a:chOff x="624893" y="5617901"/>
              <a:chExt cx="160602" cy="175194"/>
            </a:xfrm>
            <a:solidFill>
              <a:schemeClr val="bg1"/>
            </a:solidFill>
          </p:grpSpPr>
          <p:sp>
            <p:nvSpPr>
              <p:cNvPr id="345" name="任意多边形: 形状 344"/>
              <p:cNvSpPr/>
              <p:nvPr/>
            </p:nvSpPr>
            <p:spPr>
              <a:xfrm>
                <a:off x="624893" y="5617901"/>
                <a:ext cx="160602" cy="175194"/>
              </a:xfrm>
              <a:custGeom>
                <a:avLst/>
                <a:gdLst>
                  <a:gd name="connsiteX0" fmla="*/ 160603 w 160602"/>
                  <a:gd name="connsiteY0" fmla="*/ 44281 h 175194"/>
                  <a:gd name="connsiteX1" fmla="*/ 160603 w 160602"/>
                  <a:gd name="connsiteY1" fmla="*/ 132353 h 175194"/>
                  <a:gd name="connsiteX2" fmla="*/ 80297 w 160602"/>
                  <a:gd name="connsiteY2" fmla="*/ 175195 h 175194"/>
                  <a:gd name="connsiteX3" fmla="*/ 0 w 160602"/>
                  <a:gd name="connsiteY3" fmla="*/ 132353 h 175194"/>
                  <a:gd name="connsiteX4" fmla="*/ 0 w 160602"/>
                  <a:gd name="connsiteY4" fmla="*/ 43798 h 175194"/>
                  <a:gd name="connsiteX5" fmla="*/ 80297 w 160602"/>
                  <a:gd name="connsiteY5" fmla="*/ 0 h 175194"/>
                  <a:gd name="connsiteX6" fmla="*/ 160603 w 160602"/>
                  <a:gd name="connsiteY6" fmla="*/ 44281 h 175194"/>
                  <a:gd name="connsiteX7" fmla="*/ 7300 w 160602"/>
                  <a:gd name="connsiteY7" fmla="*/ 127973 h 175194"/>
                  <a:gd name="connsiteX8" fmla="*/ 76648 w 160602"/>
                  <a:gd name="connsiteY8" fmla="*/ 164975 h 175194"/>
                  <a:gd name="connsiteX9" fmla="*/ 76648 w 160602"/>
                  <a:gd name="connsiteY9" fmla="*/ 87817 h 175194"/>
                  <a:gd name="connsiteX10" fmla="*/ 7298 w 160602"/>
                  <a:gd name="connsiteY10" fmla="*/ 51712 h 175194"/>
                  <a:gd name="connsiteX11" fmla="*/ 7298 w 160602"/>
                  <a:gd name="connsiteY11" fmla="*/ 127973 h 175194"/>
                  <a:gd name="connsiteX12" fmla="*/ 122753 w 160602"/>
                  <a:gd name="connsiteY12" fmla="*/ 67862 h 175194"/>
                  <a:gd name="connsiteX13" fmla="*/ 122564 w 160602"/>
                  <a:gd name="connsiteY13" fmla="*/ 79908 h 175194"/>
                  <a:gd name="connsiteX14" fmla="*/ 114759 w 160602"/>
                  <a:gd name="connsiteY14" fmla="*/ 83683 h 175194"/>
                  <a:gd name="connsiteX15" fmla="*/ 114759 w 160602"/>
                  <a:gd name="connsiteY15" fmla="*/ 71977 h 175194"/>
                  <a:gd name="connsiteX16" fmla="*/ 83948 w 160602"/>
                  <a:gd name="connsiteY16" fmla="*/ 87832 h 175194"/>
                  <a:gd name="connsiteX17" fmla="*/ 83948 w 160602"/>
                  <a:gd name="connsiteY17" fmla="*/ 164976 h 175194"/>
                  <a:gd name="connsiteX18" fmla="*/ 153303 w 160602"/>
                  <a:gd name="connsiteY18" fmla="*/ 127973 h 175194"/>
                  <a:gd name="connsiteX19" fmla="*/ 153303 w 160602"/>
                  <a:gd name="connsiteY19" fmla="*/ 52142 h 175194"/>
                  <a:gd name="connsiteX20" fmla="*/ 122753 w 160602"/>
                  <a:gd name="connsiteY20" fmla="*/ 67862 h 175194"/>
                  <a:gd name="connsiteX21" fmla="*/ 113007 w 160602"/>
                  <a:gd name="connsiteY21" fmla="*/ 64669 h 175194"/>
                  <a:gd name="connsiteX22" fmla="*/ 43413 w 160602"/>
                  <a:gd name="connsiteY22" fmla="*/ 28433 h 175194"/>
                  <a:gd name="connsiteX23" fmla="*/ 11665 w 160602"/>
                  <a:gd name="connsiteY23" fmla="*/ 45755 h 175194"/>
                  <a:gd name="connsiteX24" fmla="*/ 80312 w 160602"/>
                  <a:gd name="connsiteY24" fmla="*/ 81495 h 175194"/>
                  <a:gd name="connsiteX25" fmla="*/ 113008 w 160602"/>
                  <a:gd name="connsiteY25" fmla="*/ 64668 h 175194"/>
                  <a:gd name="connsiteX26" fmla="*/ 51135 w 160602"/>
                  <a:gd name="connsiteY26" fmla="*/ 24220 h 175194"/>
                  <a:gd name="connsiteX27" fmla="*/ 120957 w 160602"/>
                  <a:gd name="connsiteY27" fmla="*/ 60573 h 175194"/>
                  <a:gd name="connsiteX28" fmla="*/ 148930 w 160602"/>
                  <a:gd name="connsiteY28" fmla="*/ 46179 h 175194"/>
                  <a:gd name="connsiteX29" fmla="*/ 80276 w 160602"/>
                  <a:gd name="connsiteY29" fmla="*/ 8329 h 175194"/>
                  <a:gd name="connsiteX30" fmla="*/ 51133 w 160602"/>
                  <a:gd name="connsiteY30" fmla="*/ 24220 h 175194"/>
                  <a:gd name="connsiteX31" fmla="*/ 134846 w 160602"/>
                  <a:gd name="connsiteY31" fmla="*/ 102909 h 175194"/>
                  <a:gd name="connsiteX32" fmla="*/ 132372 w 160602"/>
                  <a:gd name="connsiteY32" fmla="*/ 104230 h 175194"/>
                  <a:gd name="connsiteX33" fmla="*/ 132517 w 160602"/>
                  <a:gd name="connsiteY33" fmla="*/ 123315 h 175194"/>
                  <a:gd name="connsiteX34" fmla="*/ 131031 w 160602"/>
                  <a:gd name="connsiteY34" fmla="*/ 125569 h 175194"/>
                  <a:gd name="connsiteX35" fmla="*/ 127325 w 160602"/>
                  <a:gd name="connsiteY35" fmla="*/ 127417 h 175194"/>
                  <a:gd name="connsiteX36" fmla="*/ 125839 w 160602"/>
                  <a:gd name="connsiteY36" fmla="*/ 126660 h 175194"/>
                  <a:gd name="connsiteX37" fmla="*/ 125634 w 160602"/>
                  <a:gd name="connsiteY37" fmla="*/ 107828 h 175194"/>
                  <a:gd name="connsiteX38" fmla="*/ 123237 w 160602"/>
                  <a:gd name="connsiteY38" fmla="*/ 109108 h 175194"/>
                  <a:gd name="connsiteX39" fmla="*/ 121939 w 160602"/>
                  <a:gd name="connsiteY39" fmla="*/ 107521 h 175194"/>
                  <a:gd name="connsiteX40" fmla="*/ 127566 w 160602"/>
                  <a:gd name="connsiteY40" fmla="*/ 94129 h 175194"/>
                  <a:gd name="connsiteX41" fmla="*/ 130174 w 160602"/>
                  <a:gd name="connsiteY41" fmla="*/ 92680 h 175194"/>
                  <a:gd name="connsiteX42" fmla="*/ 136162 w 160602"/>
                  <a:gd name="connsiteY42" fmla="*/ 99874 h 175194"/>
                  <a:gd name="connsiteX43" fmla="*/ 134849 w 160602"/>
                  <a:gd name="connsiteY43" fmla="*/ 102911 h 175194"/>
                  <a:gd name="connsiteX44" fmla="*/ 110397 w 160602"/>
                  <a:gd name="connsiteY44" fmla="*/ 133325 h 175194"/>
                  <a:gd name="connsiteX45" fmla="*/ 109035 w 160602"/>
                  <a:gd name="connsiteY45" fmla="*/ 135463 h 175194"/>
                  <a:gd name="connsiteX46" fmla="*/ 105598 w 160602"/>
                  <a:gd name="connsiteY46" fmla="*/ 137174 h 175194"/>
                  <a:gd name="connsiteX47" fmla="*/ 104203 w 160602"/>
                  <a:gd name="connsiteY47" fmla="*/ 136427 h 175194"/>
                  <a:gd name="connsiteX48" fmla="*/ 103817 w 160602"/>
                  <a:gd name="connsiteY48" fmla="*/ 118390 h 175194"/>
                  <a:gd name="connsiteX49" fmla="*/ 101592 w 160602"/>
                  <a:gd name="connsiteY49" fmla="*/ 119577 h 175194"/>
                  <a:gd name="connsiteX50" fmla="*/ 100366 w 160602"/>
                  <a:gd name="connsiteY50" fmla="*/ 118036 h 175194"/>
                  <a:gd name="connsiteX51" fmla="*/ 105475 w 160602"/>
                  <a:gd name="connsiteY51" fmla="*/ 105312 h 175194"/>
                  <a:gd name="connsiteX52" fmla="*/ 107891 w 160602"/>
                  <a:gd name="connsiteY52" fmla="*/ 103969 h 175194"/>
                  <a:gd name="connsiteX53" fmla="*/ 113544 w 160602"/>
                  <a:gd name="connsiteY53" fmla="*/ 110951 h 175194"/>
                  <a:gd name="connsiteX54" fmla="*/ 112354 w 160602"/>
                  <a:gd name="connsiteY54" fmla="*/ 113833 h 175194"/>
                  <a:gd name="connsiteX55" fmla="*/ 110061 w 160602"/>
                  <a:gd name="connsiteY55" fmla="*/ 115057 h 175194"/>
                  <a:gd name="connsiteX56" fmla="*/ 110397 w 160602"/>
                  <a:gd name="connsiteY56" fmla="*/ 133325 h 175194"/>
                  <a:gd name="connsiteX57" fmla="*/ 139275 w 160602"/>
                  <a:gd name="connsiteY57" fmla="*/ 128188 h 175194"/>
                  <a:gd name="connsiteX58" fmla="*/ 138514 w 160602"/>
                  <a:gd name="connsiteY58" fmla="*/ 129317 h 175194"/>
                  <a:gd name="connsiteX59" fmla="*/ 99239 w 160602"/>
                  <a:gd name="connsiteY59" fmla="*/ 148383 h 175194"/>
                  <a:gd name="connsiteX60" fmla="*/ 98559 w 160602"/>
                  <a:gd name="connsiteY60" fmla="*/ 148005 h 175194"/>
                  <a:gd name="connsiteX61" fmla="*/ 98506 w 160602"/>
                  <a:gd name="connsiteY61" fmla="*/ 145905 h 175194"/>
                  <a:gd name="connsiteX62" fmla="*/ 99154 w 160602"/>
                  <a:gd name="connsiteY62" fmla="*/ 144877 h 175194"/>
                  <a:gd name="connsiteX63" fmla="*/ 138497 w 160602"/>
                  <a:gd name="connsiteY63" fmla="*/ 125524 h 175194"/>
                  <a:gd name="connsiteX64" fmla="*/ 139264 w 160602"/>
                  <a:gd name="connsiteY64" fmla="*/ 125908 h 175194"/>
                  <a:gd name="connsiteX65" fmla="*/ 139275 w 160602"/>
                  <a:gd name="connsiteY65" fmla="*/ 128188 h 1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0602" h="175194">
                    <a:moveTo>
                      <a:pt x="160603" y="44281"/>
                    </a:moveTo>
                    <a:lnTo>
                      <a:pt x="160603" y="132353"/>
                    </a:lnTo>
                    <a:lnTo>
                      <a:pt x="80297" y="175195"/>
                    </a:lnTo>
                    <a:lnTo>
                      <a:pt x="0" y="132353"/>
                    </a:lnTo>
                    <a:lnTo>
                      <a:pt x="0" y="43798"/>
                    </a:lnTo>
                    <a:lnTo>
                      <a:pt x="80297" y="0"/>
                    </a:lnTo>
                    <a:lnTo>
                      <a:pt x="160603" y="44281"/>
                    </a:lnTo>
                    <a:close/>
                    <a:moveTo>
                      <a:pt x="7300" y="127973"/>
                    </a:moveTo>
                    <a:lnTo>
                      <a:pt x="76648" y="164975"/>
                    </a:lnTo>
                    <a:lnTo>
                      <a:pt x="76648" y="87817"/>
                    </a:lnTo>
                    <a:lnTo>
                      <a:pt x="7298" y="51712"/>
                    </a:lnTo>
                    <a:lnTo>
                      <a:pt x="7298" y="127973"/>
                    </a:lnTo>
                    <a:close/>
                    <a:moveTo>
                      <a:pt x="122753" y="67862"/>
                    </a:moveTo>
                    <a:lnTo>
                      <a:pt x="122564" y="79908"/>
                    </a:lnTo>
                    <a:lnTo>
                      <a:pt x="114759" y="83683"/>
                    </a:lnTo>
                    <a:lnTo>
                      <a:pt x="114759" y="71977"/>
                    </a:lnTo>
                    <a:lnTo>
                      <a:pt x="83948" y="87832"/>
                    </a:lnTo>
                    <a:lnTo>
                      <a:pt x="83948" y="164976"/>
                    </a:lnTo>
                    <a:lnTo>
                      <a:pt x="153303" y="127973"/>
                    </a:lnTo>
                    <a:lnTo>
                      <a:pt x="153303" y="52142"/>
                    </a:lnTo>
                    <a:lnTo>
                      <a:pt x="122753" y="67862"/>
                    </a:lnTo>
                    <a:close/>
                    <a:moveTo>
                      <a:pt x="113007" y="64669"/>
                    </a:moveTo>
                    <a:lnTo>
                      <a:pt x="43413" y="28433"/>
                    </a:lnTo>
                    <a:lnTo>
                      <a:pt x="11665" y="45755"/>
                    </a:lnTo>
                    <a:lnTo>
                      <a:pt x="80312" y="81495"/>
                    </a:lnTo>
                    <a:lnTo>
                      <a:pt x="113008" y="64668"/>
                    </a:lnTo>
                    <a:close/>
                    <a:moveTo>
                      <a:pt x="51135" y="24220"/>
                    </a:moveTo>
                    <a:lnTo>
                      <a:pt x="120957" y="60573"/>
                    </a:lnTo>
                    <a:lnTo>
                      <a:pt x="148930" y="46179"/>
                    </a:lnTo>
                    <a:lnTo>
                      <a:pt x="80276" y="8329"/>
                    </a:lnTo>
                    <a:lnTo>
                      <a:pt x="51133" y="24220"/>
                    </a:lnTo>
                    <a:close/>
                    <a:moveTo>
                      <a:pt x="134846" y="102909"/>
                    </a:moveTo>
                    <a:lnTo>
                      <a:pt x="132372" y="104230"/>
                    </a:lnTo>
                    <a:lnTo>
                      <a:pt x="132517" y="123315"/>
                    </a:lnTo>
                    <a:cubicBezTo>
                      <a:pt x="132522" y="124148"/>
                      <a:pt x="131857" y="125158"/>
                      <a:pt x="131031" y="125569"/>
                    </a:cubicBezTo>
                    <a:lnTo>
                      <a:pt x="127325" y="127417"/>
                    </a:lnTo>
                    <a:cubicBezTo>
                      <a:pt x="126512" y="127823"/>
                      <a:pt x="125848" y="127482"/>
                      <a:pt x="125839" y="126660"/>
                    </a:cubicBezTo>
                    <a:lnTo>
                      <a:pt x="125634" y="107828"/>
                    </a:lnTo>
                    <a:lnTo>
                      <a:pt x="123237" y="109108"/>
                    </a:lnTo>
                    <a:cubicBezTo>
                      <a:pt x="122109" y="109710"/>
                      <a:pt x="121390" y="108829"/>
                      <a:pt x="121939" y="107521"/>
                    </a:cubicBezTo>
                    <a:lnTo>
                      <a:pt x="127566" y="94129"/>
                    </a:lnTo>
                    <a:cubicBezTo>
                      <a:pt x="128133" y="92778"/>
                      <a:pt x="129584" y="91969"/>
                      <a:pt x="130174" y="92680"/>
                    </a:cubicBezTo>
                    <a:lnTo>
                      <a:pt x="136162" y="99874"/>
                    </a:lnTo>
                    <a:cubicBezTo>
                      <a:pt x="136760" y="100593"/>
                      <a:pt x="136028" y="102282"/>
                      <a:pt x="134849" y="102911"/>
                    </a:cubicBezTo>
                    <a:close/>
                    <a:moveTo>
                      <a:pt x="110397" y="133325"/>
                    </a:moveTo>
                    <a:cubicBezTo>
                      <a:pt x="110410" y="134125"/>
                      <a:pt x="109801" y="135080"/>
                      <a:pt x="109035" y="135463"/>
                    </a:cubicBezTo>
                    <a:lnTo>
                      <a:pt x="105598" y="137174"/>
                    </a:lnTo>
                    <a:cubicBezTo>
                      <a:pt x="104843" y="137550"/>
                      <a:pt x="104221" y="137214"/>
                      <a:pt x="104203" y="136427"/>
                    </a:cubicBezTo>
                    <a:lnTo>
                      <a:pt x="103817" y="118390"/>
                    </a:lnTo>
                    <a:lnTo>
                      <a:pt x="101592" y="119577"/>
                    </a:lnTo>
                    <a:cubicBezTo>
                      <a:pt x="100547" y="120134"/>
                      <a:pt x="99868" y="119279"/>
                      <a:pt x="100366" y="118036"/>
                    </a:cubicBezTo>
                    <a:lnTo>
                      <a:pt x="105475" y="105312"/>
                    </a:lnTo>
                    <a:cubicBezTo>
                      <a:pt x="105989" y="104027"/>
                      <a:pt x="107332" y="103279"/>
                      <a:pt x="107891" y="103969"/>
                    </a:cubicBezTo>
                    <a:lnTo>
                      <a:pt x="113544" y="110951"/>
                    </a:lnTo>
                    <a:cubicBezTo>
                      <a:pt x="114109" y="111648"/>
                      <a:pt x="113445" y="113251"/>
                      <a:pt x="112354" y="113833"/>
                    </a:cubicBezTo>
                    <a:lnTo>
                      <a:pt x="110061" y="115057"/>
                    </a:lnTo>
                    <a:lnTo>
                      <a:pt x="110397" y="133325"/>
                    </a:lnTo>
                    <a:close/>
                    <a:moveTo>
                      <a:pt x="139275" y="128188"/>
                    </a:moveTo>
                    <a:cubicBezTo>
                      <a:pt x="139276" y="128608"/>
                      <a:pt x="138936" y="129113"/>
                      <a:pt x="138514" y="129317"/>
                    </a:cubicBezTo>
                    <a:lnTo>
                      <a:pt x="99239" y="148383"/>
                    </a:lnTo>
                    <a:cubicBezTo>
                      <a:pt x="98872" y="148561"/>
                      <a:pt x="98568" y="148392"/>
                      <a:pt x="98559" y="148005"/>
                    </a:cubicBezTo>
                    <a:lnTo>
                      <a:pt x="98506" y="145905"/>
                    </a:lnTo>
                    <a:cubicBezTo>
                      <a:pt x="98498" y="145517"/>
                      <a:pt x="98787" y="145056"/>
                      <a:pt x="99154" y="144877"/>
                    </a:cubicBezTo>
                    <a:lnTo>
                      <a:pt x="138497" y="125524"/>
                    </a:lnTo>
                    <a:cubicBezTo>
                      <a:pt x="138919" y="125317"/>
                      <a:pt x="139263" y="125489"/>
                      <a:pt x="139264" y="125908"/>
                    </a:cubicBezTo>
                    <a:lnTo>
                      <a:pt x="139275" y="128188"/>
                    </a:lnTo>
                    <a:close/>
                  </a:path>
                </a:pathLst>
              </a:custGeom>
              <a:grpFill/>
              <a:ln w="186" cap="flat">
                <a:noFill/>
                <a:prstDash val="solid"/>
                <a:miter/>
              </a:ln>
            </p:spPr>
            <p:txBody>
              <a:bodyPr rtlCol="0" anchor="ctr"/>
              <a:lstStyle/>
              <a:p>
                <a:endParaRPr lang="zh-CN" altLang="en-US" sz="1000"/>
              </a:p>
            </p:txBody>
          </p:sp>
          <p:sp>
            <p:nvSpPr>
              <p:cNvPr id="346" name="任意多边形: 形状 345"/>
              <p:cNvSpPr/>
              <p:nvPr/>
            </p:nvSpPr>
            <p:spPr>
              <a:xfrm>
                <a:off x="674003" y="5728082"/>
                <a:ext cx="18907" cy="36341"/>
              </a:xfrm>
              <a:custGeom>
                <a:avLst/>
                <a:gdLst>
                  <a:gd name="connsiteX0" fmla="*/ 18591 w 18907"/>
                  <a:gd name="connsiteY0" fmla="*/ 34611 h 36341"/>
                  <a:gd name="connsiteX1" fmla="*/ 18142 w 18907"/>
                  <a:gd name="connsiteY1" fmla="*/ 33997 h 36341"/>
                  <a:gd name="connsiteX2" fmla="*/ 228 w 18907"/>
                  <a:gd name="connsiteY2" fmla="*/ 26253 h 36341"/>
                  <a:gd name="connsiteX3" fmla="*/ 12 w 18907"/>
                  <a:gd name="connsiteY3" fmla="*/ 26551 h 36341"/>
                  <a:gd name="connsiteX4" fmla="*/ 274 w 18907"/>
                  <a:gd name="connsiteY4" fmla="*/ 27839 h 36341"/>
                  <a:gd name="connsiteX5" fmla="*/ 665 w 18907"/>
                  <a:gd name="connsiteY5" fmla="*/ 28403 h 36341"/>
                  <a:gd name="connsiteX6" fmla="*/ 18644 w 18907"/>
                  <a:gd name="connsiteY6" fmla="*/ 36316 h 36341"/>
                  <a:gd name="connsiteX7" fmla="*/ 18894 w 18907"/>
                  <a:gd name="connsiteY7" fmla="*/ 36006 h 36341"/>
                  <a:gd name="connsiteX8" fmla="*/ 18592 w 18907"/>
                  <a:gd name="connsiteY8" fmla="*/ 34611 h 36341"/>
                  <a:gd name="connsiteX9" fmla="*/ 18591 w 18907"/>
                  <a:gd name="connsiteY9" fmla="*/ 29365 h 36341"/>
                  <a:gd name="connsiteX10" fmla="*/ 18142 w 18907"/>
                  <a:gd name="connsiteY10" fmla="*/ 28751 h 36341"/>
                  <a:gd name="connsiteX11" fmla="*/ 228 w 18907"/>
                  <a:gd name="connsiteY11" fmla="*/ 21007 h 36341"/>
                  <a:gd name="connsiteX12" fmla="*/ 12 w 18907"/>
                  <a:gd name="connsiteY12" fmla="*/ 21304 h 36341"/>
                  <a:gd name="connsiteX13" fmla="*/ 274 w 18907"/>
                  <a:gd name="connsiteY13" fmla="*/ 22592 h 36341"/>
                  <a:gd name="connsiteX14" fmla="*/ 665 w 18907"/>
                  <a:gd name="connsiteY14" fmla="*/ 23156 h 36341"/>
                  <a:gd name="connsiteX15" fmla="*/ 18644 w 18907"/>
                  <a:gd name="connsiteY15" fmla="*/ 31070 h 36341"/>
                  <a:gd name="connsiteX16" fmla="*/ 18894 w 18907"/>
                  <a:gd name="connsiteY16" fmla="*/ 30759 h 36341"/>
                  <a:gd name="connsiteX17" fmla="*/ 18592 w 18907"/>
                  <a:gd name="connsiteY17" fmla="*/ 29364 h 36341"/>
                  <a:gd name="connsiteX18" fmla="*/ 18591 w 18907"/>
                  <a:gd name="connsiteY18" fmla="*/ 24118 h 36341"/>
                  <a:gd name="connsiteX19" fmla="*/ 18142 w 18907"/>
                  <a:gd name="connsiteY19" fmla="*/ 23504 h 36341"/>
                  <a:gd name="connsiteX20" fmla="*/ 228 w 18907"/>
                  <a:gd name="connsiteY20" fmla="*/ 15760 h 36341"/>
                  <a:gd name="connsiteX21" fmla="*/ 12 w 18907"/>
                  <a:gd name="connsiteY21" fmla="*/ 16057 h 36341"/>
                  <a:gd name="connsiteX22" fmla="*/ 274 w 18907"/>
                  <a:gd name="connsiteY22" fmla="*/ 17346 h 36341"/>
                  <a:gd name="connsiteX23" fmla="*/ 665 w 18907"/>
                  <a:gd name="connsiteY23" fmla="*/ 17910 h 36341"/>
                  <a:gd name="connsiteX24" fmla="*/ 18644 w 18907"/>
                  <a:gd name="connsiteY24" fmla="*/ 25823 h 36341"/>
                  <a:gd name="connsiteX25" fmla="*/ 18894 w 18907"/>
                  <a:gd name="connsiteY25" fmla="*/ 25512 h 36341"/>
                  <a:gd name="connsiteX26" fmla="*/ 18592 w 18907"/>
                  <a:gd name="connsiteY26" fmla="*/ 24118 h 36341"/>
                  <a:gd name="connsiteX27" fmla="*/ 18591 w 18907"/>
                  <a:gd name="connsiteY27" fmla="*/ 18871 h 36341"/>
                  <a:gd name="connsiteX28" fmla="*/ 18142 w 18907"/>
                  <a:gd name="connsiteY28" fmla="*/ 18257 h 36341"/>
                  <a:gd name="connsiteX29" fmla="*/ 228 w 18907"/>
                  <a:gd name="connsiteY29" fmla="*/ 10513 h 36341"/>
                  <a:gd name="connsiteX30" fmla="*/ 12 w 18907"/>
                  <a:gd name="connsiteY30" fmla="*/ 10811 h 36341"/>
                  <a:gd name="connsiteX31" fmla="*/ 274 w 18907"/>
                  <a:gd name="connsiteY31" fmla="*/ 12099 h 36341"/>
                  <a:gd name="connsiteX32" fmla="*/ 665 w 18907"/>
                  <a:gd name="connsiteY32" fmla="*/ 12663 h 36341"/>
                  <a:gd name="connsiteX33" fmla="*/ 18644 w 18907"/>
                  <a:gd name="connsiteY33" fmla="*/ 20576 h 36341"/>
                  <a:gd name="connsiteX34" fmla="*/ 18894 w 18907"/>
                  <a:gd name="connsiteY34" fmla="*/ 20265 h 36341"/>
                  <a:gd name="connsiteX35" fmla="*/ 18592 w 18907"/>
                  <a:gd name="connsiteY35" fmla="*/ 18871 h 36341"/>
                  <a:gd name="connsiteX36" fmla="*/ 18591 w 18907"/>
                  <a:gd name="connsiteY36" fmla="*/ 13624 h 36341"/>
                  <a:gd name="connsiteX37" fmla="*/ 18142 w 18907"/>
                  <a:gd name="connsiteY37" fmla="*/ 13010 h 36341"/>
                  <a:gd name="connsiteX38" fmla="*/ 228 w 18907"/>
                  <a:gd name="connsiteY38" fmla="*/ 5266 h 36341"/>
                  <a:gd name="connsiteX39" fmla="*/ 12 w 18907"/>
                  <a:gd name="connsiteY39" fmla="*/ 5564 h 36341"/>
                  <a:gd name="connsiteX40" fmla="*/ 274 w 18907"/>
                  <a:gd name="connsiteY40" fmla="*/ 6852 h 36341"/>
                  <a:gd name="connsiteX41" fmla="*/ 665 w 18907"/>
                  <a:gd name="connsiteY41" fmla="*/ 7416 h 36341"/>
                  <a:gd name="connsiteX42" fmla="*/ 18644 w 18907"/>
                  <a:gd name="connsiteY42" fmla="*/ 15330 h 36341"/>
                  <a:gd name="connsiteX43" fmla="*/ 18894 w 18907"/>
                  <a:gd name="connsiteY43" fmla="*/ 15019 h 36341"/>
                  <a:gd name="connsiteX44" fmla="*/ 18592 w 18907"/>
                  <a:gd name="connsiteY44" fmla="*/ 13624 h 36341"/>
                  <a:gd name="connsiteX45" fmla="*/ 18591 w 18907"/>
                  <a:gd name="connsiteY45" fmla="*/ 8378 h 36341"/>
                  <a:gd name="connsiteX46" fmla="*/ 18142 w 18907"/>
                  <a:gd name="connsiteY46" fmla="*/ 7764 h 36341"/>
                  <a:gd name="connsiteX47" fmla="*/ 228 w 18907"/>
                  <a:gd name="connsiteY47" fmla="*/ 20 h 36341"/>
                  <a:gd name="connsiteX48" fmla="*/ 12 w 18907"/>
                  <a:gd name="connsiteY48" fmla="*/ 317 h 36341"/>
                  <a:gd name="connsiteX49" fmla="*/ 274 w 18907"/>
                  <a:gd name="connsiteY49" fmla="*/ 1605 h 36341"/>
                  <a:gd name="connsiteX50" fmla="*/ 665 w 18907"/>
                  <a:gd name="connsiteY50" fmla="*/ 2169 h 36341"/>
                  <a:gd name="connsiteX51" fmla="*/ 18644 w 18907"/>
                  <a:gd name="connsiteY51" fmla="*/ 10083 h 36341"/>
                  <a:gd name="connsiteX52" fmla="*/ 18894 w 18907"/>
                  <a:gd name="connsiteY52" fmla="*/ 9772 h 36341"/>
                  <a:gd name="connsiteX53" fmla="*/ 18592 w 18907"/>
                  <a:gd name="connsiteY53" fmla="*/ 8377 h 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907" h="36341">
                    <a:moveTo>
                      <a:pt x="18591" y="34611"/>
                    </a:moveTo>
                    <a:cubicBezTo>
                      <a:pt x="18536" y="34355"/>
                      <a:pt x="18335" y="34080"/>
                      <a:pt x="18142" y="33997"/>
                    </a:cubicBezTo>
                    <a:lnTo>
                      <a:pt x="228" y="26253"/>
                    </a:lnTo>
                    <a:cubicBezTo>
                      <a:pt x="60" y="26181"/>
                      <a:pt x="-35" y="26315"/>
                      <a:pt x="12" y="26551"/>
                    </a:cubicBezTo>
                    <a:lnTo>
                      <a:pt x="274" y="27839"/>
                    </a:lnTo>
                    <a:cubicBezTo>
                      <a:pt x="322" y="28078"/>
                      <a:pt x="497" y="28330"/>
                      <a:pt x="665" y="28403"/>
                    </a:cubicBezTo>
                    <a:lnTo>
                      <a:pt x="18644" y="36316"/>
                    </a:lnTo>
                    <a:cubicBezTo>
                      <a:pt x="18837" y="36402"/>
                      <a:pt x="18949" y="36261"/>
                      <a:pt x="18894" y="36006"/>
                    </a:cubicBezTo>
                    <a:lnTo>
                      <a:pt x="18592" y="34611"/>
                    </a:lnTo>
                    <a:close/>
                    <a:moveTo>
                      <a:pt x="18591" y="29365"/>
                    </a:moveTo>
                    <a:cubicBezTo>
                      <a:pt x="18536" y="29109"/>
                      <a:pt x="18335" y="28833"/>
                      <a:pt x="18142" y="28751"/>
                    </a:cubicBezTo>
                    <a:lnTo>
                      <a:pt x="228" y="21007"/>
                    </a:lnTo>
                    <a:cubicBezTo>
                      <a:pt x="60" y="20934"/>
                      <a:pt x="-35" y="21068"/>
                      <a:pt x="12" y="21304"/>
                    </a:cubicBezTo>
                    <a:lnTo>
                      <a:pt x="274" y="22592"/>
                    </a:lnTo>
                    <a:cubicBezTo>
                      <a:pt x="322" y="22831"/>
                      <a:pt x="497" y="23083"/>
                      <a:pt x="665" y="23156"/>
                    </a:cubicBezTo>
                    <a:lnTo>
                      <a:pt x="18644" y="31070"/>
                    </a:lnTo>
                    <a:cubicBezTo>
                      <a:pt x="18837" y="31155"/>
                      <a:pt x="18949" y="31015"/>
                      <a:pt x="18894" y="30759"/>
                    </a:cubicBezTo>
                    <a:lnTo>
                      <a:pt x="18592" y="29364"/>
                    </a:lnTo>
                    <a:close/>
                    <a:moveTo>
                      <a:pt x="18591" y="24118"/>
                    </a:moveTo>
                    <a:cubicBezTo>
                      <a:pt x="18536" y="23862"/>
                      <a:pt x="18335" y="23587"/>
                      <a:pt x="18142" y="23504"/>
                    </a:cubicBezTo>
                    <a:lnTo>
                      <a:pt x="228" y="15760"/>
                    </a:lnTo>
                    <a:cubicBezTo>
                      <a:pt x="60" y="15688"/>
                      <a:pt x="-35" y="15821"/>
                      <a:pt x="12" y="16057"/>
                    </a:cubicBezTo>
                    <a:lnTo>
                      <a:pt x="274" y="17346"/>
                    </a:lnTo>
                    <a:cubicBezTo>
                      <a:pt x="322" y="17584"/>
                      <a:pt x="497" y="17836"/>
                      <a:pt x="665" y="17910"/>
                    </a:cubicBezTo>
                    <a:lnTo>
                      <a:pt x="18644" y="25823"/>
                    </a:lnTo>
                    <a:cubicBezTo>
                      <a:pt x="18837" y="25908"/>
                      <a:pt x="18949" y="25768"/>
                      <a:pt x="18894" y="25512"/>
                    </a:cubicBezTo>
                    <a:lnTo>
                      <a:pt x="18592" y="24118"/>
                    </a:lnTo>
                    <a:close/>
                    <a:moveTo>
                      <a:pt x="18591" y="18871"/>
                    </a:moveTo>
                    <a:cubicBezTo>
                      <a:pt x="18536" y="18615"/>
                      <a:pt x="18335" y="18340"/>
                      <a:pt x="18142" y="18257"/>
                    </a:cubicBezTo>
                    <a:lnTo>
                      <a:pt x="228" y="10513"/>
                    </a:lnTo>
                    <a:cubicBezTo>
                      <a:pt x="60" y="10441"/>
                      <a:pt x="-35" y="10575"/>
                      <a:pt x="12" y="10811"/>
                    </a:cubicBezTo>
                    <a:lnTo>
                      <a:pt x="274" y="12099"/>
                    </a:lnTo>
                    <a:cubicBezTo>
                      <a:pt x="322" y="12338"/>
                      <a:pt x="497" y="12589"/>
                      <a:pt x="665" y="12663"/>
                    </a:cubicBezTo>
                    <a:lnTo>
                      <a:pt x="18644" y="20576"/>
                    </a:lnTo>
                    <a:cubicBezTo>
                      <a:pt x="18837" y="20661"/>
                      <a:pt x="18949" y="20521"/>
                      <a:pt x="18894" y="20265"/>
                    </a:cubicBezTo>
                    <a:lnTo>
                      <a:pt x="18592" y="18871"/>
                    </a:lnTo>
                    <a:close/>
                    <a:moveTo>
                      <a:pt x="18591" y="13624"/>
                    </a:moveTo>
                    <a:cubicBezTo>
                      <a:pt x="18536" y="13369"/>
                      <a:pt x="18335" y="13093"/>
                      <a:pt x="18142" y="13010"/>
                    </a:cubicBezTo>
                    <a:lnTo>
                      <a:pt x="228" y="5266"/>
                    </a:lnTo>
                    <a:cubicBezTo>
                      <a:pt x="60" y="5194"/>
                      <a:pt x="-35" y="5328"/>
                      <a:pt x="12" y="5564"/>
                    </a:cubicBezTo>
                    <a:lnTo>
                      <a:pt x="274" y="6852"/>
                    </a:lnTo>
                    <a:cubicBezTo>
                      <a:pt x="322" y="7091"/>
                      <a:pt x="497" y="7343"/>
                      <a:pt x="665" y="7416"/>
                    </a:cubicBezTo>
                    <a:lnTo>
                      <a:pt x="18644" y="15330"/>
                    </a:lnTo>
                    <a:cubicBezTo>
                      <a:pt x="18837" y="15415"/>
                      <a:pt x="18949" y="15274"/>
                      <a:pt x="18894" y="15019"/>
                    </a:cubicBezTo>
                    <a:lnTo>
                      <a:pt x="18592" y="13624"/>
                    </a:lnTo>
                    <a:close/>
                    <a:moveTo>
                      <a:pt x="18591" y="8378"/>
                    </a:moveTo>
                    <a:cubicBezTo>
                      <a:pt x="18536" y="8122"/>
                      <a:pt x="18335" y="7846"/>
                      <a:pt x="18142" y="7764"/>
                    </a:cubicBezTo>
                    <a:lnTo>
                      <a:pt x="228" y="20"/>
                    </a:lnTo>
                    <a:cubicBezTo>
                      <a:pt x="60" y="-53"/>
                      <a:pt x="-35" y="81"/>
                      <a:pt x="12" y="317"/>
                    </a:cubicBezTo>
                    <a:lnTo>
                      <a:pt x="274" y="1605"/>
                    </a:lnTo>
                    <a:cubicBezTo>
                      <a:pt x="322" y="1844"/>
                      <a:pt x="497" y="2096"/>
                      <a:pt x="665" y="2169"/>
                    </a:cubicBezTo>
                    <a:lnTo>
                      <a:pt x="18644" y="10083"/>
                    </a:lnTo>
                    <a:cubicBezTo>
                      <a:pt x="18837" y="10168"/>
                      <a:pt x="18949" y="10028"/>
                      <a:pt x="18894" y="9772"/>
                    </a:cubicBezTo>
                    <a:lnTo>
                      <a:pt x="18592" y="8377"/>
                    </a:lnTo>
                    <a:close/>
                  </a:path>
                </a:pathLst>
              </a:custGeom>
              <a:grpFill/>
              <a:ln w="186" cap="flat">
                <a:noFill/>
                <a:prstDash val="solid"/>
                <a:miter/>
              </a:ln>
            </p:spPr>
            <p:txBody>
              <a:bodyPr rtlCol="0" anchor="ctr"/>
              <a:lstStyle/>
              <a:p>
                <a:endParaRPr lang="zh-CN" altLang="en-US" sz="1000"/>
              </a:p>
            </p:txBody>
          </p:sp>
        </p:grpSp>
      </p:grpSp>
      <p:grpSp>
        <p:nvGrpSpPr>
          <p:cNvPr id="349" name="组合 348"/>
          <p:cNvGrpSpPr/>
          <p:nvPr/>
        </p:nvGrpSpPr>
        <p:grpSpPr>
          <a:xfrm>
            <a:off x="513839" y="4594511"/>
            <a:ext cx="319405" cy="296545"/>
            <a:chOff x="604486" y="4381185"/>
            <a:chExt cx="319155" cy="319155"/>
          </a:xfrm>
        </p:grpSpPr>
        <p:sp>
          <p:nvSpPr>
            <p:cNvPr id="511" name="椭圆 510"/>
            <p:cNvSpPr/>
            <p:nvPr/>
          </p:nvSpPr>
          <p:spPr>
            <a:xfrm>
              <a:off x="604486" y="4381185"/>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48" name="图形 34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444" y="4451881"/>
              <a:ext cx="179539" cy="177762"/>
            </a:xfrm>
            <a:prstGeom prst="rect">
              <a:avLst/>
            </a:prstGeom>
          </p:spPr>
        </p:pic>
      </p:grpSp>
      <p:grpSp>
        <p:nvGrpSpPr>
          <p:cNvPr id="352" name="组合 351"/>
          <p:cNvGrpSpPr/>
          <p:nvPr/>
        </p:nvGrpSpPr>
        <p:grpSpPr>
          <a:xfrm>
            <a:off x="3566919" y="3944271"/>
            <a:ext cx="319405" cy="296545"/>
            <a:chOff x="3657534" y="3575877"/>
            <a:chExt cx="319155" cy="319155"/>
          </a:xfrm>
        </p:grpSpPr>
        <p:sp>
          <p:nvSpPr>
            <p:cNvPr id="325" name="椭圆 324"/>
            <p:cNvSpPr/>
            <p:nvPr/>
          </p:nvSpPr>
          <p:spPr>
            <a:xfrm>
              <a:off x="3657534" y="3575877"/>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51" name="图形 35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20284" y="3638627"/>
              <a:ext cx="193654" cy="193654"/>
            </a:xfrm>
            <a:prstGeom prst="rect">
              <a:avLst/>
            </a:prstGeom>
          </p:spPr>
        </p:pic>
      </p:grpSp>
      <p:grpSp>
        <p:nvGrpSpPr>
          <p:cNvPr id="354" name="组合 353"/>
          <p:cNvGrpSpPr/>
          <p:nvPr/>
        </p:nvGrpSpPr>
        <p:grpSpPr>
          <a:xfrm>
            <a:off x="3566919" y="4594511"/>
            <a:ext cx="319405" cy="296545"/>
            <a:chOff x="3657534" y="4381185"/>
            <a:chExt cx="319155" cy="319155"/>
          </a:xfrm>
        </p:grpSpPr>
        <p:sp>
          <p:nvSpPr>
            <p:cNvPr id="326" name="椭圆 325"/>
            <p:cNvSpPr/>
            <p:nvPr/>
          </p:nvSpPr>
          <p:spPr>
            <a:xfrm>
              <a:off x="3657534" y="4381185"/>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53" name="图形 35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20284" y="4444665"/>
              <a:ext cx="192194" cy="192194"/>
            </a:xfrm>
            <a:prstGeom prst="rect">
              <a:avLst/>
            </a:prstGeom>
          </p:spPr>
        </p:pic>
      </p:grpSp>
      <p:grpSp>
        <p:nvGrpSpPr>
          <p:cNvPr id="356" name="组合 355"/>
          <p:cNvGrpSpPr/>
          <p:nvPr/>
        </p:nvGrpSpPr>
        <p:grpSpPr>
          <a:xfrm>
            <a:off x="3566919" y="5525421"/>
            <a:ext cx="319405" cy="296545"/>
            <a:chOff x="3657534" y="5410445"/>
            <a:chExt cx="319155" cy="319155"/>
          </a:xfrm>
        </p:grpSpPr>
        <p:sp>
          <p:nvSpPr>
            <p:cNvPr id="327" name="椭圆 326"/>
            <p:cNvSpPr/>
            <p:nvPr/>
          </p:nvSpPr>
          <p:spPr>
            <a:xfrm>
              <a:off x="3657534" y="5410445"/>
              <a:ext cx="319155" cy="319155"/>
            </a:xfrm>
            <a:prstGeom prst="ellipse">
              <a:avLst/>
            </a:prstGeom>
            <a:solidFill>
              <a:schemeClr val="bg1">
                <a:alpha val="1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355" name="图形 35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3070" y="5475981"/>
              <a:ext cx="188082" cy="188082"/>
            </a:xfrm>
            <a:prstGeom prst="rect">
              <a:avLst/>
            </a:prstGeom>
          </p:spPr>
        </p:pic>
      </p:grpSp>
      <p:cxnSp>
        <p:nvCxnSpPr>
          <p:cNvPr id="359" name="直接连接符 358"/>
          <p:cNvCxnSpPr/>
          <p:nvPr/>
        </p:nvCxnSpPr>
        <p:spPr>
          <a:xfrm>
            <a:off x="893569" y="4513866"/>
            <a:ext cx="5111750" cy="0"/>
          </a:xfrm>
          <a:prstGeom prst="line">
            <a:avLst/>
          </a:prstGeom>
          <a:ln w="3175">
            <a:gradFill>
              <a:gsLst>
                <a:gs pos="80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1" name="直接连接符 360"/>
          <p:cNvCxnSpPr/>
          <p:nvPr/>
        </p:nvCxnSpPr>
        <p:spPr>
          <a:xfrm>
            <a:off x="893569" y="5453666"/>
            <a:ext cx="5111750" cy="0"/>
          </a:xfrm>
          <a:prstGeom prst="line">
            <a:avLst/>
          </a:prstGeom>
          <a:ln w="3175">
            <a:gradFill>
              <a:gsLst>
                <a:gs pos="80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922099" y="5834687"/>
            <a:ext cx="2488565" cy="276349"/>
          </a:xfrm>
          <a:prstGeom prst="rect">
            <a:avLst/>
          </a:prstGeom>
          <a:noFill/>
        </p:spPr>
        <p:txBody>
          <a:bodyPr wrap="square" lIns="36000" tIns="36000" rIns="36000" bIns="36000" anchor="t">
            <a:spAutoFit/>
          </a:bodyPr>
          <a:lstStyle/>
          <a:p>
            <a:pPr>
              <a:lnSpc>
                <a:spcPct val="150000"/>
              </a:lnSpc>
              <a:buNone/>
            </a:pPr>
            <a:r>
              <a:rPr lang="zh-CN" altLang="en-US" sz="1000" dirty="0">
                <a:gradFill>
                  <a:gsLst>
                    <a:gs pos="0">
                      <a:schemeClr val="bg1"/>
                    </a:gs>
                    <a:gs pos="100000">
                      <a:schemeClr val="bg1"/>
                    </a:gs>
                  </a:gsLst>
                  <a:lin ang="0" scaled="0"/>
                </a:gradFill>
                <a:latin typeface="+mn-ea"/>
              </a:rPr>
              <a:t>独立自主知识产权</a:t>
            </a:r>
            <a:endParaRPr lang="zh-CN" altLang="en-US" sz="1000" dirty="0">
              <a:gradFill>
                <a:gsLst>
                  <a:gs pos="0">
                    <a:schemeClr val="bg1"/>
                  </a:gs>
                  <a:gs pos="100000">
                    <a:schemeClr val="bg1"/>
                  </a:gs>
                </a:gsLst>
                <a:lin ang="0" scaled="0"/>
              </a:gradFill>
              <a:latin typeface="+mn-ea"/>
            </a:endParaRPr>
          </a:p>
        </p:txBody>
      </p:sp>
      <p:sp>
        <p:nvSpPr>
          <p:cNvPr id="3" name="文本框 2"/>
          <p:cNvSpPr txBox="1"/>
          <p:nvPr/>
        </p:nvSpPr>
        <p:spPr>
          <a:xfrm>
            <a:off x="2920048" y="1148806"/>
            <a:ext cx="6351905" cy="809625"/>
          </a:xfrm>
          <a:prstGeom prst="rect">
            <a:avLst/>
          </a:prstGeom>
          <a:noFill/>
        </p:spPr>
        <p:txBody>
          <a:bodyPr wrap="square" lIns="36000" tIns="36000" rIns="36000" bIns="36000">
            <a:spAutoFit/>
          </a:bodyPr>
          <a:lstStyle/>
          <a:p>
            <a:pPr marL="71755" indent="0" algn="ctr">
              <a:lnSpc>
                <a:spcPct val="100000"/>
              </a:lnSpc>
              <a:buNone/>
            </a:pPr>
            <a:r>
              <a:rPr lang="zh-CN" altLang="en-US" sz="48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rPr>
              <a:t>盐酸西替利嗪滴眼液</a:t>
            </a:r>
            <a:endParaRPr lang="zh-CN" altLang="en-US" sz="4800" b="1" dirty="0">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833126" y="5834687"/>
            <a:ext cx="2392798" cy="532765"/>
          </a:xfrm>
          <a:prstGeom prst="rect">
            <a:avLst/>
          </a:prstGeom>
          <a:noFill/>
        </p:spPr>
        <p:txBody>
          <a:bodyPr wrap="square" lIns="36000" tIns="36000" rIns="36000" bIns="36000" anchor="t">
            <a:spAutoFit/>
          </a:bodyPr>
          <a:lstStyle/>
          <a:p>
            <a:pPr>
              <a:lnSpc>
                <a:spcPct val="150000"/>
              </a:lnSpc>
              <a:buNone/>
            </a:pPr>
            <a:r>
              <a:rPr lang="zh-CN" altLang="en-US" sz="1000">
                <a:gradFill>
                  <a:gsLst>
                    <a:gs pos="0">
                      <a:schemeClr val="bg1"/>
                    </a:gs>
                    <a:gs pos="100000">
                      <a:schemeClr val="bg1"/>
                    </a:gs>
                  </a:gsLst>
                  <a:lin ang="0" scaled="0"/>
                </a:gradFill>
                <a:latin typeface="+mn-ea"/>
              </a:rPr>
              <a:t>单剂量低密度聚乙烯药用滴眼剂瓶（一次性小规格包装），</a:t>
            </a:r>
            <a:r>
              <a:rPr lang="en-US" altLang="zh-CN" sz="1000" b="1">
                <a:gradFill>
                  <a:gsLst>
                    <a:gs pos="0">
                      <a:schemeClr val="bg1"/>
                    </a:gs>
                    <a:gs pos="100000">
                      <a:schemeClr val="bg1"/>
                    </a:gs>
                  </a:gsLst>
                  <a:lin ang="0" scaled="0"/>
                </a:gradFill>
                <a:latin typeface="+mn-ea"/>
              </a:rPr>
              <a:t>5</a:t>
            </a:r>
            <a:r>
              <a:rPr lang="zh-CN" altLang="en-US" sz="1000" b="1">
                <a:gradFill>
                  <a:gsLst>
                    <a:gs pos="0">
                      <a:schemeClr val="bg1"/>
                    </a:gs>
                    <a:gs pos="100000">
                      <a:schemeClr val="bg1"/>
                    </a:gs>
                  </a:gsLst>
                  <a:lin ang="0" scaled="0"/>
                </a:gradFill>
                <a:latin typeface="+mn-ea"/>
              </a:rPr>
              <a:t>支</a:t>
            </a:r>
            <a:r>
              <a:rPr lang="en-US" altLang="zh-CN" sz="1000" b="1">
                <a:gradFill>
                  <a:gsLst>
                    <a:gs pos="0">
                      <a:schemeClr val="bg1"/>
                    </a:gs>
                    <a:gs pos="100000">
                      <a:schemeClr val="bg1"/>
                    </a:gs>
                  </a:gsLst>
                  <a:lin ang="0" scaled="0"/>
                </a:gradFill>
                <a:latin typeface="+mn-ea"/>
              </a:rPr>
              <a:t>/</a:t>
            </a:r>
            <a:r>
              <a:rPr lang="zh-CN" altLang="en-US" sz="1000" b="1">
                <a:gradFill>
                  <a:gsLst>
                    <a:gs pos="0">
                      <a:schemeClr val="bg1"/>
                    </a:gs>
                    <a:gs pos="100000">
                      <a:schemeClr val="bg1"/>
                    </a:gs>
                  </a:gsLst>
                  <a:lin ang="0" scaled="0"/>
                </a:gradFill>
                <a:latin typeface="+mn-ea"/>
              </a:rPr>
              <a:t>板，</a:t>
            </a:r>
            <a:r>
              <a:rPr lang="en-US" altLang="zh-CN" sz="1000" b="1">
                <a:gradFill>
                  <a:gsLst>
                    <a:gs pos="0">
                      <a:schemeClr val="bg1"/>
                    </a:gs>
                    <a:gs pos="100000">
                      <a:schemeClr val="bg1"/>
                    </a:gs>
                  </a:gsLst>
                  <a:lin ang="0" scaled="0"/>
                </a:gradFill>
                <a:latin typeface="+mn-ea"/>
              </a:rPr>
              <a:t>2</a:t>
            </a:r>
            <a:r>
              <a:rPr lang="zh-CN" altLang="en-US" sz="1000" b="1">
                <a:gradFill>
                  <a:gsLst>
                    <a:gs pos="0">
                      <a:schemeClr val="bg1"/>
                    </a:gs>
                    <a:gs pos="100000">
                      <a:schemeClr val="bg1"/>
                    </a:gs>
                  </a:gsLst>
                  <a:lin ang="0" scaled="0"/>
                </a:gradFill>
                <a:latin typeface="+mn-ea"/>
              </a:rPr>
              <a:t>板</a:t>
            </a:r>
            <a:r>
              <a:rPr lang="en-US" altLang="zh-CN" sz="1000" b="1">
                <a:gradFill>
                  <a:gsLst>
                    <a:gs pos="0">
                      <a:schemeClr val="bg1"/>
                    </a:gs>
                    <a:gs pos="100000">
                      <a:schemeClr val="bg1"/>
                    </a:gs>
                  </a:gsLst>
                  <a:lin ang="0" scaled="0"/>
                </a:gradFill>
                <a:latin typeface="+mn-ea"/>
              </a:rPr>
              <a:t>/</a:t>
            </a:r>
            <a:r>
              <a:rPr lang="zh-CN" altLang="en-US" sz="1000" b="1">
                <a:gradFill>
                  <a:gsLst>
                    <a:gs pos="0">
                      <a:schemeClr val="bg1"/>
                    </a:gs>
                    <a:gs pos="100000">
                      <a:schemeClr val="bg1"/>
                    </a:gs>
                  </a:gsLst>
                  <a:lin ang="0" scaled="0"/>
                </a:gradFill>
                <a:latin typeface="+mn-ea"/>
              </a:rPr>
              <a:t>包</a:t>
            </a:r>
            <a:r>
              <a:rPr lang="en-US" altLang="zh-CN" sz="1000" b="1">
                <a:gradFill>
                  <a:gsLst>
                    <a:gs pos="0">
                      <a:schemeClr val="bg1"/>
                    </a:gs>
                    <a:gs pos="100000">
                      <a:schemeClr val="bg1"/>
                    </a:gs>
                  </a:gsLst>
                  <a:lin ang="0" scaled="0"/>
                </a:gradFill>
                <a:latin typeface="+mn-ea"/>
              </a:rPr>
              <a:t>/</a:t>
            </a:r>
            <a:r>
              <a:rPr lang="zh-CN" altLang="en-US" sz="1000" b="1">
                <a:gradFill>
                  <a:gsLst>
                    <a:gs pos="0">
                      <a:schemeClr val="bg1"/>
                    </a:gs>
                    <a:gs pos="100000">
                      <a:schemeClr val="bg1"/>
                    </a:gs>
                  </a:gsLst>
                  <a:lin ang="0" scaled="0"/>
                </a:gradFill>
                <a:latin typeface="+mn-ea"/>
              </a:rPr>
              <a:t>盒</a:t>
            </a:r>
            <a:endParaRPr lang="zh-CN" altLang="en-US" sz="1000" b="1">
              <a:gradFill>
                <a:gsLst>
                  <a:gs pos="0">
                    <a:schemeClr val="bg1"/>
                  </a:gs>
                  <a:gs pos="100000">
                    <a:schemeClr val="bg1"/>
                  </a:gs>
                </a:gsLst>
                <a:lin ang="0" scaled="0"/>
              </a:gradFill>
              <a:latin typeface="+mn-ea"/>
            </a:endParaRPr>
          </a:p>
        </p:txBody>
      </p:sp>
      <p:sp>
        <p:nvSpPr>
          <p:cNvPr id="5" name="文本框 4"/>
          <p:cNvSpPr txBox="1"/>
          <p:nvPr/>
        </p:nvSpPr>
        <p:spPr>
          <a:xfrm>
            <a:off x="3922099" y="4200058"/>
            <a:ext cx="2488675" cy="224790"/>
          </a:xfrm>
          <a:prstGeom prst="rect">
            <a:avLst/>
          </a:prstGeom>
          <a:noFill/>
        </p:spPr>
        <p:txBody>
          <a:bodyPr wrap="square" lIns="36000" tIns="36000" rIns="36000" bIns="36000" anchor="t">
            <a:spAutoFit/>
          </a:bodyPr>
          <a:lstStyle/>
          <a:p>
            <a:pPr>
              <a:buNone/>
            </a:pPr>
            <a:r>
              <a:rPr lang="en-US" altLang="zh-CN" sz="1000">
                <a:gradFill>
                  <a:gsLst>
                    <a:gs pos="0">
                      <a:schemeClr val="bg1"/>
                    </a:gs>
                    <a:gs pos="100000">
                      <a:schemeClr val="bg1"/>
                    </a:gs>
                  </a:gsLst>
                  <a:lin ang="0" scaled="0"/>
                </a:gradFill>
                <a:latin typeface="+mn-ea"/>
              </a:rPr>
              <a:t>2024</a:t>
            </a:r>
            <a:r>
              <a:rPr lang="zh-CN" altLang="en-US" sz="1000">
                <a:gradFill>
                  <a:gsLst>
                    <a:gs pos="0">
                      <a:schemeClr val="bg1"/>
                    </a:gs>
                    <a:gs pos="100000">
                      <a:schemeClr val="bg1"/>
                    </a:gs>
                  </a:gsLst>
                  <a:lin ang="0" scaled="0"/>
                </a:gradFill>
                <a:latin typeface="+mn-ea"/>
              </a:rPr>
              <a:t>年</a:t>
            </a:r>
            <a:r>
              <a:rPr lang="en-US" altLang="zh-CN" sz="1000">
                <a:gradFill>
                  <a:gsLst>
                    <a:gs pos="0">
                      <a:schemeClr val="bg1"/>
                    </a:gs>
                    <a:gs pos="100000">
                      <a:schemeClr val="bg1"/>
                    </a:gs>
                  </a:gsLst>
                  <a:lin ang="0" scaled="0"/>
                </a:gradFill>
                <a:latin typeface="+mn-ea"/>
              </a:rPr>
              <a:t>9</a:t>
            </a:r>
            <a:r>
              <a:rPr lang="zh-CN" altLang="en-US" sz="1000">
                <a:gradFill>
                  <a:gsLst>
                    <a:gs pos="0">
                      <a:schemeClr val="bg1"/>
                    </a:gs>
                    <a:gs pos="100000">
                      <a:schemeClr val="bg1"/>
                    </a:gs>
                  </a:gsLst>
                  <a:lin ang="0" scaled="0"/>
                </a:gradFill>
                <a:latin typeface="+mn-ea"/>
              </a:rPr>
              <a:t>月</a:t>
            </a:r>
            <a:endParaRPr lang="zh-CN" altLang="en-US" sz="1000">
              <a:gradFill>
                <a:gsLst>
                  <a:gs pos="0">
                    <a:schemeClr val="bg1"/>
                  </a:gs>
                  <a:gs pos="100000">
                    <a:schemeClr val="bg1"/>
                  </a:gs>
                </a:gsLst>
                <a:lin ang="0" scaled="0"/>
              </a:gradFill>
              <a:latin typeface="+mn-ea"/>
            </a:endParaRPr>
          </a:p>
        </p:txBody>
      </p:sp>
      <p:sp>
        <p:nvSpPr>
          <p:cNvPr id="14" name="文本框 13"/>
          <p:cNvSpPr txBox="1"/>
          <p:nvPr/>
        </p:nvSpPr>
        <p:spPr>
          <a:xfrm>
            <a:off x="2920049" y="2071521"/>
            <a:ext cx="6351904" cy="1205822"/>
          </a:xfrm>
          <a:prstGeom prst="roundRect">
            <a:avLst>
              <a:gd name="adj" fmla="val 5931"/>
            </a:avLst>
          </a:prstGeom>
          <a:noFill/>
          <a:ln w="22225">
            <a:noFill/>
          </a:ln>
        </p:spPr>
        <p:txBody>
          <a:bodyPr wrap="square" lIns="36000" tIns="36000" rIns="36000" bIns="36000" anchor="ctr">
            <a:noAutofit/>
          </a:bodyPr>
          <a:lstStyle>
            <a:defPPr>
              <a:defRPr lang="zh-CN"/>
            </a:defPPr>
            <a:lvl1pPr marL="71755" indent="0">
              <a:lnSpc>
                <a:spcPct val="100000"/>
              </a:lnSpc>
              <a:buNone/>
              <a:defRPr sz="1600" b="1">
                <a:gradFill>
                  <a:gsLst>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pPr algn="ctr">
              <a:lnSpc>
                <a:spcPct val="150000"/>
              </a:lnSpc>
            </a:pPr>
            <a:r>
              <a:rPr lang="zh-CN" altLang="en-US" dirty="0">
                <a:solidFill>
                  <a:srgbClr val="0033CC"/>
                </a:solidFill>
                <a:sym typeface="+mn-ea"/>
              </a:rPr>
              <a:t>唯一获批适用于</a:t>
            </a:r>
            <a:r>
              <a:rPr lang="en-US" altLang="zh-CN" dirty="0">
                <a:solidFill>
                  <a:srgbClr val="0033CC"/>
                </a:solidFill>
                <a:sym typeface="+mn-ea"/>
              </a:rPr>
              <a:t>2</a:t>
            </a:r>
            <a:r>
              <a:rPr lang="zh-CN" altLang="en-US" dirty="0">
                <a:solidFill>
                  <a:srgbClr val="0033CC"/>
                </a:solidFill>
                <a:sym typeface="+mn-ea"/>
              </a:rPr>
              <a:t>岁及以上幼儿和成人的过敏性结膜炎滴眼液</a:t>
            </a:r>
            <a:endParaRPr lang="en-US" altLang="zh-CN" dirty="0">
              <a:solidFill>
                <a:srgbClr val="0033CC"/>
              </a:solidFill>
              <a:sym typeface="+mn-ea"/>
            </a:endParaRPr>
          </a:p>
          <a:p>
            <a:pPr algn="ctr">
              <a:lnSpc>
                <a:spcPct val="150000"/>
              </a:lnSpc>
            </a:pPr>
            <a:r>
              <a:rPr lang="en-US" altLang="zh-CN" dirty="0">
                <a:solidFill>
                  <a:srgbClr val="0033CC"/>
                </a:solidFill>
                <a:sym typeface="+mn-ea"/>
              </a:rPr>
              <a:t>CDE</a:t>
            </a:r>
            <a:r>
              <a:rPr lang="zh-CN" altLang="en-US" dirty="0">
                <a:solidFill>
                  <a:srgbClr val="0033CC"/>
                </a:solidFill>
                <a:sym typeface="+mn-ea"/>
              </a:rPr>
              <a:t>优先审评审批品种</a:t>
            </a:r>
            <a:endParaRPr lang="en-US" altLang="zh-CN" dirty="0">
              <a:solidFill>
                <a:srgbClr val="0033CC"/>
              </a:solidFill>
              <a:sym typeface="+mn-ea"/>
            </a:endParaRPr>
          </a:p>
          <a:p>
            <a:pPr algn="ctr">
              <a:lnSpc>
                <a:spcPct val="150000"/>
              </a:lnSpc>
            </a:pPr>
            <a:r>
              <a:rPr lang="zh-CN" altLang="en-US" dirty="0">
                <a:solidFill>
                  <a:srgbClr val="0033CC"/>
                </a:solidFill>
                <a:sym typeface="+mn-ea"/>
              </a:rPr>
              <a:t>创新的眼科制剂胶束技术</a:t>
            </a:r>
            <a:r>
              <a:rPr lang="en-US" altLang="zh-CN" dirty="0">
                <a:solidFill>
                  <a:srgbClr val="0033CC"/>
                </a:solidFill>
                <a:sym typeface="+mn-ea"/>
              </a:rPr>
              <a:t>(Micelle)</a:t>
            </a:r>
            <a:r>
              <a:rPr lang="zh-CN" altLang="en-US" dirty="0">
                <a:solidFill>
                  <a:srgbClr val="0033CC"/>
                </a:solidFill>
                <a:sym typeface="+mn-ea"/>
              </a:rPr>
              <a:t>，独特的作用机制</a:t>
            </a:r>
            <a:endParaRPr lang="zh-CN" altLang="en-US" dirty="0">
              <a:solidFill>
                <a:srgbClr val="0033CC"/>
              </a:solidFill>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p:cNvSpPr txBox="1"/>
          <p:nvPr>
            <p:custDataLst>
              <p:tags r:id="rId1"/>
            </p:custDataLst>
          </p:nvPr>
        </p:nvSpPr>
        <p:spPr>
          <a:xfrm>
            <a:off x="486380" y="1723202"/>
            <a:ext cx="4018946" cy="1568450"/>
          </a:xfrm>
          <a:prstGeom prst="rect">
            <a:avLst/>
          </a:prstGeom>
          <a:noFill/>
        </p:spPr>
        <p:txBody>
          <a:bodyPr wrap="square">
            <a:spAutoFit/>
          </a:bodyPr>
          <a:lstStyle/>
          <a:p>
            <a:pPr marL="285750" marR="0" lvl="0" indent="-285750" defTabSz="914400" rtl="0" fontAlgn="auto">
              <a:lnSpc>
                <a:spcPct val="150000"/>
              </a:lnSpc>
              <a:spcBef>
                <a:spcPts val="0"/>
              </a:spcBef>
              <a:spcAft>
                <a:spcPts val="600"/>
              </a:spcAft>
              <a:buClr>
                <a:srgbClr val="0971CA"/>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盐酸西替利嗪滴眼液是</a:t>
            </a:r>
            <a:r>
              <a:rPr kumimoji="0" lang="zh-CN" altLang="en-US" sz="1600" b="1" i="0" u="none" strike="noStrike" kern="1200" cap="none" spc="0" normalizeH="0" baseline="0" noProof="0" dirty="0">
                <a:ln>
                  <a:noFill/>
                </a:ln>
                <a:gradFill>
                  <a:gsLst>
                    <a:gs pos="0">
                      <a:srgbClr val="0971CA"/>
                    </a:gs>
                    <a:gs pos="100000">
                      <a:srgbClr val="0971CA"/>
                    </a:gs>
                  </a:gsLst>
                  <a:lin ang="5400000" scaled="1"/>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唯一获得</a:t>
            </a:r>
            <a:r>
              <a:rPr kumimoji="0" lang="en-US" altLang="zh-CN" sz="1600" b="1" i="0" u="none" strike="noStrike" kern="1200" cap="none" spc="0" normalizeH="0" baseline="0" noProof="0" dirty="0">
                <a:ln>
                  <a:noFill/>
                </a:ln>
                <a:gradFill>
                  <a:gsLst>
                    <a:gs pos="0">
                      <a:srgbClr val="0971CA"/>
                    </a:gs>
                    <a:gs pos="100000">
                      <a:srgbClr val="0971CA"/>
                    </a:gs>
                  </a:gsLst>
                  <a:lin ang="5400000" scaled="1"/>
                </a:gradFill>
                <a:effectLst/>
                <a:uLnTx/>
                <a:uFillTx/>
                <a:latin typeface="微软雅黑" panose="020B0503020204020204" pitchFamily="34" charset="-122"/>
                <a:ea typeface="微软雅黑" panose="020B0503020204020204" pitchFamily="34" charset="-122"/>
                <a:cs typeface="微软雅黑" panose="020B0503020204020204" pitchFamily="34" charset="-122"/>
              </a:rPr>
              <a:t>NMPA</a:t>
            </a:r>
            <a:r>
              <a:rPr kumimoji="0" lang="zh-CN" altLang="en-US" sz="1600" b="1" i="0" u="none" strike="noStrike" kern="1200" cap="none" spc="0" normalizeH="0" baseline="0" noProof="0" dirty="0">
                <a:ln>
                  <a:noFill/>
                </a:ln>
                <a:gradFill>
                  <a:gsLst>
                    <a:gs pos="0">
                      <a:srgbClr val="0971CA"/>
                    </a:gs>
                    <a:gs pos="100000">
                      <a:srgbClr val="0971CA"/>
                    </a:gs>
                  </a:gsLst>
                  <a:lin ang="5400000" scaled="1"/>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完全批准</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的可用于</a:t>
            </a:r>
            <a:r>
              <a:rPr kumimoji="0" lang="en-US" altLang="zh-CN" sz="1600" b="1" i="0" u="none" strike="noStrike" kern="1200" cap="none" spc="0" normalizeH="0" baseline="0" noProof="0" dirty="0">
                <a:ln>
                  <a:noFill/>
                </a:ln>
                <a:gradFill>
                  <a:gsLst>
                    <a:gs pos="0">
                      <a:srgbClr val="0971CA"/>
                    </a:gs>
                    <a:gs pos="100000">
                      <a:srgbClr val="0971CA"/>
                    </a:gs>
                  </a:gsLst>
                  <a:lin ang="5400000" scaled="1"/>
                </a:gra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600" b="1" i="0" u="none" strike="noStrike" kern="1200" cap="none" spc="0" normalizeH="0" baseline="0" noProof="0" dirty="0">
                <a:ln>
                  <a:noFill/>
                </a:ln>
                <a:gradFill>
                  <a:gsLst>
                    <a:gs pos="0">
                      <a:srgbClr val="0971CA"/>
                    </a:gs>
                    <a:gs pos="100000">
                      <a:srgbClr val="0971CA"/>
                    </a:gs>
                  </a:gsLst>
                  <a:lin ang="5400000" scaled="1"/>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岁及以上幼儿</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的过敏性结膜炎滴眼液，</a:t>
            </a:r>
            <a:r>
              <a:rPr kumimoji="0" lang="en-US" altLang="zh-CN"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CDE</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将其纳入优先审评审批通道</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7" name="文本框 66"/>
          <p:cNvSpPr txBox="1"/>
          <p:nvPr>
            <p:custDataLst>
              <p:tags r:id="rId2"/>
            </p:custDataLst>
          </p:nvPr>
        </p:nvSpPr>
        <p:spPr>
          <a:xfrm>
            <a:off x="7686673" y="1639382"/>
            <a:ext cx="4018946" cy="1568450"/>
          </a:xfrm>
          <a:prstGeom prst="rect">
            <a:avLst/>
          </a:prstGeom>
          <a:noFill/>
        </p:spPr>
        <p:txBody>
          <a:bodyPr wrap="square">
            <a:spAutoFit/>
          </a:bodyPr>
          <a:lstStyle/>
          <a:p>
            <a:pPr marL="285750" marR="0" lvl="0" indent="-285750" defTabSz="914400" rtl="0" fontAlgn="auto">
              <a:lnSpc>
                <a:spcPct val="150000"/>
              </a:lnSpc>
              <a:buClr>
                <a:srgbClr val="CC0066"/>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无特殊用药禁忌</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defTabSz="914400" rtl="0" fontAlgn="auto">
              <a:lnSpc>
                <a:spcPct val="150000"/>
              </a:lnSpc>
              <a:buClr>
                <a:srgbClr val="CC0066"/>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每只患眼每日滴眼</a:t>
            </a:r>
            <a:r>
              <a:rPr kumimoji="0" lang="en-US" altLang="zh-CN"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次，每次</a:t>
            </a:r>
            <a:r>
              <a:rPr kumimoji="0" lang="en-US" altLang="zh-CN"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滴，用法用量便捷易懂，无需根据年龄、性别、体重、种族或疾病状况来调整剂量</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矩形: 圆角 68"/>
          <p:cNvSpPr/>
          <p:nvPr/>
        </p:nvSpPr>
        <p:spPr>
          <a:xfrm>
            <a:off x="8770620" y="1224095"/>
            <a:ext cx="2935000" cy="485959"/>
          </a:xfrm>
          <a:prstGeom prst="roundRect">
            <a:avLst>
              <a:gd name="adj" fmla="val 11714"/>
            </a:avLst>
          </a:prstGeom>
          <a:solidFill>
            <a:srgbClr val="CC0066"/>
          </a:solidFill>
          <a:ln>
            <a:no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defRPr/>
            </a:pPr>
            <a:r>
              <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便于临床管理</a:t>
            </a:r>
            <a:endPar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矩形: 圆角 70"/>
          <p:cNvSpPr/>
          <p:nvPr/>
        </p:nvSpPr>
        <p:spPr>
          <a:xfrm>
            <a:off x="8770620" y="3380470"/>
            <a:ext cx="2935000" cy="485959"/>
          </a:xfrm>
          <a:prstGeom prst="roundRect">
            <a:avLst>
              <a:gd name="adj" fmla="val 11714"/>
            </a:avLst>
          </a:prstGeom>
          <a:solidFill>
            <a:srgbClr val="CC0066"/>
          </a:solidFill>
          <a:ln>
            <a:no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defRPr/>
            </a:pPr>
            <a:r>
              <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符合“保基本”原则</a:t>
            </a:r>
            <a:endPar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矩形: 圆角 72"/>
          <p:cNvSpPr/>
          <p:nvPr/>
        </p:nvSpPr>
        <p:spPr>
          <a:xfrm>
            <a:off x="486380" y="1224095"/>
            <a:ext cx="2935000" cy="485959"/>
          </a:xfrm>
          <a:prstGeom prst="roundRect">
            <a:avLst>
              <a:gd name="adj" fmla="val 11714"/>
            </a:avLst>
          </a:prstGeom>
          <a:solidFill>
            <a:srgbClr val="0971CA"/>
          </a:solidFill>
          <a:ln>
            <a:no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defRPr/>
            </a:pPr>
            <a:r>
              <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弥补临床和医保目录空缺</a:t>
            </a:r>
            <a:endParaRPr kumimoji="0" lang="zh-CN" altLang="en-US" sz="1600" b="1" i="0" u="none" strike="noStrike" kern="1200" cap="none" spc="-10" normalizeH="0" baseline="0" noProof="0" dirty="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矩形: 圆角 74"/>
          <p:cNvSpPr/>
          <p:nvPr/>
        </p:nvSpPr>
        <p:spPr>
          <a:xfrm>
            <a:off x="486380" y="3380470"/>
            <a:ext cx="2935000" cy="485959"/>
          </a:xfrm>
          <a:prstGeom prst="roundRect">
            <a:avLst>
              <a:gd name="adj" fmla="val 11714"/>
            </a:avLst>
          </a:prstGeom>
          <a:solidFill>
            <a:srgbClr val="0971CA"/>
          </a:solidFill>
          <a:ln>
            <a:no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defRPr/>
            </a:pPr>
            <a:r>
              <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增加临床用药选择</a:t>
            </a:r>
            <a:endParaRPr kumimoji="0" lang="zh-CN" altLang="en-US" sz="1600" b="1" i="0" u="none" strike="noStrike" kern="1200" cap="none" spc="-10" normalizeH="0" baseline="0" noProof="0">
              <a:ln>
                <a:noFill/>
              </a:ln>
              <a:gradFill>
                <a:gsLst>
                  <a:gs pos="0">
                    <a:schemeClr val="bg1"/>
                  </a:gs>
                  <a:gs pos="100000">
                    <a:schemeClr val="bg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9" name="组合 78"/>
          <p:cNvGrpSpPr/>
          <p:nvPr/>
        </p:nvGrpSpPr>
        <p:grpSpPr>
          <a:xfrm>
            <a:off x="8127596" y="1224095"/>
            <a:ext cx="485959" cy="485959"/>
            <a:chOff x="8127596" y="1525720"/>
            <a:chExt cx="485959" cy="485959"/>
          </a:xfrm>
        </p:grpSpPr>
        <p:sp>
          <p:nvSpPr>
            <p:cNvPr id="70" name="椭圆 69"/>
            <p:cNvSpPr/>
            <p:nvPr/>
          </p:nvSpPr>
          <p:spPr>
            <a:xfrm flipH="1">
              <a:off x="8127596" y="1525720"/>
              <a:ext cx="485959" cy="485959"/>
            </a:xfrm>
            <a:prstGeom prst="ellipse">
              <a:avLst/>
            </a:prstGeom>
            <a:solidFill>
              <a:schemeClr val="bg1"/>
            </a:solidFill>
            <a:ln w="19050">
              <a:solidFill>
                <a:srgbClr val="CC0066"/>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FFFF"/>
                </a:buClr>
                <a:buSzPct val="100000"/>
              </a:pPr>
              <a:endParaRPr lang="zh-CN" altLang="en-US" sz="1600" b="1" spc="-10">
                <a:gradFill>
                  <a:gsLst>
                    <a:gs pos="0">
                      <a:schemeClr val="bg1"/>
                    </a:gs>
                    <a:gs pos="100000">
                      <a:schemeClr val="bg1"/>
                    </a:gs>
                  </a:gsLst>
                  <a:lin ang="0" scaled="0"/>
                </a:gradFill>
                <a:latin typeface="微软雅黑" panose="020B0503020204020204" pitchFamily="34" charset="-122"/>
                <a:ea typeface="微软雅黑" panose="020B0503020204020204" pitchFamily="34" charset="-122"/>
              </a:endParaRPr>
            </a:p>
          </p:txBody>
        </p:sp>
        <p:pic>
          <p:nvPicPr>
            <p:cNvPr id="78" name="图形 7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7337" y="1658014"/>
              <a:ext cx="309919" cy="221371"/>
            </a:xfrm>
            <a:prstGeom prst="rect">
              <a:avLst/>
            </a:prstGeom>
          </p:spPr>
        </p:pic>
      </p:grpSp>
      <p:grpSp>
        <p:nvGrpSpPr>
          <p:cNvPr id="83" name="组合 82"/>
          <p:cNvGrpSpPr/>
          <p:nvPr/>
        </p:nvGrpSpPr>
        <p:grpSpPr>
          <a:xfrm>
            <a:off x="3578445" y="3380470"/>
            <a:ext cx="485959" cy="485959"/>
            <a:chOff x="3578445" y="3682095"/>
            <a:chExt cx="485959" cy="485959"/>
          </a:xfrm>
        </p:grpSpPr>
        <p:sp>
          <p:nvSpPr>
            <p:cNvPr id="76" name="椭圆 75"/>
            <p:cNvSpPr/>
            <p:nvPr/>
          </p:nvSpPr>
          <p:spPr>
            <a:xfrm>
              <a:off x="3578445" y="3682095"/>
              <a:ext cx="485959" cy="485959"/>
            </a:xfrm>
            <a:prstGeom prst="ellipse">
              <a:avLst/>
            </a:prstGeom>
            <a:solidFill>
              <a:schemeClr val="bg1"/>
            </a:solidFill>
            <a:ln w="19050">
              <a:solidFill>
                <a:srgbClr val="0971CA"/>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FFFF"/>
                </a:buClr>
                <a:buSzPct val="100000"/>
              </a:pPr>
              <a:endParaRPr lang="zh-CN" altLang="en-US" sz="1600" b="1" spc="-10">
                <a:gradFill>
                  <a:gsLst>
                    <a:gs pos="0">
                      <a:schemeClr val="bg1"/>
                    </a:gs>
                    <a:gs pos="100000">
                      <a:schemeClr val="bg1"/>
                    </a:gs>
                  </a:gsLst>
                  <a:lin ang="0" scaled="0"/>
                </a:gradFill>
                <a:latin typeface="微软雅黑" panose="020B0503020204020204" pitchFamily="34" charset="-122"/>
                <a:ea typeface="微软雅黑" panose="020B0503020204020204" pitchFamily="34" charset="-122"/>
              </a:endParaRPr>
            </a:p>
          </p:txBody>
        </p:sp>
        <p:pic>
          <p:nvPicPr>
            <p:cNvPr id="81" name="图形 8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6465" y="3770115"/>
              <a:ext cx="309919" cy="309919"/>
            </a:xfrm>
            <a:prstGeom prst="rect">
              <a:avLst/>
            </a:prstGeom>
          </p:spPr>
        </p:pic>
      </p:grpSp>
      <p:grpSp>
        <p:nvGrpSpPr>
          <p:cNvPr id="86" name="组合 85"/>
          <p:cNvGrpSpPr/>
          <p:nvPr/>
        </p:nvGrpSpPr>
        <p:grpSpPr>
          <a:xfrm>
            <a:off x="3578445" y="1224095"/>
            <a:ext cx="485959" cy="485959"/>
            <a:chOff x="3578445" y="1525720"/>
            <a:chExt cx="485959" cy="485959"/>
          </a:xfrm>
        </p:grpSpPr>
        <p:sp>
          <p:nvSpPr>
            <p:cNvPr id="74" name="椭圆 73"/>
            <p:cNvSpPr/>
            <p:nvPr/>
          </p:nvSpPr>
          <p:spPr>
            <a:xfrm>
              <a:off x="3578445" y="1525720"/>
              <a:ext cx="485959" cy="485959"/>
            </a:xfrm>
            <a:prstGeom prst="ellipse">
              <a:avLst/>
            </a:prstGeom>
            <a:solidFill>
              <a:schemeClr val="bg1"/>
            </a:solidFill>
            <a:ln w="19050">
              <a:solidFill>
                <a:srgbClr val="0971CA"/>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FFFF"/>
                </a:buClr>
                <a:buSzPct val="100000"/>
              </a:pPr>
              <a:endParaRPr lang="zh-CN" altLang="en-US" sz="1600" b="1" spc="-10">
                <a:gradFill>
                  <a:gsLst>
                    <a:gs pos="0">
                      <a:schemeClr val="bg1"/>
                    </a:gs>
                    <a:gs pos="100000">
                      <a:schemeClr val="bg1"/>
                    </a:gs>
                  </a:gsLst>
                  <a:lin ang="0" scaled="0"/>
                </a:gradFill>
                <a:latin typeface="微软雅黑" panose="020B0503020204020204" pitchFamily="34" charset="-122"/>
                <a:ea typeface="微软雅黑" panose="020B0503020204020204" pitchFamily="34" charset="-122"/>
              </a:endParaRPr>
            </a:p>
          </p:txBody>
        </p:sp>
        <p:pic>
          <p:nvPicPr>
            <p:cNvPr id="85" name="图形 8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6465" y="1632773"/>
              <a:ext cx="304235" cy="304235"/>
            </a:xfrm>
            <a:prstGeom prst="rect">
              <a:avLst/>
            </a:prstGeom>
          </p:spPr>
        </p:pic>
      </p:grpSp>
      <p:grpSp>
        <p:nvGrpSpPr>
          <p:cNvPr id="89" name="组合 88"/>
          <p:cNvGrpSpPr/>
          <p:nvPr/>
        </p:nvGrpSpPr>
        <p:grpSpPr>
          <a:xfrm>
            <a:off x="8127596" y="3380470"/>
            <a:ext cx="485959" cy="485959"/>
            <a:chOff x="8127596" y="3682095"/>
            <a:chExt cx="485959" cy="485959"/>
          </a:xfrm>
        </p:grpSpPr>
        <p:sp>
          <p:nvSpPr>
            <p:cNvPr id="72" name="椭圆 71"/>
            <p:cNvSpPr/>
            <p:nvPr/>
          </p:nvSpPr>
          <p:spPr>
            <a:xfrm flipH="1">
              <a:off x="8127596" y="3682095"/>
              <a:ext cx="485959" cy="485959"/>
            </a:xfrm>
            <a:prstGeom prst="ellipse">
              <a:avLst/>
            </a:prstGeom>
            <a:solidFill>
              <a:schemeClr val="bg1"/>
            </a:solidFill>
            <a:ln w="19050">
              <a:solidFill>
                <a:srgbClr val="CC0066"/>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FFFF"/>
                </a:buClr>
                <a:buSzPct val="100000"/>
              </a:pPr>
              <a:endParaRPr lang="zh-CN" altLang="en-US" sz="1600" b="1" spc="-10">
                <a:gradFill>
                  <a:gsLst>
                    <a:gs pos="0">
                      <a:schemeClr val="bg1"/>
                    </a:gs>
                    <a:gs pos="100000">
                      <a:schemeClr val="bg1"/>
                    </a:gs>
                  </a:gsLst>
                  <a:lin ang="0" scaled="0"/>
                </a:gradFill>
                <a:latin typeface="微软雅黑" panose="020B0503020204020204" pitchFamily="34" charset="-122"/>
                <a:ea typeface="微软雅黑" panose="020B0503020204020204" pitchFamily="34" charset="-122"/>
              </a:endParaRPr>
            </a:p>
          </p:txBody>
        </p:sp>
        <p:pic>
          <p:nvPicPr>
            <p:cNvPr id="88" name="图形 8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5735" y="3779314"/>
              <a:ext cx="291521" cy="291521"/>
            </a:xfrm>
            <a:prstGeom prst="rect">
              <a:avLst/>
            </a:prstGeom>
          </p:spPr>
        </p:pic>
      </p:grpSp>
      <p:grpSp>
        <p:nvGrpSpPr>
          <p:cNvPr id="105" name="组合 104"/>
          <p:cNvGrpSpPr/>
          <p:nvPr/>
        </p:nvGrpSpPr>
        <p:grpSpPr>
          <a:xfrm flipH="1">
            <a:off x="6758937" y="1467074"/>
            <a:ext cx="1368657" cy="595405"/>
            <a:chOff x="4064404" y="1768700"/>
            <a:chExt cx="1276861" cy="524365"/>
          </a:xfrm>
        </p:grpSpPr>
        <p:cxnSp>
          <p:nvCxnSpPr>
            <p:cNvPr id="106" name="直接连接符 105"/>
            <p:cNvCxnSpPr/>
            <p:nvPr/>
          </p:nvCxnSpPr>
          <p:spPr>
            <a:xfrm>
              <a:off x="4064404" y="1768700"/>
              <a:ext cx="820949" cy="0"/>
            </a:xfrm>
            <a:prstGeom prst="line">
              <a:avLst/>
            </a:prstGeom>
            <a:ln w="19050" cap="rnd">
              <a:solidFill>
                <a:srgbClr val="CC0066"/>
              </a:solidFill>
              <a:round/>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4885353" y="1768700"/>
              <a:ext cx="455912" cy="524365"/>
            </a:xfrm>
            <a:prstGeom prst="line">
              <a:avLst/>
            </a:prstGeom>
            <a:ln w="19050" cap="rnd">
              <a:gradFill>
                <a:gsLst>
                  <a:gs pos="0">
                    <a:srgbClr val="CC0066"/>
                  </a:gs>
                  <a:gs pos="100000">
                    <a:srgbClr val="CC0066">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4064406" y="1467074"/>
            <a:ext cx="1368660" cy="684941"/>
            <a:chOff x="4064404" y="1768700"/>
            <a:chExt cx="1276864" cy="603218"/>
          </a:xfrm>
        </p:grpSpPr>
        <p:cxnSp>
          <p:nvCxnSpPr>
            <p:cNvPr id="109" name="直接连接符 108"/>
            <p:cNvCxnSpPr/>
            <p:nvPr/>
          </p:nvCxnSpPr>
          <p:spPr>
            <a:xfrm>
              <a:off x="4064404" y="1768700"/>
              <a:ext cx="820949" cy="0"/>
            </a:xfrm>
            <a:prstGeom prst="line">
              <a:avLst/>
            </a:prstGeom>
            <a:ln w="19050" cap="rnd">
              <a:solidFill>
                <a:srgbClr val="0971CA"/>
              </a:solidFill>
              <a:round/>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4885353" y="1768700"/>
              <a:ext cx="455915" cy="603218"/>
            </a:xfrm>
            <a:prstGeom prst="line">
              <a:avLst/>
            </a:prstGeom>
            <a:ln w="19050" cap="rnd">
              <a:gradFill>
                <a:gsLst>
                  <a:gs pos="0">
                    <a:srgbClr val="0971CA"/>
                  </a:gs>
                  <a:gs pos="100000">
                    <a:srgbClr val="0971CA">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nvGrpSpPr>
        <p:grpSpPr>
          <a:xfrm flipV="1">
            <a:off x="4064405" y="3289851"/>
            <a:ext cx="879965" cy="372735"/>
            <a:chOff x="4064404" y="1768700"/>
            <a:chExt cx="1564871" cy="926875"/>
          </a:xfrm>
        </p:grpSpPr>
        <p:cxnSp>
          <p:nvCxnSpPr>
            <p:cNvPr id="112" name="直接连接符 111"/>
            <p:cNvCxnSpPr/>
            <p:nvPr/>
          </p:nvCxnSpPr>
          <p:spPr>
            <a:xfrm>
              <a:off x="4064404" y="1768700"/>
              <a:ext cx="820949" cy="0"/>
            </a:xfrm>
            <a:prstGeom prst="line">
              <a:avLst/>
            </a:prstGeom>
            <a:ln w="19050" cap="rnd">
              <a:solidFill>
                <a:srgbClr val="0971CA"/>
              </a:solidFill>
              <a:round/>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4885353" y="1768700"/>
              <a:ext cx="743922" cy="926875"/>
            </a:xfrm>
            <a:prstGeom prst="line">
              <a:avLst/>
            </a:prstGeom>
            <a:ln w="19050" cap="rnd">
              <a:gradFill>
                <a:gsLst>
                  <a:gs pos="0">
                    <a:srgbClr val="0971CA"/>
                  </a:gs>
                  <a:gs pos="100000">
                    <a:srgbClr val="0971CA">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sp>
        <p:nvSpPr>
          <p:cNvPr id="115" name="泪滴形 114"/>
          <p:cNvSpPr/>
          <p:nvPr/>
        </p:nvSpPr>
        <p:spPr>
          <a:xfrm rot="18900000">
            <a:off x="4936922" y="1886667"/>
            <a:ext cx="2318156" cy="2318156"/>
          </a:xfrm>
          <a:prstGeom prst="teardrop">
            <a:avLst/>
          </a:prstGeom>
          <a:gradFill flip="none" rotWithShape="1">
            <a:gsLst>
              <a:gs pos="68000">
                <a:srgbClr val="CC0066"/>
              </a:gs>
              <a:gs pos="40000">
                <a:srgbClr val="0971CA"/>
              </a:gs>
            </a:gsLst>
            <a:path path="circle">
              <a:fillToRect r="100000" b="100000"/>
            </a:path>
            <a:tileRect l="-100000" t="-100000"/>
          </a:gradFill>
          <a:ln>
            <a:noFill/>
          </a:ln>
          <a:effectLst>
            <a:outerShdw blurRad="127000" dist="1270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gradFill>
                <a:gsLst>
                  <a:gs pos="79000">
                    <a:srgbClr val="F7A200"/>
                  </a:gs>
                  <a:gs pos="99000">
                    <a:srgbClr val="F7A200"/>
                  </a:gs>
                  <a:gs pos="0">
                    <a:srgbClr val="F7A200"/>
                  </a:gs>
                </a:gsLst>
                <a:lin ang="0" scaled="0"/>
              </a:gradFill>
              <a:latin typeface="微软雅黑" panose="020B0503020204020204" pitchFamily="34" charset="-122"/>
              <a:ea typeface="微软雅黑" panose="020B0503020204020204" pitchFamily="34" charset="-122"/>
            </a:endParaRPr>
          </a:p>
        </p:txBody>
      </p:sp>
      <p:grpSp>
        <p:nvGrpSpPr>
          <p:cNvPr id="120" name="组合 119"/>
          <p:cNvGrpSpPr/>
          <p:nvPr/>
        </p:nvGrpSpPr>
        <p:grpSpPr>
          <a:xfrm flipH="1" flipV="1">
            <a:off x="7246689" y="3289851"/>
            <a:ext cx="879965" cy="372735"/>
            <a:chOff x="4064404" y="1768700"/>
            <a:chExt cx="1564871" cy="926875"/>
          </a:xfrm>
        </p:grpSpPr>
        <p:cxnSp>
          <p:nvCxnSpPr>
            <p:cNvPr id="121" name="直接连接符 120"/>
            <p:cNvCxnSpPr/>
            <p:nvPr/>
          </p:nvCxnSpPr>
          <p:spPr>
            <a:xfrm>
              <a:off x="4064404" y="1768700"/>
              <a:ext cx="820949" cy="0"/>
            </a:xfrm>
            <a:prstGeom prst="line">
              <a:avLst/>
            </a:prstGeom>
            <a:ln w="19050" cap="rnd">
              <a:solidFill>
                <a:srgbClr val="CC0066"/>
              </a:solidFill>
              <a:round/>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4885354" y="1768700"/>
              <a:ext cx="743921" cy="926875"/>
            </a:xfrm>
            <a:prstGeom prst="line">
              <a:avLst/>
            </a:prstGeom>
            <a:ln w="19050" cap="rnd">
              <a:gradFill>
                <a:gsLst>
                  <a:gs pos="0">
                    <a:srgbClr val="CC0066"/>
                  </a:gs>
                  <a:gs pos="100000">
                    <a:srgbClr val="CC0066">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pic>
        <p:nvPicPr>
          <p:cNvPr id="131" name="图片 130"/>
          <p:cNvPicPr>
            <a:picLocks noChangeAspect="1"/>
          </p:cNvPicPr>
          <p:nvPr/>
        </p:nvPicPr>
        <p:blipFill>
          <a:blip r:embed="rId11"/>
          <a:srcRect l="21743" t="19167" r="16490" b="19167"/>
          <a:stretch>
            <a:fillRect/>
          </a:stretch>
        </p:blipFill>
        <p:spPr>
          <a:xfrm>
            <a:off x="5202272" y="2152016"/>
            <a:ext cx="1787458" cy="1787456"/>
          </a:xfrm>
          <a:custGeom>
            <a:avLst/>
            <a:gdLst>
              <a:gd name="connsiteX0" fmla="*/ 2114550 w 4229100"/>
              <a:gd name="connsiteY0" fmla="*/ 0 h 4229100"/>
              <a:gd name="connsiteX1" fmla="*/ 4229100 w 4229100"/>
              <a:gd name="connsiteY1" fmla="*/ 2114550 h 4229100"/>
              <a:gd name="connsiteX2" fmla="*/ 2114550 w 4229100"/>
              <a:gd name="connsiteY2" fmla="*/ 4229100 h 4229100"/>
              <a:gd name="connsiteX3" fmla="*/ 0 w 4229100"/>
              <a:gd name="connsiteY3" fmla="*/ 2114550 h 4229100"/>
              <a:gd name="connsiteX4" fmla="*/ 2114550 w 4229100"/>
              <a:gd name="connsiteY4" fmla="*/ 0 h 422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00" h="4229100">
                <a:moveTo>
                  <a:pt x="2114550" y="0"/>
                </a:moveTo>
                <a:cubicBezTo>
                  <a:pt x="3282384" y="0"/>
                  <a:pt x="4229100" y="946716"/>
                  <a:pt x="4229100" y="2114550"/>
                </a:cubicBezTo>
                <a:cubicBezTo>
                  <a:pt x="4229100" y="3282384"/>
                  <a:pt x="3282384" y="4229100"/>
                  <a:pt x="2114550" y="4229100"/>
                </a:cubicBezTo>
                <a:cubicBezTo>
                  <a:pt x="946716" y="4229100"/>
                  <a:pt x="0" y="3282384"/>
                  <a:pt x="0" y="2114550"/>
                </a:cubicBezTo>
                <a:cubicBezTo>
                  <a:pt x="0" y="946716"/>
                  <a:pt x="946716" y="0"/>
                  <a:pt x="2114550" y="0"/>
                </a:cubicBezTo>
                <a:close/>
              </a:path>
            </a:pathLst>
          </a:custGeom>
          <a:ln w="28575">
            <a:solidFill>
              <a:schemeClr val="bg1"/>
            </a:solidFill>
          </a:ln>
        </p:spPr>
      </p:pic>
      <p:sp>
        <p:nvSpPr>
          <p:cNvPr id="134" name="文本框 133"/>
          <p:cNvSpPr txBox="1"/>
          <p:nvPr/>
        </p:nvSpPr>
        <p:spPr>
          <a:xfrm>
            <a:off x="440025" y="4247122"/>
            <a:ext cx="2294920" cy="602691"/>
          </a:xfrm>
          <a:prstGeom prst="roundRect">
            <a:avLst>
              <a:gd name="adj" fmla="val 50000"/>
            </a:avLst>
          </a:prstGeom>
          <a:solidFill>
            <a:schemeClr val="accent1">
              <a:lumMod val="40000"/>
              <a:lumOff val="60000"/>
              <a:alpha val="60000"/>
            </a:schemeClr>
          </a:solidFill>
          <a:ln w="9525">
            <a:noFill/>
          </a:ln>
        </p:spPr>
        <p:txBody>
          <a:bodyPr wrap="square" anchor="ctr">
            <a:noAutofit/>
          </a:bodyPr>
          <a:lstStyle/>
          <a:p>
            <a:pPr marR="0" lvl="0" indent="288290" algn="ctr" defTabSz="914400" rtl="0" fontAlgn="auto">
              <a:buClr>
                <a:srgbClr val="F7A200"/>
              </a:buClr>
              <a:buSzTx/>
              <a:defRPr/>
            </a:pPr>
            <a:r>
              <a:rPr kumimoji="0" lang="zh-CN" altLang="en-US" sz="1400" i="0" u="none" strike="noStrike" kern="1200" cap="none" spc="0" normalizeH="0" baseline="0" noProof="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过敏性结膜炎在</a:t>
            </a:r>
            <a:endParaRPr kumimoji="0" lang="en-US" altLang="zh-CN" sz="1400" i="0" u="none" strike="noStrike" kern="1200" cap="none" spc="0" normalizeH="0" baseline="0" noProof="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R="0" lvl="0" indent="288290" algn="ctr" defTabSz="914400" rtl="0" fontAlgn="auto">
              <a:buClr>
                <a:srgbClr val="F7A200"/>
              </a:buClr>
              <a:buSzTx/>
              <a:defRPr/>
            </a:pPr>
            <a:r>
              <a:rPr kumimoji="0" lang="zh-CN" altLang="en-US" sz="1400" i="0" u="none" strike="noStrike" kern="1200" cap="none" spc="0" normalizeH="0" baseline="0" noProof="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总人群中患病率</a:t>
            </a:r>
            <a:endParaRPr kumimoji="0" lang="zh-CN" altLang="en-US" sz="1400" i="0" u="none" strike="noStrike" kern="1200" cap="none" spc="0" normalizeH="0" baseline="0" noProof="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文本框 134"/>
          <p:cNvSpPr txBox="1"/>
          <p:nvPr/>
        </p:nvSpPr>
        <p:spPr>
          <a:xfrm>
            <a:off x="2975130" y="4222274"/>
            <a:ext cx="2294920" cy="604183"/>
          </a:xfrm>
          <a:prstGeom prst="roundRect">
            <a:avLst>
              <a:gd name="adj" fmla="val 50000"/>
            </a:avLst>
          </a:prstGeom>
          <a:solidFill>
            <a:schemeClr val="accent1">
              <a:lumMod val="40000"/>
              <a:lumOff val="60000"/>
              <a:alpha val="60000"/>
            </a:schemeClr>
          </a:solidFill>
          <a:ln w="9525">
            <a:noFill/>
          </a:ln>
        </p:spPr>
        <p:txBody>
          <a:bodyPr wrap="square" anchor="ctr">
            <a:noAutofit/>
          </a:bodyPr>
          <a:lstStyle>
            <a:defPPr>
              <a:defRPr lang="zh-CN"/>
            </a:defPPr>
            <a:lvl1pPr marR="0" lvl="0" algn="ctr" fontAlgn="auto">
              <a:lnSpc>
                <a:spcPct val="130000"/>
              </a:lnSpc>
              <a:buClr>
                <a:srgbClr val="F7A200"/>
              </a:buClr>
              <a:buSzTx/>
              <a:defRPr kumimoji="0" sz="1400" i="0" u="none" strike="noStrike" cap="none" spc="0" normalizeH="0" baseline="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defRPr>
            </a:lvl1pPr>
          </a:lstStyle>
          <a:p>
            <a:pPr indent="288290">
              <a:lnSpc>
                <a:spcPct val="100000"/>
              </a:lnSpc>
            </a:pPr>
            <a:r>
              <a:rPr lang="zh-CN" altLang="en-US"/>
              <a:t>儿童患病率则高达</a:t>
            </a:r>
            <a:endParaRPr lang="zh-CN" altLang="en-US"/>
          </a:p>
        </p:txBody>
      </p:sp>
      <p:sp>
        <p:nvSpPr>
          <p:cNvPr id="136" name="文本框 135"/>
          <p:cNvSpPr txBox="1"/>
          <p:nvPr/>
        </p:nvSpPr>
        <p:spPr>
          <a:xfrm>
            <a:off x="697323" y="4911173"/>
            <a:ext cx="1734517" cy="523220"/>
          </a:xfrm>
          <a:prstGeom prst="rect">
            <a:avLst/>
          </a:prstGeom>
          <a:noFill/>
        </p:spPr>
        <p:txBody>
          <a:bodyPr wrap="square" anchor="ctr">
            <a:spAutoFit/>
          </a:bodyPr>
          <a:lstStyle/>
          <a:p>
            <a:pPr algn="ctr" fontAlgn="auto">
              <a:buClr>
                <a:srgbClr val="F7A200"/>
              </a:buClr>
            </a:pPr>
            <a:r>
              <a:rPr lang="en-US" altLang="zh-CN" sz="2800" dirty="0">
                <a:gradFill>
                  <a:gsLst>
                    <a:gs pos="0">
                      <a:srgbClr val="0971CA"/>
                    </a:gs>
                    <a:gs pos="100000">
                      <a:srgbClr val="0971CA"/>
                    </a:gs>
                  </a:gsLst>
                  <a:lin ang="0" scaled="0"/>
                </a:gradFill>
                <a:latin typeface="Impact" panose="020B0806030902050204" pitchFamily="34" charset="0"/>
                <a:ea typeface="微软雅黑" panose="020B0503020204020204" pitchFamily="34" charset="-122"/>
                <a:sym typeface="+mn-ea"/>
              </a:rPr>
              <a:t>15%</a:t>
            </a:r>
            <a:r>
              <a:rPr lang="zh-CN" altLang="en-US" sz="2800" dirty="0">
                <a:gradFill>
                  <a:gsLst>
                    <a:gs pos="0">
                      <a:srgbClr val="0971CA"/>
                    </a:gs>
                    <a:gs pos="100000">
                      <a:srgbClr val="0971CA"/>
                    </a:gs>
                  </a:gsLst>
                  <a:lin ang="0" scaled="0"/>
                </a:gradFill>
                <a:latin typeface="Impact" panose="020B0806030902050204" pitchFamily="34" charset="0"/>
                <a:ea typeface="微软雅黑" panose="020B0503020204020204" pitchFamily="34" charset="-122"/>
                <a:sym typeface="+mn-ea"/>
              </a:rPr>
              <a:t>～</a:t>
            </a:r>
            <a:r>
              <a:rPr lang="en-US" altLang="zh-CN" sz="2800" dirty="0">
                <a:gradFill>
                  <a:gsLst>
                    <a:gs pos="0">
                      <a:srgbClr val="0971CA"/>
                    </a:gs>
                    <a:gs pos="100000">
                      <a:srgbClr val="0971CA"/>
                    </a:gs>
                  </a:gsLst>
                  <a:lin ang="0" scaled="0"/>
                </a:gradFill>
                <a:latin typeface="Impact" panose="020B0806030902050204" pitchFamily="34" charset="0"/>
                <a:ea typeface="微软雅黑" panose="020B0503020204020204" pitchFamily="34" charset="-122"/>
                <a:sym typeface="+mn-ea"/>
              </a:rPr>
              <a:t>40%</a:t>
            </a:r>
            <a:endParaRPr lang="zh-CN" altLang="en-US" sz="2800" b="1" dirty="0">
              <a:gradFill>
                <a:gsLst>
                  <a:gs pos="0">
                    <a:srgbClr val="0971CA"/>
                  </a:gs>
                  <a:gs pos="100000">
                    <a:srgbClr val="0971CA"/>
                  </a:gs>
                </a:gsLst>
                <a:lin ang="0" scaled="0"/>
              </a:gradFill>
              <a:latin typeface="Impact" panose="020B0806030902050204" pitchFamily="34" charset="0"/>
              <a:ea typeface="微软雅黑" panose="020B0503020204020204" pitchFamily="34" charset="-122"/>
            </a:endParaRPr>
          </a:p>
        </p:txBody>
      </p:sp>
      <p:sp>
        <p:nvSpPr>
          <p:cNvPr id="137" name="文本框 136"/>
          <p:cNvSpPr txBox="1"/>
          <p:nvPr/>
        </p:nvSpPr>
        <p:spPr>
          <a:xfrm>
            <a:off x="2953272" y="4892123"/>
            <a:ext cx="860905" cy="523220"/>
          </a:xfrm>
          <a:prstGeom prst="rect">
            <a:avLst/>
          </a:prstGeom>
          <a:noFill/>
        </p:spPr>
        <p:txBody>
          <a:bodyPr wrap="square" anchor="ctr">
            <a:spAutoFit/>
          </a:bodyPr>
          <a:lstStyle/>
          <a:p>
            <a:pPr algn="ctr" fontAlgn="auto">
              <a:buClr>
                <a:srgbClr val="F7A200"/>
              </a:buClr>
            </a:pPr>
            <a:r>
              <a:rPr lang="en-US" altLang="zh-CN" sz="2800">
                <a:gradFill>
                  <a:gsLst>
                    <a:gs pos="0">
                      <a:srgbClr val="0971CA"/>
                    </a:gs>
                    <a:gs pos="100000">
                      <a:srgbClr val="0971CA"/>
                    </a:gs>
                  </a:gsLst>
                  <a:lin ang="0" scaled="0"/>
                </a:gradFill>
                <a:latin typeface="Impact" panose="020B0806030902050204" pitchFamily="34" charset="0"/>
                <a:ea typeface="微软雅黑" panose="020B0503020204020204" pitchFamily="34" charset="-122"/>
                <a:sym typeface="+mn-ea"/>
              </a:rPr>
              <a:t>30%</a:t>
            </a:r>
            <a:endParaRPr lang="zh-CN" altLang="en-US" sz="2800" b="1">
              <a:gradFill>
                <a:gsLst>
                  <a:gs pos="0">
                    <a:srgbClr val="0971CA"/>
                  </a:gs>
                  <a:gs pos="100000">
                    <a:srgbClr val="0971CA"/>
                  </a:gs>
                </a:gsLst>
                <a:lin ang="0" scaled="0"/>
              </a:gradFill>
              <a:latin typeface="Impact" panose="020B0806030902050204" pitchFamily="34" charset="0"/>
              <a:ea typeface="微软雅黑" panose="020B0503020204020204" pitchFamily="34" charset="-122"/>
            </a:endParaRPr>
          </a:p>
        </p:txBody>
      </p:sp>
      <p:sp>
        <p:nvSpPr>
          <p:cNvPr id="139" name="文本框 138"/>
          <p:cNvSpPr txBox="1"/>
          <p:nvPr>
            <p:custDataLst>
              <p:tags r:id="rId12"/>
            </p:custDataLst>
          </p:nvPr>
        </p:nvSpPr>
        <p:spPr>
          <a:xfrm>
            <a:off x="440024" y="5318460"/>
            <a:ext cx="5276468" cy="1198880"/>
          </a:xfrm>
          <a:prstGeom prst="rect">
            <a:avLst/>
          </a:prstGeom>
          <a:noFill/>
        </p:spPr>
        <p:txBody>
          <a:bodyPr wrap="square">
            <a:spAutoFit/>
          </a:bodyPr>
          <a:lstStyle/>
          <a:p>
            <a:pPr marL="285750" marR="0" lvl="0" indent="-285750" defTabSz="914400" rtl="0" fontAlgn="auto">
              <a:lnSpc>
                <a:spcPct val="150000"/>
              </a:lnSpc>
              <a:spcBef>
                <a:spcPts val="0"/>
              </a:spcBef>
              <a:buClr>
                <a:srgbClr val="0971CA"/>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中重度结膜炎严重影响患者</a:t>
            </a:r>
            <a:r>
              <a:rPr kumimoji="0" lang="zh-CN" altLang="en-US" sz="1600" b="1"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（尤其是儿童和青少年）</a:t>
            </a: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的生存质量及加重其心理负担</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defTabSz="914400" rtl="0" fontAlgn="auto">
              <a:lnSpc>
                <a:spcPct val="150000"/>
              </a:lnSpc>
              <a:spcBef>
                <a:spcPts val="0"/>
              </a:spcBef>
              <a:buClr>
                <a:srgbClr val="0971CA"/>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如果不及时治疗，可造成不可逆的视力损失</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0" name="椭圆 139"/>
          <p:cNvSpPr/>
          <p:nvPr/>
        </p:nvSpPr>
        <p:spPr>
          <a:xfrm>
            <a:off x="511927" y="4316832"/>
            <a:ext cx="463274" cy="463272"/>
          </a:xfrm>
          <a:prstGeom prst="ellipse">
            <a:avLst/>
          </a:prstGeom>
          <a:solidFill>
            <a:schemeClr val="bg1"/>
          </a:solidFill>
          <a:ln>
            <a:noFill/>
          </a:ln>
          <a:effectLst>
            <a:outerShdw blurRad="127000" dist="1270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gradFill>
                <a:gsLst>
                  <a:gs pos="79000">
                    <a:srgbClr val="F7A200"/>
                  </a:gs>
                  <a:gs pos="99000">
                    <a:srgbClr val="F7A200"/>
                  </a:gs>
                  <a:gs pos="0">
                    <a:srgbClr val="F7A200"/>
                  </a:gs>
                </a:gsLst>
                <a:lin ang="0" scaled="0"/>
              </a:gradFill>
              <a:latin typeface="微软雅黑" panose="020B0503020204020204" pitchFamily="34" charset="-122"/>
              <a:ea typeface="微软雅黑" panose="020B0503020204020204" pitchFamily="34" charset="-122"/>
            </a:endParaRPr>
          </a:p>
        </p:txBody>
      </p:sp>
      <p:pic>
        <p:nvPicPr>
          <p:cNvPr id="143" name="图形 14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175" y="4434078"/>
            <a:ext cx="228778" cy="228778"/>
          </a:xfrm>
          <a:prstGeom prst="rect">
            <a:avLst/>
          </a:prstGeom>
        </p:spPr>
      </p:pic>
      <p:grpSp>
        <p:nvGrpSpPr>
          <p:cNvPr id="152" name="组合 151"/>
          <p:cNvGrpSpPr/>
          <p:nvPr/>
        </p:nvGrpSpPr>
        <p:grpSpPr>
          <a:xfrm>
            <a:off x="3042146" y="4292702"/>
            <a:ext cx="463274" cy="463272"/>
            <a:chOff x="3115171" y="4515745"/>
            <a:chExt cx="463274" cy="463272"/>
          </a:xfrm>
        </p:grpSpPr>
        <p:sp>
          <p:nvSpPr>
            <p:cNvPr id="141" name="椭圆 140"/>
            <p:cNvSpPr/>
            <p:nvPr/>
          </p:nvSpPr>
          <p:spPr>
            <a:xfrm>
              <a:off x="3115171" y="4515745"/>
              <a:ext cx="463274" cy="463272"/>
            </a:xfrm>
            <a:prstGeom prst="ellipse">
              <a:avLst/>
            </a:prstGeom>
            <a:solidFill>
              <a:schemeClr val="bg1"/>
            </a:solidFill>
            <a:ln>
              <a:noFill/>
            </a:ln>
            <a:effectLst>
              <a:outerShdw blurRad="127000" dist="1270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gradFill>
                  <a:gsLst>
                    <a:gs pos="79000">
                      <a:srgbClr val="F7A200"/>
                    </a:gs>
                    <a:gs pos="99000">
                      <a:srgbClr val="F7A200"/>
                    </a:gs>
                    <a:gs pos="0">
                      <a:srgbClr val="F7A200"/>
                    </a:gs>
                  </a:gsLst>
                  <a:lin ang="0" scaled="0"/>
                </a:gradFill>
                <a:latin typeface="微软雅黑" panose="020B0503020204020204" pitchFamily="34" charset="-122"/>
                <a:ea typeface="微软雅黑" panose="020B0503020204020204" pitchFamily="34" charset="-122"/>
              </a:endParaRPr>
            </a:p>
          </p:txBody>
        </p:sp>
        <p:sp>
          <p:nvSpPr>
            <p:cNvPr id="147" name="任意多边形: 形状 146"/>
            <p:cNvSpPr/>
            <p:nvPr/>
          </p:nvSpPr>
          <p:spPr>
            <a:xfrm>
              <a:off x="3199315" y="4599924"/>
              <a:ext cx="294986" cy="294914"/>
            </a:xfrm>
            <a:custGeom>
              <a:avLst/>
              <a:gdLst>
                <a:gd name="connsiteX0" fmla="*/ 844576 w 906967"/>
                <a:gd name="connsiteY0" fmla="*/ 537721 h 906746"/>
                <a:gd name="connsiteX1" fmla="*/ 845606 w 906967"/>
                <a:gd name="connsiteY1" fmla="*/ 496899 h 906746"/>
                <a:gd name="connsiteX2" fmla="*/ 740979 w 906967"/>
                <a:gd name="connsiteY2" fmla="*/ 243485 h 906746"/>
                <a:gd name="connsiteX3" fmla="*/ 562604 w 906967"/>
                <a:gd name="connsiteY3" fmla="*/ 139117 h 906746"/>
                <a:gd name="connsiteX4" fmla="*/ 402430 w 906967"/>
                <a:gd name="connsiteY4" fmla="*/ 121027 h 906746"/>
                <a:gd name="connsiteX5" fmla="*/ 317835 w 906967"/>
                <a:gd name="connsiteY5" fmla="*/ 112635 h 906746"/>
                <a:gd name="connsiteX6" fmla="*/ 217085 w 906967"/>
                <a:gd name="connsiteY6" fmla="*/ 29056 h 906746"/>
                <a:gd name="connsiteX7" fmla="*/ 174202 w 906967"/>
                <a:gd name="connsiteY7" fmla="*/ 0 h 906746"/>
                <a:gd name="connsiteX8" fmla="*/ 163096 w 906967"/>
                <a:gd name="connsiteY8" fmla="*/ 1550 h 906746"/>
                <a:gd name="connsiteX9" fmla="*/ 105355 w 906967"/>
                <a:gd name="connsiteY9" fmla="*/ 142862 h 906746"/>
                <a:gd name="connsiteX10" fmla="*/ 132876 w 906967"/>
                <a:gd name="connsiteY10" fmla="*/ 285709 h 906746"/>
                <a:gd name="connsiteX11" fmla="*/ 131193 w 906967"/>
                <a:gd name="connsiteY11" fmla="*/ 287771 h 906746"/>
                <a:gd name="connsiteX12" fmla="*/ 61967 w 906967"/>
                <a:gd name="connsiteY12" fmla="*/ 504892 h 906746"/>
                <a:gd name="connsiteX13" fmla="*/ 62872 w 906967"/>
                <a:gd name="connsiteY13" fmla="*/ 537833 h 906746"/>
                <a:gd name="connsiteX14" fmla="*/ 2039 w 906967"/>
                <a:gd name="connsiteY14" fmla="*/ 655628 h 906746"/>
                <a:gd name="connsiteX15" fmla="*/ 45041 w 906967"/>
                <a:gd name="connsiteY15" fmla="*/ 723311 h 906746"/>
                <a:gd name="connsiteX16" fmla="*/ 119953 w 906967"/>
                <a:gd name="connsiteY16" fmla="*/ 738947 h 906746"/>
                <a:gd name="connsiteX17" fmla="*/ 121124 w 906967"/>
                <a:gd name="connsiteY17" fmla="*/ 738687 h 906746"/>
                <a:gd name="connsiteX18" fmla="*/ 166980 w 906967"/>
                <a:gd name="connsiteY18" fmla="*/ 797978 h 906746"/>
                <a:gd name="connsiteX19" fmla="*/ 298210 w 906967"/>
                <a:gd name="connsiteY19" fmla="*/ 881276 h 906746"/>
                <a:gd name="connsiteX20" fmla="*/ 451666 w 906967"/>
                <a:gd name="connsiteY20" fmla="*/ 906728 h 906746"/>
                <a:gd name="connsiteX21" fmla="*/ 457471 w 906967"/>
                <a:gd name="connsiteY21" fmla="*/ 906728 h 906746"/>
                <a:gd name="connsiteX22" fmla="*/ 792528 w 906967"/>
                <a:gd name="connsiteY22" fmla="*/ 739851 h 906746"/>
                <a:gd name="connsiteX23" fmla="*/ 864608 w 906967"/>
                <a:gd name="connsiteY23" fmla="*/ 721509 h 906746"/>
                <a:gd name="connsiteX24" fmla="*/ 884660 w 906967"/>
                <a:gd name="connsiteY24" fmla="*/ 569926 h 906746"/>
                <a:gd name="connsiteX25" fmla="*/ 844575 w 906967"/>
                <a:gd name="connsiteY25" fmla="*/ 537721 h 906746"/>
                <a:gd name="connsiteX26" fmla="*/ 79146 w 906967"/>
                <a:gd name="connsiteY26" fmla="*/ 671025 h 906746"/>
                <a:gd name="connsiteX27" fmla="*/ 61834 w 906967"/>
                <a:gd name="connsiteY27" fmla="*/ 643645 h 906746"/>
                <a:gd name="connsiteX28" fmla="*/ 71398 w 906967"/>
                <a:gd name="connsiteY28" fmla="*/ 606827 h 906746"/>
                <a:gd name="connsiteX29" fmla="*/ 91171 w 906967"/>
                <a:gd name="connsiteY29" fmla="*/ 676698 h 906746"/>
                <a:gd name="connsiteX30" fmla="*/ 79146 w 906967"/>
                <a:gd name="connsiteY30" fmla="*/ 671018 h 906746"/>
                <a:gd name="connsiteX31" fmla="*/ 691133 w 906967"/>
                <a:gd name="connsiteY31" fmla="*/ 770092 h 906746"/>
                <a:gd name="connsiteX32" fmla="*/ 456826 w 906967"/>
                <a:gd name="connsiteY32" fmla="*/ 843848 h 906746"/>
                <a:gd name="connsiteX33" fmla="*/ 451792 w 906967"/>
                <a:gd name="connsiteY33" fmla="*/ 843848 h 906746"/>
                <a:gd name="connsiteX34" fmla="*/ 209863 w 906967"/>
                <a:gd name="connsiteY34" fmla="*/ 753166 h 906746"/>
                <a:gd name="connsiteX35" fmla="*/ 122800 w 906967"/>
                <a:gd name="connsiteY35" fmla="*/ 504787 h 906746"/>
                <a:gd name="connsiteX36" fmla="*/ 165943 w 906967"/>
                <a:gd name="connsiteY36" fmla="*/ 346808 h 906746"/>
                <a:gd name="connsiteX37" fmla="*/ 357233 w 906967"/>
                <a:gd name="connsiteY37" fmla="*/ 479840 h 906746"/>
                <a:gd name="connsiteX38" fmla="*/ 571263 w 906967"/>
                <a:gd name="connsiteY38" fmla="*/ 480099 h 906746"/>
                <a:gd name="connsiteX39" fmla="*/ 682607 w 906967"/>
                <a:gd name="connsiteY39" fmla="*/ 367605 h 906746"/>
                <a:gd name="connsiteX40" fmla="*/ 687516 w 906967"/>
                <a:gd name="connsiteY40" fmla="*/ 277702 h 906746"/>
                <a:gd name="connsiteX41" fmla="*/ 698229 w 906967"/>
                <a:gd name="connsiteY41" fmla="*/ 288290 h 906746"/>
                <a:gd name="connsiteX42" fmla="*/ 784766 w 906967"/>
                <a:gd name="connsiteY42" fmla="*/ 496885 h 906746"/>
                <a:gd name="connsiteX43" fmla="*/ 691133 w 906967"/>
                <a:gd name="connsiteY43" fmla="*/ 770092 h 906746"/>
                <a:gd name="connsiteX44" fmla="*/ 845606 w 906967"/>
                <a:gd name="connsiteY44" fmla="*/ 642208 h 906746"/>
                <a:gd name="connsiteX45" fmla="*/ 829066 w 906967"/>
                <a:gd name="connsiteY45" fmla="*/ 670233 h 906746"/>
                <a:gd name="connsiteX46" fmla="*/ 820561 w 906967"/>
                <a:gd name="connsiteY46" fmla="*/ 675008 h 906746"/>
                <a:gd name="connsiteX47" fmla="*/ 836954 w 906967"/>
                <a:gd name="connsiteY47" fmla="*/ 607844 h 906746"/>
                <a:gd name="connsiteX48" fmla="*/ 845606 w 906967"/>
                <a:gd name="connsiteY48" fmla="*/ 642208 h 906746"/>
                <a:gd name="connsiteX49" fmla="*/ 621122 w 906967"/>
                <a:gd name="connsiteY49" fmla="*/ 552445 h 906746"/>
                <a:gd name="connsiteX50" fmla="*/ 535349 w 906967"/>
                <a:gd name="connsiteY50" fmla="*/ 642348 h 906746"/>
                <a:gd name="connsiteX51" fmla="*/ 564969 w 906967"/>
                <a:gd name="connsiteY51" fmla="*/ 673568 h 906746"/>
                <a:gd name="connsiteX52" fmla="*/ 596189 w 906967"/>
                <a:gd name="connsiteY52" fmla="*/ 643948 h 906746"/>
                <a:gd name="connsiteX53" fmla="*/ 596189 w 906967"/>
                <a:gd name="connsiteY53" fmla="*/ 642348 h 906746"/>
                <a:gd name="connsiteX54" fmla="*/ 619112 w 906967"/>
                <a:gd name="connsiteY54" fmla="*/ 615411 h 906746"/>
                <a:gd name="connsiteX55" fmla="*/ 646049 w 906967"/>
                <a:gd name="connsiteY55" fmla="*/ 638335 h 906746"/>
                <a:gd name="connsiteX56" fmla="*/ 646049 w 906967"/>
                <a:gd name="connsiteY56" fmla="*/ 642348 h 906746"/>
                <a:gd name="connsiteX57" fmla="*/ 675599 w 906967"/>
                <a:gd name="connsiteY57" fmla="*/ 673497 h 906746"/>
                <a:gd name="connsiteX58" fmla="*/ 706748 w 906967"/>
                <a:gd name="connsiteY58" fmla="*/ 643946 h 906746"/>
                <a:gd name="connsiteX59" fmla="*/ 706748 w 906967"/>
                <a:gd name="connsiteY59" fmla="*/ 642348 h 906746"/>
                <a:gd name="connsiteX60" fmla="*/ 621122 w 906967"/>
                <a:gd name="connsiteY60" fmla="*/ 552445 h 906746"/>
                <a:gd name="connsiteX61" fmla="*/ 300657 w 906967"/>
                <a:gd name="connsiteY61" fmla="*/ 552445 h 906746"/>
                <a:gd name="connsiteX62" fmla="*/ 214898 w 906967"/>
                <a:gd name="connsiteY62" fmla="*/ 642348 h 906746"/>
                <a:gd name="connsiteX63" fmla="*/ 244223 w 906967"/>
                <a:gd name="connsiteY63" fmla="*/ 673737 h 906746"/>
                <a:gd name="connsiteX64" fmla="*/ 275611 w 906967"/>
                <a:gd name="connsiteY64" fmla="*/ 644412 h 906746"/>
                <a:gd name="connsiteX65" fmla="*/ 275611 w 906967"/>
                <a:gd name="connsiteY65" fmla="*/ 642348 h 906746"/>
                <a:gd name="connsiteX66" fmla="*/ 298575 w 906967"/>
                <a:gd name="connsiteY66" fmla="*/ 615459 h 906746"/>
                <a:gd name="connsiteX67" fmla="*/ 325464 w 906967"/>
                <a:gd name="connsiteY67" fmla="*/ 638423 h 906746"/>
                <a:gd name="connsiteX68" fmla="*/ 325464 w 906967"/>
                <a:gd name="connsiteY68" fmla="*/ 642348 h 906746"/>
                <a:gd name="connsiteX69" fmla="*/ 354894 w 906967"/>
                <a:gd name="connsiteY69" fmla="*/ 673624 h 906746"/>
                <a:gd name="connsiteX70" fmla="*/ 386170 w 906967"/>
                <a:gd name="connsiteY70" fmla="*/ 644194 h 906746"/>
                <a:gd name="connsiteX71" fmla="*/ 386170 w 906967"/>
                <a:gd name="connsiteY71" fmla="*/ 642348 h 906746"/>
                <a:gd name="connsiteX72" fmla="*/ 301048 w 906967"/>
                <a:gd name="connsiteY72" fmla="*/ 552455 h 906746"/>
                <a:gd name="connsiteX73" fmla="*/ 300657 w 906967"/>
                <a:gd name="connsiteY73" fmla="*/ 552445 h 906746"/>
                <a:gd name="connsiteX74" fmla="*/ 167471 w 906967"/>
                <a:gd name="connsiteY74" fmla="*/ 63834 h 906746"/>
                <a:gd name="connsiteX75" fmla="*/ 266110 w 906967"/>
                <a:gd name="connsiteY75" fmla="*/ 151514 h 906746"/>
                <a:gd name="connsiteX76" fmla="*/ 563592 w 906967"/>
                <a:gd name="connsiteY76" fmla="*/ 196914 h 906746"/>
                <a:gd name="connsiteX77" fmla="*/ 645004 w 906967"/>
                <a:gd name="connsiteY77" fmla="*/ 314345 h 906746"/>
                <a:gd name="connsiteX78" fmla="*/ 535412 w 906967"/>
                <a:gd name="connsiteY78" fmla="*/ 436466 h 906746"/>
                <a:gd name="connsiteX79" fmla="*/ 247319 w 906967"/>
                <a:gd name="connsiteY79" fmla="*/ 359745 h 906746"/>
                <a:gd name="connsiteX80" fmla="*/ 167471 w 906967"/>
                <a:gd name="connsiteY80" fmla="*/ 63834 h 90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06967" h="906746">
                  <a:moveTo>
                    <a:pt x="844576" y="537721"/>
                  </a:moveTo>
                  <a:cubicBezTo>
                    <a:pt x="845221" y="524539"/>
                    <a:pt x="845606" y="510852"/>
                    <a:pt x="845606" y="496899"/>
                  </a:cubicBezTo>
                  <a:cubicBezTo>
                    <a:pt x="845331" y="401972"/>
                    <a:pt x="807754" y="310957"/>
                    <a:pt x="740979" y="243485"/>
                  </a:cubicBezTo>
                  <a:cubicBezTo>
                    <a:pt x="691728" y="193622"/>
                    <a:pt x="630202" y="157623"/>
                    <a:pt x="562604" y="139117"/>
                  </a:cubicBezTo>
                  <a:cubicBezTo>
                    <a:pt x="510297" y="126195"/>
                    <a:pt x="450488" y="123348"/>
                    <a:pt x="402430" y="121027"/>
                  </a:cubicBezTo>
                  <a:cubicBezTo>
                    <a:pt x="366012" y="119345"/>
                    <a:pt x="334488" y="117795"/>
                    <a:pt x="317835" y="112635"/>
                  </a:cubicBezTo>
                  <a:cubicBezTo>
                    <a:pt x="274455" y="99316"/>
                    <a:pt x="238187" y="69230"/>
                    <a:pt x="217085" y="29056"/>
                  </a:cubicBezTo>
                  <a:cubicBezTo>
                    <a:pt x="202887" y="3744"/>
                    <a:pt x="184152" y="0"/>
                    <a:pt x="174202" y="0"/>
                  </a:cubicBezTo>
                  <a:cubicBezTo>
                    <a:pt x="170446" y="0"/>
                    <a:pt x="166708" y="521"/>
                    <a:pt x="163096" y="1550"/>
                  </a:cubicBezTo>
                  <a:cubicBezTo>
                    <a:pt x="120984" y="13175"/>
                    <a:pt x="105615" y="84988"/>
                    <a:pt x="105355" y="142862"/>
                  </a:cubicBezTo>
                  <a:cubicBezTo>
                    <a:pt x="105051" y="191823"/>
                    <a:pt x="114402" y="240365"/>
                    <a:pt x="132876" y="285709"/>
                  </a:cubicBezTo>
                  <a:cubicBezTo>
                    <a:pt x="132280" y="286367"/>
                    <a:pt x="131719" y="287055"/>
                    <a:pt x="131193" y="287771"/>
                  </a:cubicBezTo>
                  <a:cubicBezTo>
                    <a:pt x="85805" y="351036"/>
                    <a:pt x="61575" y="427030"/>
                    <a:pt x="61967" y="504892"/>
                  </a:cubicBezTo>
                  <a:cubicBezTo>
                    <a:pt x="61967" y="515999"/>
                    <a:pt x="62227" y="526979"/>
                    <a:pt x="62872" y="537833"/>
                  </a:cubicBezTo>
                  <a:cubicBezTo>
                    <a:pt x="17630" y="558133"/>
                    <a:pt x="-7599" y="606986"/>
                    <a:pt x="2039" y="655628"/>
                  </a:cubicBezTo>
                  <a:cubicBezTo>
                    <a:pt x="6838" y="682996"/>
                    <a:pt x="22305" y="707339"/>
                    <a:pt x="45041" y="723311"/>
                  </a:cubicBezTo>
                  <a:cubicBezTo>
                    <a:pt x="66841" y="738506"/>
                    <a:pt x="93895" y="744153"/>
                    <a:pt x="119953" y="738947"/>
                  </a:cubicBezTo>
                  <a:cubicBezTo>
                    <a:pt x="120355" y="738925"/>
                    <a:pt x="120751" y="738837"/>
                    <a:pt x="121124" y="738687"/>
                  </a:cubicBezTo>
                  <a:cubicBezTo>
                    <a:pt x="134143" y="760104"/>
                    <a:pt x="149525" y="779992"/>
                    <a:pt x="166980" y="797978"/>
                  </a:cubicBezTo>
                  <a:cubicBezTo>
                    <a:pt x="203833" y="835345"/>
                    <a:pt x="248711" y="863831"/>
                    <a:pt x="298210" y="881276"/>
                  </a:cubicBezTo>
                  <a:cubicBezTo>
                    <a:pt x="347498" y="898596"/>
                    <a:pt x="399425" y="907208"/>
                    <a:pt x="451666" y="906728"/>
                  </a:cubicBezTo>
                  <a:lnTo>
                    <a:pt x="457471" y="906728"/>
                  </a:lnTo>
                  <a:cubicBezTo>
                    <a:pt x="619061" y="904912"/>
                    <a:pt x="731815" y="848868"/>
                    <a:pt x="792528" y="739851"/>
                  </a:cubicBezTo>
                  <a:cubicBezTo>
                    <a:pt x="818042" y="743635"/>
                    <a:pt x="844007" y="737028"/>
                    <a:pt x="864608" y="721509"/>
                  </a:cubicBezTo>
                  <a:cubicBezTo>
                    <a:pt x="912004" y="685188"/>
                    <a:pt x="920981" y="617322"/>
                    <a:pt x="884660" y="569926"/>
                  </a:cubicBezTo>
                  <a:cubicBezTo>
                    <a:pt x="874083" y="556124"/>
                    <a:pt x="860333" y="545076"/>
                    <a:pt x="844575" y="537721"/>
                  </a:cubicBezTo>
                  <a:close/>
                  <a:moveTo>
                    <a:pt x="79146" y="671025"/>
                  </a:moveTo>
                  <a:cubicBezTo>
                    <a:pt x="69973" y="664555"/>
                    <a:pt x="63746" y="654706"/>
                    <a:pt x="61834" y="643645"/>
                  </a:cubicBezTo>
                  <a:cubicBezTo>
                    <a:pt x="59361" y="630560"/>
                    <a:pt x="62869" y="617054"/>
                    <a:pt x="71398" y="606827"/>
                  </a:cubicBezTo>
                  <a:cubicBezTo>
                    <a:pt x="75990" y="630637"/>
                    <a:pt x="82605" y="654012"/>
                    <a:pt x="91171" y="676698"/>
                  </a:cubicBezTo>
                  <a:cubicBezTo>
                    <a:pt x="86867" y="675505"/>
                    <a:pt x="82800" y="673584"/>
                    <a:pt x="79146" y="671018"/>
                  </a:cubicBezTo>
                  <a:close/>
                  <a:moveTo>
                    <a:pt x="691133" y="770092"/>
                  </a:moveTo>
                  <a:cubicBezTo>
                    <a:pt x="638041" y="817884"/>
                    <a:pt x="559252" y="842677"/>
                    <a:pt x="456826" y="843848"/>
                  </a:cubicBezTo>
                  <a:lnTo>
                    <a:pt x="451792" y="843848"/>
                  </a:lnTo>
                  <a:cubicBezTo>
                    <a:pt x="351421" y="843848"/>
                    <a:pt x="267863" y="812457"/>
                    <a:pt x="209863" y="753166"/>
                  </a:cubicBezTo>
                  <a:cubicBezTo>
                    <a:pt x="152116" y="694009"/>
                    <a:pt x="122800" y="610438"/>
                    <a:pt x="122800" y="504787"/>
                  </a:cubicBezTo>
                  <a:cubicBezTo>
                    <a:pt x="122650" y="449198"/>
                    <a:pt x="137559" y="394606"/>
                    <a:pt x="165943" y="346808"/>
                  </a:cubicBezTo>
                  <a:cubicBezTo>
                    <a:pt x="209863" y="410874"/>
                    <a:pt x="274188" y="455559"/>
                    <a:pt x="357233" y="479840"/>
                  </a:cubicBezTo>
                  <a:cubicBezTo>
                    <a:pt x="437699" y="503216"/>
                    <a:pt x="512225" y="503216"/>
                    <a:pt x="571263" y="480099"/>
                  </a:cubicBezTo>
                  <a:cubicBezTo>
                    <a:pt x="625897" y="458672"/>
                    <a:pt x="665429" y="418748"/>
                    <a:pt x="682607" y="367605"/>
                  </a:cubicBezTo>
                  <a:cubicBezTo>
                    <a:pt x="692345" y="338633"/>
                    <a:pt x="694041" y="307562"/>
                    <a:pt x="687516" y="277702"/>
                  </a:cubicBezTo>
                  <a:cubicBezTo>
                    <a:pt x="691133" y="281194"/>
                    <a:pt x="694751" y="284552"/>
                    <a:pt x="698229" y="288290"/>
                  </a:cubicBezTo>
                  <a:cubicBezTo>
                    <a:pt x="753350" y="343759"/>
                    <a:pt x="784434" y="418687"/>
                    <a:pt x="784766" y="496885"/>
                  </a:cubicBezTo>
                  <a:cubicBezTo>
                    <a:pt x="784766" y="622197"/>
                    <a:pt x="753263" y="714161"/>
                    <a:pt x="691133" y="770092"/>
                  </a:cubicBezTo>
                  <a:close/>
                  <a:moveTo>
                    <a:pt x="845606" y="642208"/>
                  </a:moveTo>
                  <a:cubicBezTo>
                    <a:pt x="844030" y="653374"/>
                    <a:pt x="838080" y="663456"/>
                    <a:pt x="829066" y="670233"/>
                  </a:cubicBezTo>
                  <a:cubicBezTo>
                    <a:pt x="826426" y="672150"/>
                    <a:pt x="823572" y="673752"/>
                    <a:pt x="820561" y="675008"/>
                  </a:cubicBezTo>
                  <a:cubicBezTo>
                    <a:pt x="827623" y="653040"/>
                    <a:pt x="833101" y="630595"/>
                    <a:pt x="836954" y="607844"/>
                  </a:cubicBezTo>
                  <a:cubicBezTo>
                    <a:pt x="844400" y="617641"/>
                    <a:pt x="847525" y="630053"/>
                    <a:pt x="845606" y="642208"/>
                  </a:cubicBezTo>
                  <a:close/>
                  <a:moveTo>
                    <a:pt x="621122" y="552445"/>
                  </a:moveTo>
                  <a:cubicBezTo>
                    <a:pt x="573850" y="552445"/>
                    <a:pt x="535349" y="592741"/>
                    <a:pt x="535349" y="642348"/>
                  </a:cubicBezTo>
                  <a:cubicBezTo>
                    <a:pt x="534908" y="659148"/>
                    <a:pt x="548169" y="673126"/>
                    <a:pt x="564969" y="673568"/>
                  </a:cubicBezTo>
                  <a:cubicBezTo>
                    <a:pt x="581770" y="674010"/>
                    <a:pt x="595747" y="660748"/>
                    <a:pt x="596189" y="643948"/>
                  </a:cubicBezTo>
                  <a:cubicBezTo>
                    <a:pt x="596203" y="643415"/>
                    <a:pt x="596203" y="642881"/>
                    <a:pt x="596189" y="642348"/>
                  </a:cubicBezTo>
                  <a:cubicBezTo>
                    <a:pt x="595081" y="628580"/>
                    <a:pt x="605344" y="616520"/>
                    <a:pt x="619112" y="615411"/>
                  </a:cubicBezTo>
                  <a:cubicBezTo>
                    <a:pt x="632881" y="614303"/>
                    <a:pt x="644941" y="624566"/>
                    <a:pt x="646049" y="638335"/>
                  </a:cubicBezTo>
                  <a:cubicBezTo>
                    <a:pt x="646156" y="639670"/>
                    <a:pt x="646156" y="641012"/>
                    <a:pt x="646049" y="642348"/>
                  </a:cubicBezTo>
                  <a:cubicBezTo>
                    <a:pt x="645607" y="659110"/>
                    <a:pt x="658838" y="673055"/>
                    <a:pt x="675599" y="673497"/>
                  </a:cubicBezTo>
                  <a:cubicBezTo>
                    <a:pt x="692361" y="673938"/>
                    <a:pt x="706307" y="660708"/>
                    <a:pt x="706748" y="643946"/>
                  </a:cubicBezTo>
                  <a:cubicBezTo>
                    <a:pt x="706762" y="643413"/>
                    <a:pt x="706762" y="642881"/>
                    <a:pt x="706748" y="642348"/>
                  </a:cubicBezTo>
                  <a:cubicBezTo>
                    <a:pt x="706889" y="592615"/>
                    <a:pt x="668395" y="552445"/>
                    <a:pt x="621122" y="552445"/>
                  </a:cubicBezTo>
                  <a:close/>
                  <a:moveTo>
                    <a:pt x="300657" y="552445"/>
                  </a:moveTo>
                  <a:cubicBezTo>
                    <a:pt x="253391" y="552445"/>
                    <a:pt x="214898" y="592741"/>
                    <a:pt x="214898" y="642348"/>
                  </a:cubicBezTo>
                  <a:cubicBezTo>
                    <a:pt x="214328" y="659113"/>
                    <a:pt x="227457" y="673167"/>
                    <a:pt x="244223" y="673737"/>
                  </a:cubicBezTo>
                  <a:cubicBezTo>
                    <a:pt x="260988" y="674306"/>
                    <a:pt x="275041" y="661177"/>
                    <a:pt x="275611" y="644412"/>
                  </a:cubicBezTo>
                  <a:cubicBezTo>
                    <a:pt x="275635" y="643724"/>
                    <a:pt x="275635" y="643036"/>
                    <a:pt x="275611" y="642348"/>
                  </a:cubicBezTo>
                  <a:cubicBezTo>
                    <a:pt x="274527" y="628582"/>
                    <a:pt x="284809" y="616543"/>
                    <a:pt x="298575" y="615459"/>
                  </a:cubicBezTo>
                  <a:cubicBezTo>
                    <a:pt x="312342" y="614375"/>
                    <a:pt x="324380" y="624657"/>
                    <a:pt x="325464" y="638423"/>
                  </a:cubicBezTo>
                  <a:cubicBezTo>
                    <a:pt x="325567" y="639729"/>
                    <a:pt x="325567" y="641042"/>
                    <a:pt x="325464" y="642348"/>
                  </a:cubicBezTo>
                  <a:cubicBezTo>
                    <a:pt x="324954" y="659112"/>
                    <a:pt x="338131" y="673114"/>
                    <a:pt x="354894" y="673624"/>
                  </a:cubicBezTo>
                  <a:cubicBezTo>
                    <a:pt x="371658" y="674134"/>
                    <a:pt x="385661" y="660957"/>
                    <a:pt x="386170" y="644194"/>
                  </a:cubicBezTo>
                  <a:cubicBezTo>
                    <a:pt x="386189" y="643578"/>
                    <a:pt x="386189" y="642963"/>
                    <a:pt x="386170" y="642348"/>
                  </a:cubicBezTo>
                  <a:cubicBezTo>
                    <a:pt x="387488" y="594019"/>
                    <a:pt x="349378" y="553772"/>
                    <a:pt x="301048" y="552455"/>
                  </a:cubicBezTo>
                  <a:cubicBezTo>
                    <a:pt x="300918" y="552451"/>
                    <a:pt x="300787" y="552448"/>
                    <a:pt x="300657" y="552445"/>
                  </a:cubicBezTo>
                  <a:close/>
                  <a:moveTo>
                    <a:pt x="167471" y="63834"/>
                  </a:moveTo>
                  <a:cubicBezTo>
                    <a:pt x="167471" y="63834"/>
                    <a:pt x="225401" y="135857"/>
                    <a:pt x="266110" y="151514"/>
                  </a:cubicBezTo>
                  <a:cubicBezTo>
                    <a:pt x="316208" y="174996"/>
                    <a:pt x="511924" y="167171"/>
                    <a:pt x="563592" y="196914"/>
                  </a:cubicBezTo>
                  <a:cubicBezTo>
                    <a:pt x="615261" y="226657"/>
                    <a:pt x="643440" y="254844"/>
                    <a:pt x="645004" y="314345"/>
                  </a:cubicBezTo>
                  <a:cubicBezTo>
                    <a:pt x="646568" y="373845"/>
                    <a:pt x="582376" y="430205"/>
                    <a:pt x="535412" y="436466"/>
                  </a:cubicBezTo>
                  <a:cubicBezTo>
                    <a:pt x="488449" y="442727"/>
                    <a:pt x="330302" y="458384"/>
                    <a:pt x="247319" y="359745"/>
                  </a:cubicBezTo>
                  <a:cubicBezTo>
                    <a:pt x="197221" y="298688"/>
                    <a:pt x="131459" y="209444"/>
                    <a:pt x="167471" y="63834"/>
                  </a:cubicBezTo>
                  <a:close/>
                </a:path>
              </a:pathLst>
            </a:custGeom>
            <a:solidFill>
              <a:srgbClr val="0971CA"/>
            </a:solidFill>
            <a:ln w="1860" cap="flat">
              <a:noFill/>
              <a:prstDash val="solid"/>
              <a:miter/>
            </a:ln>
          </p:spPr>
          <p:txBody>
            <a:bodyPr rtlCol="0" anchor="ctr"/>
            <a:lstStyle/>
            <a:p>
              <a:endParaRPr lang="zh-CN" altLang="en-US"/>
            </a:p>
          </p:txBody>
        </p:sp>
      </p:grpSp>
      <p:sp>
        <p:nvSpPr>
          <p:cNvPr id="153" name="文本框 152"/>
          <p:cNvSpPr txBox="1"/>
          <p:nvPr>
            <p:custDataLst>
              <p:tags r:id="rId15"/>
            </p:custDataLst>
          </p:nvPr>
        </p:nvSpPr>
        <p:spPr>
          <a:xfrm>
            <a:off x="7686673" y="4122199"/>
            <a:ext cx="4018946" cy="2264851"/>
          </a:xfrm>
          <a:prstGeom prst="rect">
            <a:avLst/>
          </a:prstGeom>
          <a:noFill/>
        </p:spPr>
        <p:txBody>
          <a:bodyPr wrap="square">
            <a:spAutoFit/>
          </a:bodyPr>
          <a:lstStyle/>
          <a:p>
            <a:pPr marL="285750" marR="0" lvl="0" indent="-285750" defTabSz="914400" rtl="0" fontAlgn="auto">
              <a:lnSpc>
                <a:spcPct val="150000"/>
              </a:lnSpc>
              <a:buClr>
                <a:srgbClr val="CC0066"/>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mn-cs"/>
              </a:rPr>
              <a:t>适用人群精准，患者人数有限，</a:t>
            </a:r>
            <a:r>
              <a:rPr lang="zh-CN" altLang="en-US" sz="1600" b="1" dirty="0">
                <a:gradFill>
                  <a:gsLst>
                    <a:gs pos="0">
                      <a:srgbClr val="CC0066"/>
                    </a:gs>
                    <a:gs pos="100000">
                      <a:srgbClr val="CC0066"/>
                    </a:gs>
                  </a:gsLst>
                  <a:lin ang="5400000" scaled="1"/>
                </a:gradFill>
                <a:latin typeface="微软雅黑" panose="020B0503020204020204" pitchFamily="34" charset="-122"/>
                <a:ea typeface="微软雅黑" panose="020B0503020204020204" pitchFamily="34" charset="-122"/>
              </a:rPr>
              <a:t>替代目录内原有产品，不产生</a:t>
            </a:r>
            <a:r>
              <a:rPr kumimoji="0" lang="zh-CN" altLang="en-US" sz="1600" b="1" i="0" u="none" strike="noStrike" kern="1200" cap="none" spc="0" normalizeH="0" baseline="0" noProof="0" dirty="0">
                <a:ln>
                  <a:noFill/>
                </a:ln>
                <a:gradFill>
                  <a:gsLst>
                    <a:gs pos="0">
                      <a:srgbClr val="CC0066"/>
                    </a:gs>
                    <a:gs pos="100000">
                      <a:srgbClr val="CC0066"/>
                    </a:gs>
                  </a:gsLst>
                  <a:lin ang="5400000" scaled="1"/>
                </a:gradFill>
                <a:effectLst/>
                <a:uLnTx/>
                <a:uFillTx/>
                <a:latin typeface="微软雅黑" panose="020B0503020204020204" pitchFamily="34" charset="-122"/>
                <a:ea typeface="微软雅黑" panose="020B0503020204020204" pitchFamily="34" charset="-122"/>
                <a:cs typeface="+mn-cs"/>
              </a:rPr>
              <a:t>医保基金增量，对其他参保人员的合理需求影响小</a:t>
            </a:r>
            <a:endParaRPr kumimoji="0" lang="en-US" altLang="zh-CN" sz="1600" b="1" i="0" u="none" strike="noStrike" kern="1200" cap="none" spc="0" normalizeH="0" baseline="0" noProof="0" dirty="0">
              <a:ln>
                <a:noFill/>
              </a:ln>
              <a:gradFill>
                <a:gsLst>
                  <a:gs pos="0">
                    <a:srgbClr val="CC0066"/>
                  </a:gs>
                  <a:gs pos="100000">
                    <a:srgbClr val="CC0066"/>
                  </a:gs>
                </a:gsLst>
                <a:lin ang="5400000" scaled="1"/>
              </a:gradFill>
              <a:effectLst/>
              <a:uLnTx/>
              <a:uFillTx/>
              <a:latin typeface="微软雅黑" panose="020B0503020204020204" pitchFamily="34" charset="-122"/>
              <a:ea typeface="微软雅黑" panose="020B0503020204020204" pitchFamily="34" charset="-122"/>
              <a:cs typeface="+mn-cs"/>
            </a:endParaRPr>
          </a:p>
          <a:p>
            <a:pPr marL="285750" marR="0" lvl="0" indent="-285750" defTabSz="914400" rtl="0" fontAlgn="auto">
              <a:lnSpc>
                <a:spcPct val="150000"/>
              </a:lnSpc>
              <a:buClr>
                <a:srgbClr val="CC0066"/>
              </a:buClr>
              <a:buSzTx/>
              <a:buFont typeface="Wingdings" panose="05000000000000000000" pitchFamily="2" charset="2"/>
              <a:buChar char="n"/>
              <a:defRPr/>
            </a:pPr>
            <a:r>
              <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mn-cs"/>
              </a:rPr>
              <a:t>为满足临床需求，优化目录结构，盐酸西替利嗪滴眼液愿配合医保以提高患者的可</a:t>
            </a:r>
            <a:r>
              <a:rPr lang="zh-CN" altLang="en-US" sz="16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支付性</a:t>
            </a:r>
            <a:endParaRPr kumimoji="0" lang="zh-CN" altLang="en-US" sz="160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234367" y="138167"/>
            <a:ext cx="9446405" cy="722358"/>
            <a:chOff x="234367" y="138167"/>
            <a:chExt cx="9446405" cy="722358"/>
          </a:xfrm>
        </p:grpSpPr>
        <p:grpSp>
          <p:nvGrpSpPr>
            <p:cNvPr id="8" name="组合 7"/>
            <p:cNvGrpSpPr/>
            <p:nvPr/>
          </p:nvGrpSpPr>
          <p:grpSpPr>
            <a:xfrm>
              <a:off x="234367" y="138167"/>
              <a:ext cx="9446405" cy="722358"/>
              <a:chOff x="234367" y="138167"/>
              <a:chExt cx="9446405" cy="722358"/>
            </a:xfrm>
          </p:grpSpPr>
          <p:sp>
            <p:nvSpPr>
              <p:cNvPr id="14" name="文本框 13"/>
              <p:cNvSpPr txBox="1"/>
              <p:nvPr/>
            </p:nvSpPr>
            <p:spPr>
              <a:xfrm>
                <a:off x="943048" y="138167"/>
                <a:ext cx="8737724"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盐酸西替利嗪滴眼液填补目录内无</a:t>
                </a:r>
                <a:r>
                  <a:rPr lang="en-US" altLang="zh-CN"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2</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岁及以上儿童过敏性结膜炎治疗药物的空白，显著提升患者用药公平性</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16" name="椭圆 15"/>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形 1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7293" y="273841"/>
              <a:ext cx="400108" cy="400108"/>
            </a:xfrm>
            <a:prstGeom prst="rect">
              <a:avLst/>
            </a:prstGeom>
          </p:spPr>
        </p:pic>
      </p:grpSp>
      <p:sp>
        <p:nvSpPr>
          <p:cNvPr id="23" name="文本框 22"/>
          <p:cNvSpPr txBox="1"/>
          <p:nvPr/>
        </p:nvSpPr>
        <p:spPr>
          <a:xfrm>
            <a:off x="3644925" y="5011811"/>
            <a:ext cx="2928174" cy="321945"/>
          </a:xfrm>
          <a:prstGeom prst="rect">
            <a:avLst/>
          </a:prstGeom>
          <a:noFill/>
        </p:spPr>
        <p:txBody>
          <a:bodyPr wrap="square" rtlCol="0">
            <a:spAutoFit/>
          </a:bodyPr>
          <a:lstStyle/>
          <a:p>
            <a:r>
              <a:rPr lang="zh-CN" altLang="en-US" sz="1400" dirty="0">
                <a:gradFill>
                  <a:gsLst>
                    <a:gs pos="100000">
                      <a:schemeClr val="tx1"/>
                    </a:gs>
                    <a:gs pos="0">
                      <a:schemeClr val="tx1"/>
                    </a:gs>
                  </a:gsLst>
                  <a:lin ang="0" scaled="0"/>
                </a:gradFill>
                <a:latin typeface="微软雅黑" panose="020B0503020204020204" pitchFamily="34" charset="-122"/>
              </a:rPr>
              <a:t>（其中约</a:t>
            </a:r>
            <a:r>
              <a:rPr lang="en-US" altLang="zh-CN" sz="1400" dirty="0">
                <a:gradFill>
                  <a:gsLst>
                    <a:gs pos="100000">
                      <a:schemeClr val="tx1"/>
                    </a:gs>
                    <a:gs pos="0">
                      <a:schemeClr val="tx1"/>
                    </a:gs>
                  </a:gsLst>
                  <a:lin ang="0" scaled="0"/>
                </a:gradFill>
                <a:latin typeface="微软雅黑" panose="020B0503020204020204" pitchFamily="34" charset="-122"/>
              </a:rPr>
              <a:t> </a:t>
            </a:r>
            <a:r>
              <a:rPr lang="en-US" altLang="zh-CN" sz="1500" dirty="0">
                <a:solidFill>
                  <a:srgbClr val="0971CA"/>
                </a:solidFill>
                <a:latin typeface="Impact" panose="020B0806030902050204" pitchFamily="34" charset="0"/>
              </a:rPr>
              <a:t>25%</a:t>
            </a:r>
            <a:r>
              <a:rPr lang="en-US" altLang="zh-CN" sz="1400" dirty="0">
                <a:solidFill>
                  <a:srgbClr val="0971CA"/>
                </a:solidFill>
                <a:latin typeface="Impact" panose="020B0806030902050204" pitchFamily="34" charset="0"/>
              </a:rPr>
              <a:t> </a:t>
            </a:r>
            <a:r>
              <a:rPr lang="zh-CN" altLang="en-US" sz="1400" dirty="0">
                <a:gradFill>
                  <a:gsLst>
                    <a:gs pos="100000">
                      <a:schemeClr val="tx1"/>
                    </a:gs>
                    <a:gs pos="0">
                      <a:schemeClr val="tx1"/>
                    </a:gs>
                  </a:gsLst>
                  <a:lin ang="0" scaled="0"/>
                </a:gradFill>
                <a:latin typeface="微软雅黑" panose="020B0503020204020204" pitchFamily="34" charset="-122"/>
              </a:rPr>
              <a:t>为</a:t>
            </a:r>
            <a:r>
              <a:rPr lang="en-US" altLang="zh-CN" sz="1400" dirty="0">
                <a:gradFill>
                  <a:gsLst>
                    <a:gs pos="100000">
                      <a:schemeClr val="tx1"/>
                    </a:gs>
                    <a:gs pos="0">
                      <a:schemeClr val="tx1"/>
                    </a:gs>
                  </a:gsLst>
                  <a:lin ang="0" scaled="0"/>
                </a:gradFill>
                <a:latin typeface="微软雅黑" panose="020B0503020204020204" pitchFamily="34" charset="-122"/>
              </a:rPr>
              <a:t>2-3</a:t>
            </a:r>
            <a:r>
              <a:rPr lang="zh-CN" altLang="en-US" sz="1400" dirty="0">
                <a:gradFill>
                  <a:gsLst>
                    <a:gs pos="100000">
                      <a:schemeClr val="tx1"/>
                    </a:gs>
                    <a:gs pos="0">
                      <a:schemeClr val="tx1"/>
                    </a:gs>
                  </a:gsLst>
                  <a:lin ang="0" scaled="0"/>
                </a:gradFill>
                <a:latin typeface="微软雅黑" panose="020B0503020204020204" pitchFamily="34" charset="-122"/>
              </a:rPr>
              <a:t>岁儿童）</a:t>
            </a:r>
            <a:endParaRPr lang="zh-CN" altLang="en-US" sz="14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886950" y="228972"/>
            <a:ext cx="2305050" cy="722358"/>
            <a:chOff x="9886950" y="290435"/>
            <a:chExt cx="2305050" cy="558547"/>
          </a:xfrm>
        </p:grpSpPr>
        <p:sp>
          <p:nvSpPr>
            <p:cNvPr id="4" name="任意多边形: 形状 3"/>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公平性（一）</a:t>
              </a:r>
              <a:endParaRPr lang="zh-CN" altLang="en-US" sz="2000" b="1" i="1" dirty="0">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 name="think-cell 幻灯片" r:id="rId2" imgW="5715" imgH="5715" progId="TCLayout.ActiveDocument.1">
                  <p:embed/>
                </p:oleObj>
              </mc:Choice>
              <mc:Fallback>
                <p:oleObj name="think-cell 幻灯片" r:id="rId2" imgW="5715" imgH="5715" progId="TCLayout.ActiveDocument.1">
                  <p:embed/>
                  <p:pic>
                    <p:nvPicPr>
                      <p:cNvPr id="0" name="think-cell data - do not delete" hidden="1"/>
                      <p:cNvPicPr/>
                      <p:nvPr/>
                    </p:nvPicPr>
                    <p:blipFill>
                      <a:blip r:embed="rId3"/>
                      <a:stretch>
                        <a:fillRect/>
                      </a:stretch>
                    </p:blipFill>
                    <p:spPr>
                      <a:xfrm>
                        <a:off x="1588" y="1588"/>
                        <a:ext cx="1588" cy="1588"/>
                      </a:xfrm>
                      <a:prstGeom prst="rect">
                        <a:avLst/>
                      </a:prstGeom>
                    </p:spPr>
                  </p:pic>
                </p:oleObj>
              </mc:Fallback>
            </mc:AlternateContent>
          </a:graphicData>
        </a:graphic>
      </p:graphicFrame>
      <p:pic>
        <p:nvPicPr>
          <p:cNvPr id="11" name="图片 10" descr="图片包含 图形用户界面&#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2594" b="18271"/>
          <a:stretch>
            <a:fillRect/>
          </a:stretch>
        </p:blipFill>
        <p:spPr>
          <a:xfrm>
            <a:off x="0" y="-11430"/>
            <a:ext cx="12192000" cy="6858000"/>
          </a:xfrm>
          <a:prstGeom prst="rect">
            <a:avLst/>
          </a:prstGeom>
        </p:spPr>
      </p:pic>
      <p:sp>
        <p:nvSpPr>
          <p:cNvPr id="5" name="矩形: 圆角 4"/>
          <p:cNvSpPr/>
          <p:nvPr/>
        </p:nvSpPr>
        <p:spPr>
          <a:xfrm>
            <a:off x="1109980" y="4298299"/>
            <a:ext cx="4282440" cy="553096"/>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400" b="1" dirty="0">
                <a:gradFill>
                  <a:gsLst>
                    <a:gs pos="0">
                      <a:schemeClr val="bg1"/>
                    </a:gs>
                    <a:gs pos="100000">
                      <a:schemeClr val="bg1"/>
                    </a:gs>
                  </a:gsLst>
                  <a:lin ang="0" scaled="0"/>
                </a:gradFill>
                <a:latin typeface="微软雅黑" panose="020B0503020204020204" pitchFamily="34" charset="-122"/>
                <a:ea typeface="微软雅黑" panose="020B0503020204020204" pitchFamily="34" charset="-122"/>
              </a:rPr>
              <a:t>0.24%</a:t>
            </a:r>
            <a:r>
              <a:rPr lang="zh-CN" altLang="en-US" sz="2400" b="1" dirty="0">
                <a:gradFill>
                  <a:gsLst>
                    <a:gs pos="0">
                      <a:schemeClr val="bg1"/>
                    </a:gs>
                    <a:gs pos="100000">
                      <a:schemeClr val="bg1"/>
                    </a:gs>
                  </a:gsLst>
                  <a:lin ang="0" scaled="0"/>
                </a:gradFill>
                <a:latin typeface="微软雅黑" panose="020B0503020204020204" pitchFamily="34" charset="-122"/>
                <a:ea typeface="微软雅黑" panose="020B0503020204020204" pitchFamily="34" charset="-122"/>
              </a:rPr>
              <a:t>盐酸西替利嗪滴眼液</a:t>
            </a:r>
            <a:endParaRPr lang="zh-CN" altLang="en-US" sz="2400" b="1" dirty="0">
              <a:gradFill>
                <a:gsLst>
                  <a:gs pos="0">
                    <a:schemeClr val="bg1"/>
                  </a:gs>
                  <a:gs pos="100000">
                    <a:schemeClr val="bg1"/>
                  </a:gs>
                </a:gsLst>
                <a:lin ang="0" scaled="0"/>
              </a:gradFill>
              <a:latin typeface="微软雅黑" panose="020B0503020204020204" pitchFamily="34" charset="-122"/>
              <a:ea typeface="微软雅黑" panose="020B0503020204020204" pitchFamily="34" charset="-122"/>
            </a:endParaRPr>
          </a:p>
        </p:txBody>
      </p:sp>
      <p:sp>
        <p:nvSpPr>
          <p:cNvPr id="9" name="文本框 8"/>
          <p:cNvSpPr txBox="1"/>
          <p:nvPr/>
        </p:nvSpPr>
        <p:spPr>
          <a:xfrm>
            <a:off x="306070" y="5457090"/>
            <a:ext cx="5974080" cy="39878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000" b="0" i="0" u="none" strike="noStrike" kern="1200" cap="none" spc="0" normalizeH="0" baseline="0" noProof="0" dirty="0">
                <a:ln>
                  <a:noFill/>
                </a:ln>
                <a:gradFill>
                  <a:gsLst>
                    <a:gs pos="0">
                      <a:schemeClr val="tx1"/>
                    </a:gs>
                    <a:gs pos="100000">
                      <a:schemeClr val="tx1"/>
                    </a:gs>
                  </a:gsLst>
                  <a:lin ang="0" scaled="0"/>
                </a:gradFill>
                <a:effectLst/>
                <a:uLnTx/>
                <a:uFillTx/>
                <a:latin typeface="+mj-ea"/>
                <a:ea typeface="+mj-ea"/>
                <a:cs typeface="+mj-ea"/>
              </a:rPr>
              <a:t>唯一获</a:t>
            </a:r>
            <a:r>
              <a:rPr lang="en-US" altLang="zh-CN" sz="2000" dirty="0">
                <a:gradFill>
                  <a:gsLst>
                    <a:gs pos="0">
                      <a:schemeClr val="tx1"/>
                    </a:gs>
                    <a:gs pos="100000">
                      <a:schemeClr val="tx1"/>
                    </a:gs>
                  </a:gsLst>
                  <a:lin ang="0" scaled="0"/>
                </a:gradFill>
                <a:latin typeface="+mj-ea"/>
                <a:ea typeface="+mj-ea"/>
                <a:cs typeface="+mj-ea"/>
              </a:rPr>
              <a:t>NMPA</a:t>
            </a:r>
            <a:r>
              <a:rPr kumimoji="0" lang="zh-CN" altLang="en-US" sz="2000" b="0" i="0" u="none" strike="noStrike" kern="1200" cap="none" spc="0" normalizeH="0" baseline="0" noProof="0" dirty="0">
                <a:ln>
                  <a:noFill/>
                </a:ln>
                <a:gradFill>
                  <a:gsLst>
                    <a:gs pos="0">
                      <a:schemeClr val="tx1"/>
                    </a:gs>
                    <a:gs pos="100000">
                      <a:schemeClr val="tx1"/>
                    </a:gs>
                  </a:gsLst>
                  <a:lin ang="0" scaled="0"/>
                </a:gradFill>
                <a:effectLst/>
                <a:uLnTx/>
                <a:uFillTx/>
                <a:latin typeface="+mj-ea"/>
                <a:ea typeface="+mj-ea"/>
                <a:cs typeface="+mj-ea"/>
              </a:rPr>
              <a:t>批准</a:t>
            </a:r>
            <a:endParaRPr kumimoji="0" lang="en-US" altLang="zh-CN" sz="2000" b="0" i="0" u="none" strike="noStrike" kern="1200" cap="none" spc="0" normalizeH="0" baseline="0" noProof="0" dirty="0">
              <a:ln>
                <a:noFill/>
              </a:ln>
              <a:gradFill>
                <a:gsLst>
                  <a:gs pos="0">
                    <a:schemeClr val="tx1"/>
                  </a:gs>
                  <a:gs pos="100000">
                    <a:schemeClr val="tx1"/>
                  </a:gs>
                </a:gsLst>
                <a:lin ang="0" scaled="0"/>
              </a:gradFill>
              <a:effectLst/>
              <a:uLnTx/>
              <a:uFillTx/>
              <a:latin typeface="+mj-ea"/>
              <a:ea typeface="+mj-ea"/>
              <a:cs typeface="+mj-ea"/>
            </a:endParaRPr>
          </a:p>
        </p:txBody>
      </p:sp>
      <p:sp>
        <p:nvSpPr>
          <p:cNvPr id="13" name="文本框 12"/>
          <p:cNvSpPr txBox="1"/>
          <p:nvPr/>
        </p:nvSpPr>
        <p:spPr>
          <a:xfrm>
            <a:off x="264160" y="5614035"/>
            <a:ext cx="6157595" cy="846455"/>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rPr>
              <a:t>适用于</a:t>
            </a:r>
            <a:r>
              <a:rPr kumimoji="0" lang="en-US" altLang="zh-CN" sz="4000" b="1" i="0" u="none" strike="noStrike" kern="1200" cap="none" spc="0" normalizeH="0" baseline="0" noProof="0" dirty="0">
                <a:ln w="0"/>
                <a:solidFill>
                  <a:schemeClr val="accent6">
                    <a:lumMod val="75000"/>
                  </a:schemeClr>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rPr>
              <a:t>2</a:t>
            </a:r>
            <a:r>
              <a:rPr kumimoji="0" lang="zh-CN" altLang="en-US" sz="4000" b="1" i="0" u="none" strike="noStrike" kern="1200" cap="none" spc="0" normalizeH="0" baseline="0" noProof="0" dirty="0">
                <a:ln w="0"/>
                <a:solidFill>
                  <a:schemeClr val="accent6">
                    <a:lumMod val="75000"/>
                  </a:schemeClr>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rPr>
              <a:t>岁</a:t>
            </a:r>
            <a:r>
              <a:rPr lang="zh-CN" altLang="en-US" sz="20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及以上幼儿</a:t>
            </a:r>
            <a:r>
              <a:rPr kumimoji="0" lang="zh-CN" altLang="en-US" sz="2000" b="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rPr>
              <a:t>及成人的抗过敏滴眼液</a:t>
            </a:r>
            <a:endParaRPr kumimoji="0" lang="zh-CN" altLang="en-US" sz="2000" b="0" i="0" u="none" strike="noStrike" kern="1200" cap="none" spc="0" normalizeH="0" baseline="0" noProof="0" dirty="0">
              <a:ln>
                <a:noFill/>
              </a:ln>
              <a:gradFill>
                <a:gsLst>
                  <a:gs pos="0">
                    <a:schemeClr val="tx1"/>
                  </a:gs>
                  <a:gs pos="100000">
                    <a:schemeClr val="tx1"/>
                  </a:gs>
                </a:gsLst>
                <a:lin ang="0" scaled="0"/>
              </a:gra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132200" y="1183386"/>
            <a:ext cx="5593085" cy="402680"/>
          </a:xfrm>
          <a:prstGeom prst="roundRect">
            <a:avLst>
              <a:gd name="adj" fmla="val 16454"/>
            </a:avLst>
          </a:prstGeom>
          <a:gradFill flip="none" rotWithShape="1">
            <a:gsLst>
              <a:gs pos="0">
                <a:srgbClr val="0A80E6">
                  <a:lumMod val="100000"/>
                </a:srgbClr>
              </a:gs>
              <a:gs pos="100000">
                <a:srgbClr val="0A80E6"/>
              </a:gs>
              <a:gs pos="54000">
                <a:srgbClr val="0A80E6">
                  <a:lumMod val="70000"/>
                  <a:lumOff val="30000"/>
                </a:srgbClr>
              </a:gs>
            </a:gsLst>
            <a:lin ang="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20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盐酸西替利嗪滴眼液</a:t>
            </a:r>
            <a:endParaRPr lang="zh-CN" altLang="en-US" sz="20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28" name="文本框 27"/>
          <p:cNvSpPr txBox="1"/>
          <p:nvPr/>
        </p:nvSpPr>
        <p:spPr>
          <a:xfrm>
            <a:off x="970915" y="6049645"/>
            <a:ext cx="11108690" cy="808355"/>
          </a:xfrm>
          <a:prstGeom prst="rect">
            <a:avLst/>
          </a:prstGeom>
          <a:noFill/>
        </p:spPr>
        <p:txBody>
          <a:bodyPr wrap="square" anchor="ctr">
            <a:noAutofit/>
          </a:bodyPr>
          <a:lstStyle/>
          <a:p>
            <a:r>
              <a:rPr lang="en-US" altLang="zh-CN" sz="700" dirty="0">
                <a:latin typeface="+mn-ea"/>
              </a:rPr>
              <a:t>1. Mandal, A., Bisht, R., Rupenthal, I. D., &amp; Mitra, A. K. (2017). Polymeric micelles for ocular drug delivery: From structural frameworks to recent preclinical studies.</a:t>
            </a:r>
            <a:r>
              <a:rPr lang="en-US" altLang="en-US" sz="700" dirty="0">
                <a:latin typeface="+mn-ea"/>
              </a:rPr>
              <a:t> </a:t>
            </a:r>
            <a:r>
              <a:rPr lang="en-US" altLang="zh-CN" sz="700" dirty="0">
                <a:latin typeface="+mn-ea"/>
              </a:rPr>
              <a:t>Journal of Controlled Release, 248, 96 1</a:t>
            </a:r>
            <a:r>
              <a:rPr lang="en-US" altLang="zh-CN" sz="700" dirty="0">
                <a:latin typeface="+mn-ea"/>
                <a:sym typeface="+mn-ea"/>
              </a:rPr>
              <a:t>16. https://doi.org/10.1016/j.jconrel.2017.01.012</a:t>
            </a:r>
            <a:endParaRPr lang="en-US" altLang="zh-CN" sz="700" dirty="0">
              <a:latin typeface="+mn-ea"/>
            </a:endParaRPr>
          </a:p>
          <a:p>
            <a:r>
              <a:rPr lang="en-US" altLang="zh-CN" sz="700" dirty="0">
                <a:latin typeface="+mn-ea"/>
              </a:rPr>
              <a:t>2. Hu, Y., Wu, J., Du, X.</a:t>
            </a:r>
            <a:r>
              <a:rPr lang="en-US" altLang="en-US" sz="700" dirty="0">
                <a:latin typeface="+mn-ea"/>
              </a:rPr>
              <a:t> </a:t>
            </a:r>
            <a:r>
              <a:rPr lang="en-US" altLang="zh-CN" sz="700" dirty="0">
                <a:latin typeface="+mn-ea"/>
              </a:rPr>
              <a:t>et al.</a:t>
            </a:r>
            <a:r>
              <a:rPr lang="en-US" altLang="en-US" sz="700" dirty="0">
                <a:latin typeface="+mn-ea"/>
              </a:rPr>
              <a:t> </a:t>
            </a:r>
            <a:r>
              <a:rPr lang="en-US" altLang="zh-CN" sz="700" dirty="0">
                <a:latin typeface="+mn-ea"/>
              </a:rPr>
              <a:t>Development and Evaluation of Cyclosporine a Mixed Micelle Eye Drops for Enhanced Ocular Drug Delivery.</a:t>
            </a:r>
            <a:r>
              <a:rPr lang="en-US" altLang="en-US" sz="700" dirty="0">
                <a:latin typeface="+mn-ea"/>
              </a:rPr>
              <a:t> </a:t>
            </a:r>
            <a:r>
              <a:rPr lang="en-US" altLang="zh-CN" sz="700" dirty="0">
                <a:latin typeface="+mn-ea"/>
              </a:rPr>
              <a:t>AAPS PharmSciTech</a:t>
            </a:r>
            <a:r>
              <a:rPr lang="en-US" altLang="en-US" sz="700" dirty="0">
                <a:latin typeface="+mn-ea"/>
              </a:rPr>
              <a:t> </a:t>
            </a:r>
            <a:r>
              <a:rPr lang="en-US" altLang="zh-CN" sz="700" dirty="0">
                <a:latin typeface="+mn-ea"/>
              </a:rPr>
              <a:t>26, 136 (2025). https://doi.org/10.1208/s12249-025-03129-0</a:t>
            </a:r>
            <a:endParaRPr lang="en-US" altLang="zh-CN" sz="700" dirty="0">
              <a:latin typeface="+mn-ea"/>
            </a:endParaRPr>
          </a:p>
          <a:p>
            <a:r>
              <a:rPr lang="en-US" altLang="zh-CN" sz="700" dirty="0">
                <a:latin typeface="+mn-ea"/>
              </a:rPr>
              <a:t>3. Zheng, Y., Oz, Y., Gu, Y., Ahamad, N., Shariati, K., Chevalier, J., Kapur, D., &amp; Annabi, N. (2024). Rational design of polymeric micelles for targeted therapeutic delivery.</a:t>
            </a:r>
            <a:r>
              <a:rPr lang="en-US" altLang="en-US" sz="700" dirty="0">
                <a:latin typeface="+mn-ea"/>
              </a:rPr>
              <a:t> </a:t>
            </a:r>
            <a:r>
              <a:rPr lang="en-US" altLang="zh-CN" sz="700" dirty="0">
                <a:latin typeface="+mn-ea"/>
              </a:rPr>
              <a:t>Nano Today, 55, 102147.</a:t>
            </a:r>
            <a:r>
              <a:rPr lang="en-US" altLang="en-US" sz="700" dirty="0">
                <a:latin typeface="+mn-ea"/>
              </a:rPr>
              <a:t> </a:t>
            </a:r>
            <a:r>
              <a:rPr lang="en-US" altLang="zh-CN" sz="700" dirty="0">
                <a:latin typeface="+mn-ea"/>
              </a:rPr>
              <a:t>https://doi.org/10.1016/j.nantod.2024.102147</a:t>
            </a:r>
            <a:endParaRPr lang="en-US" altLang="zh-CN" sz="700" dirty="0">
              <a:latin typeface="+mn-ea"/>
            </a:endParaRPr>
          </a:p>
          <a:p>
            <a:r>
              <a:rPr lang="en-US" altLang="zh-CN" sz="700" dirty="0">
                <a:latin typeface="+mn-ea"/>
              </a:rPr>
              <a:t>4. </a:t>
            </a:r>
            <a:r>
              <a:rPr lang="zh-CN" altLang="en-US" sz="700" dirty="0">
                <a:latin typeface="+mn-ea"/>
              </a:rPr>
              <a:t>张俊杰</a:t>
            </a:r>
            <a:r>
              <a:rPr lang="en-US" altLang="zh-CN" sz="700" dirty="0">
                <a:latin typeface="+mn-ea"/>
              </a:rPr>
              <a:t>,</a:t>
            </a:r>
            <a:r>
              <a:rPr lang="zh-CN" altLang="en-US" sz="700" dirty="0">
                <a:latin typeface="+mn-ea"/>
              </a:rPr>
              <a:t>谢雷克</a:t>
            </a:r>
            <a:r>
              <a:rPr lang="en-US" altLang="zh-CN" sz="700" dirty="0">
                <a:latin typeface="+mn-ea"/>
              </a:rPr>
              <a:t>,</a:t>
            </a:r>
            <a:r>
              <a:rPr lang="zh-CN" altLang="en-US" sz="700" dirty="0">
                <a:latin typeface="+mn-ea"/>
              </a:rPr>
              <a:t>赵宁民</a:t>
            </a:r>
            <a:r>
              <a:rPr lang="en-US" altLang="zh-CN" sz="700" dirty="0">
                <a:latin typeface="+mn-ea"/>
              </a:rPr>
              <a:t>,</a:t>
            </a:r>
            <a:r>
              <a:rPr lang="zh-CN" altLang="en-US" sz="700" dirty="0">
                <a:latin typeface="+mn-ea"/>
              </a:rPr>
              <a:t>等</a:t>
            </a:r>
            <a:r>
              <a:rPr lang="en-US" altLang="zh-CN" sz="700" dirty="0">
                <a:latin typeface="+mn-ea"/>
              </a:rPr>
              <a:t>.</a:t>
            </a:r>
            <a:r>
              <a:rPr lang="zh-CN" altLang="en-US" sz="700" dirty="0">
                <a:latin typeface="+mn-ea"/>
              </a:rPr>
              <a:t>氟康唑原位胶化滴眼液眼内药代动力学研究</a:t>
            </a:r>
            <a:r>
              <a:rPr lang="en-US" altLang="zh-CN" sz="700" dirty="0">
                <a:latin typeface="+mn-ea"/>
              </a:rPr>
              <a:t>[J].</a:t>
            </a:r>
            <a:r>
              <a:rPr lang="zh-CN" altLang="en-US" sz="700" dirty="0">
                <a:latin typeface="+mn-ea"/>
              </a:rPr>
              <a:t>药学学报</a:t>
            </a:r>
            <a:r>
              <a:rPr lang="en-US" altLang="zh-CN" sz="700" dirty="0">
                <a:latin typeface="+mn-ea"/>
              </a:rPr>
              <a:t>, 2000.DOI:CNKI:SUN:YXXB.0.2000-11-009.</a:t>
            </a:r>
            <a:endParaRPr lang="en-US" altLang="zh-CN" sz="700" dirty="0">
              <a:latin typeface="+mn-ea"/>
            </a:endParaRPr>
          </a:p>
          <a:p>
            <a:r>
              <a:rPr lang="en-US" altLang="zh-CN" sz="700" dirty="0">
                <a:latin typeface="+mn-ea"/>
              </a:rPr>
              <a:t>5. Guo, Yiyuan et al. Reduced administration frequency for the treatment of fungal keratitis: a sustained natamycin release from a micellar solution.</a:t>
            </a:r>
            <a:r>
              <a:rPr lang="en-US" altLang="en-US" sz="700" dirty="0">
                <a:latin typeface="+mn-ea"/>
              </a:rPr>
              <a:t> </a:t>
            </a:r>
            <a:r>
              <a:rPr lang="en-US" altLang="zh-CN" sz="700" dirty="0">
                <a:latin typeface="+mn-ea"/>
              </a:rPr>
              <a:t>Expert opinion on drug delivery</a:t>
            </a:r>
            <a:r>
              <a:rPr lang="en-US" altLang="en-US" sz="700" dirty="0">
                <a:latin typeface="+mn-ea"/>
              </a:rPr>
              <a:t> </a:t>
            </a:r>
            <a:r>
              <a:rPr lang="en-US" altLang="zh-CN" sz="700" dirty="0">
                <a:latin typeface="+mn-ea"/>
              </a:rPr>
              <a:t>vol. 17,3 (2020): 407-421. doi:10.1080/17425247.2020.1719995</a:t>
            </a:r>
            <a:endParaRPr lang="en-US" altLang="zh-CN" sz="700" dirty="0">
              <a:latin typeface="+mn-ea"/>
            </a:endParaRPr>
          </a:p>
          <a:p>
            <a:r>
              <a:rPr lang="en-US" altLang="zh-CN" sz="700" dirty="0">
                <a:gradFill>
                  <a:gsLst>
                    <a:gs pos="0">
                      <a:schemeClr val="tx1">
                        <a:lumMod val="75000"/>
                        <a:lumOff val="25000"/>
                      </a:schemeClr>
                    </a:gs>
                    <a:gs pos="100000">
                      <a:schemeClr val="tx1">
                        <a:lumMod val="75000"/>
                        <a:lumOff val="25000"/>
                      </a:schemeClr>
                    </a:gs>
                  </a:gsLst>
                  <a:lin ang="5400000" scaled="1"/>
                </a:gradFill>
                <a:latin typeface="+mn-ea"/>
                <a:sym typeface="+mn-ea"/>
              </a:rPr>
              <a:t>6. </a:t>
            </a:r>
            <a:r>
              <a:rPr lang="zh-CN" altLang="en-US" sz="700" dirty="0">
                <a:gradFill>
                  <a:gsLst>
                    <a:gs pos="0">
                      <a:schemeClr val="tx1">
                        <a:lumMod val="75000"/>
                        <a:lumOff val="25000"/>
                      </a:schemeClr>
                    </a:gs>
                    <a:gs pos="100000">
                      <a:schemeClr val="tx1">
                        <a:lumMod val="75000"/>
                        <a:lumOff val="25000"/>
                      </a:schemeClr>
                    </a:gs>
                  </a:gsLst>
                  <a:lin ang="5400000" scaled="1"/>
                </a:gradFill>
                <a:latin typeface="+mn-ea"/>
                <a:sym typeface="+mn-ea"/>
              </a:rPr>
              <a:t>参考已上市眼科产品说明书</a:t>
            </a:r>
            <a:endParaRPr lang="zh-CN" altLang="en-US" sz="700" dirty="0">
              <a:gradFill>
                <a:gsLst>
                  <a:gs pos="0">
                    <a:schemeClr val="tx1">
                      <a:lumMod val="75000"/>
                      <a:lumOff val="25000"/>
                    </a:schemeClr>
                  </a:gs>
                  <a:gs pos="100000">
                    <a:schemeClr val="tx1">
                      <a:lumMod val="75000"/>
                      <a:lumOff val="25000"/>
                    </a:schemeClr>
                  </a:gs>
                </a:gsLst>
                <a:lin ang="5400000" scaled="1"/>
              </a:gradFill>
              <a:latin typeface="+mn-ea"/>
              <a:sym typeface="+mn-ea"/>
            </a:endParaRPr>
          </a:p>
        </p:txBody>
      </p:sp>
      <p:sp>
        <p:nvSpPr>
          <p:cNvPr id="9" name="文本框 8"/>
          <p:cNvSpPr txBox="1"/>
          <p:nvPr/>
        </p:nvSpPr>
        <p:spPr>
          <a:xfrm>
            <a:off x="873331" y="245892"/>
            <a:ext cx="8977754"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本品是已上市</a:t>
            </a:r>
            <a:r>
              <a:rPr lang="zh-CN" altLang="en-US" sz="2200" b="1" dirty="0">
                <a:ln>
                  <a:noFill/>
                </a:ln>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过敏性</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结膜炎滴眼液中</a:t>
            </a:r>
            <a:r>
              <a:rPr lang="zh-CN" altLang="en-US" sz="2200" b="1" dirty="0">
                <a:gradFill>
                  <a:gsLst>
                    <a:gs pos="0">
                      <a:srgbClr val="CC0066"/>
                    </a:gs>
                    <a:gs pos="100000">
                      <a:srgbClr val="CC0066"/>
                    </a:gs>
                  </a:gsLst>
                  <a:lin ang="5400000" scaled="1"/>
                </a:gradFill>
                <a:latin typeface="微软雅黑" panose="020B0503020204020204" pitchFamily="34" charset="-122"/>
                <a:ea typeface="微软雅黑" panose="020B0503020204020204" pitchFamily="34" charset="-122"/>
                <a:sym typeface="+mn-ea"/>
              </a:rPr>
              <a:t>唯一</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适用于</a:t>
            </a:r>
            <a:r>
              <a:rPr lang="en-US" altLang="zh-CN" sz="2200" b="1" dirty="0">
                <a:gradFill>
                  <a:gsLst>
                    <a:gs pos="0">
                      <a:srgbClr val="CC0066"/>
                    </a:gs>
                    <a:gs pos="100000">
                      <a:srgbClr val="CC0066"/>
                    </a:gs>
                  </a:gsLst>
                  <a:lin ang="5400000" scaled="1"/>
                </a:gradFill>
                <a:latin typeface="微软雅黑" panose="020B0503020204020204" pitchFamily="34" charset="-122"/>
                <a:ea typeface="微软雅黑" panose="020B0503020204020204" pitchFamily="34" charset="-122"/>
                <a:sym typeface="+mn-ea"/>
              </a:rPr>
              <a:t>2-3</a:t>
            </a:r>
            <a:r>
              <a:rPr lang="zh-CN" altLang="en-US" sz="2200" b="1" dirty="0">
                <a:gradFill>
                  <a:gsLst>
                    <a:gs pos="0">
                      <a:srgbClr val="CC0066"/>
                    </a:gs>
                    <a:gs pos="100000">
                      <a:srgbClr val="CC0066"/>
                    </a:gs>
                  </a:gsLst>
                  <a:lin ang="5400000" scaled="1"/>
                </a:gradFill>
                <a:latin typeface="微软雅黑" panose="020B0503020204020204" pitchFamily="34" charset="-122"/>
                <a:ea typeface="微软雅黑" panose="020B0503020204020204" pitchFamily="34" charset="-122"/>
                <a:sym typeface="+mn-ea"/>
              </a:rPr>
              <a:t>岁儿童患者</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的产品。</a:t>
            </a:r>
            <a:r>
              <a:rPr lang="en-US" altLang="zh-CN"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CDE</a:t>
            </a:r>
            <a:r>
              <a:rPr lang="zh-CN" altLang="en-US" sz="2200" b="1" dirty="0">
                <a:gradFill>
                  <a:gsLst>
                    <a:gs pos="0">
                      <a:srgbClr val="CC0066"/>
                    </a:gs>
                    <a:gs pos="100000">
                      <a:srgbClr val="CC0066"/>
                    </a:gs>
                  </a:gsLst>
                  <a:lin ang="5400000" scaled="1"/>
                </a:gradFill>
                <a:latin typeface="微软雅黑" panose="020B0503020204020204" pitchFamily="34" charset="-122"/>
                <a:ea typeface="微软雅黑" panose="020B0503020204020204" pitchFamily="34" charset="-122"/>
                <a:sym typeface="+mn-ea"/>
              </a:rPr>
              <a:t>优先审评</a:t>
            </a:r>
            <a:r>
              <a:rPr lang="zh-CN" altLang="en-US" sz="2200" b="1" dirty="0">
                <a:latin typeface="微软雅黑" panose="020B0503020204020204" pitchFamily="34" charset="-122"/>
                <a:ea typeface="微软雅黑" panose="020B0503020204020204" pitchFamily="34" charset="-122"/>
                <a:sym typeface="+mn-ea"/>
              </a:rPr>
              <a:t>审批</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，制剂技术创新，全面</a:t>
            </a:r>
            <a:r>
              <a:rPr lang="zh-CN" altLang="en-US" sz="2200" b="1" dirty="0">
                <a:solidFill>
                  <a:srgbClr val="E1007F"/>
                </a:solidFill>
                <a:latin typeface="微软雅黑" panose="020B0503020204020204" pitchFamily="34" charset="-122"/>
                <a:ea typeface="微软雅黑" panose="020B0503020204020204" pitchFamily="34" charset="-122"/>
                <a:sym typeface="+mn-ea"/>
              </a:rPr>
              <a:t>优于</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目录内其他滴眼液</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grpSp>
        <p:nvGrpSpPr>
          <p:cNvPr id="18" name="组合 17"/>
          <p:cNvGrpSpPr/>
          <p:nvPr/>
        </p:nvGrpSpPr>
        <p:grpSpPr>
          <a:xfrm>
            <a:off x="222937" y="255582"/>
            <a:ext cx="625960" cy="625958"/>
            <a:chOff x="234367" y="186367"/>
            <a:chExt cx="625960" cy="625958"/>
          </a:xfrm>
        </p:grpSpPr>
        <p:sp>
          <p:nvSpPr>
            <p:cNvPr id="15" name="椭圆 14"/>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26189" y="247433"/>
              <a:ext cx="452925" cy="452925"/>
            </a:xfrm>
            <a:prstGeom prst="rect">
              <a:avLst/>
            </a:prstGeom>
          </p:spPr>
        </p:pic>
      </p:grpSp>
      <p:grpSp>
        <p:nvGrpSpPr>
          <p:cNvPr id="8" name="组合 7"/>
          <p:cNvGrpSpPr/>
          <p:nvPr/>
        </p:nvGrpSpPr>
        <p:grpSpPr>
          <a:xfrm>
            <a:off x="9886950" y="228972"/>
            <a:ext cx="2305050" cy="722358"/>
            <a:chOff x="9886950" y="290435"/>
            <a:chExt cx="2305050" cy="558547"/>
          </a:xfrm>
        </p:grpSpPr>
        <p:sp>
          <p:nvSpPr>
            <p:cNvPr id="16" name="任意多边形: 形状 15"/>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文本框 19"/>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基本信息</a:t>
              </a:r>
              <a:endParaRPr lang="zh-CN" altLang="en-US" sz="2000" b="1" i="1" dirty="0">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sp>
        <p:nvSpPr>
          <p:cNvPr id="2" name="矩形: 圆角 1"/>
          <p:cNvSpPr/>
          <p:nvPr/>
        </p:nvSpPr>
        <p:spPr>
          <a:xfrm>
            <a:off x="6926571" y="1183295"/>
            <a:ext cx="4779009" cy="402681"/>
          </a:xfrm>
          <a:prstGeom prst="roundRect">
            <a:avLst>
              <a:gd name="adj" fmla="val 13874"/>
            </a:avLst>
          </a:prstGeom>
          <a:gradFill>
            <a:gsLst>
              <a:gs pos="0">
                <a:schemeClr val="bg1">
                  <a:lumMod val="85000"/>
                </a:schemeClr>
              </a:gs>
              <a:gs pos="50000">
                <a:schemeClr val="bg1">
                  <a:lumMod val="95000"/>
                </a:schemeClr>
              </a:gs>
              <a:gs pos="100000">
                <a:schemeClr val="bg1">
                  <a:lumMod val="85000"/>
                </a:schemeClr>
              </a:gs>
            </a:gsLst>
            <a:path path="circle">
              <a:fillToRect r="100000" b="10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目录内其他滴眼液（依美斯汀、奥洛他定</a:t>
            </a:r>
            <a:r>
              <a:rPr lang="zh-CN" altLang="en-US"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mn-ea"/>
              </a:rPr>
              <a:t>等）</a:t>
            </a:r>
            <a:endParaRPr lang="zh-CN" altLang="en-US"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mn-ea"/>
            </a:endParaRPr>
          </a:p>
        </p:txBody>
      </p:sp>
      <p:sp>
        <p:nvSpPr>
          <p:cNvPr id="10" name="矩形: 圆角 9"/>
          <p:cNvSpPr/>
          <p:nvPr/>
        </p:nvSpPr>
        <p:spPr>
          <a:xfrm>
            <a:off x="1132200" y="1727776"/>
            <a:ext cx="5593085" cy="924507"/>
          </a:xfrm>
          <a:prstGeom prst="roundRect">
            <a:avLst>
              <a:gd name="adj" fmla="val 2759"/>
            </a:avLst>
          </a:prstGeom>
          <a:solidFill>
            <a:schemeClr val="bg1"/>
          </a:solidFill>
          <a:ln>
            <a:solidFill>
              <a:srgbClr val="0A80E6"/>
            </a:solidFill>
          </a:ln>
          <a:effectLst>
            <a:outerShdw blurRad="63500" dist="63500" dir="5400000" algn="t" rotWithShape="0">
              <a:srgbClr val="0A80E6">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p>
            <a:pPr>
              <a:buClr>
                <a:srgbClr val="F7A200"/>
              </a:buClr>
            </a:pPr>
            <a:endParaRPr lang="en-US" altLang="zh-CN" baseline="30000">
              <a:gradFill>
                <a:gsLst>
                  <a:gs pos="0">
                    <a:schemeClr val="tx1"/>
                  </a:gs>
                  <a:gs pos="100000">
                    <a:schemeClr val="tx1"/>
                  </a:gs>
                </a:gsLst>
                <a:lin ang="5400000" scaled="1"/>
              </a:gradFill>
              <a:latin typeface="+mn-ea"/>
              <a:sym typeface="+mn-ea"/>
            </a:endParaRPr>
          </a:p>
        </p:txBody>
      </p:sp>
      <p:sp>
        <p:nvSpPr>
          <p:cNvPr id="21" name="矩形: 圆角 20"/>
          <p:cNvSpPr/>
          <p:nvPr/>
        </p:nvSpPr>
        <p:spPr>
          <a:xfrm>
            <a:off x="6926571" y="1719265"/>
            <a:ext cx="4743113" cy="924507"/>
          </a:xfrm>
          <a:prstGeom prst="roundRect">
            <a:avLst>
              <a:gd name="adj" fmla="val 4472"/>
            </a:avLst>
          </a:prstGeom>
          <a:solidFill>
            <a:schemeClr val="bg1"/>
          </a:solidFill>
          <a:ln w="6350">
            <a:solidFill>
              <a:schemeClr val="bg1">
                <a:lumMod val="75000"/>
              </a:schemeClr>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20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35" name="矩形: 圆角 34"/>
          <p:cNvSpPr/>
          <p:nvPr/>
        </p:nvSpPr>
        <p:spPr>
          <a:xfrm>
            <a:off x="6926571" y="2776971"/>
            <a:ext cx="4743113" cy="924507"/>
          </a:xfrm>
          <a:prstGeom prst="roundRect">
            <a:avLst>
              <a:gd name="adj" fmla="val 4472"/>
            </a:avLst>
          </a:prstGeom>
          <a:solidFill>
            <a:schemeClr val="bg1"/>
          </a:solidFill>
          <a:ln w="6350">
            <a:solidFill>
              <a:schemeClr val="bg1">
                <a:lumMod val="75000"/>
              </a:schemeClr>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20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36" name="矩形: 圆角 35"/>
          <p:cNvSpPr/>
          <p:nvPr/>
        </p:nvSpPr>
        <p:spPr>
          <a:xfrm>
            <a:off x="6926571" y="3834677"/>
            <a:ext cx="4743113" cy="924507"/>
          </a:xfrm>
          <a:prstGeom prst="roundRect">
            <a:avLst>
              <a:gd name="adj" fmla="val 4472"/>
            </a:avLst>
          </a:prstGeom>
          <a:solidFill>
            <a:schemeClr val="bg1"/>
          </a:solidFill>
          <a:ln w="6350">
            <a:solidFill>
              <a:schemeClr val="bg1">
                <a:lumMod val="75000"/>
              </a:schemeClr>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20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39" name="矩形: 圆角 38"/>
          <p:cNvSpPr/>
          <p:nvPr/>
        </p:nvSpPr>
        <p:spPr>
          <a:xfrm>
            <a:off x="6926571" y="4892382"/>
            <a:ext cx="4743113" cy="924507"/>
          </a:xfrm>
          <a:prstGeom prst="roundRect">
            <a:avLst>
              <a:gd name="adj" fmla="val 4472"/>
            </a:avLst>
          </a:prstGeom>
          <a:solidFill>
            <a:schemeClr val="bg1"/>
          </a:solidFill>
          <a:ln w="6350">
            <a:solidFill>
              <a:schemeClr val="bg1">
                <a:lumMod val="75000"/>
              </a:schemeClr>
            </a:solidFill>
          </a:ln>
          <a:effectLst>
            <a:outerShdw blurRad="63500" dist="635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20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43" name="文本框 42"/>
          <p:cNvSpPr txBox="1"/>
          <p:nvPr/>
        </p:nvSpPr>
        <p:spPr>
          <a:xfrm>
            <a:off x="1337514" y="1712976"/>
            <a:ext cx="5295208" cy="954107"/>
          </a:xfrm>
          <a:prstGeom prst="rect">
            <a:avLst/>
          </a:prstGeom>
          <a:noFill/>
        </p:spPr>
        <p:txBody>
          <a:bodyPr wrap="square">
            <a:spAutoFit/>
          </a:bodyPr>
          <a:lstStyle/>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ea typeface="+mn-ea"/>
              </a:rPr>
              <a:t>独特的</a:t>
            </a:r>
            <a:r>
              <a:rPr lang="zh-CN" altLang="en-US" sz="1400" b="1" dirty="0">
                <a:gradFill>
                  <a:gsLst>
                    <a:gs pos="0">
                      <a:srgbClr val="CC0066"/>
                    </a:gs>
                    <a:gs pos="100000">
                      <a:srgbClr val="CC0066"/>
                    </a:gs>
                  </a:gsLst>
                  <a:lin ang="5400000" scaled="1"/>
                </a:gradFill>
                <a:latin typeface="+mn-ea"/>
              </a:rPr>
              <a:t>双效作用机制</a:t>
            </a:r>
            <a:r>
              <a:rPr lang="zh-CN" altLang="en-US" sz="1400" dirty="0">
                <a:gradFill>
                  <a:gsLst>
                    <a:gs pos="0">
                      <a:schemeClr val="tx1"/>
                    </a:gs>
                    <a:gs pos="100000">
                      <a:schemeClr val="tx1"/>
                    </a:gs>
                  </a:gsLst>
                  <a:lin ang="5400000" scaled="1"/>
                </a:gradFill>
                <a:latin typeface="+mn-ea"/>
                <a:ea typeface="+mn-ea"/>
              </a:rPr>
              <a:t>： 既可抑制过敏反应，又能控制炎症症状，全面缓解过敏性结膜炎</a:t>
            </a:r>
            <a:endParaRPr lang="zh-CN" altLang="en-US" sz="1400" dirty="0">
              <a:gradFill>
                <a:gsLst>
                  <a:gs pos="0">
                    <a:schemeClr val="tx1"/>
                  </a:gs>
                  <a:gs pos="100000">
                    <a:schemeClr val="tx1"/>
                  </a:gs>
                </a:gsLst>
                <a:lin ang="5400000" scaled="1"/>
              </a:gradFill>
              <a:latin typeface="+mn-ea"/>
              <a:ea typeface="+mn-ea"/>
            </a:endParaRPr>
          </a:p>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ea typeface="+mn-ea"/>
              </a:rPr>
              <a:t>生物利用度高： 采用创新</a:t>
            </a:r>
            <a:r>
              <a:rPr lang="zh-CN" altLang="en-US" sz="1400" b="1" dirty="0">
                <a:gradFill>
                  <a:gsLst>
                    <a:gs pos="0">
                      <a:srgbClr val="CC0066"/>
                    </a:gs>
                    <a:gs pos="100000">
                      <a:srgbClr val="CC0066"/>
                    </a:gs>
                  </a:gsLst>
                  <a:lin ang="5400000" scaled="1"/>
                </a:gradFill>
                <a:latin typeface="+mn-ea"/>
              </a:rPr>
              <a:t>胶束技术</a:t>
            </a:r>
            <a:r>
              <a:rPr lang="zh-CN" altLang="en-US" sz="1400" dirty="0">
                <a:gradFill>
                  <a:gsLst>
                    <a:gs pos="0">
                      <a:schemeClr val="tx1"/>
                    </a:gs>
                    <a:gs pos="100000">
                      <a:schemeClr val="tx1"/>
                    </a:gs>
                  </a:gsLst>
                  <a:lin ang="5400000" scaled="1"/>
                </a:gradFill>
                <a:latin typeface="+mn-ea"/>
                <a:ea typeface="+mn-ea"/>
              </a:rPr>
              <a:t>，</a:t>
            </a:r>
            <a:r>
              <a:rPr lang="zh-CN" altLang="en-US" sz="1400" b="1" dirty="0">
                <a:gradFill>
                  <a:gsLst>
                    <a:gs pos="0">
                      <a:schemeClr val="tx1"/>
                    </a:gs>
                    <a:gs pos="100000">
                      <a:schemeClr val="tx1"/>
                    </a:gs>
                  </a:gsLst>
                  <a:lin ang="5400000" scaled="1"/>
                </a:gradFill>
                <a:latin typeface="+mn-ea"/>
                <a:ea typeface="+mn-ea"/>
              </a:rPr>
              <a:t>显著提升药物生物利用度</a:t>
            </a:r>
            <a:r>
              <a:rPr lang="zh-CN" altLang="en-US" sz="1400" dirty="0">
                <a:gradFill>
                  <a:gsLst>
                    <a:gs pos="0">
                      <a:schemeClr val="tx1"/>
                    </a:gs>
                    <a:gs pos="100000">
                      <a:schemeClr val="tx1"/>
                    </a:gs>
                  </a:gsLst>
                  <a:lin ang="5400000" scaled="1"/>
                </a:gradFill>
                <a:latin typeface="+mn-ea"/>
                <a:ea typeface="+mn-ea"/>
              </a:rPr>
              <a:t>，增强眼组织穿透性，从而优化疗效</a:t>
            </a:r>
            <a:r>
              <a:rPr lang="en-US" altLang="zh-CN" sz="1400" b="1" baseline="30000" dirty="0">
                <a:gradFill>
                  <a:gsLst>
                    <a:gs pos="0">
                      <a:schemeClr val="tx1"/>
                    </a:gs>
                    <a:gs pos="100000">
                      <a:schemeClr val="tx1"/>
                    </a:gs>
                  </a:gsLst>
                  <a:lin ang="5400000" scaled="1"/>
                </a:gradFill>
              </a:rPr>
              <a:t>1</a:t>
            </a:r>
            <a:endParaRPr lang="zh-CN" altLang="en-US" sz="1400" b="0" baseline="30000" dirty="0">
              <a:gradFill>
                <a:gsLst>
                  <a:gs pos="0">
                    <a:schemeClr val="tx1"/>
                  </a:gs>
                  <a:gs pos="100000">
                    <a:schemeClr val="tx1"/>
                  </a:gs>
                </a:gsLst>
                <a:lin ang="5400000" scaled="1"/>
              </a:gradFill>
              <a:latin typeface="+mn-ea"/>
              <a:ea typeface="+mn-ea"/>
              <a:sym typeface="+mn-ea"/>
            </a:endParaRPr>
          </a:p>
        </p:txBody>
      </p:sp>
      <p:sp>
        <p:nvSpPr>
          <p:cNvPr id="56" name="文本框 55"/>
          <p:cNvSpPr txBox="1"/>
          <p:nvPr/>
        </p:nvSpPr>
        <p:spPr>
          <a:xfrm>
            <a:off x="7131885" y="1812186"/>
            <a:ext cx="4537799" cy="738664"/>
          </a:xfrm>
          <a:prstGeom prst="rect">
            <a:avLst/>
          </a:prstGeom>
          <a:noFill/>
        </p:spPr>
        <p:txBody>
          <a:bodyPr wrap="square" anchor="ctr">
            <a:spAutoFit/>
          </a:bodyPr>
          <a:lstStyle/>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rPr>
              <a:t>机制</a:t>
            </a:r>
            <a:r>
              <a:rPr lang="zh-CN" altLang="en-US" sz="1400" b="1" dirty="0">
                <a:gradFill>
                  <a:gsLst>
                    <a:gs pos="0">
                      <a:schemeClr val="tx1"/>
                    </a:gs>
                    <a:gs pos="100000">
                      <a:schemeClr val="tx1"/>
                    </a:gs>
                  </a:gsLst>
                  <a:lin ang="5400000" scaled="1"/>
                </a:gradFill>
                <a:latin typeface="+mn-ea"/>
              </a:rPr>
              <a:t>单一</a:t>
            </a:r>
            <a:r>
              <a:rPr lang="zh-CN" altLang="en-US" sz="1400" dirty="0">
                <a:gradFill>
                  <a:gsLst>
                    <a:gs pos="0">
                      <a:schemeClr val="tx1"/>
                    </a:gs>
                    <a:gs pos="100000">
                      <a:schemeClr val="tx1"/>
                    </a:gs>
                  </a:gsLst>
                  <a:lin ang="5400000" scaled="1"/>
                </a:gradFill>
                <a:latin typeface="+mn-ea"/>
              </a:rPr>
              <a:t>：仅抑制过敏</a:t>
            </a:r>
            <a:endParaRPr lang="en-US" altLang="zh-CN" sz="1400" dirty="0">
              <a:gradFill>
                <a:gsLst>
                  <a:gs pos="0">
                    <a:schemeClr val="tx1"/>
                  </a:gs>
                  <a:gs pos="100000">
                    <a:schemeClr val="tx1"/>
                  </a:gs>
                </a:gsLst>
                <a:lin ang="5400000" scaled="1"/>
              </a:gradFill>
              <a:latin typeface="+mn-ea"/>
            </a:endParaRPr>
          </a:p>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rPr>
              <a:t>生物利用度</a:t>
            </a:r>
            <a:r>
              <a:rPr lang="zh-CN" altLang="en-US" sz="1400" b="1" dirty="0">
                <a:gradFill>
                  <a:gsLst>
                    <a:gs pos="0">
                      <a:schemeClr val="tx1"/>
                    </a:gs>
                    <a:gs pos="100000">
                      <a:schemeClr val="tx1"/>
                    </a:gs>
                  </a:gsLst>
                  <a:lin ang="5400000" scaled="1"/>
                </a:gradFill>
                <a:latin typeface="+mn-ea"/>
              </a:rPr>
              <a:t>低</a:t>
            </a:r>
            <a:r>
              <a:rPr lang="zh-CN" altLang="en-US" sz="1400" dirty="0">
                <a:gradFill>
                  <a:gsLst>
                    <a:gs pos="0">
                      <a:schemeClr val="tx1"/>
                    </a:gs>
                    <a:gs pos="100000">
                      <a:schemeClr val="tx1"/>
                    </a:gs>
                  </a:gsLst>
                  <a:lin ang="5400000" scaled="1"/>
                </a:gradFill>
                <a:latin typeface="+mn-ea"/>
              </a:rPr>
              <a:t>：真溶液眼内滞留时间更短，有效治疗血药峰浓度低</a:t>
            </a:r>
            <a:r>
              <a:rPr lang="en-US" altLang="zh-CN" sz="1400" baseline="30000" dirty="0">
                <a:gradFill>
                  <a:gsLst>
                    <a:gs pos="0">
                      <a:schemeClr val="tx1"/>
                    </a:gs>
                    <a:gs pos="100000">
                      <a:schemeClr val="tx1"/>
                    </a:gs>
                  </a:gsLst>
                  <a:lin ang="5400000" scaled="1"/>
                </a:gradFill>
                <a:latin typeface="+mn-ea"/>
              </a:rPr>
              <a:t>4</a:t>
            </a:r>
            <a:endParaRPr lang="en-US" altLang="zh-CN" sz="1400" baseline="30000" dirty="0">
              <a:gradFill>
                <a:gsLst>
                  <a:gs pos="0">
                    <a:schemeClr val="tx1"/>
                  </a:gs>
                  <a:gs pos="100000">
                    <a:schemeClr val="tx1"/>
                  </a:gs>
                </a:gsLst>
                <a:lin ang="5400000" scaled="1"/>
              </a:gradFill>
              <a:latin typeface="+mn-ea"/>
            </a:endParaRPr>
          </a:p>
        </p:txBody>
      </p:sp>
      <p:sp>
        <p:nvSpPr>
          <p:cNvPr id="60" name="文本框 59"/>
          <p:cNvSpPr txBox="1"/>
          <p:nvPr/>
        </p:nvSpPr>
        <p:spPr>
          <a:xfrm>
            <a:off x="7131885" y="2869892"/>
            <a:ext cx="4537799" cy="738664"/>
          </a:xfrm>
          <a:prstGeom prst="rect">
            <a:avLst/>
          </a:prstGeom>
          <a:noFill/>
        </p:spPr>
        <p:txBody>
          <a:bodyPr wrap="square" anchor="ctr">
            <a:spAutoFit/>
          </a:bodyPr>
          <a:lstStyle/>
          <a:p>
            <a:pPr marL="342900" indent="-342900">
              <a:buFont typeface="+mj-lt"/>
              <a:buAutoNum type="arabicPeriod"/>
            </a:pPr>
            <a:r>
              <a:rPr lang="zh-CN" altLang="en-US" sz="1400" dirty="0">
                <a:gradFill>
                  <a:gsLst>
                    <a:gs pos="0">
                      <a:schemeClr val="tx1"/>
                    </a:gs>
                    <a:gs pos="100000">
                      <a:schemeClr val="tx1"/>
                    </a:gs>
                  </a:gsLst>
                  <a:lin ang="5400000" scaled="1"/>
                </a:gradFill>
                <a:latin typeface="+mn-ea"/>
              </a:rPr>
              <a:t>真溶液局部</a:t>
            </a:r>
            <a:r>
              <a:rPr lang="zh-CN" altLang="en-US" sz="1400" b="1" dirty="0">
                <a:gradFill>
                  <a:gsLst>
                    <a:gs pos="0">
                      <a:schemeClr val="tx1"/>
                    </a:gs>
                    <a:gs pos="100000">
                      <a:schemeClr val="tx1"/>
                    </a:gs>
                  </a:gsLst>
                  <a:lin ang="5400000" scaled="1"/>
                </a:gradFill>
                <a:latin typeface="+mn-ea"/>
              </a:rPr>
              <a:t>刺激性较强</a:t>
            </a:r>
            <a:r>
              <a:rPr lang="zh-CN" altLang="en-US" sz="1400" dirty="0">
                <a:gradFill>
                  <a:gsLst>
                    <a:gs pos="0">
                      <a:schemeClr val="tx1"/>
                    </a:gs>
                    <a:gs pos="100000">
                      <a:schemeClr val="tx1"/>
                    </a:gs>
                  </a:gsLst>
                  <a:lin ang="5400000" scaled="1"/>
                </a:gradFill>
                <a:latin typeface="+mn-ea"/>
              </a:rPr>
              <a:t>，常见眼痛、眼部刺激、视物模糊等不良反应</a:t>
            </a:r>
            <a:r>
              <a:rPr lang="en-US" altLang="zh-CN" sz="1400" baseline="30000" dirty="0">
                <a:gradFill>
                  <a:gsLst>
                    <a:gs pos="0">
                      <a:schemeClr val="tx1"/>
                    </a:gs>
                    <a:gs pos="100000">
                      <a:schemeClr val="tx1"/>
                    </a:gs>
                  </a:gsLst>
                  <a:lin ang="5400000" scaled="1"/>
                </a:gradFill>
                <a:latin typeface="+mn-ea"/>
              </a:rPr>
              <a:t>5</a:t>
            </a:r>
            <a:endParaRPr lang="en-US" altLang="zh-CN" sz="1400" baseline="30000" dirty="0">
              <a:gradFill>
                <a:gsLst>
                  <a:gs pos="0">
                    <a:schemeClr val="tx1"/>
                  </a:gs>
                  <a:gs pos="100000">
                    <a:schemeClr val="tx1"/>
                  </a:gs>
                </a:gsLst>
                <a:lin ang="5400000" scaled="1"/>
              </a:gradFill>
              <a:latin typeface="+mn-ea"/>
            </a:endParaRPr>
          </a:p>
          <a:p>
            <a:pPr marL="342900" indent="-342900">
              <a:buFont typeface="+mj-lt"/>
              <a:buAutoNum type="arabicPeriod"/>
            </a:pPr>
            <a:r>
              <a:rPr lang="zh-CN" altLang="en-US" sz="1400" dirty="0">
                <a:gradFill>
                  <a:gsLst>
                    <a:gs pos="0">
                      <a:schemeClr val="tx1"/>
                    </a:gs>
                    <a:gs pos="100000">
                      <a:schemeClr val="tx1"/>
                    </a:gs>
                  </a:gsLst>
                  <a:lin ang="5400000" scaled="1"/>
                </a:gradFill>
                <a:latin typeface="+mn-ea"/>
              </a:rPr>
              <a:t>部分药品使用后发生</a:t>
            </a:r>
            <a:r>
              <a:rPr lang="zh-CN" altLang="en-US" sz="1400" b="1" dirty="0">
                <a:gradFill>
                  <a:gsLst>
                    <a:gs pos="0">
                      <a:schemeClr val="tx1"/>
                    </a:gs>
                    <a:gs pos="100000">
                      <a:schemeClr val="tx1"/>
                    </a:gs>
                  </a:gsLst>
                  <a:lin ang="5400000" scaled="1"/>
                </a:gradFill>
                <a:latin typeface="+mn-ea"/>
              </a:rPr>
              <a:t>头痛</a:t>
            </a:r>
            <a:endParaRPr lang="en-US" altLang="zh-CN" sz="1400" b="1" dirty="0">
              <a:gradFill>
                <a:gsLst>
                  <a:gs pos="0">
                    <a:schemeClr val="tx1"/>
                  </a:gs>
                  <a:gs pos="100000">
                    <a:schemeClr val="tx1"/>
                  </a:gs>
                </a:gsLst>
                <a:lin ang="5400000" scaled="1"/>
              </a:gradFill>
              <a:latin typeface="+mn-ea"/>
            </a:endParaRPr>
          </a:p>
        </p:txBody>
      </p:sp>
      <p:sp>
        <p:nvSpPr>
          <p:cNvPr id="61" name="文本框 60"/>
          <p:cNvSpPr txBox="1"/>
          <p:nvPr/>
        </p:nvSpPr>
        <p:spPr>
          <a:xfrm>
            <a:off x="7131885" y="4143042"/>
            <a:ext cx="4537799" cy="307777"/>
          </a:xfrm>
          <a:prstGeom prst="rect">
            <a:avLst/>
          </a:prstGeom>
          <a:noFill/>
        </p:spPr>
        <p:txBody>
          <a:bodyPr wrap="square" anchor="ctr">
            <a:spAutoFit/>
          </a:bodyPr>
          <a:lstStyle/>
          <a:p>
            <a:r>
              <a:rPr lang="zh-CN" altLang="en-US" sz="1400" b="1" dirty="0">
                <a:gradFill>
                  <a:gsLst>
                    <a:gs pos="0">
                      <a:schemeClr val="tx1"/>
                    </a:gs>
                    <a:gs pos="100000">
                      <a:schemeClr val="tx1"/>
                    </a:gs>
                  </a:gsLst>
                  <a:lin ang="5400000" scaled="1"/>
                </a:gradFill>
                <a:latin typeface="+mn-ea"/>
              </a:rPr>
              <a:t>无</a:t>
            </a:r>
            <a:endParaRPr lang="en-US" altLang="zh-CN" sz="1400" b="1" dirty="0">
              <a:gradFill>
                <a:gsLst>
                  <a:gs pos="0">
                    <a:schemeClr val="tx1"/>
                  </a:gs>
                  <a:gs pos="100000">
                    <a:schemeClr val="tx1"/>
                  </a:gs>
                </a:gsLst>
                <a:lin ang="5400000" scaled="1"/>
              </a:gradFill>
              <a:latin typeface="+mn-ea"/>
            </a:endParaRPr>
          </a:p>
        </p:txBody>
      </p:sp>
      <p:sp>
        <p:nvSpPr>
          <p:cNvPr id="64" name="文本框 63"/>
          <p:cNvSpPr txBox="1"/>
          <p:nvPr/>
        </p:nvSpPr>
        <p:spPr>
          <a:xfrm>
            <a:off x="7131885" y="5200747"/>
            <a:ext cx="4537799" cy="307777"/>
          </a:xfrm>
          <a:prstGeom prst="rect">
            <a:avLst/>
          </a:prstGeom>
          <a:noFill/>
        </p:spPr>
        <p:txBody>
          <a:bodyPr wrap="square" anchor="ctr">
            <a:spAutoFit/>
          </a:bodyPr>
          <a:lstStyle/>
          <a:p>
            <a:r>
              <a:rPr lang="zh-CN" altLang="en-US" sz="1400" b="1" dirty="0">
                <a:gradFill>
                  <a:gsLst>
                    <a:gs pos="0">
                      <a:schemeClr val="tx1"/>
                    </a:gs>
                    <a:gs pos="100000">
                      <a:schemeClr val="tx1"/>
                    </a:gs>
                  </a:gsLst>
                  <a:lin ang="5400000" scaled="1"/>
                </a:gradFill>
                <a:latin typeface="+mn-ea"/>
              </a:rPr>
              <a:t>不适用</a:t>
            </a:r>
            <a:r>
              <a:rPr lang="zh-CN" altLang="en-US" sz="1400" dirty="0">
                <a:gradFill>
                  <a:gsLst>
                    <a:gs pos="0">
                      <a:schemeClr val="tx1"/>
                    </a:gs>
                    <a:gs pos="100000">
                      <a:schemeClr val="tx1"/>
                    </a:gs>
                  </a:gsLst>
                  <a:lin ang="5400000" scaled="1"/>
                </a:gradFill>
                <a:latin typeface="+mn-ea"/>
              </a:rPr>
              <a:t>于</a:t>
            </a:r>
            <a:r>
              <a:rPr lang="en-US" altLang="zh-CN" sz="1400" dirty="0">
                <a:gradFill>
                  <a:gsLst>
                    <a:gs pos="0">
                      <a:schemeClr val="tx1"/>
                    </a:gs>
                    <a:gs pos="100000">
                      <a:schemeClr val="tx1"/>
                    </a:gs>
                  </a:gsLst>
                  <a:lin ang="5400000" scaled="1"/>
                </a:gradFill>
                <a:latin typeface="+mn-ea"/>
              </a:rPr>
              <a:t>2-3</a:t>
            </a:r>
            <a:r>
              <a:rPr lang="zh-CN" altLang="en-US" sz="1400" dirty="0">
                <a:gradFill>
                  <a:gsLst>
                    <a:gs pos="0">
                      <a:schemeClr val="tx1"/>
                    </a:gs>
                    <a:gs pos="100000">
                      <a:schemeClr val="tx1"/>
                    </a:gs>
                  </a:gsLst>
                  <a:lin ang="5400000" scaled="1"/>
                </a:gradFill>
                <a:latin typeface="+mn-ea"/>
              </a:rPr>
              <a:t>岁儿童</a:t>
            </a:r>
            <a:endParaRPr lang="zh-CN" altLang="en-US" sz="1400" dirty="0">
              <a:gradFill>
                <a:gsLst>
                  <a:gs pos="0">
                    <a:schemeClr val="tx1"/>
                  </a:gs>
                  <a:gs pos="100000">
                    <a:schemeClr val="tx1"/>
                  </a:gs>
                </a:gsLst>
                <a:lin ang="5400000" scaled="1"/>
              </a:gradFill>
              <a:latin typeface="+mn-ea"/>
            </a:endParaRPr>
          </a:p>
        </p:txBody>
      </p:sp>
      <p:sp>
        <p:nvSpPr>
          <p:cNvPr id="104" name="椭圆 103"/>
          <p:cNvSpPr/>
          <p:nvPr/>
        </p:nvSpPr>
        <p:spPr>
          <a:xfrm>
            <a:off x="390053" y="1899633"/>
            <a:ext cx="580793" cy="580792"/>
          </a:xfrm>
          <a:prstGeom prst="ellipse">
            <a:avLst/>
          </a:prstGeom>
          <a:gradFill flip="none" rotWithShape="1">
            <a:gsLst>
              <a:gs pos="0">
                <a:srgbClr val="0A80E6">
                  <a:lumMod val="70000"/>
                  <a:lumOff val="30000"/>
                </a:srgbClr>
              </a:gs>
              <a:gs pos="82000">
                <a:srgbClr val="0A80E6"/>
              </a:gs>
              <a:gs pos="100000">
                <a:srgbClr val="0A80E6">
                  <a:lumMod val="70000"/>
                  <a:lumOff val="30000"/>
                </a:srgbClr>
              </a:gs>
            </a:gsLst>
            <a:path path="circle">
              <a:fillToRect r="100000" b="100000"/>
            </a:path>
            <a:tileRect l="-100000" t="-100000"/>
          </a:gradFill>
          <a:ln>
            <a:noFill/>
          </a:ln>
          <a:effectLst>
            <a:outerShdw blurRad="190500" dist="190500" dir="5400000" algn="t" rotWithShape="0">
              <a:srgbClr val="0A80E6">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300"/>
          </a:p>
        </p:txBody>
      </p:sp>
      <p:sp>
        <p:nvSpPr>
          <p:cNvPr id="108" name="椭圆 107"/>
          <p:cNvSpPr/>
          <p:nvPr/>
        </p:nvSpPr>
        <p:spPr>
          <a:xfrm>
            <a:off x="390053" y="2944575"/>
            <a:ext cx="580793" cy="580792"/>
          </a:xfrm>
          <a:prstGeom prst="ellipse">
            <a:avLst/>
          </a:prstGeom>
          <a:gradFill flip="none" rotWithShape="1">
            <a:gsLst>
              <a:gs pos="0">
                <a:srgbClr val="0A80E6">
                  <a:lumMod val="70000"/>
                  <a:lumOff val="30000"/>
                </a:srgbClr>
              </a:gs>
              <a:gs pos="82000">
                <a:srgbClr val="0A80E6"/>
              </a:gs>
              <a:gs pos="100000">
                <a:srgbClr val="0A80E6">
                  <a:lumMod val="70000"/>
                  <a:lumOff val="30000"/>
                </a:srgbClr>
              </a:gs>
            </a:gsLst>
            <a:path path="circle">
              <a:fillToRect r="100000" b="100000"/>
            </a:path>
            <a:tileRect l="-100000" t="-100000"/>
          </a:gradFill>
          <a:ln>
            <a:noFill/>
          </a:ln>
          <a:effectLst>
            <a:outerShdw blurRad="190500" dist="190500" dir="5400000" algn="t" rotWithShape="0">
              <a:srgbClr val="0A80E6">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300"/>
          </a:p>
        </p:txBody>
      </p:sp>
      <p:sp>
        <p:nvSpPr>
          <p:cNvPr id="109" name="椭圆 108"/>
          <p:cNvSpPr/>
          <p:nvPr/>
        </p:nvSpPr>
        <p:spPr>
          <a:xfrm>
            <a:off x="390053" y="4021334"/>
            <a:ext cx="580793" cy="580792"/>
          </a:xfrm>
          <a:prstGeom prst="ellipse">
            <a:avLst/>
          </a:prstGeom>
          <a:gradFill flip="none" rotWithShape="1">
            <a:gsLst>
              <a:gs pos="0">
                <a:srgbClr val="0A80E6">
                  <a:lumMod val="70000"/>
                  <a:lumOff val="30000"/>
                </a:srgbClr>
              </a:gs>
              <a:gs pos="82000">
                <a:srgbClr val="0A80E6"/>
              </a:gs>
              <a:gs pos="100000">
                <a:srgbClr val="0A80E6">
                  <a:lumMod val="70000"/>
                  <a:lumOff val="30000"/>
                </a:srgbClr>
              </a:gs>
            </a:gsLst>
            <a:path path="circle">
              <a:fillToRect r="100000" b="100000"/>
            </a:path>
            <a:tileRect l="-100000" t="-100000"/>
          </a:gradFill>
          <a:ln>
            <a:noFill/>
          </a:ln>
          <a:effectLst>
            <a:outerShdw blurRad="190500" dist="190500" dir="5400000" algn="t" rotWithShape="0">
              <a:srgbClr val="0A80E6">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300"/>
          </a:p>
        </p:txBody>
      </p:sp>
      <p:sp>
        <p:nvSpPr>
          <p:cNvPr id="110" name="椭圆 109"/>
          <p:cNvSpPr/>
          <p:nvPr/>
        </p:nvSpPr>
        <p:spPr>
          <a:xfrm>
            <a:off x="390053" y="5064239"/>
            <a:ext cx="580793" cy="580792"/>
          </a:xfrm>
          <a:prstGeom prst="ellipse">
            <a:avLst/>
          </a:prstGeom>
          <a:gradFill flip="none" rotWithShape="1">
            <a:gsLst>
              <a:gs pos="0">
                <a:srgbClr val="0A80E6">
                  <a:lumMod val="70000"/>
                  <a:lumOff val="30000"/>
                </a:srgbClr>
              </a:gs>
              <a:gs pos="82000">
                <a:srgbClr val="0A80E6"/>
              </a:gs>
              <a:gs pos="100000">
                <a:srgbClr val="0A80E6">
                  <a:lumMod val="70000"/>
                  <a:lumOff val="30000"/>
                </a:srgbClr>
              </a:gs>
            </a:gsLst>
            <a:path path="circle">
              <a:fillToRect r="100000" b="100000"/>
            </a:path>
            <a:tileRect l="-100000" t="-100000"/>
          </a:gradFill>
          <a:ln>
            <a:noFill/>
          </a:ln>
          <a:effectLst>
            <a:outerShdw blurRad="190500" dist="190500" dir="5400000" algn="t" rotWithShape="0">
              <a:srgbClr val="0A80E6">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300"/>
          </a:p>
        </p:txBody>
      </p:sp>
      <p:grpSp>
        <p:nvGrpSpPr>
          <p:cNvPr id="111" name="组合 110"/>
          <p:cNvGrpSpPr/>
          <p:nvPr/>
        </p:nvGrpSpPr>
        <p:grpSpPr>
          <a:xfrm>
            <a:off x="367469" y="1972788"/>
            <a:ext cx="625960" cy="449150"/>
            <a:chOff x="300802" y="1950406"/>
            <a:chExt cx="965200" cy="692568"/>
          </a:xfrm>
        </p:grpSpPr>
        <p:sp>
          <p:nvSpPr>
            <p:cNvPr id="112" name="文本框 111"/>
            <p:cNvSpPr txBox="1"/>
            <p:nvPr/>
          </p:nvSpPr>
          <p:spPr>
            <a:xfrm>
              <a:off x="300802" y="2239584"/>
              <a:ext cx="965200" cy="403390"/>
            </a:xfrm>
            <a:prstGeom prst="rect">
              <a:avLst/>
            </a:prstGeom>
            <a:noFill/>
          </p:spPr>
          <p:txBody>
            <a:bodyPr wrap="square" anchor="ctr">
              <a:spAutoFit/>
            </a:bodyPr>
            <a:lstStyle/>
            <a:p>
              <a:pPr algn="ctr"/>
              <a:r>
                <a:rPr lang="zh-CN" altLang="en-US" sz="1050" b="1">
                  <a:gradFill>
                    <a:gsLst>
                      <a:gs pos="0">
                        <a:schemeClr val="bg1"/>
                      </a:gs>
                      <a:gs pos="100000">
                        <a:schemeClr val="bg1"/>
                      </a:gs>
                    </a:gsLst>
                    <a:lin ang="5400000" scaled="1"/>
                  </a:gradFill>
                  <a:latin typeface="+mn-ea"/>
                  <a:ea typeface="+mn-ea"/>
                </a:rPr>
                <a:t>有效性</a:t>
              </a:r>
              <a:endParaRPr lang="zh-CN" altLang="en-US" sz="1050" b="1">
                <a:gradFill>
                  <a:gsLst>
                    <a:gs pos="0">
                      <a:schemeClr val="bg1"/>
                    </a:gs>
                    <a:gs pos="100000">
                      <a:schemeClr val="bg1"/>
                    </a:gs>
                  </a:gsLst>
                  <a:lin ang="5400000" scaled="1"/>
                </a:gradFill>
                <a:latin typeface="+mn-ea"/>
                <a:ea typeface="+mn-ea"/>
              </a:endParaRPr>
            </a:p>
          </p:txBody>
        </p:sp>
        <p:pic>
          <p:nvPicPr>
            <p:cNvPr id="113" name="图形 1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73" y="1950406"/>
              <a:ext cx="358859" cy="353556"/>
            </a:xfrm>
            <a:prstGeom prst="rect">
              <a:avLst/>
            </a:prstGeom>
          </p:spPr>
        </p:pic>
      </p:grpSp>
      <p:grpSp>
        <p:nvGrpSpPr>
          <p:cNvPr id="114" name="组合 113"/>
          <p:cNvGrpSpPr/>
          <p:nvPr/>
        </p:nvGrpSpPr>
        <p:grpSpPr>
          <a:xfrm>
            <a:off x="375827" y="4072817"/>
            <a:ext cx="625960" cy="475781"/>
            <a:chOff x="300802" y="4267301"/>
            <a:chExt cx="965200" cy="733631"/>
          </a:xfrm>
        </p:grpSpPr>
        <p:sp>
          <p:nvSpPr>
            <p:cNvPr id="117" name="文本框 116"/>
            <p:cNvSpPr txBox="1"/>
            <p:nvPr/>
          </p:nvSpPr>
          <p:spPr>
            <a:xfrm>
              <a:off x="300802" y="4597542"/>
              <a:ext cx="965200" cy="403390"/>
            </a:xfrm>
            <a:prstGeom prst="rect">
              <a:avLst/>
            </a:prstGeom>
            <a:noFill/>
          </p:spPr>
          <p:txBody>
            <a:bodyPr wrap="square" anchor="ctr">
              <a:spAutoFit/>
            </a:bodyPr>
            <a:lstStyle/>
            <a:p>
              <a:pPr algn="ctr"/>
              <a:r>
                <a:rPr lang="zh-CN" altLang="en-US" sz="1050" b="1">
                  <a:gradFill>
                    <a:gsLst>
                      <a:gs pos="0">
                        <a:schemeClr val="bg1"/>
                      </a:gs>
                      <a:gs pos="100000">
                        <a:schemeClr val="bg1"/>
                      </a:gs>
                    </a:gsLst>
                    <a:lin ang="5400000" scaled="1"/>
                  </a:gradFill>
                  <a:latin typeface="+mn-ea"/>
                  <a:ea typeface="+mn-ea"/>
                </a:rPr>
                <a:t>创新性</a:t>
              </a:r>
              <a:endParaRPr lang="zh-CN" altLang="en-US" sz="1050" b="1">
                <a:gradFill>
                  <a:gsLst>
                    <a:gs pos="0">
                      <a:schemeClr val="bg1"/>
                    </a:gs>
                    <a:gs pos="100000">
                      <a:schemeClr val="bg1"/>
                    </a:gs>
                  </a:gsLst>
                  <a:lin ang="5400000" scaled="1"/>
                </a:gradFill>
                <a:latin typeface="+mn-ea"/>
                <a:ea typeface="+mn-ea"/>
              </a:endParaRPr>
            </a:p>
          </p:txBody>
        </p:sp>
        <p:pic>
          <p:nvPicPr>
            <p:cNvPr id="118" name="图形 1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437" y="4267301"/>
              <a:ext cx="449929" cy="449929"/>
            </a:xfrm>
            <a:prstGeom prst="rect">
              <a:avLst/>
            </a:prstGeom>
          </p:spPr>
        </p:pic>
      </p:grpSp>
      <p:grpSp>
        <p:nvGrpSpPr>
          <p:cNvPr id="119" name="组合 118"/>
          <p:cNvGrpSpPr/>
          <p:nvPr/>
        </p:nvGrpSpPr>
        <p:grpSpPr>
          <a:xfrm>
            <a:off x="367469" y="3018161"/>
            <a:ext cx="625960" cy="470578"/>
            <a:chOff x="300802" y="3096344"/>
            <a:chExt cx="965200" cy="725609"/>
          </a:xfrm>
        </p:grpSpPr>
        <p:sp>
          <p:nvSpPr>
            <p:cNvPr id="120" name="文本框 119"/>
            <p:cNvSpPr txBox="1"/>
            <p:nvPr/>
          </p:nvSpPr>
          <p:spPr>
            <a:xfrm>
              <a:off x="300802" y="3418563"/>
              <a:ext cx="965200" cy="403390"/>
            </a:xfrm>
            <a:prstGeom prst="rect">
              <a:avLst/>
            </a:prstGeom>
            <a:noFill/>
          </p:spPr>
          <p:txBody>
            <a:bodyPr wrap="square" anchor="ctr">
              <a:spAutoFit/>
            </a:bodyPr>
            <a:lstStyle/>
            <a:p>
              <a:pPr algn="ctr"/>
              <a:r>
                <a:rPr lang="zh-CN" altLang="en-US" sz="1050" b="1">
                  <a:gradFill>
                    <a:gsLst>
                      <a:gs pos="0">
                        <a:schemeClr val="bg1"/>
                      </a:gs>
                      <a:gs pos="100000">
                        <a:schemeClr val="bg1"/>
                      </a:gs>
                    </a:gsLst>
                    <a:lin ang="5400000" scaled="1"/>
                  </a:gradFill>
                  <a:latin typeface="+mn-ea"/>
                  <a:ea typeface="+mn-ea"/>
                </a:rPr>
                <a:t>安全性</a:t>
              </a:r>
              <a:endParaRPr lang="zh-CN" altLang="en-US" sz="1050" b="1">
                <a:gradFill>
                  <a:gsLst>
                    <a:gs pos="0">
                      <a:schemeClr val="bg1"/>
                    </a:gs>
                    <a:gs pos="100000">
                      <a:schemeClr val="bg1"/>
                    </a:gs>
                  </a:gsLst>
                  <a:lin ang="5400000" scaled="1"/>
                </a:gradFill>
                <a:latin typeface="+mn-ea"/>
                <a:ea typeface="+mn-ea"/>
              </a:endParaRPr>
            </a:p>
          </p:txBody>
        </p:sp>
        <p:pic>
          <p:nvPicPr>
            <p:cNvPr id="121" name="图形 12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074" y="3096344"/>
              <a:ext cx="332656" cy="332656"/>
            </a:xfrm>
            <a:prstGeom prst="rect">
              <a:avLst/>
            </a:prstGeom>
          </p:spPr>
        </p:pic>
      </p:grpSp>
      <p:grpSp>
        <p:nvGrpSpPr>
          <p:cNvPr id="122" name="组合 121"/>
          <p:cNvGrpSpPr/>
          <p:nvPr/>
        </p:nvGrpSpPr>
        <p:grpSpPr>
          <a:xfrm>
            <a:off x="372858" y="5162858"/>
            <a:ext cx="625960" cy="433972"/>
            <a:chOff x="300802" y="5510746"/>
            <a:chExt cx="965200" cy="669164"/>
          </a:xfrm>
        </p:grpSpPr>
        <p:sp>
          <p:nvSpPr>
            <p:cNvPr id="123" name="文本框 122"/>
            <p:cNvSpPr txBox="1"/>
            <p:nvPr/>
          </p:nvSpPr>
          <p:spPr>
            <a:xfrm>
              <a:off x="300802" y="5776520"/>
              <a:ext cx="965200" cy="403390"/>
            </a:xfrm>
            <a:prstGeom prst="rect">
              <a:avLst/>
            </a:prstGeom>
            <a:noFill/>
          </p:spPr>
          <p:txBody>
            <a:bodyPr wrap="square" anchor="ctr">
              <a:spAutoFit/>
            </a:bodyPr>
            <a:lstStyle/>
            <a:p>
              <a:pPr algn="ctr"/>
              <a:r>
                <a:rPr lang="zh-CN" altLang="en-US" sz="1050" b="1">
                  <a:gradFill>
                    <a:gsLst>
                      <a:gs pos="0">
                        <a:schemeClr val="bg1"/>
                      </a:gs>
                      <a:gs pos="100000">
                        <a:schemeClr val="bg1"/>
                      </a:gs>
                    </a:gsLst>
                    <a:lin ang="5400000" scaled="1"/>
                  </a:gradFill>
                  <a:latin typeface="+mn-ea"/>
                  <a:ea typeface="+mn-ea"/>
                </a:rPr>
                <a:t>公平性</a:t>
              </a:r>
              <a:endParaRPr lang="zh-CN" altLang="en-US" sz="1050" b="1">
                <a:gradFill>
                  <a:gsLst>
                    <a:gs pos="0">
                      <a:schemeClr val="bg1"/>
                    </a:gs>
                    <a:gs pos="100000">
                      <a:schemeClr val="bg1"/>
                    </a:gs>
                  </a:gsLst>
                  <a:lin ang="5400000" scaled="1"/>
                </a:gradFill>
                <a:latin typeface="+mn-ea"/>
                <a:ea typeface="+mn-ea"/>
              </a:endParaRPr>
            </a:p>
          </p:txBody>
        </p:sp>
        <p:grpSp>
          <p:nvGrpSpPr>
            <p:cNvPr id="124" name="组合 123"/>
            <p:cNvGrpSpPr/>
            <p:nvPr/>
          </p:nvGrpSpPr>
          <p:grpSpPr>
            <a:xfrm>
              <a:off x="661718" y="5510746"/>
              <a:ext cx="243369" cy="243924"/>
              <a:chOff x="663738" y="5510746"/>
              <a:chExt cx="243369" cy="243924"/>
            </a:xfrm>
          </p:grpSpPr>
          <p:sp>
            <p:nvSpPr>
              <p:cNvPr id="125" name="任意多边形: 形状 124"/>
              <p:cNvSpPr/>
              <p:nvPr/>
            </p:nvSpPr>
            <p:spPr>
              <a:xfrm>
                <a:off x="663738" y="5549328"/>
                <a:ext cx="243369" cy="205342"/>
              </a:xfrm>
              <a:custGeom>
                <a:avLst/>
                <a:gdLst>
                  <a:gd name="connsiteX0" fmla="*/ 220552 w 243369"/>
                  <a:gd name="connsiteY0" fmla="*/ 0 h 205342"/>
                  <a:gd name="connsiteX1" fmla="*/ 205342 w 243369"/>
                  <a:gd name="connsiteY1" fmla="*/ 0 h 205342"/>
                  <a:gd name="connsiteX2" fmla="*/ 205342 w 243369"/>
                  <a:gd name="connsiteY2" fmla="*/ 15210 h 205342"/>
                  <a:gd name="connsiteX3" fmla="*/ 220552 w 243369"/>
                  <a:gd name="connsiteY3" fmla="*/ 15210 h 205342"/>
                  <a:gd name="connsiteX4" fmla="*/ 228158 w 243369"/>
                  <a:gd name="connsiteY4" fmla="*/ 22815 h 205342"/>
                  <a:gd name="connsiteX5" fmla="*/ 228158 w 243369"/>
                  <a:gd name="connsiteY5" fmla="*/ 129289 h 205342"/>
                  <a:gd name="connsiteX6" fmla="*/ 15210 w 243369"/>
                  <a:gd name="connsiteY6" fmla="*/ 129289 h 205342"/>
                  <a:gd name="connsiteX7" fmla="*/ 15210 w 243369"/>
                  <a:gd name="connsiteY7" fmla="*/ 22815 h 205342"/>
                  <a:gd name="connsiteX8" fmla="*/ 22815 w 243369"/>
                  <a:gd name="connsiteY8" fmla="*/ 15210 h 205342"/>
                  <a:gd name="connsiteX9" fmla="*/ 38027 w 243369"/>
                  <a:gd name="connsiteY9" fmla="*/ 15210 h 205342"/>
                  <a:gd name="connsiteX10" fmla="*/ 38027 w 243369"/>
                  <a:gd name="connsiteY10" fmla="*/ 0 h 205342"/>
                  <a:gd name="connsiteX11" fmla="*/ 22815 w 243369"/>
                  <a:gd name="connsiteY11" fmla="*/ 0 h 205342"/>
                  <a:gd name="connsiteX12" fmla="*/ 0 w 243369"/>
                  <a:gd name="connsiteY12" fmla="*/ 22815 h 205342"/>
                  <a:gd name="connsiteX13" fmla="*/ 0 w 243369"/>
                  <a:gd name="connsiteY13" fmla="*/ 152106 h 205342"/>
                  <a:gd name="connsiteX14" fmla="*/ 22815 w 243369"/>
                  <a:gd name="connsiteY14" fmla="*/ 174922 h 205342"/>
                  <a:gd name="connsiteX15" fmla="*/ 76052 w 243369"/>
                  <a:gd name="connsiteY15" fmla="*/ 174922 h 205342"/>
                  <a:gd name="connsiteX16" fmla="*/ 76052 w 243369"/>
                  <a:gd name="connsiteY16" fmla="*/ 190134 h 205342"/>
                  <a:gd name="connsiteX17" fmla="*/ 60842 w 243369"/>
                  <a:gd name="connsiteY17" fmla="*/ 190134 h 205342"/>
                  <a:gd name="connsiteX18" fmla="*/ 60842 w 243369"/>
                  <a:gd name="connsiteY18" fmla="*/ 205343 h 205342"/>
                  <a:gd name="connsiteX19" fmla="*/ 182525 w 243369"/>
                  <a:gd name="connsiteY19" fmla="*/ 205343 h 205342"/>
                  <a:gd name="connsiteX20" fmla="*/ 182525 w 243369"/>
                  <a:gd name="connsiteY20" fmla="*/ 190134 h 205342"/>
                  <a:gd name="connsiteX21" fmla="*/ 167315 w 243369"/>
                  <a:gd name="connsiteY21" fmla="*/ 190134 h 205342"/>
                  <a:gd name="connsiteX22" fmla="*/ 167315 w 243369"/>
                  <a:gd name="connsiteY22" fmla="*/ 174922 h 205342"/>
                  <a:gd name="connsiteX23" fmla="*/ 220553 w 243369"/>
                  <a:gd name="connsiteY23" fmla="*/ 174922 h 205342"/>
                  <a:gd name="connsiteX24" fmla="*/ 243370 w 243369"/>
                  <a:gd name="connsiteY24" fmla="*/ 152106 h 205342"/>
                  <a:gd name="connsiteX25" fmla="*/ 243370 w 243369"/>
                  <a:gd name="connsiteY25" fmla="*/ 22815 h 205342"/>
                  <a:gd name="connsiteX26" fmla="*/ 220552 w 243369"/>
                  <a:gd name="connsiteY26" fmla="*/ 0 h 205342"/>
                  <a:gd name="connsiteX27" fmla="*/ 152104 w 243369"/>
                  <a:gd name="connsiteY27" fmla="*/ 190131 h 205342"/>
                  <a:gd name="connsiteX28" fmla="*/ 91263 w 243369"/>
                  <a:gd name="connsiteY28" fmla="*/ 190131 h 205342"/>
                  <a:gd name="connsiteX29" fmla="*/ 91263 w 243369"/>
                  <a:gd name="connsiteY29" fmla="*/ 174920 h 205342"/>
                  <a:gd name="connsiteX30" fmla="*/ 152104 w 243369"/>
                  <a:gd name="connsiteY30" fmla="*/ 174920 h 205342"/>
                  <a:gd name="connsiteX31" fmla="*/ 152104 w 243369"/>
                  <a:gd name="connsiteY31" fmla="*/ 190131 h 205342"/>
                  <a:gd name="connsiteX32" fmla="*/ 220552 w 243369"/>
                  <a:gd name="connsiteY32" fmla="*/ 159711 h 205342"/>
                  <a:gd name="connsiteX33" fmla="*/ 22815 w 243369"/>
                  <a:gd name="connsiteY33" fmla="*/ 159711 h 205342"/>
                  <a:gd name="connsiteX34" fmla="*/ 15210 w 243369"/>
                  <a:gd name="connsiteY34" fmla="*/ 152106 h 205342"/>
                  <a:gd name="connsiteX35" fmla="*/ 15210 w 243369"/>
                  <a:gd name="connsiteY35" fmla="*/ 144500 h 205342"/>
                  <a:gd name="connsiteX36" fmla="*/ 228159 w 243369"/>
                  <a:gd name="connsiteY36" fmla="*/ 144500 h 205342"/>
                  <a:gd name="connsiteX37" fmla="*/ 228159 w 243369"/>
                  <a:gd name="connsiteY37" fmla="*/ 152105 h 205342"/>
                  <a:gd name="connsiteX38" fmla="*/ 220552 w 243369"/>
                  <a:gd name="connsiteY38" fmla="*/ 159711 h 20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3369" h="205342">
                    <a:moveTo>
                      <a:pt x="220552" y="0"/>
                    </a:moveTo>
                    <a:lnTo>
                      <a:pt x="205342" y="0"/>
                    </a:lnTo>
                    <a:lnTo>
                      <a:pt x="205342" y="15210"/>
                    </a:lnTo>
                    <a:lnTo>
                      <a:pt x="220552" y="15210"/>
                    </a:lnTo>
                    <a:cubicBezTo>
                      <a:pt x="224753" y="15210"/>
                      <a:pt x="228158" y="18616"/>
                      <a:pt x="228158" y="22815"/>
                    </a:cubicBezTo>
                    <a:lnTo>
                      <a:pt x="228158" y="129289"/>
                    </a:lnTo>
                    <a:lnTo>
                      <a:pt x="15210" y="129289"/>
                    </a:lnTo>
                    <a:lnTo>
                      <a:pt x="15210" y="22815"/>
                    </a:lnTo>
                    <a:cubicBezTo>
                      <a:pt x="15210" y="18615"/>
                      <a:pt x="18615" y="15210"/>
                      <a:pt x="22815" y="15210"/>
                    </a:cubicBezTo>
                    <a:lnTo>
                      <a:pt x="38027" y="15210"/>
                    </a:lnTo>
                    <a:lnTo>
                      <a:pt x="38027" y="0"/>
                    </a:lnTo>
                    <a:lnTo>
                      <a:pt x="22815" y="0"/>
                    </a:lnTo>
                    <a:cubicBezTo>
                      <a:pt x="10214" y="0"/>
                      <a:pt x="0" y="10214"/>
                      <a:pt x="0" y="22815"/>
                    </a:cubicBezTo>
                    <a:lnTo>
                      <a:pt x="0" y="152106"/>
                    </a:lnTo>
                    <a:cubicBezTo>
                      <a:pt x="0" y="164708"/>
                      <a:pt x="10214" y="174922"/>
                      <a:pt x="22815" y="174922"/>
                    </a:cubicBezTo>
                    <a:lnTo>
                      <a:pt x="76052" y="174922"/>
                    </a:lnTo>
                    <a:lnTo>
                      <a:pt x="76052" y="190134"/>
                    </a:lnTo>
                    <a:lnTo>
                      <a:pt x="60842" y="190134"/>
                    </a:lnTo>
                    <a:lnTo>
                      <a:pt x="60842" y="205343"/>
                    </a:lnTo>
                    <a:lnTo>
                      <a:pt x="182525" y="205343"/>
                    </a:lnTo>
                    <a:lnTo>
                      <a:pt x="182525" y="190134"/>
                    </a:lnTo>
                    <a:lnTo>
                      <a:pt x="167315" y="190134"/>
                    </a:lnTo>
                    <a:lnTo>
                      <a:pt x="167315" y="174922"/>
                    </a:lnTo>
                    <a:lnTo>
                      <a:pt x="220553" y="174922"/>
                    </a:lnTo>
                    <a:cubicBezTo>
                      <a:pt x="233154" y="174922"/>
                      <a:pt x="243370" y="164708"/>
                      <a:pt x="243370" y="152106"/>
                    </a:cubicBezTo>
                    <a:lnTo>
                      <a:pt x="243370" y="22815"/>
                    </a:lnTo>
                    <a:cubicBezTo>
                      <a:pt x="243370" y="10214"/>
                      <a:pt x="233154" y="0"/>
                      <a:pt x="220552" y="0"/>
                    </a:cubicBezTo>
                    <a:close/>
                    <a:moveTo>
                      <a:pt x="152104" y="190131"/>
                    </a:moveTo>
                    <a:lnTo>
                      <a:pt x="91263" y="190131"/>
                    </a:lnTo>
                    <a:lnTo>
                      <a:pt x="91263" y="174920"/>
                    </a:lnTo>
                    <a:lnTo>
                      <a:pt x="152104" y="174920"/>
                    </a:lnTo>
                    <a:lnTo>
                      <a:pt x="152104" y="190131"/>
                    </a:lnTo>
                    <a:close/>
                    <a:moveTo>
                      <a:pt x="220552" y="159711"/>
                    </a:moveTo>
                    <a:lnTo>
                      <a:pt x="22815" y="159711"/>
                    </a:lnTo>
                    <a:cubicBezTo>
                      <a:pt x="18615" y="159711"/>
                      <a:pt x="15210" y="156307"/>
                      <a:pt x="15210" y="152106"/>
                    </a:cubicBezTo>
                    <a:lnTo>
                      <a:pt x="15210" y="144500"/>
                    </a:lnTo>
                    <a:lnTo>
                      <a:pt x="228159" y="144500"/>
                    </a:lnTo>
                    <a:lnTo>
                      <a:pt x="228159" y="152105"/>
                    </a:lnTo>
                    <a:cubicBezTo>
                      <a:pt x="228159" y="156307"/>
                      <a:pt x="224753" y="159710"/>
                      <a:pt x="220552" y="159711"/>
                    </a:cubicBezTo>
                    <a:close/>
                  </a:path>
                </a:pathLst>
              </a:custGeom>
              <a:solidFill>
                <a:schemeClr val="bg1"/>
              </a:solidFill>
              <a:ln w="353" cap="flat">
                <a:noFill/>
                <a:prstDash val="solid"/>
                <a:miter/>
              </a:ln>
            </p:spPr>
            <p:txBody>
              <a:bodyPr rtlCol="0" anchor="ctr"/>
              <a:lstStyle/>
              <a:p>
                <a:endParaRPr lang="zh-CN" altLang="en-US" sz="1050"/>
              </a:p>
            </p:txBody>
          </p:sp>
          <p:sp>
            <p:nvSpPr>
              <p:cNvPr id="126" name="任意多边形: 形状 125"/>
              <p:cNvSpPr/>
              <p:nvPr/>
            </p:nvSpPr>
            <p:spPr>
              <a:xfrm>
                <a:off x="725139" y="5606834"/>
                <a:ext cx="49328" cy="24665"/>
              </a:xfrm>
              <a:custGeom>
                <a:avLst/>
                <a:gdLst>
                  <a:gd name="connsiteX0" fmla="*/ 24665 w 49328"/>
                  <a:gd name="connsiteY0" fmla="*/ 24665 h 24665"/>
                  <a:gd name="connsiteX1" fmla="*/ 0 w 49328"/>
                  <a:gd name="connsiteY1" fmla="*/ 0 h 24665"/>
                  <a:gd name="connsiteX2" fmla="*/ 7708 w 49328"/>
                  <a:gd name="connsiteY2" fmla="*/ 0 h 24665"/>
                  <a:gd name="connsiteX3" fmla="*/ 24665 w 49328"/>
                  <a:gd name="connsiteY3" fmla="*/ 16957 h 24665"/>
                  <a:gd name="connsiteX4" fmla="*/ 41621 w 49328"/>
                  <a:gd name="connsiteY4" fmla="*/ 0 h 24665"/>
                  <a:gd name="connsiteX5" fmla="*/ 49328 w 49328"/>
                  <a:gd name="connsiteY5" fmla="*/ 0 h 24665"/>
                  <a:gd name="connsiteX6" fmla="*/ 24665 w 49328"/>
                  <a:gd name="connsiteY6" fmla="*/ 24665 h 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28" h="24665">
                    <a:moveTo>
                      <a:pt x="24665" y="24665"/>
                    </a:moveTo>
                    <a:cubicBezTo>
                      <a:pt x="11048" y="24665"/>
                      <a:pt x="0" y="13617"/>
                      <a:pt x="0" y="0"/>
                    </a:cubicBezTo>
                    <a:lnTo>
                      <a:pt x="7708" y="0"/>
                    </a:lnTo>
                    <a:cubicBezTo>
                      <a:pt x="7708" y="9250"/>
                      <a:pt x="15415" y="16957"/>
                      <a:pt x="24665" y="16957"/>
                    </a:cubicBezTo>
                    <a:cubicBezTo>
                      <a:pt x="33914" y="16957"/>
                      <a:pt x="41621" y="9250"/>
                      <a:pt x="41621" y="0"/>
                    </a:cubicBezTo>
                    <a:lnTo>
                      <a:pt x="49328" y="0"/>
                    </a:lnTo>
                    <a:cubicBezTo>
                      <a:pt x="49328" y="13617"/>
                      <a:pt x="38281" y="24665"/>
                      <a:pt x="24665" y="24665"/>
                    </a:cubicBezTo>
                    <a:close/>
                  </a:path>
                </a:pathLst>
              </a:custGeom>
              <a:solidFill>
                <a:schemeClr val="bg1"/>
              </a:solidFill>
              <a:ln w="353" cap="flat">
                <a:noFill/>
                <a:prstDash val="solid"/>
                <a:miter/>
              </a:ln>
            </p:spPr>
            <p:txBody>
              <a:bodyPr rtlCol="0" anchor="ctr"/>
              <a:lstStyle/>
              <a:p>
                <a:endParaRPr lang="zh-CN" altLang="en-US" sz="1050"/>
              </a:p>
            </p:txBody>
          </p:sp>
          <p:sp>
            <p:nvSpPr>
              <p:cNvPr id="127" name="任意多边形: 形状 126"/>
              <p:cNvSpPr/>
              <p:nvPr/>
            </p:nvSpPr>
            <p:spPr>
              <a:xfrm>
                <a:off x="725128" y="5543375"/>
                <a:ext cx="127957" cy="88124"/>
              </a:xfrm>
              <a:custGeom>
                <a:avLst/>
                <a:gdLst>
                  <a:gd name="connsiteX0" fmla="*/ 45485 w 127957"/>
                  <a:gd name="connsiteY0" fmla="*/ 67827 h 88124"/>
                  <a:gd name="connsiteX1" fmla="*/ 3864 w 127957"/>
                  <a:gd name="connsiteY1" fmla="*/ 67827 h 88124"/>
                  <a:gd name="connsiteX2" fmla="*/ 781 w 127957"/>
                  <a:gd name="connsiteY2" fmla="*/ 66285 h 88124"/>
                  <a:gd name="connsiteX3" fmla="*/ 268 w 127957"/>
                  <a:gd name="connsiteY3" fmla="*/ 62689 h 88124"/>
                  <a:gd name="connsiteX4" fmla="*/ 21078 w 127957"/>
                  <a:gd name="connsiteY4" fmla="*/ 2569 h 88124"/>
                  <a:gd name="connsiteX5" fmla="*/ 24675 w 127957"/>
                  <a:gd name="connsiteY5" fmla="*/ 0 h 88124"/>
                  <a:gd name="connsiteX6" fmla="*/ 28272 w 127957"/>
                  <a:gd name="connsiteY6" fmla="*/ 2569 h 88124"/>
                  <a:gd name="connsiteX7" fmla="*/ 49083 w 127957"/>
                  <a:gd name="connsiteY7" fmla="*/ 62689 h 88124"/>
                  <a:gd name="connsiteX8" fmla="*/ 48568 w 127957"/>
                  <a:gd name="connsiteY8" fmla="*/ 66285 h 88124"/>
                  <a:gd name="connsiteX9" fmla="*/ 45485 w 127957"/>
                  <a:gd name="connsiteY9" fmla="*/ 67827 h 88124"/>
                  <a:gd name="connsiteX10" fmla="*/ 9259 w 127957"/>
                  <a:gd name="connsiteY10" fmla="*/ 60120 h 88124"/>
                  <a:gd name="connsiteX11" fmla="*/ 40090 w 127957"/>
                  <a:gd name="connsiteY11" fmla="*/ 60120 h 88124"/>
                  <a:gd name="connsiteX12" fmla="*/ 24675 w 127957"/>
                  <a:gd name="connsiteY12" fmla="*/ 15673 h 88124"/>
                  <a:gd name="connsiteX13" fmla="*/ 9259 w 127957"/>
                  <a:gd name="connsiteY13" fmla="*/ 60120 h 88124"/>
                  <a:gd name="connsiteX14" fmla="*/ 103292 w 127957"/>
                  <a:gd name="connsiteY14" fmla="*/ 88125 h 88124"/>
                  <a:gd name="connsiteX15" fmla="*/ 78628 w 127957"/>
                  <a:gd name="connsiteY15" fmla="*/ 63459 h 88124"/>
                  <a:gd name="connsiteX16" fmla="*/ 86336 w 127957"/>
                  <a:gd name="connsiteY16" fmla="*/ 63459 h 88124"/>
                  <a:gd name="connsiteX17" fmla="*/ 103292 w 127957"/>
                  <a:gd name="connsiteY17" fmla="*/ 80416 h 88124"/>
                  <a:gd name="connsiteX18" fmla="*/ 120249 w 127957"/>
                  <a:gd name="connsiteY18" fmla="*/ 63459 h 88124"/>
                  <a:gd name="connsiteX19" fmla="*/ 127957 w 127957"/>
                  <a:gd name="connsiteY19" fmla="*/ 63459 h 88124"/>
                  <a:gd name="connsiteX20" fmla="*/ 103292 w 127957"/>
                  <a:gd name="connsiteY20" fmla="*/ 88125 h 8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957" h="88124">
                    <a:moveTo>
                      <a:pt x="45485" y="67827"/>
                    </a:moveTo>
                    <a:lnTo>
                      <a:pt x="3864" y="67827"/>
                    </a:lnTo>
                    <a:cubicBezTo>
                      <a:pt x="2579" y="67827"/>
                      <a:pt x="1551" y="67313"/>
                      <a:pt x="781" y="66285"/>
                    </a:cubicBezTo>
                    <a:cubicBezTo>
                      <a:pt x="10" y="65258"/>
                      <a:pt x="-246" y="63974"/>
                      <a:pt x="268" y="62689"/>
                    </a:cubicBezTo>
                    <a:lnTo>
                      <a:pt x="21078" y="2569"/>
                    </a:lnTo>
                    <a:cubicBezTo>
                      <a:pt x="21591" y="1027"/>
                      <a:pt x="23133" y="0"/>
                      <a:pt x="24675" y="0"/>
                    </a:cubicBezTo>
                    <a:cubicBezTo>
                      <a:pt x="26216" y="0"/>
                      <a:pt x="27758" y="1027"/>
                      <a:pt x="28272" y="2569"/>
                    </a:cubicBezTo>
                    <a:lnTo>
                      <a:pt x="49083" y="62689"/>
                    </a:lnTo>
                    <a:cubicBezTo>
                      <a:pt x="49596" y="63973"/>
                      <a:pt x="49339" y="65258"/>
                      <a:pt x="48568" y="66285"/>
                    </a:cubicBezTo>
                    <a:cubicBezTo>
                      <a:pt x="47797" y="67313"/>
                      <a:pt x="46770" y="67827"/>
                      <a:pt x="45485" y="67827"/>
                    </a:cubicBezTo>
                    <a:close/>
                    <a:moveTo>
                      <a:pt x="9259" y="60120"/>
                    </a:moveTo>
                    <a:lnTo>
                      <a:pt x="40090" y="60120"/>
                    </a:lnTo>
                    <a:lnTo>
                      <a:pt x="24675" y="15673"/>
                    </a:lnTo>
                    <a:lnTo>
                      <a:pt x="9259" y="60120"/>
                    </a:lnTo>
                    <a:close/>
                    <a:moveTo>
                      <a:pt x="103292" y="88125"/>
                    </a:moveTo>
                    <a:cubicBezTo>
                      <a:pt x="89675" y="88125"/>
                      <a:pt x="78628" y="77076"/>
                      <a:pt x="78628" y="63459"/>
                    </a:cubicBezTo>
                    <a:lnTo>
                      <a:pt x="86336" y="63459"/>
                    </a:lnTo>
                    <a:cubicBezTo>
                      <a:pt x="86336" y="72709"/>
                      <a:pt x="94043" y="80416"/>
                      <a:pt x="103292" y="80416"/>
                    </a:cubicBezTo>
                    <a:cubicBezTo>
                      <a:pt x="112541" y="80416"/>
                      <a:pt x="120249" y="72709"/>
                      <a:pt x="120249" y="63459"/>
                    </a:cubicBezTo>
                    <a:lnTo>
                      <a:pt x="127957" y="63459"/>
                    </a:lnTo>
                    <a:cubicBezTo>
                      <a:pt x="127957" y="77076"/>
                      <a:pt x="116909" y="88125"/>
                      <a:pt x="103292" y="88125"/>
                    </a:cubicBezTo>
                    <a:close/>
                  </a:path>
                </a:pathLst>
              </a:custGeom>
              <a:solidFill>
                <a:schemeClr val="bg1"/>
              </a:solidFill>
              <a:ln w="353" cap="flat">
                <a:noFill/>
                <a:prstDash val="solid"/>
                <a:miter/>
              </a:ln>
            </p:spPr>
            <p:txBody>
              <a:bodyPr rtlCol="0" anchor="ctr"/>
              <a:lstStyle/>
              <a:p>
                <a:endParaRPr lang="zh-CN" altLang="en-US" sz="1050"/>
              </a:p>
            </p:txBody>
          </p:sp>
          <p:sp>
            <p:nvSpPr>
              <p:cNvPr id="128" name="任意多边形: 形状 127"/>
              <p:cNvSpPr/>
              <p:nvPr/>
            </p:nvSpPr>
            <p:spPr>
              <a:xfrm>
                <a:off x="733360" y="5530015"/>
                <a:ext cx="119735" cy="124607"/>
              </a:xfrm>
              <a:custGeom>
                <a:avLst/>
                <a:gdLst>
                  <a:gd name="connsiteX0" fmla="*/ 115872 w 119735"/>
                  <a:gd name="connsiteY0" fmla="*/ 81187 h 124607"/>
                  <a:gd name="connsiteX1" fmla="*/ 74250 w 119735"/>
                  <a:gd name="connsiteY1" fmla="*/ 81187 h 124607"/>
                  <a:gd name="connsiteX2" fmla="*/ 71167 w 119735"/>
                  <a:gd name="connsiteY2" fmla="*/ 79645 h 124607"/>
                  <a:gd name="connsiteX3" fmla="*/ 70653 w 119735"/>
                  <a:gd name="connsiteY3" fmla="*/ 76049 h 124607"/>
                  <a:gd name="connsiteX4" fmla="*/ 91464 w 119735"/>
                  <a:gd name="connsiteY4" fmla="*/ 15928 h 124607"/>
                  <a:gd name="connsiteX5" fmla="*/ 95061 w 119735"/>
                  <a:gd name="connsiteY5" fmla="*/ 13360 h 124607"/>
                  <a:gd name="connsiteX6" fmla="*/ 98658 w 119735"/>
                  <a:gd name="connsiteY6" fmla="*/ 15928 h 124607"/>
                  <a:gd name="connsiteX7" fmla="*/ 119469 w 119735"/>
                  <a:gd name="connsiteY7" fmla="*/ 76049 h 124607"/>
                  <a:gd name="connsiteX8" fmla="*/ 118954 w 119735"/>
                  <a:gd name="connsiteY8" fmla="*/ 79645 h 124607"/>
                  <a:gd name="connsiteX9" fmla="*/ 115872 w 119735"/>
                  <a:gd name="connsiteY9" fmla="*/ 81187 h 124607"/>
                  <a:gd name="connsiteX10" fmla="*/ 79645 w 119735"/>
                  <a:gd name="connsiteY10" fmla="*/ 73480 h 124607"/>
                  <a:gd name="connsiteX11" fmla="*/ 110476 w 119735"/>
                  <a:gd name="connsiteY11" fmla="*/ 73480 h 124607"/>
                  <a:gd name="connsiteX12" fmla="*/ 95061 w 119735"/>
                  <a:gd name="connsiteY12" fmla="*/ 29033 h 124607"/>
                  <a:gd name="connsiteX13" fmla="*/ 79645 w 119735"/>
                  <a:gd name="connsiteY13" fmla="*/ 73480 h 124607"/>
                  <a:gd name="connsiteX14" fmla="*/ 109449 w 119735"/>
                  <a:gd name="connsiteY14" fmla="*/ 7707 h 124607"/>
                  <a:gd name="connsiteX15" fmla="*/ 64744 w 119735"/>
                  <a:gd name="connsiteY15" fmla="*/ 7707 h 124607"/>
                  <a:gd name="connsiteX16" fmla="*/ 60890 w 119735"/>
                  <a:gd name="connsiteY16" fmla="*/ 3854 h 124607"/>
                  <a:gd name="connsiteX17" fmla="*/ 64744 w 119735"/>
                  <a:gd name="connsiteY17" fmla="*/ 0 h 124607"/>
                  <a:gd name="connsiteX18" fmla="*/ 109449 w 119735"/>
                  <a:gd name="connsiteY18" fmla="*/ 0 h 124607"/>
                  <a:gd name="connsiteX19" fmla="*/ 113303 w 119735"/>
                  <a:gd name="connsiteY19" fmla="*/ 3854 h 124607"/>
                  <a:gd name="connsiteX20" fmla="*/ 109449 w 119735"/>
                  <a:gd name="connsiteY20" fmla="*/ 7707 h 124607"/>
                  <a:gd name="connsiteX21" fmla="*/ 74764 w 119735"/>
                  <a:gd name="connsiteY21" fmla="*/ 124607 h 124607"/>
                  <a:gd name="connsiteX22" fmla="*/ 38538 w 119735"/>
                  <a:gd name="connsiteY22" fmla="*/ 124607 h 124607"/>
                  <a:gd name="connsiteX23" fmla="*/ 34684 w 119735"/>
                  <a:gd name="connsiteY23" fmla="*/ 120753 h 124607"/>
                  <a:gd name="connsiteX24" fmla="*/ 38538 w 119735"/>
                  <a:gd name="connsiteY24" fmla="*/ 116900 h 124607"/>
                  <a:gd name="connsiteX25" fmla="*/ 74764 w 119735"/>
                  <a:gd name="connsiteY25" fmla="*/ 116900 h 124607"/>
                  <a:gd name="connsiteX26" fmla="*/ 78617 w 119735"/>
                  <a:gd name="connsiteY26" fmla="*/ 120753 h 124607"/>
                  <a:gd name="connsiteX27" fmla="*/ 74764 w 119735"/>
                  <a:gd name="connsiteY27" fmla="*/ 124607 h 124607"/>
                  <a:gd name="connsiteX28" fmla="*/ 48301 w 119735"/>
                  <a:gd name="connsiteY28" fmla="*/ 7707 h 124607"/>
                  <a:gd name="connsiteX29" fmla="*/ 3854 w 119735"/>
                  <a:gd name="connsiteY29" fmla="*/ 7707 h 124607"/>
                  <a:gd name="connsiteX30" fmla="*/ 0 w 119735"/>
                  <a:gd name="connsiteY30" fmla="*/ 3854 h 124607"/>
                  <a:gd name="connsiteX31" fmla="*/ 3854 w 119735"/>
                  <a:gd name="connsiteY31" fmla="*/ 0 h 124607"/>
                  <a:gd name="connsiteX32" fmla="*/ 48301 w 119735"/>
                  <a:gd name="connsiteY32" fmla="*/ 0 h 124607"/>
                  <a:gd name="connsiteX33" fmla="*/ 52156 w 119735"/>
                  <a:gd name="connsiteY33" fmla="*/ 3854 h 124607"/>
                  <a:gd name="connsiteX34" fmla="*/ 48301 w 119735"/>
                  <a:gd name="connsiteY34" fmla="*/ 7707 h 1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735" h="124607">
                    <a:moveTo>
                      <a:pt x="115872" y="81187"/>
                    </a:moveTo>
                    <a:lnTo>
                      <a:pt x="74250" y="81187"/>
                    </a:lnTo>
                    <a:cubicBezTo>
                      <a:pt x="72966" y="81187"/>
                      <a:pt x="71938" y="80673"/>
                      <a:pt x="71167" y="79645"/>
                    </a:cubicBezTo>
                    <a:cubicBezTo>
                      <a:pt x="70396" y="78618"/>
                      <a:pt x="70140" y="77334"/>
                      <a:pt x="70653" y="76049"/>
                    </a:cubicBezTo>
                    <a:lnTo>
                      <a:pt x="91464" y="15928"/>
                    </a:lnTo>
                    <a:cubicBezTo>
                      <a:pt x="91978" y="14387"/>
                      <a:pt x="93519" y="13360"/>
                      <a:pt x="95061" y="13360"/>
                    </a:cubicBezTo>
                    <a:cubicBezTo>
                      <a:pt x="96602" y="13360"/>
                      <a:pt x="98144" y="14387"/>
                      <a:pt x="98658" y="15928"/>
                    </a:cubicBezTo>
                    <a:lnTo>
                      <a:pt x="119469" y="76049"/>
                    </a:lnTo>
                    <a:cubicBezTo>
                      <a:pt x="119982" y="77333"/>
                      <a:pt x="119726" y="78617"/>
                      <a:pt x="118954" y="79645"/>
                    </a:cubicBezTo>
                    <a:cubicBezTo>
                      <a:pt x="118184" y="80673"/>
                      <a:pt x="116900" y="81187"/>
                      <a:pt x="115872" y="81187"/>
                    </a:cubicBezTo>
                    <a:close/>
                    <a:moveTo>
                      <a:pt x="79645" y="73480"/>
                    </a:moveTo>
                    <a:lnTo>
                      <a:pt x="110476" y="73480"/>
                    </a:lnTo>
                    <a:lnTo>
                      <a:pt x="95061" y="29033"/>
                    </a:lnTo>
                    <a:lnTo>
                      <a:pt x="79645" y="73480"/>
                    </a:lnTo>
                    <a:close/>
                    <a:moveTo>
                      <a:pt x="109449" y="7707"/>
                    </a:moveTo>
                    <a:lnTo>
                      <a:pt x="64744" y="7707"/>
                    </a:lnTo>
                    <a:cubicBezTo>
                      <a:pt x="62689" y="7707"/>
                      <a:pt x="60890" y="5909"/>
                      <a:pt x="60890" y="3854"/>
                    </a:cubicBezTo>
                    <a:cubicBezTo>
                      <a:pt x="60890" y="1798"/>
                      <a:pt x="62690" y="0"/>
                      <a:pt x="64744" y="0"/>
                    </a:cubicBezTo>
                    <a:lnTo>
                      <a:pt x="109449" y="0"/>
                    </a:lnTo>
                    <a:cubicBezTo>
                      <a:pt x="111504" y="0"/>
                      <a:pt x="113303" y="1799"/>
                      <a:pt x="113303" y="3854"/>
                    </a:cubicBezTo>
                    <a:cubicBezTo>
                      <a:pt x="113303" y="5909"/>
                      <a:pt x="111504" y="7707"/>
                      <a:pt x="109449" y="7707"/>
                    </a:cubicBezTo>
                    <a:close/>
                    <a:moveTo>
                      <a:pt x="74764" y="124607"/>
                    </a:moveTo>
                    <a:lnTo>
                      <a:pt x="38538" y="124607"/>
                    </a:lnTo>
                    <a:cubicBezTo>
                      <a:pt x="36483" y="124607"/>
                      <a:pt x="34684" y="122809"/>
                      <a:pt x="34684" y="120753"/>
                    </a:cubicBezTo>
                    <a:cubicBezTo>
                      <a:pt x="34684" y="118697"/>
                      <a:pt x="36483" y="116900"/>
                      <a:pt x="38538" y="116900"/>
                    </a:cubicBezTo>
                    <a:lnTo>
                      <a:pt x="74764" y="116900"/>
                    </a:lnTo>
                    <a:cubicBezTo>
                      <a:pt x="76819" y="116900"/>
                      <a:pt x="78617" y="118698"/>
                      <a:pt x="78617" y="120753"/>
                    </a:cubicBezTo>
                    <a:cubicBezTo>
                      <a:pt x="78618" y="122809"/>
                      <a:pt x="76819" y="124607"/>
                      <a:pt x="74764" y="124607"/>
                    </a:cubicBezTo>
                    <a:close/>
                    <a:moveTo>
                      <a:pt x="48301" y="7707"/>
                    </a:moveTo>
                    <a:lnTo>
                      <a:pt x="3854" y="7707"/>
                    </a:lnTo>
                    <a:cubicBezTo>
                      <a:pt x="1799" y="7707"/>
                      <a:pt x="0" y="5909"/>
                      <a:pt x="0" y="3854"/>
                    </a:cubicBezTo>
                    <a:cubicBezTo>
                      <a:pt x="0" y="1798"/>
                      <a:pt x="1799" y="0"/>
                      <a:pt x="3854" y="0"/>
                    </a:cubicBezTo>
                    <a:lnTo>
                      <a:pt x="48301" y="0"/>
                    </a:lnTo>
                    <a:cubicBezTo>
                      <a:pt x="50357" y="0"/>
                      <a:pt x="52156" y="1799"/>
                      <a:pt x="52156" y="3854"/>
                    </a:cubicBezTo>
                    <a:cubicBezTo>
                      <a:pt x="52156" y="5909"/>
                      <a:pt x="50357" y="7707"/>
                      <a:pt x="48301" y="7707"/>
                    </a:cubicBezTo>
                    <a:close/>
                  </a:path>
                </a:pathLst>
              </a:custGeom>
              <a:solidFill>
                <a:schemeClr val="bg1"/>
              </a:solidFill>
              <a:ln w="353" cap="flat">
                <a:noFill/>
                <a:prstDash val="solid"/>
                <a:miter/>
              </a:ln>
            </p:spPr>
            <p:txBody>
              <a:bodyPr rtlCol="0" anchor="ctr"/>
              <a:lstStyle/>
              <a:p>
                <a:endParaRPr lang="zh-CN" altLang="en-US" sz="1050"/>
              </a:p>
            </p:txBody>
          </p:sp>
          <p:sp>
            <p:nvSpPr>
              <p:cNvPr id="129" name="任意多边形: 形状 128"/>
              <p:cNvSpPr/>
              <p:nvPr/>
            </p:nvSpPr>
            <p:spPr>
              <a:xfrm>
                <a:off x="786543" y="5510746"/>
                <a:ext cx="7706" cy="142334"/>
              </a:xfrm>
              <a:custGeom>
                <a:avLst/>
                <a:gdLst>
                  <a:gd name="connsiteX0" fmla="*/ 3854 w 7706"/>
                  <a:gd name="connsiteY0" fmla="*/ 142334 h 142334"/>
                  <a:gd name="connsiteX1" fmla="*/ 0 w 7706"/>
                  <a:gd name="connsiteY1" fmla="*/ 138481 h 142334"/>
                  <a:gd name="connsiteX2" fmla="*/ 0 w 7706"/>
                  <a:gd name="connsiteY2" fmla="*/ 31601 h 142334"/>
                  <a:gd name="connsiteX3" fmla="*/ 3854 w 7706"/>
                  <a:gd name="connsiteY3" fmla="*/ 27748 h 142334"/>
                  <a:gd name="connsiteX4" fmla="*/ 7707 w 7706"/>
                  <a:gd name="connsiteY4" fmla="*/ 31601 h 142334"/>
                  <a:gd name="connsiteX5" fmla="*/ 7707 w 7706"/>
                  <a:gd name="connsiteY5" fmla="*/ 138738 h 142334"/>
                  <a:gd name="connsiteX6" fmla="*/ 3854 w 7706"/>
                  <a:gd name="connsiteY6" fmla="*/ 142334 h 142334"/>
                  <a:gd name="connsiteX7" fmla="*/ 3854 w 7706"/>
                  <a:gd name="connsiteY7" fmla="*/ 17984 h 142334"/>
                  <a:gd name="connsiteX8" fmla="*/ 0 w 7706"/>
                  <a:gd name="connsiteY8" fmla="*/ 14131 h 142334"/>
                  <a:gd name="connsiteX9" fmla="*/ 0 w 7706"/>
                  <a:gd name="connsiteY9" fmla="*/ 3854 h 142334"/>
                  <a:gd name="connsiteX10" fmla="*/ 3854 w 7706"/>
                  <a:gd name="connsiteY10" fmla="*/ 0 h 142334"/>
                  <a:gd name="connsiteX11" fmla="*/ 7707 w 7706"/>
                  <a:gd name="connsiteY11" fmla="*/ 3854 h 142334"/>
                  <a:gd name="connsiteX12" fmla="*/ 7707 w 7706"/>
                  <a:gd name="connsiteY12" fmla="*/ 14131 h 142334"/>
                  <a:gd name="connsiteX13" fmla="*/ 3854 w 7706"/>
                  <a:gd name="connsiteY13" fmla="*/ 17984 h 14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6" h="142334">
                    <a:moveTo>
                      <a:pt x="3854" y="142334"/>
                    </a:moveTo>
                    <a:cubicBezTo>
                      <a:pt x="1797" y="142334"/>
                      <a:pt x="0" y="140535"/>
                      <a:pt x="0" y="138481"/>
                    </a:cubicBezTo>
                    <a:lnTo>
                      <a:pt x="0" y="31601"/>
                    </a:lnTo>
                    <a:cubicBezTo>
                      <a:pt x="0" y="29545"/>
                      <a:pt x="1798" y="27748"/>
                      <a:pt x="3854" y="27748"/>
                    </a:cubicBezTo>
                    <a:cubicBezTo>
                      <a:pt x="5910" y="27748"/>
                      <a:pt x="7707" y="29545"/>
                      <a:pt x="7707" y="31601"/>
                    </a:cubicBezTo>
                    <a:lnTo>
                      <a:pt x="7707" y="138738"/>
                    </a:lnTo>
                    <a:cubicBezTo>
                      <a:pt x="7707" y="140793"/>
                      <a:pt x="5910" y="142334"/>
                      <a:pt x="3854" y="142334"/>
                    </a:cubicBezTo>
                    <a:close/>
                    <a:moveTo>
                      <a:pt x="3854" y="17984"/>
                    </a:moveTo>
                    <a:cubicBezTo>
                      <a:pt x="1541" y="17984"/>
                      <a:pt x="0" y="16186"/>
                      <a:pt x="0" y="14131"/>
                    </a:cubicBezTo>
                    <a:lnTo>
                      <a:pt x="0" y="3854"/>
                    </a:lnTo>
                    <a:cubicBezTo>
                      <a:pt x="0" y="1799"/>
                      <a:pt x="1542" y="0"/>
                      <a:pt x="3854" y="0"/>
                    </a:cubicBezTo>
                    <a:cubicBezTo>
                      <a:pt x="6166" y="0"/>
                      <a:pt x="7707" y="1799"/>
                      <a:pt x="7707" y="3854"/>
                    </a:cubicBezTo>
                    <a:lnTo>
                      <a:pt x="7707" y="14131"/>
                    </a:lnTo>
                    <a:cubicBezTo>
                      <a:pt x="7707" y="16186"/>
                      <a:pt x="5910" y="17984"/>
                      <a:pt x="3854" y="17984"/>
                    </a:cubicBezTo>
                    <a:close/>
                  </a:path>
                </a:pathLst>
              </a:custGeom>
              <a:solidFill>
                <a:schemeClr val="bg1"/>
              </a:solidFill>
              <a:ln w="353" cap="flat">
                <a:noFill/>
                <a:prstDash val="solid"/>
                <a:miter/>
              </a:ln>
            </p:spPr>
            <p:txBody>
              <a:bodyPr rtlCol="0" anchor="ctr"/>
              <a:lstStyle/>
              <a:p>
                <a:endParaRPr lang="zh-CN" altLang="en-US" sz="1050"/>
              </a:p>
            </p:txBody>
          </p:sp>
          <p:sp>
            <p:nvSpPr>
              <p:cNvPr id="130" name="任意多边形: 形状 129"/>
              <p:cNvSpPr/>
              <p:nvPr/>
            </p:nvSpPr>
            <p:spPr>
              <a:xfrm>
                <a:off x="780120" y="5523592"/>
                <a:ext cx="19526" cy="19525"/>
              </a:xfrm>
              <a:custGeom>
                <a:avLst/>
                <a:gdLst>
                  <a:gd name="connsiteX0" fmla="*/ 9763 w 19526"/>
                  <a:gd name="connsiteY0" fmla="*/ 19526 h 19525"/>
                  <a:gd name="connsiteX1" fmla="*/ 0 w 19526"/>
                  <a:gd name="connsiteY1" fmla="*/ 9763 h 19525"/>
                  <a:gd name="connsiteX2" fmla="*/ 9763 w 19526"/>
                  <a:gd name="connsiteY2" fmla="*/ 0 h 19525"/>
                  <a:gd name="connsiteX3" fmla="*/ 19527 w 19526"/>
                  <a:gd name="connsiteY3" fmla="*/ 9763 h 19525"/>
                  <a:gd name="connsiteX4" fmla="*/ 9763 w 19526"/>
                  <a:gd name="connsiteY4" fmla="*/ 19526 h 19525"/>
                  <a:gd name="connsiteX5" fmla="*/ 9763 w 19526"/>
                  <a:gd name="connsiteY5" fmla="*/ 7965 h 19525"/>
                  <a:gd name="connsiteX6" fmla="*/ 7707 w 19526"/>
                  <a:gd name="connsiteY6" fmla="*/ 10021 h 19525"/>
                  <a:gd name="connsiteX7" fmla="*/ 9763 w 19526"/>
                  <a:gd name="connsiteY7" fmla="*/ 12076 h 19525"/>
                  <a:gd name="connsiteX8" fmla="*/ 11818 w 19526"/>
                  <a:gd name="connsiteY8" fmla="*/ 10021 h 19525"/>
                  <a:gd name="connsiteX9" fmla="*/ 9763 w 19526"/>
                  <a:gd name="connsiteY9" fmla="*/ 7965 h 1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6" h="19525">
                    <a:moveTo>
                      <a:pt x="9763" y="19526"/>
                    </a:moveTo>
                    <a:cubicBezTo>
                      <a:pt x="4368" y="19526"/>
                      <a:pt x="0" y="15158"/>
                      <a:pt x="0" y="9763"/>
                    </a:cubicBezTo>
                    <a:cubicBezTo>
                      <a:pt x="0" y="4368"/>
                      <a:pt x="4368" y="0"/>
                      <a:pt x="9763" y="0"/>
                    </a:cubicBezTo>
                    <a:cubicBezTo>
                      <a:pt x="15159" y="0"/>
                      <a:pt x="19527" y="4368"/>
                      <a:pt x="19527" y="9763"/>
                    </a:cubicBezTo>
                    <a:cubicBezTo>
                      <a:pt x="19526" y="15158"/>
                      <a:pt x="15159" y="19526"/>
                      <a:pt x="9763" y="19526"/>
                    </a:cubicBezTo>
                    <a:close/>
                    <a:moveTo>
                      <a:pt x="9763" y="7965"/>
                    </a:moveTo>
                    <a:cubicBezTo>
                      <a:pt x="8735" y="7965"/>
                      <a:pt x="7707" y="8736"/>
                      <a:pt x="7707" y="10021"/>
                    </a:cubicBezTo>
                    <a:cubicBezTo>
                      <a:pt x="7707" y="11305"/>
                      <a:pt x="8478" y="12076"/>
                      <a:pt x="9763" y="12076"/>
                    </a:cubicBezTo>
                    <a:cubicBezTo>
                      <a:pt x="11047" y="12076"/>
                      <a:pt x="11818" y="11305"/>
                      <a:pt x="11818" y="10021"/>
                    </a:cubicBezTo>
                    <a:cubicBezTo>
                      <a:pt x="11818" y="8735"/>
                      <a:pt x="10791" y="7965"/>
                      <a:pt x="9763" y="7965"/>
                    </a:cubicBezTo>
                    <a:close/>
                  </a:path>
                </a:pathLst>
              </a:custGeom>
              <a:solidFill>
                <a:schemeClr val="bg1"/>
              </a:solidFill>
              <a:ln w="353" cap="flat">
                <a:noFill/>
                <a:prstDash val="solid"/>
                <a:miter/>
              </a:ln>
            </p:spPr>
            <p:txBody>
              <a:bodyPr rtlCol="0" anchor="ctr"/>
              <a:lstStyle/>
              <a:p>
                <a:endParaRPr lang="zh-CN" altLang="en-US" sz="1050"/>
              </a:p>
            </p:txBody>
          </p:sp>
        </p:grpSp>
      </p:grpSp>
      <p:sp>
        <p:nvSpPr>
          <p:cNvPr id="131" name="矩形: 圆角 130"/>
          <p:cNvSpPr/>
          <p:nvPr/>
        </p:nvSpPr>
        <p:spPr>
          <a:xfrm>
            <a:off x="1132200" y="2772718"/>
            <a:ext cx="5593085" cy="924507"/>
          </a:xfrm>
          <a:prstGeom prst="roundRect">
            <a:avLst>
              <a:gd name="adj" fmla="val 4304"/>
            </a:avLst>
          </a:prstGeom>
          <a:solidFill>
            <a:schemeClr val="bg1"/>
          </a:solidFill>
          <a:ln>
            <a:solidFill>
              <a:srgbClr val="0A80E6"/>
            </a:solidFill>
          </a:ln>
          <a:effectLst>
            <a:outerShdw blurRad="63500" dist="63500" dir="5400000" algn="t" rotWithShape="0">
              <a:srgbClr val="0A80E6">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lstStyle/>
          <a:p>
            <a:pPr>
              <a:buClr>
                <a:srgbClr val="F7A200"/>
              </a:buClr>
            </a:pPr>
            <a:endParaRPr lang="zh-CN" altLang="en-US" baseline="30000">
              <a:gradFill>
                <a:gsLst>
                  <a:gs pos="0">
                    <a:schemeClr val="tx1"/>
                  </a:gs>
                  <a:gs pos="100000">
                    <a:schemeClr val="tx1"/>
                  </a:gs>
                </a:gsLst>
                <a:lin ang="5400000" scaled="1"/>
              </a:gradFill>
              <a:latin typeface="+mn-ea"/>
              <a:sym typeface="+mn-ea"/>
            </a:endParaRPr>
          </a:p>
        </p:txBody>
      </p:sp>
      <p:sp>
        <p:nvSpPr>
          <p:cNvPr id="132" name="矩形: 圆角 131"/>
          <p:cNvSpPr/>
          <p:nvPr/>
        </p:nvSpPr>
        <p:spPr>
          <a:xfrm>
            <a:off x="1132200" y="3849477"/>
            <a:ext cx="5593085" cy="924507"/>
          </a:xfrm>
          <a:prstGeom prst="roundRect">
            <a:avLst>
              <a:gd name="adj" fmla="val 4472"/>
            </a:avLst>
          </a:prstGeom>
          <a:solidFill>
            <a:schemeClr val="bg1"/>
          </a:solidFill>
          <a:ln>
            <a:solidFill>
              <a:srgbClr val="0A80E6"/>
            </a:solidFill>
          </a:ln>
          <a:effectLst>
            <a:outerShdw blurRad="63500" dist="63500" dir="5400000" algn="t" rotWithShape="0">
              <a:srgbClr val="0A80E6">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400" b="1">
              <a:gradFill>
                <a:gsLst>
                  <a:gs pos="100000">
                    <a:schemeClr val="bg1"/>
                  </a:gs>
                  <a:gs pos="0">
                    <a:schemeClr val="bg1"/>
                  </a:gs>
                </a:gsLst>
                <a:lin ang="0" scaled="0"/>
              </a:gradFill>
              <a:latin typeface="+mn-ea"/>
            </a:endParaRPr>
          </a:p>
        </p:txBody>
      </p:sp>
      <p:sp>
        <p:nvSpPr>
          <p:cNvPr id="133" name="矩形: 圆角 132"/>
          <p:cNvSpPr/>
          <p:nvPr/>
        </p:nvSpPr>
        <p:spPr>
          <a:xfrm>
            <a:off x="1132200" y="4892382"/>
            <a:ext cx="5593085" cy="924507"/>
          </a:xfrm>
          <a:prstGeom prst="roundRect">
            <a:avLst>
              <a:gd name="adj" fmla="val 4472"/>
            </a:avLst>
          </a:prstGeom>
          <a:solidFill>
            <a:schemeClr val="bg1"/>
          </a:solidFill>
          <a:ln>
            <a:solidFill>
              <a:srgbClr val="0A80E6"/>
            </a:solidFill>
          </a:ln>
          <a:effectLst>
            <a:outerShdw blurRad="63500" dist="63500" dir="5400000" algn="t" rotWithShape="0">
              <a:srgbClr val="0A80E6">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400" b="1">
              <a:gradFill>
                <a:gsLst>
                  <a:gs pos="100000">
                    <a:schemeClr val="bg1"/>
                  </a:gs>
                  <a:gs pos="0">
                    <a:schemeClr val="bg1"/>
                  </a:gs>
                </a:gsLst>
                <a:lin ang="0" scaled="0"/>
              </a:gradFill>
              <a:latin typeface="+mn-ea"/>
            </a:endParaRPr>
          </a:p>
        </p:txBody>
      </p:sp>
      <p:sp>
        <p:nvSpPr>
          <p:cNvPr id="134" name="文本框 133"/>
          <p:cNvSpPr txBox="1"/>
          <p:nvPr/>
        </p:nvSpPr>
        <p:spPr>
          <a:xfrm>
            <a:off x="1337513" y="2973361"/>
            <a:ext cx="5387771" cy="523220"/>
          </a:xfrm>
          <a:prstGeom prst="rect">
            <a:avLst/>
          </a:prstGeom>
          <a:noFill/>
        </p:spPr>
        <p:txBody>
          <a:bodyPr wrap="square">
            <a:spAutoFit/>
          </a:bodyPr>
          <a:lstStyle/>
          <a:p>
            <a:pPr marL="342900" indent="-342900">
              <a:buClr>
                <a:schemeClr val="tx1"/>
              </a:buClr>
              <a:buFont typeface="+mj-lt"/>
              <a:buAutoNum type="arabicPeriod"/>
            </a:pPr>
            <a:r>
              <a:rPr lang="zh-CN" altLang="en-US" sz="1400" b="1" dirty="0">
                <a:gradFill>
                  <a:gsLst>
                    <a:gs pos="0">
                      <a:schemeClr val="tx1"/>
                    </a:gs>
                    <a:gs pos="100000">
                      <a:schemeClr val="tx1"/>
                    </a:gs>
                  </a:gsLst>
                  <a:lin ang="5400000" scaled="1"/>
                </a:gradFill>
                <a:latin typeface="+mn-ea"/>
              </a:rPr>
              <a:t>没有发生与药物相关的严重不良反应事件</a:t>
            </a:r>
            <a:endParaRPr lang="en-US" altLang="zh-CN" sz="1400" b="1" dirty="0">
              <a:gradFill>
                <a:gsLst>
                  <a:gs pos="0">
                    <a:schemeClr val="tx1"/>
                  </a:gs>
                  <a:gs pos="100000">
                    <a:schemeClr val="tx1"/>
                  </a:gs>
                </a:gsLst>
                <a:lin ang="5400000" scaled="1"/>
              </a:gradFill>
              <a:latin typeface="+mn-ea"/>
            </a:endParaRPr>
          </a:p>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sym typeface="+mn-ea"/>
              </a:rPr>
              <a:t>胶束技术可以减少药物刺激，同时降低局部用药毒性</a:t>
            </a:r>
            <a:r>
              <a:rPr lang="en-US" altLang="zh-CN" sz="1400" baseline="30000" dirty="0">
                <a:gradFill>
                  <a:gsLst>
                    <a:gs pos="0">
                      <a:schemeClr val="tx1"/>
                    </a:gs>
                    <a:gs pos="100000">
                      <a:schemeClr val="tx1"/>
                    </a:gs>
                  </a:gsLst>
                  <a:lin ang="5400000" scaled="1"/>
                </a:gradFill>
                <a:latin typeface="+mn-ea"/>
                <a:sym typeface="+mn-ea"/>
              </a:rPr>
              <a:t>2</a:t>
            </a:r>
            <a:endParaRPr lang="zh-CN" altLang="en-US" sz="1400" baseline="30000" dirty="0">
              <a:gradFill>
                <a:gsLst>
                  <a:gs pos="0">
                    <a:schemeClr val="tx1"/>
                  </a:gs>
                  <a:gs pos="100000">
                    <a:schemeClr val="tx1"/>
                  </a:gs>
                </a:gsLst>
                <a:lin ang="5400000" scaled="1"/>
              </a:gradFill>
              <a:latin typeface="+mn-ea"/>
              <a:sym typeface="+mn-ea"/>
            </a:endParaRPr>
          </a:p>
        </p:txBody>
      </p:sp>
      <p:sp>
        <p:nvSpPr>
          <p:cNvPr id="135" name="文本框 134"/>
          <p:cNvSpPr txBox="1"/>
          <p:nvPr/>
        </p:nvSpPr>
        <p:spPr>
          <a:xfrm>
            <a:off x="1337514" y="3834677"/>
            <a:ext cx="5295208" cy="954107"/>
          </a:xfrm>
          <a:prstGeom prst="rect">
            <a:avLst/>
          </a:prstGeom>
          <a:noFill/>
        </p:spPr>
        <p:txBody>
          <a:bodyPr wrap="square">
            <a:spAutoFit/>
          </a:bodyPr>
          <a:lstStyle/>
          <a:p>
            <a:pPr marL="342900" indent="-342900">
              <a:buClr>
                <a:schemeClr val="tx1"/>
              </a:buClr>
              <a:buFont typeface="+mj-lt"/>
              <a:buAutoNum type="arabicPeriod"/>
            </a:pPr>
            <a:r>
              <a:rPr lang="zh-CN" altLang="en-US" sz="1400" b="1" dirty="0">
                <a:gradFill>
                  <a:gsLst>
                    <a:gs pos="0">
                      <a:srgbClr val="CC0066"/>
                    </a:gs>
                    <a:gs pos="100000">
                      <a:srgbClr val="CC0066"/>
                    </a:gs>
                  </a:gsLst>
                  <a:lin ang="5400000" scaled="1"/>
                </a:gradFill>
                <a:latin typeface="+mn-ea"/>
                <a:sym typeface="+mn-ea"/>
              </a:rPr>
              <a:t>唯一</a:t>
            </a:r>
            <a:r>
              <a:rPr lang="zh-CN" altLang="en-US" sz="1400" b="1" dirty="0">
                <a:gradFill>
                  <a:gsLst>
                    <a:gs pos="0">
                      <a:schemeClr val="tx1"/>
                    </a:gs>
                    <a:gs pos="100000">
                      <a:schemeClr val="tx1"/>
                    </a:gs>
                  </a:gsLst>
                  <a:lin ang="5400000" scaled="1"/>
                </a:gradFill>
                <a:latin typeface="微软雅黑" panose="020B0503020204020204" pitchFamily="34" charset="-122"/>
                <a:sym typeface="+mn-ea"/>
              </a:rPr>
              <a:t>使用创新胶束技术的抗过敏产品</a:t>
            </a:r>
            <a:r>
              <a:rPr lang="zh-CN" altLang="en-US" sz="1400" dirty="0">
                <a:gradFill>
                  <a:gsLst>
                    <a:gs pos="0">
                      <a:schemeClr val="tx1"/>
                    </a:gs>
                    <a:gs pos="100000">
                      <a:schemeClr val="tx1"/>
                    </a:gs>
                  </a:gsLst>
                  <a:lin ang="5400000" scaled="1"/>
                </a:gradFill>
                <a:latin typeface="+mn-ea"/>
              </a:rPr>
              <a:t>，靶向递送，提高疗效</a:t>
            </a:r>
            <a:r>
              <a:rPr lang="en-US" altLang="zh-CN" sz="1400" baseline="30000" dirty="0">
                <a:gradFill>
                  <a:gsLst>
                    <a:gs pos="0">
                      <a:schemeClr val="tx1"/>
                    </a:gs>
                    <a:gs pos="100000">
                      <a:schemeClr val="tx1"/>
                    </a:gs>
                  </a:gsLst>
                  <a:lin ang="5400000" scaled="1"/>
                </a:gradFill>
                <a:latin typeface="+mn-ea"/>
              </a:rPr>
              <a:t>3</a:t>
            </a:r>
            <a:endParaRPr lang="en-US" altLang="zh-CN" sz="1400" baseline="30000" dirty="0">
              <a:gradFill>
                <a:gsLst>
                  <a:gs pos="0">
                    <a:schemeClr val="tx1"/>
                  </a:gs>
                  <a:gs pos="100000">
                    <a:schemeClr val="tx1"/>
                  </a:gs>
                </a:gsLst>
                <a:lin ang="5400000" scaled="1"/>
              </a:gradFill>
              <a:latin typeface="+mn-ea"/>
            </a:endParaRPr>
          </a:p>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rPr>
              <a:t>独家含有甘油和羟丙甲纤维素的产品，</a:t>
            </a:r>
            <a:r>
              <a:rPr lang="zh-CN" altLang="en-US" sz="1400" b="1" dirty="0">
                <a:gradFill>
                  <a:gsLst>
                    <a:gs pos="0">
                      <a:schemeClr val="tx1"/>
                    </a:gs>
                    <a:gs pos="100000">
                      <a:schemeClr val="tx1"/>
                    </a:gs>
                  </a:gsLst>
                  <a:lin ang="5400000" scaled="1"/>
                </a:gradFill>
                <a:latin typeface="+mn-ea"/>
              </a:rPr>
              <a:t>入眼舒适性高，</a:t>
            </a:r>
            <a:r>
              <a:rPr lang="zh-CN" altLang="en-US" sz="1400" b="1" dirty="0">
                <a:gradFill>
                  <a:gsLst>
                    <a:gs pos="0">
                      <a:srgbClr val="CC0066"/>
                    </a:gs>
                    <a:gs pos="100000">
                      <a:srgbClr val="CC0066"/>
                    </a:gs>
                  </a:gsLst>
                  <a:lin ang="5400000" scaled="1"/>
                </a:gradFill>
                <a:latin typeface="+mn-ea"/>
              </a:rPr>
              <a:t>无需再开具人工泪液</a:t>
            </a:r>
            <a:endParaRPr lang="en-US" altLang="zh-CN" sz="1400" b="1" dirty="0">
              <a:gradFill>
                <a:gsLst>
                  <a:gs pos="0">
                    <a:srgbClr val="CC0066"/>
                  </a:gs>
                  <a:gs pos="100000">
                    <a:srgbClr val="CC0066"/>
                  </a:gs>
                </a:gsLst>
                <a:lin ang="5400000" scaled="1"/>
              </a:gradFill>
              <a:latin typeface="+mn-ea"/>
            </a:endParaRPr>
          </a:p>
          <a:p>
            <a:pPr marL="342900" indent="-342900">
              <a:buClr>
                <a:schemeClr val="tx1"/>
              </a:buClr>
              <a:buFont typeface="+mj-lt"/>
              <a:buAutoNum type="arabicPeriod"/>
            </a:pPr>
            <a:r>
              <a:rPr lang="zh-CN" altLang="en-US" sz="1400" dirty="0">
                <a:gradFill>
                  <a:gsLst>
                    <a:gs pos="0">
                      <a:schemeClr val="tx1"/>
                    </a:gs>
                    <a:gs pos="100000">
                      <a:schemeClr val="tx1"/>
                    </a:gs>
                  </a:gsLst>
                  <a:lin ang="5400000" scaled="1"/>
                </a:gradFill>
                <a:latin typeface="+mn-ea"/>
                <a:sym typeface="+mn-ea"/>
              </a:rPr>
              <a:t>采用</a:t>
            </a:r>
            <a:r>
              <a:rPr lang="zh-CN" altLang="en-US" sz="1400" b="1" dirty="0">
                <a:gradFill>
                  <a:gsLst>
                    <a:gs pos="0">
                      <a:schemeClr val="tx1"/>
                    </a:gs>
                    <a:gs pos="100000">
                      <a:schemeClr val="tx1"/>
                    </a:gs>
                  </a:gsLst>
                  <a:lin ang="5400000" scaled="1"/>
                </a:gradFill>
                <a:latin typeface="+mn-ea"/>
                <a:sym typeface="+mn-ea"/>
              </a:rPr>
              <a:t>小包装设计</a:t>
            </a:r>
            <a:r>
              <a:rPr lang="zh-CN" altLang="en-US" sz="1400" dirty="0">
                <a:gradFill>
                  <a:gsLst>
                    <a:gs pos="0">
                      <a:schemeClr val="tx1"/>
                    </a:gs>
                    <a:gs pos="100000">
                      <a:schemeClr val="tx1"/>
                    </a:gs>
                  </a:gsLst>
                  <a:lin ang="5400000" scaled="1"/>
                </a:gradFill>
                <a:latin typeface="+mn-ea"/>
                <a:sym typeface="+mn-ea"/>
              </a:rPr>
              <a:t>，避免瓶口污染和浪费</a:t>
            </a:r>
            <a:endParaRPr lang="zh-CN" altLang="en-US" sz="1400" dirty="0">
              <a:gradFill>
                <a:gsLst>
                  <a:gs pos="0">
                    <a:schemeClr val="tx1"/>
                  </a:gs>
                  <a:gs pos="100000">
                    <a:schemeClr val="tx1"/>
                  </a:gs>
                </a:gsLst>
                <a:lin ang="5400000" scaled="1"/>
              </a:gradFill>
              <a:latin typeface="+mn-ea"/>
              <a:sym typeface="+mn-ea"/>
            </a:endParaRPr>
          </a:p>
        </p:txBody>
      </p:sp>
      <p:sp>
        <p:nvSpPr>
          <p:cNvPr id="136" name="文本框 135"/>
          <p:cNvSpPr txBox="1"/>
          <p:nvPr/>
        </p:nvSpPr>
        <p:spPr>
          <a:xfrm>
            <a:off x="1337514" y="5093025"/>
            <a:ext cx="5295208" cy="523220"/>
          </a:xfrm>
          <a:prstGeom prst="rect">
            <a:avLst/>
          </a:prstGeom>
          <a:noFill/>
        </p:spPr>
        <p:txBody>
          <a:bodyPr wrap="square">
            <a:spAutoFit/>
          </a:bodyPr>
          <a:lstStyle/>
          <a:p>
            <a:pPr marL="342900" indent="-342900">
              <a:buClr>
                <a:schemeClr val="tx1"/>
              </a:buClr>
              <a:buFont typeface="+mj-lt"/>
              <a:buAutoNum type="arabicPeriod"/>
            </a:pPr>
            <a:r>
              <a:rPr lang="en-US" altLang="zh-CN" sz="1400" b="1" dirty="0">
                <a:gradFill>
                  <a:gsLst>
                    <a:gs pos="0">
                      <a:srgbClr val="CC0066"/>
                    </a:gs>
                    <a:gs pos="100000">
                      <a:srgbClr val="CC0066"/>
                    </a:gs>
                  </a:gsLst>
                  <a:lin ang="5400000" scaled="1"/>
                </a:gradFill>
                <a:latin typeface="+mn-ea"/>
              </a:rPr>
              <a:t>2-3</a:t>
            </a:r>
            <a:r>
              <a:rPr lang="zh-CN" altLang="en-US" sz="1400" b="1" dirty="0">
                <a:gradFill>
                  <a:gsLst>
                    <a:gs pos="0">
                      <a:srgbClr val="CC0066"/>
                    </a:gs>
                    <a:gs pos="100000">
                      <a:srgbClr val="CC0066"/>
                    </a:gs>
                  </a:gsLst>
                  <a:lin ang="5400000" scaled="1"/>
                </a:gradFill>
                <a:latin typeface="+mn-ea"/>
              </a:rPr>
              <a:t>岁</a:t>
            </a:r>
            <a:r>
              <a:rPr lang="zh-CN" altLang="en-US" sz="1400" dirty="0">
                <a:gradFill>
                  <a:gsLst>
                    <a:gs pos="0">
                      <a:schemeClr val="tx1"/>
                    </a:gs>
                    <a:gs pos="100000">
                      <a:schemeClr val="tx1"/>
                    </a:gs>
                  </a:gsLst>
                  <a:lin ang="5400000" scaled="1"/>
                </a:gradFill>
                <a:latin typeface="+mn-ea"/>
              </a:rPr>
              <a:t>低龄患儿临床适用的</a:t>
            </a:r>
            <a:r>
              <a:rPr lang="zh-CN" altLang="en-US" sz="1400" b="1" dirty="0">
                <a:gradFill>
                  <a:gsLst>
                    <a:gs pos="0">
                      <a:srgbClr val="CC0066"/>
                    </a:gs>
                    <a:gs pos="100000">
                      <a:srgbClr val="CC0066"/>
                    </a:gs>
                  </a:gsLst>
                  <a:lin ang="5400000" scaled="1"/>
                </a:gradFill>
                <a:latin typeface="+mn-ea"/>
              </a:rPr>
              <a:t>独家</a:t>
            </a:r>
            <a:r>
              <a:rPr lang="zh-CN" altLang="en-US" sz="1400" dirty="0">
                <a:gradFill>
                  <a:gsLst>
                    <a:gs pos="0">
                      <a:schemeClr val="tx1"/>
                    </a:gs>
                    <a:gs pos="100000">
                      <a:schemeClr val="tx1"/>
                    </a:gs>
                  </a:gsLst>
                  <a:lin ang="5400000" scaled="1"/>
                </a:gradFill>
                <a:latin typeface="+mn-ea"/>
              </a:rPr>
              <a:t>产品</a:t>
            </a:r>
            <a:endParaRPr lang="en-US" altLang="zh-CN" sz="1400" dirty="0">
              <a:gradFill>
                <a:gsLst>
                  <a:gs pos="0">
                    <a:schemeClr val="tx1"/>
                  </a:gs>
                  <a:gs pos="100000">
                    <a:schemeClr val="tx1"/>
                  </a:gs>
                </a:gsLst>
                <a:lin ang="5400000" scaled="1"/>
              </a:gradFill>
              <a:latin typeface="+mn-ea"/>
            </a:endParaRPr>
          </a:p>
          <a:p>
            <a:pPr marL="342900" indent="-342900">
              <a:buClr>
                <a:schemeClr val="tx1"/>
              </a:buClr>
              <a:buFont typeface="+mj-lt"/>
              <a:buAutoNum type="arabicPeriod"/>
            </a:pPr>
            <a:r>
              <a:rPr lang="en-US" altLang="zh-CN" sz="1400" dirty="0">
                <a:gradFill>
                  <a:gsLst>
                    <a:gs pos="0">
                      <a:schemeClr val="tx1"/>
                    </a:gs>
                    <a:gs pos="100000">
                      <a:schemeClr val="tx1"/>
                    </a:gs>
                  </a:gsLst>
                  <a:lin ang="5400000" scaled="1"/>
                </a:gradFill>
                <a:latin typeface="+mn-ea"/>
              </a:rPr>
              <a:t>CDE</a:t>
            </a:r>
            <a:r>
              <a:rPr lang="zh-CN" altLang="en-US" sz="1400" dirty="0">
                <a:gradFill>
                  <a:gsLst>
                    <a:gs pos="0">
                      <a:schemeClr val="tx1"/>
                    </a:gs>
                    <a:gs pos="100000">
                      <a:schemeClr val="tx1"/>
                    </a:gs>
                  </a:gsLst>
                  <a:lin ang="5400000" scaled="1"/>
                </a:gradFill>
                <a:latin typeface="+mn-ea"/>
              </a:rPr>
              <a:t>将其纳入优先审评审批通道</a:t>
            </a:r>
            <a:endParaRPr lang="zh-CN" altLang="en-US" sz="1400" dirty="0">
              <a:gradFill>
                <a:gsLst>
                  <a:gs pos="0">
                    <a:schemeClr val="tx1"/>
                  </a:gs>
                  <a:gs pos="100000">
                    <a:schemeClr val="tx1"/>
                  </a:gs>
                </a:gsLst>
                <a:lin ang="5400000" scaled="1"/>
              </a:gradFill>
              <a:latin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组合 112"/>
          <p:cNvGrpSpPr/>
          <p:nvPr/>
        </p:nvGrpSpPr>
        <p:grpSpPr>
          <a:xfrm>
            <a:off x="256540" y="3362960"/>
            <a:ext cx="4392930" cy="2082165"/>
            <a:chOff x="5946959" y="2840594"/>
            <a:chExt cx="4392995" cy="2082383"/>
          </a:xfrm>
        </p:grpSpPr>
        <p:grpSp>
          <p:nvGrpSpPr>
            <p:cNvPr id="100" name="组合 99"/>
            <p:cNvGrpSpPr/>
            <p:nvPr/>
          </p:nvGrpSpPr>
          <p:grpSpPr>
            <a:xfrm>
              <a:off x="5946959" y="2840594"/>
              <a:ext cx="4392995" cy="2082383"/>
              <a:chOff x="447859" y="1276192"/>
              <a:chExt cx="4392995" cy="2082383"/>
            </a:xfrm>
          </p:grpSpPr>
          <p:grpSp>
            <p:nvGrpSpPr>
              <p:cNvPr id="102" name="组合 101"/>
              <p:cNvGrpSpPr/>
              <p:nvPr/>
            </p:nvGrpSpPr>
            <p:grpSpPr>
              <a:xfrm>
                <a:off x="729069" y="1330614"/>
                <a:ext cx="3990674" cy="402680"/>
                <a:chOff x="1657251" y="1255368"/>
                <a:chExt cx="3990674" cy="402680"/>
              </a:xfrm>
            </p:grpSpPr>
            <p:sp>
              <p:nvSpPr>
                <p:cNvPr id="106" name="矩形: 圆角 4"/>
                <p:cNvSpPr/>
                <p:nvPr/>
              </p:nvSpPr>
              <p:spPr>
                <a:xfrm>
                  <a:off x="5207041" y="1255368"/>
                  <a:ext cx="440884" cy="402680"/>
                </a:xfrm>
                <a:prstGeom prst="rect">
                  <a:avLst/>
                </a:prstGeom>
                <a:gradFill flip="none" rotWithShape="1">
                  <a:gsLst>
                    <a:gs pos="99000">
                      <a:srgbClr val="CC0066">
                        <a:alpha val="0"/>
                      </a:srgbClr>
                    </a:gs>
                    <a:gs pos="28000">
                      <a:srgbClr val="CC0066"/>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sp>
              <p:nvSpPr>
                <p:cNvPr id="105" name="矩形: 圆角 4"/>
                <p:cNvSpPr/>
                <p:nvPr/>
              </p:nvSpPr>
              <p:spPr>
                <a:xfrm>
                  <a:off x="1657251" y="1255368"/>
                  <a:ext cx="3557322" cy="402632"/>
                </a:xfrm>
                <a:prstGeom prst="rect">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参照建议</a:t>
                  </a:r>
                  <a:r>
                    <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富马酸依美斯汀滴眼液</a:t>
                  </a:r>
                  <a:endPar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grpSp>
          <p:sp>
            <p:nvSpPr>
              <p:cNvPr id="103" name="椭圆 102"/>
              <p:cNvSpPr/>
              <p:nvPr/>
            </p:nvSpPr>
            <p:spPr>
              <a:xfrm>
                <a:off x="447859" y="1276192"/>
                <a:ext cx="511525" cy="511525"/>
              </a:xfrm>
              <a:prstGeom prst="ellipse">
                <a:avLst/>
              </a:prstGeom>
              <a:solidFill>
                <a:schemeClr val="bg1"/>
              </a:solidFill>
              <a:ln w="19050">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文本框 103"/>
              <p:cNvSpPr txBox="1"/>
              <p:nvPr/>
            </p:nvSpPr>
            <p:spPr>
              <a:xfrm>
                <a:off x="725994" y="1651517"/>
                <a:ext cx="4114860" cy="1707058"/>
              </a:xfrm>
              <a:prstGeom prst="rect">
                <a:avLst/>
              </a:prstGeom>
              <a:noFill/>
              <a:ln>
                <a:noFill/>
              </a:ln>
            </p:spPr>
            <p:txBody>
              <a:bodyPr wrap="square" anchor="t">
                <a:spAutoFit/>
              </a:bodyPr>
              <a:lstStyle/>
              <a:p>
                <a:pPr>
                  <a:lnSpc>
                    <a:spcPct val="150000"/>
                  </a:lnSpc>
                </a:pPr>
                <a:r>
                  <a:rPr lang="zh-CN" altLang="en-US" sz="1400" b="1" dirty="0">
                    <a:gradFill>
                      <a:gsLst>
                        <a:gs pos="0">
                          <a:srgbClr val="CC0066"/>
                        </a:gs>
                        <a:gs pos="100000">
                          <a:srgbClr val="CC0066"/>
                        </a:gs>
                      </a:gsLst>
                      <a:lin ang="0" scaled="0"/>
                    </a:gradFill>
                    <a:latin typeface="+mn-ea"/>
                  </a:rPr>
                  <a:t>机制相同：</a:t>
                </a:r>
                <a:r>
                  <a:rPr lang="zh-CN" altLang="en-US" sz="1400" dirty="0">
                    <a:gradFill>
                      <a:gsLst>
                        <a:gs pos="0">
                          <a:schemeClr val="tx1"/>
                        </a:gs>
                        <a:gs pos="100000">
                          <a:schemeClr val="tx1"/>
                        </a:gs>
                      </a:gsLst>
                      <a:lin ang="0" scaled="0"/>
                    </a:gradFill>
                    <a:latin typeface="+mn-ea"/>
                  </a:rPr>
                  <a:t>同属抗组胺过敏性结膜炎滴眼液</a:t>
                </a:r>
                <a:endParaRPr lang="en-US" altLang="zh-CN" sz="1400" dirty="0">
                  <a:gradFill>
                    <a:gsLst>
                      <a:gs pos="0">
                        <a:schemeClr val="tx1"/>
                      </a:gs>
                      <a:gs pos="100000">
                        <a:schemeClr val="tx1"/>
                      </a:gs>
                    </a:gsLst>
                    <a:lin ang="0" scaled="0"/>
                  </a:gradFill>
                  <a:latin typeface="+mn-ea"/>
                </a:endParaRPr>
              </a:p>
              <a:p>
                <a:pPr>
                  <a:lnSpc>
                    <a:spcPct val="150000"/>
                  </a:lnSpc>
                </a:pPr>
                <a:r>
                  <a:rPr lang="zh-CN" altLang="en-US" sz="1400" b="1" dirty="0">
                    <a:gradFill>
                      <a:gsLst>
                        <a:gs pos="0">
                          <a:srgbClr val="CC0066"/>
                        </a:gs>
                        <a:gs pos="100000">
                          <a:srgbClr val="CC0066"/>
                        </a:gs>
                      </a:gsLst>
                      <a:lin ang="0" scaled="0"/>
                    </a:gradFill>
                    <a:latin typeface="+mn-ea"/>
                  </a:rPr>
                  <a:t>临床试验：</a:t>
                </a:r>
                <a:r>
                  <a:rPr lang="zh-CN" altLang="en-US" sz="1400" dirty="0">
                    <a:gradFill>
                      <a:gsLst>
                        <a:gs pos="0">
                          <a:schemeClr val="tx1"/>
                        </a:gs>
                        <a:gs pos="100000">
                          <a:schemeClr val="tx1"/>
                        </a:gs>
                      </a:gsLst>
                      <a:lin ang="0" scaled="0"/>
                    </a:gradFill>
                    <a:latin typeface="+mn-ea"/>
                  </a:rPr>
                  <a:t>头对头临床研究对照药物为富马酸依美</a:t>
                </a:r>
                <a:r>
                  <a:rPr lang="en-US" altLang="zh-CN" sz="1400" dirty="0">
                    <a:gradFill>
                      <a:gsLst>
                        <a:gs pos="0">
                          <a:schemeClr val="tx1"/>
                        </a:gs>
                        <a:gs pos="100000">
                          <a:schemeClr val="tx1"/>
                        </a:gs>
                      </a:gsLst>
                      <a:lin ang="0" scaled="0"/>
                    </a:gradFill>
                    <a:latin typeface="+mn-ea"/>
                  </a:rPr>
                  <a:t>  </a:t>
                </a:r>
                <a:endParaRPr lang="en-US" altLang="zh-CN" sz="1400" dirty="0">
                  <a:gradFill>
                    <a:gsLst>
                      <a:gs pos="0">
                        <a:schemeClr val="tx1"/>
                      </a:gs>
                      <a:gs pos="100000">
                        <a:schemeClr val="tx1"/>
                      </a:gs>
                    </a:gsLst>
                    <a:lin ang="0" scaled="0"/>
                  </a:gradFill>
                  <a:latin typeface="+mn-ea"/>
                </a:endParaRPr>
              </a:p>
              <a:p>
                <a:pPr>
                  <a:lnSpc>
                    <a:spcPct val="150000"/>
                  </a:lnSpc>
                </a:pPr>
                <a:r>
                  <a:rPr lang="en-US" altLang="zh-CN" sz="1400" dirty="0">
                    <a:gradFill>
                      <a:gsLst>
                        <a:gs pos="0">
                          <a:schemeClr val="tx1"/>
                        </a:gs>
                        <a:gs pos="100000">
                          <a:schemeClr val="tx1"/>
                        </a:gs>
                      </a:gsLst>
                      <a:lin ang="0" scaled="0"/>
                    </a:gradFill>
                    <a:latin typeface="+mn-ea"/>
                  </a:rPr>
                  <a:t>                 </a:t>
                </a:r>
                <a:r>
                  <a:rPr lang="zh-CN" altLang="en-US" sz="1400" dirty="0">
                    <a:gradFill>
                      <a:gsLst>
                        <a:gs pos="0">
                          <a:schemeClr val="tx1"/>
                        </a:gs>
                        <a:gs pos="100000">
                          <a:schemeClr val="tx1"/>
                        </a:gs>
                      </a:gsLst>
                      <a:lin ang="0" scaled="0"/>
                    </a:gradFill>
                    <a:latin typeface="+mn-ea"/>
                  </a:rPr>
                  <a:t>斯汀滴眼液</a:t>
                </a:r>
                <a:endParaRPr lang="zh-CN" altLang="en-US" sz="1400" dirty="0">
                  <a:gradFill>
                    <a:gsLst>
                      <a:gs pos="0">
                        <a:schemeClr val="tx1"/>
                      </a:gs>
                      <a:gs pos="100000">
                        <a:schemeClr val="tx1"/>
                      </a:gs>
                    </a:gsLst>
                    <a:lin ang="0" scaled="0"/>
                  </a:gradFill>
                  <a:latin typeface="+mn-ea"/>
                </a:endParaRPr>
              </a:p>
              <a:p>
                <a:pPr>
                  <a:lnSpc>
                    <a:spcPct val="150000"/>
                  </a:lnSpc>
                </a:pPr>
                <a:r>
                  <a:rPr lang="zh-CN" altLang="en-US" sz="1400" b="1" dirty="0">
                    <a:gradFill>
                      <a:gsLst>
                        <a:gs pos="0">
                          <a:srgbClr val="CC0066"/>
                        </a:gs>
                        <a:gs pos="100000">
                          <a:srgbClr val="CC0066"/>
                        </a:gs>
                      </a:gsLst>
                      <a:lin ang="0" scaled="0"/>
                    </a:gradFill>
                    <a:latin typeface="+mn-ea"/>
                  </a:rPr>
                  <a:t>价格适宜：</a:t>
                </a:r>
                <a:r>
                  <a:rPr lang="zh-CN" altLang="en-US" sz="1400" dirty="0">
                    <a:gradFill>
                      <a:gsLst>
                        <a:gs pos="0">
                          <a:schemeClr val="tx1"/>
                        </a:gs>
                        <a:gs pos="100000">
                          <a:schemeClr val="tx1"/>
                        </a:gs>
                      </a:gsLst>
                      <a:lin ang="0" scaled="0"/>
                    </a:gradFill>
                    <a:latin typeface="+mn-ea"/>
                  </a:rPr>
                  <a:t>依美斯汀为目录内同治疗领域内价格较</a:t>
                </a:r>
                <a:endParaRPr lang="zh-CN" altLang="en-US" sz="1400" dirty="0">
                  <a:gradFill>
                    <a:gsLst>
                      <a:gs pos="0">
                        <a:schemeClr val="tx1"/>
                      </a:gs>
                      <a:gs pos="100000">
                        <a:schemeClr val="tx1"/>
                      </a:gs>
                    </a:gsLst>
                    <a:lin ang="0" scaled="0"/>
                  </a:gradFill>
                  <a:latin typeface="+mn-ea"/>
                </a:endParaRPr>
              </a:p>
              <a:p>
                <a:pPr>
                  <a:lnSpc>
                    <a:spcPct val="150000"/>
                  </a:lnSpc>
                </a:pPr>
                <a:r>
                  <a:rPr lang="en-US" altLang="zh-CN" sz="1400" dirty="0">
                    <a:gradFill>
                      <a:gsLst>
                        <a:gs pos="0">
                          <a:schemeClr val="tx1"/>
                        </a:gs>
                        <a:gs pos="100000">
                          <a:schemeClr val="tx1"/>
                        </a:gs>
                      </a:gsLst>
                      <a:lin ang="0" scaled="0"/>
                    </a:gradFill>
                    <a:latin typeface="+mn-ea"/>
                  </a:rPr>
                  <a:t>                 </a:t>
                </a:r>
                <a:r>
                  <a:rPr lang="zh-CN" altLang="en-US" sz="1400" dirty="0">
                    <a:gradFill>
                      <a:gsLst>
                        <a:gs pos="0">
                          <a:schemeClr val="tx1"/>
                        </a:gs>
                        <a:gs pos="100000">
                          <a:schemeClr val="tx1"/>
                        </a:gs>
                      </a:gsLst>
                      <a:lin ang="0" scaled="0"/>
                    </a:gradFill>
                    <a:latin typeface="+mn-ea"/>
                  </a:rPr>
                  <a:t>低的产品</a:t>
                </a:r>
                <a:endParaRPr lang="zh-CN" altLang="en-US" sz="1400" dirty="0">
                  <a:gradFill>
                    <a:gsLst>
                      <a:gs pos="0">
                        <a:schemeClr val="tx1"/>
                      </a:gs>
                      <a:gs pos="100000">
                        <a:schemeClr val="tx1"/>
                      </a:gs>
                    </a:gsLst>
                    <a:lin ang="0" scaled="0"/>
                  </a:gradFill>
                  <a:latin typeface="+mn-ea"/>
                </a:endParaRPr>
              </a:p>
            </p:txBody>
          </p:sp>
        </p:grpSp>
        <p:grpSp>
          <p:nvGrpSpPr>
            <p:cNvPr id="107" name="组合 106"/>
            <p:cNvGrpSpPr/>
            <p:nvPr/>
          </p:nvGrpSpPr>
          <p:grpSpPr>
            <a:xfrm>
              <a:off x="6068138" y="2930886"/>
              <a:ext cx="269166" cy="298963"/>
              <a:chOff x="6327527" y="5106185"/>
              <a:chExt cx="179817" cy="199745"/>
            </a:xfrm>
            <a:solidFill>
              <a:srgbClr val="E94520"/>
            </a:solidFill>
          </p:grpSpPr>
          <p:sp>
            <p:nvSpPr>
              <p:cNvPr id="108" name="任意多边形: 形状 107"/>
              <p:cNvSpPr/>
              <p:nvPr/>
            </p:nvSpPr>
            <p:spPr>
              <a:xfrm>
                <a:off x="6327527" y="5106185"/>
                <a:ext cx="179817" cy="199745"/>
              </a:xfrm>
              <a:custGeom>
                <a:avLst/>
                <a:gdLst>
                  <a:gd name="connsiteX0" fmla="*/ 109895 w 179817"/>
                  <a:gd name="connsiteY0" fmla="*/ 19928 h 199745"/>
                  <a:gd name="connsiteX1" fmla="*/ 111876 w 179817"/>
                  <a:gd name="connsiteY1" fmla="*/ 19811 h 199745"/>
                  <a:gd name="connsiteX2" fmla="*/ 113741 w 179817"/>
                  <a:gd name="connsiteY2" fmla="*/ 19229 h 199745"/>
                  <a:gd name="connsiteX3" fmla="*/ 115372 w 179817"/>
                  <a:gd name="connsiteY3" fmla="*/ 18296 h 199745"/>
                  <a:gd name="connsiteX4" fmla="*/ 116887 w 179817"/>
                  <a:gd name="connsiteY4" fmla="*/ 17014 h 199745"/>
                  <a:gd name="connsiteX5" fmla="*/ 118169 w 179817"/>
                  <a:gd name="connsiteY5" fmla="*/ 15499 h 199745"/>
                  <a:gd name="connsiteX6" fmla="*/ 119101 w 179817"/>
                  <a:gd name="connsiteY6" fmla="*/ 13868 h 199745"/>
                  <a:gd name="connsiteX7" fmla="*/ 119684 w 179817"/>
                  <a:gd name="connsiteY7" fmla="*/ 11887 h 199745"/>
                  <a:gd name="connsiteX8" fmla="*/ 119917 w 179817"/>
                  <a:gd name="connsiteY8" fmla="*/ 10022 h 199745"/>
                  <a:gd name="connsiteX9" fmla="*/ 119684 w 179817"/>
                  <a:gd name="connsiteY9" fmla="*/ 8041 h 199745"/>
                  <a:gd name="connsiteX10" fmla="*/ 119101 w 179817"/>
                  <a:gd name="connsiteY10" fmla="*/ 6176 h 199745"/>
                  <a:gd name="connsiteX11" fmla="*/ 118169 w 179817"/>
                  <a:gd name="connsiteY11" fmla="*/ 4428 h 199745"/>
                  <a:gd name="connsiteX12" fmla="*/ 116887 w 179817"/>
                  <a:gd name="connsiteY12" fmla="*/ 2913 h 199745"/>
                  <a:gd name="connsiteX13" fmla="*/ 115372 w 179817"/>
                  <a:gd name="connsiteY13" fmla="*/ 1632 h 199745"/>
                  <a:gd name="connsiteX14" fmla="*/ 113741 w 179817"/>
                  <a:gd name="connsiteY14" fmla="*/ 816 h 199745"/>
                  <a:gd name="connsiteX15" fmla="*/ 111876 w 179817"/>
                  <a:gd name="connsiteY15" fmla="*/ 233 h 199745"/>
                  <a:gd name="connsiteX16" fmla="*/ 109895 w 179817"/>
                  <a:gd name="connsiteY16" fmla="*/ 0 h 199745"/>
                  <a:gd name="connsiteX17" fmla="*/ 10022 w 179817"/>
                  <a:gd name="connsiteY17" fmla="*/ 0 h 199745"/>
                  <a:gd name="connsiteX18" fmla="*/ 8041 w 179817"/>
                  <a:gd name="connsiteY18" fmla="*/ 233 h 199745"/>
                  <a:gd name="connsiteX19" fmla="*/ 6176 w 179817"/>
                  <a:gd name="connsiteY19" fmla="*/ 816 h 199745"/>
                  <a:gd name="connsiteX20" fmla="*/ 4428 w 179817"/>
                  <a:gd name="connsiteY20" fmla="*/ 1632 h 199745"/>
                  <a:gd name="connsiteX21" fmla="*/ 2913 w 179817"/>
                  <a:gd name="connsiteY21" fmla="*/ 2913 h 199745"/>
                  <a:gd name="connsiteX22" fmla="*/ 1632 w 179817"/>
                  <a:gd name="connsiteY22" fmla="*/ 4428 h 199745"/>
                  <a:gd name="connsiteX23" fmla="*/ 816 w 179817"/>
                  <a:gd name="connsiteY23" fmla="*/ 6176 h 199745"/>
                  <a:gd name="connsiteX24" fmla="*/ 233 w 179817"/>
                  <a:gd name="connsiteY24" fmla="*/ 8041 h 199745"/>
                  <a:gd name="connsiteX25" fmla="*/ 0 w 179817"/>
                  <a:gd name="connsiteY25" fmla="*/ 10022 h 199745"/>
                  <a:gd name="connsiteX26" fmla="*/ 0 w 179817"/>
                  <a:gd name="connsiteY26" fmla="*/ 189840 h 199745"/>
                  <a:gd name="connsiteX27" fmla="*/ 233 w 179817"/>
                  <a:gd name="connsiteY27" fmla="*/ 191704 h 199745"/>
                  <a:gd name="connsiteX28" fmla="*/ 816 w 179817"/>
                  <a:gd name="connsiteY28" fmla="*/ 193569 h 199745"/>
                  <a:gd name="connsiteX29" fmla="*/ 1632 w 179817"/>
                  <a:gd name="connsiteY29" fmla="*/ 195317 h 199745"/>
                  <a:gd name="connsiteX30" fmla="*/ 2913 w 179817"/>
                  <a:gd name="connsiteY30" fmla="*/ 196832 h 199745"/>
                  <a:gd name="connsiteX31" fmla="*/ 4428 w 179817"/>
                  <a:gd name="connsiteY31" fmla="*/ 198114 h 199745"/>
                  <a:gd name="connsiteX32" fmla="*/ 6176 w 179817"/>
                  <a:gd name="connsiteY32" fmla="*/ 199046 h 199745"/>
                  <a:gd name="connsiteX33" fmla="*/ 8041 w 179817"/>
                  <a:gd name="connsiteY33" fmla="*/ 199629 h 199745"/>
                  <a:gd name="connsiteX34" fmla="*/ 10022 w 179817"/>
                  <a:gd name="connsiteY34" fmla="*/ 199745 h 199745"/>
                  <a:gd name="connsiteX35" fmla="*/ 169795 w 179817"/>
                  <a:gd name="connsiteY35" fmla="*/ 199745 h 199745"/>
                  <a:gd name="connsiteX36" fmla="*/ 171776 w 179817"/>
                  <a:gd name="connsiteY36" fmla="*/ 199629 h 199745"/>
                  <a:gd name="connsiteX37" fmla="*/ 173641 w 179817"/>
                  <a:gd name="connsiteY37" fmla="*/ 199046 h 199745"/>
                  <a:gd name="connsiteX38" fmla="*/ 175389 w 179817"/>
                  <a:gd name="connsiteY38" fmla="*/ 198114 h 199745"/>
                  <a:gd name="connsiteX39" fmla="*/ 176904 w 179817"/>
                  <a:gd name="connsiteY39" fmla="*/ 196832 h 199745"/>
                  <a:gd name="connsiteX40" fmla="*/ 178069 w 179817"/>
                  <a:gd name="connsiteY40" fmla="*/ 195317 h 199745"/>
                  <a:gd name="connsiteX41" fmla="*/ 179002 w 179817"/>
                  <a:gd name="connsiteY41" fmla="*/ 193569 h 199745"/>
                  <a:gd name="connsiteX42" fmla="*/ 179584 w 179817"/>
                  <a:gd name="connsiteY42" fmla="*/ 191704 h 199745"/>
                  <a:gd name="connsiteX43" fmla="*/ 179817 w 179817"/>
                  <a:gd name="connsiteY43" fmla="*/ 189840 h 199745"/>
                  <a:gd name="connsiteX44" fmla="*/ 179817 w 179817"/>
                  <a:gd name="connsiteY44" fmla="*/ 99873 h 199745"/>
                  <a:gd name="connsiteX45" fmla="*/ 179584 w 179817"/>
                  <a:gd name="connsiteY45" fmla="*/ 97892 h 199745"/>
                  <a:gd name="connsiteX46" fmla="*/ 179002 w 179817"/>
                  <a:gd name="connsiteY46" fmla="*/ 96027 h 199745"/>
                  <a:gd name="connsiteX47" fmla="*/ 178069 w 179817"/>
                  <a:gd name="connsiteY47" fmla="*/ 94395 h 199745"/>
                  <a:gd name="connsiteX48" fmla="*/ 176904 w 179817"/>
                  <a:gd name="connsiteY48" fmla="*/ 92880 h 199745"/>
                  <a:gd name="connsiteX49" fmla="*/ 175389 w 179817"/>
                  <a:gd name="connsiteY49" fmla="*/ 91598 h 199745"/>
                  <a:gd name="connsiteX50" fmla="*/ 173641 w 179817"/>
                  <a:gd name="connsiteY50" fmla="*/ 90666 h 199745"/>
                  <a:gd name="connsiteX51" fmla="*/ 171776 w 179817"/>
                  <a:gd name="connsiteY51" fmla="*/ 90083 h 199745"/>
                  <a:gd name="connsiteX52" fmla="*/ 169795 w 179817"/>
                  <a:gd name="connsiteY52" fmla="*/ 89850 h 199745"/>
                  <a:gd name="connsiteX53" fmla="*/ 167814 w 179817"/>
                  <a:gd name="connsiteY53" fmla="*/ 90083 h 199745"/>
                  <a:gd name="connsiteX54" fmla="*/ 165949 w 179817"/>
                  <a:gd name="connsiteY54" fmla="*/ 90666 h 199745"/>
                  <a:gd name="connsiteX55" fmla="*/ 164318 w 179817"/>
                  <a:gd name="connsiteY55" fmla="*/ 91598 h 199745"/>
                  <a:gd name="connsiteX56" fmla="*/ 162803 w 179817"/>
                  <a:gd name="connsiteY56" fmla="*/ 92880 h 199745"/>
                  <a:gd name="connsiteX57" fmla="*/ 161521 w 179817"/>
                  <a:gd name="connsiteY57" fmla="*/ 94395 h 199745"/>
                  <a:gd name="connsiteX58" fmla="*/ 160589 w 179817"/>
                  <a:gd name="connsiteY58" fmla="*/ 96027 h 199745"/>
                  <a:gd name="connsiteX59" fmla="*/ 160006 w 179817"/>
                  <a:gd name="connsiteY59" fmla="*/ 97892 h 199745"/>
                  <a:gd name="connsiteX60" fmla="*/ 159773 w 179817"/>
                  <a:gd name="connsiteY60" fmla="*/ 99873 h 199745"/>
                  <a:gd name="connsiteX61" fmla="*/ 159773 w 179817"/>
                  <a:gd name="connsiteY61" fmla="*/ 179817 h 199745"/>
                  <a:gd name="connsiteX62" fmla="*/ 19928 w 179817"/>
                  <a:gd name="connsiteY62" fmla="*/ 179817 h 199745"/>
                  <a:gd name="connsiteX63" fmla="*/ 19928 w 179817"/>
                  <a:gd name="connsiteY63" fmla="*/ 19928 h 199745"/>
                  <a:gd name="connsiteX64" fmla="*/ 109895 w 179817"/>
                  <a:gd name="connsiteY64" fmla="*/ 19928 h 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9817" h="199745">
                    <a:moveTo>
                      <a:pt x="109895" y="19928"/>
                    </a:moveTo>
                    <a:cubicBezTo>
                      <a:pt x="110478" y="19928"/>
                      <a:pt x="111177" y="19928"/>
                      <a:pt x="111876" y="19811"/>
                    </a:cubicBezTo>
                    <a:cubicBezTo>
                      <a:pt x="112459" y="19695"/>
                      <a:pt x="113041" y="19462"/>
                      <a:pt x="113741" y="19229"/>
                    </a:cubicBezTo>
                    <a:cubicBezTo>
                      <a:pt x="114323" y="18996"/>
                      <a:pt x="114906" y="18646"/>
                      <a:pt x="115372" y="18296"/>
                    </a:cubicBezTo>
                    <a:cubicBezTo>
                      <a:pt x="115955" y="17947"/>
                      <a:pt x="116421" y="17481"/>
                      <a:pt x="116887" y="17014"/>
                    </a:cubicBezTo>
                    <a:cubicBezTo>
                      <a:pt x="117353" y="16548"/>
                      <a:pt x="117819" y="16082"/>
                      <a:pt x="118169" y="15499"/>
                    </a:cubicBezTo>
                    <a:cubicBezTo>
                      <a:pt x="118519" y="15033"/>
                      <a:pt x="118868" y="14451"/>
                      <a:pt x="119101" y="13868"/>
                    </a:cubicBezTo>
                    <a:cubicBezTo>
                      <a:pt x="119334" y="13169"/>
                      <a:pt x="119567" y="12586"/>
                      <a:pt x="119684" y="11887"/>
                    </a:cubicBezTo>
                    <a:cubicBezTo>
                      <a:pt x="119801" y="11304"/>
                      <a:pt x="119917" y="10605"/>
                      <a:pt x="119917" y="10022"/>
                    </a:cubicBezTo>
                    <a:cubicBezTo>
                      <a:pt x="119917" y="9323"/>
                      <a:pt x="119801" y="8740"/>
                      <a:pt x="119684" y="8041"/>
                    </a:cubicBezTo>
                    <a:cubicBezTo>
                      <a:pt x="119560" y="7400"/>
                      <a:pt x="119365" y="6774"/>
                      <a:pt x="119101" y="6176"/>
                    </a:cubicBezTo>
                    <a:cubicBezTo>
                      <a:pt x="118868" y="5594"/>
                      <a:pt x="118519" y="5011"/>
                      <a:pt x="118169" y="4428"/>
                    </a:cubicBezTo>
                    <a:cubicBezTo>
                      <a:pt x="117806" y="3872"/>
                      <a:pt x="117375" y="3363"/>
                      <a:pt x="116887" y="2913"/>
                    </a:cubicBezTo>
                    <a:cubicBezTo>
                      <a:pt x="116421" y="2447"/>
                      <a:pt x="115955" y="2098"/>
                      <a:pt x="115372" y="1632"/>
                    </a:cubicBezTo>
                    <a:cubicBezTo>
                      <a:pt x="114866" y="1291"/>
                      <a:pt x="114317" y="1016"/>
                      <a:pt x="113741" y="816"/>
                    </a:cubicBezTo>
                    <a:cubicBezTo>
                      <a:pt x="113150" y="533"/>
                      <a:pt x="112522" y="336"/>
                      <a:pt x="111876" y="233"/>
                    </a:cubicBezTo>
                    <a:cubicBezTo>
                      <a:pt x="111177" y="117"/>
                      <a:pt x="110478" y="0"/>
                      <a:pt x="109895" y="0"/>
                    </a:cubicBezTo>
                    <a:lnTo>
                      <a:pt x="10022" y="0"/>
                    </a:lnTo>
                    <a:cubicBezTo>
                      <a:pt x="9323" y="0"/>
                      <a:pt x="8740" y="117"/>
                      <a:pt x="8041" y="233"/>
                    </a:cubicBezTo>
                    <a:cubicBezTo>
                      <a:pt x="7342" y="350"/>
                      <a:pt x="6759" y="466"/>
                      <a:pt x="6176" y="816"/>
                    </a:cubicBezTo>
                    <a:cubicBezTo>
                      <a:pt x="5594" y="1049"/>
                      <a:pt x="5011" y="1282"/>
                      <a:pt x="4428" y="1632"/>
                    </a:cubicBezTo>
                    <a:cubicBezTo>
                      <a:pt x="3846" y="2098"/>
                      <a:pt x="3380" y="2447"/>
                      <a:pt x="2913" y="2913"/>
                    </a:cubicBezTo>
                    <a:cubicBezTo>
                      <a:pt x="2447" y="3380"/>
                      <a:pt x="2098" y="3846"/>
                      <a:pt x="1632" y="4428"/>
                    </a:cubicBezTo>
                    <a:cubicBezTo>
                      <a:pt x="1282" y="5011"/>
                      <a:pt x="1049" y="5594"/>
                      <a:pt x="816" y="6176"/>
                    </a:cubicBezTo>
                    <a:cubicBezTo>
                      <a:pt x="466" y="6759"/>
                      <a:pt x="350" y="7342"/>
                      <a:pt x="233" y="8041"/>
                    </a:cubicBezTo>
                    <a:cubicBezTo>
                      <a:pt x="117" y="8740"/>
                      <a:pt x="0" y="9323"/>
                      <a:pt x="0" y="10022"/>
                    </a:cubicBezTo>
                    <a:lnTo>
                      <a:pt x="0" y="189840"/>
                    </a:lnTo>
                    <a:cubicBezTo>
                      <a:pt x="0" y="190422"/>
                      <a:pt x="117" y="191122"/>
                      <a:pt x="233" y="191704"/>
                    </a:cubicBezTo>
                    <a:cubicBezTo>
                      <a:pt x="350" y="192403"/>
                      <a:pt x="466" y="192986"/>
                      <a:pt x="816" y="193569"/>
                    </a:cubicBezTo>
                    <a:cubicBezTo>
                      <a:pt x="1049" y="194268"/>
                      <a:pt x="1282" y="194851"/>
                      <a:pt x="1632" y="195317"/>
                    </a:cubicBezTo>
                    <a:cubicBezTo>
                      <a:pt x="2098" y="195900"/>
                      <a:pt x="2447" y="196366"/>
                      <a:pt x="2913" y="196832"/>
                    </a:cubicBezTo>
                    <a:cubicBezTo>
                      <a:pt x="3380" y="197298"/>
                      <a:pt x="3846" y="197764"/>
                      <a:pt x="4428" y="198114"/>
                    </a:cubicBezTo>
                    <a:cubicBezTo>
                      <a:pt x="5011" y="198463"/>
                      <a:pt x="5594" y="198813"/>
                      <a:pt x="6176" y="199046"/>
                    </a:cubicBezTo>
                    <a:cubicBezTo>
                      <a:pt x="6759" y="199279"/>
                      <a:pt x="7342" y="199512"/>
                      <a:pt x="8041" y="199629"/>
                    </a:cubicBezTo>
                    <a:cubicBezTo>
                      <a:pt x="8740" y="199745"/>
                      <a:pt x="9323" y="199745"/>
                      <a:pt x="10022" y="199745"/>
                    </a:cubicBezTo>
                    <a:lnTo>
                      <a:pt x="169795" y="199745"/>
                    </a:lnTo>
                    <a:cubicBezTo>
                      <a:pt x="170494" y="199745"/>
                      <a:pt x="171077" y="199745"/>
                      <a:pt x="171776" y="199629"/>
                    </a:cubicBezTo>
                    <a:cubicBezTo>
                      <a:pt x="172359" y="199512"/>
                      <a:pt x="173058" y="199279"/>
                      <a:pt x="173641" y="199046"/>
                    </a:cubicBezTo>
                    <a:cubicBezTo>
                      <a:pt x="174224" y="198813"/>
                      <a:pt x="174806" y="198463"/>
                      <a:pt x="175389" y="198114"/>
                    </a:cubicBezTo>
                    <a:cubicBezTo>
                      <a:pt x="175855" y="197764"/>
                      <a:pt x="176438" y="197298"/>
                      <a:pt x="176904" y="196832"/>
                    </a:cubicBezTo>
                    <a:cubicBezTo>
                      <a:pt x="177370" y="196366"/>
                      <a:pt x="177720" y="195900"/>
                      <a:pt x="178069" y="195317"/>
                    </a:cubicBezTo>
                    <a:cubicBezTo>
                      <a:pt x="178515" y="194817"/>
                      <a:pt x="178835" y="194218"/>
                      <a:pt x="179002" y="193569"/>
                    </a:cubicBezTo>
                    <a:cubicBezTo>
                      <a:pt x="179235" y="192986"/>
                      <a:pt x="179468" y="192403"/>
                      <a:pt x="179584" y="191704"/>
                    </a:cubicBezTo>
                    <a:cubicBezTo>
                      <a:pt x="179701" y="191122"/>
                      <a:pt x="179817" y="190422"/>
                      <a:pt x="179817" y="189840"/>
                    </a:cubicBezTo>
                    <a:lnTo>
                      <a:pt x="179817" y="99873"/>
                    </a:lnTo>
                    <a:cubicBezTo>
                      <a:pt x="179817" y="99290"/>
                      <a:pt x="179701" y="98591"/>
                      <a:pt x="179584" y="97892"/>
                    </a:cubicBezTo>
                    <a:cubicBezTo>
                      <a:pt x="179468" y="97309"/>
                      <a:pt x="179235" y="96726"/>
                      <a:pt x="179002" y="96027"/>
                    </a:cubicBezTo>
                    <a:cubicBezTo>
                      <a:pt x="178769" y="95444"/>
                      <a:pt x="178535" y="94862"/>
                      <a:pt x="178069" y="94395"/>
                    </a:cubicBezTo>
                    <a:cubicBezTo>
                      <a:pt x="177747" y="93843"/>
                      <a:pt x="177356" y="93333"/>
                      <a:pt x="176904" y="92880"/>
                    </a:cubicBezTo>
                    <a:cubicBezTo>
                      <a:pt x="176438" y="92414"/>
                      <a:pt x="175855" y="91948"/>
                      <a:pt x="175389" y="91598"/>
                    </a:cubicBezTo>
                    <a:cubicBezTo>
                      <a:pt x="174806" y="91249"/>
                      <a:pt x="174224" y="90899"/>
                      <a:pt x="173641" y="90666"/>
                    </a:cubicBezTo>
                    <a:cubicBezTo>
                      <a:pt x="173037" y="90419"/>
                      <a:pt x="172413" y="90224"/>
                      <a:pt x="171776" y="90083"/>
                    </a:cubicBezTo>
                    <a:cubicBezTo>
                      <a:pt x="171077" y="89967"/>
                      <a:pt x="170494" y="89850"/>
                      <a:pt x="169795" y="89850"/>
                    </a:cubicBezTo>
                    <a:cubicBezTo>
                      <a:pt x="169212" y="89850"/>
                      <a:pt x="168513" y="89967"/>
                      <a:pt x="167814" y="90083"/>
                    </a:cubicBezTo>
                    <a:cubicBezTo>
                      <a:pt x="167231" y="90200"/>
                      <a:pt x="166649" y="90433"/>
                      <a:pt x="165949" y="90666"/>
                    </a:cubicBezTo>
                    <a:cubicBezTo>
                      <a:pt x="165367" y="90899"/>
                      <a:pt x="164784" y="91249"/>
                      <a:pt x="164318" y="91598"/>
                    </a:cubicBezTo>
                    <a:cubicBezTo>
                      <a:pt x="163735" y="91948"/>
                      <a:pt x="163269" y="92414"/>
                      <a:pt x="162803" y="92880"/>
                    </a:cubicBezTo>
                    <a:cubicBezTo>
                      <a:pt x="162337" y="93347"/>
                      <a:pt x="161871" y="93813"/>
                      <a:pt x="161521" y="94395"/>
                    </a:cubicBezTo>
                    <a:cubicBezTo>
                      <a:pt x="161171" y="94862"/>
                      <a:pt x="160822" y="95444"/>
                      <a:pt x="160589" y="96027"/>
                    </a:cubicBezTo>
                    <a:cubicBezTo>
                      <a:pt x="160356" y="96726"/>
                      <a:pt x="160123" y="97309"/>
                      <a:pt x="160006" y="97892"/>
                    </a:cubicBezTo>
                    <a:cubicBezTo>
                      <a:pt x="159889" y="98591"/>
                      <a:pt x="159773" y="99290"/>
                      <a:pt x="159773" y="99873"/>
                    </a:cubicBezTo>
                    <a:lnTo>
                      <a:pt x="159773" y="179817"/>
                    </a:lnTo>
                    <a:lnTo>
                      <a:pt x="19928" y="179817"/>
                    </a:lnTo>
                    <a:lnTo>
                      <a:pt x="19928" y="19928"/>
                    </a:lnTo>
                    <a:lnTo>
                      <a:pt x="109895" y="19928"/>
                    </a:lnTo>
                    <a:close/>
                  </a:path>
                </a:pathLst>
              </a:custGeom>
              <a:solidFill>
                <a:srgbClr val="CC0066"/>
              </a:solidFill>
              <a:ln w="270" cap="flat">
                <a:noFill/>
                <a:prstDash val="solid"/>
                <a:miter/>
              </a:ln>
            </p:spPr>
            <p:txBody>
              <a:bodyPr rtlCol="0" anchor="ctr"/>
              <a:lstStyle/>
              <a:p>
                <a:endParaRPr lang="zh-CN" altLang="en-US"/>
              </a:p>
            </p:txBody>
          </p:sp>
          <p:sp>
            <p:nvSpPr>
              <p:cNvPr id="109" name="任意多边形: 形状 108"/>
              <p:cNvSpPr/>
              <p:nvPr/>
            </p:nvSpPr>
            <p:spPr>
              <a:xfrm>
                <a:off x="6367477" y="5108804"/>
                <a:ext cx="137476" cy="161069"/>
              </a:xfrm>
              <a:custGeom>
                <a:avLst/>
                <a:gdLst>
                  <a:gd name="connsiteX0" fmla="*/ 89874 w 137476"/>
                  <a:gd name="connsiteY0" fmla="*/ 161069 h 161069"/>
                  <a:gd name="connsiteX1" fmla="*/ 91855 w 137476"/>
                  <a:gd name="connsiteY1" fmla="*/ 160953 h 161069"/>
                  <a:gd name="connsiteX2" fmla="*/ 93719 w 137476"/>
                  <a:gd name="connsiteY2" fmla="*/ 160370 h 161069"/>
                  <a:gd name="connsiteX3" fmla="*/ 95468 w 137476"/>
                  <a:gd name="connsiteY3" fmla="*/ 159438 h 161069"/>
                  <a:gd name="connsiteX4" fmla="*/ 96983 w 137476"/>
                  <a:gd name="connsiteY4" fmla="*/ 158156 h 161069"/>
                  <a:gd name="connsiteX5" fmla="*/ 98264 w 137476"/>
                  <a:gd name="connsiteY5" fmla="*/ 156641 h 161069"/>
                  <a:gd name="connsiteX6" fmla="*/ 99080 w 137476"/>
                  <a:gd name="connsiteY6" fmla="*/ 155009 h 161069"/>
                  <a:gd name="connsiteX7" fmla="*/ 99663 w 137476"/>
                  <a:gd name="connsiteY7" fmla="*/ 153028 h 161069"/>
                  <a:gd name="connsiteX8" fmla="*/ 99896 w 137476"/>
                  <a:gd name="connsiteY8" fmla="*/ 151164 h 161069"/>
                  <a:gd name="connsiteX9" fmla="*/ 99663 w 137476"/>
                  <a:gd name="connsiteY9" fmla="*/ 149183 h 161069"/>
                  <a:gd name="connsiteX10" fmla="*/ 99080 w 137476"/>
                  <a:gd name="connsiteY10" fmla="*/ 147318 h 161069"/>
                  <a:gd name="connsiteX11" fmla="*/ 98264 w 137476"/>
                  <a:gd name="connsiteY11" fmla="*/ 145570 h 161069"/>
                  <a:gd name="connsiteX12" fmla="*/ 96983 w 137476"/>
                  <a:gd name="connsiteY12" fmla="*/ 144055 h 161069"/>
                  <a:gd name="connsiteX13" fmla="*/ 95468 w 137476"/>
                  <a:gd name="connsiteY13" fmla="*/ 142773 h 161069"/>
                  <a:gd name="connsiteX14" fmla="*/ 93719 w 137476"/>
                  <a:gd name="connsiteY14" fmla="*/ 141957 h 161069"/>
                  <a:gd name="connsiteX15" fmla="*/ 91855 w 137476"/>
                  <a:gd name="connsiteY15" fmla="*/ 141375 h 161069"/>
                  <a:gd name="connsiteX16" fmla="*/ 89874 w 137476"/>
                  <a:gd name="connsiteY16" fmla="*/ 141142 h 161069"/>
                  <a:gd name="connsiteX17" fmla="*/ 10046 w 137476"/>
                  <a:gd name="connsiteY17" fmla="*/ 141142 h 161069"/>
                  <a:gd name="connsiteX18" fmla="*/ 8064 w 137476"/>
                  <a:gd name="connsiteY18" fmla="*/ 141375 h 161069"/>
                  <a:gd name="connsiteX19" fmla="*/ 6200 w 137476"/>
                  <a:gd name="connsiteY19" fmla="*/ 141957 h 161069"/>
                  <a:gd name="connsiteX20" fmla="*/ 4452 w 137476"/>
                  <a:gd name="connsiteY20" fmla="*/ 142773 h 161069"/>
                  <a:gd name="connsiteX21" fmla="*/ 2937 w 137476"/>
                  <a:gd name="connsiteY21" fmla="*/ 144055 h 161069"/>
                  <a:gd name="connsiteX22" fmla="*/ 1655 w 137476"/>
                  <a:gd name="connsiteY22" fmla="*/ 145570 h 161069"/>
                  <a:gd name="connsiteX23" fmla="*/ 723 w 137476"/>
                  <a:gd name="connsiteY23" fmla="*/ 147318 h 161069"/>
                  <a:gd name="connsiteX24" fmla="*/ 256 w 137476"/>
                  <a:gd name="connsiteY24" fmla="*/ 149183 h 161069"/>
                  <a:gd name="connsiteX25" fmla="*/ 23 w 137476"/>
                  <a:gd name="connsiteY25" fmla="*/ 151164 h 161069"/>
                  <a:gd name="connsiteX26" fmla="*/ 256 w 137476"/>
                  <a:gd name="connsiteY26" fmla="*/ 153028 h 161069"/>
                  <a:gd name="connsiteX27" fmla="*/ 723 w 137476"/>
                  <a:gd name="connsiteY27" fmla="*/ 155009 h 161069"/>
                  <a:gd name="connsiteX28" fmla="*/ 1655 w 137476"/>
                  <a:gd name="connsiteY28" fmla="*/ 156641 h 161069"/>
                  <a:gd name="connsiteX29" fmla="*/ 2937 w 137476"/>
                  <a:gd name="connsiteY29" fmla="*/ 158156 h 161069"/>
                  <a:gd name="connsiteX30" fmla="*/ 4452 w 137476"/>
                  <a:gd name="connsiteY30" fmla="*/ 159438 h 161069"/>
                  <a:gd name="connsiteX31" fmla="*/ 6200 w 137476"/>
                  <a:gd name="connsiteY31" fmla="*/ 160370 h 161069"/>
                  <a:gd name="connsiteX32" fmla="*/ 8064 w 137476"/>
                  <a:gd name="connsiteY32" fmla="*/ 160953 h 161069"/>
                  <a:gd name="connsiteX33" fmla="*/ 10046 w 137476"/>
                  <a:gd name="connsiteY33" fmla="*/ 161069 h 161069"/>
                  <a:gd name="connsiteX34" fmla="*/ 89874 w 137476"/>
                  <a:gd name="connsiteY34" fmla="*/ 161069 h 161069"/>
                  <a:gd name="connsiteX35" fmla="*/ 59900 w 137476"/>
                  <a:gd name="connsiteY35" fmla="*/ 121120 h 161069"/>
                  <a:gd name="connsiteX36" fmla="*/ 61881 w 137476"/>
                  <a:gd name="connsiteY36" fmla="*/ 121004 h 161069"/>
                  <a:gd name="connsiteX37" fmla="*/ 63746 w 137476"/>
                  <a:gd name="connsiteY37" fmla="*/ 120421 h 161069"/>
                  <a:gd name="connsiteX38" fmla="*/ 65494 w 137476"/>
                  <a:gd name="connsiteY38" fmla="*/ 119489 h 161069"/>
                  <a:gd name="connsiteX39" fmla="*/ 67009 w 137476"/>
                  <a:gd name="connsiteY39" fmla="*/ 118207 h 161069"/>
                  <a:gd name="connsiteX40" fmla="*/ 68291 w 137476"/>
                  <a:gd name="connsiteY40" fmla="*/ 116692 h 161069"/>
                  <a:gd name="connsiteX41" fmla="*/ 69107 w 137476"/>
                  <a:gd name="connsiteY41" fmla="*/ 115060 h 161069"/>
                  <a:gd name="connsiteX42" fmla="*/ 69689 w 137476"/>
                  <a:gd name="connsiteY42" fmla="*/ 113079 h 161069"/>
                  <a:gd name="connsiteX43" fmla="*/ 69923 w 137476"/>
                  <a:gd name="connsiteY43" fmla="*/ 111215 h 161069"/>
                  <a:gd name="connsiteX44" fmla="*/ 69689 w 137476"/>
                  <a:gd name="connsiteY44" fmla="*/ 109234 h 161069"/>
                  <a:gd name="connsiteX45" fmla="*/ 69107 w 137476"/>
                  <a:gd name="connsiteY45" fmla="*/ 107369 h 161069"/>
                  <a:gd name="connsiteX46" fmla="*/ 68291 w 137476"/>
                  <a:gd name="connsiteY46" fmla="*/ 105621 h 161069"/>
                  <a:gd name="connsiteX47" fmla="*/ 67009 w 137476"/>
                  <a:gd name="connsiteY47" fmla="*/ 104106 h 161069"/>
                  <a:gd name="connsiteX48" fmla="*/ 65494 w 137476"/>
                  <a:gd name="connsiteY48" fmla="*/ 102824 h 161069"/>
                  <a:gd name="connsiteX49" fmla="*/ 63746 w 137476"/>
                  <a:gd name="connsiteY49" fmla="*/ 102008 h 161069"/>
                  <a:gd name="connsiteX50" fmla="*/ 61881 w 137476"/>
                  <a:gd name="connsiteY50" fmla="*/ 101426 h 161069"/>
                  <a:gd name="connsiteX51" fmla="*/ 59900 w 137476"/>
                  <a:gd name="connsiteY51" fmla="*/ 101192 h 161069"/>
                  <a:gd name="connsiteX52" fmla="*/ 10022 w 137476"/>
                  <a:gd name="connsiteY52" fmla="*/ 101192 h 161069"/>
                  <a:gd name="connsiteX53" fmla="*/ 8041 w 137476"/>
                  <a:gd name="connsiteY53" fmla="*/ 101426 h 161069"/>
                  <a:gd name="connsiteX54" fmla="*/ 6176 w 137476"/>
                  <a:gd name="connsiteY54" fmla="*/ 102008 h 161069"/>
                  <a:gd name="connsiteX55" fmla="*/ 4428 w 137476"/>
                  <a:gd name="connsiteY55" fmla="*/ 102824 h 161069"/>
                  <a:gd name="connsiteX56" fmla="*/ 2913 w 137476"/>
                  <a:gd name="connsiteY56" fmla="*/ 104106 h 161069"/>
                  <a:gd name="connsiteX57" fmla="*/ 1632 w 137476"/>
                  <a:gd name="connsiteY57" fmla="*/ 105621 h 161069"/>
                  <a:gd name="connsiteX58" fmla="*/ 816 w 137476"/>
                  <a:gd name="connsiteY58" fmla="*/ 107369 h 161069"/>
                  <a:gd name="connsiteX59" fmla="*/ 233 w 137476"/>
                  <a:gd name="connsiteY59" fmla="*/ 109234 h 161069"/>
                  <a:gd name="connsiteX60" fmla="*/ 0 w 137476"/>
                  <a:gd name="connsiteY60" fmla="*/ 111215 h 161069"/>
                  <a:gd name="connsiteX61" fmla="*/ 233 w 137476"/>
                  <a:gd name="connsiteY61" fmla="*/ 113079 h 161069"/>
                  <a:gd name="connsiteX62" fmla="*/ 816 w 137476"/>
                  <a:gd name="connsiteY62" fmla="*/ 115060 h 161069"/>
                  <a:gd name="connsiteX63" fmla="*/ 1632 w 137476"/>
                  <a:gd name="connsiteY63" fmla="*/ 116692 h 161069"/>
                  <a:gd name="connsiteX64" fmla="*/ 2913 w 137476"/>
                  <a:gd name="connsiteY64" fmla="*/ 118207 h 161069"/>
                  <a:gd name="connsiteX65" fmla="*/ 4428 w 137476"/>
                  <a:gd name="connsiteY65" fmla="*/ 119489 h 161069"/>
                  <a:gd name="connsiteX66" fmla="*/ 6176 w 137476"/>
                  <a:gd name="connsiteY66" fmla="*/ 120421 h 161069"/>
                  <a:gd name="connsiteX67" fmla="*/ 8041 w 137476"/>
                  <a:gd name="connsiteY67" fmla="*/ 121004 h 161069"/>
                  <a:gd name="connsiteX68" fmla="*/ 10022 w 137476"/>
                  <a:gd name="connsiteY68" fmla="*/ 121120 h 161069"/>
                  <a:gd name="connsiteX69" fmla="*/ 59900 w 137476"/>
                  <a:gd name="connsiteY69" fmla="*/ 121120 h 161069"/>
                  <a:gd name="connsiteX70" fmla="*/ 80947 w 137476"/>
                  <a:gd name="connsiteY70" fmla="*/ 110923 h 161069"/>
                  <a:gd name="connsiteX71" fmla="*/ 80539 w 137476"/>
                  <a:gd name="connsiteY71" fmla="*/ 112881 h 161069"/>
                  <a:gd name="connsiteX72" fmla="*/ 80504 w 137476"/>
                  <a:gd name="connsiteY72" fmla="*/ 114839 h 161069"/>
                  <a:gd name="connsiteX73" fmla="*/ 80737 w 137476"/>
                  <a:gd name="connsiteY73" fmla="*/ 116750 h 161069"/>
                  <a:gd name="connsiteX74" fmla="*/ 81471 w 137476"/>
                  <a:gd name="connsiteY74" fmla="*/ 118592 h 161069"/>
                  <a:gd name="connsiteX75" fmla="*/ 82509 w 137476"/>
                  <a:gd name="connsiteY75" fmla="*/ 120281 h 161069"/>
                  <a:gd name="connsiteX76" fmla="*/ 83907 w 137476"/>
                  <a:gd name="connsiteY76" fmla="*/ 121610 h 161069"/>
                  <a:gd name="connsiteX77" fmla="*/ 85492 w 137476"/>
                  <a:gd name="connsiteY77" fmla="*/ 122752 h 161069"/>
                  <a:gd name="connsiteX78" fmla="*/ 87298 w 137476"/>
                  <a:gd name="connsiteY78" fmla="*/ 123591 h 161069"/>
                  <a:gd name="connsiteX79" fmla="*/ 89140 w 137476"/>
                  <a:gd name="connsiteY79" fmla="*/ 123964 h 161069"/>
                  <a:gd name="connsiteX80" fmla="*/ 91202 w 137476"/>
                  <a:gd name="connsiteY80" fmla="*/ 124034 h 161069"/>
                  <a:gd name="connsiteX81" fmla="*/ 93009 w 137476"/>
                  <a:gd name="connsiteY81" fmla="*/ 123766 h 161069"/>
                  <a:gd name="connsiteX82" fmla="*/ 94850 w 137476"/>
                  <a:gd name="connsiteY82" fmla="*/ 123032 h 161069"/>
                  <a:gd name="connsiteX83" fmla="*/ 96551 w 137476"/>
                  <a:gd name="connsiteY83" fmla="*/ 121983 h 161069"/>
                  <a:gd name="connsiteX84" fmla="*/ 97985 w 137476"/>
                  <a:gd name="connsiteY84" fmla="*/ 120631 h 161069"/>
                  <a:gd name="connsiteX85" fmla="*/ 99127 w 137476"/>
                  <a:gd name="connsiteY85" fmla="*/ 119034 h 161069"/>
                  <a:gd name="connsiteX86" fmla="*/ 99849 w 137476"/>
                  <a:gd name="connsiteY86" fmla="*/ 117193 h 161069"/>
                  <a:gd name="connsiteX87" fmla="*/ 137025 w 137476"/>
                  <a:gd name="connsiteY87" fmla="*/ 13125 h 161069"/>
                  <a:gd name="connsiteX88" fmla="*/ 137433 w 137476"/>
                  <a:gd name="connsiteY88" fmla="*/ 11179 h 161069"/>
                  <a:gd name="connsiteX89" fmla="*/ 137468 w 137476"/>
                  <a:gd name="connsiteY89" fmla="*/ 9221 h 161069"/>
                  <a:gd name="connsiteX90" fmla="*/ 137095 w 137476"/>
                  <a:gd name="connsiteY90" fmla="*/ 7380 h 161069"/>
                  <a:gd name="connsiteX91" fmla="*/ 136465 w 137476"/>
                  <a:gd name="connsiteY91" fmla="*/ 5573 h 161069"/>
                  <a:gd name="connsiteX92" fmla="*/ 135428 w 137476"/>
                  <a:gd name="connsiteY92" fmla="*/ 3884 h 161069"/>
                  <a:gd name="connsiteX93" fmla="*/ 134065 w 137476"/>
                  <a:gd name="connsiteY93" fmla="*/ 2450 h 161069"/>
                  <a:gd name="connsiteX94" fmla="*/ 132480 w 137476"/>
                  <a:gd name="connsiteY94" fmla="*/ 1308 h 161069"/>
                  <a:gd name="connsiteX95" fmla="*/ 130674 w 137476"/>
                  <a:gd name="connsiteY95" fmla="*/ 469 h 161069"/>
                  <a:gd name="connsiteX96" fmla="*/ 128716 w 137476"/>
                  <a:gd name="connsiteY96" fmla="*/ 61 h 161069"/>
                  <a:gd name="connsiteX97" fmla="*/ 126758 w 137476"/>
                  <a:gd name="connsiteY97" fmla="*/ 26 h 161069"/>
                  <a:gd name="connsiteX98" fmla="*/ 124812 w 137476"/>
                  <a:gd name="connsiteY98" fmla="*/ 364 h 161069"/>
                  <a:gd name="connsiteX99" fmla="*/ 122970 w 137476"/>
                  <a:gd name="connsiteY99" fmla="*/ 1110 h 161069"/>
                  <a:gd name="connsiteX100" fmla="*/ 121385 w 137476"/>
                  <a:gd name="connsiteY100" fmla="*/ 2171 h 161069"/>
                  <a:gd name="connsiteX101" fmla="*/ 119987 w 137476"/>
                  <a:gd name="connsiteY101" fmla="*/ 3429 h 161069"/>
                  <a:gd name="connsiteX102" fmla="*/ 118845 w 137476"/>
                  <a:gd name="connsiteY102" fmla="*/ 5014 h 161069"/>
                  <a:gd name="connsiteX103" fmla="*/ 118006 w 137476"/>
                  <a:gd name="connsiteY103" fmla="*/ 6820 h 161069"/>
                  <a:gd name="connsiteX104" fmla="*/ 80947 w 137476"/>
                  <a:gd name="connsiteY104" fmla="*/ 110923 h 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7476" h="161069">
                    <a:moveTo>
                      <a:pt x="89874" y="161069"/>
                    </a:moveTo>
                    <a:cubicBezTo>
                      <a:pt x="90573" y="161069"/>
                      <a:pt x="91156" y="161069"/>
                      <a:pt x="91855" y="160953"/>
                    </a:cubicBezTo>
                    <a:cubicBezTo>
                      <a:pt x="92554" y="160836"/>
                      <a:pt x="93137" y="160603"/>
                      <a:pt x="93719" y="160370"/>
                    </a:cubicBezTo>
                    <a:cubicBezTo>
                      <a:pt x="94302" y="160137"/>
                      <a:pt x="94885" y="159788"/>
                      <a:pt x="95468" y="159438"/>
                    </a:cubicBezTo>
                    <a:cubicBezTo>
                      <a:pt x="96050" y="159088"/>
                      <a:pt x="96516" y="158622"/>
                      <a:pt x="96983" y="158156"/>
                    </a:cubicBezTo>
                    <a:cubicBezTo>
                      <a:pt x="97449" y="157690"/>
                      <a:pt x="97798" y="157224"/>
                      <a:pt x="98264" y="156641"/>
                    </a:cubicBezTo>
                    <a:cubicBezTo>
                      <a:pt x="98605" y="156134"/>
                      <a:pt x="98879" y="155586"/>
                      <a:pt x="99080" y="155009"/>
                    </a:cubicBezTo>
                    <a:cubicBezTo>
                      <a:pt x="99430" y="154310"/>
                      <a:pt x="99546" y="153728"/>
                      <a:pt x="99663" y="153028"/>
                    </a:cubicBezTo>
                    <a:cubicBezTo>
                      <a:pt x="99779" y="152446"/>
                      <a:pt x="99896" y="151746"/>
                      <a:pt x="99896" y="151164"/>
                    </a:cubicBezTo>
                    <a:cubicBezTo>
                      <a:pt x="99896" y="150465"/>
                      <a:pt x="99779" y="149882"/>
                      <a:pt x="99663" y="149183"/>
                    </a:cubicBezTo>
                    <a:cubicBezTo>
                      <a:pt x="99593" y="148529"/>
                      <a:pt x="99395" y="147895"/>
                      <a:pt x="99080" y="147318"/>
                    </a:cubicBezTo>
                    <a:cubicBezTo>
                      <a:pt x="98847" y="146735"/>
                      <a:pt x="98614" y="146153"/>
                      <a:pt x="98264" y="145570"/>
                    </a:cubicBezTo>
                    <a:cubicBezTo>
                      <a:pt x="97798" y="144987"/>
                      <a:pt x="97449" y="144521"/>
                      <a:pt x="96983" y="144055"/>
                    </a:cubicBezTo>
                    <a:cubicBezTo>
                      <a:pt x="96516" y="143589"/>
                      <a:pt x="96050" y="143239"/>
                      <a:pt x="95468" y="142773"/>
                    </a:cubicBezTo>
                    <a:cubicBezTo>
                      <a:pt x="94885" y="142423"/>
                      <a:pt x="94302" y="142190"/>
                      <a:pt x="93719" y="141957"/>
                    </a:cubicBezTo>
                    <a:cubicBezTo>
                      <a:pt x="93142" y="141642"/>
                      <a:pt x="92509" y="141444"/>
                      <a:pt x="91855" y="141375"/>
                    </a:cubicBezTo>
                    <a:cubicBezTo>
                      <a:pt x="91156" y="141258"/>
                      <a:pt x="90573" y="141142"/>
                      <a:pt x="89874" y="141142"/>
                    </a:cubicBezTo>
                    <a:lnTo>
                      <a:pt x="10046" y="141142"/>
                    </a:lnTo>
                    <a:cubicBezTo>
                      <a:pt x="9379" y="141155"/>
                      <a:pt x="8716" y="141233"/>
                      <a:pt x="8064" y="141375"/>
                    </a:cubicBezTo>
                    <a:cubicBezTo>
                      <a:pt x="7365" y="141491"/>
                      <a:pt x="6782" y="141608"/>
                      <a:pt x="6200" y="141957"/>
                    </a:cubicBezTo>
                    <a:cubicBezTo>
                      <a:pt x="5617" y="142190"/>
                      <a:pt x="5034" y="142423"/>
                      <a:pt x="4452" y="142773"/>
                    </a:cubicBezTo>
                    <a:cubicBezTo>
                      <a:pt x="3869" y="143239"/>
                      <a:pt x="3403" y="143589"/>
                      <a:pt x="2937" y="144055"/>
                    </a:cubicBezTo>
                    <a:cubicBezTo>
                      <a:pt x="2471" y="144521"/>
                      <a:pt x="2004" y="144987"/>
                      <a:pt x="1655" y="145570"/>
                    </a:cubicBezTo>
                    <a:cubicBezTo>
                      <a:pt x="1305" y="146153"/>
                      <a:pt x="1072" y="146735"/>
                      <a:pt x="723" y="147318"/>
                    </a:cubicBezTo>
                    <a:cubicBezTo>
                      <a:pt x="499" y="147921"/>
                      <a:pt x="343" y="148546"/>
                      <a:pt x="256" y="149183"/>
                    </a:cubicBezTo>
                    <a:cubicBezTo>
                      <a:pt x="23" y="149882"/>
                      <a:pt x="23" y="150465"/>
                      <a:pt x="23" y="151164"/>
                    </a:cubicBezTo>
                    <a:cubicBezTo>
                      <a:pt x="23" y="151746"/>
                      <a:pt x="23" y="152446"/>
                      <a:pt x="256" y="153028"/>
                    </a:cubicBezTo>
                    <a:cubicBezTo>
                      <a:pt x="373" y="153728"/>
                      <a:pt x="489" y="154310"/>
                      <a:pt x="723" y="155009"/>
                    </a:cubicBezTo>
                    <a:cubicBezTo>
                      <a:pt x="1072" y="155592"/>
                      <a:pt x="1305" y="156175"/>
                      <a:pt x="1655" y="156641"/>
                    </a:cubicBezTo>
                    <a:cubicBezTo>
                      <a:pt x="2004" y="157224"/>
                      <a:pt x="2471" y="157690"/>
                      <a:pt x="2937" y="158156"/>
                    </a:cubicBezTo>
                    <a:cubicBezTo>
                      <a:pt x="3403" y="158622"/>
                      <a:pt x="3869" y="159088"/>
                      <a:pt x="4452" y="159438"/>
                    </a:cubicBezTo>
                    <a:cubicBezTo>
                      <a:pt x="5034" y="159788"/>
                      <a:pt x="5617" y="160137"/>
                      <a:pt x="6200" y="160370"/>
                    </a:cubicBezTo>
                    <a:cubicBezTo>
                      <a:pt x="6782" y="160603"/>
                      <a:pt x="7365" y="160836"/>
                      <a:pt x="8064" y="160953"/>
                    </a:cubicBezTo>
                    <a:cubicBezTo>
                      <a:pt x="8647" y="161069"/>
                      <a:pt x="9346" y="161069"/>
                      <a:pt x="10046" y="161069"/>
                    </a:cubicBezTo>
                    <a:lnTo>
                      <a:pt x="89874" y="161069"/>
                    </a:lnTo>
                    <a:close/>
                    <a:moveTo>
                      <a:pt x="59900" y="121120"/>
                    </a:moveTo>
                    <a:cubicBezTo>
                      <a:pt x="60599" y="121120"/>
                      <a:pt x="61182" y="121120"/>
                      <a:pt x="61881" y="121004"/>
                    </a:cubicBezTo>
                    <a:cubicBezTo>
                      <a:pt x="62523" y="120880"/>
                      <a:pt x="63148" y="120684"/>
                      <a:pt x="63746" y="120421"/>
                    </a:cubicBezTo>
                    <a:cubicBezTo>
                      <a:pt x="64329" y="120188"/>
                      <a:pt x="64911" y="119838"/>
                      <a:pt x="65494" y="119489"/>
                    </a:cubicBezTo>
                    <a:cubicBezTo>
                      <a:pt x="66077" y="119139"/>
                      <a:pt x="66543" y="118673"/>
                      <a:pt x="67009" y="118207"/>
                    </a:cubicBezTo>
                    <a:cubicBezTo>
                      <a:pt x="67475" y="117741"/>
                      <a:pt x="67825" y="117275"/>
                      <a:pt x="68291" y="116692"/>
                    </a:cubicBezTo>
                    <a:cubicBezTo>
                      <a:pt x="68641" y="116226"/>
                      <a:pt x="68874" y="115643"/>
                      <a:pt x="69107" y="115060"/>
                    </a:cubicBezTo>
                    <a:cubicBezTo>
                      <a:pt x="69456" y="114361"/>
                      <a:pt x="69573" y="113779"/>
                      <a:pt x="69689" y="113079"/>
                    </a:cubicBezTo>
                    <a:cubicBezTo>
                      <a:pt x="69806" y="112497"/>
                      <a:pt x="69923" y="111797"/>
                      <a:pt x="69923" y="111215"/>
                    </a:cubicBezTo>
                    <a:cubicBezTo>
                      <a:pt x="69923" y="110515"/>
                      <a:pt x="69806" y="109933"/>
                      <a:pt x="69689" y="109234"/>
                    </a:cubicBezTo>
                    <a:cubicBezTo>
                      <a:pt x="69620" y="108580"/>
                      <a:pt x="69422" y="107946"/>
                      <a:pt x="69107" y="107369"/>
                    </a:cubicBezTo>
                    <a:cubicBezTo>
                      <a:pt x="68874" y="106786"/>
                      <a:pt x="68641" y="106204"/>
                      <a:pt x="68291" y="105621"/>
                    </a:cubicBezTo>
                    <a:cubicBezTo>
                      <a:pt x="67825" y="105038"/>
                      <a:pt x="67475" y="104572"/>
                      <a:pt x="67009" y="104106"/>
                    </a:cubicBezTo>
                    <a:cubicBezTo>
                      <a:pt x="66543" y="103640"/>
                      <a:pt x="66077" y="103290"/>
                      <a:pt x="65494" y="102824"/>
                    </a:cubicBezTo>
                    <a:cubicBezTo>
                      <a:pt x="64911" y="102474"/>
                      <a:pt x="64329" y="102241"/>
                      <a:pt x="63746" y="102008"/>
                    </a:cubicBezTo>
                    <a:cubicBezTo>
                      <a:pt x="63169" y="101693"/>
                      <a:pt x="62535" y="101495"/>
                      <a:pt x="61881" y="101426"/>
                    </a:cubicBezTo>
                    <a:cubicBezTo>
                      <a:pt x="61182" y="101309"/>
                      <a:pt x="60599" y="101192"/>
                      <a:pt x="59900" y="101192"/>
                    </a:cubicBezTo>
                    <a:lnTo>
                      <a:pt x="10022" y="101192"/>
                    </a:lnTo>
                    <a:cubicBezTo>
                      <a:pt x="9323" y="101192"/>
                      <a:pt x="8740" y="101309"/>
                      <a:pt x="8041" y="101426"/>
                    </a:cubicBezTo>
                    <a:cubicBezTo>
                      <a:pt x="7342" y="101542"/>
                      <a:pt x="6759" y="101659"/>
                      <a:pt x="6176" y="102008"/>
                    </a:cubicBezTo>
                    <a:cubicBezTo>
                      <a:pt x="5594" y="102241"/>
                      <a:pt x="5011" y="102474"/>
                      <a:pt x="4428" y="102824"/>
                    </a:cubicBezTo>
                    <a:cubicBezTo>
                      <a:pt x="3846" y="103290"/>
                      <a:pt x="3380" y="103640"/>
                      <a:pt x="2913" y="104106"/>
                    </a:cubicBezTo>
                    <a:cubicBezTo>
                      <a:pt x="2447" y="104572"/>
                      <a:pt x="2098" y="105038"/>
                      <a:pt x="1632" y="105621"/>
                    </a:cubicBezTo>
                    <a:cubicBezTo>
                      <a:pt x="1282" y="106204"/>
                      <a:pt x="1049" y="106786"/>
                      <a:pt x="816" y="107369"/>
                    </a:cubicBezTo>
                    <a:cubicBezTo>
                      <a:pt x="466" y="107952"/>
                      <a:pt x="350" y="108534"/>
                      <a:pt x="233" y="109234"/>
                    </a:cubicBezTo>
                    <a:cubicBezTo>
                      <a:pt x="117" y="109933"/>
                      <a:pt x="0" y="110515"/>
                      <a:pt x="0" y="111215"/>
                    </a:cubicBezTo>
                    <a:cubicBezTo>
                      <a:pt x="0" y="111797"/>
                      <a:pt x="117" y="112497"/>
                      <a:pt x="233" y="113079"/>
                    </a:cubicBezTo>
                    <a:cubicBezTo>
                      <a:pt x="350" y="113779"/>
                      <a:pt x="466" y="114361"/>
                      <a:pt x="816" y="115060"/>
                    </a:cubicBezTo>
                    <a:cubicBezTo>
                      <a:pt x="1049" y="115643"/>
                      <a:pt x="1282" y="116226"/>
                      <a:pt x="1632" y="116692"/>
                    </a:cubicBezTo>
                    <a:cubicBezTo>
                      <a:pt x="2098" y="117275"/>
                      <a:pt x="2447" y="117741"/>
                      <a:pt x="2913" y="118207"/>
                    </a:cubicBezTo>
                    <a:cubicBezTo>
                      <a:pt x="3380" y="118673"/>
                      <a:pt x="3846" y="119139"/>
                      <a:pt x="4428" y="119489"/>
                    </a:cubicBezTo>
                    <a:cubicBezTo>
                      <a:pt x="5011" y="119838"/>
                      <a:pt x="5594" y="120188"/>
                      <a:pt x="6176" y="120421"/>
                    </a:cubicBezTo>
                    <a:cubicBezTo>
                      <a:pt x="6759" y="120654"/>
                      <a:pt x="7342" y="120887"/>
                      <a:pt x="8041" y="121004"/>
                    </a:cubicBezTo>
                    <a:cubicBezTo>
                      <a:pt x="8740" y="121120"/>
                      <a:pt x="9323" y="121120"/>
                      <a:pt x="10022" y="121120"/>
                    </a:cubicBezTo>
                    <a:lnTo>
                      <a:pt x="59900" y="121120"/>
                    </a:lnTo>
                    <a:close/>
                    <a:moveTo>
                      <a:pt x="80947" y="110923"/>
                    </a:moveTo>
                    <a:cubicBezTo>
                      <a:pt x="80714" y="111588"/>
                      <a:pt x="80644" y="112182"/>
                      <a:pt x="80539" y="112881"/>
                    </a:cubicBezTo>
                    <a:cubicBezTo>
                      <a:pt x="80399" y="113525"/>
                      <a:pt x="80387" y="114190"/>
                      <a:pt x="80504" y="114839"/>
                    </a:cubicBezTo>
                    <a:cubicBezTo>
                      <a:pt x="80539" y="115457"/>
                      <a:pt x="80574" y="116086"/>
                      <a:pt x="80737" y="116750"/>
                    </a:cubicBezTo>
                    <a:cubicBezTo>
                      <a:pt x="80982" y="117449"/>
                      <a:pt x="81168" y="118009"/>
                      <a:pt x="81471" y="118592"/>
                    </a:cubicBezTo>
                    <a:cubicBezTo>
                      <a:pt x="81763" y="119174"/>
                      <a:pt x="82101" y="119664"/>
                      <a:pt x="82509" y="120281"/>
                    </a:cubicBezTo>
                    <a:cubicBezTo>
                      <a:pt x="82951" y="120806"/>
                      <a:pt x="83429" y="121214"/>
                      <a:pt x="83907" y="121610"/>
                    </a:cubicBezTo>
                    <a:cubicBezTo>
                      <a:pt x="84350" y="122123"/>
                      <a:pt x="84863" y="122426"/>
                      <a:pt x="85492" y="122752"/>
                    </a:cubicBezTo>
                    <a:cubicBezTo>
                      <a:pt x="86121" y="123078"/>
                      <a:pt x="86634" y="123370"/>
                      <a:pt x="87298" y="123591"/>
                    </a:cubicBezTo>
                    <a:cubicBezTo>
                      <a:pt x="87899" y="123772"/>
                      <a:pt x="88516" y="123896"/>
                      <a:pt x="89140" y="123964"/>
                    </a:cubicBezTo>
                    <a:cubicBezTo>
                      <a:pt x="89839" y="124069"/>
                      <a:pt x="90433" y="124139"/>
                      <a:pt x="91202" y="124034"/>
                    </a:cubicBezTo>
                    <a:cubicBezTo>
                      <a:pt x="91813" y="124023"/>
                      <a:pt x="92421" y="123933"/>
                      <a:pt x="93009" y="123766"/>
                    </a:cubicBezTo>
                    <a:cubicBezTo>
                      <a:pt x="93708" y="123509"/>
                      <a:pt x="94267" y="123323"/>
                      <a:pt x="94850" y="123032"/>
                    </a:cubicBezTo>
                    <a:cubicBezTo>
                      <a:pt x="95433" y="122729"/>
                      <a:pt x="96027" y="122437"/>
                      <a:pt x="96551" y="121983"/>
                    </a:cubicBezTo>
                    <a:cubicBezTo>
                      <a:pt x="97064" y="121552"/>
                      <a:pt x="97577" y="121109"/>
                      <a:pt x="97985" y="120631"/>
                    </a:cubicBezTo>
                    <a:cubicBezTo>
                      <a:pt x="98424" y="120143"/>
                      <a:pt x="98807" y="119608"/>
                      <a:pt x="99127" y="119034"/>
                    </a:cubicBezTo>
                    <a:cubicBezTo>
                      <a:pt x="99421" y="118443"/>
                      <a:pt x="99663" y="117827"/>
                      <a:pt x="99849" y="117193"/>
                    </a:cubicBezTo>
                    <a:lnTo>
                      <a:pt x="137025" y="13125"/>
                    </a:lnTo>
                    <a:cubicBezTo>
                      <a:pt x="137211" y="12577"/>
                      <a:pt x="137328" y="11878"/>
                      <a:pt x="137433" y="11179"/>
                    </a:cubicBezTo>
                    <a:cubicBezTo>
                      <a:pt x="137503" y="10596"/>
                      <a:pt x="137468" y="9955"/>
                      <a:pt x="137468" y="9221"/>
                    </a:cubicBezTo>
                    <a:cubicBezTo>
                      <a:pt x="137422" y="8594"/>
                      <a:pt x="137297" y="7975"/>
                      <a:pt x="137095" y="7380"/>
                    </a:cubicBezTo>
                    <a:cubicBezTo>
                      <a:pt x="136963" y="6753"/>
                      <a:pt x="136752" y="6146"/>
                      <a:pt x="136465" y="5573"/>
                    </a:cubicBezTo>
                    <a:cubicBezTo>
                      <a:pt x="136158" y="4988"/>
                      <a:pt x="135811" y="4423"/>
                      <a:pt x="135428" y="3884"/>
                    </a:cubicBezTo>
                    <a:cubicBezTo>
                      <a:pt x="134985" y="3371"/>
                      <a:pt x="134543" y="2846"/>
                      <a:pt x="134065" y="2450"/>
                    </a:cubicBezTo>
                    <a:cubicBezTo>
                      <a:pt x="133570" y="2025"/>
                      <a:pt x="133040" y="1643"/>
                      <a:pt x="132480" y="1308"/>
                    </a:cubicBezTo>
                    <a:cubicBezTo>
                      <a:pt x="131851" y="982"/>
                      <a:pt x="131338" y="679"/>
                      <a:pt x="130674" y="469"/>
                    </a:cubicBezTo>
                    <a:cubicBezTo>
                      <a:pt x="130009" y="236"/>
                      <a:pt x="129415" y="166"/>
                      <a:pt x="128716" y="61"/>
                    </a:cubicBezTo>
                    <a:cubicBezTo>
                      <a:pt x="128065" y="-6"/>
                      <a:pt x="127410" y="-18"/>
                      <a:pt x="126758" y="26"/>
                    </a:cubicBezTo>
                    <a:cubicBezTo>
                      <a:pt x="126140" y="61"/>
                      <a:pt x="125476" y="213"/>
                      <a:pt x="124812" y="364"/>
                    </a:cubicBezTo>
                    <a:cubicBezTo>
                      <a:pt x="124182" y="571"/>
                      <a:pt x="123567" y="820"/>
                      <a:pt x="122970" y="1110"/>
                    </a:cubicBezTo>
                    <a:cubicBezTo>
                      <a:pt x="122399" y="1394"/>
                      <a:pt x="121866" y="1751"/>
                      <a:pt x="121385" y="2171"/>
                    </a:cubicBezTo>
                    <a:cubicBezTo>
                      <a:pt x="120868" y="2529"/>
                      <a:pt x="120398" y="2952"/>
                      <a:pt x="119987" y="3429"/>
                    </a:cubicBezTo>
                    <a:cubicBezTo>
                      <a:pt x="119544" y="4012"/>
                      <a:pt x="119136" y="4501"/>
                      <a:pt x="118845" y="5014"/>
                    </a:cubicBezTo>
                    <a:cubicBezTo>
                      <a:pt x="118519" y="5594"/>
                      <a:pt x="118239" y="6198"/>
                      <a:pt x="118006" y="6820"/>
                    </a:cubicBezTo>
                    <a:lnTo>
                      <a:pt x="80947" y="110923"/>
                    </a:lnTo>
                    <a:close/>
                  </a:path>
                </a:pathLst>
              </a:custGeom>
              <a:solidFill>
                <a:srgbClr val="CC0066"/>
              </a:solidFill>
              <a:ln w="270" cap="flat">
                <a:noFill/>
                <a:prstDash val="solid"/>
                <a:miter/>
              </a:ln>
            </p:spPr>
            <p:txBody>
              <a:bodyPr rtlCol="0" anchor="ctr"/>
              <a:lstStyle/>
              <a:p>
                <a:endParaRPr lang="zh-CN" altLang="en-US"/>
              </a:p>
            </p:txBody>
          </p:sp>
        </p:grpSp>
      </p:grpSp>
      <p:sp>
        <p:nvSpPr>
          <p:cNvPr id="42" name="文本框 41"/>
          <p:cNvSpPr txBox="1"/>
          <p:nvPr/>
        </p:nvSpPr>
        <p:spPr>
          <a:xfrm>
            <a:off x="314960" y="6377305"/>
            <a:ext cx="3342640" cy="246380"/>
          </a:xfrm>
          <a:prstGeom prst="rect">
            <a:avLst/>
          </a:prstGeom>
          <a:noFill/>
        </p:spPr>
        <p:txBody>
          <a:bodyPr wrap="square" anchor="ctr">
            <a:spAutoFit/>
          </a:bodyPr>
          <a:lstStyle/>
          <a:p>
            <a:pPr marL="0" indent="0">
              <a:lnSpc>
                <a:spcPct val="100000"/>
              </a:lnSpc>
              <a:buNone/>
            </a:pPr>
            <a:r>
              <a:rPr lang="en-US" altLang="zh-CN"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 </a:t>
            </a:r>
            <a:r>
              <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产品说明书</a:t>
            </a:r>
            <a:endPar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grpSp>
        <p:nvGrpSpPr>
          <p:cNvPr id="78" name="组合 77"/>
          <p:cNvGrpSpPr/>
          <p:nvPr/>
        </p:nvGrpSpPr>
        <p:grpSpPr>
          <a:xfrm>
            <a:off x="224155" y="5359400"/>
            <a:ext cx="4229735" cy="962973"/>
            <a:chOff x="619309" y="4808509"/>
            <a:chExt cx="4229502" cy="962811"/>
          </a:xfrm>
        </p:grpSpPr>
        <p:grpSp>
          <p:nvGrpSpPr>
            <p:cNvPr id="58" name="组合 57"/>
            <p:cNvGrpSpPr/>
            <p:nvPr/>
          </p:nvGrpSpPr>
          <p:grpSpPr>
            <a:xfrm>
              <a:off x="619309" y="4808509"/>
              <a:ext cx="4229502" cy="962811"/>
              <a:chOff x="447859" y="1276192"/>
              <a:chExt cx="4229502" cy="962811"/>
            </a:xfrm>
          </p:grpSpPr>
          <p:grpSp>
            <p:nvGrpSpPr>
              <p:cNvPr id="63" name="组合 62"/>
              <p:cNvGrpSpPr/>
              <p:nvPr/>
            </p:nvGrpSpPr>
            <p:grpSpPr>
              <a:xfrm>
                <a:off x="786317" y="1329979"/>
                <a:ext cx="3891044" cy="403157"/>
                <a:chOff x="1714499" y="1254733"/>
                <a:chExt cx="3891044" cy="403157"/>
              </a:xfrm>
            </p:grpSpPr>
            <p:sp>
              <p:nvSpPr>
                <p:cNvPr id="66" name="矩形: 圆角 4"/>
                <p:cNvSpPr/>
                <p:nvPr/>
              </p:nvSpPr>
              <p:spPr>
                <a:xfrm>
                  <a:off x="1714499" y="1255368"/>
                  <a:ext cx="3531676" cy="402522"/>
                </a:xfrm>
                <a:prstGeom prst="rect">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建议评级</a:t>
                  </a:r>
                  <a:r>
                    <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改进</a:t>
                  </a:r>
                  <a:endPar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67" name="矩形: 圆角 4"/>
                <p:cNvSpPr/>
                <p:nvPr/>
              </p:nvSpPr>
              <p:spPr>
                <a:xfrm>
                  <a:off x="5164658" y="1254733"/>
                  <a:ext cx="440885" cy="402680"/>
                </a:xfrm>
                <a:prstGeom prst="rect">
                  <a:avLst/>
                </a:prstGeom>
                <a:gradFill flip="none" rotWithShape="1">
                  <a:gsLst>
                    <a:gs pos="99000">
                      <a:srgbClr val="CC0066">
                        <a:alpha val="0"/>
                      </a:srgbClr>
                    </a:gs>
                    <a:gs pos="28000">
                      <a:srgbClr val="CC0066"/>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grpSp>
          <p:sp>
            <p:nvSpPr>
              <p:cNvPr id="64" name="椭圆 63"/>
              <p:cNvSpPr/>
              <p:nvPr/>
            </p:nvSpPr>
            <p:spPr>
              <a:xfrm>
                <a:off x="447859" y="1276192"/>
                <a:ext cx="511525" cy="511525"/>
              </a:xfrm>
              <a:prstGeom prst="ellipse">
                <a:avLst/>
              </a:prstGeom>
              <a:solidFill>
                <a:schemeClr val="bg1"/>
              </a:solidFill>
              <a:ln w="19050">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899342" y="1788229"/>
                <a:ext cx="3506331" cy="450774"/>
              </a:xfrm>
              <a:prstGeom prst="rect">
                <a:avLst/>
              </a:prstGeom>
              <a:noFill/>
              <a:ln>
                <a:noFill/>
              </a:ln>
            </p:spPr>
            <p:txBody>
              <a:bodyPr wrap="square" anchor="t">
                <a:spAutoFit/>
              </a:bodyPr>
              <a:lstStyle/>
              <a:p>
                <a:pPr>
                  <a:lnSpc>
                    <a:spcPct val="130000"/>
                  </a:lnSpc>
                  <a:buNone/>
                </a:pPr>
                <a:r>
                  <a:rPr lang="zh-CN" altLang="en-US" b="1" dirty="0">
                    <a:gradFill>
                      <a:gsLst>
                        <a:gs pos="0">
                          <a:schemeClr val="tx1"/>
                        </a:gs>
                        <a:gs pos="100000">
                          <a:schemeClr val="tx1"/>
                        </a:gs>
                      </a:gsLst>
                      <a:lin ang="0" scaled="0"/>
                    </a:gradFill>
                    <a:effectLst>
                      <a:outerShdw blurRad="38100" dist="38100" dir="2700000" algn="tl">
                        <a:srgbClr val="000000">
                          <a:alpha val="43137"/>
                        </a:srgbClr>
                      </a:outerShdw>
                    </a:effectLst>
                    <a:latin typeface="+mn-ea"/>
                  </a:rPr>
                  <a:t>全面优于目录内产品</a:t>
                </a:r>
                <a:endParaRPr lang="zh-CN" altLang="en-US" b="1" dirty="0">
                  <a:gradFill>
                    <a:gsLst>
                      <a:gs pos="0">
                        <a:schemeClr val="tx1"/>
                      </a:gs>
                      <a:gs pos="100000">
                        <a:schemeClr val="tx1"/>
                      </a:gs>
                    </a:gsLst>
                    <a:lin ang="0" scaled="0"/>
                  </a:gradFill>
                  <a:effectLst>
                    <a:outerShdw blurRad="38100" dist="38100" dir="2700000" algn="tl">
                      <a:srgbClr val="000000">
                        <a:alpha val="43137"/>
                      </a:srgbClr>
                    </a:outerShdw>
                  </a:effectLst>
                  <a:latin typeface="+mn-ea"/>
                </a:endParaRPr>
              </a:p>
            </p:txBody>
          </p:sp>
        </p:grpSp>
        <p:pic>
          <p:nvPicPr>
            <p:cNvPr id="69" name="图形 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6784" y="4894378"/>
              <a:ext cx="339785" cy="339785"/>
            </a:xfrm>
            <a:prstGeom prst="rect">
              <a:avLst/>
            </a:prstGeom>
          </p:spPr>
        </p:pic>
      </p:grpSp>
      <p:grpSp>
        <p:nvGrpSpPr>
          <p:cNvPr id="29" name="组合 28"/>
          <p:cNvGrpSpPr/>
          <p:nvPr/>
        </p:nvGrpSpPr>
        <p:grpSpPr>
          <a:xfrm>
            <a:off x="4886325" y="1158875"/>
            <a:ext cx="7028815" cy="5203202"/>
            <a:chOff x="4829356" y="1159188"/>
            <a:chExt cx="7028814" cy="5203278"/>
          </a:xfrm>
        </p:grpSpPr>
        <p:grpSp>
          <p:nvGrpSpPr>
            <p:cNvPr id="119" name="组合 118"/>
            <p:cNvGrpSpPr/>
            <p:nvPr/>
          </p:nvGrpSpPr>
          <p:grpSpPr>
            <a:xfrm>
              <a:off x="4829358" y="1159188"/>
              <a:ext cx="7028812" cy="915300"/>
              <a:chOff x="447859" y="2586768"/>
              <a:chExt cx="7028812" cy="915300"/>
            </a:xfrm>
          </p:grpSpPr>
          <p:grpSp>
            <p:nvGrpSpPr>
              <p:cNvPr id="120" name="组合 119"/>
              <p:cNvGrpSpPr/>
              <p:nvPr/>
            </p:nvGrpSpPr>
            <p:grpSpPr>
              <a:xfrm>
                <a:off x="447859" y="2586768"/>
                <a:ext cx="7028812" cy="915300"/>
                <a:chOff x="447859" y="1276192"/>
                <a:chExt cx="7028812" cy="915300"/>
              </a:xfrm>
            </p:grpSpPr>
            <p:grpSp>
              <p:nvGrpSpPr>
                <p:cNvPr id="123" name="组合 122"/>
                <p:cNvGrpSpPr/>
                <p:nvPr/>
              </p:nvGrpSpPr>
              <p:grpSpPr>
                <a:xfrm>
                  <a:off x="786318" y="1330614"/>
                  <a:ext cx="2361135" cy="402680"/>
                  <a:chOff x="1714500" y="1255368"/>
                  <a:chExt cx="2361135" cy="402680"/>
                </a:xfrm>
              </p:grpSpPr>
              <p:sp>
                <p:nvSpPr>
                  <p:cNvPr id="126" name="矩形: 圆角 4"/>
                  <p:cNvSpPr/>
                  <p:nvPr/>
                </p:nvSpPr>
                <p:spPr>
                  <a:xfrm>
                    <a:off x="1714500" y="1255368"/>
                    <a:ext cx="1651534" cy="402680"/>
                  </a:xfrm>
                  <a:prstGeom prst="rect">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适应症</a:t>
                    </a:r>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endPar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27" name="矩形: 圆角 4"/>
                  <p:cNvSpPr/>
                  <p:nvPr/>
                </p:nvSpPr>
                <p:spPr>
                  <a:xfrm>
                    <a:off x="3312115" y="1255368"/>
                    <a:ext cx="763520" cy="402680"/>
                  </a:xfrm>
                  <a:prstGeom prst="rect">
                    <a:avLst/>
                  </a:prstGeom>
                  <a:gradFill flip="none" rotWithShape="1">
                    <a:gsLst>
                      <a:gs pos="100000">
                        <a:srgbClr val="0971CA">
                          <a:alpha val="0"/>
                        </a:srgbClr>
                      </a:gs>
                      <a:gs pos="28000">
                        <a:srgbClr val="0971CA"/>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grpSp>
            <p:sp>
              <p:nvSpPr>
                <p:cNvPr id="124" name="椭圆 123"/>
                <p:cNvSpPr/>
                <p:nvPr/>
              </p:nvSpPr>
              <p:spPr>
                <a:xfrm>
                  <a:off x="447859" y="1276192"/>
                  <a:ext cx="511525" cy="511525"/>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文本框 124"/>
                <p:cNvSpPr txBox="1"/>
                <p:nvPr/>
              </p:nvSpPr>
              <p:spPr>
                <a:xfrm>
                  <a:off x="959384" y="1731110"/>
                  <a:ext cx="6517287" cy="460382"/>
                </a:xfrm>
                <a:prstGeom prst="rect">
                  <a:avLst/>
                </a:prstGeom>
                <a:noFill/>
                <a:ln>
                  <a:noFill/>
                </a:ln>
              </p:spPr>
              <p:txBody>
                <a:bodyPr wrap="square" anchor="t">
                  <a:spAutoFit/>
                </a:bodyPr>
                <a:lstStyle/>
                <a:p>
                  <a:pPr>
                    <a:lnSpc>
                      <a:spcPct val="150000"/>
                    </a:lnSpc>
                    <a:buNone/>
                  </a:pPr>
                  <a:r>
                    <a:rPr lang="zh-CN" altLang="en-US" sz="1600" b="0" dirty="0">
                      <a:gradFill>
                        <a:gsLst>
                          <a:gs pos="0">
                            <a:schemeClr val="tx1"/>
                          </a:gs>
                          <a:gs pos="100000">
                            <a:schemeClr val="tx1"/>
                          </a:gs>
                        </a:gsLst>
                        <a:lin ang="0" scaled="0"/>
                      </a:gradFill>
                      <a:latin typeface="+mn-ea"/>
                      <a:ea typeface="+mn-ea"/>
                    </a:rPr>
                    <a:t>适用于过敏性结膜炎相关的眼痒的治疗</a:t>
                  </a:r>
                  <a:r>
                    <a:rPr lang="zh-CN" altLang="en-US" sz="1600" b="1" dirty="0">
                      <a:gradFill>
                        <a:gsLst>
                          <a:gs pos="0">
                            <a:srgbClr val="0971CA"/>
                          </a:gs>
                          <a:gs pos="100000">
                            <a:srgbClr val="0971CA"/>
                          </a:gs>
                        </a:gsLst>
                        <a:lin ang="0" scaled="0"/>
                      </a:gradFill>
                      <a:latin typeface="+mn-ea"/>
                      <a:ea typeface="+mn-ea"/>
                    </a:rPr>
                    <a:t>（可用于</a:t>
                  </a:r>
                  <a:r>
                    <a:rPr lang="en-US" altLang="zh-CN" sz="1600" b="1" dirty="0">
                      <a:gradFill>
                        <a:gsLst>
                          <a:gs pos="0">
                            <a:srgbClr val="0971CA"/>
                          </a:gs>
                          <a:gs pos="100000">
                            <a:srgbClr val="0971CA"/>
                          </a:gs>
                        </a:gsLst>
                        <a:lin ang="0" scaled="0"/>
                      </a:gradFill>
                      <a:latin typeface="+mn-ea"/>
                      <a:ea typeface="+mn-ea"/>
                    </a:rPr>
                    <a:t>2</a:t>
                  </a:r>
                  <a:r>
                    <a:rPr lang="zh-CN" altLang="en-US" sz="1600" b="1" dirty="0">
                      <a:gradFill>
                        <a:gsLst>
                          <a:gs pos="0">
                            <a:srgbClr val="0971CA"/>
                          </a:gs>
                          <a:gs pos="100000">
                            <a:srgbClr val="0971CA"/>
                          </a:gs>
                        </a:gsLst>
                        <a:lin ang="0" scaled="0"/>
                      </a:gradFill>
                      <a:latin typeface="+mn-ea"/>
                      <a:ea typeface="+mn-ea"/>
                    </a:rPr>
                    <a:t>岁及以上儿童患者）</a:t>
                  </a:r>
                  <a:endParaRPr lang="zh-CN" altLang="en-US" sz="1600" b="0" dirty="0">
                    <a:gradFill>
                      <a:gsLst>
                        <a:gs pos="0">
                          <a:srgbClr val="0971CA"/>
                        </a:gs>
                        <a:gs pos="100000">
                          <a:srgbClr val="0971CA"/>
                        </a:gs>
                      </a:gsLst>
                      <a:lin ang="0" scaled="0"/>
                    </a:gradFill>
                    <a:latin typeface="+mn-ea"/>
                    <a:ea typeface="+mn-ea"/>
                  </a:endParaRPr>
                </a:p>
              </p:txBody>
            </p:sp>
          </p:grpSp>
          <p:pic>
            <p:nvPicPr>
              <p:cNvPr id="121" name="图形 12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91" y="2699784"/>
                <a:ext cx="248683" cy="246221"/>
              </a:xfrm>
              <a:prstGeom prst="rect">
                <a:avLst/>
              </a:prstGeom>
            </p:spPr>
          </p:pic>
        </p:grpSp>
        <p:grpSp>
          <p:nvGrpSpPr>
            <p:cNvPr id="138" name="组合 137"/>
            <p:cNvGrpSpPr/>
            <p:nvPr/>
          </p:nvGrpSpPr>
          <p:grpSpPr>
            <a:xfrm>
              <a:off x="4829358" y="2095990"/>
              <a:ext cx="7028812" cy="1284875"/>
              <a:chOff x="6728063" y="2553020"/>
              <a:chExt cx="7028812" cy="1284875"/>
            </a:xfrm>
          </p:grpSpPr>
          <p:grpSp>
            <p:nvGrpSpPr>
              <p:cNvPr id="129" name="组合 128"/>
              <p:cNvGrpSpPr/>
              <p:nvPr/>
            </p:nvGrpSpPr>
            <p:grpSpPr>
              <a:xfrm>
                <a:off x="6728063" y="2553020"/>
                <a:ext cx="7028812" cy="1284875"/>
                <a:chOff x="418068" y="1276192"/>
                <a:chExt cx="7028812" cy="1284875"/>
              </a:xfrm>
            </p:grpSpPr>
            <p:grpSp>
              <p:nvGrpSpPr>
                <p:cNvPr id="131" name="组合 130"/>
                <p:cNvGrpSpPr/>
                <p:nvPr/>
              </p:nvGrpSpPr>
              <p:grpSpPr>
                <a:xfrm>
                  <a:off x="786318" y="1330614"/>
                  <a:ext cx="2361135" cy="402680"/>
                  <a:chOff x="1714500" y="1255368"/>
                  <a:chExt cx="2361135" cy="402680"/>
                </a:xfrm>
              </p:grpSpPr>
              <p:sp>
                <p:nvSpPr>
                  <p:cNvPr id="135" name="矩形: 圆角 4"/>
                  <p:cNvSpPr/>
                  <p:nvPr/>
                </p:nvSpPr>
                <p:spPr>
                  <a:xfrm>
                    <a:off x="1714500" y="1255368"/>
                    <a:ext cx="1651534" cy="402680"/>
                  </a:xfrm>
                  <a:prstGeom prst="rect">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儿童用药</a:t>
                    </a:r>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endPar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36" name="矩形: 圆角 4"/>
                  <p:cNvSpPr/>
                  <p:nvPr/>
                </p:nvSpPr>
                <p:spPr>
                  <a:xfrm>
                    <a:off x="3312115" y="1255368"/>
                    <a:ext cx="763520" cy="402680"/>
                  </a:xfrm>
                  <a:prstGeom prst="rect">
                    <a:avLst/>
                  </a:prstGeom>
                  <a:gradFill flip="none" rotWithShape="1">
                    <a:gsLst>
                      <a:gs pos="100000">
                        <a:srgbClr val="0971CA">
                          <a:alpha val="0"/>
                        </a:srgbClr>
                      </a:gs>
                      <a:gs pos="28000">
                        <a:srgbClr val="0971CA"/>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grpSp>
            <p:sp>
              <p:nvSpPr>
                <p:cNvPr id="133" name="椭圆 132"/>
                <p:cNvSpPr/>
                <p:nvPr/>
              </p:nvSpPr>
              <p:spPr>
                <a:xfrm>
                  <a:off x="418068" y="1276192"/>
                  <a:ext cx="511525" cy="511525"/>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文本框 133"/>
                <p:cNvSpPr txBox="1"/>
                <p:nvPr/>
              </p:nvSpPr>
              <p:spPr>
                <a:xfrm>
                  <a:off x="959382" y="1731110"/>
                  <a:ext cx="6487498" cy="829957"/>
                </a:xfrm>
                <a:prstGeom prst="rect">
                  <a:avLst/>
                </a:prstGeom>
                <a:noFill/>
                <a:ln>
                  <a:noFill/>
                </a:ln>
              </p:spPr>
              <p:txBody>
                <a:bodyPr wrap="square" anchor="t">
                  <a:spAutoFit/>
                </a:bodyPr>
                <a:lstStyle/>
                <a:p>
                  <a:pPr>
                    <a:lnSpc>
                      <a:spcPct val="150000"/>
                    </a:lnSpc>
                    <a:buNone/>
                  </a:pPr>
                  <a:r>
                    <a:rPr lang="en-US" altLang="zh-CN" sz="1600" b="0" dirty="0">
                      <a:gradFill>
                        <a:gsLst>
                          <a:gs pos="0">
                            <a:schemeClr val="tx1"/>
                          </a:gs>
                          <a:gs pos="100000">
                            <a:schemeClr val="tx1"/>
                          </a:gs>
                        </a:gsLst>
                        <a:lin ang="0" scaled="0"/>
                      </a:gradFill>
                      <a:latin typeface="+mn-ea"/>
                      <a:ea typeface="+mn-ea"/>
                    </a:rPr>
                    <a:t>Ⅲ</a:t>
                  </a:r>
                  <a:r>
                    <a:rPr lang="zh-CN" altLang="en-US" sz="1600" b="0" dirty="0">
                      <a:gradFill>
                        <a:gsLst>
                          <a:gs pos="0">
                            <a:schemeClr val="tx1"/>
                          </a:gs>
                          <a:gs pos="100000">
                            <a:schemeClr val="tx1"/>
                          </a:gs>
                        </a:gsLst>
                        <a:lin ang="0" scaled="0"/>
                      </a:gradFill>
                      <a:latin typeface="+mn-ea"/>
                      <a:ea typeface="+mn-ea"/>
                    </a:rPr>
                    <a:t>期临床研究确认盐酸西替利嗪滴眼液在</a:t>
                  </a:r>
                  <a:r>
                    <a:rPr lang="en-US" altLang="zh-CN" sz="1600" b="0" dirty="0">
                      <a:gradFill>
                        <a:gsLst>
                          <a:gs pos="0">
                            <a:schemeClr val="tx1"/>
                          </a:gs>
                          <a:gs pos="100000">
                            <a:schemeClr val="tx1"/>
                          </a:gs>
                        </a:gsLst>
                        <a:lin ang="0" scaled="0"/>
                      </a:gradFill>
                      <a:latin typeface="+mn-ea"/>
                      <a:ea typeface="+mn-ea"/>
                    </a:rPr>
                    <a:t>2</a:t>
                  </a:r>
                  <a:r>
                    <a:rPr lang="zh-CN" altLang="en-US" sz="1600" b="0" dirty="0">
                      <a:gradFill>
                        <a:gsLst>
                          <a:gs pos="0">
                            <a:schemeClr val="tx1"/>
                          </a:gs>
                          <a:gs pos="100000">
                            <a:schemeClr val="tx1"/>
                          </a:gs>
                        </a:gsLst>
                        <a:lin ang="0" scaled="0"/>
                      </a:gradFill>
                      <a:latin typeface="+mn-ea"/>
                      <a:ea typeface="+mn-ea"/>
                    </a:rPr>
                    <a:t>岁及以上儿童患者中的安全性和有效性</a:t>
                  </a:r>
                  <a:endParaRPr lang="zh-CN" altLang="en-US" sz="1600" b="0" dirty="0">
                    <a:gradFill>
                      <a:gsLst>
                        <a:gs pos="0">
                          <a:schemeClr val="tx1"/>
                        </a:gs>
                        <a:gs pos="100000">
                          <a:schemeClr val="tx1"/>
                        </a:gs>
                      </a:gsLst>
                      <a:lin ang="0" scaled="0"/>
                    </a:gradFill>
                    <a:latin typeface="+mn-ea"/>
                    <a:ea typeface="+mn-ea"/>
                  </a:endParaRPr>
                </a:p>
              </p:txBody>
            </p:sp>
          </p:grpSp>
          <p:pic>
            <p:nvPicPr>
              <p:cNvPr id="137" name="图形 13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1606" y="2652049"/>
                <a:ext cx="299059" cy="299059"/>
              </a:xfrm>
              <a:prstGeom prst="rect">
                <a:avLst/>
              </a:prstGeom>
            </p:spPr>
          </p:pic>
        </p:grpSp>
        <p:grpSp>
          <p:nvGrpSpPr>
            <p:cNvPr id="148" name="组合 147"/>
            <p:cNvGrpSpPr/>
            <p:nvPr/>
          </p:nvGrpSpPr>
          <p:grpSpPr>
            <a:xfrm>
              <a:off x="4829358" y="3402124"/>
              <a:ext cx="7028810" cy="1653816"/>
              <a:chOff x="6066209" y="3681111"/>
              <a:chExt cx="7028810" cy="1653816"/>
            </a:xfrm>
          </p:grpSpPr>
          <p:grpSp>
            <p:nvGrpSpPr>
              <p:cNvPr id="140" name="组合 139"/>
              <p:cNvGrpSpPr/>
              <p:nvPr/>
            </p:nvGrpSpPr>
            <p:grpSpPr>
              <a:xfrm>
                <a:off x="6066209" y="3681111"/>
                <a:ext cx="7028810" cy="1653816"/>
                <a:chOff x="418068" y="1276192"/>
                <a:chExt cx="7028810" cy="1653816"/>
              </a:xfrm>
            </p:grpSpPr>
            <p:grpSp>
              <p:nvGrpSpPr>
                <p:cNvPr id="142" name="组合 141"/>
                <p:cNvGrpSpPr/>
                <p:nvPr/>
              </p:nvGrpSpPr>
              <p:grpSpPr>
                <a:xfrm>
                  <a:off x="786318" y="1330614"/>
                  <a:ext cx="2361135" cy="402680"/>
                  <a:chOff x="1714500" y="1255368"/>
                  <a:chExt cx="2361135" cy="402680"/>
                </a:xfrm>
              </p:grpSpPr>
              <p:sp>
                <p:nvSpPr>
                  <p:cNvPr id="145" name="矩形: 圆角 4"/>
                  <p:cNvSpPr/>
                  <p:nvPr/>
                </p:nvSpPr>
                <p:spPr>
                  <a:xfrm>
                    <a:off x="1714500" y="1255368"/>
                    <a:ext cx="1651534" cy="402680"/>
                  </a:xfrm>
                  <a:prstGeom prst="rect">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用法用量</a:t>
                    </a:r>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endPar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46" name="矩形: 圆角 4"/>
                  <p:cNvSpPr/>
                  <p:nvPr/>
                </p:nvSpPr>
                <p:spPr>
                  <a:xfrm>
                    <a:off x="3312115" y="1255368"/>
                    <a:ext cx="763520" cy="402680"/>
                  </a:xfrm>
                  <a:prstGeom prst="rect">
                    <a:avLst/>
                  </a:prstGeom>
                  <a:gradFill flip="none" rotWithShape="1">
                    <a:gsLst>
                      <a:gs pos="100000">
                        <a:srgbClr val="0971CA">
                          <a:alpha val="0"/>
                        </a:srgbClr>
                      </a:gs>
                      <a:gs pos="28000">
                        <a:srgbClr val="0971CA"/>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grpSp>
            <p:sp>
              <p:nvSpPr>
                <p:cNvPr id="143" name="椭圆 142"/>
                <p:cNvSpPr/>
                <p:nvPr/>
              </p:nvSpPr>
              <p:spPr>
                <a:xfrm>
                  <a:off x="418068" y="1276192"/>
                  <a:ext cx="511525" cy="511525"/>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文本框 143"/>
                <p:cNvSpPr txBox="1"/>
                <p:nvPr/>
              </p:nvSpPr>
              <p:spPr>
                <a:xfrm>
                  <a:off x="959381" y="1731110"/>
                  <a:ext cx="6487497" cy="1198898"/>
                </a:xfrm>
                <a:prstGeom prst="rect">
                  <a:avLst/>
                </a:prstGeom>
                <a:noFill/>
                <a:ln>
                  <a:noFill/>
                </a:ln>
              </p:spPr>
              <p:txBody>
                <a:bodyPr wrap="square" anchor="t">
                  <a:spAutoFit/>
                </a:bodyPr>
                <a:lstStyle/>
                <a:p>
                  <a:pPr>
                    <a:lnSpc>
                      <a:spcPct val="150000"/>
                    </a:lnSpc>
                    <a:buNone/>
                  </a:pPr>
                  <a:r>
                    <a:rPr lang="zh-CN" altLang="en-US" sz="1600" b="0">
                      <a:gradFill>
                        <a:gsLst>
                          <a:gs pos="0">
                            <a:schemeClr val="tx1"/>
                          </a:gs>
                          <a:gs pos="100000">
                            <a:schemeClr val="tx1"/>
                          </a:gs>
                        </a:gsLst>
                        <a:lin ang="0" scaled="0"/>
                      </a:gradFill>
                      <a:latin typeface="+mn-ea"/>
                      <a:ea typeface="+mn-ea"/>
                    </a:rPr>
                    <a:t>每只患眼每日滴眼</a:t>
                  </a:r>
                  <a:r>
                    <a:rPr lang="en-US" altLang="zh-CN" sz="1600" b="0">
                      <a:gradFill>
                        <a:gsLst>
                          <a:gs pos="0">
                            <a:schemeClr val="tx1"/>
                          </a:gs>
                          <a:gs pos="100000">
                            <a:schemeClr val="tx1"/>
                          </a:gs>
                        </a:gsLst>
                        <a:lin ang="0" scaled="0"/>
                      </a:gradFill>
                      <a:latin typeface="+mn-ea"/>
                      <a:ea typeface="+mn-ea"/>
                    </a:rPr>
                    <a:t>2</a:t>
                  </a:r>
                  <a:r>
                    <a:rPr lang="zh-CN" altLang="en-US" sz="1600" b="0">
                      <a:gradFill>
                        <a:gsLst>
                          <a:gs pos="0">
                            <a:schemeClr val="tx1"/>
                          </a:gs>
                          <a:gs pos="100000">
                            <a:schemeClr val="tx1"/>
                          </a:gs>
                        </a:gsLst>
                        <a:lin ang="0" scaled="0"/>
                      </a:gradFill>
                      <a:latin typeface="+mn-ea"/>
                      <a:ea typeface="+mn-ea"/>
                    </a:rPr>
                    <a:t>次，每次</a:t>
                  </a:r>
                  <a:r>
                    <a:rPr lang="en-US" altLang="zh-CN" sz="1600" b="0">
                      <a:gradFill>
                        <a:gsLst>
                          <a:gs pos="0">
                            <a:schemeClr val="tx1"/>
                          </a:gs>
                          <a:gs pos="100000">
                            <a:schemeClr val="tx1"/>
                          </a:gs>
                        </a:gsLst>
                        <a:lin ang="0" scaled="0"/>
                      </a:gradFill>
                      <a:latin typeface="+mn-ea"/>
                      <a:ea typeface="+mn-ea"/>
                    </a:rPr>
                    <a:t>1</a:t>
                  </a:r>
                  <a:r>
                    <a:rPr lang="zh-CN" altLang="en-US" sz="1600" b="0">
                      <a:gradFill>
                        <a:gsLst>
                          <a:gs pos="0">
                            <a:schemeClr val="tx1"/>
                          </a:gs>
                          <a:gs pos="100000">
                            <a:schemeClr val="tx1"/>
                          </a:gs>
                        </a:gsLst>
                        <a:lin ang="0" scaled="0"/>
                      </a:gradFill>
                      <a:latin typeface="+mn-ea"/>
                      <a:ea typeface="+mn-ea"/>
                    </a:rPr>
                    <a:t>滴（大约间隔</a:t>
                  </a:r>
                  <a:r>
                    <a:rPr lang="en-US" altLang="zh-CN" sz="1600" b="0">
                      <a:gradFill>
                        <a:gsLst>
                          <a:gs pos="0">
                            <a:schemeClr val="tx1"/>
                          </a:gs>
                          <a:gs pos="100000">
                            <a:schemeClr val="tx1"/>
                          </a:gs>
                        </a:gsLst>
                        <a:lin ang="0" scaled="0"/>
                      </a:gradFill>
                      <a:latin typeface="+mn-ea"/>
                      <a:ea typeface="+mn-ea"/>
                    </a:rPr>
                    <a:t>8</a:t>
                  </a:r>
                  <a:r>
                    <a:rPr lang="zh-CN" altLang="en-US" sz="1600" b="0">
                      <a:gradFill>
                        <a:gsLst>
                          <a:gs pos="0">
                            <a:schemeClr val="tx1"/>
                          </a:gs>
                          <a:gs pos="100000">
                            <a:schemeClr val="tx1"/>
                          </a:gs>
                        </a:gsLst>
                        <a:lin ang="0" scaled="0"/>
                      </a:gradFill>
                      <a:latin typeface="+mn-ea"/>
                      <a:ea typeface="+mn-ea"/>
                    </a:rPr>
                    <a:t>小时）。一次性容器应在打开后立即使用，可用于双眼给药。</a:t>
                  </a:r>
                  <a:r>
                    <a:rPr lang="zh-CN" altLang="en-US" sz="1600" b="1">
                      <a:gradFill>
                        <a:gsLst>
                          <a:gs pos="0">
                            <a:srgbClr val="0971CA"/>
                          </a:gs>
                          <a:gs pos="100000">
                            <a:srgbClr val="0971CA"/>
                          </a:gs>
                        </a:gsLst>
                        <a:lin ang="0" scaled="0"/>
                      </a:gradFill>
                      <a:latin typeface="+mn-ea"/>
                      <a:ea typeface="+mn-ea"/>
                    </a:rPr>
                    <a:t>给药后，丢弃一次性容器和任何剩余内容物</a:t>
                  </a:r>
                  <a:endParaRPr lang="zh-CN" altLang="en-US" sz="1600" b="1">
                    <a:gradFill>
                      <a:gsLst>
                        <a:gs pos="0">
                          <a:srgbClr val="0971CA"/>
                        </a:gs>
                        <a:gs pos="100000">
                          <a:srgbClr val="0971CA"/>
                        </a:gs>
                      </a:gsLst>
                      <a:lin ang="0" scaled="0"/>
                    </a:gradFill>
                    <a:latin typeface="+mn-ea"/>
                    <a:ea typeface="+mn-ea"/>
                  </a:endParaRPr>
                </a:p>
              </p:txBody>
            </p:sp>
          </p:grpSp>
          <p:pic>
            <p:nvPicPr>
              <p:cNvPr id="147" name="图形 14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2980" y="3792976"/>
                <a:ext cx="287794" cy="287794"/>
              </a:xfrm>
              <a:prstGeom prst="rect">
                <a:avLst/>
              </a:prstGeom>
            </p:spPr>
          </p:pic>
        </p:grpSp>
        <p:grpSp>
          <p:nvGrpSpPr>
            <p:cNvPr id="159" name="组合 158"/>
            <p:cNvGrpSpPr/>
            <p:nvPr/>
          </p:nvGrpSpPr>
          <p:grpSpPr>
            <a:xfrm>
              <a:off x="4829356" y="5077591"/>
              <a:ext cx="7028811" cy="1284875"/>
              <a:chOff x="5704963" y="5396192"/>
              <a:chExt cx="7028811" cy="1284875"/>
            </a:xfrm>
          </p:grpSpPr>
          <p:grpSp>
            <p:nvGrpSpPr>
              <p:cNvPr id="150" name="组合 149"/>
              <p:cNvGrpSpPr/>
              <p:nvPr/>
            </p:nvGrpSpPr>
            <p:grpSpPr>
              <a:xfrm>
                <a:off x="5704963" y="5396192"/>
                <a:ext cx="7028811" cy="1284875"/>
                <a:chOff x="418068" y="1276192"/>
                <a:chExt cx="7028811" cy="1284875"/>
              </a:xfrm>
            </p:grpSpPr>
            <p:grpSp>
              <p:nvGrpSpPr>
                <p:cNvPr id="152" name="组合 151"/>
                <p:cNvGrpSpPr/>
                <p:nvPr/>
              </p:nvGrpSpPr>
              <p:grpSpPr>
                <a:xfrm>
                  <a:off x="786318" y="1330614"/>
                  <a:ext cx="2361135" cy="402680"/>
                  <a:chOff x="1714500" y="1255368"/>
                  <a:chExt cx="2361135" cy="402680"/>
                </a:xfrm>
              </p:grpSpPr>
              <p:sp>
                <p:nvSpPr>
                  <p:cNvPr id="155" name="矩形: 圆角 4"/>
                  <p:cNvSpPr/>
                  <p:nvPr/>
                </p:nvSpPr>
                <p:spPr>
                  <a:xfrm>
                    <a:off x="1714500" y="1255368"/>
                    <a:ext cx="1651534" cy="402680"/>
                  </a:xfrm>
                  <a:prstGeom prst="rect">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其他</a:t>
                    </a:r>
                    <a:r>
                      <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endParaRPr lang="en-US" altLang="zh-CN"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56" name="矩形: 圆角 4"/>
                  <p:cNvSpPr/>
                  <p:nvPr/>
                </p:nvSpPr>
                <p:spPr>
                  <a:xfrm>
                    <a:off x="3312115" y="1255368"/>
                    <a:ext cx="763520" cy="402680"/>
                  </a:xfrm>
                  <a:prstGeom prst="rect">
                    <a:avLst/>
                  </a:prstGeom>
                  <a:gradFill flip="none" rotWithShape="1">
                    <a:gsLst>
                      <a:gs pos="100000">
                        <a:srgbClr val="0971CA">
                          <a:alpha val="0"/>
                        </a:srgbClr>
                      </a:gs>
                      <a:gs pos="28000">
                        <a:srgbClr val="0971CA"/>
                      </a:gs>
                    </a:gsLst>
                    <a:lin ang="0" scaled="0"/>
                    <a:tileRect/>
                  </a:gradFill>
                </p:spPr>
                <p:txBody>
                  <a:bodyPr wrap="square" lIns="36000" tIns="36000" rIns="36000" bIns="36000" anchor="ctr">
                    <a:noAutofit/>
                  </a:bodyPr>
                  <a:lstStyle/>
                  <a:p>
                    <a:pPr>
                      <a:buClr>
                        <a:srgbClr val="F7A200"/>
                      </a:buClr>
                    </a:pPr>
                    <a:endParaRPr lang="en-US" altLang="zh-CN" sz="1400" b="1">
                      <a:gradFill>
                        <a:gsLst>
                          <a:gs pos="93000">
                            <a:schemeClr val="bg1"/>
                          </a:gs>
                          <a:gs pos="0">
                            <a:schemeClr val="bg1"/>
                          </a:gs>
                        </a:gsLst>
                        <a:lin ang="5400000" scaled="1"/>
                      </a:gradFill>
                      <a:latin typeface="微软雅黑" panose="020B0503020204020204" pitchFamily="34" charset="-122"/>
                      <a:ea typeface="微软雅黑" panose="020B0503020204020204" pitchFamily="34" charset="-122"/>
                    </a:endParaRPr>
                  </a:p>
                </p:txBody>
              </p:sp>
            </p:grpSp>
            <p:sp>
              <p:nvSpPr>
                <p:cNvPr id="153" name="椭圆 152"/>
                <p:cNvSpPr/>
                <p:nvPr/>
              </p:nvSpPr>
              <p:spPr>
                <a:xfrm>
                  <a:off x="418068" y="1276192"/>
                  <a:ext cx="511525" cy="511525"/>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959382" y="1731110"/>
                  <a:ext cx="6487497" cy="829957"/>
                </a:xfrm>
                <a:prstGeom prst="rect">
                  <a:avLst/>
                </a:prstGeom>
                <a:noFill/>
                <a:ln>
                  <a:noFill/>
                </a:ln>
              </p:spPr>
              <p:txBody>
                <a:bodyPr wrap="square" anchor="t">
                  <a:spAutoFit/>
                </a:bodyPr>
                <a:lstStyle/>
                <a:p>
                  <a:pPr>
                    <a:lnSpc>
                      <a:spcPct val="150000"/>
                    </a:lnSpc>
                    <a:buNone/>
                  </a:pPr>
                  <a:r>
                    <a:rPr lang="zh-CN" altLang="en-US" sz="1600" b="0">
                      <a:gradFill>
                        <a:gsLst>
                          <a:gs pos="0">
                            <a:schemeClr val="tx1"/>
                          </a:gs>
                          <a:gs pos="100000">
                            <a:schemeClr val="tx1"/>
                          </a:gs>
                        </a:gsLst>
                        <a:lin ang="0" scaled="0"/>
                      </a:gradFill>
                      <a:latin typeface="+mn-ea"/>
                      <a:ea typeface="+mn-ea"/>
                    </a:rPr>
                    <a:t>因盐酸西替利嗪滴眼液“符合儿童生理特征的儿童用药品新品种、剂型和规格”，药监局药品审评中心将其</a:t>
                  </a:r>
                  <a:r>
                    <a:rPr lang="zh-CN" altLang="en-US" sz="1600" b="1">
                      <a:gradFill>
                        <a:gsLst>
                          <a:gs pos="0">
                            <a:srgbClr val="0971CA"/>
                          </a:gs>
                          <a:gs pos="100000">
                            <a:srgbClr val="0971CA"/>
                          </a:gs>
                        </a:gsLst>
                        <a:lin ang="0" scaled="0"/>
                      </a:gradFill>
                      <a:latin typeface="+mn-ea"/>
                      <a:ea typeface="+mn-ea"/>
                    </a:rPr>
                    <a:t>纳入优先审评审批名单</a:t>
                  </a:r>
                  <a:endParaRPr lang="zh-CN" altLang="en-US" sz="1600" b="1">
                    <a:gradFill>
                      <a:gsLst>
                        <a:gs pos="0">
                          <a:srgbClr val="0971CA"/>
                        </a:gs>
                        <a:gs pos="100000">
                          <a:srgbClr val="0971CA"/>
                        </a:gs>
                      </a:gsLst>
                      <a:lin ang="0" scaled="0"/>
                    </a:gradFill>
                    <a:latin typeface="+mn-ea"/>
                    <a:ea typeface="+mn-ea"/>
                  </a:endParaRPr>
                </a:p>
              </p:txBody>
            </p:sp>
          </p:grpSp>
          <p:pic>
            <p:nvPicPr>
              <p:cNvPr id="158" name="图形 15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26126" y="5497414"/>
                <a:ext cx="287794" cy="287794"/>
              </a:xfrm>
              <a:prstGeom prst="rect">
                <a:avLst/>
              </a:prstGeom>
            </p:spPr>
          </p:pic>
        </p:grpSp>
      </p:grpSp>
      <p:sp>
        <p:nvSpPr>
          <p:cNvPr id="12" name="文本框 11"/>
          <p:cNvSpPr txBox="1"/>
          <p:nvPr/>
        </p:nvSpPr>
        <p:spPr>
          <a:xfrm>
            <a:off x="1245031" y="229235"/>
            <a:ext cx="8517558" cy="722630"/>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盐酸西替利嗪滴眼液在疗效和安全性全面优于拟参照药富马酸依美斯汀滴眼液</a:t>
            </a:r>
            <a:endParaRPr lang="en-US" altLang="zh-CN"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grpSp>
        <p:nvGrpSpPr>
          <p:cNvPr id="18" name="组合 17"/>
          <p:cNvGrpSpPr/>
          <p:nvPr/>
        </p:nvGrpSpPr>
        <p:grpSpPr>
          <a:xfrm>
            <a:off x="9886950" y="228972"/>
            <a:ext cx="2305050" cy="722358"/>
            <a:chOff x="9886950" y="290435"/>
            <a:chExt cx="2305050" cy="558547"/>
          </a:xfrm>
        </p:grpSpPr>
        <p:sp>
          <p:nvSpPr>
            <p:cNvPr id="23" name="任意多边形: 形状 22"/>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文本框 23"/>
            <p:cNvSpPr txBox="1"/>
            <p:nvPr/>
          </p:nvSpPr>
          <p:spPr>
            <a:xfrm>
              <a:off x="10211300" y="415534"/>
              <a:ext cx="1774522" cy="308348"/>
            </a:xfrm>
            <a:prstGeom prst="rect">
              <a:avLst/>
            </a:prstGeom>
            <a:noFill/>
          </p:spPr>
          <p:txBody>
            <a:bodyPr wrap="square" anchor="ctr">
              <a:spAutoFit/>
            </a:bodyPr>
            <a:lstStyle/>
            <a:p>
              <a:pPr algn="ctr"/>
              <a:r>
                <a:rPr lang="zh-CN" altLang="en-US" sz="2000" b="1" i="1" dirty="0">
                  <a:gradFill>
                    <a:gsLst>
                      <a:gs pos="2000">
                        <a:schemeClr val="bg1"/>
                      </a:gs>
                      <a:gs pos="100000">
                        <a:schemeClr val="bg1"/>
                      </a:gs>
                    </a:gsLst>
                    <a:lin ang="0" scaled="0"/>
                  </a:gradFill>
                  <a:effectLst>
                    <a:outerShdw blurRad="38100" dist="38100" dir="2700000" algn="tl">
                      <a:srgbClr val="000000">
                        <a:alpha val="43137"/>
                      </a:srgbClr>
                    </a:outerShdw>
                  </a:effectLst>
                </a:rPr>
                <a:t>基本信息</a:t>
              </a:r>
              <a:endParaRPr lang="zh-CN" altLang="en-US" sz="2000" b="1" i="1" dirty="0">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grpSp>
        <p:nvGrpSpPr>
          <p:cNvPr id="28" name="组合 27"/>
          <p:cNvGrpSpPr/>
          <p:nvPr/>
        </p:nvGrpSpPr>
        <p:grpSpPr>
          <a:xfrm>
            <a:off x="234367" y="277172"/>
            <a:ext cx="625960" cy="625958"/>
            <a:chOff x="234367" y="186367"/>
            <a:chExt cx="625960" cy="625958"/>
          </a:xfrm>
        </p:grpSpPr>
        <p:sp>
          <p:nvSpPr>
            <p:cNvPr id="22" name="椭圆 21"/>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形 2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8730" y="310729"/>
              <a:ext cx="377235" cy="377235"/>
            </a:xfrm>
            <a:prstGeom prst="rect">
              <a:avLst/>
            </a:prstGeom>
          </p:spPr>
        </p:pic>
      </p:grpSp>
      <p:pic>
        <p:nvPicPr>
          <p:cNvPr id="2" name="图片 1" descr="593d7a2bb51f53834947666e56545de"/>
          <p:cNvPicPr>
            <a:picLocks noChangeAspect="1"/>
          </p:cNvPicPr>
          <p:nvPr/>
        </p:nvPicPr>
        <p:blipFill>
          <a:blip r:embed="rId13"/>
          <a:stretch>
            <a:fillRect/>
          </a:stretch>
        </p:blipFill>
        <p:spPr>
          <a:xfrm>
            <a:off x="0" y="1145540"/>
            <a:ext cx="4857115" cy="18967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544570" y="1085777"/>
            <a:ext cx="5364480" cy="368935"/>
          </a:xfrm>
          <a:prstGeom prst="round2DiagRect">
            <a:avLst>
              <a:gd name="adj1" fmla="val 50000"/>
              <a:gd name="adj2" fmla="val 24842"/>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defPPr>
              <a:defRPr lang="zh-CN"/>
            </a:defPPr>
            <a:lvl1pPr algn="ctr">
              <a:defRPr sz="14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a:t>疾病常见，儿童患病率高</a:t>
            </a:r>
            <a:endParaRPr lang="zh-CN" altLang="en-US" sz="1600"/>
          </a:p>
        </p:txBody>
      </p:sp>
      <p:sp>
        <p:nvSpPr>
          <p:cNvPr id="98" name="文本框 97"/>
          <p:cNvSpPr txBox="1"/>
          <p:nvPr/>
        </p:nvSpPr>
        <p:spPr>
          <a:xfrm>
            <a:off x="4573272" y="2138757"/>
            <a:ext cx="3467098" cy="929640"/>
          </a:xfrm>
          <a:prstGeom prst="rect">
            <a:avLst/>
          </a:prstGeom>
          <a:noFill/>
          <a:ln>
            <a:noFill/>
          </a:ln>
        </p:spPr>
        <p:txBody>
          <a:bodyPr wrap="square">
            <a:spAutoFit/>
          </a:bodyPr>
          <a:lstStyle/>
          <a:p>
            <a:pPr algn="ctr" fontAlgn="auto">
              <a:lnSpc>
                <a:spcPct val="13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典型症状为眼痒、异物感及结膜囊分泌物增多；儿童则多表现为瞬目增多、眼痒（揉眼）、流泪、干眼</a:t>
            </a:r>
            <a:endParaRPr lang="zh-CN" altLang="en-US" sz="1400"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sp>
        <p:nvSpPr>
          <p:cNvPr id="99" name="文本框 98"/>
          <p:cNvSpPr txBox="1"/>
          <p:nvPr/>
        </p:nvSpPr>
        <p:spPr>
          <a:xfrm>
            <a:off x="670878" y="2138757"/>
            <a:ext cx="3467098" cy="929640"/>
          </a:xfrm>
          <a:prstGeom prst="rect">
            <a:avLst/>
          </a:prstGeom>
          <a:noFill/>
          <a:ln>
            <a:noFill/>
          </a:ln>
        </p:spPr>
        <p:txBody>
          <a:bodyPr wrap="square">
            <a:spAutoFit/>
          </a:bodyPr>
          <a:lstStyle/>
          <a:p>
            <a:pPr algn="ctr" fontAlgn="auto">
              <a:lnSpc>
                <a:spcPct val="13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过敏性结膜炎以</a:t>
            </a:r>
            <a:r>
              <a:rPr lang="en-US" altLang="zh-CN"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Ⅰ</a:t>
            </a: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型和</a:t>
            </a:r>
            <a:r>
              <a:rPr lang="en-US" altLang="zh-CN"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Ⅳ</a:t>
            </a: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型超敏反应类型为主，占比最多的季节性过敏性结膜炎多在春秋季发病，是短期发作型疾病</a:t>
            </a:r>
            <a:endPar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4573270" y="3122576"/>
            <a:ext cx="3219451" cy="759460"/>
            <a:chOff x="4382366" y="2252275"/>
            <a:chExt cx="3297626" cy="625876"/>
          </a:xfrm>
        </p:grpSpPr>
        <p:pic>
          <p:nvPicPr>
            <p:cNvPr id="126" name="图片 125"/>
            <p:cNvPicPr>
              <a:picLocks noChangeAspect="1"/>
            </p:cNvPicPr>
            <p:nvPr/>
          </p:nvPicPr>
          <p:blipFill>
            <a:blip r:embed="rId1"/>
            <a:srcRect l="6245" t="5950" r="56481" b="64624"/>
            <a:stretch>
              <a:fillRect/>
            </a:stretch>
          </p:blipFill>
          <p:spPr>
            <a:xfrm>
              <a:off x="4382366" y="2252275"/>
              <a:ext cx="788958" cy="625876"/>
            </a:xfrm>
            <a:custGeom>
              <a:avLst/>
              <a:gdLst>
                <a:gd name="connsiteX0" fmla="*/ 549350 w 1098700"/>
                <a:gd name="connsiteY0" fmla="*/ 0 h 1098700"/>
                <a:gd name="connsiteX1" fmla="*/ 1098700 w 1098700"/>
                <a:gd name="connsiteY1" fmla="*/ 549350 h 1098700"/>
                <a:gd name="connsiteX2" fmla="*/ 549350 w 1098700"/>
                <a:gd name="connsiteY2" fmla="*/ 1098700 h 1098700"/>
                <a:gd name="connsiteX3" fmla="*/ 0 w 1098700"/>
                <a:gd name="connsiteY3" fmla="*/ 549350 h 1098700"/>
                <a:gd name="connsiteX4" fmla="*/ 549350 w 1098700"/>
                <a:gd name="connsiteY4" fmla="*/ 0 h 109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700" h="1098700">
                  <a:moveTo>
                    <a:pt x="549350" y="0"/>
                  </a:moveTo>
                  <a:cubicBezTo>
                    <a:pt x="852748" y="0"/>
                    <a:pt x="1098700" y="245952"/>
                    <a:pt x="1098700" y="549350"/>
                  </a:cubicBezTo>
                  <a:cubicBezTo>
                    <a:pt x="1098700" y="852748"/>
                    <a:pt x="852748" y="1098700"/>
                    <a:pt x="549350" y="1098700"/>
                  </a:cubicBezTo>
                  <a:cubicBezTo>
                    <a:pt x="245952" y="1098700"/>
                    <a:pt x="0" y="852748"/>
                    <a:pt x="0" y="549350"/>
                  </a:cubicBezTo>
                  <a:cubicBezTo>
                    <a:pt x="0" y="245952"/>
                    <a:pt x="245952" y="0"/>
                    <a:pt x="549350" y="0"/>
                  </a:cubicBezTo>
                  <a:close/>
                </a:path>
              </a:pathLst>
            </a:custGeom>
            <a:ln w="6350">
              <a:noFill/>
            </a:ln>
          </p:spPr>
        </p:pic>
        <p:pic>
          <p:nvPicPr>
            <p:cNvPr id="121" name="图片 120"/>
            <p:cNvPicPr>
              <a:picLocks noChangeAspect="1"/>
            </p:cNvPicPr>
            <p:nvPr/>
          </p:nvPicPr>
          <p:blipFill>
            <a:blip r:embed="rId1"/>
            <a:srcRect l="57974" t="5950" r="4752" b="64624"/>
            <a:stretch>
              <a:fillRect/>
            </a:stretch>
          </p:blipFill>
          <p:spPr>
            <a:xfrm>
              <a:off x="5253277" y="2252275"/>
              <a:ext cx="779202" cy="625876"/>
            </a:xfrm>
            <a:custGeom>
              <a:avLst/>
              <a:gdLst>
                <a:gd name="connsiteX0" fmla="*/ 549350 w 1098700"/>
                <a:gd name="connsiteY0" fmla="*/ 0 h 1098700"/>
                <a:gd name="connsiteX1" fmla="*/ 1098700 w 1098700"/>
                <a:gd name="connsiteY1" fmla="*/ 549350 h 1098700"/>
                <a:gd name="connsiteX2" fmla="*/ 549350 w 1098700"/>
                <a:gd name="connsiteY2" fmla="*/ 1098700 h 1098700"/>
                <a:gd name="connsiteX3" fmla="*/ 0 w 1098700"/>
                <a:gd name="connsiteY3" fmla="*/ 549350 h 1098700"/>
                <a:gd name="connsiteX4" fmla="*/ 549350 w 1098700"/>
                <a:gd name="connsiteY4" fmla="*/ 0 h 109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700" h="1098700">
                  <a:moveTo>
                    <a:pt x="549350" y="0"/>
                  </a:moveTo>
                  <a:cubicBezTo>
                    <a:pt x="852748" y="0"/>
                    <a:pt x="1098700" y="245952"/>
                    <a:pt x="1098700" y="549350"/>
                  </a:cubicBezTo>
                  <a:cubicBezTo>
                    <a:pt x="1098700" y="852748"/>
                    <a:pt x="852748" y="1098700"/>
                    <a:pt x="549350" y="1098700"/>
                  </a:cubicBezTo>
                  <a:cubicBezTo>
                    <a:pt x="245952" y="1098700"/>
                    <a:pt x="0" y="852748"/>
                    <a:pt x="0" y="549350"/>
                  </a:cubicBezTo>
                  <a:cubicBezTo>
                    <a:pt x="0" y="245952"/>
                    <a:pt x="245952" y="0"/>
                    <a:pt x="549350" y="0"/>
                  </a:cubicBezTo>
                  <a:close/>
                </a:path>
              </a:pathLst>
            </a:custGeom>
            <a:ln w="6350">
              <a:noFill/>
            </a:ln>
          </p:spPr>
        </p:pic>
        <p:pic>
          <p:nvPicPr>
            <p:cNvPr id="119" name="图片 118"/>
            <p:cNvPicPr>
              <a:picLocks noChangeAspect="1"/>
            </p:cNvPicPr>
            <p:nvPr/>
          </p:nvPicPr>
          <p:blipFill>
            <a:blip r:embed="rId1"/>
            <a:srcRect l="5667" t="56273" r="57060" b="14301"/>
            <a:stretch>
              <a:fillRect/>
            </a:stretch>
          </p:blipFill>
          <p:spPr>
            <a:xfrm>
              <a:off x="6098822" y="2252275"/>
              <a:ext cx="740827" cy="625876"/>
            </a:xfrm>
            <a:custGeom>
              <a:avLst/>
              <a:gdLst>
                <a:gd name="connsiteX0" fmla="*/ 549350 w 1098700"/>
                <a:gd name="connsiteY0" fmla="*/ 0 h 1098700"/>
                <a:gd name="connsiteX1" fmla="*/ 1098700 w 1098700"/>
                <a:gd name="connsiteY1" fmla="*/ 549350 h 1098700"/>
                <a:gd name="connsiteX2" fmla="*/ 549350 w 1098700"/>
                <a:gd name="connsiteY2" fmla="*/ 1098700 h 1098700"/>
                <a:gd name="connsiteX3" fmla="*/ 0 w 1098700"/>
                <a:gd name="connsiteY3" fmla="*/ 549350 h 1098700"/>
                <a:gd name="connsiteX4" fmla="*/ 549350 w 1098700"/>
                <a:gd name="connsiteY4" fmla="*/ 0 h 109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700" h="1098700">
                  <a:moveTo>
                    <a:pt x="549350" y="0"/>
                  </a:moveTo>
                  <a:cubicBezTo>
                    <a:pt x="852748" y="0"/>
                    <a:pt x="1098700" y="245952"/>
                    <a:pt x="1098700" y="549350"/>
                  </a:cubicBezTo>
                  <a:cubicBezTo>
                    <a:pt x="1098700" y="852748"/>
                    <a:pt x="852748" y="1098700"/>
                    <a:pt x="549350" y="1098700"/>
                  </a:cubicBezTo>
                  <a:cubicBezTo>
                    <a:pt x="245952" y="1098700"/>
                    <a:pt x="0" y="852748"/>
                    <a:pt x="0" y="549350"/>
                  </a:cubicBezTo>
                  <a:cubicBezTo>
                    <a:pt x="0" y="245952"/>
                    <a:pt x="245952" y="0"/>
                    <a:pt x="549350" y="0"/>
                  </a:cubicBezTo>
                  <a:close/>
                </a:path>
              </a:pathLst>
            </a:custGeom>
            <a:ln w="6350">
              <a:noFill/>
            </a:ln>
          </p:spPr>
        </p:pic>
        <p:pic>
          <p:nvPicPr>
            <p:cNvPr id="117" name="图片 116"/>
            <p:cNvPicPr>
              <a:picLocks noChangeAspect="1"/>
            </p:cNvPicPr>
            <p:nvPr/>
          </p:nvPicPr>
          <p:blipFill>
            <a:blip r:embed="rId1"/>
            <a:srcRect l="57424" t="56273" r="5303" b="14301"/>
            <a:stretch>
              <a:fillRect/>
            </a:stretch>
          </p:blipFill>
          <p:spPr>
            <a:xfrm>
              <a:off x="6978190" y="2252275"/>
              <a:ext cx="701802" cy="625876"/>
            </a:xfrm>
            <a:custGeom>
              <a:avLst/>
              <a:gdLst>
                <a:gd name="connsiteX0" fmla="*/ 549350 w 1098700"/>
                <a:gd name="connsiteY0" fmla="*/ 0 h 1098700"/>
                <a:gd name="connsiteX1" fmla="*/ 1098700 w 1098700"/>
                <a:gd name="connsiteY1" fmla="*/ 549350 h 1098700"/>
                <a:gd name="connsiteX2" fmla="*/ 549350 w 1098700"/>
                <a:gd name="connsiteY2" fmla="*/ 1098700 h 1098700"/>
                <a:gd name="connsiteX3" fmla="*/ 0 w 1098700"/>
                <a:gd name="connsiteY3" fmla="*/ 549350 h 1098700"/>
                <a:gd name="connsiteX4" fmla="*/ 549350 w 1098700"/>
                <a:gd name="connsiteY4" fmla="*/ 0 h 109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700" h="1098700">
                  <a:moveTo>
                    <a:pt x="549350" y="0"/>
                  </a:moveTo>
                  <a:cubicBezTo>
                    <a:pt x="852748" y="0"/>
                    <a:pt x="1098700" y="245952"/>
                    <a:pt x="1098700" y="549350"/>
                  </a:cubicBezTo>
                  <a:cubicBezTo>
                    <a:pt x="1098700" y="852748"/>
                    <a:pt x="852748" y="1098700"/>
                    <a:pt x="549350" y="1098700"/>
                  </a:cubicBezTo>
                  <a:cubicBezTo>
                    <a:pt x="245952" y="1098700"/>
                    <a:pt x="0" y="852748"/>
                    <a:pt x="0" y="549350"/>
                  </a:cubicBezTo>
                  <a:cubicBezTo>
                    <a:pt x="0" y="245952"/>
                    <a:pt x="245952" y="0"/>
                    <a:pt x="549350" y="0"/>
                  </a:cubicBezTo>
                  <a:close/>
                </a:path>
              </a:pathLst>
            </a:custGeom>
            <a:ln w="6350">
              <a:noFill/>
            </a:ln>
          </p:spPr>
        </p:pic>
      </p:grpSp>
      <p:sp>
        <p:nvSpPr>
          <p:cNvPr id="157" name="文本框 156"/>
          <p:cNvSpPr txBox="1"/>
          <p:nvPr/>
        </p:nvSpPr>
        <p:spPr>
          <a:xfrm>
            <a:off x="8624570" y="3366416"/>
            <a:ext cx="2651125" cy="460375"/>
          </a:xfrm>
          <a:prstGeom prst="rect">
            <a:avLst/>
          </a:prstGeom>
          <a:noFill/>
        </p:spPr>
        <p:txBody>
          <a:bodyPr wrap="square" rtlCol="0">
            <a:spAutoFit/>
          </a:bodyPr>
          <a:lstStyle/>
          <a:p>
            <a:r>
              <a:rPr lang="zh-CN" altLang="en-US"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其中约</a:t>
            </a:r>
            <a:r>
              <a:rPr lang="en-US" altLang="zh-CN"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 </a:t>
            </a:r>
            <a:r>
              <a:rPr lang="en-US" altLang="zh-CN" sz="2400" dirty="0">
                <a:solidFill>
                  <a:srgbClr val="FF0000"/>
                </a:solidFill>
                <a:latin typeface="Impact" panose="020B0806030902050204" pitchFamily="34" charset="0"/>
                <a:ea typeface="微软雅黑" panose="020B0503020204020204" pitchFamily="34" charset="-122"/>
              </a:rPr>
              <a:t>25%*</a:t>
            </a:r>
            <a:r>
              <a:rPr lang="zh-CN" altLang="en-US"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为</a:t>
            </a:r>
            <a:r>
              <a:rPr lang="en-US" altLang="zh-CN"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2-3</a:t>
            </a:r>
            <a:r>
              <a:rPr lang="zh-CN" altLang="en-US"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岁儿童</a:t>
            </a:r>
            <a:endParaRPr lang="zh-CN" altLang="en-US" sz="16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cxnSp>
        <p:nvCxnSpPr>
          <p:cNvPr id="161" name="直接连接符 160"/>
          <p:cNvCxnSpPr/>
          <p:nvPr/>
        </p:nvCxnSpPr>
        <p:spPr>
          <a:xfrm>
            <a:off x="4334828" y="1653448"/>
            <a:ext cx="0" cy="2278640"/>
          </a:xfrm>
          <a:prstGeom prst="line">
            <a:avLst/>
          </a:prstGeom>
          <a:ln>
            <a:gradFill>
              <a:gsLst>
                <a:gs pos="100000">
                  <a:srgbClr val="4874CB">
                    <a:alpha val="0"/>
                  </a:srgbClr>
                </a:gs>
                <a:gs pos="77000">
                  <a:srgbClr val="4874C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8090196" y="1653448"/>
            <a:ext cx="0" cy="2278640"/>
          </a:xfrm>
          <a:prstGeom prst="line">
            <a:avLst/>
          </a:prstGeom>
          <a:ln>
            <a:gradFill>
              <a:gsLst>
                <a:gs pos="100000">
                  <a:srgbClr val="4874CB">
                    <a:alpha val="0"/>
                  </a:srgbClr>
                </a:gs>
                <a:gs pos="77000">
                  <a:srgbClr val="4874CB"/>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3" name="文本框 182"/>
          <p:cNvSpPr txBox="1"/>
          <p:nvPr/>
        </p:nvSpPr>
        <p:spPr>
          <a:xfrm>
            <a:off x="8260672" y="2904452"/>
            <a:ext cx="1690489" cy="461665"/>
          </a:xfrm>
          <a:prstGeom prst="rect">
            <a:avLst/>
          </a:prstGeom>
          <a:noFill/>
        </p:spPr>
        <p:txBody>
          <a:bodyPr wrap="square" anchor="ctr">
            <a:spAutoFit/>
          </a:bodyPr>
          <a:lstStyle/>
          <a:p>
            <a:pPr algn="ctr" fontAlgn="auto">
              <a:buClr>
                <a:srgbClr val="F7A200"/>
              </a:buClr>
            </a:pPr>
            <a:r>
              <a:rPr lang="en-US" altLang="zh-CN" sz="2400" dirty="0">
                <a:gradFill>
                  <a:gsLst>
                    <a:gs pos="0">
                      <a:srgbClr val="4874CB"/>
                    </a:gs>
                    <a:gs pos="100000">
                      <a:srgbClr val="4874CB"/>
                    </a:gs>
                  </a:gsLst>
                  <a:lin ang="0" scaled="0"/>
                </a:gradFill>
                <a:latin typeface="Impact" panose="020B0806030902050204" pitchFamily="34" charset="0"/>
                <a:ea typeface="微软雅黑" panose="020B0503020204020204" pitchFamily="34" charset="-122"/>
                <a:sym typeface="+mn-ea"/>
              </a:rPr>
              <a:t>15%</a:t>
            </a:r>
            <a:r>
              <a:rPr lang="zh-CN" altLang="en-US" sz="2400" dirty="0">
                <a:gradFill>
                  <a:gsLst>
                    <a:gs pos="0">
                      <a:srgbClr val="4874CB"/>
                    </a:gs>
                    <a:gs pos="100000">
                      <a:srgbClr val="4874CB"/>
                    </a:gs>
                  </a:gsLst>
                  <a:lin ang="0" scaled="0"/>
                </a:gradFill>
                <a:latin typeface="Impact" panose="020B0806030902050204" pitchFamily="34" charset="0"/>
                <a:ea typeface="微软雅黑" panose="020B0503020204020204" pitchFamily="34" charset="-122"/>
                <a:sym typeface="+mn-ea"/>
              </a:rPr>
              <a:t>～</a:t>
            </a:r>
            <a:r>
              <a:rPr lang="en-US" altLang="zh-CN" sz="2400" dirty="0">
                <a:gradFill>
                  <a:gsLst>
                    <a:gs pos="0">
                      <a:srgbClr val="4874CB"/>
                    </a:gs>
                    <a:gs pos="100000">
                      <a:srgbClr val="4874CB"/>
                    </a:gs>
                  </a:gsLst>
                  <a:lin ang="0" scaled="0"/>
                </a:gradFill>
                <a:latin typeface="Impact" panose="020B0806030902050204" pitchFamily="34" charset="0"/>
                <a:ea typeface="微软雅黑" panose="020B0503020204020204" pitchFamily="34" charset="-122"/>
                <a:sym typeface="+mn-ea"/>
              </a:rPr>
              <a:t>40%</a:t>
            </a:r>
            <a:endParaRPr lang="zh-CN" altLang="en-US" sz="2400" b="1" dirty="0">
              <a:gradFill>
                <a:gsLst>
                  <a:gs pos="0">
                    <a:srgbClr val="4874CB"/>
                  </a:gs>
                  <a:gs pos="100000">
                    <a:srgbClr val="4874CB"/>
                  </a:gs>
                </a:gsLst>
                <a:lin ang="0" scaled="0"/>
              </a:gradFill>
              <a:latin typeface="Impact" panose="020B0806030902050204" pitchFamily="34" charset="0"/>
              <a:ea typeface="微软雅黑" panose="020B0503020204020204" pitchFamily="34" charset="-122"/>
            </a:endParaRPr>
          </a:p>
        </p:txBody>
      </p:sp>
      <p:sp>
        <p:nvSpPr>
          <p:cNvPr id="184" name="文本框 183"/>
          <p:cNvSpPr txBox="1"/>
          <p:nvPr/>
        </p:nvSpPr>
        <p:spPr>
          <a:xfrm>
            <a:off x="10010973" y="2904452"/>
            <a:ext cx="1690489" cy="461665"/>
          </a:xfrm>
          <a:prstGeom prst="rect">
            <a:avLst/>
          </a:prstGeom>
          <a:noFill/>
        </p:spPr>
        <p:txBody>
          <a:bodyPr wrap="square" anchor="ctr">
            <a:spAutoFit/>
          </a:bodyPr>
          <a:lstStyle/>
          <a:p>
            <a:pPr algn="ctr" fontAlgn="auto">
              <a:buClr>
                <a:srgbClr val="F7A200"/>
              </a:buClr>
            </a:pPr>
            <a:r>
              <a:rPr lang="en-US" altLang="zh-CN" sz="2400">
                <a:gradFill>
                  <a:gsLst>
                    <a:gs pos="0">
                      <a:srgbClr val="4874CB"/>
                    </a:gs>
                    <a:gs pos="100000">
                      <a:srgbClr val="4874CB"/>
                    </a:gs>
                  </a:gsLst>
                  <a:lin ang="0" scaled="0"/>
                </a:gradFill>
                <a:latin typeface="Impact" panose="020B0806030902050204" pitchFamily="34" charset="0"/>
                <a:ea typeface="微软雅黑" panose="020B0503020204020204" pitchFamily="34" charset="-122"/>
                <a:sym typeface="+mn-ea"/>
              </a:rPr>
              <a:t>30%</a:t>
            </a:r>
            <a:endParaRPr lang="en-US" altLang="zh-CN" sz="2400">
              <a:gradFill>
                <a:gsLst>
                  <a:gs pos="0">
                    <a:srgbClr val="4874CB"/>
                  </a:gs>
                  <a:gs pos="100000">
                    <a:srgbClr val="4874CB"/>
                  </a:gs>
                </a:gsLst>
                <a:lin ang="0" scaled="0"/>
              </a:gradFill>
              <a:latin typeface="Impact" panose="020B0806030902050204" pitchFamily="34" charset="0"/>
              <a:ea typeface="微软雅黑" panose="020B0503020204020204" pitchFamily="34" charset="-122"/>
              <a:sym typeface="+mn-ea"/>
            </a:endParaRPr>
          </a:p>
        </p:txBody>
      </p:sp>
      <p:sp>
        <p:nvSpPr>
          <p:cNvPr id="185" name="文本框 184"/>
          <p:cNvSpPr txBox="1"/>
          <p:nvPr/>
        </p:nvSpPr>
        <p:spPr>
          <a:xfrm>
            <a:off x="8287047" y="2138757"/>
            <a:ext cx="1637740" cy="679561"/>
          </a:xfrm>
          <a:prstGeom prst="roundRect">
            <a:avLst>
              <a:gd name="adj" fmla="val 9553"/>
            </a:avLst>
          </a:prstGeom>
          <a:solidFill>
            <a:srgbClr val="4874CB">
              <a:alpha val="20000"/>
            </a:srgbClr>
          </a:solidFill>
          <a:ln>
            <a:noFill/>
          </a:ln>
        </p:spPr>
        <p:txBody>
          <a:bodyPr wrap="none" anchor="ctr">
            <a:noAutofit/>
          </a:bodyPr>
          <a:lstStyle/>
          <a:p>
            <a:pPr algn="ctr" fontAlgn="auto">
              <a:lnSpc>
                <a:spcPct val="12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过敏性结膜炎在</a:t>
            </a:r>
            <a:endParaRPr lang="en-US" altLang="zh-CN"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a:p>
            <a:pPr algn="ctr" fontAlgn="auto">
              <a:lnSpc>
                <a:spcPct val="12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总人群中患病率为</a:t>
            </a:r>
            <a:endPar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sp>
        <p:nvSpPr>
          <p:cNvPr id="186" name="文本框 185"/>
          <p:cNvSpPr txBox="1"/>
          <p:nvPr/>
        </p:nvSpPr>
        <p:spPr>
          <a:xfrm>
            <a:off x="10037348" y="2138757"/>
            <a:ext cx="1637740" cy="679561"/>
          </a:xfrm>
          <a:prstGeom prst="roundRect">
            <a:avLst>
              <a:gd name="adj" fmla="val 9552"/>
            </a:avLst>
          </a:prstGeom>
          <a:solidFill>
            <a:srgbClr val="4874CB">
              <a:alpha val="20000"/>
            </a:srgbClr>
          </a:solidFill>
          <a:ln>
            <a:noFill/>
          </a:ln>
        </p:spPr>
        <p:txBody>
          <a:bodyPr wrap="square" anchor="ctr">
            <a:noAutofit/>
          </a:bodyPr>
          <a:lstStyle/>
          <a:p>
            <a:pPr algn="ctr" fontAlgn="auto">
              <a:lnSpc>
                <a:spcPct val="12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儿童的患病率</a:t>
            </a:r>
            <a:endParaRPr lang="en-US" altLang="zh-CN"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a:p>
            <a:pPr algn="ctr" fontAlgn="auto">
              <a:lnSpc>
                <a:spcPct val="120000"/>
              </a:lnSpc>
              <a:buClr>
                <a:srgbClr val="F7A200"/>
              </a:buClr>
            </a:pPr>
            <a:r>
              <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rPr>
              <a:t>则高达</a:t>
            </a:r>
            <a:endParaRPr lang="zh-CN" altLang="en-US" sz="1400">
              <a:gradFill>
                <a:gsLst>
                  <a:gs pos="100000">
                    <a:schemeClr val="tx1"/>
                  </a:gs>
                  <a:gs pos="0">
                    <a:schemeClr val="tx1"/>
                  </a:gs>
                </a:gsLst>
                <a:lin ang="0" scaled="0"/>
              </a:gra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165860" y="1573811"/>
            <a:ext cx="2477135" cy="519430"/>
          </a:xfrm>
          <a:prstGeom prst="roundRect">
            <a:avLst>
              <a:gd name="adj" fmla="val 50000"/>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defPPr>
              <a:defRPr lang="zh-CN"/>
            </a:defPPr>
            <a:lvl1pPr indent="482600">
              <a:defRPr sz="16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a:t>多数短期发作</a:t>
            </a:r>
            <a:endParaRPr lang="zh-CN" altLang="en-US"/>
          </a:p>
        </p:txBody>
      </p:sp>
      <p:sp>
        <p:nvSpPr>
          <p:cNvPr id="31" name="文本框 30"/>
          <p:cNvSpPr txBox="1"/>
          <p:nvPr/>
        </p:nvSpPr>
        <p:spPr>
          <a:xfrm>
            <a:off x="4947920" y="1573811"/>
            <a:ext cx="2477135" cy="519430"/>
          </a:xfrm>
          <a:prstGeom prst="roundRect">
            <a:avLst>
              <a:gd name="adj" fmla="val 50000"/>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defPPr>
              <a:defRPr lang="zh-CN"/>
            </a:defPPr>
            <a:lvl1pPr indent="482600">
              <a:defRPr sz="16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a:t>诊断标准明确</a:t>
            </a:r>
            <a:endParaRPr lang="zh-CN" altLang="en-US"/>
          </a:p>
        </p:txBody>
      </p:sp>
      <p:sp>
        <p:nvSpPr>
          <p:cNvPr id="40" name="文本框 39"/>
          <p:cNvSpPr txBox="1"/>
          <p:nvPr/>
        </p:nvSpPr>
        <p:spPr>
          <a:xfrm>
            <a:off x="8711565" y="1573811"/>
            <a:ext cx="2477135" cy="520065"/>
          </a:xfrm>
          <a:prstGeom prst="roundRect">
            <a:avLst>
              <a:gd name="adj" fmla="val 50000"/>
            </a:avLst>
          </a:prstGeom>
          <a:solidFill>
            <a:srgbClr val="0971C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defPPr>
              <a:defRPr lang="zh-CN"/>
            </a:defPPr>
            <a:lvl1pPr marL="360045">
              <a:defRPr sz="16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482600"/>
            <a:r>
              <a:rPr lang="zh-CN" altLang="en-US" dirty="0"/>
              <a:t>儿童患者多</a:t>
            </a:r>
            <a:endParaRPr lang="zh-CN" altLang="en-US" dirty="0"/>
          </a:p>
        </p:txBody>
      </p:sp>
      <p:grpSp>
        <p:nvGrpSpPr>
          <p:cNvPr id="9" name="组合 8"/>
          <p:cNvGrpSpPr/>
          <p:nvPr/>
        </p:nvGrpSpPr>
        <p:grpSpPr>
          <a:xfrm>
            <a:off x="1329975" y="1628544"/>
            <a:ext cx="7965711" cy="407457"/>
            <a:chOff x="1239805" y="1437763"/>
            <a:chExt cx="7965711" cy="407457"/>
          </a:xfrm>
        </p:grpSpPr>
        <p:grpSp>
          <p:nvGrpSpPr>
            <p:cNvPr id="226" name="组合 225"/>
            <p:cNvGrpSpPr/>
            <p:nvPr/>
          </p:nvGrpSpPr>
          <p:grpSpPr>
            <a:xfrm>
              <a:off x="1239805" y="1437763"/>
              <a:ext cx="423592" cy="407457"/>
              <a:chOff x="1302319" y="1437763"/>
              <a:chExt cx="423592" cy="423592"/>
            </a:xfrm>
          </p:grpSpPr>
          <p:sp>
            <p:nvSpPr>
              <p:cNvPr id="196" name="椭圆 195"/>
              <p:cNvSpPr/>
              <p:nvPr/>
            </p:nvSpPr>
            <p:spPr>
              <a:xfrm>
                <a:off x="1302319" y="1437763"/>
                <a:ext cx="423592" cy="4235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8" name="图形 19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4743" y="1500189"/>
                <a:ext cx="298744" cy="298742"/>
              </a:xfrm>
              <a:prstGeom prst="rect">
                <a:avLst/>
              </a:prstGeom>
            </p:spPr>
          </p:pic>
        </p:grpSp>
        <p:grpSp>
          <p:nvGrpSpPr>
            <p:cNvPr id="225" name="组合 224"/>
            <p:cNvGrpSpPr/>
            <p:nvPr/>
          </p:nvGrpSpPr>
          <p:grpSpPr>
            <a:xfrm>
              <a:off x="5018055" y="1437763"/>
              <a:ext cx="423592" cy="407457"/>
              <a:chOff x="5080568" y="1437763"/>
              <a:chExt cx="423592" cy="423592"/>
            </a:xfrm>
          </p:grpSpPr>
          <p:sp>
            <p:nvSpPr>
              <p:cNvPr id="195" name="椭圆 194"/>
              <p:cNvSpPr/>
              <p:nvPr/>
            </p:nvSpPr>
            <p:spPr>
              <a:xfrm>
                <a:off x="5080568" y="1437763"/>
                <a:ext cx="423592" cy="4235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图形 199"/>
              <p:cNvSpPr/>
              <p:nvPr/>
            </p:nvSpPr>
            <p:spPr>
              <a:xfrm>
                <a:off x="5208925" y="1556638"/>
                <a:ext cx="187687" cy="208230"/>
              </a:xfrm>
              <a:custGeom>
                <a:avLst/>
                <a:gdLst>
                  <a:gd name="connsiteX0" fmla="*/ 98274 w 187687"/>
                  <a:gd name="connsiteY0" fmla="*/ 103084 h 208230"/>
                  <a:gd name="connsiteX1" fmla="*/ 103823 w 187687"/>
                  <a:gd name="connsiteY1" fmla="*/ 108695 h 208230"/>
                  <a:gd name="connsiteX2" fmla="*/ 99437 w 187687"/>
                  <a:gd name="connsiteY2" fmla="*/ 114115 h 208230"/>
                  <a:gd name="connsiteX3" fmla="*/ 98755 w 187687"/>
                  <a:gd name="connsiteY3" fmla="*/ 114221 h 208230"/>
                  <a:gd name="connsiteX4" fmla="*/ 98274 w 187687"/>
                  <a:gd name="connsiteY4" fmla="*/ 114244 h 208230"/>
                  <a:gd name="connsiteX5" fmla="*/ 96917 w 187687"/>
                  <a:gd name="connsiteY5" fmla="*/ 114244 h 208230"/>
                  <a:gd name="connsiteX6" fmla="*/ 84964 w 187687"/>
                  <a:gd name="connsiteY6" fmla="*/ 124788 h 208230"/>
                  <a:gd name="connsiteX7" fmla="*/ 84887 w 187687"/>
                  <a:gd name="connsiteY7" fmla="*/ 125692 h 208230"/>
                  <a:gd name="connsiteX8" fmla="*/ 84876 w 187687"/>
                  <a:gd name="connsiteY8" fmla="*/ 126286 h 208230"/>
                  <a:gd name="connsiteX9" fmla="*/ 84876 w 187687"/>
                  <a:gd name="connsiteY9" fmla="*/ 143907 h 208230"/>
                  <a:gd name="connsiteX10" fmla="*/ 112382 w 187687"/>
                  <a:gd name="connsiteY10" fmla="*/ 173493 h 208230"/>
                  <a:gd name="connsiteX11" fmla="*/ 113675 w 187687"/>
                  <a:gd name="connsiteY11" fmla="*/ 173557 h 208230"/>
                  <a:gd name="connsiteX12" fmla="*/ 114567 w 187687"/>
                  <a:gd name="connsiteY12" fmla="*/ 173569 h 208230"/>
                  <a:gd name="connsiteX13" fmla="*/ 115343 w 187687"/>
                  <a:gd name="connsiteY13" fmla="*/ 173557 h 208230"/>
                  <a:gd name="connsiteX14" fmla="*/ 144124 w 187687"/>
                  <a:gd name="connsiteY14" fmla="*/ 146027 h 208230"/>
                  <a:gd name="connsiteX15" fmla="*/ 144189 w 187687"/>
                  <a:gd name="connsiteY15" fmla="*/ 144723 h 208230"/>
                  <a:gd name="connsiteX16" fmla="*/ 144200 w 187687"/>
                  <a:gd name="connsiteY16" fmla="*/ 143907 h 208230"/>
                  <a:gd name="connsiteX17" fmla="*/ 144200 w 187687"/>
                  <a:gd name="connsiteY17" fmla="*/ 126286 h 208230"/>
                  <a:gd name="connsiteX18" fmla="*/ 133657 w 187687"/>
                  <a:gd name="connsiteY18" fmla="*/ 114332 h 208230"/>
                  <a:gd name="connsiteX19" fmla="*/ 132752 w 187687"/>
                  <a:gd name="connsiteY19" fmla="*/ 114256 h 208230"/>
                  <a:gd name="connsiteX20" fmla="*/ 132159 w 187687"/>
                  <a:gd name="connsiteY20" fmla="*/ 114244 h 208230"/>
                  <a:gd name="connsiteX21" fmla="*/ 130803 w 187687"/>
                  <a:gd name="connsiteY21" fmla="*/ 114244 h 208230"/>
                  <a:gd name="connsiteX22" fmla="*/ 125253 w 187687"/>
                  <a:gd name="connsiteY22" fmla="*/ 108634 h 208230"/>
                  <a:gd name="connsiteX23" fmla="*/ 129640 w 187687"/>
                  <a:gd name="connsiteY23" fmla="*/ 103213 h 208230"/>
                  <a:gd name="connsiteX24" fmla="*/ 130321 w 187687"/>
                  <a:gd name="connsiteY24" fmla="*/ 103108 h 208230"/>
                  <a:gd name="connsiteX25" fmla="*/ 130803 w 187687"/>
                  <a:gd name="connsiteY25" fmla="*/ 103084 h 208230"/>
                  <a:gd name="connsiteX26" fmla="*/ 132159 w 187687"/>
                  <a:gd name="connsiteY26" fmla="*/ 103084 h 208230"/>
                  <a:gd name="connsiteX27" fmla="*/ 155284 w 187687"/>
                  <a:gd name="connsiteY27" fmla="*/ 124388 h 208230"/>
                  <a:gd name="connsiteX28" fmla="*/ 155349 w 187687"/>
                  <a:gd name="connsiteY28" fmla="*/ 125551 h 208230"/>
                  <a:gd name="connsiteX29" fmla="*/ 155361 w 187687"/>
                  <a:gd name="connsiteY29" fmla="*/ 126286 h 208230"/>
                  <a:gd name="connsiteX30" fmla="*/ 155361 w 187687"/>
                  <a:gd name="connsiteY30" fmla="*/ 143907 h 208230"/>
                  <a:gd name="connsiteX31" fmla="*/ 120470 w 187687"/>
                  <a:gd name="connsiteY31" fmla="*/ 184301 h 208230"/>
                  <a:gd name="connsiteX32" fmla="*/ 120112 w 187687"/>
                  <a:gd name="connsiteY32" fmla="*/ 184348 h 208230"/>
                  <a:gd name="connsiteX33" fmla="*/ 120118 w 187687"/>
                  <a:gd name="connsiteY33" fmla="*/ 185023 h 208230"/>
                  <a:gd name="connsiteX34" fmla="*/ 129733 w 187687"/>
                  <a:gd name="connsiteY34" fmla="*/ 196824 h 208230"/>
                  <a:gd name="connsiteX35" fmla="*/ 130662 w 187687"/>
                  <a:gd name="connsiteY35" fmla="*/ 196976 h 208230"/>
                  <a:gd name="connsiteX36" fmla="*/ 131566 w 187687"/>
                  <a:gd name="connsiteY36" fmla="*/ 197053 h 208230"/>
                  <a:gd name="connsiteX37" fmla="*/ 132159 w 187687"/>
                  <a:gd name="connsiteY37" fmla="*/ 197064 h 208230"/>
                  <a:gd name="connsiteX38" fmla="*/ 155654 w 187687"/>
                  <a:gd name="connsiteY38" fmla="*/ 197064 h 208230"/>
                  <a:gd name="connsiteX39" fmla="*/ 167607 w 187687"/>
                  <a:gd name="connsiteY39" fmla="*/ 186521 h 208230"/>
                  <a:gd name="connsiteX40" fmla="*/ 167684 w 187687"/>
                  <a:gd name="connsiteY40" fmla="*/ 185616 h 208230"/>
                  <a:gd name="connsiteX41" fmla="*/ 167695 w 187687"/>
                  <a:gd name="connsiteY41" fmla="*/ 185023 h 208230"/>
                  <a:gd name="connsiteX42" fmla="*/ 167695 w 187687"/>
                  <a:gd name="connsiteY42" fmla="*/ 183602 h 208230"/>
                  <a:gd name="connsiteX43" fmla="*/ 167554 w 187687"/>
                  <a:gd name="connsiteY43" fmla="*/ 183543 h 208230"/>
                  <a:gd name="connsiteX44" fmla="*/ 158908 w 187687"/>
                  <a:gd name="connsiteY44" fmla="*/ 169927 h 208230"/>
                  <a:gd name="connsiteX45" fmla="*/ 158973 w 187687"/>
                  <a:gd name="connsiteY45" fmla="*/ 168894 h 208230"/>
                  <a:gd name="connsiteX46" fmla="*/ 159108 w 187687"/>
                  <a:gd name="connsiteY46" fmla="*/ 167913 h 208230"/>
                  <a:gd name="connsiteX47" fmla="*/ 175747 w 187687"/>
                  <a:gd name="connsiteY47" fmla="*/ 156179 h 208230"/>
                  <a:gd name="connsiteX48" fmla="*/ 187478 w 187687"/>
                  <a:gd name="connsiteY48" fmla="*/ 167901 h 208230"/>
                  <a:gd name="connsiteX49" fmla="*/ 178997 w 187687"/>
                  <a:gd name="connsiteY49" fmla="*/ 183555 h 208230"/>
                  <a:gd name="connsiteX50" fmla="*/ 178844 w 187687"/>
                  <a:gd name="connsiteY50" fmla="*/ 183608 h 208230"/>
                  <a:gd name="connsiteX51" fmla="*/ 178850 w 187687"/>
                  <a:gd name="connsiteY51" fmla="*/ 185029 h 208230"/>
                  <a:gd name="connsiteX52" fmla="*/ 158738 w 187687"/>
                  <a:gd name="connsiteY52" fmla="*/ 208025 h 208230"/>
                  <a:gd name="connsiteX53" fmla="*/ 157546 w 187687"/>
                  <a:gd name="connsiteY53" fmla="*/ 208154 h 208230"/>
                  <a:gd name="connsiteX54" fmla="*/ 156383 w 187687"/>
                  <a:gd name="connsiteY54" fmla="*/ 208218 h 208230"/>
                  <a:gd name="connsiteX55" fmla="*/ 155649 w 187687"/>
                  <a:gd name="connsiteY55" fmla="*/ 208230 h 208230"/>
                  <a:gd name="connsiteX56" fmla="*/ 132153 w 187687"/>
                  <a:gd name="connsiteY56" fmla="*/ 208230 h 208230"/>
                  <a:gd name="connsiteX57" fmla="*/ 109028 w 187687"/>
                  <a:gd name="connsiteY57" fmla="*/ 186926 h 208230"/>
                  <a:gd name="connsiteX58" fmla="*/ 108964 w 187687"/>
                  <a:gd name="connsiteY58" fmla="*/ 185763 h 208230"/>
                  <a:gd name="connsiteX59" fmla="*/ 108952 w 187687"/>
                  <a:gd name="connsiteY59" fmla="*/ 184354 h 208230"/>
                  <a:gd name="connsiteX60" fmla="*/ 108600 w 187687"/>
                  <a:gd name="connsiteY60" fmla="*/ 184306 h 208230"/>
                  <a:gd name="connsiteX61" fmla="*/ 73886 w 187687"/>
                  <a:gd name="connsiteY61" fmla="*/ 147742 h 208230"/>
                  <a:gd name="connsiteX62" fmla="*/ 73774 w 187687"/>
                  <a:gd name="connsiteY62" fmla="*/ 146256 h 208230"/>
                  <a:gd name="connsiteX63" fmla="*/ 73715 w 187687"/>
                  <a:gd name="connsiteY63" fmla="*/ 144835 h 208230"/>
                  <a:gd name="connsiteX64" fmla="*/ 73710 w 187687"/>
                  <a:gd name="connsiteY64" fmla="*/ 126291 h 208230"/>
                  <a:gd name="connsiteX65" fmla="*/ 95014 w 187687"/>
                  <a:gd name="connsiteY65" fmla="*/ 103167 h 208230"/>
                  <a:gd name="connsiteX66" fmla="*/ 96177 w 187687"/>
                  <a:gd name="connsiteY66" fmla="*/ 103102 h 208230"/>
                  <a:gd name="connsiteX67" fmla="*/ 96911 w 187687"/>
                  <a:gd name="connsiteY67" fmla="*/ 103090 h 208230"/>
                  <a:gd name="connsiteX68" fmla="*/ 98268 w 187687"/>
                  <a:gd name="connsiteY68" fmla="*/ 103090 h 208230"/>
                  <a:gd name="connsiteX69" fmla="*/ 160060 w 187687"/>
                  <a:gd name="connsiteY69" fmla="*/ 0 h 208230"/>
                  <a:gd name="connsiteX70" fmla="*/ 167367 w 187687"/>
                  <a:gd name="connsiteY70" fmla="*/ 6590 h 208230"/>
                  <a:gd name="connsiteX71" fmla="*/ 167402 w 187687"/>
                  <a:gd name="connsiteY71" fmla="*/ 7342 h 208230"/>
                  <a:gd name="connsiteX72" fmla="*/ 167402 w 187687"/>
                  <a:gd name="connsiteY72" fmla="*/ 95449 h 208230"/>
                  <a:gd name="connsiteX73" fmla="*/ 160094 w 187687"/>
                  <a:gd name="connsiteY73" fmla="*/ 102825 h 208230"/>
                  <a:gd name="connsiteX74" fmla="*/ 152753 w 187687"/>
                  <a:gd name="connsiteY74" fmla="*/ 96200 h 208230"/>
                  <a:gd name="connsiteX75" fmla="*/ 152717 w 187687"/>
                  <a:gd name="connsiteY75" fmla="*/ 95449 h 208230"/>
                  <a:gd name="connsiteX76" fmla="*/ 152717 w 187687"/>
                  <a:gd name="connsiteY76" fmla="*/ 14684 h 208230"/>
                  <a:gd name="connsiteX77" fmla="*/ 14684 w 187687"/>
                  <a:gd name="connsiteY77" fmla="*/ 14684 h 208230"/>
                  <a:gd name="connsiteX78" fmla="*/ 14684 w 187687"/>
                  <a:gd name="connsiteY78" fmla="*/ 176213 h 208230"/>
                  <a:gd name="connsiteX79" fmla="*/ 71953 w 187687"/>
                  <a:gd name="connsiteY79" fmla="*/ 176213 h 208230"/>
                  <a:gd name="connsiteX80" fmla="*/ 79260 w 187687"/>
                  <a:gd name="connsiteY80" fmla="*/ 182803 h 208230"/>
                  <a:gd name="connsiteX81" fmla="*/ 79296 w 187687"/>
                  <a:gd name="connsiteY81" fmla="*/ 183555 h 208230"/>
                  <a:gd name="connsiteX82" fmla="*/ 72705 w 187687"/>
                  <a:gd name="connsiteY82" fmla="*/ 190862 h 208230"/>
                  <a:gd name="connsiteX83" fmla="*/ 71953 w 187687"/>
                  <a:gd name="connsiteY83" fmla="*/ 190897 h 208230"/>
                  <a:gd name="connsiteX84" fmla="*/ 7342 w 187687"/>
                  <a:gd name="connsiteY84" fmla="*/ 190897 h 208230"/>
                  <a:gd name="connsiteX85" fmla="*/ 35 w 187687"/>
                  <a:gd name="connsiteY85" fmla="*/ 184306 h 208230"/>
                  <a:gd name="connsiteX86" fmla="*/ 0 w 187687"/>
                  <a:gd name="connsiteY86" fmla="*/ 183555 h 208230"/>
                  <a:gd name="connsiteX87" fmla="*/ 0 w 187687"/>
                  <a:gd name="connsiteY87" fmla="*/ 7342 h 208230"/>
                  <a:gd name="connsiteX88" fmla="*/ 6590 w 187687"/>
                  <a:gd name="connsiteY88" fmla="*/ 35 h 208230"/>
                  <a:gd name="connsiteX89" fmla="*/ 7342 w 187687"/>
                  <a:gd name="connsiteY89" fmla="*/ 0 h 208230"/>
                  <a:gd name="connsiteX90" fmla="*/ 160060 w 187687"/>
                  <a:gd name="connsiteY90" fmla="*/ 0 h 208230"/>
                  <a:gd name="connsiteX91" fmla="*/ 173217 w 187687"/>
                  <a:gd name="connsiteY91" fmla="*/ 164582 h 208230"/>
                  <a:gd name="connsiteX92" fmla="*/ 167418 w 187687"/>
                  <a:gd name="connsiteY92" fmla="*/ 170530 h 208230"/>
                  <a:gd name="connsiteX93" fmla="*/ 172653 w 187687"/>
                  <a:gd name="connsiteY93" fmla="*/ 176295 h 208230"/>
                  <a:gd name="connsiteX94" fmla="*/ 173258 w 187687"/>
                  <a:gd name="connsiteY94" fmla="*/ 176324 h 208230"/>
                  <a:gd name="connsiteX95" fmla="*/ 179111 w 187687"/>
                  <a:gd name="connsiteY95" fmla="*/ 170430 h 208230"/>
                  <a:gd name="connsiteX96" fmla="*/ 173217 w 187687"/>
                  <a:gd name="connsiteY96" fmla="*/ 164577 h 208230"/>
                  <a:gd name="connsiteX97" fmla="*/ 54332 w 187687"/>
                  <a:gd name="connsiteY97" fmla="*/ 99854 h 208230"/>
                  <a:gd name="connsiteX98" fmla="*/ 61708 w 187687"/>
                  <a:gd name="connsiteY98" fmla="*/ 107162 h 208230"/>
                  <a:gd name="connsiteX99" fmla="*/ 55084 w 187687"/>
                  <a:gd name="connsiteY99" fmla="*/ 114503 h 208230"/>
                  <a:gd name="connsiteX100" fmla="*/ 54332 w 187687"/>
                  <a:gd name="connsiteY100" fmla="*/ 114538 h 208230"/>
                  <a:gd name="connsiteX101" fmla="*/ 42585 w 187687"/>
                  <a:gd name="connsiteY101" fmla="*/ 114538 h 208230"/>
                  <a:gd name="connsiteX102" fmla="*/ 35208 w 187687"/>
                  <a:gd name="connsiteY102" fmla="*/ 107230 h 208230"/>
                  <a:gd name="connsiteX103" fmla="*/ 41833 w 187687"/>
                  <a:gd name="connsiteY103" fmla="*/ 99889 h 208230"/>
                  <a:gd name="connsiteX104" fmla="*/ 42585 w 187687"/>
                  <a:gd name="connsiteY104" fmla="*/ 99854 h 208230"/>
                  <a:gd name="connsiteX105" fmla="*/ 54332 w 187687"/>
                  <a:gd name="connsiteY105" fmla="*/ 99854 h 208230"/>
                  <a:gd name="connsiteX106" fmla="*/ 124817 w 187687"/>
                  <a:gd name="connsiteY106" fmla="*/ 64611 h 208230"/>
                  <a:gd name="connsiteX107" fmla="*/ 132193 w 187687"/>
                  <a:gd name="connsiteY107" fmla="*/ 71919 h 208230"/>
                  <a:gd name="connsiteX108" fmla="*/ 125569 w 187687"/>
                  <a:gd name="connsiteY108" fmla="*/ 79260 h 208230"/>
                  <a:gd name="connsiteX109" fmla="*/ 124817 w 187687"/>
                  <a:gd name="connsiteY109" fmla="*/ 79296 h 208230"/>
                  <a:gd name="connsiteX110" fmla="*/ 42585 w 187687"/>
                  <a:gd name="connsiteY110" fmla="*/ 79296 h 208230"/>
                  <a:gd name="connsiteX111" fmla="*/ 35208 w 187687"/>
                  <a:gd name="connsiteY111" fmla="*/ 71988 h 208230"/>
                  <a:gd name="connsiteX112" fmla="*/ 41833 w 187687"/>
                  <a:gd name="connsiteY112" fmla="*/ 64647 h 208230"/>
                  <a:gd name="connsiteX113" fmla="*/ 42585 w 187687"/>
                  <a:gd name="connsiteY113" fmla="*/ 64611 h 208230"/>
                  <a:gd name="connsiteX114" fmla="*/ 124817 w 187687"/>
                  <a:gd name="connsiteY114" fmla="*/ 64611 h 208230"/>
                  <a:gd name="connsiteX115" fmla="*/ 124817 w 187687"/>
                  <a:gd name="connsiteY115" fmla="*/ 29369 h 208230"/>
                  <a:gd name="connsiteX116" fmla="*/ 132193 w 187687"/>
                  <a:gd name="connsiteY116" fmla="*/ 36677 h 208230"/>
                  <a:gd name="connsiteX117" fmla="*/ 125569 w 187687"/>
                  <a:gd name="connsiteY117" fmla="*/ 44018 h 208230"/>
                  <a:gd name="connsiteX118" fmla="*/ 124817 w 187687"/>
                  <a:gd name="connsiteY118" fmla="*/ 44053 h 208230"/>
                  <a:gd name="connsiteX119" fmla="*/ 42585 w 187687"/>
                  <a:gd name="connsiteY119" fmla="*/ 44053 h 208230"/>
                  <a:gd name="connsiteX120" fmla="*/ 35208 w 187687"/>
                  <a:gd name="connsiteY120" fmla="*/ 36745 h 208230"/>
                  <a:gd name="connsiteX121" fmla="*/ 41833 w 187687"/>
                  <a:gd name="connsiteY121" fmla="*/ 29404 h 208230"/>
                  <a:gd name="connsiteX122" fmla="*/ 42585 w 187687"/>
                  <a:gd name="connsiteY122" fmla="*/ 29369 h 208230"/>
                  <a:gd name="connsiteX123" fmla="*/ 124817 w 187687"/>
                  <a:gd name="connsiteY123" fmla="*/ 29369 h 20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87687" h="208230">
                    <a:moveTo>
                      <a:pt x="98274" y="103084"/>
                    </a:moveTo>
                    <a:cubicBezTo>
                      <a:pt x="101355" y="103101"/>
                      <a:pt x="103840" y="105613"/>
                      <a:pt x="103823" y="108695"/>
                    </a:cubicBezTo>
                    <a:cubicBezTo>
                      <a:pt x="103809" y="111305"/>
                      <a:pt x="101987" y="113557"/>
                      <a:pt x="99437" y="114115"/>
                    </a:cubicBezTo>
                    <a:lnTo>
                      <a:pt x="98755" y="114221"/>
                    </a:lnTo>
                    <a:lnTo>
                      <a:pt x="98274" y="114244"/>
                    </a:lnTo>
                    <a:lnTo>
                      <a:pt x="96917" y="114244"/>
                    </a:lnTo>
                    <a:cubicBezTo>
                      <a:pt x="90844" y="114242"/>
                      <a:pt x="85719" y="118762"/>
                      <a:pt x="84964" y="124788"/>
                    </a:cubicBezTo>
                    <a:lnTo>
                      <a:pt x="84887" y="125692"/>
                    </a:lnTo>
                    <a:lnTo>
                      <a:pt x="84876" y="126286"/>
                    </a:lnTo>
                    <a:lnTo>
                      <a:pt x="84876" y="143907"/>
                    </a:lnTo>
                    <a:cubicBezTo>
                      <a:pt x="84874" y="159453"/>
                      <a:pt x="96877" y="172363"/>
                      <a:pt x="112382" y="173493"/>
                    </a:cubicBezTo>
                    <a:lnTo>
                      <a:pt x="113675" y="173557"/>
                    </a:lnTo>
                    <a:lnTo>
                      <a:pt x="114567" y="173569"/>
                    </a:lnTo>
                    <a:lnTo>
                      <a:pt x="115343" y="173557"/>
                    </a:lnTo>
                    <a:cubicBezTo>
                      <a:pt x="130587" y="173144"/>
                      <a:pt x="143034" y="161238"/>
                      <a:pt x="144124" y="146027"/>
                    </a:cubicBezTo>
                    <a:lnTo>
                      <a:pt x="144189" y="144723"/>
                    </a:lnTo>
                    <a:lnTo>
                      <a:pt x="144200" y="143907"/>
                    </a:lnTo>
                    <a:lnTo>
                      <a:pt x="144200" y="126286"/>
                    </a:lnTo>
                    <a:cubicBezTo>
                      <a:pt x="144203" y="120212"/>
                      <a:pt x="139683" y="115088"/>
                      <a:pt x="133657" y="114332"/>
                    </a:cubicBezTo>
                    <a:lnTo>
                      <a:pt x="132752" y="114256"/>
                    </a:lnTo>
                    <a:lnTo>
                      <a:pt x="132159" y="114244"/>
                    </a:lnTo>
                    <a:lnTo>
                      <a:pt x="130803" y="114244"/>
                    </a:lnTo>
                    <a:cubicBezTo>
                      <a:pt x="127721" y="114228"/>
                      <a:pt x="125236" y="111716"/>
                      <a:pt x="125253" y="108634"/>
                    </a:cubicBezTo>
                    <a:cubicBezTo>
                      <a:pt x="125267" y="106023"/>
                      <a:pt x="127089" y="103772"/>
                      <a:pt x="129640" y="103213"/>
                    </a:cubicBezTo>
                    <a:lnTo>
                      <a:pt x="130321" y="103108"/>
                    </a:lnTo>
                    <a:lnTo>
                      <a:pt x="130803" y="103084"/>
                    </a:lnTo>
                    <a:lnTo>
                      <a:pt x="132159" y="103084"/>
                    </a:lnTo>
                    <a:cubicBezTo>
                      <a:pt x="144238" y="103083"/>
                      <a:pt x="154297" y="112350"/>
                      <a:pt x="155284" y="124388"/>
                    </a:cubicBezTo>
                    <a:lnTo>
                      <a:pt x="155349" y="125551"/>
                    </a:lnTo>
                    <a:lnTo>
                      <a:pt x="155361" y="126286"/>
                    </a:lnTo>
                    <a:lnTo>
                      <a:pt x="155361" y="143907"/>
                    </a:lnTo>
                    <a:cubicBezTo>
                      <a:pt x="155358" y="164161"/>
                      <a:pt x="140509" y="181352"/>
                      <a:pt x="120470" y="184301"/>
                    </a:cubicBezTo>
                    <a:lnTo>
                      <a:pt x="120112" y="184348"/>
                    </a:lnTo>
                    <a:lnTo>
                      <a:pt x="120118" y="185023"/>
                    </a:lnTo>
                    <a:cubicBezTo>
                      <a:pt x="120118" y="190826"/>
                      <a:pt x="124230" y="195702"/>
                      <a:pt x="129733" y="196824"/>
                    </a:cubicBezTo>
                    <a:lnTo>
                      <a:pt x="130662" y="196976"/>
                    </a:lnTo>
                    <a:lnTo>
                      <a:pt x="131566" y="197053"/>
                    </a:lnTo>
                    <a:lnTo>
                      <a:pt x="132159" y="197064"/>
                    </a:lnTo>
                    <a:lnTo>
                      <a:pt x="155654" y="197064"/>
                    </a:lnTo>
                    <a:cubicBezTo>
                      <a:pt x="161727" y="197067"/>
                      <a:pt x="166852" y="192547"/>
                      <a:pt x="167607" y="186521"/>
                    </a:cubicBezTo>
                    <a:lnTo>
                      <a:pt x="167684" y="185616"/>
                    </a:lnTo>
                    <a:lnTo>
                      <a:pt x="167695" y="185023"/>
                    </a:lnTo>
                    <a:lnTo>
                      <a:pt x="167695" y="183602"/>
                    </a:lnTo>
                    <a:lnTo>
                      <a:pt x="167554" y="183543"/>
                    </a:lnTo>
                    <a:cubicBezTo>
                      <a:pt x="162163" y="181195"/>
                      <a:pt x="158741" y="175806"/>
                      <a:pt x="158908" y="169927"/>
                    </a:cubicBezTo>
                    <a:lnTo>
                      <a:pt x="158973" y="168894"/>
                    </a:lnTo>
                    <a:lnTo>
                      <a:pt x="159108" y="167913"/>
                    </a:lnTo>
                    <a:cubicBezTo>
                      <a:pt x="160463" y="160078"/>
                      <a:pt x="167912" y="154825"/>
                      <a:pt x="175747" y="156179"/>
                    </a:cubicBezTo>
                    <a:cubicBezTo>
                      <a:pt x="181741" y="157216"/>
                      <a:pt x="186437" y="161908"/>
                      <a:pt x="187478" y="167901"/>
                    </a:cubicBezTo>
                    <a:cubicBezTo>
                      <a:pt x="188605" y="174451"/>
                      <a:pt x="185100" y="180922"/>
                      <a:pt x="178997" y="183555"/>
                    </a:cubicBezTo>
                    <a:lnTo>
                      <a:pt x="178844" y="183608"/>
                    </a:lnTo>
                    <a:lnTo>
                      <a:pt x="178850" y="185029"/>
                    </a:lnTo>
                    <a:cubicBezTo>
                      <a:pt x="178850" y="196649"/>
                      <a:pt x="170255" y="206477"/>
                      <a:pt x="158738" y="208025"/>
                    </a:cubicBezTo>
                    <a:lnTo>
                      <a:pt x="157546" y="208154"/>
                    </a:lnTo>
                    <a:lnTo>
                      <a:pt x="156383" y="208218"/>
                    </a:lnTo>
                    <a:lnTo>
                      <a:pt x="155649" y="208230"/>
                    </a:lnTo>
                    <a:lnTo>
                      <a:pt x="132153" y="208230"/>
                    </a:lnTo>
                    <a:cubicBezTo>
                      <a:pt x="120075" y="208231"/>
                      <a:pt x="110016" y="198964"/>
                      <a:pt x="109028" y="186926"/>
                    </a:cubicBezTo>
                    <a:lnTo>
                      <a:pt x="108964" y="185763"/>
                    </a:lnTo>
                    <a:lnTo>
                      <a:pt x="108952" y="184354"/>
                    </a:lnTo>
                    <a:lnTo>
                      <a:pt x="108600" y="184306"/>
                    </a:lnTo>
                    <a:cubicBezTo>
                      <a:pt x="89989" y="181566"/>
                      <a:pt x="75657" y="166470"/>
                      <a:pt x="73886" y="147742"/>
                    </a:cubicBezTo>
                    <a:lnTo>
                      <a:pt x="73774" y="146256"/>
                    </a:lnTo>
                    <a:lnTo>
                      <a:pt x="73715" y="144835"/>
                    </a:lnTo>
                    <a:lnTo>
                      <a:pt x="73710" y="126291"/>
                    </a:lnTo>
                    <a:cubicBezTo>
                      <a:pt x="73709" y="114213"/>
                      <a:pt x="82975" y="104154"/>
                      <a:pt x="95014" y="103167"/>
                    </a:cubicBezTo>
                    <a:lnTo>
                      <a:pt x="96177" y="103102"/>
                    </a:lnTo>
                    <a:lnTo>
                      <a:pt x="96911" y="103090"/>
                    </a:lnTo>
                    <a:lnTo>
                      <a:pt x="98268" y="103090"/>
                    </a:lnTo>
                    <a:close/>
                    <a:moveTo>
                      <a:pt x="160060" y="0"/>
                    </a:moveTo>
                    <a:cubicBezTo>
                      <a:pt x="163860" y="0"/>
                      <a:pt x="166991" y="2890"/>
                      <a:pt x="167367" y="6590"/>
                    </a:cubicBezTo>
                    <a:lnTo>
                      <a:pt x="167402" y="7342"/>
                    </a:lnTo>
                    <a:lnTo>
                      <a:pt x="167402" y="95449"/>
                    </a:lnTo>
                    <a:cubicBezTo>
                      <a:pt x="167421" y="99503"/>
                      <a:pt x="164149" y="102806"/>
                      <a:pt x="160094" y="102825"/>
                    </a:cubicBezTo>
                    <a:cubicBezTo>
                      <a:pt x="156304" y="102842"/>
                      <a:pt x="153123" y="99972"/>
                      <a:pt x="152753" y="96200"/>
                    </a:cubicBezTo>
                    <a:lnTo>
                      <a:pt x="152717" y="95449"/>
                    </a:lnTo>
                    <a:lnTo>
                      <a:pt x="152717" y="14684"/>
                    </a:lnTo>
                    <a:lnTo>
                      <a:pt x="14684" y="14684"/>
                    </a:lnTo>
                    <a:lnTo>
                      <a:pt x="14684" y="176213"/>
                    </a:lnTo>
                    <a:lnTo>
                      <a:pt x="71953" y="176213"/>
                    </a:lnTo>
                    <a:cubicBezTo>
                      <a:pt x="75754" y="176213"/>
                      <a:pt x="78884" y="179102"/>
                      <a:pt x="79260" y="182803"/>
                    </a:cubicBezTo>
                    <a:lnTo>
                      <a:pt x="79296" y="183555"/>
                    </a:lnTo>
                    <a:cubicBezTo>
                      <a:pt x="79297" y="187320"/>
                      <a:pt x="76451" y="190476"/>
                      <a:pt x="72705" y="190862"/>
                    </a:cubicBezTo>
                    <a:lnTo>
                      <a:pt x="71953" y="190897"/>
                    </a:lnTo>
                    <a:lnTo>
                      <a:pt x="7342" y="190897"/>
                    </a:lnTo>
                    <a:cubicBezTo>
                      <a:pt x="3577" y="190899"/>
                      <a:pt x="421" y="188052"/>
                      <a:pt x="35" y="184306"/>
                    </a:cubicBezTo>
                    <a:lnTo>
                      <a:pt x="0" y="183555"/>
                    </a:lnTo>
                    <a:lnTo>
                      <a:pt x="0" y="7342"/>
                    </a:lnTo>
                    <a:cubicBezTo>
                      <a:pt x="0" y="3542"/>
                      <a:pt x="2890" y="411"/>
                      <a:pt x="6590" y="35"/>
                    </a:cubicBezTo>
                    <a:lnTo>
                      <a:pt x="7342" y="0"/>
                    </a:lnTo>
                    <a:lnTo>
                      <a:pt x="160060" y="0"/>
                    </a:lnTo>
                    <a:close/>
                    <a:moveTo>
                      <a:pt x="173217" y="164582"/>
                    </a:moveTo>
                    <a:cubicBezTo>
                      <a:pt x="169973" y="164624"/>
                      <a:pt x="167377" y="167286"/>
                      <a:pt x="167418" y="170530"/>
                    </a:cubicBezTo>
                    <a:cubicBezTo>
                      <a:pt x="167455" y="173499"/>
                      <a:pt x="169702" y="175972"/>
                      <a:pt x="172653" y="176295"/>
                    </a:cubicBezTo>
                    <a:lnTo>
                      <a:pt x="173258" y="176324"/>
                    </a:lnTo>
                    <a:cubicBezTo>
                      <a:pt x="176502" y="176313"/>
                      <a:pt x="179122" y="173674"/>
                      <a:pt x="179111" y="170430"/>
                    </a:cubicBezTo>
                    <a:cubicBezTo>
                      <a:pt x="179100" y="167186"/>
                      <a:pt x="176461" y="164565"/>
                      <a:pt x="173217" y="164577"/>
                    </a:cubicBezTo>
                    <a:close/>
                    <a:moveTo>
                      <a:pt x="54332" y="99854"/>
                    </a:moveTo>
                    <a:cubicBezTo>
                      <a:pt x="58387" y="99835"/>
                      <a:pt x="61690" y="103107"/>
                      <a:pt x="61708" y="107162"/>
                    </a:cubicBezTo>
                    <a:cubicBezTo>
                      <a:pt x="61726" y="110952"/>
                      <a:pt x="58856" y="114132"/>
                      <a:pt x="55084" y="114503"/>
                    </a:cubicBezTo>
                    <a:lnTo>
                      <a:pt x="54332" y="114538"/>
                    </a:lnTo>
                    <a:lnTo>
                      <a:pt x="42585" y="114538"/>
                    </a:lnTo>
                    <a:cubicBezTo>
                      <a:pt x="38530" y="114557"/>
                      <a:pt x="35227" y="111285"/>
                      <a:pt x="35208" y="107230"/>
                    </a:cubicBezTo>
                    <a:cubicBezTo>
                      <a:pt x="35191" y="103440"/>
                      <a:pt x="38061" y="100259"/>
                      <a:pt x="41833" y="99889"/>
                    </a:cubicBezTo>
                    <a:lnTo>
                      <a:pt x="42585" y="99854"/>
                    </a:lnTo>
                    <a:lnTo>
                      <a:pt x="54332" y="99854"/>
                    </a:lnTo>
                    <a:close/>
                    <a:moveTo>
                      <a:pt x="124817" y="64611"/>
                    </a:moveTo>
                    <a:cubicBezTo>
                      <a:pt x="128872" y="64592"/>
                      <a:pt x="132175" y="67864"/>
                      <a:pt x="132193" y="71919"/>
                    </a:cubicBezTo>
                    <a:cubicBezTo>
                      <a:pt x="132211" y="75709"/>
                      <a:pt x="129341" y="78890"/>
                      <a:pt x="125569" y="79260"/>
                    </a:cubicBezTo>
                    <a:lnTo>
                      <a:pt x="124817" y="79296"/>
                    </a:lnTo>
                    <a:lnTo>
                      <a:pt x="42585" y="79296"/>
                    </a:lnTo>
                    <a:cubicBezTo>
                      <a:pt x="38530" y="79314"/>
                      <a:pt x="35227" y="76043"/>
                      <a:pt x="35208" y="71988"/>
                    </a:cubicBezTo>
                    <a:cubicBezTo>
                      <a:pt x="35191" y="68198"/>
                      <a:pt x="38061" y="65017"/>
                      <a:pt x="41833" y="64647"/>
                    </a:cubicBezTo>
                    <a:lnTo>
                      <a:pt x="42585" y="64611"/>
                    </a:lnTo>
                    <a:lnTo>
                      <a:pt x="124817" y="64611"/>
                    </a:lnTo>
                    <a:close/>
                    <a:moveTo>
                      <a:pt x="124817" y="29369"/>
                    </a:moveTo>
                    <a:cubicBezTo>
                      <a:pt x="128872" y="29350"/>
                      <a:pt x="132175" y="32622"/>
                      <a:pt x="132193" y="36677"/>
                    </a:cubicBezTo>
                    <a:cubicBezTo>
                      <a:pt x="132211" y="40467"/>
                      <a:pt x="129341" y="43647"/>
                      <a:pt x="125569" y="44018"/>
                    </a:cubicBezTo>
                    <a:lnTo>
                      <a:pt x="124817" y="44053"/>
                    </a:lnTo>
                    <a:lnTo>
                      <a:pt x="42585" y="44053"/>
                    </a:lnTo>
                    <a:cubicBezTo>
                      <a:pt x="38530" y="44072"/>
                      <a:pt x="35227" y="40800"/>
                      <a:pt x="35208" y="36745"/>
                    </a:cubicBezTo>
                    <a:cubicBezTo>
                      <a:pt x="35191" y="32955"/>
                      <a:pt x="38061" y="29774"/>
                      <a:pt x="41833" y="29404"/>
                    </a:cubicBezTo>
                    <a:lnTo>
                      <a:pt x="42585" y="29369"/>
                    </a:lnTo>
                    <a:lnTo>
                      <a:pt x="124817" y="29369"/>
                    </a:lnTo>
                    <a:close/>
                  </a:path>
                </a:pathLst>
              </a:custGeom>
              <a:solidFill>
                <a:srgbClr val="4874CB"/>
              </a:solidFill>
              <a:ln w="270" cap="flat">
                <a:noFill/>
                <a:prstDash val="solid"/>
                <a:miter/>
              </a:ln>
            </p:spPr>
            <p:txBody>
              <a:bodyPr rtlCol="0" anchor="ctr"/>
              <a:lstStyle/>
              <a:p>
                <a:endParaRPr lang="zh-CN" altLang="en-US"/>
              </a:p>
            </p:txBody>
          </p:sp>
        </p:grpSp>
        <p:grpSp>
          <p:nvGrpSpPr>
            <p:cNvPr id="224" name="组合 223"/>
            <p:cNvGrpSpPr/>
            <p:nvPr/>
          </p:nvGrpSpPr>
          <p:grpSpPr>
            <a:xfrm>
              <a:off x="8781924" y="1437763"/>
              <a:ext cx="423592" cy="407457"/>
              <a:chOff x="8858693" y="1437763"/>
              <a:chExt cx="423592" cy="423592"/>
            </a:xfrm>
          </p:grpSpPr>
          <p:sp>
            <p:nvSpPr>
              <p:cNvPr id="194" name="椭圆 193"/>
              <p:cNvSpPr/>
              <p:nvPr/>
            </p:nvSpPr>
            <p:spPr>
              <a:xfrm>
                <a:off x="8858693" y="1437763"/>
                <a:ext cx="423592" cy="4235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3" name="图形 20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4723" y="1473793"/>
                <a:ext cx="351533" cy="351533"/>
              </a:xfrm>
              <a:prstGeom prst="rect">
                <a:avLst/>
              </a:prstGeom>
            </p:spPr>
          </p:pic>
        </p:grpSp>
      </p:grpSp>
      <p:sp>
        <p:nvSpPr>
          <p:cNvPr id="204" name="文本框 203"/>
          <p:cNvSpPr txBox="1"/>
          <p:nvPr/>
        </p:nvSpPr>
        <p:spPr>
          <a:xfrm>
            <a:off x="360680" y="6535420"/>
            <a:ext cx="5552440" cy="245110"/>
          </a:xfrm>
          <a:prstGeom prst="rect">
            <a:avLst/>
          </a:prstGeom>
          <a:noFill/>
        </p:spPr>
        <p:txBody>
          <a:bodyPr wrap="square" anchor="ctr">
            <a:spAutoFit/>
          </a:bodyPr>
          <a:lstStyle/>
          <a:p>
            <a:pPr marL="228600" indent="-228600">
              <a:lnSpc>
                <a:spcPct val="100000"/>
              </a:lnSpc>
              <a:buAutoNum type="arabicPeriod"/>
            </a:pPr>
            <a:r>
              <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我国过敏性结膜炎诊断和治疗专家共识（</a:t>
            </a:r>
            <a:r>
              <a:rPr lang="en-US" altLang="zh-CN"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2018</a:t>
            </a:r>
            <a:r>
              <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年）</a:t>
            </a:r>
            <a:r>
              <a:rPr lang="en-US" altLang="zh-CN"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   * </a:t>
            </a:r>
            <a:r>
              <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临床医生调研</a:t>
            </a:r>
            <a:endParaRPr lang="zh-CN" altLang="en-US" sz="1000" dirty="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grpSp>
        <p:nvGrpSpPr>
          <p:cNvPr id="223" name="组合 222"/>
          <p:cNvGrpSpPr/>
          <p:nvPr/>
        </p:nvGrpSpPr>
        <p:grpSpPr>
          <a:xfrm>
            <a:off x="933302" y="3305805"/>
            <a:ext cx="2942251" cy="421437"/>
            <a:chOff x="999906" y="3115024"/>
            <a:chExt cx="2722844" cy="405454"/>
          </a:xfrm>
          <a:solidFill>
            <a:srgbClr val="4874CB"/>
          </a:solidFill>
        </p:grpSpPr>
        <p:grpSp>
          <p:nvGrpSpPr>
            <p:cNvPr id="143" name="组合 142"/>
            <p:cNvGrpSpPr/>
            <p:nvPr/>
          </p:nvGrpSpPr>
          <p:grpSpPr>
            <a:xfrm>
              <a:off x="1570887" y="3115024"/>
              <a:ext cx="688497" cy="405454"/>
              <a:chOff x="1697513" y="2643189"/>
              <a:chExt cx="688497" cy="405454"/>
            </a:xfrm>
            <a:grpFill/>
          </p:grpSpPr>
          <p:sp>
            <p:nvSpPr>
              <p:cNvPr id="148" name="图形 125"/>
              <p:cNvSpPr/>
              <p:nvPr/>
            </p:nvSpPr>
            <p:spPr>
              <a:xfrm>
                <a:off x="1811970" y="2643189"/>
                <a:ext cx="405456" cy="40545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149" name="图形 125"/>
              <p:cNvSpPr/>
              <p:nvPr/>
            </p:nvSpPr>
            <p:spPr>
              <a:xfrm>
                <a:off x="2227335" y="2643189"/>
                <a:ext cx="158675" cy="15867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150" name="图形 125"/>
              <p:cNvSpPr/>
              <p:nvPr/>
            </p:nvSpPr>
            <p:spPr>
              <a:xfrm>
                <a:off x="1697513" y="2966909"/>
                <a:ext cx="81735" cy="8173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grpSp>
        <p:grpSp>
          <p:nvGrpSpPr>
            <p:cNvPr id="144" name="组合 143"/>
            <p:cNvGrpSpPr/>
            <p:nvPr/>
          </p:nvGrpSpPr>
          <p:grpSpPr>
            <a:xfrm>
              <a:off x="2463272" y="3115024"/>
              <a:ext cx="688497" cy="405454"/>
              <a:chOff x="1697513" y="2643189"/>
              <a:chExt cx="688497" cy="405454"/>
            </a:xfrm>
            <a:grpFill/>
          </p:grpSpPr>
          <p:sp>
            <p:nvSpPr>
              <p:cNvPr id="145" name="图形 125"/>
              <p:cNvSpPr/>
              <p:nvPr/>
            </p:nvSpPr>
            <p:spPr>
              <a:xfrm>
                <a:off x="1811970" y="2643189"/>
                <a:ext cx="405456" cy="40545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146" name="图形 125"/>
              <p:cNvSpPr/>
              <p:nvPr/>
            </p:nvSpPr>
            <p:spPr>
              <a:xfrm>
                <a:off x="2227335" y="2643189"/>
                <a:ext cx="158675" cy="15867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147" name="图形 125"/>
              <p:cNvSpPr/>
              <p:nvPr/>
            </p:nvSpPr>
            <p:spPr>
              <a:xfrm>
                <a:off x="1697513" y="2966909"/>
                <a:ext cx="81735" cy="8173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grpSp>
        <p:grpSp>
          <p:nvGrpSpPr>
            <p:cNvPr id="215" name="组合 214"/>
            <p:cNvGrpSpPr/>
            <p:nvPr/>
          </p:nvGrpSpPr>
          <p:grpSpPr>
            <a:xfrm>
              <a:off x="999906" y="3115024"/>
              <a:ext cx="367093" cy="216180"/>
              <a:chOff x="1697513" y="2643189"/>
              <a:chExt cx="688497" cy="405454"/>
            </a:xfrm>
            <a:grpFill/>
          </p:grpSpPr>
          <p:sp>
            <p:nvSpPr>
              <p:cNvPr id="216" name="图形 125"/>
              <p:cNvSpPr/>
              <p:nvPr/>
            </p:nvSpPr>
            <p:spPr>
              <a:xfrm>
                <a:off x="1811970" y="2643189"/>
                <a:ext cx="405456" cy="40545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217" name="图形 125"/>
              <p:cNvSpPr/>
              <p:nvPr/>
            </p:nvSpPr>
            <p:spPr>
              <a:xfrm>
                <a:off x="2227335" y="2643189"/>
                <a:ext cx="158675" cy="15867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218" name="图形 125"/>
              <p:cNvSpPr/>
              <p:nvPr/>
            </p:nvSpPr>
            <p:spPr>
              <a:xfrm>
                <a:off x="1697513" y="2966909"/>
                <a:ext cx="81735" cy="8173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grpSp>
        <p:grpSp>
          <p:nvGrpSpPr>
            <p:cNvPr id="219" name="组合 218"/>
            <p:cNvGrpSpPr/>
            <p:nvPr/>
          </p:nvGrpSpPr>
          <p:grpSpPr>
            <a:xfrm>
              <a:off x="3355657" y="3115024"/>
              <a:ext cx="367093" cy="216180"/>
              <a:chOff x="1697513" y="2643189"/>
              <a:chExt cx="688497" cy="405454"/>
            </a:xfrm>
            <a:grpFill/>
          </p:grpSpPr>
          <p:sp>
            <p:nvSpPr>
              <p:cNvPr id="220" name="图形 125"/>
              <p:cNvSpPr/>
              <p:nvPr/>
            </p:nvSpPr>
            <p:spPr>
              <a:xfrm>
                <a:off x="1811970" y="2643189"/>
                <a:ext cx="405456" cy="40545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221" name="图形 125"/>
              <p:cNvSpPr/>
              <p:nvPr/>
            </p:nvSpPr>
            <p:spPr>
              <a:xfrm>
                <a:off x="2227335" y="2643189"/>
                <a:ext cx="158675" cy="15867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sp>
            <p:nvSpPr>
              <p:cNvPr id="222" name="图形 125"/>
              <p:cNvSpPr/>
              <p:nvPr/>
            </p:nvSpPr>
            <p:spPr>
              <a:xfrm>
                <a:off x="1697513" y="2966909"/>
                <a:ext cx="81735" cy="81734"/>
              </a:xfrm>
              <a:custGeom>
                <a:avLst/>
                <a:gdLst>
                  <a:gd name="connsiteX0" fmla="*/ 934244 w 1595913"/>
                  <a:gd name="connsiteY0" fmla="*/ 0 h 1595913"/>
                  <a:gd name="connsiteX1" fmla="*/ 1230709 w 1595913"/>
                  <a:gd name="connsiteY1" fmla="*/ 113824 h 1595913"/>
                  <a:gd name="connsiteX2" fmla="*/ 1173798 w 1595913"/>
                  <a:gd name="connsiteY2" fmla="*/ 262017 h 1595913"/>
                  <a:gd name="connsiteX3" fmla="*/ 1099661 w 1595913"/>
                  <a:gd name="connsiteY3" fmla="*/ 233521 h 1595913"/>
                  <a:gd name="connsiteX4" fmla="*/ 1040448 w 1595913"/>
                  <a:gd name="connsiteY4" fmla="*/ 387906 h 1595913"/>
                  <a:gd name="connsiteX5" fmla="*/ 1194832 w 1595913"/>
                  <a:gd name="connsiteY5" fmla="*/ 534432 h 1595913"/>
                  <a:gd name="connsiteX6" fmla="*/ 1345803 w 1595913"/>
                  <a:gd name="connsiteY6" fmla="*/ 467201 h 1595913"/>
                  <a:gd name="connsiteX7" fmla="*/ 1313577 w 1595913"/>
                  <a:gd name="connsiteY7" fmla="*/ 394653 h 1595913"/>
                  <a:gd name="connsiteX8" fmla="*/ 1458595 w 1595913"/>
                  <a:gd name="connsiteY8" fmla="*/ 330121 h 1595913"/>
                  <a:gd name="connsiteX9" fmla="*/ 1587738 w 1595913"/>
                  <a:gd name="connsiteY9" fmla="*/ 620157 h 1595913"/>
                  <a:gd name="connsiteX10" fmla="*/ 1442720 w 1595913"/>
                  <a:gd name="connsiteY10" fmla="*/ 684689 h 1595913"/>
                  <a:gd name="connsiteX11" fmla="*/ 1410414 w 1595913"/>
                  <a:gd name="connsiteY11" fmla="*/ 612219 h 1595913"/>
                  <a:gd name="connsiteX12" fmla="*/ 1259443 w 1595913"/>
                  <a:gd name="connsiteY12" fmla="*/ 679450 h 1595913"/>
                  <a:gd name="connsiteX13" fmla="*/ 1265000 w 1595913"/>
                  <a:gd name="connsiteY13" fmla="*/ 892175 h 1595913"/>
                  <a:gd name="connsiteX14" fmla="*/ 1419225 w 1595913"/>
                  <a:gd name="connsiteY14" fmla="*/ 951389 h 1595913"/>
                  <a:gd name="connsiteX15" fmla="*/ 1447800 w 1595913"/>
                  <a:gd name="connsiteY15" fmla="*/ 877332 h 1595913"/>
                  <a:gd name="connsiteX16" fmla="*/ 1595914 w 1595913"/>
                  <a:gd name="connsiteY16" fmla="*/ 934244 h 1595913"/>
                  <a:gd name="connsiteX17" fmla="*/ 1482169 w 1595913"/>
                  <a:gd name="connsiteY17" fmla="*/ 1230630 h 1595913"/>
                  <a:gd name="connsiteX18" fmla="*/ 1333976 w 1595913"/>
                  <a:gd name="connsiteY18" fmla="*/ 1173718 h 1595913"/>
                  <a:gd name="connsiteX19" fmla="*/ 1362313 w 1595913"/>
                  <a:gd name="connsiteY19" fmla="*/ 1099661 h 1595913"/>
                  <a:gd name="connsiteX20" fmla="*/ 1208008 w 1595913"/>
                  <a:gd name="connsiteY20" fmla="*/ 1040368 h 1595913"/>
                  <a:gd name="connsiteX21" fmla="*/ 1061561 w 1595913"/>
                  <a:gd name="connsiteY21" fmla="*/ 1194832 h 1595913"/>
                  <a:gd name="connsiteX22" fmla="*/ 1128871 w 1595913"/>
                  <a:gd name="connsiteY22" fmla="*/ 1345883 h 1595913"/>
                  <a:gd name="connsiteX23" fmla="*/ 1201420 w 1595913"/>
                  <a:gd name="connsiteY23" fmla="*/ 1313577 h 1595913"/>
                  <a:gd name="connsiteX24" fmla="*/ 1265952 w 1595913"/>
                  <a:gd name="connsiteY24" fmla="*/ 1458595 h 1595913"/>
                  <a:gd name="connsiteX25" fmla="*/ 975916 w 1595913"/>
                  <a:gd name="connsiteY25" fmla="*/ 1587738 h 1595913"/>
                  <a:gd name="connsiteX26" fmla="*/ 911384 w 1595913"/>
                  <a:gd name="connsiteY26" fmla="*/ 1442720 h 1595913"/>
                  <a:gd name="connsiteX27" fmla="*/ 983853 w 1595913"/>
                  <a:gd name="connsiteY27" fmla="*/ 1410414 h 1595913"/>
                  <a:gd name="connsiteX28" fmla="*/ 916623 w 1595913"/>
                  <a:gd name="connsiteY28" fmla="*/ 1259443 h 1595913"/>
                  <a:gd name="connsiteX29" fmla="*/ 703898 w 1595913"/>
                  <a:gd name="connsiteY29" fmla="*/ 1265000 h 1595913"/>
                  <a:gd name="connsiteX30" fmla="*/ 644604 w 1595913"/>
                  <a:gd name="connsiteY30" fmla="*/ 1419304 h 1595913"/>
                  <a:gd name="connsiteX31" fmla="*/ 718741 w 1595913"/>
                  <a:gd name="connsiteY31" fmla="*/ 1447721 h 1595913"/>
                  <a:gd name="connsiteX32" fmla="*/ 661829 w 1595913"/>
                  <a:gd name="connsiteY32" fmla="*/ 1595914 h 1595913"/>
                  <a:gd name="connsiteX33" fmla="*/ 365443 w 1595913"/>
                  <a:gd name="connsiteY33" fmla="*/ 1482169 h 1595913"/>
                  <a:gd name="connsiteX34" fmla="*/ 422354 w 1595913"/>
                  <a:gd name="connsiteY34" fmla="*/ 1333976 h 1595913"/>
                  <a:gd name="connsiteX35" fmla="*/ 496332 w 1595913"/>
                  <a:gd name="connsiteY35" fmla="*/ 1362393 h 1595913"/>
                  <a:gd name="connsiteX36" fmla="*/ 555704 w 1595913"/>
                  <a:gd name="connsiteY36" fmla="*/ 1208088 h 1595913"/>
                  <a:gd name="connsiteX37" fmla="*/ 401161 w 1595913"/>
                  <a:gd name="connsiteY37" fmla="*/ 1061482 h 1595913"/>
                  <a:gd name="connsiteX38" fmla="*/ 250111 w 1595913"/>
                  <a:gd name="connsiteY38" fmla="*/ 1128713 h 1595913"/>
                  <a:gd name="connsiteX39" fmla="*/ 282416 w 1595913"/>
                  <a:gd name="connsiteY39" fmla="*/ 1201261 h 1595913"/>
                  <a:gd name="connsiteX40" fmla="*/ 137398 w 1595913"/>
                  <a:gd name="connsiteY40" fmla="*/ 1265793 h 1595913"/>
                  <a:gd name="connsiteX41" fmla="*/ 8255 w 1595913"/>
                  <a:gd name="connsiteY41" fmla="*/ 975757 h 1595913"/>
                  <a:gd name="connsiteX42" fmla="*/ 153273 w 1595913"/>
                  <a:gd name="connsiteY42" fmla="*/ 911225 h 1595913"/>
                  <a:gd name="connsiteX43" fmla="*/ 185499 w 1595913"/>
                  <a:gd name="connsiteY43" fmla="*/ 983774 h 1595913"/>
                  <a:gd name="connsiteX44" fmla="*/ 336550 w 1595913"/>
                  <a:gd name="connsiteY44" fmla="*/ 916464 h 1595913"/>
                  <a:gd name="connsiteX45" fmla="*/ 330994 w 1595913"/>
                  <a:gd name="connsiteY45" fmla="*/ 703739 h 1595913"/>
                  <a:gd name="connsiteX46" fmla="*/ 176609 w 1595913"/>
                  <a:gd name="connsiteY46" fmla="*/ 644525 h 1595913"/>
                  <a:gd name="connsiteX47" fmla="*/ 148193 w 1595913"/>
                  <a:gd name="connsiteY47" fmla="*/ 718582 h 1595913"/>
                  <a:gd name="connsiteX48" fmla="*/ 0 w 1595913"/>
                  <a:gd name="connsiteY48" fmla="*/ 661749 h 1595913"/>
                  <a:gd name="connsiteX49" fmla="*/ 113824 w 1595913"/>
                  <a:gd name="connsiteY49" fmla="*/ 365284 h 1595913"/>
                  <a:gd name="connsiteX50" fmla="*/ 262017 w 1595913"/>
                  <a:gd name="connsiteY50" fmla="*/ 422196 h 1595913"/>
                  <a:gd name="connsiteX51" fmla="*/ 233442 w 1595913"/>
                  <a:gd name="connsiteY51" fmla="*/ 496253 h 1595913"/>
                  <a:gd name="connsiteX52" fmla="*/ 387906 w 1595913"/>
                  <a:gd name="connsiteY52" fmla="*/ 555546 h 1595913"/>
                  <a:gd name="connsiteX53" fmla="*/ 534511 w 1595913"/>
                  <a:gd name="connsiteY53" fmla="*/ 401082 h 1595913"/>
                  <a:gd name="connsiteX54" fmla="*/ 467201 w 1595913"/>
                  <a:gd name="connsiteY54" fmla="*/ 250031 h 1595913"/>
                  <a:gd name="connsiteX55" fmla="*/ 394732 w 1595913"/>
                  <a:gd name="connsiteY55" fmla="*/ 282337 h 1595913"/>
                  <a:gd name="connsiteX56" fmla="*/ 330121 w 1595913"/>
                  <a:gd name="connsiteY56" fmla="*/ 137319 h 1595913"/>
                  <a:gd name="connsiteX57" fmla="*/ 620236 w 1595913"/>
                  <a:gd name="connsiteY57" fmla="*/ 8255 h 1595913"/>
                  <a:gd name="connsiteX58" fmla="*/ 684768 w 1595913"/>
                  <a:gd name="connsiteY58" fmla="*/ 153273 h 1595913"/>
                  <a:gd name="connsiteX59" fmla="*/ 612219 w 1595913"/>
                  <a:gd name="connsiteY59" fmla="*/ 185579 h 1595913"/>
                  <a:gd name="connsiteX60" fmla="*/ 679529 w 1595913"/>
                  <a:gd name="connsiteY60" fmla="*/ 336550 h 1595913"/>
                  <a:gd name="connsiteX61" fmla="*/ 892254 w 1595913"/>
                  <a:gd name="connsiteY61" fmla="*/ 330994 h 1595913"/>
                  <a:gd name="connsiteX62" fmla="*/ 951389 w 1595913"/>
                  <a:gd name="connsiteY62" fmla="*/ 176609 h 1595913"/>
                  <a:gd name="connsiteX63" fmla="*/ 877411 w 1595913"/>
                  <a:gd name="connsiteY63" fmla="*/ 148273 h 1595913"/>
                  <a:gd name="connsiteX64" fmla="*/ 934244 w 1595913"/>
                  <a:gd name="connsiteY64" fmla="*/ 0 h 1595913"/>
                  <a:gd name="connsiteX65" fmla="*/ 649923 w 1595913"/>
                  <a:gd name="connsiteY65" fmla="*/ 895747 h 1595913"/>
                  <a:gd name="connsiteX66" fmla="*/ 678255 w 1595913"/>
                  <a:gd name="connsiteY66" fmla="*/ 1004366 h 1595913"/>
                  <a:gd name="connsiteX67" fmla="*/ 786873 w 1595913"/>
                  <a:gd name="connsiteY67" fmla="*/ 976034 h 1595913"/>
                  <a:gd name="connsiteX68" fmla="*/ 787400 w 1595913"/>
                  <a:gd name="connsiteY68" fmla="*/ 975122 h 1595913"/>
                  <a:gd name="connsiteX69" fmla="*/ 757630 w 1595913"/>
                  <a:gd name="connsiteY69" fmla="*/ 866888 h 1595913"/>
                  <a:gd name="connsiteX70" fmla="*/ 649923 w 1595913"/>
                  <a:gd name="connsiteY70" fmla="*/ 895747 h 1595913"/>
                  <a:gd name="connsiteX71" fmla="*/ 956786 w 1595913"/>
                  <a:gd name="connsiteY71" fmla="*/ 718582 h 1595913"/>
                  <a:gd name="connsiteX72" fmla="*/ 877411 w 1595913"/>
                  <a:gd name="connsiteY72" fmla="*/ 797957 h 1595913"/>
                  <a:gd name="connsiteX73" fmla="*/ 956786 w 1595913"/>
                  <a:gd name="connsiteY73" fmla="*/ 877332 h 1595913"/>
                  <a:gd name="connsiteX74" fmla="*/ 1036161 w 1595913"/>
                  <a:gd name="connsiteY74" fmla="*/ 797957 h 1595913"/>
                  <a:gd name="connsiteX75" fmla="*/ 956786 w 1595913"/>
                  <a:gd name="connsiteY75" fmla="*/ 718582 h 1595913"/>
                  <a:gd name="connsiteX76" fmla="*/ 678974 w 1595913"/>
                  <a:gd name="connsiteY76" fmla="*/ 591741 h 1595913"/>
                  <a:gd name="connsiteX77" fmla="*/ 649203 w 1595913"/>
                  <a:gd name="connsiteY77" fmla="*/ 699974 h 1595913"/>
                  <a:gd name="connsiteX78" fmla="*/ 757437 w 1595913"/>
                  <a:gd name="connsiteY78" fmla="*/ 729745 h 1595913"/>
                  <a:gd name="connsiteX79" fmla="*/ 758349 w 1595913"/>
                  <a:gd name="connsiteY79" fmla="*/ 729218 h 1595913"/>
                  <a:gd name="connsiteX80" fmla="*/ 786681 w 1595913"/>
                  <a:gd name="connsiteY80" fmla="*/ 620599 h 1595913"/>
                  <a:gd name="connsiteX81" fmla="*/ 678974 w 1595913"/>
                  <a:gd name="connsiteY81" fmla="*/ 591741 h 1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5913" h="1595913">
                    <a:moveTo>
                      <a:pt x="934244" y="0"/>
                    </a:moveTo>
                    <a:lnTo>
                      <a:pt x="1230709" y="113824"/>
                    </a:lnTo>
                    <a:lnTo>
                      <a:pt x="1173798" y="262017"/>
                    </a:lnTo>
                    <a:lnTo>
                      <a:pt x="1099661" y="233521"/>
                    </a:lnTo>
                    <a:lnTo>
                      <a:pt x="1040448" y="387906"/>
                    </a:lnTo>
                    <a:cubicBezTo>
                      <a:pt x="1102255" y="424541"/>
                      <a:pt x="1155021" y="474621"/>
                      <a:pt x="1194832" y="534432"/>
                    </a:cubicBezTo>
                    <a:lnTo>
                      <a:pt x="1345803" y="467201"/>
                    </a:lnTo>
                    <a:lnTo>
                      <a:pt x="1313577" y="394653"/>
                    </a:lnTo>
                    <a:lnTo>
                      <a:pt x="1458595" y="330121"/>
                    </a:lnTo>
                    <a:lnTo>
                      <a:pt x="1587738" y="620157"/>
                    </a:lnTo>
                    <a:lnTo>
                      <a:pt x="1442720" y="684689"/>
                    </a:lnTo>
                    <a:lnTo>
                      <a:pt x="1410414" y="612219"/>
                    </a:lnTo>
                    <a:lnTo>
                      <a:pt x="1259443" y="679450"/>
                    </a:lnTo>
                    <a:cubicBezTo>
                      <a:pt x="1277283" y="749036"/>
                      <a:pt x="1279183" y="821752"/>
                      <a:pt x="1265000" y="892175"/>
                    </a:cubicBezTo>
                    <a:lnTo>
                      <a:pt x="1419225" y="951389"/>
                    </a:lnTo>
                    <a:lnTo>
                      <a:pt x="1447800" y="877332"/>
                    </a:lnTo>
                    <a:lnTo>
                      <a:pt x="1595914" y="934244"/>
                    </a:lnTo>
                    <a:lnTo>
                      <a:pt x="1482169" y="1230630"/>
                    </a:lnTo>
                    <a:lnTo>
                      <a:pt x="1333976" y="1173718"/>
                    </a:lnTo>
                    <a:lnTo>
                      <a:pt x="1362313" y="1099661"/>
                    </a:lnTo>
                    <a:lnTo>
                      <a:pt x="1208008" y="1040368"/>
                    </a:lnTo>
                    <a:cubicBezTo>
                      <a:pt x="1171405" y="1102195"/>
                      <a:pt x="1121352" y="1154989"/>
                      <a:pt x="1061561" y="1194832"/>
                    </a:cubicBezTo>
                    <a:lnTo>
                      <a:pt x="1128871" y="1345883"/>
                    </a:lnTo>
                    <a:lnTo>
                      <a:pt x="1201420" y="1313577"/>
                    </a:lnTo>
                    <a:lnTo>
                      <a:pt x="1265952" y="1458595"/>
                    </a:lnTo>
                    <a:lnTo>
                      <a:pt x="975916" y="1587738"/>
                    </a:lnTo>
                    <a:lnTo>
                      <a:pt x="911384" y="1442720"/>
                    </a:lnTo>
                    <a:lnTo>
                      <a:pt x="983853" y="1410414"/>
                    </a:lnTo>
                    <a:lnTo>
                      <a:pt x="916623" y="1259443"/>
                    </a:lnTo>
                    <a:cubicBezTo>
                      <a:pt x="847036" y="1277283"/>
                      <a:pt x="774320" y="1279183"/>
                      <a:pt x="703898" y="1265000"/>
                    </a:cubicBezTo>
                    <a:lnTo>
                      <a:pt x="644604" y="1419304"/>
                    </a:lnTo>
                    <a:lnTo>
                      <a:pt x="718741" y="1447721"/>
                    </a:lnTo>
                    <a:lnTo>
                      <a:pt x="661829" y="1595914"/>
                    </a:lnTo>
                    <a:lnTo>
                      <a:pt x="365443" y="1482169"/>
                    </a:lnTo>
                    <a:lnTo>
                      <a:pt x="422354" y="1333976"/>
                    </a:lnTo>
                    <a:lnTo>
                      <a:pt x="496332" y="1362393"/>
                    </a:lnTo>
                    <a:lnTo>
                      <a:pt x="555704" y="1208088"/>
                    </a:lnTo>
                    <a:cubicBezTo>
                      <a:pt x="493835" y="1171444"/>
                      <a:pt x="441013" y="1121336"/>
                      <a:pt x="401161" y="1061482"/>
                    </a:cubicBezTo>
                    <a:lnTo>
                      <a:pt x="250111" y="1128713"/>
                    </a:lnTo>
                    <a:lnTo>
                      <a:pt x="282416" y="1201261"/>
                    </a:lnTo>
                    <a:lnTo>
                      <a:pt x="137398" y="1265793"/>
                    </a:lnTo>
                    <a:lnTo>
                      <a:pt x="8255" y="975757"/>
                    </a:lnTo>
                    <a:lnTo>
                      <a:pt x="153273" y="911225"/>
                    </a:lnTo>
                    <a:lnTo>
                      <a:pt x="185499" y="983774"/>
                    </a:lnTo>
                    <a:lnTo>
                      <a:pt x="336550" y="916464"/>
                    </a:lnTo>
                    <a:cubicBezTo>
                      <a:pt x="318705" y="846878"/>
                      <a:pt x="316805" y="774161"/>
                      <a:pt x="330994" y="703739"/>
                    </a:cubicBezTo>
                    <a:lnTo>
                      <a:pt x="176609" y="644525"/>
                    </a:lnTo>
                    <a:lnTo>
                      <a:pt x="148193" y="718582"/>
                    </a:lnTo>
                    <a:lnTo>
                      <a:pt x="0" y="661749"/>
                    </a:lnTo>
                    <a:lnTo>
                      <a:pt x="113824" y="365284"/>
                    </a:lnTo>
                    <a:lnTo>
                      <a:pt x="262017" y="422196"/>
                    </a:lnTo>
                    <a:lnTo>
                      <a:pt x="233442" y="496253"/>
                    </a:lnTo>
                    <a:lnTo>
                      <a:pt x="387906" y="555546"/>
                    </a:lnTo>
                    <a:cubicBezTo>
                      <a:pt x="424556" y="493703"/>
                      <a:pt x="474665" y="440909"/>
                      <a:pt x="534511" y="401082"/>
                    </a:cubicBezTo>
                    <a:lnTo>
                      <a:pt x="467201" y="250031"/>
                    </a:lnTo>
                    <a:lnTo>
                      <a:pt x="394732" y="282337"/>
                    </a:lnTo>
                    <a:lnTo>
                      <a:pt x="330121" y="137319"/>
                    </a:lnTo>
                    <a:lnTo>
                      <a:pt x="620236" y="8255"/>
                    </a:lnTo>
                    <a:lnTo>
                      <a:pt x="684768" y="153273"/>
                    </a:lnTo>
                    <a:lnTo>
                      <a:pt x="612219" y="185579"/>
                    </a:lnTo>
                    <a:lnTo>
                      <a:pt x="679529" y="336550"/>
                    </a:lnTo>
                    <a:cubicBezTo>
                      <a:pt x="749115" y="318705"/>
                      <a:pt x="821832" y="316805"/>
                      <a:pt x="892254" y="330994"/>
                    </a:cubicBezTo>
                    <a:lnTo>
                      <a:pt x="951389" y="176609"/>
                    </a:lnTo>
                    <a:lnTo>
                      <a:pt x="877411" y="148273"/>
                    </a:lnTo>
                    <a:lnTo>
                      <a:pt x="934244" y="0"/>
                    </a:lnTo>
                    <a:close/>
                    <a:moveTo>
                      <a:pt x="649923" y="895747"/>
                    </a:moveTo>
                    <a:cubicBezTo>
                      <a:pt x="627752" y="933565"/>
                      <a:pt x="640437" y="982195"/>
                      <a:pt x="678255" y="1004366"/>
                    </a:cubicBezTo>
                    <a:cubicBezTo>
                      <a:pt x="716072" y="1026536"/>
                      <a:pt x="764703" y="1013852"/>
                      <a:pt x="786873" y="976034"/>
                    </a:cubicBezTo>
                    <a:cubicBezTo>
                      <a:pt x="787051" y="975731"/>
                      <a:pt x="787227" y="975427"/>
                      <a:pt x="787400" y="975122"/>
                    </a:cubicBezTo>
                    <a:cubicBezTo>
                      <a:pt x="809067" y="937013"/>
                      <a:pt x="795738" y="888555"/>
                      <a:pt x="757630" y="866888"/>
                    </a:cubicBezTo>
                    <a:cubicBezTo>
                      <a:pt x="719878" y="845424"/>
                      <a:pt x="671886" y="858283"/>
                      <a:pt x="649923" y="895747"/>
                    </a:cubicBezTo>
                    <a:close/>
                    <a:moveTo>
                      <a:pt x="956786" y="718582"/>
                    </a:moveTo>
                    <a:cubicBezTo>
                      <a:pt x="912949" y="718582"/>
                      <a:pt x="877411" y="754119"/>
                      <a:pt x="877411" y="797957"/>
                    </a:cubicBezTo>
                    <a:cubicBezTo>
                      <a:pt x="877411" y="841795"/>
                      <a:pt x="912949" y="877332"/>
                      <a:pt x="956786" y="877332"/>
                    </a:cubicBezTo>
                    <a:cubicBezTo>
                      <a:pt x="1000624" y="877332"/>
                      <a:pt x="1036161" y="841795"/>
                      <a:pt x="1036161" y="797957"/>
                    </a:cubicBezTo>
                    <a:cubicBezTo>
                      <a:pt x="1036161" y="754119"/>
                      <a:pt x="1000624" y="718582"/>
                      <a:pt x="956786" y="718582"/>
                    </a:cubicBezTo>
                    <a:close/>
                    <a:moveTo>
                      <a:pt x="678974" y="591741"/>
                    </a:moveTo>
                    <a:cubicBezTo>
                      <a:pt x="640865" y="613408"/>
                      <a:pt x="627536" y="661865"/>
                      <a:pt x="649203" y="699974"/>
                    </a:cubicBezTo>
                    <a:cubicBezTo>
                      <a:pt x="670870" y="738083"/>
                      <a:pt x="719328" y="751412"/>
                      <a:pt x="757437" y="729745"/>
                    </a:cubicBezTo>
                    <a:cubicBezTo>
                      <a:pt x="757742" y="729571"/>
                      <a:pt x="758046" y="729396"/>
                      <a:pt x="758349" y="729218"/>
                    </a:cubicBezTo>
                    <a:cubicBezTo>
                      <a:pt x="796167" y="707047"/>
                      <a:pt x="808851" y="658417"/>
                      <a:pt x="786681" y="620599"/>
                    </a:cubicBezTo>
                    <a:cubicBezTo>
                      <a:pt x="764718" y="583136"/>
                      <a:pt x="716726" y="570277"/>
                      <a:pt x="678974" y="591741"/>
                    </a:cubicBezTo>
                    <a:close/>
                  </a:path>
                </a:pathLst>
              </a:custGeom>
              <a:grpFill/>
              <a:ln w="1860" cap="flat">
                <a:noFill/>
                <a:prstDash val="solid"/>
                <a:miter/>
              </a:ln>
            </p:spPr>
            <p:txBody>
              <a:bodyPr rtlCol="0" anchor="ctr"/>
              <a:lstStyle/>
              <a:p>
                <a:endParaRPr lang="zh-CN" altLang="en-US"/>
              </a:p>
            </p:txBody>
          </p:sp>
        </p:grpSp>
      </p:grpSp>
      <p:sp>
        <p:nvSpPr>
          <p:cNvPr id="10" name="文本框 9"/>
          <p:cNvSpPr txBox="1"/>
          <p:nvPr/>
        </p:nvSpPr>
        <p:spPr>
          <a:xfrm>
            <a:off x="3545840" y="4062730"/>
            <a:ext cx="5363210" cy="368935"/>
          </a:xfrm>
          <a:prstGeom prst="round2DiagRect">
            <a:avLst>
              <a:gd name="adj1" fmla="val 50000"/>
              <a:gd name="adj2" fmla="val 24842"/>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defPPr>
              <a:defRPr lang="zh-CN"/>
            </a:defPPr>
            <a:lvl1pPr algn="ctr">
              <a:defRPr sz="14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a:t>不及时治疗对儿童危害大</a:t>
            </a:r>
            <a:endParaRPr lang="zh-CN" altLang="en-US" sz="1600"/>
          </a:p>
        </p:txBody>
      </p:sp>
      <p:grpSp>
        <p:nvGrpSpPr>
          <p:cNvPr id="5" name="组合 4"/>
          <p:cNvGrpSpPr/>
          <p:nvPr/>
        </p:nvGrpSpPr>
        <p:grpSpPr>
          <a:xfrm>
            <a:off x="668655" y="4603115"/>
            <a:ext cx="11106786" cy="1840230"/>
            <a:chOff x="447" y="6942"/>
            <a:chExt cx="14671" cy="2898"/>
          </a:xfrm>
        </p:grpSpPr>
        <p:sp>
          <p:nvSpPr>
            <p:cNvPr id="173" name="矩形: 对角圆角 172"/>
            <p:cNvSpPr/>
            <p:nvPr/>
          </p:nvSpPr>
          <p:spPr>
            <a:xfrm flipH="1">
              <a:off x="8083" y="6942"/>
              <a:ext cx="3034" cy="560"/>
            </a:xfrm>
            <a:prstGeom prst="round2DiagRect">
              <a:avLst>
                <a:gd name="adj1" fmla="val 16667"/>
                <a:gd name="adj2" fmla="val 50000"/>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影响发育</a:t>
              </a:r>
              <a:endPar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75" name="矩形: 对角圆角 174"/>
            <p:cNvSpPr/>
            <p:nvPr/>
          </p:nvSpPr>
          <p:spPr>
            <a:xfrm flipH="1">
              <a:off x="4398" y="6942"/>
              <a:ext cx="3034" cy="560"/>
            </a:xfrm>
            <a:prstGeom prst="round2DiagRect">
              <a:avLst>
                <a:gd name="adj1" fmla="val 16667"/>
                <a:gd name="adj2" fmla="val 50000"/>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系统受累</a:t>
              </a:r>
              <a:endPar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77" name="矩形: 对角圆角 176"/>
            <p:cNvSpPr/>
            <p:nvPr/>
          </p:nvSpPr>
          <p:spPr>
            <a:xfrm flipH="1">
              <a:off x="713" y="6942"/>
              <a:ext cx="3034" cy="560"/>
            </a:xfrm>
            <a:prstGeom prst="round2DiagRect">
              <a:avLst>
                <a:gd name="adj1" fmla="val 16667"/>
                <a:gd name="adj2" fmla="val 50000"/>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视力损伤</a:t>
              </a:r>
              <a:endPar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79" name="矩形: 对角圆角 178"/>
            <p:cNvSpPr/>
            <p:nvPr/>
          </p:nvSpPr>
          <p:spPr>
            <a:xfrm flipH="1">
              <a:off x="11878" y="6942"/>
              <a:ext cx="3034" cy="560"/>
            </a:xfrm>
            <a:prstGeom prst="round2DiagRect">
              <a:avLst>
                <a:gd name="adj1" fmla="val 16667"/>
                <a:gd name="adj2" fmla="val 50000"/>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隐性成本高</a:t>
              </a:r>
              <a:endParaRPr lang="zh-CN" altLang="en-US" sz="1600"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11" name="矩形: 对角圆角 10"/>
            <p:cNvSpPr/>
            <p:nvPr/>
          </p:nvSpPr>
          <p:spPr>
            <a:xfrm>
              <a:off x="11656" y="7630"/>
              <a:ext cx="3462" cy="2210"/>
            </a:xfrm>
            <a:prstGeom prst="round2DiagRect">
              <a:avLst>
                <a:gd name="adj1" fmla="val 6487"/>
                <a:gd name="adj2" fmla="val 15843"/>
              </a:avLst>
            </a:prstGeom>
            <a:solidFill>
              <a:schemeClr val="bg1">
                <a:alpha val="20000"/>
              </a:schemeClr>
            </a:solidFill>
            <a:ln w="28575">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1400" dirty="0">
                <a:gradFill>
                  <a:gsLst>
                    <a:gs pos="100000">
                      <a:schemeClr val="tx1"/>
                    </a:gs>
                    <a:gs pos="0">
                      <a:schemeClr val="tx1"/>
                    </a:gs>
                  </a:gsLst>
                  <a:lin ang="0" scaled="0"/>
                </a:gradFill>
                <a:highlight>
                  <a:srgbClr val="FFFF00"/>
                </a:highlight>
                <a:latin typeface="微软雅黑" panose="020B0503020204020204" pitchFamily="34" charset="-122"/>
                <a:sym typeface="+mn-ea"/>
              </a:endParaRPr>
            </a:p>
            <a:p>
              <a:pPr algn="ctr">
                <a:lnSpc>
                  <a:spcPct val="150000"/>
                </a:lnSpc>
              </a:pPr>
              <a:r>
                <a:rPr lang="en-US" altLang="zh-CN" sz="1200" dirty="0">
                  <a:gradFill>
                    <a:gsLst>
                      <a:gs pos="100000">
                        <a:schemeClr val="tx1"/>
                      </a:gs>
                      <a:gs pos="0">
                        <a:schemeClr val="tx1"/>
                      </a:gs>
                    </a:gsLst>
                    <a:lin ang="0" scaled="0"/>
                  </a:gradFill>
                  <a:latin typeface="微软雅黑" panose="020B0503020204020204" pitchFamily="34" charset="-122"/>
                  <a:sym typeface="+mn-ea"/>
                </a:rPr>
                <a:t>1.</a:t>
              </a:r>
              <a:r>
                <a:rPr lang="zh-CN" altLang="en-US" sz="1200" dirty="0">
                  <a:gradFill>
                    <a:gsLst>
                      <a:gs pos="100000">
                        <a:schemeClr val="tx1"/>
                      </a:gs>
                      <a:gs pos="0">
                        <a:schemeClr val="tx1"/>
                      </a:gs>
                    </a:gsLst>
                    <a:lin ang="0" scaled="0"/>
                  </a:gradFill>
                  <a:latin typeface="微软雅黑" panose="020B0503020204020204" pitchFamily="34" charset="-122"/>
                  <a:sym typeface="+mn-ea"/>
                </a:rPr>
                <a:t>过敏性疾病还将带来沉重的社会经济负担</a:t>
              </a:r>
              <a:endParaRPr lang="zh-CN" altLang="en-US" sz="1200" dirty="0">
                <a:gradFill>
                  <a:gsLst>
                    <a:gs pos="100000">
                      <a:schemeClr val="tx1"/>
                    </a:gs>
                    <a:gs pos="0">
                      <a:schemeClr val="tx1"/>
                    </a:gs>
                  </a:gsLst>
                  <a:lin ang="0" scaled="0"/>
                </a:gradFill>
                <a:latin typeface="微软雅黑" panose="020B0503020204020204" pitchFamily="34" charset="-122"/>
              </a:endParaRPr>
            </a:p>
            <a:p>
              <a:pPr algn="ctr">
                <a:lnSpc>
                  <a:spcPct val="150000"/>
                </a:lnSpc>
              </a:pPr>
              <a:r>
                <a:rPr lang="en-US" altLang="zh-CN" sz="1200" dirty="0">
                  <a:gradFill>
                    <a:gsLst>
                      <a:gs pos="100000">
                        <a:schemeClr val="tx1"/>
                      </a:gs>
                      <a:gs pos="0">
                        <a:schemeClr val="tx1"/>
                      </a:gs>
                    </a:gsLst>
                    <a:lin ang="0" scaled="0"/>
                  </a:gradFill>
                  <a:latin typeface="微软雅黑" panose="020B0503020204020204" pitchFamily="34" charset="-122"/>
                </a:rPr>
                <a:t>2.</a:t>
              </a:r>
              <a:r>
                <a:rPr lang="zh-CN" altLang="en-US" sz="1200" dirty="0">
                  <a:gradFill>
                    <a:gsLst>
                      <a:gs pos="100000">
                        <a:schemeClr val="tx1"/>
                      </a:gs>
                      <a:gs pos="0">
                        <a:schemeClr val="tx1"/>
                      </a:gs>
                    </a:gsLst>
                    <a:lin ang="0" scaled="0"/>
                  </a:gradFill>
                  <a:latin typeface="微软雅黑" panose="020B0503020204020204" pitchFamily="34" charset="-122"/>
                </a:rPr>
                <a:t>对儿童父母的精神及心理产生消极影响</a:t>
              </a:r>
              <a:endParaRPr lang="zh-CN" altLang="en-US" sz="1200" dirty="0">
                <a:gradFill>
                  <a:gsLst>
                    <a:gs pos="100000">
                      <a:schemeClr val="tx1"/>
                    </a:gs>
                    <a:gs pos="0">
                      <a:schemeClr val="tx1"/>
                    </a:gs>
                  </a:gsLst>
                  <a:lin ang="0" scaled="0"/>
                </a:gradFill>
                <a:latin typeface="微软雅黑" panose="020B0503020204020204" pitchFamily="34" charset="-122"/>
              </a:endParaRPr>
            </a:p>
            <a:p>
              <a:pPr>
                <a:lnSpc>
                  <a:spcPct val="150000"/>
                </a:lnSpc>
              </a:pPr>
              <a:endParaRPr lang="zh-CN" altLang="en-US" sz="1200" dirty="0">
                <a:gradFill>
                  <a:gsLst>
                    <a:gs pos="100000">
                      <a:schemeClr val="tx1"/>
                    </a:gs>
                    <a:gs pos="0">
                      <a:schemeClr val="tx1"/>
                    </a:gs>
                  </a:gsLst>
                  <a:lin ang="0" scaled="0"/>
                </a:gradFill>
                <a:highlight>
                  <a:srgbClr val="FFFF00"/>
                </a:highlight>
                <a:latin typeface="微软雅黑" panose="020B0503020204020204" pitchFamily="34" charset="-122"/>
                <a:sym typeface="+mn-ea"/>
              </a:endParaRPr>
            </a:p>
          </p:txBody>
        </p:sp>
        <p:sp>
          <p:nvSpPr>
            <p:cNvPr id="12" name="矩形: 对角圆角 11"/>
            <p:cNvSpPr/>
            <p:nvPr/>
          </p:nvSpPr>
          <p:spPr>
            <a:xfrm>
              <a:off x="7869" y="7630"/>
              <a:ext cx="3462" cy="2210"/>
            </a:xfrm>
            <a:prstGeom prst="round2DiagRect">
              <a:avLst>
                <a:gd name="adj1" fmla="val 6487"/>
                <a:gd name="adj2" fmla="val 15843"/>
              </a:avLst>
            </a:prstGeom>
            <a:solidFill>
              <a:schemeClr val="bg1">
                <a:alpha val="20000"/>
              </a:schemeClr>
            </a:solidFill>
            <a:ln w="28575">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a:gradFill>
                    <a:gsLst>
                      <a:gs pos="100000">
                        <a:schemeClr val="tx1"/>
                      </a:gs>
                      <a:gs pos="0">
                        <a:schemeClr val="tx1"/>
                      </a:gs>
                    </a:gsLst>
                    <a:lin ang="0" scaled="0"/>
                  </a:gradFill>
                  <a:latin typeface="微软雅黑" panose="020B0503020204020204" pitchFamily="34" charset="-122"/>
                </a:rPr>
                <a:t>罹患过敏性疾病影响患儿体格、智力、各器官功能、免疫功能、情绪及认知的发育和发展</a:t>
              </a:r>
              <a:endParaRPr lang="zh-CN" altLang="en-US" sz="1200">
                <a:gradFill>
                  <a:gsLst>
                    <a:gs pos="100000">
                      <a:schemeClr val="tx1"/>
                    </a:gs>
                    <a:gs pos="0">
                      <a:schemeClr val="tx1"/>
                    </a:gs>
                  </a:gsLst>
                  <a:lin ang="0" scaled="0"/>
                </a:gradFill>
                <a:latin typeface="微软雅黑" panose="020B0503020204020204" pitchFamily="34" charset="-122"/>
              </a:endParaRPr>
            </a:p>
          </p:txBody>
        </p:sp>
        <p:sp>
          <p:nvSpPr>
            <p:cNvPr id="13" name="矩形: 对角圆角 12"/>
            <p:cNvSpPr/>
            <p:nvPr/>
          </p:nvSpPr>
          <p:spPr>
            <a:xfrm>
              <a:off x="4158" y="7630"/>
              <a:ext cx="3462" cy="2210"/>
            </a:xfrm>
            <a:prstGeom prst="round2DiagRect">
              <a:avLst>
                <a:gd name="adj1" fmla="val 6487"/>
                <a:gd name="adj2" fmla="val 15843"/>
              </a:avLst>
            </a:prstGeom>
            <a:solidFill>
              <a:schemeClr val="bg1">
                <a:alpha val="20000"/>
              </a:schemeClr>
            </a:solidFill>
            <a:ln w="28575">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a:gradFill>
                    <a:gsLst>
                      <a:gs pos="100000">
                        <a:schemeClr val="tx1"/>
                      </a:gs>
                      <a:gs pos="0">
                        <a:schemeClr val="tx1"/>
                      </a:gs>
                    </a:gsLst>
                    <a:lin ang="0" scaled="0"/>
                  </a:gradFill>
                  <a:latin typeface="微软雅黑" panose="020B0503020204020204" pitchFamily="34" charset="-122"/>
                </a:rPr>
                <a:t>伴发其他过敏性疾病，如过敏性鼻炎，哮喘等</a:t>
              </a:r>
              <a:endParaRPr lang="zh-CN" altLang="en-US" sz="1200">
                <a:gradFill>
                  <a:gsLst>
                    <a:gs pos="100000">
                      <a:schemeClr val="tx1"/>
                    </a:gs>
                    <a:gs pos="0">
                      <a:schemeClr val="tx1"/>
                    </a:gs>
                  </a:gsLst>
                  <a:lin ang="0" scaled="0"/>
                </a:gradFill>
                <a:latin typeface="微软雅黑" panose="020B0503020204020204" pitchFamily="34" charset="-122"/>
              </a:endParaRPr>
            </a:p>
          </p:txBody>
        </p:sp>
        <p:sp>
          <p:nvSpPr>
            <p:cNvPr id="14" name="矩形: 对角圆角 13"/>
            <p:cNvSpPr/>
            <p:nvPr/>
          </p:nvSpPr>
          <p:spPr>
            <a:xfrm>
              <a:off x="447" y="7630"/>
              <a:ext cx="3462" cy="2210"/>
            </a:xfrm>
            <a:prstGeom prst="round2DiagRect">
              <a:avLst>
                <a:gd name="adj1" fmla="val 6487"/>
                <a:gd name="adj2" fmla="val 15843"/>
              </a:avLst>
            </a:prstGeom>
            <a:solidFill>
              <a:schemeClr val="bg1">
                <a:alpha val="20000"/>
              </a:schemeClr>
            </a:solidFill>
            <a:ln w="28575">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buClr>
                  <a:srgbClr val="F7A200"/>
                </a:buClr>
              </a:pPr>
              <a:r>
                <a:rPr lang="zh-CN" altLang="en-US" sz="1200" dirty="0">
                  <a:gradFill>
                    <a:gsLst>
                      <a:gs pos="100000">
                        <a:schemeClr val="tx1"/>
                      </a:gs>
                      <a:gs pos="0">
                        <a:schemeClr val="tx1"/>
                      </a:gs>
                    </a:gsLst>
                    <a:lin ang="0" scaled="0"/>
                  </a:gradFill>
                  <a:latin typeface="+mn-ea"/>
                  <a:sym typeface="+mn-ea"/>
                </a:rPr>
                <a:t>调研显示，约</a:t>
              </a:r>
              <a:r>
                <a:rPr lang="en-US" altLang="zh-CN" sz="1200" dirty="0">
                  <a:gradFill>
                    <a:gsLst>
                      <a:gs pos="100000">
                        <a:schemeClr val="tx1"/>
                      </a:gs>
                      <a:gs pos="0">
                        <a:schemeClr val="tx1"/>
                      </a:gs>
                    </a:gsLst>
                    <a:lin ang="0" scaled="0"/>
                  </a:gradFill>
                  <a:latin typeface="+mn-ea"/>
                  <a:sym typeface="+mn-ea"/>
                </a:rPr>
                <a:t>50%</a:t>
              </a:r>
              <a:r>
                <a:rPr lang="zh-CN" altLang="en-US" sz="1200" dirty="0">
                  <a:gradFill>
                    <a:gsLst>
                      <a:gs pos="100000">
                        <a:schemeClr val="tx1"/>
                      </a:gs>
                      <a:gs pos="0">
                        <a:schemeClr val="tx1"/>
                      </a:gs>
                    </a:gsLst>
                    <a:lin ang="0" scaled="0"/>
                  </a:gradFill>
                  <a:latin typeface="+mn-ea"/>
                  <a:sym typeface="+mn-ea"/>
                </a:rPr>
                <a:t>患者</a:t>
              </a:r>
              <a:r>
                <a:rPr lang="zh-CN" altLang="en-US" sz="1200" b="1" dirty="0">
                  <a:gradFill>
                    <a:gsLst>
                      <a:gs pos="100000">
                        <a:schemeClr val="tx1"/>
                      </a:gs>
                      <a:gs pos="0">
                        <a:schemeClr val="tx1"/>
                      </a:gs>
                    </a:gsLst>
                    <a:lin ang="0" scaled="0"/>
                  </a:gradFill>
                  <a:latin typeface="+mn-ea"/>
                  <a:sym typeface="+mn-ea"/>
                </a:rPr>
                <a:t>不及时治疗，会导致</a:t>
              </a:r>
              <a:r>
                <a:rPr lang="zh-CN" altLang="en-US" sz="1200" b="1" dirty="0">
                  <a:gradFill>
                    <a:gsLst>
                      <a:gs pos="100000">
                        <a:schemeClr val="tx1"/>
                      </a:gs>
                      <a:gs pos="0">
                        <a:schemeClr val="tx1"/>
                      </a:gs>
                    </a:gsLst>
                    <a:lin ang="0" scaled="0"/>
                  </a:gradFill>
                  <a:latin typeface="+mn-ea"/>
                </a:rPr>
                <a:t>圆锥角膜等病变</a:t>
              </a:r>
              <a:endParaRPr lang="zh-CN" altLang="en-US" sz="1200" b="1" dirty="0">
                <a:gradFill>
                  <a:gsLst>
                    <a:gs pos="100000">
                      <a:schemeClr val="tx1"/>
                    </a:gs>
                    <a:gs pos="0">
                      <a:schemeClr val="tx1"/>
                    </a:gs>
                  </a:gsLst>
                  <a:lin ang="0" scaled="0"/>
                </a:gradFill>
                <a:latin typeface="+mn-ea"/>
                <a:sym typeface="+mn-ea"/>
              </a:endParaRPr>
            </a:p>
            <a:p>
              <a:pPr algn="ctr">
                <a:lnSpc>
                  <a:spcPct val="130000"/>
                </a:lnSpc>
                <a:buClr>
                  <a:srgbClr val="F7A200"/>
                </a:buClr>
              </a:pPr>
              <a:r>
                <a:rPr lang="en-US" altLang="zh-CN" sz="1200" dirty="0">
                  <a:gradFill>
                    <a:gsLst>
                      <a:gs pos="100000">
                        <a:schemeClr val="tx1"/>
                      </a:gs>
                      <a:gs pos="0">
                        <a:schemeClr val="tx1"/>
                      </a:gs>
                    </a:gsLst>
                    <a:lin ang="0" scaled="0"/>
                  </a:gradFill>
                  <a:latin typeface="+mn-ea"/>
                </a:rPr>
                <a:t>0-3</a:t>
              </a:r>
              <a:r>
                <a:rPr lang="zh-CN" altLang="en-US" sz="1200" dirty="0">
                  <a:gradFill>
                    <a:gsLst>
                      <a:gs pos="100000">
                        <a:schemeClr val="tx1"/>
                      </a:gs>
                      <a:gs pos="0">
                        <a:schemeClr val="tx1"/>
                      </a:gs>
                    </a:gsLst>
                    <a:lin ang="0" scaled="0"/>
                  </a:gradFill>
                  <a:latin typeface="+mn-ea"/>
                </a:rPr>
                <a:t>岁是视觉发育的关键期。如因过敏症状加重导致圆锥角膜等病变，将</a:t>
              </a:r>
              <a:r>
                <a:rPr lang="zh-CN" altLang="en-US" sz="1200" b="1" dirty="0">
                  <a:gradFill>
                    <a:gsLst>
                      <a:gs pos="100000">
                        <a:schemeClr val="tx1"/>
                      </a:gs>
                      <a:gs pos="0">
                        <a:schemeClr val="tx1"/>
                      </a:gs>
                    </a:gsLst>
                    <a:lin ang="0" scaled="0"/>
                  </a:gradFill>
                  <a:latin typeface="+mn-ea"/>
                </a:rPr>
                <a:t>造成不可逆的视力损失</a:t>
              </a:r>
              <a:endParaRPr lang="zh-CN" altLang="en-US" sz="1200" b="1" dirty="0">
                <a:gradFill>
                  <a:gsLst>
                    <a:gs pos="100000">
                      <a:schemeClr val="tx1"/>
                    </a:gs>
                    <a:gs pos="0">
                      <a:schemeClr val="tx1"/>
                    </a:gs>
                  </a:gsLst>
                  <a:lin ang="0" scaled="0"/>
                </a:gradFill>
                <a:latin typeface="+mn-ea"/>
              </a:endParaRPr>
            </a:p>
          </p:txBody>
        </p:sp>
      </p:grpSp>
      <p:grpSp>
        <p:nvGrpSpPr>
          <p:cNvPr id="22" name="组合 21"/>
          <p:cNvGrpSpPr/>
          <p:nvPr/>
        </p:nvGrpSpPr>
        <p:grpSpPr>
          <a:xfrm>
            <a:off x="231932" y="-148715"/>
            <a:ext cx="13986655" cy="1026421"/>
            <a:chOff x="234367" y="-213743"/>
            <a:chExt cx="13986655" cy="1026421"/>
          </a:xfrm>
        </p:grpSpPr>
        <p:grpSp>
          <p:nvGrpSpPr>
            <p:cNvPr id="2" name="组合 1"/>
            <p:cNvGrpSpPr/>
            <p:nvPr/>
          </p:nvGrpSpPr>
          <p:grpSpPr>
            <a:xfrm>
              <a:off x="234367" y="-213743"/>
              <a:ext cx="13986655" cy="1026421"/>
              <a:chOff x="234367" y="-213743"/>
              <a:chExt cx="13986655" cy="1026421"/>
            </a:xfrm>
          </p:grpSpPr>
          <p:sp>
            <p:nvSpPr>
              <p:cNvPr id="3" name="文本框 2"/>
              <p:cNvSpPr txBox="1"/>
              <p:nvPr/>
            </p:nvSpPr>
            <p:spPr>
              <a:xfrm>
                <a:off x="943048" y="90320"/>
                <a:ext cx="8977754"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过敏性结膜炎是常见疾病，儿童患病率较成人更高，且对儿童危害严重</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2446500" y="-213743"/>
                <a:ext cx="1774522" cy="400110"/>
              </a:xfrm>
              <a:prstGeom prst="rect">
                <a:avLst/>
              </a:prstGeom>
              <a:noFill/>
            </p:spPr>
            <p:txBody>
              <a:bodyPr wrap="square" anchor="ctr">
                <a:spAutoFit/>
              </a:bodyPr>
              <a:lstStyle/>
              <a:p>
                <a:pPr algn="ctr"/>
                <a:endParaRPr lang="zh-CN" altLang="en-US" sz="2000" b="1" i="1" dirty="0">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sp>
            <p:nvSpPr>
              <p:cNvPr id="7" name="椭圆 6"/>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60659" y="375857"/>
              <a:ext cx="373376" cy="246978"/>
              <a:chOff x="1587174" y="-1511820"/>
              <a:chExt cx="1912162" cy="1264843"/>
            </a:xfrm>
            <a:solidFill>
              <a:schemeClr val="bg1"/>
            </a:solidFill>
          </p:grpSpPr>
          <p:sp>
            <p:nvSpPr>
              <p:cNvPr id="19" name="任意多边形: 形状 18"/>
              <p:cNvSpPr/>
              <p:nvPr/>
            </p:nvSpPr>
            <p:spPr>
              <a:xfrm>
                <a:off x="1587174" y="-1511820"/>
                <a:ext cx="1912162" cy="1264843"/>
              </a:xfrm>
              <a:custGeom>
                <a:avLst/>
                <a:gdLst>
                  <a:gd name="connsiteX0" fmla="*/ 1897552 w 1912162"/>
                  <a:gd name="connsiteY0" fmla="*/ 603523 h 1264843"/>
                  <a:gd name="connsiteX1" fmla="*/ 949147 w 1912162"/>
                  <a:gd name="connsiteY1" fmla="*/ 0 h 1264843"/>
                  <a:gd name="connsiteX2" fmla="*/ 13506 w 1912162"/>
                  <a:gd name="connsiteY2" fmla="*/ 604399 h 1264843"/>
                  <a:gd name="connsiteX3" fmla="*/ 0 w 1912162"/>
                  <a:gd name="connsiteY3" fmla="*/ 628402 h 1264843"/>
                  <a:gd name="connsiteX4" fmla="*/ 10344 w 1912162"/>
                  <a:gd name="connsiteY4" fmla="*/ 653929 h 1264843"/>
                  <a:gd name="connsiteX5" fmla="*/ 949147 w 1912162"/>
                  <a:gd name="connsiteY5" fmla="*/ 1264844 h 1264843"/>
                  <a:gd name="connsiteX6" fmla="*/ 1900771 w 1912162"/>
                  <a:gd name="connsiteY6" fmla="*/ 654920 h 1264843"/>
                  <a:gd name="connsiteX7" fmla="*/ 1912163 w 1912162"/>
                  <a:gd name="connsiteY7" fmla="*/ 628402 h 1264843"/>
                  <a:gd name="connsiteX8" fmla="*/ 1897552 w 1912162"/>
                  <a:gd name="connsiteY8" fmla="*/ 603523 h 1264843"/>
                  <a:gd name="connsiteX9" fmla="*/ 955777 w 1912162"/>
                  <a:gd name="connsiteY9" fmla="*/ 1115835 h 1264843"/>
                  <a:gd name="connsiteX10" fmla="*/ 472383 w 1912162"/>
                  <a:gd name="connsiteY10" fmla="*/ 632441 h 1264843"/>
                  <a:gd name="connsiteX11" fmla="*/ 955777 w 1912162"/>
                  <a:gd name="connsiteY11" fmla="*/ 149047 h 1264843"/>
                  <a:gd name="connsiteX12" fmla="*/ 1187710 w 1912162"/>
                  <a:gd name="connsiteY12" fmla="*/ 208464 h 1264843"/>
                  <a:gd name="connsiteX13" fmla="*/ 1072972 w 1912162"/>
                  <a:gd name="connsiteY13" fmla="*/ 351492 h 1264843"/>
                  <a:gd name="connsiteX14" fmla="*/ 1219581 w 1912162"/>
                  <a:gd name="connsiteY14" fmla="*/ 498100 h 1264843"/>
                  <a:gd name="connsiteX15" fmla="*/ 1364228 w 1912162"/>
                  <a:gd name="connsiteY15" fmla="*/ 374390 h 1264843"/>
                  <a:gd name="connsiteX16" fmla="*/ 1439189 w 1912162"/>
                  <a:gd name="connsiteY16" fmla="*/ 632441 h 1264843"/>
                  <a:gd name="connsiteX17" fmla="*/ 955777 w 1912162"/>
                  <a:gd name="connsiteY17" fmla="*/ 1115835 h 1264843"/>
                  <a:gd name="connsiteX18" fmla="*/ 127883 w 1912162"/>
                  <a:gd name="connsiteY18" fmla="*/ 636461 h 1264843"/>
                  <a:gd name="connsiteX19" fmla="*/ 483432 w 1912162"/>
                  <a:gd name="connsiteY19" fmla="*/ 266852 h 1264843"/>
                  <a:gd name="connsiteX20" fmla="*/ 358083 w 1912162"/>
                  <a:gd name="connsiteY20" fmla="*/ 632441 h 1264843"/>
                  <a:gd name="connsiteX21" fmla="*/ 531285 w 1912162"/>
                  <a:gd name="connsiteY21" fmla="*/ 1052722 h 1264843"/>
                  <a:gd name="connsiteX22" fmla="*/ 127883 w 1912162"/>
                  <a:gd name="connsiteY22" fmla="*/ 636461 h 1264843"/>
                  <a:gd name="connsiteX23" fmla="*/ 1391545 w 1912162"/>
                  <a:gd name="connsiteY23" fmla="*/ 1040892 h 1264843"/>
                  <a:gd name="connsiteX24" fmla="*/ 1553470 w 1912162"/>
                  <a:gd name="connsiteY24" fmla="*/ 632422 h 1264843"/>
                  <a:gd name="connsiteX25" fmla="*/ 1438351 w 1912162"/>
                  <a:gd name="connsiteY25" fmla="*/ 280359 h 1264843"/>
                  <a:gd name="connsiteX26" fmla="*/ 1783023 w 1912162"/>
                  <a:gd name="connsiteY26" fmla="*/ 636403 h 1264843"/>
                  <a:gd name="connsiteX27" fmla="*/ 1391545 w 1912162"/>
                  <a:gd name="connsiteY27" fmla="*/ 1040892 h 12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2162" h="1264843">
                    <a:moveTo>
                      <a:pt x="1897552" y="603523"/>
                    </a:moveTo>
                    <a:cubicBezTo>
                      <a:pt x="1883112" y="578891"/>
                      <a:pt x="1537087" y="0"/>
                      <a:pt x="949147" y="0"/>
                    </a:cubicBezTo>
                    <a:cubicBezTo>
                      <a:pt x="360559" y="0"/>
                      <a:pt x="27394" y="579711"/>
                      <a:pt x="13506" y="604399"/>
                    </a:cubicBezTo>
                    <a:lnTo>
                      <a:pt x="0" y="628402"/>
                    </a:lnTo>
                    <a:lnTo>
                      <a:pt x="10344" y="653929"/>
                    </a:lnTo>
                    <a:cubicBezTo>
                      <a:pt x="12821" y="660006"/>
                      <a:pt x="266090" y="1264844"/>
                      <a:pt x="949147" y="1264844"/>
                    </a:cubicBezTo>
                    <a:cubicBezTo>
                      <a:pt x="1631404" y="1264844"/>
                      <a:pt x="1898161" y="661035"/>
                      <a:pt x="1900771" y="654920"/>
                    </a:cubicBezTo>
                    <a:lnTo>
                      <a:pt x="1912163" y="628402"/>
                    </a:lnTo>
                    <a:lnTo>
                      <a:pt x="1897552" y="603523"/>
                    </a:lnTo>
                    <a:close/>
                    <a:moveTo>
                      <a:pt x="955777" y="1115835"/>
                    </a:moveTo>
                    <a:cubicBezTo>
                      <a:pt x="689229" y="1115835"/>
                      <a:pt x="472383" y="898970"/>
                      <a:pt x="472383" y="632441"/>
                    </a:cubicBezTo>
                    <a:cubicBezTo>
                      <a:pt x="472383" y="365912"/>
                      <a:pt x="689229" y="149047"/>
                      <a:pt x="955777" y="149047"/>
                    </a:cubicBezTo>
                    <a:cubicBezTo>
                      <a:pt x="1039768" y="149047"/>
                      <a:pt x="1118807" y="170612"/>
                      <a:pt x="1187710" y="208464"/>
                    </a:cubicBezTo>
                    <a:cubicBezTo>
                      <a:pt x="1122083" y="223018"/>
                      <a:pt x="1072972" y="281483"/>
                      <a:pt x="1072972" y="351492"/>
                    </a:cubicBezTo>
                    <a:cubicBezTo>
                      <a:pt x="1072972" y="432461"/>
                      <a:pt x="1138611" y="498100"/>
                      <a:pt x="1219581" y="498100"/>
                    </a:cubicBezTo>
                    <a:cubicBezTo>
                      <a:pt x="1292733" y="498100"/>
                      <a:pt x="1353217" y="444456"/>
                      <a:pt x="1364228" y="374390"/>
                    </a:cubicBezTo>
                    <a:cubicBezTo>
                      <a:pt x="1413253" y="451525"/>
                      <a:pt x="1439258" y="541044"/>
                      <a:pt x="1439189" y="632441"/>
                    </a:cubicBezTo>
                    <a:cubicBezTo>
                      <a:pt x="1439170" y="898970"/>
                      <a:pt x="1222324" y="1115835"/>
                      <a:pt x="955777" y="1115835"/>
                    </a:cubicBezTo>
                    <a:close/>
                    <a:moveTo>
                      <a:pt x="127883" y="636461"/>
                    </a:moveTo>
                    <a:cubicBezTo>
                      <a:pt x="168593" y="572948"/>
                      <a:pt x="292075" y="397059"/>
                      <a:pt x="483432" y="266852"/>
                    </a:cubicBezTo>
                    <a:cubicBezTo>
                      <a:pt x="404965" y="368008"/>
                      <a:pt x="358083" y="494805"/>
                      <a:pt x="358083" y="632441"/>
                    </a:cubicBezTo>
                    <a:cubicBezTo>
                      <a:pt x="358083" y="796157"/>
                      <a:pt x="424301" y="944671"/>
                      <a:pt x="531285" y="1052722"/>
                    </a:cubicBezTo>
                    <a:cubicBezTo>
                      <a:pt x="285350" y="925506"/>
                      <a:pt x="164021" y="710755"/>
                      <a:pt x="127883" y="636461"/>
                    </a:cubicBezTo>
                    <a:close/>
                    <a:moveTo>
                      <a:pt x="1391545" y="1040892"/>
                    </a:moveTo>
                    <a:cubicBezTo>
                      <a:pt x="1491863" y="933945"/>
                      <a:pt x="1553470" y="790289"/>
                      <a:pt x="1553470" y="632422"/>
                    </a:cubicBezTo>
                    <a:cubicBezTo>
                      <a:pt x="1553578" y="505801"/>
                      <a:pt x="1513246" y="382455"/>
                      <a:pt x="1438351" y="280359"/>
                    </a:cubicBezTo>
                    <a:cubicBezTo>
                      <a:pt x="1621269" y="408603"/>
                      <a:pt x="1741684" y="574300"/>
                      <a:pt x="1783023" y="636403"/>
                    </a:cubicBezTo>
                    <a:cubicBezTo>
                      <a:pt x="1745628" y="709555"/>
                      <a:pt x="1625289" y="912933"/>
                      <a:pt x="1391545" y="1040892"/>
                    </a:cubicBezTo>
                    <a:close/>
                  </a:path>
                </a:pathLst>
              </a:custGeom>
              <a:grpFill/>
              <a:ln w="1860" cap="flat">
                <a:noFill/>
                <a:prstDash val="solid"/>
                <a:miter/>
              </a:ln>
            </p:spPr>
            <p:txBody>
              <a:bodyPr rtlCol="0" anchor="ctr"/>
              <a:lstStyle/>
              <a:p>
                <a:endParaRPr lang="zh-CN" altLang="en-US"/>
              </a:p>
            </p:txBody>
          </p:sp>
          <p:sp>
            <p:nvSpPr>
              <p:cNvPr id="21" name="任意多边形: 形状 20"/>
              <p:cNvSpPr/>
              <p:nvPr/>
            </p:nvSpPr>
            <p:spPr>
              <a:xfrm>
                <a:off x="2121470" y="-936529"/>
                <a:ext cx="842981" cy="478650"/>
              </a:xfrm>
              <a:custGeom>
                <a:avLst/>
                <a:gdLst>
                  <a:gd name="connsiteX0" fmla="*/ 785832 w 842981"/>
                  <a:gd name="connsiteY0" fmla="*/ 0 h 478650"/>
                  <a:gd name="connsiteX1" fmla="*/ 728682 w 842981"/>
                  <a:gd name="connsiteY1" fmla="*/ 57150 h 478650"/>
                  <a:gd name="connsiteX2" fmla="*/ 421500 w 842981"/>
                  <a:gd name="connsiteY2" fmla="*/ 364350 h 478650"/>
                  <a:gd name="connsiteX3" fmla="*/ 114300 w 842981"/>
                  <a:gd name="connsiteY3" fmla="*/ 57150 h 478650"/>
                  <a:gd name="connsiteX4" fmla="*/ 57150 w 842981"/>
                  <a:gd name="connsiteY4" fmla="*/ 0 h 478650"/>
                  <a:gd name="connsiteX5" fmla="*/ 0 w 842981"/>
                  <a:gd name="connsiteY5" fmla="*/ 57150 h 478650"/>
                  <a:gd name="connsiteX6" fmla="*/ 421500 w 842981"/>
                  <a:gd name="connsiteY6" fmla="*/ 478650 h 478650"/>
                  <a:gd name="connsiteX7" fmla="*/ 842982 w 842981"/>
                  <a:gd name="connsiteY7" fmla="*/ 57150 h 478650"/>
                  <a:gd name="connsiteX8" fmla="*/ 785832 w 842981"/>
                  <a:gd name="connsiteY8" fmla="*/ 0 h 47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81" h="478650">
                    <a:moveTo>
                      <a:pt x="785832" y="0"/>
                    </a:moveTo>
                    <a:cubicBezTo>
                      <a:pt x="754269" y="0"/>
                      <a:pt x="728682" y="25587"/>
                      <a:pt x="728682" y="57150"/>
                    </a:cubicBezTo>
                    <a:cubicBezTo>
                      <a:pt x="728682" y="226543"/>
                      <a:pt x="590893" y="364350"/>
                      <a:pt x="421500" y="364350"/>
                    </a:cubicBezTo>
                    <a:cubicBezTo>
                      <a:pt x="252108" y="364350"/>
                      <a:pt x="114300" y="226543"/>
                      <a:pt x="114300" y="57150"/>
                    </a:cubicBezTo>
                    <a:cubicBezTo>
                      <a:pt x="114300" y="25587"/>
                      <a:pt x="88713" y="0"/>
                      <a:pt x="57150" y="0"/>
                    </a:cubicBezTo>
                    <a:cubicBezTo>
                      <a:pt x="25587" y="0"/>
                      <a:pt x="0" y="25587"/>
                      <a:pt x="0" y="57150"/>
                    </a:cubicBezTo>
                    <a:cubicBezTo>
                      <a:pt x="0" y="289560"/>
                      <a:pt x="189090" y="478650"/>
                      <a:pt x="421500" y="478650"/>
                    </a:cubicBezTo>
                    <a:cubicBezTo>
                      <a:pt x="653910" y="478650"/>
                      <a:pt x="842982" y="289560"/>
                      <a:pt x="842982" y="57150"/>
                    </a:cubicBezTo>
                    <a:cubicBezTo>
                      <a:pt x="842982" y="25587"/>
                      <a:pt x="817395" y="0"/>
                      <a:pt x="785832" y="0"/>
                    </a:cubicBezTo>
                    <a:close/>
                  </a:path>
                </a:pathLst>
              </a:custGeom>
              <a:grpFill/>
              <a:ln w="1860" cap="flat">
                <a:noFill/>
                <a:prstDash val="solid"/>
                <a:miter/>
              </a:ln>
            </p:spPr>
            <p:txBody>
              <a:bodyPr rtlCol="0" anchor="ctr"/>
              <a:lstStyle/>
              <a:p>
                <a:endParaRPr lang="zh-CN" altLang="en-US"/>
              </a:p>
            </p:txBody>
          </p:sp>
        </p:grpSp>
      </p:grpSp>
      <p:grpSp>
        <p:nvGrpSpPr>
          <p:cNvPr id="6" name="组合 5"/>
          <p:cNvGrpSpPr/>
          <p:nvPr/>
        </p:nvGrpSpPr>
        <p:grpSpPr>
          <a:xfrm>
            <a:off x="9886950" y="228972"/>
            <a:ext cx="2305050" cy="722358"/>
            <a:chOff x="9886950" y="290435"/>
            <a:chExt cx="2305050" cy="558547"/>
          </a:xfrm>
        </p:grpSpPr>
        <p:sp>
          <p:nvSpPr>
            <p:cNvPr id="8" name="任意多边形: 形状 7"/>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疾病基本情况</a:t>
              </a:r>
              <a:endPar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44760" y="6249344"/>
            <a:ext cx="4925291" cy="553998"/>
          </a:xfrm>
          <a:prstGeom prst="rect">
            <a:avLst/>
          </a:prstGeom>
          <a:noFill/>
          <a:ln>
            <a:noFill/>
          </a:ln>
        </p:spPr>
        <p:txBody>
          <a:bodyPr wrap="square" anchor="b">
            <a:spAutoFit/>
          </a:bodyPr>
          <a:lstStyle/>
          <a:p>
            <a:pPr marL="0" indent="0">
              <a:lnSpc>
                <a:spcPct val="100000"/>
              </a:lnSpc>
              <a:buNone/>
            </a:pP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 </a:t>
            </a:r>
            <a:r>
              <a:rPr lang="zh-CN" altLang="en-US"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我国过敏性结膜炎诊断和治疗专家共识（</a:t>
            </a: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2018</a:t>
            </a:r>
            <a:r>
              <a:rPr lang="zh-CN" altLang="en-US"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年）</a:t>
            </a:r>
            <a:endParaRPr lang="zh-CN" altLang="en-US"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a:p>
            <a:pPr marL="0" indent="0">
              <a:lnSpc>
                <a:spcPct val="100000"/>
              </a:lnSpc>
              <a:buNone/>
            </a:pP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 Meier EJ, Torkildsen GL, Gomes PJ, et al. Phase III trials examining the efficacy of cetirizine ophthalmic solution 0.24% compared to vehicle for the treatment of allergic conjunctivitis in the conjunctival allergen challenge model. Clin Ophthalmol. 2018;12:2617-2628. </a:t>
            </a:r>
            <a:endPar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a:p>
            <a:pPr marL="0" indent="0">
              <a:lnSpc>
                <a:spcPct val="100000"/>
              </a:lnSpc>
              <a:buNone/>
            </a:pP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3. </a:t>
            </a:r>
            <a:r>
              <a:rPr lang="zh-CN" altLang="en-US"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眼表疾病临床系列</a:t>
            </a: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r>
              <a:rPr lang="zh-CN" altLang="en-US"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过敏性结膜炎</a:t>
            </a:r>
            <a:r>
              <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endParaRPr lang="en-US" altLang="zh-CN" sz="6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5269775" y="6218229"/>
            <a:ext cx="6680970" cy="553998"/>
          </a:xfrm>
          <a:prstGeom prst="rect">
            <a:avLst/>
          </a:prstGeom>
          <a:noFill/>
          <a:ln>
            <a:noFill/>
          </a:ln>
        </p:spPr>
        <p:txBody>
          <a:bodyPr wrap="square" anchor="b">
            <a:spAutoFit/>
          </a:bodyPr>
          <a:lstStyle>
            <a:defPPr>
              <a:defRPr lang="zh-CN"/>
            </a:defPPr>
            <a:lvl1pPr indent="0">
              <a:lnSpc>
                <a:spcPct val="100000"/>
              </a:lnSpc>
              <a:buNone/>
              <a:defRPr sz="800">
                <a:gradFill>
                  <a:gsLst>
                    <a:gs pos="0">
                      <a:schemeClr val="bg1">
                        <a:lumMod val="50000"/>
                      </a:schemeClr>
                    </a:gs>
                    <a:gs pos="100000">
                      <a:schemeClr val="bg1">
                        <a:lumMod val="50000"/>
                      </a:schemeClr>
                    </a:gs>
                  </a:gsLst>
                  <a:lin ang="5400000" scaled="1"/>
                </a:gradFill>
                <a:latin typeface="微软雅黑" panose="020B0503020204020204" pitchFamily="34" charset="-122"/>
                <a:ea typeface="微软雅黑" panose="020B0503020204020204" pitchFamily="34" charset="-122"/>
              </a:defRPr>
            </a:lvl1pPr>
          </a:lstStyle>
          <a:p>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4. </a:t>
            </a:r>
            <a:r>
              <a:rPr lang="en-US" altLang="zh-CN" sz="600" dirty="0" err="1">
                <a:gradFill>
                  <a:gsLst>
                    <a:gs pos="0">
                      <a:schemeClr val="tx1">
                        <a:lumMod val="75000"/>
                        <a:lumOff val="25000"/>
                      </a:schemeClr>
                    </a:gs>
                    <a:gs pos="100000">
                      <a:schemeClr val="tx1">
                        <a:lumMod val="75000"/>
                        <a:lumOff val="25000"/>
                      </a:schemeClr>
                    </a:gs>
                  </a:gsLst>
                  <a:lin ang="5400000" scaled="1"/>
                </a:gradFill>
                <a:sym typeface="+mn-ea"/>
              </a:rPr>
              <a:t>Bonini</a:t>
            </a:r>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 S, et al. The eosinophil and the eye. Allergy. 1997;52(34 Suppl):44-7. </a:t>
            </a:r>
            <a:endParaRPr lang="en-US" altLang="zh-CN" sz="600" dirty="0">
              <a:gradFill>
                <a:gsLst>
                  <a:gs pos="0">
                    <a:schemeClr val="tx1">
                      <a:lumMod val="75000"/>
                      <a:lumOff val="25000"/>
                    </a:schemeClr>
                  </a:gs>
                  <a:gs pos="100000">
                    <a:schemeClr val="tx1">
                      <a:lumMod val="75000"/>
                      <a:lumOff val="25000"/>
                    </a:schemeClr>
                  </a:gs>
                </a:gsLst>
                <a:lin ang="5400000" scaled="1"/>
              </a:gradFill>
              <a:sym typeface="+mn-ea"/>
            </a:endParaRPr>
          </a:p>
          <a:p>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5. Hayashi S, et al. Anti-inflammatory actions of new antihistamines. Clin Exp Allergy. 1999 Dec;29(12):1593-6. </a:t>
            </a:r>
            <a:endParaRPr lang="en-US" altLang="zh-CN" sz="600" dirty="0">
              <a:gradFill>
                <a:gsLst>
                  <a:gs pos="0">
                    <a:schemeClr val="tx1">
                      <a:lumMod val="75000"/>
                      <a:lumOff val="25000"/>
                    </a:schemeClr>
                  </a:gs>
                  <a:gs pos="100000">
                    <a:schemeClr val="tx1">
                      <a:lumMod val="75000"/>
                      <a:lumOff val="25000"/>
                    </a:schemeClr>
                  </a:gs>
                </a:gsLst>
                <a:lin ang="5400000" scaled="1"/>
              </a:gradFill>
              <a:sym typeface="+mn-ea"/>
            </a:endParaRPr>
          </a:p>
          <a:p>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6. </a:t>
            </a:r>
            <a:r>
              <a:rPr lang="en-US" altLang="zh-CN" sz="600" dirty="0" err="1">
                <a:gradFill>
                  <a:gsLst>
                    <a:gs pos="0">
                      <a:schemeClr val="tx1">
                        <a:lumMod val="75000"/>
                        <a:lumOff val="25000"/>
                      </a:schemeClr>
                    </a:gs>
                    <a:gs pos="100000">
                      <a:schemeClr val="tx1">
                        <a:lumMod val="75000"/>
                        <a:lumOff val="25000"/>
                      </a:schemeClr>
                    </a:gs>
                  </a:gsLst>
                  <a:lin ang="5400000" scaled="1"/>
                </a:gradFill>
                <a:sym typeface="+mn-ea"/>
              </a:rPr>
              <a:t>Köller</a:t>
            </a:r>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 M, et al. Cetirizine exerts anti-inflammatory effects on human neutrophils. Int Arch Allergy Immunol. 1996 May;110(1):52-6. </a:t>
            </a:r>
            <a:endParaRPr lang="en-US" altLang="zh-CN" sz="600" dirty="0">
              <a:gradFill>
                <a:gsLst>
                  <a:gs pos="0">
                    <a:schemeClr val="tx1">
                      <a:lumMod val="75000"/>
                      <a:lumOff val="25000"/>
                    </a:schemeClr>
                  </a:gs>
                  <a:gs pos="100000">
                    <a:schemeClr val="tx1">
                      <a:lumMod val="75000"/>
                      <a:lumOff val="25000"/>
                    </a:schemeClr>
                  </a:gs>
                </a:gsLst>
                <a:lin ang="5400000" scaled="1"/>
              </a:gradFill>
              <a:sym typeface="+mn-ea"/>
            </a:endParaRPr>
          </a:p>
          <a:p>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7. Gelfand EW, et al. Anti-inflammatory activity of H1-receptor antagonists: review of recent experimental research. Curr Med Res </a:t>
            </a:r>
            <a:r>
              <a:rPr lang="en-US" altLang="zh-CN" sz="600" dirty="0" err="1">
                <a:gradFill>
                  <a:gsLst>
                    <a:gs pos="0">
                      <a:schemeClr val="tx1">
                        <a:lumMod val="75000"/>
                        <a:lumOff val="25000"/>
                      </a:schemeClr>
                    </a:gs>
                    <a:gs pos="100000">
                      <a:schemeClr val="tx1">
                        <a:lumMod val="75000"/>
                        <a:lumOff val="25000"/>
                      </a:schemeClr>
                    </a:gs>
                  </a:gsLst>
                  <a:lin ang="5400000" scaled="1"/>
                </a:gradFill>
                <a:sym typeface="+mn-ea"/>
              </a:rPr>
              <a:t>Opin</a:t>
            </a:r>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 2004 Jan;20(1):73-81. </a:t>
            </a:r>
            <a:endParaRPr lang="en-US" altLang="zh-CN" sz="600" dirty="0">
              <a:gradFill>
                <a:gsLst>
                  <a:gs pos="0">
                    <a:schemeClr val="tx1">
                      <a:lumMod val="75000"/>
                      <a:lumOff val="25000"/>
                    </a:schemeClr>
                  </a:gs>
                  <a:gs pos="100000">
                    <a:schemeClr val="tx1">
                      <a:lumMod val="75000"/>
                      <a:lumOff val="25000"/>
                    </a:schemeClr>
                  </a:gs>
                </a:gsLst>
                <a:lin ang="5400000" scaled="1"/>
              </a:gradFill>
              <a:sym typeface="+mn-ea"/>
            </a:endParaRPr>
          </a:p>
          <a:p>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8. Kimchi N, et al. The allergic eye: recommendations about pharmacotherapy and recent therapeutic agents. Curr </a:t>
            </a:r>
            <a:r>
              <a:rPr lang="en-US" altLang="zh-CN" sz="600" dirty="0" err="1">
                <a:gradFill>
                  <a:gsLst>
                    <a:gs pos="0">
                      <a:schemeClr val="tx1">
                        <a:lumMod val="75000"/>
                        <a:lumOff val="25000"/>
                      </a:schemeClr>
                    </a:gs>
                    <a:gs pos="100000">
                      <a:schemeClr val="tx1">
                        <a:lumMod val="75000"/>
                        <a:lumOff val="25000"/>
                      </a:schemeClr>
                    </a:gs>
                  </a:gsLst>
                  <a:lin ang="5400000" scaled="1"/>
                </a:gradFill>
                <a:sym typeface="+mn-ea"/>
              </a:rPr>
              <a:t>Opin</a:t>
            </a:r>
            <a:r>
              <a:rPr lang="en-US" altLang="zh-CN" sz="600" dirty="0">
                <a:gradFill>
                  <a:gsLst>
                    <a:gs pos="0">
                      <a:schemeClr val="tx1">
                        <a:lumMod val="75000"/>
                        <a:lumOff val="25000"/>
                      </a:schemeClr>
                    </a:gs>
                    <a:gs pos="100000">
                      <a:schemeClr val="tx1">
                        <a:lumMod val="75000"/>
                        <a:lumOff val="25000"/>
                      </a:schemeClr>
                    </a:gs>
                  </a:gsLst>
                  <a:lin ang="5400000" scaled="1"/>
                </a:gradFill>
                <a:sym typeface="+mn-ea"/>
              </a:rPr>
              <a:t> Allergy Clin Immunol. 2020 Aug;20(4):414-420. </a:t>
            </a:r>
            <a:endParaRPr lang="en-US" altLang="zh-CN" sz="600" dirty="0">
              <a:gradFill>
                <a:gsLst>
                  <a:gs pos="0">
                    <a:schemeClr val="tx1">
                      <a:lumMod val="75000"/>
                      <a:lumOff val="25000"/>
                    </a:schemeClr>
                  </a:gs>
                  <a:gs pos="100000">
                    <a:schemeClr val="tx1">
                      <a:lumMod val="75000"/>
                      <a:lumOff val="25000"/>
                    </a:schemeClr>
                  </a:gs>
                </a:gsLst>
                <a:lin ang="5400000" scaled="1"/>
              </a:gradFill>
              <a:sym typeface="+mn-ea"/>
            </a:endParaRPr>
          </a:p>
        </p:txBody>
      </p:sp>
      <p:sp>
        <p:nvSpPr>
          <p:cNvPr id="66" name="梯形 65"/>
          <p:cNvSpPr/>
          <p:nvPr/>
        </p:nvSpPr>
        <p:spPr>
          <a:xfrm flipV="1">
            <a:off x="744848" y="3243338"/>
            <a:ext cx="4544714" cy="2781489"/>
          </a:xfrm>
          <a:prstGeom prst="trapezoid">
            <a:avLst>
              <a:gd name="adj" fmla="val 9660"/>
            </a:avLst>
          </a:prstGeom>
          <a:gradFill>
            <a:gsLst>
              <a:gs pos="0">
                <a:srgbClr val="0971CA">
                  <a:alpha val="0"/>
                </a:srgbClr>
              </a:gs>
              <a:gs pos="12000">
                <a:srgbClr val="0971CA">
                  <a:alpha val="5000"/>
                </a:srgbClr>
              </a:gs>
              <a:gs pos="100000">
                <a:srgbClr val="0971CA">
                  <a:alpha val="0"/>
                </a:srgbClr>
              </a:gs>
            </a:gsLst>
            <a:lin ang="5400000" scaled="0"/>
          </a:gradFill>
          <a:ln w="3175">
            <a:gradFill>
              <a:gsLst>
                <a:gs pos="50000">
                  <a:srgbClr val="0971CA">
                    <a:alpha val="30000"/>
                  </a:srgbClr>
                </a:gs>
                <a:gs pos="0">
                  <a:srgbClr val="0971CA">
                    <a:alpha val="0"/>
                  </a:srgbClr>
                </a:gs>
                <a:gs pos="100000">
                  <a:srgbClr val="0971CA">
                    <a:alpha val="0"/>
                  </a:srgbClr>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sp>
        <p:nvSpPr>
          <p:cNvPr id="63" name="梯形 62"/>
          <p:cNvSpPr/>
          <p:nvPr/>
        </p:nvSpPr>
        <p:spPr>
          <a:xfrm flipV="1">
            <a:off x="7001150" y="3243338"/>
            <a:ext cx="4544714" cy="2781489"/>
          </a:xfrm>
          <a:prstGeom prst="trapezoid">
            <a:avLst>
              <a:gd name="adj" fmla="val 9660"/>
            </a:avLst>
          </a:prstGeom>
          <a:gradFill>
            <a:gsLst>
              <a:gs pos="0">
                <a:srgbClr val="CC0066">
                  <a:alpha val="0"/>
                </a:srgbClr>
              </a:gs>
              <a:gs pos="12000">
                <a:srgbClr val="CC0066">
                  <a:alpha val="5000"/>
                </a:srgbClr>
              </a:gs>
              <a:gs pos="100000">
                <a:srgbClr val="CC0066">
                  <a:alpha val="0"/>
                </a:srgbClr>
              </a:gs>
            </a:gsLst>
            <a:lin ang="5400000" scaled="0"/>
          </a:gradFill>
          <a:ln w="3175">
            <a:gradFill>
              <a:gsLst>
                <a:gs pos="50000">
                  <a:srgbClr val="CC0066">
                    <a:alpha val="30000"/>
                  </a:srgbClr>
                </a:gs>
                <a:gs pos="0">
                  <a:srgbClr val="CC0066">
                    <a:alpha val="0"/>
                  </a:srgbClr>
                </a:gs>
                <a:gs pos="100000">
                  <a:srgbClr val="CC0066">
                    <a:alpha val="0"/>
                  </a:srgbClr>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b="1">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cxnSp>
        <p:nvCxnSpPr>
          <p:cNvPr id="69" name="直接箭头连接符 68"/>
          <p:cNvCxnSpPr/>
          <p:nvPr/>
        </p:nvCxnSpPr>
        <p:spPr>
          <a:xfrm flipH="1">
            <a:off x="5189681" y="4783938"/>
            <a:ext cx="1905000" cy="0"/>
          </a:xfrm>
          <a:prstGeom prst="straightConnector1">
            <a:avLst/>
          </a:prstGeom>
          <a:ln w="28575">
            <a:gradFill>
              <a:gsLst>
                <a:gs pos="50000">
                  <a:srgbClr val="CC0066"/>
                </a:gs>
                <a:gs pos="38000">
                  <a:srgbClr val="0971CA"/>
                </a:gs>
              </a:gsLst>
              <a:lin ang="0" scaled="0"/>
            </a:gradFill>
            <a:tailEnd type="triangle" w="med" len="med"/>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1146718" y="5181885"/>
            <a:ext cx="3740974" cy="922020"/>
          </a:xfrm>
          <a:prstGeom prst="rect">
            <a:avLst/>
          </a:prstGeom>
          <a:noFill/>
        </p:spPr>
        <p:txBody>
          <a:bodyPr wrap="square">
            <a:spAutoFit/>
          </a:bodyPr>
          <a:lstStyle/>
          <a:p>
            <a:pPr algn="l" fontAlgn="auto">
              <a:lnSpc>
                <a:spcPct val="150000"/>
              </a:lnSpc>
              <a:buClr>
                <a:srgbClr val="F7A200"/>
              </a:buClr>
              <a:buSzTx/>
            </a:pPr>
            <a:r>
              <a:rPr lang="zh-CN" altLang="en-US" sz="1200">
                <a:gradFill>
                  <a:gsLst>
                    <a:gs pos="0">
                      <a:schemeClr val="tx1"/>
                    </a:gs>
                    <a:gs pos="100000">
                      <a:schemeClr val="tx1"/>
                    </a:gs>
                  </a:gsLst>
                  <a:lin ang="0" scaled="0"/>
                </a:gradFill>
                <a:latin typeface="+mn-ea"/>
              </a:rPr>
              <a:t>肥大细胞脱颗粒触发一系列炎症与免疫反应，结膜组织中出现各种炎症细胞浸润，长期炎症可能导致结膜乳头增生、角膜缘干细胞功能障碍甚至角膜溃疡</a:t>
            </a:r>
            <a:endParaRPr lang="zh-CN" altLang="en-US" sz="1200">
              <a:gradFill>
                <a:gsLst>
                  <a:gs pos="0">
                    <a:schemeClr val="tx1"/>
                  </a:gs>
                  <a:gs pos="100000">
                    <a:schemeClr val="tx1"/>
                  </a:gs>
                </a:gsLst>
                <a:lin ang="0" scaled="0"/>
              </a:gradFill>
              <a:latin typeface="+mn-ea"/>
            </a:endParaRPr>
          </a:p>
        </p:txBody>
      </p:sp>
      <p:sp>
        <p:nvSpPr>
          <p:cNvPr id="85" name="文本框 84"/>
          <p:cNvSpPr txBox="1"/>
          <p:nvPr/>
        </p:nvSpPr>
        <p:spPr>
          <a:xfrm>
            <a:off x="1055907" y="4904015"/>
            <a:ext cx="3922596" cy="323165"/>
          </a:xfrm>
          <a:prstGeom prst="rect">
            <a:avLst/>
          </a:prstGeom>
          <a:noFill/>
        </p:spPr>
        <p:txBody>
          <a:bodyPr wrap="square">
            <a:spAutoFit/>
          </a:bodyPr>
          <a:lstStyle/>
          <a:p>
            <a:pPr algn="ctr" fontAlgn="auto">
              <a:buClr>
                <a:srgbClr val="F7A200"/>
              </a:buClr>
              <a:buSzTx/>
            </a:pPr>
            <a:r>
              <a:rPr lang="zh-CN" altLang="en-US" sz="1500" b="1" dirty="0">
                <a:gradFill>
                  <a:gsLst>
                    <a:gs pos="0">
                      <a:srgbClr val="0971CA"/>
                    </a:gs>
                    <a:gs pos="100000">
                      <a:srgbClr val="0971CA"/>
                    </a:gs>
                  </a:gsLst>
                  <a:lin ang="0" scaled="0"/>
                </a:gradFill>
                <a:latin typeface="+mn-ea"/>
              </a:rPr>
              <a:t>结膜组织产生炎症反应症状（迟发阶段症状）</a:t>
            </a:r>
            <a:endParaRPr lang="zh-CN" altLang="en-US" sz="1500" b="1" dirty="0">
              <a:gradFill>
                <a:gsLst>
                  <a:gs pos="0">
                    <a:srgbClr val="0971CA"/>
                  </a:gs>
                  <a:gs pos="100000">
                    <a:srgbClr val="0971CA"/>
                  </a:gs>
                </a:gsLst>
                <a:lin ang="0" scaled="0"/>
              </a:gradFill>
              <a:latin typeface="+mn-ea"/>
            </a:endParaRPr>
          </a:p>
        </p:txBody>
      </p:sp>
      <p:sp>
        <p:nvSpPr>
          <p:cNvPr id="87" name="文本框 86"/>
          <p:cNvSpPr txBox="1"/>
          <p:nvPr/>
        </p:nvSpPr>
        <p:spPr>
          <a:xfrm>
            <a:off x="7452186" y="5112670"/>
            <a:ext cx="3611880" cy="1060450"/>
          </a:xfrm>
          <a:prstGeom prst="rect">
            <a:avLst/>
          </a:prstGeom>
          <a:noFill/>
        </p:spPr>
        <p:txBody>
          <a:bodyPr wrap="square">
            <a:spAutoFit/>
          </a:bodyPr>
          <a:lstStyle/>
          <a:p>
            <a:pPr algn="l" fontAlgn="auto">
              <a:lnSpc>
                <a:spcPct val="150000"/>
              </a:lnSpc>
              <a:buClr>
                <a:srgbClr val="F7A200"/>
              </a:buClr>
              <a:buSzTx/>
            </a:pPr>
            <a:r>
              <a:rPr lang="zh-CN" altLang="en-US" sz="1400" dirty="0">
                <a:gradFill>
                  <a:gsLst>
                    <a:gs pos="0">
                      <a:schemeClr val="tx1"/>
                    </a:gs>
                    <a:gs pos="100000">
                      <a:schemeClr val="tx1"/>
                    </a:gs>
                  </a:gsLst>
                  <a:lin ang="0" scaled="0"/>
                </a:gradFill>
                <a:latin typeface="+mn-ea"/>
              </a:rPr>
              <a:t>通过调节炎性细胞趋化与浸润，调节炎症信号通路与免疫细胞功能，减少眼部炎症水平，缓解眼部角膜损害，分泌过多等炎性症状</a:t>
            </a:r>
            <a:endParaRPr lang="zh-CN" altLang="en-US" sz="1400" dirty="0">
              <a:gradFill>
                <a:gsLst>
                  <a:gs pos="0">
                    <a:schemeClr val="tx1"/>
                  </a:gs>
                  <a:gs pos="100000">
                    <a:schemeClr val="tx1"/>
                  </a:gs>
                </a:gsLst>
                <a:lin ang="0" scaled="0"/>
              </a:gradFill>
              <a:latin typeface="+mn-ea"/>
            </a:endParaRPr>
          </a:p>
        </p:txBody>
      </p:sp>
      <p:sp>
        <p:nvSpPr>
          <p:cNvPr id="90" name="文本框 89"/>
          <p:cNvSpPr txBox="1"/>
          <p:nvPr/>
        </p:nvSpPr>
        <p:spPr>
          <a:xfrm>
            <a:off x="8437987" y="4904015"/>
            <a:ext cx="1671040" cy="323165"/>
          </a:xfrm>
          <a:prstGeom prst="rect">
            <a:avLst/>
          </a:prstGeom>
          <a:noFill/>
          <a:ln>
            <a:noFill/>
          </a:ln>
        </p:spPr>
        <p:txBody>
          <a:bodyPr wrap="square">
            <a:spAutoFit/>
          </a:bodyPr>
          <a:lstStyle/>
          <a:p>
            <a:pPr algn="ctr" fontAlgn="auto">
              <a:buClr>
                <a:srgbClr val="F7A200"/>
              </a:buClr>
              <a:buSzTx/>
            </a:pPr>
            <a:r>
              <a:rPr lang="zh-CN" altLang="en-US" sz="1500" b="1" dirty="0">
                <a:gradFill>
                  <a:gsLst>
                    <a:gs pos="0">
                      <a:srgbClr val="CC0066"/>
                    </a:gs>
                    <a:gs pos="100000">
                      <a:srgbClr val="CC0066"/>
                    </a:gs>
                  </a:gsLst>
                  <a:lin ang="0" scaled="0"/>
                </a:gradFill>
                <a:latin typeface="+mn-ea"/>
              </a:rPr>
              <a:t>控制炎症</a:t>
            </a:r>
            <a:endParaRPr lang="zh-CN" altLang="en-US" sz="1500" b="1" dirty="0">
              <a:gradFill>
                <a:gsLst>
                  <a:gs pos="0">
                    <a:srgbClr val="CC0066"/>
                  </a:gs>
                  <a:gs pos="100000">
                    <a:srgbClr val="CC0066"/>
                  </a:gs>
                </a:gsLst>
                <a:lin ang="0" scaled="0"/>
              </a:gradFill>
              <a:latin typeface="+mn-ea"/>
            </a:endParaRPr>
          </a:p>
        </p:txBody>
      </p:sp>
      <p:sp>
        <p:nvSpPr>
          <p:cNvPr id="117" name="文本框 116"/>
          <p:cNvSpPr txBox="1"/>
          <p:nvPr/>
        </p:nvSpPr>
        <p:spPr>
          <a:xfrm>
            <a:off x="8510377" y="3511123"/>
            <a:ext cx="1671040" cy="323165"/>
          </a:xfrm>
          <a:prstGeom prst="rect">
            <a:avLst/>
          </a:prstGeom>
          <a:noFill/>
          <a:ln>
            <a:noFill/>
          </a:ln>
        </p:spPr>
        <p:txBody>
          <a:bodyPr wrap="square">
            <a:spAutoFit/>
          </a:bodyPr>
          <a:lstStyle/>
          <a:p>
            <a:pPr algn="ctr" fontAlgn="auto">
              <a:buClr>
                <a:srgbClr val="F7A200"/>
              </a:buClr>
              <a:buSzTx/>
            </a:pPr>
            <a:r>
              <a:rPr lang="zh-CN" altLang="en-US" sz="1500" b="1" dirty="0">
                <a:gradFill>
                  <a:gsLst>
                    <a:gs pos="0">
                      <a:srgbClr val="CC0066"/>
                    </a:gs>
                    <a:gs pos="100000">
                      <a:srgbClr val="CC0066"/>
                    </a:gs>
                  </a:gsLst>
                  <a:lin ang="0" scaled="0"/>
                </a:gradFill>
                <a:latin typeface="+mn-ea"/>
              </a:rPr>
              <a:t>抑制过敏</a:t>
            </a:r>
            <a:endParaRPr lang="zh-CN" altLang="en-US" sz="1500" b="1" dirty="0">
              <a:gradFill>
                <a:gsLst>
                  <a:gs pos="0">
                    <a:srgbClr val="CC0066"/>
                  </a:gs>
                  <a:gs pos="100000">
                    <a:srgbClr val="CC0066"/>
                  </a:gs>
                </a:gsLst>
                <a:lin ang="0" scaled="0"/>
              </a:gradFill>
              <a:latin typeface="+mn-ea"/>
            </a:endParaRPr>
          </a:p>
        </p:txBody>
      </p:sp>
      <p:sp>
        <p:nvSpPr>
          <p:cNvPr id="118" name="文本框 117"/>
          <p:cNvSpPr txBox="1"/>
          <p:nvPr/>
        </p:nvSpPr>
        <p:spPr>
          <a:xfrm>
            <a:off x="7316017" y="3729410"/>
            <a:ext cx="4059760" cy="1060450"/>
          </a:xfrm>
          <a:prstGeom prst="rect">
            <a:avLst/>
          </a:prstGeom>
          <a:noFill/>
        </p:spPr>
        <p:txBody>
          <a:bodyPr wrap="square">
            <a:spAutoFit/>
          </a:bodyPr>
          <a:lstStyle/>
          <a:p>
            <a:pPr algn="l" fontAlgn="auto">
              <a:lnSpc>
                <a:spcPct val="150000"/>
              </a:lnSpc>
              <a:buClr>
                <a:srgbClr val="F7A200"/>
              </a:buClr>
              <a:buSzTx/>
            </a:pPr>
            <a:r>
              <a:rPr lang="zh-CN" altLang="en-US" sz="1400" dirty="0">
                <a:gradFill>
                  <a:gsLst>
                    <a:gs pos="0">
                      <a:schemeClr val="tx1"/>
                    </a:gs>
                    <a:gs pos="100000">
                      <a:schemeClr val="tx1"/>
                    </a:gs>
                  </a:gsLst>
                  <a:lin ang="0" scaled="0"/>
                </a:gradFill>
                <a:latin typeface="+mn-ea"/>
              </a:rPr>
              <a:t>盐酸西替利嗪滴眼液具备强抗组胺作用，阻止组胺与</a:t>
            </a:r>
            <a:r>
              <a:rPr lang="en-US" altLang="zh-CN" sz="1400" dirty="0">
                <a:gradFill>
                  <a:gsLst>
                    <a:gs pos="0">
                      <a:schemeClr val="tx1"/>
                    </a:gs>
                    <a:gs pos="100000">
                      <a:schemeClr val="tx1"/>
                    </a:gs>
                  </a:gsLst>
                  <a:lin ang="0" scaled="0"/>
                </a:gradFill>
                <a:latin typeface="+mn-ea"/>
              </a:rPr>
              <a:t>H</a:t>
            </a:r>
            <a:r>
              <a:rPr lang="en-US" altLang="zh-CN" sz="1400" baseline="-25000" dirty="0">
                <a:gradFill>
                  <a:gsLst>
                    <a:gs pos="0">
                      <a:schemeClr val="tx1"/>
                    </a:gs>
                    <a:gs pos="100000">
                      <a:schemeClr val="tx1"/>
                    </a:gs>
                  </a:gsLst>
                  <a:lin ang="0" scaled="0"/>
                </a:gradFill>
                <a:latin typeface="+mn-ea"/>
              </a:rPr>
              <a:t>1</a:t>
            </a:r>
            <a:r>
              <a:rPr lang="zh-CN" altLang="en-US" sz="1400" dirty="0">
                <a:gradFill>
                  <a:gsLst>
                    <a:gs pos="0">
                      <a:schemeClr val="tx1"/>
                    </a:gs>
                    <a:gs pos="100000">
                      <a:schemeClr val="tx1"/>
                    </a:gs>
                  </a:gsLst>
                  <a:lin ang="0" scaled="0"/>
                </a:gradFill>
                <a:latin typeface="+mn-ea"/>
              </a:rPr>
              <a:t>受体结合，进而减轻早发阶段眼部瘙痒、灼热等过敏症状</a:t>
            </a:r>
            <a:endParaRPr lang="zh-CN" altLang="en-US" sz="1400" dirty="0">
              <a:gradFill>
                <a:gsLst>
                  <a:gs pos="0">
                    <a:schemeClr val="tx1"/>
                  </a:gs>
                  <a:gs pos="100000">
                    <a:schemeClr val="tx1"/>
                  </a:gs>
                </a:gsLst>
                <a:lin ang="0" scaled="0"/>
              </a:gradFill>
              <a:latin typeface="+mn-ea"/>
            </a:endParaRPr>
          </a:p>
        </p:txBody>
      </p:sp>
      <p:sp>
        <p:nvSpPr>
          <p:cNvPr id="119" name="文本框 118"/>
          <p:cNvSpPr txBox="1"/>
          <p:nvPr/>
        </p:nvSpPr>
        <p:spPr>
          <a:xfrm>
            <a:off x="1060987" y="3511123"/>
            <a:ext cx="3922596" cy="323165"/>
          </a:xfrm>
          <a:prstGeom prst="rect">
            <a:avLst/>
          </a:prstGeom>
          <a:noFill/>
        </p:spPr>
        <p:txBody>
          <a:bodyPr wrap="square">
            <a:spAutoFit/>
          </a:bodyPr>
          <a:lstStyle/>
          <a:p>
            <a:pPr algn="ctr" fontAlgn="auto">
              <a:buClr>
                <a:srgbClr val="F7A200"/>
              </a:buClr>
              <a:buSzTx/>
            </a:pPr>
            <a:r>
              <a:rPr lang="zh-CN" altLang="en-US" sz="1500" b="1">
                <a:gradFill>
                  <a:gsLst>
                    <a:gs pos="0">
                      <a:srgbClr val="0971CA"/>
                    </a:gs>
                    <a:gs pos="100000">
                      <a:srgbClr val="0971CA"/>
                    </a:gs>
                  </a:gsLst>
                  <a:lin ang="0" scaled="0"/>
                </a:gradFill>
                <a:latin typeface="+mn-ea"/>
              </a:rPr>
              <a:t>眼部产生眼痒、充血等症状（早发阶段症状）</a:t>
            </a:r>
            <a:endParaRPr lang="zh-CN" altLang="en-US" sz="1500" b="1">
              <a:gradFill>
                <a:gsLst>
                  <a:gs pos="0">
                    <a:srgbClr val="0971CA"/>
                  </a:gs>
                  <a:gs pos="100000">
                    <a:srgbClr val="0971CA"/>
                  </a:gs>
                </a:gsLst>
                <a:lin ang="0" scaled="0"/>
              </a:gradFill>
              <a:latin typeface="+mn-ea"/>
            </a:endParaRPr>
          </a:p>
        </p:txBody>
      </p:sp>
      <p:sp>
        <p:nvSpPr>
          <p:cNvPr id="120" name="文本框 119"/>
          <p:cNvSpPr txBox="1"/>
          <p:nvPr/>
        </p:nvSpPr>
        <p:spPr>
          <a:xfrm>
            <a:off x="992405" y="3798625"/>
            <a:ext cx="4059760" cy="922020"/>
          </a:xfrm>
          <a:prstGeom prst="rect">
            <a:avLst/>
          </a:prstGeom>
          <a:noFill/>
        </p:spPr>
        <p:txBody>
          <a:bodyPr wrap="square">
            <a:spAutoFit/>
          </a:bodyPr>
          <a:lstStyle/>
          <a:p>
            <a:pPr algn="l" fontAlgn="auto">
              <a:lnSpc>
                <a:spcPct val="150000"/>
              </a:lnSpc>
              <a:buClr>
                <a:srgbClr val="F7A200"/>
              </a:buClr>
              <a:buSzTx/>
            </a:pPr>
            <a:r>
              <a:rPr lang="zh-CN" altLang="en-US" sz="1200">
                <a:gradFill>
                  <a:gsLst>
                    <a:gs pos="0">
                      <a:schemeClr val="tx1"/>
                    </a:gs>
                    <a:gs pos="100000">
                      <a:schemeClr val="tx1"/>
                    </a:gs>
                  </a:gsLst>
                  <a:lin ang="0" scaled="0"/>
                </a:gradFill>
                <a:latin typeface="+mn-ea"/>
              </a:rPr>
              <a:t>抗原特异性</a:t>
            </a:r>
            <a:r>
              <a:rPr lang="en-US" altLang="zh-CN" sz="1200">
                <a:gradFill>
                  <a:gsLst>
                    <a:gs pos="0">
                      <a:schemeClr val="tx1"/>
                    </a:gs>
                    <a:gs pos="100000">
                      <a:schemeClr val="tx1"/>
                    </a:gs>
                  </a:gsLst>
                  <a:lin ang="0" scaled="0"/>
                </a:gradFill>
                <a:latin typeface="+mn-ea"/>
              </a:rPr>
              <a:t>IgE</a:t>
            </a:r>
            <a:r>
              <a:rPr lang="zh-CN" altLang="en-US" sz="1200">
                <a:gradFill>
                  <a:gsLst>
                    <a:gs pos="0">
                      <a:schemeClr val="tx1"/>
                    </a:gs>
                    <a:gs pos="100000">
                      <a:schemeClr val="tx1"/>
                    </a:gs>
                  </a:gsLst>
                  <a:lin ang="0" scaled="0"/>
                </a:gradFill>
                <a:latin typeface="+mn-ea"/>
              </a:rPr>
              <a:t>结合肥大细胞，肥大细胞脱颗粒释放组胺，组胺和组胺受体结合，迅速产生剧烈痒感、充血、水肿和流泪等症状</a:t>
            </a:r>
            <a:endParaRPr lang="zh-CN" altLang="en-US" sz="1200">
              <a:gradFill>
                <a:gsLst>
                  <a:gs pos="0">
                    <a:schemeClr val="tx1"/>
                  </a:gs>
                  <a:gs pos="100000">
                    <a:schemeClr val="tx1"/>
                  </a:gs>
                </a:gsLst>
                <a:lin ang="0" scaled="0"/>
              </a:gradFill>
              <a:latin typeface="+mn-ea"/>
            </a:endParaRPr>
          </a:p>
        </p:txBody>
      </p:sp>
      <p:sp>
        <p:nvSpPr>
          <p:cNvPr id="128" name="文本框 127"/>
          <p:cNvSpPr txBox="1"/>
          <p:nvPr/>
        </p:nvSpPr>
        <p:spPr>
          <a:xfrm>
            <a:off x="5396373" y="5937631"/>
            <a:ext cx="1497965" cy="194310"/>
          </a:xfrm>
          <a:prstGeom prst="rect">
            <a:avLst/>
          </a:prstGeom>
          <a:noFill/>
        </p:spPr>
        <p:txBody>
          <a:bodyPr wrap="square" anchor="ctr">
            <a:noAutofit/>
          </a:bodyPr>
          <a:lstStyle/>
          <a:p>
            <a:pPr algn="ctr" fontAlgn="auto">
              <a:buClr>
                <a:srgbClr val="34B44A"/>
              </a:buClr>
              <a:buSzTx/>
            </a:pPr>
            <a:r>
              <a:rPr lang="zh-CN" altLang="en-US" sz="1200" dirty="0">
                <a:gradFill>
                  <a:gsLst>
                    <a:gs pos="0">
                      <a:schemeClr val="tx1"/>
                    </a:gs>
                    <a:gs pos="100000">
                      <a:schemeClr val="tx1"/>
                    </a:gs>
                  </a:gsLst>
                  <a:lin ang="0" scaled="0"/>
                </a:gradFill>
                <a:latin typeface="+mn-ea"/>
              </a:rPr>
              <a:t>降低炎症水平</a:t>
            </a:r>
            <a:endParaRPr lang="zh-CN" altLang="en-US" sz="1200" dirty="0">
              <a:gradFill>
                <a:gsLst>
                  <a:gs pos="0">
                    <a:schemeClr val="tx1"/>
                  </a:gs>
                  <a:gs pos="100000">
                    <a:schemeClr val="tx1"/>
                  </a:gs>
                </a:gsLst>
                <a:lin ang="0" scaled="0"/>
              </a:gradFill>
              <a:latin typeface="+mn-ea"/>
            </a:endParaRPr>
          </a:p>
        </p:txBody>
      </p:sp>
      <p:sp>
        <p:nvSpPr>
          <p:cNvPr id="130" name="文本框 129"/>
          <p:cNvSpPr txBox="1"/>
          <p:nvPr/>
        </p:nvSpPr>
        <p:spPr>
          <a:xfrm>
            <a:off x="5273501" y="4535965"/>
            <a:ext cx="1776095" cy="144145"/>
          </a:xfrm>
          <a:prstGeom prst="rect">
            <a:avLst/>
          </a:prstGeom>
          <a:noFill/>
        </p:spPr>
        <p:txBody>
          <a:bodyPr wrap="square" anchor="ctr">
            <a:noAutofit/>
          </a:bodyPr>
          <a:lstStyle/>
          <a:p>
            <a:pPr algn="ctr" fontAlgn="auto">
              <a:buClr>
                <a:srgbClr val="34B44A"/>
              </a:buClr>
              <a:buSzTx/>
            </a:pPr>
            <a:r>
              <a:rPr lang="zh-CN" altLang="en-US" sz="1200" dirty="0">
                <a:gradFill>
                  <a:gsLst>
                    <a:gs pos="0">
                      <a:schemeClr val="tx1"/>
                    </a:gs>
                    <a:gs pos="100000">
                      <a:schemeClr val="tx1"/>
                    </a:gs>
                  </a:gsLst>
                  <a:lin ang="0" scaled="0"/>
                </a:gradFill>
                <a:latin typeface="+mn-ea"/>
              </a:rPr>
              <a:t>阻断组胺与受体结合</a:t>
            </a:r>
            <a:endParaRPr lang="zh-CN" altLang="en-US" sz="1200" dirty="0">
              <a:gradFill>
                <a:gsLst>
                  <a:gs pos="0">
                    <a:schemeClr val="tx1"/>
                  </a:gs>
                  <a:gs pos="100000">
                    <a:schemeClr val="tx1"/>
                  </a:gs>
                </a:gsLst>
                <a:lin ang="0" scaled="0"/>
              </a:gradFill>
              <a:latin typeface="+mn-ea"/>
            </a:endParaRPr>
          </a:p>
        </p:txBody>
      </p:sp>
      <p:cxnSp>
        <p:nvCxnSpPr>
          <p:cNvPr id="3" name="直接连接符 2"/>
          <p:cNvCxnSpPr/>
          <p:nvPr/>
        </p:nvCxnSpPr>
        <p:spPr>
          <a:xfrm>
            <a:off x="1234554" y="4809823"/>
            <a:ext cx="3565302" cy="0"/>
          </a:xfrm>
          <a:prstGeom prst="line">
            <a:avLst/>
          </a:prstGeom>
          <a:ln>
            <a:gradFill>
              <a:gsLst>
                <a:gs pos="0">
                  <a:srgbClr val="0971CA">
                    <a:alpha val="0"/>
                  </a:srgbClr>
                </a:gs>
                <a:gs pos="85000">
                  <a:srgbClr val="0971CA"/>
                </a:gs>
                <a:gs pos="15000">
                  <a:srgbClr val="0971CA"/>
                </a:gs>
                <a:gs pos="100000">
                  <a:srgbClr val="0971CA">
                    <a:alpha val="0"/>
                  </a:srgbClr>
                </a:gs>
              </a:gsLst>
              <a:lin ang="0" scaled="0"/>
            </a:gradFill>
            <a:prstDash val="solid"/>
          </a:ln>
        </p:spPr>
        <p:style>
          <a:lnRef idx="2">
            <a:schemeClr val="accent1"/>
          </a:lnRef>
          <a:fillRef idx="0">
            <a:srgbClr val="FFFFFF"/>
          </a:fillRef>
          <a:effectRef idx="0">
            <a:srgbClr val="FFFFFF"/>
          </a:effectRef>
          <a:fontRef idx="minor">
            <a:schemeClr val="tx1"/>
          </a:fontRef>
        </p:style>
      </p:cxnSp>
      <p:pic>
        <p:nvPicPr>
          <p:cNvPr id="18" name="图片 17" descr="图示&#10;&#10;AI 生成的内容可能不正确。">
            <a:hlinkClick r:id="rId1" action="ppaction://hlinksldjump"/>
          </p:cNvPr>
          <p:cNvPicPr>
            <a:picLocks noChangeAspect="1"/>
          </p:cNvPicPr>
          <p:nvPr/>
        </p:nvPicPr>
        <p:blipFill>
          <a:blip r:embed="rId2"/>
          <a:srcRect l="29810" r="16023"/>
          <a:stretch>
            <a:fillRect/>
          </a:stretch>
        </p:blipFill>
        <p:spPr>
          <a:xfrm>
            <a:off x="5887071" y="4877497"/>
            <a:ext cx="556770" cy="1001268"/>
          </a:xfrm>
          <a:prstGeom prst="rect">
            <a:avLst/>
          </a:prstGeom>
        </p:spPr>
      </p:pic>
      <p:pic>
        <p:nvPicPr>
          <p:cNvPr id="20" name="图片 19" descr="图示&#10;&#10;AI 生成的内容可能不正确。">
            <a:hlinkClick r:id="rId1" action="ppaction://hlinksldjump"/>
          </p:cNvPr>
          <p:cNvPicPr>
            <a:picLocks noChangeAspect="1"/>
          </p:cNvPicPr>
          <p:nvPr/>
        </p:nvPicPr>
        <p:blipFill>
          <a:blip r:embed="rId3"/>
          <a:srcRect l="21192" r="24642"/>
          <a:stretch>
            <a:fillRect/>
          </a:stretch>
        </p:blipFill>
        <p:spPr>
          <a:xfrm>
            <a:off x="5865286" y="3498264"/>
            <a:ext cx="512741" cy="959403"/>
          </a:xfrm>
          <a:prstGeom prst="rect">
            <a:avLst/>
          </a:prstGeom>
        </p:spPr>
      </p:pic>
      <p:cxnSp>
        <p:nvCxnSpPr>
          <p:cNvPr id="32" name="直接连接符 31"/>
          <p:cNvCxnSpPr/>
          <p:nvPr/>
        </p:nvCxnSpPr>
        <p:spPr>
          <a:xfrm>
            <a:off x="7490856" y="4809823"/>
            <a:ext cx="3565302" cy="0"/>
          </a:xfrm>
          <a:prstGeom prst="line">
            <a:avLst/>
          </a:prstGeom>
          <a:ln>
            <a:gradFill>
              <a:gsLst>
                <a:gs pos="0">
                  <a:srgbClr val="CC0066">
                    <a:alpha val="0"/>
                  </a:srgbClr>
                </a:gs>
                <a:gs pos="85000">
                  <a:srgbClr val="CC0066"/>
                </a:gs>
                <a:gs pos="15000">
                  <a:srgbClr val="CC0066"/>
                </a:gs>
                <a:gs pos="100000">
                  <a:srgbClr val="CC0066">
                    <a:alpha val="0"/>
                  </a:srgbClr>
                </a:gs>
              </a:gsLst>
              <a:lin ang="0" scaled="0"/>
            </a:gradFill>
            <a:prstDash val="solid"/>
          </a:ln>
        </p:spPr>
        <p:style>
          <a:lnRef idx="2">
            <a:schemeClr val="accent1"/>
          </a:lnRef>
          <a:fillRef idx="0">
            <a:srgbClr val="FFFFFF"/>
          </a:fillRef>
          <a:effectRef idx="0">
            <a:srgbClr val="FFFFFF"/>
          </a:effectRef>
          <a:fontRef idx="minor">
            <a:schemeClr val="tx1"/>
          </a:fontRef>
        </p:style>
      </p:cxnSp>
      <p:grpSp>
        <p:nvGrpSpPr>
          <p:cNvPr id="38" name="组合 37"/>
          <p:cNvGrpSpPr/>
          <p:nvPr/>
        </p:nvGrpSpPr>
        <p:grpSpPr>
          <a:xfrm>
            <a:off x="234402" y="220477"/>
            <a:ext cx="9620583" cy="722358"/>
            <a:chOff x="234367" y="138167"/>
            <a:chExt cx="9620583" cy="722358"/>
          </a:xfrm>
        </p:grpSpPr>
        <p:sp>
          <p:nvSpPr>
            <p:cNvPr id="16" name="文本框 15"/>
            <p:cNvSpPr txBox="1"/>
            <p:nvPr/>
          </p:nvSpPr>
          <p:spPr>
            <a:xfrm>
              <a:off x="943048" y="138167"/>
              <a:ext cx="8911902"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盐酸西替利嗪滴眼液：制剂技术创新，</a:t>
              </a:r>
              <a:r>
                <a:rPr lang="zh-CN" altLang="en-US" sz="2200" b="1" dirty="0">
                  <a:gradFill>
                    <a:gsLst>
                      <a:gs pos="0">
                        <a:schemeClr val="tx1"/>
                      </a:gs>
                      <a:gs pos="100000">
                        <a:schemeClr val="tx1"/>
                      </a:gs>
                    </a:gsLst>
                    <a:lin ang="5400000" scaled="1"/>
                  </a:gradFill>
                  <a:latin typeface="微软雅黑" panose="020B0503020204020204" pitchFamily="34" charset="-122"/>
                  <a:sym typeface="+mn-ea"/>
                </a:rPr>
                <a:t>作用机制独特， </a:t>
              </a: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全面提升治疗效果</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grpSp>
          <p:nvGrpSpPr>
            <p:cNvPr id="37" name="组合 36"/>
            <p:cNvGrpSpPr/>
            <p:nvPr/>
          </p:nvGrpSpPr>
          <p:grpSpPr>
            <a:xfrm>
              <a:off x="234367" y="186367"/>
              <a:ext cx="625960" cy="625958"/>
              <a:chOff x="234367" y="186367"/>
              <a:chExt cx="625960" cy="625958"/>
            </a:xfrm>
          </p:grpSpPr>
          <p:sp>
            <p:nvSpPr>
              <p:cNvPr id="23" name="椭圆 22"/>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形 3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915" y="296914"/>
                <a:ext cx="404864" cy="404864"/>
              </a:xfrm>
              <a:prstGeom prst="rect">
                <a:avLst/>
              </a:prstGeom>
            </p:spPr>
          </p:pic>
        </p:grpSp>
      </p:grpSp>
      <p:sp>
        <p:nvSpPr>
          <p:cNvPr id="91" name="矩形: 圆角 4"/>
          <p:cNvSpPr/>
          <p:nvPr/>
        </p:nvSpPr>
        <p:spPr>
          <a:xfrm>
            <a:off x="447846" y="3075770"/>
            <a:ext cx="11296309" cy="377385"/>
          </a:xfrm>
          <a:prstGeom prst="roundRect">
            <a:avLst>
              <a:gd name="adj" fmla="val 50000"/>
            </a:avLst>
          </a:prstGeom>
          <a:solidFill>
            <a:srgbClr val="CC00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71755" algn="ct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双效机制：抑制过敏</a:t>
            </a:r>
            <a:r>
              <a:rPr lang="en-US" altLang="zh-CN"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a:t>
            </a:r>
            <a:r>
              <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rPr>
              <a:t>控制炎症，全面满足治疗共识要求</a:t>
            </a:r>
            <a:endParaRPr lang="zh-CN" altLang="en-US" b="1" dirty="0">
              <a:gradFill>
                <a:gsLst>
                  <a:gs pos="100000">
                    <a:schemeClr val="bg1"/>
                  </a:gs>
                  <a:gs pos="0">
                    <a:schemeClr val="bg1"/>
                  </a:gs>
                </a:gsLst>
                <a:lin ang="0" scaled="0"/>
              </a:gra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886950" y="228972"/>
            <a:ext cx="2305050" cy="722358"/>
            <a:chOff x="9886950" y="290435"/>
            <a:chExt cx="2305050" cy="558547"/>
          </a:xfrm>
        </p:grpSpPr>
        <p:sp>
          <p:nvSpPr>
            <p:cNvPr id="4" name="任意多边形: 形状 3"/>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有效性</a:t>
              </a:r>
              <a:endPar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grpSp>
        <p:nvGrpSpPr>
          <p:cNvPr id="19" name="组合 18"/>
          <p:cNvGrpSpPr/>
          <p:nvPr/>
        </p:nvGrpSpPr>
        <p:grpSpPr>
          <a:xfrm>
            <a:off x="5495523" y="1113984"/>
            <a:ext cx="6248632" cy="1834885"/>
            <a:chOff x="5495523" y="1113984"/>
            <a:chExt cx="6248632" cy="1834885"/>
          </a:xfrm>
        </p:grpSpPr>
        <p:pic>
          <p:nvPicPr>
            <p:cNvPr id="6" name="图片 5"/>
            <p:cNvPicPr>
              <a:picLocks noChangeAspect="1"/>
            </p:cNvPicPr>
            <p:nvPr/>
          </p:nvPicPr>
          <p:blipFill rotWithShape="1">
            <a:blip r:embed="rId6"/>
            <a:srcRect l="11114" t="12453" b="6581"/>
            <a:stretch>
              <a:fillRect/>
            </a:stretch>
          </p:blipFill>
          <p:spPr>
            <a:xfrm>
              <a:off x="5495523" y="1264740"/>
              <a:ext cx="1375389" cy="1658370"/>
            </a:xfrm>
            <a:prstGeom prst="rect">
              <a:avLst/>
            </a:prstGeom>
          </p:spPr>
        </p:pic>
        <p:sp>
          <p:nvSpPr>
            <p:cNvPr id="7" name="矩形: 圆角 89"/>
            <p:cNvSpPr/>
            <p:nvPr/>
          </p:nvSpPr>
          <p:spPr>
            <a:xfrm>
              <a:off x="6882243" y="1113984"/>
              <a:ext cx="4861912" cy="540823"/>
            </a:xfrm>
            <a:prstGeom prst="roundRect">
              <a:avLst>
                <a:gd name="adj" fmla="val 50000"/>
              </a:avLst>
            </a:prstGeom>
            <a:gradFill>
              <a:gsLst>
                <a:gs pos="19000">
                  <a:srgbClr val="0A80E6">
                    <a:lumMod val="100000"/>
                  </a:srgbClr>
                </a:gs>
                <a:gs pos="76000">
                  <a:srgbClr val="0A80E6"/>
                </a:gs>
                <a:gs pos="47000">
                  <a:srgbClr val="0A80E6">
                    <a:lumMod val="70000"/>
                    <a:lumOff val="30000"/>
                  </a:srgbClr>
                </a:gs>
              </a:gsLst>
              <a:path path="circle">
                <a:fillToRect r="100000" b="100000"/>
              </a:path>
            </a:gradFill>
            <a:ln w="63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89"/>
            <p:cNvSpPr/>
            <p:nvPr/>
          </p:nvSpPr>
          <p:spPr>
            <a:xfrm>
              <a:off x="6882243" y="1761015"/>
              <a:ext cx="4861912" cy="540823"/>
            </a:xfrm>
            <a:prstGeom prst="roundRect">
              <a:avLst>
                <a:gd name="adj" fmla="val 50000"/>
              </a:avLst>
            </a:prstGeom>
            <a:gradFill>
              <a:gsLst>
                <a:gs pos="19000">
                  <a:srgbClr val="0A80E6">
                    <a:lumMod val="100000"/>
                  </a:srgbClr>
                </a:gs>
                <a:gs pos="76000">
                  <a:srgbClr val="0A80E6"/>
                </a:gs>
                <a:gs pos="47000">
                  <a:srgbClr val="0A80E6">
                    <a:lumMod val="70000"/>
                    <a:lumOff val="30000"/>
                  </a:srgbClr>
                </a:gs>
              </a:gsLst>
              <a:path path="circle">
                <a:fillToRect r="100000" b="100000"/>
              </a:path>
            </a:gradFill>
            <a:ln w="63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矩形: 圆角 89"/>
            <p:cNvSpPr/>
            <p:nvPr/>
          </p:nvSpPr>
          <p:spPr>
            <a:xfrm>
              <a:off x="6882243" y="2408046"/>
              <a:ext cx="4861912" cy="540823"/>
            </a:xfrm>
            <a:prstGeom prst="roundRect">
              <a:avLst>
                <a:gd name="adj" fmla="val 50000"/>
              </a:avLst>
            </a:prstGeom>
            <a:gradFill>
              <a:gsLst>
                <a:gs pos="19000">
                  <a:srgbClr val="0A80E6">
                    <a:lumMod val="100000"/>
                  </a:srgbClr>
                </a:gs>
                <a:gs pos="76000">
                  <a:srgbClr val="0A80E6"/>
                </a:gs>
                <a:gs pos="47000">
                  <a:srgbClr val="0A80E6">
                    <a:lumMod val="70000"/>
                    <a:lumOff val="30000"/>
                  </a:srgbClr>
                </a:gs>
              </a:gsLst>
              <a:path path="circle">
                <a:fillToRect r="100000" b="100000"/>
              </a:path>
            </a:gradFill>
            <a:ln w="63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p:cNvSpPr txBox="1"/>
            <p:nvPr/>
          </p:nvSpPr>
          <p:spPr>
            <a:xfrm>
              <a:off x="7463125" y="1229236"/>
              <a:ext cx="4120368" cy="307777"/>
            </a:xfrm>
            <a:prstGeom prst="rect">
              <a:avLst/>
            </a:prstGeom>
            <a:noFill/>
          </p:spPr>
          <p:txBody>
            <a:bodyPr wrap="square" anchor="ctr">
              <a:spAutoFit/>
            </a:bodyPr>
            <a:lstStyle/>
            <a:p>
              <a:r>
                <a:rPr lang="zh-CN" altLang="zh-CN" sz="1400" b="1" dirty="0">
                  <a:gradFill>
                    <a:gsLst>
                      <a:gs pos="0">
                        <a:schemeClr val="bg1"/>
                      </a:gs>
                      <a:gs pos="100000">
                        <a:schemeClr val="bg1"/>
                      </a:gs>
                    </a:gsLst>
                    <a:path path="circle">
                      <a:fillToRect l="50000" t="50000" r="50000" b="50000"/>
                    </a:path>
                  </a:gradFill>
                </a:rPr>
                <a:t>提高药物生物利用度，增强药物对眼组织的穿透性</a:t>
              </a:r>
              <a:endParaRPr lang="zh-CN" altLang="zh-CN" sz="1400" dirty="0">
                <a:gradFill>
                  <a:gsLst>
                    <a:gs pos="0">
                      <a:schemeClr val="bg1"/>
                    </a:gs>
                    <a:gs pos="100000">
                      <a:schemeClr val="bg1"/>
                    </a:gs>
                  </a:gsLst>
                  <a:path path="circle">
                    <a:fillToRect l="50000" t="50000" r="50000" b="50000"/>
                  </a:path>
                </a:gradFill>
              </a:endParaRPr>
            </a:p>
          </p:txBody>
        </p:sp>
        <p:sp>
          <p:nvSpPr>
            <p:cNvPr id="14" name="文本框 13"/>
            <p:cNvSpPr txBox="1"/>
            <p:nvPr/>
          </p:nvSpPr>
          <p:spPr>
            <a:xfrm>
              <a:off x="7463125" y="1877538"/>
              <a:ext cx="4120368" cy="307777"/>
            </a:xfrm>
            <a:prstGeom prst="rect">
              <a:avLst/>
            </a:prstGeom>
            <a:noFill/>
          </p:spPr>
          <p:txBody>
            <a:bodyPr wrap="square" anchor="ctr">
              <a:spAutoFit/>
            </a:bodyPr>
            <a:lstStyle/>
            <a:p>
              <a:r>
                <a:rPr lang="zh-CN" altLang="en-US" sz="1400" b="1">
                  <a:gradFill>
                    <a:gsLst>
                      <a:gs pos="0">
                        <a:schemeClr val="bg1"/>
                      </a:gs>
                      <a:gs pos="100000">
                        <a:schemeClr val="bg1"/>
                      </a:gs>
                    </a:gsLst>
                    <a:path path="circle">
                      <a:fillToRect l="50000" t="50000" r="50000" b="50000"/>
                    </a:path>
                  </a:gradFill>
                </a:rPr>
                <a:t>延长药物在眼表的滞留时间，提高吸收效率</a:t>
              </a:r>
              <a:endParaRPr lang="zh-CN" altLang="en-US" sz="1400" b="1">
                <a:gradFill>
                  <a:gsLst>
                    <a:gs pos="0">
                      <a:schemeClr val="bg1"/>
                    </a:gs>
                    <a:gs pos="100000">
                      <a:schemeClr val="bg1"/>
                    </a:gs>
                  </a:gsLst>
                  <a:path path="circle">
                    <a:fillToRect l="50000" t="50000" r="50000" b="50000"/>
                  </a:path>
                </a:gradFill>
              </a:endParaRPr>
            </a:p>
          </p:txBody>
        </p:sp>
        <p:sp>
          <p:nvSpPr>
            <p:cNvPr id="15" name="文本框 14"/>
            <p:cNvSpPr txBox="1"/>
            <p:nvPr/>
          </p:nvSpPr>
          <p:spPr>
            <a:xfrm>
              <a:off x="7463125" y="2524569"/>
              <a:ext cx="4120368" cy="307777"/>
            </a:xfrm>
            <a:prstGeom prst="rect">
              <a:avLst/>
            </a:prstGeom>
            <a:noFill/>
          </p:spPr>
          <p:txBody>
            <a:bodyPr wrap="square" anchor="ctr">
              <a:spAutoFit/>
            </a:bodyPr>
            <a:lstStyle/>
            <a:p>
              <a:r>
                <a:rPr lang="zh-CN" altLang="en-US" sz="1400" b="1">
                  <a:gradFill>
                    <a:gsLst>
                      <a:gs pos="0">
                        <a:schemeClr val="bg1"/>
                      </a:gs>
                      <a:gs pos="100000">
                        <a:schemeClr val="bg1"/>
                      </a:gs>
                    </a:gsLst>
                    <a:path path="circle">
                      <a:fillToRect l="50000" t="50000" r="50000" b="50000"/>
                    </a:path>
                  </a:gradFill>
                </a:rPr>
                <a:t>提高药物稳定性，保证疗效一致性</a:t>
              </a:r>
              <a:endParaRPr lang="zh-CN" altLang="en-US" sz="1400" b="1">
                <a:gradFill>
                  <a:gsLst>
                    <a:gs pos="0">
                      <a:schemeClr val="bg1"/>
                    </a:gs>
                    <a:gs pos="100000">
                      <a:schemeClr val="bg1"/>
                    </a:gs>
                  </a:gsLst>
                  <a:path path="circle">
                    <a:fillToRect l="50000" t="50000" r="50000" b="50000"/>
                  </a:path>
                </a:gradFill>
              </a:endParaRPr>
            </a:p>
          </p:txBody>
        </p:sp>
        <p:sp>
          <p:nvSpPr>
            <p:cNvPr id="17" name="椭圆 16"/>
            <p:cNvSpPr/>
            <p:nvPr/>
          </p:nvSpPr>
          <p:spPr>
            <a:xfrm>
              <a:off x="6973198" y="1202691"/>
              <a:ext cx="363409" cy="3634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6973198" y="1849722"/>
              <a:ext cx="363409" cy="3634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973198" y="2496753"/>
              <a:ext cx="363409" cy="3634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7057405" y="1290272"/>
              <a:ext cx="194993" cy="219288"/>
              <a:chOff x="5369346" y="2608212"/>
              <a:chExt cx="1453348" cy="1641372"/>
            </a:xfrm>
            <a:solidFill>
              <a:srgbClr val="0A80E6"/>
            </a:solidFill>
          </p:grpSpPr>
          <p:sp>
            <p:nvSpPr>
              <p:cNvPr id="25" name="任意多边形: 形状 127"/>
              <p:cNvSpPr/>
              <p:nvPr/>
            </p:nvSpPr>
            <p:spPr>
              <a:xfrm>
                <a:off x="5369346" y="2608212"/>
                <a:ext cx="1249041" cy="1347824"/>
              </a:xfrm>
              <a:custGeom>
                <a:avLst/>
                <a:gdLst>
                  <a:gd name="connsiteX0" fmla="*/ 1164022 w 1249041"/>
                  <a:gd name="connsiteY0" fmla="*/ 674005 h 1347824"/>
                  <a:gd name="connsiteX1" fmla="*/ 1249040 w 1249041"/>
                  <a:gd name="connsiteY1" fmla="*/ 680889 h 1347824"/>
                  <a:gd name="connsiteX2" fmla="*/ 1249040 w 1249041"/>
                  <a:gd name="connsiteY2" fmla="*/ 29766 h 1347824"/>
                  <a:gd name="connsiteX3" fmla="*/ 1219461 w 1249041"/>
                  <a:gd name="connsiteY3" fmla="*/ 0 h 1347824"/>
                  <a:gd name="connsiteX4" fmla="*/ 353281 w 1249041"/>
                  <a:gd name="connsiteY4" fmla="*/ 0 h 1347824"/>
                  <a:gd name="connsiteX5" fmla="*/ 353281 w 1249041"/>
                  <a:gd name="connsiteY5" fmla="*/ 372 h 1347824"/>
                  <a:gd name="connsiteX6" fmla="*/ 118876 w 1249041"/>
                  <a:gd name="connsiteY6" fmla="*/ 930 h 1347824"/>
                  <a:gd name="connsiteX7" fmla="*/ 0 w 1249041"/>
                  <a:gd name="connsiteY7" fmla="*/ 120179 h 1347824"/>
                  <a:gd name="connsiteX8" fmla="*/ 2232 w 1249041"/>
                  <a:gd name="connsiteY8" fmla="*/ 1228948 h 1347824"/>
                  <a:gd name="connsiteX9" fmla="*/ 121481 w 1249041"/>
                  <a:gd name="connsiteY9" fmla="*/ 1347825 h 1347824"/>
                  <a:gd name="connsiteX10" fmla="*/ 665820 w 1249041"/>
                  <a:gd name="connsiteY10" fmla="*/ 1346709 h 1347824"/>
                  <a:gd name="connsiteX11" fmla="*/ 643310 w 1249041"/>
                  <a:gd name="connsiteY11" fmla="*/ 1194718 h 1347824"/>
                  <a:gd name="connsiteX12" fmla="*/ 1164022 w 1249041"/>
                  <a:gd name="connsiteY12" fmla="*/ 674005 h 1347824"/>
                  <a:gd name="connsiteX13" fmla="*/ 238497 w 1249041"/>
                  <a:gd name="connsiteY13" fmla="*/ 299145 h 1347824"/>
                  <a:gd name="connsiteX14" fmla="*/ 480343 w 1249041"/>
                  <a:gd name="connsiteY14" fmla="*/ 299145 h 1347824"/>
                  <a:gd name="connsiteX15" fmla="*/ 569640 w 1249041"/>
                  <a:gd name="connsiteY15" fmla="*/ 388441 h 1347824"/>
                  <a:gd name="connsiteX16" fmla="*/ 480343 w 1249041"/>
                  <a:gd name="connsiteY16" fmla="*/ 477738 h 1347824"/>
                  <a:gd name="connsiteX17" fmla="*/ 238497 w 1249041"/>
                  <a:gd name="connsiteY17" fmla="*/ 477738 h 1347824"/>
                  <a:gd name="connsiteX18" fmla="*/ 149200 w 1249041"/>
                  <a:gd name="connsiteY18" fmla="*/ 388441 h 1347824"/>
                  <a:gd name="connsiteX19" fmla="*/ 238497 w 1249041"/>
                  <a:gd name="connsiteY19" fmla="*/ 299145 h 1347824"/>
                  <a:gd name="connsiteX20" fmla="*/ 684981 w 1249041"/>
                  <a:gd name="connsiteY20" fmla="*/ 820043 h 1347824"/>
                  <a:gd name="connsiteX21" fmla="*/ 238497 w 1249041"/>
                  <a:gd name="connsiteY21" fmla="*/ 820043 h 1347824"/>
                  <a:gd name="connsiteX22" fmla="*/ 149200 w 1249041"/>
                  <a:gd name="connsiteY22" fmla="*/ 730746 h 1347824"/>
                  <a:gd name="connsiteX23" fmla="*/ 238497 w 1249041"/>
                  <a:gd name="connsiteY23" fmla="*/ 641449 h 1347824"/>
                  <a:gd name="connsiteX24" fmla="*/ 684981 w 1249041"/>
                  <a:gd name="connsiteY24" fmla="*/ 641449 h 1347824"/>
                  <a:gd name="connsiteX25" fmla="*/ 774278 w 1249041"/>
                  <a:gd name="connsiteY25" fmla="*/ 730746 h 1347824"/>
                  <a:gd name="connsiteX26" fmla="*/ 684981 w 1249041"/>
                  <a:gd name="connsiteY26" fmla="*/ 820043 h 134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49041" h="1347824">
                    <a:moveTo>
                      <a:pt x="1164022" y="674005"/>
                    </a:moveTo>
                    <a:cubicBezTo>
                      <a:pt x="1193044" y="674005"/>
                      <a:pt x="1221507" y="676424"/>
                      <a:pt x="1249040" y="680889"/>
                    </a:cubicBezTo>
                    <a:lnTo>
                      <a:pt x="1249040" y="29766"/>
                    </a:lnTo>
                    <a:cubicBezTo>
                      <a:pt x="1249226" y="13208"/>
                      <a:pt x="1235832" y="0"/>
                      <a:pt x="1219461" y="0"/>
                    </a:cubicBezTo>
                    <a:lnTo>
                      <a:pt x="353281" y="0"/>
                    </a:lnTo>
                    <a:lnTo>
                      <a:pt x="353281" y="372"/>
                    </a:lnTo>
                    <a:lnTo>
                      <a:pt x="118876" y="930"/>
                    </a:lnTo>
                    <a:cubicBezTo>
                      <a:pt x="53392" y="1116"/>
                      <a:pt x="0" y="54694"/>
                      <a:pt x="0" y="120179"/>
                    </a:cubicBezTo>
                    <a:lnTo>
                      <a:pt x="2232" y="1228948"/>
                    </a:lnTo>
                    <a:cubicBezTo>
                      <a:pt x="2418" y="1294433"/>
                      <a:pt x="55997" y="1347825"/>
                      <a:pt x="121481" y="1347825"/>
                    </a:cubicBezTo>
                    <a:lnTo>
                      <a:pt x="665820" y="1346709"/>
                    </a:lnTo>
                    <a:cubicBezTo>
                      <a:pt x="651123" y="1298712"/>
                      <a:pt x="643310" y="1247552"/>
                      <a:pt x="643310" y="1194718"/>
                    </a:cubicBezTo>
                    <a:cubicBezTo>
                      <a:pt x="643124" y="907293"/>
                      <a:pt x="876412" y="674005"/>
                      <a:pt x="1164022" y="674005"/>
                    </a:cubicBezTo>
                    <a:close/>
                    <a:moveTo>
                      <a:pt x="238497" y="299145"/>
                    </a:moveTo>
                    <a:lnTo>
                      <a:pt x="480343" y="299145"/>
                    </a:lnTo>
                    <a:cubicBezTo>
                      <a:pt x="529642" y="299145"/>
                      <a:pt x="569640" y="339142"/>
                      <a:pt x="569640" y="388441"/>
                    </a:cubicBezTo>
                    <a:cubicBezTo>
                      <a:pt x="569640" y="437741"/>
                      <a:pt x="529642" y="477738"/>
                      <a:pt x="480343" y="477738"/>
                    </a:cubicBezTo>
                    <a:lnTo>
                      <a:pt x="238497" y="477738"/>
                    </a:lnTo>
                    <a:cubicBezTo>
                      <a:pt x="189198" y="477738"/>
                      <a:pt x="149200" y="437741"/>
                      <a:pt x="149200" y="388441"/>
                    </a:cubicBezTo>
                    <a:cubicBezTo>
                      <a:pt x="149200" y="339142"/>
                      <a:pt x="189198" y="299145"/>
                      <a:pt x="238497" y="299145"/>
                    </a:cubicBezTo>
                    <a:close/>
                    <a:moveTo>
                      <a:pt x="684981" y="820043"/>
                    </a:moveTo>
                    <a:lnTo>
                      <a:pt x="238497" y="820043"/>
                    </a:lnTo>
                    <a:cubicBezTo>
                      <a:pt x="189198" y="820043"/>
                      <a:pt x="149200" y="780045"/>
                      <a:pt x="149200" y="730746"/>
                    </a:cubicBezTo>
                    <a:cubicBezTo>
                      <a:pt x="149200" y="681447"/>
                      <a:pt x="189198" y="641449"/>
                      <a:pt x="238497" y="641449"/>
                    </a:cubicBezTo>
                    <a:lnTo>
                      <a:pt x="684981" y="641449"/>
                    </a:lnTo>
                    <a:cubicBezTo>
                      <a:pt x="734095" y="641449"/>
                      <a:pt x="774278" y="681447"/>
                      <a:pt x="774278" y="730746"/>
                    </a:cubicBezTo>
                    <a:cubicBezTo>
                      <a:pt x="774278" y="780045"/>
                      <a:pt x="734281" y="820043"/>
                      <a:pt x="684981" y="820043"/>
                    </a:cubicBezTo>
                    <a:close/>
                  </a:path>
                </a:pathLst>
              </a:custGeom>
              <a:grpFill/>
              <a:ln w="1860" cap="flat">
                <a:noFill/>
                <a:prstDash val="solid"/>
                <a:miter/>
              </a:ln>
            </p:spPr>
            <p:txBody>
              <a:bodyPr rtlCol="0" anchor="ctr"/>
              <a:lstStyle/>
              <a:p>
                <a:endParaRPr lang="zh-CN" altLang="en-US" sz="1600"/>
              </a:p>
            </p:txBody>
          </p:sp>
          <p:sp>
            <p:nvSpPr>
              <p:cNvPr id="26" name="任意多边形: 形状 128"/>
              <p:cNvSpPr/>
              <p:nvPr/>
            </p:nvSpPr>
            <p:spPr>
              <a:xfrm>
                <a:off x="6206979" y="3356818"/>
                <a:ext cx="615715" cy="892766"/>
              </a:xfrm>
              <a:custGeom>
                <a:avLst/>
                <a:gdLst>
                  <a:gd name="connsiteX0" fmla="*/ 583304 w 615715"/>
                  <a:gd name="connsiteY0" fmla="*/ 386767 h 892766"/>
                  <a:gd name="connsiteX1" fmla="*/ 418849 w 615715"/>
                  <a:gd name="connsiteY1" fmla="*/ 386767 h 892766"/>
                  <a:gd name="connsiteX2" fmla="*/ 390013 w 615715"/>
                  <a:gd name="connsiteY2" fmla="*/ 357188 h 892766"/>
                  <a:gd name="connsiteX3" fmla="*/ 392990 w 615715"/>
                  <a:gd name="connsiteY3" fmla="*/ 343979 h 892766"/>
                  <a:gd name="connsiteX4" fmla="*/ 542376 w 615715"/>
                  <a:gd name="connsiteY4" fmla="*/ 47067 h 892766"/>
                  <a:gd name="connsiteX5" fmla="*/ 513354 w 615715"/>
                  <a:gd name="connsiteY5" fmla="*/ 0 h 892766"/>
                  <a:gd name="connsiteX6" fmla="*/ 241371 w 615715"/>
                  <a:gd name="connsiteY6" fmla="*/ 0 h 892766"/>
                  <a:gd name="connsiteX7" fmla="*/ 211605 w 615715"/>
                  <a:gd name="connsiteY7" fmla="*/ 19906 h 892766"/>
                  <a:gd name="connsiteX8" fmla="*/ 1200 w 615715"/>
                  <a:gd name="connsiteY8" fmla="*/ 516992 h 892766"/>
                  <a:gd name="connsiteX9" fmla="*/ 14222 w 615715"/>
                  <a:gd name="connsiteY9" fmla="*/ 536711 h 892766"/>
                  <a:gd name="connsiteX10" fmla="*/ 265742 w 615715"/>
                  <a:gd name="connsiteY10" fmla="*/ 536711 h 892766"/>
                  <a:gd name="connsiteX11" fmla="*/ 287508 w 615715"/>
                  <a:gd name="connsiteY11" fmla="*/ 546943 h 892766"/>
                  <a:gd name="connsiteX12" fmla="*/ 294391 w 615715"/>
                  <a:gd name="connsiteY12" fmla="*/ 570198 h 892766"/>
                  <a:gd name="connsiteX13" fmla="*/ 252347 w 615715"/>
                  <a:gd name="connsiteY13" fmla="*/ 874365 h 892766"/>
                  <a:gd name="connsiteX14" fmla="*/ 281555 w 615715"/>
                  <a:gd name="connsiteY14" fmla="*/ 886085 h 892766"/>
                  <a:gd name="connsiteX15" fmla="*/ 609535 w 615715"/>
                  <a:gd name="connsiteY15" fmla="*/ 438113 h 892766"/>
                  <a:gd name="connsiteX16" fmla="*/ 583304 w 615715"/>
                  <a:gd name="connsiteY16" fmla="*/ 386767 h 8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5715" h="892766">
                    <a:moveTo>
                      <a:pt x="583304" y="386767"/>
                    </a:moveTo>
                    <a:lnTo>
                      <a:pt x="418849" y="386767"/>
                    </a:lnTo>
                    <a:cubicBezTo>
                      <a:pt x="403036" y="386767"/>
                      <a:pt x="390013" y="373373"/>
                      <a:pt x="390013" y="357188"/>
                    </a:cubicBezTo>
                    <a:cubicBezTo>
                      <a:pt x="390013" y="352537"/>
                      <a:pt x="390943" y="348072"/>
                      <a:pt x="392990" y="343979"/>
                    </a:cubicBezTo>
                    <a:lnTo>
                      <a:pt x="542376" y="47067"/>
                    </a:lnTo>
                    <a:cubicBezTo>
                      <a:pt x="553352" y="25487"/>
                      <a:pt x="537539" y="0"/>
                      <a:pt x="513354" y="0"/>
                    </a:cubicBezTo>
                    <a:lnTo>
                      <a:pt x="241371" y="0"/>
                    </a:lnTo>
                    <a:cubicBezTo>
                      <a:pt x="228349" y="0"/>
                      <a:pt x="216628" y="7627"/>
                      <a:pt x="211605" y="19906"/>
                    </a:cubicBezTo>
                    <a:lnTo>
                      <a:pt x="1200" y="516992"/>
                    </a:lnTo>
                    <a:cubicBezTo>
                      <a:pt x="-2893" y="526293"/>
                      <a:pt x="3990" y="536711"/>
                      <a:pt x="14222" y="536711"/>
                    </a:cubicBezTo>
                    <a:lnTo>
                      <a:pt x="265742" y="536711"/>
                    </a:lnTo>
                    <a:cubicBezTo>
                      <a:pt x="274113" y="536711"/>
                      <a:pt x="281927" y="540432"/>
                      <a:pt x="287508" y="546943"/>
                    </a:cubicBezTo>
                    <a:cubicBezTo>
                      <a:pt x="292903" y="553455"/>
                      <a:pt x="295507" y="561826"/>
                      <a:pt x="294391" y="570198"/>
                    </a:cubicBezTo>
                    <a:lnTo>
                      <a:pt x="252347" y="874365"/>
                    </a:lnTo>
                    <a:cubicBezTo>
                      <a:pt x="250115" y="890922"/>
                      <a:pt x="271695" y="899666"/>
                      <a:pt x="281555" y="886085"/>
                    </a:cubicBezTo>
                    <a:lnTo>
                      <a:pt x="609535" y="438113"/>
                    </a:lnTo>
                    <a:cubicBezTo>
                      <a:pt x="624975" y="416719"/>
                      <a:pt x="609721" y="386767"/>
                      <a:pt x="583304" y="386767"/>
                    </a:cubicBezTo>
                    <a:close/>
                  </a:path>
                </a:pathLst>
              </a:custGeom>
              <a:grpFill/>
              <a:ln w="1860" cap="flat">
                <a:noFill/>
                <a:prstDash val="solid"/>
                <a:miter/>
              </a:ln>
            </p:spPr>
            <p:txBody>
              <a:bodyPr rtlCol="0" anchor="ctr"/>
              <a:lstStyle/>
              <a:p>
                <a:endParaRPr lang="zh-CN" altLang="en-US" sz="1600"/>
              </a:p>
            </p:txBody>
          </p:sp>
        </p:grpSp>
        <p:pic>
          <p:nvPicPr>
            <p:cNvPr id="27" name="图形 2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3271" y="2568647"/>
              <a:ext cx="223263" cy="219621"/>
            </a:xfrm>
            <a:prstGeom prst="rect">
              <a:avLst/>
            </a:prstGeom>
          </p:spPr>
        </p:pic>
        <p:pic>
          <p:nvPicPr>
            <p:cNvPr id="29" name="图形 2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7405" y="1941331"/>
              <a:ext cx="187471" cy="180190"/>
            </a:xfrm>
            <a:prstGeom prst="rect">
              <a:avLst/>
            </a:prstGeom>
          </p:spPr>
        </p:pic>
      </p:grpSp>
      <p:sp>
        <p:nvSpPr>
          <p:cNvPr id="30" name="箭头: 五边形 2"/>
          <p:cNvSpPr/>
          <p:nvPr/>
        </p:nvSpPr>
        <p:spPr>
          <a:xfrm>
            <a:off x="2228824" y="1245390"/>
            <a:ext cx="3263214" cy="1572072"/>
          </a:xfrm>
          <a:prstGeom prst="roundRect">
            <a:avLst>
              <a:gd name="adj" fmla="val 4277"/>
            </a:avLst>
          </a:prstGeom>
          <a:solidFill>
            <a:schemeClr val="bg1"/>
          </a:solidFill>
          <a:ln w="38100">
            <a:gradFill>
              <a:gsLst>
                <a:gs pos="0">
                  <a:srgbClr val="0A80E6"/>
                </a:gs>
                <a:gs pos="100000">
                  <a:srgbClr val="0A80E6">
                    <a:alpha val="0"/>
                  </a:srgbClr>
                </a:gs>
              </a:gsLst>
              <a:lin ang="0" scaled="0"/>
            </a:gradFill>
          </a:ln>
          <a:effectLst/>
        </p:spPr>
        <p:txBody>
          <a:bodyPr wrap="square" anchor="ctr">
            <a:noAutofit/>
          </a:bodyPr>
          <a:lstStyle/>
          <a:p>
            <a:pPr>
              <a:lnSpc>
                <a:spcPct val="150000"/>
              </a:lnSpc>
              <a:buClr>
                <a:srgbClr val="F7A200"/>
              </a:buClr>
            </a:pPr>
            <a:r>
              <a:rPr lang="zh-CN" altLang="en-US" sz="1400">
                <a:gradFill>
                  <a:gsLst>
                    <a:gs pos="0">
                      <a:schemeClr val="tx1"/>
                    </a:gs>
                    <a:gs pos="95000">
                      <a:schemeClr val="tx1"/>
                    </a:gs>
                  </a:gsLst>
                  <a:path path="circle">
                    <a:fillToRect l="50000" t="50000" r="50000" b="50000"/>
                  </a:path>
                </a:gradFill>
                <a:latin typeface="+mn-ea"/>
              </a:rPr>
              <a:t>盐酸</a:t>
            </a:r>
            <a:r>
              <a:rPr lang="zh-CN" altLang="en-US" sz="1400" dirty="0">
                <a:gradFill>
                  <a:gsLst>
                    <a:gs pos="0">
                      <a:schemeClr val="tx1"/>
                    </a:gs>
                    <a:gs pos="95000">
                      <a:schemeClr val="tx1"/>
                    </a:gs>
                  </a:gsLst>
                  <a:path path="circle">
                    <a:fillToRect l="50000" t="50000" r="50000" b="50000"/>
                  </a:path>
                </a:gradFill>
                <a:latin typeface="+mn-ea"/>
              </a:rPr>
              <a:t>西替利嗪滴眼液独特的</a:t>
            </a:r>
            <a:r>
              <a:rPr lang="zh-CN" altLang="zh-CN" sz="1400" dirty="0">
                <a:gradFill>
                  <a:gsLst>
                    <a:gs pos="0">
                      <a:schemeClr val="tx1"/>
                    </a:gs>
                    <a:gs pos="95000">
                      <a:schemeClr val="tx1"/>
                    </a:gs>
                  </a:gsLst>
                  <a:path path="circle">
                    <a:fillToRect l="50000" t="50000" r="50000" b="50000"/>
                  </a:path>
                </a:gradFill>
                <a:latin typeface="+mn-ea"/>
              </a:rPr>
              <a:t>胶束内核疏水、外壳亲水的结构能将脂溶性药物包裹在疏水内核中，形成稳定的胶体分散体系，显著提高药物的溶解度</a:t>
            </a:r>
            <a:endParaRPr lang="zh-CN" altLang="en-US" sz="1100" dirty="0">
              <a:gradFill>
                <a:gsLst>
                  <a:gs pos="0">
                    <a:schemeClr val="tx1"/>
                  </a:gs>
                  <a:gs pos="95000">
                    <a:schemeClr val="tx1"/>
                  </a:gs>
                </a:gsLst>
                <a:path path="circle">
                  <a:fillToRect l="50000" t="50000" r="50000" b="50000"/>
                </a:path>
              </a:gradFill>
              <a:latin typeface="+mn-ea"/>
            </a:endParaRPr>
          </a:p>
        </p:txBody>
      </p:sp>
      <p:grpSp>
        <p:nvGrpSpPr>
          <p:cNvPr id="33" name="组合 32"/>
          <p:cNvGrpSpPr/>
          <p:nvPr/>
        </p:nvGrpSpPr>
        <p:grpSpPr>
          <a:xfrm>
            <a:off x="444456" y="1245390"/>
            <a:ext cx="1572076" cy="1572074"/>
            <a:chOff x="444456" y="1245390"/>
            <a:chExt cx="1572076" cy="1572074"/>
          </a:xfrm>
        </p:grpSpPr>
        <p:sp>
          <p:nvSpPr>
            <p:cNvPr id="12" name="椭圆 11"/>
            <p:cNvSpPr/>
            <p:nvPr/>
          </p:nvSpPr>
          <p:spPr>
            <a:xfrm>
              <a:off x="551407" y="1348281"/>
              <a:ext cx="1366294" cy="1366292"/>
            </a:xfrm>
            <a:prstGeom prst="ellipse">
              <a:avLst/>
            </a:prstGeom>
            <a:gradFill flip="none" rotWithShape="1">
              <a:gsLst>
                <a:gs pos="0">
                  <a:srgbClr val="0A80E6">
                    <a:lumMod val="70000"/>
                    <a:lumOff val="30000"/>
                  </a:srgbClr>
                </a:gs>
                <a:gs pos="82000">
                  <a:srgbClr val="0A80E6"/>
                </a:gs>
                <a:gs pos="100000">
                  <a:srgbClr val="0A80E6">
                    <a:lumMod val="70000"/>
                    <a:lumOff val="30000"/>
                  </a:srgbClr>
                </a:gs>
              </a:gsLst>
              <a:path path="circle">
                <a:fillToRect r="100000" b="100000"/>
              </a:path>
              <a:tileRect l="-100000" t="-100000"/>
            </a:gradFill>
            <a:ln>
              <a:noFill/>
            </a:ln>
            <a:effectLst>
              <a:outerShdw blurRad="190500" dist="190500" dir="5400000" algn="t" rotWithShape="0">
                <a:srgbClr val="0A80E6">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altLang="zh-CN" sz="1300" b="1">
                <a:gradFill>
                  <a:gsLst>
                    <a:gs pos="0">
                      <a:schemeClr val="bg1"/>
                    </a:gs>
                    <a:gs pos="99000">
                      <a:schemeClr val="bg1"/>
                    </a:gs>
                  </a:gsLst>
                  <a:path path="circle">
                    <a:fillToRect l="50000" t="50000" r="50000" b="50000"/>
                  </a:path>
                </a:gradFill>
                <a:latin typeface="+mn-ea"/>
              </a:endParaRPr>
            </a:p>
            <a:p>
              <a:pPr algn="ctr"/>
              <a:endParaRPr lang="en-US" altLang="zh-CN" sz="1300" b="1">
                <a:gradFill>
                  <a:gsLst>
                    <a:gs pos="0">
                      <a:schemeClr val="bg1"/>
                    </a:gs>
                    <a:gs pos="99000">
                      <a:schemeClr val="bg1"/>
                    </a:gs>
                  </a:gsLst>
                  <a:path path="circle">
                    <a:fillToRect l="50000" t="50000" r="50000" b="50000"/>
                  </a:path>
                </a:gradFill>
                <a:latin typeface="+mn-ea"/>
              </a:endParaRPr>
            </a:p>
            <a:p>
              <a:pPr algn="ctr"/>
              <a:r>
                <a:rPr lang="zh-CN" altLang="en-US" sz="1300" b="1">
                  <a:gradFill>
                    <a:gsLst>
                      <a:gs pos="0">
                        <a:schemeClr val="bg1"/>
                      </a:gs>
                      <a:gs pos="99000">
                        <a:schemeClr val="bg1"/>
                      </a:gs>
                    </a:gsLst>
                    <a:path path="circle">
                      <a:fillToRect l="50000" t="50000" r="50000" b="50000"/>
                    </a:path>
                  </a:gradFill>
                  <a:latin typeface="+mn-ea"/>
                </a:rPr>
                <a:t>制剂技术创新</a:t>
              </a:r>
              <a:endParaRPr lang="zh-CN" altLang="en-US" sz="1300"/>
            </a:p>
          </p:txBody>
        </p:sp>
        <p:sp>
          <p:nvSpPr>
            <p:cNvPr id="28" name="弧形 27"/>
            <p:cNvSpPr/>
            <p:nvPr/>
          </p:nvSpPr>
          <p:spPr>
            <a:xfrm>
              <a:off x="444456" y="1245390"/>
              <a:ext cx="1572076" cy="1572074"/>
            </a:xfrm>
            <a:prstGeom prst="arc">
              <a:avLst>
                <a:gd name="adj1" fmla="val 16200000"/>
                <a:gd name="adj2" fmla="val 1584139"/>
              </a:avLst>
            </a:prstGeom>
            <a:noFill/>
            <a:ln w="19050" cap="rnd">
              <a:gradFill>
                <a:gsLst>
                  <a:gs pos="0">
                    <a:srgbClr val="0A80E6">
                      <a:alpha val="0"/>
                    </a:srgbClr>
                  </a:gs>
                  <a:gs pos="100000">
                    <a:srgbClr val="0A80E6"/>
                  </a:gs>
                </a:gsLst>
                <a:lin ang="5400000" scaled="1"/>
              </a:gra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600"/>
            </a:p>
          </p:txBody>
        </p:sp>
        <p:sp>
          <p:nvSpPr>
            <p:cNvPr id="31" name="弧形 30"/>
            <p:cNvSpPr/>
            <p:nvPr/>
          </p:nvSpPr>
          <p:spPr>
            <a:xfrm rot="10800000">
              <a:off x="444456" y="1245390"/>
              <a:ext cx="1572076" cy="1572074"/>
            </a:xfrm>
            <a:prstGeom prst="arc">
              <a:avLst>
                <a:gd name="adj1" fmla="val 16200000"/>
                <a:gd name="adj2" fmla="val 1584139"/>
              </a:avLst>
            </a:prstGeom>
            <a:noFill/>
            <a:ln w="19050" cap="rnd">
              <a:gradFill>
                <a:gsLst>
                  <a:gs pos="0">
                    <a:srgbClr val="0A80E6">
                      <a:alpha val="0"/>
                    </a:srgbClr>
                  </a:gs>
                  <a:gs pos="100000">
                    <a:srgbClr val="0A80E6"/>
                  </a:gs>
                </a:gsLst>
                <a:lin ang="5400000" scaled="1"/>
              </a:gra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zh-CN" altLang="en-US" sz="1600"/>
            </a:p>
          </p:txBody>
        </p:sp>
      </p:grpSp>
      <p:pic>
        <p:nvPicPr>
          <p:cNvPr id="35" name="图形 3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0340" y="1552723"/>
            <a:ext cx="560306" cy="5603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34367" y="233992"/>
            <a:ext cx="625960" cy="625958"/>
            <a:chOff x="234367" y="186367"/>
            <a:chExt cx="625960" cy="625958"/>
          </a:xfrm>
        </p:grpSpPr>
        <p:sp>
          <p:nvSpPr>
            <p:cNvPr id="12" name="椭圆 11"/>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327229" y="299191"/>
              <a:ext cx="440236" cy="400310"/>
              <a:chOff x="387495" y="330911"/>
              <a:chExt cx="477387" cy="434093"/>
            </a:xfrm>
          </p:grpSpPr>
          <p:pic>
            <p:nvPicPr>
              <p:cNvPr id="16" name="图形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984" y="356868"/>
                <a:ext cx="356898" cy="356898"/>
              </a:xfrm>
              <a:prstGeom prst="rect">
                <a:avLst/>
              </a:prstGeom>
            </p:spPr>
          </p:pic>
          <p:pic>
            <p:nvPicPr>
              <p:cNvPr id="17" name="图形 1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495" y="330911"/>
                <a:ext cx="434093" cy="434093"/>
              </a:xfrm>
              <a:prstGeom prst="rect">
                <a:avLst/>
              </a:prstGeom>
            </p:spPr>
          </p:pic>
        </p:grpSp>
      </p:grpSp>
      <p:sp>
        <p:nvSpPr>
          <p:cNvPr id="18" name="文本框 17"/>
          <p:cNvSpPr txBox="1"/>
          <p:nvPr/>
        </p:nvSpPr>
        <p:spPr>
          <a:xfrm>
            <a:off x="943048" y="185792"/>
            <a:ext cx="8824441" cy="722358"/>
          </a:xfrm>
          <a:prstGeom prst="rect">
            <a:avLst/>
          </a:prstGeom>
          <a:noFill/>
          <a:ln w="9525">
            <a:noFill/>
          </a:ln>
        </p:spPr>
        <p:txBody>
          <a:bodyPr wrap="square" anchor="ctr">
            <a:noAutofit/>
          </a:bodyPr>
          <a:lstStyle/>
          <a:p>
            <a:pPr marL="71755" indent="0">
              <a:lnSpc>
                <a:spcPct val="100000"/>
              </a:lnSpc>
              <a:buNone/>
            </a:pPr>
            <a:r>
              <a:rPr lang="zh-CN" altLang="en-US" sz="2200" b="1">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盐酸西替利嗪滴眼液在缓解眼部症状方面的效果优于富马酸依美斯汀滴眼液，同时可快速且持久改善其他部位症状</a:t>
            </a:r>
            <a:endParaRPr lang="zh-CN" altLang="en-US" sz="2200" b="1">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309835" y="6373881"/>
            <a:ext cx="11564663" cy="398780"/>
          </a:xfrm>
          <a:prstGeom prst="rect">
            <a:avLst/>
          </a:prstGeom>
          <a:noFill/>
        </p:spPr>
        <p:txBody>
          <a:bodyPr wrap="square" anchor="b">
            <a:spAutoFit/>
          </a:bodyPr>
          <a:lstStyle/>
          <a:p>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sym typeface="+mn-ea"/>
              </a:rPr>
              <a:t>1. Meier EJ, Torkildsen GL, Gomes PJ, et al. Phase III trials examining the efficacy of cetirizine ophthalmic solution 0.24% compared to vehicle for the treatment of allergic conjunctivitis in the conjunctival allergen challenge model. Clin Ophthalmol. 2018;12:2617-2628.     2. </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sym typeface="+mn-ea"/>
              </a:rPr>
              <a:t>产品说明书</a:t>
            </a:r>
            <a:endPar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sym typeface="+mn-ea"/>
            </a:endParaRPr>
          </a:p>
        </p:txBody>
      </p:sp>
      <p:sp>
        <p:nvSpPr>
          <p:cNvPr id="86" name="矩形: 圆角 85"/>
          <p:cNvSpPr/>
          <p:nvPr/>
        </p:nvSpPr>
        <p:spPr>
          <a:xfrm>
            <a:off x="8092481" y="1143000"/>
            <a:ext cx="3782239" cy="722358"/>
          </a:xfrm>
          <a:prstGeom prst="roundRect">
            <a:avLst/>
          </a:prstGeom>
          <a:solidFill>
            <a:schemeClr val="bg1">
              <a:lumMod val="95000"/>
            </a:schemeClr>
          </a:solidFill>
          <a:ln w="190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圆角 89"/>
          <p:cNvSpPr/>
          <p:nvPr/>
        </p:nvSpPr>
        <p:spPr>
          <a:xfrm>
            <a:off x="4202975" y="1143000"/>
            <a:ext cx="3782239" cy="722358"/>
          </a:xfrm>
          <a:prstGeom prst="roundRect">
            <a:avLst/>
          </a:prstGeom>
          <a:solidFill>
            <a:schemeClr val="bg1">
              <a:lumMod val="95000"/>
            </a:schemeClr>
          </a:solidFill>
          <a:ln w="190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圆角 102"/>
          <p:cNvSpPr/>
          <p:nvPr/>
        </p:nvSpPr>
        <p:spPr>
          <a:xfrm>
            <a:off x="317281" y="1143000"/>
            <a:ext cx="3782239" cy="722358"/>
          </a:xfrm>
          <a:prstGeom prst="roundRect">
            <a:avLst/>
          </a:prstGeom>
          <a:solidFill>
            <a:schemeClr val="bg1">
              <a:lumMod val="95000"/>
            </a:schemeClr>
          </a:solidFill>
          <a:ln w="19050">
            <a:solidFill>
              <a:srgbClr val="0971CA"/>
            </a:solidFill>
          </a:ln>
          <a:effectLst>
            <a:outerShdw blurRad="63500" dist="635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115" name="文本框 114"/>
          <p:cNvSpPr txBox="1"/>
          <p:nvPr/>
        </p:nvSpPr>
        <p:spPr>
          <a:xfrm>
            <a:off x="8624212" y="1210445"/>
            <a:ext cx="3250507" cy="587469"/>
          </a:xfrm>
          <a:prstGeom prst="rect">
            <a:avLst/>
          </a:prstGeom>
          <a:noFill/>
        </p:spPr>
        <p:txBody>
          <a:bodyPr wrap="square" anchor="ctr">
            <a:spAutoFit/>
          </a:bodyPr>
          <a:lstStyle/>
          <a:p>
            <a:pPr>
              <a:lnSpc>
                <a:spcPct val="120000"/>
              </a:lnSpc>
            </a:pP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过敏性结膜炎常累及鼻腔，</a:t>
            </a:r>
            <a:r>
              <a:rPr lang="zh-CN" altLang="en-US" sz="1400" b="1" dirty="0">
                <a:gradFill>
                  <a:gsLst>
                    <a:gs pos="0">
                      <a:schemeClr val="tx1"/>
                    </a:gs>
                    <a:gs pos="100000">
                      <a:schemeClr val="tx1"/>
                    </a:gs>
                  </a:gsLst>
                  <a:lin ang="0" scaled="0"/>
                </a:gradFill>
                <a:latin typeface="微软雅黑" panose="020B0503020204020204" pitchFamily="34" charset="-122"/>
              </a:rPr>
              <a:t>本品</a:t>
            </a: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可快速并持久改善患者的鼻腔症状</a:t>
            </a:r>
            <a:endPar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sp>
        <p:nvSpPr>
          <p:cNvPr id="116" name="文本框 115"/>
          <p:cNvSpPr txBox="1"/>
          <p:nvPr/>
        </p:nvSpPr>
        <p:spPr>
          <a:xfrm>
            <a:off x="4736612" y="1210445"/>
            <a:ext cx="3250507" cy="587469"/>
          </a:xfrm>
          <a:prstGeom prst="rect">
            <a:avLst/>
          </a:prstGeom>
          <a:noFill/>
        </p:spPr>
        <p:txBody>
          <a:bodyPr wrap="square" anchor="ctr">
            <a:spAutoFit/>
          </a:bodyPr>
          <a:lstStyle/>
          <a:p>
            <a:pPr>
              <a:lnSpc>
                <a:spcPct val="120000"/>
              </a:lnSpc>
            </a:pP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对中</a:t>
            </a:r>
            <a:r>
              <a:rPr lang="en-US" altLang="zh-CN"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a:t>
            </a: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重度过敏性结膜炎，</a:t>
            </a:r>
            <a:r>
              <a:rPr lang="zh-CN" altLang="en-US" sz="1400" b="1" dirty="0">
                <a:gradFill>
                  <a:gsLst>
                    <a:gs pos="0">
                      <a:schemeClr val="tx1"/>
                    </a:gs>
                    <a:gs pos="100000">
                      <a:schemeClr val="tx1"/>
                    </a:gs>
                  </a:gsLst>
                  <a:lin ang="0" scaled="0"/>
                </a:gradFill>
                <a:latin typeface="微软雅黑" panose="020B0503020204020204" pitchFamily="34" charset="-122"/>
              </a:rPr>
              <a:t>盐酸西替利嗪滴眼液</a:t>
            </a: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可快速起效，持久有效</a:t>
            </a:r>
            <a:endPar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sp>
        <p:nvSpPr>
          <p:cNvPr id="117" name="文本框 116"/>
          <p:cNvSpPr txBox="1"/>
          <p:nvPr/>
        </p:nvSpPr>
        <p:spPr>
          <a:xfrm>
            <a:off x="849013" y="1210445"/>
            <a:ext cx="3250507" cy="587469"/>
          </a:xfrm>
          <a:prstGeom prst="rect">
            <a:avLst/>
          </a:prstGeom>
          <a:noFill/>
        </p:spPr>
        <p:txBody>
          <a:bodyPr wrap="square" anchor="ctr">
            <a:spAutoFit/>
          </a:bodyPr>
          <a:lstStyle/>
          <a:p>
            <a:pPr>
              <a:lnSpc>
                <a:spcPct val="120000"/>
              </a:lnSpc>
            </a:pPr>
            <a:r>
              <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相比依美斯汀，盐酸西替利嗪滴眼液在缓解眼痒和结膜充血的评分更优</a:t>
            </a:r>
            <a:endParaRPr lang="zh-CN" altLang="en-US" sz="1400" b="1"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nvGrpSpPr>
          <p:cNvPr id="126" name="组合 125"/>
          <p:cNvGrpSpPr/>
          <p:nvPr/>
        </p:nvGrpSpPr>
        <p:grpSpPr>
          <a:xfrm>
            <a:off x="8173153" y="1278652"/>
            <a:ext cx="451058" cy="451056"/>
            <a:chOff x="8173153" y="1278652"/>
            <a:chExt cx="451058" cy="451056"/>
          </a:xfrm>
        </p:grpSpPr>
        <p:sp>
          <p:nvSpPr>
            <p:cNvPr id="119" name="椭圆 118"/>
            <p:cNvSpPr/>
            <p:nvPr/>
          </p:nvSpPr>
          <p:spPr>
            <a:xfrm>
              <a:off x="8173153" y="1278652"/>
              <a:ext cx="451058" cy="451056"/>
            </a:xfrm>
            <a:prstGeom prst="ellipse">
              <a:avLst/>
            </a:prstGeom>
            <a:solidFill>
              <a:srgbClr val="0971C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nvSpPr>
          <p:spPr>
            <a:xfrm>
              <a:off x="8215511" y="1321010"/>
              <a:ext cx="366342" cy="366340"/>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5" name="图形 12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7752" y="1388630"/>
              <a:ext cx="231098" cy="231098"/>
            </a:xfrm>
            <a:prstGeom prst="rect">
              <a:avLst/>
            </a:prstGeom>
          </p:spPr>
        </p:pic>
      </p:grpSp>
      <p:grpSp>
        <p:nvGrpSpPr>
          <p:cNvPr id="130" name="组合 129"/>
          <p:cNvGrpSpPr/>
          <p:nvPr/>
        </p:nvGrpSpPr>
        <p:grpSpPr>
          <a:xfrm>
            <a:off x="4280775" y="1278652"/>
            <a:ext cx="451058" cy="451056"/>
            <a:chOff x="4280775" y="1278652"/>
            <a:chExt cx="451058" cy="451056"/>
          </a:xfrm>
        </p:grpSpPr>
        <p:sp>
          <p:nvSpPr>
            <p:cNvPr id="120" name="椭圆 119"/>
            <p:cNvSpPr/>
            <p:nvPr/>
          </p:nvSpPr>
          <p:spPr>
            <a:xfrm>
              <a:off x="4280775" y="1278652"/>
              <a:ext cx="451058" cy="451056"/>
            </a:xfrm>
            <a:prstGeom prst="ellipse">
              <a:avLst/>
            </a:prstGeom>
            <a:solidFill>
              <a:srgbClr val="0971C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4323133" y="1321010"/>
              <a:ext cx="366342" cy="366340"/>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7" name="组合 126"/>
            <p:cNvGrpSpPr/>
            <p:nvPr/>
          </p:nvGrpSpPr>
          <p:grpSpPr>
            <a:xfrm>
              <a:off x="4415230" y="1401324"/>
              <a:ext cx="182148" cy="205713"/>
              <a:chOff x="5369346" y="2608212"/>
              <a:chExt cx="1453348" cy="1641372"/>
            </a:xfrm>
            <a:solidFill>
              <a:schemeClr val="bg1"/>
            </a:solidFill>
          </p:grpSpPr>
          <p:sp>
            <p:nvSpPr>
              <p:cNvPr id="128" name="任意多边形: 形状 127"/>
              <p:cNvSpPr/>
              <p:nvPr/>
            </p:nvSpPr>
            <p:spPr>
              <a:xfrm>
                <a:off x="5369346" y="2608212"/>
                <a:ext cx="1249041" cy="1347824"/>
              </a:xfrm>
              <a:custGeom>
                <a:avLst/>
                <a:gdLst>
                  <a:gd name="connsiteX0" fmla="*/ 1164022 w 1249041"/>
                  <a:gd name="connsiteY0" fmla="*/ 674005 h 1347824"/>
                  <a:gd name="connsiteX1" fmla="*/ 1249040 w 1249041"/>
                  <a:gd name="connsiteY1" fmla="*/ 680889 h 1347824"/>
                  <a:gd name="connsiteX2" fmla="*/ 1249040 w 1249041"/>
                  <a:gd name="connsiteY2" fmla="*/ 29766 h 1347824"/>
                  <a:gd name="connsiteX3" fmla="*/ 1219461 w 1249041"/>
                  <a:gd name="connsiteY3" fmla="*/ 0 h 1347824"/>
                  <a:gd name="connsiteX4" fmla="*/ 353281 w 1249041"/>
                  <a:gd name="connsiteY4" fmla="*/ 0 h 1347824"/>
                  <a:gd name="connsiteX5" fmla="*/ 353281 w 1249041"/>
                  <a:gd name="connsiteY5" fmla="*/ 372 h 1347824"/>
                  <a:gd name="connsiteX6" fmla="*/ 118876 w 1249041"/>
                  <a:gd name="connsiteY6" fmla="*/ 930 h 1347824"/>
                  <a:gd name="connsiteX7" fmla="*/ 0 w 1249041"/>
                  <a:gd name="connsiteY7" fmla="*/ 120179 h 1347824"/>
                  <a:gd name="connsiteX8" fmla="*/ 2232 w 1249041"/>
                  <a:gd name="connsiteY8" fmla="*/ 1228948 h 1347824"/>
                  <a:gd name="connsiteX9" fmla="*/ 121481 w 1249041"/>
                  <a:gd name="connsiteY9" fmla="*/ 1347825 h 1347824"/>
                  <a:gd name="connsiteX10" fmla="*/ 665820 w 1249041"/>
                  <a:gd name="connsiteY10" fmla="*/ 1346709 h 1347824"/>
                  <a:gd name="connsiteX11" fmla="*/ 643310 w 1249041"/>
                  <a:gd name="connsiteY11" fmla="*/ 1194718 h 1347824"/>
                  <a:gd name="connsiteX12" fmla="*/ 1164022 w 1249041"/>
                  <a:gd name="connsiteY12" fmla="*/ 674005 h 1347824"/>
                  <a:gd name="connsiteX13" fmla="*/ 238497 w 1249041"/>
                  <a:gd name="connsiteY13" fmla="*/ 299145 h 1347824"/>
                  <a:gd name="connsiteX14" fmla="*/ 480343 w 1249041"/>
                  <a:gd name="connsiteY14" fmla="*/ 299145 h 1347824"/>
                  <a:gd name="connsiteX15" fmla="*/ 569640 w 1249041"/>
                  <a:gd name="connsiteY15" fmla="*/ 388441 h 1347824"/>
                  <a:gd name="connsiteX16" fmla="*/ 480343 w 1249041"/>
                  <a:gd name="connsiteY16" fmla="*/ 477738 h 1347824"/>
                  <a:gd name="connsiteX17" fmla="*/ 238497 w 1249041"/>
                  <a:gd name="connsiteY17" fmla="*/ 477738 h 1347824"/>
                  <a:gd name="connsiteX18" fmla="*/ 149200 w 1249041"/>
                  <a:gd name="connsiteY18" fmla="*/ 388441 h 1347824"/>
                  <a:gd name="connsiteX19" fmla="*/ 238497 w 1249041"/>
                  <a:gd name="connsiteY19" fmla="*/ 299145 h 1347824"/>
                  <a:gd name="connsiteX20" fmla="*/ 684981 w 1249041"/>
                  <a:gd name="connsiteY20" fmla="*/ 820043 h 1347824"/>
                  <a:gd name="connsiteX21" fmla="*/ 238497 w 1249041"/>
                  <a:gd name="connsiteY21" fmla="*/ 820043 h 1347824"/>
                  <a:gd name="connsiteX22" fmla="*/ 149200 w 1249041"/>
                  <a:gd name="connsiteY22" fmla="*/ 730746 h 1347824"/>
                  <a:gd name="connsiteX23" fmla="*/ 238497 w 1249041"/>
                  <a:gd name="connsiteY23" fmla="*/ 641449 h 1347824"/>
                  <a:gd name="connsiteX24" fmla="*/ 684981 w 1249041"/>
                  <a:gd name="connsiteY24" fmla="*/ 641449 h 1347824"/>
                  <a:gd name="connsiteX25" fmla="*/ 774278 w 1249041"/>
                  <a:gd name="connsiteY25" fmla="*/ 730746 h 1347824"/>
                  <a:gd name="connsiteX26" fmla="*/ 684981 w 1249041"/>
                  <a:gd name="connsiteY26" fmla="*/ 820043 h 134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49041" h="1347824">
                    <a:moveTo>
                      <a:pt x="1164022" y="674005"/>
                    </a:moveTo>
                    <a:cubicBezTo>
                      <a:pt x="1193044" y="674005"/>
                      <a:pt x="1221507" y="676424"/>
                      <a:pt x="1249040" y="680889"/>
                    </a:cubicBezTo>
                    <a:lnTo>
                      <a:pt x="1249040" y="29766"/>
                    </a:lnTo>
                    <a:cubicBezTo>
                      <a:pt x="1249226" y="13208"/>
                      <a:pt x="1235832" y="0"/>
                      <a:pt x="1219461" y="0"/>
                    </a:cubicBezTo>
                    <a:lnTo>
                      <a:pt x="353281" y="0"/>
                    </a:lnTo>
                    <a:lnTo>
                      <a:pt x="353281" y="372"/>
                    </a:lnTo>
                    <a:lnTo>
                      <a:pt x="118876" y="930"/>
                    </a:lnTo>
                    <a:cubicBezTo>
                      <a:pt x="53392" y="1116"/>
                      <a:pt x="0" y="54694"/>
                      <a:pt x="0" y="120179"/>
                    </a:cubicBezTo>
                    <a:lnTo>
                      <a:pt x="2232" y="1228948"/>
                    </a:lnTo>
                    <a:cubicBezTo>
                      <a:pt x="2418" y="1294433"/>
                      <a:pt x="55997" y="1347825"/>
                      <a:pt x="121481" y="1347825"/>
                    </a:cubicBezTo>
                    <a:lnTo>
                      <a:pt x="665820" y="1346709"/>
                    </a:lnTo>
                    <a:cubicBezTo>
                      <a:pt x="651123" y="1298712"/>
                      <a:pt x="643310" y="1247552"/>
                      <a:pt x="643310" y="1194718"/>
                    </a:cubicBezTo>
                    <a:cubicBezTo>
                      <a:pt x="643124" y="907293"/>
                      <a:pt x="876412" y="674005"/>
                      <a:pt x="1164022" y="674005"/>
                    </a:cubicBezTo>
                    <a:close/>
                    <a:moveTo>
                      <a:pt x="238497" y="299145"/>
                    </a:moveTo>
                    <a:lnTo>
                      <a:pt x="480343" y="299145"/>
                    </a:lnTo>
                    <a:cubicBezTo>
                      <a:pt x="529642" y="299145"/>
                      <a:pt x="569640" y="339142"/>
                      <a:pt x="569640" y="388441"/>
                    </a:cubicBezTo>
                    <a:cubicBezTo>
                      <a:pt x="569640" y="437741"/>
                      <a:pt x="529642" y="477738"/>
                      <a:pt x="480343" y="477738"/>
                    </a:cubicBezTo>
                    <a:lnTo>
                      <a:pt x="238497" y="477738"/>
                    </a:lnTo>
                    <a:cubicBezTo>
                      <a:pt x="189198" y="477738"/>
                      <a:pt x="149200" y="437741"/>
                      <a:pt x="149200" y="388441"/>
                    </a:cubicBezTo>
                    <a:cubicBezTo>
                      <a:pt x="149200" y="339142"/>
                      <a:pt x="189198" y="299145"/>
                      <a:pt x="238497" y="299145"/>
                    </a:cubicBezTo>
                    <a:close/>
                    <a:moveTo>
                      <a:pt x="684981" y="820043"/>
                    </a:moveTo>
                    <a:lnTo>
                      <a:pt x="238497" y="820043"/>
                    </a:lnTo>
                    <a:cubicBezTo>
                      <a:pt x="189198" y="820043"/>
                      <a:pt x="149200" y="780045"/>
                      <a:pt x="149200" y="730746"/>
                    </a:cubicBezTo>
                    <a:cubicBezTo>
                      <a:pt x="149200" y="681447"/>
                      <a:pt x="189198" y="641449"/>
                      <a:pt x="238497" y="641449"/>
                    </a:cubicBezTo>
                    <a:lnTo>
                      <a:pt x="684981" y="641449"/>
                    </a:lnTo>
                    <a:cubicBezTo>
                      <a:pt x="734095" y="641449"/>
                      <a:pt x="774278" y="681447"/>
                      <a:pt x="774278" y="730746"/>
                    </a:cubicBezTo>
                    <a:cubicBezTo>
                      <a:pt x="774278" y="780045"/>
                      <a:pt x="734281" y="820043"/>
                      <a:pt x="684981" y="820043"/>
                    </a:cubicBezTo>
                    <a:close/>
                  </a:path>
                </a:pathLst>
              </a:custGeom>
              <a:grpFill/>
              <a:ln w="1860" cap="flat">
                <a:noFill/>
                <a:prstDash val="solid"/>
                <a:miter/>
              </a:ln>
            </p:spPr>
            <p:txBody>
              <a:bodyPr rtlCol="0" anchor="ctr"/>
              <a:lstStyle/>
              <a:p>
                <a:endParaRPr lang="zh-CN" altLang="en-US"/>
              </a:p>
            </p:txBody>
          </p:sp>
          <p:sp>
            <p:nvSpPr>
              <p:cNvPr id="129" name="任意多边形: 形状 128"/>
              <p:cNvSpPr/>
              <p:nvPr/>
            </p:nvSpPr>
            <p:spPr>
              <a:xfrm>
                <a:off x="6206979" y="3356818"/>
                <a:ext cx="615715" cy="892766"/>
              </a:xfrm>
              <a:custGeom>
                <a:avLst/>
                <a:gdLst>
                  <a:gd name="connsiteX0" fmla="*/ 583304 w 615715"/>
                  <a:gd name="connsiteY0" fmla="*/ 386767 h 892766"/>
                  <a:gd name="connsiteX1" fmla="*/ 418849 w 615715"/>
                  <a:gd name="connsiteY1" fmla="*/ 386767 h 892766"/>
                  <a:gd name="connsiteX2" fmla="*/ 390013 w 615715"/>
                  <a:gd name="connsiteY2" fmla="*/ 357188 h 892766"/>
                  <a:gd name="connsiteX3" fmla="*/ 392990 w 615715"/>
                  <a:gd name="connsiteY3" fmla="*/ 343979 h 892766"/>
                  <a:gd name="connsiteX4" fmla="*/ 542376 w 615715"/>
                  <a:gd name="connsiteY4" fmla="*/ 47067 h 892766"/>
                  <a:gd name="connsiteX5" fmla="*/ 513354 w 615715"/>
                  <a:gd name="connsiteY5" fmla="*/ 0 h 892766"/>
                  <a:gd name="connsiteX6" fmla="*/ 241371 w 615715"/>
                  <a:gd name="connsiteY6" fmla="*/ 0 h 892766"/>
                  <a:gd name="connsiteX7" fmla="*/ 211605 w 615715"/>
                  <a:gd name="connsiteY7" fmla="*/ 19906 h 892766"/>
                  <a:gd name="connsiteX8" fmla="*/ 1200 w 615715"/>
                  <a:gd name="connsiteY8" fmla="*/ 516992 h 892766"/>
                  <a:gd name="connsiteX9" fmla="*/ 14222 w 615715"/>
                  <a:gd name="connsiteY9" fmla="*/ 536711 h 892766"/>
                  <a:gd name="connsiteX10" fmla="*/ 265742 w 615715"/>
                  <a:gd name="connsiteY10" fmla="*/ 536711 h 892766"/>
                  <a:gd name="connsiteX11" fmla="*/ 287508 w 615715"/>
                  <a:gd name="connsiteY11" fmla="*/ 546943 h 892766"/>
                  <a:gd name="connsiteX12" fmla="*/ 294391 w 615715"/>
                  <a:gd name="connsiteY12" fmla="*/ 570198 h 892766"/>
                  <a:gd name="connsiteX13" fmla="*/ 252347 w 615715"/>
                  <a:gd name="connsiteY13" fmla="*/ 874365 h 892766"/>
                  <a:gd name="connsiteX14" fmla="*/ 281555 w 615715"/>
                  <a:gd name="connsiteY14" fmla="*/ 886085 h 892766"/>
                  <a:gd name="connsiteX15" fmla="*/ 609535 w 615715"/>
                  <a:gd name="connsiteY15" fmla="*/ 438113 h 892766"/>
                  <a:gd name="connsiteX16" fmla="*/ 583304 w 615715"/>
                  <a:gd name="connsiteY16" fmla="*/ 386767 h 8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5715" h="892766">
                    <a:moveTo>
                      <a:pt x="583304" y="386767"/>
                    </a:moveTo>
                    <a:lnTo>
                      <a:pt x="418849" y="386767"/>
                    </a:lnTo>
                    <a:cubicBezTo>
                      <a:pt x="403036" y="386767"/>
                      <a:pt x="390013" y="373373"/>
                      <a:pt x="390013" y="357188"/>
                    </a:cubicBezTo>
                    <a:cubicBezTo>
                      <a:pt x="390013" y="352537"/>
                      <a:pt x="390943" y="348072"/>
                      <a:pt x="392990" y="343979"/>
                    </a:cubicBezTo>
                    <a:lnTo>
                      <a:pt x="542376" y="47067"/>
                    </a:lnTo>
                    <a:cubicBezTo>
                      <a:pt x="553352" y="25487"/>
                      <a:pt x="537539" y="0"/>
                      <a:pt x="513354" y="0"/>
                    </a:cubicBezTo>
                    <a:lnTo>
                      <a:pt x="241371" y="0"/>
                    </a:lnTo>
                    <a:cubicBezTo>
                      <a:pt x="228349" y="0"/>
                      <a:pt x="216628" y="7627"/>
                      <a:pt x="211605" y="19906"/>
                    </a:cubicBezTo>
                    <a:lnTo>
                      <a:pt x="1200" y="516992"/>
                    </a:lnTo>
                    <a:cubicBezTo>
                      <a:pt x="-2893" y="526293"/>
                      <a:pt x="3990" y="536711"/>
                      <a:pt x="14222" y="536711"/>
                    </a:cubicBezTo>
                    <a:lnTo>
                      <a:pt x="265742" y="536711"/>
                    </a:lnTo>
                    <a:cubicBezTo>
                      <a:pt x="274113" y="536711"/>
                      <a:pt x="281927" y="540432"/>
                      <a:pt x="287508" y="546943"/>
                    </a:cubicBezTo>
                    <a:cubicBezTo>
                      <a:pt x="292903" y="553455"/>
                      <a:pt x="295507" y="561826"/>
                      <a:pt x="294391" y="570198"/>
                    </a:cubicBezTo>
                    <a:lnTo>
                      <a:pt x="252347" y="874365"/>
                    </a:lnTo>
                    <a:cubicBezTo>
                      <a:pt x="250115" y="890922"/>
                      <a:pt x="271695" y="899666"/>
                      <a:pt x="281555" y="886085"/>
                    </a:cubicBezTo>
                    <a:lnTo>
                      <a:pt x="609535" y="438113"/>
                    </a:lnTo>
                    <a:cubicBezTo>
                      <a:pt x="624975" y="416719"/>
                      <a:pt x="609721" y="386767"/>
                      <a:pt x="583304" y="386767"/>
                    </a:cubicBezTo>
                    <a:close/>
                  </a:path>
                </a:pathLst>
              </a:custGeom>
              <a:grpFill/>
              <a:ln w="1860" cap="flat">
                <a:noFill/>
                <a:prstDash val="solid"/>
                <a:miter/>
              </a:ln>
            </p:spPr>
            <p:txBody>
              <a:bodyPr rtlCol="0" anchor="ctr"/>
              <a:lstStyle/>
              <a:p>
                <a:endParaRPr lang="zh-CN" altLang="en-US"/>
              </a:p>
            </p:txBody>
          </p:sp>
        </p:grpSp>
      </p:grpSp>
      <p:grpSp>
        <p:nvGrpSpPr>
          <p:cNvPr id="132" name="组合 131"/>
          <p:cNvGrpSpPr/>
          <p:nvPr/>
        </p:nvGrpSpPr>
        <p:grpSpPr>
          <a:xfrm>
            <a:off x="377374" y="1278652"/>
            <a:ext cx="451058" cy="451056"/>
            <a:chOff x="377374" y="1278652"/>
            <a:chExt cx="451058" cy="451056"/>
          </a:xfrm>
        </p:grpSpPr>
        <p:sp>
          <p:nvSpPr>
            <p:cNvPr id="121" name="椭圆 120"/>
            <p:cNvSpPr/>
            <p:nvPr/>
          </p:nvSpPr>
          <p:spPr>
            <a:xfrm>
              <a:off x="377374" y="1278652"/>
              <a:ext cx="451058" cy="451056"/>
            </a:xfrm>
            <a:prstGeom prst="ellipse">
              <a:avLst/>
            </a:prstGeom>
            <a:solidFill>
              <a:srgbClr val="0971C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419732" y="1321010"/>
              <a:ext cx="366342" cy="366340"/>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1" name="图形 13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994" y="1397271"/>
              <a:ext cx="213819" cy="213819"/>
            </a:xfrm>
            <a:prstGeom prst="rect">
              <a:avLst/>
            </a:prstGeom>
          </p:spPr>
        </p:pic>
      </p:grpSp>
      <p:sp>
        <p:nvSpPr>
          <p:cNvPr id="133" name="文本框 132"/>
          <p:cNvSpPr txBox="1"/>
          <p:nvPr/>
        </p:nvSpPr>
        <p:spPr>
          <a:xfrm>
            <a:off x="8092480" y="2129267"/>
            <a:ext cx="3782239" cy="730885"/>
          </a:xfrm>
          <a:prstGeom prst="rect">
            <a:avLst/>
          </a:prstGeom>
          <a:noFill/>
        </p:spPr>
        <p:txBody>
          <a:bodyPr wrap="square" rtlCol="0">
            <a:spAutoFit/>
          </a:bodyPr>
          <a:lstStyle/>
          <a:p>
            <a:pPr algn="ctr" defTabSz="457200">
              <a:lnSpc>
                <a:spcPct val="130000"/>
              </a:lnSpc>
            </a:pPr>
            <a:r>
              <a:rPr lang="zh-CN" altLang="en-US" sz="1600"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Arial" panose="020B0604020202020204" pitchFamily="34" charset="0"/>
              </a:rPr>
              <a:t>盐酸西替利嗪滴眼液相比安慰剂的</a:t>
            </a:r>
            <a:endParaRPr lang="zh-CN" altLang="en-US" sz="1600"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Arial" panose="020B0604020202020204" pitchFamily="34" charset="0"/>
            </a:endParaRPr>
          </a:p>
          <a:p>
            <a:pPr algn="ctr" defTabSz="457200">
              <a:lnSpc>
                <a:spcPct val="130000"/>
              </a:lnSpc>
            </a:pPr>
            <a:r>
              <a:rPr lang="zh-CN" altLang="en-US" sz="1600" b="1"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Arial" panose="020B0604020202020204" pitchFamily="34" charset="0"/>
              </a:rPr>
              <a:t>鼻腔症状治疗差异评分</a:t>
            </a:r>
            <a:endParaRPr lang="zh-CN" altLang="en-US" sz="1600" b="1" baseline="30000" dirty="0">
              <a:gradFill>
                <a:gsLst>
                  <a:gs pos="100000">
                    <a:schemeClr val="tx1"/>
                  </a:gs>
                  <a:gs pos="0">
                    <a:schemeClr val="tx1"/>
                  </a:gs>
                </a:gsLst>
                <a:lin ang="0" scaled="0"/>
              </a:gradFill>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134" name="图表 133"/>
          <p:cNvGraphicFramePr/>
          <p:nvPr/>
        </p:nvGraphicFramePr>
        <p:xfrm>
          <a:off x="8285787" y="2763893"/>
          <a:ext cx="3360114" cy="2513571"/>
        </p:xfrm>
        <a:graphic>
          <a:graphicData uri="http://schemas.openxmlformats.org/drawingml/2006/chart">
            <c:chart xmlns:c="http://schemas.openxmlformats.org/drawingml/2006/chart" xmlns:r="http://schemas.openxmlformats.org/officeDocument/2006/relationships" r:id="rId1"/>
          </a:graphicData>
        </a:graphic>
      </p:graphicFrame>
      <p:sp>
        <p:nvSpPr>
          <p:cNvPr id="171" name="文本框 170"/>
          <p:cNvSpPr txBox="1"/>
          <p:nvPr/>
        </p:nvSpPr>
        <p:spPr>
          <a:xfrm>
            <a:off x="8935097" y="5218567"/>
            <a:ext cx="289866" cy="891105"/>
          </a:xfrm>
          <a:prstGeom prst="rect">
            <a:avLst/>
          </a:prstGeom>
          <a:noFill/>
        </p:spPr>
        <p:txBody>
          <a:bodyPr wrap="square" anchor="t">
            <a:noAutofit/>
          </a:bodyPr>
          <a:lstStyle/>
          <a:p>
            <a:pPr algn="ctr"/>
            <a:r>
              <a:rPr lang="zh-CN" altLang="en-US" sz="1200">
                <a:gradFill>
                  <a:gsLst>
                    <a:gs pos="100000">
                      <a:schemeClr val="tx1"/>
                    </a:gs>
                    <a:gs pos="0">
                      <a:schemeClr val="tx1">
                        <a:lumMod val="95000"/>
                        <a:lumOff val="5000"/>
                      </a:schemeClr>
                    </a:gs>
                  </a:gsLst>
                  <a:lin ang="0" scaled="0"/>
                </a:gradFill>
              </a:rPr>
              <a:t>流鼻涕</a:t>
            </a:r>
            <a:endParaRPr lang="zh-CN" altLang="en-US" sz="1200">
              <a:gradFill>
                <a:gsLst>
                  <a:gs pos="100000">
                    <a:schemeClr val="tx1"/>
                  </a:gs>
                  <a:gs pos="0">
                    <a:schemeClr val="tx1">
                      <a:lumMod val="95000"/>
                      <a:lumOff val="5000"/>
                    </a:schemeClr>
                  </a:gs>
                </a:gsLst>
                <a:lin ang="0" scaled="0"/>
              </a:gradFill>
            </a:endParaRPr>
          </a:p>
        </p:txBody>
      </p:sp>
      <p:sp>
        <p:nvSpPr>
          <p:cNvPr id="172" name="文本框 171"/>
          <p:cNvSpPr txBox="1"/>
          <p:nvPr/>
        </p:nvSpPr>
        <p:spPr>
          <a:xfrm>
            <a:off x="9632195" y="5218567"/>
            <a:ext cx="289866" cy="891105"/>
          </a:xfrm>
          <a:prstGeom prst="rect">
            <a:avLst/>
          </a:prstGeom>
          <a:noFill/>
        </p:spPr>
        <p:txBody>
          <a:bodyPr wrap="square" anchor="t">
            <a:noAutofit/>
          </a:bodyPr>
          <a:lstStyle/>
          <a:p>
            <a:pPr algn="ctr"/>
            <a:r>
              <a:rPr lang="zh-CN" altLang="en-US" sz="1200">
                <a:gradFill>
                  <a:gsLst>
                    <a:gs pos="100000">
                      <a:schemeClr val="tx1"/>
                    </a:gs>
                    <a:gs pos="0">
                      <a:schemeClr val="tx1">
                        <a:lumMod val="95000"/>
                        <a:lumOff val="5000"/>
                      </a:schemeClr>
                    </a:gs>
                  </a:gsLst>
                  <a:lin ang="0" scaled="0"/>
                </a:gradFill>
              </a:rPr>
              <a:t>鼻痒</a:t>
            </a:r>
            <a:endParaRPr lang="zh-CN" altLang="en-US" sz="1200">
              <a:gradFill>
                <a:gsLst>
                  <a:gs pos="100000">
                    <a:schemeClr val="tx1"/>
                  </a:gs>
                  <a:gs pos="0">
                    <a:schemeClr val="tx1">
                      <a:lumMod val="95000"/>
                      <a:lumOff val="5000"/>
                    </a:schemeClr>
                  </a:gs>
                </a:gsLst>
                <a:lin ang="0" scaled="0"/>
              </a:gradFill>
            </a:endParaRPr>
          </a:p>
        </p:txBody>
      </p:sp>
      <p:sp>
        <p:nvSpPr>
          <p:cNvPr id="173" name="文本框 172"/>
          <p:cNvSpPr txBox="1"/>
          <p:nvPr/>
        </p:nvSpPr>
        <p:spPr>
          <a:xfrm>
            <a:off x="10329293" y="5218567"/>
            <a:ext cx="289866" cy="891105"/>
          </a:xfrm>
          <a:prstGeom prst="rect">
            <a:avLst/>
          </a:prstGeom>
          <a:noFill/>
        </p:spPr>
        <p:txBody>
          <a:bodyPr wrap="square" anchor="t">
            <a:noAutofit/>
          </a:bodyPr>
          <a:lstStyle/>
          <a:p>
            <a:pPr algn="ctr"/>
            <a:r>
              <a:rPr lang="zh-CN" altLang="en-US" sz="1200">
                <a:gradFill>
                  <a:gsLst>
                    <a:gs pos="100000">
                      <a:schemeClr val="tx1"/>
                    </a:gs>
                    <a:gs pos="0">
                      <a:schemeClr val="tx1">
                        <a:lumMod val="95000"/>
                        <a:lumOff val="5000"/>
                      </a:schemeClr>
                    </a:gs>
                  </a:gsLst>
                  <a:lin ang="0" scaled="0"/>
                </a:gradFill>
              </a:rPr>
              <a:t>耳或</a:t>
            </a:r>
            <a:endParaRPr lang="zh-CN" altLang="en-US" sz="1200">
              <a:gradFill>
                <a:gsLst>
                  <a:gs pos="100000">
                    <a:schemeClr val="tx1"/>
                  </a:gs>
                  <a:gs pos="0">
                    <a:schemeClr val="tx1">
                      <a:lumMod val="95000"/>
                      <a:lumOff val="5000"/>
                    </a:schemeClr>
                  </a:gs>
                </a:gsLst>
                <a:lin ang="0" scaled="0"/>
              </a:gradFill>
            </a:endParaRPr>
          </a:p>
          <a:p>
            <a:pPr algn="ctr"/>
            <a:r>
              <a:rPr lang="zh-CN" altLang="en-US" sz="1200">
                <a:gradFill>
                  <a:gsLst>
                    <a:gs pos="100000">
                      <a:schemeClr val="tx1"/>
                    </a:gs>
                    <a:gs pos="0">
                      <a:schemeClr val="tx1">
                        <a:lumMod val="95000"/>
                        <a:lumOff val="5000"/>
                      </a:schemeClr>
                    </a:gs>
                  </a:gsLst>
                  <a:lin ang="0" scaled="0"/>
                </a:gradFill>
              </a:rPr>
              <a:t>腭痒</a:t>
            </a:r>
            <a:endParaRPr lang="zh-CN" altLang="en-US" sz="1200">
              <a:gradFill>
                <a:gsLst>
                  <a:gs pos="100000">
                    <a:schemeClr val="tx1"/>
                  </a:gs>
                  <a:gs pos="0">
                    <a:schemeClr val="tx1">
                      <a:lumMod val="95000"/>
                      <a:lumOff val="5000"/>
                    </a:schemeClr>
                  </a:gs>
                </a:gsLst>
                <a:lin ang="0" scaled="0"/>
              </a:gradFill>
            </a:endParaRPr>
          </a:p>
        </p:txBody>
      </p:sp>
      <p:sp>
        <p:nvSpPr>
          <p:cNvPr id="174" name="文本框 173"/>
          <p:cNvSpPr txBox="1"/>
          <p:nvPr/>
        </p:nvSpPr>
        <p:spPr>
          <a:xfrm>
            <a:off x="11026390" y="5218567"/>
            <a:ext cx="289866" cy="891105"/>
          </a:xfrm>
          <a:prstGeom prst="rect">
            <a:avLst/>
          </a:prstGeom>
          <a:noFill/>
        </p:spPr>
        <p:txBody>
          <a:bodyPr wrap="square" anchor="t">
            <a:noAutofit/>
          </a:bodyPr>
          <a:lstStyle/>
          <a:p>
            <a:pPr algn="ctr"/>
            <a:r>
              <a:rPr lang="zh-CN" altLang="en-US" sz="1200">
                <a:gradFill>
                  <a:gsLst>
                    <a:gs pos="100000">
                      <a:schemeClr val="tx1"/>
                    </a:gs>
                    <a:gs pos="0">
                      <a:schemeClr val="tx1">
                        <a:lumMod val="95000"/>
                        <a:lumOff val="5000"/>
                      </a:schemeClr>
                    </a:gs>
                  </a:gsLst>
                  <a:lin ang="0" scaled="0"/>
                </a:gradFill>
              </a:rPr>
              <a:t>鼻塞</a:t>
            </a:r>
            <a:endParaRPr lang="zh-CN" altLang="en-US" sz="1200">
              <a:gradFill>
                <a:gsLst>
                  <a:gs pos="100000">
                    <a:schemeClr val="tx1"/>
                  </a:gs>
                  <a:gs pos="0">
                    <a:schemeClr val="tx1">
                      <a:lumMod val="95000"/>
                      <a:lumOff val="5000"/>
                    </a:schemeClr>
                  </a:gs>
                </a:gsLst>
                <a:lin ang="0" scaled="0"/>
              </a:gradFill>
            </a:endParaRPr>
          </a:p>
        </p:txBody>
      </p:sp>
      <p:pic>
        <p:nvPicPr>
          <p:cNvPr id="185" name="图片 184"/>
          <p:cNvPicPr>
            <a:picLocks noChangeAspect="1"/>
          </p:cNvPicPr>
          <p:nvPr/>
        </p:nvPicPr>
        <p:blipFill>
          <a:blip r:embed="rId10"/>
          <a:srcRect r="2180"/>
          <a:stretch>
            <a:fillRect/>
          </a:stretch>
        </p:blipFill>
        <p:spPr>
          <a:xfrm>
            <a:off x="5371786" y="2549491"/>
            <a:ext cx="2507349" cy="1438326"/>
          </a:xfrm>
          <a:prstGeom prst="rect">
            <a:avLst/>
          </a:prstGeom>
        </p:spPr>
      </p:pic>
      <p:pic>
        <p:nvPicPr>
          <p:cNvPr id="187" name="图片 186"/>
          <p:cNvPicPr>
            <a:picLocks noChangeAspect="1"/>
          </p:cNvPicPr>
          <p:nvPr/>
        </p:nvPicPr>
        <p:blipFill>
          <a:blip r:embed="rId11"/>
          <a:srcRect t="3614" r="6988"/>
          <a:stretch>
            <a:fillRect/>
          </a:stretch>
        </p:blipFill>
        <p:spPr>
          <a:xfrm>
            <a:off x="5315906" y="4451666"/>
            <a:ext cx="2563229" cy="1517558"/>
          </a:xfrm>
          <a:prstGeom prst="rect">
            <a:avLst/>
          </a:prstGeom>
        </p:spPr>
      </p:pic>
      <p:grpSp>
        <p:nvGrpSpPr>
          <p:cNvPr id="207" name="组合 206"/>
          <p:cNvGrpSpPr/>
          <p:nvPr/>
        </p:nvGrpSpPr>
        <p:grpSpPr>
          <a:xfrm>
            <a:off x="4309054" y="3111609"/>
            <a:ext cx="1141095" cy="844108"/>
            <a:chOff x="4201069" y="2752318"/>
            <a:chExt cx="1141095" cy="844108"/>
          </a:xfrm>
        </p:grpSpPr>
        <p:grpSp>
          <p:nvGrpSpPr>
            <p:cNvPr id="206" name="组合 205"/>
            <p:cNvGrpSpPr/>
            <p:nvPr/>
          </p:nvGrpSpPr>
          <p:grpSpPr>
            <a:xfrm>
              <a:off x="4201069" y="2752318"/>
              <a:ext cx="1077010" cy="280862"/>
              <a:chOff x="4201069" y="2752318"/>
              <a:chExt cx="1077010" cy="280862"/>
            </a:xfrm>
          </p:grpSpPr>
          <p:sp>
            <p:nvSpPr>
              <p:cNvPr id="196" name="椭圆 195"/>
              <p:cNvSpPr/>
              <p:nvPr/>
            </p:nvSpPr>
            <p:spPr>
              <a:xfrm>
                <a:off x="4201069" y="2752318"/>
                <a:ext cx="280862" cy="280862"/>
              </a:xfrm>
              <a:prstGeom prst="ellipse">
                <a:avLst/>
              </a:prstGeom>
              <a:solidFill>
                <a:schemeClr val="bg1"/>
              </a:solidFill>
              <a:ln w="6350" cap="rnd">
                <a:solidFill>
                  <a:srgbClr val="0971CA"/>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8" name="图片 197"/>
              <p:cNvPicPr>
                <a:picLocks noChangeAspect="1"/>
              </p:cNvPicPr>
              <p:nvPr/>
            </p:nvPicPr>
            <p:blipFill>
              <a:blip r:embed="rId12"/>
              <a:stretch>
                <a:fillRect/>
              </a:stretch>
            </p:blipFill>
            <p:spPr>
              <a:xfrm>
                <a:off x="4236408" y="2857824"/>
                <a:ext cx="210185" cy="69850"/>
              </a:xfrm>
              <a:prstGeom prst="rect">
                <a:avLst/>
              </a:prstGeom>
            </p:spPr>
          </p:pic>
          <p:sp>
            <p:nvSpPr>
              <p:cNvPr id="203" name="文本框 202"/>
              <p:cNvSpPr txBox="1"/>
              <p:nvPr/>
            </p:nvSpPr>
            <p:spPr>
              <a:xfrm>
                <a:off x="4531333" y="2764065"/>
                <a:ext cx="746746" cy="257369"/>
              </a:xfrm>
              <a:prstGeom prst="rect">
                <a:avLst/>
              </a:prstGeom>
              <a:noFill/>
            </p:spPr>
            <p:txBody>
              <a:bodyPr wrap="square" lIns="36000" tIns="36000" rIns="36000" bIns="36000" rtlCol="0" anchor="ctr">
                <a:spAutoFit/>
              </a:bodyPr>
              <a:lstStyle/>
              <a:p>
                <a:r>
                  <a:rPr lang="zh-CN" altLang="en-US" sz="12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对照组</a:t>
                </a:r>
                <a:endParaRPr lang="zh-CN" altLang="en-US" sz="12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grpSp>
          <p:nvGrpSpPr>
            <p:cNvPr id="205" name="组合 204"/>
            <p:cNvGrpSpPr/>
            <p:nvPr/>
          </p:nvGrpSpPr>
          <p:grpSpPr>
            <a:xfrm>
              <a:off x="4201069" y="3186851"/>
              <a:ext cx="1141095" cy="409575"/>
              <a:chOff x="4201069" y="3186851"/>
              <a:chExt cx="1141095" cy="409575"/>
            </a:xfrm>
          </p:grpSpPr>
          <p:sp>
            <p:nvSpPr>
              <p:cNvPr id="199" name="椭圆 198"/>
              <p:cNvSpPr/>
              <p:nvPr/>
            </p:nvSpPr>
            <p:spPr>
              <a:xfrm>
                <a:off x="4201069" y="3255272"/>
                <a:ext cx="280862" cy="280862"/>
              </a:xfrm>
              <a:prstGeom prst="ellipse">
                <a:avLst/>
              </a:prstGeom>
              <a:solidFill>
                <a:schemeClr val="bg1"/>
              </a:solidFill>
              <a:ln w="6350" cap="rnd">
                <a:solidFill>
                  <a:srgbClr val="0971CA"/>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1" name="图片 200"/>
              <p:cNvPicPr>
                <a:picLocks noChangeAspect="1"/>
              </p:cNvPicPr>
              <p:nvPr/>
            </p:nvPicPr>
            <p:blipFill>
              <a:blip r:embed="rId13"/>
              <a:stretch>
                <a:fillRect/>
              </a:stretch>
            </p:blipFill>
            <p:spPr>
              <a:xfrm>
                <a:off x="4236408" y="3359191"/>
                <a:ext cx="210185" cy="73025"/>
              </a:xfrm>
              <a:prstGeom prst="rect">
                <a:avLst/>
              </a:prstGeom>
            </p:spPr>
          </p:pic>
          <p:sp>
            <p:nvSpPr>
              <p:cNvPr id="204" name="文本框 203"/>
              <p:cNvSpPr txBox="1"/>
              <p:nvPr/>
            </p:nvSpPr>
            <p:spPr>
              <a:xfrm>
                <a:off x="4531269" y="3186851"/>
                <a:ext cx="810895" cy="409575"/>
              </a:xfrm>
              <a:prstGeom prst="rect">
                <a:avLst/>
              </a:prstGeom>
              <a:noFill/>
            </p:spPr>
            <p:txBody>
              <a:bodyPr wrap="square" lIns="36000" tIns="36000" rIns="36000" bIns="36000" rtlCol="0" anchor="ctr">
                <a:spAutoFit/>
              </a:bodyPr>
              <a:lstStyle/>
              <a:p>
                <a:r>
                  <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盐酸西替利嗪滴眼液</a:t>
                </a:r>
                <a:endPar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grpSp>
      <p:grpSp>
        <p:nvGrpSpPr>
          <p:cNvPr id="208" name="组合 207"/>
          <p:cNvGrpSpPr/>
          <p:nvPr/>
        </p:nvGrpSpPr>
        <p:grpSpPr>
          <a:xfrm>
            <a:off x="4309054" y="5027579"/>
            <a:ext cx="1077010" cy="783816"/>
            <a:chOff x="4201069" y="2752318"/>
            <a:chExt cx="1077010" cy="783816"/>
          </a:xfrm>
        </p:grpSpPr>
        <p:grpSp>
          <p:nvGrpSpPr>
            <p:cNvPr id="209" name="组合 208"/>
            <p:cNvGrpSpPr/>
            <p:nvPr/>
          </p:nvGrpSpPr>
          <p:grpSpPr>
            <a:xfrm>
              <a:off x="4201069" y="2752318"/>
              <a:ext cx="1077010" cy="280862"/>
              <a:chOff x="4201069" y="2752318"/>
              <a:chExt cx="1077010" cy="280862"/>
            </a:xfrm>
          </p:grpSpPr>
          <p:sp>
            <p:nvSpPr>
              <p:cNvPr id="214" name="椭圆 213"/>
              <p:cNvSpPr/>
              <p:nvPr/>
            </p:nvSpPr>
            <p:spPr>
              <a:xfrm>
                <a:off x="4201069" y="2752318"/>
                <a:ext cx="280862" cy="280862"/>
              </a:xfrm>
              <a:prstGeom prst="ellipse">
                <a:avLst/>
              </a:prstGeom>
              <a:solidFill>
                <a:schemeClr val="bg1"/>
              </a:solidFill>
              <a:ln w="6350" cap="rnd">
                <a:solidFill>
                  <a:srgbClr val="0971CA"/>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5" name="图片 214"/>
              <p:cNvPicPr>
                <a:picLocks noChangeAspect="1"/>
              </p:cNvPicPr>
              <p:nvPr/>
            </p:nvPicPr>
            <p:blipFill>
              <a:blip r:embed="rId12"/>
              <a:stretch>
                <a:fillRect/>
              </a:stretch>
            </p:blipFill>
            <p:spPr>
              <a:xfrm>
                <a:off x="4236408" y="2857824"/>
                <a:ext cx="210185" cy="69850"/>
              </a:xfrm>
              <a:prstGeom prst="rect">
                <a:avLst/>
              </a:prstGeom>
            </p:spPr>
          </p:pic>
          <p:sp>
            <p:nvSpPr>
              <p:cNvPr id="216" name="文本框 215"/>
              <p:cNvSpPr txBox="1"/>
              <p:nvPr/>
            </p:nvSpPr>
            <p:spPr>
              <a:xfrm>
                <a:off x="4531333" y="2764065"/>
                <a:ext cx="746746" cy="257369"/>
              </a:xfrm>
              <a:prstGeom prst="rect">
                <a:avLst/>
              </a:prstGeom>
              <a:noFill/>
            </p:spPr>
            <p:txBody>
              <a:bodyPr wrap="square" lIns="36000" tIns="36000" rIns="36000" bIns="36000" rtlCol="0" anchor="ctr">
                <a:spAutoFit/>
              </a:bodyPr>
              <a:lstStyle/>
              <a:p>
                <a:r>
                  <a:rPr lang="zh-CN" altLang="en-US" sz="12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对照组</a:t>
                </a:r>
                <a:endParaRPr lang="zh-CN" altLang="en-US" sz="1200" dirty="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grpSp>
          <p:nvGrpSpPr>
            <p:cNvPr id="210" name="组合 209"/>
            <p:cNvGrpSpPr/>
            <p:nvPr/>
          </p:nvGrpSpPr>
          <p:grpSpPr>
            <a:xfrm>
              <a:off x="4201069" y="3255272"/>
              <a:ext cx="280862" cy="280862"/>
              <a:chOff x="4201069" y="3255272"/>
              <a:chExt cx="280862" cy="280862"/>
            </a:xfrm>
          </p:grpSpPr>
          <p:sp>
            <p:nvSpPr>
              <p:cNvPr id="211" name="椭圆 210"/>
              <p:cNvSpPr/>
              <p:nvPr/>
            </p:nvSpPr>
            <p:spPr>
              <a:xfrm>
                <a:off x="4201069" y="3255272"/>
                <a:ext cx="280862" cy="280862"/>
              </a:xfrm>
              <a:prstGeom prst="ellipse">
                <a:avLst/>
              </a:prstGeom>
              <a:solidFill>
                <a:schemeClr val="bg1"/>
              </a:solidFill>
              <a:ln w="6350" cap="rnd">
                <a:solidFill>
                  <a:srgbClr val="0971CA"/>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2" name="图片 211"/>
              <p:cNvPicPr>
                <a:picLocks noChangeAspect="1"/>
              </p:cNvPicPr>
              <p:nvPr/>
            </p:nvPicPr>
            <p:blipFill>
              <a:blip r:embed="rId13"/>
              <a:stretch>
                <a:fillRect/>
              </a:stretch>
            </p:blipFill>
            <p:spPr>
              <a:xfrm>
                <a:off x="4236408" y="3359191"/>
                <a:ext cx="210185" cy="73025"/>
              </a:xfrm>
              <a:prstGeom prst="rect">
                <a:avLst/>
              </a:prstGeom>
            </p:spPr>
          </p:pic>
        </p:grpSp>
      </p:grpSp>
      <p:sp>
        <p:nvSpPr>
          <p:cNvPr id="227" name="文本框 226"/>
          <p:cNvSpPr txBox="1"/>
          <p:nvPr/>
        </p:nvSpPr>
        <p:spPr>
          <a:xfrm>
            <a:off x="372457" y="4132981"/>
            <a:ext cx="1513351" cy="523220"/>
          </a:xfrm>
          <a:prstGeom prst="rect">
            <a:avLst/>
          </a:prstGeom>
          <a:solidFill>
            <a:schemeClr val="bg1"/>
          </a:solidFill>
          <a:ln w="6350">
            <a:solidFill>
              <a:srgbClr val="0971CA">
                <a:alpha val="40000"/>
              </a:srgbClr>
            </a:solidFill>
            <a:prstDash val="dash"/>
          </a:ln>
          <a:effectLst>
            <a:outerShdw blurRad="63500" dist="63500" dir="5400000" algn="t" rotWithShape="0">
              <a:prstClr val="black">
                <a:alpha val="5000"/>
              </a:prstClr>
            </a:outerShdw>
          </a:effectLst>
        </p:spPr>
        <p:txBody>
          <a:bodyPr wrap="square" anchor="ctr">
            <a:noAutofit/>
          </a:bodyPr>
          <a:lstStyle/>
          <a:p>
            <a:pPr indent="0" algn="ctr" fontAlgn="auto">
              <a:lnSpc>
                <a:spcPct val="100000"/>
              </a:lnSpc>
            </a:pPr>
            <a:r>
              <a:rPr lang="zh-CN" altLang="en-US"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治疗差异（</a:t>
            </a:r>
            <a:r>
              <a:rPr lang="en-US" altLang="zh-CN"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95%CI</a:t>
            </a:r>
            <a:r>
              <a:rPr lang="zh-CN" altLang="en-US"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a:t>
            </a:r>
            <a:endParaRPr lang="zh-CN" altLang="en-US"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31" name="文本框 230"/>
          <p:cNvSpPr txBox="1"/>
          <p:nvPr/>
        </p:nvSpPr>
        <p:spPr>
          <a:xfrm>
            <a:off x="2022937" y="4132981"/>
            <a:ext cx="198022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0.15</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(-0.07,0.37), P&gt;0.05</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29" name="文本框 228"/>
          <p:cNvSpPr txBox="1"/>
          <p:nvPr/>
        </p:nvSpPr>
        <p:spPr>
          <a:xfrm>
            <a:off x="372457" y="5447298"/>
            <a:ext cx="1513351" cy="523220"/>
          </a:xfrm>
          <a:prstGeom prst="rect">
            <a:avLst/>
          </a:prstGeom>
          <a:solidFill>
            <a:schemeClr val="bg1"/>
          </a:solidFill>
          <a:ln w="6350">
            <a:solidFill>
              <a:srgbClr val="0971CA">
                <a:alpha val="40000"/>
              </a:srgbClr>
            </a:solidFill>
            <a:prstDash val="dash"/>
          </a:ln>
          <a:effectLst>
            <a:outerShdw blurRad="63500" dist="63500" dir="5400000" algn="t" rotWithShape="0">
              <a:prstClr val="black">
                <a:alpha val="5000"/>
              </a:prstClr>
            </a:outerShdw>
          </a:effectLst>
        </p:spPr>
        <p:txBody>
          <a:bodyPr wrap="square" anchor="ctr">
            <a:noAutofit/>
          </a:bodyPr>
          <a:lstStyle/>
          <a:p>
            <a:pPr indent="0" algn="ctr" fontAlgn="auto">
              <a:lnSpc>
                <a:spcPct val="100000"/>
              </a:lnSpc>
            </a:pPr>
            <a:r>
              <a:rPr lang="zh-CN" altLang="en-US" sz="1400" b="1">
                <a:gradFill>
                  <a:gsLst>
                    <a:gs pos="100000">
                      <a:schemeClr val="tx1"/>
                    </a:gs>
                    <a:gs pos="2000">
                      <a:schemeClr val="tx1"/>
                    </a:gs>
                  </a:gsLst>
                  <a:lin ang="0" scaled="0"/>
                </a:gradFill>
                <a:latin typeface="微软雅黑" panose="020B0503020204020204" pitchFamily="34" charset="-122"/>
              </a:rPr>
              <a:t>治疗差异</a:t>
            </a:r>
            <a:endParaRPr lang="en-US" altLang="zh-CN" sz="1400" b="1">
              <a:gradFill>
                <a:gsLst>
                  <a:gs pos="100000">
                    <a:schemeClr val="tx1"/>
                  </a:gs>
                  <a:gs pos="2000">
                    <a:schemeClr val="tx1"/>
                  </a:gs>
                </a:gsLst>
                <a:lin ang="0" scaled="0"/>
              </a:gradFill>
              <a:latin typeface="微软雅黑" panose="020B0503020204020204" pitchFamily="34" charset="-122"/>
            </a:endParaRPr>
          </a:p>
          <a:p>
            <a:pPr indent="0" algn="ctr" fontAlgn="auto">
              <a:lnSpc>
                <a:spcPct val="100000"/>
              </a:lnSpc>
            </a:pPr>
            <a:r>
              <a:rPr lang="zh-CN" altLang="en-US" sz="1400" b="1">
                <a:gradFill>
                  <a:gsLst>
                    <a:gs pos="100000">
                      <a:schemeClr val="tx1"/>
                    </a:gs>
                    <a:gs pos="2000">
                      <a:schemeClr val="tx1"/>
                    </a:gs>
                  </a:gsLst>
                  <a:lin ang="0" scaled="0"/>
                </a:gradFill>
                <a:latin typeface="微软雅黑" panose="020B0503020204020204" pitchFamily="34" charset="-122"/>
              </a:rPr>
              <a:t>（</a:t>
            </a:r>
            <a:r>
              <a:rPr lang="en-US" altLang="zh-CN" sz="1400" b="1">
                <a:gradFill>
                  <a:gsLst>
                    <a:gs pos="100000">
                      <a:schemeClr val="tx1"/>
                    </a:gs>
                    <a:gs pos="2000">
                      <a:schemeClr val="tx1"/>
                    </a:gs>
                  </a:gsLst>
                  <a:lin ang="0" scaled="0"/>
                </a:gradFill>
                <a:latin typeface="微软雅黑" panose="020B0503020204020204" pitchFamily="34" charset="-122"/>
              </a:rPr>
              <a:t>95%CI</a:t>
            </a:r>
            <a:r>
              <a:rPr lang="zh-CN" altLang="en-US" sz="1400" b="1">
                <a:gradFill>
                  <a:gsLst>
                    <a:gs pos="100000">
                      <a:schemeClr val="tx1"/>
                    </a:gs>
                    <a:gs pos="2000">
                      <a:schemeClr val="tx1"/>
                    </a:gs>
                  </a:gsLst>
                  <a:lin ang="0" scaled="0"/>
                </a:gradFill>
                <a:latin typeface="微软雅黑" panose="020B0503020204020204" pitchFamily="34" charset="-122"/>
              </a:rPr>
              <a:t>）</a:t>
            </a:r>
            <a:endParaRPr lang="zh-CN" altLang="en-US" sz="1400" b="1">
              <a:gradFill>
                <a:gsLst>
                  <a:gs pos="100000">
                    <a:schemeClr val="tx1"/>
                  </a:gs>
                  <a:gs pos="2000">
                    <a:schemeClr val="tx1"/>
                  </a:gs>
                </a:gsLst>
                <a:lin ang="0" scaled="0"/>
              </a:gradFill>
              <a:latin typeface="微软雅黑" panose="020B0503020204020204" pitchFamily="34" charset="-122"/>
            </a:endParaRPr>
          </a:p>
        </p:txBody>
      </p:sp>
      <p:sp>
        <p:nvSpPr>
          <p:cNvPr id="233" name="文本框 232"/>
          <p:cNvSpPr txBox="1"/>
          <p:nvPr/>
        </p:nvSpPr>
        <p:spPr>
          <a:xfrm>
            <a:off x="2022937" y="5447298"/>
            <a:ext cx="198022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0.06</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(-0.07,0.19), P&gt;0.05</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23" name="文本框 222"/>
          <p:cNvSpPr txBox="1"/>
          <p:nvPr/>
        </p:nvSpPr>
        <p:spPr>
          <a:xfrm>
            <a:off x="372457" y="3475822"/>
            <a:ext cx="1513351" cy="523220"/>
          </a:xfrm>
          <a:prstGeom prst="rect">
            <a:avLst/>
          </a:prstGeom>
          <a:solidFill>
            <a:schemeClr val="bg1"/>
          </a:solidFill>
          <a:ln w="6350">
            <a:solidFill>
              <a:srgbClr val="0971CA">
                <a:alpha val="40000"/>
              </a:srgbClr>
            </a:solidFill>
            <a:prstDash val="dash"/>
          </a:ln>
          <a:effectLst>
            <a:outerShdw blurRad="63500" dist="63500" dir="5400000" algn="t" rotWithShape="0">
              <a:prstClr val="black">
                <a:alpha val="5000"/>
              </a:prstClr>
            </a:outerShdw>
          </a:effectLst>
        </p:spPr>
        <p:txBody>
          <a:bodyPr wrap="square" anchor="ctr">
            <a:noAutofit/>
          </a:bodyPr>
          <a:lstStyle/>
          <a:p>
            <a:pPr indent="0" algn="ctr" fontAlgn="auto">
              <a:lnSpc>
                <a:spcPct val="100000"/>
              </a:lnSpc>
            </a:pPr>
            <a:r>
              <a:rPr lang="zh-CN" altLang="en-US"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眼痒评分较基</a:t>
            </a:r>
            <a:endParaRPr lang="en-US" altLang="zh-CN"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a:p>
            <a:pPr indent="0" algn="ctr" fontAlgn="auto">
              <a:lnSpc>
                <a:spcPct val="100000"/>
              </a:lnSpc>
            </a:pPr>
            <a:r>
              <a:rPr lang="zh-CN" altLang="en-US"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线变化均值</a:t>
            </a:r>
            <a:endParaRPr lang="zh-CN" altLang="en-US" sz="1400" b="1" dirty="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37" name="文本框 236"/>
          <p:cNvSpPr txBox="1"/>
          <p:nvPr/>
        </p:nvSpPr>
        <p:spPr>
          <a:xfrm>
            <a:off x="2022937" y="3475822"/>
            <a:ext cx="91528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-2.58</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39" name="文本框 238"/>
          <p:cNvSpPr txBox="1"/>
          <p:nvPr/>
        </p:nvSpPr>
        <p:spPr>
          <a:xfrm>
            <a:off x="3093758" y="3475822"/>
            <a:ext cx="91528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-2.43</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28" name="文本框 227"/>
          <p:cNvSpPr txBox="1"/>
          <p:nvPr/>
        </p:nvSpPr>
        <p:spPr>
          <a:xfrm>
            <a:off x="372457" y="4790140"/>
            <a:ext cx="1513351" cy="523220"/>
          </a:xfrm>
          <a:prstGeom prst="rect">
            <a:avLst/>
          </a:prstGeom>
          <a:solidFill>
            <a:schemeClr val="bg1"/>
          </a:solidFill>
          <a:ln w="6350">
            <a:solidFill>
              <a:srgbClr val="0971CA">
                <a:alpha val="40000"/>
              </a:srgbClr>
            </a:solidFill>
            <a:prstDash val="dash"/>
          </a:ln>
          <a:effectLst>
            <a:outerShdw blurRad="63500" dist="63500" dir="5400000" algn="t" rotWithShape="0">
              <a:prstClr val="black">
                <a:alpha val="5000"/>
              </a:prstClr>
            </a:outerShdw>
          </a:effectLst>
        </p:spPr>
        <p:txBody>
          <a:bodyPr wrap="square" anchor="ctr">
            <a:noAutofit/>
          </a:bodyPr>
          <a:lstStyle>
            <a:defPPr>
              <a:defRPr lang="zh-CN"/>
            </a:defPPr>
            <a:lvl1pPr indent="0" algn="ctr" fontAlgn="auto">
              <a:lnSpc>
                <a:spcPct val="100000"/>
              </a:lnSpc>
              <a:defRPr sz="1400" b="1">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defRPr>
            </a:lvl1pPr>
          </a:lstStyle>
          <a:p>
            <a:r>
              <a:rPr lang="zh-CN" altLang="en-US"/>
              <a:t>结膜充血评分较基线变化均值</a:t>
            </a:r>
            <a:endParaRPr lang="zh-CN" altLang="en-US"/>
          </a:p>
        </p:txBody>
      </p:sp>
      <p:sp>
        <p:nvSpPr>
          <p:cNvPr id="238" name="文本框 237"/>
          <p:cNvSpPr txBox="1"/>
          <p:nvPr/>
        </p:nvSpPr>
        <p:spPr>
          <a:xfrm>
            <a:off x="2022937" y="4790140"/>
            <a:ext cx="91528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-1.74</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40" name="文本框 239"/>
          <p:cNvSpPr txBox="1"/>
          <p:nvPr/>
        </p:nvSpPr>
        <p:spPr>
          <a:xfrm>
            <a:off x="3093758" y="4790140"/>
            <a:ext cx="915281" cy="523220"/>
          </a:xfrm>
          <a:prstGeom prst="rect">
            <a:avLst/>
          </a:prstGeom>
          <a:solidFill>
            <a:schemeClr val="bg1"/>
          </a:solidFill>
          <a:ln w="6350">
            <a:solidFill>
              <a:srgbClr val="0971CA">
                <a:alpha val="40000"/>
              </a:srgbClr>
            </a:solidFill>
            <a:prstDash val="solid"/>
          </a:ln>
          <a:effectLst>
            <a:outerShdw blurRad="63500" dist="63500" dir="5400000" algn="t" rotWithShape="0">
              <a:prstClr val="black">
                <a:alpha val="5000"/>
              </a:prstClr>
            </a:outerShdw>
          </a:effectLst>
        </p:spPr>
        <p:txBody>
          <a:bodyPr wrap="none" anchor="ctr">
            <a:noAutofit/>
          </a:bodyPr>
          <a:lstStyle/>
          <a:p>
            <a:pPr indent="0" algn="ctr" fontAlgn="auto">
              <a:lnSpc>
                <a:spcPct val="100000"/>
              </a:lnSpc>
            </a:pPr>
            <a:r>
              <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rPr>
              <a:t>-1.7</a:t>
            </a:r>
            <a:endParaRPr lang="en-US" altLang="zh-CN" sz="1100">
              <a:gradFill>
                <a:gsLst>
                  <a:gs pos="100000">
                    <a:schemeClr val="tx1"/>
                  </a:gs>
                  <a:gs pos="2000">
                    <a:schemeClr val="tx1"/>
                  </a:gs>
                </a:gsLst>
                <a:lin ang="0" scaled="0"/>
              </a:gradFill>
              <a:latin typeface="微软雅黑" panose="020B0503020204020204" pitchFamily="34" charset="-122"/>
              <a:ea typeface="微软雅黑" panose="020B0503020204020204" pitchFamily="34" charset="-122"/>
            </a:endParaRPr>
          </a:p>
        </p:txBody>
      </p:sp>
      <p:sp>
        <p:nvSpPr>
          <p:cNvPr id="242" name="箭头: 五边形 241"/>
          <p:cNvSpPr/>
          <p:nvPr/>
        </p:nvSpPr>
        <p:spPr>
          <a:xfrm>
            <a:off x="372457" y="3064828"/>
            <a:ext cx="3630701" cy="298170"/>
          </a:xfrm>
          <a:prstGeom prst="homePlate">
            <a:avLst/>
          </a:prstGeom>
          <a:solidFill>
            <a:srgbClr val="0971CA"/>
          </a:solidFill>
          <a:ln>
            <a:noFill/>
          </a:ln>
          <a:effectLst>
            <a:outerShdw blurRad="63500" dist="63500" dir="5400000" algn="t" rotWithShape="0">
              <a:prstClr val="black">
                <a:alpha val="5000"/>
              </a:prstClr>
            </a:outerShdw>
          </a:effectLst>
        </p:spPr>
        <p:txBody>
          <a:bodyPr wrap="square" anchor="ctr">
            <a:noAutofit/>
          </a:bodyPr>
          <a:lstStyle/>
          <a:p>
            <a:pPr algn="ctr">
              <a:spcBef>
                <a:spcPts val="600"/>
              </a:spcBef>
              <a:buClr>
                <a:srgbClr val="F7A200"/>
              </a:buClr>
            </a:pPr>
            <a:r>
              <a:rPr lang="zh-CN" altLang="en-US"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rPr>
              <a:t>治疗</a:t>
            </a:r>
            <a:r>
              <a:rPr lang="en-US" altLang="zh-CN"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rPr>
              <a:t>14</a:t>
            </a:r>
            <a:r>
              <a:rPr lang="zh-CN" altLang="en-US"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rPr>
              <a:t>天后</a:t>
            </a:r>
            <a:endParaRPr lang="zh-CN" altLang="en-US"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endParaRPr>
          </a:p>
        </p:txBody>
      </p:sp>
      <p:sp>
        <p:nvSpPr>
          <p:cNvPr id="253" name="文本框 252"/>
          <p:cNvSpPr txBox="1"/>
          <p:nvPr/>
        </p:nvSpPr>
        <p:spPr>
          <a:xfrm>
            <a:off x="372457" y="2187664"/>
            <a:ext cx="1513351" cy="749864"/>
          </a:xfrm>
          <a:prstGeom prst="round2DiagRect">
            <a:avLst>
              <a:gd name="adj1" fmla="val 8538"/>
              <a:gd name="adj2" fmla="val 24386"/>
            </a:avLst>
          </a:prstGeom>
          <a:gradFill>
            <a:gsLst>
              <a:gs pos="100000">
                <a:srgbClr val="0971CA"/>
              </a:gs>
              <a:gs pos="2000">
                <a:srgbClr val="0971CA"/>
              </a:gs>
            </a:gsLst>
            <a:lin ang="0" scaled="0"/>
          </a:gradFill>
          <a:ln w="6350">
            <a:noFill/>
            <a:prstDash val="dash"/>
          </a:ln>
          <a:effectLst>
            <a:outerShdw blurRad="63500" dist="63500" dir="5400000" algn="t" rotWithShape="0">
              <a:prstClr val="black">
                <a:alpha val="5000"/>
              </a:prstClr>
            </a:outerShdw>
          </a:effectLst>
        </p:spPr>
        <p:txBody>
          <a:bodyPr wrap="square" anchor="ctr">
            <a:noAutofit/>
          </a:bodyPr>
          <a:lstStyle/>
          <a:p>
            <a:pPr indent="0" algn="ctr" fontAlgn="auto">
              <a:lnSpc>
                <a:spcPct val="100000"/>
              </a:lnSpc>
            </a:pPr>
            <a:r>
              <a:rPr lang="zh-CN" altLang="en-US"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rPr>
              <a:t>统计值</a:t>
            </a:r>
            <a:endParaRPr lang="zh-CN" altLang="en-US" sz="1400" b="1">
              <a:gradFill>
                <a:gsLst>
                  <a:gs pos="100000">
                    <a:schemeClr val="bg1"/>
                  </a:gs>
                  <a:gs pos="2000">
                    <a:schemeClr val="bg1"/>
                  </a:gs>
                </a:gsLst>
                <a:lin ang="0" scaled="0"/>
              </a:gradFill>
              <a:latin typeface="微软雅黑" panose="020B0503020204020204" pitchFamily="34" charset="-122"/>
              <a:ea typeface="微软雅黑" panose="020B0503020204020204" pitchFamily="34" charset="-122"/>
            </a:endParaRPr>
          </a:p>
        </p:txBody>
      </p:sp>
      <p:sp>
        <p:nvSpPr>
          <p:cNvPr id="254" name="文本框 253"/>
          <p:cNvSpPr txBox="1"/>
          <p:nvPr/>
        </p:nvSpPr>
        <p:spPr>
          <a:xfrm>
            <a:off x="3093758" y="2187664"/>
            <a:ext cx="915281" cy="749864"/>
          </a:xfrm>
          <a:prstGeom prst="round2DiagRect">
            <a:avLst>
              <a:gd name="adj1" fmla="val 8538"/>
              <a:gd name="adj2" fmla="val 16222"/>
            </a:avLst>
          </a:prstGeom>
          <a:solidFill>
            <a:schemeClr val="bg1"/>
          </a:solidFill>
          <a:ln w="6350">
            <a:solidFill>
              <a:srgbClr val="0971CA"/>
            </a:solidFill>
            <a:prstDash val="solid"/>
          </a:ln>
          <a:effectLst>
            <a:outerShdw blurRad="63500" dist="63500" dir="5400000" algn="t" rotWithShape="0">
              <a:prstClr val="black">
                <a:alpha val="5000"/>
              </a:prstClr>
            </a:outerShdw>
          </a:effectLst>
        </p:spPr>
        <p:txBody>
          <a:bodyPr wrap="none" anchor="ctr">
            <a:noAutofit/>
          </a:bodyPr>
          <a:lstStyle/>
          <a:p>
            <a:pPr algn="ctr">
              <a:lnSpc>
                <a:spcPct val="120000"/>
              </a:lnSpc>
            </a:pPr>
            <a:r>
              <a:rPr lang="zh-CN" altLang="pt-BR" sz="1100">
                <a:gradFill>
                  <a:gsLst>
                    <a:gs pos="100000">
                      <a:schemeClr val="tx1"/>
                    </a:gs>
                    <a:gs pos="1000">
                      <a:schemeClr val="tx1"/>
                    </a:gs>
                  </a:gsLst>
                  <a:lin ang="0" scaled="0"/>
                </a:gradFill>
                <a:latin typeface="微软雅黑" panose="020B0503020204020204" pitchFamily="34" charset="-122"/>
              </a:rPr>
              <a:t>富马酸依美</a:t>
            </a:r>
            <a:endParaRPr lang="zh-CN" altLang="pt-BR" sz="1100">
              <a:gradFill>
                <a:gsLst>
                  <a:gs pos="100000">
                    <a:schemeClr val="tx1"/>
                  </a:gs>
                  <a:gs pos="1000">
                    <a:schemeClr val="tx1"/>
                  </a:gs>
                </a:gsLst>
                <a:lin ang="0" scaled="0"/>
              </a:gradFill>
              <a:latin typeface="微软雅黑" panose="020B0503020204020204" pitchFamily="34" charset="-122"/>
            </a:endParaRPr>
          </a:p>
          <a:p>
            <a:pPr algn="ctr">
              <a:lnSpc>
                <a:spcPct val="120000"/>
              </a:lnSpc>
            </a:pPr>
            <a:r>
              <a:rPr lang="zh-CN" altLang="pt-BR" sz="1100">
                <a:gradFill>
                  <a:gsLst>
                    <a:gs pos="100000">
                      <a:schemeClr val="tx1"/>
                    </a:gs>
                    <a:gs pos="1000">
                      <a:schemeClr val="tx1"/>
                    </a:gs>
                  </a:gsLst>
                  <a:lin ang="0" scaled="0"/>
                </a:gradFill>
                <a:latin typeface="微软雅黑" panose="020B0503020204020204" pitchFamily="34" charset="-122"/>
              </a:rPr>
              <a:t>斯汀滴眼液</a:t>
            </a:r>
            <a:endParaRPr lang="zh-CN" altLang="pt-BR" sz="1100">
              <a:gradFill>
                <a:gsLst>
                  <a:gs pos="100000">
                    <a:schemeClr val="tx1"/>
                  </a:gs>
                  <a:gs pos="1000">
                    <a:schemeClr val="tx1"/>
                  </a:gs>
                </a:gsLst>
                <a:lin ang="0" scaled="0"/>
              </a:gradFill>
              <a:latin typeface="微软雅黑" panose="020B0503020204020204" pitchFamily="34" charset="-122"/>
            </a:endParaRPr>
          </a:p>
          <a:p>
            <a:pPr algn="ctr">
              <a:lnSpc>
                <a:spcPct val="120000"/>
              </a:lnSpc>
            </a:pPr>
            <a:r>
              <a:rPr lang="pt-BR" altLang="zh-CN" sz="1050" b="1">
                <a:gradFill>
                  <a:gsLst>
                    <a:gs pos="100000">
                      <a:srgbClr val="0971CA"/>
                    </a:gs>
                    <a:gs pos="2000">
                      <a:srgbClr val="0971CA"/>
                    </a:gs>
                  </a:gsLst>
                  <a:lin ang="0" scaled="0"/>
                </a:gradFill>
                <a:latin typeface="微软雅黑" panose="020B0503020204020204" pitchFamily="34" charset="-122"/>
              </a:rPr>
              <a:t>N=144</a:t>
            </a:r>
            <a:endParaRPr lang="pt-BR" altLang="zh-CN" sz="1050" b="1">
              <a:gradFill>
                <a:gsLst>
                  <a:gs pos="100000">
                    <a:srgbClr val="0971CA"/>
                  </a:gs>
                  <a:gs pos="2000">
                    <a:srgbClr val="0971CA"/>
                  </a:gs>
                </a:gsLst>
                <a:lin ang="0" scaled="0"/>
              </a:gradFill>
              <a:latin typeface="微软雅黑" panose="020B0503020204020204" pitchFamily="34" charset="-122"/>
            </a:endParaRPr>
          </a:p>
        </p:txBody>
      </p:sp>
      <p:sp>
        <p:nvSpPr>
          <p:cNvPr id="255" name="文本框 254"/>
          <p:cNvSpPr txBox="1"/>
          <p:nvPr/>
        </p:nvSpPr>
        <p:spPr>
          <a:xfrm>
            <a:off x="2022937" y="2187664"/>
            <a:ext cx="915281" cy="749864"/>
          </a:xfrm>
          <a:prstGeom prst="round2DiagRect">
            <a:avLst>
              <a:gd name="adj1" fmla="val 8538"/>
              <a:gd name="adj2" fmla="val 16222"/>
            </a:avLst>
          </a:prstGeom>
          <a:solidFill>
            <a:schemeClr val="bg1"/>
          </a:solidFill>
          <a:ln w="6350">
            <a:solidFill>
              <a:srgbClr val="0971CA"/>
            </a:solidFill>
            <a:prstDash val="solid"/>
          </a:ln>
          <a:effectLst>
            <a:outerShdw blurRad="63500" dist="63500" dir="5400000" algn="t" rotWithShape="0">
              <a:prstClr val="black">
                <a:alpha val="5000"/>
              </a:prstClr>
            </a:outerShdw>
          </a:effectLst>
        </p:spPr>
        <p:txBody>
          <a:bodyPr wrap="none" anchor="ctr">
            <a:noAutofit/>
          </a:bodyPr>
          <a:lstStyle/>
          <a:p>
            <a:pPr algn="ctr">
              <a:lnSpc>
                <a:spcPct val="120000"/>
              </a:lnSpc>
            </a:pPr>
            <a:r>
              <a:rPr lang="zh-CN" altLang="en-US" sz="1100">
                <a:gradFill>
                  <a:gsLst>
                    <a:gs pos="100000">
                      <a:schemeClr val="tx1"/>
                    </a:gs>
                    <a:gs pos="1000">
                      <a:schemeClr val="tx1"/>
                    </a:gs>
                  </a:gsLst>
                  <a:lin ang="0" scaled="0"/>
                </a:gradFill>
                <a:latin typeface="微软雅黑" panose="020B0503020204020204" pitchFamily="34" charset="-122"/>
              </a:rPr>
              <a:t>盐酸西替利嗪</a:t>
            </a:r>
            <a:endParaRPr lang="zh-CN" altLang="en-US" sz="1100">
              <a:gradFill>
                <a:gsLst>
                  <a:gs pos="100000">
                    <a:schemeClr val="tx1"/>
                  </a:gs>
                  <a:gs pos="1000">
                    <a:schemeClr val="tx1"/>
                  </a:gs>
                </a:gsLst>
                <a:lin ang="0" scaled="0"/>
              </a:gradFill>
              <a:latin typeface="微软雅黑" panose="020B0503020204020204" pitchFamily="34" charset="-122"/>
            </a:endParaRPr>
          </a:p>
          <a:p>
            <a:pPr algn="ctr">
              <a:lnSpc>
                <a:spcPct val="120000"/>
              </a:lnSpc>
            </a:pPr>
            <a:r>
              <a:rPr lang="zh-CN" altLang="en-US" sz="1100">
                <a:gradFill>
                  <a:gsLst>
                    <a:gs pos="100000">
                      <a:schemeClr val="tx1"/>
                    </a:gs>
                    <a:gs pos="1000">
                      <a:schemeClr val="tx1"/>
                    </a:gs>
                  </a:gsLst>
                  <a:lin ang="0" scaled="0"/>
                </a:gradFill>
                <a:latin typeface="微软雅黑" panose="020B0503020204020204" pitchFamily="34" charset="-122"/>
              </a:rPr>
              <a:t>滴眼液</a:t>
            </a:r>
            <a:endParaRPr lang="zh-CN" altLang="en-US" sz="1100">
              <a:gradFill>
                <a:gsLst>
                  <a:gs pos="100000">
                    <a:schemeClr val="tx1"/>
                  </a:gs>
                  <a:gs pos="1000">
                    <a:schemeClr val="tx1"/>
                  </a:gs>
                </a:gsLst>
                <a:lin ang="0" scaled="0"/>
              </a:gradFill>
              <a:latin typeface="微软雅黑" panose="020B0503020204020204" pitchFamily="34" charset="-122"/>
            </a:endParaRPr>
          </a:p>
          <a:p>
            <a:pPr algn="ctr">
              <a:lnSpc>
                <a:spcPct val="120000"/>
              </a:lnSpc>
            </a:pPr>
            <a:r>
              <a:rPr lang="en-US" altLang="zh-CN" sz="1050" b="1">
                <a:gradFill>
                  <a:gsLst>
                    <a:gs pos="100000">
                      <a:srgbClr val="0971CA"/>
                    </a:gs>
                    <a:gs pos="2000">
                      <a:srgbClr val="0971CA"/>
                    </a:gs>
                  </a:gsLst>
                  <a:lin ang="0" scaled="0"/>
                </a:gradFill>
                <a:latin typeface="微软雅黑" panose="020B0503020204020204" pitchFamily="34" charset="-122"/>
              </a:rPr>
              <a:t>N=142</a:t>
            </a:r>
            <a:endParaRPr lang="en-US" altLang="zh-CN" sz="1050" b="1">
              <a:gradFill>
                <a:gsLst>
                  <a:gs pos="100000">
                    <a:srgbClr val="0971CA"/>
                  </a:gs>
                  <a:gs pos="2000">
                    <a:srgbClr val="0971CA"/>
                  </a:gs>
                </a:gsLst>
                <a:lin ang="0" scaled="0"/>
              </a:gradFill>
              <a:latin typeface="微软雅黑" panose="020B0503020204020204" pitchFamily="34" charset="-122"/>
            </a:endParaRPr>
          </a:p>
        </p:txBody>
      </p:sp>
      <p:sp>
        <p:nvSpPr>
          <p:cNvPr id="257" name="文本框 256"/>
          <p:cNvSpPr txBox="1"/>
          <p:nvPr/>
        </p:nvSpPr>
        <p:spPr>
          <a:xfrm>
            <a:off x="4859369" y="2179067"/>
            <a:ext cx="2469450" cy="302980"/>
          </a:xfrm>
          <a:prstGeom prst="round2DiagRect">
            <a:avLst>
              <a:gd name="adj1" fmla="val 38674"/>
              <a:gd name="adj2" fmla="val 25150"/>
            </a:avLst>
          </a:prstGeom>
          <a:solidFill>
            <a:srgbClr val="0971CA"/>
          </a:solidFill>
          <a:ln>
            <a:noFill/>
          </a:ln>
          <a:effectLst>
            <a:outerShdw blurRad="63500" dist="63500" dir="5400000" algn="t" rotWithShape="0">
              <a:prstClr val="black">
                <a:alpha val="5000"/>
              </a:prstClr>
            </a:outerShdw>
          </a:effectLst>
        </p:spPr>
        <p:txBody>
          <a:bodyPr wrap="square" anchor="ctr">
            <a:noAutofit/>
          </a:bodyPr>
          <a:lstStyle>
            <a:defPPr>
              <a:defRPr lang="zh-CN"/>
            </a:defPPr>
            <a:lvl1pPr algn="ctr">
              <a:spcBef>
                <a:spcPts val="600"/>
              </a:spcBef>
              <a:buClr>
                <a:srgbClr val="F7A200"/>
              </a:buClr>
              <a:defRPr sz="12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r>
              <a:rPr lang="zh-CN" altLang="en-US" sz="1400">
                <a:gradFill>
                  <a:gsLst>
                    <a:gs pos="100000">
                      <a:schemeClr val="bg1"/>
                    </a:gs>
                    <a:gs pos="2000">
                      <a:schemeClr val="bg1"/>
                    </a:gs>
                  </a:gsLst>
                  <a:lin ang="0" scaled="0"/>
                </a:gradFill>
              </a:rPr>
              <a:t>中度过敏性结膜炎</a:t>
            </a:r>
            <a:endParaRPr lang="zh-CN" altLang="en-US" sz="1400">
              <a:gradFill>
                <a:gsLst>
                  <a:gs pos="100000">
                    <a:schemeClr val="bg1"/>
                  </a:gs>
                  <a:gs pos="2000">
                    <a:schemeClr val="bg1"/>
                  </a:gs>
                </a:gsLst>
                <a:lin ang="0" scaled="0"/>
              </a:gradFill>
            </a:endParaRPr>
          </a:p>
        </p:txBody>
      </p:sp>
      <p:sp>
        <p:nvSpPr>
          <p:cNvPr id="258" name="文本框 257"/>
          <p:cNvSpPr txBox="1"/>
          <p:nvPr/>
        </p:nvSpPr>
        <p:spPr>
          <a:xfrm>
            <a:off x="4859369" y="4081242"/>
            <a:ext cx="2469450" cy="302980"/>
          </a:xfrm>
          <a:prstGeom prst="round2DiagRect">
            <a:avLst>
              <a:gd name="adj1" fmla="val 38674"/>
              <a:gd name="adj2" fmla="val 25150"/>
            </a:avLst>
          </a:prstGeom>
          <a:solidFill>
            <a:srgbClr val="0971CA"/>
          </a:solidFill>
          <a:ln>
            <a:noFill/>
          </a:ln>
          <a:effectLst>
            <a:outerShdw blurRad="63500" dist="63500" dir="5400000" algn="t" rotWithShape="0">
              <a:prstClr val="black">
                <a:alpha val="5000"/>
              </a:prstClr>
            </a:outerShdw>
          </a:effectLst>
        </p:spPr>
        <p:txBody>
          <a:bodyPr wrap="square" anchor="ctr">
            <a:noAutofit/>
          </a:bodyPr>
          <a:lstStyle>
            <a:defPPr>
              <a:defRPr lang="zh-CN"/>
            </a:defPPr>
            <a:lvl1pPr algn="ctr">
              <a:spcBef>
                <a:spcPts val="600"/>
              </a:spcBef>
              <a:buClr>
                <a:srgbClr val="F7A200"/>
              </a:buClr>
              <a:defRPr sz="12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r>
              <a:rPr lang="zh-CN" altLang="en-US" sz="1400">
                <a:gradFill>
                  <a:gsLst>
                    <a:gs pos="100000">
                      <a:schemeClr val="bg1"/>
                    </a:gs>
                    <a:gs pos="2000">
                      <a:schemeClr val="bg1"/>
                    </a:gs>
                  </a:gsLst>
                  <a:lin ang="0" scaled="0"/>
                </a:gradFill>
              </a:rPr>
              <a:t>重度过敏性结膜炎</a:t>
            </a:r>
            <a:endParaRPr lang="zh-CN" altLang="en-US" sz="1400">
              <a:gradFill>
                <a:gsLst>
                  <a:gs pos="100000">
                    <a:schemeClr val="bg1"/>
                  </a:gs>
                  <a:gs pos="2000">
                    <a:schemeClr val="bg1"/>
                  </a:gs>
                </a:gsLst>
                <a:lin ang="0" scaled="0"/>
              </a:gradFill>
            </a:endParaRPr>
          </a:p>
        </p:txBody>
      </p:sp>
      <p:sp>
        <p:nvSpPr>
          <p:cNvPr id="2" name="文本框 1"/>
          <p:cNvSpPr txBox="1"/>
          <p:nvPr/>
        </p:nvSpPr>
        <p:spPr>
          <a:xfrm>
            <a:off x="4622744" y="5485432"/>
            <a:ext cx="810895" cy="409575"/>
          </a:xfrm>
          <a:prstGeom prst="rect">
            <a:avLst/>
          </a:prstGeom>
          <a:noFill/>
        </p:spPr>
        <p:txBody>
          <a:bodyPr wrap="square" lIns="36000" tIns="36000" rIns="36000" bIns="36000" rtlCol="0" anchor="ctr">
            <a:spAutoFit/>
          </a:bodyPr>
          <a:lstStyle/>
          <a:p>
            <a:r>
              <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盐酸西替利嗪滴眼液</a:t>
            </a:r>
            <a:endPar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886950" y="228972"/>
            <a:ext cx="2305050" cy="722358"/>
            <a:chOff x="9886950" y="290435"/>
            <a:chExt cx="2305050" cy="558547"/>
          </a:xfrm>
        </p:grpSpPr>
        <p:sp>
          <p:nvSpPr>
            <p:cNvPr id="4" name="任意多边形: 形状 3"/>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有效性</a:t>
              </a:r>
              <a:endPar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椭圆 229"/>
          <p:cNvSpPr/>
          <p:nvPr/>
        </p:nvSpPr>
        <p:spPr>
          <a:xfrm>
            <a:off x="961233" y="1469316"/>
            <a:ext cx="4217482" cy="4217482"/>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0</a:t>
            </a:r>
            <a:endParaRPr lang="zh-CN" altLang="en-US"/>
          </a:p>
        </p:txBody>
      </p:sp>
      <p:sp>
        <p:nvSpPr>
          <p:cNvPr id="245" name="矩形: 圆角 244"/>
          <p:cNvSpPr/>
          <p:nvPr>
            <p:custDataLst>
              <p:tags r:id="rId1"/>
            </p:custDataLst>
          </p:nvPr>
        </p:nvSpPr>
        <p:spPr>
          <a:xfrm>
            <a:off x="5117704" y="1129603"/>
            <a:ext cx="6580899" cy="1521184"/>
          </a:xfrm>
          <a:prstGeom prst="roundRect">
            <a:avLst>
              <a:gd name="adj" fmla="val 50000"/>
            </a:avLst>
          </a:prstGeom>
          <a:solidFill>
            <a:srgbClr val="0971CA">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圆角 245"/>
          <p:cNvSpPr/>
          <p:nvPr>
            <p:custDataLst>
              <p:tags r:id="rId2"/>
            </p:custDataLst>
          </p:nvPr>
        </p:nvSpPr>
        <p:spPr>
          <a:xfrm>
            <a:off x="5481584" y="2817465"/>
            <a:ext cx="6580899" cy="1521184"/>
          </a:xfrm>
          <a:prstGeom prst="roundRect">
            <a:avLst>
              <a:gd name="adj" fmla="val 50000"/>
            </a:avLst>
          </a:prstGeom>
          <a:solidFill>
            <a:srgbClr val="0971CA">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圆角 246"/>
          <p:cNvSpPr/>
          <p:nvPr>
            <p:custDataLst>
              <p:tags r:id="rId3"/>
            </p:custDataLst>
          </p:nvPr>
        </p:nvSpPr>
        <p:spPr>
          <a:xfrm>
            <a:off x="5092305" y="4505327"/>
            <a:ext cx="6580899" cy="1521184"/>
          </a:xfrm>
          <a:prstGeom prst="roundRect">
            <a:avLst>
              <a:gd name="adj" fmla="val 50000"/>
            </a:avLst>
          </a:prstGeom>
          <a:solidFill>
            <a:srgbClr val="0971CA">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椭圆 247"/>
          <p:cNvSpPr/>
          <p:nvPr>
            <p:custDataLst>
              <p:tags r:id="rId4"/>
            </p:custDataLst>
          </p:nvPr>
        </p:nvSpPr>
        <p:spPr>
          <a:xfrm>
            <a:off x="5260801" y="1272701"/>
            <a:ext cx="1234988" cy="1234986"/>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p:cNvSpPr/>
          <p:nvPr>
            <p:custDataLst>
              <p:tags r:id="rId5"/>
            </p:custDataLst>
          </p:nvPr>
        </p:nvSpPr>
        <p:spPr>
          <a:xfrm>
            <a:off x="5260801" y="4648426"/>
            <a:ext cx="1234988" cy="1234986"/>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1" name="图片 250" descr="文本&#10;&#10;AI 生成的内容可能不正确。"/>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5320030" y="1590675"/>
            <a:ext cx="1167130" cy="497205"/>
          </a:xfrm>
          <a:prstGeom prst="rect">
            <a:avLst/>
          </a:prstGeom>
        </p:spPr>
      </p:pic>
      <p:pic>
        <p:nvPicPr>
          <p:cNvPr id="253" name="图片 252" descr="徽标&#10;&#10;描述已自动生成"/>
          <p:cNvPicPr>
            <a:picLocks noChangeAspect="1"/>
          </p:cNvPicPr>
          <p:nvPr>
            <p:custDataLst>
              <p:tags r:id="rId8"/>
            </p:custDataLst>
          </p:nvPr>
        </p:nvPicPr>
        <p:blipFill>
          <a:blip r:embed="rId9"/>
          <a:srcRect l="6607" t="6867" r="9164" b="5582"/>
          <a:stretch>
            <a:fillRect/>
          </a:stretch>
        </p:blipFill>
        <p:spPr>
          <a:xfrm>
            <a:off x="5422351" y="4817339"/>
            <a:ext cx="911890" cy="897160"/>
          </a:xfrm>
          <a:prstGeom prst="ellipse">
            <a:avLst/>
          </a:prstGeom>
        </p:spPr>
      </p:pic>
      <p:sp>
        <p:nvSpPr>
          <p:cNvPr id="254" name="文本框 253"/>
          <p:cNvSpPr txBox="1"/>
          <p:nvPr>
            <p:custDataLst>
              <p:tags r:id="rId10"/>
            </p:custDataLst>
          </p:nvPr>
        </p:nvSpPr>
        <p:spPr>
          <a:xfrm>
            <a:off x="6457234" y="1357500"/>
            <a:ext cx="3849843" cy="368300"/>
          </a:xfrm>
          <a:prstGeom prst="rect">
            <a:avLst/>
          </a:prstGeom>
          <a:noFill/>
        </p:spPr>
        <p:txBody>
          <a:bodyPr wrap="square" rtlCol="0">
            <a:spAutoFit/>
          </a:bodyPr>
          <a:lstStyle/>
          <a:p>
            <a:r>
              <a:rPr lang="en-US" altLang="zh-CN" b="1">
                <a:gradFill>
                  <a:gsLst>
                    <a:gs pos="0">
                      <a:srgbClr val="0971CA"/>
                    </a:gs>
                    <a:gs pos="100000">
                      <a:srgbClr val="0971CA"/>
                    </a:gs>
                  </a:gsLst>
                  <a:path path="circle">
                    <a:fillToRect r="100000" b="100000"/>
                  </a:path>
                </a:gradFill>
                <a:latin typeface="+mn-ea"/>
              </a:rPr>
              <a:t>《</a:t>
            </a:r>
            <a:r>
              <a:rPr lang="zh-CN" altLang="en-US" b="1">
                <a:gradFill>
                  <a:gsLst>
                    <a:gs pos="0">
                      <a:srgbClr val="0971CA"/>
                    </a:gs>
                    <a:gs pos="100000">
                      <a:srgbClr val="0971CA"/>
                    </a:gs>
                  </a:gsLst>
                  <a:path path="circle">
                    <a:fillToRect r="100000" b="100000"/>
                  </a:path>
                </a:gradFill>
                <a:latin typeface="+mn-ea"/>
              </a:rPr>
              <a:t>眼科临床指南</a:t>
            </a:r>
            <a:r>
              <a:rPr lang="en-US" altLang="zh-CN" b="1">
                <a:gradFill>
                  <a:gsLst>
                    <a:gs pos="0">
                      <a:srgbClr val="0971CA"/>
                    </a:gs>
                    <a:gs pos="100000">
                      <a:srgbClr val="0971CA"/>
                    </a:gs>
                  </a:gsLst>
                  <a:path path="circle">
                    <a:fillToRect r="100000" b="100000"/>
                  </a:path>
                </a:gradFill>
                <a:latin typeface="+mn-ea"/>
              </a:rPr>
              <a:t>(PPP)》</a:t>
            </a:r>
            <a:r>
              <a:rPr lang="zh-CN" altLang="en-US" b="1">
                <a:gradFill>
                  <a:gsLst>
                    <a:gs pos="0">
                      <a:srgbClr val="0971CA"/>
                    </a:gs>
                    <a:gs pos="100000">
                      <a:srgbClr val="0971CA"/>
                    </a:gs>
                  </a:gsLst>
                  <a:path path="circle">
                    <a:fillToRect r="100000" b="100000"/>
                  </a:path>
                </a:gradFill>
                <a:latin typeface="+mn-ea"/>
              </a:rPr>
              <a:t>第三版</a:t>
            </a:r>
            <a:endParaRPr lang="zh-CN" altLang="en-US" b="1">
              <a:gradFill>
                <a:gsLst>
                  <a:gs pos="0">
                    <a:srgbClr val="0971CA"/>
                  </a:gs>
                  <a:gs pos="100000">
                    <a:srgbClr val="0971CA"/>
                  </a:gs>
                </a:gsLst>
                <a:path path="circle">
                  <a:fillToRect r="100000" b="100000"/>
                </a:path>
              </a:gradFill>
              <a:latin typeface="+mn-ea"/>
            </a:endParaRPr>
          </a:p>
        </p:txBody>
      </p:sp>
      <p:sp>
        <p:nvSpPr>
          <p:cNvPr id="255" name="文本框 254"/>
          <p:cNvSpPr txBox="1"/>
          <p:nvPr>
            <p:custDataLst>
              <p:tags r:id="rId11"/>
            </p:custDataLst>
          </p:nvPr>
        </p:nvSpPr>
        <p:spPr>
          <a:xfrm>
            <a:off x="6638886" y="1646985"/>
            <a:ext cx="4429164" cy="829945"/>
          </a:xfrm>
          <a:prstGeom prst="rect">
            <a:avLst/>
          </a:prstGeom>
          <a:noFill/>
        </p:spPr>
        <p:txBody>
          <a:bodyPr wrap="square" rtlCol="0">
            <a:spAutoFit/>
          </a:bodyPr>
          <a:lstStyle/>
          <a:p>
            <a:pPr>
              <a:lnSpc>
                <a:spcPct val="150000"/>
              </a:lnSpc>
            </a:pPr>
            <a:r>
              <a:rPr lang="en-US" altLang="zh-CN" sz="1600" dirty="0">
                <a:gradFill>
                  <a:gsLst>
                    <a:gs pos="81000">
                      <a:schemeClr val="tx1"/>
                    </a:gs>
                    <a:gs pos="100000">
                      <a:schemeClr val="tx1"/>
                    </a:gs>
                  </a:gsLst>
                  <a:path path="circle">
                    <a:fillToRect r="100000" b="100000"/>
                  </a:path>
                </a:gradFill>
                <a:latin typeface="+mn-ea"/>
              </a:rPr>
              <a:t>H</a:t>
            </a:r>
            <a:r>
              <a:rPr lang="en-US" altLang="zh-CN" sz="1600" baseline="-25000" dirty="0">
                <a:gradFill>
                  <a:gsLst>
                    <a:gs pos="81000">
                      <a:schemeClr val="tx1"/>
                    </a:gs>
                    <a:gs pos="100000">
                      <a:schemeClr val="tx1"/>
                    </a:gs>
                  </a:gsLst>
                  <a:path path="circle">
                    <a:fillToRect r="100000" b="100000"/>
                  </a:path>
                </a:gradFill>
                <a:latin typeface="+mn-ea"/>
              </a:rPr>
              <a:t>1</a:t>
            </a:r>
            <a:r>
              <a:rPr lang="zh-CN" altLang="en-US" sz="1600" dirty="0">
                <a:gradFill>
                  <a:gsLst>
                    <a:gs pos="81000">
                      <a:schemeClr val="tx1"/>
                    </a:gs>
                    <a:gs pos="100000">
                      <a:schemeClr val="tx1"/>
                    </a:gs>
                  </a:gsLst>
                  <a:path path="circle">
                    <a:fillToRect r="100000" b="100000"/>
                  </a:path>
                </a:gradFill>
                <a:latin typeface="+mn-ea"/>
              </a:rPr>
              <a:t>组胺受体拮抗剂</a:t>
            </a:r>
            <a:r>
              <a:rPr lang="en-US" altLang="zh-CN" sz="1600" dirty="0">
                <a:gradFill>
                  <a:gsLst>
                    <a:gs pos="81000">
                      <a:schemeClr val="tx1"/>
                    </a:gs>
                    <a:gs pos="100000">
                      <a:schemeClr val="tx1"/>
                    </a:gs>
                  </a:gsLst>
                  <a:path path="circle">
                    <a:fillToRect r="100000" b="100000"/>
                  </a:path>
                </a:gradFill>
                <a:latin typeface="+mn-ea"/>
              </a:rPr>
              <a:t>(I+,GQ,SR) </a:t>
            </a:r>
            <a:r>
              <a:rPr lang="zh-CN" altLang="en-US" sz="1600" dirty="0">
                <a:gradFill>
                  <a:gsLst>
                    <a:gs pos="81000">
                      <a:schemeClr val="tx1"/>
                    </a:gs>
                    <a:gs pos="100000">
                      <a:schemeClr val="tx1"/>
                    </a:gs>
                  </a:gsLst>
                  <a:path path="circle">
                    <a:fillToRect r="100000" b="100000"/>
                  </a:path>
                </a:gradFill>
                <a:latin typeface="+mn-ea"/>
              </a:rPr>
              <a:t>，治疗季节性过敏性结膜炎，即</a:t>
            </a:r>
            <a:r>
              <a:rPr lang="en-US" altLang="zh-CN" sz="1600" b="1" dirty="0">
                <a:gradFill>
                  <a:gsLst>
                    <a:gs pos="81000">
                      <a:schemeClr val="tx1"/>
                    </a:gs>
                    <a:gs pos="100000">
                      <a:schemeClr val="tx1"/>
                    </a:gs>
                  </a:gsLst>
                  <a:path path="circle">
                    <a:fillToRect r="100000" b="100000"/>
                  </a:path>
                </a:gradFill>
                <a:latin typeface="+mn-ea"/>
              </a:rPr>
              <a:t>I</a:t>
            </a:r>
            <a:r>
              <a:rPr lang="zh-CN" altLang="en-US" sz="1600" b="1" dirty="0">
                <a:gradFill>
                  <a:gsLst>
                    <a:gs pos="81000">
                      <a:schemeClr val="tx1"/>
                    </a:gs>
                    <a:gs pos="100000">
                      <a:schemeClr val="tx1"/>
                    </a:gs>
                  </a:gsLst>
                  <a:path path="circle">
                    <a:fillToRect r="100000" b="100000"/>
                  </a:path>
                </a:gradFill>
                <a:latin typeface="+mn-ea"/>
              </a:rPr>
              <a:t>级证据，高质量，强烈建议</a:t>
            </a:r>
            <a:endParaRPr lang="zh-CN" altLang="en-US" sz="1600" b="1" dirty="0">
              <a:gradFill>
                <a:gsLst>
                  <a:gs pos="81000">
                    <a:schemeClr val="tx1"/>
                  </a:gs>
                  <a:gs pos="100000">
                    <a:schemeClr val="tx1"/>
                  </a:gs>
                </a:gsLst>
                <a:path path="circle">
                  <a:fillToRect r="100000" b="100000"/>
                </a:path>
              </a:gradFill>
              <a:latin typeface="+mn-ea"/>
            </a:endParaRPr>
          </a:p>
        </p:txBody>
      </p:sp>
      <p:pic>
        <p:nvPicPr>
          <p:cNvPr id="256" name="图片 255"/>
          <p:cNvPicPr>
            <a:picLocks noChangeAspect="1"/>
          </p:cNvPicPr>
          <p:nvPr/>
        </p:nvPicPr>
        <p:blipFill>
          <a:blip r:embed="rId12"/>
          <a:srcRect l="28117" t="1136" r="15071" b="2476"/>
          <a:stretch>
            <a:fillRect/>
          </a:stretch>
        </p:blipFill>
        <p:spPr>
          <a:xfrm>
            <a:off x="0" y="1893744"/>
            <a:ext cx="4758956" cy="3377963"/>
          </a:xfrm>
          <a:custGeom>
            <a:avLst/>
            <a:gdLst>
              <a:gd name="connsiteX0" fmla="*/ 0 w 6388100"/>
              <a:gd name="connsiteY0" fmla="*/ 0 h 4534348"/>
              <a:gd name="connsiteX1" fmla="*/ 4120926 w 6388100"/>
              <a:gd name="connsiteY1" fmla="*/ 0 h 4534348"/>
              <a:gd name="connsiteX2" fmla="*/ 6388100 w 6388100"/>
              <a:gd name="connsiteY2" fmla="*/ 2267174 h 4534348"/>
              <a:gd name="connsiteX3" fmla="*/ 4120926 w 6388100"/>
              <a:gd name="connsiteY3" fmla="*/ 4534348 h 4534348"/>
              <a:gd name="connsiteX4" fmla="*/ 0 w 6388100"/>
              <a:gd name="connsiteY4" fmla="*/ 4534347 h 453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100" h="4534348">
                <a:moveTo>
                  <a:pt x="0" y="0"/>
                </a:moveTo>
                <a:lnTo>
                  <a:pt x="4120926" y="0"/>
                </a:lnTo>
                <a:cubicBezTo>
                  <a:pt x="5373052" y="0"/>
                  <a:pt x="6388100" y="1015048"/>
                  <a:pt x="6388100" y="2267174"/>
                </a:cubicBezTo>
                <a:cubicBezTo>
                  <a:pt x="6388100" y="3519300"/>
                  <a:pt x="5373052" y="4534348"/>
                  <a:pt x="4120926" y="4534348"/>
                </a:cubicBezTo>
                <a:cubicBezTo>
                  <a:pt x="2747284" y="4534348"/>
                  <a:pt x="1373642" y="4534347"/>
                  <a:pt x="0" y="4534347"/>
                </a:cubicBezTo>
                <a:close/>
              </a:path>
            </a:pathLst>
          </a:custGeom>
          <a:ln w="28575">
            <a:solidFill>
              <a:schemeClr val="bg1"/>
            </a:solidFill>
          </a:ln>
          <a:effectLst>
            <a:outerShdw blurRad="190500" dist="190500" dir="5400000" algn="t" rotWithShape="0">
              <a:prstClr val="black">
                <a:alpha val="20000"/>
              </a:prstClr>
            </a:outerShdw>
          </a:effectLst>
        </p:spPr>
      </p:pic>
      <p:sp>
        <p:nvSpPr>
          <p:cNvPr id="257" name="文本框 256"/>
          <p:cNvSpPr txBox="1"/>
          <p:nvPr>
            <p:custDataLst>
              <p:tags r:id="rId13"/>
            </p:custDataLst>
          </p:nvPr>
        </p:nvSpPr>
        <p:spPr>
          <a:xfrm>
            <a:off x="6618605" y="3021965"/>
            <a:ext cx="5367020" cy="368300"/>
          </a:xfrm>
          <a:prstGeom prst="rect">
            <a:avLst/>
          </a:prstGeom>
          <a:noFill/>
        </p:spPr>
        <p:txBody>
          <a:bodyPr wrap="square" rtlCol="0" anchor="ctr">
            <a:spAutoFit/>
          </a:bodyPr>
          <a:lstStyle/>
          <a:p>
            <a:r>
              <a:rPr lang="en-US" altLang="zh-CN" b="1" dirty="0">
                <a:gradFill>
                  <a:gsLst>
                    <a:gs pos="0">
                      <a:srgbClr val="0971CA"/>
                    </a:gs>
                    <a:gs pos="100000">
                      <a:srgbClr val="0971CA"/>
                    </a:gs>
                  </a:gsLst>
                  <a:path path="circle">
                    <a:fillToRect r="100000" b="100000"/>
                  </a:path>
                </a:gradFill>
                <a:latin typeface="+mn-ea"/>
              </a:rPr>
              <a:t>《</a:t>
            </a:r>
            <a:r>
              <a:rPr lang="zh-CN" altLang="en-US" sz="1600" b="1" dirty="0">
                <a:gradFill>
                  <a:gsLst>
                    <a:gs pos="0">
                      <a:srgbClr val="0971CA"/>
                    </a:gs>
                    <a:gs pos="100000">
                      <a:srgbClr val="0971CA"/>
                    </a:gs>
                  </a:gsLst>
                  <a:path path="circle">
                    <a:fillToRect r="100000" b="100000"/>
                  </a:path>
                </a:gradFill>
                <a:latin typeface="+mn-ea"/>
              </a:rPr>
              <a:t>我国过敏性结膜炎诊断和治疗专家共识</a:t>
            </a:r>
            <a:r>
              <a:rPr lang="en-US" altLang="zh-CN" sz="1600" b="1" dirty="0">
                <a:gradFill>
                  <a:gsLst>
                    <a:gs pos="0">
                      <a:srgbClr val="0971CA"/>
                    </a:gs>
                    <a:gs pos="100000">
                      <a:srgbClr val="0971CA"/>
                    </a:gs>
                  </a:gsLst>
                  <a:path path="circle">
                    <a:fillToRect r="100000" b="100000"/>
                  </a:path>
                </a:gradFill>
                <a:latin typeface="+mn-ea"/>
              </a:rPr>
              <a:t>(2018</a:t>
            </a:r>
            <a:r>
              <a:rPr lang="zh-CN" altLang="en-US" sz="1600" b="1" dirty="0">
                <a:gradFill>
                  <a:gsLst>
                    <a:gs pos="0">
                      <a:srgbClr val="0971CA"/>
                    </a:gs>
                    <a:gs pos="100000">
                      <a:srgbClr val="0971CA"/>
                    </a:gs>
                  </a:gsLst>
                  <a:path path="circle">
                    <a:fillToRect r="100000" b="100000"/>
                  </a:path>
                </a:gradFill>
                <a:latin typeface="+mn-ea"/>
              </a:rPr>
              <a:t>年</a:t>
            </a:r>
            <a:r>
              <a:rPr lang="en-US" altLang="zh-CN" sz="1600" b="1" dirty="0">
                <a:gradFill>
                  <a:gsLst>
                    <a:gs pos="0">
                      <a:srgbClr val="0971CA"/>
                    </a:gs>
                    <a:gs pos="100000">
                      <a:srgbClr val="0971CA"/>
                    </a:gs>
                  </a:gsLst>
                  <a:path path="circle">
                    <a:fillToRect r="100000" b="100000"/>
                  </a:path>
                </a:gradFill>
                <a:latin typeface="+mn-ea"/>
              </a:rPr>
              <a:t>)</a:t>
            </a:r>
            <a:r>
              <a:rPr lang="en-US" altLang="zh-CN" b="1" dirty="0">
                <a:gradFill>
                  <a:gsLst>
                    <a:gs pos="0">
                      <a:srgbClr val="0971CA"/>
                    </a:gs>
                    <a:gs pos="100000">
                      <a:srgbClr val="0971CA"/>
                    </a:gs>
                  </a:gsLst>
                  <a:path path="circle">
                    <a:fillToRect r="100000" b="100000"/>
                  </a:path>
                </a:gradFill>
                <a:latin typeface="+mn-ea"/>
              </a:rPr>
              <a:t>》</a:t>
            </a:r>
            <a:endParaRPr lang="en-US" altLang="zh-CN" b="1" dirty="0">
              <a:gradFill>
                <a:gsLst>
                  <a:gs pos="0">
                    <a:srgbClr val="0971CA"/>
                  </a:gs>
                  <a:gs pos="100000">
                    <a:srgbClr val="0971CA"/>
                  </a:gs>
                </a:gsLst>
                <a:path path="circle">
                  <a:fillToRect r="100000" b="100000"/>
                </a:path>
              </a:gradFill>
              <a:latin typeface="+mn-ea"/>
            </a:endParaRPr>
          </a:p>
        </p:txBody>
      </p:sp>
      <p:sp>
        <p:nvSpPr>
          <p:cNvPr id="258" name="文本框 257"/>
          <p:cNvSpPr txBox="1"/>
          <p:nvPr>
            <p:custDataLst>
              <p:tags r:id="rId14"/>
            </p:custDataLst>
          </p:nvPr>
        </p:nvSpPr>
        <p:spPr>
          <a:xfrm>
            <a:off x="7028165" y="3335140"/>
            <a:ext cx="4614559" cy="787523"/>
          </a:xfrm>
          <a:prstGeom prst="rect">
            <a:avLst/>
          </a:prstGeom>
          <a:noFill/>
        </p:spPr>
        <p:txBody>
          <a:bodyPr wrap="square" rtlCol="0">
            <a:spAutoFit/>
          </a:bodyPr>
          <a:lstStyle/>
          <a:p>
            <a:pPr>
              <a:lnSpc>
                <a:spcPct val="150000"/>
              </a:lnSpc>
            </a:pPr>
            <a:r>
              <a:rPr lang="zh-CN" altLang="en-US" sz="1600" dirty="0">
                <a:gradFill>
                  <a:gsLst>
                    <a:gs pos="81000">
                      <a:schemeClr val="tx1"/>
                    </a:gs>
                    <a:gs pos="100000">
                      <a:schemeClr val="tx1"/>
                    </a:gs>
                  </a:gsLst>
                  <a:path path="circle">
                    <a:fillToRect r="100000" b="100000"/>
                  </a:path>
                </a:gradFill>
                <a:latin typeface="+mn-ea"/>
              </a:rPr>
              <a:t>过敏性结膜炎的药物</a:t>
            </a:r>
            <a:r>
              <a:rPr lang="zh-CN" altLang="en-US" sz="1600" b="1" dirty="0">
                <a:gradFill>
                  <a:gsLst>
                    <a:gs pos="81000">
                      <a:schemeClr val="tx1"/>
                    </a:gs>
                    <a:gs pos="100000">
                      <a:schemeClr val="tx1"/>
                    </a:gs>
                  </a:gsLst>
                  <a:path path="circle">
                    <a:fillToRect r="100000" b="100000"/>
                  </a:path>
                </a:gradFill>
                <a:latin typeface="+mn-ea"/>
              </a:rPr>
              <a:t>首选治疗策略：使用抗组胺药物</a:t>
            </a:r>
            <a:endParaRPr lang="zh-CN" altLang="en-US" sz="1600" b="1" dirty="0">
              <a:gradFill>
                <a:gsLst>
                  <a:gs pos="81000">
                    <a:schemeClr val="tx1"/>
                  </a:gs>
                  <a:gs pos="100000">
                    <a:schemeClr val="tx1"/>
                  </a:gs>
                </a:gsLst>
                <a:path path="circle">
                  <a:fillToRect r="100000" b="100000"/>
                </a:path>
              </a:gradFill>
              <a:latin typeface="+mn-ea"/>
            </a:endParaRPr>
          </a:p>
        </p:txBody>
      </p:sp>
      <p:sp>
        <p:nvSpPr>
          <p:cNvPr id="259" name="文本框 258"/>
          <p:cNvSpPr txBox="1"/>
          <p:nvPr>
            <p:custDataLst>
              <p:tags r:id="rId15"/>
            </p:custDataLst>
          </p:nvPr>
        </p:nvSpPr>
        <p:spPr>
          <a:xfrm>
            <a:off x="6457234" y="4704820"/>
            <a:ext cx="5029916" cy="368300"/>
          </a:xfrm>
          <a:prstGeom prst="rect">
            <a:avLst/>
          </a:prstGeom>
          <a:noFill/>
        </p:spPr>
        <p:txBody>
          <a:bodyPr wrap="square" rtlCol="0">
            <a:spAutoFit/>
          </a:bodyPr>
          <a:lstStyle/>
          <a:p>
            <a:r>
              <a:rPr lang="en-US" altLang="zh-CN" b="1">
                <a:gradFill>
                  <a:gsLst>
                    <a:gs pos="0">
                      <a:srgbClr val="0971CA"/>
                    </a:gs>
                    <a:gs pos="100000">
                      <a:srgbClr val="0971CA"/>
                    </a:gs>
                  </a:gsLst>
                  <a:path path="circle">
                    <a:fillToRect r="100000" b="100000"/>
                  </a:path>
                </a:gradFill>
                <a:latin typeface="+mn-ea"/>
              </a:rPr>
              <a:t>《</a:t>
            </a:r>
            <a:r>
              <a:rPr lang="zh-CN" altLang="en-US" b="1">
                <a:gradFill>
                  <a:gsLst>
                    <a:gs pos="0">
                      <a:srgbClr val="0971CA"/>
                    </a:gs>
                    <a:gs pos="100000">
                      <a:srgbClr val="0971CA"/>
                    </a:gs>
                  </a:gsLst>
                  <a:path path="circle">
                    <a:fillToRect r="100000" b="100000"/>
                  </a:path>
                </a:gradFill>
                <a:latin typeface="+mn-ea"/>
              </a:rPr>
              <a:t>日本过敏性结膜炎的疾病指南</a:t>
            </a:r>
            <a:r>
              <a:rPr lang="en-US" altLang="zh-CN" b="1">
                <a:gradFill>
                  <a:gsLst>
                    <a:gs pos="0">
                      <a:srgbClr val="0971CA"/>
                    </a:gs>
                    <a:gs pos="100000">
                      <a:srgbClr val="0971CA"/>
                    </a:gs>
                  </a:gsLst>
                  <a:path path="circle">
                    <a:fillToRect r="100000" b="100000"/>
                  </a:path>
                </a:gradFill>
                <a:latin typeface="+mn-ea"/>
              </a:rPr>
              <a:t>(2022</a:t>
            </a:r>
            <a:r>
              <a:rPr lang="zh-CN" altLang="en-US" b="1">
                <a:gradFill>
                  <a:gsLst>
                    <a:gs pos="0">
                      <a:srgbClr val="0971CA"/>
                    </a:gs>
                    <a:gs pos="100000">
                      <a:srgbClr val="0971CA"/>
                    </a:gs>
                  </a:gsLst>
                  <a:path path="circle">
                    <a:fillToRect r="100000" b="100000"/>
                  </a:path>
                </a:gradFill>
                <a:latin typeface="+mn-ea"/>
              </a:rPr>
              <a:t>年</a:t>
            </a:r>
            <a:r>
              <a:rPr lang="en-US" altLang="zh-CN" b="1">
                <a:gradFill>
                  <a:gsLst>
                    <a:gs pos="0">
                      <a:srgbClr val="0971CA"/>
                    </a:gs>
                    <a:gs pos="100000">
                      <a:srgbClr val="0971CA"/>
                    </a:gs>
                  </a:gsLst>
                  <a:path path="circle">
                    <a:fillToRect r="100000" b="100000"/>
                  </a:path>
                </a:gradFill>
                <a:latin typeface="+mn-ea"/>
              </a:rPr>
              <a:t>)》</a:t>
            </a:r>
            <a:endParaRPr lang="en-US" altLang="zh-CN" b="1">
              <a:gradFill>
                <a:gsLst>
                  <a:gs pos="0">
                    <a:srgbClr val="0971CA"/>
                  </a:gs>
                  <a:gs pos="100000">
                    <a:srgbClr val="0971CA"/>
                  </a:gs>
                </a:gsLst>
                <a:path path="circle">
                  <a:fillToRect r="100000" b="100000"/>
                </a:path>
              </a:gradFill>
              <a:latin typeface="+mn-ea"/>
            </a:endParaRPr>
          </a:p>
        </p:txBody>
      </p:sp>
      <p:sp>
        <p:nvSpPr>
          <p:cNvPr id="260" name="文本框 259"/>
          <p:cNvSpPr txBox="1"/>
          <p:nvPr>
            <p:custDataLst>
              <p:tags r:id="rId16"/>
            </p:custDataLst>
          </p:nvPr>
        </p:nvSpPr>
        <p:spPr>
          <a:xfrm>
            <a:off x="6638886" y="5019025"/>
            <a:ext cx="4372014" cy="787523"/>
          </a:xfrm>
          <a:prstGeom prst="rect">
            <a:avLst/>
          </a:prstGeom>
          <a:noFill/>
        </p:spPr>
        <p:txBody>
          <a:bodyPr wrap="square" rtlCol="0">
            <a:spAutoFit/>
          </a:bodyPr>
          <a:lstStyle/>
          <a:p>
            <a:pPr>
              <a:lnSpc>
                <a:spcPct val="150000"/>
              </a:lnSpc>
            </a:pPr>
            <a:r>
              <a:rPr lang="zh-CN" altLang="en-US" sz="1600" b="1" dirty="0">
                <a:gradFill>
                  <a:gsLst>
                    <a:gs pos="81000">
                      <a:schemeClr val="tx1"/>
                    </a:gs>
                    <a:gs pos="100000">
                      <a:schemeClr val="tx1"/>
                    </a:gs>
                  </a:gsLst>
                  <a:path path="circle">
                    <a:fillToRect r="100000" b="100000"/>
                  </a:path>
                </a:gradFill>
                <a:latin typeface="+mn-ea"/>
              </a:rPr>
              <a:t>组胺</a:t>
            </a:r>
            <a:r>
              <a:rPr lang="en-US" altLang="zh-CN" sz="1600" b="1" dirty="0">
                <a:gradFill>
                  <a:gsLst>
                    <a:gs pos="81000">
                      <a:schemeClr val="tx1"/>
                    </a:gs>
                    <a:gs pos="100000">
                      <a:schemeClr val="tx1"/>
                    </a:gs>
                  </a:gsLst>
                  <a:path path="circle">
                    <a:fillToRect r="100000" b="100000"/>
                  </a:path>
                </a:gradFill>
                <a:latin typeface="+mn-ea"/>
              </a:rPr>
              <a:t>H</a:t>
            </a:r>
            <a:r>
              <a:rPr lang="en-US" altLang="zh-CN" sz="1600" b="1" baseline="-25000" dirty="0">
                <a:gradFill>
                  <a:gsLst>
                    <a:gs pos="81000">
                      <a:schemeClr val="tx1"/>
                    </a:gs>
                    <a:gs pos="100000">
                      <a:schemeClr val="tx1"/>
                    </a:gs>
                  </a:gsLst>
                  <a:path path="circle">
                    <a:fillToRect r="100000" b="100000"/>
                  </a:path>
                </a:gradFill>
                <a:latin typeface="+mn-ea"/>
              </a:rPr>
              <a:t>1</a:t>
            </a:r>
            <a:r>
              <a:rPr lang="zh-CN" altLang="en-US" sz="1600" b="1" dirty="0">
                <a:gradFill>
                  <a:gsLst>
                    <a:gs pos="81000">
                      <a:schemeClr val="tx1"/>
                    </a:gs>
                    <a:gs pos="100000">
                      <a:schemeClr val="tx1"/>
                    </a:gs>
                  </a:gsLst>
                  <a:path path="circle">
                    <a:fillToRect r="100000" b="100000"/>
                  </a:path>
                </a:gradFill>
                <a:latin typeface="+mn-ea"/>
              </a:rPr>
              <a:t>受体拮抗剂是过敏性结膜炎的一线治疗选择</a:t>
            </a:r>
            <a:endParaRPr lang="zh-CN" altLang="en-US" sz="1600" b="1" dirty="0">
              <a:gradFill>
                <a:gsLst>
                  <a:gs pos="81000">
                    <a:schemeClr val="tx1"/>
                  </a:gs>
                  <a:gs pos="100000">
                    <a:schemeClr val="tx1"/>
                  </a:gs>
                </a:gsLst>
                <a:path path="circle">
                  <a:fillToRect r="100000" b="100000"/>
                </a:path>
              </a:gradFill>
              <a:latin typeface="+mn-ea"/>
            </a:endParaRPr>
          </a:p>
        </p:txBody>
      </p:sp>
      <p:sp>
        <p:nvSpPr>
          <p:cNvPr id="261" name="椭圆 260"/>
          <p:cNvSpPr/>
          <p:nvPr/>
        </p:nvSpPr>
        <p:spPr>
          <a:xfrm>
            <a:off x="4327362" y="1878540"/>
            <a:ext cx="309726" cy="309726"/>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261"/>
          <p:cNvSpPr/>
          <p:nvPr/>
        </p:nvSpPr>
        <p:spPr>
          <a:xfrm>
            <a:off x="4327362" y="5011010"/>
            <a:ext cx="309726" cy="309726"/>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p:cNvSpPr/>
          <p:nvPr>
            <p:custDataLst>
              <p:tags r:id="rId17"/>
            </p:custDataLst>
          </p:nvPr>
        </p:nvSpPr>
        <p:spPr>
          <a:xfrm>
            <a:off x="5010509" y="3423194"/>
            <a:ext cx="309726" cy="309726"/>
          </a:xfrm>
          <a:prstGeom prst="ellipse">
            <a:avLst/>
          </a:prstGeom>
          <a:solidFill>
            <a:schemeClr val="bg1"/>
          </a:solidFill>
          <a:ln w="19050">
            <a:solidFill>
              <a:srgbClr val="097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custDataLst>
              <p:tags r:id="rId18"/>
            </p:custDataLst>
          </p:nvPr>
        </p:nvGrpSpPr>
        <p:grpSpPr>
          <a:xfrm>
            <a:off x="5611980" y="2935799"/>
            <a:ext cx="1234988" cy="1234986"/>
            <a:chOff x="5680560" y="3149401"/>
            <a:chExt cx="1234988" cy="1234986"/>
          </a:xfrm>
        </p:grpSpPr>
        <p:sp>
          <p:nvSpPr>
            <p:cNvPr id="249" name="椭圆 248"/>
            <p:cNvSpPr/>
            <p:nvPr>
              <p:custDataLst>
                <p:tags r:id="rId19"/>
              </p:custDataLst>
            </p:nvPr>
          </p:nvSpPr>
          <p:spPr>
            <a:xfrm>
              <a:off x="5680560" y="3149401"/>
              <a:ext cx="1234988" cy="1234986"/>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徽标&#10;&#10;AI 生成的内容可能不正确。"/>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tretch>
              <a:fillRect/>
            </a:stretch>
          </p:blipFill>
          <p:spPr>
            <a:xfrm>
              <a:off x="5803553" y="3275712"/>
              <a:ext cx="989003" cy="982365"/>
            </a:xfrm>
            <a:prstGeom prst="roundRect">
              <a:avLst>
                <a:gd name="adj" fmla="val 29078"/>
              </a:avLst>
            </a:prstGeom>
          </p:spPr>
        </p:pic>
      </p:grpSp>
      <p:sp>
        <p:nvSpPr>
          <p:cNvPr id="14" name="文本框 13"/>
          <p:cNvSpPr txBox="1"/>
          <p:nvPr/>
        </p:nvSpPr>
        <p:spPr>
          <a:xfrm>
            <a:off x="300802" y="6387149"/>
            <a:ext cx="10978042" cy="245110"/>
          </a:xfrm>
          <a:prstGeom prst="rect">
            <a:avLst/>
          </a:prstGeom>
          <a:noFill/>
        </p:spPr>
        <p:txBody>
          <a:bodyPr wrap="square" anchor="ctr">
            <a:spAutoFit/>
          </a:bodyPr>
          <a:lstStyle/>
          <a:p>
            <a:pPr marL="0" indent="0">
              <a:lnSpc>
                <a:spcPct val="100000"/>
              </a:lnSpc>
              <a:buNone/>
            </a:pP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美国眼科临床指南</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(PPP)》</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第三版</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.525        2. 《</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我国过敏性结膜炎诊断和治疗专家共识</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(2018</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年</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        3.《</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日本过敏性结膜炎疾病指南</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(2022</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年</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endPar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grpSp>
        <p:nvGrpSpPr>
          <p:cNvPr id="32" name="组合 31"/>
          <p:cNvGrpSpPr/>
          <p:nvPr/>
        </p:nvGrpSpPr>
        <p:grpSpPr>
          <a:xfrm>
            <a:off x="234367" y="138167"/>
            <a:ext cx="9686435" cy="722358"/>
            <a:chOff x="234367" y="138167"/>
            <a:chExt cx="9686435" cy="722358"/>
          </a:xfrm>
        </p:grpSpPr>
        <p:grpSp>
          <p:nvGrpSpPr>
            <p:cNvPr id="22" name="组合 21"/>
            <p:cNvGrpSpPr/>
            <p:nvPr/>
          </p:nvGrpSpPr>
          <p:grpSpPr>
            <a:xfrm>
              <a:off x="234367" y="138167"/>
              <a:ext cx="9686435" cy="722358"/>
              <a:chOff x="234367" y="138167"/>
              <a:chExt cx="9686435" cy="722358"/>
            </a:xfrm>
          </p:grpSpPr>
          <p:sp>
            <p:nvSpPr>
              <p:cNvPr id="26" name="文本框 25"/>
              <p:cNvSpPr txBox="1"/>
              <p:nvPr/>
            </p:nvSpPr>
            <p:spPr>
              <a:xfrm>
                <a:off x="943048" y="138167"/>
                <a:ext cx="8977754"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指南推荐以盐酸西替利嗪滴眼液为代表的抗组胺药物为过敏性结膜炎首选治疗药物</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28" name="椭圆 27"/>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1" name="图形 30"/>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6935" y="273841"/>
              <a:ext cx="440823" cy="440823"/>
            </a:xfrm>
            <a:prstGeom prst="rect">
              <a:avLst/>
            </a:prstGeom>
          </p:spPr>
        </p:pic>
      </p:grpSp>
      <p:grpSp>
        <p:nvGrpSpPr>
          <p:cNvPr id="2" name="组合 1"/>
          <p:cNvGrpSpPr/>
          <p:nvPr/>
        </p:nvGrpSpPr>
        <p:grpSpPr>
          <a:xfrm>
            <a:off x="9886950" y="228972"/>
            <a:ext cx="2305050" cy="722358"/>
            <a:chOff x="9886950" y="290435"/>
            <a:chExt cx="2305050" cy="558547"/>
          </a:xfrm>
        </p:grpSpPr>
        <p:sp>
          <p:nvSpPr>
            <p:cNvPr id="5" name="任意多边形: 形状 4"/>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rPr>
                <a:t>有效性</a:t>
              </a:r>
              <a:endParaRPr lang="zh-CN" altLang="en-US" sz="2000" b="1" i="1">
                <a:gradFill>
                  <a:gsLst>
                    <a:gs pos="2000">
                      <a:schemeClr val="bg1"/>
                    </a:gs>
                    <a:gs pos="100000">
                      <a:schemeClr val="bg1"/>
                    </a:gs>
                  </a:gsLst>
                  <a:lin ang="0" scaled="0"/>
                </a:gradFill>
                <a:effectLst>
                  <a:outerShdw blurRad="38100" dist="38100" dir="2700000" algn="tl">
                    <a:srgbClr val="000000">
                      <a:alpha val="43137"/>
                    </a:srgbClr>
                  </a:outerShdw>
                </a:effectLs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34367" y="138167"/>
            <a:ext cx="9533122" cy="722358"/>
            <a:chOff x="234367" y="138167"/>
            <a:chExt cx="9533122" cy="722358"/>
          </a:xfrm>
        </p:grpSpPr>
        <p:grpSp>
          <p:nvGrpSpPr>
            <p:cNvPr id="2" name="组合 1"/>
            <p:cNvGrpSpPr/>
            <p:nvPr/>
          </p:nvGrpSpPr>
          <p:grpSpPr>
            <a:xfrm>
              <a:off x="234367" y="138167"/>
              <a:ext cx="9533122" cy="722358"/>
              <a:chOff x="234367" y="138167"/>
              <a:chExt cx="9533122" cy="722358"/>
            </a:xfrm>
          </p:grpSpPr>
          <p:sp>
            <p:nvSpPr>
              <p:cNvPr id="4" name="文本框 3"/>
              <p:cNvSpPr txBox="1"/>
              <p:nvPr/>
            </p:nvSpPr>
            <p:spPr>
              <a:xfrm>
                <a:off x="943048" y="138167"/>
                <a:ext cx="8824441" cy="722358"/>
              </a:xfrm>
              <a:prstGeom prst="rect">
                <a:avLst/>
              </a:prstGeom>
              <a:noFill/>
              <a:ln w="9525">
                <a:noFill/>
              </a:ln>
            </p:spPr>
            <p:txBody>
              <a:bodyPr wrap="square" anchor="ctr">
                <a:noAutofit/>
              </a:bodyPr>
              <a:lstStyle/>
              <a:p>
                <a:pPr marL="71755" indent="0">
                  <a:lnSpc>
                    <a:spcPct val="100000"/>
                  </a:lnSpc>
                  <a:buNone/>
                </a:pPr>
                <a:r>
                  <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盐酸西替利嗪滴眼液安全性极佳：较目录内滴眼液更低的中枢神经毒性；较西替利嗪口服剂型更低的肝脏受损风险</a:t>
                </a:r>
                <a:endParaRPr lang="zh-CN" altLang="en-US" sz="22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18" name="椭圆 17"/>
              <p:cNvSpPr/>
              <p:nvPr/>
            </p:nvSpPr>
            <p:spPr>
              <a:xfrm>
                <a:off x="23436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形 2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44912" y="294530"/>
              <a:ext cx="400108" cy="400108"/>
            </a:xfrm>
            <a:prstGeom prst="rect">
              <a:avLst/>
            </a:prstGeom>
          </p:spPr>
        </p:pic>
      </p:grpSp>
      <p:sp>
        <p:nvSpPr>
          <p:cNvPr id="26" name="文本框 25"/>
          <p:cNvSpPr txBox="1"/>
          <p:nvPr/>
        </p:nvSpPr>
        <p:spPr>
          <a:xfrm>
            <a:off x="344499" y="6211273"/>
            <a:ext cx="5994224" cy="646331"/>
          </a:xfrm>
          <a:prstGeom prst="rect">
            <a:avLst/>
          </a:prstGeom>
          <a:noFill/>
        </p:spPr>
        <p:txBody>
          <a:bodyPr wrap="square" anchor="b">
            <a:spAutoFit/>
          </a:bodyPr>
          <a:lstStyle/>
          <a:p>
            <a:pPr marL="0" indent="0">
              <a:lnSpc>
                <a:spcPct val="100000"/>
              </a:lnSpc>
              <a:buNone/>
            </a:pP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 Kimchi N, Bielory L. The allergic eye: recommendations about pharmacotherapy and recent therapeutic agents. Curr Opin Allergy Clin Immunol. 2020 Aug;20(4):414-420. </a:t>
            </a:r>
            <a:endPar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a:p>
            <a:pPr marL="0" indent="0">
              <a:lnSpc>
                <a:spcPct val="100000"/>
              </a:lnSpc>
              <a:buNone/>
            </a:pP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2. </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新编药物学 </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[M]. </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第</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18</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版</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endPar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a:p>
            <a:pPr marL="0" indent="0">
              <a:lnSpc>
                <a:spcPct val="100000"/>
              </a:lnSpc>
              <a:buNone/>
            </a:pP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3. </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马丁代尔药物大典</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[M]. </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原著第</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37</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版</a:t>
            </a: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endPar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sp>
        <p:nvSpPr>
          <p:cNvPr id="27" name="文本框 26"/>
          <p:cNvSpPr txBox="1"/>
          <p:nvPr/>
        </p:nvSpPr>
        <p:spPr>
          <a:xfrm>
            <a:off x="6406616" y="6210638"/>
            <a:ext cx="5484582" cy="646331"/>
          </a:xfrm>
          <a:prstGeom prst="rect">
            <a:avLst/>
          </a:prstGeom>
          <a:noFill/>
        </p:spPr>
        <p:txBody>
          <a:bodyPr wrap="square" anchor="b">
            <a:spAutoFit/>
          </a:bodyPr>
          <a:lstStyle/>
          <a:p>
            <a:pPr marL="0" indent="0">
              <a:lnSpc>
                <a:spcPct val="100000"/>
              </a:lnSpc>
              <a:buNone/>
            </a:pP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4. Malhotra RP, Meier E, Torkildsen G, Gomes PJ, Jasek MC. Safety of cetirizine ophthalmic solution 0.24% for the treatment of allergic conjunctivitis in adult and pediatric subjects. Clin Ophthalmol. 2019 Feb 19;13:403-413.</a:t>
            </a:r>
            <a:endPar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a:p>
            <a:pPr marL="0" indent="0">
              <a:lnSpc>
                <a:spcPct val="100000"/>
              </a:lnSpc>
              <a:buNone/>
            </a:pPr>
            <a:r>
              <a:rPr lang="en-US" altLang="zh-CN"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5. </a:t>
            </a:r>
            <a:r>
              <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产品说明书</a:t>
            </a:r>
            <a:endParaRPr lang="zh-CN" altLang="en-US" sz="9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grpSp>
        <p:nvGrpSpPr>
          <p:cNvPr id="33" name="组合 32"/>
          <p:cNvGrpSpPr/>
          <p:nvPr/>
        </p:nvGrpSpPr>
        <p:grpSpPr>
          <a:xfrm>
            <a:off x="299413" y="1153899"/>
            <a:ext cx="469884" cy="469882"/>
            <a:chOff x="383957" y="1149351"/>
            <a:chExt cx="469884" cy="469882"/>
          </a:xfrm>
        </p:grpSpPr>
        <p:grpSp>
          <p:nvGrpSpPr>
            <p:cNvPr id="35" name="组合 34"/>
            <p:cNvGrpSpPr/>
            <p:nvPr/>
          </p:nvGrpSpPr>
          <p:grpSpPr>
            <a:xfrm>
              <a:off x="383957" y="1149351"/>
              <a:ext cx="469884" cy="469882"/>
              <a:chOff x="383957" y="1149351"/>
              <a:chExt cx="469884" cy="469882"/>
            </a:xfrm>
          </p:grpSpPr>
          <p:sp>
            <p:nvSpPr>
              <p:cNvPr id="40" name="椭圆 39"/>
              <p:cNvSpPr/>
              <p:nvPr/>
            </p:nvSpPr>
            <p:spPr>
              <a:xfrm>
                <a:off x="383957" y="1149351"/>
                <a:ext cx="469884" cy="469882"/>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434747" y="1200141"/>
                <a:ext cx="368304" cy="3683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507373" y="1259341"/>
              <a:ext cx="214049" cy="249902"/>
              <a:chOff x="3119701" y="2888564"/>
              <a:chExt cx="713052" cy="832487"/>
            </a:xfrm>
          </p:grpSpPr>
          <p:sp>
            <p:nvSpPr>
              <p:cNvPr id="37" name="任意多边形: 形状 36"/>
              <p:cNvSpPr/>
              <p:nvPr/>
            </p:nvSpPr>
            <p:spPr>
              <a:xfrm>
                <a:off x="3297965" y="3242113"/>
                <a:ext cx="356525" cy="64823"/>
              </a:xfrm>
              <a:custGeom>
                <a:avLst/>
                <a:gdLst>
                  <a:gd name="connsiteX0" fmla="*/ 324114 w 356525"/>
                  <a:gd name="connsiteY0" fmla="*/ 64823 h 64823"/>
                  <a:gd name="connsiteX1" fmla="*/ 32411 w 356525"/>
                  <a:gd name="connsiteY1" fmla="*/ 64823 h 64823"/>
                  <a:gd name="connsiteX2" fmla="*/ 0 w 356525"/>
                  <a:gd name="connsiteY2" fmla="*/ 32412 h 64823"/>
                  <a:gd name="connsiteX3" fmla="*/ 0 w 356525"/>
                  <a:gd name="connsiteY3" fmla="*/ 0 h 64823"/>
                  <a:gd name="connsiteX4" fmla="*/ 356525 w 356525"/>
                  <a:gd name="connsiteY4" fmla="*/ 0 h 64823"/>
                  <a:gd name="connsiteX5" fmla="*/ 356525 w 356525"/>
                  <a:gd name="connsiteY5" fmla="*/ 32412 h 64823"/>
                  <a:gd name="connsiteX6" fmla="*/ 324114 w 356525"/>
                  <a:gd name="connsiteY6" fmla="*/ 64823 h 6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525" h="64823">
                    <a:moveTo>
                      <a:pt x="324114" y="64823"/>
                    </a:moveTo>
                    <a:lnTo>
                      <a:pt x="32411" y="64823"/>
                    </a:lnTo>
                    <a:cubicBezTo>
                      <a:pt x="14511" y="64823"/>
                      <a:pt x="0" y="50312"/>
                      <a:pt x="0" y="32412"/>
                    </a:cubicBezTo>
                    <a:lnTo>
                      <a:pt x="0" y="0"/>
                    </a:lnTo>
                    <a:lnTo>
                      <a:pt x="356525" y="0"/>
                    </a:lnTo>
                    <a:lnTo>
                      <a:pt x="356525" y="32412"/>
                    </a:lnTo>
                    <a:cubicBezTo>
                      <a:pt x="356525" y="50312"/>
                      <a:pt x="342014" y="64823"/>
                      <a:pt x="324114" y="64823"/>
                    </a:cubicBezTo>
                    <a:close/>
                  </a:path>
                </a:pathLst>
              </a:custGeom>
              <a:solidFill>
                <a:srgbClr val="0971CA"/>
              </a:solidFill>
              <a:ln w="949" cap="flat">
                <a:noFill/>
                <a:prstDash val="solid"/>
                <a:miter/>
              </a:ln>
            </p:spPr>
            <p:txBody>
              <a:bodyPr rtlCol="0" anchor="ctr"/>
              <a:lstStyle/>
              <a:p>
                <a:endParaRPr lang="zh-CN" altLang="en-US"/>
              </a:p>
            </p:txBody>
          </p:sp>
          <p:sp>
            <p:nvSpPr>
              <p:cNvPr id="38" name="任意多边形: 形状 37"/>
              <p:cNvSpPr/>
              <p:nvPr/>
            </p:nvSpPr>
            <p:spPr>
              <a:xfrm>
                <a:off x="3119701" y="2888564"/>
                <a:ext cx="713052" cy="832487"/>
              </a:xfrm>
              <a:custGeom>
                <a:avLst/>
                <a:gdLst>
                  <a:gd name="connsiteX0" fmla="*/ 330436 w 713052"/>
                  <a:gd name="connsiteY0" fmla="*/ 5499 h 832487"/>
                  <a:gd name="connsiteX1" fmla="*/ 38732 w 713052"/>
                  <a:gd name="connsiteY1" fmla="*/ 133686 h 832487"/>
                  <a:gd name="connsiteX2" fmla="*/ 0 w 713052"/>
                  <a:gd name="connsiteY2" fmla="*/ 192999 h 832487"/>
                  <a:gd name="connsiteX3" fmla="*/ 0 w 713052"/>
                  <a:gd name="connsiteY3" fmla="*/ 393901 h 832487"/>
                  <a:gd name="connsiteX4" fmla="*/ 152010 w 713052"/>
                  <a:gd name="connsiteY4" fmla="*/ 702686 h 832487"/>
                  <a:gd name="connsiteX5" fmla="*/ 319156 w 713052"/>
                  <a:gd name="connsiteY5" fmla="*/ 820631 h 832487"/>
                  <a:gd name="connsiteX6" fmla="*/ 393897 w 713052"/>
                  <a:gd name="connsiteY6" fmla="*/ 820631 h 832487"/>
                  <a:gd name="connsiteX7" fmla="*/ 559779 w 713052"/>
                  <a:gd name="connsiteY7" fmla="*/ 703625 h 832487"/>
                  <a:gd name="connsiteX8" fmla="*/ 713053 w 713052"/>
                  <a:gd name="connsiteY8" fmla="*/ 393901 h 832487"/>
                  <a:gd name="connsiteX9" fmla="*/ 713053 w 713052"/>
                  <a:gd name="connsiteY9" fmla="*/ 193016 h 832487"/>
                  <a:gd name="connsiteX10" fmla="*/ 674321 w 713052"/>
                  <a:gd name="connsiteY10" fmla="*/ 133670 h 832487"/>
                  <a:gd name="connsiteX11" fmla="*/ 382617 w 713052"/>
                  <a:gd name="connsiteY11" fmla="*/ 5483 h 832487"/>
                  <a:gd name="connsiteX12" fmla="*/ 330436 w 713052"/>
                  <a:gd name="connsiteY12" fmla="*/ 5483 h 832487"/>
                  <a:gd name="connsiteX13" fmla="*/ 64823 w 713052"/>
                  <a:gd name="connsiteY13" fmla="*/ 193016 h 832487"/>
                  <a:gd name="connsiteX14" fmla="*/ 356526 w 713052"/>
                  <a:gd name="connsiteY14" fmla="*/ 64828 h 832487"/>
                  <a:gd name="connsiteX15" fmla="*/ 648230 w 713052"/>
                  <a:gd name="connsiteY15" fmla="*/ 193016 h 832487"/>
                  <a:gd name="connsiteX16" fmla="*/ 648230 w 713052"/>
                  <a:gd name="connsiteY16" fmla="*/ 393901 h 832487"/>
                  <a:gd name="connsiteX17" fmla="*/ 521128 w 713052"/>
                  <a:gd name="connsiteY17" fmla="*/ 651605 h 832487"/>
                  <a:gd name="connsiteX18" fmla="*/ 356526 w 713052"/>
                  <a:gd name="connsiteY18" fmla="*/ 767655 h 832487"/>
                  <a:gd name="connsiteX19" fmla="*/ 190645 w 713052"/>
                  <a:gd name="connsiteY19" fmla="*/ 650650 h 832487"/>
                  <a:gd name="connsiteX20" fmla="*/ 64823 w 713052"/>
                  <a:gd name="connsiteY20" fmla="*/ 393869 h 832487"/>
                  <a:gd name="connsiteX21" fmla="*/ 64823 w 713052"/>
                  <a:gd name="connsiteY21" fmla="*/ 193016 h 83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3052" h="832487">
                    <a:moveTo>
                      <a:pt x="330436" y="5499"/>
                    </a:moveTo>
                    <a:lnTo>
                      <a:pt x="38732" y="133686"/>
                    </a:lnTo>
                    <a:cubicBezTo>
                      <a:pt x="15205" y="144031"/>
                      <a:pt x="11" y="167299"/>
                      <a:pt x="0" y="192999"/>
                    </a:cubicBezTo>
                    <a:lnTo>
                      <a:pt x="0" y="393901"/>
                    </a:lnTo>
                    <a:cubicBezTo>
                      <a:pt x="0" y="516952"/>
                      <a:pt x="55035" y="626908"/>
                      <a:pt x="152010" y="702686"/>
                    </a:cubicBezTo>
                    <a:lnTo>
                      <a:pt x="319156" y="820631"/>
                    </a:lnTo>
                    <a:cubicBezTo>
                      <a:pt x="341561" y="836439"/>
                      <a:pt x="371491" y="836439"/>
                      <a:pt x="393897" y="820631"/>
                    </a:cubicBezTo>
                    <a:lnTo>
                      <a:pt x="559779" y="703625"/>
                    </a:lnTo>
                    <a:cubicBezTo>
                      <a:pt x="658018" y="626892"/>
                      <a:pt x="713053" y="516935"/>
                      <a:pt x="713053" y="393901"/>
                    </a:cubicBezTo>
                    <a:lnTo>
                      <a:pt x="713053" y="193016"/>
                    </a:lnTo>
                    <a:cubicBezTo>
                      <a:pt x="713055" y="167303"/>
                      <a:pt x="697859" y="144019"/>
                      <a:pt x="674321" y="133670"/>
                    </a:cubicBezTo>
                    <a:lnTo>
                      <a:pt x="382617" y="5483"/>
                    </a:lnTo>
                    <a:cubicBezTo>
                      <a:pt x="365992" y="-1828"/>
                      <a:pt x="347061" y="-1828"/>
                      <a:pt x="330436" y="5483"/>
                    </a:cubicBezTo>
                    <a:close/>
                    <a:moveTo>
                      <a:pt x="64823" y="193016"/>
                    </a:moveTo>
                    <a:lnTo>
                      <a:pt x="356526" y="64828"/>
                    </a:lnTo>
                    <a:lnTo>
                      <a:pt x="648230" y="193016"/>
                    </a:lnTo>
                    <a:lnTo>
                      <a:pt x="648230" y="393901"/>
                    </a:lnTo>
                    <a:cubicBezTo>
                      <a:pt x="648230" y="496743"/>
                      <a:pt x="602578" y="587966"/>
                      <a:pt x="521128" y="651605"/>
                    </a:cubicBezTo>
                    <a:lnTo>
                      <a:pt x="356526" y="767655"/>
                    </a:lnTo>
                    <a:lnTo>
                      <a:pt x="190645" y="650650"/>
                    </a:lnTo>
                    <a:cubicBezTo>
                      <a:pt x="110475" y="587916"/>
                      <a:pt x="64823" y="496711"/>
                      <a:pt x="64823" y="393869"/>
                    </a:cubicBezTo>
                    <a:lnTo>
                      <a:pt x="64823" y="193016"/>
                    </a:lnTo>
                    <a:close/>
                  </a:path>
                </a:pathLst>
              </a:custGeom>
              <a:solidFill>
                <a:srgbClr val="0971CA"/>
              </a:solidFill>
              <a:ln w="949" cap="flat">
                <a:noFill/>
                <a:prstDash val="solid"/>
                <a:miter/>
              </a:ln>
            </p:spPr>
            <p:txBody>
              <a:bodyPr rtlCol="0" anchor="ctr"/>
              <a:lstStyle/>
              <a:p>
                <a:endParaRPr lang="zh-CN" altLang="en-US"/>
              </a:p>
            </p:txBody>
          </p:sp>
          <p:sp>
            <p:nvSpPr>
              <p:cNvPr id="39" name="任意多边形: 形状 38"/>
              <p:cNvSpPr/>
              <p:nvPr/>
            </p:nvSpPr>
            <p:spPr>
              <a:xfrm>
                <a:off x="3443816" y="3096262"/>
                <a:ext cx="64822" cy="356671"/>
              </a:xfrm>
              <a:custGeom>
                <a:avLst/>
                <a:gdLst>
                  <a:gd name="connsiteX0" fmla="*/ 32411 w 64822"/>
                  <a:gd name="connsiteY0" fmla="*/ 0 h 356671"/>
                  <a:gd name="connsiteX1" fmla="*/ 64742 w 64822"/>
                  <a:gd name="connsiteY1" fmla="*/ 29981 h 356671"/>
                  <a:gd name="connsiteX2" fmla="*/ 64822 w 64822"/>
                  <a:gd name="connsiteY2" fmla="*/ 32412 h 356671"/>
                  <a:gd name="connsiteX3" fmla="*/ 64822 w 64822"/>
                  <a:gd name="connsiteY3" fmla="*/ 324115 h 356671"/>
                  <a:gd name="connsiteX4" fmla="*/ 32556 w 64822"/>
                  <a:gd name="connsiteY4" fmla="*/ 356671 h 356671"/>
                  <a:gd name="connsiteX5" fmla="*/ 81 w 64822"/>
                  <a:gd name="connsiteY5" fmla="*/ 326546 h 356671"/>
                  <a:gd name="connsiteX6" fmla="*/ 0 w 64822"/>
                  <a:gd name="connsiteY6" fmla="*/ 324115 h 356671"/>
                  <a:gd name="connsiteX7" fmla="*/ 0 w 64822"/>
                  <a:gd name="connsiteY7" fmla="*/ 32412 h 356671"/>
                  <a:gd name="connsiteX8" fmla="*/ 32411 w 64822"/>
                  <a:gd name="connsiteY8" fmla="*/ 0 h 35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2" h="356671">
                    <a:moveTo>
                      <a:pt x="32411" y="0"/>
                    </a:moveTo>
                    <a:cubicBezTo>
                      <a:pt x="49372" y="-5"/>
                      <a:pt x="63469" y="13068"/>
                      <a:pt x="64742" y="29981"/>
                    </a:cubicBezTo>
                    <a:lnTo>
                      <a:pt x="64822" y="32412"/>
                    </a:lnTo>
                    <a:lnTo>
                      <a:pt x="64822" y="324115"/>
                    </a:lnTo>
                    <a:cubicBezTo>
                      <a:pt x="64903" y="342015"/>
                      <a:pt x="50457" y="356591"/>
                      <a:pt x="32556" y="356671"/>
                    </a:cubicBezTo>
                    <a:cubicBezTo>
                      <a:pt x="15487" y="356748"/>
                      <a:pt x="1285" y="343573"/>
                      <a:pt x="81" y="326546"/>
                    </a:cubicBezTo>
                    <a:lnTo>
                      <a:pt x="0" y="324115"/>
                    </a:lnTo>
                    <a:lnTo>
                      <a:pt x="0" y="32412"/>
                    </a:lnTo>
                    <a:cubicBezTo>
                      <a:pt x="0" y="14511"/>
                      <a:pt x="14511" y="0"/>
                      <a:pt x="32411" y="0"/>
                    </a:cubicBezTo>
                    <a:close/>
                  </a:path>
                </a:pathLst>
              </a:custGeom>
              <a:solidFill>
                <a:srgbClr val="0971CA"/>
              </a:solidFill>
              <a:ln w="949" cap="flat">
                <a:noFill/>
                <a:prstDash val="solid"/>
                <a:miter/>
              </a:ln>
            </p:spPr>
            <p:txBody>
              <a:bodyPr rtlCol="0" anchor="ctr"/>
              <a:lstStyle/>
              <a:p>
                <a:endParaRPr lang="zh-CN" altLang="en-US"/>
              </a:p>
            </p:txBody>
          </p:sp>
        </p:grpSp>
      </p:grpSp>
      <p:sp>
        <p:nvSpPr>
          <p:cNvPr id="46" name="文本框 45"/>
          <p:cNvSpPr txBox="1"/>
          <p:nvPr/>
        </p:nvSpPr>
        <p:spPr>
          <a:xfrm>
            <a:off x="814772" y="1204689"/>
            <a:ext cx="5807643" cy="368302"/>
          </a:xfrm>
          <a:prstGeom prst="roundRect">
            <a:avLst>
              <a:gd name="adj" fmla="val 50000"/>
            </a:avLst>
          </a:prstGeom>
          <a:solidFill>
            <a:srgbClr val="0971CA"/>
          </a:solidFill>
        </p:spPr>
        <p:txBody>
          <a:bodyPr wrap="square" rtlCol="0" anchor="ctr">
            <a:noAutofit/>
          </a:bodyPr>
          <a:lstStyle/>
          <a:p>
            <a:r>
              <a:rPr lang="zh-CN" altLang="en-US" sz="1600" b="1" dirty="0">
                <a:gradFill flip="none" rotWithShape="1">
                  <a:gsLst>
                    <a:gs pos="0">
                      <a:schemeClr val="bg1"/>
                    </a:gs>
                    <a:gs pos="52000">
                      <a:schemeClr val="bg1"/>
                    </a:gs>
                  </a:gsLst>
                  <a:lin ang="5400000" scaled="0"/>
                  <a:tileRect/>
                </a:gradFill>
              </a:rPr>
              <a:t>与其他分子相比：盐酸西替利嗪滴眼液</a:t>
            </a:r>
            <a:r>
              <a:rPr lang="zh-CN" altLang="en-US" sz="1600" b="1" dirty="0">
                <a:gradFill flip="none" rotWithShape="1">
                  <a:gsLst>
                    <a:gs pos="0">
                      <a:schemeClr val="bg1"/>
                    </a:gs>
                    <a:gs pos="52000">
                      <a:schemeClr val="bg1"/>
                    </a:gs>
                  </a:gsLst>
                  <a:lin ang="5400000" scaled="0"/>
                  <a:tileRect/>
                </a:gradFill>
                <a:sym typeface="+mn-ea"/>
              </a:rPr>
              <a:t>极少影响</a:t>
            </a:r>
            <a:r>
              <a:rPr lang="zh-CN" altLang="en-US" sz="1600" b="1" dirty="0">
                <a:gradFill flip="none" rotWithShape="1">
                  <a:gsLst>
                    <a:gs pos="0">
                      <a:schemeClr val="bg1"/>
                    </a:gs>
                    <a:gs pos="52000">
                      <a:schemeClr val="bg1"/>
                    </a:gs>
                  </a:gsLst>
                  <a:lin ang="5400000" scaled="0"/>
                  <a:tileRect/>
                </a:gradFill>
              </a:rPr>
              <a:t>中枢神经</a:t>
            </a:r>
            <a:endParaRPr lang="en-US" altLang="zh-CN" sz="1600" b="1" dirty="0">
              <a:gradFill flip="none" rotWithShape="1">
                <a:gsLst>
                  <a:gs pos="0">
                    <a:schemeClr val="bg1"/>
                  </a:gs>
                  <a:gs pos="52000">
                    <a:schemeClr val="bg1"/>
                  </a:gs>
                </a:gsLst>
                <a:lin ang="5400000" scaled="0"/>
                <a:tileRect/>
              </a:gradFill>
            </a:endParaRPr>
          </a:p>
        </p:txBody>
      </p:sp>
      <p:sp>
        <p:nvSpPr>
          <p:cNvPr id="47" name="文本框 46"/>
          <p:cNvSpPr txBox="1"/>
          <p:nvPr/>
        </p:nvSpPr>
        <p:spPr>
          <a:xfrm>
            <a:off x="814770" y="1594489"/>
            <a:ext cx="5807643" cy="1582592"/>
          </a:xfrm>
          <a:prstGeom prst="rect">
            <a:avLst/>
          </a:prstGeom>
          <a:noFill/>
          <a:ln>
            <a:noFill/>
          </a:ln>
        </p:spPr>
        <p:txBody>
          <a:bodyPr wrap="square" anchor="t">
            <a:noAutofit/>
          </a:bodyPr>
          <a:lstStyle/>
          <a:p>
            <a:pPr marL="285750" indent="-285750">
              <a:lnSpc>
                <a:spcPct val="150000"/>
              </a:lnSpc>
              <a:buClr>
                <a:srgbClr val="0971CA"/>
              </a:buClr>
              <a:buFont typeface="Wingdings" panose="05000000000000000000" pitchFamily="2" charset="2"/>
              <a:buChar char="n"/>
            </a:pP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rPr>
              <a:t>独特的</a:t>
            </a:r>
            <a:r>
              <a:rPr lang="zh-CN" altLang="zh-CN"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rPr>
              <a:t>胶束的外壳可将药物与眼表黏膜隔离，减少药物直接接触带来的刺激</a:t>
            </a: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rPr>
              <a:t>；</a:t>
            </a:r>
            <a:r>
              <a:rPr lang="zh-CN" altLang="en-US" sz="12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难以穿透血脑屏障</a:t>
            </a:r>
            <a:r>
              <a:rPr lang="en-US" altLang="zh-CN" sz="12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a:t>
            </a:r>
            <a:r>
              <a:rPr lang="zh-CN" altLang="en-US" sz="12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对中枢神经系统</a:t>
            </a:r>
            <a:r>
              <a:rPr lang="en-US" altLang="zh-CN" sz="12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H</a:t>
            </a:r>
            <a:r>
              <a:rPr lang="en-US" altLang="zh-CN" sz="1200" baseline="-250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1</a:t>
            </a:r>
            <a:r>
              <a:rPr lang="zh-CN" altLang="en-US" sz="1200" dirty="0">
                <a:gradFill>
                  <a:gsLst>
                    <a:gs pos="0">
                      <a:schemeClr val="tx1"/>
                    </a:gs>
                    <a:gs pos="50000">
                      <a:schemeClr val="tx1"/>
                    </a:gs>
                  </a:gsLst>
                  <a:lin ang="2700000" scaled="1"/>
                </a:gradFill>
                <a:latin typeface="微软雅黑" panose="020B0503020204020204" pitchFamily="34" charset="-122"/>
                <a:cs typeface="微软雅黑" panose="020B0503020204020204" pitchFamily="34" charset="-122"/>
              </a:rPr>
              <a:t>受体选择性作用弱，常用剂量下出现嗜睡的可能性小</a:t>
            </a:r>
            <a:endParaRPr lang="en-US" altLang="zh-CN"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endParaRPr>
          </a:p>
          <a:p>
            <a:pPr marL="285750" indent="-285750">
              <a:lnSpc>
                <a:spcPct val="150000"/>
              </a:lnSpc>
              <a:buClr>
                <a:srgbClr val="0971CA"/>
              </a:buClr>
              <a:buFont typeface="Wingdings" panose="05000000000000000000" pitchFamily="2" charset="2"/>
              <a:buChar char="n"/>
            </a:pP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西替利嗪分子对非</a:t>
            </a:r>
            <a:r>
              <a:rPr lang="en-US" altLang="zh-CN"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H</a:t>
            </a:r>
            <a:r>
              <a:rPr lang="en-US" altLang="zh-CN" sz="1200" baseline="-250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受体的亲和力较低</a:t>
            </a:r>
            <a:r>
              <a:rPr lang="en-US" altLang="zh-CN"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减少毒蕈碱样副反应</a:t>
            </a:r>
            <a:endParaRPr lang="en-US" altLang="zh-CN"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0971CA"/>
              </a:buClr>
              <a:buFont typeface="Wingdings" panose="05000000000000000000" pitchFamily="2" charset="2"/>
              <a:buChar char="n"/>
            </a:pPr>
            <a:r>
              <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耐受良好，偶见轻微乏力、焦虑、头晕、激动、口干、胃肠不适</a:t>
            </a:r>
            <a:endParaRPr lang="zh-CN" altLang="en-US" sz="1200"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0" name="组合 49"/>
          <p:cNvGrpSpPr/>
          <p:nvPr/>
        </p:nvGrpSpPr>
        <p:grpSpPr>
          <a:xfrm>
            <a:off x="299413" y="3237401"/>
            <a:ext cx="469884" cy="469882"/>
            <a:chOff x="383957" y="1149351"/>
            <a:chExt cx="469884" cy="469882"/>
          </a:xfrm>
        </p:grpSpPr>
        <p:sp>
          <p:nvSpPr>
            <p:cNvPr id="55" name="椭圆 54"/>
            <p:cNvSpPr/>
            <p:nvPr/>
          </p:nvSpPr>
          <p:spPr>
            <a:xfrm>
              <a:off x="383957" y="1149351"/>
              <a:ext cx="469884" cy="469882"/>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434747" y="1200141"/>
              <a:ext cx="368304" cy="3683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文本框 58"/>
          <p:cNvSpPr txBox="1"/>
          <p:nvPr/>
        </p:nvSpPr>
        <p:spPr>
          <a:xfrm>
            <a:off x="814772" y="3288191"/>
            <a:ext cx="5807643" cy="368302"/>
          </a:xfrm>
          <a:prstGeom prst="roundRect">
            <a:avLst>
              <a:gd name="adj" fmla="val 50000"/>
            </a:avLst>
          </a:prstGeom>
          <a:solidFill>
            <a:srgbClr val="0971CA"/>
          </a:solidFill>
        </p:spPr>
        <p:txBody>
          <a:bodyPr wrap="square" rtlCol="0" anchor="ctr">
            <a:noAutofit/>
          </a:bodyPr>
          <a:lstStyle/>
          <a:p>
            <a:r>
              <a:rPr lang="zh-CN" altLang="en-US" sz="1600" b="1">
                <a:gradFill flip="none" rotWithShape="1">
                  <a:gsLst>
                    <a:gs pos="0">
                      <a:schemeClr val="bg1"/>
                    </a:gs>
                    <a:gs pos="52000">
                      <a:schemeClr val="bg1"/>
                    </a:gs>
                  </a:gsLst>
                  <a:lin ang="5400000" scaled="0"/>
                  <a:tileRect/>
                </a:gradFill>
              </a:rPr>
              <a:t>与口服药物相比：无中枢神经受损、肝功能受损风险</a:t>
            </a:r>
            <a:endParaRPr lang="zh-CN" altLang="en-US" sz="1600" b="1">
              <a:gradFill flip="none" rotWithShape="1">
                <a:gsLst>
                  <a:gs pos="0">
                    <a:schemeClr val="bg1"/>
                  </a:gs>
                  <a:gs pos="52000">
                    <a:schemeClr val="bg1"/>
                  </a:gs>
                </a:gsLst>
                <a:lin ang="5400000" scaled="0"/>
                <a:tileRect/>
              </a:gradFill>
            </a:endParaRPr>
          </a:p>
        </p:txBody>
      </p:sp>
      <p:sp>
        <p:nvSpPr>
          <p:cNvPr id="61" name="文本框 60"/>
          <p:cNvSpPr txBox="1"/>
          <p:nvPr/>
        </p:nvSpPr>
        <p:spPr>
          <a:xfrm>
            <a:off x="814770" y="3680919"/>
            <a:ext cx="5807643" cy="735321"/>
          </a:xfrm>
          <a:prstGeom prst="rect">
            <a:avLst/>
          </a:prstGeom>
          <a:noFill/>
          <a:ln>
            <a:noFill/>
          </a:ln>
        </p:spPr>
        <p:txBody>
          <a:bodyPr wrap="square" anchor="t">
            <a:noAutofit/>
          </a:bodyPr>
          <a:lstStyle/>
          <a:p>
            <a:pPr marL="285750" indent="-285750">
              <a:lnSpc>
                <a:spcPct val="150000"/>
              </a:lnSpc>
              <a:buClr>
                <a:srgbClr val="0971CA"/>
              </a:buClr>
              <a:buFont typeface="Wingdings" panose="05000000000000000000" pitchFamily="2" charset="2"/>
              <a:buChar char="n"/>
            </a:pPr>
            <a:r>
              <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西替利嗪以滴眼液剂型，其药物剂量极小，且直接作用于眼部，进入循环系统的浓度极低，进一步降低了发生不良反应的可能：</a:t>
            </a:r>
            <a:endPar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5" name="图形 7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031" y="3354867"/>
            <a:ext cx="234950" cy="234950"/>
          </a:xfrm>
          <a:prstGeom prst="rect">
            <a:avLst/>
          </a:prstGeom>
        </p:spPr>
      </p:pic>
      <p:grpSp>
        <p:nvGrpSpPr>
          <p:cNvPr id="76" name="组合 75"/>
          <p:cNvGrpSpPr/>
          <p:nvPr/>
        </p:nvGrpSpPr>
        <p:grpSpPr>
          <a:xfrm>
            <a:off x="6951519" y="1153899"/>
            <a:ext cx="469884" cy="469882"/>
            <a:chOff x="383957" y="1149351"/>
            <a:chExt cx="469884" cy="469882"/>
          </a:xfrm>
        </p:grpSpPr>
        <p:grpSp>
          <p:nvGrpSpPr>
            <p:cNvPr id="77" name="组合 76"/>
            <p:cNvGrpSpPr/>
            <p:nvPr/>
          </p:nvGrpSpPr>
          <p:grpSpPr>
            <a:xfrm>
              <a:off x="383957" y="1149351"/>
              <a:ext cx="469884" cy="469882"/>
              <a:chOff x="383957" y="1149351"/>
              <a:chExt cx="469884" cy="469882"/>
            </a:xfrm>
          </p:grpSpPr>
          <p:sp>
            <p:nvSpPr>
              <p:cNvPr id="89" name="椭圆 88"/>
              <p:cNvSpPr/>
              <p:nvPr/>
            </p:nvSpPr>
            <p:spPr>
              <a:xfrm>
                <a:off x="383957" y="1149351"/>
                <a:ext cx="469884" cy="469882"/>
              </a:xfrm>
              <a:prstGeom prst="ellipse">
                <a:avLst/>
              </a:prstGeom>
              <a:solidFill>
                <a:srgbClr val="097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434747" y="1200141"/>
                <a:ext cx="368304" cy="3683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507373" y="1259341"/>
              <a:ext cx="214049" cy="249902"/>
              <a:chOff x="3119701" y="2888564"/>
              <a:chExt cx="713052" cy="832487"/>
            </a:xfrm>
          </p:grpSpPr>
          <p:sp>
            <p:nvSpPr>
              <p:cNvPr id="81" name="任意多边形: 形状 80"/>
              <p:cNvSpPr/>
              <p:nvPr/>
            </p:nvSpPr>
            <p:spPr>
              <a:xfrm>
                <a:off x="3297965" y="3242113"/>
                <a:ext cx="356525" cy="64823"/>
              </a:xfrm>
              <a:custGeom>
                <a:avLst/>
                <a:gdLst>
                  <a:gd name="connsiteX0" fmla="*/ 324114 w 356525"/>
                  <a:gd name="connsiteY0" fmla="*/ 64823 h 64823"/>
                  <a:gd name="connsiteX1" fmla="*/ 32411 w 356525"/>
                  <a:gd name="connsiteY1" fmla="*/ 64823 h 64823"/>
                  <a:gd name="connsiteX2" fmla="*/ 0 w 356525"/>
                  <a:gd name="connsiteY2" fmla="*/ 32412 h 64823"/>
                  <a:gd name="connsiteX3" fmla="*/ 0 w 356525"/>
                  <a:gd name="connsiteY3" fmla="*/ 0 h 64823"/>
                  <a:gd name="connsiteX4" fmla="*/ 356525 w 356525"/>
                  <a:gd name="connsiteY4" fmla="*/ 0 h 64823"/>
                  <a:gd name="connsiteX5" fmla="*/ 356525 w 356525"/>
                  <a:gd name="connsiteY5" fmla="*/ 32412 h 64823"/>
                  <a:gd name="connsiteX6" fmla="*/ 324114 w 356525"/>
                  <a:gd name="connsiteY6" fmla="*/ 64823 h 6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525" h="64823">
                    <a:moveTo>
                      <a:pt x="324114" y="64823"/>
                    </a:moveTo>
                    <a:lnTo>
                      <a:pt x="32411" y="64823"/>
                    </a:lnTo>
                    <a:cubicBezTo>
                      <a:pt x="14511" y="64823"/>
                      <a:pt x="0" y="50312"/>
                      <a:pt x="0" y="32412"/>
                    </a:cubicBezTo>
                    <a:lnTo>
                      <a:pt x="0" y="0"/>
                    </a:lnTo>
                    <a:lnTo>
                      <a:pt x="356525" y="0"/>
                    </a:lnTo>
                    <a:lnTo>
                      <a:pt x="356525" y="32412"/>
                    </a:lnTo>
                    <a:cubicBezTo>
                      <a:pt x="356525" y="50312"/>
                      <a:pt x="342014" y="64823"/>
                      <a:pt x="324114" y="64823"/>
                    </a:cubicBezTo>
                    <a:close/>
                  </a:path>
                </a:pathLst>
              </a:custGeom>
              <a:solidFill>
                <a:srgbClr val="0971CA"/>
              </a:solidFill>
              <a:ln w="949" cap="flat">
                <a:noFill/>
                <a:prstDash val="solid"/>
                <a:miter/>
              </a:ln>
            </p:spPr>
            <p:txBody>
              <a:bodyPr rtlCol="0" anchor="ctr"/>
              <a:lstStyle/>
              <a:p>
                <a:endParaRPr lang="zh-CN" altLang="en-US"/>
              </a:p>
            </p:txBody>
          </p:sp>
          <p:sp>
            <p:nvSpPr>
              <p:cNvPr id="82" name="任意多边形: 形状 81"/>
              <p:cNvSpPr/>
              <p:nvPr/>
            </p:nvSpPr>
            <p:spPr>
              <a:xfrm>
                <a:off x="3119701" y="2888564"/>
                <a:ext cx="713052" cy="832487"/>
              </a:xfrm>
              <a:custGeom>
                <a:avLst/>
                <a:gdLst>
                  <a:gd name="connsiteX0" fmla="*/ 330436 w 713052"/>
                  <a:gd name="connsiteY0" fmla="*/ 5499 h 832487"/>
                  <a:gd name="connsiteX1" fmla="*/ 38732 w 713052"/>
                  <a:gd name="connsiteY1" fmla="*/ 133686 h 832487"/>
                  <a:gd name="connsiteX2" fmla="*/ 0 w 713052"/>
                  <a:gd name="connsiteY2" fmla="*/ 192999 h 832487"/>
                  <a:gd name="connsiteX3" fmla="*/ 0 w 713052"/>
                  <a:gd name="connsiteY3" fmla="*/ 393901 h 832487"/>
                  <a:gd name="connsiteX4" fmla="*/ 152010 w 713052"/>
                  <a:gd name="connsiteY4" fmla="*/ 702686 h 832487"/>
                  <a:gd name="connsiteX5" fmla="*/ 319156 w 713052"/>
                  <a:gd name="connsiteY5" fmla="*/ 820631 h 832487"/>
                  <a:gd name="connsiteX6" fmla="*/ 393897 w 713052"/>
                  <a:gd name="connsiteY6" fmla="*/ 820631 h 832487"/>
                  <a:gd name="connsiteX7" fmla="*/ 559779 w 713052"/>
                  <a:gd name="connsiteY7" fmla="*/ 703625 h 832487"/>
                  <a:gd name="connsiteX8" fmla="*/ 713053 w 713052"/>
                  <a:gd name="connsiteY8" fmla="*/ 393901 h 832487"/>
                  <a:gd name="connsiteX9" fmla="*/ 713053 w 713052"/>
                  <a:gd name="connsiteY9" fmla="*/ 193016 h 832487"/>
                  <a:gd name="connsiteX10" fmla="*/ 674321 w 713052"/>
                  <a:gd name="connsiteY10" fmla="*/ 133670 h 832487"/>
                  <a:gd name="connsiteX11" fmla="*/ 382617 w 713052"/>
                  <a:gd name="connsiteY11" fmla="*/ 5483 h 832487"/>
                  <a:gd name="connsiteX12" fmla="*/ 330436 w 713052"/>
                  <a:gd name="connsiteY12" fmla="*/ 5483 h 832487"/>
                  <a:gd name="connsiteX13" fmla="*/ 64823 w 713052"/>
                  <a:gd name="connsiteY13" fmla="*/ 193016 h 832487"/>
                  <a:gd name="connsiteX14" fmla="*/ 356526 w 713052"/>
                  <a:gd name="connsiteY14" fmla="*/ 64828 h 832487"/>
                  <a:gd name="connsiteX15" fmla="*/ 648230 w 713052"/>
                  <a:gd name="connsiteY15" fmla="*/ 193016 h 832487"/>
                  <a:gd name="connsiteX16" fmla="*/ 648230 w 713052"/>
                  <a:gd name="connsiteY16" fmla="*/ 393901 h 832487"/>
                  <a:gd name="connsiteX17" fmla="*/ 521128 w 713052"/>
                  <a:gd name="connsiteY17" fmla="*/ 651605 h 832487"/>
                  <a:gd name="connsiteX18" fmla="*/ 356526 w 713052"/>
                  <a:gd name="connsiteY18" fmla="*/ 767655 h 832487"/>
                  <a:gd name="connsiteX19" fmla="*/ 190645 w 713052"/>
                  <a:gd name="connsiteY19" fmla="*/ 650650 h 832487"/>
                  <a:gd name="connsiteX20" fmla="*/ 64823 w 713052"/>
                  <a:gd name="connsiteY20" fmla="*/ 393869 h 832487"/>
                  <a:gd name="connsiteX21" fmla="*/ 64823 w 713052"/>
                  <a:gd name="connsiteY21" fmla="*/ 193016 h 83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3052" h="832487">
                    <a:moveTo>
                      <a:pt x="330436" y="5499"/>
                    </a:moveTo>
                    <a:lnTo>
                      <a:pt x="38732" y="133686"/>
                    </a:lnTo>
                    <a:cubicBezTo>
                      <a:pt x="15205" y="144031"/>
                      <a:pt x="11" y="167299"/>
                      <a:pt x="0" y="192999"/>
                    </a:cubicBezTo>
                    <a:lnTo>
                      <a:pt x="0" y="393901"/>
                    </a:lnTo>
                    <a:cubicBezTo>
                      <a:pt x="0" y="516952"/>
                      <a:pt x="55035" y="626908"/>
                      <a:pt x="152010" y="702686"/>
                    </a:cubicBezTo>
                    <a:lnTo>
                      <a:pt x="319156" y="820631"/>
                    </a:lnTo>
                    <a:cubicBezTo>
                      <a:pt x="341561" y="836439"/>
                      <a:pt x="371491" y="836439"/>
                      <a:pt x="393897" y="820631"/>
                    </a:cubicBezTo>
                    <a:lnTo>
                      <a:pt x="559779" y="703625"/>
                    </a:lnTo>
                    <a:cubicBezTo>
                      <a:pt x="658018" y="626892"/>
                      <a:pt x="713053" y="516935"/>
                      <a:pt x="713053" y="393901"/>
                    </a:cubicBezTo>
                    <a:lnTo>
                      <a:pt x="713053" y="193016"/>
                    </a:lnTo>
                    <a:cubicBezTo>
                      <a:pt x="713055" y="167303"/>
                      <a:pt x="697859" y="144019"/>
                      <a:pt x="674321" y="133670"/>
                    </a:cubicBezTo>
                    <a:lnTo>
                      <a:pt x="382617" y="5483"/>
                    </a:lnTo>
                    <a:cubicBezTo>
                      <a:pt x="365992" y="-1828"/>
                      <a:pt x="347061" y="-1828"/>
                      <a:pt x="330436" y="5483"/>
                    </a:cubicBezTo>
                    <a:close/>
                    <a:moveTo>
                      <a:pt x="64823" y="193016"/>
                    </a:moveTo>
                    <a:lnTo>
                      <a:pt x="356526" y="64828"/>
                    </a:lnTo>
                    <a:lnTo>
                      <a:pt x="648230" y="193016"/>
                    </a:lnTo>
                    <a:lnTo>
                      <a:pt x="648230" y="393901"/>
                    </a:lnTo>
                    <a:cubicBezTo>
                      <a:pt x="648230" y="496743"/>
                      <a:pt x="602578" y="587966"/>
                      <a:pt x="521128" y="651605"/>
                    </a:cubicBezTo>
                    <a:lnTo>
                      <a:pt x="356526" y="767655"/>
                    </a:lnTo>
                    <a:lnTo>
                      <a:pt x="190645" y="650650"/>
                    </a:lnTo>
                    <a:cubicBezTo>
                      <a:pt x="110475" y="587916"/>
                      <a:pt x="64823" y="496711"/>
                      <a:pt x="64823" y="393869"/>
                    </a:cubicBezTo>
                    <a:lnTo>
                      <a:pt x="64823" y="193016"/>
                    </a:lnTo>
                    <a:close/>
                  </a:path>
                </a:pathLst>
              </a:custGeom>
              <a:solidFill>
                <a:srgbClr val="0971CA"/>
              </a:solidFill>
              <a:ln w="949" cap="flat">
                <a:noFill/>
                <a:prstDash val="solid"/>
                <a:miter/>
              </a:ln>
            </p:spPr>
            <p:txBody>
              <a:bodyPr rtlCol="0" anchor="ctr"/>
              <a:lstStyle/>
              <a:p>
                <a:endParaRPr lang="zh-CN" altLang="en-US"/>
              </a:p>
            </p:txBody>
          </p:sp>
          <p:sp>
            <p:nvSpPr>
              <p:cNvPr id="83" name="任意多边形: 形状 82"/>
              <p:cNvSpPr/>
              <p:nvPr/>
            </p:nvSpPr>
            <p:spPr>
              <a:xfrm>
                <a:off x="3443816" y="3096262"/>
                <a:ext cx="64822" cy="356671"/>
              </a:xfrm>
              <a:custGeom>
                <a:avLst/>
                <a:gdLst>
                  <a:gd name="connsiteX0" fmla="*/ 32411 w 64822"/>
                  <a:gd name="connsiteY0" fmla="*/ 0 h 356671"/>
                  <a:gd name="connsiteX1" fmla="*/ 64742 w 64822"/>
                  <a:gd name="connsiteY1" fmla="*/ 29981 h 356671"/>
                  <a:gd name="connsiteX2" fmla="*/ 64822 w 64822"/>
                  <a:gd name="connsiteY2" fmla="*/ 32412 h 356671"/>
                  <a:gd name="connsiteX3" fmla="*/ 64822 w 64822"/>
                  <a:gd name="connsiteY3" fmla="*/ 324115 h 356671"/>
                  <a:gd name="connsiteX4" fmla="*/ 32556 w 64822"/>
                  <a:gd name="connsiteY4" fmla="*/ 356671 h 356671"/>
                  <a:gd name="connsiteX5" fmla="*/ 81 w 64822"/>
                  <a:gd name="connsiteY5" fmla="*/ 326546 h 356671"/>
                  <a:gd name="connsiteX6" fmla="*/ 0 w 64822"/>
                  <a:gd name="connsiteY6" fmla="*/ 324115 h 356671"/>
                  <a:gd name="connsiteX7" fmla="*/ 0 w 64822"/>
                  <a:gd name="connsiteY7" fmla="*/ 32412 h 356671"/>
                  <a:gd name="connsiteX8" fmla="*/ 32411 w 64822"/>
                  <a:gd name="connsiteY8" fmla="*/ 0 h 35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22" h="356671">
                    <a:moveTo>
                      <a:pt x="32411" y="0"/>
                    </a:moveTo>
                    <a:cubicBezTo>
                      <a:pt x="49372" y="-5"/>
                      <a:pt x="63469" y="13068"/>
                      <a:pt x="64742" y="29981"/>
                    </a:cubicBezTo>
                    <a:lnTo>
                      <a:pt x="64822" y="32412"/>
                    </a:lnTo>
                    <a:lnTo>
                      <a:pt x="64822" y="324115"/>
                    </a:lnTo>
                    <a:cubicBezTo>
                      <a:pt x="64903" y="342015"/>
                      <a:pt x="50457" y="356591"/>
                      <a:pt x="32556" y="356671"/>
                    </a:cubicBezTo>
                    <a:cubicBezTo>
                      <a:pt x="15487" y="356748"/>
                      <a:pt x="1285" y="343573"/>
                      <a:pt x="81" y="326546"/>
                    </a:cubicBezTo>
                    <a:lnTo>
                      <a:pt x="0" y="324115"/>
                    </a:lnTo>
                    <a:lnTo>
                      <a:pt x="0" y="32412"/>
                    </a:lnTo>
                    <a:cubicBezTo>
                      <a:pt x="0" y="14511"/>
                      <a:pt x="14511" y="0"/>
                      <a:pt x="32411" y="0"/>
                    </a:cubicBezTo>
                    <a:close/>
                  </a:path>
                </a:pathLst>
              </a:custGeom>
              <a:solidFill>
                <a:srgbClr val="0971CA"/>
              </a:solidFill>
              <a:ln w="949" cap="flat">
                <a:noFill/>
                <a:prstDash val="solid"/>
                <a:miter/>
              </a:ln>
            </p:spPr>
            <p:txBody>
              <a:bodyPr rtlCol="0" anchor="ctr"/>
              <a:lstStyle/>
              <a:p>
                <a:endParaRPr lang="zh-CN" altLang="en-US"/>
              </a:p>
            </p:txBody>
          </p:sp>
        </p:grpSp>
      </p:grpSp>
      <p:sp>
        <p:nvSpPr>
          <p:cNvPr id="95" name="文本框 94"/>
          <p:cNvSpPr txBox="1"/>
          <p:nvPr/>
        </p:nvSpPr>
        <p:spPr>
          <a:xfrm>
            <a:off x="7466965" y="1204595"/>
            <a:ext cx="4426585" cy="368300"/>
          </a:xfrm>
          <a:prstGeom prst="roundRect">
            <a:avLst>
              <a:gd name="adj" fmla="val 50000"/>
            </a:avLst>
          </a:prstGeom>
          <a:solidFill>
            <a:srgbClr val="0971CA"/>
          </a:solidFill>
        </p:spPr>
        <p:txBody>
          <a:bodyPr wrap="square" rtlCol="0" anchor="ctr">
            <a:noAutofit/>
          </a:bodyPr>
          <a:lstStyle/>
          <a:p>
            <a:r>
              <a:rPr lang="zh-CN" altLang="en-US" sz="1600" b="1">
                <a:gradFill flip="none" rotWithShape="1">
                  <a:gsLst>
                    <a:gs pos="0">
                      <a:schemeClr val="bg1"/>
                    </a:gs>
                    <a:gs pos="52000">
                      <a:schemeClr val="bg1"/>
                    </a:gs>
                  </a:gsLst>
                  <a:lin ang="5400000" scaled="0"/>
                  <a:tileRect/>
                </a:gradFill>
              </a:rPr>
              <a:t>临床研究验证了盐酸西替利嗪滴眼液极为安全</a:t>
            </a:r>
            <a:endParaRPr lang="zh-CN" altLang="en-US" sz="1600" b="1">
              <a:gradFill flip="none" rotWithShape="1">
                <a:gsLst>
                  <a:gs pos="0">
                    <a:schemeClr val="bg1"/>
                  </a:gs>
                  <a:gs pos="52000">
                    <a:schemeClr val="bg1"/>
                  </a:gs>
                </a:gsLst>
                <a:lin ang="5400000" scaled="0"/>
                <a:tileRect/>
              </a:gradFill>
            </a:endParaRPr>
          </a:p>
        </p:txBody>
      </p:sp>
      <p:sp>
        <p:nvSpPr>
          <p:cNvPr id="98" name="文本框 97"/>
          <p:cNvSpPr txBox="1"/>
          <p:nvPr/>
        </p:nvSpPr>
        <p:spPr>
          <a:xfrm>
            <a:off x="7466877" y="1594489"/>
            <a:ext cx="4307374" cy="795958"/>
          </a:xfrm>
          <a:prstGeom prst="rect">
            <a:avLst/>
          </a:prstGeom>
          <a:noFill/>
          <a:ln>
            <a:noFill/>
          </a:ln>
        </p:spPr>
        <p:txBody>
          <a:bodyPr wrap="square" anchor="t">
            <a:noAutofit/>
          </a:bodyPr>
          <a:lstStyle/>
          <a:p>
            <a:pPr marL="285750" indent="-285750">
              <a:lnSpc>
                <a:spcPct val="150000"/>
              </a:lnSpc>
              <a:buClr>
                <a:srgbClr val="0971CA"/>
              </a:buClr>
              <a:buFont typeface="Wingdings" panose="05000000000000000000" pitchFamily="2" charset="2"/>
              <a:buChar char="n"/>
            </a:pPr>
            <a:r>
              <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多项临床研究显示，成人和儿童（</a:t>
            </a:r>
            <a:r>
              <a:rPr lang="en-US" altLang="zh-CN"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2-18</a:t>
            </a:r>
            <a:r>
              <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岁，</a:t>
            </a:r>
            <a:r>
              <a:rPr lang="en-US" altLang="zh-CN"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N=512</a:t>
            </a:r>
            <a:r>
              <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）使用盐酸西替利嗪滴眼液：</a:t>
            </a:r>
            <a:endParaRPr lang="zh-CN" altLang="en-US" sz="14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5" name="文本框 104"/>
          <p:cNvSpPr txBox="1"/>
          <p:nvPr/>
        </p:nvSpPr>
        <p:spPr>
          <a:xfrm>
            <a:off x="7651115" y="2279015"/>
            <a:ext cx="4123055" cy="1198880"/>
          </a:xfrm>
          <a:prstGeom prst="rect">
            <a:avLst/>
          </a:prstGeom>
          <a:noFill/>
        </p:spPr>
        <p:txBody>
          <a:bodyPr wrap="square">
            <a:spAutoFit/>
          </a:bodyPr>
          <a:lstStyle/>
          <a:p>
            <a:pPr marL="171450" indent="-171450">
              <a:lnSpc>
                <a:spcPct val="150000"/>
              </a:lnSpc>
              <a:buClr>
                <a:srgbClr val="0971CA"/>
              </a:buClr>
              <a:buFont typeface="Arial" panose="020B0604020202020204" pitchFamily="34" charset="0"/>
              <a:buChar char="•"/>
            </a:pP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没有出现与药物相关的严重不良事件</a:t>
            </a:r>
            <a:endPar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nSpc>
                <a:spcPct val="150000"/>
              </a:lnSpc>
              <a:buClr>
                <a:srgbClr val="0971CA"/>
              </a:buClr>
              <a:buFont typeface="Arial" panose="020B0604020202020204" pitchFamily="34" charset="0"/>
              <a:buChar char="•"/>
            </a:pP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低龄幼儿（</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岁及以上）使用盐酸西替利嗪滴眼液的安全性与其他年龄相同 </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-&gt; </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盐酸西替利嗪滴眼液可用于</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岁及以上幼儿的过敏性结膜炎治疗</a:t>
            </a:r>
            <a:endPar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7" name="文本框 106"/>
          <p:cNvSpPr txBox="1"/>
          <p:nvPr/>
        </p:nvSpPr>
        <p:spPr>
          <a:xfrm>
            <a:off x="938530" y="4425864"/>
            <a:ext cx="5683885" cy="1444691"/>
          </a:xfrm>
          <a:prstGeom prst="rect">
            <a:avLst/>
          </a:prstGeom>
          <a:noFill/>
        </p:spPr>
        <p:txBody>
          <a:bodyPr wrap="square">
            <a:spAutoFit/>
          </a:bodyPr>
          <a:lstStyle/>
          <a:p>
            <a:pPr marL="171450" indent="-171450">
              <a:lnSpc>
                <a:spcPct val="150000"/>
              </a:lnSpc>
              <a:buClr>
                <a:srgbClr val="0971CA"/>
              </a:buClr>
              <a:buFont typeface="Arial" panose="020B0604020202020204" pitchFamily="34" charset="0"/>
              <a:buChar char="•"/>
            </a:pP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滴眼液滴入后，主要通过角膜吸收实现局部治疗作用，不进入循环系统</a:t>
            </a:r>
            <a:endPar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nSpc>
                <a:spcPct val="150000"/>
              </a:lnSpc>
              <a:buClr>
                <a:srgbClr val="0971CA"/>
              </a:buClr>
              <a:buFont typeface="Arial" panose="020B0604020202020204" pitchFamily="34" charset="0"/>
              <a:buChar char="•"/>
            </a:pP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盐酸西替利嗪滴眼液浓度为</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0.24%</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，每次使用后的平均血浆</a:t>
            </a:r>
            <a:r>
              <a:rPr lang="en-US" altLang="zh-CN" sz="1200" b="1" dirty="0" err="1">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Cmax</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为</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1.7 ng/mL</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；远低于口服</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10mg</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西替利嗪片的</a:t>
            </a:r>
            <a:r>
              <a:rPr lang="en-US" altLang="zh-CN" sz="1200" b="1" dirty="0" err="1">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Cmax</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300ng/ml</a:t>
            </a: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nSpc>
                <a:spcPct val="150000"/>
              </a:lnSpc>
              <a:buClr>
                <a:srgbClr val="0971CA"/>
              </a:buClr>
              <a:buFont typeface="Arial" panose="020B0604020202020204" pitchFamily="34" charset="0"/>
              <a:buChar char="•"/>
            </a:pPr>
            <a:r>
              <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rPr>
              <a:t>口服西替利嗪可能造成中枢神经受损、肝功能受损，盐酸西替利嗪滴眼液未见此类严重不良反应</a:t>
            </a:r>
            <a:endParaRPr lang="zh-CN" altLang="en-US" sz="1200" b="1" dirty="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文本框 133"/>
          <p:cNvSpPr txBox="1"/>
          <p:nvPr/>
        </p:nvSpPr>
        <p:spPr>
          <a:xfrm>
            <a:off x="7406206" y="3665633"/>
            <a:ext cx="4307374" cy="2254082"/>
          </a:xfrm>
          <a:custGeom>
            <a:avLst/>
            <a:gdLst>
              <a:gd name="connsiteX0" fmla="*/ 99473 w 4307374"/>
              <a:gd name="connsiteY0" fmla="*/ 0 h 2254082"/>
              <a:gd name="connsiteX1" fmla="*/ 4207901 w 4307374"/>
              <a:gd name="connsiteY1" fmla="*/ 0 h 2254082"/>
              <a:gd name="connsiteX2" fmla="*/ 4307374 w 4307374"/>
              <a:gd name="connsiteY2" fmla="*/ 99473 h 2254082"/>
              <a:gd name="connsiteX3" fmla="*/ 4307374 w 4307374"/>
              <a:gd name="connsiteY3" fmla="*/ 2154609 h 2254082"/>
              <a:gd name="connsiteX4" fmla="*/ 4207901 w 4307374"/>
              <a:gd name="connsiteY4" fmla="*/ 2254082 h 2254082"/>
              <a:gd name="connsiteX5" fmla="*/ 99473 w 4307374"/>
              <a:gd name="connsiteY5" fmla="*/ 2254082 h 2254082"/>
              <a:gd name="connsiteX6" fmla="*/ 0 w 4307374"/>
              <a:gd name="connsiteY6" fmla="*/ 2154609 h 2254082"/>
              <a:gd name="connsiteX7" fmla="*/ 0 w 4307374"/>
              <a:gd name="connsiteY7" fmla="*/ 1682104 h 2254082"/>
              <a:gd name="connsiteX8" fmla="*/ 102196 w 4307374"/>
              <a:gd name="connsiteY8" fmla="*/ 1671802 h 2254082"/>
              <a:gd name="connsiteX9" fmla="*/ 546189 w 4307374"/>
              <a:gd name="connsiteY9" fmla="*/ 1127041 h 2254082"/>
              <a:gd name="connsiteX10" fmla="*/ 102196 w 4307374"/>
              <a:gd name="connsiteY10" fmla="*/ 582280 h 2254082"/>
              <a:gd name="connsiteX11" fmla="*/ 0 w 4307374"/>
              <a:gd name="connsiteY11" fmla="*/ 571978 h 2254082"/>
              <a:gd name="connsiteX12" fmla="*/ 0 w 4307374"/>
              <a:gd name="connsiteY12" fmla="*/ 99473 h 2254082"/>
              <a:gd name="connsiteX13" fmla="*/ 99473 w 4307374"/>
              <a:gd name="connsiteY13" fmla="*/ 0 h 225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374" h="2254082">
                <a:moveTo>
                  <a:pt x="99473" y="0"/>
                </a:moveTo>
                <a:lnTo>
                  <a:pt x="4207901" y="0"/>
                </a:lnTo>
                <a:cubicBezTo>
                  <a:pt x="4262838" y="0"/>
                  <a:pt x="4307374" y="44536"/>
                  <a:pt x="4307374" y="99473"/>
                </a:cubicBezTo>
                <a:lnTo>
                  <a:pt x="4307374" y="2154609"/>
                </a:lnTo>
                <a:cubicBezTo>
                  <a:pt x="4307374" y="2209546"/>
                  <a:pt x="4262838" y="2254082"/>
                  <a:pt x="4207901" y="2254082"/>
                </a:cubicBezTo>
                <a:lnTo>
                  <a:pt x="99473" y="2254082"/>
                </a:lnTo>
                <a:cubicBezTo>
                  <a:pt x="44536" y="2254082"/>
                  <a:pt x="0" y="2209546"/>
                  <a:pt x="0" y="2154609"/>
                </a:cubicBezTo>
                <a:lnTo>
                  <a:pt x="0" y="1682104"/>
                </a:lnTo>
                <a:lnTo>
                  <a:pt x="102196" y="1671802"/>
                </a:lnTo>
                <a:cubicBezTo>
                  <a:pt x="355582" y="1619952"/>
                  <a:pt x="546189" y="1395756"/>
                  <a:pt x="546189" y="1127041"/>
                </a:cubicBezTo>
                <a:cubicBezTo>
                  <a:pt x="546189" y="858327"/>
                  <a:pt x="355582" y="634131"/>
                  <a:pt x="102196" y="582280"/>
                </a:cubicBezTo>
                <a:lnTo>
                  <a:pt x="0" y="571978"/>
                </a:lnTo>
                <a:lnTo>
                  <a:pt x="0" y="99473"/>
                </a:lnTo>
                <a:cubicBezTo>
                  <a:pt x="0" y="44536"/>
                  <a:pt x="44536" y="0"/>
                  <a:pt x="99473" y="0"/>
                </a:cubicBezTo>
                <a:close/>
              </a:path>
            </a:pathLst>
          </a:custGeom>
          <a:noFill/>
          <a:ln w="19050">
            <a:solidFill>
              <a:srgbClr val="CC0066"/>
            </a:solidFill>
          </a:ln>
        </p:spPr>
        <p:txBody>
          <a:bodyPr wrap="square">
            <a:noAutofit/>
          </a:bodyPr>
          <a:lstStyle/>
          <a:p>
            <a:pPr>
              <a:lnSpc>
                <a:spcPct val="150000"/>
              </a:lnSpc>
            </a:pPr>
            <a:endParaRPr lang="zh-CN" altLang="en-US" sz="120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椭圆 131"/>
          <p:cNvSpPr/>
          <p:nvPr/>
        </p:nvSpPr>
        <p:spPr>
          <a:xfrm>
            <a:off x="6951508" y="4337976"/>
            <a:ext cx="909397" cy="909396"/>
          </a:xfrm>
          <a:prstGeom prst="ellipse">
            <a:avLst/>
          </a:prstGeom>
          <a:solidFill>
            <a:srgbClr val="CC0066"/>
          </a:solidFill>
          <a:ln w="57150">
            <a:solidFill>
              <a:srgbClr val="CC0066">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400" b="1">
                <a:gradFill>
                  <a:gsLst>
                    <a:gs pos="2000">
                      <a:schemeClr val="bg1"/>
                    </a:gs>
                    <a:gs pos="100000">
                      <a:schemeClr val="bg1"/>
                    </a:gs>
                  </a:gsLst>
                  <a:lin ang="0" scaled="0"/>
                </a:gradFill>
              </a:rPr>
              <a:t>眼部</a:t>
            </a:r>
            <a:endParaRPr lang="en-US" altLang="zh-CN" sz="1400" b="1">
              <a:gradFill>
                <a:gsLst>
                  <a:gs pos="2000">
                    <a:schemeClr val="bg1"/>
                  </a:gs>
                  <a:gs pos="100000">
                    <a:schemeClr val="bg1"/>
                  </a:gs>
                </a:gsLst>
                <a:lin ang="0" scaled="0"/>
              </a:gradFill>
            </a:endParaRPr>
          </a:p>
          <a:p>
            <a:pPr algn="ctr"/>
            <a:r>
              <a:rPr lang="zh-CN" altLang="en-US" sz="1400" b="1">
                <a:gradFill>
                  <a:gsLst>
                    <a:gs pos="2000">
                      <a:schemeClr val="bg1"/>
                    </a:gs>
                    <a:gs pos="100000">
                      <a:schemeClr val="bg1"/>
                    </a:gs>
                  </a:gsLst>
                  <a:lin ang="0" scaled="0"/>
                </a:gradFill>
              </a:rPr>
              <a:t>舒适度</a:t>
            </a:r>
            <a:endParaRPr lang="zh-CN" altLang="en-US" sz="1400" b="1">
              <a:gradFill>
                <a:gsLst>
                  <a:gs pos="2000">
                    <a:schemeClr val="bg1"/>
                  </a:gs>
                  <a:gs pos="100000">
                    <a:schemeClr val="bg1"/>
                  </a:gs>
                </a:gsLst>
                <a:lin ang="0" scaled="0"/>
              </a:gradFill>
            </a:endParaRPr>
          </a:p>
        </p:txBody>
      </p:sp>
      <p:pic>
        <p:nvPicPr>
          <p:cNvPr id="135" name="图片 134"/>
          <p:cNvPicPr>
            <a:picLocks noChangeAspect="1"/>
          </p:cNvPicPr>
          <p:nvPr/>
        </p:nvPicPr>
        <p:blipFill>
          <a:blip r:embed="rId5"/>
          <a:srcRect l="29461" t="8455" b="8377"/>
          <a:stretch>
            <a:fillRect/>
          </a:stretch>
        </p:blipFill>
        <p:spPr>
          <a:xfrm>
            <a:off x="8793650" y="3830919"/>
            <a:ext cx="2458333" cy="1743047"/>
          </a:xfrm>
          <a:prstGeom prst="rect">
            <a:avLst/>
          </a:prstGeom>
        </p:spPr>
      </p:pic>
      <p:grpSp>
        <p:nvGrpSpPr>
          <p:cNvPr id="163" name="组合 162"/>
          <p:cNvGrpSpPr/>
          <p:nvPr/>
        </p:nvGrpSpPr>
        <p:grpSpPr>
          <a:xfrm>
            <a:off x="10328864" y="3794392"/>
            <a:ext cx="1332865" cy="848170"/>
            <a:chOff x="10500970" y="3612051"/>
            <a:chExt cx="1332865" cy="848170"/>
          </a:xfrm>
        </p:grpSpPr>
        <p:grpSp>
          <p:nvGrpSpPr>
            <p:cNvPr id="162" name="组合 161"/>
            <p:cNvGrpSpPr/>
            <p:nvPr/>
          </p:nvGrpSpPr>
          <p:grpSpPr>
            <a:xfrm>
              <a:off x="10500970" y="4179359"/>
              <a:ext cx="1056468" cy="280862"/>
              <a:chOff x="10500970" y="4179359"/>
              <a:chExt cx="1056468" cy="280862"/>
            </a:xfrm>
          </p:grpSpPr>
          <p:sp>
            <p:nvSpPr>
              <p:cNvPr id="139" name="椭圆 138"/>
              <p:cNvSpPr/>
              <p:nvPr/>
            </p:nvSpPr>
            <p:spPr>
              <a:xfrm>
                <a:off x="10500970" y="4179359"/>
                <a:ext cx="280862" cy="280862"/>
              </a:xfrm>
              <a:prstGeom prst="ellipse">
                <a:avLst/>
              </a:prstGeom>
              <a:solidFill>
                <a:schemeClr val="bg1"/>
              </a:solidFill>
              <a:ln w="6350" cap="rnd">
                <a:solidFill>
                  <a:srgbClr val="CC0066"/>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2" name="组合 151"/>
              <p:cNvGrpSpPr/>
              <p:nvPr/>
            </p:nvGrpSpPr>
            <p:grpSpPr>
              <a:xfrm>
                <a:off x="10544177" y="4290166"/>
                <a:ext cx="200110" cy="59249"/>
                <a:chOff x="11805520" y="4108106"/>
                <a:chExt cx="349554" cy="103497"/>
              </a:xfrm>
            </p:grpSpPr>
            <p:cxnSp>
              <p:nvCxnSpPr>
                <p:cNvPr id="147" name="直接连接符 146"/>
                <p:cNvCxnSpPr/>
                <p:nvPr/>
              </p:nvCxnSpPr>
              <p:spPr>
                <a:xfrm>
                  <a:off x="11805520" y="4157733"/>
                  <a:ext cx="349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椭圆 147"/>
                <p:cNvSpPr/>
                <p:nvPr/>
              </p:nvSpPr>
              <p:spPr>
                <a:xfrm>
                  <a:off x="11925940" y="4108106"/>
                  <a:ext cx="108714" cy="10349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7" name="文本框 156"/>
              <p:cNvSpPr txBox="1"/>
              <p:nvPr/>
            </p:nvSpPr>
            <p:spPr>
              <a:xfrm>
                <a:off x="10831233" y="4199776"/>
                <a:ext cx="726205" cy="240030"/>
              </a:xfrm>
              <a:prstGeom prst="rect">
                <a:avLst/>
              </a:prstGeom>
              <a:noFill/>
            </p:spPr>
            <p:txBody>
              <a:bodyPr wrap="square" lIns="36000" tIns="36000" rIns="36000" bIns="36000" rtlCol="0" anchor="ctr">
                <a:spAutoFit/>
              </a:bodyPr>
              <a:lstStyle/>
              <a:p>
                <a:r>
                  <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溶媒组</a:t>
                </a:r>
                <a:endPar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grpSp>
          <p:nvGrpSpPr>
            <p:cNvPr id="161" name="组合 160"/>
            <p:cNvGrpSpPr/>
            <p:nvPr/>
          </p:nvGrpSpPr>
          <p:grpSpPr>
            <a:xfrm>
              <a:off x="10500970" y="3612051"/>
              <a:ext cx="1332865" cy="409575"/>
              <a:chOff x="10500970" y="3612051"/>
              <a:chExt cx="1332865" cy="409575"/>
            </a:xfrm>
          </p:grpSpPr>
          <p:sp>
            <p:nvSpPr>
              <p:cNvPr id="142" name="椭圆 141"/>
              <p:cNvSpPr/>
              <p:nvPr/>
            </p:nvSpPr>
            <p:spPr>
              <a:xfrm>
                <a:off x="10500970" y="3676405"/>
                <a:ext cx="280862" cy="280862"/>
              </a:xfrm>
              <a:prstGeom prst="ellipse">
                <a:avLst/>
              </a:prstGeom>
              <a:solidFill>
                <a:schemeClr val="bg1"/>
              </a:solidFill>
              <a:ln w="6350" cap="rnd">
                <a:solidFill>
                  <a:srgbClr val="CC0066"/>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55"/>
              <p:cNvSpPr txBox="1"/>
              <p:nvPr/>
            </p:nvSpPr>
            <p:spPr>
              <a:xfrm>
                <a:off x="10831170" y="3612051"/>
                <a:ext cx="1002665" cy="409575"/>
              </a:xfrm>
              <a:prstGeom prst="rect">
                <a:avLst/>
              </a:prstGeom>
              <a:noFill/>
            </p:spPr>
            <p:txBody>
              <a:bodyPr wrap="square" lIns="36000" tIns="36000" rIns="36000" bIns="36000" rtlCol="0" anchor="ctr">
                <a:spAutoFit/>
              </a:bodyPr>
              <a:lstStyle/>
              <a:p>
                <a:r>
                  <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rPr>
                  <a:t>盐酸西替利嗪滴眼液</a:t>
                </a:r>
                <a:endParaRPr lang="zh-CN" altLang="en-US" sz="1100">
                  <a:gradFill>
                    <a:gsLst>
                      <a:gs pos="0">
                        <a:schemeClr val="tx1"/>
                      </a:gs>
                      <a:gs pos="100000">
                        <a:schemeClr val="tx1"/>
                      </a:gs>
                    </a:gsLst>
                    <a:lin ang="0" scaled="0"/>
                  </a:gradFill>
                  <a:latin typeface="微软雅黑" panose="020B0503020204020204" pitchFamily="34" charset="-122"/>
                  <a:ea typeface="微软雅黑" panose="020B0503020204020204" pitchFamily="34" charset="-122"/>
                </a:endParaRPr>
              </a:p>
            </p:txBody>
          </p:sp>
          <p:grpSp>
            <p:nvGrpSpPr>
              <p:cNvPr id="158" name="组合 157"/>
              <p:cNvGrpSpPr/>
              <p:nvPr/>
            </p:nvGrpSpPr>
            <p:grpSpPr>
              <a:xfrm>
                <a:off x="10542439" y="3780832"/>
                <a:ext cx="203090" cy="72008"/>
                <a:chOff x="11797202" y="3818639"/>
                <a:chExt cx="349554" cy="123940"/>
              </a:xfrm>
            </p:grpSpPr>
            <p:cxnSp>
              <p:nvCxnSpPr>
                <p:cNvPr id="159" name="直接连接符 158"/>
                <p:cNvCxnSpPr/>
                <p:nvPr/>
              </p:nvCxnSpPr>
              <p:spPr>
                <a:xfrm>
                  <a:off x="11797202" y="3880609"/>
                  <a:ext cx="349554" cy="0"/>
                </a:xfrm>
                <a:prstGeom prst="line">
                  <a:avLst/>
                </a:prstGeom>
                <a:ln>
                  <a:solidFill>
                    <a:srgbClr val="0702FB"/>
                  </a:solidFill>
                </a:ln>
              </p:spPr>
              <p:style>
                <a:lnRef idx="1">
                  <a:schemeClr val="accent1"/>
                </a:lnRef>
                <a:fillRef idx="0">
                  <a:schemeClr val="accent1"/>
                </a:fillRef>
                <a:effectRef idx="0">
                  <a:schemeClr val="accent1"/>
                </a:effectRef>
                <a:fontRef idx="minor">
                  <a:schemeClr val="tx1"/>
                </a:fontRef>
              </p:style>
            </p:cxnSp>
            <p:sp>
              <p:nvSpPr>
                <p:cNvPr id="160" name="矩形 159"/>
                <p:cNvSpPr/>
                <p:nvPr/>
              </p:nvSpPr>
              <p:spPr>
                <a:xfrm>
                  <a:off x="11917622" y="3818639"/>
                  <a:ext cx="108715" cy="123940"/>
                </a:xfrm>
                <a:prstGeom prst="rect">
                  <a:avLst/>
                </a:prstGeom>
                <a:solidFill>
                  <a:srgbClr val="0702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164" name="文本框 163"/>
          <p:cNvSpPr txBox="1"/>
          <p:nvPr/>
        </p:nvSpPr>
        <p:spPr>
          <a:xfrm>
            <a:off x="10529433" y="5583475"/>
            <a:ext cx="59195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研究</a:t>
            </a:r>
            <a:r>
              <a:rPr kumimoji="0" lang="en-US" altLang="zh-CN" sz="1200" i="0" u="none" strike="noStrike" kern="0" cap="none" spc="0" normalizeH="0" baseline="0" noProof="0" dirty="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3</a:t>
            </a:r>
            <a:endParaRPr kumimoji="0" lang="zh-CN" altLang="en-US" sz="1200" i="0" u="none" strike="noStrike" kern="0" cap="none" spc="0" normalizeH="0" baseline="0" noProof="0" dirty="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p:txBody>
      </p:sp>
      <p:sp>
        <p:nvSpPr>
          <p:cNvPr id="165" name="文本框 164"/>
          <p:cNvSpPr txBox="1"/>
          <p:nvPr/>
        </p:nvSpPr>
        <p:spPr>
          <a:xfrm>
            <a:off x="9828554" y="5583475"/>
            <a:ext cx="59195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研究</a:t>
            </a:r>
            <a:r>
              <a:rPr kumimoji="0" lang="en-US" altLang="zh-CN" sz="1200" i="0" u="none" strike="noStrike" kern="0" cap="none" spc="0"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2</a:t>
            </a:r>
            <a:endParaRPr kumimoji="0" lang="zh-CN" altLang="en-US" sz="1200" i="0" u="none" strike="noStrike" kern="0" cap="none" spc="0" normalizeH="0" baseline="0" noProof="0" dirty="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p:txBody>
      </p:sp>
      <p:sp>
        <p:nvSpPr>
          <p:cNvPr id="166" name="文本框 165"/>
          <p:cNvSpPr txBox="1"/>
          <p:nvPr/>
        </p:nvSpPr>
        <p:spPr>
          <a:xfrm>
            <a:off x="9115279" y="5583475"/>
            <a:ext cx="59195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研究</a:t>
            </a:r>
            <a:r>
              <a:rPr lang="en-US" altLang="zh-CN" sz="1200" kern="0">
                <a:gradFill>
                  <a:gsLst>
                    <a:gs pos="0">
                      <a:schemeClr val="tx1"/>
                    </a:gs>
                    <a:gs pos="50000">
                      <a:schemeClr val="tx1"/>
                    </a:gs>
                  </a:gsLst>
                  <a:lin ang="2700000" scaled="1"/>
                </a:gradFill>
                <a:latin typeface="微软雅黑" panose="020B0503020204020204" pitchFamily="34" charset="-122"/>
                <a:ea typeface="微软雅黑" panose="020B0503020204020204" pitchFamily="34" charset="-122"/>
              </a:rPr>
              <a:t>1</a:t>
            </a:r>
            <a:endParaRPr kumimoji="0" lang="zh-CN" altLang="en-US" sz="1200" i="0" u="none" strike="noStrike" kern="0" cap="none" spc="0" normalizeH="0" baseline="0" noProof="0" dirty="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p:txBody>
      </p:sp>
      <p:sp>
        <p:nvSpPr>
          <p:cNvPr id="170" name="文本框 169"/>
          <p:cNvSpPr txBox="1"/>
          <p:nvPr/>
        </p:nvSpPr>
        <p:spPr>
          <a:xfrm>
            <a:off x="8106827" y="3841296"/>
            <a:ext cx="637421" cy="911327"/>
          </a:xfrm>
          <a:prstGeom prst="roundRect">
            <a:avLst>
              <a:gd name="adj" fmla="val 50000"/>
            </a:avLst>
          </a:prstGeom>
          <a:solidFill>
            <a:srgbClr val="CC0066">
              <a:alpha val="10000"/>
            </a:srgbClr>
          </a:solidFill>
        </p:spPr>
        <p:txBody>
          <a:bodyPr vert="horz"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非常</a:t>
            </a:r>
            <a:endParaRPr kumimoji="0" lang="en-US" altLang="zh-CN"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不舒适</a:t>
            </a:r>
            <a:endPar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p:txBody>
      </p:sp>
      <p:sp>
        <p:nvSpPr>
          <p:cNvPr id="171" name="文本框 170"/>
          <p:cNvSpPr txBox="1"/>
          <p:nvPr/>
        </p:nvSpPr>
        <p:spPr>
          <a:xfrm>
            <a:off x="8106827" y="4803253"/>
            <a:ext cx="637421" cy="776255"/>
          </a:xfrm>
          <a:prstGeom prst="roundRect">
            <a:avLst>
              <a:gd name="adj" fmla="val 50000"/>
            </a:avLst>
          </a:prstGeom>
          <a:solidFill>
            <a:srgbClr val="CC0066">
              <a:alpha val="10000"/>
            </a:srgbClr>
          </a:solidFill>
        </p:spPr>
        <p:txBody>
          <a:bodyPr vert="horz"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非常</a:t>
            </a:r>
            <a:endParaRPr kumimoji="0" lang="en-US" altLang="zh-CN"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rPr>
              <a:t>舒适</a:t>
            </a:r>
            <a:endParaRPr kumimoji="0" lang="zh-CN" altLang="en-US" sz="1100" b="1" i="0" u="none" strike="noStrike" kern="0" cap="none" normalizeH="0" baseline="0" noProof="0">
              <a:ln>
                <a:noFill/>
              </a:ln>
              <a:gradFill>
                <a:gsLst>
                  <a:gs pos="0">
                    <a:schemeClr val="tx1"/>
                  </a:gs>
                  <a:gs pos="50000">
                    <a:schemeClr val="tx1"/>
                  </a:gs>
                </a:gsLst>
                <a:lin ang="2700000" scaled="1"/>
              </a:gradFill>
              <a:effectLst/>
              <a:uLnTx/>
              <a:uFillTx/>
              <a:latin typeface="微软雅黑" panose="020B0503020204020204" pitchFamily="34" charset="-122"/>
              <a:ea typeface="微软雅黑" panose="020B0503020204020204" pitchFamily="34" charset="-122"/>
            </a:endParaRPr>
          </a:p>
        </p:txBody>
      </p:sp>
      <p:grpSp>
        <p:nvGrpSpPr>
          <p:cNvPr id="3" name="组合 2"/>
          <p:cNvGrpSpPr/>
          <p:nvPr/>
        </p:nvGrpSpPr>
        <p:grpSpPr>
          <a:xfrm>
            <a:off x="9886950" y="228972"/>
            <a:ext cx="2305050" cy="722358"/>
            <a:chOff x="9886950" y="290435"/>
            <a:chExt cx="2305050" cy="558547"/>
          </a:xfrm>
        </p:grpSpPr>
        <p:sp>
          <p:nvSpPr>
            <p:cNvPr id="6" name="任意多边形: 形状 5"/>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rPr>
                <a:t>安全性</a:t>
              </a:r>
              <a:endParaRPr lang="zh-CN" altLang="en-US" sz="2000" b="1" i="1">
                <a:gradFill>
                  <a:gsLst>
                    <a:gs pos="2000">
                      <a:schemeClr val="bg1"/>
                    </a:gs>
                    <a:gs pos="100000">
                      <a:schemeClr val="bg1"/>
                    </a:gs>
                  </a:gsLst>
                  <a:lin ang="0" scaled="0"/>
                </a:gra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flipH="1">
            <a:off x="6194425" y="3291763"/>
            <a:ext cx="5877561" cy="2457033"/>
          </a:xfrm>
          <a:custGeom>
            <a:avLst/>
            <a:gdLst>
              <a:gd name="connsiteX0" fmla="*/ 0 w 6096001"/>
              <a:gd name="connsiteY0" fmla="*/ 0 h 2457196"/>
              <a:gd name="connsiteX1" fmla="*/ 6096001 w 6096001"/>
              <a:gd name="connsiteY1" fmla="*/ 0 h 2457196"/>
              <a:gd name="connsiteX2" fmla="*/ 6096001 w 6096001"/>
              <a:gd name="connsiteY2" fmla="*/ 0 h 2457196"/>
              <a:gd name="connsiteX3" fmla="*/ 6096001 w 6096001"/>
              <a:gd name="connsiteY3" fmla="*/ 2457196 h 2457196"/>
              <a:gd name="connsiteX4" fmla="*/ 6096001 w 6096001"/>
              <a:gd name="connsiteY4" fmla="*/ 2457196 h 2457196"/>
              <a:gd name="connsiteX5" fmla="*/ 6017075 w 6096001"/>
              <a:gd name="connsiteY5" fmla="*/ 2421675 h 2457196"/>
              <a:gd name="connsiteX6" fmla="*/ 4902867 w 6096001"/>
              <a:gd name="connsiteY6" fmla="*/ 2169757 h 2457196"/>
              <a:gd name="connsiteX7" fmla="*/ 1051605 w 6096001"/>
              <a:gd name="connsiteY7" fmla="*/ 2145246 h 2457196"/>
              <a:gd name="connsiteX8" fmla="*/ 62647 w 6096001"/>
              <a:gd name="connsiteY8" fmla="*/ 1950963 h 2457196"/>
              <a:gd name="connsiteX9" fmla="*/ 0 w 6096001"/>
              <a:gd name="connsiteY9" fmla="*/ 1922987 h 245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457196">
                <a:moveTo>
                  <a:pt x="0" y="0"/>
                </a:moveTo>
                <a:lnTo>
                  <a:pt x="6096001" y="0"/>
                </a:lnTo>
                <a:lnTo>
                  <a:pt x="6096001" y="0"/>
                </a:lnTo>
                <a:lnTo>
                  <a:pt x="6096001" y="2457196"/>
                </a:lnTo>
                <a:lnTo>
                  <a:pt x="6096001" y="2457196"/>
                </a:lnTo>
                <a:lnTo>
                  <a:pt x="6017075" y="2421675"/>
                </a:lnTo>
                <a:cubicBezTo>
                  <a:pt x="5802157" y="2328027"/>
                  <a:pt x="5474868" y="2212650"/>
                  <a:pt x="4902867" y="2169757"/>
                </a:cubicBezTo>
                <a:cubicBezTo>
                  <a:pt x="4031247" y="2104396"/>
                  <a:pt x="1881134" y="2190999"/>
                  <a:pt x="1051605" y="2145246"/>
                </a:cubicBezTo>
                <a:cubicBezTo>
                  <a:pt x="429458" y="2110932"/>
                  <a:pt x="210785" y="2018252"/>
                  <a:pt x="62647" y="1950963"/>
                </a:cubicBezTo>
                <a:lnTo>
                  <a:pt x="0" y="1922987"/>
                </a:lnTo>
                <a:close/>
              </a:path>
            </a:pathLst>
          </a:custGeom>
          <a:gradFill>
            <a:gsLst>
              <a:gs pos="78000">
                <a:srgbClr val="0971CA">
                  <a:alpha val="0"/>
                </a:srgbClr>
              </a:gs>
              <a:gs pos="100000">
                <a:srgbClr val="0971CA">
                  <a:alpha val="20000"/>
                </a:srgbClr>
              </a:gs>
            </a:gsLst>
            <a:lin ang="5400000" scaled="1"/>
          </a:gradFill>
          <a:ln w="19050">
            <a:gradFill>
              <a:gsLst>
                <a:gs pos="0">
                  <a:srgbClr val="0971CA">
                    <a:alpha val="0"/>
                  </a:srgbClr>
                </a:gs>
                <a:gs pos="85000">
                  <a:srgbClr val="0971CA"/>
                </a:gs>
                <a:gs pos="99000">
                  <a:srgbClr val="0971CA">
                    <a:alpha val="0"/>
                  </a:srgbClr>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 name="任意多边形: 形状 3"/>
          <p:cNvSpPr/>
          <p:nvPr/>
        </p:nvSpPr>
        <p:spPr>
          <a:xfrm>
            <a:off x="329564" y="3287828"/>
            <a:ext cx="5877561" cy="2457033"/>
          </a:xfrm>
          <a:custGeom>
            <a:avLst/>
            <a:gdLst>
              <a:gd name="connsiteX0" fmla="*/ 0 w 6096001"/>
              <a:gd name="connsiteY0" fmla="*/ 0 h 2457196"/>
              <a:gd name="connsiteX1" fmla="*/ 6096001 w 6096001"/>
              <a:gd name="connsiteY1" fmla="*/ 0 h 2457196"/>
              <a:gd name="connsiteX2" fmla="*/ 6096001 w 6096001"/>
              <a:gd name="connsiteY2" fmla="*/ 0 h 2457196"/>
              <a:gd name="connsiteX3" fmla="*/ 6096001 w 6096001"/>
              <a:gd name="connsiteY3" fmla="*/ 2457196 h 2457196"/>
              <a:gd name="connsiteX4" fmla="*/ 6096001 w 6096001"/>
              <a:gd name="connsiteY4" fmla="*/ 2457196 h 2457196"/>
              <a:gd name="connsiteX5" fmla="*/ 6017075 w 6096001"/>
              <a:gd name="connsiteY5" fmla="*/ 2421675 h 2457196"/>
              <a:gd name="connsiteX6" fmla="*/ 4902867 w 6096001"/>
              <a:gd name="connsiteY6" fmla="*/ 2169757 h 2457196"/>
              <a:gd name="connsiteX7" fmla="*/ 1051605 w 6096001"/>
              <a:gd name="connsiteY7" fmla="*/ 2145246 h 2457196"/>
              <a:gd name="connsiteX8" fmla="*/ 62647 w 6096001"/>
              <a:gd name="connsiteY8" fmla="*/ 1950963 h 2457196"/>
              <a:gd name="connsiteX9" fmla="*/ 0 w 6096001"/>
              <a:gd name="connsiteY9" fmla="*/ 1922987 h 245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457196">
                <a:moveTo>
                  <a:pt x="0" y="0"/>
                </a:moveTo>
                <a:lnTo>
                  <a:pt x="6096001" y="0"/>
                </a:lnTo>
                <a:lnTo>
                  <a:pt x="6096001" y="0"/>
                </a:lnTo>
                <a:lnTo>
                  <a:pt x="6096001" y="2457196"/>
                </a:lnTo>
                <a:lnTo>
                  <a:pt x="6096001" y="2457196"/>
                </a:lnTo>
                <a:lnTo>
                  <a:pt x="6017075" y="2421675"/>
                </a:lnTo>
                <a:cubicBezTo>
                  <a:pt x="5802157" y="2328027"/>
                  <a:pt x="5474868" y="2212650"/>
                  <a:pt x="4902867" y="2169757"/>
                </a:cubicBezTo>
                <a:cubicBezTo>
                  <a:pt x="4031247" y="2104396"/>
                  <a:pt x="1881134" y="2190999"/>
                  <a:pt x="1051605" y="2145246"/>
                </a:cubicBezTo>
                <a:cubicBezTo>
                  <a:pt x="429458" y="2110932"/>
                  <a:pt x="210785" y="2018252"/>
                  <a:pt x="62647" y="1950963"/>
                </a:cubicBezTo>
                <a:lnTo>
                  <a:pt x="0" y="1922987"/>
                </a:lnTo>
                <a:close/>
              </a:path>
            </a:pathLst>
          </a:custGeom>
          <a:gradFill>
            <a:gsLst>
              <a:gs pos="77000">
                <a:srgbClr val="CC0066">
                  <a:alpha val="0"/>
                </a:srgbClr>
              </a:gs>
              <a:gs pos="100000">
                <a:srgbClr val="CC0066">
                  <a:alpha val="20000"/>
                </a:srgbClr>
              </a:gs>
            </a:gsLst>
            <a:lin ang="5400000" scaled="1"/>
          </a:gradFill>
          <a:ln w="19050">
            <a:gradFill>
              <a:gsLst>
                <a:gs pos="0">
                  <a:srgbClr val="CC0066">
                    <a:alpha val="0"/>
                  </a:srgbClr>
                </a:gs>
                <a:gs pos="85000">
                  <a:srgbClr val="CC0066"/>
                </a:gs>
                <a:gs pos="98000">
                  <a:srgbClr val="CC0066">
                    <a:alpha val="0"/>
                  </a:srgbClr>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6" name="矩形 175"/>
          <p:cNvSpPr/>
          <p:nvPr/>
        </p:nvSpPr>
        <p:spPr>
          <a:xfrm>
            <a:off x="626122" y="3228789"/>
            <a:ext cx="11476343" cy="72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1"/>
            </p:custDataLst>
          </p:nvPr>
        </p:nvSpPr>
        <p:spPr>
          <a:xfrm>
            <a:off x="673735" y="5803900"/>
            <a:ext cx="11054715" cy="425450"/>
          </a:xfrm>
          <a:prstGeom prst="rect">
            <a:avLst/>
          </a:prstGeom>
          <a:solidFill>
            <a:schemeClr val="bg1">
              <a:lumMod val="95000"/>
            </a:schemeClr>
          </a:solidFill>
          <a:ln>
            <a:noFill/>
          </a:ln>
        </p:spPr>
        <p:txBody>
          <a:bodyPr wrap="square" anchor="ctr">
            <a:noAutofit/>
          </a:bodyPr>
          <a:lstStyle/>
          <a:p>
            <a:pPr marR="0" lvl="0" algn="ctr" defTabSz="914400" rtl="0" fontAlgn="auto">
              <a:spcBef>
                <a:spcPts val="600"/>
              </a:spcBef>
              <a:buClr>
                <a:srgbClr val="F7A200"/>
              </a:buClr>
              <a:buSzTx/>
              <a:defRPr/>
            </a:pPr>
            <a:r>
              <a:rPr kumimoji="0" lang="zh-CN" altLang="en-US"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盐酸西替利嗪滴眼液以多项微创新组合，提升过敏性结膜炎治疗效果，改善患者用药体验</a:t>
            </a:r>
            <a:endParaRPr kumimoji="0" lang="zh-CN" altLang="en-US"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8" name="文本框 7"/>
          <p:cNvSpPr txBox="1"/>
          <p:nvPr/>
        </p:nvSpPr>
        <p:spPr>
          <a:xfrm>
            <a:off x="673735" y="6160770"/>
            <a:ext cx="11061065" cy="344805"/>
          </a:xfrm>
          <a:prstGeom prst="rect">
            <a:avLst/>
          </a:prstGeom>
          <a:solidFill>
            <a:schemeClr val="bg1">
              <a:lumMod val="95000"/>
            </a:schemeClr>
          </a:solidFill>
          <a:ln>
            <a:noFill/>
          </a:ln>
        </p:spPr>
        <p:txBody>
          <a:bodyPr wrap="square" anchor="ctr">
            <a:noAutofit/>
          </a:bodyPr>
          <a:lstStyle>
            <a:defPPr>
              <a:defRPr lang="zh-CN"/>
            </a:defPPr>
            <a:lvl1pPr marR="0" lvl="0" algn="ctr" fontAlgn="auto">
              <a:spcBef>
                <a:spcPts val="600"/>
              </a:spcBef>
              <a:buClr>
                <a:srgbClr val="F7A200"/>
              </a:buClr>
              <a:buSzTx/>
              <a:defRPr kumimoji="0" sz="2000" b="1" i="0" u="none" strike="noStrike" cap="none" spc="0" normalizeH="0" baseline="0">
                <a:ln>
                  <a:noFill/>
                </a:ln>
                <a:gradFill>
                  <a:gsLst>
                    <a:gs pos="40000">
                      <a:srgbClr val="0971CA"/>
                    </a:gs>
                    <a:gs pos="60000">
                      <a:srgbClr val="CC0066"/>
                    </a:gs>
                  </a:gsLst>
                  <a:lin ang="0" scaled="0"/>
                </a:gradFill>
                <a:effectLst/>
                <a:uLnTx/>
                <a:uFillTx/>
                <a:latin typeface="微软雅黑" panose="020B0503020204020204" pitchFamily="34" charset="-122"/>
                <a:ea typeface="微软雅黑" panose="020B0503020204020204" pitchFamily="34" charset="-122"/>
              </a:defRPr>
            </a:lvl1pPr>
          </a:lstStyle>
          <a:p>
            <a:r>
              <a:rPr lang="zh-CN" altLang="en-US" sz="1800" dirty="0">
                <a:solidFill>
                  <a:srgbClr val="CC0066"/>
                </a:solidFill>
              </a:rPr>
              <a:t>独特的胶束技术</a:t>
            </a:r>
            <a:r>
              <a:rPr lang="zh-CN" altLang="en-US" sz="1800" dirty="0">
                <a:solidFill>
                  <a:schemeClr val="tx1"/>
                </a:solidFill>
              </a:rPr>
              <a:t>，是国产创新药企拥有自主知识产权的创新药物</a:t>
            </a:r>
            <a:endParaRPr lang="zh-CN" altLang="en-US" sz="1800" dirty="0">
              <a:solidFill>
                <a:schemeClr val="tx1"/>
              </a:solidFill>
            </a:endParaRPr>
          </a:p>
        </p:txBody>
      </p:sp>
      <p:grpSp>
        <p:nvGrpSpPr>
          <p:cNvPr id="11" name="组合 10"/>
          <p:cNvGrpSpPr/>
          <p:nvPr/>
        </p:nvGrpSpPr>
        <p:grpSpPr>
          <a:xfrm>
            <a:off x="112395" y="164526"/>
            <a:ext cx="10520045" cy="722630"/>
            <a:chOff x="112447" y="184927"/>
            <a:chExt cx="10520045" cy="722630"/>
          </a:xfrm>
        </p:grpSpPr>
        <p:sp>
          <p:nvSpPr>
            <p:cNvPr id="13" name="文本框 12"/>
            <p:cNvSpPr txBox="1"/>
            <p:nvPr/>
          </p:nvSpPr>
          <p:spPr>
            <a:xfrm>
              <a:off x="643307" y="184927"/>
              <a:ext cx="9989185" cy="722630"/>
            </a:xfrm>
            <a:prstGeom prst="rect">
              <a:avLst/>
            </a:prstGeom>
            <a:noFill/>
            <a:ln w="9525">
              <a:noFill/>
            </a:ln>
          </p:spPr>
          <p:txBody>
            <a:bodyPr wrap="square" anchor="ctr">
              <a:noAutofit/>
            </a:bodyPr>
            <a:lstStyle/>
            <a:p>
              <a:pPr marL="71755" indent="0">
                <a:lnSpc>
                  <a:spcPct val="100000"/>
                </a:lnSpc>
                <a:buNone/>
              </a:pPr>
              <a:r>
                <a:rPr lang="zh-CN" altLang="en-US" sz="20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盐酸西替利嗪滴眼液使用创新的</a:t>
              </a:r>
              <a:r>
                <a:rPr lang="zh-CN" altLang="en-US" sz="2000" b="1" dirty="0">
                  <a:solidFill>
                    <a:srgbClr val="CC0066"/>
                  </a:solidFill>
                  <a:latin typeface="微软雅黑" panose="020B0503020204020204" pitchFamily="34" charset="-122"/>
                  <a:ea typeface="微软雅黑" panose="020B0503020204020204" pitchFamily="34" charset="-122"/>
                  <a:sym typeface="+mn-ea"/>
                </a:rPr>
                <a:t>胶束</a:t>
              </a:r>
              <a:r>
                <a:rPr lang="zh-CN" altLang="en-US" sz="2000" b="1" dirty="0">
                  <a:solidFill>
                    <a:schemeClr val="tx1"/>
                  </a:solidFill>
                  <a:latin typeface="微软雅黑" panose="020B0503020204020204" pitchFamily="34" charset="-122"/>
                  <a:ea typeface="微软雅黑" panose="020B0503020204020204" pitchFamily="34" charset="-122"/>
                  <a:sym typeface="+mn-ea"/>
                </a:rPr>
                <a:t>技术</a:t>
              </a:r>
              <a:r>
                <a:rPr lang="en-US" altLang="zh-CN" sz="2000" b="1" dirty="0">
                  <a:solidFill>
                    <a:schemeClr val="tx1"/>
                  </a:solidFill>
                  <a:latin typeface="微软雅黑" panose="020B0503020204020204" pitchFamily="34" charset="-122"/>
                  <a:ea typeface="微软雅黑" panose="020B0503020204020204" pitchFamily="34" charset="-122"/>
                  <a:sym typeface="+mn-ea"/>
                </a:rPr>
                <a:t>(Micelle)</a:t>
              </a:r>
              <a:r>
                <a:rPr lang="zh-CN" altLang="en-US" sz="2000" b="1" dirty="0">
                  <a:solidFill>
                    <a:schemeClr val="tx1"/>
                  </a:solidFill>
                  <a:latin typeface="微软雅黑" panose="020B0503020204020204" pitchFamily="34" charset="-122"/>
                  <a:ea typeface="微软雅黑" panose="020B0503020204020204" pitchFamily="34" charset="-122"/>
                  <a:sym typeface="+mn-ea"/>
                </a:rPr>
                <a:t>，提升</a:t>
              </a:r>
              <a:r>
                <a:rPr lang="zh-CN" altLang="en-US" sz="20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穿透，延长作用，增强</a:t>
              </a:r>
              <a:endParaRPr lang="zh-CN" altLang="en-US" sz="20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a:p>
              <a:pPr marL="71755" indent="0">
                <a:lnSpc>
                  <a:spcPct val="100000"/>
                </a:lnSpc>
                <a:buNone/>
              </a:pPr>
              <a:r>
                <a:rPr lang="zh-CN" altLang="en-US" sz="20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rPr>
                <a:t>稳定；唯一含有甘油及人工泪液成分，复合增效；独立小包装杜绝污染并避免浪费</a:t>
              </a:r>
              <a:endParaRPr lang="zh-CN" altLang="en-US" sz="2000" b="1" dirty="0">
                <a:gradFill>
                  <a:gsLst>
                    <a:gs pos="0">
                      <a:schemeClr val="tx1"/>
                    </a:gs>
                    <a:gs pos="100000">
                      <a:schemeClr val="tx1"/>
                    </a:gs>
                  </a:gsLst>
                  <a:lin ang="5400000" scaled="1"/>
                </a:gradFill>
                <a:latin typeface="微软雅黑" panose="020B0503020204020204" pitchFamily="34" charset="-122"/>
                <a:ea typeface="微软雅黑" panose="020B0503020204020204" pitchFamily="34" charset="-122"/>
                <a:sym typeface="+mn-ea"/>
              </a:endParaRPr>
            </a:p>
          </p:txBody>
        </p:sp>
        <p:sp>
          <p:nvSpPr>
            <p:cNvPr id="15" name="椭圆 14"/>
            <p:cNvSpPr/>
            <p:nvPr/>
          </p:nvSpPr>
          <p:spPr>
            <a:xfrm>
              <a:off x="112447" y="186367"/>
              <a:ext cx="625960" cy="625958"/>
            </a:xfrm>
            <a:prstGeom prst="ellipse">
              <a:avLst/>
            </a:pr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形 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645" y="306705"/>
            <a:ext cx="400050" cy="400050"/>
          </a:xfrm>
          <a:prstGeom prst="rect">
            <a:avLst/>
          </a:prstGeom>
        </p:spPr>
      </p:pic>
      <p:grpSp>
        <p:nvGrpSpPr>
          <p:cNvPr id="19" name="组合 18"/>
          <p:cNvGrpSpPr/>
          <p:nvPr/>
        </p:nvGrpSpPr>
        <p:grpSpPr>
          <a:xfrm>
            <a:off x="277450" y="6611785"/>
            <a:ext cx="4345833" cy="246221"/>
            <a:chOff x="314915" y="6381718"/>
            <a:chExt cx="4345833" cy="255971"/>
          </a:xfrm>
        </p:grpSpPr>
        <p:sp>
          <p:nvSpPr>
            <p:cNvPr id="20" name="文本框 19"/>
            <p:cNvSpPr txBox="1"/>
            <p:nvPr/>
          </p:nvSpPr>
          <p:spPr>
            <a:xfrm>
              <a:off x="314915" y="6381718"/>
              <a:ext cx="3342685" cy="255971"/>
            </a:xfrm>
            <a:prstGeom prst="rect">
              <a:avLst/>
            </a:prstGeom>
            <a:noFill/>
          </p:spPr>
          <p:txBody>
            <a:bodyPr wrap="square" anchor="ctr">
              <a:spAutoFit/>
            </a:bodyPr>
            <a:lstStyle/>
            <a:p>
              <a:pPr marL="0" indent="0">
                <a:lnSpc>
                  <a:spcPct val="100000"/>
                </a:lnSpc>
                <a:buNone/>
              </a:pP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1. </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产品说明书</a:t>
              </a:r>
              <a:endPar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1318063" y="6382295"/>
              <a:ext cx="3342685" cy="254816"/>
            </a:xfrm>
            <a:prstGeom prst="rect">
              <a:avLst/>
            </a:prstGeom>
            <a:noFill/>
          </p:spPr>
          <p:txBody>
            <a:bodyPr wrap="square" anchor="ctr">
              <a:spAutoFit/>
            </a:bodyPr>
            <a:lstStyle/>
            <a:p>
              <a:pPr marL="0" indent="0">
                <a:lnSpc>
                  <a:spcPct val="100000"/>
                </a:lnSpc>
                <a:buNone/>
              </a:pP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美国处方专利（</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US9254286B2</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a:t>
              </a:r>
              <a:r>
                <a:rPr lang="en-US" altLang="zh-CN"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    **</a:t>
              </a:r>
              <a:r>
                <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rPr>
                <a:t> 市场调研结果</a:t>
              </a:r>
              <a:endParaRPr lang="zh-CN" altLang="en-US" sz="1000">
                <a:gradFill>
                  <a:gsLst>
                    <a:gs pos="0">
                      <a:schemeClr val="tx1">
                        <a:lumMod val="75000"/>
                        <a:lumOff val="25000"/>
                      </a:schemeClr>
                    </a:gs>
                    <a:gs pos="100000">
                      <a:schemeClr val="tx1">
                        <a:lumMod val="75000"/>
                        <a:lumOff val="25000"/>
                      </a:schemeClr>
                    </a:gs>
                  </a:gsLst>
                  <a:lin ang="5400000" scaled="1"/>
                </a:gradFill>
                <a:latin typeface="微软雅黑" panose="020B0503020204020204" pitchFamily="34" charset="-122"/>
                <a:ea typeface="微软雅黑" panose="020B0503020204020204" pitchFamily="34" charset="-122"/>
                <a:sym typeface="+mn-ea"/>
              </a:endParaRPr>
            </a:p>
          </p:txBody>
        </p:sp>
      </p:grpSp>
      <p:grpSp>
        <p:nvGrpSpPr>
          <p:cNvPr id="29" name="组合 28"/>
          <p:cNvGrpSpPr/>
          <p:nvPr>
            <p:custDataLst>
              <p:tags r:id="rId4"/>
            </p:custDataLst>
          </p:nvPr>
        </p:nvGrpSpPr>
        <p:grpSpPr>
          <a:xfrm>
            <a:off x="2336165" y="1090624"/>
            <a:ext cx="9392285" cy="3060065"/>
            <a:chOff x="-5234" y="1730"/>
            <a:chExt cx="14791" cy="4819"/>
          </a:xfrm>
        </p:grpSpPr>
        <p:sp>
          <p:nvSpPr>
            <p:cNvPr id="3" name="矩形: 圆角 2"/>
            <p:cNvSpPr/>
            <p:nvPr/>
          </p:nvSpPr>
          <p:spPr>
            <a:xfrm>
              <a:off x="1066" y="1730"/>
              <a:ext cx="8491" cy="600"/>
            </a:xfrm>
            <a:prstGeom prst="roundRect">
              <a:avLst/>
            </a:prstGeom>
            <a:solidFill>
              <a:srgbClr val="0971CA"/>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50000">
                        <a:schemeClr val="bg1"/>
                      </a:gs>
                      <a:gs pos="100000">
                        <a:schemeClr val="bg1"/>
                      </a:gs>
                    </a:gsLst>
                    <a:lin ang="0" scaled="0"/>
                  </a:gradFill>
                  <a:latin typeface="+mn-ea"/>
                </a:rPr>
                <a:t>唯一含甘油及人工泪液成分的产品</a:t>
              </a:r>
              <a:endParaRPr lang="zh-CN" altLang="en-US" sz="1600" b="1" dirty="0">
                <a:gradFill>
                  <a:gsLst>
                    <a:gs pos="50000">
                      <a:schemeClr val="bg1"/>
                    </a:gs>
                    <a:gs pos="100000">
                      <a:schemeClr val="bg1"/>
                    </a:gs>
                  </a:gsLst>
                  <a:lin ang="0" scaled="0"/>
                </a:gradFill>
                <a:latin typeface="+mn-ea"/>
              </a:endParaRPr>
            </a:p>
          </p:txBody>
        </p:sp>
        <p:pic>
          <p:nvPicPr>
            <p:cNvPr id="53" name="图形 5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4" y="6171"/>
              <a:ext cx="378" cy="378"/>
            </a:xfrm>
            <a:prstGeom prst="rect">
              <a:avLst/>
            </a:prstGeom>
          </p:spPr>
        </p:pic>
        <p:grpSp>
          <p:nvGrpSpPr>
            <p:cNvPr id="116" name="组合 115"/>
            <p:cNvGrpSpPr/>
            <p:nvPr/>
          </p:nvGrpSpPr>
          <p:grpSpPr>
            <a:xfrm>
              <a:off x="1061" y="2497"/>
              <a:ext cx="8496" cy="3277"/>
              <a:chOff x="6331854" y="1486120"/>
              <a:chExt cx="5394720" cy="2080761"/>
            </a:xfrm>
          </p:grpSpPr>
          <p:sp>
            <p:nvSpPr>
              <p:cNvPr id="71" name="矩形: 圆角 70"/>
              <p:cNvSpPr/>
              <p:nvPr>
                <p:custDataLst>
                  <p:tags r:id="rId7"/>
                </p:custDataLst>
              </p:nvPr>
            </p:nvSpPr>
            <p:spPr>
              <a:xfrm>
                <a:off x="6331854" y="1486120"/>
                <a:ext cx="1724118" cy="2080761"/>
              </a:xfrm>
              <a:prstGeom prst="roundRect">
                <a:avLst>
                  <a:gd name="adj" fmla="val 1778"/>
                </a:avLst>
              </a:prstGeom>
              <a:solidFill>
                <a:schemeClr val="bg1"/>
              </a:solidFill>
              <a:ln w="6350">
                <a:solidFill>
                  <a:srgbClr val="0971CA"/>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p:cNvSpPr/>
              <p:nvPr>
                <p:custDataLst>
                  <p:tags r:id="rId8"/>
                </p:custDataLst>
              </p:nvPr>
            </p:nvSpPr>
            <p:spPr>
              <a:xfrm>
                <a:off x="8168725" y="1486120"/>
                <a:ext cx="1724118" cy="2080761"/>
              </a:xfrm>
              <a:prstGeom prst="roundRect">
                <a:avLst>
                  <a:gd name="adj" fmla="val 1778"/>
                </a:avLst>
              </a:prstGeom>
              <a:solidFill>
                <a:schemeClr val="bg1"/>
              </a:solidFill>
              <a:ln w="6350">
                <a:solidFill>
                  <a:srgbClr val="0971CA"/>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圆角 72"/>
              <p:cNvSpPr/>
              <p:nvPr/>
            </p:nvSpPr>
            <p:spPr>
              <a:xfrm>
                <a:off x="10002456" y="1486120"/>
                <a:ext cx="1724118" cy="2080761"/>
              </a:xfrm>
              <a:prstGeom prst="roundRect">
                <a:avLst>
                  <a:gd name="adj" fmla="val 1778"/>
                </a:avLst>
              </a:prstGeom>
              <a:solidFill>
                <a:schemeClr val="bg1"/>
              </a:solidFill>
              <a:ln w="6350">
                <a:solidFill>
                  <a:srgbClr val="0971CA"/>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custDataLst>
                  <p:tags r:id="rId9"/>
                </p:custDataLst>
              </p:nvPr>
            </p:nvSpPr>
            <p:spPr>
              <a:xfrm>
                <a:off x="6379520" y="1799667"/>
                <a:ext cx="1628786" cy="1119064"/>
              </a:xfrm>
              <a:prstGeom prst="rect">
                <a:avLst/>
              </a:prstGeom>
              <a:noFill/>
            </p:spPr>
            <p:txBody>
              <a:bodyPr wrap="square">
                <a:noAutofit/>
              </a:bodyPr>
              <a:lstStyle/>
              <a:p>
                <a:pPr>
                  <a:lnSpc>
                    <a:spcPct val="130000"/>
                  </a:lnSpc>
                  <a:buClr>
                    <a:srgbClr val="F7A200"/>
                  </a:buClr>
                </a:pPr>
                <a:r>
                  <a:rPr lang="zh-CN" altLang="en-US" sz="1200" dirty="0">
                    <a:gradFill>
                      <a:gsLst>
                        <a:gs pos="0">
                          <a:schemeClr val="tx1"/>
                        </a:gs>
                        <a:gs pos="100000">
                          <a:schemeClr val="tx1"/>
                        </a:gs>
                      </a:gsLst>
                      <a:lin ang="0" scaled="0"/>
                    </a:gradFill>
                    <a:latin typeface="+mn-ea"/>
                  </a:rPr>
                  <a:t>辅料包含独特成分</a:t>
                </a:r>
                <a:r>
                  <a:rPr lang="zh-CN" altLang="en-US" sz="1200" b="1" dirty="0">
                    <a:gradFill>
                      <a:gsLst>
                        <a:gs pos="0">
                          <a:schemeClr val="tx1"/>
                        </a:gs>
                        <a:gs pos="100000">
                          <a:schemeClr val="tx1"/>
                        </a:gs>
                      </a:gsLst>
                      <a:lin ang="0" scaled="0"/>
                    </a:gradFill>
                    <a:latin typeface="+mn-ea"/>
                  </a:rPr>
                  <a:t>甘油</a:t>
                </a:r>
                <a:r>
                  <a:rPr lang="zh-CN" altLang="en-US" sz="1200" dirty="0">
                    <a:gradFill>
                      <a:gsLst>
                        <a:gs pos="0">
                          <a:schemeClr val="tx1"/>
                        </a:gs>
                        <a:gs pos="100000">
                          <a:schemeClr val="tx1"/>
                        </a:gs>
                      </a:gsLst>
                      <a:lin ang="0" scaled="0"/>
                    </a:gradFill>
                    <a:latin typeface="+mn-ea"/>
                  </a:rPr>
                  <a:t>，</a:t>
                </a:r>
                <a:r>
                  <a:rPr lang="zh-CN" altLang="en-US" sz="1200" b="1" dirty="0">
                    <a:gradFill>
                      <a:gsLst>
                        <a:gs pos="0">
                          <a:schemeClr val="tx1"/>
                        </a:gs>
                        <a:gs pos="100000">
                          <a:schemeClr val="tx1"/>
                        </a:gs>
                      </a:gsLst>
                      <a:lin ang="0" scaled="0"/>
                    </a:gradFill>
                    <a:latin typeface="+mn-ea"/>
                  </a:rPr>
                  <a:t>保证舒适性，延长药物在眼表停留时间，长久起效</a:t>
                </a:r>
                <a:endParaRPr lang="zh-CN" altLang="en-US" sz="1200" b="1" dirty="0">
                  <a:gradFill>
                    <a:gsLst>
                      <a:gs pos="0">
                        <a:schemeClr val="tx1"/>
                      </a:gs>
                      <a:gs pos="100000">
                        <a:schemeClr val="tx1"/>
                      </a:gs>
                    </a:gsLst>
                    <a:lin ang="0" scaled="0"/>
                  </a:gradFill>
                  <a:latin typeface="+mn-ea"/>
                </a:endParaRPr>
              </a:p>
            </p:txBody>
          </p:sp>
          <p:sp>
            <p:nvSpPr>
              <p:cNvPr id="75" name="文本框 74"/>
              <p:cNvSpPr txBox="1"/>
              <p:nvPr>
                <p:custDataLst>
                  <p:tags r:id="rId10"/>
                </p:custDataLst>
              </p:nvPr>
            </p:nvSpPr>
            <p:spPr>
              <a:xfrm>
                <a:off x="8216391" y="1799667"/>
                <a:ext cx="1628786" cy="1740801"/>
              </a:xfrm>
              <a:prstGeom prst="rect">
                <a:avLst/>
              </a:prstGeom>
              <a:noFill/>
            </p:spPr>
            <p:txBody>
              <a:bodyPr wrap="square">
                <a:noAutofit/>
              </a:bodyPr>
              <a:lstStyle/>
              <a:p>
                <a:pPr>
                  <a:lnSpc>
                    <a:spcPct val="130000"/>
                  </a:lnSpc>
                  <a:buClr>
                    <a:srgbClr val="F7A200"/>
                  </a:buClr>
                </a:pPr>
                <a:r>
                  <a:rPr lang="zh-CN" altLang="en-US" sz="1200" dirty="0">
                    <a:gradFill>
                      <a:gsLst>
                        <a:gs pos="0">
                          <a:schemeClr val="tx1"/>
                        </a:gs>
                        <a:gs pos="100000">
                          <a:schemeClr val="tx1"/>
                        </a:gs>
                      </a:gsLst>
                      <a:lin ang="0" scaled="0"/>
                    </a:gradFill>
                    <a:latin typeface="+mn-ea"/>
                  </a:rPr>
                  <a:t>本品以甘油</a:t>
                </a:r>
                <a:r>
                  <a:rPr lang="en-US" altLang="zh-CN" sz="1200" dirty="0">
                    <a:gradFill>
                      <a:gsLst>
                        <a:gs pos="0">
                          <a:schemeClr val="tx1"/>
                        </a:gs>
                        <a:gs pos="100000">
                          <a:schemeClr val="tx1"/>
                        </a:gs>
                      </a:gsLst>
                      <a:lin ang="0" scaled="0"/>
                    </a:gradFill>
                    <a:latin typeface="+mn-ea"/>
                  </a:rPr>
                  <a:t>+</a:t>
                </a:r>
                <a:r>
                  <a:rPr lang="zh-CN" altLang="en-US" sz="1200" dirty="0">
                    <a:gradFill>
                      <a:gsLst>
                        <a:gs pos="0">
                          <a:schemeClr val="tx1"/>
                        </a:gs>
                        <a:gs pos="100000">
                          <a:schemeClr val="tx1"/>
                        </a:gs>
                      </a:gsLst>
                      <a:lin ang="0" scaled="0"/>
                    </a:gradFill>
                    <a:latin typeface="+mn-ea"/>
                  </a:rPr>
                  <a:t>羟丙甲纤维素为辅料</a:t>
                </a:r>
                <a:r>
                  <a:rPr lang="zh-CN" altLang="en-US" sz="1200" b="1" dirty="0">
                    <a:gradFill>
                      <a:gsLst>
                        <a:gs pos="0">
                          <a:schemeClr val="tx1"/>
                        </a:gs>
                        <a:gs pos="100000">
                          <a:schemeClr val="tx1"/>
                        </a:gs>
                      </a:gsLst>
                      <a:lin ang="0" scaled="0"/>
                    </a:gradFill>
                    <a:latin typeface="+mn-ea"/>
                  </a:rPr>
                  <a:t>，</a:t>
                </a:r>
                <a:r>
                  <a:rPr lang="zh-CN" altLang="en-US" sz="1200" dirty="0">
                    <a:gradFill>
                      <a:gsLst>
                        <a:gs pos="0">
                          <a:schemeClr val="tx1"/>
                        </a:gs>
                        <a:gs pos="100000">
                          <a:schemeClr val="tx1"/>
                        </a:gs>
                      </a:gsLst>
                      <a:lin ang="0" scaled="0"/>
                    </a:gradFill>
                    <a:latin typeface="+mn-ea"/>
                  </a:rPr>
                  <a:t>针对 过敏性结膜炎患者随着炎症产生进而形成的干眼，</a:t>
                </a:r>
                <a:r>
                  <a:rPr lang="zh-CN" altLang="en-US" sz="1200" b="1" dirty="0">
                    <a:gradFill>
                      <a:gsLst>
                        <a:gs pos="0">
                          <a:schemeClr val="tx1"/>
                        </a:gs>
                        <a:gs pos="100000">
                          <a:schemeClr val="tx1"/>
                        </a:gs>
                      </a:gsLst>
                      <a:lin ang="0" scaled="0"/>
                    </a:gradFill>
                    <a:latin typeface="+mn-ea"/>
                  </a:rPr>
                  <a:t>无需临床再单独处方人工泪液，节约费用</a:t>
                </a:r>
                <a:endParaRPr lang="zh-CN" altLang="en-US" sz="1200" b="1" dirty="0">
                  <a:gradFill>
                    <a:gsLst>
                      <a:gs pos="0">
                        <a:schemeClr val="tx1"/>
                      </a:gs>
                      <a:gs pos="100000">
                        <a:schemeClr val="tx1"/>
                      </a:gs>
                    </a:gsLst>
                    <a:lin ang="0" scaled="0"/>
                  </a:gradFill>
                  <a:latin typeface="+mn-ea"/>
                </a:endParaRPr>
              </a:p>
            </p:txBody>
          </p:sp>
          <p:sp>
            <p:nvSpPr>
              <p:cNvPr id="78" name="文本框 77"/>
              <p:cNvSpPr txBox="1"/>
              <p:nvPr/>
            </p:nvSpPr>
            <p:spPr>
              <a:xfrm>
                <a:off x="10050122" y="1799666"/>
                <a:ext cx="1628786" cy="1161959"/>
              </a:xfrm>
              <a:prstGeom prst="rect">
                <a:avLst/>
              </a:prstGeom>
              <a:noFill/>
            </p:spPr>
            <p:txBody>
              <a:bodyPr wrap="square">
                <a:noAutofit/>
              </a:bodyPr>
              <a:lstStyle/>
              <a:p>
                <a:pPr>
                  <a:lnSpc>
                    <a:spcPct val="130000"/>
                  </a:lnSpc>
                  <a:buClr>
                    <a:srgbClr val="F7A200"/>
                  </a:buClr>
                </a:pPr>
                <a:r>
                  <a:rPr lang="zh-CN" altLang="en-US" sz="1200" b="1" dirty="0">
                    <a:gradFill>
                      <a:gsLst>
                        <a:gs pos="0">
                          <a:schemeClr val="tx1"/>
                        </a:gs>
                        <a:gs pos="100000">
                          <a:schemeClr val="tx1"/>
                        </a:gs>
                      </a:gsLst>
                      <a:lin ang="0" scaled="0"/>
                    </a:gradFill>
                    <a:latin typeface="+mn-ea"/>
                  </a:rPr>
                  <a:t>滴眼一次，即可实现抗过敏</a:t>
                </a:r>
                <a:r>
                  <a:rPr lang="en-US" altLang="zh-CN" sz="1200" b="1" dirty="0">
                    <a:gradFill>
                      <a:gsLst>
                        <a:gs pos="0">
                          <a:schemeClr val="tx1"/>
                        </a:gs>
                        <a:gs pos="100000">
                          <a:schemeClr val="tx1"/>
                        </a:gs>
                      </a:gsLst>
                      <a:lin ang="0" scaled="0"/>
                    </a:gradFill>
                    <a:latin typeface="+mn-ea"/>
                  </a:rPr>
                  <a:t>+</a:t>
                </a:r>
                <a:r>
                  <a:rPr lang="zh-CN" altLang="en-US" sz="1200" b="1" dirty="0">
                    <a:gradFill>
                      <a:gsLst>
                        <a:gs pos="0">
                          <a:schemeClr val="tx1"/>
                        </a:gs>
                        <a:gs pos="100000">
                          <a:schemeClr val="tx1"/>
                        </a:gs>
                      </a:gsLst>
                      <a:lin ang="0" scaled="0"/>
                    </a:gradFill>
                    <a:latin typeface="+mn-ea"/>
                  </a:rPr>
                  <a:t>润眼作用，顺应性良好，方便儿童患者使用</a:t>
                </a:r>
                <a:endParaRPr lang="zh-CN" altLang="en-US" sz="1200" b="1" dirty="0">
                  <a:gradFill>
                    <a:gsLst>
                      <a:gs pos="0">
                        <a:schemeClr val="tx1"/>
                      </a:gs>
                      <a:gs pos="100000">
                        <a:schemeClr val="tx1"/>
                      </a:gs>
                    </a:gsLst>
                    <a:lin ang="0" scaled="0"/>
                  </a:gradFill>
                  <a:latin typeface="+mn-ea"/>
                </a:endParaRPr>
              </a:p>
            </p:txBody>
          </p:sp>
          <p:grpSp>
            <p:nvGrpSpPr>
              <p:cNvPr id="31" name="组合 30"/>
              <p:cNvGrpSpPr/>
              <p:nvPr/>
            </p:nvGrpSpPr>
            <p:grpSpPr>
              <a:xfrm>
                <a:off x="10205969" y="1486121"/>
                <a:ext cx="1317093" cy="311370"/>
                <a:chOff x="10002456" y="1486121"/>
                <a:chExt cx="1317093" cy="311370"/>
              </a:xfrm>
            </p:grpSpPr>
            <p:sp>
              <p:nvSpPr>
                <p:cNvPr id="81" name="文本框 80"/>
                <p:cNvSpPr txBox="1"/>
                <p:nvPr/>
              </p:nvSpPr>
              <p:spPr>
                <a:xfrm>
                  <a:off x="10002456" y="1486121"/>
                  <a:ext cx="1317093" cy="311370"/>
                </a:xfrm>
                <a:prstGeom prst="roundRect">
                  <a:avLst>
                    <a:gd name="adj" fmla="val 0"/>
                  </a:avLst>
                </a:prstGeom>
                <a:solidFill>
                  <a:srgbClr val="0971CA"/>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a:gradFill>
                        <a:gsLst>
                          <a:gs pos="93000">
                            <a:schemeClr val="bg1"/>
                          </a:gs>
                          <a:gs pos="0">
                            <a:schemeClr val="bg1"/>
                          </a:gs>
                        </a:gsLst>
                        <a:lin ang="5400000" scaled="1"/>
                      </a:gradFill>
                    </a:rPr>
                    <a:t>便捷使用</a:t>
                  </a:r>
                  <a:endParaRPr lang="zh-CN" altLang="en-US">
                    <a:gradFill>
                      <a:gsLst>
                        <a:gs pos="93000">
                          <a:schemeClr val="bg1"/>
                        </a:gs>
                        <a:gs pos="0">
                          <a:schemeClr val="bg1"/>
                        </a:gs>
                      </a:gsLst>
                      <a:lin ang="5400000" scaled="1"/>
                    </a:gradFill>
                  </a:endParaRPr>
                </a:p>
              </p:txBody>
            </p:sp>
            <p:grpSp>
              <p:nvGrpSpPr>
                <p:cNvPr id="25" name="组合 24"/>
                <p:cNvGrpSpPr/>
                <p:nvPr/>
              </p:nvGrpSpPr>
              <p:grpSpPr>
                <a:xfrm>
                  <a:off x="10104172" y="1540969"/>
                  <a:ext cx="214255" cy="214255"/>
                  <a:chOff x="10104172" y="1540969"/>
                  <a:chExt cx="214255" cy="214255"/>
                </a:xfrm>
              </p:grpSpPr>
              <p:sp>
                <p:nvSpPr>
                  <p:cNvPr id="22" name="椭圆 21"/>
                  <p:cNvSpPr/>
                  <p:nvPr/>
                </p:nvSpPr>
                <p:spPr>
                  <a:xfrm>
                    <a:off x="10104172"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形 2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5893" y="1552690"/>
                    <a:ext cx="190811" cy="190811"/>
                  </a:xfrm>
                  <a:prstGeom prst="rect">
                    <a:avLst/>
                  </a:prstGeom>
                </p:spPr>
              </p:pic>
            </p:grpSp>
          </p:grpSp>
          <p:grpSp>
            <p:nvGrpSpPr>
              <p:cNvPr id="33" name="组合 32"/>
              <p:cNvGrpSpPr/>
              <p:nvPr/>
            </p:nvGrpSpPr>
            <p:grpSpPr>
              <a:xfrm>
                <a:off x="8372238" y="1486121"/>
                <a:ext cx="1317093" cy="311370"/>
                <a:chOff x="8372238" y="1486121"/>
                <a:chExt cx="1317093" cy="311370"/>
              </a:xfrm>
            </p:grpSpPr>
            <p:grpSp>
              <p:nvGrpSpPr>
                <p:cNvPr id="30" name="组合 29"/>
                <p:cNvGrpSpPr/>
                <p:nvPr/>
              </p:nvGrpSpPr>
              <p:grpSpPr>
                <a:xfrm>
                  <a:off x="8372238" y="1486121"/>
                  <a:ext cx="1317093" cy="311370"/>
                  <a:chOff x="8455522" y="1486121"/>
                  <a:chExt cx="1317093" cy="311370"/>
                </a:xfrm>
              </p:grpSpPr>
              <p:sp>
                <p:nvSpPr>
                  <p:cNvPr id="26" name="文本框 25"/>
                  <p:cNvSpPr txBox="1"/>
                  <p:nvPr>
                    <p:custDataLst>
                      <p:tags r:id="rId13"/>
                    </p:custDataLst>
                  </p:nvPr>
                </p:nvSpPr>
                <p:spPr>
                  <a:xfrm>
                    <a:off x="8455522" y="1486121"/>
                    <a:ext cx="1317093" cy="311370"/>
                  </a:xfrm>
                  <a:prstGeom prst="roundRect">
                    <a:avLst>
                      <a:gd name="adj" fmla="val 0"/>
                    </a:avLst>
                  </a:prstGeom>
                  <a:solidFill>
                    <a:srgbClr val="0971CA"/>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a:gradFill>
                          <a:gsLst>
                            <a:gs pos="93000">
                              <a:schemeClr val="bg1"/>
                            </a:gs>
                            <a:gs pos="0">
                              <a:schemeClr val="bg1"/>
                            </a:gs>
                          </a:gsLst>
                          <a:lin ang="5400000" scaled="1"/>
                        </a:gradFill>
                      </a:rPr>
                      <a:t>节约降费</a:t>
                    </a:r>
                    <a:endParaRPr lang="zh-CN" altLang="en-US">
                      <a:gradFill>
                        <a:gsLst>
                          <a:gs pos="93000">
                            <a:schemeClr val="bg1"/>
                          </a:gs>
                          <a:gs pos="0">
                            <a:schemeClr val="bg1"/>
                          </a:gs>
                        </a:gsLst>
                        <a:lin ang="5400000" scaled="1"/>
                      </a:gradFill>
                    </a:endParaRPr>
                  </a:p>
                </p:txBody>
              </p:sp>
              <p:sp>
                <p:nvSpPr>
                  <p:cNvPr id="28" name="椭圆 27"/>
                  <p:cNvSpPr/>
                  <p:nvPr>
                    <p:custDataLst>
                      <p:tags r:id="rId14"/>
                    </p:custDataLst>
                  </p:nvPr>
                </p:nvSpPr>
                <p:spPr>
                  <a:xfrm>
                    <a:off x="8557238"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形 31"/>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8518854" y="1587821"/>
                  <a:ext cx="124454" cy="116830"/>
                </a:xfrm>
                <a:prstGeom prst="rect">
                  <a:avLst/>
                </a:prstGeom>
              </p:spPr>
            </p:pic>
          </p:grpSp>
          <p:grpSp>
            <p:nvGrpSpPr>
              <p:cNvPr id="46" name="组合 45"/>
              <p:cNvGrpSpPr/>
              <p:nvPr/>
            </p:nvGrpSpPr>
            <p:grpSpPr>
              <a:xfrm>
                <a:off x="6535367" y="1486121"/>
                <a:ext cx="1317093" cy="311370"/>
                <a:chOff x="6535367" y="1486121"/>
                <a:chExt cx="1317093" cy="311370"/>
              </a:xfrm>
            </p:grpSpPr>
            <p:grpSp>
              <p:nvGrpSpPr>
                <p:cNvPr id="35" name="组合 34"/>
                <p:cNvGrpSpPr/>
                <p:nvPr/>
              </p:nvGrpSpPr>
              <p:grpSpPr>
                <a:xfrm>
                  <a:off x="6535367" y="1486121"/>
                  <a:ext cx="1317093" cy="311370"/>
                  <a:chOff x="8455522" y="1486121"/>
                  <a:chExt cx="1317093" cy="311370"/>
                </a:xfrm>
              </p:grpSpPr>
              <p:sp>
                <p:nvSpPr>
                  <p:cNvPr id="37" name="文本框 36"/>
                  <p:cNvSpPr txBox="1"/>
                  <p:nvPr>
                    <p:custDataLst>
                      <p:tags r:id="rId18"/>
                    </p:custDataLst>
                  </p:nvPr>
                </p:nvSpPr>
                <p:spPr>
                  <a:xfrm>
                    <a:off x="8455522" y="1486121"/>
                    <a:ext cx="1317093" cy="311370"/>
                  </a:xfrm>
                  <a:prstGeom prst="roundRect">
                    <a:avLst>
                      <a:gd name="adj" fmla="val 0"/>
                    </a:avLst>
                  </a:prstGeom>
                  <a:solidFill>
                    <a:srgbClr val="0971CA"/>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a:gradFill>
                          <a:gsLst>
                            <a:gs pos="93000">
                              <a:schemeClr val="bg1"/>
                            </a:gs>
                            <a:gs pos="0">
                              <a:schemeClr val="bg1"/>
                            </a:gs>
                          </a:gsLst>
                          <a:lin ang="5400000" scaled="1"/>
                        </a:gradFill>
                      </a:rPr>
                      <a:t>复合增效</a:t>
                    </a:r>
                    <a:endParaRPr lang="zh-CN" altLang="en-US">
                      <a:gradFill>
                        <a:gsLst>
                          <a:gs pos="93000">
                            <a:schemeClr val="bg1"/>
                          </a:gs>
                          <a:gs pos="0">
                            <a:schemeClr val="bg1"/>
                          </a:gs>
                        </a:gsLst>
                        <a:lin ang="5400000" scaled="1"/>
                      </a:gradFill>
                    </a:endParaRPr>
                  </a:p>
                </p:txBody>
              </p:sp>
              <p:sp>
                <p:nvSpPr>
                  <p:cNvPr id="38" name="椭圆 37"/>
                  <p:cNvSpPr/>
                  <p:nvPr>
                    <p:custDataLst>
                      <p:tags r:id="rId19"/>
                    </p:custDataLst>
                  </p:nvPr>
                </p:nvSpPr>
                <p:spPr>
                  <a:xfrm>
                    <a:off x="8557238"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形 44"/>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6679992" y="1576396"/>
                  <a:ext cx="128436" cy="132995"/>
                </a:xfrm>
                <a:prstGeom prst="rect">
                  <a:avLst/>
                </a:prstGeom>
              </p:spPr>
            </p:pic>
          </p:grpSp>
        </p:grpSp>
      </p:grpSp>
      <p:grpSp>
        <p:nvGrpSpPr>
          <p:cNvPr id="23" name="组合 22"/>
          <p:cNvGrpSpPr/>
          <p:nvPr/>
        </p:nvGrpSpPr>
        <p:grpSpPr>
          <a:xfrm>
            <a:off x="668020" y="3777309"/>
            <a:ext cx="5394960" cy="1493520"/>
            <a:chOff x="1061" y="5914"/>
            <a:chExt cx="8496" cy="2352"/>
          </a:xfrm>
        </p:grpSpPr>
        <p:grpSp>
          <p:nvGrpSpPr>
            <p:cNvPr id="125" name="组合 124"/>
            <p:cNvGrpSpPr/>
            <p:nvPr/>
          </p:nvGrpSpPr>
          <p:grpSpPr>
            <a:xfrm>
              <a:off x="1066" y="5914"/>
              <a:ext cx="8491" cy="600"/>
              <a:chOff x="6334998" y="3979478"/>
              <a:chExt cx="5391576" cy="381075"/>
            </a:xfrm>
          </p:grpSpPr>
          <p:sp>
            <p:nvSpPr>
              <p:cNvPr id="106" name="矩形: 圆角 105"/>
              <p:cNvSpPr/>
              <p:nvPr/>
            </p:nvSpPr>
            <p:spPr>
              <a:xfrm>
                <a:off x="6334998" y="3979478"/>
                <a:ext cx="5391576" cy="381075"/>
              </a:xfrm>
              <a:prstGeom prst="roundRect">
                <a:avLst/>
              </a:prstGeom>
              <a:solidFill>
                <a:srgbClr val="CC0066"/>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a:gradFill>
                      <a:gsLst>
                        <a:gs pos="50000">
                          <a:schemeClr val="bg1"/>
                        </a:gs>
                        <a:gs pos="100000">
                          <a:schemeClr val="bg1"/>
                        </a:gs>
                      </a:gsLst>
                      <a:lin ang="0" scaled="0"/>
                    </a:gradFill>
                    <a:latin typeface="+mn-ea"/>
                  </a:rPr>
                  <a:t>优先审评审批</a:t>
                </a:r>
                <a:endParaRPr lang="zh-CN" altLang="en-US" sz="1600" b="1">
                  <a:gradFill>
                    <a:gsLst>
                      <a:gs pos="50000">
                        <a:schemeClr val="bg1"/>
                      </a:gs>
                      <a:gs pos="100000">
                        <a:schemeClr val="bg1"/>
                      </a:gs>
                    </a:gsLst>
                    <a:lin ang="0" scaled="0"/>
                  </a:gradFill>
                  <a:latin typeface="+mn-ea"/>
                </a:endParaRPr>
              </a:p>
            </p:txBody>
          </p:sp>
          <p:grpSp>
            <p:nvGrpSpPr>
              <p:cNvPr id="124" name="组合 123"/>
              <p:cNvGrpSpPr/>
              <p:nvPr/>
            </p:nvGrpSpPr>
            <p:grpSpPr>
              <a:xfrm>
                <a:off x="8117429" y="4084357"/>
                <a:ext cx="235680" cy="201894"/>
                <a:chOff x="8069832" y="4084356"/>
                <a:chExt cx="246551" cy="211207"/>
              </a:xfrm>
            </p:grpSpPr>
            <p:sp>
              <p:nvSpPr>
                <p:cNvPr id="115" name="任意多边形: 形状 114"/>
                <p:cNvSpPr/>
                <p:nvPr/>
              </p:nvSpPr>
              <p:spPr>
                <a:xfrm>
                  <a:off x="8069832" y="4084356"/>
                  <a:ext cx="151670" cy="211207"/>
                </a:xfrm>
                <a:custGeom>
                  <a:avLst/>
                  <a:gdLst>
                    <a:gd name="connsiteX0" fmla="*/ 672276 w 1140315"/>
                    <a:gd name="connsiteY0" fmla="*/ 401702 h 1587956"/>
                    <a:gd name="connsiteX1" fmla="*/ 486033 w 1140315"/>
                    <a:gd name="connsiteY1" fmla="*/ 184865 h 1587956"/>
                    <a:gd name="connsiteX2" fmla="*/ 696885 w 1140315"/>
                    <a:gd name="connsiteY2" fmla="*/ 662 h 1587956"/>
                    <a:gd name="connsiteX3" fmla="*/ 873585 w 1140315"/>
                    <a:gd name="connsiteY3" fmla="*/ 216519 h 1587956"/>
                    <a:gd name="connsiteX4" fmla="*/ 672276 w 1140315"/>
                    <a:gd name="connsiteY4" fmla="*/ 401702 h 1587956"/>
                    <a:gd name="connsiteX5" fmla="*/ 1122489 w 1140315"/>
                    <a:gd name="connsiteY5" fmla="*/ 945745 h 1587956"/>
                    <a:gd name="connsiteX6" fmla="*/ 1076337 w 1140315"/>
                    <a:gd name="connsiteY6" fmla="*/ 927856 h 1587956"/>
                    <a:gd name="connsiteX7" fmla="*/ 803617 w 1140315"/>
                    <a:gd name="connsiteY7" fmla="*/ 909922 h 1587956"/>
                    <a:gd name="connsiteX8" fmla="*/ 1051680 w 1140315"/>
                    <a:gd name="connsiteY8" fmla="*/ 1530439 h 1587956"/>
                    <a:gd name="connsiteX9" fmla="*/ 1041766 w 1140315"/>
                    <a:gd name="connsiteY9" fmla="*/ 1572425 h 1587956"/>
                    <a:gd name="connsiteX10" fmla="*/ 992640 w 1140315"/>
                    <a:gd name="connsiteY10" fmla="*/ 1559308 h 1587956"/>
                    <a:gd name="connsiteX11" fmla="*/ 751473 w 1140315"/>
                    <a:gd name="connsiteY11" fmla="*/ 1355171 h 1587956"/>
                    <a:gd name="connsiteX12" fmla="*/ 543406 w 1140315"/>
                    <a:gd name="connsiteY12" fmla="*/ 1354014 h 1587956"/>
                    <a:gd name="connsiteX13" fmla="*/ 542435 w 1140315"/>
                    <a:gd name="connsiteY13" fmla="*/ 1370692 h 1587956"/>
                    <a:gd name="connsiteX14" fmla="*/ 550036 w 1140315"/>
                    <a:gd name="connsiteY14" fmla="*/ 1556151 h 1587956"/>
                    <a:gd name="connsiteX15" fmla="*/ 497947 w 1140315"/>
                    <a:gd name="connsiteY15" fmla="*/ 1576640 h 1587956"/>
                    <a:gd name="connsiteX16" fmla="*/ 327408 w 1140315"/>
                    <a:gd name="connsiteY16" fmla="*/ 834156 h 1587956"/>
                    <a:gd name="connsiteX17" fmla="*/ 65024 w 1140315"/>
                    <a:gd name="connsiteY17" fmla="*/ 996118 h 1587956"/>
                    <a:gd name="connsiteX18" fmla="*/ 46348 w 1140315"/>
                    <a:gd name="connsiteY18" fmla="*/ 840555 h 1587956"/>
                    <a:gd name="connsiteX19" fmla="*/ 618289 w 1140315"/>
                    <a:gd name="connsiteY19" fmla="*/ 472695 h 1587956"/>
                    <a:gd name="connsiteX20" fmla="*/ 1121004 w 1140315"/>
                    <a:gd name="connsiteY20" fmla="*/ 878093 h 1587956"/>
                    <a:gd name="connsiteX21" fmla="*/ 1139500 w 1140315"/>
                    <a:gd name="connsiteY21" fmla="*/ 919467 h 1587956"/>
                    <a:gd name="connsiteX22" fmla="*/ 1122491 w 1140315"/>
                    <a:gd name="connsiteY22" fmla="*/ 945745 h 158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0315" h="1587956">
                      <a:moveTo>
                        <a:pt x="672276" y="401702"/>
                      </a:moveTo>
                      <a:cubicBezTo>
                        <a:pt x="566017" y="386224"/>
                        <a:pt x="476301" y="295299"/>
                        <a:pt x="486033" y="184865"/>
                      </a:cubicBezTo>
                      <a:cubicBezTo>
                        <a:pt x="495394" y="74440"/>
                        <a:pt x="589891" y="-8282"/>
                        <a:pt x="696885" y="662"/>
                      </a:cubicBezTo>
                      <a:cubicBezTo>
                        <a:pt x="803933" y="9237"/>
                        <a:pt x="890916" y="106693"/>
                        <a:pt x="873585" y="216519"/>
                      </a:cubicBezTo>
                      <a:cubicBezTo>
                        <a:pt x="852503" y="348773"/>
                        <a:pt x="775950" y="416990"/>
                        <a:pt x="672276" y="401702"/>
                      </a:cubicBezTo>
                      <a:moveTo>
                        <a:pt x="1122489" y="945745"/>
                      </a:moveTo>
                      <a:cubicBezTo>
                        <a:pt x="1108129" y="947371"/>
                        <a:pt x="1090286" y="938984"/>
                        <a:pt x="1076337" y="927856"/>
                      </a:cubicBezTo>
                      <a:cubicBezTo>
                        <a:pt x="997966" y="866965"/>
                        <a:pt x="858669" y="674416"/>
                        <a:pt x="803617" y="909922"/>
                      </a:cubicBezTo>
                      <a:cubicBezTo>
                        <a:pt x="778726" y="1090332"/>
                        <a:pt x="809639" y="1228619"/>
                        <a:pt x="1051680" y="1530439"/>
                      </a:cubicBezTo>
                      <a:cubicBezTo>
                        <a:pt x="1062427" y="1543547"/>
                        <a:pt x="1065257" y="1571355"/>
                        <a:pt x="1041766" y="1572425"/>
                      </a:cubicBezTo>
                      <a:cubicBezTo>
                        <a:pt x="1018127" y="1573398"/>
                        <a:pt x="992640" y="1559308"/>
                        <a:pt x="992640" y="1559308"/>
                      </a:cubicBezTo>
                      <a:cubicBezTo>
                        <a:pt x="914282" y="1524871"/>
                        <a:pt x="863349" y="1464766"/>
                        <a:pt x="751473" y="1355171"/>
                      </a:cubicBezTo>
                      <a:cubicBezTo>
                        <a:pt x="657172" y="1263274"/>
                        <a:pt x="559714" y="1240620"/>
                        <a:pt x="543406" y="1354014"/>
                      </a:cubicBezTo>
                      <a:cubicBezTo>
                        <a:pt x="542677" y="1359542"/>
                        <a:pt x="542352" y="1365117"/>
                        <a:pt x="542435" y="1370692"/>
                      </a:cubicBezTo>
                      <a:cubicBezTo>
                        <a:pt x="543034" y="1441696"/>
                        <a:pt x="544240" y="1507545"/>
                        <a:pt x="550036" y="1556151"/>
                      </a:cubicBezTo>
                      <a:cubicBezTo>
                        <a:pt x="553411" y="1584798"/>
                        <a:pt x="515830" y="1599720"/>
                        <a:pt x="497947" y="1576640"/>
                      </a:cubicBezTo>
                      <a:cubicBezTo>
                        <a:pt x="415365" y="1470195"/>
                        <a:pt x="314107" y="1217304"/>
                        <a:pt x="327408" y="834156"/>
                      </a:cubicBezTo>
                      <a:cubicBezTo>
                        <a:pt x="327408" y="767332"/>
                        <a:pt x="261375" y="759315"/>
                        <a:pt x="65024" y="996118"/>
                      </a:cubicBezTo>
                      <a:cubicBezTo>
                        <a:pt x="8721" y="1063922"/>
                        <a:pt x="-38594" y="1025781"/>
                        <a:pt x="46348" y="840555"/>
                      </a:cubicBezTo>
                      <a:cubicBezTo>
                        <a:pt x="46348" y="840555"/>
                        <a:pt x="234167" y="463335"/>
                        <a:pt x="618289" y="472695"/>
                      </a:cubicBezTo>
                      <a:cubicBezTo>
                        <a:pt x="887859" y="496931"/>
                        <a:pt x="1031888" y="698469"/>
                        <a:pt x="1121004" y="878093"/>
                      </a:cubicBezTo>
                      <a:cubicBezTo>
                        <a:pt x="1129763" y="895603"/>
                        <a:pt x="1136300" y="909135"/>
                        <a:pt x="1139500" y="919467"/>
                      </a:cubicBezTo>
                      <a:cubicBezTo>
                        <a:pt x="1142968" y="931523"/>
                        <a:pt x="1135011" y="944588"/>
                        <a:pt x="1122491" y="945745"/>
                      </a:cubicBezTo>
                    </a:path>
                  </a:pathLst>
                </a:custGeom>
                <a:solidFill>
                  <a:schemeClr val="bg1"/>
                </a:solidFill>
                <a:ln w="1860" cap="flat">
                  <a:noFill/>
                  <a:prstDash val="solid"/>
                  <a:miter/>
                </a:ln>
              </p:spPr>
              <p:txBody>
                <a:bodyPr rtlCol="0" anchor="ctr"/>
                <a:lstStyle/>
                <a:p>
                  <a:endParaRPr lang="zh-CN" altLang="en-US"/>
                </a:p>
              </p:txBody>
            </p:sp>
            <p:sp>
              <p:nvSpPr>
                <p:cNvPr id="120" name="任意多边形: 形状 119"/>
                <p:cNvSpPr/>
                <p:nvPr/>
              </p:nvSpPr>
              <p:spPr>
                <a:xfrm>
                  <a:off x="8230998" y="4176110"/>
                  <a:ext cx="43531" cy="41246"/>
                </a:xfrm>
                <a:custGeom>
                  <a:avLst/>
                  <a:gdLst>
                    <a:gd name="connsiteX0" fmla="*/ 208423 w 327280"/>
                    <a:gd name="connsiteY0" fmla="*/ 306874 h 310107"/>
                    <a:gd name="connsiteX1" fmla="*/ 2529 w 327280"/>
                    <a:gd name="connsiteY1" fmla="*/ 192878 h 310107"/>
                    <a:gd name="connsiteX2" fmla="*/ 144332 w 327280"/>
                    <a:gd name="connsiteY2" fmla="*/ 2876 h 310107"/>
                    <a:gd name="connsiteX3" fmla="*/ 323815 w 327280"/>
                    <a:gd name="connsiteY3" fmla="*/ 125399 h 310107"/>
                    <a:gd name="connsiteX4" fmla="*/ 208423 w 327280"/>
                    <a:gd name="connsiteY4" fmla="*/ 306830 h 31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80" h="310107">
                      <a:moveTo>
                        <a:pt x="208423" y="306874"/>
                      </a:moveTo>
                      <a:cubicBezTo>
                        <a:pt x="127042" y="323190"/>
                        <a:pt x="20420" y="276619"/>
                        <a:pt x="2529" y="192878"/>
                      </a:cubicBezTo>
                      <a:cubicBezTo>
                        <a:pt x="-15171" y="108678"/>
                        <a:pt x="63011" y="19238"/>
                        <a:pt x="144332" y="2876"/>
                      </a:cubicBezTo>
                      <a:cubicBezTo>
                        <a:pt x="225717" y="-13432"/>
                        <a:pt x="305926" y="41246"/>
                        <a:pt x="323815" y="125399"/>
                      </a:cubicBezTo>
                      <a:cubicBezTo>
                        <a:pt x="341466" y="209184"/>
                        <a:pt x="289979" y="290522"/>
                        <a:pt x="208423" y="306830"/>
                      </a:cubicBezTo>
                    </a:path>
                  </a:pathLst>
                </a:custGeom>
                <a:solidFill>
                  <a:schemeClr val="bg1"/>
                </a:solidFill>
                <a:ln w="1860" cap="flat">
                  <a:noFill/>
                  <a:prstDash val="solid"/>
                  <a:miter/>
                </a:ln>
              </p:spPr>
              <p:txBody>
                <a:bodyPr rtlCol="0" anchor="ctr"/>
                <a:lstStyle/>
                <a:p>
                  <a:endParaRPr lang="zh-CN" altLang="en-US"/>
                </a:p>
              </p:txBody>
            </p:sp>
            <p:sp>
              <p:nvSpPr>
                <p:cNvPr id="123" name="任意多边形: 形状 122"/>
                <p:cNvSpPr/>
                <p:nvPr/>
              </p:nvSpPr>
              <p:spPr>
                <a:xfrm>
                  <a:off x="8195434" y="4205352"/>
                  <a:ext cx="120949" cy="88239"/>
                </a:xfrm>
                <a:custGeom>
                  <a:avLst/>
                  <a:gdLst>
                    <a:gd name="connsiteX0" fmla="*/ 904146 w 909347"/>
                    <a:gd name="connsiteY0" fmla="*/ 48784 h 663423"/>
                    <a:gd name="connsiteX1" fmla="*/ 750530 w 909347"/>
                    <a:gd name="connsiteY1" fmla="*/ 182482 h 663423"/>
                    <a:gd name="connsiteX2" fmla="*/ 675732 w 909347"/>
                    <a:gd name="connsiteY2" fmla="*/ 295277 h 663423"/>
                    <a:gd name="connsiteX3" fmla="*/ 700985 w 909347"/>
                    <a:gd name="connsiteY3" fmla="*/ 461174 h 663423"/>
                    <a:gd name="connsiteX4" fmla="*/ 706776 w 909347"/>
                    <a:gd name="connsiteY4" fmla="*/ 641585 h 663423"/>
                    <a:gd name="connsiteX5" fmla="*/ 666604 w 909347"/>
                    <a:gd name="connsiteY5" fmla="*/ 645429 h 663423"/>
                    <a:gd name="connsiteX6" fmla="*/ 527942 w 909347"/>
                    <a:gd name="connsiteY6" fmla="*/ 503715 h 663423"/>
                    <a:gd name="connsiteX7" fmla="*/ 405793 w 909347"/>
                    <a:gd name="connsiteY7" fmla="*/ 639038 h 663423"/>
                    <a:gd name="connsiteX8" fmla="*/ 358429 w 909347"/>
                    <a:gd name="connsiteY8" fmla="*/ 652102 h 663423"/>
                    <a:gd name="connsiteX9" fmla="*/ 298702 w 909347"/>
                    <a:gd name="connsiteY9" fmla="*/ 500338 h 663423"/>
                    <a:gd name="connsiteX10" fmla="*/ 259961 w 909347"/>
                    <a:gd name="connsiteY10" fmla="*/ 291060 h 663423"/>
                    <a:gd name="connsiteX11" fmla="*/ 5911 w 909347"/>
                    <a:gd name="connsiteY11" fmla="*/ 168721 h 663423"/>
                    <a:gd name="connsiteX12" fmla="*/ 20645 w 909347"/>
                    <a:gd name="connsiteY12" fmla="*/ 130714 h 663423"/>
                    <a:gd name="connsiteX13" fmla="*/ 479945 w 909347"/>
                    <a:gd name="connsiteY13" fmla="*/ 134241 h 663423"/>
                    <a:gd name="connsiteX14" fmla="*/ 871482 w 909347"/>
                    <a:gd name="connsiteY14" fmla="*/ 1799 h 663423"/>
                    <a:gd name="connsiteX15" fmla="*/ 904146 w 909347"/>
                    <a:gd name="connsiteY15" fmla="*/ 48784 h 6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9347" h="663423">
                      <a:moveTo>
                        <a:pt x="904146" y="48784"/>
                      </a:moveTo>
                      <a:cubicBezTo>
                        <a:pt x="889596" y="77467"/>
                        <a:pt x="856733" y="110648"/>
                        <a:pt x="750530" y="182482"/>
                      </a:cubicBezTo>
                      <a:cubicBezTo>
                        <a:pt x="717118" y="205190"/>
                        <a:pt x="682307" y="256120"/>
                        <a:pt x="675732" y="295277"/>
                      </a:cubicBezTo>
                      <a:cubicBezTo>
                        <a:pt x="667943" y="344634"/>
                        <a:pt x="683514" y="392549"/>
                        <a:pt x="700985" y="461174"/>
                      </a:cubicBezTo>
                      <a:cubicBezTo>
                        <a:pt x="713732" y="513130"/>
                        <a:pt x="725690" y="591910"/>
                        <a:pt x="706776" y="641585"/>
                      </a:cubicBezTo>
                      <a:cubicBezTo>
                        <a:pt x="699366" y="660535"/>
                        <a:pt x="674707" y="664107"/>
                        <a:pt x="666604" y="645429"/>
                      </a:cubicBezTo>
                      <a:cubicBezTo>
                        <a:pt x="642964" y="591910"/>
                        <a:pt x="614698" y="519429"/>
                        <a:pt x="527942" y="503715"/>
                      </a:cubicBezTo>
                      <a:cubicBezTo>
                        <a:pt x="440171" y="496952"/>
                        <a:pt x="407178" y="556686"/>
                        <a:pt x="405793" y="639038"/>
                      </a:cubicBezTo>
                      <a:cubicBezTo>
                        <a:pt x="405187" y="664107"/>
                        <a:pt x="378725" y="672210"/>
                        <a:pt x="358429" y="652102"/>
                      </a:cubicBezTo>
                      <a:cubicBezTo>
                        <a:pt x="334801" y="627865"/>
                        <a:pt x="314404" y="593251"/>
                        <a:pt x="298702" y="500338"/>
                      </a:cubicBezTo>
                      <a:cubicBezTo>
                        <a:pt x="279048" y="382905"/>
                        <a:pt x="309079" y="328414"/>
                        <a:pt x="259961" y="291060"/>
                      </a:cubicBezTo>
                      <a:cubicBezTo>
                        <a:pt x="225339" y="264366"/>
                        <a:pt x="73946" y="244116"/>
                        <a:pt x="5911" y="168721"/>
                      </a:cubicBezTo>
                      <a:cubicBezTo>
                        <a:pt x="-6592" y="154718"/>
                        <a:pt x="1879" y="133268"/>
                        <a:pt x="20645" y="130714"/>
                      </a:cubicBezTo>
                      <a:cubicBezTo>
                        <a:pt x="101979" y="120382"/>
                        <a:pt x="243870" y="161905"/>
                        <a:pt x="479945" y="134241"/>
                      </a:cubicBezTo>
                      <a:cubicBezTo>
                        <a:pt x="655615" y="111391"/>
                        <a:pt x="795292" y="29050"/>
                        <a:pt x="871482" y="1799"/>
                      </a:cubicBezTo>
                      <a:cubicBezTo>
                        <a:pt x="896735" y="-6874"/>
                        <a:pt x="920045" y="16948"/>
                        <a:pt x="904146" y="48784"/>
                      </a:cubicBezTo>
                    </a:path>
                  </a:pathLst>
                </a:custGeom>
                <a:solidFill>
                  <a:schemeClr val="bg1"/>
                </a:solidFill>
                <a:ln w="1860" cap="flat">
                  <a:noFill/>
                  <a:prstDash val="solid"/>
                  <a:miter/>
                </a:ln>
              </p:spPr>
              <p:txBody>
                <a:bodyPr rtlCol="0" anchor="ctr"/>
                <a:lstStyle/>
                <a:p>
                  <a:endParaRPr lang="zh-CN" altLang="en-US"/>
                </a:p>
              </p:txBody>
            </p:sp>
          </p:grpSp>
        </p:grpSp>
        <p:sp>
          <p:nvSpPr>
            <p:cNvPr id="131" name="矩形: 圆角 130"/>
            <p:cNvSpPr/>
            <p:nvPr/>
          </p:nvSpPr>
          <p:spPr>
            <a:xfrm>
              <a:off x="1061" y="6684"/>
              <a:ext cx="8496" cy="1583"/>
            </a:xfrm>
            <a:prstGeom prst="roundRect">
              <a:avLst>
                <a:gd name="adj" fmla="val 1778"/>
              </a:avLst>
            </a:prstGeom>
            <a:solidFill>
              <a:schemeClr val="bg1"/>
            </a:solidFill>
            <a:ln w="6350">
              <a:solidFill>
                <a:srgbClr val="CC0066"/>
              </a:solidFill>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文本框 133"/>
            <p:cNvSpPr txBox="1"/>
            <p:nvPr/>
          </p:nvSpPr>
          <p:spPr>
            <a:xfrm>
              <a:off x="2871" y="6793"/>
              <a:ext cx="6679" cy="1464"/>
            </a:xfrm>
            <a:prstGeom prst="rect">
              <a:avLst/>
            </a:prstGeom>
            <a:noFill/>
          </p:spPr>
          <p:txBody>
            <a:bodyPr wrap="square">
              <a:spAutoFit/>
            </a:bodyPr>
            <a:lstStyle/>
            <a:p>
              <a:pPr>
                <a:lnSpc>
                  <a:spcPct val="130000"/>
                </a:lnSpc>
                <a:buClr>
                  <a:srgbClr val="F7A200"/>
                </a:buClr>
              </a:pPr>
              <a:r>
                <a:rPr lang="zh-CN" altLang="en-US" sz="1400" dirty="0">
                  <a:gradFill>
                    <a:gsLst>
                      <a:gs pos="0">
                        <a:schemeClr val="tx1"/>
                      </a:gs>
                      <a:gs pos="100000">
                        <a:schemeClr val="tx1"/>
                      </a:gs>
                    </a:gsLst>
                    <a:lin ang="0" scaled="0"/>
                  </a:gradFill>
                  <a:latin typeface="+mn-ea"/>
                </a:rPr>
                <a:t>因盐酸西替利嗪滴眼液“符合儿童生理特征的儿童用药品新品种、剂型和规格”，药监局药品审评中心将其纳入</a:t>
              </a:r>
              <a:r>
                <a:rPr lang="zh-CN" altLang="en-US" sz="1400" b="1" dirty="0">
                  <a:gradFill>
                    <a:gsLst>
                      <a:gs pos="100000">
                        <a:srgbClr val="CC0066"/>
                      </a:gs>
                      <a:gs pos="0">
                        <a:srgbClr val="CC0066"/>
                      </a:gs>
                    </a:gsLst>
                    <a:path path="circle">
                      <a:fillToRect r="100000" b="100000"/>
                    </a:path>
                  </a:gradFill>
                  <a:latin typeface="+mn-ea"/>
                </a:rPr>
                <a:t>优先审评审批名单</a:t>
              </a:r>
              <a:endParaRPr lang="zh-CN" altLang="en-US" sz="1400" b="1" dirty="0">
                <a:solidFill>
                  <a:srgbClr val="FF0000"/>
                </a:solidFill>
                <a:latin typeface="+mn-ea"/>
              </a:endParaRPr>
            </a:p>
          </p:txBody>
        </p:sp>
        <p:grpSp>
          <p:nvGrpSpPr>
            <p:cNvPr id="132" name="组合 131"/>
            <p:cNvGrpSpPr/>
            <p:nvPr/>
          </p:nvGrpSpPr>
          <p:grpSpPr>
            <a:xfrm>
              <a:off x="1136" y="6793"/>
              <a:ext cx="1604" cy="1365"/>
              <a:chOff x="6350114" y="4213635"/>
              <a:chExt cx="1018428" cy="866802"/>
            </a:xfrm>
          </p:grpSpPr>
          <p:grpSp>
            <p:nvGrpSpPr>
              <p:cNvPr id="122" name="组合 121"/>
              <p:cNvGrpSpPr/>
              <p:nvPr/>
            </p:nvGrpSpPr>
            <p:grpSpPr>
              <a:xfrm>
                <a:off x="6350114" y="4213635"/>
                <a:ext cx="1018428" cy="866802"/>
                <a:chOff x="6336432" y="4201992"/>
                <a:chExt cx="1045787" cy="890088"/>
              </a:xfrm>
            </p:grpSpPr>
            <p:sp>
              <p:nvSpPr>
                <p:cNvPr id="118" name="椭圆 117"/>
                <p:cNvSpPr/>
                <p:nvPr/>
              </p:nvSpPr>
              <p:spPr>
                <a:xfrm>
                  <a:off x="6414282" y="4201992"/>
                  <a:ext cx="890088" cy="890088"/>
                </a:xfrm>
                <a:prstGeom prst="ellipse">
                  <a:avLst/>
                </a:prstGeom>
                <a:solidFill>
                  <a:srgbClr val="CC0066"/>
                </a:solidFill>
                <a:ln w="63500">
                  <a:solidFill>
                    <a:srgbClr val="CC0066">
                      <a:alpha val="1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120"/>
                <p:cNvSpPr txBox="1"/>
                <p:nvPr/>
              </p:nvSpPr>
              <p:spPr>
                <a:xfrm>
                  <a:off x="6336432" y="4580962"/>
                  <a:ext cx="1045787" cy="316045"/>
                </a:xfrm>
                <a:prstGeom prst="rect">
                  <a:avLst/>
                </a:prstGeom>
                <a:noFill/>
              </p:spPr>
              <p:txBody>
                <a:bodyPr wrap="square">
                  <a:spAutoFit/>
                </a:bodyPr>
                <a:lstStyle/>
                <a:p>
                  <a:pPr algn="ctr"/>
                  <a:r>
                    <a:rPr lang="zh-CN" altLang="en-US" sz="1400" b="1">
                      <a:gradFill>
                        <a:gsLst>
                          <a:gs pos="100000">
                            <a:schemeClr val="bg1"/>
                          </a:gs>
                          <a:gs pos="0">
                            <a:schemeClr val="bg1"/>
                          </a:gs>
                        </a:gsLst>
                        <a:path path="circle">
                          <a:fillToRect r="100000" b="100000"/>
                        </a:path>
                      </a:gradFill>
                    </a:rPr>
                    <a:t>儿童用药</a:t>
                  </a:r>
                  <a:endParaRPr lang="zh-CN" altLang="en-US" sz="1400" b="1">
                    <a:gradFill>
                      <a:gsLst>
                        <a:gs pos="100000">
                          <a:schemeClr val="bg1"/>
                        </a:gs>
                        <a:gs pos="0">
                          <a:schemeClr val="bg1"/>
                        </a:gs>
                      </a:gsLst>
                      <a:path path="circle">
                        <a:fillToRect r="100000" b="100000"/>
                      </a:path>
                    </a:gradFill>
                  </a:endParaRPr>
                </a:p>
              </p:txBody>
            </p:sp>
          </p:grpSp>
          <p:pic>
            <p:nvPicPr>
              <p:cNvPr id="130" name="图形 129"/>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32754" y="4315345"/>
                <a:ext cx="267346" cy="267346"/>
              </a:xfrm>
              <a:prstGeom prst="rect">
                <a:avLst/>
              </a:prstGeom>
            </p:spPr>
          </p:pic>
        </p:grpSp>
      </p:grpSp>
      <p:grpSp>
        <p:nvGrpSpPr>
          <p:cNvPr id="47" name="组合 46"/>
          <p:cNvGrpSpPr/>
          <p:nvPr>
            <p:custDataLst>
              <p:tags r:id="rId25"/>
            </p:custDataLst>
          </p:nvPr>
        </p:nvGrpSpPr>
        <p:grpSpPr>
          <a:xfrm>
            <a:off x="656590" y="1561159"/>
            <a:ext cx="5384800" cy="2082165"/>
            <a:chOff x="959" y="2324"/>
            <a:chExt cx="8480" cy="3279"/>
          </a:xfrm>
        </p:grpSpPr>
        <p:pic>
          <p:nvPicPr>
            <p:cNvPr id="51" name="图形 50"/>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3707" y="4370"/>
              <a:ext cx="359" cy="358"/>
            </a:xfrm>
            <a:prstGeom prst="rect">
              <a:avLst/>
            </a:prstGeom>
          </p:spPr>
        </p:pic>
        <p:sp>
          <p:nvSpPr>
            <p:cNvPr id="40" name="矩形: 圆角 39"/>
            <p:cNvSpPr/>
            <p:nvPr>
              <p:custDataLst>
                <p:tags r:id="rId29"/>
              </p:custDataLst>
            </p:nvPr>
          </p:nvSpPr>
          <p:spPr>
            <a:xfrm>
              <a:off x="959" y="2326"/>
              <a:ext cx="2719" cy="3277"/>
            </a:xfrm>
            <a:prstGeom prst="roundRect">
              <a:avLst>
                <a:gd name="adj" fmla="val 1778"/>
              </a:avLst>
            </a:prstGeom>
            <a:solidFill>
              <a:schemeClr val="bg1"/>
            </a:solidFill>
            <a:ln w="6350">
              <a:solidFill>
                <a:srgbClr val="CC0066"/>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30"/>
              </p:custDataLst>
            </p:nvPr>
          </p:nvSpPr>
          <p:spPr>
            <a:xfrm>
              <a:off x="1035" y="2820"/>
              <a:ext cx="2569" cy="2409"/>
            </a:xfrm>
            <a:prstGeom prst="rect">
              <a:avLst/>
            </a:prstGeom>
            <a:noFill/>
          </p:spPr>
          <p:txBody>
            <a:bodyPr wrap="square">
              <a:spAutoFit/>
            </a:bodyPr>
            <a:lstStyle/>
            <a:p>
              <a:pPr algn="l" fontAlgn="auto">
                <a:lnSpc>
                  <a:spcPct val="130000"/>
                </a:lnSpc>
                <a:buClr>
                  <a:srgbClr val="F7A200"/>
                </a:buClr>
                <a:buSzTx/>
              </a:pPr>
              <a:r>
                <a:rPr lang="zh-CN" altLang="en-US" sz="1200" dirty="0">
                  <a:gradFill>
                    <a:gsLst>
                      <a:gs pos="0">
                        <a:schemeClr val="tx1"/>
                      </a:gs>
                      <a:gs pos="100000">
                        <a:schemeClr val="tx1"/>
                      </a:gs>
                    </a:gsLst>
                    <a:lin ang="0" scaled="0"/>
                  </a:gradFill>
                  <a:latin typeface="+mn-ea"/>
                </a:rPr>
                <a:t>盐酸西替利嗪滴眼液存在</a:t>
              </a:r>
              <a:r>
                <a:rPr lang="zh-CN" altLang="en-US" sz="1200" b="1" dirty="0">
                  <a:solidFill>
                    <a:srgbClr val="CC0066"/>
                  </a:solidFill>
                  <a:latin typeface="+mn-ea"/>
                </a:rPr>
                <a:t>胶束</a:t>
              </a:r>
              <a:r>
                <a:rPr lang="en-US" altLang="zh-CN" sz="1200" b="1" dirty="0">
                  <a:solidFill>
                    <a:srgbClr val="CC0066"/>
                  </a:solidFill>
                  <a:latin typeface="+mn-ea"/>
                </a:rPr>
                <a:t>*</a:t>
              </a:r>
              <a:r>
                <a:rPr lang="zh-CN" altLang="en-US" sz="1200" dirty="0">
                  <a:gradFill>
                    <a:gsLst>
                      <a:gs pos="0">
                        <a:schemeClr val="tx1"/>
                      </a:gs>
                      <a:gs pos="100000">
                        <a:schemeClr val="tx1"/>
                      </a:gs>
                    </a:gsLst>
                    <a:lin ang="0" scaled="0"/>
                  </a:gradFill>
                  <a:latin typeface="+mn-ea"/>
                </a:rPr>
                <a:t>，亲水外壳帮助药物穿过泪液层，内核携带药物穿过脂质层，更容易进入眼内，提高生物利用度</a:t>
              </a:r>
              <a:endParaRPr lang="zh-CN" altLang="en-US" sz="1200" dirty="0">
                <a:gradFill>
                  <a:gsLst>
                    <a:gs pos="0">
                      <a:schemeClr val="tx1"/>
                    </a:gs>
                    <a:gs pos="100000">
                      <a:schemeClr val="tx1"/>
                    </a:gs>
                  </a:gsLst>
                  <a:lin ang="0" scaled="0"/>
                </a:gradFill>
                <a:latin typeface="+mn-ea"/>
              </a:endParaRPr>
            </a:p>
          </p:txBody>
        </p:sp>
        <p:grpSp>
          <p:nvGrpSpPr>
            <p:cNvPr id="68" name="组合 67"/>
            <p:cNvGrpSpPr/>
            <p:nvPr/>
          </p:nvGrpSpPr>
          <p:grpSpPr>
            <a:xfrm>
              <a:off x="1280" y="2326"/>
              <a:ext cx="2077" cy="490"/>
              <a:chOff x="4336399" y="1486121"/>
              <a:chExt cx="1317093" cy="311370"/>
            </a:xfrm>
          </p:grpSpPr>
          <p:grpSp>
            <p:nvGrpSpPr>
              <p:cNvPr id="52" name="组合 51"/>
              <p:cNvGrpSpPr/>
              <p:nvPr/>
            </p:nvGrpSpPr>
            <p:grpSpPr>
              <a:xfrm>
                <a:off x="4336399" y="1486121"/>
                <a:ext cx="1317093" cy="311370"/>
                <a:chOff x="8455522" y="1486121"/>
                <a:chExt cx="1317093" cy="311370"/>
              </a:xfrm>
            </p:grpSpPr>
            <p:sp>
              <p:nvSpPr>
                <p:cNvPr id="55" name="文本框 54"/>
                <p:cNvSpPr txBox="1"/>
                <p:nvPr>
                  <p:custDataLst>
                    <p:tags r:id="rId31"/>
                  </p:custDataLst>
                </p:nvPr>
              </p:nvSpPr>
              <p:spPr>
                <a:xfrm>
                  <a:off x="8455522" y="1486121"/>
                  <a:ext cx="1317093" cy="311370"/>
                </a:xfrm>
                <a:prstGeom prst="roundRect">
                  <a:avLst>
                    <a:gd name="adj" fmla="val 0"/>
                  </a:avLst>
                </a:prstGeom>
                <a:solidFill>
                  <a:srgbClr val="CC0066"/>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dirty="0">
                      <a:gradFill>
                        <a:gsLst>
                          <a:gs pos="93000">
                            <a:schemeClr val="bg1"/>
                          </a:gs>
                          <a:gs pos="0">
                            <a:schemeClr val="bg1"/>
                          </a:gs>
                        </a:gsLst>
                        <a:lin ang="5400000" scaled="1"/>
                      </a:gradFill>
                    </a:rPr>
                    <a:t>提升穿透</a:t>
                  </a:r>
                  <a:endParaRPr lang="zh-CN" altLang="en-US" dirty="0">
                    <a:gradFill>
                      <a:gsLst>
                        <a:gs pos="93000">
                          <a:schemeClr val="bg1"/>
                        </a:gs>
                        <a:gs pos="0">
                          <a:schemeClr val="bg1"/>
                        </a:gs>
                      </a:gsLst>
                      <a:lin ang="5400000" scaled="1"/>
                    </a:gradFill>
                  </a:endParaRPr>
                </a:p>
              </p:txBody>
            </p:sp>
            <p:sp>
              <p:nvSpPr>
                <p:cNvPr id="59" name="椭圆 58"/>
                <p:cNvSpPr/>
                <p:nvPr>
                  <p:custDataLst>
                    <p:tags r:id="rId32"/>
                  </p:custDataLst>
                </p:nvPr>
              </p:nvSpPr>
              <p:spPr>
                <a:xfrm>
                  <a:off x="8557238"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5" name="图形 64"/>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tretch>
                <a:fillRect/>
              </a:stretch>
            </p:blipFill>
            <p:spPr>
              <a:xfrm>
                <a:off x="4471069" y="1577551"/>
                <a:ext cx="148346" cy="139259"/>
              </a:xfrm>
              <a:prstGeom prst="rect">
                <a:avLst/>
              </a:prstGeom>
            </p:spPr>
          </p:pic>
        </p:grpSp>
        <p:sp>
          <p:nvSpPr>
            <p:cNvPr id="39" name="矩形: 圆角 38"/>
            <p:cNvSpPr/>
            <p:nvPr>
              <p:custDataLst>
                <p:tags r:id="rId36"/>
              </p:custDataLst>
            </p:nvPr>
          </p:nvSpPr>
          <p:spPr>
            <a:xfrm>
              <a:off x="3857" y="2324"/>
              <a:ext cx="2719" cy="3277"/>
            </a:xfrm>
            <a:prstGeom prst="roundRect">
              <a:avLst>
                <a:gd name="adj" fmla="val 1778"/>
              </a:avLst>
            </a:prstGeom>
            <a:solidFill>
              <a:schemeClr val="bg1"/>
            </a:solidFill>
            <a:ln w="6350">
              <a:solidFill>
                <a:srgbClr val="CC0066"/>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p:cNvSpPr/>
            <p:nvPr>
              <p:custDataLst>
                <p:tags r:id="rId37"/>
              </p:custDataLst>
            </p:nvPr>
          </p:nvSpPr>
          <p:spPr>
            <a:xfrm>
              <a:off x="6720" y="2324"/>
              <a:ext cx="2719" cy="3277"/>
            </a:xfrm>
            <a:prstGeom prst="roundRect">
              <a:avLst>
                <a:gd name="adj" fmla="val 1778"/>
              </a:avLst>
            </a:prstGeom>
            <a:solidFill>
              <a:schemeClr val="bg1"/>
            </a:solidFill>
            <a:ln w="6350">
              <a:solidFill>
                <a:srgbClr val="CC0066"/>
              </a:solidFill>
              <a:prstDash val="dash"/>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7040" y="2324"/>
              <a:ext cx="2077" cy="490"/>
              <a:chOff x="8455522" y="1486121"/>
              <a:chExt cx="1317093" cy="311370"/>
            </a:xfrm>
          </p:grpSpPr>
          <p:sp>
            <p:nvSpPr>
              <p:cNvPr id="89" name="文本框 88"/>
              <p:cNvSpPr txBox="1"/>
              <p:nvPr>
                <p:custDataLst>
                  <p:tags r:id="rId38"/>
                </p:custDataLst>
              </p:nvPr>
            </p:nvSpPr>
            <p:spPr>
              <a:xfrm>
                <a:off x="8455522" y="1486121"/>
                <a:ext cx="1317093" cy="311370"/>
              </a:xfrm>
              <a:prstGeom prst="roundRect">
                <a:avLst>
                  <a:gd name="adj" fmla="val 0"/>
                </a:avLst>
              </a:prstGeom>
              <a:solidFill>
                <a:srgbClr val="CC0066"/>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a:gradFill>
                      <a:gsLst>
                        <a:gs pos="93000">
                          <a:schemeClr val="bg1"/>
                        </a:gs>
                        <a:gs pos="0">
                          <a:schemeClr val="bg1"/>
                        </a:gs>
                      </a:gsLst>
                      <a:lin ang="5400000" scaled="1"/>
                    </a:gradFill>
                  </a:rPr>
                  <a:t>增强稳定</a:t>
                </a:r>
                <a:endParaRPr lang="zh-CN" altLang="en-US">
                  <a:gradFill>
                    <a:gsLst>
                      <a:gs pos="93000">
                        <a:schemeClr val="bg1"/>
                      </a:gs>
                      <a:gs pos="0">
                        <a:schemeClr val="bg1"/>
                      </a:gs>
                    </a:gsLst>
                    <a:lin ang="5400000" scaled="1"/>
                  </a:gradFill>
                </a:endParaRPr>
              </a:p>
            </p:txBody>
          </p:sp>
          <p:sp>
            <p:nvSpPr>
              <p:cNvPr id="93" name="椭圆 92"/>
              <p:cNvSpPr/>
              <p:nvPr>
                <p:custDataLst>
                  <p:tags r:id="rId39"/>
                </p:custDataLst>
              </p:nvPr>
            </p:nvSpPr>
            <p:spPr>
              <a:xfrm>
                <a:off x="8557238"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custDataLst>
                <p:tags r:id="rId40"/>
              </p:custDataLst>
            </p:nvPr>
          </p:nvSpPr>
          <p:spPr>
            <a:xfrm>
              <a:off x="3932" y="2820"/>
              <a:ext cx="2569" cy="2592"/>
            </a:xfrm>
            <a:prstGeom prst="rect">
              <a:avLst/>
            </a:prstGeom>
            <a:noFill/>
          </p:spPr>
          <p:txBody>
            <a:bodyPr wrap="square">
              <a:noAutofit/>
            </a:bodyPr>
            <a:lstStyle>
              <a:defPPr>
                <a:defRPr lang="zh-CN"/>
              </a:defPPr>
              <a:lvl1pPr>
                <a:lnSpc>
                  <a:spcPct val="130000"/>
                </a:lnSpc>
                <a:buClr>
                  <a:srgbClr val="F7A200"/>
                </a:buClr>
                <a:defRPr sz="1200">
                  <a:gradFill>
                    <a:gsLst>
                      <a:gs pos="0">
                        <a:schemeClr val="tx1"/>
                      </a:gs>
                      <a:gs pos="100000">
                        <a:schemeClr val="tx1"/>
                      </a:gs>
                    </a:gsLst>
                    <a:lin ang="0" scaled="0"/>
                  </a:gradFill>
                  <a:latin typeface="+mn-ea"/>
                </a:defRPr>
              </a:lvl1pPr>
            </a:lstStyle>
            <a:p>
              <a:r>
                <a:rPr lang="zh-CN" altLang="en-US" b="1" dirty="0">
                  <a:solidFill>
                    <a:srgbClr val="CC0066"/>
                  </a:solidFill>
                </a:rPr>
                <a:t>胶束</a:t>
              </a:r>
              <a:r>
                <a:rPr lang="zh-CN" altLang="en-US" dirty="0"/>
                <a:t>结构可延缓药物释放，相比其他普通滴眼液可延长药物在眼表的作用及滞留时间</a:t>
              </a:r>
              <a:endParaRPr lang="zh-CN" altLang="en-US" dirty="0"/>
            </a:p>
          </p:txBody>
        </p:sp>
        <p:sp>
          <p:nvSpPr>
            <p:cNvPr id="44" name="文本框 43"/>
            <p:cNvSpPr txBox="1"/>
            <p:nvPr>
              <p:custDataLst>
                <p:tags r:id="rId41"/>
              </p:custDataLst>
            </p:nvPr>
          </p:nvSpPr>
          <p:spPr>
            <a:xfrm>
              <a:off x="6795" y="2818"/>
              <a:ext cx="2569" cy="2545"/>
            </a:xfrm>
            <a:prstGeom prst="rect">
              <a:avLst/>
            </a:prstGeom>
            <a:noFill/>
          </p:spPr>
          <p:txBody>
            <a:bodyPr wrap="square">
              <a:noAutofit/>
            </a:bodyPr>
            <a:lstStyle>
              <a:defPPr>
                <a:defRPr lang="zh-CN"/>
              </a:defPPr>
              <a:lvl1pPr>
                <a:lnSpc>
                  <a:spcPct val="130000"/>
                </a:lnSpc>
                <a:buClr>
                  <a:srgbClr val="F7A200"/>
                </a:buClr>
                <a:defRPr sz="1200">
                  <a:gradFill>
                    <a:gsLst>
                      <a:gs pos="0">
                        <a:schemeClr val="tx1"/>
                      </a:gs>
                      <a:gs pos="100000">
                        <a:schemeClr val="tx1"/>
                      </a:gs>
                    </a:gsLst>
                    <a:lin ang="0" scaled="0"/>
                  </a:gradFill>
                  <a:latin typeface="+mn-ea"/>
                </a:defRPr>
              </a:lvl1pPr>
            </a:lstStyle>
            <a:p>
              <a:r>
                <a:rPr lang="zh-CN" altLang="en-US"/>
                <a:t>西替利嗪药物分子被包裹在</a:t>
              </a:r>
              <a:r>
                <a:rPr lang="zh-CN" altLang="en-US" b="1">
                  <a:solidFill>
                    <a:srgbClr val="CC0066"/>
                  </a:solidFill>
                </a:rPr>
                <a:t>胶束</a:t>
              </a:r>
              <a:r>
                <a:rPr lang="zh-CN" altLang="en-US"/>
                <a:t>内部，可减少降解，避免水解或氧化</a:t>
              </a:r>
              <a:endParaRPr lang="zh-CN" altLang="en-US"/>
            </a:p>
          </p:txBody>
        </p:sp>
        <p:pic>
          <p:nvPicPr>
            <p:cNvPr id="96" name="图形 95"/>
            <p:cNvPicPr>
              <a:picLocks noChangeAspect="1"/>
            </p:cNvPicPr>
            <p:nvPr>
              <p:custDataLst>
                <p:tags r:id="rId42"/>
              </p:custDataLst>
            </p:nvPr>
          </p:nvPicPr>
          <p:blipFill>
            <a:blip r:embed="rId43">
              <a:extLst>
                <a:ext uri="{96DAC541-7B7A-43D3-8B79-37D633B846F1}">
                  <asvg:svgBlip xmlns:asvg="http://schemas.microsoft.com/office/drawing/2016/SVG/main" r:embed="rId44"/>
                </a:ext>
              </a:extLst>
            </a:blip>
            <a:stretch>
              <a:fillRect/>
            </a:stretch>
          </p:blipFill>
          <p:spPr>
            <a:xfrm>
              <a:off x="7254" y="2469"/>
              <a:ext cx="222" cy="222"/>
            </a:xfrm>
            <a:prstGeom prst="rect">
              <a:avLst/>
            </a:prstGeom>
          </p:spPr>
        </p:pic>
        <p:grpSp>
          <p:nvGrpSpPr>
            <p:cNvPr id="114" name="组合 113"/>
            <p:cNvGrpSpPr/>
            <p:nvPr/>
          </p:nvGrpSpPr>
          <p:grpSpPr>
            <a:xfrm>
              <a:off x="4179" y="2324"/>
              <a:ext cx="2077" cy="490"/>
              <a:chOff x="659517" y="1486121"/>
              <a:chExt cx="1317093" cy="311370"/>
            </a:xfrm>
          </p:grpSpPr>
          <p:grpSp>
            <p:nvGrpSpPr>
              <p:cNvPr id="97" name="组合 96"/>
              <p:cNvGrpSpPr/>
              <p:nvPr/>
            </p:nvGrpSpPr>
            <p:grpSpPr>
              <a:xfrm>
                <a:off x="659517" y="1486121"/>
                <a:ext cx="1317093" cy="311370"/>
                <a:chOff x="8455522" y="1486121"/>
                <a:chExt cx="1317093" cy="311370"/>
              </a:xfrm>
            </p:grpSpPr>
            <p:sp>
              <p:nvSpPr>
                <p:cNvPr id="101" name="文本框 100"/>
                <p:cNvSpPr txBox="1"/>
                <p:nvPr>
                  <p:custDataLst>
                    <p:tags r:id="rId45"/>
                  </p:custDataLst>
                </p:nvPr>
              </p:nvSpPr>
              <p:spPr>
                <a:xfrm>
                  <a:off x="8455522" y="1486121"/>
                  <a:ext cx="1317093" cy="311370"/>
                </a:xfrm>
                <a:prstGeom prst="roundRect">
                  <a:avLst>
                    <a:gd name="adj" fmla="val 0"/>
                  </a:avLst>
                </a:prstGeom>
                <a:solidFill>
                  <a:srgbClr val="CC0066"/>
                </a:solidFill>
              </p:spPr>
              <p:txBody>
                <a:bodyPr wrap="square" lIns="36000" tIns="36000" rIns="36000" bIns="36000" anchor="ctr">
                  <a:noAutofit/>
                </a:bodyPr>
                <a:lstStyle>
                  <a:defPPr>
                    <a:defRPr lang="zh-CN"/>
                  </a:defPPr>
                  <a:lvl1pPr marR="0" lvl="0" fontAlgn="auto">
                    <a:buClr>
                      <a:srgbClr val="F7A200"/>
                    </a:buClr>
                    <a:buSzTx/>
                    <a:defRPr sz="1400" b="1">
                      <a:gradFill>
                        <a:gsLst>
                          <a:gs pos="0">
                            <a:srgbClr val="F7A200"/>
                          </a:gs>
                          <a:gs pos="100000">
                            <a:srgbClr val="F7A200"/>
                          </a:gs>
                        </a:gsLst>
                        <a:lin ang="5400000" scaled="1"/>
                      </a:gradFill>
                      <a:latin typeface="微软雅黑" panose="020B0503020204020204" pitchFamily="34" charset="-122"/>
                      <a:ea typeface="微软雅黑" panose="020B0503020204020204" pitchFamily="34" charset="-122"/>
                    </a:defRPr>
                  </a:lvl1pPr>
                </a:lstStyle>
                <a:p>
                  <a:pPr marL="360045"/>
                  <a:r>
                    <a:rPr lang="zh-CN" altLang="en-US">
                      <a:gradFill>
                        <a:gsLst>
                          <a:gs pos="93000">
                            <a:schemeClr val="bg1"/>
                          </a:gs>
                          <a:gs pos="0">
                            <a:schemeClr val="bg1"/>
                          </a:gs>
                        </a:gsLst>
                        <a:lin ang="5400000" scaled="1"/>
                      </a:gradFill>
                    </a:rPr>
                    <a:t>延长作用</a:t>
                  </a:r>
                  <a:endParaRPr lang="zh-CN" altLang="en-US">
                    <a:gradFill>
                      <a:gsLst>
                        <a:gs pos="93000">
                          <a:schemeClr val="bg1"/>
                        </a:gs>
                        <a:gs pos="0">
                          <a:schemeClr val="bg1"/>
                        </a:gs>
                      </a:gsLst>
                      <a:lin ang="5400000" scaled="1"/>
                    </a:gradFill>
                  </a:endParaRPr>
                </a:p>
              </p:txBody>
            </p:sp>
            <p:sp>
              <p:nvSpPr>
                <p:cNvPr id="103" name="椭圆 102"/>
                <p:cNvSpPr/>
                <p:nvPr>
                  <p:custDataLst>
                    <p:tags r:id="rId46"/>
                  </p:custDataLst>
                </p:nvPr>
              </p:nvSpPr>
              <p:spPr>
                <a:xfrm>
                  <a:off x="8557238" y="1540969"/>
                  <a:ext cx="214255" cy="214255"/>
                </a:xfrm>
                <a:prstGeom prst="ellipse">
                  <a:avLst/>
                </a:prstGeom>
                <a:solidFill>
                  <a:schemeClr val="bg1"/>
                </a:solidFill>
                <a:ln w="25400">
                  <a:solidFill>
                    <a:schemeClr val="bg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3" name="图形 112"/>
              <p:cNvPicPr>
                <a:picLocks noChangeAspect="1"/>
              </p:cNvPicPr>
              <p:nvPr>
                <p:custDataLst>
                  <p:tags r:id="rId47"/>
                </p:custDataLst>
              </p:nvPr>
            </p:nvPicPr>
            <p:blipFill>
              <a:blip r:embed="rId48">
                <a:extLst>
                  <a:ext uri="{96DAC541-7B7A-43D3-8B79-37D633B846F1}">
                    <asvg:svgBlip xmlns:asvg="http://schemas.microsoft.com/office/drawing/2016/SVG/main" r:embed="rId49"/>
                  </a:ext>
                </a:extLst>
              </a:blip>
              <a:stretch>
                <a:fillRect/>
              </a:stretch>
            </p:blipFill>
            <p:spPr>
              <a:xfrm>
                <a:off x="807506" y="1594888"/>
                <a:ext cx="135542" cy="107573"/>
              </a:xfrm>
              <a:prstGeom prst="rect">
                <a:avLst/>
              </a:prstGeom>
            </p:spPr>
          </p:pic>
        </p:grpSp>
      </p:grpSp>
      <p:sp>
        <p:nvSpPr>
          <p:cNvPr id="110" name="矩形: 圆角 109"/>
          <p:cNvSpPr/>
          <p:nvPr/>
        </p:nvSpPr>
        <p:spPr>
          <a:xfrm>
            <a:off x="671195" y="1090624"/>
            <a:ext cx="5391785" cy="381000"/>
          </a:xfrm>
          <a:prstGeom prst="roundRect">
            <a:avLst/>
          </a:prstGeom>
          <a:solidFill>
            <a:srgbClr val="CC0066"/>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a:gradFill>
                  <a:gsLst>
                    <a:gs pos="50000">
                      <a:schemeClr val="bg1"/>
                    </a:gs>
                    <a:gs pos="100000">
                      <a:schemeClr val="bg1"/>
                    </a:gs>
                  </a:gsLst>
                  <a:lin ang="0" scaled="0"/>
                </a:gradFill>
                <a:latin typeface="+mn-ea"/>
              </a:rPr>
              <a:t>成熟分子的创新用途</a:t>
            </a:r>
            <a:endParaRPr lang="zh-CN" altLang="en-US" sz="1600" b="1">
              <a:gradFill>
                <a:gsLst>
                  <a:gs pos="50000">
                    <a:schemeClr val="bg1"/>
                  </a:gs>
                  <a:gs pos="100000">
                    <a:schemeClr val="bg1"/>
                  </a:gs>
                </a:gsLst>
                <a:lin ang="0" scaled="0"/>
              </a:gradFill>
              <a:latin typeface="+mn-ea"/>
            </a:endParaRPr>
          </a:p>
        </p:txBody>
      </p:sp>
      <p:sp>
        <p:nvSpPr>
          <p:cNvPr id="111" name="任意多边形: 形状 110"/>
          <p:cNvSpPr/>
          <p:nvPr/>
        </p:nvSpPr>
        <p:spPr>
          <a:xfrm>
            <a:off x="2194560" y="1195399"/>
            <a:ext cx="171450" cy="201930"/>
          </a:xfrm>
          <a:custGeom>
            <a:avLst/>
            <a:gdLst>
              <a:gd name="connsiteX0" fmla="*/ 546230 w 1255745"/>
              <a:gd name="connsiteY0" fmla="*/ 476614 h 1477711"/>
              <a:gd name="connsiteX1" fmla="*/ 538454 w 1255745"/>
              <a:gd name="connsiteY1" fmla="*/ 477586 h 1477711"/>
              <a:gd name="connsiteX2" fmla="*/ 535538 w 1255745"/>
              <a:gd name="connsiteY2" fmla="*/ 478557 h 1477711"/>
              <a:gd name="connsiteX3" fmla="*/ 531651 w 1255745"/>
              <a:gd name="connsiteY3" fmla="*/ 479529 h 1477711"/>
              <a:gd name="connsiteX4" fmla="*/ 528735 w 1255745"/>
              <a:gd name="connsiteY4" fmla="*/ 481473 h 1477711"/>
              <a:gd name="connsiteX5" fmla="*/ 524847 w 1255745"/>
              <a:gd name="connsiteY5" fmla="*/ 483417 h 1477711"/>
              <a:gd name="connsiteX6" fmla="*/ 519015 w 1255745"/>
              <a:gd name="connsiteY6" fmla="*/ 488277 h 1477711"/>
              <a:gd name="connsiteX7" fmla="*/ 300329 w 1255745"/>
              <a:gd name="connsiteY7" fmla="*/ 703075 h 1477711"/>
              <a:gd name="connsiteX8" fmla="*/ 300329 w 1255745"/>
              <a:gd name="connsiteY8" fmla="*/ 758476 h 1477711"/>
              <a:gd name="connsiteX9" fmla="*/ 327544 w 1255745"/>
              <a:gd name="connsiteY9" fmla="*/ 770139 h 1477711"/>
              <a:gd name="connsiteX10" fmla="*/ 354758 w 1255745"/>
              <a:gd name="connsiteY10" fmla="*/ 758476 h 1477711"/>
              <a:gd name="connsiteX11" fmla="*/ 505408 w 1255745"/>
              <a:gd name="connsiteY11" fmla="*/ 607825 h 1477711"/>
              <a:gd name="connsiteX12" fmla="*/ 505408 w 1255745"/>
              <a:gd name="connsiteY12" fmla="*/ 1127813 h 1477711"/>
              <a:gd name="connsiteX13" fmla="*/ 544286 w 1255745"/>
              <a:gd name="connsiteY13" fmla="*/ 1166690 h 1477711"/>
              <a:gd name="connsiteX14" fmla="*/ 583163 w 1255745"/>
              <a:gd name="connsiteY14" fmla="*/ 1127813 h 1477711"/>
              <a:gd name="connsiteX15" fmla="*/ 583163 w 1255745"/>
              <a:gd name="connsiteY15" fmla="*/ 513547 h 1477711"/>
              <a:gd name="connsiteX16" fmla="*/ 583163 w 1255745"/>
              <a:gd name="connsiteY16" fmla="*/ 511603 h 1477711"/>
              <a:gd name="connsiteX17" fmla="*/ 583163 w 1255745"/>
              <a:gd name="connsiteY17" fmla="*/ 506744 h 1477711"/>
              <a:gd name="connsiteX18" fmla="*/ 582192 w 1255745"/>
              <a:gd name="connsiteY18" fmla="*/ 502856 h 1477711"/>
              <a:gd name="connsiteX19" fmla="*/ 581220 w 1255745"/>
              <a:gd name="connsiteY19" fmla="*/ 499940 h 1477711"/>
              <a:gd name="connsiteX20" fmla="*/ 579276 w 1255745"/>
              <a:gd name="connsiteY20" fmla="*/ 495080 h 1477711"/>
              <a:gd name="connsiteX21" fmla="*/ 578304 w 1255745"/>
              <a:gd name="connsiteY21" fmla="*/ 493137 h 1477711"/>
              <a:gd name="connsiteX22" fmla="*/ 567612 w 1255745"/>
              <a:gd name="connsiteY22" fmla="*/ 482445 h 1477711"/>
              <a:gd name="connsiteX23" fmla="*/ 564697 w 1255745"/>
              <a:gd name="connsiteY23" fmla="*/ 481473 h 1477711"/>
              <a:gd name="connsiteX24" fmla="*/ 560809 w 1255745"/>
              <a:gd name="connsiteY24" fmla="*/ 479529 h 1477711"/>
              <a:gd name="connsiteX25" fmla="*/ 556921 w 1255745"/>
              <a:gd name="connsiteY25" fmla="*/ 478557 h 1477711"/>
              <a:gd name="connsiteX26" fmla="*/ 553033 w 1255745"/>
              <a:gd name="connsiteY26" fmla="*/ 477586 h 1477711"/>
              <a:gd name="connsiteX27" fmla="*/ 546230 w 1255745"/>
              <a:gd name="connsiteY27" fmla="*/ 476614 h 1477711"/>
              <a:gd name="connsiteX28" fmla="*/ 751309 w 1255745"/>
              <a:gd name="connsiteY28" fmla="*/ 311384 h 1477711"/>
              <a:gd name="connsiteX29" fmla="*/ 712431 w 1255745"/>
              <a:gd name="connsiteY29" fmla="*/ 350262 h 1477711"/>
              <a:gd name="connsiteX30" fmla="*/ 712431 w 1255745"/>
              <a:gd name="connsiteY30" fmla="*/ 964527 h 1477711"/>
              <a:gd name="connsiteX31" fmla="*/ 713403 w 1255745"/>
              <a:gd name="connsiteY31" fmla="*/ 972302 h 1477711"/>
              <a:gd name="connsiteX32" fmla="*/ 714375 w 1255745"/>
              <a:gd name="connsiteY32" fmla="*/ 975218 h 1477711"/>
              <a:gd name="connsiteX33" fmla="*/ 715347 w 1255745"/>
              <a:gd name="connsiteY33" fmla="*/ 979106 h 1477711"/>
              <a:gd name="connsiteX34" fmla="*/ 717291 w 1255745"/>
              <a:gd name="connsiteY34" fmla="*/ 982994 h 1477711"/>
              <a:gd name="connsiteX35" fmla="*/ 719235 w 1255745"/>
              <a:gd name="connsiteY35" fmla="*/ 985910 h 1477711"/>
              <a:gd name="connsiteX36" fmla="*/ 729926 w 1255745"/>
              <a:gd name="connsiteY36" fmla="*/ 996601 h 1477711"/>
              <a:gd name="connsiteX37" fmla="*/ 732842 w 1255745"/>
              <a:gd name="connsiteY37" fmla="*/ 998545 h 1477711"/>
              <a:gd name="connsiteX38" fmla="*/ 736730 w 1255745"/>
              <a:gd name="connsiteY38" fmla="*/ 1000489 h 1477711"/>
              <a:gd name="connsiteX39" fmla="*/ 740617 w 1255745"/>
              <a:gd name="connsiteY39" fmla="*/ 1001461 h 1477711"/>
              <a:gd name="connsiteX40" fmla="*/ 743533 w 1255745"/>
              <a:gd name="connsiteY40" fmla="*/ 1002433 h 1477711"/>
              <a:gd name="connsiteX41" fmla="*/ 751309 w 1255745"/>
              <a:gd name="connsiteY41" fmla="*/ 1003404 h 1477711"/>
              <a:gd name="connsiteX42" fmla="*/ 759084 w 1255745"/>
              <a:gd name="connsiteY42" fmla="*/ 1002433 h 1477711"/>
              <a:gd name="connsiteX43" fmla="*/ 762000 w 1255745"/>
              <a:gd name="connsiteY43" fmla="*/ 1001461 h 1477711"/>
              <a:gd name="connsiteX44" fmla="*/ 765888 w 1255745"/>
              <a:gd name="connsiteY44" fmla="*/ 1000489 h 1477711"/>
              <a:gd name="connsiteX45" fmla="*/ 769776 w 1255745"/>
              <a:gd name="connsiteY45" fmla="*/ 998545 h 1477711"/>
              <a:gd name="connsiteX46" fmla="*/ 772692 w 1255745"/>
              <a:gd name="connsiteY46" fmla="*/ 996601 h 1477711"/>
              <a:gd name="connsiteX47" fmla="*/ 778523 w 1255745"/>
              <a:gd name="connsiteY47" fmla="*/ 991741 h 1477711"/>
              <a:gd name="connsiteX48" fmla="*/ 995265 w 1255745"/>
              <a:gd name="connsiteY48" fmla="*/ 774999 h 1477711"/>
              <a:gd name="connsiteX49" fmla="*/ 996237 w 1255745"/>
              <a:gd name="connsiteY49" fmla="*/ 719598 h 1477711"/>
              <a:gd name="connsiteX50" fmla="*/ 940837 w 1255745"/>
              <a:gd name="connsiteY50" fmla="*/ 719598 h 1477711"/>
              <a:gd name="connsiteX51" fmla="*/ 790186 w 1255745"/>
              <a:gd name="connsiteY51" fmla="*/ 870249 h 1477711"/>
              <a:gd name="connsiteX52" fmla="*/ 790186 w 1255745"/>
              <a:gd name="connsiteY52" fmla="*/ 350262 h 1477711"/>
              <a:gd name="connsiteX53" fmla="*/ 751309 w 1255745"/>
              <a:gd name="connsiteY53" fmla="*/ 311384 h 1477711"/>
              <a:gd name="connsiteX54" fmla="*/ 42401 w 1255745"/>
              <a:gd name="connsiteY54" fmla="*/ 365 h 1477711"/>
              <a:gd name="connsiteX55" fmla="*/ 61232 w 1255745"/>
              <a:gd name="connsiteY55" fmla="*/ 9112 h 1477711"/>
              <a:gd name="connsiteX56" fmla="*/ 597742 w 1255745"/>
              <a:gd name="connsiteY56" fmla="*/ 17859 h 1477711"/>
              <a:gd name="connsiteX57" fmla="*/ 607462 w 1255745"/>
              <a:gd name="connsiteY57" fmla="*/ 12028 h 1477711"/>
              <a:gd name="connsiteX58" fmla="*/ 627872 w 1255745"/>
              <a:gd name="connsiteY58" fmla="*/ 6196 h 1477711"/>
              <a:gd name="connsiteX59" fmla="*/ 648283 w 1255745"/>
              <a:gd name="connsiteY59" fmla="*/ 12028 h 1477711"/>
              <a:gd name="connsiteX60" fmla="*/ 658003 w 1255745"/>
              <a:gd name="connsiteY60" fmla="*/ 17859 h 1477711"/>
              <a:gd name="connsiteX61" fmla="*/ 1194513 w 1255745"/>
              <a:gd name="connsiteY61" fmla="*/ 9112 h 1477711"/>
              <a:gd name="connsiteX62" fmla="*/ 1234362 w 1255745"/>
              <a:gd name="connsiteY62" fmla="*/ 3280 h 1477711"/>
              <a:gd name="connsiteX63" fmla="*/ 1255745 w 1255745"/>
              <a:gd name="connsiteY63" fmla="*/ 37298 h 1477711"/>
              <a:gd name="connsiteX64" fmla="*/ 1255745 w 1255745"/>
              <a:gd name="connsiteY64" fmla="*/ 812905 h 1477711"/>
              <a:gd name="connsiteX65" fmla="*/ 943753 w 1255745"/>
              <a:gd name="connsiteY65" fmla="*/ 1329005 h 1477711"/>
              <a:gd name="connsiteX66" fmla="*/ 637592 w 1255745"/>
              <a:gd name="connsiteY66" fmla="*/ 1475768 h 1477711"/>
              <a:gd name="connsiteX67" fmla="*/ 628844 w 1255745"/>
              <a:gd name="connsiteY67" fmla="*/ 1477711 h 1477711"/>
              <a:gd name="connsiteX68" fmla="*/ 618153 w 1255745"/>
              <a:gd name="connsiteY68" fmla="*/ 1475768 h 1477711"/>
              <a:gd name="connsiteX69" fmla="*/ 311992 w 1255745"/>
              <a:gd name="connsiteY69" fmla="*/ 1327061 h 1477711"/>
              <a:gd name="connsiteX70" fmla="*/ 0 w 1255745"/>
              <a:gd name="connsiteY70" fmla="*/ 812905 h 1477711"/>
              <a:gd name="connsiteX71" fmla="*/ 0 w 1255745"/>
              <a:gd name="connsiteY71" fmla="*/ 37298 h 1477711"/>
              <a:gd name="connsiteX72" fmla="*/ 21383 w 1255745"/>
              <a:gd name="connsiteY72" fmla="*/ 3280 h 1477711"/>
              <a:gd name="connsiteX73" fmla="*/ 42401 w 1255745"/>
              <a:gd name="connsiteY73" fmla="*/ 365 h 14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255745" h="1477711">
                <a:moveTo>
                  <a:pt x="546230" y="476614"/>
                </a:moveTo>
                <a:cubicBezTo>
                  <a:pt x="543314" y="476614"/>
                  <a:pt x="541370" y="476614"/>
                  <a:pt x="538454" y="477586"/>
                </a:cubicBezTo>
                <a:cubicBezTo>
                  <a:pt x="537482" y="477586"/>
                  <a:pt x="536510" y="478557"/>
                  <a:pt x="535538" y="478557"/>
                </a:cubicBezTo>
                <a:cubicBezTo>
                  <a:pt x="534567" y="478557"/>
                  <a:pt x="532623" y="479529"/>
                  <a:pt x="531651" y="479529"/>
                </a:cubicBezTo>
                <a:cubicBezTo>
                  <a:pt x="530679" y="479529"/>
                  <a:pt x="529707" y="480501"/>
                  <a:pt x="528735" y="481473"/>
                </a:cubicBezTo>
                <a:cubicBezTo>
                  <a:pt x="527763" y="482445"/>
                  <a:pt x="526791" y="482445"/>
                  <a:pt x="524847" y="483417"/>
                </a:cubicBezTo>
                <a:cubicBezTo>
                  <a:pt x="522903" y="484389"/>
                  <a:pt x="520959" y="486333"/>
                  <a:pt x="519015" y="488277"/>
                </a:cubicBezTo>
                <a:lnTo>
                  <a:pt x="300329" y="703075"/>
                </a:lnTo>
                <a:cubicBezTo>
                  <a:pt x="284778" y="718626"/>
                  <a:pt x="284778" y="742925"/>
                  <a:pt x="300329" y="758476"/>
                </a:cubicBezTo>
                <a:cubicBezTo>
                  <a:pt x="308105" y="766251"/>
                  <a:pt x="317824" y="770139"/>
                  <a:pt x="327544" y="770139"/>
                </a:cubicBezTo>
                <a:cubicBezTo>
                  <a:pt x="337263" y="770139"/>
                  <a:pt x="346982" y="766251"/>
                  <a:pt x="354758" y="758476"/>
                </a:cubicBezTo>
                <a:lnTo>
                  <a:pt x="505408" y="607825"/>
                </a:lnTo>
                <a:lnTo>
                  <a:pt x="505408" y="1127813"/>
                </a:lnTo>
                <a:cubicBezTo>
                  <a:pt x="505408" y="1149195"/>
                  <a:pt x="522903" y="1166690"/>
                  <a:pt x="544286" y="1166690"/>
                </a:cubicBezTo>
                <a:cubicBezTo>
                  <a:pt x="565669" y="1166690"/>
                  <a:pt x="583163" y="1149195"/>
                  <a:pt x="583163" y="1127813"/>
                </a:cubicBezTo>
                <a:lnTo>
                  <a:pt x="583163" y="513547"/>
                </a:lnTo>
                <a:lnTo>
                  <a:pt x="583163" y="511603"/>
                </a:lnTo>
                <a:cubicBezTo>
                  <a:pt x="584135" y="510631"/>
                  <a:pt x="583163" y="508688"/>
                  <a:pt x="583163" y="506744"/>
                </a:cubicBezTo>
                <a:cubicBezTo>
                  <a:pt x="583163" y="505772"/>
                  <a:pt x="582192" y="503828"/>
                  <a:pt x="582192" y="502856"/>
                </a:cubicBezTo>
                <a:cubicBezTo>
                  <a:pt x="582192" y="501884"/>
                  <a:pt x="581220" y="500912"/>
                  <a:pt x="581220" y="499940"/>
                </a:cubicBezTo>
                <a:cubicBezTo>
                  <a:pt x="580248" y="497996"/>
                  <a:pt x="579276" y="497024"/>
                  <a:pt x="579276" y="495080"/>
                </a:cubicBezTo>
                <a:cubicBezTo>
                  <a:pt x="579276" y="494109"/>
                  <a:pt x="578304" y="493137"/>
                  <a:pt x="578304" y="493137"/>
                </a:cubicBezTo>
                <a:cubicBezTo>
                  <a:pt x="575388" y="489249"/>
                  <a:pt x="571500" y="485361"/>
                  <a:pt x="567612" y="482445"/>
                </a:cubicBezTo>
                <a:cubicBezTo>
                  <a:pt x="566640" y="481473"/>
                  <a:pt x="565669" y="481473"/>
                  <a:pt x="564697" y="481473"/>
                </a:cubicBezTo>
                <a:cubicBezTo>
                  <a:pt x="563725" y="480501"/>
                  <a:pt x="561781" y="479529"/>
                  <a:pt x="560809" y="479529"/>
                </a:cubicBezTo>
                <a:cubicBezTo>
                  <a:pt x="559837" y="479529"/>
                  <a:pt x="558865" y="478557"/>
                  <a:pt x="556921" y="478557"/>
                </a:cubicBezTo>
                <a:cubicBezTo>
                  <a:pt x="555949" y="478557"/>
                  <a:pt x="554977" y="477586"/>
                  <a:pt x="553033" y="477586"/>
                </a:cubicBezTo>
                <a:cubicBezTo>
                  <a:pt x="551089" y="477586"/>
                  <a:pt x="548174" y="476614"/>
                  <a:pt x="546230" y="476614"/>
                </a:cubicBezTo>
                <a:close/>
                <a:moveTo>
                  <a:pt x="751309" y="311384"/>
                </a:moveTo>
                <a:cubicBezTo>
                  <a:pt x="729926" y="311384"/>
                  <a:pt x="712431" y="328879"/>
                  <a:pt x="712431" y="350262"/>
                </a:cubicBezTo>
                <a:lnTo>
                  <a:pt x="712431" y="964527"/>
                </a:lnTo>
                <a:cubicBezTo>
                  <a:pt x="712431" y="967443"/>
                  <a:pt x="712431" y="969387"/>
                  <a:pt x="713403" y="972302"/>
                </a:cubicBezTo>
                <a:cubicBezTo>
                  <a:pt x="713403" y="973274"/>
                  <a:pt x="714375" y="974246"/>
                  <a:pt x="714375" y="975218"/>
                </a:cubicBezTo>
                <a:cubicBezTo>
                  <a:pt x="714375" y="976190"/>
                  <a:pt x="715347" y="978134"/>
                  <a:pt x="715347" y="979106"/>
                </a:cubicBezTo>
                <a:cubicBezTo>
                  <a:pt x="716319" y="980078"/>
                  <a:pt x="716319" y="982022"/>
                  <a:pt x="717291" y="982994"/>
                </a:cubicBezTo>
                <a:cubicBezTo>
                  <a:pt x="718263" y="983966"/>
                  <a:pt x="718263" y="984938"/>
                  <a:pt x="719235" y="985910"/>
                </a:cubicBezTo>
                <a:cubicBezTo>
                  <a:pt x="722151" y="989797"/>
                  <a:pt x="726038" y="993685"/>
                  <a:pt x="729926" y="996601"/>
                </a:cubicBezTo>
                <a:cubicBezTo>
                  <a:pt x="730898" y="997573"/>
                  <a:pt x="731870" y="997573"/>
                  <a:pt x="732842" y="998545"/>
                </a:cubicBezTo>
                <a:cubicBezTo>
                  <a:pt x="733814" y="999517"/>
                  <a:pt x="735758" y="999517"/>
                  <a:pt x="736730" y="1000489"/>
                </a:cubicBezTo>
                <a:cubicBezTo>
                  <a:pt x="737702" y="1001461"/>
                  <a:pt x="739646" y="1001461"/>
                  <a:pt x="740617" y="1001461"/>
                </a:cubicBezTo>
                <a:cubicBezTo>
                  <a:pt x="741589" y="1001461"/>
                  <a:pt x="742561" y="1002433"/>
                  <a:pt x="743533" y="1002433"/>
                </a:cubicBezTo>
                <a:cubicBezTo>
                  <a:pt x="746449" y="1003404"/>
                  <a:pt x="748393" y="1003404"/>
                  <a:pt x="751309" y="1003404"/>
                </a:cubicBezTo>
                <a:cubicBezTo>
                  <a:pt x="754225" y="1003404"/>
                  <a:pt x="756169" y="1003404"/>
                  <a:pt x="759084" y="1002433"/>
                </a:cubicBezTo>
                <a:cubicBezTo>
                  <a:pt x="760056" y="1002433"/>
                  <a:pt x="761028" y="1001461"/>
                  <a:pt x="762000" y="1001461"/>
                </a:cubicBezTo>
                <a:cubicBezTo>
                  <a:pt x="762972" y="1001461"/>
                  <a:pt x="764916" y="1000489"/>
                  <a:pt x="765888" y="1000489"/>
                </a:cubicBezTo>
                <a:cubicBezTo>
                  <a:pt x="766860" y="999517"/>
                  <a:pt x="768804" y="999517"/>
                  <a:pt x="769776" y="998545"/>
                </a:cubicBezTo>
                <a:cubicBezTo>
                  <a:pt x="770748" y="997573"/>
                  <a:pt x="771720" y="997573"/>
                  <a:pt x="772692" y="996601"/>
                </a:cubicBezTo>
                <a:cubicBezTo>
                  <a:pt x="774635" y="995629"/>
                  <a:pt x="776579" y="993685"/>
                  <a:pt x="778523" y="991741"/>
                </a:cubicBezTo>
                <a:lnTo>
                  <a:pt x="995265" y="774999"/>
                </a:lnTo>
                <a:cubicBezTo>
                  <a:pt x="1010817" y="759448"/>
                  <a:pt x="1010817" y="735149"/>
                  <a:pt x="996237" y="719598"/>
                </a:cubicBezTo>
                <a:cubicBezTo>
                  <a:pt x="980686" y="704047"/>
                  <a:pt x="956388" y="704047"/>
                  <a:pt x="940837" y="719598"/>
                </a:cubicBezTo>
                <a:lnTo>
                  <a:pt x="790186" y="870249"/>
                </a:lnTo>
                <a:lnTo>
                  <a:pt x="790186" y="350262"/>
                </a:lnTo>
                <a:cubicBezTo>
                  <a:pt x="790186" y="328879"/>
                  <a:pt x="772692" y="311384"/>
                  <a:pt x="751309" y="311384"/>
                </a:cubicBezTo>
                <a:close/>
                <a:moveTo>
                  <a:pt x="42401" y="365"/>
                </a:moveTo>
                <a:cubicBezTo>
                  <a:pt x="49326" y="1337"/>
                  <a:pt x="55887" y="4253"/>
                  <a:pt x="61232" y="9112"/>
                </a:cubicBezTo>
                <a:cubicBezTo>
                  <a:pt x="255620" y="179201"/>
                  <a:pt x="460699" y="107278"/>
                  <a:pt x="597742" y="17859"/>
                </a:cubicBezTo>
                <a:cubicBezTo>
                  <a:pt x="600658" y="15915"/>
                  <a:pt x="603574" y="13972"/>
                  <a:pt x="607462" y="12028"/>
                </a:cubicBezTo>
                <a:cubicBezTo>
                  <a:pt x="614265" y="7168"/>
                  <a:pt x="621069" y="5224"/>
                  <a:pt x="627872" y="6196"/>
                </a:cubicBezTo>
                <a:cubicBezTo>
                  <a:pt x="634676" y="6196"/>
                  <a:pt x="641480" y="7168"/>
                  <a:pt x="648283" y="12028"/>
                </a:cubicBezTo>
                <a:cubicBezTo>
                  <a:pt x="652171" y="13972"/>
                  <a:pt x="655087" y="15915"/>
                  <a:pt x="658003" y="17859"/>
                </a:cubicBezTo>
                <a:cubicBezTo>
                  <a:pt x="795046" y="108250"/>
                  <a:pt x="999153" y="180173"/>
                  <a:pt x="1194513" y="9112"/>
                </a:cubicBezTo>
                <a:cubicBezTo>
                  <a:pt x="1205204" y="-607"/>
                  <a:pt x="1220755" y="-2551"/>
                  <a:pt x="1234362" y="3280"/>
                </a:cubicBezTo>
                <a:cubicBezTo>
                  <a:pt x="1247969" y="9112"/>
                  <a:pt x="1255745" y="22719"/>
                  <a:pt x="1255745" y="37298"/>
                </a:cubicBezTo>
                <a:lnTo>
                  <a:pt x="1255745" y="812905"/>
                </a:lnTo>
                <a:cubicBezTo>
                  <a:pt x="1255745" y="1013125"/>
                  <a:pt x="1147860" y="1190990"/>
                  <a:pt x="943753" y="1329005"/>
                </a:cubicBezTo>
                <a:cubicBezTo>
                  <a:pt x="793102" y="1431058"/>
                  <a:pt x="644395" y="1474796"/>
                  <a:pt x="637592" y="1475768"/>
                </a:cubicBezTo>
                <a:cubicBezTo>
                  <a:pt x="635648" y="1477711"/>
                  <a:pt x="632732" y="1477711"/>
                  <a:pt x="628844" y="1477711"/>
                </a:cubicBezTo>
                <a:cubicBezTo>
                  <a:pt x="624957" y="1477711"/>
                  <a:pt x="622041" y="1476740"/>
                  <a:pt x="618153" y="1475768"/>
                </a:cubicBezTo>
                <a:cubicBezTo>
                  <a:pt x="612321" y="1473824"/>
                  <a:pt x="463615" y="1429115"/>
                  <a:pt x="311992" y="1327061"/>
                </a:cubicBezTo>
                <a:cubicBezTo>
                  <a:pt x="107885" y="1189046"/>
                  <a:pt x="0" y="1011181"/>
                  <a:pt x="0" y="812905"/>
                </a:cubicBezTo>
                <a:lnTo>
                  <a:pt x="0" y="37298"/>
                </a:lnTo>
                <a:cubicBezTo>
                  <a:pt x="0" y="22719"/>
                  <a:pt x="8747" y="10084"/>
                  <a:pt x="21383" y="3280"/>
                </a:cubicBezTo>
                <a:cubicBezTo>
                  <a:pt x="28187" y="365"/>
                  <a:pt x="35476" y="-607"/>
                  <a:pt x="42401" y="365"/>
                </a:cubicBezTo>
                <a:close/>
              </a:path>
            </a:pathLst>
          </a:custGeom>
          <a:solidFill>
            <a:srgbClr val="CC0066"/>
          </a:solidFill>
          <a:ln>
            <a:noFill/>
          </a:ln>
        </p:spPr>
        <p:txBody>
          <a:bodyPr wrap="square" anchor="ctr">
            <a:noAutofit/>
          </a:bodyPr>
          <a:lstStyle/>
          <a:p>
            <a:pPr marL="288290" algn="ctr">
              <a:buClr>
                <a:srgbClr val="F7A200"/>
              </a:buClr>
            </a:pPr>
            <a:endParaRPr lang="zh-CN" altLang="en-US" sz="1200" b="1">
              <a:gradFill>
                <a:gsLst>
                  <a:gs pos="0">
                    <a:srgbClr val="F7A200"/>
                  </a:gs>
                  <a:gs pos="100000">
                    <a:srgbClr val="F7A200"/>
                  </a:gs>
                </a:gsLst>
                <a:lin ang="0" scaled="0"/>
              </a:gradFill>
              <a:latin typeface="+mn-ea"/>
            </a:endParaRPr>
          </a:p>
        </p:txBody>
      </p:sp>
      <p:pic>
        <p:nvPicPr>
          <p:cNvPr id="48" name="图形 50"/>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25665" y="1167459"/>
            <a:ext cx="227330" cy="227330"/>
          </a:xfrm>
          <a:prstGeom prst="rect">
            <a:avLst/>
          </a:prstGeom>
        </p:spPr>
      </p:pic>
      <p:sp>
        <p:nvSpPr>
          <p:cNvPr id="49" name="任意多边形: 形状 110"/>
          <p:cNvSpPr/>
          <p:nvPr/>
        </p:nvSpPr>
        <p:spPr>
          <a:xfrm>
            <a:off x="2211612" y="1192942"/>
            <a:ext cx="171575" cy="201853"/>
          </a:xfrm>
          <a:custGeom>
            <a:avLst/>
            <a:gdLst>
              <a:gd name="connsiteX0" fmla="*/ 546230 w 1255745"/>
              <a:gd name="connsiteY0" fmla="*/ 476614 h 1477711"/>
              <a:gd name="connsiteX1" fmla="*/ 538454 w 1255745"/>
              <a:gd name="connsiteY1" fmla="*/ 477586 h 1477711"/>
              <a:gd name="connsiteX2" fmla="*/ 535538 w 1255745"/>
              <a:gd name="connsiteY2" fmla="*/ 478557 h 1477711"/>
              <a:gd name="connsiteX3" fmla="*/ 531651 w 1255745"/>
              <a:gd name="connsiteY3" fmla="*/ 479529 h 1477711"/>
              <a:gd name="connsiteX4" fmla="*/ 528735 w 1255745"/>
              <a:gd name="connsiteY4" fmla="*/ 481473 h 1477711"/>
              <a:gd name="connsiteX5" fmla="*/ 524847 w 1255745"/>
              <a:gd name="connsiteY5" fmla="*/ 483417 h 1477711"/>
              <a:gd name="connsiteX6" fmla="*/ 519015 w 1255745"/>
              <a:gd name="connsiteY6" fmla="*/ 488277 h 1477711"/>
              <a:gd name="connsiteX7" fmla="*/ 300329 w 1255745"/>
              <a:gd name="connsiteY7" fmla="*/ 703075 h 1477711"/>
              <a:gd name="connsiteX8" fmla="*/ 300329 w 1255745"/>
              <a:gd name="connsiteY8" fmla="*/ 758476 h 1477711"/>
              <a:gd name="connsiteX9" fmla="*/ 327544 w 1255745"/>
              <a:gd name="connsiteY9" fmla="*/ 770139 h 1477711"/>
              <a:gd name="connsiteX10" fmla="*/ 354758 w 1255745"/>
              <a:gd name="connsiteY10" fmla="*/ 758476 h 1477711"/>
              <a:gd name="connsiteX11" fmla="*/ 505408 w 1255745"/>
              <a:gd name="connsiteY11" fmla="*/ 607825 h 1477711"/>
              <a:gd name="connsiteX12" fmla="*/ 505408 w 1255745"/>
              <a:gd name="connsiteY12" fmla="*/ 1127813 h 1477711"/>
              <a:gd name="connsiteX13" fmla="*/ 544286 w 1255745"/>
              <a:gd name="connsiteY13" fmla="*/ 1166690 h 1477711"/>
              <a:gd name="connsiteX14" fmla="*/ 583163 w 1255745"/>
              <a:gd name="connsiteY14" fmla="*/ 1127813 h 1477711"/>
              <a:gd name="connsiteX15" fmla="*/ 583163 w 1255745"/>
              <a:gd name="connsiteY15" fmla="*/ 513547 h 1477711"/>
              <a:gd name="connsiteX16" fmla="*/ 583163 w 1255745"/>
              <a:gd name="connsiteY16" fmla="*/ 511603 h 1477711"/>
              <a:gd name="connsiteX17" fmla="*/ 583163 w 1255745"/>
              <a:gd name="connsiteY17" fmla="*/ 506744 h 1477711"/>
              <a:gd name="connsiteX18" fmla="*/ 582192 w 1255745"/>
              <a:gd name="connsiteY18" fmla="*/ 502856 h 1477711"/>
              <a:gd name="connsiteX19" fmla="*/ 581220 w 1255745"/>
              <a:gd name="connsiteY19" fmla="*/ 499940 h 1477711"/>
              <a:gd name="connsiteX20" fmla="*/ 579276 w 1255745"/>
              <a:gd name="connsiteY20" fmla="*/ 495080 h 1477711"/>
              <a:gd name="connsiteX21" fmla="*/ 578304 w 1255745"/>
              <a:gd name="connsiteY21" fmla="*/ 493137 h 1477711"/>
              <a:gd name="connsiteX22" fmla="*/ 567612 w 1255745"/>
              <a:gd name="connsiteY22" fmla="*/ 482445 h 1477711"/>
              <a:gd name="connsiteX23" fmla="*/ 564697 w 1255745"/>
              <a:gd name="connsiteY23" fmla="*/ 481473 h 1477711"/>
              <a:gd name="connsiteX24" fmla="*/ 560809 w 1255745"/>
              <a:gd name="connsiteY24" fmla="*/ 479529 h 1477711"/>
              <a:gd name="connsiteX25" fmla="*/ 556921 w 1255745"/>
              <a:gd name="connsiteY25" fmla="*/ 478557 h 1477711"/>
              <a:gd name="connsiteX26" fmla="*/ 553033 w 1255745"/>
              <a:gd name="connsiteY26" fmla="*/ 477586 h 1477711"/>
              <a:gd name="connsiteX27" fmla="*/ 546230 w 1255745"/>
              <a:gd name="connsiteY27" fmla="*/ 476614 h 1477711"/>
              <a:gd name="connsiteX28" fmla="*/ 751309 w 1255745"/>
              <a:gd name="connsiteY28" fmla="*/ 311384 h 1477711"/>
              <a:gd name="connsiteX29" fmla="*/ 712431 w 1255745"/>
              <a:gd name="connsiteY29" fmla="*/ 350262 h 1477711"/>
              <a:gd name="connsiteX30" fmla="*/ 712431 w 1255745"/>
              <a:gd name="connsiteY30" fmla="*/ 964527 h 1477711"/>
              <a:gd name="connsiteX31" fmla="*/ 713403 w 1255745"/>
              <a:gd name="connsiteY31" fmla="*/ 972302 h 1477711"/>
              <a:gd name="connsiteX32" fmla="*/ 714375 w 1255745"/>
              <a:gd name="connsiteY32" fmla="*/ 975218 h 1477711"/>
              <a:gd name="connsiteX33" fmla="*/ 715347 w 1255745"/>
              <a:gd name="connsiteY33" fmla="*/ 979106 h 1477711"/>
              <a:gd name="connsiteX34" fmla="*/ 717291 w 1255745"/>
              <a:gd name="connsiteY34" fmla="*/ 982994 h 1477711"/>
              <a:gd name="connsiteX35" fmla="*/ 719235 w 1255745"/>
              <a:gd name="connsiteY35" fmla="*/ 985910 h 1477711"/>
              <a:gd name="connsiteX36" fmla="*/ 729926 w 1255745"/>
              <a:gd name="connsiteY36" fmla="*/ 996601 h 1477711"/>
              <a:gd name="connsiteX37" fmla="*/ 732842 w 1255745"/>
              <a:gd name="connsiteY37" fmla="*/ 998545 h 1477711"/>
              <a:gd name="connsiteX38" fmla="*/ 736730 w 1255745"/>
              <a:gd name="connsiteY38" fmla="*/ 1000489 h 1477711"/>
              <a:gd name="connsiteX39" fmla="*/ 740617 w 1255745"/>
              <a:gd name="connsiteY39" fmla="*/ 1001461 h 1477711"/>
              <a:gd name="connsiteX40" fmla="*/ 743533 w 1255745"/>
              <a:gd name="connsiteY40" fmla="*/ 1002433 h 1477711"/>
              <a:gd name="connsiteX41" fmla="*/ 751309 w 1255745"/>
              <a:gd name="connsiteY41" fmla="*/ 1003404 h 1477711"/>
              <a:gd name="connsiteX42" fmla="*/ 759084 w 1255745"/>
              <a:gd name="connsiteY42" fmla="*/ 1002433 h 1477711"/>
              <a:gd name="connsiteX43" fmla="*/ 762000 w 1255745"/>
              <a:gd name="connsiteY43" fmla="*/ 1001461 h 1477711"/>
              <a:gd name="connsiteX44" fmla="*/ 765888 w 1255745"/>
              <a:gd name="connsiteY44" fmla="*/ 1000489 h 1477711"/>
              <a:gd name="connsiteX45" fmla="*/ 769776 w 1255745"/>
              <a:gd name="connsiteY45" fmla="*/ 998545 h 1477711"/>
              <a:gd name="connsiteX46" fmla="*/ 772692 w 1255745"/>
              <a:gd name="connsiteY46" fmla="*/ 996601 h 1477711"/>
              <a:gd name="connsiteX47" fmla="*/ 778523 w 1255745"/>
              <a:gd name="connsiteY47" fmla="*/ 991741 h 1477711"/>
              <a:gd name="connsiteX48" fmla="*/ 995265 w 1255745"/>
              <a:gd name="connsiteY48" fmla="*/ 774999 h 1477711"/>
              <a:gd name="connsiteX49" fmla="*/ 996237 w 1255745"/>
              <a:gd name="connsiteY49" fmla="*/ 719598 h 1477711"/>
              <a:gd name="connsiteX50" fmla="*/ 940837 w 1255745"/>
              <a:gd name="connsiteY50" fmla="*/ 719598 h 1477711"/>
              <a:gd name="connsiteX51" fmla="*/ 790186 w 1255745"/>
              <a:gd name="connsiteY51" fmla="*/ 870249 h 1477711"/>
              <a:gd name="connsiteX52" fmla="*/ 790186 w 1255745"/>
              <a:gd name="connsiteY52" fmla="*/ 350262 h 1477711"/>
              <a:gd name="connsiteX53" fmla="*/ 751309 w 1255745"/>
              <a:gd name="connsiteY53" fmla="*/ 311384 h 1477711"/>
              <a:gd name="connsiteX54" fmla="*/ 42401 w 1255745"/>
              <a:gd name="connsiteY54" fmla="*/ 365 h 1477711"/>
              <a:gd name="connsiteX55" fmla="*/ 61232 w 1255745"/>
              <a:gd name="connsiteY55" fmla="*/ 9112 h 1477711"/>
              <a:gd name="connsiteX56" fmla="*/ 597742 w 1255745"/>
              <a:gd name="connsiteY56" fmla="*/ 17859 h 1477711"/>
              <a:gd name="connsiteX57" fmla="*/ 607462 w 1255745"/>
              <a:gd name="connsiteY57" fmla="*/ 12028 h 1477711"/>
              <a:gd name="connsiteX58" fmla="*/ 627872 w 1255745"/>
              <a:gd name="connsiteY58" fmla="*/ 6196 h 1477711"/>
              <a:gd name="connsiteX59" fmla="*/ 648283 w 1255745"/>
              <a:gd name="connsiteY59" fmla="*/ 12028 h 1477711"/>
              <a:gd name="connsiteX60" fmla="*/ 658003 w 1255745"/>
              <a:gd name="connsiteY60" fmla="*/ 17859 h 1477711"/>
              <a:gd name="connsiteX61" fmla="*/ 1194513 w 1255745"/>
              <a:gd name="connsiteY61" fmla="*/ 9112 h 1477711"/>
              <a:gd name="connsiteX62" fmla="*/ 1234362 w 1255745"/>
              <a:gd name="connsiteY62" fmla="*/ 3280 h 1477711"/>
              <a:gd name="connsiteX63" fmla="*/ 1255745 w 1255745"/>
              <a:gd name="connsiteY63" fmla="*/ 37298 h 1477711"/>
              <a:gd name="connsiteX64" fmla="*/ 1255745 w 1255745"/>
              <a:gd name="connsiteY64" fmla="*/ 812905 h 1477711"/>
              <a:gd name="connsiteX65" fmla="*/ 943753 w 1255745"/>
              <a:gd name="connsiteY65" fmla="*/ 1329005 h 1477711"/>
              <a:gd name="connsiteX66" fmla="*/ 637592 w 1255745"/>
              <a:gd name="connsiteY66" fmla="*/ 1475768 h 1477711"/>
              <a:gd name="connsiteX67" fmla="*/ 628844 w 1255745"/>
              <a:gd name="connsiteY67" fmla="*/ 1477711 h 1477711"/>
              <a:gd name="connsiteX68" fmla="*/ 618153 w 1255745"/>
              <a:gd name="connsiteY68" fmla="*/ 1475768 h 1477711"/>
              <a:gd name="connsiteX69" fmla="*/ 311992 w 1255745"/>
              <a:gd name="connsiteY69" fmla="*/ 1327061 h 1477711"/>
              <a:gd name="connsiteX70" fmla="*/ 0 w 1255745"/>
              <a:gd name="connsiteY70" fmla="*/ 812905 h 1477711"/>
              <a:gd name="connsiteX71" fmla="*/ 0 w 1255745"/>
              <a:gd name="connsiteY71" fmla="*/ 37298 h 1477711"/>
              <a:gd name="connsiteX72" fmla="*/ 21383 w 1255745"/>
              <a:gd name="connsiteY72" fmla="*/ 3280 h 1477711"/>
              <a:gd name="connsiteX73" fmla="*/ 42401 w 1255745"/>
              <a:gd name="connsiteY73" fmla="*/ 365 h 14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255745" h="1477711">
                <a:moveTo>
                  <a:pt x="546230" y="476614"/>
                </a:moveTo>
                <a:cubicBezTo>
                  <a:pt x="543314" y="476614"/>
                  <a:pt x="541370" y="476614"/>
                  <a:pt x="538454" y="477586"/>
                </a:cubicBezTo>
                <a:cubicBezTo>
                  <a:pt x="537482" y="477586"/>
                  <a:pt x="536510" y="478557"/>
                  <a:pt x="535538" y="478557"/>
                </a:cubicBezTo>
                <a:cubicBezTo>
                  <a:pt x="534567" y="478557"/>
                  <a:pt x="532623" y="479529"/>
                  <a:pt x="531651" y="479529"/>
                </a:cubicBezTo>
                <a:cubicBezTo>
                  <a:pt x="530679" y="479529"/>
                  <a:pt x="529707" y="480501"/>
                  <a:pt x="528735" y="481473"/>
                </a:cubicBezTo>
                <a:cubicBezTo>
                  <a:pt x="527763" y="482445"/>
                  <a:pt x="526791" y="482445"/>
                  <a:pt x="524847" y="483417"/>
                </a:cubicBezTo>
                <a:cubicBezTo>
                  <a:pt x="522903" y="484389"/>
                  <a:pt x="520959" y="486333"/>
                  <a:pt x="519015" y="488277"/>
                </a:cubicBezTo>
                <a:lnTo>
                  <a:pt x="300329" y="703075"/>
                </a:lnTo>
                <a:cubicBezTo>
                  <a:pt x="284778" y="718626"/>
                  <a:pt x="284778" y="742925"/>
                  <a:pt x="300329" y="758476"/>
                </a:cubicBezTo>
                <a:cubicBezTo>
                  <a:pt x="308105" y="766251"/>
                  <a:pt x="317824" y="770139"/>
                  <a:pt x="327544" y="770139"/>
                </a:cubicBezTo>
                <a:cubicBezTo>
                  <a:pt x="337263" y="770139"/>
                  <a:pt x="346982" y="766251"/>
                  <a:pt x="354758" y="758476"/>
                </a:cubicBezTo>
                <a:lnTo>
                  <a:pt x="505408" y="607825"/>
                </a:lnTo>
                <a:lnTo>
                  <a:pt x="505408" y="1127813"/>
                </a:lnTo>
                <a:cubicBezTo>
                  <a:pt x="505408" y="1149195"/>
                  <a:pt x="522903" y="1166690"/>
                  <a:pt x="544286" y="1166690"/>
                </a:cubicBezTo>
                <a:cubicBezTo>
                  <a:pt x="565669" y="1166690"/>
                  <a:pt x="583163" y="1149195"/>
                  <a:pt x="583163" y="1127813"/>
                </a:cubicBezTo>
                <a:lnTo>
                  <a:pt x="583163" y="513547"/>
                </a:lnTo>
                <a:lnTo>
                  <a:pt x="583163" y="511603"/>
                </a:lnTo>
                <a:cubicBezTo>
                  <a:pt x="584135" y="510631"/>
                  <a:pt x="583163" y="508688"/>
                  <a:pt x="583163" y="506744"/>
                </a:cubicBezTo>
                <a:cubicBezTo>
                  <a:pt x="583163" y="505772"/>
                  <a:pt x="582192" y="503828"/>
                  <a:pt x="582192" y="502856"/>
                </a:cubicBezTo>
                <a:cubicBezTo>
                  <a:pt x="582192" y="501884"/>
                  <a:pt x="581220" y="500912"/>
                  <a:pt x="581220" y="499940"/>
                </a:cubicBezTo>
                <a:cubicBezTo>
                  <a:pt x="580248" y="497996"/>
                  <a:pt x="579276" y="497024"/>
                  <a:pt x="579276" y="495080"/>
                </a:cubicBezTo>
                <a:cubicBezTo>
                  <a:pt x="579276" y="494109"/>
                  <a:pt x="578304" y="493137"/>
                  <a:pt x="578304" y="493137"/>
                </a:cubicBezTo>
                <a:cubicBezTo>
                  <a:pt x="575388" y="489249"/>
                  <a:pt x="571500" y="485361"/>
                  <a:pt x="567612" y="482445"/>
                </a:cubicBezTo>
                <a:cubicBezTo>
                  <a:pt x="566640" y="481473"/>
                  <a:pt x="565669" y="481473"/>
                  <a:pt x="564697" y="481473"/>
                </a:cubicBezTo>
                <a:cubicBezTo>
                  <a:pt x="563725" y="480501"/>
                  <a:pt x="561781" y="479529"/>
                  <a:pt x="560809" y="479529"/>
                </a:cubicBezTo>
                <a:cubicBezTo>
                  <a:pt x="559837" y="479529"/>
                  <a:pt x="558865" y="478557"/>
                  <a:pt x="556921" y="478557"/>
                </a:cubicBezTo>
                <a:cubicBezTo>
                  <a:pt x="555949" y="478557"/>
                  <a:pt x="554977" y="477586"/>
                  <a:pt x="553033" y="477586"/>
                </a:cubicBezTo>
                <a:cubicBezTo>
                  <a:pt x="551089" y="477586"/>
                  <a:pt x="548174" y="476614"/>
                  <a:pt x="546230" y="476614"/>
                </a:cubicBezTo>
                <a:close/>
                <a:moveTo>
                  <a:pt x="751309" y="311384"/>
                </a:moveTo>
                <a:cubicBezTo>
                  <a:pt x="729926" y="311384"/>
                  <a:pt x="712431" y="328879"/>
                  <a:pt x="712431" y="350262"/>
                </a:cubicBezTo>
                <a:lnTo>
                  <a:pt x="712431" y="964527"/>
                </a:lnTo>
                <a:cubicBezTo>
                  <a:pt x="712431" y="967443"/>
                  <a:pt x="712431" y="969387"/>
                  <a:pt x="713403" y="972302"/>
                </a:cubicBezTo>
                <a:cubicBezTo>
                  <a:pt x="713403" y="973274"/>
                  <a:pt x="714375" y="974246"/>
                  <a:pt x="714375" y="975218"/>
                </a:cubicBezTo>
                <a:cubicBezTo>
                  <a:pt x="714375" y="976190"/>
                  <a:pt x="715347" y="978134"/>
                  <a:pt x="715347" y="979106"/>
                </a:cubicBezTo>
                <a:cubicBezTo>
                  <a:pt x="716319" y="980078"/>
                  <a:pt x="716319" y="982022"/>
                  <a:pt x="717291" y="982994"/>
                </a:cubicBezTo>
                <a:cubicBezTo>
                  <a:pt x="718263" y="983966"/>
                  <a:pt x="718263" y="984938"/>
                  <a:pt x="719235" y="985910"/>
                </a:cubicBezTo>
                <a:cubicBezTo>
                  <a:pt x="722151" y="989797"/>
                  <a:pt x="726038" y="993685"/>
                  <a:pt x="729926" y="996601"/>
                </a:cubicBezTo>
                <a:cubicBezTo>
                  <a:pt x="730898" y="997573"/>
                  <a:pt x="731870" y="997573"/>
                  <a:pt x="732842" y="998545"/>
                </a:cubicBezTo>
                <a:cubicBezTo>
                  <a:pt x="733814" y="999517"/>
                  <a:pt x="735758" y="999517"/>
                  <a:pt x="736730" y="1000489"/>
                </a:cubicBezTo>
                <a:cubicBezTo>
                  <a:pt x="737702" y="1001461"/>
                  <a:pt x="739646" y="1001461"/>
                  <a:pt x="740617" y="1001461"/>
                </a:cubicBezTo>
                <a:cubicBezTo>
                  <a:pt x="741589" y="1001461"/>
                  <a:pt x="742561" y="1002433"/>
                  <a:pt x="743533" y="1002433"/>
                </a:cubicBezTo>
                <a:cubicBezTo>
                  <a:pt x="746449" y="1003404"/>
                  <a:pt x="748393" y="1003404"/>
                  <a:pt x="751309" y="1003404"/>
                </a:cubicBezTo>
                <a:cubicBezTo>
                  <a:pt x="754225" y="1003404"/>
                  <a:pt x="756169" y="1003404"/>
                  <a:pt x="759084" y="1002433"/>
                </a:cubicBezTo>
                <a:cubicBezTo>
                  <a:pt x="760056" y="1002433"/>
                  <a:pt x="761028" y="1001461"/>
                  <a:pt x="762000" y="1001461"/>
                </a:cubicBezTo>
                <a:cubicBezTo>
                  <a:pt x="762972" y="1001461"/>
                  <a:pt x="764916" y="1000489"/>
                  <a:pt x="765888" y="1000489"/>
                </a:cubicBezTo>
                <a:cubicBezTo>
                  <a:pt x="766860" y="999517"/>
                  <a:pt x="768804" y="999517"/>
                  <a:pt x="769776" y="998545"/>
                </a:cubicBezTo>
                <a:cubicBezTo>
                  <a:pt x="770748" y="997573"/>
                  <a:pt x="771720" y="997573"/>
                  <a:pt x="772692" y="996601"/>
                </a:cubicBezTo>
                <a:cubicBezTo>
                  <a:pt x="774635" y="995629"/>
                  <a:pt x="776579" y="993685"/>
                  <a:pt x="778523" y="991741"/>
                </a:cubicBezTo>
                <a:lnTo>
                  <a:pt x="995265" y="774999"/>
                </a:lnTo>
                <a:cubicBezTo>
                  <a:pt x="1010817" y="759448"/>
                  <a:pt x="1010817" y="735149"/>
                  <a:pt x="996237" y="719598"/>
                </a:cubicBezTo>
                <a:cubicBezTo>
                  <a:pt x="980686" y="704047"/>
                  <a:pt x="956388" y="704047"/>
                  <a:pt x="940837" y="719598"/>
                </a:cubicBezTo>
                <a:lnTo>
                  <a:pt x="790186" y="870249"/>
                </a:lnTo>
                <a:lnTo>
                  <a:pt x="790186" y="350262"/>
                </a:lnTo>
                <a:cubicBezTo>
                  <a:pt x="790186" y="328879"/>
                  <a:pt x="772692" y="311384"/>
                  <a:pt x="751309" y="311384"/>
                </a:cubicBezTo>
                <a:close/>
                <a:moveTo>
                  <a:pt x="42401" y="365"/>
                </a:moveTo>
                <a:cubicBezTo>
                  <a:pt x="49326" y="1337"/>
                  <a:pt x="55887" y="4253"/>
                  <a:pt x="61232" y="9112"/>
                </a:cubicBezTo>
                <a:cubicBezTo>
                  <a:pt x="255620" y="179201"/>
                  <a:pt x="460699" y="107278"/>
                  <a:pt x="597742" y="17859"/>
                </a:cubicBezTo>
                <a:cubicBezTo>
                  <a:pt x="600658" y="15915"/>
                  <a:pt x="603574" y="13972"/>
                  <a:pt x="607462" y="12028"/>
                </a:cubicBezTo>
                <a:cubicBezTo>
                  <a:pt x="614265" y="7168"/>
                  <a:pt x="621069" y="5224"/>
                  <a:pt x="627872" y="6196"/>
                </a:cubicBezTo>
                <a:cubicBezTo>
                  <a:pt x="634676" y="6196"/>
                  <a:pt x="641480" y="7168"/>
                  <a:pt x="648283" y="12028"/>
                </a:cubicBezTo>
                <a:cubicBezTo>
                  <a:pt x="652171" y="13972"/>
                  <a:pt x="655087" y="15915"/>
                  <a:pt x="658003" y="17859"/>
                </a:cubicBezTo>
                <a:cubicBezTo>
                  <a:pt x="795046" y="108250"/>
                  <a:pt x="999153" y="180173"/>
                  <a:pt x="1194513" y="9112"/>
                </a:cubicBezTo>
                <a:cubicBezTo>
                  <a:pt x="1205204" y="-607"/>
                  <a:pt x="1220755" y="-2551"/>
                  <a:pt x="1234362" y="3280"/>
                </a:cubicBezTo>
                <a:cubicBezTo>
                  <a:pt x="1247969" y="9112"/>
                  <a:pt x="1255745" y="22719"/>
                  <a:pt x="1255745" y="37298"/>
                </a:cubicBezTo>
                <a:lnTo>
                  <a:pt x="1255745" y="812905"/>
                </a:lnTo>
                <a:cubicBezTo>
                  <a:pt x="1255745" y="1013125"/>
                  <a:pt x="1147860" y="1190990"/>
                  <a:pt x="943753" y="1329005"/>
                </a:cubicBezTo>
                <a:cubicBezTo>
                  <a:pt x="793102" y="1431058"/>
                  <a:pt x="644395" y="1474796"/>
                  <a:pt x="637592" y="1475768"/>
                </a:cubicBezTo>
                <a:cubicBezTo>
                  <a:pt x="635648" y="1477711"/>
                  <a:pt x="632732" y="1477711"/>
                  <a:pt x="628844" y="1477711"/>
                </a:cubicBezTo>
                <a:cubicBezTo>
                  <a:pt x="624957" y="1477711"/>
                  <a:pt x="622041" y="1476740"/>
                  <a:pt x="618153" y="1475768"/>
                </a:cubicBezTo>
                <a:cubicBezTo>
                  <a:pt x="612321" y="1473824"/>
                  <a:pt x="463615" y="1429115"/>
                  <a:pt x="311992" y="1327061"/>
                </a:cubicBezTo>
                <a:cubicBezTo>
                  <a:pt x="107885" y="1189046"/>
                  <a:pt x="0" y="1011181"/>
                  <a:pt x="0" y="812905"/>
                </a:cubicBezTo>
                <a:lnTo>
                  <a:pt x="0" y="37298"/>
                </a:lnTo>
                <a:cubicBezTo>
                  <a:pt x="0" y="22719"/>
                  <a:pt x="8747" y="10084"/>
                  <a:pt x="21383" y="3280"/>
                </a:cubicBezTo>
                <a:cubicBezTo>
                  <a:pt x="28187" y="365"/>
                  <a:pt x="35476" y="-607"/>
                  <a:pt x="42401" y="365"/>
                </a:cubicBezTo>
                <a:close/>
              </a:path>
            </a:pathLst>
          </a:custGeom>
          <a:solidFill>
            <a:schemeClr val="bg1"/>
          </a:solidFill>
          <a:ln>
            <a:noFill/>
          </a:ln>
        </p:spPr>
        <p:txBody>
          <a:bodyPr wrap="square" anchor="ctr">
            <a:noAutofit/>
          </a:bodyPr>
          <a:lstStyle/>
          <a:p>
            <a:pPr marL="288290" algn="ctr">
              <a:buClr>
                <a:srgbClr val="F7A200"/>
              </a:buClr>
            </a:pPr>
            <a:endParaRPr lang="zh-CN" altLang="en-US" sz="1200" b="1">
              <a:gradFill>
                <a:gsLst>
                  <a:gs pos="0">
                    <a:srgbClr val="F7A200"/>
                  </a:gs>
                  <a:gs pos="100000">
                    <a:srgbClr val="F7A200"/>
                  </a:gs>
                </a:gsLst>
                <a:lin ang="0" scaled="0"/>
              </a:gradFill>
              <a:latin typeface="+mn-ea"/>
            </a:endParaRPr>
          </a:p>
        </p:txBody>
      </p:sp>
      <p:grpSp>
        <p:nvGrpSpPr>
          <p:cNvPr id="57" name="组合 56"/>
          <p:cNvGrpSpPr/>
          <p:nvPr/>
        </p:nvGrpSpPr>
        <p:grpSpPr>
          <a:xfrm>
            <a:off x="6336665" y="3777309"/>
            <a:ext cx="5400040" cy="1493520"/>
            <a:chOff x="1034" y="5924"/>
            <a:chExt cx="8504" cy="2352"/>
          </a:xfrm>
        </p:grpSpPr>
        <p:sp>
          <p:nvSpPr>
            <p:cNvPr id="5" name="矩形: 圆角 4"/>
            <p:cNvSpPr/>
            <p:nvPr/>
          </p:nvSpPr>
          <p:spPr>
            <a:xfrm>
              <a:off x="1034" y="5924"/>
              <a:ext cx="8505" cy="600"/>
            </a:xfrm>
            <a:prstGeom prst="roundRect">
              <a:avLst/>
            </a:prstGeom>
            <a:solidFill>
              <a:srgbClr val="0971CA"/>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a:gradFill>
                    <a:gsLst>
                      <a:gs pos="50000">
                        <a:schemeClr val="bg1"/>
                      </a:gs>
                      <a:gs pos="100000">
                        <a:schemeClr val="bg1"/>
                      </a:gs>
                    </a:gsLst>
                    <a:lin ang="0" scaled="0"/>
                  </a:gradFill>
                  <a:latin typeface="+mn-ea"/>
                </a:rPr>
                <a:t>独立小包装设计</a:t>
              </a:r>
              <a:endParaRPr lang="zh-CN" altLang="en-US" sz="1600" b="1" dirty="0">
                <a:gradFill>
                  <a:gsLst>
                    <a:gs pos="50000">
                      <a:schemeClr val="bg1"/>
                    </a:gs>
                    <a:gs pos="100000">
                      <a:schemeClr val="bg1"/>
                    </a:gs>
                  </a:gsLst>
                  <a:lin ang="0" scaled="0"/>
                </a:gradFill>
                <a:latin typeface="+mn-ea"/>
              </a:endParaRPr>
            </a:p>
          </p:txBody>
        </p:sp>
        <p:sp>
          <p:nvSpPr>
            <p:cNvPr id="126" name="矩形: 圆角 125"/>
            <p:cNvSpPr/>
            <p:nvPr/>
          </p:nvSpPr>
          <p:spPr>
            <a:xfrm>
              <a:off x="1035" y="6694"/>
              <a:ext cx="8496" cy="1583"/>
            </a:xfrm>
            <a:prstGeom prst="roundRect">
              <a:avLst>
                <a:gd name="adj" fmla="val 1778"/>
              </a:avLst>
            </a:prstGeom>
            <a:solidFill>
              <a:schemeClr val="bg1"/>
            </a:solidFill>
            <a:ln w="6350">
              <a:solidFill>
                <a:srgbClr val="0971CA"/>
              </a:solidFill>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文本框 116"/>
            <p:cNvSpPr txBox="1"/>
            <p:nvPr/>
          </p:nvSpPr>
          <p:spPr>
            <a:xfrm>
              <a:off x="2714" y="6803"/>
              <a:ext cx="6724" cy="1365"/>
            </a:xfrm>
            <a:prstGeom prst="rect">
              <a:avLst/>
            </a:prstGeom>
            <a:noFill/>
          </p:spPr>
          <p:txBody>
            <a:bodyPr wrap="square">
              <a:noAutofit/>
            </a:bodyPr>
            <a:lstStyle/>
            <a:p>
              <a:pPr>
                <a:lnSpc>
                  <a:spcPct val="130000"/>
                </a:lnSpc>
                <a:buClr>
                  <a:srgbClr val="F7A200"/>
                </a:buClr>
              </a:pPr>
              <a:r>
                <a:rPr lang="zh-CN" altLang="en-US" sz="1400" dirty="0">
                  <a:sym typeface="+mn-ea"/>
                </a:rPr>
                <a:t>唯一使用独立一次性包装的抗过敏滴眼液，用毕即弃，避免大包装可能带来的瓶口污染及药物浪费，</a:t>
              </a:r>
              <a:r>
                <a:rPr lang="en-US" altLang="zh-CN" sz="1400" dirty="0">
                  <a:sym typeface="+mn-ea"/>
                </a:rPr>
                <a:t>10</a:t>
              </a:r>
              <a:r>
                <a:rPr lang="zh-CN" altLang="en-US" sz="1400" dirty="0">
                  <a:sym typeface="+mn-ea"/>
                </a:rPr>
                <a:t>支装</a:t>
              </a:r>
              <a:r>
                <a:rPr lang="zh-CN" altLang="en-US" sz="1400" dirty="0">
                  <a:gradFill>
                    <a:gsLst>
                      <a:gs pos="0">
                        <a:schemeClr val="tx1"/>
                      </a:gs>
                      <a:gs pos="100000">
                        <a:schemeClr val="tx1"/>
                      </a:gs>
                    </a:gsLst>
                    <a:lin ang="0" scaled="0"/>
                  </a:gradFill>
                  <a:latin typeface="+mn-ea"/>
                  <a:sym typeface="+mn-ea"/>
                </a:rPr>
                <a:t>满足绝大多数过敏性结膜炎患者的治疗疗程</a:t>
              </a:r>
              <a:r>
                <a:rPr lang="en-US" altLang="zh-CN" sz="1400" dirty="0">
                  <a:gradFill>
                    <a:gsLst>
                      <a:gs pos="0">
                        <a:schemeClr val="tx1"/>
                      </a:gs>
                      <a:gs pos="100000">
                        <a:schemeClr val="tx1"/>
                      </a:gs>
                    </a:gsLst>
                    <a:lin ang="0" scaled="0"/>
                  </a:gradFill>
                  <a:latin typeface="+mn-ea"/>
                  <a:sym typeface="+mn-ea"/>
                </a:rPr>
                <a:t>**</a:t>
              </a:r>
              <a:endParaRPr lang="zh-CN" altLang="en-US" sz="1400" dirty="0">
                <a:gradFill>
                  <a:gsLst>
                    <a:gs pos="0">
                      <a:schemeClr val="tx1"/>
                    </a:gs>
                    <a:gs pos="100000">
                      <a:schemeClr val="tx1"/>
                    </a:gs>
                  </a:gsLst>
                  <a:lin ang="0" scaled="0"/>
                </a:gradFill>
                <a:latin typeface="+mn-ea"/>
              </a:endParaRPr>
            </a:p>
            <a:p>
              <a:pPr>
                <a:lnSpc>
                  <a:spcPct val="130000"/>
                </a:lnSpc>
                <a:buClr>
                  <a:srgbClr val="F7A200"/>
                </a:buClr>
              </a:pPr>
              <a:endParaRPr lang="zh-CN" altLang="en-US" sz="1400" dirty="0">
                <a:sym typeface="+mn-ea"/>
              </a:endParaRPr>
            </a:p>
          </p:txBody>
        </p:sp>
        <p:grpSp>
          <p:nvGrpSpPr>
            <p:cNvPr id="136" name="组合 135"/>
            <p:cNvGrpSpPr/>
            <p:nvPr/>
          </p:nvGrpSpPr>
          <p:grpSpPr>
            <a:xfrm>
              <a:off x="1110" y="6803"/>
              <a:ext cx="1604" cy="1365"/>
              <a:chOff x="6336432" y="4201992"/>
              <a:chExt cx="1045787" cy="890088"/>
            </a:xfrm>
          </p:grpSpPr>
          <p:sp>
            <p:nvSpPr>
              <p:cNvPr id="138" name="椭圆 137"/>
              <p:cNvSpPr/>
              <p:nvPr/>
            </p:nvSpPr>
            <p:spPr>
              <a:xfrm>
                <a:off x="6414282" y="4201992"/>
                <a:ext cx="890088" cy="890088"/>
              </a:xfrm>
              <a:prstGeom prst="ellipse">
                <a:avLst/>
              </a:prstGeom>
              <a:solidFill>
                <a:srgbClr val="0971CA"/>
              </a:solidFill>
              <a:ln w="63500">
                <a:solidFill>
                  <a:srgbClr val="0971CA">
                    <a:alpha val="1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文本框 138"/>
              <p:cNvSpPr txBox="1"/>
              <p:nvPr/>
            </p:nvSpPr>
            <p:spPr>
              <a:xfrm>
                <a:off x="6336432" y="4580965"/>
                <a:ext cx="1045787" cy="314954"/>
              </a:xfrm>
              <a:prstGeom prst="rect">
                <a:avLst/>
              </a:prstGeom>
              <a:noFill/>
            </p:spPr>
            <p:txBody>
              <a:bodyPr wrap="square">
                <a:spAutoFit/>
              </a:bodyPr>
              <a:lstStyle/>
              <a:p>
                <a:pPr algn="ctr"/>
                <a:r>
                  <a:rPr lang="zh-CN" altLang="en-US" sz="1400" b="1">
                    <a:gradFill>
                      <a:gsLst>
                        <a:gs pos="100000">
                          <a:schemeClr val="bg1"/>
                        </a:gs>
                        <a:gs pos="0">
                          <a:schemeClr val="bg1"/>
                        </a:gs>
                      </a:gsLst>
                      <a:path path="circle">
                        <a:fillToRect r="100000" b="100000"/>
                      </a:path>
                    </a:gradFill>
                  </a:rPr>
                  <a:t>弃余免耗</a:t>
                </a:r>
                <a:endParaRPr lang="zh-CN" altLang="en-US" sz="1400" b="1">
                  <a:gradFill>
                    <a:gsLst>
                      <a:gs pos="100000">
                        <a:schemeClr val="bg1"/>
                      </a:gs>
                      <a:gs pos="0">
                        <a:schemeClr val="bg1"/>
                      </a:gs>
                    </a:gsLst>
                    <a:path path="circle">
                      <a:fillToRect r="100000" b="100000"/>
                    </a:path>
                  </a:gradFill>
                </a:endParaRPr>
              </a:p>
            </p:txBody>
          </p:sp>
        </p:grpSp>
        <p:pic>
          <p:nvPicPr>
            <p:cNvPr id="142" name="图形 141"/>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743" y="7045"/>
              <a:ext cx="339" cy="339"/>
            </a:xfrm>
            <a:prstGeom prst="rect">
              <a:avLst/>
            </a:prstGeom>
          </p:spPr>
        </p:pic>
        <p:pic>
          <p:nvPicPr>
            <p:cNvPr id="50" name="图形 5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6" y="6026"/>
              <a:ext cx="378" cy="378"/>
            </a:xfrm>
            <a:prstGeom prst="rect">
              <a:avLst/>
            </a:prstGeom>
          </p:spPr>
        </p:pic>
      </p:grpSp>
      <p:grpSp>
        <p:nvGrpSpPr>
          <p:cNvPr id="2" name="组合 1"/>
          <p:cNvGrpSpPr/>
          <p:nvPr/>
        </p:nvGrpSpPr>
        <p:grpSpPr>
          <a:xfrm>
            <a:off x="9886950" y="228972"/>
            <a:ext cx="2305050" cy="722358"/>
            <a:chOff x="9886950" y="290435"/>
            <a:chExt cx="2305050" cy="558547"/>
          </a:xfrm>
        </p:grpSpPr>
        <p:sp>
          <p:nvSpPr>
            <p:cNvPr id="6" name="任意多边形: 形状 5"/>
            <p:cNvSpPr/>
            <p:nvPr/>
          </p:nvSpPr>
          <p:spPr>
            <a:xfrm>
              <a:off x="9886950" y="290435"/>
              <a:ext cx="2305050" cy="558547"/>
            </a:xfrm>
            <a:custGeom>
              <a:avLst/>
              <a:gdLst>
                <a:gd name="connsiteX0" fmla="*/ 0 w 2552701"/>
                <a:gd name="connsiteY0" fmla="*/ 0 h 539750"/>
                <a:gd name="connsiteX1" fmla="*/ 272200 w 2552701"/>
                <a:gd name="connsiteY1" fmla="*/ 0 h 539750"/>
                <a:gd name="connsiteX2" fmla="*/ 2282825 w 2552701"/>
                <a:gd name="connsiteY2" fmla="*/ 0 h 539750"/>
                <a:gd name="connsiteX3" fmla="*/ 2552701 w 2552701"/>
                <a:gd name="connsiteY3" fmla="*/ 0 h 539750"/>
                <a:gd name="connsiteX4" fmla="*/ 2552701 w 2552701"/>
                <a:gd name="connsiteY4" fmla="*/ 269875 h 539750"/>
                <a:gd name="connsiteX5" fmla="*/ 2552701 w 2552701"/>
                <a:gd name="connsiteY5" fmla="*/ 539750 h 539750"/>
                <a:gd name="connsiteX6" fmla="*/ 2282825 w 2552701"/>
                <a:gd name="connsiteY6" fmla="*/ 539750 h 539750"/>
                <a:gd name="connsiteX7" fmla="*/ 272200 w 2552701"/>
                <a:gd name="connsiteY7" fmla="*/ 539750 h 539750"/>
                <a:gd name="connsiteX8" fmla="*/ 0 w 2552701"/>
                <a:gd name="connsiteY8" fmla="*/ 539750 h 539750"/>
                <a:gd name="connsiteX9" fmla="*/ 269875 w 2552701"/>
                <a:gd name="connsiteY9" fmla="*/ 26987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1" h="539750">
                  <a:moveTo>
                    <a:pt x="0" y="0"/>
                  </a:moveTo>
                  <a:lnTo>
                    <a:pt x="272200" y="0"/>
                  </a:lnTo>
                  <a:lnTo>
                    <a:pt x="2282825" y="0"/>
                  </a:lnTo>
                  <a:lnTo>
                    <a:pt x="2552701" y="0"/>
                  </a:lnTo>
                  <a:lnTo>
                    <a:pt x="2552701" y="269875"/>
                  </a:lnTo>
                  <a:lnTo>
                    <a:pt x="2552701" y="539750"/>
                  </a:lnTo>
                  <a:lnTo>
                    <a:pt x="2282825" y="539750"/>
                  </a:lnTo>
                  <a:lnTo>
                    <a:pt x="272200" y="539750"/>
                  </a:lnTo>
                  <a:lnTo>
                    <a:pt x="0" y="539750"/>
                  </a:lnTo>
                  <a:lnTo>
                    <a:pt x="269875" y="269875"/>
                  </a:lnTo>
                  <a:close/>
                </a:path>
              </a:pathLst>
            </a:custGeom>
            <a:gradFill>
              <a:gsLst>
                <a:gs pos="100000">
                  <a:srgbClr val="0971CA"/>
                </a:gs>
                <a:gs pos="0">
                  <a:srgbClr val="0971CA">
                    <a:lumMod val="90000"/>
                    <a:lumOff val="1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10211300" y="415534"/>
              <a:ext cx="1774522" cy="308348"/>
            </a:xfrm>
            <a:prstGeom prst="rect">
              <a:avLst/>
            </a:prstGeom>
            <a:noFill/>
          </p:spPr>
          <p:txBody>
            <a:bodyPr wrap="square" anchor="ctr">
              <a:spAutoFit/>
            </a:bodyPr>
            <a:lstStyle/>
            <a:p>
              <a:pPr algn="ctr"/>
              <a:r>
                <a:rPr lang="zh-CN" altLang="en-US" sz="2000" b="1" i="1">
                  <a:gradFill>
                    <a:gsLst>
                      <a:gs pos="2000">
                        <a:schemeClr val="bg1"/>
                      </a:gs>
                      <a:gs pos="100000">
                        <a:schemeClr val="bg1"/>
                      </a:gs>
                    </a:gsLst>
                    <a:lin ang="0" scaled="0"/>
                  </a:gradFill>
                </a:rPr>
                <a:t>创新性</a:t>
              </a:r>
              <a:endParaRPr lang="zh-CN" altLang="en-US" sz="2000" b="1" i="1">
                <a:gradFill>
                  <a:gsLst>
                    <a:gs pos="2000">
                      <a:schemeClr val="bg1"/>
                    </a:gs>
                    <a:gs pos="100000">
                      <a:schemeClr val="bg1"/>
                    </a:gs>
                  </a:gsLst>
                  <a:lin ang="0" scaled="0"/>
                </a:gradFill>
              </a:endParaRPr>
            </a:p>
          </p:txBody>
        </p:sp>
      </p:grpSp>
    </p:spTree>
  </p:cSld>
  <p:clrMapOvr>
    <a:masterClrMapping/>
  </p:clrMapOvr>
</p:sld>
</file>

<file path=ppt/tags/tag1.xml><?xml version="1.0" encoding="utf-8"?>
<p:tagLst xmlns:p="http://schemas.openxmlformats.org/presentationml/2006/main">
  <p:tag name="THINKCELLSHAPEDONOTDELETE" val="thinkcellActiveDocDoNotDelete"/>
</p:tagLst>
</file>

<file path=ppt/tags/tag10.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1.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2.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3.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4.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5.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6.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7.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8.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19.xml><?xml version="1.0" encoding="utf-8"?>
<p:tagLst xmlns:p="http://schemas.openxmlformats.org/presentationml/2006/main">
  <p:tag name="KSO_WM_DIAGRAM_VIRTUALLY_FRAME" val="{&quot;height&quot;:377.0694094488189,&quot;left&quot;:22.080078740157482,&quot;top&quot;:126.91712598425197,&quot;width&quot;:934.2392913385826}"/>
</p:tagLst>
</file>

<file path=ppt/tags/tag2.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20.xml><?xml version="1.0" encoding="utf-8"?>
<p:tagLst xmlns:p="http://schemas.openxmlformats.org/presentationml/2006/main">
  <p:tag name="KSO_WM_DIAGRAM_VIRTUALLY_FRAME" val="{&quot;height&quot;:356.15,&quot;left&quot;:47.95,&quot;top&quot;:79.25,&quot;width&quot;:875.55}"/>
</p:tagLst>
</file>

<file path=ppt/tags/tag21.xml><?xml version="1.0" encoding="utf-8"?>
<p:tagLst xmlns:p="http://schemas.openxmlformats.org/presentationml/2006/main">
  <p:tag name="KSO_WM_DIAGRAM_VIRTUALLY_FRAME" val="{&quot;height&quot;:356.15,&quot;left&quot;:47.95,&quot;top&quot;:79.25,&quot;width&quot;:875.55}"/>
</p:tagLst>
</file>

<file path=ppt/tags/tag22.xml><?xml version="1.0" encoding="utf-8"?>
<p:tagLst xmlns:p="http://schemas.openxmlformats.org/presentationml/2006/main">
  <p:tag name="KSO_WM_DIAGRAM_VIRTUALLY_FRAME" val="{&quot;height&quot;:356.15,&quot;left&quot;:47.95,&quot;top&quot;:79.25,&quot;width&quot;:875.55}"/>
</p:tagLst>
</file>

<file path=ppt/tags/tag23.xml><?xml version="1.0" encoding="utf-8"?>
<p:tagLst xmlns:p="http://schemas.openxmlformats.org/presentationml/2006/main">
  <p:tag name="KSO_WM_DIAGRAM_VIRTUALLY_FRAME" val="{&quot;height&quot;:356.15,&quot;left&quot;:47.95,&quot;top&quot;:79.25,&quot;width&quot;:875.55}"/>
</p:tagLst>
</file>

<file path=ppt/tags/tag24.xml><?xml version="1.0" encoding="utf-8"?>
<p:tagLst xmlns:p="http://schemas.openxmlformats.org/presentationml/2006/main">
  <p:tag name="KSO_WM_DIAGRAM_VIRTUALLY_FRAME" val="{&quot;height&quot;:356.15,&quot;left&quot;:47.95,&quot;top&quot;:79.25,&quot;width&quot;:875.55}"/>
</p:tagLst>
</file>

<file path=ppt/tags/tag25.xml><?xml version="1.0" encoding="utf-8"?>
<p:tagLst xmlns:p="http://schemas.openxmlformats.org/presentationml/2006/main">
  <p:tag name="KSO_WM_DIAGRAM_VIRTUALLY_FRAME" val="{&quot;height&quot;:356.15,&quot;left&quot;:47.95,&quot;top&quot;:79.25,&quot;width&quot;:875.55}"/>
</p:tagLst>
</file>

<file path=ppt/tags/tag26.xml><?xml version="1.0" encoding="utf-8"?>
<p:tagLst xmlns:p="http://schemas.openxmlformats.org/presentationml/2006/main">
  <p:tag name="KSO_WM_DIAGRAM_VIRTUALLY_FRAME" val="{&quot;height&quot;:356.15,&quot;left&quot;:47.95,&quot;top&quot;:79.25,&quot;width&quot;:875.55}"/>
</p:tagLst>
</file>

<file path=ppt/tags/tag27.xml><?xml version="1.0" encoding="utf-8"?>
<p:tagLst xmlns:p="http://schemas.openxmlformats.org/presentationml/2006/main">
  <p:tag name="KSO_WM_DIAGRAM_VIRTUALLY_FRAME" val="{&quot;height&quot;:356.15,&quot;left&quot;:47.95,&quot;top&quot;:79.25,&quot;width&quot;:875.55}"/>
</p:tagLst>
</file>

<file path=ppt/tags/tag28.xml><?xml version="1.0" encoding="utf-8"?>
<p:tagLst xmlns:p="http://schemas.openxmlformats.org/presentationml/2006/main">
  <p:tag name="KSO_WM_DIAGRAM_VIRTUALLY_FRAME" val="{&quot;height&quot;:356.15,&quot;left&quot;:47.95,&quot;top&quot;:79.25,&quot;width&quot;:875.55}"/>
</p:tagLst>
</file>

<file path=ppt/tags/tag29.xml><?xml version="1.0" encoding="utf-8"?>
<p:tagLst xmlns:p="http://schemas.openxmlformats.org/presentationml/2006/main">
  <p:tag name="KSO_WM_DIAGRAM_VIRTUALLY_FRAME" val="{&quot;height&quot;:356.15,&quot;left&quot;:47.95,&quot;top&quot;:79.25,&quot;width&quot;:875.55}"/>
</p:tagLst>
</file>

<file path=ppt/tags/tag3.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30.xml><?xml version="1.0" encoding="utf-8"?>
<p:tagLst xmlns:p="http://schemas.openxmlformats.org/presentationml/2006/main">
  <p:tag name="KSO_WM_DIAGRAM_VIRTUALLY_FRAME" val="{&quot;height&quot;:356.15,&quot;left&quot;:47.95,&quot;top&quot;:79.25,&quot;width&quot;:875.55}"/>
</p:tagLst>
</file>

<file path=ppt/tags/tag31.xml><?xml version="1.0" encoding="utf-8"?>
<p:tagLst xmlns:p="http://schemas.openxmlformats.org/presentationml/2006/main">
  <p:tag name="KSO_WM_DIAGRAM_VIRTUALLY_FRAME" val="{&quot;height&quot;:356.15,&quot;left&quot;:47.95,&quot;top&quot;:79.25,&quot;width&quot;:875.55}"/>
</p:tagLst>
</file>

<file path=ppt/tags/tag32.xml><?xml version="1.0" encoding="utf-8"?>
<p:tagLst xmlns:p="http://schemas.openxmlformats.org/presentationml/2006/main">
  <p:tag name="KSO_WM_DIAGRAM_VIRTUALLY_FRAME" val="{&quot;height&quot;:356.15,&quot;left&quot;:47.95,&quot;top&quot;:79.25,&quot;width&quot;:875.55}"/>
</p:tagLst>
</file>

<file path=ppt/tags/tag33.xml><?xml version="1.0" encoding="utf-8"?>
<p:tagLst xmlns:p="http://schemas.openxmlformats.org/presentationml/2006/main">
  <p:tag name="KSO_WM_DIAGRAM_VIRTUALLY_FRAME" val="{&quot;height&quot;:356.15,&quot;left&quot;:47.95,&quot;top&quot;:79.25,&quot;width&quot;:875.55}"/>
</p:tagLst>
</file>

<file path=ppt/tags/tag34.xml><?xml version="1.0" encoding="utf-8"?>
<p:tagLst xmlns:p="http://schemas.openxmlformats.org/presentationml/2006/main">
  <p:tag name="KSO_WM_DIAGRAM_VIRTUALLY_FRAME" val="{&quot;height&quot;:356.15,&quot;left&quot;:47.95,&quot;top&quot;:79.25,&quot;width&quot;:875.55}"/>
</p:tagLst>
</file>

<file path=ppt/tags/tag35.xml><?xml version="1.0" encoding="utf-8"?>
<p:tagLst xmlns:p="http://schemas.openxmlformats.org/presentationml/2006/main">
  <p:tag name="KSO_WM_DIAGRAM_VIRTUALLY_FRAME" val="{&quot;height&quot;:356.15,&quot;left&quot;:47.95,&quot;top&quot;:79.25,&quot;width&quot;:875.55}"/>
</p:tagLst>
</file>

<file path=ppt/tags/tag36.xml><?xml version="1.0" encoding="utf-8"?>
<p:tagLst xmlns:p="http://schemas.openxmlformats.org/presentationml/2006/main">
  <p:tag name="KSO_WM_DIAGRAM_VIRTUALLY_FRAME" val="{&quot;height&quot;:356.15,&quot;left&quot;:47.95,&quot;top&quot;:79.25,&quot;width&quot;:875.55}"/>
</p:tagLst>
</file>

<file path=ppt/tags/tag37.xml><?xml version="1.0" encoding="utf-8"?>
<p:tagLst xmlns:p="http://schemas.openxmlformats.org/presentationml/2006/main">
  <p:tag name="KSO_WM_DIAGRAM_VIRTUALLY_FRAME" val="{&quot;height&quot;:356.15,&quot;left&quot;:47.95,&quot;top&quot;:79.25,&quot;width&quot;:875.55}"/>
</p:tagLst>
</file>

<file path=ppt/tags/tag38.xml><?xml version="1.0" encoding="utf-8"?>
<p:tagLst xmlns:p="http://schemas.openxmlformats.org/presentationml/2006/main">
  <p:tag name="KSO_WM_DIAGRAM_VIRTUALLY_FRAME" val="{&quot;height&quot;:356.15,&quot;left&quot;:47.95,&quot;top&quot;:79.25,&quot;width&quot;:875.55}"/>
</p:tagLst>
</file>

<file path=ppt/tags/tag39.xml><?xml version="1.0" encoding="utf-8"?>
<p:tagLst xmlns:p="http://schemas.openxmlformats.org/presentationml/2006/main">
  <p:tag name="KSO_WM_DIAGRAM_VIRTUALLY_FRAME" val="{&quot;height&quot;:356.15,&quot;left&quot;:47.95,&quot;top&quot;:79.25,&quot;width&quot;:875.55}"/>
</p:tagLst>
</file>

<file path=ppt/tags/tag4.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40.xml><?xml version="1.0" encoding="utf-8"?>
<p:tagLst xmlns:p="http://schemas.openxmlformats.org/presentationml/2006/main">
  <p:tag name="KSO_WM_DIAGRAM_VIRTUALLY_FRAME" val="{&quot;height&quot;:356.15,&quot;left&quot;:47.95,&quot;top&quot;:79.25,&quot;width&quot;:875.55}"/>
</p:tagLst>
</file>

<file path=ppt/tags/tag41.xml><?xml version="1.0" encoding="utf-8"?>
<p:tagLst xmlns:p="http://schemas.openxmlformats.org/presentationml/2006/main">
  <p:tag name="KSO_WM_DIAGRAM_VIRTUALLY_FRAME" val="{&quot;height&quot;:356.15,&quot;left&quot;:47.95,&quot;top&quot;:79.25,&quot;width&quot;:875.55}"/>
</p:tagLst>
</file>

<file path=ppt/tags/tag42.xml><?xml version="1.0" encoding="utf-8"?>
<p:tagLst xmlns:p="http://schemas.openxmlformats.org/presentationml/2006/main">
  <p:tag name="KSO_WM_DIAGRAM_VIRTUALLY_FRAME" val="{&quot;height&quot;:356.15,&quot;left&quot;:47.95,&quot;top&quot;:79.25,&quot;width&quot;:875.55}"/>
</p:tagLst>
</file>

<file path=ppt/tags/tag43.xml><?xml version="1.0" encoding="utf-8"?>
<p:tagLst xmlns:p="http://schemas.openxmlformats.org/presentationml/2006/main">
  <p:tag name="KSO_WM_DIAGRAM_VIRTUALLY_FRAME" val="{&quot;height&quot;:356.15,&quot;left&quot;:47.95,&quot;top&quot;:79.25,&quot;width&quot;:875.55}"/>
</p:tagLst>
</file>

<file path=ppt/tags/tag44.xml><?xml version="1.0" encoding="utf-8"?>
<p:tagLst xmlns:p="http://schemas.openxmlformats.org/presentationml/2006/main">
  <p:tag name="KSO_WM_DIAGRAM_VIRTUALLY_FRAME" val="{&quot;height&quot;:356.15,&quot;left&quot;:47.95,&quot;top&quot;:79.25,&quot;width&quot;:875.55}"/>
</p:tagLst>
</file>

<file path=ppt/tags/tag45.xml><?xml version="1.0" encoding="utf-8"?>
<p:tagLst xmlns:p="http://schemas.openxmlformats.org/presentationml/2006/main">
  <p:tag name="KSO_WM_DIAGRAM_VIRTUALLY_FRAME" val="{&quot;height&quot;:356.15,&quot;left&quot;:47.95,&quot;top&quot;:79.25,&quot;width&quot;:875.55}"/>
</p:tagLst>
</file>

<file path=ppt/tags/tag46.xml><?xml version="1.0" encoding="utf-8"?>
<p:tagLst xmlns:p="http://schemas.openxmlformats.org/presentationml/2006/main">
  <p:tag name="KSO_WM_DIAGRAM_VIRTUALLY_FRAME" val="{&quot;height&quot;:356.15,&quot;left&quot;:47.95,&quot;top&quot;:79.25,&quot;width&quot;:875.55}"/>
</p:tagLst>
</file>

<file path=ppt/tags/tag47.xml><?xml version="1.0" encoding="utf-8"?>
<p:tagLst xmlns:p="http://schemas.openxmlformats.org/presentationml/2006/main">
  <p:tag name="KSO_WM_DIAGRAM_VIRTUALLY_FRAME" val="{&quot;height&quot;:356.15,&quot;left&quot;:47.95,&quot;top&quot;:79.25,&quot;width&quot;:875.55}"/>
</p:tagLst>
</file>

<file path=ppt/tags/tag48.xml><?xml version="1.0" encoding="utf-8"?>
<p:tagLst xmlns:p="http://schemas.openxmlformats.org/presentationml/2006/main">
  <p:tag name="KSO_WM_DIAGRAM_VIRTUALLY_FRAME" val="{&quot;height&quot;:377.0694094488189,&quot;left&quot;:22.080078740157482,&quot;top&quot;:126.91712598425197,&quot;width&quot;:934.2392913385826}"/>
</p:tagLst>
</file>

<file path=ppt/tags/tag49.xml><?xml version="1.0" encoding="utf-8"?>
<p:tagLst xmlns:p="http://schemas.openxmlformats.org/presentationml/2006/main">
  <p:tag name="KSO_WM_DIAGRAM_VIRTUALLY_FRAME" val="{&quot;height&quot;:377.0694094488189,&quot;left&quot;:22.080078740157482,&quot;top&quot;:126.91712598425197,&quot;width&quot;:934.2392913385826}"/>
</p:tagLst>
</file>

<file path=ppt/tags/tag5.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50.xml><?xml version="1.0" encoding="utf-8"?>
<p:tagLst xmlns:p="http://schemas.openxmlformats.org/presentationml/2006/main">
  <p:tag name="KSO_WM_DIAGRAM_VIRTUALLY_FRAME" val="{&quot;height&quot;:377.0694094488189,&quot;left&quot;:22.080078740157482,&quot;top&quot;:126.91712598425197,&quot;width&quot;:934.2392913385826}"/>
</p:tagLst>
</file>

<file path=ppt/tags/tag51.xml><?xml version="1.0" encoding="utf-8"?>
<p:tagLst xmlns:p="http://schemas.openxmlformats.org/presentationml/2006/main">
  <p:tag name="KSO_WM_DIAGRAM_VIRTUALLY_FRAME" val="{&quot;height&quot;:377.0694094488189,&quot;left&quot;:22.080078740157482,&quot;top&quot;:126.91712598425197,&quot;width&quot;:934.2392913385826}"/>
</p:tagLst>
</file>

<file path=ppt/tags/tag52.xml><?xml version="1.0" encoding="utf-8"?>
<p:tagLst xmlns:p="http://schemas.openxmlformats.org/presentationml/2006/main">
  <p:tag name="THINKCELLSHAPEDONOTDELETE" val="thinkcellActiveDocDoNotDelete"/>
</p:tagLst>
</file>

<file path=ppt/tags/tag53.xml><?xml version="1.0" encoding="utf-8"?>
<p:tagLst xmlns:p="http://schemas.openxmlformats.org/presentationml/2006/main">
  <p:tag name="RESOURCE_RECORD_KEY" val="{&quot;13&quot;:[4695725],&quot;8&quot;:[20476439]}"/>
</p:tagLst>
</file>

<file path=ppt/tags/tag6.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7.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8.xml><?xml version="1.0" encoding="utf-8"?>
<p:tagLst xmlns:p="http://schemas.openxmlformats.org/presentationml/2006/main">
  <p:tag name="KSO_WM_DIAGRAM_VIRTUALLY_FRAME" val="{&quot;height&quot;:385.5833070866141,&quot;left&quot;:394.5282677165354,&quot;top&quot;:88.94511811023622,&quot;width&quot;:565.3449606299213}"/>
</p:tagLst>
</file>

<file path=ppt/tags/tag9.xml><?xml version="1.0" encoding="utf-8"?>
<p:tagLst xmlns:p="http://schemas.openxmlformats.org/presentationml/2006/main">
  <p:tag name="KSO_WM_DIAGRAM_VIRTUALLY_FRAME" val="{&quot;height&quot;:385.5833070866141,&quot;left&quot;:394.5282677165354,&quot;top&quot;:88.94511811023622,&quot;width&quot;:565.3449606299213}"/>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7109</Words>
  <Application>WPS 演示</Application>
  <PresentationFormat>宽屏</PresentationFormat>
  <Paragraphs>447</Paragraphs>
  <Slides>11</Slides>
  <Notes>2</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2</vt:i4>
      </vt:variant>
      <vt:variant>
        <vt:lpstr>幻灯片标题</vt:lpstr>
      </vt:variant>
      <vt:variant>
        <vt:i4>11</vt:i4>
      </vt:variant>
    </vt:vector>
  </HeadingPairs>
  <TitlesOfParts>
    <vt:vector size="21" baseType="lpstr">
      <vt:lpstr>Arial</vt:lpstr>
      <vt:lpstr>宋体</vt:lpstr>
      <vt:lpstr>Wingdings</vt:lpstr>
      <vt:lpstr>微软雅黑</vt:lpstr>
      <vt:lpstr>Impact</vt:lpstr>
      <vt:lpstr>Calibri</vt:lpstr>
      <vt:lpstr>Arial Unicode MS</vt:lpstr>
      <vt:lpstr>WPS</vt:lpstr>
      <vt:lpstr>TCLayout.ActiveDocument.1</vt:lpstr>
      <vt:lpstr>TCLayout.ActiveDocument.1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花生</dc:creator>
  <cp:lastModifiedBy>E.vAY☁︎</cp:lastModifiedBy>
  <cp:revision>298</cp:revision>
  <dcterms:created xsi:type="dcterms:W3CDTF">2023-08-09T12:44:00Z</dcterms:created>
  <dcterms:modified xsi:type="dcterms:W3CDTF">2025-07-19T11:45:50Z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5770298AC4F04DDEB6107CE9DCB49599_13</vt:lpwstr>
  </property>
  <property fmtid="{D5CDD505-2E9C-101B-9397-08002B2CF9AE}" pid="3" name="KSOProductBuildVer">
    <vt:lpwstr>2052-12.1.0.20305</vt:lpwstr>
  </property>
</Properties>
</file>