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147482784" r:id="rId2"/>
    <p:sldId id="2147480149" r:id="rId3"/>
    <p:sldId id="2147482825" r:id="rId4"/>
    <p:sldId id="2147482826" r:id="rId5"/>
    <p:sldId id="2147482827" r:id="rId6"/>
    <p:sldId id="2147482828" r:id="rId7"/>
    <p:sldId id="2147482829" r:id="rId8"/>
    <p:sldId id="2147482830" r:id="rId9"/>
    <p:sldId id="2147482831" r:id="rId10"/>
    <p:sldId id="2147482832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er" initials="Reviewer" lastIdx="14" clrIdx="0">
    <p:extLst>
      <p:ext uri="{19B8F6BF-5375-455C-9EA6-DF929625EA0E}">
        <p15:presenceInfo xmlns:p15="http://schemas.microsoft.com/office/powerpoint/2012/main" userId="Reviewer" providerId="None"/>
      </p:ext>
    </p:extLst>
  </p:cmAuthor>
  <p:cmAuthor id="2" name="JIANG Xiaobin" initials="XJ" lastIdx="2" clrIdx="1">
    <p:extLst>
      <p:ext uri="{19B8F6BF-5375-455C-9EA6-DF929625EA0E}">
        <p15:presenceInfo xmlns:p15="http://schemas.microsoft.com/office/powerpoint/2012/main" userId="S::PE153559@pierre-fabre.com::437e1df4-1bf3-47e0-aead-f4bb5f1c9c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822"/>
    <a:srgbClr val="064976"/>
    <a:srgbClr val="FFFFFF"/>
    <a:srgbClr val="ED7D31"/>
    <a:srgbClr val="F2F2F2"/>
    <a:srgbClr val="DEEBF7"/>
    <a:srgbClr val="D05F12"/>
    <a:srgbClr val="013088"/>
    <a:srgbClr val="075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24" autoAdjust="0"/>
    <p:restoredTop sz="96449" autoAdjust="0"/>
  </p:normalViewPr>
  <p:slideViewPr>
    <p:cSldViewPr snapToGrid="0">
      <p:cViewPr varScale="1">
        <p:scale>
          <a:sx n="84" d="100"/>
          <a:sy n="84" d="100"/>
        </p:scale>
        <p:origin x="76" y="1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G Xiaobin" userId="437e1df4-1bf3-47e0-aead-f4bb5f1c9c2f" providerId="ADAL" clId="{2C59DCB8-F136-7D43-8EAF-DB561BE8B4E8}"/>
    <pc:docChg chg="undo custSel modSld">
      <pc:chgData name="JIANG Xiaobin" userId="437e1df4-1bf3-47e0-aead-f4bb5f1c9c2f" providerId="ADAL" clId="{2C59DCB8-F136-7D43-8EAF-DB561BE8B4E8}" dt="2025-07-16T01:24:55.031" v="209" actId="20577"/>
      <pc:docMkLst>
        <pc:docMk/>
      </pc:docMkLst>
      <pc:sldChg chg="modSp">
        <pc:chgData name="JIANG Xiaobin" userId="437e1df4-1bf3-47e0-aead-f4bb5f1c9c2f" providerId="ADAL" clId="{2C59DCB8-F136-7D43-8EAF-DB561BE8B4E8}" dt="2025-07-16T01:03:32.285" v="23" actId="207"/>
        <pc:sldMkLst>
          <pc:docMk/>
          <pc:sldMk cId="107236892" sldId="2147480149"/>
        </pc:sldMkLst>
        <pc:spChg chg="mod">
          <ac:chgData name="JIANG Xiaobin" userId="437e1df4-1bf3-47e0-aead-f4bb5f1c9c2f" providerId="ADAL" clId="{2C59DCB8-F136-7D43-8EAF-DB561BE8B4E8}" dt="2025-07-16T01:03:32.285" v="23" actId="207"/>
          <ac:spMkLst>
            <pc:docMk/>
            <pc:sldMk cId="107236892" sldId="2147480149"/>
            <ac:spMk id="16" creationId="{4B575685-A97C-D1E3-66D0-CCBDB4BF873C}"/>
          </ac:spMkLst>
        </pc:spChg>
      </pc:sldChg>
      <pc:sldChg chg="modSp">
        <pc:chgData name="JIANG Xiaobin" userId="437e1df4-1bf3-47e0-aead-f4bb5f1c9c2f" providerId="ADAL" clId="{2C59DCB8-F136-7D43-8EAF-DB561BE8B4E8}" dt="2025-07-16T01:06:38.478" v="27" actId="20577"/>
        <pc:sldMkLst>
          <pc:docMk/>
          <pc:sldMk cId="894691265" sldId="2147482785"/>
        </pc:sldMkLst>
        <pc:spChg chg="mod">
          <ac:chgData name="JIANG Xiaobin" userId="437e1df4-1bf3-47e0-aead-f4bb5f1c9c2f" providerId="ADAL" clId="{2C59DCB8-F136-7D43-8EAF-DB561BE8B4E8}" dt="2025-07-16T01:06:38.478" v="27" actId="20577"/>
          <ac:spMkLst>
            <pc:docMk/>
            <pc:sldMk cId="894691265" sldId="2147482785"/>
            <ac:spMk id="15" creationId="{B2B29257-6000-B737-73B1-2B873CD4326E}"/>
          </ac:spMkLst>
        </pc:spChg>
      </pc:sldChg>
      <pc:sldChg chg="modSp">
        <pc:chgData name="JIANG Xiaobin" userId="437e1df4-1bf3-47e0-aead-f4bb5f1c9c2f" providerId="ADAL" clId="{2C59DCB8-F136-7D43-8EAF-DB561BE8B4E8}" dt="2025-07-16T01:19:47.750" v="113" actId="20577"/>
        <pc:sldMkLst>
          <pc:docMk/>
          <pc:sldMk cId="1018775158" sldId="2147482786"/>
        </pc:sldMkLst>
        <pc:spChg chg="mod">
          <ac:chgData name="JIANG Xiaobin" userId="437e1df4-1bf3-47e0-aead-f4bb5f1c9c2f" providerId="ADAL" clId="{2C59DCB8-F136-7D43-8EAF-DB561BE8B4E8}" dt="2025-07-16T01:09:08.424" v="85" actId="20577"/>
          <ac:spMkLst>
            <pc:docMk/>
            <pc:sldMk cId="1018775158" sldId="2147482786"/>
            <ac:spMk id="15" creationId="{B2B29257-6000-B737-73B1-2B873CD4326E}"/>
          </ac:spMkLst>
        </pc:spChg>
        <pc:spChg chg="mod">
          <ac:chgData name="JIANG Xiaobin" userId="437e1df4-1bf3-47e0-aead-f4bb5f1c9c2f" providerId="ADAL" clId="{2C59DCB8-F136-7D43-8EAF-DB561BE8B4E8}" dt="2025-07-16T01:19:47.750" v="113" actId="20577"/>
          <ac:spMkLst>
            <pc:docMk/>
            <pc:sldMk cId="1018775158" sldId="2147482786"/>
            <ac:spMk id="34" creationId="{B844AB55-4FA2-5F7E-3CB7-A6302D5AF3C0}"/>
          </ac:spMkLst>
        </pc:spChg>
        <pc:spChg chg="mod">
          <ac:chgData name="JIANG Xiaobin" userId="437e1df4-1bf3-47e0-aead-f4bb5f1c9c2f" providerId="ADAL" clId="{2C59DCB8-F136-7D43-8EAF-DB561BE8B4E8}" dt="2025-07-16T01:16:01.560" v="87" actId="1076"/>
          <ac:spMkLst>
            <pc:docMk/>
            <pc:sldMk cId="1018775158" sldId="2147482786"/>
            <ac:spMk id="35" creationId="{094A1301-2023-F1BA-3785-9EDB615E5486}"/>
          </ac:spMkLst>
        </pc:spChg>
      </pc:sldChg>
      <pc:sldChg chg="modSp">
        <pc:chgData name="JIANG Xiaobin" userId="437e1df4-1bf3-47e0-aead-f4bb5f1c9c2f" providerId="ADAL" clId="{2C59DCB8-F136-7D43-8EAF-DB561BE8B4E8}" dt="2025-07-16T01:24:55.031" v="209" actId="20577"/>
        <pc:sldMkLst>
          <pc:docMk/>
          <pc:sldMk cId="2884733978" sldId="2147482788"/>
        </pc:sldMkLst>
        <pc:spChg chg="mod">
          <ac:chgData name="JIANG Xiaobin" userId="437e1df4-1bf3-47e0-aead-f4bb5f1c9c2f" providerId="ADAL" clId="{2C59DCB8-F136-7D43-8EAF-DB561BE8B4E8}" dt="2025-07-16T01:24:55.031" v="209" actId="20577"/>
          <ac:spMkLst>
            <pc:docMk/>
            <pc:sldMk cId="2884733978" sldId="2147482788"/>
            <ac:spMk id="15" creationId="{B2B29257-6000-B737-73B1-2B873CD4326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207905337672046"/>
          <c:y val="4.4368199507584784E-2"/>
          <c:w val="0.58792094662327943"/>
          <c:h val="0.86191119253761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06497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649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5A-4EF5-9D06-473E52D5C98F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ea"/>
                        <a:sym typeface="+mn-lt"/>
                      </a:defRPr>
                    </a:pPr>
                    <a:fld id="{BB4281A2-6EEC-4D0D-B452-50622E977197}" type="VALUE">
                      <a:rPr lang="en-US" altLang="zh-CN" sz="2000">
                        <a:solidFill>
                          <a:srgbClr val="EE4822"/>
                        </a:solidFill>
                      </a:rPr>
                      <a:pPr>
                        <a:defRPr b="1">
                          <a:solidFill>
                            <a:srgbClr val="C00000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  <a:endParaRPr lang="en-US" alt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0579546217401716"/>
                      <c:h val="0.199625611557964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85A-4EF5-9D06-473E52D5C9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A-4EF5-9D06-473E52D5C9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50"/>
        <c:axId val="735402480"/>
        <c:axId val="735402000"/>
      </c:barChart>
      <c:catAx>
        <c:axId val="73540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000"/>
        <c:crosses val="autoZero"/>
        <c:auto val="1"/>
        <c:lblAlgn val="ctr"/>
        <c:lblOffset val="100"/>
        <c:noMultiLvlLbl val="0"/>
      </c:catAx>
      <c:valAx>
        <c:axId val="735402000"/>
        <c:scaling>
          <c:orientation val="minMax"/>
          <c:max val="1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r>
                  <a:rPr lang="en-GB" sz="1200" dirty="0"/>
                  <a:t>mOS</a:t>
                </a:r>
                <a:r>
                  <a:rPr lang="zh-CN" sz="1200" dirty="0"/>
                  <a:t>，月</a:t>
                </a:r>
                <a:endParaRPr lang="en-GB" sz="1200" dirty="0"/>
              </a:p>
            </c:rich>
          </c:tx>
          <c:layout>
            <c:manualLayout>
              <c:xMode val="edge"/>
              <c:yMode val="edge"/>
              <c:x val="8.7023763231525893E-3"/>
              <c:y val="0.312959803025252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defRPr>
              </a:pPr>
              <a:endParaRPr lang="en-GB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4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507992479704733E-2"/>
          <c:y val="0.1143504427348966"/>
          <c:w val="0.94498401504059049"/>
          <c:h val="0.663576184927826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恩考芬尼+西妥昔单抗</c:v>
                </c:pt>
              </c:strCache>
            </c:strRef>
          </c:tx>
          <c:spPr>
            <a:solidFill>
              <a:srgbClr val="06497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腹泻</c:v>
                </c:pt>
                <c:pt idx="1">
                  <c:v>恶心</c:v>
                </c:pt>
                <c:pt idx="2">
                  <c:v>呕吐</c:v>
                </c:pt>
                <c:pt idx="3">
                  <c:v>皮疹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7.6999999999999999E-2</c:v>
                </c:pt>
                <c:pt idx="1">
                  <c:v>0.13800000000000001</c:v>
                </c:pt>
                <c:pt idx="2">
                  <c:v>0.185</c:v>
                </c:pt>
                <c:pt idx="3">
                  <c:v>0.23100000000000001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E-4A4F-AC45-863DB2E04D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FOLFIRI/IRI+西妥昔单抗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腹泻</c:v>
                </c:pt>
                <c:pt idx="1">
                  <c:v>恶心</c:v>
                </c:pt>
                <c:pt idx="2">
                  <c:v>呕吐</c:v>
                </c:pt>
                <c:pt idx="3">
                  <c:v>皮疹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0.33300000000000002</c:v>
                </c:pt>
                <c:pt idx="1">
                  <c:v>0.33300000000000002</c:v>
                </c:pt>
                <c:pt idx="2">
                  <c:v>0.33300000000000002</c:v>
                </c:pt>
                <c:pt idx="3">
                  <c:v>0.29599999999999999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5E-4A4F-AC45-863DB2E04D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3722896"/>
        <c:axId val="973723856"/>
      </c:barChart>
      <c:catAx>
        <c:axId val="97372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973723856"/>
        <c:crosses val="autoZero"/>
        <c:auto val="1"/>
        <c:lblAlgn val="ctr"/>
        <c:lblOffset val="100"/>
        <c:noMultiLvlLbl val="0"/>
      </c:catAx>
      <c:valAx>
        <c:axId val="973723856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97372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11697076748449"/>
          <c:y val="4.4368199507584784E-2"/>
          <c:w val="0.58883029232515516"/>
          <c:h val="0.86191119253761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649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B98-4D1D-9139-AA8271E61A69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ea"/>
                        <a:sym typeface="+mn-lt"/>
                      </a:defRPr>
                    </a:pPr>
                    <a:fld id="{A54CBCBD-6BE2-4D62-B59E-CD511DB100B7}" type="VALUE">
                      <a:rPr lang="en-US" altLang="zh-CN" sz="2000">
                        <a:solidFill>
                          <a:srgbClr val="EE4822"/>
                        </a:solidFill>
                      </a:rPr>
                      <a:pPr>
                        <a:defRPr sz="2400" b="1">
                          <a:solidFill>
                            <a:srgbClr val="C00000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  <a:endParaRPr lang="en-US" alt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623565383288473"/>
                      <c:h val="0.222599601448748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B98-4D1D-9139-AA8271E61A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98-4D1D-9139-AA8271E61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50"/>
        <c:axId val="735402480"/>
        <c:axId val="735402000"/>
      </c:barChart>
      <c:catAx>
        <c:axId val="73540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000"/>
        <c:crosses val="autoZero"/>
        <c:auto val="1"/>
        <c:lblAlgn val="ctr"/>
        <c:lblOffset val="100"/>
        <c:noMultiLvlLbl val="0"/>
      </c:catAx>
      <c:valAx>
        <c:axId val="735402000"/>
        <c:scaling>
          <c:orientation val="minMax"/>
          <c:max val="1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r>
                  <a:rPr lang="en-GB" sz="1200" dirty="0"/>
                  <a:t>mPFS</a:t>
                </a:r>
                <a:r>
                  <a:rPr lang="zh-CN" sz="1200" dirty="0"/>
                  <a:t>，月</a:t>
                </a:r>
                <a:endParaRPr lang="en-GB" sz="1200" dirty="0"/>
              </a:p>
            </c:rich>
          </c:tx>
          <c:layout>
            <c:manualLayout>
              <c:xMode val="edge"/>
              <c:yMode val="edge"/>
              <c:x val="0"/>
              <c:y val="0.28275073739010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defRPr>
              </a:pPr>
              <a:endParaRPr lang="en-GB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4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783626260621463"/>
          <c:y val="4.4368199507584784E-2"/>
          <c:w val="0.54216373739378532"/>
          <c:h val="0.866122273308146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ENCO + CETUX (n=180)</c:v>
                </c:pt>
              </c:strCache>
            </c:strRef>
          </c:tx>
          <c:spPr>
            <a:solidFill>
              <a:srgbClr val="06497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649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0A-4209-A33F-69B359473A11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0A-4209-A33F-69B359473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50"/>
        <c:axId val="735402480"/>
        <c:axId val="735402000"/>
      </c:barChart>
      <c:catAx>
        <c:axId val="73540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000"/>
        <c:crosses val="autoZero"/>
        <c:auto val="1"/>
        <c:lblAlgn val="ctr"/>
        <c:lblOffset val="100"/>
        <c:noMultiLvlLbl val="0"/>
      </c:catAx>
      <c:valAx>
        <c:axId val="735402000"/>
        <c:scaling>
          <c:orientation val="minMax"/>
          <c:max val="1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r>
                  <a:rPr lang="en-GB" sz="1000" dirty="0"/>
                  <a:t>mOS (95% CI)</a:t>
                </a:r>
                <a:r>
                  <a:rPr lang="zh-CN" sz="1000" dirty="0"/>
                  <a:t>，月</a:t>
                </a:r>
                <a:endParaRPr lang="en-GB" sz="1000" dirty="0"/>
              </a:p>
            </c:rich>
          </c:tx>
          <c:layout>
            <c:manualLayout>
              <c:xMode val="edge"/>
              <c:yMode val="edge"/>
              <c:x val="4.0786937389160692E-2"/>
              <c:y val="0.201857073117272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defRPr>
              </a:pPr>
              <a:endParaRPr lang="en-GB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4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402666306094003"/>
          <c:y val="4.3373832606541089E-2"/>
          <c:w val="0.54597333693906003"/>
          <c:h val="0.869559610226408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ENCO + CETUX (n=180)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649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C35-46B8-A5F4-84D8F48E3D1B}"/>
              </c:ext>
            </c:extLst>
          </c:dPt>
          <c:dLbls>
            <c:dLbl>
              <c:idx val="0"/>
              <c:layout>
                <c:manualLayout>
                  <c:x val="-5.3596551379995298E-3"/>
                  <c:y val="2.3187228146717014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rgbClr val="EE4822"/>
                        </a:solidFill>
                      </a:rPr>
                      <a:t>4.5</a:t>
                    </a:r>
                  </a:p>
                  <a:p>
                    <a:r>
                      <a:rPr lang="en-US" dirty="0"/>
                      <a:t> </a:t>
                    </a:r>
                    <a:r>
                      <a:rPr lang="en-US" sz="1200" dirty="0"/>
                      <a:t>(3.9, 5.4)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4851537423901464"/>
                      <c:h val="0.4016299847311048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C35-46B8-A5F4-84D8F48E3D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</c:f>
              <c:numCache>
                <c:formatCode>General</c:formatCode>
                <c:ptCount val="1"/>
              </c:numCache>
            </c:numRef>
          </c:cat>
          <c:val>
            <c:numRef>
              <c:f>Sheet1!$B$3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35-46B8-A5F4-84D8F48E3D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50"/>
        <c:axId val="735402480"/>
        <c:axId val="735402000"/>
      </c:barChart>
      <c:catAx>
        <c:axId val="73540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000"/>
        <c:crosses val="autoZero"/>
        <c:auto val="1"/>
        <c:lblAlgn val="ctr"/>
        <c:lblOffset val="100"/>
        <c:noMultiLvlLbl val="0"/>
      </c:catAx>
      <c:valAx>
        <c:axId val="735402000"/>
        <c:scaling>
          <c:orientation val="minMax"/>
          <c:max val="1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r>
                  <a:rPr lang="en-GB" sz="1000" dirty="0"/>
                  <a:t>mPFS (95% CI)</a:t>
                </a:r>
                <a:r>
                  <a:rPr lang="zh-CN" sz="1000" dirty="0"/>
                  <a:t>，月</a:t>
                </a:r>
                <a:endParaRPr lang="en-GB" sz="1000" dirty="0"/>
              </a:p>
            </c:rich>
          </c:tx>
          <c:layout>
            <c:manualLayout>
              <c:xMode val="edge"/>
              <c:yMode val="edge"/>
              <c:x val="5.7079940891837856E-2"/>
              <c:y val="0.162015344859071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defRPr>
              </a:pPr>
              <a:endParaRPr lang="en-GB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4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287652510267086"/>
          <c:y val="4.4368281720461394E-2"/>
          <c:w val="0.52712347489732914"/>
          <c:h val="0.86191119253761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06497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649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46-4104-B42A-C907F9134A4C}"/>
              </c:ext>
            </c:extLst>
          </c:dPt>
          <c:dLbls>
            <c:dLbl>
              <c:idx val="0"/>
              <c:layout>
                <c:manualLayout>
                  <c:x val="0"/>
                  <c:y val="8.4498643764037411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rgbClr val="EE4822"/>
                        </a:solidFill>
                      </a:rPr>
                      <a:t>9.0</a:t>
                    </a:r>
                    <a:br>
                      <a:rPr lang="en-US" dirty="0"/>
                    </a:br>
                    <a:r>
                      <a:rPr lang="en-US" sz="1200" dirty="0"/>
                      <a:t>(8.0, 9.9)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7025570322125863"/>
                      <c:h val="0.3515206290338462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E46-4104-B42A-C907F9134A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46-4104-B42A-C907F9134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50"/>
        <c:axId val="735402480"/>
        <c:axId val="735402000"/>
      </c:barChart>
      <c:catAx>
        <c:axId val="73540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000"/>
        <c:crosses val="autoZero"/>
        <c:auto val="1"/>
        <c:lblAlgn val="ctr"/>
        <c:lblOffset val="100"/>
        <c:noMultiLvlLbl val="0"/>
      </c:catAx>
      <c:valAx>
        <c:axId val="735402000"/>
        <c:scaling>
          <c:orientation val="minMax"/>
          <c:max val="1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r>
                  <a:rPr lang="en-GB" sz="1050" dirty="0"/>
                  <a:t>mOS (95% CI)</a:t>
                </a:r>
                <a:r>
                  <a:rPr lang="zh-CN" sz="1050" dirty="0"/>
                  <a:t>，月</a:t>
                </a:r>
                <a:endParaRPr lang="en-GB" sz="1050" dirty="0"/>
              </a:p>
            </c:rich>
          </c:tx>
          <c:layout>
            <c:manualLayout>
              <c:xMode val="edge"/>
              <c:yMode val="edge"/>
              <c:x val="8.3596779878368777E-2"/>
              <c:y val="0.119792133666391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defRPr>
              </a:pPr>
              <a:endParaRPr lang="en-GB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4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422022713638527"/>
          <c:y val="4.4368199507584784E-2"/>
          <c:w val="0.60577977286361484"/>
          <c:h val="0.86191119253761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649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E7-4C34-82AD-54C1B760FD0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rgbClr val="EE4822"/>
                        </a:solidFill>
                      </a:rPr>
                      <a:t>5.0</a:t>
                    </a:r>
                    <a:br>
                      <a:rPr lang="en-US" dirty="0"/>
                    </a:br>
                    <a:r>
                      <a:rPr lang="en-US" sz="1200" dirty="0"/>
                      <a:t>(4.7, 5.3)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6895008644902375"/>
                      <c:h val="0.3735224014095391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6AE7-4C34-82AD-54C1B760F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E7-4C34-82AD-54C1B760FD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50"/>
        <c:axId val="735402480"/>
        <c:axId val="735402000"/>
      </c:barChart>
      <c:catAx>
        <c:axId val="73540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000"/>
        <c:crosses val="autoZero"/>
        <c:auto val="1"/>
        <c:lblAlgn val="ctr"/>
        <c:lblOffset val="100"/>
        <c:noMultiLvlLbl val="0"/>
      </c:catAx>
      <c:valAx>
        <c:axId val="735402000"/>
        <c:scaling>
          <c:orientation val="minMax"/>
          <c:max val="1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r>
                  <a:rPr lang="en-GB" sz="1000" dirty="0"/>
                  <a:t>mPFS (95% CI)</a:t>
                </a:r>
                <a:r>
                  <a:rPr lang="zh-CN" sz="1000" dirty="0"/>
                  <a:t>，月</a:t>
                </a:r>
                <a:endParaRPr lang="en-GB" sz="1000" dirty="0"/>
              </a:p>
            </c:rich>
          </c:tx>
          <c:layout>
            <c:manualLayout>
              <c:xMode val="edge"/>
              <c:yMode val="edge"/>
              <c:x val="0"/>
              <c:y val="0.150217894548324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defRPr>
              </a:pPr>
              <a:endParaRPr lang="en-GB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7354024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507992479704733E-2"/>
          <c:y val="6.2295116606195251E-2"/>
          <c:w val="0.94498401504059049"/>
          <c:h val="0.663576184927826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恩考芬尼+西妥昔单抗</c:v>
                </c:pt>
              </c:strCache>
            </c:strRef>
          </c:tx>
          <c:spPr>
            <a:solidFill>
              <a:srgbClr val="06497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≥3级AE</c:v>
                </c:pt>
                <c:pt idx="1">
                  <c:v>≥3级SAE</c:v>
                </c:pt>
                <c:pt idx="2">
                  <c:v>导致任一药物停药的AE</c:v>
                </c:pt>
                <c:pt idx="3">
                  <c:v>导致全部停药的AE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0.56999999999999995</c:v>
                </c:pt>
                <c:pt idx="1">
                  <c:v>0.34</c:v>
                </c:pt>
                <c:pt idx="2">
                  <c:v>0.12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E-4A4F-AC45-863DB2E04D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FOLFIRI/IRI+
西妥昔单抗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≥3级AE</c:v>
                </c:pt>
                <c:pt idx="1">
                  <c:v>≥3级SAE</c:v>
                </c:pt>
                <c:pt idx="2">
                  <c:v>导致任一药物停药的AE</c:v>
                </c:pt>
                <c:pt idx="3">
                  <c:v>导致全部停药的AE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0.64</c:v>
                </c:pt>
                <c:pt idx="1">
                  <c:v>0.35</c:v>
                </c:pt>
                <c:pt idx="2">
                  <c:v>0.17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5E-4A4F-AC45-863DB2E04D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3722896"/>
        <c:axId val="973723856"/>
      </c:barChart>
      <c:catAx>
        <c:axId val="97372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973723856"/>
        <c:crosses val="autoZero"/>
        <c:auto val="1"/>
        <c:lblAlgn val="ctr"/>
        <c:lblOffset val="100"/>
        <c:noMultiLvlLbl val="0"/>
      </c:catAx>
      <c:valAx>
        <c:axId val="973723856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97372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507992479704733E-2"/>
          <c:y val="0.1143504427348966"/>
          <c:w val="0.94498401504059049"/>
          <c:h val="0.663576184927826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恩考芬尼+西妥昔单抗</c:v>
                </c:pt>
              </c:strCache>
            </c:strRef>
          </c:tx>
          <c:spPr>
            <a:solidFill>
              <a:srgbClr val="06497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≥3级AE</c:v>
                </c:pt>
                <c:pt idx="1">
                  <c:v>至少1起相关SAE</c:v>
                </c:pt>
                <c:pt idx="2">
                  <c:v>导致任一药物停药的AE</c:v>
                </c:pt>
                <c:pt idx="3">
                  <c:v>导致所有停药的AE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0.47699999999999998</c:v>
                </c:pt>
                <c:pt idx="1">
                  <c:v>4.5999999999999999E-2</c:v>
                </c:pt>
                <c:pt idx="2">
                  <c:v>0.12</c:v>
                </c:pt>
                <c:pt idx="3">
                  <c:v>9.1999999999999998E-2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E-4A4F-AC45-863DB2E04D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FOLFIRI/IRI+西妥昔单抗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≥3级AE</c:v>
                </c:pt>
                <c:pt idx="1">
                  <c:v>至少1起相关SAE</c:v>
                </c:pt>
                <c:pt idx="2">
                  <c:v>导致任一药物停药的AE</c:v>
                </c:pt>
                <c:pt idx="3">
                  <c:v>导致所有停药的AE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0.51900000000000002</c:v>
                </c:pt>
                <c:pt idx="1">
                  <c:v>0.14799999999999999</c:v>
                </c:pt>
                <c:pt idx="2">
                  <c:v>0.17</c:v>
                </c:pt>
                <c:pt idx="3">
                  <c:v>0.222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5E-4A4F-AC45-863DB2E04D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3722896"/>
        <c:axId val="973723856"/>
      </c:barChart>
      <c:catAx>
        <c:axId val="97372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973723856"/>
        <c:crosses val="autoZero"/>
        <c:auto val="1"/>
        <c:lblAlgn val="ctr"/>
        <c:lblOffset val="100"/>
        <c:noMultiLvlLbl val="0"/>
      </c:catAx>
      <c:valAx>
        <c:axId val="973723856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97372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507992479704733E-2"/>
          <c:y val="5.2711252512934445E-2"/>
          <c:w val="0.94498401504059049"/>
          <c:h val="0.686724235252923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恩考芬尼+西妥昔单抗</c:v>
                </c:pt>
              </c:strCache>
            </c:strRef>
          </c:tx>
          <c:spPr>
            <a:solidFill>
              <a:srgbClr val="06497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腹泻</c:v>
                </c:pt>
                <c:pt idx="1">
                  <c:v>恶心</c:v>
                </c:pt>
                <c:pt idx="2">
                  <c:v>呕吐</c:v>
                </c:pt>
                <c:pt idx="3">
                  <c:v>痤疮样皮炎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0.03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E-4A4F-AC45-863DB2E04D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FOLFIRI/IRI+西妥昔单抗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腹泻</c:v>
                </c:pt>
                <c:pt idx="1">
                  <c:v>恶心</c:v>
                </c:pt>
                <c:pt idx="2">
                  <c:v>呕吐</c:v>
                </c:pt>
                <c:pt idx="3">
                  <c:v>痤疮样皮炎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</c:v>
                </c:pt>
                <c:pt idx="1">
                  <c:v>0.02</c:v>
                </c:pt>
                <c:pt idx="2">
                  <c:v>0.03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5E-4A4F-AC45-863DB2E04D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3722896"/>
        <c:axId val="973723856"/>
      </c:barChart>
      <c:catAx>
        <c:axId val="97372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973723856"/>
        <c:crosses val="autoZero"/>
        <c:auto val="1"/>
        <c:lblAlgn val="ctr"/>
        <c:lblOffset val="100"/>
        <c:noMultiLvlLbl val="0"/>
      </c:catAx>
      <c:valAx>
        <c:axId val="973723856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97372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02807-07C3-4CB4-83A8-39710751F9E7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02979-F025-4331-B1BE-B786DDBFCA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20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04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96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40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19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74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72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50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21426-37CF-4B69-87AA-277221FE05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5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335F-3601-2044-A1AE-B1CF7CD86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FEFCB8-4F35-F308-EB7D-DF0A8B7B7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30561-450A-2D2A-138A-AEDB402A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F9EC2-6EA4-EF7F-A120-D787D830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8B481-77D8-59D7-9CDB-ACBA88CB4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931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D0074-53DE-DE86-DE15-DD120458B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42492-6E2D-CE0C-8F6F-F2FD0A1EB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C6A6-3FE2-EA32-B80C-4F384B2B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9337-5367-5D0E-C43C-E9BC8153C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CDE9-BA97-533D-EA28-E77D27BBC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8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D10EC4-283F-E194-1A31-9FF999C2A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18A9E-AC34-1E2C-5E6A-7F16CAB4D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8947D-4057-4BAA-EBC2-B3C1984BC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3017A-692A-132B-E50F-87E09FF35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C5529-0D6D-8BFD-B263-A1062B163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952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3018" y="1518732"/>
            <a:ext cx="8765963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11" name="文本占位符 16">
            <a:extLst>
              <a:ext uri="{FF2B5EF4-FFF2-40B4-BE49-F238E27FC236}">
                <a16:creationId xmlns:a16="http://schemas.microsoft.com/office/drawing/2014/main" id="{54228605-9C37-A375-9B2C-BC2895C2A2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13018" y="357605"/>
            <a:ext cx="8765963" cy="871709"/>
          </a:xfrm>
        </p:spPr>
        <p:txBody>
          <a:bodyPr anchor="ctr"/>
          <a:lstStyle>
            <a:lvl1pPr marL="0" indent="0">
              <a:buNone/>
              <a:defRPr/>
            </a:lvl1pPr>
            <a:lvl2pPr marL="457144" indent="0">
              <a:buNone/>
              <a:defRPr/>
            </a:lvl2pPr>
            <a:lvl3pPr marL="914288" indent="0">
              <a:buNone/>
              <a:defRPr/>
            </a:lvl3pPr>
            <a:lvl4pPr marL="1371432" indent="0">
              <a:buNone/>
              <a:defRPr/>
            </a:lvl4pPr>
            <a:lvl5pPr marL="1828576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8850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3E4F-A313-8BB5-48E5-EC51C03F5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1AB33-02C7-FF13-0435-1EA0FE7C2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89486-709D-A045-EC10-D9D8940B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C0512-95D8-CBB7-8607-D5703CA47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BFADC-022A-B9AB-35EC-79D7ED56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788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0E25B-2D17-658B-1893-ED5EA819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CEDE0-D97F-FDE6-E464-D2833A3AC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FE4B0-4A99-4910-7E40-B6E9263A2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3A163-D4A2-861F-99C2-117E246DF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6DBF9-EF08-1400-BC94-A00819240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47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C8DA7-3786-0F6D-F657-818D4C7F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1ACD2-BAC1-E3D0-A89E-896674CE43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4502A-482C-A228-0F5A-ED02AE000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84D35-1972-DF7C-9812-059B3E6A2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F5F1B9-3590-AE64-F9FE-C121B227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5C303-4F4B-2FE0-0678-9F3E3561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0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5B35F-9427-4332-D146-ECEE48688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FA004-CBA1-B41A-33F0-42309FA04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62A29-3CD5-16A7-EC05-D53C79621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EC0329-9AE4-D67C-DD76-E8A3F72BE9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A5D23-1D70-5AB0-86A3-BD3E283D1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73C3B2-3E16-238A-833B-F1777E5D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089C66-BBED-F2C8-61B5-2D7E6F1F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275C0-3CB7-A7C0-B8A2-4C2C6100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883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33341-B19A-E726-427F-D4BAF204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D309E7-0C76-6F75-7246-89B53895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463C31-E2A5-562C-CAA7-9504A48A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55A58-157F-8A06-7246-6E1BD57E3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228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B4076-3DD6-7FD9-7D12-C48B54F8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0A8366-F0A3-FAE0-5726-B839FC519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0BDCB-FFCF-6557-B7D5-834BF158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021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7C91-02E8-1560-9E30-DC1511B4A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5001E-D304-27D6-FE01-50B2DD015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A08D2-193C-B68F-9279-C2FD2DC98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85339-32A2-CED3-C1A7-E793C6FBE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F9862-815B-EBE9-4A96-1CF4E0EE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DDE21-1F83-1B95-D9F5-28ADEC86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22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D29A1-EF57-4743-6440-A3B93F30E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E489CF-6E10-8962-AFF2-5590BB2DBE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54B289-D196-6D6A-471F-417EFF278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4A062-9724-9B43-3AFC-77FB3441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58DE5-0918-1AC6-8446-B53A4DFED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498ED-B440-628F-0437-013263E5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5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DD033-08CF-DA73-FFBE-DFED6B53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C654A-D466-7634-35B5-8D444759C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1B855-C04D-C764-CCAF-4523C4FF5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B26C5-F4DB-4D11-8108-4755A627B760}" type="datetimeFigureOut">
              <a:rPr lang="zh-CN" altLang="en-US" smtClean="0"/>
              <a:t>2025/07/19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7BA12-1C38-2724-AF48-236FE902C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2E852-EBE8-9CD0-7B13-978CCD7D1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343E1-E5BA-4C79-AB59-606D578EF99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9">
            <a:extLst>
              <a:ext uri="{FF2B5EF4-FFF2-40B4-BE49-F238E27FC236}">
                <a16:creationId xmlns:a16="http://schemas.microsoft.com/office/drawing/2014/main" id="{01F4275F-79C8-66C3-351B-913B4AD087E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691990" y="189368"/>
            <a:ext cx="1237570" cy="71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50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34E21E-9CEC-B26C-A354-830BF163D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63" y="2785533"/>
            <a:ext cx="9143874" cy="658743"/>
          </a:xfrm>
        </p:spPr>
        <p:txBody>
          <a:bodyPr anchor="ctr">
            <a:normAutofit/>
          </a:bodyPr>
          <a:lstStyle/>
          <a:p>
            <a:r>
              <a:rPr lang="zh-CN" altLang="en-US" sz="2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皮尔法伯（上海）医疗科技有限公司</a:t>
            </a:r>
            <a:endParaRPr lang="en-US" sz="2000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228FD0E-7D95-1DBE-8EEB-3250E0F2C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2333"/>
            <a:ext cx="9144000" cy="147320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5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恩考芬尼胶囊</a:t>
            </a:r>
            <a:br>
              <a:rPr lang="en-US" altLang="zh-CN" sz="4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32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（毕太维</a:t>
            </a:r>
            <a:r>
              <a:rPr lang="en-GB" altLang="zh-CN" sz="3200" b="1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®️</a:t>
            </a:r>
            <a:r>
              <a:rPr lang="zh-CN" altLang="en-US" sz="32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）</a:t>
            </a:r>
            <a:endParaRPr lang="en-US" sz="4800" dirty="0">
              <a:solidFill>
                <a:srgbClr val="064976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4EBAC3C-FD9B-B4EE-0D2F-14BD26C680C0}"/>
              </a:ext>
            </a:extLst>
          </p:cNvPr>
          <p:cNvSpPr/>
          <p:nvPr/>
        </p:nvSpPr>
        <p:spPr>
          <a:xfrm>
            <a:off x="2524124" y="3589401"/>
            <a:ext cx="7381875" cy="1186992"/>
          </a:xfrm>
          <a:prstGeom prst="roundRect">
            <a:avLst>
              <a:gd name="adj" fmla="val 29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国内及全球唯一获批</a:t>
            </a:r>
            <a:r>
              <a:rPr lang="zh-CN" altLang="en-US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联合西妥昔单抗用于治疗既往接受过全身治疗的</a:t>
            </a:r>
            <a:r>
              <a:rPr lang="en-US" altLang="zh-CN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b="1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突变型转移性结直肠癌（</a:t>
            </a:r>
            <a:r>
              <a:rPr lang="en-US" altLang="zh-CN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CRC</a:t>
            </a:r>
            <a:r>
              <a:rPr lang="zh-CN" altLang="en-US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）成人患者</a:t>
            </a: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D76189A-3CE6-030B-2FCC-3EB86033E4A6}"/>
              </a:ext>
            </a:extLst>
          </p:cNvPr>
          <p:cNvSpPr/>
          <p:nvPr/>
        </p:nvSpPr>
        <p:spPr>
          <a:xfrm>
            <a:off x="2524125" y="4804968"/>
            <a:ext cx="2851362" cy="1186992"/>
          </a:xfrm>
          <a:prstGeom prst="roundRect">
            <a:avLst>
              <a:gd name="adj" fmla="val 29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mPFS</a:t>
            </a:r>
            <a:r>
              <a:rPr lang="zh-CN" altLang="en-US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mOS</a:t>
            </a:r>
            <a:r>
              <a:rPr lang="zh-CN" altLang="en-US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是对照组的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2.9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倍和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1.6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</a:t>
            </a:r>
            <a:endParaRPr lang="en-US" sz="2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EBA00CB-9D68-795F-4316-1930AC9DFA89}"/>
              </a:ext>
            </a:extLst>
          </p:cNvPr>
          <p:cNvSpPr/>
          <p:nvPr/>
        </p:nvSpPr>
        <p:spPr>
          <a:xfrm>
            <a:off x="5404062" y="4804968"/>
            <a:ext cx="4501938" cy="1186992"/>
          </a:xfrm>
          <a:prstGeom prst="roundRect">
            <a:avLst>
              <a:gd name="adj" fmla="val 29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</a:t>
            </a:r>
            <a:r>
              <a:rPr lang="en-US" altLang="zh-CN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lang="zh-CN" altLang="en-US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授予</a:t>
            </a:r>
            <a:endParaRPr lang="en-US" altLang="zh-CN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突破性疗法认定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优先审评资格</a:t>
            </a:r>
          </a:p>
        </p:txBody>
      </p:sp>
    </p:spTree>
    <p:extLst>
      <p:ext uri="{BB962C8B-B14F-4D97-AF65-F5344CB8AC3E}">
        <p14:creationId xmlns:p14="http://schemas.microsoft.com/office/powerpoint/2010/main" val="947755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436689" y="197547"/>
            <a:ext cx="10415341" cy="724267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公平性优势：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弥补治疗空白</a:t>
            </a:r>
            <a:r>
              <a:rPr 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目录空白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显著延长生存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，保障患者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靶向用药需求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，显著提升患者健康水平，临床管理难度极低</a:t>
            </a:r>
            <a:endParaRPr lang="en-US" altLang="zh-CN" sz="2400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19FFC3F-9A9F-316C-B066-B53CD64404CA}"/>
              </a:ext>
            </a:extLst>
          </p:cNvPr>
          <p:cNvSpPr/>
          <p:nvPr/>
        </p:nvSpPr>
        <p:spPr>
          <a:xfrm>
            <a:off x="344838" y="1267490"/>
            <a:ext cx="5405034" cy="2366863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  <a:alpha val="69804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57280D-7D42-982F-9F49-111142413E5E}"/>
              </a:ext>
            </a:extLst>
          </p:cNvPr>
          <p:cNvSpPr txBox="1"/>
          <p:nvPr/>
        </p:nvSpPr>
        <p:spPr>
          <a:xfrm>
            <a:off x="518417" y="1343562"/>
            <a:ext cx="4975750" cy="1993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结直肠癌是中国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第二大常见癌症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和第四大致死性癌症。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国内及全球唯一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获批于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突变型转移性结直肠癌的治疗，填补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治疗空白。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目前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医保目录内无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针对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突变转移性结直肠癌的药品，填补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目录空白；</a:t>
            </a:r>
            <a:endParaRPr lang="en-US" altLang="zh-CN" sz="1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9388" indent="-179388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mPFS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是对照组的</a:t>
            </a:r>
            <a:r>
              <a:rPr lang="en-US" altLang="zh-CN" sz="1400" b="1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2.9</a:t>
            </a:r>
            <a:r>
              <a:rPr lang="zh-CN" altLang="en-US" sz="1400" b="1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倍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400" b="1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1.6</a:t>
            </a:r>
            <a:r>
              <a:rPr lang="zh-CN" altLang="en-US" sz="1400" b="1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倍，</a:t>
            </a:r>
            <a:r>
              <a:rPr lang="zh-CN" altLang="en-US" sz="1400" b="1" kern="12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显著延长生存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显著降低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，填补目录内药物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安全性不足</a:t>
            </a:r>
          </a:p>
        </p:txBody>
      </p:sp>
      <p:sp>
        <p:nvSpPr>
          <p:cNvPr id="13" name="Rectangle: Top Corners Rounded 12">
            <a:extLst>
              <a:ext uri="{FF2B5EF4-FFF2-40B4-BE49-F238E27FC236}">
                <a16:creationId xmlns:a16="http://schemas.microsoft.com/office/drawing/2014/main" id="{79D06CBA-7526-86AC-8D61-360876740EEF}"/>
              </a:ext>
            </a:extLst>
          </p:cNvPr>
          <p:cNvSpPr/>
          <p:nvPr/>
        </p:nvSpPr>
        <p:spPr>
          <a:xfrm>
            <a:off x="344836" y="1013013"/>
            <a:ext cx="5405035" cy="285477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弥补治疗空白</a:t>
            </a:r>
            <a:r>
              <a:rPr 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目录空白</a:t>
            </a:r>
            <a:r>
              <a:rPr 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显著延长生存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3D258F2-96B5-6F73-0221-1E22BA61F7DB}"/>
              </a:ext>
            </a:extLst>
          </p:cNvPr>
          <p:cNvSpPr/>
          <p:nvPr/>
        </p:nvSpPr>
        <p:spPr>
          <a:xfrm>
            <a:off x="5944617" y="1298491"/>
            <a:ext cx="5816072" cy="3945266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  <a:alpha val="69804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435FDD-0630-39E7-B8F6-F6E5BEA851FA}"/>
              </a:ext>
            </a:extLst>
          </p:cNvPr>
          <p:cNvSpPr txBox="1"/>
          <p:nvPr/>
        </p:nvSpPr>
        <p:spPr>
          <a:xfrm>
            <a:off x="5986220" y="1307422"/>
            <a:ext cx="5734373" cy="3936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恩考芬尼联合西妥昔单抗已获批用于治疗既往接受过全身治疗的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BRAFV600E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突变型转移性结直肠癌（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CRC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）成人患者。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西妥昔单抗用于治疗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基因野生型的转移性结直肠癌，结直肠癌分子病理检测临床实践指南（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版）强烈推荐对所有结直肠癌患者进行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基因突变检测，明确突变位点和突变形式；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共突变极为罕见（发生率约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0.001%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）；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野生型里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突变率约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9388" indent="-179388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当患者基因检测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为野生型时，西妥昔单抗既可用于治疗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突变阳性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(+)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患者，也可用于治疗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突变阴性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9388" indent="-179388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西妥昔单抗联合恩考芬尼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在法国和德国虽未获批适应症，但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恩考芬尼联用西妥昔单抗获批上市后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均获得了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医保报销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推荐。</a:t>
            </a:r>
            <a:endParaRPr lang="en-US" altLang="zh-CN" sz="1400" b="1" dirty="0">
              <a:solidFill>
                <a:srgbClr val="EE4822"/>
              </a:solidFill>
            </a:endParaRPr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6D023736-6E40-A81D-F8A0-9D348A9F6E0F}"/>
              </a:ext>
            </a:extLst>
          </p:cNvPr>
          <p:cNvSpPr/>
          <p:nvPr/>
        </p:nvSpPr>
        <p:spPr>
          <a:xfrm>
            <a:off x="5944615" y="1013013"/>
            <a:ext cx="5816073" cy="285477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野生型和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600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基因突变的一致性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5F5EE5F-79D1-5B2B-7AC8-AA0D90A4E220}"/>
              </a:ext>
            </a:extLst>
          </p:cNvPr>
          <p:cNvSpPr/>
          <p:nvPr/>
        </p:nvSpPr>
        <p:spPr>
          <a:xfrm>
            <a:off x="5944616" y="5648740"/>
            <a:ext cx="5816072" cy="110163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  <a:alpha val="69804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B0DA65-944D-0D9F-7D58-9C576FD314CF}"/>
              </a:ext>
            </a:extLst>
          </p:cNvPr>
          <p:cNvSpPr txBox="1"/>
          <p:nvPr/>
        </p:nvSpPr>
        <p:spPr>
          <a:xfrm>
            <a:off x="5945749" y="5675121"/>
            <a:ext cx="5810467" cy="1023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国内及全球唯一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获批此适应症的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抑制剂，提升临床管理规范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单一适应症范围明确，目标患者清晰，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无临床管理难度</a:t>
            </a:r>
          </a:p>
          <a:p>
            <a:pPr marL="179388" indent="-179388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口服给药，无需到医疗机构进行给药，提高患者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依从性及治疗便利性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5370DCAC-6916-EE3C-40DB-8AB3AD1C549D}"/>
              </a:ext>
            </a:extLst>
          </p:cNvPr>
          <p:cNvSpPr/>
          <p:nvPr/>
        </p:nvSpPr>
        <p:spPr>
          <a:xfrm>
            <a:off x="5945658" y="5363276"/>
            <a:ext cx="5816073" cy="285477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提升目录内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600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抑制剂的临床管理规范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AF26798-5C5B-67B2-56E2-8E828C91D246}"/>
              </a:ext>
            </a:extLst>
          </p:cNvPr>
          <p:cNvSpPr/>
          <p:nvPr/>
        </p:nvSpPr>
        <p:spPr>
          <a:xfrm>
            <a:off x="344838" y="4113165"/>
            <a:ext cx="5405034" cy="263721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  <a:alpha val="69804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AC286C-6B91-CF66-42D9-3D93B7F1F904}"/>
              </a:ext>
            </a:extLst>
          </p:cNvPr>
          <p:cNvSpPr txBox="1"/>
          <p:nvPr/>
        </p:nvSpPr>
        <p:spPr>
          <a:xfrm>
            <a:off x="394029" y="4195926"/>
            <a:ext cx="5306647" cy="1670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恩考芬尼联合西妥昔单抗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降低了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63%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的疾病进展或死亡风险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，显著提升了患者健康水平，降低了疾病负担。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年新发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突变转移性结直肠癌患者数为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5261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至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9019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罕见突变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靶点，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中位用药时长仅为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4.2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个月，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对医保基金支出影响较小且可控。</a:t>
            </a:r>
            <a:endParaRPr lang="en-US" altLang="zh-CN" sz="1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FD5C80E1-2C28-E401-C764-5C9FE0CC26D5}"/>
              </a:ext>
            </a:extLst>
          </p:cNvPr>
          <p:cNvSpPr/>
          <p:nvPr/>
        </p:nvSpPr>
        <p:spPr>
          <a:xfrm>
            <a:off x="344836" y="3827689"/>
            <a:ext cx="5405035" cy="285477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临床急需药物，符合保基本原则</a:t>
            </a:r>
          </a:p>
        </p:txBody>
      </p:sp>
    </p:spTree>
    <p:extLst>
      <p:ext uri="{BB962C8B-B14F-4D97-AF65-F5344CB8AC3E}">
        <p14:creationId xmlns:p14="http://schemas.microsoft.com/office/powerpoint/2010/main" val="391329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E7F91EA-BDE5-7CDA-A66E-5BE6C1CE313D}"/>
              </a:ext>
            </a:extLst>
          </p:cNvPr>
          <p:cNvSpPr/>
          <p:nvPr/>
        </p:nvSpPr>
        <p:spPr>
          <a:xfrm>
            <a:off x="1302427" y="1560097"/>
            <a:ext cx="10112775" cy="666524"/>
          </a:xfrm>
          <a:prstGeom prst="roundRect">
            <a:avLst>
              <a:gd name="adj" fmla="val 29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B9AF6CF-ED6E-6D78-F26A-A546E0FD18B5}"/>
              </a:ext>
            </a:extLst>
          </p:cNvPr>
          <p:cNvSpPr/>
          <p:nvPr/>
        </p:nvSpPr>
        <p:spPr>
          <a:xfrm>
            <a:off x="1302427" y="2377929"/>
            <a:ext cx="10112775" cy="666524"/>
          </a:xfrm>
          <a:prstGeom prst="roundRect">
            <a:avLst>
              <a:gd name="adj" fmla="val 29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24A15ED-9AB2-43B6-A8B9-CCE006A5B297}"/>
              </a:ext>
            </a:extLst>
          </p:cNvPr>
          <p:cNvSpPr/>
          <p:nvPr/>
        </p:nvSpPr>
        <p:spPr>
          <a:xfrm>
            <a:off x="1302427" y="3195766"/>
            <a:ext cx="10112775" cy="666524"/>
          </a:xfrm>
          <a:prstGeom prst="roundRect">
            <a:avLst>
              <a:gd name="adj" fmla="val 29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DDF6603-6AFC-9A4C-0C17-74F265376198}"/>
              </a:ext>
            </a:extLst>
          </p:cNvPr>
          <p:cNvSpPr/>
          <p:nvPr/>
        </p:nvSpPr>
        <p:spPr>
          <a:xfrm>
            <a:off x="1302427" y="4013603"/>
            <a:ext cx="10112775" cy="666524"/>
          </a:xfrm>
          <a:prstGeom prst="roundRect">
            <a:avLst>
              <a:gd name="adj" fmla="val 29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3D4F223-0A93-CECE-54AD-B4EF9BA8CA47}"/>
              </a:ext>
            </a:extLst>
          </p:cNvPr>
          <p:cNvSpPr/>
          <p:nvPr/>
        </p:nvSpPr>
        <p:spPr>
          <a:xfrm>
            <a:off x="1302427" y="4831434"/>
            <a:ext cx="10112775" cy="666524"/>
          </a:xfrm>
          <a:prstGeom prst="roundRect">
            <a:avLst>
              <a:gd name="adj" fmla="val 29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700598" y="649061"/>
            <a:ext cx="9689496" cy="666524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8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目录</a:t>
            </a:r>
            <a:endParaRPr lang="en-US" altLang="zh-CN" sz="2800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548C52B-41C3-5038-FB41-D6B970ECF816}"/>
              </a:ext>
            </a:extLst>
          </p:cNvPr>
          <p:cNvGrpSpPr/>
          <p:nvPr/>
        </p:nvGrpSpPr>
        <p:grpSpPr>
          <a:xfrm>
            <a:off x="776798" y="1653301"/>
            <a:ext cx="8211971" cy="480118"/>
            <a:chOff x="700598" y="1653301"/>
            <a:chExt cx="8211971" cy="480118"/>
          </a:xfrm>
        </p:grpSpPr>
        <p:sp>
          <p:nvSpPr>
            <p:cNvPr id="16" name="文本框 3">
              <a:extLst>
                <a:ext uri="{FF2B5EF4-FFF2-40B4-BE49-F238E27FC236}">
                  <a16:creationId xmlns:a16="http://schemas.microsoft.com/office/drawing/2014/main" id="{4B575685-A97C-D1E3-66D0-CCBDB4BF873C}"/>
                </a:ext>
              </a:extLst>
            </p:cNvPr>
            <p:cNvSpPr txBox="1"/>
            <p:nvPr/>
          </p:nvSpPr>
          <p:spPr>
            <a:xfrm>
              <a:off x="1273852" y="1662527"/>
              <a:ext cx="763871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药品基本信息</a:t>
              </a:r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Wingdings" panose="05000000000000000000" pitchFamily="2" charset="2"/>
                </a:rPr>
                <a:t>：国内及全球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Wingdings" panose="05000000000000000000" pitchFamily="2" charset="2"/>
                </a:rPr>
                <a:t>唯一</a:t>
              </a:r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Wingdings" panose="05000000000000000000" pitchFamily="2" charset="2"/>
                </a:rPr>
                <a:t>，建议参照药品为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Wingdings" panose="05000000000000000000" pitchFamily="2" charset="2"/>
                </a:rPr>
                <a:t>空白</a:t>
              </a:r>
              <a:endParaRPr lang="en-US" altLang="zh-CN" sz="2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pic>
          <p:nvPicPr>
            <p:cNvPr id="22" name="Graphic 21" descr="Badge 1 outline">
              <a:extLst>
                <a:ext uri="{FF2B5EF4-FFF2-40B4-BE49-F238E27FC236}">
                  <a16:creationId xmlns:a16="http://schemas.microsoft.com/office/drawing/2014/main" id="{28BB9EB1-BAF1-EF8D-57A1-4A74A01D8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00598" y="1653301"/>
              <a:ext cx="480120" cy="480118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4E8552F-A4A8-EF13-F97E-079BE288EF46}"/>
              </a:ext>
            </a:extLst>
          </p:cNvPr>
          <p:cNvGrpSpPr/>
          <p:nvPr/>
        </p:nvGrpSpPr>
        <p:grpSpPr>
          <a:xfrm>
            <a:off x="776798" y="3288969"/>
            <a:ext cx="9834052" cy="480118"/>
            <a:chOff x="700598" y="3517037"/>
            <a:chExt cx="9834052" cy="480118"/>
          </a:xfrm>
        </p:grpSpPr>
        <p:pic>
          <p:nvPicPr>
            <p:cNvPr id="12" name="Graphic 11" descr="Badge 3 outline">
              <a:extLst>
                <a:ext uri="{FF2B5EF4-FFF2-40B4-BE49-F238E27FC236}">
                  <a16:creationId xmlns:a16="http://schemas.microsoft.com/office/drawing/2014/main" id="{3D7C30A3-2DAA-1EF0-3A05-806723DA0C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00598" y="3517037"/>
              <a:ext cx="480120" cy="480118"/>
            </a:xfrm>
            <a:prstGeom prst="rect">
              <a:avLst/>
            </a:prstGeom>
          </p:spPr>
        </p:pic>
        <p:sp>
          <p:nvSpPr>
            <p:cNvPr id="23" name="文本框 3">
              <a:extLst>
                <a:ext uri="{FF2B5EF4-FFF2-40B4-BE49-F238E27FC236}">
                  <a16:creationId xmlns:a16="http://schemas.microsoft.com/office/drawing/2014/main" id="{CFF2185E-1662-7BF2-A7D5-0ABDE28CF4D3}"/>
                </a:ext>
              </a:extLst>
            </p:cNvPr>
            <p:cNvSpPr txBox="1"/>
            <p:nvPr/>
          </p:nvSpPr>
          <p:spPr>
            <a:xfrm>
              <a:off x="1273854" y="3531790"/>
              <a:ext cx="9260796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安全性优势：治疗相关</a:t>
              </a:r>
              <a:r>
                <a:rPr lang="en-US" altLang="zh-CN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AE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发生率更低</a:t>
              </a:r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，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总体安全性更好</a:t>
              </a:r>
              <a:endParaRPr lang="en-US" altLang="zh-CN" sz="24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A14B6C3-28B9-00FD-BEC9-04B5B2E7B0B0}"/>
              </a:ext>
            </a:extLst>
          </p:cNvPr>
          <p:cNvGrpSpPr/>
          <p:nvPr/>
        </p:nvGrpSpPr>
        <p:grpSpPr>
          <a:xfrm>
            <a:off x="776798" y="2471135"/>
            <a:ext cx="9689496" cy="480118"/>
            <a:chOff x="700598" y="2585169"/>
            <a:chExt cx="9689496" cy="480118"/>
          </a:xfrm>
        </p:grpSpPr>
        <p:pic>
          <p:nvPicPr>
            <p:cNvPr id="14" name="Graphic 13" descr="Badge outline">
              <a:extLst>
                <a:ext uri="{FF2B5EF4-FFF2-40B4-BE49-F238E27FC236}">
                  <a16:creationId xmlns:a16="http://schemas.microsoft.com/office/drawing/2014/main" id="{5DA7EE99-A979-5DF9-CDF0-CDA3F761E0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00598" y="2585169"/>
              <a:ext cx="480120" cy="480118"/>
            </a:xfrm>
            <a:prstGeom prst="rect">
              <a:avLst/>
            </a:prstGeom>
          </p:spPr>
        </p:pic>
        <p:sp>
          <p:nvSpPr>
            <p:cNvPr id="24" name="文本框 3">
              <a:extLst>
                <a:ext uri="{FF2B5EF4-FFF2-40B4-BE49-F238E27FC236}">
                  <a16:creationId xmlns:a16="http://schemas.microsoft.com/office/drawing/2014/main" id="{6DFDB226-4C84-747E-6BED-E68ADE1CB265}"/>
                </a:ext>
              </a:extLst>
            </p:cNvPr>
            <p:cNvSpPr txBox="1"/>
            <p:nvPr/>
          </p:nvSpPr>
          <p:spPr>
            <a:xfrm>
              <a:off x="1273853" y="2599922"/>
              <a:ext cx="911624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有效性优势：</a:t>
              </a:r>
              <a:r>
                <a:rPr lang="en-US" altLang="zh-CN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 mPFS</a:t>
              </a:r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和</a:t>
              </a:r>
              <a:r>
                <a:rPr lang="en-US" altLang="zh-CN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mOS</a:t>
              </a:r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是对照组的</a:t>
              </a:r>
              <a:r>
                <a:rPr lang="en-US" altLang="zh-CN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2.9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倍和</a:t>
              </a:r>
              <a:r>
                <a:rPr lang="en-US" altLang="zh-CN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1.6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倍</a:t>
              </a:r>
              <a:endParaRPr lang="zh-CN" altLang="en-US" sz="24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38768B0-CC61-E737-F444-1C9FA2A352E5}"/>
              </a:ext>
            </a:extLst>
          </p:cNvPr>
          <p:cNvGrpSpPr/>
          <p:nvPr/>
        </p:nvGrpSpPr>
        <p:grpSpPr>
          <a:xfrm>
            <a:off x="776798" y="4106803"/>
            <a:ext cx="10577002" cy="480118"/>
            <a:chOff x="700598" y="4448905"/>
            <a:chExt cx="10577002" cy="480118"/>
          </a:xfrm>
        </p:grpSpPr>
        <p:pic>
          <p:nvPicPr>
            <p:cNvPr id="10" name="Graphic 9" descr="Badge 4 outline">
              <a:extLst>
                <a:ext uri="{FF2B5EF4-FFF2-40B4-BE49-F238E27FC236}">
                  <a16:creationId xmlns:a16="http://schemas.microsoft.com/office/drawing/2014/main" id="{173F312F-D68D-8D92-189E-9F24B5FC46C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700598" y="4448905"/>
              <a:ext cx="480120" cy="480118"/>
            </a:xfrm>
            <a:prstGeom prst="rect">
              <a:avLst/>
            </a:prstGeom>
          </p:spPr>
        </p:pic>
        <p:sp>
          <p:nvSpPr>
            <p:cNvPr id="25" name="文本框 3">
              <a:extLst>
                <a:ext uri="{FF2B5EF4-FFF2-40B4-BE49-F238E27FC236}">
                  <a16:creationId xmlns:a16="http://schemas.microsoft.com/office/drawing/2014/main" id="{8A950648-B903-0036-393B-BD17A0123D87}"/>
                </a:ext>
              </a:extLst>
            </p:cNvPr>
            <p:cNvSpPr txBox="1"/>
            <p:nvPr/>
          </p:nvSpPr>
          <p:spPr>
            <a:xfrm>
              <a:off x="1273853" y="4458134"/>
              <a:ext cx="1000374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创新性优势：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双重靶点抑制</a:t>
              </a:r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，获</a:t>
              </a:r>
              <a:r>
                <a:rPr lang="en-US" altLang="zh-CN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FDA</a:t>
              </a:r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认定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突破性疗法认定</a:t>
              </a:r>
              <a:r>
                <a:rPr lang="en-US" altLang="zh-CN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+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优先审评资格</a:t>
              </a:r>
              <a:endPara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196AAEA-F406-E014-BF3A-7395C16D4489}"/>
              </a:ext>
            </a:extLst>
          </p:cNvPr>
          <p:cNvGrpSpPr/>
          <p:nvPr/>
        </p:nvGrpSpPr>
        <p:grpSpPr>
          <a:xfrm>
            <a:off x="776798" y="4924637"/>
            <a:ext cx="10577002" cy="480118"/>
            <a:chOff x="700598" y="5380775"/>
            <a:chExt cx="10577002" cy="480118"/>
          </a:xfrm>
        </p:grpSpPr>
        <p:pic>
          <p:nvPicPr>
            <p:cNvPr id="8" name="Graphic 7" descr="Badge 5 outline">
              <a:extLst>
                <a:ext uri="{FF2B5EF4-FFF2-40B4-BE49-F238E27FC236}">
                  <a16:creationId xmlns:a16="http://schemas.microsoft.com/office/drawing/2014/main" id="{2E7DE9E9-7C9B-A4D6-A0C9-3BE6D0391A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00598" y="5380775"/>
              <a:ext cx="480120" cy="480118"/>
            </a:xfrm>
            <a:prstGeom prst="rect">
              <a:avLst/>
            </a:prstGeom>
          </p:spPr>
        </p:pic>
        <p:sp>
          <p:nvSpPr>
            <p:cNvPr id="26" name="文本框 3">
              <a:extLst>
                <a:ext uri="{FF2B5EF4-FFF2-40B4-BE49-F238E27FC236}">
                  <a16:creationId xmlns:a16="http://schemas.microsoft.com/office/drawing/2014/main" id="{04560282-7579-AC0A-EDF5-0081AD31373C}"/>
                </a:ext>
              </a:extLst>
            </p:cNvPr>
            <p:cNvSpPr txBox="1"/>
            <p:nvPr/>
          </p:nvSpPr>
          <p:spPr>
            <a:xfrm>
              <a:off x="1273853" y="5390002"/>
              <a:ext cx="1000374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公平性优势：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弥补治疗空白</a:t>
              </a:r>
              <a:r>
                <a:rPr 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、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目录空白</a:t>
              </a:r>
              <a:r>
                <a:rPr lang="zh-CN" altLang="en-US" sz="2400" b="1" dirty="0">
                  <a:solidFill>
                    <a:srgbClr val="06497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，</a:t>
              </a:r>
              <a:r>
                <a:rPr lang="zh-CN" altLang="en-US" sz="2400" b="1" dirty="0">
                  <a:solidFill>
                    <a:srgbClr val="EE48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显著延长生存</a:t>
              </a:r>
              <a:endPara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23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364069" y="122552"/>
            <a:ext cx="10507132" cy="930502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恩考芬尼基本信息：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国内及全球唯一获批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联合西妥昔单抗治疗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BRAF</a:t>
            </a:r>
            <a:r>
              <a:rPr lang="en-US" altLang="zh-CN" sz="2400" b="1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V600E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突变型转移性结直肠癌成人患者的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BRAF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抑制剂，建议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参照药品为空白</a:t>
            </a:r>
            <a:endParaRPr lang="en-US" altLang="zh-CN" sz="2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5F80C99-E6F0-BF09-366B-62591769C257}"/>
              </a:ext>
            </a:extLst>
          </p:cNvPr>
          <p:cNvGraphicFramePr>
            <a:graphicFrameLocks noGrp="1"/>
          </p:cNvGraphicFramePr>
          <p:nvPr/>
        </p:nvGraphicFramePr>
        <p:xfrm>
          <a:off x="465668" y="1053054"/>
          <a:ext cx="4563532" cy="5457303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481383">
                  <a:extLst>
                    <a:ext uri="{9D8B030D-6E8A-4147-A177-3AD203B41FA5}">
                      <a16:colId xmlns:a16="http://schemas.microsoft.com/office/drawing/2014/main" val="2340843957"/>
                    </a:ext>
                  </a:extLst>
                </a:gridCol>
                <a:gridCol w="3082149">
                  <a:extLst>
                    <a:ext uri="{9D8B030D-6E8A-4147-A177-3AD203B41FA5}">
                      <a16:colId xmlns:a16="http://schemas.microsoft.com/office/drawing/2014/main" val="3219564145"/>
                    </a:ext>
                  </a:extLst>
                </a:gridCol>
              </a:tblGrid>
              <a:tr h="48833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通用名称</a:t>
                      </a:r>
                      <a:endParaRPr 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8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恩考芬尼胶囊</a:t>
                      </a:r>
                      <a:endParaRPr lang="en-US" sz="18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7186731"/>
                  </a:ext>
                </a:extLst>
              </a:tr>
              <a:tr h="49970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注册规格</a:t>
                      </a:r>
                      <a:endParaRPr 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mg</a:t>
                      </a:r>
                      <a:endParaRPr 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9360028"/>
                  </a:ext>
                </a:extLst>
              </a:tr>
              <a:tr h="125875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说明书适应症</a:t>
                      </a:r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功能主治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恩考芬尼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联合西妥昔单抗用于治疗既往接受过全身治疗的</a:t>
                      </a:r>
                      <a:r>
                        <a:rPr lang="en-US" altLang="zh-CN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BRAF</a:t>
                      </a:r>
                      <a:r>
                        <a:rPr lang="en-US" altLang="zh-CN" sz="1600" b="1" baseline="300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V600E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突变型转移性结直肠癌（</a:t>
                      </a:r>
                      <a:r>
                        <a:rPr lang="en-US" altLang="zh-CN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CRC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）成人患者</a:t>
                      </a: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8765938"/>
                  </a:ext>
                </a:extLst>
              </a:tr>
              <a:tr h="74087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用法用量</a:t>
                      </a:r>
                      <a:endParaRPr 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300 mg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粒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75 mg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胶囊），每日一次。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剂量调整方案详见说明书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4255721"/>
                  </a:ext>
                </a:extLst>
              </a:tr>
              <a:tr h="53257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中国获批时间</a:t>
                      </a:r>
                      <a:endParaRPr 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2025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endParaRPr 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1310801"/>
                  </a:ext>
                </a:extLst>
              </a:tr>
              <a:tr h="87151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全球首次上市时间及国家</a:t>
                      </a:r>
                      <a:r>
                        <a:rPr lang="en-US" altLang="zh-CN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地区</a:t>
                      </a:r>
                      <a:endParaRPr 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2018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日（黑色素瘤），美国</a:t>
                      </a:r>
                      <a:endParaRPr 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4157304"/>
                  </a:ext>
                </a:extLst>
              </a:tr>
              <a:tr h="106555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目前大陆地区同通用名药品的上市情况</a:t>
                      </a:r>
                      <a:endParaRPr 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独家药品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，核心专利处于保护期内</a:t>
                      </a:r>
                      <a:endParaRPr 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666102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41591FA-3246-967D-D361-BFA41D084902}"/>
              </a:ext>
            </a:extLst>
          </p:cNvPr>
          <p:cNvGraphicFramePr>
            <a:graphicFrameLocks noGrp="1"/>
          </p:cNvGraphicFramePr>
          <p:nvPr/>
        </p:nvGraphicFramePr>
        <p:xfrm>
          <a:off x="5186333" y="1053051"/>
          <a:ext cx="6502255" cy="5457307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523498">
                  <a:extLst>
                    <a:ext uri="{9D8B030D-6E8A-4147-A177-3AD203B41FA5}">
                      <a16:colId xmlns:a16="http://schemas.microsoft.com/office/drawing/2014/main" val="2340843957"/>
                    </a:ext>
                  </a:extLst>
                </a:gridCol>
                <a:gridCol w="4978757">
                  <a:extLst>
                    <a:ext uri="{9D8B030D-6E8A-4147-A177-3AD203B41FA5}">
                      <a16:colId xmlns:a16="http://schemas.microsoft.com/office/drawing/2014/main" val="3219564145"/>
                    </a:ext>
                  </a:extLst>
                </a:gridCol>
              </a:tblGrid>
              <a:tr h="47094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参照药品建议</a:t>
                      </a:r>
                      <a:endParaRPr 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空  白</a:t>
                      </a:r>
                      <a:endParaRPr lang="en-US" sz="16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7186731"/>
                  </a:ext>
                </a:extLst>
              </a:tr>
              <a:tr h="344593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空白</a:t>
                      </a:r>
                      <a:r>
                        <a:rPr lang="zh-CN" alt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参照药品</a:t>
                      </a:r>
                      <a:endParaRPr lang="en-US" altLang="zh-CN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选择理由</a:t>
                      </a:r>
                      <a:endParaRPr 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恩考芬尼是国内及全球唯一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获批此联合用药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适应症的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BRAF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抑制剂；其他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BRAF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抑制剂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均未获批转移性结直肠癌适应症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其他同治疗领域的药品 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贝伐珠单抗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/FOLFIRI)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都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不是</a:t>
                      </a:r>
                      <a:r>
                        <a:rPr lang="en-US" altLang="zh-CN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BRAF</a:t>
                      </a:r>
                      <a:r>
                        <a:rPr lang="en-US" altLang="zh-CN" sz="1600" b="1" baseline="300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V600E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靶向药物</a:t>
                      </a:r>
                      <a:endParaRPr lang="en-US" altLang="zh-CN" sz="16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西妥昔单抗用于治疗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RAS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基因野生型的转移性结直肠癌。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结直肠癌分子病理检测临床实践指南（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2025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版）强烈推荐对所有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mCRC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患者进行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RAS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和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BRAF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基因突变检测，明确突变位点和突变形式</a:t>
                      </a:r>
                      <a:r>
                        <a:rPr lang="en-US" altLang="zh-CN" sz="1400" kern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；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RAS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与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BRAF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共突变极为罕见（发生率约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0.001%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r>
                        <a:rPr lang="en-US" altLang="zh-CN" sz="1400" kern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；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RAS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野生型里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BRAF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突变率约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10%</a:t>
                      </a:r>
                      <a:r>
                        <a:rPr lang="en-US" altLang="zh-CN" sz="1400" kern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。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当患者基因检测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RAS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为野生型时，西妥昔单抗既可用于治疗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BRAF</a:t>
                      </a:r>
                      <a:r>
                        <a:rPr lang="en-US" altLang="zh-CN" sz="1600" b="1" kern="1200" baseline="300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V600E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突变阳性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(+)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，也可用于治疗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BRAF</a:t>
                      </a:r>
                      <a:r>
                        <a:rPr lang="en-US" altLang="zh-CN" sz="1600" b="1" kern="1200" baseline="300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V600E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突变阴性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(-)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转移性结直肠癌患者</a:t>
                      </a: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。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4157304"/>
                  </a:ext>
                </a:extLst>
              </a:tr>
              <a:tr h="15404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与同治疗领域药品相比的优势</a:t>
                      </a:r>
                      <a:r>
                        <a:rPr lang="en-US" altLang="zh-CN" sz="1600" b="1" baseline="3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4-5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有效性更好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mPFS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和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mOS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是对照组的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2.9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倍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(4.3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个月 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vs. 1.5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个月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 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和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1.6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倍 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(9.3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个月 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vs. 5.9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个月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疾病进展风险更低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疾病进展或死亡风险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降低了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63%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[ORR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更高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是对照组的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10.7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倍</a:t>
                      </a:r>
                      <a:endParaRPr lang="en-US" altLang="zh-CN" sz="16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安全性更好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≥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级</a:t>
                      </a: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AE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明显低于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对照组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49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666102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3375E19-C9CA-B119-087F-9F86577D1E2B}"/>
              </a:ext>
            </a:extLst>
          </p:cNvPr>
          <p:cNvSpPr txBox="1"/>
          <p:nvPr/>
        </p:nvSpPr>
        <p:spPr>
          <a:xfrm>
            <a:off x="465668" y="6514626"/>
            <a:ext cx="9916605" cy="324000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r>
              <a:rPr lang="zh-CN" altLang="en-US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结直肠癌分子病理检测临床实践指南（</a:t>
            </a: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2025</a:t>
            </a:r>
            <a:r>
              <a:rPr lang="zh-CN" altLang="en-US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版），中华病理学杂志</a:t>
            </a: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2025, 54(5): 448-462.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Sahin et al. 2013 </a:t>
            </a:r>
            <a:r>
              <a:rPr lang="en-US" altLang="zh-CN" sz="600" i="1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Journal of Cancer</a:t>
            </a: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Vol. 4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Taniguchi H, et al. 2025. </a:t>
            </a:r>
            <a:r>
              <a:rPr lang="en-US" altLang="zh-CN" sz="600" i="1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Cancers, </a:t>
            </a: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17, no. 3: 399.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Tabernero J, et al. J Clin Oncol. 2021 Feb 1;39(4):273-284;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Wang X, et al. J Clin Oncol. 2024;42(suppl 17):abstract LBA3559 (poster 222).</a:t>
            </a:r>
            <a:r>
              <a:rPr lang="it-IT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715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5324BD2-D564-BA49-2A62-9F5071A85399}"/>
              </a:ext>
            </a:extLst>
          </p:cNvPr>
          <p:cNvSpPr/>
          <p:nvPr/>
        </p:nvSpPr>
        <p:spPr>
          <a:xfrm>
            <a:off x="6629397" y="1355572"/>
            <a:ext cx="5194869" cy="5009219"/>
          </a:xfrm>
          <a:prstGeom prst="roundRect">
            <a:avLst>
              <a:gd name="adj" fmla="val 0"/>
            </a:avLst>
          </a:prstGeom>
          <a:solidFill>
            <a:srgbClr val="DEEBF7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3758330-B7E1-E911-3BEC-A4357CDADF0A}"/>
              </a:ext>
            </a:extLst>
          </p:cNvPr>
          <p:cNvSpPr/>
          <p:nvPr/>
        </p:nvSpPr>
        <p:spPr>
          <a:xfrm>
            <a:off x="402824" y="1359033"/>
            <a:ext cx="6226575" cy="4995274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402826" y="136744"/>
            <a:ext cx="10265174" cy="913568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疾病信息：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BRAF</a:t>
            </a:r>
            <a:r>
              <a:rPr lang="en-US" altLang="zh-CN" sz="2400" b="1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V600E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突变患者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预后差</a:t>
            </a:r>
            <a:r>
              <a:rPr 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进展快</a:t>
            </a:r>
            <a:r>
              <a:rPr 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生存期短</a:t>
            </a:r>
            <a:r>
              <a:rPr 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目录内常规治疗的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mPFS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mOS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只有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1.5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个月和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5.9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个月，急需更有效的针对性治疗药品</a:t>
            </a:r>
            <a:endParaRPr lang="en-US" altLang="zh-CN" sz="2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640A0CF-FE57-030A-91E5-4C85EDFA9649}"/>
              </a:ext>
            </a:extLst>
          </p:cNvPr>
          <p:cNvSpPr/>
          <p:nvPr/>
        </p:nvSpPr>
        <p:spPr>
          <a:xfrm>
            <a:off x="6629399" y="1004557"/>
            <a:ext cx="5194868" cy="354475"/>
          </a:xfrm>
          <a:prstGeom prst="roundRect">
            <a:avLst>
              <a:gd name="adj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792FB6-9163-D831-8CC3-635382E278FB}"/>
              </a:ext>
            </a:extLst>
          </p:cNvPr>
          <p:cNvSpPr txBox="1"/>
          <p:nvPr/>
        </p:nvSpPr>
        <p:spPr>
          <a:xfrm>
            <a:off x="470555" y="1313157"/>
            <a:ext cx="58083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突变率低：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结直肠癌粗发病率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36.6/100,000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年新发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突变型转移性结直肠癌患者数为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5261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9019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，且有逐年升高趋势</a:t>
            </a:r>
            <a:endParaRPr lang="en-US" altLang="zh-CN" sz="1400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BCC6AA-41BF-FDC7-3F7A-949EB114877E}"/>
              </a:ext>
            </a:extLst>
          </p:cNvPr>
          <p:cNvSpPr txBox="1"/>
          <p:nvPr/>
        </p:nvSpPr>
        <p:spPr>
          <a:xfrm>
            <a:off x="402825" y="6331777"/>
            <a:ext cx="11386350" cy="523220"/>
          </a:xfrm>
          <a:prstGeom prst="rect">
            <a:avLst/>
          </a:prstGeom>
          <a:noFill/>
        </p:spPr>
        <p:txBody>
          <a:bodyPr wrap="square" numCol="3">
            <a:spAutoFit/>
          </a:bodyPr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Han B., et al. 2024 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Journal of the National Cancer Center. 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Volume 4, Issue 1, 47-53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Bray, F., et al. 2024. 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CA: a cancer journal for clinicians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 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74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(3), 229–263.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Xu et al. 2020. 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BMC Cancer, 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20:131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 err="1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Wenbin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Li et al, 2015. </a:t>
            </a:r>
            <a:r>
              <a:rPr lang="en-US" altLang="zh-CN" sz="400" i="1" dirty="0" err="1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Oncotarget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. 2015; 6:39607-39613.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Xu, Ting et al. 2023. </a:t>
            </a:r>
            <a:r>
              <a:rPr lang="en-US" altLang="zh-CN" sz="400" i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Cancer medicine</a:t>
            </a:r>
            <a:r>
              <a:rPr lang="en-US" altLang="zh-CN" sz="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vol. 12,9: 10473-10484.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Bylsma LC, et al. 2018. 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J Clin Oncol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;36(4) _suppl:681.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De </a:t>
            </a:r>
            <a:r>
              <a:rPr lang="en-US" altLang="zh-CN" sz="400" dirty="0" err="1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Roock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W, et al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2010. 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Lancet Oncol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11:753-62.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 err="1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Kopetz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S, et al. 2017. 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J Clin Oncol, 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35:(suppl; </a:t>
            </a:r>
            <a:r>
              <a:rPr lang="en-US" altLang="zh-CN" sz="400" dirty="0" err="1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abstr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3505).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altLang="zh-CN" sz="400" dirty="0" err="1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Mitani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S, et al. 2017. </a:t>
            </a:r>
            <a:r>
              <a:rPr lang="en-US" altLang="zh-CN" sz="400" i="1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Ann Oncol, 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28: </a:t>
            </a:r>
            <a:r>
              <a:rPr lang="en-US" altLang="zh-CN" sz="400" dirty="0" err="1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Abstr</a:t>
            </a:r>
            <a:r>
              <a:rPr lang="en-US" altLang="zh-CN" sz="400" dirty="0">
                <a:solidFill>
                  <a:srgbClr val="21212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. 532.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400" dirty="0">
                <a:latin typeface="Arial" panose="020B0604020202020204" pitchFamily="34" charset="0"/>
                <a:cs typeface="Arial" panose="020B0604020202020204" pitchFamily="34" charset="0"/>
              </a:rPr>
              <a:t>Tabernero J, et al. </a:t>
            </a:r>
            <a:r>
              <a:rPr lang="it-IT" altLang="zh-CN" sz="400" i="1" dirty="0">
                <a:latin typeface="Arial" panose="020B0604020202020204" pitchFamily="34" charset="0"/>
                <a:cs typeface="Arial" panose="020B0604020202020204" pitchFamily="34" charset="0"/>
              </a:rPr>
              <a:t>J Clin Oncol</a:t>
            </a:r>
            <a:r>
              <a:rPr lang="it-IT" altLang="zh-CN" sz="400" dirty="0">
                <a:latin typeface="Arial" panose="020B0604020202020204" pitchFamily="34" charset="0"/>
                <a:cs typeface="Arial" panose="020B0604020202020204" pitchFamily="34" charset="0"/>
              </a:rPr>
              <a:t>. 2021 Feb 1;39(4):273-284;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zh-CN" altLang="en-US" sz="4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结直肠癌分子病理检测临床实践指南（</a:t>
            </a:r>
            <a:r>
              <a:rPr lang="en-US" altLang="zh-CN" sz="4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2025</a:t>
            </a:r>
            <a:r>
              <a:rPr lang="zh-CN" altLang="en-US" sz="4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版），中华病理学杂志</a:t>
            </a:r>
            <a:r>
              <a:rPr lang="en-US" altLang="zh-CN" sz="4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2025, 54(5): 448-462.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altLang="zh-CN" sz="4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Sahin et al. 2013 </a:t>
            </a:r>
            <a:r>
              <a:rPr lang="en-US" altLang="zh-CN" sz="400" i="1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Journal of Cancer</a:t>
            </a:r>
            <a:r>
              <a:rPr lang="en-US" altLang="zh-CN" sz="4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Vol. 4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altLang="zh-CN" sz="4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Taniguchi H, et al. 2025. </a:t>
            </a:r>
            <a:r>
              <a:rPr lang="en-US" altLang="zh-CN" sz="400" i="1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Cancers, </a:t>
            </a:r>
            <a:r>
              <a:rPr lang="en-US" altLang="zh-CN" sz="4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17, no. 3: 399.</a:t>
            </a:r>
            <a:endParaRPr lang="it-IT" altLang="zh-CN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it-IT" altLang="zh-CN" sz="400" dirty="0">
                <a:latin typeface="Arial" panose="020B0604020202020204" pitchFamily="34" charset="0"/>
                <a:cs typeface="Arial" panose="020B0604020202020204" pitchFamily="34" charset="0"/>
              </a:rPr>
              <a:t>https://www.nice.org.uk/guidance/ta668/resources/encorafenib-plus-cetuximab-for-previously-treated-braf-v600e-mutationpositive-metastatic-colorectal-cancer-pdf-82609265839813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400" dirty="0">
                <a:latin typeface="Arial" panose="020B0604020202020204" pitchFamily="34" charset="0"/>
                <a:cs typeface="Arial" panose="020B0604020202020204" pitchFamily="34" charset="0"/>
              </a:rPr>
              <a:t>https://www.has-sante.fr/upload/docs/application/pdf/2021-11/braftovi_161220_summary_ct18782.pdf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400" dirty="0">
                <a:latin typeface="Arial" panose="020B0604020202020204" pitchFamily="34" charset="0"/>
                <a:cs typeface="Arial" panose="020B0604020202020204" pitchFamily="34" charset="0"/>
              </a:rPr>
              <a:t>https://www.g-ba.de/downloads/91-1455-559/2020-12-17_Resolution_Encorafenib_D-551_EN.pdf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400" dirty="0">
                <a:latin typeface="Arial" panose="020B0604020202020204" pitchFamily="34" charset="0"/>
                <a:cs typeface="Arial" panose="020B0604020202020204" pitchFamily="34" charset="0"/>
              </a:rPr>
              <a:t>https://www.fda.gov/drugs/resources-information-approved-drugs/fda-approves-encorafenib-combination-cetuximab-metastatic-colorectal-cancer-braf-v600e-mutation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09BC4F-CA38-B1F9-E39E-2FC05FE6F546}"/>
              </a:ext>
            </a:extLst>
          </p:cNvPr>
          <p:cNvSpPr txBox="1"/>
          <p:nvPr/>
        </p:nvSpPr>
        <p:spPr>
          <a:xfrm>
            <a:off x="471822" y="2282023"/>
            <a:ext cx="57875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预后差，进展快，生存期短：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年结直肠癌新发例数全国第二，死亡例数全国第四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只能接受常规治疗，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mPFS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mOS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只有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1.5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个月和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4-6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en-US" altLang="zh-CN" sz="16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7-10</a:t>
            </a:r>
            <a:endParaRPr lang="en-US" altLang="zh-CN" sz="1400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26C753-05D0-15D8-462C-37840489FE1B}"/>
              </a:ext>
            </a:extLst>
          </p:cNvPr>
          <p:cNvSpPr txBox="1"/>
          <p:nvPr/>
        </p:nvSpPr>
        <p:spPr>
          <a:xfrm>
            <a:off x="497396" y="5743535"/>
            <a:ext cx="553933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恩考芬尼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西妥昔单抗获得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认定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突破性疗法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优先审评资格</a:t>
            </a:r>
            <a:endParaRPr lang="en-US" altLang="zh-CN" sz="1200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8C94C41-ADC7-6C1B-1036-E454F0FE4614}"/>
              </a:ext>
            </a:extLst>
          </p:cNvPr>
          <p:cNvSpPr/>
          <p:nvPr/>
        </p:nvSpPr>
        <p:spPr>
          <a:xfrm>
            <a:off x="402824" y="1004303"/>
            <a:ext cx="6226575" cy="351269"/>
          </a:xfrm>
          <a:prstGeom prst="roundRect">
            <a:avLst>
              <a:gd name="adj" fmla="val 0"/>
            </a:avLst>
          </a:prstGeom>
          <a:solidFill>
            <a:srgbClr val="D05F12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761A47-5511-DC2B-81DA-60A4C7BB6171}"/>
              </a:ext>
            </a:extLst>
          </p:cNvPr>
          <p:cNvSpPr txBox="1"/>
          <p:nvPr/>
        </p:nvSpPr>
        <p:spPr>
          <a:xfrm>
            <a:off x="8383053" y="1025351"/>
            <a:ext cx="22299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600" b="1" i="0" u="none" strike="noStrike" baseline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临床未满足的需求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4E3344-D107-6AF3-3485-C7202425012C}"/>
              </a:ext>
            </a:extLst>
          </p:cNvPr>
          <p:cNvSpPr txBox="1"/>
          <p:nvPr/>
        </p:nvSpPr>
        <p:spPr>
          <a:xfrm>
            <a:off x="2117513" y="1024303"/>
            <a:ext cx="22299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600" b="1" i="0" u="none" strike="noStrike" baseline="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疾病基本情况</a:t>
            </a:r>
            <a:endParaRPr lang="en-US" sz="1600" dirty="0">
              <a:solidFill>
                <a:srgbClr val="064976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ACCBB8-1CBD-7227-0D55-60B46A5CE7FD}"/>
              </a:ext>
            </a:extLst>
          </p:cNvPr>
          <p:cNvSpPr txBox="1"/>
          <p:nvPr/>
        </p:nvSpPr>
        <p:spPr>
          <a:xfrm>
            <a:off x="470555" y="3143331"/>
            <a:ext cx="6015310" cy="2639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野生型和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基因突变的一致性：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0" indent="-285750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恩考芬尼是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BRAF</a:t>
            </a:r>
            <a:r>
              <a:rPr lang="en-US" altLang="zh-CN" sz="1400" kern="1200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V600E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抑制剂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西妥昔单抗用于治疗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RAS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基因野生型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mCRC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；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结直肠癌分子病理检测临床实践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指南强烈推荐对所有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mCRC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患者进行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RAS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和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BRAF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基因突变检测</a:t>
            </a:r>
            <a:r>
              <a:rPr lang="en-US" altLang="zh-CN" sz="1400" kern="1200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11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；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RAS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BRAF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共突变极为罕见（发生率约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0.001%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）</a:t>
            </a:r>
            <a:r>
              <a:rPr lang="en-US" altLang="zh-CN" sz="1400" kern="1200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12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；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RAS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野生型里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BRAF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突变率约</a:t>
            </a:r>
            <a:r>
              <a:rPr lang="en-US" altLang="zh-CN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10%</a:t>
            </a:r>
            <a:r>
              <a:rPr lang="en-US" altLang="zh-CN" sz="1400" kern="1200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13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因此当患者基因检测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为野生型时，西妥昔单抗既可用于治疗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突变阳性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(+)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，也可用于治疗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突变阴性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4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也因此，恩考芬尼联合西妥昔单抗在法国和德国均获得了医保报销推荐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14-16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kern="1200" baseline="300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4" name="Graphic 23" descr="Chevron arrows with solid fill">
            <a:extLst>
              <a:ext uri="{FF2B5EF4-FFF2-40B4-BE49-F238E27FC236}">
                <a16:creationId xmlns:a16="http://schemas.microsoft.com/office/drawing/2014/main" id="{94B703D9-E61E-CC43-F7D4-9665C3772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9663" y="1683946"/>
            <a:ext cx="363774" cy="363774"/>
          </a:xfrm>
          <a:prstGeom prst="rect">
            <a:avLst/>
          </a:prstGeom>
        </p:spPr>
      </p:pic>
      <p:pic>
        <p:nvPicPr>
          <p:cNvPr id="25" name="Graphic 24" descr="Chevron arrows with solid fill">
            <a:extLst>
              <a:ext uri="{FF2B5EF4-FFF2-40B4-BE49-F238E27FC236}">
                <a16:creationId xmlns:a16="http://schemas.microsoft.com/office/drawing/2014/main" id="{4CB2338E-235E-F9C1-F25D-3D542A1C7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9663" y="2614394"/>
            <a:ext cx="363774" cy="363774"/>
          </a:xfrm>
          <a:prstGeom prst="rect">
            <a:avLst/>
          </a:prstGeom>
        </p:spPr>
      </p:pic>
      <p:pic>
        <p:nvPicPr>
          <p:cNvPr id="28" name="Graphic 27" descr="Chevron arrows with solid fill">
            <a:extLst>
              <a:ext uri="{FF2B5EF4-FFF2-40B4-BE49-F238E27FC236}">
                <a16:creationId xmlns:a16="http://schemas.microsoft.com/office/drawing/2014/main" id="{68A977B3-ABFC-BA63-F547-A4E963FCC5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9663" y="4814996"/>
            <a:ext cx="363774" cy="363774"/>
          </a:xfrm>
          <a:prstGeom prst="rect">
            <a:avLst/>
          </a:prstGeom>
        </p:spPr>
      </p:pic>
      <p:pic>
        <p:nvPicPr>
          <p:cNvPr id="29" name="Graphic 28" descr="Chevron arrows with solid fill">
            <a:extLst>
              <a:ext uri="{FF2B5EF4-FFF2-40B4-BE49-F238E27FC236}">
                <a16:creationId xmlns:a16="http://schemas.microsoft.com/office/drawing/2014/main" id="{F7DD051C-71F4-ECBB-9374-A7CEE54193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9663" y="5814120"/>
            <a:ext cx="363774" cy="363774"/>
          </a:xfrm>
          <a:prstGeom prst="rect">
            <a:avLst/>
          </a:prstGeom>
        </p:spPr>
      </p:pic>
      <p:pic>
        <p:nvPicPr>
          <p:cNvPr id="30" name="Graphic 29" descr="Chevron arrows with solid fill">
            <a:extLst>
              <a:ext uri="{FF2B5EF4-FFF2-40B4-BE49-F238E27FC236}">
                <a16:creationId xmlns:a16="http://schemas.microsoft.com/office/drawing/2014/main" id="{DFB28F6E-55E0-2906-829D-95D5E108E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9663" y="3607278"/>
            <a:ext cx="363774" cy="3637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2FE9EED6-7416-E0AD-FEC8-A5F449D707A1}"/>
              </a:ext>
            </a:extLst>
          </p:cNvPr>
          <p:cNvSpPr txBox="1"/>
          <p:nvPr/>
        </p:nvSpPr>
        <p:spPr>
          <a:xfrm>
            <a:off x="6785438" y="1438983"/>
            <a:ext cx="4885955" cy="741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缺乏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突变靶向用药保障：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目录内药品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皆无此适应症，患者急需靶向用药保障</a:t>
            </a:r>
            <a:endParaRPr lang="en-US" altLang="zh-CN" sz="1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4DC6830-D1D1-C25F-69AF-4FCD00436283}"/>
              </a:ext>
            </a:extLst>
          </p:cNvPr>
          <p:cNvSpPr txBox="1"/>
          <p:nvPr/>
        </p:nvSpPr>
        <p:spPr>
          <a:xfrm>
            <a:off x="6785438" y="2213285"/>
            <a:ext cx="4885955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常规治疗生存获益非常有限：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常规治疗手段预后很差，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急需更有效延长生存的治疗药品</a:t>
            </a:r>
            <a:endParaRPr lang="en-US" altLang="zh-CN" sz="1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9F5115B-ABCB-795F-F54B-CEA6F5970B43}"/>
              </a:ext>
            </a:extLst>
          </p:cNvPr>
          <p:cNvSpPr txBox="1"/>
          <p:nvPr/>
        </p:nvSpPr>
        <p:spPr>
          <a:xfrm>
            <a:off x="6786283" y="5675418"/>
            <a:ext cx="5138356" cy="700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缺乏突破性疗法：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目录内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急需针对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突变转移性结直肠癌突破性疗法</a:t>
            </a:r>
            <a:endParaRPr lang="en-US" altLang="zh-CN" sz="1400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44AB55-4FA2-5F7E-3CB7-A6302D5AF3C0}"/>
              </a:ext>
            </a:extLst>
          </p:cNvPr>
          <p:cNvSpPr txBox="1"/>
          <p:nvPr/>
        </p:nvSpPr>
        <p:spPr>
          <a:xfrm>
            <a:off x="6785438" y="3185123"/>
            <a:ext cx="4885955" cy="1110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无获批同药理作用的产品可用：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目录内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急需针对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6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突变的转移性结直肠癌治疗药品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4A1301-2023-F1BA-3785-9EDB615E5486}"/>
              </a:ext>
            </a:extLst>
          </p:cNvPr>
          <p:cNvSpPr txBox="1"/>
          <p:nvPr/>
        </p:nvSpPr>
        <p:spPr>
          <a:xfrm>
            <a:off x="6785438" y="4342858"/>
            <a:ext cx="4945616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西妥昔单抗联用恩考芬尼的临床必需性：</a:t>
            </a:r>
            <a:endParaRPr lang="en-US" altLang="zh-CN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0" indent="-28575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临床实践强烈推荐所有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mCRC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患者进行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基因突变检测，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因此当患者基因检测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为野生型时，西妥昔单抗既可用于治疗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突变阳性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(+)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患者，也可用于治疗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突变阴性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8F77874-BAB8-E29A-DEE5-EFD868588699}"/>
              </a:ext>
            </a:extLst>
          </p:cNvPr>
          <p:cNvCxnSpPr/>
          <p:nvPr/>
        </p:nvCxnSpPr>
        <p:spPr>
          <a:xfrm>
            <a:off x="402826" y="2259847"/>
            <a:ext cx="11318619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  <a:alpha val="56078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7675503-A6D1-5ABD-D417-F9C399B6A0BF}"/>
              </a:ext>
            </a:extLst>
          </p:cNvPr>
          <p:cNvCxnSpPr/>
          <p:nvPr/>
        </p:nvCxnSpPr>
        <p:spPr>
          <a:xfrm>
            <a:off x="402826" y="3198439"/>
            <a:ext cx="11318619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  <a:alpha val="56078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0BADF2F-4AAF-D8D5-2E2C-D506CA16CE04}"/>
              </a:ext>
            </a:extLst>
          </p:cNvPr>
          <p:cNvCxnSpPr>
            <a:cxnSpLocks/>
          </p:cNvCxnSpPr>
          <p:nvPr/>
        </p:nvCxnSpPr>
        <p:spPr>
          <a:xfrm>
            <a:off x="6493933" y="4311599"/>
            <a:ext cx="5227512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  <a:alpha val="56078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270FFE3-BD41-49C4-6411-4D0C0C3FA5D2}"/>
              </a:ext>
            </a:extLst>
          </p:cNvPr>
          <p:cNvCxnSpPr/>
          <p:nvPr/>
        </p:nvCxnSpPr>
        <p:spPr>
          <a:xfrm>
            <a:off x="402826" y="5747551"/>
            <a:ext cx="11318619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  <a:alpha val="56078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0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436689" y="412711"/>
            <a:ext cx="10282111" cy="670238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有效性优势：全球多中心</a:t>
            </a:r>
            <a:r>
              <a:rPr 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随机</a:t>
            </a:r>
            <a:r>
              <a:rPr 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开放性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III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期对照试验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BEACON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和中国桥接临床试验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NAUTICAL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证实疾病控制率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超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74%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mPFS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mOS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是对照组的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2.9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倍和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1.6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倍</a:t>
            </a:r>
            <a:endParaRPr lang="en-US" altLang="zh-CN" sz="2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框 197">
            <a:extLst>
              <a:ext uri="{FF2B5EF4-FFF2-40B4-BE49-F238E27FC236}">
                <a16:creationId xmlns:a16="http://schemas.microsoft.com/office/drawing/2014/main" id="{8FE81C22-5EC8-6804-E196-532972BAC8D8}"/>
              </a:ext>
            </a:extLst>
          </p:cNvPr>
          <p:cNvSpPr txBox="1"/>
          <p:nvPr/>
        </p:nvSpPr>
        <p:spPr>
          <a:xfrm>
            <a:off x="516465" y="6505967"/>
            <a:ext cx="11185650" cy="324000"/>
          </a:xfrm>
          <a:prstGeom prst="rect">
            <a:avLst/>
          </a:prstGeom>
          <a:noFill/>
        </p:spPr>
        <p:txBody>
          <a:bodyPr wrap="square" numCol="3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Tabernero J, et al. J Clin Oncol. 2021 Feb 1;39(4):273-284;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Wang X, et al. J Clin Oncol. 2024;42(suppl 17):abstract LBA3559 (poster 222).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Sahin et al. 2013 </a:t>
            </a:r>
            <a:r>
              <a:rPr lang="en-US" altLang="zh-CN" sz="600" i="1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Journal of Cancer</a:t>
            </a:r>
            <a:r>
              <a:rPr lang="en-US" altLang="zh-CN" sz="6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Vol. 4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https://www.nice.org.uk/guidance/ta668/resources/encorafenib-plus-cetuximab-for-previously-treated-braf-v600e-mutationpositive-metastatic-colorectal-cancer-pdf-82609265839813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https://www.has-sante.fr/upload/docs/application/pdf/2021-11/braftovi_161220_summary_ct18782.pdf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600" dirty="0">
                <a:latin typeface="Arial" panose="020B0604020202020204" pitchFamily="34" charset="0"/>
                <a:cs typeface="Arial" panose="020B0604020202020204" pitchFamily="34" charset="0"/>
              </a:rPr>
              <a:t>https://www.g-ba.de/downloads/91-1455-559/2020-12-17_Resolution_Encorafenib_D-551_EN.pdf</a:t>
            </a:r>
          </a:p>
        </p:txBody>
      </p:sp>
      <p:sp>
        <p:nvSpPr>
          <p:cNvPr id="7" name="Rectangle: Top Corners Rounded 6">
            <a:extLst>
              <a:ext uri="{FF2B5EF4-FFF2-40B4-BE49-F238E27FC236}">
                <a16:creationId xmlns:a16="http://schemas.microsoft.com/office/drawing/2014/main" id="{D1A56A8B-F3EA-1490-4814-338EA0039978}"/>
              </a:ext>
            </a:extLst>
          </p:cNvPr>
          <p:cNvSpPr/>
          <p:nvPr/>
        </p:nvSpPr>
        <p:spPr>
          <a:xfrm>
            <a:off x="516467" y="1378920"/>
            <a:ext cx="11176000" cy="394468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临床试验结果比较：恩考芬尼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西妥昔单抗抑瘤效果更强，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mPFS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mOS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是对照组的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2.9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倍和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1.6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6A9B59F-2DB6-82E0-2F3B-E8533BD74D5B}"/>
              </a:ext>
            </a:extLst>
          </p:cNvPr>
          <p:cNvGraphicFramePr>
            <a:graphicFrameLocks noGrp="1"/>
          </p:cNvGraphicFramePr>
          <p:nvPr/>
        </p:nvGraphicFramePr>
        <p:xfrm>
          <a:off x="516467" y="1773390"/>
          <a:ext cx="11176000" cy="2316340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076113">
                  <a:extLst>
                    <a:ext uri="{9D8B030D-6E8A-4147-A177-3AD203B41FA5}">
                      <a16:colId xmlns:a16="http://schemas.microsoft.com/office/drawing/2014/main" val="2340843957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3219564145"/>
                    </a:ext>
                  </a:extLst>
                </a:gridCol>
                <a:gridCol w="1546860">
                  <a:extLst>
                    <a:ext uri="{9D8B030D-6E8A-4147-A177-3AD203B41FA5}">
                      <a16:colId xmlns:a16="http://schemas.microsoft.com/office/drawing/2014/main" val="3871068076"/>
                    </a:ext>
                  </a:extLst>
                </a:gridCol>
                <a:gridCol w="1361440">
                  <a:extLst>
                    <a:ext uri="{9D8B030D-6E8A-4147-A177-3AD203B41FA5}">
                      <a16:colId xmlns:a16="http://schemas.microsoft.com/office/drawing/2014/main" val="83310724"/>
                    </a:ext>
                  </a:extLst>
                </a:gridCol>
                <a:gridCol w="2029460">
                  <a:extLst>
                    <a:ext uri="{9D8B030D-6E8A-4147-A177-3AD203B41FA5}">
                      <a16:colId xmlns:a16="http://schemas.microsoft.com/office/drawing/2014/main" val="3647458515"/>
                    </a:ext>
                  </a:extLst>
                </a:gridCol>
                <a:gridCol w="1873673">
                  <a:extLst>
                    <a:ext uri="{9D8B030D-6E8A-4147-A177-3AD203B41FA5}">
                      <a16:colId xmlns:a16="http://schemas.microsoft.com/office/drawing/2014/main" val="2545910992"/>
                    </a:ext>
                  </a:extLst>
                </a:gridCol>
                <a:gridCol w="1337734">
                  <a:extLst>
                    <a:ext uri="{9D8B030D-6E8A-4147-A177-3AD203B41FA5}">
                      <a16:colId xmlns:a16="http://schemas.microsoft.com/office/drawing/2014/main" val="1226701816"/>
                    </a:ext>
                  </a:extLst>
                </a:gridCol>
              </a:tblGrid>
              <a:tr h="38306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全球大</a:t>
                      </a:r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III</a:t>
                      </a: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期试验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BEACON</a:t>
                      </a: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n=441)</a:t>
                      </a:r>
                      <a:r>
                        <a:rPr lang="en-US" sz="1600" b="1" kern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中国桥接试验</a:t>
                      </a:r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NAUTICAL</a:t>
                      </a:r>
                      <a:r>
                        <a:rPr lang="zh-CN" altLang="en-US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n=97)</a:t>
                      </a:r>
                      <a:r>
                        <a:rPr lang="en-US" altLang="zh-CN" sz="1600" b="1" kern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endParaRPr lang="en-US" sz="1600" b="1" kern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6605365"/>
                  </a:ext>
                </a:extLst>
              </a:tr>
              <a:tr h="38306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恩考芬尼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+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西妥昔单抗</a:t>
                      </a:r>
                      <a:endParaRPr lang="en-US" altLang="zh-CN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对照组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有效性优势</a:t>
                      </a:r>
                      <a:endParaRPr lang="en-US" sz="16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恩考芬尼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+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西妥昔单抗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对照组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有效性优势</a:t>
                      </a:r>
                      <a:endParaRPr lang="en-US" sz="16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186731"/>
                  </a:ext>
                </a:extLst>
              </a:tr>
              <a:tr h="4010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mPFS</a:t>
                      </a:r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，月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4.3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(95%CI,4.1-5.4)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1.5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(95%CI,1.5-1.9)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2.9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倍</a:t>
                      </a:r>
                      <a:endParaRPr lang="en-US" sz="1600" b="1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4.2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(95%CI,3.0-7.3)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2.5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(95%CI,1.3-4.3)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1.7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倍</a:t>
                      </a:r>
                      <a:endParaRPr lang="en-US" sz="1600" b="1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8765938"/>
                  </a:ext>
                </a:extLst>
              </a:tr>
              <a:tr h="3830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mOS</a:t>
                      </a:r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，月</a:t>
                      </a:r>
                      <a:endParaRPr lang="en-US" sz="1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9.3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(95%CI,8.0-11.3)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5.9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(95%CI,5.1-7.1)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1.6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倍</a:t>
                      </a:r>
                      <a:endParaRPr lang="en-US" sz="1600" b="1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11.6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(95%CI,8.1-14.7)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8.2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(95%CI,5.2-12.1)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1.4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倍</a:t>
                      </a:r>
                      <a:endParaRPr lang="en-US" sz="1600" b="1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4255721"/>
                  </a:ext>
                </a:extLst>
              </a:tr>
              <a:tr h="3830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ORR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19.5%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1.8%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10.8</a:t>
                      </a:r>
                      <a:r>
                        <a:rPr lang="zh-CN" altLang="en-US" sz="1600" b="1" kern="120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倍</a:t>
                      </a:r>
                      <a:endParaRPr lang="en-US" sz="16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24.6%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6.3%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3.9</a:t>
                      </a:r>
                      <a:r>
                        <a:rPr lang="zh-CN" altLang="en-US" sz="16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倍</a:t>
                      </a:r>
                      <a:endParaRPr lang="en-US" sz="16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9083947"/>
                  </a:ext>
                </a:extLst>
              </a:tr>
              <a:tr h="3830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DCR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74.3%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30.8%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2.4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倍</a:t>
                      </a:r>
                      <a:endParaRPr lang="en-US" sz="1600" b="1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75.4%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28.1%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2.7</a:t>
                      </a:r>
                      <a:r>
                        <a:rPr lang="zh-CN" altLang="en-US" sz="1600" b="1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倍</a:t>
                      </a:r>
                      <a:endParaRPr lang="en-US" sz="1600" b="1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1360768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06111D2-C300-0623-1524-B9438FC04A6E}"/>
              </a:ext>
            </a:extLst>
          </p:cNvPr>
          <p:cNvSpPr/>
          <p:nvPr/>
        </p:nvSpPr>
        <p:spPr>
          <a:xfrm>
            <a:off x="516466" y="4259776"/>
            <a:ext cx="5579533" cy="2206443"/>
          </a:xfrm>
          <a:prstGeom prst="roundRect">
            <a:avLst>
              <a:gd name="adj" fmla="val 1335"/>
            </a:avLst>
          </a:prstGeom>
          <a:noFill/>
          <a:ln w="12700">
            <a:solidFill>
              <a:srgbClr val="075D9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A001E4-067A-4305-C457-721FF6A67E16}"/>
              </a:ext>
            </a:extLst>
          </p:cNvPr>
          <p:cNvGrpSpPr/>
          <p:nvPr/>
        </p:nvGrpSpPr>
        <p:grpSpPr>
          <a:xfrm>
            <a:off x="716905" y="4624907"/>
            <a:ext cx="2435807" cy="1809846"/>
            <a:chOff x="1000921" y="3002063"/>
            <a:chExt cx="4578612" cy="3401986"/>
          </a:xfrm>
        </p:grpSpPr>
        <p:pic>
          <p:nvPicPr>
            <p:cNvPr id="5" name="Picture 10">
              <a:extLst>
                <a:ext uri="{FF2B5EF4-FFF2-40B4-BE49-F238E27FC236}">
                  <a16:creationId xmlns:a16="http://schemas.microsoft.com/office/drawing/2014/main" id="{CC3F68BC-537A-72B3-FA2C-407AA49C7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0921" y="3002063"/>
              <a:ext cx="4578612" cy="340198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08C0039-2241-EE0F-5EA9-C68C6A34C9E7}"/>
                </a:ext>
              </a:extLst>
            </p:cNvPr>
            <p:cNvSpPr txBox="1"/>
            <p:nvPr/>
          </p:nvSpPr>
          <p:spPr>
            <a:xfrm rot="16200000">
              <a:off x="464815" y="4121088"/>
              <a:ext cx="1885267" cy="40497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总体生存率 </a:t>
              </a:r>
              <a:r>
                <a:rPr lang="en-US" altLang="zh-CN" sz="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(%)</a:t>
              </a:r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DC4EDFC-5D8C-A4B6-E9DE-785444E2D0A1}"/>
              </a:ext>
            </a:extLst>
          </p:cNvPr>
          <p:cNvSpPr/>
          <p:nvPr/>
        </p:nvSpPr>
        <p:spPr>
          <a:xfrm>
            <a:off x="6429625" y="4259776"/>
            <a:ext cx="5272490" cy="2206443"/>
          </a:xfrm>
          <a:prstGeom prst="roundRect">
            <a:avLst>
              <a:gd name="adj" fmla="val 1335"/>
            </a:avLst>
          </a:prstGeom>
          <a:noFill/>
          <a:ln w="12700">
            <a:solidFill>
              <a:srgbClr val="075D9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E271F1-2DD9-862A-62AC-353DA4573B06}"/>
              </a:ext>
            </a:extLst>
          </p:cNvPr>
          <p:cNvGrpSpPr/>
          <p:nvPr/>
        </p:nvGrpSpPr>
        <p:grpSpPr>
          <a:xfrm>
            <a:off x="3368515" y="4635418"/>
            <a:ext cx="2445482" cy="1788824"/>
            <a:chOff x="6616456" y="3028471"/>
            <a:chExt cx="4578612" cy="3349169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4FDFAD5-8FDB-EBAD-BC6B-527E3B3522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16456" y="3028471"/>
              <a:ext cx="4578612" cy="3349169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F389BB-A0DA-72ED-4A30-0BA6B93D7F4F}"/>
                </a:ext>
              </a:extLst>
            </p:cNvPr>
            <p:cNvSpPr txBox="1"/>
            <p:nvPr/>
          </p:nvSpPr>
          <p:spPr>
            <a:xfrm rot="16200000">
              <a:off x="5984050" y="3990532"/>
              <a:ext cx="2273767" cy="40337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无疾病进展生存率 </a:t>
              </a:r>
              <a:r>
                <a:rPr lang="en-US" altLang="zh-CN" sz="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(%)</a:t>
              </a:r>
            </a:p>
          </p:txBody>
        </p:sp>
      </p:grpSp>
      <p:pic>
        <p:nvPicPr>
          <p:cNvPr id="13" name="图片 199">
            <a:extLst>
              <a:ext uri="{FF2B5EF4-FFF2-40B4-BE49-F238E27FC236}">
                <a16:creationId xmlns:a16="http://schemas.microsoft.com/office/drawing/2014/main" id="{4ACE2067-82C0-D27E-79A1-BC558D8EB4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3110" y="4649765"/>
            <a:ext cx="2466538" cy="1743829"/>
          </a:xfrm>
          <a:prstGeom prst="rect">
            <a:avLst/>
          </a:prstGeom>
        </p:spPr>
      </p:pic>
      <p:pic>
        <p:nvPicPr>
          <p:cNvPr id="14" name="图片 201">
            <a:extLst>
              <a:ext uri="{FF2B5EF4-FFF2-40B4-BE49-F238E27FC236}">
                <a16:creationId xmlns:a16="http://schemas.microsoft.com/office/drawing/2014/main" id="{44BDA0F9-790D-0F6A-730D-7126ACECB2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90910" y="4624907"/>
            <a:ext cx="2450557" cy="17805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B8DBC39-81FD-B0AF-FC1F-6BE4C9BB246C}"/>
              </a:ext>
            </a:extLst>
          </p:cNvPr>
          <p:cNvSpPr txBox="1"/>
          <p:nvPr/>
        </p:nvSpPr>
        <p:spPr>
          <a:xfrm>
            <a:off x="2631010" y="4359313"/>
            <a:ext cx="13504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kern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BEACON</a:t>
            </a:r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B5489D-BACA-BDC9-81A9-C93F746D5622}"/>
              </a:ext>
            </a:extLst>
          </p:cNvPr>
          <p:cNvSpPr txBox="1"/>
          <p:nvPr/>
        </p:nvSpPr>
        <p:spPr>
          <a:xfrm>
            <a:off x="8415688" y="4357658"/>
            <a:ext cx="13504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kern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NAUTICAL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87914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424365" y="255757"/>
            <a:ext cx="10379102" cy="746333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有效性优势：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国际真实世界研究证实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恩考芬尼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+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西妥昔单抗治疗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BRAF</a:t>
            </a:r>
            <a:r>
              <a:rPr lang="en-US" altLang="zh-CN" sz="2400" b="1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V600E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突变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mCRC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mPFS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与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BEACON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NAUTICAL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研究结果一致</a:t>
            </a:r>
          </a:p>
        </p:txBody>
      </p:sp>
      <p:grpSp>
        <p:nvGrpSpPr>
          <p:cNvPr id="19" name="组合 52">
            <a:extLst>
              <a:ext uri="{FF2B5EF4-FFF2-40B4-BE49-F238E27FC236}">
                <a16:creationId xmlns:a16="http://schemas.microsoft.com/office/drawing/2014/main" id="{CBE133A4-E63C-6091-D715-C4C26A09529A}"/>
              </a:ext>
            </a:extLst>
          </p:cNvPr>
          <p:cNvGrpSpPr/>
          <p:nvPr/>
        </p:nvGrpSpPr>
        <p:grpSpPr>
          <a:xfrm>
            <a:off x="562417" y="1071897"/>
            <a:ext cx="3570826" cy="3021736"/>
            <a:chOff x="1028872" y="1856347"/>
            <a:chExt cx="3570826" cy="3021736"/>
          </a:xfrm>
        </p:grpSpPr>
        <p:sp>
          <p:nvSpPr>
            <p:cNvPr id="26" name="圆角矩形 1">
              <a:extLst>
                <a:ext uri="{FF2B5EF4-FFF2-40B4-BE49-F238E27FC236}">
                  <a16:creationId xmlns:a16="http://schemas.microsoft.com/office/drawing/2014/main" id="{D0C492AF-AAB8-727C-8419-924BFFD95995}"/>
                </a:ext>
              </a:extLst>
            </p:cNvPr>
            <p:cNvSpPr/>
            <p:nvPr/>
          </p:nvSpPr>
          <p:spPr>
            <a:xfrm>
              <a:off x="1028872" y="2541184"/>
              <a:ext cx="3570826" cy="2336899"/>
            </a:xfrm>
            <a:prstGeom prst="roundRect">
              <a:avLst>
                <a:gd name="adj" fmla="val 3258"/>
              </a:avLst>
            </a:prstGeom>
            <a:solidFill>
              <a:srgbClr val="FFFFFF"/>
            </a:solidFill>
            <a:ln w="19050" cap="flat" cmpd="sng" algn="ctr">
              <a:solidFill>
                <a:srgbClr val="0061A7"/>
              </a:solidFill>
              <a:prstDash val="solid"/>
              <a:miter lim="800000"/>
            </a:ln>
            <a:effectLst>
              <a:outerShdw blurRad="203200" dir="5400000" algn="t" rotWithShape="0">
                <a:srgbClr val="191349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8" name="梯形 54">
              <a:extLst>
                <a:ext uri="{FF2B5EF4-FFF2-40B4-BE49-F238E27FC236}">
                  <a16:creationId xmlns:a16="http://schemas.microsoft.com/office/drawing/2014/main" id="{0F3F75B4-F6B1-93B0-CE0F-1A7B8803A1CB}"/>
                </a:ext>
              </a:extLst>
            </p:cNvPr>
            <p:cNvSpPr/>
            <p:nvPr/>
          </p:nvSpPr>
          <p:spPr>
            <a:xfrm rot="10800000" flipV="1">
              <a:off x="1203417" y="1856347"/>
              <a:ext cx="3221738" cy="657085"/>
            </a:xfrm>
            <a:prstGeom prst="trapezoid">
              <a:avLst>
                <a:gd name="adj" fmla="val 0"/>
              </a:avLst>
            </a:prstGeom>
            <a:solidFill>
              <a:srgbClr val="DEEBF7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 algn="ctr">
                <a:lnSpc>
                  <a:spcPct val="150000"/>
                </a:lnSpc>
                <a:defRPr/>
              </a:pPr>
              <a:r>
                <a:rPr kumimoji="0" lang="en-US" altLang="zh-CN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BERING CRC 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(N=150)</a:t>
              </a:r>
              <a:r>
                <a:rPr kumimoji="0" lang="en-US" altLang="zh-CN" sz="1400" b="0" i="0" u="none" strike="noStrike" kern="0" cap="none" spc="0" normalizeH="0" baseline="3000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1</a:t>
              </a:r>
            </a:p>
            <a:p>
              <a:pPr lvl="0" algn="ctr">
                <a:lnSpc>
                  <a:spcPct val="150000"/>
                </a:lnSpc>
                <a:defRPr/>
              </a:pPr>
              <a:r>
                <a:rPr kumimoji="0" lang="zh-CN" altLang="en-US" sz="12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德国</a:t>
              </a:r>
              <a:r>
                <a:rPr lang="zh-CN" altLang="en-US" sz="1200" kern="0" dirty="0">
                  <a:latin typeface="Arial" panose="02110004020202020204"/>
                  <a:ea typeface="微软雅黑"/>
                  <a:cs typeface="+mn-ea"/>
                  <a:sym typeface="+mn-lt"/>
                </a:rPr>
                <a:t>，</a:t>
              </a:r>
              <a:r>
                <a:rPr kumimoji="0" lang="zh-CN" altLang="en-US" sz="12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奥地利，瑞士</a:t>
              </a:r>
              <a:endParaRPr kumimoji="0" lang="en-US" altLang="zh-CN" sz="12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9" name="Rectangle: Rounded Corners 53">
              <a:extLst>
                <a:ext uri="{FF2B5EF4-FFF2-40B4-BE49-F238E27FC236}">
                  <a16:creationId xmlns:a16="http://schemas.microsoft.com/office/drawing/2014/main" id="{64C34D03-EC4B-7AF4-0B95-DFF1849FC4C7}"/>
                </a:ext>
              </a:extLst>
            </p:cNvPr>
            <p:cNvSpPr/>
            <p:nvPr/>
          </p:nvSpPr>
          <p:spPr>
            <a:xfrm>
              <a:off x="2001536" y="4582014"/>
              <a:ext cx="674334" cy="252000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64976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mOS</a:t>
              </a:r>
            </a:p>
          </p:txBody>
        </p:sp>
        <p:sp>
          <p:nvSpPr>
            <p:cNvPr id="30" name="Rectangle: Rounded Corners 58">
              <a:extLst>
                <a:ext uri="{FF2B5EF4-FFF2-40B4-BE49-F238E27FC236}">
                  <a16:creationId xmlns:a16="http://schemas.microsoft.com/office/drawing/2014/main" id="{42C5E39B-C6B9-1430-355E-2F157CE8AC42}"/>
                </a:ext>
              </a:extLst>
            </p:cNvPr>
            <p:cNvSpPr/>
            <p:nvPr/>
          </p:nvSpPr>
          <p:spPr>
            <a:xfrm>
              <a:off x="3508826" y="4582014"/>
              <a:ext cx="792000" cy="252000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64976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mPFS</a:t>
              </a:r>
            </a:p>
          </p:txBody>
        </p:sp>
        <p:graphicFrame>
          <p:nvGraphicFramePr>
            <p:cNvPr id="34" name="Chart 82">
              <a:extLst>
                <a:ext uri="{FF2B5EF4-FFF2-40B4-BE49-F238E27FC236}">
                  <a16:creationId xmlns:a16="http://schemas.microsoft.com/office/drawing/2014/main" id="{E696B22A-3E83-BA62-A017-AB62908ADC59}"/>
                </a:ext>
              </a:extLst>
            </p:cNvPr>
            <p:cNvGraphicFramePr/>
            <p:nvPr/>
          </p:nvGraphicFramePr>
          <p:xfrm>
            <a:off x="1240590" y="3079304"/>
            <a:ext cx="1578994" cy="15578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35" name="Chart 83">
              <a:extLst>
                <a:ext uri="{FF2B5EF4-FFF2-40B4-BE49-F238E27FC236}">
                  <a16:creationId xmlns:a16="http://schemas.microsoft.com/office/drawing/2014/main" id="{301C95EE-DB85-8A55-2C54-2D22DC27A82D}"/>
                </a:ext>
              </a:extLst>
            </p:cNvPr>
            <p:cNvGraphicFramePr/>
            <p:nvPr/>
          </p:nvGraphicFramePr>
          <p:xfrm>
            <a:off x="2849934" y="3079304"/>
            <a:ext cx="1498571" cy="15578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6" name="Rectangle: Rounded Corners 85">
              <a:extLst>
                <a:ext uri="{FF2B5EF4-FFF2-40B4-BE49-F238E27FC236}">
                  <a16:creationId xmlns:a16="http://schemas.microsoft.com/office/drawing/2014/main" id="{49F8FACD-EA5A-4018-5890-AC361B852981}"/>
                </a:ext>
              </a:extLst>
            </p:cNvPr>
            <p:cNvSpPr/>
            <p:nvPr/>
          </p:nvSpPr>
          <p:spPr>
            <a:xfrm>
              <a:off x="1385706" y="2761557"/>
              <a:ext cx="134086" cy="144000"/>
            </a:xfrm>
            <a:prstGeom prst="roundRect">
              <a:avLst/>
            </a:prstGeom>
            <a:solidFill>
              <a:srgbClr val="06497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7" name="TextBox 86">
              <a:extLst>
                <a:ext uri="{FF2B5EF4-FFF2-40B4-BE49-F238E27FC236}">
                  <a16:creationId xmlns:a16="http://schemas.microsoft.com/office/drawing/2014/main" id="{0516ACAC-B431-3487-A5EA-A39F62ED2F64}"/>
                </a:ext>
              </a:extLst>
            </p:cNvPr>
            <p:cNvSpPr txBox="1"/>
            <p:nvPr/>
          </p:nvSpPr>
          <p:spPr>
            <a:xfrm>
              <a:off x="1671877" y="2670649"/>
              <a:ext cx="2753278" cy="307777"/>
            </a:xfrm>
            <a:prstGeom prst="rect">
              <a:avLst/>
            </a:prstGeom>
            <a:noFill/>
          </p:spPr>
          <p:txBody>
            <a:bodyPr wrap="square" lIns="36000" rIns="36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恩考芬尼</a:t>
              </a:r>
              <a:r>
                <a:rPr kumimoji="0" lang="en-GB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+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西妥昔单抗</a:t>
              </a:r>
              <a:r>
                <a:rPr kumimoji="0" lang="en-GB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 (n=141)</a:t>
              </a:r>
            </a:p>
          </p:txBody>
        </p:sp>
      </p:grpSp>
      <p:grpSp>
        <p:nvGrpSpPr>
          <p:cNvPr id="38" name="组合 64">
            <a:extLst>
              <a:ext uri="{FF2B5EF4-FFF2-40B4-BE49-F238E27FC236}">
                <a16:creationId xmlns:a16="http://schemas.microsoft.com/office/drawing/2014/main" id="{95A67C6A-7F04-DA23-A3D3-1F7ECA878452}"/>
              </a:ext>
            </a:extLst>
          </p:cNvPr>
          <p:cNvGrpSpPr/>
          <p:nvPr/>
        </p:nvGrpSpPr>
        <p:grpSpPr>
          <a:xfrm>
            <a:off x="8170393" y="1071897"/>
            <a:ext cx="3464076" cy="3021736"/>
            <a:chOff x="8323710" y="1856347"/>
            <a:chExt cx="3464076" cy="3021736"/>
          </a:xfrm>
        </p:grpSpPr>
        <p:sp>
          <p:nvSpPr>
            <p:cNvPr id="39" name="圆角矩形 1">
              <a:extLst>
                <a:ext uri="{FF2B5EF4-FFF2-40B4-BE49-F238E27FC236}">
                  <a16:creationId xmlns:a16="http://schemas.microsoft.com/office/drawing/2014/main" id="{96583A4A-FDCE-6792-DF0C-7FE845883FCE}"/>
                </a:ext>
              </a:extLst>
            </p:cNvPr>
            <p:cNvSpPr/>
            <p:nvPr/>
          </p:nvSpPr>
          <p:spPr>
            <a:xfrm>
              <a:off x="8323710" y="2541184"/>
              <a:ext cx="3443943" cy="2336899"/>
            </a:xfrm>
            <a:prstGeom prst="roundRect">
              <a:avLst>
                <a:gd name="adj" fmla="val 2293"/>
              </a:avLst>
            </a:prstGeom>
            <a:solidFill>
              <a:srgbClr val="FFFFFF"/>
            </a:solidFill>
            <a:ln w="19050" cap="flat" cmpd="sng" algn="ctr">
              <a:solidFill>
                <a:srgbClr val="0061A7"/>
              </a:solidFill>
              <a:prstDash val="solid"/>
              <a:miter lim="800000"/>
            </a:ln>
            <a:effectLst>
              <a:outerShdw blurRad="203200" dir="5400000" algn="t" rotWithShape="0">
                <a:srgbClr val="191349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0" name="梯形 66">
              <a:extLst>
                <a:ext uri="{FF2B5EF4-FFF2-40B4-BE49-F238E27FC236}">
                  <a16:creationId xmlns:a16="http://schemas.microsoft.com/office/drawing/2014/main" id="{D055F662-E0BF-06A7-EA6B-20236AC66027}"/>
                </a:ext>
              </a:extLst>
            </p:cNvPr>
            <p:cNvSpPr/>
            <p:nvPr/>
          </p:nvSpPr>
          <p:spPr>
            <a:xfrm rot="10800000" flipV="1">
              <a:off x="8434812" y="1856347"/>
              <a:ext cx="3221738" cy="658960"/>
            </a:xfrm>
            <a:prstGeom prst="trapezoid">
              <a:avLst>
                <a:gd name="adj" fmla="val 0"/>
              </a:avLst>
            </a:prstGeom>
            <a:solidFill>
              <a:srgbClr val="DEEBF7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170">
                <a:defRPr/>
              </a:pPr>
              <a:r>
                <a:rPr kumimoji="0" lang="en-GB" altLang="zh-CN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B-REAL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，一项</a:t>
              </a:r>
              <a:r>
                <a:rPr kumimoji="0" lang="en-GB" altLang="zh-CN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AGEO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研究 </a:t>
              </a:r>
              <a:r>
                <a:rPr kumimoji="0" lang="en-GB" altLang="zh-CN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(N=201)</a:t>
              </a:r>
              <a:r>
                <a:rPr kumimoji="0" lang="en-GB" altLang="zh-CN" sz="1400" b="0" i="0" u="none" strike="noStrike" kern="0" cap="none" spc="0" normalizeH="0" baseline="3000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 </a:t>
              </a:r>
              <a:r>
                <a:rPr lang="en-GB" altLang="zh-CN" sz="1400" kern="0" baseline="30000" dirty="0">
                  <a:latin typeface="Arial" panose="02110004020202020204"/>
                  <a:ea typeface="微软雅黑"/>
                  <a:cs typeface="+mn-ea"/>
                  <a:sym typeface="+mn-lt"/>
                </a:rPr>
                <a:t>3</a:t>
              </a:r>
            </a:p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1200" kern="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法国，意大利，美国，西班牙，德国，比利时，奥地利</a:t>
              </a:r>
              <a:endParaRPr kumimoji="0" lang="en-GB" altLang="zh-CN" sz="12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1" name="Rectangle: Rounded Corners 42">
              <a:extLst>
                <a:ext uri="{FF2B5EF4-FFF2-40B4-BE49-F238E27FC236}">
                  <a16:creationId xmlns:a16="http://schemas.microsoft.com/office/drawing/2014/main" id="{BECDACB5-9302-07C3-CF5C-3355DEB1ADAB}"/>
                </a:ext>
              </a:extLst>
            </p:cNvPr>
            <p:cNvSpPr/>
            <p:nvPr/>
          </p:nvSpPr>
          <p:spPr>
            <a:xfrm>
              <a:off x="8598668" y="2771858"/>
              <a:ext cx="144000" cy="144000"/>
            </a:xfrm>
            <a:prstGeom prst="roundRect">
              <a:avLst/>
            </a:prstGeom>
            <a:solidFill>
              <a:srgbClr val="06497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endParaRPr>
            </a:p>
          </p:txBody>
        </p:sp>
        <p:graphicFrame>
          <p:nvGraphicFramePr>
            <p:cNvPr id="42" name="Chart 45">
              <a:extLst>
                <a:ext uri="{FF2B5EF4-FFF2-40B4-BE49-F238E27FC236}">
                  <a16:creationId xmlns:a16="http://schemas.microsoft.com/office/drawing/2014/main" id="{FA750EB4-F7B3-6F25-275A-43A3D7F6BAFE}"/>
                </a:ext>
              </a:extLst>
            </p:cNvPr>
            <p:cNvGraphicFramePr/>
            <p:nvPr/>
          </p:nvGraphicFramePr>
          <p:xfrm>
            <a:off x="8450085" y="3065214"/>
            <a:ext cx="1556871" cy="16059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3" name="Rectangle: Rounded Corners 46">
              <a:extLst>
                <a:ext uri="{FF2B5EF4-FFF2-40B4-BE49-F238E27FC236}">
                  <a16:creationId xmlns:a16="http://schemas.microsoft.com/office/drawing/2014/main" id="{64314A72-64F7-DA97-5761-077125370B17}"/>
                </a:ext>
              </a:extLst>
            </p:cNvPr>
            <p:cNvSpPr/>
            <p:nvPr/>
          </p:nvSpPr>
          <p:spPr>
            <a:xfrm>
              <a:off x="9157354" y="4581101"/>
              <a:ext cx="792000" cy="252000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64976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mOS</a:t>
              </a:r>
            </a:p>
          </p:txBody>
        </p:sp>
        <p:graphicFrame>
          <p:nvGraphicFramePr>
            <p:cNvPr id="44" name="Chart 47">
              <a:extLst>
                <a:ext uri="{FF2B5EF4-FFF2-40B4-BE49-F238E27FC236}">
                  <a16:creationId xmlns:a16="http://schemas.microsoft.com/office/drawing/2014/main" id="{E1D46323-4495-D382-D122-51315C51C09B}"/>
                </a:ext>
              </a:extLst>
            </p:cNvPr>
            <p:cNvGraphicFramePr/>
            <p:nvPr/>
          </p:nvGraphicFramePr>
          <p:xfrm>
            <a:off x="10096536" y="3038133"/>
            <a:ext cx="1553085" cy="15989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5" name="Rectangle: Rounded Corners 49">
              <a:extLst>
                <a:ext uri="{FF2B5EF4-FFF2-40B4-BE49-F238E27FC236}">
                  <a16:creationId xmlns:a16="http://schemas.microsoft.com/office/drawing/2014/main" id="{5A048B6B-8725-5B7A-46AD-DD01A8811C7E}"/>
                </a:ext>
              </a:extLst>
            </p:cNvPr>
            <p:cNvSpPr/>
            <p:nvPr/>
          </p:nvSpPr>
          <p:spPr>
            <a:xfrm>
              <a:off x="10797752" y="4581101"/>
              <a:ext cx="792000" cy="252000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64976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m</a:t>
              </a: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64976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PFS</a:t>
              </a:r>
            </a:p>
          </p:txBody>
        </p:sp>
        <p:sp>
          <p:nvSpPr>
            <p:cNvPr id="46" name="TextBox 50">
              <a:extLst>
                <a:ext uri="{FF2B5EF4-FFF2-40B4-BE49-F238E27FC236}">
                  <a16:creationId xmlns:a16="http://schemas.microsoft.com/office/drawing/2014/main" id="{A169CAB3-3B82-9BD7-72B5-48194E82480E}"/>
                </a:ext>
              </a:extLst>
            </p:cNvPr>
            <p:cNvSpPr txBox="1"/>
            <p:nvPr/>
          </p:nvSpPr>
          <p:spPr>
            <a:xfrm>
              <a:off x="8834478" y="2668735"/>
              <a:ext cx="2953308" cy="307777"/>
            </a:xfrm>
            <a:prstGeom prst="rect">
              <a:avLst/>
            </a:prstGeom>
            <a:noFill/>
          </p:spPr>
          <p:txBody>
            <a:bodyPr wrap="square" lIns="36000" rIns="36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恩考芬尼</a:t>
              </a:r>
              <a:r>
                <a:rPr kumimoji="0" lang="en-GB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 + 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西妥昔单抗</a:t>
              </a:r>
              <a:r>
                <a:rPr lang="en-GB" altLang="zh-CN" sz="1400" kern="0" dirty="0">
                  <a:solidFill>
                    <a:prstClr val="black"/>
                  </a:solidFill>
                  <a:latin typeface="Arial" panose="02110004020202020204"/>
                  <a:ea typeface="微软雅黑"/>
                  <a:cs typeface="+mn-ea"/>
                  <a:sym typeface="+mn-lt"/>
                </a:rPr>
                <a:t> </a:t>
              </a:r>
              <a:r>
                <a:rPr kumimoji="0" lang="en-GB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(n=180)</a:t>
              </a:r>
            </a:p>
          </p:txBody>
        </p:sp>
        <p:sp>
          <p:nvSpPr>
            <p:cNvPr id="47" name="TextBox 84">
              <a:extLst>
                <a:ext uri="{FF2B5EF4-FFF2-40B4-BE49-F238E27FC236}">
                  <a16:creationId xmlns:a16="http://schemas.microsoft.com/office/drawing/2014/main" id="{265AE7F3-B976-6944-477E-35DFBCD1C6F2}"/>
                </a:ext>
              </a:extLst>
            </p:cNvPr>
            <p:cNvSpPr txBox="1"/>
            <p:nvPr/>
          </p:nvSpPr>
          <p:spPr>
            <a:xfrm>
              <a:off x="9061524" y="3138431"/>
              <a:ext cx="9817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EE4822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9.2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(7.8, 10.8)</a:t>
              </a:r>
            </a:p>
          </p:txBody>
        </p:sp>
      </p:grpSp>
      <p:grpSp>
        <p:nvGrpSpPr>
          <p:cNvPr id="56" name="组合 82">
            <a:extLst>
              <a:ext uri="{FF2B5EF4-FFF2-40B4-BE49-F238E27FC236}">
                <a16:creationId xmlns:a16="http://schemas.microsoft.com/office/drawing/2014/main" id="{9028B9F8-F983-D41A-3D0E-F2981F62D55D}"/>
              </a:ext>
            </a:extLst>
          </p:cNvPr>
          <p:cNvGrpSpPr/>
          <p:nvPr/>
        </p:nvGrpSpPr>
        <p:grpSpPr>
          <a:xfrm>
            <a:off x="4380614" y="1064464"/>
            <a:ext cx="3482870" cy="3029169"/>
            <a:chOff x="4664110" y="1848914"/>
            <a:chExt cx="3482870" cy="3029169"/>
          </a:xfrm>
        </p:grpSpPr>
        <p:sp>
          <p:nvSpPr>
            <p:cNvPr id="57" name="圆角矩形 1">
              <a:extLst>
                <a:ext uri="{FF2B5EF4-FFF2-40B4-BE49-F238E27FC236}">
                  <a16:creationId xmlns:a16="http://schemas.microsoft.com/office/drawing/2014/main" id="{ECF593EC-744A-998F-2485-AD15173FCD70}"/>
                </a:ext>
              </a:extLst>
            </p:cNvPr>
            <p:cNvSpPr/>
            <p:nvPr/>
          </p:nvSpPr>
          <p:spPr>
            <a:xfrm>
              <a:off x="4703036" y="2541184"/>
              <a:ext cx="3443944" cy="2336899"/>
            </a:xfrm>
            <a:prstGeom prst="roundRect">
              <a:avLst>
                <a:gd name="adj" fmla="val 3258"/>
              </a:avLst>
            </a:prstGeom>
            <a:solidFill>
              <a:srgbClr val="FFFFFF"/>
            </a:solidFill>
            <a:ln w="19050" cap="flat" cmpd="sng" algn="ctr">
              <a:solidFill>
                <a:srgbClr val="0061A7"/>
              </a:solidFill>
              <a:prstDash val="solid"/>
              <a:miter lim="800000"/>
            </a:ln>
            <a:effectLst>
              <a:outerShdw blurRad="203200" dir="5400000" algn="t" rotWithShape="0">
                <a:srgbClr val="191349">
                  <a:alpha val="1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8" name="TextBox 29">
              <a:extLst>
                <a:ext uri="{FF2B5EF4-FFF2-40B4-BE49-F238E27FC236}">
                  <a16:creationId xmlns:a16="http://schemas.microsoft.com/office/drawing/2014/main" id="{D24721D4-A123-196C-8393-9936CAF5F6DA}"/>
                </a:ext>
              </a:extLst>
            </p:cNvPr>
            <p:cNvSpPr txBox="1"/>
            <p:nvPr/>
          </p:nvSpPr>
          <p:spPr>
            <a:xfrm>
              <a:off x="5217454" y="2663389"/>
              <a:ext cx="2929526" cy="307777"/>
            </a:xfrm>
            <a:prstGeom prst="rect">
              <a:avLst/>
            </a:prstGeom>
            <a:noFill/>
          </p:spPr>
          <p:txBody>
            <a:bodyPr wrap="square" lIns="36000" rIns="36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恩考芬尼</a:t>
              </a:r>
              <a:r>
                <a:rPr kumimoji="0" lang="en-GB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 + 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西妥昔单抗</a:t>
              </a:r>
              <a:r>
                <a:rPr kumimoji="0" lang="en-GB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 (</a:t>
              </a: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n</a:t>
              </a:r>
              <a:r>
                <a:rPr kumimoji="0" lang="en-GB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=709)</a:t>
              </a:r>
            </a:p>
          </p:txBody>
        </p:sp>
        <p:sp>
          <p:nvSpPr>
            <p:cNvPr id="59" name="Rectangle: Rounded Corners 31">
              <a:extLst>
                <a:ext uri="{FF2B5EF4-FFF2-40B4-BE49-F238E27FC236}">
                  <a16:creationId xmlns:a16="http://schemas.microsoft.com/office/drawing/2014/main" id="{1575B27D-89AB-5B11-82EE-5551FE635653}"/>
                </a:ext>
              </a:extLst>
            </p:cNvPr>
            <p:cNvSpPr/>
            <p:nvPr/>
          </p:nvSpPr>
          <p:spPr>
            <a:xfrm>
              <a:off x="4954296" y="2764425"/>
              <a:ext cx="144000" cy="144000"/>
            </a:xfrm>
            <a:prstGeom prst="roundRect">
              <a:avLst/>
            </a:prstGeom>
            <a:solidFill>
              <a:srgbClr val="06497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0" name="Rectangle: Rounded Corners 52">
              <a:extLst>
                <a:ext uri="{FF2B5EF4-FFF2-40B4-BE49-F238E27FC236}">
                  <a16:creationId xmlns:a16="http://schemas.microsoft.com/office/drawing/2014/main" id="{2B56AA63-72FD-FA4F-59B3-32677EE5B848}"/>
                </a:ext>
              </a:extLst>
            </p:cNvPr>
            <p:cNvSpPr/>
            <p:nvPr/>
          </p:nvSpPr>
          <p:spPr>
            <a:xfrm>
              <a:off x="5458562" y="4582014"/>
              <a:ext cx="792000" cy="252000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64976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mOS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78D34F9A-D48C-DE2E-C9D2-51248FF25908}"/>
                </a:ext>
              </a:extLst>
            </p:cNvPr>
            <p:cNvSpPr/>
            <p:nvPr/>
          </p:nvSpPr>
          <p:spPr>
            <a:xfrm>
              <a:off x="7062928" y="4582014"/>
              <a:ext cx="792000" cy="252000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64976"/>
                  </a:solidFill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mPFS</a:t>
              </a:r>
            </a:p>
          </p:txBody>
        </p:sp>
        <p:graphicFrame>
          <p:nvGraphicFramePr>
            <p:cNvPr id="62" name="Chart 87">
              <a:extLst>
                <a:ext uri="{FF2B5EF4-FFF2-40B4-BE49-F238E27FC236}">
                  <a16:creationId xmlns:a16="http://schemas.microsoft.com/office/drawing/2014/main" id="{2BDBA857-25EB-77F2-F289-945CB5C0B8EB}"/>
                </a:ext>
              </a:extLst>
            </p:cNvPr>
            <p:cNvGraphicFramePr/>
            <p:nvPr/>
          </p:nvGraphicFramePr>
          <p:xfrm>
            <a:off x="4664110" y="3074404"/>
            <a:ext cx="1671117" cy="15627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63" name="Chart 88">
              <a:extLst>
                <a:ext uri="{FF2B5EF4-FFF2-40B4-BE49-F238E27FC236}">
                  <a16:creationId xmlns:a16="http://schemas.microsoft.com/office/drawing/2014/main" id="{6F6DCC8C-290D-F958-5570-02850AFEFB66}"/>
                </a:ext>
              </a:extLst>
            </p:cNvPr>
            <p:cNvGraphicFramePr/>
            <p:nvPr/>
          </p:nvGraphicFramePr>
          <p:xfrm>
            <a:off x="6386707" y="3074404"/>
            <a:ext cx="1498571" cy="15627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64" name="梯形 90">
              <a:extLst>
                <a:ext uri="{FF2B5EF4-FFF2-40B4-BE49-F238E27FC236}">
                  <a16:creationId xmlns:a16="http://schemas.microsoft.com/office/drawing/2014/main" id="{F3F50635-B367-2660-B539-413CABB3897F}"/>
                </a:ext>
              </a:extLst>
            </p:cNvPr>
            <p:cNvSpPr/>
            <p:nvPr/>
          </p:nvSpPr>
          <p:spPr>
            <a:xfrm rot="10800000" flipV="1">
              <a:off x="4814139" y="1848914"/>
              <a:ext cx="3221738" cy="666391"/>
            </a:xfrm>
            <a:prstGeom prst="trapezoid">
              <a:avLst>
                <a:gd name="adj" fmla="val 0"/>
              </a:avLst>
            </a:prstGeom>
            <a:solidFill>
              <a:srgbClr val="DEEBF7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欧洲观察性研究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 </a:t>
              </a:r>
              <a:r>
                <a:rPr kumimoji="0" lang="en-GB" altLang="zh-CN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(N=709)</a:t>
              </a:r>
              <a:r>
                <a:rPr kumimoji="0" lang="en-GB" altLang="zh-CN" sz="1400" b="0" i="0" u="none" strike="noStrike" kern="0" cap="none" spc="0" normalizeH="0" baseline="3000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2</a:t>
              </a:r>
            </a:p>
            <a:p>
              <a:pPr algn="ctr">
                <a:defRPr/>
              </a:pPr>
              <a:r>
                <a:rPr kumimoji="0" lang="zh-CN" altLang="en-US" sz="12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欧洲</a:t>
              </a:r>
              <a:r>
                <a:rPr lang="zh-CN" altLang="en-US" sz="1200" kern="0" dirty="0">
                  <a:latin typeface="Arial" panose="02110004020202020204"/>
                  <a:ea typeface="微软雅黑"/>
                  <a:cs typeface="+mn-ea"/>
                  <a:sym typeface="+mn-lt"/>
                </a:rPr>
                <a:t>（</a:t>
              </a:r>
              <a:r>
                <a:rPr kumimoji="0" lang="zh-CN" altLang="en-US" sz="12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德国</a:t>
              </a:r>
              <a:r>
                <a:rPr lang="zh-CN" altLang="en-US" sz="1200" kern="0" dirty="0">
                  <a:latin typeface="Arial" panose="02110004020202020204"/>
                  <a:ea typeface="微软雅黑"/>
                  <a:cs typeface="+mn-ea"/>
                  <a:sym typeface="+mn-lt"/>
                </a:rPr>
                <a:t>，</a:t>
              </a:r>
              <a:r>
                <a:rPr kumimoji="0" lang="zh-CN" altLang="en-US" sz="1200" b="0" i="0" u="none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" panose="02110004020202020204"/>
                  <a:ea typeface="微软雅黑"/>
                  <a:cs typeface="+mn-ea"/>
                  <a:sym typeface="+mn-lt"/>
                </a:rPr>
                <a:t>奥地利，瑞士</a:t>
              </a:r>
              <a:r>
                <a:rPr lang="zh-CN" altLang="en-US" sz="1200" b="0" kern="0" dirty="0">
                  <a:latin typeface="Arial" panose="02110004020202020204"/>
                  <a:ea typeface="微软雅黑"/>
                  <a:cs typeface="+mn-ea"/>
                  <a:sym typeface="+mn-lt"/>
                </a:rPr>
                <a:t>，法国，荷兰，西班牙，意大利）</a:t>
              </a:r>
              <a:endParaRPr kumimoji="0" lang="en-US" altLang="zh-CN" sz="12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endParaRP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D276686E-6D0C-8941-8845-C1B31D5D2057}"/>
              </a:ext>
            </a:extLst>
          </p:cNvPr>
          <p:cNvSpPr txBox="1"/>
          <p:nvPr/>
        </p:nvSpPr>
        <p:spPr>
          <a:xfrm>
            <a:off x="557531" y="6477768"/>
            <a:ext cx="11166338" cy="369332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</a:rPr>
              <a:t>Sebastian </a:t>
            </a:r>
            <a:r>
              <a:rPr lang="en-US" altLang="zh-CN" sz="500" dirty="0" err="1">
                <a:latin typeface="Arial" panose="020B0604020202020204" pitchFamily="34" charset="0"/>
                <a:cs typeface="Arial" panose="020B0604020202020204" pitchFamily="34" charset="0"/>
              </a:rPr>
              <a:t>Stintzing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et al. 2025 ESMO GI.</a:t>
            </a: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40P.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Chiara </a:t>
            </a:r>
            <a:r>
              <a:rPr lang="en-US" altLang="zh-CN" sz="500" dirty="0" err="1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Cremolini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et al. 2025 ESMO GI.</a:t>
            </a: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38P.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altLang="zh-CN" sz="500" dirty="0" err="1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Gallois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C, et al. ESMO Open. 2024 Sep;9(9):103696.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结直肠癌分子病理检测临床实践指南（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2025</a:t>
            </a: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版），中华病理学杂志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2025, 54(5): 448-462.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Sahin et al. 2013 </a:t>
            </a:r>
            <a:r>
              <a:rPr lang="en-US" altLang="zh-CN" sz="500" i="1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Journal of Cancer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Vol. 4</a:t>
            </a: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</a:t>
            </a:r>
            <a:endParaRPr lang="en-US" altLang="zh-CN" sz="50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Taniguchi H, et al. 2025. Cancers, 17, no. 3: 399.</a:t>
            </a:r>
          </a:p>
        </p:txBody>
      </p:sp>
      <p:sp>
        <p:nvSpPr>
          <p:cNvPr id="2" name="Rectangle: Top Corners Rounded 1">
            <a:extLst>
              <a:ext uri="{FF2B5EF4-FFF2-40B4-BE49-F238E27FC236}">
                <a16:creationId xmlns:a16="http://schemas.microsoft.com/office/drawing/2014/main" id="{8FF173AA-CB82-F331-2B46-A6F9E79D5DE7}"/>
              </a:ext>
            </a:extLst>
          </p:cNvPr>
          <p:cNvSpPr/>
          <p:nvPr/>
        </p:nvSpPr>
        <p:spPr>
          <a:xfrm>
            <a:off x="424365" y="4255040"/>
            <a:ext cx="11287180" cy="323071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在中国海南博鳌真实临床应用效果显著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5472BD-1A4F-5400-94B4-FC6059537738}"/>
              </a:ext>
            </a:extLst>
          </p:cNvPr>
          <p:cNvSpPr txBox="1"/>
          <p:nvPr/>
        </p:nvSpPr>
        <p:spPr>
          <a:xfrm>
            <a:off x="424365" y="4554742"/>
            <a:ext cx="11358486" cy="1993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恩考芬尼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已经在海南</a:t>
            </a:r>
            <a:r>
              <a:rPr lang="en-US" sz="1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博鳌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有效延长了</a:t>
            </a:r>
            <a:r>
              <a:rPr 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41名BRAF</a:t>
            </a:r>
            <a:r>
              <a:rPr lang="en-US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突变型转移性结直肠癌</a:t>
            </a:r>
            <a:r>
              <a:rPr lang="en-US" sz="1400" b="1" dirty="0" err="1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的生存和生活质量。最长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PFS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的患者已超过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，且该患者仍在使用恩考芬尼。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在海南博鳌临床实践中：西妥昔单抗用于治疗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基因野生型的转移性结直肠癌，结直肠癌分子病理检测临床实践指南（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版）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强烈推荐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对所有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患者进行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基因突变检测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共突变极为罕见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（发生率约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0.001%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野生型里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突变率约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10%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因此当患者基因检测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为野生型时，西妥昔单抗既可用于治疗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突变阳性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(+)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患者，也可用于治疗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突变阴性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西妥昔单抗联合恩考芬尼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在法国和德国虽未获批适应症，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恩考芬尼联用西妥昔单抗获批上市后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均获得了医保报销推荐。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2637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9EBCCCB-F85E-EDD6-1231-A776D879A077}"/>
              </a:ext>
            </a:extLst>
          </p:cNvPr>
          <p:cNvSpPr/>
          <p:nvPr/>
        </p:nvSpPr>
        <p:spPr>
          <a:xfrm>
            <a:off x="436688" y="3717617"/>
            <a:ext cx="3678112" cy="521187"/>
          </a:xfrm>
          <a:prstGeom prst="roundRect">
            <a:avLst>
              <a:gd name="adj" fmla="val 1324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436689" y="281354"/>
            <a:ext cx="10157066" cy="771159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有效性优势：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国内外权威指南一致推荐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恩考芬尼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+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西妥昔单抗，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FDA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授予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突破性疗法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认定和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优先审评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资格</a:t>
            </a:r>
          </a:p>
        </p:txBody>
      </p:sp>
      <p:sp>
        <p:nvSpPr>
          <p:cNvPr id="3" name="文本框 40">
            <a:extLst>
              <a:ext uri="{FF2B5EF4-FFF2-40B4-BE49-F238E27FC236}">
                <a16:creationId xmlns:a16="http://schemas.microsoft.com/office/drawing/2014/main" id="{9104AAC8-AFFE-FF80-C788-9CA2986A4915}"/>
              </a:ext>
            </a:extLst>
          </p:cNvPr>
          <p:cNvSpPr txBox="1"/>
          <p:nvPr/>
        </p:nvSpPr>
        <p:spPr>
          <a:xfrm>
            <a:off x="310578" y="6302762"/>
            <a:ext cx="11287180" cy="540000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228600" indent="-228600">
              <a:buFont typeface="Arial" panose="020B0604020202020204" pitchFamily="34" charset="0"/>
              <a:buAutoNum type="arabicPeriod"/>
              <a:defRPr/>
            </a:pPr>
            <a:r>
              <a:rPr kumimoji="0" lang="en-US" altLang="zh-CN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Yoshino T, et al. </a:t>
            </a:r>
            <a:r>
              <a:rPr kumimoji="0" lang="en-US" altLang="zh-CN" sz="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ESMO Open</a:t>
            </a:r>
            <a:r>
              <a:rPr kumimoji="0" lang="en-US" altLang="zh-CN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. 2023 Jun;8(3):101558.</a:t>
            </a:r>
          </a:p>
          <a:p>
            <a:pPr marL="228600" indent="-228600">
              <a:buFont typeface="Arial" panose="020B0604020202020204" pitchFamily="34" charset="0"/>
              <a:buAutoNum type="arabicPeriod"/>
              <a:defRPr/>
            </a:pPr>
            <a:r>
              <a:rPr lang="en-US" altLang="zh-CN" sz="500" dirty="0">
                <a:solidFill>
                  <a:prstClr val="black"/>
                </a:solidFill>
                <a:latin typeface="Arial" panose="02110004020202020204"/>
                <a:ea typeface="微软雅黑"/>
                <a:cs typeface="+mn-ea"/>
                <a:sym typeface="+mn-lt"/>
              </a:rPr>
              <a:t>Morris V K, et al. </a:t>
            </a:r>
            <a:r>
              <a:rPr lang="it-IT" altLang="zh-CN" sz="500" i="1" dirty="0">
                <a:solidFill>
                  <a:prstClr val="black"/>
                </a:solidFill>
                <a:latin typeface="Arial" panose="02110004020202020204"/>
                <a:ea typeface="微软雅黑"/>
                <a:cs typeface="+mn-ea"/>
                <a:sym typeface="+mn-lt"/>
              </a:rPr>
              <a:t>ASCO Guideline</a:t>
            </a:r>
            <a:r>
              <a:rPr lang="it-IT" altLang="zh-CN" sz="500" dirty="0">
                <a:solidFill>
                  <a:prstClr val="black"/>
                </a:solidFill>
                <a:latin typeface="Arial" panose="02110004020202020204"/>
                <a:ea typeface="微软雅黑"/>
                <a:cs typeface="+mn-ea"/>
                <a:sym typeface="+mn-lt"/>
              </a:rPr>
              <a:t>. JCO 41, 678-700(2023).</a:t>
            </a:r>
            <a:endParaRPr kumimoji="0" lang="en-US" altLang="zh-CN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110004020202020204"/>
              <a:ea typeface="微软雅黑"/>
              <a:cs typeface="+mn-ea"/>
              <a:sym typeface="+mn-lt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zh-CN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NCCN Clinical Practice Guidelines in Oncology (NCCN Guidelines)  Colon Cancer Version 1.2025.</a:t>
            </a:r>
          </a:p>
          <a:p>
            <a:pPr marL="228600" indent="-228600">
              <a:buFont typeface="Arial" panose="020B0604020202020204" pitchFamily="34" charset="0"/>
              <a:buAutoNum type="arabicPeriod"/>
              <a:defRPr/>
            </a:pPr>
            <a:r>
              <a:rPr kumimoji="0" lang="en-US" altLang="zh-CN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CSCO</a:t>
            </a:r>
            <a:r>
              <a:rPr kumimoji="0" lang="zh-CN" altLang="en-US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结直肠癌诊疗指南</a:t>
            </a:r>
            <a:r>
              <a:rPr kumimoji="0" lang="en-US" altLang="zh-CN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(2025</a:t>
            </a:r>
            <a:r>
              <a:rPr kumimoji="0" lang="zh-CN" altLang="en-US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版</a:t>
            </a:r>
            <a:r>
              <a:rPr kumimoji="0" lang="en-US" altLang="zh-CN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110004020202020204"/>
                <a:ea typeface="微软雅黑"/>
                <a:cs typeface="+mn-ea"/>
                <a:sym typeface="+mn-lt"/>
              </a:rPr>
              <a:t>)</a:t>
            </a:r>
          </a:p>
          <a:p>
            <a:pPr marL="228600" indent="-228600">
              <a:buFont typeface="Arial" panose="020B0604020202020204" pitchFamily="34" charset="0"/>
              <a:buAutoNum type="arabicPeriod"/>
              <a:defRPr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https://www.fda.gov/drugs/resources-information-approved-drugs/fda-approves-encorafenib-combination-cetuximab-metastatic-colorectal-cancer-braf-v600e-mutation</a:t>
            </a:r>
          </a:p>
          <a:p>
            <a:pPr marL="228600" indent="-228600">
              <a:buFont typeface="Arial" panose="020B0604020202020204" pitchFamily="34" charset="0"/>
              <a:buAutoNum type="arabicPeriod"/>
              <a:defRPr/>
            </a:pP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结直肠癌分子病理检测临床实践指南（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2025</a:t>
            </a: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版），中华病理学杂志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2025, 54(5): 448-462.</a:t>
            </a:r>
          </a:p>
          <a:p>
            <a:pPr marL="228600" indent="-228600">
              <a:buFont typeface="Arial" panose="020B0604020202020204" pitchFamily="34" charset="0"/>
              <a:buAutoNum type="arabicPeriod"/>
              <a:defRPr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Sahin et al. 2013 </a:t>
            </a:r>
            <a:r>
              <a:rPr lang="en-US" altLang="zh-CN" sz="500" i="1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Journal of Cancer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Vol. 4</a:t>
            </a: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</a:t>
            </a:r>
            <a:endParaRPr lang="en-US" altLang="zh-CN" sz="50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Taniguchi H, et al. 2025. Cancers, 17, no. 3: 399.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500" dirty="0">
                <a:latin typeface="Arial" panose="020B0604020202020204" pitchFamily="34" charset="0"/>
                <a:cs typeface="Arial" panose="020B0604020202020204" pitchFamily="34" charset="0"/>
              </a:rPr>
              <a:t>https://www.nice.org.uk/guidance/ta668/resources/encorafenib-plus-cetuximab-for-previously-treated-braf-v600e-mutationpositive-metastatic-colorectal-cancer-pdf-82609265839813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500" dirty="0">
                <a:latin typeface="Arial" panose="020B0604020202020204" pitchFamily="34" charset="0"/>
                <a:cs typeface="Arial" panose="020B0604020202020204" pitchFamily="34" charset="0"/>
              </a:rPr>
              <a:t>https://www.has-sante.fr/upload/docs/application/pdf/2021-11/braftovi_161220_summary_ct18782.pdf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500" dirty="0">
                <a:latin typeface="Arial" panose="020B0604020202020204" pitchFamily="34" charset="0"/>
                <a:cs typeface="Arial" panose="020B0604020202020204" pitchFamily="34" charset="0"/>
              </a:rPr>
              <a:t>https://www.g-ba.de/downloads/91-1455-559/2020-12-17_Resolution_Encorafenib_D-551_EN.pdf</a:t>
            </a:r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676AE64A-9171-05E1-6378-8F519CCD38EA}"/>
              </a:ext>
            </a:extLst>
          </p:cNvPr>
          <p:cNvSpPr/>
          <p:nvPr/>
        </p:nvSpPr>
        <p:spPr>
          <a:xfrm>
            <a:off x="436689" y="1202060"/>
            <a:ext cx="11265426" cy="352238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指南推荐：国际指南高等级推荐</a:t>
            </a:r>
            <a:r>
              <a:rPr lang="en-US" altLang="zh-CN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，恩考芬尼在中国上市前便已被纳入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CSCO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指南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en-US" altLang="zh-CN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en-US" b="1" baseline="30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68E7BC7-AC19-C710-2C87-FB8B1364E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5194" y="1647130"/>
            <a:ext cx="2233295" cy="87252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1CAA54E-4730-FD07-B29F-A2252180AF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7436" y="1757298"/>
            <a:ext cx="2469634" cy="6856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D0755EB-DE0F-ED80-AE5F-803D6C1FD10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2685" t="8178" r="2522" b="6804"/>
          <a:stretch/>
        </p:blipFill>
        <p:spPr>
          <a:xfrm>
            <a:off x="586488" y="1751988"/>
            <a:ext cx="2547392" cy="68567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1D71B3E-05A1-0915-A723-D5FD3F09A3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2155" y="1755492"/>
            <a:ext cx="2317449" cy="687473"/>
          </a:xfrm>
          <a:prstGeom prst="rect">
            <a:avLst/>
          </a:prstGeom>
        </p:spPr>
      </p:pic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B4C232F-001B-B323-2986-DA74FBAC2940}"/>
              </a:ext>
            </a:extLst>
          </p:cNvPr>
          <p:cNvGraphicFramePr>
            <a:graphicFrameLocks noGrp="1"/>
          </p:cNvGraphicFramePr>
          <p:nvPr/>
        </p:nvGraphicFramePr>
        <p:xfrm>
          <a:off x="436688" y="2598392"/>
          <a:ext cx="11265428" cy="396240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2816357">
                  <a:extLst>
                    <a:ext uri="{9D8B030D-6E8A-4147-A177-3AD203B41FA5}">
                      <a16:colId xmlns:a16="http://schemas.microsoft.com/office/drawing/2014/main" val="83310724"/>
                    </a:ext>
                  </a:extLst>
                </a:gridCol>
                <a:gridCol w="2816357">
                  <a:extLst>
                    <a:ext uri="{9D8B030D-6E8A-4147-A177-3AD203B41FA5}">
                      <a16:colId xmlns:a16="http://schemas.microsoft.com/office/drawing/2014/main" val="3647458515"/>
                    </a:ext>
                  </a:extLst>
                </a:gridCol>
                <a:gridCol w="2816357">
                  <a:extLst>
                    <a:ext uri="{9D8B030D-6E8A-4147-A177-3AD203B41FA5}">
                      <a16:colId xmlns:a16="http://schemas.microsoft.com/office/drawing/2014/main" val="2545910992"/>
                    </a:ext>
                  </a:extLst>
                </a:gridCol>
                <a:gridCol w="2816357">
                  <a:extLst>
                    <a:ext uri="{9D8B030D-6E8A-4147-A177-3AD203B41FA5}">
                      <a16:colId xmlns:a16="http://schemas.microsoft.com/office/drawing/2014/main" val="1226701816"/>
                    </a:ext>
                  </a:extLst>
                </a:gridCol>
              </a:tblGrid>
              <a:tr h="31915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最佳推荐</a:t>
                      </a:r>
                      <a:endParaRPr lang="en-US" sz="20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强烈推荐</a:t>
                      </a:r>
                      <a:endParaRPr lang="en-US" sz="20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唯一推荐</a:t>
                      </a:r>
                      <a:endParaRPr lang="en-US" sz="20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1200" dirty="0">
                          <a:solidFill>
                            <a:srgbClr val="EE482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推荐</a:t>
                      </a:r>
                      <a:endParaRPr lang="en-US" sz="2000" b="1" kern="1200" dirty="0">
                        <a:solidFill>
                          <a:srgbClr val="EE482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186731"/>
                  </a:ext>
                </a:extLst>
              </a:tr>
            </a:tbl>
          </a:graphicData>
        </a:graphic>
      </p:graphicFrame>
      <p:pic>
        <p:nvPicPr>
          <p:cNvPr id="34" name="Picture 33">
            <a:extLst>
              <a:ext uri="{FF2B5EF4-FFF2-40B4-BE49-F238E27FC236}">
                <a16:creationId xmlns:a16="http://schemas.microsoft.com/office/drawing/2014/main" id="{E95CE4A0-90D9-D5BE-0CBD-FE7B0F592A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0443" y="3737573"/>
            <a:ext cx="2931113" cy="802938"/>
          </a:xfrm>
          <a:prstGeom prst="rect">
            <a:avLst/>
          </a:prstGeom>
        </p:spPr>
      </p:pic>
      <p:sp>
        <p:nvSpPr>
          <p:cNvPr id="35" name="Rectangle: Top Corners Rounded 34">
            <a:extLst>
              <a:ext uri="{FF2B5EF4-FFF2-40B4-BE49-F238E27FC236}">
                <a16:creationId xmlns:a16="http://schemas.microsoft.com/office/drawing/2014/main" id="{75CF3B6D-C145-68FE-B583-6A91A8BF11B7}"/>
              </a:ext>
            </a:extLst>
          </p:cNvPr>
          <p:cNvSpPr/>
          <p:nvPr/>
        </p:nvSpPr>
        <p:spPr>
          <a:xfrm>
            <a:off x="436689" y="3252059"/>
            <a:ext cx="11287180" cy="349679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美国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授予恩考芬尼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西妥昔单抗突破性疗法认定和优先审评资格</a:t>
            </a:r>
            <a:r>
              <a:rPr lang="en-US" altLang="zh-CN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en-US" b="1" baseline="30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EF8A53D-76AA-B2FA-65CD-EBD1347C8B72}"/>
              </a:ext>
            </a:extLst>
          </p:cNvPr>
          <p:cNvSpPr txBox="1"/>
          <p:nvPr/>
        </p:nvSpPr>
        <p:spPr>
          <a:xfrm>
            <a:off x="1276665" y="3786280"/>
            <a:ext cx="19981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突破性疗法</a:t>
            </a:r>
            <a:endParaRPr lang="en-US" sz="2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246FA6C-22EA-3688-B2CB-0825EE5EB450}"/>
              </a:ext>
            </a:extLst>
          </p:cNvPr>
          <p:cNvSpPr txBox="1"/>
          <p:nvPr/>
        </p:nvSpPr>
        <p:spPr>
          <a:xfrm>
            <a:off x="851555" y="4215243"/>
            <a:ext cx="28483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BRAF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V600E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二线及后线</a:t>
            </a:r>
            <a:endParaRPr lang="en-US" sz="1400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236396F-36CB-DE56-0069-A4931B077B5B}"/>
              </a:ext>
            </a:extLst>
          </p:cNvPr>
          <p:cNvSpPr/>
          <p:nvPr/>
        </p:nvSpPr>
        <p:spPr>
          <a:xfrm>
            <a:off x="8045756" y="3717617"/>
            <a:ext cx="3678112" cy="521187"/>
          </a:xfrm>
          <a:prstGeom prst="roundRect">
            <a:avLst>
              <a:gd name="adj" fmla="val 1324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3BDC928-5A54-714E-8736-12B15B86E7AF}"/>
              </a:ext>
            </a:extLst>
          </p:cNvPr>
          <p:cNvSpPr txBox="1"/>
          <p:nvPr/>
        </p:nvSpPr>
        <p:spPr>
          <a:xfrm>
            <a:off x="8460623" y="4215243"/>
            <a:ext cx="28483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BRAF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V600E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二线及后线</a:t>
            </a:r>
            <a:endParaRPr lang="en-US" sz="1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DC6277-6687-010F-A4FA-AD74AA1ED775}"/>
              </a:ext>
            </a:extLst>
          </p:cNvPr>
          <p:cNvSpPr txBox="1"/>
          <p:nvPr/>
        </p:nvSpPr>
        <p:spPr>
          <a:xfrm>
            <a:off x="8762957" y="3786280"/>
            <a:ext cx="22437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优先审评资格</a:t>
            </a:r>
            <a:endParaRPr lang="en-US" sz="2400" dirty="0"/>
          </a:p>
        </p:txBody>
      </p:sp>
      <p:pic>
        <p:nvPicPr>
          <p:cNvPr id="52" name="Graphic 51" descr="Line arrow: Straight with solid fill">
            <a:extLst>
              <a:ext uri="{FF2B5EF4-FFF2-40B4-BE49-F238E27FC236}">
                <a16:creationId xmlns:a16="http://schemas.microsoft.com/office/drawing/2014/main" id="{132E2AC1-6728-BA46-F5B2-DCAD86069B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23807" y="3892572"/>
            <a:ext cx="497628" cy="497628"/>
          </a:xfrm>
          <a:prstGeom prst="rect">
            <a:avLst/>
          </a:prstGeom>
        </p:spPr>
      </p:pic>
      <p:pic>
        <p:nvPicPr>
          <p:cNvPr id="53" name="Graphic 52" descr="Line arrow: Straight with solid fill">
            <a:extLst>
              <a:ext uri="{FF2B5EF4-FFF2-40B4-BE49-F238E27FC236}">
                <a16:creationId xmlns:a16="http://schemas.microsoft.com/office/drawing/2014/main" id="{52E8E21D-70F5-7438-508E-E48ED17692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7561556" y="3892572"/>
            <a:ext cx="497628" cy="49762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F5D7853-ACD9-B584-15B1-B849D4B6E792}"/>
              </a:ext>
            </a:extLst>
          </p:cNvPr>
          <p:cNvSpPr txBox="1"/>
          <p:nvPr/>
        </p:nvSpPr>
        <p:spPr>
          <a:xfrm>
            <a:off x="547905" y="4803962"/>
            <a:ext cx="11096187" cy="1351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结直肠癌分子病理检测临床实践指南（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版）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强烈推荐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对所有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患者进行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基因突变检测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，明确突变位点和突变形式；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共突变极为罕见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（发生率约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0.001%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野生型里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突变率约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10%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因此当患者基因检测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为野生型时，西妥昔单抗既可用于治疗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突变阳性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(+)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患者，也可用于治疗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4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突变阴性</a:t>
            </a:r>
            <a:r>
              <a:rPr lang="en-US" altLang="zh-CN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(-) mCRC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9388" indent="-179388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西妥昔单抗联合恩考芬尼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在法国和德国虽未获批适应症，但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恩考芬尼联用西妥昔单抗获批上市后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均获得了</a:t>
            </a:r>
            <a:r>
              <a:rPr lang="zh-CN" altLang="en-US" sz="1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医保报销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推荐</a:t>
            </a:r>
            <a:r>
              <a:rPr lang="en-US" altLang="zh-CN" sz="1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9-11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b="1" dirty="0">
              <a:solidFill>
                <a:srgbClr val="EE4822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3D8EEB-44F1-BD5F-6517-189C12D8E390}"/>
              </a:ext>
            </a:extLst>
          </p:cNvPr>
          <p:cNvSpPr/>
          <p:nvPr/>
        </p:nvSpPr>
        <p:spPr>
          <a:xfrm>
            <a:off x="436688" y="4786471"/>
            <a:ext cx="11287180" cy="1412851"/>
          </a:xfrm>
          <a:prstGeom prst="roundRect">
            <a:avLst>
              <a:gd name="adj" fmla="val 0"/>
            </a:avLst>
          </a:prstGeom>
          <a:noFill/>
          <a:ln>
            <a:solidFill>
              <a:srgbClr val="EE482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163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436689" y="263690"/>
            <a:ext cx="10192234" cy="747713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安全性优势：恩考芬尼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+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西妥昔单抗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≥</a:t>
            </a:r>
            <a:r>
              <a:rPr lang="en-US" altLang="zh-CN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级不良事件发生率更低</a:t>
            </a:r>
          </a:p>
        </p:txBody>
      </p:sp>
      <p:sp>
        <p:nvSpPr>
          <p:cNvPr id="5" name="文本占位符 2">
            <a:extLst>
              <a:ext uri="{FF2B5EF4-FFF2-40B4-BE49-F238E27FC236}">
                <a16:creationId xmlns:a16="http://schemas.microsoft.com/office/drawing/2014/main" id="{D634AE3E-EDBB-12E9-E4C0-3BF797D2382A}"/>
              </a:ext>
            </a:extLst>
          </p:cNvPr>
          <p:cNvSpPr txBox="1">
            <a:spLocks/>
          </p:cNvSpPr>
          <p:nvPr/>
        </p:nvSpPr>
        <p:spPr>
          <a:xfrm>
            <a:off x="565902" y="6455208"/>
            <a:ext cx="11060196" cy="40279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altLang="zh-CN" dirty="0" err="1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Tabernero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J. et al. 2020 ESMO GI. Abs #SO-21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it-IT" altLang="zh-CN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Tabernero J, et al. J Clin Oncol. 2021 Feb 1;39(4):273-284.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Wang X, et al. 2024 ASCO.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Abstract LBA3559.</a:t>
            </a:r>
            <a:r>
              <a:rPr lang="it-IT" altLang="zh-CN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文本框 44">
            <a:extLst>
              <a:ext uri="{FF2B5EF4-FFF2-40B4-BE49-F238E27FC236}">
                <a16:creationId xmlns:a16="http://schemas.microsoft.com/office/drawing/2014/main" id="{3FDCC707-B023-C385-4C90-65651CDA3E83}"/>
              </a:ext>
            </a:extLst>
          </p:cNvPr>
          <p:cNvSpPr txBox="1"/>
          <p:nvPr/>
        </p:nvSpPr>
        <p:spPr>
          <a:xfrm>
            <a:off x="5557836" y="2096622"/>
            <a:ext cx="148743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恩考芬尼</a:t>
            </a:r>
            <a:r>
              <a:rPr lang="en-US" altLang="zh-CN" sz="1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+</a:t>
            </a:r>
            <a:r>
              <a:rPr lang="zh-CN" altLang="en-US" sz="1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西妥昔单抗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0EF73B-2ECA-1A88-DE9A-290820028FE8}"/>
              </a:ext>
            </a:extLst>
          </p:cNvPr>
          <p:cNvSpPr txBox="1"/>
          <p:nvPr/>
        </p:nvSpPr>
        <p:spPr>
          <a:xfrm>
            <a:off x="546165" y="1503324"/>
            <a:ext cx="4698870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恩考芬尼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西妥昔单抗治疗相关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发生率更低</a:t>
            </a:r>
            <a:r>
              <a:rPr lang="en-US" altLang="zh-CN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1-2</a:t>
            </a:r>
            <a:endParaRPr lang="en-US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E2CACA2-00DA-FD7B-C5CE-AB3F36509EA0}"/>
              </a:ext>
            </a:extLst>
          </p:cNvPr>
          <p:cNvSpPr txBox="1"/>
          <p:nvPr/>
        </p:nvSpPr>
        <p:spPr>
          <a:xfrm>
            <a:off x="7108297" y="1503324"/>
            <a:ext cx="4453465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治疗相关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发生率更低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，总体安全性更好</a:t>
            </a:r>
            <a:r>
              <a:rPr lang="en-US" altLang="zh-CN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6EB1D03-CFA8-A266-D099-7C148E66748C}"/>
              </a:ext>
            </a:extLst>
          </p:cNvPr>
          <p:cNvSpPr/>
          <p:nvPr/>
        </p:nvSpPr>
        <p:spPr>
          <a:xfrm>
            <a:off x="5420149" y="2165617"/>
            <a:ext cx="180000" cy="108000"/>
          </a:xfrm>
          <a:prstGeom prst="roundRect">
            <a:avLst>
              <a:gd name="adj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44">
            <a:extLst>
              <a:ext uri="{FF2B5EF4-FFF2-40B4-BE49-F238E27FC236}">
                <a16:creationId xmlns:a16="http://schemas.microsoft.com/office/drawing/2014/main" id="{10B139D8-5406-A1C7-9A64-7A65A2366215}"/>
              </a:ext>
            </a:extLst>
          </p:cNvPr>
          <p:cNvSpPr txBox="1"/>
          <p:nvPr/>
        </p:nvSpPr>
        <p:spPr>
          <a:xfrm>
            <a:off x="5557837" y="2322642"/>
            <a:ext cx="7437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对照组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D96C6F-823C-5C0D-82CD-E311C0C06E60}"/>
              </a:ext>
            </a:extLst>
          </p:cNvPr>
          <p:cNvSpPr/>
          <p:nvPr/>
        </p:nvSpPr>
        <p:spPr>
          <a:xfrm>
            <a:off x="5420149" y="2391637"/>
            <a:ext cx="180000" cy="10800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41E7C70A-E62A-647C-ABFA-4DEFE3F76F90}"/>
              </a:ext>
            </a:extLst>
          </p:cNvPr>
          <p:cNvSpPr/>
          <p:nvPr/>
        </p:nvSpPr>
        <p:spPr>
          <a:xfrm>
            <a:off x="436689" y="1084228"/>
            <a:ext cx="11287180" cy="419096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BEACON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：国际患者人群中</a:t>
            </a: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≥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发生率更低，总体安全性更好</a:t>
            </a:r>
            <a:r>
              <a:rPr lang="en-US" altLang="zh-CN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1,2</a:t>
            </a:r>
            <a:endParaRPr lang="en-US" b="1" baseline="30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Rectangle: Top Corners Rounded 29">
            <a:extLst>
              <a:ext uri="{FF2B5EF4-FFF2-40B4-BE49-F238E27FC236}">
                <a16:creationId xmlns:a16="http://schemas.microsoft.com/office/drawing/2014/main" id="{F381FC6D-32DF-3977-9E99-CBD6DDCFBAB2}"/>
              </a:ext>
            </a:extLst>
          </p:cNvPr>
          <p:cNvSpPr/>
          <p:nvPr/>
        </p:nvSpPr>
        <p:spPr>
          <a:xfrm>
            <a:off x="436689" y="3816937"/>
            <a:ext cx="11287180" cy="419096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NAUTICAL: 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中国患者人群中</a:t>
            </a: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≥</a:t>
            </a: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级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发生率更低，腹泻、恶心、呕吐和皮疹发生率更低</a:t>
            </a:r>
            <a:r>
              <a:rPr lang="en-US" altLang="zh-CN" sz="1800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endParaRPr 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784F9AE-089B-13EF-977B-4A83B2DC7FB0}"/>
              </a:ext>
            </a:extLst>
          </p:cNvPr>
          <p:cNvSpPr txBox="1"/>
          <p:nvPr/>
        </p:nvSpPr>
        <p:spPr>
          <a:xfrm>
            <a:off x="546165" y="4270587"/>
            <a:ext cx="4698870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恩考芬尼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西妥昔单抗治疗相关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发生率更低</a:t>
            </a:r>
            <a:r>
              <a:rPr lang="en-US" altLang="zh-CN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60D7FF-AB9C-BCB5-0896-4307A6E280B2}"/>
              </a:ext>
            </a:extLst>
          </p:cNvPr>
          <p:cNvSpPr txBox="1"/>
          <p:nvPr/>
        </p:nvSpPr>
        <p:spPr>
          <a:xfrm>
            <a:off x="7108297" y="4270587"/>
            <a:ext cx="4453465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治疗相关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AE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发生率更低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，总体安全性更好</a:t>
            </a:r>
            <a:r>
              <a:rPr lang="en-US" altLang="zh-CN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44">
            <a:extLst>
              <a:ext uri="{FF2B5EF4-FFF2-40B4-BE49-F238E27FC236}">
                <a16:creationId xmlns:a16="http://schemas.microsoft.com/office/drawing/2014/main" id="{CA14B344-870A-0AA9-FC95-F1D4A150E3A1}"/>
              </a:ext>
            </a:extLst>
          </p:cNvPr>
          <p:cNvSpPr txBox="1"/>
          <p:nvPr/>
        </p:nvSpPr>
        <p:spPr>
          <a:xfrm>
            <a:off x="5557836" y="4893417"/>
            <a:ext cx="148743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恩考芬尼</a:t>
            </a:r>
            <a:r>
              <a:rPr lang="en-US" altLang="zh-CN" sz="1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+</a:t>
            </a:r>
            <a:r>
              <a:rPr lang="zh-CN" altLang="en-US" sz="1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西妥昔单抗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91DABF41-1E3D-BC61-0E92-3E5793E3D1D6}"/>
              </a:ext>
            </a:extLst>
          </p:cNvPr>
          <p:cNvSpPr/>
          <p:nvPr/>
        </p:nvSpPr>
        <p:spPr>
          <a:xfrm>
            <a:off x="5420149" y="4962412"/>
            <a:ext cx="180000" cy="108000"/>
          </a:xfrm>
          <a:prstGeom prst="roundRect">
            <a:avLst>
              <a:gd name="adj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44">
            <a:extLst>
              <a:ext uri="{FF2B5EF4-FFF2-40B4-BE49-F238E27FC236}">
                <a16:creationId xmlns:a16="http://schemas.microsoft.com/office/drawing/2014/main" id="{12F4FBD6-FD98-D928-77E2-D35F4E6D29CD}"/>
              </a:ext>
            </a:extLst>
          </p:cNvPr>
          <p:cNvSpPr txBox="1"/>
          <p:nvPr/>
        </p:nvSpPr>
        <p:spPr>
          <a:xfrm>
            <a:off x="5557837" y="5119437"/>
            <a:ext cx="7437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对照组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5382D598-1C2E-00A1-B747-E9E1930C73EA}"/>
              </a:ext>
            </a:extLst>
          </p:cNvPr>
          <p:cNvSpPr/>
          <p:nvPr/>
        </p:nvSpPr>
        <p:spPr>
          <a:xfrm>
            <a:off x="5420149" y="5188432"/>
            <a:ext cx="180000" cy="10800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25BAC61-CE68-1FDD-01CE-D1089C2F647D}"/>
              </a:ext>
            </a:extLst>
          </p:cNvPr>
          <p:cNvGrpSpPr/>
          <p:nvPr/>
        </p:nvGrpSpPr>
        <p:grpSpPr>
          <a:xfrm>
            <a:off x="255476" y="1876255"/>
            <a:ext cx="5078524" cy="1720225"/>
            <a:chOff x="255476" y="1993374"/>
            <a:chExt cx="5078524" cy="1720225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335A0F31-EC99-09BB-3A1B-7CCFEB45F18B}"/>
                </a:ext>
              </a:extLst>
            </p:cNvPr>
            <p:cNvGraphicFramePr/>
            <p:nvPr/>
          </p:nvGraphicFramePr>
          <p:xfrm>
            <a:off x="255476" y="1993374"/>
            <a:ext cx="5078524" cy="17077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2A47AA3-4B9D-B008-44A0-AB3432938433}"/>
                </a:ext>
              </a:extLst>
            </p:cNvPr>
            <p:cNvSpPr txBox="1"/>
            <p:nvPr/>
          </p:nvSpPr>
          <p:spPr>
            <a:xfrm>
              <a:off x="565902" y="3280219"/>
              <a:ext cx="84546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≥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级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AE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6A37E84-FAAC-F5C4-57E2-5C7F08576B28}"/>
                </a:ext>
              </a:extLst>
            </p:cNvPr>
            <p:cNvSpPr txBox="1"/>
            <p:nvPr/>
          </p:nvSpPr>
          <p:spPr>
            <a:xfrm>
              <a:off x="1651000" y="3280219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≥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级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SAE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DD61784-1FDF-3F0F-C7CB-9CEF1B157F0D}"/>
                </a:ext>
              </a:extLst>
            </p:cNvPr>
            <p:cNvSpPr txBox="1"/>
            <p:nvPr/>
          </p:nvSpPr>
          <p:spPr>
            <a:xfrm>
              <a:off x="2794737" y="3251934"/>
              <a:ext cx="118783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导致任一药物停药的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AE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C7FE5E1-1CA4-C954-7543-B8C7A5D73AE2}"/>
                </a:ext>
              </a:extLst>
            </p:cNvPr>
            <p:cNvSpPr txBox="1"/>
            <p:nvPr/>
          </p:nvSpPr>
          <p:spPr>
            <a:xfrm>
              <a:off x="3982576" y="3251934"/>
              <a:ext cx="118783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导致所有停药的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AE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EF28AEB-B9DC-C503-80C7-FA02E95AADCF}"/>
              </a:ext>
            </a:extLst>
          </p:cNvPr>
          <p:cNvGrpSpPr/>
          <p:nvPr/>
        </p:nvGrpSpPr>
        <p:grpSpPr>
          <a:xfrm>
            <a:off x="255476" y="4546188"/>
            <a:ext cx="5078524" cy="1830711"/>
            <a:chOff x="255476" y="4624497"/>
            <a:chExt cx="5078524" cy="1830711"/>
          </a:xfrm>
        </p:grpSpPr>
        <p:graphicFrame>
          <p:nvGraphicFramePr>
            <p:cNvPr id="31" name="Chart 30">
              <a:extLst>
                <a:ext uri="{FF2B5EF4-FFF2-40B4-BE49-F238E27FC236}">
                  <a16:creationId xmlns:a16="http://schemas.microsoft.com/office/drawing/2014/main" id="{793CA32B-1426-BC40-5EC1-29039180F8DB}"/>
                </a:ext>
              </a:extLst>
            </p:cNvPr>
            <p:cNvGraphicFramePr/>
            <p:nvPr/>
          </p:nvGraphicFramePr>
          <p:xfrm>
            <a:off x="255476" y="4624497"/>
            <a:ext cx="5078524" cy="17077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230BA64-F957-1A2C-D975-1C975E14A42F}"/>
                </a:ext>
              </a:extLst>
            </p:cNvPr>
            <p:cNvSpPr txBox="1"/>
            <p:nvPr/>
          </p:nvSpPr>
          <p:spPr>
            <a:xfrm>
              <a:off x="565902" y="6021828"/>
              <a:ext cx="84546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≥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级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AE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BECD61B-151B-FCA3-1B58-4D84F723D693}"/>
                </a:ext>
              </a:extLst>
            </p:cNvPr>
            <p:cNvSpPr txBox="1"/>
            <p:nvPr/>
          </p:nvSpPr>
          <p:spPr>
            <a:xfrm>
              <a:off x="1577809" y="6021828"/>
              <a:ext cx="117779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至少一起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SAE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645373F-D878-0D1D-2E10-08FB8E6BC290}"/>
                </a:ext>
              </a:extLst>
            </p:cNvPr>
            <p:cNvSpPr txBox="1"/>
            <p:nvPr/>
          </p:nvSpPr>
          <p:spPr>
            <a:xfrm>
              <a:off x="2794737" y="5993543"/>
              <a:ext cx="118783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导致任一药物停药的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AE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CAB8E46-2BEA-B0A2-D47C-68180F7CFB0B}"/>
                </a:ext>
              </a:extLst>
            </p:cNvPr>
            <p:cNvSpPr txBox="1"/>
            <p:nvPr/>
          </p:nvSpPr>
          <p:spPr>
            <a:xfrm>
              <a:off x="3982576" y="5993543"/>
              <a:ext cx="118783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导致所有停药的</a:t>
              </a:r>
              <a:r>
                <a:rPr lang="en-US" altLang="zh-CN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AE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5D76B7F-9DC7-9D21-F6BB-B2836BD029F2}"/>
              </a:ext>
            </a:extLst>
          </p:cNvPr>
          <p:cNvGrpSpPr/>
          <p:nvPr/>
        </p:nvGrpSpPr>
        <p:grpSpPr>
          <a:xfrm>
            <a:off x="6795767" y="1863734"/>
            <a:ext cx="4916922" cy="1661216"/>
            <a:chOff x="6795767" y="1980853"/>
            <a:chExt cx="4916922" cy="1661216"/>
          </a:xfrm>
        </p:grpSpPr>
        <p:graphicFrame>
          <p:nvGraphicFramePr>
            <p:cNvPr id="17" name="Chart 16">
              <a:extLst>
                <a:ext uri="{FF2B5EF4-FFF2-40B4-BE49-F238E27FC236}">
                  <a16:creationId xmlns:a16="http://schemas.microsoft.com/office/drawing/2014/main" id="{2749968E-879D-E6D7-92AC-FB8AD55ECB37}"/>
                </a:ext>
              </a:extLst>
            </p:cNvPr>
            <p:cNvGraphicFramePr/>
            <p:nvPr/>
          </p:nvGraphicFramePr>
          <p:xfrm>
            <a:off x="6795767" y="1980853"/>
            <a:ext cx="4916922" cy="16612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15DC648-FA3E-41E2-7A5C-43EBBD080C7C}"/>
                </a:ext>
              </a:extLst>
            </p:cNvPr>
            <p:cNvSpPr txBox="1"/>
            <p:nvPr/>
          </p:nvSpPr>
          <p:spPr>
            <a:xfrm>
              <a:off x="7004210" y="3280219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腹泻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D42E55-AD14-B931-9D91-EB61D4B9FC16}"/>
                </a:ext>
              </a:extLst>
            </p:cNvPr>
            <p:cNvSpPr txBox="1"/>
            <p:nvPr/>
          </p:nvSpPr>
          <p:spPr>
            <a:xfrm>
              <a:off x="8164819" y="3280219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恶心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BE4371C-F854-CA73-891A-A6BEE2E6484C}"/>
                </a:ext>
              </a:extLst>
            </p:cNvPr>
            <p:cNvSpPr txBox="1"/>
            <p:nvPr/>
          </p:nvSpPr>
          <p:spPr>
            <a:xfrm>
              <a:off x="9326698" y="3280219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呕吐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7C6AB1D-44F6-BEB9-2A6D-FE372791D94C}"/>
                </a:ext>
              </a:extLst>
            </p:cNvPr>
            <p:cNvSpPr txBox="1"/>
            <p:nvPr/>
          </p:nvSpPr>
          <p:spPr>
            <a:xfrm>
              <a:off x="10497490" y="3280219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痤疮样皮炎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6477FAE-3CB7-121E-4E29-B2129B7D7F3E}"/>
              </a:ext>
            </a:extLst>
          </p:cNvPr>
          <p:cNvGrpSpPr/>
          <p:nvPr/>
        </p:nvGrpSpPr>
        <p:grpSpPr>
          <a:xfrm>
            <a:off x="6795767" y="4546188"/>
            <a:ext cx="4928102" cy="1707794"/>
            <a:chOff x="6795767" y="4624497"/>
            <a:chExt cx="4928102" cy="1707794"/>
          </a:xfrm>
        </p:grpSpPr>
        <p:graphicFrame>
          <p:nvGraphicFramePr>
            <p:cNvPr id="36" name="Chart 35">
              <a:extLst>
                <a:ext uri="{FF2B5EF4-FFF2-40B4-BE49-F238E27FC236}">
                  <a16:creationId xmlns:a16="http://schemas.microsoft.com/office/drawing/2014/main" id="{619ECABF-2074-DEA5-74A9-84AA52F0170D}"/>
                </a:ext>
              </a:extLst>
            </p:cNvPr>
            <p:cNvGraphicFramePr/>
            <p:nvPr/>
          </p:nvGraphicFramePr>
          <p:xfrm>
            <a:off x="6795767" y="4624497"/>
            <a:ext cx="4928102" cy="17077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AC40910-2FEB-892C-1A88-79EC5FB800E2}"/>
                </a:ext>
              </a:extLst>
            </p:cNvPr>
            <p:cNvSpPr txBox="1"/>
            <p:nvPr/>
          </p:nvSpPr>
          <p:spPr>
            <a:xfrm>
              <a:off x="7004210" y="6046218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腹泻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4C07A85-E1CB-E92A-6AE8-EA91ADDE9476}"/>
                </a:ext>
              </a:extLst>
            </p:cNvPr>
            <p:cNvSpPr txBox="1"/>
            <p:nvPr/>
          </p:nvSpPr>
          <p:spPr>
            <a:xfrm>
              <a:off x="8164819" y="6046218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恶心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3579574-B443-CAC3-3DDA-D9AC7B91039F}"/>
                </a:ext>
              </a:extLst>
            </p:cNvPr>
            <p:cNvSpPr txBox="1"/>
            <p:nvPr/>
          </p:nvSpPr>
          <p:spPr>
            <a:xfrm>
              <a:off x="9326698" y="6046218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呕吐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F37D639-3016-446B-FB80-F7599A6F4360}"/>
                </a:ext>
              </a:extLst>
            </p:cNvPr>
            <p:cNvSpPr txBox="1"/>
            <p:nvPr/>
          </p:nvSpPr>
          <p:spPr>
            <a:xfrm>
              <a:off x="10497490" y="6046218"/>
              <a:ext cx="10314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200" dirty="0">
                  <a:solidFill>
                    <a:srgbClr val="064976"/>
                  </a:solidFill>
                  <a:highlight>
                    <a:srgbClr val="FFFFFF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痤疮样皮炎</a:t>
              </a:r>
              <a:endParaRPr lang="en-US" sz="1200" dirty="0">
                <a:solidFill>
                  <a:srgbClr val="064976"/>
                </a:solidFill>
                <a:highlight>
                  <a:srgbClr val="FFFFFF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547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2A027BF-F721-862E-3FEA-163B3D99E6A6}"/>
              </a:ext>
            </a:extLst>
          </p:cNvPr>
          <p:cNvSpPr/>
          <p:nvPr/>
        </p:nvSpPr>
        <p:spPr>
          <a:xfrm>
            <a:off x="534593" y="2012134"/>
            <a:ext cx="2496969" cy="4143132"/>
          </a:xfrm>
          <a:prstGeom prst="roundRect">
            <a:avLst>
              <a:gd name="adj" fmla="val 145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B2B29257-6000-B737-73B1-2B873CD4326E}"/>
              </a:ext>
            </a:extLst>
          </p:cNvPr>
          <p:cNvSpPr txBox="1">
            <a:spLocks/>
          </p:cNvSpPr>
          <p:nvPr/>
        </p:nvSpPr>
        <p:spPr>
          <a:xfrm>
            <a:off x="412025" y="159610"/>
            <a:ext cx="10329780" cy="789476"/>
          </a:xfrm>
          <a:prstGeom prst="rect">
            <a:avLst/>
          </a:prstGeom>
        </p:spPr>
        <p:txBody>
          <a:bodyPr vert="horz" lIns="91439" tIns="45719" rIns="91439" bIns="45719" rtlCol="0" anchor="ctr">
            <a:no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创新性优势：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突破性创新</a:t>
            </a:r>
            <a:r>
              <a:rPr 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双重抑制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机制，长半衰期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口服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给药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提高依从性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，低</a:t>
            </a:r>
            <a:r>
              <a:rPr lang="en-US" altLang="zh-CN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IC</a:t>
            </a:r>
            <a:r>
              <a:rPr lang="en-US" altLang="zh-CN" sz="2400" b="1" baseline="-25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50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值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更高效抑瘤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，高悖论指数</a:t>
            </a:r>
            <a:r>
              <a:rPr lang="zh-CN" altLang="en-US" sz="24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提升治疗耐受性</a:t>
            </a:r>
            <a:r>
              <a:rPr lang="zh-CN" altLang="en-US" sz="24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，显著延长生存</a:t>
            </a:r>
            <a:endParaRPr lang="en-US" altLang="zh-CN" sz="2400" b="1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占位符 2">
            <a:extLst>
              <a:ext uri="{FF2B5EF4-FFF2-40B4-BE49-F238E27FC236}">
                <a16:creationId xmlns:a16="http://schemas.microsoft.com/office/drawing/2014/main" id="{325C978E-010D-3958-6D65-9B86079B534C}"/>
              </a:ext>
            </a:extLst>
          </p:cNvPr>
          <p:cNvSpPr txBox="1">
            <a:spLocks/>
          </p:cNvSpPr>
          <p:nvPr/>
        </p:nvSpPr>
        <p:spPr>
          <a:xfrm>
            <a:off x="558804" y="6412137"/>
            <a:ext cx="11169040" cy="429960"/>
          </a:xfrm>
          <a:prstGeom prst="rect">
            <a:avLst/>
          </a:prstGeom>
        </p:spPr>
        <p:txBody>
          <a:bodyPr numCol="3" anchor="b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Arial" panose="020B0604020202020204" pitchFamily="34" charset="0"/>
              <a:buAutoNum type="arabicPeriod"/>
            </a:pPr>
            <a:r>
              <a:rPr lang="it-IT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Roviello G, et al. Transl Oncol. 2020 Sep;13(9):100795.</a:t>
            </a:r>
          </a:p>
          <a:p>
            <a:pPr marL="228600" indent="-228600">
              <a:buFont typeface="Arial" panose="020B0604020202020204" pitchFamily="34" charset="0"/>
              <a:buAutoNum type="arabicPeriod"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https://www.fda.gov/drugs/resources-information-approved-drugs/fda-approves-encorafenib-combination-cetuximab-metastatic-colorectal-cancer-braf-v600e-mutation</a:t>
            </a:r>
          </a:p>
          <a:p>
            <a:pPr marL="228600" indent="-228600">
              <a:buFont typeface="Arial" panose="020B0604020202020204" pitchFamily="34" charset="0"/>
              <a:buAutoNum type="arabicPeriod"/>
            </a:pPr>
            <a:r>
              <a:rPr lang="it-IT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Tabernero J, et al. J Clin Oncol. 2021 Feb 1;39(4):273-284</a:t>
            </a:r>
          </a:p>
          <a:p>
            <a:pPr marL="228600" indent="-228600">
              <a:buFont typeface="Arial" panose="020B0604020202020204" pitchFamily="34" charset="0"/>
              <a:buAutoNum type="arabicPeriod"/>
            </a:pPr>
            <a:r>
              <a:rPr lang="en-GB" altLang="zh-CN" sz="500" dirty="0" err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Koelblinger</a:t>
            </a:r>
            <a:r>
              <a:rPr lang="en-GB" altLang="zh-CN" sz="5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P, et al. Curr </a:t>
            </a:r>
            <a:r>
              <a:rPr lang="en-GB" altLang="zh-CN" sz="500" dirty="0" err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Opin</a:t>
            </a:r>
            <a:r>
              <a:rPr lang="en-GB" altLang="zh-CN" sz="5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Oncol. 2018;30:125–133</a:t>
            </a:r>
          </a:p>
          <a:p>
            <a:pPr marL="228600" indent="-228600">
              <a:buAutoNum type="arabicPeriod"/>
            </a:pPr>
            <a:r>
              <a:rPr lang="en-GB" altLang="zh-CN" sz="500" dirty="0" err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Delord</a:t>
            </a:r>
            <a:r>
              <a:rPr lang="en-GB" altLang="zh-CN" sz="5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JP, et al. Clin Cancer Res. 2017;23:5339–5348</a:t>
            </a:r>
          </a:p>
          <a:p>
            <a:pPr marL="228600" indent="-228600">
              <a:buAutoNum type="arabicPeriod"/>
            </a:pPr>
            <a:r>
              <a:rPr lang="en-GB" altLang="zh-CN" sz="500" dirty="0" err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Adelmann</a:t>
            </a:r>
            <a:r>
              <a:rPr lang="en-GB" altLang="zh-CN" sz="5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C, et al. </a:t>
            </a:r>
            <a:r>
              <a:rPr lang="en-GB" altLang="zh-CN" sz="500" dirty="0" err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Oncotarget</a:t>
            </a:r>
            <a:r>
              <a:rPr lang="en-GB" altLang="zh-CN" sz="5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. 2016;7:30453–30460</a:t>
            </a:r>
          </a:p>
          <a:p>
            <a:pPr marL="228600" indent="-228600">
              <a:buFont typeface="Arial" panose="020B0604020202020204" pitchFamily="34" charset="0"/>
              <a:buAutoNum type="arabicPeriod"/>
            </a:pP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结直肠癌分子病理检测临床实践指南（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2025</a:t>
            </a: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版），中华病理学杂志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2025, 54(5): 448-462.</a:t>
            </a:r>
          </a:p>
          <a:p>
            <a:pPr marL="228600" indent="-228600">
              <a:buFont typeface="Arial" panose="020B0604020202020204" pitchFamily="34" charset="0"/>
              <a:buAutoNum type="arabicPeriod"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Sahin et al. 2013 </a:t>
            </a:r>
            <a:r>
              <a:rPr lang="en-US" altLang="zh-CN" sz="500" i="1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Journal of Cancer</a:t>
            </a: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, Vol. 4</a:t>
            </a:r>
            <a:r>
              <a:rPr lang="zh-CN" altLang="en-US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 </a:t>
            </a:r>
            <a:endParaRPr lang="en-US" altLang="zh-CN" sz="50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50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Taniguchi H, et al. 2025. Cancers, 17, no. 3: 399.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500" dirty="0">
                <a:latin typeface="Arial" panose="020B0604020202020204" pitchFamily="34" charset="0"/>
                <a:cs typeface="Arial" panose="020B0604020202020204" pitchFamily="34" charset="0"/>
              </a:rPr>
              <a:t>https://www.nice.org.uk/guidance/ta668/resources/encorafenib-plus-cetuximab-for-previously-treated-braf-v600e-mutationpositive-metastatic-colorectal-cancer-pdf-82609265839813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500" dirty="0">
                <a:latin typeface="Arial" panose="020B0604020202020204" pitchFamily="34" charset="0"/>
                <a:cs typeface="Arial" panose="020B0604020202020204" pitchFamily="34" charset="0"/>
              </a:rPr>
              <a:t>https://www.has-sante.fr/upload/docs/application/pdf/2021-11/braftovi_161220_summary_ct18782.pdf</a:t>
            </a:r>
          </a:p>
          <a:p>
            <a:pPr marL="228600" indent="-228600">
              <a:buFont typeface="+mj-lt"/>
              <a:buAutoNum type="arabicPeriod"/>
            </a:pPr>
            <a:r>
              <a:rPr lang="it-IT" altLang="zh-CN" sz="500" dirty="0">
                <a:latin typeface="Arial" panose="020B0604020202020204" pitchFamily="34" charset="0"/>
                <a:cs typeface="Arial" panose="020B0604020202020204" pitchFamily="34" charset="0"/>
              </a:rPr>
              <a:t>https://www.g-ba.de/downloads/91-1455-559/2020-12-17_Resolution_Encorafenib_D-551_EN.pdf</a:t>
            </a:r>
          </a:p>
        </p:txBody>
      </p:sp>
      <p:pic>
        <p:nvPicPr>
          <p:cNvPr id="3" name="Picture 86">
            <a:extLst>
              <a:ext uri="{FF2B5EF4-FFF2-40B4-BE49-F238E27FC236}">
                <a16:creationId xmlns:a16="http://schemas.microsoft.com/office/drawing/2014/main" id="{1CB63C17-EE74-1CC7-9C9D-E1775BF14DB4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8" r="19655"/>
          <a:stretch/>
        </p:blipFill>
        <p:spPr>
          <a:xfrm>
            <a:off x="615683" y="2636223"/>
            <a:ext cx="2345265" cy="706384"/>
          </a:xfrm>
          <a:prstGeom prst="rect">
            <a:avLst/>
          </a:prstGeom>
          <a:ln>
            <a:noFill/>
          </a:ln>
        </p:spPr>
      </p:pic>
      <p:sp>
        <p:nvSpPr>
          <p:cNvPr id="4" name="Diamond 87">
            <a:extLst>
              <a:ext uri="{FF2B5EF4-FFF2-40B4-BE49-F238E27FC236}">
                <a16:creationId xmlns:a16="http://schemas.microsoft.com/office/drawing/2014/main" id="{6EA115A1-EE2F-1F90-F006-C6154AC6F7D5}"/>
              </a:ext>
            </a:extLst>
          </p:cNvPr>
          <p:cNvSpPr/>
          <p:nvPr/>
        </p:nvSpPr>
        <p:spPr>
          <a:xfrm>
            <a:off x="1649027" y="2413844"/>
            <a:ext cx="270345" cy="239443"/>
          </a:xfrm>
          <a:prstGeom prst="diamond">
            <a:avLst/>
          </a:prstGeom>
          <a:solidFill>
            <a:srgbClr val="064976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45720" rIns="45720" rtlCol="0" anchor="ctr" anchorCtr="0">
            <a:normAutofit fontScale="25000" lnSpcReduction="2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5" name="Straight Arrow Connector 89">
            <a:extLst>
              <a:ext uri="{FF2B5EF4-FFF2-40B4-BE49-F238E27FC236}">
                <a16:creationId xmlns:a16="http://schemas.microsoft.com/office/drawing/2014/main" id="{8ED3421C-8881-2F2E-95C0-9D08328AEBD9}"/>
              </a:ext>
            </a:extLst>
          </p:cNvPr>
          <p:cNvCxnSpPr>
            <a:cxnSpLocks/>
            <a:stCxn id="7" idx="2"/>
            <a:endCxn id="19" idx="0"/>
          </p:cNvCxnSpPr>
          <p:nvPr/>
        </p:nvCxnSpPr>
        <p:spPr>
          <a:xfrm>
            <a:off x="1784199" y="3258117"/>
            <a:ext cx="1" cy="192791"/>
          </a:xfrm>
          <a:prstGeom prst="straightConnector1">
            <a:avLst/>
          </a:prstGeom>
          <a:noFill/>
          <a:ln w="12700" cap="flat" cmpd="sng" algn="ctr">
            <a:solidFill>
              <a:srgbClr val="354B5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" name="TextBox 12">
            <a:extLst>
              <a:ext uri="{FF2B5EF4-FFF2-40B4-BE49-F238E27FC236}">
                <a16:creationId xmlns:a16="http://schemas.microsoft.com/office/drawing/2014/main" id="{3C3CA42E-6DF3-824B-69F7-756B1821CBC3}"/>
              </a:ext>
            </a:extLst>
          </p:cNvPr>
          <p:cNvSpPr txBox="1"/>
          <p:nvPr/>
        </p:nvSpPr>
        <p:spPr>
          <a:xfrm>
            <a:off x="1057210" y="2353100"/>
            <a:ext cx="578779" cy="276999"/>
          </a:xfrm>
          <a:prstGeom prst="rect">
            <a:avLst/>
          </a:prstGeom>
          <a:solidFill>
            <a:srgbClr val="EE4822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EGFR</a:t>
            </a:r>
          </a:p>
        </p:txBody>
      </p:sp>
      <p:pic>
        <p:nvPicPr>
          <p:cNvPr id="7" name="Picture 91">
            <a:extLst>
              <a:ext uri="{FF2B5EF4-FFF2-40B4-BE49-F238E27FC236}">
                <a16:creationId xmlns:a16="http://schemas.microsoft.com/office/drawing/2014/main" id="{291EA139-FB99-7F2C-3BC6-19F2A03F8A6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354B5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330" y="2593549"/>
            <a:ext cx="473737" cy="664568"/>
          </a:xfrm>
          <a:prstGeom prst="rect">
            <a:avLst/>
          </a:prstGeom>
          <a:effectLst>
            <a:outerShdw blurRad="38100" dist="38100" dir="2700000" algn="tl" rotWithShape="0">
              <a:prstClr val="black">
                <a:alpha val="25000"/>
              </a:prstClr>
            </a:outerShdw>
          </a:effectLst>
        </p:spPr>
      </p:pic>
      <p:sp>
        <p:nvSpPr>
          <p:cNvPr id="8" name="TextBox 12">
            <a:extLst>
              <a:ext uri="{FF2B5EF4-FFF2-40B4-BE49-F238E27FC236}">
                <a16:creationId xmlns:a16="http://schemas.microsoft.com/office/drawing/2014/main" id="{546E8893-09EF-CC22-260D-A1EA4B9BCC21}"/>
              </a:ext>
            </a:extLst>
          </p:cNvPr>
          <p:cNvSpPr txBox="1"/>
          <p:nvPr/>
        </p:nvSpPr>
        <p:spPr>
          <a:xfrm>
            <a:off x="1808019" y="2345609"/>
            <a:ext cx="497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rPr>
              <a:t>GF</a:t>
            </a:r>
          </a:p>
        </p:txBody>
      </p:sp>
      <p:cxnSp>
        <p:nvCxnSpPr>
          <p:cNvPr id="12" name="Straight Arrow Connector 93">
            <a:extLst>
              <a:ext uri="{FF2B5EF4-FFF2-40B4-BE49-F238E27FC236}">
                <a16:creationId xmlns:a16="http://schemas.microsoft.com/office/drawing/2014/main" id="{25503167-FB11-3D4E-0D4C-AB81859FF96F}"/>
              </a:ext>
            </a:extLst>
          </p:cNvPr>
          <p:cNvCxnSpPr>
            <a:cxnSpLocks/>
            <a:stCxn id="20" idx="4"/>
            <a:endCxn id="21" idx="0"/>
          </p:cNvCxnSpPr>
          <p:nvPr/>
        </p:nvCxnSpPr>
        <p:spPr>
          <a:xfrm>
            <a:off x="1784200" y="4533151"/>
            <a:ext cx="0" cy="212075"/>
          </a:xfrm>
          <a:prstGeom prst="straightConnector1">
            <a:avLst/>
          </a:prstGeom>
          <a:noFill/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" name="Straight Arrow Connector 94">
            <a:extLst>
              <a:ext uri="{FF2B5EF4-FFF2-40B4-BE49-F238E27FC236}">
                <a16:creationId xmlns:a16="http://schemas.microsoft.com/office/drawing/2014/main" id="{B4A4FC19-7334-AD9E-34D3-FA79560002B9}"/>
              </a:ext>
            </a:extLst>
          </p:cNvPr>
          <p:cNvCxnSpPr>
            <a:cxnSpLocks/>
            <a:stCxn id="21" idx="4"/>
            <a:endCxn id="22" idx="0"/>
          </p:cNvCxnSpPr>
          <p:nvPr/>
        </p:nvCxnSpPr>
        <p:spPr>
          <a:xfrm>
            <a:off x="1784200" y="5178018"/>
            <a:ext cx="0" cy="212075"/>
          </a:xfrm>
          <a:prstGeom prst="straightConnector1">
            <a:avLst/>
          </a:prstGeom>
          <a:noFill/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19" name="TextBox 26">
            <a:extLst>
              <a:ext uri="{FF2B5EF4-FFF2-40B4-BE49-F238E27FC236}">
                <a16:creationId xmlns:a16="http://schemas.microsoft.com/office/drawing/2014/main" id="{F1EBFD05-E573-53CD-AC44-AF89AAD95B4E}"/>
              </a:ext>
            </a:extLst>
          </p:cNvPr>
          <p:cNvSpPr txBox="1"/>
          <p:nvPr/>
        </p:nvSpPr>
        <p:spPr>
          <a:xfrm>
            <a:off x="1335924" y="3450908"/>
            <a:ext cx="896551" cy="432792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064976"/>
                </a:solidFill>
                <a:effectLst/>
                <a:uLnTx/>
                <a:uFillTx/>
                <a:cs typeface="+mn-ea"/>
                <a:sym typeface="+mn-lt"/>
              </a:rPr>
              <a:t>RAS</a:t>
            </a:r>
          </a:p>
        </p:txBody>
      </p:sp>
      <p:sp>
        <p:nvSpPr>
          <p:cNvPr id="20" name="TextBox 25">
            <a:extLst>
              <a:ext uri="{FF2B5EF4-FFF2-40B4-BE49-F238E27FC236}">
                <a16:creationId xmlns:a16="http://schemas.microsoft.com/office/drawing/2014/main" id="{BC0C4D95-2C13-DF17-CF33-17D499D60F5F}"/>
              </a:ext>
            </a:extLst>
          </p:cNvPr>
          <p:cNvSpPr txBox="1"/>
          <p:nvPr/>
        </p:nvSpPr>
        <p:spPr>
          <a:xfrm>
            <a:off x="1335924" y="4100359"/>
            <a:ext cx="896551" cy="432792"/>
          </a:xfrm>
          <a:prstGeom prst="ellipse">
            <a:avLst/>
          </a:prstGeom>
          <a:solidFill>
            <a:srgbClr val="EE482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BRAF</a:t>
            </a:r>
          </a:p>
        </p:txBody>
      </p:sp>
      <p:sp>
        <p:nvSpPr>
          <p:cNvPr id="21" name="TextBox 24">
            <a:extLst>
              <a:ext uri="{FF2B5EF4-FFF2-40B4-BE49-F238E27FC236}">
                <a16:creationId xmlns:a16="http://schemas.microsoft.com/office/drawing/2014/main" id="{68A1E28A-8717-9C0D-09D4-49156E0E1DA0}"/>
              </a:ext>
            </a:extLst>
          </p:cNvPr>
          <p:cNvSpPr txBox="1"/>
          <p:nvPr/>
        </p:nvSpPr>
        <p:spPr>
          <a:xfrm>
            <a:off x="1335924" y="4745226"/>
            <a:ext cx="896551" cy="432792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64976"/>
                </a:solidFill>
                <a:effectLst/>
                <a:uLnTx/>
                <a:uFillTx/>
                <a:cs typeface="+mn-ea"/>
                <a:sym typeface="+mn-lt"/>
              </a:rPr>
              <a:t>MEK</a:t>
            </a:r>
          </a:p>
        </p:txBody>
      </p:sp>
      <p:sp>
        <p:nvSpPr>
          <p:cNvPr id="22" name="TextBox 23">
            <a:extLst>
              <a:ext uri="{FF2B5EF4-FFF2-40B4-BE49-F238E27FC236}">
                <a16:creationId xmlns:a16="http://schemas.microsoft.com/office/drawing/2014/main" id="{6057592A-CFC1-0729-DAAC-5C29D08DBAD3}"/>
              </a:ext>
            </a:extLst>
          </p:cNvPr>
          <p:cNvSpPr txBox="1"/>
          <p:nvPr/>
        </p:nvSpPr>
        <p:spPr>
          <a:xfrm>
            <a:off x="1335924" y="5390093"/>
            <a:ext cx="896551" cy="432792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64976"/>
                </a:solidFill>
                <a:effectLst/>
                <a:uLnTx/>
                <a:uFillTx/>
                <a:cs typeface="+mn-ea"/>
                <a:sym typeface="+mn-lt"/>
              </a:rPr>
              <a:t>ERK</a:t>
            </a:r>
          </a:p>
        </p:txBody>
      </p:sp>
      <p:cxnSp>
        <p:nvCxnSpPr>
          <p:cNvPr id="23" name="Straight Arrow Connector 115">
            <a:extLst>
              <a:ext uri="{FF2B5EF4-FFF2-40B4-BE49-F238E27FC236}">
                <a16:creationId xmlns:a16="http://schemas.microsoft.com/office/drawing/2014/main" id="{4B00F14C-FD2F-049F-D723-8DCE32D722EA}"/>
              </a:ext>
            </a:extLst>
          </p:cNvPr>
          <p:cNvCxnSpPr>
            <a:cxnSpLocks/>
            <a:stCxn id="19" idx="4"/>
            <a:endCxn id="20" idx="0"/>
          </p:cNvCxnSpPr>
          <p:nvPr/>
        </p:nvCxnSpPr>
        <p:spPr>
          <a:xfrm>
            <a:off x="1784200" y="3883700"/>
            <a:ext cx="0" cy="216659"/>
          </a:xfrm>
          <a:prstGeom prst="straightConnector1">
            <a:avLst/>
          </a:prstGeom>
          <a:noFill/>
          <a:ln w="12700" cap="flat" cmpd="sng" algn="ctr">
            <a:solidFill>
              <a:srgbClr val="354B5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6" name="Rectangle: Top Corners Rounded 25">
            <a:extLst>
              <a:ext uri="{FF2B5EF4-FFF2-40B4-BE49-F238E27FC236}">
                <a16:creationId xmlns:a16="http://schemas.microsoft.com/office/drawing/2014/main" id="{353E524B-FEF5-6630-6C32-23605188AFC1}"/>
              </a:ext>
            </a:extLst>
          </p:cNvPr>
          <p:cNvSpPr/>
          <p:nvPr/>
        </p:nvSpPr>
        <p:spPr>
          <a:xfrm>
            <a:off x="405385" y="1030151"/>
            <a:ext cx="7090175" cy="396675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机制创新：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BRAF</a:t>
            </a:r>
            <a:r>
              <a:rPr lang="en-US" altLang="zh-CN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+ EGFR </a:t>
            </a: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双靶点双重抑制</a:t>
            </a:r>
            <a:r>
              <a:rPr lang="en-US" altLang="zh-CN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en-US" b="1" baseline="30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BC6A1DE-76C8-386D-625A-C8AA2ACBC706}"/>
              </a:ext>
            </a:extLst>
          </p:cNvPr>
          <p:cNvSpPr txBox="1"/>
          <p:nvPr/>
        </p:nvSpPr>
        <p:spPr>
          <a:xfrm>
            <a:off x="969769" y="1553433"/>
            <a:ext cx="59556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双重抑制的机制创新获得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突破性疗法认定和优先审评资格</a:t>
            </a:r>
            <a:r>
              <a:rPr lang="en-US" altLang="zh-CN" sz="1600" b="1" baseline="30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b="1" baseline="30000" dirty="0">
              <a:solidFill>
                <a:srgbClr val="EE482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F0848B3-CC19-6A9C-1CC6-F5745B0B3239}"/>
              </a:ext>
            </a:extLst>
          </p:cNvPr>
          <p:cNvSpPr txBox="1"/>
          <p:nvPr/>
        </p:nvSpPr>
        <p:spPr>
          <a:xfrm>
            <a:off x="3526992" y="2794917"/>
            <a:ext cx="178449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突破性疗法</a:t>
            </a:r>
            <a:endParaRPr lang="en-US" sz="1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65B8A0-A05E-DF21-D6BE-A9D240F8CB68}"/>
              </a:ext>
            </a:extLst>
          </p:cNvPr>
          <p:cNvSpPr txBox="1"/>
          <p:nvPr/>
        </p:nvSpPr>
        <p:spPr>
          <a:xfrm>
            <a:off x="5318129" y="2794917"/>
            <a:ext cx="178449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优先审评资格</a:t>
            </a:r>
            <a:endParaRPr lang="en-US" sz="1600" dirty="0"/>
          </a:p>
        </p:txBody>
      </p:sp>
      <p:sp>
        <p:nvSpPr>
          <p:cNvPr id="31" name="Rectangle: Top Corners Rounded 30">
            <a:extLst>
              <a:ext uri="{FF2B5EF4-FFF2-40B4-BE49-F238E27FC236}">
                <a16:creationId xmlns:a16="http://schemas.microsoft.com/office/drawing/2014/main" id="{1FBAA82C-F266-10FC-91F8-7ABBE02C0084}"/>
              </a:ext>
            </a:extLst>
          </p:cNvPr>
          <p:cNvSpPr/>
          <p:nvPr/>
        </p:nvSpPr>
        <p:spPr>
          <a:xfrm>
            <a:off x="7653325" y="1030151"/>
            <a:ext cx="4177828" cy="396675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0649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临床优势创新</a:t>
            </a:r>
            <a:r>
              <a:rPr lang="en-US" altLang="zh-CN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3-6</a:t>
            </a:r>
            <a:endParaRPr lang="en-US" b="1" baseline="30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BC7A0202-D28C-9535-4641-778E9C077F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3809" y="2026763"/>
            <a:ext cx="2382574" cy="652674"/>
          </a:xfrm>
          <a:prstGeom prst="rect">
            <a:avLst/>
          </a:prstGeom>
        </p:spPr>
      </p:pic>
      <p:sp>
        <p:nvSpPr>
          <p:cNvPr id="39" name="Rectangle: Top Corners Rounded 38">
            <a:extLst>
              <a:ext uri="{FF2B5EF4-FFF2-40B4-BE49-F238E27FC236}">
                <a16:creationId xmlns:a16="http://schemas.microsoft.com/office/drawing/2014/main" id="{F01703BA-312B-DA62-5DEF-6B1C158BD20C}"/>
              </a:ext>
            </a:extLst>
          </p:cNvPr>
          <p:cNvSpPr/>
          <p:nvPr/>
        </p:nvSpPr>
        <p:spPr>
          <a:xfrm rot="10800000">
            <a:off x="412025" y="1408248"/>
            <a:ext cx="7076742" cy="4908226"/>
          </a:xfrm>
          <a:prstGeom prst="round2SameRect">
            <a:avLst>
              <a:gd name="adj1" fmla="val 1683"/>
              <a:gd name="adj2" fmla="val 0"/>
            </a:avLst>
          </a:prstGeom>
          <a:noFill/>
          <a:ln>
            <a:solidFill>
              <a:srgbClr val="06497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Rectangle: Top Corners Rounded 39">
            <a:extLst>
              <a:ext uri="{FF2B5EF4-FFF2-40B4-BE49-F238E27FC236}">
                <a16:creationId xmlns:a16="http://schemas.microsoft.com/office/drawing/2014/main" id="{2A4DBD8D-D37E-B313-04EB-896558082103}"/>
              </a:ext>
            </a:extLst>
          </p:cNvPr>
          <p:cNvSpPr/>
          <p:nvPr/>
        </p:nvSpPr>
        <p:spPr>
          <a:xfrm rot="10800000">
            <a:off x="7658097" y="1426821"/>
            <a:ext cx="4161367" cy="4889311"/>
          </a:xfrm>
          <a:prstGeom prst="round2SameRect">
            <a:avLst>
              <a:gd name="adj1" fmla="val 1683"/>
              <a:gd name="adj2" fmla="val 0"/>
            </a:avLst>
          </a:prstGeom>
          <a:noFill/>
          <a:ln>
            <a:solidFill>
              <a:srgbClr val="06497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6AE8078-DD68-207A-282A-DFE8491C0105}"/>
              </a:ext>
            </a:extLst>
          </p:cNvPr>
          <p:cNvSpPr txBox="1"/>
          <p:nvPr/>
        </p:nvSpPr>
        <p:spPr>
          <a:xfrm>
            <a:off x="7687733" y="2776563"/>
            <a:ext cx="4092242" cy="792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长半衰期（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小时）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每日一次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口服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给药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提高患者依从性</a:t>
            </a:r>
            <a:endParaRPr lang="en-US" sz="16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06E0692-25B3-D74B-B34D-CCA7785344FF}"/>
              </a:ext>
            </a:extLst>
          </p:cNvPr>
          <p:cNvSpPr txBox="1"/>
          <p:nvPr/>
        </p:nvSpPr>
        <p:spPr>
          <a:xfrm>
            <a:off x="7687733" y="3832257"/>
            <a:ext cx="4092242" cy="792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低半数抑制浓度（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IC</a:t>
            </a:r>
            <a:r>
              <a:rPr lang="en-US" altLang="zh-CN" sz="1600" b="1" baseline="-25000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50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&lt;40 nmol/L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） </a:t>
            </a:r>
            <a:endParaRPr lang="en-US" altLang="zh-CN" sz="1600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064976"/>
              </a:buClr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强效抑制癌细胞增殖</a:t>
            </a:r>
            <a:endParaRPr lang="en-US" sz="16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41BD587-13CD-743A-FFCA-600BBBEF2DB3}"/>
              </a:ext>
            </a:extLst>
          </p:cNvPr>
          <p:cNvSpPr txBox="1"/>
          <p:nvPr/>
        </p:nvSpPr>
        <p:spPr>
          <a:xfrm>
            <a:off x="7687733" y="4887952"/>
            <a:ext cx="4092242" cy="792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高悖论指数（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50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）</a:t>
            </a:r>
            <a:endParaRPr lang="en-US" altLang="zh-CN" sz="1600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064976"/>
              </a:buClr>
              <a:buFont typeface="Arial" panose="020B0604020202020204" pitchFamily="34" charset="0"/>
              <a:buChar char="•"/>
            </a:pP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提升治疗耐受性</a:t>
            </a:r>
            <a:endParaRPr lang="en-US" sz="16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00D41B5-4EB0-50C3-F7D8-3B618CBF26BD}"/>
              </a:ext>
            </a:extLst>
          </p:cNvPr>
          <p:cNvSpPr txBox="1"/>
          <p:nvPr/>
        </p:nvSpPr>
        <p:spPr>
          <a:xfrm>
            <a:off x="7687733" y="1720869"/>
            <a:ext cx="4092242" cy="792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双重靶点抑制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,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mPFS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和</a:t>
            </a:r>
            <a:r>
              <a:rPr lang="en-US" altLang="zh-CN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mOS</a:t>
            </a:r>
            <a:r>
              <a:rPr lang="zh-CN" altLang="en-US" sz="1600" b="1" dirty="0">
                <a:solidFill>
                  <a:srgbClr val="06497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是对照组的</a:t>
            </a:r>
            <a:endParaRPr lang="en-US" altLang="zh-CN" sz="1600" b="1" dirty="0">
              <a:solidFill>
                <a:srgbClr val="06497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064976"/>
              </a:buClr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2.9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倍和</a:t>
            </a:r>
            <a:r>
              <a:rPr lang="en-US" altLang="zh-CN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1.6</a:t>
            </a:r>
            <a:r>
              <a:rPr lang="zh-CN" altLang="en-US" sz="16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倍</a:t>
            </a:r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F7F6E0-3FED-8DAB-AD64-7987D29917EF}"/>
              </a:ext>
            </a:extLst>
          </p:cNvPr>
          <p:cNvSpPr txBox="1"/>
          <p:nvPr/>
        </p:nvSpPr>
        <p:spPr>
          <a:xfrm>
            <a:off x="3061196" y="3144445"/>
            <a:ext cx="4333718" cy="3202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西妥昔单抗用于治疗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基因野生型的转移性结直肠癌，结直肠癌分子病理检测临床实践指南（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版）</a:t>
            </a:r>
            <a:r>
              <a:rPr lang="en-US" altLang="zh-CN" sz="12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强烈推荐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对所有结直肠癌患者进行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基因突变检测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，明确突变位点和突变形式；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共突变极为罕见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（发生率约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0.001%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2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野生型里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突变率约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10%</a:t>
            </a:r>
            <a:r>
              <a:rPr lang="en-US" altLang="zh-CN" sz="12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因此当患者基因检测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RAS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为野生型时，西妥昔单抗既可用于治疗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2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突变阳性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(+) mCRC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患者，也可用于治疗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BRAF</a:t>
            </a:r>
            <a:r>
              <a:rPr lang="en-US" altLang="zh-CN" sz="1200" b="1" baseline="30000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V600E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突变阴性</a:t>
            </a:r>
            <a:r>
              <a:rPr lang="en-US" altLang="zh-CN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(-) mCRC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9388" indent="-179388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西妥昔单抗联合恩考芬尼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在法国和德国虽未获批适应症，但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恩考芬尼联用西妥昔单抗获批上市后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在均获得了</a:t>
            </a:r>
            <a:r>
              <a:rPr lang="zh-CN" altLang="en-US" sz="1200" b="1" dirty="0">
                <a:solidFill>
                  <a:srgbClr val="EE48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医保报销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推荐</a:t>
            </a:r>
            <a:r>
              <a:rPr lang="en-US" altLang="zh-CN" sz="12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10-12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200" b="1" dirty="0">
              <a:solidFill>
                <a:srgbClr val="EE48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62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4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061A7"/>
    </a:accent3>
    <a:accent4>
      <a:srgbClr val="546422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4zees0qc">
    <a:majorFont>
      <a:latin typeface="Arial" panose="02110004020202020204"/>
      <a:ea typeface="微软雅黑"/>
      <a:cs typeface=""/>
    </a:majorFont>
    <a:minorFont>
      <a:latin typeface="Arial" panose="02110004020202020204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自定义 4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061A7"/>
    </a:accent3>
    <a:accent4>
      <a:srgbClr val="546422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4zees0qc">
    <a:majorFont>
      <a:latin typeface="Arial" panose="02110004020202020204"/>
      <a:ea typeface="微软雅黑"/>
      <a:cs typeface=""/>
    </a:majorFont>
    <a:minorFont>
      <a:latin typeface="Arial" panose="02110004020202020204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自定义 4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061A7"/>
    </a:accent3>
    <a:accent4>
      <a:srgbClr val="546422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4zees0qc">
    <a:majorFont>
      <a:latin typeface="Arial" panose="02110004020202020204"/>
      <a:ea typeface="微软雅黑"/>
      <a:cs typeface=""/>
    </a:majorFont>
    <a:minorFont>
      <a:latin typeface="Arial" panose="02110004020202020204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自定义 4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061A7"/>
    </a:accent3>
    <a:accent4>
      <a:srgbClr val="546422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4zees0qc">
    <a:majorFont>
      <a:latin typeface="Arial" panose="02110004020202020204"/>
      <a:ea typeface="微软雅黑"/>
      <a:cs typeface=""/>
    </a:majorFont>
    <a:minorFont>
      <a:latin typeface="Arial" panose="02110004020202020204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自定义 4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061A7"/>
    </a:accent3>
    <a:accent4>
      <a:srgbClr val="546422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4zees0qc">
    <a:majorFont>
      <a:latin typeface="Arial" panose="02110004020202020204"/>
      <a:ea typeface="微软雅黑"/>
      <a:cs typeface=""/>
    </a:majorFont>
    <a:minorFont>
      <a:latin typeface="Arial" panose="02110004020202020204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自定义 4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061A7"/>
    </a:accent3>
    <a:accent4>
      <a:srgbClr val="546422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4zees0qc">
    <a:majorFont>
      <a:latin typeface="Arial" panose="02110004020202020204"/>
      <a:ea typeface="微软雅黑"/>
      <a:cs typeface=""/>
    </a:majorFont>
    <a:minorFont>
      <a:latin typeface="Arial" panose="02110004020202020204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6383</TotalTime>
  <Words>3711</Words>
  <Application>Microsoft Office PowerPoint</Application>
  <PresentationFormat>Widescreen</PresentationFormat>
  <Paragraphs>282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等线</vt:lpstr>
      <vt:lpstr>等线 Light</vt:lpstr>
      <vt:lpstr>微软雅黑</vt:lpstr>
      <vt:lpstr>Arial</vt:lpstr>
      <vt:lpstr>Wingdings</vt:lpstr>
      <vt:lpstr>Office Theme</vt:lpstr>
      <vt:lpstr>恩考芬尼胶囊 （毕太维®️）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Development</dc:title>
  <dc:creator>Linda Zheng</dc:creator>
  <cp:lastModifiedBy>JIANG Xiaobin</cp:lastModifiedBy>
  <cp:revision>156</cp:revision>
  <dcterms:created xsi:type="dcterms:W3CDTF">2025-04-22T09:46:18Z</dcterms:created>
  <dcterms:modified xsi:type="dcterms:W3CDTF">2025-07-19T11:34:50Z</dcterms:modified>
</cp:coreProperties>
</file>