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57" r:id="rId2"/>
    <p:sldId id="305" r:id="rId3"/>
    <p:sldId id="293" r:id="rId4"/>
    <p:sldId id="307" r:id="rId5"/>
    <p:sldId id="306" r:id="rId6"/>
    <p:sldId id="302" r:id="rId7"/>
    <p:sldId id="2147474145" r:id="rId8"/>
    <p:sldId id="304" r:id="rId9"/>
    <p:sldId id="269" r:id="rId10"/>
    <p:sldId id="2147473203"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42D404-596E-6782-99C4-A0AE8E7FEDCD}" name="chenye" initials="CY" userId="chenye" providerId="None"/>
  <p188:author id="{D47F6B89-F03F-E490-DA30-4586B2DF3D5B}" name="HUAWEI" initials="H" userId="HUAWEI" providerId="None"/>
  <p188:author id="{F67976E1-EE49-B0D7-CE51-F0BE4ADC0D70}" name="Ying Su" initials="YS" userId="9d19d7484008e1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A0C8"/>
    <a:srgbClr val="1794BB"/>
    <a:srgbClr val="6CAED8"/>
    <a:srgbClr val="BBE0E3"/>
    <a:srgbClr val="404040"/>
    <a:srgbClr val="001F6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autoAdjust="0"/>
    <p:restoredTop sz="94548"/>
  </p:normalViewPr>
  <p:slideViewPr>
    <p:cSldViewPr snapToGrid="0">
      <p:cViewPr varScale="1">
        <p:scale>
          <a:sx n="63" d="100"/>
          <a:sy n="63" d="100"/>
        </p:scale>
        <p:origin x="864" y="32"/>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EF935B"/>
            </a:solidFill>
            <a:effectLst>
              <a:outerShdw blurRad="63500" sx="102000" sy="102000" algn="ctr" rotWithShape="0">
                <a:prstClr val="black">
                  <a:alpha val="40000"/>
                </a:prstClr>
              </a:outerShdw>
            </a:effectLst>
          </c:spPr>
          <c:dPt>
            <c:idx val="0"/>
            <c:bubble3D val="0"/>
            <c:spPr>
              <a:solidFill>
                <a:srgbClr val="002060"/>
              </a:solidFill>
              <a:ln w="19050">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B7B-9647-B289-C80E7B033FBC}"/>
              </c:ext>
            </c:extLst>
          </c:dPt>
          <c:dPt>
            <c:idx val="1"/>
            <c:bubble3D val="0"/>
            <c:spPr>
              <a:solidFill>
                <a:srgbClr val="6CAED8"/>
              </a:solidFill>
              <a:ln w="19050">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B7B-9647-B289-C80E7B033FBC}"/>
              </c:ext>
            </c:extLst>
          </c:dPt>
          <c:dPt>
            <c:idx val="2"/>
            <c:bubble3D val="0"/>
            <c:spPr>
              <a:solidFill>
                <a:srgbClr val="EF935B"/>
              </a:solidFill>
              <a:ln w="19050">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B7B-9647-B289-C80E7B033FBC}"/>
              </c:ext>
            </c:extLst>
          </c:dPt>
          <c:dPt>
            <c:idx val="3"/>
            <c:bubble3D val="0"/>
            <c:spPr>
              <a:solidFill>
                <a:srgbClr val="EF935B"/>
              </a:solidFill>
              <a:ln w="19050">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1B7B-9647-B289-C80E7B033FBC}"/>
              </c:ext>
            </c:extLst>
          </c:dPt>
          <c:cat>
            <c:strRef>
              <c:f>Sheet1!$A$2:$A$5</c:f>
              <c:strCache>
                <c:ptCount val="4"/>
                <c:pt idx="0">
                  <c:v>第一季度</c:v>
                </c:pt>
                <c:pt idx="1">
                  <c:v>第二季度</c:v>
                </c:pt>
              </c:strCache>
            </c:strRef>
          </c:cat>
          <c:val>
            <c:numRef>
              <c:f>Sheet1!$B$2:$B$5</c:f>
              <c:numCache>
                <c:formatCode>0.0%</c:formatCode>
                <c:ptCount val="4"/>
                <c:pt idx="0">
                  <c:v>0.629</c:v>
                </c:pt>
                <c:pt idx="1">
                  <c:v>0.371</c:v>
                </c:pt>
              </c:numCache>
            </c:numRef>
          </c:val>
          <c:extLst>
            <c:ext xmlns:c16="http://schemas.microsoft.com/office/drawing/2014/chart" uri="{C3380CC4-5D6E-409C-BE32-E72D297353CC}">
              <c16:uniqueId val="{00000008-1B7B-9647-B289-C80E7B033FBC}"/>
            </c:ext>
          </c:extLst>
        </c:ser>
        <c:dLbls>
          <c:showLegendKey val="0"/>
          <c:showVal val="0"/>
          <c:showCatName val="0"/>
          <c:showSerName val="0"/>
          <c:showPercent val="0"/>
          <c:showBubbleSize val="0"/>
          <c:showLeaderLines val="1"/>
        </c:dLbls>
        <c:firstSliceAng val="0"/>
        <c:holeSize val="87"/>
      </c:doughnutChart>
      <c:spPr>
        <a:noFill/>
        <a:ln>
          <a:noFill/>
        </a:ln>
        <a:effectLst/>
      </c:spPr>
    </c:plotArea>
    <c:plotVisOnly val="1"/>
    <c:dispBlanksAs val="gap"/>
    <c:showDLblsOverMax val="0"/>
    <c:extLst>
      <c:ext uri="{0b15fc19-7d7d-44ad-8c2d-2c3a37ce22c3}">
        <chartProps xmlns="https://web.wps.cn/et/2018/main" chartId="{0513b5ed-4142-4625-b4e5-cf3bc8895a81}"/>
      </c:ext>
    </c:extLst>
  </c:chart>
  <c:spPr>
    <a:noFill/>
    <a:ln>
      <a:noFill/>
    </a:ln>
    <a:effectLst/>
  </c:spPr>
  <c:txPr>
    <a:bodyPr/>
    <a:lstStyle/>
    <a:p>
      <a:pPr>
        <a:defRPr lang="zh-CN"/>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r>
              <a:rPr lang="zh-CN" altLang="en-US" dirty="0"/>
              <a:t>≥</a:t>
            </a:r>
            <a:r>
              <a:rPr lang="en-US" altLang="zh-CN" dirty="0"/>
              <a:t>3</a:t>
            </a:r>
            <a:r>
              <a:rPr lang="zh-CN" altLang="en-US" dirty="0"/>
              <a:t>级 恶心</a:t>
            </a:r>
          </a:p>
        </c:rich>
      </c:tx>
      <c:layout>
        <c:manualLayout>
          <c:xMode val="edge"/>
          <c:yMode val="edge"/>
          <c:x val="0.21651767775999656"/>
          <c:y val="0.11305930486318101"/>
        </c:manualLayout>
      </c:layout>
      <c:overlay val="0"/>
      <c:spPr>
        <a:noFill/>
        <a:ln>
          <a:noFill/>
        </a:ln>
        <a:effectLst/>
      </c:spPr>
      <c:txPr>
        <a:bodyPr rot="0" spcFirstLastPara="1" vertOverflow="ellipsis" vert="horz" wrap="square" anchor="ctr" anchorCtr="1"/>
        <a:lstStyle/>
        <a:p>
          <a:pPr>
            <a:defRPr lang="zh-CN" sz="1400" b="1"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endParaRPr lang="zh-CN"/>
        </a:p>
      </c:txPr>
    </c:title>
    <c:autoTitleDeleted val="0"/>
    <c:plotArea>
      <c:layout>
        <c:manualLayout>
          <c:layoutTarget val="inner"/>
          <c:xMode val="edge"/>
          <c:yMode val="edge"/>
          <c:x val="8.8399873696386619E-2"/>
          <c:y val="0.24249827539080296"/>
          <c:w val="0.91160012630361342"/>
          <c:h val="0.69689093094187526"/>
        </c:manualLayout>
      </c:layout>
      <c:barChart>
        <c:barDir val="col"/>
        <c:grouping val="clustered"/>
        <c:varyColors val="0"/>
        <c:ser>
          <c:idx val="0"/>
          <c:order val="0"/>
          <c:tx>
            <c:strRef>
              <c:f>Sheet1!$B$1</c:f>
              <c:strCache>
                <c:ptCount val="1"/>
                <c:pt idx="0">
                  <c:v>恶心</c:v>
                </c:pt>
              </c:strCache>
            </c:strRef>
          </c:tx>
          <c:spPr>
            <a:solidFill>
              <a:srgbClr val="6CAED8"/>
            </a:solidFill>
            <a:ln>
              <a:noFill/>
            </a:ln>
            <a:effectLst/>
          </c:spPr>
          <c:invertIfNegative val="0"/>
          <c:dPt>
            <c:idx val="0"/>
            <c:invertIfNegative val="0"/>
            <c:bubble3D val="0"/>
            <c:spPr>
              <a:solidFill>
                <a:srgbClr val="6CAED8"/>
              </a:solidFill>
              <a:ln>
                <a:noFill/>
              </a:ln>
              <a:effectLst/>
            </c:spPr>
            <c:extLst>
              <c:ext xmlns:c16="http://schemas.microsoft.com/office/drawing/2014/chart" uri="{C3380CC4-5D6E-409C-BE32-E72D297353CC}">
                <c16:uniqueId val="{00000001-0EF3-EF46-981C-A5925B48798D}"/>
              </c:ext>
            </c:extLst>
          </c:dPt>
          <c:dPt>
            <c:idx val="1"/>
            <c:invertIfNegative val="0"/>
            <c:bubble3D val="0"/>
            <c:spPr>
              <a:solidFill>
                <a:srgbClr val="1794BB"/>
              </a:solidFill>
              <a:ln>
                <a:noFill/>
              </a:ln>
              <a:effectLst/>
            </c:spPr>
            <c:extLst>
              <c:ext xmlns:c16="http://schemas.microsoft.com/office/drawing/2014/chart" uri="{C3380CC4-5D6E-409C-BE32-E72D297353CC}">
                <c16:uniqueId val="{00000003-0EF3-EF46-981C-A5925B48798D}"/>
              </c:ext>
            </c:extLst>
          </c:dPt>
          <c:dPt>
            <c:idx val="2"/>
            <c:invertIfNegative val="0"/>
            <c:bubble3D val="0"/>
            <c:spPr>
              <a:solidFill>
                <a:srgbClr val="6CAED8"/>
              </a:solidFill>
              <a:ln>
                <a:noFill/>
              </a:ln>
              <a:effectLst/>
            </c:spPr>
            <c:extLst>
              <c:ext xmlns:c16="http://schemas.microsoft.com/office/drawing/2014/chart" uri="{C3380CC4-5D6E-409C-BE32-E72D297353CC}">
                <c16:uniqueId val="{00000005-0EF3-EF46-981C-A5925B48798D}"/>
              </c:ext>
            </c:extLst>
          </c:dPt>
          <c:dPt>
            <c:idx val="3"/>
            <c:invertIfNegative val="0"/>
            <c:bubble3D val="0"/>
            <c:spPr>
              <a:solidFill>
                <a:srgbClr val="BBE0E3"/>
              </a:solidFill>
              <a:ln>
                <a:noFill/>
              </a:ln>
              <a:effectLst/>
            </c:spPr>
            <c:extLst>
              <c:ext xmlns:c16="http://schemas.microsoft.com/office/drawing/2014/chart" uri="{C3380CC4-5D6E-409C-BE32-E72D297353CC}">
                <c16:uniqueId val="{00000006-FF1A-8549-A2CD-9085C22857F7}"/>
              </c:ext>
            </c:extLst>
          </c:dPt>
          <c:dLbls>
            <c:dLbl>
              <c:idx val="0"/>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0EF3-EF46-981C-A5925B48798D}"/>
                </c:ext>
              </c:extLst>
            </c:dLbl>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伏维西利</c:v>
                </c:pt>
                <c:pt idx="1">
                  <c:v>瑞波西利</c:v>
                </c:pt>
                <c:pt idx="2">
                  <c:v>阿贝西利</c:v>
                </c:pt>
                <c:pt idx="3">
                  <c:v>哌柏西利</c:v>
                </c:pt>
              </c:strCache>
            </c:strRef>
          </c:cat>
          <c:val>
            <c:numRef>
              <c:f>Sheet1!$B$2:$B$6</c:f>
              <c:numCache>
                <c:formatCode>General</c:formatCode>
                <c:ptCount val="5"/>
                <c:pt idx="0">
                  <c:v>0</c:v>
                </c:pt>
                <c:pt idx="1">
                  <c:v>1.7</c:v>
                </c:pt>
                <c:pt idx="2">
                  <c:v>2.1</c:v>
                </c:pt>
                <c:pt idx="3">
                  <c:v>0.6</c:v>
                </c:pt>
              </c:numCache>
            </c:numRef>
          </c:val>
          <c:extLst>
            <c:ext xmlns:c16="http://schemas.microsoft.com/office/drawing/2014/chart" uri="{C3380CC4-5D6E-409C-BE32-E72D297353CC}">
              <c16:uniqueId val="{00000006-0EF3-EF46-981C-A5925B48798D}"/>
            </c:ext>
          </c:extLst>
        </c:ser>
        <c:dLbls>
          <c:showLegendKey val="0"/>
          <c:showVal val="1"/>
          <c:showCatName val="0"/>
          <c:showSerName val="0"/>
          <c:showPercent val="0"/>
          <c:showBubbleSize val="0"/>
        </c:dLbls>
        <c:gapWidth val="246"/>
        <c:overlap val="-28"/>
        <c:axId val="332846515"/>
        <c:axId val="914792274"/>
      </c:barChart>
      <c:catAx>
        <c:axId val="332846515"/>
        <c:scaling>
          <c:orientation val="minMax"/>
        </c:scaling>
        <c:delete val="1"/>
        <c:axPos val="b"/>
        <c:numFmt formatCode="General" sourceLinked="0"/>
        <c:majorTickMark val="none"/>
        <c:minorTickMark val="none"/>
        <c:tickLblPos val="nextTo"/>
        <c:crossAx val="914792274"/>
        <c:crossesAt val="0"/>
        <c:auto val="1"/>
        <c:lblAlgn val="ctr"/>
        <c:lblOffset val="100"/>
        <c:noMultiLvlLbl val="0"/>
      </c:catAx>
      <c:valAx>
        <c:axId val="914792274"/>
        <c:scaling>
          <c:orientation val="minMax"/>
          <c:max val="3"/>
          <c:min val="0"/>
        </c:scaling>
        <c:delete val="1"/>
        <c:axPos val="l"/>
        <c:numFmt formatCode="General" sourceLinked="1"/>
        <c:majorTickMark val="out"/>
        <c:minorTickMark val="none"/>
        <c:tickLblPos val="nextTo"/>
        <c:crossAx val="332846515"/>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8668f6f4-1694-45b6-8323-f38b91ad1f10}"/>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r>
              <a:rPr lang="zh-CN" altLang="en-US" dirty="0"/>
              <a:t>≥</a:t>
            </a:r>
            <a:r>
              <a:rPr lang="en-US" altLang="zh-CN" dirty="0"/>
              <a:t>3</a:t>
            </a:r>
            <a:r>
              <a:rPr lang="zh-CN" altLang="en-US" dirty="0"/>
              <a:t>级 腹泻</a:t>
            </a:r>
          </a:p>
        </c:rich>
      </c:tx>
      <c:layout>
        <c:manualLayout>
          <c:xMode val="edge"/>
          <c:yMode val="edge"/>
          <c:x val="0.25003494378114466"/>
          <c:y val="4.0736837281766941E-2"/>
        </c:manualLayout>
      </c:layout>
      <c:overlay val="0"/>
      <c:spPr>
        <a:noFill/>
        <a:ln>
          <a:noFill/>
        </a:ln>
        <a:effectLst/>
      </c:spPr>
      <c:txPr>
        <a:bodyPr rot="0" spcFirstLastPara="1" vertOverflow="ellipsis" vert="horz" wrap="square" anchor="ctr" anchorCtr="1"/>
        <a:lstStyle/>
        <a:p>
          <a:pPr>
            <a:defRPr lang="zh-CN" sz="1400" b="1"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endParaRPr lang="zh-CN"/>
        </a:p>
      </c:txPr>
    </c:title>
    <c:autoTitleDeleted val="0"/>
    <c:plotArea>
      <c:layout>
        <c:manualLayout>
          <c:layoutTarget val="inner"/>
          <c:xMode val="edge"/>
          <c:yMode val="edge"/>
          <c:x val="9.0821325133192687E-2"/>
          <c:y val="0.32595289373596659"/>
          <c:w val="0.90917867486680726"/>
          <c:h val="0.58093433533428029"/>
        </c:manualLayout>
      </c:layout>
      <c:barChart>
        <c:barDir val="col"/>
        <c:grouping val="clustered"/>
        <c:varyColors val="0"/>
        <c:ser>
          <c:idx val="0"/>
          <c:order val="0"/>
          <c:tx>
            <c:strRef>
              <c:f>Sheet1!$B$1</c:f>
              <c:strCache>
                <c:ptCount val="1"/>
                <c:pt idx="0">
                  <c:v>腹泻</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C013-F140-A83C-6B257C3347B6}"/>
              </c:ext>
            </c:extLst>
          </c:dPt>
          <c:dPt>
            <c:idx val="1"/>
            <c:invertIfNegative val="0"/>
            <c:bubble3D val="0"/>
            <c:spPr>
              <a:solidFill>
                <a:srgbClr val="1794BB"/>
              </a:solidFill>
              <a:ln>
                <a:noFill/>
              </a:ln>
              <a:effectLst/>
            </c:spPr>
            <c:extLst>
              <c:ext xmlns:c16="http://schemas.microsoft.com/office/drawing/2014/chart" uri="{C3380CC4-5D6E-409C-BE32-E72D297353CC}">
                <c16:uniqueId val="{00000003-C013-F140-A83C-6B257C3347B6}"/>
              </c:ext>
            </c:extLst>
          </c:dPt>
          <c:dPt>
            <c:idx val="2"/>
            <c:invertIfNegative val="0"/>
            <c:bubble3D val="0"/>
            <c:spPr>
              <a:solidFill>
                <a:srgbClr val="6CAED8"/>
              </a:solidFill>
              <a:ln>
                <a:noFill/>
              </a:ln>
              <a:effectLst/>
            </c:spPr>
            <c:extLst>
              <c:ext xmlns:c16="http://schemas.microsoft.com/office/drawing/2014/chart" uri="{C3380CC4-5D6E-409C-BE32-E72D297353CC}">
                <c16:uniqueId val="{00000005-C013-F140-A83C-6B257C3347B6}"/>
              </c:ext>
            </c:extLst>
          </c:dPt>
          <c:dPt>
            <c:idx val="3"/>
            <c:invertIfNegative val="0"/>
            <c:bubble3D val="0"/>
            <c:spPr>
              <a:solidFill>
                <a:srgbClr val="BBE0E3"/>
              </a:solidFill>
              <a:ln>
                <a:noFill/>
              </a:ln>
              <a:effectLst/>
            </c:spPr>
            <c:extLst>
              <c:ext xmlns:c16="http://schemas.microsoft.com/office/drawing/2014/chart" uri="{C3380CC4-5D6E-409C-BE32-E72D297353CC}">
                <c16:uniqueId val="{00000006-BEE8-944E-956D-D1FE240FEA37}"/>
              </c:ext>
            </c:extLst>
          </c:dPt>
          <c:dLbls>
            <c:dLbl>
              <c:idx val="0"/>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C013-F140-A83C-6B257C3347B6}"/>
                </c:ext>
              </c:extLst>
            </c:dLbl>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伏维西利</c:v>
                </c:pt>
                <c:pt idx="1">
                  <c:v>瑞波西利</c:v>
                </c:pt>
                <c:pt idx="2">
                  <c:v>阿贝西利</c:v>
                </c:pt>
                <c:pt idx="3">
                  <c:v>哌柏西利</c:v>
                </c:pt>
              </c:strCache>
            </c:strRef>
          </c:cat>
          <c:val>
            <c:numRef>
              <c:f>Sheet1!$B$2:$B$6</c:f>
              <c:numCache>
                <c:formatCode>General</c:formatCode>
                <c:ptCount val="5"/>
                <c:pt idx="0">
                  <c:v>0.6</c:v>
                </c:pt>
                <c:pt idx="1">
                  <c:v>1.9</c:v>
                </c:pt>
                <c:pt idx="2">
                  <c:v>11.7</c:v>
                </c:pt>
                <c:pt idx="3">
                  <c:v>1</c:v>
                </c:pt>
              </c:numCache>
            </c:numRef>
          </c:val>
          <c:extLst>
            <c:ext xmlns:c16="http://schemas.microsoft.com/office/drawing/2014/chart" uri="{C3380CC4-5D6E-409C-BE32-E72D297353CC}">
              <c16:uniqueId val="{00000006-C013-F140-A83C-6B257C3347B6}"/>
            </c:ext>
          </c:extLst>
        </c:ser>
        <c:dLbls>
          <c:showLegendKey val="0"/>
          <c:showVal val="1"/>
          <c:showCatName val="0"/>
          <c:showSerName val="0"/>
          <c:showPercent val="0"/>
          <c:showBubbleSize val="0"/>
        </c:dLbls>
        <c:gapWidth val="246"/>
        <c:overlap val="-28"/>
        <c:axId val="332846515"/>
        <c:axId val="914792274"/>
      </c:barChart>
      <c:catAx>
        <c:axId val="332846515"/>
        <c:scaling>
          <c:orientation val="minMax"/>
        </c:scaling>
        <c:delete val="1"/>
        <c:axPos val="b"/>
        <c:numFmt formatCode="General" sourceLinked="0"/>
        <c:majorTickMark val="none"/>
        <c:minorTickMark val="none"/>
        <c:tickLblPos val="nextTo"/>
        <c:crossAx val="914792274"/>
        <c:crossesAt val="0"/>
        <c:auto val="1"/>
        <c:lblAlgn val="ctr"/>
        <c:lblOffset val="100"/>
        <c:noMultiLvlLbl val="0"/>
      </c:catAx>
      <c:valAx>
        <c:axId val="914792274"/>
        <c:scaling>
          <c:orientation val="minMax"/>
          <c:max val="12"/>
          <c:min val="0"/>
        </c:scaling>
        <c:delete val="1"/>
        <c:axPos val="l"/>
        <c:numFmt formatCode="General" sourceLinked="1"/>
        <c:majorTickMark val="out"/>
        <c:minorTickMark val="none"/>
        <c:tickLblPos val="nextTo"/>
        <c:crossAx val="332846515"/>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8668f6f4-1694-45b6-8323-f38b91ad1f10}"/>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100" b="1" i="0" u="none" strike="noStrike" kern="1200" baseline="0">
                <a:solidFill>
                  <a:schemeClr val="tx1">
                    <a:lumMod val="75000"/>
                    <a:lumOff val="25000"/>
                  </a:schemeClr>
                </a:solidFill>
                <a:latin typeface="+mn-lt"/>
                <a:ea typeface="+mn-ea"/>
                <a:cs typeface="+mn-cs"/>
              </a:defRPr>
            </a:pPr>
            <a:r>
              <a:rPr lang="zh-CN" altLang="en-US" sz="1100" dirty="0"/>
              <a:t>≥</a:t>
            </a:r>
            <a:r>
              <a:rPr lang="en-US" altLang="zh-CN" sz="1100" dirty="0"/>
              <a:t>3</a:t>
            </a:r>
            <a:r>
              <a:rPr lang="zh-CN" altLang="en-US" sz="1100" dirty="0"/>
              <a:t>级 </a:t>
            </a:r>
            <a:r>
              <a:rPr lang="en-US" altLang="zh-CN" sz="1100" dirty="0"/>
              <a:t>AST</a:t>
            </a:r>
            <a:r>
              <a:rPr lang="zh-CN" altLang="en-US" sz="1100" dirty="0">
                <a:latin typeface="Microsoft YaHei" panose="020B0503020204020204" pitchFamily="34" charset="-122"/>
                <a:ea typeface="Microsoft YaHei" panose="020B0503020204020204" pitchFamily="34" charset="-122"/>
              </a:rPr>
              <a:t>（</a:t>
            </a:r>
            <a:r>
              <a:rPr lang="zh-CN" altLang="en-US" sz="1100" b="1" i="0" u="none" strike="noStrike" baseline="0" dirty="0">
                <a:latin typeface="Microsoft YaHei" panose="020B0503020204020204" pitchFamily="34" charset="-122"/>
                <a:ea typeface="Microsoft YaHei" panose="020B0503020204020204" pitchFamily="34" charset="-122"/>
              </a:rPr>
              <a:t>天冬氨酸转氨酶</a:t>
            </a:r>
            <a:r>
              <a:rPr lang="zh-CN" altLang="en-US" sz="1100" dirty="0">
                <a:latin typeface="Microsoft YaHei" panose="020B0503020204020204" pitchFamily="34" charset="-122"/>
                <a:ea typeface="Microsoft YaHei" panose="020B0503020204020204" pitchFamily="34" charset="-122"/>
              </a:rPr>
              <a:t>）升高</a:t>
            </a:r>
            <a:endParaRPr lang="en-US" altLang="zh-CN" sz="1100" dirty="0">
              <a:latin typeface="Microsoft YaHei" panose="020B0503020204020204" pitchFamily="34" charset="-122"/>
              <a:ea typeface="Microsoft YaHei" panose="020B0503020204020204" pitchFamily="34" charset="-122"/>
            </a:endParaRPr>
          </a:p>
        </c:rich>
      </c:tx>
      <c:layout>
        <c:manualLayout>
          <c:xMode val="edge"/>
          <c:yMode val="edge"/>
          <c:x val="0.10403588858906218"/>
          <c:y val="6.1913346665015646E-3"/>
        </c:manualLayout>
      </c:layout>
      <c:overlay val="0"/>
      <c:spPr>
        <a:noFill/>
        <a:ln>
          <a:noFill/>
        </a:ln>
        <a:effectLst/>
      </c:spPr>
      <c:txPr>
        <a:bodyPr rot="0" spcFirstLastPara="1" vertOverflow="ellipsis" vert="horz" wrap="square" anchor="ctr" anchorCtr="1"/>
        <a:lstStyle/>
        <a:p>
          <a:pPr>
            <a:defRPr lang="zh-CN" sz="1100" b="1" i="0" u="none" strike="noStrike" kern="1200" baseline="0">
              <a:solidFill>
                <a:schemeClr val="tx1">
                  <a:lumMod val="75000"/>
                  <a:lumOff val="25000"/>
                </a:schemeClr>
              </a:solidFill>
              <a:latin typeface="+mn-lt"/>
              <a:ea typeface="+mn-ea"/>
              <a:cs typeface="+mn-cs"/>
            </a:defRPr>
          </a:pPr>
          <a:endParaRPr lang="zh-CN"/>
        </a:p>
      </c:txPr>
    </c:title>
    <c:autoTitleDeleted val="0"/>
    <c:plotArea>
      <c:layout>
        <c:manualLayout>
          <c:layoutTarget val="inner"/>
          <c:xMode val="edge"/>
          <c:yMode val="edge"/>
          <c:x val="9.8431482248971316E-2"/>
          <c:y val="0.29583172049877776"/>
          <c:w val="0.38508991797152514"/>
          <c:h val="0.62292724353005524"/>
        </c:manualLayout>
      </c:layout>
      <c:barChart>
        <c:barDir val="col"/>
        <c:grouping val="clustered"/>
        <c:varyColors val="0"/>
        <c:ser>
          <c:idx val="0"/>
          <c:order val="0"/>
          <c:tx>
            <c:strRef>
              <c:f>Sheet1!$B$1</c:f>
              <c:strCache>
                <c:ptCount val="1"/>
                <c:pt idx="0">
                  <c:v>AST</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A38C-CB45-A6A0-4F70BCB74154}"/>
              </c:ext>
            </c:extLst>
          </c:dPt>
          <c:dPt>
            <c:idx val="1"/>
            <c:invertIfNegative val="0"/>
            <c:bubble3D val="0"/>
            <c:spPr>
              <a:solidFill>
                <a:srgbClr val="1794BB"/>
              </a:solidFill>
              <a:ln>
                <a:noFill/>
              </a:ln>
              <a:effectLst/>
            </c:spPr>
            <c:extLst>
              <c:ext xmlns:c16="http://schemas.microsoft.com/office/drawing/2014/chart" uri="{C3380CC4-5D6E-409C-BE32-E72D297353CC}">
                <c16:uniqueId val="{00000003-A38C-CB45-A6A0-4F70BCB74154}"/>
              </c:ext>
            </c:extLst>
          </c:dPt>
          <c:dPt>
            <c:idx val="2"/>
            <c:invertIfNegative val="0"/>
            <c:bubble3D val="0"/>
            <c:spPr>
              <a:solidFill>
                <a:srgbClr val="6CAED8"/>
              </a:solidFill>
              <a:ln>
                <a:noFill/>
              </a:ln>
              <a:effectLst/>
            </c:spPr>
            <c:extLst>
              <c:ext xmlns:c16="http://schemas.microsoft.com/office/drawing/2014/chart" uri="{C3380CC4-5D6E-409C-BE32-E72D297353CC}">
                <c16:uniqueId val="{00000005-A38C-CB45-A6A0-4F70BCB74154}"/>
              </c:ext>
            </c:extLst>
          </c:dPt>
          <c:dPt>
            <c:idx val="3"/>
            <c:invertIfNegative val="0"/>
            <c:bubble3D val="0"/>
            <c:spPr>
              <a:solidFill>
                <a:srgbClr val="BBE0E3"/>
              </a:solidFill>
              <a:ln>
                <a:noFill/>
              </a:ln>
              <a:effectLst/>
            </c:spPr>
            <c:extLst>
              <c:ext xmlns:c16="http://schemas.microsoft.com/office/drawing/2014/chart" uri="{C3380CC4-5D6E-409C-BE32-E72D297353CC}">
                <c16:uniqueId val="{00000006-A226-9941-8414-587D5D1B186A}"/>
              </c:ext>
            </c:extLst>
          </c:dPt>
          <c:dLbls>
            <c:dLbl>
              <c:idx val="0"/>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A38C-CB45-A6A0-4F70BCB74154}"/>
                </c:ext>
              </c:extLst>
            </c:dLbl>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伏维西利</c:v>
                </c:pt>
                <c:pt idx="1">
                  <c:v>瑞波西利</c:v>
                </c:pt>
                <c:pt idx="2">
                  <c:v>阿贝西利</c:v>
                </c:pt>
                <c:pt idx="3">
                  <c:v>哌柏西利</c:v>
                </c:pt>
              </c:strCache>
            </c:strRef>
          </c:cat>
          <c:val>
            <c:numRef>
              <c:f>Sheet1!$B$2:$B$5</c:f>
              <c:numCache>
                <c:formatCode>General</c:formatCode>
                <c:ptCount val="4"/>
                <c:pt idx="0">
                  <c:v>1.9</c:v>
                </c:pt>
                <c:pt idx="1">
                  <c:v>7.8</c:v>
                </c:pt>
                <c:pt idx="2">
                  <c:v>2.2999999999999998</c:v>
                </c:pt>
                <c:pt idx="3">
                  <c:v>2.5</c:v>
                </c:pt>
              </c:numCache>
            </c:numRef>
          </c:val>
          <c:extLst>
            <c:ext xmlns:c16="http://schemas.microsoft.com/office/drawing/2014/chart" uri="{C3380CC4-5D6E-409C-BE32-E72D297353CC}">
              <c16:uniqueId val="{00000006-A38C-CB45-A6A0-4F70BCB74154}"/>
            </c:ext>
          </c:extLst>
        </c:ser>
        <c:dLbls>
          <c:showLegendKey val="0"/>
          <c:showVal val="1"/>
          <c:showCatName val="0"/>
          <c:showSerName val="0"/>
          <c:showPercent val="0"/>
          <c:showBubbleSize val="0"/>
        </c:dLbls>
        <c:gapWidth val="246"/>
        <c:overlap val="-28"/>
        <c:axId val="332846515"/>
        <c:axId val="914792274"/>
      </c:barChart>
      <c:catAx>
        <c:axId val="332846515"/>
        <c:scaling>
          <c:orientation val="minMax"/>
        </c:scaling>
        <c:delete val="1"/>
        <c:axPos val="b"/>
        <c:numFmt formatCode="General" sourceLinked="0"/>
        <c:majorTickMark val="none"/>
        <c:minorTickMark val="none"/>
        <c:tickLblPos val="nextTo"/>
        <c:crossAx val="914792274"/>
        <c:crossesAt val="0"/>
        <c:auto val="1"/>
        <c:lblAlgn val="ctr"/>
        <c:lblOffset val="100"/>
        <c:noMultiLvlLbl val="0"/>
      </c:catAx>
      <c:valAx>
        <c:axId val="914792274"/>
        <c:scaling>
          <c:orientation val="minMax"/>
          <c:max val="8"/>
          <c:min val="0"/>
        </c:scaling>
        <c:delete val="1"/>
        <c:axPos val="l"/>
        <c:numFmt formatCode="General" sourceLinked="1"/>
        <c:majorTickMark val="out"/>
        <c:minorTickMark val="none"/>
        <c:tickLblPos val="nextTo"/>
        <c:crossAx val="332846515"/>
        <c:crosses val="autoZero"/>
        <c:crossBetween val="between"/>
        <c:majorUnit val="2"/>
      </c:valAx>
      <c:spPr>
        <a:noFill/>
        <a:ln>
          <a:noFill/>
        </a:ln>
        <a:effectLst/>
      </c:spPr>
    </c:plotArea>
    <c:legend>
      <c:legendPos val="r"/>
      <c:layout>
        <c:manualLayout>
          <c:xMode val="edge"/>
          <c:yMode val="edge"/>
          <c:x val="0.6277456802019965"/>
          <c:y val="0.32508260800466449"/>
          <c:w val="0.37225431979800339"/>
          <c:h val="0.63961549846542132"/>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zh-CN"/>
        </a:p>
      </c:txPr>
    </c:legend>
    <c:plotVisOnly val="1"/>
    <c:dispBlanksAs val="gap"/>
    <c:showDLblsOverMax val="0"/>
    <c:extLst>
      <c:ext uri="{0b15fc19-7d7d-44ad-8c2d-2c3a37ce22c3}">
        <chartProps xmlns="https://web.wps.cn/et/2018/main" chartId="{8668f6f4-1694-45b6-8323-f38b91ad1f10}"/>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F43A-9042-A891-EFB685480FE1}"/>
              </c:ext>
            </c:extLst>
          </c:dPt>
          <c:dPt>
            <c:idx val="1"/>
            <c:invertIfNegative val="0"/>
            <c:bubble3D val="0"/>
            <c:spPr>
              <a:solidFill>
                <a:srgbClr val="0070C0"/>
              </a:solidFill>
              <a:ln>
                <a:noFill/>
              </a:ln>
              <a:effectLst/>
            </c:spPr>
            <c:extLst>
              <c:ext xmlns:c16="http://schemas.microsoft.com/office/drawing/2014/chart" uri="{C3380CC4-5D6E-409C-BE32-E72D297353CC}">
                <c16:uniqueId val="{00000003-F43A-9042-A891-EFB685480FE1}"/>
              </c:ext>
            </c:extLst>
          </c:dPt>
          <c:dPt>
            <c:idx val="2"/>
            <c:invertIfNegative val="0"/>
            <c:bubble3D val="0"/>
            <c:spPr>
              <a:solidFill>
                <a:srgbClr val="6CAED8"/>
              </a:solidFill>
              <a:ln>
                <a:noFill/>
              </a:ln>
              <a:effectLst/>
            </c:spPr>
            <c:extLst>
              <c:ext xmlns:c16="http://schemas.microsoft.com/office/drawing/2014/chart" uri="{C3380CC4-5D6E-409C-BE32-E72D297353CC}">
                <c16:uniqueId val="{00000005-F43A-9042-A891-EFB685480FE1}"/>
              </c:ext>
            </c:extLst>
          </c:dPt>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2022年新发</c:v>
                </c:pt>
                <c:pt idx="1">
                  <c:v>确诊时即晚期</c:v>
                </c:pt>
                <c:pt idx="2">
                  <c:v>发展为晚期</c:v>
                </c:pt>
              </c:strCache>
            </c:strRef>
          </c:cat>
          <c:val>
            <c:numRef>
              <c:f>Sheet1!$B$2:$B$4</c:f>
              <c:numCache>
                <c:formatCode>0.0_);[Red]\(0.0\)</c:formatCode>
                <c:ptCount val="3"/>
                <c:pt idx="0">
                  <c:v>35.700000000000003</c:v>
                </c:pt>
                <c:pt idx="1">
                  <c:v>3.57</c:v>
                </c:pt>
                <c:pt idx="2" formatCode="0.0_ ">
                  <c:v>9.64</c:v>
                </c:pt>
              </c:numCache>
            </c:numRef>
          </c:val>
          <c:extLst>
            <c:ext xmlns:c16="http://schemas.microsoft.com/office/drawing/2014/chart" uri="{C3380CC4-5D6E-409C-BE32-E72D297353CC}">
              <c16:uniqueId val="{00000006-F43A-9042-A891-EFB685480FE1}"/>
            </c:ext>
          </c:extLst>
        </c:ser>
        <c:dLbls>
          <c:showLegendKey val="0"/>
          <c:showVal val="1"/>
          <c:showCatName val="0"/>
          <c:showSerName val="0"/>
          <c:showPercent val="0"/>
          <c:showBubbleSize val="0"/>
        </c:dLbls>
        <c:gapWidth val="246"/>
        <c:overlap val="-28"/>
        <c:axId val="995264082"/>
        <c:axId val="864784759"/>
      </c:barChart>
      <c:catAx>
        <c:axId val="99526408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8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864784759"/>
        <c:crosses val="autoZero"/>
        <c:auto val="1"/>
        <c:lblAlgn val="ctr"/>
        <c:lblOffset val="100"/>
        <c:noMultiLvlLbl val="0"/>
      </c:catAx>
      <c:valAx>
        <c:axId val="864784759"/>
        <c:scaling>
          <c:orientation val="minMax"/>
        </c:scaling>
        <c:delete val="1"/>
        <c:axPos val="l"/>
        <c:numFmt formatCode="0.0_);[Red]\(0.0\)" sourceLinked="1"/>
        <c:majorTickMark val="none"/>
        <c:minorTickMark val="none"/>
        <c:tickLblPos val="nextTo"/>
        <c:crossAx val="995264082"/>
        <c:crosses val="autoZero"/>
        <c:crossBetween val="between"/>
      </c:valAx>
      <c:spPr>
        <a:noFill/>
        <a:ln>
          <a:noFill/>
        </a:ln>
        <a:effectLst/>
      </c:spPr>
    </c:plotArea>
    <c:plotVisOnly val="1"/>
    <c:dispBlanksAs val="gap"/>
    <c:showDLblsOverMax val="0"/>
    <c:extLst>
      <c:ext uri="{0b15fc19-7d7d-44ad-8c2d-2c3a37ce22c3}">
        <chartProps xmlns="https://web.wps.cn/et/2018/main" chartId="{08dbd682-e78d-4c40-8bd0-255461a70d5a}"/>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781073748534357E-2"/>
          <c:y val="0.19573241250338344"/>
          <c:w val="0.88043785250293127"/>
          <c:h val="0.63103957779931175"/>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02FC-654B-B4DF-43EDDEF14634}"/>
              </c:ext>
            </c:extLst>
          </c:dPt>
          <c:dPt>
            <c:idx val="1"/>
            <c:invertIfNegative val="0"/>
            <c:bubble3D val="0"/>
            <c:spPr>
              <a:solidFill>
                <a:srgbClr val="0070C0"/>
              </a:solidFill>
              <a:ln>
                <a:noFill/>
              </a:ln>
              <a:effectLst/>
            </c:spPr>
            <c:extLst>
              <c:ext xmlns:c16="http://schemas.microsoft.com/office/drawing/2014/chart" uri="{C3380CC4-5D6E-409C-BE32-E72D297353CC}">
                <c16:uniqueId val="{00000003-02FC-654B-B4DF-43EDDEF14634}"/>
              </c:ext>
            </c:extLst>
          </c:dPt>
          <c:dPt>
            <c:idx val="2"/>
            <c:invertIfNegative val="0"/>
            <c:bubble3D val="0"/>
            <c:spPr>
              <a:solidFill>
                <a:srgbClr val="6CAED8"/>
              </a:solidFill>
              <a:ln>
                <a:noFill/>
              </a:ln>
              <a:effectLst/>
            </c:spPr>
            <c:extLst>
              <c:ext xmlns:c16="http://schemas.microsoft.com/office/drawing/2014/chart" uri="{C3380CC4-5D6E-409C-BE32-E72D297353CC}">
                <c16:uniqueId val="{00000005-02FC-654B-B4DF-43EDDEF14634}"/>
              </c:ext>
            </c:extLst>
          </c:dPt>
          <c:dLbls>
            <c:dLbl>
              <c:idx val="2"/>
              <c:layout>
                <c:manualLayout>
                  <c:x val="0"/>
                  <c:y val="-1.3701134125350203E-2"/>
                </c:manualLayout>
              </c:layout>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FF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2FC-654B-B4DF-43EDDEF14634}"/>
                </c:ext>
              </c:extLst>
            </c:dLbl>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呕吐</c:v>
                </c:pt>
                <c:pt idx="1">
                  <c:v>恶心</c:v>
                </c:pt>
                <c:pt idx="2">
                  <c:v>腹泻</c:v>
                </c:pt>
                <c:pt idx="3">
                  <c:v>ALT</c:v>
                </c:pt>
                <c:pt idx="4">
                  <c:v>AST</c:v>
                </c:pt>
              </c:strCache>
            </c:strRef>
          </c:cat>
          <c:val>
            <c:numRef>
              <c:f>Sheet1!$B$2:$B$6</c:f>
              <c:numCache>
                <c:formatCode>General</c:formatCode>
                <c:ptCount val="5"/>
                <c:pt idx="0">
                  <c:v>1.2</c:v>
                </c:pt>
                <c:pt idx="1">
                  <c:v>2.1</c:v>
                </c:pt>
                <c:pt idx="2">
                  <c:v>11.7</c:v>
                </c:pt>
                <c:pt idx="3">
                  <c:v>4.0999999999999996</c:v>
                </c:pt>
                <c:pt idx="4">
                  <c:v>2.2999999999999998</c:v>
                </c:pt>
              </c:numCache>
            </c:numRef>
          </c:val>
          <c:extLst>
            <c:ext xmlns:c16="http://schemas.microsoft.com/office/drawing/2014/chart" uri="{C3380CC4-5D6E-409C-BE32-E72D297353CC}">
              <c16:uniqueId val="{00000006-02FC-654B-B4DF-43EDDEF14634}"/>
            </c:ext>
          </c:extLst>
        </c:ser>
        <c:dLbls>
          <c:showLegendKey val="0"/>
          <c:showVal val="1"/>
          <c:showCatName val="0"/>
          <c:showSerName val="0"/>
          <c:showPercent val="0"/>
          <c:showBubbleSize val="0"/>
        </c:dLbls>
        <c:gapWidth val="246"/>
        <c:overlap val="-28"/>
        <c:axId val="332846515"/>
        <c:axId val="914792274"/>
      </c:barChart>
      <c:catAx>
        <c:axId val="33284651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914792274"/>
        <c:crossesAt val="0"/>
        <c:auto val="1"/>
        <c:lblAlgn val="ctr"/>
        <c:lblOffset val="100"/>
        <c:noMultiLvlLbl val="0"/>
      </c:catAx>
      <c:valAx>
        <c:axId val="914792274"/>
        <c:scaling>
          <c:orientation val="minMax"/>
          <c:max val="12"/>
        </c:scaling>
        <c:delete val="1"/>
        <c:axPos val="l"/>
        <c:numFmt formatCode="General" sourceLinked="1"/>
        <c:majorTickMark val="none"/>
        <c:minorTickMark val="none"/>
        <c:tickLblPos val="nextTo"/>
        <c:crossAx val="332846515"/>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2fb81886-697c-4c3f-90e5-2049546c854b}"/>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246"/>
        <c:overlap val="-28"/>
        <c:axId val="995264082"/>
        <c:axId val="864784759"/>
      </c:barChart>
      <c:catAx>
        <c:axId val="99526408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864784759"/>
        <c:crosses val="autoZero"/>
        <c:auto val="1"/>
        <c:lblAlgn val="ctr"/>
        <c:lblOffset val="100"/>
        <c:noMultiLvlLbl val="0"/>
      </c:catAx>
      <c:valAx>
        <c:axId val="864784759"/>
        <c:scaling>
          <c:orientation val="minMax"/>
        </c:scaling>
        <c:delete val="1"/>
        <c:axPos val="l"/>
        <c:numFmt formatCode="0.000_);[Red]\(0.000\)" sourceLinked="1"/>
        <c:majorTickMark val="none"/>
        <c:minorTickMark val="none"/>
        <c:tickLblPos val="nextTo"/>
        <c:crossAx val="995264082"/>
        <c:crosses val="autoZero"/>
        <c:crossBetween val="between"/>
      </c:valAx>
      <c:spPr>
        <a:noFill/>
        <a:ln>
          <a:noFill/>
        </a:ln>
        <a:effectLst/>
      </c:spPr>
    </c:plotArea>
    <c:plotVisOnly val="1"/>
    <c:dispBlanksAs val="gap"/>
    <c:showDLblsOverMax val="0"/>
    <c:extLst>
      <c:ext uri="{0b15fc19-7d7d-44ad-8c2d-2c3a37ce22c3}">
        <chartProps xmlns="https://web.wps.cn/et/2018/main" chartId="{2239f66b-4058-4771-b8d5-61d8efef2111}"/>
      </c:ext>
    </c:extLst>
  </c:chart>
  <c:spPr>
    <a:noFill/>
    <a:ln w="9525" cap="flat" cmpd="sng" algn="ctr">
      <a:noFill/>
      <a:round/>
    </a:ln>
    <a:effectLst/>
  </c:spPr>
  <c:txPr>
    <a:bodyPr/>
    <a:lstStyle/>
    <a:p>
      <a:pPr>
        <a:defRPr lang="zh-CN" sz="800"/>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7332629056413"/>
          <c:y val="7.5912402412895E-2"/>
          <c:w val="0.67423459556043641"/>
          <c:h val="0.84817519517421003"/>
        </c:manualLayout>
      </c:layout>
      <c:barChart>
        <c:barDir val="bar"/>
        <c:grouping val="clustered"/>
        <c:varyColors val="0"/>
        <c:ser>
          <c:idx val="0"/>
          <c:order val="0"/>
          <c:tx>
            <c:strRef>
              <c:f>Sheet1!$B$1</c:f>
              <c:strCache>
                <c:ptCount val="1"/>
                <c:pt idx="0">
                  <c:v>mPFS</c:v>
                </c:pt>
              </c:strCache>
            </c:strRef>
          </c:tx>
          <c:spPr>
            <a:solidFill>
              <a:schemeClr val="accent1"/>
            </a:solidFill>
            <a:ln>
              <a:noFill/>
            </a:ln>
            <a:effectLst/>
          </c:spPr>
          <c:invertIfNegative val="0"/>
          <c:dPt>
            <c:idx val="0"/>
            <c:invertIfNegative val="0"/>
            <c:bubble3D val="0"/>
            <c:spPr>
              <a:solidFill>
                <a:srgbClr val="6CAED8"/>
              </a:solidFill>
              <a:ln>
                <a:noFill/>
              </a:ln>
              <a:effectLst/>
            </c:spPr>
            <c:extLst>
              <c:ext xmlns:c16="http://schemas.microsoft.com/office/drawing/2014/chart" uri="{C3380CC4-5D6E-409C-BE32-E72D297353CC}">
                <c16:uniqueId val="{00000001-8748-6743-B197-66A03610DC5C}"/>
              </c:ext>
            </c:extLst>
          </c:dPt>
          <c:dPt>
            <c:idx val="1"/>
            <c:invertIfNegative val="0"/>
            <c:bubble3D val="0"/>
            <c:sp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0800000" scaled="1"/>
                <a:tileRect/>
              </a:gradFill>
              <a:ln>
                <a:noFill/>
              </a:ln>
              <a:effectLst/>
            </c:spPr>
            <c:extLst>
              <c:ext xmlns:c16="http://schemas.microsoft.com/office/drawing/2014/chart" uri="{C3380CC4-5D6E-409C-BE32-E72D297353CC}">
                <c16:uniqueId val="{00000003-8748-6743-B197-66A03610DC5C}"/>
              </c:ext>
            </c:extLst>
          </c:dPt>
          <c:cat>
            <c:strRef>
              <c:f>Sheet1!$A$2:$A$3</c:f>
              <c:strCache>
                <c:ptCount val="2"/>
                <c:pt idx="0">
                  <c:v>阿贝西利</c:v>
                </c:pt>
                <c:pt idx="1">
                  <c:v>伏维西利</c:v>
                </c:pt>
              </c:strCache>
            </c:strRef>
          </c:cat>
          <c:val>
            <c:numRef>
              <c:f>Sheet1!$B$2:$B$3</c:f>
              <c:numCache>
                <c:formatCode>0.0_);[Red]\(0.0\)</c:formatCode>
                <c:ptCount val="2"/>
                <c:pt idx="0">
                  <c:v>16.899999999999999</c:v>
                </c:pt>
                <c:pt idx="1">
                  <c:v>19.399999999999999</c:v>
                </c:pt>
              </c:numCache>
            </c:numRef>
          </c:val>
          <c:extLst>
            <c:ext xmlns:c16="http://schemas.microsoft.com/office/drawing/2014/chart" uri="{C3380CC4-5D6E-409C-BE32-E72D297353CC}">
              <c16:uniqueId val="{00000004-8748-6743-B197-66A03610DC5C}"/>
            </c:ext>
          </c:extLst>
        </c:ser>
        <c:dLbls>
          <c:showLegendKey val="0"/>
          <c:showVal val="0"/>
          <c:showCatName val="0"/>
          <c:showSerName val="0"/>
          <c:showPercent val="0"/>
          <c:showBubbleSize val="0"/>
        </c:dLbls>
        <c:gapWidth val="246"/>
        <c:axId val="995264082"/>
        <c:axId val="864784759"/>
      </c:barChart>
      <c:catAx>
        <c:axId val="995264082"/>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864784759"/>
        <c:crosses val="autoZero"/>
        <c:auto val="1"/>
        <c:lblAlgn val="ctr"/>
        <c:lblOffset val="100"/>
        <c:noMultiLvlLbl val="0"/>
      </c:catAx>
      <c:valAx>
        <c:axId val="864784759"/>
        <c:scaling>
          <c:orientation val="minMax"/>
        </c:scaling>
        <c:delete val="1"/>
        <c:axPos val="b"/>
        <c:numFmt formatCode="0.0_);[Red]\(0.0\)" sourceLinked="1"/>
        <c:majorTickMark val="none"/>
        <c:minorTickMark val="none"/>
        <c:tickLblPos val="nextTo"/>
        <c:crossAx val="995264082"/>
        <c:crosses val="autoZero"/>
        <c:crossBetween val="between"/>
      </c:valAx>
      <c:spPr>
        <a:noFill/>
        <a:ln>
          <a:noFill/>
        </a:ln>
        <a:effectLst/>
      </c:spPr>
    </c:plotArea>
    <c:plotVisOnly val="1"/>
    <c:dispBlanksAs val="gap"/>
    <c:showDLblsOverMax val="0"/>
    <c:extLst>
      <c:ext uri="{0b15fc19-7d7d-44ad-8c2d-2c3a37ce22c3}">
        <chartProps xmlns="https://web.wps.cn/et/2018/main" chartId="{a4c9b256-e31b-43c0-a4c0-df412a4cf2ef}"/>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78128858771089E-2"/>
          <c:y val="6.4869185795946818E-2"/>
          <c:w val="0.92744374228245785"/>
          <c:h val="0.83090116451681073"/>
        </c:manualLayout>
      </c:layout>
      <c:barChart>
        <c:barDir val="col"/>
        <c:grouping val="clustered"/>
        <c:varyColors val="0"/>
        <c:ser>
          <c:idx val="0"/>
          <c:order val="0"/>
          <c:tx>
            <c:strRef>
              <c:f>Sheet1!$B$1</c:f>
              <c:strCache>
                <c:ptCount val="1"/>
                <c:pt idx="0">
                  <c:v>系列 1</c:v>
                </c:pt>
              </c:strCache>
            </c:strRef>
          </c:tx>
          <c:spPr>
            <a:solidFill>
              <a:srgbClr val="C00000"/>
            </a:solidFill>
            <a:ln>
              <a:noFill/>
            </a:ln>
            <a:effectLst/>
          </c:spPr>
          <c:invertIfNegative val="0"/>
          <c:dPt>
            <c:idx val="0"/>
            <c:invertIfNegative val="0"/>
            <c:bubble3D val="0"/>
            <c:spPr>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a:effectLst/>
            </c:spPr>
            <c:extLst>
              <c:ext xmlns:c16="http://schemas.microsoft.com/office/drawing/2014/chart" uri="{C3380CC4-5D6E-409C-BE32-E72D297353CC}">
                <c16:uniqueId val="{00000001-D0ED-D14B-A7D9-9290B0BD2793}"/>
              </c:ext>
            </c:extLst>
          </c:dPt>
          <c:dPt>
            <c:idx val="1"/>
            <c:invertIfNegative val="0"/>
            <c:bubble3D val="0"/>
            <c:spPr>
              <a:solidFill>
                <a:srgbClr val="6CAED8"/>
              </a:solidFill>
              <a:ln>
                <a:noFill/>
              </a:ln>
              <a:effectLst/>
            </c:spPr>
            <c:extLst>
              <c:ext xmlns:c16="http://schemas.microsoft.com/office/drawing/2014/chart" uri="{C3380CC4-5D6E-409C-BE32-E72D297353CC}">
                <c16:uniqueId val="{00000003-D0ED-D14B-A7D9-9290B0BD2793}"/>
              </c:ext>
            </c:extLst>
          </c:dPt>
          <c:dPt>
            <c:idx val="2"/>
            <c:invertIfNegative val="0"/>
            <c:bubble3D val="0"/>
            <c:spPr>
              <a:solidFill>
                <a:srgbClr val="BBE0E3"/>
              </a:solidFill>
              <a:ln>
                <a:noFill/>
              </a:ln>
              <a:effectLst/>
            </c:spPr>
            <c:extLst>
              <c:ext xmlns:c16="http://schemas.microsoft.com/office/drawing/2014/chart" uri="{C3380CC4-5D6E-409C-BE32-E72D297353CC}">
                <c16:uniqueId val="{00000005-D0ED-D14B-A7D9-9290B0BD2793}"/>
              </c:ext>
            </c:extLst>
          </c:dPt>
          <c:dPt>
            <c:idx val="3"/>
            <c:invertIfNegative val="0"/>
            <c:bubble3D val="0"/>
            <c:spPr>
              <a:gradFill flip="none" rotWithShape="1">
                <a:gsLst>
                  <a:gs pos="0">
                    <a:srgbClr val="1FA0C8">
                      <a:tint val="66000"/>
                      <a:satMod val="160000"/>
                    </a:srgbClr>
                  </a:gs>
                  <a:gs pos="50000">
                    <a:srgbClr val="1FA0C8">
                      <a:tint val="44500"/>
                      <a:satMod val="160000"/>
                    </a:srgbClr>
                  </a:gs>
                  <a:gs pos="100000">
                    <a:srgbClr val="1FA0C8">
                      <a:tint val="23500"/>
                      <a:satMod val="160000"/>
                    </a:srgbClr>
                  </a:gs>
                </a:gsLst>
                <a:lin ang="5400000" scaled="1"/>
                <a:tileRect/>
              </a:gradFill>
              <a:ln>
                <a:noFill/>
              </a:ln>
              <a:effectLst/>
            </c:spPr>
            <c:extLst>
              <c:ext xmlns:c16="http://schemas.microsoft.com/office/drawing/2014/chart" uri="{C3380CC4-5D6E-409C-BE32-E72D297353CC}">
                <c16:uniqueId val="{00000007-D0ED-D14B-A7D9-9290B0BD2793}"/>
              </c:ext>
            </c:extLst>
          </c:dPt>
          <c:dLbls>
            <c:dLbl>
              <c:idx val="0"/>
              <c:layout>
                <c:manualLayout>
                  <c:x val="0"/>
                  <c:y val="4.0543241122466732E-2"/>
                </c:manualLayout>
              </c:layout>
              <c:tx>
                <c:rich>
                  <a:bodyPr rot="0" spcFirstLastPara="0" vertOverflow="ellipsis" vert="horz" wrap="square" lIns="38100" tIns="19050" rIns="38100" bIns="19050" anchor="ctr" anchorCtr="1"/>
                  <a:lstStyle/>
                  <a:p>
                    <a:pPr>
                      <a:defRPr lang="zh-CN" sz="12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en-US" altLang="zh-CN" sz="1200" dirty="0"/>
                      <a:t>HR</a:t>
                    </a:r>
                    <a:r>
                      <a:rPr lang="zh-CN" altLang="en-US" sz="1200" dirty="0"/>
                      <a:t>：</a:t>
                    </a:r>
                    <a:fld id="{D1708E78-80FA-CB4D-9633-791BD89D9778}" type="VALUE">
                      <a:rPr lang="en-US" altLang="zh-CN" sz="1200" smtClean="0"/>
                      <a:pPr>
                        <a:defRPr sz="1200" b="1">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t>[值]</a:t>
                    </a:fld>
                    <a:endParaRPr lang="zh-CN" altLang="en-US" sz="1200" dirty="0"/>
                  </a:p>
                </c:rich>
              </c:tx>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5="http://schemas.microsoft.com/office/drawing/2012/chart" uri="{CE6537A1-D6FC-4f65-9D91-7224C49458BB}">
                  <c15:layout>
                    <c:manualLayout>
                      <c:w val="0.26855915886787723"/>
                      <c:h val="0.17907949603793571"/>
                    </c:manualLayout>
                  </c15:layout>
                  <c15:dlblFieldTable/>
                  <c15:showDataLabelsRange val="0"/>
                </c:ext>
                <c:ext xmlns:c16="http://schemas.microsoft.com/office/drawing/2014/chart" uri="{C3380CC4-5D6E-409C-BE32-E72D297353CC}">
                  <c16:uniqueId val="{00000001-D0ED-D14B-A7D9-9290B0BD2793}"/>
                </c:ext>
              </c:extLst>
            </c:dLbl>
            <c:dLbl>
              <c:idx val="1"/>
              <c:tx>
                <c:rich>
                  <a:bodyPr/>
                  <a:lstStyle/>
                  <a:p>
                    <a:r>
                      <a:rPr lang="en-US" altLang="zh-CN" dirty="0"/>
                      <a:t>HR</a:t>
                    </a:r>
                    <a:r>
                      <a:rPr lang="zh-CN" altLang="en-US" dirty="0"/>
                      <a:t>：</a:t>
                    </a:r>
                    <a:fld id="{20893F87-7775-3049-A9C7-AF994B353288}" type="VALUE">
                      <a:rPr lang="en-US" altLang="zh-CN" smtClean="0"/>
                      <a:pPr/>
                      <a:t>[值]</a:t>
                    </a:fld>
                    <a:endParaRPr lang="zh-CN" alt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ED-D14B-A7D9-9290B0BD2793}"/>
                </c:ext>
              </c:extLst>
            </c:dLbl>
            <c:dLbl>
              <c:idx val="2"/>
              <c:tx>
                <c:rich>
                  <a:bodyPr/>
                  <a:lstStyle/>
                  <a:p>
                    <a:r>
                      <a:rPr lang="en-US" altLang="zh-CN" dirty="0"/>
                      <a:t>HR</a:t>
                    </a:r>
                    <a:r>
                      <a:rPr lang="zh-CN" altLang="en-US" dirty="0"/>
                      <a:t>：</a:t>
                    </a:r>
                    <a:fld id="{B2D9F9A0-9A74-EC42-AA2F-620766998D5C}" type="VALUE">
                      <a:rPr lang="en-US" altLang="zh-CN" smtClean="0"/>
                      <a:pPr/>
                      <a:t>[值]</a:t>
                    </a:fld>
                    <a:endParaRPr lang="zh-CN" alt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0ED-D14B-A7D9-9290B0BD2793}"/>
                </c:ext>
              </c:extLst>
            </c:dLbl>
            <c:dLbl>
              <c:idx val="3"/>
              <c:tx>
                <c:rich>
                  <a:bodyPr/>
                  <a:lstStyle/>
                  <a:p>
                    <a:r>
                      <a:rPr lang="en-US" altLang="zh-CN" dirty="0"/>
                      <a:t>HR</a:t>
                    </a:r>
                    <a:r>
                      <a:rPr lang="zh-CN" altLang="en-US" dirty="0"/>
                      <a:t>：</a:t>
                    </a:r>
                    <a:fld id="{050A6CBC-1BE5-A944-9EA4-0574AE724D42}" type="VALUE">
                      <a:rPr lang="en-US" altLang="zh-CN" smtClean="0"/>
                      <a:pPr/>
                      <a:t>[值]</a:t>
                    </a:fld>
                    <a:endParaRPr lang="zh-CN" altLang="en-US" dirty="0"/>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0ED-D14B-A7D9-9290B0BD2793}"/>
                </c:ext>
              </c:extLst>
            </c:dLbl>
            <c:spPr>
              <a:noFill/>
              <a:ln>
                <a:noFill/>
              </a:ln>
              <a:effectLst/>
            </c:spPr>
            <c:txPr>
              <a:bodyPr rot="0" spcFirstLastPara="0" vertOverflow="ellipsis" vert="horz" wrap="square" lIns="38100" tIns="19050" rIns="38100" bIns="19050" anchor="ctr" anchorCtr="1"/>
              <a:lstStyle/>
              <a:p>
                <a:pPr>
                  <a:defRPr lang="zh-CN" sz="800" b="1"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伏维西利</c:v>
                </c:pt>
                <c:pt idx="1">
                  <c:v>阿贝西利</c:v>
                </c:pt>
                <c:pt idx="2">
                  <c:v>哌柏西利</c:v>
                </c:pt>
                <c:pt idx="3">
                  <c:v>达尔西利</c:v>
                </c:pt>
              </c:strCache>
            </c:strRef>
          </c:cat>
          <c:val>
            <c:numRef>
              <c:f>Sheet1!$B$2:$B$5</c:f>
              <c:numCache>
                <c:formatCode>0.000_);[Red]\(0.000\)</c:formatCode>
                <c:ptCount val="4"/>
                <c:pt idx="0">
                  <c:v>0.44900000000000001</c:v>
                </c:pt>
                <c:pt idx="1">
                  <c:v>0.47699999999999998</c:v>
                </c:pt>
                <c:pt idx="2" formatCode="0.00_);[Red]\(0.00\)">
                  <c:v>0.5</c:v>
                </c:pt>
                <c:pt idx="3" formatCode="0.00_);[Red]\(0.00\)">
                  <c:v>0.68</c:v>
                </c:pt>
              </c:numCache>
            </c:numRef>
          </c:val>
          <c:extLst>
            <c:ext xmlns:c16="http://schemas.microsoft.com/office/drawing/2014/chart" uri="{C3380CC4-5D6E-409C-BE32-E72D297353CC}">
              <c16:uniqueId val="{00000006-D0ED-D14B-A7D9-9290B0BD2793}"/>
            </c:ext>
          </c:extLst>
        </c:ser>
        <c:dLbls>
          <c:showLegendKey val="0"/>
          <c:showVal val="1"/>
          <c:showCatName val="0"/>
          <c:showSerName val="0"/>
          <c:showPercent val="0"/>
          <c:showBubbleSize val="0"/>
        </c:dLbls>
        <c:gapWidth val="246"/>
        <c:overlap val="-28"/>
        <c:axId val="995264082"/>
        <c:axId val="864784759"/>
      </c:barChart>
      <c:catAx>
        <c:axId val="99526408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864784759"/>
        <c:crosses val="autoZero"/>
        <c:auto val="1"/>
        <c:lblAlgn val="ctr"/>
        <c:lblOffset val="100"/>
        <c:noMultiLvlLbl val="0"/>
      </c:catAx>
      <c:valAx>
        <c:axId val="864784759"/>
        <c:scaling>
          <c:orientation val="minMax"/>
        </c:scaling>
        <c:delete val="1"/>
        <c:axPos val="l"/>
        <c:numFmt formatCode="0.000_);[Red]\(0.000\)" sourceLinked="1"/>
        <c:majorTickMark val="none"/>
        <c:minorTickMark val="none"/>
        <c:tickLblPos val="nextTo"/>
        <c:crossAx val="995264082"/>
        <c:crosses val="autoZero"/>
        <c:crossBetween val="between"/>
      </c:valAx>
      <c:spPr>
        <a:noFill/>
        <a:ln>
          <a:noFill/>
        </a:ln>
        <a:effectLst/>
      </c:spPr>
    </c:plotArea>
    <c:plotVisOnly val="1"/>
    <c:dispBlanksAs val="gap"/>
    <c:showDLblsOverMax val="0"/>
    <c:extLst>
      <c:ext uri="{0b15fc19-7d7d-44ad-8c2d-2c3a37ce22c3}">
        <chartProps xmlns="https://web.wps.cn/et/2018/main" chartId="{2239f66b-4058-4771-b8d5-61d8efef2111}"/>
      </c:ext>
    </c:extLst>
  </c:chart>
  <c:spPr>
    <a:noFill/>
    <a:ln w="9525" cap="flat" cmpd="sng" algn="ctr">
      <a:noFill/>
      <a:round/>
    </a:ln>
    <a:effectLst/>
  </c:spPr>
  <c:txPr>
    <a:bodyPr/>
    <a:lstStyle/>
    <a:p>
      <a:pPr>
        <a:defRPr lang="zh-CN" sz="800"/>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24282355012785E-2"/>
          <c:y val="6.6916033071944075E-2"/>
          <c:w val="0.94816558018731223"/>
          <c:h val="0.79145524888501217"/>
        </c:manualLayout>
      </c:layout>
      <c:barChart>
        <c:barDir val="col"/>
        <c:grouping val="clustered"/>
        <c:varyColors val="0"/>
        <c:ser>
          <c:idx val="0"/>
          <c:order val="0"/>
          <c:tx>
            <c:strRef>
              <c:f>Sheet1!$B$1</c:f>
              <c:strCache>
                <c:ptCount val="1"/>
                <c:pt idx="0">
                  <c:v>伏维西利</c:v>
                </c:pt>
              </c:strCache>
            </c:strRef>
          </c:tx>
          <c:spPr>
            <a:solidFill>
              <a:srgbClr val="C0000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574C-4147-8AA8-7BE61F1AB47B}"/>
              </c:ext>
            </c:extLst>
          </c:dPt>
          <c:dPt>
            <c:idx val="1"/>
            <c:invertIfNegative val="0"/>
            <c:bubble3D val="0"/>
            <c:spPr>
              <a:solidFill>
                <a:srgbClr val="C00000"/>
              </a:solidFill>
              <a:ln>
                <a:noFill/>
              </a:ln>
              <a:effectLst/>
            </c:spPr>
            <c:extLst>
              <c:ext xmlns:c16="http://schemas.microsoft.com/office/drawing/2014/chart" uri="{C3380CC4-5D6E-409C-BE32-E72D297353CC}">
                <c16:uniqueId val="{00000003-574C-4147-8AA8-7BE61F1AB47B}"/>
              </c:ext>
            </c:extLst>
          </c:dPt>
          <c:dPt>
            <c:idx val="2"/>
            <c:invertIfNegative val="0"/>
            <c:bubble3D val="0"/>
            <c:spPr>
              <a:solidFill>
                <a:srgbClr val="C00000"/>
              </a:solidFill>
              <a:ln>
                <a:noFill/>
              </a:ln>
              <a:effectLst/>
            </c:spPr>
            <c:extLst>
              <c:ext xmlns:c16="http://schemas.microsoft.com/office/drawing/2014/chart" uri="{C3380CC4-5D6E-409C-BE32-E72D297353CC}">
                <c16:uniqueId val="{00000005-574C-4147-8AA8-7BE61F1AB47B}"/>
              </c:ext>
            </c:extLst>
          </c:dPt>
          <c:dLbls>
            <c:spPr>
              <a:noFill/>
              <a:ln>
                <a:noFill/>
              </a:ln>
              <a:effectLst/>
            </c:spPr>
            <c:txPr>
              <a:bodyPr rot="0" spcFirstLastPara="0" vertOverflow="ellipsis" vert="horz" wrap="square" lIns="38100" tIns="19050" rIns="38100" bIns="19050" anchor="ctr" anchorCtr="1"/>
              <a:lstStyle/>
              <a:p>
                <a:pPr>
                  <a:defRPr lang="zh-CN" sz="1050" b="1"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呕吐</c:v>
                </c:pt>
                <c:pt idx="1">
                  <c:v>恶心</c:v>
                </c:pt>
                <c:pt idx="2">
                  <c:v>腹泻</c:v>
                </c:pt>
                <c:pt idx="3">
                  <c:v>ALT </c:v>
                </c:pt>
                <c:pt idx="4">
                  <c:v>AST</c:v>
                </c:pt>
              </c:strCache>
            </c:strRef>
          </c:cat>
          <c:val>
            <c:numRef>
              <c:f>Sheet1!$B$2:$B$6</c:f>
              <c:numCache>
                <c:formatCode>General</c:formatCode>
                <c:ptCount val="5"/>
                <c:pt idx="0">
                  <c:v>0</c:v>
                </c:pt>
                <c:pt idx="1">
                  <c:v>0</c:v>
                </c:pt>
                <c:pt idx="2">
                  <c:v>0.6</c:v>
                </c:pt>
                <c:pt idx="3">
                  <c:v>0.6</c:v>
                </c:pt>
                <c:pt idx="4">
                  <c:v>1.9</c:v>
                </c:pt>
              </c:numCache>
            </c:numRef>
          </c:val>
          <c:extLst>
            <c:ext xmlns:c16="http://schemas.microsoft.com/office/drawing/2014/chart" uri="{C3380CC4-5D6E-409C-BE32-E72D297353CC}">
              <c16:uniqueId val="{00000006-574C-4147-8AA8-7BE61F1AB47B}"/>
            </c:ext>
          </c:extLst>
        </c:ser>
        <c:ser>
          <c:idx val="1"/>
          <c:order val="1"/>
          <c:tx>
            <c:strRef>
              <c:f>Sheet1!$C$1</c:f>
              <c:strCache>
                <c:ptCount val="1"/>
                <c:pt idx="0">
                  <c:v>阿贝西利</c:v>
                </c:pt>
              </c:strCache>
            </c:strRef>
          </c:tx>
          <c:spPr>
            <a:solidFill>
              <a:srgbClr val="6CAE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050" b="1" i="0" u="none" strike="noStrike" kern="1200" baseline="0">
                    <a:solidFill>
                      <a:srgbClr val="0070C0"/>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呕吐</c:v>
                </c:pt>
                <c:pt idx="1">
                  <c:v>恶心</c:v>
                </c:pt>
                <c:pt idx="2">
                  <c:v>腹泻</c:v>
                </c:pt>
                <c:pt idx="3">
                  <c:v>ALT </c:v>
                </c:pt>
                <c:pt idx="4">
                  <c:v>AST</c:v>
                </c:pt>
              </c:strCache>
            </c:strRef>
          </c:cat>
          <c:val>
            <c:numRef>
              <c:f>Sheet1!$C$2:$C$6</c:f>
              <c:numCache>
                <c:formatCode>General</c:formatCode>
                <c:ptCount val="5"/>
                <c:pt idx="0">
                  <c:v>1.2</c:v>
                </c:pt>
                <c:pt idx="1">
                  <c:v>2.1</c:v>
                </c:pt>
                <c:pt idx="2">
                  <c:v>11.7</c:v>
                </c:pt>
                <c:pt idx="3">
                  <c:v>4.0999999999999996</c:v>
                </c:pt>
                <c:pt idx="4">
                  <c:v>2.2999999999999998</c:v>
                </c:pt>
              </c:numCache>
            </c:numRef>
          </c:val>
          <c:extLst>
            <c:ext xmlns:c16="http://schemas.microsoft.com/office/drawing/2014/chart" uri="{C3380CC4-5D6E-409C-BE32-E72D297353CC}">
              <c16:uniqueId val="{00000006-AD66-FA44-8B3F-9CBA99C692CA}"/>
            </c:ext>
          </c:extLst>
        </c:ser>
        <c:dLbls>
          <c:showLegendKey val="0"/>
          <c:showVal val="1"/>
          <c:showCatName val="0"/>
          <c:showSerName val="0"/>
          <c:showPercent val="0"/>
          <c:showBubbleSize val="0"/>
        </c:dLbls>
        <c:gapWidth val="246"/>
        <c:overlap val="-28"/>
        <c:axId val="332846515"/>
        <c:axId val="914792274"/>
      </c:barChart>
      <c:catAx>
        <c:axId val="332846515"/>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1"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914792274"/>
        <c:crossesAt val="0"/>
        <c:auto val="1"/>
        <c:lblAlgn val="ctr"/>
        <c:lblOffset val="100"/>
        <c:noMultiLvlLbl val="0"/>
      </c:catAx>
      <c:valAx>
        <c:axId val="914792274"/>
        <c:scaling>
          <c:orientation val="minMax"/>
          <c:max val="12"/>
        </c:scaling>
        <c:delete val="1"/>
        <c:axPos val="l"/>
        <c:numFmt formatCode="General" sourceLinked="1"/>
        <c:majorTickMark val="none"/>
        <c:minorTickMark val="none"/>
        <c:tickLblPos val="nextTo"/>
        <c:crossAx val="332846515"/>
        <c:crosses val="autoZero"/>
        <c:crossBetween val="between"/>
        <c:majorUnit val="2"/>
      </c:valAx>
      <c:spPr>
        <a:noFill/>
        <a:ln>
          <a:noFill/>
        </a:ln>
        <a:effectLst/>
      </c:spPr>
    </c:plotArea>
    <c:legend>
      <c:legendPos val="r"/>
      <c:layout>
        <c:manualLayout>
          <c:xMode val="edge"/>
          <c:yMode val="edge"/>
          <c:x val="0.14984922576882018"/>
          <c:y val="0.25697576892365775"/>
          <c:w val="0.1618433328513722"/>
          <c:h val="0.23663367806825822"/>
        </c:manualLayou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Microsoft YaHei" panose="020B0503020204020204" pitchFamily="34" charset="-122"/>
              <a:ea typeface="Microsoft YaHei" panose="020B0503020204020204" pitchFamily="34" charset="-122"/>
              <a:cs typeface="+mn-cs"/>
            </a:defRPr>
          </a:pPr>
          <a:endParaRPr lang="zh-CN"/>
        </a:p>
      </c:txPr>
    </c:legend>
    <c:plotVisOnly val="1"/>
    <c:dispBlanksAs val="gap"/>
    <c:showDLblsOverMax val="0"/>
    <c:extLst>
      <c:ext uri="{0b15fc19-7d7d-44ad-8c2d-2c3a37ce22c3}">
        <chartProps xmlns="https://web.wps.cn/et/2018/main" chartId="{8668f6f4-1694-45b6-8323-f38b91ad1f10}"/>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r>
              <a:rPr lang="en-US" altLang="zh-CN" dirty="0"/>
              <a:t>≥3</a:t>
            </a:r>
            <a:r>
              <a:rPr lang="zh-CN" altLang="en-US" dirty="0"/>
              <a:t>级</a:t>
            </a:r>
            <a:r>
              <a:rPr lang="zh-CN" altLang="en-US" baseline="0" dirty="0"/>
              <a:t> </a:t>
            </a:r>
            <a:r>
              <a:rPr lang="zh-CN" altLang="en-US" dirty="0"/>
              <a:t>呕吐</a:t>
            </a:r>
          </a:p>
        </c:rich>
      </c:tx>
      <c:layout>
        <c:manualLayout>
          <c:xMode val="edge"/>
          <c:yMode val="edge"/>
          <c:x val="0.28080849499373223"/>
          <c:y val="0.12352121300283832"/>
        </c:manualLayout>
      </c:layout>
      <c:overlay val="0"/>
      <c:spPr>
        <a:noFill/>
        <a:ln>
          <a:noFill/>
        </a:ln>
        <a:effectLst/>
      </c:spPr>
      <c:txPr>
        <a:bodyPr rot="0" spcFirstLastPara="1" vertOverflow="ellipsis" vert="horz" wrap="square" anchor="ctr" anchorCtr="1"/>
        <a:lstStyle/>
        <a:p>
          <a:pPr>
            <a:defRPr lang="zh-CN" sz="1400" b="1" i="0" u="none" strike="noStrike" kern="1200" baseline="0">
              <a:solidFill>
                <a:schemeClr val="tx1">
                  <a:lumMod val="75000"/>
                  <a:lumOff val="25000"/>
                </a:schemeClr>
              </a:solidFill>
              <a:latin typeface="Microsoft YaHei" panose="020B0503020204020204" pitchFamily="34" charset="-122"/>
              <a:ea typeface="Microsoft YaHei" panose="020B0503020204020204" pitchFamily="34" charset="-122"/>
              <a:cs typeface="+mn-cs"/>
            </a:defRPr>
          </a:pPr>
          <a:endParaRPr lang="zh-CN"/>
        </a:p>
      </c:txPr>
    </c:title>
    <c:autoTitleDeleted val="0"/>
    <c:plotArea>
      <c:layout>
        <c:manualLayout>
          <c:layoutTarget val="inner"/>
          <c:xMode val="edge"/>
          <c:yMode val="edge"/>
          <c:x val="8.8399873696386619E-2"/>
          <c:y val="0.23635515583717021"/>
          <c:w val="0.91160012630361342"/>
          <c:h val="0.70456948142234188"/>
        </c:manualLayout>
      </c:layout>
      <c:barChart>
        <c:barDir val="col"/>
        <c:grouping val="clustered"/>
        <c:varyColors val="0"/>
        <c:ser>
          <c:idx val="0"/>
          <c:order val="0"/>
          <c:tx>
            <c:strRef>
              <c:f>Sheet1!$B$1</c:f>
              <c:strCache>
                <c:ptCount val="1"/>
                <c:pt idx="0">
                  <c:v>呕吐</c:v>
                </c:pt>
              </c:strCache>
            </c:strRef>
          </c:tx>
          <c:spPr>
            <a:solidFill>
              <a:srgbClr val="6CAED8"/>
            </a:solidFill>
            <a:ln>
              <a:noFill/>
            </a:ln>
            <a:effectLst/>
          </c:spPr>
          <c:invertIfNegative val="0"/>
          <c:dPt>
            <c:idx val="0"/>
            <c:invertIfNegative val="0"/>
            <c:bubble3D val="0"/>
            <c:spPr>
              <a:solidFill>
                <a:srgbClr val="6CAED8"/>
              </a:solidFill>
              <a:ln>
                <a:noFill/>
              </a:ln>
              <a:effectLst/>
            </c:spPr>
            <c:extLst>
              <c:ext xmlns:c16="http://schemas.microsoft.com/office/drawing/2014/chart" uri="{C3380CC4-5D6E-409C-BE32-E72D297353CC}">
                <c16:uniqueId val="{00000001-7B78-B845-8860-84B05CA4184E}"/>
              </c:ext>
            </c:extLst>
          </c:dPt>
          <c:dPt>
            <c:idx val="1"/>
            <c:invertIfNegative val="0"/>
            <c:bubble3D val="0"/>
            <c:spPr>
              <a:solidFill>
                <a:srgbClr val="1794BB"/>
              </a:solidFill>
              <a:ln>
                <a:noFill/>
              </a:ln>
              <a:effectLst/>
            </c:spPr>
            <c:extLst>
              <c:ext xmlns:c16="http://schemas.microsoft.com/office/drawing/2014/chart" uri="{C3380CC4-5D6E-409C-BE32-E72D297353CC}">
                <c16:uniqueId val="{00000003-7B78-B845-8860-84B05CA4184E}"/>
              </c:ext>
            </c:extLst>
          </c:dPt>
          <c:dPt>
            <c:idx val="2"/>
            <c:invertIfNegative val="0"/>
            <c:bubble3D val="0"/>
            <c:spPr>
              <a:solidFill>
                <a:srgbClr val="6CAED8"/>
              </a:solidFill>
              <a:ln>
                <a:noFill/>
              </a:ln>
              <a:effectLst/>
            </c:spPr>
            <c:extLst>
              <c:ext xmlns:c16="http://schemas.microsoft.com/office/drawing/2014/chart" uri="{C3380CC4-5D6E-409C-BE32-E72D297353CC}">
                <c16:uniqueId val="{00000005-7B78-B845-8860-84B05CA4184E}"/>
              </c:ext>
            </c:extLst>
          </c:dPt>
          <c:dPt>
            <c:idx val="3"/>
            <c:invertIfNegative val="0"/>
            <c:bubble3D val="0"/>
            <c:spPr>
              <a:solidFill>
                <a:srgbClr val="BBE0E3"/>
              </a:solidFill>
              <a:ln>
                <a:noFill/>
              </a:ln>
              <a:effectLst/>
            </c:spPr>
            <c:extLst>
              <c:ext xmlns:c16="http://schemas.microsoft.com/office/drawing/2014/chart" uri="{C3380CC4-5D6E-409C-BE32-E72D297353CC}">
                <c16:uniqueId val="{00000006-5823-AF48-A3A3-E4BB331D4840}"/>
              </c:ext>
            </c:extLst>
          </c:dPt>
          <c:dLbls>
            <c:dLbl>
              <c:idx val="0"/>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7B78-B845-8860-84B05CA4184E}"/>
                </c:ext>
              </c:extLst>
            </c:dLbl>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伏维西利</c:v>
                </c:pt>
                <c:pt idx="1">
                  <c:v>瑞波西利</c:v>
                </c:pt>
                <c:pt idx="2">
                  <c:v>阿贝西利</c:v>
                </c:pt>
                <c:pt idx="3">
                  <c:v>哌柏西利</c:v>
                </c:pt>
              </c:strCache>
            </c:strRef>
          </c:cat>
          <c:val>
            <c:numRef>
              <c:f>Sheet1!$B$2:$B$6</c:f>
              <c:numCache>
                <c:formatCode>General</c:formatCode>
                <c:ptCount val="5"/>
                <c:pt idx="0">
                  <c:v>0</c:v>
                </c:pt>
                <c:pt idx="1">
                  <c:v>2.2000000000000002</c:v>
                </c:pt>
                <c:pt idx="2">
                  <c:v>1.2</c:v>
                </c:pt>
                <c:pt idx="3">
                  <c:v>0.7</c:v>
                </c:pt>
              </c:numCache>
            </c:numRef>
          </c:val>
          <c:extLst>
            <c:ext xmlns:c16="http://schemas.microsoft.com/office/drawing/2014/chart" uri="{C3380CC4-5D6E-409C-BE32-E72D297353CC}">
              <c16:uniqueId val="{00000006-7B78-B845-8860-84B05CA4184E}"/>
            </c:ext>
          </c:extLst>
        </c:ser>
        <c:dLbls>
          <c:showLegendKey val="0"/>
          <c:showVal val="1"/>
          <c:showCatName val="0"/>
          <c:showSerName val="0"/>
          <c:showPercent val="0"/>
          <c:showBubbleSize val="0"/>
        </c:dLbls>
        <c:gapWidth val="246"/>
        <c:overlap val="-28"/>
        <c:axId val="332846515"/>
        <c:axId val="914792274"/>
      </c:barChart>
      <c:catAx>
        <c:axId val="332846515"/>
        <c:scaling>
          <c:orientation val="minMax"/>
        </c:scaling>
        <c:delete val="1"/>
        <c:axPos val="b"/>
        <c:numFmt formatCode="General" sourceLinked="0"/>
        <c:majorTickMark val="out"/>
        <c:minorTickMark val="none"/>
        <c:tickLblPos val="nextTo"/>
        <c:crossAx val="914792274"/>
        <c:crossesAt val="0"/>
        <c:auto val="1"/>
        <c:lblAlgn val="ctr"/>
        <c:lblOffset val="100"/>
        <c:noMultiLvlLbl val="0"/>
      </c:catAx>
      <c:valAx>
        <c:axId val="914792274"/>
        <c:scaling>
          <c:orientation val="minMax"/>
          <c:max val="3"/>
          <c:min val="0"/>
        </c:scaling>
        <c:delete val="1"/>
        <c:axPos val="l"/>
        <c:numFmt formatCode="General" sourceLinked="1"/>
        <c:majorTickMark val="out"/>
        <c:minorTickMark val="none"/>
        <c:tickLblPos val="nextTo"/>
        <c:crossAx val="332846515"/>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8668f6f4-1694-45b6-8323-f38b91ad1f10}"/>
      </c:ext>
    </c:extLst>
  </c:chart>
  <c:spPr>
    <a:noFill/>
    <a:ln w="9525" cap="flat" cmpd="sng" algn="ctr">
      <a:noFill/>
      <a:round/>
    </a:ln>
    <a:effectLst/>
  </c:spPr>
  <c:txPr>
    <a:bodyPr/>
    <a:lstStyle/>
    <a:p>
      <a:pPr>
        <a:defRPr lang="zh-CN"/>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ALT</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0640-CF4A-9F53-3FEED1395683}"/>
              </c:ext>
            </c:extLst>
          </c:dPt>
          <c:dPt>
            <c:idx val="1"/>
            <c:invertIfNegative val="0"/>
            <c:bubble3D val="0"/>
            <c:spPr>
              <a:solidFill>
                <a:srgbClr val="1794BB"/>
              </a:solidFill>
              <a:ln>
                <a:noFill/>
              </a:ln>
              <a:effectLst/>
            </c:spPr>
            <c:extLst>
              <c:ext xmlns:c16="http://schemas.microsoft.com/office/drawing/2014/chart" uri="{C3380CC4-5D6E-409C-BE32-E72D297353CC}">
                <c16:uniqueId val="{00000003-0640-CF4A-9F53-3FEED1395683}"/>
              </c:ext>
            </c:extLst>
          </c:dPt>
          <c:dPt>
            <c:idx val="2"/>
            <c:invertIfNegative val="0"/>
            <c:bubble3D val="0"/>
            <c:spPr>
              <a:solidFill>
                <a:srgbClr val="6CAED8"/>
              </a:solidFill>
              <a:ln>
                <a:noFill/>
              </a:ln>
              <a:effectLst/>
            </c:spPr>
            <c:extLst>
              <c:ext xmlns:c16="http://schemas.microsoft.com/office/drawing/2014/chart" uri="{C3380CC4-5D6E-409C-BE32-E72D297353CC}">
                <c16:uniqueId val="{00000005-0640-CF4A-9F53-3FEED1395683}"/>
              </c:ext>
            </c:extLst>
          </c:dPt>
          <c:dPt>
            <c:idx val="3"/>
            <c:invertIfNegative val="0"/>
            <c:bubble3D val="0"/>
            <c:spPr>
              <a:solidFill>
                <a:srgbClr val="BBE0E3"/>
              </a:solidFill>
              <a:ln>
                <a:noFill/>
              </a:ln>
              <a:effectLst/>
            </c:spPr>
            <c:extLst>
              <c:ext xmlns:c16="http://schemas.microsoft.com/office/drawing/2014/chart" uri="{C3380CC4-5D6E-409C-BE32-E72D297353CC}">
                <c16:uniqueId val="{00000006-C450-A649-9C7C-EA003EF02F62}"/>
              </c:ext>
            </c:extLst>
          </c:dPt>
          <c:dLbls>
            <c:dLbl>
              <c:idx val="0"/>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rgbClr val="C00000"/>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0640-CF4A-9F53-3FEED1395683}"/>
                </c:ext>
              </c:extLst>
            </c:dLbl>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伏维西利</c:v>
                </c:pt>
                <c:pt idx="1">
                  <c:v>瑞波西利</c:v>
                </c:pt>
                <c:pt idx="2">
                  <c:v>阿贝西利</c:v>
                </c:pt>
                <c:pt idx="3">
                  <c:v>哌柏西利</c:v>
                </c:pt>
              </c:strCache>
            </c:strRef>
          </c:cat>
          <c:val>
            <c:numRef>
              <c:f>Sheet1!$B$2:$B$6</c:f>
              <c:numCache>
                <c:formatCode>General</c:formatCode>
                <c:ptCount val="5"/>
                <c:pt idx="0">
                  <c:v>0.6</c:v>
                </c:pt>
                <c:pt idx="1">
                  <c:v>11.2</c:v>
                </c:pt>
                <c:pt idx="2">
                  <c:v>4.0999999999999996</c:v>
                </c:pt>
                <c:pt idx="3">
                  <c:v>1.8</c:v>
                </c:pt>
              </c:numCache>
            </c:numRef>
          </c:val>
          <c:extLst>
            <c:ext xmlns:c16="http://schemas.microsoft.com/office/drawing/2014/chart" uri="{C3380CC4-5D6E-409C-BE32-E72D297353CC}">
              <c16:uniqueId val="{00000006-0640-CF4A-9F53-3FEED1395683}"/>
            </c:ext>
          </c:extLst>
        </c:ser>
        <c:dLbls>
          <c:showLegendKey val="0"/>
          <c:showVal val="1"/>
          <c:showCatName val="0"/>
          <c:showSerName val="0"/>
          <c:showPercent val="0"/>
          <c:showBubbleSize val="0"/>
        </c:dLbls>
        <c:gapWidth val="246"/>
        <c:overlap val="-28"/>
        <c:axId val="332846515"/>
        <c:axId val="914792274"/>
      </c:barChart>
      <c:catAx>
        <c:axId val="332846515"/>
        <c:scaling>
          <c:orientation val="minMax"/>
        </c:scaling>
        <c:delete val="1"/>
        <c:axPos val="b"/>
        <c:numFmt formatCode="General" sourceLinked="0"/>
        <c:majorTickMark val="none"/>
        <c:minorTickMark val="none"/>
        <c:tickLblPos val="nextTo"/>
        <c:crossAx val="914792274"/>
        <c:crossesAt val="0"/>
        <c:auto val="1"/>
        <c:lblAlgn val="ctr"/>
        <c:lblOffset val="100"/>
        <c:noMultiLvlLbl val="0"/>
      </c:catAx>
      <c:valAx>
        <c:axId val="914792274"/>
        <c:scaling>
          <c:orientation val="minMax"/>
          <c:max val="12"/>
          <c:min val="0"/>
        </c:scaling>
        <c:delete val="1"/>
        <c:axPos val="l"/>
        <c:numFmt formatCode="General" sourceLinked="1"/>
        <c:majorTickMark val="out"/>
        <c:minorTickMark val="none"/>
        <c:tickLblPos val="nextTo"/>
        <c:crossAx val="332846515"/>
        <c:crosses val="autoZero"/>
        <c:crossBetween val="between"/>
        <c:majorUnit val="2"/>
      </c:valAx>
      <c:spPr>
        <a:noFill/>
        <a:ln>
          <a:noFill/>
        </a:ln>
        <a:effectLst/>
      </c:spPr>
    </c:plotArea>
    <c:plotVisOnly val="1"/>
    <c:dispBlanksAs val="gap"/>
    <c:showDLblsOverMax val="0"/>
    <c:extLst>
      <c:ext uri="{0b15fc19-7d7d-44ad-8c2d-2c3a37ce22c3}">
        <chartProps xmlns="https://web.wps.cn/et/2018/main" chartId="{8668f6f4-1694-45b6-8323-f38b91ad1f10}"/>
      </c:ext>
    </c:extLst>
  </c:chart>
  <c:spPr>
    <a:noFill/>
    <a:ln w="9525" cap="flat" cmpd="sng" algn="ctr">
      <a:noFill/>
      <a:round/>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B29A6-F295-4EEA-945C-3AE60EA2E7DB}" type="datetimeFigureOut">
              <a:rPr lang="zh-CN" altLang="en-US" smtClean="0"/>
              <a:t>2025/7/17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251F7-0FC2-4A9F-8C14-19CE55155891}" type="slidenum">
              <a:rPr lang="zh-CN" altLang="en-US" smtClean="0"/>
              <a:t>‹#›</a:t>
            </a:fld>
            <a:endParaRPr lang="zh-CN" altLang="en-US"/>
          </a:p>
        </p:txBody>
      </p:sp>
    </p:spTree>
    <p:extLst>
      <p:ext uri="{BB962C8B-B14F-4D97-AF65-F5344CB8AC3E}">
        <p14:creationId xmlns:p14="http://schemas.microsoft.com/office/powerpoint/2010/main" val="36309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208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0A04F-5318-05E0-E61A-616E1D19543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08C617F-0F1D-7668-798A-75623EC1C4C9}"/>
              </a:ext>
            </a:extLst>
          </p:cNvPr>
          <p:cNvSpPr>
            <a:spLocks noGrp="1" noRot="1" noChangeAspect="1"/>
          </p:cNvSpPr>
          <p:nvPr>
            <p:ph type="sldImg"/>
          </p:nvPr>
        </p:nvSpPr>
        <p:spPr/>
      </p:sp>
      <p:sp>
        <p:nvSpPr>
          <p:cNvPr id="3" name="文本占位符 2">
            <a:extLst>
              <a:ext uri="{FF2B5EF4-FFF2-40B4-BE49-F238E27FC236}">
                <a16:creationId xmlns:a16="http://schemas.microsoft.com/office/drawing/2014/main" id="{958DED3C-5335-CB0B-B94C-3FBB80F762EC}"/>
              </a:ext>
            </a:extLst>
          </p:cNvPr>
          <p:cNvSpPr>
            <a:spLocks noGrp="1"/>
          </p:cNvSpPr>
          <p:nvPr>
            <p:ph type="body"/>
          </p:nvPr>
        </p:nvSpPr>
        <p:spPr/>
        <p:txBody>
          <a:bodyPr/>
          <a:lstStyle/>
          <a:p>
            <a:endParaRPr lang="zh-CN" altLang="en-US" dirty="0"/>
          </a:p>
        </p:txBody>
      </p:sp>
    </p:spTree>
    <p:extLst>
      <p:ext uri="{BB962C8B-B14F-4D97-AF65-F5344CB8AC3E}">
        <p14:creationId xmlns:p14="http://schemas.microsoft.com/office/powerpoint/2010/main" val="18079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1048583" name="日期占位符 3"/>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584" name="页脚占位符 4"/>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585"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104449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53" name="标题 1"/>
          <p:cNvSpPr>
            <a:spLocks noGrp="1"/>
          </p:cNvSpPr>
          <p:nvPr>
            <p:ph type="title"/>
          </p:nvPr>
        </p:nvSpPr>
        <p:spPr/>
        <p:txBody>
          <a:bodyPr/>
          <a:lstStyle/>
          <a:p>
            <a:pPr fontAlgn="base"/>
            <a:r>
              <a:rPr lang="zh-CN" altLang="en-US" strike="noStrike" noProof="1"/>
              <a:t>单击此处编辑母版标题样式</a:t>
            </a:r>
          </a:p>
        </p:txBody>
      </p:sp>
      <p:sp>
        <p:nvSpPr>
          <p:cNvPr id="1048654"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48655" name="日期占位符 3"/>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56" name="页脚占位符 4"/>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57"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355334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1048637"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p>
        </p:txBody>
      </p:sp>
      <p:sp>
        <p:nvSpPr>
          <p:cNvPr id="1048638"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48639" name="日期占位符 3"/>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40" name="页脚占位符 4"/>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41"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383893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42" name="标题 1"/>
          <p:cNvSpPr>
            <a:spLocks noGrp="1"/>
          </p:cNvSpPr>
          <p:nvPr>
            <p:ph type="title"/>
          </p:nvPr>
        </p:nvSpPr>
        <p:spPr/>
        <p:txBody>
          <a:bodyPr/>
          <a:lstStyle/>
          <a:p>
            <a:pPr fontAlgn="base"/>
            <a:r>
              <a:rPr lang="zh-CN" altLang="en-US" strike="noStrike" noProof="1"/>
              <a:t>单击此处编辑母版标题样式</a:t>
            </a:r>
          </a:p>
        </p:txBody>
      </p:sp>
      <p:sp>
        <p:nvSpPr>
          <p:cNvPr id="104864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48644" name="日期占位符 3"/>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45" name="页脚占位符 4"/>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46"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248922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58"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a:t>单击此处编辑母版标题样式</a:t>
            </a:r>
          </a:p>
        </p:txBody>
      </p:sp>
      <p:sp>
        <p:nvSpPr>
          <p:cNvPr id="1048659"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1048660" name="日期占位符 3"/>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61" name="页脚占位符 4"/>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62" name="灯片编号占位符 5"/>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371998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63" name="标题 1"/>
          <p:cNvSpPr>
            <a:spLocks noGrp="1"/>
          </p:cNvSpPr>
          <p:nvPr>
            <p:ph type="title"/>
          </p:nvPr>
        </p:nvSpPr>
        <p:spPr/>
        <p:txBody>
          <a:bodyPr/>
          <a:lstStyle/>
          <a:p>
            <a:pPr fontAlgn="base"/>
            <a:r>
              <a:rPr lang="zh-CN" altLang="en-US" strike="noStrike" noProof="1"/>
              <a:t>单击此处编辑母版标题样式</a:t>
            </a:r>
          </a:p>
        </p:txBody>
      </p:sp>
      <p:sp>
        <p:nvSpPr>
          <p:cNvPr id="1048664"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48665"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48666" name="日期占位符 4"/>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67" name="页脚占位符 5"/>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68"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91959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69"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p>
        </p:txBody>
      </p:sp>
      <p:sp>
        <p:nvSpPr>
          <p:cNvPr id="1048670"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1048671" name="内容占位符 3"/>
          <p:cNvSpPr>
            <a:spLocks noGrp="1"/>
          </p:cNvSpPr>
          <p:nvPr>
            <p:ph sz="half" idx="2"/>
          </p:nvPr>
        </p:nvSpPr>
        <p:spPr>
          <a:xfrm>
            <a:off x="1186774" y="2665379"/>
            <a:ext cx="4873574"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48672"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p>
        </p:txBody>
      </p:sp>
      <p:sp>
        <p:nvSpPr>
          <p:cNvPr id="1048673" name="内容占位符 5"/>
          <p:cNvSpPr>
            <a:spLocks noGrp="1"/>
          </p:cNvSpPr>
          <p:nvPr>
            <p:ph sz="quarter" idx="4"/>
          </p:nvPr>
        </p:nvSpPr>
        <p:spPr>
          <a:xfrm>
            <a:off x="6256938" y="2665379"/>
            <a:ext cx="4897576" cy="3524284"/>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48674" name="日期占位符 6"/>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75" name="页脚占位符 7"/>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76" name="灯片编号占位符 8"/>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248846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33" name="标题 1"/>
          <p:cNvSpPr>
            <a:spLocks noGrp="1"/>
          </p:cNvSpPr>
          <p:nvPr>
            <p:ph type="title"/>
          </p:nvPr>
        </p:nvSpPr>
        <p:spPr/>
        <p:txBody>
          <a:bodyPr/>
          <a:lstStyle/>
          <a:p>
            <a:pPr fontAlgn="base"/>
            <a:r>
              <a:rPr lang="zh-CN" altLang="en-US" strike="noStrike" noProof="1"/>
              <a:t>单击此处编辑母版标题样式</a:t>
            </a:r>
          </a:p>
        </p:txBody>
      </p:sp>
      <p:sp>
        <p:nvSpPr>
          <p:cNvPr id="1048634" name="日期占位符 2"/>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35" name="页脚占位符 3"/>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36" name="灯片编号占位符 4"/>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9433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92" name="日期占位符 1"/>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593" name="页脚占位符 2"/>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594" name="灯片编号占位符 3"/>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189540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77"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p>
        </p:txBody>
      </p:sp>
      <p:sp>
        <p:nvSpPr>
          <p:cNvPr id="1048678"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048679"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1048680" name="日期占位符 4"/>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81" name="页脚占位符 5"/>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82"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335237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47"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p>
        </p:txBody>
      </p:sp>
      <p:sp>
        <p:nvSpPr>
          <p:cNvPr id="1048648"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1048649"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p>
        </p:txBody>
      </p:sp>
      <p:sp>
        <p:nvSpPr>
          <p:cNvPr id="1048650" name="日期占位符 4"/>
          <p:cNvSpPr>
            <a:spLocks noGrp="1"/>
          </p:cNvSpPr>
          <p:nvPr>
            <p:ph type="dt" sz="half" idx="10"/>
          </p:nvPr>
        </p:nvSpPr>
        <p:spPr/>
        <p:txBody>
          <a:bodyPr/>
          <a:lstStyle/>
          <a:p>
            <a:pPr lvl="0" fontAlgn="base"/>
            <a:endParaRPr lang="zh-CN" altLang="en-US" strike="noStrike" noProof="1">
              <a:latin typeface="Arial" panose="020B0604020202090204" pitchFamily="34" charset="0"/>
            </a:endParaRPr>
          </a:p>
        </p:txBody>
      </p:sp>
      <p:sp>
        <p:nvSpPr>
          <p:cNvPr id="1048651" name="页脚占位符 5"/>
          <p:cNvSpPr>
            <a:spLocks noGrp="1"/>
          </p:cNvSpPr>
          <p:nvPr>
            <p:ph type="ftr" sz="quarter" idx="11"/>
          </p:nvPr>
        </p:nvSpPr>
        <p:spPr/>
        <p:txBody>
          <a:bodyPr/>
          <a:lstStyle/>
          <a:p>
            <a:pPr lvl="0" fontAlgn="base"/>
            <a:endParaRPr lang="zh-CN" altLang="en-US" strike="noStrike" noProof="1">
              <a:latin typeface="Arial" panose="020B0604020202090204" pitchFamily="34" charset="0"/>
            </a:endParaRPr>
          </a:p>
        </p:txBody>
      </p:sp>
      <p:sp>
        <p:nvSpPr>
          <p:cNvPr id="1048652" name="灯片编号占位符 6"/>
          <p:cNvSpPr>
            <a:spLocks noGrp="1"/>
          </p:cNvSpPr>
          <p:nvPr>
            <p:ph type="sldNum" sz="quarter" idx="12"/>
          </p:nvPr>
        </p:nvSpPr>
        <p:spPr/>
        <p:txBody>
          <a:body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337152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 1025"/>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p>
        </p:txBody>
      </p:sp>
      <p:sp>
        <p:nvSpPr>
          <p:cNvPr id="1048577" name="文本占位符 1026"/>
          <p:cNvSpPr>
            <a:spLocks noGrp="1"/>
          </p:cNvSpPr>
          <p:nvPr>
            <p:ph type="body"/>
          </p:nvPr>
        </p:nvSpPr>
        <p:spPr>
          <a:xfrm>
            <a:off x="609600" y="1600200"/>
            <a:ext cx="10972800" cy="4525963"/>
          </a:xfrm>
          <a:prstGeom prst="rect">
            <a:avLst/>
          </a:prstGeom>
          <a:noFill/>
          <a:ln w="9525">
            <a:noFill/>
          </a:ln>
        </p:spPr>
        <p:txBody>
          <a:bodyPr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90204" pitchFamily="34" charset="0"/>
            </a:endParaRPr>
          </a:p>
        </p:txBody>
      </p:sp>
      <p:sp>
        <p:nvSpPr>
          <p:cNvPr id="104857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90204" pitchFamily="34" charset="0"/>
            </a:endParaRPr>
          </a:p>
        </p:txBody>
      </p:sp>
      <p:sp>
        <p:nvSpPr>
          <p:cNvPr id="1048580" name="灯片编号占位符 1029"/>
          <p:cNvSpPr>
            <a:spLocks noGrp="1"/>
          </p:cNvSpPr>
          <p:nvPr>
            <p:ph type="sldNum" sz="quarter" idx="4"/>
          </p:nvPr>
        </p:nvSpPr>
        <p:spPr>
          <a:xfrm>
            <a:off x="9383296" y="6571330"/>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90204" pitchFamily="34" charset="0"/>
                <a:ea typeface="宋体" pitchFamily="2" charset="-122"/>
                <a:cs typeface="+mn-cs"/>
              </a:rPr>
              <a:t>‹#›</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18554471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宋体"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宋体"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宋体"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宋体"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宋体"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宋体"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宋体"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90204" pitchFamily="34" charset="0"/>
          <a:ea typeface="宋体"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chart" Target="../charts/chart1.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notesSlide" Target="../notesSlides/notesSlide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slideLayout" Target="../slideLayouts/slideLayout2.xml"/><Relationship Id="rId5" Type="http://schemas.openxmlformats.org/officeDocument/2006/relationships/tags" Target="../tags/tag34.xml"/><Relationship Id="rId15" Type="http://schemas.openxmlformats.org/officeDocument/2006/relationships/chart" Target="../charts/chart3.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slideLayout" Target="../slideLayouts/slideLayout2.xml"/><Relationship Id="rId3" Type="http://schemas.openxmlformats.org/officeDocument/2006/relationships/tags" Target="../tags/tag42.xml"/><Relationship Id="rId21" Type="http://schemas.openxmlformats.org/officeDocument/2006/relationships/chart" Target="../charts/chart6.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tags" Target="../tags/tag56.xml"/><Relationship Id="rId2" Type="http://schemas.openxmlformats.org/officeDocument/2006/relationships/tags" Target="../tags/tag41.xml"/><Relationship Id="rId16" Type="http://schemas.openxmlformats.org/officeDocument/2006/relationships/tags" Target="../tags/tag55.xml"/><Relationship Id="rId20" Type="http://schemas.openxmlformats.org/officeDocument/2006/relationships/chart" Target="../charts/chart5.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19" Type="http://schemas.openxmlformats.org/officeDocument/2006/relationships/chart" Target="../charts/chart4.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_rels/slide7.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slideLayout" Target="../slideLayouts/slideLayout2.xml"/><Relationship Id="rId3" Type="http://schemas.openxmlformats.org/officeDocument/2006/relationships/tags" Target="../tags/tag59.xml"/><Relationship Id="rId21" Type="http://schemas.openxmlformats.org/officeDocument/2006/relationships/chart" Target="../charts/chart8.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chart" Target="../charts/chart12.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chart" Target="../charts/chart7.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chart" Target="../charts/chart11.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chart" Target="../charts/chart10.xml"/><Relationship Id="rId10" Type="http://schemas.openxmlformats.org/officeDocument/2006/relationships/tags" Target="../tags/tag66.xml"/><Relationship Id="rId19" Type="http://schemas.openxmlformats.org/officeDocument/2006/relationships/notesSlide" Target="../notesSlides/notesSlide3.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chart" Target="../charts/chart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6.xml"/><Relationship Id="rId7" Type="http://schemas.openxmlformats.org/officeDocument/2006/relationships/tags" Target="../tags/tag80.xml"/><Relationship Id="rId12" Type="http://schemas.microsoft.com/office/2007/relationships/hdphoto" Target="../media/hdphoto1.wdp"/><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3.png"/><Relationship Id="rId5" Type="http://schemas.openxmlformats.org/officeDocument/2006/relationships/tags" Target="../tags/tag78.xml"/><Relationship Id="rId10" Type="http://schemas.openxmlformats.org/officeDocument/2006/relationships/image" Target="../media/image2.GIF"/><Relationship Id="rId4" Type="http://schemas.openxmlformats.org/officeDocument/2006/relationships/tags" Target="../tags/tag77.xml"/><Relationship Id="rId9"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 Type="http://schemas.openxmlformats.org/officeDocument/2006/relationships/tags" Target="../tags/tag82.xml"/><Relationship Id="rId16" Type="http://schemas.openxmlformats.org/officeDocument/2006/relationships/tags" Target="../tags/tag96.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10" Type="http://schemas.openxmlformats.org/officeDocument/2006/relationships/tags" Target="../tags/tag90.xml"/><Relationship Id="rId19" Type="http://schemas.openxmlformats.org/officeDocument/2006/relationships/slideLayout" Target="../slideLayouts/slideLayout2.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副标题 2"/>
          <p:cNvSpPr>
            <a:spLocks noGrp="1"/>
          </p:cNvSpPr>
          <p:nvPr>
            <p:ph type="subTitle" idx="1"/>
          </p:nvPr>
        </p:nvSpPr>
        <p:spPr>
          <a:xfrm>
            <a:off x="1524000" y="3306763"/>
            <a:ext cx="9144000" cy="1655762"/>
          </a:xfrm>
        </p:spPr>
        <p:txBody>
          <a:bodyPr anchor="t" anchorCtr="0"/>
          <a:lstStyle/>
          <a:p>
            <a:pPr defTabSz="914400">
              <a:buClrTx/>
              <a:buSzTx/>
              <a:buFontTx/>
            </a:pPr>
            <a:endParaRPr lang="zh-CN" altLang="en-US" kern="1200" baseline="0">
              <a:latin typeface="+mn-lt"/>
              <a:ea typeface="+mn-ea"/>
              <a:cs typeface="+mn-cs"/>
            </a:endParaRPr>
          </a:p>
        </p:txBody>
      </p:sp>
      <p:pic>
        <p:nvPicPr>
          <p:cNvPr id="2097152" name="图片 3" descr="办公会主视觉基础"/>
          <p:cNvPicPr>
            <a:picLocks noChangeAspect="1"/>
          </p:cNvPicPr>
          <p:nvPr/>
        </p:nvPicPr>
        <p:blipFill>
          <a:blip r:embed="rId6"/>
          <a:srcRect t="18333"/>
          <a:stretch>
            <a:fillRect/>
          </a:stretch>
        </p:blipFill>
        <p:spPr>
          <a:xfrm>
            <a:off x="0" y="889000"/>
            <a:ext cx="12192000" cy="5600700"/>
          </a:xfrm>
          <a:prstGeom prst="rect">
            <a:avLst/>
          </a:prstGeom>
          <a:noFill/>
          <a:ln w="9525">
            <a:noFill/>
          </a:ln>
        </p:spPr>
      </p:pic>
      <p:sp>
        <p:nvSpPr>
          <p:cNvPr id="1048587" name="文本框 4"/>
          <p:cNvSpPr txBox="1"/>
          <p:nvPr/>
        </p:nvSpPr>
        <p:spPr>
          <a:xfrm>
            <a:off x="6169025" y="2063750"/>
            <a:ext cx="5435600" cy="950595"/>
          </a:xfrm>
          <a:prstGeom prst="rect">
            <a:avLst/>
          </a:prstGeom>
          <a:noFill/>
        </p:spPr>
        <p:txBody>
          <a:bodyPr wrap="square" rtlCol="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sz="2800" b="1" i="0" u="none" strike="noStrike" kern="1200" cap="none" spc="300" normalizeH="0" baseline="0" noProof="1">
                <a:ln>
                  <a:noFill/>
                </a:ln>
                <a:solidFill>
                  <a:srgbClr val="002060"/>
                </a:solidFill>
                <a:effectLst/>
                <a:uLnTx/>
                <a:uFillTx/>
                <a:latin typeface="微软雅黑" panose="020B0503020204020204" charset="-122"/>
                <a:ea typeface="微软雅黑" panose="020B0503020204020204" charset="-122"/>
                <a:cs typeface="微软雅黑" panose="020B0503020204020204" charset="-122"/>
              </a:rPr>
              <a:t>枸橼酸伏维西利胶囊</a:t>
            </a:r>
          </a:p>
        </p:txBody>
      </p:sp>
      <p:grpSp>
        <p:nvGrpSpPr>
          <p:cNvPr id="21" name="组合 10"/>
          <p:cNvGrpSpPr/>
          <p:nvPr/>
        </p:nvGrpSpPr>
        <p:grpSpPr>
          <a:xfrm>
            <a:off x="12385675" y="1196975"/>
            <a:ext cx="504825" cy="1562100"/>
            <a:chOff x="-946" y="2565"/>
            <a:chExt cx="794" cy="2461"/>
          </a:xfrm>
        </p:grpSpPr>
        <p:sp>
          <p:nvSpPr>
            <p:cNvPr id="1048589" name="矩形 11"/>
            <p:cNvSpPr/>
            <p:nvPr>
              <p:custDataLst>
                <p:tags r:id="rId1"/>
              </p:custDataLst>
            </p:nvPr>
          </p:nvSpPr>
          <p:spPr>
            <a:xfrm>
              <a:off x="-946" y="2565"/>
              <a:ext cx="794" cy="680"/>
            </a:xfrm>
            <a:prstGeom prst="rect">
              <a:avLst/>
            </a:prstGeom>
            <a:solidFill>
              <a:srgbClr val="002060"/>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Arial"/>
                <a:ea typeface="宋体"/>
                <a:cs typeface="+mn-cs"/>
              </a:endParaRPr>
            </a:p>
          </p:txBody>
        </p:sp>
        <p:sp>
          <p:nvSpPr>
            <p:cNvPr id="1048590" name="矩形 12"/>
            <p:cNvSpPr/>
            <p:nvPr>
              <p:custDataLst>
                <p:tags r:id="rId2"/>
              </p:custDataLst>
            </p:nvPr>
          </p:nvSpPr>
          <p:spPr>
            <a:xfrm>
              <a:off x="-946" y="3473"/>
              <a:ext cx="794" cy="680"/>
            </a:xfrm>
            <a:prstGeom prst="rect">
              <a:avLst/>
            </a:prstGeom>
            <a:solidFill>
              <a:srgbClr val="0070C0"/>
            </a:solidFill>
            <a:ln>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Arial"/>
                <a:ea typeface="宋体"/>
                <a:cs typeface="+mn-cs"/>
              </a:endParaRPr>
            </a:p>
          </p:txBody>
        </p:sp>
        <p:sp>
          <p:nvSpPr>
            <p:cNvPr id="1048591" name="矩形 13"/>
            <p:cNvSpPr/>
            <p:nvPr>
              <p:custDataLst>
                <p:tags r:id="rId3"/>
              </p:custDataLst>
            </p:nvPr>
          </p:nvSpPr>
          <p:spPr>
            <a:xfrm>
              <a:off x="-946" y="4346"/>
              <a:ext cx="794" cy="680"/>
            </a:xfrm>
            <a:prstGeom prst="rect">
              <a:avLst/>
            </a:prstGeom>
            <a:solidFill>
              <a:srgbClr val="6CAED8"/>
            </a:solidFill>
            <a:ln>
              <a:solidFill>
                <a:srgbClr val="6CAED8"/>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Arial"/>
                <a:ea typeface="宋体"/>
                <a:cs typeface="+mn-cs"/>
              </a:endParaRPr>
            </a:p>
          </p:txBody>
        </p:sp>
      </p:grpSp>
      <p:sp>
        <p:nvSpPr>
          <p:cNvPr id="2" name="文本框 1"/>
          <p:cNvSpPr txBox="1"/>
          <p:nvPr/>
        </p:nvSpPr>
        <p:spPr>
          <a:xfrm>
            <a:off x="7778175" y="5267296"/>
            <a:ext cx="4383405" cy="36830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申报企业：锦州奥鸿药业有限责任公司</a:t>
            </a:r>
          </a:p>
        </p:txBody>
      </p:sp>
      <p:cxnSp>
        <p:nvCxnSpPr>
          <p:cNvPr id="4" name="直接连接符 3"/>
          <p:cNvCxnSpPr/>
          <p:nvPr/>
        </p:nvCxnSpPr>
        <p:spPr>
          <a:xfrm flipV="1">
            <a:off x="6168390" y="2700655"/>
            <a:ext cx="5402580" cy="889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687614" y="3088837"/>
            <a:ext cx="7504386" cy="1566904"/>
          </a:xfrm>
          <a:prstGeom prst="rect">
            <a:avLst/>
          </a:prstGeom>
          <a:noFill/>
        </p:spPr>
        <p:txBody>
          <a:bodyPr wrap="square" rtlCol="0">
            <a:spAutoFit/>
          </a:bodyPr>
          <a:lstStyle/>
          <a:p>
            <a:pPr algn="ctr" fontAlgn="base">
              <a:lnSpc>
                <a:spcPct val="200000"/>
              </a:lnSpc>
              <a:spcBef>
                <a:spcPts val="500"/>
              </a:spcBef>
              <a:spcAft>
                <a:spcPct val="0"/>
              </a:spcAft>
              <a:defRPr/>
            </a:pP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自主创新</a:t>
            </a:r>
            <a:r>
              <a:rPr lang="en-US" altLang="zh-CN" b="1" dirty="0">
                <a:solidFill>
                  <a:srgbClr val="C00000"/>
                </a:solidFill>
                <a:latin typeface="微软雅黑" panose="020B0503020204020204" charset="-122"/>
                <a:ea typeface="微软雅黑" panose="020B0503020204020204" charset="-122"/>
                <a:cs typeface="微软雅黑" panose="020B0503020204020204" charset="-122"/>
                <a:sym typeface="+mn-ea"/>
              </a:rPr>
              <a:t>CDK4/6</a:t>
            </a: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mn-ea"/>
              </a:rPr>
              <a:t>抑制剂，</a:t>
            </a: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获我国“重大新药创制”科技重大专项支持</a:t>
            </a:r>
          </a:p>
          <a:p>
            <a:pPr marL="285750" marR="0" lvl="0" indent="-285750" algn="ctr" defTabSz="914400" rtl="0" eaLnBrk="1" fontAlgn="base" latinLnBrk="0" hangingPunct="1">
              <a:lnSpc>
                <a:spcPct val="200000"/>
              </a:lnSpc>
              <a:spcBef>
                <a:spcPct val="0"/>
              </a:spcBef>
              <a:spcAft>
                <a:spcPct val="0"/>
              </a:spcAft>
              <a:buClrTx/>
              <a:buSzTx/>
              <a:buFontTx/>
              <a:buChar char="-"/>
              <a:tabLst/>
              <a:defRPr/>
            </a:pPr>
            <a:r>
              <a:rPr kumimoji="0" lang="zh-CN" altLang="en-US" b="1" i="0" u="none" strike="noStrike" kern="1200" cap="none" spc="0" normalizeH="0" baseline="0" noProof="0" dirty="0">
                <a:ln>
                  <a:noFill/>
                </a:ln>
                <a:solidFill>
                  <a:srgbClr val="1794BB"/>
                </a:solidFill>
                <a:effectLst/>
                <a:uLnTx/>
                <a:uFillTx/>
                <a:latin typeface="微软雅黑" panose="020B0503020204020204" charset="-122"/>
                <a:ea typeface="微软雅黑" panose="020B0503020204020204" charset="-122"/>
                <a:cs typeface="微软雅黑" panose="020B0503020204020204" charset="-122"/>
                <a:sym typeface="+mn-ea"/>
              </a:rPr>
              <a:t>为绝经前晚期乳腺癌患者提供更安全有效治疗方案</a:t>
            </a:r>
            <a:endParaRPr kumimoji="0" lang="en-US" altLang="zh-CN" b="1" i="0" u="none" strike="noStrike" kern="1200" cap="none" spc="0" normalizeH="0" baseline="0" noProof="0" dirty="0">
              <a:ln>
                <a:noFill/>
              </a:ln>
              <a:solidFill>
                <a:srgbClr val="1794BB"/>
              </a:solidFill>
              <a:effectLst/>
              <a:uLnTx/>
              <a:uFillTx/>
              <a:latin typeface="微软雅黑" panose="020B0503020204020204" charset="-122"/>
              <a:ea typeface="微软雅黑" panose="020B0503020204020204" charset="-122"/>
              <a:cs typeface="微软雅黑" panose="020B0503020204020204" charset="-122"/>
              <a:sym typeface="+mn-ea"/>
            </a:endParaRPr>
          </a:p>
          <a:p>
            <a:pPr marL="285750" marR="0" lvl="0" indent="-285750" algn="ctr" defTabSz="914400" rtl="0" eaLnBrk="1" fontAlgn="base" latinLnBrk="0" hangingPunct="1">
              <a:lnSpc>
                <a:spcPct val="150000"/>
              </a:lnSpc>
              <a:spcBef>
                <a:spcPct val="0"/>
              </a:spcBef>
              <a:spcAft>
                <a:spcPct val="0"/>
              </a:spcAft>
              <a:buClrTx/>
              <a:buSzTx/>
              <a:buFontTx/>
              <a:buChar char="-"/>
              <a:tabLst/>
              <a:defRPr/>
            </a:pPr>
            <a:r>
              <a:rPr kumimoji="0" lang="en-US" altLang="zh-CN" b="1" i="0" u="none" strike="noStrike" kern="1200" cap="none" spc="0" normalizeH="0" baseline="0" noProof="0" dirty="0">
                <a:ln>
                  <a:noFill/>
                </a:ln>
                <a:solidFill>
                  <a:srgbClr val="1794BB"/>
                </a:solidFill>
                <a:effectLst/>
                <a:uLnTx/>
                <a:uFillTx/>
                <a:latin typeface="微软雅黑" panose="020B0503020204020204" charset="-122"/>
                <a:ea typeface="微软雅黑" panose="020B0503020204020204" charset="-122"/>
                <a:cs typeface="微软雅黑" panose="020B0503020204020204" charset="-122"/>
                <a:sym typeface="+mn-ea"/>
              </a:rPr>
              <a:t>  </a:t>
            </a:r>
            <a:r>
              <a:rPr kumimoji="0" lang="zh-CN" altLang="en-US" b="1" i="0" u="none" strike="noStrike" kern="1200" cap="none" spc="0" normalizeH="0" baseline="0" noProof="0" dirty="0">
                <a:ln>
                  <a:noFill/>
                </a:ln>
                <a:solidFill>
                  <a:srgbClr val="1794BB"/>
                </a:solidFill>
                <a:effectLst/>
                <a:uLnTx/>
                <a:uFillTx/>
                <a:latin typeface="微软雅黑" panose="020B0503020204020204" charset="-122"/>
                <a:ea typeface="微软雅黑" panose="020B0503020204020204" charset="-122"/>
                <a:cs typeface="微软雅黑" panose="020B0503020204020204" charset="-122"/>
                <a:sym typeface="+mn-ea"/>
              </a:rPr>
              <a:t>胃肠道不良反应低，腹泻发生率仅</a:t>
            </a:r>
            <a:r>
              <a:rPr kumimoji="0" lang="en-US" altLang="zh-CN" b="1" i="0" u="none" strike="noStrike" kern="1200" cap="none" spc="0" normalizeH="0" baseline="0" noProof="0" dirty="0">
                <a:ln>
                  <a:noFill/>
                </a:ln>
                <a:solidFill>
                  <a:srgbClr val="1794BB"/>
                </a:solidFill>
                <a:effectLst/>
                <a:uLnTx/>
                <a:uFillTx/>
                <a:latin typeface="微软雅黑" panose="020B0503020204020204" charset="-122"/>
                <a:ea typeface="微软雅黑" panose="020B0503020204020204" charset="-122"/>
                <a:cs typeface="微软雅黑" panose="020B0503020204020204" charset="-122"/>
                <a:sym typeface="+mn-ea"/>
              </a:rPr>
              <a:t>0.6%</a:t>
            </a:r>
            <a:r>
              <a:rPr kumimoji="0" lang="zh-CN" altLang="en-US" b="1" i="0" u="none" strike="noStrike" kern="1200" cap="none" spc="0" normalizeH="0" baseline="0" noProof="0" dirty="0">
                <a:ln>
                  <a:noFill/>
                </a:ln>
                <a:solidFill>
                  <a:srgbClr val="1794BB"/>
                </a:solidFill>
                <a:effectLst/>
                <a:uLnTx/>
                <a:uFillTx/>
                <a:latin typeface="微软雅黑" panose="020B0503020204020204" charset="-122"/>
                <a:ea typeface="微软雅黑" panose="020B0503020204020204" charset="-122"/>
                <a:cs typeface="微软雅黑" panose="020B0503020204020204" charset="-122"/>
                <a:sym typeface="+mn-ea"/>
              </a:rPr>
              <a:t>，安全耐受</a:t>
            </a:r>
            <a:endParaRPr kumimoji="0" lang="en-US" altLang="zh-CN" b="1" i="0" u="none" strike="noStrike" kern="1200" cap="none" spc="0" normalizeH="0" baseline="0" noProof="0" dirty="0">
              <a:ln>
                <a:noFill/>
              </a:ln>
              <a:solidFill>
                <a:srgbClr val="1794BB"/>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263525" y="260350"/>
            <a:ext cx="1924685" cy="583565"/>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300" normalizeH="0" baseline="0" noProof="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3200" b="1" i="0" u="none" strike="noStrike" kern="1200" cap="none" spc="300" normalizeH="0" baseline="30000" noProof="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pic>
        <p:nvPicPr>
          <p:cNvPr id="7" name="图片 6" descr="附件3、说明书CXHS2300103-SM"/>
          <p:cNvPicPr>
            <a:picLocks noChangeAspect="1"/>
          </p:cNvPicPr>
          <p:nvPr/>
        </p:nvPicPr>
        <p:blipFill>
          <a:blip r:embed="rId7"/>
          <a:stretch>
            <a:fillRect/>
          </a:stretch>
        </p:blipFill>
        <p:spPr>
          <a:xfrm>
            <a:off x="4613866" y="1037019"/>
            <a:ext cx="2163749" cy="2083753"/>
          </a:xfrm>
          <a:prstGeom prst="rect">
            <a:avLst/>
          </a:prstGeom>
        </p:spPr>
      </p:pic>
      <p:sp>
        <p:nvSpPr>
          <p:cNvPr id="6" name="灯片编号占位符 5">
            <a:extLst>
              <a:ext uri="{FF2B5EF4-FFF2-40B4-BE49-F238E27FC236}">
                <a16:creationId xmlns:a16="http://schemas.microsoft.com/office/drawing/2014/main" id="{D6C571F4-3F0C-A411-EC6B-97D63D2D82F9}"/>
              </a:ext>
            </a:extLst>
          </p:cNvPr>
          <p:cNvSpPr>
            <a:spLocks noGrp="1"/>
          </p:cNvSpPr>
          <p:nvPr>
            <p:ph type="sldNum" sz="quarter" idx="12"/>
          </p:nvPr>
        </p:nvSpPr>
        <p:spPr>
          <a:xfrm>
            <a:off x="9316780" y="6462950"/>
            <a:ext cx="2844800" cy="476250"/>
          </a:xfrm>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1</a:t>
            </a:fld>
            <a:endParaRPr lang="zh-CN" altLang="en-US" strike="noStrike" noProof="1">
              <a:latin typeface="Arial" panose="020B060402020209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CA258-9278-6C4E-F595-0BFD42C0AA54}"/>
            </a:ext>
          </a:extLst>
        </p:cNvPr>
        <p:cNvGrpSpPr/>
        <p:nvPr/>
      </p:nvGrpSpPr>
      <p:grpSpPr>
        <a:xfrm>
          <a:off x="0" y="0"/>
          <a:ext cx="0" cy="0"/>
          <a:chOff x="0" y="0"/>
          <a:chExt cx="0" cy="0"/>
        </a:xfrm>
      </p:grpSpPr>
      <p:sp>
        <p:nvSpPr>
          <p:cNvPr id="1048587" name="文本框 4">
            <a:extLst>
              <a:ext uri="{FF2B5EF4-FFF2-40B4-BE49-F238E27FC236}">
                <a16:creationId xmlns:a16="http://schemas.microsoft.com/office/drawing/2014/main" id="{042ACC7C-0D16-4432-E77A-389315AC7594}"/>
              </a:ext>
            </a:extLst>
          </p:cNvPr>
          <p:cNvSpPr txBox="1"/>
          <p:nvPr>
            <p:custDataLst>
              <p:tags r:id="rId1"/>
            </p:custDataLst>
          </p:nvPr>
        </p:nvSpPr>
        <p:spPr>
          <a:xfrm>
            <a:off x="335280" y="86312"/>
            <a:ext cx="8756015" cy="6762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1">
                <a:ln>
                  <a:noFill/>
                </a:ln>
                <a:solidFill>
                  <a:srgbClr val="002060"/>
                </a:solidFill>
                <a:effectLst/>
                <a:uLnTx/>
                <a:uFillTx/>
                <a:latin typeface="微软雅黑" panose="020B0503020204020204" charset="-122"/>
                <a:ea typeface="微软雅黑" panose="020B0503020204020204" charset="-122"/>
                <a:cs typeface="微软雅黑" panose="020B0503020204020204" charset="-122"/>
              </a:rPr>
              <a:t>总结</a:t>
            </a: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41" name="直接连接符 40">
            <a:extLst>
              <a:ext uri="{FF2B5EF4-FFF2-40B4-BE49-F238E27FC236}">
                <a16:creationId xmlns:a16="http://schemas.microsoft.com/office/drawing/2014/main" id="{6AE6BFC4-B548-7688-BBEF-7A8EA970395F}"/>
              </a:ext>
            </a:extLst>
          </p:cNvPr>
          <p:cNvCxnSpPr/>
          <p:nvPr>
            <p:custDataLst>
              <p:tags r:id="rId2"/>
            </p:custDataLst>
          </p:nvPr>
        </p:nvCxnSpPr>
        <p:spPr>
          <a:xfrm>
            <a:off x="334963" y="716867"/>
            <a:ext cx="113411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431CCDE2-A8B6-D099-6494-A45C0F8EED2D}"/>
              </a:ext>
            </a:extLst>
          </p:cNvPr>
          <p:cNvSpPr txBox="1"/>
          <p:nvPr/>
        </p:nvSpPr>
        <p:spPr>
          <a:xfrm>
            <a:off x="9768840" y="194897"/>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dirty="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grpSp>
        <p:nvGrpSpPr>
          <p:cNvPr id="12" name="组合 11">
            <a:extLst>
              <a:ext uri="{FF2B5EF4-FFF2-40B4-BE49-F238E27FC236}">
                <a16:creationId xmlns:a16="http://schemas.microsoft.com/office/drawing/2014/main" id="{8234C2E1-0965-CD8C-0E55-806F161EC306}"/>
              </a:ext>
            </a:extLst>
          </p:cNvPr>
          <p:cNvGrpSpPr/>
          <p:nvPr/>
        </p:nvGrpSpPr>
        <p:grpSpPr>
          <a:xfrm>
            <a:off x="147395" y="775424"/>
            <a:ext cx="11893133" cy="5887680"/>
            <a:chOff x="1405425" y="1496127"/>
            <a:chExt cx="10290800" cy="5623128"/>
          </a:xfrm>
        </p:grpSpPr>
        <p:sp>
          <p:nvSpPr>
            <p:cNvPr id="25" name="矩形 24">
              <a:extLst>
                <a:ext uri="{FF2B5EF4-FFF2-40B4-BE49-F238E27FC236}">
                  <a16:creationId xmlns:a16="http://schemas.microsoft.com/office/drawing/2014/main" id="{95C59412-6501-659D-096C-85940D6D6372}"/>
                </a:ext>
              </a:extLst>
            </p:cNvPr>
            <p:cNvSpPr/>
            <p:nvPr/>
          </p:nvSpPr>
          <p:spPr bwMode="gray">
            <a:xfrm>
              <a:off x="5825310" y="1895754"/>
              <a:ext cx="5839684" cy="5223501"/>
            </a:xfrm>
            <a:prstGeom prst="rect">
              <a:avLst/>
            </a:prstGeom>
            <a:solidFill>
              <a:schemeClr val="accent3">
                <a:lumMod val="95000"/>
              </a:schemeClr>
            </a:solidFill>
            <a:ln w="12700" cap="flat" cmpd="sng" algn="ctr">
              <a:solidFill>
                <a:schemeClr val="accent1">
                  <a:lumMod val="40000"/>
                  <a:lumOff val="60000"/>
                </a:schemeClr>
              </a:solid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3" name="矩形 12">
              <a:extLst>
                <a:ext uri="{FF2B5EF4-FFF2-40B4-BE49-F238E27FC236}">
                  <a16:creationId xmlns:a16="http://schemas.microsoft.com/office/drawing/2014/main" id="{81C951B3-8183-77EE-43E5-35C50779524C}"/>
                </a:ext>
              </a:extLst>
            </p:cNvPr>
            <p:cNvSpPr/>
            <p:nvPr/>
          </p:nvSpPr>
          <p:spPr bwMode="gray">
            <a:xfrm>
              <a:off x="1417103" y="1895087"/>
              <a:ext cx="4337136" cy="5223501"/>
            </a:xfrm>
            <a:prstGeom prst="rect">
              <a:avLst/>
            </a:prstGeom>
            <a:solidFill>
              <a:schemeClr val="accent3">
                <a:lumMod val="95000"/>
              </a:schemeClr>
            </a:solidFill>
            <a:ln w="12700" cap="flat" cmpd="sng" algn="ctr">
              <a:solidFill>
                <a:schemeClr val="accent1">
                  <a:lumMod val="40000"/>
                  <a:lumOff val="60000"/>
                </a:schemeClr>
              </a:solidFill>
              <a:prstDash val="solid"/>
              <a:miter lim="800000"/>
              <a:headEnd type="none" w="med" len="med"/>
              <a:tailEnd type="none" w="med" len="med"/>
            </a:ln>
            <a:effectLst/>
          </p:spPr>
          <p:txBody>
            <a:bodyPr vert="horz" wrap="square" lIns="36000" tIns="36000" rIns="36000" bIns="3600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E2C27969-FE86-BED7-3008-2653AC66EE30}"/>
                </a:ext>
              </a:extLst>
            </p:cNvPr>
            <p:cNvSpPr txBox="1"/>
            <p:nvPr/>
          </p:nvSpPr>
          <p:spPr bwMode="gray">
            <a:xfrm>
              <a:off x="1417103" y="1946349"/>
              <a:ext cx="4337136" cy="3783558"/>
            </a:xfrm>
            <a:prstGeom prst="rect">
              <a:avLst/>
            </a:prstGeom>
            <a:ln>
              <a:noFill/>
            </a:ln>
          </p:spPr>
          <p:txBody>
            <a:bodyPr wrap="square" lIns="45720" tIns="45720" rIns="45720" bIns="45720" rtlCol="0">
              <a:noAutofit/>
            </a:bodyPr>
            <a:lstStyle/>
            <a:p>
              <a:pPr marL="285750" marR="0" lvl="0" indent="-285750" algn="l" defTabSz="914126" rtl="0" eaLnBrk="1" fontAlgn="auto" latinLnBrk="0" hangingPunct="1">
                <a:lnSpc>
                  <a:spcPct val="150000"/>
                </a:lnSpc>
                <a:spcBef>
                  <a:spcPts val="1000"/>
                </a:spcBef>
                <a:spcAft>
                  <a:spcPts val="0"/>
                </a:spcAft>
                <a:buClrTx/>
                <a:buSzTx/>
                <a:buFont typeface="Wingdings" panose="05000000000000000000" pitchFamily="2" charset="2"/>
                <a:buChar char="p"/>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rPr>
                <a:t>选择原因</a:t>
              </a:r>
              <a:endParaRPr kumimoji="0" lang="en-US" altLang="zh-CN" sz="16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126" rtl="0" eaLnBrk="1" fontAlgn="auto" latinLnBrk="0" hangingPunct="1">
                <a:lnSpc>
                  <a:spcPct val="150000"/>
                </a:lnSpc>
                <a:spcBef>
                  <a:spcPts val="400"/>
                </a:spcBef>
                <a:spcAft>
                  <a:spcPts val="400"/>
                </a:spcAft>
                <a:buClrTx/>
                <a:buSzTx/>
                <a:buFont typeface="Wingdings" pitchFamily="2" charset="2"/>
                <a:buChar char="ü"/>
                <a:tabLst/>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相似性最高</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just" defTabSz="914400" rtl="0" eaLnBrk="1" fontAlgn="ctr" latinLnBrk="0" hangingPunct="1">
                <a:lnSpc>
                  <a:spcPct val="150000"/>
                </a:lnSpc>
                <a:spcBef>
                  <a:spcPts val="200"/>
                </a:spcBef>
                <a:spcAft>
                  <a:spcPts val="200"/>
                </a:spcAft>
                <a:buClrTx/>
                <a:buSzPts val="1400"/>
                <a:buFont typeface="Arial" panose="020B0604020202020204" pitchFamily="34" charset="0"/>
                <a:buChar char="•"/>
                <a:tabLst>
                  <a:tab pos="457200" algn="l"/>
                </a:tabLst>
                <a:defRPr/>
              </a:pPr>
              <a:r>
                <a:rPr kumimoji="0" lang="zh-CN" altLang="zh-CN" sz="1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适应症相同</a:t>
              </a:r>
              <a:r>
                <a:rPr kumimoji="0" lang="zh-CN" altLang="en-US" sz="1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均可与氟维司群联合用于既往曾接受内分泌治疗后出现疾病进展的</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HR</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受体阳性、</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HER2</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受体阴性的局部晚期或转移性乳腺癌患者</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285750" marR="0" lvl="0" indent="-285750" algn="just" defTabSz="914400" rtl="0" eaLnBrk="1" fontAlgn="ctr" latinLnBrk="0" hangingPunct="1">
                <a:lnSpc>
                  <a:spcPct val="150000"/>
                </a:lnSpc>
                <a:spcBef>
                  <a:spcPts val="200"/>
                </a:spcBef>
                <a:spcAft>
                  <a:spcPts val="200"/>
                </a:spcAft>
                <a:buClrTx/>
                <a:buSzPts val="1400"/>
                <a:buFont typeface="Arial" panose="020B0604020202020204" pitchFamily="34" charset="0"/>
                <a:buChar char="•"/>
                <a:tabLst>
                  <a:tab pos="457200" algn="l"/>
                </a:tabLst>
                <a:defRPr/>
              </a:pPr>
              <a:r>
                <a:rPr lang="zh-CN" altLang="en-US" sz="1400" b="1"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使用人群相同：</a:t>
              </a:r>
              <a:r>
                <a:rPr lang="zh-CN" altLang="en-US" sz="1400" dirty="0">
                  <a:solidFill>
                    <a:srgbClr val="000000"/>
                  </a:solidFill>
                  <a:latin typeface="微软雅黑" panose="020B0503020204020204" charset="-122"/>
                  <a:ea typeface="微软雅黑" panose="020B0503020204020204" charset="-122"/>
                </a:rPr>
                <a:t>均可用于绝经前、围绝经期、绝经后晚期乳腺癌患者的治疗</a:t>
              </a:r>
              <a:endPar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a:p>
              <a:pPr marL="285750" lvl="0" indent="-285750" algn="just" fontAlgn="ctr">
                <a:lnSpc>
                  <a:spcPct val="150000"/>
                </a:lnSpc>
                <a:spcBef>
                  <a:spcPts val="200"/>
                </a:spcBef>
                <a:spcAft>
                  <a:spcPts val="200"/>
                </a:spcAft>
                <a:buSzPts val="1400"/>
                <a:buFont typeface="Arial" panose="020B0604020202020204" pitchFamily="34" charset="0"/>
                <a:buChar char="•"/>
                <a:tabLst>
                  <a:tab pos="457200" algn="l"/>
                </a:tabLst>
                <a:defRPr/>
              </a:pPr>
              <a:r>
                <a:rPr kumimoji="0" lang="zh-CN" altLang="en-US" sz="1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作用机制及给药方式相同</a:t>
              </a:r>
              <a:r>
                <a:rPr kumimoji="0" lang="zh-CN" altLang="zh-CN" sz="1400" b="1" i="0" u="none" strike="noStrike" kern="1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均为</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CDK4/6</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抑制剂</a:t>
              </a:r>
              <a:r>
                <a:rPr lang="zh-CN" altLang="en-US" sz="1400" dirty="0">
                  <a:solidFill>
                    <a:srgbClr val="000000"/>
                  </a:solidFill>
                  <a:latin typeface="微软雅黑" panose="020B0503020204020204" charset="-122"/>
                  <a:ea typeface="微软雅黑" panose="020B0503020204020204" charset="-122"/>
                </a:rPr>
                <a:t>、口服给药</a:t>
              </a:r>
              <a:endParaRPr lang="en-US" altLang="zh-CN" sz="1400" dirty="0">
                <a:solidFill>
                  <a:srgbClr val="000000"/>
                </a:solidFill>
                <a:latin typeface="微软雅黑" panose="020B0503020204020204" charset="-122"/>
                <a:ea typeface="微软雅黑" panose="020B0503020204020204" charset="-122"/>
              </a:endParaRPr>
            </a:p>
            <a:p>
              <a:pPr marL="285750" marR="0" lvl="0" indent="-285750" algn="l" defTabSz="914126" rtl="0" eaLnBrk="1" fontAlgn="auto" latinLnBrk="0" hangingPunct="1">
                <a:lnSpc>
                  <a:spcPct val="150000"/>
                </a:lnSpc>
                <a:spcBef>
                  <a:spcPts val="400"/>
                </a:spcBef>
                <a:spcAft>
                  <a:spcPts val="400"/>
                </a:spcAft>
                <a:buClrTx/>
                <a:buSzTx/>
                <a:buFont typeface="Wingdings" pitchFamily="2" charset="2"/>
                <a:buChar char="ü"/>
                <a:tabLst/>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治疗金标准</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126" rtl="0" eaLnBrk="1" fontAlgn="auto" latinLnBrk="0" hangingPunct="1">
                <a:lnSpc>
                  <a:spcPct val="150000"/>
                </a:lnSpc>
                <a:spcBef>
                  <a:spcPts val="200"/>
                </a:spcBef>
                <a:spcAft>
                  <a:spcPts val="200"/>
                </a:spcAft>
                <a:buClr>
                  <a:prstClr val="black"/>
                </a:buClr>
                <a:buSzTx/>
                <a:buFont typeface="Arial" panose="020B0604020202020204" pitchFamily="34" charset="0"/>
                <a:buChar char="•"/>
                <a:tabLst/>
                <a:defRPr/>
              </a:pPr>
              <a:r>
                <a:rPr kumimoji="0" lang="zh-CN" altLang="en-US"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阿贝西利为</a:t>
              </a:r>
              <a:r>
                <a:rPr kumimoji="0" lang="en" altLang="zh-CN"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《NCCN</a:t>
              </a:r>
              <a:r>
                <a:rPr kumimoji="0" lang="zh-CN" altLang="en-US"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临床实践指南：乳腺癌（</a:t>
              </a:r>
              <a:r>
                <a:rPr kumimoji="0" lang="en-US" altLang="zh-CN"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2025.</a:t>
              </a:r>
              <a:r>
                <a:rPr kumimoji="0" lang="en" altLang="zh-CN"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V3</a:t>
              </a:r>
              <a:r>
                <a:rPr kumimoji="0" lang="zh-CN" altLang="en"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 altLang="zh-CN"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》《CSCO</a:t>
              </a:r>
              <a:r>
                <a:rPr kumimoji="0" lang="zh-CN" altLang="en-US"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乳腺癌诊疗指南</a:t>
              </a:r>
              <a:r>
                <a:rPr kumimoji="0" lang="en-US" altLang="zh-CN"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2025》</a:t>
              </a:r>
              <a:r>
                <a:rPr kumimoji="0" lang="zh-CN" altLang="en-US"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等权威指南推荐用药</a:t>
              </a:r>
              <a:endParaRPr kumimoji="0" lang="en-US" altLang="zh-CN"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126" rtl="0" eaLnBrk="1" fontAlgn="auto" latinLnBrk="0" hangingPunct="1">
                <a:lnSpc>
                  <a:spcPct val="150000"/>
                </a:lnSpc>
                <a:spcBef>
                  <a:spcPts val="400"/>
                </a:spcBef>
                <a:spcAft>
                  <a:spcPts val="400"/>
                </a:spcAft>
                <a:buClrTx/>
                <a:buSzTx/>
                <a:buFont typeface="Wingdings" pitchFamily="2" charset="2"/>
                <a:buChar char="ü"/>
                <a:tabLst/>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应用最广泛</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126" rtl="0" eaLnBrk="1" fontAlgn="auto" latinLnBrk="0" hangingPunct="1">
                <a:lnSpc>
                  <a:spcPct val="150000"/>
                </a:lnSpc>
                <a:spcBef>
                  <a:spcPts val="500"/>
                </a:spcBef>
                <a:spcAft>
                  <a:spcPts val="500"/>
                </a:spcAft>
                <a:buClr>
                  <a:prstClr val="black"/>
                </a:buClr>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我国已上市的</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CDK4/6</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抑制剂中阿贝西利</a:t>
              </a:r>
              <a:r>
                <a:rPr lang="zh-CN" altLang="en-US" sz="1400" b="0" dirty="0">
                  <a:solidFill>
                    <a:srgbClr val="FF0000"/>
                  </a:solidFill>
                  <a:latin typeface="微软雅黑" panose="020B0503020204020204" charset="-122"/>
                  <a:ea typeface="微软雅黑" panose="020B0503020204020204" charset="-122"/>
                </a:rPr>
                <a:t>份额</a:t>
              </a:r>
              <a:r>
                <a:rPr kumimoji="0" lang="zh-CN" altLang="en-US" sz="140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第一（</a:t>
              </a:r>
              <a:r>
                <a:rPr lang="en-US" altLang="zh-CN" sz="1400" dirty="0">
                  <a:solidFill>
                    <a:srgbClr val="FF0000"/>
                  </a:solidFill>
                  <a:latin typeface="微软雅黑" panose="020B0503020204020204" charset="-122"/>
                  <a:ea typeface="微软雅黑" panose="020B0503020204020204" charset="-122"/>
                </a:rPr>
                <a:t>61</a:t>
              </a:r>
              <a:r>
                <a:rPr kumimoji="0" lang="en-US" altLang="zh-CN" sz="140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a:t>
              </a:r>
              <a:r>
                <a:rPr kumimoji="0" lang="zh-CN" altLang="en-US" sz="140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a:t>
              </a:r>
              <a:endParaRPr kumimoji="0" lang="zh-CN" altLang="en-US" sz="1400" i="0" u="none" strike="noStrike" kern="1200" cap="none" spc="0" normalizeH="0" baseline="0" noProof="0" dirty="0">
                <a:ln>
                  <a:noFill/>
                </a:ln>
                <a:solidFill>
                  <a:srgbClr val="FF0000"/>
                </a:solidFill>
                <a:effectLst/>
                <a:uLnTx/>
                <a:uFillTx/>
                <a:latin typeface="等线" panose="020F0502020204030204"/>
                <a:ea typeface="等线" panose="02010600030101010101" pitchFamily="2" charset="-122"/>
                <a:cs typeface="+mn-cs"/>
              </a:endParaRPr>
            </a:p>
          </p:txBody>
        </p:sp>
        <p:sp>
          <p:nvSpPr>
            <p:cNvPr id="28" name="文本框 27">
              <a:extLst>
                <a:ext uri="{FF2B5EF4-FFF2-40B4-BE49-F238E27FC236}">
                  <a16:creationId xmlns:a16="http://schemas.microsoft.com/office/drawing/2014/main" id="{884C0634-6EEB-F2C8-FBF6-3B9697E25304}"/>
                </a:ext>
              </a:extLst>
            </p:cNvPr>
            <p:cNvSpPr txBox="1"/>
            <p:nvPr/>
          </p:nvSpPr>
          <p:spPr bwMode="gray">
            <a:xfrm>
              <a:off x="5856539" y="1946349"/>
              <a:ext cx="5778824" cy="1840963"/>
            </a:xfrm>
            <a:prstGeom prst="rect">
              <a:avLst/>
            </a:prstGeom>
          </p:spPr>
          <p:txBody>
            <a:bodyPr wrap="square" lIns="45720" tIns="45720" rIns="45720" bIns="45720" rtlCol="0">
              <a:noAutofit/>
            </a:bodyPr>
            <a:lstStyle/>
            <a:p>
              <a:pPr marL="285750" indent="-285750" defTabSz="914126">
                <a:lnSpc>
                  <a:spcPct val="150000"/>
                </a:lnSpc>
                <a:spcBef>
                  <a:spcPts val="1000"/>
                </a:spcBef>
                <a:buFont typeface="Wingdings" panose="05000000000000000000" pitchFamily="2" charset="2"/>
                <a:buChar char="p"/>
                <a:defRPr/>
              </a:pPr>
              <a:r>
                <a:rPr lang="zh-CN" altLang="en-US" sz="1600" b="1" dirty="0">
                  <a:solidFill>
                    <a:srgbClr val="002060"/>
                  </a:solidFill>
                  <a:latin typeface="微软雅黑" panose="020B0503020204020204" pitchFamily="34" charset="-122"/>
                  <a:ea typeface="微软雅黑" panose="020B0503020204020204" pitchFamily="34" charset="-122"/>
                </a:rPr>
                <a:t>有效性</a:t>
              </a:r>
              <a:endParaRPr lang="en-US" altLang="zh-CN" sz="1600" b="1" dirty="0">
                <a:solidFill>
                  <a:srgbClr val="002060"/>
                </a:solidFill>
                <a:latin typeface="微软雅黑" panose="020B0503020204020204" pitchFamily="34" charset="-122"/>
                <a:ea typeface="微软雅黑" panose="020B0503020204020204" pitchFamily="34" charset="-122"/>
              </a:endParaRPr>
            </a:p>
            <a:p>
              <a:pPr marL="216000" indent="-216000" defTabSz="914126">
                <a:lnSpc>
                  <a:spcPts val="1920"/>
                </a:lnSpc>
                <a:spcBef>
                  <a:spcPts val="400"/>
                </a:spcBef>
                <a:spcAft>
                  <a:spcPts val="400"/>
                </a:spcAft>
                <a:buClr>
                  <a:srgbClr val="C00000"/>
                </a:buClr>
                <a:buFont typeface="Arial" panose="020B0604020202020204" pitchFamily="34" charset="0"/>
                <a:buChar char="•"/>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疗效更优：</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MAIC</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结果显示，相比阿贝西利，伏维西利</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显著</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延长患者无进展</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a:p>
              <a:pPr defTabSz="914126">
                <a:lnSpc>
                  <a:spcPts val="1920"/>
                </a:lnSpc>
                <a:spcBef>
                  <a:spcPts val="400"/>
                </a:spcBef>
                <a:spcAft>
                  <a:spcPts val="400"/>
                </a:spcAft>
                <a:buClr>
                  <a:srgbClr val="C00000"/>
                </a:buClr>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生存期</a:t>
              </a:r>
              <a:r>
                <a:rPr lang="zh-CN" altLang="en-US" sz="1400" dirty="0">
                  <a:solidFill>
                    <a:srgbClr val="C00000"/>
                  </a:solidFill>
                  <a:latin typeface="微软雅黑" panose="020B0503020204020204" charset="-122"/>
                  <a:ea typeface="微软雅黑" panose="020B0503020204020204" charset="-122"/>
                  <a:cs typeface="微软雅黑" panose="020B0503020204020204" charset="-122"/>
                </a:rPr>
                <a:t>（</a:t>
              </a:r>
              <a:r>
                <a:rPr lang="zh-CN" altLang="en-US" sz="1400"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rgbClr val="C00000"/>
                  </a:solidFill>
                  <a:latin typeface="微软雅黑" panose="020B0503020204020204" charset="-122"/>
                  <a:ea typeface="微软雅黑" panose="020B0503020204020204" charset="-122"/>
                  <a:cs typeface="微软雅黑" panose="020B0503020204020204" charset="-122"/>
                  <a:sym typeface="+mn-ea"/>
                </a:rPr>
                <a:t>19.4 </a:t>
              </a:r>
              <a:r>
                <a:rPr lang="zh-CN" altLang="en-US" sz="1400" dirty="0">
                  <a:solidFill>
                    <a:srgbClr val="C00000"/>
                  </a:solidFill>
                  <a:latin typeface="微软雅黑" panose="020B0503020204020204" charset="-122"/>
                  <a:ea typeface="微软雅黑" panose="020B0503020204020204" charset="-122"/>
                  <a:cs typeface="微软雅黑" panose="020B0503020204020204" charset="-122"/>
                  <a:sym typeface="+mn-ea"/>
                </a:rPr>
                <a:t>月 </a:t>
              </a:r>
              <a:r>
                <a:rPr lang="en" altLang="zh-CN" sz="1400" dirty="0">
                  <a:solidFill>
                    <a:schemeClr val="accent2"/>
                  </a:solidFill>
                  <a:latin typeface="微软雅黑" panose="020B0503020204020204" charset="-122"/>
                  <a:ea typeface="微软雅黑" panose="020B0503020204020204" charset="-122"/>
                  <a:cs typeface="微软雅黑" panose="020B0503020204020204" charset="-122"/>
                  <a:sym typeface="+mn-ea"/>
                </a:rPr>
                <a:t>vs</a:t>
              </a:r>
              <a:r>
                <a:rPr lang="en-US" altLang="zh-CN" sz="1400" dirty="0">
                  <a:solidFill>
                    <a:schemeClr val="accent2"/>
                  </a:solidFill>
                  <a:latin typeface="微软雅黑" panose="020B0503020204020204" charset="-122"/>
                  <a:ea typeface="微软雅黑" panose="020B0503020204020204" charset="-122"/>
                  <a:cs typeface="微软雅黑" panose="020B0503020204020204" charset="-122"/>
                  <a:sym typeface="+mn-ea"/>
                </a:rPr>
                <a:t>.</a:t>
              </a:r>
              <a:r>
                <a:rPr lang="en" altLang="zh-CN" sz="1400" dirty="0">
                  <a:solidFill>
                    <a:schemeClr val="accent2"/>
                  </a:solidFill>
                  <a:latin typeface="微软雅黑" panose="020B0503020204020204" charset="-122"/>
                  <a:ea typeface="微软雅黑" panose="020B0503020204020204" charset="-122"/>
                  <a:cs typeface="微软雅黑" panose="020B0503020204020204" charset="-122"/>
                  <a:sym typeface="+mn-ea"/>
                </a:rPr>
                <a:t> 16.9</a:t>
              </a:r>
              <a:r>
                <a:rPr lang="zh-CN" altLang="en-US" sz="1400" dirty="0">
                  <a:solidFill>
                    <a:schemeClr val="accent2"/>
                  </a:solidFill>
                  <a:latin typeface="微软雅黑" panose="020B0503020204020204" charset="-122"/>
                  <a:ea typeface="微软雅黑" panose="020B0503020204020204" charset="-122"/>
                  <a:cs typeface="微软雅黑" panose="020B0503020204020204" charset="-122"/>
                  <a:sym typeface="+mn-ea"/>
                </a:rPr>
                <a:t>月</a:t>
              </a:r>
              <a:r>
                <a:rPr lang="zh-CN" altLang="en-US" sz="1400" dirty="0">
                  <a:solidFill>
                    <a:schemeClr val="accent2"/>
                  </a:solidFill>
                  <a:latin typeface="微软雅黑" panose="020B0503020204020204" charset="-122"/>
                  <a:ea typeface="微软雅黑" panose="020B0503020204020204" charset="-122"/>
                  <a:cs typeface="微软雅黑" panose="020B0503020204020204" charset="-122"/>
                </a:rPr>
                <a:t>）</a:t>
              </a:r>
              <a:endParaRPr kumimoji="0" lang="en-US" altLang="zh-CN" sz="1400" b="0" i="0" u="none" strike="noStrike" kern="1200" cap="none" spc="0" normalizeH="0" baseline="0" noProof="0" dirty="0">
                <a:ln>
                  <a:noFill/>
                </a:ln>
                <a:solidFill>
                  <a:schemeClr val="accent2"/>
                </a:solidFill>
                <a:effectLst/>
                <a:uLnTx/>
                <a:uFillTx/>
                <a:latin typeface="微软雅黑" panose="020B0503020204020204" charset="-122"/>
                <a:ea typeface="微软雅黑" panose="020B0503020204020204" charset="-122"/>
                <a:cs typeface="微软雅黑" panose="020B0503020204020204" charset="-122"/>
              </a:endParaRPr>
            </a:p>
            <a:p>
              <a:pPr marL="216000" marR="0" lvl="0" indent="-216000" algn="l" defTabSz="914126" rtl="0" eaLnBrk="1" fontAlgn="auto" latinLnBrk="0" hangingPunct="1">
                <a:lnSpc>
                  <a:spcPct val="150000"/>
                </a:lnSpc>
                <a:buClr>
                  <a:srgbClr val="C00000"/>
                </a:buClr>
                <a:buSzTx/>
                <a:buFont typeface="Arial" panose="020B0604020202020204" pitchFamily="34" charset="0"/>
                <a:buChar char="•"/>
                <a:tabLst/>
                <a:defRPr/>
              </a:pPr>
              <a:r>
                <a:rPr lang="zh-CN" altLang="en-US" sz="1400" b="1" dirty="0">
                  <a:solidFill>
                    <a:srgbClr val="C00000"/>
                  </a:solidFill>
                  <a:latin typeface="微软雅黑" panose="020B0503020204020204" charset="-122"/>
                  <a:ea typeface="微软雅黑" panose="020B0503020204020204" charset="-122"/>
                </a:rPr>
                <a:t>绝经前患者疗效更佳：</a:t>
              </a:r>
              <a:r>
                <a:rPr lang="zh-CN" altLang="en-US" sz="1400" dirty="0">
                  <a:solidFill>
                    <a:srgbClr val="000000"/>
                  </a:solidFill>
                  <a:latin typeface="微软雅黑" panose="020B0503020204020204" charset="-122"/>
                  <a:ea typeface="微软雅黑" panose="020B0503020204020204" charset="-122"/>
                </a:rPr>
                <a:t>伏维西利对绝经前治疗</a:t>
              </a:r>
              <a:r>
                <a:rPr lang="en-US" altLang="zh-CN" sz="1400" dirty="0">
                  <a:solidFill>
                    <a:srgbClr val="000000"/>
                  </a:solidFill>
                  <a:latin typeface="微软雅黑" panose="020B0503020204020204" charset="-122"/>
                  <a:ea typeface="微软雅黑" panose="020B0503020204020204" charset="-122"/>
                  <a:sym typeface="+mn-ea"/>
                </a:rPr>
                <a:t>PFS </a:t>
              </a:r>
              <a:r>
                <a:rPr lang="en-US" altLang="zh-CN" sz="1400" dirty="0">
                  <a:solidFill>
                    <a:srgbClr val="000000"/>
                  </a:solidFill>
                  <a:latin typeface="微软雅黑" panose="020B0503020204020204" charset="-122"/>
                  <a:ea typeface="微软雅黑" panose="020B0503020204020204" charset="-122"/>
                  <a:cs typeface="微软雅黑" panose="020B0503020204020204" charset="-122"/>
                </a:rPr>
                <a:t>HR</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最低</a:t>
              </a:r>
              <a:endParaRPr lang="en-US" altLang="zh-CN" sz="1400" dirty="0">
                <a:solidFill>
                  <a:srgbClr val="000000"/>
                </a:solidFill>
                <a:latin typeface="微软雅黑" panose="020B0503020204020204" charset="-122"/>
                <a:ea typeface="微软雅黑" panose="020B0503020204020204" charset="-122"/>
                <a:cs typeface="微软雅黑" panose="020B0503020204020204" charset="-122"/>
              </a:endParaRPr>
            </a:p>
            <a:p>
              <a:pPr marR="0" lvl="0" algn="l" defTabSz="914126" rtl="0" eaLnBrk="1" fontAlgn="auto" latinLnBrk="0" hangingPunct="1">
                <a:lnSpc>
                  <a:spcPct val="150000"/>
                </a:lnSpc>
                <a:buClr>
                  <a:srgbClr val="C00000"/>
                </a:buClr>
                <a:buSzTx/>
                <a:tabLst/>
                <a:defRPr/>
              </a:pPr>
              <a:r>
                <a:rPr lang="zh-CN" altLang="en-US" sz="1400" dirty="0">
                  <a:solidFill>
                    <a:srgbClr val="C00000"/>
                  </a:solidFill>
                  <a:latin typeface="微软雅黑" panose="020B0503020204020204" charset="-122"/>
                  <a:ea typeface="微软雅黑" panose="020B0503020204020204" charset="-122"/>
                </a:rPr>
                <a:t>（</a:t>
              </a:r>
              <a:r>
                <a:rPr lang="zh-CN" altLang="en-US" sz="1400" dirty="0">
                  <a:solidFill>
                    <a:srgbClr val="C00000"/>
                  </a:solidFill>
                  <a:latin typeface="微软雅黑" panose="020B0503020204020204" charset="-122"/>
                  <a:ea typeface="微软雅黑" panose="020B0503020204020204" charset="-122"/>
                  <a:sym typeface="+mn-ea"/>
                </a:rPr>
                <a:t> 伏维西利</a:t>
              </a:r>
              <a:r>
                <a:rPr lang="en-US" altLang="zh-CN" sz="1400" dirty="0">
                  <a:solidFill>
                    <a:srgbClr val="C00000"/>
                  </a:solidFill>
                  <a:latin typeface="微软雅黑" panose="020B0503020204020204" charset="-122"/>
                  <a:ea typeface="微软雅黑" panose="020B0503020204020204" charset="-122"/>
                  <a:sym typeface="+mn-ea"/>
                </a:rPr>
                <a:t>0.449</a:t>
              </a:r>
              <a:r>
                <a:rPr lang="zh-CN" altLang="en-US" sz="1400" dirty="0">
                  <a:solidFill>
                    <a:schemeClr val="accent2"/>
                  </a:solidFill>
                  <a:latin typeface="微软雅黑" panose="020B0503020204020204" charset="-122"/>
                  <a:ea typeface="微软雅黑" panose="020B0503020204020204" charset="-122"/>
                  <a:sym typeface="+mn-ea"/>
                </a:rPr>
                <a:t>、阿贝西利</a:t>
              </a:r>
              <a:r>
                <a:rPr lang="en-US" altLang="zh-CN" sz="1400" dirty="0">
                  <a:solidFill>
                    <a:schemeClr val="accent2"/>
                  </a:solidFill>
                  <a:latin typeface="微软雅黑" panose="020B0503020204020204" charset="-122"/>
                  <a:ea typeface="微软雅黑" panose="020B0503020204020204" charset="-122"/>
                  <a:sym typeface="+mn-ea"/>
                </a:rPr>
                <a:t>0.477</a:t>
              </a:r>
              <a:r>
                <a:rPr lang="zh-CN" altLang="en-US" sz="1400" dirty="0">
                  <a:solidFill>
                    <a:schemeClr val="accent2"/>
                  </a:solidFill>
                  <a:latin typeface="微软雅黑" panose="020B0503020204020204" charset="-122"/>
                  <a:ea typeface="微软雅黑" panose="020B0503020204020204" charset="-122"/>
                  <a:sym typeface="+mn-ea"/>
                </a:rPr>
                <a:t>、哌柏西利</a:t>
              </a:r>
              <a:r>
                <a:rPr lang="en-US" altLang="zh-CN" sz="1400" dirty="0">
                  <a:solidFill>
                    <a:schemeClr val="accent2"/>
                  </a:solidFill>
                  <a:latin typeface="微软雅黑" panose="020B0503020204020204" charset="-122"/>
                  <a:ea typeface="微软雅黑" panose="020B0503020204020204" charset="-122"/>
                  <a:sym typeface="+mn-ea"/>
                </a:rPr>
                <a:t>0.50</a:t>
              </a:r>
              <a:r>
                <a:rPr lang="zh-CN" altLang="en-US" sz="1400" dirty="0">
                  <a:solidFill>
                    <a:schemeClr val="accent2"/>
                  </a:solidFill>
                  <a:latin typeface="微软雅黑" panose="020B0503020204020204" charset="-122"/>
                  <a:ea typeface="微软雅黑" panose="020B0503020204020204" charset="-122"/>
                  <a:sym typeface="+mn-ea"/>
                </a:rPr>
                <a:t>、达尔西利</a:t>
              </a:r>
              <a:r>
                <a:rPr lang="en-US" altLang="zh-CN" sz="1400" dirty="0">
                  <a:solidFill>
                    <a:schemeClr val="accent2"/>
                  </a:solidFill>
                  <a:latin typeface="微软雅黑" panose="020B0503020204020204" charset="-122"/>
                  <a:ea typeface="微软雅黑" panose="020B0503020204020204" charset="-122"/>
                  <a:sym typeface="+mn-ea"/>
                </a:rPr>
                <a:t>0.68</a:t>
              </a:r>
              <a:r>
                <a:rPr lang="zh-CN" altLang="en-US" sz="1400" dirty="0">
                  <a:solidFill>
                    <a:schemeClr val="accent2"/>
                  </a:solidFill>
                  <a:latin typeface="微软雅黑" panose="020B0503020204020204" charset="-122"/>
                  <a:ea typeface="微软雅黑" panose="020B0503020204020204" charset="-122"/>
                </a:rPr>
                <a:t>）</a:t>
              </a:r>
              <a:endParaRPr lang="en-US" altLang="zh-CN" sz="1400" dirty="0">
                <a:solidFill>
                  <a:schemeClr val="accent2"/>
                </a:solidFill>
                <a:latin typeface="微软雅黑" panose="020B0503020204020204" charset="-122"/>
                <a:ea typeface="微软雅黑" panose="020B0503020204020204" charset="-122"/>
              </a:endParaRPr>
            </a:p>
            <a:p>
              <a:pPr marL="285750" marR="0" lvl="0" indent="-285750" defTabSz="914126" fontAlgn="auto">
                <a:lnSpc>
                  <a:spcPct val="150000"/>
                </a:lnSpc>
                <a:spcBef>
                  <a:spcPts val="1000"/>
                </a:spcBef>
                <a:spcAft>
                  <a:spcPts val="0"/>
                </a:spcAft>
                <a:buClr>
                  <a:srgbClr val="002060"/>
                </a:buClr>
                <a:buSzTx/>
                <a:buFont typeface="Wingdings" panose="05000000000000000000" pitchFamily="2" charset="2"/>
                <a:buChar char="p"/>
                <a:tabLst/>
                <a:defRPr/>
              </a:pPr>
              <a:r>
                <a:rPr lang="zh-CN" altLang="en-US" sz="1600" b="1" dirty="0">
                  <a:solidFill>
                    <a:srgbClr val="002060"/>
                  </a:solidFill>
                  <a:latin typeface="微软雅黑" panose="020B0503020204020204" pitchFamily="34" charset="-122"/>
                  <a:ea typeface="微软雅黑" panose="020B0503020204020204" pitchFamily="34" charset="-122"/>
                </a:rPr>
                <a:t>安全性</a:t>
              </a:r>
              <a:endParaRPr lang="en-US" altLang="zh-CN" sz="1600" b="1" dirty="0">
                <a:solidFill>
                  <a:srgbClr val="002060"/>
                </a:solidFill>
                <a:latin typeface="微软雅黑" panose="020B0503020204020204" pitchFamily="34" charset="-122"/>
                <a:ea typeface="微软雅黑" panose="020B0503020204020204" pitchFamily="34" charset="-122"/>
              </a:endParaRPr>
            </a:p>
            <a:p>
              <a:pPr marL="216000" indent="-216000" defTabSz="914126">
                <a:lnSpc>
                  <a:spcPct val="150000"/>
                </a:lnSpc>
                <a:spcBef>
                  <a:spcPts val="400"/>
                </a:spcBef>
                <a:spcAft>
                  <a:spcPts val="400"/>
                </a:spcAft>
                <a:buClr>
                  <a:srgbClr val="C00000"/>
                </a:buClr>
                <a:buFont typeface="Arial" panose="020B0604020202020204" pitchFamily="34" charset="0"/>
                <a:buChar char="•"/>
                <a:defRPr/>
              </a:pPr>
              <a:r>
                <a:rPr kumimoji="0" lang="zh-CN" altLang="en-US" sz="1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不良反应</a:t>
              </a:r>
              <a:r>
                <a:rPr lang="zh-CN" altLang="en-US"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发生率</a:t>
              </a:r>
              <a:r>
                <a:rPr kumimoji="0" lang="zh-CN" altLang="en-US" sz="1400" b="1" i="0" u="none" strike="noStrike" kern="1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更低：</a:t>
              </a:r>
              <a:r>
                <a:rPr lang="zh-CN" altLang="en-US" sz="1400" kern="100" dirty="0">
                  <a:solidFill>
                    <a:srgbClr val="000000"/>
                  </a:solidFill>
                  <a:latin typeface="微软雅黑" panose="020B0503020204020204" charset="-122"/>
                  <a:ea typeface="微软雅黑" panose="020B0503020204020204" charset="-122"/>
                  <a:cs typeface="Times New Roman" panose="02020603050405020304" pitchFamily="18" charset="0"/>
                </a:rPr>
                <a:t>伏维西利腹泻发生率远低于阿贝西利</a:t>
              </a:r>
              <a:r>
                <a:rPr lang="zh-CN" altLang="en-US" sz="14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1400" dirty="0">
                  <a:solidFill>
                    <a:srgbClr val="C00000"/>
                  </a:solidFill>
                  <a:latin typeface="微软雅黑" panose="020B0503020204020204" charset="-122"/>
                  <a:ea typeface="微软雅黑" panose="020B0503020204020204" charset="-122"/>
                  <a:cs typeface="微软雅黑" panose="020B0503020204020204" charset="-122"/>
                </a:rPr>
                <a:t>0.6% </a:t>
              </a:r>
              <a:r>
                <a:rPr lang="en-US" altLang="zh-CN" sz="1400" dirty="0">
                  <a:solidFill>
                    <a:schemeClr val="accent2"/>
                  </a:solidFill>
                  <a:latin typeface="微软雅黑" panose="020B0503020204020204" charset="-122"/>
                  <a:ea typeface="微软雅黑" panose="020B0503020204020204" charset="-122"/>
                  <a:cs typeface="微软雅黑" panose="020B0503020204020204" charset="-122"/>
                </a:rPr>
                <a:t>vs. 11.7%</a:t>
              </a:r>
              <a:r>
                <a:rPr lang="zh-CN" altLang="en-US" sz="1400" dirty="0">
                  <a:solidFill>
                    <a:schemeClr val="accent2"/>
                  </a:solidFill>
                  <a:latin typeface="微软雅黑" panose="020B0503020204020204" charset="-122"/>
                  <a:ea typeface="微软雅黑" panose="020B0503020204020204" charset="-122"/>
                  <a:cs typeface="微软雅黑" panose="020B0503020204020204" charset="-122"/>
                </a:rPr>
                <a:t>）；</a:t>
              </a:r>
              <a:r>
                <a:rPr lang="zh-CN" altLang="en-US" sz="1400" kern="100" dirty="0">
                  <a:solidFill>
                    <a:srgbClr val="000000"/>
                  </a:solidFill>
                  <a:latin typeface="微软雅黑" panose="020B0503020204020204" charset="-122"/>
                  <a:ea typeface="微软雅黑" panose="020B0503020204020204" charset="-122"/>
                  <a:cs typeface="Times New Roman" panose="02020603050405020304" pitchFamily="18" charset="0"/>
                </a:rPr>
                <a:t>丙氨酸转氨酶升高率远低于瑞波西利</a:t>
              </a:r>
              <a:r>
                <a:rPr lang="zh-CN" altLang="en-US" sz="14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1400" dirty="0">
                  <a:solidFill>
                    <a:srgbClr val="C00000"/>
                  </a:solidFill>
                  <a:latin typeface="微软雅黑" panose="020B0503020204020204" charset="-122"/>
                  <a:ea typeface="微软雅黑" panose="020B0503020204020204" charset="-122"/>
                  <a:cs typeface="微软雅黑" panose="020B0503020204020204" charset="-122"/>
                </a:rPr>
                <a:t>0.6% </a:t>
              </a:r>
              <a:r>
                <a:rPr lang="en-US" altLang="zh-CN" sz="1400" dirty="0">
                  <a:solidFill>
                    <a:schemeClr val="accent2"/>
                  </a:solidFill>
                  <a:latin typeface="微软雅黑" panose="020B0503020204020204" charset="-122"/>
                  <a:ea typeface="微软雅黑" panose="020B0503020204020204" charset="-122"/>
                  <a:cs typeface="微软雅黑" panose="020B0503020204020204" charset="-122"/>
                </a:rPr>
                <a:t>vs. 11.2%</a:t>
              </a:r>
              <a:r>
                <a:rPr lang="zh-CN" altLang="en-US" sz="1400" dirty="0">
                  <a:solidFill>
                    <a:schemeClr val="accent2"/>
                  </a:solidFill>
                  <a:latin typeface="微软雅黑" panose="020B0503020204020204" charset="-122"/>
                  <a:ea typeface="微软雅黑" panose="020B0503020204020204" charset="-122"/>
                  <a:cs typeface="微软雅黑" panose="020B0503020204020204" charset="-122"/>
                </a:rPr>
                <a:t>）</a:t>
              </a:r>
              <a:endParaRPr lang="en-US" altLang="zh-CN" sz="1400" kern="100" dirty="0">
                <a:solidFill>
                  <a:srgbClr val="000000"/>
                </a:solidFill>
                <a:latin typeface="微软雅黑" panose="020B0503020204020204" charset="-122"/>
                <a:ea typeface="微软雅黑" panose="020B0503020204020204" charset="-122"/>
                <a:cs typeface="Times New Roman" panose="02020603050405020304" pitchFamily="18" charset="0"/>
              </a:endParaRPr>
            </a:p>
            <a:p>
              <a:pPr marL="216000" indent="-216000" defTabSz="914126">
                <a:lnSpc>
                  <a:spcPts val="1920"/>
                </a:lnSpc>
                <a:spcBef>
                  <a:spcPts val="400"/>
                </a:spcBef>
                <a:spcAft>
                  <a:spcPts val="400"/>
                </a:spcAft>
                <a:buClr>
                  <a:srgbClr val="C00000"/>
                </a:buClr>
                <a:buFont typeface="Arial" panose="020B0604020202020204" pitchFamily="34" charset="0"/>
                <a:buChar char="•"/>
                <a:defRPr/>
              </a:pPr>
              <a:r>
                <a:rPr lang="zh-CN" altLang="en-US" sz="14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显著降低停药率：</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rPr>
                <a:t>伏维西利停药率远低于阿贝西利</a:t>
              </a:r>
              <a:r>
                <a:rPr lang="zh-CN" altLang="en-US" sz="1400" dirty="0">
                  <a:solidFill>
                    <a:srgbClr val="C00000"/>
                  </a:solidFill>
                  <a:latin typeface="微软雅黑" panose="020B0503020204020204" charset="-122"/>
                  <a:ea typeface="微软雅黑" panose="020B0503020204020204" charset="-122"/>
                  <a:cs typeface="微软雅黑" panose="020B0503020204020204" charset="-122"/>
                </a:rPr>
                <a:t>（</a:t>
              </a:r>
              <a:r>
                <a:rPr lang="en-US" altLang="zh-CN" sz="1400" dirty="0">
                  <a:solidFill>
                    <a:srgbClr val="C00000"/>
                  </a:solidFill>
                  <a:latin typeface="微软雅黑" panose="020B0503020204020204" charset="-122"/>
                  <a:ea typeface="微软雅黑" panose="020B0503020204020204" charset="-122"/>
                  <a:cs typeface="微软雅黑" panose="020B0503020204020204" charset="-122"/>
                </a:rPr>
                <a:t>3.8% </a:t>
              </a:r>
              <a:r>
                <a:rPr lang="en-US" altLang="zh-CN" sz="1400" dirty="0">
                  <a:solidFill>
                    <a:schemeClr val="accent2"/>
                  </a:solidFill>
                  <a:latin typeface="微软雅黑" panose="020B0503020204020204" charset="-122"/>
                  <a:ea typeface="微软雅黑" panose="020B0503020204020204" charset="-122"/>
                  <a:cs typeface="微软雅黑" panose="020B0503020204020204" charset="-122"/>
                </a:rPr>
                <a:t>vs. 15.9%</a:t>
              </a:r>
              <a:r>
                <a:rPr lang="zh-CN" altLang="en-US" sz="1400" dirty="0">
                  <a:solidFill>
                    <a:schemeClr val="accent2"/>
                  </a:solidFill>
                  <a:latin typeface="微软雅黑" panose="020B0503020204020204" charset="-122"/>
                  <a:ea typeface="微软雅黑" panose="020B0503020204020204" charset="-122"/>
                  <a:cs typeface="微软雅黑" panose="020B0503020204020204" charset="-122"/>
                </a:rPr>
                <a:t>）</a:t>
              </a:r>
              <a:endParaRPr kumimoji="0" lang="en-US" altLang="zh-CN" sz="1400" b="0" i="0" u="none" strike="noStrike" kern="1200" cap="none" spc="0" normalizeH="0" baseline="0" noProof="0" dirty="0">
                <a:ln>
                  <a:noFill/>
                </a:ln>
                <a:solidFill>
                  <a:schemeClr val="accent2"/>
                </a:solidFill>
                <a:effectLst/>
                <a:uLnTx/>
                <a:uFillTx/>
                <a:latin typeface="微软雅黑" panose="020B0503020204020204" pitchFamily="34" charset="-122"/>
                <a:ea typeface="微软雅黑" panose="020B0503020204020204" pitchFamily="34" charset="-122"/>
                <a:cs typeface="+mn-cs"/>
              </a:endParaRPr>
            </a:p>
            <a:p>
              <a:pPr marL="285750" indent="-285750" defTabSz="914126">
                <a:lnSpc>
                  <a:spcPct val="150000"/>
                </a:lnSpc>
                <a:spcBef>
                  <a:spcPts val="1000"/>
                </a:spcBef>
                <a:buClr>
                  <a:srgbClr val="002060"/>
                </a:buClr>
                <a:buFont typeface="Wingdings" panose="05000000000000000000" pitchFamily="2" charset="2"/>
                <a:buChar char="p"/>
                <a:defRPr/>
              </a:pPr>
              <a:r>
                <a:rPr lang="zh-CN" altLang="en-US" sz="1600" b="1" dirty="0">
                  <a:solidFill>
                    <a:srgbClr val="002060"/>
                  </a:solidFill>
                  <a:latin typeface="微软雅黑" panose="020B0503020204020204" pitchFamily="34" charset="-122"/>
                  <a:ea typeface="微软雅黑" panose="020B0503020204020204" pitchFamily="34" charset="-122"/>
                </a:rPr>
                <a:t>创新性</a:t>
              </a:r>
              <a:endParaRPr lang="en-US" altLang="zh-CN" sz="1600" b="1" dirty="0">
                <a:solidFill>
                  <a:srgbClr val="002060"/>
                </a:solidFill>
                <a:latin typeface="微软雅黑" panose="020B0503020204020204" pitchFamily="34" charset="-122"/>
                <a:ea typeface="微软雅黑" panose="020B0503020204020204" pitchFamily="34" charset="-122"/>
              </a:endParaRPr>
            </a:p>
            <a:p>
              <a:pPr marL="216000" marR="0" lvl="0" indent="-216000" algn="l" defTabSz="914126" rtl="0" eaLnBrk="1" fontAlgn="auto" latinLnBrk="0" hangingPunct="1">
                <a:lnSpc>
                  <a:spcPct val="150000"/>
                </a:lnSpc>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创新分子结构</a:t>
              </a:r>
              <a:r>
                <a:rPr lang="zh-CN" altLang="en-US"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sym typeface="+mn-ea"/>
                </a:rPr>
                <a:t>提高药物活性、靶向性与安全性，</a:t>
              </a:r>
              <a:r>
                <a:rPr lang="zh-CN" altLang="en-US" sz="1400" dirty="0">
                  <a:solidFill>
                    <a:srgbClr val="C00000"/>
                  </a:solidFill>
                  <a:latin typeface="微软雅黑" panose="020B0503020204020204" charset="-122"/>
                  <a:ea typeface="微软雅黑" panose="020B0503020204020204" charset="-122"/>
                  <a:sym typeface="+mn-ea"/>
                </a:rPr>
                <a:t>自主创新</a:t>
              </a:r>
              <a:r>
                <a:rPr lang="en" altLang="zh-CN" sz="1400" dirty="0">
                  <a:solidFill>
                    <a:srgbClr val="C00000"/>
                  </a:solidFill>
                  <a:latin typeface="微软雅黑" panose="020B0503020204020204" charset="-122"/>
                  <a:ea typeface="微软雅黑" panose="020B0503020204020204" charset="-122"/>
                  <a:sym typeface="+mn-ea"/>
                </a:rPr>
                <a:t>CDK4/6</a:t>
              </a:r>
              <a:r>
                <a:rPr lang="zh-CN" altLang="en-US" sz="1400" dirty="0">
                  <a:solidFill>
                    <a:srgbClr val="C00000"/>
                  </a:solidFill>
                  <a:latin typeface="微软雅黑" panose="020B0503020204020204" charset="-122"/>
                  <a:ea typeface="微软雅黑" panose="020B0503020204020204" charset="-122"/>
                  <a:sym typeface="+mn-ea"/>
                </a:rPr>
                <a:t>抑制剂，</a:t>
              </a:r>
              <a:r>
                <a:rPr kumimoji="0" lang="zh-CN" altLang="en-US" sz="14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获国家</a:t>
              </a:r>
              <a:r>
                <a:rPr kumimoji="0" lang="en-US" altLang="zh-CN" sz="14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14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重大新药创制</a:t>
              </a:r>
              <a:r>
                <a:rPr kumimoji="0" lang="en-US" altLang="zh-CN" sz="14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140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科技重大专项支持</a:t>
              </a:r>
              <a:endParaRPr kumimoji="0" lang="en-US" altLang="zh-CN" sz="140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285750" marR="0" lvl="0" indent="-285750" defTabSz="914126" fontAlgn="auto">
                <a:lnSpc>
                  <a:spcPct val="150000"/>
                </a:lnSpc>
                <a:spcBef>
                  <a:spcPts val="1000"/>
                </a:spcBef>
                <a:spcAft>
                  <a:spcPts val="0"/>
                </a:spcAft>
                <a:buClr>
                  <a:srgbClr val="002060"/>
                </a:buClr>
                <a:buSzTx/>
                <a:buFont typeface="Wingdings" panose="05000000000000000000" pitchFamily="2" charset="2"/>
                <a:buChar char="p"/>
                <a:tabLst/>
                <a:defRPr/>
              </a:pPr>
              <a:r>
                <a:rPr lang="zh-CN" altLang="en-US" sz="1600" b="1" dirty="0">
                  <a:solidFill>
                    <a:srgbClr val="002060"/>
                  </a:solidFill>
                  <a:latin typeface="微软雅黑" panose="020B0503020204020204" pitchFamily="34" charset="-122"/>
                  <a:ea typeface="微软雅黑" panose="020B0503020204020204" pitchFamily="34" charset="-122"/>
                </a:rPr>
                <a:t>公平性</a:t>
              </a:r>
              <a:endParaRPr lang="en-US" altLang="zh-CN" sz="1600" b="1" dirty="0">
                <a:solidFill>
                  <a:srgbClr val="002060"/>
                </a:solidFill>
                <a:latin typeface="微软雅黑" panose="020B0503020204020204" pitchFamily="34" charset="-122"/>
                <a:ea typeface="微软雅黑" panose="020B0503020204020204" pitchFamily="34" charset="-122"/>
              </a:endParaRPr>
            </a:p>
            <a:p>
              <a:pPr marL="216000" marR="0" lvl="0" indent="-216000" algn="l" defTabSz="914126" rtl="0" eaLnBrk="1" fontAlgn="auto" latinLnBrk="0" hangingPunct="1">
                <a:lnSpc>
                  <a:spcPts val="1920"/>
                </a:lnSpc>
                <a:spcBef>
                  <a:spcPts val="400"/>
                </a:spcBef>
                <a:spcAft>
                  <a:spcPts val="40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更符合乳腺癌患者发病率年轻化和实际诊疗的现状，进一步</a:t>
              </a: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弥补目录短板</a:t>
              </a:r>
              <a:endParaRPr kumimoji="0" lang="en-US" altLang="zh-CN" sz="140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文本框 28">
              <a:extLst>
                <a:ext uri="{FF2B5EF4-FFF2-40B4-BE49-F238E27FC236}">
                  <a16:creationId xmlns:a16="http://schemas.microsoft.com/office/drawing/2014/main" id="{1B97E116-E36D-4E9D-F510-3F112FD8D54F}"/>
                </a:ext>
              </a:extLst>
            </p:cNvPr>
            <p:cNvSpPr txBox="1"/>
            <p:nvPr/>
          </p:nvSpPr>
          <p:spPr>
            <a:xfrm>
              <a:off x="1405425" y="1496127"/>
              <a:ext cx="4348813" cy="442581"/>
            </a:xfrm>
            <a:prstGeom prst="roundRect">
              <a:avLst/>
            </a:prstGeom>
            <a:solidFill>
              <a:srgbClr val="002060"/>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ctr">
                <a:defRPr sz="1200" b="1" kern="0">
                  <a:solidFill>
                    <a:schemeClr val="bg1"/>
                  </a:solidFill>
                  <a:latin typeface="微软雅黑" panose="020B0503020204020204" pitchFamily="34" charset="-122"/>
                  <a:ea typeface="微软雅黑" panose="020B0503020204020204" pitchFamily="34" charset="-122"/>
                  <a:cs typeface="Arial" panose="020B0604020202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2700" marR="0" lvl="0" indent="0" algn="ctr" defTabSz="914400" rtl="0" eaLnBrk="1" fontAlgn="auto" latinLnBrk="0" hangingPunct="1">
                <a:lnSpc>
                  <a:spcPct val="100000"/>
                </a:lnSpc>
                <a:spcBef>
                  <a:spcPts val="100"/>
                </a:spcBef>
                <a:spcAft>
                  <a:spcPts val="0"/>
                </a:spcAft>
                <a:buClrTx/>
                <a:buSzTx/>
                <a:buFontTx/>
                <a:buNone/>
                <a:tabLst>
                  <a:tab pos="425450" algn="l"/>
                  <a:tab pos="631825" algn="l"/>
                  <a:tab pos="4872355" algn="l"/>
                  <a:tab pos="5280025" algn="l"/>
                </a:tabLst>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rPr>
                <a:t>建议参照药物：阿贝西利</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charset="-122"/>
                <a:sym typeface="+mn-ea"/>
              </a:endParaRPr>
            </a:p>
          </p:txBody>
        </p:sp>
        <p:sp>
          <p:nvSpPr>
            <p:cNvPr id="30" name="文本框 29">
              <a:extLst>
                <a:ext uri="{FF2B5EF4-FFF2-40B4-BE49-F238E27FC236}">
                  <a16:creationId xmlns:a16="http://schemas.microsoft.com/office/drawing/2014/main" id="{BE312E9D-5F00-1459-D800-70CBAC266ACB}"/>
                </a:ext>
              </a:extLst>
            </p:cNvPr>
            <p:cNvSpPr txBox="1"/>
            <p:nvPr/>
          </p:nvSpPr>
          <p:spPr>
            <a:xfrm>
              <a:off x="5825309" y="1496127"/>
              <a:ext cx="5870916" cy="442581"/>
            </a:xfrm>
            <a:prstGeom prst="roundRect">
              <a:avLst/>
            </a:prstGeom>
            <a:solidFill>
              <a:srgbClr val="002060"/>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defPPr>
                <a:defRPr lang="zh-CN"/>
              </a:defPPr>
              <a:lvl1pPr algn="ctr">
                <a:defRPr sz="1200" b="1" kern="0">
                  <a:solidFill>
                    <a:schemeClr val="bg1"/>
                  </a:solidFill>
                  <a:latin typeface="微软雅黑" panose="020B0503020204020204" pitchFamily="34" charset="-122"/>
                  <a:ea typeface="微软雅黑" panose="020B0503020204020204" pitchFamily="34" charset="-122"/>
                  <a:cs typeface="Arial" panose="020B0604020202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2700" marR="0" lvl="0" indent="0" algn="ctr" defTabSz="914400" rtl="0" eaLnBrk="1" fontAlgn="auto" latinLnBrk="0" hangingPunct="1">
                <a:lnSpc>
                  <a:spcPct val="100000"/>
                </a:lnSpc>
                <a:spcBef>
                  <a:spcPts val="100"/>
                </a:spcBef>
                <a:spcAft>
                  <a:spcPts val="0"/>
                </a:spcAft>
                <a:buClrTx/>
                <a:buSzTx/>
                <a:buFontTx/>
                <a:buNone/>
                <a:tabLst>
                  <a:tab pos="425450" algn="l"/>
                  <a:tab pos="631825" algn="l"/>
                  <a:tab pos="4872355" algn="l"/>
                  <a:tab pos="5280025" algn="l"/>
                </a:tabLst>
                <a:defRPr/>
              </a:pPr>
              <a:r>
                <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a:rPr>
                <a:t>建议评级为改进</a:t>
              </a:r>
              <a:endParaRPr kumimoji="0" lang="zh-CN" altLang="en-US" sz="20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charset="-122"/>
                <a:sym typeface="+mn-ea"/>
              </a:endParaRPr>
            </a:p>
          </p:txBody>
        </p:sp>
      </p:grpSp>
      <p:sp>
        <p:nvSpPr>
          <p:cNvPr id="2" name="灯片编号占位符 1">
            <a:extLst>
              <a:ext uri="{FF2B5EF4-FFF2-40B4-BE49-F238E27FC236}">
                <a16:creationId xmlns:a16="http://schemas.microsoft.com/office/drawing/2014/main" id="{903D03A4-5281-8BCB-0903-31523AC4454E}"/>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10</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367935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50215" y="200660"/>
            <a:ext cx="4064000" cy="6451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rPr>
              <a:t>目录</a:t>
            </a:r>
          </a:p>
        </p:txBody>
      </p:sp>
      <p:grpSp>
        <p:nvGrpSpPr>
          <p:cNvPr id="8" name="组合 7"/>
          <p:cNvGrpSpPr/>
          <p:nvPr>
            <p:custDataLst>
              <p:tags r:id="rId1"/>
            </p:custDataLst>
          </p:nvPr>
        </p:nvGrpSpPr>
        <p:grpSpPr>
          <a:xfrm>
            <a:off x="1191827" y="1420344"/>
            <a:ext cx="9883775" cy="402590"/>
            <a:chOff x="2570" y="2466"/>
            <a:chExt cx="15565" cy="634"/>
          </a:xfrm>
        </p:grpSpPr>
        <p:sp>
          <p:nvSpPr>
            <p:cNvPr id="6" name="剪去同侧角的矩形 5"/>
            <p:cNvSpPr/>
            <p:nvPr>
              <p:custDataLst>
                <p:tags r:id="rId17"/>
              </p:custDataLst>
            </p:nvPr>
          </p:nvSpPr>
          <p:spPr>
            <a:xfrm rot="10800000" flipV="1">
              <a:off x="2570" y="2466"/>
              <a:ext cx="2608" cy="634"/>
            </a:xfrm>
            <a:prstGeom prst="snip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rPr>
                <a:t>药品基本信息</a:t>
              </a:r>
            </a:p>
          </p:txBody>
        </p:sp>
        <p:cxnSp>
          <p:nvCxnSpPr>
            <p:cNvPr id="4" name="直接连接符 3"/>
            <p:cNvCxnSpPr>
              <a:cxnSpLocks/>
            </p:cNvCxnSpPr>
            <p:nvPr>
              <p:custDataLst>
                <p:tags r:id="rId18"/>
              </p:custDataLst>
            </p:nvPr>
          </p:nvCxnSpPr>
          <p:spPr>
            <a:xfrm>
              <a:off x="5178" y="3100"/>
              <a:ext cx="1295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19"/>
              </p:custDataLst>
            </p:nvPr>
          </p:nvSpPr>
          <p:spPr>
            <a:xfrm>
              <a:off x="5323" y="2542"/>
              <a:ext cx="9965" cy="483"/>
            </a:xfrm>
            <a:prstGeom prst="rect">
              <a:avLst/>
            </a:prstGeom>
            <a:noFill/>
          </p:spPr>
          <p:txBody>
            <a:bodyPr wrap="square" rtlCol="0" anchor="t">
              <a:spAutoFit/>
            </a:bodyPr>
            <a:lstStyle/>
            <a:p>
              <a:pPr marL="285750" marR="0" lvl="0" indent="-285750" algn="l" defTabSz="914400" rtl="0" eaLnBrk="1" fontAlgn="base" latinLnBrk="0" hangingPunct="1">
                <a:lnSpc>
                  <a:spcPct val="100000"/>
                </a:lnSpc>
                <a:spcBef>
                  <a:spcPct val="0"/>
                </a:spcBef>
                <a:spcAft>
                  <a:spcPct val="0"/>
                </a:spcAft>
                <a:buClr>
                  <a:srgbClr val="0070C0"/>
                </a:buClr>
                <a:buSzTx/>
                <a:buFont typeface="Wingdings" panose="05000000000000000000" charset="0"/>
                <a:buChar char="l"/>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自主创新</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CDK4/6</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抑制剂，更符合</a:t>
              </a:r>
              <a:r>
                <a:rPr kumimoji="0" lang="zh-CN" altLang="en-US" sz="14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sym typeface="+mn-ea"/>
                </a:rPr>
                <a:t>中国乳腺癌发病年轻化和实际诊疗</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的现状</a:t>
              </a:r>
            </a:p>
          </p:txBody>
        </p:sp>
      </p:grpSp>
      <p:grpSp>
        <p:nvGrpSpPr>
          <p:cNvPr id="9" name="组合 8"/>
          <p:cNvGrpSpPr/>
          <p:nvPr>
            <p:custDataLst>
              <p:tags r:id="rId2"/>
            </p:custDataLst>
          </p:nvPr>
        </p:nvGrpSpPr>
        <p:grpSpPr>
          <a:xfrm>
            <a:off x="1191826" y="3403641"/>
            <a:ext cx="10464165" cy="402590"/>
            <a:chOff x="2570" y="2466"/>
            <a:chExt cx="16479" cy="634"/>
          </a:xfrm>
        </p:grpSpPr>
        <p:sp>
          <p:nvSpPr>
            <p:cNvPr id="26" name="剪去同侧角的矩形 25"/>
            <p:cNvSpPr/>
            <p:nvPr>
              <p:custDataLst>
                <p:tags r:id="rId14"/>
              </p:custDataLst>
            </p:nvPr>
          </p:nvSpPr>
          <p:spPr>
            <a:xfrm rot="10800000" flipV="1">
              <a:off x="2570" y="2466"/>
              <a:ext cx="2608" cy="634"/>
            </a:xfrm>
            <a:prstGeom prst="snip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sym typeface="+mn-ea"/>
                </a:rPr>
                <a:t>安全性信息</a:t>
              </a:r>
              <a:endParaRPr kumimoji="0" lang="zh-CN" altLang="en-US" sz="1800" b="1" i="0" u="none" strike="noStrike" kern="1200" cap="none" spc="0" normalizeH="0" baseline="0" noProof="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endParaRPr>
            </a:p>
          </p:txBody>
        </p:sp>
        <p:cxnSp>
          <p:nvCxnSpPr>
            <p:cNvPr id="27" name="直接连接符 26"/>
            <p:cNvCxnSpPr>
              <a:cxnSpLocks/>
            </p:cNvCxnSpPr>
            <p:nvPr>
              <p:custDataLst>
                <p:tags r:id="rId15"/>
              </p:custDataLst>
            </p:nvPr>
          </p:nvCxnSpPr>
          <p:spPr>
            <a:xfrm>
              <a:off x="5178" y="3100"/>
              <a:ext cx="1295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custDataLst>
                <p:tags r:id="rId16"/>
              </p:custDataLst>
            </p:nvPr>
          </p:nvSpPr>
          <p:spPr>
            <a:xfrm>
              <a:off x="5366" y="2514"/>
              <a:ext cx="13683" cy="485"/>
            </a:xfrm>
            <a:prstGeom prst="rect">
              <a:avLst/>
            </a:prstGeom>
            <a:noFill/>
          </p:spPr>
          <p:txBody>
            <a:bodyPr wrap="square" rtlCol="0" anchor="t">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l"/>
                <a:tabLst/>
                <a:defRPr/>
              </a:pPr>
              <a:r>
                <a:rPr kumimoji="0" lang="zh-CN" altLang="en-US" sz="14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sym typeface="+mn-ea"/>
                </a:rPr>
                <a:t>显著降低胃肠道不良反应，腹泻发生率远低于阿贝西利（</a:t>
              </a:r>
              <a:r>
                <a:rPr kumimoji="0" lang="en-US" altLang="zh-CN" sz="14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sym typeface="+mn-ea"/>
                </a:rPr>
                <a:t>0.6% </a:t>
              </a:r>
              <a:r>
                <a:rPr kumimoji="0" lang="en" altLang="zh-CN" sz="14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sym typeface="+mn-ea"/>
                </a:rPr>
                <a:t>vs. 11.7%</a:t>
              </a:r>
              <a:r>
                <a:rPr kumimoji="0" lang="zh-CN" altLang="en" sz="14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耐受性、依从性更优</a:t>
              </a:r>
            </a:p>
          </p:txBody>
        </p:sp>
      </p:grpSp>
      <p:grpSp>
        <p:nvGrpSpPr>
          <p:cNvPr id="30" name="组合 29"/>
          <p:cNvGrpSpPr/>
          <p:nvPr>
            <p:custDataLst>
              <p:tags r:id="rId3"/>
            </p:custDataLst>
          </p:nvPr>
        </p:nvGrpSpPr>
        <p:grpSpPr>
          <a:xfrm>
            <a:off x="1191827" y="2417104"/>
            <a:ext cx="10015855" cy="402590"/>
            <a:chOff x="2570" y="2466"/>
            <a:chExt cx="15773" cy="634"/>
          </a:xfrm>
        </p:grpSpPr>
        <p:sp>
          <p:nvSpPr>
            <p:cNvPr id="31" name="剪去同侧角的矩形 30"/>
            <p:cNvSpPr/>
            <p:nvPr>
              <p:custDataLst>
                <p:tags r:id="rId11"/>
              </p:custDataLst>
            </p:nvPr>
          </p:nvSpPr>
          <p:spPr>
            <a:xfrm rot="10800000" flipV="1">
              <a:off x="2570" y="2466"/>
              <a:ext cx="2608" cy="634"/>
            </a:xfrm>
            <a:prstGeom prst="snip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sym typeface="+mn-ea"/>
                </a:rPr>
                <a:t>有效性信息</a:t>
              </a:r>
              <a:endParaRPr kumimoji="0" lang="zh-CN" altLang="en-US" sz="1800" b="1" i="0" u="none" strike="noStrike" kern="1200" cap="none" spc="0" normalizeH="0" baseline="0" noProof="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endParaRPr>
            </a:p>
          </p:txBody>
        </p:sp>
        <p:cxnSp>
          <p:nvCxnSpPr>
            <p:cNvPr id="32" name="直接连接符 31"/>
            <p:cNvCxnSpPr>
              <a:cxnSpLocks/>
            </p:cNvCxnSpPr>
            <p:nvPr>
              <p:custDataLst>
                <p:tags r:id="rId12"/>
              </p:custDataLst>
            </p:nvPr>
          </p:nvCxnSpPr>
          <p:spPr>
            <a:xfrm flipV="1">
              <a:off x="5178" y="3079"/>
              <a:ext cx="12957" cy="21"/>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custDataLst>
                <p:tags r:id="rId13"/>
              </p:custDataLst>
            </p:nvPr>
          </p:nvSpPr>
          <p:spPr>
            <a:xfrm>
              <a:off x="5386" y="2508"/>
              <a:ext cx="12957" cy="485"/>
            </a:xfrm>
            <a:prstGeom prst="rect">
              <a:avLst/>
            </a:prstGeom>
            <a:noFill/>
          </p:spPr>
          <p:txBody>
            <a:bodyPr wrap="square" rtlCol="0" anchor="t">
              <a:spAutoFit/>
            </a:bodyPr>
            <a:lstStyle/>
            <a:p>
              <a:pPr marL="285750" indent="-285750" fontAlgn="base">
                <a:spcBef>
                  <a:spcPct val="0"/>
                </a:spcBef>
                <a:spcAft>
                  <a:spcPct val="0"/>
                </a:spcAft>
                <a:buClr>
                  <a:srgbClr val="0070C0"/>
                </a:buClr>
                <a:buFont typeface="Wingdings" panose="05000000000000000000" charset="0"/>
                <a:buChar char="l"/>
                <a:defRPr/>
              </a:pPr>
              <a:r>
                <a:rPr lang="zh-CN" altLang="en-US" sz="1400" dirty="0">
                  <a:solidFill>
                    <a:srgbClr val="000000"/>
                  </a:solidFill>
                  <a:latin typeface="微软雅黑" panose="020B0503020204020204" charset="-122"/>
                  <a:ea typeface="微软雅黑" panose="020B0503020204020204" charset="-122"/>
                  <a:sym typeface="+mn-ea"/>
                </a:rPr>
                <a:t>与阿贝西利相比，</a:t>
              </a:r>
              <a:r>
                <a:rPr lang="zh-CN" altLang="en-US" sz="1400" b="1" dirty="0">
                  <a:solidFill>
                    <a:srgbClr val="0070C0"/>
                  </a:solidFill>
                  <a:latin typeface="微软雅黑" panose="020B0503020204020204" charset="-122"/>
                  <a:ea typeface="微软雅黑" panose="020B0503020204020204" charset="-122"/>
                  <a:sym typeface="+mn-ea"/>
                </a:rPr>
                <a:t>显著延长患者中位无进展生存期</a:t>
              </a:r>
              <a:r>
                <a:rPr lang="zh-CN" altLang="en-US" sz="1400" b="1" dirty="0">
                  <a:solidFill>
                    <a:srgbClr val="0070C0"/>
                  </a:solidFill>
                  <a:latin typeface="微软雅黑" panose="020B0503020204020204" charset="-122"/>
                  <a:ea typeface="微软雅黑" panose="020B0503020204020204" charset="-122"/>
                </a:rPr>
                <a:t>（</a:t>
              </a:r>
              <a:r>
                <a:rPr lang="zh-CN" altLang="en-US" sz="1400" b="1" dirty="0">
                  <a:solidFill>
                    <a:srgbClr val="0070C0"/>
                  </a:solidFill>
                  <a:latin typeface="微软雅黑" panose="020B0503020204020204" charset="-122"/>
                  <a:ea typeface="微软雅黑" panose="020B0503020204020204" charset="-122"/>
                  <a:sym typeface="+mn-ea"/>
                </a:rPr>
                <a:t> </a:t>
              </a:r>
              <a:r>
                <a:rPr lang="en-US" altLang="zh-CN" sz="1400" b="1" dirty="0">
                  <a:solidFill>
                    <a:srgbClr val="0070C0"/>
                  </a:solidFill>
                  <a:latin typeface="微软雅黑" panose="020B0503020204020204" charset="-122"/>
                  <a:ea typeface="微软雅黑" panose="020B0503020204020204" charset="-122"/>
                  <a:sym typeface="+mn-ea"/>
                </a:rPr>
                <a:t>19.4</a:t>
              </a:r>
              <a:r>
                <a:rPr lang="zh-CN" altLang="en-US" sz="1400" b="1" dirty="0">
                  <a:solidFill>
                    <a:srgbClr val="0070C0"/>
                  </a:solidFill>
                  <a:latin typeface="微软雅黑" panose="020B0503020204020204" charset="-122"/>
                  <a:ea typeface="微软雅黑" panose="020B0503020204020204" charset="-122"/>
                  <a:sym typeface="+mn-ea"/>
                </a:rPr>
                <a:t> 月 </a:t>
              </a:r>
              <a:r>
                <a:rPr lang="en-US" altLang="zh-CN" sz="1400" b="1" dirty="0">
                  <a:solidFill>
                    <a:srgbClr val="0070C0"/>
                  </a:solidFill>
                  <a:latin typeface="微软雅黑" panose="020B0503020204020204" charset="-122"/>
                  <a:ea typeface="微软雅黑" panose="020B0503020204020204" charset="-122"/>
                  <a:sym typeface="+mn-ea"/>
                </a:rPr>
                <a:t>vs</a:t>
              </a:r>
              <a:r>
                <a:rPr lang="zh-CN" altLang="en-US" sz="1400" b="1" dirty="0">
                  <a:solidFill>
                    <a:srgbClr val="0070C0"/>
                  </a:solidFill>
                  <a:latin typeface="微软雅黑" panose="020B0503020204020204" charset="-122"/>
                  <a:ea typeface="微软雅黑" panose="020B0503020204020204" charset="-122"/>
                  <a:sym typeface="+mn-ea"/>
                </a:rPr>
                <a:t> </a:t>
              </a:r>
              <a:r>
                <a:rPr lang="en-US" altLang="zh-CN" sz="1400" b="1" dirty="0">
                  <a:solidFill>
                    <a:srgbClr val="0070C0"/>
                  </a:solidFill>
                  <a:latin typeface="微软雅黑" panose="020B0503020204020204" charset="-122"/>
                  <a:ea typeface="微软雅黑" panose="020B0503020204020204" charset="-122"/>
                  <a:sym typeface="+mn-ea"/>
                </a:rPr>
                <a:t>16.9</a:t>
              </a:r>
              <a:r>
                <a:rPr lang="zh-CN" altLang="en-US" sz="1400" b="1" dirty="0">
                  <a:solidFill>
                    <a:srgbClr val="0070C0"/>
                  </a:solidFill>
                  <a:latin typeface="微软雅黑" panose="020B0503020204020204" charset="-122"/>
                  <a:ea typeface="微软雅黑" panose="020B0503020204020204" charset="-122"/>
                  <a:sym typeface="+mn-ea"/>
                </a:rPr>
                <a:t>月</a:t>
              </a:r>
              <a:r>
                <a:rPr lang="zh-CN" altLang="en-US" sz="1400" b="1" dirty="0">
                  <a:solidFill>
                    <a:srgbClr val="0070C0"/>
                  </a:solidFill>
                  <a:latin typeface="微软雅黑" panose="020B0503020204020204" charset="-122"/>
                  <a:ea typeface="微软雅黑" panose="020B0503020204020204" charset="-122"/>
                </a:rPr>
                <a:t>）</a:t>
              </a:r>
              <a:r>
                <a:rPr lang="zh-CN" altLang="en-US" sz="1400" b="1" dirty="0">
                  <a:solidFill>
                    <a:srgbClr val="0070C0"/>
                  </a:solidFill>
                  <a:latin typeface="微软雅黑" panose="020B0503020204020204" charset="-122"/>
                  <a:ea typeface="微软雅黑" panose="020B0503020204020204" charset="-122"/>
                  <a:sym typeface="+mn-ea"/>
                </a:rPr>
                <a:t>，对</a:t>
              </a:r>
              <a:r>
                <a:rPr kumimoji="0" lang="zh-CN" altLang="en-US" sz="14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sym typeface="+mn-ea"/>
                </a:rPr>
                <a:t>绝经前患者疗效更佳</a:t>
              </a:r>
            </a:p>
          </p:txBody>
        </p:sp>
      </p:grpSp>
      <p:grpSp>
        <p:nvGrpSpPr>
          <p:cNvPr id="38" name="组合 37"/>
          <p:cNvGrpSpPr/>
          <p:nvPr>
            <p:custDataLst>
              <p:tags r:id="rId4"/>
            </p:custDataLst>
          </p:nvPr>
        </p:nvGrpSpPr>
        <p:grpSpPr>
          <a:xfrm>
            <a:off x="1209948" y="4391784"/>
            <a:ext cx="9865360" cy="402590"/>
            <a:chOff x="2570" y="2466"/>
            <a:chExt cx="15536" cy="634"/>
          </a:xfrm>
        </p:grpSpPr>
        <p:sp>
          <p:nvSpPr>
            <p:cNvPr id="39" name="剪去同侧角的矩形 38"/>
            <p:cNvSpPr/>
            <p:nvPr>
              <p:custDataLst>
                <p:tags r:id="rId8"/>
              </p:custDataLst>
            </p:nvPr>
          </p:nvSpPr>
          <p:spPr>
            <a:xfrm rot="10800000" flipV="1">
              <a:off x="2570" y="2466"/>
              <a:ext cx="2608" cy="634"/>
            </a:xfrm>
            <a:prstGeom prst="snip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sym typeface="+mn-ea"/>
                </a:rPr>
                <a:t>创新性信息</a:t>
              </a:r>
              <a:endParaRPr kumimoji="0" lang="zh-CN" altLang="en-US" sz="1800" b="1" i="0" u="none" strike="noStrike" kern="120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endParaRPr>
            </a:p>
          </p:txBody>
        </p:sp>
        <p:cxnSp>
          <p:nvCxnSpPr>
            <p:cNvPr id="40" name="直接连接符 39"/>
            <p:cNvCxnSpPr>
              <a:cxnSpLocks/>
            </p:cNvCxnSpPr>
            <p:nvPr>
              <p:custDataLst>
                <p:tags r:id="rId9"/>
              </p:custDataLst>
            </p:nvPr>
          </p:nvCxnSpPr>
          <p:spPr>
            <a:xfrm flipV="1">
              <a:off x="5178" y="3100"/>
              <a:ext cx="12928"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custDataLst>
                <p:tags r:id="rId10"/>
              </p:custDataLst>
            </p:nvPr>
          </p:nvSpPr>
          <p:spPr>
            <a:xfrm>
              <a:off x="5380" y="2542"/>
              <a:ext cx="12194" cy="483"/>
            </a:xfrm>
            <a:prstGeom prst="rect">
              <a:avLst/>
            </a:prstGeom>
            <a:noFill/>
          </p:spPr>
          <p:txBody>
            <a:bodyPr wrap="square" rtlCol="0" anchor="t">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l"/>
                <a:tabLst/>
                <a:defRPr/>
              </a:pPr>
              <a:r>
                <a:rPr kumimoji="0" lang="zh-CN" altLang="en-US" sz="14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sym typeface="+mn-ea"/>
                </a:rPr>
                <a:t>创新分子结构，具有更好的药物活性、靶向性与安全性</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，具有更好临床获益</a:t>
              </a:r>
            </a:p>
          </p:txBody>
        </p:sp>
      </p:grpSp>
      <p:grpSp>
        <p:nvGrpSpPr>
          <p:cNvPr id="45" name="组合 44"/>
          <p:cNvGrpSpPr/>
          <p:nvPr>
            <p:custDataLst>
              <p:tags r:id="rId5"/>
            </p:custDataLst>
          </p:nvPr>
        </p:nvGrpSpPr>
        <p:grpSpPr>
          <a:xfrm>
            <a:off x="1232808" y="5320955"/>
            <a:ext cx="9842500" cy="402590"/>
            <a:chOff x="2570" y="2466"/>
            <a:chExt cx="15500" cy="634"/>
          </a:xfrm>
        </p:grpSpPr>
        <p:sp>
          <p:nvSpPr>
            <p:cNvPr id="46" name="剪去同侧角的矩形 45"/>
            <p:cNvSpPr/>
            <p:nvPr>
              <p:custDataLst>
                <p:tags r:id="rId6"/>
              </p:custDataLst>
            </p:nvPr>
          </p:nvSpPr>
          <p:spPr>
            <a:xfrm rot="10800000" flipV="1">
              <a:off x="2570" y="2466"/>
              <a:ext cx="2608" cy="634"/>
            </a:xfrm>
            <a:prstGeom prst="snip2Same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sym typeface="+mn-ea"/>
                </a:rPr>
                <a:t>公平性信息</a:t>
              </a:r>
              <a:endParaRPr kumimoji="0" lang="zh-CN" altLang="en-US" sz="1800" b="1" i="0" u="none" strike="noStrike" kern="1200" cap="none" spc="0" normalizeH="0" baseline="0" noProof="0">
                <a:ln>
                  <a:noFill/>
                </a:ln>
                <a:solidFill>
                  <a:srgbClr val="FFFFFF"/>
                </a:solidFill>
                <a:effectLst>
                  <a:outerShdw blurRad="38100" dist="19050" dir="2700000" algn="tl" rotWithShape="0">
                    <a:srgbClr val="000000">
                      <a:alpha val="40000"/>
                    </a:srgbClr>
                  </a:outerShdw>
                </a:effectLst>
                <a:uLnTx/>
                <a:uFillTx/>
                <a:latin typeface="微软雅黑" panose="020B0503020204020204" charset="-122"/>
                <a:ea typeface="微软雅黑" panose="020B0503020204020204" charset="-122"/>
                <a:cs typeface="+mn-cs"/>
              </a:endParaRPr>
            </a:p>
          </p:txBody>
        </p:sp>
        <p:cxnSp>
          <p:nvCxnSpPr>
            <p:cNvPr id="47" name="直接连接符 46"/>
            <p:cNvCxnSpPr>
              <a:cxnSpLocks/>
            </p:cNvCxnSpPr>
            <p:nvPr/>
          </p:nvCxnSpPr>
          <p:spPr>
            <a:xfrm>
              <a:off x="5178" y="3100"/>
              <a:ext cx="1289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custDataLst>
                <p:tags r:id="rId7"/>
              </p:custDataLst>
            </p:nvPr>
          </p:nvSpPr>
          <p:spPr>
            <a:xfrm>
              <a:off x="5380" y="2542"/>
              <a:ext cx="12194" cy="483"/>
            </a:xfrm>
            <a:prstGeom prst="rect">
              <a:avLst/>
            </a:prstGeom>
            <a:noFill/>
          </p:spPr>
          <p:txBody>
            <a:bodyPr wrap="square" rtlCol="0" anchor="t">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charset="0"/>
                <a:buChar char="l"/>
                <a:tabLst/>
                <a:defRPr/>
              </a:pPr>
              <a:r>
                <a:rPr kumimoji="0" lang="zh-CN" altLang="en-US" sz="1400" b="1" i="0" u="none" strike="noStrike" kern="1200" cap="none" spc="0" normalizeH="0" baseline="0" noProof="0" dirty="0">
                  <a:ln>
                    <a:noFill/>
                  </a:ln>
                  <a:solidFill>
                    <a:srgbClr val="0070C0"/>
                  </a:solidFill>
                  <a:effectLst/>
                  <a:uLnTx/>
                  <a:uFillTx/>
                  <a:latin typeface="微软雅黑" panose="020B0503020204020204" charset="-122"/>
                  <a:ea typeface="微软雅黑" panose="020B0503020204020204" charset="-122"/>
                  <a:cs typeface="微软雅黑" panose="020B0503020204020204" charset="-122"/>
                  <a:sym typeface="+mn-ea"/>
                </a:rPr>
                <a:t>弥补临床未满足需求</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，进一步补充国产靶向治疗药物，提升可及性和可负担性</a:t>
              </a:r>
            </a:p>
          </p:txBody>
        </p:sp>
      </p:grpSp>
      <p:sp>
        <p:nvSpPr>
          <p:cNvPr id="5" name="文本框 4"/>
          <p:cNvSpPr txBox="1"/>
          <p:nvPr/>
        </p:nvSpPr>
        <p:spPr>
          <a:xfrm>
            <a:off x="9768840" y="323850"/>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sp>
        <p:nvSpPr>
          <p:cNvPr id="2" name="灯片编号占位符 1">
            <a:extLst>
              <a:ext uri="{FF2B5EF4-FFF2-40B4-BE49-F238E27FC236}">
                <a16:creationId xmlns:a16="http://schemas.microsoft.com/office/drawing/2014/main" id="{4FCE097F-A158-5983-BA6F-670FCB85D722}"/>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2</a:t>
            </a:fld>
            <a:endParaRPr lang="zh-CN" altLang="en-US" strike="noStrike" noProof="1">
              <a:latin typeface="Arial" panose="020B060402020209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文本框 4"/>
          <p:cNvSpPr txBox="1"/>
          <p:nvPr>
            <p:custDataLst>
              <p:tags r:id="rId1"/>
            </p:custDataLst>
          </p:nvPr>
        </p:nvSpPr>
        <p:spPr>
          <a:xfrm>
            <a:off x="335280" y="215265"/>
            <a:ext cx="8756015" cy="6762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1">
                <a:ln>
                  <a:noFill/>
                </a:ln>
                <a:solidFill>
                  <a:srgbClr val="002060"/>
                </a:solidFill>
                <a:effectLst/>
                <a:uLnTx/>
                <a:uFillTx/>
                <a:latin typeface="微软雅黑" panose="020B0503020204020204" charset="-122"/>
                <a:ea typeface="微软雅黑" panose="020B0503020204020204" charset="-122"/>
                <a:cs typeface="微软雅黑" panose="020B0503020204020204" charset="-122"/>
              </a:rPr>
              <a:t>一、</a:t>
            </a: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药品基本信息（</a:t>
            </a:r>
            <a:r>
              <a:rPr kumimoji="0" lang="en-US" altLang="zh-CN" sz="2800" b="1" i="0" u="none" strike="noStrike" kern="1200" cap="none" spc="30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1/3</a:t>
            </a: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a:t>
            </a: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41" name="直接连接符 40"/>
          <p:cNvCxnSpPr/>
          <p:nvPr>
            <p:custDataLst>
              <p:tags r:id="rId2"/>
            </p:custDataLst>
          </p:nvPr>
        </p:nvCxnSpPr>
        <p:spPr>
          <a:xfrm>
            <a:off x="334963" y="845820"/>
            <a:ext cx="113411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1109172" y="1628875"/>
            <a:ext cx="9792681" cy="4752330"/>
            <a:chOff x="1208" y="2326"/>
            <a:chExt cx="8220" cy="7685"/>
          </a:xfrm>
        </p:grpSpPr>
        <p:sp>
          <p:nvSpPr>
            <p:cNvPr id="3" name="矩形 2"/>
            <p:cNvSpPr/>
            <p:nvPr>
              <p:custDataLst>
                <p:tags r:id="rId3"/>
              </p:custDataLst>
            </p:nvPr>
          </p:nvSpPr>
          <p:spPr>
            <a:xfrm>
              <a:off x="1208" y="2326"/>
              <a:ext cx="8220" cy="768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26" name="矩形 25"/>
            <p:cNvSpPr/>
            <p:nvPr>
              <p:custDataLst>
                <p:tags r:id="rId4"/>
              </p:custDataLst>
            </p:nvPr>
          </p:nvSpPr>
          <p:spPr>
            <a:xfrm>
              <a:off x="1208" y="2337"/>
              <a:ext cx="8220" cy="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伏维西利基本信息</a:t>
              </a:r>
            </a:p>
          </p:txBody>
        </p:sp>
        <p:sp>
          <p:nvSpPr>
            <p:cNvPr id="22" name="文本框 21"/>
            <p:cNvSpPr txBox="1"/>
            <p:nvPr>
              <p:custDataLst>
                <p:tags r:id="rId5"/>
              </p:custDataLst>
            </p:nvPr>
          </p:nvSpPr>
          <p:spPr>
            <a:xfrm>
              <a:off x="1427" y="3031"/>
              <a:ext cx="7858" cy="6135"/>
            </a:xfrm>
            <a:prstGeom prst="rect">
              <a:avLst/>
            </a:prstGeom>
            <a:noFill/>
          </p:spPr>
          <p:txBody>
            <a:bodyPr wrap="square" rtlCol="0">
              <a:noAutofit/>
            </a:bodyPr>
            <a:lstStyle/>
            <a:p>
              <a:pPr marL="0" marR="0" lvl="0" indent="0" algn="l" defTabSz="914400" rtl="0" eaLnBrk="1" fontAlgn="base" latinLnBrk="0" hangingPunct="1">
                <a:lnSpc>
                  <a:spcPct val="150000"/>
                </a:lnSpc>
                <a:spcBef>
                  <a:spcPts val="0"/>
                </a:spcBef>
                <a:spcAft>
                  <a:spcPts val="0"/>
                </a:spcAft>
                <a:buClrTx/>
                <a:buSzTx/>
                <a:buFont typeface="Wingdings" panose="05000000000000000000" charset="0"/>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【药品通用名称】</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枸橼酸伏维西利胶囊</a:t>
              </a:r>
            </a:p>
            <a:p>
              <a:pPr marL="0" marR="0" lvl="0" indent="0" algn="l" defTabSz="914400" rtl="0" eaLnBrk="1" fontAlgn="base" latinLnBrk="0" hangingPunct="1">
                <a:lnSpc>
                  <a:spcPct val="150000"/>
                </a:lnSpc>
                <a:spcBef>
                  <a:spcPts val="0"/>
                </a:spcBef>
                <a:spcAft>
                  <a:spcPts val="0"/>
                </a:spcAft>
                <a:buClrTx/>
                <a:buSzTx/>
                <a:buFont typeface="Wingdings" panose="05000000000000000000" charset="0"/>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【注册规格】</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25mg、100mg</a:t>
              </a:r>
            </a:p>
            <a:p>
              <a:pPr marL="0" marR="0" lvl="0" indent="0" algn="l" defTabSz="914400" rtl="0" eaLnBrk="1" fontAlgn="base" latinLnBrk="0" hangingPunct="1">
                <a:lnSpc>
                  <a:spcPct val="150000"/>
                </a:lnSpc>
                <a:spcBef>
                  <a:spcPts val="0"/>
                </a:spcBef>
                <a:spcAft>
                  <a:spcPts val="0"/>
                </a:spcAft>
                <a:buClrTx/>
                <a:buSzTx/>
                <a:buFont typeface="Wingdings" panose="05000000000000000000" charset="0"/>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【说明书适应症】</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本品联合氟维司群，适用于既往接受内分泌治疗后出现疾病进展的激素受体（</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HR</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）阳性、人表皮生长因子</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2(HER2)</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阴性的复发或转移性成年乳腺癌患者。</a:t>
              </a:r>
            </a:p>
            <a:p>
              <a:pPr marL="0" marR="0" lvl="0" indent="0" algn="l" defTabSz="914400" rtl="0" eaLnBrk="1" fontAlgn="base" latinLnBrk="0" hangingPunct="1">
                <a:lnSpc>
                  <a:spcPct val="150000"/>
                </a:lnSpc>
                <a:spcBef>
                  <a:spcPts val="0"/>
                </a:spcBef>
                <a:spcAft>
                  <a:spcPts val="0"/>
                </a:spcAft>
                <a:buClrTx/>
                <a:buSzTx/>
                <a:buFont typeface="Wingdings" panose="05000000000000000000" charset="0"/>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【用法用量】</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橼酸伏维西利胶囊推荐剂量为</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200mg</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，口服给药，每日一次，可空腹或餐后服用。每天大约同一时间服药，连续服用</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21</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天，之后停药</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7</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天，</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28</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天为一个治疗周期。如果患者漏服，应在错过计划服药当天或随后尽快服药。离下次计划服药时间</a:t>
              </a:r>
              <a:r>
                <a:rPr kumimoji="0" lang="en-US" altLang="zh-CN"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≤8</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小时，当天不需要补服，下一次按计划服药即可。</a:t>
              </a:r>
            </a:p>
            <a:p>
              <a:pPr marL="0" marR="0" lvl="0" indent="0" algn="l" defTabSz="914400" rtl="0" eaLnBrk="1" fontAlgn="base" latinLnBrk="0" hangingPunct="1">
                <a:lnSpc>
                  <a:spcPct val="150000"/>
                </a:lnSpc>
                <a:spcBef>
                  <a:spcPts val="0"/>
                </a:spcBef>
                <a:spcAft>
                  <a:spcPts val="0"/>
                </a:spcAft>
                <a:buClrTx/>
                <a:buSzTx/>
                <a:buFont typeface="Wingdings" panose="05000000000000000000" charset="0"/>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【全球首个上市国家】</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中国</a:t>
              </a:r>
              <a:endPar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base" latinLnBrk="0" hangingPunct="1">
                <a:lnSpc>
                  <a:spcPct val="150000"/>
                </a:lnSpc>
                <a:spcBef>
                  <a:spcPts val="0"/>
                </a:spcBef>
                <a:spcAft>
                  <a:spcPts val="0"/>
                </a:spcAft>
                <a:buClrTx/>
                <a:buSzTx/>
                <a:buFont typeface="Wingdings" panose="05000000000000000000" charset="0"/>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【中国大陆首次上市时间】</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2025.05</a:t>
              </a:r>
            </a:p>
            <a:p>
              <a:pPr marL="0" marR="0" lvl="0" indent="0" algn="l" defTabSz="914400" rtl="0" eaLnBrk="1" fontAlgn="base" latinLnBrk="0" hangingPunct="1">
                <a:lnSpc>
                  <a:spcPct val="150000"/>
                </a:lnSpc>
                <a:spcBef>
                  <a:spcPts val="0"/>
                </a:spcBef>
                <a:spcAft>
                  <a:spcPts val="0"/>
                </a:spcAft>
                <a:buClrTx/>
                <a:buSzTx/>
                <a:buFont typeface="Wingdings" panose="05000000000000000000" charset="0"/>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【是否为独家产品】</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是</a:t>
              </a:r>
            </a:p>
            <a:p>
              <a:pPr marL="0" marR="0" lvl="0" indent="0" algn="l" defTabSz="914400" rtl="0" eaLnBrk="1" fontAlgn="base" latinLnBrk="0" hangingPunct="1">
                <a:lnSpc>
                  <a:spcPct val="150000"/>
                </a:lnSpc>
                <a:spcBef>
                  <a:spcPts val="0"/>
                </a:spcBef>
                <a:spcAft>
                  <a:spcPts val="0"/>
                </a:spcAft>
                <a:buClrTx/>
                <a:buSzTx/>
                <a:buFont typeface="Wingdings" panose="05000000000000000000" charset="0"/>
                <a:buNone/>
                <a:tabLst/>
                <a:defRPr/>
              </a:pPr>
              <a:r>
                <a:rPr kumimoji="0" lang="zh-CN" altLang="en-US" sz="1600" b="1" i="0" u="none" strike="noStrike" kern="1200" cap="none" spc="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【是否为 OTC 药品】</a:t>
              </a:r>
              <a:r>
                <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否</a:t>
              </a:r>
            </a:p>
          </p:txBody>
        </p:sp>
      </p:grpSp>
      <p:sp>
        <p:nvSpPr>
          <p:cNvPr id="6" name="文本框 5"/>
          <p:cNvSpPr txBox="1"/>
          <p:nvPr/>
        </p:nvSpPr>
        <p:spPr>
          <a:xfrm>
            <a:off x="753427" y="921884"/>
            <a:ext cx="10685145" cy="584775"/>
          </a:xfrm>
          <a:prstGeom prst="rect">
            <a:avLst/>
          </a:prstGeom>
        </p:spPr>
        <p:txBody>
          <a:bodyPr wrap="square">
            <a:spAutoFit/>
          </a:bodyPr>
          <a:lstStyle/>
          <a:p>
            <a:pPr lvl="0" algn="ctr" fontAlgn="base">
              <a:spcBef>
                <a:spcPct val="0"/>
              </a:spcBef>
              <a:spcAft>
                <a:spcPct val="0"/>
              </a:spcAft>
              <a:defRPr/>
            </a:pPr>
            <a:r>
              <a:rPr lang="zh-CN" altLang="en-US" sz="3200" b="1" dirty="0">
                <a:solidFill>
                  <a:srgbClr val="C00000"/>
                </a:solidFill>
                <a:latin typeface="微软雅黑" panose="020B0503020204020204" charset="-122"/>
                <a:ea typeface="微软雅黑" panose="020B0503020204020204" charset="-122"/>
                <a:cs typeface="微软雅黑" panose="020B0503020204020204" charset="-122"/>
                <a:sym typeface="+mn-ea"/>
              </a:rPr>
              <a:t>自主创新</a:t>
            </a:r>
            <a:r>
              <a:rPr lang="en-US" altLang="zh-CN" sz="2400" b="1" dirty="0">
                <a:solidFill>
                  <a:srgbClr val="C00000"/>
                </a:solidFill>
                <a:latin typeface="微软雅黑" panose="020B0503020204020204" charset="-122"/>
                <a:ea typeface="微软雅黑" panose="020B0503020204020204" charset="-122"/>
                <a:cs typeface="微软雅黑" panose="020B0503020204020204" charset="-122"/>
                <a:sym typeface="+mn-ea"/>
              </a:rPr>
              <a:t>CDK4/6</a:t>
            </a: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sym typeface="+mn-ea"/>
              </a:rPr>
              <a:t>抑制剂，</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获我国“重大新药创制” 专项支持</a:t>
            </a:r>
            <a:endPar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9768840" y="323850"/>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sp>
        <p:nvSpPr>
          <p:cNvPr id="2" name="灯片编号占位符 1">
            <a:extLst>
              <a:ext uri="{FF2B5EF4-FFF2-40B4-BE49-F238E27FC236}">
                <a16:creationId xmlns:a16="http://schemas.microsoft.com/office/drawing/2014/main" id="{403AA72A-4D68-78C2-4CD1-9D64ED04D714}"/>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3</a:t>
            </a:fld>
            <a:endParaRPr lang="zh-CN" altLang="en-US" strike="noStrike" noProof="1">
              <a:latin typeface="Arial" panose="020B060402020209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6E32A-1436-4A03-E923-B2A1FE5DBC48}"/>
            </a:ext>
          </a:extLst>
        </p:cNvPr>
        <p:cNvGrpSpPr/>
        <p:nvPr/>
      </p:nvGrpSpPr>
      <p:grpSpPr>
        <a:xfrm>
          <a:off x="0" y="0"/>
          <a:ext cx="0" cy="0"/>
          <a:chOff x="0" y="0"/>
          <a:chExt cx="0" cy="0"/>
        </a:xfrm>
      </p:grpSpPr>
      <p:sp>
        <p:nvSpPr>
          <p:cNvPr id="1048587" name="文本框 4">
            <a:extLst>
              <a:ext uri="{FF2B5EF4-FFF2-40B4-BE49-F238E27FC236}">
                <a16:creationId xmlns:a16="http://schemas.microsoft.com/office/drawing/2014/main" id="{05E8EA3D-9044-A648-7AA8-5EBC72EA16C8}"/>
              </a:ext>
            </a:extLst>
          </p:cNvPr>
          <p:cNvSpPr txBox="1"/>
          <p:nvPr>
            <p:custDataLst>
              <p:tags r:id="rId1"/>
            </p:custDataLst>
          </p:nvPr>
        </p:nvSpPr>
        <p:spPr>
          <a:xfrm>
            <a:off x="335280" y="215265"/>
            <a:ext cx="8756015" cy="6762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1">
                <a:ln>
                  <a:noFill/>
                </a:ln>
                <a:solidFill>
                  <a:srgbClr val="002060"/>
                </a:solidFill>
                <a:effectLst/>
                <a:uLnTx/>
                <a:uFillTx/>
                <a:latin typeface="微软雅黑" panose="020B0503020204020204" charset="-122"/>
                <a:ea typeface="微软雅黑" panose="020B0503020204020204" charset="-122"/>
                <a:cs typeface="微软雅黑" panose="020B0503020204020204" charset="-122"/>
              </a:rPr>
              <a:t>一、</a:t>
            </a: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药品基本信息（</a:t>
            </a:r>
            <a:r>
              <a:rPr kumimoji="0" lang="en-US" altLang="zh-CN"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2/3</a:t>
            </a: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a:t>
            </a: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41" name="直接连接符 40">
            <a:extLst>
              <a:ext uri="{FF2B5EF4-FFF2-40B4-BE49-F238E27FC236}">
                <a16:creationId xmlns:a16="http://schemas.microsoft.com/office/drawing/2014/main" id="{A723D5AE-98DE-A237-0BEF-8B82BDB31C89}"/>
              </a:ext>
            </a:extLst>
          </p:cNvPr>
          <p:cNvCxnSpPr/>
          <p:nvPr>
            <p:custDataLst>
              <p:tags r:id="rId2"/>
            </p:custDataLst>
          </p:nvPr>
        </p:nvCxnSpPr>
        <p:spPr>
          <a:xfrm>
            <a:off x="334963" y="845820"/>
            <a:ext cx="113411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E7307210-CD7A-7AB9-E058-3B208624D409}"/>
              </a:ext>
            </a:extLst>
          </p:cNvPr>
          <p:cNvSpPr txBox="1"/>
          <p:nvPr/>
        </p:nvSpPr>
        <p:spPr>
          <a:xfrm>
            <a:off x="753427" y="1106573"/>
            <a:ext cx="10685145" cy="4603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建议选择阿贝西利作为参照</a:t>
            </a:r>
            <a:endParaRPr kumimoji="0" lang="zh-CN" altLang="en-US"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文本框 7">
            <a:extLst>
              <a:ext uri="{FF2B5EF4-FFF2-40B4-BE49-F238E27FC236}">
                <a16:creationId xmlns:a16="http://schemas.microsoft.com/office/drawing/2014/main" id="{E74C615A-9CA3-E359-05EE-C3FDB580F3CD}"/>
              </a:ext>
            </a:extLst>
          </p:cNvPr>
          <p:cNvSpPr txBox="1"/>
          <p:nvPr/>
        </p:nvSpPr>
        <p:spPr>
          <a:xfrm>
            <a:off x="9768840" y="323850"/>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sp>
        <p:nvSpPr>
          <p:cNvPr id="7" name="矩形 6">
            <a:extLst>
              <a:ext uri="{FF2B5EF4-FFF2-40B4-BE49-F238E27FC236}">
                <a16:creationId xmlns:a16="http://schemas.microsoft.com/office/drawing/2014/main" id="{83CB8832-C05C-BE1F-9D07-053A47F56704}"/>
              </a:ext>
            </a:extLst>
          </p:cNvPr>
          <p:cNvSpPr/>
          <p:nvPr/>
        </p:nvSpPr>
        <p:spPr>
          <a:xfrm>
            <a:off x="1028861" y="1805493"/>
            <a:ext cx="10134277" cy="46037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建议参照药物：阿贝西利</a:t>
            </a:r>
          </a:p>
        </p:txBody>
      </p:sp>
      <p:graphicFrame>
        <p:nvGraphicFramePr>
          <p:cNvPr id="9" name="表格 8">
            <a:extLst>
              <a:ext uri="{FF2B5EF4-FFF2-40B4-BE49-F238E27FC236}">
                <a16:creationId xmlns:a16="http://schemas.microsoft.com/office/drawing/2014/main" id="{DCAC9AB8-1920-525D-8EDC-D44337356874}"/>
              </a:ext>
            </a:extLst>
          </p:cNvPr>
          <p:cNvGraphicFramePr>
            <a:graphicFrameLocks noGrp="1"/>
          </p:cNvGraphicFramePr>
          <p:nvPr>
            <p:extLst>
              <p:ext uri="{D42A27DB-BD31-4B8C-83A1-F6EECF244321}">
                <p14:modId xmlns:p14="http://schemas.microsoft.com/office/powerpoint/2010/main" val="4214567263"/>
              </p:ext>
            </p:extLst>
          </p:nvPr>
        </p:nvGraphicFramePr>
        <p:xfrm>
          <a:off x="1028861" y="2265868"/>
          <a:ext cx="10134277" cy="3894902"/>
        </p:xfrm>
        <a:graphic>
          <a:graphicData uri="http://schemas.openxmlformats.org/drawingml/2006/table">
            <a:tbl>
              <a:tblPr firstRow="1" bandRow="1"/>
              <a:tblGrid>
                <a:gridCol w="1565793">
                  <a:extLst>
                    <a:ext uri="{9D8B030D-6E8A-4147-A177-3AD203B41FA5}">
                      <a16:colId xmlns:a16="http://schemas.microsoft.com/office/drawing/2014/main" val="20000"/>
                    </a:ext>
                  </a:extLst>
                </a:gridCol>
                <a:gridCol w="8568484">
                  <a:extLst>
                    <a:ext uri="{9D8B030D-6E8A-4147-A177-3AD203B41FA5}">
                      <a16:colId xmlns:a16="http://schemas.microsoft.com/office/drawing/2014/main" val="20001"/>
                    </a:ext>
                  </a:extLst>
                </a:gridCol>
              </a:tblGrid>
              <a:tr h="785823">
                <a:tc rowSpan="3">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50000"/>
                        </a:lnSpc>
                      </a:pPr>
                      <a:r>
                        <a:rPr lang="zh-CN" altLang="en-US" sz="1800" b="1" dirty="0">
                          <a:solidFill>
                            <a:srgbClr val="002060"/>
                          </a:solidFill>
                          <a:effectLst/>
                          <a:latin typeface="微软雅黑" panose="020B0503020204020204" charset="-122"/>
                          <a:ea typeface="微软雅黑" panose="020B0503020204020204" charset="-122"/>
                        </a:rPr>
                        <a:t>相似性高</a:t>
                      </a: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285750" indent="-285750" algn="just">
                        <a:lnSpc>
                          <a:spcPct val="150000"/>
                        </a:lnSpc>
                        <a:buFont typeface="Arial" panose="020B0604020202020204" pitchFamily="34" charset="0"/>
                        <a:buChar char="•"/>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适应症相同：</a:t>
                      </a:r>
                      <a:r>
                        <a:rPr lang="zh-CN" altLang="en-US" sz="1600" b="0" dirty="0">
                          <a:solidFill>
                            <a:schemeClr val="tx1"/>
                          </a:solidFill>
                          <a:latin typeface="微软雅黑" panose="020B0503020204020204" charset="-122"/>
                          <a:ea typeface="微软雅黑" panose="020B0503020204020204" charset="-122"/>
                        </a:rPr>
                        <a:t>均可与氟维司群联合用于既往曾接受内分泌治疗后出现疾病进展的激素受体（</a:t>
                      </a:r>
                      <a:r>
                        <a:rPr lang="en-US" altLang="zh-CN" sz="1600" b="0" dirty="0">
                          <a:solidFill>
                            <a:schemeClr val="tx1"/>
                          </a:solidFill>
                          <a:latin typeface="微软雅黑" panose="020B0503020204020204" charset="-122"/>
                          <a:ea typeface="微软雅黑" panose="020B0503020204020204" charset="-122"/>
                        </a:rPr>
                        <a:t>HR</a:t>
                      </a:r>
                      <a:r>
                        <a:rPr lang="zh-CN" altLang="en-US" sz="1600" b="0" dirty="0">
                          <a:solidFill>
                            <a:schemeClr val="tx1"/>
                          </a:solidFill>
                          <a:latin typeface="微软雅黑" panose="020B0503020204020204" charset="-122"/>
                          <a:ea typeface="微软雅黑" panose="020B0503020204020204" charset="-122"/>
                        </a:rPr>
                        <a:t>）阳性、人表皮生长因子受体 </a:t>
                      </a:r>
                      <a:r>
                        <a:rPr lang="en-US" altLang="zh-CN" sz="1600" b="0" dirty="0">
                          <a:solidFill>
                            <a:schemeClr val="tx1"/>
                          </a:solidFill>
                          <a:latin typeface="微软雅黑" panose="020B0503020204020204" charset="-122"/>
                          <a:ea typeface="微软雅黑" panose="020B0503020204020204" charset="-122"/>
                        </a:rPr>
                        <a:t>2</a:t>
                      </a:r>
                      <a:r>
                        <a:rPr lang="zh-CN" altLang="en-US" sz="1600" b="0" dirty="0">
                          <a:solidFill>
                            <a:schemeClr val="tx1"/>
                          </a:solidFill>
                          <a:latin typeface="微软雅黑" panose="020B0503020204020204" charset="-122"/>
                          <a:ea typeface="微软雅黑" panose="020B0503020204020204" charset="-122"/>
                        </a:rPr>
                        <a:t>（</a:t>
                      </a:r>
                      <a:r>
                        <a:rPr lang="en-US" altLang="zh-CN" sz="1600" b="0" dirty="0">
                          <a:solidFill>
                            <a:schemeClr val="tx1"/>
                          </a:solidFill>
                          <a:latin typeface="微软雅黑" panose="020B0503020204020204" charset="-122"/>
                          <a:ea typeface="微软雅黑" panose="020B0503020204020204" charset="-122"/>
                        </a:rPr>
                        <a:t>HER2</a:t>
                      </a:r>
                      <a:r>
                        <a:rPr lang="zh-CN" altLang="en-US" sz="1600" b="0" dirty="0">
                          <a:solidFill>
                            <a:schemeClr val="tx1"/>
                          </a:solidFill>
                          <a:latin typeface="微软雅黑" panose="020B0503020204020204" charset="-122"/>
                          <a:ea typeface="微软雅黑" panose="020B0503020204020204" charset="-122"/>
                        </a:rPr>
                        <a:t>）阴性的局部晚期或转移性乳腺癌患者</a:t>
                      </a:r>
                      <a:endParaRPr lang="en-US" altLang="zh-CN" sz="1600" b="0" baseline="30000" dirty="0">
                        <a:solidFill>
                          <a:schemeClr val="tx1"/>
                        </a:solidFill>
                        <a:latin typeface="微软雅黑" panose="020B0503020204020204" charset="-122"/>
                        <a:ea typeface="微软雅黑" panose="020B0503020204020204" charset="-122"/>
                      </a:endParaRP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670935">
                <a:tc vMerge="1">
                  <a:txBody>
                    <a:bodyPr/>
                    <a:lstStyle/>
                    <a:p>
                      <a:endParaRPr lang="zh-CN"/>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gn="just">
                        <a:lnSpc>
                          <a:spcPct val="150000"/>
                        </a:lnSpc>
                        <a:buFont typeface="Arial" panose="020B0604020202020204" pitchFamily="34" charset="0"/>
                        <a:buChar char="•"/>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使用人群相同：</a:t>
                      </a:r>
                      <a:r>
                        <a:rPr lang="zh-CN" altLang="en-US" sz="1600" dirty="0">
                          <a:latin typeface="微软雅黑" panose="020B0503020204020204" charset="-122"/>
                          <a:ea typeface="微软雅黑" panose="020B0503020204020204" charset="-122"/>
                          <a:cs typeface="微软雅黑" panose="020B0503020204020204" charset="-122"/>
                          <a:sym typeface="+mn-ea"/>
                        </a:rPr>
                        <a:t>均可用于绝经前、围绝经期、绝经后晚期乳腺癌患者的治疗</a:t>
                      </a:r>
                      <a:endParaRPr lang="zh-CN" altLang="en-US" sz="1600" b="0" dirty="0">
                        <a:solidFill>
                          <a:schemeClr val="tx1"/>
                        </a:solidFill>
                        <a:latin typeface="微软雅黑" panose="020B0503020204020204" charset="-122"/>
                        <a:ea typeface="微软雅黑" panose="020B0503020204020204" charset="-122"/>
                      </a:endParaRP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725008">
                <a:tc vMerge="1">
                  <a:txBody>
                    <a:bodyPr/>
                    <a:lstStyle/>
                    <a:p>
                      <a:endParaRPr lang="zh-CN"/>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600" b="1" kern="1200" dirty="0">
                          <a:solidFill>
                            <a:srgbClr val="C00000"/>
                          </a:solidFill>
                          <a:latin typeface="微软雅黑" panose="020B0503020204020204" pitchFamily="34" charset="-122"/>
                          <a:ea typeface="微软雅黑" panose="020B0503020204020204" pitchFamily="34" charset="-122"/>
                          <a:cs typeface="+mn-cs"/>
                        </a:rPr>
                        <a:t>作用机制及</a:t>
                      </a:r>
                      <a:r>
                        <a:rPr lang="zh-CN" altLang="en-US" sz="1600" b="1" dirty="0">
                          <a:solidFill>
                            <a:srgbClr val="C00000"/>
                          </a:solidFill>
                          <a:latin typeface="微软雅黑" panose="020B0503020204020204" pitchFamily="34" charset="-122"/>
                          <a:ea typeface="微软雅黑" panose="020B0503020204020204" pitchFamily="34" charset="-122"/>
                        </a:rPr>
                        <a:t>给药方式相同：</a:t>
                      </a:r>
                      <a:r>
                        <a:rPr lang="zh-CN" altLang="en-US" sz="1600" b="0" dirty="0">
                          <a:solidFill>
                            <a:schemeClr val="tx1"/>
                          </a:solidFill>
                          <a:latin typeface="微软雅黑" panose="020B0503020204020204" charset="-122"/>
                          <a:ea typeface="微软雅黑" panose="020B0503020204020204" charset="-122"/>
                        </a:rPr>
                        <a:t>均为</a:t>
                      </a:r>
                      <a:r>
                        <a:rPr lang="en-US" altLang="zh-CN" sz="1600" b="0" dirty="0">
                          <a:solidFill>
                            <a:schemeClr val="tx1"/>
                          </a:solidFill>
                          <a:latin typeface="微软雅黑" panose="020B0503020204020204" charset="-122"/>
                          <a:ea typeface="微软雅黑" panose="020B0503020204020204" charset="-122"/>
                        </a:rPr>
                        <a:t>CDK4/6</a:t>
                      </a:r>
                      <a:r>
                        <a:rPr lang="zh-CN" altLang="en-US" sz="1600" b="0" dirty="0">
                          <a:solidFill>
                            <a:schemeClr val="tx1"/>
                          </a:solidFill>
                          <a:latin typeface="微软雅黑" panose="020B0503020204020204" charset="-122"/>
                          <a:ea typeface="微软雅黑" panose="020B0503020204020204" charset="-122"/>
                        </a:rPr>
                        <a:t>抑制剂，</a:t>
                      </a:r>
                      <a:r>
                        <a:rPr lang="zh-CN" altLang="en-US" sz="1600" dirty="0">
                          <a:latin typeface="微软雅黑" panose="020B0503020204020204" pitchFamily="34" charset="-122"/>
                          <a:ea typeface="微软雅黑" panose="020B0503020204020204" pitchFamily="34" charset="-122"/>
                        </a:rPr>
                        <a:t>口服给药</a:t>
                      </a:r>
                      <a:endParaRPr lang="en-US" altLang="zh-CN" sz="1600" dirty="0">
                        <a:latin typeface="微软雅黑" panose="020B0503020204020204" pitchFamily="34" charset="-122"/>
                        <a:ea typeface="微软雅黑" panose="020B0503020204020204" pitchFamily="34" charset="-122"/>
                      </a:endParaRP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02610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800" b="1" baseline="0" dirty="0">
                          <a:solidFill>
                            <a:srgbClr val="002060"/>
                          </a:solidFill>
                          <a:effectLst/>
                          <a:latin typeface="微软雅黑" panose="020B0503020204020204" charset="-122"/>
                          <a:ea typeface="微软雅黑" panose="020B0503020204020204" charset="-122"/>
                        </a:rPr>
                        <a:t>治疗金标准</a:t>
                      </a:r>
                      <a:endParaRPr lang="zh-CN" altLang="en-US" sz="1800" b="0" baseline="0" dirty="0">
                        <a:solidFill>
                          <a:srgbClr val="002060"/>
                        </a:solidFill>
                        <a:effectLst/>
                        <a:latin typeface="微软雅黑" panose="020B0503020204020204" charset="-122"/>
                        <a:ea typeface="微软雅黑" panose="020B0503020204020204" charset="-122"/>
                      </a:endParaRP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zh-CN" altLang="en-US" sz="1600" b="0" dirty="0">
                          <a:solidFill>
                            <a:schemeClr val="tx1"/>
                          </a:solidFill>
                          <a:latin typeface="微软雅黑" panose="020B0503020204020204" charset="-122"/>
                          <a:ea typeface="微软雅黑" panose="020B0503020204020204" charset="-122"/>
                        </a:rPr>
                        <a:t>阿贝西利为</a:t>
                      </a:r>
                      <a:r>
                        <a:rPr lang="en-US" altLang="zh-CN" sz="1600" b="0" dirty="0">
                          <a:solidFill>
                            <a:schemeClr val="tx1"/>
                          </a:solidFill>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cs typeface="微软雅黑" panose="020B0503020204020204" charset="-122"/>
                          <a:sym typeface="+mn-ea"/>
                        </a:rPr>
                        <a:t>NCCN临床实践指南：乳腺癌（2025.V3）</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en-US" altLang="zh-CN" sz="1600" b="0" dirty="0">
                          <a:solidFill>
                            <a:schemeClr val="tx1"/>
                          </a:solidFill>
                          <a:latin typeface="微软雅黑" panose="020B0503020204020204" charset="-122"/>
                          <a:ea typeface="微软雅黑" panose="020B0503020204020204" charset="-122"/>
                        </a:rPr>
                        <a:t>《CSCO</a:t>
                      </a:r>
                      <a:r>
                        <a:rPr lang="zh-CN" altLang="en-US" sz="1600" b="0" dirty="0">
                          <a:solidFill>
                            <a:schemeClr val="tx1"/>
                          </a:solidFill>
                          <a:latin typeface="微软雅黑" panose="020B0503020204020204" charset="-122"/>
                          <a:ea typeface="微软雅黑" panose="020B0503020204020204" charset="-122"/>
                        </a:rPr>
                        <a:t>乳腺癌诊疗指南</a:t>
                      </a:r>
                      <a:r>
                        <a:rPr lang="en-US" altLang="zh-CN" sz="1600" b="0" dirty="0">
                          <a:solidFill>
                            <a:schemeClr val="tx1"/>
                          </a:solidFill>
                          <a:latin typeface="微软雅黑" panose="020B0503020204020204" charset="-122"/>
                          <a:ea typeface="微软雅黑" panose="020B0503020204020204" charset="-122"/>
                        </a:rPr>
                        <a:t>2025》《</a:t>
                      </a:r>
                      <a:r>
                        <a:rPr lang="zh-CN" altLang="en-US" sz="1600" b="0" dirty="0">
                          <a:solidFill>
                            <a:schemeClr val="tx1"/>
                          </a:solidFill>
                          <a:latin typeface="微软雅黑" panose="020B0503020204020204" charset="-122"/>
                          <a:ea typeface="微软雅黑" panose="020B0503020204020204" charset="-122"/>
                        </a:rPr>
                        <a:t>中国晚期乳腺癌规范诊疗指南（</a:t>
                      </a:r>
                      <a:r>
                        <a:rPr lang="en-US" altLang="zh-CN" sz="1600" b="0" dirty="0">
                          <a:solidFill>
                            <a:schemeClr val="tx1"/>
                          </a:solidFill>
                          <a:latin typeface="微软雅黑" panose="020B0503020204020204" charset="-122"/>
                          <a:ea typeface="微软雅黑" panose="020B0503020204020204" charset="-122"/>
                        </a:rPr>
                        <a:t>2024</a:t>
                      </a:r>
                      <a:r>
                        <a:rPr lang="zh-CN" altLang="en-US" sz="1600" b="0" dirty="0">
                          <a:solidFill>
                            <a:schemeClr val="tx1"/>
                          </a:solidFill>
                          <a:latin typeface="微软雅黑" panose="020B0503020204020204" charset="-122"/>
                          <a:ea typeface="微软雅黑" panose="020B0503020204020204" charset="-122"/>
                        </a:rPr>
                        <a:t>版）</a:t>
                      </a:r>
                      <a:r>
                        <a:rPr lang="en-US" altLang="zh-CN" sz="1600" b="0" dirty="0">
                          <a:solidFill>
                            <a:schemeClr val="tx1"/>
                          </a:solidFill>
                          <a:latin typeface="微软雅黑" panose="020B0503020204020204" charset="-122"/>
                          <a:ea typeface="微软雅黑" panose="020B0503020204020204" charset="-122"/>
                        </a:rPr>
                        <a:t>》</a:t>
                      </a:r>
                      <a:r>
                        <a:rPr lang="zh-CN" altLang="en-US" sz="1600" b="0" dirty="0">
                          <a:solidFill>
                            <a:schemeClr val="tx1"/>
                          </a:solidFill>
                          <a:latin typeface="微软雅黑" panose="020B0503020204020204" charset="-122"/>
                          <a:ea typeface="微软雅黑" panose="020B0503020204020204" charset="-122"/>
                        </a:rPr>
                        <a:t>等</a:t>
                      </a:r>
                      <a:r>
                        <a:rPr lang="zh-CN" altLang="en-US" sz="1600" b="1" dirty="0">
                          <a:solidFill>
                            <a:srgbClr val="C00000"/>
                          </a:solidFill>
                          <a:latin typeface="微软雅黑" panose="020B0503020204020204" charset="-122"/>
                          <a:ea typeface="微软雅黑" panose="020B0503020204020204" charset="-122"/>
                        </a:rPr>
                        <a:t>国内外</a:t>
                      </a:r>
                      <a:r>
                        <a:rPr lang="zh-CN" altLang="en-US" sz="1600" b="1" kern="1200" dirty="0">
                          <a:solidFill>
                            <a:srgbClr val="C00000"/>
                          </a:solidFill>
                          <a:latin typeface="微软雅黑" panose="020B0503020204020204" charset="-122"/>
                          <a:ea typeface="微软雅黑" panose="020B0503020204020204" charset="-122"/>
                          <a:cs typeface="+mn-cs"/>
                        </a:rPr>
                        <a:t>权威指南</a:t>
                      </a:r>
                      <a:r>
                        <a:rPr lang="zh-CN" altLang="en-US" sz="1600" b="1" dirty="0">
                          <a:solidFill>
                            <a:srgbClr val="C00000"/>
                          </a:solidFill>
                          <a:latin typeface="微软雅黑" panose="020B0503020204020204" charset="-122"/>
                          <a:ea typeface="微软雅黑" panose="020B0503020204020204" charset="-122"/>
                        </a:rPr>
                        <a:t>推荐用药</a:t>
                      </a: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687031">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zh-CN" altLang="en-US" sz="1800" b="1" baseline="0" dirty="0">
                          <a:solidFill>
                            <a:srgbClr val="002060"/>
                          </a:solidFill>
                          <a:effectLst/>
                          <a:latin typeface="微软雅黑" panose="020B0503020204020204" charset="-122"/>
                          <a:ea typeface="微软雅黑" panose="020B0503020204020204" charset="-122"/>
                        </a:rPr>
                        <a:t>应用最广泛</a:t>
                      </a: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marR="0" lvl="0" indent="-285750" algn="just" defTabSz="914400" eaLnBrk="1" fontAlgn="base" latinLnBrk="0" hangingPunct="1">
                        <a:lnSpc>
                          <a:spcPct val="150000"/>
                        </a:lnSpc>
                        <a:spcBef>
                          <a:spcPct val="0"/>
                        </a:spcBef>
                        <a:spcAft>
                          <a:spcPct val="0"/>
                        </a:spcAft>
                        <a:buClrTx/>
                        <a:buSzTx/>
                        <a:buFont typeface="Arial" panose="020B0604020202020204" pitchFamily="34" charset="0"/>
                        <a:buChar char="•"/>
                        <a:tabLst/>
                        <a:defRPr/>
                      </a:pPr>
                      <a:r>
                        <a:rPr lang="en-US" altLang="zh-CN" sz="1600" dirty="0">
                          <a:latin typeface="微软雅黑" panose="020B0503020204020204" charset="-122"/>
                          <a:ea typeface="微软雅黑" panose="020B0503020204020204" charset="-122"/>
                          <a:cs typeface="微软雅黑" panose="020B0503020204020204" charset="-122"/>
                          <a:sym typeface="+mn-ea"/>
                        </a:rPr>
                        <a:t>2024</a:t>
                      </a:r>
                      <a:r>
                        <a:rPr lang="zh-CN" altLang="en-US" sz="1600" dirty="0">
                          <a:latin typeface="微软雅黑" panose="020B0503020204020204" charset="-122"/>
                          <a:ea typeface="微软雅黑" panose="020B0503020204020204" charset="-122"/>
                          <a:cs typeface="微软雅黑" panose="020B0503020204020204" charset="-122"/>
                          <a:sym typeface="+mn-ea"/>
                        </a:rPr>
                        <a:t>年阿贝西利</a:t>
                      </a:r>
                      <a:r>
                        <a:rPr lang="zh-CN" altLang="en-US" sz="1600" b="1" dirty="0">
                          <a:solidFill>
                            <a:srgbClr val="C00000"/>
                          </a:solidFill>
                          <a:latin typeface="微软雅黑" panose="020B0503020204020204" charset="-122"/>
                          <a:ea typeface="微软雅黑" panose="020B0503020204020204" charset="-122"/>
                          <a:cs typeface="微软雅黑" panose="020B0503020204020204" charset="-122"/>
                          <a:sym typeface="+mn-ea"/>
                        </a:rPr>
                        <a:t>市场份额达</a:t>
                      </a:r>
                      <a:r>
                        <a:rPr lang="en-US" altLang="zh-CN" sz="1600" b="1" dirty="0">
                          <a:solidFill>
                            <a:srgbClr val="C00000"/>
                          </a:solidFill>
                          <a:latin typeface="微软雅黑" panose="020B0503020204020204" charset="-122"/>
                          <a:ea typeface="微软雅黑" panose="020B0503020204020204" charset="-122"/>
                          <a:cs typeface="微软雅黑" panose="020B0503020204020204" charset="-122"/>
                          <a:sym typeface="+mn-ea"/>
                        </a:rPr>
                        <a:t>61%</a:t>
                      </a:r>
                      <a:r>
                        <a:rPr lang="en-US" altLang="zh-CN" sz="1600" baseline="30000" dirty="0">
                          <a:uFillTx/>
                          <a:latin typeface="微软雅黑" panose="020B0503020204020204" charset="-122"/>
                          <a:ea typeface="微软雅黑" panose="020B0503020204020204" charset="-122"/>
                          <a:cs typeface="微软雅黑" panose="020B0503020204020204" charset="-122"/>
                          <a:sym typeface="+mn-ea"/>
                        </a:rPr>
                        <a:t>[1</a:t>
                      </a:r>
                      <a:r>
                        <a:rPr lang="en-US" altLang="zh-CN" sz="1600" b="0" baseline="30000" dirty="0">
                          <a:uFillTx/>
                          <a:latin typeface="微软雅黑" panose="020B0503020204020204" charset="-122"/>
                          <a:ea typeface="微软雅黑" panose="020B0503020204020204" charset="-122"/>
                          <a:cs typeface="微软雅黑" panose="020B0503020204020204" charset="-122"/>
                          <a:sym typeface="+mn-ea"/>
                        </a:rPr>
                        <a:t>]</a:t>
                      </a:r>
                      <a:r>
                        <a:rPr lang="zh-CN" altLang="en-US" sz="1600" b="0" kern="1200" dirty="0">
                          <a:solidFill>
                            <a:schemeClr val="tx1"/>
                          </a:solidFill>
                          <a:latin typeface="微软雅黑" panose="020B0503020204020204" charset="-122"/>
                          <a:ea typeface="微软雅黑" panose="020B0503020204020204" charset="-122"/>
                          <a:cs typeface="+mn-cs"/>
                        </a:rPr>
                        <a:t>，</a:t>
                      </a:r>
                      <a:r>
                        <a:rPr lang="zh-CN" altLang="en-US" sz="1600" b="0" i="0" u="none" kern="1200" baseline="0" dirty="0">
                          <a:solidFill>
                            <a:schemeClr val="dk1"/>
                          </a:solidFill>
                          <a:latin typeface="微软雅黑" panose="020B0503020204020204" charset="-122"/>
                          <a:ea typeface="微软雅黑" panose="020B0503020204020204" charset="-122"/>
                          <a:cs typeface="+mn-cs"/>
                        </a:rPr>
                        <a:t>临床应用最广泛</a:t>
                      </a:r>
                    </a:p>
                  </a:txBody>
                  <a:tcPr marL="91416" marR="91416"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16609868"/>
                  </a:ext>
                </a:extLst>
              </a:tr>
            </a:tbl>
          </a:graphicData>
        </a:graphic>
      </p:graphicFrame>
      <p:sp>
        <p:nvSpPr>
          <p:cNvPr id="2" name="文本框 1">
            <a:extLst>
              <a:ext uri="{FF2B5EF4-FFF2-40B4-BE49-F238E27FC236}">
                <a16:creationId xmlns:a16="http://schemas.microsoft.com/office/drawing/2014/main" id="{4C0B242E-653C-5A59-8E11-CD9B3AE50D71}"/>
              </a:ext>
            </a:extLst>
          </p:cNvPr>
          <p:cNvSpPr txBox="1"/>
          <p:nvPr/>
        </p:nvSpPr>
        <p:spPr>
          <a:xfrm>
            <a:off x="161290" y="6542707"/>
            <a:ext cx="5219065" cy="200055"/>
          </a:xfrm>
          <a:prstGeom prst="rect">
            <a:avLst/>
          </a:prstGeom>
          <a:noFill/>
        </p:spPr>
        <p:txBody>
          <a:bodyPr wrap="square" rtlCol="0">
            <a:spAutoFit/>
          </a:bodyPr>
          <a:lstStyle/>
          <a:p>
            <a:r>
              <a:rPr lang="en-US" altLang="zh-CN" sz="700" dirty="0">
                <a:latin typeface="微软雅黑" panose="020B0503020204020204" charset="-122"/>
                <a:ea typeface="微软雅黑" panose="020B0503020204020204" charset="-122"/>
              </a:rPr>
              <a:t>[1] IMS</a:t>
            </a:r>
            <a:r>
              <a:rPr lang="zh-CN" altLang="en-US" sz="700" dirty="0">
                <a:latin typeface="微软雅黑" panose="020B0503020204020204" charset="-122"/>
                <a:ea typeface="微软雅黑" panose="020B0503020204020204" charset="-122"/>
              </a:rPr>
              <a:t>数据</a:t>
            </a:r>
          </a:p>
        </p:txBody>
      </p:sp>
      <p:sp>
        <p:nvSpPr>
          <p:cNvPr id="3" name="灯片编号占位符 2">
            <a:extLst>
              <a:ext uri="{FF2B5EF4-FFF2-40B4-BE49-F238E27FC236}">
                <a16:creationId xmlns:a16="http://schemas.microsoft.com/office/drawing/2014/main" id="{B8B9A684-B045-2CEC-9D32-A396309D43E7}"/>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4</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1832782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E37F0-04D2-A328-DE02-0CB93A819CE8}"/>
            </a:ext>
          </a:extLst>
        </p:cNvPr>
        <p:cNvGrpSpPr/>
        <p:nvPr/>
      </p:nvGrpSpPr>
      <p:grpSpPr>
        <a:xfrm>
          <a:off x="0" y="0"/>
          <a:ext cx="0" cy="0"/>
          <a:chOff x="0" y="0"/>
          <a:chExt cx="0" cy="0"/>
        </a:xfrm>
      </p:grpSpPr>
      <p:sp>
        <p:nvSpPr>
          <p:cNvPr id="1048587" name="文本框 4">
            <a:extLst>
              <a:ext uri="{FF2B5EF4-FFF2-40B4-BE49-F238E27FC236}">
                <a16:creationId xmlns:a16="http://schemas.microsoft.com/office/drawing/2014/main" id="{FA0C7929-0DBB-1322-8AE3-A549FE1A24BC}"/>
              </a:ext>
            </a:extLst>
          </p:cNvPr>
          <p:cNvSpPr txBox="1"/>
          <p:nvPr>
            <p:custDataLst>
              <p:tags r:id="rId1"/>
            </p:custDataLst>
          </p:nvPr>
        </p:nvSpPr>
        <p:spPr>
          <a:xfrm>
            <a:off x="335280" y="215265"/>
            <a:ext cx="8756015" cy="6762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1">
                <a:ln>
                  <a:noFill/>
                </a:ln>
                <a:solidFill>
                  <a:srgbClr val="002060"/>
                </a:solidFill>
                <a:effectLst/>
                <a:uLnTx/>
                <a:uFillTx/>
                <a:latin typeface="微软雅黑" panose="020B0503020204020204" charset="-122"/>
                <a:ea typeface="微软雅黑" panose="020B0503020204020204" charset="-122"/>
                <a:cs typeface="微软雅黑" panose="020B0503020204020204" charset="-122"/>
              </a:rPr>
              <a:t>一、</a:t>
            </a: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药品基本信息（</a:t>
            </a:r>
            <a:r>
              <a:rPr kumimoji="0" lang="en-US" altLang="zh-CN"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3/3</a:t>
            </a: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a:t>
            </a: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41" name="直接连接符 40">
            <a:extLst>
              <a:ext uri="{FF2B5EF4-FFF2-40B4-BE49-F238E27FC236}">
                <a16:creationId xmlns:a16="http://schemas.microsoft.com/office/drawing/2014/main" id="{A3FE3C97-C127-76A9-EB91-E7CADD95CC98}"/>
              </a:ext>
            </a:extLst>
          </p:cNvPr>
          <p:cNvCxnSpPr/>
          <p:nvPr>
            <p:custDataLst>
              <p:tags r:id="rId2"/>
            </p:custDataLst>
          </p:nvPr>
        </p:nvCxnSpPr>
        <p:spPr>
          <a:xfrm>
            <a:off x="334963" y="845820"/>
            <a:ext cx="113411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4760A37F-AE8A-B490-D58F-5D1ADC1544AD}"/>
              </a:ext>
            </a:extLst>
          </p:cNvPr>
          <p:cNvSpPr txBox="1"/>
          <p:nvPr/>
        </p:nvSpPr>
        <p:spPr>
          <a:xfrm>
            <a:off x="727180" y="6334780"/>
            <a:ext cx="5219065"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[1] World health </a:t>
            </a:r>
            <a:r>
              <a:rPr kumimoji="0" lang="en-US" altLang="zh-CN" sz="700" b="0" i="0" u="none" strike="noStrike" kern="1200" cap="none" spc="0" normalizeH="0" baseline="0" noProof="0" dirty="0" err="1">
                <a:ln>
                  <a:noFill/>
                </a:ln>
                <a:solidFill>
                  <a:srgbClr val="000000"/>
                </a:solidFill>
                <a:effectLst/>
                <a:uLnTx/>
                <a:uFillTx/>
                <a:latin typeface="微软雅黑" panose="020B0503020204020204" charset="-122"/>
                <a:ea typeface="微软雅黑" panose="020B0503020204020204" charset="-122"/>
                <a:cs typeface="+mn-cs"/>
              </a:rPr>
              <a:t>orgnization.Estimated</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 number of new cases in 2020, China, females, all ages </a:t>
            </a:r>
          </a:p>
          <a:p>
            <a:pPr fontAlgn="base">
              <a:spcBef>
                <a:spcPct val="0"/>
              </a:spcBef>
              <a:spcAft>
                <a:spcPct val="0"/>
              </a:spcAft>
              <a:defRPr/>
            </a:pPr>
            <a:r>
              <a:rPr lang="en-US" altLang="zh-CN" sz="700" dirty="0">
                <a:latin typeface="微软雅黑" panose="020B0503020204020204" charset="-122"/>
                <a:ea typeface="微软雅黑" panose="020B0503020204020204" charset="-122"/>
              </a:rPr>
              <a:t>[2] </a:t>
            </a:r>
            <a:r>
              <a:rPr lang="zh-CN" altLang="en-US" sz="700" dirty="0">
                <a:latin typeface="微软雅黑" panose="020B0503020204020204" charset="-122"/>
                <a:ea typeface="微软雅黑" panose="020B0503020204020204" charset="-122"/>
              </a:rPr>
              <a:t>国家癌症中心</a:t>
            </a:r>
            <a:r>
              <a:rPr lang="en-US" altLang="zh-CN" sz="700" dirty="0">
                <a:latin typeface="微软雅黑" panose="020B0503020204020204" charset="-122"/>
                <a:ea typeface="微软雅黑" panose="020B0503020204020204" charset="-122"/>
              </a:rPr>
              <a:t>.2024</a:t>
            </a:r>
            <a:r>
              <a:rPr lang="zh-CN" altLang="en-US" sz="700" dirty="0">
                <a:latin typeface="微软雅黑" panose="020B0503020204020204" charset="-122"/>
                <a:ea typeface="微软雅黑" panose="020B0503020204020204" charset="-122"/>
              </a:rPr>
              <a:t>年全国癌症报告</a:t>
            </a:r>
            <a:endPar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[3] </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国家肿瘤质控中心乳腺癌专家委员会</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中国晚期乳腺癌规范诊疗指南（</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2024</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版）</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[J].</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中华肿瘤杂志</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,2024,45(12):1-28.</a:t>
            </a:r>
          </a:p>
          <a:p>
            <a:pPr fontAlgn="base">
              <a:spcBef>
                <a:spcPct val="0"/>
              </a:spcBef>
              <a:spcAft>
                <a:spcPct val="0"/>
              </a:spcAft>
              <a:defRPr/>
            </a:pPr>
            <a:r>
              <a:rPr lang="en-US" altLang="zh-CN" sz="700" dirty="0">
                <a:solidFill>
                  <a:srgbClr val="000000"/>
                </a:solidFill>
                <a:latin typeface="微软雅黑" panose="020B0503020204020204" charset="-122"/>
                <a:ea typeface="微软雅黑" panose="020B0503020204020204" charset="-122"/>
                <a:sym typeface="+mn-ea"/>
              </a:rPr>
              <a:t>[4] </a:t>
            </a:r>
            <a:r>
              <a:rPr lang="zh-CN" altLang="en-US" sz="700" dirty="0">
                <a:solidFill>
                  <a:srgbClr val="000000"/>
                </a:solidFill>
                <a:latin typeface="微软雅黑" panose="020B0503020204020204" charset="-122"/>
                <a:ea typeface="微软雅黑" panose="020B0503020204020204" charset="-122"/>
                <a:sym typeface="+mn-ea"/>
              </a:rPr>
              <a:t>中国临床肿瘤学会乳腺癌专家委员会</a:t>
            </a:r>
            <a:r>
              <a:rPr lang="en-US" altLang="zh-CN" sz="700" dirty="0">
                <a:solidFill>
                  <a:srgbClr val="000000"/>
                </a:solidFill>
                <a:latin typeface="微软雅黑" panose="020B0503020204020204" charset="-122"/>
                <a:ea typeface="微软雅黑" panose="020B0503020204020204" charset="-122"/>
                <a:sym typeface="+mn-ea"/>
              </a:rPr>
              <a:t>.</a:t>
            </a:r>
            <a:r>
              <a:rPr lang="zh-CN" altLang="en-US" sz="700" dirty="0">
                <a:solidFill>
                  <a:srgbClr val="000000"/>
                </a:solidFill>
                <a:latin typeface="微软雅黑" panose="020B0503020204020204" charset="-122"/>
                <a:ea typeface="微软雅黑" panose="020B0503020204020204" charset="-122"/>
                <a:sym typeface="+mn-ea"/>
              </a:rPr>
              <a:t>中国年轻乳腺癌诊疗专家共识（</a:t>
            </a:r>
            <a:r>
              <a:rPr lang="en-US" altLang="zh-CN" sz="700" dirty="0">
                <a:solidFill>
                  <a:srgbClr val="000000"/>
                </a:solidFill>
                <a:latin typeface="微软雅黑" panose="020B0503020204020204" charset="-122"/>
                <a:ea typeface="微软雅黑" panose="020B0503020204020204" charset="-122"/>
                <a:sym typeface="+mn-ea"/>
              </a:rPr>
              <a:t>2022</a:t>
            </a:r>
            <a:r>
              <a:rPr lang="zh-CN" altLang="en-US" sz="700" dirty="0">
                <a:solidFill>
                  <a:srgbClr val="000000"/>
                </a:solidFill>
                <a:latin typeface="微软雅黑" panose="020B0503020204020204" charset="-122"/>
                <a:ea typeface="微软雅黑" panose="020B0503020204020204" charset="-122"/>
                <a:sym typeface="+mn-ea"/>
              </a:rPr>
              <a:t>）</a:t>
            </a:r>
            <a:r>
              <a:rPr lang="en-US" altLang="zh-CN" sz="700" dirty="0">
                <a:solidFill>
                  <a:srgbClr val="000000"/>
                </a:solidFill>
                <a:latin typeface="微软雅黑" panose="020B0503020204020204" charset="-122"/>
                <a:ea typeface="微软雅黑" panose="020B0503020204020204" charset="-122"/>
                <a:sym typeface="+mn-ea"/>
              </a:rPr>
              <a:t>[J].</a:t>
            </a:r>
            <a:r>
              <a:rPr lang="zh-CN" altLang="en-US" sz="700" dirty="0">
                <a:solidFill>
                  <a:srgbClr val="000000"/>
                </a:solidFill>
                <a:latin typeface="微软雅黑" panose="020B0503020204020204" charset="-122"/>
                <a:ea typeface="微软雅黑" panose="020B0503020204020204" charset="-122"/>
                <a:sym typeface="+mn-ea"/>
              </a:rPr>
              <a:t>中华医学杂志</a:t>
            </a:r>
            <a:r>
              <a:rPr lang="en-US" altLang="zh-CN" sz="700" dirty="0">
                <a:solidFill>
                  <a:srgbClr val="000000"/>
                </a:solidFill>
                <a:latin typeface="微软雅黑" panose="020B0503020204020204" charset="-122"/>
                <a:ea typeface="微软雅黑" panose="020B0503020204020204" charset="-122"/>
                <a:sym typeface="+mn-ea"/>
              </a:rPr>
              <a:t>,2023,103(6):387-403.</a:t>
            </a:r>
            <a:endParaRPr lang="zh-CN" altLang="en-US" sz="700" dirty="0">
              <a:solidFill>
                <a:srgbClr val="000000"/>
              </a:solidFill>
              <a:latin typeface="微软雅黑" panose="020B0503020204020204" charset="-122"/>
              <a:ea typeface="微软雅黑" panose="020B0503020204020204" charset="-122"/>
              <a:sym typeface="+mn-ea"/>
            </a:endParaRPr>
          </a:p>
        </p:txBody>
      </p:sp>
      <p:sp>
        <p:nvSpPr>
          <p:cNvPr id="31" name="文本框 30">
            <a:extLst>
              <a:ext uri="{FF2B5EF4-FFF2-40B4-BE49-F238E27FC236}">
                <a16:creationId xmlns:a16="http://schemas.microsoft.com/office/drawing/2014/main" id="{66C1330F-DFF2-8E09-C581-1EC09F4C5EB7}"/>
              </a:ext>
            </a:extLst>
          </p:cNvPr>
          <p:cNvSpPr txBox="1"/>
          <p:nvPr/>
        </p:nvSpPr>
        <p:spPr>
          <a:xfrm>
            <a:off x="6178175" y="6356350"/>
            <a:ext cx="5605780"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[5] </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国家肿瘤质控中心乳腺癌专家委员会</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.CDK4/6</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抑制剂治疗激素受体阳性人表皮生长因子受体</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2</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阴性乳腺癌临床应用专家共识</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(2023</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版</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)[J].</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中华肿瘤杂志</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,2023,45(12):1003-1007.</a:t>
            </a:r>
          </a:p>
          <a:p>
            <a:r>
              <a:rPr lang="en-US" altLang="zh-CN" sz="700" dirty="0">
                <a:latin typeface="微软雅黑" panose="020B0503020204020204" charset="-122"/>
                <a:ea typeface="微软雅黑" panose="020B0503020204020204" charset="-122"/>
                <a:sym typeface="+mn-ea"/>
              </a:rPr>
              <a:t>[6] FCN-437c-III202 </a:t>
            </a:r>
            <a:r>
              <a:rPr lang="zh-CN" altLang="en-US" sz="700" dirty="0">
                <a:latin typeface="微软雅黑" panose="020B0503020204020204" charset="-122"/>
                <a:ea typeface="微软雅黑" panose="020B0503020204020204" charset="-122"/>
                <a:sym typeface="+mn-ea"/>
              </a:rPr>
              <a:t>期中分析临床总结报告（报告日期：</a:t>
            </a:r>
            <a:r>
              <a:rPr lang="en-US" altLang="zh-CN" sz="700" dirty="0">
                <a:latin typeface="微软雅黑" panose="020B0503020204020204" charset="-122"/>
                <a:ea typeface="微软雅黑" panose="020B0503020204020204" charset="-122"/>
                <a:sym typeface="+mn-ea"/>
              </a:rPr>
              <a:t>2023</a:t>
            </a:r>
            <a:r>
              <a:rPr lang="zh-CN" altLang="en-US" sz="700" dirty="0">
                <a:latin typeface="微软雅黑" panose="020B0503020204020204" charset="-122"/>
                <a:ea typeface="微软雅黑" panose="020B0503020204020204" charset="-122"/>
                <a:sym typeface="+mn-ea"/>
              </a:rPr>
              <a:t>年</a:t>
            </a:r>
            <a:r>
              <a:rPr lang="en-US" altLang="zh-CN" sz="700" dirty="0">
                <a:latin typeface="微软雅黑" panose="020B0503020204020204" charset="-122"/>
                <a:ea typeface="微软雅黑" panose="020B0503020204020204" charset="-122"/>
                <a:sym typeface="+mn-ea"/>
              </a:rPr>
              <a:t>10</a:t>
            </a:r>
            <a:r>
              <a:rPr lang="zh-CN" altLang="en-US" sz="700" dirty="0">
                <a:latin typeface="微软雅黑" panose="020B0503020204020204" charset="-122"/>
                <a:ea typeface="微软雅黑" panose="020B0503020204020204" charset="-122"/>
                <a:sym typeface="+mn-ea"/>
              </a:rPr>
              <a:t>月</a:t>
            </a:r>
            <a:r>
              <a:rPr lang="en-US" altLang="zh-CN" sz="700" dirty="0">
                <a:latin typeface="微软雅黑" panose="020B0503020204020204" charset="-122"/>
                <a:ea typeface="微软雅黑" panose="020B0503020204020204" charset="-122"/>
                <a:sym typeface="+mn-ea"/>
              </a:rPr>
              <a:t>09</a:t>
            </a:r>
            <a:r>
              <a:rPr lang="zh-CN" altLang="en-US" sz="700" dirty="0">
                <a:latin typeface="微软雅黑" panose="020B0503020204020204" charset="-122"/>
                <a:ea typeface="微软雅黑" panose="020B0503020204020204" charset="-122"/>
                <a:sym typeface="+mn-ea"/>
              </a:rPr>
              <a:t>日）</a:t>
            </a:r>
          </a:p>
          <a:p>
            <a:r>
              <a:rPr lang="en-US" altLang="zh-CN" sz="700" dirty="0">
                <a:latin typeface="微软雅黑" panose="020B0503020204020204" charset="-122"/>
                <a:ea typeface="微软雅黑" panose="020B0503020204020204" charset="-122"/>
              </a:rPr>
              <a:t>[7] J Clin Oncol. 2017 Sep 1;35(25):2875-2884.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grpSp>
        <p:nvGrpSpPr>
          <p:cNvPr id="22" name="组合 21">
            <a:extLst>
              <a:ext uri="{FF2B5EF4-FFF2-40B4-BE49-F238E27FC236}">
                <a16:creationId xmlns:a16="http://schemas.microsoft.com/office/drawing/2014/main" id="{947B2CE5-51A9-2F89-ACF7-AF632E2D2FE2}"/>
              </a:ext>
            </a:extLst>
          </p:cNvPr>
          <p:cNvGrpSpPr/>
          <p:nvPr/>
        </p:nvGrpSpPr>
        <p:grpSpPr>
          <a:xfrm>
            <a:off x="766445" y="1476376"/>
            <a:ext cx="5115545" cy="4879975"/>
            <a:chOff x="766445" y="1476376"/>
            <a:chExt cx="5219700" cy="4879975"/>
          </a:xfrm>
        </p:grpSpPr>
        <p:grpSp>
          <p:nvGrpSpPr>
            <p:cNvPr id="32" name="组合 31">
              <a:extLst>
                <a:ext uri="{FF2B5EF4-FFF2-40B4-BE49-F238E27FC236}">
                  <a16:creationId xmlns:a16="http://schemas.microsoft.com/office/drawing/2014/main" id="{3FC3C060-9C90-B657-98DA-D821C6C892AA}"/>
                </a:ext>
              </a:extLst>
            </p:cNvPr>
            <p:cNvGrpSpPr/>
            <p:nvPr/>
          </p:nvGrpSpPr>
          <p:grpSpPr>
            <a:xfrm>
              <a:off x="766445" y="1476376"/>
              <a:ext cx="5219700" cy="4879975"/>
              <a:chOff x="9826" y="2326"/>
              <a:chExt cx="8220" cy="7685"/>
            </a:xfrm>
          </p:grpSpPr>
          <p:sp>
            <p:nvSpPr>
              <p:cNvPr id="19" name="矩形 18">
                <a:extLst>
                  <a:ext uri="{FF2B5EF4-FFF2-40B4-BE49-F238E27FC236}">
                    <a16:creationId xmlns:a16="http://schemas.microsoft.com/office/drawing/2014/main" id="{DDA9A4A7-D90F-7DFC-E444-B9F80E2B0E8A}"/>
                  </a:ext>
                </a:extLst>
              </p:cNvPr>
              <p:cNvSpPr/>
              <p:nvPr>
                <p:custDataLst>
                  <p:tags r:id="rId8"/>
                </p:custDataLst>
              </p:nvPr>
            </p:nvSpPr>
            <p:spPr>
              <a:xfrm>
                <a:off x="9826" y="2326"/>
                <a:ext cx="8220" cy="768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25" name="矩形 24">
                <a:extLst>
                  <a:ext uri="{FF2B5EF4-FFF2-40B4-BE49-F238E27FC236}">
                    <a16:creationId xmlns:a16="http://schemas.microsoft.com/office/drawing/2014/main" id="{42D7CBD0-2036-1C7B-AD1C-43D88992BC45}"/>
                  </a:ext>
                </a:extLst>
              </p:cNvPr>
              <p:cNvSpPr/>
              <p:nvPr>
                <p:custDataLst>
                  <p:tags r:id="rId9"/>
                </p:custDataLst>
              </p:nvPr>
            </p:nvSpPr>
            <p:spPr>
              <a:xfrm>
                <a:off x="9826" y="2337"/>
                <a:ext cx="8220" cy="54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疾病负担严重</a:t>
                </a:r>
              </a:p>
            </p:txBody>
          </p:sp>
          <p:sp>
            <p:nvSpPr>
              <p:cNvPr id="28" name="文本框 27">
                <a:extLst>
                  <a:ext uri="{FF2B5EF4-FFF2-40B4-BE49-F238E27FC236}">
                    <a16:creationId xmlns:a16="http://schemas.microsoft.com/office/drawing/2014/main" id="{29A3615A-99D2-307C-0D95-71CEE9DA02B2}"/>
                  </a:ext>
                </a:extLst>
              </p:cNvPr>
              <p:cNvSpPr txBox="1"/>
              <p:nvPr>
                <p:custDataLst>
                  <p:tags r:id="rId10"/>
                </p:custDataLst>
              </p:nvPr>
            </p:nvSpPr>
            <p:spPr>
              <a:xfrm>
                <a:off x="9826" y="3071"/>
                <a:ext cx="8142" cy="4304"/>
              </a:xfrm>
              <a:prstGeom prst="rect">
                <a:avLst/>
              </a:prstGeom>
              <a:noFill/>
            </p:spPr>
            <p:txBody>
              <a:bodyPr wrap="square" rtlCol="0">
                <a:spAutoFit/>
              </a:bodyPr>
              <a:lstStyle/>
              <a:p>
                <a:pPr marL="285750" lvl="0" indent="-285750" fontAlgn="base">
                  <a:lnSpc>
                    <a:spcPct val="130000"/>
                  </a:lnSpc>
                  <a:buFont typeface="Wingdings" panose="05000000000000000000" charset="0"/>
                  <a:buChar char="l"/>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乳腺癌是威胁中国女性健康的头号恶性肿瘤：</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乳腺癌是中国女性发病人数第</a:t>
                </a:r>
                <a:r>
                  <a:rPr kumimoji="0" lang="en-US" altLang="zh-CN"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位的恶性肿瘤</a:t>
                </a:r>
                <a:r>
                  <a:rPr kumimoji="0" lang="en-US" altLang="zh-CN" sz="13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mn-cs"/>
                    <a:sym typeface="+mn-ea"/>
                  </a:rPr>
                  <a:t>[1]</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lang="en-US" altLang="zh-CN" sz="1300" dirty="0">
                    <a:latin typeface="微软雅黑" panose="020B0503020204020204" charset="-122"/>
                    <a:ea typeface="微软雅黑" panose="020B0503020204020204" charset="-122"/>
                    <a:cs typeface="微软雅黑" panose="020B0503020204020204" charset="-122"/>
                    <a:sym typeface="+mn-ea"/>
                  </a:rPr>
                  <a:t> 2022</a:t>
                </a:r>
                <a:r>
                  <a:rPr lang="zh-CN" altLang="en-US" sz="1300" dirty="0">
                    <a:latin typeface="微软雅黑" panose="020B0503020204020204" charset="-122"/>
                    <a:ea typeface="微软雅黑" panose="020B0503020204020204" charset="-122"/>
                    <a:cs typeface="微软雅黑" panose="020B0503020204020204" charset="-122"/>
                    <a:sym typeface="+mn-ea"/>
                  </a:rPr>
                  <a:t>年中国乳腺癌新发病例数约为</a:t>
                </a:r>
                <a:r>
                  <a:rPr lang="en-US" altLang="zh-CN" sz="1300" dirty="0">
                    <a:latin typeface="微软雅黑" panose="020B0503020204020204" charset="-122"/>
                    <a:ea typeface="微软雅黑" panose="020B0503020204020204" charset="-122"/>
                    <a:cs typeface="微软雅黑" panose="020B0503020204020204" charset="-122"/>
                    <a:sym typeface="+mn-ea"/>
                  </a:rPr>
                  <a:t> 35.7</a:t>
                </a:r>
                <a:r>
                  <a:rPr lang="zh-CN" altLang="en-US" sz="1300" dirty="0">
                    <a:latin typeface="微软雅黑" panose="020B0503020204020204" charset="-122"/>
                    <a:ea typeface="微软雅黑" panose="020B0503020204020204" charset="-122"/>
                    <a:cs typeface="微软雅黑" panose="020B0503020204020204" charset="-122"/>
                    <a:sym typeface="+mn-ea"/>
                  </a:rPr>
                  <a:t>万例，约</a:t>
                </a:r>
                <a:r>
                  <a:rPr lang="en-US" altLang="zh-CN" sz="1300" dirty="0">
                    <a:latin typeface="微软雅黑" panose="020B0503020204020204" charset="-122"/>
                    <a:ea typeface="微软雅黑" panose="020B0503020204020204" charset="-122"/>
                    <a:cs typeface="微软雅黑" panose="020B0503020204020204" charset="-122"/>
                    <a:sym typeface="+mn-ea"/>
                  </a:rPr>
                  <a:t>5%-10%</a:t>
                </a:r>
                <a:r>
                  <a:rPr lang="zh-CN" altLang="en-US" sz="1300" dirty="0">
                    <a:latin typeface="微软雅黑" panose="020B0503020204020204" charset="-122"/>
                    <a:ea typeface="微软雅黑" panose="020B0503020204020204" charset="-122"/>
                    <a:cs typeface="微软雅黑" panose="020B0503020204020204" charset="-122"/>
                    <a:sym typeface="+mn-ea"/>
                  </a:rPr>
                  <a:t>的患者在确诊时即有远处转移，早期患者中约</a:t>
                </a:r>
                <a:r>
                  <a:rPr lang="en-US" altLang="zh-CN" sz="1300" dirty="0">
                    <a:latin typeface="微软雅黑" panose="020B0503020204020204" charset="-122"/>
                    <a:ea typeface="微软雅黑" panose="020B0503020204020204" charset="-122"/>
                    <a:cs typeface="微软雅黑" panose="020B0503020204020204" charset="-122"/>
                    <a:sym typeface="+mn-ea"/>
                  </a:rPr>
                  <a:t>20%-30%</a:t>
                </a:r>
                <a:r>
                  <a:rPr lang="zh-CN" altLang="en-US" sz="1300" dirty="0">
                    <a:latin typeface="微软雅黑" panose="020B0503020204020204" charset="-122"/>
                    <a:ea typeface="微软雅黑" panose="020B0503020204020204" charset="-122"/>
                    <a:cs typeface="微软雅黑" panose="020B0503020204020204" charset="-122"/>
                    <a:sym typeface="+mn-ea"/>
                  </a:rPr>
                  <a:t>最终发展为晚期乳腺癌</a:t>
                </a:r>
                <a:r>
                  <a:rPr lang="en-US" altLang="zh-CN" sz="1300" baseline="30000" dirty="0">
                    <a:latin typeface="微软雅黑" panose="020B0503020204020204" charset="-122"/>
                    <a:ea typeface="微软雅黑" panose="020B0503020204020204" charset="-122"/>
                    <a:cs typeface="微软雅黑" panose="020B0503020204020204" charset="-122"/>
                    <a:sym typeface="+mn-ea"/>
                  </a:rPr>
                  <a:t>[2-3]</a:t>
                </a:r>
                <a:r>
                  <a:rPr lang="zh-CN" altLang="en-US" sz="1300" dirty="0">
                    <a:latin typeface="微软雅黑" panose="020B0503020204020204" charset="-122"/>
                    <a:ea typeface="微软雅黑" panose="020B0503020204020204" charset="-122"/>
                    <a:cs typeface="微软雅黑" panose="020B0503020204020204" charset="-122"/>
                    <a:sym typeface="+mn-ea"/>
                  </a:rPr>
                  <a:t>，约</a:t>
                </a:r>
                <a:r>
                  <a:rPr lang="en-US" altLang="zh-CN" sz="1300" dirty="0">
                    <a:latin typeface="微软雅黑" panose="020B0503020204020204" charset="-122"/>
                    <a:ea typeface="微软雅黑" panose="020B0503020204020204" charset="-122"/>
                    <a:cs typeface="微软雅黑" panose="020B0503020204020204" charset="-122"/>
                    <a:sym typeface="+mn-ea"/>
                  </a:rPr>
                  <a:t>70%</a:t>
                </a:r>
                <a:r>
                  <a:rPr lang="zh-CN" altLang="en-US" sz="1300" dirty="0">
                    <a:latin typeface="微软雅黑" panose="020B0503020204020204" charset="-122"/>
                    <a:ea typeface="微软雅黑" panose="020B0503020204020204" charset="-122"/>
                    <a:cs typeface="微软雅黑" panose="020B0503020204020204" charset="-122"/>
                    <a:sym typeface="+mn-ea"/>
                  </a:rPr>
                  <a:t>的乳腺癌患者为</a:t>
                </a:r>
                <a:r>
                  <a:rPr lang="en-US" altLang="zh-CN" sz="1300" dirty="0">
                    <a:latin typeface="微软雅黑" panose="020B0503020204020204" charset="-122"/>
                    <a:ea typeface="微软雅黑" panose="020B0503020204020204" charset="-122"/>
                    <a:cs typeface="微软雅黑" panose="020B0503020204020204" charset="-122"/>
                    <a:sym typeface="+mn-ea"/>
                  </a:rPr>
                  <a:t>HR+/HER2-</a:t>
                </a:r>
                <a:r>
                  <a:rPr lang="en-US" altLang="zh-CN" sz="1300" baseline="30000" dirty="0">
                    <a:latin typeface="微软雅黑" panose="020B0503020204020204" charset="-122"/>
                    <a:ea typeface="微软雅黑" panose="020B0503020204020204" charset="-122"/>
                    <a:cs typeface="微软雅黑" panose="020B0503020204020204" charset="-122"/>
                    <a:sym typeface="+mn-ea"/>
                  </a:rPr>
                  <a:t>[3] </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 </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中国乳腺癌年轻化加剧社会负担：</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中国年轻乳腺癌患者比例呈上升趋势，平均诊断年龄较低</a:t>
                </a:r>
                <a:r>
                  <a:rPr kumimoji="0" lang="en-US" altLang="zh-CN" sz="13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[4]</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，绝经前患者比例高达</a:t>
                </a:r>
                <a:r>
                  <a:rPr kumimoji="0" 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62.9</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kumimoji="0" lang="en-US" altLang="zh-CN" sz="13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[5]</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。年轻</a:t>
                </a:r>
                <a:r>
                  <a:rPr kumimoji="0" lang="zh-CN" altLang="en-US" sz="13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乳腺癌</a:t>
                </a:r>
                <a:r>
                  <a:rPr kumimoji="0" lang="zh-CN" altLang="en-US" sz="1300" b="0" i="0" u="none" strike="noStrike" kern="1200" cap="none" spc="0" normalizeH="0" baseline="0" noProof="0" smtClean="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患者承担</a:t>
                </a:r>
                <a:r>
                  <a:rPr kumimoji="0" lang="zh-CN" altLang="en-US" sz="13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的社会和家庭角色功能更多更复杂，由于卵巢功能活跃更具侵袭性、有更高的复发风险、且预后更差。</a:t>
                </a:r>
              </a:p>
            </p:txBody>
          </p:sp>
        </p:grpSp>
        <p:graphicFrame>
          <p:nvGraphicFramePr>
            <p:cNvPr id="11" name="图表 10">
              <a:extLst>
                <a:ext uri="{FF2B5EF4-FFF2-40B4-BE49-F238E27FC236}">
                  <a16:creationId xmlns:a16="http://schemas.microsoft.com/office/drawing/2014/main" id="{46E9F71B-CAEC-196A-26D6-47F8D36F45B0}"/>
                </a:ext>
              </a:extLst>
            </p:cNvPr>
            <p:cNvGraphicFramePr/>
            <p:nvPr>
              <p:extLst>
                <p:ext uri="{D42A27DB-BD31-4B8C-83A1-F6EECF244321}">
                  <p14:modId xmlns:p14="http://schemas.microsoft.com/office/powerpoint/2010/main" val="2592575020"/>
                </p:ext>
              </p:extLst>
            </p:nvPr>
          </p:nvGraphicFramePr>
          <p:xfrm>
            <a:off x="3573450" y="4562135"/>
            <a:ext cx="1821815" cy="1634490"/>
          </p:xfrm>
          <a:graphic>
            <a:graphicData uri="http://schemas.openxmlformats.org/drawingml/2006/chart">
              <c:chart xmlns:c="http://schemas.openxmlformats.org/drawingml/2006/chart" xmlns:r="http://schemas.openxmlformats.org/officeDocument/2006/relationships" r:id="rId13"/>
            </a:graphicData>
          </a:graphic>
        </p:graphicFrame>
        <p:sp>
          <p:nvSpPr>
            <p:cNvPr id="4" name="文本框 3">
              <a:extLst>
                <a:ext uri="{FF2B5EF4-FFF2-40B4-BE49-F238E27FC236}">
                  <a16:creationId xmlns:a16="http://schemas.microsoft.com/office/drawing/2014/main" id="{9B3AC917-0487-A32A-6440-74A9A341B7CA}"/>
                </a:ext>
              </a:extLst>
            </p:cNvPr>
            <p:cNvSpPr txBox="1"/>
            <p:nvPr/>
          </p:nvSpPr>
          <p:spPr>
            <a:xfrm>
              <a:off x="3909682" y="5118395"/>
              <a:ext cx="1149350"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62.9</a:t>
              </a:r>
              <a:r>
                <a:rPr kumimoji="0" lang="zh-CN" altLang="en-US"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绝经前乳腺癌</a:t>
              </a:r>
            </a:p>
          </p:txBody>
        </p:sp>
        <p:grpSp>
          <p:nvGrpSpPr>
            <p:cNvPr id="21" name="组合 20">
              <a:extLst>
                <a:ext uri="{FF2B5EF4-FFF2-40B4-BE49-F238E27FC236}">
                  <a16:creationId xmlns:a16="http://schemas.microsoft.com/office/drawing/2014/main" id="{6937E677-A055-D73C-AB57-5C7131A592D6}"/>
                </a:ext>
              </a:extLst>
            </p:cNvPr>
            <p:cNvGrpSpPr/>
            <p:nvPr/>
          </p:nvGrpSpPr>
          <p:grpSpPr>
            <a:xfrm>
              <a:off x="1230045" y="4415133"/>
              <a:ext cx="2159000" cy="1840230"/>
              <a:chOff x="909265" y="4461170"/>
              <a:chExt cx="2159000" cy="1840230"/>
            </a:xfrm>
          </p:grpSpPr>
          <p:graphicFrame>
            <p:nvGraphicFramePr>
              <p:cNvPr id="2" name="图表 1">
                <a:extLst>
                  <a:ext uri="{FF2B5EF4-FFF2-40B4-BE49-F238E27FC236}">
                    <a16:creationId xmlns:a16="http://schemas.microsoft.com/office/drawing/2014/main" id="{88A9E7A1-57DD-57E3-8F68-72401A89B2ED}"/>
                  </a:ext>
                </a:extLst>
              </p:cNvPr>
              <p:cNvGraphicFramePr/>
              <p:nvPr>
                <p:extLst>
                  <p:ext uri="{D42A27DB-BD31-4B8C-83A1-F6EECF244321}">
                    <p14:modId xmlns:p14="http://schemas.microsoft.com/office/powerpoint/2010/main" val="3814437877"/>
                  </p:ext>
                </p:extLst>
              </p:nvPr>
            </p:nvGraphicFramePr>
            <p:xfrm>
              <a:off x="909265" y="4461170"/>
              <a:ext cx="2159000" cy="1840230"/>
            </p:xfrm>
            <a:graphic>
              <a:graphicData uri="http://schemas.openxmlformats.org/drawingml/2006/chart">
                <c:chart xmlns:c="http://schemas.openxmlformats.org/drawingml/2006/chart" xmlns:r="http://schemas.openxmlformats.org/officeDocument/2006/relationships" r:id="rId14"/>
              </a:graphicData>
            </a:graphic>
          </p:graphicFrame>
          <p:sp>
            <p:nvSpPr>
              <p:cNvPr id="5" name="文本框 4">
                <a:extLst>
                  <a:ext uri="{FF2B5EF4-FFF2-40B4-BE49-F238E27FC236}">
                    <a16:creationId xmlns:a16="http://schemas.microsoft.com/office/drawing/2014/main" id="{AA986956-BD58-8066-BECC-A477EE05FCBB}"/>
                  </a:ext>
                </a:extLst>
              </p:cNvPr>
              <p:cNvSpPr txBox="1"/>
              <p:nvPr/>
            </p:nvSpPr>
            <p:spPr>
              <a:xfrm>
                <a:off x="1917335" y="4793330"/>
                <a:ext cx="842010" cy="245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单位：万人</a:t>
                </a:r>
              </a:p>
            </p:txBody>
          </p:sp>
        </p:grpSp>
      </p:grpSp>
      <p:sp>
        <p:nvSpPr>
          <p:cNvPr id="6" name="文本框 5">
            <a:extLst>
              <a:ext uri="{FF2B5EF4-FFF2-40B4-BE49-F238E27FC236}">
                <a16:creationId xmlns:a16="http://schemas.microsoft.com/office/drawing/2014/main" id="{34658947-4B82-4528-6E71-585E723B6F3D}"/>
              </a:ext>
            </a:extLst>
          </p:cNvPr>
          <p:cNvSpPr txBox="1"/>
          <p:nvPr/>
        </p:nvSpPr>
        <p:spPr>
          <a:xfrm>
            <a:off x="662940" y="931526"/>
            <a:ext cx="10685145" cy="461665"/>
          </a:xfrm>
          <a:prstGeom prst="rect">
            <a:avLst/>
          </a:prstGeom>
        </p:spPr>
        <p:txBody>
          <a:bodyPr wrap="square">
            <a:spAutoFit/>
          </a:bodyPr>
          <a:lstStyle/>
          <a:p>
            <a:pPr lvl="0" algn="ctr" fontAlgn="base">
              <a:spcBef>
                <a:spcPct val="0"/>
              </a:spcBef>
              <a:spcAft>
                <a:spcPct val="0"/>
              </a:spcAft>
              <a:defRPr/>
            </a:pPr>
            <a:r>
              <a:rPr lang="zh-CN" altLang="en-US" sz="2400" b="1" dirty="0">
                <a:solidFill>
                  <a:srgbClr val="C00000"/>
                </a:solidFill>
                <a:latin typeface="微软雅黑" panose="020B0503020204020204" charset="-122"/>
                <a:ea typeface="微软雅黑" panose="020B0503020204020204" charset="-122"/>
                <a:cs typeface="微软雅黑" panose="020B0503020204020204" charset="-122"/>
                <a:sym typeface="+mn-ea"/>
              </a:rPr>
              <a:t>乳腺癌是威胁中国女性健康的头号恶性肿瘤，存在未满足治疗需求</a:t>
            </a:r>
            <a:endParaRPr kumimoji="0" lang="zh-CN" altLang="en-US"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文本框 7">
            <a:extLst>
              <a:ext uri="{FF2B5EF4-FFF2-40B4-BE49-F238E27FC236}">
                <a16:creationId xmlns:a16="http://schemas.microsoft.com/office/drawing/2014/main" id="{ABD953A2-4452-CB01-4A99-477BA163E0EC}"/>
              </a:ext>
            </a:extLst>
          </p:cNvPr>
          <p:cNvSpPr txBox="1"/>
          <p:nvPr/>
        </p:nvSpPr>
        <p:spPr>
          <a:xfrm>
            <a:off x="9768840" y="323850"/>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grpSp>
        <p:nvGrpSpPr>
          <p:cNvPr id="24" name="组合 23">
            <a:extLst>
              <a:ext uri="{FF2B5EF4-FFF2-40B4-BE49-F238E27FC236}">
                <a16:creationId xmlns:a16="http://schemas.microsoft.com/office/drawing/2014/main" id="{782BCA1A-ADF0-6FC6-9C33-E53E9434F424}"/>
              </a:ext>
            </a:extLst>
          </p:cNvPr>
          <p:cNvGrpSpPr/>
          <p:nvPr/>
        </p:nvGrpSpPr>
        <p:grpSpPr>
          <a:xfrm>
            <a:off x="6070585" y="1476375"/>
            <a:ext cx="5605780" cy="4879975"/>
            <a:chOff x="1208" y="2326"/>
            <a:chExt cx="8828" cy="7685"/>
          </a:xfrm>
        </p:grpSpPr>
        <p:sp>
          <p:nvSpPr>
            <p:cNvPr id="27" name="矩形 26">
              <a:extLst>
                <a:ext uri="{FF2B5EF4-FFF2-40B4-BE49-F238E27FC236}">
                  <a16:creationId xmlns:a16="http://schemas.microsoft.com/office/drawing/2014/main" id="{71C73F5D-BA2D-D701-0D39-4BED7EF1844D}"/>
                </a:ext>
              </a:extLst>
            </p:cNvPr>
            <p:cNvSpPr/>
            <p:nvPr>
              <p:custDataLst>
                <p:tags r:id="rId5"/>
              </p:custDataLst>
            </p:nvPr>
          </p:nvSpPr>
          <p:spPr>
            <a:xfrm>
              <a:off x="1208" y="2326"/>
              <a:ext cx="8828" cy="768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30" name="矩形 29">
              <a:extLst>
                <a:ext uri="{FF2B5EF4-FFF2-40B4-BE49-F238E27FC236}">
                  <a16:creationId xmlns:a16="http://schemas.microsoft.com/office/drawing/2014/main" id="{920FF9DA-2A78-008D-AD79-0A2928819FF6}"/>
                </a:ext>
              </a:extLst>
            </p:cNvPr>
            <p:cNvSpPr/>
            <p:nvPr>
              <p:custDataLst>
                <p:tags r:id="rId6"/>
              </p:custDataLst>
            </p:nvPr>
          </p:nvSpPr>
          <p:spPr>
            <a:xfrm>
              <a:off x="1208" y="2337"/>
              <a:ext cx="8828" cy="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临床未满足治疗需求</a:t>
              </a:r>
            </a:p>
          </p:txBody>
        </p:sp>
        <p:sp>
          <p:nvSpPr>
            <p:cNvPr id="33" name="文本框 32">
              <a:extLst>
                <a:ext uri="{FF2B5EF4-FFF2-40B4-BE49-F238E27FC236}">
                  <a16:creationId xmlns:a16="http://schemas.microsoft.com/office/drawing/2014/main" id="{BDE55C80-FF0A-7FA4-B325-40AEB0AA38EF}"/>
                </a:ext>
              </a:extLst>
            </p:cNvPr>
            <p:cNvSpPr txBox="1"/>
            <p:nvPr>
              <p:custDataLst>
                <p:tags r:id="rId7"/>
              </p:custDataLst>
            </p:nvPr>
          </p:nvSpPr>
          <p:spPr>
            <a:xfrm>
              <a:off x="1208" y="3031"/>
              <a:ext cx="8666" cy="6733"/>
            </a:xfrm>
            <a:prstGeom prst="rect">
              <a:avLst/>
            </a:prstGeom>
            <a:noFill/>
          </p:spPr>
          <p:txBody>
            <a:bodyPr wrap="square" rtlCol="0">
              <a:noAutofit/>
            </a:bodyPr>
            <a:lstStyle/>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lang="zh-CN" altLang="en-US" sz="1400" b="1" dirty="0">
                  <a:solidFill>
                    <a:srgbClr val="C00000"/>
                  </a:solidFill>
                  <a:latin typeface="微软雅黑" panose="020B0503020204020204" charset="-122"/>
                  <a:ea typeface="微软雅黑" panose="020B0503020204020204" charset="-122"/>
                  <a:sym typeface="+mn-ea"/>
                </a:rPr>
                <a:t>绝经前患者疗效不佳：</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现目录中</a:t>
              </a:r>
              <a:r>
                <a:rPr kumimoji="0" lang="en"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CDK4/6</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抑制剂主要以绝经后患者治疗为主，对绝经前患者疗效欠佳，难以应对中国乳腺癌患者发病率年轻化现状</a:t>
              </a: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lang="zh-CN" altLang="en-US" sz="1400" b="1" dirty="0">
                  <a:solidFill>
                    <a:srgbClr val="C00000"/>
                  </a:solidFill>
                  <a:latin typeface="微软雅黑" panose="020B0503020204020204" charset="-122"/>
                  <a:ea typeface="微软雅黑" panose="020B0503020204020204" charset="-122"/>
                  <a:sym typeface="+mn-ea"/>
                </a:rPr>
                <a:t>不良反应严重，停药率高：</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目录中</a:t>
              </a:r>
              <a:r>
                <a:rPr kumimoji="0" lang="en"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CDK4/6</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抑制剂胃肠系统不良反应较严重，包括呕吐、腹泻、感染等，影响患者生活质量。</a:t>
              </a:r>
              <a:r>
                <a:rPr lang="zh-CN" altLang="en-US" sz="1400" dirty="0">
                  <a:solidFill>
                    <a:srgbClr val="000000"/>
                  </a:solidFill>
                  <a:latin typeface="微软雅黑" panose="020B0503020204020204" charset="-122"/>
                  <a:ea typeface="微软雅黑" panose="020B0503020204020204" charset="-122"/>
                  <a:sym typeface="+mn-ea"/>
                </a:rPr>
                <a:t>如阿贝西利</a:t>
              </a:r>
              <a:r>
                <a:rPr lang="en-US" altLang="zh-CN" sz="1400" dirty="0">
                  <a:solidFill>
                    <a:srgbClr val="000000"/>
                  </a:solidFill>
                  <a:latin typeface="微软雅黑" panose="020B0503020204020204" charset="-122"/>
                  <a:ea typeface="微软雅黑" panose="020B0503020204020204" charset="-122"/>
                  <a:sym typeface="+mn-ea"/>
                </a:rPr>
                <a:t>3</a:t>
              </a:r>
              <a:r>
                <a:rPr lang="zh-CN" altLang="en-US" sz="1400" dirty="0">
                  <a:solidFill>
                    <a:srgbClr val="000000"/>
                  </a:solidFill>
                  <a:latin typeface="微软雅黑" panose="020B0503020204020204" charset="-122"/>
                  <a:ea typeface="微软雅黑" panose="020B0503020204020204" charset="-122"/>
                  <a:sym typeface="+mn-ea"/>
                </a:rPr>
                <a:t>级及以上腹泻发生率高达</a:t>
              </a:r>
              <a:r>
                <a:rPr lang="en-US" altLang="zh-CN" sz="1400" b="1" dirty="0">
                  <a:solidFill>
                    <a:srgbClr val="000000"/>
                  </a:solidFill>
                  <a:latin typeface="微软雅黑" panose="020B0503020204020204" charset="-122"/>
                  <a:ea typeface="微软雅黑" panose="020B0503020204020204" charset="-122"/>
                  <a:sym typeface="+mn-ea"/>
                </a:rPr>
                <a:t>11.7%</a:t>
              </a:r>
              <a:r>
                <a:rPr lang="zh-CN" altLang="en-US" sz="1400" dirty="0">
                  <a:solidFill>
                    <a:srgbClr val="000000"/>
                  </a:solidFill>
                  <a:latin typeface="微软雅黑" panose="020B0503020204020204" charset="-122"/>
                  <a:ea typeface="微软雅黑" panose="020B0503020204020204" charset="-122"/>
                  <a:sym typeface="+mn-ea"/>
                </a:rPr>
                <a:t>，因不良事件导致的停药率为</a:t>
              </a:r>
              <a:r>
                <a:rPr lang="en-US" altLang="zh-CN" sz="1400" b="1" dirty="0">
                  <a:solidFill>
                    <a:srgbClr val="000000"/>
                  </a:solidFill>
                  <a:latin typeface="微软雅黑" panose="020B0503020204020204" charset="-122"/>
                  <a:ea typeface="微软雅黑" panose="020B0503020204020204" charset="-122"/>
                  <a:sym typeface="+mn-ea"/>
                </a:rPr>
                <a:t>15.9%</a:t>
              </a:r>
              <a:r>
                <a:rPr lang="zh-CN" altLang="en-US" sz="1400" dirty="0">
                  <a:solidFill>
                    <a:srgbClr val="000000"/>
                  </a:solidFill>
                  <a:latin typeface="微软雅黑" panose="020B0503020204020204" charset="-122"/>
                  <a:ea typeface="微软雅黑" panose="020B0503020204020204" charset="-122"/>
                  <a:sym typeface="+mn-ea"/>
                </a:rPr>
                <a:t>。</a:t>
              </a:r>
              <a:r>
                <a:rPr kumimoji="0" lang="zh-CN" altLang="en-US" sz="14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临床亟需安全性、耐受性、依从性更优的同类药品。</a:t>
              </a:r>
            </a:p>
          </p:txBody>
        </p:sp>
      </p:grpSp>
      <p:sp>
        <p:nvSpPr>
          <p:cNvPr id="7" name="文本框 6">
            <a:extLst>
              <a:ext uri="{FF2B5EF4-FFF2-40B4-BE49-F238E27FC236}">
                <a16:creationId xmlns:a16="http://schemas.microsoft.com/office/drawing/2014/main" id="{BFB31F8C-E8B4-3F17-82BF-F8EEA590FBFF}"/>
              </a:ext>
            </a:extLst>
          </p:cNvPr>
          <p:cNvSpPr txBox="1"/>
          <p:nvPr>
            <p:custDataLst>
              <p:tags r:id="rId3"/>
            </p:custDataLst>
          </p:nvPr>
        </p:nvSpPr>
        <p:spPr>
          <a:xfrm>
            <a:off x="8272061" y="6099003"/>
            <a:ext cx="983289" cy="2245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阿贝西利</a:t>
            </a:r>
          </a:p>
        </p:txBody>
      </p:sp>
      <p:graphicFrame>
        <p:nvGraphicFramePr>
          <p:cNvPr id="9" name="图表 8">
            <a:extLst>
              <a:ext uri="{FF2B5EF4-FFF2-40B4-BE49-F238E27FC236}">
                <a16:creationId xmlns:a16="http://schemas.microsoft.com/office/drawing/2014/main" id="{8F19F3BD-3FEA-6969-72CD-7A95C245F217}"/>
              </a:ext>
            </a:extLst>
          </p:cNvPr>
          <p:cNvGraphicFramePr/>
          <p:nvPr>
            <p:custDataLst>
              <p:tags r:id="rId4"/>
            </p:custDataLst>
            <p:extLst>
              <p:ext uri="{D42A27DB-BD31-4B8C-83A1-F6EECF244321}">
                <p14:modId xmlns:p14="http://schemas.microsoft.com/office/powerpoint/2010/main" val="580459538"/>
              </p:ext>
            </p:extLst>
          </p:nvPr>
        </p:nvGraphicFramePr>
        <p:xfrm>
          <a:off x="6096000" y="4218109"/>
          <a:ext cx="2667706" cy="1848122"/>
        </p:xfrm>
        <a:graphic>
          <a:graphicData uri="http://schemas.openxmlformats.org/drawingml/2006/chart">
            <c:chart xmlns:c="http://schemas.openxmlformats.org/drawingml/2006/chart" xmlns:r="http://schemas.openxmlformats.org/officeDocument/2006/relationships" r:id="rId15"/>
          </a:graphicData>
        </a:graphic>
      </p:graphicFrame>
      <p:grpSp>
        <p:nvGrpSpPr>
          <p:cNvPr id="10" name="组合 9">
            <a:extLst>
              <a:ext uri="{FF2B5EF4-FFF2-40B4-BE49-F238E27FC236}">
                <a16:creationId xmlns:a16="http://schemas.microsoft.com/office/drawing/2014/main" id="{1BC1A484-1287-8BC7-87EB-5E34C2A4928B}"/>
              </a:ext>
            </a:extLst>
          </p:cNvPr>
          <p:cNvGrpSpPr/>
          <p:nvPr/>
        </p:nvGrpSpPr>
        <p:grpSpPr>
          <a:xfrm>
            <a:off x="8981065" y="4776130"/>
            <a:ext cx="2289175" cy="864235"/>
            <a:chOff x="12752" y="3380"/>
            <a:chExt cx="3605" cy="1361"/>
          </a:xfrm>
        </p:grpSpPr>
        <p:grpSp>
          <p:nvGrpSpPr>
            <p:cNvPr id="13" name="组合 12">
              <a:extLst>
                <a:ext uri="{FF2B5EF4-FFF2-40B4-BE49-F238E27FC236}">
                  <a16:creationId xmlns:a16="http://schemas.microsoft.com/office/drawing/2014/main" id="{16A24E40-94EC-0DB8-EE7E-793C6E3C0181}"/>
                </a:ext>
              </a:extLst>
            </p:cNvPr>
            <p:cNvGrpSpPr/>
            <p:nvPr/>
          </p:nvGrpSpPr>
          <p:grpSpPr>
            <a:xfrm>
              <a:off x="14960" y="3380"/>
              <a:ext cx="1397" cy="1361"/>
              <a:chOff x="12593" y="3821"/>
              <a:chExt cx="1065" cy="1000"/>
            </a:xfrm>
          </p:grpSpPr>
          <p:sp>
            <p:nvSpPr>
              <p:cNvPr id="15" name="椭圆 14">
                <a:extLst>
                  <a:ext uri="{FF2B5EF4-FFF2-40B4-BE49-F238E27FC236}">
                    <a16:creationId xmlns:a16="http://schemas.microsoft.com/office/drawing/2014/main" id="{A48590CE-C5A1-4489-C0D4-EA5089992260}"/>
                  </a:ext>
                </a:extLst>
              </p:cNvPr>
              <p:cNvSpPr/>
              <p:nvPr/>
            </p:nvSpPr>
            <p:spPr>
              <a:xfrm>
                <a:off x="12593" y="3821"/>
                <a:ext cx="1038" cy="1000"/>
              </a:xfrm>
              <a:prstGeom prst="ellipse">
                <a:avLst/>
              </a:prstGeom>
              <a:solidFill>
                <a:srgbClr val="6CAE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16" name="文本框 15">
                <a:extLst>
                  <a:ext uri="{FF2B5EF4-FFF2-40B4-BE49-F238E27FC236}">
                    <a16:creationId xmlns:a16="http://schemas.microsoft.com/office/drawing/2014/main" id="{3138A4A4-A396-8FAC-8CD8-DADCD85139DB}"/>
                  </a:ext>
                </a:extLst>
              </p:cNvPr>
              <p:cNvSpPr txBox="1"/>
              <p:nvPr/>
            </p:nvSpPr>
            <p:spPr>
              <a:xfrm>
                <a:off x="12593" y="4135"/>
                <a:ext cx="1065" cy="364"/>
              </a:xfrm>
              <a:prstGeom prst="rect">
                <a:avLst/>
              </a:prstGeom>
              <a:noFill/>
            </p:spPr>
            <p:txBody>
              <a:bodyPr wrap="square"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15.9%</a:t>
                </a:r>
              </a:p>
            </p:txBody>
          </p:sp>
        </p:grpSp>
        <p:sp>
          <p:nvSpPr>
            <p:cNvPr id="14" name="文本框 13">
              <a:extLst>
                <a:ext uri="{FF2B5EF4-FFF2-40B4-BE49-F238E27FC236}">
                  <a16:creationId xmlns:a16="http://schemas.microsoft.com/office/drawing/2014/main" id="{2791A9D2-F28A-6AC0-2447-AEEE4436CD06}"/>
                </a:ext>
              </a:extLst>
            </p:cNvPr>
            <p:cNvSpPr txBox="1"/>
            <p:nvPr/>
          </p:nvSpPr>
          <p:spPr>
            <a:xfrm>
              <a:off x="12752" y="4040"/>
              <a:ext cx="2208" cy="417"/>
            </a:xfrm>
            <a:prstGeom prst="rect">
              <a:avLst/>
            </a:prstGeom>
            <a:noFill/>
          </p:spPr>
          <p:txBody>
            <a:bodyPr wrap="square"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停药（因</a:t>
              </a:r>
              <a:r>
                <a:rPr kumimoji="0" lang="en-US" altLang="zh-CN" sz="11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AEs</a:t>
              </a:r>
              <a:r>
                <a:rPr kumimoji="0" lang="zh-CN" altLang="en-US" sz="11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
              </a:r>
              <a:r>
                <a:rPr kumimoji="0" lang="en-US" altLang="zh-CN" sz="11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lang="en-US" altLang="zh-CN" sz="1100" baseline="30000" dirty="0">
                  <a:solidFill>
                    <a:srgbClr val="000000"/>
                  </a:solidFill>
                  <a:latin typeface="微软雅黑" panose="020B0503020204020204" charset="-122"/>
                  <a:ea typeface="微软雅黑" panose="020B0503020204020204" charset="-122"/>
                  <a:cs typeface="微软雅黑" panose="020B0503020204020204" charset="-122"/>
                  <a:sym typeface="+mn-ea"/>
                </a:rPr>
                <a:t>6</a:t>
              </a:r>
              <a:r>
                <a:rPr kumimoji="0" lang="en-US" altLang="zh-CN" sz="11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r>
                <a:rPr lang="en-US" altLang="zh-CN" sz="1100" baseline="30000" dirty="0">
                  <a:solidFill>
                    <a:srgbClr val="000000"/>
                  </a:solidFill>
                  <a:latin typeface="微软雅黑" panose="020B0503020204020204" charset="-122"/>
                  <a:ea typeface="微软雅黑" panose="020B0503020204020204" charset="-122"/>
                  <a:cs typeface="微软雅黑" panose="020B0503020204020204" charset="-122"/>
                  <a:sym typeface="+mn-ea"/>
                </a:rPr>
                <a:t>7</a:t>
              </a:r>
              <a:r>
                <a:rPr kumimoji="0" lang="en-US" altLang="zh-CN" sz="11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endParaRPr kumimoji="0" lang="zh-CN" altLang="en-US" sz="11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endParaRPr>
            </a:p>
          </p:txBody>
        </p:sp>
      </p:grpSp>
      <p:sp>
        <p:nvSpPr>
          <p:cNvPr id="3" name="灯片编号占位符 2">
            <a:extLst>
              <a:ext uri="{FF2B5EF4-FFF2-40B4-BE49-F238E27FC236}">
                <a16:creationId xmlns:a16="http://schemas.microsoft.com/office/drawing/2014/main" id="{231BAA41-8ED7-9681-A2EA-37B5AAD988CD}"/>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5</a:t>
            </a:fld>
            <a:endParaRPr lang="zh-CN" altLang="en-US" strike="noStrike" noProof="1">
              <a:latin typeface="Arial" panose="020B0604020202090204" pitchFamily="34" charset="0"/>
            </a:endParaRPr>
          </a:p>
        </p:txBody>
      </p:sp>
    </p:spTree>
    <p:extLst>
      <p:ext uri="{BB962C8B-B14F-4D97-AF65-F5344CB8AC3E}">
        <p14:creationId xmlns:p14="http://schemas.microsoft.com/office/powerpoint/2010/main" val="17579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6023996" y="1471930"/>
            <a:ext cx="5459052" cy="4885055"/>
            <a:chOff x="1208" y="2318"/>
            <a:chExt cx="4881" cy="7693"/>
          </a:xfrm>
        </p:grpSpPr>
        <p:sp>
          <p:nvSpPr>
            <p:cNvPr id="5" name="矩形 4"/>
            <p:cNvSpPr/>
            <p:nvPr>
              <p:custDataLst>
                <p:tags r:id="rId16"/>
              </p:custDataLst>
            </p:nvPr>
          </p:nvSpPr>
          <p:spPr>
            <a:xfrm>
              <a:off x="1208" y="2326"/>
              <a:ext cx="4881" cy="768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8" name="矩形 7"/>
            <p:cNvSpPr/>
            <p:nvPr>
              <p:custDataLst>
                <p:tags r:id="rId17"/>
              </p:custDataLst>
            </p:nvPr>
          </p:nvSpPr>
          <p:spPr>
            <a:xfrm>
              <a:off x="1208" y="2318"/>
              <a:ext cx="4881" cy="5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更符合年轻患者需求：伏维西利对绝经前患者疗效更佳</a:t>
              </a:r>
            </a:p>
          </p:txBody>
        </p:sp>
      </p:grpSp>
      <p:grpSp>
        <p:nvGrpSpPr>
          <p:cNvPr id="33" name="组合 32"/>
          <p:cNvGrpSpPr/>
          <p:nvPr>
            <p:custDataLst>
              <p:tags r:id="rId2"/>
            </p:custDataLst>
          </p:nvPr>
        </p:nvGrpSpPr>
        <p:grpSpPr>
          <a:xfrm>
            <a:off x="551065" y="1477010"/>
            <a:ext cx="5328920" cy="4879975"/>
            <a:chOff x="1208" y="2326"/>
            <a:chExt cx="8220" cy="7685"/>
          </a:xfrm>
        </p:grpSpPr>
        <p:sp>
          <p:nvSpPr>
            <p:cNvPr id="13" name="矩形 12"/>
            <p:cNvSpPr/>
            <p:nvPr>
              <p:custDataLst>
                <p:tags r:id="rId14"/>
              </p:custDataLst>
            </p:nvPr>
          </p:nvSpPr>
          <p:spPr>
            <a:xfrm>
              <a:off x="1208" y="2326"/>
              <a:ext cx="8220" cy="7685"/>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14" name="矩形 13"/>
            <p:cNvSpPr/>
            <p:nvPr>
              <p:custDataLst>
                <p:tags r:id="rId15"/>
              </p:custDataLst>
            </p:nvPr>
          </p:nvSpPr>
          <p:spPr>
            <a:xfrm>
              <a:off x="1208" y="2326"/>
              <a:ext cx="8220" cy="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有效性更佳：与阿贝西利相比，显著延长患者</a:t>
              </a:r>
              <a:r>
                <a:rPr kumimoji="0" lang="en-US" altLang="zh-CN" sz="1600" b="1" i="0" u="none" strike="noStrike" kern="1200" cap="none" spc="0" normalizeH="0" baseline="0" noProof="0" dirty="0" err="1">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m</a:t>
              </a:r>
              <a:r>
                <a:rPr kumimoji="0" lang="en-US" altLang="zh-CN" sz="1600" b="1" i="0" u="none" strike="noStrike" kern="1200" cap="none" spc="0" normalizeH="0" baseline="0" noProof="0" dirty="0" err="1">
                  <a:ln>
                    <a:noFill/>
                  </a:ln>
                  <a:solidFill>
                    <a:srgbClr val="FFFFFF"/>
                  </a:solidFill>
                  <a:effectLst/>
                  <a:uLnTx/>
                  <a:uFillTx/>
                  <a:latin typeface="微软雅黑" panose="020B0503020204020204" charset="-122"/>
                  <a:ea typeface="微软雅黑" panose="020B0503020204020204" charset="-122"/>
                  <a:cs typeface="+mn-cs"/>
                  <a:sym typeface="+mn-ea"/>
                </a:rPr>
                <a:t>PFS</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048587" name="文本框 4"/>
          <p:cNvSpPr txBox="1"/>
          <p:nvPr>
            <p:custDataLst>
              <p:tags r:id="rId3"/>
            </p:custDataLst>
          </p:nvPr>
        </p:nvSpPr>
        <p:spPr>
          <a:xfrm>
            <a:off x="335280" y="215265"/>
            <a:ext cx="10553700" cy="6762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二、有效性信息</a:t>
            </a: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41" name="直接连接符 40"/>
          <p:cNvCxnSpPr/>
          <p:nvPr>
            <p:custDataLst>
              <p:tags r:id="rId4"/>
            </p:custDataLst>
          </p:nvPr>
        </p:nvCxnSpPr>
        <p:spPr>
          <a:xfrm>
            <a:off x="334963" y="845820"/>
            <a:ext cx="113411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97" name="图表 96"/>
          <p:cNvGraphicFramePr/>
          <p:nvPr>
            <p:custDataLst>
              <p:tags r:id="rId5"/>
            </p:custDataLst>
            <p:extLst>
              <p:ext uri="{D42A27DB-BD31-4B8C-83A1-F6EECF244321}">
                <p14:modId xmlns:p14="http://schemas.microsoft.com/office/powerpoint/2010/main" val="4105516891"/>
              </p:ext>
            </p:extLst>
          </p:nvPr>
        </p:nvGraphicFramePr>
        <p:xfrm>
          <a:off x="6782927" y="2382062"/>
          <a:ext cx="4126184" cy="3274803"/>
        </p:xfrm>
        <a:graphic>
          <a:graphicData uri="http://schemas.openxmlformats.org/drawingml/2006/chart">
            <c:chart xmlns:c="http://schemas.openxmlformats.org/drawingml/2006/chart" xmlns:r="http://schemas.openxmlformats.org/officeDocument/2006/relationships" r:id="rId19"/>
          </a:graphicData>
        </a:graphic>
      </p:graphicFrame>
      <p:sp>
        <p:nvSpPr>
          <p:cNvPr id="37" name="矩形 36"/>
          <p:cNvSpPr/>
          <p:nvPr>
            <p:custDataLst>
              <p:tags r:id="rId6"/>
            </p:custDataLst>
          </p:nvPr>
        </p:nvSpPr>
        <p:spPr>
          <a:xfrm>
            <a:off x="766445" y="2299970"/>
            <a:ext cx="4893232" cy="3745914"/>
          </a:xfrm>
          <a:prstGeom prst="rect">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宋体"/>
              <a:cs typeface="+mn-cs"/>
            </a:endParaRPr>
          </a:p>
        </p:txBody>
      </p:sp>
      <p:graphicFrame>
        <p:nvGraphicFramePr>
          <p:cNvPr id="80" name="图表 79"/>
          <p:cNvGraphicFramePr/>
          <p:nvPr>
            <p:custDataLst>
              <p:tags r:id="rId7"/>
            </p:custDataLst>
            <p:extLst>
              <p:ext uri="{D42A27DB-BD31-4B8C-83A1-F6EECF244321}">
                <p14:modId xmlns:p14="http://schemas.microsoft.com/office/powerpoint/2010/main" val="824764489"/>
              </p:ext>
            </p:extLst>
          </p:nvPr>
        </p:nvGraphicFramePr>
        <p:xfrm>
          <a:off x="797903" y="3765262"/>
          <a:ext cx="4429129" cy="1840279"/>
        </p:xfrm>
        <a:graphic>
          <a:graphicData uri="http://schemas.openxmlformats.org/drawingml/2006/chart">
            <c:chart xmlns:c="http://schemas.openxmlformats.org/drawingml/2006/chart" xmlns:r="http://schemas.openxmlformats.org/officeDocument/2006/relationships" r:id="rId20"/>
          </a:graphicData>
        </a:graphic>
      </p:graphicFrame>
      <p:sp>
        <p:nvSpPr>
          <p:cNvPr id="107" name="矩形 106"/>
          <p:cNvSpPr/>
          <p:nvPr>
            <p:custDataLst>
              <p:tags r:id="rId8"/>
            </p:custDataLst>
          </p:nvPr>
        </p:nvSpPr>
        <p:spPr>
          <a:xfrm>
            <a:off x="6128286" y="2299969"/>
            <a:ext cx="5297269" cy="3745915"/>
          </a:xfrm>
          <a:prstGeom prst="rect">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宋体"/>
              <a:cs typeface="+mn-cs"/>
            </a:endParaRPr>
          </a:p>
        </p:txBody>
      </p:sp>
      <p:sp>
        <p:nvSpPr>
          <p:cNvPr id="29" name="文本框 28"/>
          <p:cNvSpPr txBox="1"/>
          <p:nvPr/>
        </p:nvSpPr>
        <p:spPr>
          <a:xfrm>
            <a:off x="767080" y="6381115"/>
            <a:ext cx="6617970" cy="4140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[1] </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国家肿瘤质控中心乳腺癌专家委员会</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.CDK4/6</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抑制剂治疗激素受体阳性人表皮生长因子受体</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2</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阴性乳腺癌临床应用专家共识</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(2023</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版</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)[J].</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中华肿瘤杂志</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,2023,45(12):1003-1007.</a:t>
            </a:r>
            <a:endPar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 name="文本框 2"/>
          <p:cNvSpPr txBox="1"/>
          <p:nvPr/>
        </p:nvSpPr>
        <p:spPr>
          <a:xfrm>
            <a:off x="797903" y="928051"/>
            <a:ext cx="10685145"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显著延长患者中位无进展生存期，</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对绝经前患者疗效更佳</a:t>
            </a:r>
          </a:p>
        </p:txBody>
      </p:sp>
      <p:sp>
        <p:nvSpPr>
          <p:cNvPr id="6" name="文本框 5"/>
          <p:cNvSpPr txBox="1"/>
          <p:nvPr/>
        </p:nvSpPr>
        <p:spPr>
          <a:xfrm>
            <a:off x="9768840" y="323850"/>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dirty="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sp>
        <p:nvSpPr>
          <p:cNvPr id="4" name="灯片编号占位符 3">
            <a:extLst>
              <a:ext uri="{FF2B5EF4-FFF2-40B4-BE49-F238E27FC236}">
                <a16:creationId xmlns:a16="http://schemas.microsoft.com/office/drawing/2014/main" id="{2B4F946D-C311-E3BE-3C69-BABE04CD7193}"/>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6</a:t>
            </a:fld>
            <a:endParaRPr lang="zh-CN" altLang="en-US" strike="noStrike" noProof="1">
              <a:latin typeface="Arial" panose="020B0604020202090204" pitchFamily="34" charset="0"/>
            </a:endParaRPr>
          </a:p>
        </p:txBody>
      </p:sp>
      <p:graphicFrame>
        <p:nvGraphicFramePr>
          <p:cNvPr id="11" name="图表 10">
            <a:extLst>
              <a:ext uri="{FF2B5EF4-FFF2-40B4-BE49-F238E27FC236}">
                <a16:creationId xmlns:a16="http://schemas.microsoft.com/office/drawing/2014/main" id="{E640345B-8CC7-CDD7-71BA-FBC1E00EEE8B}"/>
              </a:ext>
            </a:extLst>
          </p:cNvPr>
          <p:cNvGraphicFramePr/>
          <p:nvPr>
            <p:custDataLst>
              <p:tags r:id="rId9"/>
            </p:custDataLst>
            <p:extLst>
              <p:ext uri="{D42A27DB-BD31-4B8C-83A1-F6EECF244321}">
                <p14:modId xmlns:p14="http://schemas.microsoft.com/office/powerpoint/2010/main" val="3428499013"/>
              </p:ext>
            </p:extLst>
          </p:nvPr>
        </p:nvGraphicFramePr>
        <p:xfrm>
          <a:off x="6705306" y="2103196"/>
          <a:ext cx="4115596" cy="3132458"/>
        </p:xfrm>
        <a:graphic>
          <a:graphicData uri="http://schemas.openxmlformats.org/drawingml/2006/chart">
            <c:chart xmlns:c="http://schemas.openxmlformats.org/drawingml/2006/chart" xmlns:r="http://schemas.openxmlformats.org/officeDocument/2006/relationships" r:id="rId21"/>
          </a:graphicData>
        </a:graphic>
      </p:graphicFrame>
      <p:sp>
        <p:nvSpPr>
          <p:cNvPr id="12" name="文本框 11">
            <a:extLst>
              <a:ext uri="{FF2B5EF4-FFF2-40B4-BE49-F238E27FC236}">
                <a16:creationId xmlns:a16="http://schemas.microsoft.com/office/drawing/2014/main" id="{3B4D081E-E8DA-67B1-F9DE-E5BFC0CFC061}"/>
              </a:ext>
            </a:extLst>
          </p:cNvPr>
          <p:cNvSpPr txBox="1"/>
          <p:nvPr>
            <p:custDataLst>
              <p:tags r:id="rId10"/>
            </p:custDataLst>
          </p:nvPr>
        </p:nvSpPr>
        <p:spPr>
          <a:xfrm>
            <a:off x="6448737" y="5299204"/>
            <a:ext cx="4750758" cy="276999"/>
          </a:xfrm>
          <a:prstGeom prst="rect">
            <a:avLst/>
          </a:prstGeom>
          <a:noFill/>
        </p:spPr>
        <p:txBody>
          <a:bodyPr wrap="square" rtlCol="0">
            <a:spAutoFit/>
          </a:bodyPr>
          <a:lstStyle/>
          <a:p>
            <a:pPr algn="ctr"/>
            <a:r>
              <a:rPr lang="zh-CN" altLang="en-US" sz="1200" b="1" dirty="0">
                <a:latin typeface="微软雅黑" panose="020B0503020204020204" charset="-122"/>
                <a:ea typeface="微软雅黑" panose="020B0503020204020204" charset="-122"/>
              </a:rPr>
              <a:t>各</a:t>
            </a:r>
            <a:r>
              <a:rPr lang="en-US" altLang="zh-CN" sz="1200" b="1" dirty="0">
                <a:latin typeface="微软雅黑" panose="020B0503020204020204" charset="-122"/>
                <a:ea typeface="微软雅黑" panose="020B0503020204020204" charset="-122"/>
              </a:rPr>
              <a:t>CDK4/6</a:t>
            </a:r>
            <a:r>
              <a:rPr lang="zh-CN" altLang="en-US" sz="1200" b="1" dirty="0">
                <a:latin typeface="微软雅黑" panose="020B0503020204020204" charset="-122"/>
                <a:ea typeface="微软雅黑" panose="020B0503020204020204" charset="-122"/>
              </a:rPr>
              <a:t>抑制剂二线研究中绝经前治疗</a:t>
            </a:r>
            <a:r>
              <a:rPr lang="en-US" altLang="zh-CN" sz="1200" b="1" dirty="0">
                <a:latin typeface="微软雅黑" panose="020B0503020204020204" charset="-122"/>
                <a:ea typeface="微软雅黑" panose="020B0503020204020204" charset="-122"/>
              </a:rPr>
              <a:t>PFS HR</a:t>
            </a:r>
            <a:r>
              <a:rPr lang="zh-CN" altLang="en-US" sz="1200" b="1" dirty="0">
                <a:latin typeface="微软雅黑" panose="020B0503020204020204" charset="-122"/>
                <a:ea typeface="微软雅黑" panose="020B0503020204020204" charset="-122"/>
              </a:rPr>
              <a:t>对比分析</a:t>
            </a:r>
            <a:r>
              <a:rPr lang="en-US" altLang="zh-CN" sz="1200" baseline="30000" dirty="0">
                <a:uFillTx/>
                <a:latin typeface="微软雅黑" panose="020B0503020204020204" charset="-122"/>
                <a:ea typeface="微软雅黑" panose="020B0503020204020204" charset="-122"/>
                <a:cs typeface="微软雅黑" panose="020B0503020204020204" charset="-122"/>
                <a:sym typeface="+mn-ea"/>
              </a:rPr>
              <a:t>[1]</a:t>
            </a:r>
            <a:r>
              <a:rPr lang="en-US" altLang="zh-CN" sz="1200" baseline="30000" dirty="0">
                <a:uFillTx/>
                <a:latin typeface="微软雅黑" panose="020B0503020204020204" charset="-122"/>
                <a:ea typeface="微软雅黑" panose="020B0503020204020204" charset="-122"/>
                <a:sym typeface="+mn-ea"/>
              </a:rPr>
              <a:t> </a:t>
            </a:r>
            <a:endParaRPr lang="zh-CN" altLang="en-US" sz="1200" b="1" dirty="0">
              <a:latin typeface="微软雅黑" panose="020B0503020204020204" charset="-122"/>
              <a:ea typeface="微软雅黑" panose="020B0503020204020204" charset="-122"/>
            </a:endParaRPr>
          </a:p>
        </p:txBody>
      </p:sp>
      <p:sp>
        <p:nvSpPr>
          <p:cNvPr id="17" name="文本框 16">
            <a:extLst>
              <a:ext uri="{FF2B5EF4-FFF2-40B4-BE49-F238E27FC236}">
                <a16:creationId xmlns:a16="http://schemas.microsoft.com/office/drawing/2014/main" id="{BE8A3639-2E47-2C6E-9A01-4DB088715678}"/>
              </a:ext>
            </a:extLst>
          </p:cNvPr>
          <p:cNvSpPr txBox="1"/>
          <p:nvPr/>
        </p:nvSpPr>
        <p:spPr>
          <a:xfrm>
            <a:off x="6287295" y="6115334"/>
            <a:ext cx="4912200" cy="215444"/>
          </a:xfrm>
          <a:prstGeom prst="rect">
            <a:avLst/>
          </a:prstGeom>
          <a:noFill/>
        </p:spPr>
        <p:txBody>
          <a:bodyPr wrap="square" rtlCol="0">
            <a:spAutoFit/>
          </a:bodyPr>
          <a:lstStyle/>
          <a:p>
            <a:r>
              <a:rPr lang="zh-CN" altLang="en-US" sz="800" dirty="0">
                <a:latin typeface="微软雅黑" panose="020B0503020204020204" charset="-122"/>
                <a:ea typeface="微软雅黑" panose="020B0503020204020204" charset="-122"/>
              </a:rPr>
              <a:t>各研究中绝经前或围绝经期患者占比：伏维西利</a:t>
            </a:r>
            <a:r>
              <a:rPr lang="en-US" altLang="zh-CN" sz="800" dirty="0">
                <a:latin typeface="微软雅黑" panose="020B0503020204020204" charset="-122"/>
                <a:ea typeface="微软雅黑" panose="020B0503020204020204" charset="-122"/>
              </a:rPr>
              <a:t>44%</a:t>
            </a:r>
            <a:r>
              <a:rPr lang="zh-CN" altLang="en-US" sz="800" dirty="0">
                <a:latin typeface="微软雅黑" panose="020B0503020204020204" charset="-122"/>
                <a:ea typeface="微软雅黑" panose="020B0503020204020204" charset="-122"/>
              </a:rPr>
              <a:t>、阿贝西利</a:t>
            </a:r>
            <a:r>
              <a:rPr lang="en-US" altLang="zh-CN" sz="800" dirty="0">
                <a:latin typeface="微软雅黑" panose="020B0503020204020204" charset="-122"/>
                <a:ea typeface="微软雅黑" panose="020B0503020204020204" charset="-122"/>
              </a:rPr>
              <a:t>17%</a:t>
            </a:r>
            <a:r>
              <a:rPr lang="zh-CN" altLang="en-US" sz="800" dirty="0">
                <a:latin typeface="微软雅黑" panose="020B0503020204020204" charset="-122"/>
                <a:ea typeface="微软雅黑" panose="020B0503020204020204" charset="-122"/>
              </a:rPr>
              <a:t>、哌柏西利</a:t>
            </a:r>
            <a:r>
              <a:rPr lang="en-US" altLang="zh-CN" sz="800" dirty="0">
                <a:latin typeface="微软雅黑" panose="020B0503020204020204" charset="-122"/>
                <a:ea typeface="微软雅黑" panose="020B0503020204020204" charset="-122"/>
              </a:rPr>
              <a:t>21%</a:t>
            </a:r>
            <a:r>
              <a:rPr lang="zh-CN" altLang="en-US" sz="800" dirty="0">
                <a:latin typeface="微软雅黑" panose="020B0503020204020204" charset="-122"/>
                <a:ea typeface="微软雅黑" panose="020B0503020204020204" charset="-122"/>
              </a:rPr>
              <a:t>、达尔西利</a:t>
            </a:r>
            <a:r>
              <a:rPr lang="en-US" altLang="zh-CN" sz="800" dirty="0">
                <a:latin typeface="微软雅黑" panose="020B0503020204020204" charset="-122"/>
                <a:ea typeface="微软雅黑" panose="020B0503020204020204" charset="-122"/>
              </a:rPr>
              <a:t>44%</a:t>
            </a:r>
          </a:p>
        </p:txBody>
      </p:sp>
      <p:grpSp>
        <p:nvGrpSpPr>
          <p:cNvPr id="20" name="组合 19">
            <a:extLst>
              <a:ext uri="{FF2B5EF4-FFF2-40B4-BE49-F238E27FC236}">
                <a16:creationId xmlns:a16="http://schemas.microsoft.com/office/drawing/2014/main" id="{77177657-DD63-E996-6E70-81F823519CDA}"/>
              </a:ext>
            </a:extLst>
          </p:cNvPr>
          <p:cNvGrpSpPr/>
          <p:nvPr/>
        </p:nvGrpSpPr>
        <p:grpSpPr>
          <a:xfrm>
            <a:off x="6561295" y="2302273"/>
            <a:ext cx="1679880" cy="799742"/>
            <a:chOff x="6701525" y="1864360"/>
            <a:chExt cx="1694330" cy="993140"/>
          </a:xfrm>
        </p:grpSpPr>
        <p:sp>
          <p:nvSpPr>
            <p:cNvPr id="19" name="爆炸形 2 18">
              <a:extLst>
                <a:ext uri="{FF2B5EF4-FFF2-40B4-BE49-F238E27FC236}">
                  <a16:creationId xmlns:a16="http://schemas.microsoft.com/office/drawing/2014/main" id="{25475852-B2FC-B92A-E2CD-B00E2AB846A2}"/>
                </a:ext>
              </a:extLst>
            </p:cNvPr>
            <p:cNvSpPr/>
            <p:nvPr/>
          </p:nvSpPr>
          <p:spPr>
            <a:xfrm>
              <a:off x="6701525" y="1864360"/>
              <a:ext cx="1694330" cy="993140"/>
            </a:xfrm>
            <a:prstGeom prst="irregularSeal2">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文本框 17">
              <a:extLst>
                <a:ext uri="{FF2B5EF4-FFF2-40B4-BE49-F238E27FC236}">
                  <a16:creationId xmlns:a16="http://schemas.microsoft.com/office/drawing/2014/main" id="{A56BFC02-1530-9381-5745-080057FE2890}"/>
                </a:ext>
              </a:extLst>
            </p:cNvPr>
            <p:cNvSpPr txBox="1"/>
            <p:nvPr/>
          </p:nvSpPr>
          <p:spPr>
            <a:xfrm>
              <a:off x="6983625" y="2207091"/>
              <a:ext cx="970890" cy="33855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HR</a:t>
              </a:r>
              <a:r>
                <a:rPr kumimoji="0" lang="zh-CN" altLang="en-US"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rPr>
                <a:t>最低</a:t>
              </a:r>
              <a:endParaRPr kumimoji="0" lang="zh-CN" altLang="en-US" sz="1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7" name="文本框 6">
            <a:extLst>
              <a:ext uri="{FF2B5EF4-FFF2-40B4-BE49-F238E27FC236}">
                <a16:creationId xmlns:a16="http://schemas.microsoft.com/office/drawing/2014/main" id="{B7EE55AA-B76A-9353-8B86-D9C7CDD23D5A}"/>
              </a:ext>
            </a:extLst>
          </p:cNvPr>
          <p:cNvSpPr txBox="1"/>
          <p:nvPr>
            <p:custDataLst>
              <p:tags r:id="rId11"/>
            </p:custDataLst>
          </p:nvPr>
        </p:nvSpPr>
        <p:spPr>
          <a:xfrm>
            <a:off x="4361969" y="4153699"/>
            <a:ext cx="1297707"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err="1">
                <a:ln>
                  <a:noFill/>
                </a:ln>
                <a:solidFill>
                  <a:srgbClr val="C00000"/>
                </a:solidFill>
                <a:effectLst/>
                <a:uLnTx/>
                <a:uFillTx/>
                <a:latin typeface="微软雅黑" panose="020B0503020204020204" charset="-122"/>
                <a:ea typeface="微软雅黑" panose="020B0503020204020204" charset="-122"/>
                <a:cs typeface="+mn-cs"/>
              </a:rPr>
              <a:t>mPFS</a:t>
            </a:r>
            <a:r>
              <a:rPr lang="zh-CN" altLang="en-US" sz="1200" b="1" dirty="0">
                <a:solidFill>
                  <a:srgbClr val="C00000"/>
                </a:solidFill>
                <a:latin typeface="微软雅黑" panose="020B0503020204020204" charset="-122"/>
                <a:ea typeface="微软雅黑" panose="020B0503020204020204" charset="-122"/>
              </a:rPr>
              <a:t>：</a:t>
            </a:r>
            <a:r>
              <a:rPr lang="en-US" altLang="zh-CN" sz="1200" b="1" dirty="0">
                <a:solidFill>
                  <a:srgbClr val="C00000"/>
                </a:solidFill>
                <a:latin typeface="微软雅黑" panose="020B0503020204020204" charset="-122"/>
                <a:ea typeface="微软雅黑" panose="020B0503020204020204" charset="-122"/>
              </a:rPr>
              <a:t>19.4</a:t>
            </a:r>
            <a:r>
              <a:rPr lang="zh-CN" altLang="en-US" sz="1200" b="1" dirty="0">
                <a:solidFill>
                  <a:srgbClr val="C00000"/>
                </a:solidFill>
                <a:latin typeface="微软雅黑" panose="020B0503020204020204" charset="-122"/>
                <a:ea typeface="微软雅黑" panose="020B0503020204020204" charset="-122"/>
              </a:rPr>
              <a:t>月</a:t>
            </a:r>
            <a:endParaRPr kumimoji="0" lang="en-US" altLang="zh-CN" sz="1200" b="1" i="0" u="none" strike="noStrike" kern="1200" cap="none" spc="0" normalizeH="0" baseline="30000" noProof="0" dirty="0">
              <a:ln>
                <a:noFill/>
              </a:ln>
              <a:solidFill>
                <a:srgbClr val="C00000"/>
              </a:solidFill>
              <a:effectLst/>
              <a:uLnTx/>
              <a:uFillTx/>
              <a:latin typeface="微软雅黑" panose="020B0503020204020204" charset="-122"/>
              <a:ea typeface="微软雅黑" panose="020B0503020204020204" charset="-122"/>
              <a:cs typeface="+mn-cs"/>
              <a:sym typeface="+mn-ea"/>
            </a:endParaRPr>
          </a:p>
        </p:txBody>
      </p:sp>
      <p:sp>
        <p:nvSpPr>
          <p:cNvPr id="9" name="文本框 8">
            <a:extLst>
              <a:ext uri="{FF2B5EF4-FFF2-40B4-BE49-F238E27FC236}">
                <a16:creationId xmlns:a16="http://schemas.microsoft.com/office/drawing/2014/main" id="{B59D9BEC-EAD0-07D5-B908-FCFEA1886274}"/>
              </a:ext>
            </a:extLst>
          </p:cNvPr>
          <p:cNvSpPr txBox="1"/>
          <p:nvPr>
            <p:custDataLst>
              <p:tags r:id="rId12"/>
            </p:custDataLst>
          </p:nvPr>
        </p:nvSpPr>
        <p:spPr>
          <a:xfrm>
            <a:off x="3012467" y="4943097"/>
            <a:ext cx="134950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err="1">
                <a:ln>
                  <a:noFill/>
                </a:ln>
                <a:effectLst/>
                <a:uLnTx/>
                <a:uFillTx/>
                <a:latin typeface="微软雅黑" panose="020B0503020204020204" charset="-122"/>
                <a:ea typeface="微软雅黑" panose="020B0503020204020204" charset="-122"/>
                <a:cs typeface="+mn-cs"/>
              </a:rPr>
              <a:t>mPFS</a:t>
            </a:r>
            <a:r>
              <a:rPr lang="zh-CN" altLang="en-US" sz="1200" b="1" dirty="0">
                <a:latin typeface="微软雅黑" panose="020B0503020204020204" charset="-122"/>
                <a:ea typeface="微软雅黑" panose="020B0503020204020204" charset="-122"/>
              </a:rPr>
              <a:t>：</a:t>
            </a:r>
            <a:r>
              <a:rPr lang="en-US" altLang="zh-CN" sz="1200" b="1" dirty="0">
                <a:latin typeface="微软雅黑" panose="020B0503020204020204" charset="-122"/>
                <a:ea typeface="微软雅黑" panose="020B0503020204020204" charset="-122"/>
              </a:rPr>
              <a:t>16.9</a:t>
            </a:r>
            <a:r>
              <a:rPr lang="zh-CN" altLang="en-US" sz="1200" b="1" dirty="0">
                <a:latin typeface="微软雅黑" panose="020B0503020204020204" charset="-122"/>
                <a:ea typeface="微软雅黑" panose="020B0503020204020204" charset="-122"/>
              </a:rPr>
              <a:t>月</a:t>
            </a:r>
            <a:endParaRPr kumimoji="0" lang="en-US" altLang="zh-CN" sz="1200" b="1" i="0" u="none" strike="noStrike" kern="1200" cap="none" spc="0" normalizeH="0" baseline="30000" noProof="0" dirty="0">
              <a:ln>
                <a:noFill/>
              </a:ln>
              <a:effectLst/>
              <a:uLnTx/>
              <a:uFillTx/>
              <a:latin typeface="微软雅黑" panose="020B0503020204020204" charset="-122"/>
              <a:ea typeface="微软雅黑" panose="020B0503020204020204" charset="-122"/>
              <a:cs typeface="+mn-cs"/>
              <a:sym typeface="+mn-ea"/>
            </a:endParaRPr>
          </a:p>
        </p:txBody>
      </p:sp>
      <p:sp>
        <p:nvSpPr>
          <p:cNvPr id="10" name="文本框 9">
            <a:extLst>
              <a:ext uri="{FF2B5EF4-FFF2-40B4-BE49-F238E27FC236}">
                <a16:creationId xmlns:a16="http://schemas.microsoft.com/office/drawing/2014/main" id="{316739F5-82F9-ED57-22D6-A6E4FCB5C0DD}"/>
              </a:ext>
            </a:extLst>
          </p:cNvPr>
          <p:cNvSpPr txBox="1"/>
          <p:nvPr/>
        </p:nvSpPr>
        <p:spPr>
          <a:xfrm>
            <a:off x="862808" y="2659653"/>
            <a:ext cx="4796867" cy="889090"/>
          </a:xfrm>
          <a:prstGeom prst="rect">
            <a:avLst/>
          </a:prstGeom>
        </p:spPr>
        <p:txBody>
          <a:bodyPr wrap="square">
            <a:spAutoFit/>
          </a:bodyPr>
          <a:lstStyle/>
          <a:p>
            <a:pPr marL="0" marR="0" lvl="0" indent="0" algn="just" defTabSz="914400" rtl="0" eaLnBrk="1" fontAlgn="base" latinLnBrk="0" hangingPunct="1">
              <a:lnSpc>
                <a:spcPct val="200000"/>
              </a:lnSpc>
              <a:spcBef>
                <a:spcPct val="0"/>
              </a:spcBef>
              <a:spcAft>
                <a:spcPct val="0"/>
              </a:spcAft>
              <a:buClrTx/>
              <a:buSzTx/>
              <a:buFontTx/>
              <a:buNone/>
              <a:tabLst/>
              <a:defRPr/>
            </a:pPr>
            <a:r>
              <a:rPr lang="en-US" altLang="zh-CN" sz="1400" b="1" dirty="0">
                <a:latin typeface="微软雅黑" panose="020B0503020204020204" charset="-122"/>
                <a:ea typeface="微软雅黑" panose="020B0503020204020204" charset="-122"/>
                <a:cs typeface="微软雅黑" panose="020B0503020204020204" charset="-122"/>
                <a:sym typeface="+mn-ea"/>
              </a:rPr>
              <a:t>MAIC</a:t>
            </a:r>
            <a:r>
              <a:rPr lang="zh-CN" altLang="en-US" sz="1400" b="1" dirty="0">
                <a:latin typeface="微软雅黑" panose="020B0503020204020204" charset="-122"/>
                <a:ea typeface="微软雅黑" panose="020B0503020204020204" charset="-122"/>
                <a:cs typeface="微软雅黑" panose="020B0503020204020204" charset="-122"/>
                <a:sym typeface="+mn-ea"/>
              </a:rPr>
              <a:t>结果显示，与阿贝西利相比：</a:t>
            </a:r>
            <a:endParaRPr lang="en-US" altLang="zh-CN" sz="1400" b="1" dirty="0">
              <a:latin typeface="微软雅黑" panose="020B0503020204020204" charset="-122"/>
              <a:ea typeface="微软雅黑" panose="020B0503020204020204" charset="-122"/>
              <a:cs typeface="微软雅黑" panose="020B0503020204020204" charset="-122"/>
              <a:sym typeface="+mn-ea"/>
            </a:endParaRPr>
          </a:p>
          <a:p>
            <a:pPr marL="0" marR="0" lvl="0" indent="0" algn="dist" defTabSz="914400" rtl="0" eaLnBrk="1" fontAlgn="base" latinLnBrk="0" hangingPunct="1">
              <a:lnSpc>
                <a:spcPct val="200000"/>
              </a:lnSpc>
              <a:spcBef>
                <a:spcPct val="0"/>
              </a:spcBef>
              <a:spcAft>
                <a:spcPct val="0"/>
              </a:spcAft>
              <a:buClrTx/>
              <a:buSzTx/>
              <a:buFontTx/>
              <a:buNone/>
              <a:tabLst/>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伏维西利</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显著</a:t>
            </a:r>
            <a:r>
              <a:rPr kumimoji="0" lang="zh-CN" altLang="en-US"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延长患者无进展生存期</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altLang="zh-CN" sz="1400" b="1" dirty="0" err="1">
                <a:solidFill>
                  <a:srgbClr val="C00000"/>
                </a:solidFill>
                <a:latin typeface="微软雅黑" panose="020B0503020204020204" charset="-122"/>
                <a:ea typeface="微软雅黑" panose="020B0503020204020204" charset="-122"/>
                <a:cs typeface="微软雅黑" panose="020B0503020204020204" charset="-122"/>
                <a:sym typeface="+mn-ea"/>
              </a:rPr>
              <a:t>mPFS</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长达</a:t>
            </a: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19.4</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个月</a:t>
            </a:r>
            <a:endParaRPr kumimoji="0" lang="zh-CN" altLang="en-US" sz="1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5" name="文本框 14">
            <a:extLst>
              <a:ext uri="{FF2B5EF4-FFF2-40B4-BE49-F238E27FC236}">
                <a16:creationId xmlns:a16="http://schemas.microsoft.com/office/drawing/2014/main" id="{172DD0B6-4FB9-93E0-A924-FA65133CBA80}"/>
              </a:ext>
            </a:extLst>
          </p:cNvPr>
          <p:cNvSpPr txBox="1"/>
          <p:nvPr>
            <p:custDataLst>
              <p:tags r:id="rId13"/>
            </p:custDataLst>
          </p:nvPr>
        </p:nvSpPr>
        <p:spPr>
          <a:xfrm>
            <a:off x="5989970" y="5709924"/>
            <a:ext cx="5477536" cy="253916"/>
          </a:xfrm>
          <a:prstGeom prst="rect">
            <a:avLst/>
          </a:prstGeom>
          <a:noFill/>
        </p:spPr>
        <p:txBody>
          <a:bodyPr wrap="square" rtlCol="0">
            <a:spAutoFit/>
          </a:bodyPr>
          <a:lstStyle/>
          <a:p>
            <a:pPr algn="ctr"/>
            <a:r>
              <a:rPr lang="zh-CN" altLang="en-US" sz="1050" dirty="0">
                <a:solidFill>
                  <a:schemeClr val="accent2"/>
                </a:solidFill>
                <a:latin typeface="微软雅黑" panose="020B0503020204020204" charset="-122"/>
                <a:ea typeface="微软雅黑" panose="020B0503020204020204" charset="-122"/>
              </a:rPr>
              <a:t>  </a:t>
            </a:r>
            <a:r>
              <a:rPr lang="en-US" altLang="zh-CN" sz="1050" dirty="0">
                <a:solidFill>
                  <a:schemeClr val="accent2"/>
                </a:solidFill>
                <a:latin typeface="微软雅黑" panose="020B0503020204020204" charset="-122"/>
                <a:ea typeface="微软雅黑" panose="020B0503020204020204" charset="-122"/>
              </a:rPr>
              <a:t>PFS</a:t>
            </a:r>
            <a:r>
              <a:rPr lang="zh-CN" altLang="en-US" sz="1050" dirty="0">
                <a:solidFill>
                  <a:schemeClr val="accent2"/>
                </a:solidFill>
                <a:latin typeface="微软雅黑" panose="020B0503020204020204" charset="-122"/>
                <a:ea typeface="微软雅黑" panose="020B0503020204020204" charset="-122"/>
              </a:rPr>
              <a:t> </a:t>
            </a:r>
            <a:r>
              <a:rPr lang="en-US" altLang="zh-CN" sz="1050" dirty="0">
                <a:solidFill>
                  <a:schemeClr val="accent2"/>
                </a:solidFill>
                <a:latin typeface="微软雅黑" panose="020B0503020204020204" charset="-122"/>
                <a:ea typeface="微软雅黑" panose="020B0503020204020204" charset="-122"/>
              </a:rPr>
              <a:t>HR</a:t>
            </a:r>
            <a:r>
              <a:rPr lang="zh-CN" altLang="en-US" sz="1050" dirty="0">
                <a:solidFill>
                  <a:schemeClr val="accent2"/>
                </a:solidFill>
                <a:latin typeface="微软雅黑" panose="020B0503020204020204" charset="-122"/>
                <a:ea typeface="微软雅黑" panose="020B0503020204020204" charset="-122"/>
              </a:rPr>
              <a:t>（风险比）：治疗组和对照组之间发生疾病进展的相对风险，</a:t>
            </a:r>
            <a:r>
              <a:rPr lang="en-US" altLang="zh-CN" sz="1050" dirty="0">
                <a:solidFill>
                  <a:schemeClr val="accent2"/>
                </a:solidFill>
                <a:latin typeface="微软雅黑" panose="020B0503020204020204" charset="-122"/>
                <a:ea typeface="微软雅黑" panose="020B0503020204020204" charset="-122"/>
              </a:rPr>
              <a:t>HR</a:t>
            </a:r>
            <a:r>
              <a:rPr lang="zh-CN" altLang="en-US" sz="1050" dirty="0">
                <a:solidFill>
                  <a:schemeClr val="accent2"/>
                </a:solidFill>
                <a:latin typeface="微软雅黑" panose="020B0503020204020204" charset="-122"/>
                <a:ea typeface="微软雅黑" panose="020B0503020204020204" charset="-122"/>
              </a:rPr>
              <a:t>越低，疗效越好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48437-B20F-1517-69D7-D9AEA1AD1623}"/>
            </a:ext>
          </a:extLst>
        </p:cNvPr>
        <p:cNvGrpSpPr/>
        <p:nvPr/>
      </p:nvGrpSpPr>
      <p:grpSpPr>
        <a:xfrm>
          <a:off x="0" y="0"/>
          <a:ext cx="0" cy="0"/>
          <a:chOff x="0" y="0"/>
          <a:chExt cx="0" cy="0"/>
        </a:xfrm>
      </p:grpSpPr>
      <p:sp>
        <p:nvSpPr>
          <p:cNvPr id="1048587" name="文本框 4">
            <a:extLst>
              <a:ext uri="{FF2B5EF4-FFF2-40B4-BE49-F238E27FC236}">
                <a16:creationId xmlns:a16="http://schemas.microsoft.com/office/drawing/2014/main" id="{05C5CD0A-9F9D-9124-B9B9-6D5DD6B3025A}"/>
              </a:ext>
            </a:extLst>
          </p:cNvPr>
          <p:cNvSpPr txBox="1"/>
          <p:nvPr>
            <p:custDataLst>
              <p:tags r:id="rId1"/>
            </p:custDataLst>
          </p:nvPr>
        </p:nvSpPr>
        <p:spPr>
          <a:xfrm>
            <a:off x="335280" y="215265"/>
            <a:ext cx="10553700" cy="6762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三、安全性信息</a:t>
            </a: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41" name="直接连接符 40">
            <a:extLst>
              <a:ext uri="{FF2B5EF4-FFF2-40B4-BE49-F238E27FC236}">
                <a16:creationId xmlns:a16="http://schemas.microsoft.com/office/drawing/2014/main" id="{90D96866-45B9-858E-6F8C-9F7E45F15D5A}"/>
              </a:ext>
            </a:extLst>
          </p:cNvPr>
          <p:cNvCxnSpPr/>
          <p:nvPr>
            <p:custDataLst>
              <p:tags r:id="rId2"/>
            </p:custDataLst>
          </p:nvPr>
        </p:nvCxnSpPr>
        <p:spPr>
          <a:xfrm>
            <a:off x="334963" y="845820"/>
            <a:ext cx="113411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文本框 119">
            <a:extLst>
              <a:ext uri="{FF2B5EF4-FFF2-40B4-BE49-F238E27FC236}">
                <a16:creationId xmlns:a16="http://schemas.microsoft.com/office/drawing/2014/main" id="{A7829025-BD11-DAAA-929C-346E07BB8C54}"/>
              </a:ext>
            </a:extLst>
          </p:cNvPr>
          <p:cNvSpPr txBox="1"/>
          <p:nvPr/>
        </p:nvSpPr>
        <p:spPr>
          <a:xfrm>
            <a:off x="766445" y="908050"/>
            <a:ext cx="10685145"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胃肠道不良反应低，肝脏安全性好</a:t>
            </a:r>
          </a:p>
        </p:txBody>
      </p:sp>
      <p:sp>
        <p:nvSpPr>
          <p:cNvPr id="7" name="文本框 6">
            <a:extLst>
              <a:ext uri="{FF2B5EF4-FFF2-40B4-BE49-F238E27FC236}">
                <a16:creationId xmlns:a16="http://schemas.microsoft.com/office/drawing/2014/main" id="{9AB17922-1352-80A2-B2A6-E050B46B0925}"/>
              </a:ext>
            </a:extLst>
          </p:cNvPr>
          <p:cNvSpPr txBox="1"/>
          <p:nvPr/>
        </p:nvSpPr>
        <p:spPr>
          <a:xfrm>
            <a:off x="9768840" y="323850"/>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dirty="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grpSp>
        <p:nvGrpSpPr>
          <p:cNvPr id="6" name="组合 5">
            <a:extLst>
              <a:ext uri="{FF2B5EF4-FFF2-40B4-BE49-F238E27FC236}">
                <a16:creationId xmlns:a16="http://schemas.microsoft.com/office/drawing/2014/main" id="{C59CE108-118A-29FA-B6F7-08F19F9AAD03}"/>
              </a:ext>
            </a:extLst>
          </p:cNvPr>
          <p:cNvGrpSpPr/>
          <p:nvPr>
            <p:custDataLst>
              <p:tags r:id="rId3"/>
            </p:custDataLst>
          </p:nvPr>
        </p:nvGrpSpPr>
        <p:grpSpPr>
          <a:xfrm>
            <a:off x="344788" y="1445895"/>
            <a:ext cx="5688945" cy="5105400"/>
            <a:chOff x="1208" y="2326"/>
            <a:chExt cx="8220" cy="8040"/>
          </a:xfrm>
        </p:grpSpPr>
        <p:sp>
          <p:nvSpPr>
            <p:cNvPr id="20" name="矩形 19">
              <a:extLst>
                <a:ext uri="{FF2B5EF4-FFF2-40B4-BE49-F238E27FC236}">
                  <a16:creationId xmlns:a16="http://schemas.microsoft.com/office/drawing/2014/main" id="{7F4DD81D-7126-8848-940B-E55340654DA4}"/>
                </a:ext>
              </a:extLst>
            </p:cNvPr>
            <p:cNvSpPr/>
            <p:nvPr>
              <p:custDataLst>
                <p:tags r:id="rId16"/>
              </p:custDataLst>
            </p:nvPr>
          </p:nvSpPr>
          <p:spPr>
            <a:xfrm>
              <a:off x="1208" y="2326"/>
              <a:ext cx="8220" cy="8040"/>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44" name="矩形 43">
              <a:extLst>
                <a:ext uri="{FF2B5EF4-FFF2-40B4-BE49-F238E27FC236}">
                  <a16:creationId xmlns:a16="http://schemas.microsoft.com/office/drawing/2014/main" id="{95D11606-200C-FFB6-2B42-6854F05B5FA3}"/>
                </a:ext>
              </a:extLst>
            </p:cNvPr>
            <p:cNvSpPr/>
            <p:nvPr>
              <p:custDataLst>
                <p:tags r:id="rId17"/>
              </p:custDataLst>
            </p:nvPr>
          </p:nvSpPr>
          <p:spPr>
            <a:xfrm>
              <a:off x="1208" y="2337"/>
              <a:ext cx="8220" cy="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与阿贝西利相比，伏维西利不良反应发生率更低</a:t>
              </a:r>
            </a:p>
          </p:txBody>
        </p:sp>
      </p:grpSp>
      <p:grpSp>
        <p:nvGrpSpPr>
          <p:cNvPr id="46" name="组合 45">
            <a:extLst>
              <a:ext uri="{FF2B5EF4-FFF2-40B4-BE49-F238E27FC236}">
                <a16:creationId xmlns:a16="http://schemas.microsoft.com/office/drawing/2014/main" id="{C24351A8-7AAC-16F6-8A85-6F9951284DB3}"/>
              </a:ext>
            </a:extLst>
          </p:cNvPr>
          <p:cNvGrpSpPr/>
          <p:nvPr>
            <p:custDataLst>
              <p:tags r:id="rId4"/>
            </p:custDataLst>
          </p:nvPr>
        </p:nvGrpSpPr>
        <p:grpSpPr>
          <a:xfrm>
            <a:off x="447638" y="1916203"/>
            <a:ext cx="5462853" cy="2794980"/>
            <a:chOff x="1323" y="5022"/>
            <a:chExt cx="13417" cy="4580"/>
          </a:xfrm>
        </p:grpSpPr>
        <p:sp>
          <p:nvSpPr>
            <p:cNvPr id="55" name="矩形 54">
              <a:extLst>
                <a:ext uri="{FF2B5EF4-FFF2-40B4-BE49-F238E27FC236}">
                  <a16:creationId xmlns:a16="http://schemas.microsoft.com/office/drawing/2014/main" id="{D68E793C-7361-D95A-7DBE-D07BEBC16E68}"/>
                </a:ext>
              </a:extLst>
            </p:cNvPr>
            <p:cNvSpPr/>
            <p:nvPr>
              <p:custDataLst>
                <p:tags r:id="rId14"/>
              </p:custDataLst>
            </p:nvPr>
          </p:nvSpPr>
          <p:spPr>
            <a:xfrm>
              <a:off x="1323" y="5399"/>
              <a:ext cx="13417" cy="4203"/>
            </a:xfrm>
            <a:prstGeom prst="rect">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宋体"/>
                <a:cs typeface="+mn-cs"/>
              </a:endParaRPr>
            </a:p>
          </p:txBody>
        </p:sp>
        <p:graphicFrame>
          <p:nvGraphicFramePr>
            <p:cNvPr id="64" name="图表 63">
              <a:extLst>
                <a:ext uri="{FF2B5EF4-FFF2-40B4-BE49-F238E27FC236}">
                  <a16:creationId xmlns:a16="http://schemas.microsoft.com/office/drawing/2014/main" id="{1322157E-0297-976A-1CF8-8B4571A9417A}"/>
                </a:ext>
              </a:extLst>
            </p:cNvPr>
            <p:cNvGraphicFramePr/>
            <p:nvPr>
              <p:custDataLst>
                <p:tags r:id="rId15"/>
              </p:custDataLst>
              <p:extLst>
                <p:ext uri="{D42A27DB-BD31-4B8C-83A1-F6EECF244321}">
                  <p14:modId xmlns:p14="http://schemas.microsoft.com/office/powerpoint/2010/main" val="322924336"/>
                </p:ext>
              </p:extLst>
            </p:nvPr>
          </p:nvGraphicFramePr>
          <p:xfrm>
            <a:off x="1350" y="5732"/>
            <a:ext cx="13390" cy="3752"/>
          </p:xfrm>
          <a:graphic>
            <a:graphicData uri="http://schemas.openxmlformats.org/drawingml/2006/chart">
              <c:chart xmlns:c="http://schemas.openxmlformats.org/drawingml/2006/chart" xmlns:r="http://schemas.openxmlformats.org/officeDocument/2006/relationships" r:id="rId20"/>
            </a:graphicData>
          </a:graphic>
        </p:graphicFrame>
        <p:sp>
          <p:nvSpPr>
            <p:cNvPr id="66" name="文本框 65">
              <a:extLst>
                <a:ext uri="{FF2B5EF4-FFF2-40B4-BE49-F238E27FC236}">
                  <a16:creationId xmlns:a16="http://schemas.microsoft.com/office/drawing/2014/main" id="{F49A1074-AE26-5540-F97A-FE32F42089FE}"/>
                </a:ext>
              </a:extLst>
            </p:cNvPr>
            <p:cNvSpPr txBox="1"/>
            <p:nvPr/>
          </p:nvSpPr>
          <p:spPr>
            <a:xfrm>
              <a:off x="1889" y="5022"/>
              <a:ext cx="12343" cy="555"/>
            </a:xfrm>
            <a:prstGeom prst="rect">
              <a:avLst/>
            </a:prstGeom>
            <a:solidFill>
              <a:srgbClr val="6CAED8"/>
            </a:solidFill>
          </p:spPr>
          <p:txBody>
            <a:bodyPr wrap="square">
              <a:spAutoFit/>
            </a:bodyPr>
            <a:lstStyle/>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3</a:t>
              </a:r>
              <a:r>
                <a:rPr kumimoji="0" lang="zh-CN" altLang="en-US" sz="1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级及以上的不良反应发生率远低于阿贝西利</a:t>
              </a:r>
              <a:r>
                <a:rPr kumimoji="0" lang="en-US" altLang="zh-CN" sz="12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a:t>
              </a:r>
              <a:endParaRPr kumimoji="0" lang="en-US" altLang="zh-CN" sz="1200" b="1"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
        <p:nvSpPr>
          <p:cNvPr id="3" name="文本框 2">
            <a:extLst>
              <a:ext uri="{FF2B5EF4-FFF2-40B4-BE49-F238E27FC236}">
                <a16:creationId xmlns:a16="http://schemas.microsoft.com/office/drawing/2014/main" id="{A691CF98-61BF-15C9-0C2F-9EE1263D67D6}"/>
              </a:ext>
            </a:extLst>
          </p:cNvPr>
          <p:cNvSpPr txBox="1"/>
          <p:nvPr/>
        </p:nvSpPr>
        <p:spPr>
          <a:xfrm>
            <a:off x="163686" y="6596800"/>
            <a:ext cx="10660380" cy="20005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[1] </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伏维西利、阿贝西利药品说明书</a:t>
            </a:r>
            <a:r>
              <a:rPr lang="zh-CN" altLang="en-US" sz="700" dirty="0">
                <a:solidFill>
                  <a:srgbClr val="000000"/>
                </a:solidFill>
                <a:latin typeface="微软雅黑" panose="020B0503020204020204" charset="-122"/>
                <a:ea typeface="微软雅黑" panose="020B0503020204020204" charset="-122"/>
                <a:sym typeface="+mn-ea"/>
              </a:rPr>
              <a:t>     </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[2] FCN-437c-III202 </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期中分析临床总结报告（报告日期：</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2023</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年</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10</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月</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09</a:t>
            </a:r>
            <a:r>
              <a:rPr kumimoji="0" lang="zh-CN" altLang="en-US"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日）    </a:t>
            </a:r>
            <a:r>
              <a:rPr kumimoji="0" lang="en-US" altLang="zh-CN" sz="7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[3] J Clin Oncol. 2017 Sep 1;35(25):2875-2884. </a:t>
            </a:r>
          </a:p>
        </p:txBody>
      </p:sp>
      <p:grpSp>
        <p:nvGrpSpPr>
          <p:cNvPr id="67" name="组合 66">
            <a:extLst>
              <a:ext uri="{FF2B5EF4-FFF2-40B4-BE49-F238E27FC236}">
                <a16:creationId xmlns:a16="http://schemas.microsoft.com/office/drawing/2014/main" id="{F02774EE-8530-90F3-D3CD-129B17943C17}"/>
              </a:ext>
            </a:extLst>
          </p:cNvPr>
          <p:cNvGrpSpPr/>
          <p:nvPr/>
        </p:nvGrpSpPr>
        <p:grpSpPr>
          <a:xfrm>
            <a:off x="1160118" y="5217969"/>
            <a:ext cx="4029710" cy="983615"/>
            <a:chOff x="12037" y="3281"/>
            <a:chExt cx="6346" cy="1549"/>
          </a:xfrm>
        </p:grpSpPr>
        <p:grpSp>
          <p:nvGrpSpPr>
            <p:cNvPr id="26" name="组合 25">
              <a:extLst>
                <a:ext uri="{FF2B5EF4-FFF2-40B4-BE49-F238E27FC236}">
                  <a16:creationId xmlns:a16="http://schemas.microsoft.com/office/drawing/2014/main" id="{5DA6336C-5470-F28A-867D-1A4F9C0A7C5A}"/>
                </a:ext>
              </a:extLst>
            </p:cNvPr>
            <p:cNvGrpSpPr/>
            <p:nvPr/>
          </p:nvGrpSpPr>
          <p:grpSpPr>
            <a:xfrm>
              <a:off x="14626" y="3596"/>
              <a:ext cx="1181" cy="1043"/>
              <a:chOff x="13471" y="3943"/>
              <a:chExt cx="1476" cy="1305"/>
            </a:xfrm>
          </p:grpSpPr>
          <p:sp>
            <p:nvSpPr>
              <p:cNvPr id="16" name="椭圆 15">
                <a:extLst>
                  <a:ext uri="{FF2B5EF4-FFF2-40B4-BE49-F238E27FC236}">
                    <a16:creationId xmlns:a16="http://schemas.microsoft.com/office/drawing/2014/main" id="{E7238139-34ED-BABD-E79C-3F535C444B91}"/>
                  </a:ext>
                </a:extLst>
              </p:cNvPr>
              <p:cNvSpPr/>
              <p:nvPr/>
            </p:nvSpPr>
            <p:spPr>
              <a:xfrm>
                <a:off x="13471" y="3943"/>
                <a:ext cx="1339" cy="1305"/>
              </a:xfrm>
              <a:prstGeom prst="ellipse">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22" name="文本框 21">
                <a:extLst>
                  <a:ext uri="{FF2B5EF4-FFF2-40B4-BE49-F238E27FC236}">
                    <a16:creationId xmlns:a16="http://schemas.microsoft.com/office/drawing/2014/main" id="{050AAF7B-7DA4-F14A-3294-03E90ECC956C}"/>
                  </a:ext>
                </a:extLst>
              </p:cNvPr>
              <p:cNvSpPr txBox="1"/>
              <p:nvPr/>
            </p:nvSpPr>
            <p:spPr>
              <a:xfrm>
                <a:off x="13477" y="4264"/>
                <a:ext cx="1470" cy="725"/>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3.8%</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grpSp>
          <p:nvGrpSpPr>
            <p:cNvPr id="27" name="组合 26">
              <a:extLst>
                <a:ext uri="{FF2B5EF4-FFF2-40B4-BE49-F238E27FC236}">
                  <a16:creationId xmlns:a16="http://schemas.microsoft.com/office/drawing/2014/main" id="{2FD6B7A3-40F3-882F-659A-1E6A7A03B5DE}"/>
                </a:ext>
              </a:extLst>
            </p:cNvPr>
            <p:cNvGrpSpPr/>
            <p:nvPr/>
          </p:nvGrpSpPr>
          <p:grpSpPr>
            <a:xfrm>
              <a:off x="16752" y="3281"/>
              <a:ext cx="1631" cy="1549"/>
              <a:chOff x="13955" y="3748"/>
              <a:chExt cx="1243" cy="1138"/>
            </a:xfrm>
          </p:grpSpPr>
          <p:sp>
            <p:nvSpPr>
              <p:cNvPr id="30" name="椭圆 29">
                <a:extLst>
                  <a:ext uri="{FF2B5EF4-FFF2-40B4-BE49-F238E27FC236}">
                    <a16:creationId xmlns:a16="http://schemas.microsoft.com/office/drawing/2014/main" id="{C56FB260-4802-E8AD-94A0-3A5C60453A90}"/>
                  </a:ext>
                </a:extLst>
              </p:cNvPr>
              <p:cNvSpPr/>
              <p:nvPr/>
            </p:nvSpPr>
            <p:spPr>
              <a:xfrm>
                <a:off x="13955" y="3748"/>
                <a:ext cx="1243" cy="1138"/>
              </a:xfrm>
              <a:prstGeom prst="ellipse">
                <a:avLst/>
              </a:prstGeom>
              <a:solidFill>
                <a:srgbClr val="6CAE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2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31" name="文本框 30">
                <a:extLst>
                  <a:ext uri="{FF2B5EF4-FFF2-40B4-BE49-F238E27FC236}">
                    <a16:creationId xmlns:a16="http://schemas.microsoft.com/office/drawing/2014/main" id="{6487D1D4-A923-DF5E-A267-DA74D6AD3814}"/>
                  </a:ext>
                </a:extLst>
              </p:cNvPr>
              <p:cNvSpPr txBox="1"/>
              <p:nvPr/>
            </p:nvSpPr>
            <p:spPr>
              <a:xfrm>
                <a:off x="14076" y="4135"/>
                <a:ext cx="1065" cy="364"/>
              </a:xfrm>
              <a:prstGeom prst="rect">
                <a:avLst/>
              </a:prstGeom>
              <a:noFill/>
            </p:spPr>
            <p:txBody>
              <a:bodyPr wrap="square"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15.9%</a:t>
                </a:r>
              </a:p>
            </p:txBody>
          </p:sp>
        </p:grpSp>
        <p:sp>
          <p:nvSpPr>
            <p:cNvPr id="45" name="文本框 44">
              <a:extLst>
                <a:ext uri="{FF2B5EF4-FFF2-40B4-BE49-F238E27FC236}">
                  <a16:creationId xmlns:a16="http://schemas.microsoft.com/office/drawing/2014/main" id="{ED2F2D05-A328-F865-FE3D-B5FC975269BD}"/>
                </a:ext>
              </a:extLst>
            </p:cNvPr>
            <p:cNvSpPr txBox="1"/>
            <p:nvPr/>
          </p:nvSpPr>
          <p:spPr>
            <a:xfrm>
              <a:off x="12037" y="3935"/>
              <a:ext cx="2208" cy="417"/>
            </a:xfrm>
            <a:prstGeom prst="rect">
              <a:avLst/>
            </a:prstGeom>
            <a:noFill/>
          </p:spPr>
          <p:txBody>
            <a:bodyPr wrap="square"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1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停药（因</a:t>
              </a:r>
              <a:r>
                <a:rPr kumimoji="0" lang="en-US" altLang="zh-CN" sz="11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AEs</a:t>
              </a:r>
              <a:r>
                <a:rPr kumimoji="0" lang="zh-CN" altLang="en-US" sz="11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rPr>
                <a:t>）</a:t>
              </a:r>
              <a:r>
                <a:rPr kumimoji="0" lang="en-US" altLang="zh-CN" sz="11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[2-3]</a:t>
              </a:r>
              <a:endParaRPr kumimoji="0" lang="zh-CN" altLang="en-US" sz="11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mn-ea"/>
              </a:endParaRPr>
            </a:p>
          </p:txBody>
        </p:sp>
      </p:grpSp>
      <p:sp>
        <p:nvSpPr>
          <p:cNvPr id="9" name="矩形 8">
            <a:extLst>
              <a:ext uri="{FF2B5EF4-FFF2-40B4-BE49-F238E27FC236}">
                <a16:creationId xmlns:a16="http://schemas.microsoft.com/office/drawing/2014/main" id="{57F8AEE0-1311-FA11-ADBF-A1A1DE5138AE}"/>
              </a:ext>
            </a:extLst>
          </p:cNvPr>
          <p:cNvSpPr/>
          <p:nvPr>
            <p:custDataLst>
              <p:tags r:id="rId5"/>
            </p:custDataLst>
          </p:nvPr>
        </p:nvSpPr>
        <p:spPr>
          <a:xfrm>
            <a:off x="480612" y="5048338"/>
            <a:ext cx="5429880" cy="1471648"/>
          </a:xfrm>
          <a:prstGeom prst="rect">
            <a:avLst/>
          </a:prstGeom>
          <a:ln>
            <a:solidFill>
              <a:schemeClr val="bg1">
                <a:lumMod val="65000"/>
              </a:schemeClr>
            </a:solidFill>
          </a:ln>
        </p:spPr>
        <p:style>
          <a:lnRef idx="2">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宋体"/>
              <a:cs typeface="+mn-cs"/>
            </a:endParaRPr>
          </a:p>
        </p:txBody>
      </p:sp>
      <p:sp>
        <p:nvSpPr>
          <p:cNvPr id="4" name="文本框 3">
            <a:extLst>
              <a:ext uri="{FF2B5EF4-FFF2-40B4-BE49-F238E27FC236}">
                <a16:creationId xmlns:a16="http://schemas.microsoft.com/office/drawing/2014/main" id="{5B647CA8-82AD-9BA5-FFE4-F5189F81DC90}"/>
              </a:ext>
            </a:extLst>
          </p:cNvPr>
          <p:cNvSpPr txBox="1"/>
          <p:nvPr/>
        </p:nvSpPr>
        <p:spPr>
          <a:xfrm>
            <a:off x="678090" y="4833912"/>
            <a:ext cx="5025564" cy="338693"/>
          </a:xfrm>
          <a:prstGeom prst="rect">
            <a:avLst/>
          </a:prstGeom>
          <a:solidFill>
            <a:srgbClr val="6CAED8"/>
          </a:solidFill>
        </p:spPr>
        <p:txBody>
          <a:bodyPr wrap="square">
            <a:spAutoFit/>
          </a:bodyPr>
          <a:lstStyle/>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不良事件导致的停药率远低于阿贝西利</a:t>
            </a:r>
            <a:r>
              <a:rPr kumimoji="0" lang="en-US" altLang="zh-CN" sz="1200" b="0"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[2-3]</a:t>
            </a:r>
            <a:endParaRPr kumimoji="0" lang="en-US" altLang="zh-CN" sz="1200" b="1" i="0" u="none" strike="noStrike" kern="1200" cap="none" spc="0" normalizeH="0" baseline="3000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nvGrpSpPr>
          <p:cNvPr id="10" name="组合 9">
            <a:extLst>
              <a:ext uri="{FF2B5EF4-FFF2-40B4-BE49-F238E27FC236}">
                <a16:creationId xmlns:a16="http://schemas.microsoft.com/office/drawing/2014/main" id="{A465934A-DD01-A2F1-072B-FC735F4D92B4}"/>
              </a:ext>
            </a:extLst>
          </p:cNvPr>
          <p:cNvGrpSpPr/>
          <p:nvPr>
            <p:custDataLst>
              <p:tags r:id="rId6"/>
            </p:custDataLst>
          </p:nvPr>
        </p:nvGrpSpPr>
        <p:grpSpPr>
          <a:xfrm>
            <a:off x="6095670" y="1445895"/>
            <a:ext cx="5742305" cy="5105400"/>
            <a:chOff x="385" y="2266"/>
            <a:chExt cx="9043" cy="8040"/>
          </a:xfrm>
        </p:grpSpPr>
        <p:sp>
          <p:nvSpPr>
            <p:cNvPr id="11" name="矩形 10">
              <a:extLst>
                <a:ext uri="{FF2B5EF4-FFF2-40B4-BE49-F238E27FC236}">
                  <a16:creationId xmlns:a16="http://schemas.microsoft.com/office/drawing/2014/main" id="{06AE39D2-6AC9-48E7-50F3-F637B04CB881}"/>
                </a:ext>
              </a:extLst>
            </p:cNvPr>
            <p:cNvSpPr/>
            <p:nvPr>
              <p:custDataLst>
                <p:tags r:id="rId12"/>
              </p:custDataLst>
            </p:nvPr>
          </p:nvSpPr>
          <p:spPr>
            <a:xfrm>
              <a:off x="386" y="2326"/>
              <a:ext cx="9042" cy="7980"/>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宋体"/>
                <a:cs typeface="+mn-cs"/>
              </a:endParaRPr>
            </a:p>
          </p:txBody>
        </p:sp>
        <p:sp>
          <p:nvSpPr>
            <p:cNvPr id="12" name="矩形 11">
              <a:extLst>
                <a:ext uri="{FF2B5EF4-FFF2-40B4-BE49-F238E27FC236}">
                  <a16:creationId xmlns:a16="http://schemas.microsoft.com/office/drawing/2014/main" id="{4BFA1130-F712-4723-DC7B-BAC825751B88}"/>
                </a:ext>
              </a:extLst>
            </p:cNvPr>
            <p:cNvSpPr/>
            <p:nvPr>
              <p:custDataLst>
                <p:tags r:id="rId13"/>
              </p:custDataLst>
            </p:nvPr>
          </p:nvSpPr>
          <p:spPr>
            <a:xfrm>
              <a:off x="385" y="2266"/>
              <a:ext cx="9043" cy="57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伏维西利整体安全性和耐受性良好</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2" name="文本框 1">
            <a:extLst>
              <a:ext uri="{FF2B5EF4-FFF2-40B4-BE49-F238E27FC236}">
                <a16:creationId xmlns:a16="http://schemas.microsoft.com/office/drawing/2014/main" id="{DF927172-E32A-8CB7-E16B-C65F9FB7312D}"/>
              </a:ext>
            </a:extLst>
          </p:cNvPr>
          <p:cNvSpPr txBox="1"/>
          <p:nvPr/>
        </p:nvSpPr>
        <p:spPr>
          <a:xfrm>
            <a:off x="447638" y="2420276"/>
            <a:ext cx="825208" cy="2451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单位：</a:t>
            </a:r>
            <a:r>
              <a:rPr kumimoji="0" lang="en-US" altLang="zh-CN" sz="1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endParaRPr kumimoji="0" lang="zh-CN" altLang="en-US" sz="1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灯片编号占位符 7">
            <a:extLst>
              <a:ext uri="{FF2B5EF4-FFF2-40B4-BE49-F238E27FC236}">
                <a16:creationId xmlns:a16="http://schemas.microsoft.com/office/drawing/2014/main" id="{893CFBF9-83BA-4076-3617-FE818A61A041}"/>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7</a:t>
            </a:fld>
            <a:endParaRPr lang="zh-CN" altLang="en-US" strike="noStrike" noProof="1">
              <a:latin typeface="Arial" panose="020B0604020202090204" pitchFamily="34" charset="0"/>
            </a:endParaRPr>
          </a:p>
        </p:txBody>
      </p:sp>
      <p:sp>
        <p:nvSpPr>
          <p:cNvPr id="17" name="文本框 16">
            <a:extLst>
              <a:ext uri="{FF2B5EF4-FFF2-40B4-BE49-F238E27FC236}">
                <a16:creationId xmlns:a16="http://schemas.microsoft.com/office/drawing/2014/main" id="{A22A323D-AB12-CFBD-64EF-7970D3FE9A17}"/>
              </a:ext>
            </a:extLst>
          </p:cNvPr>
          <p:cNvSpPr txBox="1"/>
          <p:nvPr/>
        </p:nvSpPr>
        <p:spPr>
          <a:xfrm>
            <a:off x="2541737" y="6183821"/>
            <a:ext cx="1127669" cy="2769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伏维西利</a:t>
            </a:r>
          </a:p>
        </p:txBody>
      </p:sp>
      <p:sp>
        <p:nvSpPr>
          <p:cNvPr id="18" name="文本框 17">
            <a:extLst>
              <a:ext uri="{FF2B5EF4-FFF2-40B4-BE49-F238E27FC236}">
                <a16:creationId xmlns:a16="http://schemas.microsoft.com/office/drawing/2014/main" id="{AC01A64F-6443-9CF7-6324-05619B72A812}"/>
              </a:ext>
            </a:extLst>
          </p:cNvPr>
          <p:cNvSpPr txBox="1"/>
          <p:nvPr/>
        </p:nvSpPr>
        <p:spPr>
          <a:xfrm>
            <a:off x="4131010" y="6194649"/>
            <a:ext cx="1127669" cy="27699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1200" b="1" dirty="0">
                <a:latin typeface="微软雅黑" panose="020B0503020204020204" charset="-122"/>
                <a:ea typeface="微软雅黑" panose="020B0503020204020204" charset="-122"/>
                <a:cs typeface="微软雅黑" panose="020B0503020204020204" charset="-122"/>
              </a:rPr>
              <a:t>阿贝</a:t>
            </a:r>
            <a:r>
              <a:rPr kumimoji="0" lang="zh-CN" altLang="en-US" sz="1200" b="1" i="0" u="none" strike="noStrike" kern="1200" cap="none" spc="0" normalizeH="0" baseline="0" noProof="0" dirty="0">
                <a:ln>
                  <a:noFill/>
                </a:ln>
                <a:effectLst/>
                <a:uLnTx/>
                <a:uFillTx/>
                <a:latin typeface="微软雅黑" panose="020B0503020204020204" charset="-122"/>
                <a:ea typeface="微软雅黑" panose="020B0503020204020204" charset="-122"/>
                <a:cs typeface="微软雅黑" panose="020B0503020204020204" charset="-122"/>
              </a:rPr>
              <a:t>西利</a:t>
            </a:r>
          </a:p>
        </p:txBody>
      </p:sp>
      <p:sp>
        <p:nvSpPr>
          <p:cNvPr id="19" name="矩形 18">
            <a:extLst>
              <a:ext uri="{FF2B5EF4-FFF2-40B4-BE49-F238E27FC236}">
                <a16:creationId xmlns:a16="http://schemas.microsoft.com/office/drawing/2014/main" id="{B5DE9C9F-2128-924D-4584-EAB9D0E21BBF}"/>
              </a:ext>
            </a:extLst>
          </p:cNvPr>
          <p:cNvSpPr/>
          <p:nvPr/>
        </p:nvSpPr>
        <p:spPr>
          <a:xfrm>
            <a:off x="2804888" y="2308020"/>
            <a:ext cx="782771" cy="2321214"/>
          </a:xfrm>
          <a:prstGeom prst="rect">
            <a:avLst/>
          </a:prstGeom>
          <a:noFill/>
          <a:ln>
            <a:solidFill>
              <a:srgbClr val="C0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id="{2E1D474D-4CCA-E2AE-C2FE-BBE1E700F731}"/>
              </a:ext>
            </a:extLst>
          </p:cNvPr>
          <p:cNvSpPr txBox="1"/>
          <p:nvPr/>
        </p:nvSpPr>
        <p:spPr>
          <a:xfrm>
            <a:off x="3306661" y="2782537"/>
            <a:ext cx="2187215" cy="2616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5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rPr>
              <a:t>极大降低腹泻发生率！</a:t>
            </a:r>
          </a:p>
        </p:txBody>
      </p:sp>
      <p:graphicFrame>
        <p:nvGraphicFramePr>
          <p:cNvPr id="23" name="图表 22">
            <a:extLst>
              <a:ext uri="{FF2B5EF4-FFF2-40B4-BE49-F238E27FC236}">
                <a16:creationId xmlns:a16="http://schemas.microsoft.com/office/drawing/2014/main" id="{731C2F20-4830-1BE1-1EAA-45CF1E5356FF}"/>
              </a:ext>
            </a:extLst>
          </p:cNvPr>
          <p:cNvGraphicFramePr/>
          <p:nvPr>
            <p:custDataLst>
              <p:tags r:id="rId7"/>
            </p:custDataLst>
            <p:extLst>
              <p:ext uri="{D42A27DB-BD31-4B8C-83A1-F6EECF244321}">
                <p14:modId xmlns:p14="http://schemas.microsoft.com/office/powerpoint/2010/main" val="833005256"/>
              </p:ext>
            </p:extLst>
          </p:nvPr>
        </p:nvGraphicFramePr>
        <p:xfrm>
          <a:off x="6473990" y="1903888"/>
          <a:ext cx="1580319" cy="2364776"/>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24" name="图表 23">
            <a:extLst>
              <a:ext uri="{FF2B5EF4-FFF2-40B4-BE49-F238E27FC236}">
                <a16:creationId xmlns:a16="http://schemas.microsoft.com/office/drawing/2014/main" id="{86A675BA-3387-1741-C3E8-AF57090E90C7}"/>
              </a:ext>
            </a:extLst>
          </p:cNvPr>
          <p:cNvGraphicFramePr/>
          <p:nvPr>
            <p:custDataLst>
              <p:tags r:id="rId8"/>
            </p:custDataLst>
            <p:extLst>
              <p:ext uri="{D42A27DB-BD31-4B8C-83A1-F6EECF244321}">
                <p14:modId xmlns:p14="http://schemas.microsoft.com/office/powerpoint/2010/main" val="4240011645"/>
              </p:ext>
            </p:extLst>
          </p:nvPr>
        </p:nvGraphicFramePr>
        <p:xfrm>
          <a:off x="6589997" y="4916333"/>
          <a:ext cx="1538185" cy="1555315"/>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25" name="图表 24">
            <a:extLst>
              <a:ext uri="{FF2B5EF4-FFF2-40B4-BE49-F238E27FC236}">
                <a16:creationId xmlns:a16="http://schemas.microsoft.com/office/drawing/2014/main" id="{376B3760-7B8B-F704-C22C-E59B781A11FA}"/>
              </a:ext>
            </a:extLst>
          </p:cNvPr>
          <p:cNvGraphicFramePr/>
          <p:nvPr>
            <p:custDataLst>
              <p:tags r:id="rId9"/>
            </p:custDataLst>
            <p:extLst>
              <p:ext uri="{D42A27DB-BD31-4B8C-83A1-F6EECF244321}">
                <p14:modId xmlns:p14="http://schemas.microsoft.com/office/powerpoint/2010/main" val="272639747"/>
              </p:ext>
            </p:extLst>
          </p:nvPr>
        </p:nvGraphicFramePr>
        <p:xfrm>
          <a:off x="8351276" y="1963794"/>
          <a:ext cx="1580319" cy="230487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28" name="图表 27">
            <a:extLst>
              <a:ext uri="{FF2B5EF4-FFF2-40B4-BE49-F238E27FC236}">
                <a16:creationId xmlns:a16="http://schemas.microsoft.com/office/drawing/2014/main" id="{65BDAB3D-EA1D-96A6-A14C-122B6F044D7F}"/>
              </a:ext>
            </a:extLst>
          </p:cNvPr>
          <p:cNvGraphicFramePr/>
          <p:nvPr>
            <p:custDataLst>
              <p:tags r:id="rId10"/>
            </p:custDataLst>
            <p:extLst>
              <p:ext uri="{D42A27DB-BD31-4B8C-83A1-F6EECF244321}">
                <p14:modId xmlns:p14="http://schemas.microsoft.com/office/powerpoint/2010/main" val="2949570960"/>
              </p:ext>
            </p:extLst>
          </p:nvPr>
        </p:nvGraphicFramePr>
        <p:xfrm>
          <a:off x="10310693" y="2146270"/>
          <a:ext cx="1538185" cy="218230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29" name="图表 28">
            <a:extLst>
              <a:ext uri="{FF2B5EF4-FFF2-40B4-BE49-F238E27FC236}">
                <a16:creationId xmlns:a16="http://schemas.microsoft.com/office/drawing/2014/main" id="{A177A232-58AF-DD8F-1503-39858BBA9505}"/>
              </a:ext>
            </a:extLst>
          </p:cNvPr>
          <p:cNvGraphicFramePr/>
          <p:nvPr>
            <p:custDataLst>
              <p:tags r:id="rId11"/>
            </p:custDataLst>
            <p:extLst>
              <p:ext uri="{D42A27DB-BD31-4B8C-83A1-F6EECF244321}">
                <p14:modId xmlns:p14="http://schemas.microsoft.com/office/powerpoint/2010/main" val="2195665903"/>
              </p:ext>
            </p:extLst>
          </p:nvPr>
        </p:nvGraphicFramePr>
        <p:xfrm>
          <a:off x="8287838" y="4463536"/>
          <a:ext cx="3295978" cy="2051254"/>
        </p:xfrm>
        <a:graphic>
          <a:graphicData uri="http://schemas.openxmlformats.org/drawingml/2006/chart">
            <c:chart xmlns:c="http://schemas.openxmlformats.org/drawingml/2006/chart" xmlns:r="http://schemas.openxmlformats.org/officeDocument/2006/relationships" r:id="rId25"/>
          </a:graphicData>
        </a:graphic>
      </p:graphicFrame>
      <p:cxnSp>
        <p:nvCxnSpPr>
          <p:cNvPr id="33" name="直线箭头连接符 32">
            <a:extLst>
              <a:ext uri="{FF2B5EF4-FFF2-40B4-BE49-F238E27FC236}">
                <a16:creationId xmlns:a16="http://schemas.microsoft.com/office/drawing/2014/main" id="{0AE2DDE3-457A-4B71-7C4C-34D62EE5DCF6}"/>
              </a:ext>
            </a:extLst>
          </p:cNvPr>
          <p:cNvCxnSpPr>
            <a:cxnSpLocks/>
          </p:cNvCxnSpPr>
          <p:nvPr/>
        </p:nvCxnSpPr>
        <p:spPr>
          <a:xfrm>
            <a:off x="6557459" y="4121063"/>
            <a:ext cx="1429933" cy="0"/>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cxnSp>
        <p:nvCxnSpPr>
          <p:cNvPr id="35" name="直线箭头连接符 34">
            <a:extLst>
              <a:ext uri="{FF2B5EF4-FFF2-40B4-BE49-F238E27FC236}">
                <a16:creationId xmlns:a16="http://schemas.microsoft.com/office/drawing/2014/main" id="{693923A9-C2E2-9921-6108-EE4A80ADA09C}"/>
              </a:ext>
            </a:extLst>
          </p:cNvPr>
          <p:cNvCxnSpPr>
            <a:cxnSpLocks/>
          </p:cNvCxnSpPr>
          <p:nvPr/>
        </p:nvCxnSpPr>
        <p:spPr>
          <a:xfrm flipV="1">
            <a:off x="6561672" y="2567836"/>
            <a:ext cx="0" cy="1555315"/>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37" name="文本框 36">
            <a:extLst>
              <a:ext uri="{FF2B5EF4-FFF2-40B4-BE49-F238E27FC236}">
                <a16:creationId xmlns:a16="http://schemas.microsoft.com/office/drawing/2014/main" id="{15A08994-7E96-E917-7465-5A217F3021A7}"/>
              </a:ext>
            </a:extLst>
          </p:cNvPr>
          <p:cNvSpPr txBox="1"/>
          <p:nvPr/>
        </p:nvSpPr>
        <p:spPr>
          <a:xfrm>
            <a:off x="6011668" y="2520329"/>
            <a:ext cx="58164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900" b="1" dirty="0">
                <a:solidFill>
                  <a:schemeClr val="bg2"/>
                </a:solidFill>
                <a:latin typeface="微软雅黑" panose="020B0503020204020204" charset="-122"/>
                <a:ea typeface="微软雅黑" panose="020B0503020204020204" charset="-122"/>
              </a:rPr>
              <a:t>发生率</a:t>
            </a:r>
            <a:r>
              <a:rPr lang="en-US" altLang="zh-CN" sz="900" b="1" dirty="0">
                <a:solidFill>
                  <a:schemeClr val="bg2"/>
                </a:solidFill>
                <a:latin typeface="微软雅黑" panose="020B0503020204020204" charset="-122"/>
                <a:ea typeface="微软雅黑" panose="020B0503020204020204" charset="-122"/>
              </a:rPr>
              <a:t>/</a:t>
            </a:r>
            <a:r>
              <a:rPr kumimoji="0" lang="en-US" altLang="zh-CN"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a:t>
            </a:r>
            <a:endParaRPr kumimoji="0" lang="zh-CN" altLang="en-US"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cxnSp>
        <p:nvCxnSpPr>
          <p:cNvPr id="38" name="直线箭头连接符 37">
            <a:extLst>
              <a:ext uri="{FF2B5EF4-FFF2-40B4-BE49-F238E27FC236}">
                <a16:creationId xmlns:a16="http://schemas.microsoft.com/office/drawing/2014/main" id="{A98C2B56-4720-A6FC-E2B1-02F905A7CC20}"/>
              </a:ext>
            </a:extLst>
          </p:cNvPr>
          <p:cNvCxnSpPr>
            <a:cxnSpLocks/>
          </p:cNvCxnSpPr>
          <p:nvPr/>
        </p:nvCxnSpPr>
        <p:spPr>
          <a:xfrm>
            <a:off x="8480780" y="4125860"/>
            <a:ext cx="1429933" cy="0"/>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cxnSp>
        <p:nvCxnSpPr>
          <p:cNvPr id="39" name="直线箭头连接符 38">
            <a:extLst>
              <a:ext uri="{FF2B5EF4-FFF2-40B4-BE49-F238E27FC236}">
                <a16:creationId xmlns:a16="http://schemas.microsoft.com/office/drawing/2014/main" id="{CDC2B5A2-CE64-C939-05A4-293A52073919}"/>
              </a:ext>
            </a:extLst>
          </p:cNvPr>
          <p:cNvCxnSpPr>
            <a:cxnSpLocks/>
          </p:cNvCxnSpPr>
          <p:nvPr/>
        </p:nvCxnSpPr>
        <p:spPr>
          <a:xfrm flipV="1">
            <a:off x="8484993" y="2572633"/>
            <a:ext cx="0" cy="1555315"/>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3F985569-F595-99EA-D712-E75BBC270AF1}"/>
              </a:ext>
            </a:extLst>
          </p:cNvPr>
          <p:cNvSpPr txBox="1"/>
          <p:nvPr/>
        </p:nvSpPr>
        <p:spPr>
          <a:xfrm>
            <a:off x="7934989" y="2525126"/>
            <a:ext cx="58164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900" b="1" dirty="0">
                <a:solidFill>
                  <a:schemeClr val="bg2"/>
                </a:solidFill>
                <a:latin typeface="微软雅黑" panose="020B0503020204020204" charset="-122"/>
                <a:ea typeface="微软雅黑" panose="020B0503020204020204" charset="-122"/>
              </a:rPr>
              <a:t>发生率</a:t>
            </a:r>
            <a:r>
              <a:rPr lang="en-US" altLang="zh-CN" sz="900" b="1" dirty="0">
                <a:solidFill>
                  <a:schemeClr val="bg2"/>
                </a:solidFill>
                <a:latin typeface="微软雅黑" panose="020B0503020204020204" charset="-122"/>
                <a:ea typeface="微软雅黑" panose="020B0503020204020204" charset="-122"/>
              </a:rPr>
              <a:t>/</a:t>
            </a:r>
            <a:r>
              <a:rPr kumimoji="0" lang="en-US" altLang="zh-CN"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a:t>
            </a:r>
            <a:endParaRPr kumimoji="0" lang="zh-CN" altLang="en-US"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cxnSp>
        <p:nvCxnSpPr>
          <p:cNvPr id="42" name="直线箭头连接符 41">
            <a:extLst>
              <a:ext uri="{FF2B5EF4-FFF2-40B4-BE49-F238E27FC236}">
                <a16:creationId xmlns:a16="http://schemas.microsoft.com/office/drawing/2014/main" id="{CA8F06B0-A154-F9AB-1388-DB0EEAD0A490}"/>
              </a:ext>
            </a:extLst>
          </p:cNvPr>
          <p:cNvCxnSpPr>
            <a:cxnSpLocks/>
          </p:cNvCxnSpPr>
          <p:nvPr/>
        </p:nvCxnSpPr>
        <p:spPr>
          <a:xfrm>
            <a:off x="10324818" y="4127775"/>
            <a:ext cx="1429933" cy="0"/>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cxnSp>
        <p:nvCxnSpPr>
          <p:cNvPr id="43" name="直线箭头连接符 42">
            <a:extLst>
              <a:ext uri="{FF2B5EF4-FFF2-40B4-BE49-F238E27FC236}">
                <a16:creationId xmlns:a16="http://schemas.microsoft.com/office/drawing/2014/main" id="{8A866924-9C85-A77A-41E6-7E69A30921B4}"/>
              </a:ext>
            </a:extLst>
          </p:cNvPr>
          <p:cNvCxnSpPr>
            <a:cxnSpLocks/>
          </p:cNvCxnSpPr>
          <p:nvPr/>
        </p:nvCxnSpPr>
        <p:spPr>
          <a:xfrm flipV="1">
            <a:off x="10329031" y="2574548"/>
            <a:ext cx="0" cy="1555315"/>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47" name="文本框 46">
            <a:extLst>
              <a:ext uri="{FF2B5EF4-FFF2-40B4-BE49-F238E27FC236}">
                <a16:creationId xmlns:a16="http://schemas.microsoft.com/office/drawing/2014/main" id="{F6AD040D-DA94-EE9B-99D8-ED7255313A8E}"/>
              </a:ext>
            </a:extLst>
          </p:cNvPr>
          <p:cNvSpPr txBox="1"/>
          <p:nvPr/>
        </p:nvSpPr>
        <p:spPr>
          <a:xfrm>
            <a:off x="9779027" y="2534536"/>
            <a:ext cx="58164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900" b="1" dirty="0">
                <a:solidFill>
                  <a:schemeClr val="bg2"/>
                </a:solidFill>
                <a:latin typeface="微软雅黑" panose="020B0503020204020204" charset="-122"/>
                <a:ea typeface="微软雅黑" panose="020B0503020204020204" charset="-122"/>
              </a:rPr>
              <a:t>发生率</a:t>
            </a:r>
            <a:r>
              <a:rPr lang="en-US" altLang="zh-CN" sz="900" b="1" dirty="0">
                <a:solidFill>
                  <a:schemeClr val="bg2"/>
                </a:solidFill>
                <a:latin typeface="微软雅黑" panose="020B0503020204020204" charset="-122"/>
                <a:ea typeface="微软雅黑" panose="020B0503020204020204" charset="-122"/>
              </a:rPr>
              <a:t>/</a:t>
            </a:r>
            <a:r>
              <a:rPr kumimoji="0" lang="en-US" altLang="zh-CN"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a:t>
            </a:r>
            <a:endParaRPr kumimoji="0" lang="zh-CN" altLang="en-US"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cxnSp>
        <p:nvCxnSpPr>
          <p:cNvPr id="48" name="直线箭头连接符 47">
            <a:extLst>
              <a:ext uri="{FF2B5EF4-FFF2-40B4-BE49-F238E27FC236}">
                <a16:creationId xmlns:a16="http://schemas.microsoft.com/office/drawing/2014/main" id="{2C16F49A-4E94-4CB6-0313-D88E87DA6A1B}"/>
              </a:ext>
            </a:extLst>
          </p:cNvPr>
          <p:cNvCxnSpPr>
            <a:cxnSpLocks/>
          </p:cNvCxnSpPr>
          <p:nvPr/>
        </p:nvCxnSpPr>
        <p:spPr>
          <a:xfrm>
            <a:off x="6557459" y="6338239"/>
            <a:ext cx="1429933" cy="0"/>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cxnSp>
        <p:nvCxnSpPr>
          <p:cNvPr id="49" name="直线箭头连接符 48">
            <a:extLst>
              <a:ext uri="{FF2B5EF4-FFF2-40B4-BE49-F238E27FC236}">
                <a16:creationId xmlns:a16="http://schemas.microsoft.com/office/drawing/2014/main" id="{316D715B-60E3-DACA-4715-B9AD24C433E6}"/>
              </a:ext>
            </a:extLst>
          </p:cNvPr>
          <p:cNvCxnSpPr>
            <a:cxnSpLocks/>
          </p:cNvCxnSpPr>
          <p:nvPr/>
        </p:nvCxnSpPr>
        <p:spPr>
          <a:xfrm flipV="1">
            <a:off x="6561672" y="4785012"/>
            <a:ext cx="0" cy="1555315"/>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50" name="文本框 49">
            <a:extLst>
              <a:ext uri="{FF2B5EF4-FFF2-40B4-BE49-F238E27FC236}">
                <a16:creationId xmlns:a16="http://schemas.microsoft.com/office/drawing/2014/main" id="{A9E53FA6-1FBC-8976-630B-93ECA8EC5464}"/>
              </a:ext>
            </a:extLst>
          </p:cNvPr>
          <p:cNvSpPr txBox="1"/>
          <p:nvPr/>
        </p:nvSpPr>
        <p:spPr>
          <a:xfrm>
            <a:off x="6011668" y="4737505"/>
            <a:ext cx="58164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900" b="1" dirty="0">
                <a:solidFill>
                  <a:schemeClr val="bg2"/>
                </a:solidFill>
                <a:latin typeface="微软雅黑" panose="020B0503020204020204" charset="-122"/>
                <a:ea typeface="微软雅黑" panose="020B0503020204020204" charset="-122"/>
              </a:rPr>
              <a:t>发生率</a:t>
            </a:r>
            <a:r>
              <a:rPr lang="en-US" altLang="zh-CN" sz="900" b="1" dirty="0">
                <a:solidFill>
                  <a:schemeClr val="bg2"/>
                </a:solidFill>
                <a:latin typeface="微软雅黑" panose="020B0503020204020204" charset="-122"/>
                <a:ea typeface="微软雅黑" panose="020B0503020204020204" charset="-122"/>
              </a:rPr>
              <a:t>/</a:t>
            </a:r>
            <a:r>
              <a:rPr kumimoji="0" lang="en-US" altLang="zh-CN"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a:t>
            </a:r>
            <a:endParaRPr kumimoji="0" lang="zh-CN" altLang="en-US"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cxnSp>
        <p:nvCxnSpPr>
          <p:cNvPr id="51" name="直线箭头连接符 50">
            <a:extLst>
              <a:ext uri="{FF2B5EF4-FFF2-40B4-BE49-F238E27FC236}">
                <a16:creationId xmlns:a16="http://schemas.microsoft.com/office/drawing/2014/main" id="{E7AA3FF9-5A7C-C2A3-D287-E2FD64B165A5}"/>
              </a:ext>
            </a:extLst>
          </p:cNvPr>
          <p:cNvCxnSpPr>
            <a:cxnSpLocks/>
          </p:cNvCxnSpPr>
          <p:nvPr/>
        </p:nvCxnSpPr>
        <p:spPr>
          <a:xfrm>
            <a:off x="8531020" y="6345489"/>
            <a:ext cx="1429933" cy="0"/>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cxnSp>
        <p:nvCxnSpPr>
          <p:cNvPr id="52" name="直线箭头连接符 51">
            <a:extLst>
              <a:ext uri="{FF2B5EF4-FFF2-40B4-BE49-F238E27FC236}">
                <a16:creationId xmlns:a16="http://schemas.microsoft.com/office/drawing/2014/main" id="{7BFCBC9D-B2B0-7321-AD88-D3AB1F909D83}"/>
              </a:ext>
            </a:extLst>
          </p:cNvPr>
          <p:cNvCxnSpPr>
            <a:cxnSpLocks/>
          </p:cNvCxnSpPr>
          <p:nvPr/>
        </p:nvCxnSpPr>
        <p:spPr>
          <a:xfrm flipV="1">
            <a:off x="8535233" y="4792262"/>
            <a:ext cx="0" cy="1555315"/>
          </a:xfrm>
          <a:prstGeom prst="straightConnector1">
            <a:avLst/>
          </a:prstGeom>
          <a:ln>
            <a:solidFill>
              <a:schemeClr val="bg2"/>
            </a:solidFill>
            <a:tailEnd type="triangle"/>
          </a:ln>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a16="http://schemas.microsoft.com/office/drawing/2014/main" id="{2FF8FF8F-34E1-67F9-3248-42DA31BB495F}"/>
              </a:ext>
            </a:extLst>
          </p:cNvPr>
          <p:cNvSpPr txBox="1"/>
          <p:nvPr/>
        </p:nvSpPr>
        <p:spPr>
          <a:xfrm>
            <a:off x="7985229" y="4774899"/>
            <a:ext cx="581642"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CN" altLang="en-US" sz="900" b="1" dirty="0">
                <a:solidFill>
                  <a:schemeClr val="bg2"/>
                </a:solidFill>
                <a:latin typeface="微软雅黑" panose="020B0503020204020204" charset="-122"/>
                <a:ea typeface="微软雅黑" panose="020B0503020204020204" charset="-122"/>
              </a:rPr>
              <a:t>发生率</a:t>
            </a:r>
            <a:r>
              <a:rPr lang="en-US" altLang="zh-CN" sz="900" b="1" dirty="0">
                <a:solidFill>
                  <a:schemeClr val="bg2"/>
                </a:solidFill>
                <a:latin typeface="微软雅黑" panose="020B0503020204020204" charset="-122"/>
                <a:ea typeface="微软雅黑" panose="020B0503020204020204" charset="-122"/>
              </a:rPr>
              <a:t>/</a:t>
            </a:r>
            <a:r>
              <a:rPr kumimoji="0" lang="en-US" altLang="zh-CN"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rPr>
              <a:t>%</a:t>
            </a:r>
            <a:endParaRPr kumimoji="0" lang="zh-CN" altLang="en-US" sz="900" b="1" i="0" u="none" strike="noStrike" kern="1200" cap="none" spc="0" normalizeH="0" baseline="0" noProof="0" dirty="0">
              <a:ln>
                <a:noFill/>
              </a:ln>
              <a:solidFill>
                <a:schemeClr val="bg2"/>
              </a:solidFill>
              <a:effectLst/>
              <a:uLnTx/>
              <a:uFillTx/>
              <a:latin typeface="微软雅黑" panose="020B0503020204020204" charset="-122"/>
              <a:ea typeface="微软雅黑" panose="020B0503020204020204" charset="-122"/>
              <a:cs typeface="+mn-cs"/>
            </a:endParaRPr>
          </a:p>
        </p:txBody>
      </p:sp>
      <p:cxnSp>
        <p:nvCxnSpPr>
          <p:cNvPr id="13" name="直线连接符 12">
            <a:extLst>
              <a:ext uri="{FF2B5EF4-FFF2-40B4-BE49-F238E27FC236}">
                <a16:creationId xmlns:a16="http://schemas.microsoft.com/office/drawing/2014/main" id="{E4463B28-F422-C326-347B-5F1C135237CF}"/>
              </a:ext>
            </a:extLst>
          </p:cNvPr>
          <p:cNvCxnSpPr>
            <a:cxnSpLocks/>
          </p:cNvCxnSpPr>
          <p:nvPr/>
        </p:nvCxnSpPr>
        <p:spPr>
          <a:xfrm>
            <a:off x="856095" y="4310640"/>
            <a:ext cx="21070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8936C75A-EBE8-BDCA-9B33-38D1A3CB928C}"/>
              </a:ext>
            </a:extLst>
          </p:cNvPr>
          <p:cNvCxnSpPr>
            <a:cxnSpLocks/>
          </p:cNvCxnSpPr>
          <p:nvPr/>
        </p:nvCxnSpPr>
        <p:spPr>
          <a:xfrm>
            <a:off x="1904967" y="4310643"/>
            <a:ext cx="21070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C9DF0FFA-8278-5B10-C80B-F0553F1B61E1}"/>
              </a:ext>
            </a:extLst>
          </p:cNvPr>
          <p:cNvCxnSpPr>
            <a:cxnSpLocks/>
          </p:cNvCxnSpPr>
          <p:nvPr/>
        </p:nvCxnSpPr>
        <p:spPr>
          <a:xfrm>
            <a:off x="6654079" y="4121063"/>
            <a:ext cx="21070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线连接符 33">
            <a:extLst>
              <a:ext uri="{FF2B5EF4-FFF2-40B4-BE49-F238E27FC236}">
                <a16:creationId xmlns:a16="http://schemas.microsoft.com/office/drawing/2014/main" id="{0C151384-6F36-B0FB-5DE7-B99C75F14840}"/>
              </a:ext>
            </a:extLst>
          </p:cNvPr>
          <p:cNvCxnSpPr>
            <a:cxnSpLocks/>
          </p:cNvCxnSpPr>
          <p:nvPr/>
        </p:nvCxnSpPr>
        <p:spPr>
          <a:xfrm>
            <a:off x="8528988" y="4121370"/>
            <a:ext cx="21070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4" name="文本框 53">
            <a:extLst>
              <a:ext uri="{FF2B5EF4-FFF2-40B4-BE49-F238E27FC236}">
                <a16:creationId xmlns:a16="http://schemas.microsoft.com/office/drawing/2014/main" id="{F46A9F32-2E45-89D2-95BA-C683CC86AF73}"/>
              </a:ext>
            </a:extLst>
          </p:cNvPr>
          <p:cNvSpPr txBox="1"/>
          <p:nvPr/>
        </p:nvSpPr>
        <p:spPr>
          <a:xfrm>
            <a:off x="6085402" y="4443501"/>
            <a:ext cx="2335264" cy="261610"/>
          </a:xfrm>
          <a:prstGeom prst="rect">
            <a:avLst/>
          </a:prstGeom>
          <a:noFill/>
        </p:spPr>
        <p:txBody>
          <a:bodyPr wrap="square" rtlCol="0">
            <a:spAutoFit/>
          </a:bodyPr>
          <a:lstStyle/>
          <a:p>
            <a:pPr lvl="0" algn="ctr" fontAlgn="base">
              <a:spcBef>
                <a:spcPct val="0"/>
              </a:spcBef>
              <a:spcAft>
                <a:spcPct val="0"/>
              </a:spcAft>
              <a:defRPr/>
            </a:pPr>
            <a:r>
              <a:rPr lang="zh-CN" altLang="en-US" sz="1100" b="1" dirty="0">
                <a:solidFill>
                  <a:srgbClr val="404040"/>
                </a:solidFill>
                <a:latin typeface="Microsoft YaHei" panose="020B0503020204020204" pitchFamily="34" charset="-122"/>
                <a:ea typeface="Microsoft YaHei" panose="020B0503020204020204" pitchFamily="34" charset="-122"/>
              </a:rPr>
              <a:t>≥</a:t>
            </a:r>
            <a:r>
              <a:rPr lang="en-US" altLang="zh-CN" sz="1100" b="1" dirty="0">
                <a:solidFill>
                  <a:srgbClr val="404040"/>
                </a:solidFill>
                <a:latin typeface="Microsoft YaHei" panose="020B0503020204020204" pitchFamily="34" charset="-122"/>
                <a:ea typeface="Microsoft YaHei" panose="020B0503020204020204" pitchFamily="34" charset="-122"/>
              </a:rPr>
              <a:t>3</a:t>
            </a:r>
            <a:r>
              <a:rPr lang="zh-CN" altLang="en-US" sz="1100" b="1" dirty="0">
                <a:solidFill>
                  <a:srgbClr val="404040"/>
                </a:solidFill>
                <a:latin typeface="Microsoft YaHei" panose="020B0503020204020204" pitchFamily="34" charset="-122"/>
                <a:ea typeface="Microsoft YaHei" panose="020B0503020204020204" pitchFamily="34" charset="-122"/>
              </a:rPr>
              <a:t>级  </a:t>
            </a:r>
            <a:r>
              <a:rPr lang="en-US" altLang="zh-CN" sz="1100" b="1" dirty="0">
                <a:solidFill>
                  <a:srgbClr val="404040"/>
                </a:solidFill>
                <a:latin typeface="Microsoft YaHei" panose="020B0503020204020204" pitchFamily="34" charset="-122"/>
                <a:ea typeface="Microsoft YaHei" panose="020B0503020204020204" pitchFamily="34" charset="-122"/>
              </a:rPr>
              <a:t>ALT</a:t>
            </a:r>
            <a:r>
              <a:rPr lang="zh-CN" altLang="en-US" sz="1100" b="1" dirty="0">
                <a:solidFill>
                  <a:srgbClr val="404040"/>
                </a:solidFill>
                <a:latin typeface="Microsoft YaHei" panose="020B0503020204020204" pitchFamily="34" charset="-122"/>
                <a:ea typeface="Microsoft YaHei" panose="020B0503020204020204" pitchFamily="34" charset="-122"/>
              </a:rPr>
              <a:t>（丙氨酸转氨酶）升高</a:t>
            </a:r>
            <a:endParaRPr kumimoji="0" lang="zh-CN" altLang="en-US" sz="1100" b="1" i="0" u="none" strike="noStrike" kern="1200" cap="none" spc="0" normalizeH="0" baseline="0" noProof="0" dirty="0">
              <a:ln>
                <a:noFill/>
              </a:ln>
              <a:solidFill>
                <a:srgbClr val="404040"/>
              </a:solidFill>
              <a:effectLst/>
              <a:uLnTx/>
              <a:uFillTx/>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507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文本框 4"/>
          <p:cNvSpPr txBox="1"/>
          <p:nvPr>
            <p:custDataLst>
              <p:tags r:id="rId1"/>
            </p:custDataLst>
          </p:nvPr>
        </p:nvSpPr>
        <p:spPr>
          <a:xfrm>
            <a:off x="695325" y="-314960"/>
            <a:ext cx="8316595" cy="664210"/>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4" name="文本框 4"/>
          <p:cNvSpPr txBox="1"/>
          <p:nvPr>
            <p:custDataLst>
              <p:tags r:id="rId2"/>
            </p:custDataLst>
          </p:nvPr>
        </p:nvSpPr>
        <p:spPr>
          <a:xfrm>
            <a:off x="335280" y="215265"/>
            <a:ext cx="10553700" cy="6762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dirty="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四、创新性信息</a:t>
            </a: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3" name="直接连接符 2"/>
          <p:cNvCxnSpPr/>
          <p:nvPr>
            <p:custDataLst>
              <p:tags r:id="rId3"/>
            </p:custDataLst>
          </p:nvPr>
        </p:nvCxnSpPr>
        <p:spPr>
          <a:xfrm>
            <a:off x="334963" y="791228"/>
            <a:ext cx="113411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文本框 119"/>
          <p:cNvSpPr txBox="1"/>
          <p:nvPr/>
        </p:nvSpPr>
        <p:spPr>
          <a:xfrm>
            <a:off x="753427" y="839770"/>
            <a:ext cx="10685145"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创新分子结构，提高药物活性、靶向性与安全性，临床获益显著</a:t>
            </a:r>
            <a:endParaRPr kumimoji="0" lang="zh-CN" altLang="en-US"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768840" y="323850"/>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sp>
        <p:nvSpPr>
          <p:cNvPr id="6" name="矩形 5"/>
          <p:cNvSpPr/>
          <p:nvPr>
            <p:custDataLst>
              <p:tags r:id="rId4"/>
            </p:custDataLst>
          </p:nvPr>
        </p:nvSpPr>
        <p:spPr>
          <a:xfrm>
            <a:off x="223284" y="1421765"/>
            <a:ext cx="11691211" cy="5220970"/>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Arial"/>
              <a:ea typeface="宋体"/>
              <a:cs typeface="+mn-cs"/>
            </a:endParaRPr>
          </a:p>
        </p:txBody>
      </p:sp>
      <p:pic>
        <p:nvPicPr>
          <p:cNvPr id="20" name="图片 19" descr="附件3、说明书CXHS2300103-SM">
            <a:extLst>
              <a:ext uri="{FF2B5EF4-FFF2-40B4-BE49-F238E27FC236}">
                <a16:creationId xmlns:a16="http://schemas.microsoft.com/office/drawing/2014/main" id="{17FB0C3F-6FC4-1528-9A26-AE23C2F1909E}"/>
              </a:ext>
            </a:extLst>
          </p:cNvPr>
          <p:cNvPicPr>
            <a:picLocks noChangeAspect="1"/>
          </p:cNvPicPr>
          <p:nvPr/>
        </p:nvPicPr>
        <p:blipFill>
          <a:blip r:embed="rId10"/>
          <a:stretch>
            <a:fillRect/>
          </a:stretch>
        </p:blipFill>
        <p:spPr>
          <a:xfrm>
            <a:off x="4716046" y="2578598"/>
            <a:ext cx="2060063" cy="1936393"/>
          </a:xfrm>
          <a:prstGeom prst="rect">
            <a:avLst/>
          </a:prstGeom>
        </p:spPr>
      </p:pic>
      <p:pic>
        <p:nvPicPr>
          <p:cNvPr id="21" name="图片 20">
            <a:extLst>
              <a:ext uri="{FF2B5EF4-FFF2-40B4-BE49-F238E27FC236}">
                <a16:creationId xmlns:a16="http://schemas.microsoft.com/office/drawing/2014/main" id="{197C1A0E-38E3-7BAF-E5ED-6577D9CBC0F5}"/>
              </a:ext>
            </a:extLst>
          </p:cNvPr>
          <p:cNvPicPr>
            <a:picLocks noChangeAspect="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rcRect l="8415" t="4731" r="4071"/>
          <a:stretch>
            <a:fillRect/>
          </a:stretch>
        </p:blipFill>
        <p:spPr>
          <a:xfrm>
            <a:off x="1114043" y="2490982"/>
            <a:ext cx="1550113" cy="1976220"/>
          </a:xfrm>
          <a:prstGeom prst="rect">
            <a:avLst/>
          </a:prstGeom>
        </p:spPr>
      </p:pic>
      <p:sp>
        <p:nvSpPr>
          <p:cNvPr id="22" name="右箭头 63">
            <a:extLst>
              <a:ext uri="{FF2B5EF4-FFF2-40B4-BE49-F238E27FC236}">
                <a16:creationId xmlns:a16="http://schemas.microsoft.com/office/drawing/2014/main" id="{177A3D82-825A-2A11-5A59-0584D7EDDA06}"/>
              </a:ext>
            </a:extLst>
          </p:cNvPr>
          <p:cNvSpPr/>
          <p:nvPr/>
        </p:nvSpPr>
        <p:spPr>
          <a:xfrm rot="10800000" flipH="1">
            <a:off x="3211829" y="3170517"/>
            <a:ext cx="830348" cy="302761"/>
          </a:xfrm>
          <a:prstGeom prst="rightArrow">
            <a:avLst>
              <a:gd name="adj1" fmla="val 50000"/>
              <a:gd name="adj2" fmla="val 50000"/>
            </a:avLst>
          </a:prstGeom>
          <a:solidFill>
            <a:srgbClr val="002060"/>
          </a:solidFill>
          <a:ln>
            <a:noFill/>
          </a:ln>
          <a:effectLst>
            <a:outerShdw blurRad="63500" sx="102000" sy="102000" algn="ctr"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华文楷体"/>
              <a:cs typeface="+mn-cs"/>
            </a:endParaRPr>
          </a:p>
        </p:txBody>
      </p:sp>
      <p:sp>
        <p:nvSpPr>
          <p:cNvPr id="23" name="文本框 22">
            <a:extLst>
              <a:ext uri="{FF2B5EF4-FFF2-40B4-BE49-F238E27FC236}">
                <a16:creationId xmlns:a16="http://schemas.microsoft.com/office/drawing/2014/main" id="{C4DA837D-E7B1-6035-71E5-154B6AE22134}"/>
              </a:ext>
            </a:extLst>
          </p:cNvPr>
          <p:cNvSpPr txBox="1"/>
          <p:nvPr/>
        </p:nvSpPr>
        <p:spPr>
          <a:xfrm>
            <a:off x="-460245" y="2008714"/>
            <a:ext cx="4155002" cy="472428"/>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阿贝西利分子结构</a:t>
            </a:r>
            <a:endPar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5" name="文本框 24">
            <a:extLst>
              <a:ext uri="{FF2B5EF4-FFF2-40B4-BE49-F238E27FC236}">
                <a16:creationId xmlns:a16="http://schemas.microsoft.com/office/drawing/2014/main" id="{59D9395C-8525-BAEC-61B5-09274EE2AF76}"/>
              </a:ext>
            </a:extLst>
          </p:cNvPr>
          <p:cNvSpPr txBox="1"/>
          <p:nvPr/>
        </p:nvSpPr>
        <p:spPr>
          <a:xfrm>
            <a:off x="3361231" y="2067553"/>
            <a:ext cx="4155002" cy="472428"/>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伏维西利分子结构</a:t>
            </a:r>
            <a:endParaRPr kumimoji="0" lang="zh-CN" altLang="en-US" sz="1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cxnSp>
        <p:nvCxnSpPr>
          <p:cNvPr id="27" name="直接箭头连接符 60">
            <a:extLst>
              <a:ext uri="{FF2B5EF4-FFF2-40B4-BE49-F238E27FC236}">
                <a16:creationId xmlns:a16="http://schemas.microsoft.com/office/drawing/2014/main" id="{7120A1D2-EABF-C5CC-CC7C-EA8FC3B2E9B5}"/>
              </a:ext>
            </a:extLst>
          </p:cNvPr>
          <p:cNvCxnSpPr>
            <a:cxnSpLocks/>
          </p:cNvCxnSpPr>
          <p:nvPr/>
        </p:nvCxnSpPr>
        <p:spPr>
          <a:xfrm>
            <a:off x="5438732" y="2450172"/>
            <a:ext cx="0" cy="254896"/>
          </a:xfrm>
          <a:prstGeom prst="straightConnector1">
            <a:avLst/>
          </a:prstGeom>
          <a:noFill/>
          <a:ln w="19050" cap="flat" cmpd="sng" algn="ctr">
            <a:solidFill>
              <a:srgbClr val="C00000"/>
            </a:solidFill>
            <a:prstDash val="solid"/>
            <a:miter lim="800000"/>
            <a:tailEnd type="arrow"/>
          </a:ln>
          <a:effectLst/>
        </p:spPr>
      </p:cxnSp>
      <p:sp>
        <p:nvSpPr>
          <p:cNvPr id="28" name="圆角矩形 13">
            <a:extLst>
              <a:ext uri="{FF2B5EF4-FFF2-40B4-BE49-F238E27FC236}">
                <a16:creationId xmlns:a16="http://schemas.microsoft.com/office/drawing/2014/main" id="{1914568F-1B0A-92BC-AF8C-0F4D8DFD7E88}"/>
              </a:ext>
            </a:extLst>
          </p:cNvPr>
          <p:cNvSpPr/>
          <p:nvPr/>
        </p:nvSpPr>
        <p:spPr>
          <a:xfrm>
            <a:off x="998491" y="3664954"/>
            <a:ext cx="739811" cy="830973"/>
          </a:xfrm>
          <a:prstGeom prst="roundRect">
            <a:avLst/>
          </a:prstGeom>
          <a:noFill/>
          <a:ln w="12700" cap="flat" cmpd="sng" algn="ctr">
            <a:solidFill>
              <a:schemeClr val="accent6"/>
            </a:solidFill>
            <a:prstDash val="sysDash"/>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a:ea typeface="宋体" panose="02010600030101010101" pitchFamily="2" charset="-122"/>
              <a:cs typeface="+mn-cs"/>
            </a:endParaRPr>
          </a:p>
        </p:txBody>
      </p:sp>
      <p:sp>
        <p:nvSpPr>
          <p:cNvPr id="29" name="圆角矩形 11">
            <a:extLst>
              <a:ext uri="{FF2B5EF4-FFF2-40B4-BE49-F238E27FC236}">
                <a16:creationId xmlns:a16="http://schemas.microsoft.com/office/drawing/2014/main" id="{0016976D-700A-3AFC-F2B4-1C0736672EE5}"/>
              </a:ext>
            </a:extLst>
          </p:cNvPr>
          <p:cNvSpPr/>
          <p:nvPr/>
        </p:nvSpPr>
        <p:spPr>
          <a:xfrm>
            <a:off x="4519950" y="3441510"/>
            <a:ext cx="808317" cy="1022056"/>
          </a:xfrm>
          <a:prstGeom prst="roundRect">
            <a:avLst/>
          </a:prstGeom>
          <a:noFill/>
          <a:ln w="12700" cap="flat" cmpd="sng" algn="ctr">
            <a:solidFill>
              <a:srgbClr val="C00000"/>
            </a:solidFill>
            <a:prstDash val="sysDash"/>
            <a:miter lim="800000"/>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a:ea typeface="宋体" panose="02010600030101010101" pitchFamily="2" charset="-122"/>
              <a:cs typeface="+mn-cs"/>
            </a:endParaRPr>
          </a:p>
        </p:txBody>
      </p:sp>
      <p:sp>
        <p:nvSpPr>
          <p:cNvPr id="39" name="文本框 38">
            <a:extLst>
              <a:ext uri="{FF2B5EF4-FFF2-40B4-BE49-F238E27FC236}">
                <a16:creationId xmlns:a16="http://schemas.microsoft.com/office/drawing/2014/main" id="{8FBE6590-6084-F88C-8B23-E25368B9EB64}"/>
              </a:ext>
            </a:extLst>
          </p:cNvPr>
          <p:cNvSpPr txBox="1"/>
          <p:nvPr>
            <p:custDataLst>
              <p:tags r:id="rId5"/>
            </p:custDataLst>
          </p:nvPr>
        </p:nvSpPr>
        <p:spPr>
          <a:xfrm>
            <a:off x="7019921" y="2490982"/>
            <a:ext cx="5031105" cy="1772920"/>
          </a:xfrm>
          <a:prstGeom prst="rect">
            <a:avLst/>
          </a:prstGeom>
          <a:noFill/>
        </p:spPr>
        <p:txBody>
          <a:bodyPr wrap="square" rtlCol="0">
            <a:noAutofit/>
          </a:bodyPr>
          <a:lstStyle/>
          <a:p>
            <a:pPr marL="285750" indent="-285750">
              <a:lnSpc>
                <a:spcPct val="150000"/>
              </a:lnSpc>
              <a:spcBef>
                <a:spcPts val="0"/>
              </a:spcBef>
              <a:spcAft>
                <a:spcPts val="0"/>
              </a:spcAft>
              <a:buFont typeface="Wingdings" panose="05000000000000000000" charset="0"/>
              <a:buChar char="l"/>
            </a:pPr>
            <a:r>
              <a:rPr lang="en-US" altLang="zh-CN" sz="1400" b="1" dirty="0">
                <a:latin typeface="微软雅黑" panose="020B0503020204020204" charset="-122"/>
                <a:ea typeface="微软雅黑" panose="020B0503020204020204" charset="-122"/>
                <a:cs typeface="微软雅黑" panose="020B0503020204020204" charset="-122"/>
                <a:sym typeface="+mn-ea"/>
              </a:rPr>
              <a:t>1 </a:t>
            </a:r>
            <a:r>
              <a:rPr lang="zh-CN" altLang="en-US" sz="1400" b="1" dirty="0">
                <a:latin typeface="微软雅黑" panose="020B0503020204020204" charset="-122"/>
                <a:ea typeface="微软雅黑" panose="020B0503020204020204" charset="-122"/>
                <a:cs typeface="微软雅黑" panose="020B0503020204020204" charset="-122"/>
                <a:sym typeface="+mn-ea"/>
              </a:rPr>
              <a:t>类新药</a:t>
            </a:r>
          </a:p>
          <a:p>
            <a:pPr marL="285750" indent="-285750">
              <a:lnSpc>
                <a:spcPct val="150000"/>
              </a:lnSpc>
              <a:spcBef>
                <a:spcPts val="0"/>
              </a:spcBef>
              <a:spcAft>
                <a:spcPts val="0"/>
              </a:spcAft>
              <a:buFont typeface="Wingdings" panose="05000000000000000000" charset="0"/>
              <a:buChar char="l"/>
            </a:pPr>
            <a:r>
              <a:rPr lang="zh-CN" altLang="en-US" sz="1400" b="1" dirty="0">
                <a:latin typeface="微软雅黑" panose="020B0503020204020204" charset="-122"/>
                <a:ea typeface="微软雅黑" panose="020B0503020204020204" charset="-122"/>
                <a:cs typeface="微软雅黑" panose="020B0503020204020204" charset="-122"/>
                <a:sym typeface="+mn-ea"/>
              </a:rPr>
              <a:t>国家</a:t>
            </a:r>
            <a:r>
              <a:rPr lang="en-US" altLang="zh-CN" sz="1400" b="1" dirty="0">
                <a:latin typeface="微软雅黑" panose="020B0503020204020204" charset="-122"/>
                <a:ea typeface="微软雅黑" panose="020B0503020204020204" charset="-122"/>
                <a:cs typeface="微软雅黑" panose="020B0503020204020204" charset="-122"/>
                <a:sym typeface="+mn-ea"/>
              </a:rPr>
              <a:t>“</a:t>
            </a:r>
            <a:r>
              <a:rPr lang="zh-CN" altLang="en-US" sz="1400" b="1" dirty="0">
                <a:latin typeface="微软雅黑" panose="020B0503020204020204" charset="-122"/>
                <a:ea typeface="微软雅黑" panose="020B0503020204020204" charset="-122"/>
                <a:cs typeface="微软雅黑" panose="020B0503020204020204" charset="-122"/>
                <a:sym typeface="+mn-ea"/>
              </a:rPr>
              <a:t>重大新药创制</a:t>
            </a:r>
            <a:r>
              <a:rPr lang="en-US" altLang="zh-CN" sz="1400" b="1" dirty="0">
                <a:latin typeface="微软雅黑" panose="020B0503020204020204" charset="-122"/>
                <a:ea typeface="微软雅黑" panose="020B0503020204020204" charset="-122"/>
                <a:cs typeface="微软雅黑" panose="020B0503020204020204" charset="-122"/>
                <a:sym typeface="+mn-ea"/>
              </a:rPr>
              <a:t>”</a:t>
            </a:r>
            <a:r>
              <a:rPr lang="zh-CN" altLang="en-US" sz="1400" b="1" dirty="0">
                <a:latin typeface="微软雅黑" panose="020B0503020204020204" charset="-122"/>
                <a:ea typeface="微软雅黑" panose="020B0503020204020204" charset="-122"/>
                <a:cs typeface="微软雅黑" panose="020B0503020204020204" charset="-122"/>
                <a:sym typeface="+mn-ea"/>
              </a:rPr>
              <a:t>科技重大专项支持</a:t>
            </a:r>
          </a:p>
          <a:p>
            <a:pPr>
              <a:lnSpc>
                <a:spcPct val="150000"/>
              </a:lnSpc>
              <a:spcBef>
                <a:spcPts val="0"/>
              </a:spcBef>
              <a:spcAft>
                <a:spcPts val="0"/>
              </a:spcAft>
              <a:buFont typeface="Wingdings" panose="05000000000000000000" charset="0"/>
            </a:pP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项目编号：</a:t>
            </a:r>
            <a:r>
              <a:rPr lang="en-US" altLang="zh-CN" sz="1200" dirty="0">
                <a:latin typeface="微软雅黑" panose="020B0503020204020204" charset="-122"/>
                <a:ea typeface="微软雅黑" panose="020B0503020204020204" charset="-122"/>
                <a:cs typeface="微软雅黑" panose="020B0503020204020204" charset="-122"/>
                <a:sym typeface="+mn-ea"/>
              </a:rPr>
              <a:t>2018ZX0930101018-001</a:t>
            </a:r>
            <a:r>
              <a:rPr lang="zh-CN" altLang="en-US" sz="1200" dirty="0">
                <a:latin typeface="微软雅黑" panose="020B0503020204020204" charset="-122"/>
                <a:ea typeface="微软雅黑" panose="020B0503020204020204" charset="-122"/>
                <a:cs typeface="微软雅黑" panose="020B0503020204020204" charset="-122"/>
                <a:sym typeface="+mn-ea"/>
              </a:rPr>
              <a:t>）</a:t>
            </a:r>
          </a:p>
          <a:p>
            <a:pPr marL="285750" indent="-285750">
              <a:lnSpc>
                <a:spcPct val="150000"/>
              </a:lnSpc>
              <a:spcBef>
                <a:spcPts val="0"/>
              </a:spcBef>
              <a:spcAft>
                <a:spcPts val="0"/>
              </a:spcAft>
              <a:buFont typeface="Wingdings" panose="05000000000000000000" charset="0"/>
              <a:buChar char="l"/>
            </a:pPr>
            <a:r>
              <a:rPr lang="zh-CN" altLang="en-US" sz="1400" b="1" dirty="0">
                <a:latin typeface="微软雅黑" panose="020B0503020204020204" charset="-122"/>
                <a:ea typeface="微软雅黑" panose="020B0503020204020204" charset="-122"/>
                <a:cs typeface="微软雅黑" panose="020B0503020204020204" charset="-122"/>
                <a:sym typeface="+mn-ea"/>
              </a:rPr>
              <a:t>获得</a:t>
            </a:r>
            <a:r>
              <a:rPr lang="en-US" altLang="zh-CN" sz="1400" b="1" dirty="0">
                <a:latin typeface="微软雅黑" panose="020B0503020204020204" charset="-122"/>
                <a:ea typeface="微软雅黑" panose="020B0503020204020204" charset="-122"/>
                <a:cs typeface="微软雅黑" panose="020B0503020204020204" charset="-122"/>
                <a:sym typeface="+mn-ea"/>
              </a:rPr>
              <a:t> 3 </a:t>
            </a:r>
            <a:r>
              <a:rPr lang="zh-CN" altLang="en-US" sz="1400" b="1" dirty="0">
                <a:latin typeface="微软雅黑" panose="020B0503020204020204" charset="-122"/>
                <a:ea typeface="微软雅黑" panose="020B0503020204020204" charset="-122"/>
                <a:cs typeface="微软雅黑" panose="020B0503020204020204" charset="-122"/>
                <a:sym typeface="+mn-ea"/>
              </a:rPr>
              <a:t>项国家发明专利</a:t>
            </a:r>
          </a:p>
          <a:p>
            <a:pPr>
              <a:lnSpc>
                <a:spcPct val="150000"/>
              </a:lnSpc>
              <a:spcBef>
                <a:spcPts val="0"/>
              </a:spcBef>
              <a:spcAft>
                <a:spcPts val="0"/>
              </a:spcAft>
              <a:buFont typeface="Wingdings" panose="05000000000000000000" charset="0"/>
            </a:pPr>
            <a:r>
              <a:rPr lang="en-US" altLang="zh-CN" sz="1200" dirty="0">
                <a:latin typeface="微软雅黑" panose="020B0503020204020204" charset="-122"/>
                <a:ea typeface="微软雅黑" panose="020B0503020204020204" charset="-122"/>
                <a:cs typeface="微软雅黑" panose="020B0503020204020204" charset="-122"/>
                <a:sym typeface="+mn-ea"/>
              </a:rPr>
              <a:t>   </a:t>
            </a:r>
            <a:r>
              <a:rPr lang="zh-CN" altLang="en-US" sz="1200" dirty="0">
                <a:latin typeface="微软雅黑" panose="020B0503020204020204" charset="-122"/>
                <a:ea typeface="微软雅黑" panose="020B0503020204020204" charset="-122"/>
                <a:cs typeface="微软雅黑" panose="020B0503020204020204" charset="-122"/>
                <a:sym typeface="+mn-ea"/>
              </a:rPr>
              <a:t>（化合物专利：</a:t>
            </a:r>
            <a:r>
              <a:rPr lang="en-US" altLang="zh-CN" sz="1200" dirty="0">
                <a:latin typeface="微软雅黑" panose="020B0503020204020204" charset="-122"/>
                <a:ea typeface="微软雅黑" panose="020B0503020204020204" charset="-122"/>
                <a:cs typeface="微软雅黑" panose="020B0503020204020204" charset="-122"/>
                <a:sym typeface="+mn-ea"/>
              </a:rPr>
              <a:t>ZL201580027559.6</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en-US" altLang="zh-CN" sz="1200" dirty="0">
                <a:latin typeface="微软雅黑" panose="020B0503020204020204" charset="-122"/>
                <a:ea typeface="微软雅黑" panose="020B0503020204020204" charset="-122"/>
                <a:cs typeface="微软雅黑" panose="020B0503020204020204" charset="-122"/>
                <a:sym typeface="+mn-ea"/>
              </a:rPr>
              <a:t>ZL201780028206.7</a:t>
            </a:r>
            <a:r>
              <a:rPr lang="zh-CN" altLang="en-US" sz="1200" dirty="0">
                <a:latin typeface="微软雅黑" panose="020B0503020204020204" charset="-122"/>
                <a:ea typeface="微软雅黑" panose="020B0503020204020204" charset="-122"/>
                <a:cs typeface="微软雅黑" panose="020B0503020204020204" charset="-122"/>
                <a:sym typeface="+mn-ea"/>
              </a:rPr>
              <a:t>、</a:t>
            </a:r>
            <a:r>
              <a:rPr lang="en-US" altLang="zh-CN" sz="1200" dirty="0">
                <a:latin typeface="微软雅黑" panose="020B0503020204020204" charset="-122"/>
                <a:ea typeface="微软雅黑" panose="020B0503020204020204" charset="-122"/>
                <a:cs typeface="微软雅黑" panose="020B0503020204020204" charset="-122"/>
                <a:sym typeface="+mn-ea"/>
              </a:rPr>
              <a:t>    </a:t>
            </a:r>
          </a:p>
          <a:p>
            <a:pPr>
              <a:lnSpc>
                <a:spcPct val="150000"/>
              </a:lnSpc>
              <a:spcBef>
                <a:spcPts val="0"/>
              </a:spcBef>
              <a:spcAft>
                <a:spcPts val="0"/>
              </a:spcAft>
              <a:buFont typeface="Wingdings" panose="05000000000000000000" charset="0"/>
            </a:pPr>
            <a:r>
              <a:rPr lang="en-US" altLang="zh-CN" sz="1200" dirty="0">
                <a:latin typeface="微软雅黑" panose="020B0503020204020204" charset="-122"/>
                <a:ea typeface="微软雅黑" panose="020B0503020204020204" charset="-122"/>
                <a:cs typeface="微软雅黑" panose="020B0503020204020204" charset="-122"/>
                <a:sym typeface="+mn-ea"/>
              </a:rPr>
              <a:t>       ZL201910743940.2</a:t>
            </a:r>
            <a:r>
              <a:rPr lang="zh-CN" altLang="en-US" sz="1200" dirty="0">
                <a:latin typeface="微软雅黑" panose="020B0503020204020204" charset="-122"/>
                <a:ea typeface="微软雅黑" panose="020B0503020204020204" charset="-122"/>
                <a:cs typeface="微软雅黑" panose="020B0503020204020204" charset="-122"/>
                <a:sym typeface="+mn-ea"/>
              </a:rPr>
              <a:t>）</a:t>
            </a:r>
            <a:endParaRPr lang="en-US" altLang="zh-CN" sz="12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30000"/>
              </a:lnSpc>
              <a:spcBef>
                <a:spcPts val="0"/>
              </a:spcBef>
              <a:spcAft>
                <a:spcPts val="0"/>
              </a:spcAft>
              <a:buFont typeface="Wingdings" panose="05000000000000000000" charset="0"/>
              <a:buChar char="l"/>
            </a:pPr>
            <a:endParaRPr lang="en-US" altLang="zh-CN" sz="1200" dirty="0">
              <a:latin typeface="微软雅黑" panose="020B0503020204020204" charset="-122"/>
              <a:ea typeface="微软雅黑" panose="020B0503020204020204" charset="-122"/>
              <a:cs typeface="微软雅黑" panose="020B0503020204020204" charset="-122"/>
              <a:sym typeface="+mn-ea"/>
            </a:endParaRPr>
          </a:p>
        </p:txBody>
      </p:sp>
      <p:sp>
        <p:nvSpPr>
          <p:cNvPr id="40" name="矩形 39">
            <a:extLst>
              <a:ext uri="{FF2B5EF4-FFF2-40B4-BE49-F238E27FC236}">
                <a16:creationId xmlns:a16="http://schemas.microsoft.com/office/drawing/2014/main" id="{7911E645-18A2-0EBC-C558-A8197E2D5AAB}"/>
              </a:ext>
            </a:extLst>
          </p:cNvPr>
          <p:cNvSpPr/>
          <p:nvPr>
            <p:custDataLst>
              <p:tags r:id="rId6"/>
            </p:custDataLst>
          </p:nvPr>
        </p:nvSpPr>
        <p:spPr>
          <a:xfrm>
            <a:off x="808024" y="1483995"/>
            <a:ext cx="5219700" cy="35623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cs typeface="微软雅黑" panose="020B0503020204020204" charset="-122"/>
                <a:sym typeface="+mn-ea"/>
              </a:rPr>
              <a:t>创新分子结构</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41" name="矩形 40">
            <a:extLst>
              <a:ext uri="{FF2B5EF4-FFF2-40B4-BE49-F238E27FC236}">
                <a16:creationId xmlns:a16="http://schemas.microsoft.com/office/drawing/2014/main" id="{D52D1131-7AAE-706B-E040-C822F3B4E289}"/>
              </a:ext>
            </a:extLst>
          </p:cNvPr>
          <p:cNvSpPr/>
          <p:nvPr>
            <p:custDataLst>
              <p:tags r:id="rId7"/>
            </p:custDataLst>
          </p:nvPr>
        </p:nvSpPr>
        <p:spPr>
          <a:xfrm>
            <a:off x="6280454" y="1483995"/>
            <a:ext cx="5219700" cy="34671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charset="-122"/>
                <a:ea typeface="微软雅黑" panose="020B0503020204020204" charset="-122"/>
                <a:cs typeface="微软雅黑" panose="020B0503020204020204" charset="-122"/>
                <a:sym typeface="+mn-ea"/>
              </a:rPr>
              <a:t>临床获益显著</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2" name="灯片编号占位符 1">
            <a:extLst>
              <a:ext uri="{FF2B5EF4-FFF2-40B4-BE49-F238E27FC236}">
                <a16:creationId xmlns:a16="http://schemas.microsoft.com/office/drawing/2014/main" id="{77D1EEB0-302A-F38B-CBAB-F1C8337CA7C6}"/>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8</a:t>
            </a:fld>
            <a:endParaRPr lang="zh-CN" altLang="en-US" strike="noStrike" noProof="1">
              <a:latin typeface="Arial" panose="020B0604020202090204" pitchFamily="34" charset="0"/>
            </a:endParaRPr>
          </a:p>
        </p:txBody>
      </p:sp>
      <p:sp>
        <p:nvSpPr>
          <p:cNvPr id="7" name="箭头: V 形 27">
            <a:extLst>
              <a:ext uri="{FF2B5EF4-FFF2-40B4-BE49-F238E27FC236}">
                <a16:creationId xmlns:a16="http://schemas.microsoft.com/office/drawing/2014/main" id="{9E429F17-A0DA-3F0E-E98B-882B068C3CFB}"/>
              </a:ext>
            </a:extLst>
          </p:cNvPr>
          <p:cNvSpPr/>
          <p:nvPr/>
        </p:nvSpPr>
        <p:spPr>
          <a:xfrm>
            <a:off x="6089467" y="5021470"/>
            <a:ext cx="425077" cy="28792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zh-CN" altLang="en-US" sz="2000" dirty="0" err="1">
              <a:solidFill>
                <a:srgbClr val="000000"/>
              </a:solidFill>
              <a:latin typeface="Apis For Office"/>
              <a:ea typeface="黑体" panose="02010609060101010101" pitchFamily="49" charset="-122"/>
            </a:endParaRPr>
          </a:p>
        </p:txBody>
      </p:sp>
      <p:sp>
        <p:nvSpPr>
          <p:cNvPr id="8" name="矩形 7">
            <a:extLst>
              <a:ext uri="{FF2B5EF4-FFF2-40B4-BE49-F238E27FC236}">
                <a16:creationId xmlns:a16="http://schemas.microsoft.com/office/drawing/2014/main" id="{9B3482F0-1736-6DE5-CE51-D5AF467CBF95}"/>
              </a:ext>
            </a:extLst>
          </p:cNvPr>
          <p:cNvSpPr/>
          <p:nvPr/>
        </p:nvSpPr>
        <p:spPr bwMode="gray">
          <a:xfrm>
            <a:off x="6617355" y="4841431"/>
            <a:ext cx="5239683" cy="648000"/>
          </a:xfrm>
          <a:prstGeom prst="rect">
            <a:avLst/>
          </a:prstGeom>
          <a:solidFill>
            <a:schemeClr val="bg1"/>
          </a:solid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indent="-180000">
              <a:lnSpc>
                <a:spcPct val="130000"/>
              </a:lnSpc>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有效降低患者胃肠系统不良反应风险</a:t>
            </a:r>
            <a:r>
              <a:rPr lang="zh-CN" altLang="en-US" sz="1400" b="1"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en-US" sz="1400"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对患者生活质量影响小，更适合长期用药，弥补安全性耐受性需求</a:t>
            </a:r>
            <a:endParaRPr lang="en-US" altLang="zh-CN" sz="1400" baseline="30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 name="矩形 8">
            <a:extLst>
              <a:ext uri="{FF2B5EF4-FFF2-40B4-BE49-F238E27FC236}">
                <a16:creationId xmlns:a16="http://schemas.microsoft.com/office/drawing/2014/main" id="{15A851DF-1614-80D6-0A10-A2D27A3C23B1}"/>
              </a:ext>
            </a:extLst>
          </p:cNvPr>
          <p:cNvSpPr/>
          <p:nvPr/>
        </p:nvSpPr>
        <p:spPr bwMode="gray">
          <a:xfrm>
            <a:off x="334962" y="4900270"/>
            <a:ext cx="2318653" cy="530322"/>
          </a:xfrm>
          <a:prstGeom prst="rect">
            <a:avLst/>
          </a:prstGeom>
          <a:noFill/>
          <a:ln w="9525" cap="flat" cmpd="sng" algn="ctr">
            <a:solidFill>
              <a:schemeClr val="bg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algn="ctr" defTabSz="266700" fontAlgn="base">
              <a:spcBef>
                <a:spcPts val="800"/>
              </a:spcBef>
              <a:spcAft>
                <a:spcPts val="800"/>
              </a:spcAft>
              <a:defRPr/>
            </a:pP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①</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 优化噻吩并嘧啶母核</a:t>
            </a:r>
            <a:endParaRPr lang="en-US" altLang="zh-CN"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a:extLst>
              <a:ext uri="{FF2B5EF4-FFF2-40B4-BE49-F238E27FC236}">
                <a16:creationId xmlns:a16="http://schemas.microsoft.com/office/drawing/2014/main" id="{9BFFDC03-50A8-C3E4-DA28-8867F5FF1CE8}"/>
              </a:ext>
            </a:extLst>
          </p:cNvPr>
          <p:cNvSpPr txBox="1"/>
          <p:nvPr/>
        </p:nvSpPr>
        <p:spPr>
          <a:xfrm>
            <a:off x="2653458" y="4815335"/>
            <a:ext cx="3531512" cy="700192"/>
          </a:xfrm>
          <a:prstGeom prst="rect">
            <a:avLst/>
          </a:prstGeom>
          <a:noFill/>
        </p:spPr>
        <p:txBody>
          <a:bodyPr wrap="square">
            <a:spAutoFit/>
          </a:bodyPr>
          <a:lstStyle/>
          <a:p>
            <a:pPr marL="285750" indent="-285750">
              <a:lnSpc>
                <a:spcPct val="150000"/>
              </a:lnSpc>
              <a:buFont typeface="Wingdings" pitchFamily="2" charset="2"/>
              <a:buChar char="ü"/>
            </a:pP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引入硫原子</a:t>
            </a:r>
            <a:r>
              <a:rPr lang="zh-CN" altLang="en-US" sz="1400" dirty="0">
                <a:latin typeface="微软雅黑" panose="020B0503020204020204" charset="-122"/>
                <a:ea typeface="微软雅黑" panose="020B0503020204020204" charset="-122"/>
                <a:cs typeface="微软雅黑" panose="020B0503020204020204" charset="-122"/>
                <a:sym typeface="+mn-ea"/>
              </a:rPr>
              <a:t>，活性和靶向性更好</a:t>
            </a:r>
            <a:endParaRPr lang="en-US" altLang="zh-CN" sz="14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itchFamily="2" charset="2"/>
              <a:buChar char="ü"/>
            </a:pPr>
            <a:r>
              <a:rPr lang="zh-CN" altLang="en-US" sz="1400" dirty="0">
                <a:latin typeface="微软雅黑" panose="020B0503020204020204" charset="-122"/>
                <a:ea typeface="微软雅黑" panose="020B0503020204020204" charset="-122"/>
                <a:cs typeface="微软雅黑" panose="020B0503020204020204" charset="-122"/>
                <a:sym typeface="+mn-ea"/>
              </a:rPr>
              <a:t>完美规避</a:t>
            </a:r>
            <a:r>
              <a:rPr lang="en-US" altLang="zh-CN" sz="1400" dirty="0">
                <a:latin typeface="微软雅黑" panose="020B0503020204020204" charset="-122"/>
                <a:ea typeface="微软雅黑" panose="020B0503020204020204" charset="-122"/>
                <a:cs typeface="微软雅黑" panose="020B0503020204020204" charset="-122"/>
                <a:sym typeface="+mn-ea"/>
              </a:rPr>
              <a:t>CDK9</a:t>
            </a:r>
            <a:r>
              <a:rPr lang="zh-CN" altLang="en-US" sz="1400" dirty="0">
                <a:latin typeface="微软雅黑" panose="020B0503020204020204" charset="-122"/>
                <a:ea typeface="微软雅黑" panose="020B0503020204020204" charset="-122"/>
                <a:cs typeface="微软雅黑" panose="020B0503020204020204" charset="-122"/>
                <a:sym typeface="+mn-ea"/>
              </a:rPr>
              <a:t>抑制，降低胃肠道刺激</a:t>
            </a:r>
            <a:endParaRPr lang="zh-CN" altLang="en-US" sz="1400" dirty="0"/>
          </a:p>
        </p:txBody>
      </p:sp>
      <p:sp>
        <p:nvSpPr>
          <p:cNvPr id="14" name="箭头: V 形 27">
            <a:extLst>
              <a:ext uri="{FF2B5EF4-FFF2-40B4-BE49-F238E27FC236}">
                <a16:creationId xmlns:a16="http://schemas.microsoft.com/office/drawing/2014/main" id="{C1FD0961-1669-BE44-E03B-AAB27B681B02}"/>
              </a:ext>
            </a:extLst>
          </p:cNvPr>
          <p:cNvSpPr/>
          <p:nvPr/>
        </p:nvSpPr>
        <p:spPr>
          <a:xfrm>
            <a:off x="6089467" y="5816234"/>
            <a:ext cx="425077" cy="28792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defRPr/>
            </a:pPr>
            <a:endParaRPr lang="zh-CN" altLang="en-US" sz="2000" dirty="0" err="1">
              <a:solidFill>
                <a:srgbClr val="000000"/>
              </a:solidFill>
              <a:latin typeface="Apis For Office"/>
              <a:ea typeface="黑体" panose="02010609060101010101" pitchFamily="49" charset="-122"/>
            </a:endParaRPr>
          </a:p>
        </p:txBody>
      </p:sp>
      <p:sp>
        <p:nvSpPr>
          <p:cNvPr id="24" name="矩形 23">
            <a:extLst>
              <a:ext uri="{FF2B5EF4-FFF2-40B4-BE49-F238E27FC236}">
                <a16:creationId xmlns:a16="http://schemas.microsoft.com/office/drawing/2014/main" id="{051FC030-7C70-4D5B-6DA5-A4E2C60E2E6A}"/>
              </a:ext>
            </a:extLst>
          </p:cNvPr>
          <p:cNvSpPr/>
          <p:nvPr/>
        </p:nvSpPr>
        <p:spPr bwMode="gray">
          <a:xfrm>
            <a:off x="6617355" y="5636195"/>
            <a:ext cx="5239683" cy="648000"/>
          </a:xfrm>
          <a:prstGeom prst="rect">
            <a:avLst/>
          </a:prstGeom>
          <a:solidFill>
            <a:schemeClr val="bg1"/>
          </a:solidFill>
          <a:ln w="6350" cap="flat" cmpd="sng" algn="ctr">
            <a:solidFill>
              <a:schemeClr val="bg1">
                <a:lumMod val="6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0000" indent="-180000">
              <a:lnSpc>
                <a:spcPct val="130000"/>
              </a:lnSpc>
              <a:buFont typeface="Arial" panose="020B0604020202020204" pitchFamily="34" charset="0"/>
              <a:buChar char="•"/>
            </a:pP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有效降低患者肝损伤</a:t>
            </a:r>
            <a:r>
              <a:rPr lang="zh-CN" altLang="en-US" sz="1400" dirty="0">
                <a:latin typeface="微软雅黑" panose="020B0503020204020204" charset="-122"/>
                <a:ea typeface="微软雅黑" panose="020B0503020204020204" charset="-122"/>
                <a:cs typeface="微软雅黑" panose="020B0503020204020204" charset="-122"/>
                <a:sym typeface="+mn-ea"/>
              </a:rPr>
              <a:t>，降低肝脏用药负荷</a:t>
            </a:r>
            <a:endParaRPr lang="en-US" altLang="zh-CN" sz="1400" baseline="30000" dirty="0">
              <a:solidFill>
                <a:srgbClr val="0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6" name="矩形 25">
            <a:extLst>
              <a:ext uri="{FF2B5EF4-FFF2-40B4-BE49-F238E27FC236}">
                <a16:creationId xmlns:a16="http://schemas.microsoft.com/office/drawing/2014/main" id="{DFA36B90-00C9-EECA-2EB2-609AFE0891B4}"/>
              </a:ext>
            </a:extLst>
          </p:cNvPr>
          <p:cNvSpPr/>
          <p:nvPr/>
        </p:nvSpPr>
        <p:spPr bwMode="gray">
          <a:xfrm>
            <a:off x="334962" y="5695034"/>
            <a:ext cx="2318653" cy="530322"/>
          </a:xfrm>
          <a:prstGeom prst="rect">
            <a:avLst/>
          </a:prstGeom>
          <a:noFill/>
          <a:ln w="9525" cap="flat" cmpd="sng" algn="ctr">
            <a:solidFill>
              <a:schemeClr val="bg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lvl="0" algn="ctr" defTabSz="266700" fontAlgn="base">
              <a:spcBef>
                <a:spcPts val="800"/>
              </a:spcBef>
              <a:spcAft>
                <a:spcPts val="800"/>
              </a:spcAft>
              <a:defRPr/>
            </a:pP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②</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 独特甲基哌嗪</a:t>
            </a:r>
            <a:r>
              <a:rPr lang="en-US" altLang="zh-CN" sz="1400" b="1" dirty="0">
                <a:solidFill>
                  <a:srgbClr val="C00000"/>
                </a:solidFill>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rgbClr val="C00000"/>
                </a:solidFill>
                <a:latin typeface="微软雅黑" panose="020B0503020204020204" charset="-122"/>
                <a:ea typeface="微软雅黑" panose="020B0503020204020204" charset="-122"/>
                <a:cs typeface="微软雅黑" panose="020B0503020204020204" charset="-122"/>
                <a:sym typeface="+mn-ea"/>
              </a:rPr>
              <a:t>哌啶侧链</a:t>
            </a:r>
            <a:endParaRPr lang="en-US" altLang="zh-CN" sz="1400" b="1" dirty="0">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30" name="文本框 29">
            <a:extLst>
              <a:ext uri="{FF2B5EF4-FFF2-40B4-BE49-F238E27FC236}">
                <a16:creationId xmlns:a16="http://schemas.microsoft.com/office/drawing/2014/main" id="{C526762D-77BF-56AC-87E2-0AD2B3B27226}"/>
              </a:ext>
            </a:extLst>
          </p:cNvPr>
          <p:cNvSpPr txBox="1"/>
          <p:nvPr/>
        </p:nvSpPr>
        <p:spPr>
          <a:xfrm>
            <a:off x="2646224" y="5771682"/>
            <a:ext cx="3531512" cy="377026"/>
          </a:xfrm>
          <a:prstGeom prst="rect">
            <a:avLst/>
          </a:prstGeom>
          <a:noFill/>
        </p:spPr>
        <p:txBody>
          <a:bodyPr wrap="square">
            <a:spAutoFit/>
          </a:bodyPr>
          <a:lstStyle/>
          <a:p>
            <a:pPr marL="285750" indent="-285750">
              <a:lnSpc>
                <a:spcPct val="150000"/>
              </a:lnSpc>
              <a:buFont typeface="Wingdings" pitchFamily="2" charset="2"/>
              <a:buChar char="ü"/>
            </a:pPr>
            <a:r>
              <a:rPr lang="zh-CN" altLang="en-US" sz="1400" dirty="0">
                <a:latin typeface="微软雅黑" panose="020B0503020204020204" charset="-122"/>
                <a:ea typeface="微软雅黑" panose="020B0503020204020204" charset="-122"/>
                <a:cs typeface="微软雅黑" panose="020B0503020204020204" charset="-122"/>
                <a:sym typeface="+mn-ea"/>
              </a:rPr>
              <a:t>改变药物代谢途径，降低肝酶异常风险</a:t>
            </a:r>
            <a:endParaRPr lang="zh-CN" altLang="en-US" sz="1400" dirty="0"/>
          </a:p>
        </p:txBody>
      </p:sp>
      <p:sp>
        <p:nvSpPr>
          <p:cNvPr id="10" name="文本框 9">
            <a:extLst>
              <a:ext uri="{FF2B5EF4-FFF2-40B4-BE49-F238E27FC236}">
                <a16:creationId xmlns:a16="http://schemas.microsoft.com/office/drawing/2014/main" id="{72C3A44E-09DA-36F4-5C9A-8E9042125F9C}"/>
              </a:ext>
            </a:extLst>
          </p:cNvPr>
          <p:cNvSpPr txBox="1"/>
          <p:nvPr/>
        </p:nvSpPr>
        <p:spPr>
          <a:xfrm>
            <a:off x="4675805" y="2375239"/>
            <a:ext cx="1161794" cy="30276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solidFill>
                  <a:srgbClr val="C00000"/>
                </a:solidFill>
                <a:latin typeface="微软雅黑" panose="020B0503020204020204" pitchFamily="34" charset="-122"/>
                <a:ea typeface="微软雅黑" panose="020B0503020204020204" pitchFamily="34" charset="-122"/>
              </a:rPr>
              <a:t>①</a:t>
            </a:r>
            <a:endPar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a:extLst>
              <a:ext uri="{FF2B5EF4-FFF2-40B4-BE49-F238E27FC236}">
                <a16:creationId xmlns:a16="http://schemas.microsoft.com/office/drawing/2014/main" id="{ACE4DD5E-CA46-488A-59B4-1788291A4B24}"/>
              </a:ext>
            </a:extLst>
          </p:cNvPr>
          <p:cNvSpPr txBox="1"/>
          <p:nvPr/>
        </p:nvSpPr>
        <p:spPr>
          <a:xfrm>
            <a:off x="3816805" y="3794889"/>
            <a:ext cx="1161794" cy="30276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solidFill>
                  <a:srgbClr val="C00000"/>
                </a:solidFill>
                <a:latin typeface="微软雅黑" panose="020B0503020204020204" pitchFamily="34" charset="-122"/>
                <a:ea typeface="微软雅黑" panose="020B0503020204020204" pitchFamily="34" charset="-122"/>
              </a:rPr>
              <a:t>②</a:t>
            </a:r>
            <a:endPar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文本框 4"/>
          <p:cNvSpPr txBox="1"/>
          <p:nvPr>
            <p:custDataLst>
              <p:tags r:id="rId1"/>
            </p:custDataLst>
          </p:nvPr>
        </p:nvSpPr>
        <p:spPr>
          <a:xfrm>
            <a:off x="335280" y="215265"/>
            <a:ext cx="8756015" cy="67627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1">
                <a:ln>
                  <a:noFill/>
                </a:ln>
                <a:solidFill>
                  <a:srgbClr val="002060"/>
                </a:solidFill>
                <a:effectLst/>
                <a:uLnTx/>
                <a:uFillTx/>
                <a:latin typeface="微软雅黑" panose="020B0503020204020204" charset="-122"/>
                <a:ea typeface="微软雅黑" panose="020B0503020204020204" charset="-122"/>
                <a:cs typeface="微软雅黑" panose="020B0503020204020204" charset="-122"/>
              </a:rPr>
              <a:t>五、公平性信息</a:t>
            </a:r>
            <a:endParaRPr kumimoji="0" lang="zh-CN" altLang="en-US" sz="2800" b="1" i="0" u="none" strike="noStrike" kern="1200" cap="none" spc="300" normalizeH="0" baseline="0" noProof="1">
              <a:ln>
                <a:noFill/>
              </a:ln>
              <a:solidFill>
                <a:srgbClr val="00B0F0"/>
              </a:solidFill>
              <a:effectLst/>
              <a:uLnTx/>
              <a:uFillTx/>
              <a:latin typeface="微软雅黑" panose="020B0503020204020204" charset="-122"/>
              <a:ea typeface="微软雅黑" panose="020B0503020204020204" charset="-122"/>
              <a:cs typeface="微软雅黑" panose="020B0503020204020204" charset="-122"/>
            </a:endParaRPr>
          </a:p>
        </p:txBody>
      </p:sp>
      <p:cxnSp>
        <p:nvCxnSpPr>
          <p:cNvPr id="41" name="直接连接符 40"/>
          <p:cNvCxnSpPr/>
          <p:nvPr>
            <p:custDataLst>
              <p:tags r:id="rId2"/>
            </p:custDataLst>
          </p:nvPr>
        </p:nvCxnSpPr>
        <p:spPr>
          <a:xfrm>
            <a:off x="334963" y="845820"/>
            <a:ext cx="113411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custDataLst>
              <p:tags r:id="rId3"/>
            </p:custDataLst>
          </p:nvPr>
        </p:nvGrpSpPr>
        <p:grpSpPr>
          <a:xfrm>
            <a:off x="551815" y="1477010"/>
            <a:ext cx="5219700" cy="2382520"/>
            <a:chOff x="869" y="1874"/>
            <a:chExt cx="8220" cy="3752"/>
          </a:xfrm>
        </p:grpSpPr>
        <p:sp>
          <p:nvSpPr>
            <p:cNvPr id="3" name="矩形 2"/>
            <p:cNvSpPr/>
            <p:nvPr>
              <p:custDataLst>
                <p:tags r:id="rId17"/>
              </p:custDataLst>
            </p:nvPr>
          </p:nvSpPr>
          <p:spPr>
            <a:xfrm>
              <a:off x="869" y="1874"/>
              <a:ext cx="8220" cy="3753"/>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Arial"/>
                <a:ea typeface="宋体"/>
                <a:cs typeface="+mn-cs"/>
              </a:endParaRPr>
            </a:p>
          </p:txBody>
        </p:sp>
        <p:sp>
          <p:nvSpPr>
            <p:cNvPr id="26" name="矩形 25"/>
            <p:cNvSpPr/>
            <p:nvPr>
              <p:custDataLst>
                <p:tags r:id="rId18"/>
              </p:custDataLst>
            </p:nvPr>
          </p:nvSpPr>
          <p:spPr>
            <a:xfrm>
              <a:off x="869" y="1885"/>
              <a:ext cx="8220" cy="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疾病负担严重，</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临床获益显著</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endParaRPr>
            </a:p>
          </p:txBody>
        </p:sp>
      </p:grpSp>
      <p:grpSp>
        <p:nvGrpSpPr>
          <p:cNvPr id="6" name="组合 5"/>
          <p:cNvGrpSpPr/>
          <p:nvPr>
            <p:custDataLst>
              <p:tags r:id="rId4"/>
            </p:custDataLst>
          </p:nvPr>
        </p:nvGrpSpPr>
        <p:grpSpPr>
          <a:xfrm>
            <a:off x="6167755" y="1477010"/>
            <a:ext cx="5219700" cy="2382520"/>
            <a:chOff x="869" y="1874"/>
            <a:chExt cx="8220" cy="3752"/>
          </a:xfrm>
        </p:grpSpPr>
        <p:sp>
          <p:nvSpPr>
            <p:cNvPr id="7" name="矩形 6"/>
            <p:cNvSpPr/>
            <p:nvPr>
              <p:custDataLst>
                <p:tags r:id="rId15"/>
              </p:custDataLst>
            </p:nvPr>
          </p:nvSpPr>
          <p:spPr>
            <a:xfrm>
              <a:off x="869" y="1874"/>
              <a:ext cx="8220" cy="3753"/>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8" name="矩形 7"/>
            <p:cNvSpPr/>
            <p:nvPr>
              <p:custDataLst>
                <p:tags r:id="rId16"/>
              </p:custDataLst>
            </p:nvPr>
          </p:nvSpPr>
          <p:spPr>
            <a:xfrm>
              <a:off x="869" y="1885"/>
              <a:ext cx="8220" cy="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sym typeface="+mn-ea"/>
                </a:rPr>
                <a:t>减轻医保基金负担</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，符合</a:t>
              </a:r>
              <a:r>
                <a:rPr kumimoji="0" lang="en-US" altLang="zh-CN"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保基本</a:t>
              </a:r>
              <a:r>
                <a:rPr kumimoji="0" lang="en-US" altLang="zh-CN"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原则</a:t>
              </a:r>
            </a:p>
          </p:txBody>
        </p:sp>
      </p:grpSp>
      <p:grpSp>
        <p:nvGrpSpPr>
          <p:cNvPr id="15" name="组合 14"/>
          <p:cNvGrpSpPr/>
          <p:nvPr>
            <p:custDataLst>
              <p:tags r:id="rId5"/>
            </p:custDataLst>
          </p:nvPr>
        </p:nvGrpSpPr>
        <p:grpSpPr>
          <a:xfrm>
            <a:off x="6167755" y="4062095"/>
            <a:ext cx="5219700" cy="2382520"/>
            <a:chOff x="869" y="1874"/>
            <a:chExt cx="8220" cy="3752"/>
          </a:xfrm>
        </p:grpSpPr>
        <p:sp>
          <p:nvSpPr>
            <p:cNvPr id="20" name="矩形 19"/>
            <p:cNvSpPr/>
            <p:nvPr>
              <p:custDataLst>
                <p:tags r:id="rId13"/>
              </p:custDataLst>
            </p:nvPr>
          </p:nvSpPr>
          <p:spPr>
            <a:xfrm>
              <a:off x="869" y="1874"/>
              <a:ext cx="8220" cy="3753"/>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21" name="矩形 20"/>
            <p:cNvSpPr/>
            <p:nvPr>
              <p:custDataLst>
                <p:tags r:id="rId14"/>
              </p:custDataLst>
            </p:nvPr>
          </p:nvSpPr>
          <p:spPr>
            <a:xfrm>
              <a:off x="869" y="1885"/>
              <a:ext cx="8220" cy="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适应症明确，临床管理难度低</a:t>
              </a:r>
            </a:p>
          </p:txBody>
        </p:sp>
      </p:grpSp>
      <p:sp>
        <p:nvSpPr>
          <p:cNvPr id="22" name="文本框 21"/>
          <p:cNvSpPr txBox="1"/>
          <p:nvPr>
            <p:custDataLst>
              <p:tags r:id="rId6"/>
            </p:custDataLst>
          </p:nvPr>
        </p:nvSpPr>
        <p:spPr>
          <a:xfrm>
            <a:off x="551815" y="2036445"/>
            <a:ext cx="5031105" cy="1489075"/>
          </a:xfrm>
          <a:prstGeom prst="rect">
            <a:avLst/>
          </a:prstGeom>
          <a:noFill/>
        </p:spPr>
        <p:txBody>
          <a:bodyPr wrap="square" rtlCol="0">
            <a:spAutoFit/>
          </a:bodyPr>
          <a:lstStyle/>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乳腺癌是中国女性发病率最高的恶性肿瘤且呈现年轻化趋势，</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2022</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年新发患者约</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35.7</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万例，整体乳腺癌中绝经前比例高达</a:t>
            </a:r>
            <a:r>
              <a:rPr kumimoji="0" 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62.9</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％；晚期患者需长期治疗，复发转移率高，疾病负担重，亟需高效、安全、经济的治疗方案；</a:t>
            </a:r>
          </a:p>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伏维西利延长患者mPFS超过1倍，显著提升生存获益</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a:t>
            </a:r>
          </a:p>
        </p:txBody>
      </p:sp>
      <p:sp>
        <p:nvSpPr>
          <p:cNvPr id="23" name="文本框 22"/>
          <p:cNvSpPr txBox="1"/>
          <p:nvPr>
            <p:custDataLst>
              <p:tags r:id="rId7"/>
            </p:custDataLst>
          </p:nvPr>
        </p:nvSpPr>
        <p:spPr>
          <a:xfrm>
            <a:off x="6167755" y="2036445"/>
            <a:ext cx="5031105" cy="905248"/>
          </a:xfrm>
          <a:prstGeom prst="rect">
            <a:avLst/>
          </a:prstGeom>
          <a:noFill/>
        </p:spPr>
        <p:txBody>
          <a:bodyPr wrap="square" rtlCol="0">
            <a:spAutoFit/>
          </a:bodyPr>
          <a:lstStyle/>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伏维西利创新分子结构，</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优化噻吩并嘧啶母核及独特甲基哌嗪-哌啶侧链</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不良反应发生率低，可显著减少各种不良反应所带来的潜在医疗资源消耗和费用</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p>
        </p:txBody>
      </p:sp>
      <p:grpSp>
        <p:nvGrpSpPr>
          <p:cNvPr id="2" name="组合 1"/>
          <p:cNvGrpSpPr/>
          <p:nvPr>
            <p:custDataLst>
              <p:tags r:id="rId8"/>
            </p:custDataLst>
          </p:nvPr>
        </p:nvGrpSpPr>
        <p:grpSpPr>
          <a:xfrm>
            <a:off x="551815" y="4062095"/>
            <a:ext cx="5219700" cy="2383155"/>
            <a:chOff x="869" y="5945"/>
            <a:chExt cx="8220" cy="3753"/>
          </a:xfrm>
        </p:grpSpPr>
        <p:sp>
          <p:nvSpPr>
            <p:cNvPr id="10" name="矩形 9"/>
            <p:cNvSpPr/>
            <p:nvPr>
              <p:custDataLst>
                <p:tags r:id="rId10"/>
              </p:custDataLst>
            </p:nvPr>
          </p:nvSpPr>
          <p:spPr>
            <a:xfrm>
              <a:off x="869" y="5945"/>
              <a:ext cx="8220" cy="3753"/>
            </a:xfrm>
            <a:prstGeom prst="rect">
              <a:avLst/>
            </a:prstGeom>
            <a:solidFill>
              <a:schemeClr val="bg1">
                <a:lumMod val="9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宋体"/>
                <a:cs typeface="+mn-cs"/>
              </a:endParaRPr>
            </a:p>
          </p:txBody>
        </p:sp>
        <p:sp>
          <p:nvSpPr>
            <p:cNvPr id="11" name="矩形 10"/>
            <p:cNvSpPr/>
            <p:nvPr>
              <p:custDataLst>
                <p:tags r:id="rId11"/>
              </p:custDataLst>
            </p:nvPr>
          </p:nvSpPr>
          <p:spPr>
            <a:xfrm>
              <a:off x="869" y="5956"/>
              <a:ext cx="8220" cy="5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微软雅黑" panose="020B0503020204020204" charset="-122"/>
                </a:rPr>
                <a:t>适用人群广泛，弥补目录短板</a:t>
              </a:r>
            </a:p>
          </p:txBody>
        </p:sp>
        <p:sp>
          <p:nvSpPr>
            <p:cNvPr id="24" name="文本框 23"/>
            <p:cNvSpPr txBox="1"/>
            <p:nvPr>
              <p:custDataLst>
                <p:tags r:id="rId12"/>
              </p:custDataLst>
            </p:nvPr>
          </p:nvSpPr>
          <p:spPr>
            <a:xfrm>
              <a:off x="869" y="6846"/>
              <a:ext cx="7923" cy="2345"/>
            </a:xfrm>
            <a:prstGeom prst="rect">
              <a:avLst/>
            </a:prstGeom>
            <a:noFill/>
          </p:spPr>
          <p:txBody>
            <a:bodyPr wrap="square" rtlCol="0">
              <a:spAutoFit/>
            </a:bodyPr>
            <a:lstStyle/>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现目录中</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CDK4/6</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抑制剂主要以进口药、且以绝经后患者治疗为主，</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伏维西利可用于绝经前、围绝经期、绝经后晚期乳腺癌患者的治疗，</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对绝经前患者疗效更佳</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sym typeface="+mn-ea"/>
                </a:rPr>
                <a:t>，更符合中国乳腺癌患者发病率年轻化和实际诊疗的现状</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p>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伏维西利进一步补充国产靶向治疗药物，提升可及性。</a:t>
              </a:r>
            </a:p>
          </p:txBody>
        </p:sp>
      </p:grpSp>
      <p:sp>
        <p:nvSpPr>
          <p:cNvPr id="27" name="文本框 26"/>
          <p:cNvSpPr txBox="1"/>
          <p:nvPr>
            <p:custDataLst>
              <p:tags r:id="rId9"/>
            </p:custDataLst>
          </p:nvPr>
        </p:nvSpPr>
        <p:spPr>
          <a:xfrm>
            <a:off x="6167755" y="4634230"/>
            <a:ext cx="5031105" cy="1489075"/>
          </a:xfrm>
          <a:prstGeom prst="rect">
            <a:avLst/>
          </a:prstGeom>
          <a:noFill/>
        </p:spPr>
        <p:txBody>
          <a:bodyPr wrap="square" rtlCol="0">
            <a:spAutoFit/>
          </a:bodyPr>
          <a:lstStyle/>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医保目录内有同类药品，对</a:t>
            </a:r>
            <a:r>
              <a:rPr kumimoji="0" lang="en-US" altLang="zh-CN"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CDK4/6</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抑制剂已经具有一定的临床管理经验；</a:t>
            </a:r>
          </a:p>
          <a:p>
            <a:pPr marL="285750" marR="0" lvl="0" indent="-285750" algn="l" defTabSz="914400" rtl="0" eaLnBrk="1" fontAlgn="base" latinLnBrk="0" hangingPunct="1">
              <a:lnSpc>
                <a:spcPct val="130000"/>
              </a:lnSpc>
              <a:spcBef>
                <a:spcPts val="0"/>
              </a:spcBef>
              <a:spcAft>
                <a:spcPts val="0"/>
              </a:spcAft>
              <a:buClrTx/>
              <a:buSzTx/>
              <a:buFont typeface="Wingdings" panose="05000000000000000000" charset="0"/>
              <a:buChar char="l"/>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伏维西利</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适应症范围明确，具有明确的用法用量表述、病理和临床诊断标准</a:t>
            </a:r>
            <a:r>
              <a:rPr kumimoji="0" lang="zh-CN" altLang="en-US" sz="14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，胃肠道不良反应低，对患者生活质量影响较小，临床管理难度低。</a:t>
            </a:r>
          </a:p>
        </p:txBody>
      </p:sp>
      <p:sp>
        <p:nvSpPr>
          <p:cNvPr id="5" name="文本框 4"/>
          <p:cNvSpPr txBox="1"/>
          <p:nvPr/>
        </p:nvSpPr>
        <p:spPr>
          <a:xfrm>
            <a:off x="766445" y="908050"/>
            <a:ext cx="10685145" cy="4603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弥补</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临床未满足需求，进一步</a:t>
            </a:r>
            <a:r>
              <a:rPr kumimoji="0" lang="zh-CN" altLang="en-US" sz="24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补充</a:t>
            </a:r>
            <a:r>
              <a:rPr kumimoji="0" lang="zh-CN" altLang="en-US" sz="18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国产靶向治疗药物——</a:t>
            </a:r>
            <a:r>
              <a:rPr kumimoji="0" lang="zh-CN" altLang="en-US"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sym typeface="+mn-ea"/>
              </a:rPr>
              <a:t>提升可及性和可负担性</a:t>
            </a:r>
            <a:endParaRPr kumimoji="0" lang="zh-CN" altLang="en-US" sz="16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9768840" y="323850"/>
            <a:ext cx="1924685" cy="52197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300" normalizeH="0" baseline="0" noProof="0">
                <a:ln>
                  <a:noFill/>
                </a:ln>
                <a:solidFill>
                  <a:srgbClr val="002060"/>
                </a:solidFill>
                <a:effectLst/>
                <a:uLnTx/>
                <a:uFillTx/>
                <a:latin typeface="微软雅黑" panose="020B0503020204020204" charset="-122"/>
                <a:ea typeface="微软雅黑" panose="020B0503020204020204" charset="-122"/>
                <a:cs typeface="微软雅黑" panose="020B0503020204020204" charset="-122"/>
                <a:sym typeface="+mn-ea"/>
              </a:rPr>
              <a:t>复妥宁</a:t>
            </a:r>
            <a:r>
              <a:rPr kumimoji="0" lang="zh-CN" altLang="en-US" sz="2800" b="1" i="0" u="none" strike="noStrike" kern="1200" cap="none" spc="300" normalizeH="0" baseline="30000" noProof="0">
                <a:ln>
                  <a:noFill/>
                </a:ln>
                <a:solidFill>
                  <a:srgbClr val="002060"/>
                </a:solidFill>
                <a:effectLst/>
                <a:uLnTx/>
                <a:uFillTx/>
                <a:latin typeface="Arial" panose="020B0604020202090204" pitchFamily="34" charset="0"/>
                <a:ea typeface="微软雅黑" panose="020B0503020204020204" charset="-122"/>
                <a:cs typeface="Arial" panose="020B0604020202090204" pitchFamily="34" charset="0"/>
                <a:sym typeface="+mn-ea"/>
              </a:rPr>
              <a:t>®</a:t>
            </a:r>
          </a:p>
        </p:txBody>
      </p:sp>
      <p:sp>
        <p:nvSpPr>
          <p:cNvPr id="12" name="灯片编号占位符 11">
            <a:extLst>
              <a:ext uri="{FF2B5EF4-FFF2-40B4-BE49-F238E27FC236}">
                <a16:creationId xmlns:a16="http://schemas.microsoft.com/office/drawing/2014/main" id="{DF19A25F-8F65-9088-1A40-A197322043D6}"/>
              </a:ext>
            </a:extLst>
          </p:cNvPr>
          <p:cNvSpPr>
            <a:spLocks noGrp="1"/>
          </p:cNvSpPr>
          <p:nvPr>
            <p:ph type="sldNum" sz="quarter" idx="12"/>
          </p:nvPr>
        </p:nvSpPr>
        <p:spPr/>
        <p:txBody>
          <a:bodyPr/>
          <a:lstStyle/>
          <a:p>
            <a:pPr lvl="0" fontAlgn="base"/>
            <a:fld id="{9A0DB2DC-4C9A-4742-B13C-FB6460FD3503}" type="slidenum">
              <a:rPr lang="zh-CN" altLang="en-US" strike="noStrike" noProof="1" smtClean="0">
                <a:latin typeface="Arial" panose="020B0604020202090204" pitchFamily="34" charset="0"/>
                <a:ea typeface="宋体" pitchFamily="2" charset="-122"/>
                <a:cs typeface="+mn-cs"/>
              </a:rPr>
              <a:t>9</a:t>
            </a:fld>
            <a:endParaRPr lang="zh-CN" altLang="en-US" strike="noStrike" noProof="1">
              <a:latin typeface="Arial" panose="020B060402020209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317.45,&quot;left&quot;:66.15,&quot;top&quot;:150.95,&quot;width&quot;:831.1}"/>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61.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62.xml><?xml version="1.0" encoding="utf-8"?>
<p:tagLst xmlns:a="http://schemas.openxmlformats.org/drawingml/2006/main" xmlns:r="http://schemas.openxmlformats.org/officeDocument/2006/relationships" xmlns:p="http://schemas.openxmlformats.org/presentationml/2006/main">
  <p:tag name="KSO_WM_DIAGRAM_VIRTUALLY_FRAME" val="{&quot;height&quot;:384.25,&quot;left&quot;:49.2,&quot;top&quot;:116.3,&quot;width&quot;:853.1}"/>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66.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384.25,&quot;left&quot;:49.2,&quot;top&quot;:116.3,&quot;width&quot;:853.1}"/>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384.25,&quot;left&quot;:49.2,&quot;top&quot;:116.3,&quot;width&quot;:853.1}"/>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256.25,&quot;left&quot;:66.15,&quot;top&quot;:199.35,&quot;width&quot;:504.85}"/>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430.2,&quot;left&quot;:60.4,&quot;top&quot;:116.3,&quot;width&quot;:1071.15}"/>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80.xml><?xml version="1.0" encoding="utf-8"?>
<p:tagLst xmlns:a="http://schemas.openxmlformats.org/drawingml/2006/main" xmlns:r="http://schemas.openxmlformats.org/officeDocument/2006/relationships" xmlns:p="http://schemas.openxmlformats.org/presentationml/2006/main">
  <p:tag name="KSO_WM_DIAGRAM_VIRTUALLY_FRAME" val="{&quot;height&quot;:394.7,&quot;left&quot;:43.45,&quot;top&quot;:93.7,&quot;width&quot;:853.2}"/>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84.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86.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87.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88.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89.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361.35,&quot;left&quot;:118.4,&quot;top&quot;:100.7,&quot;width&quot;:887.75}"/>
</p:tagLst>
</file>

<file path=ppt/tags/tag90.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1.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2.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3.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4.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5.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7.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8.xml><?xml version="1.0" encoding="utf-8"?>
<p:tagLst xmlns:a="http://schemas.openxmlformats.org/drawingml/2006/main" xmlns:r="http://schemas.openxmlformats.org/officeDocument/2006/relationships" xmlns:p="http://schemas.openxmlformats.org/presentationml/2006/main">
  <p:tag name="KSO_WM_DIAGRAM_VIRTUALLY_FRAME" val="{&quot;height&quot;:413.8,&quot;left&quot;:43.45,&quot;top&quot;:93.7,&quot;width&quot;:853.2}"/>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2128</Words>
  <Application>Microsoft Office PowerPoint</Application>
  <PresentationFormat>宽屏</PresentationFormat>
  <Paragraphs>181</Paragraphs>
  <Slides>10</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Apis For Office</vt:lpstr>
      <vt:lpstr>等线</vt:lpstr>
      <vt:lpstr>黑体</vt:lpstr>
      <vt:lpstr>华文楷体</vt:lpstr>
      <vt:lpstr>宋体</vt:lpstr>
      <vt:lpstr>微软雅黑</vt:lpstr>
      <vt:lpstr>微软雅黑</vt:lpstr>
      <vt:lpstr>Arial</vt:lpstr>
      <vt:lpstr>Calibri</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HUAWEI</dc:creator>
  <cp:lastModifiedBy>zhouhongliang_1980@126.com</cp:lastModifiedBy>
  <cp:revision>172</cp:revision>
  <dcterms:created xsi:type="dcterms:W3CDTF">2025-06-22T10:20:59Z</dcterms:created>
  <dcterms:modified xsi:type="dcterms:W3CDTF">2025-07-17T11:33:29Z</dcterms:modified>
</cp:coreProperties>
</file>