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1" r:id="rId3"/>
    <p:sldId id="312" r:id="rId5"/>
    <p:sldId id="361" r:id="rId6"/>
    <p:sldId id="316" r:id="rId7"/>
    <p:sldId id="351" r:id="rId8"/>
    <p:sldId id="352" r:id="rId9"/>
    <p:sldId id="350" r:id="rId10"/>
    <p:sldId id="314" r:id="rId11"/>
    <p:sldId id="359" r:id="rId12"/>
    <p:sldId id="354" r:id="rId13"/>
    <p:sldId id="357" r:id="rId14"/>
    <p:sldId id="332" r:id="rId15"/>
  </p:sldIdLst>
  <p:sldSz cx="12195175"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60" userDrawn="1">
          <p15:clr>
            <a:srgbClr val="A4A3A4"/>
          </p15:clr>
        </p15:guide>
        <p15:guide id="2" pos="693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8A35"/>
    <a:srgbClr val="E4C874"/>
    <a:srgbClr val="F7F7F7"/>
    <a:srgbClr val="D6D6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27E7743-39CA-4E87-A19B-AE24449E94FE}" styleName="{e542d831-374a-44cb-814a-449f3ee2df6f}">
    <a:wholeTbl>
      <a:tcTxStyle>
        <a:fontRef idx="none">
          <a:prstClr val="black"/>
        </a:fontRef>
      </a:tcTxStyle>
      <a:tcStyle>
        <a:tcBdr>
          <a:bottom>
            <a:ln w="38100" cmpd="sng">
              <a:solidFill>
                <a:srgbClr val="B9E0F6"/>
              </a:solidFill>
            </a:ln>
          </a:bottom>
        </a:tcBdr>
        <a:fill>
          <a:solidFill>
            <a:srgbClr val="FFFFFF"/>
          </a:solidFill>
        </a:fill>
      </a:tcStyle>
    </a:wholeTbl>
    <a:band1H>
      <a:tcTxStyle>
        <a:fontRef idx="none">
          <a:prstClr val="black"/>
        </a:fontRef>
      </a:tcTxStyle>
      <a:tcStyle>
        <a:tcBdr/>
        <a:fill>
          <a:solidFill>
            <a:srgbClr val="FFFFFF"/>
          </a:solidFill>
        </a:fill>
      </a:tcStyle>
    </a:band1H>
    <a:band2H>
      <a:tcTxStyle>
        <a:fontRef idx="none">
          <a:prstClr val="black"/>
        </a:fontRef>
      </a:tcTxStyle>
      <a:tcStyle>
        <a:tcBdr/>
        <a:fill>
          <a:solidFill>
            <a:srgbClr val="F6F6F6"/>
          </a:solidFill>
        </a:fill>
      </a:tcStyle>
    </a:band2H>
    <a:firstRow>
      <a:tcTxStyle>
        <a:fontRef idx="none">
          <a:prstClr val="black"/>
        </a:fontRef>
      </a:tcTxStyle>
      <a:tcStyle>
        <a:tcBdr>
          <a:insideV>
            <a:ln w="12700" cmpd="sng">
              <a:solidFill>
                <a:srgbClr val="FFFFFF"/>
              </a:solidFill>
            </a:ln>
          </a:insideV>
        </a:tcBdr>
        <a:fill>
          <a:solidFill>
            <a:srgbClr val="B9E0F6"/>
          </a:solidFill>
        </a:fill>
      </a:tcStyle>
    </a:firstRow>
  </a:tblStyle>
  <a:tblStyle styleId="{F8B58294-7C98-454F-8B8E-5373267BDF32}" styleName="{385b2ea8-0d66-414d-9127-dde3b277f022}">
    <a:wholeTbl>
      <a:tcTxStyle>
        <a:fontRef idx="none">
          <a:prstClr val="black"/>
        </a:fontRef>
      </a:tcTxStyle>
      <a:tcStyle>
        <a:tcBdr>
          <a:top>
            <a:ln w="76200" cmpd="sng">
              <a:solidFill>
                <a:srgbClr val="53CED5"/>
              </a:solidFill>
            </a:ln>
          </a:top>
          <a:bottom>
            <a:ln w="76200" cmpd="sng">
              <a:solidFill>
                <a:srgbClr val="53CED5"/>
              </a:solidFill>
            </a:ln>
          </a:bottom>
        </a:tcBdr>
        <a:fill>
          <a:solidFill>
            <a:srgbClr val="FFFFFF"/>
          </a:solidFill>
        </a:fill>
      </a:tcStyle>
    </a:wholeTbl>
    <a:band1H>
      <a:tcTxStyle>
        <a:fontRef idx="none">
          <a:prstClr val="black"/>
        </a:fontRef>
      </a:tcTxStyle>
      <a:tcStyle>
        <a:tcBdr/>
        <a:fill>
          <a:solidFill>
            <a:srgbClr val="DEF6F7"/>
          </a:solidFill>
        </a:fill>
      </a:tcStyle>
    </a:band1H>
    <a:firstRow>
      <a:tcTxStyle>
        <a:fontRef idx="none">
          <a:prstClr val="black"/>
        </a:fontRef>
      </a:tcTxStyle>
      <a:tcStyle>
        <a:tcBdr/>
        <a:fill>
          <a:solidFill>
            <a:srgbClr val="53CED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5" autoAdjust="0"/>
    <p:restoredTop sz="91052" autoAdjust="0"/>
  </p:normalViewPr>
  <p:slideViewPr>
    <p:cSldViewPr showGuides="1">
      <p:cViewPr varScale="1">
        <p:scale>
          <a:sx n="108" d="100"/>
          <a:sy n="108" d="100"/>
        </p:scale>
        <p:origin x="-468" y="-90"/>
      </p:cViewPr>
      <p:guideLst>
        <p:guide orient="horz" pos="2760"/>
        <p:guide pos="6933"/>
      </p:guideLst>
    </p:cSldViewPr>
  </p:slideViewPr>
  <p:notesTextViewPr>
    <p:cViewPr>
      <p:scale>
        <a:sx n="1" d="1"/>
        <a:sy n="1" d="1"/>
      </p:scale>
      <p:origin x="0" y="0"/>
    </p:cViewPr>
  </p:notesTextViewPr>
  <p:sorterViewPr>
    <p:cViewPr>
      <p:scale>
        <a:sx n="33" d="100"/>
        <a:sy n="33" d="100"/>
      </p:scale>
      <p:origin x="0" y="0"/>
    </p:cViewPr>
  </p:sorterViewPr>
  <p:notesViewPr>
    <p:cSldViewPr>
      <p:cViewPr varScale="1">
        <p:scale>
          <a:sx n="78" d="100"/>
          <a:sy n="78" d="100"/>
        </p:scale>
        <p:origin x="3396" y="9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83.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D:\360MoveData\Users\86181\Desktop\&#26032;&#24314;%20XLSX%20&#24037;&#20316;&#349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920" b="1" i="0" u="none" strike="noStrike" kern="1200" baseline="0">
                <a:solidFill>
                  <a:schemeClr val="tx1">
                    <a:lumMod val="75000"/>
                    <a:lumOff val="25000"/>
                  </a:schemeClr>
                </a:solidFill>
                <a:latin typeface="Times New Roman" panose="02020603050405020304" charset="0"/>
                <a:ea typeface="Times New Roman" panose="02020603050405020304" charset="0"/>
                <a:cs typeface="Times New Roman" panose="02020603050405020304" charset="0"/>
                <a:sym typeface="Times New Roman" panose="02020603050405020304" charset="0"/>
              </a:defRPr>
            </a:pPr>
            <a:r>
              <a:rPr sz="1920">
                <a:latin typeface="Times New Roman" panose="02020603050405020304" charset="0"/>
                <a:ea typeface="Times New Roman" panose="02020603050405020304" charset="0"/>
                <a:cs typeface="Times New Roman" panose="02020603050405020304" charset="0"/>
                <a:sym typeface="Times New Roman" panose="02020603050405020304" charset="0"/>
              </a:rPr>
              <a:t>离子浓度对比（</a:t>
            </a:r>
            <a:r>
              <a:rPr lang="en-US" altLang="zh-CN" sz="1920">
                <a:latin typeface="Times New Roman" panose="02020603050405020304" charset="0"/>
                <a:ea typeface="Times New Roman" panose="02020603050405020304" charset="0"/>
                <a:cs typeface="Times New Roman" panose="02020603050405020304" charset="0"/>
                <a:sym typeface="Times New Roman" panose="02020603050405020304" charset="0"/>
              </a:rPr>
              <a:t>mmol</a:t>
            </a:r>
            <a:r>
              <a:rPr sz="1920">
                <a:latin typeface="Times New Roman" panose="02020603050405020304" charset="0"/>
                <a:ea typeface="Times New Roman" panose="02020603050405020304" charset="0"/>
                <a:cs typeface="Times New Roman" panose="02020603050405020304" charset="0"/>
                <a:sym typeface="Times New Roman" panose="02020603050405020304" charset="0"/>
              </a:rPr>
              <a:t>）</a:t>
            </a:r>
            <a:endParaRPr sz="1920">
              <a:latin typeface="Times New Roman" panose="02020603050405020304" charset="0"/>
              <a:ea typeface="Times New Roman" panose="02020603050405020304" charset="0"/>
              <a:cs typeface="Times New Roman" panose="02020603050405020304" charset="0"/>
              <a:sym typeface="Times New Roman" panose="02020603050405020304" charset="0"/>
            </a:endParaRPr>
          </a:p>
        </c:rich>
      </c:tx>
      <c:layout/>
      <c:overlay val="0"/>
      <c:spPr>
        <a:noFill/>
        <a:ln>
          <a:noFill/>
        </a:ln>
        <a:effectLst/>
      </c:spPr>
    </c:title>
    <c:autoTitleDeleted val="0"/>
    <c:plotArea>
      <c:layout/>
      <c:barChart>
        <c:barDir val="col"/>
        <c:grouping val="clustered"/>
        <c:varyColors val="0"/>
        <c:ser>
          <c:idx val="0"/>
          <c:order val="0"/>
          <c:tx>
            <c:strRef>
              <c:f>'[新建 XLSX 工作表.xlsx]Sheet1'!$C$4</c:f>
              <c:strCache>
                <c:ptCount val="1"/>
                <c:pt idx="0">
                  <c:v>林格氏液</c:v>
                </c:pt>
              </c:strCache>
            </c:strRef>
          </c:tx>
          <c:spPr>
            <a:solidFill>
              <a:schemeClr val="bg1">
                <a:lumMod val="85000"/>
              </a:schemeClr>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1600" b="0" i="0" u="none" strike="noStrike" kern="1200" baseline="0">
                    <a:solidFill>
                      <a:schemeClr val="tx1">
                        <a:lumMod val="75000"/>
                        <a:lumOff val="25000"/>
                      </a:schemeClr>
                    </a:solidFill>
                    <a:latin typeface="Times New Roman" panose="02020603050405020304" charset="0"/>
                    <a:ea typeface="Times New Roman" panose="02020603050405020304" charset="0"/>
                    <a:cs typeface="Times New Roman" panose="02020603050405020304" charset="0"/>
                    <a:sym typeface="Times New Roman" panose="02020603050405020304" charset="0"/>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'[新建 XLSX 工作表.xlsx]Sheet1'!$D$3:$G$3</c:f>
              <c:strCache>
                <c:ptCount val="4"/>
                <c:pt idx="0">
                  <c:v>Na+</c:v>
                </c:pt>
                <c:pt idx="1">
                  <c:v>K+</c:v>
                </c:pt>
                <c:pt idx="2">
                  <c:v>Mg2+</c:v>
                </c:pt>
                <c:pt idx="3">
                  <c:v>Ca2+</c:v>
                </c:pt>
              </c:strCache>
            </c:strRef>
          </c:cat>
          <c:val>
            <c:numRef>
              <c:f>'[新建 XLSX 工作表.xlsx]Sheet1'!$D$4:$G$4</c:f>
              <c:numCache>
                <c:formatCode>General</c:formatCode>
                <c:ptCount val="4"/>
                <c:pt idx="0">
                  <c:v>50</c:v>
                </c:pt>
                <c:pt idx="1">
                  <c:v>12</c:v>
                </c:pt>
                <c:pt idx="2">
                  <c:v>5</c:v>
                </c:pt>
                <c:pt idx="3">
                  <c:v>6</c:v>
                </c:pt>
              </c:numCache>
            </c:numRef>
          </c:val>
        </c:ser>
        <c:ser>
          <c:idx val="1"/>
          <c:order val="1"/>
          <c:tx>
            <c:strRef>
              <c:f>'[新建 XLSX 工作表.xlsx]Sheet1'!$C$5</c:f>
              <c:strCache>
                <c:ptCount val="1"/>
                <c:pt idx="0">
                  <c:v>本品</c:v>
                </c:pt>
              </c:strCache>
            </c:strRef>
          </c:tx>
          <c:spPr>
            <a:solidFill>
              <a:schemeClr val="accent2"/>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1600" b="0" i="0" u="none" strike="noStrike" kern="1200" baseline="0">
                    <a:solidFill>
                      <a:schemeClr val="tx1">
                        <a:lumMod val="75000"/>
                        <a:lumOff val="25000"/>
                      </a:schemeClr>
                    </a:solidFill>
                    <a:latin typeface="Times New Roman" panose="02020603050405020304" charset="0"/>
                    <a:ea typeface="Times New Roman" panose="02020603050405020304" charset="0"/>
                    <a:cs typeface="Times New Roman" panose="02020603050405020304" charset="0"/>
                    <a:sym typeface="Times New Roman" panose="02020603050405020304" charset="0"/>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'[新建 XLSX 工作表.xlsx]Sheet1'!$D$3:$G$3</c:f>
              <c:strCache>
                <c:ptCount val="4"/>
                <c:pt idx="0">
                  <c:v>Na+</c:v>
                </c:pt>
                <c:pt idx="1">
                  <c:v>K+</c:v>
                </c:pt>
                <c:pt idx="2">
                  <c:v>Mg2+</c:v>
                </c:pt>
                <c:pt idx="3">
                  <c:v>Ca2+</c:v>
                </c:pt>
              </c:strCache>
            </c:strRef>
          </c:cat>
          <c:val>
            <c:numRef>
              <c:f>'[新建 XLSX 工作表.xlsx]Sheet1'!$D$5:$G$5</c:f>
              <c:numCache>
                <c:formatCode>General</c:formatCode>
                <c:ptCount val="4"/>
                <c:pt idx="0">
                  <c:v>35</c:v>
                </c:pt>
                <c:pt idx="1">
                  <c:v>20</c:v>
                </c:pt>
                <c:pt idx="2">
                  <c:v>2.5</c:v>
                </c:pt>
                <c:pt idx="3">
                  <c:v>2.25</c:v>
                </c:pt>
              </c:numCache>
            </c:numRef>
          </c:val>
        </c:ser>
        <c:dLbls>
          <c:showLegendKey val="0"/>
          <c:showVal val="1"/>
          <c:showCatName val="0"/>
          <c:showSerName val="0"/>
          <c:showPercent val="0"/>
          <c:showBubbleSize val="0"/>
        </c:dLbls>
        <c:gapWidth val="246"/>
        <c:overlap val="-28"/>
        <c:axId val="251617578"/>
        <c:axId val="508081509"/>
      </c:barChart>
      <c:catAx>
        <c:axId val="251617578"/>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600" b="0" i="0" u="none" strike="noStrike" kern="1200" baseline="0">
                <a:solidFill>
                  <a:schemeClr val="tx1">
                    <a:lumMod val="65000"/>
                    <a:lumOff val="35000"/>
                  </a:schemeClr>
                </a:solidFill>
                <a:latin typeface="Times New Roman" panose="02020603050405020304" charset="0"/>
                <a:ea typeface="Times New Roman" panose="02020603050405020304" charset="0"/>
                <a:cs typeface="Times New Roman" panose="02020603050405020304" charset="0"/>
                <a:sym typeface="Times New Roman" panose="02020603050405020304" charset="0"/>
              </a:defRPr>
            </a:pPr>
          </a:p>
        </c:txPr>
        <c:crossAx val="508081509"/>
        <c:crosses val="autoZero"/>
        <c:auto val="1"/>
        <c:lblAlgn val="ctr"/>
        <c:lblOffset val="100"/>
        <c:noMultiLvlLbl val="0"/>
      </c:catAx>
      <c:valAx>
        <c:axId val="508081509"/>
        <c:scaling>
          <c:orientation val="minMax"/>
        </c:scaling>
        <c:delete val="0"/>
        <c:axPos val="l"/>
        <c:majorGridlines>
          <c:spPr>
            <a:ln w="9525" cap="flat" cmpd="sng" algn="ctr">
              <a:solidFill>
                <a:schemeClr val="lt1">
                  <a:lumMod val="902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zh-CN" sz="1600" b="0" i="0" u="none" strike="noStrike" kern="1200" baseline="0">
                <a:solidFill>
                  <a:schemeClr val="tx1">
                    <a:lumMod val="65000"/>
                    <a:lumOff val="35000"/>
                  </a:schemeClr>
                </a:solidFill>
                <a:latin typeface="Times New Roman" panose="02020603050405020304" charset="0"/>
                <a:ea typeface="Times New Roman" panose="02020603050405020304" charset="0"/>
                <a:cs typeface="Times New Roman" panose="02020603050405020304" charset="0"/>
                <a:sym typeface="Times New Roman" panose="02020603050405020304" charset="0"/>
              </a:defRPr>
            </a:pPr>
          </a:p>
        </c:txPr>
        <c:crossAx val="251617578"/>
        <c:crosses val="autoZero"/>
        <c:crossBetween val="between"/>
      </c:valAx>
      <c:spPr>
        <a:noFill/>
        <a:ln>
          <a:noFill/>
        </a:ln>
        <a:effectLst/>
      </c:spPr>
    </c:plotArea>
    <c:legend>
      <c:legendPos val="b"/>
      <c:legendEntry>
        <c:idx val="0"/>
        <c:txPr>
          <a:bodyPr rot="0" spcFirstLastPara="0" vertOverflow="ellipsis" vert="horz" wrap="square" anchor="ctr" anchorCtr="1"/>
          <a:lstStyle/>
          <a:p>
            <a:pPr>
              <a:defRPr lang="zh-CN" sz="1600" b="0" i="0" u="none" strike="noStrike" kern="1200" baseline="0">
                <a:solidFill>
                  <a:schemeClr val="tx1">
                    <a:lumMod val="65000"/>
                    <a:lumOff val="35000"/>
                  </a:schemeClr>
                </a:solidFill>
                <a:latin typeface="Times New Roman" panose="02020603050405020304" charset="0"/>
                <a:ea typeface="Times New Roman" panose="02020603050405020304" charset="0"/>
                <a:cs typeface="Times New Roman" panose="02020603050405020304" charset="0"/>
                <a:sym typeface="Times New Roman" panose="02020603050405020304" charset="0"/>
              </a:defRPr>
            </a:pPr>
          </a:p>
        </c:txPr>
      </c:legendEntry>
      <c:legendEntry>
        <c:idx val="1"/>
        <c:txPr>
          <a:bodyPr rot="0" spcFirstLastPara="0" vertOverflow="ellipsis" vert="horz" wrap="square" anchor="ctr" anchorCtr="1"/>
          <a:lstStyle/>
          <a:p>
            <a:pPr>
              <a:defRPr lang="zh-CN" sz="1600" b="0" i="0" u="none" strike="noStrike" kern="1200" baseline="0">
                <a:solidFill>
                  <a:schemeClr val="tx1">
                    <a:lumMod val="65000"/>
                    <a:lumOff val="35000"/>
                  </a:schemeClr>
                </a:solidFill>
                <a:latin typeface="Times New Roman" panose="02020603050405020304" charset="0"/>
                <a:ea typeface="Times New Roman" panose="02020603050405020304" charset="0"/>
                <a:cs typeface="Times New Roman" panose="02020603050405020304" charset="0"/>
                <a:sym typeface="Times New Roman" panose="02020603050405020304" charset="0"/>
              </a:defRPr>
            </a:pPr>
          </a:p>
        </c:txPr>
      </c:legendEntry>
      <c:layout/>
      <c:overlay val="0"/>
      <c:spPr>
        <a:noFill/>
        <a:ln>
          <a:noFill/>
        </a:ln>
        <a:effectLst/>
      </c:spPr>
      <c:txPr>
        <a:bodyPr rot="0" spcFirstLastPara="0" vertOverflow="ellipsis" vert="horz" wrap="square" anchor="ctr" anchorCtr="1"/>
        <a:lstStyle/>
        <a:p>
          <a:pPr>
            <a:defRPr lang="zh-CN" sz="1600" b="0" i="0" u="none" strike="noStrike" kern="1200" baseline="0">
              <a:solidFill>
                <a:schemeClr val="tx1">
                  <a:lumMod val="65000"/>
                  <a:lumOff val="35000"/>
                </a:schemeClr>
              </a:solidFill>
              <a:latin typeface="Times New Roman" panose="02020603050405020304" charset="0"/>
              <a:ea typeface="Times New Roman" panose="02020603050405020304" charset="0"/>
              <a:cs typeface="Times New Roman" panose="02020603050405020304" charset="0"/>
              <a:sym typeface="Times New Roman" panose="02020603050405020304" charset="0"/>
            </a:defRPr>
          </a:pPr>
        </a:p>
      </c:txPr>
    </c:legend>
    <c:plotVisOnly val="1"/>
    <c:dispBlanksAs val="gap"/>
    <c:showDLblsOverMax val="0"/>
    <c:extLst>
      <c:ext uri="{0b15fc19-7d7d-44ad-8c2d-2c3a37ce22c3}">
        <chartProps xmlns="https://web.wps.cn/et/2018/main" chartId="{9b75ac44-ab59-478a-acd4-dd295c30be16}"/>
      </c:ext>
    </c:extLst>
  </c:chart>
  <c:spPr>
    <a:solidFill>
      <a:schemeClr val="bg1"/>
    </a:solidFill>
    <a:ln w="9525" cap="flat" cmpd="sng" algn="ctr">
      <a:solidFill>
        <a:schemeClr val="tx1">
          <a:lumMod val="15000"/>
          <a:lumOff val="85000"/>
        </a:schemeClr>
      </a:solidFill>
      <a:round/>
    </a:ln>
    <a:effectLst/>
  </c:spPr>
  <c:txPr>
    <a:bodyPr/>
    <a:lstStyle/>
    <a:p>
      <a:pPr>
        <a:defRPr lang="zh-CN" sz="1600">
          <a:latin typeface="Times New Roman" panose="02020603050405020304" charset="0"/>
          <a:ea typeface="Times New Roman" panose="02020603050405020304" charset="0"/>
          <a:cs typeface="Times New Roman" panose="02020603050405020304" charset="0"/>
          <a:sym typeface="Times New Roman" panose="02020603050405020304" charset="0"/>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0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styleClr val="auto"/>
    </cs:lnRef>
    <cs:fillRef idx="1">
      <cs:styleClr val="auto"/>
    </cs:fillRef>
    <cs:effectRef idx="0"/>
    <cs:fontRef idx="minor">
      <a:schemeClr val="dk1"/>
    </cs:fontRef>
    <cs:spPr>
      <a:ln>
        <a:noFill/>
      </a:ln>
      <a:effectLst/>
    </cs:spPr>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501A41-A85B-4BA3-A58B-5DF29B5ACF2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788F8D-94BC-43CD-A0DF-0660451385C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C788F8D-94BC-43CD-A0DF-0660451385C5}"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TextEdit="1"/>
          </p:cNvSpPr>
          <p:nvPr>
            <p:ph type="sldImg"/>
          </p:nvPr>
        </p:nvSpPr>
        <p:spPr bwMode="auto">
          <a:noFill/>
          <a:ln>
            <a:solidFill>
              <a:srgbClr val="000000"/>
            </a:solidFill>
            <a:miter lim="800000"/>
          </a:ln>
        </p:spPr>
      </p:sp>
      <p:sp>
        <p:nvSpPr>
          <p:cNvPr id="14338" name="Rectangle 3"/>
          <p:cNvSpPr>
            <a:spLocks noGrp="1"/>
          </p:cNvSpPr>
          <p:nvPr>
            <p:ph type="body" idx="1"/>
          </p:nvPr>
        </p:nvSpPr>
        <p:spPr bwMode="auto">
          <a:noFill/>
        </p:spPr>
        <p:txBody>
          <a:bodyPr wrap="square" numCol="1" anchor="t" anchorCtr="0" compatLnSpc="1"/>
          <a:lstStyle/>
          <a:p>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288EACC-3148-4639-B8F8-DA7D85113A1E}"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788F8D-94BC-43CD-A0DF-0660451385C5}"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Rot="1" noChangeAspect="1" noTextEdit="1"/>
          </p:cNvSpPr>
          <p:nvPr>
            <p:ph type="sldImg"/>
          </p:nvPr>
        </p:nvSpPr>
        <p:spPr bwMode="auto">
          <a:noFill/>
          <a:ln>
            <a:solidFill>
              <a:srgbClr val="000000"/>
            </a:solidFill>
            <a:miter lim="800000"/>
          </a:ln>
        </p:spPr>
      </p:sp>
      <p:sp>
        <p:nvSpPr>
          <p:cNvPr id="8194" name="Rectangle 3"/>
          <p:cNvSpPr>
            <a:spLocks noGrp="1"/>
          </p:cNvSpPr>
          <p:nvPr>
            <p:ph type="body" idx="1"/>
          </p:nvPr>
        </p:nvSpPr>
        <p:spPr bwMode="auto">
          <a:noFill/>
        </p:spPr>
        <p:txBody>
          <a:bodyPr wrap="square" numCol="1" anchor="t" anchorCtr="0" compatLnSpc="1"/>
          <a:lstStyle/>
          <a:p>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788F8D-94BC-43CD-A0DF-0660451385C5}"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TextEdit="1"/>
          </p:cNvSpPr>
          <p:nvPr>
            <p:ph type="sldImg"/>
          </p:nvPr>
        </p:nvSpPr>
        <p:spPr bwMode="auto">
          <a:noFill/>
          <a:ln>
            <a:solidFill>
              <a:srgbClr val="000000"/>
            </a:solidFill>
            <a:miter lim="800000"/>
          </a:ln>
        </p:spPr>
      </p:sp>
      <p:sp>
        <p:nvSpPr>
          <p:cNvPr id="14338" name="Rectangle 3"/>
          <p:cNvSpPr>
            <a:spLocks noGrp="1"/>
          </p:cNvSpPr>
          <p:nvPr>
            <p:ph type="body" idx="1"/>
          </p:nvPr>
        </p:nvSpPr>
        <p:spPr bwMode="auto">
          <a:noFill/>
        </p:spPr>
        <p:txBody>
          <a:bodyPr wrap="square" numCol="1" anchor="t" anchorCtr="0" compatLnSpc="1"/>
          <a:lstStyle/>
          <a:p>
            <a:endParaRPr lang="zh-CN"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Rot="1" noChangeAspect="1" noTextEdit="1"/>
          </p:cNvSpPr>
          <p:nvPr>
            <p:ph type="sldImg"/>
          </p:nvPr>
        </p:nvSpPr>
        <p:spPr bwMode="auto">
          <a:noFill/>
          <a:ln>
            <a:solidFill>
              <a:srgbClr val="000000"/>
            </a:solidFill>
            <a:miter lim="800000"/>
          </a:ln>
        </p:spPr>
      </p:sp>
      <p:sp>
        <p:nvSpPr>
          <p:cNvPr id="8194" name="Rectangle 3"/>
          <p:cNvSpPr>
            <a:spLocks noGrp="1"/>
          </p:cNvSpPr>
          <p:nvPr>
            <p:ph type="body" idx="1"/>
          </p:nvPr>
        </p:nvSpPr>
        <p:spPr bwMode="auto">
          <a:noFill/>
        </p:spPr>
        <p:txBody>
          <a:bodyPr wrap="square" numCol="1" anchor="t" anchorCtr="0" compatLnSpc="1"/>
          <a:lstStyle/>
          <a:p>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788F8D-94BC-43CD-A0DF-0660451385C5}"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788F8D-94BC-43CD-A0DF-0660451385C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638" y="2130426"/>
            <a:ext cx="10365899"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9276" y="3886200"/>
            <a:ext cx="853662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92903" y="274639"/>
            <a:ext cx="3658553"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13012" y="274639"/>
            <a:ext cx="10776639"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38933F9-86E0-4547-A34C-82E474ED5ED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76BCDB6-3A31-4307-BEAB-2877B707A31E}"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335" y="4406901"/>
            <a:ext cx="10365899"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335" y="2906713"/>
            <a:ext cx="1036589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13012" y="1600201"/>
            <a:ext cx="721759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8233862" y="1600201"/>
            <a:ext cx="721759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759" y="274638"/>
            <a:ext cx="10975658"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759" y="1535113"/>
            <a:ext cx="538832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759" y="2174875"/>
            <a:ext cx="53883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4980" y="1535113"/>
            <a:ext cx="53904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4980" y="2174875"/>
            <a:ext cx="53904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8" name="矩形 7"/>
          <p:cNvSpPr/>
          <p:nvPr userDrawn="1"/>
        </p:nvSpPr>
        <p:spPr>
          <a:xfrm>
            <a:off x="1389116" y="332656"/>
            <a:ext cx="68239" cy="41173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矩形 8"/>
          <p:cNvSpPr/>
          <p:nvPr userDrawn="1"/>
        </p:nvSpPr>
        <p:spPr>
          <a:xfrm>
            <a:off x="-16602" y="332656"/>
            <a:ext cx="1276066" cy="41173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11" name="直接连接符 10"/>
          <p:cNvCxnSpPr/>
          <p:nvPr userDrawn="1"/>
        </p:nvCxnSpPr>
        <p:spPr>
          <a:xfrm>
            <a:off x="1631311" y="744390"/>
            <a:ext cx="3628937"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3" name="文本占位符 12"/>
          <p:cNvSpPr>
            <a:spLocks noGrp="1"/>
          </p:cNvSpPr>
          <p:nvPr>
            <p:ph type="body" sz="quarter" idx="10" hasCustomPrompt="1"/>
          </p:nvPr>
        </p:nvSpPr>
        <p:spPr>
          <a:xfrm>
            <a:off x="1631311" y="332656"/>
            <a:ext cx="3628937" cy="411734"/>
          </a:xfrm>
        </p:spPr>
        <p:txBody>
          <a:bodyPr anchor="ctr">
            <a:normAutofit/>
          </a:bodyPr>
          <a:lstStyle>
            <a:lvl1pPr marL="0" indent="0">
              <a:buNone/>
              <a:defRPr sz="2400" b="0">
                <a:latin typeface="微软雅黑" panose="020B0503020204020204" pitchFamily="34" charset="-122"/>
                <a:ea typeface="微软雅黑" panose="020B0503020204020204" pitchFamily="34" charset="-122"/>
              </a:defRPr>
            </a:lvl1pPr>
          </a:lstStyle>
          <a:p>
            <a:pPr lvl="0"/>
            <a:r>
              <a:rPr lang="zh-CN" altLang="en-US" dirty="0" smtClean="0"/>
              <a:t>点击输入标题内容</a:t>
            </a:r>
            <a:endParaRPr lang="zh-CN" altLang="en-US" dirty="0"/>
          </a:p>
        </p:txBody>
      </p:sp>
      <p:sp>
        <p:nvSpPr>
          <p:cNvPr id="14" name="矩形 13"/>
          <p:cNvSpPr/>
          <p:nvPr userDrawn="1"/>
        </p:nvSpPr>
        <p:spPr>
          <a:xfrm>
            <a:off x="0" y="6750893"/>
            <a:ext cx="3119512" cy="1166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3023426" y="6750893"/>
            <a:ext cx="3119512" cy="11663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userDrawn="1"/>
        </p:nvSpPr>
        <p:spPr>
          <a:xfrm>
            <a:off x="6046852" y="6750893"/>
            <a:ext cx="3119512" cy="1166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9070279" y="6750893"/>
            <a:ext cx="3119512" cy="116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340" y="4800600"/>
            <a:ext cx="7317105"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90340" y="612775"/>
            <a:ext cx="731710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0340" y="5367338"/>
            <a:ext cx="731710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FC8A9CF0-91C9-42F9-83C2-B72FF9A18BA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7F1AA27-B7A4-475F-8430-0E6442A33CF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99000">
              <a:schemeClr val="bg1">
                <a:lumMod val="85000"/>
              </a:schemeClr>
            </a:gs>
          </a:gsLst>
          <a:lin ang="54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759" y="274638"/>
            <a:ext cx="10975658"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759" y="1600201"/>
            <a:ext cx="10975658"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759" y="6356351"/>
            <a:ext cx="284554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A9CF0-91C9-42F9-83C2-B72FF9A18BA5}" type="datetimeFigureOut">
              <a:rPr lang="zh-CN" altLang="en-US" smtClean="0"/>
            </a:fld>
            <a:endParaRPr lang="zh-CN" altLang="en-US"/>
          </a:p>
        </p:txBody>
      </p:sp>
      <p:sp>
        <p:nvSpPr>
          <p:cNvPr id="5" name="页脚占位符 4"/>
          <p:cNvSpPr>
            <a:spLocks noGrp="1"/>
          </p:cNvSpPr>
          <p:nvPr>
            <p:ph type="ftr" sz="quarter" idx="3"/>
          </p:nvPr>
        </p:nvSpPr>
        <p:spPr>
          <a:xfrm>
            <a:off x="4166685" y="6356351"/>
            <a:ext cx="386180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9875" y="6356351"/>
            <a:ext cx="284554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1AA27-B7A4-475F-8430-0E6442A33CF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p14:dur="500"/>
    </mc:Choice>
    <mc:Fallback>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9" Type="http://schemas.openxmlformats.org/officeDocument/2006/relationships/tags" Target="../tags/tag54.xml"/><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3" Type="http://schemas.openxmlformats.org/officeDocument/2006/relationships/notesSlide" Target="../notesSlides/notesSlide10.xml"/><Relationship Id="rId22" Type="http://schemas.openxmlformats.org/officeDocument/2006/relationships/slideLayout" Target="../slideLayouts/slideLayout8.xml"/><Relationship Id="rId21" Type="http://schemas.openxmlformats.org/officeDocument/2006/relationships/themeOverride" Target="../theme/themeOverride4.xml"/><Relationship Id="rId20" Type="http://schemas.openxmlformats.org/officeDocument/2006/relationships/tags" Target="../tags/tag65.xml"/><Relationship Id="rId2" Type="http://schemas.openxmlformats.org/officeDocument/2006/relationships/tags" Target="../tags/tag47.xml"/><Relationship Id="rId19" Type="http://schemas.openxmlformats.org/officeDocument/2006/relationships/tags" Target="../tags/tag64.xml"/><Relationship Id="rId18" Type="http://schemas.openxmlformats.org/officeDocument/2006/relationships/tags" Target="../tags/tag63.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tags" Target="../tags/tag56.xml"/><Relationship Id="rId10" Type="http://schemas.openxmlformats.org/officeDocument/2006/relationships/tags" Target="../tags/tag55.xml"/><Relationship Id="rId1" Type="http://schemas.openxmlformats.org/officeDocument/2006/relationships/tags" Target="../tags/tag46.xml"/></Relationships>
</file>

<file path=ppt/slides/_rels/slide1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0" Type="http://schemas.openxmlformats.org/officeDocument/2006/relationships/notesSlide" Target="../notesSlides/notesSlide11.xml"/><Relationship Id="rId2" Type="http://schemas.openxmlformats.org/officeDocument/2006/relationships/tags" Target="../tags/tag67.xml"/><Relationship Id="rId19" Type="http://schemas.openxmlformats.org/officeDocument/2006/relationships/slideLayout" Target="../slideLayouts/slideLayout8.xml"/><Relationship Id="rId18" Type="http://schemas.openxmlformats.org/officeDocument/2006/relationships/themeOverride" Target="../theme/themeOverride5.xml"/><Relationship Id="rId17" Type="http://schemas.openxmlformats.org/officeDocument/2006/relationships/tags" Target="../tags/tag82.xml"/><Relationship Id="rId16" Type="http://schemas.openxmlformats.org/officeDocument/2006/relationships/tags" Target="../tags/tag81.xml"/><Relationship Id="rId15" Type="http://schemas.openxmlformats.org/officeDocument/2006/relationships/tags" Target="../tags/tag80.xml"/><Relationship Id="rId14" Type="http://schemas.openxmlformats.org/officeDocument/2006/relationships/tags" Target="../tags/tag79.xml"/><Relationship Id="rId13" Type="http://schemas.openxmlformats.org/officeDocument/2006/relationships/tags" Target="../tags/tag78.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tags" Target="../tags/tag6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8.xml"/><Relationship Id="rId2" Type="http://schemas.openxmlformats.org/officeDocument/2006/relationships/tags" Target="../tags/tag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8.xml"/><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8.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9" Type="http://schemas.openxmlformats.org/officeDocument/2006/relationships/themeOverride" Target="../theme/themeOverride2.xml"/><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1" Type="http://schemas.openxmlformats.org/officeDocument/2006/relationships/notesSlide" Target="../notesSlides/notesSlide6.xml"/><Relationship Id="rId10" Type="http://schemas.openxmlformats.org/officeDocument/2006/relationships/slideLayout" Target="../slideLayouts/slideLayout8.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9" Type="http://schemas.openxmlformats.org/officeDocument/2006/relationships/tags" Target="../tags/tag25.xml"/><Relationship Id="rId8" Type="http://schemas.openxmlformats.org/officeDocument/2006/relationships/tags" Target="../tags/tag24.xml"/><Relationship Id="rId7" Type="http://schemas.openxmlformats.org/officeDocument/2006/relationships/tags" Target="../tags/tag23.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 Id="rId30" Type="http://schemas.openxmlformats.org/officeDocument/2006/relationships/notesSlide" Target="../notesSlides/notesSlide7.xml"/><Relationship Id="rId3" Type="http://schemas.openxmlformats.org/officeDocument/2006/relationships/tags" Target="../tags/tag19.xml"/><Relationship Id="rId29" Type="http://schemas.openxmlformats.org/officeDocument/2006/relationships/slideLayout" Target="../slideLayouts/slideLayout8.xml"/><Relationship Id="rId28" Type="http://schemas.openxmlformats.org/officeDocument/2006/relationships/themeOverride" Target="../theme/themeOverride3.xml"/><Relationship Id="rId27" Type="http://schemas.openxmlformats.org/officeDocument/2006/relationships/tags" Target="../tags/tag43.xml"/><Relationship Id="rId26" Type="http://schemas.openxmlformats.org/officeDocument/2006/relationships/tags" Target="../tags/tag42.xml"/><Relationship Id="rId25" Type="http://schemas.openxmlformats.org/officeDocument/2006/relationships/tags" Target="../tags/tag41.xml"/><Relationship Id="rId24" Type="http://schemas.openxmlformats.org/officeDocument/2006/relationships/tags" Target="../tags/tag40.xml"/><Relationship Id="rId23" Type="http://schemas.openxmlformats.org/officeDocument/2006/relationships/tags" Target="../tags/tag39.xml"/><Relationship Id="rId22" Type="http://schemas.openxmlformats.org/officeDocument/2006/relationships/tags" Target="../tags/tag38.xml"/><Relationship Id="rId21" Type="http://schemas.openxmlformats.org/officeDocument/2006/relationships/tags" Target="../tags/tag37.xml"/><Relationship Id="rId20" Type="http://schemas.openxmlformats.org/officeDocument/2006/relationships/tags" Target="../tags/tag36.xml"/><Relationship Id="rId2" Type="http://schemas.openxmlformats.org/officeDocument/2006/relationships/tags" Target="../tags/tag18.xml"/><Relationship Id="rId19" Type="http://schemas.openxmlformats.org/officeDocument/2006/relationships/tags" Target="../tags/tag35.xml"/><Relationship Id="rId18" Type="http://schemas.openxmlformats.org/officeDocument/2006/relationships/tags" Target="../tags/tag34.xml"/><Relationship Id="rId17" Type="http://schemas.openxmlformats.org/officeDocument/2006/relationships/tags" Target="../tags/tag33.xml"/><Relationship Id="rId16" Type="http://schemas.openxmlformats.org/officeDocument/2006/relationships/tags" Target="../tags/tag32.xml"/><Relationship Id="rId15" Type="http://schemas.openxmlformats.org/officeDocument/2006/relationships/tags" Target="../tags/tag31.xml"/><Relationship Id="rId14" Type="http://schemas.openxmlformats.org/officeDocument/2006/relationships/tags" Target="../tags/tag30.xml"/><Relationship Id="rId13" Type="http://schemas.openxmlformats.org/officeDocument/2006/relationships/tags" Target="../tags/tag29.xml"/><Relationship Id="rId12" Type="http://schemas.openxmlformats.org/officeDocument/2006/relationships/tags" Target="../tags/tag28.xml"/><Relationship Id="rId11" Type="http://schemas.openxmlformats.org/officeDocument/2006/relationships/tags" Target="../tags/tag27.xml"/><Relationship Id="rId10" Type="http://schemas.openxmlformats.org/officeDocument/2006/relationships/tags" Target="../tags/tag26.xml"/><Relationship Id="rId1" Type="http://schemas.openxmlformats.org/officeDocument/2006/relationships/tags" Target="../tags/tag1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8.xml"/><Relationship Id="rId1" Type="http://schemas.openxmlformats.org/officeDocument/2006/relationships/chart" Target="../charts/chart1.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8.xml"/><Relationship Id="rId2" Type="http://schemas.openxmlformats.org/officeDocument/2006/relationships/tags" Target="../tags/tag45.xml"/><Relationship Id="rId1" Type="http://schemas.openxmlformats.org/officeDocument/2006/relationships/tags" Target="../tags/tag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矩形 40"/>
          <p:cNvSpPr/>
          <p:nvPr/>
        </p:nvSpPr>
        <p:spPr>
          <a:xfrm>
            <a:off x="2216069" y="1298724"/>
            <a:ext cx="1800201" cy="1800201"/>
          </a:xfrm>
          <a:prstGeom prst="rect">
            <a:avLst/>
          </a:prstGeom>
          <a:solidFill>
            <a:schemeClr val="accent2"/>
          </a:solidFill>
          <a:ln>
            <a:noFill/>
          </a:ln>
          <a:effectLst>
            <a:outerShdw blurRad="330200" dist="203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46" name="矩形 45"/>
          <p:cNvSpPr/>
          <p:nvPr/>
        </p:nvSpPr>
        <p:spPr>
          <a:xfrm>
            <a:off x="847917" y="2150135"/>
            <a:ext cx="2304257" cy="2304257"/>
          </a:xfrm>
          <a:prstGeom prst="rect">
            <a:avLst/>
          </a:prstGeom>
          <a:solidFill>
            <a:srgbClr val="00B0F0"/>
          </a:solidFill>
          <a:ln>
            <a:noFill/>
          </a:ln>
          <a:effectLst>
            <a:outerShdw blurRad="330200" dist="203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47" name="矩形 46"/>
          <p:cNvSpPr/>
          <p:nvPr/>
        </p:nvSpPr>
        <p:spPr>
          <a:xfrm>
            <a:off x="429370" y="3763067"/>
            <a:ext cx="900100" cy="900100"/>
          </a:xfrm>
          <a:prstGeom prst="rect">
            <a:avLst/>
          </a:prstGeom>
          <a:solidFill>
            <a:schemeClr val="accent5"/>
          </a:solidFill>
          <a:ln>
            <a:noFill/>
          </a:ln>
          <a:effectLst>
            <a:outerShdw blurRad="330200" dist="203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48" name="矩形 47"/>
          <p:cNvSpPr/>
          <p:nvPr/>
        </p:nvSpPr>
        <p:spPr>
          <a:xfrm>
            <a:off x="3485212" y="3212976"/>
            <a:ext cx="792088" cy="792088"/>
          </a:xfrm>
          <a:prstGeom prst="rect">
            <a:avLst/>
          </a:pr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3" name="矩形 62"/>
          <p:cNvSpPr/>
          <p:nvPr/>
        </p:nvSpPr>
        <p:spPr>
          <a:xfrm>
            <a:off x="2761760" y="3805137"/>
            <a:ext cx="900101" cy="900101"/>
          </a:xfrm>
          <a:prstGeom prst="rect">
            <a:avLst/>
          </a:prstGeom>
          <a:solidFill>
            <a:schemeClr val="accent2"/>
          </a:solidFill>
          <a:ln>
            <a:noFill/>
          </a:ln>
          <a:effectLst>
            <a:outerShdw blurRad="330200" dist="203200" dir="2700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4" name="矩形 63"/>
          <p:cNvSpPr/>
          <p:nvPr/>
        </p:nvSpPr>
        <p:spPr>
          <a:xfrm>
            <a:off x="3881256" y="2503677"/>
            <a:ext cx="450050" cy="450050"/>
          </a:xfrm>
          <a:prstGeom prst="rect">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6" name="矩形 65"/>
          <p:cNvSpPr/>
          <p:nvPr/>
        </p:nvSpPr>
        <p:spPr>
          <a:xfrm>
            <a:off x="2990504" y="1574071"/>
            <a:ext cx="1597214" cy="1597214"/>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7" name="矩形 66"/>
          <p:cNvSpPr/>
          <p:nvPr/>
        </p:nvSpPr>
        <p:spPr>
          <a:xfrm>
            <a:off x="847917" y="4184542"/>
            <a:ext cx="931490" cy="917921"/>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8" name="矩形 67"/>
          <p:cNvSpPr/>
          <p:nvPr/>
        </p:nvSpPr>
        <p:spPr>
          <a:xfrm>
            <a:off x="2648117" y="4382383"/>
            <a:ext cx="540060" cy="540060"/>
          </a:xfrm>
          <a:prstGeom prst="rect">
            <a:avLst/>
          </a:prstGeom>
          <a:noFill/>
          <a:ln>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9" name="矩形 68"/>
          <p:cNvSpPr/>
          <p:nvPr/>
        </p:nvSpPr>
        <p:spPr>
          <a:xfrm>
            <a:off x="1261962" y="1580287"/>
            <a:ext cx="225025" cy="225025"/>
          </a:xfrm>
          <a:prstGeom prst="rect">
            <a:avLst/>
          </a:prstGeom>
          <a:solidFill>
            <a:schemeClr val="accent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0" name="矩形 69"/>
          <p:cNvSpPr/>
          <p:nvPr/>
        </p:nvSpPr>
        <p:spPr>
          <a:xfrm flipH="1">
            <a:off x="598713" y="4855756"/>
            <a:ext cx="190697" cy="190697"/>
          </a:xfrm>
          <a:prstGeom prst="rect">
            <a:avLst/>
          </a:prstGeom>
          <a:solidFill>
            <a:schemeClr val="accent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2" name="矩形 71"/>
          <p:cNvSpPr/>
          <p:nvPr/>
        </p:nvSpPr>
        <p:spPr>
          <a:xfrm>
            <a:off x="278948" y="3326001"/>
            <a:ext cx="451955" cy="451955"/>
          </a:xfrm>
          <a:prstGeom prst="rect">
            <a:avLst/>
          </a:prstGeom>
          <a:noFill/>
          <a:ln>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5" name="矩形 74"/>
          <p:cNvSpPr/>
          <p:nvPr/>
        </p:nvSpPr>
        <p:spPr>
          <a:xfrm>
            <a:off x="249350" y="1326128"/>
            <a:ext cx="1080121" cy="1080121"/>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1" name="矩形 70"/>
          <p:cNvSpPr/>
          <p:nvPr/>
        </p:nvSpPr>
        <p:spPr>
          <a:xfrm>
            <a:off x="-13919" y="2725573"/>
            <a:ext cx="488146" cy="488146"/>
          </a:xfrm>
          <a:prstGeom prst="rect">
            <a:avLst/>
          </a:prstGeom>
          <a:solidFill>
            <a:schemeClr val="accent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5" name="矩形 64"/>
          <p:cNvSpPr/>
          <p:nvPr/>
        </p:nvSpPr>
        <p:spPr>
          <a:xfrm>
            <a:off x="717516" y="1844979"/>
            <a:ext cx="450050" cy="450050"/>
          </a:xfrm>
          <a:prstGeom prst="rect">
            <a:avLst/>
          </a:pr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23" name="圆角矩形 22"/>
          <p:cNvSpPr/>
          <p:nvPr/>
        </p:nvSpPr>
        <p:spPr>
          <a:xfrm>
            <a:off x="4348602" y="4151678"/>
            <a:ext cx="7253033" cy="672075"/>
          </a:xfrm>
          <a:prstGeom prst="roundRect">
            <a:avLst>
              <a:gd name="adj" fmla="val 42270"/>
            </a:avLst>
          </a:prstGeom>
          <a:solidFill>
            <a:schemeClr val="bg1">
              <a:lumMod val="85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24" name="TextBox 25"/>
          <p:cNvSpPr txBox="1"/>
          <p:nvPr/>
        </p:nvSpPr>
        <p:spPr>
          <a:xfrm>
            <a:off x="5449570" y="4199890"/>
            <a:ext cx="5826760" cy="542925"/>
          </a:xfrm>
          <a:prstGeom prst="rect">
            <a:avLst/>
          </a:prstGeom>
          <a:noFill/>
        </p:spPr>
        <p:txBody>
          <a:bodyPr wrap="square" rtlCol="0">
            <a:spAutoFit/>
          </a:bodyPr>
          <a:lstStyle/>
          <a:p>
            <a:r>
              <a:rPr lang="zh-CN" altLang="en-US" sz="2935" dirty="0">
                <a:solidFill>
                  <a:schemeClr val="tx1">
                    <a:lumMod val="75000"/>
                    <a:lumOff val="25000"/>
                  </a:schemeClr>
                </a:solidFill>
                <a:latin typeface="Impact" panose="020B0806030902050204" pitchFamily="34" charset="0"/>
                <a:ea typeface="微软雅黑" panose="020B0503020204020204" pitchFamily="34" charset="-122"/>
                <a:cs typeface="+mn-ea"/>
                <a:sym typeface="Impact" panose="020B0806030902050204" pitchFamily="34" charset="0"/>
              </a:rPr>
              <a:t>石家庄四药有限公司</a:t>
            </a:r>
            <a:endParaRPr lang="zh-CN" altLang="en-US" sz="2935" dirty="0">
              <a:solidFill>
                <a:schemeClr val="tx1">
                  <a:lumMod val="75000"/>
                  <a:lumOff val="2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grpSp>
        <p:nvGrpSpPr>
          <p:cNvPr id="25" name="组合 24"/>
          <p:cNvGrpSpPr/>
          <p:nvPr/>
        </p:nvGrpSpPr>
        <p:grpSpPr>
          <a:xfrm>
            <a:off x="4263680" y="4128742"/>
            <a:ext cx="960105" cy="766159"/>
            <a:chOff x="899592" y="2377261"/>
            <a:chExt cx="720079" cy="574619"/>
          </a:xfrm>
          <a:effectLst>
            <a:outerShdw blurRad="50800" dist="38100" dir="2700000" algn="tl" rotWithShape="0">
              <a:prstClr val="black">
                <a:alpha val="40000"/>
              </a:prstClr>
            </a:outerShdw>
          </a:effectLst>
        </p:grpSpPr>
        <p:sp>
          <p:nvSpPr>
            <p:cNvPr id="26" name="圆角矩形 25"/>
            <p:cNvSpPr/>
            <p:nvPr/>
          </p:nvSpPr>
          <p:spPr>
            <a:xfrm>
              <a:off x="899592" y="2377261"/>
              <a:ext cx="720079" cy="574619"/>
            </a:xfrm>
            <a:prstGeom prst="roundRect">
              <a:avLst>
                <a:gd name="adj" fmla="val 42270"/>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C00000"/>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27" name="圆角矩形 26"/>
            <p:cNvSpPr/>
            <p:nvPr/>
          </p:nvSpPr>
          <p:spPr>
            <a:xfrm>
              <a:off x="920241" y="2397813"/>
              <a:ext cx="681258" cy="533516"/>
            </a:xfrm>
            <a:prstGeom prst="roundRect">
              <a:avLst>
                <a:gd name="adj" fmla="val 42270"/>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C00000"/>
                </a:solidFill>
                <a:latin typeface="Impact" panose="020B0806030902050204" pitchFamily="34" charset="0"/>
                <a:ea typeface="微软雅黑" panose="020B0503020204020204" pitchFamily="34" charset="-122"/>
                <a:cs typeface="+mn-ea"/>
                <a:sym typeface="Impact" panose="020B0806030902050204" pitchFamily="34" charset="0"/>
              </a:endParaRPr>
            </a:p>
          </p:txBody>
        </p:sp>
      </p:grpSp>
      <p:sp>
        <p:nvSpPr>
          <p:cNvPr id="30" name="TextBox 51"/>
          <p:cNvSpPr txBox="1"/>
          <p:nvPr/>
        </p:nvSpPr>
        <p:spPr>
          <a:xfrm>
            <a:off x="4520565" y="2700020"/>
            <a:ext cx="6167755" cy="768350"/>
          </a:xfrm>
          <a:prstGeom prst="rect">
            <a:avLst/>
          </a:prstGeom>
          <a:noFill/>
        </p:spPr>
        <p:txBody>
          <a:bodyPr wrap="square" rtlCol="0">
            <a:spAutoFit/>
          </a:bodyPr>
          <a:lstStyle/>
          <a:p>
            <a:r>
              <a:rPr lang="zh-CN" sz="4400" b="1" dirty="0" smtClean="0">
                <a:solidFill>
                  <a:srgbClr val="00B0F0"/>
                </a:solidFill>
                <a:latin typeface="Impact" panose="020B0806030902050204" pitchFamily="34" charset="0"/>
                <a:ea typeface="微软雅黑" panose="020B0503020204020204" pitchFamily="34" charset="-122"/>
                <a:cs typeface="+mn-ea"/>
                <a:sym typeface="Impact" panose="020B0806030902050204" pitchFamily="34" charset="0"/>
              </a:rPr>
              <a:t>钠钾镁钙注射用浓溶液</a:t>
            </a:r>
            <a:endParaRPr lang="zh-CN" sz="4400" b="1" dirty="0" smtClean="0">
              <a:solidFill>
                <a:srgbClr val="00B0F0"/>
              </a:solidFill>
              <a:latin typeface="Impact" panose="020B0806030902050204" pitchFamily="34" charset="0"/>
              <a:ea typeface="微软雅黑" panose="020B0503020204020204" pitchFamily="34" charset="-122"/>
              <a:cs typeface="+mn-ea"/>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41" grpId="0" animBg="1"/>
      <p:bldP spid="46" grpId="0" animBg="1"/>
      <p:bldP spid="47" grpId="0" animBg="1"/>
      <p:bldP spid="48" grpId="0" animBg="1"/>
      <p:bldP spid="63" grpId="0" animBg="1"/>
      <p:bldP spid="64" grpId="0" animBg="1"/>
      <p:bldP spid="66" grpId="0" animBg="1"/>
      <p:bldP spid="67" grpId="0" animBg="1"/>
      <p:bldP spid="68" grpId="0" animBg="1"/>
      <p:bldP spid="69" grpId="0" animBg="1"/>
      <p:bldP spid="70" grpId="0" animBg="1"/>
      <p:bldP spid="72" grpId="0" animBg="1"/>
      <p:bldP spid="75" grpId="0" animBg="1"/>
      <p:bldP spid="71" grpId="0" animBg="1"/>
      <p:bldP spid="65" grpId="0" animBg="1"/>
      <p:bldP spid="23" grpId="0" animBg="1"/>
      <p:bldP spid="24" grpId="0"/>
      <p:bldP spid="3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73" name="Freeform 35"/>
          <p:cNvSpPr/>
          <p:nvPr>
            <p:custDataLst>
              <p:tags r:id="rId1"/>
            </p:custDataLst>
          </p:nvPr>
        </p:nvSpPr>
        <p:spPr bwMode="auto">
          <a:xfrm flipV="1">
            <a:off x="3515322" y="2454857"/>
            <a:ext cx="493383" cy="463482"/>
          </a:xfrm>
          <a:custGeom>
            <a:avLst/>
            <a:gdLst>
              <a:gd name="T0" fmla="*/ 137 w 137"/>
              <a:gd name="T1" fmla="*/ 0 h 128"/>
              <a:gd name="T2" fmla="*/ 1 w 137"/>
              <a:gd name="T3" fmla="*/ 128 h 128"/>
              <a:gd name="T4" fmla="*/ 30 w 137"/>
              <a:gd name="T5" fmla="*/ 48 h 128"/>
              <a:gd name="T6" fmla="*/ 30 w 137"/>
              <a:gd name="T7" fmla="*/ 48 h 128"/>
              <a:gd name="T8" fmla="*/ 30 w 137"/>
              <a:gd name="T9" fmla="*/ 48 h 128"/>
              <a:gd name="T10" fmla="*/ 47 w 137"/>
              <a:gd name="T11" fmla="*/ 31 h 128"/>
              <a:gd name="T12" fmla="*/ 114 w 137"/>
              <a:gd name="T13" fmla="*/ 2 h 128"/>
              <a:gd name="T14" fmla="*/ 137 w 137"/>
              <a:gd name="T15" fmla="*/ 0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28">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gradFill>
            <a:gsLst>
              <a:gs pos="0">
                <a:schemeClr val="bg1">
                  <a:shade val="30000"/>
                  <a:satMod val="115000"/>
                  <a:lumMod val="76000"/>
                  <a:lumOff val="24000"/>
                  <a:alpha val="76000"/>
                </a:schemeClr>
              </a:gs>
              <a:gs pos="59000">
                <a:schemeClr val="bg1">
                  <a:alpha val="73000"/>
                </a:schemeClr>
              </a:gs>
            </a:gsLst>
            <a:lin ang="13500000" scaled="1"/>
          </a:gradFill>
          <a:ln>
            <a:noFill/>
          </a:ln>
        </p:spPr>
        <p:txBody>
          <a:bodyPr vert="horz" wrap="square" lIns="91434" tIns="45717" rIns="91434" bIns="45717" numCol="1" anchor="t" anchorCtr="0" compatLnSpc="1"/>
          <a:lstStyle/>
          <a:p>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4" name="Freeform 27"/>
          <p:cNvSpPr/>
          <p:nvPr>
            <p:custDataLst>
              <p:tags r:id="rId2"/>
            </p:custDataLst>
          </p:nvPr>
        </p:nvSpPr>
        <p:spPr bwMode="auto">
          <a:xfrm flipV="1">
            <a:off x="3672157" y="2686598"/>
            <a:ext cx="2278533" cy="1353066"/>
          </a:xfrm>
          <a:custGeom>
            <a:avLst/>
            <a:gdLst>
              <a:gd name="T0" fmla="*/ 462 w 642"/>
              <a:gd name="T1" fmla="*/ 6 h 380"/>
              <a:gd name="T2" fmla="*/ 637 w 642"/>
              <a:gd name="T3" fmla="*/ 180 h 380"/>
              <a:gd name="T4" fmla="*/ 637 w 642"/>
              <a:gd name="T5" fmla="*/ 200 h 380"/>
              <a:gd name="T6" fmla="*/ 462 w 642"/>
              <a:gd name="T7" fmla="*/ 375 h 380"/>
              <a:gd name="T8" fmla="*/ 442 w 642"/>
              <a:gd name="T9" fmla="*/ 375 h 380"/>
              <a:gd name="T10" fmla="*/ 442 w 642"/>
              <a:gd name="T11" fmla="*/ 322 h 380"/>
              <a:gd name="T12" fmla="*/ 95 w 642"/>
              <a:gd name="T13" fmla="*/ 322 h 380"/>
              <a:gd name="T14" fmla="*/ 68 w 642"/>
              <a:gd name="T15" fmla="*/ 324 h 380"/>
              <a:gd name="T16" fmla="*/ 0 w 642"/>
              <a:gd name="T17" fmla="*/ 353 h 380"/>
              <a:gd name="T18" fmla="*/ 265 w 642"/>
              <a:gd name="T19" fmla="*/ 88 h 380"/>
              <a:gd name="T20" fmla="*/ 369 w 642"/>
              <a:gd name="T21" fmla="*/ 56 h 380"/>
              <a:gd name="T22" fmla="*/ 442 w 642"/>
              <a:gd name="T23" fmla="*/ 56 h 380"/>
              <a:gd name="T24" fmla="*/ 442 w 642"/>
              <a:gd name="T25" fmla="*/ 6 h 380"/>
              <a:gd name="T26" fmla="*/ 462 w 642"/>
              <a:gd name="T2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380">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solidFill>
            <a:srgbClr val="00B0F0"/>
          </a:solidFill>
          <a:ln>
            <a:noFill/>
          </a:ln>
          <a:effectLst>
            <a:outerShdw blurRad="177800" dist="190500" dir="5400000" algn="ctr" rotWithShape="0">
              <a:srgbClr val="000000">
                <a:alpha val="43137"/>
              </a:srgbClr>
            </a:outerShdw>
          </a:effectLst>
          <a:scene3d>
            <a:camera prst="orthographicFront">
              <a:rot lat="0" lon="0" rev="0"/>
            </a:camera>
            <a:lightRig rig="contrasting" dir="t">
              <a:rot lat="0" lon="0" rev="1500000"/>
            </a:lightRig>
          </a:scene3d>
          <a:sp3d prstMaterial="metal">
            <a:bevelT w="88900" h="88900"/>
          </a:sp3d>
        </p:spPr>
        <p:txBody>
          <a:bodyPr vert="horz" wrap="square" lIns="91434" tIns="45717" rIns="91434" bIns="45717" numCol="1" anchor="t" anchorCtr="0" compatLnSpc="1"/>
          <a:lstStyle/>
          <a:p>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5" name="Freeform 27"/>
          <p:cNvSpPr/>
          <p:nvPr>
            <p:custDataLst>
              <p:tags r:id="rId3"/>
            </p:custDataLst>
          </p:nvPr>
        </p:nvSpPr>
        <p:spPr bwMode="auto">
          <a:xfrm flipH="1">
            <a:off x="6184669" y="2728807"/>
            <a:ext cx="2212180" cy="1313664"/>
          </a:xfrm>
          <a:custGeom>
            <a:avLst/>
            <a:gdLst>
              <a:gd name="T0" fmla="*/ 462 w 642"/>
              <a:gd name="T1" fmla="*/ 6 h 380"/>
              <a:gd name="T2" fmla="*/ 637 w 642"/>
              <a:gd name="T3" fmla="*/ 180 h 380"/>
              <a:gd name="T4" fmla="*/ 637 w 642"/>
              <a:gd name="T5" fmla="*/ 200 h 380"/>
              <a:gd name="T6" fmla="*/ 462 w 642"/>
              <a:gd name="T7" fmla="*/ 375 h 380"/>
              <a:gd name="T8" fmla="*/ 442 w 642"/>
              <a:gd name="T9" fmla="*/ 375 h 380"/>
              <a:gd name="T10" fmla="*/ 442 w 642"/>
              <a:gd name="T11" fmla="*/ 322 h 380"/>
              <a:gd name="T12" fmla="*/ 95 w 642"/>
              <a:gd name="T13" fmla="*/ 322 h 380"/>
              <a:gd name="T14" fmla="*/ 68 w 642"/>
              <a:gd name="T15" fmla="*/ 324 h 380"/>
              <a:gd name="T16" fmla="*/ 0 w 642"/>
              <a:gd name="T17" fmla="*/ 353 h 380"/>
              <a:gd name="T18" fmla="*/ 265 w 642"/>
              <a:gd name="T19" fmla="*/ 88 h 380"/>
              <a:gd name="T20" fmla="*/ 369 w 642"/>
              <a:gd name="T21" fmla="*/ 56 h 380"/>
              <a:gd name="T22" fmla="*/ 442 w 642"/>
              <a:gd name="T23" fmla="*/ 56 h 380"/>
              <a:gd name="T24" fmla="*/ 442 w 642"/>
              <a:gd name="T25" fmla="*/ 6 h 380"/>
              <a:gd name="T26" fmla="*/ 462 w 642"/>
              <a:gd name="T2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380">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solidFill>
            <a:srgbClr val="C65885"/>
          </a:solidFill>
          <a:ln>
            <a:noFill/>
          </a:ln>
          <a:effectLst>
            <a:outerShdw blurRad="177800" dist="190500" dir="5400000" algn="ctr" rotWithShape="0">
              <a:srgbClr val="000000">
                <a:alpha val="43137"/>
              </a:srgbClr>
            </a:outerShdw>
          </a:effectLst>
          <a:scene3d>
            <a:camera prst="orthographicFront">
              <a:rot lat="0" lon="0" rev="0"/>
            </a:camera>
            <a:lightRig rig="contrasting" dir="t">
              <a:rot lat="0" lon="0" rev="1500000"/>
            </a:lightRig>
          </a:scene3d>
          <a:sp3d prstMaterial="metal">
            <a:bevelT w="88900" h="88900"/>
          </a:sp3d>
        </p:spPr>
        <p:txBody>
          <a:bodyPr vert="horz" wrap="square" lIns="91434" tIns="45717" rIns="91434" bIns="45717" numCol="1" anchor="t" anchorCtr="0" compatLnSpc="1"/>
          <a:lstStyle/>
          <a:p>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6" name="Freeform 35"/>
          <p:cNvSpPr/>
          <p:nvPr>
            <p:custDataLst>
              <p:tags r:id="rId4"/>
            </p:custDataLst>
          </p:nvPr>
        </p:nvSpPr>
        <p:spPr bwMode="auto">
          <a:xfrm flipH="1">
            <a:off x="8081490" y="3845190"/>
            <a:ext cx="479016" cy="449985"/>
          </a:xfrm>
          <a:custGeom>
            <a:avLst/>
            <a:gdLst>
              <a:gd name="T0" fmla="*/ 137 w 137"/>
              <a:gd name="T1" fmla="*/ 0 h 128"/>
              <a:gd name="T2" fmla="*/ 1 w 137"/>
              <a:gd name="T3" fmla="*/ 128 h 128"/>
              <a:gd name="T4" fmla="*/ 30 w 137"/>
              <a:gd name="T5" fmla="*/ 48 h 128"/>
              <a:gd name="T6" fmla="*/ 30 w 137"/>
              <a:gd name="T7" fmla="*/ 48 h 128"/>
              <a:gd name="T8" fmla="*/ 30 w 137"/>
              <a:gd name="T9" fmla="*/ 48 h 128"/>
              <a:gd name="T10" fmla="*/ 47 w 137"/>
              <a:gd name="T11" fmla="*/ 31 h 128"/>
              <a:gd name="T12" fmla="*/ 114 w 137"/>
              <a:gd name="T13" fmla="*/ 2 h 128"/>
              <a:gd name="T14" fmla="*/ 137 w 137"/>
              <a:gd name="T15" fmla="*/ 0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28">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gradFill>
            <a:gsLst>
              <a:gs pos="0">
                <a:schemeClr val="bg1">
                  <a:shade val="30000"/>
                  <a:satMod val="115000"/>
                  <a:lumMod val="76000"/>
                  <a:lumOff val="24000"/>
                  <a:alpha val="76000"/>
                </a:schemeClr>
              </a:gs>
              <a:gs pos="59000">
                <a:schemeClr val="bg1">
                  <a:alpha val="73000"/>
                </a:schemeClr>
              </a:gs>
            </a:gsLst>
            <a:lin ang="13500000" scaled="1"/>
          </a:gradFill>
          <a:ln>
            <a:noFill/>
          </a:ln>
        </p:spPr>
        <p:txBody>
          <a:bodyPr vert="horz" wrap="square" lIns="91434" tIns="45717" rIns="91434" bIns="45717" numCol="1" anchor="t" anchorCtr="0" compatLnSpc="1"/>
          <a:lstStyle/>
          <a:p>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7" name="Freeform 35"/>
          <p:cNvSpPr/>
          <p:nvPr>
            <p:custDataLst>
              <p:tags r:id="rId5"/>
            </p:custDataLst>
          </p:nvPr>
        </p:nvSpPr>
        <p:spPr bwMode="auto">
          <a:xfrm rot="16200000" flipH="1">
            <a:off x="6502266" y="856897"/>
            <a:ext cx="476269" cy="447405"/>
          </a:xfrm>
          <a:custGeom>
            <a:avLst/>
            <a:gdLst>
              <a:gd name="T0" fmla="*/ 137 w 137"/>
              <a:gd name="T1" fmla="*/ 0 h 128"/>
              <a:gd name="T2" fmla="*/ 1 w 137"/>
              <a:gd name="T3" fmla="*/ 128 h 128"/>
              <a:gd name="T4" fmla="*/ 30 w 137"/>
              <a:gd name="T5" fmla="*/ 48 h 128"/>
              <a:gd name="T6" fmla="*/ 30 w 137"/>
              <a:gd name="T7" fmla="*/ 48 h 128"/>
              <a:gd name="T8" fmla="*/ 30 w 137"/>
              <a:gd name="T9" fmla="*/ 48 h 128"/>
              <a:gd name="T10" fmla="*/ 47 w 137"/>
              <a:gd name="T11" fmla="*/ 31 h 128"/>
              <a:gd name="T12" fmla="*/ 114 w 137"/>
              <a:gd name="T13" fmla="*/ 2 h 128"/>
              <a:gd name="T14" fmla="*/ 137 w 137"/>
              <a:gd name="T15" fmla="*/ 0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28">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gradFill>
            <a:gsLst>
              <a:gs pos="0">
                <a:schemeClr val="bg1">
                  <a:shade val="30000"/>
                  <a:satMod val="115000"/>
                  <a:lumMod val="76000"/>
                  <a:lumOff val="24000"/>
                  <a:alpha val="76000"/>
                </a:schemeClr>
              </a:gs>
              <a:gs pos="59000">
                <a:schemeClr val="bg1">
                  <a:alpha val="73000"/>
                </a:schemeClr>
              </a:gs>
            </a:gsLst>
            <a:lin ang="13500000" scaled="1"/>
          </a:gradFill>
          <a:ln>
            <a:noFill/>
          </a:ln>
        </p:spPr>
        <p:txBody>
          <a:bodyPr vert="horz" wrap="square" lIns="91434" tIns="45717" rIns="91434" bIns="45717" numCol="1" anchor="t" anchorCtr="0" compatLnSpc="1"/>
          <a:lstStyle/>
          <a:p>
            <a:endParaRPr lang="zh-CN" altLang="en-US" sz="1705">
              <a:solidFill>
                <a:schemeClr val="bg1"/>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8" name="Freeform 27"/>
          <p:cNvSpPr/>
          <p:nvPr>
            <p:custDataLst>
              <p:tags r:id="rId6"/>
            </p:custDataLst>
          </p:nvPr>
        </p:nvSpPr>
        <p:spPr bwMode="auto">
          <a:xfrm rot="16200000" flipH="1">
            <a:off x="5004073" y="1400181"/>
            <a:ext cx="2199494" cy="1306130"/>
          </a:xfrm>
          <a:custGeom>
            <a:avLst/>
            <a:gdLst>
              <a:gd name="T0" fmla="*/ 462 w 642"/>
              <a:gd name="T1" fmla="*/ 6 h 380"/>
              <a:gd name="T2" fmla="*/ 637 w 642"/>
              <a:gd name="T3" fmla="*/ 180 h 380"/>
              <a:gd name="T4" fmla="*/ 637 w 642"/>
              <a:gd name="T5" fmla="*/ 200 h 380"/>
              <a:gd name="T6" fmla="*/ 462 w 642"/>
              <a:gd name="T7" fmla="*/ 375 h 380"/>
              <a:gd name="T8" fmla="*/ 442 w 642"/>
              <a:gd name="T9" fmla="*/ 375 h 380"/>
              <a:gd name="T10" fmla="*/ 442 w 642"/>
              <a:gd name="T11" fmla="*/ 322 h 380"/>
              <a:gd name="T12" fmla="*/ 95 w 642"/>
              <a:gd name="T13" fmla="*/ 322 h 380"/>
              <a:gd name="T14" fmla="*/ 68 w 642"/>
              <a:gd name="T15" fmla="*/ 324 h 380"/>
              <a:gd name="T16" fmla="*/ 0 w 642"/>
              <a:gd name="T17" fmla="*/ 353 h 380"/>
              <a:gd name="T18" fmla="*/ 265 w 642"/>
              <a:gd name="T19" fmla="*/ 88 h 380"/>
              <a:gd name="T20" fmla="*/ 369 w 642"/>
              <a:gd name="T21" fmla="*/ 56 h 380"/>
              <a:gd name="T22" fmla="*/ 442 w 642"/>
              <a:gd name="T23" fmla="*/ 56 h 380"/>
              <a:gd name="T24" fmla="*/ 442 w 642"/>
              <a:gd name="T25" fmla="*/ 6 h 380"/>
              <a:gd name="T26" fmla="*/ 462 w 642"/>
              <a:gd name="T2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380">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solidFill>
            <a:srgbClr val="FFC342"/>
          </a:solidFill>
          <a:ln>
            <a:noFill/>
          </a:ln>
          <a:effectLst>
            <a:outerShdw blurRad="177800" dist="190500" dir="5400000" algn="ctr" rotWithShape="0">
              <a:srgbClr val="000000">
                <a:alpha val="43137"/>
              </a:srgbClr>
            </a:outerShdw>
          </a:effectLst>
          <a:scene3d>
            <a:camera prst="orthographicFront">
              <a:rot lat="0" lon="0" rev="0"/>
            </a:camera>
            <a:lightRig rig="contrasting" dir="t">
              <a:rot lat="0" lon="0" rev="1500000"/>
            </a:lightRig>
          </a:scene3d>
          <a:sp3d prstMaterial="metal">
            <a:bevelT w="88900" h="88900"/>
          </a:sp3d>
        </p:spPr>
        <p:txBody>
          <a:bodyPr vert="horz" wrap="square" lIns="91434" tIns="45717" rIns="91434" bIns="45717" numCol="1" anchor="t" anchorCtr="0" compatLnSpc="1"/>
          <a:lstStyle/>
          <a:p>
            <a:endParaRPr lang="zh-CN" altLang="en-US" sz="1705">
              <a:solidFill>
                <a:schemeClr val="bg1"/>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9" name="Freeform 35"/>
          <p:cNvSpPr/>
          <p:nvPr>
            <p:custDataLst>
              <p:tags r:id="rId7"/>
            </p:custDataLst>
          </p:nvPr>
        </p:nvSpPr>
        <p:spPr bwMode="auto">
          <a:xfrm rot="5400000" flipH="1">
            <a:off x="5190013" y="5552864"/>
            <a:ext cx="484671" cy="455298"/>
          </a:xfrm>
          <a:custGeom>
            <a:avLst/>
            <a:gdLst>
              <a:gd name="T0" fmla="*/ 137 w 137"/>
              <a:gd name="T1" fmla="*/ 0 h 128"/>
              <a:gd name="T2" fmla="*/ 1 w 137"/>
              <a:gd name="T3" fmla="*/ 128 h 128"/>
              <a:gd name="T4" fmla="*/ 30 w 137"/>
              <a:gd name="T5" fmla="*/ 48 h 128"/>
              <a:gd name="T6" fmla="*/ 30 w 137"/>
              <a:gd name="T7" fmla="*/ 48 h 128"/>
              <a:gd name="T8" fmla="*/ 30 w 137"/>
              <a:gd name="T9" fmla="*/ 48 h 128"/>
              <a:gd name="T10" fmla="*/ 47 w 137"/>
              <a:gd name="T11" fmla="*/ 31 h 128"/>
              <a:gd name="T12" fmla="*/ 114 w 137"/>
              <a:gd name="T13" fmla="*/ 2 h 128"/>
              <a:gd name="T14" fmla="*/ 137 w 137"/>
              <a:gd name="T15" fmla="*/ 0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28">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gradFill>
            <a:gsLst>
              <a:gs pos="0">
                <a:schemeClr val="bg1">
                  <a:shade val="30000"/>
                  <a:satMod val="115000"/>
                  <a:lumMod val="76000"/>
                  <a:lumOff val="24000"/>
                  <a:alpha val="76000"/>
                </a:schemeClr>
              </a:gs>
              <a:gs pos="59000">
                <a:schemeClr val="bg1">
                  <a:alpha val="73000"/>
                </a:schemeClr>
              </a:gs>
            </a:gsLst>
            <a:lin ang="13500000" scaled="1"/>
          </a:gradFill>
          <a:ln>
            <a:noFill/>
          </a:ln>
        </p:spPr>
        <p:txBody>
          <a:bodyPr vert="horz" wrap="square" lIns="91434" tIns="45717" rIns="91434" bIns="45717" numCol="1" anchor="t" anchorCtr="0" compatLnSpc="1"/>
          <a:lstStyle/>
          <a:p>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0" name="Freeform 27"/>
          <p:cNvSpPr/>
          <p:nvPr>
            <p:custDataLst>
              <p:tags r:id="rId8"/>
            </p:custDataLst>
          </p:nvPr>
        </p:nvSpPr>
        <p:spPr bwMode="auto">
          <a:xfrm rot="5400000" flipH="1">
            <a:off x="4977788" y="4082990"/>
            <a:ext cx="2238298" cy="1329173"/>
          </a:xfrm>
          <a:custGeom>
            <a:avLst/>
            <a:gdLst>
              <a:gd name="T0" fmla="*/ 462 w 642"/>
              <a:gd name="T1" fmla="*/ 6 h 380"/>
              <a:gd name="T2" fmla="*/ 637 w 642"/>
              <a:gd name="T3" fmla="*/ 180 h 380"/>
              <a:gd name="T4" fmla="*/ 637 w 642"/>
              <a:gd name="T5" fmla="*/ 200 h 380"/>
              <a:gd name="T6" fmla="*/ 462 w 642"/>
              <a:gd name="T7" fmla="*/ 375 h 380"/>
              <a:gd name="T8" fmla="*/ 442 w 642"/>
              <a:gd name="T9" fmla="*/ 375 h 380"/>
              <a:gd name="T10" fmla="*/ 442 w 642"/>
              <a:gd name="T11" fmla="*/ 322 h 380"/>
              <a:gd name="T12" fmla="*/ 95 w 642"/>
              <a:gd name="T13" fmla="*/ 322 h 380"/>
              <a:gd name="T14" fmla="*/ 68 w 642"/>
              <a:gd name="T15" fmla="*/ 324 h 380"/>
              <a:gd name="T16" fmla="*/ 0 w 642"/>
              <a:gd name="T17" fmla="*/ 353 h 380"/>
              <a:gd name="T18" fmla="*/ 265 w 642"/>
              <a:gd name="T19" fmla="*/ 88 h 380"/>
              <a:gd name="T20" fmla="*/ 369 w 642"/>
              <a:gd name="T21" fmla="*/ 56 h 380"/>
              <a:gd name="T22" fmla="*/ 442 w 642"/>
              <a:gd name="T23" fmla="*/ 56 h 380"/>
              <a:gd name="T24" fmla="*/ 442 w 642"/>
              <a:gd name="T25" fmla="*/ 6 h 380"/>
              <a:gd name="T26" fmla="*/ 462 w 642"/>
              <a:gd name="T2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380">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solidFill>
            <a:srgbClr val="F17475"/>
          </a:solidFill>
          <a:ln>
            <a:noFill/>
          </a:ln>
          <a:effectLst>
            <a:outerShdw blurRad="177800" dist="190500" dir="5400000" algn="ctr" rotWithShape="0">
              <a:srgbClr val="000000">
                <a:alpha val="43137"/>
              </a:srgbClr>
            </a:outerShdw>
          </a:effectLst>
          <a:scene3d>
            <a:camera prst="orthographicFront">
              <a:rot lat="0" lon="0" rev="0"/>
            </a:camera>
            <a:lightRig rig="contrasting" dir="t">
              <a:rot lat="0" lon="0" rev="1500000"/>
            </a:lightRig>
          </a:scene3d>
          <a:sp3d prstMaterial="metal">
            <a:bevelT w="88900" h="88900"/>
          </a:sp3d>
        </p:spPr>
        <p:txBody>
          <a:bodyPr vert="horz" wrap="square" lIns="91434" tIns="45717" rIns="91434" bIns="45717" numCol="1" anchor="t" anchorCtr="0" compatLnSpc="1"/>
          <a:lstStyle/>
          <a:p>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1" name="文本框 60"/>
          <p:cNvSpPr txBox="1"/>
          <p:nvPr>
            <p:custDataLst>
              <p:tags r:id="rId9"/>
            </p:custDataLst>
          </p:nvPr>
        </p:nvSpPr>
        <p:spPr>
          <a:xfrm>
            <a:off x="5736780" y="2195678"/>
            <a:ext cx="609462" cy="646331"/>
          </a:xfrm>
          <a:prstGeom prst="rect">
            <a:avLst/>
          </a:prstGeom>
          <a:noFill/>
          <a:effectLst/>
        </p:spPr>
        <p:txBody>
          <a:bodyPr wrap="none" rtlCol="0">
            <a:spAutoFit/>
          </a:bodyPr>
          <a:lstStyle>
            <a:defPPr>
              <a:defRPr lang="zh-CN"/>
            </a:defPPr>
            <a:lvl1pPr>
              <a:defRPr sz="5400">
                <a:solidFill>
                  <a:schemeClr val="bg1"/>
                </a:solidFill>
                <a:effectLst>
                  <a:innerShdw blurRad="63500" dist="50800" dir="13500000">
                    <a:prstClr val="black">
                      <a:alpha val="50000"/>
                    </a:prstClr>
                  </a:innerShdw>
                </a:effectLst>
                <a:latin typeface="迷你简粗倩" panose="03000509000000000000" pitchFamily="65" charset="-122"/>
                <a:ea typeface="迷你简粗倩" panose="03000509000000000000" pitchFamily="65" charset="-122"/>
              </a:defRPr>
            </a:lvl1pPr>
          </a:lstStyle>
          <a:p>
            <a:r>
              <a:rPr lang="en-US" altLang="zh-CN" sz="3600" b="1" dirty="0">
                <a:latin typeface="Impact" panose="020B0806030902050204" pitchFamily="34" charset="0"/>
                <a:ea typeface="微软雅黑" panose="020B0503020204020204" pitchFamily="34" charset="-122"/>
                <a:cs typeface="+mn-ea"/>
                <a:sym typeface="Impact" panose="020B0806030902050204" pitchFamily="34" charset="0"/>
              </a:rPr>
              <a:t>01</a:t>
            </a:r>
            <a:endParaRPr lang="zh-CN" altLang="en-US" sz="3600" b="1" dirty="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2" name="文本框 61"/>
          <p:cNvSpPr txBox="1"/>
          <p:nvPr>
            <p:custDataLst>
              <p:tags r:id="rId10"/>
            </p:custDataLst>
          </p:nvPr>
        </p:nvSpPr>
        <p:spPr>
          <a:xfrm>
            <a:off x="5761775" y="4123984"/>
            <a:ext cx="697627" cy="646331"/>
          </a:xfrm>
          <a:prstGeom prst="rect">
            <a:avLst/>
          </a:prstGeom>
          <a:noFill/>
          <a:effectLst/>
        </p:spPr>
        <p:txBody>
          <a:bodyPr wrap="none" rtlCol="0">
            <a:spAutoFit/>
          </a:bodyPr>
          <a:lstStyle>
            <a:defPPr>
              <a:defRPr lang="zh-CN"/>
            </a:defPPr>
            <a:lvl1pPr>
              <a:defRPr sz="5400">
                <a:solidFill>
                  <a:schemeClr val="bg1"/>
                </a:solidFill>
                <a:effectLst>
                  <a:innerShdw blurRad="63500" dist="50800" dir="13500000">
                    <a:prstClr val="black">
                      <a:alpha val="50000"/>
                    </a:prstClr>
                  </a:innerShdw>
                </a:effectLst>
                <a:latin typeface="迷你简粗倩" panose="03000509000000000000" pitchFamily="65" charset="-122"/>
                <a:ea typeface="迷你简粗倩" panose="03000509000000000000" pitchFamily="65" charset="-122"/>
              </a:defRPr>
            </a:lvl1pPr>
          </a:lstStyle>
          <a:p>
            <a:r>
              <a:rPr lang="en-US" altLang="zh-CN" sz="3600" b="1" dirty="0">
                <a:latin typeface="Impact" panose="020B0806030902050204" pitchFamily="34" charset="0"/>
                <a:ea typeface="微软雅黑" panose="020B0503020204020204" pitchFamily="34" charset="-122"/>
                <a:cs typeface="+mn-ea"/>
                <a:sym typeface="Impact" panose="020B0806030902050204" pitchFamily="34" charset="0"/>
              </a:rPr>
              <a:t>03</a:t>
            </a:r>
            <a:endParaRPr lang="zh-CN" altLang="en-US" sz="3600" b="1" dirty="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3" name="文本框 62"/>
          <p:cNvSpPr txBox="1"/>
          <p:nvPr>
            <p:custDataLst>
              <p:tags r:id="rId11"/>
            </p:custDataLst>
          </p:nvPr>
        </p:nvSpPr>
        <p:spPr>
          <a:xfrm>
            <a:off x="4728737" y="3069493"/>
            <a:ext cx="663964" cy="646331"/>
          </a:xfrm>
          <a:prstGeom prst="rect">
            <a:avLst/>
          </a:prstGeom>
          <a:noFill/>
          <a:effectLst/>
        </p:spPr>
        <p:txBody>
          <a:bodyPr wrap="none" rtlCol="0">
            <a:spAutoFit/>
          </a:bodyPr>
          <a:lstStyle>
            <a:defPPr>
              <a:defRPr lang="zh-CN"/>
            </a:defPPr>
            <a:lvl1pPr>
              <a:defRPr sz="5400">
                <a:solidFill>
                  <a:schemeClr val="bg1"/>
                </a:solidFill>
                <a:effectLst>
                  <a:innerShdw blurRad="63500" dist="50800" dir="13500000">
                    <a:prstClr val="black">
                      <a:alpha val="50000"/>
                    </a:prstClr>
                  </a:innerShdw>
                </a:effectLst>
                <a:latin typeface="迷你简粗倩" panose="03000509000000000000" pitchFamily="65" charset="-122"/>
                <a:ea typeface="迷你简粗倩" panose="03000509000000000000" pitchFamily="65" charset="-122"/>
              </a:defRPr>
            </a:lvl1pPr>
          </a:lstStyle>
          <a:p>
            <a:r>
              <a:rPr lang="en-US" altLang="zh-CN" sz="3600" b="1" dirty="0">
                <a:latin typeface="Impact" panose="020B0806030902050204" pitchFamily="34" charset="0"/>
                <a:ea typeface="微软雅黑" panose="020B0503020204020204" pitchFamily="34" charset="-122"/>
                <a:cs typeface="+mn-ea"/>
                <a:sym typeface="Impact" panose="020B0806030902050204" pitchFamily="34" charset="0"/>
              </a:rPr>
              <a:t>04</a:t>
            </a:r>
            <a:endParaRPr lang="zh-CN" altLang="en-US" sz="3600" b="1" dirty="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4" name="文本框 63"/>
          <p:cNvSpPr txBox="1"/>
          <p:nvPr>
            <p:custDataLst>
              <p:tags r:id="rId12"/>
            </p:custDataLst>
          </p:nvPr>
        </p:nvSpPr>
        <p:spPr>
          <a:xfrm>
            <a:off x="6457604" y="3069493"/>
            <a:ext cx="665567" cy="646331"/>
          </a:xfrm>
          <a:prstGeom prst="rect">
            <a:avLst/>
          </a:prstGeom>
          <a:noFill/>
          <a:effectLst/>
        </p:spPr>
        <p:txBody>
          <a:bodyPr wrap="none" rtlCol="0">
            <a:spAutoFit/>
          </a:bodyPr>
          <a:lstStyle>
            <a:defPPr>
              <a:defRPr lang="zh-CN"/>
            </a:defPPr>
            <a:lvl1pPr>
              <a:defRPr sz="5400">
                <a:solidFill>
                  <a:schemeClr val="bg1"/>
                </a:solidFill>
                <a:effectLst>
                  <a:innerShdw blurRad="63500" dist="50800" dir="13500000">
                    <a:prstClr val="black">
                      <a:alpha val="50000"/>
                    </a:prstClr>
                  </a:innerShdw>
                </a:effectLst>
                <a:latin typeface="迷你简粗倩" panose="03000509000000000000" pitchFamily="65" charset="-122"/>
                <a:ea typeface="迷你简粗倩" panose="03000509000000000000" pitchFamily="65" charset="-122"/>
              </a:defRPr>
            </a:lvl1pPr>
          </a:lstStyle>
          <a:p>
            <a:r>
              <a:rPr lang="en-US" altLang="zh-CN" sz="3600" b="1" dirty="0">
                <a:latin typeface="Impact" panose="020B0806030902050204" pitchFamily="34" charset="0"/>
                <a:ea typeface="微软雅黑" panose="020B0503020204020204" pitchFamily="34" charset="-122"/>
                <a:cs typeface="+mn-ea"/>
                <a:sym typeface="Impact" panose="020B0806030902050204" pitchFamily="34" charset="0"/>
              </a:rPr>
              <a:t>02</a:t>
            </a:r>
            <a:endParaRPr lang="zh-CN" altLang="en-US" sz="3600" b="1" dirty="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5" name="文本框 49"/>
          <p:cNvSpPr txBox="1"/>
          <p:nvPr>
            <p:custDataLst>
              <p:tags r:id="rId13"/>
            </p:custDataLst>
          </p:nvPr>
        </p:nvSpPr>
        <p:spPr>
          <a:xfrm>
            <a:off x="7033895" y="935355"/>
            <a:ext cx="3489960" cy="398780"/>
          </a:xfrm>
          <a:prstGeom prst="rect">
            <a:avLst/>
          </a:prstGeom>
          <a:noFill/>
        </p:spPr>
        <p:txBody>
          <a:bodyPr wrap="square" rtlCol="0">
            <a:spAutoFit/>
          </a:bodyPr>
          <a:lstStyle/>
          <a:p>
            <a:pPr lvl="0" algn="r">
              <a:buClrTx/>
              <a:buSzTx/>
              <a:buFontTx/>
              <a:defRPr/>
            </a:pPr>
            <a:r>
              <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rPr>
              <a:t>聚丙烯安瓿包装，</a:t>
            </a:r>
            <a:r>
              <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rPr>
              <a:t>便捷</a:t>
            </a:r>
            <a:r>
              <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rPr>
              <a:t>安全</a:t>
            </a:r>
            <a:endPar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6" name="矩形 85"/>
          <p:cNvSpPr/>
          <p:nvPr>
            <p:custDataLst>
              <p:tags r:id="rId14"/>
            </p:custDataLst>
          </p:nvPr>
        </p:nvSpPr>
        <p:spPr>
          <a:xfrm>
            <a:off x="7122795" y="1358265"/>
            <a:ext cx="4947285" cy="1529715"/>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gn="l">
              <a:lnSpc>
                <a:spcPct val="130000"/>
              </a:lnSpc>
              <a:buFont typeface="Arial" panose="020B0604020202020204" pitchFamily="34" charset="0"/>
              <a:buChar char="•"/>
            </a:pPr>
            <a:r>
              <a:rPr lang="zh-CN" altLang="en-US" dirty="0">
                <a:solidFill>
                  <a:schemeClr val="tx1"/>
                </a:solidFill>
                <a:latin typeface="Impact" panose="020B0806030902050204" pitchFamily="34" charset="0"/>
                <a:ea typeface="微软雅黑" panose="020B0503020204020204" pitchFamily="34" charset="-122"/>
                <a:cs typeface="+mn-ea"/>
                <a:sym typeface="Impact" panose="020B0806030902050204" pitchFamily="34" charset="0"/>
              </a:rPr>
              <a:t>开启方便，简化操作，提升医护人员效率</a:t>
            </a:r>
            <a:endParaRPr lang="zh-CN" altLang="en-US" dirty="0">
              <a:solidFill>
                <a:schemeClr val="tx1"/>
              </a:solidFill>
              <a:latin typeface="Impact" panose="020B0806030902050204" pitchFamily="34" charset="0"/>
              <a:ea typeface="微软雅黑" panose="020B0503020204020204" pitchFamily="34" charset="-122"/>
              <a:cs typeface="+mn-ea"/>
              <a:sym typeface="Impact" panose="020B0806030902050204" pitchFamily="34" charset="0"/>
            </a:endParaRPr>
          </a:p>
          <a:p>
            <a:pPr marL="285750" indent="-285750" algn="l">
              <a:lnSpc>
                <a:spcPct val="130000"/>
              </a:lnSpc>
              <a:buFont typeface="Arial" panose="020B0604020202020204" pitchFamily="34" charset="0"/>
              <a:buChar char="•"/>
            </a:pPr>
            <a:r>
              <a:rPr lang="zh-CN" altLang="en-US" dirty="0">
                <a:solidFill>
                  <a:schemeClr val="tx1"/>
                </a:solidFill>
                <a:latin typeface="Impact" panose="020B0806030902050204" pitchFamily="34" charset="0"/>
                <a:ea typeface="微软雅黑" panose="020B0503020204020204" pitchFamily="34" charset="-122"/>
                <a:cs typeface="+mn-ea"/>
                <a:sym typeface="Impact" panose="020B0806030902050204" pitchFamily="34" charset="0"/>
              </a:rPr>
              <a:t>避免玻璃伤手，有效降低医护人员职业伤害</a:t>
            </a:r>
            <a:endParaRPr lang="zh-CN" altLang="en-US" dirty="0">
              <a:solidFill>
                <a:schemeClr val="tx1"/>
              </a:solidFill>
              <a:latin typeface="Impact" panose="020B0806030902050204" pitchFamily="34" charset="0"/>
              <a:ea typeface="微软雅黑" panose="020B0503020204020204" pitchFamily="34" charset="-122"/>
              <a:cs typeface="+mn-ea"/>
              <a:sym typeface="Impact" panose="020B0806030902050204" pitchFamily="34" charset="0"/>
            </a:endParaRPr>
          </a:p>
          <a:p>
            <a:pPr marL="285750" indent="-285750" algn="l">
              <a:lnSpc>
                <a:spcPct val="130000"/>
              </a:lnSpc>
              <a:buFont typeface="Arial" panose="020B0604020202020204" pitchFamily="34" charset="0"/>
              <a:buChar char="•"/>
            </a:pPr>
            <a:r>
              <a:rPr lang="zh-CN" altLang="en-GB" dirty="0">
                <a:solidFill>
                  <a:schemeClr val="tx1"/>
                </a:solidFill>
                <a:latin typeface="Impact" panose="020B0806030902050204" pitchFamily="34" charset="0"/>
                <a:ea typeface="微软雅黑" panose="020B0503020204020204" pitchFamily="34" charset="-122"/>
                <a:cs typeface="+mn-ea"/>
                <a:sym typeface="Impact" panose="020B0806030902050204" pitchFamily="34" charset="0"/>
              </a:rPr>
              <a:t>避免玻璃碎屑进入溶液，提高患者用药安全性</a:t>
            </a:r>
            <a:endParaRPr lang="zh-CN" altLang="en-GB" dirty="0">
              <a:solidFill>
                <a:schemeClr val="tx1"/>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7" name="文本框 49"/>
          <p:cNvSpPr txBox="1"/>
          <p:nvPr>
            <p:custDataLst>
              <p:tags r:id="rId15"/>
            </p:custDataLst>
          </p:nvPr>
        </p:nvSpPr>
        <p:spPr>
          <a:xfrm>
            <a:off x="7394189" y="4039575"/>
            <a:ext cx="1656070" cy="383540"/>
          </a:xfrm>
          <a:prstGeom prst="rect">
            <a:avLst/>
          </a:prstGeom>
          <a:noFill/>
        </p:spPr>
        <p:txBody>
          <a:bodyPr wrap="square" rtlCol="0">
            <a:spAutoFit/>
          </a:bodyPr>
          <a:lstStyle/>
          <a:p>
            <a:pPr lvl="0" algn="l">
              <a:buClrTx/>
              <a:buSzTx/>
              <a:buFontTx/>
              <a:defRPr/>
            </a:pPr>
            <a:r>
              <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rPr>
              <a:t>应用创新</a:t>
            </a:r>
            <a:endPar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8" name="矩形 87"/>
          <p:cNvSpPr/>
          <p:nvPr>
            <p:custDataLst>
              <p:tags r:id="rId16"/>
            </p:custDataLst>
          </p:nvPr>
        </p:nvSpPr>
        <p:spPr>
          <a:xfrm>
            <a:off x="7112635" y="4367530"/>
            <a:ext cx="4893310" cy="2303145"/>
          </a:xfrm>
          <a:prstGeom prst="rect">
            <a:avLst/>
          </a:prstGeom>
        </p:spPr>
        <p:txBody>
          <a:bodyPr wrap="square">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gn="l">
              <a:lnSpc>
                <a:spcPct val="130000"/>
              </a:lnSpc>
              <a:buClrTx/>
              <a:buSzTx/>
              <a:buFont typeface="Arial" panose="020B0604020202020204" pitchFamily="34" charset="0"/>
              <a:buChar char="•"/>
            </a:pPr>
            <a:r>
              <a:rPr lang="zh-CN" altLang="en-US" dirty="0">
                <a:latin typeface="Impact" panose="020B0806030902050204" pitchFamily="34" charset="0"/>
                <a:ea typeface="微软雅黑" panose="020B0503020204020204" pitchFamily="34" charset="-122"/>
                <a:cs typeface="+mn-ea"/>
                <a:sym typeface="+mn-ea"/>
              </a:rPr>
              <a:t>本品减少处方和配制差错、减少微生物污染，降低患者风险，降低医院管理成本</a:t>
            </a:r>
            <a:endParaRPr lang="zh-CN" altLang="en-US" dirty="0">
              <a:latin typeface="Impact" panose="020B0806030902050204" pitchFamily="34" charset="0"/>
              <a:ea typeface="微软雅黑" panose="020B0503020204020204" pitchFamily="34" charset="-122"/>
              <a:cs typeface="+mn-ea"/>
              <a:sym typeface="Impact" panose="020B0806030902050204" pitchFamily="34" charset="0"/>
            </a:endParaRPr>
          </a:p>
          <a:p>
            <a:pPr marL="285750" lvl="0" indent="-285750" algn="l">
              <a:lnSpc>
                <a:spcPct val="130000"/>
              </a:lnSpc>
              <a:buClrTx/>
              <a:buSzTx/>
              <a:buFont typeface="Arial" panose="020B0604020202020204" pitchFamily="34" charset="0"/>
              <a:buChar char="•"/>
            </a:pPr>
            <a:r>
              <a:rPr lang="zh-CN" altLang="en-US" dirty="0">
                <a:latin typeface="Impact" panose="020B0806030902050204" pitchFamily="34" charset="0"/>
                <a:ea typeface="微软雅黑" panose="020B0503020204020204" pitchFamily="34" charset="-122"/>
                <a:cs typeface="+mn-ea"/>
                <a:sym typeface="+mn-ea"/>
              </a:rPr>
              <a:t>有效提高电解质补充的规范性，减少患者电解质紊乱</a:t>
            </a:r>
            <a:r>
              <a:rPr lang="zh-CN" altLang="en-US" dirty="0">
                <a:latin typeface="Impact" panose="020B0806030902050204" pitchFamily="34" charset="0"/>
                <a:ea typeface="微软雅黑" panose="020B0503020204020204" pitchFamily="34" charset="-122"/>
                <a:cs typeface="+mn-ea"/>
                <a:sym typeface="+mn-ea"/>
              </a:rPr>
              <a:t>及</a:t>
            </a:r>
            <a:r>
              <a:rPr lang="zh-CN" altLang="en-US" dirty="0">
                <a:latin typeface="Impact" panose="020B0806030902050204" pitchFamily="34" charset="0"/>
                <a:ea typeface="微软雅黑" panose="020B0503020204020204" pitchFamily="34" charset="-122"/>
                <a:cs typeface="+mn-ea"/>
                <a:sym typeface="+mn-ea"/>
              </a:rPr>
              <a:t>并发症，提高总体生存期</a:t>
            </a:r>
            <a:endParaRPr lang="zh-CN" altLang="en-US" dirty="0">
              <a:latin typeface="Impact" panose="020B0806030902050204" pitchFamily="34" charset="0"/>
              <a:ea typeface="微软雅黑" panose="020B0503020204020204" pitchFamily="34" charset="-122"/>
              <a:cs typeface="+mn-ea"/>
              <a:sym typeface="+mn-ea"/>
            </a:endParaRPr>
          </a:p>
          <a:p>
            <a:pPr marL="285750" lvl="0" indent="-285750" algn="l">
              <a:lnSpc>
                <a:spcPct val="130000"/>
              </a:lnSpc>
              <a:buClrTx/>
              <a:buSzTx/>
              <a:buFont typeface="Arial" panose="020B0604020202020204" pitchFamily="34" charset="0"/>
              <a:buChar char="•"/>
            </a:pPr>
            <a:r>
              <a:rPr lang="zh-CN" altLang="en-US" dirty="0">
                <a:latin typeface="Impact" panose="020B0806030902050204" pitchFamily="34" charset="0"/>
                <a:ea typeface="微软雅黑" panose="020B0503020204020204" pitchFamily="34" charset="-122"/>
                <a:cs typeface="+mn-ea"/>
                <a:sym typeface="+mn-ea"/>
              </a:rPr>
              <a:t>本品可与不同的氨基酸及葡萄糖溶液搭配使用，更加灵活便捷，可满足不同患者需求</a:t>
            </a:r>
            <a:endParaRPr lang="zh-CN" altLang="en-US" dirty="0">
              <a:latin typeface="Impact" panose="020B0806030902050204" pitchFamily="34" charset="0"/>
              <a:ea typeface="微软雅黑" panose="020B0503020204020204" pitchFamily="34" charset="-122"/>
              <a:cs typeface="+mn-ea"/>
              <a:sym typeface="+mn-ea"/>
            </a:endParaRPr>
          </a:p>
          <a:p>
            <a:pPr marL="285750" lvl="0" indent="-285750" algn="l">
              <a:lnSpc>
                <a:spcPct val="130000"/>
              </a:lnSpc>
              <a:buClrTx/>
              <a:buSzTx/>
              <a:buFont typeface="Arial" panose="020B0604020202020204" pitchFamily="34" charset="0"/>
              <a:buChar char="•"/>
            </a:pPr>
            <a:endParaRPr lang="zh-CN" altLang="en-US" dirty="0">
              <a:latin typeface="Impact" panose="020B0806030902050204" pitchFamily="34" charset="0"/>
              <a:ea typeface="微软雅黑" panose="020B0503020204020204" pitchFamily="34" charset="-122"/>
              <a:cs typeface="+mn-ea"/>
              <a:sym typeface="+mn-ea"/>
            </a:endParaRPr>
          </a:p>
        </p:txBody>
      </p:sp>
      <p:sp>
        <p:nvSpPr>
          <p:cNvPr id="89" name="文本框 49"/>
          <p:cNvSpPr txBox="1"/>
          <p:nvPr>
            <p:custDataLst>
              <p:tags r:id="rId17"/>
            </p:custDataLst>
          </p:nvPr>
        </p:nvSpPr>
        <p:spPr>
          <a:xfrm>
            <a:off x="1595755" y="4365625"/>
            <a:ext cx="3056890" cy="398780"/>
          </a:xfrm>
          <a:prstGeom prst="rect">
            <a:avLst/>
          </a:prstGeom>
          <a:noFill/>
        </p:spPr>
        <p:txBody>
          <a:bodyPr wrap="square" rtlCol="0">
            <a:spAutoFit/>
          </a:bodyPr>
          <a:lstStyle/>
          <a:p>
            <a:pPr lvl="0" algn="r">
              <a:buClrTx/>
              <a:buSzTx/>
              <a:buFontTx/>
              <a:defRPr/>
            </a:pPr>
            <a:r>
              <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rPr>
              <a:t>工艺先进，质量</a:t>
            </a:r>
            <a:r>
              <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rPr>
              <a:t>优良</a:t>
            </a:r>
            <a:endPar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90" name="矩形 89"/>
          <p:cNvSpPr/>
          <p:nvPr>
            <p:custDataLst>
              <p:tags r:id="rId18"/>
            </p:custDataLst>
          </p:nvPr>
        </p:nvSpPr>
        <p:spPr>
          <a:xfrm>
            <a:off x="607060" y="4808855"/>
            <a:ext cx="3833495" cy="1659890"/>
          </a:xfrm>
          <a:prstGeom prst="rect">
            <a:avLst/>
          </a:prstGeom>
        </p:spPr>
        <p:txBody>
          <a:bodyPr wrap="square">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gn="l">
              <a:lnSpc>
                <a:spcPct val="130000"/>
              </a:lnSpc>
              <a:buClrTx/>
              <a:buSzTx/>
              <a:buFont typeface="Arial" panose="020B0604020202020204" pitchFamily="34" charset="0"/>
              <a:buChar char="•"/>
            </a:pPr>
            <a:r>
              <a:rPr lang="zh-CN" altLang="en-US" dirty="0">
                <a:latin typeface="Impact" panose="020B0806030902050204" pitchFamily="34" charset="0"/>
                <a:ea typeface="微软雅黑" panose="020B0503020204020204" pitchFamily="34" charset="-122"/>
                <a:cs typeface="+mn-ea"/>
                <a:sym typeface="Impact" panose="020B0806030902050204" pitchFamily="34" charset="0"/>
              </a:rPr>
              <a:t>企业内控标准高于国家标准</a:t>
            </a:r>
            <a:r>
              <a:rPr lang="zh-CN" altLang="en-US" dirty="0">
                <a:latin typeface="Impact" panose="020B0806030902050204" pitchFamily="34" charset="0"/>
                <a:ea typeface="微软雅黑" panose="020B0503020204020204" pitchFamily="34" charset="-122"/>
                <a:cs typeface="+mn-ea"/>
                <a:sym typeface="Impact" panose="020B0806030902050204" pitchFamily="34" charset="0"/>
              </a:rPr>
              <a:t>，保证产品质量</a:t>
            </a:r>
            <a:r>
              <a:rPr lang="zh-CN" altLang="en-US" dirty="0">
                <a:latin typeface="Impact" panose="020B0806030902050204" pitchFamily="34" charset="0"/>
                <a:ea typeface="微软雅黑" panose="020B0503020204020204" pitchFamily="34" charset="-122"/>
                <a:cs typeface="+mn-ea"/>
                <a:sym typeface="Impact" panose="020B0806030902050204" pitchFamily="34" charset="0"/>
              </a:rPr>
              <a:t>。</a:t>
            </a:r>
            <a:endParaRPr lang="zh-CN" altLang="en-US" dirty="0">
              <a:latin typeface="Impact" panose="020B0806030902050204" pitchFamily="34" charset="0"/>
              <a:ea typeface="微软雅黑" panose="020B0503020204020204" pitchFamily="34" charset="-122"/>
              <a:cs typeface="+mn-ea"/>
              <a:sym typeface="Impact" panose="020B0806030902050204" pitchFamily="34" charset="0"/>
            </a:endParaRPr>
          </a:p>
          <a:p>
            <a:pPr marL="285750" lvl="0" indent="-285750" algn="l">
              <a:lnSpc>
                <a:spcPct val="130000"/>
              </a:lnSpc>
              <a:buClrTx/>
              <a:buSzTx/>
              <a:buFont typeface="Arial" panose="020B0604020202020204" pitchFamily="34" charset="0"/>
              <a:buChar char="•"/>
            </a:pPr>
            <a:r>
              <a:rPr lang="zh-CN" altLang="en-US" dirty="0">
                <a:latin typeface="Impact" panose="020B0806030902050204" pitchFamily="34" charset="0"/>
                <a:ea typeface="微软雅黑" panose="020B0503020204020204" pitchFamily="34" charset="-122"/>
                <a:cs typeface="+mn-ea"/>
                <a:sym typeface="Impact" panose="020B0806030902050204" pitchFamily="34" charset="0"/>
              </a:rPr>
              <a:t>自动化生产与灭菌工艺，避免微生物污染，保障产品最终无菌</a:t>
            </a:r>
            <a:endParaRPr lang="zh-CN" altLang="en-US" dirty="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91" name="文本框 49"/>
          <p:cNvSpPr txBox="1"/>
          <p:nvPr>
            <p:custDataLst>
              <p:tags r:id="rId19"/>
            </p:custDataLst>
          </p:nvPr>
        </p:nvSpPr>
        <p:spPr>
          <a:xfrm>
            <a:off x="2005965" y="904240"/>
            <a:ext cx="2646680" cy="398780"/>
          </a:xfrm>
          <a:prstGeom prst="rect">
            <a:avLst/>
          </a:prstGeom>
          <a:noFill/>
        </p:spPr>
        <p:txBody>
          <a:bodyPr wrap="square" rtlCol="0">
            <a:spAutoFit/>
          </a:bodyPr>
          <a:lstStyle/>
          <a:p>
            <a:pPr algn="r">
              <a:defRPr/>
            </a:pPr>
            <a:r>
              <a:rPr lang="zh-CN" altLang="en-US" sz="2000" b="1" dirty="0" smtClean="0">
                <a:solidFill>
                  <a:schemeClr val="tx1"/>
                </a:solidFill>
                <a:latin typeface="Impact" panose="020B0806030902050204" pitchFamily="34" charset="0"/>
                <a:ea typeface="微软雅黑" panose="020B0503020204020204" pitchFamily="34" charset="-122"/>
                <a:cs typeface="+mn-ea"/>
                <a:sym typeface="Impact" panose="020B0806030902050204" pitchFamily="34" charset="0"/>
              </a:rPr>
              <a:t>合理配方，协同增效</a:t>
            </a:r>
            <a:endParaRPr lang="zh-CN" altLang="en-US" sz="2000" b="1" dirty="0" smtClean="0">
              <a:solidFill>
                <a:schemeClr val="tx1"/>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92" name="矩形 91"/>
          <p:cNvSpPr/>
          <p:nvPr>
            <p:custDataLst>
              <p:tags r:id="rId20"/>
            </p:custDataLst>
          </p:nvPr>
        </p:nvSpPr>
        <p:spPr>
          <a:xfrm>
            <a:off x="542290" y="1358265"/>
            <a:ext cx="4676140" cy="1529715"/>
          </a:xfrm>
          <a:prstGeom prst="rect">
            <a:avLst/>
          </a:prstGeom>
        </p:spPr>
        <p:txBody>
          <a:bodyPr wrap="square">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gn="l">
              <a:lnSpc>
                <a:spcPct val="130000"/>
              </a:lnSpc>
              <a:buClrTx/>
              <a:buSzTx/>
              <a:buFont typeface="Arial" panose="020B0604020202020204" pitchFamily="34" charset="0"/>
              <a:buChar char="•"/>
            </a:pPr>
            <a:r>
              <a:rPr lang="zh-CN" altLang="en-US" dirty="0">
                <a:latin typeface="Impact" panose="020B0806030902050204" pitchFamily="34" charset="0"/>
                <a:ea typeface="微软雅黑" panose="020B0503020204020204" pitchFamily="34" charset="-122"/>
                <a:cs typeface="+mn-ea"/>
                <a:sym typeface="Impact" panose="020B0806030902050204" pitchFamily="34" charset="0"/>
              </a:rPr>
              <a:t>化药</a:t>
            </a:r>
            <a:r>
              <a:rPr lang="en-US" altLang="zh-CN" dirty="0">
                <a:latin typeface="微软雅黑" panose="020B0503020204020204" pitchFamily="34" charset="-122"/>
                <a:ea typeface="微软雅黑" panose="020B0503020204020204" pitchFamily="34" charset="-122"/>
                <a:cs typeface="微软雅黑" panose="020B0503020204020204" pitchFamily="34" charset="-122"/>
                <a:sym typeface="Impact" panose="020B0806030902050204" pitchFamily="34" charset="0"/>
              </a:rPr>
              <a:t>3</a:t>
            </a:r>
            <a:r>
              <a:rPr lang="zh-CN" altLang="en-US" dirty="0">
                <a:latin typeface="微软雅黑" panose="020B0503020204020204" pitchFamily="34" charset="-122"/>
                <a:ea typeface="微软雅黑" panose="020B0503020204020204" pitchFamily="34" charset="-122"/>
                <a:cs typeface="微软雅黑" panose="020B0503020204020204" pitchFamily="34" charset="-122"/>
                <a:sym typeface="Impact" panose="020B0806030902050204" pitchFamily="34" charset="0"/>
              </a:rPr>
              <a:t>类</a:t>
            </a:r>
            <a:r>
              <a:rPr lang="zh-CN" altLang="en-US" dirty="0">
                <a:latin typeface="Impact" panose="020B0806030902050204" pitchFamily="34" charset="0"/>
                <a:ea typeface="微软雅黑" panose="020B0503020204020204" pitchFamily="34" charset="-122"/>
                <a:cs typeface="+mn-ea"/>
                <a:sym typeface="Impact" panose="020B0806030902050204" pitchFamily="34" charset="0"/>
              </a:rPr>
              <a:t>，成分配比符合指南推荐</a:t>
            </a:r>
            <a:endParaRPr lang="zh-CN" altLang="en-US" dirty="0">
              <a:latin typeface="Impact" panose="020B0806030902050204" pitchFamily="34" charset="0"/>
              <a:ea typeface="微软雅黑" panose="020B0503020204020204" pitchFamily="34" charset="-122"/>
              <a:cs typeface="+mn-ea"/>
              <a:sym typeface="Impact" panose="020B0806030902050204" pitchFamily="34" charset="0"/>
            </a:endParaRPr>
          </a:p>
          <a:p>
            <a:pPr marL="285750" lvl="0" indent="-285750" algn="l">
              <a:lnSpc>
                <a:spcPct val="130000"/>
              </a:lnSpc>
              <a:buClrTx/>
              <a:buSzTx/>
              <a:buFont typeface="Arial" panose="020B0604020202020204" pitchFamily="34" charset="0"/>
              <a:buChar char="•"/>
            </a:pPr>
            <a:r>
              <a:rPr lang="zh-CN" altLang="en-US" dirty="0">
                <a:latin typeface="Impact" panose="020B0806030902050204" pitchFamily="34" charset="0"/>
                <a:ea typeface="微软雅黑" panose="020B0503020204020204" pitchFamily="34" charset="-122"/>
                <a:cs typeface="+mn-ea"/>
                <a:sym typeface="Impact" panose="020B0806030902050204" pitchFamily="34" charset="0"/>
              </a:rPr>
              <a:t>四种电解质同时补充，充分发挥协同作用</a:t>
            </a:r>
            <a:endParaRPr lang="zh-CN" altLang="en-US" dirty="0">
              <a:latin typeface="Impact" panose="020B0806030902050204" pitchFamily="34" charset="0"/>
              <a:ea typeface="微软雅黑" panose="020B0503020204020204" pitchFamily="34" charset="-122"/>
              <a:cs typeface="+mn-ea"/>
              <a:sym typeface="Impact" panose="020B0806030902050204" pitchFamily="34" charset="0"/>
            </a:endParaRPr>
          </a:p>
          <a:p>
            <a:pPr marL="285750" lvl="0" indent="-285750" algn="l">
              <a:lnSpc>
                <a:spcPct val="130000"/>
              </a:lnSpc>
              <a:buClrTx/>
              <a:buSzTx/>
              <a:buFont typeface="Arial" panose="020B0604020202020204" pitchFamily="34" charset="0"/>
              <a:buChar char="•"/>
            </a:pPr>
            <a:r>
              <a:rPr lang="zh-CN" altLang="en-US" dirty="0">
                <a:latin typeface="Times New Roman" panose="02020603050405020304" charset="0"/>
                <a:ea typeface="微软雅黑" panose="020B0503020204020204" pitchFamily="34" charset="-122"/>
                <a:cs typeface="Times New Roman" panose="02020603050405020304" charset="0"/>
                <a:sym typeface="+mn-ea"/>
              </a:rPr>
              <a:t>本品区别于林格氏液（如钠钾镁钙葡萄糖注射液），专用于肠外营养电解质补充</a:t>
            </a:r>
            <a:endParaRPr lang="zh-CN" altLang="en-US" dirty="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a:p>
            <a:pPr marL="285750" lvl="0" indent="-285750" algn="l">
              <a:lnSpc>
                <a:spcPct val="130000"/>
              </a:lnSpc>
              <a:buClrTx/>
              <a:buSzTx/>
              <a:buFont typeface="Arial" panose="020B0604020202020204" pitchFamily="34" charset="0"/>
              <a:buChar char="•"/>
            </a:pPr>
            <a:endParaRPr lang="zh-CN" altLang="en-US" dirty="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31" name="文本占位符 30"/>
          <p:cNvSpPr>
            <a:spLocks noGrp="1"/>
          </p:cNvSpPr>
          <p:nvPr>
            <p:ph type="body" sz="quarter" idx="10"/>
          </p:nvPr>
        </p:nvSpPr>
        <p:spPr/>
        <p:txBody>
          <a:bodyPr vert="horz" lIns="91440" tIns="45720" rIns="91440" bIns="45720" rtlCol="0" anchor="ctr">
            <a:noAutofit/>
          </a:bodyPr>
          <a:lstStyle/>
          <a:p>
            <a:pPr lvl="0" algn="l">
              <a:buClrTx/>
              <a:buSzTx/>
            </a:pPr>
            <a:r>
              <a:rPr lang="zh-CN" altLang="en-US" b="1" dirty="0" smtClean="0">
                <a:sym typeface="+mn-ea"/>
              </a:rPr>
              <a:t>四、创新性</a:t>
            </a:r>
            <a:endParaRPr lang="zh-CN" altLang="en-US" b="1" dirty="0" smtClean="0">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73" grpId="0" bldLvl="0" animBg="1"/>
      <p:bldP spid="74" grpId="0" bldLvl="0" animBg="1"/>
      <p:bldP spid="75" grpId="0" bldLvl="0" animBg="1"/>
      <p:bldP spid="76" grpId="0" bldLvl="0" animBg="1"/>
      <p:bldP spid="77" grpId="0" bldLvl="0" animBg="1"/>
      <p:bldP spid="78" grpId="0" bldLvl="0" animBg="1"/>
      <p:bldP spid="79" grpId="0" bldLvl="0" animBg="1"/>
      <p:bldP spid="80" grpId="0" bldLvl="0" animBg="1"/>
      <p:bldP spid="81" grpId="0" bldLvl="0" animBg="1"/>
      <p:bldP spid="82" grpId="0" bldLvl="0" animBg="1"/>
      <p:bldP spid="83" grpId="0" bldLvl="0" animBg="1"/>
      <p:bldP spid="84" grpId="0" bldLvl="0" animBg="1"/>
      <p:bldP spid="85" grpId="0"/>
      <p:bldP spid="86" grpId="0"/>
      <p:bldP spid="87" grpId="0"/>
      <p:bldP spid="88" grpId="0"/>
      <p:bldP spid="89" grpId="0"/>
      <p:bldP spid="90" grpId="0"/>
      <p:bldP spid="91" grpId="0"/>
      <p:bldP spid="9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5" name="TextBox 54"/>
          <p:cNvSpPr txBox="1"/>
          <p:nvPr/>
        </p:nvSpPr>
        <p:spPr>
          <a:xfrm>
            <a:off x="9609258" y="2985127"/>
            <a:ext cx="1186543" cy="757130"/>
          </a:xfrm>
          <a:prstGeom prst="rect">
            <a:avLst/>
          </a:prstGeom>
          <a:noFill/>
        </p:spPr>
        <p:txBody>
          <a:bodyPr wrap="none" rtlCol="0">
            <a:spAutoFit/>
          </a:bodyPr>
          <a:lstStyle/>
          <a:p>
            <a:pPr defTabSz="1096645">
              <a:defRPr/>
            </a:pPr>
            <a:r>
              <a:rPr lang="en-US" altLang="zh-CN" sz="4320" i="1" kern="0" dirty="0" smtClean="0">
                <a:solidFill>
                  <a:sysClr val="window" lastClr="FFFFFF"/>
                </a:solidFill>
                <a:latin typeface="Impact" panose="020B0806030902050204" pitchFamily="34" charset="0"/>
                <a:ea typeface="微软雅黑" panose="020B0503020204020204" pitchFamily="34" charset="-122"/>
                <a:cs typeface="+mn-ea"/>
                <a:sym typeface="Impact" panose="020B0806030902050204" pitchFamily="34" charset="0"/>
              </a:rPr>
              <a:t>2017</a:t>
            </a:r>
            <a:endParaRPr lang="zh-CN" altLang="en-US" sz="4320" i="1" kern="0" dirty="0">
              <a:solidFill>
                <a:sysClr val="window" lastClr="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59" name="AutoShape 7"/>
          <p:cNvSpPr>
            <a:spLocks noChangeArrowheads="1"/>
          </p:cNvSpPr>
          <p:nvPr>
            <p:custDataLst>
              <p:tags r:id="rId1"/>
            </p:custDataLst>
          </p:nvPr>
        </p:nvSpPr>
        <p:spPr bwMode="auto">
          <a:xfrm>
            <a:off x="904753" y="2878593"/>
            <a:ext cx="8019438" cy="1099048"/>
          </a:xfrm>
          <a:prstGeom prst="homePlate">
            <a:avLst>
              <a:gd name="adj" fmla="val 40030"/>
            </a:avLst>
          </a:prstGeom>
          <a:gradFill rotWithShape="1">
            <a:gsLst>
              <a:gs pos="0">
                <a:srgbClr val="B2B2B2">
                  <a:gamma/>
                  <a:tint val="5882"/>
                  <a:invGamma/>
                </a:srgbClr>
              </a:gs>
              <a:gs pos="100000">
                <a:srgbClr val="EAEAEA"/>
              </a:gs>
            </a:gsLst>
            <a:lin ang="5400000" scaled="1"/>
          </a:gradFill>
          <a:ln w="9525">
            <a:solidFill>
              <a:srgbClr val="EAEAEA"/>
            </a:solidFill>
            <a:miter lim="800000"/>
          </a:ln>
          <a:effectLst>
            <a:outerShdw blurRad="508000" dist="177800" dir="1860000" algn="ctr" rotWithShape="0">
              <a:srgbClr val="000000">
                <a:alpha val="43000"/>
              </a:srgbClr>
            </a:outerShdw>
          </a:effectLst>
        </p:spPr>
        <p:txBody>
          <a:bodyPr wrap="none" anchor="ctr"/>
          <a:lstStyle/>
          <a:p>
            <a:pPr marL="428625" indent="-428625">
              <a:lnSpc>
                <a:spcPct val="120000"/>
              </a:lnSpc>
              <a:defRPr/>
            </a:pPr>
            <a:endParaRPr lang="zh-CN" altLang="en-US" sz="1440" kern="0" dirty="0">
              <a:solidFill>
                <a:schemeClr val="tx1">
                  <a:lumMod val="50000"/>
                  <a:lumOff val="50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0" name="AutoShape 8"/>
          <p:cNvSpPr>
            <a:spLocks noChangeArrowheads="1"/>
          </p:cNvSpPr>
          <p:nvPr>
            <p:custDataLst>
              <p:tags r:id="rId2"/>
            </p:custDataLst>
          </p:nvPr>
        </p:nvSpPr>
        <p:spPr bwMode="auto">
          <a:xfrm>
            <a:off x="6332469" y="2862896"/>
            <a:ext cx="680710" cy="1125715"/>
          </a:xfrm>
          <a:prstGeom prst="chevron">
            <a:avLst>
              <a:gd name="adj" fmla="val 55472"/>
            </a:avLst>
          </a:prstGeom>
          <a:solidFill>
            <a:srgbClr val="EF7474"/>
          </a:solidFill>
          <a:ln w="25400" cap="flat" cmpd="sng" algn="ctr">
            <a:noFill/>
            <a:prstDash val="solid"/>
          </a:ln>
          <a:effectLst>
            <a:outerShdw blurRad="508000" dist="177800" dir="1860000" algn="ctr" rotWithShape="0">
              <a:srgbClr val="000000">
                <a:alpha val="43000"/>
              </a:srgbClr>
            </a:outerShdw>
          </a:effectLst>
        </p:spPr>
        <p:txBody>
          <a:bodyPr rtlCol="0" anchor="ctr"/>
          <a:lstStyle/>
          <a:p>
            <a:pPr algn="ctr"/>
            <a:endParaRPr lang="zh-CN" altLang="en-US" sz="2400" b="1" kern="0" dirty="0">
              <a:solidFill>
                <a:schemeClr val="tx1">
                  <a:lumMod val="50000"/>
                  <a:lumOff val="50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1" name="AutoShape 8"/>
          <p:cNvSpPr>
            <a:spLocks noChangeArrowheads="1"/>
          </p:cNvSpPr>
          <p:nvPr>
            <p:custDataLst>
              <p:tags r:id="rId3"/>
            </p:custDataLst>
          </p:nvPr>
        </p:nvSpPr>
        <p:spPr bwMode="auto">
          <a:xfrm>
            <a:off x="4190410" y="2862896"/>
            <a:ext cx="680710" cy="1125715"/>
          </a:xfrm>
          <a:prstGeom prst="chevron">
            <a:avLst>
              <a:gd name="adj" fmla="val 55472"/>
            </a:avLst>
          </a:prstGeom>
          <a:solidFill>
            <a:srgbClr val="C55883"/>
          </a:solidFill>
          <a:ln w="25400" cap="flat" cmpd="sng" algn="ctr">
            <a:noFill/>
            <a:prstDash val="solid"/>
          </a:ln>
          <a:effectLst>
            <a:outerShdw blurRad="508000" dist="177800" dir="1860000" algn="ctr" rotWithShape="0">
              <a:srgbClr val="000000">
                <a:alpha val="43000"/>
              </a:srgbClr>
            </a:outerShdw>
          </a:effectLst>
        </p:spPr>
        <p:txBody>
          <a:bodyPr rtlCol="0" anchor="ctr"/>
          <a:lstStyle/>
          <a:p>
            <a:pPr algn="ctr"/>
            <a:endParaRPr lang="zh-CN" altLang="en-US" sz="2400" b="1" kern="0" dirty="0">
              <a:solidFill>
                <a:schemeClr val="tx1">
                  <a:lumMod val="50000"/>
                  <a:lumOff val="50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2" name="AutoShape 8"/>
          <p:cNvSpPr>
            <a:spLocks noChangeArrowheads="1"/>
          </p:cNvSpPr>
          <p:nvPr>
            <p:custDataLst>
              <p:tags r:id="rId4"/>
            </p:custDataLst>
          </p:nvPr>
        </p:nvSpPr>
        <p:spPr bwMode="auto">
          <a:xfrm>
            <a:off x="2048349" y="2862896"/>
            <a:ext cx="680710" cy="1125715"/>
          </a:xfrm>
          <a:prstGeom prst="chevron">
            <a:avLst>
              <a:gd name="adj" fmla="val 55472"/>
            </a:avLst>
          </a:prstGeom>
          <a:solidFill>
            <a:srgbClr val="00B0F0"/>
          </a:solidFill>
          <a:ln w="25400" cap="flat" cmpd="sng" algn="ctr">
            <a:noFill/>
            <a:prstDash val="solid"/>
          </a:ln>
          <a:effectLst>
            <a:outerShdw blurRad="508000" dist="177800" dir="1860000" algn="ctr" rotWithShape="0">
              <a:srgbClr val="000000">
                <a:alpha val="43000"/>
              </a:srgbClr>
            </a:outerShdw>
          </a:effectLst>
        </p:spPr>
        <p:txBody>
          <a:bodyPr rtlCol="0" anchor="ctr"/>
          <a:lstStyle/>
          <a:p>
            <a:pPr algn="ctr"/>
            <a:endParaRPr lang="zh-CN" altLang="en-US" sz="2400" b="1" kern="0" dirty="0">
              <a:solidFill>
                <a:schemeClr val="tx1">
                  <a:lumMod val="50000"/>
                  <a:lumOff val="50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3" name="AutoShape 8"/>
          <p:cNvSpPr>
            <a:spLocks noChangeArrowheads="1"/>
          </p:cNvSpPr>
          <p:nvPr>
            <p:custDataLst>
              <p:tags r:id="rId5"/>
            </p:custDataLst>
          </p:nvPr>
        </p:nvSpPr>
        <p:spPr bwMode="auto">
          <a:xfrm>
            <a:off x="8474531" y="2862896"/>
            <a:ext cx="680710" cy="1125715"/>
          </a:xfrm>
          <a:prstGeom prst="chevron">
            <a:avLst>
              <a:gd name="adj" fmla="val 55472"/>
            </a:avLst>
          </a:prstGeom>
          <a:solidFill>
            <a:srgbClr val="C65885"/>
          </a:solidFill>
          <a:ln w="25400" cap="flat" cmpd="sng" algn="ctr">
            <a:noFill/>
            <a:prstDash val="solid"/>
          </a:ln>
          <a:effectLst>
            <a:outerShdw blurRad="508000" dist="177800" dir="1860000" algn="ctr" rotWithShape="0">
              <a:srgbClr val="000000">
                <a:alpha val="43000"/>
              </a:srgbClr>
            </a:outerShdw>
          </a:effectLst>
        </p:spPr>
        <p:txBody>
          <a:bodyPr rtlCol="0" anchor="ctr"/>
          <a:lstStyle/>
          <a:p>
            <a:pPr algn="ctr"/>
            <a:endParaRPr lang="zh-CN" altLang="en-US" sz="2400" b="1" kern="0" dirty="0">
              <a:solidFill>
                <a:schemeClr val="tx1">
                  <a:lumMod val="50000"/>
                  <a:lumOff val="50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grpSp>
        <p:nvGrpSpPr>
          <p:cNvPr id="68" name="组合 67"/>
          <p:cNvGrpSpPr/>
          <p:nvPr>
            <p:custDataLst>
              <p:tags r:id="rId6"/>
            </p:custDataLst>
          </p:nvPr>
        </p:nvGrpSpPr>
        <p:grpSpPr>
          <a:xfrm>
            <a:off x="1241657" y="3793625"/>
            <a:ext cx="4627245" cy="2867660"/>
            <a:chOff x="941884" y="3983470"/>
            <a:chExt cx="3856513" cy="2390009"/>
          </a:xfrm>
        </p:grpSpPr>
        <p:cxnSp>
          <p:nvCxnSpPr>
            <p:cNvPr id="69" name="直接连接符 68"/>
            <p:cNvCxnSpPr/>
            <p:nvPr>
              <p:custDataLst>
                <p:tags r:id="rId7"/>
              </p:custDataLst>
            </p:nvPr>
          </p:nvCxnSpPr>
          <p:spPr>
            <a:xfrm>
              <a:off x="941884" y="3983470"/>
              <a:ext cx="0" cy="1358533"/>
            </a:xfrm>
            <a:prstGeom prst="line">
              <a:avLst/>
            </a:prstGeom>
            <a:noFill/>
            <a:ln w="6350" cap="flat" cmpd="sng" algn="ctr">
              <a:solidFill>
                <a:schemeClr val="bg1">
                  <a:lumMod val="50000"/>
                </a:schemeClr>
              </a:solidFill>
              <a:prstDash val="solid"/>
              <a:headEnd type="oval" w="med" len="med"/>
              <a:tailEnd type="oval" w="med" len="med"/>
            </a:ln>
            <a:effectLst/>
          </p:spPr>
        </p:cxnSp>
        <p:sp>
          <p:nvSpPr>
            <p:cNvPr id="70" name="TextBox 69"/>
            <p:cNvSpPr txBox="1"/>
            <p:nvPr>
              <p:custDataLst>
                <p:tags r:id="rId8"/>
              </p:custDataLst>
            </p:nvPr>
          </p:nvSpPr>
          <p:spPr>
            <a:xfrm>
              <a:off x="1090069" y="4393095"/>
              <a:ext cx="3708328" cy="1980384"/>
            </a:xfrm>
            <a:prstGeom prst="rect">
              <a:avLst/>
            </a:prstGeom>
            <a:noFill/>
          </p:spPr>
          <p:txBody>
            <a:bodyPr wrap="square" rtlCol="0">
              <a:spAutoFit/>
            </a:bodyPr>
            <a:lstStyle/>
            <a:p>
              <a:pPr indent="0" fontAlgn="auto">
                <a:lnSpc>
                  <a:spcPct val="150000"/>
                </a:lnSpc>
                <a:defRPr/>
              </a:pPr>
              <a:r>
                <a:rPr lang="zh-CN" altLang="en-US" sz="1895" b="1" dirty="0" smtClean="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本品弥补药品目录短板</a:t>
              </a:r>
              <a:endParaRPr lang="zh-CN" altLang="en-US" sz="1895" b="1" dirty="0" smtClean="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a:p>
              <a:pPr indent="0" fontAlgn="auto">
                <a:lnSpc>
                  <a:spcPct val="150000"/>
                </a:lnSpc>
              </a:pP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1.目前医保目录尚无用于肠外营养的复方电解质补充剂，</a:t>
              </a:r>
              <a:r>
                <a:rPr lang="zh-CN" altLang="en-US" sz="1600" b="1" dirty="0">
                  <a:solidFill>
                    <a:srgbClr val="FF0000"/>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本品弥补了临床用药空白</a:t>
              </a: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a:t>
              </a:r>
              <a:endPar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a:p>
              <a:pPr indent="0" fontAlgn="auto">
                <a:lnSpc>
                  <a:spcPct val="150000"/>
                </a:lnSpc>
              </a:pP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2.可改善目前临床电解质补充不完全规范的现状。</a:t>
              </a:r>
              <a:endPar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a:p>
              <a:pPr indent="0" fontAlgn="auto">
                <a:lnSpc>
                  <a:spcPct val="150000"/>
                </a:lnSpc>
              </a:pPr>
              <a:r>
                <a:rPr lang="en-US" altLang="zh-CN" sz="1600" dirty="0">
                  <a:latin typeface="Times New Roman" panose="02020603050405020304" charset="0"/>
                  <a:ea typeface="微软雅黑" panose="020B0503020204020204" pitchFamily="34" charset="-122"/>
                  <a:cs typeface="Times New Roman" panose="02020603050405020304" charset="0"/>
                  <a:sym typeface="+mn-ea"/>
                </a:rPr>
                <a:t>3. </a:t>
              </a:r>
              <a:r>
                <a:rPr lang="zh-CN" altLang="en-US" sz="1600" b="1" dirty="0">
                  <a:solidFill>
                    <a:srgbClr val="FF0000"/>
                  </a:solidFill>
                  <a:latin typeface="Times New Roman" panose="02020603050405020304" charset="0"/>
                  <a:ea typeface="微软雅黑" panose="020B0503020204020204" pitchFamily="34" charset="-122"/>
                  <a:cs typeface="Times New Roman" panose="02020603050405020304" charset="0"/>
                  <a:sym typeface="+mn-ea"/>
                </a:rPr>
                <a:t>本品区别于林格氏液</a:t>
              </a:r>
              <a:r>
                <a:rPr lang="zh-CN" altLang="en-US" sz="1600" dirty="0">
                  <a:latin typeface="Times New Roman" panose="02020603050405020304" charset="0"/>
                  <a:ea typeface="微软雅黑" panose="020B0503020204020204" pitchFamily="34" charset="-122"/>
                  <a:cs typeface="Times New Roman" panose="02020603050405020304" charset="0"/>
                  <a:sym typeface="+mn-ea"/>
                </a:rPr>
                <a:t>（如钠钾镁钙葡萄糖注射液），专用于肠外营养电解质补充</a:t>
              </a:r>
              <a:endPar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p:txBody>
        </p:sp>
      </p:grpSp>
      <p:grpSp>
        <p:nvGrpSpPr>
          <p:cNvPr id="71" name="组合 70"/>
          <p:cNvGrpSpPr/>
          <p:nvPr>
            <p:custDataLst>
              <p:tags r:id="rId9"/>
            </p:custDataLst>
          </p:nvPr>
        </p:nvGrpSpPr>
        <p:grpSpPr>
          <a:xfrm>
            <a:off x="2955925" y="869949"/>
            <a:ext cx="4345305" cy="2103121"/>
            <a:chOff x="2293144" y="1666464"/>
            <a:chExt cx="3389731" cy="1752917"/>
          </a:xfrm>
        </p:grpSpPr>
        <p:cxnSp>
          <p:nvCxnSpPr>
            <p:cNvPr id="72" name="直接连接符 71"/>
            <p:cNvCxnSpPr/>
            <p:nvPr>
              <p:custDataLst>
                <p:tags r:id="rId10"/>
              </p:custDataLst>
            </p:nvPr>
          </p:nvCxnSpPr>
          <p:spPr>
            <a:xfrm>
              <a:off x="2293144" y="2060848"/>
              <a:ext cx="0" cy="1358533"/>
            </a:xfrm>
            <a:prstGeom prst="line">
              <a:avLst/>
            </a:prstGeom>
            <a:noFill/>
            <a:ln w="6350" cap="flat" cmpd="sng" algn="ctr">
              <a:solidFill>
                <a:schemeClr val="tx1">
                  <a:lumMod val="50000"/>
                  <a:lumOff val="50000"/>
                </a:schemeClr>
              </a:solidFill>
              <a:prstDash val="solid"/>
              <a:headEnd type="oval" w="med" len="med"/>
              <a:tailEnd type="oval" w="med" len="med"/>
            </a:ln>
            <a:effectLst/>
          </p:spPr>
        </p:cxnSp>
        <p:sp>
          <p:nvSpPr>
            <p:cNvPr id="73" name="TextBox 72"/>
            <p:cNvSpPr txBox="1"/>
            <p:nvPr>
              <p:custDataLst>
                <p:tags r:id="rId11"/>
              </p:custDataLst>
            </p:nvPr>
          </p:nvSpPr>
          <p:spPr>
            <a:xfrm>
              <a:off x="2360886" y="1666464"/>
              <a:ext cx="3321989" cy="1672998"/>
            </a:xfrm>
            <a:prstGeom prst="rect">
              <a:avLst/>
            </a:prstGeom>
            <a:noFill/>
          </p:spPr>
          <p:txBody>
            <a:bodyPr wrap="square" rtlCol="0">
              <a:spAutoFit/>
            </a:bodyPr>
            <a:lstStyle/>
            <a:p>
              <a:pPr indent="0" fontAlgn="auto">
                <a:lnSpc>
                  <a:spcPct val="150000"/>
                </a:lnSpc>
                <a:defRPr/>
              </a:pPr>
              <a:r>
                <a:rPr lang="zh-CN" altLang="en-US" sz="1895" b="1" dirty="0" smtClean="0">
                  <a:solidFill>
                    <a:schemeClr val="tx1"/>
                  </a:solidFill>
                  <a:latin typeface="Impact" panose="020B0806030902050204" pitchFamily="34" charset="0"/>
                  <a:ea typeface="微软雅黑" panose="020B0503020204020204" pitchFamily="34" charset="-122"/>
                  <a:cs typeface="+mn-ea"/>
                  <a:sym typeface="Impact" panose="020B0806030902050204" pitchFamily="34" charset="0"/>
                </a:rPr>
                <a:t>本品优化临床管理</a:t>
              </a:r>
              <a:endParaRPr lang="zh-CN" altLang="en-US" sz="1895" b="1" dirty="0" smtClean="0">
                <a:solidFill>
                  <a:schemeClr val="tx1"/>
                </a:solidFill>
                <a:latin typeface="Impact" panose="020B0806030902050204" pitchFamily="34" charset="0"/>
                <a:ea typeface="微软雅黑" panose="020B0503020204020204" pitchFamily="34" charset="-122"/>
                <a:cs typeface="+mn-ea"/>
                <a:sym typeface="Impact" panose="020B0806030902050204" pitchFamily="34" charset="0"/>
              </a:endParaRPr>
            </a:p>
            <a:p>
              <a:pPr lvl="0" indent="0" fontAlgn="auto">
                <a:lnSpc>
                  <a:spcPct val="150000"/>
                </a:lnSpc>
              </a:pPr>
              <a:r>
                <a:rPr lang="en-US" altLang="zh-CN" sz="1600" dirty="0">
                  <a:solidFill>
                    <a:schemeClr val="tx1"/>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1.</a:t>
              </a:r>
              <a:r>
                <a:rPr lang="zh-CN" altLang="en-US" sz="1600" b="1" dirty="0">
                  <a:solidFill>
                    <a:srgbClr val="FF0000"/>
                  </a:solidFill>
                  <a:latin typeface="Times New Roman" panose="02020603050405020304" charset="0"/>
                  <a:ea typeface="微软雅黑" panose="020B0503020204020204" pitchFamily="34" charset="-122"/>
                  <a:cs typeface="Times New Roman" panose="02020603050405020304" charset="0"/>
                  <a:sym typeface="+mn-ea"/>
                </a:rPr>
                <a:t>适应症明确</a:t>
              </a: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a:t>
              </a:r>
              <a:r>
                <a:rPr lang="zh-CN" altLang="zh-CN"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代替目录内的单方制剂组合，</a:t>
              </a: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无滥用风险，</a:t>
              </a:r>
              <a:r>
                <a:rPr lang="zh-CN" altLang="zh-CN"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医保支出增加可控</a:t>
              </a: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a:t>
              </a:r>
              <a:endPar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endParaRPr>
            </a:p>
            <a:p>
              <a:pPr lvl="0" indent="0" fontAlgn="auto">
                <a:lnSpc>
                  <a:spcPct val="150000"/>
                </a:lnSpc>
              </a:pPr>
              <a:r>
                <a:rPr lang="en-US" altLang="zh-CN"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2.</a:t>
              </a:r>
              <a:r>
                <a:rPr lang="zh-CN" altLang="en-US" sz="1600" b="1" dirty="0">
                  <a:solidFill>
                    <a:srgbClr val="FF0000"/>
                  </a:solidFill>
                  <a:latin typeface="Times New Roman" panose="02020603050405020304" charset="0"/>
                  <a:ea typeface="微软雅黑" panose="020B0503020204020204" pitchFamily="34" charset="-122"/>
                  <a:cs typeface="Times New Roman" panose="02020603050405020304" charset="0"/>
                  <a:sym typeface="+mn-ea"/>
                </a:rPr>
                <a:t>降低医院管理成本</a:t>
              </a: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，减少配置的次数，节约配置人工及耗材，降低感染风险。</a:t>
              </a:r>
              <a:endPar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endParaRPr>
            </a:p>
          </p:txBody>
        </p:sp>
      </p:grpSp>
      <p:grpSp>
        <p:nvGrpSpPr>
          <p:cNvPr id="74" name="组合 73"/>
          <p:cNvGrpSpPr/>
          <p:nvPr>
            <p:custDataLst>
              <p:tags r:id="rId12"/>
            </p:custDataLst>
          </p:nvPr>
        </p:nvGrpSpPr>
        <p:grpSpPr>
          <a:xfrm>
            <a:off x="5923415" y="3819532"/>
            <a:ext cx="4626610" cy="2132966"/>
            <a:chOff x="3648596" y="3980384"/>
            <a:chExt cx="3855984" cy="1777689"/>
          </a:xfrm>
        </p:grpSpPr>
        <p:cxnSp>
          <p:nvCxnSpPr>
            <p:cNvPr id="75" name="直接连接符 74"/>
            <p:cNvCxnSpPr/>
            <p:nvPr>
              <p:custDataLst>
                <p:tags r:id="rId13"/>
              </p:custDataLst>
            </p:nvPr>
          </p:nvCxnSpPr>
          <p:spPr>
            <a:xfrm>
              <a:off x="3648596" y="3980384"/>
              <a:ext cx="0" cy="1358533"/>
            </a:xfrm>
            <a:prstGeom prst="line">
              <a:avLst/>
            </a:prstGeom>
            <a:noFill/>
            <a:ln w="6350" cap="flat" cmpd="sng" algn="ctr">
              <a:solidFill>
                <a:srgbClr val="888888"/>
              </a:solidFill>
              <a:prstDash val="solid"/>
              <a:headEnd type="oval" w="med" len="med"/>
              <a:tailEnd type="oval" w="med" len="med"/>
            </a:ln>
            <a:effectLst/>
          </p:spPr>
        </p:cxnSp>
        <p:sp>
          <p:nvSpPr>
            <p:cNvPr id="76" name="TextBox 75"/>
            <p:cNvSpPr txBox="1"/>
            <p:nvPr>
              <p:custDataLst>
                <p:tags r:id="rId14"/>
              </p:custDataLst>
            </p:nvPr>
          </p:nvSpPr>
          <p:spPr>
            <a:xfrm>
              <a:off x="3823243" y="4393185"/>
              <a:ext cx="3681337" cy="1364888"/>
            </a:xfrm>
            <a:prstGeom prst="rect">
              <a:avLst/>
            </a:prstGeom>
            <a:noFill/>
          </p:spPr>
          <p:txBody>
            <a:bodyPr wrap="square" rtlCol="0">
              <a:spAutoFit/>
            </a:bodyPr>
            <a:lstStyle/>
            <a:p>
              <a:pPr indent="0" fontAlgn="auto">
                <a:lnSpc>
                  <a:spcPct val="150000"/>
                </a:lnSpc>
                <a:defRPr/>
              </a:pPr>
              <a:r>
                <a:rPr lang="zh-CN" altLang="en-US" sz="1895" b="1" dirty="0" smtClean="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对公共健康的影响</a:t>
              </a:r>
              <a:endParaRPr lang="zh-CN" altLang="en-US" sz="1895" b="1" dirty="0" smtClean="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a:p>
              <a:pPr indent="0" fontAlgn="auto">
                <a:lnSpc>
                  <a:spcPct val="150000"/>
                </a:lnSpc>
              </a:pPr>
              <a:r>
                <a:rPr lang="en-US" altLang="zh-CN" sz="1600" dirty="0">
                  <a:latin typeface="Times New Roman" panose="02020603050405020304" charset="0"/>
                  <a:ea typeface="微软雅黑" panose="020B0503020204020204" pitchFamily="34" charset="-122"/>
                  <a:cs typeface="Times New Roman" panose="02020603050405020304" charset="0"/>
                  <a:sym typeface="+mn-ea"/>
                </a:rPr>
                <a:t>1. </a:t>
              </a:r>
              <a:r>
                <a:rPr lang="zh-CN" altLang="en-US" sz="1600" dirty="0">
                  <a:latin typeface="Times New Roman" panose="02020603050405020304" charset="0"/>
                  <a:ea typeface="微软雅黑" panose="020B0503020204020204" pitchFamily="34" charset="-122"/>
                  <a:cs typeface="Times New Roman" panose="02020603050405020304" charset="0"/>
                  <a:sym typeface="+mn-ea"/>
                </a:rPr>
                <a:t>在胃肠道术后的肠外营养患者中，电解质紊乱发生率高，</a:t>
              </a:r>
              <a:r>
                <a:rPr lang="zh-CN" altLang="en-US" sz="1600" b="1" dirty="0">
                  <a:solidFill>
                    <a:srgbClr val="FF0000"/>
                  </a:solidFill>
                  <a:latin typeface="Times New Roman" panose="02020603050405020304" charset="0"/>
                  <a:ea typeface="微软雅黑" panose="020B0503020204020204" pitchFamily="34" charset="-122"/>
                  <a:cs typeface="Times New Roman" panose="02020603050405020304" charset="0"/>
                  <a:sym typeface="+mn-ea"/>
                </a:rPr>
                <a:t>本品可避免电解质紊乱，改善患者预后</a:t>
              </a:r>
              <a:r>
                <a:rPr lang="zh-CN" altLang="en-US" sz="1600" dirty="0">
                  <a:latin typeface="Times New Roman" panose="02020603050405020304" charset="0"/>
                  <a:ea typeface="微软雅黑" panose="020B0503020204020204" pitchFamily="34" charset="-122"/>
                  <a:cs typeface="Times New Roman" panose="02020603050405020304" charset="0"/>
                  <a:sym typeface="+mn-ea"/>
                </a:rPr>
                <a:t>，延长生存时间，提高全民健康水平。</a:t>
              </a:r>
              <a:endParaRPr lang="zh-CN" altLang="en-US" sz="1600" dirty="0">
                <a:latin typeface="Times New Roman" panose="02020603050405020304" charset="0"/>
                <a:ea typeface="微软雅黑" panose="020B0503020204020204" pitchFamily="34" charset="-122"/>
                <a:cs typeface="Times New Roman" panose="02020603050405020304" charset="0"/>
                <a:sym typeface="+mn-ea"/>
              </a:endParaRPr>
            </a:p>
          </p:txBody>
        </p:sp>
      </p:grpSp>
      <p:grpSp>
        <p:nvGrpSpPr>
          <p:cNvPr id="77" name="组合 76"/>
          <p:cNvGrpSpPr/>
          <p:nvPr>
            <p:custDataLst>
              <p:tags r:id="rId15"/>
            </p:custDataLst>
          </p:nvPr>
        </p:nvGrpSpPr>
        <p:grpSpPr>
          <a:xfrm>
            <a:off x="7665808" y="870057"/>
            <a:ext cx="3933825" cy="2089855"/>
            <a:chOff x="5044092" y="1677620"/>
            <a:chExt cx="3278592" cy="1741761"/>
          </a:xfrm>
        </p:grpSpPr>
        <p:cxnSp>
          <p:nvCxnSpPr>
            <p:cNvPr id="78" name="直接连接符 77"/>
            <p:cNvCxnSpPr/>
            <p:nvPr>
              <p:custDataLst>
                <p:tags r:id="rId16"/>
              </p:custDataLst>
            </p:nvPr>
          </p:nvCxnSpPr>
          <p:spPr>
            <a:xfrm>
              <a:off x="5044092" y="2060848"/>
              <a:ext cx="0" cy="1358533"/>
            </a:xfrm>
            <a:prstGeom prst="line">
              <a:avLst/>
            </a:prstGeom>
            <a:noFill/>
            <a:ln w="6350" cap="flat" cmpd="sng" algn="ctr">
              <a:solidFill>
                <a:srgbClr val="888888"/>
              </a:solidFill>
              <a:prstDash val="solid"/>
              <a:headEnd type="oval" w="med" len="med"/>
              <a:tailEnd type="oval" w="med" len="med"/>
            </a:ln>
            <a:effectLst/>
          </p:spPr>
        </p:cxnSp>
        <p:sp>
          <p:nvSpPr>
            <p:cNvPr id="79" name="TextBox 78"/>
            <p:cNvSpPr txBox="1"/>
            <p:nvPr>
              <p:custDataLst>
                <p:tags r:id="rId17"/>
              </p:custDataLst>
            </p:nvPr>
          </p:nvSpPr>
          <p:spPr>
            <a:xfrm>
              <a:off x="5044092" y="1677620"/>
              <a:ext cx="3278592" cy="1056876"/>
            </a:xfrm>
            <a:prstGeom prst="rect">
              <a:avLst/>
            </a:prstGeom>
            <a:noFill/>
          </p:spPr>
          <p:txBody>
            <a:bodyPr wrap="square" rtlCol="0">
              <a:spAutoFit/>
            </a:bodyPr>
            <a:lstStyle/>
            <a:p>
              <a:pPr indent="0" fontAlgn="auto">
                <a:lnSpc>
                  <a:spcPct val="150000"/>
                </a:lnSpc>
                <a:defRPr/>
              </a:pPr>
              <a:r>
                <a:rPr lang="zh-CN" altLang="en-US" sz="1895" b="1" dirty="0">
                  <a:solidFill>
                    <a:schemeClr val="tx1"/>
                  </a:solidFill>
                  <a:latin typeface="微软雅黑" panose="020B0503020204020204" pitchFamily="34" charset="-122"/>
                  <a:ea typeface="微软雅黑" panose="020B0503020204020204" pitchFamily="34" charset="-122"/>
                  <a:sym typeface="+mn-ea"/>
                </a:rPr>
                <a:t>符合“保基本”原则</a:t>
              </a:r>
              <a:endParaRPr lang="zh-CN" altLang="en-US" sz="1895" b="1" dirty="0">
                <a:solidFill>
                  <a:schemeClr val="tx1"/>
                </a:solidFill>
                <a:latin typeface="Impact" panose="020B0806030902050204" pitchFamily="34" charset="0"/>
                <a:ea typeface="微软雅黑" panose="020B0503020204020204" pitchFamily="34" charset="-122"/>
                <a:cs typeface="+mn-ea"/>
                <a:sym typeface="Impact" panose="020B0806030902050204" pitchFamily="34" charset="0"/>
              </a:endParaRPr>
            </a:p>
            <a:p>
              <a:pPr indent="0" fontAlgn="auto">
                <a:lnSpc>
                  <a:spcPct val="150000"/>
                </a:lnSpc>
              </a:pPr>
              <a:r>
                <a:rPr lang="en-US" altLang="zh-CN" sz="1600" b="1" dirty="0">
                  <a:solidFill>
                    <a:schemeClr val="tx1"/>
                  </a:solidFill>
                  <a:effectLst/>
                  <a:latin typeface="Times New Roman" panose="02020603050405020304" charset="0"/>
                  <a:ea typeface="微软雅黑" panose="020B0503020204020204" pitchFamily="34" charset="-122"/>
                  <a:cs typeface="Times New Roman" panose="02020603050405020304" charset="0"/>
                  <a:sym typeface="+mn-ea"/>
                </a:rPr>
                <a:t>1. </a:t>
              </a: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可</a:t>
              </a:r>
              <a:r>
                <a:rPr lang="zh-CN" altLang="en-US" sz="1600" b="1" dirty="0">
                  <a:solidFill>
                    <a:srgbClr val="FF0000"/>
                  </a:solidFill>
                  <a:latin typeface="Times New Roman" panose="02020603050405020304" charset="0"/>
                  <a:ea typeface="微软雅黑" panose="020B0503020204020204" pitchFamily="34" charset="-122"/>
                  <a:cs typeface="Times New Roman" panose="02020603050405020304" charset="0"/>
                  <a:sym typeface="+mn-ea"/>
                </a:rPr>
                <a:t>满足不同类型患者肠外营养电解质补充需求</a:t>
              </a:r>
              <a:r>
                <a:rPr lang="zh-CN" altLang="en-US" sz="1600" dirty="0">
                  <a:solidFill>
                    <a:schemeClr val="tx1"/>
                  </a:solidFill>
                  <a:latin typeface="Times New Roman" panose="02020603050405020304" charset="0"/>
                  <a:ea typeface="微软雅黑" panose="020B0503020204020204" pitchFamily="34" charset="-122"/>
                  <a:cs typeface="Times New Roman" panose="02020603050405020304" charset="0"/>
                  <a:sym typeface="+mn-ea"/>
                </a:rPr>
                <a:t>，具有更佳灵活和便捷的特点。</a:t>
              </a:r>
              <a:endParaRPr lang="zh-CN" altLang="en-US" sz="1600" dirty="0">
                <a:solidFill>
                  <a:schemeClr val="tx1"/>
                </a:solidFill>
                <a:effectLst/>
                <a:latin typeface="Times New Roman" panose="02020603050405020304" charset="0"/>
                <a:ea typeface="微软雅黑" panose="020B0503020204020204" pitchFamily="34" charset="-122"/>
                <a:cs typeface="Times New Roman" panose="02020603050405020304" charset="0"/>
                <a:sym typeface="+mn-ea"/>
              </a:endParaRPr>
            </a:p>
          </p:txBody>
        </p:sp>
      </p:grpSp>
      <p:sp>
        <p:nvSpPr>
          <p:cNvPr id="31" name="文本占位符 30"/>
          <p:cNvSpPr>
            <a:spLocks noGrp="1"/>
          </p:cNvSpPr>
          <p:nvPr>
            <p:ph type="body" sz="quarter" idx="10"/>
          </p:nvPr>
        </p:nvSpPr>
        <p:spPr/>
        <p:txBody>
          <a:bodyPr vert="horz" lIns="91440" tIns="45720" rIns="91440" bIns="45720" rtlCol="0" anchor="ctr">
            <a:noAutofit/>
          </a:bodyPr>
          <a:p>
            <a:pPr lvl="0" algn="l">
              <a:buClrTx/>
              <a:buSzTx/>
            </a:pPr>
            <a:r>
              <a:rPr lang="zh-CN" altLang="en-US" b="1" dirty="0" smtClean="0">
                <a:sym typeface="+mn-ea"/>
              </a:rPr>
              <a:t>五、公平性</a:t>
            </a:r>
            <a:endParaRPr lang="zh-CN" altLang="en-US" b="1" dirty="0" smtClean="0">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55" grpId="0"/>
      <p:bldP spid="59" grpId="0" bldLvl="0" animBg="1"/>
      <p:bldP spid="60" grpId="0" bldLvl="0" animBg="1"/>
      <p:bldP spid="61" grpId="0" bldLvl="0" animBg="1"/>
      <p:bldP spid="62" grpId="0" bldLvl="0" animBg="1"/>
      <p:bldP spid="6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矩形 40"/>
          <p:cNvSpPr/>
          <p:nvPr/>
        </p:nvSpPr>
        <p:spPr>
          <a:xfrm>
            <a:off x="2216069" y="1298724"/>
            <a:ext cx="1800201" cy="1800201"/>
          </a:xfrm>
          <a:prstGeom prst="rect">
            <a:avLst/>
          </a:prstGeom>
          <a:solidFill>
            <a:schemeClr val="accent2"/>
          </a:solidFill>
          <a:ln>
            <a:noFill/>
          </a:ln>
          <a:effectLst>
            <a:outerShdw blurRad="330200" dist="203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46" name="矩形 45"/>
          <p:cNvSpPr/>
          <p:nvPr/>
        </p:nvSpPr>
        <p:spPr>
          <a:xfrm>
            <a:off x="847917" y="2150135"/>
            <a:ext cx="2304257" cy="2304257"/>
          </a:xfrm>
          <a:prstGeom prst="rect">
            <a:avLst/>
          </a:prstGeom>
          <a:solidFill>
            <a:srgbClr val="00B0F0"/>
          </a:solidFill>
          <a:ln>
            <a:noFill/>
          </a:ln>
          <a:effectLst>
            <a:outerShdw blurRad="330200" dist="203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47" name="矩形 46"/>
          <p:cNvSpPr/>
          <p:nvPr/>
        </p:nvSpPr>
        <p:spPr>
          <a:xfrm>
            <a:off x="429370" y="3763067"/>
            <a:ext cx="900100" cy="900100"/>
          </a:xfrm>
          <a:prstGeom prst="rect">
            <a:avLst/>
          </a:prstGeom>
          <a:solidFill>
            <a:schemeClr val="accent5"/>
          </a:solidFill>
          <a:ln>
            <a:noFill/>
          </a:ln>
          <a:effectLst>
            <a:outerShdw blurRad="330200" dist="203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48" name="矩形 47"/>
          <p:cNvSpPr/>
          <p:nvPr/>
        </p:nvSpPr>
        <p:spPr>
          <a:xfrm>
            <a:off x="3485212" y="3212976"/>
            <a:ext cx="792088" cy="792088"/>
          </a:xfrm>
          <a:prstGeom prst="rect">
            <a:avLst/>
          </a:pr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3" name="矩形 62"/>
          <p:cNvSpPr/>
          <p:nvPr/>
        </p:nvSpPr>
        <p:spPr>
          <a:xfrm>
            <a:off x="2761760" y="3805137"/>
            <a:ext cx="900101" cy="900101"/>
          </a:xfrm>
          <a:prstGeom prst="rect">
            <a:avLst/>
          </a:prstGeom>
          <a:solidFill>
            <a:schemeClr val="accent2"/>
          </a:solidFill>
          <a:ln>
            <a:noFill/>
          </a:ln>
          <a:effectLst>
            <a:outerShdw blurRad="330200" dist="203200" dir="2700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4" name="矩形 63"/>
          <p:cNvSpPr/>
          <p:nvPr/>
        </p:nvSpPr>
        <p:spPr>
          <a:xfrm>
            <a:off x="3881256" y="2503677"/>
            <a:ext cx="450050" cy="450050"/>
          </a:xfrm>
          <a:prstGeom prst="rect">
            <a:avLst/>
          </a:prstGeom>
          <a:solidFill>
            <a:srgbClr val="00B0F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6" name="矩形 65"/>
          <p:cNvSpPr/>
          <p:nvPr/>
        </p:nvSpPr>
        <p:spPr>
          <a:xfrm>
            <a:off x="2990504" y="1574071"/>
            <a:ext cx="1597214" cy="1597214"/>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7" name="矩形 66"/>
          <p:cNvSpPr/>
          <p:nvPr/>
        </p:nvSpPr>
        <p:spPr>
          <a:xfrm>
            <a:off x="847917" y="4184542"/>
            <a:ext cx="931490" cy="917921"/>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8" name="矩形 67"/>
          <p:cNvSpPr/>
          <p:nvPr/>
        </p:nvSpPr>
        <p:spPr>
          <a:xfrm>
            <a:off x="2648117" y="4382383"/>
            <a:ext cx="540060" cy="540060"/>
          </a:xfrm>
          <a:prstGeom prst="rect">
            <a:avLst/>
          </a:prstGeom>
          <a:noFill/>
          <a:ln>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9" name="矩形 68"/>
          <p:cNvSpPr/>
          <p:nvPr/>
        </p:nvSpPr>
        <p:spPr>
          <a:xfrm>
            <a:off x="1261962" y="1580287"/>
            <a:ext cx="225025" cy="225025"/>
          </a:xfrm>
          <a:prstGeom prst="rect">
            <a:avLst/>
          </a:prstGeom>
          <a:solidFill>
            <a:schemeClr val="accent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0" name="矩形 69"/>
          <p:cNvSpPr/>
          <p:nvPr/>
        </p:nvSpPr>
        <p:spPr>
          <a:xfrm flipH="1">
            <a:off x="598713" y="4855756"/>
            <a:ext cx="190697" cy="190697"/>
          </a:xfrm>
          <a:prstGeom prst="rect">
            <a:avLst/>
          </a:prstGeom>
          <a:solidFill>
            <a:schemeClr val="accent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2" name="矩形 71"/>
          <p:cNvSpPr/>
          <p:nvPr/>
        </p:nvSpPr>
        <p:spPr>
          <a:xfrm>
            <a:off x="278948" y="3326001"/>
            <a:ext cx="451955" cy="451955"/>
          </a:xfrm>
          <a:prstGeom prst="rect">
            <a:avLst/>
          </a:prstGeom>
          <a:noFill/>
          <a:ln>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5" name="矩形 74"/>
          <p:cNvSpPr/>
          <p:nvPr/>
        </p:nvSpPr>
        <p:spPr>
          <a:xfrm>
            <a:off x="249350" y="1326128"/>
            <a:ext cx="1080121" cy="1080121"/>
          </a:xfrm>
          <a:prstGeom prst="rect">
            <a:avLst/>
          </a:pr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1" name="矩形 70"/>
          <p:cNvSpPr/>
          <p:nvPr/>
        </p:nvSpPr>
        <p:spPr>
          <a:xfrm>
            <a:off x="-13919" y="2725573"/>
            <a:ext cx="488146" cy="488146"/>
          </a:xfrm>
          <a:prstGeom prst="rect">
            <a:avLst/>
          </a:prstGeom>
          <a:solidFill>
            <a:schemeClr val="accent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5" name="矩形 64"/>
          <p:cNvSpPr/>
          <p:nvPr/>
        </p:nvSpPr>
        <p:spPr>
          <a:xfrm>
            <a:off x="717516" y="1844979"/>
            <a:ext cx="450050" cy="450050"/>
          </a:xfrm>
          <a:prstGeom prst="rect">
            <a:avLst/>
          </a:prstGeom>
          <a:solidFill>
            <a:schemeClr val="accent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23" name="圆角矩形 22"/>
          <p:cNvSpPr/>
          <p:nvPr/>
        </p:nvSpPr>
        <p:spPr>
          <a:xfrm>
            <a:off x="4348602" y="4151678"/>
            <a:ext cx="7253033" cy="672075"/>
          </a:xfrm>
          <a:prstGeom prst="roundRect">
            <a:avLst>
              <a:gd name="adj" fmla="val 42270"/>
            </a:avLst>
          </a:prstGeom>
          <a:solidFill>
            <a:schemeClr val="bg1">
              <a:lumMod val="85000"/>
            </a:schemeClr>
          </a:soli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24" name="TextBox 25"/>
          <p:cNvSpPr txBox="1"/>
          <p:nvPr/>
        </p:nvSpPr>
        <p:spPr>
          <a:xfrm>
            <a:off x="5881159" y="4221192"/>
            <a:ext cx="3543300" cy="542925"/>
          </a:xfrm>
          <a:prstGeom prst="rect">
            <a:avLst/>
          </a:prstGeom>
          <a:noFill/>
        </p:spPr>
        <p:txBody>
          <a:bodyPr wrap="none" rtlCol="0">
            <a:spAutoFit/>
          </a:bodyPr>
          <a:lstStyle/>
          <a:p>
            <a:r>
              <a:rPr lang="zh-CN" altLang="en-US" sz="2935" dirty="0">
                <a:solidFill>
                  <a:schemeClr val="tx1">
                    <a:lumMod val="75000"/>
                    <a:lumOff val="25000"/>
                  </a:schemeClr>
                </a:solidFill>
                <a:latin typeface="Impact" panose="020B0806030902050204" pitchFamily="34" charset="0"/>
                <a:ea typeface="微软雅黑" panose="020B0503020204020204" pitchFamily="34" charset="-122"/>
                <a:cs typeface="+mn-ea"/>
                <a:sym typeface="Impact" panose="020B0806030902050204" pitchFamily="34" charset="0"/>
              </a:rPr>
              <a:t>石家庄四药有限公司</a:t>
            </a:r>
            <a:endParaRPr lang="zh-CN" altLang="en-US" sz="2935" dirty="0">
              <a:solidFill>
                <a:schemeClr val="tx1">
                  <a:lumMod val="75000"/>
                  <a:lumOff val="2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grpSp>
        <p:nvGrpSpPr>
          <p:cNvPr id="25" name="组合 24"/>
          <p:cNvGrpSpPr/>
          <p:nvPr/>
        </p:nvGrpSpPr>
        <p:grpSpPr>
          <a:xfrm>
            <a:off x="4263680" y="4128742"/>
            <a:ext cx="960105" cy="766159"/>
            <a:chOff x="899592" y="2377261"/>
            <a:chExt cx="720079" cy="574619"/>
          </a:xfrm>
          <a:effectLst>
            <a:outerShdw blurRad="50800" dist="38100" dir="2700000" algn="tl" rotWithShape="0">
              <a:prstClr val="black">
                <a:alpha val="40000"/>
              </a:prstClr>
            </a:outerShdw>
          </a:effectLst>
        </p:grpSpPr>
        <p:sp>
          <p:nvSpPr>
            <p:cNvPr id="26" name="圆角矩形 25"/>
            <p:cNvSpPr/>
            <p:nvPr/>
          </p:nvSpPr>
          <p:spPr>
            <a:xfrm>
              <a:off x="899592" y="2377261"/>
              <a:ext cx="720079" cy="574619"/>
            </a:xfrm>
            <a:prstGeom prst="roundRect">
              <a:avLst>
                <a:gd name="adj" fmla="val 42270"/>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C00000"/>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27" name="圆角矩形 26"/>
            <p:cNvSpPr/>
            <p:nvPr/>
          </p:nvSpPr>
          <p:spPr>
            <a:xfrm>
              <a:off x="920241" y="2397813"/>
              <a:ext cx="681258" cy="533516"/>
            </a:xfrm>
            <a:prstGeom prst="roundRect">
              <a:avLst>
                <a:gd name="adj" fmla="val 42270"/>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C00000"/>
                </a:solidFill>
                <a:latin typeface="Impact" panose="020B0806030902050204" pitchFamily="34" charset="0"/>
                <a:ea typeface="微软雅黑" panose="020B0503020204020204" pitchFamily="34" charset="-122"/>
                <a:cs typeface="+mn-ea"/>
                <a:sym typeface="Impact" panose="020B0806030902050204" pitchFamily="34" charset="0"/>
              </a:endParaRPr>
            </a:p>
          </p:txBody>
        </p:sp>
      </p:grpSp>
      <p:sp>
        <p:nvSpPr>
          <p:cNvPr id="30" name="TextBox 51"/>
          <p:cNvSpPr txBox="1"/>
          <p:nvPr/>
        </p:nvSpPr>
        <p:spPr>
          <a:xfrm>
            <a:off x="4505325" y="2817495"/>
            <a:ext cx="7268210" cy="1106805"/>
          </a:xfrm>
          <a:prstGeom prst="rect">
            <a:avLst/>
          </a:prstGeom>
          <a:noFill/>
        </p:spPr>
        <p:txBody>
          <a:bodyPr wrap="square" rtlCol="0">
            <a:spAutoFit/>
          </a:bodyPr>
          <a:lstStyle/>
          <a:p>
            <a:r>
              <a:rPr lang="zh-CN" altLang="en-US" sz="6600" b="1" dirty="0" smtClean="0">
                <a:solidFill>
                  <a:srgbClr val="00B0F0"/>
                </a:solidFill>
                <a:latin typeface="Impact" panose="020B0806030902050204" pitchFamily="34" charset="0"/>
                <a:ea typeface="微软雅黑" panose="020B0503020204020204" pitchFamily="34" charset="-122"/>
                <a:cs typeface="+mn-ea"/>
                <a:sym typeface="Impact" panose="020B0806030902050204" pitchFamily="34" charset="0"/>
              </a:rPr>
              <a:t>感谢各位专家审阅</a:t>
            </a:r>
            <a:endParaRPr lang="zh-CN" altLang="en-US" sz="6600" b="1" dirty="0">
              <a:solidFill>
                <a:srgbClr val="00B0F0"/>
              </a:solidFill>
              <a:latin typeface="Impact" panose="020B0806030902050204" pitchFamily="34" charset="0"/>
              <a:ea typeface="微软雅黑" panose="020B0503020204020204" pitchFamily="34" charset="-122"/>
              <a:cs typeface="+mn-ea"/>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41" grpId="0" animBg="1"/>
      <p:bldP spid="46" grpId="0" animBg="1"/>
      <p:bldP spid="47" grpId="0" animBg="1"/>
      <p:bldP spid="48" grpId="0" animBg="1"/>
      <p:bldP spid="63" grpId="0" animBg="1"/>
      <p:bldP spid="64" grpId="0" animBg="1"/>
      <p:bldP spid="66" grpId="0" animBg="1"/>
      <p:bldP spid="67" grpId="0" animBg="1"/>
      <p:bldP spid="68" grpId="0" animBg="1"/>
      <p:bldP spid="69" grpId="0" animBg="1"/>
      <p:bldP spid="70" grpId="0" animBg="1"/>
      <p:bldP spid="72" grpId="0" animBg="1"/>
      <p:bldP spid="75" grpId="0" animBg="1"/>
      <p:bldP spid="71" grpId="0" animBg="1"/>
      <p:bldP spid="65" grpId="0" animBg="1"/>
      <p:bldP spid="23" grpId="0" animBg="1"/>
      <p:bldP spid="24"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7" name="Freeform 5"/>
          <p:cNvSpPr/>
          <p:nvPr/>
        </p:nvSpPr>
        <p:spPr bwMode="auto">
          <a:xfrm>
            <a:off x="4513738" y="-26673"/>
            <a:ext cx="3166792" cy="1340492"/>
          </a:xfrm>
          <a:custGeom>
            <a:avLst/>
            <a:gdLst/>
            <a:ahLst/>
            <a:cxnLst/>
            <a:rect l="l" t="t" r="r" b="b"/>
            <a:pathLst>
              <a:path w="1212931" h="513429">
                <a:moveTo>
                  <a:pt x="0" y="0"/>
                </a:moveTo>
                <a:lnTo>
                  <a:pt x="1212931" y="0"/>
                </a:lnTo>
                <a:cubicBezTo>
                  <a:pt x="1210875" y="8189"/>
                  <a:pt x="1207259" y="15721"/>
                  <a:pt x="1202896" y="22772"/>
                </a:cubicBezTo>
                <a:lnTo>
                  <a:pt x="956422" y="454561"/>
                </a:lnTo>
                <a:cubicBezTo>
                  <a:pt x="946115" y="471761"/>
                  <a:pt x="931774" y="486697"/>
                  <a:pt x="913401" y="497559"/>
                </a:cubicBezTo>
                <a:cubicBezTo>
                  <a:pt x="894131" y="508874"/>
                  <a:pt x="873069" y="513853"/>
                  <a:pt x="852006" y="513401"/>
                </a:cubicBezTo>
                <a:lnTo>
                  <a:pt x="358161" y="513401"/>
                </a:lnTo>
                <a:cubicBezTo>
                  <a:pt x="338443" y="513401"/>
                  <a:pt x="317829" y="508422"/>
                  <a:pt x="299456" y="497559"/>
                </a:cubicBezTo>
                <a:cubicBezTo>
                  <a:pt x="281082" y="486697"/>
                  <a:pt x="266294" y="471761"/>
                  <a:pt x="256435" y="454109"/>
                </a:cubicBezTo>
                <a:lnTo>
                  <a:pt x="8616" y="20509"/>
                </a:lnTo>
                <a:close/>
              </a:path>
            </a:pathLst>
          </a:custGeom>
          <a:solidFill>
            <a:srgbClr val="00B0F0"/>
          </a:solidFill>
          <a:ln w="9525" cap="flat">
            <a:noFill/>
            <a:prstDash val="solid"/>
            <a:miter lim="800000"/>
          </a:ln>
          <a:effectLst>
            <a:innerShdw blurRad="63500" dist="50800" dir="13500000">
              <a:prstClr val="black">
                <a:alpha val="50000"/>
              </a:prstClr>
            </a:innerShdw>
          </a:effectLst>
        </p:spPr>
        <p:txBody>
          <a:bodyPr vert="horz" wrap="square" lIns="91422" tIns="45711" rIns="91422" bIns="45711" numCol="1" anchor="t" anchorCtr="0" compatLnSpc="1"/>
          <a:lstStyle/>
          <a:p>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7" name="TextBox 59"/>
          <p:cNvSpPr txBox="1">
            <a:spLocks noChangeArrowheads="1"/>
          </p:cNvSpPr>
          <p:nvPr/>
        </p:nvSpPr>
        <p:spPr bwMode="auto">
          <a:xfrm>
            <a:off x="4441743" y="421656"/>
            <a:ext cx="3311688" cy="1495538"/>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defTabSz="913765">
              <a:lnSpc>
                <a:spcPct val="120000"/>
              </a:lnSpc>
              <a:defRPr/>
            </a:pPr>
            <a:r>
              <a:rPr lang="zh-CN" altLang="en-US" sz="4800" b="1" kern="0" dirty="0">
                <a:solidFill>
                  <a:schemeClr val="bg1"/>
                </a:solidFill>
                <a:latin typeface="Impact" panose="020B0806030902050204" pitchFamily="34" charset="0"/>
                <a:ea typeface="微软雅黑" panose="020B0503020204020204" pitchFamily="34" charset="-122"/>
                <a:cs typeface="+mn-ea"/>
                <a:sym typeface="Impact" panose="020B0806030902050204" pitchFamily="34" charset="0"/>
              </a:rPr>
              <a:t>目录</a:t>
            </a:r>
            <a:r>
              <a:rPr lang="zh-CN" altLang="en-US" sz="4000" b="1" kern="0" dirty="0">
                <a:solidFill>
                  <a:schemeClr val="bg1"/>
                </a:solidFill>
                <a:latin typeface="Impact" panose="020B0806030902050204" pitchFamily="34" charset="0"/>
                <a:ea typeface="微软雅黑" panose="020B0503020204020204" pitchFamily="34" charset="-122"/>
                <a:cs typeface="+mn-ea"/>
                <a:sym typeface="Impact" panose="020B0806030902050204" pitchFamily="34" charset="0"/>
              </a:rPr>
              <a:t> </a:t>
            </a:r>
            <a:endParaRPr lang="en-US" altLang="zh-CN" sz="4000" b="1" kern="0" dirty="0">
              <a:solidFill>
                <a:schemeClr val="bg1"/>
              </a:solidFill>
              <a:latin typeface="Impact" panose="020B0806030902050204" pitchFamily="34" charset="0"/>
              <a:ea typeface="微软雅黑" panose="020B0503020204020204" pitchFamily="34" charset="-122"/>
              <a:cs typeface="+mn-ea"/>
              <a:sym typeface="Impact" panose="020B0806030902050204" pitchFamily="34" charset="0"/>
            </a:endParaRPr>
          </a:p>
          <a:p>
            <a:pPr algn="ctr" defTabSz="913765">
              <a:lnSpc>
                <a:spcPct val="120000"/>
              </a:lnSpc>
              <a:defRPr/>
            </a:pPr>
            <a:r>
              <a:rPr lang="en-US" altLang="zh-CN" sz="2800" kern="0" dirty="0">
                <a:solidFill>
                  <a:srgbClr val="00B0F0"/>
                </a:solidFill>
                <a:latin typeface="Impact" panose="020B0806030902050204" pitchFamily="34" charset="0"/>
                <a:ea typeface="微软雅黑" panose="020B0503020204020204" pitchFamily="34" charset="-122"/>
                <a:cs typeface="+mn-ea"/>
                <a:sym typeface="Impact" panose="020B0806030902050204" pitchFamily="34" charset="0"/>
              </a:rPr>
              <a:t>Contents</a:t>
            </a:r>
            <a:endParaRPr lang="en-US" altLang="ko-KR" sz="2800" kern="0" dirty="0">
              <a:solidFill>
                <a:srgbClr val="00B0F0"/>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9" name="Freeform 5"/>
          <p:cNvSpPr/>
          <p:nvPr/>
        </p:nvSpPr>
        <p:spPr bwMode="auto">
          <a:xfrm>
            <a:off x="1864793" y="2997041"/>
            <a:ext cx="1183746" cy="1067282"/>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00B0F0"/>
          </a:solidFill>
          <a:ln w="9525" cap="flat">
            <a:noFill/>
            <a:prstDash val="solid"/>
            <a:miter lim="800000"/>
          </a:ln>
          <a:effectLst>
            <a:innerShdw blurRad="63500" dist="50800" dir="13500000">
              <a:prstClr val="black">
                <a:alpha val="50000"/>
              </a:prstClr>
            </a:innerShdw>
          </a:effectLst>
        </p:spPr>
        <p:txBody>
          <a:bodyPr vert="horz" wrap="square" lIns="91422" tIns="45711" rIns="91422" bIns="45711" numCol="1" anchor="t" anchorCtr="0" compatLnSpc="1"/>
          <a:lstStyle/>
          <a:p>
            <a:endParaRPr lang="zh-CN" altLang="en-US" sz="1705">
              <a:solidFill>
                <a:srgbClr val="3CCCC7"/>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0" name="文本框 9"/>
          <p:cNvSpPr txBox="1"/>
          <p:nvPr/>
        </p:nvSpPr>
        <p:spPr>
          <a:xfrm>
            <a:off x="1418029" y="4214974"/>
            <a:ext cx="2102608" cy="528955"/>
          </a:xfrm>
          <a:prstGeom prst="rect">
            <a:avLst/>
          </a:prstGeom>
          <a:noFill/>
        </p:spPr>
        <p:txBody>
          <a:bodyPr wrap="square" lIns="68566" tIns="34283" rIns="68566" bIns="34283" rtlCol="0">
            <a:spAutoFit/>
          </a:bodyPr>
          <a:lstStyle/>
          <a:p>
            <a:pPr marL="0" lvl="1" algn="ctr">
              <a:lnSpc>
                <a:spcPct val="150000"/>
              </a:lnSpc>
            </a:pPr>
            <a:r>
              <a:rPr lang="zh-CN" sz="2000" b="1"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rPr>
              <a:t>药品基本信息</a:t>
            </a:r>
            <a:endParaRPr lang="zh-CN" altLang="en-US" sz="1200"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1" name="Freeform 5"/>
          <p:cNvSpPr/>
          <p:nvPr/>
        </p:nvSpPr>
        <p:spPr bwMode="auto">
          <a:xfrm>
            <a:off x="3691633" y="2997041"/>
            <a:ext cx="1183746" cy="1067282"/>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5"/>
          </a:solidFill>
          <a:ln w="9525" cap="flat">
            <a:noFill/>
            <a:prstDash val="solid"/>
            <a:miter lim="800000"/>
          </a:ln>
          <a:effectLst>
            <a:innerShdw blurRad="63500" dist="50800" dir="13500000">
              <a:prstClr val="black">
                <a:alpha val="50000"/>
              </a:prstClr>
            </a:innerShdw>
          </a:effectLst>
        </p:spPr>
        <p:txBody>
          <a:bodyPr vert="horz" wrap="square" lIns="91422" tIns="45711" rIns="91422" bIns="45711" numCol="1" anchor="t" anchorCtr="0" compatLnSpc="1"/>
          <a:lstStyle/>
          <a:p>
            <a:endParaRPr lang="zh-CN" altLang="en-US" sz="1705">
              <a:solidFill>
                <a:srgbClr val="3CCCC7"/>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2" name="Freeform 5"/>
          <p:cNvSpPr/>
          <p:nvPr/>
        </p:nvSpPr>
        <p:spPr bwMode="auto">
          <a:xfrm>
            <a:off x="5505715" y="2997041"/>
            <a:ext cx="1183746" cy="1067282"/>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2"/>
          </a:solidFill>
          <a:ln w="9525" cap="flat">
            <a:noFill/>
            <a:prstDash val="solid"/>
            <a:miter lim="800000"/>
          </a:ln>
          <a:effectLst>
            <a:innerShdw blurRad="63500" dist="50800" dir="13500000">
              <a:prstClr val="black">
                <a:alpha val="50000"/>
              </a:prstClr>
            </a:innerShdw>
          </a:effectLst>
        </p:spPr>
        <p:txBody>
          <a:bodyPr vert="horz" wrap="square" lIns="91422" tIns="45711" rIns="91422" bIns="45711" numCol="1" anchor="t" anchorCtr="0" compatLnSpc="1"/>
          <a:lstStyle/>
          <a:p>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3" name="Freeform 5"/>
          <p:cNvSpPr/>
          <p:nvPr/>
        </p:nvSpPr>
        <p:spPr bwMode="auto">
          <a:xfrm>
            <a:off x="7340950" y="2997041"/>
            <a:ext cx="1183746" cy="1067282"/>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a:effectLst>
            <a:innerShdw blurRad="63500" dist="50800" dir="13500000">
              <a:prstClr val="black">
                <a:alpha val="50000"/>
              </a:prstClr>
            </a:innerShdw>
          </a:effectLst>
        </p:spPr>
        <p:txBody>
          <a:bodyPr vert="horz" wrap="square" lIns="91422" tIns="45711" rIns="91422" bIns="45711" numCol="1" anchor="t" anchorCtr="0" compatLnSpc="1"/>
          <a:lstStyle/>
          <a:p>
            <a:endParaRPr lang="zh-CN" altLang="en-US" sz="1705">
              <a:solidFill>
                <a:srgbClr val="3CCCC7"/>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4" name="Freeform 5"/>
          <p:cNvSpPr/>
          <p:nvPr/>
        </p:nvSpPr>
        <p:spPr bwMode="auto">
          <a:xfrm>
            <a:off x="9203823" y="2997041"/>
            <a:ext cx="1183746" cy="1067282"/>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3"/>
          </a:solidFill>
          <a:ln w="9525" cap="flat">
            <a:noFill/>
            <a:prstDash val="solid"/>
            <a:miter lim="800000"/>
          </a:ln>
          <a:effectLst>
            <a:innerShdw blurRad="63500" dist="50800" dir="13500000">
              <a:prstClr val="black">
                <a:alpha val="50000"/>
              </a:prstClr>
            </a:innerShdw>
          </a:effectLst>
        </p:spPr>
        <p:txBody>
          <a:bodyPr vert="horz" wrap="square" lIns="91422" tIns="45711" rIns="91422" bIns="45711" numCol="1" anchor="t" anchorCtr="0" compatLnSpc="1"/>
          <a:lstStyle/>
          <a:p>
            <a:endParaRPr lang="zh-CN" altLang="en-US" sz="1705">
              <a:solidFill>
                <a:srgbClr val="3CCCC7"/>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5" name="KSO_Shape"/>
          <p:cNvSpPr/>
          <p:nvPr/>
        </p:nvSpPr>
        <p:spPr bwMode="auto">
          <a:xfrm>
            <a:off x="3997949" y="3309850"/>
            <a:ext cx="599483" cy="457207"/>
          </a:xfrm>
          <a:custGeom>
            <a:avLst/>
            <a:gdLst>
              <a:gd name="T0" fmla="*/ 432030 w 2125663"/>
              <a:gd name="T1" fmla="*/ 1344893 h 1811338"/>
              <a:gd name="T2" fmla="*/ 462740 w 2125663"/>
              <a:gd name="T3" fmla="*/ 1477960 h 1811338"/>
              <a:gd name="T4" fmla="*/ 513638 w 2125663"/>
              <a:gd name="T5" fmla="*/ 1557743 h 1811338"/>
              <a:gd name="T6" fmla="*/ 516481 w 2125663"/>
              <a:gd name="T7" fmla="*/ 1336346 h 1811338"/>
              <a:gd name="T8" fmla="*/ 503401 w 2125663"/>
              <a:gd name="T9" fmla="*/ 1310416 h 1811338"/>
              <a:gd name="T10" fmla="*/ 515913 w 2125663"/>
              <a:gd name="T11" fmla="*/ 1250009 h 1811338"/>
              <a:gd name="T12" fmla="*/ 618846 w 2125663"/>
              <a:gd name="T13" fmla="*/ 1242885 h 1811338"/>
              <a:gd name="T14" fmla="*/ 643583 w 2125663"/>
              <a:gd name="T15" fmla="*/ 1263116 h 1811338"/>
              <a:gd name="T16" fmla="*/ 642446 w 2125663"/>
              <a:gd name="T17" fmla="*/ 1324948 h 1811338"/>
              <a:gd name="T18" fmla="*/ 619414 w 2125663"/>
              <a:gd name="T19" fmla="*/ 1342899 h 1811338"/>
              <a:gd name="T20" fmla="*/ 664057 w 2125663"/>
              <a:gd name="T21" fmla="*/ 1524691 h 1811338"/>
              <a:gd name="T22" fmla="*/ 704434 w 2125663"/>
              <a:gd name="T23" fmla="*/ 1417553 h 1811338"/>
              <a:gd name="T24" fmla="*/ 725191 w 2125663"/>
              <a:gd name="T25" fmla="*/ 1259697 h 1811338"/>
              <a:gd name="T26" fmla="*/ 857412 w 2125663"/>
              <a:gd name="T27" fmla="*/ 1192451 h 1811338"/>
              <a:gd name="T28" fmla="*/ 923096 w 2125663"/>
              <a:gd name="T29" fmla="*/ 1212682 h 1811338"/>
              <a:gd name="T30" fmla="*/ 970013 w 2125663"/>
              <a:gd name="T31" fmla="*/ 1259697 h 1811338"/>
              <a:gd name="T32" fmla="*/ 990201 w 2125663"/>
              <a:gd name="T33" fmla="*/ 1325233 h 1811338"/>
              <a:gd name="T34" fmla="*/ 980818 w 2125663"/>
              <a:gd name="T35" fmla="*/ 1537228 h 1811338"/>
              <a:gd name="T36" fmla="*/ 935891 w 2125663"/>
              <a:gd name="T37" fmla="*/ 1570566 h 1811338"/>
              <a:gd name="T38" fmla="*/ 798837 w 2125663"/>
              <a:gd name="T39" fmla="*/ 1607608 h 1811338"/>
              <a:gd name="T40" fmla="*/ 617424 w 2125663"/>
              <a:gd name="T41" fmla="*/ 1622140 h 1811338"/>
              <a:gd name="T42" fmla="*/ 428049 w 2125663"/>
              <a:gd name="T43" fmla="*/ 1615872 h 1811338"/>
              <a:gd name="T44" fmla="*/ 264551 w 2125663"/>
              <a:gd name="T45" fmla="*/ 1588232 h 1811338"/>
              <a:gd name="T46" fmla="*/ 180669 w 2125663"/>
              <a:gd name="T47" fmla="*/ 1549481 h 1811338"/>
              <a:gd name="T48" fmla="*/ 159912 w 2125663"/>
              <a:gd name="T49" fmla="*/ 1517283 h 1811338"/>
              <a:gd name="T50" fmla="*/ 167873 w 2125663"/>
              <a:gd name="T51" fmla="*/ 1284201 h 1811338"/>
              <a:gd name="T52" fmla="*/ 205123 w 2125663"/>
              <a:gd name="T53" fmla="*/ 1228638 h 1811338"/>
              <a:gd name="T54" fmla="*/ 264266 w 2125663"/>
              <a:gd name="T55" fmla="*/ 1196440 h 1811338"/>
              <a:gd name="T56" fmla="*/ 421225 w 2125663"/>
              <a:gd name="T57" fmla="*/ 1183048 h 1811338"/>
              <a:gd name="T58" fmla="*/ 433514 w 2125663"/>
              <a:gd name="T59" fmla="*/ 761303 h 1811338"/>
              <a:gd name="T60" fmla="*/ 391450 w 2125663"/>
              <a:gd name="T61" fmla="*/ 813630 h 1811338"/>
              <a:gd name="T62" fmla="*/ 379229 w 2125663"/>
              <a:gd name="T63" fmla="*/ 902075 h 1811338"/>
              <a:gd name="T64" fmla="*/ 414756 w 2125663"/>
              <a:gd name="T65" fmla="*/ 1016114 h 1811338"/>
              <a:gd name="T66" fmla="*/ 487516 w 2125663"/>
              <a:gd name="T67" fmla="*/ 1099439 h 1811338"/>
              <a:gd name="T68" fmla="*/ 567666 w 2125663"/>
              <a:gd name="T69" fmla="*/ 1135272 h 1811338"/>
              <a:gd name="T70" fmla="*/ 645542 w 2125663"/>
              <a:gd name="T71" fmla="*/ 1111099 h 1811338"/>
              <a:gd name="T72" fmla="*/ 722282 w 2125663"/>
              <a:gd name="T73" fmla="*/ 1035452 h 1811338"/>
              <a:gd name="T74" fmla="*/ 767757 w 2125663"/>
              <a:gd name="T75" fmla="*/ 926248 h 1811338"/>
              <a:gd name="T76" fmla="*/ 666290 w 2125663"/>
              <a:gd name="T77" fmla="*/ 863967 h 1811338"/>
              <a:gd name="T78" fmla="*/ 546918 w 2125663"/>
              <a:gd name="T79" fmla="*/ 832116 h 1811338"/>
              <a:gd name="T80" fmla="*/ 484389 w 2125663"/>
              <a:gd name="T81" fmla="*/ 790595 h 1811338"/>
              <a:gd name="T82" fmla="*/ 452273 w 2125663"/>
              <a:gd name="T83" fmla="*/ 760734 h 1811338"/>
              <a:gd name="T84" fmla="*/ 568234 w 2125663"/>
              <a:gd name="T85" fmla="*/ 587258 h 1811338"/>
              <a:gd name="T86" fmla="*/ 631616 w 2125663"/>
              <a:gd name="T87" fmla="*/ 594937 h 1811338"/>
              <a:gd name="T88" fmla="*/ 705513 w 2125663"/>
              <a:gd name="T89" fmla="*/ 631054 h 1811338"/>
              <a:gd name="T90" fmla="*/ 790210 w 2125663"/>
              <a:gd name="T91" fmla="*/ 732864 h 1811338"/>
              <a:gd name="T92" fmla="*/ 826306 w 2125663"/>
              <a:gd name="T93" fmla="*/ 873920 h 1811338"/>
              <a:gd name="T94" fmla="*/ 818064 w 2125663"/>
              <a:gd name="T95" fmla="*/ 959237 h 1811338"/>
              <a:gd name="T96" fmla="*/ 780831 w 2125663"/>
              <a:gd name="T97" fmla="*/ 1048534 h 1811338"/>
              <a:gd name="T98" fmla="*/ 687607 w 2125663"/>
              <a:gd name="T99" fmla="*/ 1148922 h 1811338"/>
              <a:gd name="T100" fmla="*/ 588983 w 2125663"/>
              <a:gd name="T101" fmla="*/ 1190727 h 1811338"/>
              <a:gd name="T102" fmla="*/ 525033 w 2125663"/>
              <a:gd name="T103" fmla="*/ 1182480 h 1811338"/>
              <a:gd name="T104" fmla="*/ 421293 w 2125663"/>
              <a:gd name="T105" fmla="*/ 1115081 h 1811338"/>
              <a:gd name="T106" fmla="*/ 345406 w 2125663"/>
              <a:gd name="T107" fmla="*/ 1002463 h 1811338"/>
              <a:gd name="T108" fmla="*/ 325511 w 2125663"/>
              <a:gd name="T109" fmla="*/ 929092 h 1811338"/>
              <a:gd name="T110" fmla="*/ 330627 w 2125663"/>
              <a:gd name="T111" fmla="*/ 813915 h 1811338"/>
              <a:gd name="T112" fmla="*/ 388324 w 2125663"/>
              <a:gd name="T113" fmla="*/ 686510 h 1811338"/>
              <a:gd name="T114" fmla="*/ 482400 w 2125663"/>
              <a:gd name="T115" fmla="*/ 608303 h 1811338"/>
              <a:gd name="T116" fmla="*/ 542939 w 2125663"/>
              <a:gd name="T117" fmla="*/ 589534 h 1811338"/>
              <a:gd name="T118" fmla="*/ 0 w 2125663"/>
              <a:gd name="T119" fmla="*/ 0 h 1811338"/>
              <a:gd name="T120" fmla="*/ 174993 w 2125663"/>
              <a:gd name="T121" fmla="*/ 1118883 h 18113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25663" h="1811338">
                <a:moveTo>
                  <a:pt x="470017" y="1320800"/>
                </a:moveTo>
                <a:lnTo>
                  <a:pt x="470335" y="1343069"/>
                </a:lnTo>
                <a:lnTo>
                  <a:pt x="471286" y="1364382"/>
                </a:lnTo>
                <a:lnTo>
                  <a:pt x="472238" y="1385696"/>
                </a:lnTo>
                <a:lnTo>
                  <a:pt x="473190" y="1406374"/>
                </a:lnTo>
                <a:lnTo>
                  <a:pt x="474459" y="1426415"/>
                </a:lnTo>
                <a:lnTo>
                  <a:pt x="476363" y="1446139"/>
                </a:lnTo>
                <a:lnTo>
                  <a:pt x="478267" y="1464908"/>
                </a:lnTo>
                <a:lnTo>
                  <a:pt x="480170" y="1483677"/>
                </a:lnTo>
                <a:lnTo>
                  <a:pt x="482074" y="1501491"/>
                </a:lnTo>
                <a:lnTo>
                  <a:pt x="484612" y="1518988"/>
                </a:lnTo>
                <a:lnTo>
                  <a:pt x="487468" y="1535530"/>
                </a:lnTo>
                <a:lnTo>
                  <a:pt x="490323" y="1552072"/>
                </a:lnTo>
                <a:lnTo>
                  <a:pt x="493179" y="1567660"/>
                </a:lnTo>
                <a:lnTo>
                  <a:pt x="496352" y="1582611"/>
                </a:lnTo>
                <a:lnTo>
                  <a:pt x="500159" y="1597563"/>
                </a:lnTo>
                <a:lnTo>
                  <a:pt x="503649" y="1611560"/>
                </a:lnTo>
                <a:lnTo>
                  <a:pt x="507774" y="1624921"/>
                </a:lnTo>
                <a:lnTo>
                  <a:pt x="511899" y="1637646"/>
                </a:lnTo>
                <a:lnTo>
                  <a:pt x="516341" y="1650052"/>
                </a:lnTo>
                <a:lnTo>
                  <a:pt x="520783" y="1661505"/>
                </a:lnTo>
                <a:lnTo>
                  <a:pt x="525859" y="1672639"/>
                </a:lnTo>
                <a:lnTo>
                  <a:pt x="530936" y="1683137"/>
                </a:lnTo>
                <a:lnTo>
                  <a:pt x="536329" y="1692998"/>
                </a:lnTo>
                <a:lnTo>
                  <a:pt x="541723" y="1702224"/>
                </a:lnTo>
                <a:lnTo>
                  <a:pt x="547752" y="1710813"/>
                </a:lnTo>
                <a:lnTo>
                  <a:pt x="553463" y="1718766"/>
                </a:lnTo>
                <a:lnTo>
                  <a:pt x="559808" y="1726083"/>
                </a:lnTo>
                <a:lnTo>
                  <a:pt x="566154" y="1732763"/>
                </a:lnTo>
                <a:lnTo>
                  <a:pt x="573134" y="1739125"/>
                </a:lnTo>
                <a:lnTo>
                  <a:pt x="580114" y="1744215"/>
                </a:lnTo>
                <a:lnTo>
                  <a:pt x="587412" y="1749305"/>
                </a:lnTo>
                <a:lnTo>
                  <a:pt x="594709" y="1753123"/>
                </a:lnTo>
                <a:lnTo>
                  <a:pt x="594709" y="1499901"/>
                </a:lnTo>
                <a:lnTo>
                  <a:pt x="591537" y="1499264"/>
                </a:lnTo>
                <a:lnTo>
                  <a:pt x="588047" y="1498310"/>
                </a:lnTo>
                <a:lnTo>
                  <a:pt x="584874" y="1497038"/>
                </a:lnTo>
                <a:lnTo>
                  <a:pt x="582018" y="1495765"/>
                </a:lnTo>
                <a:lnTo>
                  <a:pt x="579163" y="1494175"/>
                </a:lnTo>
                <a:lnTo>
                  <a:pt x="576307" y="1491948"/>
                </a:lnTo>
                <a:lnTo>
                  <a:pt x="573769" y="1489721"/>
                </a:lnTo>
                <a:lnTo>
                  <a:pt x="571548" y="1487494"/>
                </a:lnTo>
                <a:lnTo>
                  <a:pt x="569327" y="1484949"/>
                </a:lnTo>
                <a:lnTo>
                  <a:pt x="567106" y="1482404"/>
                </a:lnTo>
                <a:lnTo>
                  <a:pt x="565519" y="1479223"/>
                </a:lnTo>
                <a:lnTo>
                  <a:pt x="564250" y="1476360"/>
                </a:lnTo>
                <a:lnTo>
                  <a:pt x="563298" y="1473179"/>
                </a:lnTo>
                <a:lnTo>
                  <a:pt x="562347" y="1469998"/>
                </a:lnTo>
                <a:lnTo>
                  <a:pt x="562029" y="1466180"/>
                </a:lnTo>
                <a:lnTo>
                  <a:pt x="561712" y="1462999"/>
                </a:lnTo>
                <a:lnTo>
                  <a:pt x="561712" y="1425143"/>
                </a:lnTo>
                <a:lnTo>
                  <a:pt x="562029" y="1421007"/>
                </a:lnTo>
                <a:lnTo>
                  <a:pt x="562664" y="1417508"/>
                </a:lnTo>
                <a:lnTo>
                  <a:pt x="563616" y="1414009"/>
                </a:lnTo>
                <a:lnTo>
                  <a:pt x="564885" y="1410191"/>
                </a:lnTo>
                <a:lnTo>
                  <a:pt x="566154" y="1407010"/>
                </a:lnTo>
                <a:lnTo>
                  <a:pt x="568375" y="1403829"/>
                </a:lnTo>
                <a:lnTo>
                  <a:pt x="570596" y="1400966"/>
                </a:lnTo>
                <a:lnTo>
                  <a:pt x="572817" y="1398103"/>
                </a:lnTo>
                <a:lnTo>
                  <a:pt x="575673" y="1395558"/>
                </a:lnTo>
                <a:lnTo>
                  <a:pt x="578528" y="1393649"/>
                </a:lnTo>
                <a:lnTo>
                  <a:pt x="581701" y="1391741"/>
                </a:lnTo>
                <a:lnTo>
                  <a:pt x="584874" y="1390150"/>
                </a:lnTo>
                <a:lnTo>
                  <a:pt x="588364" y="1388878"/>
                </a:lnTo>
                <a:lnTo>
                  <a:pt x="592171" y="1387605"/>
                </a:lnTo>
                <a:lnTo>
                  <a:pt x="595979" y="1386969"/>
                </a:lnTo>
                <a:lnTo>
                  <a:pt x="599786" y="1386969"/>
                </a:lnTo>
                <a:lnTo>
                  <a:pt x="682597" y="1386969"/>
                </a:lnTo>
                <a:lnTo>
                  <a:pt x="686721" y="1386969"/>
                </a:lnTo>
                <a:lnTo>
                  <a:pt x="690529" y="1387605"/>
                </a:lnTo>
                <a:lnTo>
                  <a:pt x="694019" y="1388878"/>
                </a:lnTo>
                <a:lnTo>
                  <a:pt x="697826" y="1390150"/>
                </a:lnTo>
                <a:lnTo>
                  <a:pt x="700999" y="1391741"/>
                </a:lnTo>
                <a:lnTo>
                  <a:pt x="704172" y="1393649"/>
                </a:lnTo>
                <a:lnTo>
                  <a:pt x="707345" y="1395558"/>
                </a:lnTo>
                <a:lnTo>
                  <a:pt x="709883" y="1398103"/>
                </a:lnTo>
                <a:lnTo>
                  <a:pt x="712104" y="1400966"/>
                </a:lnTo>
                <a:lnTo>
                  <a:pt x="714325" y="1403829"/>
                </a:lnTo>
                <a:lnTo>
                  <a:pt x="716229" y="1407010"/>
                </a:lnTo>
                <a:lnTo>
                  <a:pt x="718132" y="1410191"/>
                </a:lnTo>
                <a:lnTo>
                  <a:pt x="719402" y="1414009"/>
                </a:lnTo>
                <a:lnTo>
                  <a:pt x="720353" y="1417508"/>
                </a:lnTo>
                <a:lnTo>
                  <a:pt x="720671" y="1421007"/>
                </a:lnTo>
                <a:lnTo>
                  <a:pt x="720988" y="1425143"/>
                </a:lnTo>
                <a:lnTo>
                  <a:pt x="720988" y="1462999"/>
                </a:lnTo>
                <a:lnTo>
                  <a:pt x="720988" y="1466180"/>
                </a:lnTo>
                <a:lnTo>
                  <a:pt x="720353" y="1469998"/>
                </a:lnTo>
                <a:lnTo>
                  <a:pt x="719719" y="1473179"/>
                </a:lnTo>
                <a:lnTo>
                  <a:pt x="718450" y="1476360"/>
                </a:lnTo>
                <a:lnTo>
                  <a:pt x="716863" y="1479223"/>
                </a:lnTo>
                <a:lnTo>
                  <a:pt x="715277" y="1482404"/>
                </a:lnTo>
                <a:lnTo>
                  <a:pt x="713373" y="1484949"/>
                </a:lnTo>
                <a:lnTo>
                  <a:pt x="711469" y="1487494"/>
                </a:lnTo>
                <a:lnTo>
                  <a:pt x="708931" y="1489721"/>
                </a:lnTo>
                <a:lnTo>
                  <a:pt x="706710" y="1491948"/>
                </a:lnTo>
                <a:lnTo>
                  <a:pt x="703537" y="1494175"/>
                </a:lnTo>
                <a:lnTo>
                  <a:pt x="700682" y="1495765"/>
                </a:lnTo>
                <a:lnTo>
                  <a:pt x="697826" y="1497038"/>
                </a:lnTo>
                <a:lnTo>
                  <a:pt x="694653" y="1498310"/>
                </a:lnTo>
                <a:lnTo>
                  <a:pt x="691163" y="1499264"/>
                </a:lnTo>
                <a:lnTo>
                  <a:pt x="687991" y="1499901"/>
                </a:lnTo>
                <a:lnTo>
                  <a:pt x="687991" y="1753123"/>
                </a:lnTo>
                <a:lnTo>
                  <a:pt x="695605" y="1749305"/>
                </a:lnTo>
                <a:lnTo>
                  <a:pt x="702586" y="1744215"/>
                </a:lnTo>
                <a:lnTo>
                  <a:pt x="709566" y="1739125"/>
                </a:lnTo>
                <a:lnTo>
                  <a:pt x="716229" y="1732763"/>
                </a:lnTo>
                <a:lnTo>
                  <a:pt x="722892" y="1726083"/>
                </a:lnTo>
                <a:lnTo>
                  <a:pt x="729237" y="1718766"/>
                </a:lnTo>
                <a:lnTo>
                  <a:pt x="734948" y="1710813"/>
                </a:lnTo>
                <a:lnTo>
                  <a:pt x="740977" y="1702224"/>
                </a:lnTo>
                <a:lnTo>
                  <a:pt x="746371" y="1692998"/>
                </a:lnTo>
                <a:lnTo>
                  <a:pt x="751447" y="1683137"/>
                </a:lnTo>
                <a:lnTo>
                  <a:pt x="756841" y="1672639"/>
                </a:lnTo>
                <a:lnTo>
                  <a:pt x="761600" y="1661505"/>
                </a:lnTo>
                <a:lnTo>
                  <a:pt x="766359" y="1650052"/>
                </a:lnTo>
                <a:lnTo>
                  <a:pt x="770801" y="1637646"/>
                </a:lnTo>
                <a:lnTo>
                  <a:pt x="774926" y="1624921"/>
                </a:lnTo>
                <a:lnTo>
                  <a:pt x="779051" y="1611560"/>
                </a:lnTo>
                <a:lnTo>
                  <a:pt x="782541" y="1597563"/>
                </a:lnTo>
                <a:lnTo>
                  <a:pt x="786031" y="1582611"/>
                </a:lnTo>
                <a:lnTo>
                  <a:pt x="789521" y="1567660"/>
                </a:lnTo>
                <a:lnTo>
                  <a:pt x="792377" y="1552072"/>
                </a:lnTo>
                <a:lnTo>
                  <a:pt x="795232" y="1535530"/>
                </a:lnTo>
                <a:lnTo>
                  <a:pt x="797770" y="1518988"/>
                </a:lnTo>
                <a:lnTo>
                  <a:pt x="800626" y="1501491"/>
                </a:lnTo>
                <a:lnTo>
                  <a:pt x="802530" y="1483677"/>
                </a:lnTo>
                <a:lnTo>
                  <a:pt x="804751" y="1464908"/>
                </a:lnTo>
                <a:lnTo>
                  <a:pt x="806337" y="1446139"/>
                </a:lnTo>
                <a:lnTo>
                  <a:pt x="807923" y="1426415"/>
                </a:lnTo>
                <a:lnTo>
                  <a:pt x="809193" y="1406374"/>
                </a:lnTo>
                <a:lnTo>
                  <a:pt x="810779" y="1385696"/>
                </a:lnTo>
                <a:lnTo>
                  <a:pt x="811731" y="1364382"/>
                </a:lnTo>
                <a:lnTo>
                  <a:pt x="812365" y="1343069"/>
                </a:lnTo>
                <a:lnTo>
                  <a:pt x="813000" y="1320800"/>
                </a:lnTo>
                <a:lnTo>
                  <a:pt x="840921" y="1322709"/>
                </a:lnTo>
                <a:lnTo>
                  <a:pt x="866621" y="1324300"/>
                </a:lnTo>
                <a:lnTo>
                  <a:pt x="909771" y="1327481"/>
                </a:lnTo>
                <a:lnTo>
                  <a:pt x="938644" y="1330026"/>
                </a:lnTo>
                <a:lnTo>
                  <a:pt x="948797" y="1330980"/>
                </a:lnTo>
                <a:lnTo>
                  <a:pt x="956729" y="1331298"/>
                </a:lnTo>
                <a:lnTo>
                  <a:pt x="964661" y="1331934"/>
                </a:lnTo>
                <a:lnTo>
                  <a:pt x="972593" y="1332889"/>
                </a:lnTo>
                <a:lnTo>
                  <a:pt x="980208" y="1334161"/>
                </a:lnTo>
                <a:lnTo>
                  <a:pt x="987823" y="1335752"/>
                </a:lnTo>
                <a:lnTo>
                  <a:pt x="995437" y="1337979"/>
                </a:lnTo>
                <a:lnTo>
                  <a:pt x="1002418" y="1340205"/>
                </a:lnTo>
                <a:lnTo>
                  <a:pt x="1009715" y="1343387"/>
                </a:lnTo>
                <a:lnTo>
                  <a:pt x="1016378" y="1346250"/>
                </a:lnTo>
                <a:lnTo>
                  <a:pt x="1023358" y="1349749"/>
                </a:lnTo>
                <a:lnTo>
                  <a:pt x="1030021" y="1353885"/>
                </a:lnTo>
                <a:lnTo>
                  <a:pt x="1036050" y="1357702"/>
                </a:lnTo>
                <a:lnTo>
                  <a:pt x="1042395" y="1361837"/>
                </a:lnTo>
                <a:lnTo>
                  <a:pt x="1048106" y="1366927"/>
                </a:lnTo>
                <a:lnTo>
                  <a:pt x="1053817" y="1371699"/>
                </a:lnTo>
                <a:lnTo>
                  <a:pt x="1059211" y="1377107"/>
                </a:lnTo>
                <a:lnTo>
                  <a:pt x="1064605" y="1382197"/>
                </a:lnTo>
                <a:lnTo>
                  <a:pt x="1069364" y="1388241"/>
                </a:lnTo>
                <a:lnTo>
                  <a:pt x="1073806" y="1393967"/>
                </a:lnTo>
                <a:lnTo>
                  <a:pt x="1078248" y="1400012"/>
                </a:lnTo>
                <a:lnTo>
                  <a:pt x="1082373" y="1406374"/>
                </a:lnTo>
                <a:lnTo>
                  <a:pt x="1085863" y="1413054"/>
                </a:lnTo>
                <a:lnTo>
                  <a:pt x="1089670" y="1419735"/>
                </a:lnTo>
                <a:lnTo>
                  <a:pt x="1092843" y="1426734"/>
                </a:lnTo>
                <a:lnTo>
                  <a:pt x="1095381" y="1433732"/>
                </a:lnTo>
                <a:lnTo>
                  <a:pt x="1097920" y="1441049"/>
                </a:lnTo>
                <a:lnTo>
                  <a:pt x="1100141" y="1448684"/>
                </a:lnTo>
                <a:lnTo>
                  <a:pt x="1101727" y="1456000"/>
                </a:lnTo>
                <a:lnTo>
                  <a:pt x="1103314" y="1463635"/>
                </a:lnTo>
                <a:lnTo>
                  <a:pt x="1104265" y="1471588"/>
                </a:lnTo>
                <a:lnTo>
                  <a:pt x="1104900" y="1479541"/>
                </a:lnTo>
                <a:lnTo>
                  <a:pt x="1104900" y="1487494"/>
                </a:lnTo>
                <a:lnTo>
                  <a:pt x="1104900" y="1686000"/>
                </a:lnTo>
                <a:lnTo>
                  <a:pt x="1104900" y="1690135"/>
                </a:lnTo>
                <a:lnTo>
                  <a:pt x="1104265" y="1693953"/>
                </a:lnTo>
                <a:lnTo>
                  <a:pt x="1103631" y="1697770"/>
                </a:lnTo>
                <a:lnTo>
                  <a:pt x="1102362" y="1701906"/>
                </a:lnTo>
                <a:lnTo>
                  <a:pt x="1101093" y="1705405"/>
                </a:lnTo>
                <a:lnTo>
                  <a:pt x="1099189" y="1709222"/>
                </a:lnTo>
                <a:lnTo>
                  <a:pt x="1096968" y="1713040"/>
                </a:lnTo>
                <a:lnTo>
                  <a:pt x="1094430" y="1716221"/>
                </a:lnTo>
                <a:lnTo>
                  <a:pt x="1091891" y="1719720"/>
                </a:lnTo>
                <a:lnTo>
                  <a:pt x="1089036" y="1722901"/>
                </a:lnTo>
                <a:lnTo>
                  <a:pt x="1085546" y="1726719"/>
                </a:lnTo>
                <a:lnTo>
                  <a:pt x="1082056" y="1729900"/>
                </a:lnTo>
                <a:lnTo>
                  <a:pt x="1078248" y="1732763"/>
                </a:lnTo>
                <a:lnTo>
                  <a:pt x="1074124" y="1736262"/>
                </a:lnTo>
                <a:lnTo>
                  <a:pt x="1069682" y="1739125"/>
                </a:lnTo>
                <a:lnTo>
                  <a:pt x="1065240" y="1741989"/>
                </a:lnTo>
                <a:lnTo>
                  <a:pt x="1055404" y="1748033"/>
                </a:lnTo>
                <a:lnTo>
                  <a:pt x="1044299" y="1753441"/>
                </a:lnTo>
                <a:lnTo>
                  <a:pt x="1032560" y="1758531"/>
                </a:lnTo>
                <a:lnTo>
                  <a:pt x="1019868" y="1763939"/>
                </a:lnTo>
                <a:lnTo>
                  <a:pt x="1005908" y="1768392"/>
                </a:lnTo>
                <a:lnTo>
                  <a:pt x="991630" y="1773164"/>
                </a:lnTo>
                <a:lnTo>
                  <a:pt x="976718" y="1777300"/>
                </a:lnTo>
                <a:lnTo>
                  <a:pt x="960854" y="1781117"/>
                </a:lnTo>
                <a:lnTo>
                  <a:pt x="944038" y="1784934"/>
                </a:lnTo>
                <a:lnTo>
                  <a:pt x="927222" y="1788434"/>
                </a:lnTo>
                <a:lnTo>
                  <a:pt x="909454" y="1791615"/>
                </a:lnTo>
                <a:lnTo>
                  <a:pt x="891369" y="1794796"/>
                </a:lnTo>
                <a:lnTo>
                  <a:pt x="872332" y="1797341"/>
                </a:lnTo>
                <a:lnTo>
                  <a:pt x="853295" y="1799886"/>
                </a:lnTo>
                <a:lnTo>
                  <a:pt x="833941" y="1801795"/>
                </a:lnTo>
                <a:lnTo>
                  <a:pt x="813952" y="1804022"/>
                </a:lnTo>
                <a:lnTo>
                  <a:pt x="793328" y="1805930"/>
                </a:lnTo>
                <a:lnTo>
                  <a:pt x="773022" y="1807203"/>
                </a:lnTo>
                <a:lnTo>
                  <a:pt x="752399" y="1808475"/>
                </a:lnTo>
                <a:lnTo>
                  <a:pt x="731458" y="1809748"/>
                </a:lnTo>
                <a:lnTo>
                  <a:pt x="710200" y="1810384"/>
                </a:lnTo>
                <a:lnTo>
                  <a:pt x="688942" y="1811020"/>
                </a:lnTo>
                <a:lnTo>
                  <a:pt x="667684" y="1811338"/>
                </a:lnTo>
                <a:lnTo>
                  <a:pt x="646427" y="1811338"/>
                </a:lnTo>
                <a:lnTo>
                  <a:pt x="625486" y="1811338"/>
                </a:lnTo>
                <a:lnTo>
                  <a:pt x="603911" y="1811020"/>
                </a:lnTo>
                <a:lnTo>
                  <a:pt x="582653" y="1810384"/>
                </a:lnTo>
                <a:lnTo>
                  <a:pt x="561395" y="1809748"/>
                </a:lnTo>
                <a:lnTo>
                  <a:pt x="540137" y="1808475"/>
                </a:lnTo>
                <a:lnTo>
                  <a:pt x="518879" y="1807203"/>
                </a:lnTo>
                <a:lnTo>
                  <a:pt x="498573" y="1805930"/>
                </a:lnTo>
                <a:lnTo>
                  <a:pt x="477632" y="1804022"/>
                </a:lnTo>
                <a:lnTo>
                  <a:pt x="457326" y="1801795"/>
                </a:lnTo>
                <a:lnTo>
                  <a:pt x="437337" y="1799886"/>
                </a:lnTo>
                <a:lnTo>
                  <a:pt x="417983" y="1797341"/>
                </a:lnTo>
                <a:lnTo>
                  <a:pt x="398629" y="1794796"/>
                </a:lnTo>
                <a:lnTo>
                  <a:pt x="379909" y="1791615"/>
                </a:lnTo>
                <a:lnTo>
                  <a:pt x="361824" y="1788434"/>
                </a:lnTo>
                <a:lnTo>
                  <a:pt x="344056" y="1784934"/>
                </a:lnTo>
                <a:lnTo>
                  <a:pt x="327240" y="1781117"/>
                </a:lnTo>
                <a:lnTo>
                  <a:pt x="310741" y="1777300"/>
                </a:lnTo>
                <a:lnTo>
                  <a:pt x="295195" y="1773164"/>
                </a:lnTo>
                <a:lnTo>
                  <a:pt x="280600" y="1768392"/>
                </a:lnTo>
                <a:lnTo>
                  <a:pt x="266322" y="1763939"/>
                </a:lnTo>
                <a:lnTo>
                  <a:pt x="252996" y="1758531"/>
                </a:lnTo>
                <a:lnTo>
                  <a:pt x="240622" y="1753441"/>
                </a:lnTo>
                <a:lnTo>
                  <a:pt x="229517" y="1748033"/>
                </a:lnTo>
                <a:lnTo>
                  <a:pt x="219047" y="1741989"/>
                </a:lnTo>
                <a:lnTo>
                  <a:pt x="214288" y="1739125"/>
                </a:lnTo>
                <a:lnTo>
                  <a:pt x="209846" y="1736262"/>
                </a:lnTo>
                <a:lnTo>
                  <a:pt x="205404" y="1732763"/>
                </a:lnTo>
                <a:lnTo>
                  <a:pt x="201596" y="1729900"/>
                </a:lnTo>
                <a:lnTo>
                  <a:pt x="198106" y="1726719"/>
                </a:lnTo>
                <a:lnTo>
                  <a:pt x="194299" y="1722901"/>
                </a:lnTo>
                <a:lnTo>
                  <a:pt x="191443" y="1719720"/>
                </a:lnTo>
                <a:lnTo>
                  <a:pt x="188588" y="1716221"/>
                </a:lnTo>
                <a:lnTo>
                  <a:pt x="186367" y="1713040"/>
                </a:lnTo>
                <a:lnTo>
                  <a:pt x="183828" y="1709222"/>
                </a:lnTo>
                <a:lnTo>
                  <a:pt x="181925" y="1705405"/>
                </a:lnTo>
                <a:lnTo>
                  <a:pt x="180338" y="1701906"/>
                </a:lnTo>
                <a:lnTo>
                  <a:pt x="179386" y="1697770"/>
                </a:lnTo>
                <a:lnTo>
                  <a:pt x="178435" y="1693953"/>
                </a:lnTo>
                <a:lnTo>
                  <a:pt x="177800" y="1690135"/>
                </a:lnTo>
                <a:lnTo>
                  <a:pt x="177800" y="1686000"/>
                </a:lnTo>
                <a:lnTo>
                  <a:pt x="177800" y="1487494"/>
                </a:lnTo>
                <a:lnTo>
                  <a:pt x="178117" y="1479541"/>
                </a:lnTo>
                <a:lnTo>
                  <a:pt x="178435" y="1471588"/>
                </a:lnTo>
                <a:lnTo>
                  <a:pt x="179386" y="1463635"/>
                </a:lnTo>
                <a:lnTo>
                  <a:pt x="180973" y="1456000"/>
                </a:lnTo>
                <a:lnTo>
                  <a:pt x="182559" y="1448684"/>
                </a:lnTo>
                <a:lnTo>
                  <a:pt x="184463" y="1441049"/>
                </a:lnTo>
                <a:lnTo>
                  <a:pt x="187318" y="1433732"/>
                </a:lnTo>
                <a:lnTo>
                  <a:pt x="190174" y="1426734"/>
                </a:lnTo>
                <a:lnTo>
                  <a:pt x="193030" y="1419735"/>
                </a:lnTo>
                <a:lnTo>
                  <a:pt x="196520" y="1413054"/>
                </a:lnTo>
                <a:lnTo>
                  <a:pt x="200327" y="1406374"/>
                </a:lnTo>
                <a:lnTo>
                  <a:pt x="204452" y="1400012"/>
                </a:lnTo>
                <a:lnTo>
                  <a:pt x="208576" y="1393967"/>
                </a:lnTo>
                <a:lnTo>
                  <a:pt x="213336" y="1388241"/>
                </a:lnTo>
                <a:lnTo>
                  <a:pt x="218095" y="1382197"/>
                </a:lnTo>
                <a:lnTo>
                  <a:pt x="223489" y="1377107"/>
                </a:lnTo>
                <a:lnTo>
                  <a:pt x="228883" y="1371699"/>
                </a:lnTo>
                <a:lnTo>
                  <a:pt x="234594" y="1366927"/>
                </a:lnTo>
                <a:lnTo>
                  <a:pt x="240305" y="1361837"/>
                </a:lnTo>
                <a:lnTo>
                  <a:pt x="246650" y="1357702"/>
                </a:lnTo>
                <a:lnTo>
                  <a:pt x="252679" y="1353885"/>
                </a:lnTo>
                <a:lnTo>
                  <a:pt x="259659" y="1349749"/>
                </a:lnTo>
                <a:lnTo>
                  <a:pt x="266005" y="1346250"/>
                </a:lnTo>
                <a:lnTo>
                  <a:pt x="272985" y="1343387"/>
                </a:lnTo>
                <a:lnTo>
                  <a:pt x="280282" y="1340205"/>
                </a:lnTo>
                <a:lnTo>
                  <a:pt x="287263" y="1337979"/>
                </a:lnTo>
                <a:lnTo>
                  <a:pt x="294877" y="1335752"/>
                </a:lnTo>
                <a:lnTo>
                  <a:pt x="302492" y="1334161"/>
                </a:lnTo>
                <a:lnTo>
                  <a:pt x="310107" y="1332889"/>
                </a:lnTo>
                <a:lnTo>
                  <a:pt x="318039" y="1331934"/>
                </a:lnTo>
                <a:lnTo>
                  <a:pt x="325971" y="1331298"/>
                </a:lnTo>
                <a:lnTo>
                  <a:pt x="333903" y="1330980"/>
                </a:lnTo>
                <a:lnTo>
                  <a:pt x="344056" y="1330026"/>
                </a:lnTo>
                <a:lnTo>
                  <a:pt x="372929" y="1327481"/>
                </a:lnTo>
                <a:lnTo>
                  <a:pt x="415762" y="1324300"/>
                </a:lnTo>
                <a:lnTo>
                  <a:pt x="441779" y="1322709"/>
                </a:lnTo>
                <a:lnTo>
                  <a:pt x="470017" y="1320800"/>
                </a:lnTo>
                <a:close/>
                <a:moveTo>
                  <a:pt x="1004887" y="995363"/>
                </a:moveTo>
                <a:lnTo>
                  <a:pt x="1176337" y="995363"/>
                </a:lnTo>
                <a:lnTo>
                  <a:pt x="1176337" y="1265238"/>
                </a:lnTo>
                <a:lnTo>
                  <a:pt x="1004887" y="1265238"/>
                </a:lnTo>
                <a:lnTo>
                  <a:pt x="1004887" y="995363"/>
                </a:lnTo>
                <a:close/>
                <a:moveTo>
                  <a:pt x="493561" y="847408"/>
                </a:moveTo>
                <a:lnTo>
                  <a:pt x="491024" y="847726"/>
                </a:lnTo>
                <a:lnTo>
                  <a:pt x="488804" y="848043"/>
                </a:lnTo>
                <a:lnTo>
                  <a:pt x="485950" y="848996"/>
                </a:lnTo>
                <a:lnTo>
                  <a:pt x="483730" y="849948"/>
                </a:lnTo>
                <a:lnTo>
                  <a:pt x="481510" y="851218"/>
                </a:lnTo>
                <a:lnTo>
                  <a:pt x="479290" y="852806"/>
                </a:lnTo>
                <a:lnTo>
                  <a:pt x="475167" y="856933"/>
                </a:lnTo>
                <a:lnTo>
                  <a:pt x="470727" y="861061"/>
                </a:lnTo>
                <a:lnTo>
                  <a:pt x="466604" y="865823"/>
                </a:lnTo>
                <a:lnTo>
                  <a:pt x="462482" y="871221"/>
                </a:lnTo>
                <a:lnTo>
                  <a:pt x="454553" y="882651"/>
                </a:lnTo>
                <a:lnTo>
                  <a:pt x="448527" y="890906"/>
                </a:lnTo>
                <a:lnTo>
                  <a:pt x="442819" y="899478"/>
                </a:lnTo>
                <a:lnTo>
                  <a:pt x="436793" y="908368"/>
                </a:lnTo>
                <a:lnTo>
                  <a:pt x="431402" y="917893"/>
                </a:lnTo>
                <a:lnTo>
                  <a:pt x="429499" y="926783"/>
                </a:lnTo>
                <a:lnTo>
                  <a:pt x="427596" y="935673"/>
                </a:lnTo>
                <a:lnTo>
                  <a:pt x="426010" y="945198"/>
                </a:lnTo>
                <a:lnTo>
                  <a:pt x="424742" y="954406"/>
                </a:lnTo>
                <a:lnTo>
                  <a:pt x="423790" y="963931"/>
                </a:lnTo>
                <a:lnTo>
                  <a:pt x="423156" y="973773"/>
                </a:lnTo>
                <a:lnTo>
                  <a:pt x="422839" y="982981"/>
                </a:lnTo>
                <a:lnTo>
                  <a:pt x="422839" y="992823"/>
                </a:lnTo>
                <a:lnTo>
                  <a:pt x="423156" y="1007111"/>
                </a:lnTo>
                <a:lnTo>
                  <a:pt x="424107" y="1020764"/>
                </a:lnTo>
                <a:lnTo>
                  <a:pt x="426010" y="1034099"/>
                </a:lnTo>
                <a:lnTo>
                  <a:pt x="428547" y="1047434"/>
                </a:lnTo>
                <a:lnTo>
                  <a:pt x="432036" y="1060769"/>
                </a:lnTo>
                <a:lnTo>
                  <a:pt x="435525" y="1073469"/>
                </a:lnTo>
                <a:lnTo>
                  <a:pt x="439965" y="1086169"/>
                </a:lnTo>
                <a:lnTo>
                  <a:pt x="445039" y="1098551"/>
                </a:lnTo>
                <a:lnTo>
                  <a:pt x="450430" y="1110934"/>
                </a:lnTo>
                <a:lnTo>
                  <a:pt x="456456" y="1122999"/>
                </a:lnTo>
                <a:lnTo>
                  <a:pt x="462799" y="1134429"/>
                </a:lnTo>
                <a:lnTo>
                  <a:pt x="469459" y="1145541"/>
                </a:lnTo>
                <a:lnTo>
                  <a:pt x="477070" y="1156019"/>
                </a:lnTo>
                <a:lnTo>
                  <a:pt x="484364" y="1166496"/>
                </a:lnTo>
                <a:lnTo>
                  <a:pt x="492293" y="1176656"/>
                </a:lnTo>
                <a:lnTo>
                  <a:pt x="500539" y="1186181"/>
                </a:lnTo>
                <a:lnTo>
                  <a:pt x="508784" y="1195389"/>
                </a:lnTo>
                <a:lnTo>
                  <a:pt x="517347" y="1204279"/>
                </a:lnTo>
                <a:lnTo>
                  <a:pt x="526227" y="1212216"/>
                </a:lnTo>
                <a:lnTo>
                  <a:pt x="535107" y="1220154"/>
                </a:lnTo>
                <a:lnTo>
                  <a:pt x="543987" y="1227456"/>
                </a:lnTo>
                <a:lnTo>
                  <a:pt x="553184" y="1234124"/>
                </a:lnTo>
                <a:lnTo>
                  <a:pt x="562381" y="1240474"/>
                </a:lnTo>
                <a:lnTo>
                  <a:pt x="571578" y="1245871"/>
                </a:lnTo>
                <a:lnTo>
                  <a:pt x="580775" y="1250951"/>
                </a:lnTo>
                <a:lnTo>
                  <a:pt x="589655" y="1255079"/>
                </a:lnTo>
                <a:lnTo>
                  <a:pt x="598853" y="1258889"/>
                </a:lnTo>
                <a:lnTo>
                  <a:pt x="607732" y="1262381"/>
                </a:lnTo>
                <a:lnTo>
                  <a:pt x="616612" y="1264604"/>
                </a:lnTo>
                <a:lnTo>
                  <a:pt x="624858" y="1266509"/>
                </a:lnTo>
                <a:lnTo>
                  <a:pt x="633421" y="1267461"/>
                </a:lnTo>
                <a:lnTo>
                  <a:pt x="641349" y="1267779"/>
                </a:lnTo>
                <a:lnTo>
                  <a:pt x="649595" y="1267461"/>
                </a:lnTo>
                <a:lnTo>
                  <a:pt x="657524" y="1266509"/>
                </a:lnTo>
                <a:lnTo>
                  <a:pt x="666404" y="1264604"/>
                </a:lnTo>
                <a:lnTo>
                  <a:pt x="674967" y="1262381"/>
                </a:lnTo>
                <a:lnTo>
                  <a:pt x="684164" y="1258889"/>
                </a:lnTo>
                <a:lnTo>
                  <a:pt x="692726" y="1255079"/>
                </a:lnTo>
                <a:lnTo>
                  <a:pt x="701924" y="1250951"/>
                </a:lnTo>
                <a:lnTo>
                  <a:pt x="711121" y="1245871"/>
                </a:lnTo>
                <a:lnTo>
                  <a:pt x="720318" y="1240474"/>
                </a:lnTo>
                <a:lnTo>
                  <a:pt x="729515" y="1234124"/>
                </a:lnTo>
                <a:lnTo>
                  <a:pt x="738395" y="1227456"/>
                </a:lnTo>
                <a:lnTo>
                  <a:pt x="747592" y="1220154"/>
                </a:lnTo>
                <a:lnTo>
                  <a:pt x="756472" y="1212216"/>
                </a:lnTo>
                <a:lnTo>
                  <a:pt x="765352" y="1204279"/>
                </a:lnTo>
                <a:lnTo>
                  <a:pt x="773915" y="1195389"/>
                </a:lnTo>
                <a:lnTo>
                  <a:pt x="782160" y="1186181"/>
                </a:lnTo>
                <a:lnTo>
                  <a:pt x="790406" y="1176656"/>
                </a:lnTo>
                <a:lnTo>
                  <a:pt x="798652" y="1166496"/>
                </a:lnTo>
                <a:lnTo>
                  <a:pt x="805946" y="1156019"/>
                </a:lnTo>
                <a:lnTo>
                  <a:pt x="813240" y="1145541"/>
                </a:lnTo>
                <a:lnTo>
                  <a:pt x="819900" y="1134429"/>
                </a:lnTo>
                <a:lnTo>
                  <a:pt x="826243" y="1122999"/>
                </a:lnTo>
                <a:lnTo>
                  <a:pt x="831952" y="1110934"/>
                </a:lnTo>
                <a:lnTo>
                  <a:pt x="837660" y="1098551"/>
                </a:lnTo>
                <a:lnTo>
                  <a:pt x="842417" y="1086169"/>
                </a:lnTo>
                <a:lnTo>
                  <a:pt x="847174" y="1073469"/>
                </a:lnTo>
                <a:lnTo>
                  <a:pt x="850980" y="1060769"/>
                </a:lnTo>
                <a:lnTo>
                  <a:pt x="853834" y="1047434"/>
                </a:lnTo>
                <a:lnTo>
                  <a:pt x="856689" y="1034099"/>
                </a:lnTo>
                <a:lnTo>
                  <a:pt x="858592" y="1020764"/>
                </a:lnTo>
                <a:lnTo>
                  <a:pt x="859543" y="1007111"/>
                </a:lnTo>
                <a:lnTo>
                  <a:pt x="860177" y="992823"/>
                </a:lnTo>
                <a:lnTo>
                  <a:pt x="859860" y="984886"/>
                </a:lnTo>
                <a:lnTo>
                  <a:pt x="859543" y="976313"/>
                </a:lnTo>
                <a:lnTo>
                  <a:pt x="837343" y="975361"/>
                </a:lnTo>
                <a:lnTo>
                  <a:pt x="814509" y="973773"/>
                </a:lnTo>
                <a:lnTo>
                  <a:pt x="791040" y="970916"/>
                </a:lnTo>
                <a:lnTo>
                  <a:pt x="767255" y="968058"/>
                </a:lnTo>
                <a:lnTo>
                  <a:pt x="743469" y="964566"/>
                </a:lnTo>
                <a:lnTo>
                  <a:pt x="719366" y="960438"/>
                </a:lnTo>
                <a:lnTo>
                  <a:pt x="695898" y="955041"/>
                </a:lnTo>
                <a:lnTo>
                  <a:pt x="684481" y="952501"/>
                </a:lnTo>
                <a:lnTo>
                  <a:pt x="673064" y="949643"/>
                </a:lnTo>
                <a:lnTo>
                  <a:pt x="661964" y="946468"/>
                </a:lnTo>
                <a:lnTo>
                  <a:pt x="651181" y="943293"/>
                </a:lnTo>
                <a:lnTo>
                  <a:pt x="640398" y="940118"/>
                </a:lnTo>
                <a:lnTo>
                  <a:pt x="629932" y="936308"/>
                </a:lnTo>
                <a:lnTo>
                  <a:pt x="620101" y="932816"/>
                </a:lnTo>
                <a:lnTo>
                  <a:pt x="610270" y="929006"/>
                </a:lnTo>
                <a:lnTo>
                  <a:pt x="601073" y="924878"/>
                </a:lnTo>
                <a:lnTo>
                  <a:pt x="592510" y="921068"/>
                </a:lnTo>
                <a:lnTo>
                  <a:pt x="583947" y="916941"/>
                </a:lnTo>
                <a:lnTo>
                  <a:pt x="576018" y="912178"/>
                </a:lnTo>
                <a:lnTo>
                  <a:pt x="568724" y="907733"/>
                </a:lnTo>
                <a:lnTo>
                  <a:pt x="561747" y="903288"/>
                </a:lnTo>
                <a:lnTo>
                  <a:pt x="555404" y="898208"/>
                </a:lnTo>
                <a:lnTo>
                  <a:pt x="550013" y="893128"/>
                </a:lnTo>
                <a:lnTo>
                  <a:pt x="544938" y="887731"/>
                </a:lnTo>
                <a:lnTo>
                  <a:pt x="540498" y="882651"/>
                </a:lnTo>
                <a:lnTo>
                  <a:pt x="536376" y="876936"/>
                </a:lnTo>
                <a:lnTo>
                  <a:pt x="532253" y="872173"/>
                </a:lnTo>
                <a:lnTo>
                  <a:pt x="528447" y="867728"/>
                </a:lnTo>
                <a:lnTo>
                  <a:pt x="524641" y="863601"/>
                </a:lnTo>
                <a:lnTo>
                  <a:pt x="520836" y="860426"/>
                </a:lnTo>
                <a:lnTo>
                  <a:pt x="517347" y="857251"/>
                </a:lnTo>
                <a:lnTo>
                  <a:pt x="514176" y="854393"/>
                </a:lnTo>
                <a:lnTo>
                  <a:pt x="511004" y="852488"/>
                </a:lnTo>
                <a:lnTo>
                  <a:pt x="507833" y="850583"/>
                </a:lnTo>
                <a:lnTo>
                  <a:pt x="504661" y="849313"/>
                </a:lnTo>
                <a:lnTo>
                  <a:pt x="501807" y="848361"/>
                </a:lnTo>
                <a:lnTo>
                  <a:pt x="499270" y="847726"/>
                </a:lnTo>
                <a:lnTo>
                  <a:pt x="496099" y="847408"/>
                </a:lnTo>
                <a:lnTo>
                  <a:pt x="493561" y="847408"/>
                </a:lnTo>
                <a:close/>
                <a:moveTo>
                  <a:pt x="1304925" y="828675"/>
                </a:moveTo>
                <a:lnTo>
                  <a:pt x="1476375" y="828675"/>
                </a:lnTo>
                <a:lnTo>
                  <a:pt x="1476375" y="1252538"/>
                </a:lnTo>
                <a:lnTo>
                  <a:pt x="1304925" y="1252538"/>
                </a:lnTo>
                <a:lnTo>
                  <a:pt x="1304925" y="828675"/>
                </a:lnTo>
                <a:close/>
                <a:moveTo>
                  <a:pt x="634055" y="655638"/>
                </a:moveTo>
                <a:lnTo>
                  <a:pt x="641349" y="655638"/>
                </a:lnTo>
                <a:lnTo>
                  <a:pt x="648644" y="655638"/>
                </a:lnTo>
                <a:lnTo>
                  <a:pt x="655938" y="655956"/>
                </a:lnTo>
                <a:lnTo>
                  <a:pt x="662915" y="656591"/>
                </a:lnTo>
                <a:lnTo>
                  <a:pt x="669892" y="657226"/>
                </a:lnTo>
                <a:lnTo>
                  <a:pt x="677187" y="658178"/>
                </a:lnTo>
                <a:lnTo>
                  <a:pt x="684164" y="659766"/>
                </a:lnTo>
                <a:lnTo>
                  <a:pt x="691141" y="661036"/>
                </a:lnTo>
                <a:lnTo>
                  <a:pt x="698118" y="662623"/>
                </a:lnTo>
                <a:lnTo>
                  <a:pt x="704778" y="664211"/>
                </a:lnTo>
                <a:lnTo>
                  <a:pt x="711438" y="666433"/>
                </a:lnTo>
                <a:lnTo>
                  <a:pt x="718415" y="668338"/>
                </a:lnTo>
                <a:lnTo>
                  <a:pt x="724758" y="670878"/>
                </a:lnTo>
                <a:lnTo>
                  <a:pt x="731418" y="673418"/>
                </a:lnTo>
                <a:lnTo>
                  <a:pt x="737761" y="676276"/>
                </a:lnTo>
                <a:lnTo>
                  <a:pt x="744421" y="679133"/>
                </a:lnTo>
                <a:lnTo>
                  <a:pt x="750446" y="682308"/>
                </a:lnTo>
                <a:lnTo>
                  <a:pt x="763132" y="688976"/>
                </a:lnTo>
                <a:lnTo>
                  <a:pt x="775500" y="696596"/>
                </a:lnTo>
                <a:lnTo>
                  <a:pt x="787235" y="704533"/>
                </a:lnTo>
                <a:lnTo>
                  <a:pt x="798652" y="713423"/>
                </a:lnTo>
                <a:lnTo>
                  <a:pt x="809435" y="722631"/>
                </a:lnTo>
                <a:lnTo>
                  <a:pt x="819900" y="732791"/>
                </a:lnTo>
                <a:lnTo>
                  <a:pt x="830049" y="743586"/>
                </a:lnTo>
                <a:lnTo>
                  <a:pt x="839880" y="754698"/>
                </a:lnTo>
                <a:lnTo>
                  <a:pt x="849394" y="766446"/>
                </a:lnTo>
                <a:lnTo>
                  <a:pt x="858274" y="778511"/>
                </a:lnTo>
                <a:lnTo>
                  <a:pt x="866520" y="791211"/>
                </a:lnTo>
                <a:lnTo>
                  <a:pt x="874449" y="804546"/>
                </a:lnTo>
                <a:lnTo>
                  <a:pt x="881743" y="818198"/>
                </a:lnTo>
                <a:lnTo>
                  <a:pt x="888403" y="832168"/>
                </a:lnTo>
                <a:lnTo>
                  <a:pt x="894746" y="847091"/>
                </a:lnTo>
                <a:lnTo>
                  <a:pt x="900137" y="861696"/>
                </a:lnTo>
                <a:lnTo>
                  <a:pt x="905529" y="876936"/>
                </a:lnTo>
                <a:lnTo>
                  <a:pt x="909651" y="892811"/>
                </a:lnTo>
                <a:lnTo>
                  <a:pt x="913457" y="908686"/>
                </a:lnTo>
                <a:lnTo>
                  <a:pt x="916946" y="924878"/>
                </a:lnTo>
                <a:lnTo>
                  <a:pt x="919166" y="941706"/>
                </a:lnTo>
                <a:lnTo>
                  <a:pt x="921068" y="958533"/>
                </a:lnTo>
                <a:lnTo>
                  <a:pt x="922020" y="975678"/>
                </a:lnTo>
                <a:lnTo>
                  <a:pt x="922337" y="992823"/>
                </a:lnTo>
                <a:lnTo>
                  <a:pt x="922337" y="1002031"/>
                </a:lnTo>
                <a:lnTo>
                  <a:pt x="922020" y="1010921"/>
                </a:lnTo>
                <a:lnTo>
                  <a:pt x="921386" y="1019811"/>
                </a:lnTo>
                <a:lnTo>
                  <a:pt x="920434" y="1028384"/>
                </a:lnTo>
                <a:lnTo>
                  <a:pt x="919483" y="1037274"/>
                </a:lnTo>
                <a:lnTo>
                  <a:pt x="918214" y="1045846"/>
                </a:lnTo>
                <a:lnTo>
                  <a:pt x="916628" y="1054419"/>
                </a:lnTo>
                <a:lnTo>
                  <a:pt x="915043" y="1062674"/>
                </a:lnTo>
                <a:lnTo>
                  <a:pt x="912823" y="1070929"/>
                </a:lnTo>
                <a:lnTo>
                  <a:pt x="910603" y="1079501"/>
                </a:lnTo>
                <a:lnTo>
                  <a:pt x="908383" y="1087756"/>
                </a:lnTo>
                <a:lnTo>
                  <a:pt x="906163" y="1095694"/>
                </a:lnTo>
                <a:lnTo>
                  <a:pt x="903309" y="1103631"/>
                </a:lnTo>
                <a:lnTo>
                  <a:pt x="900137" y="1111569"/>
                </a:lnTo>
                <a:lnTo>
                  <a:pt x="897283" y="1119189"/>
                </a:lnTo>
                <a:lnTo>
                  <a:pt x="894111" y="1126809"/>
                </a:lnTo>
                <a:lnTo>
                  <a:pt x="887134" y="1141731"/>
                </a:lnTo>
                <a:lnTo>
                  <a:pt x="879523" y="1156336"/>
                </a:lnTo>
                <a:lnTo>
                  <a:pt x="871277" y="1170624"/>
                </a:lnTo>
                <a:lnTo>
                  <a:pt x="862714" y="1184276"/>
                </a:lnTo>
                <a:lnTo>
                  <a:pt x="853517" y="1197611"/>
                </a:lnTo>
                <a:lnTo>
                  <a:pt x="843686" y="1209994"/>
                </a:lnTo>
                <a:lnTo>
                  <a:pt x="833854" y="1222376"/>
                </a:lnTo>
                <a:lnTo>
                  <a:pt x="823389" y="1233806"/>
                </a:lnTo>
                <a:lnTo>
                  <a:pt x="812606" y="1244919"/>
                </a:lnTo>
                <a:lnTo>
                  <a:pt x="801823" y="1255396"/>
                </a:lnTo>
                <a:lnTo>
                  <a:pt x="790406" y="1265239"/>
                </a:lnTo>
                <a:lnTo>
                  <a:pt x="778989" y="1274446"/>
                </a:lnTo>
                <a:lnTo>
                  <a:pt x="767255" y="1282701"/>
                </a:lnTo>
                <a:lnTo>
                  <a:pt x="755521" y="1290956"/>
                </a:lnTo>
                <a:lnTo>
                  <a:pt x="743786" y="1298259"/>
                </a:lnTo>
                <a:lnTo>
                  <a:pt x="732052" y="1304609"/>
                </a:lnTo>
                <a:lnTo>
                  <a:pt x="720318" y="1310641"/>
                </a:lnTo>
                <a:lnTo>
                  <a:pt x="708584" y="1315721"/>
                </a:lnTo>
                <a:lnTo>
                  <a:pt x="696849" y="1320166"/>
                </a:lnTo>
                <a:lnTo>
                  <a:pt x="685432" y="1323659"/>
                </a:lnTo>
                <a:lnTo>
                  <a:pt x="674015" y="1326516"/>
                </a:lnTo>
                <a:lnTo>
                  <a:pt x="662915" y="1328421"/>
                </a:lnTo>
                <a:lnTo>
                  <a:pt x="657207" y="1329374"/>
                </a:lnTo>
                <a:lnTo>
                  <a:pt x="652132" y="1329691"/>
                </a:lnTo>
                <a:lnTo>
                  <a:pt x="646424" y="1330009"/>
                </a:lnTo>
                <a:lnTo>
                  <a:pt x="641349" y="1330326"/>
                </a:lnTo>
                <a:lnTo>
                  <a:pt x="635958" y="1330009"/>
                </a:lnTo>
                <a:lnTo>
                  <a:pt x="630884" y="1329691"/>
                </a:lnTo>
                <a:lnTo>
                  <a:pt x="625492" y="1329374"/>
                </a:lnTo>
                <a:lnTo>
                  <a:pt x="620101" y="1328421"/>
                </a:lnTo>
                <a:lnTo>
                  <a:pt x="609001" y="1326516"/>
                </a:lnTo>
                <a:lnTo>
                  <a:pt x="597584" y="1323659"/>
                </a:lnTo>
                <a:lnTo>
                  <a:pt x="585850" y="1320166"/>
                </a:lnTo>
                <a:lnTo>
                  <a:pt x="574433" y="1315721"/>
                </a:lnTo>
                <a:lnTo>
                  <a:pt x="562698" y="1310641"/>
                </a:lnTo>
                <a:lnTo>
                  <a:pt x="550647" y="1304609"/>
                </a:lnTo>
                <a:lnTo>
                  <a:pt x="538913" y="1298259"/>
                </a:lnTo>
                <a:lnTo>
                  <a:pt x="527179" y="1290956"/>
                </a:lnTo>
                <a:lnTo>
                  <a:pt x="515444" y="1282701"/>
                </a:lnTo>
                <a:lnTo>
                  <a:pt x="503710" y="1274446"/>
                </a:lnTo>
                <a:lnTo>
                  <a:pt x="492293" y="1265239"/>
                </a:lnTo>
                <a:lnTo>
                  <a:pt x="481193" y="1255396"/>
                </a:lnTo>
                <a:lnTo>
                  <a:pt x="470093" y="1244919"/>
                </a:lnTo>
                <a:lnTo>
                  <a:pt x="459310" y="1233806"/>
                </a:lnTo>
                <a:lnTo>
                  <a:pt x="448845" y="1222376"/>
                </a:lnTo>
                <a:lnTo>
                  <a:pt x="438696" y="1209994"/>
                </a:lnTo>
                <a:lnTo>
                  <a:pt x="429499" y="1197611"/>
                </a:lnTo>
                <a:lnTo>
                  <a:pt x="419985" y="1184276"/>
                </a:lnTo>
                <a:lnTo>
                  <a:pt x="411422" y="1170624"/>
                </a:lnTo>
                <a:lnTo>
                  <a:pt x="403176" y="1156336"/>
                </a:lnTo>
                <a:lnTo>
                  <a:pt x="395565" y="1141731"/>
                </a:lnTo>
                <a:lnTo>
                  <a:pt x="388588" y="1126809"/>
                </a:lnTo>
                <a:lnTo>
                  <a:pt x="385416" y="1119189"/>
                </a:lnTo>
                <a:lnTo>
                  <a:pt x="382245" y="1111569"/>
                </a:lnTo>
                <a:lnTo>
                  <a:pt x="379390" y="1103631"/>
                </a:lnTo>
                <a:lnTo>
                  <a:pt x="376853" y="1095694"/>
                </a:lnTo>
                <a:lnTo>
                  <a:pt x="374316" y="1087756"/>
                </a:lnTo>
                <a:lnTo>
                  <a:pt x="372096" y="1079501"/>
                </a:lnTo>
                <a:lnTo>
                  <a:pt x="369559" y="1070929"/>
                </a:lnTo>
                <a:lnTo>
                  <a:pt x="367656" y="1062674"/>
                </a:lnTo>
                <a:lnTo>
                  <a:pt x="366071" y="1054419"/>
                </a:lnTo>
                <a:lnTo>
                  <a:pt x="364485" y="1045846"/>
                </a:lnTo>
                <a:lnTo>
                  <a:pt x="363216" y="1037274"/>
                </a:lnTo>
                <a:lnTo>
                  <a:pt x="362265" y="1028384"/>
                </a:lnTo>
                <a:lnTo>
                  <a:pt x="361313" y="1019811"/>
                </a:lnTo>
                <a:lnTo>
                  <a:pt x="360996" y="1010921"/>
                </a:lnTo>
                <a:lnTo>
                  <a:pt x="360362" y="1002031"/>
                </a:lnTo>
                <a:lnTo>
                  <a:pt x="360362" y="992823"/>
                </a:lnTo>
                <a:lnTo>
                  <a:pt x="360679" y="975678"/>
                </a:lnTo>
                <a:lnTo>
                  <a:pt x="361948" y="958533"/>
                </a:lnTo>
                <a:lnTo>
                  <a:pt x="363533" y="941706"/>
                </a:lnTo>
                <a:lnTo>
                  <a:pt x="366071" y="924878"/>
                </a:lnTo>
                <a:lnTo>
                  <a:pt x="368925" y="908686"/>
                </a:lnTo>
                <a:lnTo>
                  <a:pt x="373048" y="892811"/>
                </a:lnTo>
                <a:lnTo>
                  <a:pt x="377171" y="876936"/>
                </a:lnTo>
                <a:lnTo>
                  <a:pt x="382245" y="861696"/>
                </a:lnTo>
                <a:lnTo>
                  <a:pt x="387953" y="847091"/>
                </a:lnTo>
                <a:lnTo>
                  <a:pt x="393979" y="832168"/>
                </a:lnTo>
                <a:lnTo>
                  <a:pt x="400956" y="818198"/>
                </a:lnTo>
                <a:lnTo>
                  <a:pt x="408568" y="804546"/>
                </a:lnTo>
                <a:lnTo>
                  <a:pt x="416179" y="791211"/>
                </a:lnTo>
                <a:lnTo>
                  <a:pt x="424425" y="778511"/>
                </a:lnTo>
                <a:lnTo>
                  <a:pt x="433305" y="766446"/>
                </a:lnTo>
                <a:lnTo>
                  <a:pt x="442819" y="754698"/>
                </a:lnTo>
                <a:lnTo>
                  <a:pt x="452650" y="743586"/>
                </a:lnTo>
                <a:lnTo>
                  <a:pt x="462482" y="732791"/>
                </a:lnTo>
                <a:lnTo>
                  <a:pt x="473264" y="722631"/>
                </a:lnTo>
                <a:lnTo>
                  <a:pt x="484047" y="713423"/>
                </a:lnTo>
                <a:lnTo>
                  <a:pt x="495464" y="704533"/>
                </a:lnTo>
                <a:lnTo>
                  <a:pt x="507516" y="696596"/>
                </a:lnTo>
                <a:lnTo>
                  <a:pt x="519567" y="688976"/>
                </a:lnTo>
                <a:lnTo>
                  <a:pt x="531936" y="682308"/>
                </a:lnTo>
                <a:lnTo>
                  <a:pt x="538278" y="679133"/>
                </a:lnTo>
                <a:lnTo>
                  <a:pt x="544938" y="676276"/>
                </a:lnTo>
                <a:lnTo>
                  <a:pt x="551281" y="673418"/>
                </a:lnTo>
                <a:lnTo>
                  <a:pt x="557941" y="670878"/>
                </a:lnTo>
                <a:lnTo>
                  <a:pt x="564284" y="668338"/>
                </a:lnTo>
                <a:lnTo>
                  <a:pt x="571261" y="666433"/>
                </a:lnTo>
                <a:lnTo>
                  <a:pt x="577921" y="664211"/>
                </a:lnTo>
                <a:lnTo>
                  <a:pt x="584898" y="662623"/>
                </a:lnTo>
                <a:lnTo>
                  <a:pt x="591875" y="661036"/>
                </a:lnTo>
                <a:lnTo>
                  <a:pt x="598535" y="659766"/>
                </a:lnTo>
                <a:lnTo>
                  <a:pt x="605830" y="658178"/>
                </a:lnTo>
                <a:lnTo>
                  <a:pt x="612490" y="657226"/>
                </a:lnTo>
                <a:lnTo>
                  <a:pt x="619784" y="656591"/>
                </a:lnTo>
                <a:lnTo>
                  <a:pt x="627078" y="655956"/>
                </a:lnTo>
                <a:lnTo>
                  <a:pt x="634055" y="655638"/>
                </a:lnTo>
                <a:close/>
                <a:moveTo>
                  <a:pt x="1604962" y="463550"/>
                </a:moveTo>
                <a:lnTo>
                  <a:pt x="1776412" y="463550"/>
                </a:lnTo>
                <a:lnTo>
                  <a:pt x="1776412" y="1252538"/>
                </a:lnTo>
                <a:lnTo>
                  <a:pt x="1604962" y="1252538"/>
                </a:lnTo>
                <a:lnTo>
                  <a:pt x="1604962" y="463550"/>
                </a:lnTo>
                <a:close/>
                <a:moveTo>
                  <a:pt x="0" y="0"/>
                </a:moveTo>
                <a:lnTo>
                  <a:pt x="2125663" y="0"/>
                </a:lnTo>
                <a:lnTo>
                  <a:pt x="2125663" y="171553"/>
                </a:lnTo>
                <a:lnTo>
                  <a:pt x="2039621" y="171553"/>
                </a:lnTo>
                <a:lnTo>
                  <a:pt x="2039621" y="1577975"/>
                </a:lnTo>
                <a:lnTo>
                  <a:pt x="1252220" y="1577975"/>
                </a:lnTo>
                <a:lnTo>
                  <a:pt x="1252220" y="1449310"/>
                </a:lnTo>
                <a:lnTo>
                  <a:pt x="1911033" y="1449310"/>
                </a:lnTo>
                <a:lnTo>
                  <a:pt x="1911033" y="171553"/>
                </a:lnTo>
                <a:lnTo>
                  <a:pt x="195263" y="171553"/>
                </a:lnTo>
                <a:lnTo>
                  <a:pt x="195263" y="1249164"/>
                </a:lnTo>
                <a:lnTo>
                  <a:pt x="66675" y="1249164"/>
                </a:lnTo>
                <a:lnTo>
                  <a:pt x="66675" y="171553"/>
                </a:lnTo>
                <a:lnTo>
                  <a:pt x="0" y="171553"/>
                </a:lnTo>
                <a:lnTo>
                  <a:pt x="0"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contourW="12700">
              <a:contourClr>
                <a:srgbClr val="FFFFFF"/>
              </a:contourClr>
            </a:sp3d>
          </a:bodyPr>
          <a:lstStyle/>
          <a:p>
            <a:pPr algn="ctr">
              <a:defRPr/>
            </a:pPr>
            <a:endParaRPr lang="zh-CN" altLang="en-US" sz="1705">
              <a:solidFill>
                <a:srgbClr val="1C666E"/>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6" name="KSO_Shape"/>
          <p:cNvSpPr/>
          <p:nvPr/>
        </p:nvSpPr>
        <p:spPr bwMode="auto">
          <a:xfrm>
            <a:off x="5798158" y="3253360"/>
            <a:ext cx="587403" cy="581530"/>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contourW="12700">
              <a:contourClr>
                <a:srgbClr val="FFFFFF"/>
              </a:contourClr>
            </a:sp3d>
          </a:bodyPr>
          <a:lstStyle/>
          <a:p>
            <a:pPr algn="ctr">
              <a:defRPr/>
            </a:pPr>
            <a:endParaRPr lang="zh-CN" altLang="en-US" sz="1705">
              <a:solidFill>
                <a:srgbClr val="1C666E"/>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7" name="KSO_Shape"/>
          <p:cNvSpPr/>
          <p:nvPr/>
        </p:nvSpPr>
        <p:spPr bwMode="auto">
          <a:xfrm>
            <a:off x="9565718" y="3308662"/>
            <a:ext cx="518709" cy="440902"/>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contourW="12700">
              <a:contourClr>
                <a:srgbClr val="FFFFFF"/>
              </a:contourClr>
            </a:sp3d>
          </a:bodyPr>
          <a:lstStyle/>
          <a:p>
            <a:pPr algn="ctr">
              <a:defRPr/>
            </a:pPr>
            <a:endParaRPr lang="zh-CN" altLang="en-US" sz="1705">
              <a:solidFill>
                <a:srgbClr val="1C666E"/>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8" name="文本框 9"/>
          <p:cNvSpPr txBox="1"/>
          <p:nvPr/>
        </p:nvSpPr>
        <p:spPr>
          <a:xfrm>
            <a:off x="3233654" y="4214974"/>
            <a:ext cx="2102608" cy="528955"/>
          </a:xfrm>
          <a:prstGeom prst="rect">
            <a:avLst/>
          </a:prstGeom>
          <a:noFill/>
        </p:spPr>
        <p:txBody>
          <a:bodyPr wrap="square" lIns="68566" tIns="34283" rIns="68566" bIns="34283" rtlCol="0">
            <a:spAutoFit/>
          </a:bodyPr>
          <a:lstStyle/>
          <a:p>
            <a:pPr marL="0" lvl="1" algn="ctr">
              <a:lnSpc>
                <a:spcPct val="150000"/>
              </a:lnSpc>
            </a:pPr>
            <a:r>
              <a:rPr lang="zh-CN" sz="2000" b="1"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rPr>
              <a:t>安全性</a:t>
            </a:r>
            <a:endParaRPr lang="zh-CN" sz="1200"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9" name="文本框 9"/>
          <p:cNvSpPr txBox="1"/>
          <p:nvPr/>
        </p:nvSpPr>
        <p:spPr>
          <a:xfrm>
            <a:off x="5017689" y="4214974"/>
            <a:ext cx="2102608" cy="528955"/>
          </a:xfrm>
          <a:prstGeom prst="rect">
            <a:avLst/>
          </a:prstGeom>
          <a:noFill/>
        </p:spPr>
        <p:txBody>
          <a:bodyPr wrap="square" lIns="68566" tIns="34283" rIns="68566" bIns="34283" rtlCol="0">
            <a:spAutoFit/>
          </a:bodyPr>
          <a:lstStyle/>
          <a:p>
            <a:pPr marL="0" lvl="1" algn="ctr">
              <a:lnSpc>
                <a:spcPct val="150000"/>
              </a:lnSpc>
            </a:pPr>
            <a:r>
              <a:rPr lang="zh-CN" sz="2000" b="1"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rPr>
              <a:t>有效性</a:t>
            </a:r>
            <a:endParaRPr lang="zh-CN" sz="1200"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0" name="文本框 9"/>
          <p:cNvSpPr txBox="1"/>
          <p:nvPr/>
        </p:nvSpPr>
        <p:spPr>
          <a:xfrm>
            <a:off x="6859903" y="4214974"/>
            <a:ext cx="2102608" cy="528955"/>
          </a:xfrm>
          <a:prstGeom prst="rect">
            <a:avLst/>
          </a:prstGeom>
          <a:noFill/>
        </p:spPr>
        <p:txBody>
          <a:bodyPr wrap="square" lIns="68566" tIns="34283" rIns="68566" bIns="34283" rtlCol="0">
            <a:spAutoFit/>
          </a:bodyPr>
          <a:lstStyle/>
          <a:p>
            <a:pPr marL="0" lvl="1" algn="ctr">
              <a:lnSpc>
                <a:spcPct val="150000"/>
              </a:lnSpc>
            </a:pPr>
            <a:r>
              <a:rPr lang="zh-CN" sz="2000" b="1"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rPr>
              <a:t>创新性</a:t>
            </a:r>
            <a:endParaRPr lang="zh-CN" sz="1200"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1" name="文本框 9"/>
          <p:cNvSpPr txBox="1"/>
          <p:nvPr/>
        </p:nvSpPr>
        <p:spPr>
          <a:xfrm>
            <a:off x="8746531" y="4214974"/>
            <a:ext cx="2102608" cy="528955"/>
          </a:xfrm>
          <a:prstGeom prst="rect">
            <a:avLst/>
          </a:prstGeom>
          <a:noFill/>
        </p:spPr>
        <p:txBody>
          <a:bodyPr wrap="square" lIns="68566" tIns="34283" rIns="68566" bIns="34283" rtlCol="0">
            <a:spAutoFit/>
          </a:bodyPr>
          <a:lstStyle/>
          <a:p>
            <a:pPr marL="0" lvl="1" algn="ctr">
              <a:lnSpc>
                <a:spcPct val="150000"/>
              </a:lnSpc>
            </a:pPr>
            <a:r>
              <a:rPr lang="zh-CN" sz="2000" b="1"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rPr>
              <a:t>公平性</a:t>
            </a:r>
            <a:endParaRPr lang="zh-CN" sz="1200" dirty="0">
              <a:solidFill>
                <a:schemeClr val="tx1">
                  <a:lumMod val="65000"/>
                  <a:lumOff val="3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2" name="KSO_Shape"/>
          <p:cNvSpPr/>
          <p:nvPr/>
        </p:nvSpPr>
        <p:spPr bwMode="auto">
          <a:xfrm>
            <a:off x="7673251" y="3260106"/>
            <a:ext cx="519146" cy="519146"/>
          </a:xfrm>
          <a:custGeom>
            <a:avLst/>
            <a:gdLst>
              <a:gd name="T0" fmla="*/ 984018 w 1589088"/>
              <a:gd name="T1" fmla="*/ 589506 h 1589088"/>
              <a:gd name="T2" fmla="*/ 955171 w 1589088"/>
              <a:gd name="T3" fmla="*/ 645802 h 1589088"/>
              <a:gd name="T4" fmla="*/ 898294 w 1589088"/>
              <a:gd name="T5" fmla="*/ 673272 h 1589088"/>
              <a:gd name="T6" fmla="*/ 881422 w 1589088"/>
              <a:gd name="T7" fmla="*/ 964824 h 1589088"/>
              <a:gd name="T8" fmla="*/ 873530 w 1589088"/>
              <a:gd name="T9" fmla="*/ 1040159 h 1589088"/>
              <a:gd name="T10" fmla="*/ 824817 w 1589088"/>
              <a:gd name="T11" fmla="*/ 1084490 h 1589088"/>
              <a:gd name="T12" fmla="*/ 756238 w 1589088"/>
              <a:gd name="T13" fmla="*/ 1088026 h 1589088"/>
              <a:gd name="T14" fmla="*/ 703444 w 1589088"/>
              <a:gd name="T15" fmla="*/ 1048590 h 1589088"/>
              <a:gd name="T16" fmla="*/ 686571 w 1589088"/>
              <a:gd name="T17" fmla="*/ 985493 h 1589088"/>
              <a:gd name="T18" fmla="*/ 486007 w 1589088"/>
              <a:gd name="T19" fmla="*/ 893024 h 1589088"/>
              <a:gd name="T20" fmla="*/ 398106 w 1589088"/>
              <a:gd name="T21" fmla="*/ 820680 h 1589088"/>
              <a:gd name="T22" fmla="*/ 402189 w 1589088"/>
              <a:gd name="T23" fmla="*/ 755134 h 1589088"/>
              <a:gd name="T24" fmla="*/ 446547 w 1589088"/>
              <a:gd name="T25" fmla="*/ 706452 h 1589088"/>
              <a:gd name="T26" fmla="*/ 514037 w 1589088"/>
              <a:gd name="T27" fmla="*/ 696389 h 1589088"/>
              <a:gd name="T28" fmla="*/ 570641 w 1589088"/>
              <a:gd name="T29" fmla="*/ 730385 h 1589088"/>
              <a:gd name="T30" fmla="*/ 593501 w 1589088"/>
              <a:gd name="T31" fmla="*/ 794027 h 1589088"/>
              <a:gd name="T32" fmla="*/ 818558 w 1589088"/>
              <a:gd name="T33" fmla="*/ 648522 h 1589088"/>
              <a:gd name="T34" fmla="*/ 785901 w 1589088"/>
              <a:gd name="T35" fmla="*/ 575091 h 1589088"/>
              <a:gd name="T36" fmla="*/ 808761 w 1589088"/>
              <a:gd name="T37" fmla="*/ 511721 h 1589088"/>
              <a:gd name="T38" fmla="*/ 865365 w 1589088"/>
              <a:gd name="T39" fmla="*/ 477726 h 1589088"/>
              <a:gd name="T40" fmla="*/ 728574 w 1589088"/>
              <a:gd name="T41" fmla="*/ 144010 h 1589088"/>
              <a:gd name="T42" fmla="*/ 531280 w 1589088"/>
              <a:gd name="T43" fmla="*/ 182593 h 1589088"/>
              <a:gd name="T44" fmla="*/ 353281 w 1589088"/>
              <a:gd name="T45" fmla="*/ 288291 h 1589088"/>
              <a:gd name="T46" fmla="*/ 219577 w 1589088"/>
              <a:gd name="T47" fmla="*/ 451592 h 1589088"/>
              <a:gd name="T48" fmla="*/ 152454 w 1589088"/>
              <a:gd name="T49" fmla="*/ 642880 h 1589088"/>
              <a:gd name="T50" fmla="*/ 152454 w 1589088"/>
              <a:gd name="T51" fmla="*/ 843135 h 1589088"/>
              <a:gd name="T52" fmla="*/ 219577 w 1589088"/>
              <a:gd name="T53" fmla="*/ 1034422 h 1589088"/>
              <a:gd name="T54" fmla="*/ 353281 w 1589088"/>
              <a:gd name="T55" fmla="*/ 1197724 h 1589088"/>
              <a:gd name="T56" fmla="*/ 531280 w 1589088"/>
              <a:gd name="T57" fmla="*/ 1303421 h 1589088"/>
              <a:gd name="T58" fmla="*/ 728574 w 1589088"/>
              <a:gd name="T59" fmla="*/ 1341734 h 1589088"/>
              <a:gd name="T60" fmla="*/ 927227 w 1589088"/>
              <a:gd name="T61" fmla="*/ 1312931 h 1589088"/>
              <a:gd name="T62" fmla="*/ 1109302 w 1589088"/>
              <a:gd name="T63" fmla="*/ 1217015 h 1589088"/>
              <a:gd name="T64" fmla="*/ 1251431 w 1589088"/>
              <a:gd name="T65" fmla="*/ 1059964 h 1589088"/>
              <a:gd name="T66" fmla="*/ 1328065 w 1589088"/>
              <a:gd name="T67" fmla="*/ 871393 h 1589088"/>
              <a:gd name="T68" fmla="*/ 1337576 w 1589088"/>
              <a:gd name="T69" fmla="*/ 671410 h 1589088"/>
              <a:gd name="T70" fmla="*/ 1280237 w 1589088"/>
              <a:gd name="T71" fmla="*/ 477677 h 1589088"/>
              <a:gd name="T72" fmla="*/ 1155500 w 1589088"/>
              <a:gd name="T73" fmla="*/ 308670 h 1589088"/>
              <a:gd name="T74" fmla="*/ 981849 w 1589088"/>
              <a:gd name="T75" fmla="*/ 193462 h 1589088"/>
              <a:gd name="T76" fmla="*/ 785915 w 1589088"/>
              <a:gd name="T77" fmla="*/ 145640 h 1589088"/>
              <a:gd name="T78" fmla="*/ 902226 w 1589088"/>
              <a:gd name="T79" fmla="*/ 17390 h 1589088"/>
              <a:gd name="T80" fmla="*/ 1136207 w 1589088"/>
              <a:gd name="T81" fmla="*/ 112491 h 1589088"/>
              <a:gd name="T82" fmla="*/ 1320999 w 1589088"/>
              <a:gd name="T83" fmla="*/ 276063 h 1589088"/>
              <a:gd name="T84" fmla="*/ 1429702 w 1589088"/>
              <a:gd name="T85" fmla="*/ 459201 h 1589088"/>
              <a:gd name="T86" fmla="*/ 1481334 w 1589088"/>
              <a:gd name="T87" fmla="*/ 660270 h 1589088"/>
              <a:gd name="T88" fmla="*/ 1475356 w 1589088"/>
              <a:gd name="T89" fmla="*/ 866502 h 1589088"/>
              <a:gd name="T90" fmla="*/ 1412581 w 1589088"/>
              <a:gd name="T91" fmla="*/ 1064855 h 1589088"/>
              <a:gd name="T92" fmla="*/ 1892771 w 1589088"/>
              <a:gd name="T93" fmla="*/ 1636001 h 1589088"/>
              <a:gd name="T94" fmla="*/ 1896304 w 1589088"/>
              <a:gd name="T95" fmla="*/ 1759632 h 1589088"/>
              <a:gd name="T96" fmla="*/ 1783798 w 1589088"/>
              <a:gd name="T97" fmla="*/ 1885980 h 1589088"/>
              <a:gd name="T98" fmla="*/ 1662866 w 1589088"/>
              <a:gd name="T99" fmla="*/ 1900381 h 1589088"/>
              <a:gd name="T100" fmla="*/ 1104954 w 1589088"/>
              <a:gd name="T101" fmla="*/ 1391458 h 1589088"/>
              <a:gd name="T102" fmla="*/ 909835 w 1589088"/>
              <a:gd name="T103" fmla="*/ 1466451 h 1589088"/>
              <a:gd name="T104" fmla="*/ 704388 w 1589088"/>
              <a:gd name="T105" fmla="*/ 1484656 h 1589088"/>
              <a:gd name="T106" fmla="*/ 501116 w 1589088"/>
              <a:gd name="T107" fmla="*/ 1445528 h 1589088"/>
              <a:gd name="T108" fmla="*/ 313061 w 1589088"/>
              <a:gd name="T109" fmla="*/ 1349069 h 1589088"/>
              <a:gd name="T110" fmla="*/ 143758 w 1589088"/>
              <a:gd name="T111" fmla="*/ 1181965 h 1589088"/>
              <a:gd name="T112" fmla="*/ 30708 w 1589088"/>
              <a:gd name="T113" fmla="*/ 954538 h 1589088"/>
              <a:gd name="T114" fmla="*/ 815 w 1589088"/>
              <a:gd name="T115" fmla="*/ 707277 h 1589088"/>
              <a:gd name="T116" fmla="*/ 54351 w 1589088"/>
              <a:gd name="T117" fmla="*/ 463275 h 1589088"/>
              <a:gd name="T118" fmla="*/ 191315 w 1589088"/>
              <a:gd name="T119" fmla="*/ 245360 h 1589088"/>
              <a:gd name="T120" fmla="*/ 397577 w 1589088"/>
              <a:gd name="T121" fmla="*/ 85319 h 1589088"/>
              <a:gd name="T122" fmla="*/ 636177 w 1589088"/>
              <a:gd name="T123" fmla="*/ 7880 h 158908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89088" h="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sz="1705">
              <a:solidFill>
                <a:schemeClr val="bg1"/>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3" name="KSO_Shape"/>
          <p:cNvSpPr/>
          <p:nvPr/>
        </p:nvSpPr>
        <p:spPr bwMode="auto">
          <a:xfrm>
            <a:off x="2176560" y="3308662"/>
            <a:ext cx="585547" cy="444038"/>
          </a:xfrm>
          <a:custGeom>
            <a:avLst/>
            <a:gdLst>
              <a:gd name="T0" fmla="*/ 104753 w 3040062"/>
              <a:gd name="T1" fmla="*/ 1241540 h 2303463"/>
              <a:gd name="T2" fmla="*/ 251725 w 3040062"/>
              <a:gd name="T3" fmla="*/ 1260899 h 2303463"/>
              <a:gd name="T4" fmla="*/ 265692 w 3040062"/>
              <a:gd name="T5" fmla="*/ 1110467 h 2303463"/>
              <a:gd name="T6" fmla="*/ 844867 w 3040062"/>
              <a:gd name="T7" fmla="*/ 970596 h 2303463"/>
              <a:gd name="T8" fmla="*/ 870584 w 3040062"/>
              <a:gd name="T9" fmla="*/ 987377 h 2303463"/>
              <a:gd name="T10" fmla="*/ 872172 w 3040062"/>
              <a:gd name="T11" fmla="*/ 1402771 h 2303463"/>
              <a:gd name="T12" fmla="*/ 848359 w 3040062"/>
              <a:gd name="T13" fmla="*/ 1421768 h 2303463"/>
              <a:gd name="T14" fmla="*/ 615315 w 3040062"/>
              <a:gd name="T15" fmla="*/ 1415119 h 2303463"/>
              <a:gd name="T16" fmla="*/ 603250 w 3040062"/>
              <a:gd name="T17" fmla="*/ 1002891 h 2303463"/>
              <a:gd name="T18" fmla="*/ 617855 w 3040062"/>
              <a:gd name="T19" fmla="*/ 975662 h 2303463"/>
              <a:gd name="T20" fmla="*/ 1240437 w 3040062"/>
              <a:gd name="T21" fmla="*/ 749300 h 2303463"/>
              <a:gd name="T22" fmla="*/ 1265867 w 3040062"/>
              <a:gd name="T23" fmla="*/ 766421 h 2303463"/>
              <a:gd name="T24" fmla="*/ 1267138 w 3040062"/>
              <a:gd name="T25" fmla="*/ 1402743 h 2303463"/>
              <a:gd name="T26" fmla="*/ 1243616 w 3040062"/>
              <a:gd name="T27" fmla="*/ 1421766 h 2303463"/>
              <a:gd name="T28" fmla="*/ 1010298 w 3040062"/>
              <a:gd name="T29" fmla="*/ 1415108 h 2303463"/>
              <a:gd name="T30" fmla="*/ 998537 w 3040062"/>
              <a:gd name="T31" fmla="*/ 782273 h 2303463"/>
              <a:gd name="T32" fmla="*/ 1012841 w 3040062"/>
              <a:gd name="T33" fmla="*/ 755007 h 2303463"/>
              <a:gd name="T34" fmla="*/ 2175011 w 3040062"/>
              <a:gd name="T35" fmla="*/ 666432 h 2303463"/>
              <a:gd name="T36" fmla="*/ 2235666 w 3040062"/>
              <a:gd name="T37" fmla="*/ 692135 h 2303463"/>
              <a:gd name="T38" fmla="*/ 2277268 w 3040062"/>
              <a:gd name="T39" fmla="*/ 742271 h 2303463"/>
              <a:gd name="T40" fmla="*/ 2290605 w 3040062"/>
              <a:gd name="T41" fmla="*/ 1286150 h 2303463"/>
              <a:gd name="T42" fmla="*/ 2948603 w 3040062"/>
              <a:gd name="T43" fmla="*/ 1365796 h 2303463"/>
              <a:gd name="T44" fmla="*/ 3005765 w 3040062"/>
              <a:gd name="T45" fmla="*/ 1408316 h 2303463"/>
              <a:gd name="T46" fmla="*/ 3036887 w 3040062"/>
              <a:gd name="T47" fmla="*/ 1473366 h 2303463"/>
              <a:gd name="T48" fmla="*/ 3035616 w 3040062"/>
              <a:gd name="T49" fmla="*/ 2191451 h 2303463"/>
              <a:gd name="T50" fmla="*/ 3001319 w 3040062"/>
              <a:gd name="T51" fmla="*/ 2254597 h 2303463"/>
              <a:gd name="T52" fmla="*/ 2941934 w 3040062"/>
              <a:gd name="T53" fmla="*/ 2294578 h 2303463"/>
              <a:gd name="T54" fmla="*/ 2171200 w 3040062"/>
              <a:gd name="T55" fmla="*/ 2303146 h 2303463"/>
              <a:gd name="T56" fmla="*/ 2113403 w 3040062"/>
              <a:gd name="T57" fmla="*/ 2292040 h 2303463"/>
              <a:gd name="T58" fmla="*/ 1552263 w 3040062"/>
              <a:gd name="T59" fmla="*/ 1741815 h 2303463"/>
              <a:gd name="T60" fmla="*/ 1526223 w 3040062"/>
              <a:gd name="T61" fmla="*/ 1686919 h 2303463"/>
              <a:gd name="T62" fmla="*/ 1529081 w 3040062"/>
              <a:gd name="T63" fmla="*/ 1626946 h 2303463"/>
              <a:gd name="T64" fmla="*/ 1560520 w 3040062"/>
              <a:gd name="T65" fmla="*/ 1574272 h 2303463"/>
              <a:gd name="T66" fmla="*/ 1612919 w 3040062"/>
              <a:gd name="T67" fmla="*/ 1542858 h 2303463"/>
              <a:gd name="T68" fmla="*/ 1673891 w 3040062"/>
              <a:gd name="T69" fmla="*/ 1539685 h 2303463"/>
              <a:gd name="T70" fmla="*/ 1728513 w 3040062"/>
              <a:gd name="T71" fmla="*/ 1565705 h 2303463"/>
              <a:gd name="T72" fmla="*/ 2024167 w 3040062"/>
              <a:gd name="T73" fmla="*/ 760992 h 2303463"/>
              <a:gd name="T74" fmla="*/ 2057829 w 3040062"/>
              <a:gd name="T75" fmla="*/ 704828 h 2303463"/>
              <a:gd name="T76" fmla="*/ 2113721 w 3040062"/>
              <a:gd name="T77" fmla="*/ 670875 h 2303463"/>
              <a:gd name="T78" fmla="*/ 1640947 w 3040062"/>
              <a:gd name="T79" fmla="*/ 485773 h 2303463"/>
              <a:gd name="T80" fmla="*/ 1662436 w 3040062"/>
              <a:gd name="T81" fmla="*/ 507334 h 2303463"/>
              <a:gd name="T82" fmla="*/ 1658328 w 3040062"/>
              <a:gd name="T83" fmla="*/ 1408133 h 2303463"/>
              <a:gd name="T84" fmla="*/ 1631151 w 3040062"/>
              <a:gd name="T85" fmla="*/ 1422401 h 2303463"/>
              <a:gd name="T86" fmla="*/ 1401409 w 3040062"/>
              <a:gd name="T87" fmla="*/ 1410669 h 2303463"/>
              <a:gd name="T88" fmla="*/ 1394457 w 3040062"/>
              <a:gd name="T89" fmla="*/ 510505 h 2303463"/>
              <a:gd name="T90" fmla="*/ 1413734 w 3040062"/>
              <a:gd name="T91" fmla="*/ 486725 h 2303463"/>
              <a:gd name="T92" fmla="*/ 2856582 w 3040062"/>
              <a:gd name="T93" fmla="*/ 2539 h 2303463"/>
              <a:gd name="T94" fmla="*/ 2942924 w 3040062"/>
              <a:gd name="T95" fmla="*/ 45384 h 2303463"/>
              <a:gd name="T96" fmla="*/ 3001649 w 3040062"/>
              <a:gd name="T97" fmla="*/ 130121 h 2303463"/>
              <a:gd name="T98" fmla="*/ 3021012 w 3040062"/>
              <a:gd name="T99" fmla="*/ 1276768 h 2303463"/>
              <a:gd name="T100" fmla="*/ 2944193 w 3040062"/>
              <a:gd name="T101" fmla="*/ 1247252 h 2303463"/>
              <a:gd name="T102" fmla="*/ 374889 w 3040062"/>
              <a:gd name="T103" fmla="*/ 1959424 h 2303463"/>
              <a:gd name="T104" fmla="*/ 127291 w 3040062"/>
              <a:gd name="T105" fmla="*/ 2259336 h 2303463"/>
              <a:gd name="T106" fmla="*/ 50472 w 3040062"/>
              <a:gd name="T107" fmla="*/ 2198402 h 2303463"/>
              <a:gd name="T108" fmla="*/ 6349 w 3040062"/>
              <a:gd name="T109" fmla="*/ 2100970 h 2303463"/>
              <a:gd name="T110" fmla="*/ 3809 w 3040062"/>
              <a:gd name="T111" fmla="*/ 183438 h 2303463"/>
              <a:gd name="T112" fmla="*/ 44441 w 3040062"/>
              <a:gd name="T113" fmla="*/ 83468 h 2303463"/>
              <a:gd name="T114" fmla="*/ 118720 w 3040062"/>
              <a:gd name="T115" fmla="*/ 17773 h 2303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40062" h="2303463">
                <a:moveTo>
                  <a:pt x="124116" y="1098725"/>
                </a:moveTo>
                <a:lnTo>
                  <a:pt x="120307" y="1099042"/>
                </a:lnTo>
                <a:lnTo>
                  <a:pt x="116498" y="1099994"/>
                </a:lnTo>
                <a:lnTo>
                  <a:pt x="113324" y="1101898"/>
                </a:lnTo>
                <a:lnTo>
                  <a:pt x="110467" y="1104120"/>
                </a:lnTo>
                <a:lnTo>
                  <a:pt x="108245" y="1107294"/>
                </a:lnTo>
                <a:lnTo>
                  <a:pt x="106340" y="1110467"/>
                </a:lnTo>
                <a:lnTo>
                  <a:pt x="105071" y="1114276"/>
                </a:lnTo>
                <a:lnTo>
                  <a:pt x="104753" y="1118084"/>
                </a:lnTo>
                <a:lnTo>
                  <a:pt x="104753" y="1241540"/>
                </a:lnTo>
                <a:lnTo>
                  <a:pt x="105071" y="1245348"/>
                </a:lnTo>
                <a:lnTo>
                  <a:pt x="106340" y="1249157"/>
                </a:lnTo>
                <a:lnTo>
                  <a:pt x="108245" y="1252330"/>
                </a:lnTo>
                <a:lnTo>
                  <a:pt x="110467" y="1255187"/>
                </a:lnTo>
                <a:lnTo>
                  <a:pt x="113324" y="1257726"/>
                </a:lnTo>
                <a:lnTo>
                  <a:pt x="116498" y="1259312"/>
                </a:lnTo>
                <a:lnTo>
                  <a:pt x="120307" y="1260899"/>
                </a:lnTo>
                <a:lnTo>
                  <a:pt x="124116" y="1261217"/>
                </a:lnTo>
                <a:lnTo>
                  <a:pt x="247598" y="1261217"/>
                </a:lnTo>
                <a:lnTo>
                  <a:pt x="251725" y="1260899"/>
                </a:lnTo>
                <a:lnTo>
                  <a:pt x="255216" y="1259312"/>
                </a:lnTo>
                <a:lnTo>
                  <a:pt x="258708" y="1257726"/>
                </a:lnTo>
                <a:lnTo>
                  <a:pt x="261565" y="1255187"/>
                </a:lnTo>
                <a:lnTo>
                  <a:pt x="264105" y="1252330"/>
                </a:lnTo>
                <a:lnTo>
                  <a:pt x="265692" y="1249157"/>
                </a:lnTo>
                <a:lnTo>
                  <a:pt x="266644" y="1245348"/>
                </a:lnTo>
                <a:lnTo>
                  <a:pt x="266961" y="1241540"/>
                </a:lnTo>
                <a:lnTo>
                  <a:pt x="266961" y="1118084"/>
                </a:lnTo>
                <a:lnTo>
                  <a:pt x="266644" y="1114276"/>
                </a:lnTo>
                <a:lnTo>
                  <a:pt x="265692" y="1110467"/>
                </a:lnTo>
                <a:lnTo>
                  <a:pt x="264105" y="1107294"/>
                </a:lnTo>
                <a:lnTo>
                  <a:pt x="261565" y="1104120"/>
                </a:lnTo>
                <a:lnTo>
                  <a:pt x="258708" y="1101898"/>
                </a:lnTo>
                <a:lnTo>
                  <a:pt x="255216" y="1099994"/>
                </a:lnTo>
                <a:lnTo>
                  <a:pt x="251725" y="1099042"/>
                </a:lnTo>
                <a:lnTo>
                  <a:pt x="247598" y="1098725"/>
                </a:lnTo>
                <a:lnTo>
                  <a:pt x="124116" y="1098725"/>
                </a:lnTo>
                <a:close/>
                <a:moveTo>
                  <a:pt x="636270" y="969963"/>
                </a:moveTo>
                <a:lnTo>
                  <a:pt x="841692" y="969963"/>
                </a:lnTo>
                <a:lnTo>
                  <a:pt x="844867" y="970596"/>
                </a:lnTo>
                <a:lnTo>
                  <a:pt x="848359" y="970913"/>
                </a:lnTo>
                <a:lnTo>
                  <a:pt x="851534" y="971546"/>
                </a:lnTo>
                <a:lnTo>
                  <a:pt x="854709" y="972813"/>
                </a:lnTo>
                <a:lnTo>
                  <a:pt x="857567" y="974396"/>
                </a:lnTo>
                <a:lnTo>
                  <a:pt x="860107" y="975662"/>
                </a:lnTo>
                <a:lnTo>
                  <a:pt x="862647" y="977878"/>
                </a:lnTo>
                <a:lnTo>
                  <a:pt x="865187" y="979778"/>
                </a:lnTo>
                <a:lnTo>
                  <a:pt x="867092" y="982311"/>
                </a:lnTo>
                <a:lnTo>
                  <a:pt x="868997" y="984844"/>
                </a:lnTo>
                <a:lnTo>
                  <a:pt x="870584" y="987377"/>
                </a:lnTo>
                <a:lnTo>
                  <a:pt x="872172" y="990226"/>
                </a:lnTo>
                <a:lnTo>
                  <a:pt x="873124" y="993076"/>
                </a:lnTo>
                <a:lnTo>
                  <a:pt x="873760" y="996242"/>
                </a:lnTo>
                <a:lnTo>
                  <a:pt x="874712" y="999725"/>
                </a:lnTo>
                <a:lnTo>
                  <a:pt x="874712" y="1002891"/>
                </a:lnTo>
                <a:lnTo>
                  <a:pt x="874712" y="1389790"/>
                </a:lnTo>
                <a:lnTo>
                  <a:pt x="874712" y="1393273"/>
                </a:lnTo>
                <a:lnTo>
                  <a:pt x="873760" y="1396439"/>
                </a:lnTo>
                <a:lnTo>
                  <a:pt x="873124" y="1399605"/>
                </a:lnTo>
                <a:lnTo>
                  <a:pt x="872172" y="1402771"/>
                </a:lnTo>
                <a:lnTo>
                  <a:pt x="870584" y="1405304"/>
                </a:lnTo>
                <a:lnTo>
                  <a:pt x="868997" y="1408154"/>
                </a:lnTo>
                <a:lnTo>
                  <a:pt x="867092" y="1410686"/>
                </a:lnTo>
                <a:lnTo>
                  <a:pt x="865187" y="1413219"/>
                </a:lnTo>
                <a:lnTo>
                  <a:pt x="862647" y="1415119"/>
                </a:lnTo>
                <a:lnTo>
                  <a:pt x="860107" y="1417019"/>
                </a:lnTo>
                <a:lnTo>
                  <a:pt x="857567" y="1418602"/>
                </a:lnTo>
                <a:lnTo>
                  <a:pt x="854709" y="1420185"/>
                </a:lnTo>
                <a:lnTo>
                  <a:pt x="851534" y="1421135"/>
                </a:lnTo>
                <a:lnTo>
                  <a:pt x="848359" y="1421768"/>
                </a:lnTo>
                <a:lnTo>
                  <a:pt x="844867" y="1422401"/>
                </a:lnTo>
                <a:lnTo>
                  <a:pt x="841692" y="1422401"/>
                </a:lnTo>
                <a:lnTo>
                  <a:pt x="636270" y="1422401"/>
                </a:lnTo>
                <a:lnTo>
                  <a:pt x="632777" y="1422401"/>
                </a:lnTo>
                <a:lnTo>
                  <a:pt x="629920" y="1421768"/>
                </a:lnTo>
                <a:lnTo>
                  <a:pt x="626745" y="1421135"/>
                </a:lnTo>
                <a:lnTo>
                  <a:pt x="623570" y="1420185"/>
                </a:lnTo>
                <a:lnTo>
                  <a:pt x="620713" y="1418602"/>
                </a:lnTo>
                <a:lnTo>
                  <a:pt x="617855" y="1417019"/>
                </a:lnTo>
                <a:lnTo>
                  <a:pt x="615315" y="1415119"/>
                </a:lnTo>
                <a:lnTo>
                  <a:pt x="613093" y="1413219"/>
                </a:lnTo>
                <a:lnTo>
                  <a:pt x="610870" y="1410686"/>
                </a:lnTo>
                <a:lnTo>
                  <a:pt x="608965" y="1408154"/>
                </a:lnTo>
                <a:lnTo>
                  <a:pt x="607378" y="1405304"/>
                </a:lnTo>
                <a:lnTo>
                  <a:pt x="606108" y="1402771"/>
                </a:lnTo>
                <a:lnTo>
                  <a:pt x="605155" y="1399605"/>
                </a:lnTo>
                <a:lnTo>
                  <a:pt x="603885" y="1396439"/>
                </a:lnTo>
                <a:lnTo>
                  <a:pt x="603568" y="1393273"/>
                </a:lnTo>
                <a:lnTo>
                  <a:pt x="603250" y="1389790"/>
                </a:lnTo>
                <a:lnTo>
                  <a:pt x="603250" y="1002891"/>
                </a:lnTo>
                <a:lnTo>
                  <a:pt x="603568" y="999725"/>
                </a:lnTo>
                <a:lnTo>
                  <a:pt x="603885" y="996242"/>
                </a:lnTo>
                <a:lnTo>
                  <a:pt x="605155" y="993076"/>
                </a:lnTo>
                <a:lnTo>
                  <a:pt x="606108" y="990226"/>
                </a:lnTo>
                <a:lnTo>
                  <a:pt x="607378" y="987377"/>
                </a:lnTo>
                <a:lnTo>
                  <a:pt x="608965" y="984844"/>
                </a:lnTo>
                <a:lnTo>
                  <a:pt x="610870" y="982311"/>
                </a:lnTo>
                <a:lnTo>
                  <a:pt x="613093" y="979778"/>
                </a:lnTo>
                <a:lnTo>
                  <a:pt x="615315" y="977878"/>
                </a:lnTo>
                <a:lnTo>
                  <a:pt x="617855" y="975662"/>
                </a:lnTo>
                <a:lnTo>
                  <a:pt x="620713" y="974396"/>
                </a:lnTo>
                <a:lnTo>
                  <a:pt x="623570" y="972813"/>
                </a:lnTo>
                <a:lnTo>
                  <a:pt x="626745" y="971546"/>
                </a:lnTo>
                <a:lnTo>
                  <a:pt x="629920" y="970913"/>
                </a:lnTo>
                <a:lnTo>
                  <a:pt x="632777" y="970596"/>
                </a:lnTo>
                <a:lnTo>
                  <a:pt x="636270" y="969963"/>
                </a:lnTo>
                <a:close/>
                <a:moveTo>
                  <a:pt x="1027781" y="749300"/>
                </a:moveTo>
                <a:lnTo>
                  <a:pt x="1031278" y="749300"/>
                </a:lnTo>
                <a:lnTo>
                  <a:pt x="1236940" y="749300"/>
                </a:lnTo>
                <a:lnTo>
                  <a:pt x="1240437" y="749300"/>
                </a:lnTo>
                <a:lnTo>
                  <a:pt x="1243616" y="750251"/>
                </a:lnTo>
                <a:lnTo>
                  <a:pt x="1246476" y="750885"/>
                </a:lnTo>
                <a:lnTo>
                  <a:pt x="1249655" y="751837"/>
                </a:lnTo>
                <a:lnTo>
                  <a:pt x="1252516" y="753105"/>
                </a:lnTo>
                <a:lnTo>
                  <a:pt x="1255377" y="755007"/>
                </a:lnTo>
                <a:lnTo>
                  <a:pt x="1257920" y="756592"/>
                </a:lnTo>
                <a:lnTo>
                  <a:pt x="1260145" y="758812"/>
                </a:lnTo>
                <a:lnTo>
                  <a:pt x="1262370" y="761348"/>
                </a:lnTo>
                <a:lnTo>
                  <a:pt x="1264595" y="763567"/>
                </a:lnTo>
                <a:lnTo>
                  <a:pt x="1265867" y="766421"/>
                </a:lnTo>
                <a:lnTo>
                  <a:pt x="1267138" y="769274"/>
                </a:lnTo>
                <a:lnTo>
                  <a:pt x="1268410" y="772445"/>
                </a:lnTo>
                <a:lnTo>
                  <a:pt x="1269363" y="775615"/>
                </a:lnTo>
                <a:lnTo>
                  <a:pt x="1269681" y="778786"/>
                </a:lnTo>
                <a:lnTo>
                  <a:pt x="1269999" y="782273"/>
                </a:lnTo>
                <a:lnTo>
                  <a:pt x="1269999" y="1389744"/>
                </a:lnTo>
                <a:lnTo>
                  <a:pt x="1269681" y="1393231"/>
                </a:lnTo>
                <a:lnTo>
                  <a:pt x="1269363" y="1396402"/>
                </a:lnTo>
                <a:lnTo>
                  <a:pt x="1268410" y="1399572"/>
                </a:lnTo>
                <a:lnTo>
                  <a:pt x="1267138" y="1402743"/>
                </a:lnTo>
                <a:lnTo>
                  <a:pt x="1265867" y="1405279"/>
                </a:lnTo>
                <a:lnTo>
                  <a:pt x="1264595" y="1408133"/>
                </a:lnTo>
                <a:lnTo>
                  <a:pt x="1262370" y="1410669"/>
                </a:lnTo>
                <a:lnTo>
                  <a:pt x="1260145" y="1413206"/>
                </a:lnTo>
                <a:lnTo>
                  <a:pt x="1257920" y="1415108"/>
                </a:lnTo>
                <a:lnTo>
                  <a:pt x="1255377" y="1417010"/>
                </a:lnTo>
                <a:lnTo>
                  <a:pt x="1252516" y="1418595"/>
                </a:lnTo>
                <a:lnTo>
                  <a:pt x="1249655" y="1420181"/>
                </a:lnTo>
                <a:lnTo>
                  <a:pt x="1246476" y="1421132"/>
                </a:lnTo>
                <a:lnTo>
                  <a:pt x="1243616" y="1421766"/>
                </a:lnTo>
                <a:lnTo>
                  <a:pt x="1240437" y="1422400"/>
                </a:lnTo>
                <a:lnTo>
                  <a:pt x="1236940" y="1422400"/>
                </a:lnTo>
                <a:lnTo>
                  <a:pt x="1031278" y="1422400"/>
                </a:lnTo>
                <a:lnTo>
                  <a:pt x="1027781" y="1422400"/>
                </a:lnTo>
                <a:lnTo>
                  <a:pt x="1024602" y="1421766"/>
                </a:lnTo>
                <a:lnTo>
                  <a:pt x="1021424" y="1421132"/>
                </a:lnTo>
                <a:lnTo>
                  <a:pt x="1018245" y="1420181"/>
                </a:lnTo>
                <a:lnTo>
                  <a:pt x="1015384" y="1418595"/>
                </a:lnTo>
                <a:lnTo>
                  <a:pt x="1012841" y="1417010"/>
                </a:lnTo>
                <a:lnTo>
                  <a:pt x="1010298" y="1415108"/>
                </a:lnTo>
                <a:lnTo>
                  <a:pt x="1007755" y="1413206"/>
                </a:lnTo>
                <a:lnTo>
                  <a:pt x="1005848" y="1410669"/>
                </a:lnTo>
                <a:lnTo>
                  <a:pt x="1003941" y="1408133"/>
                </a:lnTo>
                <a:lnTo>
                  <a:pt x="1002351" y="1405279"/>
                </a:lnTo>
                <a:lnTo>
                  <a:pt x="1000762" y="1402743"/>
                </a:lnTo>
                <a:lnTo>
                  <a:pt x="999808" y="1399572"/>
                </a:lnTo>
                <a:lnTo>
                  <a:pt x="999173" y="1396402"/>
                </a:lnTo>
                <a:lnTo>
                  <a:pt x="998537" y="1393231"/>
                </a:lnTo>
                <a:lnTo>
                  <a:pt x="998537" y="1389744"/>
                </a:lnTo>
                <a:lnTo>
                  <a:pt x="998537" y="782273"/>
                </a:lnTo>
                <a:lnTo>
                  <a:pt x="998537" y="778786"/>
                </a:lnTo>
                <a:lnTo>
                  <a:pt x="999173" y="775615"/>
                </a:lnTo>
                <a:lnTo>
                  <a:pt x="999808" y="772445"/>
                </a:lnTo>
                <a:lnTo>
                  <a:pt x="1000762" y="769274"/>
                </a:lnTo>
                <a:lnTo>
                  <a:pt x="1002351" y="766421"/>
                </a:lnTo>
                <a:lnTo>
                  <a:pt x="1003941" y="763567"/>
                </a:lnTo>
                <a:lnTo>
                  <a:pt x="1005848" y="761348"/>
                </a:lnTo>
                <a:lnTo>
                  <a:pt x="1007755" y="758812"/>
                </a:lnTo>
                <a:lnTo>
                  <a:pt x="1010298" y="756592"/>
                </a:lnTo>
                <a:lnTo>
                  <a:pt x="1012841" y="755007"/>
                </a:lnTo>
                <a:lnTo>
                  <a:pt x="1015384" y="753105"/>
                </a:lnTo>
                <a:lnTo>
                  <a:pt x="1018245" y="751837"/>
                </a:lnTo>
                <a:lnTo>
                  <a:pt x="1021424" y="750885"/>
                </a:lnTo>
                <a:lnTo>
                  <a:pt x="1024602" y="750251"/>
                </a:lnTo>
                <a:lnTo>
                  <a:pt x="1027781" y="749300"/>
                </a:lnTo>
                <a:close/>
                <a:moveTo>
                  <a:pt x="2147065" y="665163"/>
                </a:moveTo>
                <a:lnTo>
                  <a:pt x="2154052" y="665163"/>
                </a:lnTo>
                <a:lnTo>
                  <a:pt x="2161038" y="665163"/>
                </a:lnTo>
                <a:lnTo>
                  <a:pt x="2168025" y="665798"/>
                </a:lnTo>
                <a:lnTo>
                  <a:pt x="2175011" y="666432"/>
                </a:lnTo>
                <a:lnTo>
                  <a:pt x="2181680" y="667702"/>
                </a:lnTo>
                <a:lnTo>
                  <a:pt x="2188349" y="669288"/>
                </a:lnTo>
                <a:lnTo>
                  <a:pt x="2194700" y="670875"/>
                </a:lnTo>
                <a:lnTo>
                  <a:pt x="2201369" y="673413"/>
                </a:lnTo>
                <a:lnTo>
                  <a:pt x="2207085" y="675952"/>
                </a:lnTo>
                <a:lnTo>
                  <a:pt x="2213437" y="678173"/>
                </a:lnTo>
                <a:lnTo>
                  <a:pt x="2219471" y="681346"/>
                </a:lnTo>
                <a:lnTo>
                  <a:pt x="2224869" y="684519"/>
                </a:lnTo>
                <a:lnTo>
                  <a:pt x="2230585" y="688327"/>
                </a:lnTo>
                <a:lnTo>
                  <a:pt x="2235666" y="692135"/>
                </a:lnTo>
                <a:lnTo>
                  <a:pt x="2241065" y="695943"/>
                </a:lnTo>
                <a:lnTo>
                  <a:pt x="2245829" y="700702"/>
                </a:lnTo>
                <a:lnTo>
                  <a:pt x="2250910" y="704828"/>
                </a:lnTo>
                <a:lnTo>
                  <a:pt x="2255356" y="709587"/>
                </a:lnTo>
                <a:lnTo>
                  <a:pt x="2259484" y="714347"/>
                </a:lnTo>
                <a:lnTo>
                  <a:pt x="2263612" y="719741"/>
                </a:lnTo>
                <a:lnTo>
                  <a:pt x="2267423" y="724819"/>
                </a:lnTo>
                <a:lnTo>
                  <a:pt x="2270916" y="730530"/>
                </a:lnTo>
                <a:lnTo>
                  <a:pt x="2274092" y="736559"/>
                </a:lnTo>
                <a:lnTo>
                  <a:pt x="2277268" y="742271"/>
                </a:lnTo>
                <a:lnTo>
                  <a:pt x="2280126" y="748300"/>
                </a:lnTo>
                <a:lnTo>
                  <a:pt x="2282666" y="754646"/>
                </a:lnTo>
                <a:lnTo>
                  <a:pt x="2284572" y="760992"/>
                </a:lnTo>
                <a:lnTo>
                  <a:pt x="2286477" y="767021"/>
                </a:lnTo>
                <a:lnTo>
                  <a:pt x="2287747" y="773685"/>
                </a:lnTo>
                <a:lnTo>
                  <a:pt x="2289018" y="780349"/>
                </a:lnTo>
                <a:lnTo>
                  <a:pt x="2289970" y="787330"/>
                </a:lnTo>
                <a:lnTo>
                  <a:pt x="2290605" y="794311"/>
                </a:lnTo>
                <a:lnTo>
                  <a:pt x="2290605" y="801292"/>
                </a:lnTo>
                <a:lnTo>
                  <a:pt x="2290605" y="1286150"/>
                </a:lnTo>
                <a:lnTo>
                  <a:pt x="2884137" y="1353738"/>
                </a:lnTo>
                <a:lnTo>
                  <a:pt x="2890488" y="1354055"/>
                </a:lnTo>
                <a:lnTo>
                  <a:pt x="2898110" y="1354372"/>
                </a:lnTo>
                <a:lnTo>
                  <a:pt x="2905732" y="1355007"/>
                </a:lnTo>
                <a:lnTo>
                  <a:pt x="2913353" y="1355642"/>
                </a:lnTo>
                <a:lnTo>
                  <a:pt x="2920657" y="1357228"/>
                </a:lnTo>
                <a:lnTo>
                  <a:pt x="2927644" y="1358815"/>
                </a:lnTo>
                <a:lnTo>
                  <a:pt x="2934948" y="1361036"/>
                </a:lnTo>
                <a:lnTo>
                  <a:pt x="2941934" y="1362940"/>
                </a:lnTo>
                <a:lnTo>
                  <a:pt x="2948603" y="1365796"/>
                </a:lnTo>
                <a:lnTo>
                  <a:pt x="2955272" y="1368969"/>
                </a:lnTo>
                <a:lnTo>
                  <a:pt x="2961941" y="1372142"/>
                </a:lnTo>
                <a:lnTo>
                  <a:pt x="2968292" y="1375633"/>
                </a:lnTo>
                <a:lnTo>
                  <a:pt x="2974008" y="1379758"/>
                </a:lnTo>
                <a:lnTo>
                  <a:pt x="2980042" y="1383883"/>
                </a:lnTo>
                <a:lnTo>
                  <a:pt x="2985758" y="1388008"/>
                </a:lnTo>
                <a:lnTo>
                  <a:pt x="2990839" y="1393085"/>
                </a:lnTo>
                <a:lnTo>
                  <a:pt x="2996238" y="1397845"/>
                </a:lnTo>
                <a:lnTo>
                  <a:pt x="3001319" y="1403239"/>
                </a:lnTo>
                <a:lnTo>
                  <a:pt x="3005765" y="1408316"/>
                </a:lnTo>
                <a:lnTo>
                  <a:pt x="3010529" y="1414345"/>
                </a:lnTo>
                <a:lnTo>
                  <a:pt x="3014657" y="1419739"/>
                </a:lnTo>
                <a:lnTo>
                  <a:pt x="3018468" y="1426086"/>
                </a:lnTo>
                <a:lnTo>
                  <a:pt x="3021961" y="1432432"/>
                </a:lnTo>
                <a:lnTo>
                  <a:pt x="3025454" y="1438778"/>
                </a:lnTo>
                <a:lnTo>
                  <a:pt x="3028312" y="1445125"/>
                </a:lnTo>
                <a:lnTo>
                  <a:pt x="3030853" y="1452106"/>
                </a:lnTo>
                <a:lnTo>
                  <a:pt x="3033393" y="1459087"/>
                </a:lnTo>
                <a:lnTo>
                  <a:pt x="3035616" y="1466067"/>
                </a:lnTo>
                <a:lnTo>
                  <a:pt x="3036887" y="1473366"/>
                </a:lnTo>
                <a:lnTo>
                  <a:pt x="3038474" y="1480664"/>
                </a:lnTo>
                <a:lnTo>
                  <a:pt x="3039427" y="1488280"/>
                </a:lnTo>
                <a:lnTo>
                  <a:pt x="3040062" y="1495895"/>
                </a:lnTo>
                <a:lnTo>
                  <a:pt x="3040062" y="1503511"/>
                </a:lnTo>
                <a:lnTo>
                  <a:pt x="3040062" y="2154008"/>
                </a:lnTo>
                <a:lnTo>
                  <a:pt x="3040062" y="2161623"/>
                </a:lnTo>
                <a:lnTo>
                  <a:pt x="3039427" y="2169556"/>
                </a:lnTo>
                <a:lnTo>
                  <a:pt x="3038474" y="2177172"/>
                </a:lnTo>
                <a:lnTo>
                  <a:pt x="3036887" y="2184470"/>
                </a:lnTo>
                <a:lnTo>
                  <a:pt x="3035616" y="2191451"/>
                </a:lnTo>
                <a:lnTo>
                  <a:pt x="3033393" y="2198749"/>
                </a:lnTo>
                <a:lnTo>
                  <a:pt x="3030853" y="2205730"/>
                </a:lnTo>
                <a:lnTo>
                  <a:pt x="3028312" y="2212394"/>
                </a:lnTo>
                <a:lnTo>
                  <a:pt x="3025454" y="2219057"/>
                </a:lnTo>
                <a:lnTo>
                  <a:pt x="3021961" y="2225404"/>
                </a:lnTo>
                <a:lnTo>
                  <a:pt x="3018468" y="2231433"/>
                </a:lnTo>
                <a:lnTo>
                  <a:pt x="3014657" y="2237779"/>
                </a:lnTo>
                <a:lnTo>
                  <a:pt x="3010529" y="2243808"/>
                </a:lnTo>
                <a:lnTo>
                  <a:pt x="3005765" y="2249202"/>
                </a:lnTo>
                <a:lnTo>
                  <a:pt x="3001319" y="2254597"/>
                </a:lnTo>
                <a:lnTo>
                  <a:pt x="2996238" y="2259674"/>
                </a:lnTo>
                <a:lnTo>
                  <a:pt x="2990839" y="2264433"/>
                </a:lnTo>
                <a:lnTo>
                  <a:pt x="2985758" y="2269510"/>
                </a:lnTo>
                <a:lnTo>
                  <a:pt x="2980042" y="2273953"/>
                </a:lnTo>
                <a:lnTo>
                  <a:pt x="2974008" y="2278078"/>
                </a:lnTo>
                <a:lnTo>
                  <a:pt x="2968292" y="2281886"/>
                </a:lnTo>
                <a:lnTo>
                  <a:pt x="2961941" y="2285376"/>
                </a:lnTo>
                <a:lnTo>
                  <a:pt x="2955272" y="2288867"/>
                </a:lnTo>
                <a:lnTo>
                  <a:pt x="2948603" y="2291723"/>
                </a:lnTo>
                <a:lnTo>
                  <a:pt x="2941934" y="2294578"/>
                </a:lnTo>
                <a:lnTo>
                  <a:pt x="2934948" y="2297117"/>
                </a:lnTo>
                <a:lnTo>
                  <a:pt x="2927644" y="2298703"/>
                </a:lnTo>
                <a:lnTo>
                  <a:pt x="2920657" y="2300607"/>
                </a:lnTo>
                <a:lnTo>
                  <a:pt x="2913353" y="2301877"/>
                </a:lnTo>
                <a:lnTo>
                  <a:pt x="2905732" y="2302829"/>
                </a:lnTo>
                <a:lnTo>
                  <a:pt x="2898110" y="2303146"/>
                </a:lnTo>
                <a:lnTo>
                  <a:pt x="2890488" y="2303463"/>
                </a:lnTo>
                <a:lnTo>
                  <a:pt x="2177552" y="2303463"/>
                </a:lnTo>
                <a:lnTo>
                  <a:pt x="2173423" y="2303146"/>
                </a:lnTo>
                <a:lnTo>
                  <a:pt x="2171200" y="2303146"/>
                </a:lnTo>
                <a:lnTo>
                  <a:pt x="2169613" y="2303146"/>
                </a:lnTo>
                <a:lnTo>
                  <a:pt x="2162944" y="2303146"/>
                </a:lnTo>
                <a:lnTo>
                  <a:pt x="2156275" y="2303146"/>
                </a:lnTo>
                <a:lnTo>
                  <a:pt x="2149924" y="2302511"/>
                </a:lnTo>
                <a:lnTo>
                  <a:pt x="2143572" y="2301559"/>
                </a:lnTo>
                <a:lnTo>
                  <a:pt x="2137538" y="2300607"/>
                </a:lnTo>
                <a:lnTo>
                  <a:pt x="2131187" y="2298703"/>
                </a:lnTo>
                <a:lnTo>
                  <a:pt x="2125153" y="2297117"/>
                </a:lnTo>
                <a:lnTo>
                  <a:pt x="2119437" y="2294896"/>
                </a:lnTo>
                <a:lnTo>
                  <a:pt x="2113403" y="2292040"/>
                </a:lnTo>
                <a:lnTo>
                  <a:pt x="2107370" y="2289501"/>
                </a:lnTo>
                <a:lnTo>
                  <a:pt x="2101971" y="2286645"/>
                </a:lnTo>
                <a:lnTo>
                  <a:pt x="2096572" y="2283155"/>
                </a:lnTo>
                <a:lnTo>
                  <a:pt x="2091491" y="2279665"/>
                </a:lnTo>
                <a:lnTo>
                  <a:pt x="2086093" y="2275222"/>
                </a:lnTo>
                <a:lnTo>
                  <a:pt x="2081329" y="2271097"/>
                </a:lnTo>
                <a:lnTo>
                  <a:pt x="2076883" y="2266972"/>
                </a:lnTo>
                <a:lnTo>
                  <a:pt x="1560520" y="1751334"/>
                </a:lnTo>
                <a:lnTo>
                  <a:pt x="1556074" y="1746574"/>
                </a:lnTo>
                <a:lnTo>
                  <a:pt x="1552263" y="1741815"/>
                </a:lnTo>
                <a:lnTo>
                  <a:pt x="1548135" y="1737055"/>
                </a:lnTo>
                <a:lnTo>
                  <a:pt x="1544642" y="1731661"/>
                </a:lnTo>
                <a:lnTo>
                  <a:pt x="1541466" y="1726583"/>
                </a:lnTo>
                <a:lnTo>
                  <a:pt x="1538291" y="1720872"/>
                </a:lnTo>
                <a:lnTo>
                  <a:pt x="1535432" y="1715477"/>
                </a:lnTo>
                <a:lnTo>
                  <a:pt x="1532892" y="1709766"/>
                </a:lnTo>
                <a:lnTo>
                  <a:pt x="1530987" y="1704054"/>
                </a:lnTo>
                <a:lnTo>
                  <a:pt x="1529081" y="1698342"/>
                </a:lnTo>
                <a:lnTo>
                  <a:pt x="1527493" y="1692631"/>
                </a:lnTo>
                <a:lnTo>
                  <a:pt x="1526223" y="1686919"/>
                </a:lnTo>
                <a:lnTo>
                  <a:pt x="1525270" y="1680890"/>
                </a:lnTo>
                <a:lnTo>
                  <a:pt x="1524635" y="1674544"/>
                </a:lnTo>
                <a:lnTo>
                  <a:pt x="1524000" y="1668515"/>
                </a:lnTo>
                <a:lnTo>
                  <a:pt x="1524000" y="1662803"/>
                </a:lnTo>
                <a:lnTo>
                  <a:pt x="1524000" y="1656774"/>
                </a:lnTo>
                <a:lnTo>
                  <a:pt x="1524635" y="1650428"/>
                </a:lnTo>
                <a:lnTo>
                  <a:pt x="1525270" y="1644716"/>
                </a:lnTo>
                <a:lnTo>
                  <a:pt x="1526223" y="1638687"/>
                </a:lnTo>
                <a:lnTo>
                  <a:pt x="1527493" y="1632658"/>
                </a:lnTo>
                <a:lnTo>
                  <a:pt x="1529081" y="1626946"/>
                </a:lnTo>
                <a:lnTo>
                  <a:pt x="1530987" y="1621235"/>
                </a:lnTo>
                <a:lnTo>
                  <a:pt x="1532892" y="1615523"/>
                </a:lnTo>
                <a:lnTo>
                  <a:pt x="1535432" y="1609811"/>
                </a:lnTo>
                <a:lnTo>
                  <a:pt x="1538291" y="1604417"/>
                </a:lnTo>
                <a:lnTo>
                  <a:pt x="1541466" y="1599023"/>
                </a:lnTo>
                <a:lnTo>
                  <a:pt x="1544642" y="1593628"/>
                </a:lnTo>
                <a:lnTo>
                  <a:pt x="1548135" y="1588551"/>
                </a:lnTo>
                <a:lnTo>
                  <a:pt x="1552263" y="1583474"/>
                </a:lnTo>
                <a:lnTo>
                  <a:pt x="1556074" y="1578714"/>
                </a:lnTo>
                <a:lnTo>
                  <a:pt x="1560520" y="1574272"/>
                </a:lnTo>
                <a:lnTo>
                  <a:pt x="1564966" y="1569830"/>
                </a:lnTo>
                <a:lnTo>
                  <a:pt x="1570047" y="1565705"/>
                </a:lnTo>
                <a:lnTo>
                  <a:pt x="1574811" y="1561897"/>
                </a:lnTo>
                <a:lnTo>
                  <a:pt x="1579574" y="1558406"/>
                </a:lnTo>
                <a:lnTo>
                  <a:pt x="1584973" y="1554916"/>
                </a:lnTo>
                <a:lnTo>
                  <a:pt x="1590054" y="1552060"/>
                </a:lnTo>
                <a:lnTo>
                  <a:pt x="1595770" y="1549521"/>
                </a:lnTo>
                <a:lnTo>
                  <a:pt x="1601486" y="1546666"/>
                </a:lnTo>
                <a:lnTo>
                  <a:pt x="1606885" y="1544444"/>
                </a:lnTo>
                <a:lnTo>
                  <a:pt x="1612919" y="1542858"/>
                </a:lnTo>
                <a:lnTo>
                  <a:pt x="1618635" y="1540954"/>
                </a:lnTo>
                <a:lnTo>
                  <a:pt x="1624669" y="1539685"/>
                </a:lnTo>
                <a:lnTo>
                  <a:pt x="1630702" y="1538733"/>
                </a:lnTo>
                <a:lnTo>
                  <a:pt x="1637054" y="1538098"/>
                </a:lnTo>
                <a:lnTo>
                  <a:pt x="1642770" y="1537463"/>
                </a:lnTo>
                <a:lnTo>
                  <a:pt x="1649121" y="1537146"/>
                </a:lnTo>
                <a:lnTo>
                  <a:pt x="1655473" y="1537463"/>
                </a:lnTo>
                <a:lnTo>
                  <a:pt x="1661824" y="1538098"/>
                </a:lnTo>
                <a:lnTo>
                  <a:pt x="1667858" y="1538733"/>
                </a:lnTo>
                <a:lnTo>
                  <a:pt x="1673891" y="1539685"/>
                </a:lnTo>
                <a:lnTo>
                  <a:pt x="1679925" y="1540954"/>
                </a:lnTo>
                <a:lnTo>
                  <a:pt x="1685641" y="1542858"/>
                </a:lnTo>
                <a:lnTo>
                  <a:pt x="1691675" y="1544444"/>
                </a:lnTo>
                <a:lnTo>
                  <a:pt x="1697391" y="1546666"/>
                </a:lnTo>
                <a:lnTo>
                  <a:pt x="1702790" y="1549521"/>
                </a:lnTo>
                <a:lnTo>
                  <a:pt x="1708506" y="1552060"/>
                </a:lnTo>
                <a:lnTo>
                  <a:pt x="1713587" y="1554916"/>
                </a:lnTo>
                <a:lnTo>
                  <a:pt x="1718986" y="1558406"/>
                </a:lnTo>
                <a:lnTo>
                  <a:pt x="1723749" y="1561897"/>
                </a:lnTo>
                <a:lnTo>
                  <a:pt x="1728513" y="1565705"/>
                </a:lnTo>
                <a:lnTo>
                  <a:pt x="1733594" y="1569830"/>
                </a:lnTo>
                <a:lnTo>
                  <a:pt x="1738040" y="1574272"/>
                </a:lnTo>
                <a:lnTo>
                  <a:pt x="2017816" y="1853827"/>
                </a:lnTo>
                <a:lnTo>
                  <a:pt x="2017816" y="801292"/>
                </a:lnTo>
                <a:lnTo>
                  <a:pt x="2018133" y="794311"/>
                </a:lnTo>
                <a:lnTo>
                  <a:pt x="2018451" y="787330"/>
                </a:lnTo>
                <a:lnTo>
                  <a:pt x="2019404" y="780349"/>
                </a:lnTo>
                <a:lnTo>
                  <a:pt x="2020674" y="773685"/>
                </a:lnTo>
                <a:lnTo>
                  <a:pt x="2021944" y="767021"/>
                </a:lnTo>
                <a:lnTo>
                  <a:pt x="2024167" y="760992"/>
                </a:lnTo>
                <a:lnTo>
                  <a:pt x="2026073" y="754646"/>
                </a:lnTo>
                <a:lnTo>
                  <a:pt x="2028613" y="748300"/>
                </a:lnTo>
                <a:lnTo>
                  <a:pt x="2031471" y="742271"/>
                </a:lnTo>
                <a:lnTo>
                  <a:pt x="2034329" y="736559"/>
                </a:lnTo>
                <a:lnTo>
                  <a:pt x="2037823" y="730530"/>
                </a:lnTo>
                <a:lnTo>
                  <a:pt x="2040998" y="724819"/>
                </a:lnTo>
                <a:lnTo>
                  <a:pt x="2045127" y="719741"/>
                </a:lnTo>
                <a:lnTo>
                  <a:pt x="2048937" y="714347"/>
                </a:lnTo>
                <a:lnTo>
                  <a:pt x="2053383" y="709587"/>
                </a:lnTo>
                <a:lnTo>
                  <a:pt x="2057829" y="704828"/>
                </a:lnTo>
                <a:lnTo>
                  <a:pt x="2062275" y="700702"/>
                </a:lnTo>
                <a:lnTo>
                  <a:pt x="2067674" y="695943"/>
                </a:lnTo>
                <a:lnTo>
                  <a:pt x="2072437" y="692135"/>
                </a:lnTo>
                <a:lnTo>
                  <a:pt x="2078154" y="688327"/>
                </a:lnTo>
                <a:lnTo>
                  <a:pt x="2083552" y="684519"/>
                </a:lnTo>
                <a:lnTo>
                  <a:pt x="2089268" y="681346"/>
                </a:lnTo>
                <a:lnTo>
                  <a:pt x="2095302" y="678173"/>
                </a:lnTo>
                <a:lnTo>
                  <a:pt x="2101018" y="675952"/>
                </a:lnTo>
                <a:lnTo>
                  <a:pt x="2107370" y="673413"/>
                </a:lnTo>
                <a:lnTo>
                  <a:pt x="2113721" y="670875"/>
                </a:lnTo>
                <a:lnTo>
                  <a:pt x="2120390" y="669288"/>
                </a:lnTo>
                <a:lnTo>
                  <a:pt x="2127059" y="667702"/>
                </a:lnTo>
                <a:lnTo>
                  <a:pt x="2133728" y="666432"/>
                </a:lnTo>
                <a:lnTo>
                  <a:pt x="2140079" y="665798"/>
                </a:lnTo>
                <a:lnTo>
                  <a:pt x="2147065" y="665163"/>
                </a:lnTo>
                <a:close/>
                <a:moveTo>
                  <a:pt x="1426690" y="484188"/>
                </a:moveTo>
                <a:lnTo>
                  <a:pt x="1631151" y="484188"/>
                </a:lnTo>
                <a:lnTo>
                  <a:pt x="1634627" y="484505"/>
                </a:lnTo>
                <a:lnTo>
                  <a:pt x="1637787" y="484822"/>
                </a:lnTo>
                <a:lnTo>
                  <a:pt x="1640947" y="485773"/>
                </a:lnTo>
                <a:lnTo>
                  <a:pt x="1644107" y="486725"/>
                </a:lnTo>
                <a:lnTo>
                  <a:pt x="1646635" y="488310"/>
                </a:lnTo>
                <a:lnTo>
                  <a:pt x="1649479" y="489895"/>
                </a:lnTo>
                <a:lnTo>
                  <a:pt x="1652008" y="491798"/>
                </a:lnTo>
                <a:lnTo>
                  <a:pt x="1654536" y="493700"/>
                </a:lnTo>
                <a:lnTo>
                  <a:pt x="1656432" y="496237"/>
                </a:lnTo>
                <a:lnTo>
                  <a:pt x="1658328" y="498773"/>
                </a:lnTo>
                <a:lnTo>
                  <a:pt x="1659908" y="501310"/>
                </a:lnTo>
                <a:lnTo>
                  <a:pt x="1661488" y="504164"/>
                </a:lnTo>
                <a:lnTo>
                  <a:pt x="1662436" y="507334"/>
                </a:lnTo>
                <a:lnTo>
                  <a:pt x="1663068" y="510505"/>
                </a:lnTo>
                <a:lnTo>
                  <a:pt x="1663700" y="513676"/>
                </a:lnTo>
                <a:lnTo>
                  <a:pt x="1663700" y="517164"/>
                </a:lnTo>
                <a:lnTo>
                  <a:pt x="1663700" y="1389743"/>
                </a:lnTo>
                <a:lnTo>
                  <a:pt x="1663700" y="1393231"/>
                </a:lnTo>
                <a:lnTo>
                  <a:pt x="1663068" y="1396401"/>
                </a:lnTo>
                <a:lnTo>
                  <a:pt x="1662436" y="1399572"/>
                </a:lnTo>
                <a:lnTo>
                  <a:pt x="1661488" y="1402743"/>
                </a:lnTo>
                <a:lnTo>
                  <a:pt x="1659908" y="1405279"/>
                </a:lnTo>
                <a:lnTo>
                  <a:pt x="1658328" y="1408133"/>
                </a:lnTo>
                <a:lnTo>
                  <a:pt x="1656432" y="1410669"/>
                </a:lnTo>
                <a:lnTo>
                  <a:pt x="1654536" y="1413206"/>
                </a:lnTo>
                <a:lnTo>
                  <a:pt x="1652008" y="1415108"/>
                </a:lnTo>
                <a:lnTo>
                  <a:pt x="1649479" y="1417011"/>
                </a:lnTo>
                <a:lnTo>
                  <a:pt x="1646635" y="1418596"/>
                </a:lnTo>
                <a:lnTo>
                  <a:pt x="1644107" y="1420182"/>
                </a:lnTo>
                <a:lnTo>
                  <a:pt x="1640947" y="1421133"/>
                </a:lnTo>
                <a:lnTo>
                  <a:pt x="1637787" y="1421767"/>
                </a:lnTo>
                <a:lnTo>
                  <a:pt x="1634627" y="1422401"/>
                </a:lnTo>
                <a:lnTo>
                  <a:pt x="1631151" y="1422401"/>
                </a:lnTo>
                <a:lnTo>
                  <a:pt x="1426690" y="1422401"/>
                </a:lnTo>
                <a:lnTo>
                  <a:pt x="1423214" y="1422401"/>
                </a:lnTo>
                <a:lnTo>
                  <a:pt x="1420054" y="1421767"/>
                </a:lnTo>
                <a:lnTo>
                  <a:pt x="1416894" y="1421133"/>
                </a:lnTo>
                <a:lnTo>
                  <a:pt x="1413734" y="1420182"/>
                </a:lnTo>
                <a:lnTo>
                  <a:pt x="1411206" y="1418596"/>
                </a:lnTo>
                <a:lnTo>
                  <a:pt x="1408362" y="1417011"/>
                </a:lnTo>
                <a:lnTo>
                  <a:pt x="1405834" y="1415108"/>
                </a:lnTo>
                <a:lnTo>
                  <a:pt x="1403622" y="1413206"/>
                </a:lnTo>
                <a:lnTo>
                  <a:pt x="1401409" y="1410669"/>
                </a:lnTo>
                <a:lnTo>
                  <a:pt x="1399513" y="1408133"/>
                </a:lnTo>
                <a:lnTo>
                  <a:pt x="1397933" y="1405279"/>
                </a:lnTo>
                <a:lnTo>
                  <a:pt x="1396669" y="1402743"/>
                </a:lnTo>
                <a:lnTo>
                  <a:pt x="1395405" y="1399572"/>
                </a:lnTo>
                <a:lnTo>
                  <a:pt x="1394457" y="1396401"/>
                </a:lnTo>
                <a:lnTo>
                  <a:pt x="1394141" y="1393231"/>
                </a:lnTo>
                <a:lnTo>
                  <a:pt x="1393825" y="1389743"/>
                </a:lnTo>
                <a:lnTo>
                  <a:pt x="1393825" y="517164"/>
                </a:lnTo>
                <a:lnTo>
                  <a:pt x="1394141" y="513676"/>
                </a:lnTo>
                <a:lnTo>
                  <a:pt x="1394457" y="510505"/>
                </a:lnTo>
                <a:lnTo>
                  <a:pt x="1395405" y="507334"/>
                </a:lnTo>
                <a:lnTo>
                  <a:pt x="1396669" y="504164"/>
                </a:lnTo>
                <a:lnTo>
                  <a:pt x="1397933" y="501310"/>
                </a:lnTo>
                <a:lnTo>
                  <a:pt x="1399513" y="498773"/>
                </a:lnTo>
                <a:lnTo>
                  <a:pt x="1401409" y="496237"/>
                </a:lnTo>
                <a:lnTo>
                  <a:pt x="1403622" y="493700"/>
                </a:lnTo>
                <a:lnTo>
                  <a:pt x="1405834" y="491798"/>
                </a:lnTo>
                <a:lnTo>
                  <a:pt x="1408362" y="489895"/>
                </a:lnTo>
                <a:lnTo>
                  <a:pt x="1411206" y="488310"/>
                </a:lnTo>
                <a:lnTo>
                  <a:pt x="1413734" y="486725"/>
                </a:lnTo>
                <a:lnTo>
                  <a:pt x="1416894" y="485773"/>
                </a:lnTo>
                <a:lnTo>
                  <a:pt x="1420054" y="484822"/>
                </a:lnTo>
                <a:lnTo>
                  <a:pt x="1423214" y="484505"/>
                </a:lnTo>
                <a:lnTo>
                  <a:pt x="1426690" y="484188"/>
                </a:lnTo>
                <a:close/>
                <a:moveTo>
                  <a:pt x="183794" y="0"/>
                </a:moveTo>
                <a:lnTo>
                  <a:pt x="193952" y="0"/>
                </a:lnTo>
                <a:lnTo>
                  <a:pt x="2827060" y="0"/>
                </a:lnTo>
                <a:lnTo>
                  <a:pt x="2837218" y="0"/>
                </a:lnTo>
                <a:lnTo>
                  <a:pt x="2847059" y="952"/>
                </a:lnTo>
                <a:lnTo>
                  <a:pt x="2856582" y="2539"/>
                </a:lnTo>
                <a:lnTo>
                  <a:pt x="2866105" y="4443"/>
                </a:lnTo>
                <a:lnTo>
                  <a:pt x="2875628" y="6982"/>
                </a:lnTo>
                <a:lnTo>
                  <a:pt x="2884516" y="10156"/>
                </a:lnTo>
                <a:lnTo>
                  <a:pt x="2893721" y="13964"/>
                </a:lnTo>
                <a:lnTo>
                  <a:pt x="2902292" y="17773"/>
                </a:lnTo>
                <a:lnTo>
                  <a:pt x="2911180" y="22851"/>
                </a:lnTo>
                <a:lnTo>
                  <a:pt x="2919433" y="27611"/>
                </a:lnTo>
                <a:lnTo>
                  <a:pt x="2927369" y="33324"/>
                </a:lnTo>
                <a:lnTo>
                  <a:pt x="2935623" y="39036"/>
                </a:lnTo>
                <a:lnTo>
                  <a:pt x="2942924" y="45384"/>
                </a:lnTo>
                <a:lnTo>
                  <a:pt x="2950225" y="52366"/>
                </a:lnTo>
                <a:lnTo>
                  <a:pt x="2957525" y="59665"/>
                </a:lnTo>
                <a:lnTo>
                  <a:pt x="2964192" y="67282"/>
                </a:lnTo>
                <a:lnTo>
                  <a:pt x="2970540" y="74899"/>
                </a:lnTo>
                <a:lnTo>
                  <a:pt x="2976571" y="83468"/>
                </a:lnTo>
                <a:lnTo>
                  <a:pt x="2982285" y="92037"/>
                </a:lnTo>
                <a:lnTo>
                  <a:pt x="2987682" y="101240"/>
                </a:lnTo>
                <a:lnTo>
                  <a:pt x="2992761" y="110444"/>
                </a:lnTo>
                <a:lnTo>
                  <a:pt x="2997522" y="119965"/>
                </a:lnTo>
                <a:lnTo>
                  <a:pt x="3001649" y="130121"/>
                </a:lnTo>
                <a:lnTo>
                  <a:pt x="3005458" y="140276"/>
                </a:lnTo>
                <a:lnTo>
                  <a:pt x="3008950" y="150749"/>
                </a:lnTo>
                <a:lnTo>
                  <a:pt x="3012124" y="161540"/>
                </a:lnTo>
                <a:lnTo>
                  <a:pt x="3014663" y="172330"/>
                </a:lnTo>
                <a:lnTo>
                  <a:pt x="3016885" y="183438"/>
                </a:lnTo>
                <a:lnTo>
                  <a:pt x="3018473" y="194546"/>
                </a:lnTo>
                <a:lnTo>
                  <a:pt x="3019742" y="205971"/>
                </a:lnTo>
                <a:lnTo>
                  <a:pt x="3020695" y="218031"/>
                </a:lnTo>
                <a:lnTo>
                  <a:pt x="3021012" y="229774"/>
                </a:lnTo>
                <a:lnTo>
                  <a:pt x="3021012" y="1276768"/>
                </a:lnTo>
                <a:lnTo>
                  <a:pt x="3013711" y="1272642"/>
                </a:lnTo>
                <a:lnTo>
                  <a:pt x="3006410" y="1268833"/>
                </a:lnTo>
                <a:lnTo>
                  <a:pt x="2999109" y="1265342"/>
                </a:lnTo>
                <a:lnTo>
                  <a:pt x="2991808" y="1262169"/>
                </a:lnTo>
                <a:lnTo>
                  <a:pt x="2983872" y="1258995"/>
                </a:lnTo>
                <a:lnTo>
                  <a:pt x="2976254" y="1256139"/>
                </a:lnTo>
                <a:lnTo>
                  <a:pt x="2968318" y="1253282"/>
                </a:lnTo>
                <a:lnTo>
                  <a:pt x="2960382" y="1251061"/>
                </a:lnTo>
                <a:lnTo>
                  <a:pt x="2952129" y="1248839"/>
                </a:lnTo>
                <a:lnTo>
                  <a:pt x="2944193" y="1247252"/>
                </a:lnTo>
                <a:lnTo>
                  <a:pt x="2935940" y="1245348"/>
                </a:lnTo>
                <a:lnTo>
                  <a:pt x="2927369" y="1244079"/>
                </a:lnTo>
                <a:lnTo>
                  <a:pt x="2919116" y="1242809"/>
                </a:lnTo>
                <a:lnTo>
                  <a:pt x="2910863" y="1242175"/>
                </a:lnTo>
                <a:lnTo>
                  <a:pt x="2901975" y="1241540"/>
                </a:lnTo>
                <a:lnTo>
                  <a:pt x="2893404" y="1241540"/>
                </a:lnTo>
                <a:lnTo>
                  <a:pt x="2646123" y="1213294"/>
                </a:lnTo>
                <a:lnTo>
                  <a:pt x="2646123" y="313876"/>
                </a:lnTo>
                <a:lnTo>
                  <a:pt x="374889" y="313876"/>
                </a:lnTo>
                <a:lnTo>
                  <a:pt x="374889" y="1959424"/>
                </a:lnTo>
                <a:lnTo>
                  <a:pt x="1610021" y="1959424"/>
                </a:lnTo>
                <a:lnTo>
                  <a:pt x="1923646" y="2273300"/>
                </a:lnTo>
                <a:lnTo>
                  <a:pt x="193952" y="2273300"/>
                </a:lnTo>
                <a:lnTo>
                  <a:pt x="183794" y="2273300"/>
                </a:lnTo>
                <a:lnTo>
                  <a:pt x="173953" y="2272348"/>
                </a:lnTo>
                <a:lnTo>
                  <a:pt x="164113" y="2270761"/>
                </a:lnTo>
                <a:lnTo>
                  <a:pt x="154908" y="2268857"/>
                </a:lnTo>
                <a:lnTo>
                  <a:pt x="145385" y="2266318"/>
                </a:lnTo>
                <a:lnTo>
                  <a:pt x="136496" y="2263144"/>
                </a:lnTo>
                <a:lnTo>
                  <a:pt x="127291" y="2259336"/>
                </a:lnTo>
                <a:lnTo>
                  <a:pt x="118720" y="2255528"/>
                </a:lnTo>
                <a:lnTo>
                  <a:pt x="109832" y="2250450"/>
                </a:lnTo>
                <a:lnTo>
                  <a:pt x="101579" y="2245689"/>
                </a:lnTo>
                <a:lnTo>
                  <a:pt x="93326" y="2240294"/>
                </a:lnTo>
                <a:lnTo>
                  <a:pt x="85390" y="2234264"/>
                </a:lnTo>
                <a:lnTo>
                  <a:pt x="77771" y="2227917"/>
                </a:lnTo>
                <a:lnTo>
                  <a:pt x="70470" y="2220935"/>
                </a:lnTo>
                <a:lnTo>
                  <a:pt x="63487" y="2213635"/>
                </a:lnTo>
                <a:lnTo>
                  <a:pt x="56821" y="2206018"/>
                </a:lnTo>
                <a:lnTo>
                  <a:pt x="50472" y="2198402"/>
                </a:lnTo>
                <a:lnTo>
                  <a:pt x="44441" y="2189833"/>
                </a:lnTo>
                <a:lnTo>
                  <a:pt x="38727" y="2181264"/>
                </a:lnTo>
                <a:lnTo>
                  <a:pt x="33013" y="2172060"/>
                </a:lnTo>
                <a:lnTo>
                  <a:pt x="28252" y="2162856"/>
                </a:lnTo>
                <a:lnTo>
                  <a:pt x="23490" y="2153335"/>
                </a:lnTo>
                <a:lnTo>
                  <a:pt x="19364" y="2143180"/>
                </a:lnTo>
                <a:lnTo>
                  <a:pt x="15237" y="2133024"/>
                </a:lnTo>
                <a:lnTo>
                  <a:pt x="11745" y="2122551"/>
                </a:lnTo>
                <a:lnTo>
                  <a:pt x="8888" y="2112078"/>
                </a:lnTo>
                <a:lnTo>
                  <a:pt x="6349" y="2100970"/>
                </a:lnTo>
                <a:lnTo>
                  <a:pt x="3809" y="2089862"/>
                </a:lnTo>
                <a:lnTo>
                  <a:pt x="2540" y="2078754"/>
                </a:lnTo>
                <a:lnTo>
                  <a:pt x="952" y="2067329"/>
                </a:lnTo>
                <a:lnTo>
                  <a:pt x="318" y="2055269"/>
                </a:lnTo>
                <a:lnTo>
                  <a:pt x="0" y="2043844"/>
                </a:lnTo>
                <a:lnTo>
                  <a:pt x="0" y="229774"/>
                </a:lnTo>
                <a:lnTo>
                  <a:pt x="318" y="218031"/>
                </a:lnTo>
                <a:lnTo>
                  <a:pt x="952" y="205971"/>
                </a:lnTo>
                <a:lnTo>
                  <a:pt x="2540" y="194546"/>
                </a:lnTo>
                <a:lnTo>
                  <a:pt x="3809" y="183438"/>
                </a:lnTo>
                <a:lnTo>
                  <a:pt x="6349" y="172330"/>
                </a:lnTo>
                <a:lnTo>
                  <a:pt x="8888" y="161540"/>
                </a:lnTo>
                <a:lnTo>
                  <a:pt x="11745" y="150749"/>
                </a:lnTo>
                <a:lnTo>
                  <a:pt x="15237" y="140276"/>
                </a:lnTo>
                <a:lnTo>
                  <a:pt x="19364" y="130121"/>
                </a:lnTo>
                <a:lnTo>
                  <a:pt x="23490" y="119965"/>
                </a:lnTo>
                <a:lnTo>
                  <a:pt x="28252" y="110444"/>
                </a:lnTo>
                <a:lnTo>
                  <a:pt x="33013" y="101240"/>
                </a:lnTo>
                <a:lnTo>
                  <a:pt x="38727" y="92037"/>
                </a:lnTo>
                <a:lnTo>
                  <a:pt x="44441" y="83468"/>
                </a:lnTo>
                <a:lnTo>
                  <a:pt x="50472" y="74899"/>
                </a:lnTo>
                <a:lnTo>
                  <a:pt x="56821" y="67282"/>
                </a:lnTo>
                <a:lnTo>
                  <a:pt x="63487" y="59665"/>
                </a:lnTo>
                <a:lnTo>
                  <a:pt x="70470" y="52366"/>
                </a:lnTo>
                <a:lnTo>
                  <a:pt x="77771" y="45384"/>
                </a:lnTo>
                <a:lnTo>
                  <a:pt x="85390" y="39036"/>
                </a:lnTo>
                <a:lnTo>
                  <a:pt x="93326" y="33324"/>
                </a:lnTo>
                <a:lnTo>
                  <a:pt x="101579" y="27611"/>
                </a:lnTo>
                <a:lnTo>
                  <a:pt x="109832" y="22851"/>
                </a:lnTo>
                <a:lnTo>
                  <a:pt x="118720" y="17773"/>
                </a:lnTo>
                <a:lnTo>
                  <a:pt x="127291" y="13964"/>
                </a:lnTo>
                <a:lnTo>
                  <a:pt x="136496" y="10156"/>
                </a:lnTo>
                <a:lnTo>
                  <a:pt x="145385" y="6982"/>
                </a:lnTo>
                <a:lnTo>
                  <a:pt x="154908" y="4443"/>
                </a:lnTo>
                <a:lnTo>
                  <a:pt x="164113" y="2539"/>
                </a:lnTo>
                <a:lnTo>
                  <a:pt x="173953" y="952"/>
                </a:lnTo>
                <a:lnTo>
                  <a:pt x="183794"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a:contourClr>
                <a:srgbClr val="FFFFFF"/>
              </a:contourClr>
            </a:sp3d>
          </a:bodyPr>
          <a:lstStyle/>
          <a:p>
            <a:pPr algn="ctr">
              <a:defRPr/>
            </a:pPr>
            <a:endParaRPr lang="zh-CN" altLang="en-US" sz="1705">
              <a:solidFill>
                <a:schemeClr val="bg1"/>
              </a:solidFill>
              <a:latin typeface="Impact" panose="020B0806030902050204" pitchFamily="34" charset="0"/>
              <a:ea typeface="微软雅黑" panose="020B0503020204020204" pitchFamily="34" charset="-122"/>
              <a:cs typeface="+mn-ea"/>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rcRect l="19364" r="22523"/>
          <a:stretch>
            <a:fillRect/>
          </a:stretch>
        </p:blipFill>
        <p:spPr>
          <a:xfrm>
            <a:off x="10028555" y="1628775"/>
            <a:ext cx="2166620" cy="3465830"/>
          </a:xfrm>
          <a:prstGeom prst="rect">
            <a:avLst/>
          </a:prstGeom>
        </p:spPr>
      </p:pic>
      <p:sp>
        <p:nvSpPr>
          <p:cNvPr id="5" name="文本占位符 4"/>
          <p:cNvSpPr>
            <a:spLocks noGrp="1"/>
          </p:cNvSpPr>
          <p:nvPr>
            <p:ph type="body" sz="quarter" idx="10"/>
          </p:nvPr>
        </p:nvSpPr>
        <p:spPr/>
        <p:txBody>
          <a:bodyPr>
            <a:noAutofit/>
          </a:bodyPr>
          <a:lstStyle/>
          <a:p>
            <a:r>
              <a:rPr lang="zh-CN" altLang="en-US" b="1" dirty="0" smtClean="0">
                <a:solidFill>
                  <a:schemeClr val="tx1"/>
                </a:solidFill>
              </a:rPr>
              <a:t>一、药品基本信息</a:t>
            </a:r>
            <a:endParaRPr lang="zh-CN" altLang="en-US" b="1" dirty="0" smtClean="0">
              <a:solidFill>
                <a:schemeClr val="tx1"/>
              </a:solidFill>
            </a:endParaRPr>
          </a:p>
        </p:txBody>
      </p:sp>
      <p:graphicFrame>
        <p:nvGraphicFramePr>
          <p:cNvPr id="4" name="表格 3"/>
          <p:cNvGraphicFramePr>
            <a:graphicFrameLocks noGrp="1"/>
          </p:cNvGraphicFramePr>
          <p:nvPr>
            <p:custDataLst>
              <p:tags r:id="rId2"/>
            </p:custDataLst>
          </p:nvPr>
        </p:nvGraphicFramePr>
        <p:xfrm>
          <a:off x="265430" y="981075"/>
          <a:ext cx="10078720" cy="5526405"/>
        </p:xfrm>
        <a:graphic>
          <a:graphicData uri="http://schemas.openxmlformats.org/drawingml/2006/table">
            <a:tbl>
              <a:tblPr firstRow="1" bandRow="1">
                <a:tableStyleId>{827E7743-39CA-4E87-A19B-AE24449E94FE}</a:tableStyleId>
              </a:tblPr>
              <a:tblGrid>
                <a:gridCol w="3896995"/>
                <a:gridCol w="6181725"/>
              </a:tblGrid>
              <a:tr h="43370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indent="0" algn="ctr" fontAlgn="auto">
                        <a:lnSpc>
                          <a:spcPct val="150000"/>
                        </a:lnSpc>
                        <a:spcAft>
                          <a:spcPts val="0"/>
                        </a:spcAft>
                      </a:pPr>
                      <a:r>
                        <a:rPr lang="zh-CN" sz="1800" b="1" kern="100" dirty="0">
                          <a:effectLst/>
                          <a:latin typeface="微软雅黑" panose="020B0503020204020204" pitchFamily="34" charset="-122"/>
                          <a:ea typeface="微软雅黑" panose="020B0503020204020204" pitchFamily="34" charset="-122"/>
                        </a:rPr>
                        <a:t>药品通用名称</a:t>
                      </a:r>
                      <a:endParaRPr lang="zh-CN" sz="1800" b="1" kern="100" dirty="0">
                        <a:effectLst/>
                        <a:latin typeface="微软雅黑" panose="020B0503020204020204" pitchFamily="34" charset="-122"/>
                        <a:ea typeface="微软雅黑" panose="020B0503020204020204" pitchFamily="34" charset="-122"/>
                      </a:endParaRPr>
                    </a:p>
                  </a:txBody>
                  <a:tcPr marL="68580" marR="68580"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indent="0" algn="ctr" fontAlgn="auto">
                        <a:lnSpc>
                          <a:spcPct val="150000"/>
                        </a:lnSpc>
                        <a:spcAft>
                          <a:spcPts val="0"/>
                        </a:spcAft>
                      </a:pPr>
                      <a:r>
                        <a:rPr lang="zh-CN" sz="1800" kern="100" dirty="0">
                          <a:effectLst/>
                          <a:latin typeface="微软雅黑" panose="020B0503020204020204" pitchFamily="34" charset="-122"/>
                          <a:ea typeface="微软雅黑" panose="020B0503020204020204" pitchFamily="34" charset="-122"/>
                        </a:rPr>
                        <a:t>钠钾镁钙注射用浓溶液</a:t>
                      </a:r>
                      <a:endParaRPr lang="zh-CN" sz="1800" kern="100" dirty="0">
                        <a:effectLst/>
                        <a:latin typeface="微软雅黑" panose="020B0503020204020204" pitchFamily="34" charset="-122"/>
                        <a:ea typeface="微软雅黑" panose="020B0503020204020204" pitchFamily="34" charset="-122"/>
                      </a:endParaRPr>
                    </a:p>
                  </a:txBody>
                  <a:tcPr marL="68580" marR="68580" marT="0" marB="0" anchor="ctr"/>
                </a:tc>
              </a:tr>
              <a:tr h="43370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indent="0" algn="ctr" fontAlgn="auto">
                        <a:lnSpc>
                          <a:spcPct val="150000"/>
                        </a:lnSpc>
                        <a:spcAft>
                          <a:spcPts val="0"/>
                        </a:spcAft>
                      </a:pPr>
                      <a:r>
                        <a:rPr lang="zh-CN" sz="1800" b="1" kern="100" dirty="0">
                          <a:effectLst/>
                          <a:latin typeface="微软雅黑" panose="020B0503020204020204" pitchFamily="34" charset="-122"/>
                          <a:ea typeface="微软雅黑" panose="020B0503020204020204" pitchFamily="34" charset="-122"/>
                        </a:rPr>
                        <a:t>注册规格</a:t>
                      </a:r>
                      <a:endParaRPr lang="zh-CN" sz="1800" b="1" kern="100" dirty="0">
                        <a:effectLst/>
                        <a:latin typeface="微软雅黑" panose="020B0503020204020204" pitchFamily="34" charset="-122"/>
                        <a:ea typeface="微软雅黑" panose="020B0503020204020204" pitchFamily="34" charset="-122"/>
                      </a:endParaRPr>
                    </a:p>
                  </a:txBody>
                  <a:tcPr marL="68580" marR="68580" marT="0" marB="0" anchor="ct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indent="0" algn="ctr" fontAlgn="auto">
                        <a:lnSpc>
                          <a:spcPct val="150000"/>
                        </a:lnSpc>
                        <a:spcAft>
                          <a:spcPts val="0"/>
                        </a:spcAft>
                      </a:pPr>
                      <a:r>
                        <a:rPr sz="1800">
                          <a:latin typeface="微软雅黑" panose="020B0503020204020204" pitchFamily="34" charset="-122"/>
                          <a:ea typeface="微软雅黑" panose="020B0503020204020204" pitchFamily="34" charset="-122"/>
                          <a:cs typeface="微软雅黑" panose="020B0503020204020204" pitchFamily="34" charset="-122"/>
                        </a:rPr>
                        <a:t>20ml/支</a:t>
                      </a:r>
                      <a:endParaRPr sz="1800">
                        <a:latin typeface="微软雅黑" panose="020B0503020204020204" pitchFamily="34" charset="-122"/>
                        <a:ea typeface="微软雅黑" panose="020B0503020204020204" pitchFamily="34" charset="-122"/>
                        <a:cs typeface="微软雅黑" panose="020B0503020204020204" pitchFamily="34" charset="-122"/>
                      </a:endParaRPr>
                    </a:p>
                  </a:txBody>
                  <a:tcPr marL="68580" marR="68580" marT="0" marB="0" anchor="ctr"/>
                </a:tc>
              </a:tr>
              <a:tr h="43370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indent="0" algn="ctr" fontAlgn="auto">
                        <a:lnSpc>
                          <a:spcPct val="150000"/>
                        </a:lnSpc>
                        <a:spcAft>
                          <a:spcPts val="0"/>
                        </a:spcAft>
                      </a:pPr>
                      <a:r>
                        <a:rPr lang="zh-CN" sz="1800" b="1" kern="100" dirty="0">
                          <a:effectLst/>
                          <a:latin typeface="微软雅黑" panose="020B0503020204020204" pitchFamily="34" charset="-122"/>
                          <a:ea typeface="微软雅黑" panose="020B0503020204020204" pitchFamily="34" charset="-122"/>
                        </a:rPr>
                        <a:t>中国大陆首次上市时间</a:t>
                      </a:r>
                      <a:endParaRPr lang="zh-CN" sz="1800" b="1" kern="100" dirty="0">
                        <a:effectLst/>
                        <a:latin typeface="微软雅黑" panose="020B0503020204020204" pitchFamily="34" charset="-122"/>
                        <a:ea typeface="微软雅黑" panose="020B0503020204020204" pitchFamily="34" charset="-122"/>
                      </a:endParaRPr>
                    </a:p>
                  </a:txBody>
                  <a:tcPr marL="68580" marR="68580" marT="0" marB="0" anchor="ctr"/>
                </a:tc>
                <a:tc>
                  <a:txBody>
                    <a:bodyPr/>
                    <a:p>
                      <a:pPr marL="0" marR="0" lvl="0" indent="0" algn="ctr" defTabSz="685800" rtl="0" eaLnBrk="1" fontAlgn="auto" latinLnBrk="0" hangingPunct="1">
                        <a:lnSpc>
                          <a:spcPct val="100000"/>
                        </a:lnSpc>
                        <a:spcBef>
                          <a:spcPts val="0"/>
                        </a:spcBef>
                        <a:spcAft>
                          <a:spcPts val="0"/>
                        </a:spcAft>
                        <a:buClrTx/>
                        <a:buSzTx/>
                        <a:buFontTx/>
                        <a:buNone/>
                        <a:defRPr/>
                      </a:pPr>
                      <a:r>
                        <a:rPr lang="en-US" altLang="zh-CN" sz="1800" b="0" dirty="0">
                          <a:solidFill>
                            <a:schemeClr val="tx1"/>
                          </a:solidFill>
                          <a:latin typeface="+mn-ea"/>
                          <a:sym typeface="+mn-ea"/>
                        </a:rPr>
                        <a:t>2024</a:t>
                      </a:r>
                      <a:r>
                        <a:rPr lang="zh-CN" altLang="en-US" sz="1800" b="0" dirty="0">
                          <a:solidFill>
                            <a:schemeClr val="tx1"/>
                          </a:solidFill>
                          <a:latin typeface="+mn-ea"/>
                          <a:sym typeface="+mn-ea"/>
                        </a:rPr>
                        <a:t>年</a:t>
                      </a:r>
                      <a:r>
                        <a:rPr lang="en-US" altLang="zh-CN" sz="1800" b="0" dirty="0">
                          <a:solidFill>
                            <a:schemeClr val="tx1"/>
                          </a:solidFill>
                          <a:latin typeface="+mn-ea"/>
                          <a:sym typeface="+mn-ea"/>
                        </a:rPr>
                        <a:t>8</a:t>
                      </a:r>
                      <a:r>
                        <a:rPr lang="zh-CN" altLang="en-US" sz="1800" b="0" dirty="0">
                          <a:solidFill>
                            <a:schemeClr val="tx1"/>
                          </a:solidFill>
                          <a:latin typeface="+mn-ea"/>
                          <a:sym typeface="+mn-ea"/>
                        </a:rPr>
                        <a:t>月</a:t>
                      </a:r>
                      <a:endParaRPr lang="zh-CN" altLang="en-US" sz="1800" b="0" kern="100" dirty="0">
                        <a:solidFill>
                          <a:schemeClr val="tx1"/>
                        </a:solidFill>
                        <a:effectLst/>
                        <a:latin typeface="+mn-ea"/>
                        <a:ea typeface="微软雅黑" panose="020B0503020204020204" pitchFamily="34" charset="-122"/>
                        <a:cs typeface="微软雅黑" panose="020B0503020204020204" pitchFamily="34" charset="-122"/>
                        <a:sym typeface="+mn-ea"/>
                      </a:endParaRPr>
                    </a:p>
                  </a:txBody>
                  <a:tcPr marL="68580" marR="68580" marT="0" marB="0" anchor="ctr"/>
                </a:tc>
              </a:tr>
              <a:tr h="433705">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indent="0" algn="ctr" fontAlgn="auto">
                        <a:lnSpc>
                          <a:spcPct val="150000"/>
                        </a:lnSpc>
                        <a:spcAft>
                          <a:spcPts val="0"/>
                        </a:spcAft>
                      </a:pPr>
                      <a:r>
                        <a:rPr lang="zh-CN" sz="1800" b="1" kern="100" dirty="0">
                          <a:effectLst/>
                          <a:latin typeface="微软雅黑" panose="020B0503020204020204" pitchFamily="34" charset="-122"/>
                          <a:ea typeface="微软雅黑" panose="020B0503020204020204" pitchFamily="34" charset="-122"/>
                        </a:rPr>
                        <a:t>大陆地区同通用名药品的上市情况</a:t>
                      </a:r>
                      <a:endParaRPr lang="zh-CN" sz="1800" b="1" kern="100" dirty="0">
                        <a:effectLst/>
                        <a:latin typeface="微软雅黑" panose="020B0503020204020204" pitchFamily="34" charset="-122"/>
                        <a:ea typeface="微软雅黑" panose="020B0503020204020204" pitchFamily="34" charset="-122"/>
                      </a:endParaRPr>
                    </a:p>
                  </a:txBody>
                  <a:tcPr marL="68580" marR="68580" marT="0" marB="0" anchor="ctr"/>
                </a:tc>
                <a:tc>
                  <a:txBody>
                    <a:bodyPr/>
                    <a:p>
                      <a:pPr indent="0" algn="ctr" fontAlgn="auto">
                        <a:lnSpc>
                          <a:spcPct val="150000"/>
                        </a:lnSpc>
                        <a:spcAft>
                          <a:spcPts val="0"/>
                        </a:spcAft>
                        <a:buNone/>
                      </a:pPr>
                      <a:r>
                        <a:rPr lang="en-US" altLang="zh-CN" sz="1800" b="0" kern="1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6</a:t>
                      </a:r>
                      <a:r>
                        <a:rPr lang="zh-CN" altLang="en-US" sz="1800" b="0" kern="1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家</a:t>
                      </a:r>
                      <a:endParaRPr lang="zh-CN" altLang="en-US" sz="1800" b="0" kern="1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8580" marR="68580" marT="0" marB="0" anchor="ctr"/>
                </a:tc>
              </a:tr>
              <a:tr h="433070">
                <a:tc>
                  <a:txBody>
                    <a:bodyPr/>
                    <a:p>
                      <a:pPr indent="0" algn="ctr" fontAlgn="auto">
                        <a:lnSpc>
                          <a:spcPct val="150000"/>
                        </a:lnSpc>
                        <a:spcAft>
                          <a:spcPts val="0"/>
                        </a:spcAft>
                        <a:buNone/>
                      </a:pPr>
                      <a:r>
                        <a:rPr lang="zh-CN" altLang="en-US" sz="1800" b="1" kern="100" dirty="0">
                          <a:effectLst/>
                          <a:latin typeface="微软雅黑" panose="020B0503020204020204" pitchFamily="34" charset="-122"/>
                          <a:ea typeface="微软雅黑" panose="020B0503020204020204" pitchFamily="34" charset="-122"/>
                          <a:cs typeface="微软雅黑" panose="020B0503020204020204" pitchFamily="34" charset="-122"/>
                        </a:rPr>
                        <a:t>全球首个上市国家/地区及上市时间</a:t>
                      </a:r>
                      <a:endParaRPr lang="zh-CN" altLang="en-US" sz="1800" b="1" kern="100" dirty="0">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8580" marR="68580" marT="0" marB="0" anchor="ctr"/>
                </a:tc>
                <a:tc>
                  <a:txBody>
                    <a:bodyPr/>
                    <a:p>
                      <a:pPr indent="0" algn="ctr" fontAlgn="auto">
                        <a:lnSpc>
                          <a:spcPct val="150000"/>
                        </a:lnSpc>
                        <a:spcAft>
                          <a:spcPts val="0"/>
                        </a:spcAft>
                        <a:buNone/>
                      </a:pPr>
                      <a:r>
                        <a:rPr lang="zh-CN" altLang="en-US" sz="1800" b="0" kern="1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美国, 1984年7月</a:t>
                      </a:r>
                      <a:endParaRPr lang="zh-CN" altLang="en-US" sz="1800" b="0" kern="1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8580" marR="68580" marT="0" marB="0" anchor="ctr"/>
                </a:tc>
              </a:tr>
              <a:tr h="434340">
                <a:tc>
                  <a:txBody>
                    <a:bodyPr/>
                    <a:p>
                      <a:pPr indent="0" algn="ctr" fontAlgn="auto">
                        <a:lnSpc>
                          <a:spcPct val="150000"/>
                        </a:lnSpc>
                        <a:spcAft>
                          <a:spcPts val="0"/>
                        </a:spcAft>
                        <a:buNone/>
                      </a:pPr>
                      <a:r>
                        <a:rPr lang="zh-CN" altLang="en-US" sz="1800" b="1" kern="100" dirty="0">
                          <a:effectLst/>
                          <a:latin typeface="微软雅黑" panose="020B0503020204020204" pitchFamily="34" charset="-122"/>
                          <a:ea typeface="微软雅黑" panose="020B0503020204020204" pitchFamily="34" charset="-122"/>
                          <a:cs typeface="微软雅黑" panose="020B0503020204020204" pitchFamily="34" charset="-122"/>
                        </a:rPr>
                        <a:t>是否为 OTC 药品</a:t>
                      </a:r>
                      <a:endParaRPr lang="zh-CN" altLang="en-US" sz="1800" b="1" kern="100" dirty="0">
                        <a:effectLst/>
                        <a:latin typeface="微软雅黑" panose="020B0503020204020204" pitchFamily="34" charset="-122"/>
                        <a:ea typeface="微软雅黑" panose="020B0503020204020204" pitchFamily="34" charset="-122"/>
                        <a:cs typeface="微软雅黑" panose="020B0503020204020204" pitchFamily="34" charset="-122"/>
                      </a:endParaRPr>
                    </a:p>
                  </a:txBody>
                  <a:tcPr marL="68580" marR="68580" marT="0" marB="0" anchor="ctr"/>
                </a:tc>
                <a:tc>
                  <a:txBody>
                    <a:bodyPr/>
                    <a:p>
                      <a:pPr indent="0" algn="ctr" fontAlgn="auto">
                        <a:lnSpc>
                          <a:spcPct val="150000"/>
                        </a:lnSpc>
                        <a:spcAft>
                          <a:spcPts val="0"/>
                        </a:spcAft>
                        <a:buNone/>
                      </a:pPr>
                      <a:r>
                        <a:rPr lang="zh-CN" altLang="en-US" sz="1800" b="0" kern="100" dirty="0">
                          <a:solidFill>
                            <a:schemeClr val="tx1"/>
                          </a:solidFill>
                          <a:effectLst/>
                          <a:latin typeface="微软雅黑" panose="020B0503020204020204" pitchFamily="34" charset="-122"/>
                          <a:ea typeface="微软雅黑" panose="020B0503020204020204" pitchFamily="34" charset="-122"/>
                        </a:rPr>
                        <a:t>否</a:t>
                      </a:r>
                      <a:endParaRPr lang="zh-CN" altLang="en-US" sz="1800" b="0" kern="100" dirty="0">
                        <a:solidFill>
                          <a:schemeClr val="tx1"/>
                        </a:solidFill>
                        <a:effectLst/>
                        <a:latin typeface="微软雅黑" panose="020B0503020204020204" pitchFamily="34" charset="-122"/>
                        <a:ea typeface="微软雅黑" panose="020B0503020204020204" pitchFamily="34" charset="-122"/>
                      </a:endParaRPr>
                    </a:p>
                  </a:txBody>
                  <a:tcPr marL="68580" marR="68580" marT="0" marB="0" anchor="ctr"/>
                </a:tc>
              </a:tr>
              <a:tr h="866775">
                <a:tc>
                  <a:txBody>
                    <a:bodyPr/>
                    <a:p>
                      <a:pPr indent="0" algn="ctr" fontAlgn="auto">
                        <a:lnSpc>
                          <a:spcPct val="150000"/>
                        </a:lnSpc>
                        <a:spcAft>
                          <a:spcPts val="0"/>
                        </a:spcAft>
                        <a:buNone/>
                      </a:pPr>
                      <a:r>
                        <a:rPr lang="zh-CN" altLang="en-US" sz="1800" b="1" kern="100" dirty="0">
                          <a:effectLst/>
                          <a:latin typeface="微软雅黑" panose="020B0503020204020204" pitchFamily="34" charset="-122"/>
                          <a:ea typeface="微软雅黑" panose="020B0503020204020204" pitchFamily="34" charset="-122"/>
                        </a:rPr>
                        <a:t>参照药品</a:t>
                      </a:r>
                      <a:endParaRPr lang="zh-CN" altLang="en-US" sz="1800" b="1" kern="100" dirty="0">
                        <a:effectLst/>
                        <a:latin typeface="微软雅黑" panose="020B0503020204020204" pitchFamily="34" charset="-122"/>
                        <a:ea typeface="微软雅黑" panose="020B0503020204020204" pitchFamily="34" charset="-122"/>
                      </a:endParaRPr>
                    </a:p>
                  </a:txBody>
                  <a:tcPr marL="68580" marR="68580" marT="0" marB="0" anchor="ctr"/>
                </a:tc>
                <a:tc>
                  <a:txBody>
                    <a:bodyPr/>
                    <a:p>
                      <a:pPr indent="0" algn="ctr" fontAlgn="auto">
                        <a:lnSpc>
                          <a:spcPct val="150000"/>
                        </a:lnSpc>
                        <a:spcAft>
                          <a:spcPts val="0"/>
                        </a:spcAft>
                        <a:buNone/>
                      </a:pPr>
                      <a:r>
                        <a:rPr lang="zh-CN" altLang="en-US" sz="1800" b="0" kern="100" dirty="0">
                          <a:solidFill>
                            <a:schemeClr val="tx1"/>
                          </a:solidFill>
                          <a:effectLst/>
                          <a:latin typeface="微软雅黑" panose="020B0503020204020204" pitchFamily="34" charset="-122"/>
                          <a:ea typeface="微软雅黑" panose="020B0503020204020204" pitchFamily="34" charset="-122"/>
                          <a:sym typeface="+mn-ea"/>
                        </a:rPr>
                        <a:t>无</a:t>
                      </a:r>
                      <a:endParaRPr lang="zh-CN" altLang="en-US" sz="1800" b="0" kern="100" dirty="0">
                        <a:solidFill>
                          <a:schemeClr val="tx1"/>
                        </a:solidFill>
                        <a:effectLst/>
                        <a:latin typeface="微软雅黑" panose="020B0503020204020204" pitchFamily="34" charset="-122"/>
                        <a:ea typeface="微软雅黑" panose="020B0503020204020204" pitchFamily="34" charset="-122"/>
                        <a:sym typeface="+mn-ea"/>
                      </a:endParaRPr>
                    </a:p>
                  </a:txBody>
                  <a:tcPr marL="68580" marR="68580" marT="0" marB="0" anchor="ctr"/>
                </a:tc>
              </a:tr>
              <a:tr h="2057400">
                <a:tc>
                  <a:txBody>
                    <a:bodyPr/>
                    <a:p>
                      <a:pPr indent="0" algn="ctr" fontAlgn="auto">
                        <a:lnSpc>
                          <a:spcPct val="150000"/>
                        </a:lnSpc>
                        <a:spcAft>
                          <a:spcPts val="0"/>
                        </a:spcAft>
                        <a:buNone/>
                      </a:pPr>
                      <a:r>
                        <a:rPr lang="zh-CN" altLang="en-US" sz="1800" b="1" kern="100" dirty="0">
                          <a:effectLst/>
                          <a:latin typeface="微软雅黑" panose="020B0503020204020204" pitchFamily="34" charset="-122"/>
                          <a:ea typeface="微软雅黑" panose="020B0503020204020204" pitchFamily="34" charset="-122"/>
                        </a:rPr>
                        <a:t>参照</a:t>
                      </a:r>
                      <a:r>
                        <a:rPr lang="zh-CN" altLang="en-US" sz="1800" b="1" kern="100" dirty="0">
                          <a:effectLst/>
                          <a:latin typeface="微软雅黑" panose="020B0503020204020204" pitchFamily="34" charset="-122"/>
                          <a:ea typeface="微软雅黑" panose="020B0503020204020204" pitchFamily="34" charset="-122"/>
                        </a:rPr>
                        <a:t>理由</a:t>
                      </a:r>
                      <a:endParaRPr lang="zh-CN" altLang="en-US" sz="1800" b="1" kern="100" dirty="0">
                        <a:effectLst/>
                        <a:latin typeface="微软雅黑" panose="020B0503020204020204" pitchFamily="34" charset="-122"/>
                        <a:ea typeface="微软雅黑" panose="020B0503020204020204" pitchFamily="34" charset="-122"/>
                      </a:endParaRPr>
                    </a:p>
                  </a:txBody>
                  <a:tcPr marL="68580" marR="68580" marT="0" marB="0" anchor="ctr"/>
                </a:tc>
                <a:tc>
                  <a:txBody>
                    <a:bodyPr/>
                    <a:p>
                      <a:pPr indent="0" algn="ctr" fontAlgn="auto">
                        <a:lnSpc>
                          <a:spcPct val="150000"/>
                        </a:lnSpc>
                        <a:spcAft>
                          <a:spcPts val="0"/>
                        </a:spcAft>
                        <a:buNone/>
                      </a:pPr>
                      <a:r>
                        <a:rPr lang="zh-CN" altLang="en-US" sz="1800" b="0" kern="100" dirty="0">
                          <a:solidFill>
                            <a:schemeClr val="tx1"/>
                          </a:solidFill>
                          <a:effectLst/>
                          <a:latin typeface="微软雅黑" panose="020B0503020204020204" pitchFamily="34" charset="-122"/>
                          <a:ea typeface="微软雅黑" panose="020B0503020204020204" pitchFamily="34" charset="-122"/>
                          <a:sym typeface="+mn-ea"/>
                        </a:rPr>
                        <a:t>钠钾镁钙注射用浓溶液因其独特的四联电解质配方（特定的钠、钾、镁、钙离子种类及浓度比例）、以及针对特定临床场景（如肠外营养支持等）的便利性和安全性优势，在申报医保目录时，目录内不存在与其成分、配方比例、剂型（注射用浓溶液）和给药途径（静脉输注）</a:t>
                      </a:r>
                      <a:r>
                        <a:rPr lang="zh-CN" altLang="en-US" sz="1800" b="0" kern="100" dirty="0">
                          <a:solidFill>
                            <a:schemeClr val="tx1"/>
                          </a:solidFill>
                          <a:effectLst/>
                          <a:latin typeface="微软雅黑" panose="020B0503020204020204" pitchFamily="34" charset="-122"/>
                          <a:ea typeface="微软雅黑" panose="020B0503020204020204" pitchFamily="34" charset="-122"/>
                          <a:sym typeface="+mn-ea"/>
                        </a:rPr>
                        <a:t>相似的药品。</a:t>
                      </a:r>
                      <a:endParaRPr lang="zh-CN" altLang="en-US" sz="1800" b="0" kern="100" dirty="0">
                        <a:solidFill>
                          <a:schemeClr val="tx1"/>
                        </a:solidFill>
                        <a:effectLst/>
                        <a:latin typeface="微软雅黑" panose="020B0503020204020204" pitchFamily="34" charset="-122"/>
                        <a:ea typeface="微软雅黑" panose="020B0503020204020204" pitchFamily="34" charset="-122"/>
                        <a:sym typeface="+mn-ea"/>
                      </a:endParaRPr>
                    </a:p>
                  </a:txBody>
                  <a:tcPr marL="68580" marR="68580" marT="0" marB="0" anchor="ct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pSp>
        <p:nvGrpSpPr>
          <p:cNvPr id="32" name="Group 72"/>
          <p:cNvGrpSpPr/>
          <p:nvPr/>
        </p:nvGrpSpPr>
        <p:grpSpPr>
          <a:xfrm>
            <a:off x="408701" y="980918"/>
            <a:ext cx="6489065" cy="1892300"/>
            <a:chOff x="533400" y="1060085"/>
            <a:chExt cx="5149768" cy="1501973"/>
          </a:xfrm>
        </p:grpSpPr>
        <p:sp>
          <p:nvSpPr>
            <p:cNvPr id="33" name="TextBox 32"/>
            <p:cNvSpPr txBox="1"/>
            <p:nvPr/>
          </p:nvSpPr>
          <p:spPr>
            <a:xfrm>
              <a:off x="533400" y="1060085"/>
              <a:ext cx="762000" cy="844078"/>
            </a:xfrm>
            <a:prstGeom prst="rect">
              <a:avLst/>
            </a:prstGeom>
            <a:noFill/>
          </p:spPr>
          <p:txBody>
            <a:bodyPr wrap="square" rtlCol="0">
              <a:spAutoFit/>
            </a:bodyPr>
            <a:lstStyle/>
            <a:p>
              <a:pPr>
                <a:lnSpc>
                  <a:spcPct val="150000"/>
                </a:lnSpc>
              </a:pPr>
              <a:r>
                <a:rPr lang="id-ID" sz="4800" spc="-378" dirty="0" smtClean="0">
                  <a:solidFill>
                    <a:schemeClr val="accent2"/>
                  </a:solidFill>
                  <a:latin typeface="Agency FB" panose="020B0503020202020204" pitchFamily="34" charset="0"/>
                </a:rPr>
                <a:t>01</a:t>
              </a:r>
              <a:endParaRPr lang="en-US" sz="4800" spc="-378" dirty="0">
                <a:solidFill>
                  <a:schemeClr val="accent2"/>
                </a:solidFill>
                <a:latin typeface="Agency FB" panose="020B0503020202020204" pitchFamily="34" charset="0"/>
              </a:endParaRPr>
            </a:p>
          </p:txBody>
        </p:sp>
        <p:sp>
          <p:nvSpPr>
            <p:cNvPr id="34" name="Content Placeholder 2"/>
            <p:cNvSpPr txBox="1"/>
            <p:nvPr/>
          </p:nvSpPr>
          <p:spPr>
            <a:xfrm>
              <a:off x="1238917" y="1231955"/>
              <a:ext cx="4444251" cy="13301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None/>
              </a:pPr>
              <a:r>
                <a:rPr lang="zh-CN" sz="2000" b="1" dirty="0">
                  <a:solidFill>
                    <a:schemeClr val="tx1"/>
                  </a:solidFill>
                  <a:latin typeface="+mn-ea"/>
                </a:rPr>
                <a:t>适应症</a:t>
              </a:r>
              <a:endParaRPr lang="zh-CN" sz="2000" b="1" dirty="0">
                <a:solidFill>
                  <a:schemeClr val="tx1"/>
                </a:solidFill>
                <a:latin typeface="+mn-ea"/>
              </a:endParaRPr>
            </a:p>
            <a:p>
              <a:pPr marL="0" marR="0" lvl="0" indent="0" algn="l" defTabSz="685800" rtl="0" fontAlgn="auto">
                <a:lnSpc>
                  <a:spcPct val="150000"/>
                </a:lnSpc>
                <a:spcBef>
                  <a:spcPts val="0"/>
                </a:spcBef>
                <a:spcAft>
                  <a:spcPts val="0"/>
                </a:spcAft>
                <a:buClrTx/>
                <a:buSzTx/>
                <a:buFontTx/>
                <a:buNone/>
                <a:defRPr/>
              </a:pPr>
              <a:r>
                <a:rPr lang="zh-CN" altLang="en-US" sz="1800" dirty="0">
                  <a:solidFill>
                    <a:schemeClr val="tx1"/>
                  </a:solidFill>
                  <a:latin typeface="微软雅黑" panose="020B0503020204020204" pitchFamily="34" charset="-122"/>
                  <a:ea typeface="微软雅黑" panose="020B0503020204020204" pitchFamily="34" charset="-122"/>
                  <a:sym typeface="+mn-ea"/>
                </a:rPr>
                <a:t>本品用于通过中心静脉输注含浓葡萄糖或氨基酸的溶液时的电解质补充，以维持成人患者的电解质动态平衡</a:t>
              </a:r>
              <a:endParaRPr lang="zh-CN" altLang="en-US" sz="1800" dirty="0">
                <a:solidFill>
                  <a:schemeClr val="tx1"/>
                </a:solidFill>
                <a:latin typeface="微软雅黑" panose="020B0503020204020204" pitchFamily="34" charset="-122"/>
                <a:ea typeface="微软雅黑" panose="020B0503020204020204" pitchFamily="34" charset="-122"/>
                <a:sym typeface="+mn-ea"/>
              </a:endParaRPr>
            </a:p>
          </p:txBody>
        </p:sp>
      </p:grpSp>
      <p:grpSp>
        <p:nvGrpSpPr>
          <p:cNvPr id="35" name="Group 73"/>
          <p:cNvGrpSpPr/>
          <p:nvPr/>
        </p:nvGrpSpPr>
        <p:grpSpPr>
          <a:xfrm>
            <a:off x="408701" y="2709012"/>
            <a:ext cx="6520180" cy="2061210"/>
            <a:chOff x="533400" y="1065493"/>
            <a:chExt cx="5174461" cy="1636042"/>
          </a:xfrm>
        </p:grpSpPr>
        <p:sp>
          <p:nvSpPr>
            <p:cNvPr id="36" name="TextBox 35"/>
            <p:cNvSpPr txBox="1"/>
            <p:nvPr/>
          </p:nvSpPr>
          <p:spPr>
            <a:xfrm>
              <a:off x="533400" y="1065493"/>
              <a:ext cx="762000" cy="844077"/>
            </a:xfrm>
            <a:prstGeom prst="rect">
              <a:avLst/>
            </a:prstGeom>
            <a:noFill/>
          </p:spPr>
          <p:txBody>
            <a:bodyPr wrap="square" rtlCol="0">
              <a:spAutoFit/>
            </a:bodyPr>
            <a:lstStyle/>
            <a:p>
              <a:pPr>
                <a:lnSpc>
                  <a:spcPct val="150000"/>
                </a:lnSpc>
              </a:pPr>
              <a:r>
                <a:rPr lang="id-ID" sz="4800" spc="-378" dirty="0">
                  <a:solidFill>
                    <a:srgbClr val="00B0F0"/>
                  </a:solidFill>
                  <a:latin typeface="Agency FB" panose="020B0503020202020204" pitchFamily="34" charset="0"/>
                </a:rPr>
                <a:t>02</a:t>
              </a:r>
              <a:endParaRPr lang="en-US" sz="4800" spc="-378" dirty="0">
                <a:solidFill>
                  <a:srgbClr val="00B0F0"/>
                </a:solidFill>
                <a:latin typeface="Agency FB" panose="020B0503020202020204" pitchFamily="34" charset="0"/>
              </a:endParaRPr>
            </a:p>
          </p:txBody>
        </p:sp>
        <p:sp>
          <p:nvSpPr>
            <p:cNvPr id="37" name="Content Placeholder 2"/>
            <p:cNvSpPr txBox="1"/>
            <p:nvPr/>
          </p:nvSpPr>
          <p:spPr>
            <a:xfrm>
              <a:off x="1238917" y="1344215"/>
              <a:ext cx="4468944" cy="13573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None/>
              </a:pPr>
              <a:r>
                <a:rPr lang="zh-CN" altLang="en-US" sz="2000" b="1" dirty="0">
                  <a:solidFill>
                    <a:schemeClr val="tx1"/>
                  </a:solidFill>
                  <a:latin typeface="+mn-ea"/>
                </a:rPr>
                <a:t>用法用量</a:t>
              </a:r>
              <a:br>
                <a:rPr lang="en-US" sz="1500" b="1" dirty="0">
                  <a:solidFill>
                    <a:schemeClr val="tx1">
                      <a:lumMod val="65000"/>
                      <a:lumOff val="35000"/>
                    </a:schemeClr>
                  </a:solidFill>
                  <a:latin typeface="+mn-ea"/>
                </a:rPr>
              </a:br>
              <a:r>
                <a:rPr lang="zh-CN" altLang="en-US" sz="1800" dirty="0">
                  <a:solidFill>
                    <a:schemeClr val="tx1"/>
                  </a:solidFill>
                  <a:latin typeface="微软雅黑" panose="020B0503020204020204" pitchFamily="34" charset="-122"/>
                  <a:ea typeface="微软雅黑" panose="020B0503020204020204" pitchFamily="34" charset="-122"/>
                  <a:sym typeface="+mn-ea"/>
                </a:rPr>
                <a:t>每支20ml本品稀释到1L氨基酸或葡萄糖溶液中。通常成人每日可接受2~3L含有本品的全肠外营养溶液，需通过中心静脉输注，可在 24小时内以恒定的速率输注，速度为每小时83~125m</a:t>
              </a:r>
              <a:r>
                <a:rPr lang="en-US" altLang="zh-CN" sz="1800" dirty="0">
                  <a:solidFill>
                    <a:schemeClr val="tx1"/>
                  </a:solidFill>
                  <a:latin typeface="微软雅黑" panose="020B0503020204020204" pitchFamily="34" charset="-122"/>
                  <a:ea typeface="微软雅黑" panose="020B0503020204020204" pitchFamily="34" charset="-122"/>
                  <a:sym typeface="+mn-ea"/>
                </a:rPr>
                <a:t>L</a:t>
              </a:r>
              <a:r>
                <a:rPr lang="zh-CN" altLang="en-US" sz="1800" dirty="0">
                  <a:solidFill>
                    <a:schemeClr val="tx1"/>
                  </a:solidFill>
                  <a:latin typeface="微软雅黑" panose="020B0503020204020204" pitchFamily="34" charset="-122"/>
                  <a:ea typeface="微软雅黑" panose="020B0503020204020204" pitchFamily="34" charset="-122"/>
                  <a:sym typeface="+mn-ea"/>
                </a:rPr>
                <a:t>。</a:t>
              </a:r>
              <a:endParaRPr lang="zh-CN" altLang="en-US" sz="1800" dirty="0">
                <a:solidFill>
                  <a:schemeClr val="tx1"/>
                </a:solidFill>
                <a:latin typeface="微软雅黑" panose="020B0503020204020204" pitchFamily="34" charset="-122"/>
                <a:ea typeface="微软雅黑" panose="020B0503020204020204" pitchFamily="34" charset="-122"/>
                <a:sym typeface="+mn-ea"/>
              </a:endParaRPr>
            </a:p>
          </p:txBody>
        </p:sp>
      </p:grpSp>
      <p:grpSp>
        <p:nvGrpSpPr>
          <p:cNvPr id="38" name="Group 76"/>
          <p:cNvGrpSpPr/>
          <p:nvPr/>
        </p:nvGrpSpPr>
        <p:grpSpPr>
          <a:xfrm>
            <a:off x="480456" y="4941135"/>
            <a:ext cx="4320778" cy="1527014"/>
            <a:chOff x="533400" y="1253867"/>
            <a:chExt cx="3429000" cy="1212035"/>
          </a:xfrm>
        </p:grpSpPr>
        <p:sp>
          <p:nvSpPr>
            <p:cNvPr id="39" name="TextBox 38"/>
            <p:cNvSpPr txBox="1"/>
            <p:nvPr/>
          </p:nvSpPr>
          <p:spPr>
            <a:xfrm>
              <a:off x="533400" y="1253867"/>
              <a:ext cx="762000" cy="844077"/>
            </a:xfrm>
            <a:prstGeom prst="rect">
              <a:avLst/>
            </a:prstGeom>
            <a:noFill/>
          </p:spPr>
          <p:txBody>
            <a:bodyPr wrap="square" rtlCol="0">
              <a:spAutoFit/>
            </a:bodyPr>
            <a:lstStyle/>
            <a:p>
              <a:pPr>
                <a:lnSpc>
                  <a:spcPct val="150000"/>
                </a:lnSpc>
              </a:pPr>
              <a:r>
                <a:rPr lang="id-ID" sz="4800" spc="-378" dirty="0">
                  <a:solidFill>
                    <a:schemeClr val="accent1"/>
                  </a:solidFill>
                  <a:latin typeface="Agency FB" panose="020B0503020202020204" pitchFamily="34" charset="0"/>
                </a:rPr>
                <a:t>03</a:t>
              </a:r>
              <a:endParaRPr lang="en-US" sz="4800" spc="-378" dirty="0">
                <a:solidFill>
                  <a:schemeClr val="accent1"/>
                </a:solidFill>
                <a:latin typeface="Agency FB" panose="020B0503020202020204" pitchFamily="34" charset="0"/>
              </a:endParaRPr>
            </a:p>
          </p:txBody>
        </p:sp>
        <p:sp>
          <p:nvSpPr>
            <p:cNvPr id="40" name="Content Placeholder 2"/>
            <p:cNvSpPr txBox="1"/>
            <p:nvPr/>
          </p:nvSpPr>
          <p:spPr>
            <a:xfrm>
              <a:off x="1238672" y="1572031"/>
              <a:ext cx="2723728" cy="8938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None/>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包装</a:t>
              </a:r>
              <a:br>
                <a:rPr lang="en-US" sz="1600" b="1"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br>
              <a:r>
                <a:rPr lang="zh-CN" altLang="en-US" sz="1800" dirty="0">
                  <a:solidFill>
                    <a:schemeClr val="tx1"/>
                  </a:solidFill>
                  <a:latin typeface="微软雅黑" panose="020B0503020204020204" pitchFamily="34" charset="-122"/>
                  <a:ea typeface="微软雅黑" panose="020B0503020204020204" pitchFamily="34" charset="-122"/>
                </a:rPr>
                <a:t>聚丙烯安瓿包装</a:t>
              </a:r>
              <a:endParaRPr lang="zh-CN" altLang="en-US" sz="1800" dirty="0">
                <a:solidFill>
                  <a:schemeClr val="tx1"/>
                </a:solidFill>
                <a:latin typeface="微软雅黑" panose="020B0503020204020204" pitchFamily="34" charset="-122"/>
                <a:ea typeface="微软雅黑" panose="020B0503020204020204" pitchFamily="34" charset="-122"/>
              </a:endParaRPr>
            </a:p>
          </p:txBody>
        </p:sp>
      </p:grpSp>
      <p:graphicFrame>
        <p:nvGraphicFramePr>
          <p:cNvPr id="2" name="表格 16"/>
          <p:cNvGraphicFramePr>
            <a:graphicFrameLocks noGrp="1"/>
          </p:cNvGraphicFramePr>
          <p:nvPr>
            <p:custDataLst>
              <p:tags r:id="rId1"/>
            </p:custDataLst>
          </p:nvPr>
        </p:nvGraphicFramePr>
        <p:xfrm>
          <a:off x="6941185" y="1701165"/>
          <a:ext cx="5092700" cy="1769745"/>
        </p:xfrm>
        <a:graphic>
          <a:graphicData uri="http://schemas.openxmlformats.org/drawingml/2006/table">
            <a:tbl>
              <a:tblPr firstRow="1" bandRow="1">
                <a:tableStyleId>{827E7743-39CA-4E87-A19B-AE24449E94FE}</a:tableStyleId>
              </a:tblPr>
              <a:tblGrid>
                <a:gridCol w="820420"/>
                <a:gridCol w="866140"/>
                <a:gridCol w="902970"/>
                <a:gridCol w="793115"/>
                <a:gridCol w="1710055"/>
              </a:tblGrid>
              <a:tr h="526415">
                <a:tc gridSpan="5">
                  <a:txBody>
                    <a:bodyPr/>
                    <a:p>
                      <a:pPr algn="ctr"/>
                      <a:r>
                        <a:rPr lang="zh-CN" altLang="en-US" sz="2000" b="1" dirty="0">
                          <a:latin typeface="Times New Roman" panose="02020603050405020304" charset="0"/>
                          <a:ea typeface="微软雅黑" panose="020B0503020204020204" pitchFamily="34" charset="-122"/>
                        </a:rPr>
                        <a:t>每支（</a:t>
                      </a:r>
                      <a:r>
                        <a:rPr lang="en-US" altLang="zh-CN" sz="2000" b="1" dirty="0">
                          <a:latin typeface="Times New Roman" panose="02020603050405020304" charset="0"/>
                          <a:ea typeface="微软雅黑" panose="020B0503020204020204" pitchFamily="34" charset="-122"/>
                        </a:rPr>
                        <a:t>20ml)</a:t>
                      </a:r>
                      <a:r>
                        <a:rPr lang="zh-CN" altLang="en-US" sz="2000" b="1" dirty="0">
                          <a:latin typeface="Times New Roman" panose="02020603050405020304" charset="0"/>
                          <a:ea typeface="微软雅黑" panose="020B0503020204020204" pitchFamily="34" charset="-122"/>
                        </a:rPr>
                        <a:t>药品成分表</a:t>
                      </a:r>
                      <a:endParaRPr lang="zh-CN" altLang="en-US" sz="2000" b="1" dirty="0">
                        <a:latin typeface="Times New Roman" panose="02020603050405020304" charset="0"/>
                        <a:ea typeface="微软雅黑" panose="020B0503020204020204" pitchFamily="34" charset="-122"/>
                      </a:endParaRPr>
                    </a:p>
                  </a:txBody>
                  <a:tcPr anchor="ctr"/>
                </a:tc>
                <a:tc hMerge="1">
                  <a:tcPr/>
                </a:tc>
                <a:tc hMerge="1">
                  <a:tcPr anchor="ctr"/>
                </a:tc>
                <a:tc hMerge="1">
                  <a:tcPr anchor="ctr"/>
                </a:tc>
                <a:tc hMerge="1">
                  <a:tcPr anchor="ctr"/>
                </a:tc>
              </a:tr>
              <a:tr h="647700">
                <a:tc>
                  <a:txBody>
                    <a:bodyPr/>
                    <a:p>
                      <a:pPr algn="ctr"/>
                      <a:r>
                        <a:rPr lang="zh-CN" altLang="en-US" sz="1400" b="1" dirty="0">
                          <a:latin typeface="Times New Roman" panose="02020603050405020304" charset="0"/>
                          <a:ea typeface="微软雅黑" panose="020B0503020204020204" pitchFamily="34" charset="-122"/>
                        </a:rPr>
                        <a:t>氯化钠</a:t>
                      </a:r>
                      <a:endParaRPr lang="zh-CN" altLang="en-US" sz="1400" b="1" dirty="0">
                        <a:latin typeface="Times New Roman" panose="02020603050405020304" charset="0"/>
                        <a:ea typeface="微软雅黑" panose="020B0503020204020204" pitchFamily="34" charset="-122"/>
                      </a:endParaRPr>
                    </a:p>
                  </a:txBody>
                  <a:tcPr anchor="ctr"/>
                </a:tc>
                <a:tc>
                  <a:txBody>
                    <a:bodyPr/>
                    <a:p>
                      <a:pPr algn="ctr"/>
                      <a:r>
                        <a:rPr lang="zh-CN" altLang="en-US" sz="1400" b="1" dirty="0">
                          <a:latin typeface="Times New Roman" panose="02020603050405020304" charset="0"/>
                          <a:ea typeface="微软雅黑" panose="020B0503020204020204" pitchFamily="34" charset="-122"/>
                        </a:rPr>
                        <a:t>氯化钙</a:t>
                      </a:r>
                      <a:endParaRPr lang="zh-CN" altLang="en-US" sz="1400" b="1" dirty="0">
                        <a:latin typeface="Times New Roman" panose="02020603050405020304" charset="0"/>
                        <a:ea typeface="微软雅黑" panose="020B0503020204020204" pitchFamily="34" charset="-122"/>
                      </a:endParaRPr>
                    </a:p>
                  </a:txBody>
                  <a:tcPr anchor="ctr"/>
                </a:tc>
                <a:tc>
                  <a:txBody>
                    <a:bodyPr/>
                    <a:p>
                      <a:pPr algn="ctr"/>
                      <a:r>
                        <a:rPr lang="zh-CN" altLang="en-US" sz="1400" b="1" dirty="0">
                          <a:latin typeface="Times New Roman" panose="02020603050405020304" charset="0"/>
                          <a:ea typeface="微软雅黑" panose="020B0503020204020204" pitchFamily="34" charset="-122"/>
                        </a:rPr>
                        <a:t>氯化钾</a:t>
                      </a:r>
                      <a:endParaRPr lang="zh-CN" altLang="en-US" sz="1400" b="1" dirty="0">
                        <a:latin typeface="Times New Roman" panose="02020603050405020304" charset="0"/>
                        <a:ea typeface="微软雅黑" panose="020B0503020204020204" pitchFamily="34" charset="-122"/>
                      </a:endParaRPr>
                    </a:p>
                  </a:txBody>
                  <a:tcPr anchor="ctr"/>
                </a:tc>
                <a:tc>
                  <a:txBody>
                    <a:bodyPr/>
                    <a:p>
                      <a:pPr algn="ctr"/>
                      <a:r>
                        <a:rPr lang="zh-CN" altLang="en-US" sz="1400" b="1" dirty="0">
                          <a:latin typeface="Times New Roman" panose="02020603050405020304" charset="0"/>
                          <a:ea typeface="微软雅黑" panose="020B0503020204020204" pitchFamily="34" charset="-122"/>
                        </a:rPr>
                        <a:t>氯化镁</a:t>
                      </a:r>
                      <a:endParaRPr lang="zh-CN" altLang="en-US" sz="1400" b="1" dirty="0">
                        <a:latin typeface="Times New Roman" panose="02020603050405020304" charset="0"/>
                        <a:ea typeface="微软雅黑" panose="020B0503020204020204" pitchFamily="34" charset="-122"/>
                      </a:endParaRPr>
                    </a:p>
                  </a:txBody>
                  <a:tcPr anchor="ctr"/>
                </a:tc>
                <a:tc>
                  <a:txBody>
                    <a:bodyPr/>
                    <a:p>
                      <a:pPr algn="ctr"/>
                      <a:r>
                        <a:rPr lang="zh-CN" altLang="en-US" sz="1400" b="1" kern="1200" dirty="0">
                          <a:latin typeface="Times New Roman" panose="02020603050405020304" charset="0"/>
                          <a:ea typeface="微软雅黑" panose="020B0503020204020204" pitchFamily="34" charset="-122"/>
                          <a:cs typeface="Times New Roman" panose="02020603050405020304" charset="0"/>
                        </a:rPr>
                        <a:t>醋酸钠</a:t>
                      </a:r>
                      <a:endParaRPr lang="en-US" altLang="zh-CN" sz="1400" b="1" kern="1200" dirty="0">
                        <a:latin typeface="Times New Roman" panose="02020603050405020304" charset="0"/>
                        <a:ea typeface="微软雅黑" panose="020B0503020204020204" pitchFamily="34" charset="-122"/>
                        <a:cs typeface="Times New Roman" panose="02020603050405020304" charset="0"/>
                      </a:endParaRPr>
                    </a:p>
                    <a:p>
                      <a:pPr algn="ctr"/>
                      <a:r>
                        <a:rPr lang="zh-CN" altLang="en-US" sz="1400" b="1" kern="1200" dirty="0">
                          <a:latin typeface="Times New Roman" panose="02020603050405020304" charset="0"/>
                          <a:ea typeface="微软雅黑" panose="020B0503020204020204" pitchFamily="34" charset="-122"/>
                          <a:cs typeface="Times New Roman" panose="02020603050405020304" charset="0"/>
                        </a:rPr>
                        <a:t>（</a:t>
                      </a:r>
                      <a:r>
                        <a:rPr lang="en-US" altLang="zh-CN" sz="1400" b="1" kern="1200" dirty="0">
                          <a:latin typeface="Times New Roman" panose="02020603050405020304" charset="0"/>
                          <a:ea typeface="微软雅黑" panose="020B0503020204020204" pitchFamily="34" charset="-122"/>
                          <a:cs typeface="Times New Roman" panose="02020603050405020304" charset="0"/>
                        </a:rPr>
                        <a:t>C</a:t>
                      </a:r>
                      <a:r>
                        <a:rPr lang="en-US" altLang="zh-CN" sz="1400" b="1" kern="1200" baseline="-25000" dirty="0">
                          <a:latin typeface="Times New Roman" panose="02020603050405020304" charset="0"/>
                          <a:ea typeface="微软雅黑" panose="020B0503020204020204" pitchFamily="34" charset="-122"/>
                          <a:cs typeface="Times New Roman" panose="02020603050405020304" charset="0"/>
                        </a:rPr>
                        <a:t>2</a:t>
                      </a:r>
                      <a:r>
                        <a:rPr lang="en-US" altLang="zh-CN" sz="1400" b="1" kern="1200" dirty="0">
                          <a:latin typeface="Times New Roman" panose="02020603050405020304" charset="0"/>
                          <a:ea typeface="微软雅黑" panose="020B0503020204020204" pitchFamily="34" charset="-122"/>
                          <a:cs typeface="Times New Roman" panose="02020603050405020304" charset="0"/>
                        </a:rPr>
                        <a:t>H</a:t>
                      </a:r>
                      <a:r>
                        <a:rPr lang="en-US" altLang="zh-CN" sz="1400" b="1" kern="1200" baseline="-25000" dirty="0">
                          <a:latin typeface="Times New Roman" panose="02020603050405020304" charset="0"/>
                          <a:ea typeface="微软雅黑" panose="020B0503020204020204" pitchFamily="34" charset="-122"/>
                          <a:cs typeface="Times New Roman" panose="02020603050405020304" charset="0"/>
                        </a:rPr>
                        <a:t>3</a:t>
                      </a:r>
                      <a:r>
                        <a:rPr lang="en-US" altLang="zh-CN" sz="1400" b="1" kern="1200" dirty="0">
                          <a:latin typeface="Times New Roman" panose="02020603050405020304" charset="0"/>
                          <a:ea typeface="微软雅黑" panose="020B0503020204020204" pitchFamily="34" charset="-122"/>
                          <a:cs typeface="Times New Roman" panose="02020603050405020304" charset="0"/>
                        </a:rPr>
                        <a:t>NaO</a:t>
                      </a:r>
                      <a:r>
                        <a:rPr lang="en-US" altLang="zh-CN" sz="1400" b="1" kern="1200" baseline="-25000" dirty="0">
                          <a:latin typeface="Times New Roman" panose="02020603050405020304" charset="0"/>
                          <a:ea typeface="微软雅黑" panose="020B0503020204020204" pitchFamily="34" charset="-122"/>
                          <a:cs typeface="Times New Roman" panose="02020603050405020304" charset="0"/>
                        </a:rPr>
                        <a:t>2</a:t>
                      </a:r>
                      <a:r>
                        <a:rPr lang="en-US" altLang="zh-CN" sz="1400" b="1" kern="1200" dirty="0">
                          <a:latin typeface="Times New Roman" panose="02020603050405020304" charset="0"/>
                          <a:ea typeface="微软雅黑" panose="020B0503020204020204" pitchFamily="34" charset="-122"/>
                          <a:cs typeface="Times New Roman" panose="02020603050405020304" charset="0"/>
                        </a:rPr>
                        <a:t>·3H</a:t>
                      </a:r>
                      <a:r>
                        <a:rPr lang="en-US" altLang="zh-CN" sz="1400" b="1" kern="1200" baseline="-25000" dirty="0">
                          <a:latin typeface="Times New Roman" panose="02020603050405020304" charset="0"/>
                          <a:ea typeface="微软雅黑" panose="020B0503020204020204" pitchFamily="34" charset="-122"/>
                          <a:cs typeface="Times New Roman" panose="02020603050405020304" charset="0"/>
                        </a:rPr>
                        <a:t>2</a:t>
                      </a:r>
                      <a:r>
                        <a:rPr lang="en-US" altLang="zh-CN" sz="1400" b="1" kern="1200" dirty="0">
                          <a:latin typeface="Times New Roman" panose="02020603050405020304" charset="0"/>
                          <a:ea typeface="微软雅黑" panose="020B0503020204020204" pitchFamily="34" charset="-122"/>
                          <a:cs typeface="Times New Roman" panose="02020603050405020304" charset="0"/>
                        </a:rPr>
                        <a:t>O</a:t>
                      </a:r>
                      <a:r>
                        <a:rPr lang="zh-CN" altLang="en-US" sz="1400" b="1" kern="1200" dirty="0">
                          <a:latin typeface="Times New Roman" panose="02020603050405020304" charset="0"/>
                          <a:ea typeface="微软雅黑" panose="020B0503020204020204" pitchFamily="34" charset="-122"/>
                          <a:cs typeface="Times New Roman" panose="02020603050405020304" charset="0"/>
                        </a:rPr>
                        <a:t>）</a:t>
                      </a:r>
                      <a:endParaRPr lang="zh-CN" altLang="en-US" sz="1400" b="1" kern="1200" dirty="0">
                        <a:latin typeface="Times New Roman" panose="02020603050405020304" charset="0"/>
                        <a:ea typeface="微软雅黑" panose="020B0503020204020204" pitchFamily="34" charset="-122"/>
                        <a:cs typeface="Times New Roman" panose="02020603050405020304" charset="0"/>
                      </a:endParaRPr>
                    </a:p>
                  </a:txBody>
                  <a:tcPr anchor="ctr"/>
                </a:tc>
              </a:tr>
              <a:tr h="595630">
                <a:tc>
                  <a:txBody>
                    <a:bodyPr/>
                    <a:p>
                      <a:pPr algn="ctr"/>
                      <a:r>
                        <a:rPr lang="en-US" altLang="zh-CN" sz="1600" kern="1200" dirty="0">
                          <a:latin typeface="Times New Roman" panose="02020603050405020304" charset="0"/>
                          <a:ea typeface="微软雅黑" panose="020B0503020204020204" pitchFamily="34" charset="-122"/>
                          <a:cs typeface="Times New Roman" panose="02020603050405020304" charset="0"/>
                        </a:rPr>
                        <a:t>321mg</a:t>
                      </a:r>
                      <a:endParaRPr lang="en-US" altLang="zh-CN" sz="1600" kern="1200" dirty="0">
                        <a:latin typeface="Times New Roman" panose="02020603050405020304" charset="0"/>
                        <a:ea typeface="微软雅黑" panose="020B0503020204020204" pitchFamily="34" charset="-122"/>
                        <a:cs typeface="Times New Roman" panose="02020603050405020304" charset="0"/>
                      </a:endParaRPr>
                    </a:p>
                  </a:txBody>
                  <a:tcPr anchor="ctr"/>
                </a:tc>
                <a:tc>
                  <a:txBody>
                    <a:bodyPr/>
                    <a:p>
                      <a:pPr algn="ctr"/>
                      <a:r>
                        <a:rPr lang="en-US" altLang="zh-CN" sz="1600" dirty="0">
                          <a:latin typeface="Times New Roman" panose="02020603050405020304" charset="0"/>
                          <a:ea typeface="微软雅黑" panose="020B0503020204020204" pitchFamily="34" charset="-122"/>
                          <a:cs typeface="Times New Roman" panose="02020603050405020304" charset="0"/>
                        </a:rPr>
                        <a:t>331mg</a:t>
                      </a:r>
                      <a:endParaRPr lang="en-US" altLang="zh-CN" sz="1600" dirty="0">
                        <a:latin typeface="Times New Roman" panose="02020603050405020304" charset="0"/>
                        <a:ea typeface="微软雅黑" panose="020B0503020204020204" pitchFamily="34" charset="-122"/>
                        <a:cs typeface="Times New Roman" panose="02020603050405020304" charset="0"/>
                      </a:endParaRPr>
                    </a:p>
                  </a:txBody>
                  <a:tcPr anchor="ctr"/>
                </a:tc>
                <a:tc>
                  <a:txBody>
                    <a:bodyPr/>
                    <a:p>
                      <a:pPr algn="ctr"/>
                      <a:r>
                        <a:rPr lang="en-US" altLang="zh-CN" sz="1600" dirty="0">
                          <a:latin typeface="Times New Roman" panose="02020603050405020304" charset="0"/>
                          <a:ea typeface="微软雅黑" panose="020B0503020204020204" pitchFamily="34" charset="-122"/>
                          <a:cs typeface="Times New Roman" panose="02020603050405020304" charset="0"/>
                        </a:rPr>
                        <a:t>1491mg</a:t>
                      </a:r>
                      <a:endParaRPr lang="en-US" altLang="zh-CN" sz="1600" dirty="0">
                        <a:latin typeface="Times New Roman" panose="02020603050405020304" charset="0"/>
                        <a:ea typeface="微软雅黑" panose="020B0503020204020204" pitchFamily="34" charset="-122"/>
                        <a:cs typeface="Times New Roman" panose="02020603050405020304" charset="0"/>
                      </a:endParaRPr>
                    </a:p>
                  </a:txBody>
                  <a:tcPr anchor="ctr"/>
                </a:tc>
                <a:tc>
                  <a:txBody>
                    <a:bodyPr/>
                    <a:p>
                      <a:pPr algn="ctr"/>
                      <a:r>
                        <a:rPr lang="en-US" altLang="zh-CN" sz="1600" dirty="0">
                          <a:latin typeface="Times New Roman" panose="02020603050405020304" charset="0"/>
                          <a:ea typeface="微软雅黑" panose="020B0503020204020204" pitchFamily="34" charset="-122"/>
                          <a:cs typeface="Times New Roman" panose="02020603050405020304" charset="0"/>
                        </a:rPr>
                        <a:t>508mg</a:t>
                      </a:r>
                      <a:endParaRPr lang="en-US" altLang="zh-CN" sz="1600" dirty="0">
                        <a:latin typeface="Times New Roman" panose="02020603050405020304" charset="0"/>
                        <a:ea typeface="微软雅黑" panose="020B0503020204020204" pitchFamily="34" charset="-122"/>
                        <a:cs typeface="Times New Roman" panose="02020603050405020304" charset="0"/>
                      </a:endParaRPr>
                    </a:p>
                  </a:txBody>
                  <a:tcPr anchor="ctr"/>
                </a:tc>
                <a:tc>
                  <a:txBody>
                    <a:bodyPr/>
                    <a:p>
                      <a:pPr algn="ctr"/>
                      <a:r>
                        <a:rPr lang="en-US" altLang="zh-CN" sz="1600" dirty="0">
                          <a:latin typeface="Times New Roman" panose="02020603050405020304" charset="0"/>
                          <a:ea typeface="微软雅黑" panose="020B0503020204020204" pitchFamily="34" charset="-122"/>
                          <a:cs typeface="Times New Roman" panose="02020603050405020304" charset="0"/>
                        </a:rPr>
                        <a:t>2420mg</a:t>
                      </a:r>
                      <a:endParaRPr lang="en-US" altLang="zh-CN" sz="1600" dirty="0">
                        <a:latin typeface="Times New Roman" panose="02020603050405020304" charset="0"/>
                        <a:ea typeface="微软雅黑" panose="020B0503020204020204" pitchFamily="34" charset="-122"/>
                        <a:cs typeface="Times New Roman" panose="02020603050405020304" charset="0"/>
                      </a:endParaRPr>
                    </a:p>
                  </a:txBody>
                  <a:tcPr anchor="ctr"/>
                </a:tc>
              </a:tr>
            </a:tbl>
          </a:graphicData>
        </a:graphic>
      </p:graphicFrame>
      <p:cxnSp>
        <p:nvCxnSpPr>
          <p:cNvPr id="4" name="直接连接符 3"/>
          <p:cNvCxnSpPr/>
          <p:nvPr/>
        </p:nvCxnSpPr>
        <p:spPr>
          <a:xfrm>
            <a:off x="6845300" y="1403985"/>
            <a:ext cx="44450" cy="4761230"/>
          </a:xfrm>
          <a:prstGeom prst="line">
            <a:avLst/>
          </a:prstGeom>
          <a:ln>
            <a:prstDash val="sysDash"/>
          </a:ln>
        </p:spPr>
        <p:style>
          <a:lnRef idx="2">
            <a:schemeClr val="accent1"/>
          </a:lnRef>
          <a:fillRef idx="0">
            <a:srgbClr val="FFFFFF"/>
          </a:fillRef>
          <a:effectRef idx="0">
            <a:srgbClr val="FFFFFF"/>
          </a:effectRef>
          <a:fontRef idx="minor">
            <a:schemeClr val="tx1"/>
          </a:fontRef>
        </p:style>
      </p:cxnSp>
      <p:sp>
        <p:nvSpPr>
          <p:cNvPr id="5" name="下箭头 4"/>
          <p:cNvSpPr/>
          <p:nvPr/>
        </p:nvSpPr>
        <p:spPr>
          <a:xfrm>
            <a:off x="9265920" y="3644900"/>
            <a:ext cx="648335" cy="575945"/>
          </a:xfrm>
          <a:prstGeom prst="down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aphicFrame>
        <p:nvGraphicFramePr>
          <p:cNvPr id="6" name="表格 16"/>
          <p:cNvGraphicFramePr>
            <a:graphicFrameLocks noGrp="1"/>
          </p:cNvGraphicFramePr>
          <p:nvPr>
            <p:custDataLst>
              <p:tags r:id="rId2"/>
            </p:custDataLst>
          </p:nvPr>
        </p:nvGraphicFramePr>
        <p:xfrm>
          <a:off x="7034530" y="4395470"/>
          <a:ext cx="5062220" cy="1243330"/>
        </p:xfrm>
        <a:graphic>
          <a:graphicData uri="http://schemas.openxmlformats.org/drawingml/2006/table">
            <a:tbl>
              <a:tblPr firstRow="1" bandRow="1">
                <a:tableStyleId>{827E7743-39CA-4E87-A19B-AE24449E94FE}</a:tableStyleId>
              </a:tblPr>
              <a:tblGrid>
                <a:gridCol w="918210"/>
                <a:gridCol w="1063625"/>
                <a:gridCol w="937895"/>
                <a:gridCol w="998855"/>
                <a:gridCol w="1143635"/>
              </a:tblGrid>
              <a:tr h="647700">
                <a:tc>
                  <a:txBody>
                    <a:bodyPr/>
                    <a:p>
                      <a:pPr algn="ctr"/>
                      <a:r>
                        <a:rPr lang="zh-CN" altLang="en-US" sz="1600" b="1" dirty="0">
                          <a:latin typeface="Times New Roman" panose="02020603050405020304" charset="0"/>
                          <a:ea typeface="微软雅黑" panose="020B0503020204020204" pitchFamily="34" charset="-122"/>
                        </a:rPr>
                        <a:t>Na+</a:t>
                      </a:r>
                      <a:endParaRPr lang="zh-CN" altLang="en-US" sz="1600" b="1" dirty="0">
                        <a:latin typeface="Times New Roman" panose="02020603050405020304" charset="0"/>
                        <a:ea typeface="微软雅黑" panose="020B0503020204020204" pitchFamily="34" charset="-122"/>
                      </a:endParaRPr>
                    </a:p>
                  </a:txBody>
                  <a:tcPr anchor="ctr"/>
                </a:tc>
                <a:tc>
                  <a:txBody>
                    <a:bodyPr/>
                    <a:p>
                      <a:pPr algn="ctr"/>
                      <a:r>
                        <a:rPr lang="zh-CN" altLang="en-US" sz="1600" b="1" dirty="0">
                          <a:latin typeface="Times New Roman" panose="02020603050405020304" charset="0"/>
                          <a:ea typeface="微软雅黑" panose="020B0503020204020204" pitchFamily="34" charset="-122"/>
                        </a:rPr>
                        <a:t>Ca2+</a:t>
                      </a:r>
                      <a:endParaRPr lang="zh-CN" altLang="en-US" sz="1600" b="1" dirty="0">
                        <a:latin typeface="Times New Roman" panose="02020603050405020304" charset="0"/>
                        <a:ea typeface="微软雅黑" panose="020B0503020204020204" pitchFamily="34" charset="-122"/>
                      </a:endParaRPr>
                    </a:p>
                  </a:txBody>
                  <a:tcPr anchor="ctr"/>
                </a:tc>
                <a:tc>
                  <a:txBody>
                    <a:bodyPr/>
                    <a:p>
                      <a:pPr algn="ctr"/>
                      <a:r>
                        <a:rPr lang="zh-CN" altLang="en-US" sz="1600" b="1" dirty="0">
                          <a:latin typeface="Times New Roman" panose="02020603050405020304" charset="0"/>
                          <a:ea typeface="微软雅黑" panose="020B0503020204020204" pitchFamily="34" charset="-122"/>
                        </a:rPr>
                        <a:t>K+</a:t>
                      </a:r>
                      <a:endParaRPr lang="zh-CN" altLang="en-US" sz="1600" b="1" dirty="0">
                        <a:latin typeface="Times New Roman" panose="02020603050405020304" charset="0"/>
                        <a:ea typeface="微软雅黑" panose="020B0503020204020204" pitchFamily="34" charset="-122"/>
                      </a:endParaRPr>
                    </a:p>
                  </a:txBody>
                  <a:tcPr anchor="ctr"/>
                </a:tc>
                <a:tc>
                  <a:txBody>
                    <a:bodyPr/>
                    <a:p>
                      <a:pPr algn="ctr"/>
                      <a:r>
                        <a:rPr lang="zh-CN" altLang="en-US" sz="1600" b="1" dirty="0">
                          <a:latin typeface="Times New Roman" panose="02020603050405020304" charset="0"/>
                          <a:ea typeface="微软雅黑" panose="020B0503020204020204" pitchFamily="34" charset="-122"/>
                        </a:rPr>
                        <a:t>Mg2+</a:t>
                      </a:r>
                      <a:endParaRPr lang="zh-CN" altLang="en-US" sz="1600" b="1" dirty="0">
                        <a:latin typeface="Times New Roman" panose="02020603050405020304" charset="0"/>
                        <a:ea typeface="微软雅黑" panose="020B0503020204020204" pitchFamily="34" charset="-122"/>
                      </a:endParaRPr>
                    </a:p>
                  </a:txBody>
                  <a:tcPr anchor="ctr"/>
                </a:tc>
                <a:tc>
                  <a:txBody>
                    <a:bodyPr/>
                    <a:p>
                      <a:pPr algn="ctr"/>
                      <a:r>
                        <a:rPr lang="zh-CN" altLang="en-US" sz="1600" b="1" kern="1200" dirty="0">
                          <a:latin typeface="Times New Roman" panose="02020603050405020304" charset="0"/>
                          <a:ea typeface="微软雅黑" panose="020B0503020204020204" pitchFamily="34" charset="-122"/>
                          <a:cs typeface="Times New Roman" panose="02020603050405020304" charset="0"/>
                        </a:rPr>
                        <a:t>CH3COO-</a:t>
                      </a:r>
                      <a:endParaRPr lang="zh-CN" altLang="en-US" sz="1600" b="1" kern="1200" dirty="0">
                        <a:latin typeface="Times New Roman" panose="02020603050405020304" charset="0"/>
                        <a:ea typeface="微软雅黑" panose="020B0503020204020204" pitchFamily="34" charset="-122"/>
                        <a:cs typeface="Times New Roman" panose="02020603050405020304" charset="0"/>
                      </a:endParaRPr>
                    </a:p>
                  </a:txBody>
                  <a:tcPr anchor="ctr"/>
                </a:tc>
              </a:tr>
              <a:tr h="595630">
                <a:tc>
                  <a:txBody>
                    <a:bodyPr/>
                    <a:p>
                      <a:pPr algn="ctr"/>
                      <a:r>
                        <a:rPr lang="en-US" altLang="zh-CN" sz="1600" kern="1200" dirty="0">
                          <a:latin typeface="Times New Roman" panose="02020603050405020304" charset="0"/>
                          <a:ea typeface="微软雅黑" panose="020B0503020204020204" pitchFamily="34" charset="-122"/>
                          <a:cs typeface="Times New Roman" panose="02020603050405020304" charset="0"/>
                        </a:rPr>
                        <a:t>35mmol</a:t>
                      </a:r>
                      <a:endParaRPr lang="en-US" altLang="zh-CN" sz="1600" kern="1200" dirty="0">
                        <a:latin typeface="Times New Roman" panose="02020603050405020304" charset="0"/>
                        <a:ea typeface="微软雅黑" panose="020B0503020204020204" pitchFamily="34" charset="-122"/>
                        <a:cs typeface="Times New Roman" panose="02020603050405020304" charset="0"/>
                      </a:endParaRPr>
                    </a:p>
                  </a:txBody>
                  <a:tcPr anchor="ctr"/>
                </a:tc>
                <a:tc>
                  <a:txBody>
                    <a:bodyPr/>
                    <a:p>
                      <a:pPr algn="ctr"/>
                      <a:r>
                        <a:rPr lang="en-US" altLang="zh-CN" sz="1600" dirty="0">
                          <a:latin typeface="Times New Roman" panose="02020603050405020304" charset="0"/>
                          <a:ea typeface="微软雅黑" panose="020B0503020204020204" pitchFamily="34" charset="-122"/>
                          <a:cs typeface="Times New Roman" panose="02020603050405020304" charset="0"/>
                        </a:rPr>
                        <a:t>2.25mmol</a:t>
                      </a:r>
                      <a:endParaRPr lang="en-US" altLang="zh-CN" sz="1600" dirty="0">
                        <a:latin typeface="Times New Roman" panose="02020603050405020304" charset="0"/>
                        <a:ea typeface="微软雅黑" panose="020B0503020204020204" pitchFamily="34" charset="-122"/>
                        <a:cs typeface="Times New Roman" panose="02020603050405020304" charset="0"/>
                      </a:endParaRPr>
                    </a:p>
                  </a:txBody>
                  <a:tcPr anchor="ctr"/>
                </a:tc>
                <a:tc>
                  <a:txBody>
                    <a:bodyPr/>
                    <a:p>
                      <a:pPr algn="ctr"/>
                      <a:r>
                        <a:rPr lang="en-US" altLang="zh-CN" sz="1600" dirty="0">
                          <a:latin typeface="Times New Roman" panose="02020603050405020304" charset="0"/>
                          <a:ea typeface="微软雅黑" panose="020B0503020204020204" pitchFamily="34" charset="-122"/>
                          <a:cs typeface="Times New Roman" panose="02020603050405020304" charset="0"/>
                        </a:rPr>
                        <a:t>20mmol</a:t>
                      </a:r>
                      <a:endParaRPr lang="en-US" altLang="zh-CN" sz="1600" dirty="0">
                        <a:latin typeface="Times New Roman" panose="02020603050405020304" charset="0"/>
                        <a:ea typeface="微软雅黑" panose="020B0503020204020204" pitchFamily="34" charset="-122"/>
                        <a:cs typeface="Times New Roman" panose="02020603050405020304" charset="0"/>
                      </a:endParaRPr>
                    </a:p>
                  </a:txBody>
                  <a:tcPr anchor="ctr"/>
                </a:tc>
                <a:tc>
                  <a:txBody>
                    <a:bodyPr/>
                    <a:p>
                      <a:pPr algn="ctr"/>
                      <a:r>
                        <a:rPr lang="en-US" altLang="zh-CN" sz="1600" dirty="0">
                          <a:latin typeface="Times New Roman" panose="02020603050405020304" charset="0"/>
                          <a:ea typeface="微软雅黑" panose="020B0503020204020204" pitchFamily="34" charset="-122"/>
                          <a:cs typeface="Times New Roman" panose="02020603050405020304" charset="0"/>
                        </a:rPr>
                        <a:t>2.5mmol</a:t>
                      </a:r>
                      <a:endParaRPr lang="en-US" altLang="zh-CN" sz="1600" dirty="0">
                        <a:latin typeface="Times New Roman" panose="02020603050405020304" charset="0"/>
                        <a:ea typeface="微软雅黑" panose="020B0503020204020204" pitchFamily="34" charset="-122"/>
                        <a:cs typeface="Times New Roman" panose="02020603050405020304" charset="0"/>
                      </a:endParaRPr>
                    </a:p>
                  </a:txBody>
                  <a:tcPr anchor="ctr"/>
                </a:tc>
                <a:tc>
                  <a:txBody>
                    <a:bodyPr/>
                    <a:p>
                      <a:pPr algn="ctr"/>
                      <a:r>
                        <a:rPr lang="en-US" altLang="zh-CN" sz="1600" dirty="0">
                          <a:latin typeface="Times New Roman" panose="02020603050405020304" charset="0"/>
                          <a:ea typeface="微软雅黑" panose="020B0503020204020204" pitchFamily="34" charset="-122"/>
                          <a:cs typeface="Times New Roman" panose="02020603050405020304" charset="0"/>
                        </a:rPr>
                        <a:t>29.5mmol</a:t>
                      </a:r>
                      <a:endParaRPr lang="en-US" altLang="zh-CN" sz="1600" dirty="0">
                        <a:latin typeface="Times New Roman" panose="02020603050405020304" charset="0"/>
                        <a:ea typeface="微软雅黑" panose="020B0503020204020204" pitchFamily="34" charset="-122"/>
                        <a:cs typeface="Times New Roman" panose="02020603050405020304" charset="0"/>
                      </a:endParaRPr>
                    </a:p>
                  </a:txBody>
                  <a:tcPr anchor="ctr"/>
                </a:tc>
              </a:tr>
            </a:tbl>
          </a:graphicData>
        </a:graphic>
      </p:graphicFrame>
      <p:sp>
        <p:nvSpPr>
          <p:cNvPr id="42" name="文本占位符 41"/>
          <p:cNvSpPr>
            <a:spLocks noGrp="1"/>
          </p:cNvSpPr>
          <p:nvPr>
            <p:ph type="body" sz="quarter" idx="10"/>
          </p:nvPr>
        </p:nvSpPr>
        <p:spPr/>
        <p:txBody>
          <a:bodyPr>
            <a:noAutofit/>
          </a:bodyPr>
          <a:lstStyle/>
          <a:p>
            <a:r>
              <a:rPr lang="zh-CN" altLang="en-US" b="1" dirty="0" smtClean="0">
                <a:solidFill>
                  <a:schemeClr val="tx1"/>
                </a:solidFill>
              </a:rPr>
              <a:t>一、药品基本信息</a:t>
            </a:r>
            <a:endParaRPr lang="zh-CN" altLang="en-US" b="1" dirty="0" smtClean="0">
              <a:solidFill>
                <a:schemeClr val="tx1"/>
              </a:solidFill>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pSp>
        <p:nvGrpSpPr>
          <p:cNvPr id="24" name="组合 23"/>
          <p:cNvGrpSpPr/>
          <p:nvPr/>
        </p:nvGrpSpPr>
        <p:grpSpPr>
          <a:xfrm>
            <a:off x="1121694" y="988006"/>
            <a:ext cx="2210813" cy="987120"/>
            <a:chOff x="465719" y="1295954"/>
            <a:chExt cx="1658494" cy="740511"/>
          </a:xfrm>
          <a:effectLst>
            <a:outerShdw blurRad="177800" dist="190500" dir="5400000" algn="ctr" rotWithShape="0">
              <a:srgbClr val="000000">
                <a:alpha val="43137"/>
              </a:srgbClr>
            </a:outerShdw>
          </a:effectLst>
        </p:grpSpPr>
        <p:sp>
          <p:nvSpPr>
            <p:cNvPr id="26" name="Freeform 1"/>
            <p:cNvSpPr>
              <a:spLocks noChangeArrowheads="1"/>
            </p:cNvSpPr>
            <p:nvPr/>
          </p:nvSpPr>
          <p:spPr bwMode="auto">
            <a:xfrm rot="10800000">
              <a:off x="465719" y="1295954"/>
              <a:ext cx="1658494" cy="740511"/>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4">
                  <a:moveTo>
                    <a:pt x="5874" y="1811"/>
                  </a:moveTo>
                  <a:lnTo>
                    <a:pt x="7874" y="0"/>
                  </a:lnTo>
                  <a:lnTo>
                    <a:pt x="1969" y="0"/>
                  </a:lnTo>
                  <a:lnTo>
                    <a:pt x="0" y="1811"/>
                  </a:lnTo>
                  <a:lnTo>
                    <a:pt x="1969" y="3593"/>
                  </a:lnTo>
                  <a:lnTo>
                    <a:pt x="7874" y="3593"/>
                  </a:lnTo>
                  <a:lnTo>
                    <a:pt x="5874" y="1811"/>
                  </a:lnTo>
                </a:path>
              </a:pathLst>
            </a:custGeom>
            <a:solidFill>
              <a:schemeClr val="accent1"/>
            </a:solidFill>
            <a:ln>
              <a:noFill/>
            </a:ln>
            <a:effectLst/>
          </p:spPr>
          <p:txBody>
            <a:bodyPr wrap="none" anchor="ctr"/>
            <a:lstStyle/>
            <a:p>
              <a:endParaRPr lang="en-US" sz="3200">
                <a:latin typeface="+mn-ea"/>
              </a:endParaRPr>
            </a:p>
          </p:txBody>
        </p:sp>
        <p:sp>
          <p:nvSpPr>
            <p:cNvPr id="27" name="Freeform 41"/>
            <p:cNvSpPr>
              <a:spLocks noEditPoints="1"/>
            </p:cNvSpPr>
            <p:nvPr/>
          </p:nvSpPr>
          <p:spPr bwMode="auto">
            <a:xfrm>
              <a:off x="1089592" y="1430439"/>
              <a:ext cx="458072" cy="416658"/>
            </a:xfrm>
            <a:custGeom>
              <a:avLst/>
              <a:gdLst>
                <a:gd name="T0" fmla="*/ 2147483647 w 67"/>
                <a:gd name="T1" fmla="*/ 124018912 h 60"/>
                <a:gd name="T2" fmla="*/ 2147483647 w 67"/>
                <a:gd name="T3" fmla="*/ 0 h 60"/>
                <a:gd name="T4" fmla="*/ 2147483647 w 67"/>
                <a:gd name="T5" fmla="*/ 0 h 60"/>
                <a:gd name="T6" fmla="*/ 2147483647 w 67"/>
                <a:gd name="T7" fmla="*/ 124018912 h 60"/>
                <a:gd name="T8" fmla="*/ 2147483647 w 67"/>
                <a:gd name="T9" fmla="*/ 310059138 h 60"/>
                <a:gd name="T10" fmla="*/ 2147483647 w 67"/>
                <a:gd name="T11" fmla="*/ 868156039 h 60"/>
                <a:gd name="T12" fmla="*/ 2147483647 w 67"/>
                <a:gd name="T13" fmla="*/ 124018912 h 60"/>
                <a:gd name="T14" fmla="*/ 2147483647 w 67"/>
                <a:gd name="T15" fmla="*/ 1922344337 h 60"/>
                <a:gd name="T16" fmla="*/ 2147483647 w 67"/>
                <a:gd name="T17" fmla="*/ 124018912 h 60"/>
                <a:gd name="T18" fmla="*/ 1902898002 w 67"/>
                <a:gd name="T19" fmla="*/ 124018912 h 60"/>
                <a:gd name="T20" fmla="*/ 122771150 w 67"/>
                <a:gd name="T21" fmla="*/ 1922344337 h 60"/>
                <a:gd name="T22" fmla="*/ 122771150 w 67"/>
                <a:gd name="T23" fmla="*/ 2147483647 h 60"/>
                <a:gd name="T24" fmla="*/ 245534466 w 67"/>
                <a:gd name="T25" fmla="*/ 2147483647 h 60"/>
                <a:gd name="T26" fmla="*/ 429691207 w 67"/>
                <a:gd name="T27" fmla="*/ 2147483647 h 60"/>
                <a:gd name="T28" fmla="*/ 2087055172 w 67"/>
                <a:gd name="T29" fmla="*/ 558097024 h 60"/>
                <a:gd name="T30" fmla="*/ 2147483647 w 67"/>
                <a:gd name="T31" fmla="*/ 2147483647 h 60"/>
                <a:gd name="T32" fmla="*/ 2147483647 w 67"/>
                <a:gd name="T33" fmla="*/ 2147483647 h 60"/>
                <a:gd name="T34" fmla="*/ 2147483647 w 67"/>
                <a:gd name="T35" fmla="*/ 1922344337 h 60"/>
                <a:gd name="T36" fmla="*/ 552454614 w 67"/>
                <a:gd name="T37" fmla="*/ 2147483647 h 60"/>
                <a:gd name="T38" fmla="*/ 552454614 w 67"/>
                <a:gd name="T39" fmla="*/ 2147483647 h 60"/>
                <a:gd name="T40" fmla="*/ 797989019 w 67"/>
                <a:gd name="T41" fmla="*/ 2147483647 h 60"/>
                <a:gd name="T42" fmla="*/ 1718749157 w 67"/>
                <a:gd name="T43" fmla="*/ 2147483647 h 60"/>
                <a:gd name="T44" fmla="*/ 1718749157 w 67"/>
                <a:gd name="T45" fmla="*/ 2147483647 h 60"/>
                <a:gd name="T46" fmla="*/ 1780134717 w 67"/>
                <a:gd name="T47" fmla="*/ 2147483647 h 60"/>
                <a:gd name="T48" fmla="*/ 2147483647 w 67"/>
                <a:gd name="T49" fmla="*/ 2147483647 h 60"/>
                <a:gd name="T50" fmla="*/ 2147483647 w 67"/>
                <a:gd name="T51" fmla="*/ 2147483647 h 60"/>
                <a:gd name="T52" fmla="*/ 2147483647 w 67"/>
                <a:gd name="T53" fmla="*/ 2147483647 h 60"/>
                <a:gd name="T54" fmla="*/ 2147483647 w 67"/>
                <a:gd name="T55" fmla="*/ 2147483647 h 60"/>
                <a:gd name="T56" fmla="*/ 2147483647 w 67"/>
                <a:gd name="T57" fmla="*/ 2147483647 h 60"/>
                <a:gd name="T58" fmla="*/ 2147483647 w 67"/>
                <a:gd name="T59" fmla="*/ 2147483647 h 60"/>
                <a:gd name="T60" fmla="*/ 2087055172 w 67"/>
                <a:gd name="T61" fmla="*/ 806142661 h 60"/>
                <a:gd name="T62" fmla="*/ 552454614 w 67"/>
                <a:gd name="T63" fmla="*/ 2147483647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7"/>
                <a:gd name="T97" fmla="*/ 0 h 60"/>
                <a:gd name="T98" fmla="*/ 67 w 67"/>
                <a:gd name="T99" fmla="*/ 60 h 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7" h="60">
                  <a:moveTo>
                    <a:pt x="53" y="2"/>
                  </a:moveTo>
                  <a:cubicBezTo>
                    <a:pt x="53" y="1"/>
                    <a:pt x="52" y="0"/>
                    <a:pt x="51" y="0"/>
                  </a:cubicBezTo>
                  <a:cubicBezTo>
                    <a:pt x="46" y="0"/>
                    <a:pt x="46" y="0"/>
                    <a:pt x="46" y="0"/>
                  </a:cubicBezTo>
                  <a:cubicBezTo>
                    <a:pt x="45" y="0"/>
                    <a:pt x="44" y="1"/>
                    <a:pt x="44" y="2"/>
                  </a:cubicBezTo>
                  <a:cubicBezTo>
                    <a:pt x="44" y="5"/>
                    <a:pt x="44" y="5"/>
                    <a:pt x="44" y="5"/>
                  </a:cubicBezTo>
                  <a:cubicBezTo>
                    <a:pt x="53" y="14"/>
                    <a:pt x="53" y="14"/>
                    <a:pt x="53" y="14"/>
                  </a:cubicBezTo>
                  <a:lnTo>
                    <a:pt x="53" y="2"/>
                  </a:lnTo>
                  <a:close/>
                  <a:moveTo>
                    <a:pt x="66" y="31"/>
                  </a:moveTo>
                  <a:cubicBezTo>
                    <a:pt x="36" y="2"/>
                    <a:pt x="36" y="2"/>
                    <a:pt x="36" y="2"/>
                  </a:cubicBezTo>
                  <a:cubicBezTo>
                    <a:pt x="35" y="0"/>
                    <a:pt x="33" y="0"/>
                    <a:pt x="31" y="2"/>
                  </a:cubicBezTo>
                  <a:cubicBezTo>
                    <a:pt x="2" y="31"/>
                    <a:pt x="2" y="31"/>
                    <a:pt x="2" y="31"/>
                  </a:cubicBezTo>
                  <a:cubicBezTo>
                    <a:pt x="0" y="33"/>
                    <a:pt x="0" y="35"/>
                    <a:pt x="2" y="36"/>
                  </a:cubicBezTo>
                  <a:cubicBezTo>
                    <a:pt x="2" y="37"/>
                    <a:pt x="3" y="37"/>
                    <a:pt x="4" y="37"/>
                  </a:cubicBezTo>
                  <a:cubicBezTo>
                    <a:pt x="5" y="37"/>
                    <a:pt x="6" y="37"/>
                    <a:pt x="7" y="36"/>
                  </a:cubicBezTo>
                  <a:cubicBezTo>
                    <a:pt x="34" y="9"/>
                    <a:pt x="34" y="9"/>
                    <a:pt x="34" y="9"/>
                  </a:cubicBezTo>
                  <a:cubicBezTo>
                    <a:pt x="61" y="36"/>
                    <a:pt x="61" y="36"/>
                    <a:pt x="61" y="36"/>
                  </a:cubicBezTo>
                  <a:cubicBezTo>
                    <a:pt x="62" y="38"/>
                    <a:pt x="65" y="38"/>
                    <a:pt x="66" y="36"/>
                  </a:cubicBezTo>
                  <a:cubicBezTo>
                    <a:pt x="67" y="35"/>
                    <a:pt x="67" y="33"/>
                    <a:pt x="66" y="31"/>
                  </a:cubicBezTo>
                  <a:close/>
                  <a:moveTo>
                    <a:pt x="9" y="37"/>
                  </a:moveTo>
                  <a:cubicBezTo>
                    <a:pt x="9" y="57"/>
                    <a:pt x="9" y="57"/>
                    <a:pt x="9" y="57"/>
                  </a:cubicBezTo>
                  <a:cubicBezTo>
                    <a:pt x="9" y="59"/>
                    <a:pt x="11" y="60"/>
                    <a:pt x="13" y="60"/>
                  </a:cubicBezTo>
                  <a:cubicBezTo>
                    <a:pt x="28" y="60"/>
                    <a:pt x="28" y="60"/>
                    <a:pt x="28" y="60"/>
                  </a:cubicBezTo>
                  <a:cubicBezTo>
                    <a:pt x="28" y="42"/>
                    <a:pt x="28" y="42"/>
                    <a:pt x="28" y="42"/>
                  </a:cubicBezTo>
                  <a:cubicBezTo>
                    <a:pt x="28" y="42"/>
                    <a:pt x="29" y="41"/>
                    <a:pt x="29" y="41"/>
                  </a:cubicBezTo>
                  <a:cubicBezTo>
                    <a:pt x="38" y="41"/>
                    <a:pt x="38" y="41"/>
                    <a:pt x="38" y="41"/>
                  </a:cubicBezTo>
                  <a:cubicBezTo>
                    <a:pt x="39" y="41"/>
                    <a:pt x="39" y="42"/>
                    <a:pt x="39" y="42"/>
                  </a:cubicBezTo>
                  <a:cubicBezTo>
                    <a:pt x="39" y="60"/>
                    <a:pt x="39" y="60"/>
                    <a:pt x="39" y="60"/>
                  </a:cubicBezTo>
                  <a:cubicBezTo>
                    <a:pt x="55" y="60"/>
                    <a:pt x="55" y="60"/>
                    <a:pt x="55" y="60"/>
                  </a:cubicBezTo>
                  <a:cubicBezTo>
                    <a:pt x="57" y="60"/>
                    <a:pt x="58" y="59"/>
                    <a:pt x="58" y="57"/>
                  </a:cubicBezTo>
                  <a:cubicBezTo>
                    <a:pt x="58" y="38"/>
                    <a:pt x="58" y="38"/>
                    <a:pt x="58" y="38"/>
                  </a:cubicBezTo>
                  <a:cubicBezTo>
                    <a:pt x="34" y="13"/>
                    <a:pt x="34" y="13"/>
                    <a:pt x="34" y="13"/>
                  </a:cubicBezTo>
                  <a:lnTo>
                    <a:pt x="9" y="37"/>
                  </a:lnTo>
                  <a:close/>
                </a:path>
              </a:pathLst>
            </a:custGeom>
            <a:solidFill>
              <a:schemeClr val="bg1"/>
            </a:solidFill>
            <a:ln w="9525">
              <a:noFill/>
              <a:round/>
            </a:ln>
          </p:spPr>
          <p:txBody>
            <a:bodyPr/>
            <a:lstStyle/>
            <a:p>
              <a:pPr>
                <a:defRPr/>
              </a:pPr>
              <a:endParaRPr lang="en-US" sz="3200" kern="0" dirty="0">
                <a:solidFill>
                  <a:sysClr val="windowText" lastClr="000000"/>
                </a:solidFill>
                <a:latin typeface="微软雅黑" panose="020B0503020204020204" pitchFamily="34" charset="-122"/>
                <a:ea typeface="微软雅黑" panose="020B0503020204020204" pitchFamily="34" charset="-122"/>
              </a:endParaRPr>
            </a:p>
          </p:txBody>
        </p:sp>
      </p:grpSp>
      <p:sp>
        <p:nvSpPr>
          <p:cNvPr id="28" name="TextBox 6"/>
          <p:cNvSpPr txBox="1"/>
          <p:nvPr>
            <p:custDataLst>
              <p:tags r:id="rId1"/>
            </p:custDataLst>
          </p:nvPr>
        </p:nvSpPr>
        <p:spPr>
          <a:xfrm>
            <a:off x="3421380" y="1341755"/>
            <a:ext cx="8427720" cy="1591310"/>
          </a:xfrm>
          <a:prstGeom prst="rect">
            <a:avLst/>
          </a:prstGeom>
          <a:noFill/>
        </p:spPr>
        <p:txBody>
          <a:bodyPr wrap="square" lIns="115134" tIns="57568" rIns="115134" bIns="57568" rtlCol="0">
            <a:spAutoFit/>
          </a:bodyPr>
          <a:lstStyle/>
          <a:p>
            <a:pPr marL="285750" indent="-285750">
              <a:lnSpc>
                <a:spcPct val="150000"/>
              </a:lnSpc>
              <a:buFont typeface="Arial" panose="020B0604020202020204" pitchFamily="34" charset="0"/>
              <a:buChar char="•"/>
            </a:pPr>
            <a:r>
              <a:rPr lang="zh-CN" altLang="en-US" sz="1600" dirty="0">
                <a:latin typeface="+mj-ea"/>
                <a:ea typeface="+mj-ea"/>
                <a:sym typeface="+mn-ea"/>
              </a:rPr>
              <a:t>肠外营养是通过静脉输注氨基酸、 葡萄糖、脂类、</a:t>
            </a:r>
            <a:r>
              <a:rPr lang="zh-CN" altLang="en-US" sz="1600" b="1" dirty="0">
                <a:solidFill>
                  <a:srgbClr val="FF0000"/>
                </a:solidFill>
                <a:latin typeface="+mj-ea"/>
                <a:ea typeface="+mj-ea"/>
                <a:sym typeface="+mn-ea"/>
              </a:rPr>
              <a:t>电解质</a:t>
            </a:r>
            <a:r>
              <a:rPr lang="zh-CN" altLang="en-US" sz="1600" dirty="0">
                <a:latin typeface="+mj-ea"/>
                <a:ea typeface="+mj-ea"/>
                <a:sym typeface="+mn-ea"/>
              </a:rPr>
              <a:t>、维生素和微量元素等营养物质的一种营养治疗方式，</a:t>
            </a:r>
            <a:r>
              <a:rPr lang="zh-CN" altLang="en-US" sz="1600" b="1" dirty="0">
                <a:solidFill>
                  <a:srgbClr val="FF0000"/>
                </a:solidFill>
                <a:latin typeface="+mj-ea"/>
                <a:ea typeface="+mj-ea"/>
                <a:sym typeface="+mn-ea"/>
              </a:rPr>
              <a:t> 帮助不能正常进食或高代谢情况下的患者维持良好的营养状况</a:t>
            </a:r>
            <a:r>
              <a:rPr lang="zh-CN" altLang="en-US" sz="1600" dirty="0">
                <a:latin typeface="+mj-ea"/>
                <a:ea typeface="+mj-ea"/>
                <a:sym typeface="+mn-ea"/>
              </a:rPr>
              <a:t>。</a:t>
            </a:r>
            <a:endParaRPr lang="zh-CN" altLang="en-US" sz="1600" dirty="0">
              <a:latin typeface="+mj-ea"/>
              <a:ea typeface="+mj-ea"/>
              <a:sym typeface="+mn-ea"/>
            </a:endParaRPr>
          </a:p>
          <a:p>
            <a:pPr marL="285750" indent="-285750">
              <a:lnSpc>
                <a:spcPct val="150000"/>
              </a:lnSpc>
              <a:buFont typeface="Arial" panose="020B0604020202020204" pitchFamily="34" charset="0"/>
              <a:buChar char="•"/>
            </a:pPr>
            <a:r>
              <a:rPr lang="zh-CN" altLang="en-US" sz="1600" dirty="0">
                <a:latin typeface="+mj-ea"/>
                <a:ea typeface="+mj-ea"/>
                <a:sym typeface="+mn-ea"/>
              </a:rPr>
              <a:t>肠外营养液被美国用药安全研究所列为高警示药物， </a:t>
            </a:r>
            <a:r>
              <a:rPr lang="zh-CN" altLang="en-US" sz="1600" b="1" dirty="0">
                <a:solidFill>
                  <a:srgbClr val="FF0000"/>
                </a:solidFill>
                <a:latin typeface="+mj-ea"/>
                <a:ea typeface="+mj-ea"/>
                <a:sym typeface="+mn-ea"/>
              </a:rPr>
              <a:t>电解质补充不规范，</a:t>
            </a:r>
            <a:r>
              <a:rPr lang="zh-CN" altLang="en-US" sz="1600" b="1" dirty="0">
                <a:solidFill>
                  <a:srgbClr val="FF0000"/>
                </a:solidFill>
                <a:latin typeface="+mj-ea"/>
                <a:ea typeface="+mj-ea"/>
                <a:sym typeface="+mn-ea"/>
              </a:rPr>
              <a:t>出现不相容、 不稳定、 配制差错或被污染等情况时</a:t>
            </a:r>
            <a:r>
              <a:rPr lang="zh-CN" altLang="en-US" sz="1600" b="1" dirty="0">
                <a:solidFill>
                  <a:srgbClr val="FF0000"/>
                </a:solidFill>
                <a:latin typeface="+mj-ea"/>
                <a:ea typeface="+mj-ea"/>
                <a:sym typeface="+mn-ea"/>
              </a:rPr>
              <a:t>易引起电解质紊乱</a:t>
            </a:r>
            <a:r>
              <a:rPr lang="zh-CN" altLang="en-US" sz="1600" dirty="0">
                <a:latin typeface="+mj-ea"/>
                <a:ea typeface="+mj-ea"/>
                <a:sym typeface="+mn-ea"/>
              </a:rPr>
              <a:t>，进而影响患者安全</a:t>
            </a:r>
            <a:r>
              <a:rPr lang="zh-CN" altLang="en-US" sz="1600" dirty="0">
                <a:solidFill>
                  <a:schemeClr val="tx1"/>
                </a:solidFill>
                <a:latin typeface="+mj-ea"/>
                <a:ea typeface="+mj-ea"/>
              </a:rPr>
              <a:t>。</a:t>
            </a:r>
            <a:endParaRPr lang="zh-CN" altLang="en-US" sz="1600" dirty="0">
              <a:solidFill>
                <a:schemeClr val="tx1"/>
              </a:solidFill>
              <a:latin typeface="+mj-ea"/>
              <a:ea typeface="+mj-ea"/>
            </a:endParaRPr>
          </a:p>
        </p:txBody>
      </p:sp>
      <p:sp>
        <p:nvSpPr>
          <p:cNvPr id="29" name="TextBox 7"/>
          <p:cNvSpPr txBox="1"/>
          <p:nvPr>
            <p:custDataLst>
              <p:tags r:id="rId2"/>
            </p:custDataLst>
          </p:nvPr>
        </p:nvSpPr>
        <p:spPr>
          <a:xfrm>
            <a:off x="3421480" y="988816"/>
            <a:ext cx="3551573" cy="403860"/>
          </a:xfrm>
          <a:prstGeom prst="rect">
            <a:avLst/>
          </a:prstGeom>
          <a:noFill/>
        </p:spPr>
        <p:txBody>
          <a:bodyPr wrap="square" lIns="76182" tIns="38091" rIns="76182" bIns="38091" rtlCol="0">
            <a:spAutoFit/>
          </a:bodyPr>
          <a:lstStyle/>
          <a:p>
            <a:r>
              <a:rPr lang="zh-CN" sz="2135" b="1" dirty="0">
                <a:solidFill>
                  <a:schemeClr val="tx1"/>
                </a:solidFill>
                <a:latin typeface="+mj-ea"/>
                <a:ea typeface="+mj-ea"/>
              </a:rPr>
              <a:t>疾病基本情况</a:t>
            </a:r>
            <a:endParaRPr lang="zh-CN" sz="2135" b="1" dirty="0">
              <a:solidFill>
                <a:schemeClr val="tx1"/>
              </a:solidFill>
              <a:latin typeface="+mj-ea"/>
              <a:ea typeface="+mj-ea"/>
            </a:endParaRPr>
          </a:p>
        </p:txBody>
      </p:sp>
      <p:sp>
        <p:nvSpPr>
          <p:cNvPr id="33" name="TextBox 11"/>
          <p:cNvSpPr txBox="1"/>
          <p:nvPr>
            <p:custDataLst>
              <p:tags r:id="rId3"/>
            </p:custDataLst>
          </p:nvPr>
        </p:nvSpPr>
        <p:spPr>
          <a:xfrm>
            <a:off x="3421380" y="3293110"/>
            <a:ext cx="8764905" cy="1591310"/>
          </a:xfrm>
          <a:prstGeom prst="rect">
            <a:avLst/>
          </a:prstGeom>
          <a:noFill/>
        </p:spPr>
        <p:txBody>
          <a:bodyPr wrap="square" lIns="115134" tIns="57568" rIns="115134" bIns="57568" rtlCol="0">
            <a:spAutoFit/>
          </a:bodyPr>
          <a:lstStyle/>
          <a:p>
            <a:pPr marL="285750" indent="-285750">
              <a:lnSpc>
                <a:spcPct val="150000"/>
              </a:lnSpc>
              <a:buFont typeface="Arial" panose="020B0604020202020204" pitchFamily="34" charset="0"/>
              <a:buChar char="•"/>
            </a:pPr>
            <a:r>
              <a:rPr lang="zh-CN" altLang="en-US" sz="1600" b="1" dirty="0">
                <a:solidFill>
                  <a:srgbClr val="FF0000"/>
                </a:solidFill>
                <a:latin typeface="+mj-ea"/>
                <a:ea typeface="+mj-ea"/>
              </a:rPr>
              <a:t>单方电解质计算复杂</a:t>
            </a:r>
            <a:r>
              <a:rPr lang="zh-CN" altLang="en-US" sz="1600" dirty="0">
                <a:latin typeface="+mj-ea"/>
                <a:ea typeface="+mj-ea"/>
              </a:rPr>
              <a:t>，易多加/漏加，</a:t>
            </a:r>
            <a:r>
              <a:rPr lang="zh-CN" altLang="en-US" sz="1600" dirty="0">
                <a:latin typeface="+mj-ea"/>
                <a:ea typeface="+mj-ea"/>
                <a:sym typeface="+mn-ea"/>
              </a:rPr>
              <a:t>配置中易引起微生物污染；</a:t>
            </a:r>
            <a:endParaRPr lang="zh-CN" altLang="en-US" sz="1600" dirty="0">
              <a:latin typeface="+mj-ea"/>
              <a:ea typeface="+mj-ea"/>
              <a:sym typeface="+mn-ea"/>
            </a:endParaRPr>
          </a:p>
          <a:p>
            <a:pPr marL="285750" indent="-285750">
              <a:lnSpc>
                <a:spcPct val="150000"/>
              </a:lnSpc>
              <a:buFont typeface="Arial" panose="020B0604020202020204" pitchFamily="34" charset="0"/>
              <a:buChar char="•"/>
            </a:pPr>
            <a:r>
              <a:rPr lang="zh-CN" altLang="en-US" sz="1600" dirty="0">
                <a:latin typeface="+mj-ea"/>
                <a:ea typeface="+mj-ea"/>
                <a:sym typeface="+mn-ea"/>
              </a:rPr>
              <a:t>单方电解质</a:t>
            </a:r>
            <a:r>
              <a:rPr lang="zh-CN" altLang="en-US" sz="1600" dirty="0">
                <a:latin typeface="+mj-ea"/>
                <a:ea typeface="+mj-ea"/>
              </a:rPr>
              <a:t>包材多为玻璃安瓿，</a:t>
            </a:r>
            <a:r>
              <a:rPr lang="zh-CN" altLang="en-US" sz="1600" b="1" dirty="0">
                <a:solidFill>
                  <a:srgbClr val="FF0000"/>
                </a:solidFill>
                <a:latin typeface="+mj-ea"/>
                <a:ea typeface="+mj-ea"/>
              </a:rPr>
              <a:t>开启繁琐，易伤手</a:t>
            </a:r>
            <a:r>
              <a:rPr lang="zh-CN" altLang="en-US" sz="1600" dirty="0">
                <a:latin typeface="+mj-ea"/>
                <a:ea typeface="+mj-ea"/>
              </a:rPr>
              <a:t>，且容易造成微粒污染；</a:t>
            </a:r>
            <a:endParaRPr lang="zh-CN" altLang="en-US" sz="1600" dirty="0">
              <a:latin typeface="+mj-ea"/>
              <a:ea typeface="+mj-ea"/>
            </a:endParaRPr>
          </a:p>
          <a:p>
            <a:pPr marL="285750" indent="-285750">
              <a:lnSpc>
                <a:spcPct val="150000"/>
              </a:lnSpc>
              <a:buFont typeface="Arial" panose="020B0604020202020204" pitchFamily="34" charset="0"/>
              <a:buChar char="•"/>
            </a:pPr>
            <a:r>
              <a:rPr lang="zh-CN" altLang="en-US" sz="1600" dirty="0">
                <a:latin typeface="+mj-ea"/>
                <a:ea typeface="+mj-ea"/>
              </a:rPr>
              <a:t>国内已上市的多种电解质复方制剂，均为等渗溶液，</a:t>
            </a:r>
            <a:r>
              <a:rPr lang="zh-CN" altLang="en-US" sz="1600" b="1" dirty="0">
                <a:solidFill>
                  <a:srgbClr val="FF0000"/>
                </a:solidFill>
                <a:latin typeface="+mj-ea"/>
                <a:ea typeface="+mj-ea"/>
              </a:rPr>
              <a:t>电解质浓度低，难以满足肠外营养需求</a:t>
            </a:r>
            <a:r>
              <a:rPr lang="zh-CN" altLang="en-US" sz="1600" dirty="0">
                <a:latin typeface="+mj-ea"/>
                <a:ea typeface="+mj-ea"/>
              </a:rPr>
              <a:t>。</a:t>
            </a:r>
            <a:endParaRPr lang="zh-CN" altLang="en-US" sz="1600" dirty="0">
              <a:latin typeface="+mj-ea"/>
              <a:ea typeface="+mj-ea"/>
            </a:endParaRPr>
          </a:p>
          <a:p>
            <a:pPr marL="285750" indent="-285750">
              <a:lnSpc>
                <a:spcPct val="150000"/>
              </a:lnSpc>
              <a:buFont typeface="Arial" panose="020B0604020202020204" pitchFamily="34" charset="0"/>
              <a:buChar char="•"/>
            </a:pPr>
            <a:r>
              <a:rPr lang="zh-CN" altLang="en-US" sz="1600" dirty="0">
                <a:latin typeface="+mj-ea"/>
                <a:ea typeface="+mj-ea"/>
                <a:sym typeface="+mn-ea"/>
              </a:rPr>
              <a:t>数据表明，176份三腔袋中，39.2%的阳离子电解质不符合指南推荐的离子浓度。</a:t>
            </a:r>
            <a:endParaRPr lang="zh-CN" altLang="en-US" sz="1600" dirty="0">
              <a:latin typeface="+mj-ea"/>
              <a:ea typeface="+mj-ea"/>
              <a:sym typeface="+mn-ea"/>
            </a:endParaRPr>
          </a:p>
        </p:txBody>
      </p:sp>
      <p:sp>
        <p:nvSpPr>
          <p:cNvPr id="34" name="TextBox 12"/>
          <p:cNvSpPr txBox="1"/>
          <p:nvPr>
            <p:custDataLst>
              <p:tags r:id="rId4"/>
            </p:custDataLst>
          </p:nvPr>
        </p:nvSpPr>
        <p:spPr>
          <a:xfrm>
            <a:off x="3421480" y="2925715"/>
            <a:ext cx="3551573" cy="403860"/>
          </a:xfrm>
          <a:prstGeom prst="rect">
            <a:avLst/>
          </a:prstGeom>
          <a:noFill/>
        </p:spPr>
        <p:txBody>
          <a:bodyPr wrap="square" lIns="76182" tIns="38091" rIns="76182" bIns="38091" rtlCol="0">
            <a:spAutoFit/>
          </a:bodyPr>
          <a:lstStyle/>
          <a:p>
            <a:r>
              <a:rPr lang="zh-CN" sz="2135" b="1" dirty="0">
                <a:solidFill>
                  <a:schemeClr val="tx1"/>
                </a:solidFill>
                <a:latin typeface="+mj-ea"/>
                <a:ea typeface="+mj-ea"/>
              </a:rPr>
              <a:t>临床未满足需求</a:t>
            </a:r>
            <a:endParaRPr lang="zh-CN" sz="2135" b="1" dirty="0">
              <a:solidFill>
                <a:schemeClr val="tx1"/>
              </a:solidFill>
              <a:latin typeface="+mj-ea"/>
              <a:ea typeface="+mj-ea"/>
            </a:endParaRPr>
          </a:p>
        </p:txBody>
      </p:sp>
      <p:grpSp>
        <p:nvGrpSpPr>
          <p:cNvPr id="37" name="Group 4"/>
          <p:cNvGrpSpPr/>
          <p:nvPr/>
        </p:nvGrpSpPr>
        <p:grpSpPr>
          <a:xfrm>
            <a:off x="1110264" y="2744740"/>
            <a:ext cx="2210813" cy="1033342"/>
            <a:chOff x="1372486" y="3793072"/>
            <a:chExt cx="6146978" cy="2804667"/>
          </a:xfrm>
          <a:effectLst>
            <a:outerShdw blurRad="177800" dist="190500" dir="5400000" algn="ctr" rotWithShape="0">
              <a:srgbClr val="000000">
                <a:alpha val="43137"/>
              </a:srgbClr>
            </a:outerShdw>
          </a:effectLst>
        </p:grpSpPr>
        <p:sp>
          <p:nvSpPr>
            <p:cNvPr id="38" name="Freeform 1"/>
            <p:cNvSpPr>
              <a:spLocks noChangeArrowheads="1"/>
            </p:cNvSpPr>
            <p:nvPr/>
          </p:nvSpPr>
          <p:spPr bwMode="auto">
            <a:xfrm rot="10800000">
              <a:off x="1372486" y="3793072"/>
              <a:ext cx="6146978" cy="2804667"/>
            </a:xfrm>
            <a:custGeom>
              <a:avLst/>
              <a:gdLst>
                <a:gd name="T0" fmla="*/ 5874 w 7875"/>
                <a:gd name="T1" fmla="*/ 1811 h 3594"/>
                <a:gd name="T2" fmla="*/ 7874 w 7875"/>
                <a:gd name="T3" fmla="*/ 0 h 3594"/>
                <a:gd name="T4" fmla="*/ 1969 w 7875"/>
                <a:gd name="T5" fmla="*/ 0 h 3594"/>
                <a:gd name="T6" fmla="*/ 0 w 7875"/>
                <a:gd name="T7" fmla="*/ 1811 h 3594"/>
                <a:gd name="T8" fmla="*/ 1969 w 7875"/>
                <a:gd name="T9" fmla="*/ 3593 h 3594"/>
                <a:gd name="T10" fmla="*/ 7874 w 7875"/>
                <a:gd name="T11" fmla="*/ 3593 h 3594"/>
                <a:gd name="T12" fmla="*/ 5874 w 7875"/>
                <a:gd name="T13" fmla="*/ 1811 h 3594"/>
              </a:gdLst>
              <a:ahLst/>
              <a:cxnLst>
                <a:cxn ang="0">
                  <a:pos x="T0" y="T1"/>
                </a:cxn>
                <a:cxn ang="0">
                  <a:pos x="T2" y="T3"/>
                </a:cxn>
                <a:cxn ang="0">
                  <a:pos x="T4" y="T5"/>
                </a:cxn>
                <a:cxn ang="0">
                  <a:pos x="T6" y="T7"/>
                </a:cxn>
                <a:cxn ang="0">
                  <a:pos x="T8" y="T9"/>
                </a:cxn>
                <a:cxn ang="0">
                  <a:pos x="T10" y="T11"/>
                </a:cxn>
                <a:cxn ang="0">
                  <a:pos x="T12" y="T13"/>
                </a:cxn>
              </a:cxnLst>
              <a:rect l="0" t="0" r="r" b="b"/>
              <a:pathLst>
                <a:path w="7875" h="3594">
                  <a:moveTo>
                    <a:pt x="5874" y="1811"/>
                  </a:moveTo>
                  <a:lnTo>
                    <a:pt x="7874" y="0"/>
                  </a:lnTo>
                  <a:lnTo>
                    <a:pt x="1969" y="0"/>
                  </a:lnTo>
                  <a:lnTo>
                    <a:pt x="0" y="1811"/>
                  </a:lnTo>
                  <a:lnTo>
                    <a:pt x="1969" y="3593"/>
                  </a:lnTo>
                  <a:lnTo>
                    <a:pt x="7874" y="3593"/>
                  </a:lnTo>
                  <a:lnTo>
                    <a:pt x="5874" y="1811"/>
                  </a:lnTo>
                </a:path>
              </a:pathLst>
            </a:custGeom>
            <a:solidFill>
              <a:schemeClr val="accent2"/>
            </a:solidFill>
            <a:ln>
              <a:noFill/>
            </a:ln>
            <a:effectLst/>
          </p:spPr>
          <p:txBody>
            <a:bodyPr wrap="none" anchor="ctr"/>
            <a:lstStyle/>
            <a:p>
              <a:endParaRPr lang="en-US" sz="3200">
                <a:latin typeface="+mn-ea"/>
              </a:endParaRPr>
            </a:p>
          </p:txBody>
        </p:sp>
        <p:grpSp>
          <p:nvGrpSpPr>
            <p:cNvPr id="39" name="Group 2"/>
            <p:cNvGrpSpPr/>
            <p:nvPr/>
          </p:nvGrpSpPr>
          <p:grpSpPr bwMode="auto">
            <a:xfrm>
              <a:off x="3531959" y="4060393"/>
              <a:ext cx="1906518" cy="1888205"/>
              <a:chOff x="1569458" y="688424"/>
              <a:chExt cx="334962" cy="331788"/>
            </a:xfrm>
            <a:solidFill>
              <a:schemeClr val="bg1"/>
            </a:solidFill>
          </p:grpSpPr>
          <p:sp>
            <p:nvSpPr>
              <p:cNvPr id="40" name="Freeform 11"/>
              <p:cNvSpPr>
                <a:spLocks noChangeArrowheads="1"/>
              </p:cNvSpPr>
              <p:nvPr/>
            </p:nvSpPr>
            <p:spPr bwMode="auto">
              <a:xfrm>
                <a:off x="1587500" y="901699"/>
                <a:ext cx="42863" cy="77788"/>
              </a:xfrm>
              <a:custGeom>
                <a:avLst/>
                <a:gdLst>
                  <a:gd name="T0" fmla="*/ 0 w 118"/>
                  <a:gd name="T1" fmla="*/ 183 h 218"/>
                  <a:gd name="T2" fmla="*/ 25 w 118"/>
                  <a:gd name="T3" fmla="*/ 217 h 218"/>
                  <a:gd name="T4" fmla="*/ 84 w 118"/>
                  <a:gd name="T5" fmla="*/ 217 h 218"/>
                  <a:gd name="T6" fmla="*/ 117 w 118"/>
                  <a:gd name="T7" fmla="*/ 183 h 218"/>
                  <a:gd name="T8" fmla="*/ 117 w 118"/>
                  <a:gd name="T9" fmla="*/ 0 h 218"/>
                  <a:gd name="T10" fmla="*/ 17 w 118"/>
                  <a:gd name="T11" fmla="*/ 91 h 218"/>
                  <a:gd name="T12" fmla="*/ 0 w 118"/>
                  <a:gd name="T13" fmla="*/ 75 h 218"/>
                  <a:gd name="T14" fmla="*/ 0 w 118"/>
                  <a:gd name="T15" fmla="*/ 183 h 218"/>
                  <a:gd name="T16" fmla="*/ 0 w 118"/>
                  <a:gd name="T17" fmla="*/ 183 h 218"/>
                  <a:gd name="T18" fmla="*/ 0 w 118"/>
                  <a:gd name="T19" fmla="*/ 18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18">
                    <a:moveTo>
                      <a:pt x="0" y="183"/>
                    </a:moveTo>
                    <a:cubicBezTo>
                      <a:pt x="0" y="200"/>
                      <a:pt x="8" y="217"/>
                      <a:pt x="25" y="217"/>
                    </a:cubicBezTo>
                    <a:cubicBezTo>
                      <a:pt x="84" y="217"/>
                      <a:pt x="84" y="217"/>
                      <a:pt x="84" y="217"/>
                    </a:cubicBezTo>
                    <a:cubicBezTo>
                      <a:pt x="100" y="217"/>
                      <a:pt x="117" y="200"/>
                      <a:pt x="117" y="183"/>
                    </a:cubicBezTo>
                    <a:cubicBezTo>
                      <a:pt x="117" y="0"/>
                      <a:pt x="117" y="0"/>
                      <a:pt x="117" y="0"/>
                    </a:cubicBezTo>
                    <a:cubicBezTo>
                      <a:pt x="17" y="91"/>
                      <a:pt x="17" y="91"/>
                      <a:pt x="17" y="91"/>
                    </a:cubicBezTo>
                    <a:cubicBezTo>
                      <a:pt x="0" y="75"/>
                      <a:pt x="0" y="75"/>
                      <a:pt x="0" y="75"/>
                    </a:cubicBezTo>
                    <a:lnTo>
                      <a:pt x="0" y="183"/>
                    </a:lnTo>
                    <a:close/>
                    <a:moveTo>
                      <a:pt x="0" y="183"/>
                    </a:moveTo>
                    <a:lnTo>
                      <a:pt x="0" y="183"/>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3200">
                  <a:latin typeface="+mn-ea"/>
                </a:endParaRPr>
              </a:p>
            </p:txBody>
          </p:sp>
          <p:sp>
            <p:nvSpPr>
              <p:cNvPr id="41" name="Freeform 12"/>
              <p:cNvSpPr>
                <a:spLocks noChangeArrowheads="1"/>
              </p:cNvSpPr>
              <p:nvPr/>
            </p:nvSpPr>
            <p:spPr bwMode="auto">
              <a:xfrm>
                <a:off x="1657350" y="858837"/>
                <a:ext cx="42863" cy="120650"/>
              </a:xfrm>
              <a:custGeom>
                <a:avLst/>
                <a:gdLst>
                  <a:gd name="T0" fmla="*/ 0 w 118"/>
                  <a:gd name="T1" fmla="*/ 301 h 336"/>
                  <a:gd name="T2" fmla="*/ 34 w 118"/>
                  <a:gd name="T3" fmla="*/ 335 h 336"/>
                  <a:gd name="T4" fmla="*/ 84 w 118"/>
                  <a:gd name="T5" fmla="*/ 335 h 336"/>
                  <a:gd name="T6" fmla="*/ 117 w 118"/>
                  <a:gd name="T7" fmla="*/ 301 h 336"/>
                  <a:gd name="T8" fmla="*/ 117 w 118"/>
                  <a:gd name="T9" fmla="*/ 76 h 336"/>
                  <a:gd name="T10" fmla="*/ 42 w 118"/>
                  <a:gd name="T11" fmla="*/ 0 h 336"/>
                  <a:gd name="T12" fmla="*/ 0 w 118"/>
                  <a:gd name="T13" fmla="*/ 42 h 336"/>
                  <a:gd name="T14" fmla="*/ 0 w 118"/>
                  <a:gd name="T15" fmla="*/ 301 h 336"/>
                  <a:gd name="T16" fmla="*/ 0 w 118"/>
                  <a:gd name="T17" fmla="*/ 301 h 336"/>
                  <a:gd name="T18" fmla="*/ 0 w 118"/>
                  <a:gd name="T19" fmla="*/ 301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336">
                    <a:moveTo>
                      <a:pt x="0" y="301"/>
                    </a:moveTo>
                    <a:cubicBezTo>
                      <a:pt x="0" y="318"/>
                      <a:pt x="17" y="335"/>
                      <a:pt x="34" y="335"/>
                    </a:cubicBezTo>
                    <a:cubicBezTo>
                      <a:pt x="84" y="335"/>
                      <a:pt x="84" y="335"/>
                      <a:pt x="84" y="335"/>
                    </a:cubicBezTo>
                    <a:cubicBezTo>
                      <a:pt x="101" y="335"/>
                      <a:pt x="117" y="318"/>
                      <a:pt x="117" y="301"/>
                    </a:cubicBezTo>
                    <a:cubicBezTo>
                      <a:pt x="117" y="76"/>
                      <a:pt x="117" y="76"/>
                      <a:pt x="117" y="76"/>
                    </a:cubicBezTo>
                    <a:cubicBezTo>
                      <a:pt x="42" y="0"/>
                      <a:pt x="42" y="0"/>
                      <a:pt x="42" y="0"/>
                    </a:cubicBezTo>
                    <a:cubicBezTo>
                      <a:pt x="0" y="42"/>
                      <a:pt x="0" y="42"/>
                      <a:pt x="0" y="42"/>
                    </a:cubicBezTo>
                    <a:lnTo>
                      <a:pt x="0" y="301"/>
                    </a:lnTo>
                    <a:close/>
                    <a:moveTo>
                      <a:pt x="0" y="301"/>
                    </a:moveTo>
                    <a:lnTo>
                      <a:pt x="0" y="301"/>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3200">
                  <a:latin typeface="+mn-ea"/>
                </a:endParaRPr>
              </a:p>
            </p:txBody>
          </p:sp>
          <p:sp>
            <p:nvSpPr>
              <p:cNvPr id="42" name="Freeform 13"/>
              <p:cNvSpPr>
                <a:spLocks noChangeArrowheads="1"/>
              </p:cNvSpPr>
              <p:nvPr/>
            </p:nvSpPr>
            <p:spPr bwMode="auto">
              <a:xfrm>
                <a:off x="1727200" y="858837"/>
                <a:ext cx="42863" cy="120650"/>
              </a:xfrm>
              <a:custGeom>
                <a:avLst/>
                <a:gdLst>
                  <a:gd name="T0" fmla="*/ 92 w 118"/>
                  <a:gd name="T1" fmla="*/ 335 h 336"/>
                  <a:gd name="T2" fmla="*/ 117 w 118"/>
                  <a:gd name="T3" fmla="*/ 301 h 336"/>
                  <a:gd name="T4" fmla="*/ 117 w 118"/>
                  <a:gd name="T5" fmla="*/ 0 h 336"/>
                  <a:gd name="T6" fmla="*/ 0 w 118"/>
                  <a:gd name="T7" fmla="*/ 118 h 336"/>
                  <a:gd name="T8" fmla="*/ 0 w 118"/>
                  <a:gd name="T9" fmla="*/ 301 h 336"/>
                  <a:gd name="T10" fmla="*/ 33 w 118"/>
                  <a:gd name="T11" fmla="*/ 335 h 336"/>
                  <a:gd name="T12" fmla="*/ 92 w 118"/>
                  <a:gd name="T13" fmla="*/ 335 h 336"/>
                  <a:gd name="T14" fmla="*/ 92 w 118"/>
                  <a:gd name="T15" fmla="*/ 335 h 336"/>
                  <a:gd name="T16" fmla="*/ 92 w 118"/>
                  <a:gd name="T17" fmla="*/ 335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 h="336">
                    <a:moveTo>
                      <a:pt x="92" y="335"/>
                    </a:moveTo>
                    <a:cubicBezTo>
                      <a:pt x="108" y="335"/>
                      <a:pt x="117" y="318"/>
                      <a:pt x="117" y="301"/>
                    </a:cubicBezTo>
                    <a:cubicBezTo>
                      <a:pt x="117" y="0"/>
                      <a:pt x="117" y="0"/>
                      <a:pt x="117" y="0"/>
                    </a:cubicBezTo>
                    <a:cubicBezTo>
                      <a:pt x="0" y="118"/>
                      <a:pt x="0" y="118"/>
                      <a:pt x="0" y="118"/>
                    </a:cubicBezTo>
                    <a:cubicBezTo>
                      <a:pt x="0" y="301"/>
                      <a:pt x="0" y="301"/>
                      <a:pt x="0" y="301"/>
                    </a:cubicBezTo>
                    <a:cubicBezTo>
                      <a:pt x="0" y="318"/>
                      <a:pt x="16" y="335"/>
                      <a:pt x="33" y="335"/>
                    </a:cubicBezTo>
                    <a:lnTo>
                      <a:pt x="92" y="335"/>
                    </a:lnTo>
                    <a:close/>
                    <a:moveTo>
                      <a:pt x="92" y="335"/>
                    </a:moveTo>
                    <a:lnTo>
                      <a:pt x="92" y="335"/>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3200">
                  <a:latin typeface="+mn-ea"/>
                </a:endParaRPr>
              </a:p>
            </p:txBody>
          </p:sp>
          <p:sp>
            <p:nvSpPr>
              <p:cNvPr id="43" name="Freeform 14"/>
              <p:cNvSpPr>
                <a:spLocks noChangeArrowheads="1"/>
              </p:cNvSpPr>
              <p:nvPr/>
            </p:nvSpPr>
            <p:spPr bwMode="auto">
              <a:xfrm>
                <a:off x="1795463" y="817562"/>
                <a:ext cx="46037" cy="163512"/>
              </a:xfrm>
              <a:custGeom>
                <a:avLst/>
                <a:gdLst>
                  <a:gd name="T0" fmla="*/ 0 w 126"/>
                  <a:gd name="T1" fmla="*/ 41 h 452"/>
                  <a:gd name="T2" fmla="*/ 0 w 126"/>
                  <a:gd name="T3" fmla="*/ 417 h 452"/>
                  <a:gd name="T4" fmla="*/ 33 w 126"/>
                  <a:gd name="T5" fmla="*/ 451 h 452"/>
                  <a:gd name="T6" fmla="*/ 92 w 126"/>
                  <a:gd name="T7" fmla="*/ 451 h 452"/>
                  <a:gd name="T8" fmla="*/ 125 w 126"/>
                  <a:gd name="T9" fmla="*/ 417 h 452"/>
                  <a:gd name="T10" fmla="*/ 125 w 126"/>
                  <a:gd name="T11" fmla="*/ 66 h 452"/>
                  <a:gd name="T12" fmla="*/ 50 w 126"/>
                  <a:gd name="T13" fmla="*/ 0 h 452"/>
                  <a:gd name="T14" fmla="*/ 0 w 126"/>
                  <a:gd name="T15" fmla="*/ 41 h 452"/>
                  <a:gd name="T16" fmla="*/ 0 w 126"/>
                  <a:gd name="T17" fmla="*/ 41 h 452"/>
                  <a:gd name="T18" fmla="*/ 0 w 126"/>
                  <a:gd name="T19" fmla="*/ 4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452">
                    <a:moveTo>
                      <a:pt x="0" y="41"/>
                    </a:moveTo>
                    <a:cubicBezTo>
                      <a:pt x="0" y="417"/>
                      <a:pt x="0" y="417"/>
                      <a:pt x="0" y="417"/>
                    </a:cubicBezTo>
                    <a:cubicBezTo>
                      <a:pt x="0" y="434"/>
                      <a:pt x="17" y="451"/>
                      <a:pt x="33" y="451"/>
                    </a:cubicBezTo>
                    <a:cubicBezTo>
                      <a:pt x="92" y="451"/>
                      <a:pt x="92" y="451"/>
                      <a:pt x="92" y="451"/>
                    </a:cubicBezTo>
                    <a:cubicBezTo>
                      <a:pt x="109" y="451"/>
                      <a:pt x="125" y="434"/>
                      <a:pt x="125" y="417"/>
                    </a:cubicBezTo>
                    <a:cubicBezTo>
                      <a:pt x="125" y="66"/>
                      <a:pt x="125" y="66"/>
                      <a:pt x="125" y="66"/>
                    </a:cubicBezTo>
                    <a:cubicBezTo>
                      <a:pt x="50" y="0"/>
                      <a:pt x="50" y="0"/>
                      <a:pt x="50" y="0"/>
                    </a:cubicBezTo>
                    <a:lnTo>
                      <a:pt x="0" y="41"/>
                    </a:lnTo>
                    <a:close/>
                    <a:moveTo>
                      <a:pt x="0" y="41"/>
                    </a:moveTo>
                    <a:lnTo>
                      <a:pt x="0" y="41"/>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3200">
                  <a:latin typeface="+mn-ea"/>
                </a:endParaRPr>
              </a:p>
            </p:txBody>
          </p:sp>
          <p:sp>
            <p:nvSpPr>
              <p:cNvPr id="44" name="Freeform 15"/>
              <p:cNvSpPr>
                <a:spLocks noChangeArrowheads="1"/>
              </p:cNvSpPr>
              <p:nvPr/>
            </p:nvSpPr>
            <p:spPr bwMode="auto">
              <a:xfrm>
                <a:off x="1576388" y="744537"/>
                <a:ext cx="261937" cy="163512"/>
              </a:xfrm>
              <a:custGeom>
                <a:avLst/>
                <a:gdLst>
                  <a:gd name="T0" fmla="*/ 234 w 728"/>
                  <a:gd name="T1" fmla="*/ 284 h 452"/>
                  <a:gd name="T2" fmla="*/ 292 w 728"/>
                  <a:gd name="T3" fmla="*/ 284 h 452"/>
                  <a:gd name="T4" fmla="*/ 359 w 728"/>
                  <a:gd name="T5" fmla="*/ 351 h 452"/>
                  <a:gd name="T6" fmla="*/ 401 w 728"/>
                  <a:gd name="T7" fmla="*/ 368 h 452"/>
                  <a:gd name="T8" fmla="*/ 434 w 728"/>
                  <a:gd name="T9" fmla="*/ 351 h 452"/>
                  <a:gd name="T10" fmla="*/ 660 w 728"/>
                  <a:gd name="T11" fmla="*/ 134 h 452"/>
                  <a:gd name="T12" fmla="*/ 694 w 728"/>
                  <a:gd name="T13" fmla="*/ 167 h 452"/>
                  <a:gd name="T14" fmla="*/ 710 w 728"/>
                  <a:gd name="T15" fmla="*/ 175 h 452"/>
                  <a:gd name="T16" fmla="*/ 727 w 728"/>
                  <a:gd name="T17" fmla="*/ 159 h 452"/>
                  <a:gd name="T18" fmla="*/ 727 w 728"/>
                  <a:gd name="T19" fmla="*/ 33 h 452"/>
                  <a:gd name="T20" fmla="*/ 719 w 728"/>
                  <a:gd name="T21" fmla="*/ 8 h 452"/>
                  <a:gd name="T22" fmla="*/ 694 w 728"/>
                  <a:gd name="T23" fmla="*/ 0 h 452"/>
                  <a:gd name="T24" fmla="*/ 568 w 728"/>
                  <a:gd name="T25" fmla="*/ 0 h 452"/>
                  <a:gd name="T26" fmla="*/ 551 w 728"/>
                  <a:gd name="T27" fmla="*/ 8 h 452"/>
                  <a:gd name="T28" fmla="*/ 551 w 728"/>
                  <a:gd name="T29" fmla="*/ 33 h 452"/>
                  <a:gd name="T30" fmla="*/ 585 w 728"/>
                  <a:gd name="T31" fmla="*/ 58 h 452"/>
                  <a:gd name="T32" fmla="*/ 426 w 728"/>
                  <a:gd name="T33" fmla="*/ 217 h 452"/>
                  <a:gd name="T34" fmla="*/ 401 w 728"/>
                  <a:gd name="T35" fmla="*/ 225 h 452"/>
                  <a:gd name="T36" fmla="*/ 368 w 728"/>
                  <a:gd name="T37" fmla="*/ 217 h 452"/>
                  <a:gd name="T38" fmla="*/ 292 w 728"/>
                  <a:gd name="T39" fmla="*/ 142 h 452"/>
                  <a:gd name="T40" fmla="*/ 234 w 728"/>
                  <a:gd name="T41" fmla="*/ 142 h 452"/>
                  <a:gd name="T42" fmla="*/ 8 w 728"/>
                  <a:gd name="T43" fmla="*/ 359 h 452"/>
                  <a:gd name="T44" fmla="*/ 0 w 728"/>
                  <a:gd name="T45" fmla="*/ 393 h 452"/>
                  <a:gd name="T46" fmla="*/ 8 w 728"/>
                  <a:gd name="T47" fmla="*/ 426 h 452"/>
                  <a:gd name="T48" fmla="*/ 25 w 728"/>
                  <a:gd name="T49" fmla="*/ 435 h 452"/>
                  <a:gd name="T50" fmla="*/ 83 w 728"/>
                  <a:gd name="T51" fmla="*/ 435 h 452"/>
                  <a:gd name="T52" fmla="*/ 234 w 728"/>
                  <a:gd name="T53" fmla="*/ 284 h 452"/>
                  <a:gd name="T54" fmla="*/ 234 w 728"/>
                  <a:gd name="T55" fmla="*/ 284 h 452"/>
                  <a:gd name="T56" fmla="*/ 234 w 728"/>
                  <a:gd name="T57" fmla="*/ 284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28" h="452">
                    <a:moveTo>
                      <a:pt x="234" y="284"/>
                    </a:moveTo>
                    <a:cubicBezTo>
                      <a:pt x="250" y="267"/>
                      <a:pt x="276" y="267"/>
                      <a:pt x="292" y="284"/>
                    </a:cubicBezTo>
                    <a:cubicBezTo>
                      <a:pt x="359" y="351"/>
                      <a:pt x="359" y="351"/>
                      <a:pt x="359" y="351"/>
                    </a:cubicBezTo>
                    <a:cubicBezTo>
                      <a:pt x="376" y="368"/>
                      <a:pt x="384" y="368"/>
                      <a:pt x="401" y="368"/>
                    </a:cubicBezTo>
                    <a:cubicBezTo>
                      <a:pt x="418" y="368"/>
                      <a:pt x="426" y="368"/>
                      <a:pt x="434" y="351"/>
                    </a:cubicBezTo>
                    <a:cubicBezTo>
                      <a:pt x="660" y="134"/>
                      <a:pt x="660" y="134"/>
                      <a:pt x="660" y="134"/>
                    </a:cubicBezTo>
                    <a:cubicBezTo>
                      <a:pt x="694" y="167"/>
                      <a:pt x="694" y="167"/>
                      <a:pt x="694" y="167"/>
                    </a:cubicBezTo>
                    <a:cubicBezTo>
                      <a:pt x="702" y="175"/>
                      <a:pt x="710" y="175"/>
                      <a:pt x="710" y="175"/>
                    </a:cubicBezTo>
                    <a:cubicBezTo>
                      <a:pt x="719" y="175"/>
                      <a:pt x="727" y="167"/>
                      <a:pt x="727" y="159"/>
                    </a:cubicBezTo>
                    <a:cubicBezTo>
                      <a:pt x="727" y="33"/>
                      <a:pt x="727" y="33"/>
                      <a:pt x="727" y="33"/>
                    </a:cubicBezTo>
                    <a:cubicBezTo>
                      <a:pt x="727" y="25"/>
                      <a:pt x="727" y="16"/>
                      <a:pt x="719" y="8"/>
                    </a:cubicBezTo>
                    <a:cubicBezTo>
                      <a:pt x="710" y="0"/>
                      <a:pt x="702" y="0"/>
                      <a:pt x="694" y="0"/>
                    </a:cubicBezTo>
                    <a:cubicBezTo>
                      <a:pt x="568" y="0"/>
                      <a:pt x="568" y="0"/>
                      <a:pt x="568" y="0"/>
                    </a:cubicBezTo>
                    <a:cubicBezTo>
                      <a:pt x="560" y="0"/>
                      <a:pt x="551" y="0"/>
                      <a:pt x="551" y="8"/>
                    </a:cubicBezTo>
                    <a:cubicBezTo>
                      <a:pt x="543" y="16"/>
                      <a:pt x="551" y="25"/>
                      <a:pt x="551" y="33"/>
                    </a:cubicBezTo>
                    <a:cubicBezTo>
                      <a:pt x="585" y="58"/>
                      <a:pt x="585" y="58"/>
                      <a:pt x="585" y="58"/>
                    </a:cubicBezTo>
                    <a:cubicBezTo>
                      <a:pt x="426" y="217"/>
                      <a:pt x="426" y="217"/>
                      <a:pt x="426" y="217"/>
                    </a:cubicBezTo>
                    <a:cubicBezTo>
                      <a:pt x="426" y="225"/>
                      <a:pt x="409" y="225"/>
                      <a:pt x="401" y="225"/>
                    </a:cubicBezTo>
                    <a:cubicBezTo>
                      <a:pt x="393" y="225"/>
                      <a:pt x="376" y="225"/>
                      <a:pt x="368" y="217"/>
                    </a:cubicBezTo>
                    <a:cubicBezTo>
                      <a:pt x="292" y="142"/>
                      <a:pt x="292" y="142"/>
                      <a:pt x="292" y="142"/>
                    </a:cubicBezTo>
                    <a:cubicBezTo>
                      <a:pt x="276" y="125"/>
                      <a:pt x="250" y="125"/>
                      <a:pt x="234" y="142"/>
                    </a:cubicBezTo>
                    <a:cubicBezTo>
                      <a:pt x="8" y="359"/>
                      <a:pt x="8" y="359"/>
                      <a:pt x="8" y="359"/>
                    </a:cubicBezTo>
                    <a:cubicBezTo>
                      <a:pt x="0" y="368"/>
                      <a:pt x="0" y="384"/>
                      <a:pt x="0" y="393"/>
                    </a:cubicBezTo>
                    <a:cubicBezTo>
                      <a:pt x="0" y="410"/>
                      <a:pt x="0" y="418"/>
                      <a:pt x="8" y="426"/>
                    </a:cubicBezTo>
                    <a:cubicBezTo>
                      <a:pt x="25" y="435"/>
                      <a:pt x="25" y="435"/>
                      <a:pt x="25" y="435"/>
                    </a:cubicBezTo>
                    <a:cubicBezTo>
                      <a:pt x="41" y="451"/>
                      <a:pt x="67" y="451"/>
                      <a:pt x="83" y="435"/>
                    </a:cubicBezTo>
                    <a:lnTo>
                      <a:pt x="234" y="284"/>
                    </a:lnTo>
                    <a:close/>
                    <a:moveTo>
                      <a:pt x="234" y="284"/>
                    </a:moveTo>
                    <a:lnTo>
                      <a:pt x="234" y="284"/>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3200">
                  <a:latin typeface="+mn-ea"/>
                </a:endParaRPr>
              </a:p>
            </p:txBody>
          </p:sp>
          <p:sp>
            <p:nvSpPr>
              <p:cNvPr id="45" name="Freeform 16"/>
              <p:cNvSpPr>
                <a:spLocks noChangeArrowheads="1"/>
              </p:cNvSpPr>
              <p:nvPr/>
            </p:nvSpPr>
            <p:spPr bwMode="auto">
              <a:xfrm>
                <a:off x="1569458" y="688424"/>
                <a:ext cx="334962" cy="331788"/>
              </a:xfrm>
              <a:custGeom>
                <a:avLst/>
                <a:gdLst>
                  <a:gd name="T0" fmla="*/ 887 w 929"/>
                  <a:gd name="T1" fmla="*/ 0 h 921"/>
                  <a:gd name="T2" fmla="*/ 836 w 929"/>
                  <a:gd name="T3" fmla="*/ 50 h 921"/>
                  <a:gd name="T4" fmla="*/ 836 w 929"/>
                  <a:gd name="T5" fmla="*/ 837 h 921"/>
                  <a:gd name="T6" fmla="*/ 51 w 929"/>
                  <a:gd name="T7" fmla="*/ 837 h 921"/>
                  <a:gd name="T8" fmla="*/ 0 w 929"/>
                  <a:gd name="T9" fmla="*/ 878 h 921"/>
                  <a:gd name="T10" fmla="*/ 51 w 929"/>
                  <a:gd name="T11" fmla="*/ 920 h 921"/>
                  <a:gd name="T12" fmla="*/ 887 w 929"/>
                  <a:gd name="T13" fmla="*/ 920 h 921"/>
                  <a:gd name="T14" fmla="*/ 928 w 929"/>
                  <a:gd name="T15" fmla="*/ 878 h 921"/>
                  <a:gd name="T16" fmla="*/ 928 w 929"/>
                  <a:gd name="T17" fmla="*/ 50 h 921"/>
                  <a:gd name="T18" fmla="*/ 887 w 929"/>
                  <a:gd name="T19" fmla="*/ 0 h 921"/>
                  <a:gd name="T20" fmla="*/ 887 w 929"/>
                  <a:gd name="T21" fmla="*/ 0 h 921"/>
                  <a:gd name="T22" fmla="*/ 887 w 929"/>
                  <a:gd name="T23" fmla="*/ 0 h 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9" h="921">
                    <a:moveTo>
                      <a:pt x="887" y="0"/>
                    </a:moveTo>
                    <a:cubicBezTo>
                      <a:pt x="862" y="0"/>
                      <a:pt x="836" y="26"/>
                      <a:pt x="836" y="50"/>
                    </a:cubicBezTo>
                    <a:cubicBezTo>
                      <a:pt x="836" y="837"/>
                      <a:pt x="836" y="837"/>
                      <a:pt x="836" y="837"/>
                    </a:cubicBezTo>
                    <a:cubicBezTo>
                      <a:pt x="51" y="837"/>
                      <a:pt x="51" y="837"/>
                      <a:pt x="51" y="837"/>
                    </a:cubicBezTo>
                    <a:cubicBezTo>
                      <a:pt x="26" y="837"/>
                      <a:pt x="0" y="853"/>
                      <a:pt x="0" y="878"/>
                    </a:cubicBezTo>
                    <a:cubicBezTo>
                      <a:pt x="0" y="903"/>
                      <a:pt x="26" y="920"/>
                      <a:pt x="51" y="920"/>
                    </a:cubicBezTo>
                    <a:cubicBezTo>
                      <a:pt x="887" y="920"/>
                      <a:pt x="887" y="920"/>
                      <a:pt x="887" y="920"/>
                    </a:cubicBezTo>
                    <a:cubicBezTo>
                      <a:pt x="912" y="920"/>
                      <a:pt x="928" y="903"/>
                      <a:pt x="928" y="878"/>
                    </a:cubicBezTo>
                    <a:cubicBezTo>
                      <a:pt x="928" y="50"/>
                      <a:pt x="928" y="50"/>
                      <a:pt x="928" y="50"/>
                    </a:cubicBezTo>
                    <a:cubicBezTo>
                      <a:pt x="928" y="26"/>
                      <a:pt x="903" y="0"/>
                      <a:pt x="887" y="0"/>
                    </a:cubicBezTo>
                    <a:close/>
                    <a:moveTo>
                      <a:pt x="887" y="0"/>
                    </a:moveTo>
                    <a:lnTo>
                      <a:pt x="887" y="0"/>
                    </a:lnTo>
                    <a:close/>
                  </a:path>
                </a:pathLst>
              </a:custGeom>
              <a:grpFill/>
              <a:ln>
                <a:noFill/>
              </a:ln>
              <a:effectLst/>
              <a:extLst>
                <a:ext uri="{91240B29-F687-4F45-9708-019B960494DF}">
                  <a14:hiddenLine xmlns:a14="http://schemas.microsoft.com/office/drawing/2010/main" w="9525">
                    <a:solidFill>
                      <a:srgbClr val="808080"/>
                    </a:solidFill>
                    <a:bevel/>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z="3200">
                  <a:latin typeface="+mn-ea"/>
                </a:endParaRPr>
              </a:p>
            </p:txBody>
          </p:sp>
        </p:grpSp>
      </p:grpSp>
      <p:sp>
        <p:nvSpPr>
          <p:cNvPr id="4" name="文本占位符 3"/>
          <p:cNvSpPr>
            <a:spLocks noGrp="1"/>
          </p:cNvSpPr>
          <p:nvPr>
            <p:ph type="body" sz="quarter" idx="10"/>
          </p:nvPr>
        </p:nvSpPr>
        <p:spPr/>
        <p:txBody>
          <a:bodyPr>
            <a:noAutofit/>
          </a:bodyPr>
          <a:p>
            <a:r>
              <a:rPr lang="zh-CN" altLang="en-US" b="1" dirty="0" smtClean="0">
                <a:solidFill>
                  <a:schemeClr val="tx1"/>
                </a:solidFill>
              </a:rPr>
              <a:t>一、药品基本信息</a:t>
            </a:r>
            <a:endParaRPr lang="zh-CN" altLang="en-US" b="1" dirty="0" smtClean="0">
              <a:solidFill>
                <a:schemeClr val="tx1"/>
              </a:solidFill>
            </a:endParaRPr>
          </a:p>
        </p:txBody>
      </p:sp>
      <p:grpSp>
        <p:nvGrpSpPr>
          <p:cNvPr id="57" name="组合 56"/>
          <p:cNvGrpSpPr/>
          <p:nvPr/>
        </p:nvGrpSpPr>
        <p:grpSpPr>
          <a:xfrm>
            <a:off x="1217295" y="4908550"/>
            <a:ext cx="10251440" cy="1660525"/>
            <a:chOff x="4304043" y="1286668"/>
            <a:chExt cx="3837944" cy="2757793"/>
          </a:xfrm>
          <a:solidFill>
            <a:schemeClr val="accent3">
              <a:lumMod val="20000"/>
              <a:lumOff val="80000"/>
            </a:schemeClr>
          </a:solidFill>
          <a:effectLst>
            <a:outerShdw blurRad="381000" dist="254000" dir="8100000" algn="tr" rotWithShape="0">
              <a:prstClr val="black">
                <a:alpha val="40000"/>
              </a:prstClr>
            </a:outerShdw>
          </a:effectLst>
        </p:grpSpPr>
        <p:sp>
          <p:nvSpPr>
            <p:cNvPr id="58" name="圆角矩形 57"/>
            <p:cNvSpPr/>
            <p:nvPr/>
          </p:nvSpPr>
          <p:spPr>
            <a:xfrm>
              <a:off x="4304043" y="1286668"/>
              <a:ext cx="3837944" cy="275779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59" name="圆角矩形 58"/>
            <p:cNvSpPr/>
            <p:nvPr/>
          </p:nvSpPr>
          <p:spPr>
            <a:xfrm>
              <a:off x="4351931" y="1367703"/>
              <a:ext cx="3742172" cy="259572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grpSp>
      <p:sp>
        <p:nvSpPr>
          <p:cNvPr id="6" name="文本框 5"/>
          <p:cNvSpPr txBox="1"/>
          <p:nvPr/>
        </p:nvSpPr>
        <p:spPr>
          <a:xfrm>
            <a:off x="1489075" y="4798695"/>
            <a:ext cx="9355455" cy="1753235"/>
          </a:xfrm>
          <a:prstGeom prst="rect">
            <a:avLst/>
          </a:prstGeom>
          <a:noFill/>
        </p:spPr>
        <p:txBody>
          <a:bodyPr wrap="square" rtlCol="0">
            <a:spAutoFit/>
          </a:bodyPr>
          <a:p>
            <a:pPr indent="0" fontAlgn="auto">
              <a:lnSpc>
                <a:spcPct val="150000"/>
              </a:lnSpc>
            </a:pPr>
            <a:r>
              <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钠钾镁钙注射用浓溶液满足临床肠外营养治疗需求，简化配液操作，有效提升安全便捷性</a:t>
            </a:r>
            <a:r>
              <a:rPr lang="en-US" altLang="zh-CN"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fontAlgn="auto">
              <a:lnSpc>
                <a:spcPct val="150000"/>
              </a:lnSpc>
              <a:buFont typeface="Arial" panose="020B0604020202020204" pitchFamily="34" charset="0"/>
              <a:buChar char="•"/>
            </a:pPr>
            <a:r>
              <a:rPr lang="zh-CN" altLang="en-US">
                <a:latin typeface="微软雅黑" panose="020B0503020204020204" pitchFamily="34" charset="-122"/>
                <a:ea typeface="微软雅黑" panose="020B0503020204020204" pitchFamily="34" charset="-122"/>
                <a:cs typeface="微软雅黑" panose="020B0503020204020204" pitchFamily="34" charset="-122"/>
              </a:rPr>
              <a:t>采用聚丙烯安瓿包装，开启方便，不伤手，安全性高。</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fontAlgn="auto">
              <a:lnSpc>
                <a:spcPct val="150000"/>
              </a:lnSpc>
              <a:buFont typeface="Arial" panose="020B0604020202020204" pitchFamily="34" charset="0"/>
              <a:buChar char="•"/>
            </a:pPr>
            <a:r>
              <a:rPr lang="zh-CN" altLang="en-US">
                <a:latin typeface="微软雅黑" panose="020B0503020204020204" pitchFamily="34" charset="-122"/>
                <a:ea typeface="微软雅黑" panose="020B0503020204020204" pitchFamily="34" charset="-122"/>
                <a:cs typeface="微软雅黑" panose="020B0503020204020204" pitchFamily="34" charset="-122"/>
              </a:rPr>
              <a:t>本品为电解质组合配方，阳离子电解质浓度满足临床需求，同时</a:t>
            </a:r>
            <a:r>
              <a:rPr lang="zh-CN" altLang="en-US">
                <a:latin typeface="微软雅黑" panose="020B0503020204020204" pitchFamily="34" charset="-122"/>
                <a:ea typeface="微软雅黑" panose="020B0503020204020204" pitchFamily="34" charset="-122"/>
                <a:cs typeface="微软雅黑" panose="020B0503020204020204" pitchFamily="34" charset="-122"/>
                <a:sym typeface="+mn-ea"/>
              </a:rPr>
              <a:t>减少配制次数，</a:t>
            </a:r>
            <a:r>
              <a:rPr lang="zh-CN" altLang="en-US">
                <a:latin typeface="微软雅黑" panose="020B0503020204020204" pitchFamily="34" charset="-122"/>
                <a:ea typeface="微软雅黑" panose="020B0503020204020204" pitchFamily="34" charset="-122"/>
                <a:cs typeface="微软雅黑" panose="020B0503020204020204" pitchFamily="34" charset="-122"/>
              </a:rPr>
              <a:t>简化配置操作，从而减少电解质紊乱的发生率，减少污染风险，最终</a:t>
            </a:r>
            <a:r>
              <a:rPr lang="zh-CN" altLang="en-US">
                <a:latin typeface="微软雅黑" panose="020B0503020204020204" pitchFamily="34" charset="-122"/>
                <a:ea typeface="微软雅黑" panose="020B0503020204020204" pitchFamily="34" charset="-122"/>
                <a:cs typeface="微软雅黑" panose="020B0503020204020204" pitchFamily="34" charset="-122"/>
                <a:sym typeface="+mn-ea"/>
              </a:rPr>
              <a:t>促进电解质补充的规范性</a:t>
            </a:r>
            <a:r>
              <a:rPr lang="zh-CN" altLang="en-US">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28" grpId="0"/>
      <p:bldP spid="29" grpId="0"/>
      <p:bldP spid="33" grpId="0"/>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noAutofit/>
          </a:bodyPr>
          <a:p>
            <a:r>
              <a:rPr lang="zh-CN" altLang="en-US" b="1" dirty="0" smtClean="0">
                <a:solidFill>
                  <a:schemeClr val="tx1"/>
                </a:solidFill>
              </a:rPr>
              <a:t>二、安全性</a:t>
            </a:r>
            <a:endParaRPr lang="zh-CN" altLang="en-US" b="1" dirty="0" smtClean="0">
              <a:solidFill>
                <a:schemeClr val="tx1"/>
              </a:solidFill>
            </a:endParaRPr>
          </a:p>
        </p:txBody>
      </p:sp>
      <p:grpSp>
        <p:nvGrpSpPr>
          <p:cNvPr id="28" name="组合 27"/>
          <p:cNvGrpSpPr/>
          <p:nvPr>
            <p:custDataLst>
              <p:tags r:id="rId1"/>
            </p:custDataLst>
          </p:nvPr>
        </p:nvGrpSpPr>
        <p:grpSpPr>
          <a:xfrm>
            <a:off x="1834865" y="1462183"/>
            <a:ext cx="2294848" cy="731797"/>
            <a:chOff x="4304043" y="1286668"/>
            <a:chExt cx="3837944" cy="2757793"/>
          </a:xfrm>
          <a:solidFill>
            <a:srgbClr val="00B0F0"/>
          </a:solidFill>
          <a:effectLst>
            <a:outerShdw blurRad="381000" dist="254000" dir="8100000" algn="tr" rotWithShape="0">
              <a:prstClr val="black">
                <a:alpha val="40000"/>
              </a:prstClr>
            </a:outerShdw>
          </a:effectLst>
        </p:grpSpPr>
        <p:sp>
          <p:nvSpPr>
            <p:cNvPr id="29" name="圆角矩形 28"/>
            <p:cNvSpPr/>
            <p:nvPr>
              <p:custDataLst>
                <p:tags r:id="rId2"/>
              </p:custDataLst>
            </p:nvPr>
          </p:nvSpPr>
          <p:spPr>
            <a:xfrm>
              <a:off x="4304043" y="1286668"/>
              <a:ext cx="3837944" cy="275779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30" name="圆角矩形 29"/>
            <p:cNvSpPr/>
            <p:nvPr>
              <p:custDataLst>
                <p:tags r:id="rId3"/>
              </p:custDataLst>
            </p:nvPr>
          </p:nvSpPr>
          <p:spPr>
            <a:xfrm>
              <a:off x="4351930" y="1373339"/>
              <a:ext cx="3742172" cy="2584451"/>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dirty="0">
                  <a:solidFill>
                    <a:schemeClr val="bg1"/>
                  </a:solidFill>
                  <a:latin typeface="微软雅黑" panose="020B0503020204020204" pitchFamily="34" charset="-122"/>
                  <a:ea typeface="微软雅黑" panose="020B0503020204020204" pitchFamily="34" charset="-122"/>
                </a:rPr>
                <a:t>说明书安全性信息</a:t>
              </a:r>
              <a:endParaRPr lang="zh-CN" altLang="en-US" b="1" dirty="0">
                <a:solidFill>
                  <a:schemeClr val="bg1"/>
                </a:solidFill>
                <a:latin typeface="微软雅黑" panose="020B0503020204020204" pitchFamily="34" charset="-122"/>
                <a:ea typeface="微软雅黑" panose="020B0503020204020204" pitchFamily="34" charset="-122"/>
              </a:endParaRPr>
            </a:p>
          </p:txBody>
        </p:sp>
      </p:grpSp>
      <p:grpSp>
        <p:nvGrpSpPr>
          <p:cNvPr id="25" name="组合 24"/>
          <p:cNvGrpSpPr/>
          <p:nvPr>
            <p:custDataLst>
              <p:tags r:id="rId4"/>
            </p:custDataLst>
          </p:nvPr>
        </p:nvGrpSpPr>
        <p:grpSpPr>
          <a:xfrm>
            <a:off x="7581160" y="1533787"/>
            <a:ext cx="2294848" cy="731797"/>
            <a:chOff x="4304043" y="1286668"/>
            <a:chExt cx="3837944" cy="2757793"/>
          </a:xfrm>
          <a:solidFill>
            <a:schemeClr val="accent2"/>
          </a:solidFill>
          <a:effectLst>
            <a:outerShdw blurRad="381000" dist="254000" dir="8100000" algn="tr" rotWithShape="0">
              <a:prstClr val="black">
                <a:alpha val="40000"/>
              </a:prstClr>
            </a:outerShdw>
          </a:effectLst>
        </p:grpSpPr>
        <p:sp>
          <p:nvSpPr>
            <p:cNvPr id="26" name="圆角矩形 25"/>
            <p:cNvSpPr/>
            <p:nvPr>
              <p:custDataLst>
                <p:tags r:id="rId5"/>
              </p:custDataLst>
            </p:nvPr>
          </p:nvSpPr>
          <p:spPr>
            <a:xfrm>
              <a:off x="4304043" y="1286668"/>
              <a:ext cx="3837944" cy="275779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27" name="圆角矩形 26"/>
            <p:cNvSpPr/>
            <p:nvPr>
              <p:custDataLst>
                <p:tags r:id="rId6"/>
              </p:custDataLst>
            </p:nvPr>
          </p:nvSpPr>
          <p:spPr>
            <a:xfrm>
              <a:off x="4305105" y="1372816"/>
              <a:ext cx="3789163" cy="258445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dirty="0">
                  <a:solidFill>
                    <a:schemeClr val="bg1"/>
                  </a:solidFill>
                  <a:latin typeface="微软雅黑" panose="020B0503020204020204" pitchFamily="34" charset="-122"/>
                  <a:ea typeface="微软雅黑" panose="020B0503020204020204" pitchFamily="34" charset="-122"/>
                </a:rPr>
                <a:t>其他安全性信息</a:t>
              </a:r>
              <a:endParaRPr lang="zh-CN" altLang="en-US" b="1" dirty="0">
                <a:solidFill>
                  <a:schemeClr val="bg1"/>
                </a:solidFill>
                <a:latin typeface="微软雅黑" panose="020B0503020204020204" pitchFamily="34" charset="-122"/>
                <a:ea typeface="微软雅黑" panose="020B0503020204020204" pitchFamily="34" charset="-122"/>
              </a:endParaRPr>
            </a:p>
          </p:txBody>
        </p:sp>
      </p:grpSp>
      <p:sp>
        <p:nvSpPr>
          <p:cNvPr id="5" name="文本框 4"/>
          <p:cNvSpPr txBox="1"/>
          <p:nvPr>
            <p:custDataLst>
              <p:tags r:id="rId7"/>
            </p:custDataLst>
          </p:nvPr>
        </p:nvSpPr>
        <p:spPr>
          <a:xfrm>
            <a:off x="1245235" y="2493010"/>
            <a:ext cx="4550410" cy="2168525"/>
          </a:xfrm>
          <a:prstGeom prst="rect">
            <a:avLst/>
          </a:prstGeom>
          <a:noFill/>
        </p:spPr>
        <p:txBody>
          <a:bodyPr wrap="square" rtlCol="0" anchor="t">
            <a:spAutoFit/>
          </a:bodyPr>
          <a:p>
            <a:pPr marL="285750" indent="-285750" algn="l" fontAlgn="auto">
              <a:lnSpc>
                <a:spcPct val="150000"/>
              </a:lnSpc>
              <a:buFont typeface="Arial" panose="020B0604020202020204" pitchFamily="34" charset="0"/>
              <a:buChar char="•"/>
            </a:pPr>
            <a:r>
              <a:rPr lang="zh-CN" altLang="en-US">
                <a:solidFill>
                  <a:schemeClr val="tx1"/>
                </a:solidFill>
              </a:rPr>
              <a:t>可能由于存在的一种或多种离子过量或不足引起相关症状。建议经常监测血电解质水平。</a:t>
            </a:r>
            <a:endParaRPr lang="zh-CN" altLang="en-US">
              <a:solidFill>
                <a:schemeClr val="tx1"/>
              </a:solidFill>
            </a:endParaRPr>
          </a:p>
          <a:p>
            <a:pPr marL="285750" indent="-285750" algn="l" fontAlgn="auto">
              <a:lnSpc>
                <a:spcPct val="150000"/>
              </a:lnSpc>
              <a:buFont typeface="Arial" panose="020B0604020202020204" pitchFamily="34" charset="0"/>
              <a:buChar char="•"/>
            </a:pPr>
            <a:r>
              <a:rPr lang="zh-CN" altLang="en-US">
                <a:solidFill>
                  <a:schemeClr val="tx1"/>
                </a:solidFill>
              </a:rPr>
              <a:t>目前尚未收到同通用名或同</a:t>
            </a:r>
            <a:r>
              <a:rPr lang="zh-CN" altLang="en-US" dirty="0">
                <a:solidFill>
                  <a:schemeClr val="tx1"/>
                </a:solidFill>
                <a:sym typeface="+mn-ea"/>
              </a:rPr>
              <a:t>电解质配方产品报道严重不良反应，安全性高。</a:t>
            </a:r>
            <a:endParaRPr lang="zh-CN" altLang="en-US" dirty="0">
              <a:solidFill>
                <a:schemeClr val="tx1"/>
              </a:solidFill>
              <a:sym typeface="+mn-ea"/>
            </a:endParaRPr>
          </a:p>
        </p:txBody>
      </p:sp>
      <p:sp>
        <p:nvSpPr>
          <p:cNvPr id="6" name="文本框 5"/>
          <p:cNvSpPr txBox="1"/>
          <p:nvPr>
            <p:custDataLst>
              <p:tags r:id="rId8"/>
            </p:custDataLst>
          </p:nvPr>
        </p:nvSpPr>
        <p:spPr>
          <a:xfrm>
            <a:off x="6529705" y="2565400"/>
            <a:ext cx="4957445" cy="2168525"/>
          </a:xfrm>
          <a:prstGeom prst="rect">
            <a:avLst/>
          </a:prstGeom>
          <a:noFill/>
        </p:spPr>
        <p:txBody>
          <a:bodyPr wrap="square" rtlCol="0" anchor="t">
            <a:spAutoFit/>
          </a:bodyPr>
          <a:p>
            <a:pPr indent="0" algn="l" fontAlgn="auto">
              <a:lnSpc>
                <a:spcPct val="150000"/>
              </a:lnSpc>
              <a:buFont typeface="Arial" panose="020B0604020202020204" pitchFamily="34" charset="0"/>
              <a:buNone/>
            </a:pPr>
            <a:r>
              <a:rPr lang="zh-CN" altLang="en-US">
                <a:solidFill>
                  <a:schemeClr val="tx1"/>
                </a:solidFill>
              </a:rPr>
              <a:t>相较于多支电解质配置，本品安全性优势如下：</a:t>
            </a:r>
            <a:endParaRPr lang="zh-CN" altLang="en-US">
              <a:solidFill>
                <a:schemeClr val="tx1"/>
              </a:solidFill>
            </a:endParaRPr>
          </a:p>
          <a:p>
            <a:pPr marL="285750" indent="-285750" algn="l" fontAlgn="auto">
              <a:lnSpc>
                <a:spcPct val="150000"/>
              </a:lnSpc>
              <a:buFont typeface="Arial" panose="020B0604020202020204" pitchFamily="34" charset="0"/>
              <a:buChar char="•"/>
            </a:pPr>
            <a:r>
              <a:rPr lang="zh-CN" altLang="en-US" b="1">
                <a:solidFill>
                  <a:srgbClr val="FF0000"/>
                </a:solidFill>
              </a:rPr>
              <a:t>减少配置次数</a:t>
            </a:r>
            <a:r>
              <a:rPr lang="zh-CN" altLang="en-US">
                <a:solidFill>
                  <a:schemeClr val="tx1"/>
                </a:solidFill>
              </a:rPr>
              <a:t>，避免计算</a:t>
            </a:r>
            <a:r>
              <a:rPr lang="en-US" altLang="zh-CN">
                <a:solidFill>
                  <a:schemeClr val="tx1"/>
                </a:solidFill>
              </a:rPr>
              <a:t>/</a:t>
            </a:r>
            <a:r>
              <a:rPr lang="zh-CN" altLang="en-US">
                <a:solidFill>
                  <a:schemeClr val="tx1"/>
                </a:solidFill>
              </a:rPr>
              <a:t>配置错误风险，降低配置相关微生物污染风险。</a:t>
            </a:r>
            <a:endParaRPr lang="zh-CN" altLang="en-US">
              <a:solidFill>
                <a:schemeClr val="tx1"/>
              </a:solidFill>
            </a:endParaRPr>
          </a:p>
          <a:p>
            <a:pPr marL="285750" indent="-285750" algn="l" fontAlgn="auto">
              <a:lnSpc>
                <a:spcPct val="150000"/>
              </a:lnSpc>
              <a:buFont typeface="Arial" panose="020B0604020202020204" pitchFamily="34" charset="0"/>
              <a:buChar char="•"/>
            </a:pPr>
            <a:r>
              <a:rPr lang="zh-CN" altLang="en-US" b="1">
                <a:solidFill>
                  <a:srgbClr val="FF0000"/>
                </a:solidFill>
              </a:rPr>
              <a:t>本品采用聚丙烯安瓿包装</a:t>
            </a:r>
            <a:r>
              <a:rPr lang="zh-CN" altLang="en-US">
                <a:solidFill>
                  <a:schemeClr val="tx1"/>
                </a:solidFill>
              </a:rPr>
              <a:t>，避免配置过程中玻璃划伤以及玻璃碎屑进入溶液</a:t>
            </a:r>
            <a:r>
              <a:rPr lang="zh-CN" altLang="en-US" dirty="0">
                <a:solidFill>
                  <a:schemeClr val="tx1"/>
                </a:solidFill>
                <a:sym typeface="+mn-ea"/>
              </a:rPr>
              <a:t>。</a:t>
            </a:r>
            <a:endParaRPr lang="zh-CN" altLang="en-US" dirty="0">
              <a:solidFill>
                <a:schemeClr val="tx1"/>
              </a:solidFill>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p:txBody>
          <a:bodyPr vert="horz" lIns="91440" tIns="45720" rIns="91440" bIns="45720" rtlCol="0" anchor="ctr">
            <a:noAutofit/>
          </a:bodyPr>
          <a:lstStyle/>
          <a:p>
            <a:pPr lvl="0" algn="l">
              <a:buClrTx/>
              <a:buSzTx/>
            </a:pPr>
            <a:r>
              <a:rPr lang="zh-CN" altLang="en-US" b="1" dirty="0" smtClean="0">
                <a:sym typeface="+mn-ea"/>
              </a:rPr>
              <a:t>三、有效性</a:t>
            </a:r>
            <a:endParaRPr lang="zh-CN" altLang="en-US" b="1" dirty="0" smtClean="0">
              <a:sym typeface="+mn-ea"/>
            </a:endParaRPr>
          </a:p>
        </p:txBody>
      </p:sp>
      <p:graphicFrame>
        <p:nvGraphicFramePr>
          <p:cNvPr id="3" name="表格 2"/>
          <p:cNvGraphicFramePr/>
          <p:nvPr>
            <p:custDataLst>
              <p:tags r:id="rId1"/>
            </p:custDataLst>
          </p:nvPr>
        </p:nvGraphicFramePr>
        <p:xfrm>
          <a:off x="337185" y="1052830"/>
          <a:ext cx="5993130" cy="5090160"/>
        </p:xfrm>
        <a:graphic>
          <a:graphicData uri="http://schemas.openxmlformats.org/drawingml/2006/table">
            <a:tbl>
              <a:tblPr firstRow="1" bandRow="1">
                <a:tableStyleId>{827E7743-39CA-4E87-A19B-AE24449E94FE}</a:tableStyleId>
              </a:tblPr>
              <a:tblGrid>
                <a:gridCol w="1111885"/>
                <a:gridCol w="4881245"/>
              </a:tblGrid>
              <a:tr h="518160">
                <a:tc>
                  <a:txBody>
                    <a:bodyPr/>
                    <a:p>
                      <a:pPr indent="0" algn="ctr" fontAlgn="auto">
                        <a:lnSpc>
                          <a:spcPct val="150000"/>
                        </a:lnSpc>
                        <a:buNone/>
                      </a:pPr>
                      <a:r>
                        <a:rPr lang="zh-CN" altLang="en-US" sz="1800" b="1"/>
                        <a:t>电解质</a:t>
                      </a:r>
                      <a:endParaRPr lang="zh-CN" altLang="en-US" sz="1800" b="1"/>
                    </a:p>
                  </a:txBody>
                  <a:tcPr anchor="ctr" anchorCtr="0"/>
                </a:tc>
                <a:tc>
                  <a:txBody>
                    <a:bodyPr/>
                    <a:p>
                      <a:pPr indent="0" algn="ctr" fontAlgn="auto">
                        <a:lnSpc>
                          <a:spcPct val="150000"/>
                        </a:lnSpc>
                        <a:buNone/>
                      </a:pPr>
                      <a:r>
                        <a:rPr lang="zh-CN" altLang="en-US" sz="1800" b="1"/>
                        <a:t>作用</a:t>
                      </a:r>
                      <a:endParaRPr lang="zh-CN" altLang="en-US" sz="1800" b="1"/>
                    </a:p>
                  </a:txBody>
                  <a:tcPr anchor="ctr" anchorCtr="0"/>
                </a:tc>
              </a:tr>
              <a:tr h="914400">
                <a:tc>
                  <a:txBody>
                    <a:bodyPr/>
                    <a:p>
                      <a:pPr indent="0" algn="ctr" fontAlgn="auto">
                        <a:lnSpc>
                          <a:spcPct val="150000"/>
                        </a:lnSpc>
                        <a:buNone/>
                      </a:pPr>
                      <a:r>
                        <a:rPr lang="zh-CN" altLang="en-US" sz="1800"/>
                        <a:t>钠</a:t>
                      </a:r>
                      <a:endParaRPr lang="zh-CN" altLang="en-US" sz="1800"/>
                    </a:p>
                  </a:txBody>
                  <a:tcPr anchor="ctr" anchorCtr="0"/>
                </a:tc>
                <a:tc>
                  <a:txBody>
                    <a:bodyPr/>
                    <a:p>
                      <a:pPr indent="0" algn="l" fontAlgn="auto">
                        <a:lnSpc>
                          <a:spcPct val="150000"/>
                        </a:lnSpc>
                        <a:buNone/>
                      </a:pPr>
                      <a:r>
                        <a:rPr lang="zh-CN" altLang="en-US" sz="1800"/>
                        <a:t>主要的细胞外阳离子;它有助于维持运动神经去极化，适当的液体平衡和正常的肾脏代谢</a:t>
                      </a:r>
                      <a:endParaRPr lang="zh-CN" altLang="en-US" sz="1800"/>
                    </a:p>
                  </a:txBody>
                  <a:tcPr anchor="ctr" anchorCtr="0"/>
                </a:tc>
              </a:tr>
              <a:tr h="914400">
                <a:tc>
                  <a:txBody>
                    <a:bodyPr/>
                    <a:p>
                      <a:pPr indent="0" algn="ctr" fontAlgn="auto">
                        <a:lnSpc>
                          <a:spcPct val="150000"/>
                        </a:lnSpc>
                        <a:buNone/>
                      </a:pPr>
                      <a:r>
                        <a:rPr lang="zh-CN" altLang="en-US" sz="1800"/>
                        <a:t>钾</a:t>
                      </a:r>
                      <a:endParaRPr lang="zh-CN" altLang="en-US" sz="1800"/>
                    </a:p>
                  </a:txBody>
                  <a:tcPr anchor="ctr" anchorCtr="0"/>
                </a:tc>
                <a:tc>
                  <a:txBody>
                    <a:bodyPr/>
                    <a:p>
                      <a:pPr indent="0" algn="l" fontAlgn="auto">
                        <a:lnSpc>
                          <a:spcPct val="150000"/>
                        </a:lnSpc>
                        <a:buNone/>
                      </a:pPr>
                      <a:r>
                        <a:rPr lang="zh-CN" altLang="en-US" sz="1800"/>
                        <a:t>主要的细胞内阳离子;它帮助葡萄糖通过细胞膜运输，并有助于正常的肾功能</a:t>
                      </a:r>
                      <a:endParaRPr lang="zh-CN" altLang="en-US" sz="1800"/>
                    </a:p>
                  </a:txBody>
                  <a:tcPr anchor="ctr" anchorCtr="0"/>
                </a:tc>
              </a:tr>
              <a:tr h="914400">
                <a:tc>
                  <a:txBody>
                    <a:bodyPr/>
                    <a:p>
                      <a:pPr indent="0" algn="ctr" fontAlgn="auto">
                        <a:lnSpc>
                          <a:spcPct val="150000"/>
                        </a:lnSpc>
                        <a:buNone/>
                      </a:pPr>
                      <a:r>
                        <a:rPr lang="zh-CN" altLang="en-US" sz="1800"/>
                        <a:t>镁</a:t>
                      </a:r>
                      <a:endParaRPr lang="zh-CN" altLang="en-US" sz="1800"/>
                    </a:p>
                  </a:txBody>
                  <a:tcPr anchor="ctr" anchorCtr="0"/>
                </a:tc>
                <a:tc>
                  <a:txBody>
                    <a:bodyPr/>
                    <a:p>
                      <a:pPr indent="0" algn="l" fontAlgn="auto">
                        <a:lnSpc>
                          <a:spcPct val="150000"/>
                        </a:lnSpc>
                        <a:buNone/>
                      </a:pPr>
                      <a:r>
                        <a:rPr lang="zh-CN" altLang="en-US" sz="1800"/>
                        <a:t>酶促反应的重要辅助因子，有助于维持正常的中枢神经系统活性和氨基酸利用。</a:t>
                      </a:r>
                      <a:endParaRPr lang="zh-CN" altLang="en-US" sz="1800"/>
                    </a:p>
                  </a:txBody>
                  <a:tcPr anchor="ctr" anchorCtr="0"/>
                </a:tc>
              </a:tr>
              <a:tr h="517525">
                <a:tc>
                  <a:txBody>
                    <a:bodyPr/>
                    <a:p>
                      <a:pPr indent="0" algn="ctr" fontAlgn="auto">
                        <a:lnSpc>
                          <a:spcPct val="150000"/>
                        </a:lnSpc>
                        <a:buNone/>
                      </a:pPr>
                      <a:r>
                        <a:rPr lang="zh-CN" altLang="en-US" sz="1800"/>
                        <a:t>钙</a:t>
                      </a:r>
                      <a:endParaRPr lang="zh-CN" altLang="en-US" sz="1800"/>
                    </a:p>
                  </a:txBody>
                  <a:tcPr anchor="ctr" anchorCtr="0"/>
                </a:tc>
                <a:tc>
                  <a:txBody>
                    <a:bodyPr/>
                    <a:p>
                      <a:pPr indent="0" algn="l" fontAlgn="auto">
                        <a:lnSpc>
                          <a:spcPct val="150000"/>
                        </a:lnSpc>
                        <a:buNone/>
                      </a:pPr>
                      <a:r>
                        <a:rPr lang="zh-CN" altLang="en-US" sz="1800"/>
                        <a:t>参与肌肉收缩、凝血，有助于维持正常的神经肌肉功能。</a:t>
                      </a:r>
                      <a:endParaRPr lang="zh-CN" altLang="en-US" sz="1800"/>
                    </a:p>
                  </a:txBody>
                  <a:tcPr anchor="ctr" anchorCtr="0"/>
                </a:tc>
              </a:tr>
              <a:tr h="914400">
                <a:tc>
                  <a:txBody>
                    <a:bodyPr/>
                    <a:p>
                      <a:pPr indent="0" algn="ctr" fontAlgn="auto">
                        <a:lnSpc>
                          <a:spcPct val="150000"/>
                        </a:lnSpc>
                        <a:buNone/>
                      </a:pPr>
                      <a:r>
                        <a:rPr lang="zh-CN" altLang="en-US" sz="1800">
                          <a:sym typeface="+mn-ea"/>
                        </a:rPr>
                        <a:t>醋酸钠</a:t>
                      </a:r>
                      <a:endParaRPr lang="zh-CN" altLang="en-US" sz="1800">
                        <a:sym typeface="+mn-ea"/>
                      </a:endParaRPr>
                    </a:p>
                  </a:txBody>
                  <a:tcPr anchor="ctr" anchorCtr="0"/>
                </a:tc>
                <a:tc>
                  <a:txBody>
                    <a:bodyPr/>
                    <a:p>
                      <a:pPr indent="0" algn="l" fontAlgn="auto">
                        <a:lnSpc>
                          <a:spcPct val="150000"/>
                        </a:lnSpc>
                        <a:buNone/>
                      </a:pPr>
                      <a:r>
                        <a:rPr lang="zh-CN" altLang="en-US" sz="1800"/>
                        <a:t>醋酸盐是三羧酸循环中重要的代谢中间体，是一种碳酸氢盐代用品。</a:t>
                      </a:r>
                      <a:endParaRPr lang="zh-CN" altLang="en-US" sz="1800"/>
                    </a:p>
                  </a:txBody>
                  <a:tcPr anchor="ctr" anchorCtr="0"/>
                </a:tc>
              </a:tr>
            </a:tbl>
          </a:graphicData>
        </a:graphic>
      </p:graphicFrame>
      <p:grpSp>
        <p:nvGrpSpPr>
          <p:cNvPr id="101" name="组合 100"/>
          <p:cNvGrpSpPr/>
          <p:nvPr>
            <p:custDataLst>
              <p:tags r:id="rId2"/>
            </p:custDataLst>
          </p:nvPr>
        </p:nvGrpSpPr>
        <p:grpSpPr>
          <a:xfrm>
            <a:off x="6862209" y="4287711"/>
            <a:ext cx="1019344" cy="1019575"/>
            <a:chOff x="3832873" y="2297208"/>
            <a:chExt cx="1516550" cy="1516550"/>
          </a:xfrm>
        </p:grpSpPr>
        <p:grpSp>
          <p:nvGrpSpPr>
            <p:cNvPr id="102" name="组合 101"/>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104" name="同心圆 103"/>
              <p:cNvSpPr/>
              <p:nvPr>
                <p:custDataLst>
                  <p:tags r:id="rId3"/>
                </p:custDataLst>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p>
                <a:pPr defTabSz="1218565">
                  <a:defRPr/>
                </a:pPr>
                <a:endParaRPr lang="zh-CN" altLang="en-US" sz="2400" kern="0">
                  <a:solidFill>
                    <a:sysClr val="windowText" lastClr="000000"/>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05" name="椭圆 104"/>
              <p:cNvSpPr/>
              <p:nvPr>
                <p:custDataLst>
                  <p:tags r:id="rId4"/>
                </p:custDataLst>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p>
                <a:pPr defTabSz="1218565">
                  <a:defRPr/>
                </a:pPr>
                <a:endParaRPr lang="zh-CN" altLang="en-US" sz="2400" kern="0">
                  <a:solidFill>
                    <a:sysClr val="window" lastClr="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grpSp>
        <p:sp>
          <p:nvSpPr>
            <p:cNvPr id="103" name="椭圆 102"/>
            <p:cNvSpPr/>
            <p:nvPr>
              <p:custDataLst>
                <p:tags r:id="rId5"/>
              </p:custDataLst>
            </p:nvPr>
          </p:nvSpPr>
          <p:spPr>
            <a:xfrm>
              <a:off x="3983164" y="2466913"/>
              <a:ext cx="1185736" cy="1185736"/>
            </a:xfrm>
            <a:prstGeom prst="ellipse">
              <a:avLst/>
            </a:prstGeom>
            <a:solidFill>
              <a:srgbClr val="FFA5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grpSp>
      <p:grpSp>
        <p:nvGrpSpPr>
          <p:cNvPr id="106" name="组合 105"/>
          <p:cNvGrpSpPr/>
          <p:nvPr>
            <p:custDataLst>
              <p:tags r:id="rId6"/>
            </p:custDataLst>
          </p:nvPr>
        </p:nvGrpSpPr>
        <p:grpSpPr>
          <a:xfrm>
            <a:off x="6862209" y="2858885"/>
            <a:ext cx="1019344" cy="1019575"/>
            <a:chOff x="3832873" y="2297208"/>
            <a:chExt cx="1516550" cy="1516550"/>
          </a:xfrm>
        </p:grpSpPr>
        <p:grpSp>
          <p:nvGrpSpPr>
            <p:cNvPr id="107" name="组合 106"/>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109" name="同心圆 108"/>
              <p:cNvSpPr/>
              <p:nvPr>
                <p:custDataLst>
                  <p:tags r:id="rId7"/>
                </p:custDataLst>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p>
                <a:pPr defTabSz="1218565">
                  <a:defRPr/>
                </a:pPr>
                <a:endParaRPr lang="zh-CN" altLang="en-US" sz="2400" kern="0">
                  <a:solidFill>
                    <a:sysClr val="windowText" lastClr="000000"/>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10" name="椭圆 109"/>
              <p:cNvSpPr/>
              <p:nvPr>
                <p:custDataLst>
                  <p:tags r:id="rId8"/>
                </p:custDataLst>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p>
                <a:pPr defTabSz="1218565">
                  <a:defRPr/>
                </a:pPr>
                <a:endParaRPr lang="zh-CN" altLang="en-US" sz="2400" kern="0">
                  <a:solidFill>
                    <a:sysClr val="window" lastClr="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grpSp>
        <p:sp>
          <p:nvSpPr>
            <p:cNvPr id="108" name="椭圆 107"/>
            <p:cNvSpPr/>
            <p:nvPr>
              <p:custDataLst>
                <p:tags r:id="rId9"/>
              </p:custDataLst>
            </p:nvPr>
          </p:nvSpPr>
          <p:spPr>
            <a:xfrm>
              <a:off x="3983164" y="2466913"/>
              <a:ext cx="1185736" cy="1185736"/>
            </a:xfrm>
            <a:prstGeom prst="ellipse">
              <a:avLst/>
            </a:prstGeom>
            <a:solidFill>
              <a:srgbClr val="F1747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grpSp>
      <p:grpSp>
        <p:nvGrpSpPr>
          <p:cNvPr id="111" name="组合 110"/>
          <p:cNvGrpSpPr/>
          <p:nvPr>
            <p:custDataLst>
              <p:tags r:id="rId10"/>
            </p:custDataLst>
          </p:nvPr>
        </p:nvGrpSpPr>
        <p:grpSpPr>
          <a:xfrm>
            <a:off x="6862209" y="931089"/>
            <a:ext cx="1019344" cy="1019575"/>
            <a:chOff x="3832873" y="2297208"/>
            <a:chExt cx="1516550" cy="1516550"/>
          </a:xfrm>
        </p:grpSpPr>
        <p:grpSp>
          <p:nvGrpSpPr>
            <p:cNvPr id="112" name="组合 111"/>
            <p:cNvGrpSpPr/>
            <p:nvPr/>
          </p:nvGrpSpPr>
          <p:grpSpPr>
            <a:xfrm>
              <a:off x="3832873" y="2297208"/>
              <a:ext cx="1516550" cy="1516550"/>
              <a:chOff x="304800" y="673100"/>
              <a:chExt cx="4000500" cy="4000500"/>
            </a:xfrm>
            <a:effectLst>
              <a:outerShdw blurRad="444500" dist="254000" dir="8100000" algn="tr" rotWithShape="0">
                <a:prstClr val="black">
                  <a:alpha val="50000"/>
                </a:prstClr>
              </a:outerShdw>
            </a:effectLst>
          </p:grpSpPr>
          <p:sp>
            <p:nvSpPr>
              <p:cNvPr id="114" name="同心圆 113"/>
              <p:cNvSpPr/>
              <p:nvPr>
                <p:custDataLst>
                  <p:tags r:id="rId11"/>
                </p:custDataLst>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p>
                <a:pPr defTabSz="1218565">
                  <a:defRPr/>
                </a:pPr>
                <a:endParaRPr lang="zh-CN" altLang="en-US" sz="2400" kern="0">
                  <a:solidFill>
                    <a:sysClr val="windowText" lastClr="000000"/>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15" name="椭圆 114"/>
              <p:cNvSpPr/>
              <p:nvPr>
                <p:custDataLst>
                  <p:tags r:id="rId12"/>
                </p:custDataLst>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p>
                <a:pPr defTabSz="1218565">
                  <a:defRPr/>
                </a:pPr>
                <a:endParaRPr lang="zh-CN" altLang="en-US" sz="2400" kern="0">
                  <a:solidFill>
                    <a:sysClr val="window" lastClr="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grpSp>
        <p:sp>
          <p:nvSpPr>
            <p:cNvPr id="113" name="椭圆 112"/>
            <p:cNvSpPr/>
            <p:nvPr>
              <p:custDataLst>
                <p:tags r:id="rId13"/>
              </p:custDataLst>
            </p:nvPr>
          </p:nvSpPr>
          <p:spPr>
            <a:xfrm>
              <a:off x="3983164" y="2466913"/>
              <a:ext cx="1185736" cy="1185736"/>
            </a:xfrm>
            <a:prstGeom prst="ellipse">
              <a:avLst/>
            </a:prstGeom>
            <a:solidFill>
              <a:srgbClr val="00B0F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grpSp>
      <p:grpSp>
        <p:nvGrpSpPr>
          <p:cNvPr id="116" name="Group 34"/>
          <p:cNvGrpSpPr/>
          <p:nvPr>
            <p:custDataLst>
              <p:tags r:id="rId14"/>
            </p:custDataLst>
          </p:nvPr>
        </p:nvGrpSpPr>
        <p:grpSpPr>
          <a:xfrm>
            <a:off x="7172294" y="1278429"/>
            <a:ext cx="399176" cy="324894"/>
            <a:chOff x="1550139" y="1314466"/>
            <a:chExt cx="509139" cy="414300"/>
          </a:xfrm>
          <a:solidFill>
            <a:schemeClr val="bg1"/>
          </a:solidFill>
        </p:grpSpPr>
        <p:sp>
          <p:nvSpPr>
            <p:cNvPr id="117" name="Freeform 5"/>
            <p:cNvSpPr>
              <a:spLocks noEditPoints="1"/>
            </p:cNvSpPr>
            <p:nvPr>
              <p:custDataLst>
                <p:tags r:id="rId15"/>
              </p:custDataLst>
            </p:nvPr>
          </p:nvSpPr>
          <p:spPr bwMode="auto">
            <a:xfrm>
              <a:off x="1550139" y="1314466"/>
              <a:ext cx="509139" cy="414300"/>
            </a:xfrm>
            <a:custGeom>
              <a:avLst/>
              <a:gdLst>
                <a:gd name="T0" fmla="*/ 78 w 153"/>
                <a:gd name="T1" fmla="*/ 0 h 125"/>
                <a:gd name="T2" fmla="*/ 0 w 153"/>
                <a:gd name="T3" fmla="*/ 69 h 125"/>
                <a:gd name="T4" fmla="*/ 15 w 153"/>
                <a:gd name="T5" fmla="*/ 69 h 125"/>
                <a:gd name="T6" fmla="*/ 21 w 153"/>
                <a:gd name="T7" fmla="*/ 64 h 125"/>
                <a:gd name="T8" fmla="*/ 21 w 153"/>
                <a:gd name="T9" fmla="*/ 121 h 125"/>
                <a:gd name="T10" fmla="*/ 24 w 153"/>
                <a:gd name="T11" fmla="*/ 125 h 125"/>
                <a:gd name="T12" fmla="*/ 62 w 153"/>
                <a:gd name="T13" fmla="*/ 125 h 125"/>
                <a:gd name="T14" fmla="*/ 63 w 153"/>
                <a:gd name="T15" fmla="*/ 93 h 125"/>
                <a:gd name="T16" fmla="*/ 67 w 153"/>
                <a:gd name="T17" fmla="*/ 88 h 125"/>
                <a:gd name="T18" fmla="*/ 83 w 153"/>
                <a:gd name="T19" fmla="*/ 88 h 125"/>
                <a:gd name="T20" fmla="*/ 89 w 153"/>
                <a:gd name="T21" fmla="*/ 93 h 125"/>
                <a:gd name="T22" fmla="*/ 89 w 153"/>
                <a:gd name="T23" fmla="*/ 125 h 125"/>
                <a:gd name="T24" fmla="*/ 126 w 153"/>
                <a:gd name="T25" fmla="*/ 125 h 125"/>
                <a:gd name="T26" fmla="*/ 130 w 153"/>
                <a:gd name="T27" fmla="*/ 120 h 125"/>
                <a:gd name="T28" fmla="*/ 130 w 153"/>
                <a:gd name="T29" fmla="*/ 63 h 125"/>
                <a:gd name="T30" fmla="*/ 136 w 153"/>
                <a:gd name="T31" fmla="*/ 69 h 125"/>
                <a:gd name="T32" fmla="*/ 153 w 153"/>
                <a:gd name="T33" fmla="*/ 69 h 125"/>
                <a:gd name="T34" fmla="*/ 78 w 153"/>
                <a:gd name="T35" fmla="*/ 0 h 125"/>
                <a:gd name="T36" fmla="*/ 76 w 153"/>
                <a:gd name="T37" fmla="*/ 76 h 125"/>
                <a:gd name="T38" fmla="*/ 60 w 153"/>
                <a:gd name="T39" fmla="*/ 60 h 125"/>
                <a:gd name="T40" fmla="*/ 76 w 153"/>
                <a:gd name="T41" fmla="*/ 43 h 125"/>
                <a:gd name="T42" fmla="*/ 92 w 153"/>
                <a:gd name="T43" fmla="*/ 60 h 125"/>
                <a:gd name="T44" fmla="*/ 76 w 153"/>
                <a:gd name="T45" fmla="*/ 7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3" h="125">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34" tIns="45717" rIns="91434" bIns="45717" numCol="1" anchor="t" anchorCtr="0" compatLnSpc="1"/>
            <a:p>
              <a:endParaRPr 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18" name="Freeform 6"/>
            <p:cNvSpPr/>
            <p:nvPr>
              <p:custDataLst>
                <p:tags r:id="rId16"/>
              </p:custDataLst>
            </p:nvPr>
          </p:nvSpPr>
          <p:spPr bwMode="auto">
            <a:xfrm>
              <a:off x="1949464" y="1366877"/>
              <a:ext cx="49916" cy="102328"/>
            </a:xfrm>
            <a:custGeom>
              <a:avLst/>
              <a:gdLst>
                <a:gd name="T0" fmla="*/ 20 w 20"/>
                <a:gd name="T1" fmla="*/ 41 h 41"/>
                <a:gd name="T2" fmla="*/ 20 w 20"/>
                <a:gd name="T3" fmla="*/ 0 h 41"/>
                <a:gd name="T4" fmla="*/ 0 w 20"/>
                <a:gd name="T5" fmla="*/ 0 h 41"/>
                <a:gd name="T6" fmla="*/ 0 w 20"/>
                <a:gd name="T7" fmla="*/ 24 h 41"/>
                <a:gd name="T8" fmla="*/ 20 w 20"/>
                <a:gd name="T9" fmla="*/ 41 h 41"/>
              </a:gdLst>
              <a:ahLst/>
              <a:cxnLst>
                <a:cxn ang="0">
                  <a:pos x="T0" y="T1"/>
                </a:cxn>
                <a:cxn ang="0">
                  <a:pos x="T2" y="T3"/>
                </a:cxn>
                <a:cxn ang="0">
                  <a:pos x="T4" y="T5"/>
                </a:cxn>
                <a:cxn ang="0">
                  <a:pos x="T6" y="T7"/>
                </a:cxn>
                <a:cxn ang="0">
                  <a:pos x="T8" y="T9"/>
                </a:cxn>
              </a:cxnLst>
              <a:rect l="0" t="0" r="r" b="b"/>
              <a:pathLst>
                <a:path w="20" h="41">
                  <a:moveTo>
                    <a:pt x="20" y="41"/>
                  </a:moveTo>
                  <a:lnTo>
                    <a:pt x="20" y="0"/>
                  </a:lnTo>
                  <a:lnTo>
                    <a:pt x="0" y="0"/>
                  </a:lnTo>
                  <a:lnTo>
                    <a:pt x="0" y="24"/>
                  </a:lnTo>
                  <a:lnTo>
                    <a:pt x="20"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34" tIns="45717" rIns="91434" bIns="45717" numCol="1" anchor="t" anchorCtr="0" compatLnSpc="1"/>
            <a:p>
              <a:endParaRPr 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19" name="Oval 7"/>
            <p:cNvSpPr>
              <a:spLocks noChangeArrowheads="1"/>
            </p:cNvSpPr>
            <p:nvPr>
              <p:custDataLst>
                <p:tags r:id="rId17"/>
              </p:custDataLst>
            </p:nvPr>
          </p:nvSpPr>
          <p:spPr bwMode="auto">
            <a:xfrm>
              <a:off x="1777255" y="1484179"/>
              <a:ext cx="52412" cy="5490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34" tIns="45717" rIns="91434" bIns="45717" numCol="1" anchor="t" anchorCtr="0" compatLnSpc="1"/>
            <a:p>
              <a:endParaRPr 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grpSp>
      <p:sp>
        <p:nvSpPr>
          <p:cNvPr id="120" name="Freeform 20"/>
          <p:cNvSpPr>
            <a:spLocks noEditPoints="1"/>
          </p:cNvSpPr>
          <p:nvPr>
            <p:custDataLst>
              <p:tags r:id="rId18"/>
            </p:custDataLst>
          </p:nvPr>
        </p:nvSpPr>
        <p:spPr bwMode="auto">
          <a:xfrm>
            <a:off x="7173026" y="3221492"/>
            <a:ext cx="397711" cy="270320"/>
          </a:xfrm>
          <a:custGeom>
            <a:avLst/>
            <a:gdLst>
              <a:gd name="T0" fmla="*/ 135 w 157"/>
              <a:gd name="T1" fmla="*/ 46 h 107"/>
              <a:gd name="T2" fmla="*/ 136 w 157"/>
              <a:gd name="T3" fmla="*/ 37 h 107"/>
              <a:gd name="T4" fmla="*/ 99 w 157"/>
              <a:gd name="T5" fmla="*/ 0 h 107"/>
              <a:gd name="T6" fmla="*/ 73 w 157"/>
              <a:gd name="T7" fmla="*/ 18 h 107"/>
              <a:gd name="T8" fmla="*/ 45 w 157"/>
              <a:gd name="T9" fmla="*/ 8 h 107"/>
              <a:gd name="T10" fmla="*/ 19 w 157"/>
              <a:gd name="T11" fmla="*/ 40 h 107"/>
              <a:gd name="T12" fmla="*/ 20 w 157"/>
              <a:gd name="T13" fmla="*/ 47 h 107"/>
              <a:gd name="T14" fmla="*/ 0 w 157"/>
              <a:gd name="T15" fmla="*/ 76 h 107"/>
              <a:gd name="T16" fmla="*/ 31 w 157"/>
              <a:gd name="T17" fmla="*/ 107 h 107"/>
              <a:gd name="T18" fmla="*/ 126 w 157"/>
              <a:gd name="T19" fmla="*/ 107 h 107"/>
              <a:gd name="T20" fmla="*/ 157 w 157"/>
              <a:gd name="T21" fmla="*/ 76 h 107"/>
              <a:gd name="T22" fmla="*/ 135 w 157"/>
              <a:gd name="T23" fmla="*/ 46 h 107"/>
              <a:gd name="T24" fmla="*/ 120 w 157"/>
              <a:gd name="T25" fmla="*/ 100 h 107"/>
              <a:gd name="T26" fmla="*/ 79 w 157"/>
              <a:gd name="T27" fmla="*/ 100 h 107"/>
              <a:gd name="T28" fmla="*/ 103 w 157"/>
              <a:gd name="T29" fmla="*/ 75 h 107"/>
              <a:gd name="T30" fmla="*/ 102 w 157"/>
              <a:gd name="T31" fmla="*/ 72 h 107"/>
              <a:gd name="T32" fmla="*/ 92 w 157"/>
              <a:gd name="T33" fmla="*/ 72 h 107"/>
              <a:gd name="T34" fmla="*/ 92 w 157"/>
              <a:gd name="T35" fmla="*/ 68 h 107"/>
              <a:gd name="T36" fmla="*/ 92 w 157"/>
              <a:gd name="T37" fmla="*/ 37 h 107"/>
              <a:gd name="T38" fmla="*/ 90 w 157"/>
              <a:gd name="T39" fmla="*/ 36 h 107"/>
              <a:gd name="T40" fmla="*/ 64 w 157"/>
              <a:gd name="T41" fmla="*/ 36 h 107"/>
              <a:gd name="T42" fmla="*/ 62 w 157"/>
              <a:gd name="T43" fmla="*/ 38 h 107"/>
              <a:gd name="T44" fmla="*/ 62 w 157"/>
              <a:gd name="T45" fmla="*/ 68 h 107"/>
              <a:gd name="T46" fmla="*/ 62 w 157"/>
              <a:gd name="T47" fmla="*/ 73 h 107"/>
              <a:gd name="T48" fmla="*/ 51 w 157"/>
              <a:gd name="T49" fmla="*/ 73 h 107"/>
              <a:gd name="T50" fmla="*/ 50 w 157"/>
              <a:gd name="T51" fmla="*/ 76 h 107"/>
              <a:gd name="T52" fmla="*/ 75 w 157"/>
              <a:gd name="T53" fmla="*/ 100 h 107"/>
              <a:gd name="T54" fmla="*/ 38 w 157"/>
              <a:gd name="T55" fmla="*/ 100 h 107"/>
              <a:gd name="T56" fmla="*/ 11 w 157"/>
              <a:gd name="T57" fmla="*/ 74 h 107"/>
              <a:gd name="T58" fmla="*/ 29 w 157"/>
              <a:gd name="T59" fmla="*/ 50 h 107"/>
              <a:gd name="T60" fmla="*/ 28 w 157"/>
              <a:gd name="T61" fmla="*/ 44 h 107"/>
              <a:gd name="T62" fmla="*/ 50 w 157"/>
              <a:gd name="T63" fmla="*/ 17 h 107"/>
              <a:gd name="T64" fmla="*/ 74 w 157"/>
              <a:gd name="T65" fmla="*/ 29 h 107"/>
              <a:gd name="T66" fmla="*/ 97 w 157"/>
              <a:gd name="T67" fmla="*/ 11 h 107"/>
              <a:gd name="T68" fmla="*/ 128 w 157"/>
              <a:gd name="T69" fmla="*/ 42 h 107"/>
              <a:gd name="T70" fmla="*/ 127 w 157"/>
              <a:gd name="T71" fmla="*/ 50 h 107"/>
              <a:gd name="T72" fmla="*/ 147 w 157"/>
              <a:gd name="T73" fmla="*/ 74 h 107"/>
              <a:gd name="T74" fmla="*/ 120 w 157"/>
              <a:gd name="T75" fmla="*/ 10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7" h="107">
                <a:moveTo>
                  <a:pt x="135" y="46"/>
                </a:moveTo>
                <a:cubicBezTo>
                  <a:pt x="136" y="43"/>
                  <a:pt x="136" y="40"/>
                  <a:pt x="136" y="37"/>
                </a:cubicBezTo>
                <a:cubicBezTo>
                  <a:pt x="136" y="17"/>
                  <a:pt x="120" y="0"/>
                  <a:pt x="99" y="0"/>
                </a:cubicBezTo>
                <a:cubicBezTo>
                  <a:pt x="76" y="0"/>
                  <a:pt x="73" y="18"/>
                  <a:pt x="73" y="18"/>
                </a:cubicBezTo>
                <a:cubicBezTo>
                  <a:pt x="73" y="18"/>
                  <a:pt x="63" y="6"/>
                  <a:pt x="45" y="8"/>
                </a:cubicBezTo>
                <a:cubicBezTo>
                  <a:pt x="30" y="11"/>
                  <a:pt x="19" y="25"/>
                  <a:pt x="19" y="40"/>
                </a:cubicBezTo>
                <a:cubicBezTo>
                  <a:pt x="19" y="42"/>
                  <a:pt x="20" y="45"/>
                  <a:pt x="20" y="47"/>
                </a:cubicBezTo>
                <a:cubicBezTo>
                  <a:pt x="9" y="51"/>
                  <a:pt x="0" y="63"/>
                  <a:pt x="0" y="76"/>
                </a:cubicBezTo>
                <a:cubicBezTo>
                  <a:pt x="0" y="93"/>
                  <a:pt x="14" y="107"/>
                  <a:pt x="31" y="107"/>
                </a:cubicBezTo>
                <a:cubicBezTo>
                  <a:pt x="126" y="107"/>
                  <a:pt x="126" y="107"/>
                  <a:pt x="126" y="107"/>
                </a:cubicBezTo>
                <a:cubicBezTo>
                  <a:pt x="143" y="107"/>
                  <a:pt x="157" y="93"/>
                  <a:pt x="157" y="76"/>
                </a:cubicBezTo>
                <a:cubicBezTo>
                  <a:pt x="157" y="62"/>
                  <a:pt x="148" y="50"/>
                  <a:pt x="135" y="46"/>
                </a:cubicBezTo>
                <a:close/>
                <a:moveTo>
                  <a:pt x="120" y="100"/>
                </a:moveTo>
                <a:cubicBezTo>
                  <a:pt x="79" y="100"/>
                  <a:pt x="79" y="100"/>
                  <a:pt x="79" y="100"/>
                </a:cubicBezTo>
                <a:cubicBezTo>
                  <a:pt x="82" y="97"/>
                  <a:pt x="103" y="75"/>
                  <a:pt x="103" y="75"/>
                </a:cubicBezTo>
                <a:cubicBezTo>
                  <a:pt x="103" y="75"/>
                  <a:pt x="106" y="72"/>
                  <a:pt x="102" y="72"/>
                </a:cubicBezTo>
                <a:cubicBezTo>
                  <a:pt x="98" y="72"/>
                  <a:pt x="92" y="72"/>
                  <a:pt x="92" y="72"/>
                </a:cubicBezTo>
                <a:cubicBezTo>
                  <a:pt x="92" y="72"/>
                  <a:pt x="92" y="71"/>
                  <a:pt x="92" y="68"/>
                </a:cubicBezTo>
                <a:cubicBezTo>
                  <a:pt x="92" y="60"/>
                  <a:pt x="92" y="43"/>
                  <a:pt x="92" y="37"/>
                </a:cubicBezTo>
                <a:cubicBezTo>
                  <a:pt x="92" y="37"/>
                  <a:pt x="92" y="36"/>
                  <a:pt x="90" y="36"/>
                </a:cubicBezTo>
                <a:cubicBezTo>
                  <a:pt x="88" y="36"/>
                  <a:pt x="67" y="36"/>
                  <a:pt x="64" y="36"/>
                </a:cubicBezTo>
                <a:cubicBezTo>
                  <a:pt x="61" y="36"/>
                  <a:pt x="62" y="38"/>
                  <a:pt x="62" y="38"/>
                </a:cubicBezTo>
                <a:cubicBezTo>
                  <a:pt x="62" y="44"/>
                  <a:pt x="62" y="60"/>
                  <a:pt x="62" y="68"/>
                </a:cubicBezTo>
                <a:cubicBezTo>
                  <a:pt x="62" y="71"/>
                  <a:pt x="62" y="73"/>
                  <a:pt x="62" y="73"/>
                </a:cubicBezTo>
                <a:cubicBezTo>
                  <a:pt x="62" y="73"/>
                  <a:pt x="54" y="73"/>
                  <a:pt x="51" y="73"/>
                </a:cubicBezTo>
                <a:cubicBezTo>
                  <a:pt x="47" y="73"/>
                  <a:pt x="50" y="76"/>
                  <a:pt x="50" y="76"/>
                </a:cubicBezTo>
                <a:cubicBezTo>
                  <a:pt x="75" y="100"/>
                  <a:pt x="75" y="100"/>
                  <a:pt x="75" y="100"/>
                </a:cubicBezTo>
                <a:cubicBezTo>
                  <a:pt x="38" y="100"/>
                  <a:pt x="38" y="100"/>
                  <a:pt x="38" y="100"/>
                </a:cubicBezTo>
                <a:cubicBezTo>
                  <a:pt x="23" y="100"/>
                  <a:pt x="11" y="89"/>
                  <a:pt x="11" y="74"/>
                </a:cubicBezTo>
                <a:cubicBezTo>
                  <a:pt x="11" y="63"/>
                  <a:pt x="18" y="54"/>
                  <a:pt x="29" y="50"/>
                </a:cubicBezTo>
                <a:cubicBezTo>
                  <a:pt x="28" y="48"/>
                  <a:pt x="28" y="46"/>
                  <a:pt x="28" y="44"/>
                </a:cubicBezTo>
                <a:cubicBezTo>
                  <a:pt x="28" y="32"/>
                  <a:pt x="37" y="20"/>
                  <a:pt x="50" y="17"/>
                </a:cubicBezTo>
                <a:cubicBezTo>
                  <a:pt x="65" y="15"/>
                  <a:pt x="74" y="29"/>
                  <a:pt x="74" y="29"/>
                </a:cubicBezTo>
                <a:cubicBezTo>
                  <a:pt x="74" y="29"/>
                  <a:pt x="77" y="11"/>
                  <a:pt x="97" y="11"/>
                </a:cubicBezTo>
                <a:cubicBezTo>
                  <a:pt x="115" y="11"/>
                  <a:pt x="128" y="25"/>
                  <a:pt x="128" y="42"/>
                </a:cubicBezTo>
                <a:cubicBezTo>
                  <a:pt x="128" y="45"/>
                  <a:pt x="127" y="47"/>
                  <a:pt x="127" y="50"/>
                </a:cubicBezTo>
                <a:cubicBezTo>
                  <a:pt x="138" y="53"/>
                  <a:pt x="147" y="63"/>
                  <a:pt x="147" y="74"/>
                </a:cubicBezTo>
                <a:cubicBezTo>
                  <a:pt x="147" y="89"/>
                  <a:pt x="135" y="100"/>
                  <a:pt x="120" y="100"/>
                </a:cubicBezTo>
                <a:close/>
              </a:path>
            </a:pathLst>
          </a:custGeom>
          <a:solidFill>
            <a:schemeClr val="bg1"/>
          </a:solidFill>
          <a:ln>
            <a:noFill/>
          </a:ln>
        </p:spPr>
        <p:txBody>
          <a:bodyPr vert="horz" wrap="square" lIns="121882" tIns="60941" rIns="121882" bIns="60941" numCol="1" anchor="t" anchorCtr="0" compatLnSpc="1"/>
          <a:p>
            <a:endParaRPr 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grpSp>
        <p:nvGrpSpPr>
          <p:cNvPr id="121" name="Group 20"/>
          <p:cNvGrpSpPr/>
          <p:nvPr>
            <p:custDataLst>
              <p:tags r:id="rId19"/>
            </p:custDataLst>
          </p:nvPr>
        </p:nvGrpSpPr>
        <p:grpSpPr>
          <a:xfrm>
            <a:off x="7165684" y="4633104"/>
            <a:ext cx="412397" cy="285707"/>
            <a:chOff x="7416800" y="1122363"/>
            <a:chExt cx="366713" cy="254000"/>
          </a:xfrm>
          <a:solidFill>
            <a:schemeClr val="bg1"/>
          </a:solidFill>
        </p:grpSpPr>
        <p:sp>
          <p:nvSpPr>
            <p:cNvPr id="122" name="Freeform 48"/>
            <p:cNvSpPr>
              <a:spLocks noEditPoints="1"/>
            </p:cNvSpPr>
            <p:nvPr>
              <p:custDataLst>
                <p:tags r:id="rId20"/>
              </p:custDataLst>
            </p:nvPr>
          </p:nvSpPr>
          <p:spPr bwMode="auto">
            <a:xfrm>
              <a:off x="7416800" y="1122363"/>
              <a:ext cx="260350" cy="254000"/>
            </a:xfrm>
            <a:custGeom>
              <a:avLst/>
              <a:gdLst>
                <a:gd name="T0" fmla="*/ 86 w 99"/>
                <a:gd name="T1" fmla="*/ 59 h 97"/>
                <a:gd name="T2" fmla="*/ 99 w 99"/>
                <a:gd name="T3" fmla="*/ 53 h 97"/>
                <a:gd name="T4" fmla="*/ 99 w 99"/>
                <a:gd name="T5" fmla="*/ 42 h 97"/>
                <a:gd name="T6" fmla="*/ 86 w 99"/>
                <a:gd name="T7" fmla="*/ 37 h 97"/>
                <a:gd name="T8" fmla="*/ 83 w 99"/>
                <a:gd name="T9" fmla="*/ 31 h 97"/>
                <a:gd name="T10" fmla="*/ 89 w 99"/>
                <a:gd name="T11" fmla="*/ 17 h 97"/>
                <a:gd name="T12" fmla="*/ 81 w 99"/>
                <a:gd name="T13" fmla="*/ 10 h 97"/>
                <a:gd name="T14" fmla="*/ 67 w 99"/>
                <a:gd name="T15" fmla="*/ 15 h 97"/>
                <a:gd name="T16" fmla="*/ 61 w 99"/>
                <a:gd name="T17" fmla="*/ 13 h 97"/>
                <a:gd name="T18" fmla="*/ 55 w 99"/>
                <a:gd name="T19" fmla="*/ 0 h 97"/>
                <a:gd name="T20" fmla="*/ 44 w 99"/>
                <a:gd name="T21" fmla="*/ 0 h 97"/>
                <a:gd name="T22" fmla="*/ 39 w 99"/>
                <a:gd name="T23" fmla="*/ 13 h 97"/>
                <a:gd name="T24" fmla="*/ 32 w 99"/>
                <a:gd name="T25" fmla="*/ 15 h 97"/>
                <a:gd name="T26" fmla="*/ 19 w 99"/>
                <a:gd name="T27" fmla="*/ 10 h 97"/>
                <a:gd name="T28" fmla="*/ 11 w 99"/>
                <a:gd name="T29" fmla="*/ 18 h 97"/>
                <a:gd name="T30" fmla="*/ 16 w 99"/>
                <a:gd name="T31" fmla="*/ 31 h 97"/>
                <a:gd name="T32" fmla="*/ 14 w 99"/>
                <a:gd name="T33" fmla="*/ 37 h 97"/>
                <a:gd name="T34" fmla="*/ 0 w 99"/>
                <a:gd name="T35" fmla="*/ 43 h 97"/>
                <a:gd name="T36" fmla="*/ 0 w 99"/>
                <a:gd name="T37" fmla="*/ 54 h 97"/>
                <a:gd name="T38" fmla="*/ 14 w 99"/>
                <a:gd name="T39" fmla="*/ 59 h 97"/>
                <a:gd name="T40" fmla="*/ 16 w 99"/>
                <a:gd name="T41" fmla="*/ 65 h 97"/>
                <a:gd name="T42" fmla="*/ 11 w 99"/>
                <a:gd name="T43" fmla="*/ 79 h 97"/>
                <a:gd name="T44" fmla="*/ 19 w 99"/>
                <a:gd name="T45" fmla="*/ 86 h 97"/>
                <a:gd name="T46" fmla="*/ 33 w 99"/>
                <a:gd name="T47" fmla="*/ 81 h 97"/>
                <a:gd name="T48" fmla="*/ 39 w 99"/>
                <a:gd name="T49" fmla="*/ 83 h 97"/>
                <a:gd name="T50" fmla="*/ 45 w 99"/>
                <a:gd name="T51" fmla="*/ 97 h 97"/>
                <a:gd name="T52" fmla="*/ 56 w 99"/>
                <a:gd name="T53" fmla="*/ 97 h 97"/>
                <a:gd name="T54" fmla="*/ 61 w 99"/>
                <a:gd name="T55" fmla="*/ 83 h 97"/>
                <a:gd name="T56" fmla="*/ 67 w 99"/>
                <a:gd name="T57" fmla="*/ 81 h 97"/>
                <a:gd name="T58" fmla="*/ 81 w 99"/>
                <a:gd name="T59" fmla="*/ 86 h 97"/>
                <a:gd name="T60" fmla="*/ 89 w 99"/>
                <a:gd name="T61" fmla="*/ 78 h 97"/>
                <a:gd name="T62" fmla="*/ 83 w 99"/>
                <a:gd name="T63" fmla="*/ 65 h 97"/>
                <a:gd name="T64" fmla="*/ 86 w 99"/>
                <a:gd name="T65" fmla="*/ 59 h 97"/>
                <a:gd name="T66" fmla="*/ 50 w 99"/>
                <a:gd name="T67" fmla="*/ 64 h 97"/>
                <a:gd name="T68" fmla="*/ 34 w 99"/>
                <a:gd name="T69" fmla="*/ 48 h 97"/>
                <a:gd name="T70" fmla="*/ 50 w 99"/>
                <a:gd name="T71" fmla="*/ 33 h 97"/>
                <a:gd name="T72" fmla="*/ 66 w 99"/>
                <a:gd name="T73" fmla="*/ 48 h 97"/>
                <a:gd name="T74" fmla="*/ 50 w 99"/>
                <a:gd name="T75" fmla="*/ 6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9" h="97">
                  <a:moveTo>
                    <a:pt x="86" y="59"/>
                  </a:moveTo>
                  <a:cubicBezTo>
                    <a:pt x="86" y="59"/>
                    <a:pt x="99" y="54"/>
                    <a:pt x="99" y="53"/>
                  </a:cubicBezTo>
                  <a:cubicBezTo>
                    <a:pt x="99" y="42"/>
                    <a:pt x="99" y="42"/>
                    <a:pt x="99" y="42"/>
                  </a:cubicBezTo>
                  <a:cubicBezTo>
                    <a:pt x="99" y="42"/>
                    <a:pt x="86" y="37"/>
                    <a:pt x="86" y="37"/>
                  </a:cubicBezTo>
                  <a:cubicBezTo>
                    <a:pt x="83" y="31"/>
                    <a:pt x="83" y="31"/>
                    <a:pt x="83" y="31"/>
                  </a:cubicBezTo>
                  <a:cubicBezTo>
                    <a:pt x="83" y="31"/>
                    <a:pt x="89" y="18"/>
                    <a:pt x="89" y="17"/>
                  </a:cubicBezTo>
                  <a:cubicBezTo>
                    <a:pt x="81" y="10"/>
                    <a:pt x="81" y="10"/>
                    <a:pt x="81" y="10"/>
                  </a:cubicBezTo>
                  <a:cubicBezTo>
                    <a:pt x="80" y="9"/>
                    <a:pt x="67" y="15"/>
                    <a:pt x="67" y="15"/>
                  </a:cubicBezTo>
                  <a:cubicBezTo>
                    <a:pt x="61" y="13"/>
                    <a:pt x="61" y="13"/>
                    <a:pt x="61" y="13"/>
                  </a:cubicBezTo>
                  <a:cubicBezTo>
                    <a:pt x="61" y="13"/>
                    <a:pt x="56" y="0"/>
                    <a:pt x="55" y="0"/>
                  </a:cubicBezTo>
                  <a:cubicBezTo>
                    <a:pt x="44" y="0"/>
                    <a:pt x="44" y="0"/>
                    <a:pt x="44" y="0"/>
                  </a:cubicBezTo>
                  <a:cubicBezTo>
                    <a:pt x="43" y="0"/>
                    <a:pt x="39" y="13"/>
                    <a:pt x="39" y="13"/>
                  </a:cubicBezTo>
                  <a:cubicBezTo>
                    <a:pt x="32" y="15"/>
                    <a:pt x="32" y="15"/>
                    <a:pt x="32" y="15"/>
                  </a:cubicBezTo>
                  <a:cubicBezTo>
                    <a:pt x="32" y="15"/>
                    <a:pt x="19" y="10"/>
                    <a:pt x="19" y="10"/>
                  </a:cubicBezTo>
                  <a:cubicBezTo>
                    <a:pt x="11" y="18"/>
                    <a:pt x="11" y="18"/>
                    <a:pt x="11" y="18"/>
                  </a:cubicBezTo>
                  <a:cubicBezTo>
                    <a:pt x="10" y="18"/>
                    <a:pt x="16" y="31"/>
                    <a:pt x="16" y="31"/>
                  </a:cubicBezTo>
                  <a:cubicBezTo>
                    <a:pt x="14" y="37"/>
                    <a:pt x="14" y="37"/>
                    <a:pt x="14" y="37"/>
                  </a:cubicBezTo>
                  <a:cubicBezTo>
                    <a:pt x="14" y="37"/>
                    <a:pt x="0" y="42"/>
                    <a:pt x="0" y="43"/>
                  </a:cubicBezTo>
                  <a:cubicBezTo>
                    <a:pt x="0" y="54"/>
                    <a:pt x="0" y="54"/>
                    <a:pt x="0" y="54"/>
                  </a:cubicBezTo>
                  <a:cubicBezTo>
                    <a:pt x="0" y="54"/>
                    <a:pt x="14" y="59"/>
                    <a:pt x="14" y="59"/>
                  </a:cubicBezTo>
                  <a:cubicBezTo>
                    <a:pt x="16" y="65"/>
                    <a:pt x="16" y="65"/>
                    <a:pt x="16" y="65"/>
                  </a:cubicBezTo>
                  <a:cubicBezTo>
                    <a:pt x="16" y="65"/>
                    <a:pt x="11" y="78"/>
                    <a:pt x="11" y="79"/>
                  </a:cubicBezTo>
                  <a:cubicBezTo>
                    <a:pt x="19" y="86"/>
                    <a:pt x="19" y="86"/>
                    <a:pt x="19" y="86"/>
                  </a:cubicBezTo>
                  <a:cubicBezTo>
                    <a:pt x="19" y="87"/>
                    <a:pt x="33" y="81"/>
                    <a:pt x="33" y="81"/>
                  </a:cubicBezTo>
                  <a:cubicBezTo>
                    <a:pt x="39" y="83"/>
                    <a:pt x="39" y="83"/>
                    <a:pt x="39" y="83"/>
                  </a:cubicBezTo>
                  <a:cubicBezTo>
                    <a:pt x="39" y="83"/>
                    <a:pt x="44" y="97"/>
                    <a:pt x="45" y="97"/>
                  </a:cubicBezTo>
                  <a:cubicBezTo>
                    <a:pt x="56" y="97"/>
                    <a:pt x="56" y="97"/>
                    <a:pt x="56" y="97"/>
                  </a:cubicBezTo>
                  <a:cubicBezTo>
                    <a:pt x="56" y="97"/>
                    <a:pt x="61" y="83"/>
                    <a:pt x="61" y="83"/>
                  </a:cubicBezTo>
                  <a:cubicBezTo>
                    <a:pt x="67" y="81"/>
                    <a:pt x="67" y="81"/>
                    <a:pt x="67" y="81"/>
                  </a:cubicBezTo>
                  <a:cubicBezTo>
                    <a:pt x="67" y="81"/>
                    <a:pt x="81" y="86"/>
                    <a:pt x="81" y="86"/>
                  </a:cubicBezTo>
                  <a:cubicBezTo>
                    <a:pt x="89" y="78"/>
                    <a:pt x="89" y="78"/>
                    <a:pt x="89" y="78"/>
                  </a:cubicBezTo>
                  <a:cubicBezTo>
                    <a:pt x="89" y="78"/>
                    <a:pt x="83" y="65"/>
                    <a:pt x="83" y="65"/>
                  </a:cubicBezTo>
                  <a:lnTo>
                    <a:pt x="86" y="59"/>
                  </a:lnTo>
                  <a:close/>
                  <a:moveTo>
                    <a:pt x="50" y="64"/>
                  </a:moveTo>
                  <a:cubicBezTo>
                    <a:pt x="41" y="64"/>
                    <a:pt x="34" y="57"/>
                    <a:pt x="34" y="48"/>
                  </a:cubicBezTo>
                  <a:cubicBezTo>
                    <a:pt x="34" y="39"/>
                    <a:pt x="41" y="33"/>
                    <a:pt x="50" y="33"/>
                  </a:cubicBezTo>
                  <a:cubicBezTo>
                    <a:pt x="59" y="33"/>
                    <a:pt x="66" y="39"/>
                    <a:pt x="66" y="48"/>
                  </a:cubicBezTo>
                  <a:cubicBezTo>
                    <a:pt x="66" y="57"/>
                    <a:pt x="59" y="64"/>
                    <a:pt x="50" y="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34" tIns="45717" rIns="91434" bIns="45717" numCol="1" anchor="t" anchorCtr="0" compatLnSpc="1"/>
            <a:p>
              <a:endParaRPr 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23" name="Freeform 49"/>
            <p:cNvSpPr>
              <a:spLocks noEditPoints="1"/>
            </p:cNvSpPr>
            <p:nvPr>
              <p:custDataLst>
                <p:tags r:id="rId21"/>
              </p:custDataLst>
            </p:nvPr>
          </p:nvSpPr>
          <p:spPr bwMode="auto">
            <a:xfrm>
              <a:off x="7661275" y="1247775"/>
              <a:ext cx="122238" cy="123825"/>
            </a:xfrm>
            <a:custGeom>
              <a:avLst/>
              <a:gdLst>
                <a:gd name="T0" fmla="*/ 41 w 47"/>
                <a:gd name="T1" fmla="*/ 22 h 47"/>
                <a:gd name="T2" fmla="*/ 41 w 47"/>
                <a:gd name="T3" fmla="*/ 19 h 47"/>
                <a:gd name="T4" fmla="*/ 45 w 47"/>
                <a:gd name="T5" fmla="*/ 13 h 47"/>
                <a:gd name="T6" fmla="*/ 42 w 47"/>
                <a:gd name="T7" fmla="*/ 9 h 47"/>
                <a:gd name="T8" fmla="*/ 35 w 47"/>
                <a:gd name="T9" fmla="*/ 10 h 47"/>
                <a:gd name="T10" fmla="*/ 33 w 47"/>
                <a:gd name="T11" fmla="*/ 8 h 47"/>
                <a:gd name="T12" fmla="*/ 32 w 47"/>
                <a:gd name="T13" fmla="*/ 1 h 47"/>
                <a:gd name="T14" fmla="*/ 27 w 47"/>
                <a:gd name="T15" fmla="*/ 0 h 47"/>
                <a:gd name="T16" fmla="*/ 22 w 47"/>
                <a:gd name="T17" fmla="*/ 6 h 47"/>
                <a:gd name="T18" fmla="*/ 19 w 47"/>
                <a:gd name="T19" fmla="*/ 6 h 47"/>
                <a:gd name="T20" fmla="*/ 14 w 47"/>
                <a:gd name="T21" fmla="*/ 2 h 47"/>
                <a:gd name="T22" fmla="*/ 9 w 47"/>
                <a:gd name="T23" fmla="*/ 5 h 47"/>
                <a:gd name="T24" fmla="*/ 10 w 47"/>
                <a:gd name="T25" fmla="*/ 12 h 47"/>
                <a:gd name="T26" fmla="*/ 9 w 47"/>
                <a:gd name="T27" fmla="*/ 14 h 47"/>
                <a:gd name="T28" fmla="*/ 2 w 47"/>
                <a:gd name="T29" fmla="*/ 16 h 47"/>
                <a:gd name="T30" fmla="*/ 0 w 47"/>
                <a:gd name="T31" fmla="*/ 21 h 47"/>
                <a:gd name="T32" fmla="*/ 6 w 47"/>
                <a:gd name="T33" fmla="*/ 25 h 47"/>
                <a:gd name="T34" fmla="*/ 6 w 47"/>
                <a:gd name="T35" fmla="*/ 28 h 47"/>
                <a:gd name="T36" fmla="*/ 2 w 47"/>
                <a:gd name="T37" fmla="*/ 34 h 47"/>
                <a:gd name="T38" fmla="*/ 5 w 47"/>
                <a:gd name="T39" fmla="*/ 38 h 47"/>
                <a:gd name="T40" fmla="*/ 12 w 47"/>
                <a:gd name="T41" fmla="*/ 37 h 47"/>
                <a:gd name="T42" fmla="*/ 14 w 47"/>
                <a:gd name="T43" fmla="*/ 39 h 47"/>
                <a:gd name="T44" fmla="*/ 16 w 47"/>
                <a:gd name="T45" fmla="*/ 46 h 47"/>
                <a:gd name="T46" fmla="*/ 20 w 47"/>
                <a:gd name="T47" fmla="*/ 47 h 47"/>
                <a:gd name="T48" fmla="*/ 25 w 47"/>
                <a:gd name="T49" fmla="*/ 42 h 47"/>
                <a:gd name="T50" fmla="*/ 28 w 47"/>
                <a:gd name="T51" fmla="*/ 41 h 47"/>
                <a:gd name="T52" fmla="*/ 33 w 47"/>
                <a:gd name="T53" fmla="*/ 45 h 47"/>
                <a:gd name="T54" fmla="*/ 38 w 47"/>
                <a:gd name="T55" fmla="*/ 42 h 47"/>
                <a:gd name="T56" fmla="*/ 37 w 47"/>
                <a:gd name="T57" fmla="*/ 35 h 47"/>
                <a:gd name="T58" fmla="*/ 39 w 47"/>
                <a:gd name="T59" fmla="*/ 33 h 47"/>
                <a:gd name="T60" fmla="*/ 45 w 47"/>
                <a:gd name="T61" fmla="*/ 32 h 47"/>
                <a:gd name="T62" fmla="*/ 47 w 47"/>
                <a:gd name="T63" fmla="*/ 27 h 47"/>
                <a:gd name="T64" fmla="*/ 41 w 47"/>
                <a:gd name="T65" fmla="*/ 22 h 47"/>
                <a:gd name="T66" fmla="*/ 31 w 47"/>
                <a:gd name="T67" fmla="*/ 25 h 47"/>
                <a:gd name="T68" fmla="*/ 22 w 47"/>
                <a:gd name="T69" fmla="*/ 31 h 47"/>
                <a:gd name="T70" fmla="*/ 16 w 47"/>
                <a:gd name="T71" fmla="*/ 22 h 47"/>
                <a:gd name="T72" fmla="*/ 25 w 47"/>
                <a:gd name="T73" fmla="*/ 16 h 47"/>
                <a:gd name="T74" fmla="*/ 31 w 47"/>
                <a:gd name="T75" fmla="*/ 2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7" h="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2" y="6"/>
                    <a:pt x="22" y="6"/>
                  </a:cubicBezTo>
                  <a:cubicBezTo>
                    <a:pt x="19" y="6"/>
                    <a:pt x="19" y="6"/>
                    <a:pt x="19" y="6"/>
                  </a:cubicBezTo>
                  <a:cubicBezTo>
                    <a:pt x="19"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0" y="21"/>
                    <a:pt x="0" y="21"/>
                    <a:pt x="0" y="21"/>
                  </a:cubicBezTo>
                  <a:cubicBezTo>
                    <a:pt x="0" y="21"/>
                    <a:pt x="6" y="25"/>
                    <a:pt x="6" y="25"/>
                  </a:cubicBezTo>
                  <a:cubicBezTo>
                    <a:pt x="6" y="28"/>
                    <a:pt x="6" y="28"/>
                    <a:pt x="6" y="28"/>
                  </a:cubicBezTo>
                  <a:cubicBezTo>
                    <a:pt x="6" y="28"/>
                    <a:pt x="2" y="34"/>
                    <a:pt x="2" y="34"/>
                  </a:cubicBezTo>
                  <a:cubicBezTo>
                    <a:pt x="5" y="38"/>
                    <a:pt x="5" y="38"/>
                    <a:pt x="5" y="38"/>
                  </a:cubicBezTo>
                  <a:cubicBezTo>
                    <a:pt x="5" y="39"/>
                    <a:pt x="12" y="37"/>
                    <a:pt x="12" y="37"/>
                  </a:cubicBezTo>
                  <a:cubicBezTo>
                    <a:pt x="14" y="39"/>
                    <a:pt x="14" y="39"/>
                    <a:pt x="14" y="39"/>
                  </a:cubicBezTo>
                  <a:cubicBezTo>
                    <a:pt x="14" y="39"/>
                    <a:pt x="15" y="46"/>
                    <a:pt x="16" y="46"/>
                  </a:cubicBezTo>
                  <a:cubicBezTo>
                    <a:pt x="20" y="47"/>
                    <a:pt x="20" y="47"/>
                    <a:pt x="20" y="47"/>
                  </a:cubicBezTo>
                  <a:cubicBezTo>
                    <a:pt x="21" y="47"/>
                    <a:pt x="25" y="42"/>
                    <a:pt x="25" y="42"/>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5" y="32"/>
                  </a:cubicBezTo>
                  <a:cubicBezTo>
                    <a:pt x="47" y="27"/>
                    <a:pt x="47" y="27"/>
                    <a:pt x="47" y="27"/>
                  </a:cubicBezTo>
                  <a:cubicBezTo>
                    <a:pt x="47" y="26"/>
                    <a:pt x="41" y="22"/>
                    <a:pt x="41" y="22"/>
                  </a:cubicBezTo>
                  <a:close/>
                  <a:moveTo>
                    <a:pt x="31" y="25"/>
                  </a:moveTo>
                  <a:cubicBezTo>
                    <a:pt x="30" y="29"/>
                    <a:pt x="26" y="32"/>
                    <a:pt x="22" y="31"/>
                  </a:cubicBezTo>
                  <a:cubicBezTo>
                    <a:pt x="18" y="30"/>
                    <a:pt x="15" y="26"/>
                    <a:pt x="16" y="22"/>
                  </a:cubicBezTo>
                  <a:cubicBezTo>
                    <a:pt x="17" y="18"/>
                    <a:pt x="21" y="15"/>
                    <a:pt x="25" y="16"/>
                  </a:cubicBezTo>
                  <a:cubicBezTo>
                    <a:pt x="29" y="17"/>
                    <a:pt x="32" y="21"/>
                    <a:pt x="31"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34" tIns="45717" rIns="91434" bIns="45717" numCol="1" anchor="t" anchorCtr="0" compatLnSpc="1"/>
            <a:p>
              <a:endParaRPr lang="en-US" sz="1705">
                <a:latin typeface="Impact" panose="020B0806030902050204" pitchFamily="34" charset="0"/>
                <a:ea typeface="微软雅黑" panose="020B0503020204020204" pitchFamily="34" charset="-122"/>
                <a:cs typeface="+mn-ea"/>
                <a:sym typeface="Impact" panose="020B0806030902050204" pitchFamily="34" charset="0"/>
              </a:endParaRPr>
            </a:p>
          </p:txBody>
        </p:sp>
      </p:grpSp>
      <p:sp>
        <p:nvSpPr>
          <p:cNvPr id="154" name="TextBox 153"/>
          <p:cNvSpPr txBox="1"/>
          <p:nvPr>
            <p:custDataLst>
              <p:tags r:id="rId22"/>
            </p:custDataLst>
          </p:nvPr>
        </p:nvSpPr>
        <p:spPr>
          <a:xfrm>
            <a:off x="7969885" y="1002030"/>
            <a:ext cx="3668395" cy="397510"/>
          </a:xfrm>
          <a:prstGeom prst="rect">
            <a:avLst/>
          </a:prstGeom>
          <a:noFill/>
        </p:spPr>
        <p:txBody>
          <a:bodyPr wrap="square" lIns="91399" tIns="45699" rIns="91399" bIns="45699" rtlCol="0">
            <a:spAutoFit/>
          </a:bodyPr>
          <a:p>
            <a:pPr>
              <a:defRPr/>
            </a:pPr>
            <a:r>
              <a:rPr lang="zh-CN" altLang="en-US" sz="2000" b="1" dirty="0" smtClean="0">
                <a:solidFill>
                  <a:schemeClr val="tx1"/>
                </a:solidFill>
                <a:latin typeface="Impact" panose="020B0806030902050204" pitchFamily="34" charset="0"/>
                <a:ea typeface="微软雅黑" panose="020B0503020204020204" pitchFamily="34" charset="-122"/>
                <a:cs typeface="+mn-ea"/>
                <a:sym typeface="Impact" panose="020B0806030902050204" pitchFamily="34" charset="0"/>
              </a:rPr>
              <a:t>电解质组分全面，配比合理</a:t>
            </a:r>
            <a:endParaRPr lang="zh-CN" altLang="en-US" sz="2000" b="1" dirty="0" smtClean="0">
              <a:solidFill>
                <a:schemeClr val="tx1"/>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56" name="TextBox 155"/>
          <p:cNvSpPr txBox="1"/>
          <p:nvPr>
            <p:custDataLst>
              <p:tags r:id="rId23"/>
            </p:custDataLst>
          </p:nvPr>
        </p:nvSpPr>
        <p:spPr>
          <a:xfrm>
            <a:off x="8042275" y="3109595"/>
            <a:ext cx="2896870" cy="382270"/>
          </a:xfrm>
          <a:prstGeom prst="rect">
            <a:avLst/>
          </a:prstGeom>
          <a:noFill/>
        </p:spPr>
        <p:txBody>
          <a:bodyPr wrap="square" lIns="91399" tIns="45699" rIns="91399" bIns="45699" rtlCol="0">
            <a:spAutoFit/>
          </a:bodyPr>
          <a:p>
            <a:pPr lvl="0" algn="l">
              <a:buClrTx/>
              <a:buSzTx/>
              <a:buFontTx/>
              <a:defRPr/>
            </a:pPr>
            <a:r>
              <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rPr>
              <a:t>有效提升配置效率</a:t>
            </a:r>
            <a:endPar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57" name="TextBox 156"/>
          <p:cNvSpPr txBox="1"/>
          <p:nvPr>
            <p:custDataLst>
              <p:tags r:id="rId24"/>
            </p:custDataLst>
          </p:nvPr>
        </p:nvSpPr>
        <p:spPr>
          <a:xfrm>
            <a:off x="7898765" y="3475990"/>
            <a:ext cx="3963035" cy="925830"/>
          </a:xfrm>
          <a:prstGeom prst="rect">
            <a:avLst/>
          </a:prstGeom>
          <a:noFill/>
        </p:spPr>
        <p:txBody>
          <a:bodyPr wrap="square" lIns="91440" tIns="45720" rIns="91440" bIns="45720" rtlCol="0" anchor="t">
            <a:noAutofit/>
          </a:bodyPr>
          <a:p>
            <a:pPr marL="285750" lvl="0" indent="-285750" algn="l">
              <a:lnSpc>
                <a:spcPct val="150000"/>
              </a:lnSpc>
              <a:buClrTx/>
              <a:buSzTx/>
              <a:buFont typeface="Arial" panose="020B0604020202020204" pitchFamily="34" charset="0"/>
              <a:buChar char="•"/>
            </a:pPr>
            <a:r>
              <a:rPr lang="zh-CN" altLang="en-US" sz="16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与多支电解质配置相比</a:t>
            </a:r>
            <a:r>
              <a:rPr lang="zh-CN" altLang="en-US" sz="16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a:t>
            </a:r>
            <a:r>
              <a:rPr lang="zh-CN" altLang="en-US" sz="1600" b="1">
                <a:solidFill>
                  <a:srgbClr val="FF0000"/>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本品配置次数减少</a:t>
            </a:r>
            <a:r>
              <a:rPr lang="zh-CN" altLang="en-US" sz="1600" b="1">
                <a:solidFill>
                  <a:srgbClr val="FF0000"/>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约</a:t>
            </a:r>
            <a:r>
              <a:rPr lang="zh-CN" altLang="en-US" sz="1600" b="1">
                <a:solidFill>
                  <a:srgbClr val="FF0000"/>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5倍</a:t>
            </a:r>
            <a:r>
              <a:rPr lang="zh-CN" altLang="en-US" sz="16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a:t>
            </a:r>
            <a:endParaRPr lang="zh-CN" altLang="en-US" sz="16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p:txBody>
      </p:sp>
      <p:sp>
        <p:nvSpPr>
          <p:cNvPr id="158" name="TextBox 157"/>
          <p:cNvSpPr txBox="1"/>
          <p:nvPr>
            <p:custDataLst>
              <p:tags r:id="rId25"/>
            </p:custDataLst>
          </p:nvPr>
        </p:nvSpPr>
        <p:spPr>
          <a:xfrm>
            <a:off x="8042275" y="4358640"/>
            <a:ext cx="2781935" cy="382270"/>
          </a:xfrm>
          <a:prstGeom prst="rect">
            <a:avLst/>
          </a:prstGeom>
          <a:noFill/>
        </p:spPr>
        <p:txBody>
          <a:bodyPr wrap="square" lIns="91399" tIns="45699" rIns="91399" bIns="45699" rtlCol="0">
            <a:spAutoFit/>
          </a:bodyPr>
          <a:p>
            <a:pPr lvl="0" algn="l">
              <a:buClrTx/>
              <a:buSzTx/>
              <a:buFontTx/>
              <a:defRPr/>
            </a:pPr>
            <a:r>
              <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rPr>
              <a:t>有效改善患者预后</a:t>
            </a:r>
            <a:endParaRPr lang="zh-CN" altLang="en-US" sz="2000" b="1" dirty="0" smtClean="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159" name="TextBox 158"/>
          <p:cNvSpPr txBox="1"/>
          <p:nvPr>
            <p:custDataLst>
              <p:tags r:id="rId26"/>
            </p:custDataLst>
          </p:nvPr>
        </p:nvSpPr>
        <p:spPr>
          <a:xfrm>
            <a:off x="7898765" y="4697730"/>
            <a:ext cx="4101465" cy="1576070"/>
          </a:xfrm>
          <a:prstGeom prst="rect">
            <a:avLst/>
          </a:prstGeom>
          <a:noFill/>
        </p:spPr>
        <p:txBody>
          <a:bodyPr wrap="square" lIns="91440" tIns="45720" rIns="91440" bIns="45720" rtlCol="0" anchor="t">
            <a:noAutofit/>
          </a:bodyPr>
          <a:p>
            <a:pPr marL="285750" lvl="0" indent="-285750" algn="l">
              <a:lnSpc>
                <a:spcPct val="150000"/>
              </a:lnSpc>
              <a:buClrTx/>
              <a:buSzTx/>
              <a:buFont typeface="Arial" panose="020B0604020202020204" pitchFamily="34" charset="0"/>
              <a:buChar char="•"/>
            </a:pPr>
            <a:r>
              <a:rPr lang="zh-CN" altLang="en-US" sz="1600" b="1">
                <a:solidFill>
                  <a:srgbClr val="FF0000"/>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钾离子</a:t>
            </a:r>
            <a:r>
              <a:rPr lang="zh-CN" altLang="en-US" sz="16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可降低术后心律失常的发生率</a:t>
            </a:r>
            <a:r>
              <a:rPr lang="en-US" altLang="zh-CN" sz="1600" baseline="300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a:t>
            </a:r>
            <a:r>
              <a:rPr lang="en-US" altLang="zh-CN" sz="1600" baseline="300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2]</a:t>
            </a:r>
            <a:endParaRPr lang="en-US" altLang="zh-CN" sz="1600" baseline="300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a:p>
            <a:pPr marL="285750" lvl="0" indent="-285750" algn="l">
              <a:lnSpc>
                <a:spcPct val="150000"/>
              </a:lnSpc>
              <a:buClrTx/>
              <a:buSzTx/>
              <a:buFont typeface="Arial" panose="020B0604020202020204" pitchFamily="34" charset="0"/>
              <a:buChar char="•"/>
            </a:pPr>
            <a:r>
              <a:rPr lang="zh-CN" altLang="en-US" sz="1600" b="1">
                <a:solidFill>
                  <a:srgbClr val="FF0000"/>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钙离子</a:t>
            </a:r>
            <a:r>
              <a:rPr lang="zh-CN" altLang="en-US" sz="16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可减少老年患者发生术后并发症</a:t>
            </a:r>
            <a:r>
              <a:rPr lang="en-US" altLang="zh-CN" sz="1600" baseline="300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[3]</a:t>
            </a:r>
            <a:endParaRPr lang="zh-CN" altLang="en-US" sz="1600" baseline="300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a:p>
            <a:pPr marL="285750" lvl="0" indent="-285750" algn="l">
              <a:lnSpc>
                <a:spcPct val="150000"/>
              </a:lnSpc>
              <a:buClrTx/>
              <a:buSzTx/>
              <a:buFont typeface="Arial" panose="020B0604020202020204" pitchFamily="34" charset="0"/>
              <a:buChar char="•"/>
            </a:pPr>
            <a:r>
              <a:rPr lang="zh-CN" altLang="en-US" sz="1600" b="1">
                <a:solidFill>
                  <a:srgbClr val="FF0000"/>
                </a:solidFill>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镁离子</a:t>
            </a:r>
            <a:r>
              <a:rPr lang="zh-CN" altLang="en-US" sz="16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在手术后疼痛、麻醉恢复时间、术后不良反应等方面表现更优</a:t>
            </a:r>
            <a:r>
              <a:rPr lang="en-US" altLang="zh-CN" sz="1600" baseline="300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a:t>
            </a:r>
            <a:r>
              <a:rPr lang="en-US" altLang="zh-CN" sz="1600" baseline="300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rPr>
              <a:t>4]</a:t>
            </a:r>
            <a:endParaRPr lang="en-US" altLang="zh-CN" sz="1600" baseline="30000">
              <a:latin typeface="Times New Roman" panose="02020603050405020304" charset="0"/>
              <a:ea typeface="微软雅黑" panose="020B0503020204020204" pitchFamily="34" charset="-122"/>
              <a:cs typeface="Times New Roman" panose="02020603050405020304" charset="0"/>
              <a:sym typeface="Impact" panose="020B0806030902050204" pitchFamily="34" charset="0"/>
            </a:endParaRPr>
          </a:p>
        </p:txBody>
      </p:sp>
      <p:sp>
        <p:nvSpPr>
          <p:cNvPr id="4" name="文本框 3"/>
          <p:cNvSpPr txBox="1"/>
          <p:nvPr>
            <p:custDataLst>
              <p:tags r:id="rId27"/>
            </p:custDataLst>
          </p:nvPr>
        </p:nvSpPr>
        <p:spPr>
          <a:xfrm>
            <a:off x="7859395" y="1411605"/>
            <a:ext cx="4140200" cy="1568450"/>
          </a:xfrm>
          <a:prstGeom prst="rect">
            <a:avLst/>
          </a:prstGeom>
          <a:noFill/>
        </p:spPr>
        <p:txBody>
          <a:bodyPr wrap="square" rtlCol="0" anchor="t">
            <a:spAutoFit/>
          </a:bodyPr>
          <a:p>
            <a:pPr marL="285750" indent="-285750" fontAlgn="auto">
              <a:lnSpc>
                <a:spcPct val="150000"/>
              </a:lnSpc>
              <a:buFont typeface="Arial" panose="020B0604020202020204" pitchFamily="34" charset="0"/>
              <a:buChar char="•"/>
            </a:pPr>
            <a:r>
              <a:rPr lang="zh-CN" altLang="en-US" sz="1600">
                <a:latin typeface="Times New Roman" panose="02020603050405020304" charset="0"/>
                <a:ea typeface="微软雅黑" panose="020B0503020204020204" pitchFamily="34" charset="-122"/>
                <a:cs typeface="Times New Roman" panose="02020603050405020304" charset="0"/>
              </a:rPr>
              <a:t>四种离子的合理补充满足人体营养需求；</a:t>
            </a:r>
            <a:endParaRPr lang="zh-CN" altLang="en-US" sz="1600">
              <a:latin typeface="Times New Roman" panose="02020603050405020304" charset="0"/>
              <a:ea typeface="微软雅黑" panose="020B0503020204020204" pitchFamily="34" charset="-122"/>
              <a:cs typeface="Times New Roman" panose="02020603050405020304" charset="0"/>
            </a:endParaRPr>
          </a:p>
          <a:p>
            <a:pPr marL="285750" indent="-285750" fontAlgn="auto">
              <a:lnSpc>
                <a:spcPct val="150000"/>
              </a:lnSpc>
              <a:buFont typeface="Arial" panose="020B0604020202020204" pitchFamily="34" charset="0"/>
              <a:buChar char="•"/>
            </a:pPr>
            <a:r>
              <a:rPr lang="zh-CN" altLang="en-US" sz="1600">
                <a:latin typeface="Times New Roman" panose="02020603050405020304" charset="0"/>
                <a:ea typeface="微软雅黑" panose="020B0503020204020204" pitchFamily="34" charset="-122"/>
                <a:cs typeface="Times New Roman" panose="02020603050405020304" charset="0"/>
              </a:rPr>
              <a:t>同时能减少并发症，提高总体生存期</a:t>
            </a:r>
            <a:r>
              <a:rPr lang="en-US" altLang="zh-CN" sz="1600" baseline="30000">
                <a:latin typeface="Times New Roman" panose="02020603050405020304" charset="0"/>
                <a:ea typeface="微软雅黑" panose="020B0503020204020204" pitchFamily="34" charset="-122"/>
                <a:cs typeface="Times New Roman" panose="02020603050405020304" charset="0"/>
              </a:rPr>
              <a:t>[1]</a:t>
            </a:r>
            <a:r>
              <a:rPr lang="zh-CN" altLang="en-US" sz="1600">
                <a:latin typeface="Times New Roman" panose="02020603050405020304" charset="0"/>
                <a:ea typeface="微软雅黑" panose="020B0503020204020204" pitchFamily="34" charset="-122"/>
                <a:cs typeface="Times New Roman" panose="02020603050405020304" charset="0"/>
              </a:rPr>
              <a:t>；</a:t>
            </a:r>
            <a:endParaRPr lang="en-US" altLang="zh-CN" sz="1600" baseline="30000">
              <a:latin typeface="Times New Roman" panose="02020603050405020304" charset="0"/>
              <a:ea typeface="微软雅黑" panose="020B0503020204020204" pitchFamily="34" charset="-122"/>
              <a:cs typeface="Times New Roman" panose="02020603050405020304" charset="0"/>
            </a:endParaRPr>
          </a:p>
          <a:p>
            <a:pPr marL="285750" indent="-285750" fontAlgn="auto">
              <a:lnSpc>
                <a:spcPct val="150000"/>
              </a:lnSpc>
              <a:buFont typeface="Arial" panose="020B0604020202020204" pitchFamily="34" charset="0"/>
              <a:buChar char="•"/>
            </a:pPr>
            <a:r>
              <a:rPr lang="zh-CN" altLang="en-US" sz="1600" dirty="0">
                <a:solidFill>
                  <a:schemeClr val="tx1"/>
                </a:solidFill>
                <a:latin typeface="+mn-ea"/>
                <a:sym typeface="+mn-ea"/>
              </a:rPr>
              <a:t>原研品在美国上市多年且配方经典， </a:t>
            </a:r>
            <a:r>
              <a:rPr lang="zh-CN" sz="1600" dirty="0">
                <a:solidFill>
                  <a:schemeClr val="tx1"/>
                </a:solidFill>
                <a:latin typeface="+mn-ea"/>
                <a:sym typeface="+mn-ea"/>
              </a:rPr>
              <a:t>成分</a:t>
            </a:r>
            <a:r>
              <a:rPr lang="zh-CN" altLang="en-US" sz="1600" dirty="0">
                <a:solidFill>
                  <a:schemeClr val="tx1"/>
                </a:solidFill>
                <a:latin typeface="+mn-ea"/>
                <a:sym typeface="+mn-ea"/>
              </a:rPr>
              <a:t>符合人体正常生理指标。</a:t>
            </a:r>
            <a:endParaRPr lang="zh-CN" altLang="en-US" sz="1600" baseline="30000" dirty="0">
              <a:solidFill>
                <a:schemeClr val="tx1"/>
              </a:solidFill>
              <a:latin typeface="+mn-ea"/>
              <a:ea typeface="微软雅黑" panose="020B0503020204020204" pitchFamily="34" charset="-122"/>
              <a:cs typeface="Times New Roman" panose="02020603050405020304" charset="0"/>
              <a:sym typeface="+mn-ea"/>
            </a:endParaRPr>
          </a:p>
        </p:txBody>
      </p:sp>
      <p:sp>
        <p:nvSpPr>
          <p:cNvPr id="6" name="文本框 5"/>
          <p:cNvSpPr txBox="1"/>
          <p:nvPr/>
        </p:nvSpPr>
        <p:spPr>
          <a:xfrm>
            <a:off x="337185" y="6237605"/>
            <a:ext cx="11003280" cy="685800"/>
          </a:xfrm>
          <a:prstGeom prst="rect">
            <a:avLst/>
          </a:prstGeom>
          <a:noFill/>
        </p:spPr>
        <p:txBody>
          <a:bodyPr wrap="square" rtlCol="0" anchor="t">
            <a:noAutofit/>
          </a:bodyPr>
          <a:p>
            <a:pPr algn="l"/>
            <a:r>
              <a:rPr lang="en-US" sz="900">
                <a:solidFill>
                  <a:schemeClr val="tx1"/>
                </a:solidFill>
                <a:latin typeface="Times New Roman" panose="02020603050405020304" charset="0"/>
                <a:ea typeface="微软雅黑" panose="020B0503020204020204" pitchFamily="34" charset="-122"/>
                <a:cs typeface="Times New Roman" panose="02020603050405020304" charset="0"/>
                <a:sym typeface="+mn-ea"/>
              </a:rPr>
              <a:t>[1]葛可佑.矿物质:人体不可缺少的结构组分和功能活性物质[J].科学世界,2008,No.107(01):1.</a:t>
            </a:r>
            <a:endParaRPr lang="en-US" sz="900">
              <a:solidFill>
                <a:schemeClr val="tx1"/>
              </a:solidFill>
              <a:latin typeface="Times New Roman" panose="02020603050405020304" charset="0"/>
              <a:ea typeface="微软雅黑" panose="020B0503020204020204" pitchFamily="34" charset="-122"/>
              <a:cs typeface="Times New Roman" panose="02020603050405020304" charset="0"/>
              <a:sym typeface="+mn-ea"/>
            </a:endParaRPr>
          </a:p>
          <a:p>
            <a:pPr algn="l"/>
            <a:r>
              <a:rPr lang="en-US" altLang="zh-CN" sz="900" dirty="0">
                <a:latin typeface="Times New Roman" panose="02020603050405020304" charset="0"/>
                <a:ea typeface="微软雅黑" panose="020B0503020204020204" pitchFamily="34" charset="-122"/>
                <a:cs typeface="Times New Roman" panose="02020603050405020304" charset="0"/>
                <a:sym typeface="+mn-ea"/>
              </a:rPr>
              <a:t>[2]</a:t>
            </a:r>
            <a:r>
              <a:rPr lang="en-US" altLang="zh-CN" sz="900" dirty="0" err="1">
                <a:latin typeface="Times New Roman" panose="02020603050405020304" charset="0"/>
                <a:ea typeface="微软雅黑" panose="020B0503020204020204" pitchFamily="34" charset="-122"/>
                <a:cs typeface="Times New Roman" panose="02020603050405020304" charset="0"/>
                <a:sym typeface="+mn-ea"/>
              </a:rPr>
              <a:t>李锐凯</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 , </a:t>
            </a:r>
            <a:r>
              <a:rPr lang="en-US" altLang="zh-CN" sz="900" dirty="0" err="1">
                <a:latin typeface="Times New Roman" panose="02020603050405020304" charset="0"/>
                <a:ea typeface="微软雅黑" panose="020B0503020204020204" pitchFamily="34" charset="-122"/>
                <a:cs typeface="Times New Roman" panose="02020603050405020304" charset="0"/>
                <a:sym typeface="+mn-ea"/>
              </a:rPr>
              <a:t>洪瑞</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 , ⽅</a:t>
            </a:r>
            <a:r>
              <a:rPr lang="en-US" altLang="zh-CN" sz="900" dirty="0" err="1">
                <a:latin typeface="Times New Roman" panose="02020603050405020304" charset="0"/>
                <a:ea typeface="微软雅黑" panose="020B0503020204020204" pitchFamily="34" charset="-122"/>
                <a:cs typeface="Times New Roman" panose="02020603050405020304" charset="0"/>
                <a:sym typeface="+mn-ea"/>
              </a:rPr>
              <a:t>伟群</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 ,等. ⾼</a:t>
            </a:r>
            <a:r>
              <a:rPr lang="en-US" altLang="zh-CN" sz="900" dirty="0" err="1">
                <a:latin typeface="Times New Roman" panose="02020603050405020304" charset="0"/>
                <a:ea typeface="微软雅黑" panose="020B0503020204020204" pitchFamily="34" charset="-122"/>
                <a:cs typeface="Times New Roman" panose="02020603050405020304" charset="0"/>
                <a:sym typeface="+mn-ea"/>
              </a:rPr>
              <a:t>龄⾷管癌、贲门癌围⼿术期⼼律失常的临床分析</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 [J]. 海南医学,2009,20(7):236-237.</a:t>
            </a:r>
            <a:endParaRPr lang="en-US" altLang="zh-CN" sz="900" dirty="0">
              <a:latin typeface="Times New Roman" panose="02020603050405020304" charset="0"/>
              <a:ea typeface="微软雅黑" panose="020B0503020204020204" pitchFamily="34" charset="-122"/>
              <a:cs typeface="Times New Roman" panose="02020603050405020304" charset="0"/>
              <a:sym typeface="+mn-ea"/>
            </a:endParaRPr>
          </a:p>
          <a:p>
            <a:pPr algn="l"/>
            <a:r>
              <a:rPr lang="en-US" altLang="zh-CN" sz="900" dirty="0">
                <a:latin typeface="Times New Roman" panose="02020603050405020304" charset="0"/>
                <a:ea typeface="微软雅黑" panose="020B0503020204020204" pitchFamily="34" charset="-122"/>
                <a:cs typeface="Times New Roman" panose="02020603050405020304" charset="0"/>
                <a:sym typeface="+mn-ea"/>
              </a:rPr>
              <a:t>[3]</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张洪彬 </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 </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赵寒辉 </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王素霞 </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周鹏 </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贺青卿 </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王延群 </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丁伟平 </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柳刚</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.303</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例甲状旁腺切除术围术期观察及术后严重低钙血症危险因素分析</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[J].</a:t>
            </a:r>
            <a:r>
              <a:rPr lang="zh-CN" altLang="en-US" sz="900" dirty="0">
                <a:latin typeface="Times New Roman" panose="02020603050405020304" charset="0"/>
                <a:ea typeface="微软雅黑" panose="020B0503020204020204" pitchFamily="34" charset="-122"/>
                <a:cs typeface="Times New Roman" panose="02020603050405020304" charset="0"/>
                <a:sym typeface="+mn-ea"/>
              </a:rPr>
              <a:t>山东大学学报：医学版</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 2020, 58(9):7</a:t>
            </a:r>
            <a:endParaRPr lang="en-US" altLang="zh-CN" sz="900" dirty="0">
              <a:latin typeface="Times New Roman" panose="02020603050405020304" charset="0"/>
              <a:ea typeface="微软雅黑" panose="020B0503020204020204" pitchFamily="34" charset="-122"/>
              <a:cs typeface="Times New Roman" panose="02020603050405020304" charset="0"/>
            </a:endParaRPr>
          </a:p>
          <a:p>
            <a:pPr algn="l"/>
            <a:r>
              <a:rPr lang="en-US" altLang="zh-CN" sz="900" dirty="0">
                <a:latin typeface="Times New Roman" panose="02020603050405020304" charset="0"/>
                <a:ea typeface="微软雅黑" panose="020B0503020204020204" pitchFamily="34" charset="-122"/>
                <a:cs typeface="Times New Roman" panose="02020603050405020304" charset="0"/>
                <a:sym typeface="+mn-ea"/>
              </a:rPr>
              <a:t>[4]</a:t>
            </a:r>
            <a:r>
              <a:rPr lang="en-US" altLang="zh-CN" sz="900" dirty="0" err="1">
                <a:latin typeface="Times New Roman" panose="02020603050405020304" charset="0"/>
                <a:ea typeface="微软雅黑" panose="020B0503020204020204" pitchFamily="34" charset="-122"/>
                <a:cs typeface="Times New Roman" panose="02020603050405020304" charset="0"/>
                <a:sym typeface="+mn-ea"/>
              </a:rPr>
              <a:t>成子飞,张丽慧.硫酸镁对肿瘤患者麻醉期间血流动力学及术后并发症的影响</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[J].</a:t>
            </a:r>
            <a:r>
              <a:rPr lang="en-US" altLang="zh-CN" sz="900" dirty="0" err="1">
                <a:latin typeface="Times New Roman" panose="02020603050405020304" charset="0"/>
                <a:ea typeface="微软雅黑" panose="020B0503020204020204" pitchFamily="34" charset="-122"/>
                <a:cs typeface="Times New Roman" panose="02020603050405020304" charset="0"/>
                <a:sym typeface="+mn-ea"/>
              </a:rPr>
              <a:t>中国现代医药杂志</a:t>
            </a:r>
            <a:r>
              <a:rPr lang="en-US" altLang="zh-CN" sz="900" dirty="0">
                <a:latin typeface="Times New Roman" panose="02020603050405020304" charset="0"/>
                <a:ea typeface="微软雅黑" panose="020B0503020204020204" pitchFamily="34" charset="-122"/>
                <a:cs typeface="Times New Roman" panose="02020603050405020304" charset="0"/>
                <a:sym typeface="+mn-ea"/>
              </a:rPr>
              <a:t>, 2017, 19(3):3.</a:t>
            </a:r>
            <a:endParaRPr lang="en-US" altLang="zh-CN" sz="900" dirty="0">
              <a:latin typeface="Times New Roman" panose="02020603050405020304" charset="0"/>
              <a:ea typeface="微软雅黑" panose="020B0503020204020204" pitchFamily="34" charset="-122"/>
              <a:cs typeface="Times New Roman" panose="02020603050405020304" charset="0"/>
            </a:endParaRPr>
          </a:p>
          <a:p>
            <a:pPr algn="l"/>
            <a:endParaRPr lang="en-US" altLang="zh-CN" sz="900" dirty="0">
              <a:solidFill>
                <a:schemeClr val="tx1"/>
              </a:solidFill>
              <a:latin typeface="Times New Roman" panose="02020603050405020304" charset="0"/>
              <a:ea typeface="微软雅黑" panose="020B0503020204020204" pitchFamily="34"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120" grpId="0" bldLvl="0" animBg="1"/>
      <p:bldP spid="154" grpId="0"/>
      <p:bldP spid="156" grpId="0"/>
      <p:bldP spid="157" grpId="0"/>
      <p:bldP spid="158" grpId="0"/>
      <p:bldP spid="15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1" name="文本占位符 30"/>
          <p:cNvSpPr>
            <a:spLocks noGrp="1"/>
          </p:cNvSpPr>
          <p:nvPr>
            <p:ph type="body" sz="quarter" idx="10"/>
          </p:nvPr>
        </p:nvSpPr>
        <p:spPr/>
        <p:txBody>
          <a:bodyPr vert="horz" lIns="91440" tIns="45720" rIns="91440" bIns="45720" rtlCol="0" anchor="ctr">
            <a:noAutofit/>
          </a:bodyPr>
          <a:lstStyle/>
          <a:p>
            <a:pPr lvl="0" algn="l">
              <a:buClrTx/>
              <a:buSzTx/>
            </a:pPr>
            <a:r>
              <a:rPr lang="zh-CN" altLang="en-US" b="1" dirty="0" smtClean="0">
                <a:sym typeface="+mn-ea"/>
              </a:rPr>
              <a:t>三</a:t>
            </a:r>
            <a:r>
              <a:rPr lang="zh-CN" altLang="en-US" b="1" dirty="0" smtClean="0">
                <a:sym typeface="+mn-ea"/>
              </a:rPr>
              <a:t>、</a:t>
            </a:r>
            <a:r>
              <a:rPr lang="zh-CN" altLang="en-US" b="1" dirty="0" smtClean="0">
                <a:sym typeface="+mn-ea"/>
              </a:rPr>
              <a:t>有效</a:t>
            </a:r>
            <a:r>
              <a:rPr lang="zh-CN" altLang="en-US" b="1" dirty="0" smtClean="0">
                <a:sym typeface="+mn-ea"/>
              </a:rPr>
              <a:t>性</a:t>
            </a:r>
            <a:endParaRPr lang="zh-CN" altLang="en-US" b="1" dirty="0" smtClean="0">
              <a:sym typeface="+mn-ea"/>
            </a:endParaRPr>
          </a:p>
        </p:txBody>
      </p:sp>
      <p:sp>
        <p:nvSpPr>
          <p:cNvPr id="3" name="文本框 2"/>
          <p:cNvSpPr txBox="1"/>
          <p:nvPr/>
        </p:nvSpPr>
        <p:spPr>
          <a:xfrm>
            <a:off x="6457315" y="2708910"/>
            <a:ext cx="4876800" cy="1753235"/>
          </a:xfrm>
          <a:prstGeom prst="rect">
            <a:avLst/>
          </a:prstGeom>
          <a:noFill/>
        </p:spPr>
        <p:txBody>
          <a:bodyPr wrap="square" rtlCol="0" anchor="t">
            <a:spAutoFit/>
          </a:bodyPr>
          <a:p>
            <a:pPr marL="285750" indent="-285750" fontAlgn="auto">
              <a:lnSpc>
                <a:spcPct val="150000"/>
              </a:lnSpc>
              <a:buFont typeface="Wingdings" panose="05000000000000000000" pitchFamily="2" charset="2"/>
              <a:buChar char="u"/>
            </a:pPr>
            <a:r>
              <a:rPr lang="zh-CN" altLang="en-US" kern="0" dirty="0">
                <a:solidFill>
                  <a:schemeClr val="tx1"/>
                </a:solidFill>
                <a:latin typeface="+mn-ea"/>
                <a:sym typeface="+mn-ea"/>
              </a:rPr>
              <a:t>本品可与不同氨基酸配伍：使用灵活，减少病人补液量，满足不同需求的病人。</a:t>
            </a:r>
            <a:endParaRPr lang="zh-CN" altLang="en-US" kern="0" dirty="0">
              <a:solidFill>
                <a:schemeClr val="tx1"/>
              </a:solidFill>
              <a:latin typeface="+mn-ea"/>
              <a:sym typeface="+mn-ea"/>
            </a:endParaRPr>
          </a:p>
          <a:p>
            <a:pPr marL="285750" indent="-285750" fontAlgn="auto">
              <a:lnSpc>
                <a:spcPct val="150000"/>
              </a:lnSpc>
              <a:buFont typeface="Wingdings" panose="05000000000000000000" pitchFamily="2" charset="2"/>
              <a:buChar char="u"/>
            </a:pPr>
            <a:r>
              <a:rPr lang="zh-CN" altLang="en-US" kern="0" dirty="0">
                <a:solidFill>
                  <a:schemeClr val="tx1"/>
                </a:solidFill>
                <a:latin typeface="+mn-ea"/>
                <a:sym typeface="+mn-ea"/>
              </a:rPr>
              <a:t>与工业化多腔袋相比，本品可与肠外营养其他组分配伍，满足特殊人群个体化处方需求。</a:t>
            </a:r>
            <a:endParaRPr lang="zh-CN" altLang="en-US" kern="0" dirty="0">
              <a:solidFill>
                <a:schemeClr val="tx1"/>
              </a:solidFill>
              <a:latin typeface="+mn-ea"/>
              <a:sym typeface="+mn-ea"/>
            </a:endParaRPr>
          </a:p>
        </p:txBody>
      </p:sp>
      <p:sp>
        <p:nvSpPr>
          <p:cNvPr id="4" name="文本框 3"/>
          <p:cNvSpPr txBox="1"/>
          <p:nvPr/>
        </p:nvSpPr>
        <p:spPr>
          <a:xfrm>
            <a:off x="408940" y="5301615"/>
            <a:ext cx="5145405" cy="922020"/>
          </a:xfrm>
          <a:prstGeom prst="rect">
            <a:avLst/>
          </a:prstGeom>
          <a:solidFill>
            <a:srgbClr val="00B0F0"/>
          </a:solidFill>
        </p:spPr>
        <p:txBody>
          <a:bodyPr wrap="square" rtlCol="0" anchor="t">
            <a:spAutoFit/>
          </a:bodyPr>
          <a:p>
            <a:pPr indent="0" fontAlgn="auto">
              <a:lnSpc>
                <a:spcPct val="150000"/>
              </a:lnSpc>
            </a:pPr>
            <a:r>
              <a:rPr lang="zh-CN" altLang="en-US" b="1">
                <a:solidFill>
                  <a:schemeClr val="bg1"/>
                </a:solidFill>
              </a:rPr>
              <a:t>与林格氏液相比，本品配方具有低钠高钾，镁钙协同的特点，更适合于肠外营养中的电解质补充。</a:t>
            </a:r>
            <a:endParaRPr lang="zh-CN" altLang="en-US" b="1">
              <a:solidFill>
                <a:schemeClr val="bg1"/>
              </a:solidFill>
            </a:endParaRPr>
          </a:p>
        </p:txBody>
      </p:sp>
      <p:sp>
        <p:nvSpPr>
          <p:cNvPr id="59" name="矩形 58"/>
          <p:cNvSpPr/>
          <p:nvPr/>
        </p:nvSpPr>
        <p:spPr>
          <a:xfrm>
            <a:off x="7940932" y="1628706"/>
            <a:ext cx="1605280" cy="521970"/>
          </a:xfrm>
          <a:prstGeom prst="rect">
            <a:avLst/>
          </a:prstGeom>
        </p:spPr>
        <p:txBody>
          <a:bodyPr wrap="none">
            <a:spAutoFit/>
          </a:bodyPr>
          <a:p>
            <a:pPr algn="ctr"/>
            <a:r>
              <a:rPr lang="zh-CN" sz="2800" b="1" dirty="0" smtClean="0">
                <a:solidFill>
                  <a:schemeClr val="bg1"/>
                </a:solidFill>
              </a:rPr>
              <a:t>配伍灵活</a:t>
            </a:r>
            <a:endParaRPr lang="zh-CN" sz="2800" b="1" dirty="0">
              <a:solidFill>
                <a:schemeClr val="bg1"/>
              </a:solidFill>
            </a:endParaRPr>
          </a:p>
        </p:txBody>
      </p:sp>
      <p:sp>
        <p:nvSpPr>
          <p:cNvPr id="39" name="矩形 1"/>
          <p:cNvSpPr>
            <a:spLocks noChangeArrowheads="1"/>
          </p:cNvSpPr>
          <p:nvPr/>
        </p:nvSpPr>
        <p:spPr bwMode="auto">
          <a:xfrm>
            <a:off x="7672889" y="1628874"/>
            <a:ext cx="2141392" cy="741311"/>
          </a:xfrm>
          <a:prstGeom prst="rect">
            <a:avLst/>
          </a:prstGeom>
          <a:solidFill>
            <a:srgbClr val="00B0F0"/>
          </a:solidFill>
          <a:ln w="25400" algn="ctr">
            <a:noFill/>
            <a:miter lim="800000"/>
          </a:ln>
          <a:effectLst/>
        </p:spPr>
        <p:txBody>
          <a:bodyPr anchor="ctr"/>
          <a:p>
            <a:pPr algn="ctr"/>
            <a:endParaRPr lang="zh-CN" altLang="en-US" sz="1705">
              <a:solidFill>
                <a:srgbClr val="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43" name="文本框 7"/>
          <p:cNvSpPr txBox="1">
            <a:spLocks noChangeArrowheads="1"/>
          </p:cNvSpPr>
          <p:nvPr/>
        </p:nvSpPr>
        <p:spPr bwMode="auto">
          <a:xfrm>
            <a:off x="7825670" y="1777046"/>
            <a:ext cx="1951484" cy="441960"/>
          </a:xfrm>
          <a:prstGeom prst="rect">
            <a:avLst/>
          </a:prstGeom>
          <a:noFill/>
          <a:ln w="9525">
            <a:noFill/>
            <a:miter lim="800000"/>
          </a:ln>
        </p:spPr>
        <p:txBody>
          <a:bodyPr wrap="square">
            <a:spAutoFit/>
          </a:bodyPr>
          <a:p>
            <a:pPr algn="ctr">
              <a:defRPr/>
            </a:pPr>
            <a:r>
              <a:rPr lang="zh-CN" altLang="en-US" sz="2275" b="1" dirty="0" smtClean="0">
                <a:solidFill>
                  <a:schemeClr val="bg1"/>
                </a:solidFill>
                <a:latin typeface="Impact" panose="020B0806030902050204" pitchFamily="34" charset="0"/>
                <a:ea typeface="微软雅黑" panose="020B0503020204020204" pitchFamily="34" charset="-122"/>
                <a:cs typeface="+mn-ea"/>
                <a:sym typeface="Impact" panose="020B0806030902050204" pitchFamily="34" charset="0"/>
              </a:rPr>
              <a:t>配伍灵活</a:t>
            </a:r>
            <a:endParaRPr lang="zh-CN" altLang="en-US" sz="2275" b="1" dirty="0" smtClean="0">
              <a:solidFill>
                <a:schemeClr val="bg1"/>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8" name="燕尾形 9"/>
          <p:cNvSpPr>
            <a:spLocks noChangeArrowheads="1"/>
          </p:cNvSpPr>
          <p:nvPr/>
        </p:nvSpPr>
        <p:spPr bwMode="auto">
          <a:xfrm>
            <a:off x="6756965" y="1649510"/>
            <a:ext cx="474629" cy="714326"/>
          </a:xfrm>
          <a:prstGeom prst="chevron">
            <a:avLst>
              <a:gd name="adj" fmla="val 50000"/>
            </a:avLst>
          </a:prstGeom>
          <a:solidFill>
            <a:srgbClr val="00B0F0"/>
          </a:solidFill>
          <a:ln w="3175" algn="ctr">
            <a:noFill/>
            <a:miter lim="800000"/>
          </a:ln>
          <a:effectLst/>
        </p:spPr>
        <p:txBody>
          <a:bodyPr anchor="ctr"/>
          <a:p>
            <a:pPr algn="ctr"/>
            <a:endParaRPr lang="zh-CN" altLang="en-US" sz="1705">
              <a:solidFill>
                <a:srgbClr val="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6" name="燕尾形 9"/>
          <p:cNvSpPr>
            <a:spLocks noChangeArrowheads="1"/>
          </p:cNvSpPr>
          <p:nvPr/>
        </p:nvSpPr>
        <p:spPr bwMode="auto">
          <a:xfrm>
            <a:off x="7150637" y="1649510"/>
            <a:ext cx="474629" cy="714326"/>
          </a:xfrm>
          <a:prstGeom prst="chevron">
            <a:avLst>
              <a:gd name="adj" fmla="val 50000"/>
            </a:avLst>
          </a:prstGeom>
          <a:solidFill>
            <a:srgbClr val="F17475"/>
          </a:solidFill>
          <a:ln w="3175" algn="ctr">
            <a:noFill/>
            <a:miter lim="800000"/>
          </a:ln>
          <a:effectLst/>
        </p:spPr>
        <p:txBody>
          <a:bodyPr anchor="ctr"/>
          <a:p>
            <a:pPr algn="ctr"/>
            <a:endParaRPr lang="zh-CN" altLang="en-US" sz="1705">
              <a:solidFill>
                <a:srgbClr val="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7" name="燕尾形 9"/>
          <p:cNvSpPr>
            <a:spLocks noChangeArrowheads="1"/>
          </p:cNvSpPr>
          <p:nvPr/>
        </p:nvSpPr>
        <p:spPr bwMode="auto">
          <a:xfrm rot="10800000">
            <a:off x="9887300" y="1649510"/>
            <a:ext cx="474629" cy="714326"/>
          </a:xfrm>
          <a:prstGeom prst="chevron">
            <a:avLst>
              <a:gd name="adj" fmla="val 50000"/>
            </a:avLst>
          </a:prstGeom>
          <a:solidFill>
            <a:srgbClr val="FFA52A"/>
          </a:solidFill>
          <a:ln w="3175" algn="ctr">
            <a:noFill/>
            <a:miter lim="800000"/>
          </a:ln>
          <a:effectLst/>
        </p:spPr>
        <p:txBody>
          <a:bodyPr rot="10800000" anchor="ctr"/>
          <a:p>
            <a:pPr algn="ctr"/>
            <a:endParaRPr lang="zh-CN" altLang="en-US" sz="1705">
              <a:solidFill>
                <a:srgbClr val="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84" name="燕尾形 9"/>
          <p:cNvSpPr>
            <a:spLocks noChangeArrowheads="1"/>
          </p:cNvSpPr>
          <p:nvPr/>
        </p:nvSpPr>
        <p:spPr bwMode="auto">
          <a:xfrm rot="10800000">
            <a:off x="10247639" y="1649510"/>
            <a:ext cx="474630" cy="714326"/>
          </a:xfrm>
          <a:prstGeom prst="chevron">
            <a:avLst>
              <a:gd name="adj" fmla="val 50000"/>
            </a:avLst>
          </a:prstGeom>
          <a:solidFill>
            <a:srgbClr val="C65885"/>
          </a:solidFill>
          <a:ln w="3175" algn="ctr">
            <a:noFill/>
            <a:miter lim="800000"/>
          </a:ln>
          <a:effectLst/>
        </p:spPr>
        <p:txBody>
          <a:bodyPr rot="10800000" anchor="ctr"/>
          <a:p>
            <a:pPr algn="ctr"/>
            <a:endParaRPr lang="zh-CN" altLang="en-US" sz="1705">
              <a:solidFill>
                <a:srgbClr val="FFFFFF"/>
              </a:solidFill>
              <a:latin typeface="Impact" panose="020B0806030902050204" pitchFamily="34" charset="0"/>
              <a:ea typeface="微软雅黑" panose="020B0503020204020204" pitchFamily="34" charset="-122"/>
              <a:cs typeface="+mn-ea"/>
              <a:sym typeface="Impact" panose="020B0806030902050204" pitchFamily="34" charset="0"/>
            </a:endParaRPr>
          </a:p>
        </p:txBody>
      </p:sp>
      <p:graphicFrame>
        <p:nvGraphicFramePr>
          <p:cNvPr id="5" name="图表 4"/>
          <p:cNvGraphicFramePr/>
          <p:nvPr/>
        </p:nvGraphicFramePr>
        <p:xfrm>
          <a:off x="337185" y="1485265"/>
          <a:ext cx="5264150" cy="346646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59" grpId="0"/>
      <p:bldP spid="39" grpId="0" bldLvl="0" animBg="1"/>
      <p:bldP spid="43" grpId="0"/>
      <p:bldP spid="68" grpId="0" bldLvl="0" animBg="1"/>
      <p:bldP spid="76" grpId="0" bldLvl="0" animBg="1"/>
      <p:bldP spid="77" grpId="0" bldLvl="0" animBg="1"/>
      <p:bldP spid="8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占位符 30"/>
          <p:cNvSpPr>
            <a:spLocks noGrp="1"/>
          </p:cNvSpPr>
          <p:nvPr>
            <p:ph type="body" sz="quarter" idx="10"/>
          </p:nvPr>
        </p:nvSpPr>
        <p:spPr/>
        <p:txBody>
          <a:bodyPr vert="horz" lIns="91440" tIns="45720" rIns="91440" bIns="45720" rtlCol="0" anchor="ctr">
            <a:noAutofit/>
          </a:bodyPr>
          <a:lstStyle/>
          <a:p>
            <a:pPr lvl="0" algn="l">
              <a:buClrTx/>
              <a:buSzTx/>
            </a:pPr>
            <a:r>
              <a:rPr lang="zh-CN" altLang="en-US" b="1" dirty="0" smtClean="0">
                <a:sym typeface="+mn-ea"/>
              </a:rPr>
              <a:t>三、有效性</a:t>
            </a:r>
            <a:endParaRPr lang="zh-CN" altLang="en-US" b="1" dirty="0" smtClean="0">
              <a:sym typeface="+mn-ea"/>
            </a:endParaRPr>
          </a:p>
        </p:txBody>
      </p:sp>
      <p:graphicFrame>
        <p:nvGraphicFramePr>
          <p:cNvPr id="14" name="表格 13"/>
          <p:cNvGraphicFramePr>
            <a:graphicFrameLocks noGrp="1"/>
          </p:cNvGraphicFramePr>
          <p:nvPr>
            <p:custDataLst>
              <p:tags r:id="rId1"/>
            </p:custDataLst>
          </p:nvPr>
        </p:nvGraphicFramePr>
        <p:xfrm>
          <a:off x="337185" y="1341120"/>
          <a:ext cx="11610340" cy="4857115"/>
        </p:xfrm>
        <a:graphic>
          <a:graphicData uri="http://schemas.openxmlformats.org/drawingml/2006/table">
            <a:tbl>
              <a:tblPr firstRow="1" bandRow="1">
                <a:tableStyleId>{F8B58294-7C98-454F-8B8E-5373267BDF32}</a:tableStyleId>
              </a:tblPr>
              <a:tblGrid>
                <a:gridCol w="737235"/>
                <a:gridCol w="2932430"/>
                <a:gridCol w="7940675"/>
              </a:tblGrid>
              <a:tr h="489585">
                <a:tc>
                  <a:txBody>
                    <a:bodyPr/>
                    <a:p>
                      <a:pPr algn="ctr" fontAlgn="ctr"/>
                      <a:r>
                        <a:rPr lang="zh-CN" altLang="en-US" sz="2000" b="1" u="none" strike="noStrike" dirty="0">
                          <a:effectLst/>
                          <a:latin typeface="Times New Roman" panose="02020603050405020304" charset="0"/>
                          <a:ea typeface="微软雅黑" panose="020B0503020204020204" pitchFamily="34" charset="-122"/>
                        </a:rPr>
                        <a:t>时间</a:t>
                      </a:r>
                      <a:endParaRPr lang="zh-CN" altLang="en-US" sz="2000" b="1" u="none" strike="noStrike" dirty="0">
                        <a:effectLst/>
                        <a:latin typeface="Times New Roman" panose="02020603050405020304" charset="0"/>
                        <a:ea typeface="微软雅黑" panose="020B0503020204020204" pitchFamily="34" charset="-122"/>
                      </a:endParaRPr>
                    </a:p>
                  </a:txBody>
                  <a:tcPr marL="3172" marR="3172" marT="3172" marB="0" anchor="ctr"/>
                </a:tc>
                <a:tc>
                  <a:txBody>
                    <a:bodyPr/>
                    <a:p>
                      <a:pPr algn="ctr" fontAlgn="ctr"/>
                      <a:r>
                        <a:rPr lang="zh-CN" altLang="en-US" sz="2000" b="1" u="none" strike="noStrike" dirty="0">
                          <a:effectLst/>
                          <a:latin typeface="Times New Roman" panose="02020603050405020304" charset="0"/>
                          <a:ea typeface="微软雅黑" panose="020B0503020204020204" pitchFamily="34" charset="-122"/>
                        </a:rPr>
                        <a:t>指南名称</a:t>
                      </a:r>
                      <a:endParaRPr lang="zh-CN" altLang="en-US" sz="2000" b="1" u="none" strike="noStrike" dirty="0">
                        <a:effectLst/>
                        <a:latin typeface="Times New Roman" panose="02020603050405020304" charset="0"/>
                        <a:ea typeface="微软雅黑" panose="020B0503020204020204" pitchFamily="34" charset="-122"/>
                      </a:endParaRPr>
                    </a:p>
                  </a:txBody>
                  <a:tcPr marL="3172" marR="3172" marT="3172" marB="0" anchor="ctr"/>
                </a:tc>
                <a:tc>
                  <a:txBody>
                    <a:bodyPr/>
                    <a:p>
                      <a:pPr algn="ctr" fontAlgn="ctr"/>
                      <a:r>
                        <a:rPr lang="zh-CN" altLang="en-US" sz="2000" b="1" u="none" strike="noStrike" dirty="0">
                          <a:effectLst/>
                          <a:latin typeface="Times New Roman" panose="02020603050405020304" charset="0"/>
                          <a:ea typeface="微软雅黑" panose="020B0503020204020204" pitchFamily="34" charset="-122"/>
                        </a:rPr>
                        <a:t>推荐内容</a:t>
                      </a:r>
                      <a:endParaRPr lang="zh-CN" altLang="en-US" sz="2000" b="1" u="none" strike="noStrike" dirty="0">
                        <a:effectLst/>
                        <a:latin typeface="Times New Roman" panose="02020603050405020304" charset="0"/>
                        <a:ea typeface="微软雅黑" panose="020B0503020204020204" pitchFamily="34" charset="-122"/>
                      </a:endParaRPr>
                    </a:p>
                  </a:txBody>
                  <a:tcPr marL="3172" marR="3172" marT="3172" marB="0" anchor="ctr"/>
                </a:tc>
              </a:tr>
              <a:tr h="1220470">
                <a:tc>
                  <a:txBody>
                    <a:bodyPr/>
                    <a:p>
                      <a:pPr algn="ctr" fontAlgn="ctr"/>
                      <a:r>
                        <a:rPr lang="en-US" altLang="zh-CN" sz="1800" dirty="0">
                          <a:effectLst/>
                          <a:uFillTx/>
                          <a:latin typeface="Times New Roman" panose="02020603050405020304" charset="0"/>
                          <a:ea typeface="微软雅黑" panose="020B0503020204020204" pitchFamily="34" charset="-122"/>
                          <a:cs typeface="Times New Roman" panose="02020603050405020304" charset="0"/>
                        </a:rPr>
                        <a:t>2023</a:t>
                      </a:r>
                      <a:endParaRPr lang="en-US" altLang="zh-CN" sz="1800" dirty="0">
                        <a:effectLst/>
                        <a:uFillTx/>
                        <a:latin typeface="Times New Roman" panose="02020603050405020304" charset="0"/>
                        <a:ea typeface="微软雅黑" panose="020B0503020204020204" pitchFamily="34" charset="-122"/>
                        <a:cs typeface="Times New Roman" panose="02020603050405020304" charset="0"/>
                      </a:endParaRPr>
                    </a:p>
                  </a:txBody>
                  <a:tcPr marL="3172" marR="3172" marT="3172" marB="0" anchor="ctr" anchorCtr="0"/>
                </a:tc>
                <a:tc>
                  <a:txBody>
                    <a:bodyPr/>
                    <a:p>
                      <a:pPr algn="l" fontAlgn="ctr">
                        <a:lnSpc>
                          <a:spcPct val="150000"/>
                        </a:lnSpc>
                      </a:pPr>
                      <a:r>
                        <a:rPr lang="zh-CN" altLang="en-US" sz="1800" dirty="0">
                          <a:effectLst/>
                          <a:uFillTx/>
                          <a:latin typeface="Times New Roman" panose="02020603050405020304" charset="0"/>
                          <a:ea typeface="微软雅黑" panose="020B0503020204020204" pitchFamily="34" charset="-122"/>
                          <a:cs typeface="Times New Roman" panose="02020603050405020304" charset="0"/>
                        </a:rPr>
                        <a:t>中国成人患者肠外肠内营养临床应用指南</a:t>
                      </a:r>
                      <a:endParaRPr lang="zh-CN" altLang="en-US" sz="1800" baseline="30000" dirty="0">
                        <a:effectLst/>
                        <a:uFillTx/>
                        <a:latin typeface="Times New Roman" panose="02020603050405020304" charset="0"/>
                        <a:ea typeface="微软雅黑" panose="020B0503020204020204" pitchFamily="34" charset="-122"/>
                        <a:cs typeface="Times New Roman" panose="02020603050405020304" charset="0"/>
                      </a:endParaRPr>
                    </a:p>
                  </a:txBody>
                  <a:tcPr marL="3172" marR="3172" marT="3172" marB="0" anchor="ctr" anchorCtr="0"/>
                </a:tc>
                <a:tc>
                  <a:txBody>
                    <a:bodyPr/>
                    <a:p>
                      <a:pPr marL="0" marR="0" algn="l" fontAlgn="t">
                        <a:lnSpc>
                          <a:spcPct val="150000"/>
                        </a:lnSpc>
                        <a:spcBef>
                          <a:spcPts val="0"/>
                        </a:spcBef>
                        <a:spcAft>
                          <a:spcPts val="0"/>
                        </a:spcAft>
                      </a:pPr>
                      <a:r>
                        <a:rPr lang="zh-CN" altLang="zh-CN" sz="1800" dirty="0">
                          <a:effectLst/>
                          <a:uFillTx/>
                          <a:latin typeface="Times New Roman" panose="02020603050405020304" charset="0"/>
                          <a:ea typeface="微软雅黑" panose="020B0503020204020204" pitchFamily="34" charset="-122"/>
                          <a:cs typeface="Times New Roman" panose="02020603050405020304" charset="0"/>
                        </a:rPr>
                        <a:t> PN 处方中应添加常规剂量的多种维生素和微量元素及</a:t>
                      </a:r>
                      <a:r>
                        <a:rPr lang="zh-CN" altLang="zh-CN" sz="1800" kern="1200" dirty="0">
                          <a:effectLst/>
                          <a:uFillTx/>
                          <a:latin typeface="Times New Roman" panose="02020603050405020304" charset="0"/>
                          <a:ea typeface="微软雅黑" panose="020B0503020204020204" pitchFamily="34" charset="-122"/>
                          <a:cs typeface="Times New Roman" panose="02020603050405020304" charset="0"/>
                        </a:rPr>
                        <a:t>电解质</a:t>
                      </a:r>
                      <a:r>
                        <a:rPr lang="zh-CN" altLang="zh-CN" sz="1800" dirty="0">
                          <a:effectLst/>
                          <a:uFillTx/>
                          <a:latin typeface="Times New Roman" panose="02020603050405020304" charset="0"/>
                          <a:ea typeface="微软雅黑" panose="020B0503020204020204" pitchFamily="34" charset="-122"/>
                          <a:cs typeface="Times New Roman" panose="02020603050405020304" charset="0"/>
                        </a:rPr>
                        <a:t>。</a:t>
                      </a:r>
                      <a:endParaRPr lang="zh-CN" altLang="zh-CN" sz="1800" dirty="0">
                        <a:effectLst/>
                        <a:uFillTx/>
                        <a:latin typeface="Times New Roman" panose="02020603050405020304" charset="0"/>
                        <a:ea typeface="微软雅黑" panose="020B0503020204020204" pitchFamily="34" charset="-122"/>
                        <a:cs typeface="Times New Roman" panose="02020603050405020304" charset="0"/>
                      </a:endParaRPr>
                    </a:p>
                  </a:txBody>
                  <a:tcPr marL="3172" marR="3172" marT="3172" marB="0" anchor="ctr" anchorCtr="0"/>
                </a:tc>
              </a:tr>
              <a:tr h="1220470">
                <a:tc>
                  <a:txBody>
                    <a:bodyPr/>
                    <a:p>
                      <a:pPr algn="ctr" fontAlgn="ctr">
                        <a:buNone/>
                      </a:pPr>
                      <a:r>
                        <a:rPr lang="en-US" altLang="zh-CN" sz="1800" u="none" strike="noStrike" baseline="0" dirty="0">
                          <a:effectLst/>
                          <a:latin typeface="Times New Roman" panose="02020603050405020304" charset="0"/>
                          <a:ea typeface="微软雅黑" panose="020B0503020204020204" pitchFamily="34" charset="-122"/>
                          <a:cs typeface="Times New Roman" panose="02020603050405020304" charset="0"/>
                        </a:rPr>
                        <a:t>2017</a:t>
                      </a:r>
                      <a:endParaRPr lang="en-US" altLang="zh-CN" sz="1800" u="none" strike="noStrike" baseline="0" dirty="0">
                        <a:effectLst/>
                        <a:latin typeface="Times New Roman" panose="02020603050405020304" charset="0"/>
                        <a:ea typeface="微软雅黑" panose="020B0503020204020204" pitchFamily="34" charset="-122"/>
                        <a:cs typeface="Times New Roman" panose="02020603050405020304" charset="0"/>
                      </a:endParaRPr>
                    </a:p>
                  </a:txBody>
                  <a:tcPr marL="3172" marR="3172" marT="3172" marB="0" anchor="ctr" anchorCtr="0"/>
                </a:tc>
                <a:tc>
                  <a:txBody>
                    <a:bodyPr/>
                    <a:p>
                      <a:pPr algn="l" fontAlgn="ctr">
                        <a:lnSpc>
                          <a:spcPct val="150000"/>
                        </a:lnSpc>
                        <a:buClrTx/>
                        <a:buSzTx/>
                        <a:buFontTx/>
                        <a:buNone/>
                      </a:pPr>
                      <a:r>
                        <a:rPr lang="zh-CN" altLang="en-US" sz="1800" u="none" strike="noStrike" dirty="0">
                          <a:effectLst/>
                          <a:uFillTx/>
                          <a:latin typeface="Times New Roman" panose="02020603050405020304" charset="0"/>
                          <a:ea typeface="微软雅黑" panose="020B0503020204020204" pitchFamily="34" charset="-122"/>
                          <a:cs typeface="Times New Roman" panose="02020603050405020304" charset="0"/>
                        </a:rPr>
                        <a:t>肠外营养临床药学共识( 第二版)</a:t>
                      </a:r>
                      <a:endParaRPr lang="zh-CN" altLang="en-US" sz="1800" u="none" strike="noStrike" dirty="0">
                        <a:effectLst/>
                        <a:uFillTx/>
                        <a:latin typeface="Times New Roman" panose="02020603050405020304" charset="0"/>
                        <a:ea typeface="微软雅黑" panose="020B0503020204020204" pitchFamily="34" charset="-122"/>
                        <a:cs typeface="Times New Roman" panose="02020603050405020304" charset="0"/>
                      </a:endParaRPr>
                    </a:p>
                  </a:txBody>
                  <a:tcPr marL="3172" marR="3172" marT="3172" marB="0" anchor="ctr" anchorCtr="0"/>
                </a:tc>
                <a:tc>
                  <a:txBody>
                    <a:bodyPr/>
                    <a:p>
                      <a:pPr algn="l" fontAlgn="ctr">
                        <a:lnSpc>
                          <a:spcPct val="150000"/>
                        </a:lnSpc>
                        <a:buClrTx/>
                        <a:buSzTx/>
                        <a:buFontTx/>
                        <a:buNone/>
                      </a:pPr>
                      <a:r>
                        <a:rPr lang="zh-CN" altLang="en-US" sz="1800" u="none" strike="noStrike" kern="1200" baseline="0" dirty="0">
                          <a:effectLst/>
                          <a:uFillTx/>
                          <a:latin typeface="Times New Roman" panose="02020603050405020304" charset="0"/>
                          <a:ea typeface="微软雅黑" panose="020B0503020204020204" pitchFamily="34" charset="-122"/>
                          <a:cs typeface="Times New Roman" panose="02020603050405020304" charset="0"/>
                        </a:rPr>
                        <a:t>正常情况下成人 TPN 中每日电解质的需要推荐量：钠 80 ～ 100mmol；钾 60 ～ 150</a:t>
                      </a:r>
                      <a:r>
                        <a:rPr lang="zh-CN" altLang="en-US" sz="1800" dirty="0">
                          <a:effectLst/>
                          <a:uFillTx/>
                          <a:latin typeface="Times New Roman" panose="02020603050405020304" charset="0"/>
                          <a:ea typeface="微软雅黑" panose="020B0503020204020204" pitchFamily="34" charset="-122"/>
                          <a:cs typeface="Times New Roman" panose="02020603050405020304" charset="0"/>
                          <a:sym typeface="+mn-ea"/>
                        </a:rPr>
                        <a:t>mmol；钙 2．5 ～ 5mmol；镁 8 ～ 12</a:t>
                      </a:r>
                      <a:r>
                        <a:rPr lang="zh-CN" altLang="en-US" sz="1800" dirty="0">
                          <a:effectLst/>
                          <a:uFillTx/>
                          <a:latin typeface="Times New Roman" panose="02020603050405020304" charset="0"/>
                          <a:ea typeface="微软雅黑" panose="020B0503020204020204" pitchFamily="34" charset="-122"/>
                          <a:cs typeface="Times New Roman" panose="02020603050405020304" charset="0"/>
                          <a:sym typeface="+mn-ea"/>
                        </a:rPr>
                        <a:t>mmol。</a:t>
                      </a:r>
                      <a:endParaRPr lang="zh-CN" altLang="en-US" sz="1800" dirty="0">
                        <a:effectLst/>
                        <a:uFillTx/>
                        <a:latin typeface="Times New Roman" panose="02020603050405020304" charset="0"/>
                        <a:ea typeface="微软雅黑" panose="020B0503020204020204" pitchFamily="34" charset="-122"/>
                        <a:cs typeface="Times New Roman" panose="02020603050405020304" charset="0"/>
                        <a:sym typeface="+mn-ea"/>
                      </a:endParaRPr>
                    </a:p>
                  </a:txBody>
                  <a:tcPr marL="3172" marR="3172" marT="3172" marB="0" anchor="ctr" anchorCtr="0"/>
                </a:tc>
              </a:tr>
              <a:tr h="1926590">
                <a:tc>
                  <a:txBody>
                    <a:bodyPr/>
                    <a:p>
                      <a:pPr marL="0" marR="0" algn="ctr" fontAlgn="t">
                        <a:spcBef>
                          <a:spcPts val="0"/>
                        </a:spcBef>
                        <a:spcAft>
                          <a:spcPts val="0"/>
                        </a:spcAft>
                      </a:pPr>
                      <a:r>
                        <a:rPr lang="en-US" sz="1800" u="none" strike="noStrike" kern="1200" baseline="0" dirty="0">
                          <a:effectLst/>
                          <a:latin typeface="Times New Roman" panose="02020603050405020304" charset="0"/>
                          <a:ea typeface="微软雅黑" panose="020B0503020204020204" pitchFamily="34" charset="-122"/>
                          <a:cs typeface="Times New Roman" panose="02020603050405020304" charset="0"/>
                        </a:rPr>
                        <a:t>2017</a:t>
                      </a:r>
                      <a:endParaRPr lang="en-US" sz="1800" u="none" strike="noStrike" kern="1200" baseline="0" dirty="0">
                        <a:effectLst/>
                        <a:latin typeface="Times New Roman" panose="02020603050405020304" charset="0"/>
                        <a:ea typeface="微软雅黑" panose="020B0503020204020204" pitchFamily="34" charset="-122"/>
                        <a:cs typeface="Times New Roman" panose="02020603050405020304" charset="0"/>
                      </a:endParaRPr>
                    </a:p>
                  </a:txBody>
                  <a:tcPr marL="34801" marR="34801" marT="34801" marB="34801" anchor="ctr" anchorCtr="0"/>
                </a:tc>
                <a:tc>
                  <a:txBody>
                    <a:bodyPr/>
                    <a:p>
                      <a:pPr marL="0" marR="0" algn="l" fontAlgn="t">
                        <a:lnSpc>
                          <a:spcPct val="150000"/>
                        </a:lnSpc>
                        <a:spcBef>
                          <a:spcPts val="0"/>
                        </a:spcBef>
                        <a:spcAft>
                          <a:spcPts val="0"/>
                        </a:spcAft>
                      </a:pPr>
                      <a:r>
                        <a:rPr lang="zh-CN" altLang="en-US" sz="1800" u="none" strike="noStrike" kern="1200" baseline="0" dirty="0">
                          <a:effectLst/>
                          <a:latin typeface="Times New Roman" panose="02020603050405020304" charset="0"/>
                          <a:ea typeface="微软雅黑" panose="020B0503020204020204" pitchFamily="34" charset="-122"/>
                          <a:cs typeface="Times New Roman" panose="02020603050405020304" charset="0"/>
                        </a:rPr>
                        <a:t>成人补充性肠外营养中国专家共识</a:t>
                      </a:r>
                      <a:endParaRPr lang="zh-CN" altLang="en-US" sz="1800" u="none" strike="noStrike" kern="1200" baseline="0" dirty="0">
                        <a:effectLst/>
                        <a:latin typeface="Times New Roman" panose="02020603050405020304" charset="0"/>
                        <a:ea typeface="微软雅黑" panose="020B0503020204020204" pitchFamily="34" charset="-122"/>
                        <a:cs typeface="Times New Roman" panose="02020603050405020304" charset="0"/>
                      </a:endParaRPr>
                    </a:p>
                  </a:txBody>
                  <a:tcPr marL="34801" marR="34801" marT="34801" marB="34801" anchor="ctr" anchorCtr="0"/>
                </a:tc>
                <a:tc>
                  <a:txBody>
                    <a:bodyPr/>
                    <a:p>
                      <a:pPr marL="0" marR="0" algn="l" fontAlgn="t">
                        <a:lnSpc>
                          <a:spcPct val="150000"/>
                        </a:lnSpc>
                        <a:spcBef>
                          <a:spcPts val="0"/>
                        </a:spcBef>
                        <a:spcAft>
                          <a:spcPts val="0"/>
                        </a:spcAft>
                      </a:pPr>
                      <a:r>
                        <a:rPr lang="zh-CN" altLang="en-US" sz="1800" u="none" strike="noStrike" kern="1200" baseline="0" dirty="0">
                          <a:effectLst/>
                          <a:latin typeface="Times New Roman" panose="02020603050405020304" charset="0"/>
                          <a:ea typeface="微软雅黑" panose="020B0503020204020204" pitchFamily="34" charset="-122"/>
                        </a:rPr>
                        <a:t>电解质是体液和组织的重要组成部分，对维持机体水、电解质和酸碱平衡，保持人体内环境稳定，维护各种酶的活性和神经、肌肉的激应性以及营养代谢的正常进行均有重要作用。</a:t>
                      </a:r>
                      <a:endParaRPr lang="zh-CN" altLang="en-US" sz="1800" u="none" strike="noStrike" kern="1200" baseline="0" dirty="0">
                        <a:effectLst/>
                        <a:latin typeface="Times New Roman" panose="02020603050405020304" charset="0"/>
                        <a:ea typeface="微软雅黑" panose="020B0503020204020204" pitchFamily="34" charset="-122"/>
                      </a:endParaRPr>
                    </a:p>
                  </a:txBody>
                  <a:tcPr marL="34801" marR="34801" marT="34801" marB="34801" anchor="ctr" anchorCtr="0"/>
                </a:tc>
              </a:tr>
            </a:tbl>
          </a:graphicData>
        </a:graphic>
      </p:graphicFrame>
    </p:spTree>
    <p:custDataLst>
      <p:tags r:id="rId2"/>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tags/tag1.xml><?xml version="1.0" encoding="utf-8"?>
<p:tagLst xmlns:p="http://schemas.openxmlformats.org/presentationml/2006/main">
  <p:tag name="TABLE_ENDDRAG_ORIGIN_RECT" val="793*431"/>
  <p:tag name="TABLE_ENDDRAG_RECT" val="20*77*793*431"/>
</p:tagLst>
</file>

<file path=ppt/tags/tag10.xml><?xml version="1.0" encoding="utf-8"?>
<p:tagLst xmlns:p="http://schemas.openxmlformats.org/presentationml/2006/main">
  <p:tag name="KSO_WM_DIAGRAM_VIRTUALLY_FRAME" val="{&quot;height&quot;:257.61748031496063,&quot;left&quot;:98.05,&quot;top&quot;:115.13251968503937,&quot;width&quot;:806.45}"/>
</p:tagLst>
</file>

<file path=ppt/tags/tag11.xml><?xml version="1.0" encoding="utf-8"?>
<p:tagLst xmlns:p="http://schemas.openxmlformats.org/presentationml/2006/main">
  <p:tag name="KSO_WM_DIAGRAM_VIRTUALLY_FRAME" val="{&quot;height&quot;:257.61748031496063,&quot;left&quot;:98.05,&quot;top&quot;:115.13251968503937,&quot;width&quot;:806.45}"/>
</p:tagLst>
</file>

<file path=ppt/tags/tag12.xml><?xml version="1.0" encoding="utf-8"?>
<p:tagLst xmlns:p="http://schemas.openxmlformats.org/presentationml/2006/main">
  <p:tag name="KSO_WM_DIAGRAM_VIRTUALLY_FRAME" val="{&quot;height&quot;:257.61748031496063,&quot;left&quot;:98.05,&quot;top&quot;:115.13251968503937,&quot;width&quot;:806.45}"/>
</p:tagLst>
</file>

<file path=ppt/tags/tag13.xml><?xml version="1.0" encoding="utf-8"?>
<p:tagLst xmlns:p="http://schemas.openxmlformats.org/presentationml/2006/main">
  <p:tag name="KSO_WM_DIAGRAM_VIRTUALLY_FRAME" val="{&quot;height&quot;:257.61748031496063,&quot;left&quot;:98.05,&quot;top&quot;:115.13251968503937,&quot;width&quot;:806.45}"/>
</p:tagLst>
</file>

<file path=ppt/tags/tag14.xml><?xml version="1.0" encoding="utf-8"?>
<p:tagLst xmlns:p="http://schemas.openxmlformats.org/presentationml/2006/main">
  <p:tag name="KSO_WM_DIAGRAM_VIRTUALLY_FRAME" val="{&quot;height&quot;:257.61748031496063,&quot;left&quot;:98.05,&quot;top&quot;:115.13251968503937,&quot;width&quot;:806.45}"/>
</p:tagLst>
</file>

<file path=ppt/tags/tag15.xml><?xml version="1.0" encoding="utf-8"?>
<p:tagLst xmlns:p="http://schemas.openxmlformats.org/presentationml/2006/main">
  <p:tag name="KSO_WM_DIAGRAM_VIRTUALLY_FRAME" val="{&quot;height&quot;:257.61748031496063,&quot;left&quot;:98.05,&quot;top&quot;:115.13251968503937,&quot;width&quot;:806.45}"/>
</p:tagLst>
</file>

<file path=ppt/tags/tag16.xml><?xml version="1.0" encoding="utf-8"?>
<p:tagLst xmlns:p="http://schemas.openxmlformats.org/presentationml/2006/main">
  <p:tag name="KSO_WM_DIAGRAM_VIRTUALLY_FRAME" val="{&quot;height&quot;:257.61748031496063,&quot;left&quot;:98.05,&quot;top&quot;:115.13251968503937,&quot;width&quot;:806.45}"/>
</p:tagLst>
</file>

<file path=ppt/tags/tag17.xml><?xml version="1.0" encoding="utf-8"?>
<p:tagLst xmlns:p="http://schemas.openxmlformats.org/presentationml/2006/main">
  <p:tag name="TABLE_ENDDRAG_ORIGIN_RECT" val="561*362"/>
  <p:tag name="TABLE_ENDDRAG_RECT" val="26*82*561*362"/>
</p:tagLst>
</file>

<file path=ppt/tags/tag18.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19.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xml><?xml version="1.0" encoding="utf-8"?>
<p:tagLst xmlns:p="http://schemas.openxmlformats.org/presentationml/2006/main">
  <p:tag name="TABLE_ENDDRAG_ORIGIN_RECT" val="388*139"/>
  <p:tag name="TABLE_ENDDRAG_RECT" val="559*133*388*139"/>
</p:tagLst>
</file>

<file path=ppt/tags/tag20.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1.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2.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3.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4.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5.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6.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7.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8.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29.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xml><?xml version="1.0" encoding="utf-8"?>
<p:tagLst xmlns:p="http://schemas.openxmlformats.org/presentationml/2006/main">
  <p:tag name="TABLE_ENDDRAG_ORIGIN_RECT" val="388*139"/>
  <p:tag name="TABLE_ENDDRAG_RECT" val="559*133*388*139"/>
</p:tagLst>
</file>

<file path=ppt/tags/tag30.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1.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2.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3.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4.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5.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6.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7.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8.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39.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4.xml><?xml version="1.0" encoding="utf-8"?>
<p:tagLst xmlns:p="http://schemas.openxmlformats.org/presentationml/2006/main">
  <p:tag name="RESOURCE_RECORD_KEY" val="{&quot;29&quot;:[20426279]}"/>
</p:tagLst>
</file>

<file path=ppt/tags/tag40.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41.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42.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43.xml><?xml version="1.0" encoding="utf-8"?>
<p:tagLst xmlns:p="http://schemas.openxmlformats.org/presentationml/2006/main">
  <p:tag name="KSO_WM_DIAGRAM_VIRTUALLY_FRAME" val="{&quot;height&quot;:420.68590551181103,&quot;left&quot;:540.3314173228347,&quot;top&quot;:73.31409448818897,&quot;width&quot;:404.96858267716533}"/>
</p:tagLst>
</file>

<file path=ppt/tags/tag44.xml><?xml version="1.0" encoding="utf-8"?>
<p:tagLst xmlns:p="http://schemas.openxmlformats.org/presentationml/2006/main">
  <p:tag name="KSO_WM_UNIT_TABLE_BEAUTIFY" val="smartTable{5e9465ee-4cc7-41be-872c-e8f377937b2f}"/>
  <p:tag name="TABLE_ENDDRAG_ORIGIN_RECT" val="914*382"/>
  <p:tag name="TABLE_ENDDRAG_RECT" val="26*80*914*382"/>
  <p:tag name="KSO_WM_BEAUTIFY_FLAG" val=""/>
  <p:tag name="TABLE_SKINIDX" val="0"/>
  <p:tag name="TABLE_COLORIDX" val="8"/>
  <p:tag name="TABLE_COLOR_RGB" val="0x000000*0xFFFFFF*0x212121*0xFFFFFF*0xf4cda6*0xb1dce3*0xc2ebc9*0xdccee7*0xf4e8d0*0xf4a9a6"/>
</p:tagLst>
</file>

<file path=ppt/tags/tag45.xml><?xml version="1.0" encoding="utf-8"?>
<p:tagLst xmlns:p="http://schemas.openxmlformats.org/presentationml/2006/main">
  <p:tag name="RESOURCE_RECORD_KEY" val="{&quot;29&quot;:[20458315]}"/>
</p:tagLst>
</file>

<file path=ppt/tags/tag46.xml><?xml version="1.0" encoding="utf-8"?>
<p:tagLst xmlns:p="http://schemas.openxmlformats.org/presentationml/2006/main">
  <p:tag name="KSO_WM_DIAGRAM_VIRTUALLY_FRAME" val="{&quot;height&quot;:804.9493700787402,&quot;left&quot;:60.6,&quot;top&quot;:66.33582677165353,&quot;width&quot;:889.8}"/>
</p:tagLst>
</file>

<file path=ppt/tags/tag47.xml><?xml version="1.0" encoding="utf-8"?>
<p:tagLst xmlns:p="http://schemas.openxmlformats.org/presentationml/2006/main">
  <p:tag name="KSO_WM_DIAGRAM_VIRTUALLY_FRAME" val="{&quot;height&quot;:804.9493700787402,&quot;left&quot;:60.6,&quot;top&quot;:66.33582677165353,&quot;width&quot;:889.8}"/>
</p:tagLst>
</file>

<file path=ppt/tags/tag48.xml><?xml version="1.0" encoding="utf-8"?>
<p:tagLst xmlns:p="http://schemas.openxmlformats.org/presentationml/2006/main">
  <p:tag name="KSO_WM_DIAGRAM_VIRTUALLY_FRAME" val="{&quot;height&quot;:804.9493700787402,&quot;left&quot;:60.6,&quot;top&quot;:66.33582677165353,&quot;width&quot;:889.8}"/>
</p:tagLst>
</file>

<file path=ppt/tags/tag49.xml><?xml version="1.0" encoding="utf-8"?>
<p:tagLst xmlns:p="http://schemas.openxmlformats.org/presentationml/2006/main">
  <p:tag name="KSO_WM_DIAGRAM_VIRTUALLY_FRAME" val="{&quot;height&quot;:804.9493700787402,&quot;left&quot;:60.6,&quot;top&quot;:66.33582677165353,&quot;width&quot;:889.8}"/>
</p:tagLst>
</file>

<file path=ppt/tags/tag5.xml><?xml version="1.0" encoding="utf-8"?>
<p:tagLst xmlns:p="http://schemas.openxmlformats.org/presentationml/2006/main">
  <p:tag name="KSO_WM_DIAGRAM_VIRTUALLY_FRAME" val="{&quot;height&quot;:366.98,&quot;left&quot;:262.4,&quot;top&quot;:77.85952755905512,&quot;width&quot;:686.75}"/>
</p:tagLst>
</file>

<file path=ppt/tags/tag50.xml><?xml version="1.0" encoding="utf-8"?>
<p:tagLst xmlns:p="http://schemas.openxmlformats.org/presentationml/2006/main">
  <p:tag name="KSO_WM_DIAGRAM_VIRTUALLY_FRAME" val="{&quot;height&quot;:804.9493700787402,&quot;left&quot;:60.6,&quot;top&quot;:66.33582677165353,&quot;width&quot;:889.8}"/>
</p:tagLst>
</file>

<file path=ppt/tags/tag51.xml><?xml version="1.0" encoding="utf-8"?>
<p:tagLst xmlns:p="http://schemas.openxmlformats.org/presentationml/2006/main">
  <p:tag name="KSO_WM_DIAGRAM_VIRTUALLY_FRAME" val="{&quot;height&quot;:804.9493700787402,&quot;left&quot;:60.6,&quot;top&quot;:66.33582677165353,&quot;width&quot;:889.8}"/>
</p:tagLst>
</file>

<file path=ppt/tags/tag52.xml><?xml version="1.0" encoding="utf-8"?>
<p:tagLst xmlns:p="http://schemas.openxmlformats.org/presentationml/2006/main">
  <p:tag name="KSO_WM_DIAGRAM_VIRTUALLY_FRAME" val="{&quot;height&quot;:804.9493700787402,&quot;left&quot;:60.6,&quot;top&quot;:66.33582677165353,&quot;width&quot;:889.8}"/>
</p:tagLst>
</file>

<file path=ppt/tags/tag53.xml><?xml version="1.0" encoding="utf-8"?>
<p:tagLst xmlns:p="http://schemas.openxmlformats.org/presentationml/2006/main">
  <p:tag name="KSO_WM_DIAGRAM_VIRTUALLY_FRAME" val="{&quot;height&quot;:804.9493700787402,&quot;left&quot;:60.6,&quot;top&quot;:66.33582677165353,&quot;width&quot;:889.8}"/>
</p:tagLst>
</file>

<file path=ppt/tags/tag54.xml><?xml version="1.0" encoding="utf-8"?>
<p:tagLst xmlns:p="http://schemas.openxmlformats.org/presentationml/2006/main">
  <p:tag name="KSO_WM_DIAGRAM_VIRTUALLY_FRAME" val="{&quot;height&quot;:804.9493700787402,&quot;left&quot;:60.6,&quot;top&quot;:66.33582677165353,&quot;width&quot;:889.8}"/>
</p:tagLst>
</file>

<file path=ppt/tags/tag55.xml><?xml version="1.0" encoding="utf-8"?>
<p:tagLst xmlns:p="http://schemas.openxmlformats.org/presentationml/2006/main">
  <p:tag name="KSO_WM_DIAGRAM_VIRTUALLY_FRAME" val="{&quot;height&quot;:804.9493700787402,&quot;left&quot;:60.6,&quot;top&quot;:66.33582677165353,&quot;width&quot;:889.8}"/>
</p:tagLst>
</file>

<file path=ppt/tags/tag56.xml><?xml version="1.0" encoding="utf-8"?>
<p:tagLst xmlns:p="http://schemas.openxmlformats.org/presentationml/2006/main">
  <p:tag name="KSO_WM_DIAGRAM_VIRTUALLY_FRAME" val="{&quot;height&quot;:804.9493700787402,&quot;left&quot;:60.6,&quot;top&quot;:66.33582677165353,&quot;width&quot;:889.8}"/>
</p:tagLst>
</file>

<file path=ppt/tags/tag57.xml><?xml version="1.0" encoding="utf-8"?>
<p:tagLst xmlns:p="http://schemas.openxmlformats.org/presentationml/2006/main">
  <p:tag name="KSO_WM_DIAGRAM_VIRTUALLY_FRAME" val="{&quot;height&quot;:804.9493700787402,&quot;left&quot;:60.6,&quot;top&quot;:66.33582677165353,&quot;width&quot;:889.8}"/>
</p:tagLst>
</file>

<file path=ppt/tags/tag58.xml><?xml version="1.0" encoding="utf-8"?>
<p:tagLst xmlns:p="http://schemas.openxmlformats.org/presentationml/2006/main">
  <p:tag name="KSO_WM_DIAGRAM_VIRTUALLY_FRAME" val="{&quot;height&quot;:804.9493700787402,&quot;left&quot;:60.6,&quot;top&quot;:66.33582677165353,&quot;width&quot;:889.8}"/>
</p:tagLst>
</file>

<file path=ppt/tags/tag59.xml><?xml version="1.0" encoding="utf-8"?>
<p:tagLst xmlns:p="http://schemas.openxmlformats.org/presentationml/2006/main">
  <p:tag name="KSO_WM_DIAGRAM_VIRTUALLY_FRAME" val="{&quot;height&quot;:804.9493700787402,&quot;left&quot;:60.6,&quot;top&quot;:66.33582677165353,&quot;width&quot;:889.8}"/>
</p:tagLst>
</file>

<file path=ppt/tags/tag6.xml><?xml version="1.0" encoding="utf-8"?>
<p:tagLst xmlns:p="http://schemas.openxmlformats.org/presentationml/2006/main">
  <p:tag name="KSO_WM_DIAGRAM_VIRTUALLY_FRAME" val="{&quot;height&quot;:366.98,&quot;left&quot;:262.4,&quot;top&quot;:77.85952755905512,&quot;width&quot;:686.75}"/>
</p:tagLst>
</file>

<file path=ppt/tags/tag60.xml><?xml version="1.0" encoding="utf-8"?>
<p:tagLst xmlns:p="http://schemas.openxmlformats.org/presentationml/2006/main">
  <p:tag name="KSO_WM_DIAGRAM_VIRTUALLY_FRAME" val="{&quot;height&quot;:804.9493700787402,&quot;left&quot;:60.6,&quot;top&quot;:66.33582677165353,&quot;width&quot;:889.8}"/>
</p:tagLst>
</file>

<file path=ppt/tags/tag61.xml><?xml version="1.0" encoding="utf-8"?>
<p:tagLst xmlns:p="http://schemas.openxmlformats.org/presentationml/2006/main">
  <p:tag name="KSO_WM_DIAGRAM_VIRTUALLY_FRAME" val="{&quot;height&quot;:804.9493700787402,&quot;left&quot;:60.6,&quot;top&quot;:66.33582677165353,&quot;width&quot;:889.8}"/>
</p:tagLst>
</file>

<file path=ppt/tags/tag62.xml><?xml version="1.0" encoding="utf-8"?>
<p:tagLst xmlns:p="http://schemas.openxmlformats.org/presentationml/2006/main">
  <p:tag name="KSO_WM_DIAGRAM_VIRTUALLY_FRAME" val="{&quot;height&quot;:804.9493700787402,&quot;left&quot;:60.6,&quot;top&quot;:66.33582677165353,&quot;width&quot;:889.8}"/>
</p:tagLst>
</file>

<file path=ppt/tags/tag63.xml><?xml version="1.0" encoding="utf-8"?>
<p:tagLst xmlns:p="http://schemas.openxmlformats.org/presentationml/2006/main">
  <p:tag name="KSO_WM_DIAGRAM_VIRTUALLY_FRAME" val="{&quot;height&quot;:804.9493700787402,&quot;left&quot;:60.6,&quot;top&quot;:66.33582677165353,&quot;width&quot;:889.8}"/>
</p:tagLst>
</file>

<file path=ppt/tags/tag64.xml><?xml version="1.0" encoding="utf-8"?>
<p:tagLst xmlns:p="http://schemas.openxmlformats.org/presentationml/2006/main">
  <p:tag name="KSO_WM_DIAGRAM_VIRTUALLY_FRAME" val="{&quot;height&quot;:804.9493700787402,&quot;left&quot;:60.6,&quot;top&quot;:66.33582677165353,&quot;width&quot;:889.8}"/>
</p:tagLst>
</file>

<file path=ppt/tags/tag65.xml><?xml version="1.0" encoding="utf-8"?>
<p:tagLst xmlns:p="http://schemas.openxmlformats.org/presentationml/2006/main">
  <p:tag name="KSO_WM_DIAGRAM_VIRTUALLY_FRAME" val="{&quot;height&quot;:804.9493700787402,&quot;left&quot;:60.6,&quot;top&quot;:66.33582677165353,&quot;width&quot;:889.8}"/>
</p:tagLst>
</file>

<file path=ppt/tags/tag66.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67.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68.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69.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xml><?xml version="1.0" encoding="utf-8"?>
<p:tagLst xmlns:p="http://schemas.openxmlformats.org/presentationml/2006/main">
  <p:tag name="KSO_WM_DIAGRAM_VIRTUALLY_FRAME" val="{&quot;height&quot;:366.98,&quot;left&quot;:262.4,&quot;top&quot;:77.85952755905512,&quot;width&quot;:686.75}"/>
</p:tagLst>
</file>

<file path=ppt/tags/tag70.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1.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2.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3.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4.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5.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6.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7.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8.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79.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8.xml><?xml version="1.0" encoding="utf-8"?>
<p:tagLst xmlns:p="http://schemas.openxmlformats.org/presentationml/2006/main">
  <p:tag name="KSO_WM_DIAGRAM_VIRTUALLY_FRAME" val="{&quot;height&quot;:366.98,&quot;left&quot;:262.4,&quot;top&quot;:77.85952755905512,&quot;width&quot;:686.75}"/>
</p:tagLst>
</file>

<file path=ppt/tags/tag80.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81.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82.xml><?xml version="1.0" encoding="utf-8"?>
<p:tagLst xmlns:p="http://schemas.openxmlformats.org/presentationml/2006/main">
  <p:tag name="KSO_WM_DIAGRAM_VIRTUALLY_FRAME" val="{&quot;height&quot;:332.341811023622,&quot;left&quot;:71.2403937007874,&quot;top&quot;:96.75834645669292,&quot;width&quot;:714.3218110236221}"/>
</p:tagLst>
</file>

<file path=ppt/tags/tag83.xml><?xml version="1.0" encoding="utf-8"?>
<p:tagLst xmlns:p="http://schemas.openxmlformats.org/presentationml/2006/main">
  <p:tag name="commondata" val="eyJoZGlkIjoiNDJhNDhkZTAyNDljMTQ3YzJlZTNhMDlkMTkzOTgzNjEifQ=="/>
  <p:tag name="resource_record_key" val="{&quot;29&quot;:[20426279,20458315]}"/>
</p:tagLst>
</file>

<file path=ppt/tags/tag9.xml><?xml version="1.0" encoding="utf-8"?>
<p:tagLst xmlns:p="http://schemas.openxmlformats.org/presentationml/2006/main">
  <p:tag name="KSO_WM_DIAGRAM_VIRTUALLY_FRAME" val="{&quot;height&quot;:257.61748031496063,&quot;left&quot;:98.05,&quot;top&quot;:115.13251968503937,&quot;width&quot;:806.45}"/>
</p:tagLst>
</file>

<file path=ppt/theme/theme1.xml><?xml version="1.0" encoding="utf-8"?>
<a:theme xmlns:a="http://schemas.openxmlformats.org/drawingml/2006/main" name="Office 主题​​">
  <a:themeElements>
    <a:clrScheme name="黄色">
      <a:dk1>
        <a:srgbClr val="000000"/>
      </a:dk1>
      <a:lt1>
        <a:srgbClr val="FFFFFF"/>
      </a:lt1>
      <a:dk2>
        <a:srgbClr val="44546A"/>
      </a:dk2>
      <a:lt2>
        <a:srgbClr val="E7E6E6"/>
      </a:lt2>
      <a:accent1>
        <a:srgbClr val="FFBF53"/>
      </a:accent1>
      <a:accent2>
        <a:srgbClr val="F17475"/>
      </a:accent2>
      <a:accent3>
        <a:srgbClr val="01B3C5"/>
      </a:accent3>
      <a:accent4>
        <a:srgbClr val="6A3C7C"/>
      </a:accent4>
      <a:accent5>
        <a:srgbClr val="C65885"/>
      </a:accent5>
      <a:accent6>
        <a:srgbClr val="FCC79F"/>
      </a:accent6>
      <a:hlink>
        <a:srgbClr val="00AF92"/>
      </a:hlink>
      <a:folHlink>
        <a:srgbClr val="869FB7"/>
      </a:folHlink>
    </a:clrScheme>
    <a:fontScheme name="Temp">
      <a:majorFont>
        <a:latin typeface="Impact"/>
        <a:ea typeface="微软雅黑"/>
        <a:cs typeface=""/>
      </a:majorFont>
      <a:minorFont>
        <a:latin typeface="Impact"/>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黄色">
    <a:dk1>
      <a:srgbClr val="000000"/>
    </a:dk1>
    <a:lt1>
      <a:srgbClr val="FFFFFF"/>
    </a:lt1>
    <a:dk2>
      <a:srgbClr val="44546A"/>
    </a:dk2>
    <a:lt2>
      <a:srgbClr val="E7E6E6"/>
    </a:lt2>
    <a:accent1>
      <a:srgbClr val="FFBF53"/>
    </a:accent1>
    <a:accent2>
      <a:srgbClr val="F17475"/>
    </a:accent2>
    <a:accent3>
      <a:srgbClr val="01B3C5"/>
    </a:accent3>
    <a:accent4>
      <a:srgbClr val="6A3C7C"/>
    </a:accent4>
    <a:accent5>
      <a:srgbClr val="C65885"/>
    </a:accent5>
    <a:accent6>
      <a:srgbClr val="FCC79F"/>
    </a:accent6>
    <a:hlink>
      <a:srgbClr val="00AF92"/>
    </a:hlink>
    <a:folHlink>
      <a:srgbClr val="869FB7"/>
    </a:folHlink>
  </a:clrScheme>
</a:themeOverride>
</file>

<file path=ppt/theme/themeOverride2.xml><?xml version="1.0" encoding="utf-8"?>
<a:themeOverride xmlns:a="http://schemas.openxmlformats.org/drawingml/2006/main">
  <a:clrScheme name="黄色">
    <a:dk1>
      <a:srgbClr val="000000"/>
    </a:dk1>
    <a:lt1>
      <a:srgbClr val="FFFFFF"/>
    </a:lt1>
    <a:dk2>
      <a:srgbClr val="44546A"/>
    </a:dk2>
    <a:lt2>
      <a:srgbClr val="E7E6E6"/>
    </a:lt2>
    <a:accent1>
      <a:srgbClr val="FFBF53"/>
    </a:accent1>
    <a:accent2>
      <a:srgbClr val="F17475"/>
    </a:accent2>
    <a:accent3>
      <a:srgbClr val="01B3C5"/>
    </a:accent3>
    <a:accent4>
      <a:srgbClr val="6A3C7C"/>
    </a:accent4>
    <a:accent5>
      <a:srgbClr val="C65885"/>
    </a:accent5>
    <a:accent6>
      <a:srgbClr val="FCC79F"/>
    </a:accent6>
    <a:hlink>
      <a:srgbClr val="00AF92"/>
    </a:hlink>
    <a:folHlink>
      <a:srgbClr val="869FB7"/>
    </a:folHlink>
  </a:clrScheme>
</a:themeOverride>
</file>

<file path=ppt/theme/themeOverride3.xml><?xml version="1.0" encoding="utf-8"?>
<a:themeOverride xmlns:a="http://schemas.openxmlformats.org/drawingml/2006/main">
  <a:clrScheme name="黄色">
    <a:dk1>
      <a:srgbClr val="000000"/>
    </a:dk1>
    <a:lt1>
      <a:srgbClr val="FFFFFF"/>
    </a:lt1>
    <a:dk2>
      <a:srgbClr val="44546A"/>
    </a:dk2>
    <a:lt2>
      <a:srgbClr val="E7E6E6"/>
    </a:lt2>
    <a:accent1>
      <a:srgbClr val="FFBF53"/>
    </a:accent1>
    <a:accent2>
      <a:srgbClr val="F17475"/>
    </a:accent2>
    <a:accent3>
      <a:srgbClr val="01B3C5"/>
    </a:accent3>
    <a:accent4>
      <a:srgbClr val="6A3C7C"/>
    </a:accent4>
    <a:accent5>
      <a:srgbClr val="C65885"/>
    </a:accent5>
    <a:accent6>
      <a:srgbClr val="FCC79F"/>
    </a:accent6>
    <a:hlink>
      <a:srgbClr val="00AF92"/>
    </a:hlink>
    <a:folHlink>
      <a:srgbClr val="869FB7"/>
    </a:folHlink>
  </a:clrScheme>
</a:themeOverride>
</file>

<file path=ppt/theme/themeOverride4.xml><?xml version="1.0" encoding="utf-8"?>
<a:themeOverride xmlns:a="http://schemas.openxmlformats.org/drawingml/2006/main">
  <a:clrScheme name="黄色">
    <a:dk1>
      <a:srgbClr val="000000"/>
    </a:dk1>
    <a:lt1>
      <a:srgbClr val="FFFFFF"/>
    </a:lt1>
    <a:dk2>
      <a:srgbClr val="44546A"/>
    </a:dk2>
    <a:lt2>
      <a:srgbClr val="E7E6E6"/>
    </a:lt2>
    <a:accent1>
      <a:srgbClr val="FFBF53"/>
    </a:accent1>
    <a:accent2>
      <a:srgbClr val="F17475"/>
    </a:accent2>
    <a:accent3>
      <a:srgbClr val="01B3C5"/>
    </a:accent3>
    <a:accent4>
      <a:srgbClr val="6A3C7C"/>
    </a:accent4>
    <a:accent5>
      <a:srgbClr val="C65885"/>
    </a:accent5>
    <a:accent6>
      <a:srgbClr val="FCC79F"/>
    </a:accent6>
    <a:hlink>
      <a:srgbClr val="00AF92"/>
    </a:hlink>
    <a:folHlink>
      <a:srgbClr val="869FB7"/>
    </a:folHlink>
  </a:clrScheme>
</a:themeOverride>
</file>

<file path=ppt/theme/themeOverride5.xml><?xml version="1.0" encoding="utf-8"?>
<a:themeOverride xmlns:a="http://schemas.openxmlformats.org/drawingml/2006/main">
  <a:clrScheme name="黄色">
    <a:dk1>
      <a:srgbClr val="000000"/>
    </a:dk1>
    <a:lt1>
      <a:srgbClr val="FFFFFF"/>
    </a:lt1>
    <a:dk2>
      <a:srgbClr val="44546A"/>
    </a:dk2>
    <a:lt2>
      <a:srgbClr val="E7E6E6"/>
    </a:lt2>
    <a:accent1>
      <a:srgbClr val="FFBF53"/>
    </a:accent1>
    <a:accent2>
      <a:srgbClr val="F17475"/>
    </a:accent2>
    <a:accent3>
      <a:srgbClr val="01B3C5"/>
    </a:accent3>
    <a:accent4>
      <a:srgbClr val="6A3C7C"/>
    </a:accent4>
    <a:accent5>
      <a:srgbClr val="C65885"/>
    </a:accent5>
    <a:accent6>
      <a:srgbClr val="FCC79F"/>
    </a:accent6>
    <a:hlink>
      <a:srgbClr val="00AF92"/>
    </a:hlink>
    <a:folHlink>
      <a:srgbClr val="869FB7"/>
    </a:folHlink>
  </a:clrScheme>
</a:themeOverride>
</file>

<file path=docProps/app.xml><?xml version="1.0" encoding="utf-8"?>
<Properties xmlns="http://schemas.openxmlformats.org/officeDocument/2006/extended-properties" xmlns:vt="http://schemas.openxmlformats.org/officeDocument/2006/docPropsVTypes">
  <TotalTime>0</TotalTime>
  <Words>2997</Words>
  <Application>WPS 演示</Application>
  <PresentationFormat>自定义</PresentationFormat>
  <Paragraphs>291</Paragraphs>
  <Slides>12</Slides>
  <Notes>39</Notes>
  <HiddenSlides>0</HiddenSlides>
  <MMClips>1</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vt:lpstr>
      <vt:lpstr>宋体</vt:lpstr>
      <vt:lpstr>Wingdings</vt:lpstr>
      <vt:lpstr>微软雅黑</vt:lpstr>
      <vt:lpstr>Impact</vt:lpstr>
      <vt:lpstr>Calibri</vt:lpstr>
      <vt:lpstr>Agency FB</vt:lpstr>
      <vt:lpstr>Times New Roman</vt:lpstr>
      <vt:lpstr>迷你简粗倩</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www.cctv.com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炫彩总结</dc:title>
  <dc:creator>KJ设计</dc:creator>
  <cp:lastModifiedBy>荆棘鸟</cp:lastModifiedBy>
  <cp:revision>127</cp:revision>
  <dcterms:created xsi:type="dcterms:W3CDTF">2015-09-13T11:28:00Z</dcterms:created>
  <dcterms:modified xsi:type="dcterms:W3CDTF">2025-07-19T13:34:47Z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2052-12.1.0.21915</vt:lpwstr>
  </property>
  <property fmtid="{D5CDD505-2E9C-101B-9397-08002B2CF9AE}" pid="3" name="ICV">
    <vt:lpwstr>6D6844FA2881413BA7A629CCD7F5B066_13</vt:lpwstr>
  </property>
</Properties>
</file>