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3"/>
  </p:sldMasterIdLst>
  <p:notesMasterIdLst>
    <p:notesMasterId r:id="rId5"/>
  </p:notesMasterIdLst>
  <p:sldIdLst>
    <p:sldId id="256" r:id="rId4"/>
    <p:sldId id="15371155" r:id="rId6"/>
    <p:sldId id="15371124" r:id="rId7"/>
    <p:sldId id="15371156" r:id="rId8"/>
    <p:sldId id="15371163" r:id="rId9"/>
    <p:sldId id="15371164" r:id="rId10"/>
    <p:sldId id="15371165" r:id="rId11"/>
    <p:sldId id="15371166" r:id="rId12"/>
    <p:sldId id="15371167" r:id="rId13"/>
    <p:sldId id="15371168" r:id="rId14"/>
    <p:sldId id="15371160" r:id="rId15"/>
  </p:sldIdLst>
  <p:sldSz cx="12192000" cy="6858000"/>
  <p:notesSz cx="6797675" cy="992632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黄书悦" initials="黄书悦" lastIdx="9" clrIdx="0"/>
  <p:cmAuthor id="1" name="肖嘉盈" initials="肖嘉盈" lastIdx="6" clrIdx="1"/>
  <p:cmAuthor id="2" name="Leo" initials="Leo" lastIdx="2" clrIdx="1"/>
  <p:cmAuthor id="3" name="yi.ling" initials="yl" lastIdx="2" clrIdx="2"/>
  <p:cmAuthor id="4" name="hongru.zhao" initials="h" lastIdx="3" clrIdx="3"/>
  <p:cmAuthor id="5" name="Xiaoping Jin" initials="X" lastIdx="1" clrIdx="0"/>
  <p:cmAuthor id="6" name="huilin.huang" initials="h" lastIdx="6" clrIdx="16"/>
  <p:cmAuthor id="16" name="Author" initials="A" lastIdx="0" clrIdx="15"/>
  <p:cmAuthor id="17" name="XiaoJin" initials="JX" lastIdx="1" clrIdx="16"/>
  <p:cmAuthor id="18" name="崔 超宇" initials="崔" lastIdx="1" clrIdx="17"/>
  <p:cmAuthor id="21" name="作者" initials="A" lastIdx="0" clrIdx="20"/>
  <p:cmAuthor id="22" name="YL" initials="YL" lastIdx="3" clrIdx="21"/>
  <p:cmAuthor id="23" name="于冰娥" initials="于冰娥" lastIdx="22" clrIdx="2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432FF"/>
    <a:srgbClr val="4472C4"/>
    <a:srgbClr val="FF6600"/>
    <a:srgbClr val="FFCCFF"/>
    <a:srgbClr val="FF99CC"/>
    <a:srgbClr val="0096E9"/>
    <a:srgbClr val="4396E9"/>
    <a:srgbClr val="00FD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14" autoAdjust="0"/>
    <p:restoredTop sz="96405"/>
  </p:normalViewPr>
  <p:slideViewPr>
    <p:cSldViewPr snapToGrid="0">
      <p:cViewPr varScale="1">
        <p:scale>
          <a:sx n="110" d="100"/>
          <a:sy n="110" d="100"/>
        </p:scale>
        <p:origin x="20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&#20110;&#20912;&#23077;\&#24247;&#26041;&#29983;&#29289;\AK102\AK102&#21307;&#20445;&#35848;&#21028;\AK102&#21307;&#2044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主要终点及其他血脂靶点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>
        <c:manualLayout>
          <c:xMode val="edge"/>
          <c:yMode val="edge"/>
          <c:x val="0.249600001550194"/>
          <c:y val="0.027137053659570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'Sheet2 (2)'!$A$2</c:f>
              <c:strCache>
                <c:ptCount val="1"/>
                <c:pt idx="0">
                  <c:v>伊努西单抗 450 mg Q4W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467562742686233"/>
                  <c:y val="-0.03991767808330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900" b="1" i="0" u="none" strike="noStrike" kern="1200" baseline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b="1" dirty="0"/>
                      <a:t>-64.78</a:t>
                    </a:r>
                    <a:endParaRPr lang="en-US" altLang="zh-CN" b="1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03104708295368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900" b="1" i="0" u="none" strike="noStrike" kern="1200" baseline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b="1" dirty="0"/>
                      <a:t>-59.18</a:t>
                    </a:r>
                    <a:endParaRPr lang="en-US" altLang="zh-CN" b="1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8594229638599e-17"/>
                  <c:y val="-0.03104673371765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900" b="1" i="0" u="none" strike="noStrike" kern="1200" baseline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b="1" dirty="0"/>
                      <a:t>-56.96</a:t>
                    </a:r>
                    <a:endParaRPr lang="en-US" altLang="zh-CN" b="1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02661178538887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900" b="1" i="0" u="none" strike="noStrike" kern="1200" baseline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b="1" dirty="0"/>
                      <a:t>-41.29</a:t>
                    </a:r>
                    <a:endParaRPr lang="en-US" altLang="zh-CN" b="1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03846115990308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900" b="1" i="0" u="none" strike="noStrike" kern="1200" baseline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b="1" dirty="0"/>
                      <a:t>-28.12</a:t>
                    </a:r>
                    <a:endParaRPr lang="en-US" altLang="zh-CN" b="1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'Sheet2 (2)'!$B$1:$H$1</c:f>
              <c:strCache>
                <c:ptCount val="5"/>
                <c:pt idx="0">
                  <c:v>LDL-C</c:v>
                </c:pt>
                <c:pt idx="1">
                  <c:v>非HDL-C</c:v>
                </c:pt>
                <c:pt idx="2">
                  <c:v>ApoB</c:v>
                </c:pt>
                <c:pt idx="3">
                  <c:v>TC</c:v>
                </c:pt>
                <c:pt idx="4">
                  <c:v>Lp(a)</c:v>
                </c:pt>
              </c:strCache>
            </c:strRef>
          </c:cat>
          <c:val>
            <c:numRef>
              <c:f>'Sheet2 (2)'!$B$2:$H$2</c:f>
              <c:numCache>
                <c:formatCode>General</c:formatCode>
                <c:ptCount val="7"/>
                <c:pt idx="0">
                  <c:v>-64.78</c:v>
                </c:pt>
                <c:pt idx="1">
                  <c:v>-59.18</c:v>
                </c:pt>
                <c:pt idx="2">
                  <c:v>-56.96</c:v>
                </c:pt>
                <c:pt idx="3">
                  <c:v>-41.29</c:v>
                </c:pt>
                <c:pt idx="4">
                  <c:v>-28.12</c:v>
                </c:pt>
              </c:numCache>
            </c:numRef>
          </c:val>
        </c:ser>
        <c:ser>
          <c:idx val="1"/>
          <c:order val="1"/>
          <c:tx>
            <c:strRef>
              <c:f>'Sheet2 (2)'!$A$3</c:f>
              <c:strCache>
                <c:ptCount val="1"/>
                <c:pt idx="0">
                  <c:v>依洛尤单抗 420mg Q4W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b="1"/>
                      <a:t>-63</a:t>
                    </a:r>
                    <a:endParaRPr lang="en-US" altLang="zh-CN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b="1"/>
                      <a:t>-55</a:t>
                    </a:r>
                    <a:endParaRPr lang="en-US" altLang="zh-CN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b="1"/>
                      <a:t>-50</a:t>
                    </a:r>
                    <a:endParaRPr lang="en-US" altLang="zh-CN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b="1"/>
                      <a:t>-39</a:t>
                    </a:r>
                    <a:endParaRPr lang="en-US" altLang="zh-CN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b="1"/>
                      <a:t>-24</a:t>
                    </a:r>
                    <a:endParaRPr lang="en-US" altLang="zh-CN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'Sheet2 (2)'!$B$1:$H$1</c:f>
              <c:strCache>
                <c:ptCount val="5"/>
                <c:pt idx="0">
                  <c:v>LDL-C</c:v>
                </c:pt>
                <c:pt idx="1">
                  <c:v>非HDL-C</c:v>
                </c:pt>
                <c:pt idx="2">
                  <c:v>ApoB</c:v>
                </c:pt>
                <c:pt idx="3">
                  <c:v>TC</c:v>
                </c:pt>
                <c:pt idx="4">
                  <c:v>Lp(a)</c:v>
                </c:pt>
              </c:strCache>
            </c:strRef>
          </c:cat>
          <c:val>
            <c:numRef>
              <c:f>'Sheet2 (2)'!$B$3:$H$3</c:f>
              <c:numCache>
                <c:formatCode>General</c:formatCode>
                <c:ptCount val="7"/>
                <c:pt idx="0">
                  <c:v>-63</c:v>
                </c:pt>
                <c:pt idx="1">
                  <c:v>-55</c:v>
                </c:pt>
                <c:pt idx="2">
                  <c:v>-50</c:v>
                </c:pt>
                <c:pt idx="3">
                  <c:v>-39</c:v>
                </c:pt>
                <c:pt idx="4">
                  <c:v>-24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5303680"/>
        <c:axId val="170897915"/>
      </c:barChart>
      <c:catAx>
        <c:axId val="445303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222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70897915"/>
        <c:crosses val="autoZero"/>
        <c:auto val="1"/>
        <c:lblAlgn val="ctr"/>
        <c:lblOffset val="100"/>
        <c:noMultiLvlLbl val="0"/>
      </c:catAx>
      <c:valAx>
        <c:axId val="170897915"/>
        <c:scaling>
          <c:orientation val="minMax"/>
          <c:min val="-8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4453036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</c:legendEntry>
      <c:layout>
        <c:manualLayout>
          <c:xMode val="edge"/>
          <c:yMode val="edge"/>
          <c:x val="0.156088240907871"/>
          <c:y val="0.882411001735582"/>
          <c:w val="0.796104362923627"/>
          <c:h val="0.0878962827993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5766400-c6a7-4cd9-a75c-c1cfd222c651}"/>
      </c:ext>
    </c:extLst>
  </c:chart>
  <c:spPr>
    <a:noFill/>
    <a:ln>
      <a:noFill/>
    </a:ln>
    <a:effectLst/>
  </c:spPr>
  <c:txPr>
    <a:bodyPr/>
    <a:lstStyle/>
    <a:p>
      <a:pPr>
        <a:defRPr lang="zh-CN" b="1"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其他血脂靶点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>
        <c:manualLayout>
          <c:xMode val="edge"/>
          <c:yMode val="edge"/>
          <c:x val="0.401500377326511"/>
          <c:y val="0.080225687232039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伊努西单抗 450mg Q4W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666058915938652"/>
                  <c:y val="0.0071103354139832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200" b="1" i="0" u="none" strike="noStrike" kern="1200" baseline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HDL-C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7.89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依洛尤单抗 420mg Q4W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fld id="{551b22dd-e2c0-458d-8bb5-95c38b04559d}" type="VALUE">
                      <a:t>[VALUE]</a:t>
                    </a:fld>
                    <a:endParaRPr sz="1200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HDL-C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0"/>
        <c:overlap val="-100"/>
        <c:axId val="1864636336"/>
        <c:axId val="1864636752"/>
      </c:barChart>
      <c:catAx>
        <c:axId val="186463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64636752"/>
        <c:crosses val="autoZero"/>
        <c:auto val="1"/>
        <c:lblAlgn val="ctr"/>
        <c:lblOffset val="100"/>
        <c:noMultiLvlLbl val="0"/>
      </c:catAx>
      <c:valAx>
        <c:axId val="186463675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6463633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f1e7819-7ea6-4a01-9015-95e3798ac919}"/>
      </c:ext>
    </c:extLst>
  </c:chart>
  <c:spPr>
    <a:noFill/>
    <a:ln>
      <a:noFill/>
    </a:ln>
    <a:effectLst/>
  </c:spPr>
  <c:txPr>
    <a:bodyPr/>
    <a:lstStyle/>
    <a:p>
      <a:pPr>
        <a:defRPr lang="zh-CN" b="1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1200" dirty="0"/>
              <a:t>各危险因素分层达标率</a:t>
            </a:r>
            <a:endParaRPr lang="zh-CN" sz="12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伊努西单抗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195" b="1" i="0" u="none" strike="noStrike" kern="1200" baseline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195" b="1" i="0" u="none" strike="noStrike" kern="1200" baseline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195" b="1" i="0" u="none" strike="noStrike" kern="1200" baseline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超高危</c:v>
                </c:pt>
                <c:pt idx="1">
                  <c:v>极高危</c:v>
                </c:pt>
                <c:pt idx="2">
                  <c:v>高危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0.92</c:v>
                </c:pt>
                <c:pt idx="1">
                  <c:v>0.95</c:v>
                </c:pt>
                <c:pt idx="2" c:formatCode="0.00%">
                  <c:v>0.833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真实世界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0186445672268775"/>
                  <c:y val="-0.003907152519544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33175480191982"/>
                  <c:y val="-0.01172145755863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超高危</c:v>
                </c:pt>
                <c:pt idx="1">
                  <c:v>极高危</c:v>
                </c:pt>
                <c:pt idx="2">
                  <c:v>高危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0.13</c:v>
                </c:pt>
                <c:pt idx="1" c:formatCode="0.00%">
                  <c:v>0.266</c:v>
                </c:pt>
                <c:pt idx="2" c:formatCode="0.00%">
                  <c:v>0.429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9657887"/>
        <c:axId val="1149652063"/>
      </c:barChart>
      <c:catAx>
        <c:axId val="1149657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149652063"/>
        <c:crosses val="autoZero"/>
        <c:auto val="1"/>
        <c:lblAlgn val="ctr"/>
        <c:lblOffset val="100"/>
        <c:noMultiLvlLbl val="0"/>
      </c:catAx>
      <c:valAx>
        <c:axId val="1149652063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14965788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d503021d-ca9e-4b99-b6ff-ba8ca340a393}"/>
      </c:ext>
    </c:extLst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08A32-514B-2945-B653-8E25A7CBD7C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9F319-4663-9645-9483-D6112C50A0D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9F319-4663-9645-9483-D6112C50A0D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9F319-4663-9645-9483-D6112C50A0D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9580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6067"/>
                </a:schemeClr>
              </a:gs>
              <a:gs pos="100000">
                <a:srgbClr val="0096E9">
                  <a:alpha val="43028"/>
                </a:srgb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4"/>
          <p:cNvCxnSpPr/>
          <p:nvPr userDrawn="1"/>
        </p:nvCxnSpPr>
        <p:spPr>
          <a:xfrm>
            <a:off x="1495424" y="304419"/>
            <a:ext cx="0" cy="627033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116" y="304419"/>
            <a:ext cx="862512" cy="627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16"/>
          <p:cNvSpPr>
            <a:spLocks noGrp="1"/>
          </p:cNvSpPr>
          <p:nvPr>
            <p:ph type="body" idx="13"/>
          </p:nvPr>
        </p:nvSpPr>
        <p:spPr>
          <a:xfrm>
            <a:off x="780415" y="913765"/>
            <a:ext cx="9683750" cy="4356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568E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72160" y="447040"/>
            <a:ext cx="9683750" cy="423545"/>
          </a:xfrm>
        </p:spPr>
        <p:txBody>
          <a:bodyPr anchor="b">
            <a:spAutoFit/>
          </a:bodyPr>
          <a:lstStyle>
            <a:lvl1pPr>
              <a:defRPr sz="2400" b="1">
                <a:solidFill>
                  <a:srgbClr val="00568E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灯片编号占位符 5"/>
          <p:cNvSpPr>
            <a:spLocks noGrp="1"/>
          </p:cNvSpPr>
          <p:nvPr userDrawn="1"/>
        </p:nvSpPr>
        <p:spPr>
          <a:xfrm>
            <a:off x="9323070" y="6407150"/>
            <a:ext cx="2743200" cy="31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72160" y="1430020"/>
            <a:ext cx="10714990" cy="473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3E3A39"/>
                </a:solidFill>
                <a:latin typeface="+mj-ea"/>
                <a:ea typeface="+mj-ea"/>
                <a:cs typeface="+mj-ea"/>
              </a:defRPr>
            </a:lvl1pPr>
            <a:lvl2pPr>
              <a:defRPr sz="1800">
                <a:solidFill>
                  <a:srgbClr val="3E3A39"/>
                </a:solidFill>
                <a:latin typeface="+mj-ea"/>
                <a:ea typeface="+mj-ea"/>
                <a:cs typeface="+mj-ea"/>
              </a:defRPr>
            </a:lvl2pPr>
            <a:lvl3pPr>
              <a:defRPr sz="1600">
                <a:solidFill>
                  <a:srgbClr val="3E3A39"/>
                </a:solidFill>
                <a:latin typeface="+mj-ea"/>
                <a:ea typeface="+mj-ea"/>
                <a:cs typeface="+mj-ea"/>
              </a:defRPr>
            </a:lvl3pPr>
            <a:lvl4pPr>
              <a:defRPr sz="1400">
                <a:solidFill>
                  <a:srgbClr val="3E3A39"/>
                </a:solidFill>
                <a:latin typeface="+mj-ea"/>
                <a:ea typeface="+mj-ea"/>
                <a:cs typeface="+mj-ea"/>
              </a:defRPr>
            </a:lvl4pPr>
            <a:lvl5pPr>
              <a:defRPr sz="1200">
                <a:solidFill>
                  <a:srgbClr val="3E3A39"/>
                </a:solidFill>
                <a:latin typeface="+mj-ea"/>
                <a:ea typeface="+mj-ea"/>
                <a:cs typeface="+mj-ea"/>
              </a:defRPr>
            </a:lvl5pPr>
          </a:lstStyle>
          <a:p>
            <a:pPr lvl="0"/>
            <a:r>
              <a:rPr lang="zh-CN" altLang="en-US" dirty="0"/>
              <a:t>微软雅黑 CN N</a:t>
            </a:r>
            <a:r>
              <a:rPr lang="en-US" altLang="zh-CN" dirty="0"/>
              <a:t>ormal 20</a:t>
            </a:r>
            <a:endParaRPr lang="zh-CN" altLang="en-US" dirty="0"/>
          </a:p>
          <a:p>
            <a:pPr lvl="1"/>
            <a:r>
              <a:rPr lang="zh-CN" altLang="en-US" dirty="0"/>
              <a:t>18</a:t>
            </a:r>
            <a:endParaRPr lang="zh-CN" altLang="en-US" dirty="0"/>
          </a:p>
          <a:p>
            <a:pPr lvl="2"/>
            <a:r>
              <a:rPr lang="zh-CN" altLang="en-US" dirty="0"/>
              <a:t>16</a:t>
            </a:r>
            <a:endParaRPr lang="zh-CN" altLang="en-US" dirty="0"/>
          </a:p>
          <a:p>
            <a:pPr lvl="3"/>
            <a:r>
              <a:rPr lang="zh-CN" altLang="en-US" dirty="0"/>
              <a:t>14</a:t>
            </a:r>
            <a:endParaRPr lang="zh-CN" altLang="en-US" dirty="0"/>
          </a:p>
          <a:p>
            <a:pPr lvl="4"/>
            <a:r>
              <a:rPr lang="zh-CN" altLang="en-US" dirty="0"/>
              <a:t>12</a:t>
            </a:r>
            <a:endParaRPr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4826000" y="626110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Confidential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+mj-ea"/>
            </a:endParaRPr>
          </a:p>
          <a:p>
            <a:pPr lvl="0"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版权所有© 2022 康方生物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69" name="圆角矩形 68"/>
          <p:cNvSpPr/>
          <p:nvPr userDrawn="1"/>
        </p:nvSpPr>
        <p:spPr>
          <a:xfrm rot="16200000">
            <a:off x="-609282" y="4594860"/>
            <a:ext cx="762000" cy="329565"/>
          </a:xfrm>
          <a:prstGeom prst="roundRect">
            <a:avLst/>
          </a:prstGeom>
          <a:gradFill>
            <a:gsLst>
              <a:gs pos="100000">
                <a:srgbClr val="3F9DD5"/>
              </a:gs>
              <a:gs pos="0">
                <a:srgbClr val="006E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00568E"/>
              </a:solidFill>
            </a:endParaRPr>
          </a:p>
        </p:txBody>
      </p:sp>
      <p:sp>
        <p:nvSpPr>
          <p:cNvPr id="80" name="圆角矩形 79"/>
          <p:cNvSpPr/>
          <p:nvPr userDrawn="1"/>
        </p:nvSpPr>
        <p:spPr>
          <a:xfrm rot="16200000">
            <a:off x="-608965" y="5429885"/>
            <a:ext cx="761365" cy="329565"/>
          </a:xfrm>
          <a:prstGeom prst="roundRect">
            <a:avLst/>
          </a:prstGeom>
          <a:gradFill>
            <a:gsLst>
              <a:gs pos="99000">
                <a:srgbClr val="F9C602"/>
              </a:gs>
              <a:gs pos="0">
                <a:srgbClr val="ED740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1" name="圆角矩形 80"/>
          <p:cNvSpPr/>
          <p:nvPr userDrawn="1"/>
        </p:nvSpPr>
        <p:spPr>
          <a:xfrm rot="16200000">
            <a:off x="-608647" y="6300470"/>
            <a:ext cx="760730" cy="333375"/>
          </a:xfrm>
          <a:prstGeom prst="roundRect">
            <a:avLst/>
          </a:prstGeom>
          <a:gradFill>
            <a:gsLst>
              <a:gs pos="99000">
                <a:srgbClr val="F5F6FA"/>
              </a:gs>
              <a:gs pos="0">
                <a:srgbClr val="CEE1F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4" name="圆角矩形 103"/>
          <p:cNvSpPr/>
          <p:nvPr userDrawn="1"/>
        </p:nvSpPr>
        <p:spPr>
          <a:xfrm>
            <a:off x="-394652" y="3807460"/>
            <a:ext cx="332740" cy="333375"/>
          </a:xfrm>
          <a:prstGeom prst="roundRect">
            <a:avLst/>
          </a:prstGeom>
          <a:solidFill>
            <a:srgbClr val="3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1" name="圆角矩形 130"/>
          <p:cNvSpPr/>
          <p:nvPr userDrawn="1"/>
        </p:nvSpPr>
        <p:spPr>
          <a:xfrm>
            <a:off x="-393065" y="2952750"/>
            <a:ext cx="329565" cy="330200"/>
          </a:xfrm>
          <a:prstGeom prst="roundRect">
            <a:avLst/>
          </a:prstGeom>
          <a:solidFill>
            <a:srgbClr val="F39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5" name="圆角矩形 114"/>
          <p:cNvSpPr/>
          <p:nvPr userDrawn="1"/>
        </p:nvSpPr>
        <p:spPr>
          <a:xfrm>
            <a:off x="-393065" y="411480"/>
            <a:ext cx="329565" cy="330200"/>
          </a:xfrm>
          <a:prstGeom prst="round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9" name="圆角矩形 118"/>
          <p:cNvSpPr/>
          <p:nvPr userDrawn="1"/>
        </p:nvSpPr>
        <p:spPr>
          <a:xfrm>
            <a:off x="-393065" y="820420"/>
            <a:ext cx="329565" cy="330200"/>
          </a:xfrm>
          <a:prstGeom prst="roundRect">
            <a:avLst/>
          </a:prstGeom>
          <a:solidFill>
            <a:srgbClr val="3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3" name="圆角矩形 122"/>
          <p:cNvSpPr/>
          <p:nvPr userDrawn="1"/>
        </p:nvSpPr>
        <p:spPr>
          <a:xfrm>
            <a:off x="-393065" y="1236980"/>
            <a:ext cx="329565" cy="330200"/>
          </a:xfrm>
          <a:prstGeom prst="roundRect">
            <a:avLst/>
          </a:prstGeom>
          <a:solidFill>
            <a:srgbClr val="7DC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7" name="圆角矩形 126"/>
          <p:cNvSpPr/>
          <p:nvPr userDrawn="1"/>
        </p:nvSpPr>
        <p:spPr>
          <a:xfrm>
            <a:off x="-393065" y="1663700"/>
            <a:ext cx="329565" cy="330200"/>
          </a:xfrm>
          <a:prstGeom prst="roundRect">
            <a:avLst/>
          </a:prstGeom>
          <a:solidFill>
            <a:srgbClr val="ABE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4" name="圆角矩形 133"/>
          <p:cNvSpPr/>
          <p:nvPr userDrawn="1"/>
        </p:nvSpPr>
        <p:spPr>
          <a:xfrm>
            <a:off x="-393065" y="11430"/>
            <a:ext cx="329565" cy="330200"/>
          </a:xfrm>
          <a:prstGeom prst="roundRect">
            <a:avLst/>
          </a:prstGeom>
          <a:solidFill>
            <a:srgbClr val="005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00568E"/>
              </a:solidFill>
            </a:endParaRPr>
          </a:p>
        </p:txBody>
      </p:sp>
      <p:sp>
        <p:nvSpPr>
          <p:cNvPr id="137" name="圆角矩形 136"/>
          <p:cNvSpPr/>
          <p:nvPr userDrawn="1"/>
        </p:nvSpPr>
        <p:spPr>
          <a:xfrm>
            <a:off x="-393065" y="2536190"/>
            <a:ext cx="329565" cy="330200"/>
          </a:xfrm>
          <a:prstGeom prst="roundRect">
            <a:avLst/>
          </a:prstGeom>
          <a:solidFill>
            <a:srgbClr val="ED74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40" name="圆角矩形 139"/>
          <p:cNvSpPr/>
          <p:nvPr userDrawn="1"/>
        </p:nvSpPr>
        <p:spPr>
          <a:xfrm>
            <a:off x="-393065" y="3378835"/>
            <a:ext cx="329565" cy="330200"/>
          </a:xfrm>
          <a:prstGeom prst="roundRect">
            <a:avLst/>
          </a:prstGeom>
          <a:solidFill>
            <a:srgbClr val="F9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43" name="圆角矩形 142"/>
          <p:cNvSpPr/>
          <p:nvPr userDrawn="1"/>
        </p:nvSpPr>
        <p:spPr>
          <a:xfrm>
            <a:off x="-393065" y="2092960"/>
            <a:ext cx="329565" cy="330200"/>
          </a:xfrm>
          <a:prstGeom prst="roundRect">
            <a:avLst/>
          </a:prstGeom>
          <a:solidFill>
            <a:srgbClr val="CEE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9580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6067"/>
                </a:schemeClr>
              </a:gs>
              <a:gs pos="100000">
                <a:srgbClr val="0096E9">
                  <a:alpha val="43028"/>
                </a:srgb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4"/>
          <p:cNvCxnSpPr/>
          <p:nvPr userDrawn="1"/>
        </p:nvCxnSpPr>
        <p:spPr>
          <a:xfrm>
            <a:off x="1495424" y="304419"/>
            <a:ext cx="0" cy="627033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116" y="304419"/>
            <a:ext cx="862512" cy="627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04140" y="6083300"/>
            <a:ext cx="1572895" cy="73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同侧圆角矩形 6"/>
          <p:cNvSpPr/>
          <p:nvPr userDrawn="1"/>
        </p:nvSpPr>
        <p:spPr>
          <a:xfrm rot="5400000">
            <a:off x="-854529" y="941614"/>
            <a:ext cx="2133600" cy="424543"/>
          </a:xfrm>
          <a:prstGeom prst="round2SameRect">
            <a:avLst>
              <a:gd name="adj1" fmla="val 24394"/>
              <a:gd name="adj2" fmla="val 0"/>
            </a:avLst>
          </a:prstGeom>
          <a:solidFill>
            <a:srgbClr val="4396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863" y="252152"/>
            <a:ext cx="972329" cy="504305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832599"/>
            <a:ext cx="12192000" cy="136525"/>
          </a:xfrm>
          <a:prstGeom prst="rect">
            <a:avLst/>
          </a:prstGeom>
          <a:solidFill>
            <a:srgbClr val="4396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同侧圆角矩形 6"/>
          <p:cNvSpPr/>
          <p:nvPr userDrawn="1"/>
        </p:nvSpPr>
        <p:spPr>
          <a:xfrm rot="5400000">
            <a:off x="-854529" y="941614"/>
            <a:ext cx="2133600" cy="424543"/>
          </a:xfrm>
          <a:prstGeom prst="round2SameRect">
            <a:avLst>
              <a:gd name="adj1" fmla="val 24394"/>
              <a:gd name="adj2" fmla="val 0"/>
            </a:avLst>
          </a:prstGeom>
          <a:solidFill>
            <a:srgbClr val="4396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004863" y="252152"/>
            <a:ext cx="972329" cy="504305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832599"/>
            <a:ext cx="12192000" cy="136525"/>
          </a:xfrm>
          <a:prstGeom prst="rect">
            <a:avLst/>
          </a:prstGeom>
          <a:solidFill>
            <a:srgbClr val="4396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69480" y="2884127"/>
            <a:ext cx="345303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zh-CN" altLang="en-US" dirty="0">
                <a:solidFill>
                  <a:srgbClr val="FF0000"/>
                </a:solidFill>
              </a:rPr>
              <a:t>伊喜宁</a:t>
            </a:r>
            <a:r>
              <a:rPr lang="zh-CN" altLang="en-US" dirty="0">
                <a:solidFill>
                  <a:schemeClr val="tx1"/>
                </a:solidFill>
              </a:rPr>
              <a:t>   ）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37373" y="1465501"/>
            <a:ext cx="911724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伊努西单抗</a:t>
            </a:r>
            <a:r>
              <a:rPr kumimoji="1"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注射液</a:t>
            </a:r>
            <a:endParaRPr kumimoji="1"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biLevel thresh="75000"/>
          </a:blip>
          <a:stretch>
            <a:fillRect/>
          </a:stretch>
        </p:blipFill>
        <p:spPr>
          <a:xfrm>
            <a:off x="6633154" y="2884127"/>
            <a:ext cx="557533" cy="6455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55998" y="5360802"/>
            <a:ext cx="7535545" cy="520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康方生物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集团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康融东方（广东）医药有限公司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801321" y="3838567"/>
            <a:ext cx="9997168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kumimoji="0" lang="zh-CN" altLang="en-US" sz="24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中国自主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原研</a:t>
            </a:r>
            <a:r>
              <a:rPr kumimoji="0" lang="zh-CN" altLang="en-US" sz="24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的</a:t>
            </a:r>
            <a:r>
              <a:rPr kumimoji="0" lang="en-US" altLang="zh-CN" sz="24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1</a:t>
            </a:r>
            <a:r>
              <a:rPr kumimoji="0" lang="zh-CN" altLang="en-US" sz="24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类新药</a:t>
            </a:r>
            <a:endParaRPr kumimoji="0" lang="en-US" altLang="zh-CN" sz="24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  <a:p>
            <a:pPr algn="ctr" hangingPunct="0">
              <a:lnSpc>
                <a:spcPct val="150000"/>
              </a:lnSpc>
            </a:pPr>
            <a:r>
              <a:rPr kumimoji="0" lang="zh-CN" altLang="en-US" sz="24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唯一专注于心血管超高危人群分层的单抗</a:t>
            </a:r>
            <a:endParaRPr kumimoji="0" lang="en-US" altLang="zh-CN" sz="24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795777"/>
            <a:ext cx="1651819" cy="102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公平性</a:t>
            </a:r>
            <a:endParaRPr kumimoji="1" lang="zh-CN" altLang="en-US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>
            <p:custDataLst>
              <p:tags r:id="rId1"/>
            </p:custDataLst>
          </p:nvPr>
        </p:nvSpPr>
        <p:spPr>
          <a:xfrm>
            <a:off x="1645695" y="1748303"/>
            <a:ext cx="4691544" cy="167065"/>
          </a:xfrm>
        </p:spPr>
        <p:txBody>
          <a:bodyPr/>
          <a:lstStyle>
            <a:defPPr>
              <a:defRPr lang="en-US"/>
            </a:defPPr>
            <a:lvl1pPr marL="0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70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540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445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715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985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255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160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430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93065"/>
            <a:endParaRPr lang="en-US" sz="1080" dirty="0">
              <a:solidFill>
                <a:srgbClr val="000000"/>
              </a:solidFill>
              <a:latin typeface="微软雅黑" panose="020B0503020204020204" pitchFamily="34" charset="-122"/>
              <a:ea typeface="LF_Kai" panose="03000509000000000000" pitchFamily="65" charset="-120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83565" y="1140051"/>
          <a:ext cx="5410835" cy="219801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10835"/>
              </a:tblGrid>
              <a:tr h="4482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弥补药品目录短板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</a:tr>
              <a:tr h="174973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多靶协调调脂，弥补临床需求：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伊努西单抗可显著降低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LDL-C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水平达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65%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，并明显降低</a:t>
                      </a:r>
                      <a:r>
                        <a:rPr lang="en-US" altLang="zh-CN" sz="16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ApoB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TC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LP(a) 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，同时可升高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HDL-C</a:t>
                      </a:r>
                      <a:r>
                        <a:rPr lang="zh-CN" altLang="en-US" sz="16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。通过多靶协调调脂，为胆固醇的临床治疗和心血管风险的长期控制提供新的选择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indent="-28575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显著提高达标率：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真实世界中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超高危人群达标率低，本品上市为中国超高危人群提供可靠用药证据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表格 3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83565" y="3423285"/>
          <a:ext cx="5410835" cy="3383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10835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符合“保基本”原则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</a:tr>
              <a:tr h="298704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低密度脂蛋白为独立的“致病性”心血管危险因素：</a:t>
                      </a:r>
                      <a:r>
                        <a:rPr sz="160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各国指南共识均提出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通过</a:t>
                      </a:r>
                      <a:r>
                        <a:rPr sz="1600" dirty="0" err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降低LDL-C预防心血管事件再发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降低由此带来的医保负担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。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国内现有疗法LDL-C达标率低，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临床中存在极大未满足需求；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本品的应用可大幅提高达标率至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92.4%</a:t>
                      </a:r>
                      <a:r>
                        <a:rPr lang="zh-CN" altLang="en-US" sz="16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，</a:t>
                      </a:r>
                      <a:r>
                        <a:rPr lang="zh-CN" altLang="en-US" sz="1600" b="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减少心血管事件发生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强效、长效、平稳降脂， 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减少因低密度脂蛋白不达标而导致的心血管事件，</a:t>
                      </a:r>
                      <a:r>
                        <a:rPr lang="zh-CN" altLang="en-US" sz="1600" b="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降低患者疾病负担及相关医保支出</a:t>
                      </a:r>
                      <a:endParaRPr lang="zh-CN" altLang="en-US" sz="1600" b="0" kern="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新的治疗选择：</a:t>
                      </a:r>
                      <a:r>
                        <a:rPr lang="zh-CN" altLang="en-US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国产</a:t>
                      </a:r>
                      <a:r>
                        <a:rPr lang="zh-CN" altLang="en-US" sz="16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自主原研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1</a:t>
                      </a:r>
                      <a:r>
                        <a:rPr lang="zh-CN" altLang="en-US" sz="16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类新药</a:t>
                      </a:r>
                      <a:r>
                        <a:rPr lang="zh-CN" altLang="en-US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替代目录内产品</a:t>
                      </a:r>
                      <a:endParaRPr lang="zh-CN" altLang="en-US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降低社会负担，提升国民健康水平：</a:t>
                      </a:r>
                      <a:r>
                        <a:rPr lang="zh-CN" altLang="en-US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随着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药物可及性的提高，可进一步提升国人对疾病的知晓率和治疗率</a:t>
                      </a:r>
                      <a:endParaRPr lang="zh-CN" altLang="en-US" sz="16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5" name="表格 5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197600" y="1140051"/>
          <a:ext cx="5410835" cy="219801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10835"/>
              </a:tblGrid>
              <a:tr h="4112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临床管理难度小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</a:tr>
              <a:tr h="178672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适应症清晰明确，有明确的指南定义和化验指标， 临床诊疗路径清晰， 适应症人群明确且易于管理，无临床滥用或不合理使用风险</a:t>
                      </a:r>
                      <a:endParaRPr lang="zh-CN" altLang="en-US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zh-CN" altLang="en-US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83565" y="249596"/>
            <a:ext cx="10221595" cy="662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多靶强效</a:t>
            </a:r>
            <a:r>
              <a:rPr lang="zh-CN" altLang="en-US" sz="2800" b="1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调脂，弥补目录短板；中国自主原研，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保障临床供应</a:t>
            </a:r>
            <a:r>
              <a:rPr lang="zh-CN" altLang="en-US" sz="2800" b="1" dirty="0">
                <a:solidFill>
                  <a:srgbClr val="0096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基金影响可控</a:t>
            </a:r>
            <a:r>
              <a:rPr lang="zh-CN" altLang="en-US" sz="2800" b="1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，易于临床管理</a:t>
            </a:r>
            <a:endParaRPr lang="zh-CN" altLang="en-US" sz="2800" b="1" dirty="0">
              <a:solidFill>
                <a:srgbClr val="4472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单击此处编辑母版标题样式</a:t>
            </a:r>
            <a:endParaRPr kumimoji="1" lang="zh-CN" alt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10600030101010101" charset="-122"/>
              <a:ea typeface="等线 Light" panose="02010600030101010101" charset="-122"/>
              <a:cs typeface="+mj-cs"/>
            </a:endParaRPr>
          </a:p>
        </p:txBody>
      </p:sp>
      <p:sp>
        <p:nvSpPr>
          <p:cNvPr id="5" name="副标题 2"/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单击此处编辑母版副标题样式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C3D36C-529B-F546-840B-88568869DD3A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07FA0B-DF63-7742-AFC5-B5C04C2B823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2000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8303" y="-1"/>
            <a:ext cx="12192000" cy="69580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6067"/>
                </a:schemeClr>
              </a:gs>
              <a:gs pos="100000">
                <a:srgbClr val="0096E9">
                  <a:alpha val="43028"/>
                </a:srgb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3" name="直线连接符 12"/>
          <p:cNvCxnSpPr/>
          <p:nvPr/>
        </p:nvCxnSpPr>
        <p:spPr>
          <a:xfrm>
            <a:off x="1495424" y="304419"/>
            <a:ext cx="0" cy="627033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116" y="304419"/>
            <a:ext cx="862512" cy="62703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85049" y="3106691"/>
            <a:ext cx="11163841" cy="12242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4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中国“</a:t>
            </a:r>
            <a:r>
              <a:rPr lang="zh-CN" altLang="en-US" sz="4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自主</a:t>
            </a:r>
            <a:r>
              <a:rPr lang="zh-CN" altLang="en-US" sz="4400" b="1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原研</a:t>
            </a:r>
            <a:r>
              <a:rPr lang="en-US" altLang="zh-CN" sz="4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4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类新药</a:t>
            </a:r>
            <a:r>
              <a:rPr kumimoji="1" lang="zh-CN" altLang="en-US" sz="4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kumimoji="1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1" lang="zh-CN" altLang="en-US" sz="4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多靶协同</a:t>
            </a:r>
            <a:r>
              <a:rPr kumimoji="1" lang="zh-CN" altLang="en-US" sz="4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</a:t>
            </a:r>
            <a:r>
              <a:rPr kumimoji="1" lang="zh-CN" altLang="en-US" sz="4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脂，疗效</a:t>
            </a:r>
            <a:r>
              <a:rPr kumimoji="1" lang="zh-CN" altLang="en-US" sz="4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更优，</a:t>
            </a:r>
            <a:r>
              <a:rPr kumimoji="1" lang="zh-CN" altLang="en-US" sz="4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安全性</a:t>
            </a:r>
            <a:r>
              <a:rPr kumimoji="1" lang="zh-CN" altLang="en-US" sz="4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更好</a:t>
            </a:r>
            <a:endParaRPr kumimoji="1" lang="zh-CN" altLang="en-US" sz="4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1" lang="en-US" altLang="zh-CN" sz="4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唯一专注于心血管超高危人群分层的单抗</a:t>
            </a:r>
            <a:endParaRPr kumimoji="1" lang="zh-CN" altLang="en-US" sz="36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期待您的支持，谢谢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4748" y="247141"/>
            <a:ext cx="461665" cy="238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 录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CONTENT</a:t>
            </a: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49900" y="610860"/>
            <a:ext cx="84921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自主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原研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类新药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kumimoji="1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省“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重大领域研发计划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 专项</a:t>
            </a:r>
            <a:endParaRPr kumimoji="1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协同</a:t>
            </a:r>
            <a:r>
              <a:rPr kumimoji="1"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脂，疗效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更优，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安全性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更好</a:t>
            </a:r>
            <a:endParaRPr kumimoji="1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填补国人血脂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达标率低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的短板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594219"/>
            <a:ext cx="1651819" cy="102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800268" y="4377393"/>
            <a:ext cx="2010761" cy="203180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472C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2973059" y="4377393"/>
            <a:ext cx="2010761" cy="2031806"/>
          </a:xfrm>
          <a:prstGeom prst="roundRect">
            <a:avLst/>
          </a:prstGeom>
          <a:ln w="76200">
            <a:solidFill>
              <a:srgbClr val="4472C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145850" y="4377393"/>
            <a:ext cx="2010761" cy="2031806"/>
          </a:xfrm>
          <a:prstGeom prst="roundRect">
            <a:avLst/>
          </a:prstGeom>
          <a:ln w="76200">
            <a:solidFill>
              <a:srgbClr val="4472C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7318641" y="4377393"/>
            <a:ext cx="2010761" cy="2031806"/>
          </a:xfrm>
          <a:prstGeom prst="roundRect">
            <a:avLst/>
          </a:prstGeom>
          <a:ln w="76200">
            <a:solidFill>
              <a:srgbClr val="4472C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9491432" y="4377393"/>
            <a:ext cx="2010761" cy="2031806"/>
          </a:xfrm>
          <a:prstGeom prst="roundRect">
            <a:avLst/>
          </a:prstGeom>
          <a:ln w="76200">
            <a:solidFill>
              <a:srgbClr val="4472C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300042" y="4725435"/>
            <a:ext cx="95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26174" y="5532741"/>
            <a:ext cx="23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基本信息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44046" y="4725435"/>
            <a:ext cx="95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75532" y="5532741"/>
            <a:ext cx="23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安全性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88050" y="4725435"/>
            <a:ext cx="95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024890" y="5532741"/>
            <a:ext cx="23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32054" y="4725435"/>
            <a:ext cx="95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174248" y="5532741"/>
            <a:ext cx="23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创新性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876057" y="4725435"/>
            <a:ext cx="1159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323605" y="5532741"/>
            <a:ext cx="23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公平性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药品基本信息</a:t>
            </a:r>
            <a:endParaRPr kumimoji="1"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410325" y="1005839"/>
          <a:ext cx="5506085" cy="20554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06085"/>
              </a:tblGrid>
              <a:tr h="353502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参照药品建议：</a:t>
                      </a:r>
                      <a:r>
                        <a:rPr lang="zh-CN" altLang="en-US" sz="18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依洛尤单抗注射液</a:t>
                      </a:r>
                      <a:endParaRPr lang="zh-CN" altLang="en-US" sz="18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6896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参照药选择理由：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ea"/>
                        <a:buAutoNum type="circleNumDbPlain"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医保目录内，适应症相近，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相同作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用靶点及作用机制药物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ea"/>
                        <a:buAutoNum type="circleNumDbPlain"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依洛尤单抗临床应用最广泛，获得多个指南推荐，首批进入医保目录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67690" y="1005838"/>
          <a:ext cx="5721985" cy="54054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00175"/>
                <a:gridCol w="1635125"/>
                <a:gridCol w="1793875"/>
                <a:gridCol w="892810"/>
              </a:tblGrid>
              <a:tr h="316539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申报目录类别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基本目录和商保创新药目录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316539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伊努西单抗注射液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49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商品名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伊喜宁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®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27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英文名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sz="1400" b="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Ebronucimab</a:t>
                      </a:r>
                      <a:r>
                        <a:rPr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Injection</a:t>
                      </a:r>
                      <a:endParaRPr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39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 mg（1.5 mL）/支</a:t>
                      </a:r>
                      <a:endParaRPr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246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用于在接受中等剂量或中等以上剂量他汀类药物治疗后，仍无法达到低密度脂蛋白胆固醇（LDL-C）目标的原发性高胆固醇血症（包括杂合子型家族性和非家族性高胆固醇血症）和混合型血脂异常的成人患者</a:t>
                      </a:r>
                      <a:endParaRPr sz="1200" b="0" strike="sng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414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推荐剂量为150 mg，每2周一次（Q2W）；450 mg，每4周一次（Q4W）</a:t>
                      </a:r>
                      <a:endParaRPr lang="zh-CN" sz="1400" b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414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中国大陆首次上市时间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目前大陆地区同通用名药品的上市情况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59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全球首个上市国家/地区及上市时间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2024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年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9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26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日 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 OTC 药品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否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1161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疾病现状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b="1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患病率高：成人血脂异常总</a:t>
                      </a:r>
                      <a:r>
                        <a:rPr lang="zh-CN" altLang="en-US" sz="12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患病率为 </a:t>
                      </a:r>
                      <a:r>
                        <a:rPr lang="en-US" altLang="zh-CN" sz="12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38.1%</a:t>
                      </a:r>
                      <a:r>
                        <a:rPr lang="en-US" altLang="zh-CN" sz="1200" b="0" kern="12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200" b="0" kern="12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知晓率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治疗率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控制率均低：分别为</a:t>
                      </a:r>
                      <a:r>
                        <a:rPr lang="zh-CN" altLang="en-US" sz="12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11.7%</a:t>
                      </a:r>
                      <a:r>
                        <a:rPr lang="zh-CN" altLang="en-US" sz="12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10.1%</a:t>
                      </a:r>
                      <a:r>
                        <a:rPr lang="zh-CN" altLang="en-US" sz="12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4.8%</a:t>
                      </a:r>
                      <a:r>
                        <a:rPr lang="en-US" altLang="zh-CN" sz="1200" b="0" kern="12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200" b="0" kern="12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LDL-C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达标率低：</a:t>
                      </a:r>
                      <a:r>
                        <a:rPr lang="zh-CN" altLang="en-US" sz="1200" b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高危人群达标率 </a:t>
                      </a:r>
                      <a:r>
                        <a:rPr lang="en-US" altLang="zh-CN" sz="1200" b="0" strike="noStrike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42.9%</a:t>
                      </a:r>
                      <a:r>
                        <a:rPr lang="zh-CN" altLang="en-US" sz="1200" b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；极高危人群达标率仅为</a:t>
                      </a:r>
                      <a:r>
                        <a:rPr lang="en-US" altLang="zh-CN" sz="1200" b="0" strike="noStrike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26.6%</a:t>
                      </a:r>
                      <a:r>
                        <a:rPr lang="zh-CN" altLang="en-US" sz="1200" b="0" strike="noStrike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200" b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超高危人群达标率仅为</a:t>
                      </a:r>
                      <a:r>
                        <a:rPr lang="en-US" altLang="zh-CN" sz="1200" b="0" strike="noStrike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13%</a:t>
                      </a:r>
                      <a:r>
                        <a:rPr lang="en-US" altLang="zh-CN" sz="1200" b="0" strike="noStrike" kern="12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zh-CN" sz="1200" b="0" strike="noStrike" kern="12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410324" y="3191288"/>
          <a:ext cx="5506085" cy="31991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06085"/>
              </a:tblGrid>
              <a:tr h="379781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与参照药品对比主要优势：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392407">
                <a:tc>
                  <a:txBody>
                    <a:bodyPr/>
                    <a:lstStyle/>
                    <a:p>
                      <a:pPr marL="457200" marR="0" indent="-457200" algn="l" defTabSz="914400" rtl="0" fontAlgn="auto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ea"/>
                        <a:buAutoNum type="circleNumDbPlain"/>
                        <a:defRPr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唯一一款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专注于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心血管超高危人群分层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的单抗，临床试验中纳入极高危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+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超高危人群占比 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&gt;80%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，疗效优异；为胆固醇的临床治疗和心血管风险的长期控制提供新的选择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457200" marR="0" indent="-457200" algn="l" defTabSz="914400" rtl="0" fontAlgn="auto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ea"/>
                        <a:buAutoNum type="circleNumDbPlain"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全人源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单克隆抗体，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低免疫原性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457200" marR="0" indent="-457200" algn="l" defTabSz="914400" rtl="0" fontAlgn="auto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ea"/>
                        <a:buAutoNum type="circleNumDbPlain"/>
                        <a:defRPr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更大降幅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：强效降低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LDL-C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，长期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稳定维持，明显高于参照药品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457200" marR="0" indent="-457200" algn="l" defTabSz="914400" rtl="0" fontAlgn="auto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ea"/>
                        <a:buAutoNum type="circleNumDbPlain"/>
                        <a:defRPr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更高达标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：高危、极高危、超高危人群整体达标率</a:t>
                      </a:r>
                      <a:r>
                        <a:rPr lang="zh-CN" altLang="en-US" sz="1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高达</a:t>
                      </a:r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92%</a:t>
                      </a:r>
                      <a:endParaRPr lang="en-US" altLang="zh-CN" sz="1400" b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457200" marR="0" indent="-457200" algn="l" defTabSz="914400" rtl="0" fontAlgn="auto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ea"/>
                        <a:buAutoNum type="circleNumDbPlain"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协同调脂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：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同时降低载脂蛋白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B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总胆固醇，</a:t>
                      </a:r>
                      <a:r>
                        <a:rPr lang="en-US" altLang="zh-CN" sz="1400" b="0" kern="120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Lp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（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a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）；升高高密度脂蛋白胆固醇（好胆固醇）。协同调脂，更具优势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457200" marR="0" indent="-457200" algn="l" defTabSz="914400" rtl="0" fontAlgn="auto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ea"/>
                        <a:buAutoNum type="circleNumDbPlain"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难降型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血脂异常</a:t>
                      </a: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疗效俱佳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：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杂合子型家族性高胆固醇血症降脂疗效高度一致，明显优于同类产品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446917" y="6450709"/>
            <a:ext cx="2130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中国心血管健康与疾病报告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endParaRPr lang="en-US" altLang="zh-CN" sz="1000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中国血脂管理指南（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年）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1000" dirty="0"/>
          </a:p>
        </p:txBody>
      </p:sp>
      <p:sp>
        <p:nvSpPr>
          <p:cNvPr id="15" name="矩形 14"/>
          <p:cNvSpPr/>
          <p:nvPr/>
        </p:nvSpPr>
        <p:spPr>
          <a:xfrm>
            <a:off x="4542338" y="6448798"/>
            <a:ext cx="7374071" cy="3335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超高危：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LDL-C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＜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1.4mmol/L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，且较基线降低幅度＞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50%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极高危：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1.8mmol/L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，且较基线降低幅度＞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000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中高危：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2.6mmol/L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；低   危：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3.4mmol/L</a:t>
            </a:r>
            <a:endParaRPr lang="zh-CN" altLang="en-US" sz="1000" dirty="0"/>
          </a:p>
        </p:txBody>
      </p:sp>
      <p:sp>
        <p:nvSpPr>
          <p:cNvPr id="16" name="矩形 15"/>
          <p:cNvSpPr/>
          <p:nvPr/>
        </p:nvSpPr>
        <p:spPr>
          <a:xfrm>
            <a:off x="3255645" y="6448972"/>
            <a:ext cx="6309360" cy="3333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000" b="1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 降脂靶点的目标值：</a:t>
            </a:r>
            <a:endParaRPr lang="en-US" altLang="zh-CN" sz="1000" b="1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1207" y="298244"/>
            <a:ext cx="1077474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algn="just" defTabSz="898525"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伊努西抗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国产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自主原研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PCSK9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单克隆抗体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类新药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 flipV="1">
            <a:off x="6245225" y="4717415"/>
            <a:ext cx="2695575" cy="1252855"/>
          </a:xfrm>
          <a:prstGeom prst="roundRect">
            <a:avLst>
              <a:gd name="adj" fmla="val 0"/>
            </a:avLst>
          </a:prstGeom>
          <a:solidFill>
            <a:srgbClr val="ECF1F9">
              <a:alpha val="10000"/>
            </a:srgbClr>
          </a:solidFill>
          <a:ln w="12700" cap="rnd">
            <a:solidFill>
              <a:srgbClr val="4472C4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45" name="圆角矩形 44"/>
          <p:cNvSpPr/>
          <p:nvPr/>
        </p:nvSpPr>
        <p:spPr>
          <a:xfrm flipV="1">
            <a:off x="608686" y="4717004"/>
            <a:ext cx="2495553" cy="1193828"/>
          </a:xfrm>
          <a:prstGeom prst="roundRect">
            <a:avLst>
              <a:gd name="adj" fmla="val 0"/>
            </a:avLst>
          </a:prstGeom>
          <a:solidFill>
            <a:srgbClr val="ECF1F9">
              <a:alpha val="10000"/>
            </a:srgbClr>
          </a:solidFill>
          <a:ln w="12700" cap="rnd">
            <a:solidFill>
              <a:srgbClr val="4472C4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31392" y="1607185"/>
            <a:ext cx="2807335" cy="1277888"/>
          </a:xfrm>
          <a:prstGeom prst="roundRect">
            <a:avLst>
              <a:gd name="adj" fmla="val 0"/>
            </a:avLst>
          </a:prstGeom>
          <a:solidFill>
            <a:schemeClr val="accent1">
              <a:alpha val="10000"/>
            </a:schemeClr>
          </a:solidFill>
          <a:ln w="12700" cap="rnd">
            <a:solidFill>
              <a:schemeClr val="accent5">
                <a:lumMod val="60000"/>
                <a:lumOff val="40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47" name="圆角矩形 46"/>
          <p:cNvSpPr/>
          <p:nvPr/>
        </p:nvSpPr>
        <p:spPr>
          <a:xfrm flipV="1">
            <a:off x="3303607" y="4717005"/>
            <a:ext cx="2764704" cy="1193828"/>
          </a:xfrm>
          <a:prstGeom prst="roundRect">
            <a:avLst>
              <a:gd name="adj" fmla="val 0"/>
            </a:avLst>
          </a:prstGeom>
          <a:solidFill>
            <a:srgbClr val="ECF1F9">
              <a:alpha val="10000"/>
            </a:srgbClr>
          </a:solidFill>
          <a:ln w="12700" cap="rnd">
            <a:solidFill>
              <a:srgbClr val="4472C4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药品基本信息</a:t>
            </a:r>
            <a:endParaRPr kumimoji="1" lang="zh-CN" altLang="en-US" sz="1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30541" y="5969175"/>
            <a:ext cx="3834982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中国心血管健康与疾病报告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中国血脂管理指南（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年）</a:t>
            </a:r>
            <a:endParaRPr lang="en-US" altLang="zh-CN" sz="1000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伊努西单抗说明书</a:t>
            </a:r>
            <a:endParaRPr lang="en-US" altLang="zh-CN" sz="1000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Pharmacological Research 207 (2024) 107340</a:t>
            </a:r>
            <a:endParaRPr lang="en-US" altLang="zh-CN" sz="1000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</a:t>
            </a:r>
            <a:r>
              <a:rPr lang="en-US" altLang="zh-CN" sz="1000" dirty="0" err="1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Adv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Ther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(2023) 40:489–503 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08687" y="290032"/>
            <a:ext cx="10370147" cy="81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75000"/>
                  </a:schemeClr>
                </a:soli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30541" y="186120"/>
            <a:ext cx="10254934" cy="8679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2800" b="1">
                <a:solidFill>
                  <a:srgbClr val="0082E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4472C4"/>
                </a:solidFill>
              </a:rPr>
              <a:t>中国血脂管理面临严重挑战，当前降脂治疗存在极大未满足需求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615910" y="1233938"/>
            <a:ext cx="2840196" cy="428064"/>
          </a:xfrm>
          <a:prstGeom prst="roundRect">
            <a:avLst>
              <a:gd name="adj" fmla="val 11028"/>
            </a:avLst>
          </a:prstGeom>
          <a:solidFill>
            <a:srgbClr val="4472C4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危险性高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1,2</a:t>
            </a:r>
            <a:endParaRPr lang="en-US" altLang="zh-CN" sz="16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圆角矩形 71"/>
          <p:cNvSpPr/>
          <p:nvPr/>
        </p:nvSpPr>
        <p:spPr>
          <a:xfrm flipV="1">
            <a:off x="4926206" y="1607390"/>
            <a:ext cx="2601908" cy="1259547"/>
          </a:xfrm>
          <a:prstGeom prst="roundRect">
            <a:avLst>
              <a:gd name="adj" fmla="val 0"/>
            </a:avLst>
          </a:prstGeom>
          <a:solidFill>
            <a:schemeClr val="accent5">
              <a:alpha val="10000"/>
            </a:schemeClr>
          </a:solidFill>
          <a:ln w="12700" cap="rnd">
            <a:solidFill>
              <a:schemeClr val="accent5">
                <a:lumMod val="40000"/>
                <a:lumOff val="60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4937570" y="1233938"/>
            <a:ext cx="2590231" cy="428064"/>
          </a:xfrm>
          <a:prstGeom prst="roundRect">
            <a:avLst>
              <a:gd name="adj" fmla="val 9149"/>
            </a:avLst>
          </a:prstGeom>
          <a:solidFill>
            <a:srgbClr val="4472C4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达标率低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1,2</a:t>
            </a:r>
            <a:endParaRPr lang="en-US" altLang="zh-CN" sz="16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943529" y="1689868"/>
            <a:ext cx="2584272" cy="1195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ASCVD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患者：达标率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仅为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6.8%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超高危：达标率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仅为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13%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极高危：达标率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仅为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26.6%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圆角矩形 74"/>
          <p:cNvSpPr/>
          <p:nvPr/>
        </p:nvSpPr>
        <p:spPr>
          <a:xfrm flipV="1">
            <a:off x="8809355" y="1622425"/>
            <a:ext cx="2994025" cy="1219200"/>
          </a:xfrm>
          <a:prstGeom prst="roundRect">
            <a:avLst>
              <a:gd name="adj" fmla="val 0"/>
            </a:avLst>
          </a:prstGeom>
          <a:solidFill>
            <a:schemeClr val="accent5">
              <a:alpha val="10000"/>
            </a:schemeClr>
          </a:solidFill>
          <a:ln w="12700" cap="rnd">
            <a:solidFill>
              <a:schemeClr val="accent5">
                <a:lumMod val="40000"/>
                <a:lumOff val="60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8809355" y="1233805"/>
            <a:ext cx="2997835" cy="427990"/>
          </a:xfrm>
          <a:prstGeom prst="roundRect">
            <a:avLst>
              <a:gd name="adj" fmla="val 9149"/>
            </a:avLst>
          </a:prstGeom>
          <a:solidFill>
            <a:srgbClr val="4472C4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疾病经济负担重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b="1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占用医保基金</a:t>
            </a:r>
            <a:endParaRPr lang="zh-CN" altLang="en-US" sz="1600" b="1" baseline="30000" dirty="0">
              <a:solidFill>
                <a:schemeClr val="bg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下箭头标注 77"/>
          <p:cNvSpPr/>
          <p:nvPr/>
        </p:nvSpPr>
        <p:spPr>
          <a:xfrm>
            <a:off x="608687" y="3098693"/>
            <a:ext cx="11198238" cy="962952"/>
          </a:xfrm>
          <a:prstGeom prst="downArrowCallout">
            <a:avLst>
              <a:gd name="adj1" fmla="val 39047"/>
              <a:gd name="adj2" fmla="val 44450"/>
              <a:gd name="adj3" fmla="val 25000"/>
              <a:gd name="adj4" fmla="val 64977"/>
            </a:avLst>
          </a:prstGeom>
          <a:solidFill>
            <a:schemeClr val="bg1"/>
          </a:solidFill>
          <a:ln w="158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伊努西单抗  弥补未满足的治疗需求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08685" y="4789898"/>
            <a:ext cx="2385860" cy="96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周可降低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en-US" altLang="zh-CN" sz="1200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长期（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周）稳定持续降脂，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降幅可达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64.3%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608688" y="4097279"/>
            <a:ext cx="2495551" cy="573174"/>
          </a:xfrm>
          <a:prstGeom prst="roundRect">
            <a:avLst>
              <a:gd name="adj" fmla="val 0"/>
            </a:avLst>
          </a:prstGeom>
          <a:solidFill>
            <a:srgbClr val="4472C4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强效降脂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3308427" y="4097279"/>
            <a:ext cx="2765349" cy="573174"/>
          </a:xfrm>
          <a:prstGeom prst="roundRect">
            <a:avLst>
              <a:gd name="adj" fmla="val 0"/>
            </a:avLst>
          </a:prstGeom>
          <a:solidFill>
            <a:srgbClr val="4472C4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多靶协同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16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6245262" y="4097279"/>
            <a:ext cx="2695883" cy="573174"/>
          </a:xfrm>
          <a:prstGeom prst="roundRect">
            <a:avLst>
              <a:gd name="adj" fmla="val 0"/>
            </a:avLst>
          </a:prstGeom>
          <a:solidFill>
            <a:srgbClr val="4472C4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极大改善达标率</a:t>
            </a:r>
            <a:endParaRPr lang="en-US" altLang="zh-CN" sz="16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6267450" y="4751070"/>
            <a:ext cx="2694305" cy="1067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整体达标率：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92.4%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超高危达标率 ：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92% VS 13%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极高危达标率：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95% VS 26.6%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zh-CN" altLang="en-US" sz="1200" b="1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通过降低</a:t>
            </a:r>
            <a:r>
              <a:rPr lang="en-US" altLang="zh-CN" sz="1200" b="1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LDL-C</a:t>
            </a:r>
            <a:r>
              <a:rPr lang="zh-CN" altLang="en-US" sz="1200" b="1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预防心血管事件再发，可降低由此带来的疾病和医疗负担</a:t>
            </a:r>
            <a:endParaRPr lang="zh-CN" altLang="en-US" sz="1200" b="1" strike="sngStrike" dirty="0">
              <a:solidFill>
                <a:srgbClr val="FF0000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5" name="圆角矩形 84"/>
          <p:cNvSpPr/>
          <p:nvPr/>
        </p:nvSpPr>
        <p:spPr>
          <a:xfrm flipV="1">
            <a:off x="9111355" y="4717004"/>
            <a:ext cx="2692025" cy="1194108"/>
          </a:xfrm>
          <a:prstGeom prst="roundRect">
            <a:avLst>
              <a:gd name="adj" fmla="val 0"/>
            </a:avLst>
          </a:prstGeom>
          <a:solidFill>
            <a:srgbClr val="ECF1F9">
              <a:alpha val="10000"/>
            </a:srgbClr>
          </a:solidFill>
          <a:ln w="12700" cap="rnd">
            <a:solidFill>
              <a:srgbClr val="4472C4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9111356" y="4097279"/>
            <a:ext cx="2692024" cy="573174"/>
          </a:xfrm>
          <a:prstGeom prst="roundRect">
            <a:avLst>
              <a:gd name="adj" fmla="val 0"/>
            </a:avLst>
          </a:prstGeom>
          <a:solidFill>
            <a:srgbClr val="4472C4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r>
              <a:rPr lang="zh-CN" altLang="en-US" sz="1600" b="1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减轻疾病经济负担</a:t>
            </a:r>
            <a:r>
              <a:rPr lang="en-US" altLang="zh-CN" sz="1600" b="1" baseline="30000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b="1" baseline="30000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1600" b="1" baseline="30000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endParaRPr lang="en-US" altLang="zh-CN" sz="1600" b="1" baseline="30000" dirty="0">
              <a:solidFill>
                <a:schemeClr val="bg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/>
            <a:r>
              <a:rPr lang="zh-CN" altLang="en-US" sz="1600" b="1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有效降低医保基金占用</a:t>
            </a:r>
            <a:endParaRPr lang="zh-CN" altLang="en-US" sz="1600" b="1" baseline="30000" dirty="0">
              <a:solidFill>
                <a:srgbClr val="FF0000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7" name="上箭头 86"/>
          <p:cNvSpPr/>
          <p:nvPr/>
        </p:nvSpPr>
        <p:spPr>
          <a:xfrm rot="10800000">
            <a:off x="2908422" y="4889448"/>
            <a:ext cx="130374" cy="1294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4689475" y="366796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809355" y="1734820"/>
            <a:ext cx="3022600" cy="835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CVD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负担：占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CVD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总负担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25.1%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冠心病负担：高达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41.9%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卒中负担：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9.6%</a:t>
            </a: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Aft>
                <a:spcPts val="600"/>
              </a:spcAft>
            </a:pPr>
            <a:endParaRPr 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39086" y="1669444"/>
            <a:ext cx="280718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5745" indent="-171450"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心血管疾病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首位死亡原因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5745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动脉粥样硬化性心血管疾病（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ASCVD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）：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约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61%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的疾病负担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45745" indent="-171450"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低密度脂蛋白胆固醇：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最主要的致病性危险因素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60045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9111357" y="4726483"/>
            <a:ext cx="2692023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对于极高危未达标患者，加用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PCSK9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抑制剂的年治疗费用较未加用患者低于中国人均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GDP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每降低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1mmol/L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主要心血管事件风险下降23%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3193912" y="4717007"/>
            <a:ext cx="2874399" cy="1318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45" indent="-2857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HDL-C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：更好预测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ASCVD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风险，降幅可达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59%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45" indent="-285750">
              <a:buFont typeface="Wingdings" panose="05000000000000000000" pitchFamily="2" charset="2"/>
              <a:buChar char="ü"/>
            </a:pPr>
            <a:r>
              <a:rPr lang="en-US" altLang="zh-CN"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ASCVD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的独立危险因素，降幅可达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39%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45" indent="-285750">
              <a:buFont typeface="Wingdings" panose="05000000000000000000" pitchFamily="2" charset="2"/>
              <a:buChar char="ü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HDL-C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：具有保护心血管事件再发的作用，升幅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6%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安全性</a:t>
            </a:r>
            <a:endParaRPr kumimoji="1" lang="zh-CN" altLang="en-US" sz="18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6698" y="6517537"/>
            <a:ext cx="6096000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1.伊努西单抗药品说明书</a:t>
            </a:r>
            <a:endParaRPr lang="en-US" altLang="zh-CN" sz="900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5955" y="235585"/>
            <a:ext cx="10200005" cy="7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9191" y="344757"/>
            <a:ext cx="101320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安全性良好，特殊人群及老年人群用药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无需调整剂量</a:t>
            </a:r>
            <a:r>
              <a:rPr lang="zh-CN" altLang="en-US" sz="2800" b="1" dirty="0">
                <a:solidFill>
                  <a:srgbClr val="0082E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无</a:t>
            </a:r>
            <a:r>
              <a:rPr lang="zh-CN" altLang="en-US" sz="2800" b="1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新发糖尿病风险，获批以来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无</a:t>
            </a:r>
            <a:r>
              <a:rPr lang="zh-CN" altLang="en-US" sz="2800" b="1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安全性警告、黑框警告、撤市信息</a:t>
            </a:r>
            <a:endParaRPr lang="zh-CN" altLang="en-US" sz="2800" b="1" dirty="0">
              <a:solidFill>
                <a:srgbClr val="4472C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08687" y="1632063"/>
          <a:ext cx="5374102" cy="42951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74102"/>
              </a:tblGrid>
              <a:tr h="5516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说明书收载的安全性信息</a:t>
                      </a:r>
                      <a:endParaRPr lang="zh-CN" altLang="en-US" sz="24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3743511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基于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超过1500例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受试者安全性荟萃分析，伊努西单抗在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原发性高胆固醇血症（包括杂合子型家族性和非家族性高胆固醇血症）和混合型血脂异常的成人患者人群中</a:t>
                      </a: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整体安全性良好</a:t>
                      </a:r>
                      <a:r>
                        <a:rPr lang="en-US" altLang="zh-CN" sz="1600" b="1" kern="12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600" b="1" kern="12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5%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的药物不良反应仅包括注射部位反应（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12.5%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1600" b="1" kern="12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600" b="1" kern="12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特殊人群（轻中度肝肾功能不全）及老年人群用药</a:t>
                      </a: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无需调整剂量</a:t>
                      </a:r>
                      <a:endParaRPr lang="zh-CN" altLang="en-US" sz="1600" b="1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ClrTx/>
                        <a:buSzTx/>
                        <a:buFont typeface="Wingdings" panose="05000000000000000000" charset="0"/>
                        <a:buChar char="Ø"/>
                      </a:pP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无新发糖尿病及神经认知事件风险</a:t>
                      </a:r>
                      <a:endParaRPr lang="zh-CN" altLang="en-US" sz="1600" b="1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charset="0"/>
                        <a:buNone/>
                      </a:pPr>
                      <a:endParaRPr lang="en-US" altLang="zh-CN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338349" y="1632065"/>
          <a:ext cx="5506085" cy="42951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06085"/>
              </a:tblGrid>
              <a:tr h="558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药品不良反应监测情况</a:t>
                      </a:r>
                      <a:endParaRPr lang="zh-CN" altLang="en-US" sz="24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3736938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伊努西单抗自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2024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年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9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30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日在中国获批至今，药监部门</a:t>
                      </a: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未发布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安全性警告、黑框警告、撤市等信息。伊努西单抗能显著降低原发性高胆固醇血症和混合性高脂血症以及</a:t>
                      </a:r>
                      <a:r>
                        <a:rPr lang="en-US" altLang="zh-CN" sz="1600" b="1" kern="120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HeFH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的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LDL-C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水平，同时降低非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HDL-C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APOB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TC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1600" b="1" kern="120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Lp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）的水平，且长期降脂疗效稳定维持，伊努西单抗具有长间隔给药优势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(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每四周给药），有助于进一步提高患者依从性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Font typeface="Wingdings" panose="05000000000000000000" charset="0"/>
                        <a:buNone/>
                      </a:pPr>
                      <a:endParaRPr lang="zh-CN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  <a:endParaRPr kumimoji="1" lang="zh-CN" altLang="en-US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32952" y="1499334"/>
            <a:ext cx="5354921" cy="628650"/>
          </a:xfrm>
          <a:prstGeom prst="roundRect">
            <a:avLst>
              <a:gd name="adj" fmla="val 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降幅达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起效快，降脂平稳</a:t>
            </a:r>
            <a:r>
              <a:rPr lang="en-US" altLang="zh-CN" sz="2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4533031" y="3276835"/>
            <a:ext cx="1177925" cy="715010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285034" y="1499334"/>
            <a:ext cx="5346528" cy="628650"/>
          </a:xfrm>
          <a:prstGeom prst="roundRect">
            <a:avLst>
              <a:gd name="adj" fmla="val 0"/>
            </a:avLst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长期治疗，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强效稳定维持</a:t>
            </a:r>
            <a:r>
              <a:rPr lang="en-US" altLang="zh-CN" sz="20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10190559" y="3123247"/>
            <a:ext cx="1133475" cy="705485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2952" y="236117"/>
            <a:ext cx="10370147" cy="81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5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5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5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0439" y="164649"/>
            <a:ext cx="10904034" cy="8679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伊努西单抗显著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降低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LDL-C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达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65%,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起效迅速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降脂平稳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长久维持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36291" y="3273699"/>
            <a:ext cx="8420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64.3%</a:t>
            </a: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451" y="2120419"/>
            <a:ext cx="5674938" cy="4004791"/>
            <a:chOff x="298450" y="2120419"/>
            <a:chExt cx="5683251" cy="4004791"/>
          </a:xfrm>
        </p:grpSpPr>
        <p:pic>
          <p:nvPicPr>
            <p:cNvPr id="7" name="图片 6"/>
            <p:cNvPicPr/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52" y="2129915"/>
              <a:ext cx="5297314" cy="3287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98450" y="4964430"/>
              <a:ext cx="5647055" cy="1160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32952" y="2120419"/>
              <a:ext cx="5348749" cy="3370488"/>
            </a:xfrm>
            <a:prstGeom prst="rect">
              <a:avLst/>
            </a:prstGeom>
            <a:noFill/>
            <a:ln>
              <a:solidFill>
                <a:srgbClr val="009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219190" y="2104566"/>
            <a:ext cx="5574665" cy="4184434"/>
            <a:chOff x="6219190" y="2104566"/>
            <a:chExt cx="5574665" cy="4184434"/>
          </a:xfrm>
        </p:grpSpPr>
        <p:pic>
          <p:nvPicPr>
            <p:cNvPr id="10" name="图片 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105" y="2301834"/>
              <a:ext cx="5268731" cy="3657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矩形 14"/>
            <p:cNvSpPr/>
            <p:nvPr/>
          </p:nvSpPr>
          <p:spPr>
            <a:xfrm>
              <a:off x="6219190" y="5005665"/>
              <a:ext cx="5574665" cy="1283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285033" y="2104566"/>
              <a:ext cx="5346529" cy="3370488"/>
            </a:xfrm>
            <a:prstGeom prst="rect">
              <a:avLst/>
            </a:prstGeom>
            <a:noFill/>
            <a:ln>
              <a:solidFill>
                <a:srgbClr val="009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下箭头 17"/>
          <p:cNvSpPr/>
          <p:nvPr/>
        </p:nvSpPr>
        <p:spPr>
          <a:xfrm>
            <a:off x="4593591" y="3293581"/>
            <a:ext cx="1133475" cy="705485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43451" y="3437110"/>
            <a:ext cx="8420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0439" y="5901981"/>
            <a:ext cx="60960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1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伊努西单抗药品说明书</a:t>
            </a:r>
            <a:br>
              <a:rPr lang="en-US" altLang="zh-CN" sz="1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lang="en-US" altLang="zh-CN" sz="1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下箭头 20"/>
          <p:cNvSpPr/>
          <p:nvPr/>
        </p:nvSpPr>
        <p:spPr>
          <a:xfrm>
            <a:off x="9976768" y="3288666"/>
            <a:ext cx="1133475" cy="705485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126628" y="3432195"/>
            <a:ext cx="8420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64.3%</a:t>
            </a: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  <a:endParaRPr kumimoji="1" lang="zh-CN" altLang="en-US" sz="18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86699" y="6262447"/>
            <a:ext cx="32727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Pharmacological Research 207 (2024) 107340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伊努西单抗说明书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依洛尤单抗说明书</a:t>
            </a: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20836" y="4640581"/>
            <a:ext cx="4783479" cy="215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0256" y="983382"/>
            <a:ext cx="5411470" cy="821690"/>
          </a:xfrm>
          <a:prstGeom prst="rect">
            <a:avLst/>
          </a:prstGeom>
          <a:solidFill>
            <a:srgbClr val="4472C4"/>
          </a:solidFill>
          <a:ln>
            <a:solidFill>
              <a:srgbClr val="0096E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9752" y="1039899"/>
            <a:ext cx="5417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无论主要终点或其他血脂靶点，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全部优于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参照药品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1,2,3</a:t>
            </a:r>
            <a:endParaRPr kumimoji="0" lang="en-US" altLang="zh-CN" sz="16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lvl="0" indent="-285750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</a:t>
            </a:r>
            <a:r>
              <a:rPr lang="zh-CN" altLang="en-US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达标率可达</a:t>
            </a:r>
            <a:r>
              <a:rPr lang="en-US" altLang="zh-CN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92%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，远优于真实世界的达标率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4,5</a:t>
            </a:r>
            <a:endParaRPr kumimoji="0" lang="en-US" altLang="zh-CN" sz="16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456488" y="2299913"/>
            <a:ext cx="713551" cy="1597794"/>
          </a:xfrm>
          <a:prstGeom prst="downArrow">
            <a:avLst/>
          </a:prstGeom>
          <a:solidFill>
            <a:srgbClr val="4472C4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越低越好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上箭头 10"/>
          <p:cNvSpPr/>
          <p:nvPr/>
        </p:nvSpPr>
        <p:spPr>
          <a:xfrm>
            <a:off x="413155" y="4613566"/>
            <a:ext cx="703087" cy="1727569"/>
          </a:xfrm>
          <a:prstGeom prst="upArrow">
            <a:avLst/>
          </a:prstGeom>
          <a:solidFill>
            <a:srgbClr val="4472C4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越高越好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27417" flipH="1">
            <a:off x="7429879" y="1415199"/>
            <a:ext cx="992725" cy="103778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27417" flipH="1">
            <a:off x="9136819" y="1404293"/>
            <a:ext cx="992725" cy="103778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27417" flipH="1">
            <a:off x="10843758" y="1404293"/>
            <a:ext cx="992725" cy="1037785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9434443" y="6262447"/>
            <a:ext cx="2421192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中国血脂管理指南（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年）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中国心血管健康与疾病报告</a:t>
            </a:r>
            <a:r>
              <a:rPr lang="en-US" altLang="zh-CN" sz="10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endParaRPr lang="en-US" altLang="zh-CN" sz="1000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12696" y="4727103"/>
            <a:ext cx="5652000" cy="1476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10" name="圆角矩形 9"/>
          <p:cNvSpPr/>
          <p:nvPr/>
        </p:nvSpPr>
        <p:spPr>
          <a:xfrm>
            <a:off x="6212696" y="4074958"/>
            <a:ext cx="5670000" cy="720000"/>
          </a:xfrm>
          <a:prstGeom prst="roundRect">
            <a:avLst>
              <a:gd name="adj" fmla="val 0"/>
            </a:avLst>
          </a:prstGeom>
          <a:solidFill>
            <a:srgbClr val="4472C4"/>
          </a:solidFill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已递交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临床试验报告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中有效性描述节选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4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CDE尚未发布上市审评报告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88405" y="4896464"/>
            <a:ext cx="5567229" cy="1287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伊努西单抗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</a:t>
            </a:r>
            <a:r>
              <a:rPr lang="zh-CN" altLang="en-US" sz="16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显著降低</a:t>
            </a:r>
            <a:r>
              <a:rPr lang="zh-CN" altLang="zh-CN" sz="16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原发性高胆固醇血症和混合性高脂血症</a:t>
            </a:r>
            <a:r>
              <a:rPr lang="zh-CN" altLang="en-US" sz="16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以及</a:t>
            </a:r>
            <a:r>
              <a:rPr lang="en-US" altLang="zh-CN" sz="16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HeFH</a:t>
            </a:r>
            <a:r>
              <a:rPr lang="zh-CN" altLang="en-US" sz="16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en-US" altLang="zh-CN" sz="16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LDL-C</a:t>
            </a:r>
            <a:r>
              <a:rPr lang="zh-CN" altLang="en-US" sz="16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水平，同时降低非</a:t>
            </a: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HDL-C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APOB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TC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Lp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）的水平，且</a:t>
            </a:r>
            <a:r>
              <a:rPr lang="zh-CN" altLang="zh-CN" sz="1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长期降脂疗效</a:t>
            </a:r>
            <a:r>
              <a:rPr lang="zh-CN" altLang="en-US" sz="1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稳定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维持伊努西单抗具有</a:t>
            </a:r>
            <a:r>
              <a:rPr lang="zh-CN" altLang="en-US" sz="1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长间隔给药优势</a:t>
            </a: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每四周给药），有助于进一步</a:t>
            </a:r>
            <a:r>
              <a:rPr lang="zh-CN" altLang="en-US" sz="1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提高患者依从性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6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6974" y="352045"/>
            <a:ext cx="10102215" cy="4801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2800" b="1">
                <a:solidFill>
                  <a:srgbClr val="0082E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4472C4"/>
                </a:solidFill>
              </a:rPr>
              <a:t>伊努西单抗疗效</a:t>
            </a:r>
            <a:r>
              <a:rPr lang="zh-CN" altLang="en-US" dirty="0">
                <a:solidFill>
                  <a:srgbClr val="FF0000"/>
                </a:solidFill>
              </a:rPr>
              <a:t>整体优于参照药</a:t>
            </a:r>
            <a:r>
              <a:rPr lang="zh-CN" altLang="en-US" dirty="0">
                <a:solidFill>
                  <a:srgbClr val="4472C4"/>
                </a:solidFill>
              </a:rPr>
              <a:t>，远高于</a:t>
            </a:r>
            <a:r>
              <a:rPr lang="zh-CN" altLang="en-US" dirty="0">
                <a:solidFill>
                  <a:srgbClr val="FF0000"/>
                </a:solidFill>
              </a:rPr>
              <a:t>真实世界达标率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5" name="图表 24"/>
          <p:cNvGraphicFramePr/>
          <p:nvPr/>
        </p:nvGraphicFramePr>
        <p:xfrm>
          <a:off x="1207986" y="1861589"/>
          <a:ext cx="5160645" cy="256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6" name="图表 25"/>
          <p:cNvGraphicFramePr/>
          <p:nvPr/>
        </p:nvGraphicFramePr>
        <p:xfrm>
          <a:off x="1026357" y="4152264"/>
          <a:ext cx="3964736" cy="269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图表 31"/>
          <p:cNvGraphicFramePr/>
          <p:nvPr/>
        </p:nvGraphicFramePr>
        <p:xfrm>
          <a:off x="5981726" y="914742"/>
          <a:ext cx="5900969" cy="325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  <a:endParaRPr kumimoji="1" lang="zh-CN" altLang="en-US" sz="18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29878" y="1412277"/>
            <a:ext cx="6762750" cy="668225"/>
          </a:xfrm>
          <a:prstGeom prst="roundRect">
            <a:avLst>
              <a:gd name="adj" fmla="val 0"/>
            </a:avLst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多项权威指南一致推荐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PCSK9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抑制剂用于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他汀治疗后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LDL-C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水平不达标者或他汀不耐受者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896683" y="1410817"/>
            <a:ext cx="4098705" cy="465455"/>
          </a:xfrm>
          <a:prstGeom prst="roundRect">
            <a:avLst>
              <a:gd name="adj" fmla="val 50000"/>
            </a:avLst>
          </a:prstGeom>
          <a:solidFill>
            <a:srgbClr val="4472C4"/>
          </a:solidFill>
          <a:ln>
            <a:noFill/>
          </a:ln>
          <a:effectLst>
            <a:outerShdw blurRad="165100" dist="38100" dir="2700000" algn="tl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 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丰硕的学术成果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ea"/>
              <a:sym typeface="+mn-ea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12262" y="2011251"/>
            <a:ext cx="40195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III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期结果发表于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Pharmacological Research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杂志</a:t>
            </a:r>
            <a:endParaRPr kumimoji="0" lang="zh-CN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https://static.dingtalk.com/media/lQLPKeF9Tlj6s5fM0MyfsO3E9VQDttUiB6hYGIf6rQA_159_208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02" y="2288251"/>
            <a:ext cx="1685395" cy="17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dingtalk.com/media/lQLPJx0TJyhfXHfNAiXNBF6w2O1MaAk1C4wHqFqIwwojAA_1118_5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83" y="4399463"/>
            <a:ext cx="2234626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975839" y="4097654"/>
            <a:ext cx="40195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多项研究结果发表在国际权威会议摘要</a:t>
            </a:r>
            <a:r>
              <a:rPr lang="zh-CN" altLang="en-US" sz="1200" b="1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AHA</a:t>
            </a:r>
            <a:r>
              <a:rPr lang="zh-CN" altLang="en-US" sz="1200" b="1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0" lang="zh-CN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684" y="5867112"/>
            <a:ext cx="4098704" cy="8384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309" y="4379143"/>
            <a:ext cx="1921295" cy="145345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5985" y="386715"/>
            <a:ext cx="992124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29879" y="341912"/>
            <a:ext cx="97923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众多权威指南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共识</a:t>
            </a:r>
            <a:r>
              <a:rPr kumimoji="0" lang="zh-CN" altLang="en-US" sz="2800" b="1" i="0" u="none" strike="noStrike" kern="1200" cap="none" spc="0" normalizeH="0" baseline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高级别推荐，作为LDL-C未达标患者的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优选药物，多项研究结果发表</a:t>
            </a:r>
            <a:r>
              <a:rPr kumimoji="0" lang="zh-CN" altLang="en-US" sz="2800" b="1" i="0" u="none" strike="noStrike" kern="1200" cap="none" spc="0" normalizeH="0" baseline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在国际著名会议及杂志</a:t>
            </a:r>
            <a:endParaRPr kumimoji="0" lang="zh-CN" altLang="en-US" sz="2800" b="1" i="0" u="none" strike="noStrike" kern="1200" cap="none" spc="0" normalizeH="0" baseline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29878" y="2348230"/>
          <a:ext cx="6762750" cy="4306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2750"/>
              </a:tblGrid>
              <a:tr h="530860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共识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指导原则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30860">
                <a:tc>
                  <a:txBody>
                    <a:bodyPr/>
                    <a:lstStyle/>
                    <a:p>
                      <a:pPr lvl="0"/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中国血脂管理指南（基层版</a:t>
                      </a:r>
                      <a:r>
                        <a:rPr lang="en-US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年）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中国血脂管理指南（</a:t>
                      </a:r>
                      <a:r>
                        <a:rPr lang="en-US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</a:t>
                      </a:r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年）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30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糖尿病患者血脂管理中国专家共识（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2024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版）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530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ESC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心血管疾病临床预防指南（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2021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年）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530860">
                <a:tc>
                  <a:txBody>
                    <a:bodyPr/>
                    <a:lstStyle/>
                    <a:p>
                      <a:pPr lvl="0"/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超高危动脉粥样硬化性心血管疾病患者血脂管理中国专家共识（</a:t>
                      </a:r>
                      <a:r>
                        <a:rPr lang="en-US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年）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31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中国胆固醇教育计划调制治疗降低心血管事件专家建议（</a:t>
                      </a:r>
                      <a:r>
                        <a:rPr lang="en-US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年）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ESC/EAS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血脂异常管理指南：调脂以降低心血管风险（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2019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年）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b="1" i="0" kern="1200" cap="none" spc="30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创新性</a:t>
            </a:r>
            <a:endParaRPr kumimoji="1" lang="zh-CN" altLang="en-US" b="1" i="0" kern="1200" cap="none" spc="300" normalizeH="0" baseline="0" noProof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988050" y="1174115"/>
          <a:ext cx="5574030" cy="157353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574030"/>
              </a:tblGrid>
              <a:tr h="451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主要创新点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07785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中国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自主原研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创新全人源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PCSK9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单抗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全新的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CDR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结合区，高亲和力，高特异性</a:t>
                      </a:r>
                      <a:endParaRPr lang="en-US" altLang="zh-CN" sz="1800" b="0" i="0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marR="0" lvl="0" indent="-285750" algn="l" defTabSz="914400" rtl="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独特的抗体结构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-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协同多靶降脂</a:t>
                      </a:r>
                      <a:endParaRPr lang="en-US" altLang="zh-CN" sz="1800" b="0" i="0" u="none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988092" y="2733375"/>
          <a:ext cx="5574357" cy="392257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574357"/>
              </a:tblGrid>
              <a:tr h="4326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该创新带来的疗效或安全性优势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335097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唯一一个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专注于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心血管超高危人群分层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的单抗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（超高危达标率为</a:t>
                      </a:r>
                      <a:r>
                        <a:rPr lang="en-US" altLang="zh-CN" sz="1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92% VS 13%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全人源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单克隆抗体，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低免疫原性</a:t>
                      </a:r>
                      <a:endParaRPr lang="en-US" altLang="zh-CN" sz="18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全人群获益：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无论按照超高危、极高危、高危及中低危分层，达标率均优于真实世界数据</a:t>
                      </a:r>
                      <a:endParaRPr lang="en-US" altLang="zh-CN" sz="18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无论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LDL-C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还是其他血脂指标，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全指标疗效显著</a:t>
                      </a:r>
                      <a:endParaRPr lang="zh-CN" altLang="en-US" sz="18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难降型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血脂异常（杂合子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)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一致强效降脂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，与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全人群降幅一致</a:t>
                      </a:r>
                      <a:endParaRPr lang="en-US" altLang="zh-CN" sz="18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伊努西单抗＞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5%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不良反应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仅为注射部位反应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12.5%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）；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同类产品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除注射部位反应外，还包括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鼻咽炎、上呼吸道感染等</a:t>
                      </a:r>
                      <a:endParaRPr lang="zh-CN" altLang="en-US" sz="1800" b="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29551" y="1174115"/>
          <a:ext cx="5132152" cy="463756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99221"/>
                <a:gridCol w="2532931"/>
              </a:tblGrid>
              <a:tr h="753008">
                <a:tc gridSpan="2">
                  <a:txBody>
                    <a:bodyPr/>
                    <a:lstStyle/>
                    <a:p>
                      <a:pPr marL="0" lvl="0" indent="176530" algn="l" defTabSz="914400" rtl="0" eaLnBrk="1" latinLnBrk="0" hangingPunct="1">
                        <a:buClrTx/>
                        <a:buSzTx/>
                        <a:buNone/>
                      </a:pPr>
                      <a:r>
                        <a:rPr lang="en-US" altLang="zh-CN" sz="18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项专利授权，主要专利如下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3128">
                <a:tc>
                  <a:txBody>
                    <a:bodyPr/>
                    <a:lstStyle/>
                    <a:p>
                      <a:pPr marL="0" indent="176530" algn="l" defTabSz="914400" rtl="0" eaLnBrk="1" latinLnBrk="0" hangingPunct="1">
                        <a:buClrTx/>
                        <a:buSzTx/>
                        <a:buNone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CN105461809A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marL="176530" indent="0" algn="l" defTabSz="914400" rtl="0" eaLnBrk="1" latinLnBrk="0" hangingPunct="1">
                        <a:buClrTx/>
                        <a:buSzTx/>
                        <a:buNone/>
                      </a:pPr>
                      <a:r>
                        <a:rPr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PCSK9抗体、其药物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176530" indent="0" algn="l" defTabSz="914400" rtl="0" eaLnBrk="1" latinLnBrk="0" hangingPunct="1">
                        <a:buClrTx/>
                        <a:buSzTx/>
                        <a:buNone/>
                      </a:pPr>
                      <a:r>
                        <a:rPr sz="1600" b="0" kern="120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组合物及其用途</a:t>
                      </a:r>
                      <a:endParaRPr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1426">
                <a:tc>
                  <a:txBody>
                    <a:bodyPr/>
                    <a:lstStyle/>
                    <a:p>
                      <a:pPr marL="0" indent="176530" algn="l" defTabSz="914400" rtl="0" eaLnBrk="1" latinLnBrk="0" hangingPunct="1">
                        <a:buClrTx/>
                        <a:buSzTx/>
                        <a:buNone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JP2018509894A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cPr/>
                </a:tc>
              </a:tr>
              <a:tr h="762278">
                <a:tc>
                  <a:txBody>
                    <a:bodyPr/>
                    <a:lstStyle/>
                    <a:p>
                      <a:pPr marL="0" indent="176530" algn="l" defTabSz="914400" rtl="0" eaLnBrk="1" latinLnBrk="0" hangingPunct="1">
                        <a:buClrTx/>
                        <a:buSzTx/>
                        <a:buNone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US20180024131A1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cPr/>
                </a:tc>
              </a:tr>
              <a:tr h="798861">
                <a:tc>
                  <a:txBody>
                    <a:bodyPr/>
                    <a:lstStyle/>
                    <a:p>
                      <a:pPr marL="0" indent="176530" algn="l" defTabSz="914400" rtl="0" eaLnBrk="1" latinLnBrk="0" hangingPunct="1">
                        <a:buClrTx/>
                        <a:buSzTx/>
                        <a:buNone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KR1020170110681A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cPr/>
                </a:tc>
              </a:tr>
              <a:tr h="798861">
                <a:tc>
                  <a:txBody>
                    <a:bodyPr/>
                    <a:lstStyle/>
                    <a:p>
                      <a:pPr marL="0" indent="176530" algn="l" defTabSz="914400" rtl="0" eaLnBrk="1" latinLnBrk="0" hangingPunct="1">
                        <a:buClrTx/>
                        <a:buSzTx/>
                        <a:buNone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US20200319185A1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25862" y="5990461"/>
          <a:ext cx="5135841" cy="66548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135841"/>
              </a:tblGrid>
              <a:tr h="6654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2019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年入选“广东省重点领域研发计划”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57038" y="308917"/>
            <a:ext cx="1023988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省重点领域研发项目，全新</a:t>
            </a:r>
            <a:r>
              <a:rPr lang="en-US" altLang="zh-CN" sz="2800" b="1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CDR</a:t>
            </a:r>
            <a:r>
              <a:rPr lang="zh-CN" altLang="en-US" sz="2800" b="1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结合区，协同多靶降脂</a:t>
            </a:r>
            <a:endParaRPr lang="zh-CN" altLang="en-US" sz="2800" b="1" dirty="0">
              <a:solidFill>
                <a:srgbClr val="4472C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33*308"/>
  <p:tag name="TABLE_ENDDRAG_RECT" val="508*195*433*308"/>
</p:tagLst>
</file>

<file path=ppt/tags/tag10.xml><?xml version="1.0" encoding="utf-8"?>
<p:tagLst xmlns:p="http://schemas.openxmlformats.org/presentationml/2006/main">
  <p:tag name="TABLE_ENDDRAG_ORIGIN_RECT" val="426*179"/>
  <p:tag name="TABLE_ENDDRAG_RECT" val="488*83*426*179"/>
</p:tagLst>
</file>

<file path=ppt/tags/tag11.xml><?xml version="1.0" encoding="utf-8"?>
<p:tagLst xmlns:p="http://schemas.openxmlformats.org/presentationml/2006/main">
  <p:tag name="COMMONDATA" val="eyJoZGlkIjoiNjQzYjBmYjE2NTZiNDY3NzQ0NjYwOTlhY2ZiMTQxMmUifQ=="/>
</p:tagLst>
</file>

<file path=ppt/tags/tag2.xml><?xml version="1.0" encoding="utf-8"?>
<p:tagLst xmlns:p="http://schemas.openxmlformats.org/presentationml/2006/main">
  <p:tag name="TABLE_ENDDRAG_ORIGIN_RECT" val="450*384"/>
  <p:tag name="TABLE_ENDDRAG_RECT" val="35*89*450*384"/>
</p:tagLst>
</file>

<file path=ppt/tags/tag3.xml><?xml version="1.0" encoding="utf-8"?>
<p:tagLst xmlns:p="http://schemas.openxmlformats.org/presentationml/2006/main">
  <p:tag name="TABLE_ENDDRAG_ORIGIN_RECT" val="433*368"/>
  <p:tag name="TABLE_ENDDRAG_RECT" val="498*64*433*368"/>
</p:tagLst>
</file>

<file path=ppt/tags/tag4.xml><?xml version="1.0" encoding="utf-8"?>
<p:tagLst xmlns:p="http://schemas.openxmlformats.org/presentationml/2006/main">
  <p:tag name="TABLE_ENDDRAG_ORIGIN_RECT" val="532*339"/>
  <p:tag name="TABLE_ENDDRAG_RECT" val="70*184*532*339"/>
</p:tagLst>
</file>

<file path=ppt/tags/tag5.xml><?xml version="1.0" encoding="utf-8"?>
<p:tagLst xmlns:p="http://schemas.openxmlformats.org/presentationml/2006/main">
  <p:tag name="TABLE_ENDDRAG_ORIGIN_RECT" val="438*123"/>
  <p:tag name="TABLE_ENDDRAG_RECT" val="471*92*438*123"/>
</p:tagLst>
</file>

<file path=ppt/tags/tag6.xml><?xml version="1.0" encoding="utf-8"?>
<p:tagLst xmlns:p="http://schemas.openxmlformats.org/presentationml/2006/main">
  <p:tag name="TABLE_ENDDRAG_ORIGIN_RECT" val="529*343"/>
  <p:tag name="TABLE_ENDDRAG_RECT" val="47*111*529*343"/>
</p:tagLst>
</file>

<file path=ppt/tags/tag7.xml><?xml version="1.0" encoding="utf-8"?>
<p:tagLst xmlns:p="http://schemas.openxmlformats.org/presentationml/2006/main">
  <p:tag name="LAYOUTPLACEHOLDERNAME" val="Slide - Sub-Title"/>
</p:tagLst>
</file>

<file path=ppt/tags/tag8.xml><?xml version="1.0" encoding="utf-8"?>
<p:tagLst xmlns:p="http://schemas.openxmlformats.org/presentationml/2006/main">
  <p:tag name="TABLE_ENDDRAG_ORIGIN_RECT" val="426*183"/>
  <p:tag name="TABLE_ENDDRAG_RECT" val="488*73*426*183"/>
</p:tagLst>
</file>

<file path=ppt/tags/tag9.xml><?xml version="1.0" encoding="utf-8"?>
<p:tagLst xmlns:p="http://schemas.openxmlformats.org/presentationml/2006/main">
  <p:tag name="TABLE_ENDDRAG_ORIGIN_RECT" val="426*240"/>
  <p:tag name="TABLE_ENDDRAG_RECT" val="45*282*426*24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4674</Words>
  <Application>WPS 演示</Application>
  <PresentationFormat>宽屏</PresentationFormat>
  <Paragraphs>388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等线</vt:lpstr>
      <vt:lpstr>Wingdings</vt:lpstr>
      <vt:lpstr>LF_Kai</vt:lpstr>
      <vt:lpstr>Times New Roman</vt:lpstr>
      <vt:lpstr>等线 Light</vt:lpstr>
      <vt:lpstr>Arial Unicode MS</vt:lpstr>
      <vt:lpstr>MingLiU-ExtB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Leo Hu</dc:creator>
  <cp:lastModifiedBy>michael</cp:lastModifiedBy>
  <cp:revision>79</cp:revision>
  <cp:lastPrinted>2025-07-17T06:00:00Z</cp:lastPrinted>
  <dcterms:created xsi:type="dcterms:W3CDTF">2025-03-11T07:54:00Z</dcterms:created>
  <dcterms:modified xsi:type="dcterms:W3CDTF">2025-07-19T12:11:00Z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14ADBCC7354B46F9B5B1F0678F7F134E</vt:lpwstr>
  </property>
  <property fmtid="{D5CDD505-2E9C-101B-9397-08002B2CF9AE}" pid="3" name="KSOProductBuildVer">
    <vt:lpwstr>2052-12.1.0.21915</vt:lpwstr>
  </property>
</Properties>
</file>