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555" r:id="rId3"/>
    <p:sldId id="558" r:id="rId4"/>
    <p:sldId id="258" r:id="rId5"/>
    <p:sldId id="3890" r:id="rId6"/>
    <p:sldId id="3891" r:id="rId7"/>
    <p:sldId id="3892" r:id="rId8"/>
    <p:sldId id="3894" r:id="rId9"/>
    <p:sldId id="3895" r:id="rId10"/>
    <p:sldId id="3896" r:id="rId11"/>
  </p:sldIdLst>
  <p:sldSz cx="12192000" cy="6858000"/>
  <p:notesSz cx="6858000" cy="9144000"/>
  <p:custDataLst>
    <p:tags r:id="rId1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BFBF"/>
    <a:srgbClr val="EC1B21"/>
    <a:srgbClr val="211F20"/>
    <a:srgbClr val="EE822F"/>
    <a:srgbClr val="EB1A20"/>
    <a:srgbClr val="EFEFEF"/>
    <a:srgbClr val="FAC56E"/>
    <a:srgbClr val="EF8336"/>
    <a:srgbClr val="F8AD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102" y="5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gs" Target="tags/tag1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notesMaster" Target="notesMasters/notesMaster1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0CEAA6-D13D-423A-A918-66B4FC57CF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27E94F-9A4B-4D18-90D2-C9726C58FD5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2"/>
            <a:ext cx="12192000" cy="684847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45629"/>
            <a:ext cx="12192000" cy="31237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1.xml"/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10.xml"/><Relationship Id="rId8" Type="http://schemas.openxmlformats.org/officeDocument/2006/relationships/tags" Target="../tags/tag9.xml"/><Relationship Id="rId7" Type="http://schemas.openxmlformats.org/officeDocument/2006/relationships/tags" Target="../tags/tag8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0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2"/>
            <a:ext cx="12192000" cy="68484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45629"/>
            <a:ext cx="12192000" cy="31237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2102" y="306543"/>
            <a:ext cx="6331039" cy="6331039"/>
          </a:xfrm>
          <a:prstGeom prst="rect">
            <a:avLst/>
          </a:prstGeom>
        </p:spPr>
      </p:pic>
      <p:grpSp>
        <p:nvGrpSpPr>
          <p:cNvPr id="15" name="组合 14"/>
          <p:cNvGrpSpPr/>
          <p:nvPr/>
        </p:nvGrpSpPr>
        <p:grpSpPr>
          <a:xfrm>
            <a:off x="412926" y="2092143"/>
            <a:ext cx="5066251" cy="2222738"/>
            <a:chOff x="275403" y="2191015"/>
            <a:chExt cx="5066251" cy="2222738"/>
          </a:xfrm>
        </p:grpSpPr>
        <p:sp>
          <p:nvSpPr>
            <p:cNvPr id="9" name="Title 1"/>
            <p:cNvSpPr txBox="1"/>
            <p:nvPr/>
          </p:nvSpPr>
          <p:spPr>
            <a:xfrm>
              <a:off x="390396" y="2191015"/>
              <a:ext cx="4858712" cy="1038096"/>
            </a:xfrm>
            <a:prstGeom prst="rect">
              <a:avLst/>
            </a:prstGeom>
          </p:spPr>
          <p:txBody>
            <a:bodyPr lIns="0" rIns="0" anchor="ctr">
              <a:noAutofit/>
              <a:scene3d>
                <a:camera prst="orthographicFront"/>
                <a:lightRig rig="threePt" dir="t"/>
              </a:scene3d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3000" b="0" kern="1200">
                  <a:solidFill>
                    <a:schemeClr val="accent1"/>
                  </a:solidFill>
                  <a:latin typeface="U.S. 101" pitchFamily="2" charset="0"/>
                  <a:ea typeface="Roboto" pitchFamily="2" charset="0"/>
                  <a:cs typeface="Open Sans Light" panose="020B0306030504020204" pitchFamily="34" charset="0"/>
                </a:defRPr>
              </a:lvl1pPr>
            </a:lstStyle>
            <a:p>
              <a:pPr defTabSz="1219200">
                <a:lnSpc>
                  <a:spcPct val="125000"/>
                </a:lnSpc>
              </a:pPr>
              <a:r>
                <a:rPr lang="zh-CN" altLang="en-US" sz="4200" b="1" dirty="0">
                  <a:solidFill>
                    <a:srgbClr val="EC1B21"/>
                  </a:solidFill>
                  <a:latin typeface="+mn-lt"/>
                  <a:ea typeface="+mn-ea"/>
                  <a:cs typeface="+mn-ea"/>
                  <a:sym typeface="+mn-lt"/>
                </a:rPr>
                <a:t>薄荷祛风油</a:t>
              </a:r>
              <a:r>
                <a:rPr lang="en-US" altLang="zh-CN" sz="4200" b="1" dirty="0">
                  <a:solidFill>
                    <a:srgbClr val="EC1B21"/>
                  </a:solidFill>
                  <a:latin typeface="+mn-lt"/>
                  <a:ea typeface="+mn-ea"/>
                  <a:cs typeface="+mn-ea"/>
                  <a:sym typeface="+mn-lt"/>
                </a:rPr>
                <a:t>(</a:t>
              </a:r>
              <a:r>
                <a:rPr lang="zh-CN" altLang="en-US" sz="4200" b="1" dirty="0">
                  <a:solidFill>
                    <a:srgbClr val="EC1B21"/>
                  </a:solidFill>
                  <a:latin typeface="+mn-lt"/>
                  <a:ea typeface="+mn-ea"/>
                  <a:cs typeface="+mn-ea"/>
                  <a:sym typeface="+mn-lt"/>
                </a:rPr>
                <a:t>十灵油</a:t>
              </a:r>
              <a:r>
                <a:rPr lang="en-US" altLang="zh-CN" sz="4200" b="1" dirty="0">
                  <a:solidFill>
                    <a:srgbClr val="EC1B21"/>
                  </a:solidFill>
                  <a:latin typeface="+mn-lt"/>
                  <a:ea typeface="+mn-ea"/>
                  <a:cs typeface="+mn-ea"/>
                  <a:sym typeface="+mn-lt"/>
                </a:rPr>
                <a:t>)</a:t>
              </a:r>
              <a:endParaRPr lang="zh-CN" altLang="en-US" sz="4200" b="1" dirty="0">
                <a:solidFill>
                  <a:srgbClr val="EC1B2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13" name="组合 12"/>
            <p:cNvGrpSpPr/>
            <p:nvPr/>
          </p:nvGrpSpPr>
          <p:grpSpPr>
            <a:xfrm>
              <a:off x="275403" y="3133069"/>
              <a:ext cx="5066251" cy="511166"/>
              <a:chOff x="275403" y="3133069"/>
              <a:chExt cx="5066251" cy="511166"/>
            </a:xfrm>
          </p:grpSpPr>
          <p:sp>
            <p:nvSpPr>
              <p:cNvPr id="11" name="矩形: 圆角 10"/>
              <p:cNvSpPr/>
              <p:nvPr/>
            </p:nvSpPr>
            <p:spPr>
              <a:xfrm>
                <a:off x="428496" y="3148652"/>
                <a:ext cx="4760064" cy="480000"/>
              </a:xfrm>
              <a:prstGeom prst="roundRect">
                <a:avLst/>
              </a:prstGeom>
              <a:solidFill>
                <a:srgbClr val="EC1B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200">
                  <a:lnSpc>
                    <a:spcPct val="125000"/>
                  </a:lnSpc>
                </a:pPr>
                <a:endParaRPr lang="zh-CN" altLang="en-US" sz="240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" name="文本框 11"/>
              <p:cNvSpPr txBox="1"/>
              <p:nvPr/>
            </p:nvSpPr>
            <p:spPr>
              <a:xfrm>
                <a:off x="275403" y="3133069"/>
                <a:ext cx="5066251" cy="5111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200">
                  <a:lnSpc>
                    <a:spcPct val="125000"/>
                  </a:lnSpc>
                </a:pPr>
                <a:r>
                  <a:rPr lang="zh-CN" altLang="en-US" sz="2400" b="1" dirty="0">
                    <a:solidFill>
                      <a:prstClr val="white"/>
                    </a:solidFill>
                    <a:cs typeface="+mn-ea"/>
                    <a:sym typeface="+mn-lt"/>
                  </a:rPr>
                  <a:t>提神醒脑  </a:t>
                </a:r>
                <a:r>
                  <a:rPr lang="en-US" altLang="zh-CN" sz="2400" b="1" dirty="0">
                    <a:solidFill>
                      <a:prstClr val="white"/>
                    </a:solidFill>
                    <a:cs typeface="+mn-ea"/>
                    <a:sym typeface="+mn-lt"/>
                  </a:rPr>
                  <a:t>|  </a:t>
                </a:r>
                <a:r>
                  <a:rPr lang="zh-CN" altLang="en-US" sz="2400" b="1" dirty="0">
                    <a:solidFill>
                      <a:prstClr val="white"/>
                    </a:solidFill>
                    <a:cs typeface="+mn-ea"/>
                    <a:sym typeface="+mn-lt"/>
                  </a:rPr>
                  <a:t>通络止痛  </a:t>
                </a:r>
                <a:r>
                  <a:rPr lang="en-US" altLang="zh-CN" sz="2400" b="1" dirty="0">
                    <a:solidFill>
                      <a:prstClr val="white"/>
                    </a:solidFill>
                    <a:cs typeface="+mn-ea"/>
                    <a:sym typeface="+mn-lt"/>
                  </a:rPr>
                  <a:t>|  </a:t>
                </a:r>
                <a:r>
                  <a:rPr lang="zh-CN" altLang="en-US" sz="2400" b="1" dirty="0">
                    <a:solidFill>
                      <a:prstClr val="white"/>
                    </a:solidFill>
                    <a:cs typeface="+mn-ea"/>
                    <a:sym typeface="+mn-lt"/>
                  </a:rPr>
                  <a:t>祛风止痒</a:t>
                </a:r>
                <a:endParaRPr lang="zh-CN" altLang="en-US" sz="2400" b="1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2" name="Title 1"/>
            <p:cNvSpPr txBox="1"/>
            <p:nvPr/>
          </p:nvSpPr>
          <p:spPr>
            <a:xfrm>
              <a:off x="529403" y="3933753"/>
              <a:ext cx="4661417" cy="480000"/>
            </a:xfrm>
            <a:prstGeom prst="rect">
              <a:avLst/>
            </a:prstGeom>
          </p:spPr>
          <p:txBody>
            <a:bodyPr lIns="0" rIns="0" anchor="ctr">
              <a:noAutofit/>
              <a:scene3d>
                <a:camera prst="orthographicFront"/>
                <a:lightRig rig="threePt" dir="t"/>
              </a:scene3d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3000" b="0" kern="1200">
                  <a:solidFill>
                    <a:schemeClr val="accent1"/>
                  </a:solidFill>
                  <a:latin typeface="U.S. 101" pitchFamily="2" charset="0"/>
                  <a:ea typeface="Roboto" pitchFamily="2" charset="0"/>
                  <a:cs typeface="Open Sans Light" panose="020B0306030504020204" pitchFamily="34" charset="0"/>
                </a:defRPr>
              </a:lvl1pPr>
            </a:lstStyle>
            <a:p>
              <a:pPr algn="l" defTabSz="1219200">
                <a:lnSpc>
                  <a:spcPct val="125000"/>
                </a:lnSpc>
              </a:pPr>
              <a:r>
                <a:rPr lang="zh-CN" altLang="en-US" sz="2000" b="1" dirty="0">
                  <a:solidFill>
                    <a:srgbClr val="211F20"/>
                  </a:solidFill>
                  <a:latin typeface="+mn-lt"/>
                  <a:ea typeface="+mn-ea"/>
                  <a:cs typeface="+mn-ea"/>
                  <a:sym typeface="+mn-lt"/>
                </a:rPr>
                <a:t>生产企业：</a:t>
              </a:r>
              <a:r>
                <a:rPr lang="zh-CN" altLang="en-US" sz="2000" b="1" dirty="0">
                  <a:solidFill>
                    <a:srgbClr val="EC1B21"/>
                  </a:solidFill>
                  <a:latin typeface="+mn-lt"/>
                  <a:ea typeface="+mn-ea"/>
                  <a:cs typeface="+mn-ea"/>
                  <a:sym typeface="+mn-lt"/>
                </a:rPr>
                <a:t>欧化药业</a:t>
              </a:r>
              <a:r>
                <a:rPr lang="en-US" altLang="zh-CN" sz="2000" b="1" dirty="0">
                  <a:solidFill>
                    <a:srgbClr val="EC1B21"/>
                  </a:solidFill>
                  <a:latin typeface="+mn-lt"/>
                  <a:ea typeface="+mn-ea"/>
                  <a:cs typeface="+mn-ea"/>
                  <a:sym typeface="+mn-lt"/>
                </a:rPr>
                <a:t>(</a:t>
              </a:r>
              <a:r>
                <a:rPr lang="zh-CN" altLang="en-US" sz="2000" b="1" dirty="0">
                  <a:solidFill>
                    <a:srgbClr val="EC1B21"/>
                  </a:solidFill>
                  <a:latin typeface="+mn-lt"/>
                  <a:ea typeface="+mn-ea"/>
                  <a:cs typeface="+mn-ea"/>
                  <a:sym typeface="+mn-lt"/>
                </a:rPr>
                <a:t>香港</a:t>
              </a:r>
              <a:r>
                <a:rPr lang="en-US" altLang="zh-CN" sz="2000" b="1" dirty="0">
                  <a:solidFill>
                    <a:srgbClr val="EC1B21"/>
                  </a:solidFill>
                  <a:latin typeface="+mn-lt"/>
                  <a:ea typeface="+mn-ea"/>
                  <a:cs typeface="+mn-ea"/>
                  <a:sym typeface="+mn-lt"/>
                </a:rPr>
                <a:t>)</a:t>
              </a:r>
              <a:r>
                <a:rPr lang="zh-CN" altLang="en-US" sz="2000" b="1" dirty="0">
                  <a:solidFill>
                    <a:srgbClr val="EC1B21"/>
                  </a:solidFill>
                  <a:latin typeface="+mn-lt"/>
                  <a:ea typeface="+mn-ea"/>
                  <a:cs typeface="+mn-ea"/>
                  <a:sym typeface="+mn-lt"/>
                </a:rPr>
                <a:t>有限公司</a:t>
              </a:r>
              <a:endParaRPr lang="zh-CN" altLang="en-US" sz="2000" b="1" dirty="0">
                <a:solidFill>
                  <a:srgbClr val="EC1B2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3" name="文本框 2"/>
          <p:cNvSpPr txBox="1"/>
          <p:nvPr>
            <p:custDataLst>
              <p:tags r:id="rId4"/>
            </p:custDataLst>
          </p:nvPr>
        </p:nvSpPr>
        <p:spPr>
          <a:xfrm>
            <a:off x="565785" y="4619625"/>
            <a:ext cx="4064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FF0000"/>
                </a:solidFill>
              </a:rPr>
              <a:t>原装进口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2"/>
            <a:ext cx="12192000" cy="684847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45629"/>
            <a:ext cx="12192000" cy="312371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352" y="468502"/>
            <a:ext cx="5920996" cy="5920996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7338948" y="1323694"/>
            <a:ext cx="3933700" cy="4210612"/>
            <a:chOff x="7338948" y="1428371"/>
            <a:chExt cx="3933700" cy="4210612"/>
          </a:xfrm>
        </p:grpSpPr>
        <p:grpSp>
          <p:nvGrpSpPr>
            <p:cNvPr id="8" name="组合 7"/>
            <p:cNvGrpSpPr/>
            <p:nvPr/>
          </p:nvGrpSpPr>
          <p:grpSpPr>
            <a:xfrm>
              <a:off x="7338948" y="2247718"/>
              <a:ext cx="3933700" cy="3391265"/>
              <a:chOff x="4295901" y="2324100"/>
              <a:chExt cx="3933700" cy="3391265"/>
            </a:xfrm>
          </p:grpSpPr>
          <p:sp>
            <p:nvSpPr>
              <p:cNvPr id="2" name="Title 1"/>
              <p:cNvSpPr txBox="1"/>
              <p:nvPr/>
            </p:nvSpPr>
            <p:spPr>
              <a:xfrm>
                <a:off x="4295901" y="2324100"/>
                <a:ext cx="3933700" cy="728582"/>
              </a:xfrm>
              <a:prstGeom prst="rect">
                <a:avLst/>
              </a:prstGeom>
            </p:spPr>
            <p:txBody>
              <a:bodyPr lIns="0" rIns="0" anchor="ctr">
                <a:noAutofit/>
                <a:scene3d>
                  <a:camera prst="orthographicFront"/>
                  <a:lightRig rig="threePt" dir="t"/>
                </a:scene3d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3000" b="0" kern="1200">
                    <a:solidFill>
                      <a:schemeClr val="accent1"/>
                    </a:solidFill>
                    <a:latin typeface="U.S. 101" pitchFamily="2" charset="0"/>
                    <a:ea typeface="Roboto" pitchFamily="2" charset="0"/>
                    <a:cs typeface="Open Sans Light" panose="020B0306030504020204" pitchFamily="34" charset="0"/>
                  </a:defRPr>
                </a:lvl1pPr>
              </a:lstStyle>
              <a:p>
                <a:pPr algn="l" defTabSz="1219200">
                  <a:lnSpc>
                    <a:spcPct val="125000"/>
                  </a:lnSpc>
                </a:pPr>
                <a:r>
                  <a:rPr lang="zh-CN" altLang="en-US" sz="2800" b="1" dirty="0">
                    <a:solidFill>
                      <a:srgbClr val="EC1B21"/>
                    </a:solidFill>
                    <a:latin typeface="+mn-lt"/>
                    <a:ea typeface="+mn-ea"/>
                    <a:cs typeface="+mn-ea"/>
                    <a:sym typeface="+mn-lt"/>
                  </a:rPr>
                  <a:t>一、药品基本信息</a:t>
                </a:r>
                <a:endParaRPr lang="zh-CN" altLang="en-US" sz="2800" b="1" dirty="0">
                  <a:solidFill>
                    <a:srgbClr val="EC1B2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" name="Title 1"/>
              <p:cNvSpPr txBox="1"/>
              <p:nvPr/>
            </p:nvSpPr>
            <p:spPr>
              <a:xfrm>
                <a:off x="4295901" y="2989771"/>
                <a:ext cx="3933700" cy="728582"/>
              </a:xfrm>
              <a:prstGeom prst="rect">
                <a:avLst/>
              </a:prstGeom>
            </p:spPr>
            <p:txBody>
              <a:bodyPr lIns="0" rIns="0" anchor="ctr">
                <a:noAutofit/>
                <a:scene3d>
                  <a:camera prst="orthographicFront"/>
                  <a:lightRig rig="threePt" dir="t"/>
                </a:scene3d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3000" b="0" kern="1200">
                    <a:solidFill>
                      <a:schemeClr val="accent1"/>
                    </a:solidFill>
                    <a:latin typeface="U.S. 101" pitchFamily="2" charset="0"/>
                    <a:ea typeface="Roboto" pitchFamily="2" charset="0"/>
                    <a:cs typeface="Open Sans Light" panose="020B0306030504020204" pitchFamily="34" charset="0"/>
                  </a:defRPr>
                </a:lvl1pPr>
              </a:lstStyle>
              <a:p>
                <a:pPr algn="l" defTabSz="1219200">
                  <a:lnSpc>
                    <a:spcPct val="125000"/>
                  </a:lnSpc>
                </a:pPr>
                <a:r>
                  <a:rPr lang="zh-CN" altLang="en-US" sz="2800" b="1" dirty="0">
                    <a:solidFill>
                      <a:srgbClr val="EC1B21"/>
                    </a:solidFill>
                    <a:latin typeface="+mn-lt"/>
                    <a:ea typeface="+mn-ea"/>
                    <a:cs typeface="+mn-ea"/>
                    <a:sym typeface="+mn-lt"/>
                  </a:rPr>
                  <a:t>二、有效性信息</a:t>
                </a:r>
                <a:endParaRPr lang="zh-CN" altLang="en-US" sz="2800" b="1" dirty="0">
                  <a:solidFill>
                    <a:srgbClr val="EC1B2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" name="Title 1"/>
              <p:cNvSpPr txBox="1"/>
              <p:nvPr/>
            </p:nvSpPr>
            <p:spPr>
              <a:xfrm>
                <a:off x="4295901" y="3655442"/>
                <a:ext cx="3933700" cy="728582"/>
              </a:xfrm>
              <a:prstGeom prst="rect">
                <a:avLst/>
              </a:prstGeom>
            </p:spPr>
            <p:txBody>
              <a:bodyPr lIns="0" rIns="0" anchor="ctr">
                <a:noAutofit/>
                <a:scene3d>
                  <a:camera prst="orthographicFront"/>
                  <a:lightRig rig="threePt" dir="t"/>
                </a:scene3d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3000" b="0" kern="1200">
                    <a:solidFill>
                      <a:schemeClr val="accent1"/>
                    </a:solidFill>
                    <a:latin typeface="U.S. 101" pitchFamily="2" charset="0"/>
                    <a:ea typeface="Roboto" pitchFamily="2" charset="0"/>
                    <a:cs typeface="Open Sans Light" panose="020B0306030504020204" pitchFamily="34" charset="0"/>
                  </a:defRPr>
                </a:lvl1pPr>
              </a:lstStyle>
              <a:p>
                <a:pPr algn="l" defTabSz="1219200">
                  <a:lnSpc>
                    <a:spcPct val="125000"/>
                  </a:lnSpc>
                </a:pPr>
                <a:r>
                  <a:rPr lang="zh-CN" altLang="en-US" sz="2800" b="1" dirty="0">
                    <a:solidFill>
                      <a:srgbClr val="EC1B21"/>
                    </a:solidFill>
                    <a:latin typeface="+mn-lt"/>
                    <a:ea typeface="+mn-ea"/>
                    <a:cs typeface="+mn-ea"/>
                    <a:sym typeface="+mn-lt"/>
                  </a:rPr>
                  <a:t>三、安全性信息</a:t>
                </a:r>
                <a:endParaRPr lang="zh-CN" altLang="en-US" sz="2800" b="1" dirty="0">
                  <a:solidFill>
                    <a:srgbClr val="EC1B2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" name="Title 1"/>
              <p:cNvSpPr txBox="1"/>
              <p:nvPr/>
            </p:nvSpPr>
            <p:spPr>
              <a:xfrm>
                <a:off x="4295901" y="4321113"/>
                <a:ext cx="3933700" cy="728582"/>
              </a:xfrm>
              <a:prstGeom prst="rect">
                <a:avLst/>
              </a:prstGeom>
            </p:spPr>
            <p:txBody>
              <a:bodyPr lIns="0" rIns="0" anchor="ctr">
                <a:noAutofit/>
                <a:scene3d>
                  <a:camera prst="orthographicFront"/>
                  <a:lightRig rig="threePt" dir="t"/>
                </a:scene3d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3000" b="0" kern="1200">
                    <a:solidFill>
                      <a:schemeClr val="accent1"/>
                    </a:solidFill>
                    <a:latin typeface="U.S. 101" pitchFamily="2" charset="0"/>
                    <a:ea typeface="Roboto" pitchFamily="2" charset="0"/>
                    <a:cs typeface="Open Sans Light" panose="020B0306030504020204" pitchFamily="34" charset="0"/>
                  </a:defRPr>
                </a:lvl1pPr>
              </a:lstStyle>
              <a:p>
                <a:pPr algn="l" defTabSz="1219200">
                  <a:lnSpc>
                    <a:spcPct val="125000"/>
                  </a:lnSpc>
                </a:pPr>
                <a:r>
                  <a:rPr lang="zh-CN" altLang="en-US" sz="2800" b="1" dirty="0">
                    <a:solidFill>
                      <a:srgbClr val="EC1B21"/>
                    </a:solidFill>
                    <a:latin typeface="+mn-lt"/>
                    <a:ea typeface="+mn-ea"/>
                    <a:cs typeface="+mn-ea"/>
                    <a:sym typeface="+mn-lt"/>
                  </a:rPr>
                  <a:t>四、创新性信息</a:t>
                </a:r>
                <a:endParaRPr lang="zh-CN" altLang="en-US" sz="2800" b="1" dirty="0">
                  <a:solidFill>
                    <a:srgbClr val="EC1B2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" name="Title 1"/>
              <p:cNvSpPr txBox="1"/>
              <p:nvPr/>
            </p:nvSpPr>
            <p:spPr>
              <a:xfrm>
                <a:off x="4295901" y="4986783"/>
                <a:ext cx="3933700" cy="728582"/>
              </a:xfrm>
              <a:prstGeom prst="rect">
                <a:avLst/>
              </a:prstGeom>
            </p:spPr>
            <p:txBody>
              <a:bodyPr lIns="0" rIns="0" anchor="ctr">
                <a:noAutofit/>
                <a:scene3d>
                  <a:camera prst="orthographicFront"/>
                  <a:lightRig rig="threePt" dir="t"/>
                </a:scene3d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3000" b="0" kern="1200">
                    <a:solidFill>
                      <a:schemeClr val="accent1"/>
                    </a:solidFill>
                    <a:latin typeface="U.S. 101" pitchFamily="2" charset="0"/>
                    <a:ea typeface="Roboto" pitchFamily="2" charset="0"/>
                    <a:cs typeface="Open Sans Light" panose="020B0306030504020204" pitchFamily="34" charset="0"/>
                  </a:defRPr>
                </a:lvl1pPr>
              </a:lstStyle>
              <a:p>
                <a:pPr algn="l" defTabSz="1219200">
                  <a:lnSpc>
                    <a:spcPct val="125000"/>
                  </a:lnSpc>
                </a:pPr>
                <a:r>
                  <a:rPr lang="zh-CN" altLang="en-US" sz="2800" b="1" dirty="0">
                    <a:solidFill>
                      <a:srgbClr val="EC1B21"/>
                    </a:solidFill>
                    <a:latin typeface="+mn-lt"/>
                    <a:ea typeface="+mn-ea"/>
                    <a:cs typeface="+mn-ea"/>
                    <a:sym typeface="+mn-lt"/>
                  </a:rPr>
                  <a:t>五、公平性信息</a:t>
                </a:r>
                <a:endParaRPr lang="zh-CN" altLang="en-US" sz="2800" b="1" dirty="0">
                  <a:solidFill>
                    <a:srgbClr val="EC1B2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21" name="Title 1"/>
            <p:cNvSpPr txBox="1"/>
            <p:nvPr/>
          </p:nvSpPr>
          <p:spPr>
            <a:xfrm>
              <a:off x="8146796" y="1428371"/>
              <a:ext cx="1382078" cy="728582"/>
            </a:xfrm>
            <a:prstGeom prst="rect">
              <a:avLst/>
            </a:prstGeom>
          </p:spPr>
          <p:txBody>
            <a:bodyPr lIns="0" rIns="0" anchor="ctr">
              <a:noAutofit/>
              <a:scene3d>
                <a:camera prst="orthographicFront"/>
                <a:lightRig rig="threePt" dir="t"/>
              </a:scene3d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3000" b="0" kern="1200">
                  <a:solidFill>
                    <a:schemeClr val="accent1"/>
                  </a:solidFill>
                  <a:latin typeface="U.S. 101" pitchFamily="2" charset="0"/>
                  <a:ea typeface="Roboto" pitchFamily="2" charset="0"/>
                  <a:cs typeface="Open Sans Light" panose="020B0306030504020204" pitchFamily="34" charset="0"/>
                </a:defRPr>
              </a:lvl1pPr>
            </a:lstStyle>
            <a:p>
              <a:pPr defTabSz="1219200">
                <a:lnSpc>
                  <a:spcPct val="125000"/>
                </a:lnSpc>
              </a:pPr>
              <a:r>
                <a:rPr lang="zh-CN" altLang="en-US" sz="3600" b="1" dirty="0">
                  <a:solidFill>
                    <a:srgbClr val="211F20"/>
                  </a:solidFill>
                  <a:latin typeface="+mn-lt"/>
                  <a:ea typeface="+mn-ea"/>
                  <a:cs typeface="+mn-ea"/>
                  <a:sym typeface="+mn-lt"/>
                </a:rPr>
                <a:t>目  录</a:t>
              </a:r>
              <a:endParaRPr lang="zh-CN" altLang="en-US" sz="3600" b="1" dirty="0">
                <a:solidFill>
                  <a:srgbClr val="211F2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431371" y="351070"/>
            <a:ext cx="7367651" cy="624083"/>
            <a:chOff x="500490" y="615826"/>
            <a:chExt cx="5525738" cy="468062"/>
          </a:xfrm>
        </p:grpSpPr>
        <p:sp>
          <p:nvSpPr>
            <p:cNvPr id="9" name="文本框 8"/>
            <p:cNvSpPr txBox="1"/>
            <p:nvPr/>
          </p:nvSpPr>
          <p:spPr>
            <a:xfrm>
              <a:off x="500490" y="615826"/>
              <a:ext cx="5525738" cy="4357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200">
                <a:lnSpc>
                  <a:spcPct val="125000"/>
                </a:lnSpc>
              </a:pPr>
              <a:r>
                <a:rPr lang="en-US" altLang="zh-CN" sz="2800" b="1" dirty="0">
                  <a:solidFill>
                    <a:srgbClr val="EC1B21"/>
                  </a:solidFill>
                  <a:cs typeface="+mn-ea"/>
                  <a:sym typeface="+mn-lt"/>
                </a:rPr>
                <a:t>01 </a:t>
              </a:r>
              <a:r>
                <a:rPr lang="zh-CN" altLang="en-US" sz="2800" b="1" dirty="0">
                  <a:solidFill>
                    <a:srgbClr val="EC1B21"/>
                  </a:solidFill>
                  <a:cs typeface="+mn-ea"/>
                  <a:sym typeface="+mn-lt"/>
                </a:rPr>
                <a:t>药品基本信息 </a:t>
              </a:r>
              <a:r>
                <a:rPr lang="en-US" altLang="zh-CN" sz="2800" b="1" dirty="0">
                  <a:solidFill>
                    <a:srgbClr val="EC1B21"/>
                  </a:solidFill>
                  <a:cs typeface="+mn-ea"/>
                  <a:sym typeface="+mn-lt"/>
                </a:rPr>
                <a:t>– </a:t>
              </a:r>
              <a:r>
                <a:rPr lang="zh-CN" altLang="en-US" sz="2800" b="1" dirty="0">
                  <a:solidFill>
                    <a:srgbClr val="EC1B21"/>
                  </a:solidFill>
                  <a:cs typeface="+mn-ea"/>
                  <a:sym typeface="+mn-lt"/>
                </a:rPr>
                <a:t>产品介绍</a:t>
              </a:r>
              <a:endParaRPr lang="zh-CN" altLang="en-US" sz="2800" b="1" dirty="0">
                <a:solidFill>
                  <a:srgbClr val="EC1B21"/>
                </a:solidFill>
                <a:cs typeface="+mn-ea"/>
                <a:sym typeface="+mn-lt"/>
              </a:endParaRPr>
            </a:p>
          </p:txBody>
        </p:sp>
        <p:cxnSp>
          <p:nvCxnSpPr>
            <p:cNvPr id="11" name="直接连接符 10"/>
            <p:cNvCxnSpPr/>
            <p:nvPr/>
          </p:nvCxnSpPr>
          <p:spPr>
            <a:xfrm flipV="1">
              <a:off x="542925" y="1075365"/>
              <a:ext cx="1919708" cy="8523"/>
            </a:xfrm>
            <a:prstGeom prst="line">
              <a:avLst/>
            </a:prstGeom>
            <a:ln w="25400">
              <a:gradFill>
                <a:gsLst>
                  <a:gs pos="0">
                    <a:srgbClr val="EC1B21"/>
                  </a:gs>
                  <a:gs pos="100000">
                    <a:srgbClr val="EC1B21">
                      <a:alpha val="0"/>
                    </a:srgbClr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文本框 6"/>
          <p:cNvSpPr txBox="1"/>
          <p:nvPr/>
        </p:nvSpPr>
        <p:spPr>
          <a:xfrm>
            <a:off x="634571" y="1179566"/>
            <a:ext cx="9291049" cy="5077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211F20"/>
                </a:solidFill>
                <a:latin typeface="+mn-ea"/>
              </a:rPr>
              <a:t>申报目录类别：</a:t>
            </a:r>
            <a:r>
              <a:rPr lang="zh-CN" altLang="en-US" dirty="0">
                <a:solidFill>
                  <a:schemeClr val="tx1"/>
                </a:solidFill>
                <a:latin typeface="+mn-ea"/>
              </a:rPr>
              <a:t>基本医保</a:t>
            </a:r>
            <a:r>
              <a:rPr lang="zh-CN" altLang="en-US" dirty="0">
                <a:solidFill>
                  <a:schemeClr val="tx1"/>
                </a:solidFill>
                <a:latin typeface="+mn-ea"/>
              </a:rPr>
              <a:t>目录</a:t>
            </a:r>
            <a:endParaRPr lang="zh-CN" altLang="en-US" dirty="0">
              <a:solidFill>
                <a:schemeClr val="tx1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+mn-ea"/>
              </a:rPr>
              <a:t>药品通用名称：</a:t>
            </a:r>
            <a:r>
              <a:rPr lang="zh-CN" altLang="en-US" dirty="0">
                <a:latin typeface="+mn-ea"/>
              </a:rPr>
              <a:t>薄荷祛风油</a:t>
            </a:r>
            <a:r>
              <a:rPr lang="en-US" altLang="zh-CN" dirty="0">
                <a:latin typeface="+mn-ea"/>
              </a:rPr>
              <a:t>(</a:t>
            </a:r>
            <a:r>
              <a:rPr lang="zh-CN" altLang="en-US" dirty="0">
                <a:latin typeface="+mn-ea"/>
              </a:rPr>
              <a:t>十灵油</a:t>
            </a:r>
            <a:r>
              <a:rPr lang="en-US" altLang="zh-CN" dirty="0">
                <a:latin typeface="+mn-ea"/>
              </a:rPr>
              <a:t>)</a:t>
            </a:r>
            <a:endParaRPr lang="en-US" altLang="zh-CN" dirty="0">
              <a:latin typeface="+mn-ea"/>
            </a:endParaRPr>
          </a:p>
          <a:p>
            <a:pPr>
              <a:lnSpc>
                <a:spcPct val="150000"/>
              </a:lnSpc>
              <a:buClr>
                <a:srgbClr val="EC1B21"/>
              </a:buClr>
            </a:pPr>
            <a:r>
              <a:rPr lang="zh-CN" altLang="en-US" b="1" dirty="0">
                <a:latin typeface="+mn-ea"/>
              </a:rPr>
              <a:t>注册规格：</a:t>
            </a:r>
            <a:r>
              <a:rPr lang="zh-CN" altLang="en-US" dirty="0">
                <a:latin typeface="+mn-ea"/>
              </a:rPr>
              <a:t>每</a:t>
            </a:r>
            <a:r>
              <a:rPr lang="en-US" altLang="zh-CN" dirty="0">
                <a:latin typeface="+mn-ea"/>
              </a:rPr>
              <a:t>1</a:t>
            </a:r>
            <a:r>
              <a:rPr lang="zh-CN" altLang="en-US" dirty="0">
                <a:latin typeface="+mn-ea"/>
              </a:rPr>
              <a:t>毫升含提取物</a:t>
            </a:r>
            <a:r>
              <a:rPr lang="en-US" altLang="zh-CN" dirty="0">
                <a:latin typeface="+mn-ea"/>
              </a:rPr>
              <a:t>0.58</a:t>
            </a:r>
            <a:r>
              <a:rPr lang="zh-CN" altLang="en-US" dirty="0">
                <a:latin typeface="+mn-ea"/>
              </a:rPr>
              <a:t>克，含水杨酸甲酯</a:t>
            </a:r>
            <a:r>
              <a:rPr lang="en-US" altLang="zh-CN" dirty="0">
                <a:latin typeface="+mn-ea"/>
              </a:rPr>
              <a:t>0.285</a:t>
            </a:r>
            <a:r>
              <a:rPr lang="zh-CN" altLang="en-US" dirty="0">
                <a:latin typeface="+mn-ea"/>
              </a:rPr>
              <a:t>克、樟脑</a:t>
            </a:r>
            <a:r>
              <a:rPr lang="en-US" altLang="zh-CN" dirty="0">
                <a:latin typeface="+mn-ea"/>
              </a:rPr>
              <a:t>0.048</a:t>
            </a:r>
            <a:r>
              <a:rPr lang="zh-CN" altLang="en-US" dirty="0">
                <a:latin typeface="+mn-ea"/>
              </a:rPr>
              <a:t>克</a:t>
            </a:r>
            <a:endParaRPr lang="zh-CN" altLang="en-US" dirty="0">
              <a:latin typeface="+mn-ea"/>
            </a:endParaRPr>
          </a:p>
          <a:p>
            <a:pPr>
              <a:lnSpc>
                <a:spcPct val="150000"/>
              </a:lnSpc>
              <a:buClr>
                <a:srgbClr val="EC1B21"/>
              </a:buClr>
            </a:pPr>
            <a:r>
              <a:rPr lang="zh-CN" altLang="en-US" b="1" dirty="0">
                <a:latin typeface="+mn-ea"/>
              </a:rPr>
              <a:t>包装：</a:t>
            </a:r>
            <a:r>
              <a:rPr lang="zh-CN" altLang="en-US" dirty="0">
                <a:latin typeface="+mn-ea"/>
              </a:rPr>
              <a:t>钠钙玻璃瓶装，每瓶装</a:t>
            </a:r>
            <a:r>
              <a:rPr lang="en-US" altLang="zh-CN" dirty="0">
                <a:latin typeface="+mn-ea"/>
              </a:rPr>
              <a:t>3</a:t>
            </a:r>
            <a:r>
              <a:rPr lang="zh-CN" altLang="en-US" dirty="0">
                <a:latin typeface="+mn-ea"/>
              </a:rPr>
              <a:t>毫升。</a:t>
            </a:r>
            <a:endParaRPr lang="zh-CN" altLang="en-US" dirty="0">
              <a:latin typeface="+mn-ea"/>
            </a:endParaRPr>
          </a:p>
          <a:p>
            <a:pPr>
              <a:lnSpc>
                <a:spcPct val="150000"/>
              </a:lnSpc>
              <a:buClr>
                <a:srgbClr val="EC1B21"/>
              </a:buClr>
            </a:pPr>
            <a:r>
              <a:rPr lang="zh-CN" altLang="en-US" b="1" dirty="0">
                <a:latin typeface="+mn-ea"/>
              </a:rPr>
              <a:t>成份：</a:t>
            </a:r>
            <a:r>
              <a:rPr lang="zh-CN" altLang="en-US" dirty="0">
                <a:latin typeface="+mn-ea"/>
              </a:rPr>
              <a:t>薄荷脑、水杨酸甲酯、樟脑、桉油，辅料为薰衣草油、反式大茴香脑、异丙醇。</a:t>
            </a:r>
            <a:endParaRPr lang="zh-CN" altLang="en-US" dirty="0">
              <a:latin typeface="+mn-ea"/>
            </a:endParaRPr>
          </a:p>
          <a:p>
            <a:pPr>
              <a:lnSpc>
                <a:spcPct val="150000"/>
              </a:lnSpc>
              <a:buClr>
                <a:srgbClr val="EC1B21"/>
              </a:buClr>
            </a:pPr>
            <a:r>
              <a:rPr lang="zh-CN" altLang="en-US" b="1" dirty="0">
                <a:latin typeface="+mn-ea"/>
              </a:rPr>
              <a:t>功能主治：</a:t>
            </a:r>
            <a:r>
              <a:rPr lang="zh-CN" altLang="en-US" dirty="0">
                <a:latin typeface="+mn-ea"/>
              </a:rPr>
              <a:t>提神醒脑、通络止痛、祛风止痒。用于头晕头痛、肌肉酸痛、蚊虫叮咬。</a:t>
            </a:r>
            <a:endParaRPr lang="zh-CN" altLang="en-US" dirty="0">
              <a:latin typeface="+mn-ea"/>
            </a:endParaRPr>
          </a:p>
          <a:p>
            <a:pPr>
              <a:lnSpc>
                <a:spcPct val="150000"/>
              </a:lnSpc>
              <a:buClr>
                <a:srgbClr val="EC1B21"/>
              </a:buClr>
            </a:pPr>
            <a:r>
              <a:rPr lang="zh-CN" altLang="en-US" b="1" dirty="0">
                <a:latin typeface="+mn-ea"/>
              </a:rPr>
              <a:t>用法用量：</a:t>
            </a:r>
            <a:r>
              <a:rPr lang="zh-CN" altLang="en-US" dirty="0">
                <a:latin typeface="+mn-ea"/>
              </a:rPr>
              <a:t>外用适量，局部按摩或涂搽患处。</a:t>
            </a:r>
            <a:endParaRPr lang="zh-CN" altLang="en-US" dirty="0">
              <a:latin typeface="+mn-ea"/>
            </a:endParaRPr>
          </a:p>
          <a:p>
            <a:pPr>
              <a:lnSpc>
                <a:spcPct val="150000"/>
              </a:lnSpc>
              <a:buClr>
                <a:srgbClr val="EC1B21"/>
              </a:buClr>
            </a:pPr>
            <a:r>
              <a:rPr lang="zh-CN" altLang="en-US" b="1" dirty="0">
                <a:latin typeface="+mn-ea"/>
              </a:rPr>
              <a:t>有效期：</a:t>
            </a:r>
            <a:r>
              <a:rPr lang="en-US" altLang="zh-CN" dirty="0">
                <a:latin typeface="+mn-ea"/>
              </a:rPr>
              <a:t>48</a:t>
            </a:r>
            <a:r>
              <a:rPr lang="zh-CN" altLang="en-US" dirty="0">
                <a:latin typeface="+mn-ea"/>
              </a:rPr>
              <a:t>个月</a:t>
            </a:r>
            <a:endParaRPr lang="zh-CN" altLang="en-US" dirty="0">
              <a:latin typeface="+mn-ea"/>
            </a:endParaRPr>
          </a:p>
          <a:p>
            <a:pPr>
              <a:lnSpc>
                <a:spcPct val="150000"/>
              </a:lnSpc>
              <a:buClr>
                <a:srgbClr val="EC1B21"/>
              </a:buClr>
            </a:pPr>
            <a:r>
              <a:rPr lang="zh-CN" altLang="en-US" b="1" dirty="0">
                <a:latin typeface="+mn-ea"/>
              </a:rPr>
              <a:t>中国大陆首次上市时间：</a:t>
            </a:r>
            <a:r>
              <a:rPr lang="en-US" altLang="zh-CN" dirty="0">
                <a:latin typeface="+mn-ea"/>
              </a:rPr>
              <a:t>2022 </a:t>
            </a:r>
            <a:r>
              <a:rPr lang="zh-CN" altLang="en-US" dirty="0">
                <a:latin typeface="+mn-ea"/>
              </a:rPr>
              <a:t>年 </a:t>
            </a:r>
            <a:r>
              <a:rPr lang="en-US" altLang="zh-CN" dirty="0">
                <a:latin typeface="+mn-ea"/>
              </a:rPr>
              <a:t>4 </a:t>
            </a:r>
            <a:r>
              <a:rPr lang="zh-CN" altLang="en-US" dirty="0">
                <a:latin typeface="+mn-ea"/>
              </a:rPr>
              <a:t>月 </a:t>
            </a:r>
            <a:r>
              <a:rPr lang="en-US" altLang="zh-CN" dirty="0">
                <a:latin typeface="+mn-ea"/>
              </a:rPr>
              <a:t>6 </a:t>
            </a:r>
            <a:r>
              <a:rPr lang="zh-CN" altLang="en-US" dirty="0">
                <a:latin typeface="+mn-ea"/>
              </a:rPr>
              <a:t>日</a:t>
            </a:r>
            <a:endParaRPr lang="zh-CN" altLang="en-US" dirty="0">
              <a:latin typeface="+mn-ea"/>
            </a:endParaRPr>
          </a:p>
          <a:p>
            <a:pPr>
              <a:lnSpc>
                <a:spcPct val="150000"/>
              </a:lnSpc>
              <a:buClr>
                <a:srgbClr val="EC1B21"/>
              </a:buClr>
            </a:pPr>
            <a:r>
              <a:rPr lang="zh-CN" altLang="en-US" b="1" dirty="0">
                <a:latin typeface="+mn-ea"/>
              </a:rPr>
              <a:t>目前大陆地区同通用名药品的上市情况：</a:t>
            </a:r>
            <a:r>
              <a:rPr lang="zh-CN" altLang="en-US" dirty="0">
                <a:latin typeface="+mn-ea"/>
              </a:rPr>
              <a:t>无</a:t>
            </a:r>
            <a:endParaRPr lang="zh-CN" altLang="en-US" dirty="0">
              <a:latin typeface="+mn-ea"/>
            </a:endParaRPr>
          </a:p>
          <a:p>
            <a:pPr>
              <a:lnSpc>
                <a:spcPct val="150000"/>
              </a:lnSpc>
              <a:buClr>
                <a:srgbClr val="EC1B21"/>
              </a:buClr>
            </a:pPr>
            <a:r>
              <a:rPr lang="zh-CN" altLang="en-US" b="1" dirty="0">
                <a:solidFill>
                  <a:srgbClr val="211F20"/>
                </a:solidFill>
                <a:latin typeface="+mn-ea"/>
              </a:rPr>
              <a:t>全球首个上市国家</a:t>
            </a:r>
            <a:r>
              <a:rPr lang="en-US" altLang="zh-CN" b="1" dirty="0">
                <a:solidFill>
                  <a:srgbClr val="211F20"/>
                </a:solidFill>
                <a:latin typeface="+mn-ea"/>
              </a:rPr>
              <a:t>/</a:t>
            </a:r>
            <a:r>
              <a:rPr lang="zh-CN" altLang="en-US" b="1" dirty="0">
                <a:solidFill>
                  <a:srgbClr val="211F20"/>
                </a:solidFill>
                <a:latin typeface="+mn-ea"/>
              </a:rPr>
              <a:t>地区及上市时间：</a:t>
            </a:r>
            <a:r>
              <a:rPr lang="zh-CN" altLang="en-US" dirty="0">
                <a:solidFill>
                  <a:schemeClr val="tx1"/>
                </a:solidFill>
                <a:latin typeface="+mn-ea"/>
              </a:rPr>
              <a:t>香港</a:t>
            </a:r>
            <a:r>
              <a:rPr lang="en-US" altLang="zh-CN" dirty="0">
                <a:solidFill>
                  <a:schemeClr val="tx1"/>
                </a:solidFill>
                <a:latin typeface="+mn-ea"/>
              </a:rPr>
              <a:t>2008</a:t>
            </a:r>
            <a:r>
              <a:rPr lang="zh-CN" altLang="en-US" dirty="0">
                <a:solidFill>
                  <a:schemeClr val="tx1"/>
                </a:solidFill>
                <a:latin typeface="+mn-ea"/>
              </a:rPr>
              <a:t>年</a:t>
            </a:r>
            <a:r>
              <a:rPr lang="en-US" altLang="zh-CN" dirty="0">
                <a:solidFill>
                  <a:schemeClr val="tx1"/>
                </a:solidFill>
                <a:latin typeface="+mn-ea"/>
              </a:rPr>
              <a:t>3</a:t>
            </a:r>
            <a:r>
              <a:rPr lang="zh-CN" altLang="en-US" dirty="0">
                <a:solidFill>
                  <a:schemeClr val="tx1"/>
                </a:solidFill>
                <a:latin typeface="+mn-ea"/>
              </a:rPr>
              <a:t>月</a:t>
            </a:r>
            <a:endParaRPr lang="zh-CN" altLang="en-US" dirty="0">
              <a:solidFill>
                <a:schemeClr val="tx1"/>
              </a:solidFill>
              <a:latin typeface="+mn-ea"/>
            </a:endParaRPr>
          </a:p>
          <a:p>
            <a:pPr>
              <a:lnSpc>
                <a:spcPct val="150000"/>
              </a:lnSpc>
              <a:buClr>
                <a:srgbClr val="EC1B21"/>
              </a:buClr>
            </a:pPr>
            <a:r>
              <a:rPr lang="zh-CN" altLang="en-US" b="1" dirty="0">
                <a:latin typeface="+mn-ea"/>
              </a:rPr>
              <a:t>是否为</a:t>
            </a:r>
            <a:r>
              <a:rPr lang="en-US" altLang="zh-CN" b="1" dirty="0">
                <a:latin typeface="+mn-ea"/>
              </a:rPr>
              <a:t>OTC</a:t>
            </a:r>
            <a:r>
              <a:rPr lang="zh-CN" altLang="en-US" b="1" dirty="0">
                <a:latin typeface="+mn-ea"/>
              </a:rPr>
              <a:t>药品：</a:t>
            </a:r>
            <a:r>
              <a:rPr lang="zh-CN" altLang="en-US" dirty="0">
                <a:latin typeface="+mn-ea"/>
              </a:rPr>
              <a:t>是（</a:t>
            </a:r>
            <a:r>
              <a:rPr lang="en-US" altLang="zh-CN" dirty="0">
                <a:latin typeface="+mn-ea"/>
              </a:rPr>
              <a:t>OTC</a:t>
            </a:r>
            <a:r>
              <a:rPr lang="zh-CN" altLang="en-US" dirty="0">
                <a:latin typeface="+mn-ea"/>
              </a:rPr>
              <a:t>甲类）</a:t>
            </a:r>
            <a:endParaRPr lang="zh-CN" altLang="en-US" dirty="0">
              <a:latin typeface="+mn-ea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800" y="3329841"/>
            <a:ext cx="3256941" cy="325694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431371" y="351070"/>
            <a:ext cx="7367651" cy="624083"/>
            <a:chOff x="500490" y="615826"/>
            <a:chExt cx="5525738" cy="468062"/>
          </a:xfrm>
        </p:grpSpPr>
        <p:sp>
          <p:nvSpPr>
            <p:cNvPr id="9" name="文本框 8"/>
            <p:cNvSpPr txBox="1"/>
            <p:nvPr/>
          </p:nvSpPr>
          <p:spPr>
            <a:xfrm>
              <a:off x="500490" y="615826"/>
              <a:ext cx="5525738" cy="4357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200">
                <a:lnSpc>
                  <a:spcPct val="125000"/>
                </a:lnSpc>
              </a:pPr>
              <a:r>
                <a:rPr lang="en-US" altLang="zh-CN" sz="2800" b="1" dirty="0">
                  <a:solidFill>
                    <a:srgbClr val="EC1B21"/>
                  </a:solidFill>
                  <a:cs typeface="+mn-ea"/>
                  <a:sym typeface="+mn-lt"/>
                </a:rPr>
                <a:t>01 </a:t>
              </a:r>
              <a:r>
                <a:rPr lang="zh-CN" altLang="en-US" sz="2800" b="1" dirty="0">
                  <a:solidFill>
                    <a:srgbClr val="EC1B21"/>
                  </a:solidFill>
                  <a:cs typeface="+mn-ea"/>
                  <a:sym typeface="+mn-lt"/>
                </a:rPr>
                <a:t>药品基本信息 </a:t>
              </a:r>
              <a:r>
                <a:rPr lang="en-US" altLang="zh-CN" sz="2800" b="1" dirty="0">
                  <a:solidFill>
                    <a:srgbClr val="EC1B21"/>
                  </a:solidFill>
                  <a:cs typeface="+mn-ea"/>
                  <a:sym typeface="+mn-lt"/>
                </a:rPr>
                <a:t>– </a:t>
              </a:r>
              <a:r>
                <a:rPr lang="zh-CN" altLang="en-US" sz="2800" b="1" dirty="0">
                  <a:solidFill>
                    <a:srgbClr val="EC1B21"/>
                  </a:solidFill>
                  <a:cs typeface="+mn-ea"/>
                  <a:sym typeface="+mn-lt"/>
                </a:rPr>
                <a:t>疾病情况 </a:t>
              </a:r>
              <a:r>
                <a:rPr lang="en-US" altLang="zh-CN" sz="2800" b="1" dirty="0">
                  <a:solidFill>
                    <a:srgbClr val="EC1B21"/>
                  </a:solidFill>
                  <a:cs typeface="+mn-ea"/>
                  <a:sym typeface="+mn-lt"/>
                </a:rPr>
                <a:t>&amp; </a:t>
              </a:r>
              <a:r>
                <a:rPr lang="zh-CN" altLang="en-US" sz="2800" b="1" dirty="0">
                  <a:solidFill>
                    <a:srgbClr val="EC1B21"/>
                  </a:solidFill>
                  <a:cs typeface="+mn-ea"/>
                  <a:sym typeface="+mn-lt"/>
                </a:rPr>
                <a:t>参照药品</a:t>
              </a:r>
              <a:endParaRPr lang="zh-CN" altLang="en-US" sz="2800" b="1" dirty="0">
                <a:solidFill>
                  <a:srgbClr val="EC1B21"/>
                </a:solidFill>
                <a:cs typeface="+mn-ea"/>
                <a:sym typeface="+mn-lt"/>
              </a:endParaRPr>
            </a:p>
          </p:txBody>
        </p:sp>
        <p:cxnSp>
          <p:nvCxnSpPr>
            <p:cNvPr id="11" name="直接连接符 10"/>
            <p:cNvCxnSpPr/>
            <p:nvPr/>
          </p:nvCxnSpPr>
          <p:spPr>
            <a:xfrm flipV="1">
              <a:off x="542925" y="1075365"/>
              <a:ext cx="1919708" cy="8523"/>
            </a:xfrm>
            <a:prstGeom prst="line">
              <a:avLst/>
            </a:prstGeom>
            <a:ln w="25400">
              <a:gradFill>
                <a:gsLst>
                  <a:gs pos="0">
                    <a:srgbClr val="EC1B21"/>
                  </a:gs>
                  <a:gs pos="100000">
                    <a:srgbClr val="EC1B21">
                      <a:alpha val="0"/>
                    </a:srgbClr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文本框 17"/>
          <p:cNvSpPr txBox="1"/>
          <p:nvPr/>
        </p:nvSpPr>
        <p:spPr>
          <a:xfrm>
            <a:off x="431371" y="1233471"/>
            <a:ext cx="112567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头晕头痛、肌肉酸痛、蚊虫叮咬是常见的体表及神经系统症状，其成因与多种生理病理密切相关。随着生活节奏的加快，社会压力的增大以及环境的变化，其发病率呈逐渐上升的趋势，好发于多类人群。</a:t>
            </a:r>
            <a:endParaRPr lang="zh-CN" altLang="en-US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30" name="表格 29"/>
          <p:cNvGraphicFramePr>
            <a:graphicFrameLocks noGrp="1"/>
          </p:cNvGraphicFramePr>
          <p:nvPr/>
        </p:nvGraphicFramePr>
        <p:xfrm>
          <a:off x="431371" y="2032990"/>
          <a:ext cx="11126784" cy="38916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2339"/>
                <a:gridCol w="1341944"/>
                <a:gridCol w="1341944"/>
                <a:gridCol w="1341944"/>
                <a:gridCol w="1341944"/>
                <a:gridCol w="2269057"/>
                <a:gridCol w="2017612"/>
              </a:tblGrid>
              <a:tr h="4752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疾病</a:t>
                      </a:r>
                      <a:endParaRPr lang="zh-CN" altLang="en-US" sz="16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EC1B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患病率</a:t>
                      </a:r>
                      <a:endParaRPr lang="zh-CN" altLang="en-US" sz="16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EC1B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就诊率</a:t>
                      </a:r>
                      <a:endParaRPr lang="zh-CN" altLang="en-US" sz="16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EC1B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诊断率</a:t>
                      </a:r>
                      <a:endParaRPr lang="zh-CN" altLang="en-US" sz="16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EC1B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患者量</a:t>
                      </a:r>
                      <a:endParaRPr lang="zh-CN" altLang="en-US" sz="16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EC1B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目前治疗的不足</a:t>
                      </a:r>
                      <a:endParaRPr lang="zh-CN" altLang="en-US" sz="16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EC1B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本品可弥补的不足</a:t>
                      </a:r>
                      <a:endParaRPr lang="zh-CN" altLang="en-US" sz="16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EC1B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88052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慢性疼痛</a:t>
                      </a:r>
                      <a:endParaRPr lang="zh-CN" altLang="en-US" sz="16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1B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1B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i="0" dirty="0">
                          <a:solidFill>
                            <a:srgbClr val="333333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30%(</a:t>
                      </a:r>
                      <a:r>
                        <a:rPr lang="zh-CN" altLang="en-US" sz="1600" b="0" i="0" dirty="0">
                          <a:solidFill>
                            <a:srgbClr val="333333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全球</a:t>
                      </a:r>
                      <a:r>
                        <a:rPr lang="en-US" altLang="zh-CN" sz="1600" b="0" i="0" dirty="0">
                          <a:solidFill>
                            <a:srgbClr val="333333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)</a:t>
                      </a:r>
                      <a:endParaRPr lang="zh-CN" altLang="en-US" sz="16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1B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1B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＜</a:t>
                      </a:r>
                      <a:r>
                        <a:rPr lang="en-US" altLang="zh-CN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60%</a:t>
                      </a:r>
                      <a:endParaRPr lang="zh-CN" altLang="en-US" sz="16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1B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1B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6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1B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1B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3</a:t>
                      </a:r>
                      <a:r>
                        <a:rPr lang="zh-CN" altLang="en-US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亿</a:t>
                      </a:r>
                      <a:endParaRPr lang="zh-CN" altLang="en-US" sz="16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1B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1B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</a:pPr>
                      <a:r>
                        <a:rPr lang="en-US" altLang="zh-CN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</a:t>
                      </a:r>
                      <a:r>
                        <a:rPr lang="zh-CN" altLang="en-US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、长期</a:t>
                      </a:r>
                      <a:r>
                        <a:rPr lang="zh-CN" altLang="en-US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口服</a:t>
                      </a:r>
                      <a:r>
                        <a:rPr lang="en-US" altLang="zh-CN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NSAIDs</a:t>
                      </a:r>
                      <a:r>
                        <a:rPr lang="zh-CN" altLang="en-US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易增加心血管风险。</a:t>
                      </a:r>
                      <a:endParaRPr lang="en-US" altLang="zh-CN" sz="16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>
                        <a:lnSpc>
                          <a:spcPct val="125000"/>
                        </a:lnSpc>
                      </a:pPr>
                      <a:r>
                        <a:rPr lang="en-US" altLang="zh-CN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</a:t>
                      </a:r>
                      <a:r>
                        <a:rPr lang="zh-CN" altLang="en-US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、长期服用止痛药导致止痛效果越来越差，头痛变得更频繁。</a:t>
                      </a:r>
                      <a:endParaRPr lang="en-US" altLang="zh-CN" sz="16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algn="l">
                        <a:lnSpc>
                          <a:spcPct val="125000"/>
                        </a:lnSpc>
                      </a:pPr>
                      <a:r>
                        <a:rPr lang="en-US" altLang="zh-CN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3</a:t>
                      </a:r>
                      <a:r>
                        <a:rPr lang="zh-CN" altLang="en-US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、口服对消化道影响较大、且全身作用。</a:t>
                      </a:r>
                      <a:endParaRPr lang="zh-CN" altLang="en-US" sz="16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EC1B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1B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5"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</a:pPr>
                      <a:r>
                        <a:rPr lang="en-US" altLang="zh-CN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</a:t>
                      </a:r>
                      <a:r>
                        <a:rPr lang="zh-CN" altLang="en-US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、四药联用，增强舒缓疼痛、止痒功效。</a:t>
                      </a:r>
                      <a:endParaRPr lang="en-US" altLang="zh-CN" sz="16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algn="l">
                        <a:lnSpc>
                          <a:spcPct val="125000"/>
                        </a:lnSpc>
                      </a:pPr>
                      <a:r>
                        <a:rPr lang="en-US" altLang="zh-CN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</a:t>
                      </a:r>
                      <a:r>
                        <a:rPr lang="zh-CN" altLang="en-US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、局部外涂，安全性高，避免全身作用。</a:t>
                      </a:r>
                      <a:endParaRPr lang="en-US" altLang="zh-CN" sz="16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algn="l">
                        <a:lnSpc>
                          <a:spcPct val="125000"/>
                        </a:lnSpc>
                      </a:pPr>
                      <a:r>
                        <a:rPr lang="en-US" altLang="zh-CN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3</a:t>
                      </a:r>
                      <a:r>
                        <a:rPr lang="zh-CN" altLang="en-US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、明确“提神醒脑”功效的十灵油，用途广、效期长、小支便携装更方便。</a:t>
                      </a:r>
                      <a:endParaRPr lang="en-US" altLang="zh-CN" sz="16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algn="l">
                        <a:lnSpc>
                          <a:spcPct val="125000"/>
                        </a:lnSpc>
                      </a:pPr>
                      <a:r>
                        <a:rPr lang="en-US" altLang="zh-CN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4</a:t>
                      </a:r>
                      <a:r>
                        <a:rPr lang="zh-CN" altLang="en-US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、香港卫生署与进口、国内</a:t>
                      </a:r>
                      <a:r>
                        <a:rPr lang="en-US" altLang="zh-CN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GMP</a:t>
                      </a:r>
                      <a:r>
                        <a:rPr lang="zh-CN" altLang="en-US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的多重检验与认证。</a:t>
                      </a:r>
                      <a:endParaRPr lang="en-US" altLang="zh-CN" sz="16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EC1B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1B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752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偏头痛</a:t>
                      </a:r>
                      <a:endParaRPr lang="zh-CN" altLang="en-US" sz="16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1B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1B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i="0" dirty="0">
                          <a:solidFill>
                            <a:srgbClr val="333333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9.3%</a:t>
                      </a:r>
                      <a:endParaRPr lang="zh-CN" altLang="en-US" sz="16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1B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1B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52.9%</a:t>
                      </a:r>
                      <a:endParaRPr lang="zh-CN" altLang="en-US" sz="16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1B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1B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13.8%</a:t>
                      </a:r>
                      <a:endParaRPr lang="zh-CN" altLang="en-US" sz="16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1B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1B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</a:t>
                      </a:r>
                      <a:r>
                        <a:rPr lang="zh-CN" altLang="en-US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亿</a:t>
                      </a:r>
                      <a:r>
                        <a:rPr lang="en-US" altLang="zh-CN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+</a:t>
                      </a:r>
                      <a:endParaRPr lang="zh-CN" altLang="en-US" sz="16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1B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1B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EC1B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1B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EC1B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1B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88052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紧张性头痛</a:t>
                      </a:r>
                      <a:endParaRPr lang="zh-CN" altLang="en-US" sz="16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1B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1B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46-78%</a:t>
                      </a:r>
                      <a:endParaRPr lang="zh-CN" altLang="en-US" sz="16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1B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1B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46.6%</a:t>
                      </a:r>
                      <a:endParaRPr lang="zh-CN" altLang="en-US" sz="16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1B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1B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＜</a:t>
                      </a:r>
                      <a:r>
                        <a:rPr lang="en-US" altLang="zh-CN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6%</a:t>
                      </a:r>
                      <a:endParaRPr lang="zh-CN" altLang="en-US" sz="16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1B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1B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6</a:t>
                      </a:r>
                      <a:r>
                        <a:rPr lang="zh-CN" altLang="en-US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亿</a:t>
                      </a:r>
                      <a:r>
                        <a:rPr lang="en-US" altLang="zh-CN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+</a:t>
                      </a:r>
                      <a:endParaRPr lang="zh-CN" altLang="en-US" sz="16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1B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1B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EC1B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1B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EC1B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1B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2418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运动相关肌肉酸痛</a:t>
                      </a:r>
                      <a:endParaRPr lang="zh-CN" altLang="en-US" sz="16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1B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1B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algn="l"/>
                      <a:r>
                        <a:rPr lang="zh-CN" altLang="en-US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我国运动损伤发病率</a:t>
                      </a:r>
                      <a:r>
                        <a:rPr lang="en-US" altLang="zh-CN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10-20%</a:t>
                      </a:r>
                      <a:r>
                        <a:rPr lang="zh-CN" altLang="en-US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，且呈逐年上升趋势。</a:t>
                      </a:r>
                      <a:endParaRPr lang="zh-CN" altLang="en-US" sz="16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1B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1B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1B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1B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1B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1B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1B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1B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EC1B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1B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EC1B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1B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16852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蚊虫叮咬</a:t>
                      </a:r>
                      <a:endParaRPr lang="zh-CN" altLang="en-US" sz="16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1B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1B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algn="l"/>
                      <a:r>
                        <a:rPr lang="zh-CN" altLang="en-US" sz="1600" b="0" i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根据</a:t>
                      </a:r>
                      <a:r>
                        <a:rPr lang="en-US" altLang="zh-CN" sz="1600" b="0" i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《</a:t>
                      </a:r>
                      <a:r>
                        <a:rPr lang="zh-CN" altLang="en-US" sz="1600" b="0" i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中国疾病预防控制中心</a:t>
                      </a:r>
                      <a:r>
                        <a:rPr lang="en-US" altLang="zh-CN" sz="1600" b="0" i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》</a:t>
                      </a:r>
                      <a:r>
                        <a:rPr lang="zh-CN" altLang="en-US" sz="1600" b="0" i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发布的数据，每年夏季因为蚊虫叮咬引起的皮肤病门诊人数超过总皮肤门诊的</a:t>
                      </a:r>
                      <a:r>
                        <a:rPr lang="en-US" altLang="zh-CN" sz="1600" b="0" i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30%</a:t>
                      </a:r>
                      <a:r>
                        <a:rPr lang="zh-CN" altLang="en-US" sz="1600" b="0" i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。</a:t>
                      </a:r>
                      <a:endParaRPr lang="zh-CN" altLang="en-US" sz="1600" b="0" i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1B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1B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1B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1B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1B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1B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1B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1B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</a:t>
                      </a:r>
                      <a:r>
                        <a:rPr lang="zh-CN" altLang="en-US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、物理防蚊效果差。</a:t>
                      </a:r>
                      <a:endParaRPr lang="en-US" altLang="zh-CN" sz="16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algn="l"/>
                      <a:r>
                        <a:rPr lang="en-US" altLang="zh-CN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</a:t>
                      </a:r>
                      <a:r>
                        <a:rPr lang="zh-CN" altLang="en-US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、驱蚊产品有些有皮肤刺激性</a:t>
                      </a:r>
                      <a:r>
                        <a:rPr lang="en-US" altLang="zh-CN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/</a:t>
                      </a:r>
                      <a:r>
                        <a:rPr lang="zh-CN" altLang="en-US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儿童不能用。</a:t>
                      </a:r>
                      <a:endParaRPr lang="zh-CN" altLang="en-US" sz="16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EC1B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1B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EC1B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1B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8" name="文本框 37"/>
          <p:cNvSpPr txBox="1"/>
          <p:nvPr/>
        </p:nvSpPr>
        <p:spPr>
          <a:xfrm>
            <a:off x="250590" y="6077806"/>
            <a:ext cx="1169082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参照药品</a:t>
            </a:r>
            <a:r>
              <a:rPr lang="zh-CN" altLang="en-US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如白花油、百草</a:t>
            </a:r>
            <a:r>
              <a:rPr lang="zh-CN" altLang="en-US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油等，均未进医保，</a:t>
            </a:r>
            <a:r>
              <a:rPr lang="zh-CN" altLang="en-US" b="1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同类竞品说明书</a:t>
            </a:r>
            <a:r>
              <a:rPr lang="zh-CN" altLang="en-US" dirty="0">
                <a:solidFill>
                  <a:srgbClr val="EC1B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无“提神醒脑”这一项功能主治</a:t>
            </a:r>
            <a:r>
              <a:rPr lang="zh-CN" altLang="en-US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、且</a:t>
            </a:r>
            <a:r>
              <a:rPr lang="zh-CN" altLang="en-US" dirty="0">
                <a:solidFill>
                  <a:srgbClr val="EC1B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有效期大多较短</a:t>
            </a:r>
            <a:r>
              <a:rPr lang="zh-CN" altLang="en-US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431371" y="351070"/>
            <a:ext cx="7367651" cy="624083"/>
            <a:chOff x="500490" y="615826"/>
            <a:chExt cx="5525738" cy="468062"/>
          </a:xfrm>
        </p:grpSpPr>
        <p:sp>
          <p:nvSpPr>
            <p:cNvPr id="9" name="文本框 8"/>
            <p:cNvSpPr txBox="1"/>
            <p:nvPr/>
          </p:nvSpPr>
          <p:spPr>
            <a:xfrm>
              <a:off x="500490" y="615826"/>
              <a:ext cx="5525738" cy="4357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200">
                <a:lnSpc>
                  <a:spcPct val="125000"/>
                </a:lnSpc>
              </a:pPr>
              <a:r>
                <a:rPr lang="en-US" altLang="zh-CN" sz="2800" b="1" dirty="0">
                  <a:solidFill>
                    <a:srgbClr val="EC1B21"/>
                  </a:solidFill>
                  <a:cs typeface="+mn-ea"/>
                  <a:sym typeface="+mn-lt"/>
                </a:rPr>
                <a:t>02 </a:t>
              </a:r>
              <a:r>
                <a:rPr lang="zh-CN" altLang="en-US" sz="2800" b="1" dirty="0">
                  <a:solidFill>
                    <a:srgbClr val="EC1B21"/>
                  </a:solidFill>
                  <a:cs typeface="+mn-ea"/>
                  <a:sym typeface="+mn-lt"/>
                </a:rPr>
                <a:t>有效性</a:t>
              </a:r>
              <a:endParaRPr lang="zh-CN" altLang="en-US" sz="2800" b="1" dirty="0">
                <a:solidFill>
                  <a:srgbClr val="EC1B21"/>
                </a:solidFill>
                <a:cs typeface="+mn-ea"/>
                <a:sym typeface="+mn-lt"/>
              </a:endParaRPr>
            </a:p>
          </p:txBody>
        </p:sp>
        <p:cxnSp>
          <p:nvCxnSpPr>
            <p:cNvPr id="11" name="直接连接符 10"/>
            <p:cNvCxnSpPr/>
            <p:nvPr/>
          </p:nvCxnSpPr>
          <p:spPr>
            <a:xfrm flipV="1">
              <a:off x="542925" y="1075365"/>
              <a:ext cx="1919708" cy="8523"/>
            </a:xfrm>
            <a:prstGeom prst="line">
              <a:avLst/>
            </a:prstGeom>
            <a:ln w="25400">
              <a:gradFill>
                <a:gsLst>
                  <a:gs pos="0">
                    <a:srgbClr val="EC1B21"/>
                  </a:gs>
                  <a:gs pos="100000">
                    <a:srgbClr val="EC1B21">
                      <a:alpha val="0"/>
                    </a:srgbClr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文本框 17"/>
          <p:cNvSpPr txBox="1"/>
          <p:nvPr/>
        </p:nvSpPr>
        <p:spPr>
          <a:xfrm>
            <a:off x="487951" y="1689652"/>
            <a:ext cx="10922430" cy="18955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i="1" u="sng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朱帅鸣</a:t>
            </a:r>
            <a:r>
              <a:rPr lang="en-US" altLang="zh-CN" sz="1600" i="1" u="sng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600" i="1" u="sng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骆芙瑶</a:t>
            </a:r>
            <a:r>
              <a:rPr lang="en-US" altLang="zh-CN" sz="1600" i="1" u="sng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600" i="1" u="sng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麻浩</a:t>
            </a:r>
            <a:r>
              <a:rPr lang="en-US" altLang="zh-CN" sz="1600" i="1" u="sng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600" i="1" u="sng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等</a:t>
            </a:r>
            <a:r>
              <a:rPr lang="en-US" altLang="zh-CN" sz="1600" i="1" u="sng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 </a:t>
            </a:r>
            <a:r>
              <a:rPr lang="zh-CN" altLang="en-US" sz="1600" i="1" u="sng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薄荷脑的药理作用及开发应用现状 </a:t>
            </a:r>
            <a:r>
              <a:rPr lang="en-US" altLang="zh-CN" sz="1600" i="1" u="sng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[J]. </a:t>
            </a:r>
            <a:r>
              <a:rPr lang="zh-CN" altLang="en-US" sz="1600" i="1" u="sng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中国药房</a:t>
            </a:r>
            <a:r>
              <a:rPr lang="en-US" altLang="zh-CN" sz="1600" i="1" u="sng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 2023, 34 (13): 1651-1655.</a:t>
            </a:r>
            <a:endParaRPr lang="en-US" altLang="zh-CN" sz="1600" i="1" u="sng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1600" b="1" dirty="0">
                <a:solidFill>
                  <a:srgbClr val="EC1B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薄荷脑</a:t>
            </a:r>
            <a:r>
              <a:rPr lang="zh-CN" altLang="en-US" sz="16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作为一种单萜类化合物，</a:t>
            </a:r>
            <a:r>
              <a:rPr lang="zh-CN" altLang="en-US" sz="1600" dirty="0">
                <a:solidFill>
                  <a:srgbClr val="EC1B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不仅对中枢神经系统具有显著的保护作用，还具有体温调节、抗炎、镇痛、促进透皮吸收、抗肿瘤等功效</a:t>
            </a:r>
            <a:r>
              <a:rPr lang="zh-CN" altLang="en-US" sz="16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，既可作为药物辅料也可作为活性成分。</a:t>
            </a:r>
            <a:endParaRPr lang="en-US" altLang="zh-CN" sz="16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1600" b="1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目前在医药领域主要应用薄荷脑的抗炎、镇痛及促进渗透的作用</a:t>
            </a:r>
            <a:r>
              <a:rPr lang="zh-CN" altLang="en-US" sz="16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1600" dirty="0">
                <a:solidFill>
                  <a:srgbClr val="EC1B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制备外用贴膏剂或软膏剂，用于活血祛瘀、舒筋活络、消肿止痛、止痒消炎等</a:t>
            </a:r>
            <a:r>
              <a:rPr lang="zh-CN" altLang="en-US" sz="16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；或制备内用制剂，用于清热解表、化痰散结、利咽开音、通窍消肿等。</a:t>
            </a:r>
            <a:endParaRPr lang="en-US" altLang="zh-CN" sz="16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87951" y="3717925"/>
            <a:ext cx="10922430" cy="26341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i="1" u="sng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林孜</a:t>
            </a:r>
            <a:r>
              <a:rPr lang="en-US" altLang="zh-CN" sz="1600" i="1" u="sng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600" i="1" u="sng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王晖</a:t>
            </a:r>
            <a:r>
              <a:rPr lang="en-US" altLang="zh-CN" sz="1600" i="1" u="sng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 </a:t>
            </a:r>
            <a:r>
              <a:rPr lang="zh-CN" altLang="en-US" sz="1600" i="1" u="sng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活络油成分及药效研究综述 </a:t>
            </a:r>
            <a:r>
              <a:rPr lang="en-US" altLang="zh-CN" sz="1600" i="1" u="sng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[J]. </a:t>
            </a:r>
            <a:r>
              <a:rPr lang="zh-CN" altLang="en-US" sz="1600" i="1" u="sng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临床医药文献电子杂志</a:t>
            </a:r>
            <a:r>
              <a:rPr lang="en-US" altLang="zh-CN" sz="1600" i="1" u="sng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 2016, 3 (38): 7691-7692. </a:t>
            </a:r>
            <a:endParaRPr lang="en-US" altLang="zh-CN" sz="1600" i="1" u="sng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1600" b="1" dirty="0">
                <a:solidFill>
                  <a:srgbClr val="EC1B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樟脑</a:t>
            </a:r>
            <a:r>
              <a:rPr lang="zh-CN" altLang="en-US" sz="1600" dirty="0">
                <a:solidFill>
                  <a:srgbClr val="211F2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为有机萜类化合物，室温下为透明或白色的颗粒状结晶固体，</a:t>
            </a:r>
            <a:r>
              <a:rPr lang="zh-CN" altLang="en-US" sz="1600" dirty="0">
                <a:solidFill>
                  <a:srgbClr val="EC1B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易与薄荷脑等化学物质混合形成低共熔物</a:t>
            </a:r>
            <a:r>
              <a:rPr lang="zh-CN" altLang="en-US" sz="1600" dirty="0">
                <a:solidFill>
                  <a:srgbClr val="211F2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。樟脑</a:t>
            </a:r>
            <a:r>
              <a:rPr lang="zh-CN" altLang="en-US" sz="1600" b="1" dirty="0">
                <a:solidFill>
                  <a:srgbClr val="211F2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具止痛、抑菌、驱虫、退烧等的功效</a:t>
            </a:r>
            <a:r>
              <a:rPr lang="zh-CN" altLang="en-US" sz="1600" dirty="0">
                <a:solidFill>
                  <a:srgbClr val="211F2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，也可以用来减轻由于风湿类疾病所引起的疼痛，并且有清凉的作用，这也是其减轻疼痛的因素之一。</a:t>
            </a:r>
            <a:endParaRPr lang="en-US" altLang="zh-CN" sz="1600" dirty="0">
              <a:solidFill>
                <a:srgbClr val="211F2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1600" b="1" dirty="0">
                <a:solidFill>
                  <a:srgbClr val="EC1B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桉叶油</a:t>
            </a:r>
            <a:r>
              <a:rPr lang="zh-CN" altLang="en-US" sz="1600" dirty="0">
                <a:solidFill>
                  <a:srgbClr val="211F2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是由桃金娘科植物蓝桉或其他同属植物的腺体细胞所分泌，通过水蒸气蒸馏法从桉树叶中提取的挥发油。其主要成分为</a:t>
            </a:r>
            <a:r>
              <a:rPr lang="en-US" altLang="zh-CN" sz="1600" dirty="0">
                <a:solidFill>
                  <a:srgbClr val="211F2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600" dirty="0">
                <a:solidFill>
                  <a:srgbClr val="211F2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1600" dirty="0">
                <a:solidFill>
                  <a:srgbClr val="211F2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8-</a:t>
            </a:r>
            <a:r>
              <a:rPr lang="zh-CN" altLang="en-US" sz="1600" dirty="0">
                <a:solidFill>
                  <a:srgbClr val="211F2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桉叶油素，为单萜类化合物，有良好的脂溶性，生物膜透过性好。</a:t>
            </a:r>
            <a:r>
              <a:rPr lang="zh-CN" altLang="en-US" sz="1600" b="1" dirty="0">
                <a:solidFill>
                  <a:srgbClr val="211F2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具有抗菌、抗炎、抗氧化、促进渗透，促进药物透皮吸收的作用</a:t>
            </a:r>
            <a:r>
              <a:rPr lang="zh-CN" altLang="en-US" sz="1600" dirty="0">
                <a:solidFill>
                  <a:srgbClr val="211F2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600" dirty="0">
              <a:solidFill>
                <a:srgbClr val="211F2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87951" y="1218344"/>
            <a:ext cx="1111984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600" b="1" dirty="0">
                <a:solidFill>
                  <a:srgbClr val="211F2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临床常用的复方制剂（如</a:t>
            </a:r>
            <a:r>
              <a:rPr lang="zh-CN" altLang="en-US" sz="1600" b="1" dirty="0">
                <a:solidFill>
                  <a:srgbClr val="EC1B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水杨酸甲酯</a:t>
            </a:r>
            <a:r>
              <a:rPr lang="en-US" altLang="zh-CN" sz="1600" b="1" dirty="0">
                <a:solidFill>
                  <a:srgbClr val="EC1B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sz="1600" b="1" dirty="0">
                <a:solidFill>
                  <a:srgbClr val="EC1B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薄荷脑</a:t>
            </a:r>
            <a:r>
              <a:rPr lang="en-US" altLang="zh-CN" sz="1600" b="1" dirty="0">
                <a:solidFill>
                  <a:srgbClr val="EC1B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sz="1600" b="1" dirty="0">
                <a:solidFill>
                  <a:srgbClr val="EC1B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樟脑</a:t>
            </a:r>
            <a:r>
              <a:rPr lang="zh-CN" altLang="en-US" sz="1600" b="1" dirty="0">
                <a:solidFill>
                  <a:srgbClr val="211F2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），通过不同成分的溶解度互补，</a:t>
            </a:r>
            <a:r>
              <a:rPr lang="zh-CN" altLang="en-US" sz="1600" b="1" dirty="0">
                <a:solidFill>
                  <a:srgbClr val="EC1B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既促进透皮吸收，又延长作用时间</a:t>
            </a:r>
            <a:r>
              <a:rPr lang="zh-CN" altLang="en-US" sz="1600" b="1" dirty="0">
                <a:solidFill>
                  <a:srgbClr val="211F2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1600" dirty="0">
              <a:solidFill>
                <a:srgbClr val="211F2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431371" y="351070"/>
            <a:ext cx="7367651" cy="624083"/>
            <a:chOff x="500490" y="615826"/>
            <a:chExt cx="5525738" cy="468062"/>
          </a:xfrm>
        </p:grpSpPr>
        <p:sp>
          <p:nvSpPr>
            <p:cNvPr id="9" name="文本框 8"/>
            <p:cNvSpPr txBox="1"/>
            <p:nvPr/>
          </p:nvSpPr>
          <p:spPr>
            <a:xfrm>
              <a:off x="500490" y="615826"/>
              <a:ext cx="5525738" cy="4357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200">
                <a:lnSpc>
                  <a:spcPct val="125000"/>
                </a:lnSpc>
              </a:pPr>
              <a:r>
                <a:rPr lang="en-US" altLang="zh-CN" sz="2800" b="1" dirty="0">
                  <a:solidFill>
                    <a:srgbClr val="EC1B21"/>
                  </a:solidFill>
                  <a:cs typeface="+mn-ea"/>
                  <a:sym typeface="+mn-lt"/>
                </a:rPr>
                <a:t>03 </a:t>
              </a:r>
              <a:r>
                <a:rPr lang="zh-CN" altLang="en-US" sz="2800" b="1" dirty="0">
                  <a:solidFill>
                    <a:srgbClr val="EC1B21"/>
                  </a:solidFill>
                  <a:cs typeface="+mn-ea"/>
                  <a:sym typeface="+mn-lt"/>
                </a:rPr>
                <a:t>安全性</a:t>
              </a:r>
              <a:endParaRPr lang="zh-CN" altLang="en-US" sz="2800" b="1" dirty="0">
                <a:solidFill>
                  <a:srgbClr val="EC1B21"/>
                </a:solidFill>
                <a:cs typeface="+mn-ea"/>
                <a:sym typeface="+mn-lt"/>
              </a:endParaRPr>
            </a:p>
          </p:txBody>
        </p:sp>
        <p:cxnSp>
          <p:nvCxnSpPr>
            <p:cNvPr id="11" name="直接连接符 10"/>
            <p:cNvCxnSpPr/>
            <p:nvPr/>
          </p:nvCxnSpPr>
          <p:spPr>
            <a:xfrm flipV="1">
              <a:off x="542925" y="1075365"/>
              <a:ext cx="1919708" cy="8523"/>
            </a:xfrm>
            <a:prstGeom prst="line">
              <a:avLst/>
            </a:prstGeom>
            <a:ln w="25400">
              <a:gradFill>
                <a:gsLst>
                  <a:gs pos="0">
                    <a:srgbClr val="EC1B21"/>
                  </a:gs>
                  <a:gs pos="100000">
                    <a:srgbClr val="EC1B21">
                      <a:alpha val="0"/>
                    </a:srgbClr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文本框 17"/>
          <p:cNvSpPr txBox="1"/>
          <p:nvPr/>
        </p:nvSpPr>
        <p:spPr>
          <a:xfrm>
            <a:off x="431371" y="1015303"/>
            <a:ext cx="11397772" cy="55888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不良反应：</a:t>
            </a:r>
            <a:r>
              <a:rPr lang="zh-CN" altLang="en-US" sz="16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监测数据显示，本品有皮肤红肿、红疹和刺激感的个例报道。</a:t>
            </a:r>
            <a:endParaRPr lang="zh-CN" altLang="en-US" sz="16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 b="1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禁忌：</a:t>
            </a:r>
            <a:r>
              <a:rPr lang="zh-CN" altLang="en-US" sz="16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婴幼儿及孕妇忌用。儿童及老人慎用。</a:t>
            </a:r>
            <a:endParaRPr lang="zh-CN" altLang="en-US" sz="16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 b="1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注意事项：</a:t>
            </a:r>
            <a:endParaRPr lang="en-US" altLang="zh-CN" sz="1600" b="1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6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、本品为外用药，禁止内服。</a:t>
            </a:r>
            <a:endParaRPr lang="zh-CN" altLang="en-US" sz="16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6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、使用本品时切勿用于破损皮肤及伤口，切勿与眼睛及粘膜接触。</a:t>
            </a:r>
            <a:endParaRPr lang="zh-CN" altLang="en-US" sz="16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6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、对本品及其所含成份过敏者禁用，过敏体质者慎用。</a:t>
            </a:r>
            <a:endParaRPr lang="zh-CN" altLang="en-US" sz="16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16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、本品含有水杨酸甲酯，外用亦可经皮肤吸收到血液，对于服用华法林药物的患者过量使用该药，存在可能引起出血的风险。</a:t>
            </a:r>
            <a:endParaRPr lang="zh-CN" altLang="en-US" sz="16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16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、患有感冒、水痘或发热病的儿童应避免使用含有水杨酸甲酯的产品。</a:t>
            </a:r>
            <a:endParaRPr lang="zh-CN" altLang="en-US" sz="16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16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、遗传性葡萄糖</a:t>
            </a:r>
            <a:r>
              <a:rPr lang="en-US" altLang="zh-CN" sz="16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-6-</a:t>
            </a:r>
            <a:r>
              <a:rPr lang="zh-CN" altLang="en-US" sz="16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磷酸脱氢酶缺乏症患者、对水杨酸类药物过敏者慎用。</a:t>
            </a:r>
            <a:endParaRPr lang="zh-CN" altLang="en-US" sz="16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zh-CN" altLang="en-US" sz="16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、本品所含薄荷脑浓度较高，有灼伤皮肤的风险，若出现皮肤烧灼感、红肿或疼痛请立即停止使用，严重者请及时就医。</a:t>
            </a:r>
            <a:endParaRPr lang="zh-CN" altLang="en-US" sz="16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r>
              <a:rPr lang="zh-CN" altLang="en-US" sz="16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、本品性状发生改变时禁止使用。</a:t>
            </a:r>
            <a:endParaRPr lang="zh-CN" altLang="en-US" sz="16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</a:t>
            </a:r>
            <a:r>
              <a:rPr lang="zh-CN" altLang="en-US" sz="16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、请将本品放在儿童不能接触的地方。</a:t>
            </a:r>
            <a:endParaRPr lang="zh-CN" altLang="en-US" sz="16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sz="16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、儿童必须在成人监护下使用。</a:t>
            </a:r>
            <a:endParaRPr lang="zh-CN" altLang="en-US" sz="16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</a:t>
            </a:r>
            <a:r>
              <a:rPr lang="zh-CN" altLang="en-US" sz="16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、如正在使用其他药品，使用本品前请咨询医师或药师。</a:t>
            </a:r>
            <a:endParaRPr lang="zh-CN" altLang="en-US" sz="16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 b="1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药物相互作用：</a:t>
            </a:r>
            <a:r>
              <a:rPr lang="zh-CN" altLang="en-US" sz="16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如与其他药物同时使用可能会发生药物相互作用，详情请咨询医师或药师。</a:t>
            </a:r>
            <a:endParaRPr lang="zh-CN" altLang="en-US" sz="16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431371" y="351070"/>
            <a:ext cx="7367651" cy="624083"/>
            <a:chOff x="500490" y="615826"/>
            <a:chExt cx="5525738" cy="468062"/>
          </a:xfrm>
        </p:grpSpPr>
        <p:sp>
          <p:nvSpPr>
            <p:cNvPr id="9" name="文本框 8"/>
            <p:cNvSpPr txBox="1"/>
            <p:nvPr/>
          </p:nvSpPr>
          <p:spPr>
            <a:xfrm>
              <a:off x="500490" y="615826"/>
              <a:ext cx="5525738" cy="4357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200">
                <a:lnSpc>
                  <a:spcPct val="125000"/>
                </a:lnSpc>
              </a:pPr>
              <a:r>
                <a:rPr lang="en-US" altLang="zh-CN" sz="2800" b="1" dirty="0">
                  <a:solidFill>
                    <a:srgbClr val="EC1B21"/>
                  </a:solidFill>
                  <a:cs typeface="+mn-ea"/>
                  <a:sym typeface="+mn-lt"/>
                </a:rPr>
                <a:t>04 </a:t>
              </a:r>
              <a:r>
                <a:rPr lang="zh-CN" altLang="en-US" sz="2800" b="1" dirty="0">
                  <a:solidFill>
                    <a:srgbClr val="EC1B21"/>
                  </a:solidFill>
                  <a:cs typeface="+mn-ea"/>
                  <a:sym typeface="+mn-lt"/>
                </a:rPr>
                <a:t>创新性</a:t>
              </a:r>
              <a:endParaRPr lang="zh-CN" altLang="en-US" sz="2800" b="1" dirty="0">
                <a:solidFill>
                  <a:srgbClr val="EC1B21"/>
                </a:solidFill>
                <a:cs typeface="+mn-ea"/>
                <a:sym typeface="+mn-lt"/>
              </a:endParaRPr>
            </a:p>
          </p:txBody>
        </p:sp>
        <p:cxnSp>
          <p:nvCxnSpPr>
            <p:cNvPr id="11" name="直接连接符 10"/>
            <p:cNvCxnSpPr/>
            <p:nvPr/>
          </p:nvCxnSpPr>
          <p:spPr>
            <a:xfrm flipV="1">
              <a:off x="542925" y="1075365"/>
              <a:ext cx="1919708" cy="8523"/>
            </a:xfrm>
            <a:prstGeom prst="line">
              <a:avLst/>
            </a:prstGeom>
            <a:ln w="25400">
              <a:gradFill>
                <a:gsLst>
                  <a:gs pos="0">
                    <a:srgbClr val="EC1B21"/>
                  </a:gs>
                  <a:gs pos="100000">
                    <a:srgbClr val="EC1B21">
                      <a:alpha val="0"/>
                    </a:srgbClr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文本框 17"/>
          <p:cNvSpPr txBox="1"/>
          <p:nvPr/>
        </p:nvSpPr>
        <p:spPr>
          <a:xfrm>
            <a:off x="487951" y="1476032"/>
            <a:ext cx="112567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b="1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、现行医保目录内暂无适用广泛、需求度高的祛风油类产品。</a:t>
            </a:r>
            <a:endParaRPr lang="zh-CN" altLang="en-US" b="1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487951" y="2252695"/>
            <a:ext cx="11027205" cy="1540611"/>
            <a:chOff x="431370" y="2089018"/>
            <a:chExt cx="11027205" cy="1540611"/>
          </a:xfrm>
        </p:grpSpPr>
        <p:sp>
          <p:nvSpPr>
            <p:cNvPr id="14" name="文本框 13"/>
            <p:cNvSpPr txBox="1"/>
            <p:nvPr/>
          </p:nvSpPr>
          <p:spPr>
            <a:xfrm>
              <a:off x="431370" y="2472774"/>
              <a:ext cx="11027205" cy="11568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600" i="1" u="sng" dirty="0">
                  <a:solidFill>
                    <a:srgbClr val="444444"/>
                  </a:solidFill>
                  <a:effectLst/>
                  <a:latin typeface="+mn-ea"/>
                </a:rPr>
                <a:t>复方水杨酸甲酯镇痛机制研究</a:t>
              </a:r>
              <a:r>
                <a:rPr lang="en-US" altLang="zh-CN" sz="1600" i="1" u="sng" dirty="0">
                  <a:solidFill>
                    <a:srgbClr val="444444"/>
                  </a:solidFill>
                  <a:effectLst/>
                  <a:latin typeface="+mn-ea"/>
                </a:rPr>
                <a:t>-</a:t>
              </a:r>
              <a:r>
                <a:rPr lang="zh-CN" altLang="en-US" sz="1600" i="1" u="sng" dirty="0">
                  <a:solidFill>
                    <a:srgbClr val="444444"/>
                  </a:solidFill>
                  <a:effectLst/>
                  <a:latin typeface="+mn-ea"/>
                </a:rPr>
                <a:t>透皮吸收优化及临床应用探索</a:t>
              </a:r>
              <a:endParaRPr lang="zh-CN" altLang="en-US" sz="1600" i="1" u="sng" dirty="0">
                <a:solidFill>
                  <a:srgbClr val="444444"/>
                </a:solidFill>
                <a:effectLst/>
                <a:latin typeface="+mn-ea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600" dirty="0">
                  <a:latin typeface="+mn-ea"/>
                </a:rPr>
                <a:t>临床常用的复方制剂（如水杨酸甲酯</a:t>
              </a:r>
              <a:r>
                <a:rPr lang="en-US" altLang="zh-CN" sz="1600" dirty="0">
                  <a:latin typeface="+mn-ea"/>
                </a:rPr>
                <a:t>+</a:t>
              </a:r>
              <a:r>
                <a:rPr lang="zh-CN" altLang="en-US" sz="1600" dirty="0">
                  <a:latin typeface="+mn-ea"/>
                </a:rPr>
                <a:t>薄荷脑</a:t>
              </a:r>
              <a:r>
                <a:rPr lang="en-US" altLang="zh-CN" sz="1600" dirty="0">
                  <a:latin typeface="+mn-ea"/>
                </a:rPr>
                <a:t>+</a:t>
              </a:r>
              <a:r>
                <a:rPr lang="zh-CN" altLang="en-US" sz="1600" dirty="0">
                  <a:latin typeface="+mn-ea"/>
                </a:rPr>
                <a:t>樟脑），通过不同成分的溶解度互补，既促进透皮吸收，又延长作用时间。例如，薄荷醇的挥发性可带动水杨酸甲酯向深层组织扩散。</a:t>
              </a:r>
              <a:endParaRPr lang="zh-CN" altLang="en-US" sz="1600" dirty="0">
                <a:latin typeface="+mn-ea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431370" y="2089018"/>
              <a:ext cx="11027205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r>
                <a: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、复方协同促进头皮吸收并延长作用时间</a:t>
              </a:r>
              <a:endPara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487951" y="4200637"/>
            <a:ext cx="11256742" cy="1179497"/>
            <a:chOff x="431370" y="3958076"/>
            <a:chExt cx="11256742" cy="1179497"/>
          </a:xfrm>
        </p:grpSpPr>
        <p:sp>
          <p:nvSpPr>
            <p:cNvPr id="16" name="文本框 15"/>
            <p:cNvSpPr txBox="1"/>
            <p:nvPr/>
          </p:nvSpPr>
          <p:spPr>
            <a:xfrm>
              <a:off x="431370" y="3958076"/>
              <a:ext cx="1125674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b="1" dirty="0">
                  <a:solidFill>
                    <a:srgbClr val="33333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r>
                <a:rPr lang="zh-CN" altLang="en-US" b="1" dirty="0">
                  <a:solidFill>
                    <a:srgbClr val="33333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、三大适应症提升场景适用性</a:t>
              </a:r>
              <a:endParaRPr lang="zh-CN" altLang="en-US" b="1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431370" y="4350050"/>
              <a:ext cx="11027205" cy="78752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600" dirty="0">
                  <a:effectLst/>
                  <a:latin typeface="+mn-ea"/>
                </a:rPr>
                <a:t>（</a:t>
              </a:r>
              <a:r>
                <a:rPr lang="en-US" altLang="zh-CN" sz="1600" dirty="0">
                  <a:effectLst/>
                  <a:latin typeface="+mn-ea"/>
                </a:rPr>
                <a:t>1</a:t>
              </a:r>
              <a:r>
                <a:rPr lang="zh-CN" altLang="en-US" sz="1600" dirty="0">
                  <a:effectLst/>
                  <a:latin typeface="+mn-ea"/>
                </a:rPr>
                <a:t>）患者量覆盖广：</a:t>
              </a:r>
              <a:r>
                <a:rPr lang="zh-CN" altLang="en-US" sz="1600" dirty="0">
                  <a:solidFill>
                    <a:srgbClr val="EC1B21"/>
                  </a:solidFill>
                  <a:effectLst/>
                  <a:latin typeface="+mn-ea"/>
                </a:rPr>
                <a:t>预估超</a:t>
              </a:r>
              <a:r>
                <a:rPr lang="en-US" altLang="zh-CN" sz="1600" dirty="0">
                  <a:solidFill>
                    <a:srgbClr val="EC1B21"/>
                  </a:solidFill>
                  <a:effectLst/>
                  <a:latin typeface="+mn-ea"/>
                </a:rPr>
                <a:t>10</a:t>
              </a:r>
              <a:r>
                <a:rPr lang="zh-CN" altLang="en-US" sz="1600" dirty="0">
                  <a:solidFill>
                    <a:srgbClr val="EC1B21"/>
                  </a:solidFill>
                  <a:effectLst/>
                  <a:latin typeface="+mn-ea"/>
                </a:rPr>
                <a:t>亿人次</a:t>
              </a:r>
              <a:r>
                <a:rPr lang="en-US" altLang="zh-CN" sz="1600" dirty="0">
                  <a:solidFill>
                    <a:srgbClr val="EC1B21"/>
                  </a:solidFill>
                  <a:effectLst/>
                  <a:latin typeface="+mn-ea"/>
                </a:rPr>
                <a:t>/</a:t>
              </a:r>
              <a:r>
                <a:rPr lang="zh-CN" altLang="en-US" sz="1600" dirty="0">
                  <a:solidFill>
                    <a:srgbClr val="EC1B21"/>
                  </a:solidFill>
                  <a:effectLst/>
                  <a:latin typeface="+mn-ea"/>
                </a:rPr>
                <a:t>年的用药需求</a:t>
              </a:r>
              <a:r>
                <a:rPr lang="zh-CN" altLang="en-US" sz="1600" dirty="0">
                  <a:effectLst/>
                  <a:latin typeface="+mn-ea"/>
                </a:rPr>
                <a:t>、且儿童与老人亦可使用。</a:t>
              </a:r>
              <a:endParaRPr lang="en-US" altLang="zh-CN" sz="1600" dirty="0">
                <a:effectLst/>
                <a:latin typeface="+mn-ea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600" dirty="0">
                  <a:latin typeface="+mn-ea"/>
                </a:rPr>
                <a:t>（</a:t>
              </a:r>
              <a:r>
                <a:rPr lang="en-US" altLang="zh-CN" sz="1600" dirty="0">
                  <a:latin typeface="+mn-ea"/>
                </a:rPr>
                <a:t>2</a:t>
              </a:r>
              <a:r>
                <a:rPr lang="zh-CN" altLang="en-US" sz="1600" dirty="0">
                  <a:latin typeface="+mn-ea"/>
                </a:rPr>
                <a:t>）提神醒脑独特功效：</a:t>
              </a:r>
              <a:r>
                <a:rPr lang="zh-CN" altLang="en-US" sz="1600" dirty="0">
                  <a:solidFill>
                    <a:srgbClr val="EC1B21"/>
                  </a:solidFill>
                  <a:latin typeface="+mn-ea"/>
                </a:rPr>
                <a:t>局部外涂即可有效缓解小痛小痒，避免口服的全身作用。</a:t>
              </a:r>
              <a:endParaRPr lang="zh-CN" altLang="en-US" sz="1600" dirty="0">
                <a:solidFill>
                  <a:srgbClr val="EC1B21"/>
                </a:solidFill>
                <a:latin typeface="+mn-ea"/>
              </a:endParaRPr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1882775" y="5779247"/>
            <a:ext cx="84264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2" algn="l"/>
            <a:r>
              <a:rPr lang="zh-CN" altLang="en-US" b="1" i="0" dirty="0">
                <a:solidFill>
                  <a:srgbClr val="211F20"/>
                </a:solidFill>
                <a:effectLst/>
                <a:latin typeface="Inter"/>
              </a:rPr>
              <a:t>符合</a:t>
            </a:r>
            <a:r>
              <a:rPr lang="en-US" altLang="zh-CN" b="1" i="0" dirty="0">
                <a:solidFill>
                  <a:srgbClr val="EC1B21"/>
                </a:solidFill>
                <a:effectLst/>
                <a:latin typeface="Inter"/>
              </a:rPr>
              <a:t>《</a:t>
            </a:r>
            <a:r>
              <a:rPr lang="zh-CN" altLang="en-US" b="1" i="0" dirty="0">
                <a:solidFill>
                  <a:srgbClr val="EC1B21"/>
                </a:solidFill>
                <a:effectLst/>
                <a:latin typeface="Inter"/>
              </a:rPr>
              <a:t>粤港澳大湾区中医药创新发展规划纲要</a:t>
            </a:r>
            <a:r>
              <a:rPr lang="en-US" altLang="zh-CN" b="1" i="0" dirty="0">
                <a:solidFill>
                  <a:srgbClr val="EC1B21"/>
                </a:solidFill>
                <a:effectLst/>
                <a:latin typeface="Inter"/>
              </a:rPr>
              <a:t>》</a:t>
            </a:r>
            <a:r>
              <a:rPr lang="zh-CN" altLang="en-US" b="1" i="0" dirty="0">
                <a:solidFill>
                  <a:srgbClr val="211F20"/>
                </a:solidFill>
                <a:effectLst/>
                <a:latin typeface="Inter"/>
              </a:rPr>
              <a:t>等区域政策导向</a:t>
            </a:r>
            <a:endParaRPr lang="zh-CN" altLang="en-US" b="1" i="0" dirty="0">
              <a:solidFill>
                <a:srgbClr val="211F20"/>
              </a:solidFill>
              <a:effectLst/>
              <a:latin typeface="Inter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431371" y="351070"/>
            <a:ext cx="7367651" cy="624083"/>
            <a:chOff x="500490" y="615826"/>
            <a:chExt cx="5525738" cy="468062"/>
          </a:xfrm>
        </p:grpSpPr>
        <p:sp>
          <p:nvSpPr>
            <p:cNvPr id="9" name="文本框 8"/>
            <p:cNvSpPr txBox="1"/>
            <p:nvPr/>
          </p:nvSpPr>
          <p:spPr>
            <a:xfrm>
              <a:off x="500490" y="615826"/>
              <a:ext cx="5525738" cy="4357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200">
                <a:lnSpc>
                  <a:spcPct val="125000"/>
                </a:lnSpc>
              </a:pPr>
              <a:r>
                <a:rPr lang="en-US" altLang="zh-CN" sz="2800" b="1" dirty="0">
                  <a:solidFill>
                    <a:srgbClr val="EC1B21"/>
                  </a:solidFill>
                  <a:cs typeface="+mn-ea"/>
                  <a:sym typeface="+mn-lt"/>
                </a:rPr>
                <a:t>05 </a:t>
              </a:r>
              <a:r>
                <a:rPr lang="zh-CN" altLang="en-US" sz="2800" b="1" dirty="0">
                  <a:solidFill>
                    <a:srgbClr val="EC1B21"/>
                  </a:solidFill>
                  <a:cs typeface="+mn-ea"/>
                  <a:sym typeface="+mn-lt"/>
                </a:rPr>
                <a:t>公平性</a:t>
              </a:r>
              <a:endParaRPr lang="zh-CN" altLang="en-US" sz="2800" b="1" dirty="0">
                <a:solidFill>
                  <a:srgbClr val="EC1B21"/>
                </a:solidFill>
                <a:cs typeface="+mn-ea"/>
                <a:sym typeface="+mn-lt"/>
              </a:endParaRPr>
            </a:p>
          </p:txBody>
        </p:sp>
        <p:cxnSp>
          <p:nvCxnSpPr>
            <p:cNvPr id="11" name="直接连接符 10"/>
            <p:cNvCxnSpPr/>
            <p:nvPr/>
          </p:nvCxnSpPr>
          <p:spPr>
            <a:xfrm flipV="1">
              <a:off x="542925" y="1075365"/>
              <a:ext cx="1919708" cy="8523"/>
            </a:xfrm>
            <a:prstGeom prst="line">
              <a:avLst/>
            </a:prstGeom>
            <a:ln w="25400">
              <a:gradFill>
                <a:gsLst>
                  <a:gs pos="0">
                    <a:srgbClr val="EC1B21"/>
                  </a:gs>
                  <a:gs pos="100000">
                    <a:srgbClr val="EC1B21">
                      <a:alpha val="0"/>
                    </a:srgbClr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文本框 17"/>
          <p:cNvSpPr txBox="1"/>
          <p:nvPr/>
        </p:nvSpPr>
        <p:spPr>
          <a:xfrm>
            <a:off x="431371" y="1233471"/>
            <a:ext cx="11256742" cy="12899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所治疗疾病对公共健康的影响：</a:t>
            </a:r>
            <a:endParaRPr lang="en-US" altLang="zh-CN" b="1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薄荷祛风油（十灵油）所治疗的头晕头痛、肌肉酸痛、蚊虫叮咬三大症状，</a:t>
            </a:r>
            <a:r>
              <a:rPr lang="zh-CN" altLang="en-US" dirty="0">
                <a:solidFill>
                  <a:srgbClr val="EC1B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对公共健康的影响呈现多维度特征</a:t>
            </a:r>
            <a:r>
              <a:rPr lang="zh-CN" altLang="en-US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b="1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既涉及个体生理功能损伤，也关联社会经济负担及传染病防控压力</a:t>
            </a:r>
            <a:r>
              <a:rPr lang="zh-CN" altLang="en-US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3" name="组合 42"/>
          <p:cNvGrpSpPr/>
          <p:nvPr/>
        </p:nvGrpSpPr>
        <p:grpSpPr>
          <a:xfrm>
            <a:off x="961423" y="2860087"/>
            <a:ext cx="9762746" cy="2941519"/>
            <a:chOff x="961423" y="2860087"/>
            <a:chExt cx="9762746" cy="2941519"/>
          </a:xfrm>
        </p:grpSpPr>
        <p:grpSp>
          <p:nvGrpSpPr>
            <p:cNvPr id="39" name="组合 38"/>
            <p:cNvGrpSpPr/>
            <p:nvPr/>
          </p:nvGrpSpPr>
          <p:grpSpPr>
            <a:xfrm>
              <a:off x="961423" y="2860087"/>
              <a:ext cx="2787006" cy="2941519"/>
              <a:chOff x="1520223" y="2773875"/>
              <a:chExt cx="2787006" cy="2941519"/>
            </a:xfrm>
          </p:grpSpPr>
          <p:sp>
            <p:nvSpPr>
              <p:cNvPr id="21" name="Title-1"/>
              <p:cNvSpPr/>
              <p:nvPr>
                <p:custDataLst>
                  <p:tags r:id="rId1"/>
                </p:custDataLst>
              </p:nvPr>
            </p:nvSpPr>
            <p:spPr>
              <a:xfrm>
                <a:off x="1520223" y="2773875"/>
                <a:ext cx="2787006" cy="369332"/>
              </a:xfrm>
              <a:prstGeom prst="roundRect">
                <a:avLst>
                  <a:gd name="adj" fmla="val 0"/>
                </a:avLst>
              </a:prstGeom>
              <a:solidFill>
                <a:srgbClr val="EC1B21"/>
              </a:solidFill>
              <a:ln w="12700" cap="rnd">
                <a:noFill/>
                <a:prstDash val="solid"/>
                <a:round/>
              </a:ln>
              <a:effectLst>
                <a:outerShdw blurRad="254000" algn="ctr" rotWithShape="0">
                  <a:srgbClr val="EC1B21">
                    <a:alpha val="32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 defTabSz="913765"/>
                <a:r>
                  <a:rPr lang="zh-CN" altLang="en-US" b="1" dirty="0">
                    <a:solidFill>
                      <a:schemeClr val="bg1"/>
                    </a:solidFill>
                    <a:latin typeface="+mn-ea"/>
                  </a:rPr>
                  <a:t>疾病负担</a:t>
                </a:r>
                <a:endParaRPr lang="zh-CN" altLang="en-US" b="1" dirty="0">
                  <a:solidFill>
                    <a:schemeClr val="bg1"/>
                  </a:solidFill>
                  <a:latin typeface="+mn-ea"/>
                </a:endParaRPr>
              </a:p>
            </p:txBody>
          </p:sp>
          <p:grpSp>
            <p:nvGrpSpPr>
              <p:cNvPr id="34" name="组合 33"/>
              <p:cNvGrpSpPr/>
              <p:nvPr/>
            </p:nvGrpSpPr>
            <p:grpSpPr>
              <a:xfrm>
                <a:off x="1520223" y="3317832"/>
                <a:ext cx="2787006" cy="2397562"/>
                <a:chOff x="1538167" y="3686132"/>
                <a:chExt cx="2787006" cy="2397562"/>
              </a:xfrm>
            </p:grpSpPr>
            <p:sp>
              <p:nvSpPr>
                <p:cNvPr id="20" name="1"/>
                <p:cNvSpPr/>
                <p:nvPr>
                  <p:custDataLst>
                    <p:tags r:id="rId2"/>
                  </p:custDataLst>
                </p:nvPr>
              </p:nvSpPr>
              <p:spPr>
                <a:xfrm>
                  <a:off x="1538167" y="3686132"/>
                  <a:ext cx="2787006" cy="2397562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tx1">
                    <a:lumMod val="25000"/>
                    <a:lumOff val="75000"/>
                    <a:alpha val="20000"/>
                  </a:schemeClr>
                </a:solidFill>
                <a:ln w="12700" cap="rnd">
                  <a:noFill/>
                  <a:prstDash val="solid"/>
                  <a:round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9pPr>
                </a:lstStyle>
                <a:p>
                  <a:pPr algn="ctr" defTabSz="914400"/>
                  <a:endParaRPr lang="zh-CN" altLang="en-US" sz="2000" b="1">
                    <a:solidFill>
                      <a:schemeClr val="bg1"/>
                    </a:solidFill>
                    <a:latin typeface="+mn-ea"/>
                  </a:endParaRPr>
                </a:p>
              </p:txBody>
            </p:sp>
            <p:sp>
              <p:nvSpPr>
                <p:cNvPr id="22" name="Body-1"/>
                <p:cNvSpPr/>
                <p:nvPr>
                  <p:custDataLst>
                    <p:tags r:id="rId3"/>
                  </p:custDataLst>
                </p:nvPr>
              </p:nvSpPr>
              <p:spPr>
                <a:xfrm flipH="1">
                  <a:off x="1538167" y="3961036"/>
                  <a:ext cx="2787006" cy="1745478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square" lIns="91440" tIns="45720" rIns="91440" bIns="45720" anchor="t">
                  <a:spAutoFit/>
                </a:bodyPr>
                <a:lstStyle/>
                <a:p>
                  <a:pPr marL="285750" indent="-285750">
                    <a:lnSpc>
                      <a:spcPct val="130000"/>
                    </a:lnSpc>
                    <a:buFont typeface="Wingdings" panose="05000000000000000000" pitchFamily="2" charset="2"/>
                    <a:buChar char="u"/>
                  </a:pPr>
                  <a:r>
                    <a:rPr lang="zh-CN" altLang="en-US" sz="1400" dirty="0">
                      <a:latin typeface="+mn-ea"/>
                    </a:rPr>
                    <a:t>头晕头痛可影响患者生活质量并对公共健康造成威胁。</a:t>
                  </a:r>
                  <a:endParaRPr lang="en-US" altLang="zh-CN" sz="1400" dirty="0">
                    <a:latin typeface="+mn-ea"/>
                  </a:endParaRPr>
                </a:p>
                <a:p>
                  <a:pPr marL="285750" indent="-285750">
                    <a:lnSpc>
                      <a:spcPct val="130000"/>
                    </a:lnSpc>
                    <a:buFont typeface="Wingdings" panose="05000000000000000000" pitchFamily="2" charset="2"/>
                    <a:buChar char="u"/>
                  </a:pPr>
                  <a:r>
                    <a:rPr lang="zh-CN" altLang="en-US" sz="1400" dirty="0">
                      <a:latin typeface="+mn-ea"/>
                    </a:rPr>
                    <a:t>肌肉酸痛、慢性疼痛若不及时控制恐延长病程、引发焦虑。</a:t>
                  </a:r>
                  <a:endParaRPr lang="en-US" altLang="zh-CN" sz="1400" dirty="0">
                    <a:latin typeface="+mn-ea"/>
                  </a:endParaRPr>
                </a:p>
                <a:p>
                  <a:pPr marL="285750" indent="-285750">
                    <a:lnSpc>
                      <a:spcPct val="130000"/>
                    </a:lnSpc>
                    <a:buFont typeface="Wingdings" panose="05000000000000000000" pitchFamily="2" charset="2"/>
                    <a:buChar char="u"/>
                  </a:pPr>
                  <a:r>
                    <a:rPr lang="zh-CN" altLang="en-US" sz="1400" dirty="0">
                      <a:latin typeface="+mn-ea"/>
                    </a:rPr>
                    <a:t>蚊虫叮咬是多种传染病的传播途径，且在夏季困扰生活。</a:t>
                  </a:r>
                  <a:endParaRPr lang="zh-CN" altLang="en-US" sz="1400" dirty="0">
                    <a:latin typeface="+mn-ea"/>
                  </a:endParaRPr>
                </a:p>
              </p:txBody>
            </p:sp>
          </p:grpSp>
        </p:grpSp>
        <p:grpSp>
          <p:nvGrpSpPr>
            <p:cNvPr id="38" name="组合 37"/>
            <p:cNvGrpSpPr/>
            <p:nvPr/>
          </p:nvGrpSpPr>
          <p:grpSpPr>
            <a:xfrm>
              <a:off x="4449293" y="2860087"/>
              <a:ext cx="2787006" cy="2941519"/>
              <a:chOff x="4449293" y="2773875"/>
              <a:chExt cx="2787006" cy="2941519"/>
            </a:xfrm>
          </p:grpSpPr>
          <p:sp>
            <p:nvSpPr>
              <p:cNvPr id="15" name="Title-2"/>
              <p:cNvSpPr/>
              <p:nvPr>
                <p:custDataLst>
                  <p:tags r:id="rId4"/>
                </p:custDataLst>
              </p:nvPr>
            </p:nvSpPr>
            <p:spPr>
              <a:xfrm>
                <a:off x="4449293" y="2773875"/>
                <a:ext cx="2787006" cy="369332"/>
              </a:xfrm>
              <a:prstGeom prst="roundRect">
                <a:avLst>
                  <a:gd name="adj" fmla="val 0"/>
                </a:avLst>
              </a:prstGeom>
              <a:solidFill>
                <a:srgbClr val="EC1B21"/>
              </a:solidFill>
              <a:ln w="12700" cap="rnd">
                <a:noFill/>
                <a:prstDash val="solid"/>
                <a:round/>
              </a:ln>
              <a:effectLst>
                <a:outerShdw blurRad="254000" algn="ctr" rotWithShape="0">
                  <a:srgbClr val="EC1B21">
                    <a:alpha val="32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 defTabSz="913765"/>
                <a:r>
                  <a:rPr lang="zh-CN" altLang="en-US" b="1" dirty="0">
                    <a:solidFill>
                      <a:schemeClr val="bg1"/>
                    </a:solidFill>
                    <a:latin typeface="+mn-ea"/>
                  </a:rPr>
                  <a:t>健康风险</a:t>
                </a:r>
                <a:endParaRPr lang="zh-CN" altLang="en-US" b="1" dirty="0">
                  <a:solidFill>
                    <a:schemeClr val="bg1"/>
                  </a:solidFill>
                  <a:latin typeface="+mn-ea"/>
                </a:endParaRPr>
              </a:p>
            </p:txBody>
          </p:sp>
          <p:grpSp>
            <p:nvGrpSpPr>
              <p:cNvPr id="35" name="组合 34"/>
              <p:cNvGrpSpPr/>
              <p:nvPr/>
            </p:nvGrpSpPr>
            <p:grpSpPr>
              <a:xfrm>
                <a:off x="4449293" y="3317832"/>
                <a:ext cx="2787006" cy="2397562"/>
                <a:chOff x="4449293" y="3686132"/>
                <a:chExt cx="2787006" cy="2397562"/>
              </a:xfrm>
            </p:grpSpPr>
            <p:sp>
              <p:nvSpPr>
                <p:cNvPr id="14" name="2"/>
                <p:cNvSpPr/>
                <p:nvPr>
                  <p:custDataLst>
                    <p:tags r:id="rId5"/>
                  </p:custDataLst>
                </p:nvPr>
              </p:nvSpPr>
              <p:spPr>
                <a:xfrm>
                  <a:off x="4449293" y="3686132"/>
                  <a:ext cx="2787006" cy="2397562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tx1">
                    <a:lumMod val="25000"/>
                    <a:lumOff val="75000"/>
                    <a:alpha val="20000"/>
                  </a:schemeClr>
                </a:solidFill>
                <a:ln w="12700" cap="rnd">
                  <a:noFill/>
                  <a:prstDash val="solid"/>
                  <a:round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9pPr>
                </a:lstStyle>
                <a:p>
                  <a:pPr algn="ctr" defTabSz="914400"/>
                  <a:endParaRPr lang="zh-CN" altLang="en-US" sz="2000" b="1">
                    <a:solidFill>
                      <a:schemeClr val="bg1"/>
                    </a:solidFill>
                    <a:latin typeface="+mn-ea"/>
                  </a:endParaRPr>
                </a:p>
              </p:txBody>
            </p:sp>
            <p:sp>
              <p:nvSpPr>
                <p:cNvPr id="16" name="Body-2"/>
                <p:cNvSpPr/>
                <p:nvPr>
                  <p:custDataLst>
                    <p:tags r:id="rId6"/>
                  </p:custDataLst>
                </p:nvPr>
              </p:nvSpPr>
              <p:spPr>
                <a:xfrm flipH="1">
                  <a:off x="4449293" y="3961036"/>
                  <a:ext cx="2787006" cy="1745478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square" lIns="91440" tIns="45720" rIns="91440" bIns="45720" anchor="t">
                  <a:spAutoFit/>
                </a:bodyPr>
                <a:lstStyle/>
                <a:p>
                  <a:pPr marL="285750" indent="-285750">
                    <a:lnSpc>
                      <a:spcPct val="130000"/>
                    </a:lnSpc>
                    <a:buFont typeface="Wingdings" panose="05000000000000000000" pitchFamily="2" charset="2"/>
                    <a:buChar char="u"/>
                  </a:pPr>
                  <a:r>
                    <a:rPr lang="zh-CN" altLang="en-US" sz="1400" dirty="0">
                      <a:latin typeface="+mn-ea"/>
                    </a:rPr>
                    <a:t>头晕头痛与肌肉酸痛常互为因果，未及时处理可加重病情。</a:t>
                  </a:r>
                  <a:endParaRPr lang="en-US" altLang="zh-CN" sz="1400" dirty="0">
                    <a:latin typeface="+mn-ea"/>
                  </a:endParaRPr>
                </a:p>
                <a:p>
                  <a:pPr marL="285750" indent="-285750">
                    <a:lnSpc>
                      <a:spcPct val="130000"/>
                    </a:lnSpc>
                    <a:buFont typeface="Wingdings" panose="05000000000000000000" pitchFamily="2" charset="2"/>
                    <a:buChar char="u"/>
                  </a:pPr>
                  <a:r>
                    <a:rPr lang="zh-CN" altLang="en-US" sz="1400" dirty="0">
                      <a:latin typeface="+mn-ea"/>
                    </a:rPr>
                    <a:t>特殊人群的脆弱性（儿童必须在成人监护下使用）。</a:t>
                  </a:r>
                  <a:endParaRPr lang="en-US" altLang="zh-CN" sz="1400" dirty="0">
                    <a:latin typeface="+mn-ea"/>
                  </a:endParaRPr>
                </a:p>
                <a:p>
                  <a:pPr marL="285750" indent="-285750">
                    <a:lnSpc>
                      <a:spcPct val="130000"/>
                    </a:lnSpc>
                    <a:buFont typeface="Wingdings" panose="05000000000000000000" pitchFamily="2" charset="2"/>
                    <a:buChar char="u"/>
                  </a:pPr>
                  <a:r>
                    <a:rPr lang="zh-CN" altLang="en-US" sz="1400" dirty="0">
                      <a:latin typeface="+mn-ea"/>
                    </a:rPr>
                    <a:t>社会经济因素的交互影响下，因各种疼痛误工误学增多。</a:t>
                  </a:r>
                  <a:endParaRPr lang="en-US" altLang="zh-CN" sz="1400" dirty="0">
                    <a:latin typeface="+mn-ea"/>
                  </a:endParaRPr>
                </a:p>
              </p:txBody>
            </p:sp>
          </p:grpSp>
        </p:grpSp>
        <p:grpSp>
          <p:nvGrpSpPr>
            <p:cNvPr id="37" name="组合 36"/>
            <p:cNvGrpSpPr/>
            <p:nvPr/>
          </p:nvGrpSpPr>
          <p:grpSpPr>
            <a:xfrm>
              <a:off x="7937163" y="2860087"/>
              <a:ext cx="2787006" cy="2941519"/>
              <a:chOff x="7598708" y="2773875"/>
              <a:chExt cx="2787006" cy="2941519"/>
            </a:xfrm>
          </p:grpSpPr>
          <p:sp>
            <p:nvSpPr>
              <p:cNvPr id="7" name="Title-3"/>
              <p:cNvSpPr/>
              <p:nvPr>
                <p:custDataLst>
                  <p:tags r:id="rId7"/>
                </p:custDataLst>
              </p:nvPr>
            </p:nvSpPr>
            <p:spPr>
              <a:xfrm>
                <a:off x="7598708" y="2773875"/>
                <a:ext cx="2787006" cy="369332"/>
              </a:xfrm>
              <a:prstGeom prst="roundRect">
                <a:avLst>
                  <a:gd name="adj" fmla="val 0"/>
                </a:avLst>
              </a:prstGeom>
              <a:solidFill>
                <a:srgbClr val="EC1B21"/>
              </a:solidFill>
              <a:ln w="12700" cap="rnd">
                <a:noFill/>
                <a:prstDash val="solid"/>
                <a:round/>
              </a:ln>
              <a:effectLst>
                <a:outerShdw blurRad="254000" algn="ctr" rotWithShape="0">
                  <a:srgbClr val="EC1B21">
                    <a:alpha val="32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 defTabSz="913765"/>
                <a:r>
                  <a:rPr lang="zh-CN" altLang="en-US" b="1" dirty="0">
                    <a:solidFill>
                      <a:schemeClr val="bg1"/>
                    </a:solidFill>
                    <a:latin typeface="+mn-ea"/>
                  </a:rPr>
                  <a:t>药物干预价值</a:t>
                </a:r>
                <a:endParaRPr lang="zh-CN" altLang="en-US" b="1" dirty="0">
                  <a:solidFill>
                    <a:schemeClr val="bg1"/>
                  </a:solidFill>
                  <a:latin typeface="+mn-ea"/>
                </a:endParaRPr>
              </a:p>
            </p:txBody>
          </p:sp>
          <p:grpSp>
            <p:nvGrpSpPr>
              <p:cNvPr id="36" name="组合 35"/>
              <p:cNvGrpSpPr/>
              <p:nvPr/>
            </p:nvGrpSpPr>
            <p:grpSpPr>
              <a:xfrm>
                <a:off x="7598708" y="3317832"/>
                <a:ext cx="2787006" cy="2397562"/>
                <a:chOff x="7422751" y="3686132"/>
                <a:chExt cx="2787006" cy="2397562"/>
              </a:xfrm>
            </p:grpSpPr>
            <p:sp>
              <p:nvSpPr>
                <p:cNvPr id="6" name="3"/>
                <p:cNvSpPr/>
                <p:nvPr>
                  <p:custDataLst>
                    <p:tags r:id="rId8"/>
                  </p:custDataLst>
                </p:nvPr>
              </p:nvSpPr>
              <p:spPr>
                <a:xfrm>
                  <a:off x="7422751" y="3686132"/>
                  <a:ext cx="2787006" cy="2397562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tx1">
                    <a:lumMod val="25000"/>
                    <a:lumOff val="75000"/>
                    <a:alpha val="20000"/>
                  </a:schemeClr>
                </a:solidFill>
                <a:ln w="12700" cap="rnd">
                  <a:noFill/>
                  <a:prstDash val="solid"/>
                  <a:round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9pPr>
                </a:lstStyle>
                <a:p>
                  <a:pPr algn="ctr" defTabSz="914400"/>
                  <a:endParaRPr lang="zh-CN" altLang="en-US" sz="2000" b="1" dirty="0">
                    <a:solidFill>
                      <a:schemeClr val="bg1"/>
                    </a:solidFill>
                    <a:latin typeface="+mn-ea"/>
                  </a:endParaRPr>
                </a:p>
              </p:txBody>
            </p:sp>
            <p:sp>
              <p:nvSpPr>
                <p:cNvPr id="10" name="Body-3"/>
                <p:cNvSpPr/>
                <p:nvPr>
                  <p:custDataLst>
                    <p:tags r:id="rId9"/>
                  </p:custDataLst>
                </p:nvPr>
              </p:nvSpPr>
              <p:spPr>
                <a:xfrm flipH="1">
                  <a:off x="7422751" y="3961036"/>
                  <a:ext cx="2787006" cy="2025555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square" lIns="91440" tIns="45720" rIns="91440" bIns="45720" anchor="t">
                  <a:spAutoFit/>
                </a:bodyPr>
                <a:lstStyle/>
                <a:p>
                  <a:pPr marL="285750" indent="-285750">
                    <a:lnSpc>
                      <a:spcPct val="130000"/>
                    </a:lnSpc>
                    <a:buFont typeface="Wingdings" panose="05000000000000000000" pitchFamily="2" charset="2"/>
                    <a:buChar char="u"/>
                  </a:pPr>
                  <a:r>
                    <a:rPr lang="zh-CN" altLang="en-US" sz="1400" dirty="0">
                      <a:latin typeface="+mn-ea"/>
                    </a:rPr>
                    <a:t>四大成份科学复配，多场景适用，减少用药数量。</a:t>
                  </a:r>
                  <a:endParaRPr lang="en-US" altLang="zh-CN" sz="1400" dirty="0">
                    <a:latin typeface="+mn-ea"/>
                  </a:endParaRPr>
                </a:p>
                <a:p>
                  <a:pPr marL="285750" indent="-285750">
                    <a:lnSpc>
                      <a:spcPct val="130000"/>
                    </a:lnSpc>
                    <a:buFont typeface="Wingdings" panose="05000000000000000000" pitchFamily="2" charset="2"/>
                    <a:buChar char="u"/>
                  </a:pPr>
                  <a:r>
                    <a:rPr lang="zh-CN" altLang="en-US" sz="1400" dirty="0">
                      <a:latin typeface="+mn-ea"/>
                    </a:rPr>
                    <a:t>便携小瓶局部外涂可提高患者可及性并避免口服副作用。</a:t>
                  </a:r>
                  <a:endParaRPr lang="en-US" altLang="zh-CN" sz="1400" dirty="0">
                    <a:latin typeface="+mn-ea"/>
                  </a:endParaRPr>
                </a:p>
                <a:p>
                  <a:pPr marL="285750" indent="-285750">
                    <a:lnSpc>
                      <a:spcPct val="130000"/>
                    </a:lnSpc>
                    <a:buFont typeface="Wingdings" panose="05000000000000000000" pitchFamily="2" charset="2"/>
                    <a:buChar char="u"/>
                  </a:pPr>
                  <a:r>
                    <a:rPr lang="zh-CN" altLang="en-US" sz="1400" dirty="0">
                      <a:latin typeface="+mn-ea"/>
                    </a:rPr>
                    <a:t>对传染病防控有辅助作用，且可助于户外</a:t>
                  </a:r>
                  <a:r>
                    <a:rPr lang="en-US" altLang="zh-CN" sz="1400" dirty="0">
                      <a:latin typeface="+mn-ea"/>
                    </a:rPr>
                    <a:t>/</a:t>
                  </a:r>
                  <a:r>
                    <a:rPr lang="zh-CN" altLang="en-US" sz="1400" dirty="0">
                      <a:latin typeface="+mn-ea"/>
                    </a:rPr>
                    <a:t>长途工作者提高警觉性减少意外发生。</a:t>
                  </a:r>
                  <a:endParaRPr lang="zh-CN" altLang="en-US" sz="1400" dirty="0">
                    <a:latin typeface="+mn-ea"/>
                  </a:endParaRPr>
                </a:p>
              </p:txBody>
            </p:sp>
          </p:grpSp>
        </p:grpSp>
      </p:grpSp>
      <p:sp>
        <p:nvSpPr>
          <p:cNvPr id="42" name="文本框 41"/>
          <p:cNvSpPr txBox="1"/>
          <p:nvPr/>
        </p:nvSpPr>
        <p:spPr>
          <a:xfrm>
            <a:off x="1593850" y="6007847"/>
            <a:ext cx="90043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2"/>
            <a:r>
              <a:rPr lang="zh-CN" altLang="en-US" b="1" dirty="0">
                <a:solidFill>
                  <a:srgbClr val="EC1B21"/>
                </a:solidFill>
                <a:latin typeface="Inter"/>
              </a:rPr>
              <a:t>薄荷祛风油</a:t>
            </a:r>
            <a:r>
              <a:rPr lang="en-US" altLang="zh-CN" b="1" dirty="0">
                <a:solidFill>
                  <a:srgbClr val="EC1B21"/>
                </a:solidFill>
                <a:latin typeface="Inter"/>
              </a:rPr>
              <a:t>(</a:t>
            </a:r>
            <a:r>
              <a:rPr lang="zh-CN" altLang="en-US" b="1" dirty="0">
                <a:solidFill>
                  <a:srgbClr val="EC1B21"/>
                </a:solidFill>
                <a:latin typeface="Inter"/>
              </a:rPr>
              <a:t>十灵油</a:t>
            </a:r>
            <a:r>
              <a:rPr lang="en-US" altLang="zh-CN" b="1" dirty="0">
                <a:solidFill>
                  <a:srgbClr val="EC1B21"/>
                </a:solidFill>
                <a:latin typeface="Inter"/>
              </a:rPr>
              <a:t>)      </a:t>
            </a:r>
            <a:r>
              <a:rPr lang="zh-CN" altLang="en-US" b="1" dirty="0">
                <a:solidFill>
                  <a:srgbClr val="EC1B21"/>
                </a:solidFill>
                <a:latin typeface="Inter"/>
              </a:rPr>
              <a:t>香港原装进口     降低常见疾病困扰，提高可及性</a:t>
            </a:r>
            <a:endParaRPr lang="zh-CN" altLang="en-US" b="1" i="0" dirty="0">
              <a:solidFill>
                <a:srgbClr val="EC1B21"/>
              </a:solidFill>
              <a:effectLst/>
              <a:latin typeface="Inter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2"/>
            <a:ext cx="12192000" cy="68484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45629"/>
            <a:ext cx="12192000" cy="31237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2102" y="306543"/>
            <a:ext cx="6331039" cy="6331039"/>
          </a:xfrm>
          <a:prstGeom prst="rect">
            <a:avLst/>
          </a:prstGeom>
        </p:spPr>
      </p:pic>
      <p:grpSp>
        <p:nvGrpSpPr>
          <p:cNvPr id="15" name="组合 14"/>
          <p:cNvGrpSpPr/>
          <p:nvPr/>
        </p:nvGrpSpPr>
        <p:grpSpPr>
          <a:xfrm>
            <a:off x="412926" y="2144793"/>
            <a:ext cx="5066251" cy="2654538"/>
            <a:chOff x="275403" y="1759215"/>
            <a:chExt cx="5066251" cy="2654538"/>
          </a:xfrm>
        </p:grpSpPr>
        <p:sp>
          <p:nvSpPr>
            <p:cNvPr id="9" name="Title 1"/>
            <p:cNvSpPr txBox="1"/>
            <p:nvPr/>
          </p:nvSpPr>
          <p:spPr>
            <a:xfrm>
              <a:off x="390396" y="1759215"/>
              <a:ext cx="4951258" cy="1038096"/>
            </a:xfrm>
            <a:prstGeom prst="rect">
              <a:avLst/>
            </a:prstGeom>
          </p:spPr>
          <p:txBody>
            <a:bodyPr lIns="0" rIns="0" anchor="ctr">
              <a:noAutofit/>
              <a:scene3d>
                <a:camera prst="orthographicFront"/>
                <a:lightRig rig="threePt" dir="t"/>
              </a:scene3d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3000" b="0" kern="1200">
                  <a:solidFill>
                    <a:schemeClr val="accent1"/>
                  </a:solidFill>
                  <a:latin typeface="U.S. 101" pitchFamily="2" charset="0"/>
                  <a:ea typeface="Roboto" pitchFamily="2" charset="0"/>
                  <a:cs typeface="Open Sans Light" panose="020B0306030504020204" pitchFamily="34" charset="0"/>
                </a:defRPr>
              </a:lvl1pPr>
            </a:lstStyle>
            <a:p>
              <a:pPr defTabSz="1219200">
                <a:lnSpc>
                  <a:spcPct val="125000"/>
                </a:lnSpc>
              </a:pPr>
              <a:r>
                <a:rPr lang="zh-CN" altLang="en-US" sz="9600" b="1" dirty="0">
                  <a:solidFill>
                    <a:srgbClr val="EC1B21"/>
                  </a:solidFill>
                  <a:latin typeface="+mn-lt"/>
                  <a:ea typeface="+mn-ea"/>
                  <a:cs typeface="+mn-ea"/>
                  <a:sym typeface="+mn-lt"/>
                </a:rPr>
                <a:t>感谢观看</a:t>
              </a:r>
              <a:endParaRPr lang="zh-CN" altLang="en-US" sz="9600" b="1" dirty="0">
                <a:solidFill>
                  <a:srgbClr val="EC1B2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13" name="组合 12"/>
            <p:cNvGrpSpPr/>
            <p:nvPr/>
          </p:nvGrpSpPr>
          <p:grpSpPr>
            <a:xfrm>
              <a:off x="275403" y="3133069"/>
              <a:ext cx="5066251" cy="511166"/>
              <a:chOff x="275403" y="3133069"/>
              <a:chExt cx="5066251" cy="511166"/>
            </a:xfrm>
          </p:grpSpPr>
          <p:sp>
            <p:nvSpPr>
              <p:cNvPr id="11" name="矩形: 圆角 10"/>
              <p:cNvSpPr/>
              <p:nvPr/>
            </p:nvSpPr>
            <p:spPr>
              <a:xfrm>
                <a:off x="428496" y="3148652"/>
                <a:ext cx="4760064" cy="480000"/>
              </a:xfrm>
              <a:prstGeom prst="roundRect">
                <a:avLst/>
              </a:prstGeom>
              <a:solidFill>
                <a:srgbClr val="EC1B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200">
                  <a:lnSpc>
                    <a:spcPct val="125000"/>
                  </a:lnSpc>
                </a:pPr>
                <a:endParaRPr lang="zh-CN" altLang="en-US" sz="240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" name="文本框 11"/>
              <p:cNvSpPr txBox="1"/>
              <p:nvPr/>
            </p:nvSpPr>
            <p:spPr>
              <a:xfrm>
                <a:off x="275403" y="3133069"/>
                <a:ext cx="5066251" cy="5111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200">
                  <a:lnSpc>
                    <a:spcPct val="125000"/>
                  </a:lnSpc>
                </a:pPr>
                <a:r>
                  <a:rPr lang="zh-CN" altLang="en-US" sz="2400" b="1" dirty="0">
                    <a:solidFill>
                      <a:prstClr val="white"/>
                    </a:solidFill>
                    <a:cs typeface="+mn-ea"/>
                    <a:sym typeface="+mn-lt"/>
                  </a:rPr>
                  <a:t>提神醒脑  </a:t>
                </a:r>
                <a:r>
                  <a:rPr lang="en-US" altLang="zh-CN" sz="2400" b="1" dirty="0">
                    <a:solidFill>
                      <a:prstClr val="white"/>
                    </a:solidFill>
                    <a:cs typeface="+mn-ea"/>
                    <a:sym typeface="+mn-lt"/>
                  </a:rPr>
                  <a:t>|  </a:t>
                </a:r>
                <a:r>
                  <a:rPr lang="zh-CN" altLang="en-US" sz="2400" b="1" dirty="0">
                    <a:solidFill>
                      <a:prstClr val="white"/>
                    </a:solidFill>
                    <a:cs typeface="+mn-ea"/>
                    <a:sym typeface="+mn-lt"/>
                  </a:rPr>
                  <a:t>通络止痛  </a:t>
                </a:r>
                <a:r>
                  <a:rPr lang="en-US" altLang="zh-CN" sz="2400" b="1" dirty="0">
                    <a:solidFill>
                      <a:prstClr val="white"/>
                    </a:solidFill>
                    <a:cs typeface="+mn-ea"/>
                    <a:sym typeface="+mn-lt"/>
                  </a:rPr>
                  <a:t>|  </a:t>
                </a:r>
                <a:r>
                  <a:rPr lang="zh-CN" altLang="en-US" sz="2400" b="1" dirty="0">
                    <a:solidFill>
                      <a:prstClr val="white"/>
                    </a:solidFill>
                    <a:cs typeface="+mn-ea"/>
                    <a:sym typeface="+mn-lt"/>
                  </a:rPr>
                  <a:t>祛风止痒</a:t>
                </a:r>
                <a:endParaRPr lang="zh-CN" altLang="en-US" sz="2400" b="1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2" name="Title 1"/>
            <p:cNvSpPr txBox="1"/>
            <p:nvPr/>
          </p:nvSpPr>
          <p:spPr>
            <a:xfrm>
              <a:off x="529403" y="3933753"/>
              <a:ext cx="4661417" cy="480000"/>
            </a:xfrm>
            <a:prstGeom prst="rect">
              <a:avLst/>
            </a:prstGeom>
          </p:spPr>
          <p:txBody>
            <a:bodyPr lIns="0" rIns="0" anchor="ctr">
              <a:noAutofit/>
              <a:scene3d>
                <a:camera prst="orthographicFront"/>
                <a:lightRig rig="threePt" dir="t"/>
              </a:scene3d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3000" b="0" kern="1200">
                  <a:solidFill>
                    <a:schemeClr val="accent1"/>
                  </a:solidFill>
                  <a:latin typeface="U.S. 101" pitchFamily="2" charset="0"/>
                  <a:ea typeface="Roboto" pitchFamily="2" charset="0"/>
                  <a:cs typeface="Open Sans Light" panose="020B0306030504020204" pitchFamily="34" charset="0"/>
                </a:defRPr>
              </a:lvl1pPr>
            </a:lstStyle>
            <a:p>
              <a:pPr algn="l" defTabSz="1219200">
                <a:lnSpc>
                  <a:spcPct val="125000"/>
                </a:lnSpc>
              </a:pPr>
              <a:r>
                <a:rPr lang="zh-CN" altLang="en-US" sz="4200" b="1" dirty="0">
                  <a:solidFill>
                    <a:srgbClr val="211F20"/>
                  </a:solidFill>
                  <a:latin typeface="+mn-lt"/>
                  <a:ea typeface="+mn-ea"/>
                  <a:cs typeface="+mn-ea"/>
                  <a:sym typeface="+mn-lt"/>
                </a:rPr>
                <a:t>薄荷祛风油</a:t>
              </a:r>
              <a:r>
                <a:rPr lang="en-US" altLang="zh-CN" sz="4200" b="1" dirty="0">
                  <a:solidFill>
                    <a:srgbClr val="211F20"/>
                  </a:solidFill>
                  <a:latin typeface="+mn-lt"/>
                  <a:ea typeface="+mn-ea"/>
                  <a:cs typeface="+mn-ea"/>
                  <a:sym typeface="+mn-lt"/>
                </a:rPr>
                <a:t>(</a:t>
              </a:r>
              <a:r>
                <a:rPr lang="zh-CN" altLang="en-US" sz="4200" b="1" dirty="0">
                  <a:solidFill>
                    <a:srgbClr val="211F20"/>
                  </a:solidFill>
                  <a:latin typeface="+mn-lt"/>
                  <a:ea typeface="+mn-ea"/>
                  <a:cs typeface="+mn-ea"/>
                  <a:sym typeface="+mn-lt"/>
                </a:rPr>
                <a:t>十灵油</a:t>
              </a:r>
              <a:r>
                <a:rPr lang="en-US" altLang="zh-CN" sz="4200" b="1" dirty="0">
                  <a:solidFill>
                    <a:srgbClr val="211F20"/>
                  </a:solidFill>
                  <a:latin typeface="+mn-lt"/>
                  <a:ea typeface="+mn-ea"/>
                  <a:cs typeface="+mn-ea"/>
                  <a:sym typeface="+mn-lt"/>
                </a:rPr>
                <a:t>)</a:t>
              </a:r>
              <a:endParaRPr lang="en-US" altLang="zh-CN" sz="4200" b="1" dirty="0">
                <a:solidFill>
                  <a:srgbClr val="211F2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OP_SCP_SHAPE_TYPE" val="Body"/>
  <p:tag name="OP_SCP_ITEM_INDEX" val="3"/>
  <p:tag name="OP_SCP_DEFAULT_TEXT" val="单击此处添加文本，单击此处添加文本，单击此处添加文本。"/>
</p:tagLst>
</file>

<file path=ppt/tags/tag11.xml><?xml version="1.0" encoding="utf-8"?>
<p:tagLst xmlns:p="http://schemas.openxmlformats.org/presentationml/2006/main">
  <p:tag name="COMMONDATA" val="eyJoZGlkIjoiMzEwNTM5NzYwMDRjMzkwZTVkZjY2ODkwMGIxNGU0OTUifQ=="/>
</p:tagLst>
</file>

<file path=ppt/tags/tag2.xml><?xml version="1.0" encoding="utf-8"?>
<p:tagLst xmlns:p="http://schemas.openxmlformats.org/presentationml/2006/main">
  <p:tag name="OP_SCP_SHAPE_TYPE" val="Title"/>
  <p:tag name="OP_SCP_ITEM_INDEX" val="1"/>
  <p:tag name="OP_SCP_DEFAULT_TEXT" val="添加标题"/>
</p:tagLst>
</file>

<file path=ppt/tags/tag3.xml><?xml version="1.0" encoding="utf-8"?>
<p:tagLst xmlns:p="http://schemas.openxmlformats.org/presentationml/2006/main">
  <p:tag name="OP_SCP_ITEM_INDEX" val="1"/>
</p:tagLst>
</file>

<file path=ppt/tags/tag4.xml><?xml version="1.0" encoding="utf-8"?>
<p:tagLst xmlns:p="http://schemas.openxmlformats.org/presentationml/2006/main">
  <p:tag name="OP_SCP_SHAPE_TYPE" val="Body"/>
  <p:tag name="OP_SCP_ITEM_INDEX" val="1"/>
  <p:tag name="OP_SCP_DEFAULT_TEXT" val="单击此处添加文本，单击此处添加文本，单击此处添加文本。"/>
</p:tagLst>
</file>

<file path=ppt/tags/tag5.xml><?xml version="1.0" encoding="utf-8"?>
<p:tagLst xmlns:p="http://schemas.openxmlformats.org/presentationml/2006/main">
  <p:tag name="OP_SCP_SHAPE_TYPE" val="Title"/>
  <p:tag name="OP_SCP_ITEM_INDEX" val="2"/>
  <p:tag name="OP_SCP_DEFAULT_TEXT" val="添加标题"/>
</p:tagLst>
</file>

<file path=ppt/tags/tag6.xml><?xml version="1.0" encoding="utf-8"?>
<p:tagLst xmlns:p="http://schemas.openxmlformats.org/presentationml/2006/main">
  <p:tag name="OP_SCP_ITEM_INDEX" val="2"/>
</p:tagLst>
</file>

<file path=ppt/tags/tag7.xml><?xml version="1.0" encoding="utf-8"?>
<p:tagLst xmlns:p="http://schemas.openxmlformats.org/presentationml/2006/main">
  <p:tag name="OP_SCP_SHAPE_TYPE" val="Body"/>
  <p:tag name="OP_SCP_ITEM_INDEX" val="2"/>
  <p:tag name="OP_SCP_DEFAULT_TEXT" val="单击此处添加文本，单击此处添加文本，单击此处添加文本。"/>
</p:tagLst>
</file>

<file path=ppt/tags/tag8.xml><?xml version="1.0" encoding="utf-8"?>
<p:tagLst xmlns:p="http://schemas.openxmlformats.org/presentationml/2006/main">
  <p:tag name="OP_SCP_SHAPE_TYPE" val="Title"/>
  <p:tag name="OP_SCP_ITEM_INDEX" val="3"/>
  <p:tag name="OP_SCP_DEFAULT_TEXT" val="添加标题"/>
</p:tagLst>
</file>

<file path=ppt/tags/tag9.xml><?xml version="1.0" encoding="utf-8"?>
<p:tagLst xmlns:p="http://schemas.openxmlformats.org/presentationml/2006/main">
  <p:tag name="OP_SCP_ITEM_INDEX" val="3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59254d5f-291d-4f08-bc72-4e1f3f31eabe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3458</Words>
  <Application>WPS 演示</Application>
  <PresentationFormat>宽屏</PresentationFormat>
  <Paragraphs>224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23" baseType="lpstr">
      <vt:lpstr>Arial</vt:lpstr>
      <vt:lpstr>宋体</vt:lpstr>
      <vt:lpstr>Wingdings</vt:lpstr>
      <vt:lpstr>U.S. 101</vt:lpstr>
      <vt:lpstr>Segoe Print</vt:lpstr>
      <vt:lpstr>Roboto</vt:lpstr>
      <vt:lpstr>Times New Roman</vt:lpstr>
      <vt:lpstr>Open Sans Light</vt:lpstr>
      <vt:lpstr>微软雅黑</vt:lpstr>
      <vt:lpstr>Inter</vt:lpstr>
      <vt:lpstr>Arial Unicode MS</vt:lpstr>
      <vt:lpstr>等线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Dell</dc:creator>
  <cp:lastModifiedBy>丽</cp:lastModifiedBy>
  <cp:revision>91</cp:revision>
  <dcterms:created xsi:type="dcterms:W3CDTF">2023-08-09T12:44:00Z</dcterms:created>
  <dcterms:modified xsi:type="dcterms:W3CDTF">2025-07-19T05:17:54Z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3B0086CAF875411CACBDA13AB9801EF4_13</vt:lpwstr>
  </property>
  <property fmtid="{D5CDD505-2E9C-101B-9397-08002B2CF9AE}" pid="3" name="KSOProductBuildVer">
    <vt:lpwstr>2052-12.1.0.15358</vt:lpwstr>
  </property>
</Properties>
</file>