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4"/>
  </p:handoutMasterIdLst>
  <p:sldIdLst>
    <p:sldId id="470" r:id="rId4"/>
    <p:sldId id="460" r:id="rId6"/>
    <p:sldId id="327" r:id="rId7"/>
    <p:sldId id="452" r:id="rId8"/>
    <p:sldId id="461" r:id="rId9"/>
    <p:sldId id="310" r:id="rId10"/>
    <p:sldId id="466" r:id="rId11"/>
    <p:sldId id="465" r:id="rId12"/>
    <p:sldId id="463" r:id="rId13"/>
  </p:sldIdLst>
  <p:sldSz cx="12192000" cy="6858000"/>
  <p:notesSz cx="6858000" cy="9144000"/>
  <p:embeddedFontLst>
    <p:embeddedFont>
      <p:font typeface="微软雅黑" panose="020B0503020204020204" charset="-122"/>
      <p:regular r:id="rId19"/>
    </p:embeddedFont>
    <p:embeddedFont>
      <p:font typeface="汉仪君黑-45简" panose="020B0604020202020204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9" clrIdx="0"/>
  <p:cmAuthor id="1" name="王 松涛" initials="王" lastIdx="8" clrIdx="0"/>
  <p:cmAuthor id="2" name="YZJ_SCB_ZL" initials="Y" lastIdx="1" clrIdx="0"/>
  <p:cmAuthor id="3" name="Li, Shanshan (Shanghai)" initials="L" lastIdx="1" clrIdx="1"/>
  <p:cmAuthor id="4" name="SnowBai" initials="S" lastIdx="2" clrIdx="2"/>
  <p:cmAuthor id="5" name="Richard He" initials="R" lastIdx="1" clrIdx="0"/>
  <p:cmAuthor id="75" name="作者" initials="A" lastIdx="0" clrIdx="24"/>
  <p:cmAuthor id="8" name="sam" initials="s" lastIdx="1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A5E"/>
    <a:srgbClr val="F6D680"/>
    <a:srgbClr val="FFFFFF"/>
    <a:srgbClr val="FDF3DA"/>
    <a:srgbClr val="F0BD32"/>
    <a:srgbClr val="F8E09E"/>
    <a:srgbClr val="FBEEC9"/>
    <a:srgbClr val="DDB438"/>
    <a:srgbClr val="FFCB87"/>
    <a:srgbClr val="4E3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83.xml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今天介绍的是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霸王级别的活络油，顷刻止痛</a:t>
            </a:r>
            <a:endParaRPr lang="zh-CN" altLang="en-US"/>
          </a:p>
          <a:p>
            <a:r>
              <a:rPr lang="zh-CN" altLang="en-US">
                <a:sym typeface="+mn-ea"/>
              </a:rPr>
              <a:t>都市人总会与痛症纠缠不清，因工作过度操劳、长期维持重复性动作或不良工作姿势，而且常身处冷气环境，易受寒邪、风邪等入侵阻塞经络，导致周身骨痛，严重更造成肌肉、关节疼痛和职业性肌肉筋骨劳损。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矩形 6"/>
          <p:cNvSpPr/>
          <p:nvPr userDrawn="1">
            <p:custDataLst>
              <p:tags r:id="rId17"/>
            </p:custDataLst>
          </p:nvPr>
        </p:nvSpPr>
        <p:spPr>
          <a:xfrm>
            <a:off x="603885" y="300990"/>
            <a:ext cx="11083925" cy="1265555"/>
          </a:xfrm>
          <a:prstGeom prst="rect">
            <a:avLst/>
          </a:prstGeom>
          <a:solidFill>
            <a:srgbClr val="4E3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18"/>
            </p:custDataLst>
          </p:nvPr>
        </p:nvSpPr>
        <p:spPr>
          <a:xfrm>
            <a:off x="603885" y="1669415"/>
            <a:ext cx="11083925" cy="4716145"/>
          </a:xfrm>
          <a:prstGeom prst="rect">
            <a:avLst/>
          </a:prstGeom>
          <a:solidFill>
            <a:srgbClr val="FBE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Relationship Id="rId3" Type="http://schemas.openxmlformats.org/officeDocument/2006/relationships/image" Target="../media/image1.png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608330" y="480060"/>
            <a:ext cx="8242935" cy="5925185"/>
          </a:xfrm>
          <a:prstGeom prst="rect">
            <a:avLst/>
          </a:prstGeom>
          <a:solidFill>
            <a:srgbClr val="4C3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994775" y="471170"/>
            <a:ext cx="2606040" cy="5915025"/>
          </a:xfrm>
          <a:prstGeom prst="rect">
            <a:avLst/>
          </a:prstGeom>
          <a:solidFill>
            <a:srgbClr val="F0A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textbox 2"/>
          <p:cNvSpPr/>
          <p:nvPr>
            <p:custDataLst>
              <p:tags r:id="rId3"/>
            </p:custDataLst>
          </p:nvPr>
        </p:nvSpPr>
        <p:spPr>
          <a:xfrm rot="21600000">
            <a:off x="1305169" y="2791267"/>
            <a:ext cx="3805625" cy="1965073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00000"/>
              </a:lnSpc>
            </a:pPr>
            <a:endParaRPr lang="en-US" altLang="en-US" sz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" algn="l" rtl="0" eaLnBrk="0">
              <a:lnSpc>
                <a:spcPct val="92000"/>
              </a:lnSpc>
            </a:pPr>
            <a:r>
              <a:rPr lang="zh-CN" sz="390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祛风</a:t>
            </a:r>
            <a:r>
              <a:rPr sz="390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活络油</a:t>
            </a:r>
            <a:endParaRPr sz="3900" dirty="0">
              <a:ln w="9525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" algn="l" rtl="0" eaLnBrk="0">
              <a:lnSpc>
                <a:spcPct val="92000"/>
              </a:lnSpc>
            </a:pPr>
            <a:r>
              <a:rPr sz="390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产品介绍</a:t>
            </a:r>
            <a:endParaRPr sz="3900" dirty="0">
              <a:ln w="9525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" algn="l" rtl="0" eaLnBrk="0">
              <a:lnSpc>
                <a:spcPct val="92000"/>
              </a:lnSpc>
            </a:pPr>
            <a:endParaRPr sz="150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44635" y="3768090"/>
            <a:ext cx="21075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zh-CN" sz="1200" b="1">
                <a:sym typeface="+mn-ea"/>
              </a:rPr>
              <a:t>原装进口</a:t>
            </a:r>
            <a:endParaRPr lang="en-US" altLang="zh-CN" sz="1200">
              <a:sym typeface="+mn-ea"/>
            </a:endParaRPr>
          </a:p>
          <a:p>
            <a:pPr algn="l"/>
            <a:r>
              <a:rPr lang="en-US" altLang="zh-CN" sz="1200">
                <a:sym typeface="+mn-ea"/>
              </a:rPr>
              <a:t>60ml/</a:t>
            </a:r>
            <a:r>
              <a:rPr lang="zh-CN" altLang="zh-CN" sz="1200">
                <a:sym typeface="+mn-ea"/>
              </a:rPr>
              <a:t>瓶</a:t>
            </a:r>
            <a:endParaRPr lang="zh-CN" altLang="zh-CN" sz="1200">
              <a:sym typeface="+mn-ea"/>
            </a:endParaRPr>
          </a:p>
          <a:p>
            <a:pPr algn="l"/>
            <a:r>
              <a:rPr lang="en-US" altLang="zh-CN" sz="1200">
                <a:sym typeface="+mn-ea"/>
              </a:rPr>
              <a:t>OTC甲类</a:t>
            </a:r>
            <a:endParaRPr lang="en-US" altLang="zh-CN" sz="1200">
              <a:sym typeface="+mn-ea"/>
            </a:endParaRPr>
          </a:p>
          <a:p>
            <a:pPr algn="l"/>
            <a:r>
              <a:rPr lang="en-US" altLang="zh-CN" sz="1200">
                <a:sym typeface="+mn-ea"/>
              </a:rPr>
              <a:t>国药准字ZCGD20220003</a:t>
            </a:r>
            <a:endParaRPr lang="en-US" altLang="zh-CN" sz="1200"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152890" y="4676775"/>
            <a:ext cx="2448000" cy="0"/>
          </a:xfrm>
          <a:prstGeom prst="line">
            <a:avLst/>
          </a:prstGeom>
          <a:ln w="12700" cmpd="sng">
            <a:solidFill>
              <a:srgbClr val="4E3B3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祛风活络油-镇痛霸-透明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215" y="937895"/>
            <a:ext cx="5353050" cy="5355590"/>
          </a:xfrm>
          <a:prstGeom prst="rect">
            <a:avLst/>
          </a:prstGeom>
        </p:spPr>
      </p:pic>
      <p:pic>
        <p:nvPicPr>
          <p:cNvPr id="8" name="图片 7" descr="微信图片_20230911141951"/>
          <p:cNvPicPr>
            <a:picLocks noChangeAspect="1"/>
          </p:cNvPicPr>
          <p:nvPr/>
        </p:nvPicPr>
        <p:blipFill>
          <a:blip r:embed="rId5"/>
          <a:srcRect t="24857" b="40179"/>
          <a:stretch>
            <a:fillRect/>
          </a:stretch>
        </p:blipFill>
        <p:spPr>
          <a:xfrm>
            <a:off x="8992235" y="2135505"/>
            <a:ext cx="2599055" cy="54483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8927465" y="2632710"/>
            <a:ext cx="2740660" cy="593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（活络油【镇痛霸】）</a:t>
            </a:r>
            <a:endParaRPr lang="zh-CN" altLang="zh-CN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44635" y="4875530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00" b="1"/>
              <a:t>生产企业：</a:t>
            </a:r>
            <a:endParaRPr lang="zh-CN" altLang="en-US" sz="1200" b="1"/>
          </a:p>
          <a:p>
            <a:r>
              <a:rPr lang="zh-CN" altLang="en-US" sz="1200" b="1"/>
              <a:t>欧化药业（香港）有限公司</a:t>
            </a:r>
            <a:endParaRPr lang="zh-CN" altLang="en-US" sz="1200" b="1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TextBox 63"/>
          <p:cNvSpPr txBox="1"/>
          <p:nvPr>
            <p:custDataLst>
              <p:tags r:id="rId1"/>
            </p:custDataLst>
          </p:nvPr>
        </p:nvSpPr>
        <p:spPr>
          <a:xfrm>
            <a:off x="758825" y="853440"/>
            <a:ext cx="9213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目录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927350" y="2335530"/>
            <a:ext cx="7195818" cy="3033943"/>
            <a:chOff x="4076" y="2924"/>
            <a:chExt cx="11923" cy="5532"/>
          </a:xfrm>
        </p:grpSpPr>
        <p:sp>
          <p:nvSpPr>
            <p:cNvPr id="5" name="六边形 4"/>
            <p:cNvSpPr/>
            <p:nvPr>
              <p:custDataLst>
                <p:tags r:id="rId2"/>
              </p:custDataLst>
            </p:nvPr>
          </p:nvSpPr>
          <p:spPr>
            <a:xfrm>
              <a:off x="4076" y="2924"/>
              <a:ext cx="1309" cy="1129"/>
            </a:xfrm>
            <a:prstGeom prst="hexagon">
              <a:avLst/>
            </a:prstGeom>
            <a:solidFill>
              <a:srgbClr val="D18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六边形 23"/>
            <p:cNvSpPr/>
            <p:nvPr>
              <p:custDataLst>
                <p:tags r:id="rId3"/>
              </p:custDataLst>
            </p:nvPr>
          </p:nvSpPr>
          <p:spPr>
            <a:xfrm>
              <a:off x="4076" y="5077"/>
              <a:ext cx="1309" cy="1129"/>
            </a:xfrm>
            <a:prstGeom prst="hexagon">
              <a:avLst/>
            </a:prstGeom>
            <a:solidFill>
              <a:srgbClr val="D18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六边形 5"/>
            <p:cNvSpPr/>
            <p:nvPr>
              <p:custDataLst>
                <p:tags r:id="rId4"/>
              </p:custDataLst>
            </p:nvPr>
          </p:nvSpPr>
          <p:spPr>
            <a:xfrm>
              <a:off x="4076" y="7327"/>
              <a:ext cx="1309" cy="1129"/>
            </a:xfrm>
            <a:prstGeom prst="hexagon">
              <a:avLst/>
            </a:prstGeom>
            <a:solidFill>
              <a:srgbClr val="D18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4257" y="3101"/>
              <a:ext cx="947" cy="672"/>
            </a:xfrm>
            <a:prstGeom prst="rect">
              <a:avLst/>
            </a:prstGeom>
            <a:solidFill>
              <a:srgbClr val="D18A5E"/>
            </a:solidFill>
          </p:spPr>
          <p:txBody>
            <a:bodyPr wrap="square" rtlCol="0">
              <a:spAutoFit/>
            </a:bodyPr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6"/>
              </p:custDataLst>
            </p:nvPr>
          </p:nvSpPr>
          <p:spPr>
            <a:xfrm>
              <a:off x="4257" y="5230"/>
              <a:ext cx="947" cy="672"/>
            </a:xfrm>
            <a:prstGeom prst="rect">
              <a:avLst/>
            </a:prstGeom>
            <a:solidFill>
              <a:srgbClr val="D18A5E"/>
            </a:solidFill>
          </p:spPr>
          <p:txBody>
            <a:bodyPr wrap="square" rtlCol="0">
              <a:spAutoFit/>
            </a:bodyPr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4257" y="7510"/>
              <a:ext cx="947" cy="672"/>
            </a:xfrm>
            <a:prstGeom prst="rect">
              <a:avLst/>
            </a:prstGeom>
            <a:solidFill>
              <a:srgbClr val="D18A5E"/>
            </a:solidFill>
          </p:spPr>
          <p:txBody>
            <a:bodyPr wrap="square" rtlCol="0">
              <a:spAutoFit/>
            </a:bodyPr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5861" y="3016"/>
              <a:ext cx="4128" cy="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药品基本信息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9"/>
              </p:custDataLst>
            </p:nvPr>
          </p:nvSpPr>
          <p:spPr>
            <a:xfrm>
              <a:off x="5862" y="5178"/>
              <a:ext cx="3262" cy="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安全性信息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5862" y="7441"/>
              <a:ext cx="2920" cy="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有效性信息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 rot="0">
              <a:off x="10787" y="4050"/>
              <a:ext cx="5212" cy="1129"/>
              <a:chOff x="10787" y="4412"/>
              <a:chExt cx="5212" cy="1129"/>
            </a:xfrm>
          </p:grpSpPr>
          <p:sp>
            <p:nvSpPr>
              <p:cNvPr id="10" name="六边形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10787" y="4412"/>
                <a:ext cx="1309" cy="1129"/>
              </a:xfrm>
              <a:prstGeom prst="hexagon">
                <a:avLst/>
              </a:prstGeom>
              <a:solidFill>
                <a:srgbClr val="D18A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968" y="4565"/>
                <a:ext cx="944" cy="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04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641" y="4444"/>
                <a:ext cx="3358" cy="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创新性信息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rot="0">
              <a:off x="10787" y="6382"/>
              <a:ext cx="5212" cy="1129"/>
              <a:chOff x="10787" y="6662"/>
              <a:chExt cx="5212" cy="1129"/>
            </a:xfrm>
          </p:grpSpPr>
          <p:sp>
            <p:nvSpPr>
              <p:cNvPr id="12" name="六边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787" y="6662"/>
                <a:ext cx="1309" cy="1129"/>
              </a:xfrm>
              <a:prstGeom prst="hexagon">
                <a:avLst/>
              </a:prstGeom>
              <a:solidFill>
                <a:srgbClr val="D18A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0968" y="6845"/>
                <a:ext cx="944" cy="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05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641" y="6707"/>
                <a:ext cx="3358" cy="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公平性信息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03885" y="300990"/>
            <a:ext cx="11083925" cy="1265555"/>
          </a:xfrm>
          <a:prstGeom prst="rect">
            <a:avLst/>
          </a:prstGeom>
          <a:solidFill>
            <a:srgbClr val="4E3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03885" y="1669415"/>
            <a:ext cx="11083925" cy="4716145"/>
          </a:xfrm>
          <a:prstGeom prst="rect">
            <a:avLst/>
          </a:prstGeom>
          <a:solidFill>
            <a:srgbClr val="FBE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 descr="7b0a20202020227461726765744d6f64756c65223a202270726f636573734f6e6c696e65466f6e7473220a7d0a"/>
          <p:cNvSpPr txBox="1"/>
          <p:nvPr/>
        </p:nvSpPr>
        <p:spPr>
          <a:xfrm>
            <a:off x="603885" y="723900"/>
            <a:ext cx="523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01</a:t>
            </a:r>
            <a:r>
              <a:rPr sz="2400" spc="-20" dirty="0">
                <a:solidFill>
                  <a:srgbClr val="FFFFFF">
                    <a:alpha val="100000"/>
                  </a:srgb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 </a:t>
            </a:r>
            <a:r>
              <a:rPr 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  <a:sym typeface="+mn-ea"/>
              </a:rPr>
              <a:t>药品基本信息</a:t>
            </a:r>
            <a:endParaRPr lang="zh-CN" altLang="en-US" sz="2400" spc="-20" dirty="0">
              <a:ln w="6350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汉仪君黑-45简" panose="020B0604020202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750" y="1669415"/>
            <a:ext cx="7759700" cy="4047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fontAlgn="auto">
              <a:lnSpc>
                <a:spcPts val="2800"/>
              </a:lnSpc>
            </a:pPr>
            <a:r>
              <a:rPr lang="zh-CN" altLang="en-US" sz="1600" b="1" dirty="0">
                <a:solidFill>
                  <a:srgbClr val="211F20"/>
                </a:solidFill>
                <a:latin typeface="+mn-ea"/>
                <a:sym typeface="+mn-ea"/>
              </a:rPr>
              <a:t>申报目录类别：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sym typeface="+mn-ea"/>
              </a:rPr>
              <a:t>基本医保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sym typeface="+mn-ea"/>
              </a:rPr>
              <a:t>目录</a:t>
            </a:r>
            <a:endParaRPr lang="zh-CN" altLang="en-US" sz="1600" dirty="0">
              <a:solidFill>
                <a:schemeClr val="tx1"/>
              </a:solidFill>
              <a:latin typeface="+mn-ea"/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药品通用名：</a:t>
            </a:r>
            <a:r>
              <a:rPr lang="zh-CN" altLang="en-US" sz="1600">
                <a:sym typeface="+mn-ea"/>
              </a:rPr>
              <a:t>祛风活络油</a:t>
            </a:r>
            <a:endParaRPr lang="zh-CN" altLang="en-US"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注册规格：</a:t>
            </a:r>
            <a:r>
              <a:rPr sz="1600">
                <a:sym typeface="+mn-ea"/>
              </a:rPr>
              <a:t>每1ml含提取物0.482g，含水杨酸甲酯0.37g</a:t>
            </a:r>
            <a:endParaRPr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sz="1600" b="1">
                <a:sym typeface="+mn-ea"/>
              </a:rPr>
              <a:t>包       装：</a:t>
            </a:r>
            <a:r>
              <a:rPr lang="zh-CN" sz="1600">
                <a:sym typeface="+mn-ea"/>
              </a:rPr>
              <a:t>钠钙玻璃瓶，每瓶装</a:t>
            </a:r>
            <a:r>
              <a:rPr lang="en-US" altLang="zh-CN" sz="1600">
                <a:sym typeface="+mn-ea"/>
              </a:rPr>
              <a:t>60ml</a:t>
            </a:r>
            <a:endParaRPr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功能主治：</a:t>
            </a:r>
            <a:r>
              <a:rPr lang="zh-CN" altLang="en-US" sz="1600">
                <a:sym typeface="+mn-ea"/>
              </a:rPr>
              <a:t>舒筋活络，祛风止痛，提神醒脑。用于腰背酸痛，跌打损伤，肢体疼痛，颈项疼痛，舟车晕浪，头痛头晕，蚊虫叮咬 </a:t>
            </a:r>
            <a:endParaRPr lang="zh-CN" altLang="en-US"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用法用量：</a:t>
            </a:r>
            <a:r>
              <a:rPr lang="zh-CN" altLang="en-US" sz="1600">
                <a:sym typeface="+mn-ea"/>
              </a:rPr>
              <a:t>取本品适量，涂抹或轻揉患处，每日3~6次。</a:t>
            </a:r>
            <a:endParaRPr lang="zh-CN" altLang="en-US" sz="1600" b="1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/>
              <a:t>中国大陆首次上市时间</a:t>
            </a:r>
            <a:r>
              <a:rPr lang="zh-CN" altLang="en-US" sz="1600"/>
              <a:t>：</a:t>
            </a:r>
            <a:r>
              <a:rPr lang="en-US" altLang="zh-CN" sz="1600"/>
              <a:t>2022</a:t>
            </a:r>
            <a:r>
              <a:rPr lang="zh-CN" altLang="en-US" sz="1600"/>
              <a:t>年</a:t>
            </a:r>
            <a:r>
              <a:rPr lang="en-US" altLang="zh-CN" sz="1600"/>
              <a:t>7</a:t>
            </a:r>
            <a:r>
              <a:rPr lang="zh-CN" altLang="en-US" sz="1600"/>
              <a:t>月</a:t>
            </a:r>
            <a:r>
              <a:rPr lang="en-US" altLang="zh-CN" sz="1600"/>
              <a:t>5</a:t>
            </a:r>
            <a:r>
              <a:rPr lang="zh-CN" altLang="en-US" sz="1600"/>
              <a:t>号</a:t>
            </a:r>
            <a:endParaRPr lang="zh-CN" altLang="en-US" sz="1600"/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目前大陆地区同通用名称药品的上市情况：</a:t>
            </a:r>
            <a:r>
              <a:rPr lang="zh-CN" altLang="en-US" sz="1600">
                <a:sym typeface="+mn-ea"/>
              </a:rPr>
              <a:t>无</a:t>
            </a:r>
            <a:endParaRPr lang="zh-CN" altLang="en-US"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全球首个上市国家</a:t>
            </a:r>
            <a:r>
              <a:rPr lang="en-US" altLang="zh-CN" sz="1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地区及上市时间：</a:t>
            </a:r>
            <a:r>
              <a:rPr lang="en-US" altLang="zh-CN" sz="1600">
                <a:sym typeface="+mn-ea"/>
              </a:rPr>
              <a:t>香港2008</a:t>
            </a:r>
            <a:r>
              <a:rPr lang="zh-CN" altLang="en-US" sz="1600">
                <a:sym typeface="+mn-ea"/>
              </a:rPr>
              <a:t>年</a:t>
            </a: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月</a:t>
            </a:r>
            <a:endParaRPr lang="zh-CN" altLang="en-US" sz="1600" b="1"/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有效期</a:t>
            </a:r>
            <a:r>
              <a:rPr lang="zh-CN" altLang="en-US" sz="1600">
                <a:sym typeface="+mn-ea"/>
              </a:rPr>
              <a:t>：</a:t>
            </a:r>
            <a:r>
              <a:rPr lang="en-US" altLang="zh-CN" sz="1600">
                <a:sym typeface="+mn-ea"/>
              </a:rPr>
              <a:t>48</a:t>
            </a:r>
            <a:r>
              <a:rPr lang="zh-CN" altLang="en-US" sz="1600">
                <a:sym typeface="+mn-ea"/>
              </a:rPr>
              <a:t>个月</a:t>
            </a:r>
            <a:endParaRPr lang="zh-CN" altLang="en-US"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是否为</a:t>
            </a:r>
            <a:r>
              <a:rPr lang="en-US" altLang="zh-CN" sz="1600" b="1">
                <a:sym typeface="+mn-ea"/>
              </a:rPr>
              <a:t>O</a:t>
            </a:r>
            <a:r>
              <a:rPr lang="zh-CN" altLang="en-US" sz="1600" b="1">
                <a:sym typeface="+mn-ea"/>
              </a:rPr>
              <a:t>TC药品：</a:t>
            </a:r>
            <a:r>
              <a:rPr lang="en-US" altLang="zh-CN" sz="1600">
                <a:sym typeface="+mn-ea"/>
              </a:rPr>
              <a:t>是OTC</a:t>
            </a:r>
            <a:r>
              <a:rPr lang="zh-CN" altLang="en-US" sz="1600">
                <a:sym typeface="+mn-ea"/>
              </a:rPr>
              <a:t>甲类</a:t>
            </a:r>
            <a:endParaRPr lang="zh-CN" altLang="en-US" sz="1600">
              <a:sym typeface="+mn-ea"/>
            </a:endParaRPr>
          </a:p>
          <a:p>
            <a:pPr fontAlgn="auto">
              <a:lnSpc>
                <a:spcPts val="2800"/>
              </a:lnSpc>
            </a:pPr>
            <a:r>
              <a:rPr lang="zh-CN" altLang="en-US" sz="1600" b="1">
                <a:sym typeface="+mn-ea"/>
              </a:rPr>
              <a:t>上市许可持有人：</a:t>
            </a:r>
            <a:r>
              <a:rPr lang="zh-CN" altLang="en-US" sz="1600">
                <a:sym typeface="+mn-ea"/>
              </a:rPr>
              <a:t>欧化药业（香港）有限公司</a:t>
            </a:r>
            <a:endParaRPr lang="zh-CN" altLang="en-US" sz="1600"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600">
              <a:sym typeface="+mn-ea"/>
            </a:endParaRPr>
          </a:p>
        </p:txBody>
      </p:sp>
      <p:pic>
        <p:nvPicPr>
          <p:cNvPr id="7" name="图片 6" descr="祛风活络油-镇痛霸-透明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1669415"/>
            <a:ext cx="4406265" cy="4408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单圆角矩形 20"/>
          <p:cNvSpPr/>
          <p:nvPr/>
        </p:nvSpPr>
        <p:spPr>
          <a:xfrm>
            <a:off x="676910" y="2230755"/>
            <a:ext cx="4414520" cy="3808095"/>
          </a:xfrm>
          <a:prstGeom prst="round1Rect">
            <a:avLst/>
          </a:prstGeom>
          <a:ln>
            <a:solidFill>
              <a:srgbClr val="F6D68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2094920"/>
            <a:ext cx="10969200" cy="4759200"/>
          </a:xfrm>
        </p:spPr>
        <p:txBody>
          <a:bodyPr/>
          <a:p>
            <a:endParaRPr lang="zh-CN" altLang="en-US"/>
          </a:p>
          <a:p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594350" y="2327275"/>
          <a:ext cx="6032500" cy="178435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89965"/>
                <a:gridCol w="2649855"/>
                <a:gridCol w="2392680"/>
              </a:tblGrid>
              <a:tr h="35306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/>
                    </a:p>
                  </a:txBody>
                  <a:tcPr>
                    <a:lnL w="12700">
                      <a:solidFill>
                        <a:srgbClr val="F6D680"/>
                      </a:solidFill>
                      <a:prstDash val="solid"/>
                    </a:lnL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祛风活络油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黄道益活络油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>
                      <a:solidFill>
                        <a:srgbClr val="F6D680"/>
                      </a:solidFill>
                      <a:prstDash val="solid"/>
                    </a:lnR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  <a:noFill/>
                  </a:tcPr>
                </a:tc>
              </a:tr>
              <a:tr h="3581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医保情况</a:t>
                      </a:r>
                      <a:endParaRPr lang="zh-CN" altLang="en-US" sz="1400"/>
                    </a:p>
                  </a:txBody>
                  <a:tcPr anchor="ctr" anchorCtr="0">
                    <a:lnL w="12700">
                      <a:solidFill>
                        <a:srgbClr val="F6D680"/>
                      </a:solidFill>
                      <a:prstDash val="solid"/>
                    </a:lnL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无</a:t>
                      </a:r>
                      <a:endParaRPr lang="zh-CN" altLang="en-US" sz="1400"/>
                    </a:p>
                  </a:txBody>
                  <a:tcPr anchor="ctr" anchorCtr="0"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无</a:t>
                      </a:r>
                      <a:endParaRPr lang="zh-CN" altLang="en-US" sz="1400"/>
                    </a:p>
                  </a:txBody>
                  <a:tcPr anchor="ctr" anchorCtr="0">
                    <a:lnR w="12700">
                      <a:solidFill>
                        <a:srgbClr val="F6D680"/>
                      </a:solidFill>
                      <a:prstDash val="solid"/>
                    </a:lnR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</a:tr>
              <a:tr h="4337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有效期</a:t>
                      </a:r>
                      <a:endParaRPr lang="zh-CN" altLang="en-US" sz="1400"/>
                    </a:p>
                  </a:txBody>
                  <a:tcPr anchor="ctr" anchorCtr="0">
                    <a:lnL w="12700">
                      <a:solidFill>
                        <a:srgbClr val="F6D680"/>
                      </a:solidFill>
                      <a:prstDash val="solid"/>
                    </a:lnL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4</a:t>
                      </a:r>
                      <a:r>
                        <a:rPr lang="zh-CN" altLang="en-US" sz="1400"/>
                        <a:t>年</a:t>
                      </a:r>
                      <a:endParaRPr lang="zh-CN" altLang="en-US" sz="1400"/>
                    </a:p>
                  </a:txBody>
                  <a:tcPr anchor="ctr" anchorCtr="0"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400"/>
                        <a:t>3</a:t>
                      </a:r>
                      <a:r>
                        <a:rPr lang="zh-CN" altLang="en-US" sz="1400"/>
                        <a:t>年</a:t>
                      </a:r>
                      <a:endParaRPr lang="zh-CN" altLang="en-US" sz="1400"/>
                    </a:p>
                  </a:txBody>
                  <a:tcPr anchor="ctr" anchorCtr="0">
                    <a:lnR w="12700">
                      <a:solidFill>
                        <a:srgbClr val="F6D680"/>
                      </a:solidFill>
                      <a:prstDash val="solid"/>
                    </a:lnR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</a:tr>
              <a:tr h="6394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/>
                        <a:t>‌产品特点</a:t>
                      </a:r>
                      <a:endParaRPr lang="zh-CN" altLang="en-US" sz="1400"/>
                    </a:p>
                  </a:txBody>
                  <a:tcPr anchor="ctr" anchorCtr="0">
                    <a:lnL w="12700">
                      <a:solidFill>
                        <a:srgbClr val="F6D680"/>
                      </a:solidFill>
                      <a:prstDash val="solid"/>
                    </a:lnL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/>
                        <a:t>OTC</a:t>
                      </a:r>
                      <a:r>
                        <a:rPr lang="zh-CN" altLang="en-US" sz="1400"/>
                        <a:t>，不良反应相对少</a:t>
                      </a:r>
                      <a:endParaRPr lang="zh-CN" altLang="en-US" sz="1400"/>
                    </a:p>
                    <a:p>
                      <a:pPr algn="ctr">
                        <a:buNone/>
                      </a:pPr>
                      <a:r>
                        <a:rPr lang="zh-CN" altLang="en-US" sz="1400"/>
                        <a:t>铁罐包装，但成本相对高</a:t>
                      </a:r>
                      <a:endParaRPr lang="zh-CN" altLang="en-US" sz="1400"/>
                    </a:p>
                  </a:txBody>
                  <a:tcPr anchor="ctr" anchorCtr="0"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rgbClr val="FF0000"/>
                          </a:solidFill>
                        </a:rPr>
                        <a:t>处方药，</a:t>
                      </a:r>
                      <a:r>
                        <a:rPr lang="zh-CN" altLang="en-US" sz="1400"/>
                        <a:t>上市时间长，不良反应多，市场仿冒</a:t>
                      </a:r>
                      <a:r>
                        <a:rPr lang="en-US" altLang="zh-CN" sz="1400"/>
                        <a:t> </a:t>
                      </a:r>
                      <a:r>
                        <a:rPr lang="zh-CN" altLang="en-US" sz="1400"/>
                        <a:t>产品较多</a:t>
                      </a:r>
                      <a:endParaRPr lang="zh-CN" altLang="en-US" sz="1400"/>
                    </a:p>
                  </a:txBody>
                  <a:tcPr anchor="ctr" anchorCtr="0">
                    <a:lnR w="12700">
                      <a:solidFill>
                        <a:srgbClr val="F6D680"/>
                      </a:solidFill>
                      <a:prstDash val="solid"/>
                    </a:lnR>
                    <a:lnT w="12700">
                      <a:solidFill>
                        <a:srgbClr val="F6D680"/>
                      </a:solidFill>
                      <a:prstDash val="solid"/>
                    </a:lnT>
                    <a:lnB w="12700">
                      <a:solidFill>
                        <a:srgbClr val="F6D68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文本框 9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603885" y="723900"/>
            <a:ext cx="5676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</a:t>
            </a:r>
            <a:r>
              <a:rPr sz="240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药品基本信息</a:t>
            </a:r>
            <a:r>
              <a:rPr lang="en-US" alt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疾病基本情况及参照品</a:t>
            </a:r>
            <a:endParaRPr lang="zh-CN" altLang="en-US" sz="2400" spc="-20" dirty="0">
              <a:ln w="6350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8670" y="2559685"/>
            <a:ext cx="4445635" cy="3075107"/>
            <a:chOff x="909" y="3095"/>
            <a:chExt cx="8342" cy="5809"/>
          </a:xfrm>
        </p:grpSpPr>
        <p:grpSp>
          <p:nvGrpSpPr>
            <p:cNvPr id="14" name="组合 13"/>
            <p:cNvGrpSpPr/>
            <p:nvPr/>
          </p:nvGrpSpPr>
          <p:grpSpPr>
            <a:xfrm>
              <a:off x="1349" y="3095"/>
              <a:ext cx="6851" cy="2515"/>
              <a:chOff x="371034" y="1235509"/>
              <a:chExt cx="4319498" cy="1573307"/>
            </a:xfrm>
          </p:grpSpPr>
          <p:sp>
            <p:nvSpPr>
              <p:cNvPr id="8" name="圆: 空心 5"/>
              <p:cNvSpPr/>
              <p:nvPr>
                <p:custDataLst>
                  <p:tags r:id="rId3"/>
                </p:custDataLst>
              </p:nvPr>
            </p:nvSpPr>
            <p:spPr>
              <a:xfrm>
                <a:off x="1023408" y="1699683"/>
                <a:ext cx="1058333" cy="1109133"/>
              </a:xfrm>
              <a:prstGeom prst="donut">
                <a:avLst>
                  <a:gd name="adj" fmla="val 5684"/>
                </a:avLst>
              </a:prstGeom>
              <a:solidFill>
                <a:srgbClr val="D18A5E"/>
              </a:solidFill>
              <a:ln>
                <a:solidFill>
                  <a:srgbClr val="F6D6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+mn-ea"/>
                  </a:rPr>
                  <a:t>30%</a:t>
                </a:r>
                <a:endParaRPr lang="en-US" altLang="zh-CN" sz="14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9" name="圆: 空心 6"/>
              <p:cNvSpPr/>
              <p:nvPr>
                <p:custDataLst>
                  <p:tags r:id="rId4"/>
                </p:custDataLst>
              </p:nvPr>
            </p:nvSpPr>
            <p:spPr>
              <a:xfrm>
                <a:off x="2327803" y="1699682"/>
                <a:ext cx="1058333" cy="1109133"/>
              </a:xfrm>
              <a:prstGeom prst="donut">
                <a:avLst>
                  <a:gd name="adj" fmla="val 5684"/>
                </a:avLst>
              </a:prstGeom>
              <a:solidFill>
                <a:srgbClr val="D18A5E"/>
              </a:solidFill>
              <a:ln>
                <a:solidFill>
                  <a:srgbClr val="F6D6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+mn-ea"/>
                  </a:rPr>
                  <a:t>3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+mn-ea"/>
                  </a:rPr>
                  <a:t>亿人</a:t>
                </a:r>
                <a:endParaRPr lang="zh-CN" altLang="en-US" sz="14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1" name="圆: 空心 7"/>
              <p:cNvSpPr/>
              <p:nvPr>
                <p:custDataLst>
                  <p:tags r:id="rId5"/>
                </p:custDataLst>
              </p:nvPr>
            </p:nvSpPr>
            <p:spPr>
              <a:xfrm>
                <a:off x="3632199" y="1699683"/>
                <a:ext cx="1058333" cy="1109133"/>
              </a:xfrm>
              <a:prstGeom prst="donut">
                <a:avLst>
                  <a:gd name="adj" fmla="val 5684"/>
                </a:avLst>
              </a:prstGeom>
              <a:solidFill>
                <a:srgbClr val="D18A5E"/>
              </a:solidFill>
              <a:ln>
                <a:solidFill>
                  <a:srgbClr val="F6D6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+mn-ea"/>
                  </a:rPr>
                  <a:t>小于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+mn-ea"/>
                  </a:rPr>
                  <a:t>60%</a:t>
                </a:r>
                <a:endParaRPr lang="zh-CN" altLang="en-US" sz="14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253369" y="1235509"/>
                <a:ext cx="671061" cy="362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全球</a:t>
                </a:r>
                <a:endParaRPr lang="zh-CN" altLang="en-US" sz="1400" dirty="0"/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542664" y="1235509"/>
                <a:ext cx="671061" cy="362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中国</a:t>
                </a:r>
                <a:endParaRPr lang="zh-CN" altLang="en-US" sz="1400" dirty="0"/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724275" y="1235509"/>
                <a:ext cx="895350" cy="362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就诊率</a:t>
                </a:r>
                <a:endParaRPr lang="zh-CN" altLang="en-US" sz="1400" dirty="0"/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71034" y="1483252"/>
                <a:ext cx="529342" cy="132556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400" b="1" dirty="0"/>
                  <a:t>慢 性 疼 痛</a:t>
                </a:r>
                <a:endParaRPr lang="zh-CN" altLang="en-US" sz="1400" b="1" dirty="0"/>
              </a:p>
            </p:txBody>
          </p:sp>
        </p:grpSp>
        <p:sp>
          <p:nvSpPr>
            <p:cNvPr id="17" name="内容占位符 5"/>
            <p:cNvSpPr txBox="1"/>
            <p:nvPr>
              <p:custDataLst>
                <p:tags r:id="rId10"/>
              </p:custDataLst>
            </p:nvPr>
          </p:nvSpPr>
          <p:spPr>
            <a:xfrm>
              <a:off x="1314" y="6180"/>
              <a:ext cx="7937" cy="6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zh-CN" altLang="en-US" sz="1400" dirty="0"/>
                <a:t>很多习以为常的慢性疼痛没有引起足够重视</a:t>
              </a:r>
              <a:endParaRPr lang="zh-CN" altLang="en-US" sz="1400" dirty="0"/>
            </a:p>
          </p:txBody>
        </p:sp>
        <p:sp>
          <p:nvSpPr>
            <p:cNvPr id="19" name="箭头: 下 18"/>
            <p:cNvSpPr/>
            <p:nvPr>
              <p:custDataLst>
                <p:tags r:id="rId11"/>
              </p:custDataLst>
            </p:nvPr>
          </p:nvSpPr>
          <p:spPr>
            <a:xfrm>
              <a:off x="4437" y="6942"/>
              <a:ext cx="517" cy="494"/>
            </a:xfrm>
            <a:prstGeom prst="downArrow">
              <a:avLst/>
            </a:prstGeom>
            <a:solidFill>
              <a:srgbClr val="D18A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0" name="内容占位符 5"/>
            <p:cNvSpPr txBox="1"/>
            <p:nvPr>
              <p:custDataLst>
                <p:tags r:id="rId12"/>
              </p:custDataLst>
            </p:nvPr>
          </p:nvSpPr>
          <p:spPr>
            <a:xfrm>
              <a:off x="909" y="7535"/>
              <a:ext cx="7937" cy="13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5000"/>
                </a:lnSpc>
                <a:buFont typeface="Arial" panose="020B0604020202020204" pitchFamily="34" charset="0"/>
                <a:buNone/>
              </a:pPr>
              <a:r>
                <a:rPr lang="zh-CN" altLang="en-US" sz="1400" b="1" dirty="0">
                  <a:solidFill>
                    <a:srgbClr val="E36221"/>
                  </a:solidFill>
                </a:rPr>
                <a:t>急性疼痛</a:t>
              </a:r>
              <a:r>
                <a:rPr lang="zh-CN" altLang="en-US" sz="1400" dirty="0"/>
                <a:t>是</a:t>
              </a:r>
              <a:r>
                <a:rPr lang="zh-CN" altLang="en-US" sz="1400" b="1" dirty="0">
                  <a:solidFill>
                    <a:srgbClr val="E36221"/>
                  </a:solidFill>
                </a:rPr>
                <a:t>症状</a:t>
              </a:r>
              <a:r>
                <a:rPr lang="zh-CN" altLang="en-US" sz="1400" dirty="0"/>
                <a:t>，随着疾病好转，疼痛就会消失。</a:t>
              </a:r>
              <a:endParaRPr lang="en-US" altLang="zh-CN" sz="1400" dirty="0"/>
            </a:p>
            <a:p>
              <a:pPr marL="0" indent="0">
                <a:lnSpc>
                  <a:spcPct val="125000"/>
                </a:lnSpc>
                <a:buFont typeface="Arial" panose="020B0604020202020204" pitchFamily="34" charset="0"/>
                <a:buNone/>
              </a:pPr>
              <a:r>
                <a:rPr lang="zh-CN" altLang="en-US" sz="1400" b="1" dirty="0">
                  <a:solidFill>
                    <a:srgbClr val="E36221"/>
                  </a:solidFill>
                </a:rPr>
                <a:t>慢性疼痛</a:t>
              </a:r>
              <a:r>
                <a:rPr lang="zh-CN" altLang="en-US" sz="1400" dirty="0"/>
                <a:t>是</a:t>
              </a:r>
              <a:r>
                <a:rPr lang="zh-CN" altLang="en-US" sz="1400" b="1" dirty="0">
                  <a:solidFill>
                    <a:srgbClr val="E36221"/>
                  </a:solidFill>
                </a:rPr>
                <a:t>疾病</a:t>
              </a:r>
              <a:r>
                <a:rPr lang="zh-CN" altLang="en-US" sz="1400" dirty="0"/>
                <a:t>的症状，需当作一种疾病去处理。</a:t>
              </a:r>
              <a:endParaRPr lang="zh-CN" altLang="en-US" sz="1400" dirty="0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545455" y="1687195"/>
            <a:ext cx="6144895" cy="472440"/>
          </a:xfrm>
          <a:prstGeom prst="rect">
            <a:avLst/>
          </a:prstGeom>
          <a:solidFill>
            <a:srgbClr val="F6D680"/>
          </a:solidFill>
        </p:spPr>
        <p:txBody>
          <a:bodyPr wrap="square" rtlCol="0">
            <a:no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已上市同类药品相比优势和不足：建议参照品黄道益活络油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676910" y="1687195"/>
            <a:ext cx="4414520" cy="472440"/>
          </a:xfrm>
          <a:prstGeom prst="rect">
            <a:avLst/>
          </a:prstGeom>
          <a:solidFill>
            <a:srgbClr val="F6D680"/>
          </a:solidFill>
        </p:spPr>
        <p:txBody>
          <a:bodyPr wrap="square" rtlCol="0">
            <a:no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疾病基本情况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94350" y="4238625"/>
            <a:ext cx="6033135" cy="432435"/>
          </a:xfrm>
          <a:prstGeom prst="rect">
            <a:avLst/>
          </a:prstGeom>
          <a:solidFill>
            <a:srgbClr val="F6D680"/>
          </a:solidFill>
        </p:spPr>
        <p:txBody>
          <a:bodyPr wrap="square" rtlCol="0">
            <a:no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弥补未满足的治疗需求情况：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545455" y="4671060"/>
            <a:ext cx="62350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u"/>
            </a:pPr>
            <a:r>
              <a:rPr lang="zh-CN" altLang="en-US" sz="1400" kern="0" spc="-1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替代口服镇痛药，减少副作用，局部给药，减少全身性副作用。适合轻度至中度疼痛（如肩颈痛、腰肌劳损），避免过度依赖口服药</a:t>
            </a:r>
            <a:endParaRPr lang="zh-CN" altLang="en-US" sz="1400" kern="0" spc="-1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u"/>
            </a:pPr>
            <a:r>
              <a:rPr lang="zh-CN" altLang="en-US" sz="1400" kern="0" spc="-1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运动人群、办公室久坐族需要快速缓解疼痛且不影响活动的产品：清凉感+轻微发热双重作用，适合运动后肌肉酸痛。</a:t>
            </a:r>
            <a:endParaRPr lang="zh-CN" altLang="en-US" sz="1400" kern="0" spc="-1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u"/>
            </a:pPr>
            <a:r>
              <a:rPr lang="zh-CN" altLang="en-US" sz="1400" kern="0" spc="-1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老年患者的温和镇痛选择：老年人因肝肾功能下降，需避免长期服用SAIDs或阿片类药物，透皮吸收，不经过肝脏代谢，安全性较高，适合骨关节炎、风湿痛的日常护理等</a:t>
            </a:r>
            <a:endParaRPr lang="zh-CN" altLang="en-US" sz="1400" kern="0" spc="-1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400" kern="0" spc="-1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u"/>
            </a:pPr>
            <a:endParaRPr lang="zh-CN" altLang="en-US" sz="1400" kern="0" spc="-1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 descr="7b0a20202020227461726765744d6f64756c65223a202270726f636573734f6e6c696e65466f6e7473220a7d0a"/>
          <p:cNvSpPr txBox="1"/>
          <p:nvPr>
            <p:custDataLst>
              <p:tags r:id="rId1"/>
            </p:custDataLst>
          </p:nvPr>
        </p:nvSpPr>
        <p:spPr>
          <a:xfrm>
            <a:off x="603885" y="723900"/>
            <a:ext cx="523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02</a:t>
            </a:r>
            <a:r>
              <a:rPr sz="240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安全性</a:t>
            </a:r>
            <a:endParaRPr lang="zh-CN" sz="2400" spc="-20" dirty="0">
              <a:ln w="6350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86765" y="1689859"/>
            <a:ext cx="9782274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不良反应情</a:t>
            </a:r>
            <a:r>
              <a:rPr lang="zh-CN" altLang="en-US" sz="1600" b="1" dirty="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况：</a:t>
            </a:r>
            <a:r>
              <a:rPr lang="zh-CN" altLang="en-US" sz="1600" dirty="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监测数据显示，本品有皮肤红肿、皮疹的个例报道。</a:t>
            </a:r>
            <a:endParaRPr lang="zh-CN" altLang="en-US" sz="1600" b="1" dirty="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600" b="1" dirty="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92225" y="2289175"/>
            <a:ext cx="4311650" cy="3128645"/>
            <a:chOff x="1377" y="2569"/>
            <a:chExt cx="6790" cy="2496"/>
          </a:xfrm>
        </p:grpSpPr>
        <p:grpSp>
          <p:nvGrpSpPr>
            <p:cNvPr id="4" name="组合 3"/>
            <p:cNvGrpSpPr/>
            <p:nvPr/>
          </p:nvGrpSpPr>
          <p:grpSpPr>
            <a:xfrm>
              <a:off x="1377" y="2569"/>
              <a:ext cx="6790" cy="2496"/>
              <a:chOff x="1377" y="6492"/>
              <a:chExt cx="7646" cy="2496"/>
            </a:xfrm>
          </p:grpSpPr>
          <p:sp>
            <p:nvSpPr>
              <p:cNvPr id="6" name="矩形 26"/>
              <p:cNvSpPr/>
              <p:nvPr>
                <p:custDataLst>
                  <p:tags r:id="rId3"/>
                </p:custDataLst>
              </p:nvPr>
            </p:nvSpPr>
            <p:spPr>
              <a:xfrm>
                <a:off x="1377" y="6492"/>
                <a:ext cx="6973" cy="2496"/>
              </a:xfrm>
              <a:custGeom>
                <a:avLst/>
                <a:gdLst>
                  <a:gd name="connsiteX0" fmla="*/ 108000 w 5109527"/>
                  <a:gd name="connsiteY0" fmla="*/ 0 h 2016652"/>
                  <a:gd name="connsiteX1" fmla="*/ 5001527 w 5109527"/>
                  <a:gd name="connsiteY1" fmla="*/ 0 h 2016652"/>
                  <a:gd name="connsiteX2" fmla="*/ 5109527 w 5109527"/>
                  <a:gd name="connsiteY2" fmla="*/ 108000 h 2016652"/>
                  <a:gd name="connsiteX3" fmla="*/ 5109527 w 5109527"/>
                  <a:gd name="connsiteY3" fmla="*/ 1908652 h 2016652"/>
                  <a:gd name="connsiteX4" fmla="*/ 5001527 w 5109527"/>
                  <a:gd name="connsiteY4" fmla="*/ 2016652 h 2016652"/>
                  <a:gd name="connsiteX5" fmla="*/ 108000 w 5109527"/>
                  <a:gd name="connsiteY5" fmla="*/ 2016652 h 2016652"/>
                  <a:gd name="connsiteX6" fmla="*/ 0 w 5109527"/>
                  <a:gd name="connsiteY6" fmla="*/ 1908652 h 2016652"/>
                  <a:gd name="connsiteX7" fmla="*/ 0 w 5109527"/>
                  <a:gd name="connsiteY7" fmla="*/ 108000 h 2016652"/>
                  <a:gd name="connsiteX8" fmla="*/ 108000 w 5109527"/>
                  <a:gd name="connsiteY8" fmla="*/ 0 h 201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9527" h="2016652">
                    <a:moveTo>
                      <a:pt x="108000" y="0"/>
                    </a:moveTo>
                    <a:lnTo>
                      <a:pt x="5001527" y="0"/>
                    </a:lnTo>
                    <a:cubicBezTo>
                      <a:pt x="5061143" y="0"/>
                      <a:pt x="5109527" y="48384"/>
                      <a:pt x="5109527" y="108000"/>
                    </a:cubicBezTo>
                    <a:lnTo>
                      <a:pt x="5109527" y="1908652"/>
                    </a:lnTo>
                    <a:cubicBezTo>
                      <a:pt x="5109527" y="1968268"/>
                      <a:pt x="5061143" y="2016652"/>
                      <a:pt x="5001527" y="2016652"/>
                    </a:cubicBezTo>
                    <a:lnTo>
                      <a:pt x="108000" y="2016652"/>
                    </a:lnTo>
                    <a:cubicBezTo>
                      <a:pt x="48384" y="2016652"/>
                      <a:pt x="0" y="1968268"/>
                      <a:pt x="0" y="1908652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</a:path>
                </a:pathLst>
              </a:custGeom>
              <a:solidFill>
                <a:srgbClr val="F3CA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4"/>
                </p:custDataLst>
              </p:nvPr>
            </p:nvSpPr>
            <p:spPr>
              <a:xfrm>
                <a:off x="1946" y="7105"/>
                <a:ext cx="5340" cy="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>
                    <a:sym typeface="+mn-ea"/>
                  </a:rPr>
                  <a:t>六岁以下儿童及孕妇禁用。对本品及所含成份过敏者禁用</a:t>
                </a:r>
                <a:endParaRPr lang="zh-CN" altLang="en-US" sz="1400">
                  <a:sym typeface="+mn-ea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5"/>
                </p:custDataLst>
              </p:nvPr>
            </p:nvSpPr>
            <p:spPr>
              <a:xfrm>
                <a:off x="1778" y="6606"/>
                <a:ext cx="7245" cy="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>
                    <a:sym typeface="+mn-ea"/>
                  </a:rPr>
                  <a:t>禁    </a:t>
                </a:r>
                <a:r>
                  <a:rPr lang="en-US" altLang="zh-CN" b="1">
                    <a:sym typeface="+mn-ea"/>
                  </a:rPr>
                  <a:t>   </a:t>
                </a:r>
                <a:r>
                  <a:rPr lang="zh-CN" altLang="en-US" b="1">
                    <a:sym typeface="+mn-ea"/>
                  </a:rPr>
                  <a:t>忌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</p:grpSp>
        <p:cxnSp>
          <p:nvCxnSpPr>
            <p:cNvPr id="24" name="直接连接符 23"/>
            <p:cNvCxnSpPr/>
            <p:nvPr>
              <p:custDataLst>
                <p:tags r:id="rId6"/>
              </p:custDataLst>
            </p:nvPr>
          </p:nvCxnSpPr>
          <p:spPr>
            <a:xfrm>
              <a:off x="1882" y="2988"/>
              <a:ext cx="2551" cy="0"/>
            </a:xfrm>
            <a:prstGeom prst="line">
              <a:avLst/>
            </a:prstGeom>
            <a:ln w="15875">
              <a:solidFill>
                <a:srgbClr val="B290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603875" y="2289810"/>
            <a:ext cx="9278876" cy="3230880"/>
            <a:chOff x="1377" y="5400"/>
            <a:chExt cx="14612" cy="5088"/>
          </a:xfrm>
        </p:grpSpPr>
        <p:grpSp>
          <p:nvGrpSpPr>
            <p:cNvPr id="9" name="组合 8"/>
            <p:cNvGrpSpPr/>
            <p:nvPr/>
          </p:nvGrpSpPr>
          <p:grpSpPr>
            <a:xfrm>
              <a:off x="1377" y="5400"/>
              <a:ext cx="14612" cy="5088"/>
              <a:chOff x="1446" y="6012"/>
              <a:chExt cx="7481" cy="5088"/>
            </a:xfrm>
          </p:grpSpPr>
          <p:sp>
            <p:nvSpPr>
              <p:cNvPr id="11" name="矩形 26"/>
              <p:cNvSpPr/>
              <p:nvPr>
                <p:custDataLst>
                  <p:tags r:id="rId7"/>
                </p:custDataLst>
              </p:nvPr>
            </p:nvSpPr>
            <p:spPr>
              <a:xfrm>
                <a:off x="1446" y="6012"/>
                <a:ext cx="4576" cy="4926"/>
              </a:xfrm>
              <a:custGeom>
                <a:avLst/>
                <a:gdLst>
                  <a:gd name="connsiteX0" fmla="*/ 108000 w 5109527"/>
                  <a:gd name="connsiteY0" fmla="*/ 0 h 2016652"/>
                  <a:gd name="connsiteX1" fmla="*/ 5001527 w 5109527"/>
                  <a:gd name="connsiteY1" fmla="*/ 0 h 2016652"/>
                  <a:gd name="connsiteX2" fmla="*/ 5109527 w 5109527"/>
                  <a:gd name="connsiteY2" fmla="*/ 108000 h 2016652"/>
                  <a:gd name="connsiteX3" fmla="*/ 5109527 w 5109527"/>
                  <a:gd name="connsiteY3" fmla="*/ 1908652 h 2016652"/>
                  <a:gd name="connsiteX4" fmla="*/ 5001527 w 5109527"/>
                  <a:gd name="connsiteY4" fmla="*/ 2016652 h 2016652"/>
                  <a:gd name="connsiteX5" fmla="*/ 108000 w 5109527"/>
                  <a:gd name="connsiteY5" fmla="*/ 2016652 h 2016652"/>
                  <a:gd name="connsiteX6" fmla="*/ 0 w 5109527"/>
                  <a:gd name="connsiteY6" fmla="*/ 1908652 h 2016652"/>
                  <a:gd name="connsiteX7" fmla="*/ 0 w 5109527"/>
                  <a:gd name="connsiteY7" fmla="*/ 108000 h 2016652"/>
                  <a:gd name="connsiteX8" fmla="*/ 108000 w 5109527"/>
                  <a:gd name="connsiteY8" fmla="*/ 0 h 201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9527" h="2016652">
                    <a:moveTo>
                      <a:pt x="108000" y="0"/>
                    </a:moveTo>
                    <a:lnTo>
                      <a:pt x="5001527" y="0"/>
                    </a:lnTo>
                    <a:cubicBezTo>
                      <a:pt x="5061143" y="0"/>
                      <a:pt x="5109527" y="48384"/>
                      <a:pt x="5109527" y="108000"/>
                    </a:cubicBezTo>
                    <a:lnTo>
                      <a:pt x="5109527" y="1908652"/>
                    </a:lnTo>
                    <a:cubicBezTo>
                      <a:pt x="5109527" y="1968268"/>
                      <a:pt x="5061143" y="2016652"/>
                      <a:pt x="5001527" y="2016652"/>
                    </a:cubicBezTo>
                    <a:lnTo>
                      <a:pt x="108000" y="2016652"/>
                    </a:lnTo>
                    <a:cubicBezTo>
                      <a:pt x="48384" y="2016652"/>
                      <a:pt x="0" y="1968268"/>
                      <a:pt x="0" y="1908652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</a:path>
                </a:pathLst>
              </a:custGeom>
              <a:solidFill>
                <a:srgbClr val="F3CA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1584" y="6837"/>
                <a:ext cx="4621" cy="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1、本品为外用药，禁止内服。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2、使用本品时切勿大面积使用，切勿用于破损皮肤及伤口，切勿与跟睛及黏膜接触。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3、过敏体质者慎用。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4、儿童及年老体弱者慎用，使用本品前请咨询医师意见。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5、用药后局部出现皮疹等过敏表现者应停用，洗净，必要时向医师咨询。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6、本品含有水杨酸甲酯，外用亦可经皮肤吸收到血液，对于服用华法林药物的患者过量使用该药，存在可能引起出血的风险。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7、患有感冒、水痘威或热病的儿童应避免使用含有水杨酸甲酯的产品。遗传性葡萄糖-6-磷酸脱氢酶缺乏症患者、对水杨酸类药物过敏者慎用。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9、本品所含薄荷脑浓度较高，有灼伤皮肤的风险，若出现皮肤烧灼感红肿威疼痛请立即停止使用，严重者请及时就医。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10.本品性状发生改变时禁止使用。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11.如正在使用其他药品，使用本品前请咨询医师或药。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12.请将本品放在儿童不能接触的地方。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13.儿童必须在成人监护下使用。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000">
                    <a:sym typeface="+mn-ea"/>
                  </a:rPr>
                  <a:t>14.若用药后症状加剧威使用一段时间仍未见好转，应立即停用，严重者应及时就医。</a:t>
                </a:r>
                <a:endParaRPr lang="zh-CN" altLang="en-US" sz="1000"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i="0" u="none" strike="noStrike" kern="1200" cap="none" spc="0" normalizeH="0" baseline="0">
                  <a:solidFill>
                    <a:schemeClr val="tx1"/>
                  </a:solidFill>
                  <a:cs typeface="+mn-cs"/>
                  <a:sym typeface="+mn-ea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1682" y="6188"/>
                <a:ext cx="7245" cy="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b="1">
                    <a:sym typeface="+mn-ea"/>
                  </a:rPr>
                  <a:t>注意事项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  <a:sym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>
              <p:custDataLst>
                <p:tags r:id="rId10"/>
              </p:custDataLst>
            </p:nvPr>
          </p:nvCxnSpPr>
          <p:spPr>
            <a:xfrm>
              <a:off x="1785" y="6216"/>
              <a:ext cx="2551" cy="0"/>
            </a:xfrm>
            <a:prstGeom prst="line">
              <a:avLst/>
            </a:prstGeom>
            <a:ln w="15875">
              <a:solidFill>
                <a:srgbClr val="B290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786765" y="5417820"/>
            <a:ext cx="90601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药物相互作用：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如与其他药物同时使用可能会发生药物相互作用，详情请咨询医师或药师。</a:t>
            </a:r>
            <a:endParaRPr lang="zh-CN" altLang="en-US" sz="1600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安全性方面优势和不足：</a:t>
            </a:r>
            <a:r>
              <a:rPr lang="zh-CN" altLang="en-US" sz="1600" dirty="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临床研究证实，祛风活络油治疗过程无严重不良反应发生，安全性良好</a:t>
            </a:r>
            <a:endParaRPr lang="zh-CN" altLang="en-US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680720" y="2141220"/>
            <a:ext cx="10641330" cy="2176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 fontAlgn="auto">
              <a:lnSpc>
                <a:spcPct val="100000"/>
              </a:lnSpc>
              <a:buNone/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水杨酸甲酯：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抑制环氧酶活性减少前列腺素合成，阻断疼痛信号传递，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迅速渗透肌肤，促进血液循环，消肿除弊，强效镇痛，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对风湿性关节炎、肌肉痛等有显著缓解效果。实验显示3%浓度对急性炎症抑制率达68%，透皮吸收效率优于阿司匹林。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桉油</a:t>
            </a:r>
            <a:r>
              <a:rPr lang="en-US" altLang="zh-CN" sz="1600" baseline="30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具有抗菌、抗炎、抗氧化、促进渗透，促进药物透皮吸收的作用。可祛风止痛、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舒缓酸痛。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薄荷脑</a:t>
            </a:r>
            <a:r>
              <a:rPr lang="en-US" altLang="zh-CN" sz="1600" baseline="3000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薄荷脑作为一种单萜类化合物，不仅对中枢神经系统具有显著的保护作用，还具有体温调节、抗炎、镇痛、促进透皮吸收、抗肿瘤等功效，既可作为药物辅料也可作为活性成分。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在医药领域主要应用薄荷脑的抗炎、镇痛及促进渗透的作用，制备外用贴膏剂或软膏剂，用于活血祛瘀、舒筋活络、消肿止痛、止痒消炎等；或制备内用制剂，用于清热解表、化痰散结、利咽开音、通窍消肿等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薄荷素油：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是从薄荷中通过蒸馏提取的挥发性精油，保留了薄荷的主要活性成分，如薄荷醇（Menthol）、薄荷酮（Menthone）等，具有镇痛、止痒，舒缓、抗炎作用，可用于皮肤或黏膜产生清凉感以减轻不适及疼痛。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u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此等成份按相应比例相须相辅，发挥舒筋活络、祛风止痛、提神醒脑的功效，用于腰背酸痛，跌打损伤，肢体疼痛，颈项疼痛，舟车晕浪，头痛头晕，蚊虫叮咬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1"/>
            </p:custDataLst>
          </p:nvPr>
        </p:nvSpPr>
        <p:spPr>
          <a:xfrm>
            <a:off x="603885" y="723900"/>
            <a:ext cx="523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03</a:t>
            </a:r>
            <a:r>
              <a:rPr sz="240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有效性</a:t>
            </a:r>
            <a:r>
              <a:rPr lang="en-US" alt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组方合理性</a:t>
            </a:r>
            <a:endParaRPr lang="zh-CN" altLang="en-US" sz="2400" spc="-20" dirty="0">
              <a:ln w="6350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603885" y="1668780"/>
            <a:ext cx="2524125" cy="472440"/>
          </a:xfrm>
          <a:prstGeom prst="rect">
            <a:avLst/>
          </a:prstGeom>
          <a:solidFill>
            <a:srgbClr val="F6D680"/>
          </a:solidFill>
        </p:spPr>
        <p:txBody>
          <a:bodyPr wrap="square" rtlCol="0">
            <a:no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组方合理性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80720" y="5617210"/>
            <a:ext cx="106495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OTC用药更安全，减少皮肤刺激、疼痛、皮疹等不良反应，处方无剧毒药材，有效期长达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年。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603885" y="5144770"/>
            <a:ext cx="2600325" cy="472440"/>
          </a:xfrm>
          <a:prstGeom prst="rect">
            <a:avLst/>
          </a:prstGeom>
          <a:solidFill>
            <a:srgbClr val="F6D680"/>
          </a:solidFill>
        </p:spPr>
        <p:txBody>
          <a:bodyPr wrap="square" rtlCol="0">
            <a:no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能发挥中成药治疗优势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885" y="5954395"/>
            <a:ext cx="6176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/>
              <a:t>1.</a:t>
            </a:r>
            <a:r>
              <a:rPr sz="900"/>
              <a:t>林孜,王晖. 活络油成分及药效研究综述 [J]. 临床医药文献电子杂志, 2016, 3 (38): 7691-7692.</a:t>
            </a:r>
            <a:endParaRPr sz="900"/>
          </a:p>
          <a:p>
            <a:r>
              <a:rPr lang="en-US" sz="900"/>
              <a:t>2.</a:t>
            </a:r>
            <a:r>
              <a:rPr sz="900"/>
              <a:t>朱帅鸣,骆芙瑶,麻浩,等. 薄荷脑的药理作用及开发应用现状 [J]. 中国药房, 2023, 34 (13): 1651-1655.</a:t>
            </a:r>
            <a:endParaRPr sz="900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1"/>
            </p:custDataLst>
          </p:nvPr>
        </p:nvSpPr>
        <p:spPr>
          <a:xfrm>
            <a:off x="603885" y="723900"/>
            <a:ext cx="523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04</a:t>
            </a:r>
            <a:r>
              <a:rPr sz="240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40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创新性</a:t>
            </a:r>
            <a:endParaRPr lang="zh-CN" sz="2400" spc="-20" dirty="0">
              <a:ln w="6350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4156" y="1778292"/>
            <a:ext cx="11256742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、现行医保目录内暂无适用广泛、需求度高的活络油类产品。</a:t>
            </a:r>
            <a:endParaRPr lang="zh-CN" altLang="en-US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3885" y="2300605"/>
            <a:ext cx="10911205" cy="2308422"/>
            <a:chOff x="431370" y="2089018"/>
            <a:chExt cx="11027205" cy="2391646"/>
          </a:xfrm>
        </p:grpSpPr>
        <p:sp>
          <p:nvSpPr>
            <p:cNvPr id="2" name="文本框 1"/>
            <p:cNvSpPr txBox="1"/>
            <p:nvPr/>
          </p:nvSpPr>
          <p:spPr>
            <a:xfrm>
              <a:off x="431370" y="2472774"/>
              <a:ext cx="11027205" cy="2007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+mn-ea"/>
                </a:rPr>
                <a:t> </a:t>
              </a:r>
              <a:r>
                <a:rPr lang="zh-CN" altLang="en-US" sz="1600" b="1" dirty="0">
                  <a:latin typeface="+mn-ea"/>
                </a:rPr>
                <a:t>镇痛增强</a:t>
              </a:r>
              <a:r>
                <a:rPr lang="en-US" altLang="zh-CN" sz="1600" b="1" dirty="0">
                  <a:latin typeface="+mn-ea"/>
                </a:rPr>
                <a:t>+</a:t>
              </a:r>
              <a:r>
                <a:rPr lang="zh-CN" altLang="en-US" sz="1600" b="1" dirty="0">
                  <a:latin typeface="+mn-ea"/>
                  <a:sym typeface="+mn-ea"/>
                </a:rPr>
                <a:t>促透皮吸收</a:t>
              </a:r>
              <a:r>
                <a:rPr lang="en-US" altLang="zh-CN" sz="1600" b="1" dirty="0">
                  <a:latin typeface="+mn-ea"/>
                  <a:sym typeface="+mn-ea"/>
                </a:rPr>
                <a:t>+</a:t>
              </a:r>
              <a:r>
                <a:rPr lang="zh-CN" altLang="en-US" sz="1600" b="1" dirty="0">
                  <a:latin typeface="+mn-ea"/>
                  <a:sym typeface="+mn-ea"/>
                </a:rPr>
                <a:t>抗炎协同</a:t>
              </a:r>
              <a:endParaRPr lang="zh-CN" altLang="en-US" sz="1600" dirty="0"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+mn-ea"/>
                </a:rPr>
                <a:t>水杨酸甲酯抑制炎症介质（如PGE₂），桉叶油减少炎症反应，薄荷脑通过神经调节掩盖痛觉。</a:t>
              </a:r>
              <a:endParaRPr lang="zh-CN" altLang="en-US" sz="1600" dirty="0"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+mn-ea"/>
                </a:rPr>
                <a:t>桉叶油中的 1,8-桉叶素 可破坏角质层脂质结构，提高水杨酸甲酯的透皮渗透率。薄荷脑也能轻微促进药物吸收，增强局部药物浓度。</a:t>
              </a:r>
              <a:endParaRPr lang="zh-CN" altLang="en-US" sz="1600" dirty="0"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u"/>
              </a:pPr>
              <a:r>
                <a:rPr lang="zh-CN" altLang="en-US" sz="1600" dirty="0">
                  <a:latin typeface="+mn-ea"/>
                </a:rPr>
                <a:t>水杨酸甲酯（NSAID类作用）+ 桉叶油（抑制TNF-α、IL-6）+ 薄荷脑（改善微循环）共同减轻炎症反应。</a:t>
              </a:r>
              <a:endParaRPr lang="zh-CN" altLang="en-US" sz="1600" dirty="0">
                <a:latin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31370" y="2089018"/>
              <a:ext cx="11027205" cy="381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b="1" dirty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、复方协同促进透皮吸收并延长作用时间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04156" y="4700382"/>
            <a:ext cx="11256742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、三大功能主治提升场景适用性</a:t>
            </a:r>
            <a:endParaRPr lang="zh-CN" altLang="en-US" b="1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4156" y="5133631"/>
            <a:ext cx="1102720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effectLst/>
                <a:latin typeface="+mn-ea"/>
              </a:rPr>
              <a:t>患者量覆盖广：</a:t>
            </a:r>
            <a:r>
              <a:rPr lang="zh-CN" altLang="en-US" sz="1600">
                <a:sym typeface="+mn-ea"/>
              </a:rPr>
              <a:t>舒筋活络，祛风止痛，提神醒脑。</a:t>
            </a:r>
            <a:r>
              <a:rPr lang="zh-CN" altLang="en-US" sz="1600" dirty="0">
                <a:effectLst/>
                <a:latin typeface="+mn-ea"/>
              </a:rPr>
              <a:t>各种</a:t>
            </a:r>
            <a:r>
              <a:rPr sz="1600" dirty="0">
                <a:solidFill>
                  <a:schemeClr val="tx1"/>
                </a:solidFill>
                <a:effectLst/>
                <a:latin typeface="+mn-ea"/>
              </a:rPr>
              <a:t>腰背酸痛，跌打损伤，肢体疼痛，颈项疼痛</a:t>
            </a:r>
            <a:r>
              <a:rPr lang="zh-CN" sz="1600" dirty="0">
                <a:solidFill>
                  <a:schemeClr val="tx1"/>
                </a:solidFill>
                <a:effectLst/>
                <a:latin typeface="+mn-ea"/>
              </a:rPr>
              <a:t>，头晕头痛等均适用</a:t>
            </a:r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82775" y="5897357"/>
            <a:ext cx="8426450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2" algn="l"/>
            <a:r>
              <a:rPr lang="zh-CN" altLang="en-US" b="1" i="0" dirty="0">
                <a:solidFill>
                  <a:srgbClr val="211F20"/>
                </a:solidFill>
                <a:effectLst/>
                <a:latin typeface="Inter"/>
              </a:rPr>
              <a:t>符合</a:t>
            </a:r>
            <a:r>
              <a:rPr lang="en-US" altLang="zh-CN" b="1" i="0" dirty="0">
                <a:solidFill>
                  <a:srgbClr val="EC1B21"/>
                </a:solidFill>
                <a:effectLst/>
                <a:latin typeface="Inter"/>
              </a:rPr>
              <a:t>《</a:t>
            </a:r>
            <a:r>
              <a:rPr lang="zh-CN" altLang="en-US" b="1" i="0" dirty="0">
                <a:solidFill>
                  <a:srgbClr val="EC1B21"/>
                </a:solidFill>
                <a:effectLst/>
                <a:latin typeface="Inter"/>
              </a:rPr>
              <a:t>粤港澳大湾区中医药创新发展规划纲要</a:t>
            </a:r>
            <a:r>
              <a:rPr lang="en-US" altLang="zh-CN" b="1" i="0" dirty="0">
                <a:solidFill>
                  <a:srgbClr val="EC1B21"/>
                </a:solidFill>
                <a:effectLst/>
                <a:latin typeface="Inter"/>
              </a:rPr>
              <a:t>》</a:t>
            </a:r>
            <a:r>
              <a:rPr lang="zh-CN" altLang="en-US" b="1" i="0" dirty="0">
                <a:solidFill>
                  <a:srgbClr val="211F20"/>
                </a:solidFill>
                <a:effectLst/>
                <a:latin typeface="Inter"/>
              </a:rPr>
              <a:t>等区域政策导向</a:t>
            </a:r>
            <a:endParaRPr lang="zh-CN" altLang="en-US" b="1" i="0" dirty="0">
              <a:solidFill>
                <a:srgbClr val="211F20"/>
              </a:solidFill>
              <a:effectLst/>
              <a:latin typeface="Inter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 descr="7b0a20202020227461726765744d6f64756c65223a202270726f636573734f6e6c696e65466f6e7473220a7d0a"/>
          <p:cNvSpPr txBox="1"/>
          <p:nvPr>
            <p:custDataLst>
              <p:tags r:id="rId1"/>
            </p:custDataLst>
          </p:nvPr>
        </p:nvSpPr>
        <p:spPr>
          <a:xfrm>
            <a:off x="603885" y="723900"/>
            <a:ext cx="523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05</a:t>
            </a:r>
            <a:r>
              <a:rPr sz="240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400" spc="-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公平性</a:t>
            </a:r>
            <a:endParaRPr lang="zh-CN" altLang="en-US" sz="2400" spc="-20" dirty="0">
              <a:ln w="6350" cap="flat" cmpd="sng">
                <a:solidFill>
                  <a:srgbClr val="FFFFFF">
                    <a:alpha val="100000"/>
                  </a:srgbClr>
                </a:solidFill>
                <a:prstDash val="solid"/>
                <a:miter lim="0"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3885" y="1713230"/>
            <a:ext cx="11021060" cy="4489450"/>
          </a:xfrm>
        </p:spPr>
        <p:txBody>
          <a:bodyPr>
            <a:noAutofit/>
          </a:bodyPr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b="1" spc="0" dirty="0"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对公共健康的影响：</a:t>
            </a:r>
            <a:r>
              <a:rPr lang="zh-CN" alt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祛风活络油作为传统中药制剂，提升基层医疗可及性，降低患者就医成本。其外用特性减少了对口服镇痛药的依赖，避免了胃肠道损伤等西药副作用，尤其适合老年和慢性疼痛患者。同时，它的推广符合中医药发展战略，有助于传承中医文化，增强公众健康管理的便利性和安全性。</a:t>
            </a:r>
            <a:r>
              <a:rPr lang="zh-CN" alt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600" spc="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b="1" spc="0" dirty="0"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保基本原则：</a:t>
            </a:r>
            <a:r>
              <a:rPr sz="16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祛风活络油</a:t>
            </a:r>
            <a:r>
              <a:rPr lang="zh-CN" sz="16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有明确的适应症，</a:t>
            </a:r>
            <a:r>
              <a:rPr sz="16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符合《国家医保药品目录》对骨科/外科用药的覆盖范围。平均日均消费</a:t>
            </a:r>
            <a:r>
              <a:rPr lang="zh-CN" sz="16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</a:t>
            </a:r>
            <a:r>
              <a:rPr sz="16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，降低了患者的用药成本，本品治疗费用更经济性。且可有效减少的不良事件发生，本品为甲类非处方药，减少医疗操作，进一步降低医疗成本，节省医保基金，体现公平可及，符合“保基本”的原则。</a:t>
            </a:r>
            <a:endParaRPr sz="1600" spc="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b="1" spc="0" dirty="0"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弥补药品目录短板：</a:t>
            </a:r>
            <a:r>
              <a:rPr lang="en-US" altLang="zh-CN" sz="1600" b="1" spc="0" dirty="0"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目前目录内尚无活络油外用药品。祛风活络油可舒筋活络、祛风止痛、提神醒脑。蚊虫叮咬、头痛头晕、舟车晕浪、颈项疼痛、肢体疼痛、跌打损伤、腰背酸痛。</a:t>
            </a:r>
            <a:endParaRPr lang="zh-CN" altLang="en-US" sz="1600" spc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b="1" spc="0" dirty="0"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临床管理难度：</a:t>
            </a:r>
            <a:r>
              <a:rPr lang="zh-CN" alt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祛风活络油为</a:t>
            </a:r>
            <a:r>
              <a:rPr lang="en-US" altLang="zh-CN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OTC</a:t>
            </a:r>
            <a:r>
              <a:rPr lang="zh-CN" altLang="en-US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，通过外用涂抹简化临床应用，安全便捷。不存在临床滥用风险和超说明书用药的可能性；适应症表述清晰；禁忌及不良反应限制要求明确，医保经办审核方便</a:t>
            </a:r>
            <a:endParaRPr lang="zh-CN" altLang="en-US" sz="1600" spc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祛风活络油-镇痛霸-透明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2605" y="1297305"/>
            <a:ext cx="5353050" cy="53555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50161" y="2400063"/>
            <a:ext cx="5066251" cy="2654538"/>
            <a:chOff x="275403" y="1759215"/>
            <a:chExt cx="5066251" cy="2654538"/>
          </a:xfrm>
        </p:grpSpPr>
        <p:sp>
          <p:nvSpPr>
            <p:cNvPr id="9" name="Title 1"/>
            <p:cNvSpPr txBox="1"/>
            <p:nvPr/>
          </p:nvSpPr>
          <p:spPr>
            <a:xfrm>
              <a:off x="390396" y="1759215"/>
              <a:ext cx="4951258" cy="1038096"/>
            </a:xfrm>
            <a:prstGeom prst="rect">
              <a:avLst/>
            </a:prstGeom>
          </p:spPr>
          <p:txBody>
            <a:bodyPr lIns="0" rIns="0" anchor="ctr">
              <a:noAutofit/>
              <a:scene3d>
                <a:camera prst="orthographicFront"/>
                <a:lightRig rig="threePt" dir="t"/>
              </a:scene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defTabSz="1219200">
                <a:lnSpc>
                  <a:spcPct val="125000"/>
                </a:lnSpc>
              </a:pPr>
              <a:r>
                <a:rPr lang="zh-CN" altLang="en-US" sz="9600" b="1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感谢观看</a:t>
              </a:r>
              <a:endParaRPr lang="zh-CN" altLang="en-US" sz="96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75403" y="3133069"/>
              <a:ext cx="5066251" cy="553085"/>
              <a:chOff x="275403" y="3133069"/>
              <a:chExt cx="5066251" cy="553085"/>
            </a:xfrm>
          </p:grpSpPr>
          <p:sp>
            <p:nvSpPr>
              <p:cNvPr id="11" name="矩形: 圆角 10"/>
              <p:cNvSpPr/>
              <p:nvPr/>
            </p:nvSpPr>
            <p:spPr>
              <a:xfrm>
                <a:off x="428496" y="3148652"/>
                <a:ext cx="4760064" cy="480000"/>
              </a:xfrm>
              <a:prstGeom prst="roundRect">
                <a:avLst/>
              </a:prstGeom>
              <a:solidFill>
                <a:srgbClr val="EC1B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lnSpc>
                    <a:spcPct val="125000"/>
                  </a:lnSpc>
                </a:pPr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75403" y="3133069"/>
                <a:ext cx="5066251" cy="553085"/>
              </a:xfrm>
              <a:prstGeom prst="rect">
                <a:avLst/>
              </a:prstGeom>
              <a:solidFill>
                <a:srgbClr val="D18A5E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200">
                  <a:lnSpc>
                    <a:spcPct val="125000"/>
                  </a:lnSpc>
                </a:pPr>
                <a:r>
                  <a:rPr lang="zh-CN" altLang="en-US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舒筋活络 </a:t>
                </a:r>
                <a:r>
                  <a:rPr lang="en-US" altLang="zh-CN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|  </a:t>
                </a:r>
                <a:r>
                  <a:rPr lang="zh-CN" altLang="en-US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祛风止痛  </a:t>
                </a:r>
                <a:r>
                  <a:rPr lang="en-US" altLang="zh-CN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|  </a:t>
                </a:r>
                <a:r>
                  <a:rPr lang="zh-CN" altLang="en-US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提神醒脑</a:t>
                </a:r>
                <a:endParaRPr lang="zh-CN" altLang="en-US" sz="2400" b="1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" name="Title 1"/>
            <p:cNvSpPr txBox="1"/>
            <p:nvPr/>
          </p:nvSpPr>
          <p:spPr>
            <a:xfrm>
              <a:off x="529403" y="3933753"/>
              <a:ext cx="4661417" cy="480000"/>
            </a:xfrm>
            <a:prstGeom prst="rect">
              <a:avLst/>
            </a:prstGeom>
          </p:spPr>
          <p:txBody>
            <a:bodyPr lIns="0" rIns="0" anchor="ctr">
              <a:noAutofit/>
              <a:scene3d>
                <a:camera prst="orthographicFront"/>
                <a:lightRig rig="threePt" dir="t"/>
              </a:scene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ctr" defTabSz="1219200">
                <a:lnSpc>
                  <a:spcPct val="125000"/>
                </a:lnSpc>
              </a:pPr>
              <a:r>
                <a:rPr lang="zh-CN" sz="4200" b="1" dirty="0">
                  <a:solidFill>
                    <a:srgbClr val="211F20"/>
                  </a:solidFill>
                  <a:latin typeface="+mn-lt"/>
                  <a:ea typeface="+mn-ea"/>
                  <a:cs typeface="+mn-ea"/>
                  <a:sym typeface="+mn-lt"/>
                </a:rPr>
                <a:t>祛风活络油</a:t>
              </a:r>
              <a:endParaRPr lang="zh-CN" sz="4200" b="1" dirty="0">
                <a:solidFill>
                  <a:srgbClr val="211F2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TABLE_ENDDRAG_ORIGIN_RECT" val="398*132"/>
  <p:tag name="TABLE_ENDDRAG_RECT" val="436*225*398*132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3.xml><?xml version="1.0" encoding="utf-8"?>
<p:tagLst xmlns:p="http://schemas.openxmlformats.org/presentationml/2006/main">
  <p:tag name="COMMONDATA" val="eyJoZGlkIjoiMzEwNTM5NzYwMDRjMzkwZTVkZjY2ODkwMGIxNGU0OTU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2879</Words>
  <Application>WPS 演示</Application>
  <PresentationFormat>宽屏</PresentationFormat>
  <Paragraphs>189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微软雅黑</vt:lpstr>
      <vt:lpstr>汉仪君黑-45简</vt:lpstr>
      <vt:lpstr>Arial</vt:lpstr>
      <vt:lpstr>Inter</vt:lpstr>
      <vt:lpstr>Segoe Print</vt:lpstr>
      <vt:lpstr>U.S. 101</vt:lpstr>
      <vt:lpstr>Roboto</vt:lpstr>
      <vt:lpstr>Times New Roman</vt:lpstr>
      <vt:lpstr>Open Sans Light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丽</cp:lastModifiedBy>
  <cp:revision>320</cp:revision>
  <dcterms:created xsi:type="dcterms:W3CDTF">2019-06-19T02:08:00Z</dcterms:created>
  <dcterms:modified xsi:type="dcterms:W3CDTF">2025-07-19T05:21:09Z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2052-12.1.0.15358</vt:lpwstr>
  </property>
  <property fmtid="{D5CDD505-2E9C-101B-9397-08002B2CF9AE}" pid="3" name="ICV">
    <vt:lpwstr>46372B230AAC47359C43BD75425DE9B1_13</vt:lpwstr>
  </property>
</Properties>
</file>