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Default Extension="tiff" ContentType="image/tiff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14"/>
  </p:notesMasterIdLst>
  <p:sldIdLst>
    <p:sldId id="262" r:id="rId4"/>
    <p:sldId id="271" r:id="rId5"/>
    <p:sldId id="257" r:id="rId6"/>
    <p:sldId id="274" r:id="rId7"/>
    <p:sldId id="276" r:id="rId8"/>
    <p:sldId id="277" r:id="rId9"/>
    <p:sldId id="279" r:id="rId10"/>
    <p:sldId id="280" r:id="rId11"/>
    <p:sldId id="269" r:id="rId12"/>
    <p:sldId id="27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57349" autoAdjust="0"/>
  </p:normalViewPr>
  <p:slideViewPr>
    <p:cSldViewPr snapToGrid="0" showGuides="1">
      <p:cViewPr varScale="1">
        <p:scale>
          <a:sx n="75" d="100"/>
          <a:sy n="75" d="100"/>
        </p:scale>
        <p:origin x="-96" y="-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&#24037;&#20316;&#35760;&#24405;1\0000&#24180;&#24230;&#24037;&#20316;\2015&#20043;&#21518;&#24037;&#20316;\2021&#24180;&#24037;&#20316;\000000&#30899;&#37240;&#38247;&#39063;&#31890;20210125\20250309&#22269;&#35848;&#36164;&#26009;\&#9733;&#24038;&#22885;&#30813;&#21777;&#20998;&#25955;&#29255;&#30003;&#25253;&#36827;&#21307;&#20445;\&#25968;&#25454;&#22788;&#2970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微软雅黑" pitchFamily="34" charset="-122"/>
                <a:cs typeface="+mn-cs"/>
                <a:sym typeface="Arial" charset="0"/>
              </a:defRPr>
            </a:pPr>
            <a:r>
              <a:rPr lang="zh-CN" sz="1100"/>
              <a:t>左奥硝唑治疗厌氧菌感染</a:t>
            </a:r>
            <a:r>
              <a:rPr lang="en-US" sz="1100"/>
              <a:t>Meta</a:t>
            </a:r>
            <a:r>
              <a:rPr lang="zh-CN" sz="1100"/>
              <a:t>分析</a:t>
            </a:r>
          </a:p>
        </c:rich>
      </c:tx>
      <c:layout>
        <c:manualLayout>
          <c:xMode val="edge"/>
          <c:yMode val="edge"/>
          <c:x val="0.35339397438546011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[数据处理.xlsx]Sheet1!$L$9</c:f>
              <c:strCache>
                <c:ptCount val="1"/>
                <c:pt idx="0">
                  <c:v>左奥硝唑组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defRPr>
                    </a:pPr>
                    <a:r>
                      <a:rPr lang="en-US" altLang="zh-CN" sz="1400" b="1">
                        <a:solidFill>
                          <a:srgbClr val="FF0000"/>
                        </a:solidFill>
                      </a:rPr>
                      <a:t>94.8%*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B3-4816-AB02-3C783BF11458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defRPr>
                    </a:pPr>
                    <a:r>
                      <a:rPr lang="en-US" altLang="zh-CN" sz="1400" b="1">
                        <a:solidFill>
                          <a:srgbClr val="FF0000"/>
                        </a:solidFill>
                      </a:rPr>
                      <a:t>91.20%*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DB3-4816-AB02-3C783BF11458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defRPr>
                    </a:pPr>
                    <a:r>
                      <a:rPr lang="en-US" altLang="zh-CN" sz="1400" b="1" dirty="0">
                        <a:solidFill>
                          <a:srgbClr val="FF0000"/>
                        </a:solidFill>
                      </a:rPr>
                      <a:t>92.8%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DB3-4816-AB02-3C783BF11458}"/>
                </c:ext>
              </c:extLst>
            </c:dLbl>
            <c:dLbl>
              <c:idx val="3"/>
              <c:layout>
                <c:manualLayout>
                  <c:x val="-1.3370606351234699E-2"/>
                  <c:y val="-5.732958688039761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defRPr>
                    </a:pPr>
                    <a:r>
                      <a:rPr lang="en-US" altLang="zh-CN" sz="1400" b="1">
                        <a:solidFill>
                          <a:srgbClr val="FF0000"/>
                        </a:solidFill>
                      </a:rPr>
                      <a:t>3.9%*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DB3-4816-AB02-3C783BF114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charset="0"/>
                    <a:ea typeface="微软雅黑" pitchFamily="34" charset="-122"/>
                    <a:cs typeface="+mn-cs"/>
                    <a:sym typeface="Arial" charset="0"/>
                  </a:defRPr>
                </a:pPr>
                <a:endParaRPr lang="zh-CN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[数据处理.xlsx]Sheet1!$K$10:$K$13</c:f>
              <c:strCache>
                <c:ptCount val="4"/>
                <c:pt idx="0">
                  <c:v>口腔厌氧菌感染治愈率</c:v>
                </c:pt>
                <c:pt idx="1">
                  <c:v>盆腔感染治愈率</c:v>
                </c:pt>
                <c:pt idx="2">
                  <c:v>腹部感染治愈率</c:v>
                </c:pt>
                <c:pt idx="3">
                  <c:v>不良反应发生率</c:v>
                </c:pt>
              </c:strCache>
            </c:strRef>
          </c:cat>
          <c:val>
            <c:numRef>
              <c:f>[数据处理.xlsx]Sheet1!$L$10:$L$13</c:f>
              <c:numCache>
                <c:formatCode>0.00%</c:formatCode>
                <c:ptCount val="4"/>
                <c:pt idx="0" formatCode="0.0%">
                  <c:v>0.94799999999999995</c:v>
                </c:pt>
                <c:pt idx="1">
                  <c:v>0.91200000000000003</c:v>
                </c:pt>
                <c:pt idx="2" formatCode="0.0%">
                  <c:v>0.92800000000000005</c:v>
                </c:pt>
                <c:pt idx="3" formatCode="0.0%">
                  <c:v>3.9000000000000007E-2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DB3-4816-AB02-3C783BF11458}"/>
            </c:ext>
          </c:extLst>
        </c:ser>
        <c:ser>
          <c:idx val="1"/>
          <c:order val="1"/>
          <c:tx>
            <c:strRef>
              <c:f>[数据处理.xlsx]Sheet1!$M$9</c:f>
              <c:strCache>
                <c:ptCount val="1"/>
                <c:pt idx="0">
                  <c:v>奥硝唑组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charset="0"/>
                    <a:ea typeface="微软雅黑" pitchFamily="34" charset="-122"/>
                    <a:cs typeface="+mn-cs"/>
                    <a:sym typeface="Arial" charset="0"/>
                  </a:defRPr>
                </a:pPr>
                <a:endParaRPr lang="zh-CN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[数据处理.xlsx]Sheet1!$K$10:$K$13</c:f>
              <c:strCache>
                <c:ptCount val="4"/>
                <c:pt idx="0">
                  <c:v>口腔厌氧菌感染治愈率</c:v>
                </c:pt>
                <c:pt idx="1">
                  <c:v>盆腔感染治愈率</c:v>
                </c:pt>
                <c:pt idx="2">
                  <c:v>腹部感染治愈率</c:v>
                </c:pt>
                <c:pt idx="3">
                  <c:v>不良反应发生率</c:v>
                </c:pt>
              </c:strCache>
            </c:strRef>
          </c:cat>
          <c:val>
            <c:numRef>
              <c:f>[数据处理.xlsx]Sheet1!$M$10:$M$13</c:f>
              <c:numCache>
                <c:formatCode>0.00%</c:formatCode>
                <c:ptCount val="4"/>
                <c:pt idx="0">
                  <c:v>0.87800000000000011</c:v>
                </c:pt>
                <c:pt idx="1">
                  <c:v>0.81499999999999995</c:v>
                </c:pt>
                <c:pt idx="2" formatCode="0.0%">
                  <c:v>0.88100000000000001</c:v>
                </c:pt>
                <c:pt idx="3" formatCode="0.0%">
                  <c:v>0.20500000000000002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DB3-4816-AB02-3C783BF11458}"/>
            </c:ext>
          </c:extLst>
        </c:ser>
        <c:dLbls>
          <c:showVal val="1"/>
        </c:dLbls>
        <c:gapWidth val="246"/>
        <c:overlap val="-28"/>
        <c:axId val="113378048"/>
        <c:axId val="113379584"/>
      </c:barChart>
      <c:catAx>
        <c:axId val="113378048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  <a:cs typeface="+mn-cs"/>
                <a:sym typeface="Arial" charset="0"/>
              </a:defRPr>
            </a:pPr>
            <a:endParaRPr lang="zh-CN"/>
          </a:p>
        </c:txPr>
        <c:crossAx val="113379584"/>
        <c:crosses val="autoZero"/>
        <c:auto val="1"/>
        <c:lblAlgn val="ctr"/>
        <c:lblOffset val="100"/>
      </c:catAx>
      <c:valAx>
        <c:axId val="113379584"/>
        <c:scaling>
          <c:orientation val="minMax"/>
        </c:scaling>
        <c:axPos val="l"/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  <a:cs typeface="+mn-cs"/>
                <a:sym typeface="Arial" charset="0"/>
              </a:defRPr>
            </a:pPr>
            <a:endParaRPr lang="zh-CN"/>
          </a:p>
        </c:txPr>
        <c:crossAx val="11337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  <a:cs typeface="+mn-cs"/>
                <a:sym typeface="Arial" charset="0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  <a:cs typeface="+mn-cs"/>
                <a:sym typeface="Arial" charset="0"/>
              </a:defRPr>
            </a:pPr>
            <a:endParaRPr lang="zh-CN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微软雅黑" pitchFamily="34" charset="-122"/>
              <a:cs typeface="+mn-cs"/>
              <a:sym typeface="Arial" charset="0"/>
            </a:defRPr>
          </a:pPr>
          <a:endParaRPr lang="zh-CN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 sz="900">
          <a:latin typeface="Arial" charset="0"/>
          <a:ea typeface="微软雅黑" pitchFamily="34" charset="-122"/>
          <a:sym typeface="Arial" charset="0"/>
        </a:defRPr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7ED09-3E0E-4A26-B181-98BBF674CE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E564F-BEC3-4056-BC6A-7867EB1B4A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56CC9A-E26A-410E-8EEB-608F75DBA49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FA646-0F29-45B1-B4E6-6F11A94C4846}" type="datetimeFigureOut">
              <a:rPr lang="zh-CN" altLang="en-US" smtClean="0"/>
              <a:pPr/>
              <a:t>2025-7-19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38104-6BE0-438C-BCCE-94F57AA0DB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5" name="直接连接符 14"/>
          <p:cNvCxnSpPr/>
          <p:nvPr userDrawn="1"/>
        </p:nvCxnSpPr>
        <p:spPr>
          <a:xfrm>
            <a:off x="351811" y="876386"/>
            <a:ext cx="11488377" cy="0"/>
          </a:xfrm>
          <a:prstGeom prst="line">
            <a:avLst/>
          </a:prstGeom>
          <a:ln w="539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0120E5-73C6-456D-B885-CE60FB58CFC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2025-7-19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D7398-5BA8-4CF7-AFF0-31DD0E1DE1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18" Type="http://schemas.openxmlformats.org/officeDocument/2006/relationships/tags" Target="../tags/tag36.xml"/><Relationship Id="rId3" Type="http://schemas.openxmlformats.org/officeDocument/2006/relationships/tags" Target="../tags/tag21.xml"/><Relationship Id="rId21" Type="http://schemas.openxmlformats.org/officeDocument/2006/relationships/tags" Target="../tags/tag39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17" Type="http://schemas.openxmlformats.org/officeDocument/2006/relationships/tags" Target="../tags/tag35.xml"/><Relationship Id="rId2" Type="http://schemas.openxmlformats.org/officeDocument/2006/relationships/tags" Target="../tags/tag20.xml"/><Relationship Id="rId16" Type="http://schemas.openxmlformats.org/officeDocument/2006/relationships/tags" Target="../tags/tag34.xml"/><Relationship Id="rId20" Type="http://schemas.openxmlformats.org/officeDocument/2006/relationships/tags" Target="../tags/tag38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tags" Target="../tags/tag33.xml"/><Relationship Id="rId10" Type="http://schemas.openxmlformats.org/officeDocument/2006/relationships/tags" Target="../tags/tag28.xml"/><Relationship Id="rId19" Type="http://schemas.openxmlformats.org/officeDocument/2006/relationships/tags" Target="../tags/tag37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tags" Target="../tags/tag32.xml"/><Relationship Id="rId2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75414" y="2802767"/>
            <a:ext cx="12267414" cy="239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75640" y="754380"/>
            <a:ext cx="10725150" cy="5588635"/>
          </a:xfrm>
          <a:prstGeom prst="rect">
            <a:avLst/>
          </a:prstGeom>
          <a:noFill/>
          <a:ln w="38100" cmpd="sng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 w="28575" cmpd="sng">
                <a:solidFill>
                  <a:srgbClr val="5B9BD5">
                    <a:shade val="50000"/>
                  </a:srgbClr>
                </a:solidFill>
                <a:prstDash val="solid"/>
              </a:ln>
              <a:gradFill>
                <a:gsLst>
                  <a:gs pos="0">
                    <a:srgbClr val="5B9BD5">
                      <a:lumMod val="5000"/>
                      <a:lumOff val="95000"/>
                    </a:srgbClr>
                  </a:gs>
                  <a:gs pos="74000">
                    <a:srgbClr val="5B9BD5">
                      <a:lumMod val="45000"/>
                      <a:lumOff val="55000"/>
                    </a:srgbClr>
                  </a:gs>
                  <a:gs pos="83000">
                    <a:srgbClr val="5B9BD5">
                      <a:lumMod val="45000"/>
                      <a:lumOff val="55000"/>
                    </a:srgbClr>
                  </a:gs>
                  <a:gs pos="100000">
                    <a:srgbClr val="5B9BD5">
                      <a:lumMod val="30000"/>
                      <a:lumOff val="70000"/>
                    </a:srgbClr>
                  </a:gs>
                </a:gsLst>
                <a:lin ang="5400000" scaled="0"/>
              </a:gradFill>
              <a:effectLst/>
              <a:uLnTx/>
              <a:uFillTx/>
              <a:latin typeface="Arial" charset="0"/>
              <a:ea typeface="微软雅黑" pitchFamily="34" charset="-122"/>
              <a:sym typeface="Arial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b="16419"/>
          <a:stretch>
            <a:fillRect/>
          </a:stretch>
        </p:blipFill>
        <p:spPr>
          <a:xfrm>
            <a:off x="218170" y="309203"/>
            <a:ext cx="3698352" cy="70531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08114" y="2928620"/>
            <a:ext cx="11546702" cy="2132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lnSpc>
                <a:spcPct val="150000"/>
              </a:lnSpc>
              <a:buSzPct val="120000"/>
              <a:buFont typeface="Wingdings" charset="2"/>
              <a:buChar char="ü"/>
            </a:pP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注射剂</a:t>
            </a:r>
            <a:r>
              <a:rPr lang="zh-CN" altLang="en-US" sz="32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序贯治疗</a:t>
            </a: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缩短</a:t>
            </a: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住院时间，</a:t>
            </a:r>
            <a:r>
              <a:rPr lang="zh-CN" altLang="en-US" sz="32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节约</a:t>
            </a: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用药成本</a:t>
            </a:r>
          </a:p>
          <a:p>
            <a:pPr marL="457200" indent="-457200" algn="ctr">
              <a:lnSpc>
                <a:spcPct val="150000"/>
              </a:lnSpc>
              <a:buSzPct val="120000"/>
              <a:buFont typeface="Wingdings" charset="2"/>
              <a:buChar char="ü"/>
            </a:pPr>
            <a:r>
              <a:rPr lang="zh-CN" altLang="en-US" sz="32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儿童用药新选择，</a:t>
            </a: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用法用量明确，可按体重给药</a:t>
            </a:r>
          </a:p>
          <a:p>
            <a:pPr marL="457200" indent="-457200" algn="ctr">
              <a:lnSpc>
                <a:spcPct val="150000"/>
              </a:lnSpc>
              <a:buSzPct val="120000"/>
              <a:buFont typeface="Wingdings" charset="2"/>
              <a:buChar char="ü"/>
            </a:pP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去除</a:t>
            </a:r>
            <a:r>
              <a:rPr lang="zh-CN" altLang="en-US" sz="32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神经毒性右旋异构体</a:t>
            </a:r>
            <a:r>
              <a:rPr lang="zh-CN" altLang="en-US" sz="3200" b="1" dirty="0">
                <a:solidFill>
                  <a:schemeClr val="accent5"/>
                </a:solidFill>
                <a:latin typeface="Arial" charset="0"/>
                <a:ea typeface="微软雅黑" pitchFamily="34" charset="-122"/>
                <a:sym typeface="Arial" charset="0"/>
              </a:rPr>
              <a:t>，有效性及安全性更佳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315602" y="6111545"/>
            <a:ext cx="6297105" cy="536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湖南明瑞制药股份有限公司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799782" y="1427678"/>
            <a:ext cx="6181616" cy="8181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微软雅黑" pitchFamily="34" charset="-122"/>
                <a:sym typeface="Arial" charset="0"/>
              </a:rPr>
              <a:t>左奥硝唑分散片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8628"/>
    </mc:Choice>
    <mc:Fallback>
      <p:transition spd="slow" advTm="3862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22"/>
          <p:cNvSpPr/>
          <p:nvPr/>
        </p:nvSpPr>
        <p:spPr>
          <a:xfrm>
            <a:off x="0" y="2974518"/>
            <a:ext cx="12544941" cy="326746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33655" marR="0" lvl="0" indent="0" algn="ctr" defTabSz="914400" rtl="0" eaLnBrk="0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0" algn="l"/>
              </a:tabLst>
              <a:defRPr/>
            </a:pPr>
            <a:r>
              <a:rPr kumimoji="0" lang="zh-CN" altLang="en-US" sz="4400" b="1" i="0" u="none" strike="noStrike" kern="0" cap="none" spc="8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恳请支持</a:t>
            </a:r>
            <a:r>
              <a:rPr lang="zh-CN" altLang="en-US" sz="4800" b="1" kern="0" spc="80" dirty="0">
                <a:solidFill>
                  <a:srgbClr val="FF0000"/>
                </a:solidFill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左奥硝唑分散片</a:t>
            </a:r>
            <a:r>
              <a:rPr kumimoji="0" lang="zh-CN" altLang="en-US" sz="4400" b="1" i="0" u="none" strike="noStrike" kern="0" cap="none" spc="8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纳入医保！</a:t>
            </a:r>
          </a:p>
        </p:txBody>
      </p:sp>
      <p:sp>
        <p:nvSpPr>
          <p:cNvPr id="3" name="矩形 2"/>
          <p:cNvSpPr/>
          <p:nvPr/>
        </p:nvSpPr>
        <p:spPr>
          <a:xfrm>
            <a:off x="3843788" y="1866522"/>
            <a:ext cx="4240263" cy="98719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33655" lvl="0" algn="ctr" defTabSz="-635" eaLnBrk="0">
              <a:lnSpc>
                <a:spcPct val="150000"/>
              </a:lnSpc>
              <a:tabLst>
                <a:tab pos="254000" algn="l"/>
              </a:tabLst>
              <a:defRPr/>
            </a:pPr>
            <a:r>
              <a:rPr lang="zh-CN" altLang="en-US" sz="4400" b="1" kern="0" spc="80" dirty="0">
                <a:solidFill>
                  <a:srgbClr val="0070C0"/>
                </a:solidFill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感谢专家评审！</a:t>
            </a:r>
            <a:endParaRPr lang="en-US" altLang="zh-CN" sz="4400" b="1" kern="0" spc="80" dirty="0">
              <a:solidFill>
                <a:srgbClr val="0070C0"/>
              </a:solidFill>
              <a:latin typeface="Arial" charset="0"/>
              <a:ea typeface="微软雅黑" pitchFamily="34" charset="-122"/>
              <a:cs typeface="微软雅黑" pitchFamily="34" charset="-122"/>
              <a:sym typeface="Arial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6419"/>
          <a:stretch>
            <a:fillRect/>
          </a:stretch>
        </p:blipFill>
        <p:spPr>
          <a:xfrm>
            <a:off x="237420" y="158789"/>
            <a:ext cx="3698352" cy="7053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标题 1"/>
          <p:cNvSpPr txBox="1"/>
          <p:nvPr/>
        </p:nvSpPr>
        <p:spPr>
          <a:xfrm rot="16200000">
            <a:off x="-1951181" y="1951183"/>
            <a:ext cx="6858000" cy="2955635"/>
          </a:xfrm>
          <a:custGeom>
            <a:avLst/>
            <a:gdLst>
              <a:gd name="connsiteX0" fmla="*/ 6858000 w 6858000"/>
              <a:gd name="connsiteY0" fmla="*/ 4876797 h 5569290"/>
              <a:gd name="connsiteX1" fmla="*/ 6858000 w 6858000"/>
              <a:gd name="connsiteY1" fmla="*/ 5569290 h 5569290"/>
              <a:gd name="connsiteX2" fmla="*/ 6805667 w 6858000"/>
              <a:gd name="connsiteY2" fmla="*/ 5564277 h 5569290"/>
              <a:gd name="connsiteX3" fmla="*/ 3530057 w 6858000"/>
              <a:gd name="connsiteY3" fmla="*/ 4871282 h 5569290"/>
              <a:gd name="connsiteX4" fmla="*/ 169758 w 6858000"/>
              <a:gd name="connsiteY4" fmla="*/ 5346929 h 5569290"/>
              <a:gd name="connsiteX5" fmla="*/ 0 w 6858000"/>
              <a:gd name="connsiteY5" fmla="*/ 5357506 h 5569290"/>
              <a:gd name="connsiteX6" fmla="*/ 0 w 6858000"/>
              <a:gd name="connsiteY6" fmla="*/ 4832305 h 5569290"/>
              <a:gd name="connsiteX7" fmla="*/ 6858000 w 6858000"/>
              <a:gd name="connsiteY7" fmla="*/ 0 h 5569290"/>
              <a:gd name="connsiteX8" fmla="*/ 6858000 w 6858000"/>
              <a:gd name="connsiteY8" fmla="*/ 4876796 h 5569290"/>
              <a:gd name="connsiteX9" fmla="*/ 0 w 6858000"/>
              <a:gd name="connsiteY9" fmla="*/ 4832304 h 5569290"/>
              <a:gd name="connsiteX10" fmla="*/ 1 w 6858000"/>
              <a:gd name="connsiteY10" fmla="*/ 0 h 5569290"/>
            </a:gdLst>
            <a:ahLst/>
            <a:cxnLst/>
            <a:rect l="l" t="t" r="r" b="b"/>
            <a:pathLst>
              <a:path w="6858000" h="5569290">
                <a:moveTo>
                  <a:pt x="6858000" y="4876797"/>
                </a:moveTo>
                <a:lnTo>
                  <a:pt x="6858000" y="5569290"/>
                </a:lnTo>
                <a:lnTo>
                  <a:pt x="6805667" y="5564277"/>
                </a:lnTo>
                <a:cubicBezTo>
                  <a:pt x="5710974" y="5429878"/>
                  <a:pt x="4635571" y="4904881"/>
                  <a:pt x="3530057" y="4871282"/>
                </a:cubicBezTo>
                <a:cubicBezTo>
                  <a:pt x="2424542" y="4837682"/>
                  <a:pt x="1281389" y="5253479"/>
                  <a:pt x="169758" y="5346929"/>
                </a:cubicBezTo>
                <a:lnTo>
                  <a:pt x="0" y="5357506"/>
                </a:lnTo>
                <a:lnTo>
                  <a:pt x="0" y="4832305"/>
                </a:lnTo>
                <a:close/>
                <a:moveTo>
                  <a:pt x="6858000" y="0"/>
                </a:moveTo>
                <a:lnTo>
                  <a:pt x="6858000" y="4876796"/>
                </a:lnTo>
                <a:lnTo>
                  <a:pt x="0" y="4832304"/>
                </a:lnTo>
                <a:lnTo>
                  <a:pt x="1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 cap="flat">
            <a:noFill/>
            <a:miter/>
          </a:ln>
          <a:effectLst>
            <a:outerShdw blurRad="152400" dist="38100" dir="5400000" sx="102000" sy="102000" algn="t" rotWithShape="0">
              <a:schemeClr val="accent2">
                <a:lumMod val="50000"/>
                <a:alpha val="16000"/>
              </a:schemeClr>
            </a:outerShdw>
          </a:effectLst>
        </p:spPr>
        <p:txBody>
          <a:bodyPr vert="horz" wrap="square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36" name="标题 1"/>
          <p:cNvSpPr txBox="1"/>
          <p:nvPr/>
        </p:nvSpPr>
        <p:spPr>
          <a:xfrm rot="16200000">
            <a:off x="-2103583" y="2103583"/>
            <a:ext cx="6858002" cy="2650836"/>
          </a:xfrm>
          <a:custGeom>
            <a:avLst/>
            <a:gdLst>
              <a:gd name="connsiteX0" fmla="*/ 6857999 w 6857999"/>
              <a:gd name="connsiteY0" fmla="*/ 0 h 5397967"/>
              <a:gd name="connsiteX1" fmla="*/ 6857999 w 6857999"/>
              <a:gd name="connsiteY1" fmla="*/ 5391073 h 5397967"/>
              <a:gd name="connsiteX2" fmla="*/ 6774870 w 6857999"/>
              <a:gd name="connsiteY2" fmla="*/ 5394872 h 5397967"/>
              <a:gd name="connsiteX3" fmla="*/ 6538727 w 6857999"/>
              <a:gd name="connsiteY3" fmla="*/ 5397904 h 5397967"/>
              <a:gd name="connsiteX4" fmla="*/ 2792637 w 6857999"/>
              <a:gd name="connsiteY4" fmla="*/ 4673795 h 5397967"/>
              <a:gd name="connsiteX5" fmla="*/ 391271 w 6857999"/>
              <a:gd name="connsiteY5" fmla="*/ 5008399 h 5397967"/>
              <a:gd name="connsiteX6" fmla="*/ 0 w 6857999"/>
              <a:gd name="connsiteY6" fmla="*/ 5076357 h 5397967"/>
              <a:gd name="connsiteX7" fmla="*/ 0 w 6857999"/>
              <a:gd name="connsiteY7" fmla="*/ 0 h 5397967"/>
            </a:gdLst>
            <a:ahLst/>
            <a:cxnLst/>
            <a:rect l="l" t="t" r="r" b="b"/>
            <a:pathLst>
              <a:path w="6857999" h="5397967">
                <a:moveTo>
                  <a:pt x="6857999" y="0"/>
                </a:moveTo>
                <a:lnTo>
                  <a:pt x="6857999" y="5391073"/>
                </a:lnTo>
                <a:lnTo>
                  <a:pt x="6774870" y="5394872"/>
                </a:lnTo>
                <a:cubicBezTo>
                  <a:pt x="6696100" y="5397207"/>
                  <a:pt x="6617385" y="5398247"/>
                  <a:pt x="6538727" y="5397904"/>
                </a:cubicBezTo>
                <a:cubicBezTo>
                  <a:pt x="5280198" y="5392418"/>
                  <a:pt x="4056082" y="4712194"/>
                  <a:pt x="2792637" y="4673795"/>
                </a:cubicBezTo>
                <a:cubicBezTo>
                  <a:pt x="2002984" y="4649795"/>
                  <a:pt x="1194127" y="4855079"/>
                  <a:pt x="391271" y="5008399"/>
                </a:cubicBezTo>
                <a:lnTo>
                  <a:pt x="0" y="507635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2700" cap="flat">
            <a:gradFill>
              <a:gsLst>
                <a:gs pos="0">
                  <a:schemeClr val="accent1">
                    <a:alpha val="0"/>
                  </a:schemeClr>
                </a:gs>
                <a:gs pos="100000">
                  <a:schemeClr val="accent1"/>
                </a:gs>
              </a:gsLst>
              <a:lin ang="0" scaled="0"/>
            </a:gradFill>
            <a:miter/>
          </a:ln>
          <a:effectLst/>
        </p:spPr>
        <p:txBody>
          <a:bodyPr vert="horz" wrap="square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54" name="标题 1"/>
          <p:cNvSpPr txBox="1"/>
          <p:nvPr/>
        </p:nvSpPr>
        <p:spPr>
          <a:xfrm>
            <a:off x="115907" y="2124524"/>
            <a:ext cx="2437493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7200" b="0" i="0" u="none" strike="noStrike" kern="1200" cap="none" spc="0" normalizeH="0" baseline="0" noProof="0" dirty="0">
                <a:ln w="12700"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charset="0"/>
                <a:ea typeface="微软雅黑" pitchFamily="34" charset="-122"/>
                <a:cs typeface="OPPOSans H"/>
                <a:sym typeface="Arial" charset="0"/>
              </a:rPr>
              <a:t>目
录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微软雅黑" pitchFamily="34" charset="-122"/>
              <a:sym typeface="Arial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3150203" y="876174"/>
            <a:ext cx="15002" cy="4693947"/>
          </a:xfrm>
          <a:prstGeom prst="line">
            <a:avLst/>
          </a:prstGeom>
          <a:ln w="19050">
            <a:noFill/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>
            <p:custDataLst>
              <p:tags r:id="rId1"/>
            </p:custDataLst>
          </p:nvPr>
        </p:nvSpPr>
        <p:spPr>
          <a:xfrm>
            <a:off x="3876193" y="846857"/>
            <a:ext cx="1472072" cy="58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基本信息</a:t>
            </a:r>
            <a:endParaRPr lang="en-US" altLang="zh-CN" sz="2400" b="1" dirty="0">
              <a:solidFill>
                <a:srgbClr val="0070C0"/>
              </a:solidFill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2"/>
            </p:custDataLst>
          </p:nvPr>
        </p:nvSpPr>
        <p:spPr>
          <a:xfrm>
            <a:off x="3919701" y="1928519"/>
            <a:ext cx="1151664" cy="58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有效性</a:t>
            </a:r>
            <a:endParaRPr lang="en-US" altLang="zh-CN" sz="2400" b="1" dirty="0">
              <a:solidFill>
                <a:srgbClr val="0070C0"/>
              </a:solidFill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3"/>
            </p:custDataLst>
          </p:nvPr>
        </p:nvSpPr>
        <p:spPr>
          <a:xfrm>
            <a:off x="3919701" y="2989090"/>
            <a:ext cx="1151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安全性</a:t>
            </a: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531662" y="4169452"/>
            <a:ext cx="6407743" cy="407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定向合成技术，环境更友好；</a:t>
            </a:r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可吞服也可加水分散服用</a:t>
            </a:r>
          </a:p>
        </p:txBody>
      </p:sp>
      <p:sp>
        <p:nvSpPr>
          <p:cNvPr id="30" name="文本框 29"/>
          <p:cNvSpPr txBox="1"/>
          <p:nvPr>
            <p:custDataLst>
              <p:tags r:id="rId5"/>
            </p:custDataLst>
          </p:nvPr>
        </p:nvSpPr>
        <p:spPr>
          <a:xfrm>
            <a:off x="3931979" y="4047513"/>
            <a:ext cx="1227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创新性</a:t>
            </a:r>
          </a:p>
        </p:txBody>
      </p:sp>
      <p:sp>
        <p:nvSpPr>
          <p:cNvPr id="31" name="文本框 30"/>
          <p:cNvSpPr txBox="1"/>
          <p:nvPr>
            <p:custDataLst>
              <p:tags r:id="rId6"/>
            </p:custDataLst>
          </p:nvPr>
        </p:nvSpPr>
        <p:spPr>
          <a:xfrm>
            <a:off x="3953059" y="5141032"/>
            <a:ext cx="11853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公平性</a:t>
            </a:r>
          </a:p>
        </p:txBody>
      </p:sp>
      <p:sp>
        <p:nvSpPr>
          <p:cNvPr id="32" name="椭圆 31"/>
          <p:cNvSpPr/>
          <p:nvPr>
            <p:custDataLst>
              <p:tags r:id="rId7"/>
            </p:custDataLst>
          </p:nvPr>
        </p:nvSpPr>
        <p:spPr>
          <a:xfrm>
            <a:off x="3150203" y="4109545"/>
            <a:ext cx="582347" cy="555064"/>
          </a:xfrm>
          <a:prstGeom prst="ellipse">
            <a:avLst/>
          </a:prstGeom>
          <a:solidFill>
            <a:srgbClr val="0070C0"/>
          </a:solidFill>
          <a:ln w="476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4</a:t>
            </a:r>
            <a:endParaRPr lang="zh-CN" altLang="en-US" sz="2800" b="1" dirty="0"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33" name="椭圆 32"/>
          <p:cNvSpPr/>
          <p:nvPr>
            <p:custDataLst>
              <p:tags r:id="rId8"/>
            </p:custDataLst>
          </p:nvPr>
        </p:nvSpPr>
        <p:spPr>
          <a:xfrm>
            <a:off x="3150203" y="5146281"/>
            <a:ext cx="582347" cy="579412"/>
          </a:xfrm>
          <a:prstGeom prst="ellipse">
            <a:avLst/>
          </a:prstGeom>
          <a:solidFill>
            <a:srgbClr val="0070C0"/>
          </a:solidFill>
          <a:ln w="476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5</a:t>
            </a:r>
            <a:endParaRPr lang="zh-CN" altLang="en-US" sz="2800" b="1" dirty="0"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34" name="椭圆 33"/>
          <p:cNvSpPr/>
          <p:nvPr>
            <p:custDataLst>
              <p:tags r:id="rId9"/>
            </p:custDataLst>
          </p:nvPr>
        </p:nvSpPr>
        <p:spPr>
          <a:xfrm>
            <a:off x="3150203" y="3058554"/>
            <a:ext cx="582347" cy="555064"/>
          </a:xfrm>
          <a:prstGeom prst="ellipse">
            <a:avLst/>
          </a:prstGeom>
          <a:solidFill>
            <a:srgbClr val="0070C0"/>
          </a:solidFill>
          <a:ln w="476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3</a:t>
            </a:r>
            <a:endParaRPr lang="zh-CN" altLang="en-US" sz="2800" b="1" dirty="0"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58" name="椭圆 57"/>
          <p:cNvSpPr/>
          <p:nvPr>
            <p:custDataLst>
              <p:tags r:id="rId10"/>
            </p:custDataLst>
          </p:nvPr>
        </p:nvSpPr>
        <p:spPr>
          <a:xfrm>
            <a:off x="3150203" y="1990139"/>
            <a:ext cx="582347" cy="555064"/>
          </a:xfrm>
          <a:prstGeom prst="ellipse">
            <a:avLst/>
          </a:prstGeom>
          <a:solidFill>
            <a:srgbClr val="0070C0"/>
          </a:solidFill>
          <a:ln w="476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2</a:t>
            </a:r>
            <a:endParaRPr lang="zh-CN" altLang="en-US" sz="2800" b="1" dirty="0"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59" name="椭圆 58"/>
          <p:cNvSpPr/>
          <p:nvPr>
            <p:custDataLst>
              <p:tags r:id="rId11"/>
            </p:custDataLst>
          </p:nvPr>
        </p:nvSpPr>
        <p:spPr>
          <a:xfrm>
            <a:off x="3150203" y="900868"/>
            <a:ext cx="582347" cy="555064"/>
          </a:xfrm>
          <a:prstGeom prst="ellipse">
            <a:avLst/>
          </a:prstGeom>
          <a:solidFill>
            <a:srgbClr val="0070C0"/>
          </a:solidFill>
          <a:ln w="476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1</a:t>
            </a:r>
            <a:endParaRPr lang="zh-CN" altLang="en-US" sz="2800" b="1" dirty="0">
              <a:latin typeface="Times New Roman" pitchFamily="18" charset="0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60" name="文本框 59"/>
          <p:cNvSpPr txBox="1"/>
          <p:nvPr>
            <p:custDataLst>
              <p:tags r:id="rId12"/>
            </p:custDataLst>
          </p:nvPr>
        </p:nvSpPr>
        <p:spPr>
          <a:xfrm>
            <a:off x="5491908" y="994250"/>
            <a:ext cx="6685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独家分散片剂型，</a:t>
            </a:r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注射剂序贯治疗，儿童用药新选择</a:t>
            </a:r>
          </a:p>
        </p:txBody>
      </p:sp>
      <p:sp>
        <p:nvSpPr>
          <p:cNvPr id="61" name="文本框 60"/>
          <p:cNvSpPr txBox="1"/>
          <p:nvPr>
            <p:custDataLst>
              <p:tags r:id="rId13"/>
            </p:custDataLst>
          </p:nvPr>
        </p:nvSpPr>
        <p:spPr>
          <a:xfrm>
            <a:off x="5481968" y="2090720"/>
            <a:ext cx="6685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去除神经毒性右旋体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，治疗有效性明显更优</a:t>
            </a:r>
          </a:p>
        </p:txBody>
      </p:sp>
      <p:sp>
        <p:nvSpPr>
          <p:cNvPr id="62" name="文本框 61"/>
          <p:cNvSpPr txBox="1"/>
          <p:nvPr>
            <p:custDataLst>
              <p:tags r:id="rId14"/>
            </p:custDataLst>
          </p:nvPr>
        </p:nvSpPr>
        <p:spPr>
          <a:xfrm>
            <a:off x="5531662" y="3119302"/>
            <a:ext cx="6685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神经毒性发生率极低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，安全性优于同类药物</a:t>
            </a:r>
          </a:p>
        </p:txBody>
      </p:sp>
      <p:sp>
        <p:nvSpPr>
          <p:cNvPr id="63" name="文本框 62"/>
          <p:cNvSpPr txBox="1"/>
          <p:nvPr>
            <p:custDataLst>
              <p:tags r:id="rId15"/>
            </p:custDataLst>
          </p:nvPr>
        </p:nvSpPr>
        <p:spPr>
          <a:xfrm>
            <a:off x="5531662" y="5257405"/>
            <a:ext cx="59387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弥补医保目录短板，</a:t>
            </a:r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sym typeface="Times New Roman" pitchFamily="18" charset="0"/>
              </a:rPr>
              <a:t>序贯治疗节约医保资金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7138852" y="895927"/>
            <a:ext cx="4780675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>
              <a:lnSpc>
                <a:spcPct val="140000"/>
              </a:lnSpc>
              <a:defRPr/>
            </a:pPr>
            <a:r>
              <a:rPr lang="en-US" altLang="zh-CN" sz="2000" b="1" dirty="0">
                <a:latin typeface="Arial" charset="0"/>
                <a:ea typeface="微软雅黑" pitchFamily="34" charset="-122"/>
                <a:sym typeface="Arial" charset="0"/>
              </a:rPr>
              <a:t>【</a:t>
            </a:r>
            <a:r>
              <a:rPr lang="zh-CN" altLang="en-US" sz="2000" b="1" dirty="0">
                <a:latin typeface="Arial" charset="0"/>
                <a:ea typeface="微软雅黑" pitchFamily="34" charset="-122"/>
                <a:sym typeface="Arial" charset="0"/>
              </a:rPr>
              <a:t>参照药品建议</a:t>
            </a:r>
            <a:r>
              <a:rPr lang="en-US" altLang="zh-CN" sz="2000" b="1" dirty="0">
                <a:latin typeface="Arial" charset="0"/>
                <a:ea typeface="微软雅黑" pitchFamily="34" charset="-122"/>
                <a:sym typeface="Arial" charset="0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奥硝唑分散片</a:t>
            </a:r>
            <a:endParaRPr lang="en-US" altLang="zh-CN" sz="2400" b="1" dirty="0">
              <a:solidFill>
                <a:srgbClr val="FF0000"/>
              </a:solidFill>
              <a:latin typeface="Arial" charset="0"/>
              <a:ea typeface="微软雅黑" pitchFamily="34" charset="-122"/>
              <a:sym typeface="Arial" charset="0"/>
            </a:endParaRPr>
          </a:p>
          <a:p>
            <a:pPr marL="355600" lvl="0" indent="-342900">
              <a:lnSpc>
                <a:spcPct val="14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结构相似：</a:t>
            </a:r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本品与参照药品同为硝基咪唑类药物</a:t>
            </a:r>
            <a:endParaRPr lang="en-US" altLang="zh-CN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355600" lvl="0" indent="-342900">
              <a:lnSpc>
                <a:spcPct val="14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适应症基本一致</a:t>
            </a:r>
            <a:endParaRPr lang="en-US" altLang="zh-CN" b="1" dirty="0">
              <a:solidFill>
                <a:srgbClr val="0070C0"/>
              </a:solidFill>
              <a:latin typeface="Arial" charset="0"/>
              <a:ea typeface="微软雅黑" pitchFamily="34" charset="-122"/>
              <a:sym typeface="Arial" charset="0"/>
            </a:endParaRPr>
          </a:p>
          <a:p>
            <a:pPr marL="355600" lvl="0" indent="-342900">
              <a:lnSpc>
                <a:spcPct val="14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剂型一致：均为分散片</a:t>
            </a:r>
            <a:endParaRPr lang="en-US" altLang="zh-CN" b="1" dirty="0">
              <a:solidFill>
                <a:srgbClr val="0070C0"/>
              </a:solidFill>
              <a:latin typeface="Arial" charset="0"/>
              <a:ea typeface="微软雅黑" pitchFamily="34" charset="-122"/>
              <a:sym typeface="Arial" charset="0"/>
            </a:endParaRPr>
          </a:p>
          <a:p>
            <a:pPr marL="355600" lvl="0" indent="-342900">
              <a:lnSpc>
                <a:spcPct val="14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价格适宜：</a:t>
            </a:r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参照药为医保目录乙类品种。</a:t>
            </a:r>
            <a:endParaRPr lang="en-US" altLang="zh-CN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12700" lvl="0">
              <a:lnSpc>
                <a:spcPct val="140000"/>
              </a:lnSpc>
              <a:defRPr/>
            </a:pPr>
            <a:endParaRPr lang="en-US" altLang="zh-CN" sz="2400" b="1" dirty="0">
              <a:solidFill>
                <a:srgbClr val="0070C0"/>
              </a:solidFill>
              <a:latin typeface="Arial" charset="0"/>
              <a:ea typeface="微软雅黑" pitchFamily="34" charset="-122"/>
              <a:sym typeface="Arial" charset="0"/>
            </a:endParaRPr>
          </a:p>
          <a:p>
            <a:pPr marL="12700" lvl="0">
              <a:lnSpc>
                <a:spcPct val="140000"/>
              </a:lnSpc>
              <a:defRPr/>
            </a:pPr>
            <a:r>
              <a:rPr lang="en-US" altLang="zh-CN" sz="2000" b="1" dirty="0">
                <a:latin typeface="Arial" charset="0"/>
                <a:ea typeface="微软雅黑" pitchFamily="34" charset="-122"/>
                <a:sym typeface="Arial" charset="0"/>
              </a:rPr>
              <a:t>【</a:t>
            </a:r>
            <a:r>
              <a:rPr lang="zh-CN" altLang="en-US" sz="2000" b="1" dirty="0">
                <a:latin typeface="Arial" charset="0"/>
                <a:ea typeface="微软雅黑" pitchFamily="34" charset="-122"/>
                <a:sym typeface="Arial" charset="0"/>
              </a:rPr>
              <a:t>相比于参照药品的优势</a:t>
            </a:r>
            <a:r>
              <a:rPr lang="en-US" altLang="zh-CN" sz="2000" b="1" dirty="0">
                <a:latin typeface="Arial" charset="0"/>
                <a:ea typeface="微软雅黑" pitchFamily="34" charset="-122"/>
                <a:sym typeface="Arial" charset="0"/>
              </a:rPr>
              <a:t>】</a:t>
            </a:r>
          </a:p>
          <a:p>
            <a:pPr marL="355600" indent="-342900">
              <a:lnSpc>
                <a:spcPct val="15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有效性提升</a:t>
            </a:r>
            <a:r>
              <a:rPr lang="zh-CN" altLang="en-US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：</a:t>
            </a:r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左奥硝唑疗效更强，患者治疗有效率更高。</a:t>
            </a:r>
            <a:endParaRPr lang="en-US" altLang="zh-CN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355600" indent="-342900">
              <a:lnSpc>
                <a:spcPct val="150000"/>
              </a:lnSpc>
              <a:buClr>
                <a:srgbClr val="0070C0"/>
              </a:buClr>
              <a:buFont typeface="Arial" charset="0"/>
              <a:buChar char="•"/>
              <a:defRPr/>
            </a:pPr>
            <a:r>
              <a:rPr lang="zh-CN" altLang="en-US" b="1" dirty="0">
                <a:solidFill>
                  <a:srgbClr val="0070C0"/>
                </a:solidFill>
                <a:latin typeface="Arial" charset="0"/>
                <a:ea typeface="微软雅黑" pitchFamily="34" charset="-122"/>
                <a:sym typeface="Arial" charset="0"/>
              </a:rPr>
              <a:t>安全性提升：</a:t>
            </a:r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相比于奥硝唑，左奥硝唑的神经毒性等相关不良反应大幅减轻，仅为奥硝唑的 </a:t>
            </a:r>
            <a:r>
              <a:rPr lang="en-US" altLang="zh-CN" dirty="0">
                <a:latin typeface="Arial" charset="0"/>
                <a:ea typeface="微软雅黑" pitchFamily="34" charset="-122"/>
                <a:sym typeface="Arial" charset="0"/>
              </a:rPr>
              <a:t>1/15</a:t>
            </a:r>
            <a:r>
              <a:rPr lang="en-US" altLang="zh-CN" baseline="30000" dirty="0">
                <a:latin typeface="Arial" charset="0"/>
                <a:ea typeface="微软雅黑" pitchFamily="34" charset="-122"/>
                <a:sym typeface="Arial" charset="0"/>
              </a:rPr>
              <a:t>1</a:t>
            </a:r>
            <a:r>
              <a:rPr lang="zh-CN" altLang="en-US" dirty="0">
                <a:latin typeface="Arial" charset="0"/>
                <a:ea typeface="微软雅黑" pitchFamily="34" charset="-122"/>
                <a:sym typeface="Arial" charset="0"/>
              </a:rPr>
              <a:t>。</a:t>
            </a:r>
            <a:endParaRPr lang="en-US" altLang="zh-CN" dirty="0">
              <a:latin typeface="Arial" charset="0"/>
              <a:ea typeface="微软雅黑" pitchFamily="34" charset="-122"/>
              <a:sym typeface="Arial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86080" y="1017840"/>
          <a:ext cx="6596611" cy="53648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983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69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6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通用名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zh-CN" altLang="zh-CN" sz="18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左奥硝唑分散片</a:t>
                      </a:r>
                      <a:endParaRPr lang="en-US" altLang="zh-CN" sz="1600" b="1" dirty="0">
                        <a:solidFill>
                          <a:srgbClr val="FF0000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注册规格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0.25g</a:t>
                      </a:r>
                      <a:endParaRPr lang="en-US" altLang="zh-CN" sz="1600" b="1" dirty="0"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上市时间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2022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年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01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月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30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日</a:t>
                      </a:r>
                      <a:endParaRPr lang="en-US" altLang="zh-CN" sz="1600" dirty="0"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是否独家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zh-CN" altLang="en-US" sz="18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全国独家</a:t>
                      </a:r>
                      <a:endParaRPr lang="en-US" altLang="zh-CN" sz="1800" b="1" dirty="0">
                        <a:solidFill>
                          <a:srgbClr val="FF0000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19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全球首个上市国家及上市时间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中国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, 2022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年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01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月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30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日</a:t>
                      </a:r>
                      <a:endParaRPr lang="en-US" altLang="zh-CN" sz="1600" dirty="0"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19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批准文号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国药准字</a:t>
                      </a:r>
                      <a:r>
                        <a:rPr lang="en-US" altLang="zh-CN" sz="1600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H20220003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63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【注册分类】原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化学药品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第</a:t>
                      </a:r>
                      <a:r>
                        <a:rPr lang="en-US" altLang="zh-CN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1.3</a:t>
                      </a:r>
                      <a:r>
                        <a:rPr lang="zh-CN" altLang="en-US" sz="1600" b="1" dirty="0"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类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7753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适应症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1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、本品适用于治疗阿米巴虫病、泌尿生殖道毛滴虫病及兰氏贾第鞭毛虫病。</a:t>
                      </a:r>
                      <a:endParaRPr lang="en-US" altLang="zh-CN" sz="16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2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、本品适用于治疗对本品敏感的厌氧菌引起的感染。</a:t>
                      </a:r>
                      <a:endParaRPr lang="en-US" altLang="zh-CN" sz="16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3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、本品也可用于左奥硝唑氯化钠注射液治疗后的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cs typeface="微软雅黑" pitchFamily="34" charset="-122"/>
                          <a:sym typeface="Arial" charset="0"/>
                        </a:rPr>
                        <a:t>序贯治疗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672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【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用法用量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、阿米巴虫病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成人：每日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1.0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～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1.5g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儿童：每日 </a:t>
                      </a:r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30mg/kg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、毛滴虫病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）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5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日疗法：成人每次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0.5g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，每日两次，连续服用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5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天。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）单次疗法：成人晚餐后单次服用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1.5g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3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、兰氏贾第鞭毛虫病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成人：每日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1.0g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儿童：每日 </a:t>
                      </a:r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30mg/kg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4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、治疗厌氧菌感染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成人每日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1.0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～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1.5g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儿童每日 </a:t>
                      </a:r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～</a:t>
                      </a:r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30mg/kg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，口服。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709025" y="6470015"/>
            <a:ext cx="3297555" cy="3028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/>
            <a:r>
              <a:rPr lang="en-US" altLang="zh-CN" sz="1000" dirty="0">
                <a:latin typeface="Arial" charset="0"/>
                <a:ea typeface="微软雅黑" pitchFamily="34" charset="-122"/>
                <a:sym typeface="Arial" charset="0"/>
              </a:rPr>
              <a:t>1.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中国医药报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/2009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年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月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/19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日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第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001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版</a:t>
            </a:r>
          </a:p>
          <a:p>
            <a:endParaRPr lang="en-US" altLang="zh-CN" sz="1000" dirty="0">
              <a:solidFill>
                <a:prstClr val="black"/>
              </a:solidFill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7070" y="57826"/>
            <a:ext cx="9418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创新分散片剂型，儿童用药</a:t>
            </a: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新</a:t>
            </a: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选择</a:t>
            </a:r>
          </a:p>
        </p:txBody>
      </p:sp>
      <p:sp>
        <p:nvSpPr>
          <p:cNvPr id="10" name="五边形 9"/>
          <p:cNvSpPr/>
          <p:nvPr/>
        </p:nvSpPr>
        <p:spPr>
          <a:xfrm>
            <a:off x="0" y="148590"/>
            <a:ext cx="1957070" cy="605790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latin typeface="Arial" charset="0"/>
                <a:ea typeface="微软雅黑" pitchFamily="34" charset="-122"/>
                <a:sym typeface="Arial" charset="0"/>
              </a:rPr>
              <a:t>药品基本信息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48077" y="1613920"/>
            <a:ext cx="3676883" cy="45820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6080" y="1890614"/>
            <a:ext cx="3585962" cy="41549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p"/>
            </a:pP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厌氧菌感染是临床的一类重要特殊感染。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厌氧菌外科感染患者</a:t>
            </a:r>
            <a:r>
              <a:rPr lang="en-US" altLang="zh-CN" sz="1600" b="1" dirty="0">
                <a:latin typeface="Arial" charset="0"/>
                <a:ea typeface="微软雅黑" pitchFamily="34" charset="-122"/>
                <a:sym typeface="Arial" charset="0"/>
              </a:rPr>
              <a:t>50%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以上，腹部感染患者</a:t>
            </a:r>
            <a:r>
              <a:rPr lang="en-US" altLang="zh-CN" sz="1600" b="1" dirty="0">
                <a:latin typeface="Arial" charset="0"/>
                <a:ea typeface="微软雅黑" pitchFamily="34" charset="-122"/>
                <a:sym typeface="Arial" charset="0"/>
              </a:rPr>
              <a:t>60%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以上，阑尾脓肿、阑尾切除术后切口化脓患者</a:t>
            </a:r>
            <a:r>
              <a:rPr lang="en-US" altLang="zh-CN" sz="1600" b="1" dirty="0">
                <a:latin typeface="Arial" charset="0"/>
                <a:ea typeface="微软雅黑" pitchFamily="34" charset="-122"/>
                <a:sym typeface="Arial" charset="0"/>
              </a:rPr>
              <a:t>70%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以上，牙周炎患者</a:t>
            </a:r>
            <a:r>
              <a:rPr lang="en-US" altLang="zh-CN" sz="1600" b="1" dirty="0">
                <a:latin typeface="Arial" charset="0"/>
                <a:ea typeface="微软雅黑" pitchFamily="34" charset="-122"/>
                <a:sym typeface="Arial" charset="0"/>
              </a:rPr>
              <a:t>75%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以上，女性生殖道感染接近</a:t>
            </a:r>
            <a:r>
              <a:rPr lang="en-US" altLang="zh-CN" sz="1600" b="1" dirty="0">
                <a:latin typeface="Arial" charset="0"/>
                <a:ea typeface="微软雅黑" pitchFamily="34" charset="-122"/>
                <a:sym typeface="Arial" charset="0"/>
              </a:rPr>
              <a:t>100%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。</a:t>
            </a:r>
            <a:endParaRPr lang="en-US" altLang="zh-CN" sz="1600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p"/>
            </a:pP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泌尿生殖道毛滴虫病：一般为</a:t>
            </a:r>
            <a:r>
              <a:rPr lang="en-US" altLang="zh-CN" sz="1600" dirty="0">
                <a:latin typeface="Arial" charset="0"/>
                <a:ea typeface="微软雅黑" pitchFamily="34" charset="-122"/>
                <a:sym typeface="Arial" charset="0"/>
              </a:rPr>
              <a:t>5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～</a:t>
            </a:r>
            <a:r>
              <a:rPr lang="en-US" altLang="zh-CN" sz="1600" dirty="0">
                <a:latin typeface="Arial" charset="0"/>
                <a:ea typeface="微软雅黑" pitchFamily="34" charset="-122"/>
                <a:sym typeface="Arial" charset="0"/>
              </a:rPr>
              <a:t>20%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，亦可高达</a:t>
            </a:r>
            <a:r>
              <a:rPr lang="en-US" altLang="zh-CN" sz="1600" dirty="0">
                <a:latin typeface="Arial" charset="0"/>
                <a:ea typeface="微软雅黑" pitchFamily="34" charset="-122"/>
                <a:sym typeface="Arial" charset="0"/>
              </a:rPr>
              <a:t>50%</a:t>
            </a:r>
            <a:r>
              <a:rPr lang="en-US" altLang="zh-CN" sz="1600" baseline="30000" dirty="0">
                <a:latin typeface="Arial" charset="0"/>
                <a:ea typeface="微软雅黑" pitchFamily="34" charset="-122"/>
                <a:sym typeface="Arial" charset="0"/>
              </a:rPr>
              <a:t>1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。阿米巴虫病：</a:t>
            </a:r>
            <a:r>
              <a:rPr lang="zh-CN" altLang="en-US" sz="16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年均报告发病率为</a:t>
            </a:r>
            <a:r>
              <a:rPr lang="en-US" altLang="zh-CN" sz="16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0.08/10</a:t>
            </a:r>
            <a:r>
              <a:rPr lang="zh-CN" altLang="en-US" sz="16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万</a:t>
            </a:r>
            <a:r>
              <a:rPr lang="en-US" altLang="zh-CN" sz="1600" baseline="300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2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。兰氏贾第鞭毛虫病：</a:t>
            </a:r>
            <a:r>
              <a:rPr lang="zh-CN" altLang="en-US" sz="16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我国人群感染率为</a:t>
            </a:r>
            <a:r>
              <a:rPr lang="en-US" altLang="zh-CN" sz="16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1.72%</a:t>
            </a:r>
            <a:r>
              <a:rPr lang="en-US" altLang="zh-CN" sz="1600" baseline="3000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3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。</a:t>
            </a:r>
            <a:endParaRPr lang="en-US" altLang="zh-CN" sz="1600" dirty="0"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6080" y="6432648"/>
            <a:ext cx="5638800" cy="39494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1000" dirty="0">
                <a:latin typeface="Arial" charset="0"/>
                <a:ea typeface="微软雅黑" pitchFamily="34" charset="-122"/>
                <a:sym typeface="Arial" charset="0"/>
              </a:rPr>
              <a:t>1.</a:t>
            </a:r>
            <a:r>
              <a:rPr lang="zh-CN" altLang="en-US" sz="1000" dirty="0">
                <a:latin typeface="Arial" charset="0"/>
                <a:ea typeface="微软雅黑" pitchFamily="34" charset="-122"/>
                <a:sym typeface="Arial" charset="0"/>
              </a:rPr>
              <a:t>世界卫生组织官网：滴虫病</a:t>
            </a:r>
            <a:r>
              <a:rPr lang="en-US" altLang="zh-CN" sz="1000" dirty="0">
                <a:latin typeface="Arial" charset="0"/>
                <a:ea typeface="微软雅黑" pitchFamily="34" charset="-122"/>
                <a:sym typeface="Arial" charset="0"/>
              </a:rPr>
              <a:t> </a:t>
            </a:r>
          </a:p>
          <a:p>
            <a:r>
              <a:rPr lang="en-US" altLang="zh-CN" sz="1000" dirty="0">
                <a:latin typeface="Arial" charset="0"/>
                <a:ea typeface="微软雅黑" pitchFamily="34" charset="-122"/>
                <a:sym typeface="Arial" charset="0"/>
              </a:rPr>
              <a:t>2.</a:t>
            </a:r>
            <a:r>
              <a:rPr lang="zh-CN" altLang="en-US" sz="1000" dirty="0">
                <a:latin typeface="Arial" charset="0"/>
                <a:ea typeface="微软雅黑" pitchFamily="34" charset="-122"/>
                <a:sym typeface="Arial" charset="0"/>
              </a:rPr>
              <a:t>中华流行病学杂志</a:t>
            </a:r>
            <a:r>
              <a:rPr lang="en-US" altLang="zh-CN" sz="1000" dirty="0">
                <a:latin typeface="Arial" charset="0"/>
                <a:ea typeface="微软雅黑" pitchFamily="34" charset="-122"/>
                <a:sym typeface="Arial" charset="0"/>
              </a:rPr>
              <a:t>, 2020,41(1) : 90-95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448077" y="1017598"/>
            <a:ext cx="3676883" cy="86934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latin typeface="Arial" charset="0"/>
                <a:ea typeface="微软雅黑" pitchFamily="34" charset="-122"/>
                <a:sym typeface="Arial" charset="0"/>
              </a:rPr>
              <a:t>疾病基本情况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4740677" y="1017597"/>
            <a:ext cx="6648683" cy="5178340"/>
            <a:chOff x="4816877" y="938852"/>
            <a:chExt cx="6648683" cy="4838512"/>
          </a:xfrm>
        </p:grpSpPr>
        <p:sp>
          <p:nvSpPr>
            <p:cNvPr id="11" name="矩形 10"/>
            <p:cNvSpPr/>
            <p:nvPr/>
          </p:nvSpPr>
          <p:spPr>
            <a:xfrm>
              <a:off x="4816877" y="1614103"/>
              <a:ext cx="6648683" cy="41632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816877" y="1813185"/>
              <a:ext cx="6648683" cy="36454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buFont typeface="Wingdings" charset="2"/>
                <a:buChar char="p"/>
              </a:pPr>
              <a:r>
                <a:rPr lang="zh-CN" altLang="en-US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医保目录内现有的抗厌氧菌药物除硝基咪唑类外，其他如克林霉素、哌拉西林他唑巴坦</a:t>
              </a:r>
              <a:r>
                <a:rPr lang="en-US" altLang="zh-CN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/</a:t>
              </a:r>
              <a:r>
                <a:rPr lang="zh-CN" altLang="en-US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舒巴坦、美罗培南等均为注射剂，</a:t>
              </a:r>
              <a:r>
                <a:rPr lang="zh-CN" altLang="en-US" sz="1600" b="1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根据“能口服不肌注，能肌注不输液”的用药原则，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医保目录内仍需可口服给药的抗厌氧菌药物</a:t>
              </a:r>
              <a:r>
                <a:rPr lang="zh-CN" altLang="en-US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。同时</a:t>
              </a:r>
              <a:r>
                <a:rPr lang="en-US" altLang="zh-CN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本品</a:t>
              </a:r>
              <a:r>
                <a:rPr lang="zh-CN" altLang="en-US" sz="1600" dirty="0"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可用于左奥硝唑氯化钠注射液治疗后的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cs typeface="微软雅黑" pitchFamily="34" charset="-122"/>
                  <a:sym typeface="Arial" charset="0"/>
                </a:rPr>
                <a:t>序贯治疗，缩短患者住院时间，节约用药成本。</a:t>
              </a:r>
            </a:p>
            <a:p>
              <a:pPr marL="285750" indent="-28575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buFont typeface="Wingdings" charset="2"/>
                <a:buChar char="p"/>
              </a:pP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医保目录内现有的硝基咪唑药物如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甲硝唑、奥硝唑和替硝唑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均存在发生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神经毒性的风险</a:t>
              </a:r>
              <a:r>
                <a:rPr lang="zh-CN" altLang="en-US" sz="1600" b="1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左奥硝唑</a:t>
              </a:r>
              <a:r>
                <a:rPr lang="zh-CN" altLang="en-US" sz="1600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是奥</a:t>
              </a:r>
              <a:r>
                <a:rPr lang="zh-CN" altLang="en-US" sz="1600" dirty="0">
                  <a:latin typeface="Arial" charset="0"/>
                  <a:ea typeface="微软雅黑" pitchFamily="34" charset="-122"/>
                  <a:sym typeface="Arial" charset="0"/>
                </a:rPr>
                <a:t>硝唑的左旋异构体，在去除引起神经毒性的右旋异构体后，药效优于奥硝唑</a:t>
              </a:r>
              <a:r>
                <a:rPr lang="zh-CN" altLang="en-US" sz="1600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的基础上，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神经毒性等相关不良反应大幅减轻，仅为奥硝唑的 </a:t>
              </a:r>
              <a:r>
                <a:rPr lang="en-US" altLang="zh-CN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1/15</a:t>
              </a:r>
              <a:r>
                <a:rPr lang="en-US" altLang="zh-CN" sz="1600" baseline="30000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4</a:t>
              </a:r>
              <a:r>
                <a:rPr lang="zh-CN" altLang="en-US" sz="1600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目录内现有的左奥硝唑为注射剂，仍需要可口服的左奥硝唑。</a:t>
              </a: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4816877" y="938852"/>
              <a:ext cx="6648683" cy="81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传统硝基咪唑类药物存在神经毒性风险</a:t>
              </a:r>
              <a:endParaRPr lang="en-US" altLang="zh-CN" sz="2000" b="1" dirty="0">
                <a:solidFill>
                  <a:schemeClr val="bg1"/>
                </a:solidFill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医保目录现有药品尚不能充分满足临床需求</a:t>
              </a:r>
            </a:p>
          </p:txBody>
        </p:sp>
      </p:grpSp>
      <p:sp>
        <p:nvSpPr>
          <p:cNvPr id="20" name="矩形 19"/>
          <p:cNvSpPr/>
          <p:nvPr/>
        </p:nvSpPr>
        <p:spPr>
          <a:xfrm>
            <a:off x="3011488" y="643264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3.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中国人兽共患病学报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, 2019, 35(1) </a:t>
            </a:r>
          </a:p>
          <a:p>
            <a:pPr lvl="0"/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4.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中国医药报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/2009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年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月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/19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日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/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第</a:t>
            </a:r>
            <a:r>
              <a:rPr lang="en-US" altLang="zh-CN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001</a:t>
            </a:r>
            <a:r>
              <a:rPr lang="zh-CN" altLang="en-US" sz="1000" dirty="0">
                <a:solidFill>
                  <a:prstClr val="black"/>
                </a:solidFill>
                <a:latin typeface="Arial" charset="0"/>
                <a:ea typeface="微软雅黑" pitchFamily="34" charset="-122"/>
                <a:sym typeface="Arial" charset="0"/>
              </a:rPr>
              <a:t>版</a:t>
            </a:r>
          </a:p>
        </p:txBody>
      </p:sp>
      <p:sp>
        <p:nvSpPr>
          <p:cNvPr id="21" name="五边形 20"/>
          <p:cNvSpPr/>
          <p:nvPr/>
        </p:nvSpPr>
        <p:spPr>
          <a:xfrm>
            <a:off x="0" y="148590"/>
            <a:ext cx="1957070" cy="605790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latin typeface="Arial" charset="0"/>
                <a:ea typeface="微软雅黑" pitchFamily="34" charset="-122"/>
                <a:sym typeface="Arial" charset="0"/>
              </a:rPr>
              <a:t>药品基本信息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999615" y="57150"/>
            <a:ext cx="10052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神经毒性大幅减轻，序贯治疗显著降低用药成本</a:t>
            </a:r>
            <a:endParaRPr lang="zh-CN" altLang="en-US" sz="2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/>
        </p:nvSpPr>
        <p:spPr>
          <a:xfrm>
            <a:off x="0" y="148578"/>
            <a:ext cx="1926771" cy="756586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Arial" charset="0"/>
                <a:ea typeface="微软雅黑" pitchFamily="34" charset="-122"/>
                <a:sym typeface="Arial" charset="0"/>
              </a:rPr>
              <a:t>有效性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2565" y="6534150"/>
            <a:ext cx="5113655" cy="229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900" kern="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1. </a:t>
            </a: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李韦韦等</a:t>
            </a:r>
            <a:r>
              <a:rPr lang="en-US" altLang="zh-CN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. "</a:t>
            </a: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左奥硝唑治疗厌氧菌感染的系统评价</a:t>
            </a:r>
            <a:r>
              <a:rPr lang="en-US" altLang="zh-CN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." </a:t>
            </a: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药物流行病学杂志</a:t>
            </a:r>
            <a:r>
              <a:rPr lang="en-US" altLang="zh-CN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  <a:sym typeface="Arial" charset="0"/>
              </a:rPr>
              <a:t> 28.3(2019):7.</a:t>
            </a:r>
          </a:p>
        </p:txBody>
      </p:sp>
      <p:grpSp>
        <p:nvGrpSpPr>
          <p:cNvPr id="7" name="组合 6"/>
          <p:cNvGrpSpPr/>
          <p:nvPr>
            <p:custDataLst>
              <p:tags r:id="rId1"/>
            </p:custDataLst>
          </p:nvPr>
        </p:nvGrpSpPr>
        <p:grpSpPr>
          <a:xfrm>
            <a:off x="707572" y="1093470"/>
            <a:ext cx="11019607" cy="1625900"/>
            <a:chOff x="6356782" y="1079321"/>
            <a:chExt cx="5332195" cy="957497"/>
          </a:xfrm>
        </p:grpSpPr>
        <p:sp>
          <p:nvSpPr>
            <p:cNvPr id="8" name="文本框 7"/>
            <p:cNvSpPr txBox="1"/>
            <p:nvPr/>
          </p:nvSpPr>
          <p:spPr>
            <a:xfrm>
              <a:off x="6417840" y="1414934"/>
              <a:ext cx="5138058" cy="62188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charset="0"/>
                <a:buChar char="•"/>
              </a:pPr>
              <a:r>
                <a:rPr lang="zh-CN" altLang="en-US" sz="1600" b="1" dirty="0">
                  <a:latin typeface="Arial" charset="0"/>
                  <a:ea typeface="微软雅黑" pitchFamily="34" charset="-122"/>
                  <a:sym typeface="Arial" charset="0"/>
                </a:rPr>
                <a:t>有效性：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左奥硝唑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显著高于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奥硝唑</a:t>
              </a:r>
              <a:endParaRPr lang="zh-CN" altLang="en-US" sz="2400" b="1" dirty="0">
                <a:solidFill>
                  <a:schemeClr val="tx1"/>
                </a:solidFill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marL="285750" indent="-285750">
                <a:lnSpc>
                  <a:spcPct val="150000"/>
                </a:lnSpc>
                <a:buFont typeface="Arial" charset="0"/>
                <a:buChar char="•"/>
              </a:pP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不良反应发生率：左奥硝唑</a:t>
              </a:r>
              <a:r>
                <a:rPr lang="zh-CN" altLang="en-US" sz="1600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显著低于</a:t>
              </a:r>
              <a:r>
                <a:rPr lang="zh-CN" altLang="en-US" sz="1600" b="1" dirty="0">
                  <a:solidFill>
                    <a:schemeClr val="tx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奥硝唑</a:t>
              </a:r>
              <a:endParaRPr lang="zh-CN" altLang="en-US" sz="2400" b="1" dirty="0">
                <a:solidFill>
                  <a:schemeClr val="tx1"/>
                </a:solidFill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marL="285750" indent="-285750">
                <a:lnSpc>
                  <a:spcPct val="150000"/>
                </a:lnSpc>
                <a:buFont typeface="Arial" charset="0"/>
                <a:buChar char="•"/>
              </a:pPr>
              <a:endParaRPr lang="zh-CN" altLang="en-US" sz="2400" b="1" dirty="0">
                <a:solidFill>
                  <a:schemeClr val="tx1"/>
                </a:solidFill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9" name="文本框 8"/>
            <p:cNvSpPr txBox="1"/>
            <p:nvPr>
              <p:custDataLst>
                <p:tags r:id="rId2"/>
              </p:custDataLst>
            </p:nvPr>
          </p:nvSpPr>
          <p:spPr>
            <a:xfrm>
              <a:off x="6356782" y="1079321"/>
              <a:ext cx="5332195" cy="304575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rgbClr val="067A86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左奥硝唑治疗厌氧菌感染</a:t>
              </a:r>
              <a:r>
                <a:rPr lang="en-US" altLang="zh-CN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Meta</a:t>
              </a:r>
              <a:r>
                <a:rPr lang="zh-CN" altLang="en-US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分析</a:t>
              </a:r>
              <a:r>
                <a:rPr lang="en-US" altLang="zh-CN" b="1" baseline="30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1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973570" y="1981199"/>
            <a:ext cx="4478586" cy="4198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左奥硝唑组治疗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口腔厌氧菌感染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的临床治愈率明显高于奥硝唑组，差异有统计学意义。</a:t>
            </a:r>
          </a:p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左奥硝唑组治疗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盆腔厌氧菌感染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的临床治愈率明显高于奥硝唑组，差异有统计学意义。</a:t>
            </a:r>
          </a:p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左奥硝唑组治疗</a:t>
            </a: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腹部厌氧菌感染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的临床治愈率略高于奥硝唑组</a:t>
            </a:r>
            <a:r>
              <a:rPr lang="en-US" altLang="zh-CN" sz="1600" dirty="0">
                <a:latin typeface="Arial" charset="0"/>
                <a:ea typeface="微软雅黑" pitchFamily="34" charset="-122"/>
                <a:sym typeface="Arial" charset="0"/>
              </a:rPr>
              <a:t> 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，差异无统计学意义。</a:t>
            </a:r>
          </a:p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左奥硝唑治疗厌氧菌感染有效性明显优于奥硝唑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(92.9% </a:t>
            </a:r>
            <a:r>
              <a:rPr lang="en-US" altLang="zh-CN" b="1" i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vs</a:t>
            </a:r>
            <a:r>
              <a:rPr lang="zh-CN" altLang="en-US" b="1" i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．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85.2%)</a:t>
            </a:r>
            <a:r>
              <a:rPr lang="zh-CN" alt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。</a:t>
            </a:r>
            <a:endParaRPr lang="zh-CN" altLang="en-US" b="1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左奥硝唑总的不良反应发生率明显低于奥硝唑（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.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9%</a:t>
            </a:r>
            <a:r>
              <a:rPr lang="en-US" altLang="zh-CN" b="1" i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 vs</a:t>
            </a:r>
            <a:r>
              <a:rPr lang="zh-CN" altLang="en-US" b="1" i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．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20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.</a:t>
            </a:r>
            <a:r>
              <a:rPr lang="en-US" altLang="zh-CN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5%</a:t>
            </a:r>
            <a:r>
              <a:rPr lang="zh-CN" altLang="en-US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）。</a:t>
            </a:r>
          </a:p>
          <a:p>
            <a:pPr marL="285750" indent="-285750" fontAlgn="auto">
              <a:lnSpc>
                <a:spcPct val="110000"/>
              </a:lnSpc>
              <a:spcAft>
                <a:spcPts val="600"/>
              </a:spcAft>
              <a:buFont typeface="Wingdings" charset="2"/>
              <a:buChar char="Ø"/>
            </a:pPr>
            <a:r>
              <a:rPr lang="zh-CN" altLang="en-US" sz="1600" b="1" dirty="0">
                <a:latin typeface="Arial" charset="0"/>
                <a:ea typeface="微软雅黑" pitchFamily="34" charset="-122"/>
                <a:sym typeface="Arial" charset="0"/>
              </a:rPr>
              <a:t>奥硝唑以头晕头痛和嗜睡等神经毒性相关的不良反应较常见，而左奥硝唑则以恶心等胃肠道的不良反应较常见</a:t>
            </a:r>
            <a:r>
              <a:rPr lang="zh-CN" altLang="en-US" sz="1600" dirty="0">
                <a:latin typeface="Arial" charset="0"/>
                <a:ea typeface="微软雅黑" pitchFamily="34" charset="-122"/>
                <a:sym typeface="Arial" charset="0"/>
              </a:rPr>
              <a:t>。</a:t>
            </a:r>
            <a:endParaRPr lang="zh-CN" altLang="en-US" sz="1600" b="1" dirty="0">
              <a:latin typeface="Arial" charset="0"/>
              <a:ea typeface="微软雅黑" pitchFamily="34" charset="-122"/>
              <a:sym typeface="Arial" charset="0"/>
            </a:endParaRPr>
          </a:p>
          <a:p>
            <a:pPr marL="285750" indent="-285750">
              <a:buFont typeface="Wingdings" charset="2"/>
              <a:buChar char="Ø"/>
            </a:pPr>
            <a:endParaRPr lang="zh-CN" altLang="en-US" sz="1600" b="1" dirty="0">
              <a:latin typeface="Arial" charset="0"/>
              <a:ea typeface="微软雅黑" pitchFamily="34" charset="-122"/>
              <a:sym typeface="Arial" charset="0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934496" y="2772077"/>
          <a:ext cx="5847304" cy="340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矩形 11"/>
          <p:cNvSpPr/>
          <p:nvPr/>
        </p:nvSpPr>
        <p:spPr>
          <a:xfrm>
            <a:off x="707572" y="1072199"/>
            <a:ext cx="11001828" cy="517459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charset="0"/>
              <a:ea typeface="微软雅黑" pitchFamily="34" charset="-122"/>
              <a:sym typeface="Arial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005839" y="110126"/>
            <a:ext cx="10647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去除神经毒性右旋体，有效性及安全性优于奥硝唑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/>
        </p:nvSpPr>
        <p:spPr>
          <a:xfrm>
            <a:off x="0" y="148578"/>
            <a:ext cx="1926771" cy="756586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Arial" charset="0"/>
                <a:ea typeface="微软雅黑" pitchFamily="34" charset="-122"/>
                <a:sym typeface="Arial" charset="0"/>
              </a:rPr>
              <a:t>有效性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11774" y="1116677"/>
          <a:ext cx="11299935" cy="523036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475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70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452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83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指南和共识名称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编制单位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推荐内容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07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卒中相关性肺炎诊治中国专家共识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（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2019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更新版）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中国卒中学会急救医学分会，中华医学会急诊医学分会卒中学组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抗厌氧菌的治疗可以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首选硝基咪唑类药物（如左旋奥硝唑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、甲硝唑、替硝唑等）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卒中相关性肺炎经验性抗感染治疗推荐：头孢曲松+硝基咪唑类（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左旋奥硝唑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、甲硝唑、替硝唑等）或左氧氟沙星+左旋奥硝唑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4049">
                <a:tc>
                  <a:txBody>
                    <a:bodyPr/>
                    <a:lstStyle/>
                    <a:p>
                      <a:pPr marL="2794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中国腹腔感染诊治指南</a:t>
                      </a:r>
                    </a:p>
                    <a:p>
                      <a:pPr marL="2794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（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2019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版）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中华医学会外科学分会外科感染与重症医学学组、中国医师协会外科医师分会肠瘘外科医师专业委员会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甲硝唑自1959年全球首次批准上市以来得到了广泛应用，但是长时间的用药导致了耐药、不良反应发生率高、病人用药依从性差等问题。近年来，国内药品生产厂家先后开发了多种新一代硝基咪唑类药物，如吗啉硝唑、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左奥硝唑等，在抗厌氧菌方面均表现良好的疗效，且不良反应率更低。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408">
                <a:tc>
                  <a:txBody>
                    <a:bodyPr/>
                    <a:lstStyle/>
                    <a:p>
                      <a:pPr marL="0" marR="0" lvl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细菌性阴道病诊治指南</a:t>
                      </a:r>
                    </a:p>
                    <a:p>
                      <a:pPr marL="0" marR="0" lvl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（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2021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修订版）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>
                          <a:effectLst/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中华医学会妇产科学分会感染性疾病协作组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单纯性细菌性阴道病治疗方案中选用的抗厌氧菌药物主要有</a:t>
                      </a:r>
                      <a:r>
                        <a:rPr lang="zh-CN" altLang="en-US" sz="1400" b="1" kern="12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硝基咪唑类药物</a:t>
                      </a:r>
                      <a:r>
                        <a:rPr lang="zh-CN" altLang="en-US" sz="1400" kern="12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。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+mn-cs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40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胆道外科抗菌药物规范化应用专家共识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（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2019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版）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中华医学会外科学分会胆道外科学组</a:t>
                      </a:r>
                      <a:r>
                        <a:rPr lang="en-US" altLang="zh-CN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 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中国研究型医院学会加速康复外科专业委员会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Ⅰ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级和</a:t>
                      </a:r>
                      <a:r>
                        <a:rPr lang="en-US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Ⅱ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级急性胆道感染可给予第二、三代头孢菌素，同时联合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硝基咪唑类药物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；</a:t>
                      </a:r>
                      <a:endParaRPr lang="en-US" altLang="zh-CN" sz="1400" dirty="0"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Ⅲ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级急性胆道感染可给予第三、四代头孢类同时联合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硝基咪唑类药物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；</a:t>
                      </a: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梗阻性黄疸出现胆道感染症状在胆汁引流通畅的基础上，需应用抗菌药物治疗。经验性用药给予第三代头孢菌素联合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硝基咪唑类</a:t>
                      </a: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；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072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抗菌药物药代动力学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/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药效学理论临床应用专家共识（</a:t>
                      </a:r>
                      <a:r>
                        <a:rPr lang="en-US" altLang="zh-CN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2018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年）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cs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中国医药教育协会感染疾病专业委员会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引起腹腔感染的病原菌多源于肠道，部分源自血行感染。对拟杆菌属等厌氧菌推荐使用</a:t>
                      </a:r>
                      <a:r>
                        <a:rPr lang="zh-CN" altLang="en-US" sz="1400" b="1" dirty="0">
                          <a:latin typeface="Arial" charset="0"/>
                          <a:ea typeface="微软雅黑" pitchFamily="34" charset="-122"/>
                          <a:sym typeface="Arial" charset="0"/>
                        </a:rPr>
                        <a:t>硝基咪唑类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Arial" charset="0"/>
                        <a:ea typeface="微软雅黑" pitchFamily="34" charset="-122"/>
                        <a:sym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005839" y="110126"/>
            <a:ext cx="106476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多项权威指南</a:t>
            </a:r>
            <a:r>
              <a:rPr lang="en-US" altLang="zh-CN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共识</a:t>
            </a:r>
            <a:r>
              <a:rPr lang="en-US" altLang="zh-CN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规范推荐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/>
        </p:nvSpPr>
        <p:spPr>
          <a:xfrm>
            <a:off x="0" y="148578"/>
            <a:ext cx="1926771" cy="756586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Arial" charset="0"/>
                <a:ea typeface="微软雅黑" pitchFamily="34" charset="-122"/>
                <a:sym typeface="Arial" charset="0"/>
              </a:rPr>
              <a:t>安全性</a:t>
            </a:r>
          </a:p>
        </p:txBody>
      </p:sp>
      <p:sp>
        <p:nvSpPr>
          <p:cNvPr id="4" name="文本框 14"/>
          <p:cNvSpPr txBox="1"/>
          <p:nvPr/>
        </p:nvSpPr>
        <p:spPr bwMode="auto">
          <a:xfrm>
            <a:off x="356133" y="905164"/>
            <a:ext cx="11309686" cy="373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【</a:t>
            </a:r>
            <a:r>
              <a:rPr lang="zh-CN" altLang="en-US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药品说明书收载的安全性信息</a:t>
            </a:r>
            <a:r>
              <a:rPr lang="en-US" altLang="zh-CN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】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charset="2"/>
              <a:buChar char="u"/>
            </a:pPr>
            <a:r>
              <a:rPr lang="zh-CN" altLang="en-US" dirty="0">
                <a:ea typeface="微软雅黑" pitchFamily="34" charset="-122"/>
                <a:sym typeface="Arial" charset="0"/>
              </a:rPr>
              <a:t>本品临床试验安全性评价其不良反应主要表现为：嗜睡、头痛、头晕、恶心、及困倦等，但</a:t>
            </a:r>
            <a:r>
              <a:rPr lang="zh-CN" altLang="en-US" b="1" dirty="0">
                <a:ea typeface="微软雅黑" pitchFamily="34" charset="-122"/>
                <a:sym typeface="Arial" charset="0"/>
              </a:rPr>
              <a:t>所有不良反应均未采取措施，治疗结束时可自行缓解。</a:t>
            </a:r>
            <a:endParaRPr lang="en-US" altLang="zh-CN" b="1" dirty="0">
              <a:ea typeface="微软雅黑" pitchFamily="34" charset="-122"/>
              <a:sym typeface="Arial" charset="0"/>
            </a:endParaRP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charset="2"/>
              <a:buChar char="u"/>
            </a:pPr>
            <a:r>
              <a:rPr lang="zh-CN" altLang="en-US" b="1" dirty="0">
                <a:ea typeface="微软雅黑" pitchFamily="34" charset="-122"/>
                <a:sym typeface="Arial" charset="0"/>
              </a:rPr>
              <a:t>同其它硝基咪唑类药物相比</a:t>
            </a:r>
            <a:r>
              <a:rPr lang="en-US" altLang="zh-CN" b="1" dirty="0">
                <a:ea typeface="微软雅黑" pitchFamily="34" charset="-122"/>
                <a:sym typeface="Arial" charset="0"/>
              </a:rPr>
              <a:t>,</a:t>
            </a:r>
            <a:r>
              <a:rPr lang="zh-CN" altLang="en-US" b="1" dirty="0">
                <a:ea typeface="微软雅黑" pitchFamily="34" charset="-122"/>
                <a:sym typeface="Arial" charset="0"/>
              </a:rPr>
              <a:t>本品对乙醛脱氢酶无抑制作用。</a:t>
            </a:r>
            <a:endParaRPr lang="en-US" altLang="zh-CN" b="1" dirty="0">
              <a:ea typeface="微软雅黑" pitchFamily="34" charset="-122"/>
              <a:sym typeface="Arial" charset="0"/>
            </a:endParaRP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charset="2"/>
              <a:buChar char="u"/>
            </a:pPr>
            <a:r>
              <a:rPr lang="zh-CN" altLang="en-US" dirty="0">
                <a:ea typeface="微软雅黑" pitchFamily="34" charset="-122"/>
                <a:sym typeface="Arial" charset="0"/>
              </a:rPr>
              <a:t>依据本品目前已经完成的临床试验数据（健康人体耐受性试验、药代动力学试验、临床确证性治疗研究）：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144 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人中有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8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人发生不良事件，发生率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5.56%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，有 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7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人发生不良反应，不良反应发生率为 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4.86%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。发生中枢神经系统不良反应及不良事件的嗜睡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3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例（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2.08%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）、头晕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2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例（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1.39%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）、头昏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1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例（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0.69%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）、恶心 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1 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例（</a:t>
            </a:r>
            <a:r>
              <a:rPr lang="en-US" altLang="zh-CN" dirty="0">
                <a:ea typeface="微软雅黑" pitchFamily="34" charset="-122"/>
                <a:sym typeface="Arial" charset="0"/>
              </a:rPr>
              <a:t>0.69%</a:t>
            </a:r>
            <a:r>
              <a:rPr lang="zh-CN" altLang="en-US" dirty="0">
                <a:ea typeface="微软雅黑" pitchFamily="34" charset="-122"/>
                <a:sym typeface="Arial" charset="0"/>
              </a:rPr>
              <a:t>）。</a:t>
            </a:r>
            <a:endParaRPr lang="zh-CN" altLang="zh-CN" dirty="0">
              <a:ea typeface="微软雅黑" pitchFamily="34" charset="-122"/>
              <a:sym typeface="Arial" charset="0"/>
            </a:endParaRPr>
          </a:p>
        </p:txBody>
      </p:sp>
      <p:sp>
        <p:nvSpPr>
          <p:cNvPr id="5" name="文本框 14"/>
          <p:cNvSpPr txBox="1"/>
          <p:nvPr/>
        </p:nvSpPr>
        <p:spPr bwMode="auto">
          <a:xfrm>
            <a:off x="457733" y="4570972"/>
            <a:ext cx="11309686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【</a:t>
            </a:r>
            <a:r>
              <a:rPr lang="zh-CN" altLang="en-US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安全性优势</a:t>
            </a:r>
            <a:r>
              <a:rPr lang="en-US" altLang="zh-CN" sz="2400" b="1" dirty="0">
                <a:solidFill>
                  <a:srgbClr val="0070C0"/>
                </a:solidFill>
                <a:ea typeface="微软雅黑" pitchFamily="34" charset="-122"/>
                <a:sym typeface="Arial" charset="0"/>
              </a:rPr>
              <a:t>】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charset="2"/>
              <a:buChar char="u"/>
            </a:pPr>
            <a:r>
              <a:rPr lang="zh-CN" altLang="en-US" b="1" dirty="0">
                <a:solidFill>
                  <a:srgbClr val="FF0000"/>
                </a:solidFill>
                <a:ea typeface="微软雅黑" pitchFamily="34" charset="-122"/>
                <a:sym typeface="Arial" charset="0"/>
              </a:rPr>
              <a:t>本品为奥硝唑的左旋异构体，可</a:t>
            </a:r>
            <a:r>
              <a:rPr lang="zh-CN" altLang="en-US" b="1" dirty="0">
                <a:solidFill>
                  <a:srgbClr val="FF0000"/>
                </a:solidFill>
                <a:ea typeface="微软雅黑" pitchFamily="34" charset="-122"/>
                <a:cs typeface="宋体" charset="-122"/>
                <a:sym typeface="Arial" charset="0"/>
              </a:rPr>
              <a:t>降低奥硝唑中枢神经系统的毒性反应</a:t>
            </a:r>
            <a:r>
              <a:rPr lang="zh-CN" altLang="en-US" dirty="0">
                <a:ea typeface="微软雅黑" pitchFamily="34" charset="-122"/>
                <a:cs typeface="宋体" charset="-122"/>
                <a:sym typeface="Arial" charset="0"/>
              </a:rPr>
              <a:t>。临床总不良反应发生率显著降低，仅为奥硝唑的1/15，临床应用更安全。</a:t>
            </a:r>
            <a:endParaRPr lang="zh-CN" altLang="zh-CN" dirty="0">
              <a:ea typeface="微软雅黑" pitchFamily="34" charset="-122"/>
              <a:sym typeface="Arial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05839" y="110126"/>
            <a:ext cx="106476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神经毒性发生率极低，不良反应更少，安全性更优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/>
        </p:nvSpPr>
        <p:spPr>
          <a:xfrm>
            <a:off x="0" y="148578"/>
            <a:ext cx="1926771" cy="756586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Arial" charset="0"/>
                <a:ea typeface="微软雅黑" pitchFamily="34" charset="-122"/>
                <a:sym typeface="Arial" charset="0"/>
              </a:rPr>
              <a:t>创新性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871219" y="110126"/>
            <a:ext cx="10647680" cy="731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定向合成技术</a:t>
            </a:r>
            <a:r>
              <a:rPr lang="zh-CN" altLang="en-US" sz="2800" b="1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，环境更友好；可吞服，也可加水分散服用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57445" y="3782375"/>
            <a:ext cx="11677110" cy="2878762"/>
            <a:chOff x="279132" y="3455116"/>
            <a:chExt cx="11677110" cy="2878762"/>
          </a:xfrm>
        </p:grpSpPr>
        <p:sp>
          <p:nvSpPr>
            <p:cNvPr id="16" name="矩形 15"/>
            <p:cNvSpPr/>
            <p:nvPr/>
          </p:nvSpPr>
          <p:spPr>
            <a:xfrm>
              <a:off x="664143" y="3587463"/>
              <a:ext cx="11136491" cy="249570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《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药品技术审评报告</a:t>
              </a:r>
              <a:r>
                <a:rPr lang="en-US" altLang="zh-CN" sz="24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》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：</a:t>
              </a:r>
              <a:endParaRPr lang="en-US" altLang="zh-CN" sz="2400" b="1" dirty="0">
                <a:solidFill>
                  <a:schemeClr val="bg1"/>
                </a:solidFill>
                <a:latin typeface="Arial" charset="0"/>
                <a:ea typeface="微软雅黑" pitchFamily="34" charset="-122"/>
                <a:sym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左奥硝唑分散片的</a:t>
              </a:r>
              <a:r>
                <a:rPr lang="zh-CN" altLang="en-US" sz="2000" b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剂型合理</a:t>
              </a: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，分散片有其剂型特点，</a:t>
              </a:r>
              <a:r>
                <a:rPr lang="zh-CN" altLang="en-US" sz="2000" b="1" dirty="0">
                  <a:solidFill>
                    <a:srgbClr val="FFFF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对于特定人群，如儿童、吞咽困难患者，均可便于给药</a:t>
              </a: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，本品可为临床提供新的选择，同时根据</a:t>
              </a:r>
              <a:r>
                <a:rPr lang="en-US" altLang="zh-CN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《</a:t>
              </a: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化学药品改良型新药临床试验技术指导原则</a:t>
              </a:r>
              <a:r>
                <a:rPr lang="en-US" altLang="zh-CN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》</a:t>
              </a: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，本品</a:t>
              </a:r>
              <a:r>
                <a:rPr lang="zh-CN" altLang="en-US" sz="2000" b="1" dirty="0">
                  <a:solidFill>
                    <a:srgbClr val="FFFF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可提高用药依从性</a:t>
              </a:r>
              <a:r>
                <a:rPr lang="zh-CN" altLang="en-US" sz="2000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。 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1186221" y="5427989"/>
              <a:ext cx="770021" cy="90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4000" b="1" i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”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9132" y="3455116"/>
              <a:ext cx="770021" cy="90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4000" b="1" i="1" dirty="0">
                  <a:solidFill>
                    <a:schemeClr val="bg1"/>
                  </a:solidFill>
                  <a:latin typeface="Arial" charset="0"/>
                  <a:ea typeface="微软雅黑" pitchFamily="34" charset="-122"/>
                  <a:sym typeface="Arial" charset="0"/>
                </a:rPr>
                <a:t>“</a:t>
              </a: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865825" y="1319391"/>
            <a:ext cx="10588238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auto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p"/>
            </a:pPr>
            <a:r>
              <a:rPr lang="zh-CN" sz="2000" kern="0" spc="-1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创新的定向合成技术</a:t>
            </a:r>
            <a:r>
              <a:rPr lang="zh-CN" altLang="en-US" sz="2000" kern="0" spc="-1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，增加环境友好度。</a:t>
            </a:r>
          </a:p>
          <a:p>
            <a:pPr marL="342900" indent="-342900" eaLnBrk="0" fontAlgn="auto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p"/>
            </a:pPr>
            <a:r>
              <a:rPr lang="zh-CN" altLang="en-US" sz="2000" kern="0" spc="-10" dirty="0">
                <a:latin typeface="Arial" charset="0"/>
                <a:ea typeface="微软雅黑" pitchFamily="34" charset="-122"/>
                <a:cs typeface="微软雅黑" pitchFamily="34" charset="-122"/>
                <a:sym typeface="Arial" charset="0"/>
              </a:rPr>
              <a:t>去除神经毒性右旋体，增强疗效的同时，用药更安全。</a:t>
            </a:r>
          </a:p>
          <a:p>
            <a:pPr marL="342900" indent="-342900" eaLnBrk="0" fontAlgn="auto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p"/>
            </a:pPr>
            <a:r>
              <a:rPr lang="zh-CN" altLang="en-US" sz="2000" kern="0" spc="-10" dirty="0">
                <a:solidFill>
                  <a:schemeClr val="tx1"/>
                </a:solidFill>
                <a:latin typeface="Arial" charset="0"/>
                <a:ea typeface="微软雅黑" pitchFamily="34" charset="-122"/>
                <a:sym typeface="Arial" charset="0"/>
              </a:rPr>
              <a:t>分散片剂型</a:t>
            </a:r>
            <a:r>
              <a:rPr lang="zh-CN" altLang="en-US" sz="2000" kern="0" spc="-10" dirty="0">
                <a:latin typeface="Arial" charset="0"/>
                <a:ea typeface="微软雅黑" pitchFamily="34" charset="-122"/>
                <a:sym typeface="Arial" charset="0"/>
              </a:rPr>
              <a:t>，可吞服也可用水分散服用，</a:t>
            </a:r>
            <a:r>
              <a:rPr lang="zh-CN" altLang="en-US" sz="2000" b="1" kern="0" spc="-10" dirty="0">
                <a:solidFill>
                  <a:srgbClr val="FF0000"/>
                </a:solidFill>
                <a:latin typeface="Arial" charset="0"/>
                <a:ea typeface="微软雅黑" pitchFamily="34" charset="-122"/>
                <a:sym typeface="Arial" charset="0"/>
              </a:rPr>
              <a:t>更适合儿童按体重分剂量给药</a:t>
            </a:r>
            <a:r>
              <a:rPr lang="zh-CN" altLang="en-US" sz="2000" kern="0" spc="-10" dirty="0">
                <a:latin typeface="Arial" charset="0"/>
                <a:ea typeface="微软雅黑" pitchFamily="34" charset="-122"/>
                <a:sym typeface="Arial" charset="0"/>
              </a:rPr>
              <a:t>，亦方便吞咽困难人群用药，提高特殊人群的用药依从性。</a:t>
            </a:r>
            <a:endParaRPr lang="zh-CN" altLang="en-US" sz="2000" dirty="0">
              <a:latin typeface="Arial" charset="0"/>
              <a:ea typeface="微软雅黑" pitchFamily="34" charset="-122"/>
              <a:sym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五边形 10"/>
          <p:cNvSpPr/>
          <p:nvPr/>
        </p:nvSpPr>
        <p:spPr>
          <a:xfrm>
            <a:off x="0" y="148590"/>
            <a:ext cx="1580515" cy="756285"/>
          </a:xfrm>
          <a:prstGeom prst="homePlat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Arial" charset="0"/>
                <a:ea typeface="微软雅黑" pitchFamily="34" charset="-122"/>
                <a:sym typeface="Arial" charset="0"/>
              </a:rPr>
              <a:t>公平性</a:t>
            </a:r>
          </a:p>
        </p:txBody>
      </p:sp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745407" y="1046576"/>
            <a:ext cx="5320291" cy="2528513"/>
            <a:chOff x="598756" y="1274008"/>
            <a:chExt cx="5497244" cy="2612611"/>
          </a:xfrm>
        </p:grpSpPr>
        <p:sp>
          <p:nvSpPr>
            <p:cNvPr id="2" name="圆角矩形 1"/>
            <p:cNvSpPr/>
            <p:nvPr>
              <p:custDataLst>
                <p:tags r:id="rId18"/>
              </p:custDataLst>
            </p:nvPr>
          </p:nvSpPr>
          <p:spPr>
            <a:xfrm>
              <a:off x="635268" y="1274008"/>
              <a:ext cx="5460732" cy="2517751"/>
            </a:xfrm>
            <a:prstGeom prst="roundRect">
              <a:avLst>
                <a:gd name="adj" fmla="val 6344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4" name="文本框 3"/>
            <p:cNvSpPr txBox="1"/>
            <p:nvPr>
              <p:custDataLst>
                <p:tags r:id="rId19"/>
              </p:custDataLst>
            </p:nvPr>
          </p:nvSpPr>
          <p:spPr>
            <a:xfrm>
              <a:off x="2377498" y="1282538"/>
              <a:ext cx="2886928" cy="666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70C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公共健康影响显著</a:t>
              </a:r>
            </a:p>
          </p:txBody>
        </p:sp>
        <p:sp>
          <p:nvSpPr>
            <p:cNvPr id="50" name="iconfont-11253-5331110"/>
            <p:cNvSpPr/>
            <p:nvPr>
              <p:custDataLst>
                <p:tags r:id="rId20"/>
              </p:custDataLst>
            </p:nvPr>
          </p:nvSpPr>
          <p:spPr>
            <a:xfrm>
              <a:off x="1650803" y="1323432"/>
              <a:ext cx="726636" cy="581057"/>
            </a:xfrm>
            <a:custGeom>
              <a:avLst/>
              <a:gdLst>
                <a:gd name="T0" fmla="*/ 9456 w 9998"/>
                <a:gd name="T1" fmla="*/ 1887 h 7716"/>
                <a:gd name="T2" fmla="*/ 7138 w 9998"/>
                <a:gd name="T3" fmla="*/ 6785 h 7716"/>
                <a:gd name="T4" fmla="*/ 6891 w 9998"/>
                <a:gd name="T5" fmla="*/ 6872 h 7716"/>
                <a:gd name="T6" fmla="*/ 3456 w 9998"/>
                <a:gd name="T7" fmla="*/ 0 h 7716"/>
                <a:gd name="T8" fmla="*/ 3122 w 9998"/>
                <a:gd name="T9" fmla="*/ 6986 h 7716"/>
                <a:gd name="T10" fmla="*/ 2857 w 9998"/>
                <a:gd name="T11" fmla="*/ 1536 h 7716"/>
                <a:gd name="T12" fmla="*/ 587 w 9998"/>
                <a:gd name="T13" fmla="*/ 6875 h 7716"/>
                <a:gd name="T14" fmla="*/ 0 w 9998"/>
                <a:gd name="T15" fmla="*/ 7716 h 7716"/>
                <a:gd name="T16" fmla="*/ 9437 w 9998"/>
                <a:gd name="T17" fmla="*/ 6987 h 7716"/>
                <a:gd name="T18" fmla="*/ 2433 w 9998"/>
                <a:gd name="T19" fmla="*/ 2417 h 7716"/>
                <a:gd name="T20" fmla="*/ 1927 w 9998"/>
                <a:gd name="T21" fmla="*/ 2417 h 7716"/>
                <a:gd name="T22" fmla="*/ 2433 w 9998"/>
                <a:gd name="T23" fmla="*/ 3782 h 7716"/>
                <a:gd name="T24" fmla="*/ 1927 w 9998"/>
                <a:gd name="T25" fmla="*/ 4163 h 7716"/>
                <a:gd name="T26" fmla="*/ 1927 w 9998"/>
                <a:gd name="T27" fmla="*/ 4670 h 7716"/>
                <a:gd name="T28" fmla="*/ 1645 w 9998"/>
                <a:gd name="T29" fmla="*/ 2417 h 7716"/>
                <a:gd name="T30" fmla="*/ 1138 w 9998"/>
                <a:gd name="T31" fmla="*/ 2417 h 7716"/>
                <a:gd name="T32" fmla="*/ 1645 w 9998"/>
                <a:gd name="T33" fmla="*/ 3782 h 7716"/>
                <a:gd name="T34" fmla="*/ 1138 w 9998"/>
                <a:gd name="T35" fmla="*/ 4163 h 7716"/>
                <a:gd name="T36" fmla="*/ 1138 w 9998"/>
                <a:gd name="T37" fmla="*/ 4670 h 7716"/>
                <a:gd name="T38" fmla="*/ 1645 w 9998"/>
                <a:gd name="T39" fmla="*/ 5013 h 7716"/>
                <a:gd name="T40" fmla="*/ 1138 w 9998"/>
                <a:gd name="T41" fmla="*/ 5013 h 7716"/>
                <a:gd name="T42" fmla="*/ 1151 w 9998"/>
                <a:gd name="T43" fmla="*/ 5838 h 7716"/>
                <a:gd name="T44" fmla="*/ 1927 w 9998"/>
                <a:gd name="T45" fmla="*/ 5013 h 7716"/>
                <a:gd name="T46" fmla="*/ 1927 w 9998"/>
                <a:gd name="T47" fmla="*/ 5520 h 7716"/>
                <a:gd name="T48" fmla="*/ 1939 w 9998"/>
                <a:gd name="T49" fmla="*/ 6345 h 7716"/>
                <a:gd name="T50" fmla="*/ 2446 w 9998"/>
                <a:gd name="T51" fmla="*/ 6345 h 7716"/>
                <a:gd name="T52" fmla="*/ 4297 w 9998"/>
                <a:gd name="T53" fmla="*/ 4235 h 7716"/>
                <a:gd name="T54" fmla="*/ 4997 w 9998"/>
                <a:gd name="T55" fmla="*/ 2646 h 7716"/>
                <a:gd name="T56" fmla="*/ 6241 w 9998"/>
                <a:gd name="T57" fmla="*/ 1402 h 7716"/>
                <a:gd name="T58" fmla="*/ 8997 w 9998"/>
                <a:gd name="T59" fmla="*/ 2417 h 7716"/>
                <a:gd name="T60" fmla="*/ 8491 w 9998"/>
                <a:gd name="T61" fmla="*/ 2417 h 7716"/>
                <a:gd name="T62" fmla="*/ 8997 w 9998"/>
                <a:gd name="T63" fmla="*/ 3782 h 7716"/>
                <a:gd name="T64" fmla="*/ 8491 w 9998"/>
                <a:gd name="T65" fmla="*/ 4163 h 7716"/>
                <a:gd name="T66" fmla="*/ 8491 w 9998"/>
                <a:gd name="T67" fmla="*/ 4670 h 7716"/>
                <a:gd name="T68" fmla="*/ 8208 w 9998"/>
                <a:gd name="T69" fmla="*/ 2417 h 7716"/>
                <a:gd name="T70" fmla="*/ 7702 w 9998"/>
                <a:gd name="T71" fmla="*/ 2417 h 7716"/>
                <a:gd name="T72" fmla="*/ 8208 w 9998"/>
                <a:gd name="T73" fmla="*/ 3782 h 7716"/>
                <a:gd name="T74" fmla="*/ 7702 w 9998"/>
                <a:gd name="T75" fmla="*/ 4163 h 7716"/>
                <a:gd name="T76" fmla="*/ 7702 w 9998"/>
                <a:gd name="T77" fmla="*/ 4670 h 7716"/>
                <a:gd name="T78" fmla="*/ 8208 w 9998"/>
                <a:gd name="T79" fmla="*/ 5013 h 7716"/>
                <a:gd name="T80" fmla="*/ 7702 w 9998"/>
                <a:gd name="T81" fmla="*/ 5013 h 7716"/>
                <a:gd name="T82" fmla="*/ 7715 w 9998"/>
                <a:gd name="T83" fmla="*/ 5838 h 7716"/>
                <a:gd name="T84" fmla="*/ 8491 w 9998"/>
                <a:gd name="T85" fmla="*/ 5013 h 7716"/>
                <a:gd name="T86" fmla="*/ 8491 w 9998"/>
                <a:gd name="T87" fmla="*/ 5520 h 7716"/>
                <a:gd name="T88" fmla="*/ 8502 w 9998"/>
                <a:gd name="T89" fmla="*/ 6345 h 7716"/>
                <a:gd name="T90" fmla="*/ 9008 w 9998"/>
                <a:gd name="T91" fmla="*/ 6345 h 7716"/>
                <a:gd name="T92" fmla="*/ 5306 w 9998"/>
                <a:gd name="T93" fmla="*/ 1711 h 7716"/>
                <a:gd name="T94" fmla="*/ 4688 w 9998"/>
                <a:gd name="T95" fmla="*/ 1711 h 7716"/>
                <a:gd name="T96" fmla="*/ 4688 w 9998"/>
                <a:gd name="T97" fmla="*/ 1093 h 7716"/>
                <a:gd name="T98" fmla="*/ 5306 w 9998"/>
                <a:gd name="T99" fmla="*/ 1093 h 7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98" h="7716">
                  <a:moveTo>
                    <a:pt x="9437" y="6986"/>
                  </a:moveTo>
                  <a:cubicBezTo>
                    <a:pt x="9448" y="6951"/>
                    <a:pt x="9456" y="6913"/>
                    <a:pt x="9456" y="6873"/>
                  </a:cubicBezTo>
                  <a:lnTo>
                    <a:pt x="9456" y="1887"/>
                  </a:lnTo>
                  <a:cubicBezTo>
                    <a:pt x="9456" y="1692"/>
                    <a:pt x="9298" y="1535"/>
                    <a:pt x="9103" y="1535"/>
                  </a:cubicBezTo>
                  <a:lnTo>
                    <a:pt x="7138" y="1535"/>
                  </a:lnTo>
                  <a:lnTo>
                    <a:pt x="7138" y="6785"/>
                  </a:lnTo>
                  <a:cubicBezTo>
                    <a:pt x="7138" y="6855"/>
                    <a:pt x="7126" y="6922"/>
                    <a:pt x="7103" y="6985"/>
                  </a:cubicBezTo>
                  <a:lnTo>
                    <a:pt x="6872" y="6985"/>
                  </a:lnTo>
                  <a:cubicBezTo>
                    <a:pt x="6883" y="6950"/>
                    <a:pt x="6891" y="6912"/>
                    <a:pt x="6891" y="6872"/>
                  </a:cubicBezTo>
                  <a:lnTo>
                    <a:pt x="6891" y="352"/>
                  </a:lnTo>
                  <a:cubicBezTo>
                    <a:pt x="6891" y="157"/>
                    <a:pt x="6733" y="0"/>
                    <a:pt x="6538" y="0"/>
                  </a:cubicBezTo>
                  <a:lnTo>
                    <a:pt x="3456" y="0"/>
                  </a:lnTo>
                  <a:cubicBezTo>
                    <a:pt x="3261" y="0"/>
                    <a:pt x="3103" y="157"/>
                    <a:pt x="3103" y="352"/>
                  </a:cubicBezTo>
                  <a:lnTo>
                    <a:pt x="3103" y="6873"/>
                  </a:lnTo>
                  <a:cubicBezTo>
                    <a:pt x="3103" y="6912"/>
                    <a:pt x="3110" y="6950"/>
                    <a:pt x="3122" y="6986"/>
                  </a:cubicBezTo>
                  <a:lnTo>
                    <a:pt x="2892" y="6986"/>
                  </a:lnTo>
                  <a:cubicBezTo>
                    <a:pt x="2870" y="6923"/>
                    <a:pt x="2857" y="6856"/>
                    <a:pt x="2857" y="6786"/>
                  </a:cubicBezTo>
                  <a:lnTo>
                    <a:pt x="2857" y="1536"/>
                  </a:lnTo>
                  <a:lnTo>
                    <a:pt x="940" y="1536"/>
                  </a:lnTo>
                  <a:cubicBezTo>
                    <a:pt x="745" y="1536"/>
                    <a:pt x="587" y="1693"/>
                    <a:pt x="587" y="1888"/>
                  </a:cubicBezTo>
                  <a:lnTo>
                    <a:pt x="587" y="6875"/>
                  </a:lnTo>
                  <a:cubicBezTo>
                    <a:pt x="587" y="6913"/>
                    <a:pt x="593" y="6951"/>
                    <a:pt x="606" y="6987"/>
                  </a:cubicBezTo>
                  <a:lnTo>
                    <a:pt x="0" y="6987"/>
                  </a:lnTo>
                  <a:lnTo>
                    <a:pt x="0" y="7716"/>
                  </a:lnTo>
                  <a:lnTo>
                    <a:pt x="9998" y="7716"/>
                  </a:lnTo>
                  <a:lnTo>
                    <a:pt x="9998" y="6987"/>
                  </a:lnTo>
                  <a:lnTo>
                    <a:pt x="9437" y="6987"/>
                  </a:lnTo>
                  <a:lnTo>
                    <a:pt x="9437" y="6986"/>
                  </a:lnTo>
                  <a:close/>
                  <a:moveTo>
                    <a:pt x="1927" y="2417"/>
                  </a:moveTo>
                  <a:lnTo>
                    <a:pt x="2433" y="2417"/>
                  </a:lnTo>
                  <a:lnTo>
                    <a:pt x="2433" y="2923"/>
                  </a:lnTo>
                  <a:lnTo>
                    <a:pt x="1927" y="2923"/>
                  </a:lnTo>
                  <a:lnTo>
                    <a:pt x="1927" y="2417"/>
                  </a:lnTo>
                  <a:close/>
                  <a:moveTo>
                    <a:pt x="1927" y="3276"/>
                  </a:moveTo>
                  <a:lnTo>
                    <a:pt x="2433" y="3276"/>
                  </a:lnTo>
                  <a:lnTo>
                    <a:pt x="2433" y="3782"/>
                  </a:lnTo>
                  <a:lnTo>
                    <a:pt x="1927" y="3782"/>
                  </a:lnTo>
                  <a:lnTo>
                    <a:pt x="1927" y="3276"/>
                  </a:lnTo>
                  <a:close/>
                  <a:moveTo>
                    <a:pt x="1927" y="4163"/>
                  </a:moveTo>
                  <a:lnTo>
                    <a:pt x="2433" y="4163"/>
                  </a:lnTo>
                  <a:lnTo>
                    <a:pt x="2433" y="4670"/>
                  </a:lnTo>
                  <a:lnTo>
                    <a:pt x="1927" y="4670"/>
                  </a:lnTo>
                  <a:lnTo>
                    <a:pt x="1927" y="4163"/>
                  </a:lnTo>
                  <a:close/>
                  <a:moveTo>
                    <a:pt x="1138" y="2417"/>
                  </a:moveTo>
                  <a:lnTo>
                    <a:pt x="1645" y="2417"/>
                  </a:lnTo>
                  <a:lnTo>
                    <a:pt x="1645" y="2923"/>
                  </a:lnTo>
                  <a:lnTo>
                    <a:pt x="1138" y="2923"/>
                  </a:lnTo>
                  <a:lnTo>
                    <a:pt x="1138" y="2417"/>
                  </a:lnTo>
                  <a:close/>
                  <a:moveTo>
                    <a:pt x="1138" y="3276"/>
                  </a:moveTo>
                  <a:lnTo>
                    <a:pt x="1645" y="3276"/>
                  </a:lnTo>
                  <a:lnTo>
                    <a:pt x="1645" y="3782"/>
                  </a:lnTo>
                  <a:lnTo>
                    <a:pt x="1138" y="3782"/>
                  </a:lnTo>
                  <a:lnTo>
                    <a:pt x="1138" y="3276"/>
                  </a:lnTo>
                  <a:close/>
                  <a:moveTo>
                    <a:pt x="1138" y="4163"/>
                  </a:moveTo>
                  <a:lnTo>
                    <a:pt x="1645" y="4163"/>
                  </a:lnTo>
                  <a:lnTo>
                    <a:pt x="1645" y="4670"/>
                  </a:lnTo>
                  <a:lnTo>
                    <a:pt x="1138" y="4670"/>
                  </a:lnTo>
                  <a:lnTo>
                    <a:pt x="1138" y="4163"/>
                  </a:lnTo>
                  <a:close/>
                  <a:moveTo>
                    <a:pt x="1138" y="5013"/>
                  </a:moveTo>
                  <a:lnTo>
                    <a:pt x="1645" y="5013"/>
                  </a:lnTo>
                  <a:lnTo>
                    <a:pt x="1645" y="5520"/>
                  </a:lnTo>
                  <a:lnTo>
                    <a:pt x="1138" y="5520"/>
                  </a:lnTo>
                  <a:lnTo>
                    <a:pt x="1138" y="5013"/>
                  </a:lnTo>
                  <a:close/>
                  <a:moveTo>
                    <a:pt x="1657" y="6345"/>
                  </a:moveTo>
                  <a:lnTo>
                    <a:pt x="1151" y="6345"/>
                  </a:lnTo>
                  <a:lnTo>
                    <a:pt x="1151" y="5838"/>
                  </a:lnTo>
                  <a:lnTo>
                    <a:pt x="1657" y="5838"/>
                  </a:lnTo>
                  <a:lnTo>
                    <a:pt x="1657" y="6345"/>
                  </a:lnTo>
                  <a:close/>
                  <a:moveTo>
                    <a:pt x="1927" y="5013"/>
                  </a:moveTo>
                  <a:lnTo>
                    <a:pt x="2433" y="5013"/>
                  </a:lnTo>
                  <a:lnTo>
                    <a:pt x="2433" y="5520"/>
                  </a:lnTo>
                  <a:lnTo>
                    <a:pt x="1927" y="5520"/>
                  </a:lnTo>
                  <a:lnTo>
                    <a:pt x="1927" y="5013"/>
                  </a:lnTo>
                  <a:close/>
                  <a:moveTo>
                    <a:pt x="2446" y="6345"/>
                  </a:moveTo>
                  <a:lnTo>
                    <a:pt x="1939" y="6345"/>
                  </a:lnTo>
                  <a:lnTo>
                    <a:pt x="1939" y="5838"/>
                  </a:lnTo>
                  <a:lnTo>
                    <a:pt x="2446" y="5838"/>
                  </a:lnTo>
                  <a:lnTo>
                    <a:pt x="2446" y="6345"/>
                  </a:lnTo>
                  <a:close/>
                  <a:moveTo>
                    <a:pt x="5782" y="6962"/>
                  </a:moveTo>
                  <a:lnTo>
                    <a:pt x="4297" y="6962"/>
                  </a:lnTo>
                  <a:lnTo>
                    <a:pt x="4297" y="4235"/>
                  </a:lnTo>
                  <a:lnTo>
                    <a:pt x="5782" y="4235"/>
                  </a:lnTo>
                  <a:lnTo>
                    <a:pt x="5782" y="6962"/>
                  </a:lnTo>
                  <a:close/>
                  <a:moveTo>
                    <a:pt x="4997" y="2646"/>
                  </a:moveTo>
                  <a:cubicBezTo>
                    <a:pt x="4310" y="2646"/>
                    <a:pt x="3753" y="2090"/>
                    <a:pt x="3753" y="1402"/>
                  </a:cubicBezTo>
                  <a:cubicBezTo>
                    <a:pt x="3753" y="715"/>
                    <a:pt x="4311" y="158"/>
                    <a:pt x="4997" y="158"/>
                  </a:cubicBezTo>
                  <a:cubicBezTo>
                    <a:pt x="5685" y="158"/>
                    <a:pt x="6241" y="715"/>
                    <a:pt x="6241" y="1402"/>
                  </a:cubicBezTo>
                  <a:cubicBezTo>
                    <a:pt x="6241" y="2090"/>
                    <a:pt x="5685" y="2646"/>
                    <a:pt x="4997" y="2646"/>
                  </a:cubicBezTo>
                  <a:close/>
                  <a:moveTo>
                    <a:pt x="8491" y="2417"/>
                  </a:moveTo>
                  <a:lnTo>
                    <a:pt x="8997" y="2417"/>
                  </a:lnTo>
                  <a:lnTo>
                    <a:pt x="8997" y="2923"/>
                  </a:lnTo>
                  <a:lnTo>
                    <a:pt x="8491" y="2923"/>
                  </a:lnTo>
                  <a:lnTo>
                    <a:pt x="8491" y="2417"/>
                  </a:lnTo>
                  <a:close/>
                  <a:moveTo>
                    <a:pt x="8491" y="3276"/>
                  </a:moveTo>
                  <a:lnTo>
                    <a:pt x="8997" y="3276"/>
                  </a:lnTo>
                  <a:lnTo>
                    <a:pt x="8997" y="3782"/>
                  </a:lnTo>
                  <a:lnTo>
                    <a:pt x="8491" y="3782"/>
                  </a:lnTo>
                  <a:lnTo>
                    <a:pt x="8491" y="3276"/>
                  </a:lnTo>
                  <a:close/>
                  <a:moveTo>
                    <a:pt x="8491" y="4163"/>
                  </a:moveTo>
                  <a:lnTo>
                    <a:pt x="8997" y="4163"/>
                  </a:lnTo>
                  <a:lnTo>
                    <a:pt x="8997" y="4670"/>
                  </a:lnTo>
                  <a:lnTo>
                    <a:pt x="8491" y="4670"/>
                  </a:lnTo>
                  <a:lnTo>
                    <a:pt x="8491" y="4163"/>
                  </a:lnTo>
                  <a:close/>
                  <a:moveTo>
                    <a:pt x="7702" y="2417"/>
                  </a:moveTo>
                  <a:lnTo>
                    <a:pt x="8208" y="2417"/>
                  </a:lnTo>
                  <a:lnTo>
                    <a:pt x="8208" y="2923"/>
                  </a:lnTo>
                  <a:lnTo>
                    <a:pt x="7702" y="2923"/>
                  </a:lnTo>
                  <a:lnTo>
                    <a:pt x="7702" y="2417"/>
                  </a:lnTo>
                  <a:close/>
                  <a:moveTo>
                    <a:pt x="7702" y="3276"/>
                  </a:moveTo>
                  <a:lnTo>
                    <a:pt x="8208" y="3276"/>
                  </a:lnTo>
                  <a:lnTo>
                    <a:pt x="8208" y="3782"/>
                  </a:lnTo>
                  <a:lnTo>
                    <a:pt x="7702" y="3782"/>
                  </a:lnTo>
                  <a:lnTo>
                    <a:pt x="7702" y="3276"/>
                  </a:lnTo>
                  <a:close/>
                  <a:moveTo>
                    <a:pt x="7702" y="4163"/>
                  </a:moveTo>
                  <a:lnTo>
                    <a:pt x="8208" y="4163"/>
                  </a:lnTo>
                  <a:lnTo>
                    <a:pt x="8208" y="4670"/>
                  </a:lnTo>
                  <a:lnTo>
                    <a:pt x="7702" y="4670"/>
                  </a:lnTo>
                  <a:lnTo>
                    <a:pt x="7702" y="4163"/>
                  </a:lnTo>
                  <a:close/>
                  <a:moveTo>
                    <a:pt x="7702" y="5013"/>
                  </a:moveTo>
                  <a:lnTo>
                    <a:pt x="8208" y="5013"/>
                  </a:lnTo>
                  <a:lnTo>
                    <a:pt x="8208" y="5520"/>
                  </a:lnTo>
                  <a:lnTo>
                    <a:pt x="7702" y="5520"/>
                  </a:lnTo>
                  <a:lnTo>
                    <a:pt x="7702" y="5013"/>
                  </a:lnTo>
                  <a:close/>
                  <a:moveTo>
                    <a:pt x="8221" y="6345"/>
                  </a:moveTo>
                  <a:lnTo>
                    <a:pt x="7715" y="6345"/>
                  </a:lnTo>
                  <a:lnTo>
                    <a:pt x="7715" y="5838"/>
                  </a:lnTo>
                  <a:lnTo>
                    <a:pt x="8221" y="5838"/>
                  </a:lnTo>
                  <a:lnTo>
                    <a:pt x="8221" y="6345"/>
                  </a:lnTo>
                  <a:close/>
                  <a:moveTo>
                    <a:pt x="8491" y="5013"/>
                  </a:moveTo>
                  <a:lnTo>
                    <a:pt x="8997" y="5013"/>
                  </a:lnTo>
                  <a:lnTo>
                    <a:pt x="8997" y="5520"/>
                  </a:lnTo>
                  <a:lnTo>
                    <a:pt x="8491" y="5520"/>
                  </a:lnTo>
                  <a:lnTo>
                    <a:pt x="8491" y="5013"/>
                  </a:lnTo>
                  <a:close/>
                  <a:moveTo>
                    <a:pt x="9008" y="6345"/>
                  </a:moveTo>
                  <a:lnTo>
                    <a:pt x="8502" y="6345"/>
                  </a:lnTo>
                  <a:lnTo>
                    <a:pt x="8502" y="5838"/>
                  </a:lnTo>
                  <a:lnTo>
                    <a:pt x="9008" y="5838"/>
                  </a:lnTo>
                  <a:lnTo>
                    <a:pt x="9008" y="6345"/>
                  </a:lnTo>
                  <a:close/>
                  <a:moveTo>
                    <a:pt x="5782" y="1093"/>
                  </a:moveTo>
                  <a:lnTo>
                    <a:pt x="5782" y="1711"/>
                  </a:lnTo>
                  <a:lnTo>
                    <a:pt x="5306" y="1711"/>
                  </a:lnTo>
                  <a:lnTo>
                    <a:pt x="5306" y="2187"/>
                  </a:lnTo>
                  <a:lnTo>
                    <a:pt x="4688" y="2187"/>
                  </a:lnTo>
                  <a:lnTo>
                    <a:pt x="4688" y="1711"/>
                  </a:lnTo>
                  <a:lnTo>
                    <a:pt x="4212" y="1711"/>
                  </a:lnTo>
                  <a:lnTo>
                    <a:pt x="4212" y="1093"/>
                  </a:lnTo>
                  <a:lnTo>
                    <a:pt x="4688" y="1093"/>
                  </a:lnTo>
                  <a:lnTo>
                    <a:pt x="4688" y="617"/>
                  </a:lnTo>
                  <a:lnTo>
                    <a:pt x="5306" y="617"/>
                  </a:lnTo>
                  <a:lnTo>
                    <a:pt x="5306" y="1093"/>
                  </a:lnTo>
                  <a:lnTo>
                    <a:pt x="5782" y="1093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5" name="文本框 4"/>
            <p:cNvSpPr txBox="1"/>
            <p:nvPr>
              <p:custDataLst>
                <p:tags r:id="rId21"/>
              </p:custDataLst>
            </p:nvPr>
          </p:nvSpPr>
          <p:spPr>
            <a:xfrm>
              <a:off x="598756" y="1934006"/>
              <a:ext cx="5460732" cy="1952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硝基咪唑类药物广泛应用于各种由厌氧菌和原虫引起的感染，但是其副作用尤其是神经毒性不容忽视。</a:t>
              </a:r>
              <a:endParaRPr lang="en-US" altLang="zh-CN" dirty="0"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b="1" dirty="0">
                  <a:latin typeface="Arial" charset="0"/>
                  <a:ea typeface="微软雅黑" pitchFamily="34" charset="-122"/>
                  <a:sym typeface="Arial" charset="0"/>
                </a:rPr>
                <a:t>临床中需要疗效更好、不良反应更低尤其神经毒性更低的硝基咪唑类口服药物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  <a:endParaRPr lang="en-US" altLang="zh-CN" dirty="0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</p:grpSp>
      <p:grpSp>
        <p:nvGrpSpPr>
          <p:cNvPr id="56" name="Group 50"/>
          <p:cNvGrpSpPr/>
          <p:nvPr>
            <p:custDataLst>
              <p:tags r:id="rId3"/>
            </p:custDataLst>
          </p:nvPr>
        </p:nvGrpSpPr>
        <p:grpSpPr>
          <a:xfrm>
            <a:off x="6368450" y="1024420"/>
            <a:ext cx="5361404" cy="2488105"/>
            <a:chOff x="635268" y="1274008"/>
            <a:chExt cx="5539724" cy="2570856"/>
          </a:xfrm>
        </p:grpSpPr>
        <p:sp>
          <p:nvSpPr>
            <p:cNvPr id="57" name="圆角矩形 56"/>
            <p:cNvSpPr/>
            <p:nvPr>
              <p:custDataLst>
                <p:tags r:id="rId14"/>
              </p:custDataLst>
            </p:nvPr>
          </p:nvSpPr>
          <p:spPr>
            <a:xfrm>
              <a:off x="635268" y="1274008"/>
              <a:ext cx="5460732" cy="2540644"/>
            </a:xfrm>
            <a:prstGeom prst="roundRect">
              <a:avLst>
                <a:gd name="adj" fmla="val 6344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58" name="文本框 52"/>
            <p:cNvSpPr txBox="1"/>
            <p:nvPr>
              <p:custDataLst>
                <p:tags r:id="rId15"/>
              </p:custDataLst>
            </p:nvPr>
          </p:nvSpPr>
          <p:spPr>
            <a:xfrm>
              <a:off x="2444816" y="1332760"/>
              <a:ext cx="2704699" cy="666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70C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符合保基本原则</a:t>
              </a:r>
            </a:p>
          </p:txBody>
        </p:sp>
        <p:sp>
          <p:nvSpPr>
            <p:cNvPr id="59" name="iconfont-11253-5331110"/>
            <p:cNvSpPr/>
            <p:nvPr>
              <p:custDataLst>
                <p:tags r:id="rId16"/>
              </p:custDataLst>
            </p:nvPr>
          </p:nvSpPr>
          <p:spPr>
            <a:xfrm>
              <a:off x="1705276" y="1346324"/>
              <a:ext cx="672162" cy="630519"/>
            </a:xfrm>
            <a:custGeom>
              <a:avLst/>
              <a:gdLst>
                <a:gd name="connsiteX0" fmla="*/ 449984 w 578419"/>
                <a:gd name="connsiteY0" fmla="*/ 152373 h 577729"/>
                <a:gd name="connsiteX1" fmla="*/ 460750 w 578419"/>
                <a:gd name="connsiteY1" fmla="*/ 157745 h 577729"/>
                <a:gd name="connsiteX2" fmla="*/ 495202 w 578419"/>
                <a:gd name="connsiteY2" fmla="*/ 190697 h 577729"/>
                <a:gd name="connsiteX3" fmla="*/ 495202 w 578419"/>
                <a:gd name="connsiteY3" fmla="*/ 213620 h 577729"/>
                <a:gd name="connsiteX4" fmla="*/ 248298 w 578419"/>
                <a:gd name="connsiteY4" fmla="*/ 460039 h 577729"/>
                <a:gd name="connsiteX5" fmla="*/ 225330 w 578419"/>
                <a:gd name="connsiteY5" fmla="*/ 460039 h 577729"/>
                <a:gd name="connsiteX6" fmla="*/ 219588 w 578419"/>
                <a:gd name="connsiteY6" fmla="*/ 454309 h 577729"/>
                <a:gd name="connsiteX7" fmla="*/ 215282 w 578419"/>
                <a:gd name="connsiteY7" fmla="*/ 450011 h 577729"/>
                <a:gd name="connsiteX8" fmla="*/ 190879 w 578419"/>
                <a:gd name="connsiteY8" fmla="*/ 425655 h 577729"/>
                <a:gd name="connsiteX9" fmla="*/ 84652 w 578419"/>
                <a:gd name="connsiteY9" fmla="*/ 318205 h 577729"/>
                <a:gd name="connsiteX10" fmla="*/ 84652 w 578419"/>
                <a:gd name="connsiteY10" fmla="*/ 295282 h 577729"/>
                <a:gd name="connsiteX11" fmla="*/ 117669 w 578419"/>
                <a:gd name="connsiteY11" fmla="*/ 262330 h 577729"/>
                <a:gd name="connsiteX12" fmla="*/ 140636 w 578419"/>
                <a:gd name="connsiteY12" fmla="*/ 262330 h 577729"/>
                <a:gd name="connsiteX13" fmla="*/ 236814 w 578419"/>
                <a:gd name="connsiteY13" fmla="*/ 358320 h 577729"/>
                <a:gd name="connsiteX14" fmla="*/ 439218 w 578419"/>
                <a:gd name="connsiteY14" fmla="*/ 157745 h 577729"/>
                <a:gd name="connsiteX15" fmla="*/ 449984 w 578419"/>
                <a:gd name="connsiteY15" fmla="*/ 152373 h 577729"/>
                <a:gd name="connsiteX16" fmla="*/ 289927 w 578419"/>
                <a:gd name="connsiteY16" fmla="*/ 45874 h 577729"/>
                <a:gd name="connsiteX17" fmla="*/ 45929 w 578419"/>
                <a:gd name="connsiteY17" fmla="*/ 289581 h 577729"/>
                <a:gd name="connsiteX18" fmla="*/ 289927 w 578419"/>
                <a:gd name="connsiteY18" fmla="*/ 531855 h 577729"/>
                <a:gd name="connsiteX19" fmla="*/ 532490 w 578419"/>
                <a:gd name="connsiteY19" fmla="*/ 289581 h 577729"/>
                <a:gd name="connsiteX20" fmla="*/ 289927 w 578419"/>
                <a:gd name="connsiteY20" fmla="*/ 45874 h 577729"/>
                <a:gd name="connsiteX21" fmla="*/ 289927 w 578419"/>
                <a:gd name="connsiteY21" fmla="*/ 0 h 577729"/>
                <a:gd name="connsiteX22" fmla="*/ 578419 w 578419"/>
                <a:gd name="connsiteY22" fmla="*/ 289581 h 577729"/>
                <a:gd name="connsiteX23" fmla="*/ 289927 w 578419"/>
                <a:gd name="connsiteY23" fmla="*/ 577729 h 577729"/>
                <a:gd name="connsiteX24" fmla="*/ 0 w 578419"/>
                <a:gd name="connsiteY24" fmla="*/ 289581 h 577729"/>
                <a:gd name="connsiteX25" fmla="*/ 289927 w 578419"/>
                <a:gd name="connsiteY25" fmla="*/ 0 h 5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78419" h="577729">
                  <a:moveTo>
                    <a:pt x="449984" y="152373"/>
                  </a:moveTo>
                  <a:cubicBezTo>
                    <a:pt x="453931" y="152373"/>
                    <a:pt x="457879" y="154164"/>
                    <a:pt x="460750" y="157745"/>
                  </a:cubicBezTo>
                  <a:lnTo>
                    <a:pt x="495202" y="190697"/>
                  </a:lnTo>
                  <a:cubicBezTo>
                    <a:pt x="500944" y="196428"/>
                    <a:pt x="500944" y="207889"/>
                    <a:pt x="495202" y="213620"/>
                  </a:cubicBezTo>
                  <a:lnTo>
                    <a:pt x="248298" y="460039"/>
                  </a:lnTo>
                  <a:cubicBezTo>
                    <a:pt x="241121" y="465770"/>
                    <a:pt x="231072" y="465770"/>
                    <a:pt x="225330" y="460039"/>
                  </a:cubicBezTo>
                  <a:lnTo>
                    <a:pt x="219588" y="454309"/>
                  </a:lnTo>
                  <a:lnTo>
                    <a:pt x="215282" y="450011"/>
                  </a:lnTo>
                  <a:lnTo>
                    <a:pt x="190879" y="425655"/>
                  </a:lnTo>
                  <a:lnTo>
                    <a:pt x="84652" y="318205"/>
                  </a:lnTo>
                  <a:cubicBezTo>
                    <a:pt x="77475" y="312474"/>
                    <a:pt x="77475" y="302445"/>
                    <a:pt x="84652" y="295282"/>
                  </a:cubicBezTo>
                  <a:lnTo>
                    <a:pt x="117669" y="262330"/>
                  </a:lnTo>
                  <a:cubicBezTo>
                    <a:pt x="124846" y="256600"/>
                    <a:pt x="134895" y="256600"/>
                    <a:pt x="140636" y="262330"/>
                  </a:cubicBezTo>
                  <a:lnTo>
                    <a:pt x="236814" y="358320"/>
                  </a:lnTo>
                  <a:lnTo>
                    <a:pt x="439218" y="157745"/>
                  </a:lnTo>
                  <a:cubicBezTo>
                    <a:pt x="442089" y="154164"/>
                    <a:pt x="446036" y="152373"/>
                    <a:pt x="449984" y="152373"/>
                  </a:cubicBezTo>
                  <a:close/>
                  <a:moveTo>
                    <a:pt x="289927" y="45874"/>
                  </a:moveTo>
                  <a:cubicBezTo>
                    <a:pt x="155011" y="45874"/>
                    <a:pt x="45929" y="154826"/>
                    <a:pt x="45929" y="289581"/>
                  </a:cubicBezTo>
                  <a:cubicBezTo>
                    <a:pt x="45929" y="422903"/>
                    <a:pt x="155011" y="531855"/>
                    <a:pt x="289927" y="531855"/>
                  </a:cubicBezTo>
                  <a:cubicBezTo>
                    <a:pt x="423408" y="531855"/>
                    <a:pt x="532490" y="422903"/>
                    <a:pt x="532490" y="289581"/>
                  </a:cubicBezTo>
                  <a:cubicBezTo>
                    <a:pt x="532490" y="154826"/>
                    <a:pt x="423408" y="45874"/>
                    <a:pt x="289927" y="45874"/>
                  </a:cubicBezTo>
                  <a:close/>
                  <a:moveTo>
                    <a:pt x="289927" y="0"/>
                  </a:moveTo>
                  <a:cubicBezTo>
                    <a:pt x="449244" y="0"/>
                    <a:pt x="578419" y="129021"/>
                    <a:pt x="578419" y="289581"/>
                  </a:cubicBezTo>
                  <a:cubicBezTo>
                    <a:pt x="578419" y="448708"/>
                    <a:pt x="449244" y="577729"/>
                    <a:pt x="289927" y="577729"/>
                  </a:cubicBezTo>
                  <a:cubicBezTo>
                    <a:pt x="129175" y="577729"/>
                    <a:pt x="0" y="448708"/>
                    <a:pt x="0" y="289581"/>
                  </a:cubicBezTo>
                  <a:cubicBezTo>
                    <a:pt x="0" y="129021"/>
                    <a:pt x="129175" y="0"/>
                    <a:pt x="289927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60" name="文本框 54"/>
            <p:cNvSpPr txBox="1"/>
            <p:nvPr>
              <p:custDataLst>
                <p:tags r:id="rId17"/>
              </p:custDataLst>
            </p:nvPr>
          </p:nvSpPr>
          <p:spPr>
            <a:xfrm>
              <a:off x="714260" y="1925787"/>
              <a:ext cx="5460732" cy="1919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通过</a:t>
              </a:r>
              <a:r>
                <a:rPr lang="en-US" altLang="zh-CN" dirty="0">
                  <a:latin typeface="Arial" charset="0"/>
                  <a:ea typeface="微软雅黑" pitchFamily="34" charset="-122"/>
                  <a:sym typeface="Arial" charset="0"/>
                </a:rPr>
                <a:t>BE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桥接左奥硝唑片的临床数据，本品生物利用度近</a:t>
              </a:r>
              <a:r>
                <a:rPr lang="en-US" altLang="zh-CN" dirty="0">
                  <a:latin typeface="Arial" charset="0"/>
                  <a:ea typeface="微软雅黑" pitchFamily="34" charset="-122"/>
                  <a:sym typeface="Arial" charset="0"/>
                </a:rPr>
                <a:t>100%</a:t>
              </a:r>
              <a:r>
                <a:rPr lang="en-US" altLang="zh-CN" baseline="30000" dirty="0">
                  <a:latin typeface="Arial" charset="0"/>
                  <a:ea typeface="微软雅黑" pitchFamily="34" charset="-122"/>
                  <a:sym typeface="Arial" charset="0"/>
                </a:rPr>
                <a:t>1,2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，可作为</a:t>
              </a:r>
              <a:r>
                <a:rPr lang="zh-CN" altLang="en-US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左奥注射剂的序贯治疗，缩短住院时间，节约医保资金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  <a:endParaRPr lang="en-US" altLang="zh-CN" dirty="0"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本品价格低廉，纳入医保后可</a:t>
              </a:r>
              <a:r>
                <a:rPr lang="zh-CN" altLang="en-US" b="1" dirty="0">
                  <a:latin typeface="Arial" charset="0"/>
                  <a:ea typeface="微软雅黑" pitchFamily="34" charset="-122"/>
                  <a:sym typeface="Arial" charset="0"/>
                </a:rPr>
                <a:t>替换同类药品的使用，不会对医保基金造成额外负担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</a:p>
          </p:txBody>
        </p:sp>
      </p:grpSp>
      <p:grpSp>
        <p:nvGrpSpPr>
          <p:cNvPr id="76" name="Group 65"/>
          <p:cNvGrpSpPr/>
          <p:nvPr>
            <p:custDataLst>
              <p:tags r:id="rId4"/>
            </p:custDataLst>
          </p:nvPr>
        </p:nvGrpSpPr>
        <p:grpSpPr>
          <a:xfrm>
            <a:off x="717550" y="3745865"/>
            <a:ext cx="5330190" cy="2486025"/>
            <a:chOff x="551898" y="1274008"/>
            <a:chExt cx="5507473" cy="2517751"/>
          </a:xfrm>
        </p:grpSpPr>
        <p:sp>
          <p:nvSpPr>
            <p:cNvPr id="77" name="圆角矩形 76"/>
            <p:cNvSpPr/>
            <p:nvPr>
              <p:custDataLst>
                <p:tags r:id="rId10"/>
              </p:custDataLst>
            </p:nvPr>
          </p:nvSpPr>
          <p:spPr>
            <a:xfrm>
              <a:off x="551898" y="1274008"/>
              <a:ext cx="5460732" cy="2517751"/>
            </a:xfrm>
            <a:prstGeom prst="roundRect">
              <a:avLst>
                <a:gd name="adj" fmla="val 6344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78" name="文本框 67"/>
            <p:cNvSpPr txBox="1"/>
            <p:nvPr>
              <p:custDataLst>
                <p:tags r:id="rId11"/>
              </p:custDataLst>
            </p:nvPr>
          </p:nvSpPr>
          <p:spPr>
            <a:xfrm>
              <a:off x="2377439" y="1282305"/>
              <a:ext cx="2704699" cy="653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70C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弥补目录短板</a:t>
              </a:r>
            </a:p>
          </p:txBody>
        </p:sp>
        <p:sp>
          <p:nvSpPr>
            <p:cNvPr id="79" name="iconfont-11253-5331110"/>
            <p:cNvSpPr/>
            <p:nvPr>
              <p:custDataLst>
                <p:tags r:id="rId12"/>
              </p:custDataLst>
            </p:nvPr>
          </p:nvSpPr>
          <p:spPr>
            <a:xfrm>
              <a:off x="1726632" y="1282305"/>
              <a:ext cx="538466" cy="601938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35931" h="605380">
                  <a:moveTo>
                    <a:pt x="186815" y="369393"/>
                  </a:moveTo>
                  <a:cubicBezTo>
                    <a:pt x="167038" y="369393"/>
                    <a:pt x="151160" y="385335"/>
                    <a:pt x="151160" y="404985"/>
                  </a:cubicBezTo>
                  <a:cubicBezTo>
                    <a:pt x="151160" y="431495"/>
                    <a:pt x="218012" y="485718"/>
                    <a:pt x="218012" y="485718"/>
                  </a:cubicBezTo>
                  <a:cubicBezTo>
                    <a:pt x="218012" y="485718"/>
                    <a:pt x="284864" y="432792"/>
                    <a:pt x="285143" y="404985"/>
                  </a:cubicBezTo>
                  <a:cubicBezTo>
                    <a:pt x="285143" y="385243"/>
                    <a:pt x="269173" y="369393"/>
                    <a:pt x="249488" y="369393"/>
                  </a:cubicBezTo>
                  <a:cubicBezTo>
                    <a:pt x="235932" y="369393"/>
                    <a:pt x="223955" y="377549"/>
                    <a:pt x="218105" y="388579"/>
                  </a:cubicBezTo>
                  <a:cubicBezTo>
                    <a:pt x="212348" y="377086"/>
                    <a:pt x="200278" y="369393"/>
                    <a:pt x="186815" y="369393"/>
                  </a:cubicBezTo>
                  <a:close/>
                  <a:moveTo>
                    <a:pt x="218012" y="232583"/>
                  </a:moveTo>
                  <a:cubicBezTo>
                    <a:pt x="338346" y="232583"/>
                    <a:pt x="436024" y="269103"/>
                    <a:pt x="435931" y="389228"/>
                  </a:cubicBezTo>
                  <a:lnTo>
                    <a:pt x="435931" y="605195"/>
                  </a:lnTo>
                  <a:lnTo>
                    <a:pt x="369544" y="605195"/>
                  </a:lnTo>
                  <a:cubicBezTo>
                    <a:pt x="369079" y="531321"/>
                    <a:pt x="363694" y="411659"/>
                    <a:pt x="333889" y="372729"/>
                  </a:cubicBezTo>
                  <a:lnTo>
                    <a:pt x="333889" y="605380"/>
                  </a:lnTo>
                  <a:lnTo>
                    <a:pt x="102042" y="605380"/>
                  </a:lnTo>
                  <a:lnTo>
                    <a:pt x="102042" y="372915"/>
                  </a:lnTo>
                  <a:cubicBezTo>
                    <a:pt x="72145" y="411844"/>
                    <a:pt x="66852" y="530950"/>
                    <a:pt x="66388" y="605380"/>
                  </a:cubicBezTo>
                  <a:lnTo>
                    <a:pt x="0" y="605380"/>
                  </a:lnTo>
                  <a:lnTo>
                    <a:pt x="0" y="389228"/>
                  </a:lnTo>
                  <a:cubicBezTo>
                    <a:pt x="0" y="269103"/>
                    <a:pt x="97679" y="232583"/>
                    <a:pt x="218012" y="232583"/>
                  </a:cubicBezTo>
                  <a:close/>
                  <a:moveTo>
                    <a:pt x="217977" y="0"/>
                  </a:moveTo>
                  <a:cubicBezTo>
                    <a:pt x="270083" y="0"/>
                    <a:pt x="312323" y="42161"/>
                    <a:pt x="312323" y="94170"/>
                  </a:cubicBezTo>
                  <a:cubicBezTo>
                    <a:pt x="312323" y="146179"/>
                    <a:pt x="270083" y="188340"/>
                    <a:pt x="217977" y="188340"/>
                  </a:cubicBezTo>
                  <a:cubicBezTo>
                    <a:pt x="165871" y="188340"/>
                    <a:pt x="123631" y="146179"/>
                    <a:pt x="123631" y="94170"/>
                  </a:cubicBezTo>
                  <a:cubicBezTo>
                    <a:pt x="123631" y="42161"/>
                    <a:pt x="165871" y="0"/>
                    <a:pt x="217977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80" name="文本框 69"/>
            <p:cNvSpPr txBox="1"/>
            <p:nvPr>
              <p:custDataLst>
                <p:tags r:id="rId13"/>
              </p:custDataLst>
            </p:nvPr>
          </p:nvSpPr>
          <p:spPr>
            <a:xfrm>
              <a:off x="598483" y="1934065"/>
              <a:ext cx="5460888" cy="17898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目录内硝基咪唑类药物如甲硝唑、替硝唑和奥硝唑</a:t>
              </a:r>
              <a:r>
                <a:rPr lang="zh-CN" altLang="en-US" b="1" dirty="0">
                  <a:latin typeface="Arial" charset="0"/>
                  <a:ea typeface="微软雅黑" pitchFamily="34" charset="-122"/>
                  <a:sym typeface="Arial" charset="0"/>
                </a:rPr>
                <a:t>均存在发生神经毒性的风险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，左奥硝唑的</a:t>
              </a:r>
              <a:r>
                <a:rPr lang="zh-CN" altLang="en-US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神经毒性极低。</a:t>
              </a:r>
              <a:endParaRPr lang="zh-CN" altLang="en-US" dirty="0">
                <a:latin typeface="Arial" charset="0"/>
                <a:ea typeface="微软雅黑" pitchFamily="34" charset="-122"/>
                <a:sym typeface="Arial" charset="0"/>
              </a:endParaRPr>
            </a:p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目录内左奥硝唑现只有注射剂，</a:t>
              </a:r>
              <a:r>
                <a:rPr lang="zh-CN" altLang="en-US" b="1" dirty="0">
                  <a:solidFill>
                    <a:srgbClr val="FF000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仍需可口服的左奥制剂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</a:p>
          </p:txBody>
        </p:sp>
      </p:grpSp>
      <p:grpSp>
        <p:nvGrpSpPr>
          <p:cNvPr id="86" name="Group 50"/>
          <p:cNvGrpSpPr/>
          <p:nvPr>
            <p:custDataLst>
              <p:tags r:id="rId5"/>
            </p:custDataLst>
          </p:nvPr>
        </p:nvGrpSpPr>
        <p:grpSpPr>
          <a:xfrm>
            <a:off x="6368415" y="3723640"/>
            <a:ext cx="5285105" cy="2508250"/>
            <a:chOff x="635268" y="1274008"/>
            <a:chExt cx="5460732" cy="2540644"/>
          </a:xfrm>
        </p:grpSpPr>
        <p:sp>
          <p:nvSpPr>
            <p:cNvPr id="87" name="圆角矩形 86"/>
            <p:cNvSpPr/>
            <p:nvPr>
              <p:custDataLst>
                <p:tags r:id="rId6"/>
              </p:custDataLst>
            </p:nvPr>
          </p:nvSpPr>
          <p:spPr>
            <a:xfrm>
              <a:off x="635268" y="1274008"/>
              <a:ext cx="5460732" cy="2540644"/>
            </a:xfrm>
            <a:prstGeom prst="roundRect">
              <a:avLst>
                <a:gd name="adj" fmla="val 6344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88" name="文本框 52"/>
            <p:cNvSpPr txBox="1"/>
            <p:nvPr>
              <p:custDataLst>
                <p:tags r:id="rId7"/>
              </p:custDataLst>
            </p:nvPr>
          </p:nvSpPr>
          <p:spPr>
            <a:xfrm>
              <a:off x="2444816" y="1332760"/>
              <a:ext cx="2704699" cy="6534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70C0"/>
                  </a:solidFill>
                  <a:latin typeface="Arial" charset="0"/>
                  <a:ea typeface="微软雅黑" pitchFamily="34" charset="-122"/>
                  <a:sym typeface="Arial" charset="0"/>
                </a:rPr>
                <a:t>临床易于管理</a:t>
              </a:r>
            </a:p>
          </p:txBody>
        </p:sp>
        <p:sp>
          <p:nvSpPr>
            <p:cNvPr id="89" name="iconfont-11253-5331110"/>
            <p:cNvSpPr/>
            <p:nvPr>
              <p:custDataLst>
                <p:tags r:id="rId8"/>
              </p:custDataLst>
            </p:nvPr>
          </p:nvSpPr>
          <p:spPr>
            <a:xfrm>
              <a:off x="1705276" y="1364206"/>
              <a:ext cx="672162" cy="594753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607620" h="537645">
                  <a:moveTo>
                    <a:pt x="339470" y="390728"/>
                  </a:moveTo>
                  <a:lnTo>
                    <a:pt x="514404" y="390728"/>
                  </a:lnTo>
                  <a:cubicBezTo>
                    <a:pt x="525527" y="390728"/>
                    <a:pt x="534514" y="399716"/>
                    <a:pt x="534514" y="410839"/>
                  </a:cubicBezTo>
                  <a:cubicBezTo>
                    <a:pt x="534514" y="421963"/>
                    <a:pt x="525527" y="430950"/>
                    <a:pt x="514404" y="430950"/>
                  </a:cubicBezTo>
                  <a:lnTo>
                    <a:pt x="339470" y="430950"/>
                  </a:lnTo>
                  <a:cubicBezTo>
                    <a:pt x="328347" y="430950"/>
                    <a:pt x="319360" y="421963"/>
                    <a:pt x="319360" y="410839"/>
                  </a:cubicBezTo>
                  <a:cubicBezTo>
                    <a:pt x="319360" y="399716"/>
                    <a:pt x="328347" y="390728"/>
                    <a:pt x="339470" y="390728"/>
                  </a:cubicBezTo>
                  <a:close/>
                  <a:moveTo>
                    <a:pt x="339470" y="331029"/>
                  </a:moveTo>
                  <a:lnTo>
                    <a:pt x="514404" y="331029"/>
                  </a:lnTo>
                  <a:cubicBezTo>
                    <a:pt x="525527" y="331029"/>
                    <a:pt x="534514" y="340001"/>
                    <a:pt x="534514" y="351105"/>
                  </a:cubicBezTo>
                  <a:cubicBezTo>
                    <a:pt x="534514" y="362209"/>
                    <a:pt x="525527" y="371181"/>
                    <a:pt x="514404" y="371181"/>
                  </a:cubicBezTo>
                  <a:lnTo>
                    <a:pt x="339470" y="371181"/>
                  </a:lnTo>
                  <a:cubicBezTo>
                    <a:pt x="328347" y="371181"/>
                    <a:pt x="319360" y="362209"/>
                    <a:pt x="319360" y="351105"/>
                  </a:cubicBezTo>
                  <a:cubicBezTo>
                    <a:pt x="319360" y="340001"/>
                    <a:pt x="328347" y="331029"/>
                    <a:pt x="339470" y="331029"/>
                  </a:cubicBezTo>
                  <a:close/>
                  <a:moveTo>
                    <a:pt x="339470" y="271331"/>
                  </a:moveTo>
                  <a:lnTo>
                    <a:pt x="514404" y="271331"/>
                  </a:lnTo>
                  <a:cubicBezTo>
                    <a:pt x="525527" y="271331"/>
                    <a:pt x="534514" y="280392"/>
                    <a:pt x="534514" y="291407"/>
                  </a:cubicBezTo>
                  <a:cubicBezTo>
                    <a:pt x="534514" y="302511"/>
                    <a:pt x="525527" y="311483"/>
                    <a:pt x="514404" y="311483"/>
                  </a:cubicBezTo>
                  <a:lnTo>
                    <a:pt x="339470" y="311483"/>
                  </a:lnTo>
                  <a:cubicBezTo>
                    <a:pt x="328347" y="311483"/>
                    <a:pt x="319360" y="302511"/>
                    <a:pt x="319360" y="291407"/>
                  </a:cubicBezTo>
                  <a:cubicBezTo>
                    <a:pt x="319360" y="280392"/>
                    <a:pt x="328347" y="271331"/>
                    <a:pt x="339470" y="271331"/>
                  </a:cubicBezTo>
                  <a:close/>
                  <a:moveTo>
                    <a:pt x="366515" y="157721"/>
                  </a:moveTo>
                  <a:lnTo>
                    <a:pt x="312224" y="211932"/>
                  </a:lnTo>
                  <a:lnTo>
                    <a:pt x="366515" y="211932"/>
                  </a:lnTo>
                  <a:close/>
                  <a:moveTo>
                    <a:pt x="406654" y="132037"/>
                  </a:moveTo>
                  <a:lnTo>
                    <a:pt x="406654" y="232017"/>
                  </a:lnTo>
                  <a:cubicBezTo>
                    <a:pt x="406654" y="243037"/>
                    <a:pt x="397665" y="252013"/>
                    <a:pt x="386629" y="252013"/>
                  </a:cubicBezTo>
                  <a:lnTo>
                    <a:pt x="286502" y="252013"/>
                  </a:lnTo>
                  <a:lnTo>
                    <a:pt x="286502" y="497476"/>
                  </a:lnTo>
                  <a:lnTo>
                    <a:pt x="567391" y="497476"/>
                  </a:lnTo>
                  <a:lnTo>
                    <a:pt x="567391" y="132037"/>
                  </a:lnTo>
                  <a:close/>
                  <a:moveTo>
                    <a:pt x="291664" y="80048"/>
                  </a:moveTo>
                  <a:lnTo>
                    <a:pt x="271906" y="81114"/>
                  </a:lnTo>
                  <a:lnTo>
                    <a:pt x="271995" y="81736"/>
                  </a:lnTo>
                  <a:cubicBezTo>
                    <a:pt x="273241" y="105109"/>
                    <a:pt x="255263" y="125105"/>
                    <a:pt x="231855" y="126438"/>
                  </a:cubicBezTo>
                  <a:lnTo>
                    <a:pt x="121938" y="132393"/>
                  </a:lnTo>
                  <a:cubicBezTo>
                    <a:pt x="121137" y="132393"/>
                    <a:pt x="120336" y="132482"/>
                    <a:pt x="119535" y="132482"/>
                  </a:cubicBezTo>
                  <a:cubicBezTo>
                    <a:pt x="109033" y="132482"/>
                    <a:pt x="99065" y="128660"/>
                    <a:pt x="91233" y="121551"/>
                  </a:cubicBezTo>
                  <a:cubicBezTo>
                    <a:pt x="82778" y="113997"/>
                    <a:pt x="77793" y="103599"/>
                    <a:pt x="77170" y="92312"/>
                  </a:cubicBezTo>
                  <a:lnTo>
                    <a:pt x="77170" y="91690"/>
                  </a:lnTo>
                  <a:lnTo>
                    <a:pt x="57412" y="92756"/>
                  </a:lnTo>
                  <a:cubicBezTo>
                    <a:pt x="52517" y="93023"/>
                    <a:pt x="48067" y="95156"/>
                    <a:pt x="44863" y="98800"/>
                  </a:cubicBezTo>
                  <a:cubicBezTo>
                    <a:pt x="41570" y="102354"/>
                    <a:pt x="39968" y="107065"/>
                    <a:pt x="40235" y="111864"/>
                  </a:cubicBezTo>
                  <a:lnTo>
                    <a:pt x="58124" y="440065"/>
                  </a:lnTo>
                  <a:cubicBezTo>
                    <a:pt x="58391" y="444953"/>
                    <a:pt x="60527" y="449396"/>
                    <a:pt x="64087" y="452596"/>
                  </a:cubicBezTo>
                  <a:cubicBezTo>
                    <a:pt x="67736" y="455884"/>
                    <a:pt x="72364" y="457484"/>
                    <a:pt x="77259" y="457217"/>
                  </a:cubicBezTo>
                  <a:lnTo>
                    <a:pt x="154157" y="453040"/>
                  </a:lnTo>
                  <a:lnTo>
                    <a:pt x="103426" y="329153"/>
                  </a:lnTo>
                  <a:cubicBezTo>
                    <a:pt x="99243" y="318933"/>
                    <a:pt x="104227" y="307202"/>
                    <a:pt x="114462" y="303025"/>
                  </a:cubicBezTo>
                  <a:cubicBezTo>
                    <a:pt x="124697" y="298848"/>
                    <a:pt x="136445" y="303736"/>
                    <a:pt x="140629" y="313956"/>
                  </a:cubicBezTo>
                  <a:lnTo>
                    <a:pt x="196700" y="450729"/>
                  </a:lnTo>
                  <a:lnTo>
                    <a:pt x="246273" y="448063"/>
                  </a:lnTo>
                  <a:lnTo>
                    <a:pt x="246273" y="229262"/>
                  </a:lnTo>
                  <a:cubicBezTo>
                    <a:pt x="246273" y="224019"/>
                    <a:pt x="248410" y="218864"/>
                    <a:pt x="252237" y="215132"/>
                  </a:cubicBezTo>
                  <a:lnTo>
                    <a:pt x="313826" y="153544"/>
                  </a:lnTo>
                  <a:lnTo>
                    <a:pt x="310800" y="97200"/>
                  </a:lnTo>
                  <a:cubicBezTo>
                    <a:pt x="310266" y="87513"/>
                    <a:pt x="302255" y="80048"/>
                    <a:pt x="292643" y="80048"/>
                  </a:cubicBezTo>
                  <a:cubicBezTo>
                    <a:pt x="292287" y="80048"/>
                    <a:pt x="292020" y="80048"/>
                    <a:pt x="291664" y="80048"/>
                  </a:cubicBezTo>
                  <a:close/>
                  <a:moveTo>
                    <a:pt x="227138" y="40145"/>
                  </a:moveTo>
                  <a:lnTo>
                    <a:pt x="117221" y="46188"/>
                  </a:lnTo>
                  <a:cubicBezTo>
                    <a:pt x="115975" y="46188"/>
                    <a:pt x="114996" y="47343"/>
                    <a:pt x="114996" y="48587"/>
                  </a:cubicBezTo>
                  <a:lnTo>
                    <a:pt x="117310" y="90090"/>
                  </a:lnTo>
                  <a:cubicBezTo>
                    <a:pt x="117310" y="90712"/>
                    <a:pt x="117577" y="91246"/>
                    <a:pt x="118022" y="91690"/>
                  </a:cubicBezTo>
                  <a:cubicBezTo>
                    <a:pt x="118556" y="92134"/>
                    <a:pt x="119090" y="92312"/>
                    <a:pt x="119713" y="92312"/>
                  </a:cubicBezTo>
                  <a:lnTo>
                    <a:pt x="229630" y="86358"/>
                  </a:lnTo>
                  <a:cubicBezTo>
                    <a:pt x="230876" y="86269"/>
                    <a:pt x="231855" y="85202"/>
                    <a:pt x="231855" y="83869"/>
                  </a:cubicBezTo>
                  <a:lnTo>
                    <a:pt x="229541" y="42366"/>
                  </a:lnTo>
                  <a:cubicBezTo>
                    <a:pt x="229541" y="41744"/>
                    <a:pt x="229274" y="41211"/>
                    <a:pt x="228829" y="40767"/>
                  </a:cubicBezTo>
                  <a:cubicBezTo>
                    <a:pt x="228384" y="40411"/>
                    <a:pt x="227850" y="40145"/>
                    <a:pt x="227227" y="40145"/>
                  </a:cubicBezTo>
                  <a:cubicBezTo>
                    <a:pt x="227227" y="40145"/>
                    <a:pt x="227138" y="40145"/>
                    <a:pt x="227138" y="40145"/>
                  </a:cubicBezTo>
                  <a:close/>
                  <a:moveTo>
                    <a:pt x="224913" y="64"/>
                  </a:moveTo>
                  <a:cubicBezTo>
                    <a:pt x="236305" y="-558"/>
                    <a:pt x="247163" y="3352"/>
                    <a:pt x="255619" y="10906"/>
                  </a:cubicBezTo>
                  <a:cubicBezTo>
                    <a:pt x="264074" y="18460"/>
                    <a:pt x="269058" y="28858"/>
                    <a:pt x="269681" y="40145"/>
                  </a:cubicBezTo>
                  <a:lnTo>
                    <a:pt x="269770" y="41033"/>
                  </a:lnTo>
                  <a:lnTo>
                    <a:pt x="289439" y="39967"/>
                  </a:lnTo>
                  <a:cubicBezTo>
                    <a:pt x="321658" y="38190"/>
                    <a:pt x="349159" y="62985"/>
                    <a:pt x="350939" y="95067"/>
                  </a:cubicBezTo>
                  <a:lnTo>
                    <a:pt x="352007" y="115418"/>
                  </a:lnTo>
                  <a:lnTo>
                    <a:pt x="369719" y="97733"/>
                  </a:lnTo>
                  <a:cubicBezTo>
                    <a:pt x="373457" y="94001"/>
                    <a:pt x="378619" y="91868"/>
                    <a:pt x="383870" y="91868"/>
                  </a:cubicBezTo>
                  <a:lnTo>
                    <a:pt x="571218" y="91868"/>
                  </a:lnTo>
                  <a:cubicBezTo>
                    <a:pt x="591333" y="91868"/>
                    <a:pt x="607620" y="108131"/>
                    <a:pt x="607620" y="128216"/>
                  </a:cubicBezTo>
                  <a:lnTo>
                    <a:pt x="607620" y="501386"/>
                  </a:lnTo>
                  <a:cubicBezTo>
                    <a:pt x="607620" y="521382"/>
                    <a:pt x="591333" y="537645"/>
                    <a:pt x="571218" y="537645"/>
                  </a:cubicBezTo>
                  <a:lnTo>
                    <a:pt x="282675" y="537645"/>
                  </a:lnTo>
                  <a:cubicBezTo>
                    <a:pt x="262561" y="537645"/>
                    <a:pt x="246273" y="521382"/>
                    <a:pt x="246273" y="501386"/>
                  </a:cubicBezTo>
                  <a:lnTo>
                    <a:pt x="246273" y="488233"/>
                  </a:lnTo>
                  <a:lnTo>
                    <a:pt x="212720" y="490099"/>
                  </a:lnTo>
                  <a:lnTo>
                    <a:pt x="219039" y="505474"/>
                  </a:lnTo>
                  <a:cubicBezTo>
                    <a:pt x="223222" y="515783"/>
                    <a:pt x="218327" y="527425"/>
                    <a:pt x="208092" y="531691"/>
                  </a:cubicBezTo>
                  <a:cubicBezTo>
                    <a:pt x="205600" y="532668"/>
                    <a:pt x="203019" y="533113"/>
                    <a:pt x="200438" y="533113"/>
                  </a:cubicBezTo>
                  <a:cubicBezTo>
                    <a:pt x="192516" y="533113"/>
                    <a:pt x="185040" y="528403"/>
                    <a:pt x="181836" y="520671"/>
                  </a:cubicBezTo>
                  <a:lnTo>
                    <a:pt x="170266" y="492410"/>
                  </a:lnTo>
                  <a:lnTo>
                    <a:pt x="79395" y="497298"/>
                  </a:lnTo>
                  <a:cubicBezTo>
                    <a:pt x="78327" y="497387"/>
                    <a:pt x="77259" y="497387"/>
                    <a:pt x="76191" y="497387"/>
                  </a:cubicBezTo>
                  <a:cubicBezTo>
                    <a:pt x="61773" y="497387"/>
                    <a:pt x="48067" y="492143"/>
                    <a:pt x="37298" y="482545"/>
                  </a:cubicBezTo>
                  <a:cubicBezTo>
                    <a:pt x="25638" y="472147"/>
                    <a:pt x="18785" y="457839"/>
                    <a:pt x="17984" y="442287"/>
                  </a:cubicBezTo>
                  <a:lnTo>
                    <a:pt x="95" y="114085"/>
                  </a:lnTo>
                  <a:cubicBezTo>
                    <a:pt x="-795" y="98533"/>
                    <a:pt x="4545" y="83603"/>
                    <a:pt x="14958" y="71961"/>
                  </a:cubicBezTo>
                  <a:cubicBezTo>
                    <a:pt x="25371" y="60407"/>
                    <a:pt x="39612" y="53564"/>
                    <a:pt x="55187" y="52676"/>
                  </a:cubicBezTo>
                  <a:lnTo>
                    <a:pt x="74945" y="51609"/>
                  </a:lnTo>
                  <a:lnTo>
                    <a:pt x="74856" y="50720"/>
                  </a:lnTo>
                  <a:cubicBezTo>
                    <a:pt x="73610" y="27347"/>
                    <a:pt x="91678" y="7351"/>
                    <a:pt x="114996" y="6107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latin typeface="Arial" charset="0"/>
                <a:ea typeface="微软雅黑" pitchFamily="34" charset="-122"/>
                <a:sym typeface="Arial" charset="0"/>
              </a:endParaRPr>
            </a:p>
          </p:txBody>
        </p:sp>
        <p:sp>
          <p:nvSpPr>
            <p:cNvPr id="90" name="文本框 54"/>
            <p:cNvSpPr txBox="1"/>
            <p:nvPr>
              <p:custDataLst>
                <p:tags r:id="rId9"/>
              </p:custDataLst>
            </p:nvPr>
          </p:nvSpPr>
          <p:spPr>
            <a:xfrm>
              <a:off x="635268" y="2004041"/>
              <a:ext cx="5460732" cy="176751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适应症和用法用量明确，不存在经办审核难度大、临床滥用风险或超说明书用药。</a:t>
              </a:r>
            </a:p>
            <a:p>
              <a:pPr marL="285750" indent="-2857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分散片服用简单方便，患者可在家中遵医嘱服药，可</a:t>
              </a:r>
              <a:r>
                <a:rPr lang="zh-CN" altLang="en-US" b="1" dirty="0">
                  <a:latin typeface="Arial" charset="0"/>
                  <a:ea typeface="微软雅黑" pitchFamily="34" charset="-122"/>
                  <a:sym typeface="Arial" charset="0"/>
                </a:rPr>
                <a:t>提高儿童、吞咽困难等患者的用药依从性</a:t>
              </a:r>
              <a:r>
                <a:rPr lang="zh-CN" altLang="en-US" dirty="0">
                  <a:latin typeface="Arial" charset="0"/>
                  <a:ea typeface="微软雅黑" pitchFamily="34" charset="-122"/>
                  <a:sym typeface="Arial" charset="0"/>
                </a:rPr>
                <a:t>。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581150" y="148590"/>
            <a:ext cx="10508615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生物利用度近</a:t>
            </a:r>
            <a:r>
              <a:rPr lang="en-US" altLang="zh-CN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en-US" altLang="zh-CN" sz="2800" b="1" baseline="30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1,2</a:t>
            </a: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，可作为注射剂的序贯治疗，节约医保资金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28370" y="6323965"/>
            <a:ext cx="7358380" cy="5067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</a:rPr>
              <a:t>1、中南大学湘雅三医院：左奥硝唑片与左奥硝唑氯化钠注射液间的绝对生物利用度研究（</a:t>
            </a:r>
            <a:r>
              <a:rPr lang="en-US" altLang="zh-CN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</a:rPr>
              <a:t>2013</a:t>
            </a: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</a:rPr>
              <a:t>）。</a:t>
            </a:r>
          </a:p>
          <a:p>
            <a:pPr>
              <a:lnSpc>
                <a:spcPct val="150000"/>
              </a:lnSpc>
            </a:pPr>
            <a:r>
              <a:rPr lang="en-US" altLang="zh-CN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</a:rPr>
              <a:t>2</a:t>
            </a:r>
            <a:r>
              <a:rPr lang="zh-CN" altLang="en-US" sz="900" kern="0" spc="90" dirty="0">
                <a:solidFill>
                  <a:srgbClr val="31353A">
                    <a:alpha val="100000"/>
                  </a:srgbClr>
                </a:solidFill>
                <a:latin typeface="Arial" charset="0"/>
                <a:ea typeface="微软雅黑" pitchFamily="34" charset="-122"/>
                <a:cs typeface="Arial" charset="0"/>
              </a:rPr>
              <a:t>、左奥硝唑分散片药品审评中心技术审评报告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4.1,&quot;left&quot;:37.9,&quot;top&quot;:86.09999999999998,&quot;width&quot;:874.5499886922258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4.1,&quot;left&quot;:37.9,&quot;top&quot;:86.09999999999998,&quot;width&quot;:874.5499886922258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8346e2f-51a8-4f73-9064-bf57cd30138a}"/>
  <p:tag name="TABLE_ENDDRAG_ORIGIN_RECT" val="892*349"/>
  <p:tag name="TABLE_ENDDRAG_RECT" val="27*221*892*34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6323;#59918;#393926;#16765;#383190;#105461;#55727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16.95376375995255,&quot;left&quot;:42.094015748031495,&quot;top&quot;:80.66299212598425,&quot;width&quot;:895.9362992125983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89.016220472441,&quot;left&quot;:248.04748031496064,&quot;top&quot;:66.68165354330708,&quot;width&quot;:692.0631496062992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ct val="150000"/>
          </a:lnSpc>
          <a:defRPr dirty="0" smtClean="0"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>
        <a:noAutofit/>
      </a:bodyPr>
      <a:lstStyle>
        <a:defPPr marL="285750" indent="-285750">
          <a:buFont typeface="Wingdings" charset="2"/>
          <a:buChar char="Ø"/>
          <a:defRPr lang="zh-CN" altLang="en-US" sz="1500" b="1" dirty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>
        <a:noAutofit/>
      </a:bodyPr>
      <a:lstStyle>
        <a:defPPr marL="285750" indent="-285750">
          <a:buFont typeface="Wingdings" charset="2"/>
          <a:buChar char="Ø"/>
          <a:defRPr lang="zh-CN" altLang="en-US" sz="1500" b="1" dirty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3358</Words>
  <Application>Microsoft Office PowerPoint</Application>
  <PresentationFormat>自定义</PresentationFormat>
  <Paragraphs>141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Office 主题​​</vt:lpstr>
      <vt:lpstr>自定义设计方案</vt:lpstr>
      <vt:lpstr>1_自定义设计方案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lxc</dc:creator>
  <cp:lastModifiedBy>Administrator</cp:lastModifiedBy>
  <cp:revision>112</cp:revision>
  <dcterms:created xsi:type="dcterms:W3CDTF">1900-01-01T00:00:00Z</dcterms:created>
  <dcterms:modified xsi:type="dcterms:W3CDTF">2025-07-19T14:24:36Z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8C961C88F673DC87009C7B682F7E467D_33</vt:lpwstr>
  </property>
  <property fmtid="{D5CDD505-2E9C-101B-9397-08002B2CF9AE}" pid="3" name="KSOProductBuildVer">
    <vt:lpwstr>2052-12.28.0</vt:lpwstr>
  </property>
</Properties>
</file>