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12.svg" ContentType="image/svg+xml"/>
  <Override PartName="/ppt/media/image14.svg" ContentType="image/svg+xml"/>
  <Override PartName="/ppt/media/image16.svg" ContentType="image/svg+xml"/>
  <Override PartName="/ppt/media/image2.svg" ContentType="image/svg+xml"/>
  <Override PartName="/ppt/media/image4.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56" r:id="rId3"/>
    <p:sldId id="260" r:id="rId4"/>
    <p:sldId id="265" r:id="rId5"/>
    <p:sldId id="284" r:id="rId6"/>
    <p:sldId id="285" r:id="rId7"/>
    <p:sldId id="292" r:id="rId8"/>
    <p:sldId id="293" r:id="rId9"/>
    <p:sldId id="275" r:id="rId10"/>
    <p:sldId id="291" r:id="rId11"/>
  </p:sldIdLst>
  <p:sldSz cx="12192000" cy="6858000"/>
  <p:notesSz cx="6858000" cy="9144000"/>
  <p:embeddedFontLst>
    <p:embeddedFont>
      <p:font typeface="方正兰亭黑简体" panose="02000000000000000000" charset="-122"/>
      <p:regular r:id="rId17"/>
    </p:embeddedFont>
    <p:embeddedFont>
      <p:font typeface="Calibri" panose="020F0502020204030204" charset="0"/>
      <p:regular r:id="rId18"/>
      <p:bold r:id="rId19"/>
      <p:italic r:id="rId20"/>
      <p:boldItalic r:id="rId21"/>
    </p:embeddedFont>
    <p:embeddedFont>
      <p:font typeface="汉仪雅酷黑 45W" panose="020B0404020202020204" charset="-122"/>
      <p:regular r:id="rId22"/>
    </p:embeddedFont>
    <p:embeddedFont>
      <p:font typeface="汉仪晓波花月圆W" panose="00020600040101010101" charset="-122"/>
      <p:regular r:id="rId23"/>
    </p:embeddedFont>
    <p:embeddedFont>
      <p:font typeface="汉仪长美黑简" panose="02010600000101010101" charset="-122"/>
      <p:regular r:id="rId24"/>
    </p:embeddedFont>
    <p:embeddedFont>
      <p:font typeface="汉仪雅酷黑 65W" panose="020B0604020202020204" charset="-122"/>
      <p:regular r:id="rId25"/>
    </p:embeddedFont>
    <p:embeddedFont>
      <p:font typeface="汉仪锐智W" panose="00020600040101010101" charset="-122"/>
      <p:regular r:id="rId26"/>
    </p:embeddedFont>
    <p:embeddedFont>
      <p:font typeface="微软雅黑" panose="020B0503020204020204" charset="-122"/>
      <p:regular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F5F5F4"/>
    <a:srgbClr val="F5F5F5"/>
    <a:srgbClr val="F5F5F3"/>
    <a:srgbClr val="E2F0D9"/>
    <a:srgbClr val="FAE0CE"/>
    <a:srgbClr val="B6D64B"/>
    <a:srgbClr val="FBE5D6"/>
    <a:srgbClr val="8BD39C"/>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55.xml"/><Relationship Id="rId27" Type="http://schemas.openxmlformats.org/officeDocument/2006/relationships/font" Target="fonts/font11.fntdata"/><Relationship Id="rId26" Type="http://schemas.openxmlformats.org/officeDocument/2006/relationships/font" Target="fonts/font10.fntdata"/><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slideLayout" Target="../slideLayouts/slideLayout1.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12.svg"/><Relationship Id="rId7" Type="http://schemas.openxmlformats.org/officeDocument/2006/relationships/image" Target="../media/image11.png"/><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7" Type="http://schemas.openxmlformats.org/officeDocument/2006/relationships/slideLayout" Target="../slideLayouts/slideLayout1.xml"/><Relationship Id="rId26" Type="http://schemas.openxmlformats.org/officeDocument/2006/relationships/tags" Target="../tags/tag54.xml"/><Relationship Id="rId25" Type="http://schemas.openxmlformats.org/officeDocument/2006/relationships/tags" Target="../tags/tag53.xml"/><Relationship Id="rId24" Type="http://schemas.openxmlformats.org/officeDocument/2006/relationships/tags" Target="../tags/tag52.xml"/><Relationship Id="rId23" Type="http://schemas.openxmlformats.org/officeDocument/2006/relationships/tags" Target="../tags/tag51.xml"/><Relationship Id="rId22" Type="http://schemas.openxmlformats.org/officeDocument/2006/relationships/tags" Target="../tags/tag50.xml"/><Relationship Id="rId21" Type="http://schemas.openxmlformats.org/officeDocument/2006/relationships/tags" Target="../tags/tag49.xml"/><Relationship Id="rId20" Type="http://schemas.openxmlformats.org/officeDocument/2006/relationships/tags" Target="../tags/tag48.xml"/><Relationship Id="rId2" Type="http://schemas.openxmlformats.org/officeDocument/2006/relationships/tags" Target="../tags/tag32.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840740" y="718185"/>
            <a:ext cx="10510520" cy="5421630"/>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2819718" y="2479040"/>
            <a:ext cx="6617335" cy="922020"/>
          </a:xfrm>
          <a:prstGeom prst="rect">
            <a:avLst/>
          </a:prstGeom>
          <a:noFill/>
        </p:spPr>
        <p:txBody>
          <a:bodyPr wrap="square" rtlCol="0">
            <a:spAutoFit/>
          </a:bodyPr>
          <a:p>
            <a:pPr algn="dist"/>
            <a:r>
              <a:rPr lang="zh-CN" altLang="en-US"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依非米替片（</a:t>
            </a:r>
            <a:r>
              <a:rPr lang="en-US" altLang="zh-CN"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Ⅰ</a:t>
            </a:r>
            <a:r>
              <a:rPr lang="zh-CN" altLang="en-US"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a:t>
            </a:r>
            <a:endParaRPr lang="zh-CN" altLang="en-US"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endParaRPr>
          </a:p>
        </p:txBody>
      </p:sp>
      <p:sp>
        <p:nvSpPr>
          <p:cNvPr id="7" name="流程图: 延期 6"/>
          <p:cNvSpPr/>
          <p:nvPr/>
        </p:nvSpPr>
        <p:spPr>
          <a:xfrm rot="16200000">
            <a:off x="2825115" y="4585335"/>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流程图: 延期 11"/>
          <p:cNvSpPr/>
          <p:nvPr/>
        </p:nvSpPr>
        <p:spPr>
          <a:xfrm rot="16200000">
            <a:off x="5335270" y="4585335"/>
            <a:ext cx="1521460" cy="159829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3" name="流程图: 延期 12"/>
          <p:cNvSpPr/>
          <p:nvPr/>
        </p:nvSpPr>
        <p:spPr>
          <a:xfrm rot="16200000">
            <a:off x="7844155" y="4579620"/>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5" name="书写"/>
          <p:cNvSpPr/>
          <p:nvPr/>
        </p:nvSpPr>
        <p:spPr bwMode="auto">
          <a:xfrm>
            <a:off x="3379470" y="5190490"/>
            <a:ext cx="413385" cy="41275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15" name="图片 14" descr="365890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382635" y="5158105"/>
            <a:ext cx="445135" cy="445135"/>
          </a:xfrm>
          <a:prstGeom prst="rect">
            <a:avLst/>
          </a:prstGeom>
        </p:spPr>
      </p:pic>
      <p:pic>
        <p:nvPicPr>
          <p:cNvPr id="18" name="图片 17" descr="365945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050" y="5132070"/>
            <a:ext cx="471170" cy="471170"/>
          </a:xfrm>
          <a:prstGeom prst="rect">
            <a:avLst/>
          </a:prstGeom>
        </p:spPr>
      </p:pic>
      <p:sp>
        <p:nvSpPr>
          <p:cNvPr id="21" name="圆角矩形 20"/>
          <p:cNvSpPr/>
          <p:nvPr/>
        </p:nvSpPr>
        <p:spPr>
          <a:xfrm>
            <a:off x="4508500" y="1275080"/>
            <a:ext cx="2988945" cy="988060"/>
          </a:xfrm>
          <a:prstGeom prst="roundRect">
            <a:avLst>
              <a:gd name="adj" fmla="val 5000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4786630" y="1530985"/>
            <a:ext cx="2489200" cy="741680"/>
          </a:xfrm>
          <a:prstGeom prst="rect">
            <a:avLst/>
          </a:prstGeom>
          <a:noFill/>
        </p:spPr>
        <p:txBody>
          <a:bodyPr wrap="square" rtlCol="0">
            <a:noAutofit/>
          </a:bodyPr>
          <a:p>
            <a:pPr algn="ctr"/>
            <a:r>
              <a:rPr lang="zh-CN" altLang="en-US" sz="3200" b="1" spc="45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贝拉依</a:t>
            </a:r>
            <a:r>
              <a:rPr lang="zh-CN" altLang="en-US" sz="3200" b="1" spc="45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sym typeface="方正兰亭黑简体" panose="02000000000000000000" charset="-122"/>
              </a:rPr>
              <a:t>®</a:t>
            </a:r>
            <a:endParaRPr lang="en-US" altLang="en-US" sz="3200" b="1" spc="450">
              <a:solidFill>
                <a:srgbClr val="69DBE0"/>
              </a:solidFill>
              <a:uFillTx/>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a:p>
            <a:pPr algn="ctr"/>
            <a:endParaRPr lang="en-US" altLang="en-US" sz="3200" b="1" spc="450">
              <a:solidFill>
                <a:srgbClr val="69DBE0"/>
              </a:solidFill>
              <a:uFillTx/>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
        <p:nvSpPr>
          <p:cNvPr id="3" name="文本框 2"/>
          <p:cNvSpPr txBox="1"/>
          <p:nvPr/>
        </p:nvSpPr>
        <p:spPr>
          <a:xfrm>
            <a:off x="5861685" y="3616960"/>
            <a:ext cx="5093335" cy="521970"/>
          </a:xfrm>
          <a:prstGeom prst="rect">
            <a:avLst/>
          </a:prstGeom>
          <a:solidFill>
            <a:srgbClr val="F5F5F4"/>
          </a:solidFill>
        </p:spPr>
        <p:txBody>
          <a:bodyPr wrap="square" rtlCol="0">
            <a:spAutoFit/>
          </a:bodyPr>
          <a:p>
            <a:r>
              <a:rPr lang="zh-CN" altLang="en-US" sz="2800" b="1">
                <a:solidFill>
                  <a:schemeClr val="accent6">
                    <a:lumMod val="75000"/>
                  </a:schemeClr>
                </a:solidFill>
                <a:latin typeface="方正兰亭黑简体" panose="02000000000000000000" charset="-122"/>
                <a:ea typeface="方正兰亭黑简体" panose="02000000000000000000" charset="-122"/>
              </a:rPr>
              <a:t>安徽贝克生物制药有限公司</a:t>
            </a:r>
            <a:endParaRPr lang="zh-CN" altLang="en-US" sz="2800" b="1">
              <a:solidFill>
                <a:schemeClr val="accent6">
                  <a:lumMod val="75000"/>
                </a:schemeClr>
              </a:solidFill>
              <a:latin typeface="方正兰亭黑简体" panose="02000000000000000000" charset="-122"/>
              <a:ea typeface="方正兰亭黑简体" panose="020000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840740" y="718185"/>
            <a:ext cx="10510520" cy="5421630"/>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6" name="文本框 25"/>
          <p:cNvSpPr txBox="1"/>
          <p:nvPr>
            <p:custDataLst>
              <p:tags r:id="rId1"/>
            </p:custDataLst>
          </p:nvPr>
        </p:nvSpPr>
        <p:spPr>
          <a:xfrm>
            <a:off x="4944110" y="1265555"/>
            <a:ext cx="2275205" cy="1205230"/>
          </a:xfrm>
          <a:prstGeom prst="rect">
            <a:avLst/>
          </a:prstGeom>
          <a:noFill/>
        </p:spPr>
        <p:txBody>
          <a:bodyPr wrap="square" rtlCol="0">
            <a:noAutofit/>
          </a:bodyPr>
          <a:p>
            <a:pPr algn="dist">
              <a:lnSpc>
                <a:spcPct val="100000"/>
              </a:lnSpc>
            </a:pPr>
            <a:r>
              <a:rPr lang="zh-CN" sz="4800">
                <a:solidFill>
                  <a:schemeClr val="accent2">
                    <a:lumMod val="75000"/>
                  </a:schemeClr>
                </a:solidFill>
                <a:latin typeface="+mj-ea"/>
                <a:ea typeface="+mj-ea"/>
                <a:cs typeface="汉仪晓波花月圆W" panose="00020600040101010101" charset="-122"/>
              </a:rPr>
              <a:t>目录</a:t>
            </a:r>
            <a:endParaRPr lang="zh-CN" sz="4800">
              <a:solidFill>
                <a:schemeClr val="accent2">
                  <a:lumMod val="75000"/>
                </a:schemeClr>
              </a:solidFill>
              <a:latin typeface="+mj-ea"/>
              <a:ea typeface="+mj-ea"/>
              <a:cs typeface="汉仪晓波花月圆W" panose="00020600040101010101" charset="-122"/>
            </a:endParaRPr>
          </a:p>
          <a:p>
            <a:pPr indent="0" algn="dist" fontAlgn="auto">
              <a:lnSpc>
                <a:spcPts val="1500"/>
              </a:lnSpc>
            </a:pPr>
            <a:endParaRPr lang="zh-CN" altLang="en-US" sz="1600">
              <a:solidFill>
                <a:schemeClr val="accent2">
                  <a:lumMod val="75000"/>
                </a:schemeClr>
              </a:solidFill>
              <a:latin typeface="+mj-ea"/>
              <a:ea typeface="+mj-ea"/>
              <a:cs typeface="汉仪晓波花月圆W" panose="00020600040101010101" charset="-122"/>
            </a:endParaRPr>
          </a:p>
          <a:p>
            <a:pPr indent="0" algn="dist" fontAlgn="auto">
              <a:lnSpc>
                <a:spcPts val="1500"/>
              </a:lnSpc>
            </a:pPr>
            <a:r>
              <a:rPr lang="zh-CN" altLang="en-US" sz="1600">
                <a:solidFill>
                  <a:schemeClr val="accent2">
                    <a:lumMod val="75000"/>
                  </a:schemeClr>
                </a:solidFill>
                <a:latin typeface="+mj-ea"/>
                <a:ea typeface="+mj-ea"/>
                <a:cs typeface="汉仪晓波花月圆W" panose="00020600040101010101" charset="-122"/>
              </a:rPr>
              <a:t>C</a:t>
            </a:r>
            <a:r>
              <a:rPr lang="en-US" altLang="zh-CN" sz="1600">
                <a:solidFill>
                  <a:schemeClr val="accent2">
                    <a:lumMod val="75000"/>
                  </a:schemeClr>
                </a:solidFill>
                <a:latin typeface="+mj-ea"/>
                <a:ea typeface="+mj-ea"/>
                <a:cs typeface="汉仪晓波花月圆W" panose="00020600040101010101" charset="-122"/>
              </a:rPr>
              <a:t>ATALO</a:t>
            </a:r>
            <a:r>
              <a:rPr lang="en-US" altLang="zh-CN" sz="1600">
                <a:solidFill>
                  <a:schemeClr val="accent2">
                    <a:lumMod val="75000"/>
                  </a:schemeClr>
                </a:solidFill>
                <a:latin typeface="+mj-ea"/>
                <a:ea typeface="+mj-ea"/>
                <a:cs typeface="汉仪长美黑简" panose="02010600000101010101" charset="-122"/>
              </a:rPr>
              <a:t>G</a:t>
            </a:r>
            <a:endParaRPr lang="en-US" altLang="zh-CN" sz="1600">
              <a:solidFill>
                <a:schemeClr val="accent2">
                  <a:lumMod val="75000"/>
                </a:schemeClr>
              </a:solidFill>
              <a:latin typeface="+mj-ea"/>
              <a:ea typeface="+mj-ea"/>
              <a:cs typeface="汉仪长美黑简" panose="02010600000101010101" charset="-122"/>
            </a:endParaRPr>
          </a:p>
        </p:txBody>
      </p:sp>
      <p:sp>
        <p:nvSpPr>
          <p:cNvPr id="2" name="圆角矩形 1"/>
          <p:cNvSpPr/>
          <p:nvPr>
            <p:custDataLst>
              <p:tags r:id="rId2"/>
            </p:custDataLst>
          </p:nvPr>
        </p:nvSpPr>
        <p:spPr>
          <a:xfrm>
            <a:off x="1231265"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422400" y="4227830"/>
            <a:ext cx="1362075" cy="82994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药品基本信息</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grpSp>
        <p:nvGrpSpPr>
          <p:cNvPr id="14" name="组合 13"/>
          <p:cNvGrpSpPr/>
          <p:nvPr>
            <p:custDataLst>
              <p:tags r:id="rId4"/>
            </p:custDataLst>
          </p:nvPr>
        </p:nvGrpSpPr>
        <p:grpSpPr>
          <a:xfrm rot="0">
            <a:off x="1761924" y="3311716"/>
            <a:ext cx="682580" cy="682580"/>
            <a:chOff x="3676" y="5153"/>
            <a:chExt cx="1044" cy="1044"/>
          </a:xfrm>
        </p:grpSpPr>
        <p:sp>
          <p:nvSpPr>
            <p:cNvPr id="9" name="椭圆 8"/>
            <p:cNvSpPr/>
            <p:nvPr>
              <p:custDataLst>
                <p:tags r:id="rId5"/>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11" name="椭圆 10"/>
            <p:cNvSpPr/>
            <p:nvPr>
              <p:custDataLst>
                <p:tags r:id="rId6"/>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n-ea"/>
                </a:rPr>
                <a:t>01</a:t>
              </a:r>
              <a:endParaRPr lang="en-US" altLang="zh-CN" b="1">
                <a:latin typeface="+mn-ea"/>
              </a:endParaRPr>
            </a:p>
          </p:txBody>
        </p:sp>
      </p:grpSp>
      <p:sp>
        <p:nvSpPr>
          <p:cNvPr id="7" name="圆角矩形 6"/>
          <p:cNvSpPr/>
          <p:nvPr>
            <p:custDataLst>
              <p:tags r:id="rId7"/>
            </p:custDataLst>
          </p:nvPr>
        </p:nvSpPr>
        <p:spPr>
          <a:xfrm>
            <a:off x="3199130"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custDataLst>
              <p:tags r:id="rId8"/>
            </p:custDataLst>
          </p:nvPr>
        </p:nvSpPr>
        <p:spPr>
          <a:xfrm>
            <a:off x="5166995"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custDataLst>
              <p:tags r:id="rId9"/>
            </p:custDataLst>
          </p:nvPr>
        </p:nvSpPr>
        <p:spPr>
          <a:xfrm>
            <a:off x="7134860"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custDataLst>
              <p:tags r:id="rId10"/>
            </p:custDataLst>
          </p:nvPr>
        </p:nvSpPr>
        <p:spPr>
          <a:xfrm>
            <a:off x="9102725"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custDataLst>
              <p:tags r:id="rId11"/>
            </p:custDataLst>
          </p:nvPr>
        </p:nvGrpSpPr>
        <p:grpSpPr>
          <a:xfrm rot="0">
            <a:off x="3729789" y="3311716"/>
            <a:ext cx="682580" cy="682580"/>
            <a:chOff x="3676" y="5153"/>
            <a:chExt cx="1044" cy="1044"/>
          </a:xfrm>
        </p:grpSpPr>
        <p:sp>
          <p:nvSpPr>
            <p:cNvPr id="17" name="椭圆 16"/>
            <p:cNvSpPr/>
            <p:nvPr>
              <p:custDataLst>
                <p:tags r:id="rId12"/>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18" name="椭圆 17"/>
            <p:cNvSpPr/>
            <p:nvPr>
              <p:custDataLst>
                <p:tags r:id="rId13"/>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j-ea"/>
                  <a:ea typeface="+mj-ea"/>
                </a:rPr>
                <a:t>02</a:t>
              </a:r>
              <a:endParaRPr lang="en-US" altLang="zh-CN" b="1">
                <a:latin typeface="+mj-ea"/>
                <a:ea typeface="+mj-ea"/>
              </a:endParaRPr>
            </a:p>
          </p:txBody>
        </p:sp>
      </p:grpSp>
      <p:grpSp>
        <p:nvGrpSpPr>
          <p:cNvPr id="21" name="组合 20"/>
          <p:cNvGrpSpPr/>
          <p:nvPr>
            <p:custDataLst>
              <p:tags r:id="rId14"/>
            </p:custDataLst>
          </p:nvPr>
        </p:nvGrpSpPr>
        <p:grpSpPr>
          <a:xfrm rot="0">
            <a:off x="5697654" y="3311716"/>
            <a:ext cx="682580" cy="682580"/>
            <a:chOff x="3676" y="5153"/>
            <a:chExt cx="1044" cy="1044"/>
          </a:xfrm>
        </p:grpSpPr>
        <p:sp>
          <p:nvSpPr>
            <p:cNvPr id="22" name="椭圆 21"/>
            <p:cNvSpPr/>
            <p:nvPr>
              <p:custDataLst>
                <p:tags r:id="rId15"/>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25" name="椭圆 24"/>
            <p:cNvSpPr/>
            <p:nvPr>
              <p:custDataLst>
                <p:tags r:id="rId16"/>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j-ea"/>
                  <a:ea typeface="+mj-ea"/>
                </a:rPr>
                <a:t>03</a:t>
              </a:r>
              <a:endParaRPr lang="en-US" altLang="zh-CN" b="1">
                <a:latin typeface="+mj-ea"/>
                <a:ea typeface="+mj-ea"/>
              </a:endParaRPr>
            </a:p>
          </p:txBody>
        </p:sp>
      </p:grpSp>
      <p:grpSp>
        <p:nvGrpSpPr>
          <p:cNvPr id="31" name="组合 30"/>
          <p:cNvGrpSpPr/>
          <p:nvPr>
            <p:custDataLst>
              <p:tags r:id="rId17"/>
            </p:custDataLst>
          </p:nvPr>
        </p:nvGrpSpPr>
        <p:grpSpPr>
          <a:xfrm rot="0">
            <a:off x="7665519" y="3311716"/>
            <a:ext cx="682580" cy="682580"/>
            <a:chOff x="3676" y="5153"/>
            <a:chExt cx="1044" cy="1044"/>
          </a:xfrm>
        </p:grpSpPr>
        <p:sp>
          <p:nvSpPr>
            <p:cNvPr id="35" name="椭圆 34"/>
            <p:cNvSpPr/>
            <p:nvPr>
              <p:custDataLst>
                <p:tags r:id="rId18"/>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36" name="椭圆 35"/>
            <p:cNvSpPr/>
            <p:nvPr>
              <p:custDataLst>
                <p:tags r:id="rId19"/>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n-ea"/>
                </a:rPr>
                <a:t>04</a:t>
              </a:r>
              <a:endParaRPr lang="en-US" altLang="zh-CN" b="1">
                <a:latin typeface="+mn-ea"/>
              </a:endParaRPr>
            </a:p>
          </p:txBody>
        </p:sp>
      </p:grpSp>
      <p:grpSp>
        <p:nvGrpSpPr>
          <p:cNvPr id="40" name="组合 39"/>
          <p:cNvGrpSpPr/>
          <p:nvPr>
            <p:custDataLst>
              <p:tags r:id="rId20"/>
            </p:custDataLst>
          </p:nvPr>
        </p:nvGrpSpPr>
        <p:grpSpPr>
          <a:xfrm rot="0">
            <a:off x="9633384" y="3311716"/>
            <a:ext cx="682580" cy="682580"/>
            <a:chOff x="3676" y="5153"/>
            <a:chExt cx="1044" cy="1044"/>
          </a:xfrm>
        </p:grpSpPr>
        <p:sp>
          <p:nvSpPr>
            <p:cNvPr id="41" name="椭圆 40"/>
            <p:cNvSpPr/>
            <p:nvPr>
              <p:custDataLst>
                <p:tags r:id="rId21"/>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42" name="椭圆 41"/>
            <p:cNvSpPr/>
            <p:nvPr>
              <p:custDataLst>
                <p:tags r:id="rId22"/>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j-ea"/>
                  <a:ea typeface="+mj-ea"/>
                </a:rPr>
                <a:t>05</a:t>
              </a:r>
              <a:endParaRPr lang="en-US" altLang="zh-CN" b="1">
                <a:latin typeface="+mj-ea"/>
                <a:ea typeface="+mj-ea"/>
              </a:endParaRPr>
            </a:p>
          </p:txBody>
        </p:sp>
      </p:grpSp>
      <p:sp>
        <p:nvSpPr>
          <p:cNvPr id="43" name="文本框 42"/>
          <p:cNvSpPr txBox="1"/>
          <p:nvPr>
            <p:custDataLst>
              <p:tags r:id="rId23"/>
            </p:custDataLst>
          </p:nvPr>
        </p:nvSpPr>
        <p:spPr>
          <a:xfrm>
            <a:off x="3390265"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安全性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
        <p:nvSpPr>
          <p:cNvPr id="44" name="文本框 43"/>
          <p:cNvSpPr txBox="1"/>
          <p:nvPr>
            <p:custDataLst>
              <p:tags r:id="rId24"/>
            </p:custDataLst>
          </p:nvPr>
        </p:nvSpPr>
        <p:spPr>
          <a:xfrm>
            <a:off x="5358130"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有效性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
        <p:nvSpPr>
          <p:cNvPr id="45" name="文本框 44"/>
          <p:cNvSpPr txBox="1"/>
          <p:nvPr>
            <p:custDataLst>
              <p:tags r:id="rId25"/>
            </p:custDataLst>
          </p:nvPr>
        </p:nvSpPr>
        <p:spPr>
          <a:xfrm>
            <a:off x="7325995"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创新性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
        <p:nvSpPr>
          <p:cNvPr id="46" name="文本框 45"/>
          <p:cNvSpPr txBox="1"/>
          <p:nvPr>
            <p:custDataLst>
              <p:tags r:id="rId26"/>
            </p:custDataLst>
          </p:nvPr>
        </p:nvSpPr>
        <p:spPr>
          <a:xfrm>
            <a:off x="9293860"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公平性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66700" y="165100"/>
            <a:ext cx="11671300" cy="6462395"/>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流程图: 延期 6"/>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4427220" y="396875"/>
            <a:ext cx="3494405" cy="689610"/>
          </a:xfrm>
          <a:prstGeom prst="rect">
            <a:avLst/>
          </a:prstGeom>
          <a:noFill/>
        </p:spPr>
        <p:txBody>
          <a:bodyPr wrap="square" rtlCol="0" anchor="t">
            <a:noAutofit/>
          </a:bodyPr>
          <a:p>
            <a:pPr algn="ctr"/>
            <a:r>
              <a:rPr lang="en-US" altLang="zh-CN" sz="2800" b="1" spc="400">
                <a:solidFill>
                  <a:schemeClr val="bg1"/>
                </a:solidFill>
                <a:uFillTx/>
                <a:latin typeface="+mj-ea"/>
                <a:ea typeface="+mj-ea"/>
                <a:cs typeface="+mj-ea"/>
                <a:sym typeface="+mn-ea"/>
              </a:rPr>
              <a:t>01 </a:t>
            </a:r>
            <a:r>
              <a:rPr lang="zh-CN" altLang="en-US" sz="2800" b="1" spc="400">
                <a:solidFill>
                  <a:schemeClr val="bg1"/>
                </a:solidFill>
                <a:uFillTx/>
                <a:latin typeface="+mj-ea"/>
                <a:ea typeface="+mj-ea"/>
                <a:cs typeface="+mj-ea"/>
                <a:sym typeface="+mn-ea"/>
              </a:rPr>
              <a:t>药品基本信息</a:t>
            </a:r>
            <a:endParaRPr lang="zh-CN" altLang="en-US" sz="2800" b="1" spc="400">
              <a:solidFill>
                <a:schemeClr val="bg1"/>
              </a:solidFill>
              <a:uFillTx/>
              <a:latin typeface="+mj-ea"/>
              <a:ea typeface="+mj-ea"/>
              <a:cs typeface="+mj-ea"/>
              <a:sym typeface="+mn-ea"/>
            </a:endParaRPr>
          </a:p>
        </p:txBody>
      </p:sp>
      <p:sp>
        <p:nvSpPr>
          <p:cNvPr id="11" name="文本框 10"/>
          <p:cNvSpPr txBox="1"/>
          <p:nvPr>
            <p:custDataLst>
              <p:tags r:id="rId1"/>
            </p:custDataLst>
          </p:nvPr>
        </p:nvSpPr>
        <p:spPr>
          <a:xfrm>
            <a:off x="1212850" y="2060575"/>
            <a:ext cx="9931400" cy="4257040"/>
          </a:xfrm>
          <a:prstGeom prst="rect">
            <a:avLst/>
          </a:prstGeom>
          <a:noFill/>
        </p:spPr>
        <p:txBody>
          <a:bodyPr wrap="square" rtlCol="0" anchor="t">
            <a:noAutofit/>
          </a:bodyPr>
          <a:p>
            <a:pPr algn="ctr">
              <a:lnSpc>
                <a:spcPct val="150000"/>
              </a:lnSpc>
            </a:pP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endParaRPr lang="zh-CN" altLang="en-US" sz="6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rPr>
              <a:t> </a:t>
            </a: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rPr>
              <a:t> </a:t>
            </a: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endParaRPr>
          </a:p>
        </p:txBody>
      </p:sp>
      <p:sp>
        <p:nvSpPr>
          <p:cNvPr id="27" name="文本框 26"/>
          <p:cNvSpPr txBox="1"/>
          <p:nvPr/>
        </p:nvSpPr>
        <p:spPr>
          <a:xfrm>
            <a:off x="569595" y="1182370"/>
            <a:ext cx="11080750" cy="5233670"/>
          </a:xfrm>
          <a:prstGeom prst="rect">
            <a:avLst/>
          </a:prstGeom>
          <a:solidFill>
            <a:srgbClr val="F5F5F3"/>
          </a:solidFill>
        </p:spPr>
        <p:txBody>
          <a:bodyPr wrap="square" rtlCol="0">
            <a:noAutofit/>
          </a:bodyPr>
          <a:p>
            <a:pPr marL="285750" indent="-285750" fontAlgn="auto">
              <a:lnSpc>
                <a:spcPts val="3600"/>
              </a:lnSpc>
              <a:buFont typeface="Arial" panose="020B0604020202020204" pitchFamily="34" charset="0"/>
              <a:buChar char="•"/>
            </a:pPr>
            <a:r>
              <a:rPr lang="zh-CN" altLang="en-US" sz="1600" b="1">
                <a:latin typeface="+mj-ea"/>
                <a:ea typeface="+mj-ea"/>
                <a:cs typeface="+mj-ea"/>
              </a:rPr>
              <a:t>申报目录类别：</a:t>
            </a:r>
            <a:r>
              <a:rPr lang="zh-CN" altLang="en-US" sz="1600">
                <a:latin typeface="+mj-ea"/>
                <a:ea typeface="+mj-ea"/>
                <a:cs typeface="+mj-ea"/>
              </a:rPr>
              <a:t>医保乙类</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通用名：</a:t>
            </a:r>
            <a:r>
              <a:rPr lang="zh-CN" altLang="en-US" sz="1600">
                <a:latin typeface="+mj-ea"/>
                <a:ea typeface="+mj-ea"/>
                <a:cs typeface="+mj-ea"/>
              </a:rPr>
              <a:t>依非米替片（</a:t>
            </a:r>
            <a:r>
              <a:rPr lang="en-US" altLang="zh-CN" sz="1600">
                <a:latin typeface="+mj-ea"/>
                <a:ea typeface="+mj-ea"/>
                <a:cs typeface="+mj-ea"/>
              </a:rPr>
              <a:t>Ⅰ</a:t>
            </a:r>
            <a:r>
              <a:rPr lang="zh-CN" altLang="en-US" sz="1600">
                <a:latin typeface="+mj-ea"/>
                <a:ea typeface="+mj-ea"/>
                <a:cs typeface="+mj-ea"/>
              </a:rPr>
              <a:t>）</a:t>
            </a:r>
            <a:br>
              <a:rPr lang="zh-CN" altLang="en-US" sz="1600">
                <a:latin typeface="+mj-ea"/>
                <a:ea typeface="+mj-ea"/>
                <a:cs typeface="+mj-ea"/>
              </a:rPr>
            </a:br>
            <a:r>
              <a:rPr lang="zh-CN" altLang="en-US" sz="1600" b="1">
                <a:latin typeface="+mj-ea"/>
                <a:ea typeface="+mj-ea"/>
                <a:cs typeface="+mj-ea"/>
              </a:rPr>
              <a:t>注册规格：</a:t>
            </a:r>
            <a:r>
              <a:rPr lang="zh-CN" altLang="en-US" sz="1600">
                <a:latin typeface="+mj-ea"/>
                <a:ea typeface="+mj-ea"/>
                <a:cs typeface="+mj-ea"/>
              </a:rPr>
              <a:t>每片含依非韦伦</a:t>
            </a:r>
            <a:r>
              <a:rPr lang="en-US" altLang="zh-CN" sz="1600">
                <a:latin typeface="+mj-ea"/>
                <a:ea typeface="+mj-ea"/>
                <a:cs typeface="+mj-ea"/>
              </a:rPr>
              <a:t>0.4g</a:t>
            </a:r>
            <a:r>
              <a:rPr lang="zh-CN" altLang="en-US" sz="1600">
                <a:latin typeface="+mj-ea"/>
                <a:ea typeface="+mj-ea"/>
                <a:cs typeface="+mj-ea"/>
              </a:rPr>
              <a:t>，拉米夫定</a:t>
            </a:r>
            <a:r>
              <a:rPr lang="en-US" altLang="zh-CN" sz="1600">
                <a:latin typeface="+mj-ea"/>
                <a:ea typeface="+mj-ea"/>
                <a:cs typeface="+mj-ea"/>
              </a:rPr>
              <a:t>0.3g</a:t>
            </a:r>
            <a:r>
              <a:rPr lang="zh-CN" altLang="en-US" sz="1600">
                <a:latin typeface="+mj-ea"/>
                <a:ea typeface="+mj-ea"/>
                <a:cs typeface="+mj-ea"/>
              </a:rPr>
              <a:t>，富马酸替诺福韦二吡呋</a:t>
            </a:r>
            <a:r>
              <a:rPr lang="en-US" altLang="zh-CN" sz="1600">
                <a:latin typeface="+mj-ea"/>
                <a:ea typeface="+mj-ea"/>
                <a:cs typeface="+mj-ea"/>
              </a:rPr>
              <a:t>0.3g</a:t>
            </a:r>
            <a:endParaRPr lang="en-US" altLang="zh-CN"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适应症：</a:t>
            </a:r>
            <a:r>
              <a:rPr lang="zh-CN" altLang="en-US" sz="1600">
                <a:latin typeface="+mj-ea"/>
                <a:ea typeface="+mj-ea"/>
                <a:cs typeface="+mj-ea"/>
                <a:sym typeface="汉仪雅酷黑 65W" panose="020B0604020202020204" charset="-122"/>
              </a:rPr>
              <a:t>作为完整治疗方案治疗成人和体重至少</a:t>
            </a:r>
            <a:r>
              <a:rPr lang="en-US" altLang="zh-CN" sz="1600">
                <a:latin typeface="+mj-ea"/>
                <a:ea typeface="+mj-ea"/>
                <a:cs typeface="+mj-ea"/>
                <a:sym typeface="汉仪雅酷黑 65W" panose="020B0604020202020204" charset="-122"/>
              </a:rPr>
              <a:t>35kg</a:t>
            </a:r>
            <a:r>
              <a:rPr lang="zh-CN" altLang="en-US" sz="1600">
                <a:latin typeface="+mj-ea"/>
                <a:ea typeface="+mj-ea"/>
                <a:cs typeface="+mj-ea"/>
                <a:sym typeface="汉仪雅酷黑 65W" panose="020B0604020202020204" charset="-122"/>
              </a:rPr>
              <a:t>儿童患者的</a:t>
            </a:r>
            <a:r>
              <a:rPr lang="en-US" altLang="zh-CN" sz="1600">
                <a:latin typeface="+mj-ea"/>
                <a:ea typeface="+mj-ea"/>
                <a:cs typeface="+mj-ea"/>
                <a:sym typeface="汉仪雅酷黑 65W" panose="020B0604020202020204" charset="-122"/>
              </a:rPr>
              <a:t>1</a:t>
            </a:r>
            <a:r>
              <a:rPr lang="zh-CN" altLang="en-US" sz="1600">
                <a:latin typeface="+mj-ea"/>
                <a:ea typeface="+mj-ea"/>
                <a:cs typeface="+mj-ea"/>
                <a:sym typeface="汉仪雅酷黑 65W" panose="020B0604020202020204" charset="-122"/>
              </a:rPr>
              <a:t>型人免疫缺陷病毒（</a:t>
            </a:r>
            <a:r>
              <a:rPr lang="en-US" altLang="zh-CN" sz="1600">
                <a:latin typeface="+mj-ea"/>
                <a:ea typeface="+mj-ea"/>
                <a:cs typeface="+mj-ea"/>
                <a:sym typeface="汉仪雅酷黑 65W" panose="020B0604020202020204" charset="-122"/>
              </a:rPr>
              <a:t>HIV-1</a:t>
            </a:r>
            <a:r>
              <a:rPr lang="zh-CN" altLang="en-US" sz="1600">
                <a:latin typeface="+mj-ea"/>
                <a:ea typeface="+mj-ea"/>
                <a:cs typeface="+mj-ea"/>
                <a:sym typeface="汉仪雅酷黑 65W" panose="020B0604020202020204" charset="-122"/>
              </a:rPr>
              <a:t>）感染。</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用法用量：</a:t>
            </a:r>
            <a:r>
              <a:rPr lang="zh-CN" altLang="en-US" sz="1600">
                <a:latin typeface="+mj-ea"/>
                <a:ea typeface="+mj-ea"/>
                <a:cs typeface="+mj-ea"/>
              </a:rPr>
              <a:t>①</a:t>
            </a:r>
            <a:r>
              <a:rPr lang="zh-CN" altLang="en-US" sz="1600">
                <a:latin typeface="+mj-ea"/>
                <a:ea typeface="+mj-ea"/>
                <a:cs typeface="+mj-ea"/>
                <a:sym typeface="汉仪雅酷黑 65W" panose="020B0604020202020204" charset="-122"/>
              </a:rPr>
              <a:t>在开始依非米替片（</a:t>
            </a:r>
            <a:r>
              <a:rPr lang="en-US" altLang="en-US" sz="1600">
                <a:latin typeface="+mj-ea"/>
                <a:ea typeface="+mj-ea"/>
                <a:cs typeface="+mj-ea"/>
                <a:sym typeface="汉仪雅酷黑 65W" panose="020B0604020202020204" charset="-122"/>
              </a:rPr>
              <a:t>Ⅰ</a:t>
            </a:r>
            <a:r>
              <a:rPr lang="zh-CN" altLang="en-US" sz="1600">
                <a:latin typeface="+mj-ea"/>
                <a:ea typeface="+mj-ea"/>
                <a:cs typeface="+mj-ea"/>
                <a:sym typeface="汉仪雅酷黑 65W" panose="020B0604020202020204" charset="-122"/>
              </a:rPr>
              <a:t>）治疗之前和治疗期间进行的检测</a:t>
            </a:r>
            <a:br>
              <a:rPr lang="zh-CN" altLang="en-US" sz="1600">
                <a:latin typeface="+mj-ea"/>
                <a:ea typeface="+mj-ea"/>
                <a:cs typeface="+mj-ea"/>
                <a:sym typeface="汉仪雅酷黑 65W" panose="020B0604020202020204" charset="-122"/>
              </a:rPr>
            </a:br>
            <a:r>
              <a:rPr lang="zh-CN" altLang="en-US" sz="1600">
                <a:latin typeface="+mj-ea"/>
                <a:ea typeface="+mj-ea"/>
                <a:cs typeface="+mj-ea"/>
                <a:sym typeface="汉仪雅酷黑 65W" panose="020B0604020202020204" charset="-122"/>
              </a:rPr>
              <a:t> </a:t>
            </a:r>
            <a:r>
              <a:rPr lang="en-US" altLang="zh-CN" sz="1600">
                <a:latin typeface="+mj-ea"/>
                <a:ea typeface="+mj-ea"/>
                <a:cs typeface="+mj-ea"/>
                <a:sym typeface="汉仪雅酷黑 65W" panose="020B0604020202020204" charset="-122"/>
              </a:rPr>
              <a:t>                </a:t>
            </a:r>
            <a:r>
              <a:rPr lang="zh-CN" altLang="en-US" sz="1600">
                <a:latin typeface="+mj-ea"/>
                <a:ea typeface="+mj-ea"/>
                <a:cs typeface="+mj-ea"/>
                <a:sym typeface="汉仪雅酷黑 65W" panose="020B0604020202020204" charset="-122"/>
              </a:rPr>
              <a:t>②在启动依非米替片（</a:t>
            </a:r>
            <a:r>
              <a:rPr lang="en-US" altLang="en-US" sz="1600">
                <a:latin typeface="+mj-ea"/>
                <a:ea typeface="+mj-ea"/>
                <a:cs typeface="+mj-ea"/>
                <a:sym typeface="汉仪雅酷黑 65W" panose="020B0604020202020204" charset="-122"/>
              </a:rPr>
              <a:t>Ⅰ</a:t>
            </a:r>
            <a:r>
              <a:rPr lang="zh-CN" altLang="en-US" sz="1600">
                <a:latin typeface="+mj-ea"/>
                <a:ea typeface="+mj-ea"/>
                <a:cs typeface="+mj-ea"/>
                <a:sym typeface="汉仪雅酷黑 65W" panose="020B0604020202020204" charset="-122"/>
              </a:rPr>
              <a:t>）之前，检测患者是否感染乙型肝炎病毒</a:t>
            </a:r>
            <a:endParaRPr lang="zh-CN" altLang="en-US" sz="1600" b="0">
              <a:solidFill>
                <a:schemeClr val="tx1"/>
              </a:solidFill>
              <a:latin typeface="+mj-ea"/>
              <a:ea typeface="+mj-ea"/>
              <a:cs typeface="+mj-ea"/>
              <a:sym typeface="汉仪雅酷黑 65W" panose="020B0604020202020204" charset="-122"/>
            </a:endParaRPr>
          </a:p>
          <a:p>
            <a:pPr indent="0" fontAlgn="auto">
              <a:lnSpc>
                <a:spcPts val="3600"/>
              </a:lnSpc>
              <a:buFont typeface="Arial" panose="020B0604020202020204" pitchFamily="34" charset="0"/>
              <a:buNone/>
            </a:pPr>
            <a:r>
              <a:rPr lang="en-US" altLang="zh-CN" sz="1600" b="0">
                <a:solidFill>
                  <a:schemeClr val="tx1"/>
                </a:solidFill>
                <a:latin typeface="+mj-ea"/>
                <a:ea typeface="+mj-ea"/>
                <a:cs typeface="+mj-ea"/>
                <a:sym typeface="汉仪雅酷黑 65W" panose="020B0604020202020204" charset="-122"/>
              </a:rPr>
              <a:t>                      </a:t>
            </a:r>
            <a:r>
              <a:rPr lang="zh-CN" altLang="en-US" sz="1600" b="0">
                <a:solidFill>
                  <a:schemeClr val="tx1"/>
                </a:solidFill>
                <a:latin typeface="+mj-ea"/>
                <a:ea typeface="+mj-ea"/>
                <a:cs typeface="+mj-ea"/>
                <a:sym typeface="汉仪雅酷黑 65W" panose="020B0604020202020204" charset="-122"/>
              </a:rPr>
              <a:t>③</a:t>
            </a:r>
            <a:r>
              <a:rPr lang="zh-CN" altLang="en-US" sz="1600">
                <a:latin typeface="+mj-ea"/>
                <a:ea typeface="+mj-ea"/>
                <a:cs typeface="+mj-ea"/>
                <a:sym typeface="汉仪雅酷黑 65W" panose="020B0604020202020204" charset="-122"/>
              </a:rPr>
              <a:t>成人和儿童（体重至少</a:t>
            </a:r>
            <a:r>
              <a:rPr lang="en-US" altLang="zh-CN" sz="1600">
                <a:latin typeface="+mj-ea"/>
                <a:ea typeface="+mj-ea"/>
                <a:cs typeface="+mj-ea"/>
                <a:sym typeface="汉仪雅酷黑 65W" panose="020B0604020202020204" charset="-122"/>
              </a:rPr>
              <a:t>35 kg</a:t>
            </a:r>
            <a:r>
              <a:rPr lang="zh-CN" altLang="en-US" sz="1600">
                <a:latin typeface="+mj-ea"/>
                <a:ea typeface="+mj-ea"/>
                <a:cs typeface="+mj-ea"/>
                <a:sym typeface="汉仪雅酷黑 65W" panose="020B0604020202020204" charset="-122"/>
              </a:rPr>
              <a:t>）患者推荐每日一次，每次一片，应空腹服用，最好在睡前服用。</a:t>
            </a:r>
            <a:endParaRPr lang="zh-CN" altLang="en-US" sz="1600" b="0">
              <a:solidFill>
                <a:schemeClr val="tx1"/>
              </a:solidFill>
              <a:latin typeface="+mj-ea"/>
              <a:ea typeface="+mj-ea"/>
              <a:cs typeface="+mj-ea"/>
              <a:sym typeface="汉仪雅酷黑 65W" panose="020B0604020202020204" charset="-122"/>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目前大陆同通用名药品上市情况：</a:t>
            </a:r>
            <a:r>
              <a:rPr lang="en-US" altLang="zh-CN" sz="1600">
                <a:latin typeface="+mj-ea"/>
                <a:ea typeface="+mj-ea"/>
                <a:cs typeface="+mj-ea"/>
                <a:sym typeface="+mn-ea"/>
              </a:rPr>
              <a:t>Mylan</a:t>
            </a:r>
            <a:r>
              <a:rPr lang="zh-CN" altLang="en-US" sz="1600">
                <a:latin typeface="+mj-ea"/>
                <a:ea typeface="+mj-ea"/>
                <a:cs typeface="+mj-ea"/>
                <a:sym typeface="+mn-ea"/>
              </a:rPr>
              <a:t>、</a:t>
            </a:r>
            <a:r>
              <a:rPr lang="en-US" altLang="zh-CN" sz="1600">
                <a:latin typeface="+mj-ea"/>
                <a:ea typeface="+mj-ea"/>
                <a:cs typeface="+mj-ea"/>
                <a:sym typeface="+mn-ea"/>
              </a:rPr>
              <a:t>2022</a:t>
            </a:r>
            <a:r>
              <a:rPr lang="zh-CN" altLang="en-US" sz="1600">
                <a:latin typeface="+mj-ea"/>
                <a:ea typeface="+mj-ea"/>
                <a:cs typeface="+mj-ea"/>
                <a:sym typeface="+mn-ea"/>
              </a:rPr>
              <a:t>年</a:t>
            </a:r>
            <a:r>
              <a:rPr lang="en-US" altLang="zh-CN" sz="1600">
                <a:latin typeface="+mj-ea"/>
                <a:ea typeface="+mj-ea"/>
                <a:cs typeface="+mj-ea"/>
                <a:sym typeface="+mn-ea"/>
              </a:rPr>
              <a:t>11</a:t>
            </a:r>
            <a:r>
              <a:rPr lang="zh-CN" altLang="en-US" sz="1600">
                <a:latin typeface="+mj-ea"/>
                <a:ea typeface="+mj-ea"/>
                <a:cs typeface="+mj-ea"/>
                <a:sym typeface="+mn-ea"/>
              </a:rPr>
              <a:t>月</a:t>
            </a:r>
            <a:r>
              <a:rPr lang="en-US" altLang="zh-CN" sz="1600">
                <a:latin typeface="+mj-ea"/>
                <a:ea typeface="+mj-ea"/>
                <a:cs typeface="+mj-ea"/>
                <a:sym typeface="+mn-ea"/>
              </a:rPr>
              <a:t>30</a:t>
            </a:r>
            <a:r>
              <a:rPr lang="zh-CN" altLang="en-US" sz="1600">
                <a:latin typeface="+mj-ea"/>
                <a:ea typeface="+mj-ea"/>
                <a:cs typeface="+mj-ea"/>
                <a:sym typeface="+mn-ea"/>
              </a:rPr>
              <a:t>日</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全球首次上市国家</a:t>
            </a:r>
            <a:r>
              <a:rPr lang="en-US" altLang="zh-CN" sz="1600" b="1">
                <a:latin typeface="+mj-ea"/>
                <a:ea typeface="+mj-ea"/>
                <a:cs typeface="+mj-ea"/>
              </a:rPr>
              <a:t>/</a:t>
            </a:r>
            <a:r>
              <a:rPr lang="zh-CN" altLang="en-US" sz="1600" b="1">
                <a:latin typeface="+mj-ea"/>
                <a:ea typeface="+mj-ea"/>
                <a:cs typeface="+mj-ea"/>
              </a:rPr>
              <a:t>地区级时间：</a:t>
            </a:r>
            <a:r>
              <a:rPr lang="zh-CN" altLang="en-US" sz="1600">
                <a:latin typeface="+mj-ea"/>
                <a:ea typeface="+mj-ea"/>
                <a:cs typeface="+mj-ea"/>
              </a:rPr>
              <a:t>美国、</a:t>
            </a:r>
            <a:r>
              <a:rPr lang="en-US" altLang="zh-CN" sz="1600">
                <a:latin typeface="+mj-ea"/>
                <a:ea typeface="+mj-ea"/>
                <a:cs typeface="+mj-ea"/>
              </a:rPr>
              <a:t>2018</a:t>
            </a:r>
            <a:r>
              <a:rPr lang="zh-CN" altLang="en-US" sz="1600">
                <a:latin typeface="+mj-ea"/>
                <a:ea typeface="+mj-ea"/>
                <a:cs typeface="+mj-ea"/>
              </a:rPr>
              <a:t>年</a:t>
            </a:r>
            <a:r>
              <a:rPr lang="en-US" altLang="zh-CN" sz="1600">
                <a:latin typeface="+mj-ea"/>
                <a:ea typeface="+mj-ea"/>
                <a:cs typeface="+mj-ea"/>
              </a:rPr>
              <a:t>02</a:t>
            </a:r>
            <a:r>
              <a:rPr lang="zh-CN" altLang="en-US" sz="1600">
                <a:latin typeface="+mj-ea"/>
                <a:ea typeface="+mj-ea"/>
                <a:cs typeface="+mj-ea"/>
              </a:rPr>
              <a:t>月</a:t>
            </a:r>
            <a:r>
              <a:rPr lang="en-US" altLang="zh-CN" sz="1600">
                <a:latin typeface="+mj-ea"/>
                <a:ea typeface="+mj-ea"/>
                <a:cs typeface="+mj-ea"/>
              </a:rPr>
              <a:t>05</a:t>
            </a:r>
            <a:r>
              <a:rPr lang="zh-CN" altLang="en-US" sz="1600">
                <a:latin typeface="+mj-ea"/>
                <a:ea typeface="+mj-ea"/>
                <a:cs typeface="+mj-ea"/>
              </a:rPr>
              <a:t>日</a:t>
            </a:r>
            <a:endParaRPr lang="en-US" altLang="zh-CN"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sym typeface="+mn-ea"/>
              </a:rPr>
              <a:t>参照药品建议：</a:t>
            </a:r>
            <a:r>
              <a:rPr lang="zh-CN" altLang="en-US" sz="1600">
                <a:latin typeface="+mj-ea"/>
                <a:ea typeface="+mj-ea"/>
                <a:cs typeface="+mj-ea"/>
                <a:sym typeface="+mn-ea"/>
              </a:rPr>
              <a:t>艾诺米替片，适应症基本一致，药品主要成份均有拉米夫定</a:t>
            </a:r>
            <a:r>
              <a:rPr lang="en-US" altLang="zh-CN" sz="1600">
                <a:latin typeface="+mj-ea"/>
                <a:ea typeface="+mj-ea"/>
                <a:cs typeface="+mj-ea"/>
                <a:sym typeface="+mn-ea"/>
              </a:rPr>
              <a:t>0.3g</a:t>
            </a:r>
            <a:r>
              <a:rPr lang="zh-CN" altLang="en-US" sz="1600">
                <a:latin typeface="+mj-ea"/>
                <a:ea typeface="+mj-ea"/>
                <a:cs typeface="+mj-ea"/>
                <a:sym typeface="+mn-ea"/>
              </a:rPr>
              <a:t>和富马酸替诺福韦二吡呋酯</a:t>
            </a:r>
            <a:r>
              <a:rPr lang="en-US" altLang="zh-CN" sz="1600">
                <a:latin typeface="+mj-ea"/>
                <a:ea typeface="+mj-ea"/>
                <a:cs typeface="+mj-ea"/>
                <a:sym typeface="+mn-ea"/>
              </a:rPr>
              <a:t>0.3g</a:t>
            </a:r>
            <a:r>
              <a:rPr lang="zh-CN" altLang="en-US" sz="1600">
                <a:latin typeface="+mj-ea"/>
                <a:ea typeface="+mj-ea"/>
                <a:cs typeface="+mj-ea"/>
                <a:sym typeface="+mn-ea"/>
              </a:rPr>
              <a:t>，区别成份在于艾诺韦林</a:t>
            </a:r>
            <a:r>
              <a:rPr lang="en-US" altLang="zh-CN" sz="1600">
                <a:latin typeface="+mj-ea"/>
                <a:ea typeface="+mj-ea"/>
                <a:cs typeface="+mj-ea"/>
                <a:sym typeface="+mn-ea"/>
              </a:rPr>
              <a:t>0.15g </a:t>
            </a:r>
            <a:r>
              <a:rPr lang="en-US" altLang="zh-CN" sz="1600" b="1">
                <a:latin typeface="+mj-ea"/>
                <a:ea typeface="+mj-ea"/>
                <a:cs typeface="+mj-ea"/>
                <a:sym typeface="+mn-ea"/>
              </a:rPr>
              <a:t>VS </a:t>
            </a:r>
            <a:r>
              <a:rPr lang="zh-CN" altLang="en-US" sz="1600">
                <a:latin typeface="+mj-ea"/>
                <a:ea typeface="+mj-ea"/>
                <a:cs typeface="+mj-ea"/>
                <a:sym typeface="+mn-ea"/>
              </a:rPr>
              <a:t>依非韦伦</a:t>
            </a:r>
            <a:r>
              <a:rPr lang="en-US" altLang="zh-CN" sz="1600">
                <a:latin typeface="+mj-ea"/>
                <a:ea typeface="+mj-ea"/>
                <a:cs typeface="+mj-ea"/>
                <a:sym typeface="+mn-ea"/>
              </a:rPr>
              <a:t>0.4g</a:t>
            </a:r>
            <a:r>
              <a:rPr lang="zh-CN" altLang="en-US" sz="1600">
                <a:latin typeface="+mj-ea"/>
                <a:ea typeface="+mj-ea"/>
                <a:cs typeface="+mj-ea"/>
                <a:sym typeface="+mn-ea"/>
              </a:rPr>
              <a:t>，且艾诺韦林已纳入</a:t>
            </a:r>
            <a:r>
              <a:rPr lang="en-US" altLang="zh-CN" sz="1600">
                <a:latin typeface="+mj-ea"/>
                <a:ea typeface="+mj-ea"/>
                <a:cs typeface="+mj-ea"/>
                <a:sym typeface="+mn-ea"/>
              </a:rPr>
              <a:t>2024</a:t>
            </a:r>
            <a:r>
              <a:rPr lang="zh-CN" altLang="en-US" sz="1600">
                <a:latin typeface="+mj-ea"/>
                <a:ea typeface="+mj-ea"/>
                <a:cs typeface="+mj-ea"/>
                <a:sym typeface="+mn-ea"/>
              </a:rPr>
              <a:t>年协议期内谈判药品范围。</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endParaRPr lang="zh-CN" altLang="en-US" sz="1600" b="1">
              <a:latin typeface="+mj-ea"/>
              <a:ea typeface="+mj-ea"/>
              <a:cs typeface="+mj-ea"/>
            </a:endParaRPr>
          </a:p>
        </p:txBody>
      </p:sp>
      <p:pic>
        <p:nvPicPr>
          <p:cNvPr id="29" name="图片 28" descr="图片包含 游戏机, 轮子&#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pic>
        <p:nvPicPr>
          <p:cNvPr id="8" name="图片 7" descr="小盒2"/>
          <p:cNvPicPr>
            <a:picLocks noChangeAspect="1"/>
          </p:cNvPicPr>
          <p:nvPr/>
        </p:nvPicPr>
        <p:blipFill>
          <a:blip r:embed="rId3"/>
          <a:srcRect l="8921" t="7566" r="5089" b="7705"/>
          <a:stretch>
            <a:fillRect/>
          </a:stretch>
        </p:blipFill>
        <p:spPr>
          <a:xfrm>
            <a:off x="8536940" y="820420"/>
            <a:ext cx="2607310" cy="1927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10185" y="165100"/>
            <a:ext cx="11718925" cy="6482080"/>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文本框 10"/>
          <p:cNvSpPr txBox="1"/>
          <p:nvPr>
            <p:custDataLst>
              <p:tags r:id="rId1"/>
            </p:custDataLst>
          </p:nvPr>
        </p:nvSpPr>
        <p:spPr>
          <a:xfrm>
            <a:off x="1212850" y="2060575"/>
            <a:ext cx="9931400" cy="4257040"/>
          </a:xfrm>
          <a:prstGeom prst="rect">
            <a:avLst/>
          </a:prstGeom>
          <a:noFill/>
        </p:spPr>
        <p:txBody>
          <a:bodyPr wrap="square" rtlCol="0" anchor="t">
            <a:noAutofit/>
          </a:bodyPr>
          <a:p>
            <a:pPr algn="ctr">
              <a:lnSpc>
                <a:spcPct val="150000"/>
              </a:lnSpc>
            </a:pP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endParaRPr lang="zh-CN" altLang="en-US" sz="6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rPr>
              <a:t> </a:t>
            </a: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rPr>
              <a:t> </a:t>
            </a: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endParaRPr>
          </a:p>
        </p:txBody>
      </p:sp>
      <p:sp>
        <p:nvSpPr>
          <p:cNvPr id="27" name="文本框 26"/>
          <p:cNvSpPr txBox="1"/>
          <p:nvPr/>
        </p:nvSpPr>
        <p:spPr>
          <a:xfrm>
            <a:off x="417830" y="1303020"/>
            <a:ext cx="11246485" cy="5128260"/>
          </a:xfrm>
          <a:prstGeom prst="rect">
            <a:avLst/>
          </a:prstGeom>
          <a:noFill/>
        </p:spPr>
        <p:txBody>
          <a:bodyPr wrap="square" rtlCol="0">
            <a:noAutofit/>
          </a:bodyPr>
          <a:p>
            <a:pPr marL="285750" indent="-285750" fontAlgn="auto">
              <a:lnSpc>
                <a:spcPts val="3600"/>
              </a:lnSpc>
              <a:buFont typeface="Arial" panose="020B0604020202020204" pitchFamily="34" charset="0"/>
              <a:buChar char="•"/>
            </a:pPr>
            <a:r>
              <a:rPr lang="zh-CN" altLang="en-US" sz="1600" b="1">
                <a:latin typeface="+mj-ea"/>
                <a:ea typeface="+mj-ea"/>
                <a:cs typeface="+mj-ea"/>
                <a:sym typeface="+mn-ea"/>
              </a:rPr>
              <a:t>是否为</a:t>
            </a:r>
            <a:r>
              <a:rPr lang="en-US" altLang="zh-CN" sz="1600" b="1">
                <a:latin typeface="+mj-ea"/>
                <a:ea typeface="+mj-ea"/>
                <a:cs typeface="+mj-ea"/>
                <a:sym typeface="+mn-ea"/>
              </a:rPr>
              <a:t>OTC</a:t>
            </a:r>
            <a:r>
              <a:rPr lang="zh-CN" altLang="en-US" sz="1600" b="1">
                <a:latin typeface="+mj-ea"/>
                <a:ea typeface="+mj-ea"/>
                <a:cs typeface="+mj-ea"/>
                <a:sym typeface="+mn-ea"/>
              </a:rPr>
              <a:t>药品：</a:t>
            </a:r>
            <a:r>
              <a:rPr lang="zh-CN" altLang="en-US" sz="1600">
                <a:latin typeface="+mj-ea"/>
                <a:ea typeface="+mj-ea"/>
                <a:cs typeface="+mj-ea"/>
                <a:sym typeface="+mn-ea"/>
              </a:rPr>
              <a:t>否</a:t>
            </a:r>
            <a:endParaRPr lang="zh-CN" altLang="en-US" sz="1600" b="1">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疾病基本情况：</a:t>
            </a:r>
            <a:r>
              <a:rPr lang="zh-CN" altLang="en-US" sz="1600">
                <a:latin typeface="+mj-ea"/>
                <a:ea typeface="+mj-ea"/>
                <a:cs typeface="+mj-ea"/>
              </a:rPr>
              <a:t>根据中国疾控中心发布的数据，截至</a:t>
            </a:r>
            <a:r>
              <a:rPr lang="en-US" altLang="zh-CN" sz="1600">
                <a:latin typeface="+mj-ea"/>
                <a:ea typeface="+mj-ea"/>
                <a:cs typeface="+mj-ea"/>
              </a:rPr>
              <a:t>2023</a:t>
            </a:r>
            <a:r>
              <a:rPr lang="zh-CN" altLang="en-US" sz="1600">
                <a:latin typeface="+mj-ea"/>
                <a:ea typeface="+mj-ea"/>
                <a:cs typeface="+mj-ea"/>
              </a:rPr>
              <a:t>年底，全国报告存活的艾滋病感染者和艾滋病患者约</a:t>
            </a:r>
            <a:r>
              <a:rPr lang="en-US" altLang="zh-CN" sz="1600">
                <a:latin typeface="+mj-ea"/>
                <a:ea typeface="+mj-ea"/>
                <a:cs typeface="+mj-ea"/>
              </a:rPr>
              <a:t>129</a:t>
            </a:r>
            <a:r>
              <a:rPr lang="zh-CN" altLang="en-US" sz="1600">
                <a:latin typeface="+mj-ea"/>
                <a:ea typeface="+mj-ea"/>
                <a:cs typeface="+mj-ea"/>
              </a:rPr>
              <a:t>万人，</a:t>
            </a:r>
            <a:r>
              <a:rPr lang="en-US" altLang="zh-CN" sz="1600">
                <a:latin typeface="+mj-ea"/>
                <a:ea typeface="+mj-ea"/>
                <a:cs typeface="+mj-ea"/>
              </a:rPr>
              <a:t>2023</a:t>
            </a:r>
            <a:r>
              <a:rPr lang="zh-CN" altLang="en-US" sz="1600">
                <a:latin typeface="+mj-ea"/>
                <a:ea typeface="+mj-ea"/>
                <a:cs typeface="+mj-ea"/>
              </a:rPr>
              <a:t>年新增艾滋病患者约</a:t>
            </a:r>
            <a:r>
              <a:rPr lang="en-US" altLang="zh-CN" sz="1600">
                <a:latin typeface="+mj-ea"/>
                <a:ea typeface="+mj-ea"/>
                <a:cs typeface="+mj-ea"/>
              </a:rPr>
              <a:t>11</a:t>
            </a:r>
            <a:r>
              <a:rPr lang="zh-CN" altLang="en-US" sz="1600">
                <a:latin typeface="+mj-ea"/>
                <a:ea typeface="+mj-ea"/>
                <a:cs typeface="+mj-ea"/>
              </a:rPr>
              <a:t>万人。截至</a:t>
            </a:r>
            <a:r>
              <a:rPr lang="en-US" altLang="zh-CN" sz="1600">
                <a:latin typeface="+mj-ea"/>
                <a:ea typeface="+mj-ea"/>
                <a:cs typeface="+mj-ea"/>
              </a:rPr>
              <a:t>2024</a:t>
            </a:r>
            <a:r>
              <a:rPr lang="zh-CN" altLang="en-US" sz="1600">
                <a:latin typeface="+mj-ea"/>
                <a:ea typeface="+mj-ea"/>
                <a:cs typeface="+mj-ea"/>
              </a:rPr>
              <a:t>年</a:t>
            </a:r>
            <a:r>
              <a:rPr lang="en-US" altLang="zh-CN" sz="1600">
                <a:latin typeface="+mj-ea"/>
                <a:ea typeface="+mj-ea"/>
                <a:cs typeface="+mj-ea"/>
              </a:rPr>
              <a:t>6</a:t>
            </a:r>
            <a:r>
              <a:rPr lang="zh-CN" altLang="en-US" sz="1600">
                <a:latin typeface="+mj-ea"/>
                <a:ea typeface="+mj-ea"/>
                <a:cs typeface="+mj-ea"/>
              </a:rPr>
              <a:t>月底，全国报告现存活艾滋病病毒感染者</a:t>
            </a:r>
            <a:r>
              <a:rPr lang="en-US" altLang="zh-CN" sz="1600">
                <a:latin typeface="+mj-ea"/>
                <a:ea typeface="+mj-ea"/>
                <a:cs typeface="+mj-ea"/>
              </a:rPr>
              <a:t>/</a:t>
            </a:r>
            <a:r>
              <a:rPr lang="zh-CN" altLang="en-US" sz="1600">
                <a:latin typeface="+mj-ea"/>
                <a:ea typeface="+mj-ea"/>
                <a:cs typeface="+mj-ea"/>
              </a:rPr>
              <a:t>艾滋病患者</a:t>
            </a:r>
            <a:r>
              <a:rPr lang="en-US" altLang="zh-CN" sz="1600">
                <a:latin typeface="+mj-ea"/>
                <a:ea typeface="+mj-ea"/>
                <a:cs typeface="+mj-ea"/>
              </a:rPr>
              <a:t>132</a:t>
            </a:r>
            <a:r>
              <a:rPr lang="zh-CN" altLang="en-US" sz="1600">
                <a:latin typeface="+mj-ea"/>
                <a:ea typeface="+mj-ea"/>
                <a:cs typeface="+mj-ea"/>
              </a:rPr>
              <a:t>万例，其中</a:t>
            </a:r>
            <a:r>
              <a:rPr lang="en-US" altLang="zh-CN" sz="1600">
                <a:latin typeface="+mj-ea"/>
                <a:ea typeface="+mj-ea"/>
                <a:cs typeface="+mj-ea"/>
              </a:rPr>
              <a:t>HIV</a:t>
            </a:r>
            <a:r>
              <a:rPr lang="zh-CN" altLang="en-US" sz="1600">
                <a:latin typeface="+mj-ea"/>
                <a:ea typeface="+mj-ea"/>
                <a:cs typeface="+mj-ea"/>
              </a:rPr>
              <a:t>感染者</a:t>
            </a:r>
            <a:r>
              <a:rPr lang="en-US" altLang="zh-CN" sz="1600">
                <a:latin typeface="+mj-ea"/>
                <a:ea typeface="+mj-ea"/>
                <a:cs typeface="+mj-ea"/>
              </a:rPr>
              <a:t>74</a:t>
            </a:r>
            <a:r>
              <a:rPr lang="zh-CN" altLang="en-US" sz="1600">
                <a:latin typeface="+mj-ea"/>
                <a:ea typeface="+mj-ea"/>
                <a:cs typeface="+mj-ea"/>
              </a:rPr>
              <a:t>万例，</a:t>
            </a:r>
            <a:r>
              <a:rPr lang="en-US" altLang="zh-CN" sz="1600">
                <a:latin typeface="+mj-ea"/>
                <a:ea typeface="+mj-ea"/>
                <a:cs typeface="+mj-ea"/>
              </a:rPr>
              <a:t>AIDS</a:t>
            </a:r>
            <a:r>
              <a:rPr lang="zh-CN" altLang="en-US" sz="1600">
                <a:latin typeface="+mj-ea"/>
                <a:ea typeface="+mj-ea"/>
                <a:cs typeface="+mj-ea"/>
              </a:rPr>
              <a:t>患者</a:t>
            </a:r>
            <a:r>
              <a:rPr lang="en-US" altLang="zh-CN" sz="1600">
                <a:latin typeface="+mj-ea"/>
                <a:ea typeface="+mj-ea"/>
                <a:cs typeface="+mj-ea"/>
              </a:rPr>
              <a:t>58</a:t>
            </a:r>
            <a:r>
              <a:rPr lang="zh-CN" altLang="en-US" sz="1600">
                <a:latin typeface="+mj-ea"/>
                <a:ea typeface="+mj-ea"/>
                <a:cs typeface="+mj-ea"/>
              </a:rPr>
              <a:t>万例，累计死亡人数为</a:t>
            </a:r>
            <a:r>
              <a:rPr lang="en-US" altLang="zh-CN" sz="1600">
                <a:latin typeface="+mj-ea"/>
                <a:ea typeface="+mj-ea"/>
                <a:cs typeface="+mj-ea"/>
              </a:rPr>
              <a:t>47</a:t>
            </a:r>
            <a:r>
              <a:rPr lang="zh-CN" altLang="en-US" sz="1600">
                <a:latin typeface="+mj-ea"/>
                <a:ea typeface="+mj-ea"/>
                <a:cs typeface="+mj-ea"/>
              </a:rPr>
              <a:t>万例。数据凸显了艾滋病疫情在中国的严峻形势，防治工作依然任重而道远。</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优势：</a:t>
            </a:r>
            <a:br>
              <a:rPr lang="zh-CN" altLang="en-US" sz="1600" b="1">
                <a:latin typeface="+mj-ea"/>
                <a:ea typeface="+mj-ea"/>
                <a:cs typeface="+mj-ea"/>
              </a:rPr>
            </a:br>
            <a:r>
              <a:rPr lang="en-US" altLang="zh-CN" sz="1600" b="1">
                <a:latin typeface="+mj-ea"/>
                <a:ea typeface="+mj-ea"/>
                <a:cs typeface="+mj-ea"/>
              </a:rPr>
              <a:t>  </a:t>
            </a:r>
            <a:r>
              <a:rPr lang="zh-CN" altLang="en-US" sz="1600" b="1">
                <a:latin typeface="+mj-ea"/>
                <a:ea typeface="+mj-ea"/>
                <a:cs typeface="+mj-ea"/>
              </a:rPr>
              <a:t>①</a:t>
            </a:r>
            <a:r>
              <a:rPr lang="en-US" altLang="zh-CN" sz="1600">
                <a:latin typeface="+mj-ea"/>
                <a:ea typeface="+mj-ea"/>
                <a:cs typeface="+mj-ea"/>
              </a:rPr>
              <a:t>400mg</a:t>
            </a:r>
            <a:r>
              <a:rPr lang="zh-CN" altLang="en-US" sz="1600">
                <a:latin typeface="+mj-ea"/>
                <a:ea typeface="+mj-ea"/>
                <a:cs typeface="+mj-ea"/>
              </a:rPr>
              <a:t>依非韦伦</a:t>
            </a:r>
            <a:r>
              <a:rPr lang="en-US" altLang="zh-CN" sz="1600">
                <a:latin typeface="+mj-ea"/>
                <a:ea typeface="+mj-ea"/>
                <a:cs typeface="+mj-ea"/>
              </a:rPr>
              <a:t>(EFV)+300mg</a:t>
            </a:r>
            <a:r>
              <a:rPr lang="zh-CN" altLang="en-US" sz="1600">
                <a:latin typeface="+mj-ea"/>
                <a:ea typeface="+mj-ea"/>
                <a:cs typeface="+mj-ea"/>
              </a:rPr>
              <a:t>富马酸替诺福韦二吡呋酯</a:t>
            </a:r>
            <a:r>
              <a:rPr lang="en-US" altLang="zh-CN" sz="1600">
                <a:latin typeface="+mj-ea"/>
                <a:ea typeface="+mj-ea"/>
                <a:cs typeface="+mj-ea"/>
              </a:rPr>
              <a:t>(TDF)+300mg</a:t>
            </a:r>
            <a:r>
              <a:rPr lang="zh-CN" altLang="en-US" sz="1600">
                <a:latin typeface="+mj-ea"/>
                <a:ea typeface="+mj-ea"/>
                <a:cs typeface="+mj-ea"/>
              </a:rPr>
              <a:t>拉米夫定</a:t>
            </a:r>
            <a:r>
              <a:rPr lang="en-US" altLang="zh-CN" sz="1600">
                <a:latin typeface="+mj-ea"/>
                <a:ea typeface="+mj-ea"/>
                <a:cs typeface="+mj-ea"/>
              </a:rPr>
              <a:t>(3TC)</a:t>
            </a:r>
            <a:r>
              <a:rPr lang="zh-CN" altLang="en-US" sz="1600">
                <a:latin typeface="+mj-ea"/>
                <a:ea typeface="+mj-ea"/>
                <a:cs typeface="+mj-ea"/>
              </a:rPr>
              <a:t>给药方案，可维持有效的</a:t>
            </a:r>
            <a:r>
              <a:rPr lang="en-US" altLang="zh-CN" sz="1600">
                <a:latin typeface="+mj-ea"/>
                <a:ea typeface="+mj-ea"/>
                <a:cs typeface="+mj-ea"/>
              </a:rPr>
              <a:t>EFV</a:t>
            </a:r>
            <a:r>
              <a:rPr lang="zh-CN" altLang="en-US" sz="1600">
                <a:latin typeface="+mj-ea"/>
                <a:ea typeface="+mj-ea"/>
                <a:cs typeface="+mj-ea"/>
              </a:rPr>
              <a:t>浓度和病毒抑制，</a:t>
            </a:r>
            <a:r>
              <a:rPr lang="zh-CN" altLang="en-US" sz="1600">
                <a:solidFill>
                  <a:schemeClr val="tx1"/>
                </a:solidFill>
                <a:latin typeface="+mj-ea"/>
                <a:ea typeface="+mj-ea"/>
                <a:cs typeface="+mj-ea"/>
              </a:rPr>
              <a:t>同时</a:t>
            </a:r>
            <a:r>
              <a:rPr lang="zh-CN" altLang="en-US" sz="1600">
                <a:solidFill>
                  <a:srgbClr val="FF0000"/>
                </a:solidFill>
                <a:latin typeface="+mj-ea"/>
                <a:ea typeface="+mj-ea"/>
                <a:cs typeface="+mj-ea"/>
              </a:rPr>
              <a:t>不良反应较</a:t>
            </a:r>
            <a:r>
              <a:rPr lang="en-US" altLang="zh-CN" sz="1600">
                <a:solidFill>
                  <a:srgbClr val="FF0000"/>
                </a:solidFill>
                <a:latin typeface="+mj-ea"/>
                <a:ea typeface="+mj-ea"/>
                <a:cs typeface="+mj-ea"/>
              </a:rPr>
              <a:t>600mg</a:t>
            </a:r>
            <a:r>
              <a:rPr lang="zh-CN" altLang="en-US" sz="1600">
                <a:solidFill>
                  <a:srgbClr val="FF0000"/>
                </a:solidFill>
                <a:latin typeface="+mj-ea"/>
                <a:ea typeface="+mj-ea"/>
                <a:cs typeface="+mj-ea"/>
              </a:rPr>
              <a:t>依非韦伦显著减少</a:t>
            </a:r>
            <a:r>
              <a:rPr lang="zh-CN" altLang="en-US" sz="1600">
                <a:latin typeface="+mj-ea"/>
                <a:ea typeface="+mj-ea"/>
                <a:cs typeface="+mj-ea"/>
              </a:rPr>
              <a:t>，对中国艾滋病患者安全有效。</a:t>
            </a:r>
            <a:br>
              <a:rPr lang="zh-CN" altLang="en-US" sz="1600">
                <a:latin typeface="+mj-ea"/>
                <a:ea typeface="+mj-ea"/>
                <a:cs typeface="+mj-ea"/>
              </a:rPr>
            </a:br>
            <a:r>
              <a:rPr lang="en-US" altLang="zh-CN" sz="1600">
                <a:latin typeface="+mj-ea"/>
                <a:ea typeface="+mj-ea"/>
                <a:cs typeface="+mj-ea"/>
              </a:rPr>
              <a:t>  </a:t>
            </a:r>
            <a:r>
              <a:rPr lang="zh-CN" altLang="en-US" sz="1600" b="1">
                <a:latin typeface="+mj-ea"/>
                <a:ea typeface="+mj-ea"/>
                <a:cs typeface="+mj-ea"/>
              </a:rPr>
              <a:t>②</a:t>
            </a:r>
            <a:r>
              <a:rPr lang="zh-CN" altLang="en-US" sz="1600">
                <a:latin typeface="+mj-ea"/>
                <a:ea typeface="+mj-ea"/>
                <a:cs typeface="+mj-ea"/>
              </a:rPr>
              <a:t>依非米替片</a:t>
            </a:r>
            <a:r>
              <a:rPr lang="en-US" altLang="zh-CN" sz="1600">
                <a:latin typeface="+mj-ea"/>
                <a:ea typeface="+mj-ea"/>
                <a:cs typeface="+mj-ea"/>
              </a:rPr>
              <a:t>(I)</a:t>
            </a:r>
            <a:r>
              <a:rPr lang="zh-CN" altLang="en-US" sz="1600">
                <a:latin typeface="+mj-ea"/>
                <a:ea typeface="+mj-ea"/>
                <a:cs typeface="+mj-ea"/>
              </a:rPr>
              <a:t>作为三联复方制剂，患者服药更方便，</a:t>
            </a:r>
            <a:r>
              <a:rPr lang="zh-CN" altLang="en-US" sz="1600">
                <a:solidFill>
                  <a:srgbClr val="FF0000"/>
                </a:solidFill>
                <a:latin typeface="+mj-ea"/>
                <a:ea typeface="+mj-ea"/>
                <a:cs typeface="+mj-ea"/>
              </a:rPr>
              <a:t>每日一片，不易漏服</a:t>
            </a:r>
            <a:r>
              <a:rPr lang="zh-CN" altLang="en-US" sz="1600">
                <a:latin typeface="+mj-ea"/>
                <a:ea typeface="+mj-ea"/>
                <a:cs typeface="+mj-ea"/>
              </a:rPr>
              <a:t>，有利提高服药者的依从性。</a:t>
            </a:r>
            <a:br>
              <a:rPr lang="zh-CN" altLang="en-US" sz="1600">
                <a:latin typeface="+mj-ea"/>
                <a:ea typeface="+mj-ea"/>
                <a:cs typeface="+mj-ea"/>
              </a:rPr>
            </a:br>
            <a:r>
              <a:rPr lang="en-US" altLang="zh-CN" sz="1600">
                <a:latin typeface="+mj-ea"/>
                <a:ea typeface="+mj-ea"/>
                <a:cs typeface="+mj-ea"/>
              </a:rPr>
              <a:t>  </a:t>
            </a:r>
            <a:r>
              <a:rPr lang="zh-CN" altLang="en-US" sz="1600" b="1">
                <a:latin typeface="+mj-ea"/>
                <a:ea typeface="+mj-ea"/>
                <a:cs typeface="+mj-ea"/>
              </a:rPr>
              <a:t>③</a:t>
            </a:r>
            <a:r>
              <a:rPr lang="zh-CN" altLang="en-US" sz="1600">
                <a:latin typeface="+mj-ea"/>
                <a:ea typeface="+mj-ea"/>
                <a:cs typeface="+mj-ea"/>
              </a:rPr>
              <a:t>依非米替片</a:t>
            </a:r>
            <a:r>
              <a:rPr lang="en-US" altLang="zh-CN" sz="1600">
                <a:latin typeface="+mj-ea"/>
                <a:ea typeface="+mj-ea"/>
                <a:cs typeface="+mj-ea"/>
              </a:rPr>
              <a:t>(I)</a:t>
            </a:r>
            <a:r>
              <a:rPr lang="zh-CN" altLang="en-US" sz="1600">
                <a:latin typeface="+mj-ea"/>
                <a:ea typeface="+mj-ea"/>
                <a:cs typeface="+mj-ea"/>
              </a:rPr>
              <a:t>是</a:t>
            </a:r>
            <a:r>
              <a:rPr lang="zh-CN" altLang="en-US" sz="1600">
                <a:solidFill>
                  <a:srgbClr val="FF0000"/>
                </a:solidFill>
                <a:latin typeface="+mj-ea"/>
                <a:ea typeface="+mj-ea"/>
                <a:cs typeface="+mj-ea"/>
              </a:rPr>
              <a:t>《中国艾滋病诊疗指南（</a:t>
            </a:r>
            <a:r>
              <a:rPr lang="en-US" altLang="zh-CN" sz="1600">
                <a:solidFill>
                  <a:srgbClr val="FF0000"/>
                </a:solidFill>
                <a:latin typeface="+mj-ea"/>
                <a:ea typeface="+mj-ea"/>
                <a:cs typeface="+mj-ea"/>
              </a:rPr>
              <a:t>2024</a:t>
            </a:r>
            <a:r>
              <a:rPr lang="zh-CN" altLang="en-US" sz="1600">
                <a:solidFill>
                  <a:srgbClr val="FF0000"/>
                </a:solidFill>
                <a:latin typeface="+mj-ea"/>
                <a:ea typeface="+mj-ea"/>
                <a:cs typeface="+mj-ea"/>
              </a:rPr>
              <a:t>版）》推荐</a:t>
            </a:r>
            <a:r>
              <a:rPr lang="zh-CN" altLang="en-US" sz="1600">
                <a:latin typeface="+mj-ea"/>
                <a:ea typeface="+mj-ea"/>
                <a:cs typeface="+mj-ea"/>
              </a:rPr>
              <a:t>的用于成人及青少年初治患者抗病毒治疗推荐方案。</a:t>
            </a:r>
            <a:br>
              <a:rPr lang="zh-CN" altLang="en-US" sz="1600">
                <a:latin typeface="+mj-ea"/>
                <a:ea typeface="+mj-ea"/>
                <a:cs typeface="+mj-ea"/>
              </a:rPr>
            </a:br>
            <a:r>
              <a:rPr lang="en-US" altLang="zh-CN" sz="1600">
                <a:latin typeface="+mj-ea"/>
                <a:ea typeface="+mj-ea"/>
                <a:cs typeface="+mj-ea"/>
              </a:rPr>
              <a:t>  </a:t>
            </a:r>
            <a:r>
              <a:rPr lang="zh-CN" altLang="en-US" sz="1600" b="1">
                <a:latin typeface="+mj-ea"/>
                <a:ea typeface="+mj-ea"/>
                <a:cs typeface="+mj-ea"/>
              </a:rPr>
              <a:t>④</a:t>
            </a:r>
            <a:r>
              <a:rPr lang="zh-CN" altLang="en-US" sz="1600">
                <a:latin typeface="+mj-ea"/>
                <a:ea typeface="+mj-ea"/>
                <a:cs typeface="+mj-ea"/>
              </a:rPr>
              <a:t>复方制剂，符合艾滋病抗病毒治疗的基本策略，有效减少耐药的发生。</a:t>
            </a:r>
            <a:br>
              <a:rPr lang="zh-CN" altLang="en-US" sz="1600">
                <a:latin typeface="+mj-ea"/>
                <a:ea typeface="+mj-ea"/>
                <a:cs typeface="+mj-ea"/>
              </a:rPr>
            </a:br>
            <a:br>
              <a:rPr lang="zh-CN" altLang="en-US" sz="1600">
                <a:latin typeface="+mj-ea"/>
                <a:ea typeface="+mj-ea"/>
                <a:cs typeface="+mj-ea"/>
              </a:rPr>
            </a:br>
            <a:endParaRPr lang="zh-CN" altLang="en-US" sz="1600" b="1">
              <a:latin typeface="+mj-ea"/>
              <a:ea typeface="+mj-ea"/>
              <a:cs typeface="+mj-ea"/>
            </a:endParaRPr>
          </a:p>
        </p:txBody>
      </p:sp>
      <p:pic>
        <p:nvPicPr>
          <p:cNvPr id="29" name="图片 28" descr="图片包含 游戏机, 轮子&#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2" name="流程图: 延期 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398010" y="396875"/>
            <a:ext cx="3542665" cy="689610"/>
          </a:xfrm>
          <a:prstGeom prst="rect">
            <a:avLst/>
          </a:prstGeom>
          <a:noFill/>
        </p:spPr>
        <p:txBody>
          <a:bodyPr wrap="square" rtlCol="0" anchor="t">
            <a:noAutofit/>
          </a:bodyPr>
          <a:p>
            <a:pPr algn="ctr"/>
            <a:r>
              <a:rPr lang="en-US" altLang="zh-CN" sz="2800" b="1" spc="400">
                <a:solidFill>
                  <a:schemeClr val="bg1"/>
                </a:solidFill>
                <a:uFillTx/>
                <a:latin typeface="+mj-ea"/>
                <a:ea typeface="+mj-ea"/>
                <a:cs typeface="+mj-ea"/>
                <a:sym typeface="+mn-ea"/>
              </a:rPr>
              <a:t>01 </a:t>
            </a:r>
            <a:r>
              <a:rPr lang="zh-CN" altLang="en-US" sz="2800" b="1" spc="400">
                <a:solidFill>
                  <a:schemeClr val="bg1"/>
                </a:solidFill>
                <a:uFillTx/>
                <a:latin typeface="+mj-ea"/>
                <a:ea typeface="+mj-ea"/>
                <a:cs typeface="+mj-ea"/>
                <a:sym typeface="+mn-ea"/>
              </a:rPr>
              <a:t>药品基本信息</a:t>
            </a:r>
            <a:endParaRPr lang="zh-CN" altLang="en-US" sz="2800" b="1" spc="400">
              <a:solidFill>
                <a:schemeClr val="bg1"/>
              </a:solidFill>
              <a:uFillTx/>
              <a:latin typeface="+mj-ea"/>
              <a:ea typeface="+mj-ea"/>
              <a:cs typeface="+mj-ea"/>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74955" y="165100"/>
            <a:ext cx="11668760" cy="6482080"/>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9" name="图片 28" descr="图片包含 游戏机, 轮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2" name="流程图: 延期 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02 </a:t>
            </a:r>
            <a:r>
              <a:rPr lang="zh-CN" altLang="en-US" sz="2800" b="1" spc="800">
                <a:solidFill>
                  <a:schemeClr val="bg1"/>
                </a:solidFill>
                <a:uFillTx/>
                <a:latin typeface="+mj-ea"/>
                <a:ea typeface="+mj-ea"/>
                <a:cs typeface="+mj-ea"/>
                <a:sym typeface="+mn-ea"/>
              </a:rPr>
              <a:t>安全性</a:t>
            </a:r>
            <a:endParaRPr lang="zh-CN" altLang="en-US" sz="2800" b="1" spc="800">
              <a:solidFill>
                <a:schemeClr val="bg1"/>
              </a:solidFill>
              <a:uFillTx/>
              <a:latin typeface="+mj-ea"/>
              <a:ea typeface="+mj-ea"/>
              <a:cs typeface="+mj-ea"/>
              <a:sym typeface="+mn-ea"/>
            </a:endParaRPr>
          </a:p>
        </p:txBody>
      </p:sp>
      <p:graphicFrame>
        <p:nvGraphicFramePr>
          <p:cNvPr id="13" name="表格 12"/>
          <p:cNvGraphicFramePr/>
          <p:nvPr>
            <p:custDataLst>
              <p:tags r:id="rId2"/>
            </p:custDataLst>
          </p:nvPr>
        </p:nvGraphicFramePr>
        <p:xfrm>
          <a:off x="585470" y="1767840"/>
          <a:ext cx="5441950" cy="2591435"/>
        </p:xfrm>
        <a:graphic>
          <a:graphicData uri="http://schemas.openxmlformats.org/drawingml/2006/table">
            <a:tbl>
              <a:tblPr/>
              <a:tblGrid>
                <a:gridCol w="1069340"/>
                <a:gridCol w="2124710"/>
                <a:gridCol w="2247900"/>
              </a:tblGrid>
              <a:tr h="351155">
                <a:tc>
                  <a:txBody>
                    <a:bodyPr/>
                    <a:p>
                      <a:pPr algn="ctr">
                        <a:lnSpc>
                          <a:spcPct val="150000"/>
                        </a:lnSpc>
                        <a:buClrTx/>
                        <a:buSzTx/>
                        <a:buFontTx/>
                      </a:pPr>
                      <a:r>
                        <a:rPr lang="zh-CN" sz="1400">
                          <a:solidFill>
                            <a:srgbClr val="000000"/>
                          </a:solidFill>
                          <a:latin typeface="+mn-ea"/>
                        </a:rPr>
                        <a:t>不良反应</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algn="ctr">
                        <a:lnSpc>
                          <a:spcPct val="150000"/>
                        </a:lnSpc>
                        <a:buClrTx/>
                        <a:buSzTx/>
                        <a:buFontTx/>
                      </a:pPr>
                      <a:r>
                        <a:rPr lang="en-US" altLang="zh-CN" sz="1400" b="1">
                          <a:solidFill>
                            <a:srgbClr val="000000"/>
                          </a:solidFill>
                          <a:latin typeface="+mn-ea"/>
                        </a:rPr>
                        <a:t>EFV 400mg+ FTC/TDF</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b="1">
                          <a:solidFill>
                            <a:srgbClr val="000000"/>
                          </a:solidFill>
                          <a:latin typeface="+mn-ea"/>
                        </a:rPr>
                        <a:t>EFV 600 mg+ FTC/TDF</a:t>
                      </a:r>
                      <a:endParaRPr lang="en-US" altLang="zh-CN" sz="1400" b="1">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cs typeface="+mn-ea"/>
                        </a:rPr>
                        <a:t>皮疹事件</a:t>
                      </a:r>
                      <a:endParaRPr lang="en-US" altLang="zh-CN" sz="1400" baseline="30000">
                        <a:solidFill>
                          <a:srgbClr val="000000"/>
                        </a:solidFill>
                        <a:latin typeface="+mn-ea"/>
                        <a:cs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9%</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13%</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20040">
                <a:tc>
                  <a:txBody>
                    <a:bodyPr/>
                    <a:p>
                      <a:pPr marL="0" indent="0" algn="ctr">
                        <a:lnSpc>
                          <a:spcPct val="150000"/>
                        </a:lnSpc>
                        <a:spcBef>
                          <a:spcPct val="0"/>
                        </a:spcBef>
                        <a:spcAft>
                          <a:spcPct val="0"/>
                        </a:spcAft>
                      </a:pPr>
                      <a:r>
                        <a:rPr lang="zh-CN" sz="1400">
                          <a:solidFill>
                            <a:srgbClr val="000000"/>
                          </a:solidFill>
                          <a:latin typeface="+mn-ea"/>
                        </a:rPr>
                        <a:t>头晕</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6%</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9%</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rPr>
                        <a:t>失眠</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3%</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4%</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20040">
                <a:tc>
                  <a:txBody>
                    <a:bodyPr/>
                    <a:p>
                      <a:pPr marL="0" indent="0" algn="ctr">
                        <a:lnSpc>
                          <a:spcPct val="150000"/>
                        </a:lnSpc>
                        <a:spcBef>
                          <a:spcPct val="0"/>
                        </a:spcBef>
                        <a:spcAft>
                          <a:spcPct val="0"/>
                        </a:spcAft>
                      </a:pPr>
                      <a:r>
                        <a:rPr lang="zh-CN" sz="1400">
                          <a:solidFill>
                            <a:srgbClr val="000000"/>
                          </a:solidFill>
                          <a:latin typeface="+mn-ea"/>
                        </a:rPr>
                        <a:t>异常梦境</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rPr>
                        <a:t>头痛</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1%</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3%</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20040">
                <a:tc>
                  <a:txBody>
                    <a:bodyPr/>
                    <a:p>
                      <a:pPr marL="0" indent="0" algn="ctr">
                        <a:lnSpc>
                          <a:spcPct val="150000"/>
                        </a:lnSpc>
                        <a:spcBef>
                          <a:spcPct val="0"/>
                        </a:spcBef>
                        <a:spcAft>
                          <a:spcPct val="0"/>
                        </a:spcAft>
                      </a:pPr>
                      <a:r>
                        <a:rPr lang="zh-CN" sz="1400">
                          <a:solidFill>
                            <a:srgbClr val="000000"/>
                          </a:solidFill>
                          <a:latin typeface="+mn-ea"/>
                        </a:rPr>
                        <a:t>腹泻</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3%</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rPr>
                        <a:t>呕吐</a:t>
                      </a:r>
                      <a:endParaRPr 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1%</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14" name="文本框 13"/>
          <p:cNvSpPr txBox="1"/>
          <p:nvPr/>
        </p:nvSpPr>
        <p:spPr>
          <a:xfrm>
            <a:off x="8958580" y="1767840"/>
            <a:ext cx="2862580" cy="2342515"/>
          </a:xfrm>
          <a:prstGeom prst="rect">
            <a:avLst/>
          </a:prstGeom>
          <a:noFill/>
        </p:spPr>
        <p:txBody>
          <a:bodyPr wrap="square" rtlCol="0">
            <a:noAutofit/>
          </a:bodyPr>
          <a:p>
            <a:pPr marL="285750" indent="-285750" fontAlgn="auto">
              <a:lnSpc>
                <a:spcPts val="3000"/>
              </a:lnSpc>
              <a:buFont typeface="Arial" panose="020B0604020202020204" pitchFamily="34" charset="0"/>
              <a:buChar char="•"/>
            </a:pPr>
            <a:r>
              <a:rPr lang="zh-CN" altLang="en-US">
                <a:latin typeface="+mj-ea"/>
                <a:ea typeface="+mj-ea"/>
                <a:cs typeface="+mj-ea"/>
                <a:sym typeface="+mn-ea"/>
              </a:rPr>
              <a:t>乙型肝炎恶化</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乳酸酸中毒</a:t>
            </a:r>
            <a:r>
              <a:rPr lang="en-US" altLang="zh-CN">
                <a:latin typeface="+mj-ea"/>
                <a:ea typeface="+mj-ea"/>
                <a:cs typeface="+mj-ea"/>
                <a:sym typeface="+mn-ea"/>
              </a:rPr>
              <a:t>/</a:t>
            </a:r>
            <a:r>
              <a:rPr lang="zh-CN" altLang="en-US">
                <a:latin typeface="+mj-ea"/>
                <a:ea typeface="+mj-ea"/>
                <a:cs typeface="+mj-ea"/>
                <a:sym typeface="+mn-ea"/>
              </a:rPr>
              <a:t>重度肝肿大伴脂肪变性</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新发或加重的肾损害</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精神症状</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神经系统症状</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endParaRPr lang="zh-CN" altLang="en-US"/>
          </a:p>
        </p:txBody>
      </p:sp>
      <p:sp>
        <p:nvSpPr>
          <p:cNvPr id="15" name="文本框 14"/>
          <p:cNvSpPr txBox="1"/>
          <p:nvPr/>
        </p:nvSpPr>
        <p:spPr>
          <a:xfrm>
            <a:off x="6466840" y="1302385"/>
            <a:ext cx="5261610" cy="433705"/>
          </a:xfrm>
          <a:prstGeom prst="rect">
            <a:avLst/>
          </a:prstGeom>
          <a:noFill/>
        </p:spPr>
        <p:txBody>
          <a:bodyPr wrap="square" rtlCol="0">
            <a:noAutofit/>
          </a:bodyPr>
          <a:p>
            <a:pPr algn="l"/>
            <a:r>
              <a:rPr lang="zh-CN" altLang="en-US" sz="2000">
                <a:solidFill>
                  <a:schemeClr val="accent6">
                    <a:lumMod val="75000"/>
                  </a:schemeClr>
                </a:solidFill>
              </a:rPr>
              <a:t>【</a:t>
            </a:r>
            <a:r>
              <a:rPr lang="zh-CN" altLang="en-US" sz="2000" b="1">
                <a:solidFill>
                  <a:schemeClr val="accent6">
                    <a:lumMod val="75000"/>
                  </a:schemeClr>
                </a:solidFill>
              </a:rPr>
              <a:t>不良反应】（说明书收载）</a:t>
            </a:r>
            <a:endParaRPr lang="zh-CN" altLang="en-US" sz="2000" b="1">
              <a:solidFill>
                <a:schemeClr val="accent6">
                  <a:lumMod val="75000"/>
                </a:schemeClr>
              </a:solidFill>
            </a:endParaRPr>
          </a:p>
        </p:txBody>
      </p:sp>
      <p:sp>
        <p:nvSpPr>
          <p:cNvPr id="16" name="文本框 15"/>
          <p:cNvSpPr txBox="1"/>
          <p:nvPr/>
        </p:nvSpPr>
        <p:spPr>
          <a:xfrm>
            <a:off x="6401435" y="1767840"/>
            <a:ext cx="2711450" cy="2346960"/>
          </a:xfrm>
          <a:prstGeom prst="rect">
            <a:avLst/>
          </a:prstGeom>
          <a:noFill/>
        </p:spPr>
        <p:txBody>
          <a:bodyPr wrap="square" rtlCol="0">
            <a:noAutofit/>
          </a:bodyPr>
          <a:p>
            <a:pPr marL="285750" indent="-285750" fontAlgn="auto">
              <a:lnSpc>
                <a:spcPts val="3000"/>
              </a:lnSpc>
              <a:buFont typeface="Arial" panose="020B0604020202020204" pitchFamily="34" charset="0"/>
              <a:buChar char="•"/>
            </a:pPr>
            <a:r>
              <a:rPr lang="zh-CN" altLang="en-US">
                <a:latin typeface="+mj-ea"/>
                <a:ea typeface="+mj-ea"/>
                <a:cs typeface="+mj-ea"/>
                <a:sym typeface="+mn-ea"/>
              </a:rPr>
              <a:t>皮肤和全身过敏反应</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肝脏毒性</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胰腺炎</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骨质流失和矿化效应</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免疫重建综合征</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脂肪再分布</a:t>
            </a:r>
            <a:endParaRPr lang="zh-CN" altLang="en-US"/>
          </a:p>
        </p:txBody>
      </p:sp>
      <p:sp>
        <p:nvSpPr>
          <p:cNvPr id="18" name="文本框 17"/>
          <p:cNvSpPr txBox="1"/>
          <p:nvPr/>
        </p:nvSpPr>
        <p:spPr>
          <a:xfrm>
            <a:off x="381000" y="1172210"/>
            <a:ext cx="5646420" cy="509905"/>
          </a:xfrm>
          <a:prstGeom prst="rect">
            <a:avLst/>
          </a:prstGeom>
          <a:noFill/>
        </p:spPr>
        <p:txBody>
          <a:bodyPr wrap="square" rtlCol="0">
            <a:noAutofit/>
          </a:bodyPr>
          <a:p>
            <a:pPr algn="l"/>
            <a:r>
              <a:rPr lang="zh-CN" altLang="en-US" sz="2000">
                <a:solidFill>
                  <a:schemeClr val="accent6">
                    <a:lumMod val="75000"/>
                  </a:schemeClr>
                </a:solidFill>
              </a:rPr>
              <a:t>【</a:t>
            </a:r>
            <a:r>
              <a:rPr lang="zh-CN" altLang="en-US" sz="2000" b="1">
                <a:solidFill>
                  <a:schemeClr val="accent6">
                    <a:lumMod val="75000"/>
                  </a:schemeClr>
                </a:solidFill>
              </a:rPr>
              <a:t>安全性信息】（说明书收载）</a:t>
            </a:r>
            <a:endParaRPr lang="zh-CN" altLang="en-US" sz="2000" b="1">
              <a:solidFill>
                <a:schemeClr val="accent6">
                  <a:lumMod val="75000"/>
                </a:schemeClr>
              </a:solidFill>
            </a:endParaRPr>
          </a:p>
        </p:txBody>
      </p:sp>
      <p:sp>
        <p:nvSpPr>
          <p:cNvPr id="19" name="文本框 18"/>
          <p:cNvSpPr txBox="1"/>
          <p:nvPr/>
        </p:nvSpPr>
        <p:spPr>
          <a:xfrm>
            <a:off x="438785" y="4526280"/>
            <a:ext cx="5728970" cy="1926590"/>
          </a:xfrm>
          <a:prstGeom prst="rect">
            <a:avLst/>
          </a:prstGeom>
          <a:noFill/>
        </p:spPr>
        <p:txBody>
          <a:bodyPr wrap="square" rtlCol="0">
            <a:noAutofit/>
          </a:bodyPr>
          <a:p>
            <a:pPr marL="285750" indent="-285750" fontAlgn="auto">
              <a:lnSpc>
                <a:spcPts val="2600"/>
              </a:lnSpc>
              <a:buFont typeface="Arial" panose="020B0604020202020204" pitchFamily="34" charset="0"/>
              <a:buChar char="•"/>
            </a:pPr>
            <a:r>
              <a:rPr lang="zh-CN" altLang="en-US" sz="1600" b="1">
                <a:latin typeface="+mj-ea"/>
                <a:ea typeface="+mj-ea"/>
                <a:cs typeface="+mj-ea"/>
              </a:rPr>
              <a:t>研究对象：</a:t>
            </a:r>
            <a:r>
              <a:rPr lang="zh-CN" altLang="en-US" sz="1600">
                <a:latin typeface="+mj-ea"/>
                <a:ea typeface="+mj-ea"/>
                <a:cs typeface="+mj-ea"/>
              </a:rPr>
              <a:t>在双盲、比较、对照研究中，</a:t>
            </a:r>
            <a:r>
              <a:rPr lang="en-US" altLang="zh-CN" sz="1600">
                <a:latin typeface="+mj-ea"/>
                <a:ea typeface="+mj-ea"/>
                <a:cs typeface="+mj-ea"/>
              </a:rPr>
              <a:t>630</a:t>
            </a:r>
            <a:r>
              <a:rPr lang="zh-CN" altLang="en-US" sz="1600">
                <a:latin typeface="+mj-ea"/>
                <a:ea typeface="+mj-ea"/>
                <a:cs typeface="+mj-ea"/>
              </a:rPr>
              <a:t>例未经治疗的受试者接受了</a:t>
            </a:r>
            <a:r>
              <a:rPr lang="en-US" altLang="zh-CN" sz="1600">
                <a:latin typeface="+mj-ea"/>
                <a:ea typeface="+mj-ea"/>
                <a:cs typeface="+mj-ea"/>
              </a:rPr>
              <a:t>EFV 400 mg</a:t>
            </a:r>
            <a:r>
              <a:rPr lang="zh-CN" altLang="en-US" sz="1600">
                <a:latin typeface="+mj-ea"/>
                <a:ea typeface="+mj-ea"/>
                <a:cs typeface="+mj-ea"/>
              </a:rPr>
              <a:t>（</a:t>
            </a:r>
            <a:r>
              <a:rPr lang="en-US" altLang="zh-CN" sz="1600">
                <a:latin typeface="+mj-ea"/>
                <a:ea typeface="+mj-ea"/>
                <a:cs typeface="+mj-ea"/>
              </a:rPr>
              <a:t>N = 321</a:t>
            </a:r>
            <a:r>
              <a:rPr lang="zh-CN" altLang="en-US" sz="1600">
                <a:latin typeface="+mj-ea"/>
                <a:ea typeface="+mj-ea"/>
                <a:cs typeface="+mj-ea"/>
              </a:rPr>
              <a:t>）或</a:t>
            </a:r>
            <a:r>
              <a:rPr lang="en-US" altLang="zh-CN" sz="1600">
                <a:latin typeface="+mj-ea"/>
                <a:ea typeface="+mj-ea"/>
                <a:cs typeface="+mj-ea"/>
              </a:rPr>
              <a:t>EFV 600 mg</a:t>
            </a:r>
            <a:r>
              <a:rPr lang="zh-CN" altLang="en-US" sz="1600">
                <a:latin typeface="+mj-ea"/>
                <a:ea typeface="+mj-ea"/>
                <a:cs typeface="+mj-ea"/>
              </a:rPr>
              <a:t>（</a:t>
            </a:r>
            <a:r>
              <a:rPr lang="en-US" altLang="zh-CN" sz="1600">
                <a:latin typeface="+mj-ea"/>
                <a:ea typeface="+mj-ea"/>
                <a:cs typeface="+mj-ea"/>
              </a:rPr>
              <a:t>N = 309</a:t>
            </a:r>
            <a:r>
              <a:rPr lang="zh-CN" altLang="en-US" sz="1600">
                <a:latin typeface="+mj-ea"/>
                <a:ea typeface="+mj-ea"/>
                <a:cs typeface="+mj-ea"/>
              </a:rPr>
              <a:t>）联合固定剂量的恩曲他滨（</a:t>
            </a:r>
            <a:r>
              <a:rPr lang="en-US" altLang="zh-CN" sz="1600">
                <a:latin typeface="+mj-ea"/>
                <a:ea typeface="+mj-ea"/>
                <a:cs typeface="+mj-ea"/>
              </a:rPr>
              <a:t>FTC</a:t>
            </a:r>
            <a:r>
              <a:rPr lang="zh-CN" altLang="en-US" sz="1600">
                <a:latin typeface="+mj-ea"/>
                <a:ea typeface="+mj-ea"/>
                <a:cs typeface="+mj-ea"/>
              </a:rPr>
              <a:t>）</a:t>
            </a:r>
            <a:r>
              <a:rPr lang="en-US" altLang="zh-CN" sz="1600">
                <a:latin typeface="+mj-ea"/>
                <a:ea typeface="+mj-ea"/>
                <a:cs typeface="+mj-ea"/>
              </a:rPr>
              <a:t>/TDF</a:t>
            </a:r>
            <a:r>
              <a:rPr lang="zh-CN" altLang="en-US" sz="1600">
                <a:latin typeface="+mj-ea"/>
                <a:ea typeface="+mj-ea"/>
                <a:cs typeface="+mj-ea"/>
              </a:rPr>
              <a:t>连续治疗</a:t>
            </a:r>
            <a:r>
              <a:rPr lang="en-US" altLang="zh-CN" sz="1600">
                <a:latin typeface="+mj-ea"/>
                <a:ea typeface="+mj-ea"/>
                <a:cs typeface="+mj-ea"/>
              </a:rPr>
              <a:t>48</a:t>
            </a:r>
            <a:r>
              <a:rPr lang="zh-CN" altLang="en-US" sz="1600">
                <a:latin typeface="+mj-ea"/>
                <a:ea typeface="+mj-ea"/>
                <a:cs typeface="+mj-ea"/>
              </a:rPr>
              <a:t>周。</a:t>
            </a:r>
            <a:endParaRPr lang="zh-CN" altLang="en-US" sz="1600">
              <a:latin typeface="+mj-ea"/>
              <a:ea typeface="+mj-ea"/>
              <a:cs typeface="+mj-ea"/>
            </a:endParaRPr>
          </a:p>
          <a:p>
            <a:pPr marL="285750" indent="-285750" fontAlgn="auto">
              <a:lnSpc>
                <a:spcPts val="2600"/>
              </a:lnSpc>
              <a:buFont typeface="Arial" panose="020B0604020202020204" pitchFamily="34" charset="0"/>
              <a:buChar char="•"/>
            </a:pPr>
            <a:r>
              <a:rPr lang="zh-CN" altLang="en-US" sz="1600" b="1">
                <a:latin typeface="+mj-ea"/>
                <a:ea typeface="+mj-ea"/>
                <a:cs typeface="+mj-ea"/>
              </a:rPr>
              <a:t>研究结果</a:t>
            </a:r>
            <a:r>
              <a:rPr lang="zh-CN" altLang="en-US" sz="1600" b="1">
                <a:latin typeface="+mj-ea"/>
                <a:ea typeface="+mj-ea"/>
                <a:cs typeface="+mj-ea"/>
                <a:sym typeface="+mn-ea"/>
              </a:rPr>
              <a:t>：</a:t>
            </a:r>
            <a:r>
              <a:rPr lang="zh-CN" altLang="en-US" sz="1600">
                <a:solidFill>
                  <a:srgbClr val="FF0000"/>
                </a:solidFill>
                <a:latin typeface="+mj-ea"/>
                <a:ea typeface="+mj-ea"/>
                <a:cs typeface="+mj-ea"/>
              </a:rPr>
              <a:t>联合治疗</a:t>
            </a:r>
            <a:r>
              <a:rPr lang="en-US" altLang="zh-CN" sz="1600">
                <a:solidFill>
                  <a:srgbClr val="FF0000"/>
                </a:solidFill>
                <a:latin typeface="+mj-ea"/>
                <a:ea typeface="+mj-ea"/>
                <a:cs typeface="+mj-ea"/>
                <a:sym typeface="+mn-ea"/>
              </a:rPr>
              <a:t>EFV 400 mg</a:t>
            </a:r>
            <a:r>
              <a:rPr lang="zh-CN" altLang="en-US" sz="1600">
                <a:solidFill>
                  <a:srgbClr val="FF0000"/>
                </a:solidFill>
                <a:latin typeface="+mj-ea"/>
                <a:ea typeface="+mj-ea"/>
                <a:cs typeface="+mj-ea"/>
                <a:sym typeface="+mn-ea"/>
              </a:rPr>
              <a:t>副作用降低，安全性更高。</a:t>
            </a:r>
            <a:endParaRPr lang="zh-CN" altLang="en-US" sz="1600">
              <a:latin typeface="+mj-ea"/>
              <a:ea typeface="+mj-ea"/>
              <a:cs typeface="+mj-ea"/>
              <a:sym typeface="+mn-ea"/>
            </a:endParaRPr>
          </a:p>
          <a:p>
            <a:pPr marL="285750" indent="-285750" fontAlgn="auto">
              <a:lnSpc>
                <a:spcPts val="3600"/>
              </a:lnSpc>
              <a:buFont typeface="Arial" panose="020B0604020202020204" pitchFamily="34" charset="0"/>
              <a:buChar char="•"/>
            </a:pPr>
            <a:endParaRPr lang="zh-CN" altLang="en-US" sz="1600">
              <a:latin typeface="+mj-ea"/>
              <a:ea typeface="+mj-ea"/>
              <a:cs typeface="+mj-ea"/>
              <a:sym typeface="+mn-ea"/>
            </a:endParaRPr>
          </a:p>
        </p:txBody>
      </p:sp>
      <p:sp>
        <p:nvSpPr>
          <p:cNvPr id="21" name="文本框 20"/>
          <p:cNvSpPr txBox="1"/>
          <p:nvPr/>
        </p:nvSpPr>
        <p:spPr>
          <a:xfrm>
            <a:off x="6666865" y="4359275"/>
            <a:ext cx="4928870" cy="471170"/>
          </a:xfrm>
          <a:prstGeom prst="rect">
            <a:avLst/>
          </a:prstGeom>
          <a:noFill/>
        </p:spPr>
        <p:txBody>
          <a:bodyPr wrap="square" rtlCol="0">
            <a:noAutofit/>
          </a:bodyPr>
          <a:p>
            <a:pPr algn="l"/>
            <a:r>
              <a:rPr lang="zh-CN" altLang="en-US" sz="2000" b="1">
                <a:solidFill>
                  <a:schemeClr val="accent6">
                    <a:lumMod val="75000"/>
                  </a:schemeClr>
                </a:solidFill>
              </a:rPr>
              <a:t>国内外不良反应及本品优势和不足：</a:t>
            </a:r>
            <a:endParaRPr lang="zh-CN" altLang="en-US" sz="2000" b="1">
              <a:solidFill>
                <a:schemeClr val="accent6">
                  <a:lumMod val="75000"/>
                </a:schemeClr>
              </a:solidFill>
            </a:endParaRPr>
          </a:p>
        </p:txBody>
      </p:sp>
      <p:sp>
        <p:nvSpPr>
          <p:cNvPr id="22" name="文本框 21"/>
          <p:cNvSpPr txBox="1"/>
          <p:nvPr/>
        </p:nvSpPr>
        <p:spPr>
          <a:xfrm>
            <a:off x="6466840" y="4872355"/>
            <a:ext cx="5353685" cy="1468755"/>
          </a:xfrm>
          <a:prstGeom prst="rect">
            <a:avLst/>
          </a:prstGeom>
          <a:noFill/>
        </p:spPr>
        <p:txBody>
          <a:bodyPr wrap="square" rtlCol="0">
            <a:noAutofit/>
          </a:bodyPr>
          <a:p>
            <a:pPr marL="285750" indent="-285750" fontAlgn="auto">
              <a:lnSpc>
                <a:spcPts val="2600"/>
              </a:lnSpc>
              <a:buFont typeface="Arial" panose="020B0604020202020204" pitchFamily="34" charset="0"/>
              <a:buChar char="•"/>
            </a:pPr>
            <a:r>
              <a:rPr lang="zh-CN" altLang="en-US" sz="1600">
                <a:latin typeface="+mn-ea"/>
                <a:cs typeface="+mn-ea"/>
              </a:rPr>
              <a:t>因目前上市销售时间短，暂无实际发生的不良反应相关材料，目前已知的不良反应均来源于说明书。</a:t>
            </a:r>
            <a:endParaRPr lang="zh-CN" altLang="en-US" sz="1600">
              <a:latin typeface="+mn-ea"/>
              <a:cs typeface="+mn-ea"/>
            </a:endParaRPr>
          </a:p>
          <a:p>
            <a:pPr marL="285750" indent="-285750" fontAlgn="auto">
              <a:lnSpc>
                <a:spcPts val="2600"/>
              </a:lnSpc>
              <a:buFont typeface="Arial" panose="020B0604020202020204" pitchFamily="34" charset="0"/>
              <a:buChar char="•"/>
            </a:pPr>
            <a:r>
              <a:rPr lang="zh-CN" altLang="en-US" sz="1600">
                <a:latin typeface="+mn-ea"/>
                <a:cs typeface="+mn-ea"/>
              </a:rPr>
              <a:t>依非米替片（</a:t>
            </a:r>
            <a:r>
              <a:rPr lang="en-US" altLang="zh-CN" sz="1600">
                <a:latin typeface="+mn-ea"/>
                <a:cs typeface="+mn-ea"/>
              </a:rPr>
              <a:t>I</a:t>
            </a:r>
            <a:r>
              <a:rPr lang="zh-CN" altLang="en-US" sz="1600">
                <a:latin typeface="+mn-ea"/>
                <a:cs typeface="+mn-ea"/>
              </a:rPr>
              <a:t>）在开展生物等效性研究过程中，与参比制剂相比未发生严重不良事件。</a:t>
            </a:r>
            <a:endParaRPr lang="zh-CN" altLang="en-US" sz="1600">
              <a:latin typeface="+mn-ea"/>
              <a:cs typeface="+mn-ea"/>
            </a:endParaRPr>
          </a:p>
        </p:txBody>
      </p:sp>
      <p:cxnSp>
        <p:nvCxnSpPr>
          <p:cNvPr id="23" name="直接连接符 22"/>
          <p:cNvCxnSpPr/>
          <p:nvPr/>
        </p:nvCxnSpPr>
        <p:spPr>
          <a:xfrm>
            <a:off x="6283960" y="1302385"/>
            <a:ext cx="18415" cy="5129530"/>
          </a:xfrm>
          <a:prstGeom prst="line">
            <a:avLst/>
          </a:prstGeom>
          <a:ln>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210185" y="165100"/>
            <a:ext cx="11718925" cy="6482080"/>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文本框 10"/>
          <p:cNvSpPr txBox="1"/>
          <p:nvPr>
            <p:custDataLst>
              <p:tags r:id="rId1"/>
            </p:custDataLst>
          </p:nvPr>
        </p:nvSpPr>
        <p:spPr>
          <a:xfrm>
            <a:off x="752475" y="1760220"/>
            <a:ext cx="5156200" cy="908050"/>
          </a:xfrm>
          <a:prstGeom prst="rect">
            <a:avLst/>
          </a:prstGeom>
          <a:noFill/>
        </p:spPr>
        <p:txBody>
          <a:bodyPr wrap="square" rtlCol="0" anchor="t">
            <a:noAutofit/>
          </a:bodyPr>
          <a:p>
            <a:pPr marL="285750" indent="-285750" algn="l" fontAlgn="auto">
              <a:lnSpc>
                <a:spcPts val="2600"/>
              </a:lnSpc>
              <a:buFont typeface="Arial" panose="020B0604020202020204" pitchFamily="34" charset="0"/>
              <a:buChar char="•"/>
            </a:pPr>
            <a:r>
              <a:rPr lang="zh-CN" altLang="en-US" sz="1600">
                <a:solidFill>
                  <a:schemeClr val="tx1"/>
                </a:solidFill>
                <a:latin typeface="+mn-ea"/>
                <a:cs typeface="+mn-ea"/>
                <a:sym typeface="汉仪雅酷黑 45W" panose="020B0404020202020204" charset="-122"/>
              </a:rPr>
              <a:t>成人及青少年初治患者抗病毒治疗</a:t>
            </a:r>
            <a:r>
              <a:rPr lang="zh-CN" altLang="en-US" sz="1600">
                <a:solidFill>
                  <a:srgbClr val="FF0000"/>
                </a:solidFill>
                <a:latin typeface="+mn-ea"/>
                <a:cs typeface="+mn-ea"/>
                <a:sym typeface="汉仪雅酷黑 45W" panose="020B0404020202020204" charset="-122"/>
              </a:rPr>
              <a:t>推荐方案</a:t>
            </a:r>
            <a:r>
              <a:rPr lang="zh-CN" altLang="en-US" sz="1600">
                <a:solidFill>
                  <a:schemeClr val="tx1"/>
                </a:solidFill>
                <a:latin typeface="+mn-ea"/>
                <a:cs typeface="+mn-ea"/>
                <a:sym typeface="汉仪雅酷黑 45W" panose="020B0404020202020204" charset="-122"/>
              </a:rPr>
              <a:t>。</a:t>
            </a:r>
            <a:endParaRPr lang="zh-CN" altLang="en-US" sz="1600">
              <a:solidFill>
                <a:schemeClr val="tx1"/>
              </a:solidFill>
              <a:latin typeface="+mn-ea"/>
              <a:cs typeface="+mn-ea"/>
              <a:sym typeface="汉仪雅酷黑 45W" panose="020B0404020202020204" charset="-122"/>
            </a:endParaRPr>
          </a:p>
          <a:p>
            <a:pPr marL="285750" indent="-285750" algn="l" fontAlgn="auto">
              <a:lnSpc>
                <a:spcPts val="2600"/>
              </a:lnSpc>
              <a:buFont typeface="Arial" panose="020B0604020202020204" pitchFamily="34" charset="0"/>
              <a:buChar char="•"/>
            </a:pPr>
            <a:r>
              <a:rPr lang="en-US" altLang="zh-CN" sz="1600">
                <a:solidFill>
                  <a:schemeClr val="tx1"/>
                </a:solidFill>
                <a:latin typeface="+mn-ea"/>
                <a:cs typeface="+mn-ea"/>
                <a:sym typeface="汉仪雅酷黑 45W" panose="020B0404020202020204" charset="-122"/>
              </a:rPr>
              <a:t>HIV/AIDS </a:t>
            </a:r>
            <a:r>
              <a:rPr lang="zh-CN" altLang="en-US" sz="1600">
                <a:solidFill>
                  <a:schemeClr val="tx1"/>
                </a:solidFill>
                <a:latin typeface="+mn-ea"/>
                <a:cs typeface="+mn-ea"/>
                <a:sym typeface="汉仪雅酷黑 45W" panose="020B0404020202020204" charset="-122"/>
              </a:rPr>
              <a:t>合并结核病患者推荐的</a:t>
            </a:r>
            <a:r>
              <a:rPr lang="zh-CN" altLang="en-US" sz="1600">
                <a:solidFill>
                  <a:srgbClr val="FF0000"/>
                </a:solidFill>
                <a:latin typeface="+mn-ea"/>
                <a:cs typeface="+mn-ea"/>
                <a:sym typeface="汉仪雅酷黑 45W" panose="020B0404020202020204" charset="-122"/>
              </a:rPr>
              <a:t>一线</a:t>
            </a:r>
            <a:r>
              <a:rPr lang="en-US" altLang="zh-CN" sz="1600">
                <a:solidFill>
                  <a:srgbClr val="FF0000"/>
                </a:solidFill>
                <a:latin typeface="+mn-ea"/>
                <a:cs typeface="+mn-ea"/>
                <a:sym typeface="汉仪雅酷黑 45W" panose="020B0404020202020204" charset="-122"/>
              </a:rPr>
              <a:t> ART </a:t>
            </a:r>
            <a:r>
              <a:rPr lang="zh-CN" altLang="en-US" sz="1600">
                <a:solidFill>
                  <a:srgbClr val="FF0000"/>
                </a:solidFill>
                <a:latin typeface="+mn-ea"/>
                <a:cs typeface="+mn-ea"/>
                <a:sym typeface="汉仪雅酷黑 45W" panose="020B0404020202020204" charset="-122"/>
              </a:rPr>
              <a:t>方案</a:t>
            </a:r>
            <a:r>
              <a:rPr lang="zh-CN" altLang="en-US" sz="1600">
                <a:solidFill>
                  <a:schemeClr val="tx1"/>
                </a:solidFill>
                <a:latin typeface="+mn-ea"/>
                <a:cs typeface="+mn-ea"/>
                <a:sym typeface="汉仪雅酷黑 45W" panose="020B0404020202020204" charset="-122"/>
              </a:rPr>
              <a:t>。</a:t>
            </a:r>
            <a:endParaRPr lang="zh-CN" altLang="en-US" sz="1600">
              <a:solidFill>
                <a:schemeClr val="tx1"/>
              </a:solidFill>
              <a:latin typeface="+mn-ea"/>
              <a:cs typeface="+mn-ea"/>
              <a:sym typeface="汉仪雅酷黑 45W" panose="020B0404020202020204" charset="-122"/>
            </a:endParaRPr>
          </a:p>
          <a:p>
            <a:pPr algn="ctr">
              <a:lnSpc>
                <a:spcPct val="150000"/>
              </a:lnSpc>
            </a:pPr>
            <a:endParaRPr lang="zh-CN" altLang="en-US" sz="1600" b="1">
              <a:solidFill>
                <a:schemeClr val="accent2">
                  <a:lumMod val="75000"/>
                </a:schemeClr>
              </a:solidFill>
              <a:latin typeface="+mn-ea"/>
              <a:cs typeface="+mn-ea"/>
              <a:sym typeface="汉仪雅酷黑 45W" panose="020B0404020202020204" charset="-122"/>
            </a:endParaRPr>
          </a:p>
          <a:p>
            <a:pPr algn="ctr">
              <a:lnSpc>
                <a:spcPct val="150000"/>
              </a:lnSpc>
            </a:pPr>
            <a:r>
              <a:rPr lang="zh-CN" altLang="en-US" sz="1600" b="1">
                <a:solidFill>
                  <a:schemeClr val="accent2">
                    <a:lumMod val="75000"/>
                  </a:schemeClr>
                </a:solidFill>
                <a:latin typeface="+mn-ea"/>
                <a:cs typeface="+mn-ea"/>
                <a:sym typeface="汉仪雅酷黑 45W" panose="020B0404020202020204" charset="-122"/>
              </a:rPr>
              <a:t> </a:t>
            </a:r>
            <a:r>
              <a:rPr lang="zh-CN" altLang="en-US" sz="1600" b="1">
                <a:solidFill>
                  <a:schemeClr val="accent2">
                    <a:lumMod val="75000"/>
                  </a:schemeClr>
                </a:solidFill>
                <a:latin typeface="+mn-ea"/>
                <a:cs typeface="+mn-ea"/>
                <a:sym typeface="+mn-ea"/>
              </a:rPr>
              <a:t> </a:t>
            </a:r>
            <a:endParaRPr lang="zh-CN" altLang="en-US" sz="1600" b="1">
              <a:solidFill>
                <a:schemeClr val="accent2">
                  <a:lumMod val="75000"/>
                </a:schemeClr>
              </a:solidFill>
              <a:latin typeface="+mn-ea"/>
              <a:cs typeface="+mn-ea"/>
              <a:sym typeface="+mn-ea"/>
            </a:endParaRPr>
          </a:p>
        </p:txBody>
      </p:sp>
      <p:pic>
        <p:nvPicPr>
          <p:cNvPr id="29" name="图片 28" descr="图片包含 游戏机, 轮子&#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18" name="文本框 17"/>
          <p:cNvSpPr txBox="1"/>
          <p:nvPr/>
        </p:nvSpPr>
        <p:spPr>
          <a:xfrm>
            <a:off x="666750" y="1352550"/>
            <a:ext cx="5328920" cy="509905"/>
          </a:xfrm>
          <a:prstGeom prst="rect">
            <a:avLst/>
          </a:prstGeom>
          <a:noFill/>
        </p:spPr>
        <p:txBody>
          <a:bodyPr wrap="square" rtlCol="0">
            <a:noAutofit/>
          </a:bodyPr>
          <a:p>
            <a:pPr algn="l"/>
            <a:r>
              <a:rPr lang="zh-CN" altLang="en-US" sz="2000" b="1">
                <a:solidFill>
                  <a:schemeClr val="accent6">
                    <a:lumMod val="75000"/>
                  </a:schemeClr>
                </a:solidFill>
                <a:latin typeface="+mj-ea"/>
                <a:ea typeface="+mj-ea"/>
                <a:cs typeface="+mj-ea"/>
                <a:sym typeface="汉仪雅酷黑 45W" panose="020B0404020202020204" charset="-122"/>
              </a:rPr>
              <a:t>《中国艾滋病诊疗指南（2024版）》</a:t>
            </a:r>
            <a:r>
              <a:rPr lang="zh-CN" altLang="en-US" sz="2000" b="1">
                <a:solidFill>
                  <a:schemeClr val="accent6">
                    <a:lumMod val="75000"/>
                  </a:schemeClr>
                </a:solidFill>
                <a:latin typeface="+mj-ea"/>
                <a:ea typeface="+mj-ea"/>
                <a:cs typeface="+mj-ea"/>
              </a:rPr>
              <a:t>推荐：</a:t>
            </a:r>
            <a:endParaRPr lang="zh-CN" altLang="en-US" sz="2000" b="1">
              <a:solidFill>
                <a:schemeClr val="accent6">
                  <a:lumMod val="75000"/>
                </a:schemeClr>
              </a:solidFill>
              <a:latin typeface="+mj-ea"/>
              <a:ea typeface="+mj-ea"/>
              <a:cs typeface="+mj-ea"/>
            </a:endParaRPr>
          </a:p>
        </p:txBody>
      </p:sp>
      <p:pic>
        <p:nvPicPr>
          <p:cNvPr id="8" name="图片 7"/>
          <p:cNvPicPr>
            <a:picLocks noChangeAspect="1"/>
          </p:cNvPicPr>
          <p:nvPr/>
        </p:nvPicPr>
        <p:blipFill>
          <a:blip r:embed="rId3"/>
          <a:srcRect l="1907" r="595" b="41560"/>
          <a:stretch>
            <a:fillRect/>
          </a:stretch>
        </p:blipFill>
        <p:spPr>
          <a:xfrm>
            <a:off x="751205" y="2592070"/>
            <a:ext cx="4872355" cy="1223010"/>
          </a:xfrm>
          <a:prstGeom prst="rect">
            <a:avLst/>
          </a:prstGeom>
        </p:spPr>
      </p:pic>
      <p:pic>
        <p:nvPicPr>
          <p:cNvPr id="9" name="图片 8"/>
          <p:cNvPicPr>
            <a:picLocks noChangeAspect="1"/>
          </p:cNvPicPr>
          <p:nvPr/>
        </p:nvPicPr>
        <p:blipFill>
          <a:blip r:embed="rId4"/>
          <a:srcRect l="2943" r="2240"/>
          <a:stretch>
            <a:fillRect/>
          </a:stretch>
        </p:blipFill>
        <p:spPr>
          <a:xfrm>
            <a:off x="751840" y="3869690"/>
            <a:ext cx="4871720" cy="1533525"/>
          </a:xfrm>
          <a:prstGeom prst="rect">
            <a:avLst/>
          </a:prstGeom>
        </p:spPr>
      </p:pic>
      <p:pic>
        <p:nvPicPr>
          <p:cNvPr id="10" name="图片 9"/>
          <p:cNvPicPr>
            <a:picLocks noChangeAspect="1"/>
          </p:cNvPicPr>
          <p:nvPr/>
        </p:nvPicPr>
        <p:blipFill>
          <a:blip r:embed="rId5"/>
          <a:stretch>
            <a:fillRect/>
          </a:stretch>
        </p:blipFill>
        <p:spPr>
          <a:xfrm>
            <a:off x="752475" y="5457825"/>
            <a:ext cx="4871720" cy="1064260"/>
          </a:xfrm>
          <a:prstGeom prst="rect">
            <a:avLst/>
          </a:prstGeom>
        </p:spPr>
      </p:pic>
      <p:sp>
        <p:nvSpPr>
          <p:cNvPr id="13" name="文本框 12"/>
          <p:cNvSpPr txBox="1"/>
          <p:nvPr/>
        </p:nvSpPr>
        <p:spPr>
          <a:xfrm>
            <a:off x="6408420" y="1957070"/>
            <a:ext cx="5238750" cy="4474210"/>
          </a:xfrm>
          <a:prstGeom prst="rect">
            <a:avLst/>
          </a:prstGeom>
          <a:noFill/>
        </p:spPr>
        <p:txBody>
          <a:bodyPr wrap="square" rtlCol="0">
            <a:noAutofit/>
          </a:bodyPr>
          <a:p>
            <a:pPr indent="0" fontAlgn="auto">
              <a:lnSpc>
                <a:spcPts val="3200"/>
              </a:lnSpc>
              <a:buFont typeface="Arial" panose="020B0604020202020204" pitchFamily="34" charset="0"/>
              <a:buNone/>
            </a:pPr>
            <a:r>
              <a:rPr lang="zh-CN" altLang="en-US" sz="2000" b="1">
                <a:solidFill>
                  <a:schemeClr val="accent6">
                    <a:lumMod val="75000"/>
                  </a:schemeClr>
                </a:solidFill>
                <a:sym typeface="+mn-ea"/>
              </a:rPr>
              <a:t>与对照品疗效方面优势与不足：</a:t>
            </a:r>
            <a:endParaRPr lang="zh-CN" altLang="en-US" sz="2000" b="1"/>
          </a:p>
          <a:p>
            <a:pPr marL="285750" indent="-285750" fontAlgn="auto">
              <a:lnSpc>
                <a:spcPts val="3200"/>
              </a:lnSpc>
              <a:buFont typeface="Arial" panose="020B0604020202020204" pitchFamily="34" charset="0"/>
              <a:buChar char="•"/>
            </a:pPr>
            <a:r>
              <a:rPr lang="zh-CN" altLang="en-US" sz="1600" b="1"/>
              <a:t>研究标题：</a:t>
            </a:r>
            <a:r>
              <a:rPr lang="zh-CN" altLang="en-US" sz="1600">
                <a:latin typeface="+mn-ea"/>
                <a:cs typeface="+mn-ea"/>
              </a:rPr>
              <a:t>依非米替片（</a:t>
            </a:r>
            <a:r>
              <a:rPr lang="en-US" altLang="zh-CN" sz="1600">
                <a:latin typeface="+mn-ea"/>
                <a:cs typeface="+mn-ea"/>
              </a:rPr>
              <a:t>I</a:t>
            </a:r>
            <a:r>
              <a:rPr lang="zh-CN" altLang="en-US" sz="1600">
                <a:latin typeface="+mn-ea"/>
                <a:cs typeface="+mn-ea"/>
              </a:rPr>
              <a:t>）在中国健康受试者中空腹给药条件下随机、开放、单剂量、两序列、两周期、双交叉生物等效性试验。</a:t>
            </a:r>
            <a:endParaRPr lang="zh-CN" altLang="en-US" sz="1600">
              <a:latin typeface="+mn-ea"/>
              <a:cs typeface="+mn-ea"/>
            </a:endParaRPr>
          </a:p>
          <a:p>
            <a:pPr marL="285750" indent="-285750" fontAlgn="auto">
              <a:lnSpc>
                <a:spcPts val="3200"/>
              </a:lnSpc>
              <a:buFont typeface="Arial" panose="020B0604020202020204" pitchFamily="34" charset="0"/>
              <a:buChar char="•"/>
            </a:pPr>
            <a:r>
              <a:rPr lang="zh-CN" altLang="en-US" sz="1600" b="1">
                <a:sym typeface="+mn-ea"/>
              </a:rPr>
              <a:t>对照药品：</a:t>
            </a:r>
            <a:r>
              <a:rPr lang="zh-CN" altLang="en-US" sz="1600">
                <a:latin typeface="+mn-ea"/>
                <a:cs typeface="+mn-ea"/>
                <a:sym typeface="+mn-ea"/>
              </a:rPr>
              <a:t>依非米替片（</a:t>
            </a:r>
            <a:r>
              <a:rPr lang="en-US" altLang="zh-CN" sz="1600">
                <a:latin typeface="+mn-ea"/>
                <a:cs typeface="+mn-ea"/>
                <a:sym typeface="+mn-ea"/>
              </a:rPr>
              <a:t>Ⅰ</a:t>
            </a:r>
            <a:r>
              <a:rPr lang="zh-CN" altLang="en-US" sz="1600">
                <a:latin typeface="+mn-ea"/>
                <a:cs typeface="+mn-ea"/>
                <a:sym typeface="+mn-ea"/>
              </a:rPr>
              <a:t>）（商品名：</a:t>
            </a:r>
            <a:r>
              <a:rPr lang="en-US" altLang="zh-CN" sz="1600">
                <a:latin typeface="+mn-ea"/>
                <a:cs typeface="+mn-ea"/>
                <a:sym typeface="+mn-ea"/>
              </a:rPr>
              <a:t>SYMFI LO </a:t>
            </a:r>
            <a:r>
              <a:rPr lang="en-US" altLang="en-US" sz="1600">
                <a:latin typeface="+mn-ea"/>
                <a:cs typeface="+mn-ea"/>
                <a:sym typeface="+mn-ea"/>
              </a:rPr>
              <a:t>®</a:t>
            </a:r>
            <a:r>
              <a:rPr lang="zh-CN" altLang="en-US" sz="1600">
                <a:latin typeface="+mn-ea"/>
                <a:cs typeface="+mn-ea"/>
                <a:sym typeface="+mn-ea"/>
              </a:rPr>
              <a:t>，规格：每片含</a:t>
            </a:r>
            <a:r>
              <a:rPr lang="en-US" altLang="zh-CN" sz="1600">
                <a:latin typeface="+mn-ea"/>
                <a:cs typeface="+mn-ea"/>
                <a:sym typeface="+mn-ea"/>
              </a:rPr>
              <a:t> 0.4g </a:t>
            </a:r>
            <a:r>
              <a:rPr lang="zh-CN" altLang="en-US" sz="1600">
                <a:latin typeface="+mn-ea"/>
                <a:cs typeface="+mn-ea"/>
                <a:sym typeface="+mn-ea"/>
              </a:rPr>
              <a:t>依非韦伦，</a:t>
            </a:r>
            <a:r>
              <a:rPr lang="en-US" altLang="zh-CN" sz="1600">
                <a:latin typeface="+mn-ea"/>
                <a:cs typeface="+mn-ea"/>
                <a:sym typeface="+mn-ea"/>
              </a:rPr>
              <a:t>0.3g</a:t>
            </a:r>
            <a:r>
              <a:rPr lang="zh-CN" altLang="en-US" sz="1600">
                <a:latin typeface="+mn-ea"/>
                <a:cs typeface="+mn-ea"/>
                <a:sym typeface="+mn-ea"/>
              </a:rPr>
              <a:t>拉米夫定和</a:t>
            </a:r>
            <a:r>
              <a:rPr lang="en-US" altLang="zh-CN" sz="1600">
                <a:latin typeface="+mn-ea"/>
                <a:cs typeface="+mn-ea"/>
                <a:sym typeface="+mn-ea"/>
              </a:rPr>
              <a:t> 0.3g </a:t>
            </a:r>
            <a:r>
              <a:rPr lang="zh-CN" altLang="en-US" sz="1600">
                <a:latin typeface="+mn-ea"/>
                <a:cs typeface="+mn-ea"/>
                <a:sym typeface="+mn-ea"/>
              </a:rPr>
              <a:t>富马酸替诺福韦二吡呋酯）。</a:t>
            </a:r>
            <a:endParaRPr lang="zh-CN" altLang="en-US" sz="1600">
              <a:latin typeface="+mn-ea"/>
              <a:cs typeface="+mn-ea"/>
              <a:sym typeface="+mn-ea"/>
            </a:endParaRPr>
          </a:p>
          <a:p>
            <a:pPr marL="285750" indent="-285750" fontAlgn="auto">
              <a:lnSpc>
                <a:spcPts val="3200"/>
              </a:lnSpc>
              <a:buFont typeface="Arial" panose="020B0604020202020204" pitchFamily="34" charset="0"/>
              <a:buChar char="•"/>
            </a:pPr>
            <a:r>
              <a:rPr lang="zh-CN" altLang="en-US" sz="1600" b="1">
                <a:sym typeface="+mn-ea"/>
              </a:rPr>
              <a:t>研究结果：</a:t>
            </a:r>
            <a:r>
              <a:rPr lang="zh-CN" altLang="en-US" sz="1600">
                <a:latin typeface="+mn-ea"/>
                <a:cs typeface="+mn-ea"/>
                <a:sym typeface="+mn-ea"/>
              </a:rPr>
              <a:t>依非韦伦、拉米夫定及替诺福韦的</a:t>
            </a:r>
            <a:r>
              <a:rPr lang="en-US" altLang="zh-CN" sz="1600">
                <a:latin typeface="+mn-ea"/>
                <a:cs typeface="+mn-ea"/>
                <a:sym typeface="+mn-ea"/>
              </a:rPr>
              <a:t> 90%CI </a:t>
            </a:r>
            <a:r>
              <a:rPr lang="zh-CN" altLang="en-US" sz="1600">
                <a:latin typeface="+mn-ea"/>
                <a:cs typeface="+mn-ea"/>
                <a:sym typeface="+mn-ea"/>
              </a:rPr>
              <a:t>均落</a:t>
            </a:r>
            <a:r>
              <a:rPr lang="en-US" altLang="zh-CN" sz="1600">
                <a:latin typeface="+mn-ea"/>
                <a:cs typeface="+mn-ea"/>
                <a:sym typeface="+mn-ea"/>
              </a:rPr>
              <a:t>80.00%~125.00% </a:t>
            </a:r>
            <a:r>
              <a:rPr lang="zh-CN" altLang="en-US" sz="1600">
                <a:latin typeface="+mn-ea"/>
                <a:cs typeface="+mn-ea"/>
                <a:sym typeface="+mn-ea"/>
              </a:rPr>
              <a:t>范围内，表明</a:t>
            </a:r>
            <a:r>
              <a:rPr lang="en-US" altLang="zh-CN" sz="1600">
                <a:latin typeface="+mn-ea"/>
                <a:cs typeface="+mn-ea"/>
                <a:sym typeface="+mn-ea"/>
              </a:rPr>
              <a:t> </a:t>
            </a:r>
            <a:r>
              <a:rPr lang="zh-CN" altLang="en-US" sz="1600">
                <a:latin typeface="+mn-ea"/>
                <a:cs typeface="+mn-ea"/>
                <a:sym typeface="+mn-ea"/>
              </a:rPr>
              <a:t>受试制剂与参比制剂在空腹条件下</a:t>
            </a:r>
            <a:r>
              <a:rPr lang="zh-CN" altLang="en-US" sz="1600">
                <a:solidFill>
                  <a:srgbClr val="FF0000"/>
                </a:solidFill>
                <a:latin typeface="+mn-ea"/>
                <a:cs typeface="+mn-ea"/>
                <a:sym typeface="+mn-ea"/>
              </a:rPr>
              <a:t>具有生物等效性且安全性良好</a:t>
            </a:r>
            <a:r>
              <a:rPr lang="zh-CN" altLang="en-US" sz="1600">
                <a:latin typeface="+mn-ea"/>
                <a:cs typeface="+mn-ea"/>
                <a:sym typeface="+mn-ea"/>
              </a:rPr>
              <a:t>。</a:t>
            </a:r>
            <a:endParaRPr lang="zh-CN" altLang="en-US" sz="1600">
              <a:latin typeface="+mn-ea"/>
              <a:cs typeface="+mn-ea"/>
            </a:endParaRPr>
          </a:p>
          <a:p>
            <a:pPr marL="285750" indent="-285750" fontAlgn="auto">
              <a:lnSpc>
                <a:spcPts val="3200"/>
              </a:lnSpc>
              <a:buFont typeface="Arial" panose="020B0604020202020204" pitchFamily="34" charset="0"/>
              <a:buChar char="•"/>
            </a:pPr>
            <a:endParaRPr lang="zh-CN" altLang="en-US" sz="1600">
              <a:latin typeface="+mn-ea"/>
              <a:cs typeface="+mn-ea"/>
            </a:endParaRPr>
          </a:p>
          <a:p>
            <a:pPr marL="285750" indent="-285750" fontAlgn="auto">
              <a:lnSpc>
                <a:spcPts val="3200"/>
              </a:lnSpc>
              <a:buFont typeface="Arial" panose="020B0604020202020204" pitchFamily="34" charset="0"/>
              <a:buChar char="•"/>
            </a:pPr>
            <a:endParaRPr lang="zh-CN" altLang="en-US" sz="1600">
              <a:latin typeface="+mn-ea"/>
              <a:cs typeface="+mn-ea"/>
            </a:endParaRPr>
          </a:p>
        </p:txBody>
      </p:sp>
      <p:cxnSp>
        <p:nvCxnSpPr>
          <p:cNvPr id="17" name="直接连接符 16"/>
          <p:cNvCxnSpPr/>
          <p:nvPr/>
        </p:nvCxnSpPr>
        <p:spPr>
          <a:xfrm>
            <a:off x="6149340" y="1302385"/>
            <a:ext cx="18415" cy="5129530"/>
          </a:xfrm>
          <a:prstGeom prst="line">
            <a:avLst/>
          </a:prstGeom>
          <a:ln>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22" name="流程图: 延期 2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03 </a:t>
            </a:r>
            <a:r>
              <a:rPr lang="zh-CN" altLang="en-US" sz="2800" b="1" spc="500">
                <a:solidFill>
                  <a:schemeClr val="bg1"/>
                </a:solidFill>
                <a:uFillTx/>
                <a:latin typeface="+mj-ea"/>
                <a:ea typeface="+mj-ea"/>
                <a:cs typeface="+mj-ea"/>
                <a:sym typeface="+mn-ea"/>
              </a:rPr>
              <a:t>有效</a:t>
            </a:r>
            <a:r>
              <a:rPr lang="zh-CN" altLang="en-US" sz="2800" b="1" spc="800">
                <a:solidFill>
                  <a:schemeClr val="bg1"/>
                </a:solidFill>
                <a:uFillTx/>
                <a:latin typeface="+mj-ea"/>
                <a:ea typeface="+mj-ea"/>
                <a:cs typeface="+mj-ea"/>
                <a:sym typeface="+mn-ea"/>
              </a:rPr>
              <a:t>性</a:t>
            </a:r>
            <a:endParaRPr lang="zh-CN" altLang="en-US" sz="2800" b="1" spc="800">
              <a:solidFill>
                <a:schemeClr val="bg1"/>
              </a:solidFill>
              <a:uFillTx/>
              <a:latin typeface="+mj-ea"/>
              <a:ea typeface="+mj-ea"/>
              <a:cs typeface="+mj-ea"/>
              <a:sym typeface="+mn-ea"/>
            </a:endParaRPr>
          </a:p>
        </p:txBody>
      </p:sp>
      <p:sp>
        <p:nvSpPr>
          <p:cNvPr id="2" name="文本框 1"/>
          <p:cNvSpPr txBox="1"/>
          <p:nvPr/>
        </p:nvSpPr>
        <p:spPr>
          <a:xfrm>
            <a:off x="6408420" y="1439545"/>
            <a:ext cx="4620260" cy="517525"/>
          </a:xfrm>
          <a:prstGeom prst="rect">
            <a:avLst/>
          </a:prstGeom>
          <a:noFill/>
        </p:spPr>
        <p:txBody>
          <a:bodyPr wrap="square" rtlCol="0">
            <a:noAutofit/>
          </a:bodyPr>
          <a:p>
            <a:r>
              <a:rPr lang="zh-CN" altLang="en-US" sz="2000" b="1">
                <a:solidFill>
                  <a:schemeClr val="accent6">
                    <a:lumMod val="75000"/>
                  </a:schemeClr>
                </a:solidFill>
              </a:rPr>
              <a:t>药品有效性描述：</a:t>
            </a:r>
            <a:r>
              <a:rPr lang="zh-CN" altLang="en-US" sz="1600"/>
              <a:t>通过一致性评价。</a:t>
            </a:r>
            <a:endParaRPr lang="zh-CN"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210185" y="165100"/>
            <a:ext cx="11730990" cy="6480175"/>
            <a:chOff x="1378" y="790"/>
            <a:chExt cx="16553" cy="8855"/>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该创新剂型通过专利制备工艺，实现了三种成分的优化组合</a:t>
              </a:r>
              <a:endParaRPr lang="zh-CN" altLang="en-US"/>
            </a:p>
          </p:txBody>
        </p:sp>
        <p:sp>
          <p:nvSpPr>
            <p:cNvPr id="5" name="圆角矩形 4"/>
            <p:cNvSpPr/>
            <p:nvPr/>
          </p:nvSpPr>
          <p:spPr>
            <a:xfrm>
              <a:off x="1378" y="790"/>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9" name="图片 28" descr="图片包含 游戏机, 轮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18" name="文本框 17"/>
          <p:cNvSpPr txBox="1"/>
          <p:nvPr/>
        </p:nvSpPr>
        <p:spPr>
          <a:xfrm>
            <a:off x="631825" y="1276985"/>
            <a:ext cx="2301875" cy="1888490"/>
          </a:xfrm>
          <a:prstGeom prst="rect">
            <a:avLst/>
          </a:prstGeom>
          <a:noFill/>
        </p:spPr>
        <p:txBody>
          <a:bodyPr wrap="square" rtlCol="0">
            <a:noAutofit/>
          </a:bodyPr>
          <a:p>
            <a:pPr indent="0" algn="l" fontAlgn="auto">
              <a:lnSpc>
                <a:spcPts val="3000"/>
              </a:lnSpc>
            </a:pPr>
            <a:r>
              <a:rPr lang="zh-CN" altLang="en-US" sz="2000" b="1">
                <a:solidFill>
                  <a:schemeClr val="accent6">
                    <a:lumMod val="75000"/>
                  </a:schemeClr>
                </a:solidFill>
                <a:latin typeface="+mj-ea"/>
                <a:ea typeface="+mj-ea"/>
                <a:cs typeface="+mj-ea"/>
                <a:sym typeface="汉仪雅酷黑 45W" panose="020B0404020202020204" charset="-122"/>
              </a:rPr>
              <a:t>专利：</a:t>
            </a:r>
            <a:endParaRPr lang="zh-CN" altLang="en-US" sz="2000" b="1">
              <a:solidFill>
                <a:schemeClr val="accent6">
                  <a:lumMod val="75000"/>
                </a:schemeClr>
              </a:solidFill>
              <a:latin typeface="+mj-ea"/>
              <a:ea typeface="+mj-ea"/>
              <a:cs typeface="+mj-ea"/>
              <a:sym typeface="汉仪雅酷黑 45W" panose="020B0404020202020204" charset="-122"/>
            </a:endParaRPr>
          </a:p>
          <a:p>
            <a:pPr indent="0" algn="l" fontAlgn="auto">
              <a:lnSpc>
                <a:spcPts val="3000"/>
              </a:lnSpc>
            </a:pPr>
            <a:r>
              <a:rPr lang="zh-CN" altLang="en-US" sz="1600">
                <a:sym typeface="+mn-ea"/>
              </a:rPr>
              <a:t>替诺福韦、拉米夫定和依非韦伦三联复方微丸片及其制备方法。</a:t>
            </a:r>
            <a:endParaRPr lang="zh-CN" altLang="en-US" sz="2400" b="1">
              <a:solidFill>
                <a:schemeClr val="accent6">
                  <a:lumMod val="75000"/>
                </a:schemeClr>
              </a:solidFill>
              <a:latin typeface="+mj-ea"/>
              <a:ea typeface="+mj-ea"/>
              <a:cs typeface="+mj-ea"/>
            </a:endParaRPr>
          </a:p>
        </p:txBody>
      </p:sp>
      <p:sp>
        <p:nvSpPr>
          <p:cNvPr id="12" name="文本框 11"/>
          <p:cNvSpPr txBox="1"/>
          <p:nvPr/>
        </p:nvSpPr>
        <p:spPr>
          <a:xfrm>
            <a:off x="593090" y="3429000"/>
            <a:ext cx="5386705" cy="3062605"/>
          </a:xfrm>
          <a:prstGeom prst="rect">
            <a:avLst/>
          </a:prstGeom>
          <a:noFill/>
        </p:spPr>
        <p:txBody>
          <a:bodyPr wrap="square" rtlCol="0">
            <a:noAutofit/>
          </a:bodyPr>
          <a:p>
            <a:pPr indent="0" algn="l" fontAlgn="auto">
              <a:lnSpc>
                <a:spcPts val="2800"/>
              </a:lnSpc>
            </a:pPr>
            <a:r>
              <a:rPr lang="zh-CN" altLang="en-US" sz="2000" b="1">
                <a:solidFill>
                  <a:schemeClr val="accent6">
                    <a:lumMod val="75000"/>
                  </a:schemeClr>
                </a:solidFill>
              </a:rPr>
              <a:t>创新点：</a:t>
            </a:r>
            <a:endParaRPr lang="zh-CN" altLang="en-US" sz="2000" b="1">
              <a:solidFill>
                <a:schemeClr val="accent6">
                  <a:lumMod val="75000"/>
                </a:schemeClr>
              </a:solidFill>
            </a:endParaRPr>
          </a:p>
          <a:p>
            <a:pPr marL="285750" indent="-285750" algn="l" fontAlgn="auto">
              <a:lnSpc>
                <a:spcPts val="2800"/>
              </a:lnSpc>
              <a:buFont typeface="Arial" panose="020B0604020202020204" pitchFamily="34" charset="0"/>
              <a:buChar char="•"/>
            </a:pPr>
            <a:r>
              <a:rPr lang="zh-CN" altLang="en-US" sz="1600">
                <a:solidFill>
                  <a:schemeClr val="tx1"/>
                </a:solidFill>
                <a:latin typeface="+mn-ea"/>
                <a:cs typeface="+mn-ea"/>
                <a:sym typeface="+mn-ea"/>
              </a:rPr>
              <a:t>本发明公开了一种替诺福韦、拉米夫定和依非韦伦三联复方微丸片的制备方法，用以解决三联复方组份间由于相互作用从而产生的有效成分降解以及溶出迟滞现象。</a:t>
            </a:r>
            <a:endParaRPr lang="zh-CN" altLang="en-US" sz="1600">
              <a:solidFill>
                <a:schemeClr val="tx1"/>
              </a:solidFill>
              <a:latin typeface="+mn-ea"/>
              <a:cs typeface="+mn-ea"/>
              <a:sym typeface="+mn-ea"/>
            </a:endParaRPr>
          </a:p>
          <a:p>
            <a:pPr marL="285750" indent="-285750" algn="l" fontAlgn="auto">
              <a:lnSpc>
                <a:spcPts val="2800"/>
              </a:lnSpc>
              <a:buFont typeface="Arial" panose="020B0604020202020204" pitchFamily="34" charset="0"/>
              <a:buChar char="•"/>
            </a:pPr>
            <a:r>
              <a:rPr lang="zh-CN" altLang="en-US" sz="1600">
                <a:solidFill>
                  <a:schemeClr val="tx1"/>
                </a:solidFill>
                <a:latin typeface="+mn-ea"/>
                <a:cs typeface="+mn-ea"/>
                <a:sym typeface="+mn-ea"/>
              </a:rPr>
              <a:t>本发明所述三联微丸片中三种药物成分之间没有相互接触，保证了替诺福韦的稳定性。</a:t>
            </a:r>
            <a:endParaRPr lang="zh-CN" altLang="en-US" sz="1600">
              <a:solidFill>
                <a:schemeClr val="tx1"/>
              </a:solidFill>
              <a:latin typeface="+mn-ea"/>
              <a:cs typeface="+mn-ea"/>
              <a:sym typeface="+mn-ea"/>
            </a:endParaRPr>
          </a:p>
          <a:p>
            <a:pPr marL="285750" indent="-285750" algn="l" fontAlgn="auto">
              <a:lnSpc>
                <a:spcPts val="2800"/>
              </a:lnSpc>
              <a:buFont typeface="Arial" panose="020B0604020202020204" pitchFamily="34" charset="0"/>
              <a:buChar char="•"/>
            </a:pPr>
            <a:r>
              <a:rPr lang="zh-CN" altLang="en-US" sz="1600">
                <a:solidFill>
                  <a:schemeClr val="tx1"/>
                </a:solidFill>
                <a:latin typeface="+mn-ea"/>
                <a:cs typeface="+mn-ea"/>
                <a:sym typeface="+mn-ea"/>
              </a:rPr>
              <a:t>在优选的实施方案中，所得的微丸片剂稳定性良好，溶出迅速。</a:t>
            </a:r>
            <a:endParaRPr lang="zh-CN" altLang="en-US" sz="1600">
              <a:solidFill>
                <a:schemeClr val="tx1"/>
              </a:solidFill>
              <a:latin typeface="+mn-ea"/>
              <a:cs typeface="+mn-ea"/>
              <a:sym typeface="+mn-ea"/>
            </a:endParaRPr>
          </a:p>
        </p:txBody>
      </p:sp>
      <p:cxnSp>
        <p:nvCxnSpPr>
          <p:cNvPr id="17" name="直接连接符 16"/>
          <p:cNvCxnSpPr/>
          <p:nvPr/>
        </p:nvCxnSpPr>
        <p:spPr>
          <a:xfrm>
            <a:off x="6155690" y="1354455"/>
            <a:ext cx="18415" cy="5129530"/>
          </a:xfrm>
          <a:prstGeom prst="line">
            <a:avLst/>
          </a:prstGeom>
          <a:ln>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22" name="流程图: 延期 2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04 </a:t>
            </a:r>
            <a:r>
              <a:rPr lang="zh-CN" altLang="en-US" sz="2800" b="1" spc="500">
                <a:solidFill>
                  <a:schemeClr val="bg1"/>
                </a:solidFill>
                <a:uFillTx/>
                <a:latin typeface="+mj-ea"/>
                <a:ea typeface="+mj-ea"/>
                <a:cs typeface="+mj-ea"/>
                <a:sym typeface="+mn-ea"/>
              </a:rPr>
              <a:t>创新</a:t>
            </a:r>
            <a:r>
              <a:rPr lang="zh-CN" altLang="en-US" sz="2800" b="1" spc="800">
                <a:solidFill>
                  <a:schemeClr val="bg1"/>
                </a:solidFill>
                <a:uFillTx/>
                <a:latin typeface="+mj-ea"/>
                <a:ea typeface="+mj-ea"/>
                <a:cs typeface="+mj-ea"/>
                <a:sym typeface="+mn-ea"/>
              </a:rPr>
              <a:t>性</a:t>
            </a:r>
            <a:endParaRPr lang="zh-CN" altLang="en-US" sz="2800" b="1" spc="800">
              <a:solidFill>
                <a:schemeClr val="bg1"/>
              </a:solidFill>
              <a:uFillTx/>
              <a:latin typeface="+mj-ea"/>
              <a:ea typeface="+mj-ea"/>
              <a:cs typeface="+mj-ea"/>
              <a:sym typeface="+mn-ea"/>
            </a:endParaRPr>
          </a:p>
        </p:txBody>
      </p:sp>
      <p:pic>
        <p:nvPicPr>
          <p:cNvPr id="2" name="图片 1" descr="专利"/>
          <p:cNvPicPr>
            <a:picLocks noChangeAspect="1"/>
          </p:cNvPicPr>
          <p:nvPr/>
        </p:nvPicPr>
        <p:blipFill>
          <a:blip r:embed="rId2"/>
          <a:srcRect l="2831" t="743" r="4077" b="1463"/>
          <a:stretch>
            <a:fillRect/>
          </a:stretch>
        </p:blipFill>
        <p:spPr>
          <a:xfrm>
            <a:off x="3171190" y="1306830"/>
            <a:ext cx="2453640" cy="2361565"/>
          </a:xfrm>
          <a:prstGeom prst="rect">
            <a:avLst/>
          </a:prstGeom>
        </p:spPr>
      </p:pic>
      <p:sp>
        <p:nvSpPr>
          <p:cNvPr id="7" name="文本框 6"/>
          <p:cNvSpPr txBox="1"/>
          <p:nvPr/>
        </p:nvSpPr>
        <p:spPr>
          <a:xfrm>
            <a:off x="6410325" y="1809750"/>
            <a:ext cx="5234940" cy="4494530"/>
          </a:xfrm>
          <a:prstGeom prst="rect">
            <a:avLst/>
          </a:prstGeom>
          <a:noFill/>
        </p:spPr>
        <p:txBody>
          <a:bodyPr wrap="square" rtlCol="0">
            <a:noAutofit/>
          </a:bodyPr>
          <a:p>
            <a:pPr algn="l" fontAlgn="auto">
              <a:lnSpc>
                <a:spcPts val="2800"/>
              </a:lnSpc>
            </a:pPr>
            <a:r>
              <a:rPr lang="zh-CN" altLang="en-US" sz="2000" b="1">
                <a:solidFill>
                  <a:schemeClr val="accent6">
                    <a:lumMod val="75000"/>
                  </a:schemeClr>
                </a:solidFill>
              </a:rPr>
              <a:t>疗效与安全性优势：</a:t>
            </a:r>
            <a:endParaRPr lang="zh-CN" altLang="en-US" sz="2000" b="1">
              <a:solidFill>
                <a:schemeClr val="accent6">
                  <a:lumMod val="75000"/>
                </a:schemeClr>
              </a:solidFill>
            </a:endParaRPr>
          </a:p>
          <a:p>
            <a:pPr marL="285750" indent="-285750" algn="l" fontAlgn="auto">
              <a:lnSpc>
                <a:spcPts val="2880"/>
              </a:lnSpc>
              <a:buClrTx/>
              <a:buSzTx/>
              <a:buFont typeface="Arial" panose="020B0604020202020204" pitchFamily="34" charset="0"/>
              <a:buChar char="•"/>
            </a:pPr>
            <a:r>
              <a:rPr lang="zh-CN" altLang="en-US" sz="1600">
                <a:latin typeface="+mn-ea"/>
                <a:cs typeface="+mn-ea"/>
                <a:sym typeface="+mn-ea"/>
              </a:rPr>
              <a:t>《中国艾滋病诊疗指南（</a:t>
            </a:r>
            <a:r>
              <a:rPr lang="en-US" altLang="zh-CN" sz="1600">
                <a:latin typeface="+mn-ea"/>
                <a:cs typeface="+mn-ea"/>
                <a:sym typeface="+mn-ea"/>
              </a:rPr>
              <a:t>2024</a:t>
            </a:r>
            <a:r>
              <a:rPr lang="zh-CN" altLang="en-US" sz="1600">
                <a:latin typeface="+mn-ea"/>
                <a:cs typeface="+mn-ea"/>
                <a:sym typeface="+mn-ea"/>
              </a:rPr>
              <a:t>版）》推荐，成人及青少年初治患者抗病毒治疗推荐方案，</a:t>
            </a:r>
            <a:r>
              <a:rPr lang="en-US" altLang="zh-CN" sz="1600">
                <a:latin typeface="+mn-ea"/>
                <a:cs typeface="+mn-ea"/>
              </a:rPr>
              <a:t>HIV/AIDS </a:t>
            </a:r>
            <a:r>
              <a:rPr lang="zh-CN" altLang="en-US" sz="1600">
                <a:latin typeface="+mn-ea"/>
                <a:cs typeface="+mn-ea"/>
              </a:rPr>
              <a:t>合并结核病患者推荐的一线</a:t>
            </a:r>
            <a:r>
              <a:rPr lang="en-US" altLang="zh-CN" sz="1600">
                <a:latin typeface="+mn-ea"/>
                <a:cs typeface="+mn-ea"/>
              </a:rPr>
              <a:t> ART </a:t>
            </a:r>
            <a:r>
              <a:rPr lang="zh-CN" altLang="en-US" sz="1600">
                <a:latin typeface="+mn-ea"/>
                <a:cs typeface="+mn-ea"/>
              </a:rPr>
              <a:t>方案。</a:t>
            </a:r>
            <a:endParaRPr lang="zh-CN" altLang="en-US" sz="1600">
              <a:latin typeface="+mn-ea"/>
              <a:cs typeface="+mn-ea"/>
            </a:endParaRPr>
          </a:p>
          <a:p>
            <a:pPr marL="285750" indent="-285750" algn="l" fontAlgn="auto">
              <a:lnSpc>
                <a:spcPts val="2880"/>
              </a:lnSpc>
              <a:buClrTx/>
              <a:buSzTx/>
              <a:buFont typeface="Arial" panose="020B0604020202020204" pitchFamily="34" charset="0"/>
              <a:buChar char="•"/>
            </a:pPr>
            <a:r>
              <a:rPr lang="zh-CN" altLang="en-US" sz="1600">
                <a:latin typeface="+mn-ea"/>
                <a:cs typeface="+mn-ea"/>
              </a:rPr>
              <a:t>本品与原研药具有生物等效性，</a:t>
            </a:r>
            <a:r>
              <a:rPr lang="zh-CN" altLang="en-US" sz="1600">
                <a:latin typeface="+mn-ea"/>
                <a:cs typeface="+mn-ea"/>
                <a:sym typeface="+mn-ea"/>
              </a:rPr>
              <a:t>每日一片的三联复方制剂（含</a:t>
            </a:r>
            <a:r>
              <a:rPr lang="en-US" altLang="zh-CN" sz="1600">
                <a:latin typeface="+mn-ea"/>
                <a:cs typeface="+mn-ea"/>
                <a:sym typeface="+mn-ea"/>
              </a:rPr>
              <a:t>EFV 400mg+TDF 300mg+3TC 300mg</a:t>
            </a:r>
            <a:r>
              <a:rPr lang="zh-CN" altLang="en-US" sz="1600">
                <a:latin typeface="+mn-ea"/>
                <a:cs typeface="+mn-ea"/>
                <a:sym typeface="+mn-ea"/>
              </a:rPr>
              <a:t>），</a:t>
            </a:r>
            <a:r>
              <a:rPr lang="zh-CN" altLang="en-US" sz="1600">
                <a:latin typeface="+mn-ea"/>
                <a:cs typeface="+mn-ea"/>
              </a:rPr>
              <a:t>具备</a:t>
            </a:r>
            <a:r>
              <a:rPr lang="zh-CN" altLang="en-US" sz="1600">
                <a:solidFill>
                  <a:srgbClr val="FF0000"/>
                </a:solidFill>
                <a:latin typeface="+mn-ea"/>
                <a:cs typeface="+mn-ea"/>
              </a:rPr>
              <a:t>强效抗病毒和良好用药依从性的双重优势</a:t>
            </a:r>
            <a:r>
              <a:rPr lang="zh-CN" altLang="en-US" sz="1600">
                <a:latin typeface="+mn-ea"/>
                <a:cs typeface="+mn-ea"/>
              </a:rPr>
              <a:t>。</a:t>
            </a:r>
            <a:endParaRPr lang="zh-CN" altLang="en-US" sz="1600">
              <a:latin typeface="+mn-ea"/>
              <a:cs typeface="+mn-ea"/>
            </a:endParaRPr>
          </a:p>
          <a:p>
            <a:pPr marL="285750" indent="-285750" algn="l" fontAlgn="auto">
              <a:lnSpc>
                <a:spcPts val="2880"/>
              </a:lnSpc>
              <a:buClrTx/>
              <a:buSzTx/>
              <a:buFont typeface="Arial" panose="020B0604020202020204" pitchFamily="34" charset="0"/>
              <a:buChar char="•"/>
            </a:pPr>
            <a:r>
              <a:rPr lang="zh-CN" altLang="en-US" sz="1600">
                <a:latin typeface="+mn-ea"/>
                <a:cs typeface="+mn-ea"/>
              </a:rPr>
              <a:t>优化剂量方案在保证有效血药浓度和病毒抑制的同时，较传统</a:t>
            </a:r>
            <a:r>
              <a:rPr lang="en-US" altLang="zh-CN" sz="1600">
                <a:latin typeface="+mn-ea"/>
                <a:cs typeface="+mn-ea"/>
              </a:rPr>
              <a:t>600mg EFV</a:t>
            </a:r>
            <a:r>
              <a:rPr lang="zh-CN" altLang="en-US" sz="1600">
                <a:latin typeface="+mn-ea"/>
                <a:cs typeface="+mn-ea"/>
              </a:rPr>
              <a:t>方案显著降低不良反应发生率，</a:t>
            </a:r>
            <a:r>
              <a:rPr lang="zh-CN" altLang="en-US" sz="1600">
                <a:solidFill>
                  <a:srgbClr val="FF0000"/>
                </a:solidFill>
                <a:latin typeface="+mn-ea"/>
                <a:cs typeface="+mn-ea"/>
              </a:rPr>
              <a:t>更适合中国患者</a:t>
            </a:r>
            <a:r>
              <a:rPr lang="zh-CN" altLang="en-US" sz="1600">
                <a:latin typeface="+mn-ea"/>
                <a:cs typeface="+mn-ea"/>
              </a:rPr>
              <a:t>。</a:t>
            </a:r>
            <a:endParaRPr lang="zh-CN" altLang="en-US" sz="1600">
              <a:latin typeface="+mn-ea"/>
              <a:cs typeface="+mn-ea"/>
            </a:endParaRPr>
          </a:p>
          <a:p>
            <a:pPr marL="285750" indent="-285750" algn="l" fontAlgn="auto">
              <a:lnSpc>
                <a:spcPts val="2880"/>
              </a:lnSpc>
              <a:buClrTx/>
              <a:buSzTx/>
              <a:buFont typeface="Arial" panose="020B0604020202020204" pitchFamily="34" charset="0"/>
              <a:buChar char="•"/>
            </a:pPr>
            <a:r>
              <a:rPr lang="zh-CN" altLang="en-US" sz="1600">
                <a:latin typeface="+mn-ea"/>
                <a:cs typeface="+mn-ea"/>
              </a:rPr>
              <a:t>该制剂符合艾滋病治疗策略，能</a:t>
            </a:r>
            <a:r>
              <a:rPr lang="zh-CN" altLang="en-US" sz="1600">
                <a:solidFill>
                  <a:srgbClr val="FF0000"/>
                </a:solidFill>
                <a:latin typeface="+mn-ea"/>
                <a:cs typeface="+mn-ea"/>
              </a:rPr>
              <a:t>有效降低耐药风险</a:t>
            </a:r>
            <a:r>
              <a:rPr lang="zh-CN" altLang="en-US" sz="1600">
                <a:latin typeface="+mn-ea"/>
                <a:cs typeface="+mn-ea"/>
              </a:rPr>
              <a:t>，为临床提供更安全便捷的治疗选择。</a:t>
            </a:r>
            <a:endParaRPr lang="zh-CN" altLang="en-US" sz="1600">
              <a:latin typeface="+mn-ea"/>
              <a:cs typeface="+mn-ea"/>
            </a:endParaRPr>
          </a:p>
          <a:p>
            <a:pPr marL="285750" indent="-285750" algn="l">
              <a:lnSpc>
                <a:spcPts val="3200"/>
              </a:lnSpc>
              <a:buClrTx/>
              <a:buSzTx/>
              <a:buFont typeface="Arial" panose="020B0604020202020204" pitchFamily="34" charset="0"/>
              <a:buChar char="•"/>
            </a:pPr>
            <a:endParaRPr lang="zh-CN" altLang="en-US" sz="1600">
              <a:latin typeface="+mn-ea"/>
              <a:cs typeface="+mn-ea"/>
            </a:endParaRPr>
          </a:p>
        </p:txBody>
      </p:sp>
      <p:sp>
        <p:nvSpPr>
          <p:cNvPr id="19" name="文本框 18"/>
          <p:cNvSpPr txBox="1"/>
          <p:nvPr/>
        </p:nvSpPr>
        <p:spPr>
          <a:xfrm>
            <a:off x="6410325" y="1324610"/>
            <a:ext cx="3953510" cy="419100"/>
          </a:xfrm>
          <a:prstGeom prst="rect">
            <a:avLst/>
          </a:prstGeom>
          <a:noFill/>
        </p:spPr>
        <p:txBody>
          <a:bodyPr wrap="square" rtlCol="0">
            <a:noAutofit/>
          </a:bodyPr>
          <a:p>
            <a:pPr algn="l"/>
            <a:r>
              <a:rPr lang="zh-CN" altLang="en-US" sz="2000" b="1">
                <a:solidFill>
                  <a:schemeClr val="accent6">
                    <a:lumMod val="75000"/>
                  </a:schemeClr>
                </a:solidFill>
              </a:rPr>
              <a:t>药品注册分类：</a:t>
            </a:r>
            <a:r>
              <a:rPr lang="zh-CN" altLang="en-US" sz="1600">
                <a:latin typeface="+mn-ea"/>
                <a:cs typeface="+mn-ea"/>
              </a:rPr>
              <a:t>化学药品4类</a:t>
            </a:r>
            <a:endParaRPr lang="zh-CN" altLang="en-US" sz="1600">
              <a:latin typeface="+mn-ea"/>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52095" y="220345"/>
            <a:ext cx="11677650" cy="6416675"/>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solidFill>
              <a:srgbClr val="F5F5F4"/>
            </a:solid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custDataLst>
              <p:tags r:id="rId1"/>
            </p:custDataLst>
          </p:nvPr>
        </p:nvGrpSpPr>
        <p:grpSpPr>
          <a:xfrm>
            <a:off x="4825805" y="1827489"/>
            <a:ext cx="1217498" cy="1218950"/>
            <a:chOff x="6229" y="4050"/>
            <a:chExt cx="1677" cy="1679"/>
          </a:xfrm>
        </p:grpSpPr>
        <p:sp>
          <p:nvSpPr>
            <p:cNvPr id="3" name="椭圆 2"/>
            <p:cNvSpPr/>
            <p:nvPr>
              <p:custDataLst>
                <p:tags r:id="rId2"/>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10" name="空心弧 9"/>
            <p:cNvSpPr/>
            <p:nvPr>
              <p:custDataLst>
                <p:tags r:id="rId3"/>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66" name="空心弧 65"/>
            <p:cNvSpPr/>
            <p:nvPr>
              <p:custDataLst>
                <p:tags r:id="rId4"/>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sp>
        <p:nvSpPr>
          <p:cNvPr id="12" name="文本框 11"/>
          <p:cNvSpPr txBox="1"/>
          <p:nvPr>
            <p:custDataLst>
              <p:tags r:id="rId5"/>
            </p:custDataLst>
          </p:nvPr>
        </p:nvSpPr>
        <p:spPr>
          <a:xfrm>
            <a:off x="708025" y="1223010"/>
            <a:ext cx="3920933" cy="2477089"/>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丰富用药体系，推动规范化进程：</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依非米替片（</a:t>
            </a:r>
            <a:r>
              <a:rPr lang="en-US" altLang="en-US" sz="1400">
                <a:solidFill>
                  <a:schemeClr val="tx1"/>
                </a:solidFill>
                <a:latin typeface="+mn-ea"/>
                <a:cs typeface="+mn-ea"/>
                <a:sym typeface="+mn-ea"/>
              </a:rPr>
              <a:t>Ⅰ</a:t>
            </a:r>
            <a:r>
              <a:rPr lang="zh-CN" altLang="en-US" sz="1400">
                <a:solidFill>
                  <a:schemeClr val="tx1"/>
                </a:solidFill>
                <a:latin typeface="+mn-ea"/>
                <a:cs typeface="+mn-ea"/>
                <a:sym typeface="+mn-ea"/>
              </a:rPr>
              <a:t>）作为国产创新抗</a:t>
            </a:r>
            <a:r>
              <a:rPr lang="en-US" altLang="zh-CN" sz="1400">
                <a:solidFill>
                  <a:schemeClr val="tx1"/>
                </a:solidFill>
                <a:latin typeface="+mn-ea"/>
                <a:cs typeface="+mn-ea"/>
                <a:sym typeface="+mn-ea"/>
              </a:rPr>
              <a:t>HIV</a:t>
            </a:r>
            <a:r>
              <a:rPr lang="zh-CN" altLang="en-US" sz="1400">
                <a:solidFill>
                  <a:schemeClr val="tx1"/>
                </a:solidFill>
                <a:latin typeface="+mn-ea"/>
                <a:cs typeface="+mn-ea"/>
                <a:sym typeface="+mn-ea"/>
              </a:rPr>
              <a:t>药物，具有高效低毒特性，显著提升我国抗病毒治疗水平。其临床应用改善了治疗依从性和疗效性，不仅完善了用药体系，更是推动艾滋病防治规范化进程，为患者提供更优质的治疗选择。</a:t>
            </a:r>
            <a:endParaRPr lang="zh-CN" altLang="en-US" sz="1400">
              <a:solidFill>
                <a:schemeClr val="tx1"/>
              </a:solidFill>
              <a:latin typeface="+mn-ea"/>
              <a:cs typeface="+mn-ea"/>
              <a:sym typeface="+mn-ea"/>
            </a:endParaRPr>
          </a:p>
        </p:txBody>
      </p:sp>
      <p:pic>
        <p:nvPicPr>
          <p:cNvPr id="18" name="图片 17" descr="3505464"/>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5209428" y="2201626"/>
            <a:ext cx="511828" cy="511828"/>
          </a:xfrm>
          <a:prstGeom prst="rect">
            <a:avLst/>
          </a:prstGeom>
        </p:spPr>
      </p:pic>
      <p:grpSp>
        <p:nvGrpSpPr>
          <p:cNvPr id="19" name="组合 18"/>
          <p:cNvGrpSpPr/>
          <p:nvPr>
            <p:custDataLst>
              <p:tags r:id="rId9"/>
            </p:custDataLst>
          </p:nvPr>
        </p:nvGrpSpPr>
        <p:grpSpPr>
          <a:xfrm>
            <a:off x="4864646" y="4160892"/>
            <a:ext cx="1217498" cy="1218950"/>
            <a:chOff x="6229" y="4050"/>
            <a:chExt cx="1677" cy="1679"/>
          </a:xfrm>
        </p:grpSpPr>
        <p:sp>
          <p:nvSpPr>
            <p:cNvPr id="20" name="椭圆 19"/>
            <p:cNvSpPr/>
            <p:nvPr>
              <p:custDataLst>
                <p:tags r:id="rId10"/>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22" name="空心弧 21"/>
            <p:cNvSpPr/>
            <p:nvPr>
              <p:custDataLst>
                <p:tags r:id="rId11"/>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23" name="空心弧 22"/>
            <p:cNvSpPr/>
            <p:nvPr>
              <p:custDataLst>
                <p:tags r:id="rId12"/>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pic>
        <p:nvPicPr>
          <p:cNvPr id="25" name="图片 24" descr="3505464"/>
          <p:cNvPicPr>
            <a:picLocks noChangeAspect="1"/>
          </p:cNvPicPr>
          <p:nvPr>
            <p:custDataLst>
              <p:tags r:id="rId13"/>
            </p:custDataLst>
          </p:nvPr>
        </p:nvPicPr>
        <p:blipFill>
          <a:blip r:embed="rId7">
            <a:extLst>
              <a:ext uri="{96DAC541-7B7A-43D3-8B79-37D633B846F1}">
                <asvg:svgBlip xmlns:asvg="http://schemas.microsoft.com/office/drawing/2016/SVG/main" r:embed="rId8"/>
              </a:ext>
            </a:extLst>
          </a:blip>
          <a:stretch>
            <a:fillRect/>
          </a:stretch>
        </p:blipFill>
        <p:spPr>
          <a:xfrm>
            <a:off x="5238344" y="4515466"/>
            <a:ext cx="511828" cy="511828"/>
          </a:xfrm>
          <a:prstGeom prst="rect">
            <a:avLst/>
          </a:prstGeom>
        </p:spPr>
      </p:pic>
      <p:grpSp>
        <p:nvGrpSpPr>
          <p:cNvPr id="26" name="组合 25"/>
          <p:cNvGrpSpPr/>
          <p:nvPr>
            <p:custDataLst>
              <p:tags r:id="rId14"/>
            </p:custDataLst>
          </p:nvPr>
        </p:nvGrpSpPr>
        <p:grpSpPr>
          <a:xfrm>
            <a:off x="10342242" y="1828436"/>
            <a:ext cx="1182311" cy="1183721"/>
            <a:chOff x="6229" y="4050"/>
            <a:chExt cx="1677" cy="1679"/>
          </a:xfrm>
        </p:grpSpPr>
        <p:sp>
          <p:nvSpPr>
            <p:cNvPr id="27" name="椭圆 26"/>
            <p:cNvSpPr/>
            <p:nvPr>
              <p:custDataLst>
                <p:tags r:id="rId15"/>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29" name="空心弧 28"/>
            <p:cNvSpPr/>
            <p:nvPr>
              <p:custDataLst>
                <p:tags r:id="rId16"/>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30" name="空心弧 29"/>
            <p:cNvSpPr/>
            <p:nvPr>
              <p:custDataLst>
                <p:tags r:id="rId17"/>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pic>
        <p:nvPicPr>
          <p:cNvPr id="32" name="图片 31" descr="3505464"/>
          <p:cNvPicPr>
            <a:picLocks noChangeAspect="1"/>
          </p:cNvPicPr>
          <p:nvPr>
            <p:custDataLst>
              <p:tags r:id="rId18"/>
            </p:custDataLst>
          </p:nvPr>
        </p:nvPicPr>
        <p:blipFill>
          <a:blip r:embed="rId7">
            <a:extLst>
              <a:ext uri="{96DAC541-7B7A-43D3-8B79-37D633B846F1}">
                <asvg:svgBlip xmlns:asvg="http://schemas.microsoft.com/office/drawing/2016/SVG/main" r:embed="rId8"/>
              </a:ext>
            </a:extLst>
          </a:blip>
          <a:stretch>
            <a:fillRect/>
          </a:stretch>
        </p:blipFill>
        <p:spPr>
          <a:xfrm>
            <a:off x="10714387" y="2222127"/>
            <a:ext cx="497036" cy="497036"/>
          </a:xfrm>
          <a:prstGeom prst="rect">
            <a:avLst/>
          </a:prstGeom>
        </p:spPr>
      </p:pic>
      <p:grpSp>
        <p:nvGrpSpPr>
          <p:cNvPr id="34" name="组合 33"/>
          <p:cNvGrpSpPr/>
          <p:nvPr>
            <p:custDataLst>
              <p:tags r:id="rId19"/>
            </p:custDataLst>
          </p:nvPr>
        </p:nvGrpSpPr>
        <p:grpSpPr>
          <a:xfrm>
            <a:off x="10408850" y="4162083"/>
            <a:ext cx="1182311" cy="1183721"/>
            <a:chOff x="6229" y="4050"/>
            <a:chExt cx="1677" cy="1679"/>
          </a:xfrm>
        </p:grpSpPr>
        <p:sp>
          <p:nvSpPr>
            <p:cNvPr id="36" name="椭圆 35"/>
            <p:cNvSpPr/>
            <p:nvPr>
              <p:custDataLst>
                <p:tags r:id="rId20"/>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47" name="空心弧 46"/>
            <p:cNvSpPr/>
            <p:nvPr>
              <p:custDataLst>
                <p:tags r:id="rId21"/>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48" name="空心弧 47"/>
            <p:cNvSpPr/>
            <p:nvPr>
              <p:custDataLst>
                <p:tags r:id="rId22"/>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pic>
        <p:nvPicPr>
          <p:cNvPr id="50" name="图片 49" descr="3505464"/>
          <p:cNvPicPr>
            <a:picLocks noChangeAspect="1"/>
          </p:cNvPicPr>
          <p:nvPr>
            <p:custDataLst>
              <p:tags r:id="rId23"/>
            </p:custDataLst>
          </p:nvPr>
        </p:nvPicPr>
        <p:blipFill>
          <a:blip r:embed="rId7">
            <a:extLst>
              <a:ext uri="{96DAC541-7B7A-43D3-8B79-37D633B846F1}">
                <asvg:svgBlip xmlns:asvg="http://schemas.microsoft.com/office/drawing/2016/SVG/main" r:embed="rId8"/>
              </a:ext>
            </a:extLst>
          </a:blip>
          <a:stretch>
            <a:fillRect/>
          </a:stretch>
        </p:blipFill>
        <p:spPr>
          <a:xfrm>
            <a:off x="10781629" y="4507514"/>
            <a:ext cx="497036" cy="497036"/>
          </a:xfrm>
          <a:prstGeom prst="rect">
            <a:avLst/>
          </a:prstGeom>
        </p:spPr>
      </p:pic>
      <p:sp>
        <p:nvSpPr>
          <p:cNvPr id="2" name="流程图: 延期 1"/>
          <p:cNvSpPr/>
          <p:nvPr/>
        </p:nvSpPr>
        <p:spPr>
          <a:xfrm rot="5400000" flipV="1">
            <a:off x="5648325" y="-1463040"/>
            <a:ext cx="95250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05 </a:t>
            </a:r>
            <a:r>
              <a:rPr lang="zh-CN" altLang="en-US" sz="2800" b="1" spc="500">
                <a:solidFill>
                  <a:schemeClr val="bg1"/>
                </a:solidFill>
                <a:uFillTx/>
                <a:latin typeface="+mj-ea"/>
                <a:ea typeface="+mj-ea"/>
                <a:cs typeface="+mj-ea"/>
                <a:sym typeface="+mn-ea"/>
              </a:rPr>
              <a:t>公平</a:t>
            </a:r>
            <a:r>
              <a:rPr lang="zh-CN" altLang="en-US" sz="2800" b="1" spc="800">
                <a:solidFill>
                  <a:schemeClr val="bg1"/>
                </a:solidFill>
                <a:uFillTx/>
                <a:latin typeface="+mj-ea"/>
                <a:ea typeface="+mj-ea"/>
                <a:cs typeface="+mj-ea"/>
                <a:sym typeface="+mn-ea"/>
              </a:rPr>
              <a:t>性</a:t>
            </a:r>
            <a:endParaRPr lang="zh-CN" altLang="en-US" sz="2800" b="1" spc="800">
              <a:solidFill>
                <a:schemeClr val="bg1"/>
              </a:solidFill>
              <a:uFillTx/>
              <a:latin typeface="+mj-ea"/>
              <a:ea typeface="+mj-ea"/>
              <a:cs typeface="+mj-ea"/>
              <a:sym typeface="+mn-ea"/>
            </a:endParaRPr>
          </a:p>
        </p:txBody>
      </p:sp>
      <p:sp>
        <p:nvSpPr>
          <p:cNvPr id="9" name="文本框 8"/>
          <p:cNvSpPr txBox="1"/>
          <p:nvPr>
            <p:custDataLst>
              <p:tags r:id="rId24"/>
            </p:custDataLst>
          </p:nvPr>
        </p:nvSpPr>
        <p:spPr>
          <a:xfrm>
            <a:off x="708668" y="3909530"/>
            <a:ext cx="3920291" cy="2332512"/>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有效控制医保支出：</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依非米替片（</a:t>
            </a:r>
            <a:r>
              <a:rPr lang="en-US" altLang="en-US" sz="1400">
                <a:solidFill>
                  <a:schemeClr val="tx1"/>
                </a:solidFill>
                <a:latin typeface="+mn-ea"/>
                <a:cs typeface="+mn-ea"/>
                <a:sym typeface="+mn-ea"/>
              </a:rPr>
              <a:t>Ⅰ</a:t>
            </a:r>
            <a:r>
              <a:rPr lang="zh-CN" altLang="en-US" sz="1400">
                <a:solidFill>
                  <a:schemeClr val="tx1"/>
                </a:solidFill>
                <a:latin typeface="+mn-ea"/>
                <a:cs typeface="+mn-ea"/>
                <a:sym typeface="+mn-ea"/>
              </a:rPr>
              <a:t>）定价低于医保同类产品，兼具经济性与疗效，有效提升患者可及性并减轻医保负担。获</a:t>
            </a:r>
            <a:r>
              <a:rPr lang="zh-CN" altLang="en-US" sz="1400">
                <a:solidFill>
                  <a:srgbClr val="FF0000"/>
                </a:solidFill>
                <a:latin typeface="+mn-ea"/>
                <a:cs typeface="+mn-ea"/>
                <a:sym typeface="+mn-ea"/>
              </a:rPr>
              <a:t>《中国艾滋病诊疗指南</a:t>
            </a:r>
            <a:r>
              <a:rPr lang="en-US" altLang="zh-CN" sz="1400">
                <a:solidFill>
                  <a:srgbClr val="FF0000"/>
                </a:solidFill>
                <a:latin typeface="+mn-ea"/>
                <a:cs typeface="+mn-ea"/>
                <a:sym typeface="+mn-ea"/>
              </a:rPr>
              <a:t>2024</a:t>
            </a:r>
            <a:r>
              <a:rPr lang="zh-CN" altLang="en-US" sz="1400">
                <a:solidFill>
                  <a:srgbClr val="FF0000"/>
                </a:solidFill>
                <a:latin typeface="+mn-ea"/>
                <a:cs typeface="+mn-ea"/>
                <a:sym typeface="+mn-ea"/>
              </a:rPr>
              <a:t>版》双重推荐</a:t>
            </a:r>
            <a:r>
              <a:rPr lang="zh-CN" altLang="en-US" sz="1400">
                <a:solidFill>
                  <a:schemeClr val="tx1"/>
                </a:solidFill>
                <a:latin typeface="+mn-ea"/>
                <a:cs typeface="+mn-ea"/>
                <a:sym typeface="+mn-ea"/>
              </a:rPr>
              <a:t>，满足基础治疗需求的同时，为特殊合并症患者提供优质选择，临床价值显著</a:t>
            </a:r>
            <a:r>
              <a:rPr lang="zh-CN" altLang="en-US" sz="1400">
                <a:solidFill>
                  <a:schemeClr val="tx1"/>
                </a:solidFill>
                <a:latin typeface="+mn-ea"/>
                <a:cs typeface="+mn-ea"/>
                <a:sym typeface="+mn-ea"/>
              </a:rPr>
              <a:t>。</a:t>
            </a:r>
            <a:endParaRPr lang="zh-CN" altLang="en-US" sz="1400">
              <a:solidFill>
                <a:schemeClr val="tx1"/>
              </a:solidFill>
              <a:latin typeface="+mn-ea"/>
              <a:cs typeface="+mn-ea"/>
              <a:sym typeface="+mn-ea"/>
            </a:endParaRPr>
          </a:p>
        </p:txBody>
      </p:sp>
      <p:sp>
        <p:nvSpPr>
          <p:cNvPr id="11" name="文本框 10"/>
          <p:cNvSpPr txBox="1"/>
          <p:nvPr>
            <p:custDataLst>
              <p:tags r:id="rId25"/>
            </p:custDataLst>
          </p:nvPr>
        </p:nvSpPr>
        <p:spPr>
          <a:xfrm>
            <a:off x="6181090" y="1223010"/>
            <a:ext cx="4023360" cy="2348230"/>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完善管理体系：</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依非米替片（</a:t>
            </a:r>
            <a:r>
              <a:rPr lang="en-US" altLang="en-US" sz="1400">
                <a:solidFill>
                  <a:schemeClr val="tx1"/>
                </a:solidFill>
                <a:latin typeface="+mn-ea"/>
                <a:cs typeface="+mn-ea"/>
                <a:sym typeface="+mn-ea"/>
              </a:rPr>
              <a:t>Ⅰ</a:t>
            </a:r>
            <a:r>
              <a:rPr lang="zh-CN" altLang="en-US" sz="1400">
                <a:solidFill>
                  <a:schemeClr val="tx1"/>
                </a:solidFill>
                <a:latin typeface="+mn-ea"/>
                <a:cs typeface="+mn-ea"/>
                <a:sym typeface="+mn-ea"/>
              </a:rPr>
              <a:t>）作为处方抗</a:t>
            </a:r>
            <a:r>
              <a:rPr lang="en-US" altLang="zh-CN" sz="1400">
                <a:solidFill>
                  <a:schemeClr val="tx1"/>
                </a:solidFill>
                <a:latin typeface="+mn-ea"/>
                <a:cs typeface="+mn-ea"/>
                <a:sym typeface="+mn-ea"/>
              </a:rPr>
              <a:t>HIV</a:t>
            </a:r>
            <a:r>
              <a:rPr lang="zh-CN" altLang="en-US" sz="1400">
                <a:solidFill>
                  <a:schemeClr val="tx1"/>
                </a:solidFill>
                <a:latin typeface="+mn-ea"/>
                <a:cs typeface="+mn-ea"/>
                <a:sym typeface="+mn-ea"/>
              </a:rPr>
              <a:t>药物，严格遵循诊疗指南在定点机构使用，</a:t>
            </a:r>
            <a:r>
              <a:rPr lang="zh-CN" altLang="en-US" sz="1400">
                <a:solidFill>
                  <a:srgbClr val="FF0000"/>
                </a:solidFill>
                <a:latin typeface="+mn-ea"/>
                <a:cs typeface="+mn-ea"/>
                <a:sym typeface="+mn-ea"/>
              </a:rPr>
              <a:t>管理体系完善且滥用风险低</a:t>
            </a:r>
            <a:r>
              <a:rPr lang="zh-CN" altLang="en-US" sz="1400">
                <a:solidFill>
                  <a:schemeClr val="tx1"/>
                </a:solidFill>
                <a:latin typeface="+mn-ea"/>
                <a:cs typeface="+mn-ea"/>
                <a:sym typeface="+mn-ea"/>
              </a:rPr>
              <a:t>。其复方制剂优势显著，可优化用药管理、降低成本，实现医疗机构、医保和患者多方共赢，在保障用药安全的同时提升治疗效益。</a:t>
            </a:r>
            <a:endParaRPr lang="zh-CN" altLang="en-US" sz="1400">
              <a:solidFill>
                <a:schemeClr val="tx1"/>
              </a:solidFill>
              <a:latin typeface="+mn-ea"/>
              <a:cs typeface="+mn-ea"/>
              <a:sym typeface="+mn-ea"/>
            </a:endParaRPr>
          </a:p>
        </p:txBody>
      </p:sp>
      <p:sp>
        <p:nvSpPr>
          <p:cNvPr id="13" name="文本框 12"/>
          <p:cNvSpPr txBox="1"/>
          <p:nvPr>
            <p:custDataLst>
              <p:tags r:id="rId26"/>
            </p:custDataLst>
          </p:nvPr>
        </p:nvSpPr>
        <p:spPr>
          <a:xfrm>
            <a:off x="6202601" y="3909530"/>
            <a:ext cx="4023101" cy="2333155"/>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遏制疾病传播：</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截至</a:t>
            </a:r>
            <a:r>
              <a:rPr lang="en-US" altLang="zh-CN" sz="1400">
                <a:solidFill>
                  <a:schemeClr val="tx1"/>
                </a:solidFill>
                <a:latin typeface="+mn-ea"/>
                <a:cs typeface="+mn-ea"/>
                <a:sym typeface="+mn-ea"/>
              </a:rPr>
              <a:t>2024</a:t>
            </a:r>
            <a:r>
              <a:rPr lang="zh-CN" altLang="en-US" sz="1400">
                <a:solidFill>
                  <a:schemeClr val="tx1"/>
                </a:solidFill>
                <a:latin typeface="+mn-ea"/>
                <a:cs typeface="+mn-ea"/>
                <a:sym typeface="+mn-ea"/>
              </a:rPr>
              <a:t>年</a:t>
            </a:r>
            <a:r>
              <a:rPr lang="en-US" altLang="zh-CN" sz="1400">
                <a:solidFill>
                  <a:schemeClr val="tx1"/>
                </a:solidFill>
                <a:latin typeface="+mn-ea"/>
                <a:cs typeface="+mn-ea"/>
                <a:sym typeface="+mn-ea"/>
              </a:rPr>
              <a:t>6</a:t>
            </a:r>
            <a:r>
              <a:rPr lang="zh-CN" altLang="en-US" sz="1400">
                <a:solidFill>
                  <a:schemeClr val="tx1"/>
                </a:solidFill>
                <a:latin typeface="+mn-ea"/>
                <a:cs typeface="+mn-ea"/>
                <a:sym typeface="+mn-ea"/>
              </a:rPr>
              <a:t>月，我国现存</a:t>
            </a:r>
            <a:r>
              <a:rPr lang="en-US" altLang="zh-CN" sz="1400">
                <a:solidFill>
                  <a:schemeClr val="tx1"/>
                </a:solidFill>
                <a:latin typeface="+mn-ea"/>
                <a:cs typeface="+mn-ea"/>
                <a:sym typeface="+mn-ea"/>
              </a:rPr>
              <a:t>HIV/AIDS</a:t>
            </a:r>
            <a:r>
              <a:rPr lang="zh-CN" altLang="en-US" sz="1400">
                <a:solidFill>
                  <a:schemeClr val="tx1"/>
                </a:solidFill>
                <a:latin typeface="+mn-ea"/>
                <a:cs typeface="+mn-ea"/>
                <a:sym typeface="+mn-ea"/>
              </a:rPr>
              <a:t>患者</a:t>
            </a:r>
            <a:r>
              <a:rPr lang="en-US" altLang="zh-CN" sz="1400">
                <a:solidFill>
                  <a:schemeClr val="tx1"/>
                </a:solidFill>
                <a:latin typeface="+mn-ea"/>
                <a:cs typeface="+mn-ea"/>
                <a:sym typeface="+mn-ea"/>
              </a:rPr>
              <a:t>132</a:t>
            </a:r>
            <a:r>
              <a:rPr lang="zh-CN" altLang="en-US" sz="1400">
                <a:solidFill>
                  <a:schemeClr val="tx1"/>
                </a:solidFill>
                <a:latin typeface="+mn-ea"/>
                <a:cs typeface="+mn-ea"/>
                <a:sym typeface="+mn-ea"/>
              </a:rPr>
              <a:t>万例，防控形势严峻。依非米替片（</a:t>
            </a:r>
            <a:r>
              <a:rPr lang="en-US" altLang="en-US" sz="1400">
                <a:solidFill>
                  <a:schemeClr val="tx1"/>
                </a:solidFill>
                <a:latin typeface="+mn-ea"/>
                <a:cs typeface="+mn-ea"/>
                <a:sym typeface="+mn-ea"/>
              </a:rPr>
              <a:t>Ⅰ</a:t>
            </a:r>
            <a:r>
              <a:rPr lang="zh-CN" altLang="en-US" sz="1400">
                <a:solidFill>
                  <a:schemeClr val="tx1"/>
                </a:solidFill>
                <a:latin typeface="+mn-ea"/>
                <a:cs typeface="+mn-ea"/>
                <a:sym typeface="+mn-ea"/>
              </a:rPr>
              <a:t>）作为高效抗病毒复方制剂，同时</a:t>
            </a:r>
            <a:r>
              <a:rPr lang="zh-CN" altLang="en-US" sz="1400">
                <a:solidFill>
                  <a:srgbClr val="FF0000"/>
                </a:solidFill>
                <a:latin typeface="+mn-ea"/>
                <a:cs typeface="+mn-ea"/>
                <a:sym typeface="+mn-ea"/>
              </a:rPr>
              <a:t>具备疗效与可及性优势</a:t>
            </a:r>
            <a:r>
              <a:rPr lang="zh-CN" altLang="en-US" sz="1400">
                <a:solidFill>
                  <a:schemeClr val="tx1"/>
                </a:solidFill>
                <a:latin typeface="+mn-ea"/>
                <a:cs typeface="+mn-ea"/>
                <a:sym typeface="+mn-ea"/>
              </a:rPr>
              <a:t>，为疾病防控提供重要武器，对改善患者预后和遏制传播具有积极意义。</a:t>
            </a:r>
            <a:endParaRPr lang="zh-CN" altLang="en-US" sz="1400">
              <a:solidFill>
                <a:schemeClr val="tx1"/>
              </a:solidFill>
              <a:latin typeface="+mn-ea"/>
              <a:cs typeface="+mn-ea"/>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95275" y="320675"/>
            <a:ext cx="11591290" cy="6246495"/>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4604385" y="1873885"/>
            <a:ext cx="4168140" cy="1168400"/>
          </a:xfrm>
          <a:prstGeom prst="rect">
            <a:avLst/>
          </a:prstGeom>
          <a:noFill/>
        </p:spPr>
        <p:txBody>
          <a:bodyPr wrap="square" rtlCol="0">
            <a:spAutoFit/>
          </a:bodyPr>
          <a:p>
            <a:pPr algn="dist"/>
            <a:r>
              <a:rPr lang="zh-CN"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感谢观看</a:t>
            </a:r>
            <a:endParaRPr lang="zh-CN"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endParaRPr>
          </a:p>
          <a:p>
            <a:pPr algn="dist"/>
            <a:r>
              <a:rPr lang="zh-CN" altLang="en-US" sz="1600">
                <a:solidFill>
                  <a:schemeClr val="accent2">
                    <a:lumMod val="75000"/>
                  </a:schemeClr>
                </a:solidFill>
                <a:latin typeface="+mn-ea"/>
                <a:cs typeface="汉仪锐智W" panose="00020600040101010101" charset="-122"/>
                <a:sym typeface="+mn-ea"/>
              </a:rPr>
              <a:t>Thanks for watching</a:t>
            </a:r>
            <a:endParaRPr lang="zh-CN" sz="1600" b="1">
              <a:solidFill>
                <a:schemeClr val="accent2">
                  <a:lumMod val="75000"/>
                </a:schemeClr>
              </a:solidFill>
              <a:latin typeface="+mn-ea"/>
              <a:cs typeface="方正兰亭黑简体" panose="02000000000000000000" charset="-122"/>
            </a:endParaRPr>
          </a:p>
        </p:txBody>
      </p:sp>
      <p:sp>
        <p:nvSpPr>
          <p:cNvPr id="7" name="流程图: 延期 6"/>
          <p:cNvSpPr/>
          <p:nvPr/>
        </p:nvSpPr>
        <p:spPr>
          <a:xfrm rot="16200000">
            <a:off x="2825115" y="4585335"/>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流程图: 延期 11"/>
          <p:cNvSpPr/>
          <p:nvPr/>
        </p:nvSpPr>
        <p:spPr>
          <a:xfrm rot="16200000">
            <a:off x="5335270" y="4585335"/>
            <a:ext cx="1521460" cy="159829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3" name="流程图: 延期 12"/>
          <p:cNvSpPr/>
          <p:nvPr/>
        </p:nvSpPr>
        <p:spPr>
          <a:xfrm rot="16200000">
            <a:off x="7844155" y="4579620"/>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5" name="书写"/>
          <p:cNvSpPr/>
          <p:nvPr/>
        </p:nvSpPr>
        <p:spPr bwMode="auto">
          <a:xfrm>
            <a:off x="3379470" y="5190490"/>
            <a:ext cx="413385" cy="41275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15" name="图片 14" descr="365890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382635" y="5158105"/>
            <a:ext cx="445135" cy="445135"/>
          </a:xfrm>
          <a:prstGeom prst="rect">
            <a:avLst/>
          </a:prstGeom>
        </p:spPr>
      </p:pic>
      <p:pic>
        <p:nvPicPr>
          <p:cNvPr id="18" name="图片 17" descr="365945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050" y="5132070"/>
            <a:ext cx="471170" cy="471170"/>
          </a:xfrm>
          <a:prstGeom prst="rect">
            <a:avLst/>
          </a:prstGeom>
        </p:spPr>
      </p:pic>
      <p:sp>
        <p:nvSpPr>
          <p:cNvPr id="3" name="文本框 2"/>
          <p:cNvSpPr txBox="1"/>
          <p:nvPr/>
        </p:nvSpPr>
        <p:spPr>
          <a:xfrm>
            <a:off x="5860415" y="3609340"/>
            <a:ext cx="5412740" cy="521970"/>
          </a:xfrm>
          <a:prstGeom prst="rect">
            <a:avLst/>
          </a:prstGeom>
          <a:noFill/>
        </p:spPr>
        <p:txBody>
          <a:bodyPr wrap="square" rtlCol="0">
            <a:spAutoFit/>
          </a:bodyPr>
          <a:p>
            <a:r>
              <a:rPr lang="zh-CN" altLang="en-US" sz="2800" b="1">
                <a:solidFill>
                  <a:schemeClr val="accent6">
                    <a:lumMod val="75000"/>
                  </a:schemeClr>
                </a:solidFill>
                <a:latin typeface="方正兰亭黑简体" panose="02000000000000000000" charset="-122"/>
                <a:ea typeface="方正兰亭黑简体" panose="02000000000000000000" charset="-122"/>
              </a:rPr>
              <a:t>安徽贝克生物制药有限公司</a:t>
            </a:r>
            <a:endParaRPr lang="zh-CN" altLang="en-US" sz="2800" b="1">
              <a:solidFill>
                <a:schemeClr val="accent6">
                  <a:lumMod val="75000"/>
                </a:schemeClr>
              </a:solidFill>
              <a:latin typeface="方正兰亭黑简体" panose="02000000000000000000" charset="-122"/>
              <a:ea typeface="方正兰亭黑简体" panose="02000000000000000000" charset="-122"/>
            </a:endParaRPr>
          </a:p>
        </p:txBody>
      </p:sp>
      <p:pic>
        <p:nvPicPr>
          <p:cNvPr id="2" name="图片 1" descr="小盒2"/>
          <p:cNvPicPr>
            <a:picLocks noChangeAspect="1"/>
          </p:cNvPicPr>
          <p:nvPr/>
        </p:nvPicPr>
        <p:blipFill>
          <a:blip r:embed="rId5"/>
          <a:srcRect l="6514" t="4751" r="12116" b="7705"/>
          <a:stretch>
            <a:fillRect/>
          </a:stretch>
        </p:blipFill>
        <p:spPr>
          <a:xfrm>
            <a:off x="332105" y="786765"/>
            <a:ext cx="4272280" cy="3831590"/>
          </a:xfrm>
          <a:prstGeom prst="rect">
            <a:avLst/>
          </a:prstGeom>
        </p:spPr>
      </p:pic>
    </p:spTree>
  </p:cSld>
  <p:clrMapOvr>
    <a:masterClrMapping/>
  </p:clrMapOvr>
</p:sld>
</file>

<file path=ppt/tags/tag1.xml><?xml version="1.0" encoding="utf-8"?>
<p:tagLst xmlns:p="http://schemas.openxmlformats.org/presentationml/2006/main">
  <p:tag name="REFSHAPE" val="1383818996"/>
</p:tagLst>
</file>

<file path=ppt/tags/tag10.xml><?xml version="1.0" encoding="utf-8"?>
<p:tagLst xmlns:p="http://schemas.openxmlformats.org/presentationml/2006/main">
  <p:tag name="KSO_WM_DIAGRAM_VIRTUALLY_FRAME" val="{&quot;height&quot;:185.6,&quot;left&quot;:96.95,&quot;top&quot;:223.7,&quot;width&quot;:764.55}"/>
</p:tagLst>
</file>

<file path=ppt/tags/tag11.xml><?xml version="1.0" encoding="utf-8"?>
<p:tagLst xmlns:p="http://schemas.openxmlformats.org/presentationml/2006/main">
  <p:tag name="KSO_WM_DIAGRAM_VIRTUALLY_FRAME" val="{&quot;height&quot;:185.6,&quot;left&quot;:96.95,&quot;top&quot;:223.7,&quot;width&quot;:764.55}"/>
</p:tagLst>
</file>

<file path=ppt/tags/tag12.xml><?xml version="1.0" encoding="utf-8"?>
<p:tagLst xmlns:p="http://schemas.openxmlformats.org/presentationml/2006/main">
  <p:tag name="KSO_WM_DIAGRAM_VIRTUALLY_FRAME" val="{&quot;height&quot;:185.6,&quot;left&quot;:96.95,&quot;top&quot;:223.7,&quot;width&quot;:764.55}"/>
</p:tagLst>
</file>

<file path=ppt/tags/tag13.xml><?xml version="1.0" encoding="utf-8"?>
<p:tagLst xmlns:p="http://schemas.openxmlformats.org/presentationml/2006/main">
  <p:tag name="KSO_WM_DIAGRAM_VIRTUALLY_FRAME" val="{&quot;height&quot;:185.6,&quot;left&quot;:96.95,&quot;top&quot;:223.7,&quot;width&quot;:764.55}"/>
</p:tagLst>
</file>

<file path=ppt/tags/tag14.xml><?xml version="1.0" encoding="utf-8"?>
<p:tagLst xmlns:p="http://schemas.openxmlformats.org/presentationml/2006/main">
  <p:tag name="KSO_WM_DIAGRAM_VIRTUALLY_FRAME" val="{&quot;height&quot;:185.6,&quot;left&quot;:96.95,&quot;top&quot;:223.7,&quot;width&quot;:764.55}"/>
</p:tagLst>
</file>

<file path=ppt/tags/tag15.xml><?xml version="1.0" encoding="utf-8"?>
<p:tagLst xmlns:p="http://schemas.openxmlformats.org/presentationml/2006/main">
  <p:tag name="KSO_WM_DIAGRAM_VIRTUALLY_FRAME" val="{&quot;height&quot;:185.6,&quot;left&quot;:96.95,&quot;top&quot;:223.7,&quot;width&quot;:764.55}"/>
</p:tagLst>
</file>

<file path=ppt/tags/tag16.xml><?xml version="1.0" encoding="utf-8"?>
<p:tagLst xmlns:p="http://schemas.openxmlformats.org/presentationml/2006/main">
  <p:tag name="KSO_WM_DIAGRAM_VIRTUALLY_FRAME" val="{&quot;height&quot;:185.6,&quot;left&quot;:96.95,&quot;top&quot;:223.7,&quot;width&quot;:764.55}"/>
</p:tagLst>
</file>

<file path=ppt/tags/tag17.xml><?xml version="1.0" encoding="utf-8"?>
<p:tagLst xmlns:p="http://schemas.openxmlformats.org/presentationml/2006/main">
  <p:tag name="KSO_WM_DIAGRAM_VIRTUALLY_FRAME" val="{&quot;height&quot;:185.6,&quot;left&quot;:96.95,&quot;top&quot;:223.7,&quot;width&quot;:764.55}"/>
</p:tagLst>
</file>

<file path=ppt/tags/tag18.xml><?xml version="1.0" encoding="utf-8"?>
<p:tagLst xmlns:p="http://schemas.openxmlformats.org/presentationml/2006/main">
  <p:tag name="KSO_WM_DIAGRAM_VIRTUALLY_FRAME" val="{&quot;height&quot;:185.6,&quot;left&quot;:96.95,&quot;top&quot;:223.7,&quot;width&quot;:764.55}"/>
</p:tagLst>
</file>

<file path=ppt/tags/tag19.xml><?xml version="1.0" encoding="utf-8"?>
<p:tagLst xmlns:p="http://schemas.openxmlformats.org/presentationml/2006/main">
  <p:tag name="KSO_WM_DIAGRAM_VIRTUALLY_FRAME" val="{&quot;height&quot;:185.6,&quot;left&quot;:96.95,&quot;top&quot;:223.7,&quot;width&quot;:764.55}"/>
</p:tagLst>
</file>

<file path=ppt/tags/tag2.xml><?xml version="1.0" encoding="utf-8"?>
<p:tagLst xmlns:p="http://schemas.openxmlformats.org/presentationml/2006/main">
  <p:tag name="KSO_WM_DIAGRAM_VIRTUALLY_FRAME" val="{&quot;height&quot;:185.6,&quot;left&quot;:96.95,&quot;top&quot;:223.7,&quot;width&quot;:764.55}"/>
</p:tagLst>
</file>

<file path=ppt/tags/tag20.xml><?xml version="1.0" encoding="utf-8"?>
<p:tagLst xmlns:p="http://schemas.openxmlformats.org/presentationml/2006/main">
  <p:tag name="KSO_WM_DIAGRAM_VIRTUALLY_FRAME" val="{&quot;height&quot;:185.6,&quot;left&quot;:96.95,&quot;top&quot;:223.7,&quot;width&quot;:764.55}"/>
</p:tagLst>
</file>

<file path=ppt/tags/tag21.xml><?xml version="1.0" encoding="utf-8"?>
<p:tagLst xmlns:p="http://schemas.openxmlformats.org/presentationml/2006/main">
  <p:tag name="KSO_WM_DIAGRAM_VIRTUALLY_FRAME" val="{&quot;height&quot;:185.6,&quot;left&quot;:96.95,&quot;top&quot;:223.7,&quot;width&quot;:764.55}"/>
</p:tagLst>
</file>

<file path=ppt/tags/tag22.xml><?xml version="1.0" encoding="utf-8"?>
<p:tagLst xmlns:p="http://schemas.openxmlformats.org/presentationml/2006/main">
  <p:tag name="KSO_WM_DIAGRAM_VIRTUALLY_FRAME" val="{&quot;height&quot;:185.6,&quot;left&quot;:96.95,&quot;top&quot;:223.7,&quot;width&quot;:764.55}"/>
</p:tagLst>
</file>

<file path=ppt/tags/tag23.xml><?xml version="1.0" encoding="utf-8"?>
<p:tagLst xmlns:p="http://schemas.openxmlformats.org/presentationml/2006/main">
  <p:tag name="KSO_WM_DIAGRAM_VIRTUALLY_FRAME" val="{&quot;height&quot;:185.6,&quot;left&quot;:96.95,&quot;top&quot;:223.7,&quot;width&quot;:764.55}"/>
</p:tagLst>
</file>

<file path=ppt/tags/tag24.xml><?xml version="1.0" encoding="utf-8"?>
<p:tagLst xmlns:p="http://schemas.openxmlformats.org/presentationml/2006/main">
  <p:tag name="KSO_WM_DIAGRAM_VIRTUALLY_FRAME" val="{&quot;height&quot;:185.6,&quot;left&quot;:96.95,&quot;top&quot;:223.7,&quot;width&quot;:764.55}"/>
</p:tagLst>
</file>

<file path=ppt/tags/tag25.xml><?xml version="1.0" encoding="utf-8"?>
<p:tagLst xmlns:p="http://schemas.openxmlformats.org/presentationml/2006/main">
  <p:tag name="KSO_WM_DIAGRAM_VIRTUALLY_FRAME" val="{&quot;height&quot;:185.6,&quot;left&quot;:96.95,&quot;top&quot;:223.7,&quot;width&quot;:764.55}"/>
</p:tagLst>
</file>

<file path=ppt/tags/tag26.xml><?xml version="1.0" encoding="utf-8"?>
<p:tagLst xmlns:p="http://schemas.openxmlformats.org/presentationml/2006/main">
  <p:tag name="KSO_WM_DIAGRAM_VIRTUALLY_FRAME" val="{&quot;height&quot;:185.6,&quot;left&quot;:96.95,&quot;top&quot;:223.7,&quot;width&quot;:764.55}"/>
</p:tagLst>
</file>

<file path=ppt/tags/tag27.xml><?xml version="1.0" encoding="utf-8"?>
<p:tagLst xmlns:p="http://schemas.openxmlformats.org/presentationml/2006/main">
  <p:tag name="KSO_WM_DIAGRAM_VIRTUALLY_FRAME" val="{&quot;height&quot;:307.8623587570626,&quot;left&quot;:107.3,&quot;top&quot;:174.85,&quot;width&quot;:745.5}"/>
</p:tagLst>
</file>

<file path=ppt/tags/tag28.xml><?xml version="1.0" encoding="utf-8"?>
<p:tagLst xmlns:p="http://schemas.openxmlformats.org/presentationml/2006/main">
  <p:tag name="KSO_WM_DIAGRAM_VIRTUALLY_FRAME" val="{&quot;height&quot;:307.8623587570626,&quot;left&quot;:107.3,&quot;top&quot;:174.85,&quot;width&quot;:745.5}"/>
</p:tagLst>
</file>

<file path=ppt/tags/tag29.xml><?xml version="1.0" encoding="utf-8"?>
<p:tagLst xmlns:p="http://schemas.openxmlformats.org/presentationml/2006/main">
  <p:tag name="TABLE_ENDDRAG_ORIGIN_RECT" val="428*207"/>
  <p:tag name="TABLE_ENDDRAG_RECT" val="51*139*428*207"/>
</p:tagLst>
</file>

<file path=ppt/tags/tag3.xml><?xml version="1.0" encoding="utf-8"?>
<p:tagLst xmlns:p="http://schemas.openxmlformats.org/presentationml/2006/main">
  <p:tag name="KSO_WM_DIAGRAM_VIRTUALLY_FRAME" val="{&quot;height&quot;:185.6,&quot;left&quot;:96.95,&quot;top&quot;:223.7,&quot;width&quot;:764.55}"/>
</p:tagLst>
</file>

<file path=ppt/tags/tag30.xml><?xml version="1.0" encoding="utf-8"?>
<p:tagLst xmlns:p="http://schemas.openxmlformats.org/presentationml/2006/main">
  <p:tag name="KSO_WM_DIAGRAM_VIRTUALLY_FRAME" val="{&quot;height&quot;:307.8623587570626,&quot;left&quot;:107.3,&quot;top&quot;:174.85,&quot;width&quot;:745.5}"/>
</p:tagLst>
</file>

<file path=ppt/tags/tag31.xml><?xml version="1.0" encoding="utf-8"?>
<p:tagLst xmlns:p="http://schemas.openxmlformats.org/presentationml/2006/main">
  <p:tag name="KSO_WM_DIAGRAM_VIRTUALLY_FRAME" val="{&quot;height&quot;:399.2,&quot;left&quot;:44.6,&quot;top&quot;:92.35,&quot;width&quot;:868.1398098859314}"/>
</p:tagLst>
</file>

<file path=ppt/tags/tag32.xml><?xml version="1.0" encoding="utf-8"?>
<p:tagLst xmlns:p="http://schemas.openxmlformats.org/presentationml/2006/main">
  <p:tag name="KSO_WM_DIAGRAM_VIRTUALLY_FRAME" val="{&quot;height&quot;:399.2,&quot;left&quot;:44.6,&quot;top&quot;:92.35,&quot;width&quot;:868.1398098859314}"/>
</p:tagLst>
</file>

<file path=ppt/tags/tag33.xml><?xml version="1.0" encoding="utf-8"?>
<p:tagLst xmlns:p="http://schemas.openxmlformats.org/presentationml/2006/main">
  <p:tag name="KSO_WM_DIAGRAM_VIRTUALLY_FRAME" val="{&quot;height&quot;:399.2,&quot;left&quot;:44.6,&quot;top&quot;:92.35,&quot;width&quot;:868.1398098859314}"/>
</p:tagLst>
</file>

<file path=ppt/tags/tag34.xml><?xml version="1.0" encoding="utf-8"?>
<p:tagLst xmlns:p="http://schemas.openxmlformats.org/presentationml/2006/main">
  <p:tag name="KSO_WM_DIAGRAM_VIRTUALLY_FRAME" val="{&quot;height&quot;:399.2,&quot;left&quot;:44.6,&quot;top&quot;:92.35,&quot;width&quot;:868.1398098859314}"/>
</p:tagLst>
</file>

<file path=ppt/tags/tag35.xml><?xml version="1.0" encoding="utf-8"?>
<p:tagLst xmlns:p="http://schemas.openxmlformats.org/presentationml/2006/main">
  <p:tag name="KSO_WM_DIAGRAM_VIRTUALLY_FRAME" val="{&quot;height&quot;:399.2,&quot;left&quot;:44.6,&quot;top&quot;:92.35,&quot;width&quot;:868.1398098859314}"/>
</p:tagLst>
</file>

<file path=ppt/tags/tag36.xml><?xml version="1.0" encoding="utf-8"?>
<p:tagLst xmlns:p="http://schemas.openxmlformats.org/presentationml/2006/main">
  <p:tag name="KSO_WM_DIAGRAM_VIRTUALLY_FRAME" val="{&quot;height&quot;:399.2,&quot;left&quot;:44.6,&quot;top&quot;:92.35,&quot;width&quot;:868.1398098859314}"/>
</p:tagLst>
</file>

<file path=ppt/tags/tag37.xml><?xml version="1.0" encoding="utf-8"?>
<p:tagLst xmlns:p="http://schemas.openxmlformats.org/presentationml/2006/main">
  <p:tag name="KSO_WM_DIAGRAM_VIRTUALLY_FRAME" val="{&quot;height&quot;:399.2,&quot;left&quot;:44.6,&quot;top&quot;:92.35,&quot;width&quot;:868.1398098859314}"/>
</p:tagLst>
</file>

<file path=ppt/tags/tag38.xml><?xml version="1.0" encoding="utf-8"?>
<p:tagLst xmlns:p="http://schemas.openxmlformats.org/presentationml/2006/main">
  <p:tag name="KSO_WM_DIAGRAM_VIRTUALLY_FRAME" val="{&quot;height&quot;:399.2,&quot;left&quot;:44.6,&quot;top&quot;:92.35,&quot;width&quot;:868.1398098859314}"/>
</p:tagLst>
</file>

<file path=ppt/tags/tag39.xml><?xml version="1.0" encoding="utf-8"?>
<p:tagLst xmlns:p="http://schemas.openxmlformats.org/presentationml/2006/main">
  <p:tag name="KSO_WM_DIAGRAM_VIRTUALLY_FRAME" val="{&quot;height&quot;:399.2,&quot;left&quot;:44.6,&quot;top&quot;:92.35,&quot;width&quot;:868.1398098859314}"/>
</p:tagLst>
</file>

<file path=ppt/tags/tag4.xml><?xml version="1.0" encoding="utf-8"?>
<p:tagLst xmlns:p="http://schemas.openxmlformats.org/presentationml/2006/main">
  <p:tag name="KSO_WM_DIAGRAM_VIRTUALLY_FRAME" val="{&quot;height&quot;:185.6,&quot;left&quot;:96.95,&quot;top&quot;:223.7,&quot;width&quot;:764.55}"/>
</p:tagLst>
</file>

<file path=ppt/tags/tag40.xml><?xml version="1.0" encoding="utf-8"?>
<p:tagLst xmlns:p="http://schemas.openxmlformats.org/presentationml/2006/main">
  <p:tag name="KSO_WM_DIAGRAM_VIRTUALLY_FRAME" val="{&quot;height&quot;:399.2,&quot;left&quot;:44.6,&quot;top&quot;:92.35,&quot;width&quot;:868.1398098859314}"/>
</p:tagLst>
</file>

<file path=ppt/tags/tag41.xml><?xml version="1.0" encoding="utf-8"?>
<p:tagLst xmlns:p="http://schemas.openxmlformats.org/presentationml/2006/main">
  <p:tag name="KSO_WM_DIAGRAM_VIRTUALLY_FRAME" val="{&quot;height&quot;:399.2,&quot;left&quot;:44.6,&quot;top&quot;:92.35,&quot;width&quot;:868.1398098859314}"/>
</p:tagLst>
</file>

<file path=ppt/tags/tag42.xml><?xml version="1.0" encoding="utf-8"?>
<p:tagLst xmlns:p="http://schemas.openxmlformats.org/presentationml/2006/main">
  <p:tag name="KSO_WM_DIAGRAM_VIRTUALLY_FRAME" val="{&quot;height&quot;:399.2,&quot;left&quot;:44.6,&quot;top&quot;:92.35,&quot;width&quot;:868.1398098859314}"/>
</p:tagLst>
</file>

<file path=ppt/tags/tag43.xml><?xml version="1.0" encoding="utf-8"?>
<p:tagLst xmlns:p="http://schemas.openxmlformats.org/presentationml/2006/main">
  <p:tag name="KSO_WM_DIAGRAM_VIRTUALLY_FRAME" val="{&quot;height&quot;:399.2,&quot;left&quot;:44.6,&quot;top&quot;:92.35,&quot;width&quot;:868.1398098859314}"/>
</p:tagLst>
</file>

<file path=ppt/tags/tag44.xml><?xml version="1.0" encoding="utf-8"?>
<p:tagLst xmlns:p="http://schemas.openxmlformats.org/presentationml/2006/main">
  <p:tag name="KSO_WM_DIAGRAM_VIRTUALLY_FRAME" val="{&quot;height&quot;:399.2,&quot;left&quot;:44.6,&quot;top&quot;:92.35,&quot;width&quot;:868.1398098859314}"/>
</p:tagLst>
</file>

<file path=ppt/tags/tag45.xml><?xml version="1.0" encoding="utf-8"?>
<p:tagLst xmlns:p="http://schemas.openxmlformats.org/presentationml/2006/main">
  <p:tag name="KSO_WM_DIAGRAM_VIRTUALLY_FRAME" val="{&quot;height&quot;:399.2,&quot;left&quot;:44.6,&quot;top&quot;:92.35,&quot;width&quot;:868.1398098859314}"/>
</p:tagLst>
</file>

<file path=ppt/tags/tag46.xml><?xml version="1.0" encoding="utf-8"?>
<p:tagLst xmlns:p="http://schemas.openxmlformats.org/presentationml/2006/main">
  <p:tag name="KSO_WM_DIAGRAM_VIRTUALLY_FRAME" val="{&quot;height&quot;:399.2,&quot;left&quot;:44.6,&quot;top&quot;:92.35,&quot;width&quot;:868.1398098859314}"/>
</p:tagLst>
</file>

<file path=ppt/tags/tag47.xml><?xml version="1.0" encoding="utf-8"?>
<p:tagLst xmlns:p="http://schemas.openxmlformats.org/presentationml/2006/main">
  <p:tag name="KSO_WM_DIAGRAM_VIRTUALLY_FRAME" val="{&quot;height&quot;:399.2,&quot;left&quot;:44.6,&quot;top&quot;:92.35,&quot;width&quot;:868.1398098859314}"/>
</p:tagLst>
</file>

<file path=ppt/tags/tag48.xml><?xml version="1.0" encoding="utf-8"?>
<p:tagLst xmlns:p="http://schemas.openxmlformats.org/presentationml/2006/main">
  <p:tag name="KSO_WM_DIAGRAM_VIRTUALLY_FRAME" val="{&quot;height&quot;:399.2,&quot;left&quot;:44.6,&quot;top&quot;:92.35,&quot;width&quot;:868.1398098859314}"/>
</p:tagLst>
</file>

<file path=ppt/tags/tag49.xml><?xml version="1.0" encoding="utf-8"?>
<p:tagLst xmlns:p="http://schemas.openxmlformats.org/presentationml/2006/main">
  <p:tag name="KSO_WM_DIAGRAM_VIRTUALLY_FRAME" val="{&quot;height&quot;:399.2,&quot;left&quot;:44.6,&quot;top&quot;:92.35,&quot;width&quot;:868.1398098859314}"/>
</p:tagLst>
</file>

<file path=ppt/tags/tag5.xml><?xml version="1.0" encoding="utf-8"?>
<p:tagLst xmlns:p="http://schemas.openxmlformats.org/presentationml/2006/main">
  <p:tag name="KSO_WM_DIAGRAM_VIRTUALLY_FRAME" val="{&quot;height&quot;:185.6,&quot;left&quot;:96.95,&quot;top&quot;:223.7,&quot;width&quot;:764.55}"/>
</p:tagLst>
</file>

<file path=ppt/tags/tag50.xml><?xml version="1.0" encoding="utf-8"?>
<p:tagLst xmlns:p="http://schemas.openxmlformats.org/presentationml/2006/main">
  <p:tag name="KSO_WM_DIAGRAM_VIRTUALLY_FRAME" val="{&quot;height&quot;:399.2,&quot;left&quot;:44.6,&quot;top&quot;:92.35,&quot;width&quot;:868.1398098859314}"/>
</p:tagLst>
</file>

<file path=ppt/tags/tag51.xml><?xml version="1.0" encoding="utf-8"?>
<p:tagLst xmlns:p="http://schemas.openxmlformats.org/presentationml/2006/main">
  <p:tag name="KSO_WM_DIAGRAM_VIRTUALLY_FRAME" val="{&quot;height&quot;:399.2,&quot;left&quot;:44.6,&quot;top&quot;:92.35,&quot;width&quot;:868.1398098859314}"/>
</p:tagLst>
</file>

<file path=ppt/tags/tag52.xml><?xml version="1.0" encoding="utf-8"?>
<p:tagLst xmlns:p="http://schemas.openxmlformats.org/presentationml/2006/main">
  <p:tag name="KSO_WM_DIAGRAM_VIRTUALLY_FRAME" val="{&quot;height&quot;:399.2,&quot;left&quot;:44.6,&quot;top&quot;:92.35,&quot;width&quot;:868.1398098859314}"/>
</p:tagLst>
</file>

<file path=ppt/tags/tag53.xml><?xml version="1.0" encoding="utf-8"?>
<p:tagLst xmlns:p="http://schemas.openxmlformats.org/presentationml/2006/main">
  <p:tag name="KSO_WM_DIAGRAM_VIRTUALLY_FRAME" val="{&quot;height&quot;:399.2,&quot;left&quot;:44.6,&quot;top&quot;:92.35,&quot;width&quot;:868.1398098859314}"/>
</p:tagLst>
</file>

<file path=ppt/tags/tag54.xml><?xml version="1.0" encoding="utf-8"?>
<p:tagLst xmlns:p="http://schemas.openxmlformats.org/presentationml/2006/main">
  <p:tag name="KSO_WM_DIAGRAM_VIRTUALLY_FRAME" val="{&quot;height&quot;:399.2,&quot;left&quot;:44.6,&quot;top&quot;:92.35,&quot;width&quot;:868.1398098859314}"/>
</p:tagLst>
</file>

<file path=ppt/tags/tag55.xml><?xml version="1.0" encoding="utf-8"?>
<p:tagLst xmlns:p="http://schemas.openxmlformats.org/presentationml/2006/main">
  <p:tag name="resource_record_key" val="{&quot;13&quot;:[19951231,19951230],&quot;29&quot;:[50000097,50000213,50000150,50000113,50000193,50000199,50000283,50000099]}"/>
</p:tagLst>
</file>

<file path=ppt/tags/tag6.xml><?xml version="1.0" encoding="utf-8"?>
<p:tagLst xmlns:p="http://schemas.openxmlformats.org/presentationml/2006/main">
  <p:tag name="KSO_WM_DIAGRAM_VIRTUALLY_FRAME" val="{&quot;height&quot;:185.6,&quot;left&quot;:96.95,&quot;top&quot;:223.7,&quot;width&quot;:764.55}"/>
</p:tagLst>
</file>

<file path=ppt/tags/tag7.xml><?xml version="1.0" encoding="utf-8"?>
<p:tagLst xmlns:p="http://schemas.openxmlformats.org/presentationml/2006/main">
  <p:tag name="KSO_WM_DIAGRAM_VIRTUALLY_FRAME" val="{&quot;height&quot;:185.6,&quot;left&quot;:96.95,&quot;top&quot;:223.7,&quot;width&quot;:764.55}"/>
</p:tagLst>
</file>

<file path=ppt/tags/tag8.xml><?xml version="1.0" encoding="utf-8"?>
<p:tagLst xmlns:p="http://schemas.openxmlformats.org/presentationml/2006/main">
  <p:tag name="KSO_WM_DIAGRAM_VIRTUALLY_FRAME" val="{&quot;height&quot;:185.6,&quot;left&quot;:96.95,&quot;top&quot;:223.7,&quot;width&quot;:764.55}"/>
</p:tagLst>
</file>

<file path=ppt/tags/tag9.xml><?xml version="1.0" encoding="utf-8"?>
<p:tagLst xmlns:p="http://schemas.openxmlformats.org/presentationml/2006/main">
  <p:tag name="KSO_WM_DIAGRAM_VIRTUALLY_FRAME" val="{&quot;height&quot;:185.6,&quot;left&quot;:96.95,&quot;top&quot;:223.7,&quot;width&quot;:764.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2666</Words>
  <Application>WPS 演示</Application>
  <PresentationFormat>宽屏</PresentationFormat>
  <Paragraphs>190</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方正兰亭黑简体</vt:lpstr>
      <vt:lpstr>Calibri</vt:lpstr>
      <vt:lpstr>汉仪雅酷黑 45W</vt:lpstr>
      <vt:lpstr>汉仪晓波花月圆W</vt:lpstr>
      <vt:lpstr>汉仪长美黑简</vt:lpstr>
      <vt:lpstr>汉仪雅酷黑 65W</vt:lpstr>
      <vt:lpstr>汉仪锐智W</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赵晓雅</cp:lastModifiedBy>
  <cp:revision>92</cp:revision>
  <dcterms:created xsi:type="dcterms:W3CDTF">2020-03-14T08:16:00Z</dcterms:created>
  <dcterms:modified xsi:type="dcterms:W3CDTF">2025-07-20T00:58:20Z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KSOTemplateUUID">
    <vt:lpwstr>v1.0_mb_HrtWNQ+JHbxiJaH+Y9GB0A==</vt:lpwstr>
  </property>
  <property fmtid="{D5CDD505-2E9C-101B-9397-08002B2CF9AE}" pid="4" name="ICV">
    <vt:lpwstr>BB04D99408864ECBBBB589480789A0FB_13</vt:lpwstr>
  </property>
</Properties>
</file>