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media/image12.svg" ContentType="image/svg+xml"/>
  <Override PartName="/ppt/media/image14.svg" ContentType="image/svg+xml"/>
  <Override PartName="/ppt/media/image16.svg" ContentType="image/svg+xml"/>
  <Override PartName="/ppt/media/image18.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87" r:id="rId3"/>
    <p:sldId id="273" r:id="rId4"/>
    <p:sldId id="276" r:id="rId5"/>
    <p:sldId id="285" r:id="rId6"/>
    <p:sldId id="280" r:id="rId7"/>
    <p:sldId id="283" r:id="rId9"/>
    <p:sldId id="286" r:id="rId10"/>
    <p:sldId id="278" r:id="rId11"/>
    <p:sldId id="284" r:id="rId12"/>
    <p:sldId id="262" r:id="rId13"/>
  </p:sldIdLst>
  <p:sldSz cx="9144000" cy="5143500" type="screen16x9"/>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9" userDrawn="1">
          <p15:clr>
            <a:srgbClr val="A4A3A4"/>
          </p15:clr>
        </p15:guide>
        <p15:guide id="2" pos="29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C2C8"/>
    <a:srgbClr val="4DAFC0"/>
    <a:srgbClr val="F2DCDB"/>
    <a:srgbClr val="DCE6F2"/>
    <a:srgbClr val="DBEEF4"/>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207" d="100"/>
          <a:sy n="207" d="100"/>
        </p:scale>
        <p:origin x="-822" y="-90"/>
      </p:cViewPr>
      <p:guideLst>
        <p:guide orient="horz" pos="1659"/>
        <p:guide pos="293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gs" Target="tags/tag22.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4" Type="http://schemas.microsoft.com/office/2011/relationships/chartColorStyle" Target="colors1.xml"/><Relationship Id="rId3" Type="http://schemas.microsoft.com/office/2011/relationships/chartStyle" Target="style1.xml"/><Relationship Id="rId2" Type="http://schemas.openxmlformats.org/officeDocument/2006/relationships/themeOverride" Target="../theme/themeOverride1.xml"/><Relationship Id="rId1" Type="http://schemas.openxmlformats.org/officeDocument/2006/relationships/oleObject" Target="file:///C:\Users\13631\Desktop\&#26032;&#24314;%20XLSX%20&#24037;&#20316;&#34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960" b="0" i="0" u="none" strike="noStrike" kern="1200" spc="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r>
              <a:rPr lang="zh-CN" altLang="en-US" sz="960">
                <a:solidFill>
                  <a:schemeClr val="tx1">
                    <a:lumMod val="65000"/>
                    <a:lumOff val="35000"/>
                  </a:schemeClr>
                </a:solidFill>
                <a:uFillTx/>
                <a:latin typeface="黑体" panose="02010609060101010101" charset="-122"/>
                <a:ea typeface="黑体" panose="02010609060101010101" charset="-122"/>
                <a:cs typeface="黑体" panose="02010609060101010101" charset="-122"/>
              </a:rPr>
              <a:t>有效率（</a:t>
            </a:r>
            <a:r>
              <a:rPr lang="en-US" altLang="zh-CN" sz="960">
                <a:solidFill>
                  <a:schemeClr val="tx1">
                    <a:lumMod val="65000"/>
                    <a:lumOff val="35000"/>
                  </a:schemeClr>
                </a:solidFill>
                <a:uFillTx/>
                <a:latin typeface="黑体" panose="02010609060101010101" charset="-122"/>
                <a:ea typeface="黑体" panose="02010609060101010101" charset="-122"/>
                <a:cs typeface="黑体" panose="02010609060101010101" charset="-122"/>
              </a:rPr>
              <a:t>%</a:t>
            </a:r>
            <a:r>
              <a:rPr lang="zh-CN" altLang="en-US" sz="960">
                <a:solidFill>
                  <a:schemeClr val="tx1">
                    <a:lumMod val="65000"/>
                    <a:lumOff val="35000"/>
                  </a:schemeClr>
                </a:solidFill>
                <a:uFillTx/>
                <a:latin typeface="黑体" panose="02010609060101010101" charset="-122"/>
                <a:ea typeface="黑体" panose="02010609060101010101" charset="-122"/>
                <a:cs typeface="黑体" panose="02010609060101010101" charset="-122"/>
              </a:rPr>
              <a:t>）</a:t>
            </a:r>
            <a:endParaRPr lang="zh-CN" altLang="en-US" sz="960">
              <a:solidFill>
                <a:schemeClr val="tx1">
                  <a:lumMod val="65000"/>
                  <a:lumOff val="35000"/>
                </a:schemeClr>
              </a:solidFill>
              <a:uFillTx/>
              <a:latin typeface="黑体" panose="02010609060101010101" charset="-122"/>
              <a:ea typeface="黑体" panose="02010609060101010101" charset="-122"/>
              <a:cs typeface="黑体" panose="02010609060101010101" charset="-122"/>
            </a:endParaRPr>
          </a:p>
        </c:rich>
      </c:tx>
      <c:layout>
        <c:manualLayout>
          <c:xMode val="edge"/>
          <c:yMode val="edge"/>
          <c:x val="0.387304517827477"/>
          <c:y val="0.00895522388059702"/>
        </c:manualLayout>
      </c:layout>
      <c:overlay val="0"/>
      <c:spPr>
        <a:noFill/>
        <a:ln>
          <a:noFill/>
        </a:ln>
        <a:effectLst/>
      </c:spPr>
    </c:title>
    <c:autoTitleDeleted val="0"/>
    <c:plotArea>
      <c:layout/>
      <c:barChart>
        <c:barDir val="col"/>
        <c:grouping val="clustered"/>
        <c:varyColors val="0"/>
        <c:ser>
          <c:idx val="0"/>
          <c:order val="0"/>
          <c:tx>
            <c:strRef>
              <c:f>'[新建 XLSX 工作表.xlsx]Sheet1'!$B$1</c:f>
              <c:strCache>
                <c:ptCount val="1"/>
                <c:pt idx="0">
                  <c:v>有效率（%）</c:v>
                </c:pt>
              </c:strCache>
            </c:strRef>
          </c:tx>
          <c:spPr>
            <a:solidFill>
              <a:srgbClr val="4DAFC0"/>
            </a:solidFill>
            <a:ln>
              <a:noFill/>
            </a:ln>
            <a:effectLst/>
          </c:spPr>
          <c:invertIfNegative val="0"/>
          <c:dLbls>
            <c:dLbl>
              <c:idx val="0"/>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1"/>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3"/>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4"/>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dLbl>
              <c:idx val="5"/>
              <c:layout/>
              <c:numFmt formatCode="General" sourceLinked="1"/>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0" vertOverflow="ellipsis" vert="horz" wrap="square" lIns="38100" tIns="19050" rIns="38100" bIns="19050" anchor="ctr" anchorCtr="1" forceAA="0">
                <a:spAutoFit/>
              </a:bodyPr>
              <a:lstStyle/>
              <a:p>
                <a:pPr>
                  <a:defRPr lang="zh-CN" sz="800" b="1" i="0" u="none" strike="noStrike" kern="1200" cap="none" spc="0" normalizeH="0" baseline="0">
                    <a:solidFill>
                      <a:schemeClr val="tx1">
                        <a:lumMod val="75000"/>
                        <a:lumOff val="25000"/>
                      </a:schemeClr>
                    </a:solidFill>
                    <a:uFill>
                      <a:solidFill>
                        <a:schemeClr val="tx1">
                          <a:lumMod val="75000"/>
                          <a:lumOff val="25000"/>
                        </a:schemeClr>
                      </a:solidFill>
                    </a:u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'[新建 XLSX 工作表.xlsx]Sheet1'!$A$2:$A$7</c:f>
              <c:strCache>
                <c:ptCount val="6"/>
                <c:pt idx="0">
                  <c:v>骨关节炎</c:v>
                </c:pt>
                <c:pt idx="1">
                  <c:v>腰痛</c:v>
                </c:pt>
                <c:pt idx="2">
                  <c:v>肩周炎</c:v>
                </c:pt>
                <c:pt idx="3">
                  <c:v>手术后，创伤后</c:v>
                </c:pt>
                <c:pt idx="4">
                  <c:v>拔牙后疼痛</c:v>
                </c:pt>
                <c:pt idx="5">
                  <c:v>急性上呼吸道炎症</c:v>
                </c:pt>
              </c:strCache>
            </c:strRef>
          </c:cat>
          <c:val>
            <c:numRef>
              <c:f>'[新建 XLSX 工作表.xlsx]Sheet1'!$B$2:$B$7</c:f>
              <c:numCache>
                <c:formatCode>General</c:formatCode>
                <c:ptCount val="6"/>
                <c:pt idx="0">
                  <c:v>87.3</c:v>
                </c:pt>
                <c:pt idx="1">
                  <c:v>77.1</c:v>
                </c:pt>
                <c:pt idx="2">
                  <c:v>85.2</c:v>
                </c:pt>
                <c:pt idx="3">
                  <c:v>95.4</c:v>
                </c:pt>
                <c:pt idx="4">
                  <c:v>97.2</c:v>
                </c:pt>
                <c:pt idx="5">
                  <c:v>89.4</c:v>
                </c:pt>
              </c:numCache>
            </c:numRef>
          </c:val>
        </c:ser>
        <c:dLbls>
          <c:showLegendKey val="0"/>
          <c:showVal val="1"/>
          <c:showCatName val="0"/>
          <c:showSerName val="0"/>
          <c:showPercent val="0"/>
          <c:showBubbleSize val="0"/>
        </c:dLbls>
        <c:gapWidth val="219"/>
        <c:overlap val="-27"/>
        <c:axId val="756076059"/>
        <c:axId val="301824049"/>
      </c:barChart>
      <c:catAx>
        <c:axId val="756076059"/>
        <c:scaling>
          <c:orientation val="minMax"/>
        </c:scaling>
        <c:delete val="0"/>
        <c:axPos val="b"/>
        <c:numFmt formatCode="General" sourceLinked="1"/>
        <c:majorTickMark val="none"/>
        <c:minorTickMark val="none"/>
        <c:tickLblPos val="nextTo"/>
        <c:spPr>
          <a:noFill/>
          <a:ln w="6350" cap="flat" cmpd="sng" algn="ctr">
            <a:solidFill>
              <a:schemeClr val="tx1">
                <a:lumMod val="50000"/>
                <a:lumOff val="50000"/>
                <a:alpha val="25000"/>
              </a:schemeClr>
            </a:solidFill>
            <a:round/>
          </a:ln>
          <a:effectLst/>
        </c:spPr>
        <c:txPr>
          <a:bodyPr rot="-60000000" spcFirstLastPara="0" vertOverflow="ellipsis" vert="horz" wrap="square" anchor="ctr" anchorCtr="1" forceAA="0"/>
          <a:lstStyle/>
          <a:p>
            <a:pPr>
              <a:defRPr lang="zh-CN" sz="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301824049"/>
        <c:crosses val="autoZero"/>
        <c:auto val="1"/>
        <c:lblAlgn val="ctr"/>
        <c:lblOffset val="100"/>
        <c:noMultiLvlLbl val="0"/>
      </c:catAx>
      <c:valAx>
        <c:axId val="301824049"/>
        <c:scaling>
          <c:orientation val="minMax"/>
        </c:scaling>
        <c:delete val="1"/>
        <c:axPos val="l"/>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crossAx val="756076059"/>
        <c:crosses val="autoZero"/>
        <c:crossBetween val="between"/>
      </c:valAx>
      <c:spPr>
        <a:noFill/>
        <a:ln>
          <a:noFill/>
        </a:ln>
        <a:effectLst/>
      </c:spPr>
    </c:plotArea>
    <c:plotVisOnly val="1"/>
    <c:dispBlanksAs val="gap"/>
    <c:showDLblsOverMax val="0"/>
    <c:extLst>
      <c:ext uri="{0b15fc19-7d7d-44ad-8c2d-2c3a37ce22c3}">
        <chartProps xmlns="https://web.wps.cn/et/2018/main" chartId="{c9587cbc-bcca-493c-90ed-f72d99c7fa46}"/>
      </c:ext>
    </c:extLst>
  </c:chart>
  <c:spPr>
    <a:noFill/>
    <a:ln w="6350" cap="flat" cmpd="sng" algn="ctr">
      <a:solidFill>
        <a:sysClr val="window" lastClr="FFFFFF">
          <a:alpha val="25000"/>
        </a:sysClr>
      </a:solidFill>
      <a:round/>
    </a:ln>
    <a:effectLst>
      <a:outerShdw blurRad="63500" dist="37357" dir="2700000" sx="0" sy="0" rotWithShape="0">
        <a:scrgbClr r="0" g="0" b="0"/>
      </a:outerShdw>
    </a:effectLst>
  </c:spPr>
  <c:txPr>
    <a:bodyPr/>
    <a:lstStyle/>
    <a:p>
      <a:pPr>
        <a:defRPr lang="zh-CN" sz="800">
          <a:latin typeface="微软雅黑" panose="020B0503020204020204" charset="-122"/>
          <a:ea typeface="微软雅黑" panose="020B0503020204020204" charset="-122"/>
          <a:cs typeface="微软雅黑" panose="020B0503020204020204" charset="-122"/>
          <a:sym typeface="微软雅黑" panose="020B0503020204020204"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54781"/>
            <a:ext cx="2057400" cy="329088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54781"/>
            <a:ext cx="6019800" cy="329088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C20A6A8-7774-4C09-ACBD-B7B179C1185F}"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5990117-4175-4AC6-B9BE-F3F7C11D018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C20A6A8-7774-4C09-ACBD-B7B179C1185F}"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5990117-4175-4AC6-B9BE-F3F7C11D018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 Id="rId3" Type="http://schemas.openxmlformats.org/officeDocument/2006/relationships/tags" Target="../tags/tag1.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tags" Target="../tags/tag9.xml"/><Relationship Id="rId7" Type="http://schemas.openxmlformats.org/officeDocument/2006/relationships/tags" Target="../tags/tag8.xml"/><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image" Target="../media/image6.png"/><Relationship Id="rId17" Type="http://schemas.openxmlformats.org/officeDocument/2006/relationships/notesSlide" Target="../notesSlides/notesSlide1.xml"/><Relationship Id="rId16" Type="http://schemas.openxmlformats.org/officeDocument/2006/relationships/slideLayout" Target="../slideLayouts/slideLayout2.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tags" Target="../tags/tag1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image" Target="../media/image9.png"/><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tags" Target="../tags/tag18.xml"/><Relationship Id="rId2" Type="http://schemas.openxmlformats.org/officeDocument/2006/relationships/tags" Target="../tags/tag17.xml"/><Relationship Id="rId10" Type="http://schemas.openxmlformats.org/officeDocument/2006/relationships/slideLayout" Target="../slideLayouts/slideLayout2.xml"/><Relationship Id="rId1" Type="http://schemas.openxmlformats.org/officeDocument/2006/relationships/chart" Target="../charts/chart1.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image" Target="../media/image16.svg"/><Relationship Id="rId7" Type="http://schemas.openxmlformats.org/officeDocument/2006/relationships/image" Target="../media/image15.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8.sv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华邦2024年各人员任务\陈玉华1月\4月\ppt\资源 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055" y="267494"/>
            <a:ext cx="1420686"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华邦2024年各人员任务\陈玉华1月\4月\ppt\资源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31990"/>
            <a:ext cx="9144000" cy="591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华邦2024年各人员任务\陈玉华1月\4月\ppt\资源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831963"/>
            <a:ext cx="1153988" cy="97178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dministrator\Desktop\华邦2024年各人员任务\陈玉华1月\4月\ppt\资源 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4083919"/>
            <a:ext cx="2879902" cy="6776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882708" y="1347356"/>
            <a:ext cx="5234940" cy="768350"/>
          </a:xfrm>
          <a:prstGeom prst="rect">
            <a:avLst/>
          </a:prstGeom>
          <a:noFill/>
          <a:effectLst/>
        </p:spPr>
        <p:txBody>
          <a:bodyPr wrap="none" rtlCol="0">
            <a:spAutoFit/>
          </a:bodyPr>
          <a:lstStyle/>
          <a:p>
            <a:pPr algn="dist"/>
            <a:r>
              <a:rPr lang="zh-CN" sz="4400" b="1" dirty="0" smtClean="0">
                <a:solidFill>
                  <a:srgbClr val="C00000"/>
                </a:solidFill>
                <a:latin typeface="思源黑体 CN Medium" panose="020B0600000000000000" charset="-122"/>
                <a:ea typeface="思源黑体 CN Medium" panose="020B0600000000000000" charset="-122"/>
                <a:cs typeface="思源黑体 CN Medium" panose="020B0600000000000000" charset="-122"/>
              </a:rPr>
              <a:t>洛索洛芬钠</a:t>
            </a:r>
            <a:r>
              <a:rPr lang="zh-CN" sz="44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rPr>
              <a:t>口服溶液</a:t>
            </a:r>
            <a:endParaRPr lang="zh-CN" sz="44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11" name="TextBox 10"/>
          <p:cNvSpPr txBox="1"/>
          <p:nvPr/>
        </p:nvSpPr>
        <p:spPr>
          <a:xfrm>
            <a:off x="3347808" y="2930907"/>
            <a:ext cx="2481580" cy="368300"/>
          </a:xfrm>
          <a:prstGeom prst="rect">
            <a:avLst/>
          </a:prstGeom>
          <a:noFill/>
        </p:spPr>
        <p:txBody>
          <a:bodyPr wrap="none" rtlCol="0">
            <a:spAutoFit/>
          </a:bodyPr>
          <a:lstStyle/>
          <a:p>
            <a:r>
              <a:rPr lang="zh-CN" altLang="en-US" b="1" dirty="0" smtClean="0">
                <a:latin typeface="思源黑体 CN Medium" panose="020B0600000000000000" charset="-122"/>
                <a:ea typeface="思源黑体 CN Medium" panose="020B0600000000000000" charset="-122"/>
              </a:rPr>
              <a:t>重庆</a:t>
            </a:r>
            <a:r>
              <a:rPr lang="zh-CN" altLang="en-US" b="1" dirty="0" smtClean="0">
                <a:solidFill>
                  <a:srgbClr val="C00000"/>
                </a:solidFill>
                <a:latin typeface="思源黑体 CN Medium" panose="020B0600000000000000" charset="-122"/>
                <a:ea typeface="思源黑体 CN Medium" panose="020B0600000000000000" charset="-122"/>
              </a:rPr>
              <a:t>华邦制药</a:t>
            </a:r>
            <a:r>
              <a:rPr lang="zh-CN" altLang="en-US" b="1" dirty="0" smtClean="0">
                <a:latin typeface="思源黑体 CN Medium" panose="020B0600000000000000" charset="-122"/>
                <a:ea typeface="思源黑体 CN Medium" panose="020B0600000000000000" charset="-122"/>
              </a:rPr>
              <a:t>有限公司</a:t>
            </a:r>
            <a:endParaRPr lang="zh-CN" altLang="en-US" b="1" dirty="0" smtClean="0">
              <a:latin typeface="思源黑体 CN Medium" panose="020B0600000000000000" charset="-122"/>
              <a:ea typeface="思源黑体 CN Medium" panose="020B0600000000000000" charset="-122"/>
            </a:endParaRPr>
          </a:p>
        </p:txBody>
      </p:sp>
      <p:sp>
        <p:nvSpPr>
          <p:cNvPr id="2" name="圆角矩形 1"/>
          <p:cNvSpPr/>
          <p:nvPr/>
        </p:nvSpPr>
        <p:spPr>
          <a:xfrm>
            <a:off x="1547495" y="2211705"/>
            <a:ext cx="6193155" cy="360045"/>
          </a:xfrm>
          <a:prstGeom prst="round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2000" b="1">
                <a:latin typeface="微软雅黑" panose="020B0503020204020204" charset="-122"/>
                <a:ea typeface="微软雅黑" panose="020B0503020204020204" charset="-122"/>
              </a:rPr>
              <a:t>更好满足吞咽困难患者解热、镇痛、抗炎的用药需求</a:t>
            </a:r>
            <a:endParaRPr lang="zh-CN" altLang="en-US" sz="20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华邦2024年各人员任务\陈玉华1月\4月\ppt\资源 1.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96055" y="267494"/>
            <a:ext cx="1420686" cy="3600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Administrator\Desktop\华邦2024年各人员任务\陈玉华1月\4月\ppt\资源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31990"/>
            <a:ext cx="9144000" cy="5910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华邦2024年各人员任务\陈玉华1月\4月\ppt\资源 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4328" y="3831963"/>
            <a:ext cx="1153988" cy="9717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87594" y="1419374"/>
            <a:ext cx="5902960" cy="1383665"/>
          </a:xfrm>
          <a:prstGeom prst="rect">
            <a:avLst/>
          </a:prstGeom>
          <a:noFill/>
        </p:spPr>
        <p:txBody>
          <a:bodyPr wrap="none" rtlCol="0">
            <a:spAutoFit/>
          </a:bodyPr>
          <a:lstStyle/>
          <a:p>
            <a:pPr algn="l"/>
            <a:r>
              <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rPr>
              <a:t>感谢您对</a:t>
            </a:r>
            <a:r>
              <a:rPr lang="zh-CN" altLang="en-US" sz="2800" b="1" dirty="0" smtClean="0">
                <a:solidFill>
                  <a:srgbClr val="C00000"/>
                </a:solidFill>
                <a:latin typeface="思源黑体 CN Medium" panose="020B0600000000000000" charset="-122"/>
                <a:ea typeface="思源黑体 CN Medium" panose="020B0600000000000000" charset="-122"/>
                <a:cs typeface="思源黑体 CN Medium" panose="020B0600000000000000" charset="-122"/>
              </a:rPr>
              <a:t>吞咽困难的疼痛患者</a:t>
            </a:r>
            <a:r>
              <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rPr>
              <a:t>的关注</a:t>
            </a:r>
            <a:endPar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endParaRPr>
          </a:p>
          <a:p>
            <a:pPr algn="l"/>
            <a:r>
              <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rPr>
              <a:t>和对洛索洛芬钠口服溶液的支持！</a:t>
            </a:r>
            <a:endPar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endParaRPr>
          </a:p>
          <a:p>
            <a:pPr algn="l"/>
            <a:endParaRPr lang="zh-CN" altLang="en-US" sz="2800" b="1" dirty="0" smtClean="0">
              <a:solidFill>
                <a:srgbClr val="4DAFC0"/>
              </a:solidFill>
              <a:latin typeface="思源黑体 CN Medium" panose="020B0600000000000000" charset="-122"/>
              <a:ea typeface="思源黑体 CN Medium" panose="020B0600000000000000" charset="-122"/>
              <a:cs typeface="思源黑体 CN Medium" panose="020B0600000000000000" charset="-122"/>
            </a:endParaRPr>
          </a:p>
        </p:txBody>
      </p:sp>
      <p:pic>
        <p:nvPicPr>
          <p:cNvPr id="3" name="图片 2"/>
          <p:cNvPicPr/>
          <p:nvPr/>
        </p:nvPicPr>
        <p:blipFill>
          <a:blip r:embed="rId4"/>
          <a:stretch>
            <a:fillRect/>
          </a:stretch>
        </p:blipFill>
        <p:spPr>
          <a:xfrm>
            <a:off x="3707765" y="2211705"/>
            <a:ext cx="4163695" cy="2143760"/>
          </a:xfrm>
          <a:prstGeom prst="rect">
            <a:avLst/>
          </a:prstGeom>
        </p:spPr>
      </p:pic>
      <p:pic>
        <p:nvPicPr>
          <p:cNvPr id="4" name="图片 3"/>
          <p:cNvPicPr/>
          <p:nvPr/>
        </p:nvPicPr>
        <p:blipFill>
          <a:blip r:embed="rId5"/>
          <a:stretch>
            <a:fillRect/>
          </a:stretch>
        </p:blipFill>
        <p:spPr>
          <a:xfrm>
            <a:off x="6516370" y="2139315"/>
            <a:ext cx="1726565" cy="214439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sp>
        <p:nvSpPr>
          <p:cNvPr id="7" name="对角圆角矩形 6"/>
          <p:cNvSpPr/>
          <p:nvPr/>
        </p:nvSpPr>
        <p:spPr>
          <a:xfrm>
            <a:off x="1546860" y="1707515"/>
            <a:ext cx="1925955" cy="446405"/>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   01 </a:t>
            </a:r>
            <a:r>
              <a:rPr lang="zh-CN" altLang="en-US" sz="2000">
                <a:latin typeface="微软雅黑" panose="020B0503020204020204" charset="-122"/>
                <a:ea typeface="微软雅黑" panose="020B0503020204020204" charset="-122"/>
                <a:cs typeface="微软雅黑" panose="020B0503020204020204" charset="-122"/>
              </a:rPr>
              <a:t>基本信息</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3347720" y="771525"/>
            <a:ext cx="1602105" cy="583565"/>
          </a:xfrm>
          <a:prstGeom prst="rect">
            <a:avLst/>
          </a:prstGeom>
          <a:noFill/>
        </p:spPr>
        <p:txBody>
          <a:bodyPr wrap="square" rtlCol="0">
            <a:spAutoFit/>
          </a:bodyPr>
          <a:p>
            <a:r>
              <a:rPr lang="zh-CN" altLang="en-US" sz="3200" b="1">
                <a:solidFill>
                  <a:srgbClr val="4DAF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目</a:t>
            </a:r>
            <a:r>
              <a:rPr lang="en-US" altLang="zh-CN" sz="3200" b="1">
                <a:solidFill>
                  <a:srgbClr val="4DAF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  </a:t>
            </a:r>
            <a:r>
              <a:rPr lang="zh-CN" altLang="en-US" sz="3200" b="1">
                <a:solidFill>
                  <a:srgbClr val="4DAF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rPr>
              <a:t>录</a:t>
            </a:r>
            <a:endParaRPr lang="zh-CN" altLang="en-US" sz="3200" b="1">
              <a:solidFill>
                <a:srgbClr val="4DAFC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endParaRPr>
          </a:p>
        </p:txBody>
      </p:sp>
      <p:sp>
        <p:nvSpPr>
          <p:cNvPr id="11" name="对角圆角矩形 10"/>
          <p:cNvSpPr/>
          <p:nvPr/>
        </p:nvSpPr>
        <p:spPr>
          <a:xfrm>
            <a:off x="1546860" y="2426970"/>
            <a:ext cx="1925955" cy="387350"/>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03 </a:t>
            </a:r>
            <a:r>
              <a:rPr lang="zh-CN" altLang="en-US" sz="2000">
                <a:latin typeface="微软雅黑" panose="020B0503020204020204" charset="-122"/>
                <a:ea typeface="微软雅黑" panose="020B0503020204020204" charset="-122"/>
                <a:cs typeface="微软雅黑" panose="020B0503020204020204" charset="-122"/>
              </a:rPr>
              <a:t>有效性</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2" name="对角圆角矩形 11"/>
          <p:cNvSpPr/>
          <p:nvPr/>
        </p:nvSpPr>
        <p:spPr>
          <a:xfrm>
            <a:off x="1546860" y="3074670"/>
            <a:ext cx="1931670" cy="407670"/>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05 </a:t>
            </a:r>
            <a:r>
              <a:rPr lang="zh-CN" altLang="en-US" sz="2000">
                <a:latin typeface="微软雅黑" panose="020B0503020204020204" charset="-122"/>
                <a:ea typeface="微软雅黑" panose="020B0503020204020204" charset="-122"/>
                <a:cs typeface="微软雅黑" panose="020B0503020204020204" charset="-122"/>
              </a:rPr>
              <a:t>创新性</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3" name="对角圆角矩形 12"/>
          <p:cNvSpPr/>
          <p:nvPr/>
        </p:nvSpPr>
        <p:spPr>
          <a:xfrm>
            <a:off x="4498975" y="1696085"/>
            <a:ext cx="1925955" cy="446405"/>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02 </a:t>
            </a:r>
            <a:r>
              <a:rPr lang="zh-CN" altLang="en-US" sz="2000">
                <a:latin typeface="微软雅黑" panose="020B0503020204020204" charset="-122"/>
                <a:ea typeface="微软雅黑" panose="020B0503020204020204" charset="-122"/>
                <a:cs typeface="微软雅黑" panose="020B0503020204020204" charset="-122"/>
              </a:rPr>
              <a:t>安全性</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17" name="对角圆角矩形 16"/>
          <p:cNvSpPr/>
          <p:nvPr/>
        </p:nvSpPr>
        <p:spPr>
          <a:xfrm>
            <a:off x="4498975" y="2415540"/>
            <a:ext cx="1925955" cy="387350"/>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04 </a:t>
            </a:r>
            <a:r>
              <a:rPr lang="zh-CN" altLang="en-US" sz="2000">
                <a:latin typeface="微软雅黑" panose="020B0503020204020204" charset="-122"/>
                <a:ea typeface="微软雅黑" panose="020B0503020204020204" charset="-122"/>
                <a:cs typeface="微软雅黑" panose="020B0503020204020204" charset="-122"/>
              </a:rPr>
              <a:t>经济性</a:t>
            </a:r>
            <a:endParaRPr lang="zh-CN" altLang="en-US" sz="2000">
              <a:latin typeface="微软雅黑" panose="020B0503020204020204" charset="-122"/>
              <a:ea typeface="微软雅黑" panose="020B0503020204020204" charset="-122"/>
              <a:cs typeface="微软雅黑" panose="020B0503020204020204" charset="-122"/>
            </a:endParaRPr>
          </a:p>
        </p:txBody>
      </p:sp>
      <p:sp>
        <p:nvSpPr>
          <p:cNvPr id="21" name="对角圆角矩形 20"/>
          <p:cNvSpPr/>
          <p:nvPr/>
        </p:nvSpPr>
        <p:spPr>
          <a:xfrm>
            <a:off x="4498975" y="3063240"/>
            <a:ext cx="1931670" cy="407670"/>
          </a:xfrm>
          <a:prstGeom prst="round2DiagRect">
            <a:avLst>
              <a:gd name="adj1" fmla="val 16667"/>
              <a:gd name="adj2" fmla="val 25925"/>
            </a:avLst>
          </a:prstGeom>
          <a:solidFill>
            <a:srgbClr val="4DAFC0"/>
          </a:solidFill>
          <a:ln>
            <a:noFill/>
          </a:ln>
          <a:effectLst>
            <a:outerShdw blurRad="50800" dist="38100" dir="2700000" algn="tl" rotWithShape="0">
              <a:schemeClr val="tx1">
                <a:alpha val="66000"/>
              </a:scheme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a:latin typeface="微软雅黑" panose="020B0503020204020204" charset="-122"/>
                <a:ea typeface="微软雅黑" panose="020B0503020204020204" charset="-122"/>
                <a:cs typeface="微软雅黑" panose="020B0503020204020204" charset="-122"/>
              </a:rPr>
              <a:t>06 </a:t>
            </a:r>
            <a:r>
              <a:rPr lang="zh-CN" altLang="en-US" sz="2000">
                <a:latin typeface="微软雅黑" panose="020B0503020204020204" charset="-122"/>
                <a:ea typeface="微软雅黑" panose="020B0503020204020204" charset="-122"/>
                <a:cs typeface="微软雅黑" panose="020B0503020204020204" charset="-122"/>
              </a:rPr>
              <a:t>公平性</a:t>
            </a:r>
            <a:endParaRPr lang="zh-CN" altLang="en-US" sz="2000">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基本信息</a:t>
            </a:r>
            <a:endParaRPr lang="zh-CN" altLang="en-US" sz="1600" b="1">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有效性</a:t>
            </a:r>
            <a:endParaRPr lang="zh-CN" altLang="en-US" sz="1600">
              <a:latin typeface="微软雅黑" panose="020B0503020204020204" charset="-122"/>
              <a:ea typeface="微软雅黑" panose="020B0503020204020204" charset="-122"/>
            </a:endParaRPr>
          </a:p>
        </p:txBody>
      </p:sp>
      <p:sp>
        <p:nvSpPr>
          <p:cNvPr id="14" name="矩形 13"/>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经济性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438975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17" name="图片 16" descr="微信图片_20250603163148"/>
          <p:cNvPicPr>
            <a:picLocks noChangeAspect="1"/>
          </p:cNvPicPr>
          <p:nvPr/>
        </p:nvPicPr>
        <p:blipFill>
          <a:blip r:embed="rId2"/>
          <a:stretch>
            <a:fillRect/>
          </a:stretch>
        </p:blipFill>
        <p:spPr>
          <a:xfrm>
            <a:off x="7164705" y="227330"/>
            <a:ext cx="1924050" cy="257175"/>
          </a:xfrm>
          <a:prstGeom prst="rect">
            <a:avLst/>
          </a:prstGeom>
        </p:spPr>
      </p:pic>
      <p:graphicFrame>
        <p:nvGraphicFramePr>
          <p:cNvPr id="2" name="表格 1"/>
          <p:cNvGraphicFramePr/>
          <p:nvPr/>
        </p:nvGraphicFramePr>
        <p:xfrm>
          <a:off x="251460" y="915670"/>
          <a:ext cx="6398260" cy="4307840"/>
        </p:xfrm>
        <a:graphic>
          <a:graphicData uri="http://schemas.openxmlformats.org/drawingml/2006/table">
            <a:tbl>
              <a:tblPr firstRow="1" bandRow="1">
                <a:tableStyleId>{5C22544A-7EE6-4342-B048-85BDC9FD1C3A}</a:tableStyleId>
              </a:tblPr>
              <a:tblGrid>
                <a:gridCol w="993775"/>
                <a:gridCol w="2442210"/>
                <a:gridCol w="1441450"/>
                <a:gridCol w="1520825"/>
              </a:tblGrid>
              <a:tr h="309245">
                <a:tc>
                  <a:txBody>
                    <a:bodyPr/>
                    <a:p>
                      <a:pPr algn="ctr">
                        <a:buNone/>
                      </a:pPr>
                      <a:r>
                        <a:rPr lang="zh-CN" altLang="en-US" sz="1200" b="1">
                          <a:solidFill>
                            <a:schemeClr val="tx1"/>
                          </a:solidFill>
                          <a:latin typeface="微软雅黑" panose="020B0503020204020204" charset="-122"/>
                          <a:ea typeface="微软雅黑" panose="020B0503020204020204" charset="-122"/>
                        </a:rPr>
                        <a:t>通用名</a:t>
                      </a:r>
                      <a:endParaRPr lang="zh-CN" altLang="en-US" sz="1200" b="1">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c gridSpan="3">
                  <a:txBody>
                    <a:bodyPr/>
                    <a:p>
                      <a:pPr algn="ctr">
                        <a:buNone/>
                      </a:pPr>
                      <a:r>
                        <a:rPr lang="zh-CN" altLang="en-US" sz="1600">
                          <a:solidFill>
                            <a:srgbClr val="4DAFC0"/>
                          </a:solidFill>
                          <a:latin typeface="微软雅黑" panose="020B0503020204020204" charset="-122"/>
                          <a:ea typeface="微软雅黑" panose="020B0503020204020204" charset="-122"/>
                          <a:sym typeface="+mn-ea"/>
                        </a:rPr>
                        <a:t>洛索洛芬钠口服溶液</a:t>
                      </a:r>
                      <a:endParaRPr lang="zh-CN" altLang="en-US" sz="1600">
                        <a:solidFill>
                          <a:srgbClr val="4DAFC0"/>
                        </a:solidFill>
                        <a:latin typeface="微软雅黑" panose="020B0503020204020204" charset="-122"/>
                        <a:ea typeface="微软雅黑" panose="020B0503020204020204" charset="-122"/>
                        <a:sym typeface="+mn-ea"/>
                      </a:endParaRPr>
                    </a:p>
                  </a:txBody>
                  <a:tcPr>
                    <a:solidFill>
                      <a:schemeClr val="accent1">
                        <a:lumMod val="20000"/>
                        <a:lumOff val="80000"/>
                      </a:schemeClr>
                    </a:solidFill>
                  </a:tcPr>
                </a:tc>
                <a:tc hMerge="1">
                  <a:tcPr>
                    <a:solidFill>
                      <a:schemeClr val="accent2">
                        <a:lumMod val="20000"/>
                        <a:lumOff val="80000"/>
                      </a:schemeClr>
                    </a:solidFill>
                  </a:tcPr>
                </a:tc>
                <a:tc hMerge="1">
                  <a:tcPr>
                    <a:noFill/>
                  </a:tcPr>
                </a:tc>
              </a:tr>
              <a:tr h="299720">
                <a:tc>
                  <a:txBody>
                    <a:bodyPr/>
                    <a:p>
                      <a:pPr algn="ctr">
                        <a:buNone/>
                      </a:pPr>
                      <a:r>
                        <a:rPr lang="zh-CN" altLang="en-US" sz="1200" b="1">
                          <a:solidFill>
                            <a:schemeClr val="tx1"/>
                          </a:solidFill>
                          <a:latin typeface="微软雅黑" panose="020B0503020204020204" charset="-122"/>
                          <a:ea typeface="微软雅黑" panose="020B0503020204020204" charset="-122"/>
                        </a:rPr>
                        <a:t>注册规格</a:t>
                      </a:r>
                      <a:endParaRPr lang="zh-CN" altLang="en-US" sz="1200" b="1">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c>
                  <a:txBody>
                    <a:bodyPr/>
                    <a:p>
                      <a:pPr>
                        <a:buNone/>
                      </a:pPr>
                      <a:r>
                        <a:rPr sz="12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10ml:60mg</a:t>
                      </a:r>
                      <a:r>
                        <a:rPr sz="9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（按C</a:t>
                      </a:r>
                      <a:r>
                        <a:rPr sz="900" baseline="-250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15</a:t>
                      </a:r>
                      <a:r>
                        <a:rPr sz="9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H</a:t>
                      </a:r>
                      <a:r>
                        <a:rPr sz="900" baseline="-250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17</a:t>
                      </a:r>
                      <a:r>
                        <a:rPr sz="9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NaO</a:t>
                      </a:r>
                      <a:r>
                        <a:rPr sz="900" baseline="-250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3</a:t>
                      </a:r>
                      <a:r>
                        <a:rPr sz="9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rPr>
                        <a:t>计）</a:t>
                      </a:r>
                      <a:endParaRPr lang="zh-CN" altLang="en-US" sz="900"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mn-ea"/>
                      </a:endParaRPr>
                    </a:p>
                  </a:txBody>
                  <a:tcPr>
                    <a:solidFill>
                      <a:schemeClr val="accent1">
                        <a:lumMod val="20000"/>
                        <a:lumOff val="80000"/>
                      </a:schemeClr>
                    </a:solidFill>
                  </a:tcPr>
                </a:tc>
                <a:tc>
                  <a:txBody>
                    <a:bodyPr/>
                    <a:p>
                      <a:pPr algn="ctr">
                        <a:buNone/>
                      </a:pPr>
                      <a:r>
                        <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rPr>
                        <a:t>是否为</a:t>
                      </a:r>
                      <a:r>
                        <a:rPr lang="en-US" altLang="zh-CN" sz="1200" b="1">
                          <a:solidFill>
                            <a:schemeClr val="tx1"/>
                          </a:solidFill>
                          <a:latin typeface="微软雅黑" panose="020B0503020204020204" charset="-122"/>
                          <a:ea typeface="微软雅黑" panose="020B0503020204020204" charset="-122"/>
                          <a:cs typeface="微软雅黑" panose="020B0503020204020204" charset="-122"/>
                          <a:sym typeface="+mn-ea"/>
                        </a:rPr>
                        <a:t>OTC</a:t>
                      </a:r>
                      <a:r>
                        <a:rPr lang="zh-CN" altLang="en-US" sz="1200" b="1">
                          <a:solidFill>
                            <a:schemeClr val="tx1"/>
                          </a:solidFill>
                          <a:latin typeface="微软雅黑" panose="020B0503020204020204" charset="-122"/>
                          <a:ea typeface="微软雅黑" panose="020B0503020204020204" charset="-122"/>
                          <a:cs typeface="微软雅黑" panose="020B0503020204020204" charset="-122"/>
                          <a:sym typeface="+mn-ea"/>
                        </a:rPr>
                        <a:t>药品</a:t>
                      </a:r>
                      <a:endParaRPr lang="zh-CN" altLang="en-US" sz="1200" b="1">
                        <a:solidFill>
                          <a:schemeClr val="tx1"/>
                        </a:solidFill>
                        <a:latin typeface="微软雅黑" panose="020B0503020204020204" charset="-122"/>
                        <a:ea typeface="微软雅黑" panose="020B0503020204020204" charset="-122"/>
                        <a:sym typeface="微软雅黑" panose="020B0503020204020204" charset="-122"/>
                      </a:endParaRPr>
                    </a:p>
                  </a:txBody>
                  <a:tcPr>
                    <a:solidFill>
                      <a:schemeClr val="accent2">
                        <a:lumMod val="20000"/>
                        <a:lumOff val="80000"/>
                      </a:schemeClr>
                    </a:solidFill>
                  </a:tcPr>
                </a:tc>
                <a:tc>
                  <a:txBody>
                    <a:bodyPr/>
                    <a:p>
                      <a:pPr>
                        <a:buNone/>
                      </a:pPr>
                      <a:r>
                        <a:rPr lang="zh-CN" altLang="en-US" sz="1200">
                          <a:solidFill>
                            <a:schemeClr val="tx1"/>
                          </a:solidFill>
                          <a:latin typeface="微软雅黑" panose="020B0503020204020204" charset="-122"/>
                          <a:ea typeface="微软雅黑" panose="020B0503020204020204" charset="-122"/>
                          <a:sym typeface="+mn-ea"/>
                        </a:rPr>
                        <a:t>否</a:t>
                      </a:r>
                      <a:endParaRPr lang="zh-CN" altLang="en-US" sz="1200">
                        <a:solidFill>
                          <a:schemeClr val="tx1"/>
                        </a:solidFill>
                        <a:latin typeface="微软雅黑" panose="020B0503020204020204" charset="-122"/>
                        <a:ea typeface="微软雅黑" panose="020B0503020204020204" charset="-122"/>
                      </a:endParaRPr>
                    </a:p>
                  </a:txBody>
                  <a:tcPr>
                    <a:solidFill>
                      <a:schemeClr val="accent1">
                        <a:lumMod val="20000"/>
                        <a:lumOff val="80000"/>
                      </a:schemeClr>
                    </a:solidFill>
                  </a:tcPr>
                </a:tc>
              </a:tr>
              <a:tr h="381000">
                <a:tc>
                  <a:txBody>
                    <a:bodyPr/>
                    <a:p>
                      <a:pPr algn="ctr">
                        <a:buNone/>
                      </a:pPr>
                      <a:r>
                        <a:rPr lang="zh-CN" altLang="en-US" sz="1200" b="1">
                          <a:solidFill>
                            <a:srgbClr val="C00000"/>
                          </a:solidFill>
                          <a:latin typeface="微软雅黑" panose="020B0503020204020204" charset="-122"/>
                          <a:ea typeface="微软雅黑" panose="020B0503020204020204" charset="-122"/>
                        </a:rPr>
                        <a:t>适应症</a:t>
                      </a:r>
                      <a:endParaRPr lang="zh-CN" altLang="en-US" sz="1200" b="1">
                        <a:solidFill>
                          <a:srgbClr val="C00000"/>
                        </a:solidFill>
                        <a:latin typeface="微软雅黑" panose="020B0503020204020204" charset="-122"/>
                        <a:ea typeface="微软雅黑" panose="020B0503020204020204" charset="-122"/>
                      </a:endParaRPr>
                    </a:p>
                  </a:txBody>
                  <a:tcPr anchor="ctr" anchorCtr="0">
                    <a:solidFill>
                      <a:schemeClr val="accent2">
                        <a:lumMod val="20000"/>
                        <a:lumOff val="80000"/>
                      </a:schemeClr>
                    </a:solidFill>
                  </a:tcPr>
                </a:tc>
                <a:tc gridSpan="3">
                  <a:txBody>
                    <a:bodyPr/>
                    <a:p>
                      <a:pPr>
                        <a:buNone/>
                      </a:pPr>
                      <a:r>
                        <a:rPr lang="en-US" altLang="en-US" sz="1100">
                          <a:solidFill>
                            <a:schemeClr val="tx1"/>
                          </a:solidFill>
                          <a:latin typeface="微软雅黑" panose="020B0503020204020204" charset="-122"/>
                          <a:ea typeface="微软雅黑" panose="020B0503020204020204" charset="-122"/>
                        </a:rPr>
                        <a:t>①</a:t>
                      </a:r>
                      <a:r>
                        <a:rPr lang="zh-CN" altLang="en-US" sz="1100">
                          <a:solidFill>
                            <a:schemeClr val="tx1"/>
                          </a:solidFill>
                          <a:latin typeface="微软雅黑" panose="020B0503020204020204" charset="-122"/>
                          <a:ea typeface="微软雅黑" panose="020B0503020204020204" charset="-122"/>
                        </a:rPr>
                        <a:t>下述疾患及症状的</a:t>
                      </a:r>
                      <a:r>
                        <a:rPr lang="zh-CN" altLang="en-US" sz="1100">
                          <a:solidFill>
                            <a:srgbClr val="C00000"/>
                          </a:solidFill>
                          <a:latin typeface="微软雅黑" panose="020B0503020204020204" charset="-122"/>
                          <a:ea typeface="微软雅黑" panose="020B0503020204020204" charset="-122"/>
                        </a:rPr>
                        <a:t>消炎和镇痛</a:t>
                      </a:r>
                      <a:r>
                        <a:rPr lang="en-US" altLang="zh-CN" sz="1100">
                          <a:solidFill>
                            <a:schemeClr val="tx1"/>
                          </a:solidFill>
                          <a:latin typeface="微软雅黑" panose="020B0503020204020204" charset="-122"/>
                          <a:ea typeface="微软雅黑" panose="020B0503020204020204" charset="-122"/>
                        </a:rPr>
                        <a:t> </a:t>
                      </a:r>
                      <a:endParaRPr lang="en-US" altLang="zh-CN" sz="1100">
                        <a:solidFill>
                          <a:schemeClr val="tx1"/>
                        </a:solidFill>
                        <a:latin typeface="微软雅黑" panose="020B0503020204020204" charset="-122"/>
                        <a:ea typeface="微软雅黑" panose="020B0503020204020204" charset="-122"/>
                      </a:endParaRPr>
                    </a:p>
                    <a:p>
                      <a:pPr>
                        <a:buNone/>
                      </a:pPr>
                      <a:r>
                        <a:rPr lang="zh-CN" altLang="en-US" sz="1100">
                          <a:solidFill>
                            <a:schemeClr val="tx1"/>
                          </a:solidFill>
                          <a:latin typeface="微软雅黑" panose="020B0503020204020204" charset="-122"/>
                          <a:ea typeface="微软雅黑" panose="020B0503020204020204" charset="-122"/>
                        </a:rPr>
                        <a:t>类风湿关节炎、骨性关节炎、腰痛症、肩关节周围炎、颈肩腕综合征、牙痛。</a:t>
                      </a:r>
                      <a:endParaRPr lang="zh-CN" altLang="en-US" sz="1100">
                        <a:solidFill>
                          <a:schemeClr val="tx1"/>
                        </a:solidFill>
                        <a:latin typeface="微软雅黑" panose="020B0503020204020204" charset="-122"/>
                        <a:ea typeface="微软雅黑" panose="020B0503020204020204" charset="-122"/>
                      </a:endParaRPr>
                    </a:p>
                    <a:p>
                      <a:pPr>
                        <a:buNone/>
                      </a:pPr>
                      <a:r>
                        <a:rPr lang="en-US" altLang="en-US" sz="1100">
                          <a:solidFill>
                            <a:schemeClr val="tx1"/>
                          </a:solidFill>
                          <a:latin typeface="微软雅黑" panose="020B0503020204020204" charset="-122"/>
                          <a:ea typeface="微软雅黑" panose="020B0503020204020204" charset="-122"/>
                        </a:rPr>
                        <a:t>②</a:t>
                      </a:r>
                      <a:r>
                        <a:rPr lang="zh-CN" altLang="en-US" sz="1100">
                          <a:solidFill>
                            <a:schemeClr val="tx1"/>
                          </a:solidFill>
                          <a:latin typeface="微软雅黑" panose="020B0503020204020204" charset="-122"/>
                          <a:ea typeface="微软雅黑" panose="020B0503020204020204" charset="-122"/>
                        </a:rPr>
                        <a:t>手术后，外伤后及拔牙后的</a:t>
                      </a:r>
                      <a:r>
                        <a:rPr lang="zh-CN" altLang="en-US" sz="1100">
                          <a:solidFill>
                            <a:srgbClr val="C00000"/>
                          </a:solidFill>
                          <a:latin typeface="微软雅黑" panose="020B0503020204020204" charset="-122"/>
                          <a:ea typeface="微软雅黑" panose="020B0503020204020204" charset="-122"/>
                        </a:rPr>
                        <a:t>镇痛和消炎</a:t>
                      </a:r>
                      <a:r>
                        <a:rPr lang="zh-CN" altLang="en-US" sz="1100">
                          <a:solidFill>
                            <a:schemeClr val="tx1"/>
                          </a:solidFill>
                          <a:latin typeface="微软雅黑" panose="020B0503020204020204" charset="-122"/>
                          <a:ea typeface="微软雅黑" panose="020B0503020204020204" charset="-122"/>
                        </a:rPr>
                        <a:t>。</a:t>
                      </a:r>
                      <a:endParaRPr lang="zh-CN" altLang="en-US" sz="1100">
                        <a:solidFill>
                          <a:schemeClr val="tx1"/>
                        </a:solidFill>
                        <a:latin typeface="微软雅黑" panose="020B0503020204020204" charset="-122"/>
                        <a:ea typeface="微软雅黑" panose="020B0503020204020204" charset="-122"/>
                      </a:endParaRPr>
                    </a:p>
                    <a:p>
                      <a:pPr>
                        <a:buNone/>
                      </a:pPr>
                      <a:r>
                        <a:rPr lang="en-US" altLang="en-US" sz="1100">
                          <a:solidFill>
                            <a:schemeClr val="tx1"/>
                          </a:solidFill>
                          <a:latin typeface="微软雅黑" panose="020B0503020204020204" charset="-122"/>
                          <a:ea typeface="微软雅黑" panose="020B0503020204020204" charset="-122"/>
                        </a:rPr>
                        <a:t>③</a:t>
                      </a:r>
                      <a:r>
                        <a:rPr lang="zh-CN" altLang="en-US" sz="1100">
                          <a:solidFill>
                            <a:schemeClr val="tx1"/>
                          </a:solidFill>
                          <a:latin typeface="微软雅黑" panose="020B0503020204020204" charset="-122"/>
                          <a:ea typeface="微软雅黑" panose="020B0503020204020204" charset="-122"/>
                        </a:rPr>
                        <a:t>下述疾患的</a:t>
                      </a:r>
                      <a:r>
                        <a:rPr lang="zh-CN" altLang="en-US" sz="1100">
                          <a:solidFill>
                            <a:srgbClr val="C00000"/>
                          </a:solidFill>
                          <a:latin typeface="微软雅黑" panose="020B0503020204020204" charset="-122"/>
                          <a:ea typeface="微软雅黑" panose="020B0503020204020204" charset="-122"/>
                        </a:rPr>
                        <a:t>解热和镇痛</a:t>
                      </a:r>
                      <a:endParaRPr lang="zh-CN" altLang="en-US" sz="1100">
                        <a:solidFill>
                          <a:schemeClr val="tx1"/>
                        </a:solidFill>
                        <a:latin typeface="微软雅黑" panose="020B0503020204020204" charset="-122"/>
                        <a:ea typeface="微软雅黑" panose="020B0503020204020204" charset="-122"/>
                      </a:endParaRPr>
                    </a:p>
                    <a:p>
                      <a:pPr>
                        <a:buNone/>
                      </a:pPr>
                      <a:r>
                        <a:rPr lang="zh-CN" altLang="en-US" sz="1100">
                          <a:solidFill>
                            <a:schemeClr val="tx1"/>
                          </a:solidFill>
                          <a:latin typeface="微软雅黑" panose="020B0503020204020204" charset="-122"/>
                          <a:ea typeface="微软雅黑" panose="020B0503020204020204" charset="-122"/>
                        </a:rPr>
                        <a:t>急性上呼吸道炎（包括伴有急性支气管炎的急性上呼吸道炎）。</a:t>
                      </a:r>
                      <a:endParaRPr lang="zh-CN" altLang="en-US" sz="1100">
                        <a:solidFill>
                          <a:schemeClr val="tx1"/>
                        </a:solidFill>
                        <a:latin typeface="微软雅黑" panose="020B0503020204020204" charset="-122"/>
                        <a:ea typeface="微软雅黑" panose="020B0503020204020204" charset="-122"/>
                      </a:endParaRPr>
                    </a:p>
                  </a:txBody>
                  <a:tcPr>
                    <a:solidFill>
                      <a:schemeClr val="accent1">
                        <a:lumMod val="20000"/>
                        <a:lumOff val="80000"/>
                      </a:schemeClr>
                    </a:solidFill>
                  </a:tcPr>
                </a:tc>
                <a:tc hMerge="1">
                  <a:tcPr/>
                </a:tc>
                <a:tc hMerge="1">
                  <a:tcPr>
                    <a:noFill/>
                  </a:tcPr>
                </a:tc>
              </a:tr>
              <a:tr h="381000">
                <a:tc>
                  <a:txBody>
                    <a:bodyPr/>
                    <a:p>
                      <a:pPr algn="ctr">
                        <a:buNone/>
                      </a:pPr>
                      <a:r>
                        <a:rPr lang="zh-CN" altLang="en-US" sz="1200" b="1">
                          <a:solidFill>
                            <a:schemeClr val="tx1"/>
                          </a:solidFill>
                          <a:latin typeface="微软雅黑" panose="020B0503020204020204" charset="-122"/>
                          <a:ea typeface="微软雅黑" panose="020B0503020204020204" charset="-122"/>
                          <a:sym typeface="+mn-ea"/>
                        </a:rPr>
                        <a:t>用法用量</a:t>
                      </a:r>
                      <a:endParaRPr lang="zh-CN" altLang="en-US" sz="1200" b="1">
                        <a:solidFill>
                          <a:schemeClr val="tx1"/>
                        </a:solidFill>
                        <a:latin typeface="微软雅黑" panose="020B0503020204020204" charset="-122"/>
                        <a:ea typeface="微软雅黑" panose="020B0503020204020204" charset="-122"/>
                      </a:endParaRPr>
                    </a:p>
                  </a:txBody>
                  <a:tcPr anchor="ctr" anchorCtr="0">
                    <a:solidFill>
                      <a:schemeClr val="accent2">
                        <a:lumMod val="20000"/>
                        <a:lumOff val="80000"/>
                      </a:schemeClr>
                    </a:solidFill>
                  </a:tcPr>
                </a:tc>
                <a:tc gridSpan="3">
                  <a:txBody>
                    <a:bodyPr/>
                    <a:p>
                      <a:pPr>
                        <a:buNone/>
                      </a:pPr>
                      <a:r>
                        <a:rPr lang="zh-CN" altLang="en-US" sz="1100">
                          <a:solidFill>
                            <a:schemeClr val="tx1"/>
                          </a:solidFill>
                          <a:latin typeface="微软雅黑" panose="020B0503020204020204" charset="-122"/>
                          <a:ea typeface="微软雅黑" panose="020B0503020204020204" charset="-122"/>
                        </a:rPr>
                        <a:t>适应症的</a:t>
                      </a:r>
                      <a:r>
                        <a:rPr lang="en-US" altLang="en-US" sz="1100">
                          <a:solidFill>
                            <a:schemeClr val="tx1"/>
                          </a:solidFill>
                          <a:latin typeface="微软雅黑" panose="020B0503020204020204" charset="-122"/>
                          <a:ea typeface="微软雅黑" panose="020B0503020204020204" charset="-122"/>
                        </a:rPr>
                        <a:t>①</a:t>
                      </a:r>
                      <a:r>
                        <a:rPr lang="zh-CN" altLang="en-US" sz="1100">
                          <a:solidFill>
                            <a:schemeClr val="tx1"/>
                          </a:solidFill>
                          <a:latin typeface="微软雅黑" panose="020B0503020204020204" charset="-122"/>
                          <a:ea typeface="微软雅黑" panose="020B0503020204020204" charset="-122"/>
                        </a:rPr>
                        <a:t>及</a:t>
                      </a:r>
                      <a:r>
                        <a:rPr lang="en-US" altLang="en-US" sz="1100">
                          <a:solidFill>
                            <a:schemeClr val="tx1"/>
                          </a:solidFill>
                          <a:latin typeface="微软雅黑" panose="020B0503020204020204" charset="-122"/>
                          <a:ea typeface="微软雅黑" panose="020B0503020204020204" charset="-122"/>
                        </a:rPr>
                        <a:t>②</a:t>
                      </a:r>
                      <a:r>
                        <a:rPr lang="zh-CN" altLang="en-US" sz="1100">
                          <a:solidFill>
                            <a:schemeClr val="tx1"/>
                          </a:solidFill>
                          <a:latin typeface="微软雅黑" panose="020B0503020204020204" charset="-122"/>
                          <a:ea typeface="微软雅黑" panose="020B0503020204020204" charset="-122"/>
                        </a:rPr>
                        <a:t>时：通常，成人</a:t>
                      </a:r>
                      <a:r>
                        <a:rPr lang="en-US" altLang="zh-CN" sz="1100">
                          <a:solidFill>
                            <a:srgbClr val="C00000"/>
                          </a:solidFill>
                          <a:latin typeface="微软雅黑" panose="020B0503020204020204" charset="-122"/>
                          <a:ea typeface="微软雅黑" panose="020B0503020204020204" charset="-122"/>
                        </a:rPr>
                        <a:t>1</a:t>
                      </a:r>
                      <a:r>
                        <a:rPr lang="zh-CN" altLang="en-US" sz="1100">
                          <a:solidFill>
                            <a:srgbClr val="C00000"/>
                          </a:solidFill>
                          <a:latin typeface="微软雅黑" panose="020B0503020204020204" charset="-122"/>
                          <a:ea typeface="微软雅黑" panose="020B0503020204020204" charset="-122"/>
                        </a:rPr>
                        <a:t>次口服洛索洛芬钠（以无水物计）</a:t>
                      </a:r>
                      <a:r>
                        <a:rPr lang="en-US" altLang="zh-CN" sz="1100">
                          <a:solidFill>
                            <a:srgbClr val="C00000"/>
                          </a:solidFill>
                          <a:latin typeface="微软雅黑" panose="020B0503020204020204" charset="-122"/>
                          <a:ea typeface="微软雅黑" panose="020B0503020204020204" charset="-122"/>
                        </a:rPr>
                        <a:t>60mg</a:t>
                      </a:r>
                      <a:r>
                        <a:rPr lang="zh-CN" altLang="en-US" sz="1100">
                          <a:solidFill>
                            <a:schemeClr val="tx1"/>
                          </a:solidFill>
                          <a:latin typeface="微软雅黑" panose="020B0503020204020204" charset="-122"/>
                          <a:ea typeface="微软雅黑" panose="020B0503020204020204" charset="-122"/>
                        </a:rPr>
                        <a:t>，</a:t>
                      </a:r>
                      <a:r>
                        <a:rPr lang="zh-CN" altLang="en-US" sz="1100">
                          <a:solidFill>
                            <a:srgbClr val="C00000"/>
                          </a:solidFill>
                          <a:latin typeface="微软雅黑" panose="020B0503020204020204" charset="-122"/>
                          <a:ea typeface="微软雅黑" panose="020B0503020204020204" charset="-122"/>
                        </a:rPr>
                        <a:t>一日</a:t>
                      </a:r>
                      <a:r>
                        <a:rPr lang="en-US" altLang="zh-CN" sz="1100">
                          <a:solidFill>
                            <a:srgbClr val="C00000"/>
                          </a:solidFill>
                          <a:latin typeface="微软雅黑" panose="020B0503020204020204" charset="-122"/>
                          <a:ea typeface="微软雅黑" panose="020B0503020204020204" charset="-122"/>
                        </a:rPr>
                        <a:t>3</a:t>
                      </a:r>
                      <a:r>
                        <a:rPr lang="zh-CN" altLang="en-US" sz="1100">
                          <a:solidFill>
                            <a:srgbClr val="C00000"/>
                          </a:solidFill>
                          <a:latin typeface="微软雅黑" panose="020B0503020204020204" charset="-122"/>
                          <a:ea typeface="微软雅黑" panose="020B0503020204020204" charset="-122"/>
                        </a:rPr>
                        <a:t>次</a:t>
                      </a:r>
                      <a:r>
                        <a:rPr lang="zh-CN" altLang="en-US" sz="1100">
                          <a:solidFill>
                            <a:schemeClr val="tx1"/>
                          </a:solidFill>
                          <a:latin typeface="微软雅黑" panose="020B0503020204020204" charset="-122"/>
                          <a:ea typeface="微软雅黑" panose="020B0503020204020204" charset="-122"/>
                        </a:rPr>
                        <a:t>。出现症状时可</a:t>
                      </a:r>
                      <a:r>
                        <a:rPr lang="en-US" altLang="zh-CN" sz="1100">
                          <a:solidFill>
                            <a:schemeClr val="tx1"/>
                          </a:solidFill>
                          <a:latin typeface="微软雅黑" panose="020B0503020204020204" charset="-122"/>
                          <a:ea typeface="微软雅黑" panose="020B0503020204020204" charset="-122"/>
                        </a:rPr>
                        <a:t>1</a:t>
                      </a:r>
                      <a:r>
                        <a:rPr lang="zh-CN" altLang="en-US" sz="1100">
                          <a:solidFill>
                            <a:schemeClr val="tx1"/>
                          </a:solidFill>
                          <a:latin typeface="微软雅黑" panose="020B0503020204020204" charset="-122"/>
                          <a:ea typeface="微软雅黑" panose="020B0503020204020204" charset="-122"/>
                        </a:rPr>
                        <a:t>次口服</a:t>
                      </a:r>
                      <a:r>
                        <a:rPr lang="en-US" altLang="zh-CN" sz="1100">
                          <a:solidFill>
                            <a:schemeClr val="tx1"/>
                          </a:solidFill>
                          <a:latin typeface="微软雅黑" panose="020B0503020204020204" charset="-122"/>
                          <a:ea typeface="微软雅黑" panose="020B0503020204020204" charset="-122"/>
                        </a:rPr>
                        <a:t>60</a:t>
                      </a:r>
                      <a:r>
                        <a:rPr lang="zh-CN" altLang="en-US" sz="1100">
                          <a:solidFill>
                            <a:schemeClr val="tx1"/>
                          </a:solidFill>
                          <a:latin typeface="微软雅黑" panose="020B0503020204020204" charset="-122"/>
                          <a:ea typeface="微软雅黑" panose="020B0503020204020204" charset="-122"/>
                        </a:rPr>
                        <a:t>～</a:t>
                      </a:r>
                      <a:r>
                        <a:rPr lang="en-US" altLang="zh-CN" sz="1100">
                          <a:solidFill>
                            <a:schemeClr val="tx1"/>
                          </a:solidFill>
                          <a:latin typeface="微软雅黑" panose="020B0503020204020204" charset="-122"/>
                          <a:ea typeface="微软雅黑" panose="020B0503020204020204" charset="-122"/>
                        </a:rPr>
                        <a:t>120mg</a:t>
                      </a:r>
                      <a:r>
                        <a:rPr lang="zh-CN" altLang="en-US" sz="1100">
                          <a:solidFill>
                            <a:schemeClr val="tx1"/>
                          </a:solidFill>
                          <a:latin typeface="微软雅黑" panose="020B0503020204020204" charset="-122"/>
                          <a:ea typeface="微软雅黑" panose="020B0503020204020204" charset="-122"/>
                        </a:rPr>
                        <a:t>。应随年龄及症状适宜增减。</a:t>
                      </a:r>
                      <a:endParaRPr lang="zh-CN" altLang="en-US" sz="1100">
                        <a:solidFill>
                          <a:schemeClr val="tx1"/>
                        </a:solidFill>
                        <a:latin typeface="微软雅黑" panose="020B0503020204020204" charset="-122"/>
                        <a:ea typeface="微软雅黑" panose="020B0503020204020204" charset="-122"/>
                      </a:endParaRPr>
                    </a:p>
                    <a:p>
                      <a:pPr>
                        <a:buNone/>
                      </a:pPr>
                      <a:r>
                        <a:rPr lang="zh-CN" altLang="en-US" sz="1100">
                          <a:solidFill>
                            <a:schemeClr val="tx1"/>
                          </a:solidFill>
                          <a:latin typeface="微软雅黑" panose="020B0503020204020204" charset="-122"/>
                          <a:ea typeface="微软雅黑" panose="020B0503020204020204" charset="-122"/>
                        </a:rPr>
                        <a:t>适应症</a:t>
                      </a:r>
                      <a:r>
                        <a:rPr lang="en-US" altLang="en-US" sz="1100">
                          <a:solidFill>
                            <a:schemeClr val="tx1"/>
                          </a:solidFill>
                          <a:latin typeface="微软雅黑" panose="020B0503020204020204" charset="-122"/>
                          <a:ea typeface="微软雅黑" panose="020B0503020204020204" charset="-122"/>
                        </a:rPr>
                        <a:t>③</a:t>
                      </a:r>
                      <a:r>
                        <a:rPr lang="zh-CN" altLang="en-US" sz="1100">
                          <a:solidFill>
                            <a:schemeClr val="tx1"/>
                          </a:solidFill>
                          <a:latin typeface="微软雅黑" panose="020B0503020204020204" charset="-122"/>
                          <a:ea typeface="微软雅黑" panose="020B0503020204020204" charset="-122"/>
                        </a:rPr>
                        <a:t>时：</a:t>
                      </a:r>
                      <a:r>
                        <a:rPr lang="en-US" altLang="zh-CN" sz="1100">
                          <a:solidFill>
                            <a:schemeClr val="tx1"/>
                          </a:solidFill>
                          <a:latin typeface="微软雅黑" panose="020B0503020204020204" charset="-122"/>
                          <a:ea typeface="微软雅黑" panose="020B0503020204020204" charset="-122"/>
                        </a:rPr>
                        <a:t> </a:t>
                      </a:r>
                      <a:r>
                        <a:rPr lang="zh-CN" altLang="en-US" sz="1100">
                          <a:solidFill>
                            <a:schemeClr val="tx1"/>
                          </a:solidFill>
                          <a:latin typeface="微软雅黑" panose="020B0503020204020204" charset="-122"/>
                          <a:ea typeface="微软雅黑" panose="020B0503020204020204" charset="-122"/>
                        </a:rPr>
                        <a:t>通常，出现症状时，成人</a:t>
                      </a:r>
                      <a:r>
                        <a:rPr lang="en-US" altLang="zh-CN" sz="1100">
                          <a:solidFill>
                            <a:schemeClr val="tx1"/>
                          </a:solidFill>
                          <a:latin typeface="微软雅黑" panose="020B0503020204020204" charset="-122"/>
                          <a:ea typeface="微软雅黑" panose="020B0503020204020204" charset="-122"/>
                        </a:rPr>
                        <a:t> 1 </a:t>
                      </a:r>
                      <a:r>
                        <a:rPr lang="zh-CN" altLang="en-US" sz="1100">
                          <a:solidFill>
                            <a:schemeClr val="tx1"/>
                          </a:solidFill>
                          <a:latin typeface="微软雅黑" panose="020B0503020204020204" charset="-122"/>
                          <a:ea typeface="微软雅黑" panose="020B0503020204020204" charset="-122"/>
                        </a:rPr>
                        <a:t>次口服洛索洛芬钠（以无水物计）</a:t>
                      </a:r>
                      <a:r>
                        <a:rPr lang="en-US" altLang="zh-CN" sz="1100">
                          <a:solidFill>
                            <a:schemeClr val="tx1"/>
                          </a:solidFill>
                          <a:latin typeface="微软雅黑" panose="020B0503020204020204" charset="-122"/>
                          <a:ea typeface="微软雅黑" panose="020B0503020204020204" charset="-122"/>
                        </a:rPr>
                        <a:t>60mg</a:t>
                      </a:r>
                      <a:r>
                        <a:rPr lang="zh-CN" altLang="en-US" sz="1100">
                          <a:solidFill>
                            <a:schemeClr val="tx1"/>
                          </a:solidFill>
                          <a:latin typeface="微软雅黑" panose="020B0503020204020204" charset="-122"/>
                          <a:ea typeface="微软雅黑" panose="020B0503020204020204" charset="-122"/>
                        </a:rPr>
                        <a:t>。应随年龄及症状适宜增减，但原则上一日</a:t>
                      </a:r>
                      <a:r>
                        <a:rPr lang="en-US" altLang="zh-CN" sz="1100">
                          <a:solidFill>
                            <a:schemeClr val="tx1"/>
                          </a:solidFill>
                          <a:latin typeface="微软雅黑" panose="020B0503020204020204" charset="-122"/>
                          <a:ea typeface="微软雅黑" panose="020B0503020204020204" charset="-122"/>
                        </a:rPr>
                        <a:t>2</a:t>
                      </a:r>
                      <a:r>
                        <a:rPr lang="zh-CN" altLang="en-US" sz="1100">
                          <a:solidFill>
                            <a:schemeClr val="tx1"/>
                          </a:solidFill>
                          <a:latin typeface="微软雅黑" panose="020B0503020204020204" charset="-122"/>
                          <a:ea typeface="微软雅黑" panose="020B0503020204020204" charset="-122"/>
                        </a:rPr>
                        <a:t>次，一日最多</a:t>
                      </a:r>
                      <a:r>
                        <a:rPr lang="en-US" altLang="zh-CN" sz="1100">
                          <a:solidFill>
                            <a:schemeClr val="tx1"/>
                          </a:solidFill>
                          <a:latin typeface="微软雅黑" panose="020B0503020204020204" charset="-122"/>
                          <a:ea typeface="微软雅黑" panose="020B0503020204020204" charset="-122"/>
                        </a:rPr>
                        <a:t>180mg</a:t>
                      </a:r>
                      <a:r>
                        <a:rPr lang="zh-CN" altLang="en-US" sz="1100">
                          <a:solidFill>
                            <a:schemeClr val="tx1"/>
                          </a:solidFill>
                          <a:latin typeface="微软雅黑" panose="020B0503020204020204" charset="-122"/>
                          <a:ea typeface="微软雅黑" panose="020B0503020204020204" charset="-122"/>
                        </a:rPr>
                        <a:t>为限。另外，空腹时不宜服药，或遵医嘱。</a:t>
                      </a:r>
                      <a:endParaRPr lang="zh-CN" altLang="en-US" sz="1100">
                        <a:solidFill>
                          <a:schemeClr val="tx1"/>
                        </a:solidFill>
                        <a:latin typeface="微软雅黑" panose="020B0503020204020204" charset="-122"/>
                        <a:ea typeface="微软雅黑" panose="020B0503020204020204" charset="-122"/>
                      </a:endParaRPr>
                    </a:p>
                  </a:txBody>
                  <a:tcPr>
                    <a:solidFill>
                      <a:schemeClr val="accent1">
                        <a:lumMod val="20000"/>
                        <a:lumOff val="80000"/>
                      </a:schemeClr>
                    </a:solidFill>
                  </a:tcPr>
                </a:tc>
                <a:tc hMerge="1">
                  <a:tcPr/>
                </a:tc>
                <a:tc hMerge="1">
                  <a:tcPr>
                    <a:noFill/>
                  </a:tcPr>
                </a:tc>
              </a:tr>
              <a:tr h="381000">
                <a:tc>
                  <a:txBody>
                    <a:bodyPr/>
                    <a:p>
                      <a:pPr algn="ctr">
                        <a:buNone/>
                      </a:pPr>
                      <a:r>
                        <a:rPr lang="zh-CN" altLang="en-US" sz="1200" b="1">
                          <a:solidFill>
                            <a:schemeClr val="tx1"/>
                          </a:solidFill>
                          <a:latin typeface="微软雅黑" panose="020B0503020204020204" charset="-122"/>
                          <a:ea typeface="微软雅黑" panose="020B0503020204020204" charset="-122"/>
                        </a:rPr>
                        <a:t>中国</a:t>
                      </a:r>
                      <a:endParaRPr lang="zh-CN" altLang="en-US" sz="1200" b="1">
                        <a:solidFill>
                          <a:schemeClr val="tx1"/>
                        </a:solidFill>
                        <a:latin typeface="微软雅黑" panose="020B0503020204020204" charset="-122"/>
                        <a:ea typeface="微软雅黑" panose="020B0503020204020204" charset="-122"/>
                      </a:endParaRPr>
                    </a:p>
                    <a:p>
                      <a:pPr algn="ctr">
                        <a:buNone/>
                      </a:pPr>
                      <a:r>
                        <a:rPr lang="zh-CN" altLang="en-US" sz="1200" b="1">
                          <a:solidFill>
                            <a:schemeClr val="tx1"/>
                          </a:solidFill>
                          <a:latin typeface="微软雅黑" panose="020B0503020204020204" charset="-122"/>
                          <a:ea typeface="微软雅黑" panose="020B0503020204020204" charset="-122"/>
                        </a:rPr>
                        <a:t>获批时间</a:t>
                      </a:r>
                      <a:endParaRPr lang="zh-CN" altLang="en-US" sz="1200" b="1">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c>
                  <a:txBody>
                    <a:bodyPr/>
                    <a:p>
                      <a:pPr>
                        <a:buNone/>
                      </a:pPr>
                      <a:r>
                        <a:rPr lang="en-US" altLang="zh-CN" sz="1200">
                          <a:solidFill>
                            <a:schemeClr val="tx1"/>
                          </a:solidFill>
                          <a:latin typeface="微软雅黑" panose="020B0503020204020204" charset="-122"/>
                          <a:ea typeface="微软雅黑" panose="020B0503020204020204" charset="-122"/>
                          <a:sym typeface="+mn-ea"/>
                        </a:rPr>
                        <a:t>2023-10-24</a:t>
                      </a:r>
                      <a:endParaRPr lang="en-US" altLang="zh-CN" sz="1200">
                        <a:solidFill>
                          <a:schemeClr val="tx1"/>
                        </a:solidFill>
                        <a:latin typeface="微软雅黑" panose="020B0503020204020204" charset="-122"/>
                        <a:ea typeface="微软雅黑" panose="020B0503020204020204" charset="-122"/>
                        <a:sym typeface="+mn-ea"/>
                      </a:endParaRPr>
                    </a:p>
                  </a:txBody>
                  <a:tcPr anchor="ctr" anchorCtr="0">
                    <a:solidFill>
                      <a:schemeClr val="accent1">
                        <a:lumMod val="20000"/>
                        <a:lumOff val="80000"/>
                      </a:schemeClr>
                    </a:solidFill>
                  </a:tcPr>
                </a:tc>
                <a:tc>
                  <a:txBody>
                    <a:bodyPr/>
                    <a:p>
                      <a:pPr algn="ctr">
                        <a:buNone/>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全球首次上市时间及国家</a:t>
                      </a: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地区</a:t>
                      </a:r>
                      <a:endPar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solidFill>
                      <a:schemeClr val="accent2">
                        <a:lumMod val="20000"/>
                        <a:lumOff val="80000"/>
                      </a:schemeClr>
                    </a:solidFill>
                  </a:tcPr>
                </a:tc>
                <a:tc>
                  <a:txBody>
                    <a:bodyPr/>
                    <a:p>
                      <a:pPr algn="l">
                        <a:buNone/>
                      </a:pPr>
                      <a:r>
                        <a:rPr lang="en-US" altLang="zh-CN" sz="1200">
                          <a:solidFill>
                            <a:schemeClr val="tx1"/>
                          </a:solidFill>
                          <a:latin typeface="微软雅黑" panose="020B0503020204020204" charset="-122"/>
                          <a:ea typeface="微软雅黑" panose="020B0503020204020204" charset="-122"/>
                          <a:cs typeface="微软雅黑" panose="020B0503020204020204" charset="-122"/>
                          <a:sym typeface="+mn-ea"/>
                        </a:rPr>
                        <a:t>2001</a:t>
                      </a: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年，日本</a:t>
                      </a:r>
                      <a:endParaRPr lang="zh-CN" altLang="en-US" sz="1200">
                        <a:solidFill>
                          <a:schemeClr val="tx1"/>
                        </a:solidFill>
                        <a:latin typeface="微软雅黑" panose="020B0503020204020204" charset="-122"/>
                        <a:ea typeface="微软雅黑" panose="020B0503020204020204" charset="-122"/>
                        <a:cs typeface="微软雅黑" panose="020B0503020204020204" charset="-122"/>
                      </a:endParaRPr>
                    </a:p>
                  </a:txBody>
                  <a:tcPr anchor="ctr" anchorCtr="0">
                    <a:solidFill>
                      <a:schemeClr val="accent1">
                        <a:lumMod val="20000"/>
                        <a:lumOff val="80000"/>
                      </a:schemeClr>
                    </a:solidFill>
                  </a:tcPr>
                </a:tc>
              </a:tr>
              <a:tr h="381000">
                <a:tc>
                  <a:txBody>
                    <a:bodyPr/>
                    <a:p>
                      <a:pPr algn="ctr">
                        <a:buNone/>
                      </a:pPr>
                      <a:r>
                        <a:rPr lang="zh-CN" altLang="en-US" sz="1200" b="1">
                          <a:solidFill>
                            <a:schemeClr val="tx1"/>
                          </a:solidFill>
                          <a:latin typeface="微软雅黑" panose="020B0503020204020204" charset="-122"/>
                          <a:ea typeface="微软雅黑" panose="020B0503020204020204" charset="-122"/>
                          <a:sym typeface="微软雅黑" panose="020B0503020204020204" charset="-122"/>
                        </a:rPr>
                        <a:t>大陆地区</a:t>
                      </a:r>
                      <a:endParaRPr lang="zh-CN" altLang="en-US" sz="1200" b="1">
                        <a:solidFill>
                          <a:schemeClr val="tx1"/>
                        </a:solidFill>
                        <a:latin typeface="微软雅黑" panose="020B0503020204020204" charset="-122"/>
                        <a:ea typeface="微软雅黑" panose="020B0503020204020204" charset="-122"/>
                        <a:sym typeface="微软雅黑" panose="020B0503020204020204" charset="-122"/>
                      </a:endParaRPr>
                    </a:p>
                    <a:p>
                      <a:pPr algn="ctr">
                        <a:buNone/>
                      </a:pPr>
                      <a:r>
                        <a:rPr lang="zh-CN" altLang="en-US" sz="1200" b="1">
                          <a:solidFill>
                            <a:schemeClr val="tx1"/>
                          </a:solidFill>
                          <a:latin typeface="微软雅黑" panose="020B0503020204020204" charset="-122"/>
                          <a:ea typeface="微软雅黑" panose="020B0503020204020204" charset="-122"/>
                          <a:sym typeface="微软雅黑" panose="020B0503020204020204" charset="-122"/>
                        </a:rPr>
                        <a:t>同通用名药品的情况</a:t>
                      </a:r>
                      <a:endParaRPr lang="zh-CN" altLang="en-US" sz="1200" b="1">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c gridSpan="3">
                  <a:txBody>
                    <a:bodyPr/>
                    <a:p>
                      <a:pPr>
                        <a:buNone/>
                      </a:pPr>
                      <a:r>
                        <a:rPr lang="zh-CN" altLang="en-US" sz="1200">
                          <a:solidFill>
                            <a:schemeClr val="tx1"/>
                          </a:solidFill>
                          <a:latin typeface="微软雅黑" panose="020B0503020204020204" charset="-122"/>
                          <a:ea typeface="微软雅黑" panose="020B0503020204020204" charset="-122"/>
                          <a:sym typeface="+mn-ea"/>
                        </a:rPr>
                        <a:t>国内共</a:t>
                      </a:r>
                      <a:r>
                        <a:rPr lang="en-US" altLang="zh-CN" sz="1200">
                          <a:solidFill>
                            <a:schemeClr val="tx1"/>
                          </a:solidFill>
                          <a:latin typeface="微软雅黑" panose="020B0503020204020204" charset="-122"/>
                          <a:ea typeface="微软雅黑" panose="020B0503020204020204" charset="-122"/>
                          <a:sym typeface="+mn-ea"/>
                        </a:rPr>
                        <a:t>6</a:t>
                      </a:r>
                      <a:r>
                        <a:rPr lang="zh-CN" altLang="en-US" sz="1200">
                          <a:solidFill>
                            <a:schemeClr val="tx1"/>
                          </a:solidFill>
                          <a:latin typeface="微软雅黑" panose="020B0503020204020204" charset="-122"/>
                          <a:ea typeface="微软雅黑" panose="020B0503020204020204" charset="-122"/>
                          <a:sym typeface="+mn-ea"/>
                        </a:rPr>
                        <a:t>个厂家：</a:t>
                      </a:r>
                      <a:endParaRPr lang="zh-CN" altLang="en-US" sz="1200">
                        <a:solidFill>
                          <a:schemeClr val="tx1"/>
                        </a:solidFill>
                        <a:latin typeface="微软雅黑" panose="020B0503020204020204" charset="-122"/>
                        <a:ea typeface="微软雅黑" panose="020B0503020204020204" charset="-122"/>
                        <a:sym typeface="+mn-ea"/>
                      </a:endParaRPr>
                    </a:p>
                    <a:p>
                      <a:pPr>
                        <a:buNone/>
                      </a:pPr>
                      <a:r>
                        <a:rPr lang="zh-CN" altLang="en-US" sz="1000">
                          <a:solidFill>
                            <a:schemeClr val="tx1"/>
                          </a:solidFill>
                          <a:latin typeface="微软雅黑" panose="020B0503020204020204" charset="-122"/>
                          <a:ea typeface="微软雅黑" panose="020B0503020204020204" charset="-122"/>
                          <a:sym typeface="+mn-ea"/>
                        </a:rPr>
                        <a:t>湖南九典</a:t>
                      </a:r>
                      <a:r>
                        <a:rPr lang="zh-CN" altLang="en-US" sz="1000" dirty="0">
                          <a:latin typeface="Times New Roman" panose="02020603050405020304" pitchFamily="18" charset="0"/>
                          <a:ea typeface="黑体" panose="02010609060101010101" charset="-122"/>
                          <a:sym typeface="微软雅黑" panose="020B0503020204020204" charset="-122"/>
                        </a:rPr>
                        <a:t>制药股份有限公司、山东益康药业股份有限公司、</a:t>
                      </a:r>
                      <a:r>
                        <a:rPr lang="zh-CN" altLang="en-US" sz="1000">
                          <a:solidFill>
                            <a:schemeClr val="tx1"/>
                          </a:solidFill>
                          <a:latin typeface="微软雅黑" panose="020B0503020204020204" charset="-122"/>
                          <a:ea typeface="微软雅黑" panose="020B0503020204020204" charset="-122"/>
                          <a:sym typeface="+mn-ea"/>
                        </a:rPr>
                        <a:t>福建汇天生物药业有限公司、</a:t>
                      </a:r>
                      <a:r>
                        <a:rPr lang="zh-CN" altLang="en-US" sz="1000" dirty="0">
                          <a:solidFill>
                            <a:schemeClr val="tx1">
                              <a:lumMod val="85000"/>
                              <a:lumOff val="15000"/>
                            </a:schemeClr>
                          </a:solidFill>
                          <a:latin typeface="微软雅黑" panose="020B0503020204020204" charset="-122"/>
                          <a:ea typeface="微软雅黑" panose="020B0503020204020204" charset="-122"/>
                          <a:cs typeface="+mn-ea"/>
                          <a:sym typeface="+mn-ea"/>
                        </a:rPr>
                        <a:t>湖南先施制药有限公司、重庆华邦制药有限公司、</a:t>
                      </a:r>
                      <a:r>
                        <a:rPr lang="zh-CN" altLang="en-US" sz="1000">
                          <a:solidFill>
                            <a:schemeClr val="tx1"/>
                          </a:solidFill>
                          <a:latin typeface="微软雅黑" panose="020B0503020204020204" charset="-122"/>
                          <a:ea typeface="微软雅黑" panose="020B0503020204020204" charset="-122"/>
                          <a:sym typeface="+mn-ea"/>
                        </a:rPr>
                        <a:t>海南广升誉制药有限公司</a:t>
                      </a:r>
                      <a:endParaRPr lang="zh-CN" altLang="en-US" sz="1000">
                        <a:solidFill>
                          <a:schemeClr val="tx1"/>
                        </a:solidFill>
                        <a:latin typeface="微软雅黑" panose="020B0503020204020204" charset="-122"/>
                        <a:ea typeface="微软雅黑" panose="020B0503020204020204" charset="-122"/>
                        <a:sym typeface="+mn-ea"/>
                      </a:endParaRPr>
                    </a:p>
                  </a:txBody>
                  <a:tcPr>
                    <a:solidFill>
                      <a:schemeClr val="accent1">
                        <a:lumMod val="20000"/>
                        <a:lumOff val="80000"/>
                      </a:schemeClr>
                    </a:solidFill>
                  </a:tcPr>
                </a:tc>
                <a:tc hMerge="1">
                  <a:tcPr>
                    <a:solidFill>
                      <a:schemeClr val="accent2">
                        <a:lumMod val="20000"/>
                        <a:lumOff val="80000"/>
                      </a:schemeClr>
                    </a:solidFill>
                  </a:tcPr>
                </a:tc>
                <a:tc hMerge="1">
                  <a:tcPr>
                    <a:solidFill>
                      <a:schemeClr val="accent1">
                        <a:lumMod val="20000"/>
                        <a:lumOff val="80000"/>
                      </a:schemeClr>
                    </a:solidFill>
                  </a:tcPr>
                </a:tc>
              </a:tr>
            </a:tbl>
          </a:graphicData>
        </a:graphic>
      </p:graphicFrame>
      <p:graphicFrame>
        <p:nvGraphicFramePr>
          <p:cNvPr id="10" name="表格 9"/>
          <p:cNvGraphicFramePr/>
          <p:nvPr>
            <p:custDataLst>
              <p:tags r:id="rId3"/>
            </p:custDataLst>
          </p:nvPr>
        </p:nvGraphicFramePr>
        <p:xfrm>
          <a:off x="6804025" y="915670"/>
          <a:ext cx="2109470" cy="3589655"/>
        </p:xfrm>
        <a:graphic>
          <a:graphicData uri="http://schemas.openxmlformats.org/drawingml/2006/table">
            <a:tbl>
              <a:tblPr firstRow="1" bandRow="1">
                <a:tableStyleId>{5C22544A-7EE6-4342-B048-85BDC9FD1C3A}</a:tableStyleId>
              </a:tblPr>
              <a:tblGrid>
                <a:gridCol w="2109470"/>
              </a:tblGrid>
              <a:tr h="487680">
                <a:tc>
                  <a:txBody>
                    <a:bodyPr/>
                    <a:p>
                      <a:pPr algn="ctr">
                        <a:buNone/>
                      </a:pPr>
                      <a:r>
                        <a:rPr lang="zh-CN" altLang="en-US" sz="1200">
                          <a:solidFill>
                            <a:schemeClr val="tx1"/>
                          </a:solidFill>
                          <a:latin typeface="微软雅黑" panose="020B0503020204020204" charset="-122"/>
                          <a:ea typeface="微软雅黑" panose="020B0503020204020204" charset="-122"/>
                        </a:rPr>
                        <a:t>参照药品建议：</a:t>
                      </a:r>
                      <a:endParaRPr lang="zh-CN" altLang="en-US" sz="1200">
                        <a:solidFill>
                          <a:schemeClr val="tx1"/>
                        </a:solidFill>
                        <a:latin typeface="微软雅黑" panose="020B0503020204020204" charset="-122"/>
                        <a:ea typeface="微软雅黑" panose="020B0503020204020204" charset="-122"/>
                      </a:endParaRPr>
                    </a:p>
                    <a:p>
                      <a:pPr algn="ctr">
                        <a:buNone/>
                      </a:pPr>
                      <a:r>
                        <a:rPr lang="zh-CN" altLang="en-US" sz="1400">
                          <a:solidFill>
                            <a:srgbClr val="C00000"/>
                          </a:solidFill>
                          <a:latin typeface="微软雅黑" panose="020B0503020204020204" charset="-122"/>
                          <a:ea typeface="微软雅黑" panose="020B0503020204020204" charset="-122"/>
                        </a:rPr>
                        <a:t>右旋布洛芬</a:t>
                      </a:r>
                      <a:r>
                        <a:rPr lang="zh-CN" altLang="en-US" sz="1400">
                          <a:solidFill>
                            <a:schemeClr val="tx1"/>
                          </a:solidFill>
                          <a:latin typeface="微软雅黑" panose="020B0503020204020204" charset="-122"/>
                          <a:ea typeface="微软雅黑" panose="020B0503020204020204" charset="-122"/>
                        </a:rPr>
                        <a:t>口服混悬液</a:t>
                      </a:r>
                      <a:endParaRPr lang="zh-CN" altLang="en-US" sz="1400">
                        <a:solidFill>
                          <a:schemeClr val="tx1"/>
                        </a:solidFill>
                        <a:latin typeface="微软雅黑" panose="020B0503020204020204" charset="-122"/>
                        <a:ea typeface="微软雅黑" panose="020B0503020204020204" charset="-122"/>
                      </a:endParaRPr>
                    </a:p>
                  </a:txBody>
                  <a:tcPr anchor="ctr" anchorCtr="0">
                    <a:solidFill>
                      <a:schemeClr val="accent2">
                        <a:lumMod val="20000"/>
                        <a:lumOff val="80000"/>
                      </a:schemeClr>
                    </a:solidFill>
                  </a:tcPr>
                </a:tc>
              </a:tr>
              <a:tr h="3101975">
                <a:tc>
                  <a:txBody>
                    <a:bodyPr/>
                    <a:p>
                      <a:pPr>
                        <a:buNone/>
                      </a:pPr>
                      <a:r>
                        <a:rPr lang="en-US" altLang="zh-CN" sz="1200">
                          <a:latin typeface="微软雅黑" panose="020B0503020204020204" charset="-122"/>
                          <a:ea typeface="微软雅黑" panose="020B0503020204020204" charset="-122"/>
                        </a:rPr>
                        <a:t>       </a:t>
                      </a:r>
                      <a:endParaRPr lang="en-US" altLang="zh-CN" sz="1200">
                        <a:latin typeface="微软雅黑" panose="020B0503020204020204" charset="-122"/>
                        <a:ea typeface="微软雅黑" panose="020B0503020204020204" charset="-122"/>
                      </a:endParaRPr>
                    </a:p>
                    <a:p>
                      <a:pPr>
                        <a:buNone/>
                      </a:pPr>
                      <a:endParaRPr lang="en-US" altLang="zh-CN" sz="1200">
                        <a:latin typeface="微软雅黑" panose="020B0503020204020204" charset="-122"/>
                        <a:ea typeface="微软雅黑" panose="020B0503020204020204" charset="-122"/>
                      </a:endParaRPr>
                    </a:p>
                    <a:p>
                      <a:pPr>
                        <a:buNone/>
                      </a:pP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按化学结构分类，与洛</a:t>
                      </a:r>
                      <a:r>
                        <a:rPr lang="en-US" altLang="zh-CN" sz="1200">
                          <a:latin typeface="微软雅黑" panose="020B0503020204020204" charset="-122"/>
                          <a:ea typeface="微软雅黑" panose="020B0503020204020204" charset="-122"/>
                        </a:rPr>
                        <a:t>    </a:t>
                      </a:r>
                      <a:endParaRPr lang="en-US" altLang="zh-CN" sz="1200">
                        <a:latin typeface="微软雅黑" panose="020B0503020204020204" charset="-122"/>
                        <a:ea typeface="微软雅黑" panose="020B0503020204020204" charset="-122"/>
                      </a:endParaRPr>
                    </a:p>
                    <a:p>
                      <a:pPr>
                        <a:buNone/>
                      </a:pP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索洛芬钠</a:t>
                      </a:r>
                      <a:r>
                        <a:rPr lang="zh-CN" altLang="en-US" sz="1200">
                          <a:solidFill>
                            <a:srgbClr val="C00000"/>
                          </a:solidFill>
                          <a:latin typeface="微软雅黑" panose="020B0503020204020204" charset="-122"/>
                          <a:ea typeface="微软雅黑" panose="020B0503020204020204" charset="-122"/>
                        </a:rPr>
                        <a:t>同属于苯丙酸</a:t>
                      </a:r>
                      <a:endParaRPr lang="zh-CN" altLang="en-US" sz="1200">
                        <a:solidFill>
                          <a:srgbClr val="C00000"/>
                        </a:solidFill>
                        <a:latin typeface="微软雅黑" panose="020B0503020204020204" charset="-122"/>
                        <a:ea typeface="微软雅黑" panose="020B0503020204020204" charset="-122"/>
                      </a:endParaRPr>
                    </a:p>
                    <a:p>
                      <a:pPr>
                        <a:buNone/>
                      </a:pPr>
                      <a:r>
                        <a:rPr lang="zh-CN" altLang="en-US" sz="1200">
                          <a:solidFill>
                            <a:srgbClr val="C00000"/>
                          </a:solidFill>
                          <a:latin typeface="微软雅黑" panose="020B0503020204020204" charset="-122"/>
                          <a:ea typeface="微软雅黑" panose="020B0503020204020204" charset="-122"/>
                        </a:rPr>
                        <a:t> </a:t>
                      </a:r>
                      <a:r>
                        <a:rPr lang="en-US" altLang="zh-CN" sz="1200">
                          <a:solidFill>
                            <a:srgbClr val="C00000"/>
                          </a:solidFill>
                          <a:latin typeface="微软雅黑" panose="020B0503020204020204" charset="-122"/>
                          <a:ea typeface="微软雅黑" panose="020B0503020204020204" charset="-122"/>
                        </a:rPr>
                        <a:t>       </a:t>
                      </a:r>
                      <a:r>
                        <a:rPr lang="zh-CN" altLang="en-US" sz="1200">
                          <a:solidFill>
                            <a:srgbClr val="C00000"/>
                          </a:solidFill>
                          <a:latin typeface="微软雅黑" panose="020B0503020204020204" charset="-122"/>
                          <a:ea typeface="微软雅黑" panose="020B0503020204020204" charset="-122"/>
                        </a:rPr>
                        <a:t>类</a:t>
                      </a:r>
                      <a:r>
                        <a:rPr lang="en-US" altLang="zh-CN" sz="1200">
                          <a:solidFill>
                            <a:srgbClr val="C00000"/>
                          </a:solidFill>
                          <a:latin typeface="微软雅黑" panose="020B0503020204020204" charset="-122"/>
                          <a:ea typeface="微软雅黑" panose="020B0503020204020204" charset="-122"/>
                        </a:rPr>
                        <a:t>NSAIDs</a:t>
                      </a:r>
                      <a:r>
                        <a:rPr lang="zh-CN" altLang="en-US" sz="1200">
                          <a:solidFill>
                            <a:srgbClr val="C00000"/>
                          </a:solidFill>
                          <a:latin typeface="微软雅黑" panose="020B0503020204020204" charset="-122"/>
                          <a:ea typeface="微软雅黑" panose="020B0503020204020204" charset="-122"/>
                        </a:rPr>
                        <a:t>药物</a:t>
                      </a:r>
                      <a:endParaRPr lang="zh-CN" altLang="en-US" sz="1200">
                        <a:latin typeface="微软雅黑" panose="020B0503020204020204" charset="-122"/>
                        <a:ea typeface="微软雅黑" panose="020B0503020204020204" charset="-122"/>
                      </a:endParaRPr>
                    </a:p>
                    <a:p>
                      <a:pPr>
                        <a:buNone/>
                      </a:pPr>
                      <a:endParaRPr lang="zh-CN" altLang="en-US" sz="1200">
                        <a:latin typeface="微软雅黑" panose="020B0503020204020204" charset="-122"/>
                        <a:ea typeface="微软雅黑" panose="020B0503020204020204" charset="-122"/>
                      </a:endParaRPr>
                    </a:p>
                    <a:p>
                      <a:pPr>
                        <a:buNone/>
                      </a:pPr>
                      <a:endParaRPr lang="zh-CN" altLang="en-US" sz="1200">
                        <a:latin typeface="微软雅黑" panose="020B0503020204020204" charset="-122"/>
                        <a:ea typeface="微软雅黑" panose="020B0503020204020204" charset="-122"/>
                      </a:endParaRPr>
                    </a:p>
                    <a:p>
                      <a:pPr>
                        <a:buNone/>
                      </a:pPr>
                      <a:r>
                        <a:rPr lang="zh-CN" altLang="en-US" sz="12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目录内</a:t>
                      </a:r>
                      <a:r>
                        <a:rPr lang="zh-CN" altLang="en-US" sz="1200">
                          <a:solidFill>
                            <a:srgbClr val="C00000"/>
                          </a:solidFill>
                          <a:latin typeface="微软雅黑" panose="020B0503020204020204" charset="-122"/>
                          <a:ea typeface="微软雅黑" panose="020B0503020204020204" charset="-122"/>
                        </a:rPr>
                        <a:t>应用广泛</a:t>
                      </a:r>
                      <a:r>
                        <a:rPr lang="zh-CN" altLang="en-US" sz="1200">
                          <a:latin typeface="微软雅黑" panose="020B0503020204020204" charset="-122"/>
                          <a:ea typeface="微软雅黑" panose="020B0503020204020204" charset="-122"/>
                        </a:rPr>
                        <a:t>、可用</a:t>
                      </a:r>
                      <a:endParaRPr lang="zh-CN" altLang="en-US" sz="1200">
                        <a:latin typeface="微软雅黑" panose="020B0503020204020204" charset="-122"/>
                        <a:ea typeface="微软雅黑" panose="020B0503020204020204" charset="-122"/>
                      </a:endParaRPr>
                    </a:p>
                    <a:p>
                      <a:pPr>
                        <a:buNone/>
                      </a:pPr>
                      <a:r>
                        <a:rPr lang="zh-CN" altLang="en-US" sz="12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于成人吞咽困难患者的</a:t>
                      </a:r>
                      <a:r>
                        <a:rPr lang="en-US" altLang="zh-CN" sz="1200">
                          <a:latin typeface="微软雅黑" panose="020B0503020204020204" charset="-122"/>
                          <a:ea typeface="微软雅黑" panose="020B0503020204020204" charset="-122"/>
                        </a:rPr>
                        <a:t>  </a:t>
                      </a:r>
                      <a:endParaRPr lang="en-US" altLang="zh-CN" sz="1200">
                        <a:latin typeface="微软雅黑" panose="020B0503020204020204" charset="-122"/>
                        <a:ea typeface="微软雅黑" panose="020B0503020204020204" charset="-122"/>
                      </a:endParaRPr>
                    </a:p>
                    <a:p>
                      <a:pPr>
                        <a:buNone/>
                      </a:pPr>
                      <a:r>
                        <a:rPr lang="en-US" altLang="zh-CN" sz="1200">
                          <a:latin typeface="微软雅黑" panose="020B0503020204020204" charset="-122"/>
                          <a:ea typeface="微软雅黑" panose="020B0503020204020204" charset="-122"/>
                        </a:rPr>
                        <a:t>        </a:t>
                      </a:r>
                      <a:r>
                        <a:rPr lang="zh-CN" altLang="en-US" sz="1200">
                          <a:solidFill>
                            <a:srgbClr val="C00000"/>
                          </a:solidFill>
                          <a:latin typeface="微软雅黑" panose="020B0503020204020204" charset="-122"/>
                          <a:ea typeface="微软雅黑" panose="020B0503020204020204" charset="-122"/>
                        </a:rPr>
                        <a:t>口服溶液剂</a:t>
                      </a:r>
                      <a:r>
                        <a:rPr lang="en-US" altLang="zh-CN" sz="1200">
                          <a:latin typeface="微软雅黑" panose="020B0503020204020204" charset="-122"/>
                          <a:ea typeface="微软雅黑" panose="020B0503020204020204" charset="-122"/>
                        </a:rPr>
                        <a:t>NSAIDs</a:t>
                      </a:r>
                      <a:r>
                        <a:rPr lang="zh-CN" altLang="en-US" sz="1200">
                          <a:latin typeface="微软雅黑" panose="020B0503020204020204" charset="-122"/>
                          <a:ea typeface="微软雅黑" panose="020B0503020204020204" charset="-122"/>
                        </a:rPr>
                        <a:t>药</a:t>
                      </a:r>
                      <a:endParaRPr lang="zh-CN" altLang="en-US" sz="1200">
                        <a:latin typeface="微软雅黑" panose="020B0503020204020204" charset="-122"/>
                        <a:ea typeface="微软雅黑" panose="020B0503020204020204" charset="-122"/>
                      </a:endParaRPr>
                    </a:p>
                    <a:p>
                      <a:pPr>
                        <a:buNone/>
                      </a:pPr>
                      <a:endParaRPr lang="zh-CN" altLang="en-US" sz="1200">
                        <a:latin typeface="微软雅黑" panose="020B0503020204020204" charset="-122"/>
                        <a:ea typeface="微软雅黑" panose="020B0503020204020204" charset="-122"/>
                      </a:endParaRPr>
                    </a:p>
                    <a:p>
                      <a:pPr>
                        <a:buNone/>
                      </a:pPr>
                      <a:endParaRPr lang="zh-CN" altLang="en-US" sz="1200">
                        <a:latin typeface="微软雅黑" panose="020B0503020204020204" charset="-122"/>
                        <a:ea typeface="微软雅黑" panose="020B0503020204020204" charset="-122"/>
                      </a:endParaRPr>
                    </a:p>
                    <a:p>
                      <a:pPr>
                        <a:buNone/>
                      </a:pPr>
                      <a:r>
                        <a:rPr lang="zh-CN" altLang="en-US" sz="12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均是指南</a:t>
                      </a:r>
                      <a:r>
                        <a:rPr lang="en-US" altLang="zh-CN" sz="1200">
                          <a:latin typeface="微软雅黑" panose="020B0503020204020204" charset="-122"/>
                          <a:ea typeface="微软雅黑" panose="020B0503020204020204" charset="-122"/>
                        </a:rPr>
                        <a:t>/</a:t>
                      </a:r>
                      <a:r>
                        <a:rPr lang="zh-CN" altLang="en-US" sz="1200">
                          <a:latin typeface="微软雅黑" panose="020B0503020204020204" charset="-122"/>
                          <a:ea typeface="微软雅黑" panose="020B0503020204020204" charset="-122"/>
                        </a:rPr>
                        <a:t>共识一线推</a:t>
                      </a:r>
                      <a:endParaRPr lang="zh-CN" altLang="en-US" sz="1200">
                        <a:latin typeface="微软雅黑" panose="020B0503020204020204" charset="-122"/>
                        <a:ea typeface="微软雅黑" panose="020B0503020204020204" charset="-122"/>
                      </a:endParaRPr>
                    </a:p>
                    <a:p>
                      <a:pPr>
                        <a:buNone/>
                      </a:pPr>
                      <a:r>
                        <a:rPr lang="zh-CN" altLang="en-US" sz="1200">
                          <a:latin typeface="微软雅黑" panose="020B0503020204020204" charset="-122"/>
                          <a:ea typeface="微软雅黑" panose="020B0503020204020204" charset="-122"/>
                        </a:rPr>
                        <a:t> </a:t>
                      </a:r>
                      <a:r>
                        <a:rPr lang="en-US" altLang="zh-CN" sz="1200">
                          <a:latin typeface="微软雅黑" panose="020B0503020204020204" charset="-122"/>
                          <a:ea typeface="微软雅黑" panose="020B0503020204020204" charset="-122"/>
                        </a:rPr>
                        <a:t>       </a:t>
                      </a:r>
                      <a:r>
                        <a:rPr lang="zh-CN" altLang="en-US" sz="1200">
                          <a:latin typeface="微软雅黑" panose="020B0503020204020204" charset="-122"/>
                          <a:ea typeface="微软雅黑" panose="020B0503020204020204" charset="-122"/>
                        </a:rPr>
                        <a:t>荐药物</a:t>
                      </a:r>
                      <a:endParaRPr lang="zh-CN" altLang="en-US" sz="1200">
                        <a:latin typeface="微软雅黑" panose="020B0503020204020204" charset="-122"/>
                        <a:ea typeface="微软雅黑" panose="020B0503020204020204" charset="-122"/>
                      </a:endParaRPr>
                    </a:p>
                    <a:p>
                      <a:pPr>
                        <a:buNone/>
                      </a:pPr>
                      <a:endParaRPr lang="zh-CN" altLang="en-US" sz="1200">
                        <a:latin typeface="微软雅黑" panose="020B0503020204020204" charset="-122"/>
                        <a:ea typeface="微软雅黑" panose="020B0503020204020204" charset="-122"/>
                      </a:endParaRPr>
                    </a:p>
                  </a:txBody>
                  <a:tcPr>
                    <a:solidFill>
                      <a:schemeClr val="accent5">
                        <a:lumMod val="20000"/>
                        <a:lumOff val="80000"/>
                      </a:schemeClr>
                    </a:solidFill>
                  </a:tcPr>
                </a:tc>
              </a:tr>
            </a:tbl>
          </a:graphicData>
        </a:graphic>
      </p:graphicFrame>
      <p:grpSp>
        <p:nvGrpSpPr>
          <p:cNvPr id="19" name="组合 18"/>
          <p:cNvGrpSpPr/>
          <p:nvPr/>
        </p:nvGrpSpPr>
        <p:grpSpPr>
          <a:xfrm>
            <a:off x="6875780" y="1923415"/>
            <a:ext cx="307975" cy="2053590"/>
            <a:chOff x="10828" y="3029"/>
            <a:chExt cx="485" cy="3234"/>
          </a:xfrm>
        </p:grpSpPr>
        <p:pic>
          <p:nvPicPr>
            <p:cNvPr id="12" name="图片 11" descr="对"/>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8" y="3029"/>
              <a:ext cx="484" cy="484"/>
            </a:xfrm>
            <a:prstGeom prst="rect">
              <a:avLst/>
            </a:prstGeom>
          </p:spPr>
        </p:pic>
        <p:pic>
          <p:nvPicPr>
            <p:cNvPr id="13" name="图片 12" descr="对"/>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8" y="4503"/>
              <a:ext cx="484" cy="484"/>
            </a:xfrm>
            <a:prstGeom prst="rect">
              <a:avLst/>
            </a:prstGeom>
          </p:spPr>
        </p:pic>
        <p:pic>
          <p:nvPicPr>
            <p:cNvPr id="18" name="图片 17" descr="对"/>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29" y="5779"/>
              <a:ext cx="484" cy="484"/>
            </a:xfrm>
            <a:prstGeom prst="rect">
              <a:avLst/>
            </a:prstGeom>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基本信息</a:t>
            </a:r>
            <a:endParaRPr lang="zh-CN" altLang="en-US" sz="1600" b="1">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有效性</a:t>
            </a:r>
            <a:endParaRPr lang="zh-CN" altLang="en-US" sz="1600">
              <a:latin typeface="微软雅黑" panose="020B0503020204020204" charset="-122"/>
              <a:ea typeface="微软雅黑" panose="020B0503020204020204" charset="-122"/>
            </a:endParaRPr>
          </a:p>
        </p:txBody>
      </p:sp>
      <p:sp>
        <p:nvSpPr>
          <p:cNvPr id="14" name="矩形 13"/>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经济性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438975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2"/>
          <a:stretch>
            <a:fillRect/>
          </a:stretch>
        </p:blipFill>
        <p:spPr>
          <a:xfrm>
            <a:off x="7164705" y="227330"/>
            <a:ext cx="1924050" cy="257175"/>
          </a:xfrm>
          <a:prstGeom prst="rect">
            <a:avLst/>
          </a:prstGeom>
        </p:spPr>
      </p:pic>
      <p:graphicFrame>
        <p:nvGraphicFramePr>
          <p:cNvPr id="4" name="表格 3"/>
          <p:cNvGraphicFramePr/>
          <p:nvPr>
            <p:custDataLst>
              <p:tags r:id="rId3"/>
            </p:custDataLst>
          </p:nvPr>
        </p:nvGraphicFramePr>
        <p:xfrm>
          <a:off x="899160" y="987425"/>
          <a:ext cx="3569970" cy="3220085"/>
        </p:xfrm>
        <a:graphic>
          <a:graphicData uri="http://schemas.openxmlformats.org/drawingml/2006/table">
            <a:tbl>
              <a:tblPr firstRow="1" bandRow="1">
                <a:effectLst/>
                <a:tableStyleId>{5C22544A-7EE6-4342-B048-85BDC9FD1C3A}</a:tableStyleId>
              </a:tblPr>
              <a:tblGrid>
                <a:gridCol w="3569970"/>
              </a:tblGrid>
              <a:tr h="365760">
                <a:tc>
                  <a:txBody>
                    <a:bodyPr/>
                    <a:p>
                      <a:pPr algn="ctr">
                        <a:buNone/>
                      </a:pPr>
                      <a:r>
                        <a:rPr lang="zh-CN" altLang="en-US">
                          <a:solidFill>
                            <a:schemeClr val="tx1"/>
                          </a:solidFill>
                          <a:latin typeface="微软雅黑" panose="020B0503020204020204" charset="-122"/>
                          <a:ea typeface="微软雅黑" panose="020B0503020204020204" charset="-122"/>
                        </a:rPr>
                        <a:t>疾病的基本情况</a:t>
                      </a:r>
                      <a:endParaRPr lang="zh-CN" altLang="en-US">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r>
              <a:tr h="2854325">
                <a:tc>
                  <a:txBody>
                    <a:bodyPr/>
                    <a:p>
                      <a:pPr>
                        <a:buNone/>
                      </a:pPr>
                      <a:r>
                        <a:rPr lang="zh-CN" altLang="en-US" sz="1200" b="1">
                          <a:solidFill>
                            <a:srgbClr val="C00000"/>
                          </a:solidFill>
                          <a:latin typeface="微软雅黑" panose="020B0503020204020204" charset="-122"/>
                          <a:ea typeface="微软雅黑" panose="020B0503020204020204" charset="-122"/>
                          <a:cs typeface="微软雅黑" panose="020B0503020204020204" charset="-122"/>
                        </a:rPr>
                        <a:t>疼痛人群超</a:t>
                      </a:r>
                      <a:r>
                        <a:rPr lang="en-US" altLang="zh-CN" sz="1200" b="1">
                          <a:solidFill>
                            <a:srgbClr val="C00000"/>
                          </a:solidFill>
                          <a:latin typeface="微软雅黑" panose="020B0503020204020204" charset="-122"/>
                          <a:ea typeface="微软雅黑" panose="020B0503020204020204" charset="-122"/>
                          <a:cs typeface="微软雅黑" panose="020B0503020204020204" charset="-122"/>
                        </a:rPr>
                        <a:t>3</a:t>
                      </a:r>
                      <a:r>
                        <a:rPr lang="zh-CN" altLang="en-US" sz="1200" b="1">
                          <a:solidFill>
                            <a:srgbClr val="C00000"/>
                          </a:solidFill>
                          <a:latin typeface="微软雅黑" panose="020B0503020204020204" charset="-122"/>
                          <a:ea typeface="微软雅黑" panose="020B0503020204020204" charset="-122"/>
                          <a:cs typeface="微软雅黑" panose="020B0503020204020204" charset="-122"/>
                        </a:rPr>
                        <a:t>亿</a:t>
                      </a:r>
                      <a:r>
                        <a:rPr lang="zh-CN" altLang="en-US" sz="1200" b="1">
                          <a:latin typeface="微软雅黑" panose="020B0503020204020204" charset="-122"/>
                          <a:ea typeface="微软雅黑" panose="020B0503020204020204" charset="-122"/>
                          <a:cs typeface="微软雅黑" panose="020B0503020204020204" charset="-122"/>
                        </a:rPr>
                        <a:t>，疾病负担重</a:t>
                      </a:r>
                      <a:r>
                        <a:rPr lang="en-US" altLang="zh-CN" sz="1200" b="0" baseline="30000">
                          <a:latin typeface="微软雅黑" panose="020B0503020204020204" charset="-122"/>
                          <a:ea typeface="微软雅黑" panose="020B0503020204020204" charset="-122"/>
                          <a:cs typeface="微软雅黑" panose="020B0503020204020204" charset="-122"/>
                        </a:rPr>
                        <a:t>[1]</a:t>
                      </a:r>
                      <a:r>
                        <a:rPr lang="zh-CN" altLang="en-US" sz="1200">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p>
                      <a:pPr>
                        <a:buNone/>
                      </a:pPr>
                      <a:r>
                        <a:rPr lang="zh-CN" altLang="en-US" sz="1200">
                          <a:latin typeface="微软雅黑" panose="020B0503020204020204" charset="-122"/>
                          <a:ea typeface="微软雅黑" panose="020B0503020204020204" charset="-122"/>
                          <a:cs typeface="微软雅黑" panose="020B0503020204020204" charset="-122"/>
                        </a:rPr>
                        <a:t>《中国疼痛医学发展报告</a:t>
                      </a:r>
                      <a:r>
                        <a:rPr lang="en-US" altLang="zh-CN" sz="1200">
                          <a:latin typeface="微软雅黑" panose="020B0503020204020204" charset="-122"/>
                          <a:ea typeface="微软雅黑" panose="020B0503020204020204" charset="-122"/>
                          <a:cs typeface="微软雅黑" panose="020B0503020204020204" charset="-122"/>
                        </a:rPr>
                        <a:t> (2020)</a:t>
                      </a:r>
                      <a:r>
                        <a:rPr lang="zh-CN" altLang="en-US" sz="1200">
                          <a:latin typeface="微软雅黑" panose="020B0503020204020204" charset="-122"/>
                          <a:ea typeface="微软雅黑" panose="020B0503020204020204" charset="-122"/>
                          <a:cs typeface="微软雅黑" panose="020B0503020204020204" charset="-122"/>
                        </a:rPr>
                        <a:t>》显示，我国慢性疼痛病人数量超过</a:t>
                      </a:r>
                      <a:r>
                        <a:rPr lang="en-US" altLang="zh-CN" sz="1200">
                          <a:latin typeface="微软雅黑" panose="020B0503020204020204" charset="-122"/>
                          <a:ea typeface="微软雅黑" panose="020B0503020204020204" charset="-122"/>
                          <a:cs typeface="微软雅黑" panose="020B0503020204020204" charset="-122"/>
                        </a:rPr>
                        <a:t>3</a:t>
                      </a:r>
                      <a:r>
                        <a:rPr lang="zh-CN" altLang="en-US" sz="1200">
                          <a:latin typeface="微软雅黑" panose="020B0503020204020204" charset="-122"/>
                          <a:ea typeface="微软雅黑" panose="020B0503020204020204" charset="-122"/>
                          <a:cs typeface="微软雅黑" panose="020B0503020204020204" charset="-122"/>
                        </a:rPr>
                        <a:t>亿，并正以每年</a:t>
                      </a:r>
                      <a:r>
                        <a:rPr lang="en-US" altLang="zh-CN" sz="1200">
                          <a:latin typeface="微软雅黑" panose="020B0503020204020204" charset="-122"/>
                          <a:ea typeface="微软雅黑" panose="020B0503020204020204" charset="-122"/>
                          <a:cs typeface="微软雅黑" panose="020B0503020204020204" charset="-122"/>
                        </a:rPr>
                        <a:t>1000</a:t>
                      </a:r>
                      <a:r>
                        <a:rPr lang="zh-CN" altLang="en-US" sz="1200">
                          <a:latin typeface="微软雅黑" panose="020B0503020204020204" charset="-122"/>
                          <a:ea typeface="微软雅黑" panose="020B0503020204020204" charset="-122"/>
                          <a:cs typeface="微软雅黑" panose="020B0503020204020204" charset="-122"/>
                        </a:rPr>
                        <a:t>万至</a:t>
                      </a:r>
                      <a:r>
                        <a:rPr lang="en-US" altLang="zh-CN" sz="1200">
                          <a:latin typeface="微软雅黑" panose="020B0503020204020204" charset="-122"/>
                          <a:ea typeface="微软雅黑" panose="020B0503020204020204" charset="-122"/>
                          <a:cs typeface="微软雅黑" panose="020B0503020204020204" charset="-122"/>
                        </a:rPr>
                        <a:t>2000</a:t>
                      </a:r>
                      <a:r>
                        <a:rPr lang="zh-CN" altLang="en-US" sz="1200">
                          <a:latin typeface="微软雅黑" panose="020B0503020204020204" charset="-122"/>
                          <a:ea typeface="微软雅黑" panose="020B0503020204020204" charset="-122"/>
                          <a:cs typeface="微软雅黑" panose="020B0503020204020204" charset="-122"/>
                        </a:rPr>
                        <a:t>万的速度增长。全球疼痛指数（</a:t>
                      </a:r>
                      <a:r>
                        <a:rPr lang="en-US" altLang="zh-CN" sz="1200">
                          <a:latin typeface="微软雅黑" panose="020B0503020204020204" charset="-122"/>
                          <a:ea typeface="微软雅黑" panose="020B0503020204020204" charset="-122"/>
                          <a:cs typeface="微软雅黑" panose="020B0503020204020204" charset="-122"/>
                        </a:rPr>
                        <a:t>GPI</a:t>
                      </a:r>
                      <a:r>
                        <a:rPr lang="zh-CN" altLang="en-US" sz="1200">
                          <a:latin typeface="微软雅黑" panose="020B0503020204020204" charset="-122"/>
                          <a:ea typeface="微软雅黑" panose="020B0503020204020204" charset="-122"/>
                          <a:cs typeface="微软雅黑" panose="020B0503020204020204" charset="-122"/>
                        </a:rPr>
                        <a:t>）报告发现，中国是身体疼痛的</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重灾区</a:t>
                      </a:r>
                      <a:r>
                        <a:rPr lang="en-US" altLang="zh-CN" sz="1200">
                          <a:latin typeface="微软雅黑" panose="020B0503020204020204" charset="-122"/>
                          <a:ea typeface="微软雅黑" panose="020B0503020204020204" charset="-122"/>
                          <a:cs typeface="微软雅黑" panose="020B0503020204020204" charset="-122"/>
                        </a:rPr>
                        <a:t>”</a:t>
                      </a:r>
                      <a:r>
                        <a:rPr lang="zh-CN" altLang="en-US" sz="1200">
                          <a:latin typeface="微软雅黑" panose="020B0503020204020204" charset="-122"/>
                          <a:ea typeface="微软雅黑" panose="020B0503020204020204" charset="-122"/>
                          <a:cs typeface="微软雅黑" panose="020B0503020204020204" charset="-122"/>
                        </a:rPr>
                        <a:t>，中国城市居民中大约</a:t>
                      </a:r>
                      <a:r>
                        <a:rPr lang="en-US" altLang="zh-CN" sz="1200">
                          <a:latin typeface="微软雅黑" panose="020B0503020204020204" charset="-122"/>
                          <a:ea typeface="微软雅黑" panose="020B0503020204020204" charset="-122"/>
                          <a:cs typeface="微软雅黑" panose="020B0503020204020204" charset="-122"/>
                        </a:rPr>
                        <a:t>57%</a:t>
                      </a:r>
                      <a:r>
                        <a:rPr lang="zh-CN" altLang="en-US" sz="1200">
                          <a:latin typeface="微软雅黑" panose="020B0503020204020204" charset="-122"/>
                          <a:ea typeface="微软雅黑" panose="020B0503020204020204" charset="-122"/>
                          <a:cs typeface="微软雅黑" panose="020B0503020204020204" charset="-122"/>
                        </a:rPr>
                        <a:t>的人经历过不同程度的疼痛。</a:t>
                      </a:r>
                      <a:endParaRPr lang="zh-CN" altLang="en-US" sz="1200">
                        <a:latin typeface="微软雅黑" panose="020B0503020204020204" charset="-122"/>
                        <a:ea typeface="微软雅黑" panose="020B0503020204020204" charset="-122"/>
                        <a:cs typeface="微软雅黑" panose="020B0503020204020204" charset="-122"/>
                      </a:endParaRPr>
                    </a:p>
                    <a:p>
                      <a:pPr>
                        <a:buNone/>
                      </a:pPr>
                      <a:endParaRPr lang="zh-CN" altLang="en-US" sz="1200">
                        <a:latin typeface="微软雅黑" panose="020B0503020204020204" charset="-122"/>
                        <a:ea typeface="微软雅黑" panose="020B0503020204020204" charset="-122"/>
                        <a:cs typeface="微软雅黑" panose="020B0503020204020204" charset="-122"/>
                      </a:endParaRPr>
                    </a:p>
                    <a:p>
                      <a:pPr>
                        <a:buNone/>
                      </a:pPr>
                      <a:r>
                        <a:rPr lang="zh-CN" altLang="en-US" sz="1200" b="1">
                          <a:solidFill>
                            <a:srgbClr val="C00000"/>
                          </a:solidFill>
                          <a:latin typeface="微软雅黑" panose="020B0503020204020204" charset="-122"/>
                          <a:ea typeface="微软雅黑" panose="020B0503020204020204" charset="-122"/>
                          <a:cs typeface="微软雅黑" panose="020B0503020204020204" charset="-122"/>
                        </a:rPr>
                        <a:t>吞咽困难人群增多</a:t>
                      </a:r>
                      <a:r>
                        <a:rPr lang="en-US" altLang="zh-CN" sz="1200" b="1" baseline="30000">
                          <a:latin typeface="微软雅黑" panose="020B0503020204020204" charset="-122"/>
                          <a:ea typeface="微软雅黑" panose="020B0503020204020204" charset="-122"/>
                          <a:cs typeface="微软雅黑" panose="020B0503020204020204" charset="-122"/>
                        </a:rPr>
                        <a:t>[2,3]</a:t>
                      </a:r>
                      <a:r>
                        <a:rPr lang="zh-CN" altLang="en-US" sz="1200" b="1">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p>
                      <a:pPr>
                        <a:buNone/>
                      </a:pPr>
                      <a:r>
                        <a:rPr lang="zh-CN" altLang="en-US" sz="1200">
                          <a:latin typeface="微软雅黑" panose="020B0503020204020204" charset="-122"/>
                          <a:ea typeface="微软雅黑" panose="020B0503020204020204" charset="-122"/>
                          <a:cs typeface="微软雅黑" panose="020B0503020204020204" charset="-122"/>
                        </a:rPr>
                        <a:t>●吞咽障碍的发病率和患病率随年龄的增加而增加，其中</a:t>
                      </a:r>
                      <a:r>
                        <a:rPr lang="en-US" altLang="zh-CN" sz="1200">
                          <a:latin typeface="微软雅黑" panose="020B0503020204020204" charset="-122"/>
                          <a:ea typeface="微软雅黑" panose="020B0503020204020204" charset="-122"/>
                          <a:cs typeface="微软雅黑" panose="020B0503020204020204" charset="-122"/>
                        </a:rPr>
                        <a:t>50 </a:t>
                      </a:r>
                      <a:r>
                        <a:rPr lang="zh-CN" altLang="en-US" sz="1200">
                          <a:latin typeface="微软雅黑" panose="020B0503020204020204" charset="-122"/>
                          <a:ea typeface="微软雅黑" panose="020B0503020204020204" charset="-122"/>
                          <a:cs typeface="微软雅黑" panose="020B0503020204020204" charset="-122"/>
                        </a:rPr>
                        <a:t>岁以上人群的患病率为</a:t>
                      </a:r>
                      <a:r>
                        <a:rPr lang="en-US" altLang="zh-CN" sz="1200">
                          <a:latin typeface="微软雅黑" panose="020B0503020204020204" charset="-122"/>
                          <a:ea typeface="微软雅黑" panose="020B0503020204020204" charset="-122"/>
                          <a:cs typeface="微软雅黑" panose="020B0503020204020204" charset="-122"/>
                        </a:rPr>
                        <a:t>5.5</a:t>
                      </a:r>
                      <a:r>
                        <a:rPr lang="zh-CN" altLang="en-US" sz="1200">
                          <a:latin typeface="微软雅黑" panose="020B0503020204020204" charset="-122"/>
                          <a:ea typeface="微软雅黑" panose="020B0503020204020204" charset="-122"/>
                          <a:cs typeface="微软雅黑" panose="020B0503020204020204" charset="-122"/>
                        </a:rPr>
                        <a:t>％</a:t>
                      </a:r>
                      <a:r>
                        <a:rPr lang="en-US" altLang="zh-CN" sz="1200">
                          <a:latin typeface="微软雅黑" panose="020B0503020204020204" charset="-122"/>
                          <a:ea typeface="微软雅黑" panose="020B0503020204020204" charset="-122"/>
                          <a:cs typeface="微软雅黑" panose="020B0503020204020204" charset="-122"/>
                        </a:rPr>
                        <a:t>-8</a:t>
                      </a:r>
                      <a:r>
                        <a:rPr lang="zh-CN" altLang="en-US" sz="1200">
                          <a:latin typeface="微软雅黑" panose="020B0503020204020204" charset="-122"/>
                          <a:ea typeface="微软雅黑" panose="020B0503020204020204" charset="-122"/>
                          <a:cs typeface="微软雅黑" panose="020B0503020204020204" charset="-122"/>
                        </a:rPr>
                        <a:t>％，脑卒中患者急性期吞咽障碍的患病率约为</a:t>
                      </a:r>
                      <a:r>
                        <a:rPr lang="en-US" altLang="zh-CN" sz="1200">
                          <a:latin typeface="微软雅黑" panose="020B0503020204020204" charset="-122"/>
                          <a:ea typeface="微软雅黑" panose="020B0503020204020204" charset="-122"/>
                          <a:cs typeface="微软雅黑" panose="020B0503020204020204" charset="-122"/>
                        </a:rPr>
                        <a:t>42%</a:t>
                      </a:r>
                      <a:r>
                        <a:rPr lang="zh-CN" altLang="en-US" sz="1200">
                          <a:latin typeface="微软雅黑" panose="020B0503020204020204" charset="-122"/>
                          <a:ea typeface="微软雅黑" panose="020B0503020204020204" charset="-122"/>
                          <a:cs typeface="微软雅黑" panose="020B0503020204020204" charset="-122"/>
                        </a:rPr>
                        <a:t>。</a:t>
                      </a:r>
                      <a:endParaRPr lang="zh-CN" altLang="en-US" sz="1200">
                        <a:latin typeface="微软雅黑" panose="020B0503020204020204" charset="-122"/>
                        <a:ea typeface="微软雅黑" panose="020B0503020204020204" charset="-122"/>
                        <a:cs typeface="微软雅黑" panose="020B0503020204020204" charset="-122"/>
                      </a:endParaRPr>
                    </a:p>
                    <a:p>
                      <a:pPr>
                        <a:buNone/>
                      </a:pPr>
                      <a:endParaRPr lang="zh-CN" altLang="en-US" sz="1200">
                        <a:latin typeface="微软雅黑" panose="020B0503020204020204" charset="-122"/>
                        <a:ea typeface="微软雅黑" panose="020B0503020204020204" charset="-122"/>
                        <a:cs typeface="微软雅黑" panose="020B0503020204020204" charset="-122"/>
                      </a:endParaRPr>
                    </a:p>
                    <a:p>
                      <a:pPr>
                        <a:buNone/>
                      </a:pPr>
                      <a:r>
                        <a:rPr lang="zh-CN" altLang="en-US" sz="1200">
                          <a:latin typeface="微软雅黑" panose="020B0503020204020204" charset="-122"/>
                          <a:ea typeface="微软雅黑" panose="020B0503020204020204" charset="-122"/>
                          <a:cs typeface="微软雅黑" panose="020B0503020204020204" charset="-122"/>
                        </a:rPr>
                        <a:t>●据统计，约</a:t>
                      </a:r>
                      <a:r>
                        <a:rPr lang="en-US" altLang="zh-CN" sz="1200">
                          <a:latin typeface="微软雅黑" panose="020B0503020204020204" charset="-122"/>
                          <a:ea typeface="微软雅黑" panose="020B0503020204020204" charset="-122"/>
                          <a:cs typeface="微软雅黑" panose="020B0503020204020204" charset="-122"/>
                        </a:rPr>
                        <a:t>70%</a:t>
                      </a:r>
                      <a:r>
                        <a:rPr lang="zh-CN" altLang="en-US" sz="1200">
                          <a:latin typeface="微软雅黑" panose="020B0503020204020204" charset="-122"/>
                          <a:ea typeface="微软雅黑" panose="020B0503020204020204" charset="-122"/>
                          <a:cs typeface="微软雅黑" panose="020B0503020204020204" charset="-122"/>
                        </a:rPr>
                        <a:t>的卒中患者每天忍受疼痛的折磨。非甾体抗炎药（</a:t>
                      </a:r>
                      <a:r>
                        <a:rPr lang="en-US" altLang="zh-CN" sz="1200">
                          <a:latin typeface="微软雅黑" panose="020B0503020204020204" charset="-122"/>
                          <a:ea typeface="微软雅黑" panose="020B0503020204020204" charset="-122"/>
                          <a:cs typeface="微软雅黑" panose="020B0503020204020204" charset="-122"/>
                        </a:rPr>
                        <a:t>NSAIDs</a:t>
                      </a:r>
                      <a:r>
                        <a:rPr lang="zh-CN" altLang="en-US" sz="1200">
                          <a:latin typeface="微软雅黑" panose="020B0503020204020204" charset="-122"/>
                          <a:ea typeface="微软雅黑" panose="020B0503020204020204" charset="-122"/>
                          <a:cs typeface="微软雅黑" panose="020B0503020204020204" charset="-122"/>
                        </a:rPr>
                        <a:t>）是卒中后疼痛的一线用药。</a:t>
                      </a:r>
                      <a:endParaRPr lang="zh-CN" altLang="en-US"/>
                    </a:p>
                  </a:txBody>
                  <a:tcPr>
                    <a:solidFill>
                      <a:schemeClr val="accent1">
                        <a:lumMod val="20000"/>
                        <a:lumOff val="80000"/>
                      </a:schemeClr>
                    </a:solidFill>
                  </a:tcPr>
                </a:tc>
              </a:tr>
            </a:tbl>
          </a:graphicData>
        </a:graphic>
      </p:graphicFrame>
      <p:graphicFrame>
        <p:nvGraphicFramePr>
          <p:cNvPr id="7" name="表格 6"/>
          <p:cNvGraphicFramePr/>
          <p:nvPr>
            <p:custDataLst>
              <p:tags r:id="rId4"/>
            </p:custDataLst>
          </p:nvPr>
        </p:nvGraphicFramePr>
        <p:xfrm>
          <a:off x="4596130" y="987425"/>
          <a:ext cx="3569970" cy="3221355"/>
        </p:xfrm>
        <a:graphic>
          <a:graphicData uri="http://schemas.openxmlformats.org/drawingml/2006/table">
            <a:tbl>
              <a:tblPr firstRow="1" bandRow="1">
                <a:effectLst/>
                <a:tableStyleId>{5C22544A-7EE6-4342-B048-85BDC9FD1C3A}</a:tableStyleId>
              </a:tblPr>
              <a:tblGrid>
                <a:gridCol w="3569970"/>
              </a:tblGrid>
              <a:tr h="365760">
                <a:tc>
                  <a:txBody>
                    <a:bodyPr/>
                    <a:p>
                      <a:pPr algn="ctr">
                        <a:buNone/>
                      </a:pPr>
                      <a:r>
                        <a:rPr lang="zh-CN" altLang="en-US">
                          <a:solidFill>
                            <a:schemeClr val="tx1"/>
                          </a:solidFill>
                          <a:latin typeface="微软雅黑" panose="020B0503020204020204" charset="-122"/>
                          <a:ea typeface="微软雅黑" panose="020B0503020204020204" charset="-122"/>
                        </a:rPr>
                        <a:t>尚未满足的临床需求</a:t>
                      </a:r>
                      <a:endParaRPr lang="zh-CN" altLang="en-US">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r>
              <a:tr h="2855595">
                <a:tc>
                  <a:txBody>
                    <a:bodyPr/>
                    <a:p>
                      <a:pPr marL="0" lvl="1">
                        <a:buNone/>
                      </a:pPr>
                      <a:endParaRPr lang="zh-CN" altLang="en-US" sz="1200">
                        <a:latin typeface="微软雅黑" panose="020B0503020204020204" charset="-122"/>
                        <a:ea typeface="微软雅黑" panose="020B0503020204020204" charset="-122"/>
                        <a:cs typeface="微软雅黑" panose="020B0503020204020204" charset="-122"/>
                      </a:endParaRPr>
                    </a:p>
                    <a:p>
                      <a:pPr marL="0" lvl="1">
                        <a:buNone/>
                      </a:pPr>
                      <a:r>
                        <a:rPr lang="zh-CN" altLang="en-US" sz="1200">
                          <a:latin typeface="微软雅黑" panose="020B0503020204020204" charset="-122"/>
                          <a:ea typeface="微软雅黑" panose="020B0503020204020204" charset="-122"/>
                          <a:cs typeface="微软雅黑" panose="020B0503020204020204" charset="-122"/>
                        </a:rPr>
                        <a:t>●</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rPr>
                        <a:t>临床上常用NSAIDs药物是采用口服片剂和胶囊</a:t>
                      </a:r>
                      <a:endPar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0" lvl="1">
                        <a:buNone/>
                      </a:pPr>
                      <a:r>
                        <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en-US" altLang="zh-CN" sz="1200" dirty="0">
                          <a:solidFill>
                            <a:srgbClr val="000000"/>
                          </a:solidFill>
                          <a:latin typeface="微软雅黑" panose="020B0503020204020204" charset="-122"/>
                          <a:ea typeface="微软雅黑" panose="020B0503020204020204" charset="-122"/>
                          <a:cs typeface="微软雅黑" panose="020B0503020204020204" charset="-122"/>
                          <a:sym typeface="+mn-ea"/>
                        </a:rPr>
                        <a:t> </a:t>
                      </a:r>
                      <a:r>
                        <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rPr>
                        <a:t>剂型等，对于吞咽困难者，口服不便。</a:t>
                      </a:r>
                      <a:endPar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marL="0" lvl="1">
                        <a:buNone/>
                      </a:pPr>
                      <a:endParaRPr lang="zh-CN" altLang="en-US" sz="1200" dirty="0">
                        <a:solidFill>
                          <a:srgbClr val="000000"/>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200">
                          <a:latin typeface="微软雅黑" panose="020B0503020204020204" charset="-122"/>
                          <a:ea typeface="微软雅黑" panose="020B0503020204020204" charset="-122"/>
                          <a:cs typeface="微软雅黑" panose="020B0503020204020204" charset="-122"/>
                        </a:rPr>
                        <a:t>●</a:t>
                      </a: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洛索洛芬钠口服溶液可以满足吞咽困难等患者的</a:t>
                      </a:r>
                      <a:endPar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12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用药需求。</a:t>
                      </a:r>
                      <a:endPar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buNone/>
                      </a:pPr>
                      <a:endPar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20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更好地填补吞咽困难患者在流行性呼吸道传染疾</a:t>
                      </a:r>
                      <a:endPar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buNone/>
                      </a:pP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en-US" altLang="zh-CN" sz="1200" b="1" dirty="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rPr>
                        <a:t>病期间解热、消炎、镇痛的需求。</a:t>
                      </a:r>
                      <a:endParaRPr lang="zh-CN" altLang="en-US" sz="1200" b="1" dirty="0">
                        <a:solidFill>
                          <a:srgbClr val="C00000"/>
                        </a:solidFill>
                        <a:latin typeface="微软雅黑" panose="020B0503020204020204" charset="-122"/>
                        <a:ea typeface="微软雅黑" panose="020B0503020204020204" charset="-122"/>
                        <a:cs typeface="微软雅黑" panose="020B0503020204020204" charset="-122"/>
                        <a:sym typeface="+mn-ea"/>
                      </a:endParaRPr>
                    </a:p>
                    <a:p>
                      <a:pPr>
                        <a:buNone/>
                      </a:pPr>
                      <a:endParaRPr lang="zh-CN" altLang="en-US" sz="1200" b="1" dirty="0">
                        <a:solidFill>
                          <a:srgbClr val="FF0000"/>
                        </a:solidFill>
                        <a:latin typeface="黑体" panose="02010609060101010101" charset="-122"/>
                        <a:ea typeface="黑体" panose="02010609060101010101" charset="-122"/>
                        <a:cs typeface="Times New Roman" panose="02020603050405020304" pitchFamily="18" charset="0"/>
                        <a:sym typeface="+mn-ea"/>
                      </a:endParaRPr>
                    </a:p>
                    <a:p>
                      <a:pPr>
                        <a:buNone/>
                      </a:pPr>
                      <a:endParaRPr lang="zh-CN" altLang="en-US"/>
                    </a:p>
                  </a:txBody>
                  <a:tcPr>
                    <a:solidFill>
                      <a:schemeClr val="accent1">
                        <a:lumMod val="20000"/>
                        <a:lumOff val="80000"/>
                      </a:schemeClr>
                    </a:solidFill>
                  </a:tcPr>
                </a:tc>
              </a:tr>
            </a:tbl>
          </a:graphicData>
        </a:graphic>
      </p:graphicFrame>
      <p:sp>
        <p:nvSpPr>
          <p:cNvPr id="10" name="矩形 9"/>
          <p:cNvSpPr/>
          <p:nvPr/>
        </p:nvSpPr>
        <p:spPr>
          <a:xfrm>
            <a:off x="395629" y="4516139"/>
            <a:ext cx="7843623" cy="460375"/>
          </a:xfrm>
          <a:prstGeom prst="rect">
            <a:avLst/>
          </a:prstGeom>
        </p:spPr>
        <p:txBody>
          <a:bodyPr wrap="square">
            <a:spAutoFit/>
          </a:bodyPr>
          <a:p>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樊碧发</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《中国疼痛医学发展报告</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 (2020)</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endPar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[2]</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rPr>
              <a:t>《中国吞咽障碍康复管理指南</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rPr>
              <a:t>(2023)</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rPr>
              <a:t>》</a:t>
            </a:r>
            <a:endPar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endParaRPr>
          </a:p>
          <a:p>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[3]</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rPr>
              <a:t>赵庆祥</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rPr>
              <a:t>,</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rPr>
              <a:t>等</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rPr>
              <a:t>.</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rPr>
              <a:t>脑卒中后疼痛的诊疗进展</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rPr>
              <a:t>[J].</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国际麻醉学与复苏杂志，</a:t>
            </a:r>
            <a:r>
              <a:rPr lang="en-US" altLang="zh-CN" sz="800" dirty="0">
                <a:solidFill>
                  <a:schemeClr val="bg1">
                    <a:lumMod val="50000"/>
                  </a:schemeClr>
                </a:solidFill>
                <a:latin typeface="Arial" panose="020B0604020202020204" pitchFamily="34" charset="0"/>
                <a:ea typeface="黑体" panose="02010609060101010101" charset="-122"/>
                <a:cs typeface="Arial" panose="020B0604020202020204" pitchFamily="34" charset="0"/>
                <a:sym typeface="+mn-ea"/>
              </a:rPr>
              <a:t>2020</a:t>
            </a:r>
            <a:r>
              <a:rPr lang="zh-CN" altLang="en-US" sz="800" dirty="0">
                <a:solidFill>
                  <a:schemeClr val="bg1">
                    <a:lumMod val="50000"/>
                  </a:schemeClr>
                </a:solidFill>
                <a:latin typeface="Arial" panose="020B0604020202020204" pitchFamily="34" charset="0"/>
                <a:ea typeface="黑体" panose="02010609060101010101" charset="-122"/>
                <a:cs typeface="Arial" panose="020B0604020202020204" pitchFamily="34" charset="0"/>
                <a:sym typeface="+mn-ea"/>
              </a:rPr>
              <a:t>，</a:t>
            </a:r>
            <a:r>
              <a:rPr lang="en-US" altLang="zh-CN" sz="800" dirty="0">
                <a:solidFill>
                  <a:schemeClr val="bg1">
                    <a:lumMod val="50000"/>
                  </a:schemeClr>
                </a:solidFill>
                <a:latin typeface="Arial" panose="020B0604020202020204" pitchFamily="34" charset="0"/>
                <a:ea typeface="黑体" panose="02010609060101010101" charset="-122"/>
                <a:cs typeface="Arial" panose="020B0604020202020204" pitchFamily="34" charset="0"/>
                <a:sym typeface="+mn-ea"/>
              </a:rPr>
              <a:t>41 (12): 1201-1205</a:t>
            </a:r>
            <a:endParaRPr lang="en-US" altLang="zh-CN" sz="800" dirty="0">
              <a:solidFill>
                <a:schemeClr val="bg1">
                  <a:lumMod val="50000"/>
                </a:schemeClr>
              </a:solidFill>
              <a:latin typeface="Arial" panose="020B0604020202020204" pitchFamily="34" charset="0"/>
              <a:ea typeface="黑体" panose="02010609060101010101"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基本信息</a:t>
            </a:r>
            <a:endParaRPr lang="zh-CN" altLang="en-US" sz="1600">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安全性</a:t>
            </a:r>
            <a:endParaRPr lang="zh-CN" altLang="en-US" sz="1600" b="1">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有效性</a:t>
            </a:r>
            <a:endParaRPr lang="zh-CN" altLang="en-US" sz="1600">
              <a:latin typeface="微软雅黑" panose="020B0503020204020204" charset="-122"/>
              <a:ea typeface="微软雅黑" panose="020B0503020204020204" charset="-122"/>
            </a:endParaRPr>
          </a:p>
        </p:txBody>
      </p:sp>
      <p:sp>
        <p:nvSpPr>
          <p:cNvPr id="14" name="矩形 13"/>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经济性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438975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2"/>
          <a:stretch>
            <a:fillRect/>
          </a:stretch>
        </p:blipFill>
        <p:spPr>
          <a:xfrm>
            <a:off x="7164705" y="227330"/>
            <a:ext cx="1924050" cy="257175"/>
          </a:xfrm>
          <a:prstGeom prst="rect">
            <a:avLst/>
          </a:prstGeom>
        </p:spPr>
      </p:pic>
      <p:sp>
        <p:nvSpPr>
          <p:cNvPr id="6" name="矩形: 圆角 22"/>
          <p:cNvSpPr/>
          <p:nvPr>
            <p:custDataLst>
              <p:tags r:id="rId3"/>
            </p:custDataLst>
          </p:nvPr>
        </p:nvSpPr>
        <p:spPr>
          <a:xfrm>
            <a:off x="623142" y="1249514"/>
            <a:ext cx="2389076" cy="2926322"/>
          </a:xfrm>
          <a:prstGeom prst="roundRect">
            <a:avLst>
              <a:gd name="adj" fmla="val 6347"/>
            </a:avLst>
          </a:prstGeom>
          <a:solidFill>
            <a:srgbClr val="FFFFFF">
              <a:alpha val="5000"/>
            </a:srgbClr>
          </a:solidFill>
          <a:ln w="15875">
            <a:no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endParaRPr lang="zh-CN" altLang="zh-CN" sz="1350" dirty="0">
              <a:solidFill>
                <a:schemeClr val="tx1">
                  <a:lumMod val="85000"/>
                  <a:lumOff val="15000"/>
                </a:schemeClr>
              </a:solidFill>
              <a:latin typeface="+mn-ea"/>
              <a:cs typeface="+mn-ea"/>
              <a:sym typeface="+mn-ea"/>
            </a:endParaRPr>
          </a:p>
        </p:txBody>
      </p:sp>
      <p:sp>
        <p:nvSpPr>
          <p:cNvPr id="7" name="矩形: 圆角 33"/>
          <p:cNvSpPr/>
          <p:nvPr>
            <p:custDataLst>
              <p:tags r:id="rId4"/>
            </p:custDataLst>
          </p:nvPr>
        </p:nvSpPr>
        <p:spPr>
          <a:xfrm>
            <a:off x="3313021" y="1249514"/>
            <a:ext cx="2389076" cy="2926322"/>
          </a:xfrm>
          <a:prstGeom prst="roundRect">
            <a:avLst>
              <a:gd name="adj" fmla="val 6347"/>
            </a:avLst>
          </a:prstGeom>
          <a:solidFill>
            <a:srgbClr val="FFFFFF">
              <a:alpha val="5000"/>
            </a:srgbClr>
          </a:solidFill>
          <a:ln w="15875">
            <a:no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endParaRPr lang="zh-CN" altLang="zh-CN" sz="1350" dirty="0">
              <a:solidFill>
                <a:schemeClr val="tx1">
                  <a:lumMod val="85000"/>
                  <a:lumOff val="15000"/>
                </a:schemeClr>
              </a:solidFill>
              <a:latin typeface="+mn-ea"/>
              <a:cs typeface="+mn-ea"/>
              <a:sym typeface="+mn-ea"/>
            </a:endParaRPr>
          </a:p>
        </p:txBody>
      </p:sp>
      <p:sp>
        <p:nvSpPr>
          <p:cNvPr id="10" name="矩形: 圆角 44"/>
          <p:cNvSpPr/>
          <p:nvPr>
            <p:custDataLst>
              <p:tags r:id="rId5"/>
            </p:custDataLst>
          </p:nvPr>
        </p:nvSpPr>
        <p:spPr>
          <a:xfrm>
            <a:off x="6008378" y="1249514"/>
            <a:ext cx="2389076" cy="2926322"/>
          </a:xfrm>
          <a:prstGeom prst="roundRect">
            <a:avLst>
              <a:gd name="adj" fmla="val 6347"/>
            </a:avLst>
          </a:prstGeom>
          <a:solidFill>
            <a:srgbClr val="FFFFFF">
              <a:alpha val="5000"/>
            </a:srgbClr>
          </a:solidFill>
          <a:ln w="15875">
            <a:no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endParaRPr lang="zh-CN" altLang="zh-CN" sz="1350" dirty="0">
              <a:solidFill>
                <a:schemeClr val="tx1">
                  <a:lumMod val="85000"/>
                  <a:lumOff val="15000"/>
                </a:schemeClr>
              </a:solidFill>
              <a:latin typeface="+mn-ea"/>
              <a:cs typeface="+mn-ea"/>
              <a:sym typeface="+mn-ea"/>
            </a:endParaRPr>
          </a:p>
        </p:txBody>
      </p:sp>
      <p:sp>
        <p:nvSpPr>
          <p:cNvPr id="11" name="矩形: 圆角 2"/>
          <p:cNvSpPr/>
          <p:nvPr>
            <p:custDataLst>
              <p:tags r:id="rId6"/>
            </p:custDataLst>
          </p:nvPr>
        </p:nvSpPr>
        <p:spPr>
          <a:xfrm>
            <a:off x="628650" y="1249045"/>
            <a:ext cx="2503170" cy="2926080"/>
          </a:xfrm>
          <a:prstGeom prst="roundRect">
            <a:avLst>
              <a:gd name="adj" fmla="val 6347"/>
            </a:avLst>
          </a:prstGeom>
          <a:noFill/>
          <a:ln w="15875">
            <a:solidFill>
              <a:schemeClr val="accent1">
                <a:lumMod val="40000"/>
                <a:lumOff val="60000"/>
                <a:alpha val="6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r>
              <a:rPr lang="en-US" altLang="zh-CN" sz="1350" dirty="0">
                <a:noFill/>
                <a:latin typeface="+mn-ea"/>
                <a:cs typeface="+mn-ea"/>
                <a:sym typeface="+mn-ea"/>
              </a:rPr>
              <a:t>.</a:t>
            </a:r>
            <a:endParaRPr lang="en-US" altLang="zh-CN" sz="1350" dirty="0">
              <a:noFill/>
              <a:latin typeface="+mn-ea"/>
              <a:cs typeface="+mn-ea"/>
              <a:sym typeface="+mn-ea"/>
            </a:endParaRPr>
          </a:p>
        </p:txBody>
      </p:sp>
      <p:sp>
        <p:nvSpPr>
          <p:cNvPr id="29" name="任意多边形: 形状 28"/>
          <p:cNvSpPr/>
          <p:nvPr>
            <p:custDataLst>
              <p:tags r:id="rId7"/>
            </p:custDataLst>
          </p:nvPr>
        </p:nvSpPr>
        <p:spPr>
          <a:xfrm>
            <a:off x="916305" y="1163320"/>
            <a:ext cx="1887220" cy="518160"/>
          </a:xfrm>
          <a:prstGeom prst="round2SameRect">
            <a:avLst>
              <a:gd name="adj1" fmla="val 0"/>
              <a:gd name="adj2" fmla="val 35242"/>
            </a:avLst>
          </a:prstGeom>
          <a:gradFill flip="none" rotWithShape="1">
            <a:gsLst>
              <a:gs pos="0">
                <a:schemeClr val="accent5">
                  <a:lumMod val="60000"/>
                  <a:lumOff val="40000"/>
                </a:schemeClr>
              </a:gs>
              <a:gs pos="39000">
                <a:srgbClr val="4DAFC0">
                  <a:alpha val="100000"/>
                </a:srgbClr>
              </a:gs>
              <a:gs pos="100000">
                <a:srgbClr val="4DAFC0"/>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400" b="1" dirty="0">
                <a:solidFill>
                  <a:srgbClr val="FFFFFF"/>
                </a:solidFill>
                <a:latin typeface="微软雅黑" panose="020B0503020204020204" charset="-122"/>
                <a:ea typeface="微软雅黑" panose="020B0503020204020204" charset="-122"/>
                <a:cs typeface="+mn-ea"/>
                <a:sym typeface="+mn-ea"/>
              </a:rPr>
              <a:t>前体型药物</a:t>
            </a:r>
            <a:endParaRPr lang="zh-CN" altLang="en-US" sz="1400" b="1" dirty="0">
              <a:solidFill>
                <a:srgbClr val="FFFFFF"/>
              </a:solidFill>
              <a:latin typeface="微软雅黑" panose="020B0503020204020204" charset="-122"/>
              <a:ea typeface="微软雅黑" panose="020B0503020204020204" charset="-122"/>
              <a:cs typeface="+mn-ea"/>
              <a:sym typeface="+mn-ea"/>
            </a:endParaRPr>
          </a:p>
          <a:p>
            <a:pPr algn="ctr">
              <a:spcBef>
                <a:spcPct val="0"/>
              </a:spcBef>
              <a:spcAft>
                <a:spcPct val="0"/>
              </a:spcAft>
            </a:pPr>
            <a:r>
              <a:rPr lang="zh-CN" altLang="en-US" sz="1400" b="1" dirty="0">
                <a:solidFill>
                  <a:srgbClr val="FFFFFF"/>
                </a:solidFill>
                <a:latin typeface="微软雅黑" panose="020B0503020204020204" charset="-122"/>
                <a:ea typeface="微软雅黑" panose="020B0503020204020204" charset="-122"/>
                <a:cs typeface="+mn-ea"/>
                <a:sym typeface="+mn-ea"/>
              </a:rPr>
              <a:t>胃肠道刺激小</a:t>
            </a:r>
            <a:endParaRPr lang="zh-CN" altLang="en-US" sz="1400" b="1" dirty="0">
              <a:solidFill>
                <a:srgbClr val="FFFFFF"/>
              </a:solidFill>
              <a:latin typeface="微软雅黑" panose="020B0503020204020204" charset="-122"/>
              <a:ea typeface="微软雅黑" panose="020B0503020204020204" charset="-122"/>
              <a:cs typeface="+mn-ea"/>
              <a:sym typeface="+mn-ea"/>
            </a:endParaRPr>
          </a:p>
        </p:txBody>
      </p:sp>
      <p:sp>
        <p:nvSpPr>
          <p:cNvPr id="26" name="等腰三角形 25"/>
          <p:cNvSpPr/>
          <p:nvPr>
            <p:custDataLst>
              <p:tags r:id="rId8"/>
            </p:custDataLst>
          </p:nvPr>
        </p:nvSpPr>
        <p:spPr>
          <a:xfrm flipH="1">
            <a:off x="2801886" y="1163244"/>
            <a:ext cx="79328" cy="86344"/>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520">
              <a:solidFill>
                <a:schemeClr val="lt1"/>
              </a:solidFill>
            </a:endParaRPr>
          </a:p>
        </p:txBody>
      </p:sp>
      <p:sp>
        <p:nvSpPr>
          <p:cNvPr id="36" name="矩形: 圆角 35"/>
          <p:cNvSpPr/>
          <p:nvPr>
            <p:custDataLst>
              <p:tags r:id="rId9"/>
            </p:custDataLst>
          </p:nvPr>
        </p:nvSpPr>
        <p:spPr>
          <a:xfrm>
            <a:off x="3318499" y="1249058"/>
            <a:ext cx="2389076" cy="2926322"/>
          </a:xfrm>
          <a:prstGeom prst="roundRect">
            <a:avLst>
              <a:gd name="adj" fmla="val 6347"/>
            </a:avLst>
          </a:prstGeom>
          <a:noFill/>
          <a:ln w="15875">
            <a:solidFill>
              <a:schemeClr val="accent2">
                <a:lumMod val="40000"/>
                <a:lumOff val="60000"/>
                <a:alpha val="60000"/>
              </a:schemeClr>
            </a:solidFill>
          </a:ln>
          <a:effectLst>
            <a:outerShdw blurRad="279400" dist="228600" dir="2700000" algn="tl" rotWithShape="0">
              <a:schemeClr val="accent2">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r>
              <a:rPr lang="en-US" altLang="zh-CN" sz="1350" dirty="0">
                <a:noFill/>
                <a:latin typeface="+mn-ea"/>
                <a:cs typeface="+mn-ea"/>
                <a:sym typeface="+mn-ea"/>
              </a:rPr>
              <a:t>.</a:t>
            </a:r>
            <a:endParaRPr lang="en-US" altLang="zh-CN" sz="1350" dirty="0">
              <a:noFill/>
              <a:latin typeface="+mn-ea"/>
              <a:cs typeface="+mn-ea"/>
              <a:sym typeface="+mn-ea"/>
            </a:endParaRPr>
          </a:p>
        </p:txBody>
      </p:sp>
      <p:sp>
        <p:nvSpPr>
          <p:cNvPr id="37" name="任意多边形: 形状 36"/>
          <p:cNvSpPr/>
          <p:nvPr>
            <p:custDataLst>
              <p:tags r:id="rId10"/>
            </p:custDataLst>
          </p:nvPr>
        </p:nvSpPr>
        <p:spPr>
          <a:xfrm>
            <a:off x="3606064" y="1163244"/>
            <a:ext cx="1813945" cy="518074"/>
          </a:xfrm>
          <a:prstGeom prst="round2SameRect">
            <a:avLst>
              <a:gd name="adj1" fmla="val 0"/>
              <a:gd name="adj2" fmla="val 35242"/>
            </a:avLst>
          </a:prstGeom>
          <a:gradFill flip="none" rotWithShape="1">
            <a:gsLst>
              <a:gs pos="0">
                <a:schemeClr val="accent2">
                  <a:lumMod val="60000"/>
                  <a:lumOff val="40000"/>
                  <a:alpha val="100000"/>
                </a:schemeClr>
              </a:gs>
              <a:gs pos="81000">
                <a:schemeClr val="accent2">
                  <a:alpha val="100000"/>
                </a:schemeClr>
              </a:gs>
              <a:gs pos="99000">
                <a:schemeClr val="accent2">
                  <a:alpha val="100000"/>
                </a:schemeClr>
              </a:gs>
            </a:gsLst>
            <a:lin ang="2700000" scaled="1"/>
            <a:tileRect/>
          </a:gradFill>
          <a:ln>
            <a:noFill/>
          </a:ln>
          <a:effectLst>
            <a:outerShdw blurRad="101600" dist="76200" dir="2700000" algn="tl" rotWithShape="0">
              <a:schemeClr val="accent2">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400" b="1">
                <a:solidFill>
                  <a:srgbClr val="FFFFFF"/>
                </a:solidFill>
                <a:latin typeface="微软雅黑" panose="020B0503020204020204" charset="-122"/>
                <a:ea typeface="微软雅黑" panose="020B0503020204020204" charset="-122"/>
                <a:cs typeface="+mn-ea"/>
                <a:sym typeface="+mn-ea"/>
              </a:rPr>
              <a:t>说明书及上市后</a:t>
            </a:r>
            <a:endParaRPr lang="zh-CN" altLang="en-US" sz="1400" b="1">
              <a:solidFill>
                <a:srgbClr val="FFFFFF"/>
              </a:solidFill>
              <a:latin typeface="微软雅黑" panose="020B0503020204020204" charset="-122"/>
              <a:ea typeface="微软雅黑" panose="020B0503020204020204" charset="-122"/>
              <a:cs typeface="+mn-ea"/>
              <a:sym typeface="+mn-ea"/>
            </a:endParaRPr>
          </a:p>
          <a:p>
            <a:pPr algn="ctr">
              <a:spcBef>
                <a:spcPct val="0"/>
              </a:spcBef>
              <a:spcAft>
                <a:spcPct val="0"/>
              </a:spcAft>
            </a:pPr>
            <a:r>
              <a:rPr lang="zh-CN" altLang="en-US" sz="1400" b="1">
                <a:solidFill>
                  <a:srgbClr val="FFFFFF"/>
                </a:solidFill>
                <a:latin typeface="微软雅黑" panose="020B0503020204020204" charset="-122"/>
                <a:ea typeface="微软雅黑" panose="020B0503020204020204" charset="-122"/>
                <a:cs typeface="+mn-ea"/>
                <a:sym typeface="+mn-ea"/>
              </a:rPr>
              <a:t>不良反应情况</a:t>
            </a:r>
            <a:endParaRPr lang="zh-CN" altLang="en-US" sz="1400" b="1">
              <a:solidFill>
                <a:srgbClr val="FFFFFF"/>
              </a:solidFill>
              <a:latin typeface="微软雅黑" panose="020B0503020204020204" charset="-122"/>
              <a:ea typeface="微软雅黑" panose="020B0503020204020204" charset="-122"/>
              <a:cs typeface="+mn-ea"/>
              <a:sym typeface="+mn-ea"/>
            </a:endParaRPr>
          </a:p>
        </p:txBody>
      </p:sp>
      <p:sp>
        <p:nvSpPr>
          <p:cNvPr id="39" name="等腰三角形 38"/>
          <p:cNvSpPr/>
          <p:nvPr>
            <p:custDataLst>
              <p:tags r:id="rId11"/>
            </p:custDataLst>
          </p:nvPr>
        </p:nvSpPr>
        <p:spPr>
          <a:xfrm flipH="1">
            <a:off x="5420010" y="1163244"/>
            <a:ext cx="79328" cy="86344"/>
          </a:xfrm>
          <a:prstGeom prst="triangle">
            <a:avLst>
              <a:gd name="adj" fmla="val 100000"/>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520">
              <a:solidFill>
                <a:schemeClr val="lt1"/>
              </a:solidFill>
            </a:endParaRPr>
          </a:p>
        </p:txBody>
      </p:sp>
      <p:sp>
        <p:nvSpPr>
          <p:cNvPr id="43" name="矩形: 圆角 42"/>
          <p:cNvSpPr/>
          <p:nvPr>
            <p:custDataLst>
              <p:tags r:id="rId12"/>
            </p:custDataLst>
          </p:nvPr>
        </p:nvSpPr>
        <p:spPr>
          <a:xfrm>
            <a:off x="5878830" y="1249045"/>
            <a:ext cx="2524125" cy="2926080"/>
          </a:xfrm>
          <a:prstGeom prst="roundRect">
            <a:avLst>
              <a:gd name="adj" fmla="val 6347"/>
            </a:avLst>
          </a:prstGeom>
          <a:noFill/>
          <a:ln w="15875">
            <a:solidFill>
              <a:schemeClr val="accent1">
                <a:lumMod val="40000"/>
                <a:lumOff val="60000"/>
                <a:alpha val="60000"/>
              </a:schemeClr>
            </a:solidFill>
          </a:ln>
          <a:effectLst>
            <a:outerShdw blurRad="279400" dist="228600" dir="2700000" algn="tl" rotWithShape="0">
              <a:schemeClr val="accent1">
                <a:alpha val="8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lIns="202596" tIns="520935" rIns="202596" bIns="296144" rtlCol="0" anchor="ctr">
            <a:noAutofit/>
          </a:bodyPr>
          <a:p>
            <a:pPr algn="ctr">
              <a:lnSpc>
                <a:spcPct val="150000"/>
              </a:lnSpc>
            </a:pPr>
            <a:r>
              <a:rPr lang="en-US" altLang="zh-CN" sz="1350" dirty="0">
                <a:noFill/>
                <a:latin typeface="+mn-ea"/>
                <a:cs typeface="+mn-ea"/>
                <a:sym typeface="+mn-ea"/>
              </a:rPr>
              <a:t>.</a:t>
            </a:r>
            <a:endParaRPr lang="en-US" altLang="zh-CN" sz="1350" dirty="0">
              <a:noFill/>
              <a:latin typeface="+mn-ea"/>
              <a:cs typeface="+mn-ea"/>
              <a:sym typeface="+mn-ea"/>
            </a:endParaRPr>
          </a:p>
        </p:txBody>
      </p:sp>
      <p:sp>
        <p:nvSpPr>
          <p:cNvPr id="44" name="任意多边形: 形状 43"/>
          <p:cNvSpPr/>
          <p:nvPr>
            <p:custDataLst>
              <p:tags r:id="rId13"/>
            </p:custDataLst>
          </p:nvPr>
        </p:nvSpPr>
        <p:spPr>
          <a:xfrm>
            <a:off x="6112510" y="1163320"/>
            <a:ext cx="2090420" cy="518160"/>
          </a:xfrm>
          <a:prstGeom prst="round2SameRect">
            <a:avLst>
              <a:gd name="adj1" fmla="val 0"/>
              <a:gd name="adj2" fmla="val 35242"/>
            </a:avLst>
          </a:prstGeom>
          <a:gradFill flip="none" rotWithShape="1">
            <a:gsLst>
              <a:gs pos="0">
                <a:schemeClr val="accent5">
                  <a:lumMod val="60000"/>
                  <a:lumOff val="40000"/>
                </a:schemeClr>
              </a:gs>
              <a:gs pos="39000">
                <a:srgbClr val="4DAFC0"/>
              </a:gs>
              <a:gs pos="100000">
                <a:srgbClr val="4DAFC0"/>
              </a:gs>
            </a:gsLst>
            <a:lin ang="2700000" scaled="1"/>
            <a:tileRect/>
          </a:gradFill>
          <a:ln>
            <a:noFill/>
          </a:ln>
          <a:effectLst>
            <a:outerShdw blurRad="101600" dist="76200" dir="2700000" algn="tl" rotWithShape="0">
              <a:schemeClr val="accent1">
                <a:alpha val="2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p>
            <a:pPr algn="ctr">
              <a:spcBef>
                <a:spcPct val="0"/>
              </a:spcBef>
              <a:spcAft>
                <a:spcPct val="0"/>
              </a:spcAft>
            </a:pPr>
            <a:r>
              <a:rPr lang="zh-CN" altLang="en-US" sz="1400" b="1">
                <a:solidFill>
                  <a:srgbClr val="FFFFFF"/>
                </a:solidFill>
                <a:latin typeface="微软雅黑" panose="020B0503020204020204" charset="-122"/>
                <a:ea typeface="微软雅黑" panose="020B0503020204020204" charset="-122"/>
                <a:cs typeface="+mn-ea"/>
                <a:sym typeface="+mn-ea"/>
              </a:rPr>
              <a:t>洛索洛芬钠口服溶</a:t>
            </a:r>
            <a:r>
              <a:rPr lang="en-US" altLang="zh-CN" sz="1400" b="1">
                <a:solidFill>
                  <a:srgbClr val="FFFFFF"/>
                </a:solidFill>
                <a:latin typeface="微软雅黑" panose="020B0503020204020204" charset="-122"/>
                <a:ea typeface="微软雅黑" panose="020B0503020204020204" charset="-122"/>
                <a:cs typeface="+mn-ea"/>
                <a:sym typeface="+mn-ea"/>
              </a:rPr>
              <a:t>vs</a:t>
            </a:r>
            <a:endParaRPr lang="en-US" altLang="zh-CN" sz="1400" b="1">
              <a:solidFill>
                <a:srgbClr val="FFFFFF"/>
              </a:solidFill>
              <a:latin typeface="微软雅黑" panose="020B0503020204020204" charset="-122"/>
              <a:ea typeface="微软雅黑" panose="020B0503020204020204" charset="-122"/>
              <a:cs typeface="+mn-ea"/>
              <a:sym typeface="+mn-ea"/>
            </a:endParaRPr>
          </a:p>
          <a:p>
            <a:pPr algn="ctr">
              <a:spcBef>
                <a:spcPct val="0"/>
              </a:spcBef>
              <a:spcAft>
                <a:spcPct val="0"/>
              </a:spcAft>
            </a:pPr>
            <a:r>
              <a:rPr lang="zh-CN" altLang="en-US" sz="1400" b="1">
                <a:solidFill>
                  <a:srgbClr val="FFFFFF"/>
                </a:solidFill>
                <a:latin typeface="微软雅黑" panose="020B0503020204020204" charset="-122"/>
                <a:ea typeface="微软雅黑" panose="020B0503020204020204" charset="-122"/>
                <a:cs typeface="+mn-ea"/>
                <a:sym typeface="+mn-ea"/>
              </a:rPr>
              <a:t>右旋布洛芬口服混悬液</a:t>
            </a:r>
            <a:endParaRPr lang="zh-CN" altLang="en-US" sz="1400" b="1">
              <a:solidFill>
                <a:srgbClr val="FFFFFF"/>
              </a:solidFill>
              <a:latin typeface="微软雅黑" panose="020B0503020204020204" charset="-122"/>
              <a:ea typeface="微软雅黑" panose="020B0503020204020204" charset="-122"/>
              <a:cs typeface="+mn-ea"/>
              <a:sym typeface="+mn-ea"/>
            </a:endParaRPr>
          </a:p>
        </p:txBody>
      </p:sp>
      <p:sp>
        <p:nvSpPr>
          <p:cNvPr id="46" name="等腰三角形 45"/>
          <p:cNvSpPr/>
          <p:nvPr>
            <p:custDataLst>
              <p:tags r:id="rId14"/>
            </p:custDataLst>
          </p:nvPr>
        </p:nvSpPr>
        <p:spPr>
          <a:xfrm flipH="1">
            <a:off x="8198551" y="1162609"/>
            <a:ext cx="79328" cy="86344"/>
          </a:xfrm>
          <a:prstGeom prst="triangle">
            <a:avLst>
              <a:gd name="adj" fmla="val 100000"/>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sz="1520">
              <a:solidFill>
                <a:schemeClr val="lt1"/>
              </a:solidFill>
            </a:endParaRPr>
          </a:p>
        </p:txBody>
      </p:sp>
      <p:sp>
        <p:nvSpPr>
          <p:cNvPr id="13" name="文本框 12"/>
          <p:cNvSpPr txBox="1"/>
          <p:nvPr/>
        </p:nvSpPr>
        <p:spPr>
          <a:xfrm>
            <a:off x="3268345" y="1831340"/>
            <a:ext cx="2482850" cy="2306955"/>
          </a:xfrm>
          <a:prstGeom prst="rect">
            <a:avLst/>
          </a:prstGeom>
          <a:noFill/>
        </p:spPr>
        <p:txBody>
          <a:bodyPr wrap="square" rtlCol="0">
            <a:spAutoFit/>
          </a:bodyPr>
          <a:p>
            <a:pPr marL="171450" indent="-171450">
              <a:buFont typeface="Wingdings" panose="05000000000000000000" charset="0"/>
              <a:buChar char="Ø"/>
            </a:pPr>
            <a:r>
              <a:rPr lang="zh-CN" altLang="en-US" sz="1200">
                <a:latin typeface="微软雅黑" panose="020B0503020204020204" charset="-122"/>
                <a:ea typeface="微软雅黑" panose="020B0503020204020204" charset="-122"/>
              </a:rPr>
              <a:t>据文献报道，可能发生休克和过敏反应，粒细胞缺乏、溶血性贫血、血小板减少，急性肾功能损伤、肾病综合征、消化道穿孔等，该药物尚未进行过调查来阐明副作用的发生频率</a:t>
            </a:r>
            <a:r>
              <a:rPr lang="en-US" altLang="zh-CN" sz="1200" baseline="30000">
                <a:latin typeface="微软雅黑" panose="020B0503020204020204" charset="-122"/>
                <a:ea typeface="微软雅黑" panose="020B0503020204020204" charset="-122"/>
              </a:rPr>
              <a:t>[2]</a:t>
            </a:r>
            <a:endParaRPr lang="zh-CN" altLang="en-US" sz="1200">
              <a:latin typeface="微软雅黑" panose="020B0503020204020204" charset="-122"/>
              <a:ea typeface="微软雅黑" panose="020B0503020204020204" charset="-122"/>
            </a:endParaRPr>
          </a:p>
          <a:p>
            <a:pPr marL="171450" indent="-171450">
              <a:buFont typeface="Wingdings" panose="05000000000000000000" charset="0"/>
              <a:buChar char="Ø"/>
            </a:pPr>
            <a:endParaRPr lang="zh-CN" altLang="en-US" sz="1200">
              <a:latin typeface="微软雅黑" panose="020B0503020204020204" charset="-122"/>
              <a:ea typeface="微软雅黑" panose="020B0503020204020204" charset="-122"/>
            </a:endParaRPr>
          </a:p>
          <a:p>
            <a:pPr marL="171450" indent="-171450">
              <a:buFont typeface="Wingdings" panose="05000000000000000000" charset="0"/>
              <a:buChar char="Ø"/>
            </a:pPr>
            <a:r>
              <a:rPr lang="zh-CN" altLang="en-US" sz="1200">
                <a:latin typeface="微软雅黑" panose="020B0503020204020204" charset="-122"/>
                <a:ea typeface="微软雅黑" panose="020B0503020204020204" charset="-122"/>
              </a:rPr>
              <a:t>总结上市以来发表的临床文献上市后的药物使用结果调查：</a:t>
            </a:r>
            <a:r>
              <a:rPr lang="zh-CN" altLang="en-US" sz="1200">
                <a:solidFill>
                  <a:srgbClr val="C00000"/>
                </a:solidFill>
                <a:latin typeface="微软雅黑" panose="020B0503020204020204" charset="-122"/>
                <a:ea typeface="微软雅黑" panose="020B0503020204020204" charset="-122"/>
              </a:rPr>
              <a:t>洛索洛芬钠的耐受性良好，大多数不良事件是轻微的，</a:t>
            </a:r>
            <a:r>
              <a:rPr lang="zh-CN" altLang="en-US" sz="1200">
                <a:solidFill>
                  <a:schemeClr val="tx1"/>
                </a:solidFill>
                <a:latin typeface="微软雅黑" panose="020B0503020204020204" charset="-122"/>
                <a:ea typeface="微软雅黑" panose="020B0503020204020204" charset="-122"/>
              </a:rPr>
              <a:t>不需要停用洛索洛芬</a:t>
            </a:r>
            <a:r>
              <a:rPr lang="en-US" altLang="zh-CN" sz="1200" baseline="30000">
                <a:solidFill>
                  <a:schemeClr val="tx1"/>
                </a:solidFill>
                <a:latin typeface="微软雅黑" panose="020B0503020204020204" charset="-122"/>
                <a:ea typeface="微软雅黑" panose="020B0503020204020204" charset="-122"/>
              </a:rPr>
              <a:t>[3]</a:t>
            </a:r>
            <a:endParaRPr lang="en-US" altLang="zh-CN" sz="1200" baseline="30000">
              <a:solidFill>
                <a:schemeClr val="tx1"/>
              </a:solidFill>
              <a:latin typeface="微软雅黑" panose="020B0503020204020204" charset="-122"/>
              <a:ea typeface="微软雅黑" panose="020B0503020204020204" charset="-122"/>
            </a:endParaRPr>
          </a:p>
        </p:txBody>
      </p:sp>
      <p:sp>
        <p:nvSpPr>
          <p:cNvPr id="17" name="文本框 16"/>
          <p:cNvSpPr txBox="1"/>
          <p:nvPr/>
        </p:nvSpPr>
        <p:spPr>
          <a:xfrm>
            <a:off x="5939790" y="1831340"/>
            <a:ext cx="2367280" cy="645160"/>
          </a:xfrm>
          <a:prstGeom prst="rect">
            <a:avLst/>
          </a:prstGeom>
          <a:noFill/>
        </p:spPr>
        <p:txBody>
          <a:bodyPr wrap="square" rtlCol="0">
            <a:spAutoFit/>
          </a:bodyPr>
          <a:p>
            <a:pPr marL="171450" indent="-171450">
              <a:buFont typeface="Wingdings" panose="05000000000000000000" charset="0"/>
              <a:buChar char="Ø"/>
            </a:pPr>
            <a:r>
              <a:rPr lang="zh-CN" altLang="en-US" sz="1200">
                <a:latin typeface="微软雅黑" panose="020B0503020204020204" charset="-122"/>
                <a:ea typeface="微软雅黑" panose="020B0503020204020204" charset="-122"/>
              </a:rPr>
              <a:t>洛索洛芬钠比参照品右旋布洛芬消化道系统、神经系统</a:t>
            </a:r>
            <a:r>
              <a:rPr lang="zh-CN" altLang="en-US" sz="1200">
                <a:solidFill>
                  <a:srgbClr val="C00000"/>
                </a:solidFill>
                <a:latin typeface="微软雅黑" panose="020B0503020204020204" charset="-122"/>
                <a:ea typeface="微软雅黑" panose="020B0503020204020204" charset="-122"/>
              </a:rPr>
              <a:t>不良反应发生率低</a:t>
            </a:r>
            <a:endParaRPr lang="zh-CN" altLang="en-US" sz="1200" baseline="30000">
              <a:solidFill>
                <a:srgbClr val="C00000"/>
              </a:solidFill>
              <a:latin typeface="微软雅黑" panose="020B0503020204020204" charset="-122"/>
              <a:ea typeface="微软雅黑" panose="020B0503020204020204" charset="-122"/>
            </a:endParaRPr>
          </a:p>
        </p:txBody>
      </p:sp>
      <p:graphicFrame>
        <p:nvGraphicFramePr>
          <p:cNvPr id="18" name="表格 17"/>
          <p:cNvGraphicFramePr/>
          <p:nvPr>
            <p:custDataLst>
              <p:tags r:id="rId15"/>
            </p:custDataLst>
          </p:nvPr>
        </p:nvGraphicFramePr>
        <p:xfrm>
          <a:off x="5939155" y="2644140"/>
          <a:ext cx="2402840" cy="1195705"/>
        </p:xfrm>
        <a:graphic>
          <a:graphicData uri="http://schemas.openxmlformats.org/drawingml/2006/table">
            <a:tbl>
              <a:tblPr firstRow="1" bandRow="1">
                <a:tableStyleId>{5940675A-B579-460E-94D1-54222C63F5DA}</a:tableStyleId>
              </a:tblPr>
              <a:tblGrid>
                <a:gridCol w="819150"/>
                <a:gridCol w="771525"/>
                <a:gridCol w="812165"/>
              </a:tblGrid>
              <a:tr h="374015">
                <a:tc>
                  <a:txBody>
                    <a:bodyPr/>
                    <a:p>
                      <a:pPr algn="ctr">
                        <a:buNone/>
                      </a:pPr>
                      <a:r>
                        <a:rPr lang="zh-CN" altLang="en-US" sz="1000">
                          <a:latin typeface="黑体" panose="02010609060101010101" charset="-122"/>
                          <a:ea typeface="黑体" panose="02010609060101010101" charset="-122"/>
                        </a:rPr>
                        <a:t>不良反应发生率</a:t>
                      </a:r>
                      <a:endParaRPr lang="zh-CN" altLang="en-US" sz="1000">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1000">
                          <a:solidFill>
                            <a:srgbClr val="C00000"/>
                          </a:solidFill>
                          <a:latin typeface="黑体" panose="02010609060101010101" charset="-122"/>
                          <a:ea typeface="黑体" panose="02010609060101010101" charset="-122"/>
                        </a:rPr>
                        <a:t>洛索洛芬钠</a:t>
                      </a:r>
                      <a:r>
                        <a:rPr lang="zh-CN" altLang="en-US" sz="1000" baseline="30000">
                          <a:solidFill>
                            <a:schemeClr val="tx1"/>
                          </a:solidFill>
                          <a:latin typeface="黑体" panose="02010609060101010101" charset="-122"/>
                          <a:ea typeface="黑体" panose="02010609060101010101" charset="-122"/>
                        </a:rPr>
                        <a:t>[</a:t>
                      </a:r>
                      <a:r>
                        <a:rPr lang="en-US" altLang="zh-CN" sz="1000" baseline="30000">
                          <a:solidFill>
                            <a:schemeClr val="tx1"/>
                          </a:solidFill>
                          <a:latin typeface="黑体" panose="02010609060101010101" charset="-122"/>
                          <a:ea typeface="黑体" panose="02010609060101010101" charset="-122"/>
                        </a:rPr>
                        <a:t>4</a:t>
                      </a:r>
                      <a:r>
                        <a:rPr lang="zh-CN" altLang="en-US" sz="1000" baseline="30000">
                          <a:solidFill>
                            <a:schemeClr val="tx1"/>
                          </a:solidFill>
                          <a:latin typeface="黑体" panose="02010609060101010101" charset="-122"/>
                          <a:ea typeface="黑体" panose="02010609060101010101" charset="-122"/>
                        </a:rPr>
                        <a:t>]</a:t>
                      </a:r>
                      <a:r>
                        <a:rPr lang="zh-CN" altLang="en-US" sz="1000" baseline="30000">
                          <a:solidFill>
                            <a:srgbClr val="C00000"/>
                          </a:solidFill>
                          <a:latin typeface="黑体" panose="02010609060101010101" charset="-122"/>
                          <a:ea typeface="黑体" panose="02010609060101010101" charset="-122"/>
                        </a:rPr>
                        <a:t> </a:t>
                      </a:r>
                      <a:endParaRPr lang="zh-CN" altLang="en-US" sz="1000" baseline="30000">
                        <a:solidFill>
                          <a:srgbClr val="C00000"/>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1000">
                          <a:latin typeface="黑体" panose="02010609060101010101" charset="-122"/>
                          <a:ea typeface="黑体" panose="02010609060101010101" charset="-122"/>
                        </a:rPr>
                        <a:t>右旋</a:t>
                      </a:r>
                      <a:endParaRPr lang="zh-CN" altLang="en-US" sz="1000">
                        <a:latin typeface="黑体" panose="02010609060101010101" charset="-122"/>
                        <a:ea typeface="黑体" panose="02010609060101010101" charset="-122"/>
                      </a:endParaRPr>
                    </a:p>
                    <a:p>
                      <a:pPr algn="ctr">
                        <a:buNone/>
                      </a:pPr>
                      <a:r>
                        <a:rPr lang="zh-CN" altLang="en-US" sz="1000">
                          <a:latin typeface="黑体" panose="02010609060101010101" charset="-122"/>
                          <a:ea typeface="黑体" panose="02010609060101010101" charset="-122"/>
                        </a:rPr>
                        <a:t>布洛芬</a:t>
                      </a:r>
                      <a:r>
                        <a:rPr lang="zh-CN" altLang="en-US" sz="1000" baseline="30000">
                          <a:solidFill>
                            <a:schemeClr val="tx1"/>
                          </a:solidFill>
                          <a:latin typeface="黑体" panose="02010609060101010101" charset="-122"/>
                          <a:ea typeface="黑体" panose="02010609060101010101" charset="-122"/>
                          <a:sym typeface="+mn-ea"/>
                        </a:rPr>
                        <a:t>[</a:t>
                      </a:r>
                      <a:r>
                        <a:rPr lang="en-US" altLang="zh-CN" sz="1000" baseline="30000">
                          <a:solidFill>
                            <a:schemeClr val="tx1"/>
                          </a:solidFill>
                          <a:latin typeface="黑体" panose="02010609060101010101" charset="-122"/>
                          <a:ea typeface="黑体" panose="02010609060101010101" charset="-122"/>
                          <a:sym typeface="+mn-ea"/>
                        </a:rPr>
                        <a:t>5</a:t>
                      </a:r>
                      <a:r>
                        <a:rPr lang="zh-CN" altLang="en-US" sz="1000" baseline="30000">
                          <a:solidFill>
                            <a:schemeClr val="tx1"/>
                          </a:solidFill>
                          <a:latin typeface="黑体" panose="02010609060101010101" charset="-122"/>
                          <a:ea typeface="黑体" panose="02010609060101010101" charset="-122"/>
                          <a:sym typeface="+mn-ea"/>
                        </a:rPr>
                        <a:t>]</a:t>
                      </a:r>
                      <a:endParaRPr lang="zh-CN" altLang="en-US" sz="1000" baseline="30000">
                        <a:solidFill>
                          <a:schemeClr val="tx1"/>
                        </a:solidFill>
                        <a:latin typeface="黑体" panose="02010609060101010101" charset="-122"/>
                        <a:ea typeface="黑体" panose="02010609060101010101" charset="-122"/>
                        <a:sym typeface="+mn-ea"/>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51790">
                <a:tc>
                  <a:txBody>
                    <a:bodyPr/>
                    <a:p>
                      <a:pPr algn="ctr">
                        <a:buNone/>
                      </a:pPr>
                      <a:r>
                        <a:rPr lang="zh-CN" altLang="en-US" sz="1000" b="0">
                          <a:solidFill>
                            <a:schemeClr val="tx1"/>
                          </a:solidFill>
                          <a:latin typeface="黑体" panose="02010609060101010101" charset="-122"/>
                          <a:ea typeface="黑体" panose="02010609060101010101" charset="-122"/>
                        </a:rPr>
                        <a:t>消化系统</a:t>
                      </a:r>
                      <a:endParaRPr lang="zh-CN" altLang="en-US" sz="1000" b="0">
                        <a:solidFill>
                          <a:schemeClr val="tx1"/>
                        </a:solidFill>
                        <a:latin typeface="黑体" panose="02010609060101010101" charset="-122"/>
                        <a:ea typeface="黑体" panose="02010609060101010101" charset="-122"/>
                      </a:endParaRPr>
                    </a:p>
                    <a:p>
                      <a:pPr algn="ctr">
                        <a:buNone/>
                      </a:pPr>
                      <a:r>
                        <a:rPr lang="zh-CN" altLang="en-US" sz="1000" b="0">
                          <a:solidFill>
                            <a:schemeClr val="tx1"/>
                          </a:solidFill>
                          <a:latin typeface="黑体" panose="02010609060101010101" charset="-122"/>
                          <a:ea typeface="黑体" panose="02010609060101010101" charset="-122"/>
                        </a:rPr>
                        <a:t>症状</a:t>
                      </a:r>
                      <a:endParaRPr lang="zh-CN" altLang="en-US" sz="1000" b="0">
                        <a:solidFill>
                          <a:schemeClr val="tx1"/>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ClrTx/>
                        <a:buSzTx/>
                        <a:buFontTx/>
                        <a:buNone/>
                      </a:pPr>
                      <a:r>
                        <a:rPr lang="zh-CN" altLang="en-US" sz="1000">
                          <a:solidFill>
                            <a:srgbClr val="C00000"/>
                          </a:solidFill>
                          <a:latin typeface="黑体" panose="02010609060101010101" charset="-122"/>
                          <a:ea typeface="黑体" panose="02010609060101010101" charset="-122"/>
                        </a:rPr>
                        <a:t>2.25%</a:t>
                      </a:r>
                      <a:endParaRPr lang="zh-CN" altLang="en-US" sz="1000">
                        <a:solidFill>
                          <a:srgbClr val="C00000"/>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ClrTx/>
                        <a:buSzTx/>
                        <a:buFontTx/>
                        <a:buNone/>
                      </a:pPr>
                      <a:r>
                        <a:rPr lang="zh-CN" altLang="en-US" sz="1000">
                          <a:solidFill>
                            <a:srgbClr val="C00000"/>
                          </a:solidFill>
                          <a:latin typeface="黑体" panose="02010609060101010101" charset="-122"/>
                          <a:ea typeface="黑体" panose="02010609060101010101" charset="-122"/>
                        </a:rPr>
                        <a:t>16%</a:t>
                      </a:r>
                      <a:endParaRPr lang="zh-CN" altLang="en-US" sz="1000">
                        <a:solidFill>
                          <a:srgbClr val="C00000"/>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03225">
                <a:tc>
                  <a:txBody>
                    <a:bodyPr/>
                    <a:p>
                      <a:pPr algn="ctr">
                        <a:buNone/>
                      </a:pPr>
                      <a:r>
                        <a:rPr lang="zh-CN" altLang="en-US" sz="1000" b="0">
                          <a:solidFill>
                            <a:schemeClr val="tx1"/>
                          </a:solidFill>
                          <a:latin typeface="黑体" panose="02010609060101010101" charset="-122"/>
                          <a:ea typeface="黑体" panose="02010609060101010101" charset="-122"/>
                        </a:rPr>
                        <a:t>神经系统</a:t>
                      </a:r>
                      <a:endParaRPr lang="zh-CN" altLang="en-US" sz="1000" b="0">
                        <a:solidFill>
                          <a:schemeClr val="tx1"/>
                        </a:solidFill>
                        <a:latin typeface="黑体" panose="02010609060101010101" charset="-122"/>
                        <a:ea typeface="黑体" panose="02010609060101010101" charset="-122"/>
                      </a:endParaRPr>
                    </a:p>
                    <a:p>
                      <a:pPr algn="ctr">
                        <a:buNone/>
                      </a:pPr>
                      <a:r>
                        <a:rPr lang="zh-CN" altLang="en-US" sz="1000" b="0">
                          <a:solidFill>
                            <a:schemeClr val="tx1"/>
                          </a:solidFill>
                          <a:latin typeface="黑体" panose="02010609060101010101" charset="-122"/>
                          <a:ea typeface="黑体" panose="02010609060101010101" charset="-122"/>
                        </a:rPr>
                        <a:t>症状（嗜睡）</a:t>
                      </a:r>
                      <a:endParaRPr lang="zh-CN" altLang="en-US" sz="1000" b="0">
                        <a:solidFill>
                          <a:schemeClr val="tx1"/>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ClrTx/>
                        <a:buSzTx/>
                        <a:buFontTx/>
                        <a:buNone/>
                      </a:pPr>
                      <a:r>
                        <a:rPr lang="zh-CN" altLang="en-US" sz="1000">
                          <a:solidFill>
                            <a:srgbClr val="C00000"/>
                          </a:solidFill>
                          <a:latin typeface="黑体" panose="02010609060101010101" charset="-122"/>
                          <a:ea typeface="黑体" panose="02010609060101010101" charset="-122"/>
                        </a:rPr>
                        <a:t>0.1%</a:t>
                      </a:r>
                      <a:endParaRPr lang="zh-CN" altLang="en-US" sz="1000">
                        <a:solidFill>
                          <a:srgbClr val="C00000"/>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ClrTx/>
                        <a:buSzTx/>
                        <a:buFontTx/>
                        <a:buNone/>
                      </a:pPr>
                      <a:r>
                        <a:rPr lang="zh-CN" altLang="en-US" sz="1000">
                          <a:solidFill>
                            <a:srgbClr val="C00000"/>
                          </a:solidFill>
                          <a:latin typeface="黑体" panose="02010609060101010101" charset="-122"/>
                          <a:ea typeface="黑体" panose="02010609060101010101" charset="-122"/>
                        </a:rPr>
                        <a:t>1%-3%</a:t>
                      </a:r>
                      <a:endParaRPr lang="zh-CN" altLang="en-US" sz="1000">
                        <a:solidFill>
                          <a:srgbClr val="C00000"/>
                        </a:solidFill>
                        <a:latin typeface="黑体" panose="02010609060101010101" charset="-122"/>
                        <a:ea typeface="黑体" panose="02010609060101010101" charset="-122"/>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19" name="矩形 18"/>
          <p:cNvSpPr/>
          <p:nvPr/>
        </p:nvSpPr>
        <p:spPr>
          <a:xfrm>
            <a:off x="415949" y="4262774"/>
            <a:ext cx="7843623" cy="829945"/>
          </a:xfrm>
          <a:prstGeom prst="rect">
            <a:avLst/>
          </a:prstGeom>
        </p:spPr>
        <p:txBody>
          <a:bodyPr wrap="square">
            <a:spAutoFit/>
          </a:bodyPr>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黄李焘</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洛索洛芬钠的研究进展</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[J].</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社区医学杂志</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,2015,13(18):73-74.</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[2]</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洛索洛芬钠口服溶液说明书</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[3]</a:t>
            </a:r>
            <a:r>
              <a:rPr lang="en-US" altLang="zh-CN" sz="800" dirty="0" smtClean="0">
                <a:solidFill>
                  <a:schemeClr val="bg1">
                    <a:lumMod val="50000"/>
                  </a:schemeClr>
                </a:solidFill>
                <a:latin typeface="Arial" panose="020B0604020202020204" pitchFamily="34" charset="0"/>
                <a:ea typeface="黑体" panose="02010609060101010101" charset="-122"/>
                <a:cs typeface="Arial" panose="020B0604020202020204" pitchFamily="34" charset="0"/>
                <a:sym typeface="+mn-ea"/>
              </a:rPr>
              <a:t>Aoki T. Effectiveness and safety of loxoprofen in elderly patients with lumbar pain[J]. Drug Investigation, 1992, 4(6): 477-483.</a:t>
            </a:r>
            <a:endParaRPr lang="en-US" altLang="zh-CN" sz="800" dirty="0" smtClean="0">
              <a:solidFill>
                <a:schemeClr val="bg1">
                  <a:lumMod val="50000"/>
                </a:schemeClr>
              </a:solidFill>
              <a:latin typeface="Arial" panose="020B0604020202020204" pitchFamily="34" charset="0"/>
              <a:ea typeface="黑体" panose="02010609060101010101" charset="-122"/>
              <a:cs typeface="Arial" panose="020B0604020202020204" pitchFamily="34" charset="0"/>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[4]</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洛索洛芬钠口服溶液说明书</a:t>
            </a:r>
            <a:endPar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[5]</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右旋布洛芬口服混悬液</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说明书</a:t>
            </a:r>
            <a:endPar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endParaRPr>
          </a:p>
          <a:p>
            <a:endPar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endParaRPr>
          </a:p>
        </p:txBody>
      </p:sp>
      <p:sp>
        <p:nvSpPr>
          <p:cNvPr id="4" name="文本框 3"/>
          <p:cNvSpPr txBox="1"/>
          <p:nvPr/>
        </p:nvSpPr>
        <p:spPr>
          <a:xfrm>
            <a:off x="680085" y="1831340"/>
            <a:ext cx="2367280" cy="1568450"/>
          </a:xfrm>
          <a:prstGeom prst="rect">
            <a:avLst/>
          </a:prstGeom>
          <a:noFill/>
        </p:spPr>
        <p:txBody>
          <a:bodyPr wrap="square" rtlCol="0">
            <a:spAutoFit/>
          </a:bodyPr>
          <a:p>
            <a:pPr marL="171450" indent="-171450">
              <a:buFont typeface="Wingdings" panose="05000000000000000000" charset="0"/>
              <a:buChar char="Ø"/>
            </a:pPr>
            <a:r>
              <a:rPr lang="zh-CN" altLang="en-US" sz="1200">
                <a:latin typeface="微软雅黑" panose="020B0503020204020204" charset="-122"/>
                <a:ea typeface="微软雅黑" panose="020B0503020204020204" charset="-122"/>
                <a:sym typeface="+mn-ea"/>
              </a:rPr>
              <a:t>洛索洛芬钠是前体型药物</a:t>
            </a:r>
            <a:endParaRPr lang="zh-CN" altLang="en-US" sz="1200">
              <a:latin typeface="微软雅黑" panose="020B0503020204020204" charset="-122"/>
              <a:ea typeface="微软雅黑" panose="020B0503020204020204" charset="-122"/>
            </a:endParaRPr>
          </a:p>
          <a:p>
            <a:pPr indent="0">
              <a:buFont typeface="Wingdings" panose="05000000000000000000" charset="0"/>
              <a:buNone/>
            </a:pPr>
            <a:endParaRPr lang="zh-CN" altLang="en-US" sz="1200">
              <a:latin typeface="微软雅黑" panose="020B0503020204020204" charset="-122"/>
              <a:ea typeface="微软雅黑" panose="020B0503020204020204" charset="-122"/>
            </a:endParaRPr>
          </a:p>
          <a:p>
            <a:endParaRPr lang="zh-CN" altLang="en-US" sz="1200">
              <a:latin typeface="微软雅黑" panose="020B0503020204020204" charset="-122"/>
              <a:ea typeface="微软雅黑" panose="020B0503020204020204" charset="-122"/>
            </a:endParaRPr>
          </a:p>
          <a:p>
            <a:pPr marL="171450" indent="-171450">
              <a:buFont typeface="Wingdings" panose="05000000000000000000" charset="0"/>
              <a:buChar char="Ø"/>
            </a:pPr>
            <a:r>
              <a:rPr lang="zh-CN" altLang="en-US" sz="1200">
                <a:latin typeface="微软雅黑" panose="020B0503020204020204" charset="-122"/>
                <a:ea typeface="微软雅黑" panose="020B0503020204020204" charset="-122"/>
              </a:rPr>
              <a:t>在吸收入血前不抑制胃中前列腺素</a:t>
            </a:r>
            <a:endParaRPr lang="zh-CN" altLang="en-US" sz="1200">
              <a:latin typeface="微软雅黑" panose="020B0503020204020204" charset="-122"/>
              <a:ea typeface="微软雅黑" panose="020B0503020204020204" charset="-122"/>
            </a:endParaRPr>
          </a:p>
          <a:p>
            <a:pPr marL="171450" indent="-171450">
              <a:buFont typeface="Wingdings" panose="05000000000000000000" charset="0"/>
              <a:buChar char="Ø"/>
            </a:pPr>
            <a:endParaRPr lang="zh-CN" altLang="en-US" sz="1200">
              <a:latin typeface="微软雅黑" panose="020B0503020204020204" charset="-122"/>
              <a:ea typeface="微软雅黑" panose="020B0503020204020204" charset="-122"/>
            </a:endParaRPr>
          </a:p>
          <a:p>
            <a:pPr marL="171450" indent="-171450">
              <a:buFont typeface="Wingdings" panose="05000000000000000000" charset="0"/>
              <a:buChar char="Ø"/>
            </a:pPr>
            <a:r>
              <a:rPr lang="zh-CN" altLang="en-US" sz="1200">
                <a:solidFill>
                  <a:srgbClr val="C00000"/>
                </a:solidFill>
                <a:latin typeface="微软雅黑" panose="020B0503020204020204" charset="-122"/>
                <a:ea typeface="微软雅黑" panose="020B0503020204020204" charset="-122"/>
              </a:rPr>
              <a:t>对胃肠道刺激小，耐受性好，副作用较低</a:t>
            </a:r>
            <a:r>
              <a:rPr lang="en-US" altLang="zh-CN" sz="1200" baseline="30000">
                <a:solidFill>
                  <a:schemeClr val="tx1"/>
                </a:solidFill>
                <a:latin typeface="微软雅黑" panose="020B0503020204020204" charset="-122"/>
                <a:ea typeface="微软雅黑" panose="020B0503020204020204" charset="-122"/>
              </a:rPr>
              <a:t>[1]</a:t>
            </a:r>
            <a:endParaRPr lang="en-US" altLang="zh-CN" sz="1200" baseline="30000">
              <a:solidFill>
                <a:schemeClr val="tx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2"/>
            </p:custDataLst>
          </p:nvPr>
        </p:nvGraphicFramePr>
        <p:xfrm>
          <a:off x="459105" y="932180"/>
          <a:ext cx="2672715" cy="2919730"/>
        </p:xfrm>
        <a:graphic>
          <a:graphicData uri="http://schemas.openxmlformats.org/drawingml/2006/table">
            <a:tbl>
              <a:tblPr firstRow="1" bandRow="1">
                <a:effectLst/>
                <a:tableStyleId>{5C22544A-7EE6-4342-B048-85BDC9FD1C3A}</a:tableStyleId>
              </a:tblPr>
              <a:tblGrid>
                <a:gridCol w="2672715"/>
              </a:tblGrid>
              <a:tr h="561975">
                <a:tc>
                  <a:txBody>
                    <a:bodyPr/>
                    <a:p>
                      <a:pPr algn="ctr">
                        <a:buNone/>
                      </a:pPr>
                      <a:r>
                        <a:rPr lang="zh-CN" altLang="en-US" sz="1400">
                          <a:solidFill>
                            <a:schemeClr val="tx1"/>
                          </a:solidFill>
                          <a:latin typeface="微软雅黑" panose="020B0503020204020204" charset="-122"/>
                          <a:ea typeface="微软雅黑" panose="020B0503020204020204" charset="-122"/>
                        </a:rPr>
                        <a:t>洛索洛芬钠临床有效率</a:t>
                      </a:r>
                      <a:endParaRPr lang="zh-CN" altLang="en-US" sz="1400">
                        <a:solidFill>
                          <a:schemeClr val="tx1"/>
                        </a:solidFill>
                        <a:latin typeface="微软雅黑" panose="020B0503020204020204" charset="-122"/>
                        <a:ea typeface="微软雅黑" panose="020B0503020204020204" charset="-122"/>
                      </a:endParaRPr>
                    </a:p>
                    <a:p>
                      <a:pPr algn="ctr">
                        <a:buNone/>
                      </a:pPr>
                      <a:r>
                        <a:rPr lang="zh-CN" altLang="en-US" sz="1600">
                          <a:solidFill>
                            <a:srgbClr val="C00000"/>
                          </a:solidFill>
                          <a:latin typeface="微软雅黑" panose="020B0503020204020204" charset="-122"/>
                          <a:ea typeface="微软雅黑" panose="020B0503020204020204" charset="-122"/>
                        </a:rPr>
                        <a:t>适应症广、有效率高</a:t>
                      </a:r>
                      <a:r>
                        <a:rPr lang="en-US" altLang="zh-CN" sz="1600" baseline="30000">
                          <a:solidFill>
                            <a:schemeClr val="tx1"/>
                          </a:solidFill>
                          <a:latin typeface="微软雅黑" panose="020B0503020204020204" charset="-122"/>
                          <a:ea typeface="微软雅黑" panose="020B0503020204020204" charset="-122"/>
                        </a:rPr>
                        <a:t>[1]</a:t>
                      </a:r>
                      <a:endParaRPr lang="en-US" altLang="zh-CN" sz="1600" baseline="30000">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r>
              <a:tr h="2357755">
                <a:tc>
                  <a:txBody>
                    <a:bodyPr/>
                    <a:p>
                      <a:pPr marL="0" lvl="1">
                        <a:buNone/>
                      </a:pPr>
                      <a:endParaRPr lang="zh-CN" altLang="en-US" sz="1200">
                        <a:latin typeface="微软雅黑" panose="020B0503020204020204" charset="-122"/>
                        <a:ea typeface="微软雅黑" panose="020B0503020204020204" charset="-122"/>
                        <a:cs typeface="微软雅黑" panose="020B0503020204020204" charset="-122"/>
                      </a:endParaRPr>
                    </a:p>
                    <a:p>
                      <a:pPr>
                        <a:buNone/>
                      </a:pPr>
                      <a:endParaRPr lang="zh-CN" altLang="en-US" sz="1200" b="1" dirty="0">
                        <a:solidFill>
                          <a:srgbClr val="FF0000"/>
                        </a:solidFill>
                        <a:latin typeface="黑体" panose="02010609060101010101" charset="-122"/>
                        <a:ea typeface="黑体" panose="02010609060101010101" charset="-122"/>
                        <a:cs typeface="Times New Roman" panose="02020603050405020304" pitchFamily="18" charset="0"/>
                        <a:sym typeface="+mn-ea"/>
                      </a:endParaRPr>
                    </a:p>
                    <a:p>
                      <a:pPr>
                        <a:buNone/>
                      </a:pPr>
                      <a:endParaRPr lang="zh-CN" altLang="en-US"/>
                    </a:p>
                  </a:txBody>
                  <a:tcPr>
                    <a:noFill/>
                  </a:tcPr>
                </a:tc>
              </a:tr>
            </a:tbl>
          </a:graphicData>
        </a:graphic>
      </p:graphicFrame>
      <p:graphicFrame>
        <p:nvGraphicFramePr>
          <p:cNvPr id="19" name="表格 18"/>
          <p:cNvGraphicFramePr/>
          <p:nvPr>
            <p:custDataLst>
              <p:tags r:id="rId3"/>
            </p:custDataLst>
          </p:nvPr>
        </p:nvGraphicFramePr>
        <p:xfrm>
          <a:off x="3195320" y="932180"/>
          <a:ext cx="2672715" cy="2849245"/>
        </p:xfrm>
        <a:graphic>
          <a:graphicData uri="http://schemas.openxmlformats.org/drawingml/2006/table">
            <a:tbl>
              <a:tblPr firstRow="1" bandRow="1">
                <a:effectLst/>
                <a:tableStyleId>{5C22544A-7EE6-4342-B048-85BDC9FD1C3A}</a:tableStyleId>
              </a:tblPr>
              <a:tblGrid>
                <a:gridCol w="2672715"/>
              </a:tblGrid>
              <a:tr h="548640">
                <a:tc>
                  <a:txBody>
                    <a:bodyPr/>
                    <a:p>
                      <a:pPr algn="ctr">
                        <a:buNone/>
                      </a:pPr>
                      <a:r>
                        <a:rPr lang="zh-CN" altLang="en-US" sz="1400">
                          <a:solidFill>
                            <a:schemeClr val="tx1"/>
                          </a:solidFill>
                          <a:latin typeface="微软雅黑" panose="020B0503020204020204" charset="-122"/>
                          <a:ea typeface="微软雅黑" panose="020B0503020204020204" charset="-122"/>
                        </a:rPr>
                        <a:t>洛索洛芬钠</a:t>
                      </a:r>
                      <a:r>
                        <a:rPr lang="zh-CN" sz="1400">
                          <a:solidFill>
                            <a:schemeClr val="tx1"/>
                          </a:solidFill>
                          <a:latin typeface="微软雅黑" panose="020B0503020204020204" charset="-122"/>
                          <a:ea typeface="微软雅黑" panose="020B0503020204020204" charset="-122"/>
                        </a:rPr>
                        <a:t>口服溶液剂型</a:t>
                      </a:r>
                      <a:endParaRPr lang="zh-CN" altLang="en-US" sz="1400">
                        <a:solidFill>
                          <a:schemeClr val="tx1"/>
                        </a:solidFill>
                        <a:latin typeface="微软雅黑" panose="020B0503020204020204" charset="-122"/>
                        <a:ea typeface="微软雅黑" panose="020B0503020204020204" charset="-122"/>
                      </a:endParaRPr>
                    </a:p>
                    <a:p>
                      <a:pPr algn="ctr">
                        <a:buNone/>
                      </a:pPr>
                      <a:r>
                        <a:rPr lang="zh-CN" altLang="en-US" sz="1600">
                          <a:solidFill>
                            <a:srgbClr val="C00000"/>
                          </a:solidFill>
                          <a:latin typeface="微软雅黑" panose="020B0503020204020204" charset="-122"/>
                          <a:ea typeface="微软雅黑" panose="020B0503020204020204" charset="-122"/>
                        </a:rPr>
                        <a:t>吸收快、</a:t>
                      </a:r>
                      <a:r>
                        <a:rPr lang="zh-CN" sz="1600">
                          <a:solidFill>
                            <a:srgbClr val="C00000"/>
                          </a:solidFill>
                          <a:latin typeface="微软雅黑" panose="020B0503020204020204" charset="-122"/>
                          <a:ea typeface="微软雅黑" panose="020B0503020204020204" charset="-122"/>
                        </a:rPr>
                        <a:t>起效快</a:t>
                      </a:r>
                      <a:endParaRPr lang="zh-CN" sz="1600" baseline="30000">
                        <a:solidFill>
                          <a:srgbClr val="C00000"/>
                        </a:solidFill>
                        <a:latin typeface="微软雅黑" panose="020B0503020204020204" charset="-122"/>
                        <a:ea typeface="微软雅黑" panose="020B0503020204020204" charset="-122"/>
                      </a:endParaRPr>
                    </a:p>
                  </a:txBody>
                  <a:tcPr>
                    <a:solidFill>
                      <a:schemeClr val="accent2">
                        <a:lumMod val="20000"/>
                        <a:lumOff val="80000"/>
                      </a:schemeClr>
                    </a:solidFill>
                  </a:tcPr>
                </a:tc>
              </a:tr>
              <a:tr h="2300605">
                <a:tc>
                  <a:txBody>
                    <a:bodyPr/>
                    <a:p>
                      <a:pPr marL="0" lvl="1">
                        <a:buNone/>
                      </a:pPr>
                      <a:endParaRPr lang="zh-CN" altLang="en-US" sz="1200">
                        <a:latin typeface="微软雅黑" panose="020B0503020204020204" charset="-122"/>
                        <a:ea typeface="微软雅黑" panose="020B0503020204020204" charset="-122"/>
                        <a:cs typeface="微软雅黑" panose="020B0503020204020204" charset="-122"/>
                      </a:endParaRPr>
                    </a:p>
                    <a:p>
                      <a:pPr>
                        <a:buNone/>
                      </a:pPr>
                      <a:endParaRPr lang="zh-CN" altLang="en-US" sz="1200" b="1" dirty="0">
                        <a:solidFill>
                          <a:srgbClr val="FF0000"/>
                        </a:solidFill>
                        <a:latin typeface="黑体" panose="02010609060101010101" charset="-122"/>
                        <a:ea typeface="黑体" panose="02010609060101010101" charset="-122"/>
                        <a:cs typeface="Times New Roman" panose="02020603050405020304" pitchFamily="18" charset="0"/>
                        <a:sym typeface="+mn-ea"/>
                      </a:endParaRPr>
                    </a:p>
                    <a:p>
                      <a:pPr>
                        <a:buNone/>
                      </a:pPr>
                      <a:endParaRPr lang="zh-CN" altLang="en-US"/>
                    </a:p>
                  </a:txBody>
                  <a:tcPr>
                    <a:noFill/>
                  </a:tcPr>
                </a:tc>
              </a:tr>
            </a:tbl>
          </a:graphicData>
        </a:graphic>
      </p:graphicFrame>
      <p:pic>
        <p:nvPicPr>
          <p:cNvPr id="2051" name="Picture 3" descr="C:\Users\Administrator\Desktop\华邦2024年各人员任务\陈玉华1月\4月\ppt\资源 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基本信息</a:t>
            </a:r>
            <a:endParaRPr lang="zh-CN" altLang="en-US" sz="1600">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有效性</a:t>
            </a:r>
            <a:endParaRPr lang="zh-CN" altLang="en-US" sz="1600" b="1">
              <a:latin typeface="微软雅黑" panose="020B0503020204020204" charset="-122"/>
              <a:ea typeface="微软雅黑" panose="020B0503020204020204" charset="-122"/>
            </a:endParaRPr>
          </a:p>
        </p:txBody>
      </p:sp>
      <p:sp>
        <p:nvSpPr>
          <p:cNvPr id="14" name="矩形 13"/>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经济性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438975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5"/>
          <a:stretch>
            <a:fillRect/>
          </a:stretch>
        </p:blipFill>
        <p:spPr>
          <a:xfrm>
            <a:off x="7164705" y="227330"/>
            <a:ext cx="1924050" cy="257175"/>
          </a:xfrm>
          <a:prstGeom prst="rect">
            <a:avLst/>
          </a:prstGeom>
        </p:spPr>
      </p:pic>
      <p:graphicFrame>
        <p:nvGraphicFramePr>
          <p:cNvPr id="38" name="图表 37" descr="7b0a202020202263686172745265734964223a20223230343736333435220a7d0a"/>
          <p:cNvGraphicFramePr/>
          <p:nvPr/>
        </p:nvGraphicFramePr>
        <p:xfrm>
          <a:off x="539750" y="1494155"/>
          <a:ext cx="2515235" cy="228727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6" name="表格 5"/>
          <p:cNvGraphicFramePr/>
          <p:nvPr>
            <p:custDataLst>
              <p:tags r:id="rId6"/>
            </p:custDataLst>
          </p:nvPr>
        </p:nvGraphicFramePr>
        <p:xfrm>
          <a:off x="5948045" y="932180"/>
          <a:ext cx="2672715" cy="2849245"/>
        </p:xfrm>
        <a:graphic>
          <a:graphicData uri="http://schemas.openxmlformats.org/drawingml/2006/table">
            <a:tbl>
              <a:tblPr firstRow="1" bandRow="1">
                <a:effectLst/>
                <a:tableStyleId>{5C22544A-7EE6-4342-B048-85BDC9FD1C3A}</a:tableStyleId>
              </a:tblPr>
              <a:tblGrid>
                <a:gridCol w="2672715"/>
              </a:tblGrid>
              <a:tr h="548640">
                <a:tc>
                  <a:txBody>
                    <a:bodyPr/>
                    <a:p>
                      <a:pPr algn="ctr">
                        <a:buNone/>
                      </a:pPr>
                      <a:r>
                        <a:rPr lang="zh-CN" altLang="en-US" sz="1400">
                          <a:solidFill>
                            <a:schemeClr val="tx1"/>
                          </a:solidFill>
                          <a:latin typeface="微软雅黑" panose="020B0503020204020204" charset="-122"/>
                          <a:ea typeface="微软雅黑" panose="020B0503020204020204" charset="-122"/>
                        </a:rPr>
                        <a:t>洛索洛芬钠</a:t>
                      </a:r>
                      <a:r>
                        <a:rPr lang="en-US" altLang="zh-CN" sz="1400">
                          <a:solidFill>
                            <a:schemeClr val="tx1"/>
                          </a:solidFill>
                          <a:latin typeface="微软雅黑" panose="020B0503020204020204" charset="-122"/>
                          <a:ea typeface="微软雅黑" panose="020B0503020204020204" charset="-122"/>
                        </a:rPr>
                        <a:t>VS</a:t>
                      </a:r>
                      <a:r>
                        <a:rPr lang="zh-CN" altLang="en-US" sz="1400">
                          <a:solidFill>
                            <a:schemeClr val="tx1"/>
                          </a:solidFill>
                          <a:latin typeface="微软雅黑" panose="020B0503020204020204" charset="-122"/>
                          <a:ea typeface="微软雅黑" panose="020B0503020204020204" charset="-122"/>
                        </a:rPr>
                        <a:t>右旋布洛芬</a:t>
                      </a:r>
                      <a:endParaRPr lang="zh-CN" altLang="en-US" sz="1400">
                        <a:solidFill>
                          <a:schemeClr val="tx1"/>
                        </a:solidFill>
                        <a:latin typeface="微软雅黑" panose="020B0503020204020204" charset="-122"/>
                        <a:ea typeface="微软雅黑" panose="020B0503020204020204" charset="-122"/>
                      </a:endParaRPr>
                    </a:p>
                    <a:p>
                      <a:pPr algn="ctr">
                        <a:buNone/>
                      </a:pPr>
                      <a:r>
                        <a:rPr lang="zh-CN" altLang="en-US" sz="1600">
                          <a:solidFill>
                            <a:srgbClr val="C00000"/>
                          </a:solidFill>
                          <a:latin typeface="微软雅黑" panose="020B0503020204020204" charset="-122"/>
                          <a:ea typeface="微软雅黑" panose="020B0503020204020204" charset="-122"/>
                        </a:rPr>
                        <a:t>有效率优于参照品</a:t>
                      </a:r>
                      <a:endParaRPr lang="zh-CN" altLang="en-US" sz="1600">
                        <a:solidFill>
                          <a:srgbClr val="C00000"/>
                        </a:solidFill>
                        <a:latin typeface="微软雅黑" panose="020B0503020204020204" charset="-122"/>
                        <a:ea typeface="微软雅黑" panose="020B0503020204020204" charset="-122"/>
                      </a:endParaRPr>
                    </a:p>
                  </a:txBody>
                  <a:tcPr>
                    <a:solidFill>
                      <a:schemeClr val="accent2">
                        <a:lumMod val="20000"/>
                        <a:lumOff val="80000"/>
                      </a:schemeClr>
                    </a:solidFill>
                  </a:tcPr>
                </a:tc>
              </a:tr>
              <a:tr h="2300605">
                <a:tc>
                  <a:txBody>
                    <a:bodyPr/>
                    <a:p>
                      <a:pPr marL="0" lvl="1">
                        <a:buNone/>
                      </a:pPr>
                      <a:endParaRPr lang="zh-CN" altLang="en-US" sz="1200">
                        <a:latin typeface="微软雅黑" panose="020B0503020204020204" charset="-122"/>
                        <a:ea typeface="微软雅黑" panose="020B0503020204020204" charset="-122"/>
                        <a:cs typeface="微软雅黑" panose="020B0503020204020204" charset="-122"/>
                      </a:endParaRPr>
                    </a:p>
                    <a:p>
                      <a:pPr>
                        <a:buNone/>
                      </a:pPr>
                      <a:endParaRPr lang="zh-CN" altLang="en-US" sz="1200" b="1" dirty="0">
                        <a:solidFill>
                          <a:srgbClr val="FF0000"/>
                        </a:solidFill>
                        <a:latin typeface="黑体" panose="02010609060101010101" charset="-122"/>
                        <a:ea typeface="黑体" panose="02010609060101010101" charset="-122"/>
                        <a:cs typeface="Times New Roman" panose="02020603050405020304" pitchFamily="18" charset="0"/>
                        <a:sym typeface="+mn-ea"/>
                      </a:endParaRPr>
                    </a:p>
                    <a:p>
                      <a:pPr>
                        <a:buNone/>
                      </a:pPr>
                      <a:endParaRPr lang="zh-CN" altLang="en-US"/>
                    </a:p>
                  </a:txBody>
                  <a:tcPr>
                    <a:noFill/>
                  </a:tcPr>
                </a:tc>
              </a:tr>
            </a:tbl>
          </a:graphicData>
        </a:graphic>
      </p:graphicFrame>
      <p:graphicFrame>
        <p:nvGraphicFramePr>
          <p:cNvPr id="13" name="表格 12"/>
          <p:cNvGraphicFramePr/>
          <p:nvPr>
            <p:custDataLst>
              <p:tags r:id="rId7"/>
            </p:custDataLst>
          </p:nvPr>
        </p:nvGraphicFramePr>
        <p:xfrm>
          <a:off x="3309620" y="3075940"/>
          <a:ext cx="2505075" cy="856615"/>
        </p:xfrm>
        <a:graphic>
          <a:graphicData uri="http://schemas.openxmlformats.org/drawingml/2006/table">
            <a:tbl>
              <a:tblPr firstRow="1" bandRow="1">
                <a:tableStyleId>{5C22544A-7EE6-4342-B048-85BDC9FD1C3A}</a:tableStyleId>
              </a:tblPr>
              <a:tblGrid>
                <a:gridCol w="960755"/>
                <a:gridCol w="766445"/>
                <a:gridCol w="777875"/>
              </a:tblGrid>
              <a:tr h="243840">
                <a:tc>
                  <a:txBody>
                    <a:bodyPr/>
                    <a:p>
                      <a:pPr>
                        <a:buNone/>
                      </a:pPr>
                      <a:r>
                        <a:rPr lang="zh-CN" altLang="en-US" sz="1000">
                          <a:latin typeface="微软雅黑" panose="020B0503020204020204" charset="-122"/>
                          <a:ea typeface="微软雅黑" panose="020B0503020204020204" charset="-122"/>
                        </a:rPr>
                        <a:t>药代动力学</a:t>
                      </a:r>
                      <a:endParaRPr lang="zh-CN" altLang="en-US" sz="1000">
                        <a:latin typeface="微软雅黑" panose="020B0503020204020204" charset="-122"/>
                        <a:ea typeface="微软雅黑" panose="020B0503020204020204" charset="-122"/>
                      </a:endParaRPr>
                    </a:p>
                  </a:txBody>
                  <a:tcPr>
                    <a:solidFill>
                      <a:srgbClr val="4DAFC0"/>
                    </a:solidFill>
                  </a:tcPr>
                </a:tc>
                <a:tc>
                  <a:txBody>
                    <a:bodyPr/>
                    <a:p>
                      <a:pPr>
                        <a:buNone/>
                      </a:pPr>
                      <a:r>
                        <a:rPr lang="en-US" altLang="zh-CN" sz="1000">
                          <a:latin typeface="黑体" panose="02010609060101010101" charset="-122"/>
                          <a:ea typeface="黑体" panose="02010609060101010101" charset="-122"/>
                        </a:rPr>
                        <a:t>C</a:t>
                      </a:r>
                      <a:r>
                        <a:rPr lang="en-US" altLang="zh-CN" sz="1000" baseline="-25000">
                          <a:latin typeface="黑体" panose="02010609060101010101" charset="-122"/>
                          <a:ea typeface="黑体" panose="02010609060101010101" charset="-122"/>
                        </a:rPr>
                        <a:t>max</a:t>
                      </a:r>
                      <a:r>
                        <a:rPr lang="en-US" altLang="zh-CN" sz="1000" b="0">
                          <a:latin typeface="黑体" panose="02010609060101010101" charset="-122"/>
                          <a:ea typeface="黑体" panose="02010609060101010101" charset="-122"/>
                        </a:rPr>
                        <a:t>(ug/ml)</a:t>
                      </a:r>
                      <a:endParaRPr lang="zh-CN" altLang="en-US" sz="1000" b="0">
                        <a:latin typeface="黑体" panose="02010609060101010101" charset="-122"/>
                        <a:ea typeface="黑体" panose="02010609060101010101" charset="-122"/>
                      </a:endParaRPr>
                    </a:p>
                  </a:txBody>
                  <a:tcPr>
                    <a:solidFill>
                      <a:srgbClr val="4DAFC0"/>
                    </a:solidFill>
                  </a:tcPr>
                </a:tc>
                <a:tc>
                  <a:txBody>
                    <a:bodyPr/>
                    <a:p>
                      <a:pPr>
                        <a:buNone/>
                      </a:pPr>
                      <a:r>
                        <a:rPr lang="en-US" altLang="zh-CN" sz="1000" spc="120">
                          <a:solidFill>
                            <a:schemeClr val="bg1"/>
                          </a:solidFill>
                          <a:latin typeface="黑体" panose="02010609060101010101" charset="-122"/>
                          <a:ea typeface="黑体" panose="02010609060101010101" charset="-122"/>
                          <a:cs typeface="微软雅黑" panose="020B0503020204020204" charset="-122"/>
                          <a:sym typeface="+mn-ea"/>
                        </a:rPr>
                        <a:t>t</a:t>
                      </a:r>
                      <a:r>
                        <a:rPr lang="en-US" altLang="zh-CN" sz="1000" spc="120" baseline="-25000">
                          <a:solidFill>
                            <a:schemeClr val="bg1"/>
                          </a:solidFill>
                          <a:latin typeface="黑体" panose="02010609060101010101" charset="-122"/>
                          <a:ea typeface="黑体" panose="02010609060101010101" charset="-122"/>
                          <a:cs typeface="微软雅黑" panose="020B0503020204020204" charset="-122"/>
                          <a:sym typeface="+mn-ea"/>
                        </a:rPr>
                        <a:t>max</a:t>
                      </a:r>
                      <a:r>
                        <a:rPr lang="zh-CN" altLang="en-US" sz="1000" spc="120">
                          <a:solidFill>
                            <a:schemeClr val="bg1"/>
                          </a:solidFill>
                          <a:latin typeface="黑体" panose="02010609060101010101" charset="-122"/>
                          <a:ea typeface="黑体" panose="02010609060101010101" charset="-122"/>
                          <a:cs typeface="微软雅黑" panose="020B0503020204020204" charset="-122"/>
                          <a:sym typeface="+mn-ea"/>
                        </a:rPr>
                        <a:t>（</a:t>
                      </a:r>
                      <a:r>
                        <a:rPr lang="en-US" altLang="zh-CN" sz="1000" spc="120">
                          <a:solidFill>
                            <a:schemeClr val="bg1"/>
                          </a:solidFill>
                          <a:latin typeface="黑体" panose="02010609060101010101" charset="-122"/>
                          <a:ea typeface="黑体" panose="02010609060101010101" charset="-122"/>
                          <a:cs typeface="微软雅黑" panose="020B0503020204020204" charset="-122"/>
                          <a:sym typeface="+mn-ea"/>
                        </a:rPr>
                        <a:t>h</a:t>
                      </a:r>
                      <a:r>
                        <a:rPr lang="zh-CN" altLang="en-US" sz="1000" spc="120">
                          <a:solidFill>
                            <a:schemeClr val="bg1"/>
                          </a:solidFill>
                          <a:latin typeface="黑体" panose="02010609060101010101" charset="-122"/>
                          <a:ea typeface="黑体" panose="02010609060101010101" charset="-122"/>
                          <a:cs typeface="微软雅黑" panose="020B0503020204020204" charset="-122"/>
                          <a:sym typeface="+mn-ea"/>
                        </a:rPr>
                        <a:t>）</a:t>
                      </a:r>
                      <a:endParaRPr lang="en-US" altLang="zh-CN" sz="1000">
                        <a:latin typeface="微软雅黑" panose="020B0503020204020204" charset="-122"/>
                        <a:ea typeface="微软雅黑" panose="020B0503020204020204" charset="-122"/>
                      </a:endParaRPr>
                    </a:p>
                  </a:txBody>
                  <a:tcPr>
                    <a:solidFill>
                      <a:srgbClr val="4DAFC0"/>
                    </a:solidFill>
                  </a:tcPr>
                </a:tc>
              </a:tr>
              <a:tr h="365760">
                <a:tc>
                  <a:txBody>
                    <a:bodyPr/>
                    <a:p>
                      <a:pPr>
                        <a:buNone/>
                      </a:pPr>
                      <a:r>
                        <a:rPr lang="zh-CN" altLang="en-US" sz="900">
                          <a:latin typeface="微软雅黑" panose="020B0503020204020204" charset="-122"/>
                          <a:ea typeface="微软雅黑" panose="020B0503020204020204" charset="-122"/>
                        </a:rPr>
                        <a:t>洛索洛芬钠口服溶液</a:t>
                      </a:r>
                      <a:r>
                        <a:rPr lang="en-US" altLang="zh-CN" sz="900">
                          <a:latin typeface="微软雅黑" panose="020B0503020204020204" charset="-122"/>
                          <a:ea typeface="微软雅黑" panose="020B0503020204020204" charset="-122"/>
                        </a:rPr>
                        <a:t>60ml</a:t>
                      </a:r>
                      <a:endParaRPr lang="en-US" altLang="zh-CN" sz="900">
                        <a:latin typeface="微软雅黑" panose="020B0503020204020204" charset="-122"/>
                        <a:ea typeface="微软雅黑" panose="020B0503020204020204" charset="-122"/>
                      </a:endParaRPr>
                    </a:p>
                  </a:txBody>
                  <a:tcPr>
                    <a:solidFill>
                      <a:schemeClr val="bg1">
                        <a:lumMod val="95000"/>
                      </a:schemeClr>
                    </a:solidFill>
                  </a:tcPr>
                </a:tc>
                <a:tc>
                  <a:txBody>
                    <a:bodyPr/>
                    <a:p>
                      <a:pPr>
                        <a:buNone/>
                      </a:pPr>
                      <a:r>
                        <a:rPr lang="en-US" altLang="zh-CN" sz="900">
                          <a:latin typeface="黑体" panose="02010609060101010101" charset="-122"/>
                          <a:ea typeface="黑体" panose="02010609060101010101" charset="-122"/>
                        </a:rPr>
                        <a:t>6.09</a:t>
                      </a:r>
                      <a:r>
                        <a:rPr lang="zh-CN" altLang="en-US" sz="900">
                          <a:latin typeface="黑体" panose="02010609060101010101" charset="-122"/>
                          <a:ea typeface="黑体" panose="02010609060101010101" charset="-122"/>
                        </a:rPr>
                        <a:t>±</a:t>
                      </a:r>
                      <a:r>
                        <a:rPr lang="en-US" altLang="zh-CN" sz="900">
                          <a:latin typeface="黑体" panose="02010609060101010101" charset="-122"/>
                          <a:ea typeface="黑体" panose="02010609060101010101" charset="-122"/>
                        </a:rPr>
                        <a:t>0.92</a:t>
                      </a:r>
                      <a:endParaRPr lang="en-US" altLang="zh-CN" sz="900">
                        <a:latin typeface="黑体" panose="02010609060101010101" charset="-122"/>
                        <a:ea typeface="黑体" panose="02010609060101010101" charset="-122"/>
                      </a:endParaRPr>
                    </a:p>
                  </a:txBody>
                  <a:tcPr>
                    <a:solidFill>
                      <a:schemeClr val="bg1">
                        <a:lumMod val="95000"/>
                      </a:schemeClr>
                    </a:solidFill>
                  </a:tcPr>
                </a:tc>
                <a:tc>
                  <a:txBody>
                    <a:bodyPr/>
                    <a:p>
                      <a:pPr>
                        <a:buNone/>
                      </a:pPr>
                      <a:r>
                        <a:rPr lang="en-US" altLang="zh-CN" sz="900" b="1">
                          <a:solidFill>
                            <a:srgbClr val="C00000"/>
                          </a:solidFill>
                          <a:latin typeface="黑体" panose="02010609060101010101" charset="-122"/>
                          <a:ea typeface="黑体" panose="02010609060101010101" charset="-122"/>
                        </a:rPr>
                        <a:t>0.32</a:t>
                      </a:r>
                      <a:r>
                        <a:rPr lang="zh-CN" altLang="en-US" sz="900" b="1">
                          <a:solidFill>
                            <a:srgbClr val="C00000"/>
                          </a:solidFill>
                          <a:latin typeface="黑体" panose="02010609060101010101" charset="-122"/>
                          <a:ea typeface="黑体" panose="02010609060101010101" charset="-122"/>
                          <a:sym typeface="+mn-ea"/>
                        </a:rPr>
                        <a:t>±</a:t>
                      </a:r>
                      <a:r>
                        <a:rPr lang="en-US" altLang="zh-CN" sz="900" b="1">
                          <a:solidFill>
                            <a:srgbClr val="C00000"/>
                          </a:solidFill>
                          <a:latin typeface="黑体" panose="02010609060101010101" charset="-122"/>
                          <a:ea typeface="黑体" panose="02010609060101010101" charset="-122"/>
                          <a:sym typeface="+mn-ea"/>
                        </a:rPr>
                        <a:t>0.10</a:t>
                      </a:r>
                      <a:endParaRPr lang="en-US" altLang="zh-CN" sz="900" b="1">
                        <a:solidFill>
                          <a:srgbClr val="C00000"/>
                        </a:solidFill>
                        <a:latin typeface="黑体" panose="02010609060101010101" charset="-122"/>
                        <a:ea typeface="黑体" panose="02010609060101010101" charset="-122"/>
                        <a:sym typeface="+mn-ea"/>
                      </a:endParaRPr>
                    </a:p>
                  </a:txBody>
                  <a:tcPr>
                    <a:solidFill>
                      <a:schemeClr val="bg1">
                        <a:lumMod val="95000"/>
                      </a:schemeClr>
                    </a:solidFill>
                  </a:tcPr>
                </a:tc>
              </a:tr>
              <a:tr h="247015">
                <a:tc>
                  <a:txBody>
                    <a:bodyPr/>
                    <a:p>
                      <a:pPr>
                        <a:buNone/>
                      </a:pPr>
                      <a:r>
                        <a:rPr lang="zh-CN" altLang="en-US" sz="900">
                          <a:latin typeface="微软雅黑" panose="020B0503020204020204" charset="-122"/>
                          <a:ea typeface="微软雅黑" panose="020B0503020204020204" charset="-122"/>
                        </a:rPr>
                        <a:t>洛索洛芬钠片</a:t>
                      </a:r>
                      <a:endParaRPr lang="en-US" altLang="zh-CN" sz="900">
                        <a:latin typeface="微软雅黑" panose="020B0503020204020204" charset="-122"/>
                        <a:ea typeface="微软雅黑" panose="020B0503020204020204" charset="-122"/>
                      </a:endParaRPr>
                    </a:p>
                  </a:txBody>
                  <a:tcPr>
                    <a:solidFill>
                      <a:schemeClr val="bg1">
                        <a:lumMod val="95000"/>
                      </a:schemeClr>
                    </a:solidFill>
                  </a:tcPr>
                </a:tc>
                <a:tc>
                  <a:txBody>
                    <a:bodyPr/>
                    <a:p>
                      <a:pPr>
                        <a:buNone/>
                      </a:pPr>
                      <a:r>
                        <a:rPr lang="en-US" altLang="zh-CN" sz="900">
                          <a:latin typeface="黑体" panose="02010609060101010101" charset="-122"/>
                          <a:ea typeface="黑体" panose="02010609060101010101" charset="-122"/>
                        </a:rPr>
                        <a:t>5.86</a:t>
                      </a:r>
                      <a:r>
                        <a:rPr lang="zh-CN" altLang="en-US" sz="900">
                          <a:latin typeface="黑体" panose="02010609060101010101" charset="-122"/>
                          <a:ea typeface="黑体" panose="02010609060101010101" charset="-122"/>
                        </a:rPr>
                        <a:t>±</a:t>
                      </a:r>
                      <a:r>
                        <a:rPr lang="en-US" altLang="zh-CN" sz="900">
                          <a:latin typeface="黑体" panose="02010609060101010101" charset="-122"/>
                          <a:ea typeface="黑体" panose="02010609060101010101" charset="-122"/>
                        </a:rPr>
                        <a:t>1.40</a:t>
                      </a:r>
                      <a:endParaRPr lang="en-US" altLang="zh-CN" sz="900">
                        <a:latin typeface="黑体" panose="02010609060101010101" charset="-122"/>
                        <a:ea typeface="黑体" panose="02010609060101010101" charset="-122"/>
                      </a:endParaRPr>
                    </a:p>
                  </a:txBody>
                  <a:tcPr>
                    <a:solidFill>
                      <a:schemeClr val="bg1">
                        <a:lumMod val="95000"/>
                      </a:schemeClr>
                    </a:solidFill>
                  </a:tcPr>
                </a:tc>
                <a:tc>
                  <a:txBody>
                    <a:bodyPr/>
                    <a:p>
                      <a:pPr>
                        <a:buNone/>
                      </a:pPr>
                      <a:r>
                        <a:rPr lang="en-US" altLang="zh-CN" sz="900">
                          <a:latin typeface="黑体" panose="02010609060101010101" charset="-122"/>
                          <a:ea typeface="黑体" panose="02010609060101010101" charset="-122"/>
                        </a:rPr>
                        <a:t>0.47</a:t>
                      </a:r>
                      <a:r>
                        <a:rPr lang="zh-CN" altLang="en-US" sz="900">
                          <a:latin typeface="黑体" panose="02010609060101010101" charset="-122"/>
                          <a:ea typeface="黑体" panose="02010609060101010101" charset="-122"/>
                          <a:sym typeface="+mn-ea"/>
                        </a:rPr>
                        <a:t>±</a:t>
                      </a:r>
                      <a:r>
                        <a:rPr lang="en-US" altLang="zh-CN" sz="900">
                          <a:latin typeface="黑体" panose="02010609060101010101" charset="-122"/>
                          <a:ea typeface="黑体" panose="02010609060101010101" charset="-122"/>
                          <a:sym typeface="+mn-ea"/>
                        </a:rPr>
                        <a:t>0.15</a:t>
                      </a:r>
                      <a:endParaRPr lang="en-US" altLang="zh-CN" sz="900">
                        <a:latin typeface="黑体" panose="02010609060101010101" charset="-122"/>
                        <a:ea typeface="黑体" panose="02010609060101010101" charset="-122"/>
                        <a:sym typeface="+mn-ea"/>
                      </a:endParaRPr>
                    </a:p>
                  </a:txBody>
                  <a:tcPr>
                    <a:solidFill>
                      <a:schemeClr val="bg1">
                        <a:lumMod val="95000"/>
                      </a:schemeClr>
                    </a:solidFill>
                  </a:tcPr>
                </a:tc>
              </a:tr>
            </a:tbl>
          </a:graphicData>
        </a:graphic>
      </p:graphicFrame>
      <p:cxnSp>
        <p:nvCxnSpPr>
          <p:cNvPr id="20" name="直接连接符 19"/>
          <p:cNvCxnSpPr/>
          <p:nvPr/>
        </p:nvCxnSpPr>
        <p:spPr>
          <a:xfrm>
            <a:off x="3150870" y="1689735"/>
            <a:ext cx="24765" cy="1890395"/>
          </a:xfrm>
          <a:prstGeom prst="line">
            <a:avLst/>
          </a:prstGeom>
          <a:ln w="9525" cap="flat" cmpd="sng" algn="ctr">
            <a:solidFill>
              <a:schemeClr val="accent2">
                <a:lumMod val="20000"/>
                <a:lumOff val="80000"/>
              </a:schemeClr>
            </a:solidFill>
            <a:prstDash val="dash"/>
          </a:ln>
        </p:spPr>
        <p:style>
          <a:lnRef idx="0">
            <a:schemeClr val="accent1"/>
          </a:lnRef>
          <a:fillRef idx="0">
            <a:srgbClr val="FFFFFF"/>
          </a:fillRef>
          <a:effectRef idx="0">
            <a:srgbClr val="FFFFFF"/>
          </a:effectRef>
          <a:fontRef idx="minor">
            <a:schemeClr val="tx1"/>
          </a:fontRef>
        </p:style>
      </p:cxnSp>
      <p:cxnSp>
        <p:nvCxnSpPr>
          <p:cNvPr id="21" name="直接连接符 20"/>
          <p:cNvCxnSpPr/>
          <p:nvPr/>
        </p:nvCxnSpPr>
        <p:spPr>
          <a:xfrm>
            <a:off x="5887720" y="1689735"/>
            <a:ext cx="24765" cy="1890395"/>
          </a:xfrm>
          <a:prstGeom prst="line">
            <a:avLst/>
          </a:prstGeom>
          <a:ln w="9525" cap="flat" cmpd="sng" algn="ctr">
            <a:solidFill>
              <a:schemeClr val="accent2">
                <a:lumMod val="20000"/>
                <a:lumOff val="80000"/>
              </a:schemeClr>
            </a:solidFill>
            <a:prstDash val="dash"/>
          </a:ln>
        </p:spPr>
        <p:style>
          <a:lnRef idx="0">
            <a:schemeClr val="accent1"/>
          </a:lnRef>
          <a:fillRef idx="0">
            <a:srgbClr val="FFFFFF"/>
          </a:fillRef>
          <a:effectRef idx="0">
            <a:srgbClr val="FFFFFF"/>
          </a:effectRef>
          <a:fontRef idx="minor">
            <a:schemeClr val="tx1"/>
          </a:fontRef>
        </p:style>
      </p:cxnSp>
      <p:sp>
        <p:nvSpPr>
          <p:cNvPr id="22" name="文本框 21"/>
          <p:cNvSpPr txBox="1"/>
          <p:nvPr/>
        </p:nvSpPr>
        <p:spPr>
          <a:xfrm>
            <a:off x="332740" y="3888740"/>
            <a:ext cx="5661025" cy="460375"/>
          </a:xfrm>
          <a:prstGeom prst="rect">
            <a:avLst/>
          </a:prstGeom>
          <a:noFill/>
        </p:spPr>
        <p:txBody>
          <a:bodyPr wrap="square" rtlCol="0">
            <a:spAutoFit/>
          </a:bodyPr>
          <a:p>
            <a:pPr marL="285750" indent="-285750">
              <a:buFont typeface="Wingdings" panose="05000000000000000000" charset="0"/>
              <a:buChar char="Ø"/>
            </a:pPr>
            <a:r>
              <a:rPr lang="zh-CN" altLang="en-US" sz="1200">
                <a:latin typeface="黑体" panose="02010609060101010101" charset="-122"/>
                <a:ea typeface="黑体" panose="02010609060101010101" charset="-122"/>
                <a:cs typeface="黑体" panose="02010609060101010101" charset="-122"/>
              </a:rPr>
              <a:t>服用洛索洛芬钠口服溶液，</a:t>
            </a:r>
            <a:r>
              <a:rPr lang="zh-CN" altLang="en-US" sz="1200" dirty="0">
                <a:latin typeface="黑体" panose="02010609060101010101" charset="-122"/>
                <a:ea typeface="黑体" panose="02010609060101010101" charset="-122"/>
                <a:cs typeface="黑体" panose="02010609060101010101" charset="-122"/>
                <a:sym typeface="+mn-ea"/>
              </a:rPr>
              <a:t>血药浓度在给药后30min达到最大值</a:t>
            </a:r>
            <a:r>
              <a:rPr lang="zh-CN" altLang="en-US" sz="1200" baseline="30000" dirty="0">
                <a:latin typeface="黑体" panose="02010609060101010101" charset="-122"/>
                <a:ea typeface="黑体" panose="02010609060101010101" charset="-122"/>
                <a:cs typeface="黑体" panose="02010609060101010101" charset="-122"/>
                <a:sym typeface="+mn-ea"/>
              </a:rPr>
              <a:t>[</a:t>
            </a:r>
            <a:r>
              <a:rPr lang="en-US" altLang="zh-CN" sz="1200" baseline="30000" dirty="0">
                <a:latin typeface="黑体" panose="02010609060101010101" charset="-122"/>
                <a:ea typeface="黑体" panose="02010609060101010101" charset="-122"/>
                <a:cs typeface="黑体" panose="02010609060101010101" charset="-122"/>
                <a:sym typeface="+mn-ea"/>
              </a:rPr>
              <a:t>2</a:t>
            </a:r>
            <a:r>
              <a:rPr lang="zh-CN" altLang="en-US" sz="1200" baseline="30000" dirty="0">
                <a:latin typeface="黑体" panose="02010609060101010101" charset="-122"/>
                <a:ea typeface="黑体" panose="02010609060101010101" charset="-122"/>
                <a:cs typeface="黑体" panose="02010609060101010101" charset="-122"/>
                <a:sym typeface="+mn-ea"/>
              </a:rPr>
              <a:t>]，</a:t>
            </a:r>
            <a:endParaRPr lang="zh-CN" altLang="en-US" sz="1200" baseline="30000" dirty="0">
              <a:latin typeface="黑体" panose="02010609060101010101" charset="-122"/>
              <a:ea typeface="黑体" panose="02010609060101010101" charset="-122"/>
              <a:cs typeface="黑体" panose="02010609060101010101" charset="-122"/>
              <a:sym typeface="+mn-ea"/>
            </a:endParaRPr>
          </a:p>
          <a:p>
            <a:pPr indent="0">
              <a:buFont typeface="Wingdings" panose="05000000000000000000" charset="0"/>
              <a:buNone/>
            </a:pPr>
            <a:r>
              <a:rPr lang="en-US" altLang="zh-CN" sz="1200" dirty="0">
                <a:latin typeface="黑体" panose="02010609060101010101" charset="-122"/>
                <a:ea typeface="黑体" panose="02010609060101010101" charset="-122"/>
                <a:cs typeface="黑体" panose="02010609060101010101" charset="-122"/>
                <a:sym typeface="+mn-ea"/>
              </a:rPr>
              <a:t>    </a:t>
            </a:r>
            <a:r>
              <a:rPr lang="zh-CN" altLang="en-US" sz="1200" dirty="0">
                <a:latin typeface="黑体" panose="02010609060101010101" charset="-122"/>
                <a:ea typeface="黑体" panose="02010609060101010101" charset="-122"/>
                <a:cs typeface="黑体" panose="02010609060101010101" charset="-122"/>
                <a:sym typeface="+mn-ea"/>
              </a:rPr>
              <a:t>治疗临床急性疼痛（如拔牙痛、手术外伤痛），</a:t>
            </a:r>
            <a:r>
              <a:rPr lang="en-US" altLang="zh-CN" sz="1200" b="1" dirty="0">
                <a:solidFill>
                  <a:srgbClr val="C00000"/>
                </a:solidFill>
                <a:latin typeface="黑体" panose="02010609060101010101" charset="-122"/>
                <a:ea typeface="黑体" panose="02010609060101010101" charset="-122"/>
                <a:cs typeface="黑体" panose="02010609060101010101" charset="-122"/>
                <a:sym typeface="+mn-ea"/>
              </a:rPr>
              <a:t>15</a:t>
            </a:r>
            <a:r>
              <a:rPr lang="zh-CN" altLang="en-US" sz="1200" b="1" dirty="0">
                <a:solidFill>
                  <a:srgbClr val="C00000"/>
                </a:solidFill>
                <a:latin typeface="黑体" panose="02010609060101010101" charset="-122"/>
                <a:ea typeface="黑体" panose="02010609060101010101" charset="-122"/>
                <a:cs typeface="黑体" panose="02010609060101010101" charset="-122"/>
                <a:sym typeface="+mn-ea"/>
              </a:rPr>
              <a:t>分钟起效</a:t>
            </a:r>
            <a:r>
              <a:rPr lang="en-US" altLang="zh-CN" sz="1200" baseline="30000" dirty="0">
                <a:latin typeface="黑体" panose="02010609060101010101" charset="-122"/>
                <a:ea typeface="黑体" panose="02010609060101010101" charset="-122"/>
                <a:cs typeface="黑体" panose="02010609060101010101" charset="-122"/>
                <a:sym typeface="+mn-ea"/>
              </a:rPr>
              <a:t>[3-4]</a:t>
            </a:r>
            <a:endParaRPr lang="zh-CN" altLang="en-US" sz="1200" dirty="0">
              <a:solidFill>
                <a:srgbClr val="FF0000"/>
              </a:solidFill>
              <a:latin typeface="黑体" panose="02010609060101010101" charset="-122"/>
              <a:ea typeface="黑体" panose="02010609060101010101" charset="-122"/>
              <a:cs typeface="黑体" panose="02010609060101010101" charset="-122"/>
              <a:sym typeface="+mn-ea"/>
            </a:endParaRPr>
          </a:p>
        </p:txBody>
      </p:sp>
      <p:pic>
        <p:nvPicPr>
          <p:cNvPr id="25" name="图片 24"/>
          <p:cNvPicPr>
            <a:picLocks noChangeAspect="1"/>
          </p:cNvPicPr>
          <p:nvPr/>
        </p:nvPicPr>
        <p:blipFill>
          <a:blip r:embed="rId8"/>
          <a:stretch>
            <a:fillRect/>
          </a:stretch>
        </p:blipFill>
        <p:spPr>
          <a:xfrm>
            <a:off x="3199765" y="1636395"/>
            <a:ext cx="2644140" cy="1416050"/>
          </a:xfrm>
          <a:prstGeom prst="rect">
            <a:avLst/>
          </a:prstGeom>
        </p:spPr>
      </p:pic>
      <p:sp>
        <p:nvSpPr>
          <p:cNvPr id="26" name="文本框 25"/>
          <p:cNvSpPr txBox="1"/>
          <p:nvPr/>
        </p:nvSpPr>
        <p:spPr>
          <a:xfrm>
            <a:off x="3409950" y="2788285"/>
            <a:ext cx="2199640" cy="368300"/>
          </a:xfrm>
          <a:prstGeom prst="rect">
            <a:avLst/>
          </a:prstGeom>
          <a:noFill/>
        </p:spPr>
        <p:txBody>
          <a:bodyPr wrap="square" rtlCol="0">
            <a:spAutoFit/>
          </a:bodyPr>
          <a:p>
            <a:r>
              <a:rPr lang="en-US" altLang="zh-CN"/>
              <a:t>—————————</a:t>
            </a:r>
            <a:endParaRPr lang="en-US" altLang="zh-CN"/>
          </a:p>
        </p:txBody>
      </p:sp>
      <p:pic>
        <p:nvPicPr>
          <p:cNvPr id="28" name="图片 27"/>
          <p:cNvPicPr>
            <a:picLocks noChangeAspect="1"/>
          </p:cNvPicPr>
          <p:nvPr/>
        </p:nvPicPr>
        <p:blipFill>
          <a:blip r:embed="rId9"/>
          <a:stretch>
            <a:fillRect/>
          </a:stretch>
        </p:blipFill>
        <p:spPr>
          <a:xfrm>
            <a:off x="6108700" y="1635760"/>
            <a:ext cx="2292985" cy="2221865"/>
          </a:xfrm>
          <a:prstGeom prst="rect">
            <a:avLst/>
          </a:prstGeom>
        </p:spPr>
      </p:pic>
      <p:sp>
        <p:nvSpPr>
          <p:cNvPr id="29" name="文本框 28"/>
          <p:cNvSpPr txBox="1"/>
          <p:nvPr/>
        </p:nvSpPr>
        <p:spPr>
          <a:xfrm>
            <a:off x="6875780" y="1851660"/>
            <a:ext cx="1614805" cy="245110"/>
          </a:xfrm>
          <a:prstGeom prst="rect">
            <a:avLst/>
          </a:prstGeom>
          <a:noFill/>
        </p:spPr>
        <p:txBody>
          <a:bodyPr wrap="square" rtlCol="0">
            <a:spAutoFit/>
          </a:bodyPr>
          <a:p>
            <a:r>
              <a:rPr lang="zh-CN" altLang="en-US" sz="1000" b="1">
                <a:latin typeface="微软雅黑" panose="020B0503020204020204" charset="-122"/>
                <a:ea typeface="微软雅黑" panose="020B0503020204020204" charset="-122"/>
              </a:rPr>
              <a:t>治疗骨关节炎有效率</a:t>
            </a:r>
            <a:endParaRPr lang="zh-CN" altLang="en-US" sz="1000" b="1">
              <a:latin typeface="微软雅黑" panose="020B0503020204020204" charset="-122"/>
              <a:ea typeface="微软雅黑" panose="020B0503020204020204" charset="-122"/>
            </a:endParaRPr>
          </a:p>
        </p:txBody>
      </p:sp>
      <p:sp>
        <p:nvSpPr>
          <p:cNvPr id="30" name="文本框 29"/>
          <p:cNvSpPr txBox="1"/>
          <p:nvPr/>
        </p:nvSpPr>
        <p:spPr>
          <a:xfrm>
            <a:off x="5796280" y="3888740"/>
            <a:ext cx="3237865" cy="460375"/>
          </a:xfrm>
          <a:prstGeom prst="rect">
            <a:avLst/>
          </a:prstGeom>
          <a:noFill/>
        </p:spPr>
        <p:txBody>
          <a:bodyPr wrap="square" rtlCol="0" anchor="t">
            <a:spAutoFit/>
          </a:bodyPr>
          <a:p>
            <a:pPr marL="285750" indent="-285750">
              <a:buFont typeface="Wingdings" panose="05000000000000000000" charset="0"/>
              <a:buChar char="Ø"/>
            </a:pPr>
            <a:r>
              <a:rPr lang="zh-CN" altLang="en-US" sz="1200" dirty="0">
                <a:latin typeface="黑体" panose="02010609060101010101" charset="-122"/>
                <a:ea typeface="黑体" panose="02010609060101010101" charset="-122"/>
                <a:cs typeface="黑体" panose="02010609060101010101" charset="-122"/>
                <a:sym typeface="+mn-ea"/>
              </a:rPr>
              <a:t>洛索洛芬钠治疗骨关节炎有效率</a:t>
            </a:r>
            <a:r>
              <a:rPr lang="en-US" altLang="zh-CN" sz="1200" dirty="0">
                <a:solidFill>
                  <a:srgbClr val="C00000"/>
                </a:solidFill>
                <a:latin typeface="黑体" panose="02010609060101010101" charset="-122"/>
                <a:ea typeface="黑体" panose="02010609060101010101" charset="-122"/>
                <a:cs typeface="黑体" panose="02010609060101010101" charset="-122"/>
                <a:sym typeface="+mn-ea"/>
              </a:rPr>
              <a:t>87.3%</a:t>
            </a:r>
            <a:r>
              <a:rPr lang="en-US" altLang="zh-CN" sz="1200" baseline="30000" dirty="0">
                <a:latin typeface="Times New Roman" panose="02020603050405020304" pitchFamily="18" charset="0"/>
                <a:ea typeface="黑体" panose="02010609060101010101" charset="-122"/>
                <a:cs typeface="Times New Roman" panose="02020603050405020304" pitchFamily="18" charset="0"/>
                <a:sym typeface="+mn-ea"/>
              </a:rPr>
              <a:t>[1]</a:t>
            </a:r>
            <a:r>
              <a:rPr lang="zh-CN" altLang="en-US" sz="1200" dirty="0">
                <a:latin typeface="黑体" panose="02010609060101010101" charset="-122"/>
                <a:ea typeface="黑体" panose="02010609060101010101" charset="-122"/>
                <a:cs typeface="黑体" panose="02010609060101010101" charset="-122"/>
                <a:sym typeface="+mn-ea"/>
              </a:rPr>
              <a:t>右旋布洛芬治疗骨关节炎有效率为</a:t>
            </a:r>
            <a:r>
              <a:rPr lang="en-US" altLang="zh-CN" sz="1200" dirty="0">
                <a:solidFill>
                  <a:srgbClr val="C00000"/>
                </a:solidFill>
                <a:latin typeface="黑体" panose="02010609060101010101" charset="-122"/>
                <a:ea typeface="黑体" panose="02010609060101010101" charset="-122"/>
                <a:cs typeface="黑体" panose="02010609060101010101" charset="-122"/>
                <a:sym typeface="+mn-ea"/>
              </a:rPr>
              <a:t>85%</a:t>
            </a:r>
            <a:r>
              <a:rPr lang="en-US" altLang="zh-CN" sz="1200" baseline="30000" dirty="0">
                <a:latin typeface="Times New Roman" panose="02020603050405020304" pitchFamily="18" charset="0"/>
                <a:cs typeface="Times New Roman" panose="02020603050405020304" pitchFamily="18" charset="0"/>
                <a:sym typeface="+mn-ea"/>
              </a:rPr>
              <a:t>[5]</a:t>
            </a:r>
            <a:endParaRPr lang="en-US" altLang="zh-CN" sz="1200" baseline="30000" dirty="0">
              <a:latin typeface="Times New Roman" panose="02020603050405020304" pitchFamily="18" charset="0"/>
              <a:cs typeface="Times New Roman" panose="02020603050405020304" pitchFamily="18" charset="0"/>
              <a:sym typeface="+mn-ea"/>
            </a:endParaRPr>
          </a:p>
        </p:txBody>
      </p:sp>
      <p:sp>
        <p:nvSpPr>
          <p:cNvPr id="31" name="矩形 30"/>
          <p:cNvSpPr/>
          <p:nvPr/>
        </p:nvSpPr>
        <p:spPr>
          <a:xfrm>
            <a:off x="415949" y="4549794"/>
            <a:ext cx="7843623" cy="583565"/>
          </a:xfrm>
          <a:prstGeom prst="rect">
            <a:avLst/>
          </a:prstGeom>
        </p:spPr>
        <p:txBody>
          <a:bodyPr wrap="square">
            <a:spAutoFit/>
          </a:bodyPr>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第一三共株式会社</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.LOXONIN</a:t>
            </a:r>
            <a:r>
              <a:rPr lang="en-US"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錠</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IF</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利用</a:t>
            </a:r>
            <a:r>
              <a:rPr lang="en-US"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手引概要</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.2021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年</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5</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月改訂（第</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11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版</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[2]</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日医工株式会社</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ja-JP"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ロキソプロフェンナトリウム</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内服液</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IF</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利用</a:t>
            </a:r>
            <a:r>
              <a:rPr lang="ja-JP"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の</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手引</a:t>
            </a:r>
            <a:r>
              <a:rPr lang="ja-JP"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きの</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概要</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.2021</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年</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3</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月改訂</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第</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12</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版</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[3]</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内田安信</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等</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菌科药物疗法</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.1984. 3(1):32</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endPar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endParaRPr>
          </a:p>
        </p:txBody>
      </p:sp>
      <p:sp>
        <p:nvSpPr>
          <p:cNvPr id="32" name="文本框 31"/>
          <p:cNvSpPr txBox="1"/>
          <p:nvPr/>
        </p:nvSpPr>
        <p:spPr>
          <a:xfrm>
            <a:off x="5428615" y="4528185"/>
            <a:ext cx="3699510" cy="460375"/>
          </a:xfrm>
          <a:prstGeom prst="rect">
            <a:avLst/>
          </a:prstGeom>
          <a:noFill/>
        </p:spPr>
        <p:txBody>
          <a:bodyPr wrap="square" rtlCol="0" anchor="t">
            <a:spAutoFit/>
          </a:bodyPr>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[4]</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长屋郁郎</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等</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临床医药</a:t>
            </a:r>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 1985.1(1):69</a:t>
            </a:r>
            <a:endPar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endParaRPr>
          </a:p>
          <a:p>
            <a:r>
              <a:rPr lang="en-US" altLang="zh-CN" sz="800" dirty="0" smtClean="0">
                <a:solidFill>
                  <a:schemeClr val="bg1">
                    <a:lumMod val="50000"/>
                  </a:schemeClr>
                </a:solidFill>
                <a:latin typeface="黑体" panose="02010609060101010101" charset="-122"/>
                <a:ea typeface="黑体" panose="02010609060101010101" charset="-122"/>
                <a:cs typeface="黑体" panose="02010609060101010101" charset="-122"/>
                <a:sym typeface="+mn-ea"/>
              </a:rPr>
              <a:t>[5]</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游运辉</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吴彩玲</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罗卉</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右旋布洛芬片治疗骨关节炎</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[J].</a:t>
            </a:r>
            <a:r>
              <a:rPr lang="zh-CN" altLang="en-US"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中国现代医学杂志</a:t>
            </a:r>
            <a:r>
              <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rPr>
              <a:t>,2004,(21):140-141+146.</a:t>
            </a:r>
            <a:endParaRPr lang="en-US" altLang="zh-CN" sz="800" dirty="0">
              <a:solidFill>
                <a:schemeClr val="bg1">
                  <a:lumMod val="50000"/>
                </a:schemeClr>
              </a:solidFill>
              <a:latin typeface="黑体" panose="02010609060101010101" charset="-122"/>
              <a:ea typeface="黑体" panose="02010609060101010101" charset="-122"/>
              <a:cs typeface="黑体" panose="02010609060101010101" charset="-122"/>
              <a:sym typeface="+mn-e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基本信息</a:t>
            </a:r>
            <a:endParaRPr lang="zh-CN" altLang="en-US" sz="1600">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有效性</a:t>
            </a:r>
            <a:endParaRPr lang="zh-CN" altLang="en-US" sz="1600" b="1">
              <a:latin typeface="微软雅黑" panose="020B0503020204020204" charset="-122"/>
              <a:ea typeface="微软雅黑" panose="020B0503020204020204" charset="-122"/>
            </a:endParaRPr>
          </a:p>
        </p:txBody>
      </p:sp>
      <p:sp>
        <p:nvSpPr>
          <p:cNvPr id="14" name="矩形 13"/>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经济性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438975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2"/>
          <a:stretch>
            <a:fillRect/>
          </a:stretch>
        </p:blipFill>
        <p:spPr>
          <a:xfrm>
            <a:off x="7164705" y="227330"/>
            <a:ext cx="1924050" cy="257175"/>
          </a:xfrm>
          <a:prstGeom prst="rect">
            <a:avLst/>
          </a:prstGeom>
        </p:spPr>
      </p:pic>
      <p:sp>
        <p:nvSpPr>
          <p:cNvPr id="4" name="文本框 3"/>
          <p:cNvSpPr txBox="1"/>
          <p:nvPr/>
        </p:nvSpPr>
        <p:spPr>
          <a:xfrm>
            <a:off x="1914525" y="771525"/>
            <a:ext cx="5149850" cy="368300"/>
          </a:xfrm>
          <a:prstGeom prst="rect">
            <a:avLst/>
          </a:prstGeom>
          <a:noFill/>
        </p:spPr>
        <p:txBody>
          <a:bodyPr wrap="square" rtlCol="0">
            <a:spAutoFit/>
          </a:bodyPr>
          <a:p>
            <a:r>
              <a:rPr lang="zh-CN" altLang="en-US" b="1">
                <a:solidFill>
                  <a:srgbClr val="C00000"/>
                </a:solidFill>
                <a:latin typeface="微软雅黑" panose="020B0503020204020204" charset="-122"/>
                <a:ea typeface="微软雅黑" panose="020B0503020204020204" charset="-122"/>
              </a:rPr>
              <a:t>洛索洛芬钠获国内外多个权威指南</a:t>
            </a:r>
            <a:r>
              <a:rPr lang="en-US" altLang="zh-CN" b="1">
                <a:solidFill>
                  <a:srgbClr val="C00000"/>
                </a:solidFill>
                <a:latin typeface="微软雅黑" panose="020B0503020204020204" charset="-122"/>
                <a:ea typeface="微软雅黑" panose="020B0503020204020204" charset="-122"/>
              </a:rPr>
              <a:t>/</a:t>
            </a:r>
            <a:r>
              <a:rPr lang="zh-CN" altLang="en-US" b="1">
                <a:solidFill>
                  <a:srgbClr val="C00000"/>
                </a:solidFill>
                <a:latin typeface="微软雅黑" panose="020B0503020204020204" charset="-122"/>
                <a:ea typeface="微软雅黑" panose="020B0503020204020204" charset="-122"/>
              </a:rPr>
              <a:t>共识一致推荐</a:t>
            </a:r>
            <a:endParaRPr lang="zh-CN" altLang="en-US" b="1">
              <a:solidFill>
                <a:srgbClr val="C00000"/>
              </a:solidFill>
              <a:latin typeface="微软雅黑" panose="020B0503020204020204" charset="-122"/>
              <a:ea typeface="微软雅黑" panose="020B0503020204020204" charset="-122"/>
            </a:endParaRPr>
          </a:p>
        </p:txBody>
      </p:sp>
      <p:graphicFrame>
        <p:nvGraphicFramePr>
          <p:cNvPr id="11" name="表格 10"/>
          <p:cNvGraphicFramePr/>
          <p:nvPr>
            <p:custDataLst>
              <p:tags r:id="rId3"/>
            </p:custDataLst>
          </p:nvPr>
        </p:nvGraphicFramePr>
        <p:xfrm>
          <a:off x="164465" y="1183640"/>
          <a:ext cx="8733155" cy="3672840"/>
        </p:xfrm>
        <a:graphic>
          <a:graphicData uri="http://schemas.openxmlformats.org/drawingml/2006/table">
            <a:tbl>
              <a:tblPr firstRow="1" bandRow="1">
                <a:tableStyleId>{5C22544A-7EE6-4342-B048-85BDC9FD1C3A}</a:tableStyleId>
              </a:tblPr>
              <a:tblGrid>
                <a:gridCol w="2371090"/>
                <a:gridCol w="6362065"/>
              </a:tblGrid>
              <a:tr h="304800">
                <a:tc>
                  <a:txBody>
                    <a:bodyPr/>
                    <a:p>
                      <a:pPr algn="ctr">
                        <a:buNone/>
                      </a:pPr>
                      <a:r>
                        <a:rPr lang="zh-CN" altLang="en-US" sz="1400">
                          <a:solidFill>
                            <a:schemeClr val="tx1"/>
                          </a:solidFill>
                          <a:latin typeface="微软雅黑" panose="020B0503020204020204" charset="-122"/>
                          <a:ea typeface="微软雅黑" panose="020B0503020204020204" charset="-122"/>
                          <a:cs typeface="微软雅黑" panose="020B0503020204020204" charset="-122"/>
                        </a:rPr>
                        <a:t>指南</a:t>
                      </a:r>
                      <a:r>
                        <a:rPr lang="en-US" altLang="zh-CN" sz="1400">
                          <a:solidFill>
                            <a:schemeClr val="tx1"/>
                          </a:solidFill>
                          <a:latin typeface="微软雅黑" panose="020B0503020204020204" charset="-122"/>
                          <a:ea typeface="微软雅黑" panose="020B0503020204020204" charset="-122"/>
                          <a:cs typeface="微软雅黑" panose="020B0503020204020204" charset="-122"/>
                        </a:rPr>
                        <a:t>/</a:t>
                      </a:r>
                      <a:r>
                        <a:rPr lang="zh-CN" altLang="en-US" sz="1400">
                          <a:solidFill>
                            <a:schemeClr val="tx1"/>
                          </a:solidFill>
                          <a:latin typeface="微软雅黑" panose="020B0503020204020204" charset="-122"/>
                          <a:ea typeface="微软雅黑" panose="020B0503020204020204" charset="-122"/>
                          <a:cs typeface="微软雅黑" panose="020B0503020204020204" charset="-122"/>
                        </a:rPr>
                        <a:t>专家共识</a:t>
                      </a:r>
                      <a:endParaRPr lang="zh-CN" altLang="en-US" sz="1400">
                        <a:solidFill>
                          <a:schemeClr val="tx1"/>
                        </a:solidFill>
                        <a:latin typeface="微软雅黑" panose="020B0503020204020204" charset="-122"/>
                        <a:ea typeface="微软雅黑" panose="020B0503020204020204" charset="-122"/>
                        <a:cs typeface="微软雅黑" panose="020B0503020204020204" charset="-122"/>
                      </a:endParaRPr>
                    </a:p>
                  </a:txBody>
                  <a:tcPr>
                    <a:solidFill>
                      <a:schemeClr val="accent2">
                        <a:lumMod val="20000"/>
                        <a:lumOff val="80000"/>
                      </a:schemeClr>
                    </a:solidFill>
                  </a:tcPr>
                </a:tc>
                <a:tc>
                  <a:txBody>
                    <a:bodyPr/>
                    <a:p>
                      <a:pPr algn="ctr">
                        <a:buNone/>
                      </a:pPr>
                      <a:r>
                        <a:rPr lang="zh-CN" altLang="en-US" sz="1400">
                          <a:solidFill>
                            <a:schemeClr val="tx1"/>
                          </a:solidFill>
                          <a:latin typeface="微软雅黑" panose="020B0503020204020204" charset="-122"/>
                          <a:ea typeface="微软雅黑" panose="020B0503020204020204" charset="-122"/>
                        </a:rPr>
                        <a:t>推荐</a:t>
                      </a:r>
                      <a:endParaRPr lang="zh-CN" altLang="en-US" sz="1400">
                        <a:solidFill>
                          <a:schemeClr val="tx1"/>
                        </a:solidFill>
                        <a:latin typeface="微软雅黑" panose="020B0503020204020204" charset="-122"/>
                        <a:ea typeface="微软雅黑" panose="020B0503020204020204" charset="-122"/>
                      </a:endParaRPr>
                    </a:p>
                  </a:txBody>
                  <a:tcPr>
                    <a:solidFill>
                      <a:schemeClr val="accent2">
                        <a:lumMod val="20000"/>
                        <a:lumOff val="80000"/>
                      </a:schemeClr>
                    </a:solidFill>
                  </a:tcPr>
                </a:tc>
              </a:tr>
              <a:tr h="381000">
                <a:tc>
                  <a:txBody>
                    <a:bodyPr/>
                    <a:p>
                      <a:pPr>
                        <a:buNone/>
                      </a:pPr>
                      <a:r>
                        <a:rPr lang="zh-CN" altLang="en-US" sz="1400" b="1">
                          <a:latin typeface="黑体" panose="02010609060101010101" charset="-122"/>
                          <a:ea typeface="黑体" panose="02010609060101010101" charset="-122"/>
                          <a:sym typeface="+mn-ea"/>
                        </a:rPr>
                        <a:t>骨科常见疼痛管理临床实践指南</a:t>
                      </a:r>
                      <a:r>
                        <a:rPr lang="zh-CN" altLang="en-US" sz="1200" b="1">
                          <a:latin typeface="黑体" panose="02010609060101010101" charset="-122"/>
                          <a:ea typeface="黑体" panose="02010609060101010101" charset="-122"/>
                          <a:sym typeface="+mn-ea"/>
                        </a:rPr>
                        <a:t>（</a:t>
                      </a:r>
                      <a:r>
                        <a:rPr lang="en-US" altLang="zh-CN" sz="1200" b="1">
                          <a:latin typeface="黑体" panose="02010609060101010101" charset="-122"/>
                          <a:ea typeface="黑体" panose="02010609060101010101" charset="-122"/>
                          <a:sym typeface="+mn-ea"/>
                        </a:rPr>
                        <a:t>2018</a:t>
                      </a:r>
                      <a:r>
                        <a:rPr lang="zh-CN" altLang="en-US" sz="1200" b="1">
                          <a:latin typeface="黑体" panose="02010609060101010101" charset="-122"/>
                          <a:ea typeface="黑体" panose="02010609060101010101" charset="-122"/>
                          <a:sym typeface="+mn-ea"/>
                        </a:rPr>
                        <a:t>版）</a:t>
                      </a:r>
                      <a:endParaRPr lang="zh-CN" altLang="en-US" sz="1200" b="1">
                        <a:latin typeface="黑体" panose="02010609060101010101" charset="-122"/>
                        <a:ea typeface="黑体" panose="02010609060101010101" charset="-122"/>
                        <a:sym typeface="+mn-ea"/>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对于创伤患者，明确诊断并当接受相应骨科治疗后仍存在疼痛，在患者无明确禁忌证的情况下推荐使用对乙酰氨基酚或</a:t>
                      </a:r>
                      <a:r>
                        <a:rPr lang="en-US" altLang="zh-CN" sz="1000">
                          <a:latin typeface="黑体" panose="02010609060101010101" charset="-122"/>
                          <a:ea typeface="黑体" panose="02010609060101010101" charset="-122"/>
                        </a:rPr>
                        <a:t>NSAIDs</a:t>
                      </a:r>
                      <a:r>
                        <a:rPr lang="zh-CN" altLang="en-US" sz="1000">
                          <a:latin typeface="黑体" panose="02010609060101010101" charset="-122"/>
                          <a:ea typeface="黑体" panose="02010609060101010101" charset="-122"/>
                        </a:rPr>
                        <a:t>类药物，如：</a:t>
                      </a:r>
                      <a:r>
                        <a:rPr lang="zh-CN" altLang="en-US" sz="1200" b="1">
                          <a:solidFill>
                            <a:srgbClr val="C00000"/>
                          </a:solidFill>
                          <a:latin typeface="黑体" panose="02010609060101010101" charset="-122"/>
                          <a:ea typeface="黑体" panose="02010609060101010101" charset="-122"/>
                          <a:sym typeface="+mn-ea"/>
                        </a:rPr>
                        <a:t>洛索洛芬</a:t>
                      </a:r>
                      <a:r>
                        <a:rPr lang="zh-CN" altLang="en-US" sz="1000">
                          <a:latin typeface="黑体" panose="02010609060101010101" charset="-122"/>
                          <a:ea typeface="黑体" panose="02010609060101010101" charset="-122"/>
                          <a:sym typeface="+mn-ea"/>
                        </a:rPr>
                        <a:t>、</a:t>
                      </a:r>
                      <a:r>
                        <a:rPr lang="zh-CN" altLang="en-US" sz="1000">
                          <a:latin typeface="黑体" panose="02010609060101010101" charset="-122"/>
                          <a:ea typeface="黑体" panose="02010609060101010101" charset="-122"/>
                        </a:rPr>
                        <a:t>双氯芬酸钠、塞来昔布等</a:t>
                      </a:r>
                      <a:endParaRPr lang="zh-CN" altLang="en-US" sz="1000">
                        <a:latin typeface="黑体" panose="02010609060101010101" charset="-122"/>
                        <a:ea typeface="黑体" panose="02010609060101010101" charset="-122"/>
                      </a:endParaRPr>
                    </a:p>
                  </a:txBody>
                  <a:tcPr>
                    <a:noFill/>
                  </a:tcPr>
                </a:tc>
              </a:tr>
              <a:tr h="381000">
                <a:tc>
                  <a:txBody>
                    <a:bodyPr/>
                    <a:p>
                      <a:pPr>
                        <a:buNone/>
                      </a:pPr>
                      <a:r>
                        <a:rPr lang="zh-CN" altLang="en-US" sz="1400" b="1">
                          <a:latin typeface="黑体" panose="02010609060101010101" charset="-122"/>
                          <a:ea typeface="黑体" panose="02010609060101010101" charset="-122"/>
                        </a:rPr>
                        <a:t>老年骨关节炎慢病管理指南</a:t>
                      </a:r>
                      <a:endParaRPr lang="zh-CN" altLang="en-US" sz="14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口服</a:t>
                      </a:r>
                      <a:r>
                        <a:rPr lang="en-US" altLang="zh-CN" sz="1000">
                          <a:latin typeface="黑体" panose="02010609060101010101" charset="-122"/>
                          <a:ea typeface="黑体" panose="02010609060101010101" charset="-122"/>
                          <a:sym typeface="+mn-ea"/>
                        </a:rPr>
                        <a:t>NSAIDs</a:t>
                      </a:r>
                      <a:r>
                        <a:rPr lang="zh-CN" altLang="en-US" sz="1000">
                          <a:latin typeface="黑体" panose="02010609060101010101" charset="-122"/>
                          <a:ea typeface="黑体" panose="02010609060101010101" charset="-122"/>
                          <a:sym typeface="+mn-ea"/>
                        </a:rPr>
                        <a:t>是无禁忌症患者的一线药物，选用最低有效剂量并短期使用，代表药物和用法用量：</a:t>
                      </a:r>
                      <a:r>
                        <a:rPr lang="zh-CN" altLang="en-US" sz="1200" b="1">
                          <a:solidFill>
                            <a:srgbClr val="C00000"/>
                          </a:solidFill>
                          <a:latin typeface="黑体" panose="02010609060101010101" charset="-122"/>
                          <a:ea typeface="黑体" panose="02010609060101010101" charset="-122"/>
                          <a:sym typeface="+mn-ea"/>
                        </a:rPr>
                        <a:t>洛索洛芬钠</a:t>
                      </a:r>
                      <a:r>
                        <a:rPr lang="zh-CN" altLang="en-US" sz="1000">
                          <a:latin typeface="黑体" panose="02010609060101010101" charset="-122"/>
                          <a:ea typeface="黑体" panose="02010609060101010101" charset="-122"/>
                          <a:sym typeface="+mn-ea"/>
                        </a:rPr>
                        <a:t>，</a:t>
                      </a:r>
                      <a:r>
                        <a:rPr lang="en-US" altLang="zh-CN" sz="1000">
                          <a:latin typeface="黑体" panose="02010609060101010101" charset="-122"/>
                          <a:ea typeface="黑体" panose="02010609060101010101" charset="-122"/>
                          <a:sym typeface="+mn-ea"/>
                        </a:rPr>
                        <a:t>60mg/</a:t>
                      </a:r>
                      <a:r>
                        <a:rPr lang="zh-CN" altLang="en-US" sz="1000">
                          <a:latin typeface="黑体" panose="02010609060101010101" charset="-122"/>
                          <a:ea typeface="黑体" panose="02010609060101010101" charset="-122"/>
                          <a:sym typeface="+mn-ea"/>
                        </a:rPr>
                        <a:t>次，</a:t>
                      </a:r>
                      <a:r>
                        <a:rPr lang="en-US" altLang="zh-CN" sz="1000">
                          <a:latin typeface="黑体" panose="02010609060101010101" charset="-122"/>
                          <a:ea typeface="黑体" panose="02010609060101010101" charset="-122"/>
                          <a:sym typeface="+mn-ea"/>
                        </a:rPr>
                        <a:t>3</a:t>
                      </a:r>
                      <a:r>
                        <a:rPr lang="zh-CN" altLang="en-US" sz="1000">
                          <a:latin typeface="黑体" panose="02010609060101010101" charset="-122"/>
                          <a:ea typeface="黑体" panose="02010609060101010101" charset="-122"/>
                          <a:sym typeface="+mn-ea"/>
                        </a:rPr>
                        <a:t>次</a:t>
                      </a:r>
                      <a:r>
                        <a:rPr lang="en-US" altLang="zh-CN" sz="1000">
                          <a:latin typeface="黑体" panose="02010609060101010101" charset="-122"/>
                          <a:ea typeface="黑体" panose="02010609060101010101" charset="-122"/>
                          <a:sym typeface="+mn-ea"/>
                        </a:rPr>
                        <a:t>/</a:t>
                      </a:r>
                      <a:r>
                        <a:rPr lang="zh-CN" altLang="en-US" sz="1000">
                          <a:latin typeface="黑体" panose="02010609060101010101" charset="-122"/>
                          <a:ea typeface="黑体" panose="02010609060101010101" charset="-122"/>
                          <a:sym typeface="+mn-ea"/>
                        </a:rPr>
                        <a:t>天，塞来昔布，</a:t>
                      </a:r>
                      <a:r>
                        <a:rPr lang="en-US" altLang="zh-CN" sz="1000">
                          <a:latin typeface="黑体" panose="02010609060101010101" charset="-122"/>
                          <a:ea typeface="黑体" panose="02010609060101010101" charset="-122"/>
                          <a:sym typeface="+mn-ea"/>
                        </a:rPr>
                        <a:t>200mg/</a:t>
                      </a:r>
                      <a:r>
                        <a:rPr lang="zh-CN" altLang="en-US" sz="1000">
                          <a:latin typeface="黑体" panose="02010609060101010101" charset="-122"/>
                          <a:ea typeface="黑体" panose="02010609060101010101" charset="-122"/>
                          <a:sym typeface="+mn-ea"/>
                        </a:rPr>
                        <a:t>次，</a:t>
                      </a:r>
                      <a:r>
                        <a:rPr lang="en-US" altLang="zh-CN" sz="1000">
                          <a:latin typeface="黑体" panose="02010609060101010101" charset="-122"/>
                          <a:ea typeface="黑体" panose="02010609060101010101" charset="-122"/>
                          <a:sym typeface="+mn-ea"/>
                        </a:rPr>
                        <a:t>2</a:t>
                      </a:r>
                      <a:r>
                        <a:rPr lang="zh-CN" altLang="en-US" sz="1000">
                          <a:latin typeface="黑体" panose="02010609060101010101" charset="-122"/>
                          <a:ea typeface="黑体" panose="02010609060101010101" charset="-122"/>
                          <a:sym typeface="+mn-ea"/>
                        </a:rPr>
                        <a:t>次</a:t>
                      </a:r>
                      <a:r>
                        <a:rPr lang="en-US" altLang="zh-CN" sz="1000">
                          <a:latin typeface="黑体" panose="02010609060101010101" charset="-122"/>
                          <a:ea typeface="黑体" panose="02010609060101010101" charset="-122"/>
                          <a:sym typeface="+mn-ea"/>
                        </a:rPr>
                        <a:t>/</a:t>
                      </a:r>
                      <a:r>
                        <a:rPr lang="zh-CN" altLang="en-US" sz="1000">
                          <a:latin typeface="黑体" panose="02010609060101010101" charset="-122"/>
                          <a:ea typeface="黑体" panose="02010609060101010101" charset="-122"/>
                          <a:sym typeface="+mn-ea"/>
                        </a:rPr>
                        <a:t>天</a:t>
                      </a:r>
                      <a:endParaRPr lang="zh-CN" altLang="en-US" sz="1000">
                        <a:latin typeface="黑体" panose="02010609060101010101" charset="-122"/>
                        <a:ea typeface="黑体" panose="02010609060101010101" charset="-122"/>
                        <a:sym typeface="+mn-ea"/>
                      </a:endParaRPr>
                    </a:p>
                  </a:txBody>
                  <a:tcPr>
                    <a:noFill/>
                  </a:tcPr>
                </a:tc>
              </a:tr>
              <a:tr h="381000">
                <a:tc>
                  <a:txBody>
                    <a:bodyPr/>
                    <a:p>
                      <a:pPr>
                        <a:buNone/>
                      </a:pPr>
                      <a:r>
                        <a:rPr lang="zh-CN" altLang="en-US" sz="1400" b="1">
                          <a:latin typeface="黑体" panose="02010609060101010101" charset="-122"/>
                          <a:ea typeface="黑体" panose="02010609060101010101" charset="-122"/>
                        </a:rPr>
                        <a:t>骨科加速康复围手术期疼痛管理专家共识</a:t>
                      </a:r>
                      <a:endParaRPr lang="zh-CN" altLang="en-US" sz="14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术前疼痛管理应采用以</a:t>
                      </a:r>
                      <a:r>
                        <a:rPr lang="en-US" altLang="zh-CN" sz="1000">
                          <a:latin typeface="黑体" panose="02010609060101010101" charset="-122"/>
                          <a:ea typeface="黑体" panose="02010609060101010101" charset="-122"/>
                        </a:rPr>
                        <a:t>NSAIDs</a:t>
                      </a:r>
                      <a:r>
                        <a:rPr lang="zh-CN" altLang="en-US" sz="1000">
                          <a:latin typeface="黑体" panose="02010609060101010101" charset="-122"/>
                          <a:ea typeface="黑体" panose="02010609060101010101" charset="-122"/>
                        </a:rPr>
                        <a:t>为基础的多模式镇痛方案，减少阿片类药物用量，并注意预防和及时处理并发症；术后镇痛首选药物镇痛，以口服</a:t>
                      </a:r>
                      <a:r>
                        <a:rPr lang="en-US" altLang="zh-CN" sz="1000">
                          <a:latin typeface="黑体" panose="02010609060101010101" charset="-122"/>
                          <a:ea typeface="黑体" panose="02010609060101010101" charset="-122"/>
                        </a:rPr>
                        <a:t>NSAIDs</a:t>
                      </a:r>
                      <a:r>
                        <a:rPr lang="zh-CN" altLang="en-US" sz="1000">
                          <a:latin typeface="黑体" panose="02010609060101010101" charset="-122"/>
                          <a:ea typeface="黑体" panose="02010609060101010101" charset="-122"/>
                        </a:rPr>
                        <a:t>或选择性</a:t>
                      </a:r>
                      <a:r>
                        <a:rPr lang="en-US" altLang="zh-CN" sz="1000">
                          <a:latin typeface="黑体" panose="02010609060101010101" charset="-122"/>
                          <a:ea typeface="黑体" panose="02010609060101010101" charset="-122"/>
                        </a:rPr>
                        <a:t>COX-2</a:t>
                      </a:r>
                      <a:r>
                        <a:rPr lang="zh-CN" altLang="en-US" sz="1000">
                          <a:latin typeface="黑体" panose="02010609060101010101" charset="-122"/>
                          <a:ea typeface="黑体" panose="02010609060101010101" charset="-122"/>
                        </a:rPr>
                        <a:t>抑制剂为主，如双氯芬酸、</a:t>
                      </a:r>
                      <a:r>
                        <a:rPr lang="zh-CN" altLang="en-US" sz="1200" b="1">
                          <a:solidFill>
                            <a:srgbClr val="C00000"/>
                          </a:solidFill>
                          <a:latin typeface="黑体" panose="02010609060101010101" charset="-122"/>
                          <a:ea typeface="黑体" panose="02010609060101010101" charset="-122"/>
                        </a:rPr>
                        <a:t>洛索洛芬</a:t>
                      </a:r>
                      <a:r>
                        <a:rPr lang="zh-CN" altLang="en-US" sz="1000">
                          <a:latin typeface="黑体" panose="02010609060101010101" charset="-122"/>
                          <a:ea typeface="黑体" panose="02010609060101010101" charset="-122"/>
                        </a:rPr>
                        <a:t>、美洛昔康等</a:t>
                      </a:r>
                      <a:endParaRPr lang="zh-CN" altLang="en-US" sz="1000">
                        <a:latin typeface="黑体" panose="02010609060101010101" charset="-122"/>
                        <a:ea typeface="黑体" panose="02010609060101010101" charset="-122"/>
                      </a:endParaRPr>
                    </a:p>
                  </a:txBody>
                  <a:tcPr>
                    <a:noFill/>
                  </a:tcPr>
                </a:tc>
              </a:tr>
              <a:tr h="381000">
                <a:tc>
                  <a:txBody>
                    <a:bodyPr/>
                    <a:p>
                      <a:pPr>
                        <a:buNone/>
                      </a:pPr>
                      <a:r>
                        <a:rPr lang="zh-CN" altLang="en-US" sz="1400" b="1">
                          <a:latin typeface="黑体" panose="02010609060101010101" charset="-122"/>
                          <a:ea typeface="黑体" panose="02010609060101010101" charset="-122"/>
                        </a:rPr>
                        <a:t>老年骨质疏松性疼痛诊疗与管理中国专家共识</a:t>
                      </a:r>
                      <a:r>
                        <a:rPr lang="zh-CN" altLang="en-US" sz="1200" b="1">
                          <a:latin typeface="黑体" panose="02010609060101010101" charset="-122"/>
                          <a:ea typeface="黑体" panose="02010609060101010101" charset="-122"/>
                        </a:rPr>
                        <a:t>（</a:t>
                      </a:r>
                      <a:r>
                        <a:rPr lang="en-US" altLang="zh-CN" sz="1200" b="1">
                          <a:latin typeface="黑体" panose="02010609060101010101" charset="-122"/>
                          <a:ea typeface="黑体" panose="02010609060101010101" charset="-122"/>
                        </a:rPr>
                        <a:t>2024</a:t>
                      </a:r>
                      <a:r>
                        <a:rPr lang="zh-CN" altLang="en-US" sz="1200" b="1">
                          <a:latin typeface="黑体" panose="02010609060101010101" charset="-122"/>
                          <a:ea typeface="黑体" panose="02010609060101010101" charset="-122"/>
                        </a:rPr>
                        <a:t>版）</a:t>
                      </a:r>
                      <a:endParaRPr lang="zh-CN" altLang="en-US" sz="12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非甾体抗炎镇痛药是临床应用最为广泛的镇痛药物，常用的</a:t>
                      </a:r>
                      <a:r>
                        <a:rPr lang="en-US" altLang="zh-CN" sz="1000">
                          <a:latin typeface="黑体" panose="02010609060101010101" charset="-122"/>
                          <a:ea typeface="黑体" panose="02010609060101010101" charset="-122"/>
                        </a:rPr>
                        <a:t>NSAIDs</a:t>
                      </a:r>
                      <a:r>
                        <a:rPr lang="zh-CN" altLang="en-US" sz="1000">
                          <a:latin typeface="黑体" panose="02010609060101010101" charset="-122"/>
                          <a:ea typeface="黑体" panose="02010609060101010101" charset="-122"/>
                        </a:rPr>
                        <a:t>包括布洛芬、双氯芬酸、</a:t>
                      </a:r>
                      <a:r>
                        <a:rPr lang="zh-CN" altLang="en-US" sz="1200" b="1">
                          <a:solidFill>
                            <a:srgbClr val="C00000"/>
                          </a:solidFill>
                          <a:latin typeface="黑体" panose="02010609060101010101" charset="-122"/>
                          <a:ea typeface="黑体" panose="02010609060101010101" charset="-122"/>
                        </a:rPr>
                        <a:t>洛索洛芬</a:t>
                      </a:r>
                      <a:r>
                        <a:rPr lang="zh-CN" altLang="en-US" sz="1000">
                          <a:latin typeface="黑体" panose="02010609060101010101" charset="-122"/>
                          <a:ea typeface="黑体" panose="02010609060101010101" charset="-122"/>
                        </a:rPr>
                        <a:t>、塞来昔布、依托考昔等</a:t>
                      </a:r>
                      <a:endParaRPr lang="zh-CN" altLang="en-US" sz="1000">
                        <a:latin typeface="黑体" panose="02010609060101010101" charset="-122"/>
                        <a:ea typeface="黑体" panose="02010609060101010101" charset="-122"/>
                      </a:endParaRPr>
                    </a:p>
                  </a:txBody>
                  <a:tcPr>
                    <a:noFill/>
                  </a:tcPr>
                </a:tc>
              </a:tr>
              <a:tr h="381000">
                <a:tc>
                  <a:txBody>
                    <a:bodyPr/>
                    <a:p>
                      <a:pPr>
                        <a:buNone/>
                      </a:pPr>
                      <a:r>
                        <a:rPr lang="zh-CN" altLang="en-US" sz="1400" b="1">
                          <a:latin typeface="黑体" panose="02010609060101010101" charset="-122"/>
                          <a:ea typeface="黑体" panose="02010609060101010101" charset="-122"/>
                        </a:rPr>
                        <a:t>骨关节炎临床药物治疗专家共识</a:t>
                      </a:r>
                      <a:endParaRPr lang="zh-CN" altLang="en-US" sz="14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口服</a:t>
                      </a:r>
                      <a:r>
                        <a:rPr lang="en-US" altLang="zh-CN" sz="1000">
                          <a:latin typeface="黑体" panose="02010609060101010101" charset="-122"/>
                          <a:ea typeface="黑体" panose="02010609060101010101" charset="-122"/>
                          <a:sym typeface="+mn-ea"/>
                        </a:rPr>
                        <a:t>NSAIDs</a:t>
                      </a:r>
                      <a:r>
                        <a:rPr lang="zh-CN" altLang="en-US" sz="1000">
                          <a:latin typeface="黑体" panose="02010609060101010101" charset="-122"/>
                          <a:ea typeface="黑体" panose="02010609060101010101" charset="-122"/>
                          <a:sym typeface="+mn-ea"/>
                        </a:rPr>
                        <a:t>是目前控制</a:t>
                      </a:r>
                      <a:r>
                        <a:rPr lang="en-US" altLang="zh-CN" sz="1000">
                          <a:latin typeface="黑体" panose="02010609060101010101" charset="-122"/>
                          <a:ea typeface="黑体" panose="02010609060101010101" charset="-122"/>
                          <a:sym typeface="+mn-ea"/>
                        </a:rPr>
                        <a:t>OA</a:t>
                      </a:r>
                      <a:r>
                        <a:rPr lang="zh-CN" altLang="en-US" sz="1000">
                          <a:latin typeface="黑体" panose="02010609060101010101" charset="-122"/>
                          <a:ea typeface="黑体" panose="02010609060101010101" charset="-122"/>
                          <a:sym typeface="+mn-ea"/>
                        </a:rPr>
                        <a:t>相关症状的首选药物。目前国内治疗</a:t>
                      </a:r>
                      <a:r>
                        <a:rPr lang="en-US" altLang="zh-CN" sz="1000">
                          <a:latin typeface="黑体" panose="02010609060101010101" charset="-122"/>
                          <a:ea typeface="黑体" panose="02010609060101010101" charset="-122"/>
                          <a:sym typeface="+mn-ea"/>
                        </a:rPr>
                        <a:t>OA</a:t>
                      </a:r>
                      <a:r>
                        <a:rPr lang="zh-CN" altLang="en-US" sz="1000">
                          <a:latin typeface="黑体" panose="02010609060101010101" charset="-122"/>
                          <a:ea typeface="黑体" panose="02010609060101010101" charset="-122"/>
                          <a:sym typeface="+mn-ea"/>
                        </a:rPr>
                        <a:t>的常用口服</a:t>
                      </a:r>
                      <a:r>
                        <a:rPr lang="en-US" altLang="zh-CN" sz="1000">
                          <a:latin typeface="黑体" panose="02010609060101010101" charset="-122"/>
                          <a:ea typeface="黑体" panose="02010609060101010101" charset="-122"/>
                          <a:sym typeface="+mn-ea"/>
                        </a:rPr>
                        <a:t>NSAIDs</a:t>
                      </a:r>
                      <a:r>
                        <a:rPr lang="zh-CN" altLang="en-US" sz="1000">
                          <a:latin typeface="黑体" panose="02010609060101010101" charset="-122"/>
                          <a:ea typeface="黑体" panose="02010609060101010101" charset="-122"/>
                          <a:sym typeface="+mn-ea"/>
                        </a:rPr>
                        <a:t>包括阿司匹林、布洛芬、尼美舒利、</a:t>
                      </a:r>
                      <a:r>
                        <a:rPr lang="zh-CN" altLang="en-US" sz="1200" b="1">
                          <a:solidFill>
                            <a:srgbClr val="C00000"/>
                          </a:solidFill>
                          <a:latin typeface="黑体" panose="02010609060101010101" charset="-122"/>
                          <a:ea typeface="黑体" panose="02010609060101010101" charset="-122"/>
                          <a:sym typeface="+mn-ea"/>
                        </a:rPr>
                        <a:t>洛索洛芬</a:t>
                      </a:r>
                      <a:r>
                        <a:rPr lang="zh-CN" altLang="en-US" sz="1000">
                          <a:latin typeface="黑体" panose="02010609060101010101" charset="-122"/>
                          <a:ea typeface="黑体" panose="02010609060101010101" charset="-122"/>
                          <a:sym typeface="+mn-ea"/>
                        </a:rPr>
                        <a:t>、双氯芬酸等</a:t>
                      </a:r>
                      <a:endParaRPr lang="zh-CN" altLang="en-US" sz="1000">
                        <a:latin typeface="黑体" panose="02010609060101010101" charset="-122"/>
                        <a:ea typeface="黑体" panose="02010609060101010101" charset="-122"/>
                        <a:sym typeface="+mn-ea"/>
                      </a:endParaRPr>
                    </a:p>
                  </a:txBody>
                  <a:tcPr>
                    <a:noFill/>
                  </a:tcPr>
                </a:tc>
              </a:tr>
              <a:tr h="381000">
                <a:tc>
                  <a:txBody>
                    <a:bodyPr/>
                    <a:p>
                      <a:pPr>
                        <a:buNone/>
                      </a:pPr>
                      <a:r>
                        <a:rPr lang="en-US" altLang="zh-CN" sz="1400" b="1">
                          <a:latin typeface="黑体" panose="02010609060101010101" charset="-122"/>
                          <a:ea typeface="黑体" panose="02010609060101010101" charset="-122"/>
                        </a:rPr>
                        <a:t>2019OARSI </a:t>
                      </a:r>
                      <a:r>
                        <a:rPr lang="zh-CN" altLang="en-US" sz="1200" b="1">
                          <a:latin typeface="黑体" panose="02010609060101010101" charset="-122"/>
                          <a:ea typeface="黑体" panose="02010609060101010101" charset="-122"/>
                        </a:rPr>
                        <a:t>膝关节、髋关节和多关节骨关节炎非手术治疗指南</a:t>
                      </a:r>
                      <a:endParaRPr lang="zh-CN" altLang="en-US" sz="12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将口服</a:t>
                      </a:r>
                      <a:r>
                        <a:rPr lang="en-US" altLang="zh-CN" sz="1000">
                          <a:latin typeface="黑体" panose="02010609060101010101" charset="-122"/>
                          <a:ea typeface="黑体" panose="02010609060101010101" charset="-122"/>
                        </a:rPr>
                        <a:t> NSAIDs</a:t>
                      </a:r>
                      <a:r>
                        <a:rPr lang="zh-CN" altLang="en-US" sz="1000">
                          <a:latin typeface="黑体" panose="02010609060101010101" charset="-122"/>
                          <a:ea typeface="黑体" panose="02010609060101010101" charset="-122"/>
                        </a:rPr>
                        <a:t>用于治疗持续性疼痛</a:t>
                      </a:r>
                      <a:endParaRPr lang="zh-CN" altLang="en-US" sz="1000">
                        <a:latin typeface="黑体" panose="02010609060101010101" charset="-122"/>
                        <a:ea typeface="黑体" panose="02010609060101010101" charset="-122"/>
                      </a:endParaRPr>
                    </a:p>
                  </a:txBody>
                  <a:tcPr>
                    <a:noFill/>
                  </a:tcPr>
                </a:tc>
              </a:tr>
              <a:tr h="381000">
                <a:tc>
                  <a:txBody>
                    <a:bodyPr/>
                    <a:p>
                      <a:pPr>
                        <a:buNone/>
                      </a:pPr>
                      <a:r>
                        <a:rPr lang="en-US" altLang="zh-CN" sz="1200" b="1">
                          <a:latin typeface="黑体" panose="02010609060101010101" charset="-122"/>
                          <a:ea typeface="黑体" panose="02010609060101010101" charset="-122"/>
                        </a:rPr>
                        <a:t>NICE</a:t>
                      </a:r>
                      <a:r>
                        <a:rPr lang="zh-CN" altLang="en-US" sz="1200" b="1">
                          <a:latin typeface="黑体" panose="02010609060101010101" charset="-122"/>
                          <a:ea typeface="黑体" panose="02010609060101010101" charset="-122"/>
                        </a:rPr>
                        <a:t>骨关节炎的诊断和管理（</a:t>
                      </a:r>
                      <a:r>
                        <a:rPr lang="en-US" altLang="zh-CN" sz="1200" b="1">
                          <a:latin typeface="黑体" panose="02010609060101010101" charset="-122"/>
                          <a:ea typeface="黑体" panose="02010609060101010101" charset="-122"/>
                        </a:rPr>
                        <a:t>2022</a:t>
                      </a:r>
                      <a:r>
                        <a:rPr lang="zh-CN" altLang="en-US" sz="1200" b="1">
                          <a:latin typeface="黑体" panose="02010609060101010101" charset="-122"/>
                          <a:ea typeface="黑体" panose="02010609060101010101" charset="-122"/>
                        </a:rPr>
                        <a:t>）</a:t>
                      </a:r>
                      <a:endParaRPr lang="zh-CN" altLang="en-US" sz="1200" b="1">
                        <a:latin typeface="黑体" panose="02010609060101010101" charset="-122"/>
                        <a:ea typeface="黑体" panose="02010609060101010101" charset="-122"/>
                      </a:endParaRPr>
                    </a:p>
                  </a:txBody>
                  <a:tcPr>
                    <a:solidFill>
                      <a:srgbClr val="87C2C8">
                        <a:alpha val="30000"/>
                      </a:srgbClr>
                    </a:solidFill>
                  </a:tcPr>
                </a:tc>
                <a:tc>
                  <a:txBody>
                    <a:bodyPr/>
                    <a:p>
                      <a:pPr>
                        <a:buNone/>
                      </a:pPr>
                      <a:r>
                        <a:rPr lang="zh-CN" altLang="en-US" sz="1000">
                          <a:latin typeface="黑体" panose="02010609060101010101" charset="-122"/>
                          <a:ea typeface="黑体" panose="02010609060101010101" charset="-122"/>
                        </a:rPr>
                        <a:t>如果外用药物无效或不合适，考虑给予</a:t>
                      </a:r>
                      <a:r>
                        <a:rPr lang="en-US" altLang="zh-CN" sz="1000">
                          <a:latin typeface="黑体" panose="02010609060101010101" charset="-122"/>
                          <a:ea typeface="黑体" panose="02010609060101010101" charset="-122"/>
                        </a:rPr>
                        <a:t>OA</a:t>
                      </a:r>
                      <a:r>
                        <a:rPr lang="zh-CN" altLang="en-US" sz="1000">
                          <a:latin typeface="黑体" panose="02010609060101010101" charset="-122"/>
                          <a:ea typeface="黑体" panose="02010609060101010101" charset="-122"/>
                        </a:rPr>
                        <a:t>患者口服非甾体抗炎药。</a:t>
                      </a:r>
                      <a:endParaRPr lang="zh-CN" altLang="en-US" sz="1000">
                        <a:latin typeface="黑体" panose="02010609060101010101" charset="-122"/>
                        <a:ea typeface="黑体" panose="02010609060101010101" charset="-122"/>
                      </a:endParaRPr>
                    </a:p>
                  </a:txBody>
                  <a:tcPr>
                    <a:noFill/>
                  </a:tcPr>
                </a:tc>
              </a:tr>
            </a:tbl>
          </a:graphicData>
        </a:graphic>
      </p:graphicFrame>
      <p:grpSp>
        <p:nvGrpSpPr>
          <p:cNvPr id="36" name="组合 35"/>
          <p:cNvGrpSpPr/>
          <p:nvPr/>
        </p:nvGrpSpPr>
        <p:grpSpPr>
          <a:xfrm>
            <a:off x="2483485" y="1995805"/>
            <a:ext cx="6413500" cy="2483485"/>
            <a:chOff x="3911" y="3143"/>
            <a:chExt cx="10100" cy="3911"/>
          </a:xfrm>
        </p:grpSpPr>
        <p:cxnSp>
          <p:nvCxnSpPr>
            <p:cNvPr id="12" name="直接连接符 11"/>
            <p:cNvCxnSpPr/>
            <p:nvPr/>
          </p:nvCxnSpPr>
          <p:spPr>
            <a:xfrm>
              <a:off x="4025" y="3143"/>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cxnSp>
          <p:nvCxnSpPr>
            <p:cNvPr id="24" name="直接连接符 23"/>
            <p:cNvCxnSpPr/>
            <p:nvPr/>
          </p:nvCxnSpPr>
          <p:spPr>
            <a:xfrm>
              <a:off x="4033" y="3823"/>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cxnSp>
          <p:nvCxnSpPr>
            <p:cNvPr id="27" name="直接连接符 26"/>
            <p:cNvCxnSpPr/>
            <p:nvPr/>
          </p:nvCxnSpPr>
          <p:spPr>
            <a:xfrm>
              <a:off x="3911" y="4617"/>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cxnSp>
          <p:nvCxnSpPr>
            <p:cNvPr id="33" name="直接连接符 32"/>
            <p:cNvCxnSpPr/>
            <p:nvPr/>
          </p:nvCxnSpPr>
          <p:spPr>
            <a:xfrm>
              <a:off x="4025" y="5467"/>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cxnSp>
          <p:nvCxnSpPr>
            <p:cNvPr id="34" name="直接连接符 33"/>
            <p:cNvCxnSpPr/>
            <p:nvPr/>
          </p:nvCxnSpPr>
          <p:spPr>
            <a:xfrm>
              <a:off x="4025" y="6317"/>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cxnSp>
          <p:nvCxnSpPr>
            <p:cNvPr id="35" name="直接连接符 34"/>
            <p:cNvCxnSpPr/>
            <p:nvPr/>
          </p:nvCxnSpPr>
          <p:spPr>
            <a:xfrm>
              <a:off x="4025" y="7054"/>
              <a:ext cx="9979" cy="0"/>
            </a:xfrm>
            <a:prstGeom prst="line">
              <a:avLst/>
            </a:prstGeom>
            <a:ln w="9525" cap="flat" cmpd="sng" algn="ctr">
              <a:solidFill>
                <a:schemeClr val="bg1">
                  <a:lumMod val="85000"/>
                </a:schemeClr>
              </a:solidFill>
              <a:prstDash val="dash"/>
            </a:ln>
          </p:spPr>
          <p:style>
            <a:lnRef idx="0">
              <a:schemeClr val="accent1"/>
            </a:lnRef>
            <a:fillRef idx="0">
              <a:srgbClr val="FFFFFF"/>
            </a:fillRef>
            <a:effectRef idx="0">
              <a:srgbClr val="FFFFFF"/>
            </a:effectRef>
            <a:fontRef idx="minor">
              <a:schemeClr val="tx1"/>
            </a:fontRef>
          </p:style>
        </p:cxn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基本信息</a:t>
            </a:r>
            <a:endParaRPr lang="zh-CN" altLang="en-US" sz="1600">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有效性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2746375" y="267335"/>
            <a:ext cx="802640"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b="1">
                <a:latin typeface="微软雅黑" panose="020B0503020204020204" charset="-122"/>
                <a:ea typeface="微软雅黑" panose="020B0503020204020204" charset="-122"/>
              </a:rPr>
              <a:t>创新性</a:t>
            </a:r>
            <a:endParaRPr lang="zh-CN" altLang="en-US" sz="1600" b="1">
              <a:latin typeface="微软雅黑" panose="020B0503020204020204" charset="-122"/>
              <a:ea typeface="微软雅黑" panose="020B0503020204020204" charset="-122"/>
            </a:endParaRPr>
          </a:p>
        </p:txBody>
      </p:sp>
      <p:sp>
        <p:nvSpPr>
          <p:cNvPr id="16" name="矩形 15"/>
          <p:cNvSpPr/>
          <p:nvPr/>
        </p:nvSpPr>
        <p:spPr>
          <a:xfrm>
            <a:off x="356806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2"/>
          <a:stretch>
            <a:fillRect/>
          </a:stretch>
        </p:blipFill>
        <p:spPr>
          <a:xfrm>
            <a:off x="7164705" y="227330"/>
            <a:ext cx="1924050" cy="257175"/>
          </a:xfrm>
          <a:prstGeom prst="rect">
            <a:avLst/>
          </a:prstGeom>
        </p:spPr>
      </p:pic>
      <p:sp>
        <p:nvSpPr>
          <p:cNvPr id="7" name="矩形 6"/>
          <p:cNvSpPr/>
          <p:nvPr/>
        </p:nvSpPr>
        <p:spPr>
          <a:xfrm>
            <a:off x="755650" y="1286510"/>
            <a:ext cx="2879090" cy="3004820"/>
          </a:xfrm>
          <a:prstGeom prst="rect">
            <a:avLst/>
          </a:prstGeom>
          <a:ln w="12700" cmpd="sng">
            <a:solidFill>
              <a:srgbClr val="87C2C8"/>
            </a:solidFill>
            <a:prstDash val="solid"/>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10" name="圆角矩形 9"/>
          <p:cNvSpPr/>
          <p:nvPr/>
        </p:nvSpPr>
        <p:spPr>
          <a:xfrm>
            <a:off x="755650" y="998220"/>
            <a:ext cx="1569720" cy="339090"/>
          </a:xfrm>
          <a:prstGeom prst="round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1" name="文本框 10"/>
          <p:cNvSpPr txBox="1"/>
          <p:nvPr/>
        </p:nvSpPr>
        <p:spPr>
          <a:xfrm>
            <a:off x="980440" y="987425"/>
            <a:ext cx="1017905" cy="337185"/>
          </a:xfrm>
          <a:prstGeom prst="rect">
            <a:avLst/>
          </a:prstGeom>
          <a:noFill/>
        </p:spPr>
        <p:txBody>
          <a:bodyPr wrap="square" rtlCol="0">
            <a:spAutoFit/>
          </a:bodyPr>
          <a:p>
            <a:r>
              <a:rPr lang="zh-CN" altLang="en-US" sz="1600" b="1">
                <a:solidFill>
                  <a:schemeClr val="tx1"/>
                </a:solidFill>
                <a:latin typeface="微软雅黑" panose="020B0503020204020204" charset="-122"/>
                <a:ea typeface="微软雅黑" panose="020B0503020204020204" charset="-122"/>
              </a:rPr>
              <a:t>创新点</a:t>
            </a:r>
            <a:endParaRPr lang="zh-CN" altLang="en-US" sz="1600" b="1">
              <a:solidFill>
                <a:schemeClr val="tx1"/>
              </a:solidFill>
              <a:latin typeface="微软雅黑" panose="020B0503020204020204" charset="-122"/>
              <a:ea typeface="微软雅黑" panose="020B0503020204020204" charset="-122"/>
            </a:endParaRPr>
          </a:p>
        </p:txBody>
      </p:sp>
      <p:sp>
        <p:nvSpPr>
          <p:cNvPr id="19" name="矩形 18"/>
          <p:cNvSpPr/>
          <p:nvPr/>
        </p:nvSpPr>
        <p:spPr>
          <a:xfrm>
            <a:off x="4572000" y="1286510"/>
            <a:ext cx="3066415" cy="3001645"/>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accent2">
                    <a:lumMod val="20000"/>
                    <a:lumOff val="80000"/>
                  </a:schemeClr>
                </a:solidFill>
              </a14:hiddenFill>
            </a:ext>
          </a:extLst>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21" name="圆角矩形 20"/>
          <p:cNvSpPr/>
          <p:nvPr/>
        </p:nvSpPr>
        <p:spPr>
          <a:xfrm>
            <a:off x="4572000" y="998220"/>
            <a:ext cx="1783715" cy="339090"/>
          </a:xfrm>
          <a:prstGeom prst="roundRect">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3" name="文本框 22"/>
          <p:cNvSpPr txBox="1"/>
          <p:nvPr/>
        </p:nvSpPr>
        <p:spPr>
          <a:xfrm>
            <a:off x="4572000" y="1030605"/>
            <a:ext cx="1789430" cy="306705"/>
          </a:xfrm>
          <a:prstGeom prst="rect">
            <a:avLst/>
          </a:prstGeom>
          <a:noFill/>
        </p:spPr>
        <p:txBody>
          <a:bodyPr wrap="square" rtlCol="0">
            <a:spAutoFit/>
          </a:bodyPr>
          <a:p>
            <a:r>
              <a:rPr lang="zh-CN" altLang="en-US" sz="1400" b="1">
                <a:solidFill>
                  <a:schemeClr val="tx1"/>
                </a:solidFill>
                <a:latin typeface="微软雅黑" panose="020B0503020204020204" charset="-122"/>
                <a:ea typeface="微软雅黑" panose="020B0503020204020204" charset="-122"/>
              </a:rPr>
              <a:t>创新带来的患者获益</a:t>
            </a:r>
            <a:endParaRPr lang="zh-CN" altLang="en-US" sz="1400" b="1">
              <a:solidFill>
                <a:schemeClr val="tx1"/>
              </a:solidFill>
              <a:latin typeface="微软雅黑" panose="020B0503020204020204" charset="-122"/>
              <a:ea typeface="微软雅黑" panose="020B0503020204020204" charset="-122"/>
            </a:endParaRPr>
          </a:p>
        </p:txBody>
      </p:sp>
      <p:grpSp>
        <p:nvGrpSpPr>
          <p:cNvPr id="20" name="组合 19"/>
          <p:cNvGrpSpPr/>
          <p:nvPr/>
        </p:nvGrpSpPr>
        <p:grpSpPr>
          <a:xfrm>
            <a:off x="873125" y="1772920"/>
            <a:ext cx="2690495" cy="1556385"/>
            <a:chOff x="1375" y="2792"/>
            <a:chExt cx="4237" cy="2451"/>
          </a:xfrm>
        </p:grpSpPr>
        <p:sp>
          <p:nvSpPr>
            <p:cNvPr id="4" name="文本框 3"/>
            <p:cNvSpPr txBox="1"/>
            <p:nvPr/>
          </p:nvSpPr>
          <p:spPr>
            <a:xfrm>
              <a:off x="1375" y="2792"/>
              <a:ext cx="4224" cy="725"/>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1.</a:t>
              </a:r>
              <a:r>
                <a:rPr lang="zh-CN" altLang="en-US" sz="1200" b="1">
                  <a:solidFill>
                    <a:srgbClr val="C00000"/>
                  </a:solidFill>
                  <a:latin typeface="微软雅黑" panose="020B0503020204020204" charset="-122"/>
                  <a:ea typeface="微软雅黑" panose="020B0503020204020204" charset="-122"/>
                </a:rPr>
                <a:t>口服溶液剂型</a:t>
              </a:r>
              <a:r>
                <a:rPr lang="zh-CN" altLang="en-US" sz="1200">
                  <a:latin typeface="微软雅黑" panose="020B0503020204020204" charset="-122"/>
                  <a:ea typeface="微软雅黑" panose="020B0503020204020204" charset="-122"/>
                </a:rPr>
                <a:t>无体内崩解过程，吸收更快，</a:t>
              </a:r>
              <a:r>
                <a:rPr lang="zh-CN" altLang="en-US" sz="1200" b="1">
                  <a:solidFill>
                    <a:srgbClr val="C00000"/>
                  </a:solidFill>
                  <a:latin typeface="微软雅黑" panose="020B0503020204020204" charset="-122"/>
                  <a:ea typeface="微软雅黑" panose="020B0503020204020204" charset="-122"/>
                </a:rPr>
                <a:t>缩短血药达峰时间，起效快</a:t>
              </a:r>
              <a:endParaRPr lang="zh-CN" altLang="en-US" sz="1200" b="1">
                <a:solidFill>
                  <a:srgbClr val="C00000"/>
                </a:solidFill>
                <a:latin typeface="微软雅黑" panose="020B0503020204020204" charset="-122"/>
                <a:ea typeface="微软雅黑" panose="020B0503020204020204" charset="-122"/>
              </a:endParaRPr>
            </a:p>
          </p:txBody>
        </p:sp>
        <p:sp>
          <p:nvSpPr>
            <p:cNvPr id="6" name="文本框 5"/>
            <p:cNvSpPr txBox="1"/>
            <p:nvPr/>
          </p:nvSpPr>
          <p:spPr>
            <a:xfrm>
              <a:off x="1388" y="3936"/>
              <a:ext cx="4224" cy="1307"/>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2.</a:t>
              </a:r>
              <a:r>
                <a:rPr lang="zh-CN" altLang="en-US" sz="1200">
                  <a:latin typeface="微软雅黑" panose="020B0503020204020204" charset="-122"/>
                  <a:ea typeface="微软雅黑" panose="020B0503020204020204" charset="-122"/>
                </a:rPr>
                <a:t>国内非甾体抗炎药以口服固体剂型为主，我公司上市的洛索洛芬钠口服溶液弥补目录内成人吞咽困难患者解热、消炎、镇痛的用药不足</a:t>
              </a:r>
              <a:endParaRPr lang="zh-CN" altLang="en-US" sz="1200">
                <a:latin typeface="微软雅黑" panose="020B0503020204020204" charset="-122"/>
                <a:ea typeface="微软雅黑" panose="020B0503020204020204" charset="-122"/>
              </a:endParaRPr>
            </a:p>
          </p:txBody>
        </p:sp>
      </p:grpSp>
      <p:sp>
        <p:nvSpPr>
          <p:cNvPr id="12" name="右箭头 11"/>
          <p:cNvSpPr/>
          <p:nvPr/>
        </p:nvSpPr>
        <p:spPr>
          <a:xfrm>
            <a:off x="3912235" y="2148205"/>
            <a:ext cx="391160" cy="1061720"/>
          </a:xfrm>
          <a:prstGeom prst="rightArrow">
            <a:avLst/>
          </a:prstGeom>
          <a:gradFill>
            <a:gsLst>
              <a:gs pos="0">
                <a:srgbClr val="4DAFC0"/>
              </a:gs>
              <a:gs pos="71000">
                <a:schemeClr val="accent2">
                  <a:lumMod val="20000"/>
                  <a:lumOff val="80000"/>
                </a:schemeClr>
              </a:gs>
              <a:gs pos="100000">
                <a:schemeClr val="accent2">
                  <a:lumMod val="85000"/>
                  <a:lumOff val="15000"/>
                </a:schemeClr>
              </a:gs>
            </a:gsLst>
            <a:lin ang="2124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8" name="文本框 17"/>
          <p:cNvSpPr txBox="1"/>
          <p:nvPr/>
        </p:nvSpPr>
        <p:spPr>
          <a:xfrm>
            <a:off x="4643755" y="1563370"/>
            <a:ext cx="2954655" cy="460375"/>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1.</a:t>
            </a:r>
            <a:r>
              <a:rPr lang="zh-CN" altLang="en-US" sz="1200" b="1">
                <a:solidFill>
                  <a:srgbClr val="C00000"/>
                </a:solidFill>
                <a:latin typeface="微软雅黑" panose="020B0503020204020204" charset="-122"/>
                <a:ea typeface="微软雅黑" panose="020B0503020204020204" charset="-122"/>
              </a:rPr>
              <a:t>覆盖特殊人群</a:t>
            </a:r>
            <a:r>
              <a:rPr lang="zh-CN" altLang="en-US" sz="1200">
                <a:latin typeface="微软雅黑" panose="020B0503020204020204" charset="-122"/>
                <a:ea typeface="微软雅黑" panose="020B0503020204020204" charset="-122"/>
              </a:rPr>
              <a:t>：可解决吞咽困难患者服用不方便的问题。</a:t>
            </a:r>
            <a:endParaRPr lang="zh-CN" altLang="en-US" sz="1200">
              <a:latin typeface="微软雅黑" panose="020B0503020204020204" charset="-122"/>
              <a:ea typeface="微软雅黑" panose="020B0503020204020204" charset="-122"/>
            </a:endParaRPr>
          </a:p>
        </p:txBody>
      </p:sp>
      <p:sp>
        <p:nvSpPr>
          <p:cNvPr id="22" name="文本框 21"/>
          <p:cNvSpPr txBox="1"/>
          <p:nvPr/>
        </p:nvSpPr>
        <p:spPr>
          <a:xfrm>
            <a:off x="4643755" y="2226310"/>
            <a:ext cx="2954655" cy="829945"/>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2.</a:t>
            </a:r>
            <a:r>
              <a:rPr lang="zh-CN" altLang="en-US" sz="1200" b="1">
                <a:solidFill>
                  <a:srgbClr val="C00000"/>
                </a:solidFill>
                <a:latin typeface="微软雅黑" panose="020B0503020204020204" charset="-122"/>
                <a:ea typeface="微软雅黑" panose="020B0503020204020204" charset="-122"/>
              </a:rPr>
              <a:t>可剂量准确</a:t>
            </a:r>
            <a:r>
              <a:rPr lang="zh-CN" altLang="en-US" sz="1200">
                <a:latin typeface="微软雅黑" panose="020B0503020204020204" charset="-122"/>
                <a:ea typeface="微软雅黑" panose="020B0503020204020204" charset="-122"/>
              </a:rPr>
              <a:t>：对于因病情需要增减用药量的患者，洛索洛芬钠口服溶液可以精确控制用药量，避免因用药量不精确导致疗效不佳</a:t>
            </a:r>
            <a:endParaRPr lang="zh-CN" altLang="en-US" sz="1200">
              <a:latin typeface="微软雅黑" panose="020B0503020204020204" charset="-122"/>
              <a:ea typeface="微软雅黑" panose="020B0503020204020204" charset="-122"/>
            </a:endParaRPr>
          </a:p>
        </p:txBody>
      </p:sp>
      <p:sp>
        <p:nvSpPr>
          <p:cNvPr id="25" name="文本框 24"/>
          <p:cNvSpPr txBox="1"/>
          <p:nvPr/>
        </p:nvSpPr>
        <p:spPr>
          <a:xfrm>
            <a:off x="4652645" y="3102610"/>
            <a:ext cx="2954655" cy="829945"/>
          </a:xfrm>
          <a:prstGeom prst="rect">
            <a:avLst/>
          </a:prstGeom>
          <a:noFill/>
        </p:spPr>
        <p:txBody>
          <a:bodyPr wrap="square" rtlCol="0">
            <a:spAutoFit/>
          </a:bodyPr>
          <a:p>
            <a:r>
              <a:rPr lang="en-US" altLang="zh-CN" sz="1200">
                <a:latin typeface="微软雅黑" panose="020B0503020204020204" charset="-122"/>
                <a:ea typeface="微软雅黑" panose="020B0503020204020204" charset="-122"/>
              </a:rPr>
              <a:t>3.</a:t>
            </a:r>
            <a:r>
              <a:rPr lang="zh-CN" altLang="en-US" sz="1200" b="1">
                <a:solidFill>
                  <a:srgbClr val="C00000"/>
                </a:solidFill>
                <a:latin typeface="微软雅黑" panose="020B0503020204020204" charset="-122"/>
                <a:ea typeface="微软雅黑" panose="020B0503020204020204" charset="-122"/>
              </a:rPr>
              <a:t>起效快</a:t>
            </a:r>
            <a:r>
              <a:rPr lang="zh-CN" altLang="en-US" sz="1200">
                <a:latin typeface="微软雅黑" panose="020B0503020204020204" charset="-122"/>
                <a:ea typeface="微软雅黑" panose="020B0503020204020204" charset="-122"/>
              </a:rPr>
              <a:t>：临床上具有吸收快，起效迅速，适用人群广泛的特点，可以快速缓解症状，具有比其他口服固体制剂更明显的优势。</a:t>
            </a:r>
            <a:endParaRPr lang="zh-CN" altLang="en-US" sz="1200">
              <a:latin typeface="微软雅黑" panose="020B0503020204020204" charset="-122"/>
              <a:ea typeface="微软雅黑" panose="020B0503020204020204" charset="-122"/>
            </a:endParaRPr>
          </a:p>
          <a:p>
            <a:endParaRPr lang="zh-CN" altLang="en-US" sz="120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istrator\Desktop\华邦2024年各人员任务\陈玉华1月\4月\ppt\资源 6.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935" y="4948014"/>
            <a:ext cx="9158935" cy="93030"/>
          </a:xfrm>
          <a:prstGeom prst="rect">
            <a:avLst/>
          </a:prstGeom>
          <a:extLst>
            <a:ext uri="{909E8E84-426E-40DD-AFC4-6F175D3DCCD1}">
              <a14:hiddenFill xmlns:a14="http://schemas.microsoft.com/office/drawing/2010/main">
                <a:solidFill>
                  <a:srgbClr val="FFFFFF"/>
                </a:solidFill>
              </a14:hiddenFill>
            </a:ext>
          </a:extLst>
        </p:spPr>
      </p:pic>
      <p:cxnSp>
        <p:nvCxnSpPr>
          <p:cNvPr id="8" name="直接连接符 7"/>
          <p:cNvCxnSpPr/>
          <p:nvPr/>
        </p:nvCxnSpPr>
        <p:spPr>
          <a:xfrm>
            <a:off x="0" y="627534"/>
            <a:ext cx="9144000" cy="0"/>
          </a:xfrm>
          <a:prstGeom prst="line">
            <a:avLst/>
          </a:prstGeom>
        </p:spPr>
        <p:style>
          <a:lnRef idx="2">
            <a:schemeClr val="accent5"/>
          </a:lnRef>
          <a:fillRef idx="0">
            <a:srgbClr val="FFFFFF"/>
          </a:fillRef>
          <a:effectRef idx="0">
            <a:srgbClr val="FFFFFF"/>
          </a:effectRef>
          <a:fontRef idx="minor">
            <a:schemeClr val="tx1"/>
          </a:fontRef>
        </p:style>
      </p:cxnSp>
      <p:sp>
        <p:nvSpPr>
          <p:cNvPr id="3" name="矩形 2"/>
          <p:cNvSpPr/>
          <p:nvPr/>
        </p:nvSpPr>
        <p:spPr>
          <a:xfrm>
            <a:off x="53340" y="267335"/>
            <a:ext cx="1010285"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基本信息</a:t>
            </a:r>
            <a:endParaRPr lang="zh-CN" altLang="en-US" sz="1600">
              <a:latin typeface="微软雅黑" panose="020B0503020204020204" charset="-122"/>
              <a:ea typeface="微软雅黑" panose="020B0503020204020204" charset="-122"/>
            </a:endParaRPr>
          </a:p>
        </p:txBody>
      </p:sp>
      <p:sp>
        <p:nvSpPr>
          <p:cNvPr id="5" name="矩形 4"/>
          <p:cNvSpPr/>
          <p:nvPr/>
        </p:nvSpPr>
        <p:spPr>
          <a:xfrm>
            <a:off x="1092835" y="267335"/>
            <a:ext cx="79248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安全性</a:t>
            </a:r>
            <a:endParaRPr lang="zh-CN" altLang="en-US" sz="1600">
              <a:latin typeface="微软雅黑" panose="020B0503020204020204" charset="-122"/>
              <a:ea typeface="微软雅黑" panose="020B0503020204020204" charset="-122"/>
            </a:endParaRPr>
          </a:p>
        </p:txBody>
      </p:sp>
      <p:sp>
        <p:nvSpPr>
          <p:cNvPr id="9" name="矩形 8"/>
          <p:cNvSpPr/>
          <p:nvPr/>
        </p:nvSpPr>
        <p:spPr>
          <a:xfrm>
            <a:off x="191452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有效性</a:t>
            </a:r>
            <a:endParaRPr lang="zh-CN" altLang="en-US" sz="1600">
              <a:latin typeface="微软雅黑" panose="020B0503020204020204" charset="-122"/>
              <a:ea typeface="微软雅黑" panose="020B0503020204020204" charset="-122"/>
            </a:endParaRPr>
          </a:p>
        </p:txBody>
      </p:sp>
      <p:sp>
        <p:nvSpPr>
          <p:cNvPr id="15" name="矩形 14"/>
          <p:cNvSpPr/>
          <p:nvPr/>
        </p:nvSpPr>
        <p:spPr>
          <a:xfrm>
            <a:off x="2746375" y="267335"/>
            <a:ext cx="802640" cy="314325"/>
          </a:xfrm>
          <a:prstGeom prst="rect">
            <a:avLst/>
          </a:prstGeom>
          <a:solidFill>
            <a:schemeClr val="bg1">
              <a:lumMod val="85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创新性</a:t>
            </a:r>
            <a:endParaRPr lang="zh-CN" altLang="en-US" sz="1600">
              <a:latin typeface="微软雅黑" panose="020B0503020204020204" charset="-122"/>
              <a:ea typeface="微软雅黑" panose="020B0503020204020204" charset="-122"/>
            </a:endParaRPr>
          </a:p>
        </p:txBody>
      </p:sp>
      <p:sp>
        <p:nvSpPr>
          <p:cNvPr id="16" name="矩形 15"/>
          <p:cNvSpPr/>
          <p:nvPr/>
        </p:nvSpPr>
        <p:spPr>
          <a:xfrm>
            <a:off x="3568065" y="267335"/>
            <a:ext cx="802640" cy="314325"/>
          </a:xfrm>
          <a:prstGeom prst="rect">
            <a:avLst/>
          </a:prstGeom>
          <a:solidFill>
            <a:srgbClr val="4DAF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en-US" sz="1600">
                <a:latin typeface="微软雅黑" panose="020B0503020204020204" charset="-122"/>
                <a:ea typeface="微软雅黑" panose="020B0503020204020204" charset="-122"/>
              </a:rPr>
              <a:t>公平性</a:t>
            </a:r>
            <a:endParaRPr lang="zh-CN" altLang="en-US" sz="1600">
              <a:latin typeface="微软雅黑" panose="020B0503020204020204" charset="-122"/>
              <a:ea typeface="微软雅黑" panose="020B0503020204020204" charset="-122"/>
            </a:endParaRPr>
          </a:p>
        </p:txBody>
      </p:sp>
      <p:pic>
        <p:nvPicPr>
          <p:cNvPr id="2" name="图片 1" descr="微信图片_20250603163148"/>
          <p:cNvPicPr>
            <a:picLocks noChangeAspect="1"/>
          </p:cNvPicPr>
          <p:nvPr/>
        </p:nvPicPr>
        <p:blipFill>
          <a:blip r:embed="rId2"/>
          <a:stretch>
            <a:fillRect/>
          </a:stretch>
        </p:blipFill>
        <p:spPr>
          <a:xfrm>
            <a:off x="7164705" y="227330"/>
            <a:ext cx="1924050" cy="257175"/>
          </a:xfrm>
          <a:prstGeom prst="rect">
            <a:avLst/>
          </a:prstGeom>
        </p:spPr>
      </p:pic>
      <p:grpSp>
        <p:nvGrpSpPr>
          <p:cNvPr id="53" name="组合 52"/>
          <p:cNvGrpSpPr/>
          <p:nvPr/>
        </p:nvGrpSpPr>
        <p:grpSpPr>
          <a:xfrm>
            <a:off x="645160" y="987425"/>
            <a:ext cx="7946390" cy="3160395"/>
            <a:chOff x="1016" y="1555"/>
            <a:chExt cx="12514" cy="4977"/>
          </a:xfrm>
        </p:grpSpPr>
        <p:grpSp>
          <p:nvGrpSpPr>
            <p:cNvPr id="11" name="组合 10"/>
            <p:cNvGrpSpPr/>
            <p:nvPr/>
          </p:nvGrpSpPr>
          <p:grpSpPr>
            <a:xfrm>
              <a:off x="1021" y="2348"/>
              <a:ext cx="997" cy="950"/>
              <a:chOff x="1076" y="3936"/>
              <a:chExt cx="1248" cy="1134"/>
            </a:xfrm>
          </p:grpSpPr>
          <p:sp>
            <p:nvSpPr>
              <p:cNvPr id="7" name="椭圆 6"/>
              <p:cNvSpPr/>
              <p:nvPr/>
            </p:nvSpPr>
            <p:spPr>
              <a:xfrm>
                <a:off x="1076" y="3936"/>
                <a:ext cx="1248" cy="1134"/>
              </a:xfrm>
              <a:prstGeom prst="ellipse">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4" name="图片 3" descr="人"/>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45" y="4050"/>
                <a:ext cx="911" cy="911"/>
              </a:xfrm>
              <a:prstGeom prst="rect">
                <a:avLst/>
              </a:prstGeom>
            </p:spPr>
          </p:pic>
        </p:grpSp>
        <p:grpSp>
          <p:nvGrpSpPr>
            <p:cNvPr id="18" name="组合 17"/>
            <p:cNvGrpSpPr/>
            <p:nvPr/>
          </p:nvGrpSpPr>
          <p:grpSpPr>
            <a:xfrm>
              <a:off x="1016" y="5076"/>
              <a:ext cx="995" cy="928"/>
              <a:chOff x="963" y="5653"/>
              <a:chExt cx="1248" cy="1134"/>
            </a:xfrm>
          </p:grpSpPr>
          <p:sp>
            <p:nvSpPr>
              <p:cNvPr id="10" name="椭圆 9"/>
              <p:cNvSpPr/>
              <p:nvPr/>
            </p:nvSpPr>
            <p:spPr>
              <a:xfrm>
                <a:off x="963" y="5653"/>
                <a:ext cx="1248" cy="1134"/>
              </a:xfrm>
              <a:prstGeom prst="ellipse">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12" name="图片 11" descr="手"/>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90" y="5794"/>
                <a:ext cx="776" cy="776"/>
              </a:xfrm>
              <a:prstGeom prst="rect">
                <a:avLst/>
              </a:prstGeom>
            </p:spPr>
          </p:pic>
        </p:grpSp>
        <p:grpSp>
          <p:nvGrpSpPr>
            <p:cNvPr id="28" name="组合 27"/>
            <p:cNvGrpSpPr/>
            <p:nvPr/>
          </p:nvGrpSpPr>
          <p:grpSpPr>
            <a:xfrm>
              <a:off x="2006" y="1919"/>
              <a:ext cx="226" cy="1814"/>
              <a:chOff x="3004" y="2122"/>
              <a:chExt cx="226" cy="1814"/>
            </a:xfrm>
          </p:grpSpPr>
          <p:cxnSp>
            <p:nvCxnSpPr>
              <p:cNvPr id="26" name="直接连接符 25"/>
              <p:cNvCxnSpPr/>
              <p:nvPr/>
            </p:nvCxnSpPr>
            <p:spPr>
              <a:xfrm>
                <a:off x="3004" y="3029"/>
                <a:ext cx="226" cy="0"/>
              </a:xfrm>
              <a:prstGeom prst="line">
                <a:avLst/>
              </a:prstGeom>
              <a:ln w="12700" cmpd="sng">
                <a:solidFill>
                  <a:srgbClr val="DCE6F2"/>
                </a:solidFill>
                <a:prstDash val="solid"/>
              </a:ln>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flipV="1">
                <a:off x="3230" y="2122"/>
                <a:ext cx="1" cy="1814"/>
              </a:xfrm>
              <a:prstGeom prst="line">
                <a:avLst/>
              </a:prstGeom>
              <a:ln w="12700" cmpd="sng">
                <a:solidFill>
                  <a:srgbClr val="DCE6F2"/>
                </a:solidFill>
                <a:prstDash val="solid"/>
              </a:ln>
            </p:spPr>
            <p:style>
              <a:lnRef idx="2">
                <a:schemeClr val="accent1"/>
              </a:lnRef>
              <a:fillRef idx="0">
                <a:srgbClr val="FFFFFF"/>
              </a:fillRef>
              <a:effectRef idx="0">
                <a:srgbClr val="FFFFFF"/>
              </a:effectRef>
              <a:fontRef idx="minor">
                <a:schemeClr val="tx1"/>
              </a:fontRef>
            </p:style>
          </p:cxnSp>
        </p:grpSp>
        <p:sp>
          <p:nvSpPr>
            <p:cNvPr id="29" name="文本框 28"/>
            <p:cNvSpPr txBox="1"/>
            <p:nvPr/>
          </p:nvSpPr>
          <p:spPr>
            <a:xfrm>
              <a:off x="2777" y="1555"/>
              <a:ext cx="2983" cy="483"/>
            </a:xfrm>
            <a:prstGeom prst="rect">
              <a:avLst/>
            </a:prstGeom>
            <a:noFill/>
          </p:spPr>
          <p:txBody>
            <a:bodyPr wrap="square" rtlCol="0">
              <a:spAutoFit/>
            </a:bodyPr>
            <a:p>
              <a:r>
                <a:rPr lang="zh-CN" altLang="en-US" sz="1400" b="1">
                  <a:solidFill>
                    <a:srgbClr val="4DAFC0"/>
                  </a:solidFill>
                  <a:latin typeface="微软雅黑" panose="020B0503020204020204" charset="-122"/>
                  <a:ea typeface="微软雅黑" panose="020B0503020204020204" charset="-122"/>
                </a:rPr>
                <a:t>对公共健康影响重大</a:t>
              </a:r>
              <a:endParaRPr lang="zh-CN" altLang="en-US" sz="1400" b="1">
                <a:solidFill>
                  <a:srgbClr val="4DAFC0"/>
                </a:solidFill>
                <a:latin typeface="微软雅黑" panose="020B0503020204020204" charset="-122"/>
                <a:ea typeface="微软雅黑" panose="020B0503020204020204" charset="-122"/>
              </a:endParaRPr>
            </a:p>
          </p:txBody>
        </p:sp>
        <p:sp>
          <p:nvSpPr>
            <p:cNvPr id="30" name="文本框 29"/>
            <p:cNvSpPr txBox="1"/>
            <p:nvPr/>
          </p:nvSpPr>
          <p:spPr>
            <a:xfrm>
              <a:off x="2267" y="2078"/>
              <a:ext cx="4011" cy="628"/>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我国</a:t>
              </a:r>
              <a:r>
                <a:rPr lang="zh-CN" altLang="en-US" sz="1000">
                  <a:solidFill>
                    <a:srgbClr val="C00000"/>
                  </a:solidFill>
                  <a:latin typeface="微软雅黑" panose="020B0503020204020204" charset="-122"/>
                  <a:ea typeface="微软雅黑" panose="020B0503020204020204" charset="-122"/>
                </a:rPr>
                <a:t>慢性疼痛病人数量</a:t>
              </a:r>
              <a:r>
                <a:rPr lang="zh-CN" altLang="en-US" sz="1000" b="1">
                  <a:solidFill>
                    <a:srgbClr val="C00000"/>
                  </a:solidFill>
                  <a:latin typeface="微软雅黑" panose="020B0503020204020204" charset="-122"/>
                  <a:ea typeface="微软雅黑" panose="020B0503020204020204" charset="-122"/>
                </a:rPr>
                <a:t>超过</a:t>
              </a:r>
              <a:r>
                <a:rPr lang="en-US" altLang="zh-CN" sz="1000" b="1">
                  <a:solidFill>
                    <a:srgbClr val="C00000"/>
                  </a:solidFill>
                  <a:latin typeface="微软雅黑" panose="020B0503020204020204" charset="-122"/>
                  <a:ea typeface="微软雅黑" panose="020B0503020204020204" charset="-122"/>
                </a:rPr>
                <a:t>3</a:t>
              </a:r>
              <a:r>
                <a:rPr lang="zh-CN" altLang="en-US" sz="1000" b="1">
                  <a:solidFill>
                    <a:srgbClr val="C00000"/>
                  </a:solidFill>
                  <a:latin typeface="微软雅黑" panose="020B0503020204020204" charset="-122"/>
                  <a:ea typeface="微软雅黑" panose="020B0503020204020204" charset="-122"/>
                </a:rPr>
                <a:t>亿</a:t>
              </a:r>
              <a:r>
                <a:rPr lang="zh-CN" altLang="en-US" sz="1000">
                  <a:latin typeface="微软雅黑" panose="020B0503020204020204" charset="-122"/>
                  <a:ea typeface="微软雅黑" panose="020B0503020204020204" charset="-122"/>
                </a:rPr>
                <a:t>，并正以每年</a:t>
              </a:r>
              <a:r>
                <a:rPr lang="en-US" altLang="zh-CN" sz="1000">
                  <a:latin typeface="微软雅黑" panose="020B0503020204020204" charset="-122"/>
                  <a:ea typeface="微软雅黑" panose="020B0503020204020204" charset="-122"/>
                </a:rPr>
                <a:t>1000</a:t>
              </a:r>
              <a:r>
                <a:rPr lang="zh-CN" altLang="en-US" sz="1000">
                  <a:latin typeface="微软雅黑" panose="020B0503020204020204" charset="-122"/>
                  <a:ea typeface="微软雅黑" panose="020B0503020204020204" charset="-122"/>
                </a:rPr>
                <a:t>万至</a:t>
              </a:r>
              <a:r>
                <a:rPr lang="en-US" altLang="zh-CN" sz="1000">
                  <a:latin typeface="微软雅黑" panose="020B0503020204020204" charset="-122"/>
                  <a:ea typeface="微软雅黑" panose="020B0503020204020204" charset="-122"/>
                </a:rPr>
                <a:t>2000</a:t>
              </a:r>
              <a:r>
                <a:rPr lang="zh-CN" altLang="en-US" sz="1000">
                  <a:latin typeface="微软雅黑" panose="020B0503020204020204" charset="-122"/>
                  <a:ea typeface="微软雅黑" panose="020B0503020204020204" charset="-122"/>
                </a:rPr>
                <a:t>万的速度增长</a:t>
              </a:r>
              <a:endParaRPr lang="zh-CN" altLang="en-US" sz="1000">
                <a:latin typeface="微软雅黑" panose="020B0503020204020204" charset="-122"/>
                <a:ea typeface="微软雅黑" panose="020B0503020204020204" charset="-122"/>
              </a:endParaRPr>
            </a:p>
          </p:txBody>
        </p:sp>
        <p:sp>
          <p:nvSpPr>
            <p:cNvPr id="31" name="文本框 30"/>
            <p:cNvSpPr txBox="1"/>
            <p:nvPr/>
          </p:nvSpPr>
          <p:spPr>
            <a:xfrm>
              <a:off x="2269" y="2690"/>
              <a:ext cx="4011" cy="1355"/>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吞咽障碍的发病率和患病率随年龄的增加而增加，其中</a:t>
              </a:r>
              <a:r>
                <a:rPr lang="en-US" altLang="zh-CN" sz="1000">
                  <a:latin typeface="微软雅黑" panose="020B0503020204020204" charset="-122"/>
                  <a:ea typeface="微软雅黑" panose="020B0503020204020204" charset="-122"/>
                </a:rPr>
                <a:t>50</a:t>
              </a:r>
              <a:r>
                <a:rPr lang="zh-CN" altLang="en-US" sz="1000">
                  <a:latin typeface="微软雅黑" panose="020B0503020204020204" charset="-122"/>
                  <a:ea typeface="微软雅黑" panose="020B0503020204020204" charset="-122"/>
                </a:rPr>
                <a:t>岁以上人群的患病率为</a:t>
              </a:r>
              <a:r>
                <a:rPr lang="en-US" altLang="zh-CN" sz="1000">
                  <a:latin typeface="微软雅黑" panose="020B0503020204020204" charset="-122"/>
                  <a:ea typeface="微软雅黑" panose="020B0503020204020204" charset="-122"/>
                </a:rPr>
                <a:t>5.5</a:t>
              </a:r>
              <a:r>
                <a:rPr lang="zh-CN" altLang="en-US" sz="1000">
                  <a:latin typeface="微软雅黑" panose="020B0503020204020204" charset="-122"/>
                  <a:ea typeface="微软雅黑" panose="020B0503020204020204" charset="-122"/>
                </a:rPr>
                <a:t>％</a:t>
              </a:r>
              <a:r>
                <a:rPr lang="en-US" altLang="zh-CN" sz="1000">
                  <a:latin typeface="微软雅黑" panose="020B0503020204020204" charset="-122"/>
                  <a:ea typeface="微软雅黑" panose="020B0503020204020204" charset="-122"/>
                </a:rPr>
                <a:t>-8</a:t>
              </a:r>
              <a:r>
                <a:rPr lang="zh-CN" altLang="en-US" sz="1000">
                  <a:latin typeface="微软雅黑" panose="020B0503020204020204" charset="-122"/>
                  <a:ea typeface="微软雅黑" panose="020B0503020204020204" charset="-122"/>
                </a:rPr>
                <a:t>％。脑卒中患者急性期吞咽障碍的患病率约为</a:t>
              </a:r>
              <a:r>
                <a:rPr lang="en-US" altLang="zh-CN" sz="1000">
                  <a:latin typeface="微软雅黑" panose="020B0503020204020204" charset="-122"/>
                  <a:ea typeface="微软雅黑" panose="020B0503020204020204" charset="-122"/>
                </a:rPr>
                <a:t>42%</a:t>
              </a:r>
              <a:r>
                <a:rPr lang="zh-CN" altLang="en-US" sz="1000">
                  <a:latin typeface="微软雅黑" panose="020B0503020204020204" charset="-122"/>
                  <a:ea typeface="微软雅黑" panose="020B0503020204020204" charset="-122"/>
                </a:rPr>
                <a:t>，据统计，约</a:t>
              </a:r>
              <a:r>
                <a:rPr lang="en-US" altLang="zh-CN" sz="1000">
                  <a:latin typeface="微软雅黑" panose="020B0503020204020204" charset="-122"/>
                  <a:ea typeface="微软雅黑" panose="020B0503020204020204" charset="-122"/>
                </a:rPr>
                <a:t>70%</a:t>
              </a:r>
              <a:r>
                <a:rPr lang="zh-CN" altLang="en-US" sz="1000">
                  <a:latin typeface="微软雅黑" panose="020B0503020204020204" charset="-122"/>
                  <a:ea typeface="微软雅黑" panose="020B0503020204020204" charset="-122"/>
                </a:rPr>
                <a:t>的卒中患者每天忍受疼痛的折磨。</a:t>
              </a:r>
              <a:endParaRPr lang="zh-CN" altLang="en-US" sz="1000">
                <a:latin typeface="微软雅黑" panose="020B0503020204020204" charset="-122"/>
                <a:ea typeface="微软雅黑" panose="020B0503020204020204" charset="-122"/>
              </a:endParaRPr>
            </a:p>
          </p:txBody>
        </p:sp>
        <p:grpSp>
          <p:nvGrpSpPr>
            <p:cNvPr id="32" name="组合 31"/>
            <p:cNvGrpSpPr/>
            <p:nvPr/>
          </p:nvGrpSpPr>
          <p:grpSpPr>
            <a:xfrm>
              <a:off x="1980" y="4718"/>
              <a:ext cx="226" cy="1814"/>
              <a:chOff x="3004" y="2122"/>
              <a:chExt cx="226" cy="1814"/>
            </a:xfrm>
          </p:grpSpPr>
          <p:cxnSp>
            <p:nvCxnSpPr>
              <p:cNvPr id="33" name="直接连接符 32"/>
              <p:cNvCxnSpPr/>
              <p:nvPr/>
            </p:nvCxnSpPr>
            <p:spPr>
              <a:xfrm>
                <a:off x="3004" y="3029"/>
                <a:ext cx="226" cy="0"/>
              </a:xfrm>
              <a:prstGeom prst="line">
                <a:avLst/>
              </a:prstGeom>
              <a:ln w="12700" cmpd="sng">
                <a:solidFill>
                  <a:srgbClr val="DCE6F2"/>
                </a:solidFill>
                <a:prstDash val="solid"/>
              </a:ln>
            </p:spPr>
            <p:style>
              <a:lnRef idx="2">
                <a:schemeClr val="accent1"/>
              </a:lnRef>
              <a:fillRef idx="0">
                <a:srgbClr val="FFFFFF"/>
              </a:fillRef>
              <a:effectRef idx="0">
                <a:srgbClr val="FFFFFF"/>
              </a:effectRef>
              <a:fontRef idx="minor">
                <a:schemeClr val="tx1"/>
              </a:fontRef>
            </p:style>
          </p:cxnSp>
          <p:cxnSp>
            <p:nvCxnSpPr>
              <p:cNvPr id="34" name="直接连接符 33"/>
              <p:cNvCxnSpPr/>
              <p:nvPr/>
            </p:nvCxnSpPr>
            <p:spPr>
              <a:xfrm flipV="1">
                <a:off x="3230" y="2122"/>
                <a:ext cx="1" cy="1814"/>
              </a:xfrm>
              <a:prstGeom prst="line">
                <a:avLst/>
              </a:prstGeom>
              <a:ln w="12700" cmpd="sng">
                <a:solidFill>
                  <a:srgbClr val="DCE6F2"/>
                </a:solidFill>
                <a:prstDash val="solid"/>
              </a:ln>
            </p:spPr>
            <p:style>
              <a:lnRef idx="2">
                <a:schemeClr val="accent1"/>
              </a:lnRef>
              <a:fillRef idx="0">
                <a:srgbClr val="FFFFFF"/>
              </a:fillRef>
              <a:effectRef idx="0">
                <a:srgbClr val="FFFFFF"/>
              </a:effectRef>
              <a:fontRef idx="minor">
                <a:schemeClr val="tx1"/>
              </a:fontRef>
            </p:style>
          </p:cxnSp>
        </p:grpSp>
        <p:sp>
          <p:nvSpPr>
            <p:cNvPr id="35" name="文本框 34"/>
            <p:cNvSpPr txBox="1"/>
            <p:nvPr/>
          </p:nvSpPr>
          <p:spPr>
            <a:xfrm>
              <a:off x="2751" y="4354"/>
              <a:ext cx="2983" cy="483"/>
            </a:xfrm>
            <a:prstGeom prst="rect">
              <a:avLst/>
            </a:prstGeom>
            <a:noFill/>
          </p:spPr>
          <p:txBody>
            <a:bodyPr wrap="square" rtlCol="0">
              <a:spAutoFit/>
            </a:bodyPr>
            <a:p>
              <a:r>
                <a:rPr lang="zh-CN" altLang="en-US" sz="1400" b="1">
                  <a:solidFill>
                    <a:srgbClr val="4DAFC0"/>
                  </a:solidFill>
                  <a:latin typeface="微软雅黑" panose="020B0503020204020204" charset="-122"/>
                  <a:ea typeface="微软雅黑" panose="020B0503020204020204" charset="-122"/>
                </a:rPr>
                <a:t>符合</a:t>
              </a:r>
              <a:r>
                <a:rPr lang="en-US" altLang="zh-CN" sz="1400" b="1">
                  <a:solidFill>
                    <a:srgbClr val="4DAFC0"/>
                  </a:solidFill>
                  <a:latin typeface="微软雅黑" panose="020B0503020204020204" charset="-122"/>
                  <a:ea typeface="微软雅黑" panose="020B0503020204020204" charset="-122"/>
                </a:rPr>
                <a:t>“</a:t>
              </a:r>
              <a:r>
                <a:rPr lang="zh-CN" altLang="en-US" sz="1400" b="1">
                  <a:solidFill>
                    <a:srgbClr val="4DAFC0"/>
                  </a:solidFill>
                  <a:latin typeface="微软雅黑" panose="020B0503020204020204" charset="-122"/>
                  <a:ea typeface="微软雅黑" panose="020B0503020204020204" charset="-122"/>
                </a:rPr>
                <a:t>保基本</a:t>
              </a:r>
              <a:r>
                <a:rPr lang="en-US" altLang="zh-CN" sz="1400" b="1">
                  <a:solidFill>
                    <a:srgbClr val="4DAFC0"/>
                  </a:solidFill>
                  <a:latin typeface="微软雅黑" panose="020B0503020204020204" charset="-122"/>
                  <a:ea typeface="微软雅黑" panose="020B0503020204020204" charset="-122"/>
                </a:rPr>
                <a:t>”</a:t>
              </a:r>
              <a:r>
                <a:rPr lang="zh-CN" altLang="en-US" sz="1400" b="1">
                  <a:solidFill>
                    <a:srgbClr val="4DAFC0"/>
                  </a:solidFill>
                  <a:latin typeface="微软雅黑" panose="020B0503020204020204" charset="-122"/>
                  <a:ea typeface="微软雅黑" panose="020B0503020204020204" charset="-122"/>
                </a:rPr>
                <a:t>原则</a:t>
              </a:r>
              <a:endParaRPr lang="zh-CN" altLang="en-US" sz="1400" b="1">
                <a:solidFill>
                  <a:srgbClr val="4DAFC0"/>
                </a:solidFill>
                <a:latin typeface="微软雅黑" panose="020B0503020204020204" charset="-122"/>
                <a:ea typeface="微软雅黑" panose="020B0503020204020204" charset="-122"/>
              </a:endParaRPr>
            </a:p>
          </p:txBody>
        </p:sp>
        <p:sp>
          <p:nvSpPr>
            <p:cNvPr id="36" name="文本框 35"/>
            <p:cNvSpPr txBox="1"/>
            <p:nvPr/>
          </p:nvSpPr>
          <p:spPr>
            <a:xfrm>
              <a:off x="2241" y="4877"/>
              <a:ext cx="4011" cy="628"/>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洛索洛芬钠被多指南</a:t>
              </a:r>
              <a:r>
                <a:rPr lang="en-US" altLang="zh-CN" sz="1000">
                  <a:latin typeface="微软雅黑" panose="020B0503020204020204" charset="-122"/>
                  <a:ea typeface="微软雅黑" panose="020B0503020204020204" charset="-122"/>
                </a:rPr>
                <a:t>/</a:t>
              </a:r>
              <a:r>
                <a:rPr lang="zh-CN" altLang="en-US" sz="1000">
                  <a:latin typeface="微软雅黑" panose="020B0503020204020204" charset="-122"/>
                  <a:ea typeface="微软雅黑" panose="020B0503020204020204" charset="-122"/>
                </a:rPr>
                <a:t>共识推荐为疼痛患者的一线治疗方案</a:t>
              </a:r>
              <a:endParaRPr lang="zh-CN" altLang="en-US" sz="1000">
                <a:latin typeface="微软雅黑" panose="020B0503020204020204" charset="-122"/>
                <a:ea typeface="微软雅黑" panose="020B0503020204020204" charset="-122"/>
              </a:endParaRPr>
            </a:p>
          </p:txBody>
        </p:sp>
        <p:sp>
          <p:nvSpPr>
            <p:cNvPr id="37" name="文本框 36"/>
            <p:cNvSpPr txBox="1"/>
            <p:nvPr/>
          </p:nvSpPr>
          <p:spPr>
            <a:xfrm>
              <a:off x="2243" y="5489"/>
              <a:ext cx="4011" cy="871"/>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将洛索洛芬钠口服溶液纳入医保，可满足成人吞咽困难等患者的基本用药需求，有效缓解患者症状</a:t>
              </a:r>
              <a:endParaRPr lang="zh-CN" altLang="en-US" sz="1000">
                <a:latin typeface="微软雅黑" panose="020B0503020204020204" charset="-122"/>
                <a:ea typeface="微软雅黑" panose="020B0503020204020204" charset="-122"/>
              </a:endParaRPr>
            </a:p>
          </p:txBody>
        </p:sp>
        <p:grpSp>
          <p:nvGrpSpPr>
            <p:cNvPr id="21" name="组合 20"/>
            <p:cNvGrpSpPr/>
            <p:nvPr/>
          </p:nvGrpSpPr>
          <p:grpSpPr>
            <a:xfrm rot="0">
              <a:off x="6953" y="2368"/>
              <a:ext cx="992" cy="952"/>
              <a:chOff x="963" y="6091"/>
              <a:chExt cx="992" cy="952"/>
            </a:xfrm>
          </p:grpSpPr>
          <p:sp>
            <p:nvSpPr>
              <p:cNvPr id="17" name="椭圆 16"/>
              <p:cNvSpPr/>
              <p:nvPr/>
            </p:nvSpPr>
            <p:spPr>
              <a:xfrm>
                <a:off x="963" y="6091"/>
                <a:ext cx="993" cy="953"/>
              </a:xfrm>
              <a:prstGeom prst="ellipse">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0" name="图片 19" descr="药瓶"/>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4" y="6204"/>
                <a:ext cx="700" cy="700"/>
              </a:xfrm>
              <a:prstGeom prst="rect">
                <a:avLst/>
              </a:prstGeom>
            </p:spPr>
          </p:pic>
        </p:grpSp>
        <p:grpSp>
          <p:nvGrpSpPr>
            <p:cNvPr id="39" name="组合 38"/>
            <p:cNvGrpSpPr/>
            <p:nvPr/>
          </p:nvGrpSpPr>
          <p:grpSpPr>
            <a:xfrm rot="0">
              <a:off x="7947" y="1937"/>
              <a:ext cx="226" cy="1814"/>
              <a:chOff x="3004" y="2122"/>
              <a:chExt cx="226" cy="1814"/>
            </a:xfrm>
          </p:grpSpPr>
          <p:cxnSp>
            <p:nvCxnSpPr>
              <p:cNvPr id="40" name="直接连接符 39"/>
              <p:cNvCxnSpPr/>
              <p:nvPr/>
            </p:nvCxnSpPr>
            <p:spPr>
              <a:xfrm>
                <a:off x="3004" y="3029"/>
                <a:ext cx="226" cy="0"/>
              </a:xfrm>
              <a:prstGeom prst="line">
                <a:avLst/>
              </a:prstGeom>
              <a:ln w="12700" cmpd="sng">
                <a:solidFill>
                  <a:schemeClr val="accent2">
                    <a:lumMod val="20000"/>
                    <a:lumOff val="80000"/>
                  </a:schemeClr>
                </a:solidFill>
                <a:prstDash val="solid"/>
              </a:ln>
            </p:spPr>
            <p:style>
              <a:lnRef idx="2">
                <a:schemeClr val="accent1"/>
              </a:lnRef>
              <a:fillRef idx="0">
                <a:srgbClr val="FFFFFF"/>
              </a:fillRef>
              <a:effectRef idx="0">
                <a:srgbClr val="FFFFFF"/>
              </a:effectRef>
              <a:fontRef idx="minor">
                <a:schemeClr val="tx1"/>
              </a:fontRef>
            </p:style>
          </p:cxnSp>
          <p:cxnSp>
            <p:nvCxnSpPr>
              <p:cNvPr id="41" name="直接连接符 40"/>
              <p:cNvCxnSpPr/>
              <p:nvPr/>
            </p:nvCxnSpPr>
            <p:spPr>
              <a:xfrm flipV="1">
                <a:off x="3230" y="2122"/>
                <a:ext cx="1" cy="1814"/>
              </a:xfrm>
              <a:prstGeom prst="line">
                <a:avLst/>
              </a:prstGeom>
              <a:ln w="12700" cmpd="sng">
                <a:solidFill>
                  <a:schemeClr val="accent2">
                    <a:lumMod val="20000"/>
                    <a:lumOff val="8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2" name="文本框 41"/>
            <p:cNvSpPr txBox="1"/>
            <p:nvPr/>
          </p:nvSpPr>
          <p:spPr>
            <a:xfrm>
              <a:off x="8718" y="1573"/>
              <a:ext cx="2983" cy="483"/>
            </a:xfrm>
            <a:prstGeom prst="rect">
              <a:avLst/>
            </a:prstGeom>
            <a:noFill/>
          </p:spPr>
          <p:txBody>
            <a:bodyPr wrap="square" rtlCol="0">
              <a:spAutoFit/>
            </a:bodyPr>
            <a:p>
              <a:r>
                <a:rPr lang="zh-CN" altLang="en-US" sz="1400" b="1">
                  <a:solidFill>
                    <a:srgbClr val="4DAFC0"/>
                  </a:solidFill>
                  <a:latin typeface="微软雅黑" panose="020B0503020204020204" charset="-122"/>
                  <a:ea typeface="微软雅黑" panose="020B0503020204020204" charset="-122"/>
                </a:rPr>
                <a:t>弥补原目录短板</a:t>
              </a:r>
              <a:endParaRPr lang="zh-CN" altLang="en-US" sz="1400" b="1">
                <a:solidFill>
                  <a:srgbClr val="4DAFC0"/>
                </a:solidFill>
                <a:latin typeface="微软雅黑" panose="020B0503020204020204" charset="-122"/>
                <a:ea typeface="微软雅黑" panose="020B0503020204020204" charset="-122"/>
              </a:endParaRPr>
            </a:p>
          </p:txBody>
        </p:sp>
        <p:sp>
          <p:nvSpPr>
            <p:cNvPr id="43" name="文本框 42"/>
            <p:cNvSpPr txBox="1"/>
            <p:nvPr/>
          </p:nvSpPr>
          <p:spPr>
            <a:xfrm>
              <a:off x="8208" y="2096"/>
              <a:ext cx="5322" cy="871"/>
            </a:xfrm>
            <a:prstGeom prst="rect">
              <a:avLst/>
            </a:prstGeom>
            <a:noFill/>
          </p:spPr>
          <p:txBody>
            <a:bodyPr wrap="square" rtlCol="0">
              <a:spAutoFit/>
            </a:bodyPr>
            <a:p>
              <a:pPr marL="171450" indent="-171450">
                <a:buFont typeface="Wingdings" panose="05000000000000000000" charset="0"/>
                <a:buChar char="ü"/>
              </a:pPr>
              <a:r>
                <a:rPr lang="zh-CN" altLang="en-US" sz="1000">
                  <a:solidFill>
                    <a:srgbClr val="C00000"/>
                  </a:solidFill>
                  <a:latin typeface="微软雅黑" panose="020B0503020204020204" charset="-122"/>
                  <a:ea typeface="微软雅黑" panose="020B0503020204020204" charset="-122"/>
                </a:rPr>
                <a:t>目录内适用成人吞咽困难患者的口服溶液药物仅</a:t>
              </a:r>
              <a:r>
                <a:rPr lang="en-US" altLang="zh-CN" sz="1000" b="1">
                  <a:solidFill>
                    <a:srgbClr val="C00000"/>
                  </a:solidFill>
                  <a:latin typeface="微软雅黑" panose="020B0503020204020204" charset="-122"/>
                  <a:ea typeface="微软雅黑" panose="020B0503020204020204" charset="-122"/>
                </a:rPr>
                <a:t>1</a:t>
              </a:r>
              <a:r>
                <a:rPr lang="zh-CN" altLang="en-US" sz="1000" b="1">
                  <a:solidFill>
                    <a:srgbClr val="C00000"/>
                  </a:solidFill>
                  <a:latin typeface="微软雅黑" panose="020B0503020204020204" charset="-122"/>
                  <a:ea typeface="微软雅黑" panose="020B0503020204020204" charset="-122"/>
                </a:rPr>
                <a:t>个</a:t>
              </a:r>
              <a:r>
                <a:rPr lang="zh-CN" altLang="en-US" sz="1000">
                  <a:latin typeface="微软雅黑" panose="020B0503020204020204" charset="-122"/>
                  <a:ea typeface="微软雅黑" panose="020B0503020204020204" charset="-122"/>
                </a:rPr>
                <a:t>，洛索洛芬钠口服溶液弥补目录内吞咽困难患者解热、消炎、镇痛的用药不足</a:t>
              </a:r>
              <a:endParaRPr lang="zh-CN" altLang="en-US" sz="1000">
                <a:latin typeface="微软雅黑" panose="020B0503020204020204" charset="-122"/>
                <a:ea typeface="微软雅黑" panose="020B0503020204020204" charset="-122"/>
              </a:endParaRPr>
            </a:p>
          </p:txBody>
        </p:sp>
        <p:sp>
          <p:nvSpPr>
            <p:cNvPr id="44" name="文本框 43"/>
            <p:cNvSpPr txBox="1"/>
            <p:nvPr/>
          </p:nvSpPr>
          <p:spPr>
            <a:xfrm>
              <a:off x="8210" y="2934"/>
              <a:ext cx="5027" cy="871"/>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将洛索洛芬钠口服溶液纳入医保，有利于进一步满足临床实际诊疗需求，提高患者用药可及性和可支付性，进一步提高医疗保障水平，弥补目录短板</a:t>
              </a:r>
              <a:endParaRPr lang="zh-CN" altLang="en-US" sz="1000">
                <a:latin typeface="微软雅黑" panose="020B0503020204020204" charset="-122"/>
                <a:ea typeface="微软雅黑" panose="020B0503020204020204" charset="-122"/>
              </a:endParaRPr>
            </a:p>
          </p:txBody>
        </p:sp>
        <p:grpSp>
          <p:nvGrpSpPr>
            <p:cNvPr id="25" name="组合 24"/>
            <p:cNvGrpSpPr/>
            <p:nvPr/>
          </p:nvGrpSpPr>
          <p:grpSpPr>
            <a:xfrm rot="0">
              <a:off x="6974" y="5052"/>
              <a:ext cx="992" cy="952"/>
              <a:chOff x="2437" y="6658"/>
              <a:chExt cx="992" cy="952"/>
            </a:xfrm>
          </p:grpSpPr>
          <p:sp>
            <p:nvSpPr>
              <p:cNvPr id="19" name="椭圆 18"/>
              <p:cNvSpPr/>
              <p:nvPr/>
            </p:nvSpPr>
            <p:spPr>
              <a:xfrm>
                <a:off x="2437" y="6658"/>
                <a:ext cx="993" cy="953"/>
              </a:xfrm>
              <a:prstGeom prst="ellipse">
                <a:avLst/>
              </a:prstGeom>
              <a:solidFill>
                <a:schemeClr val="accent2">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4" name="图片 23" descr="笔记本"/>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664" y="6771"/>
                <a:ext cx="712" cy="712"/>
              </a:xfrm>
              <a:prstGeom prst="rect">
                <a:avLst/>
              </a:prstGeom>
            </p:spPr>
          </p:pic>
        </p:grpSp>
        <p:grpSp>
          <p:nvGrpSpPr>
            <p:cNvPr id="46" name="组合 45"/>
            <p:cNvGrpSpPr/>
            <p:nvPr/>
          </p:nvGrpSpPr>
          <p:grpSpPr>
            <a:xfrm rot="0">
              <a:off x="7929" y="4641"/>
              <a:ext cx="226" cy="1814"/>
              <a:chOff x="3004" y="2122"/>
              <a:chExt cx="226" cy="1814"/>
            </a:xfrm>
          </p:grpSpPr>
          <p:cxnSp>
            <p:nvCxnSpPr>
              <p:cNvPr id="47" name="直接连接符 46"/>
              <p:cNvCxnSpPr/>
              <p:nvPr/>
            </p:nvCxnSpPr>
            <p:spPr>
              <a:xfrm>
                <a:off x="3004" y="3029"/>
                <a:ext cx="226" cy="0"/>
              </a:xfrm>
              <a:prstGeom prst="line">
                <a:avLst/>
              </a:prstGeom>
              <a:ln w="12700" cmpd="sng">
                <a:solidFill>
                  <a:schemeClr val="accent2">
                    <a:lumMod val="20000"/>
                    <a:lumOff val="80000"/>
                  </a:schemeClr>
                </a:solidFill>
                <a:prstDash val="solid"/>
              </a:ln>
            </p:spPr>
            <p:style>
              <a:lnRef idx="2">
                <a:schemeClr val="accent1"/>
              </a:lnRef>
              <a:fillRef idx="0">
                <a:srgbClr val="FFFFFF"/>
              </a:fillRef>
              <a:effectRef idx="0">
                <a:srgbClr val="FFFFFF"/>
              </a:effectRef>
              <a:fontRef idx="minor">
                <a:schemeClr val="tx1"/>
              </a:fontRef>
            </p:style>
          </p:cxnSp>
          <p:cxnSp>
            <p:nvCxnSpPr>
              <p:cNvPr id="48" name="直接连接符 47"/>
              <p:cNvCxnSpPr/>
              <p:nvPr/>
            </p:nvCxnSpPr>
            <p:spPr>
              <a:xfrm flipV="1">
                <a:off x="3230" y="2122"/>
                <a:ext cx="1" cy="1814"/>
              </a:xfrm>
              <a:prstGeom prst="line">
                <a:avLst/>
              </a:prstGeom>
              <a:ln w="12700" cmpd="sng">
                <a:solidFill>
                  <a:schemeClr val="accent2">
                    <a:lumMod val="20000"/>
                    <a:lumOff val="80000"/>
                  </a:schemeClr>
                </a:solidFill>
                <a:prstDash val="solid"/>
              </a:ln>
            </p:spPr>
            <p:style>
              <a:lnRef idx="2">
                <a:schemeClr val="accent1"/>
              </a:lnRef>
              <a:fillRef idx="0">
                <a:srgbClr val="FFFFFF"/>
              </a:fillRef>
              <a:effectRef idx="0">
                <a:srgbClr val="FFFFFF"/>
              </a:effectRef>
              <a:fontRef idx="minor">
                <a:schemeClr val="tx1"/>
              </a:fontRef>
            </p:style>
          </p:cxnSp>
        </p:grpSp>
        <p:sp>
          <p:nvSpPr>
            <p:cNvPr id="49" name="文本框 48"/>
            <p:cNvSpPr txBox="1"/>
            <p:nvPr/>
          </p:nvSpPr>
          <p:spPr>
            <a:xfrm>
              <a:off x="8700" y="4277"/>
              <a:ext cx="2983" cy="483"/>
            </a:xfrm>
            <a:prstGeom prst="rect">
              <a:avLst/>
            </a:prstGeom>
            <a:noFill/>
          </p:spPr>
          <p:txBody>
            <a:bodyPr wrap="square" rtlCol="0">
              <a:spAutoFit/>
            </a:bodyPr>
            <a:p>
              <a:r>
                <a:rPr lang="zh-CN" altLang="en-US" sz="1400" b="1">
                  <a:solidFill>
                    <a:srgbClr val="4DAFC0"/>
                  </a:solidFill>
                  <a:latin typeface="微软雅黑" panose="020B0503020204020204" charset="-122"/>
                  <a:ea typeface="微软雅黑" panose="020B0503020204020204" charset="-122"/>
                </a:rPr>
                <a:t>临床易于管理</a:t>
              </a:r>
              <a:endParaRPr lang="zh-CN" altLang="en-US" sz="1400" b="1">
                <a:solidFill>
                  <a:srgbClr val="4DAFC0"/>
                </a:solidFill>
                <a:latin typeface="微软雅黑" panose="020B0503020204020204" charset="-122"/>
                <a:ea typeface="微软雅黑" panose="020B0503020204020204" charset="-122"/>
              </a:endParaRPr>
            </a:p>
          </p:txBody>
        </p:sp>
        <p:sp>
          <p:nvSpPr>
            <p:cNvPr id="50" name="文本框 49"/>
            <p:cNvSpPr txBox="1"/>
            <p:nvPr/>
          </p:nvSpPr>
          <p:spPr>
            <a:xfrm>
              <a:off x="8190" y="4800"/>
              <a:ext cx="5120" cy="628"/>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洛索洛芬钠口服溶液，吸收快，起效快，适合成人吞咽困难患者，使用方便，依从性高</a:t>
              </a:r>
              <a:endParaRPr lang="zh-CN" altLang="en-US" sz="1000">
                <a:latin typeface="微软雅黑" panose="020B0503020204020204" charset="-122"/>
                <a:ea typeface="微软雅黑" panose="020B0503020204020204" charset="-122"/>
              </a:endParaRPr>
            </a:p>
          </p:txBody>
        </p:sp>
        <p:sp>
          <p:nvSpPr>
            <p:cNvPr id="51" name="文本框 50"/>
            <p:cNvSpPr txBox="1"/>
            <p:nvPr/>
          </p:nvSpPr>
          <p:spPr>
            <a:xfrm>
              <a:off x="8192" y="5412"/>
              <a:ext cx="4898" cy="871"/>
            </a:xfrm>
            <a:prstGeom prst="rect">
              <a:avLst/>
            </a:prstGeom>
            <a:noFill/>
          </p:spPr>
          <p:txBody>
            <a:bodyPr wrap="square" rtlCol="0">
              <a:spAutoFit/>
            </a:bodyPr>
            <a:p>
              <a:pPr marL="171450" indent="-171450">
                <a:buFont typeface="Wingdings" panose="05000000000000000000" charset="0"/>
                <a:buChar char="ü"/>
              </a:pPr>
              <a:r>
                <a:rPr lang="zh-CN" altLang="en-US" sz="1000">
                  <a:latin typeface="微软雅黑" panose="020B0503020204020204" charset="-122"/>
                  <a:ea typeface="微软雅黑" panose="020B0503020204020204" charset="-122"/>
                </a:rPr>
                <a:t>洛索洛芬钠口服溶液自上市以来，已累积二十余年的临床合理用药经验和基础，</a:t>
              </a:r>
              <a:r>
                <a:rPr lang="zh-CN" altLang="en-US" sz="1000">
                  <a:solidFill>
                    <a:srgbClr val="C00000"/>
                  </a:solidFill>
                  <a:latin typeface="微软雅黑" panose="020B0503020204020204" charset="-122"/>
                  <a:ea typeface="微软雅黑" panose="020B0503020204020204" charset="-122"/>
                </a:rPr>
                <a:t>不良反应发生情况较低，耐受性好，安全性高，临床管理难度低</a:t>
              </a:r>
              <a:endParaRPr lang="zh-CN" altLang="en-US" sz="1000">
                <a:solidFill>
                  <a:srgbClr val="C00000"/>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TABLE_ENDDRAG_ORIGIN_RECT" val="166*282"/>
  <p:tag name="TABLE_ENDDRAG_RECT" val="535*72*166*282"/>
</p:tagLst>
</file>

<file path=ppt/tags/tag10.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2_1"/>
  <p:tag name="KSO_WM_UNIT_ID" val="diagram20231438_2*l_h_f*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8,&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8,&quot;transparency&quot;:0.4000000059604645},&quot;type&quot;:1},&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尽量言简意赅的阐述内容观点。单击此处输入你的项正文，文字是您思想的提炼，请尽量言简意赅的阐述内容观点。"/>
  <p:tag name="KSO_WM_UNIT_FILL_TYPE" val="3"/>
  <p:tag name="KSO_WM_UNIT_LINE_FORE_SCHEMECOLOR_INDEX" val="8"/>
  <p:tag name="KSO_WM_UNIT_TEXT_FILL_FORE_SCHEMECOLOR_INDEX" val="1"/>
  <p:tag name="KSO_WM_UNIT_TEXT_FILL_TYPE" val="1"/>
  <p:tag name="KSO_WM_DIAGRAM_USE_COLOR_VALUE" val="{&quot;color_scheme&quot;:1,&quot;color_type&quot;:1,&quot;theme_color_indexes&quot;:[5,6,5,6,5,6]}"/>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gradient&quot;:[{&quot;brightness&quot;:0.4000000059604645,&quot;colorType&quot;:1,&quot;foreColorIndex&quot;:8,&quot;pos&quot;:0,&quot;transparency&quot;:0},{&quot;brightness&quot;:0,&quot;colorType&quot;:1,&quot;foreColorIndex&quot;:8,&quot;pos&quot;:0.6644999980926514,&quot;transparency&quot;:0},{&quot;brightness&quot;:0,&quot;colorType&quot;:1,&quot;foreColorIndex&quot;:8,&quot;pos&quot;:1,&quot;transparency&quot;:0}],&quot;type&quot;:3},&quot;glow&quot;:{&quot;colorType&quot;:0},&quot;line&quot;:{&quot;type&quot;:0},&quot;shadow&quot;:{&quot;brightness&quot;:0,&quot;colorType&quot;:1,&quot;foreColorIndex&quot;:8,&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2_1"/>
  <p:tag name="KSO_WM_UNIT_ID" val="diagram20231438_2*l_h_a*1_2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20231438_2*l_h_i*1_2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solid&quot;:{&quot;brightness&quot;:-0.5,&quot;colorType&quot;:1,&quot;foreColorIndex&quot;:8,&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8"/>
  <p:tag name="KSO_WM_UNIT_FILL_FORE_SCHEMECOLOR_INDEX_BRIGHTNESS" val="-0.5"/>
  <p:tag name="KSO_WM_DIAGRAM_USE_COLOR_VALUE" val="{&quot;color_scheme&quot;:1,&quot;color_type&quot;:1,&quot;theme_color_indexes&quot;:[5,6,5,6,5,6]}"/>
</p:tagLst>
</file>

<file path=ppt/tags/tag13.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3_1"/>
  <p:tag name="KSO_WM_UNIT_ID" val="diagram20231438_2*l_h_f*1_3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5,&quot;transparency&quot;:0.4000000059604645},&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正文，文字是您思想的提炼，为了最终演示发布的良好效果，请言简意赅的阐述观点。"/>
  <p:tag name="KSO_WM_UNIT_FILL_TYPE" val="3"/>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3_1"/>
  <p:tag name="KSO_WM_UNIT_ID" val="diagram20231438_2*l_h_a*1_3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20231438_2*l_h_i*1_3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ags/tag16.xml><?xml version="1.0" encoding="utf-8"?>
<p:tagLst xmlns:p="http://schemas.openxmlformats.org/presentationml/2006/main">
  <p:tag name="TABLE_ENDDRAG_ORIGIN_RECT" val="218*89"/>
  <p:tag name="TABLE_ENDDRAG_RECT" val="463*219*218*89"/>
</p:tagLst>
</file>

<file path=ppt/tags/tag17.xml><?xml version="1.0" encoding="utf-8"?>
<p:tagLst xmlns:p="http://schemas.openxmlformats.org/presentationml/2006/main">
  <p:tag name="TABLE_ENDDRAG_ORIGIN_RECT" val="210*229"/>
  <p:tag name="TABLE_ENDDRAG_RECT" val="36*73*210*229"/>
</p:tagLst>
</file>

<file path=ppt/tags/tag18.xml><?xml version="1.0" encoding="utf-8"?>
<p:tagLst xmlns:p="http://schemas.openxmlformats.org/presentationml/2006/main">
  <p:tag name="TABLE_ENDDRAG_ORIGIN_RECT" val="210*215"/>
  <p:tag name="TABLE_ENDDRAG_RECT" val="41*124*210*215"/>
</p:tagLst>
</file>

<file path=ppt/tags/tag19.xml><?xml version="1.0" encoding="utf-8"?>
<p:tagLst xmlns:p="http://schemas.openxmlformats.org/presentationml/2006/main">
  <p:tag name="TABLE_ENDDRAG_ORIGIN_RECT" val="210*215"/>
  <p:tag name="TABLE_ENDDRAG_RECT" val="41*124*210*215"/>
</p:tagLst>
</file>

<file path=ppt/tags/tag2.xml><?xml version="1.0" encoding="utf-8"?>
<p:tagLst xmlns:p="http://schemas.openxmlformats.org/presentationml/2006/main">
  <p:tag name="TABLE_ENDDRAG_ORIGIN_RECT" val="281*249"/>
  <p:tag name="TABLE_ENDDRAG_RECT" val="70*77*281*249"/>
</p:tagLst>
</file>

<file path=ppt/tags/tag20.xml><?xml version="1.0" encoding="utf-8"?>
<p:tagLst xmlns:p="http://schemas.openxmlformats.org/presentationml/2006/main">
  <p:tag name="TABLE_ENDDRAG_ORIGIN_RECT" val="197*65"/>
  <p:tag name="TABLE_ENDDRAG_RECT" val="260*250*197*65"/>
</p:tagLst>
</file>

<file path=ppt/tags/tag21.xml><?xml version="1.0" encoding="utf-8"?>
<p:tagLst xmlns:p="http://schemas.openxmlformats.org/presentationml/2006/main">
  <p:tag name="TABLE_ENDDRAG_ORIGIN_RECT" val="599*175"/>
  <p:tag name="TABLE_ENDDRAG_RECT" val="61*123*599*175"/>
</p:tagLst>
</file>

<file path=ppt/tags/tag22.xml><?xml version="1.0" encoding="utf-8"?>
<p:tagLst xmlns:p="http://schemas.openxmlformats.org/presentationml/2006/main">
  <p:tag name="resource_record_key" val="{&quot;10&quot;:[21571666,50037708,50031108,50025137,50025577,21580989,21581839,50015863],&quot;70&quot;:[3318297,3312170,3321416]}"/>
</p:tagLst>
</file>

<file path=ppt/tags/tag3.xml><?xml version="1.0" encoding="utf-8"?>
<p:tagLst xmlns:p="http://schemas.openxmlformats.org/presentationml/2006/main">
  <p:tag name="TABLE_ENDDRAG_ORIGIN_RECT" val="281*253"/>
  <p:tag name="TABLE_ENDDRAG_RECT" val="361*77*281*253"/>
</p:tagLst>
</file>

<file path=ppt/tags/tag4.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NOCLEAR" val="0"/>
  <p:tag name="KSO_WM_UNIT_HIGHLIGHT" val="0"/>
  <p:tag name="KSO_WM_UNIT_DIAGRAM_ISNUMVISUAL" val="0"/>
  <p:tag name="KSO_WM_UNIT_TYPE" val="l_h_i"/>
  <p:tag name="KSO_WM_UNIT_INDEX" val="1_1_1"/>
  <p:tag name="KSO_WM_UNIT_ID" val="diagram20231438_2*l_h_i*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DIAGRAM_USE_COLOR_VALUE" val="{&quot;color_scheme&quot;:1,&quot;color_type&quot;:1,&quot;theme_color_indexes&quot;:[5,6,5,6,5,6]}"/>
</p:tagLst>
</file>

<file path=ppt/tags/tag5.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NOCLEAR" val="0"/>
  <p:tag name="KSO_WM_UNIT_HIGHLIGHT" val="0"/>
  <p:tag name="KSO_WM_UNIT_DIAGRAM_ISNUMVISUAL" val="0"/>
  <p:tag name="KSO_WM_UNIT_TYPE" val="l_h_i"/>
  <p:tag name="KSO_WM_UNIT_INDEX" val="1_2_1"/>
  <p:tag name="KSO_WM_UNIT_ID" val="diagram20231438_2*l_h_i*1_2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8,&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DIAGRAM_USE_COLOR_VALUE" val="{&quot;color_scheme&quot;:1,&quot;color_type&quot;:1,&quot;theme_color_indexes&quot;:[5,6,5,6,5,6]}"/>
</p:tagLst>
</file>

<file path=ppt/tags/tag6.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NOCLEAR" val="0"/>
  <p:tag name="KSO_WM_UNIT_HIGHLIGHT" val="0"/>
  <p:tag name="KSO_WM_UNIT_DIAGRAM_ISNUMVISUAL" val="0"/>
  <p:tag name="KSO_WM_UNIT_TYPE" val="l_h_i"/>
  <p:tag name="KSO_WM_UNIT_INDEX" val="1_3_1"/>
  <p:tag name="KSO_WM_UNIT_ID" val="diagram20231438_2*l_h_i*1_3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solid&quot;:{&quot;brightness&quot;:0,&quot;colorType&quot;:2,&quot;rgb&quot;:&quot;#ffffff&quot;,&quot;transparency&quot;:0.949999988079071},&quot;type&quot;:1},&quot;glow&quot;:{&quot;colorType&quot;:0},&quot;line&quot;:{&quot;type&quot;:0},&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FILL_FORE_SCHEMECOLOR_INDEX" val="1"/>
  <p:tag name="KSO_WM_UNIT_TEXT_FILL_TYPE" val="1"/>
  <p:tag name="KSO_WM_UNIT_TEXT_TYPE" val="1"/>
  <p:tag name="KSO_WM_UNIT_TEXT_LAYER_COUNT" val="1"/>
  <p:tag name="KSO_WM_BEAUTIFY_FLAG" val="#wm#"/>
  <p:tag name="KSO_WM_DIAGRAM_USE_COLOR_VALUE" val="{&quot;color_scheme&quot;:1,&quot;color_type&quot;:1,&quot;theme_color_indexes&quot;:[5,6,5,6,5,6]}"/>
</p:tagLst>
</file>

<file path=ppt/tags/tag7.xml><?xml version="1.0" encoding="utf-8"?>
<p:tagLst xmlns:p="http://schemas.openxmlformats.org/presentationml/2006/main">
  <p:tag name="KSO_WM_UNIT_COMPATIBLE" val="0"/>
  <p:tag name="KSO_WM_UNIT_DIAGRAM_ISREFERUNIT" val="0"/>
  <p:tag name="KSO_WM_TEMPLATE_INDEX" val="20231438"/>
  <p:tag name="KSO_WM_TAG_VERSION" val="3.0"/>
  <p:tag name="KSO_WM_DIAGRAM_MAX_ITEMCNT" val="6"/>
  <p:tag name="KSO_WM_DIAGRAM_VIRTUALLY_FRAME" val="{&quot;height&quot;:237.26191739698896,&quot;left&quot;:28.442204724409454,&quot;top&quot;:91.5440413015056,&quot;width&quot;:623.6040070987672}"/>
  <p:tag name="KSO_WM_DIAGRAM_VERSION" val="3"/>
  <p:tag name="KSO_WM_DIAGRAM_COLOR_TEXT_CAN_REMOVE" val="n"/>
  <p:tag name="KSO_WM_UNIT_SUBTYPE" val="a"/>
  <p:tag name="KSO_WM_UNIT_NOCLEAR" val="0"/>
  <p:tag name="KSO_WM_UNIT_VALUE" val="60"/>
  <p:tag name="KSO_WM_UNIT_HIGHLIGHT" val="0"/>
  <p:tag name="KSO_WM_UNIT_DIAGRAM_ISNUMVISUAL" val="0"/>
  <p:tag name="KSO_WM_UNIT_TYPE" val="l_h_f"/>
  <p:tag name="KSO_WM_UNIT_INDEX" val="1_1_1"/>
  <p:tag name="KSO_WM_UNIT_ID" val="diagram20231438_2*l_h_f*1_1_1"/>
  <p:tag name="KSO_WM_TEMPLATE_CATEGORY" val="diagram"/>
  <p:tag name="KSO_WM_UNIT_LAYERLEVEL" val="1_1_1"/>
  <p:tag name="KSO_WM_DIAGRAM_GROUP_CODE" val="l1-1"/>
  <p:tag name="KSO_WM_DIAGRAM_MIN_ITEMCNT" val="2"/>
  <p:tag name="KSO_WM_DIAGRAM_COLOR_TRICK" val="2"/>
  <p:tag name="KSO_WM_DIAGRAM_COLOR_MATCH_VALUE" val="{&quot;shape&quot;:{&quot;fill&quot;:{&quot;gradient&quot;:[{&quot;brightness&quot;:0.800000011920929,&quot;colorType&quot;:1,&quot;foreColorIndex&quot;:5,&quot;pos&quot;:0,&quot;transparency&quot;:0.800000011920929},{&quot;brightness&quot;:0,&quot;colorType&quot;:1,&quot;foreColorIndex&quot;:14,&quot;pos&quot;:1,&quot;transparency&quot;:1}],&quot;type&quot;:3},&quot;glow&quot;:{&quot;colorType&quot;:0},&quot;line&quot;:{&quot;solidLine&quot;:{&quot;brightness&quot;:0.6000000238418579,&quot;colorType&quot;:1,&quot;foreColorIndex&quot;:5,&quot;transparency&quot;:0.4000000059604645},&quot;type&quot;:1},&quot;shadow&quot;:{&quot;brightness&quot;:0,&quot;colorType&quot;:1,&quot;foreColorIndex&quot;:5,&quot;transparency&quot;:0.9200000166893005},&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FILL_FORE_SCHEMECOLOR_INDEX_BRIGHTNESS" val="0"/>
  <p:tag name="KSO_WM_UNIT_LINE_FILL_TYPE" val="2"/>
  <p:tag name="KSO_WM_UNIT_TEXT_TYPE" val="1"/>
  <p:tag name="KSO_WM_UNIT_TEXT_LAYER_COUNT" val="1"/>
  <p:tag name="KSO_WM_BEAUTIFY_FLAG" val="#wm#"/>
  <p:tag name="KSO_WM_UNIT_PRESET_TEXT" val="单击此处输入你的项正文，文字是您思想的提炼，请言简意赅的阐述观点。单击此处输入你的正文，文字是您思想的提炼，为了最终演示发布的良好效果，请言简意赅的阐述观点。"/>
  <p:tag name="KSO_WM_UNIT_FILL_TYPE" val="3"/>
  <p:tag name="KSO_WM_UNIT_LINE_FORE_SCHEMECOLOR_INDEX" val="5"/>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gradient&quot;:[{&quot;brightness&quot;:0.6000000238418579,&quot;colorType&quot;:1,&quot;foreColorIndex&quot;:5,&quot;pos&quot;:0,&quot;transparency&quot;:0},{&quot;brightness&quot;:0,&quot;colorType&quot;:1,&quot;foreColorIndex&quot;:5,&quot;pos&quot;:0.6899999976158142,&quot;transparency&quot;:0},{&quot;brightness&quot;:0,&quot;colorType&quot;:1,&quot;foreColorIndex&quot;:5,&quot;pos&quot;:1,&quot;transparency&quot;:0}],&quot;type&quot;:3},&quot;glow&quot;:{&quot;colorType&quot;:0},&quot;line&quot;:{&quot;type&quot;:0},&quot;shadow&quot;:{&quot;brightness&quot;:0,&quot;colorType&quot;:1,&quot;foreColorIndex&quot;:5,&quot;transparency&quot;:0.75},&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ISCONTENTSTITLE" val="0"/>
  <p:tag name="KSO_WM_UNIT_ISNUMDGMTITLE" val="0"/>
  <p:tag name="KSO_WM_UNIT_NOCLEAR" val="0"/>
  <p:tag name="KSO_WM_UNIT_VALUE" val="10"/>
  <p:tag name="KSO_WM_UNIT_TYPE" val="l_h_a"/>
  <p:tag name="KSO_WM_UNIT_INDEX" val="1_1_1"/>
  <p:tag name="KSO_WM_UNIT_ID" val="diagram20231438_2*l_h_a*1_1_1"/>
  <p:tag name="KSO_WM_TEMPLATE_CATEGORY" val="diagram"/>
  <p:tag name="KSO_WM_TEMPLATE_INDEX" val="20231438"/>
  <p:tag name="KSO_WM_UNIT_LAYERLEVEL" val="1_1_1"/>
  <p:tag name="KSO_WM_TAG_VERSION" val="3.0"/>
  <p:tag name="KSO_WM_UNIT_TEXT_FILL_FORE_SCHEMECOLOR_INDEX_BRIGHTNESS" val="0.15"/>
  <p:tag name="KSO_WM_DIAGRAM_VERSION" val="3"/>
  <p:tag name="KSO_WM_DIAGRAM_COLOR_TRICK" val="2"/>
  <p:tag name="KSO_WM_DIAGRAM_COLOR_TEXT_CAN_REMOVE" val="n"/>
  <p:tag name="KSO_WM_UNIT_TEXT_FILL_TYPE" val="1"/>
  <p:tag name="KSO_WM_UNIT_TEXT_TYPE" val="1"/>
  <p:tag name="KSO_WM_BEAUTIFY_FLAG" val="#wm#"/>
  <p:tag name="KSO_WM_UNIT_PRESET_TEXT" val="添加标题"/>
  <p:tag name="KSO_WM_UNIT_FILL_TYPE" val="3"/>
  <p:tag name="KSO_WM_DIAGRAM_USE_COLOR_VALUE" val="{&quot;color_scheme&quot;:1,&quot;color_type&quot;:1,&quot;theme_color_indexes&quot;:[5,6,5,6,5,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20231438_2*l_h_i*1_1_2"/>
  <p:tag name="KSO_WM_TEMPLATE_CATEGORY" val="diagram"/>
  <p:tag name="KSO_WM_TEMPLATE_INDEX" val="20231438"/>
  <p:tag name="KSO_WM_UNIT_LAYERLEVEL" val="1_1_1"/>
  <p:tag name="KSO_WM_TAG_VERSION" val="3.0"/>
  <p:tag name="KSO_WM_DIAGRAM_MAX_ITEMCNT" val="6"/>
  <p:tag name="KSO_WM_DIAGRAM_MIN_ITEMCNT" val="2"/>
  <p:tag name="KSO_WM_DIAGRAM_VIRTUALLY_FRAME" val="{&quot;height&quot;:237.26191739698896,&quot;left&quot;:28.442204724409454,&quot;top&quot;:91.5440413015056,&quot;width&quot;:623.6040070987672}"/>
  <p:tag name="KSO_WM_DIAGRAM_COLOR_MATCH_VALUE" val="{&quot;shape&quot;:{&quot;fill&quot;:{&quot;solid&quot;:{&quot;brightness&quot;:-0.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DIAGRAM_VERSION" val="3"/>
  <p:tag name="KSO_WM_DIAGRAM_COLOR_TRICK" val="2"/>
  <p:tag name="KSO_WM_DIAGRAM_COLOR_TEXT_CAN_REMOVE" val="n"/>
  <p:tag name="KSO_WM_BEAUTIFY_FLAG" val="#wm#"/>
  <p:tag name="KSO_WM_UNIT_FILL_TYPE" val="1"/>
  <p:tag name="KSO_WM_UNIT_FILL_FORE_SCHEMECOLOR_INDEX" val="5"/>
  <p:tag name="KSO_WM_UNIT_FILL_FORE_SCHEMECOLOR_INDEX_BRIGHTNESS" val="-0.5"/>
  <p:tag name="KSO_WM_DIAGRAM_USE_COLOR_VALUE" val="{&quot;color_scheme&quot;:1,&quot;color_type&quot;:1,&quot;theme_color_indexes&quot;:[5,6,5,6,5,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4430</Words>
  <Application>WPS 演示</Application>
  <PresentationFormat>全屏显示(16:9)</PresentationFormat>
  <Paragraphs>400</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宋体</vt:lpstr>
      <vt:lpstr>Wingdings</vt:lpstr>
      <vt:lpstr>思源黑体 CN Medium</vt:lpstr>
      <vt:lpstr>黑体</vt:lpstr>
      <vt:lpstr>微软雅黑</vt:lpstr>
      <vt:lpstr>Times New Roman</vt:lpstr>
      <vt:lpstr>Wingdings</vt:lpstr>
      <vt:lpstr>Arial Unicode MS</vt:lpstr>
      <vt:lpstr>Calibri</vt:lpstr>
      <vt:lpstr>MS PGothic</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xb21cn</dc:creator>
  <cp:lastModifiedBy>五点半</cp:lastModifiedBy>
  <cp:revision>21</cp:revision>
  <dcterms:created xsi:type="dcterms:W3CDTF">2025-04-30T03:30:00Z</dcterms:created>
  <dcterms:modified xsi:type="dcterms:W3CDTF">2025-07-19T08:54:39Z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3E2EAA847247457D9F1CB49085F3D8B4_13</vt:lpwstr>
  </property>
  <property fmtid="{D5CDD505-2E9C-101B-9397-08002B2CF9AE}" pid="3" name="KSOProductBuildVer">
    <vt:lpwstr>2052-12.1.0.21171</vt:lpwstr>
  </property>
</Properties>
</file>