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15"/>
  </p:handoutMasterIdLst>
  <p:sldIdLst>
    <p:sldId id="385" r:id="rId3"/>
    <p:sldId id="384" r:id="rId5"/>
    <p:sldId id="350" r:id="rId6"/>
    <p:sldId id="382" r:id="rId7"/>
    <p:sldId id="404" r:id="rId8"/>
    <p:sldId id="405" r:id="rId9"/>
    <p:sldId id="381" r:id="rId10"/>
    <p:sldId id="407" r:id="rId11"/>
    <p:sldId id="400" r:id="rId12"/>
    <p:sldId id="408" r:id="rId13"/>
    <p:sldId id="403" r:id="rId14"/>
  </p:sldIdLst>
  <p:sldSz cx="12192000" cy="6858000"/>
  <p:notesSz cx="7103745" cy="10234295"/>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o"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BB76D"/>
    <a:srgbClr val="FF3B9A"/>
    <a:srgbClr val="56A958"/>
    <a:srgbClr val="479249"/>
    <a:srgbClr val="57A959"/>
    <a:srgbClr val="59AA5B"/>
    <a:srgbClr val="55A857"/>
    <a:srgbClr val="1C981C"/>
    <a:srgbClr val="6FBC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5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70.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5" name="灯片编号占位符 4"/>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5" name="灯片编号占位符 4"/>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5" name="灯片编号占位符 4"/>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
        <p:nvSpPr>
          <p:cNvPr id="5" name="灯片编号占位符 4"/>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
        <p:nvSpPr>
          <p:cNvPr id="5" name="灯片编号占位符 4"/>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
        <p:nvSpPr>
          <p:cNvPr id="5" name="灯片编号占位符 4"/>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
        <p:nvSpPr>
          <p:cNvPr id="5" name="灯片编号占位符 4"/>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5" name="灯片编号占位符 4"/>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5" name="灯片编号占位符 4"/>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5" name="灯片编号占位符 4"/>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978535" y="6494145"/>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1580693" y="7277695"/>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5084693" y="7277695"/>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9846293" y="7277695"/>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0" y="0"/>
            <a:ext cx="418465" cy="238125"/>
          </a:xfrm>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cxnSp>
        <p:nvCxnSpPr>
          <p:cNvPr id="9" name="直接连接符 8"/>
          <p:cNvCxnSpPr/>
          <p:nvPr userDrawn="1"/>
        </p:nvCxnSpPr>
        <p:spPr>
          <a:xfrm flipV="1">
            <a:off x="-43815" y="6436360"/>
            <a:ext cx="12280265" cy="17145"/>
          </a:xfrm>
          <a:prstGeom prst="line">
            <a:avLst/>
          </a:prstGeom>
          <a:ln w="31750" cmpd="sng">
            <a:solidFill>
              <a:srgbClr val="56A949"/>
            </a:solidFill>
            <a:prstDash val="soli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1.xml"/><Relationship Id="rId2" Type="http://schemas.openxmlformats.org/officeDocument/2006/relationships/tags" Target="../tags/tag52.xml"/><Relationship Id="rId1" Type="http://schemas.openxmlformats.org/officeDocument/2006/relationships/tags" Target="../tags/tag51.xml"/></Relationships>
</file>

<file path=ppt/slides/_rels/slide11.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9" Type="http://schemas.openxmlformats.org/officeDocument/2006/relationships/notesSlide" Target="../notesSlides/notesSlide11.xml"/><Relationship Id="rId18" Type="http://schemas.openxmlformats.org/officeDocument/2006/relationships/slideLayout" Target="../slideLayouts/slideLayout2.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tags" Target="../tags/tag53.xml"/></Relationships>
</file>

<file path=ppt/slides/_rels/slide2.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2" Type="http://schemas.openxmlformats.org/officeDocument/2006/relationships/notesSlide" Target="../notesSlides/notesSlide2.xml"/><Relationship Id="rId21" Type="http://schemas.openxmlformats.org/officeDocument/2006/relationships/slideLayout" Target="../slideLayouts/slideLayout1.xml"/><Relationship Id="rId20" Type="http://schemas.openxmlformats.org/officeDocument/2006/relationships/tags" Target="../tags/tag25.xml"/><Relationship Id="rId2" Type="http://schemas.openxmlformats.org/officeDocument/2006/relationships/tags" Target="../tags/tag7.xml"/><Relationship Id="rId19" Type="http://schemas.openxmlformats.org/officeDocument/2006/relationships/tags" Target="../tags/tag24.xml"/><Relationship Id="rId18" Type="http://schemas.openxmlformats.org/officeDocument/2006/relationships/tags" Target="../tags/tag23.xml"/><Relationship Id="rId17" Type="http://schemas.openxmlformats.org/officeDocument/2006/relationships/tags" Target="../tags/tag22.xml"/><Relationship Id="rId16" Type="http://schemas.openxmlformats.org/officeDocument/2006/relationships/tags" Target="../tags/tag21.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3.xml"/><Relationship Id="rId5" Type="http://schemas.openxmlformats.org/officeDocument/2006/relationships/tags" Target="../tags/tag28.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27.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image" Target="../media/image6.png"/><Relationship Id="rId2" Type="http://schemas.openxmlformats.org/officeDocument/2006/relationships/tags" Target="../tags/tag29.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8.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image" Target="../media/image11.png"/><Relationship Id="rId6" Type="http://schemas.openxmlformats.org/officeDocument/2006/relationships/tags" Target="../tags/tag37.xml"/><Relationship Id="rId5" Type="http://schemas.openxmlformats.org/officeDocument/2006/relationships/image" Target="../media/image10.png"/><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image" Target="../media/image9.png"/><Relationship Id="rId14" Type="http://schemas.openxmlformats.org/officeDocument/2006/relationships/notesSlide" Target="../notesSlides/notesSlide8.xml"/><Relationship Id="rId13" Type="http://schemas.openxmlformats.org/officeDocument/2006/relationships/slideLayout" Target="../slideLayouts/slideLayout3.xml"/><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tags" Target="../tags/tag40.xml"/><Relationship Id="rId1" Type="http://schemas.openxmlformats.org/officeDocument/2006/relationships/tags" Target="../tags/tag34.xml"/></Relationships>
</file>

<file path=ppt/slides/_rels/slide9.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2" Type="http://schemas.openxmlformats.org/officeDocument/2006/relationships/notesSlide" Target="../notesSlides/notesSlide9.xml"/><Relationship Id="rId11" Type="http://schemas.openxmlformats.org/officeDocument/2006/relationships/slideLayout" Target="../slideLayouts/slideLayout3.xml"/><Relationship Id="rId10" Type="http://schemas.openxmlformats.org/officeDocument/2006/relationships/tags" Target="../tags/tag50.xml"/><Relationship Id="rId1"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拷贝"/>
          <p:cNvPicPr>
            <a:picLocks noChangeAspect="1"/>
          </p:cNvPicPr>
          <p:nvPr/>
        </p:nvPicPr>
        <p:blipFill>
          <a:blip r:embed="rId1"/>
          <a:srcRect l="32958" t="14703" r="27644" b="16121"/>
          <a:stretch>
            <a:fillRect/>
          </a:stretch>
        </p:blipFill>
        <p:spPr>
          <a:xfrm>
            <a:off x="9254490" y="3255645"/>
            <a:ext cx="2312670" cy="3049270"/>
          </a:xfrm>
          <a:prstGeom prst="rect">
            <a:avLst/>
          </a:prstGeom>
          <a:noFill/>
          <a:effectLst/>
        </p:spPr>
      </p:pic>
      <p:sp>
        <p:nvSpPr>
          <p:cNvPr id="3" name="文本框 2"/>
          <p:cNvSpPr txBox="1"/>
          <p:nvPr/>
        </p:nvSpPr>
        <p:spPr>
          <a:xfrm>
            <a:off x="0" y="984250"/>
            <a:ext cx="12192635" cy="1125220"/>
          </a:xfrm>
          <a:prstGeom prst="rect">
            <a:avLst/>
          </a:prstGeom>
          <a:gradFill>
            <a:gsLst>
              <a:gs pos="0">
                <a:srgbClr val="A3D2A4">
                  <a:alpha val="100000"/>
                </a:srgbClr>
              </a:gs>
              <a:gs pos="47000">
                <a:srgbClr val="7ABC7C">
                  <a:alpha val="100000"/>
                </a:srgbClr>
              </a:gs>
              <a:gs pos="100000">
                <a:schemeClr val="accent4">
                  <a:lumMod val="85000"/>
                </a:schemeClr>
              </a:gs>
            </a:gsLst>
            <a:lin ang="12000000"/>
          </a:gradFill>
        </p:spPr>
        <p:txBody>
          <a:bodyPr wrap="square" rtlCol="0" anchor="ctr" anchorCtr="0">
            <a:noAutofit/>
          </a:bodyPr>
          <a:lstStyle/>
          <a:p>
            <a:pPr indent="0" algn="ctr" fontAlgn="auto">
              <a:lnSpc>
                <a:spcPct val="150000"/>
              </a:lnSpc>
            </a:pPr>
            <a:endParaRPr lang="zh-CN" altLang="en-US" sz="4000" b="1" dirty="0">
              <a:ln>
                <a:noFill/>
              </a:ln>
              <a:solidFill>
                <a:schemeClr val="bg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1081405" y="885190"/>
            <a:ext cx="10104755" cy="1014730"/>
          </a:xfrm>
          <a:prstGeom prst="rect">
            <a:avLst/>
          </a:prstGeom>
          <a:noFill/>
        </p:spPr>
        <p:txBody>
          <a:bodyPr wrap="square" rtlCol="0" anchor="ctr" anchorCtr="0">
            <a:spAutoFit/>
          </a:bodyPr>
          <a:lstStyle/>
          <a:p>
            <a:pPr indent="0" algn="dist" fontAlgn="auto">
              <a:lnSpc>
                <a:spcPct val="150000"/>
              </a:lnSpc>
            </a:pPr>
            <a:r>
              <a:rPr lang="zh-CN" altLang="en-US" sz="4000" b="1" dirty="0">
                <a:ln>
                  <a:noFill/>
                </a:ln>
                <a:solidFill>
                  <a:schemeClr val="bg1"/>
                </a:solidFill>
                <a:effectLst/>
                <a:uLnTx/>
                <a:uFillTx/>
                <a:latin typeface="微软雅黑" panose="020B0503020204020204" charset="-122"/>
                <a:ea typeface="微软雅黑" panose="020B0503020204020204" charset="-122"/>
                <a:cs typeface="宋体" panose="02010600030101010101" pitchFamily="2" charset="-122"/>
                <a:sym typeface="+mn-ea"/>
              </a:rPr>
              <a:t>醋酸氟氢可的松片</a:t>
            </a:r>
            <a:r>
              <a:rPr lang="en-US" altLang="zh-CN" sz="2400" b="1" dirty="0">
                <a:ln>
                  <a:noFill/>
                </a:ln>
                <a:solidFill>
                  <a:schemeClr val="bg1"/>
                </a:solidFill>
                <a:effectLst/>
                <a:uLnTx/>
                <a:uFillTx/>
                <a:latin typeface="微软雅黑" panose="020B0503020204020204" charset="-122"/>
                <a:ea typeface="微软雅黑" panose="020B0503020204020204" charset="-122"/>
                <a:cs typeface="宋体" panose="02010600030101010101" pitchFamily="2" charset="-122"/>
                <a:sym typeface="+mn-ea"/>
              </a:rPr>
              <a:t>(</a:t>
            </a:r>
            <a:r>
              <a:rPr lang="zh-CN" altLang="en-US" sz="2400" b="1" dirty="0">
                <a:ln>
                  <a:noFill/>
                </a:ln>
                <a:solidFill>
                  <a:schemeClr val="bg1"/>
                </a:solidFill>
                <a:effectLst/>
                <a:uLnTx/>
                <a:uFillTx/>
                <a:latin typeface="微软雅黑" panose="020B0503020204020204" charset="-122"/>
                <a:ea typeface="微软雅黑" panose="020B0503020204020204" charset="-122"/>
                <a:cs typeface="宋体" panose="02010600030101010101" pitchFamily="2" charset="-122"/>
                <a:sym typeface="+mn-ea"/>
              </a:rPr>
              <a:t>商标名：依米特</a:t>
            </a:r>
            <a:r>
              <a:rPr lang="zh-CN" altLang="en-US" sz="2400" b="1" baseline="30000" dirty="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sym typeface="+mn-ea"/>
              </a:rPr>
              <a:t>®</a:t>
            </a:r>
            <a:r>
              <a:rPr lang="en-US" altLang="zh-CN" sz="2400" b="1" dirty="0">
                <a:ln>
                  <a:noFill/>
                </a:ln>
                <a:solidFill>
                  <a:schemeClr val="bg1"/>
                </a:solidFill>
                <a:effectLst/>
                <a:uLnTx/>
                <a:uFillTx/>
                <a:latin typeface="微软雅黑" panose="020B0503020204020204" charset="-122"/>
                <a:ea typeface="微软雅黑" panose="020B0503020204020204" charset="-122"/>
                <a:cs typeface="宋体" panose="02010600030101010101" pitchFamily="2" charset="-122"/>
                <a:sym typeface="+mn-ea"/>
              </a:rPr>
              <a:t>)</a:t>
            </a:r>
            <a:endParaRPr lang="en-US" altLang="zh-CN" sz="2400" b="1" dirty="0">
              <a:ln>
                <a:noFill/>
              </a:ln>
              <a:solidFill>
                <a:schemeClr val="bg1"/>
              </a:solidFill>
              <a:effectLst/>
              <a:uLnTx/>
              <a:uFillTx/>
              <a:latin typeface="微软雅黑" panose="020B0503020204020204" charset="-122"/>
              <a:ea typeface="微软雅黑" panose="020B0503020204020204" charset="-122"/>
              <a:cs typeface="宋体" panose="02010600030101010101" pitchFamily="2" charset="-122"/>
              <a:sym typeface="+mn-ea"/>
            </a:endParaRPr>
          </a:p>
        </p:txBody>
      </p:sp>
      <p:sp>
        <p:nvSpPr>
          <p:cNvPr id="7" name="副标题 2"/>
          <p:cNvSpPr>
            <a:spLocks noGrp="1"/>
          </p:cNvSpPr>
          <p:nvPr>
            <p:custDataLst>
              <p:tags r:id="rId2"/>
            </p:custDataLst>
          </p:nvPr>
        </p:nvSpPr>
        <p:spPr>
          <a:xfrm>
            <a:off x="2886075" y="5170805"/>
            <a:ext cx="4319270" cy="5403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2000" b="1">
                <a:ln>
                  <a:noFill/>
                </a:ln>
                <a:solidFill>
                  <a:srgbClr val="56A958"/>
                </a:solidFill>
                <a:effectLst/>
                <a:uLnTx/>
                <a:uFillTx/>
                <a:latin typeface="微软雅黑" panose="020B0503020204020204" charset="-122"/>
                <a:ea typeface="微软雅黑" panose="020B0503020204020204" charset="-122"/>
                <a:cs typeface="宋体" panose="02010600030101010101" pitchFamily="2" charset="-122"/>
                <a:sym typeface="+mn-ea"/>
              </a:rPr>
              <a:t>合肥市未来药物开发有限公司</a:t>
            </a:r>
            <a:endParaRPr lang="zh-CN" altLang="en-US" sz="2000" b="1" dirty="0">
              <a:ln>
                <a:noFill/>
              </a:ln>
              <a:solidFill>
                <a:srgbClr val="56A958"/>
              </a:solidFill>
              <a:effectLst/>
              <a:uLnTx/>
              <a:uFillTx/>
              <a:latin typeface="微软雅黑" panose="020B0503020204020204" charset="-122"/>
              <a:ea typeface="微软雅黑" panose="020B0503020204020204" charset="-122"/>
              <a:cs typeface="宋体" panose="02010600030101010101" pitchFamily="2" charset="-122"/>
              <a:sym typeface="+mn-ea"/>
            </a:endParaRPr>
          </a:p>
        </p:txBody>
      </p:sp>
      <p:sp>
        <p:nvSpPr>
          <p:cNvPr id="8" name="副标题 2"/>
          <p:cNvSpPr>
            <a:spLocks noGrp="1"/>
          </p:cNvSpPr>
          <p:nvPr>
            <p:custDataLst>
              <p:tags r:id="rId3"/>
            </p:custDataLst>
          </p:nvPr>
        </p:nvSpPr>
        <p:spPr>
          <a:xfrm>
            <a:off x="1947545" y="2717800"/>
            <a:ext cx="5928360" cy="2078355"/>
          </a:xfrm>
          <a:prstGeom prst="rect">
            <a:avLst/>
          </a:prstGeom>
        </p:spPr>
        <p:txBody>
          <a:bodyPr vert="horz" lIns="91440" tIns="45720" rIns="91440" bIns="45720" rtlCol="0">
            <a:noAutofit/>
            <a:scene3d>
              <a:camera prst="orthographicFront"/>
              <a:lightRig rig="threePt" dir="t"/>
            </a:scene3d>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优先审评审批的儿童用药</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dirty="0">
                <a:solidFill>
                  <a:schemeClr val="tx1">
                    <a:lumMod val="85000"/>
                    <a:lumOff val="15000"/>
                  </a:schemeClr>
                </a:solidFill>
                <a:latin typeface="微软雅黑" panose="020B0503020204020204" charset="-122"/>
                <a:ea typeface="微软雅黑" panose="020B0503020204020204" charset="-122"/>
                <a:sym typeface="+mn-ea"/>
              </a:rPr>
              <a:t>《第一批罕见病目录》适用产品</a:t>
            </a:r>
            <a:endParaRPr lang="zh-CN" altLang="en-US" dirty="0">
              <a:solidFill>
                <a:schemeClr val="tx1">
                  <a:lumMod val="85000"/>
                  <a:lumOff val="15000"/>
                </a:schemeClr>
              </a:solidFill>
              <a:latin typeface="微软雅黑" panose="020B0503020204020204" charset="-122"/>
              <a:ea typeface="微软雅黑" panose="020B0503020204020204" charset="-122"/>
              <a:sym typeface="+mn-ea"/>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中国首个获批的盐皮质激素</a:t>
            </a:r>
            <a:endParaRPr lang="en-US" altLang="zh-CN" dirty="0">
              <a:solidFill>
                <a:schemeClr val="tx1">
                  <a:lumMod val="85000"/>
                  <a:lumOff val="15000"/>
                </a:schemeClr>
              </a:solidFill>
              <a:uLnTx/>
              <a:uFillTx/>
              <a:latin typeface="微软雅黑" panose="020B0503020204020204" charset="-122"/>
              <a:ea typeface="微软雅黑" panose="020B0503020204020204" charset="-122"/>
              <a:cs typeface="微软雅黑" panose="020B0503020204020204" charset="-122"/>
              <a:sym typeface="+mn-ea"/>
            </a:endParaRPr>
          </a:p>
        </p:txBody>
      </p:sp>
      <p:sp>
        <p:nvSpPr>
          <p:cNvPr id="10" name="@这不是阿燊"/>
          <p:cNvSpPr/>
          <p:nvPr/>
        </p:nvSpPr>
        <p:spPr>
          <a:xfrm>
            <a:off x="8911590" y="30480"/>
            <a:ext cx="3280410" cy="345440"/>
          </a:xfrm>
          <a:prstGeom prst="rect">
            <a:avLst/>
          </a:prstGeom>
        </p:spPr>
        <p:txBody>
          <a:bodyPr wrap="square">
            <a:noAutofit/>
          </a:bodyPr>
          <a:lstStyle/>
          <a:p>
            <a:pPr algn="just">
              <a:lnSpc>
                <a:spcPct val="120000"/>
              </a:lnSpc>
            </a:pPr>
            <a:r>
              <a:rPr lang="zh-CN" altLang="en-US" sz="10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lt"/>
              </a:rPr>
              <a:t>此资料仅用于</a:t>
            </a:r>
            <a:r>
              <a:rPr lang="en-US" altLang="zh-CN" sz="10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lt"/>
              </a:rPr>
              <a:t>“2025</a:t>
            </a:r>
            <a:r>
              <a:rPr lang="zh-CN" altLang="en-US" sz="10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lt"/>
              </a:rPr>
              <a:t>年国家医保目录调整</a:t>
            </a:r>
            <a:r>
              <a:rPr lang="en-US" altLang="zh-CN" sz="10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lt"/>
              </a:rPr>
              <a:t>”</a:t>
            </a:r>
            <a:r>
              <a:rPr lang="zh-CN" altLang="en-US" sz="10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lt"/>
              </a:rPr>
              <a:t>申报工作</a:t>
            </a:r>
            <a:endParaRPr lang="zh-CN" altLang="en-US" sz="10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2" name="文本框 1"/>
          <p:cNvSpPr txBox="1"/>
          <p:nvPr/>
        </p:nvSpPr>
        <p:spPr>
          <a:xfrm>
            <a:off x="11947525" y="6751955"/>
            <a:ext cx="4064000" cy="368300"/>
          </a:xfrm>
          <a:prstGeom prst="rect">
            <a:avLst/>
          </a:prstGeom>
          <a:noFill/>
        </p:spPr>
        <p:txBody>
          <a:bodyPr wrap="square" rtlCol="0">
            <a:spAutoFit/>
          </a:bodyPr>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675890" y="1165860"/>
            <a:ext cx="8964930" cy="1083945"/>
          </a:xfrm>
          <a:prstGeom prst="rect">
            <a:avLst/>
          </a:prstGeom>
        </p:spPr>
        <p:txBody>
          <a:bodyPr wrap="square">
            <a:noAutofit/>
          </a:bodyPr>
          <a:lstStyle/>
          <a:p>
            <a:pPr marL="285750" indent="-285750">
              <a:lnSpc>
                <a:spcPct val="150000"/>
              </a:lnSpc>
              <a:buFont typeface="Wingdings" panose="05000000000000000000" charset="0"/>
              <a:buChar char="Ø"/>
            </a:pPr>
            <a:r>
              <a:rPr lang="zh-CN" sz="1300">
                <a:latin typeface="微软雅黑" panose="020B0503020204020204" charset="-122"/>
                <a:ea typeface="微软雅黑" panose="020B0503020204020204" charset="-122"/>
                <a:cs typeface="微软雅黑" panose="020B0503020204020204" charset="-122"/>
                <a:sym typeface="+mn-ea"/>
              </a:rPr>
              <a:t>《关于推进儿童医疗卫生服务高质量发展的意见》指出重点解决</a:t>
            </a:r>
            <a:r>
              <a:rPr lang="zh-CN" sz="1300" b="1">
                <a:solidFill>
                  <a:srgbClr val="FF0000"/>
                </a:solidFill>
                <a:latin typeface="微软雅黑" panose="020B0503020204020204" charset="-122"/>
                <a:ea typeface="微软雅黑" panose="020B0503020204020204" charset="-122"/>
                <a:cs typeface="微软雅黑" panose="020B0503020204020204" charset="-122"/>
                <a:sym typeface="+mn-ea"/>
              </a:rPr>
              <a:t>儿童罕见病</a:t>
            </a:r>
            <a:r>
              <a:rPr lang="zh-CN" sz="1300">
                <a:latin typeface="微软雅黑" panose="020B0503020204020204" charset="-122"/>
                <a:ea typeface="微软雅黑" panose="020B0503020204020204" charset="-122"/>
                <a:cs typeface="微软雅黑" panose="020B0503020204020204" charset="-122"/>
                <a:sym typeface="+mn-ea"/>
              </a:rPr>
              <a:t>的问题；</a:t>
            </a:r>
            <a:endParaRPr lang="zh-CN" sz="130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Ø"/>
            </a:pPr>
            <a:r>
              <a:rPr lang="zh-CN" sz="1300">
                <a:latin typeface="微软雅黑" panose="020B0503020204020204" charset="-122"/>
                <a:ea typeface="微软雅黑" panose="020B0503020204020204" charset="-122"/>
                <a:cs typeface="微软雅黑" panose="020B0503020204020204" charset="-122"/>
                <a:sym typeface="+mn-ea"/>
              </a:rPr>
              <a:t>CAH的主要类型21</a:t>
            </a:r>
            <a:r>
              <a:rPr lang="en-US" altLang="zh-CN" sz="1300">
                <a:latin typeface="微软雅黑" panose="020B0503020204020204" charset="-122"/>
                <a:ea typeface="微软雅黑" panose="020B0503020204020204" charset="-122"/>
                <a:cs typeface="微软雅黑" panose="020B0503020204020204" charset="-122"/>
                <a:sym typeface="+mn-ea"/>
              </a:rPr>
              <a:t>-</a:t>
            </a:r>
            <a:r>
              <a:rPr lang="zh-CN" sz="1300">
                <a:latin typeface="微软雅黑" panose="020B0503020204020204" charset="-122"/>
                <a:ea typeface="微软雅黑" panose="020B0503020204020204" charset="-122"/>
                <a:cs typeface="微软雅黑" panose="020B0503020204020204" charset="-122"/>
                <a:sym typeface="+mn-ea"/>
              </a:rPr>
              <a:t>羟化酶缺乏症为罕见病，严重者会出现失盐危象，甚至</a:t>
            </a:r>
            <a:r>
              <a:rPr lang="zh-CN" sz="1300" b="1">
                <a:solidFill>
                  <a:schemeClr val="tx1"/>
                </a:solidFill>
                <a:latin typeface="微软雅黑" panose="020B0503020204020204" charset="-122"/>
                <a:ea typeface="微软雅黑" panose="020B0503020204020204" charset="-122"/>
                <a:cs typeface="微软雅黑" panose="020B0503020204020204" charset="-122"/>
                <a:sym typeface="+mn-ea"/>
              </a:rPr>
              <a:t>死亡</a:t>
            </a:r>
            <a:r>
              <a:rPr lang="zh-CN" sz="1300">
                <a:latin typeface="微软雅黑" panose="020B0503020204020204" charset="-122"/>
                <a:ea typeface="微软雅黑" panose="020B0503020204020204" charset="-122"/>
                <a:cs typeface="微软雅黑" panose="020B0503020204020204" charset="-122"/>
                <a:sym typeface="+mn-ea"/>
              </a:rPr>
              <a:t>。醋酸氟氢可的松片上市，使此前无盐皮质激素使用的患者得以规范治疗，提高患者的生存率和生命质量；</a:t>
            </a:r>
            <a:endParaRPr lang="zh-CN" sz="1300">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142875" y="1380490"/>
            <a:ext cx="2000250" cy="617855"/>
          </a:xfrm>
          <a:prstGeom prst="rect">
            <a:avLst/>
          </a:prstGeom>
          <a:noFill/>
          <a:ln>
            <a:noFill/>
          </a:ln>
        </p:spPr>
        <p:txBody>
          <a:bodyPr wrap="square" rtlCol="0">
            <a:noAutofit/>
          </a:bodyPr>
          <a:lstStyle/>
          <a:p>
            <a:pPr algn="ctr"/>
            <a:r>
              <a:rPr lang="zh-CN" altLang="en-US" sz="1600" b="1">
                <a:latin typeface="微软雅黑" panose="020B0503020204020204" charset="-122"/>
                <a:ea typeface="微软雅黑" panose="020B0503020204020204" charset="-122"/>
              </a:rPr>
              <a:t>所治疗疾病对公共健康的影响</a:t>
            </a:r>
            <a:endParaRPr lang="zh-CN" altLang="en-US" sz="1600" b="1">
              <a:latin typeface="微软雅黑" panose="020B0503020204020204" charset="-122"/>
              <a:ea typeface="微软雅黑" panose="020B0503020204020204" charset="-122"/>
            </a:endParaRPr>
          </a:p>
        </p:txBody>
      </p:sp>
      <p:sp>
        <p:nvSpPr>
          <p:cNvPr id="3" name="文本框 2"/>
          <p:cNvSpPr txBox="1"/>
          <p:nvPr/>
        </p:nvSpPr>
        <p:spPr>
          <a:xfrm>
            <a:off x="161925" y="2918460"/>
            <a:ext cx="2167890" cy="311785"/>
          </a:xfrm>
          <a:prstGeom prst="rect">
            <a:avLst/>
          </a:prstGeom>
          <a:noFill/>
          <a:ln>
            <a:noFill/>
          </a:ln>
        </p:spPr>
        <p:txBody>
          <a:bodyPr wrap="square" rtlCol="0">
            <a:noAutofit/>
          </a:bodyPr>
          <a:lstStyle/>
          <a:p>
            <a:pPr algn="l"/>
            <a:r>
              <a:rPr lang="zh-CN" altLang="en-US" sz="1600" b="1">
                <a:latin typeface="微软雅黑" panose="020B0503020204020204" charset="-122"/>
                <a:ea typeface="微软雅黑" panose="020B0503020204020204" charset="-122"/>
              </a:rPr>
              <a:t>符合“保基本”原则</a:t>
            </a:r>
            <a:endParaRPr lang="zh-CN" altLang="en-US" sz="1600" b="1">
              <a:latin typeface="微软雅黑" panose="020B0503020204020204" charset="-122"/>
              <a:ea typeface="微软雅黑" panose="020B0503020204020204" charset="-122"/>
            </a:endParaRPr>
          </a:p>
        </p:txBody>
      </p:sp>
      <p:sp>
        <p:nvSpPr>
          <p:cNvPr id="10" name="矩形 9"/>
          <p:cNvSpPr/>
          <p:nvPr/>
        </p:nvSpPr>
        <p:spPr>
          <a:xfrm>
            <a:off x="2594610" y="2543810"/>
            <a:ext cx="8964930" cy="1102360"/>
          </a:xfrm>
          <a:prstGeom prst="rect">
            <a:avLst/>
          </a:prstGeom>
        </p:spPr>
        <p:txBody>
          <a:bodyPr wrap="square">
            <a:noAutofit/>
          </a:bodyPr>
          <a:lstStyle/>
          <a:p>
            <a:pPr marL="285750" indent="-285750">
              <a:lnSpc>
                <a:spcPct val="150000"/>
              </a:lnSpc>
              <a:buFont typeface="Wingdings" panose="05000000000000000000" charset="0"/>
              <a:buChar char="Ø"/>
            </a:pPr>
            <a:r>
              <a:rPr lang="zh-CN" sz="1300" dirty="0">
                <a:latin typeface="微软雅黑" panose="020B0503020204020204" charset="-122"/>
                <a:ea typeface="微软雅黑" panose="020B0503020204020204" charset="-122"/>
                <a:cs typeface="微软雅黑" panose="020B0503020204020204" charset="-122"/>
                <a:sym typeface="+mn-ea"/>
              </a:rPr>
              <a:t>氟氢可的松为国内外指南一线推荐用药，</a:t>
            </a:r>
            <a:r>
              <a:rPr lang="zh-CN" altLang="en-US" sz="1300" dirty="0">
                <a:latin typeface="微软雅黑" panose="020B0503020204020204" charset="-122"/>
                <a:ea typeface="微软雅黑" panose="020B0503020204020204" charset="-122"/>
                <a:cs typeface="微软雅黑" panose="020B0503020204020204" charset="-122"/>
                <a:sym typeface="+mn-ea"/>
              </a:rPr>
              <a:t>能有效</a:t>
            </a:r>
            <a:r>
              <a:rPr lang="zh-CN" altLang="en-US" sz="1300" dirty="0">
                <a:solidFill>
                  <a:srgbClr val="FF0000"/>
                </a:solidFill>
                <a:latin typeface="微软雅黑" panose="020B0503020204020204" charset="-122"/>
                <a:ea typeface="微软雅黑" panose="020B0503020204020204" charset="-122"/>
                <a:cs typeface="微软雅黑" panose="020B0503020204020204" charset="-122"/>
                <a:sym typeface="+mn-ea"/>
              </a:rPr>
              <a:t>提高临床</a:t>
            </a:r>
            <a:r>
              <a:rPr lang="en-US" altLang="zh-CN" sz="1300" dirty="0">
                <a:solidFill>
                  <a:srgbClr val="FF0000"/>
                </a:solidFill>
                <a:latin typeface="微软雅黑" panose="020B0503020204020204" charset="-122"/>
                <a:ea typeface="微软雅黑" panose="020B0503020204020204" charset="-122"/>
                <a:cs typeface="微软雅黑" panose="020B0503020204020204" charset="-122"/>
                <a:sym typeface="+mn-ea"/>
              </a:rPr>
              <a:t>CAH</a:t>
            </a:r>
            <a:r>
              <a:rPr lang="zh-CN" altLang="en-US" sz="1300" dirty="0">
                <a:solidFill>
                  <a:srgbClr val="FF0000"/>
                </a:solidFill>
                <a:latin typeface="微软雅黑" panose="020B0503020204020204" charset="-122"/>
                <a:ea typeface="微软雅黑" panose="020B0503020204020204" charset="-122"/>
                <a:cs typeface="微软雅黑" panose="020B0503020204020204" charset="-122"/>
                <a:sym typeface="+mn-ea"/>
              </a:rPr>
              <a:t>及</a:t>
            </a:r>
            <a:r>
              <a:rPr lang="en-US" altLang="zh-CN" sz="1300" dirty="0">
                <a:solidFill>
                  <a:srgbClr val="FF0000"/>
                </a:solidFill>
                <a:latin typeface="微软雅黑" panose="020B0503020204020204" charset="-122"/>
                <a:ea typeface="微软雅黑" panose="020B0503020204020204" charset="-122"/>
                <a:cs typeface="微软雅黑" panose="020B0503020204020204" charset="-122"/>
                <a:sym typeface="+mn-ea"/>
              </a:rPr>
              <a:t>Addison</a:t>
            </a:r>
            <a:r>
              <a:rPr lang="zh-CN" altLang="en-US" sz="1300" dirty="0">
                <a:solidFill>
                  <a:srgbClr val="FF0000"/>
                </a:solidFill>
                <a:latin typeface="微软雅黑" panose="020B0503020204020204" charset="-122"/>
                <a:ea typeface="微软雅黑" panose="020B0503020204020204" charset="-122"/>
                <a:cs typeface="微软雅黑" panose="020B0503020204020204" charset="-122"/>
                <a:sym typeface="+mn-ea"/>
              </a:rPr>
              <a:t>病的诊疗水平</a:t>
            </a:r>
            <a:r>
              <a:rPr lang="zh-CN" altLang="en-US" sz="1300" dirty="0">
                <a:latin typeface="微软雅黑" panose="020B0503020204020204" charset="-122"/>
                <a:ea typeface="微软雅黑" panose="020B0503020204020204" charset="-122"/>
                <a:cs typeface="微软雅黑" panose="020B0503020204020204" charset="-122"/>
                <a:sym typeface="+mn-ea"/>
              </a:rPr>
              <a:t>，防止危象和保证正常生长和青春发育以及保护远期生殖健康。</a:t>
            </a:r>
            <a:endParaRPr lang="zh-CN" sz="1300" dirty="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Ø"/>
            </a:pPr>
            <a:r>
              <a:rPr lang="zh-CN" sz="1300" dirty="0">
                <a:latin typeface="微软雅黑" panose="020B0503020204020204" charset="-122"/>
                <a:ea typeface="微软雅黑" panose="020B0503020204020204" charset="-122"/>
                <a:cs typeface="微软雅黑" panose="020B0503020204020204" charset="-122"/>
                <a:sym typeface="+mn-ea"/>
              </a:rPr>
              <a:t>本品</a:t>
            </a:r>
            <a:r>
              <a:rPr lang="zh-CN" sz="1300" dirty="0" err="1">
                <a:latin typeface="微软雅黑" panose="020B0503020204020204" charset="-122"/>
                <a:ea typeface="微软雅黑" panose="020B0503020204020204" charset="-122"/>
                <a:cs typeface="微软雅黑" panose="020B0503020204020204" charset="-122"/>
                <a:sym typeface="+mn-ea"/>
              </a:rPr>
              <a:t>经济性良好，</a:t>
            </a:r>
            <a:r>
              <a:rPr lang="zh-CN" sz="1300" dirty="0">
                <a:latin typeface="微软雅黑" panose="020B0503020204020204" charset="-122"/>
                <a:ea typeface="微软雅黑" panose="020B0503020204020204" charset="-122"/>
                <a:cs typeface="微软雅黑" panose="020B0503020204020204" charset="-122"/>
                <a:sym typeface="+mn-ea"/>
              </a:rPr>
              <a:t>患者人群数较少，负担较小</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对医保资金影响非常有限。</a:t>
            </a:r>
            <a:endParaRPr lang="zh-CN" sz="1300" b="1" dirty="0" err="1">
              <a:solidFill>
                <a:srgbClr val="FF0000"/>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Ø"/>
            </a:pP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302260" y="4331970"/>
            <a:ext cx="1637665" cy="311785"/>
          </a:xfrm>
          <a:prstGeom prst="rect">
            <a:avLst/>
          </a:prstGeom>
          <a:noFill/>
          <a:ln>
            <a:noFill/>
          </a:ln>
        </p:spPr>
        <p:txBody>
          <a:bodyPr wrap="square" rtlCol="0">
            <a:noAutofit/>
          </a:bodyPr>
          <a:lstStyle/>
          <a:p>
            <a:pPr algn="ctr"/>
            <a:r>
              <a:rPr sz="1600" b="1">
                <a:latin typeface="微软雅黑" panose="020B0503020204020204" charset="-122"/>
                <a:ea typeface="微软雅黑" panose="020B0503020204020204" charset="-122"/>
              </a:rPr>
              <a:t>弥补</a:t>
            </a:r>
            <a:r>
              <a:rPr lang="zh-CN" sz="1600" b="1">
                <a:latin typeface="微软雅黑" panose="020B0503020204020204" charset="-122"/>
                <a:ea typeface="微软雅黑" panose="020B0503020204020204" charset="-122"/>
              </a:rPr>
              <a:t>目</a:t>
            </a:r>
            <a:r>
              <a:rPr sz="1600" b="1">
                <a:latin typeface="微软雅黑" panose="020B0503020204020204" charset="-122"/>
                <a:ea typeface="微软雅黑" panose="020B0503020204020204" charset="-122"/>
              </a:rPr>
              <a:t>录短板</a:t>
            </a:r>
            <a:endParaRPr sz="1600" b="1">
              <a:latin typeface="微软雅黑" panose="020B0503020204020204" charset="-122"/>
              <a:ea typeface="微软雅黑" panose="020B0503020204020204" charset="-122"/>
            </a:endParaRPr>
          </a:p>
        </p:txBody>
      </p:sp>
      <p:sp>
        <p:nvSpPr>
          <p:cNvPr id="12" name="矩形 11"/>
          <p:cNvSpPr/>
          <p:nvPr/>
        </p:nvSpPr>
        <p:spPr>
          <a:xfrm>
            <a:off x="2594610" y="4123690"/>
            <a:ext cx="8864600" cy="621030"/>
          </a:xfrm>
          <a:prstGeom prst="rect">
            <a:avLst/>
          </a:prstGeom>
        </p:spPr>
        <p:txBody>
          <a:bodyPr wrap="square">
            <a:noAutofit/>
          </a:bodyPr>
          <a:lstStyle/>
          <a:p>
            <a:pPr marL="285750" indent="-285750">
              <a:lnSpc>
                <a:spcPct val="150000"/>
              </a:lnSpc>
              <a:buFont typeface="Wingdings" panose="05000000000000000000" charset="0"/>
              <a:buChar char="Ø"/>
            </a:pPr>
            <a:r>
              <a:rPr lang="zh-CN" sz="1300">
                <a:latin typeface="微软雅黑" panose="020B0503020204020204" charset="-122"/>
                <a:ea typeface="微软雅黑" panose="020B0503020204020204" charset="-122"/>
                <a:cs typeface="微软雅黑" panose="020B0503020204020204" charset="-122"/>
                <a:sym typeface="+mn-ea"/>
              </a:rPr>
              <a:t>醋酸氟氢可的松片若进入医保目录，可</a:t>
            </a:r>
            <a:r>
              <a:rPr lang="zh-CN" sz="1300" b="1">
                <a:solidFill>
                  <a:srgbClr val="FF0000"/>
                </a:solidFill>
                <a:latin typeface="微软雅黑" panose="020B0503020204020204" charset="-122"/>
                <a:ea typeface="微软雅黑" panose="020B0503020204020204" charset="-122"/>
                <a:cs typeface="微软雅黑" panose="020B0503020204020204" charset="-122"/>
                <a:sym typeface="+mn-ea"/>
              </a:rPr>
              <a:t>填补目录中盐皮质激素的空白</a:t>
            </a:r>
            <a:r>
              <a:rPr lang="zh-CN" sz="1300">
                <a:latin typeface="微软雅黑" panose="020B0503020204020204" charset="-122"/>
                <a:ea typeface="微软雅黑" panose="020B0503020204020204" charset="-122"/>
                <a:cs typeface="微软雅黑" panose="020B0503020204020204" charset="-122"/>
                <a:sym typeface="+mn-ea"/>
              </a:rPr>
              <a:t>；</a:t>
            </a:r>
            <a:endParaRPr lang="zh-CN" sz="130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Ø"/>
            </a:pPr>
            <a:r>
              <a:rPr lang="zh-CN" sz="1300">
                <a:latin typeface="微软雅黑" panose="020B0503020204020204" charset="-122"/>
                <a:ea typeface="微软雅黑" panose="020B0503020204020204" charset="-122"/>
                <a:cs typeface="微软雅黑" panose="020B0503020204020204" charset="-122"/>
                <a:sym typeface="+mn-ea"/>
              </a:rPr>
              <a:t>先天性肾上腺皮质增生症被纳⼊</a:t>
            </a:r>
            <a:r>
              <a:rPr lang="zh-CN" sz="1300" b="1">
                <a:solidFill>
                  <a:srgbClr val="FF0000"/>
                </a:solidFill>
                <a:latin typeface="微软雅黑" panose="020B0503020204020204" charset="-122"/>
                <a:ea typeface="微软雅黑" panose="020B0503020204020204" charset="-122"/>
                <a:cs typeface="微软雅黑" panose="020B0503020204020204" charset="-122"/>
                <a:sym typeface="+mn-ea"/>
              </a:rPr>
              <a:t>《第⼀批罕见病目录》</a:t>
            </a:r>
            <a:r>
              <a:rPr lang="zh-CN" sz="1300">
                <a:latin typeface="微软雅黑" panose="020B0503020204020204" charset="-122"/>
                <a:ea typeface="微软雅黑" panose="020B0503020204020204" charset="-122"/>
                <a:cs typeface="微软雅黑" panose="020B0503020204020204" charset="-122"/>
                <a:sym typeface="+mn-ea"/>
              </a:rPr>
              <a:t>，⽬前医保⽬录内仅有糖皮质激素可供临床使⽤。</a:t>
            </a:r>
            <a:endParaRPr lang="zh-CN" sz="1300">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nvSpPr>
        <p:spPr>
          <a:xfrm>
            <a:off x="73025" y="5554980"/>
            <a:ext cx="1998345" cy="311785"/>
          </a:xfrm>
          <a:prstGeom prst="rect">
            <a:avLst/>
          </a:prstGeom>
          <a:noFill/>
          <a:ln>
            <a:noFill/>
          </a:ln>
        </p:spPr>
        <p:txBody>
          <a:bodyPr wrap="square" rtlCol="0">
            <a:noAutofit/>
          </a:bodyPr>
          <a:lstStyle/>
          <a:p>
            <a:pPr algn="ctr"/>
            <a:r>
              <a:rPr lang="en-US" altLang="zh-CN" sz="1600" b="1" dirty="0">
                <a:latin typeface="微软雅黑" panose="020B0503020204020204" charset="-122"/>
                <a:ea typeface="微软雅黑" panose="020B0503020204020204" charset="-122"/>
              </a:rPr>
              <a:t> </a:t>
            </a:r>
            <a:r>
              <a:rPr sz="1600" b="1" dirty="0" err="1">
                <a:latin typeface="微软雅黑" panose="020B0503020204020204" charset="-122"/>
                <a:ea typeface="微软雅黑" panose="020B0503020204020204" charset="-122"/>
              </a:rPr>
              <a:t>临床管理难度</a:t>
            </a:r>
            <a:endParaRPr sz="1600" b="1" dirty="0">
              <a:latin typeface="微软雅黑" panose="020B0503020204020204" charset="-122"/>
              <a:ea typeface="微软雅黑" panose="020B0503020204020204" charset="-122"/>
            </a:endParaRPr>
          </a:p>
        </p:txBody>
      </p:sp>
      <p:sp>
        <p:nvSpPr>
          <p:cNvPr id="15" name="矩形 14"/>
          <p:cNvSpPr/>
          <p:nvPr/>
        </p:nvSpPr>
        <p:spPr>
          <a:xfrm>
            <a:off x="2574290" y="5334000"/>
            <a:ext cx="8864600" cy="941070"/>
          </a:xfrm>
          <a:prstGeom prst="rect">
            <a:avLst/>
          </a:prstGeom>
        </p:spPr>
        <p:txBody>
          <a:bodyPr wrap="square">
            <a:noAutofit/>
          </a:bodyPr>
          <a:lstStyle/>
          <a:p>
            <a:pPr marL="285750" indent="-285750">
              <a:lnSpc>
                <a:spcPct val="150000"/>
              </a:lnSpc>
              <a:buFont typeface="Wingdings" panose="05000000000000000000" charset="0"/>
              <a:buChar char="Ø"/>
            </a:pPr>
            <a:r>
              <a:rPr lang="zh-CN" sz="1300" dirty="0">
                <a:latin typeface="微软雅黑" panose="020B0503020204020204" charset="-122"/>
                <a:ea typeface="微软雅黑" panose="020B0503020204020204" charset="-122"/>
                <a:cs typeface="微软雅黑" panose="020B0503020204020204" charset="-122"/>
                <a:sym typeface="+mn-ea"/>
              </a:rPr>
              <a:t>醋酸氟氢可的松片适应症明确，诊疗规范明确，临床滥用风险低，</a:t>
            </a:r>
            <a:r>
              <a:rPr lang="zh-CN" sz="1300" dirty="0">
                <a:solidFill>
                  <a:schemeClr val="tx1"/>
                </a:solidFill>
                <a:latin typeface="微软雅黑" panose="020B0503020204020204" charset="-122"/>
                <a:ea typeface="微软雅黑" panose="020B0503020204020204" charset="-122"/>
                <a:cs typeface="微软雅黑" panose="020B0503020204020204" charset="-122"/>
                <a:sym typeface="+mn-ea"/>
              </a:rPr>
              <a:t>基本医疗保险便于管理；</a:t>
            </a:r>
            <a:endParaRPr lang="zh-CN" sz="1300" dirty="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Ø"/>
            </a:pPr>
            <a:r>
              <a:rPr lang="zh-CN" sz="1300" dirty="0">
                <a:latin typeface="微软雅黑" panose="020B0503020204020204" charset="-122"/>
                <a:ea typeface="微软雅黑" panose="020B0503020204020204" charset="-122"/>
                <a:cs typeface="微软雅黑" panose="020B0503020204020204" charset="-122"/>
                <a:sym typeface="+mn-ea"/>
              </a:rPr>
              <a:t>醋酸氟氢可的松片可以减少超过推荐剂量的糖皮质激素和氯化钠引发的不良反应，降低临床不良反应管理难度，且</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常温储存，有效期延长至36个月，更便于临床应用与管理。</a:t>
            </a:r>
            <a:endParaRPr lang="zh-CN" altLang="en-US" sz="1300" b="1" dirty="0">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endParaRPr>
          </a:p>
        </p:txBody>
      </p:sp>
      <p:cxnSp>
        <p:nvCxnSpPr>
          <p:cNvPr id="19" name="直接连接符 18"/>
          <p:cNvCxnSpPr/>
          <p:nvPr/>
        </p:nvCxnSpPr>
        <p:spPr>
          <a:xfrm>
            <a:off x="-18415" y="2327275"/>
            <a:ext cx="12210415" cy="0"/>
          </a:xfrm>
          <a:prstGeom prst="line">
            <a:avLst/>
          </a:prstGeom>
          <a:ln w="28575" cmpd="sng">
            <a:solidFill>
              <a:schemeClr val="accent4">
                <a:lumMod val="75000"/>
              </a:schemeClr>
            </a:solidFill>
            <a:prstDash val="sysDot"/>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9525" y="3821430"/>
            <a:ext cx="12210415" cy="0"/>
          </a:xfrm>
          <a:prstGeom prst="line">
            <a:avLst/>
          </a:prstGeom>
          <a:ln w="28575" cmpd="sng">
            <a:solidFill>
              <a:schemeClr val="accent4">
                <a:lumMod val="75000"/>
              </a:schemeClr>
            </a:solidFill>
            <a:prstDash val="sysDot"/>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5080" y="5130800"/>
            <a:ext cx="12210415" cy="0"/>
          </a:xfrm>
          <a:prstGeom prst="line">
            <a:avLst/>
          </a:prstGeom>
          <a:ln w="28575" cmpd="sng">
            <a:solidFill>
              <a:schemeClr val="accent4">
                <a:lumMod val="75000"/>
              </a:schemeClr>
            </a:solidFill>
            <a:prstDash val="sysDot"/>
          </a:ln>
        </p:spPr>
        <p:style>
          <a:lnRef idx="2">
            <a:schemeClr val="accent1"/>
          </a:lnRef>
          <a:fillRef idx="0">
            <a:srgbClr val="FFFFFF"/>
          </a:fillRef>
          <a:effectRef idx="0">
            <a:srgbClr val="FFFFFF"/>
          </a:effectRef>
          <a:fontRef idx="minor">
            <a:schemeClr val="tx1"/>
          </a:fontRef>
        </p:style>
      </p:cxnSp>
      <p:sp>
        <p:nvSpPr>
          <p:cNvPr id="5" name="标题 12"/>
          <p:cNvSpPr>
            <a:spLocks noGrp="1"/>
          </p:cNvSpPr>
          <p:nvPr>
            <p:custDataLst>
              <p:tags r:id="rId1"/>
            </p:custDataLst>
          </p:nvPr>
        </p:nvSpPr>
        <p:spPr>
          <a:xfrm>
            <a:off x="3488690" y="275590"/>
            <a:ext cx="7354570" cy="7004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2400" dirty="0">
                <a:solidFill>
                  <a:srgbClr val="FF0000"/>
                </a:solidFill>
                <a:latin typeface="微软雅黑" panose="020B0503020204020204" charset="-122"/>
                <a:ea typeface="微软雅黑" panose="020B0503020204020204" charset="-122"/>
                <a:cs typeface="+mn-cs"/>
                <a:sym typeface="+mn-ea"/>
              </a:rPr>
              <a:t>填补目录内</a:t>
            </a:r>
            <a:r>
              <a:rPr lang="en-US" altLang="zh-CN" sz="2400" dirty="0">
                <a:solidFill>
                  <a:srgbClr val="FF0000"/>
                </a:solidFill>
                <a:latin typeface="微软雅黑" panose="020B0503020204020204" charset="-122"/>
                <a:ea typeface="微软雅黑" panose="020B0503020204020204" charset="-122"/>
                <a:cs typeface="+mn-cs"/>
                <a:sym typeface="+mn-ea"/>
              </a:rPr>
              <a:t>CAH</a:t>
            </a:r>
            <a:r>
              <a:rPr lang="zh-CN" altLang="en-US" sz="2400" dirty="0">
                <a:solidFill>
                  <a:srgbClr val="FF0000"/>
                </a:solidFill>
                <a:latin typeface="微软雅黑" panose="020B0503020204020204" charset="-122"/>
                <a:ea typeface="微软雅黑" panose="020B0503020204020204" charset="-122"/>
                <a:cs typeface="+mn-cs"/>
                <a:sym typeface="+mn-ea"/>
              </a:rPr>
              <a:t>罕见病治疗空白</a:t>
            </a:r>
            <a:endParaRPr lang="zh-CN" altLang="en-US" sz="2400" dirty="0">
              <a:solidFill>
                <a:srgbClr val="FF0000"/>
              </a:solidFill>
              <a:latin typeface="微软雅黑" panose="020B0503020204020204" charset="-122"/>
              <a:ea typeface="微软雅黑" panose="020B0503020204020204" charset="-122"/>
              <a:cs typeface="+mn-cs"/>
              <a:sym typeface="+mn-ea"/>
            </a:endParaRPr>
          </a:p>
        </p:txBody>
      </p:sp>
      <p:sp>
        <p:nvSpPr>
          <p:cNvPr id="8" name="文本框 7"/>
          <p:cNvSpPr txBox="1"/>
          <p:nvPr/>
        </p:nvSpPr>
        <p:spPr>
          <a:xfrm>
            <a:off x="0" y="180340"/>
            <a:ext cx="2461260" cy="835025"/>
          </a:xfrm>
          <a:prstGeom prst="rect">
            <a:avLst/>
          </a:prstGeom>
          <a:gradFill>
            <a:gsLst>
              <a:gs pos="0">
                <a:srgbClr val="A3D2A4">
                  <a:alpha val="100000"/>
                </a:srgbClr>
              </a:gs>
              <a:gs pos="47000">
                <a:srgbClr val="7ABC7C">
                  <a:alpha val="100000"/>
                </a:srgbClr>
              </a:gs>
              <a:gs pos="100000">
                <a:schemeClr val="accent4">
                  <a:lumMod val="85000"/>
                </a:schemeClr>
              </a:gs>
            </a:gsLst>
            <a:lin ang="12000000"/>
          </a:gradFill>
        </p:spPr>
        <p:txBody>
          <a:bodyPr wrap="square" rtlCol="0" anchor="ctr" anchorCtr="0">
            <a:noAutofit/>
          </a:bodyPr>
          <a:lstStyle/>
          <a:p>
            <a:pPr indent="0" algn="ctr" fontAlgn="auto">
              <a:lnSpc>
                <a:spcPct val="150000"/>
              </a:lnSpc>
            </a:pPr>
            <a:endParaRPr lang="zh-CN" altLang="en-US" sz="4000" b="1" dirty="0">
              <a:ln>
                <a:noFill/>
              </a:ln>
              <a:solidFill>
                <a:schemeClr val="bg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cxnSp>
        <p:nvCxnSpPr>
          <p:cNvPr id="2" name="直接连接符 1"/>
          <p:cNvCxnSpPr/>
          <p:nvPr/>
        </p:nvCxnSpPr>
        <p:spPr>
          <a:xfrm>
            <a:off x="2473325" y="999490"/>
            <a:ext cx="9732645" cy="0"/>
          </a:xfrm>
          <a:prstGeom prst="line">
            <a:avLst/>
          </a:prstGeom>
          <a:ln w="31750" cap="rnd">
            <a:solidFill>
              <a:srgbClr val="479249"/>
            </a:solidFill>
            <a:prstDash val="sysDot"/>
            <a:round/>
          </a:ln>
        </p:spPr>
        <p:style>
          <a:lnRef idx="0">
            <a:srgbClr val="FFFFFF"/>
          </a:lnRef>
          <a:fillRef idx="0">
            <a:srgbClr val="FFFFFF"/>
          </a:fillRef>
          <a:effectRef idx="0">
            <a:srgbClr val="FFFFFF"/>
          </a:effectRef>
          <a:fontRef idx="minor">
            <a:schemeClr val="tx1"/>
          </a:fontRef>
        </p:style>
      </p:cxnSp>
      <p:sp>
        <p:nvSpPr>
          <p:cNvPr id="9" name="标题 12"/>
          <p:cNvSpPr>
            <a:spLocks noGrp="1"/>
          </p:cNvSpPr>
          <p:nvPr>
            <p:custDataLst>
              <p:tags r:id="rId2"/>
            </p:custDataLst>
          </p:nvPr>
        </p:nvSpPr>
        <p:spPr>
          <a:xfrm>
            <a:off x="394335" y="351155"/>
            <a:ext cx="1779905" cy="5867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b="1" dirty="0">
                <a:solidFill>
                  <a:schemeClr val="bg1"/>
                </a:solidFill>
                <a:latin typeface="微软雅黑" panose="020B0503020204020204" charset="-122"/>
                <a:ea typeface="微软雅黑" panose="020B0503020204020204" charset="-122"/>
                <a:cs typeface="+mn-cs"/>
              </a:rPr>
              <a:t>公平性（一）</a:t>
            </a:r>
            <a:r>
              <a:rPr lang="en-US" altLang="zh-CN" sz="2800" b="1" dirty="0">
                <a:solidFill>
                  <a:schemeClr val="bg1"/>
                </a:solidFill>
                <a:latin typeface="微软雅黑" panose="020B0503020204020204" charset="-122"/>
                <a:ea typeface="微软雅黑" panose="020B0503020204020204" charset="-122"/>
                <a:cs typeface="+mn-cs"/>
              </a:rPr>
              <a:t> </a:t>
            </a:r>
            <a:endParaRPr lang="zh-CN" altLang="en-US" sz="2800" dirty="0">
              <a:solidFill>
                <a:schemeClr val="tx2">
                  <a:lumMod val="75000"/>
                </a:schemeClr>
              </a:solidFill>
              <a:latin typeface="微软雅黑" panose="020B0503020204020204" charset="-122"/>
              <a:ea typeface="微软雅黑" panose="020B0503020204020204"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44"/>
          <p:cNvSpPr/>
          <p:nvPr>
            <p:custDataLst>
              <p:tags r:id="rId1"/>
            </p:custDataLst>
          </p:nvPr>
        </p:nvSpPr>
        <p:spPr>
          <a:xfrm>
            <a:off x="281305" y="984250"/>
            <a:ext cx="11676380" cy="1727835"/>
          </a:xfrm>
          <a:prstGeom prst="roundRect">
            <a:avLst>
              <a:gd name="adj" fmla="val 5124"/>
            </a:avLst>
          </a:prstGeom>
          <a:gradFill>
            <a:gsLst>
              <a:gs pos="0">
                <a:schemeClr val="accent1">
                  <a:lumMod val="5000"/>
                  <a:lumOff val="95000"/>
                  <a:alpha val="0"/>
                </a:schemeClr>
              </a:gs>
              <a:gs pos="100000">
                <a:schemeClr val="accent1">
                  <a:lumMod val="20000"/>
                  <a:lumOff val="80000"/>
                  <a:alpha val="20000"/>
                </a:schemeClr>
              </a:gs>
            </a:gsLst>
            <a:lin ang="0" scaled="0"/>
          </a:gradFill>
          <a:ln w="9525">
            <a:gradFill flip="none" rotWithShape="1">
              <a:gsLst>
                <a:gs pos="50000">
                  <a:schemeClr val="accent4"/>
                </a:gs>
                <a:gs pos="0">
                  <a:schemeClr val="accent4">
                    <a:lumMod val="25000"/>
                    <a:lumOff val="75000"/>
                  </a:schemeClr>
                </a:gs>
                <a:gs pos="100000">
                  <a:schemeClr val="accent4">
                    <a:lumMod val="85000"/>
                  </a:schemeClr>
                </a:gs>
              </a:gsLst>
              <a:lin ang="5400000" scaled="0"/>
              <a:tileRect/>
            </a:gradFill>
            <a:round/>
          </a:ln>
        </p:spPr>
        <p:txBody>
          <a:bodyPr vert="horz" wrap="square" lIns="91440" tIns="45720" rIns="91440" bIns="45720" numCol="1" anchor="t" anchorCtr="0" compatLnSpc="1"/>
          <a:lstStyle/>
          <a:p>
            <a:endParaRPr lang="zh-CN" altLang="en-US">
              <a:solidFill>
                <a:schemeClr val="tx1"/>
              </a:solidFill>
            </a:endParaRPr>
          </a:p>
        </p:txBody>
      </p:sp>
      <p:sp>
        <p:nvSpPr>
          <p:cNvPr id="13" name="矩形 12"/>
          <p:cNvSpPr/>
          <p:nvPr/>
        </p:nvSpPr>
        <p:spPr>
          <a:xfrm>
            <a:off x="2338705" y="1431290"/>
            <a:ext cx="9732645" cy="859155"/>
          </a:xfrm>
          <a:prstGeom prst="rect">
            <a:avLst/>
          </a:prstGeom>
        </p:spPr>
        <p:txBody>
          <a:bodyPr wrap="square">
            <a:noAutofit/>
          </a:bodyPr>
          <a:lstStyle/>
          <a:p>
            <a:pPr marL="285750" indent="-285750">
              <a:lnSpc>
                <a:spcPct val="150000"/>
              </a:lnSpc>
              <a:buFont typeface="Wingdings" panose="05000000000000000000" charset="0"/>
              <a:buChar char="ü"/>
            </a:pPr>
            <a:endParaRPr lang="zh-CN" sz="120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0" y="180340"/>
            <a:ext cx="2461260" cy="835025"/>
          </a:xfrm>
          <a:prstGeom prst="rect">
            <a:avLst/>
          </a:prstGeom>
          <a:gradFill>
            <a:gsLst>
              <a:gs pos="0">
                <a:srgbClr val="A3D2A4">
                  <a:alpha val="100000"/>
                </a:srgbClr>
              </a:gs>
              <a:gs pos="47000">
                <a:srgbClr val="7ABC7C">
                  <a:alpha val="100000"/>
                </a:srgbClr>
              </a:gs>
              <a:gs pos="100000">
                <a:schemeClr val="accent4">
                  <a:lumMod val="85000"/>
                </a:schemeClr>
              </a:gs>
            </a:gsLst>
            <a:lin ang="12000000"/>
          </a:gradFill>
        </p:spPr>
        <p:txBody>
          <a:bodyPr wrap="square" rtlCol="0" anchor="ctr" anchorCtr="0">
            <a:noAutofit/>
          </a:bodyPr>
          <a:lstStyle/>
          <a:p>
            <a:pPr indent="0" algn="ctr" fontAlgn="auto">
              <a:lnSpc>
                <a:spcPct val="150000"/>
              </a:lnSpc>
            </a:pPr>
            <a:endParaRPr lang="zh-CN" altLang="en-US" sz="4000" b="1" dirty="0">
              <a:ln>
                <a:noFill/>
              </a:ln>
              <a:solidFill>
                <a:schemeClr val="bg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标题 12"/>
          <p:cNvSpPr>
            <a:spLocks noGrp="1"/>
          </p:cNvSpPr>
          <p:nvPr>
            <p:custDataLst>
              <p:tags r:id="rId2"/>
            </p:custDataLst>
          </p:nvPr>
        </p:nvSpPr>
        <p:spPr>
          <a:xfrm>
            <a:off x="394335" y="351155"/>
            <a:ext cx="1779905" cy="5867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b="1" dirty="0">
                <a:solidFill>
                  <a:schemeClr val="bg1"/>
                </a:solidFill>
                <a:latin typeface="微软雅黑" panose="020B0503020204020204" charset="-122"/>
                <a:ea typeface="微软雅黑" panose="020B0503020204020204" charset="-122"/>
                <a:cs typeface="+mn-cs"/>
              </a:rPr>
              <a:t>总结</a:t>
            </a:r>
            <a:r>
              <a:rPr lang="en-US" altLang="zh-CN" sz="2800" b="1" dirty="0">
                <a:solidFill>
                  <a:schemeClr val="bg1"/>
                </a:solidFill>
                <a:latin typeface="微软雅黑" panose="020B0503020204020204" charset="-122"/>
                <a:ea typeface="微软雅黑" panose="020B0503020204020204" charset="-122"/>
                <a:cs typeface="+mn-cs"/>
              </a:rPr>
              <a:t> </a:t>
            </a:r>
            <a:endParaRPr lang="zh-CN" altLang="en-US" sz="2800" dirty="0">
              <a:solidFill>
                <a:schemeClr val="tx2">
                  <a:lumMod val="75000"/>
                </a:schemeClr>
              </a:solidFill>
              <a:latin typeface="微软雅黑" panose="020B0503020204020204" charset="-122"/>
              <a:ea typeface="微软雅黑" panose="020B0503020204020204" charset="-122"/>
              <a:cs typeface="+mn-cs"/>
            </a:endParaRPr>
          </a:p>
        </p:txBody>
      </p:sp>
      <p:cxnSp>
        <p:nvCxnSpPr>
          <p:cNvPr id="2" name="直接连接符 1"/>
          <p:cNvCxnSpPr/>
          <p:nvPr/>
        </p:nvCxnSpPr>
        <p:spPr>
          <a:xfrm>
            <a:off x="2473325" y="999490"/>
            <a:ext cx="9732645" cy="0"/>
          </a:xfrm>
          <a:prstGeom prst="line">
            <a:avLst/>
          </a:prstGeom>
          <a:ln w="31750" cap="rnd">
            <a:solidFill>
              <a:srgbClr val="479249"/>
            </a:solidFill>
            <a:prstDash val="sysDot"/>
            <a:round/>
          </a:ln>
        </p:spPr>
        <p:style>
          <a:lnRef idx="0">
            <a:srgbClr val="FFFFFF"/>
          </a:lnRef>
          <a:fillRef idx="0">
            <a:srgbClr val="FFFFFF"/>
          </a:fillRef>
          <a:effectRef idx="0">
            <a:srgbClr val="FFFFFF"/>
          </a:effectRef>
          <a:fontRef idx="minor">
            <a:schemeClr val="tx1"/>
          </a:fontRef>
        </p:style>
      </p:cxnSp>
      <p:cxnSp>
        <p:nvCxnSpPr>
          <p:cNvPr id="24" name="直接连接符 23"/>
          <p:cNvCxnSpPr/>
          <p:nvPr>
            <p:custDataLst>
              <p:tags r:id="rId3"/>
            </p:custDataLst>
          </p:nvPr>
        </p:nvCxnSpPr>
        <p:spPr>
          <a:xfrm>
            <a:off x="2174405" y="1485611"/>
            <a:ext cx="0" cy="849121"/>
          </a:xfrm>
          <a:prstGeom prst="line">
            <a:avLst/>
          </a:prstGeom>
          <a:ln w="12700">
            <a:gradFill flip="none" rotWithShape="1">
              <a:gsLst>
                <a:gs pos="50000">
                  <a:schemeClr val="accent4"/>
                </a:gs>
                <a:gs pos="0">
                  <a:schemeClr val="accent4">
                    <a:lumMod val="25000"/>
                    <a:lumOff val="75000"/>
                  </a:schemeClr>
                </a:gs>
                <a:gs pos="100000">
                  <a:schemeClr val="accent4">
                    <a:lumMod val="85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21" name="矩形: 圆角 44"/>
          <p:cNvSpPr/>
          <p:nvPr>
            <p:custDataLst>
              <p:tags r:id="rId4"/>
            </p:custDataLst>
          </p:nvPr>
        </p:nvSpPr>
        <p:spPr>
          <a:xfrm>
            <a:off x="281305" y="2757805"/>
            <a:ext cx="11676380" cy="1088390"/>
          </a:xfrm>
          <a:prstGeom prst="roundRect">
            <a:avLst>
              <a:gd name="adj" fmla="val 5124"/>
            </a:avLst>
          </a:prstGeom>
          <a:gradFill>
            <a:gsLst>
              <a:gs pos="0">
                <a:schemeClr val="accent1">
                  <a:lumMod val="5000"/>
                  <a:lumOff val="95000"/>
                  <a:alpha val="0"/>
                </a:schemeClr>
              </a:gs>
              <a:gs pos="100000">
                <a:schemeClr val="accent1">
                  <a:lumMod val="20000"/>
                  <a:lumOff val="80000"/>
                  <a:alpha val="20000"/>
                </a:schemeClr>
              </a:gs>
            </a:gsLst>
            <a:lin ang="0" scaled="0"/>
          </a:gradFill>
          <a:ln w="9525">
            <a:gradFill flip="none" rotWithShape="1">
              <a:gsLst>
                <a:gs pos="50000">
                  <a:schemeClr val="accent4"/>
                </a:gs>
                <a:gs pos="0">
                  <a:schemeClr val="accent4">
                    <a:lumMod val="25000"/>
                    <a:lumOff val="75000"/>
                  </a:schemeClr>
                </a:gs>
                <a:gs pos="100000">
                  <a:schemeClr val="accent4">
                    <a:lumMod val="85000"/>
                  </a:schemeClr>
                </a:gs>
              </a:gsLst>
              <a:lin ang="5400000" scaled="0"/>
              <a:tileRect/>
            </a:gradFill>
            <a:round/>
          </a:ln>
        </p:spPr>
        <p:txBody>
          <a:bodyPr vert="horz" wrap="square" lIns="91440" tIns="45720" rIns="91440" bIns="45720" numCol="1" anchor="t" anchorCtr="0" compatLnSpc="1"/>
          <a:lstStyle/>
          <a:p>
            <a:endParaRPr lang="zh-CN" altLang="en-US">
              <a:solidFill>
                <a:schemeClr val="tx1"/>
              </a:solidFill>
            </a:endParaRPr>
          </a:p>
        </p:txBody>
      </p:sp>
      <p:cxnSp>
        <p:nvCxnSpPr>
          <p:cNvPr id="22" name="直接连接符 21"/>
          <p:cNvCxnSpPr/>
          <p:nvPr>
            <p:custDataLst>
              <p:tags r:id="rId5"/>
            </p:custDataLst>
          </p:nvPr>
        </p:nvCxnSpPr>
        <p:spPr>
          <a:xfrm>
            <a:off x="2174405" y="2771486"/>
            <a:ext cx="0" cy="849121"/>
          </a:xfrm>
          <a:prstGeom prst="line">
            <a:avLst/>
          </a:prstGeom>
          <a:ln w="12700">
            <a:gradFill flip="none" rotWithShape="1">
              <a:gsLst>
                <a:gs pos="50000">
                  <a:schemeClr val="accent4"/>
                </a:gs>
                <a:gs pos="0">
                  <a:schemeClr val="accent4">
                    <a:lumMod val="25000"/>
                    <a:lumOff val="75000"/>
                  </a:schemeClr>
                </a:gs>
                <a:gs pos="100000">
                  <a:schemeClr val="accent4">
                    <a:lumMod val="85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custDataLst>
              <p:tags r:id="rId6"/>
            </p:custDataLst>
          </p:nvPr>
        </p:nvSpPr>
        <p:spPr>
          <a:xfrm>
            <a:off x="416560" y="4225925"/>
            <a:ext cx="1593215" cy="469265"/>
          </a:xfrm>
          <a:prstGeom prst="rect">
            <a:avLst/>
          </a:prstGeom>
          <a:noFill/>
          <a:ln>
            <a:noFill/>
          </a:ln>
        </p:spPr>
        <p:txBody>
          <a:bodyPr wrap="square" rtlCol="0">
            <a:noAutofit/>
          </a:bodyPr>
          <a:lstStyle/>
          <a:p>
            <a:pPr indent="0" algn="ctr" fontAlgn="auto">
              <a:lnSpc>
                <a:spcPct val="100000"/>
              </a:lnSpc>
            </a:pPr>
            <a:r>
              <a:rPr lang="zh-CN" altLang="en-US" sz="2800">
                <a:solidFill>
                  <a:schemeClr val="tx1">
                    <a:lumMod val="85000"/>
                    <a:lumOff val="15000"/>
                  </a:schemeClr>
                </a:solidFill>
                <a:latin typeface="微软雅黑" panose="020B0503020204020204" charset="-122"/>
                <a:ea typeface="微软雅黑" panose="020B0503020204020204" charset="-122"/>
                <a:sym typeface="+mn-ea"/>
              </a:rPr>
              <a:t>有效性</a:t>
            </a:r>
            <a:endParaRPr lang="zh-CN" altLang="en-US" sz="280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30" name="矩形: 圆角 44"/>
          <p:cNvSpPr/>
          <p:nvPr>
            <p:custDataLst>
              <p:tags r:id="rId7"/>
            </p:custDataLst>
          </p:nvPr>
        </p:nvSpPr>
        <p:spPr>
          <a:xfrm>
            <a:off x="281305" y="5239385"/>
            <a:ext cx="11676380" cy="1088390"/>
          </a:xfrm>
          <a:prstGeom prst="roundRect">
            <a:avLst>
              <a:gd name="adj" fmla="val 5124"/>
            </a:avLst>
          </a:prstGeom>
          <a:gradFill>
            <a:gsLst>
              <a:gs pos="0">
                <a:schemeClr val="accent1">
                  <a:lumMod val="5000"/>
                  <a:lumOff val="95000"/>
                  <a:alpha val="0"/>
                </a:schemeClr>
              </a:gs>
              <a:gs pos="100000">
                <a:schemeClr val="accent1">
                  <a:lumMod val="20000"/>
                  <a:lumOff val="80000"/>
                  <a:alpha val="20000"/>
                </a:schemeClr>
              </a:gs>
            </a:gsLst>
            <a:lin ang="0" scaled="0"/>
          </a:gradFill>
          <a:ln w="9525">
            <a:gradFill flip="none" rotWithShape="1">
              <a:gsLst>
                <a:gs pos="50000">
                  <a:schemeClr val="accent4"/>
                </a:gs>
                <a:gs pos="0">
                  <a:schemeClr val="accent4">
                    <a:lumMod val="25000"/>
                    <a:lumOff val="75000"/>
                  </a:schemeClr>
                </a:gs>
                <a:gs pos="100000">
                  <a:schemeClr val="accent4">
                    <a:lumMod val="85000"/>
                  </a:schemeClr>
                </a:gs>
              </a:gsLst>
              <a:lin ang="5400000" scaled="0"/>
              <a:tileRect/>
            </a:gradFill>
            <a:round/>
          </a:ln>
        </p:spPr>
        <p:txBody>
          <a:bodyPr vert="horz" wrap="square" lIns="91440" tIns="45720" rIns="91440" bIns="45720" numCol="1" anchor="t" anchorCtr="0" compatLnSpc="1"/>
          <a:lstStyle/>
          <a:p>
            <a:endParaRPr lang="zh-CN" altLang="en-US">
              <a:solidFill>
                <a:schemeClr val="tx1"/>
              </a:solidFill>
            </a:endParaRPr>
          </a:p>
        </p:txBody>
      </p:sp>
      <p:cxnSp>
        <p:nvCxnSpPr>
          <p:cNvPr id="31" name="直接连接符 30"/>
          <p:cNvCxnSpPr/>
          <p:nvPr>
            <p:custDataLst>
              <p:tags r:id="rId8"/>
            </p:custDataLst>
          </p:nvPr>
        </p:nvCxnSpPr>
        <p:spPr>
          <a:xfrm>
            <a:off x="2174405" y="5237191"/>
            <a:ext cx="0" cy="849121"/>
          </a:xfrm>
          <a:prstGeom prst="line">
            <a:avLst/>
          </a:prstGeom>
          <a:ln w="12700">
            <a:gradFill flip="none" rotWithShape="1">
              <a:gsLst>
                <a:gs pos="50000">
                  <a:schemeClr val="accent4"/>
                </a:gs>
                <a:gs pos="0">
                  <a:schemeClr val="accent4">
                    <a:lumMod val="25000"/>
                    <a:lumOff val="75000"/>
                  </a:schemeClr>
                </a:gs>
                <a:gs pos="100000">
                  <a:schemeClr val="accent4">
                    <a:lumMod val="85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34" name="矩形: 圆角 44"/>
          <p:cNvSpPr/>
          <p:nvPr>
            <p:custDataLst>
              <p:tags r:id="rId9"/>
            </p:custDataLst>
          </p:nvPr>
        </p:nvSpPr>
        <p:spPr>
          <a:xfrm>
            <a:off x="281305" y="3935095"/>
            <a:ext cx="11676380" cy="1121410"/>
          </a:xfrm>
          <a:prstGeom prst="roundRect">
            <a:avLst>
              <a:gd name="adj" fmla="val 5124"/>
            </a:avLst>
          </a:prstGeom>
          <a:gradFill>
            <a:gsLst>
              <a:gs pos="0">
                <a:schemeClr val="accent1">
                  <a:lumMod val="5000"/>
                  <a:lumOff val="95000"/>
                  <a:alpha val="0"/>
                </a:schemeClr>
              </a:gs>
              <a:gs pos="100000">
                <a:schemeClr val="accent1">
                  <a:lumMod val="20000"/>
                  <a:lumOff val="80000"/>
                  <a:alpha val="20000"/>
                </a:schemeClr>
              </a:gs>
            </a:gsLst>
            <a:lin ang="0" scaled="0"/>
          </a:gradFill>
          <a:ln w="9525">
            <a:gradFill flip="none" rotWithShape="1">
              <a:gsLst>
                <a:gs pos="50000">
                  <a:schemeClr val="accent4"/>
                </a:gs>
                <a:gs pos="0">
                  <a:schemeClr val="accent4">
                    <a:lumMod val="25000"/>
                    <a:lumOff val="75000"/>
                  </a:schemeClr>
                </a:gs>
                <a:gs pos="100000">
                  <a:schemeClr val="accent4">
                    <a:lumMod val="85000"/>
                  </a:schemeClr>
                </a:gs>
              </a:gsLst>
              <a:lin ang="5400000" scaled="0"/>
              <a:tileRect/>
            </a:gradFill>
            <a:round/>
          </a:ln>
        </p:spPr>
        <p:txBody>
          <a:bodyPr vert="horz" wrap="square" lIns="91440" tIns="45720" rIns="91440" bIns="45720" numCol="1" anchor="t" anchorCtr="0" compatLnSpc="1"/>
          <a:lstStyle/>
          <a:p>
            <a:endParaRPr lang="zh-CN" altLang="en-US">
              <a:solidFill>
                <a:schemeClr val="tx1"/>
              </a:solidFill>
            </a:endParaRPr>
          </a:p>
        </p:txBody>
      </p:sp>
      <p:cxnSp>
        <p:nvCxnSpPr>
          <p:cNvPr id="35" name="直接连接符 34"/>
          <p:cNvCxnSpPr/>
          <p:nvPr>
            <p:custDataLst>
              <p:tags r:id="rId10"/>
            </p:custDataLst>
          </p:nvPr>
        </p:nvCxnSpPr>
        <p:spPr>
          <a:xfrm>
            <a:off x="2174405" y="4065616"/>
            <a:ext cx="0" cy="849121"/>
          </a:xfrm>
          <a:prstGeom prst="line">
            <a:avLst/>
          </a:prstGeom>
          <a:ln w="12700">
            <a:gradFill flip="none" rotWithShape="1">
              <a:gsLst>
                <a:gs pos="50000">
                  <a:schemeClr val="accent4"/>
                </a:gs>
                <a:gs pos="0">
                  <a:schemeClr val="accent4">
                    <a:lumMod val="25000"/>
                    <a:lumOff val="75000"/>
                  </a:schemeClr>
                </a:gs>
                <a:gs pos="100000">
                  <a:schemeClr val="accent4">
                    <a:lumMod val="85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37" name="矩形 36"/>
          <p:cNvSpPr/>
          <p:nvPr>
            <p:custDataLst>
              <p:tags r:id="rId11"/>
            </p:custDataLst>
          </p:nvPr>
        </p:nvSpPr>
        <p:spPr>
          <a:xfrm>
            <a:off x="2174240" y="986790"/>
            <a:ext cx="10008235" cy="1682115"/>
          </a:xfrm>
          <a:prstGeom prst="rect">
            <a:avLst/>
          </a:prstGeom>
        </p:spPr>
        <p:txBody>
          <a:bodyPr wrap="square">
            <a:noAutofit/>
          </a:bodyPr>
          <a:lstStyle/>
          <a:p>
            <a:pPr marL="285750" indent="-285750">
              <a:lnSpc>
                <a:spcPct val="150000"/>
              </a:lnSpc>
              <a:buFont typeface="Wingdings" panose="05000000000000000000" charset="0"/>
              <a:buChar char="Ø"/>
            </a:pP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国内首家获批，被纳入“</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优先审评审批的儿童用药</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sz="14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填补目录中盐皮质激素的空白。</a:t>
            </a:r>
            <a:endParaRPr lang="zh-CN" sz="14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Ø"/>
            </a:pPr>
            <a:r>
              <a:rPr lang="zh-CN" altLang="en-US" sz="1400" dirty="0">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被纳⼊为</a:t>
            </a:r>
            <a:r>
              <a:rPr lang="zh-CN" altLang="en-US" sz="140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《第⼀批罕见病目录》</a:t>
            </a:r>
            <a:r>
              <a:rPr lang="zh-CN" altLang="en-US" sz="1400" dirty="0">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中第一位。</a:t>
            </a:r>
            <a:endParaRPr lang="zh-CN" altLang="en-US" sz="1400" dirty="0">
              <a:highlight>
                <a:srgbClr val="000000">
                  <a:alpha val="0"/>
                </a:srgbClr>
              </a:highlight>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Ø"/>
            </a:pPr>
            <a:r>
              <a:rPr lang="zh-CN" altLang="en-US" sz="1400" dirty="0">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入选2019年国家</a:t>
            </a:r>
            <a:r>
              <a:rPr lang="zh-CN" altLang="en-US" sz="140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“重大新药创制”</a:t>
            </a:r>
            <a:r>
              <a:rPr lang="zh-CN" altLang="en-US" sz="1400" dirty="0">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科技重大专项课题。</a:t>
            </a:r>
            <a:endParaRPr lang="zh-CN" altLang="en-US" sz="1400" dirty="0">
              <a:highlight>
                <a:srgbClr val="000000">
                  <a:alpha val="0"/>
                </a:srgbClr>
              </a:highlight>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Ø"/>
            </a:pPr>
            <a:r>
              <a:rPr lang="zh-CN" altLang="en-US" sz="1400" dirty="0">
                <a:solidFill>
                  <a:schemeClr val="tx1">
                    <a:lumMod val="85000"/>
                    <a:lumOff val="1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获得</a:t>
            </a:r>
            <a:r>
              <a:rPr lang="zh-CN" altLang="en-US" sz="140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发明专利，</a:t>
            </a:r>
            <a:r>
              <a:rPr lang="zh-CN" altLang="en-US" sz="1400" dirty="0">
                <a:solidFill>
                  <a:schemeClr val="tx1">
                    <a:lumMod val="85000"/>
                    <a:lumOff val="1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实现了</a:t>
            </a:r>
            <a:r>
              <a:rPr lang="zh-CN" altLang="en-US" sz="140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从冷藏储存到常温储存。</a:t>
            </a:r>
            <a:endParaRPr lang="zh-CN" altLang="en-US" sz="140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Ø"/>
            </a:pPr>
            <a:r>
              <a:rPr lang="zh-CN" altLang="en-US" sz="1400" dirty="0">
                <a:solidFill>
                  <a:schemeClr val="tx1">
                    <a:lumMod val="85000"/>
                    <a:lumOff val="1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为国家药品监督管理局</a:t>
            </a:r>
            <a:r>
              <a:rPr lang="zh-CN" altLang="en-US" sz="140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唯一批准有效期延长至</a:t>
            </a:r>
            <a:r>
              <a:rPr lang="en-US" altLang="zh-CN" sz="140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36</a:t>
            </a:r>
            <a:r>
              <a:rPr lang="zh-CN" altLang="en-US" sz="140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个月</a:t>
            </a:r>
            <a:r>
              <a:rPr lang="zh-CN" altLang="en-US" sz="1400" dirty="0">
                <a:solidFill>
                  <a:schemeClr val="tx1">
                    <a:lumMod val="85000"/>
                    <a:lumOff val="1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的</a:t>
            </a:r>
            <a:r>
              <a:rPr lang="zh-CN" sz="1400" dirty="0">
                <a:solidFill>
                  <a:schemeClr val="tx1">
                    <a:lumMod val="85000"/>
                    <a:lumOff val="1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醋酸氟氢可的松片</a:t>
            </a:r>
            <a:endParaRPr lang="en-US" altLang="zh-CN" sz="140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Ø"/>
            </a:pPr>
            <a:endParaRPr lang="en-US" altLang="zh-CN" sz="140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custDataLst>
              <p:tags r:id="rId12"/>
            </p:custDataLst>
          </p:nvPr>
        </p:nvSpPr>
        <p:spPr>
          <a:xfrm>
            <a:off x="395605" y="1665605"/>
            <a:ext cx="1614170" cy="375285"/>
          </a:xfrm>
          <a:prstGeom prst="rect">
            <a:avLst/>
          </a:prstGeom>
          <a:noFill/>
          <a:ln>
            <a:noFill/>
          </a:ln>
        </p:spPr>
        <p:txBody>
          <a:bodyPr wrap="square" rtlCol="0">
            <a:noAutofit/>
          </a:bodyPr>
          <a:lstStyle/>
          <a:p>
            <a:pPr indent="0" algn="ctr" fontAlgn="auto">
              <a:lnSpc>
                <a:spcPct val="100000"/>
              </a:lnSpc>
            </a:pPr>
            <a:r>
              <a:rPr lang="zh-CN" altLang="en-US" sz="2800">
                <a:solidFill>
                  <a:schemeClr val="tx1">
                    <a:lumMod val="85000"/>
                    <a:lumOff val="15000"/>
                  </a:schemeClr>
                </a:solidFill>
                <a:latin typeface="微软雅黑" panose="020B0503020204020204" charset="-122"/>
                <a:ea typeface="微软雅黑" panose="020B0503020204020204" charset="-122"/>
                <a:sym typeface="+mn-ea"/>
              </a:rPr>
              <a:t>创新性</a:t>
            </a:r>
            <a:endParaRPr lang="zh-CN" altLang="en-US" sz="280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5" name="文本框 4"/>
          <p:cNvSpPr txBox="1"/>
          <p:nvPr>
            <p:custDataLst>
              <p:tags r:id="rId13"/>
            </p:custDataLst>
          </p:nvPr>
        </p:nvSpPr>
        <p:spPr>
          <a:xfrm>
            <a:off x="425450" y="5518785"/>
            <a:ext cx="1593215" cy="375285"/>
          </a:xfrm>
          <a:prstGeom prst="rect">
            <a:avLst/>
          </a:prstGeom>
          <a:noFill/>
          <a:ln>
            <a:noFill/>
          </a:ln>
        </p:spPr>
        <p:txBody>
          <a:bodyPr wrap="square" rtlCol="0">
            <a:noAutofit/>
          </a:bodyPr>
          <a:lstStyle/>
          <a:p>
            <a:pPr indent="0" algn="ctr" fontAlgn="auto">
              <a:lnSpc>
                <a:spcPct val="100000"/>
              </a:lnSpc>
            </a:pPr>
            <a:r>
              <a:rPr lang="zh-CN" altLang="en-US" sz="2800">
                <a:solidFill>
                  <a:schemeClr val="tx1">
                    <a:lumMod val="85000"/>
                    <a:lumOff val="15000"/>
                  </a:schemeClr>
                </a:solidFill>
                <a:latin typeface="微软雅黑" panose="020B0503020204020204" charset="-122"/>
                <a:ea typeface="微软雅黑" panose="020B0503020204020204" charset="-122"/>
                <a:sym typeface="+mn-ea"/>
              </a:rPr>
              <a:t>公平性</a:t>
            </a:r>
            <a:endParaRPr lang="zh-CN" altLang="en-US" sz="280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0" name="矩形 9"/>
          <p:cNvSpPr/>
          <p:nvPr>
            <p:custDataLst>
              <p:tags r:id="rId14"/>
            </p:custDataLst>
          </p:nvPr>
        </p:nvSpPr>
        <p:spPr>
          <a:xfrm>
            <a:off x="2183765" y="5383530"/>
            <a:ext cx="9773920" cy="1062990"/>
          </a:xfrm>
          <a:prstGeom prst="rect">
            <a:avLst/>
          </a:prstGeom>
        </p:spPr>
        <p:txBody>
          <a:bodyPr wrap="square">
            <a:noAutofit/>
          </a:bodyPr>
          <a:lstStyle/>
          <a:p>
            <a:pPr marL="285750" indent="-285750">
              <a:lnSpc>
                <a:spcPct val="150000"/>
              </a:lnSpc>
              <a:buFont typeface="Wingdings" panose="05000000000000000000" charset="0"/>
              <a:buChar char="Ø"/>
            </a:pPr>
            <a:r>
              <a:rPr lang="zh-CN" sz="1400" dirty="0">
                <a:latin typeface="微软雅黑" panose="020B0503020204020204" charset="-122"/>
                <a:ea typeface="微软雅黑" panose="020B0503020204020204" charset="-122"/>
                <a:cs typeface="微软雅黑" panose="020B0503020204020204" charset="-122"/>
                <a:sym typeface="+mn-ea"/>
              </a:rPr>
              <a:t>醋酸氟氢可的松片可</a:t>
            </a:r>
            <a:r>
              <a:rPr lang="zh-CN" sz="1400">
                <a:solidFill>
                  <a:srgbClr val="FF0000"/>
                </a:solidFill>
                <a:latin typeface="微软雅黑" panose="020B0503020204020204" charset="-122"/>
                <a:ea typeface="微软雅黑" panose="020B0503020204020204" charset="-122"/>
                <a:cs typeface="微软雅黑" panose="020B0503020204020204" charset="-122"/>
                <a:sym typeface="+mn-ea"/>
              </a:rPr>
              <a:t>填补目录中盐皮质激素的空白，</a:t>
            </a:r>
            <a:r>
              <a:rPr lang="zh-CN" sz="1400">
                <a:solidFill>
                  <a:schemeClr val="tx1"/>
                </a:solidFill>
                <a:latin typeface="微软雅黑" panose="020B0503020204020204" charset="-122"/>
                <a:ea typeface="微软雅黑" panose="020B0503020204020204" charset="-122"/>
                <a:cs typeface="微软雅黑" panose="020B0503020204020204" charset="-122"/>
                <a:sym typeface="+mn-ea"/>
              </a:rPr>
              <a:t>更好地满足患者治疗需求。</a:t>
            </a:r>
            <a:endParaRPr lang="zh-CN"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Ø"/>
            </a:pPr>
            <a:r>
              <a:rPr sz="1400" dirty="0">
                <a:latin typeface="微软雅黑" panose="020B0503020204020204" charset="-122"/>
                <a:ea typeface="微软雅黑" panose="020B0503020204020204" charset="-122"/>
                <a:cs typeface="微软雅黑" panose="020B0503020204020204" charset="-122"/>
                <a:sym typeface="+mn-ea"/>
              </a:rPr>
              <a:t>罕见</a:t>
            </a:r>
            <a:r>
              <a:rPr lang="zh-CN" sz="1400" dirty="0">
                <a:latin typeface="微软雅黑" panose="020B0503020204020204" charset="-122"/>
                <a:ea typeface="微软雅黑" panose="020B0503020204020204" charset="-122"/>
                <a:cs typeface="微软雅黑" panose="020B0503020204020204" charset="-122"/>
                <a:sym typeface="+mn-ea"/>
              </a:rPr>
              <a:t>病用药</a:t>
            </a:r>
            <a:r>
              <a:rPr sz="1400" dirty="0">
                <a:latin typeface="微软雅黑" panose="020B0503020204020204" charset="-122"/>
                <a:ea typeface="微软雅黑" panose="020B0503020204020204" charset="-122"/>
                <a:cs typeface="微软雅黑" panose="020B0503020204020204" charset="-122"/>
                <a:sym typeface="+mn-ea"/>
              </a:rPr>
              <a:t>，</a:t>
            </a:r>
            <a:r>
              <a:rPr sz="1400" dirty="0">
                <a:solidFill>
                  <a:srgbClr val="FF0000"/>
                </a:solidFill>
                <a:latin typeface="微软雅黑" panose="020B0503020204020204" charset="-122"/>
                <a:ea typeface="微软雅黑" panose="020B0503020204020204" charset="-122"/>
                <a:cs typeface="微软雅黑" panose="020B0503020204020204" charset="-122"/>
                <a:sym typeface="+mn-ea"/>
              </a:rPr>
              <a:t>基金影响可控</a:t>
            </a:r>
            <a:r>
              <a:rPr lang="zh-CN" sz="14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减少现有治疗方案不良反应的临床管理难度，</a:t>
            </a:r>
            <a:r>
              <a:rPr lang="zh-CN" sz="1400" dirty="0">
                <a:solidFill>
                  <a:srgbClr val="FF0000"/>
                </a:solidFill>
                <a:latin typeface="微软雅黑" panose="020B0503020204020204" charset="-122"/>
                <a:ea typeface="微软雅黑" panose="020B0503020204020204" charset="-122"/>
                <a:cs typeface="微软雅黑" panose="020B0503020204020204" charset="-122"/>
                <a:sym typeface="+mn-ea"/>
              </a:rPr>
              <a:t>间接降低医疗成本。</a:t>
            </a:r>
            <a:endParaRPr lang="zh-CN" sz="140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2" name="矩形 11"/>
          <p:cNvSpPr/>
          <p:nvPr>
            <p:custDataLst>
              <p:tags r:id="rId15"/>
            </p:custDataLst>
          </p:nvPr>
        </p:nvSpPr>
        <p:spPr>
          <a:xfrm>
            <a:off x="2197735" y="4076065"/>
            <a:ext cx="10008235" cy="942975"/>
          </a:xfrm>
          <a:prstGeom prst="rect">
            <a:avLst/>
          </a:prstGeom>
        </p:spPr>
        <p:txBody>
          <a:bodyPr wrap="square">
            <a:noAutofit/>
          </a:bodyPr>
          <a:lstStyle/>
          <a:p>
            <a:pPr marL="285750" indent="-285750">
              <a:lnSpc>
                <a:spcPct val="150000"/>
              </a:lnSpc>
              <a:buFont typeface="Wingdings" panose="05000000000000000000" charset="0"/>
              <a:buChar char="Ø"/>
            </a:pPr>
            <a:r>
              <a:rPr lang="zh-CN" sz="1400" dirty="0">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醋酸氟氢可的松片是</a:t>
            </a:r>
            <a:r>
              <a:rPr lang="zh-CN" altLang="en-US" sz="1400" dirty="0">
                <a:solidFill>
                  <a:schemeClr val="bg2">
                    <a:lumMod val="25000"/>
                  </a:schemeClr>
                </a:solidFill>
                <a:highlight>
                  <a:srgbClr val="000000">
                    <a:alpha val="0"/>
                  </a:srgbClr>
                </a:highlight>
                <a:latin typeface="微软雅黑" panose="020B0503020204020204" charset="-122"/>
                <a:ea typeface="微软雅黑" panose="020B0503020204020204" charset="-122"/>
                <a:sym typeface="+mn-ea"/>
              </a:rPr>
              <a:t>国内</a:t>
            </a:r>
            <a:r>
              <a:rPr lang="en-US" altLang="zh-CN" sz="1400" dirty="0">
                <a:solidFill>
                  <a:schemeClr val="bg2">
                    <a:lumMod val="25000"/>
                  </a:schemeClr>
                </a:solidFill>
                <a:highlight>
                  <a:srgbClr val="000000">
                    <a:alpha val="0"/>
                  </a:srgbClr>
                </a:highlight>
                <a:latin typeface="微软雅黑" panose="020B0503020204020204" charset="-122"/>
                <a:ea typeface="微软雅黑" panose="020B0503020204020204" charset="-122"/>
                <a:sym typeface="+mn-ea"/>
              </a:rPr>
              <a:t>外指南/</a:t>
            </a:r>
            <a:r>
              <a:rPr lang="zh-CN" altLang="en-US" sz="1400" dirty="0">
                <a:solidFill>
                  <a:schemeClr val="bg2">
                    <a:lumMod val="25000"/>
                  </a:schemeClr>
                </a:solidFill>
                <a:highlight>
                  <a:srgbClr val="000000">
                    <a:alpha val="0"/>
                  </a:srgbClr>
                </a:highlight>
                <a:latin typeface="微软雅黑" panose="020B0503020204020204" charset="-122"/>
                <a:ea typeface="微软雅黑" panose="020B0503020204020204" charset="-122"/>
                <a:sym typeface="+mn-ea"/>
              </a:rPr>
              <a:t>共识</a:t>
            </a:r>
            <a:r>
              <a:rPr lang="en-US" altLang="zh-CN" sz="1400" dirty="0">
                <a:solidFill>
                  <a:srgbClr val="FF0000"/>
                </a:solidFill>
                <a:highlight>
                  <a:srgbClr val="000000">
                    <a:alpha val="0"/>
                  </a:srgbClr>
                </a:highlight>
                <a:latin typeface="微软雅黑" panose="020B0503020204020204" charset="-122"/>
                <a:ea typeface="微软雅黑" panose="020B0503020204020204" charset="-122"/>
                <a:sym typeface="+mn-ea"/>
              </a:rPr>
              <a:t>一致推荐</a:t>
            </a:r>
            <a:r>
              <a:rPr lang="zh-CN" altLang="en-US" sz="1400" dirty="0">
                <a:solidFill>
                  <a:schemeClr val="bg2">
                    <a:lumMod val="25000"/>
                  </a:schemeClr>
                </a:solidFill>
                <a:highlight>
                  <a:srgbClr val="000000">
                    <a:alpha val="0"/>
                  </a:srgbClr>
                </a:highlight>
                <a:latin typeface="微软雅黑" panose="020B0503020204020204" charset="-122"/>
                <a:ea typeface="微软雅黑" panose="020B0503020204020204" charset="-122"/>
                <a:sym typeface="+mn-ea"/>
              </a:rPr>
              <a:t>治疗失盐型</a:t>
            </a:r>
            <a:r>
              <a:rPr lang="en-US" altLang="zh-CN" sz="1400" dirty="0">
                <a:solidFill>
                  <a:schemeClr val="bg2">
                    <a:lumMod val="25000"/>
                  </a:schemeClr>
                </a:solidFill>
                <a:highlight>
                  <a:srgbClr val="000000">
                    <a:alpha val="0"/>
                  </a:srgbClr>
                </a:highlight>
                <a:latin typeface="微软雅黑" panose="020B0503020204020204" charset="-122"/>
                <a:ea typeface="微软雅黑" panose="020B0503020204020204" charset="-122"/>
                <a:sym typeface="+mn-ea"/>
              </a:rPr>
              <a:t>CAH</a:t>
            </a:r>
            <a:r>
              <a:rPr lang="zh-CN" altLang="en-US" sz="1400" dirty="0">
                <a:solidFill>
                  <a:schemeClr val="bg2">
                    <a:lumMod val="25000"/>
                  </a:schemeClr>
                </a:solidFill>
                <a:highlight>
                  <a:srgbClr val="000000">
                    <a:alpha val="0"/>
                  </a:srgbClr>
                </a:highlight>
                <a:latin typeface="微软雅黑" panose="020B0503020204020204" charset="-122"/>
                <a:ea typeface="微软雅黑" panose="020B0503020204020204" charset="-122"/>
                <a:sym typeface="+mn-ea"/>
              </a:rPr>
              <a:t>药物。</a:t>
            </a:r>
            <a:endParaRPr lang="zh-CN" altLang="en-US" sz="140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mn-cs"/>
              <a:sym typeface="+mn-ea"/>
            </a:endParaRPr>
          </a:p>
          <a:p>
            <a:pPr marL="285750" indent="-285750">
              <a:lnSpc>
                <a:spcPct val="150000"/>
              </a:lnSpc>
              <a:buFont typeface="Wingdings" panose="05000000000000000000" charset="0"/>
              <a:buChar char="Ø"/>
            </a:pPr>
            <a:r>
              <a:rPr lang="zh-CN" altLang="en-US" sz="1400" dirty="0">
                <a:solidFill>
                  <a:schemeClr val="bg2">
                    <a:lumMod val="25000"/>
                  </a:schemeClr>
                </a:solidFill>
                <a:highlight>
                  <a:srgbClr val="000000">
                    <a:alpha val="0"/>
                  </a:srgbClr>
                </a:highlight>
                <a:latin typeface="微软雅黑" panose="020B0503020204020204" charset="-122"/>
                <a:ea typeface="微软雅黑" panose="020B0503020204020204" charset="-122"/>
                <a:sym typeface="+mn-ea"/>
              </a:rPr>
              <a:t>醋酸氟氢可的松片</a:t>
            </a:r>
            <a:r>
              <a:rPr lang="zh-CN" altLang="en-US" sz="1400" dirty="0">
                <a:solidFill>
                  <a:srgbClr val="FF0000"/>
                </a:solidFill>
                <a:highlight>
                  <a:srgbClr val="000000">
                    <a:alpha val="0"/>
                  </a:srgbClr>
                </a:highlight>
                <a:latin typeface="微软雅黑" panose="020B0503020204020204" charset="-122"/>
                <a:ea typeface="微软雅黑" panose="020B0503020204020204" charset="-122"/>
                <a:sym typeface="+mn-ea"/>
              </a:rPr>
              <a:t>有效改善</a:t>
            </a:r>
            <a:r>
              <a:rPr lang="en-US" altLang="zh-CN" sz="140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CAH</a:t>
            </a:r>
            <a:r>
              <a:rPr lang="zh-CN" altLang="en-US" sz="140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Addison</a:t>
            </a:r>
            <a:r>
              <a:rPr lang="zh-CN" altLang="en-US" sz="140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病，提高临床诊疗水平</a:t>
            </a:r>
            <a:r>
              <a:rPr lang="zh-CN" altLang="en-US" sz="1400" dirty="0">
                <a:solidFill>
                  <a:schemeClr val="bg2">
                    <a:lumMod val="25000"/>
                  </a:schemeClr>
                </a:solidFill>
                <a:highlight>
                  <a:srgbClr val="000000">
                    <a:alpha val="0"/>
                  </a:srgbClr>
                </a:highlight>
                <a:latin typeface="微软雅黑" panose="020B0503020204020204" charset="-122"/>
                <a:ea typeface="微软雅黑" panose="020B0503020204020204" charset="-122"/>
                <a:sym typeface="+mn-ea"/>
              </a:rPr>
              <a:t>。</a:t>
            </a:r>
            <a:endParaRPr lang="zh-CN" sz="1400"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16"/>
            </p:custDataLst>
          </p:nvPr>
        </p:nvSpPr>
        <p:spPr>
          <a:xfrm>
            <a:off x="297180" y="3028950"/>
            <a:ext cx="1885315" cy="563245"/>
          </a:xfrm>
          <a:prstGeom prst="rect">
            <a:avLst/>
          </a:prstGeom>
          <a:noFill/>
          <a:ln>
            <a:noFill/>
          </a:ln>
        </p:spPr>
        <p:txBody>
          <a:bodyPr wrap="square" rtlCol="0">
            <a:noAutofit/>
          </a:bodyPr>
          <a:lstStyle/>
          <a:p>
            <a:pPr algn="ctr"/>
            <a:r>
              <a:rPr lang="zh-CN" altLang="en-US" sz="2800">
                <a:solidFill>
                  <a:schemeClr val="tx1">
                    <a:lumMod val="85000"/>
                    <a:lumOff val="15000"/>
                  </a:schemeClr>
                </a:solidFill>
                <a:latin typeface="微软雅黑" panose="020B0503020204020204" charset="-122"/>
                <a:ea typeface="微软雅黑" panose="020B0503020204020204" charset="-122"/>
                <a:sym typeface="+mn-ea"/>
              </a:rPr>
              <a:t>安全性</a:t>
            </a:r>
            <a:endParaRPr lang="zh-CN" altLang="en-US" sz="280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4" name="矩形 13"/>
          <p:cNvSpPr/>
          <p:nvPr>
            <p:custDataLst>
              <p:tags r:id="rId17"/>
            </p:custDataLst>
          </p:nvPr>
        </p:nvSpPr>
        <p:spPr>
          <a:xfrm>
            <a:off x="2192020" y="3021330"/>
            <a:ext cx="9769475" cy="584200"/>
          </a:xfrm>
          <a:prstGeom prst="rect">
            <a:avLst/>
          </a:prstGeom>
        </p:spPr>
        <p:txBody>
          <a:bodyPr wrap="square">
            <a:noAutofit/>
          </a:bodyPr>
          <a:lstStyle/>
          <a:p>
            <a:pPr marL="285750" indent="-285750">
              <a:lnSpc>
                <a:spcPct val="150000"/>
              </a:lnSpc>
              <a:buFont typeface="Wingdings" panose="05000000000000000000" charset="0"/>
              <a:buChar char="Ø"/>
            </a:pPr>
            <a:r>
              <a:rPr lang="zh-CN" sz="1400">
                <a:latin typeface="微软雅黑" panose="020B0503020204020204" charset="-122"/>
                <a:ea typeface="微软雅黑" panose="020B0503020204020204" charset="-122"/>
                <a:cs typeface="微软雅黑" panose="020B0503020204020204" charset="-122"/>
                <a:sym typeface="+mn-ea"/>
              </a:rPr>
              <a:t>不良反应少，长期使用安全性高，提高患者依从性。</a:t>
            </a:r>
            <a:endParaRPr lang="zh-CN" sz="140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ü"/>
            </a:pPr>
            <a:endParaRPr lang="zh-CN" sz="1400"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矩形 45"/>
          <p:cNvSpPr>
            <a:spLocks noChangeArrowheads="1"/>
          </p:cNvSpPr>
          <p:nvPr>
            <p:custDataLst>
              <p:tags r:id="rId1"/>
            </p:custDataLst>
          </p:nvPr>
        </p:nvSpPr>
        <p:spPr bwMode="auto">
          <a:xfrm>
            <a:off x="5531485" y="3601720"/>
            <a:ext cx="2687320" cy="490220"/>
          </a:xfrm>
          <a:prstGeom prst="rect">
            <a:avLst/>
          </a:prstGeom>
          <a:solidFill>
            <a:srgbClr val="479249"/>
          </a:solidFill>
          <a:ln w="19050">
            <a:noFill/>
          </a:ln>
        </p:spPr>
        <p:style>
          <a:lnRef idx="0">
            <a:srgbClr val="FFFFFF"/>
          </a:lnRef>
          <a:fillRef idx="2">
            <a:schemeClr val="accent4"/>
          </a:fillRef>
          <a:effectRef idx="0">
            <a:srgbClr val="FFFFFF"/>
          </a:effectRef>
          <a:fontRef idx="minor">
            <a:schemeClr val="dk1"/>
          </a:fontRef>
        </p:style>
        <p:txBody>
          <a:bodyPr wrap="square">
            <a:noAutofit/>
            <a:scene3d>
              <a:camera prst="orthographicFront"/>
              <a:lightRig rig="soft" dir="t">
                <a:rot lat="0" lon="0" rev="15600000"/>
              </a:lightRig>
            </a:scene3d>
            <a:sp3d extrusionH="57150" prstMaterial="softEdge">
              <a:bevelT w="25400" h="38100"/>
            </a:sp3d>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50000"/>
              </a:spcBef>
            </a:pPr>
            <a:endParaRPr lang="zh-CN" altLang="en-US" sz="1600" b="1">
              <a:solidFill>
                <a:schemeClr val="accent4"/>
              </a:solidFill>
              <a:effectLst/>
              <a:latin typeface="Arial" panose="020B0604020202020204" pitchFamily="34" charset="0"/>
            </a:endParaRPr>
          </a:p>
        </p:txBody>
      </p:sp>
      <p:sp>
        <p:nvSpPr>
          <p:cNvPr id="3078" name="矩形 31"/>
          <p:cNvSpPr>
            <a:spLocks noChangeArrowheads="1"/>
          </p:cNvSpPr>
          <p:nvPr>
            <p:custDataLst>
              <p:tags r:id="rId2"/>
            </p:custDataLst>
          </p:nvPr>
        </p:nvSpPr>
        <p:spPr bwMode="auto">
          <a:xfrm>
            <a:off x="5533390" y="1960880"/>
            <a:ext cx="2687320" cy="487680"/>
          </a:xfrm>
          <a:prstGeom prst="rect">
            <a:avLst/>
          </a:prstGeom>
          <a:solidFill>
            <a:srgbClr val="479249"/>
          </a:solidFill>
          <a:ln w="19050">
            <a:noFill/>
          </a:ln>
        </p:spPr>
        <p:style>
          <a:lnRef idx="0">
            <a:srgbClr val="FFFFFF"/>
          </a:lnRef>
          <a:fillRef idx="2">
            <a:schemeClr val="accent4"/>
          </a:fillRef>
          <a:effectRef idx="0">
            <a:srgbClr val="FFFFFF"/>
          </a:effectRef>
          <a:fontRef idx="minor">
            <a:schemeClr val="dk1"/>
          </a:fontRef>
        </p:style>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3079" name="Rectangle 6"/>
          <p:cNvSpPr>
            <a:spLocks noChangeArrowheads="1"/>
          </p:cNvSpPr>
          <p:nvPr>
            <p:custDataLst>
              <p:tags r:id="rId3"/>
            </p:custDataLst>
          </p:nvPr>
        </p:nvSpPr>
        <p:spPr bwMode="auto">
          <a:xfrm>
            <a:off x="5778500" y="2005330"/>
            <a:ext cx="233299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400">
                <a:solidFill>
                  <a:schemeClr val="bg1"/>
                </a:solidFill>
                <a:latin typeface="微软雅黑" panose="020B0503020204020204" charset="-122"/>
                <a:ea typeface="微软雅黑" panose="020B0503020204020204" charset="-122"/>
              </a:rPr>
              <a:t>药物基本信息</a:t>
            </a:r>
            <a:endParaRPr lang="zh-CN" altLang="en-US" sz="2400">
              <a:solidFill>
                <a:schemeClr val="bg1"/>
              </a:solidFill>
              <a:latin typeface="微软雅黑" panose="020B0503020204020204" charset="-122"/>
              <a:ea typeface="微软雅黑" panose="020B0503020204020204" charset="-122"/>
            </a:endParaRPr>
          </a:p>
        </p:txBody>
      </p:sp>
      <p:sp>
        <p:nvSpPr>
          <p:cNvPr id="3082" name="矩形 38"/>
          <p:cNvSpPr>
            <a:spLocks noChangeArrowheads="1"/>
          </p:cNvSpPr>
          <p:nvPr>
            <p:custDataLst>
              <p:tags r:id="rId4"/>
            </p:custDataLst>
          </p:nvPr>
        </p:nvSpPr>
        <p:spPr bwMode="auto">
          <a:xfrm>
            <a:off x="5533390" y="2773680"/>
            <a:ext cx="2687320" cy="480060"/>
          </a:xfrm>
          <a:prstGeom prst="rect">
            <a:avLst/>
          </a:prstGeom>
          <a:solidFill>
            <a:srgbClr val="479249"/>
          </a:solidFill>
          <a:ln w="19050">
            <a:noFill/>
          </a:ln>
        </p:spPr>
        <p:style>
          <a:lnRef idx="0">
            <a:srgbClr val="FFFFFF"/>
          </a:lnRef>
          <a:fillRef idx="2">
            <a:schemeClr val="accent4"/>
          </a:fillRef>
          <a:effectRef idx="0">
            <a:srgbClr val="FFFFFF"/>
          </a:effectRef>
          <a:fontRef idx="minor">
            <a:schemeClr val="dk1"/>
          </a:fontRef>
        </p:style>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3083" name="Rectangle 6"/>
          <p:cNvSpPr>
            <a:spLocks noChangeArrowheads="1"/>
          </p:cNvSpPr>
          <p:nvPr>
            <p:custDataLst>
              <p:tags r:id="rId5"/>
            </p:custDataLst>
          </p:nvPr>
        </p:nvSpPr>
        <p:spPr bwMode="auto">
          <a:xfrm>
            <a:off x="5828030" y="3616325"/>
            <a:ext cx="195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400">
                <a:solidFill>
                  <a:schemeClr val="bg1"/>
                </a:solidFill>
                <a:latin typeface="微软雅黑" panose="020B0503020204020204" charset="-122"/>
                <a:ea typeface="微软雅黑" panose="020B0503020204020204" charset="-122"/>
              </a:rPr>
              <a:t>安全性</a:t>
            </a:r>
            <a:endParaRPr lang="zh-CN" altLang="en-US" sz="2400">
              <a:solidFill>
                <a:schemeClr val="bg1"/>
              </a:solidFill>
              <a:latin typeface="微软雅黑" panose="020B0503020204020204" charset="-122"/>
              <a:ea typeface="微软雅黑" panose="020B0503020204020204" charset="-122"/>
            </a:endParaRPr>
          </a:p>
        </p:txBody>
      </p:sp>
      <p:sp>
        <p:nvSpPr>
          <p:cNvPr id="3087" name="Rectangle 6"/>
          <p:cNvSpPr>
            <a:spLocks noChangeArrowheads="1"/>
          </p:cNvSpPr>
          <p:nvPr>
            <p:custDataLst>
              <p:tags r:id="rId6"/>
            </p:custDataLst>
          </p:nvPr>
        </p:nvSpPr>
        <p:spPr bwMode="auto">
          <a:xfrm>
            <a:off x="5807075" y="2795270"/>
            <a:ext cx="20053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400">
                <a:solidFill>
                  <a:schemeClr val="bg1"/>
                </a:solidFill>
                <a:latin typeface="微软雅黑" panose="020B0503020204020204" charset="-122"/>
                <a:ea typeface="微软雅黑" panose="020B0503020204020204" charset="-122"/>
              </a:rPr>
              <a:t>创新性</a:t>
            </a:r>
            <a:endParaRPr lang="zh-CN" altLang="en-US" sz="2400">
              <a:solidFill>
                <a:schemeClr val="bg1"/>
              </a:solidFill>
              <a:latin typeface="微软雅黑" panose="020B0503020204020204" charset="-122"/>
              <a:ea typeface="微软雅黑" panose="020B0503020204020204" charset="-122"/>
            </a:endParaRPr>
          </a:p>
        </p:txBody>
      </p:sp>
      <p:sp>
        <p:nvSpPr>
          <p:cNvPr id="3090" name="矩形 52"/>
          <p:cNvSpPr>
            <a:spLocks noChangeArrowheads="1"/>
          </p:cNvSpPr>
          <p:nvPr>
            <p:custDataLst>
              <p:tags r:id="rId7"/>
            </p:custDataLst>
          </p:nvPr>
        </p:nvSpPr>
        <p:spPr bwMode="auto">
          <a:xfrm>
            <a:off x="5531485" y="4414520"/>
            <a:ext cx="2687320" cy="460375"/>
          </a:xfrm>
          <a:prstGeom prst="rect">
            <a:avLst/>
          </a:prstGeom>
          <a:solidFill>
            <a:srgbClr val="479249"/>
          </a:solidFill>
          <a:ln w="19050">
            <a:noFill/>
          </a:ln>
        </p:spPr>
        <p:style>
          <a:lnRef idx="0">
            <a:srgbClr val="FFFFFF"/>
          </a:lnRef>
          <a:fillRef idx="2">
            <a:schemeClr val="accent4"/>
          </a:fillRef>
          <a:effectRef idx="0">
            <a:srgbClr val="FFFFFF"/>
          </a:effectRef>
          <a:fontRef idx="minor">
            <a:schemeClr val="dk1"/>
          </a:fontRef>
        </p:style>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3091" name="Rectangle 6"/>
          <p:cNvSpPr>
            <a:spLocks noChangeArrowheads="1"/>
          </p:cNvSpPr>
          <p:nvPr>
            <p:custDataLst>
              <p:tags r:id="rId8"/>
            </p:custDataLst>
          </p:nvPr>
        </p:nvSpPr>
        <p:spPr bwMode="auto">
          <a:xfrm>
            <a:off x="5799455" y="4458970"/>
            <a:ext cx="20053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400">
                <a:solidFill>
                  <a:schemeClr val="bg1"/>
                </a:solidFill>
                <a:latin typeface="微软雅黑" panose="020B0503020204020204" charset="-122"/>
                <a:ea typeface="微软雅黑" panose="020B0503020204020204" charset="-122"/>
              </a:rPr>
              <a:t>有效性</a:t>
            </a:r>
            <a:endParaRPr lang="zh-CN" altLang="en-US" sz="2400">
              <a:solidFill>
                <a:schemeClr val="bg1"/>
              </a:solidFill>
              <a:latin typeface="微软雅黑" panose="020B0503020204020204" charset="-122"/>
              <a:ea typeface="微软雅黑" panose="020B0503020204020204" charset="-122"/>
            </a:endParaRPr>
          </a:p>
        </p:txBody>
      </p:sp>
      <p:sp>
        <p:nvSpPr>
          <p:cNvPr id="3096" name="矩形 70"/>
          <p:cNvSpPr>
            <a:spLocks noChangeArrowheads="1"/>
          </p:cNvSpPr>
          <p:nvPr>
            <p:custDataLst>
              <p:tags r:id="rId9"/>
            </p:custDataLst>
          </p:nvPr>
        </p:nvSpPr>
        <p:spPr bwMode="auto">
          <a:xfrm>
            <a:off x="5531485" y="5227320"/>
            <a:ext cx="2687320" cy="485140"/>
          </a:xfrm>
          <a:prstGeom prst="rect">
            <a:avLst/>
          </a:prstGeom>
          <a:solidFill>
            <a:srgbClr val="479249"/>
          </a:solidFill>
          <a:ln w="19050">
            <a:noFill/>
          </a:ln>
        </p:spPr>
        <p:style>
          <a:lnRef idx="0">
            <a:srgbClr val="FFFFFF"/>
          </a:lnRef>
          <a:fillRef idx="2">
            <a:schemeClr val="accent4"/>
          </a:fillRef>
          <a:effectRef idx="0">
            <a:srgbClr val="FFFFFF"/>
          </a:effectRef>
          <a:fontRef idx="minor">
            <a:schemeClr val="dk1"/>
          </a:fontRef>
        </p:style>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3097" name="Rectangle 6"/>
          <p:cNvSpPr>
            <a:spLocks noChangeArrowheads="1"/>
          </p:cNvSpPr>
          <p:nvPr>
            <p:custDataLst>
              <p:tags r:id="rId10"/>
            </p:custDataLst>
          </p:nvPr>
        </p:nvSpPr>
        <p:spPr bwMode="auto">
          <a:xfrm>
            <a:off x="5799455" y="5271770"/>
            <a:ext cx="20053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400">
                <a:solidFill>
                  <a:schemeClr val="bg1"/>
                </a:solidFill>
                <a:latin typeface="微软雅黑" panose="020B0503020204020204" charset="-122"/>
                <a:ea typeface="微软雅黑" panose="020B0503020204020204" charset="-122"/>
              </a:rPr>
              <a:t>公平性</a:t>
            </a:r>
            <a:endParaRPr lang="zh-CN" altLang="en-US" sz="2400">
              <a:solidFill>
                <a:schemeClr val="bg1"/>
              </a:solidFill>
              <a:latin typeface="微软雅黑" panose="020B0503020204020204" charset="-122"/>
              <a:ea typeface="微软雅黑" panose="020B0503020204020204" charset="-122"/>
            </a:endParaRPr>
          </a:p>
        </p:txBody>
      </p:sp>
      <p:sp>
        <p:nvSpPr>
          <p:cNvPr id="3080" name="矩形 29"/>
          <p:cNvSpPr>
            <a:spLocks noChangeArrowheads="1"/>
          </p:cNvSpPr>
          <p:nvPr>
            <p:custDataLst>
              <p:tags r:id="rId11"/>
            </p:custDataLst>
          </p:nvPr>
        </p:nvSpPr>
        <p:spPr bwMode="auto">
          <a:xfrm>
            <a:off x="3407410" y="1915160"/>
            <a:ext cx="1714500" cy="598805"/>
          </a:xfrm>
          <a:prstGeom prst="rect">
            <a:avLst/>
          </a:prstGeom>
          <a:ln w="9525">
            <a:gradFill>
              <a:gsLst>
                <a:gs pos="50000">
                  <a:schemeClr val="accent4"/>
                </a:gs>
                <a:gs pos="0">
                  <a:schemeClr val="accent4">
                    <a:lumMod val="25000"/>
                    <a:lumOff val="75000"/>
                  </a:schemeClr>
                </a:gs>
                <a:gs pos="100000">
                  <a:schemeClr val="accent4">
                    <a:lumMod val="85000"/>
                  </a:schemeClr>
                </a:gs>
              </a:gsLst>
              <a:lin ang="5400000" scaled="0"/>
            </a:gradFill>
            <a:miter lim="800000"/>
          </a:ln>
        </p:spPr>
        <p:style>
          <a:lnRef idx="0">
            <a:srgbClr val="FFFFFF"/>
          </a:lnRef>
          <a:fillRef idx="2">
            <a:schemeClr val="accent4"/>
          </a:fillRef>
          <a:effectRef idx="0">
            <a:srgbClr val="FFFFFF"/>
          </a:effectRef>
          <a:fontRef idx="minor">
            <a:schemeClr val="dk1"/>
          </a:fontRef>
        </p:style>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3081" name="文本框 30"/>
          <p:cNvSpPr txBox="1">
            <a:spLocks noChangeArrowheads="1"/>
          </p:cNvSpPr>
          <p:nvPr>
            <p:custDataLst>
              <p:tags r:id="rId12"/>
            </p:custDataLst>
          </p:nvPr>
        </p:nvSpPr>
        <p:spPr bwMode="auto">
          <a:xfrm>
            <a:off x="3675380" y="1951990"/>
            <a:ext cx="1240790" cy="48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2800" b="1">
                <a:solidFill>
                  <a:srgbClr val="FFFFFF"/>
                </a:solidFill>
                <a:latin typeface="微软雅黑" panose="020B0503020204020204" charset="-122"/>
                <a:ea typeface="微软雅黑" panose="020B0503020204020204" charset="-122"/>
              </a:rPr>
              <a:t>1</a:t>
            </a:r>
            <a:endParaRPr lang="en-US" altLang="zh-CN" sz="2800" b="1">
              <a:solidFill>
                <a:srgbClr val="FFFFFF"/>
              </a:solidFill>
              <a:latin typeface="微软雅黑" panose="020B0503020204020204" charset="-122"/>
              <a:ea typeface="微软雅黑" panose="020B0503020204020204" charset="-122"/>
            </a:endParaRPr>
          </a:p>
        </p:txBody>
      </p:sp>
      <p:sp>
        <p:nvSpPr>
          <p:cNvPr id="3084" name="矩形 36"/>
          <p:cNvSpPr>
            <a:spLocks noChangeArrowheads="1"/>
          </p:cNvSpPr>
          <p:nvPr>
            <p:custDataLst>
              <p:tags r:id="rId13"/>
            </p:custDataLst>
          </p:nvPr>
        </p:nvSpPr>
        <p:spPr bwMode="auto">
          <a:xfrm>
            <a:off x="3407410" y="2727960"/>
            <a:ext cx="1714500" cy="598805"/>
          </a:xfrm>
          <a:prstGeom prst="rect">
            <a:avLst/>
          </a:prstGeom>
          <a:ln w="9525">
            <a:gradFill>
              <a:gsLst>
                <a:gs pos="50000">
                  <a:schemeClr val="accent4"/>
                </a:gs>
                <a:gs pos="0">
                  <a:schemeClr val="accent4">
                    <a:lumMod val="25000"/>
                    <a:lumOff val="75000"/>
                  </a:schemeClr>
                </a:gs>
                <a:gs pos="100000">
                  <a:schemeClr val="accent4">
                    <a:lumMod val="85000"/>
                  </a:schemeClr>
                </a:gs>
              </a:gsLst>
              <a:lin ang="5400000" scaled="0"/>
            </a:gradFill>
            <a:miter lim="800000"/>
          </a:ln>
        </p:spPr>
        <p:style>
          <a:lnRef idx="0">
            <a:srgbClr val="FFFFFF"/>
          </a:lnRef>
          <a:fillRef idx="2">
            <a:schemeClr val="accent4"/>
          </a:fillRef>
          <a:effectRef idx="0">
            <a:srgbClr val="FFFFFF"/>
          </a:effectRef>
          <a:fontRef idx="minor">
            <a:schemeClr val="dk1"/>
          </a:fontRef>
        </p:style>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3085" name="文本框 37"/>
          <p:cNvSpPr txBox="1">
            <a:spLocks noChangeArrowheads="1"/>
          </p:cNvSpPr>
          <p:nvPr>
            <p:custDataLst>
              <p:tags r:id="rId14"/>
            </p:custDataLst>
          </p:nvPr>
        </p:nvSpPr>
        <p:spPr bwMode="auto">
          <a:xfrm>
            <a:off x="3675380" y="2764790"/>
            <a:ext cx="1240790" cy="48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2800" b="1">
                <a:solidFill>
                  <a:srgbClr val="FFFFFF"/>
                </a:solidFill>
                <a:latin typeface="微软雅黑" panose="020B0503020204020204" charset="-122"/>
                <a:ea typeface="微软雅黑" panose="020B0503020204020204" charset="-122"/>
              </a:rPr>
              <a:t>2</a:t>
            </a:r>
            <a:endParaRPr lang="en-US" altLang="zh-CN" sz="2800" b="1">
              <a:solidFill>
                <a:srgbClr val="FFFFFF"/>
              </a:solidFill>
              <a:latin typeface="微软雅黑" panose="020B0503020204020204" charset="-122"/>
              <a:ea typeface="微软雅黑" panose="020B0503020204020204" charset="-122"/>
            </a:endParaRPr>
          </a:p>
        </p:txBody>
      </p:sp>
      <p:sp>
        <p:nvSpPr>
          <p:cNvPr id="3088" name="矩形 43"/>
          <p:cNvSpPr>
            <a:spLocks noChangeArrowheads="1"/>
          </p:cNvSpPr>
          <p:nvPr>
            <p:custDataLst>
              <p:tags r:id="rId15"/>
            </p:custDataLst>
          </p:nvPr>
        </p:nvSpPr>
        <p:spPr bwMode="auto">
          <a:xfrm>
            <a:off x="3404235" y="3540760"/>
            <a:ext cx="1714500" cy="598805"/>
          </a:xfrm>
          <a:prstGeom prst="rect">
            <a:avLst/>
          </a:prstGeom>
          <a:ln w="9525">
            <a:gradFill>
              <a:gsLst>
                <a:gs pos="50000">
                  <a:schemeClr val="accent4"/>
                </a:gs>
                <a:gs pos="0">
                  <a:schemeClr val="accent4">
                    <a:lumMod val="25000"/>
                    <a:lumOff val="75000"/>
                  </a:schemeClr>
                </a:gs>
                <a:gs pos="100000">
                  <a:schemeClr val="accent4">
                    <a:lumMod val="85000"/>
                  </a:schemeClr>
                </a:gs>
              </a:gsLst>
              <a:lin ang="5400000" scaled="0"/>
            </a:gradFill>
            <a:miter lim="800000"/>
          </a:ln>
        </p:spPr>
        <p:style>
          <a:lnRef idx="0">
            <a:srgbClr val="FFFFFF"/>
          </a:lnRef>
          <a:fillRef idx="2">
            <a:schemeClr val="accent4"/>
          </a:fillRef>
          <a:effectRef idx="0">
            <a:srgbClr val="FFFFFF"/>
          </a:effectRef>
          <a:fontRef idx="minor">
            <a:schemeClr val="dk1"/>
          </a:fontRef>
        </p:style>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3089" name="文本框 44"/>
          <p:cNvSpPr txBox="1">
            <a:spLocks noChangeArrowheads="1"/>
          </p:cNvSpPr>
          <p:nvPr>
            <p:custDataLst>
              <p:tags r:id="rId16"/>
            </p:custDataLst>
          </p:nvPr>
        </p:nvSpPr>
        <p:spPr bwMode="auto">
          <a:xfrm>
            <a:off x="3672205" y="3577590"/>
            <a:ext cx="1240790" cy="48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2800" b="1">
                <a:solidFill>
                  <a:srgbClr val="FFFFFF"/>
                </a:solidFill>
                <a:latin typeface="微软雅黑" panose="020B0503020204020204" charset="-122"/>
                <a:ea typeface="微软雅黑" panose="020B0503020204020204" charset="-122"/>
              </a:rPr>
              <a:t>3</a:t>
            </a:r>
            <a:endParaRPr lang="en-US" altLang="zh-CN" sz="2800" b="1">
              <a:solidFill>
                <a:srgbClr val="FFFFFF"/>
              </a:solidFill>
              <a:latin typeface="微软雅黑" panose="020B0503020204020204" charset="-122"/>
              <a:ea typeface="微软雅黑" panose="020B0503020204020204" charset="-122"/>
            </a:endParaRPr>
          </a:p>
        </p:txBody>
      </p:sp>
      <p:sp>
        <p:nvSpPr>
          <p:cNvPr id="3092" name="矩形 50"/>
          <p:cNvSpPr>
            <a:spLocks noChangeArrowheads="1"/>
          </p:cNvSpPr>
          <p:nvPr>
            <p:custDataLst>
              <p:tags r:id="rId17"/>
            </p:custDataLst>
          </p:nvPr>
        </p:nvSpPr>
        <p:spPr bwMode="auto">
          <a:xfrm>
            <a:off x="3404235" y="4353560"/>
            <a:ext cx="1714500" cy="598805"/>
          </a:xfrm>
          <a:prstGeom prst="rect">
            <a:avLst/>
          </a:prstGeom>
          <a:ln w="9525">
            <a:gradFill>
              <a:gsLst>
                <a:gs pos="50000">
                  <a:schemeClr val="accent4"/>
                </a:gs>
                <a:gs pos="0">
                  <a:schemeClr val="accent4">
                    <a:lumMod val="25000"/>
                    <a:lumOff val="75000"/>
                  </a:schemeClr>
                </a:gs>
                <a:gs pos="100000">
                  <a:schemeClr val="accent4">
                    <a:lumMod val="85000"/>
                  </a:schemeClr>
                </a:gs>
              </a:gsLst>
              <a:lin ang="5400000" scaled="0"/>
            </a:gradFill>
            <a:miter lim="800000"/>
          </a:ln>
        </p:spPr>
        <p:style>
          <a:lnRef idx="0">
            <a:srgbClr val="FFFFFF"/>
          </a:lnRef>
          <a:fillRef idx="2">
            <a:schemeClr val="accent4"/>
          </a:fillRef>
          <a:effectRef idx="0">
            <a:srgbClr val="FFFFFF"/>
          </a:effectRef>
          <a:fontRef idx="minor">
            <a:schemeClr val="dk1"/>
          </a:fontRef>
        </p:style>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3093" name="文本框 51"/>
          <p:cNvSpPr txBox="1">
            <a:spLocks noChangeArrowheads="1"/>
          </p:cNvSpPr>
          <p:nvPr>
            <p:custDataLst>
              <p:tags r:id="rId18"/>
            </p:custDataLst>
          </p:nvPr>
        </p:nvSpPr>
        <p:spPr bwMode="auto">
          <a:xfrm>
            <a:off x="3672205" y="4390390"/>
            <a:ext cx="1240790" cy="48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2800" b="1">
                <a:solidFill>
                  <a:srgbClr val="FFFFFF"/>
                </a:solidFill>
                <a:latin typeface="微软雅黑" panose="020B0503020204020204" charset="-122"/>
                <a:ea typeface="微软雅黑" panose="020B0503020204020204" charset="-122"/>
              </a:rPr>
              <a:t>4</a:t>
            </a:r>
            <a:endParaRPr lang="en-US" altLang="zh-CN" sz="2800" b="1">
              <a:solidFill>
                <a:srgbClr val="FFFFFF"/>
              </a:solidFill>
              <a:latin typeface="微软雅黑" panose="020B0503020204020204" charset="-122"/>
              <a:ea typeface="微软雅黑" panose="020B0503020204020204" charset="-122"/>
            </a:endParaRPr>
          </a:p>
        </p:txBody>
      </p:sp>
      <p:sp>
        <p:nvSpPr>
          <p:cNvPr id="3098" name="矩形 68"/>
          <p:cNvSpPr>
            <a:spLocks noChangeArrowheads="1"/>
          </p:cNvSpPr>
          <p:nvPr>
            <p:custDataLst>
              <p:tags r:id="rId19"/>
            </p:custDataLst>
          </p:nvPr>
        </p:nvSpPr>
        <p:spPr bwMode="auto">
          <a:xfrm>
            <a:off x="3404235" y="5166360"/>
            <a:ext cx="1714500" cy="598805"/>
          </a:xfrm>
          <a:prstGeom prst="rect">
            <a:avLst/>
          </a:prstGeom>
          <a:ln w="9525">
            <a:gradFill>
              <a:gsLst>
                <a:gs pos="50000">
                  <a:schemeClr val="accent4"/>
                </a:gs>
                <a:gs pos="0">
                  <a:schemeClr val="accent4">
                    <a:lumMod val="25000"/>
                    <a:lumOff val="75000"/>
                  </a:schemeClr>
                </a:gs>
                <a:gs pos="100000">
                  <a:schemeClr val="accent4">
                    <a:lumMod val="85000"/>
                  </a:schemeClr>
                </a:gs>
              </a:gsLst>
              <a:lin ang="5400000" scaled="0"/>
            </a:gradFill>
            <a:miter lim="800000"/>
          </a:ln>
        </p:spPr>
        <p:style>
          <a:lnRef idx="0">
            <a:srgbClr val="FFFFFF"/>
          </a:lnRef>
          <a:fillRef idx="2">
            <a:schemeClr val="accent4"/>
          </a:fillRef>
          <a:effectRef idx="0">
            <a:srgbClr val="FFFFFF"/>
          </a:effectRef>
          <a:fontRef idx="minor">
            <a:schemeClr val="dk1"/>
          </a:fontRef>
        </p:style>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3099" name="文本框 69"/>
          <p:cNvSpPr txBox="1">
            <a:spLocks noChangeArrowheads="1"/>
          </p:cNvSpPr>
          <p:nvPr>
            <p:custDataLst>
              <p:tags r:id="rId20"/>
            </p:custDataLst>
          </p:nvPr>
        </p:nvSpPr>
        <p:spPr bwMode="auto">
          <a:xfrm>
            <a:off x="3672205" y="5203190"/>
            <a:ext cx="1240790" cy="48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2800" b="1">
                <a:solidFill>
                  <a:srgbClr val="FFFFFF"/>
                </a:solidFill>
                <a:latin typeface="微软雅黑" panose="020B0503020204020204" charset="-122"/>
                <a:ea typeface="微软雅黑" panose="020B0503020204020204" charset="-122"/>
              </a:rPr>
              <a:t>5</a:t>
            </a:r>
            <a:endParaRPr lang="en-US" altLang="zh-CN" sz="2800" b="1">
              <a:solidFill>
                <a:srgbClr val="FFFFFF"/>
              </a:solidFill>
              <a:latin typeface="微软雅黑" panose="020B0503020204020204" charset="-122"/>
              <a:ea typeface="微软雅黑" panose="020B0503020204020204" charset="-122"/>
            </a:endParaRPr>
          </a:p>
        </p:txBody>
      </p:sp>
      <p:grpSp>
        <p:nvGrpSpPr>
          <p:cNvPr id="3094" name="组合 54"/>
          <p:cNvGrpSpPr/>
          <p:nvPr/>
        </p:nvGrpSpPr>
        <p:grpSpPr bwMode="auto">
          <a:xfrm>
            <a:off x="732473" y="507368"/>
            <a:ext cx="7516057" cy="1115456"/>
            <a:chOff x="0" y="-106589"/>
            <a:chExt cx="7516285" cy="1114540"/>
          </a:xfrm>
        </p:grpSpPr>
        <p:grpSp>
          <p:nvGrpSpPr>
            <p:cNvPr id="3100" name="组合 55"/>
            <p:cNvGrpSpPr/>
            <p:nvPr/>
          </p:nvGrpSpPr>
          <p:grpSpPr bwMode="auto">
            <a:xfrm>
              <a:off x="0" y="-106589"/>
              <a:ext cx="7516285" cy="1114540"/>
              <a:chOff x="0" y="-106589"/>
              <a:chExt cx="7516285" cy="1114540"/>
            </a:xfrm>
          </p:grpSpPr>
          <p:sp>
            <p:nvSpPr>
              <p:cNvPr id="3102" name="文本框 57"/>
              <p:cNvSpPr txBox="1">
                <a:spLocks noChangeArrowheads="1"/>
              </p:cNvSpPr>
              <p:nvPr/>
            </p:nvSpPr>
            <p:spPr bwMode="auto">
              <a:xfrm>
                <a:off x="0" y="-106589"/>
                <a:ext cx="1432560" cy="7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4400" b="1">
                    <a:solidFill>
                      <a:schemeClr val="accent4">
                        <a:lumMod val="75000"/>
                      </a:schemeClr>
                    </a:solidFill>
                    <a:latin typeface="微软雅黑" panose="020B0503020204020204" charset="-122"/>
                    <a:ea typeface="微软雅黑" panose="020B0503020204020204" charset="-122"/>
                  </a:rPr>
                  <a:t>目录</a:t>
                </a:r>
                <a:endParaRPr lang="zh-CN" altLang="en-US" sz="4400" b="1">
                  <a:solidFill>
                    <a:schemeClr val="accent4">
                      <a:lumMod val="75000"/>
                    </a:schemeClr>
                  </a:solidFill>
                  <a:latin typeface="微软雅黑" panose="020B0503020204020204" charset="-122"/>
                  <a:ea typeface="微软雅黑" panose="020B0503020204020204" charset="-122"/>
                </a:endParaRPr>
              </a:p>
            </p:txBody>
          </p:sp>
          <p:cxnSp>
            <p:nvCxnSpPr>
              <p:cNvPr id="3103" name="直接连接符 58"/>
              <p:cNvCxnSpPr>
                <a:cxnSpLocks noChangeShapeType="1"/>
              </p:cNvCxnSpPr>
              <p:nvPr/>
            </p:nvCxnSpPr>
            <p:spPr bwMode="auto">
              <a:xfrm>
                <a:off x="120851" y="1007951"/>
                <a:ext cx="7395434" cy="0"/>
              </a:xfrm>
              <a:prstGeom prst="line">
                <a:avLst/>
              </a:prstGeom>
              <a:ln w="31750">
                <a:gradFill>
                  <a:gsLst>
                    <a:gs pos="0">
                      <a:schemeClr val="accent4">
                        <a:hueOff val="-4200000"/>
                      </a:schemeClr>
                    </a:gs>
                    <a:gs pos="100000">
                      <a:schemeClr val="accent4"/>
                    </a:gs>
                  </a:gsLst>
                </a:gradFill>
              </a:ln>
              <a:extLst>
                <a:ext uri="{909E8E84-426E-40DD-AFC4-6F175D3DCCD1}">
                  <a14:hiddenFill xmlns:a14="http://schemas.microsoft.com/office/drawing/2010/main">
                    <a:noFill/>
                  </a14:hiddenFill>
                </a:ext>
              </a:extLst>
            </p:spPr>
            <p:style>
              <a:lnRef idx="0">
                <a:srgbClr val="FFFFFF"/>
              </a:lnRef>
              <a:fillRef idx="0">
                <a:srgbClr val="FFFFFF"/>
              </a:fillRef>
              <a:effectRef idx="0">
                <a:srgbClr val="FFFFFF"/>
              </a:effectRef>
              <a:fontRef idx="minor">
                <a:schemeClr val="tx1"/>
              </a:fontRef>
            </p:style>
          </p:cxnSp>
        </p:grpSp>
        <p:sp>
          <p:nvSpPr>
            <p:cNvPr id="3101" name="文本框 56"/>
            <p:cNvSpPr txBox="1">
              <a:spLocks noChangeArrowheads="1"/>
            </p:cNvSpPr>
            <p:nvPr/>
          </p:nvSpPr>
          <p:spPr bwMode="auto">
            <a:xfrm>
              <a:off x="24781" y="529789"/>
              <a:ext cx="1955859" cy="45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400" b="1">
                  <a:solidFill>
                    <a:schemeClr val="accent4">
                      <a:lumMod val="75000"/>
                    </a:schemeClr>
                  </a:solidFill>
                  <a:latin typeface="微软雅黑" panose="020B0503020204020204" charset="-122"/>
                  <a:ea typeface="微软雅黑" panose="020B0503020204020204" charset="-122"/>
                </a:rPr>
                <a:t>Contents</a:t>
              </a:r>
              <a:endParaRPr lang="en-US" altLang="zh-CN" sz="2400" b="1">
                <a:solidFill>
                  <a:schemeClr val="accent4">
                    <a:lumMod val="75000"/>
                  </a:schemeClr>
                </a:solidFill>
                <a:latin typeface="微软雅黑" panose="020B0503020204020204" charset="-122"/>
                <a:ea typeface="微软雅黑" panose="020B050302020402020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80340"/>
            <a:ext cx="2461260" cy="835025"/>
          </a:xfrm>
          <a:prstGeom prst="rect">
            <a:avLst/>
          </a:prstGeom>
          <a:gradFill>
            <a:gsLst>
              <a:gs pos="0">
                <a:srgbClr val="A3D2A4">
                  <a:alpha val="100000"/>
                </a:srgbClr>
              </a:gs>
              <a:gs pos="47000">
                <a:srgbClr val="7ABC7C">
                  <a:alpha val="100000"/>
                </a:srgbClr>
              </a:gs>
              <a:gs pos="100000">
                <a:schemeClr val="accent4">
                  <a:lumMod val="85000"/>
                </a:schemeClr>
              </a:gs>
            </a:gsLst>
            <a:lin ang="12000000"/>
          </a:gradFill>
        </p:spPr>
        <p:txBody>
          <a:bodyPr wrap="square" rtlCol="0" anchor="ctr" anchorCtr="0">
            <a:noAutofit/>
          </a:bodyPr>
          <a:lstStyle/>
          <a:p>
            <a:pPr indent="0" algn="ctr" fontAlgn="auto">
              <a:lnSpc>
                <a:spcPct val="150000"/>
              </a:lnSpc>
            </a:pPr>
            <a:endParaRPr lang="zh-CN" altLang="en-US" sz="4000" b="1" dirty="0">
              <a:ln>
                <a:noFill/>
              </a:ln>
              <a:solidFill>
                <a:schemeClr val="bg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标题 12"/>
          <p:cNvSpPr>
            <a:spLocks noGrp="1"/>
          </p:cNvSpPr>
          <p:nvPr>
            <p:custDataLst>
              <p:tags r:id="rId1"/>
            </p:custDataLst>
          </p:nvPr>
        </p:nvSpPr>
        <p:spPr>
          <a:xfrm>
            <a:off x="31115" y="351155"/>
            <a:ext cx="12193270" cy="5867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2800" b="1" dirty="0">
                <a:solidFill>
                  <a:schemeClr val="bg1"/>
                </a:solidFill>
                <a:latin typeface="微软雅黑" panose="020B0503020204020204" charset="-122"/>
                <a:ea typeface="微软雅黑" panose="020B0503020204020204" charset="-122"/>
                <a:cs typeface="+mn-cs"/>
              </a:rPr>
              <a:t>药品基本信息</a:t>
            </a:r>
            <a:r>
              <a:rPr lang="en-US" altLang="zh-CN" sz="2800" b="1" dirty="0">
                <a:solidFill>
                  <a:schemeClr val="bg1"/>
                </a:solidFill>
                <a:latin typeface="微软雅黑" panose="020B0503020204020204" charset="-122"/>
                <a:ea typeface="微软雅黑" panose="020B0503020204020204" charset="-122"/>
                <a:cs typeface="+mn-cs"/>
              </a:rPr>
              <a:t>    </a:t>
            </a:r>
            <a:r>
              <a:rPr lang="zh-CN" altLang="en-US" sz="2800" dirty="0">
                <a:solidFill>
                  <a:schemeClr val="tx2">
                    <a:lumMod val="75000"/>
                  </a:schemeClr>
                </a:solidFill>
                <a:latin typeface="微软雅黑" panose="020B0503020204020204" charset="-122"/>
                <a:ea typeface="微软雅黑" panose="020B0503020204020204" charset="-122"/>
                <a:cs typeface="+mn-cs"/>
                <a:sym typeface="+mn-ea"/>
              </a:rPr>
              <a:t>罕见病治疗药物</a:t>
            </a:r>
            <a:r>
              <a:rPr lang="en-US" altLang="zh-CN" sz="2800" dirty="0">
                <a:solidFill>
                  <a:schemeClr val="tx2">
                    <a:lumMod val="75000"/>
                  </a:schemeClr>
                </a:solidFill>
                <a:latin typeface="微软雅黑" panose="020B0503020204020204" charset="-122"/>
                <a:ea typeface="微软雅黑" panose="020B0503020204020204" charset="-122"/>
                <a:cs typeface="+mn-cs"/>
                <a:sym typeface="+mn-ea"/>
              </a:rPr>
              <a:t>   </a:t>
            </a:r>
            <a:r>
              <a:rPr lang="zh-CN" altLang="en-US" sz="2800" dirty="0">
                <a:solidFill>
                  <a:schemeClr val="tx2">
                    <a:lumMod val="75000"/>
                  </a:schemeClr>
                </a:solidFill>
                <a:latin typeface="微软雅黑" panose="020B0503020204020204" charset="-122"/>
                <a:ea typeface="微软雅黑" panose="020B0503020204020204" charset="-122"/>
                <a:cs typeface="+mn-cs"/>
              </a:rPr>
              <a:t>国内首家获批</a:t>
            </a:r>
            <a:r>
              <a:rPr lang="en-US" altLang="zh-CN" sz="28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盐皮质激素 </a:t>
            </a:r>
            <a:r>
              <a:rPr lang="zh-CN" altLang="en-US" sz="2800" dirty="0">
                <a:solidFill>
                  <a:schemeClr val="tx2">
                    <a:lumMod val="75000"/>
                  </a:schemeClr>
                </a:solidFill>
                <a:latin typeface="微软雅黑" panose="020B0503020204020204" charset="-122"/>
                <a:ea typeface="微软雅黑" panose="020B0503020204020204" charset="-122"/>
                <a:cs typeface="+mn-cs"/>
              </a:rPr>
              <a:t>唯一常温储存</a:t>
            </a:r>
            <a:endParaRPr lang="zh-CN" altLang="en-US" sz="2800" dirty="0">
              <a:solidFill>
                <a:schemeClr val="tx2">
                  <a:lumMod val="75000"/>
                </a:schemeClr>
              </a:solidFill>
              <a:latin typeface="微软雅黑" panose="020B0503020204020204" charset="-122"/>
              <a:ea typeface="微软雅黑" panose="020B0503020204020204" charset="-122"/>
              <a:cs typeface="+mn-cs"/>
            </a:endParaRPr>
          </a:p>
        </p:txBody>
      </p:sp>
      <p:sp>
        <p:nvSpPr>
          <p:cNvPr id="6" name="TextBox 15"/>
          <p:cNvSpPr txBox="1">
            <a:spLocks noChangeArrowheads="1"/>
          </p:cNvSpPr>
          <p:nvPr/>
        </p:nvSpPr>
        <p:spPr bwMode="auto">
          <a:xfrm>
            <a:off x="328930" y="1329055"/>
            <a:ext cx="5631815" cy="5030470"/>
          </a:xfrm>
          <a:prstGeom prst="rect">
            <a:avLst/>
          </a:prstGeom>
          <a:noFill/>
          <a:ln w="9525">
            <a:gradFill>
              <a:gsLst>
                <a:gs pos="50000">
                  <a:schemeClr val="accent4"/>
                </a:gs>
                <a:gs pos="0">
                  <a:schemeClr val="accent4">
                    <a:lumMod val="25000"/>
                    <a:lumOff val="75000"/>
                  </a:schemeClr>
                </a:gs>
                <a:gs pos="100000">
                  <a:schemeClr val="accent4">
                    <a:lumMod val="85000"/>
                  </a:schemeClr>
                </a:gs>
              </a:gsLst>
              <a:lin ang="5400000" scaled="0"/>
            </a:gradFill>
            <a:miter lim="800000"/>
          </a:ln>
          <a:extLst>
            <a:ext uri="{909E8E84-426E-40DD-AFC4-6F175D3DCCD1}">
              <a14:hiddenFill xmlns:a14="http://schemas.microsoft.com/office/drawing/2010/main">
                <a:solidFill>
                  <a:srgbClr val="FFFFFF"/>
                </a:solidFill>
              </a14:hiddenFill>
            </a:ext>
          </a:extLst>
        </p:spPr>
        <p:txBody>
          <a:bodyPr wrap="square" anchor="b" anchorCtr="0">
            <a:noAutofit/>
          </a:bodyPr>
          <a:lstStyle>
            <a:defPPr>
              <a:defRPr lang="en-US"/>
            </a:defPPr>
            <a:lvl1pPr lvl="0" algn="l">
              <a:lnSpc>
                <a:spcPct val="120000"/>
              </a:lnSpc>
              <a:defRPr sz="1200" b="0" kern="0">
                <a:solidFill>
                  <a:schemeClr val="accent3">
                    <a:lumMod val="50000"/>
                  </a:schemeClr>
                </a:solidFill>
                <a:latin typeface="微软雅黑" panose="020B0503020204020204" charset="-122"/>
                <a:ea typeface="微软雅黑" panose="020B0503020204020204" charset="-122"/>
              </a:defRPr>
            </a:lvl1pPr>
          </a:lstStyle>
          <a:p>
            <a:pPr indent="0">
              <a:lnSpc>
                <a:spcPct val="150000"/>
              </a:lnSpc>
              <a:buFont typeface="Wingdings" panose="05000000000000000000" pitchFamily="2" charset="2"/>
              <a:buNone/>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【通用名】</a:t>
            </a:r>
            <a:r>
              <a:rPr lang="zh-CN" altLang="en-US" sz="1400" u="sng" dirty="0">
                <a:solidFill>
                  <a:srgbClr val="FF0000"/>
                </a:solidFill>
                <a:latin typeface="微软雅黑" panose="020B0503020204020204" charset="-122"/>
                <a:ea typeface="微软雅黑" panose="020B0503020204020204" charset="-122"/>
                <a:cs typeface="微软雅黑" panose="020B0503020204020204" charset="-122"/>
              </a:rPr>
              <a:t>醋酸氟氢可的松片</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【注册规格】</a:t>
            </a:r>
            <a:r>
              <a:rPr lang="en-US" sz="1400" u="sng" dirty="0">
                <a:solidFill>
                  <a:schemeClr val="tx1"/>
                </a:solidFill>
                <a:latin typeface="微软雅黑" panose="020B0503020204020204" charset="-122"/>
                <a:ea typeface="微软雅黑" panose="020B0503020204020204" charset="-122"/>
                <a:cs typeface="微软雅黑" panose="020B0503020204020204" charset="-122"/>
                <a:sym typeface="+mn-ea"/>
              </a:rPr>
              <a:t>0.1</a:t>
            </a:r>
            <a:r>
              <a:rPr lang="en-US" altLang="zh-CN" sz="1400" u="sng" dirty="0">
                <a:solidFill>
                  <a:schemeClr val="tx1"/>
                </a:solidFill>
                <a:latin typeface="微软雅黑" panose="020B0503020204020204" charset="-122"/>
                <a:ea typeface="微软雅黑" panose="020B0503020204020204" charset="-122"/>
                <a:cs typeface="微软雅黑" panose="020B0503020204020204" charset="-122"/>
                <a:sym typeface="+mn-ea"/>
              </a:rPr>
              <a:t>mg </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【注册分类】</a:t>
            </a:r>
            <a:r>
              <a:rPr lang="zh-CN" altLang="en-US" sz="1400" u="sng" dirty="0">
                <a:solidFill>
                  <a:srgbClr val="FF0000"/>
                </a:solidFill>
                <a:latin typeface="微软雅黑" panose="020B0503020204020204" charset="-122"/>
                <a:ea typeface="微软雅黑" panose="020B0503020204020204" charset="-122"/>
                <a:cs typeface="微软雅黑" panose="020B0503020204020204" charset="-122"/>
                <a:sym typeface="+mn-ea"/>
              </a:rPr>
              <a:t>化学药品</a:t>
            </a:r>
            <a:r>
              <a:rPr lang="en-US" altLang="zh-CN" sz="1400" u="sng" dirty="0">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altLang="en-US" sz="1400" u="sng" dirty="0">
                <a:solidFill>
                  <a:srgbClr val="FF0000"/>
                </a:solidFill>
                <a:latin typeface="微软雅黑" panose="020B0503020204020204" charset="-122"/>
                <a:ea typeface="微软雅黑" panose="020B0503020204020204" charset="-122"/>
                <a:cs typeface="微软雅黑" panose="020B0503020204020204" charset="-122"/>
                <a:sym typeface="+mn-ea"/>
              </a:rPr>
              <a:t>类</a:t>
            </a:r>
            <a:r>
              <a:rPr lang="en-US" altLang="zh-CN" sz="1400" u="sng"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1400" dirty="0">
                <a:solidFill>
                  <a:schemeClr val="tx1"/>
                </a:solidFill>
                <a:sym typeface="+mn-ea"/>
              </a:rPr>
              <a:t>【是否为</a:t>
            </a:r>
            <a:r>
              <a:rPr lang="en-US" altLang="zh-CN" sz="1400" dirty="0">
                <a:solidFill>
                  <a:schemeClr val="tx1"/>
                </a:solidFill>
                <a:sym typeface="+mn-ea"/>
              </a:rPr>
              <a:t>OTC</a:t>
            </a:r>
            <a:r>
              <a:rPr lang="zh-CN" altLang="en-US" sz="1400" dirty="0">
                <a:solidFill>
                  <a:schemeClr val="tx1"/>
                </a:solidFill>
                <a:sym typeface="+mn-ea"/>
              </a:rPr>
              <a:t>】</a:t>
            </a:r>
            <a:r>
              <a:rPr lang="zh-CN" altLang="en-US" sz="1400" u="sng" dirty="0">
                <a:solidFill>
                  <a:schemeClr val="tx1"/>
                </a:solidFill>
                <a:sym typeface="+mn-ea"/>
              </a:rPr>
              <a:t>否</a:t>
            </a:r>
            <a:endParaRPr lang="zh-CN" altLang="en-US" sz="1400" u="sng"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buFont typeface="Wingdings" panose="05000000000000000000" pitchFamily="2" charset="2"/>
              <a:buNone/>
            </a:pPr>
            <a:r>
              <a:rPr lang="zh-CN" altLang="en-US" sz="1400" dirty="0">
                <a:solidFill>
                  <a:schemeClr val="tx1"/>
                </a:solidFill>
                <a:cs typeface="微软雅黑" panose="020B0503020204020204" charset="-122"/>
                <a:sym typeface="+mn-ea"/>
              </a:rPr>
              <a:t>【国内获批时间】</a:t>
            </a:r>
            <a:r>
              <a:rPr lang="en-US" altLang="zh-CN" sz="1400" u="sng" dirty="0">
                <a:solidFill>
                  <a:schemeClr val="tx1"/>
                </a:solidFill>
                <a:cs typeface="微软雅黑" panose="020B0503020204020204" charset="-122"/>
                <a:sym typeface="+mn-ea"/>
              </a:rPr>
              <a:t>2023</a:t>
            </a:r>
            <a:r>
              <a:rPr lang="zh-CN" altLang="en-US" sz="1400" u="sng" dirty="0">
                <a:solidFill>
                  <a:schemeClr val="tx1"/>
                </a:solidFill>
                <a:cs typeface="微软雅黑" panose="020B0503020204020204" charset="-122"/>
                <a:sym typeface="+mn-ea"/>
              </a:rPr>
              <a:t>年</a:t>
            </a:r>
            <a:r>
              <a:rPr lang="en-US" altLang="zh-CN" sz="1400" u="sng" dirty="0">
                <a:solidFill>
                  <a:schemeClr val="tx1"/>
                </a:solidFill>
                <a:cs typeface="微软雅黑" panose="020B0503020204020204" charset="-122"/>
                <a:sym typeface="+mn-ea"/>
              </a:rPr>
              <a:t>8</a:t>
            </a:r>
            <a:r>
              <a:rPr lang="zh-CN" altLang="en-US" sz="1400" u="sng" dirty="0">
                <a:solidFill>
                  <a:schemeClr val="tx1"/>
                </a:solidFill>
                <a:cs typeface="微软雅黑" panose="020B0503020204020204" charset="-122"/>
                <a:sym typeface="+mn-ea"/>
              </a:rPr>
              <a:t>月</a:t>
            </a:r>
            <a:r>
              <a:rPr lang="en-US" altLang="zh-CN" sz="1400" dirty="0">
                <a:solidFill>
                  <a:schemeClr val="tx1"/>
                </a:solidFill>
                <a:cs typeface="微软雅黑" panose="020B0503020204020204" charset="-122"/>
                <a:sym typeface="+mn-ea"/>
              </a:rPr>
              <a:t>      </a:t>
            </a:r>
            <a:r>
              <a:rPr lang="zh-CN" altLang="en-US" sz="1400" dirty="0">
                <a:solidFill>
                  <a:schemeClr val="tx1"/>
                </a:solidFill>
                <a:sym typeface="+mn-ea"/>
              </a:rPr>
              <a:t>【贮藏】</a:t>
            </a:r>
            <a:r>
              <a:rPr lang="zh-CN" altLang="en-US" sz="1400" u="sng" dirty="0">
                <a:solidFill>
                  <a:srgbClr val="FF0000"/>
                </a:solidFill>
                <a:sym typeface="+mn-ea"/>
              </a:rPr>
              <a:t>遮光</a:t>
            </a:r>
            <a:r>
              <a:rPr lang="en-US" altLang="zh-CN" sz="1400" u="sng" dirty="0">
                <a:solidFill>
                  <a:srgbClr val="FF0000"/>
                </a:solidFill>
                <a:sym typeface="+mn-ea"/>
              </a:rPr>
              <a:t>,</a:t>
            </a:r>
            <a:r>
              <a:rPr lang="zh-CN" altLang="en-US" sz="1400" u="sng" dirty="0">
                <a:solidFill>
                  <a:srgbClr val="FF0000"/>
                </a:solidFill>
                <a:sym typeface="+mn-ea"/>
              </a:rPr>
              <a:t>密封</a:t>
            </a:r>
            <a:r>
              <a:rPr lang="en-US" altLang="zh-CN" sz="1400" u="sng" dirty="0">
                <a:solidFill>
                  <a:srgbClr val="FF0000"/>
                </a:solidFill>
                <a:sym typeface="+mn-ea"/>
              </a:rPr>
              <a:t>,</a:t>
            </a:r>
            <a:r>
              <a:rPr lang="zh-CN" altLang="en-US" sz="1400" u="sng" dirty="0">
                <a:solidFill>
                  <a:srgbClr val="FF0000"/>
                </a:solidFill>
                <a:sym typeface="+mn-ea"/>
              </a:rPr>
              <a:t>不超过</a:t>
            </a:r>
            <a:r>
              <a:rPr lang="en-US" altLang="zh-CN" sz="1400" u="sng" dirty="0">
                <a:solidFill>
                  <a:srgbClr val="FF0000"/>
                </a:solidFill>
                <a:sym typeface="+mn-ea"/>
              </a:rPr>
              <a:t>25</a:t>
            </a:r>
            <a:r>
              <a:rPr lang="en-US" altLang="en-US" sz="1400" u="sng" dirty="0">
                <a:solidFill>
                  <a:srgbClr val="FF0000"/>
                </a:solidFill>
                <a:sym typeface="+mn-ea"/>
              </a:rPr>
              <a:t>°</a:t>
            </a:r>
            <a:r>
              <a:rPr lang="en-US" altLang="zh-CN" sz="1400" u="sng" dirty="0">
                <a:solidFill>
                  <a:srgbClr val="FF0000"/>
                </a:solidFill>
                <a:sym typeface="+mn-ea"/>
              </a:rPr>
              <a:t>C</a:t>
            </a:r>
            <a:r>
              <a:rPr lang="zh-CN" altLang="en-US" sz="1400" u="sng" dirty="0">
                <a:solidFill>
                  <a:srgbClr val="FF0000"/>
                </a:solidFill>
                <a:sym typeface="+mn-ea"/>
              </a:rPr>
              <a:t>保存</a:t>
            </a:r>
            <a:endParaRPr lang="en-US" altLang="zh-CN" sz="1400" dirty="0">
              <a:solidFill>
                <a:schemeClr val="tx1"/>
              </a:solidFill>
              <a:cs typeface="微软雅黑" panose="020B0503020204020204" charset="-122"/>
              <a:sym typeface="+mn-ea"/>
            </a:endParaRPr>
          </a:p>
          <a:p>
            <a:pPr indent="0" fontAlgn="auto">
              <a:lnSpc>
                <a:spcPct val="150000"/>
              </a:lnSpc>
              <a:buFont typeface="Wingdings" panose="05000000000000000000" pitchFamily="2" charset="2"/>
              <a:buNone/>
            </a:pPr>
            <a:r>
              <a:rPr lang="zh-CN" altLang="en-US" sz="1400" dirty="0">
                <a:solidFill>
                  <a:schemeClr val="tx1"/>
                </a:solidFill>
                <a:cs typeface="微软雅黑" panose="020B0503020204020204" charset="-122"/>
                <a:sym typeface="+mn-ea"/>
              </a:rPr>
              <a:t>【大陆地区同通用名药品上市情况】</a:t>
            </a:r>
            <a:r>
              <a:rPr lang="zh-CN" altLang="en-US" sz="1400" dirty="0">
                <a:solidFill>
                  <a:srgbClr val="FF0000"/>
                </a:solidFill>
                <a:cs typeface="微软雅黑" panose="020B0503020204020204" charset="-122"/>
                <a:sym typeface="+mn-ea"/>
              </a:rPr>
              <a:t>国内</a:t>
            </a:r>
            <a:r>
              <a:rPr lang="en-US" sz="1400" u="sng" dirty="0">
                <a:solidFill>
                  <a:srgbClr val="FF0000"/>
                </a:solidFill>
                <a:cs typeface="微软雅黑" panose="020B0503020204020204" charset="-122"/>
                <a:sym typeface="+mn-ea"/>
              </a:rPr>
              <a:t>2</a:t>
            </a:r>
            <a:r>
              <a:rPr lang="zh-CN" altLang="en-US" sz="1400" u="sng" dirty="0">
                <a:solidFill>
                  <a:srgbClr val="FF0000"/>
                </a:solidFill>
                <a:cs typeface="微软雅黑" panose="020B0503020204020204" charset="-122"/>
                <a:sym typeface="+mn-ea"/>
              </a:rPr>
              <a:t>家</a:t>
            </a:r>
            <a:endParaRPr lang="zh-CN" altLang="en-US" sz="1400" u="sng" dirty="0">
              <a:solidFill>
                <a:schemeClr val="tx1"/>
              </a:solidFill>
              <a:cs typeface="微软雅黑" panose="020B0503020204020204" charset="-122"/>
              <a:sym typeface="+mn-ea"/>
            </a:endParaRPr>
          </a:p>
          <a:p>
            <a:pPr indent="0" fontAlgn="auto">
              <a:lnSpc>
                <a:spcPct val="150000"/>
              </a:lnSpc>
              <a:buFont typeface="Wingdings" panose="05000000000000000000" pitchFamily="2" charset="2"/>
              <a:buNone/>
            </a:pPr>
            <a:r>
              <a:rPr lang="zh-CN" altLang="en-US" sz="1400" dirty="0">
                <a:solidFill>
                  <a:schemeClr val="tx1"/>
                </a:solidFill>
                <a:cs typeface="微软雅黑" panose="020B0503020204020204" charset="-122"/>
                <a:sym typeface="+mn-ea"/>
              </a:rPr>
              <a:t>【全球首个上市国家及上市时间】</a:t>
            </a:r>
            <a:r>
              <a:rPr lang="zh-CN" altLang="en-US" sz="1400" u="sng" dirty="0">
                <a:solidFill>
                  <a:schemeClr val="tx1"/>
                </a:solidFill>
                <a:cs typeface="微软雅黑" panose="020B0503020204020204" charset="-122"/>
                <a:sym typeface="+mn-ea"/>
              </a:rPr>
              <a:t>加拿大</a:t>
            </a:r>
            <a:r>
              <a:rPr lang="en-US" altLang="zh-CN" sz="1400" u="sng" dirty="0">
                <a:solidFill>
                  <a:schemeClr val="tx1"/>
                </a:solidFill>
                <a:cs typeface="微软雅黑" panose="020B0503020204020204" charset="-122"/>
                <a:sym typeface="+mn-ea"/>
              </a:rPr>
              <a:t>/ 1954</a:t>
            </a:r>
            <a:r>
              <a:rPr lang="zh-CN" altLang="en-US" sz="1400" u="sng" dirty="0">
                <a:solidFill>
                  <a:schemeClr val="tx1"/>
                </a:solidFill>
                <a:cs typeface="微软雅黑" panose="020B0503020204020204" charset="-122"/>
                <a:sym typeface="+mn-ea"/>
              </a:rPr>
              <a:t>年</a:t>
            </a:r>
            <a:r>
              <a:rPr lang="en-US" altLang="zh-CN" sz="1400" u="sng" dirty="0">
                <a:solidFill>
                  <a:schemeClr val="tx1"/>
                </a:solidFill>
                <a:cs typeface="微软雅黑" panose="020B0503020204020204" charset="-122"/>
                <a:sym typeface="+mn-ea"/>
              </a:rPr>
              <a:t>10</a:t>
            </a:r>
            <a:r>
              <a:rPr lang="zh-CN" altLang="en-US" sz="1400" u="sng" dirty="0">
                <a:solidFill>
                  <a:schemeClr val="tx1"/>
                </a:solidFill>
                <a:cs typeface="微软雅黑" panose="020B0503020204020204" charset="-122"/>
                <a:sym typeface="+mn-ea"/>
              </a:rPr>
              <a:t>月</a:t>
            </a:r>
            <a:r>
              <a:rPr lang="en-US" altLang="zh-CN" sz="1400" dirty="0">
                <a:solidFill>
                  <a:schemeClr val="tx1"/>
                </a:solidFill>
                <a:cs typeface="微软雅黑" panose="020B0503020204020204" charset="-122"/>
                <a:sym typeface="+mn-ea"/>
              </a:rPr>
              <a:t> </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           </a:t>
            </a:r>
            <a:endParaRPr lang="zh-CN" altLang="en-US" sz="1400" dirty="0">
              <a:solidFill>
                <a:schemeClr val="tx1"/>
              </a:solidFill>
              <a:sym typeface="+mn-ea"/>
            </a:endParaRPr>
          </a:p>
          <a:p>
            <a:pPr indent="0" fontAlgn="auto">
              <a:lnSpc>
                <a:spcPct val="150000"/>
              </a:lnSpc>
              <a:buFont typeface="Wingdings" panose="05000000000000000000" pitchFamily="2" charset="2"/>
              <a:buNone/>
            </a:pPr>
            <a:r>
              <a:rPr lang="zh-CN" altLang="en-US" sz="1400" dirty="0">
                <a:solidFill>
                  <a:schemeClr val="tx1"/>
                </a:solidFill>
                <a:sym typeface="+mn-ea"/>
              </a:rPr>
              <a:t>【适应症】</a:t>
            </a:r>
            <a:endParaRPr lang="zh-CN" altLang="en-US" sz="1400" dirty="0">
              <a:solidFill>
                <a:schemeClr val="tx1"/>
              </a:solidFill>
              <a:sym typeface="+mn-ea"/>
            </a:endParaRPr>
          </a:p>
          <a:p>
            <a:pPr marL="285750" indent="-285750" fontAlgn="auto">
              <a:lnSpc>
                <a:spcPct val="150000"/>
              </a:lnSpc>
              <a:buFont typeface="Wingdings" panose="05000000000000000000" charset="0"/>
              <a:buChar char=""/>
            </a:pPr>
            <a:r>
              <a:rPr lang="zh-CN" altLang="en-US" sz="1400" dirty="0">
                <a:solidFill>
                  <a:srgbClr val="FF0000"/>
                </a:solidFill>
                <a:sym typeface="+mn-ea"/>
              </a:rPr>
              <a:t>用于失盐型先天性肾上腺皮质增生症（CAH）及失盐型原发慢性肾上腺皮质功能减退症（Addison病）。</a:t>
            </a:r>
            <a:endParaRPr lang="zh-CN" altLang="en-US" sz="1400" dirty="0">
              <a:solidFill>
                <a:schemeClr val="tx1"/>
              </a:solidFill>
              <a:latin typeface="微软雅黑" panose="020B0503020204020204" charset="-122"/>
              <a:ea typeface="微软雅黑" panose="020B0503020204020204" charset="-122"/>
            </a:endParaRPr>
          </a:p>
          <a:p>
            <a:pPr indent="0" fontAlgn="auto">
              <a:lnSpc>
                <a:spcPct val="150000"/>
              </a:lnSpc>
              <a:buFont typeface="Wingdings" panose="05000000000000000000" charset="0"/>
              <a:buNone/>
            </a:pPr>
            <a:r>
              <a:rPr lang="zh-CN" altLang="en-US" sz="1400" dirty="0">
                <a:solidFill>
                  <a:schemeClr val="tx1"/>
                </a:solidFill>
                <a:sym typeface="+mn-ea"/>
              </a:rPr>
              <a:t>【说明书用法用量】</a:t>
            </a:r>
            <a:endParaRPr lang="zh-CN" altLang="en-US" sz="1400" dirty="0">
              <a:solidFill>
                <a:schemeClr val="tx1"/>
              </a:solidFill>
              <a:latin typeface="微软雅黑" panose="020B0503020204020204" charset="-122"/>
              <a:ea typeface="微软雅黑" panose="020B0503020204020204" charset="-122"/>
            </a:endParaRPr>
          </a:p>
          <a:p>
            <a:pPr marL="285750" indent="-285750" fontAlgn="auto">
              <a:lnSpc>
                <a:spcPct val="150000"/>
              </a:lnSpc>
              <a:buFont typeface="Wingdings" panose="05000000000000000000" charset="0"/>
              <a:buChar char=""/>
            </a:pPr>
            <a:r>
              <a:rPr lang="zh-CN" altLang="en-US" sz="1400" dirty="0">
                <a:solidFill>
                  <a:schemeClr val="tx1"/>
                </a:solidFill>
                <a:sym typeface="+mn-ea"/>
              </a:rPr>
              <a:t>失盐型先天性肾上腺</a:t>
            </a:r>
            <a:r>
              <a:rPr lang="zh-CN" altLang="en-US" sz="1400" dirty="0">
                <a:solidFill>
                  <a:schemeClr val="bg2">
                    <a:lumMod val="25000"/>
                  </a:schemeClr>
                </a:solidFill>
                <a:sym typeface="+mn-ea"/>
              </a:rPr>
              <a:t>皮质增生症（CAH）：0.02-0.1mg</a:t>
            </a:r>
            <a:r>
              <a:rPr lang="en-US" altLang="zh-CN" sz="1400" dirty="0">
                <a:solidFill>
                  <a:schemeClr val="bg2">
                    <a:lumMod val="25000"/>
                  </a:schemeClr>
                </a:solidFill>
                <a:sym typeface="+mn-ea"/>
              </a:rPr>
              <a:t>/</a:t>
            </a:r>
            <a:r>
              <a:rPr lang="zh-CN" altLang="en-US" sz="1400" dirty="0">
                <a:solidFill>
                  <a:schemeClr val="bg2">
                    <a:lumMod val="25000"/>
                  </a:schemeClr>
                </a:solidFill>
                <a:sym typeface="+mn-ea"/>
              </a:rPr>
              <a:t>天，分2-3次口服。对于新生儿和婴儿,起始给药剂量为0.025-0.05mg。</a:t>
            </a:r>
            <a:endParaRPr lang="zh-CN" altLang="en-US" sz="1400" dirty="0">
              <a:solidFill>
                <a:schemeClr val="bg2">
                  <a:lumMod val="25000"/>
                </a:schemeClr>
              </a:solidFill>
              <a:latin typeface="微软雅黑" panose="020B0503020204020204" charset="-122"/>
              <a:ea typeface="微软雅黑" panose="020B0503020204020204" charset="-122"/>
            </a:endParaRPr>
          </a:p>
          <a:p>
            <a:pPr marL="285750" indent="-285750" fontAlgn="auto">
              <a:lnSpc>
                <a:spcPct val="150000"/>
              </a:lnSpc>
              <a:buFont typeface="Wingdings" panose="05000000000000000000" charset="0"/>
              <a:buChar char=""/>
            </a:pPr>
            <a:r>
              <a:rPr lang="zh-CN" altLang="en-US" sz="1400" dirty="0">
                <a:solidFill>
                  <a:schemeClr val="bg2">
                    <a:lumMod val="25000"/>
                  </a:schemeClr>
                </a:solidFill>
                <a:sym typeface="+mn-ea"/>
              </a:rPr>
              <a:t>失盐型原发慢性肾上腺皮质功能减退症（Addison病）：0.02-0.1 mg/天，分2-3次口服。新生儿和婴儿，起始给药剂量为0.025</a:t>
            </a:r>
            <a:r>
              <a:rPr lang="en-US" altLang="zh-CN" sz="1400" dirty="0">
                <a:solidFill>
                  <a:schemeClr val="bg2">
                    <a:lumMod val="25000"/>
                  </a:schemeClr>
                </a:solidFill>
                <a:sym typeface="+mn-ea"/>
              </a:rPr>
              <a:t>-</a:t>
            </a:r>
            <a:r>
              <a:rPr lang="zh-CN" altLang="en-US" sz="1400" dirty="0">
                <a:solidFill>
                  <a:schemeClr val="bg2">
                    <a:lumMod val="25000"/>
                  </a:schemeClr>
                </a:solidFill>
                <a:sym typeface="+mn-ea"/>
              </a:rPr>
              <a:t>0.05mg。</a:t>
            </a:r>
            <a:r>
              <a:rPr lang="en-US" altLang="zh-CN" b="1" dirty="0">
                <a:solidFill>
                  <a:schemeClr val="bg2">
                    <a:lumMod val="25000"/>
                  </a:schemeClr>
                </a:solidFill>
                <a:highlight>
                  <a:srgbClr val="FFFF00"/>
                </a:highlight>
              </a:rPr>
              <a:t>            </a:t>
            </a:r>
            <a:r>
              <a:rPr lang="en-US" altLang="zh-CN" b="1" dirty="0">
                <a:solidFill>
                  <a:schemeClr val="tx1"/>
                </a:solidFill>
                <a:highlight>
                  <a:srgbClr val="FFFF00"/>
                </a:highlight>
              </a:rPr>
              <a:t>            </a:t>
            </a:r>
            <a:endParaRPr lang="en-US" altLang="zh-CN" dirty="0">
              <a:solidFill>
                <a:schemeClr val="tx1"/>
              </a:solidFill>
            </a:endParaRPr>
          </a:p>
        </p:txBody>
      </p:sp>
      <p:sp>
        <p:nvSpPr>
          <p:cNvPr id="5" name="TextBox 15"/>
          <p:cNvSpPr txBox="1">
            <a:spLocks noChangeArrowheads="1"/>
          </p:cNvSpPr>
          <p:nvPr/>
        </p:nvSpPr>
        <p:spPr bwMode="auto">
          <a:xfrm>
            <a:off x="6296025" y="1314450"/>
            <a:ext cx="5632450" cy="5045075"/>
          </a:xfrm>
          <a:prstGeom prst="rect">
            <a:avLst/>
          </a:prstGeom>
          <a:noFill/>
          <a:ln w="9525">
            <a:gradFill>
              <a:gsLst>
                <a:gs pos="50000">
                  <a:schemeClr val="accent4"/>
                </a:gs>
                <a:gs pos="0">
                  <a:schemeClr val="accent4">
                    <a:lumMod val="25000"/>
                    <a:lumOff val="75000"/>
                  </a:schemeClr>
                </a:gs>
                <a:gs pos="100000">
                  <a:schemeClr val="accent4">
                    <a:lumMod val="85000"/>
                  </a:schemeClr>
                </a:gs>
              </a:gsLst>
              <a:lin ang="5400000" scaled="0"/>
            </a:gradFill>
            <a:miter lim="800000"/>
          </a:ln>
          <a:extLst>
            <a:ext uri="{909E8E84-426E-40DD-AFC4-6F175D3DCCD1}">
              <a14:hiddenFill xmlns:a14="http://schemas.microsoft.com/office/drawing/2010/main">
                <a:solidFill>
                  <a:srgbClr val="FFFFFF"/>
                </a:solidFill>
              </a14:hiddenFill>
            </a:ext>
          </a:extLst>
        </p:spPr>
        <p:txBody>
          <a:bodyPr wrap="square" anchor="b" anchorCtr="0">
            <a:noAutofit/>
          </a:bodyPr>
          <a:lstStyle>
            <a:defPPr>
              <a:defRPr lang="en-US"/>
            </a:defPPr>
            <a:lvl1pPr lvl="0" algn="l">
              <a:lnSpc>
                <a:spcPct val="120000"/>
              </a:lnSpc>
              <a:defRPr sz="1200" b="0" kern="0">
                <a:solidFill>
                  <a:schemeClr val="accent3">
                    <a:lumMod val="50000"/>
                  </a:schemeClr>
                </a:solidFill>
                <a:latin typeface="微软雅黑" panose="020B0503020204020204" charset="-122"/>
                <a:ea typeface="微软雅黑" panose="020B0503020204020204" charset="-122"/>
              </a:defRPr>
            </a:lvl1pPr>
          </a:lstStyle>
          <a:p>
            <a:pPr indent="0" fontAlgn="auto">
              <a:lnSpc>
                <a:spcPct val="220000"/>
              </a:lnSpc>
              <a:buFont typeface="Wingdings" panose="05000000000000000000" pitchFamily="2" charset="2"/>
              <a:buNone/>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参照药品</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醋酸氢化可的松片</a:t>
            </a:r>
            <a:r>
              <a:rPr lang="en-US" altLang="zh-CN" sz="1400" dirty="0">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 </a:t>
            </a:r>
            <a:endParaRPr lang="en-US" altLang="zh-CN" sz="1400" dirty="0">
              <a:solidFill>
                <a:schemeClr val="tx1"/>
              </a:solidFill>
              <a:highlight>
                <a:srgbClr val="FFFF00"/>
              </a:highlight>
              <a:latin typeface="微软雅黑" panose="020B0503020204020204" charset="-122"/>
              <a:ea typeface="微软雅黑" panose="020B0503020204020204" charset="-122"/>
              <a:cs typeface="微软雅黑" panose="020B0503020204020204" charset="-122"/>
            </a:endParaRPr>
          </a:p>
          <a:p>
            <a:pPr indent="0" fontAlgn="auto">
              <a:lnSpc>
                <a:spcPct val="220000"/>
              </a:lnSpc>
              <a:buFont typeface="Wingdings" panose="05000000000000000000" pitchFamily="2" charset="2"/>
              <a:buNone/>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【选择理由】</a:t>
            </a:r>
            <a:endParaRPr lang="en-US" altLang="zh-CN" sz="140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fontAlgn="auto">
              <a:lnSpc>
                <a:spcPct val="220000"/>
              </a:lnSpc>
              <a:buFont typeface="Wingdings" panose="05000000000000000000" charset="0"/>
              <a:buChar char="Ø"/>
            </a:pP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rPr>
              <a:t>适应症相当：</a:t>
            </a:r>
            <a:endParaRPr lang="zh-CN" altLang="en-US" sz="1400" b="1" dirty="0">
              <a:solidFill>
                <a:schemeClr val="tx1"/>
              </a:solidFill>
              <a:latin typeface="微软雅黑" panose="020B0503020204020204" charset="-122"/>
              <a:ea typeface="微软雅黑" panose="020B0503020204020204" charset="-122"/>
              <a:cs typeface="微软雅黑" panose="020B0503020204020204" charset="-122"/>
            </a:endParaRPr>
          </a:p>
          <a:p>
            <a:pPr indent="0" fontAlgn="auto">
              <a:lnSpc>
                <a:spcPct val="220000"/>
              </a:lnSpc>
              <a:buFont typeface="Wingdings" panose="05000000000000000000" charset="0"/>
              <a:buNone/>
            </a:pP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醋酸氟氢可的松片与</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rPr>
              <a:t>醋酸氢化可的松片</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的适应症相似，</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rPr>
              <a:t>均适用于先天性肾上腺皮质增生症和先天性肾上腺皮质功能减退症</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fontAlgn="auto">
              <a:lnSpc>
                <a:spcPct val="220000"/>
              </a:lnSpc>
              <a:buFont typeface="Wingdings" panose="05000000000000000000" charset="0"/>
              <a:buChar char="Ø"/>
            </a:pPr>
            <a:r>
              <a:rPr lang="zh-CN" altLang="en-US" sz="1400" b="1" dirty="0">
                <a:solidFill>
                  <a:schemeClr val="bg2">
                    <a:lumMod val="2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rPr>
              <a:t>指南推荐：</a:t>
            </a:r>
            <a:r>
              <a:rPr lang="zh-CN" altLang="en-US" sz="1400" dirty="0">
                <a:solidFill>
                  <a:schemeClr val="tx1"/>
                </a:solidFill>
                <a:highlight>
                  <a:srgbClr val="000000">
                    <a:alpha val="0"/>
                  </a:srgbClr>
                </a:highlight>
                <a:latin typeface="微软雅黑" panose="020B0503020204020204" charset="-122"/>
                <a:ea typeface="微软雅黑" panose="020B0503020204020204" charset="-122"/>
                <a:cs typeface="微软雅黑" panose="020B0503020204020204" charset="-122"/>
              </a:rPr>
              <a:t>目前应用于儿童和青春期先天性肾上腺皮质增生症</a:t>
            </a:r>
            <a:r>
              <a:rPr lang="en-US" altLang="zh-CN" sz="1400" dirty="0">
                <a:solidFill>
                  <a:schemeClr val="tx1"/>
                </a:solidFill>
                <a:highlight>
                  <a:srgbClr val="000000">
                    <a:alpha val="0"/>
                  </a:srgbClr>
                </a:highlight>
                <a:latin typeface="微软雅黑" panose="020B0503020204020204" charset="-122"/>
                <a:ea typeface="微软雅黑" panose="020B0503020204020204" charset="-122"/>
                <a:cs typeface="微软雅黑" panose="020B0503020204020204" charset="-122"/>
              </a:rPr>
              <a:t>21-</a:t>
            </a:r>
            <a:r>
              <a:rPr lang="zh-CN" altLang="en-US" sz="1400" dirty="0">
                <a:solidFill>
                  <a:schemeClr val="tx1"/>
                </a:solidFill>
                <a:highlight>
                  <a:srgbClr val="000000">
                    <a:alpha val="0"/>
                  </a:srgbClr>
                </a:highlight>
                <a:latin typeface="微软雅黑" panose="020B0503020204020204" charset="-122"/>
                <a:ea typeface="微软雅黑" panose="020B0503020204020204" charset="-122"/>
                <a:cs typeface="微软雅黑" panose="020B0503020204020204" charset="-122"/>
              </a:rPr>
              <a:t>羟化酶缺陷替代治疗的皮质醇制剂包括氢化可的松和氟氢可的松。</a:t>
            </a:r>
            <a:endParaRPr lang="zh-CN" altLang="en-US" sz="1400" dirty="0">
              <a:solidFill>
                <a:schemeClr val="tx1"/>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a:p>
            <a:pPr marL="285750" indent="-285750" fontAlgn="auto">
              <a:lnSpc>
                <a:spcPct val="220000"/>
              </a:lnSpc>
              <a:buFont typeface="Wingdings" panose="05000000000000000000" charset="0"/>
              <a:buChar char="Ø"/>
            </a:pPr>
            <a:r>
              <a:rPr lang="zh-CN" altLang="en-US" sz="1400" b="1" dirty="0">
                <a:solidFill>
                  <a:schemeClr val="bg2">
                    <a:lumMod val="2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rPr>
              <a:t>广泛应用：</a:t>
            </a:r>
            <a:r>
              <a:rPr lang="zh-CN" altLang="en-US" sz="140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rPr>
              <a:t>氢化可的松是基本和终生的替代治疗，失盐型需联合氟氢可的松</a:t>
            </a:r>
            <a:r>
              <a:rPr lang="en-US" altLang="zh-CN" sz="1400" baseline="3000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rPr>
              <a:t>[1]</a:t>
            </a:r>
            <a:r>
              <a:rPr lang="zh-CN" altLang="en-US" sz="140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rPr>
              <a:t>。</a:t>
            </a:r>
            <a:endParaRPr lang="zh-CN" altLang="en-US" sz="140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a:p>
            <a:pPr indent="0" fontAlgn="auto">
              <a:lnSpc>
                <a:spcPct val="150000"/>
              </a:lnSpc>
              <a:buFont typeface="Wingdings" panose="05000000000000000000" charset="0"/>
              <a:buNone/>
            </a:pPr>
            <a:endParaRPr lang="en-US" altLang="zh-CN" sz="1400" dirty="0">
              <a:solidFill>
                <a:schemeClr val="bg2">
                  <a:lumMod val="25000"/>
                </a:schemeClr>
              </a:solidFill>
              <a:highlight>
                <a:srgbClr val="FFFF00"/>
              </a:highlight>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328930" y="1314450"/>
            <a:ext cx="2037715" cy="384810"/>
          </a:xfrm>
          <a:prstGeom prst="rect">
            <a:avLst/>
          </a:prstGeom>
          <a:solidFill>
            <a:schemeClr val="accent4">
              <a:lumMod val="75000"/>
            </a:schemeClr>
          </a:solidFill>
        </p:spPr>
        <p:txBody>
          <a:bodyPr wrap="square" rtlCol="0">
            <a:noAutofit/>
          </a:bodyPr>
          <a:lstStyle/>
          <a:p>
            <a:pPr algn="ctr"/>
            <a:r>
              <a:rPr lang="zh-CN" altLang="en-US" sz="2000" b="1">
                <a:solidFill>
                  <a:schemeClr val="bg1"/>
                </a:solidFill>
                <a:latin typeface="微软雅黑" panose="020B0503020204020204" charset="-122"/>
                <a:ea typeface="微软雅黑" panose="020B0503020204020204" charset="-122"/>
                <a:sym typeface="+mn-ea"/>
              </a:rPr>
              <a:t>产品基本信息</a:t>
            </a:r>
            <a:endParaRPr lang="zh-CN" altLang="en-US" sz="2000" b="1">
              <a:solidFill>
                <a:schemeClr val="bg1"/>
              </a:solidFill>
              <a:latin typeface="微软雅黑" panose="020B0503020204020204" charset="-122"/>
              <a:ea typeface="微软雅黑" panose="020B0503020204020204" charset="-122"/>
              <a:sym typeface="+mn-ea"/>
            </a:endParaRPr>
          </a:p>
        </p:txBody>
      </p:sp>
      <p:sp>
        <p:nvSpPr>
          <p:cNvPr id="7" name="文本框 6"/>
          <p:cNvSpPr txBox="1"/>
          <p:nvPr/>
        </p:nvSpPr>
        <p:spPr>
          <a:xfrm>
            <a:off x="6296025" y="1307465"/>
            <a:ext cx="2635885" cy="391795"/>
          </a:xfrm>
          <a:prstGeom prst="rect">
            <a:avLst/>
          </a:prstGeom>
          <a:solidFill>
            <a:schemeClr val="accent4">
              <a:lumMod val="75000"/>
            </a:schemeClr>
          </a:solidFill>
        </p:spPr>
        <p:txBody>
          <a:bodyPr wrap="square" rtlCol="0">
            <a:noAutofit/>
          </a:bodyPr>
          <a:lstStyle/>
          <a:p>
            <a:pPr algn="ctr"/>
            <a:r>
              <a:rPr lang="zh-CN" altLang="en-US" sz="2000" b="1">
                <a:solidFill>
                  <a:schemeClr val="bg1"/>
                </a:solidFill>
                <a:latin typeface="微软雅黑" panose="020B0503020204020204" charset="-122"/>
                <a:ea typeface="微软雅黑" panose="020B0503020204020204" charset="-122"/>
              </a:rPr>
              <a:t>参照药品选择</a:t>
            </a:r>
            <a:endParaRPr lang="zh-CN" altLang="en-US" sz="2000" b="1">
              <a:solidFill>
                <a:schemeClr val="bg1"/>
              </a:solidFill>
              <a:latin typeface="微软雅黑" panose="020B0503020204020204" charset="-122"/>
              <a:ea typeface="微软雅黑" panose="020B0503020204020204" charset="-122"/>
            </a:endParaRPr>
          </a:p>
        </p:txBody>
      </p:sp>
      <p:cxnSp>
        <p:nvCxnSpPr>
          <p:cNvPr id="11" name="直接连接符 10"/>
          <p:cNvCxnSpPr/>
          <p:nvPr/>
        </p:nvCxnSpPr>
        <p:spPr>
          <a:prstGeom prst="line">
            <a:avLst/>
          </a:prstGeom>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a:off x="2473325" y="999490"/>
            <a:ext cx="9732645" cy="0"/>
          </a:xfrm>
          <a:prstGeom prst="line">
            <a:avLst/>
          </a:prstGeom>
          <a:ln w="31750" cap="rnd">
            <a:solidFill>
              <a:srgbClr val="479249"/>
            </a:solidFill>
            <a:prstDash val="sysDot"/>
            <a:round/>
          </a:ln>
        </p:spPr>
        <p:style>
          <a:lnRef idx="0">
            <a:srgbClr val="FFFFFF"/>
          </a:lnRef>
          <a:fillRef idx="0">
            <a:srgbClr val="FFFFFF"/>
          </a:fillRef>
          <a:effectRef idx="0">
            <a:srgbClr val="FFFFFF"/>
          </a:effectRef>
          <a:fontRef idx="minor">
            <a:schemeClr val="tx1"/>
          </a:fontRef>
        </p:style>
      </p:cxnSp>
      <p:sp>
        <p:nvSpPr>
          <p:cNvPr id="13" name="文本框 12"/>
          <p:cNvSpPr txBox="1"/>
          <p:nvPr/>
        </p:nvSpPr>
        <p:spPr>
          <a:xfrm>
            <a:off x="397510" y="6483985"/>
            <a:ext cx="11181715" cy="269875"/>
          </a:xfrm>
          <a:prstGeom prst="rect">
            <a:avLst/>
          </a:prstGeom>
          <a:noFill/>
        </p:spPr>
        <p:txBody>
          <a:bodyPr wrap="square" rtlCol="0" anchor="t">
            <a:noAutofit/>
          </a:bodyPr>
          <a:lstStyle/>
          <a:p>
            <a:pPr indent="0"/>
            <a:r>
              <a:rPr lang="en-US" altLang="zh-CN"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中华医学会儿科学分会内分泌遗传代谢病学组</a:t>
            </a:r>
            <a:r>
              <a:rPr lang="en-US" altLang="zh-CN"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先天性肾上腺皮质增生症</a:t>
            </a:r>
            <a:r>
              <a:rPr lang="en-US" altLang="zh-CN"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21-</a:t>
            </a:r>
            <a:r>
              <a:rPr lang="zh-CN" altLang="en-US"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羟化酶缺陷诊治共识</a:t>
            </a:r>
            <a:r>
              <a:rPr lang="en-US" altLang="zh-CN"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[J]. </a:t>
            </a:r>
            <a:r>
              <a:rPr lang="zh-CN" altLang="en-US"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中华儿科杂志</a:t>
            </a:r>
            <a:r>
              <a:rPr lang="en-US" altLang="zh-CN"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,2016,54(8)</a:t>
            </a:r>
            <a:r>
              <a:rPr lang="zh-CN" altLang="en-US"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569-576.</a:t>
            </a:r>
            <a:endParaRPr lang="en-US" altLang="zh-CN"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5"/>
          <p:cNvSpPr txBox="1">
            <a:spLocks noChangeArrowheads="1"/>
          </p:cNvSpPr>
          <p:nvPr/>
        </p:nvSpPr>
        <p:spPr bwMode="auto">
          <a:xfrm>
            <a:off x="396240" y="1162050"/>
            <a:ext cx="11533505" cy="2540000"/>
          </a:xfrm>
          <a:prstGeom prst="rect">
            <a:avLst/>
          </a:prstGeom>
          <a:noFill/>
          <a:ln w="9525">
            <a:gradFill>
              <a:gsLst>
                <a:gs pos="50000">
                  <a:schemeClr val="accent4"/>
                </a:gs>
                <a:gs pos="0">
                  <a:schemeClr val="accent4">
                    <a:lumMod val="25000"/>
                    <a:lumOff val="75000"/>
                  </a:schemeClr>
                </a:gs>
                <a:gs pos="100000">
                  <a:schemeClr val="accent4">
                    <a:lumMod val="85000"/>
                  </a:schemeClr>
                </a:gs>
              </a:gsLst>
              <a:lin ang="5400000" scaled="0"/>
            </a:gradFill>
            <a:miter lim="800000"/>
          </a:ln>
          <a:extLst>
            <a:ext uri="{909E8E84-426E-40DD-AFC4-6F175D3DCCD1}">
              <a14:hiddenFill xmlns:a14="http://schemas.microsoft.com/office/drawing/2010/main">
                <a:solidFill>
                  <a:srgbClr val="FFFFFF"/>
                </a:solidFill>
              </a14:hiddenFill>
            </a:ext>
          </a:extLst>
        </p:spPr>
        <p:txBody>
          <a:bodyPr wrap="square" anchor="b" anchorCtr="0">
            <a:noAutofit/>
          </a:bodyPr>
          <a:lstStyle>
            <a:defPPr>
              <a:defRPr lang="en-US"/>
            </a:defPPr>
            <a:lvl1pPr lvl="0" algn="l">
              <a:lnSpc>
                <a:spcPct val="120000"/>
              </a:lnSpc>
              <a:defRPr sz="1200" b="0" kern="0">
                <a:solidFill>
                  <a:schemeClr val="accent3">
                    <a:lumMod val="50000"/>
                  </a:schemeClr>
                </a:solidFill>
                <a:latin typeface="微软雅黑" panose="020B0503020204020204" charset="-122"/>
                <a:ea typeface="微软雅黑" panose="020B0503020204020204" charset="-122"/>
              </a:defRPr>
            </a:lvl1pPr>
          </a:lstStyle>
          <a:p>
            <a:pPr marL="285750" indent="-285750">
              <a:lnSpc>
                <a:spcPct val="150000"/>
              </a:lnSpc>
              <a:buFont typeface="Wingdings" panose="05000000000000000000" charset="0"/>
              <a:buChar char=""/>
            </a:pPr>
            <a:r>
              <a:rPr sz="1400" dirty="0">
                <a:solidFill>
                  <a:schemeClr val="tx1"/>
                </a:solidFill>
                <a:sym typeface="+mn-ea"/>
              </a:rPr>
              <a:t>CAH中</a:t>
            </a:r>
            <a:r>
              <a:rPr lang="zh-CN" sz="1400" dirty="0">
                <a:solidFill>
                  <a:schemeClr val="tx1"/>
                </a:solidFill>
                <a:sym typeface="+mn-ea"/>
              </a:rPr>
              <a:t>的</a:t>
            </a:r>
            <a:r>
              <a:rPr sz="1400" dirty="0">
                <a:solidFill>
                  <a:schemeClr val="tx1"/>
                </a:solidFill>
                <a:sym typeface="+mn-ea"/>
              </a:rPr>
              <a:t>主要类型21</a:t>
            </a:r>
            <a:r>
              <a:rPr lang="en-US" sz="1400" dirty="0">
                <a:solidFill>
                  <a:schemeClr val="tx1"/>
                </a:solidFill>
                <a:sym typeface="+mn-ea"/>
              </a:rPr>
              <a:t>-</a:t>
            </a:r>
            <a:r>
              <a:rPr sz="1400" dirty="0">
                <a:solidFill>
                  <a:schemeClr val="tx1"/>
                </a:solidFill>
                <a:sym typeface="+mn-ea"/>
              </a:rPr>
              <a:t>羟化酶缺乏症（占比90-95%）</a:t>
            </a:r>
            <a:r>
              <a:rPr lang="zh-CN" sz="1400" dirty="0">
                <a:solidFill>
                  <a:schemeClr val="tx1"/>
                </a:solidFill>
                <a:sym typeface="+mn-ea"/>
              </a:rPr>
              <a:t>被</a:t>
            </a:r>
            <a:r>
              <a:rPr sz="1400" dirty="0">
                <a:solidFill>
                  <a:schemeClr val="tx1"/>
                </a:solidFill>
                <a:sym typeface="+mn-ea"/>
              </a:rPr>
              <a:t>收录于</a:t>
            </a:r>
            <a:r>
              <a:rPr sz="1400" b="1" dirty="0">
                <a:solidFill>
                  <a:schemeClr val="accent4">
                    <a:lumMod val="75000"/>
                  </a:schemeClr>
                </a:solidFill>
                <a:sym typeface="+mn-ea"/>
              </a:rPr>
              <a:t>《第一批罕见病目录》</a:t>
            </a:r>
            <a:r>
              <a:rPr lang="en-US" sz="1400" dirty="0">
                <a:solidFill>
                  <a:schemeClr val="accent4">
                    <a:lumMod val="75000"/>
                  </a:schemeClr>
                </a:solidFill>
                <a:sym typeface="+mn-ea"/>
              </a:rPr>
              <a:t> </a:t>
            </a:r>
            <a:r>
              <a:rPr sz="1400" dirty="0">
                <a:solidFill>
                  <a:schemeClr val="tx1"/>
                </a:solidFill>
                <a:sym typeface="+mn-ea"/>
              </a:rPr>
              <a:t>中第一个罕见病</a:t>
            </a:r>
            <a:r>
              <a:rPr lang="en-US" sz="1400" baseline="30000" dirty="0">
                <a:solidFill>
                  <a:schemeClr val="tx1"/>
                </a:solidFill>
                <a:sym typeface="+mn-ea"/>
              </a:rPr>
              <a:t>[3]</a:t>
            </a:r>
            <a:r>
              <a:rPr lang="zh-CN" altLang="en-US" sz="1400" dirty="0">
                <a:solidFill>
                  <a:schemeClr val="tx1"/>
                </a:solidFill>
                <a:sym typeface="+mn-ea"/>
              </a:rPr>
              <a:t>。</a:t>
            </a:r>
            <a:endParaRPr lang="zh-CN" altLang="en-US" sz="1400" dirty="0">
              <a:solidFill>
                <a:schemeClr val="tx1"/>
              </a:solidFill>
              <a:sym typeface="+mn-ea"/>
            </a:endParaRPr>
          </a:p>
          <a:p>
            <a:pPr marL="285750" indent="-285750">
              <a:lnSpc>
                <a:spcPct val="150000"/>
              </a:lnSpc>
              <a:buFont typeface="Wingdings" panose="05000000000000000000" charset="0"/>
              <a:buChar char=""/>
            </a:pPr>
            <a:r>
              <a:rPr lang="en-US" sz="1400" dirty="0">
                <a:solidFill>
                  <a:srgbClr val="FF0000"/>
                </a:solidFill>
                <a:sym typeface="+mn-ea"/>
              </a:rPr>
              <a:t>C</a:t>
            </a:r>
            <a:r>
              <a:rPr sz="1400" dirty="0">
                <a:solidFill>
                  <a:srgbClr val="FF0000"/>
                </a:solidFill>
                <a:sym typeface="+mn-ea"/>
              </a:rPr>
              <a:t>AH发病率为5-10/10万</a:t>
            </a:r>
            <a:r>
              <a:rPr lang="zh-CN" sz="1400" baseline="30000" dirty="0">
                <a:solidFill>
                  <a:schemeClr val="tx1">
                    <a:lumMod val="85000"/>
                    <a:lumOff val="15000"/>
                  </a:schemeClr>
                </a:solidFill>
                <a:sym typeface="+mn-ea"/>
              </a:rPr>
              <a:t>【</a:t>
            </a:r>
            <a:r>
              <a:rPr lang="en-US" altLang="zh-CN" sz="1400" baseline="30000" dirty="0">
                <a:solidFill>
                  <a:schemeClr val="tx1">
                    <a:lumMod val="85000"/>
                    <a:lumOff val="15000"/>
                  </a:schemeClr>
                </a:solidFill>
                <a:sym typeface="+mn-ea"/>
              </a:rPr>
              <a:t>1</a:t>
            </a:r>
            <a:r>
              <a:rPr lang="zh-CN" altLang="en-US" sz="1400" baseline="30000" dirty="0">
                <a:solidFill>
                  <a:schemeClr val="tx1">
                    <a:lumMod val="85000"/>
                    <a:lumOff val="15000"/>
                  </a:schemeClr>
                </a:solidFill>
                <a:sym typeface="+mn-ea"/>
              </a:rPr>
              <a:t>】</a:t>
            </a:r>
            <a:r>
              <a:rPr lang="zh-CN" sz="1400" dirty="0">
                <a:solidFill>
                  <a:schemeClr val="tx1">
                    <a:lumMod val="85000"/>
                    <a:lumOff val="15000"/>
                  </a:schemeClr>
                </a:solidFill>
                <a:sym typeface="+mn-ea"/>
              </a:rPr>
              <a:t>，</a:t>
            </a:r>
            <a:r>
              <a:rPr lang="zh-CN" altLang="en-US" sz="1400" dirty="0">
                <a:solidFill>
                  <a:schemeClr val="tx1"/>
                </a:solidFill>
                <a:cs typeface="微软雅黑" panose="020B0503020204020204" charset="-122"/>
                <a:sym typeface="+mn-ea"/>
              </a:rPr>
              <a:t>醛固酮低下致失盐危象，常是典型失盐型生后早期首发表现，</a:t>
            </a:r>
            <a:r>
              <a:rPr lang="zh-CN" sz="1400" dirty="0">
                <a:solidFill>
                  <a:schemeClr val="tx1">
                    <a:lumMod val="85000"/>
                    <a:lumOff val="15000"/>
                  </a:schemeClr>
                </a:solidFill>
                <a:sym typeface="+mn-ea"/>
              </a:rPr>
              <a:t>由于醛固酮和皮质醇合成受损，雄性分泌过多</a:t>
            </a:r>
            <a:r>
              <a:rPr sz="1400" dirty="0">
                <a:solidFill>
                  <a:schemeClr val="tx1">
                    <a:lumMod val="85000"/>
                    <a:lumOff val="15000"/>
                  </a:schemeClr>
                </a:solidFill>
                <a:sym typeface="+mn-ea"/>
              </a:rPr>
              <a:t>影响生</a:t>
            </a:r>
            <a:r>
              <a:rPr lang="zh-CN" sz="1400" dirty="0">
                <a:solidFill>
                  <a:schemeClr val="tx1">
                    <a:lumMod val="85000"/>
                    <a:lumOff val="15000"/>
                  </a:schemeClr>
                </a:solidFill>
                <a:sym typeface="+mn-ea"/>
              </a:rPr>
              <a:t>长发育和生育水平，严重者</a:t>
            </a:r>
            <a:r>
              <a:rPr sz="1400" dirty="0">
                <a:solidFill>
                  <a:schemeClr val="tx1">
                    <a:lumMod val="85000"/>
                    <a:lumOff val="15000"/>
                  </a:schemeClr>
                </a:solidFill>
                <a:sym typeface="+mn-ea"/>
              </a:rPr>
              <a:t>引发失盐危象，</a:t>
            </a:r>
            <a:r>
              <a:rPr lang="zh-CN" sz="1400" dirty="0">
                <a:solidFill>
                  <a:schemeClr val="tx1">
                    <a:lumMod val="85000"/>
                    <a:lumOff val="15000"/>
                  </a:schemeClr>
                </a:solidFill>
                <a:sym typeface="+mn-ea"/>
              </a:rPr>
              <a:t>甚至</a:t>
            </a:r>
            <a:r>
              <a:rPr sz="1400" dirty="0">
                <a:solidFill>
                  <a:srgbClr val="FF0000"/>
                </a:solidFill>
                <a:sym typeface="+mn-ea"/>
              </a:rPr>
              <a:t>导致死亡</a:t>
            </a:r>
            <a:r>
              <a:rPr lang="en-US" sz="1400" dirty="0">
                <a:solidFill>
                  <a:schemeClr val="tx1">
                    <a:lumMod val="85000"/>
                    <a:lumOff val="15000"/>
                  </a:schemeClr>
                </a:solidFill>
                <a:sym typeface="+mn-ea"/>
              </a:rPr>
              <a:t>。</a:t>
            </a:r>
            <a:endParaRPr lang="zh-CN" sz="1400" dirty="0">
              <a:solidFill>
                <a:schemeClr val="tx1">
                  <a:lumMod val="85000"/>
                  <a:lumOff val="15000"/>
                </a:schemeClr>
              </a:solidFill>
              <a:sym typeface="+mn-ea"/>
            </a:endParaRPr>
          </a:p>
          <a:p>
            <a:pPr marL="285750" indent="-285750">
              <a:lnSpc>
                <a:spcPct val="180000"/>
              </a:lnSpc>
              <a:buFont typeface="Wingdings" panose="05000000000000000000" charset="0"/>
              <a:buChar char=""/>
            </a:pPr>
            <a:r>
              <a:rPr sz="1400" dirty="0">
                <a:solidFill>
                  <a:srgbClr val="FF0000"/>
                </a:solidFill>
                <a:sym typeface="+mn-ea"/>
              </a:rPr>
              <a:t>Addison病</a:t>
            </a:r>
            <a:r>
              <a:rPr sz="1400" dirty="0">
                <a:solidFill>
                  <a:schemeClr val="tx1">
                    <a:lumMod val="85000"/>
                    <a:lumOff val="15000"/>
                  </a:schemeClr>
                </a:solidFill>
                <a:sym typeface="+mn-ea"/>
              </a:rPr>
              <a:t>是肾上腺皮质激素水平下降所致疾病，</a:t>
            </a:r>
            <a:r>
              <a:rPr sz="1400" dirty="0">
                <a:solidFill>
                  <a:srgbClr val="FF0000"/>
                </a:solidFill>
                <a:sym typeface="+mn-ea"/>
              </a:rPr>
              <a:t>患病率为5</a:t>
            </a:r>
            <a:r>
              <a:rPr lang="en-US" sz="1400" dirty="0">
                <a:solidFill>
                  <a:srgbClr val="FF0000"/>
                </a:solidFill>
                <a:sym typeface="+mn-ea"/>
              </a:rPr>
              <a:t>/</a:t>
            </a:r>
            <a:r>
              <a:rPr sz="1400" dirty="0">
                <a:solidFill>
                  <a:srgbClr val="FF0000"/>
                </a:solidFill>
                <a:sym typeface="+mn-ea"/>
              </a:rPr>
              <a:t>100万</a:t>
            </a:r>
            <a:r>
              <a:rPr lang="en-US" sz="1400" baseline="30000" dirty="0">
                <a:solidFill>
                  <a:srgbClr val="FF0000"/>
                </a:solidFill>
                <a:sym typeface="+mn-ea"/>
              </a:rPr>
              <a:t>[2]</a:t>
            </a:r>
            <a:r>
              <a:rPr sz="1400" dirty="0">
                <a:solidFill>
                  <a:schemeClr val="tx1">
                    <a:lumMod val="85000"/>
                    <a:lumOff val="15000"/>
                  </a:schemeClr>
                </a:solidFill>
                <a:sym typeface="+mn-ea"/>
              </a:rPr>
              <a:t>，</a:t>
            </a:r>
            <a:r>
              <a:rPr sz="1400" dirty="0">
                <a:solidFill>
                  <a:srgbClr val="FF0000"/>
                </a:solidFill>
                <a:sym typeface="+mn-ea"/>
              </a:rPr>
              <a:t>会造成生育功能低下</a:t>
            </a:r>
            <a:r>
              <a:rPr sz="1400" dirty="0">
                <a:solidFill>
                  <a:schemeClr val="tx1"/>
                </a:solidFill>
                <a:sym typeface="+mn-ea"/>
              </a:rPr>
              <a:t>，</a:t>
            </a:r>
            <a:r>
              <a:rPr sz="1400" dirty="0">
                <a:solidFill>
                  <a:schemeClr val="tx1">
                    <a:lumMod val="85000"/>
                    <a:lumOff val="15000"/>
                  </a:schemeClr>
                </a:solidFill>
                <a:sym typeface="+mn-ea"/>
              </a:rPr>
              <a:t>患者需终生使用皮质类激素治疗。</a:t>
            </a:r>
            <a:endParaRPr sz="1400" dirty="0">
              <a:solidFill>
                <a:schemeClr val="tx1">
                  <a:lumMod val="85000"/>
                  <a:lumOff val="15000"/>
                </a:schemeClr>
              </a:solidFill>
              <a:sym typeface="+mn-ea"/>
            </a:endParaRPr>
          </a:p>
          <a:p>
            <a:pPr marL="285750" indent="-285750">
              <a:lnSpc>
                <a:spcPct val="180000"/>
              </a:lnSpc>
              <a:buFont typeface="Wingdings" panose="05000000000000000000" charset="0"/>
              <a:buChar char=""/>
            </a:pPr>
            <a:r>
              <a:rPr lang="zh-CN" altLang="en-US" sz="1400" dirty="0">
                <a:solidFill>
                  <a:schemeClr val="tx1">
                    <a:lumMod val="85000"/>
                    <a:lumOff val="15000"/>
                  </a:schemeClr>
                </a:solidFill>
                <a:sym typeface="+mn-ea"/>
              </a:rPr>
              <a:t>未替代治疗的失盐型患者有不同程度的低钠和高钾血症。危象时严重的低钠血症可致抽搐等中枢神经系统表现。严重的高钾血症</a:t>
            </a:r>
            <a:endParaRPr lang="zh-CN" altLang="en-US" sz="1400" dirty="0">
              <a:solidFill>
                <a:schemeClr val="tx1">
                  <a:lumMod val="85000"/>
                  <a:lumOff val="15000"/>
                </a:schemeClr>
              </a:solidFill>
              <a:sym typeface="+mn-ea"/>
            </a:endParaRPr>
          </a:p>
          <a:p>
            <a:pPr indent="0">
              <a:lnSpc>
                <a:spcPct val="180000"/>
              </a:lnSpc>
              <a:buFont typeface="Wingdings" panose="05000000000000000000" charset="0"/>
              <a:buNone/>
            </a:pPr>
            <a:r>
              <a:rPr lang="en-US" altLang="zh-CN" sz="1400" dirty="0">
                <a:solidFill>
                  <a:schemeClr val="tx1">
                    <a:lumMod val="85000"/>
                    <a:lumOff val="15000"/>
                  </a:schemeClr>
                </a:solidFill>
                <a:sym typeface="+mn-ea"/>
              </a:rPr>
              <a:t>   </a:t>
            </a:r>
            <a:r>
              <a:rPr lang="zh-CN" altLang="en-US" sz="1400" dirty="0">
                <a:solidFill>
                  <a:schemeClr val="tx1">
                    <a:lumMod val="85000"/>
                    <a:lumOff val="15000"/>
                  </a:schemeClr>
                </a:solidFill>
                <a:sym typeface="+mn-ea"/>
              </a:rPr>
              <a:t>（可</a:t>
            </a:r>
            <a:r>
              <a:rPr lang="en-US" altLang="zh-CN" sz="1400" dirty="0">
                <a:solidFill>
                  <a:schemeClr val="tx1">
                    <a:lumMod val="85000"/>
                    <a:lumOff val="15000"/>
                  </a:schemeClr>
                </a:solidFill>
                <a:sym typeface="+mn-ea"/>
              </a:rPr>
              <a:t>&gt;10mmol/L)</a:t>
            </a:r>
            <a:r>
              <a:rPr lang="zh-CN" altLang="en-US" sz="1400" dirty="0">
                <a:solidFill>
                  <a:schemeClr val="tx1">
                    <a:lumMod val="85000"/>
                    <a:lumOff val="15000"/>
                  </a:schemeClr>
                </a:solidFill>
                <a:sym typeface="+mn-ea"/>
              </a:rPr>
              <a:t>可引起包括致命的严重心律紊乱等各类心电异常。</a:t>
            </a:r>
            <a:endParaRPr lang="zh-CN" altLang="en-US" sz="1400" dirty="0">
              <a:solidFill>
                <a:schemeClr val="tx1">
                  <a:lumMod val="85000"/>
                  <a:lumOff val="15000"/>
                </a:schemeClr>
              </a:solidFill>
              <a:sym typeface="+mn-ea"/>
            </a:endParaRPr>
          </a:p>
        </p:txBody>
      </p:sp>
      <p:sp>
        <p:nvSpPr>
          <p:cNvPr id="13" name="文本框 12"/>
          <p:cNvSpPr txBox="1"/>
          <p:nvPr/>
        </p:nvSpPr>
        <p:spPr>
          <a:xfrm>
            <a:off x="397510" y="6483985"/>
            <a:ext cx="11181715" cy="269875"/>
          </a:xfrm>
          <a:prstGeom prst="rect">
            <a:avLst/>
          </a:prstGeom>
          <a:noFill/>
        </p:spPr>
        <p:txBody>
          <a:bodyPr wrap="square" rtlCol="0" anchor="t">
            <a:noAutofit/>
          </a:bodyPr>
          <a:lstStyle/>
          <a:p>
            <a:pPr indent="0"/>
            <a:r>
              <a:rPr lang="en-US" altLang="zh-CN"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1.</a:t>
            </a:r>
            <a:r>
              <a:rPr lang="zh-CN"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中华医学会儿科学分会内分泌遗传代谢病学组</a:t>
            </a:r>
            <a:r>
              <a:rPr lang="en-US"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a:t>
            </a:r>
            <a:r>
              <a:rPr lang="zh-CN"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先天性肾上腺皮质增生症21一羟化酶缺陷诊治共识[J].中华儿科杂志,2016,54(8):569-576.</a:t>
            </a:r>
            <a:r>
              <a:rPr lang="en-US" altLang="zh-CN"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        2. Betterle C, Presotto F, Furmaniak J. Epidemiology, pathogenesis, and diagnosis of Addison’s disease in adults. J Endocrinol Invest. 2019 Dec;42(12):1407–1433.</a:t>
            </a:r>
            <a:endParaRPr lang="en-US" altLang="zh-CN"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endParaRPr>
          </a:p>
          <a:p>
            <a:pPr indent="0"/>
            <a:r>
              <a:rPr lang="en-US" altLang="zh-CN"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3.中华人民共和国中央人民政府.</a:t>
            </a:r>
            <a:r>
              <a:rPr lang="zh-CN" altLang="en-US"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第一批罕见病目录</a:t>
            </a:r>
            <a:r>
              <a:rPr lang="en-US" altLang="zh-CN" sz="6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600" b="1"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CAH</a:t>
            </a:r>
            <a:r>
              <a:rPr lang="zh-CN" altLang="en-US" sz="600" b="1"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600" b="1"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600" b="1"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失盐型先天性肾上腺皮质增生症，</a:t>
            </a:r>
            <a:r>
              <a:rPr lang="en-US" altLang="zh-CN" sz="600" b="1"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Addison</a:t>
            </a:r>
            <a:r>
              <a:rPr lang="zh-CN" altLang="en-US" sz="600" b="1"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病：失盐型原发慢性肾上腺皮质功能减退症</a:t>
            </a:r>
            <a:endParaRPr lang="zh-CN" altLang="en-US" sz="600" b="1"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7" name="文本框 16"/>
          <p:cNvSpPr txBox="1"/>
          <p:nvPr/>
        </p:nvSpPr>
        <p:spPr>
          <a:xfrm>
            <a:off x="398145" y="4111625"/>
            <a:ext cx="2063750" cy="365125"/>
          </a:xfrm>
          <a:prstGeom prst="rect">
            <a:avLst/>
          </a:prstGeom>
          <a:solidFill>
            <a:schemeClr val="accent4">
              <a:lumMod val="75000"/>
            </a:schemeClr>
          </a:solidFill>
        </p:spPr>
        <p:txBody>
          <a:bodyPr wrap="square" rtlCol="0">
            <a:noAutofit/>
          </a:bodyPr>
          <a:lstStyle/>
          <a:p>
            <a:pPr algn="ctr"/>
            <a:r>
              <a:rPr lang="zh-CN" altLang="en-US" sz="2000">
                <a:solidFill>
                  <a:schemeClr val="bg1"/>
                </a:solidFill>
                <a:latin typeface="微软雅黑" panose="020B0503020204020204" charset="-122"/>
                <a:ea typeface="微软雅黑" panose="020B0503020204020204" charset="-122"/>
              </a:rPr>
              <a:t>临床未满足需求</a:t>
            </a:r>
            <a:endParaRPr lang="zh-CN" altLang="en-US" sz="2000">
              <a:solidFill>
                <a:schemeClr val="bg1"/>
              </a:solidFill>
              <a:latin typeface="微软雅黑" panose="020B0503020204020204" charset="-122"/>
              <a:ea typeface="微软雅黑" panose="020B0503020204020204" charset="-122"/>
            </a:endParaRPr>
          </a:p>
        </p:txBody>
      </p:sp>
      <p:sp>
        <p:nvSpPr>
          <p:cNvPr id="4" name="标题 12"/>
          <p:cNvSpPr>
            <a:spLocks noGrp="1"/>
          </p:cNvSpPr>
          <p:nvPr>
            <p:custDataLst>
              <p:tags r:id="rId1"/>
            </p:custDataLst>
          </p:nvPr>
        </p:nvSpPr>
        <p:spPr>
          <a:xfrm>
            <a:off x="2475230" y="147955"/>
            <a:ext cx="9196705" cy="8909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zh-CN" altLang="en-US" sz="2000" dirty="0">
                <a:solidFill>
                  <a:schemeClr val="tx1">
                    <a:lumMod val="85000"/>
                    <a:lumOff val="15000"/>
                  </a:schemeClr>
                </a:solidFill>
                <a:latin typeface="微软雅黑" panose="020B0503020204020204" charset="-122"/>
                <a:ea typeface="微软雅黑" panose="020B0503020204020204" charset="-122"/>
                <a:cs typeface="+mn-cs"/>
                <a:sym typeface="+mn-ea"/>
              </a:rPr>
              <a:t>CAH最主要类型21</a:t>
            </a:r>
            <a:r>
              <a:rPr lang="en-US" altLang="zh-CN" sz="2000" dirty="0">
                <a:solidFill>
                  <a:schemeClr val="tx1">
                    <a:lumMod val="85000"/>
                    <a:lumOff val="15000"/>
                  </a:schemeClr>
                </a:solidFill>
                <a:latin typeface="微软雅黑" panose="020B0503020204020204" charset="-122"/>
                <a:ea typeface="微软雅黑" panose="020B0503020204020204" charset="-122"/>
                <a:cs typeface="+mn-cs"/>
                <a:sym typeface="+mn-ea"/>
              </a:rPr>
              <a:t>-OHD</a:t>
            </a:r>
            <a:r>
              <a:rPr lang="zh-CN" altLang="en-US" sz="2000" dirty="0">
                <a:solidFill>
                  <a:schemeClr val="tx1">
                    <a:lumMod val="85000"/>
                    <a:lumOff val="15000"/>
                  </a:schemeClr>
                </a:solidFill>
                <a:latin typeface="微软雅黑" panose="020B0503020204020204" charset="-122"/>
                <a:ea typeface="微软雅黑" panose="020B0503020204020204" charset="-122"/>
                <a:cs typeface="+mn-cs"/>
                <a:sym typeface="+mn-ea"/>
              </a:rPr>
              <a:t>收录于《第一批罕见病目录》</a:t>
            </a:r>
            <a:endParaRPr lang="zh-CN" altLang="en-US" sz="2000" dirty="0">
              <a:solidFill>
                <a:schemeClr val="tx1">
                  <a:lumMod val="85000"/>
                  <a:lumOff val="15000"/>
                </a:schemeClr>
              </a:solidFill>
              <a:latin typeface="微软雅黑" panose="020B0503020204020204" charset="-122"/>
              <a:ea typeface="微软雅黑" panose="020B0503020204020204" charset="-122"/>
              <a:cs typeface="+mn-cs"/>
              <a:sym typeface="+mn-ea"/>
            </a:endParaRPr>
          </a:p>
          <a:p>
            <a:pPr algn="ctr">
              <a:lnSpc>
                <a:spcPct val="120000"/>
              </a:lnSpc>
            </a:pPr>
            <a:r>
              <a:rPr lang="zh-CN" altLang="en-US" sz="2000" dirty="0">
                <a:solidFill>
                  <a:schemeClr val="tx1">
                    <a:lumMod val="85000"/>
                    <a:lumOff val="15000"/>
                  </a:schemeClr>
                </a:solidFill>
                <a:latin typeface="微软雅黑" panose="020B0503020204020204" charset="-122"/>
                <a:ea typeface="微软雅黑" panose="020B0503020204020204" charset="-122"/>
                <a:cs typeface="+mn-cs"/>
                <a:sym typeface="+mn-ea"/>
              </a:rPr>
              <a:t>唯一盐皮质激素</a:t>
            </a:r>
            <a:r>
              <a:rPr lang="en-US" altLang="zh-CN" sz="2000" dirty="0">
                <a:solidFill>
                  <a:schemeClr val="tx1">
                    <a:lumMod val="85000"/>
                    <a:lumOff val="15000"/>
                  </a:schemeClr>
                </a:solidFill>
                <a:latin typeface="微软雅黑" panose="020B0503020204020204" charset="-122"/>
                <a:ea typeface="微软雅黑" panose="020B0503020204020204" charset="-122"/>
                <a:cs typeface="+mn-cs"/>
                <a:sym typeface="+mn-ea"/>
              </a:rPr>
              <a:t>  </a:t>
            </a:r>
            <a:r>
              <a:rPr lang="zh-CN" altLang="en-US" sz="2000" dirty="0">
                <a:solidFill>
                  <a:srgbClr val="FF0000"/>
                </a:solidFill>
                <a:latin typeface="微软雅黑" panose="020B0503020204020204" charset="-122"/>
                <a:ea typeface="微软雅黑" panose="020B0503020204020204" charset="-122"/>
                <a:cs typeface="+mn-cs"/>
                <a:sym typeface="+mn-ea"/>
              </a:rPr>
              <a:t>填补空白</a:t>
            </a:r>
            <a:r>
              <a:rPr lang="en-US" altLang="zh-CN" sz="2000" dirty="0">
                <a:solidFill>
                  <a:srgbClr val="FF0000"/>
                </a:solidFill>
                <a:latin typeface="微软雅黑" panose="020B0503020204020204" charset="-122"/>
                <a:ea typeface="微软雅黑" panose="020B0503020204020204" charset="-122"/>
                <a:cs typeface="+mn-cs"/>
                <a:sym typeface="+mn-ea"/>
              </a:rPr>
              <a:t> </a:t>
            </a:r>
            <a:r>
              <a:rPr lang="zh-CN" altLang="en-US" sz="2000" dirty="0">
                <a:solidFill>
                  <a:srgbClr val="FF0000"/>
                </a:solidFill>
                <a:latin typeface="微软雅黑" panose="020B0503020204020204" charset="-122"/>
                <a:ea typeface="微软雅黑" panose="020B0503020204020204" charset="-122"/>
                <a:cs typeface="+mn-cs"/>
                <a:sym typeface="+mn-ea"/>
              </a:rPr>
              <a:t>临床急需</a:t>
            </a:r>
            <a:endParaRPr lang="zh-CN" altLang="en-US" sz="2000" dirty="0">
              <a:solidFill>
                <a:srgbClr val="FF0000"/>
              </a:solidFill>
              <a:latin typeface="微软雅黑" panose="020B0503020204020204" charset="-122"/>
              <a:ea typeface="微软雅黑" panose="020B0503020204020204" charset="-122"/>
              <a:cs typeface="+mn-cs"/>
              <a:sym typeface="+mn-ea"/>
            </a:endParaRPr>
          </a:p>
        </p:txBody>
      </p:sp>
      <p:grpSp>
        <p:nvGrpSpPr>
          <p:cNvPr id="7" name="组合 6"/>
          <p:cNvGrpSpPr/>
          <p:nvPr/>
        </p:nvGrpSpPr>
        <p:grpSpPr>
          <a:xfrm>
            <a:off x="7582535" y="3529330"/>
            <a:ext cx="4090670" cy="2744470"/>
            <a:chOff x="11941" y="5558"/>
            <a:chExt cx="6442" cy="4322"/>
          </a:xfrm>
        </p:grpSpPr>
        <p:grpSp>
          <p:nvGrpSpPr>
            <p:cNvPr id="6" name="组合 5"/>
            <p:cNvGrpSpPr/>
            <p:nvPr/>
          </p:nvGrpSpPr>
          <p:grpSpPr>
            <a:xfrm>
              <a:off x="11941" y="7732"/>
              <a:ext cx="6442" cy="2149"/>
              <a:chOff x="11941" y="7732"/>
              <a:chExt cx="6442" cy="2149"/>
            </a:xfrm>
          </p:grpSpPr>
          <p:pic>
            <p:nvPicPr>
              <p:cNvPr id="5" name="图片 4"/>
              <p:cNvPicPr>
                <a:picLocks noChangeAspect="1"/>
              </p:cNvPicPr>
              <p:nvPr/>
            </p:nvPicPr>
            <p:blipFill>
              <a:blip r:embed="rId2"/>
              <a:stretch>
                <a:fillRect/>
              </a:stretch>
            </p:blipFill>
            <p:spPr>
              <a:xfrm>
                <a:off x="11941" y="8805"/>
                <a:ext cx="6442" cy="1076"/>
              </a:xfrm>
              <a:prstGeom prst="rect">
                <a:avLst/>
              </a:prstGeom>
            </p:spPr>
          </p:pic>
          <p:pic>
            <p:nvPicPr>
              <p:cNvPr id="3" name="图片 2"/>
              <p:cNvPicPr>
                <a:picLocks noChangeAspect="1"/>
              </p:cNvPicPr>
              <p:nvPr/>
            </p:nvPicPr>
            <p:blipFill>
              <a:blip r:embed="rId3"/>
              <a:stretch>
                <a:fillRect/>
              </a:stretch>
            </p:blipFill>
            <p:spPr>
              <a:xfrm>
                <a:off x="11941" y="7732"/>
                <a:ext cx="6442" cy="1084"/>
              </a:xfrm>
              <a:prstGeom prst="rect">
                <a:avLst/>
              </a:prstGeom>
            </p:spPr>
          </p:pic>
        </p:grpSp>
        <p:pic>
          <p:nvPicPr>
            <p:cNvPr id="14" name="图片 13"/>
            <p:cNvPicPr>
              <a:picLocks noChangeAspect="1"/>
            </p:cNvPicPr>
            <p:nvPr/>
          </p:nvPicPr>
          <p:blipFill>
            <a:blip r:embed="rId4">
              <a:alphaModFix amt="68000"/>
            </a:blip>
            <a:srcRect l="1981" r="2067"/>
            <a:stretch>
              <a:fillRect/>
            </a:stretch>
          </p:blipFill>
          <p:spPr>
            <a:xfrm>
              <a:off x="11941" y="5558"/>
              <a:ext cx="6442" cy="2156"/>
            </a:xfrm>
            <a:prstGeom prst="rect">
              <a:avLst/>
            </a:prstGeom>
          </p:spPr>
        </p:pic>
      </p:grpSp>
      <p:sp>
        <p:nvSpPr>
          <p:cNvPr id="15" name="文本框 14"/>
          <p:cNvSpPr txBox="1"/>
          <p:nvPr/>
        </p:nvSpPr>
        <p:spPr>
          <a:xfrm>
            <a:off x="396240" y="1139190"/>
            <a:ext cx="2065655" cy="384810"/>
          </a:xfrm>
          <a:prstGeom prst="rect">
            <a:avLst/>
          </a:prstGeom>
          <a:solidFill>
            <a:schemeClr val="accent4">
              <a:lumMod val="75000"/>
            </a:schemeClr>
          </a:solidFill>
        </p:spPr>
        <p:txBody>
          <a:bodyPr wrap="square" rtlCol="0">
            <a:noAutofit/>
          </a:bodyPr>
          <a:lstStyle/>
          <a:p>
            <a:pPr algn="ctr"/>
            <a:r>
              <a:rPr lang="zh-CN" altLang="en-US" sz="2000">
                <a:solidFill>
                  <a:schemeClr val="bg1"/>
                </a:solidFill>
                <a:latin typeface="微软雅黑" panose="020B0503020204020204" charset="-122"/>
                <a:ea typeface="微软雅黑" panose="020B0503020204020204" charset="-122"/>
                <a:sym typeface="+mn-ea"/>
              </a:rPr>
              <a:t>疾病情况</a:t>
            </a:r>
            <a:endParaRPr lang="zh-CN" altLang="en-US" sz="2000">
              <a:solidFill>
                <a:schemeClr val="bg1"/>
              </a:solidFill>
              <a:latin typeface="微软雅黑" panose="020B0503020204020204" charset="-122"/>
              <a:ea typeface="微软雅黑" panose="020B0503020204020204" charset="-122"/>
              <a:sym typeface="+mn-ea"/>
            </a:endParaRPr>
          </a:p>
        </p:txBody>
      </p:sp>
      <p:sp>
        <p:nvSpPr>
          <p:cNvPr id="20" name="文本框 19"/>
          <p:cNvSpPr txBox="1"/>
          <p:nvPr/>
        </p:nvSpPr>
        <p:spPr>
          <a:xfrm>
            <a:off x="0" y="180340"/>
            <a:ext cx="2461260" cy="835025"/>
          </a:xfrm>
          <a:prstGeom prst="rect">
            <a:avLst/>
          </a:prstGeom>
          <a:gradFill>
            <a:gsLst>
              <a:gs pos="0">
                <a:srgbClr val="A3D2A4">
                  <a:alpha val="100000"/>
                </a:srgbClr>
              </a:gs>
              <a:gs pos="47000">
                <a:srgbClr val="7ABC7C">
                  <a:alpha val="100000"/>
                </a:srgbClr>
              </a:gs>
              <a:gs pos="100000">
                <a:schemeClr val="accent4">
                  <a:lumMod val="85000"/>
                </a:schemeClr>
              </a:gs>
            </a:gsLst>
            <a:lin ang="12000000"/>
          </a:gradFill>
        </p:spPr>
        <p:txBody>
          <a:bodyPr wrap="square" rtlCol="0" anchor="ctr" anchorCtr="0">
            <a:noAutofit/>
          </a:bodyPr>
          <a:lstStyle/>
          <a:p>
            <a:pPr indent="0" algn="ctr" fontAlgn="auto">
              <a:lnSpc>
                <a:spcPct val="150000"/>
              </a:lnSpc>
            </a:pPr>
            <a:endParaRPr lang="zh-CN" altLang="en-US" sz="4000" b="1" dirty="0">
              <a:ln>
                <a:noFill/>
              </a:ln>
              <a:solidFill>
                <a:schemeClr val="bg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1" name="标题 12"/>
          <p:cNvSpPr>
            <a:spLocks noGrp="1"/>
          </p:cNvSpPr>
          <p:nvPr>
            <p:custDataLst>
              <p:tags r:id="rId5"/>
            </p:custDataLst>
          </p:nvPr>
        </p:nvSpPr>
        <p:spPr>
          <a:xfrm>
            <a:off x="-635" y="351155"/>
            <a:ext cx="2461895" cy="5867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2800" b="1" dirty="0">
                <a:solidFill>
                  <a:schemeClr val="bg1"/>
                </a:solidFill>
                <a:latin typeface="微软雅黑" panose="020B0503020204020204" charset="-122"/>
                <a:ea typeface="微软雅黑" panose="020B0503020204020204" charset="-122"/>
                <a:cs typeface="+mn-cs"/>
              </a:rPr>
              <a:t>药品基本信息</a:t>
            </a:r>
            <a:endParaRPr lang="zh-CN" altLang="en-US" sz="2800" dirty="0">
              <a:solidFill>
                <a:schemeClr val="tx2">
                  <a:lumMod val="75000"/>
                </a:schemeClr>
              </a:solidFill>
              <a:latin typeface="微软雅黑" panose="020B0503020204020204" charset="-122"/>
              <a:ea typeface="微软雅黑" panose="020B0503020204020204" charset="-122"/>
              <a:cs typeface="+mn-cs"/>
            </a:endParaRPr>
          </a:p>
        </p:txBody>
      </p:sp>
      <p:cxnSp>
        <p:nvCxnSpPr>
          <p:cNvPr id="22" name="直接连接符 21"/>
          <p:cNvCxnSpPr/>
          <p:nvPr/>
        </p:nvCxnSpPr>
        <p:spPr>
          <a:xfrm>
            <a:off x="2473325" y="999490"/>
            <a:ext cx="9732645" cy="0"/>
          </a:xfrm>
          <a:prstGeom prst="line">
            <a:avLst/>
          </a:prstGeom>
          <a:ln w="31750" cap="rnd">
            <a:solidFill>
              <a:srgbClr val="479249"/>
            </a:solidFill>
            <a:prstDash val="sysDot"/>
            <a:round/>
          </a:ln>
        </p:spPr>
        <p:style>
          <a:lnRef idx="0">
            <a:srgbClr val="FFFFFF"/>
          </a:lnRef>
          <a:fillRef idx="0">
            <a:srgbClr val="FFFFFF"/>
          </a:fillRef>
          <a:effectRef idx="0">
            <a:srgbClr val="FFFFFF"/>
          </a:effectRef>
          <a:fontRef idx="minor">
            <a:schemeClr val="tx1"/>
          </a:fontRef>
        </p:style>
      </p:cxnSp>
      <p:sp>
        <p:nvSpPr>
          <p:cNvPr id="8" name="文本框 7"/>
          <p:cNvSpPr txBox="1"/>
          <p:nvPr/>
        </p:nvSpPr>
        <p:spPr>
          <a:xfrm>
            <a:off x="398145" y="4464050"/>
            <a:ext cx="6432550" cy="1383665"/>
          </a:xfrm>
          <a:prstGeom prst="rect">
            <a:avLst/>
          </a:prstGeom>
          <a:noFill/>
          <a:ln>
            <a:solidFill>
              <a:srgbClr val="6BB76D"/>
            </a:solidFill>
          </a:ln>
        </p:spPr>
        <p:txBody>
          <a:bodyPr wrap="square" rtlCol="0" anchor="t">
            <a:spAutoFit/>
          </a:bodyPr>
          <a:lstStyle/>
          <a:p>
            <a:pPr marL="285750" indent="-285750" fontAlgn="auto">
              <a:lnSpc>
                <a:spcPct val="150000"/>
              </a:lnSpc>
              <a:buFont typeface="Wingdings" panose="05000000000000000000" charset="0"/>
              <a:buChar char="Ø"/>
            </a:pPr>
            <a:r>
              <a:rPr lang="zh-CN" altLang="en-US" sz="1400" dirty="0">
                <a:latin typeface="微软雅黑" panose="020B0503020204020204" charset="-122"/>
                <a:ea typeface="微软雅黑" panose="020B0503020204020204" charset="-122"/>
                <a:cs typeface="微软雅黑" panose="020B0503020204020204" charset="-122"/>
                <a:sym typeface="+mn-ea"/>
              </a:rPr>
              <a:t>醛固酮低下致失盐危象，</a:t>
            </a:r>
            <a:r>
              <a:rPr lang="en-US" altLang="zh-CN" sz="1400" dirty="0">
                <a:latin typeface="微软雅黑" panose="020B0503020204020204" charset="-122"/>
                <a:ea typeface="微软雅黑" panose="020B0503020204020204" charset="-122"/>
                <a:cs typeface="微软雅黑" panose="020B0503020204020204" charset="-122"/>
                <a:sym typeface="+mn-ea"/>
              </a:rPr>
              <a:t>CAH</a:t>
            </a:r>
            <a:r>
              <a:rPr lang="zh-CN" altLang="en-US" sz="1400" dirty="0">
                <a:latin typeface="微软雅黑" panose="020B0503020204020204" charset="-122"/>
                <a:ea typeface="微软雅黑" panose="020B0503020204020204" charset="-122"/>
                <a:cs typeface="微软雅黑" panose="020B0503020204020204" charset="-122"/>
                <a:sym typeface="+mn-ea"/>
              </a:rPr>
              <a:t>治疗目标包括替代生理需要以防止危象发生，皮质醇替代治疗方案中均包含氟氢可的松。</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氟氢可的松片在我国获批前无盐皮质激素可用，治疗方案药物缺失，难以有效控制致命的失盐危象</a:t>
            </a:r>
            <a:r>
              <a:rPr lang="zh-CN" altLang="en-US" sz="1400" dirty="0">
                <a:latin typeface="微软雅黑" panose="020B0503020204020204" charset="-122"/>
                <a:ea typeface="微软雅黑" panose="020B0503020204020204" charset="-122"/>
                <a:cs typeface="微软雅黑" panose="020B0503020204020204" charset="-122"/>
                <a:sym typeface="+mn-ea"/>
              </a:rPr>
              <a:t>。</a:t>
            </a:r>
            <a:endParaRPr lang="zh-CN" altLang="en-US" sz="1400" dirty="0">
              <a:latin typeface="微软雅黑" panose="020B0503020204020204" charset="-122"/>
              <a:ea typeface="微软雅黑" panose="020B0503020204020204" charset="-122"/>
              <a:cs typeface="微软雅黑" panose="020B0503020204020204" charset="-122"/>
              <a:sym typeface="+mn-ea"/>
            </a:endParaRPr>
          </a:p>
          <a:p>
            <a:pPr marL="285750" indent="-285750" fontAlgn="auto">
              <a:lnSpc>
                <a:spcPct val="150000"/>
              </a:lnSpc>
              <a:buFont typeface="Wingdings" panose="05000000000000000000" charset="0"/>
              <a:buChar char="Ø"/>
            </a:pPr>
            <a:r>
              <a:rPr lang="zh-CN" altLang="en-US" sz="1400" dirty="0">
                <a:latin typeface="微软雅黑" panose="020B0503020204020204" charset="-122"/>
                <a:ea typeface="微软雅黑" panose="020B0503020204020204" charset="-122"/>
                <a:cs typeface="微软雅黑" panose="020B0503020204020204" charset="-122"/>
                <a:sym typeface="+mn-ea"/>
              </a:rPr>
              <a:t>醛固酮低下患者，早期诊断和盐皮质激素替代治疗减少了失盐危象的死亡率。</a:t>
            </a:r>
            <a:endParaRPr lang="zh-CN" altLang="en-US" sz="1400"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93700" y="1369060"/>
            <a:ext cx="6423660" cy="365760"/>
          </a:xfrm>
          <a:prstGeom prst="rect">
            <a:avLst/>
          </a:prstGeom>
          <a:solidFill>
            <a:schemeClr val="accent4">
              <a:lumMod val="75000"/>
            </a:schemeClr>
          </a:solidFill>
        </p:spPr>
        <p:txBody>
          <a:bodyPr wrap="square" rtlCol="0">
            <a:noAutofit/>
          </a:bodyPr>
          <a:lstStyle/>
          <a:p>
            <a:pPr algn="ctr"/>
            <a:r>
              <a:rPr lang="zh-CN" altLang="en-US" kern="0" dirty="0">
                <a:solidFill>
                  <a:schemeClr val="bg1"/>
                </a:solidFill>
                <a:latin typeface="微软雅黑" panose="020B0503020204020204" charset="-122"/>
                <a:ea typeface="微软雅黑" panose="020B0503020204020204" charset="-122"/>
                <a:sym typeface="+mn-ea"/>
              </a:rPr>
              <a:t>创新程度：国内首家，填补目录空白，鼓励研发儿童药品</a:t>
            </a:r>
            <a:endParaRPr lang="zh-CN" altLang="en-US" kern="0" dirty="0">
              <a:solidFill>
                <a:schemeClr val="bg1"/>
              </a:solidFill>
              <a:latin typeface="微软雅黑" panose="020B0503020204020204" charset="-122"/>
              <a:ea typeface="微软雅黑" panose="020B0503020204020204" charset="-122"/>
            </a:endParaRPr>
          </a:p>
          <a:p>
            <a:pPr algn="ctr"/>
            <a:endParaRPr lang="zh-CN" altLang="en-US" kern="0" dirty="0">
              <a:solidFill>
                <a:schemeClr val="bg1"/>
              </a:solidFill>
              <a:latin typeface="微软雅黑" panose="020B0503020204020204" charset="-122"/>
              <a:ea typeface="微软雅黑" panose="020B0503020204020204" charset="-122"/>
            </a:endParaRPr>
          </a:p>
        </p:txBody>
      </p:sp>
      <p:pic>
        <p:nvPicPr>
          <p:cNvPr id="15" name="图片 14"/>
          <p:cNvPicPr>
            <a:picLocks noChangeAspect="1"/>
          </p:cNvPicPr>
          <p:nvPr/>
        </p:nvPicPr>
        <p:blipFill>
          <a:blip r:embed="rId1"/>
          <a:srcRect r="3309"/>
          <a:stretch>
            <a:fillRect/>
          </a:stretch>
        </p:blipFill>
        <p:spPr>
          <a:xfrm>
            <a:off x="6949441" y="4182632"/>
            <a:ext cx="2335530" cy="2069577"/>
          </a:xfrm>
          <a:prstGeom prst="rect">
            <a:avLst/>
          </a:prstGeom>
          <a:ln>
            <a:solidFill>
              <a:schemeClr val="bg2">
                <a:lumMod val="90000"/>
              </a:schemeClr>
            </a:solidFill>
          </a:ln>
        </p:spPr>
      </p:pic>
      <p:pic>
        <p:nvPicPr>
          <p:cNvPr id="21" name="图片 20"/>
          <p:cNvPicPr>
            <a:picLocks noChangeAspect="1"/>
          </p:cNvPicPr>
          <p:nvPr>
            <p:custDataLst>
              <p:tags r:id="rId2"/>
            </p:custDataLst>
          </p:nvPr>
        </p:nvPicPr>
        <p:blipFill>
          <a:blip r:embed="rId3"/>
          <a:srcRect l="3134" r="6817"/>
          <a:stretch>
            <a:fillRect/>
          </a:stretch>
        </p:blipFill>
        <p:spPr>
          <a:xfrm>
            <a:off x="168275" y="4309934"/>
            <a:ext cx="3066415" cy="1932418"/>
          </a:xfrm>
          <a:prstGeom prst="rect">
            <a:avLst/>
          </a:prstGeom>
          <a:ln>
            <a:solidFill>
              <a:schemeClr val="bg2">
                <a:lumMod val="90000"/>
              </a:schemeClr>
            </a:solidFill>
          </a:ln>
        </p:spPr>
      </p:pic>
      <p:sp>
        <p:nvSpPr>
          <p:cNvPr id="8" name="文本框 7"/>
          <p:cNvSpPr txBox="1"/>
          <p:nvPr/>
        </p:nvSpPr>
        <p:spPr>
          <a:xfrm>
            <a:off x="0" y="180340"/>
            <a:ext cx="2461260" cy="835025"/>
          </a:xfrm>
          <a:prstGeom prst="rect">
            <a:avLst/>
          </a:prstGeom>
          <a:gradFill>
            <a:gsLst>
              <a:gs pos="0">
                <a:srgbClr val="A3D2A4">
                  <a:alpha val="100000"/>
                </a:srgbClr>
              </a:gs>
              <a:gs pos="47000">
                <a:srgbClr val="7ABC7C">
                  <a:alpha val="100000"/>
                </a:srgbClr>
              </a:gs>
              <a:gs pos="100000">
                <a:schemeClr val="accent4">
                  <a:lumMod val="85000"/>
                </a:schemeClr>
              </a:gs>
            </a:gsLst>
            <a:lin ang="12000000"/>
          </a:gradFill>
        </p:spPr>
        <p:txBody>
          <a:bodyPr wrap="square" rtlCol="0" anchor="ctr" anchorCtr="0">
            <a:noAutofit/>
          </a:bodyPr>
          <a:lstStyle/>
          <a:p>
            <a:pPr indent="0" algn="ctr" fontAlgn="auto">
              <a:lnSpc>
                <a:spcPct val="150000"/>
              </a:lnSpc>
            </a:pPr>
            <a:endParaRPr lang="zh-CN" altLang="en-US" sz="4000" b="1" dirty="0">
              <a:ln>
                <a:noFill/>
              </a:ln>
              <a:solidFill>
                <a:schemeClr val="bg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标题 12"/>
          <p:cNvSpPr>
            <a:spLocks noGrp="1"/>
          </p:cNvSpPr>
          <p:nvPr>
            <p:custDataLst>
              <p:tags r:id="rId4"/>
            </p:custDataLst>
          </p:nvPr>
        </p:nvSpPr>
        <p:spPr>
          <a:xfrm>
            <a:off x="394335" y="351155"/>
            <a:ext cx="1779905" cy="5867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b="1" dirty="0">
                <a:solidFill>
                  <a:schemeClr val="bg1"/>
                </a:solidFill>
                <a:latin typeface="微软雅黑" panose="020B0503020204020204" charset="-122"/>
                <a:ea typeface="微软雅黑" panose="020B0503020204020204" charset="-122"/>
                <a:cs typeface="+mn-cs"/>
              </a:rPr>
              <a:t>创新性</a:t>
            </a:r>
            <a:r>
              <a:rPr lang="en-US" altLang="zh-CN" sz="2800" b="1" dirty="0">
                <a:solidFill>
                  <a:schemeClr val="bg1"/>
                </a:solidFill>
                <a:latin typeface="微软雅黑" panose="020B0503020204020204" charset="-122"/>
                <a:ea typeface="微软雅黑" panose="020B0503020204020204" charset="-122"/>
                <a:cs typeface="+mn-cs"/>
              </a:rPr>
              <a:t> </a:t>
            </a:r>
            <a:endParaRPr lang="zh-CN" altLang="en-US" sz="2800" dirty="0">
              <a:solidFill>
                <a:schemeClr val="tx2">
                  <a:lumMod val="75000"/>
                </a:schemeClr>
              </a:solidFill>
              <a:latin typeface="微软雅黑" panose="020B0503020204020204" charset="-122"/>
              <a:ea typeface="微软雅黑" panose="020B0503020204020204" charset="-122"/>
              <a:cs typeface="+mn-cs"/>
            </a:endParaRPr>
          </a:p>
        </p:txBody>
      </p:sp>
      <p:cxnSp>
        <p:nvCxnSpPr>
          <p:cNvPr id="2" name="直接连接符 1"/>
          <p:cNvCxnSpPr/>
          <p:nvPr/>
        </p:nvCxnSpPr>
        <p:spPr>
          <a:xfrm>
            <a:off x="2473325" y="1010920"/>
            <a:ext cx="9732645" cy="0"/>
          </a:xfrm>
          <a:prstGeom prst="line">
            <a:avLst/>
          </a:prstGeom>
          <a:ln w="31750" cap="rnd">
            <a:solidFill>
              <a:srgbClr val="479249"/>
            </a:solidFill>
            <a:prstDash val="sysDot"/>
            <a:round/>
          </a:ln>
        </p:spPr>
        <p:style>
          <a:lnRef idx="0">
            <a:srgbClr val="FFFFFF"/>
          </a:lnRef>
          <a:fillRef idx="0">
            <a:srgbClr val="FFFFFF"/>
          </a:fillRef>
          <a:effectRef idx="0">
            <a:srgbClr val="FFFFFF"/>
          </a:effectRef>
          <a:fontRef idx="minor">
            <a:schemeClr val="tx1"/>
          </a:fontRef>
        </p:style>
      </p:cxnSp>
      <p:sp>
        <p:nvSpPr>
          <p:cNvPr id="3" name="标题 12"/>
          <p:cNvSpPr>
            <a:spLocks noGrp="1"/>
          </p:cNvSpPr>
          <p:nvPr>
            <p:custDataLst>
              <p:tags r:id="rId5"/>
            </p:custDataLst>
          </p:nvPr>
        </p:nvSpPr>
        <p:spPr>
          <a:xfrm>
            <a:off x="2880360" y="116840"/>
            <a:ext cx="8047990" cy="8909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zh-CN" altLang="en-US" sz="2400" kern="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国家</a:t>
            </a:r>
            <a:r>
              <a:rPr lang="zh-CN" altLang="en-US" sz="2400" kern="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重大新药创制</a:t>
            </a:r>
            <a:r>
              <a:rPr lang="en-US" altLang="zh-CN" sz="2400" kern="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  </a:t>
            </a:r>
            <a:r>
              <a:rPr lang="zh-CN" altLang="en-US" sz="240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优先审评</a:t>
            </a:r>
            <a:r>
              <a:rPr lang="en-US" altLang="zh-CN" sz="240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  </a:t>
            </a:r>
            <a:endParaRPr lang="en-US" altLang="zh-CN" sz="240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endParaRPr>
          </a:p>
          <a:p>
            <a:pPr algn="ctr">
              <a:lnSpc>
                <a:spcPct val="120000"/>
              </a:lnSpc>
            </a:pPr>
            <a:r>
              <a:rPr lang="zh-CN" altLang="en-US" sz="240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发明专利实现</a:t>
            </a:r>
            <a:r>
              <a:rPr lang="zh-CN" altLang="en-US" sz="240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常温储存</a:t>
            </a:r>
            <a:r>
              <a:rPr lang="en-US" altLang="zh-CN" sz="240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   </a:t>
            </a:r>
            <a:r>
              <a:rPr lang="zh-CN" sz="240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国内唯一获批</a:t>
            </a:r>
            <a:r>
              <a:rPr lang="en-US" altLang="zh-CN" sz="240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36</a:t>
            </a:r>
            <a:r>
              <a:rPr lang="zh-CN" altLang="en-US" sz="240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个月有效期</a:t>
            </a:r>
            <a:endParaRPr lang="zh-CN" altLang="en-US" sz="240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391795" y="1734820"/>
            <a:ext cx="11312525" cy="2368547"/>
          </a:xfrm>
          <a:prstGeom prst="rect">
            <a:avLst/>
          </a:prstGeom>
          <a:noFill/>
          <a:ln>
            <a:gradFill>
              <a:gsLst>
                <a:gs pos="50000">
                  <a:schemeClr val="accent4"/>
                </a:gs>
                <a:gs pos="0">
                  <a:schemeClr val="accent4">
                    <a:lumMod val="25000"/>
                    <a:lumOff val="75000"/>
                  </a:schemeClr>
                </a:gs>
                <a:gs pos="100000">
                  <a:schemeClr val="accent4">
                    <a:lumMod val="85000"/>
                  </a:schemeClr>
                </a:gs>
              </a:gsLst>
              <a:lin ang="5400000" scaled="0"/>
            </a:gradFill>
          </a:ln>
        </p:spPr>
        <p:txBody>
          <a:bodyPr wrap="square" rtlCol="0" anchor="t" anchorCtr="0">
            <a:noAutofit/>
          </a:bodyPr>
          <a:lstStyle/>
          <a:p>
            <a:pPr marL="285750" indent="-285750" algn="l" fontAlgn="auto">
              <a:lnSpc>
                <a:spcPct val="170000"/>
              </a:lnSpc>
              <a:buFont typeface="Wingdings" panose="05000000000000000000" charset="0"/>
              <a:buChar char=""/>
            </a:pPr>
            <a:r>
              <a:rPr lang="zh-CN" altLang="en-US" sz="1400" dirty="0">
                <a:latin typeface="微软雅黑" panose="020B0503020204020204" charset="-122"/>
                <a:ea typeface="微软雅黑" panose="020B0503020204020204" charset="-122"/>
                <a:cs typeface="微软雅黑" panose="020B0503020204020204" charset="-122"/>
                <a:sym typeface="+mn-ea"/>
              </a:rPr>
              <a:t>本品为国内首家获批，被纳入</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“优先审评审批的儿童用药”</a:t>
            </a:r>
            <a:r>
              <a:rPr lang="zh-CN" altLang="en-US" sz="1400" dirty="0">
                <a:latin typeface="微软雅黑" panose="020B0503020204020204" charset="-122"/>
                <a:ea typeface="微软雅黑" panose="020B0503020204020204" charset="-122"/>
                <a:cs typeface="微软雅黑" panose="020B0503020204020204" charset="-122"/>
                <a:sym typeface="+mn-ea"/>
              </a:rPr>
              <a:t>，填补了国内盐皮质激素空白</a:t>
            </a:r>
            <a:r>
              <a:rPr lang="en-US" altLang="zh-CN" sz="1400" dirty="0">
                <a:latin typeface="微软雅黑" panose="020B0503020204020204" charset="-122"/>
                <a:ea typeface="微软雅黑" panose="020B0503020204020204" charset="-122"/>
                <a:cs typeface="微软雅黑" panose="020B0503020204020204" charset="-122"/>
                <a:sym typeface="+mn-ea"/>
              </a:rPr>
              <a:t>。</a:t>
            </a:r>
            <a:endParaRPr lang="en-US" altLang="zh-CN" sz="1400" dirty="0">
              <a:latin typeface="微软雅黑" panose="020B0503020204020204" charset="-122"/>
              <a:ea typeface="微软雅黑" panose="020B0503020204020204" charset="-122"/>
              <a:cs typeface="微软雅黑" panose="020B0503020204020204" charset="-122"/>
              <a:sym typeface="+mn-ea"/>
            </a:endParaRPr>
          </a:p>
          <a:p>
            <a:pPr marL="285750" indent="-285750" algn="l" fontAlgn="auto">
              <a:lnSpc>
                <a:spcPct val="170000"/>
              </a:lnSpc>
              <a:buFont typeface="Wingdings" panose="05000000000000000000" charset="0"/>
              <a:buChar char=""/>
            </a:pPr>
            <a:r>
              <a:rPr lang="zh-CN" altLang="en-US" sz="1400" dirty="0">
                <a:solidFill>
                  <a:schemeClr val="tx1">
                    <a:lumMod val="85000"/>
                    <a:lumOff val="15000"/>
                  </a:schemeClr>
                </a:solidFill>
                <a:latin typeface="微软雅黑" panose="020B0503020204020204" charset="-122"/>
                <a:ea typeface="微软雅黑" panose="020B0503020204020204" charset="-122"/>
                <a:sym typeface="+mn-ea"/>
              </a:rPr>
              <a:t>《第一批罕见病目录》适用产品。</a:t>
            </a:r>
            <a:endParaRPr lang="zh-CN" altLang="en-US" sz="1400" dirty="0">
              <a:latin typeface="微软雅黑" panose="020B0503020204020204" charset="-122"/>
              <a:ea typeface="微软雅黑" panose="020B0503020204020204" charset="-122"/>
              <a:cs typeface="微软雅黑" panose="020B0503020204020204" charset="-122"/>
              <a:sym typeface="+mn-ea"/>
            </a:endParaRPr>
          </a:p>
          <a:p>
            <a:pPr marL="285750" indent="-285750" algn="l" fontAlgn="auto">
              <a:lnSpc>
                <a:spcPct val="170000"/>
              </a:lnSpc>
              <a:buFont typeface="Wingdings" panose="05000000000000000000" charset="0"/>
              <a:buChar char=""/>
            </a:pPr>
            <a:r>
              <a:rPr lang="zh-CN" altLang="en-US" sz="1400" dirty="0">
                <a:latin typeface="微软雅黑" panose="020B0503020204020204" charset="-122"/>
                <a:ea typeface="微软雅黑" panose="020B0503020204020204" charset="-122"/>
                <a:cs typeface="微软雅黑" panose="020B0503020204020204" charset="-122"/>
                <a:sym typeface="+mn-ea"/>
              </a:rPr>
              <a:t>本品入选2019年国家</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“重大新药创制”</a:t>
            </a:r>
            <a:r>
              <a:rPr lang="zh-CN" altLang="en-US" sz="1400" dirty="0">
                <a:latin typeface="微软雅黑" panose="020B0503020204020204" charset="-122"/>
                <a:ea typeface="微软雅黑" panose="020B0503020204020204" charset="-122"/>
                <a:cs typeface="微软雅黑" panose="020B0503020204020204" charset="-122"/>
                <a:sym typeface="+mn-ea"/>
              </a:rPr>
              <a:t>科技重大专项课题</a:t>
            </a:r>
            <a:r>
              <a:rPr lang="en-US" altLang="zh-CN" sz="1400" dirty="0">
                <a:latin typeface="微软雅黑" panose="020B0503020204020204" charset="-122"/>
                <a:ea typeface="微软雅黑" panose="020B0503020204020204" charset="-122"/>
                <a:cs typeface="微软雅黑" panose="020B0503020204020204" charset="-122"/>
                <a:sym typeface="+mn-ea"/>
              </a:rPr>
              <a:t>。</a:t>
            </a:r>
            <a:endParaRPr lang="zh-CN" altLang="en-US" sz="1400" kern="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lnSpc>
                <a:spcPct val="180000"/>
              </a:lnSpc>
              <a:buFont typeface="Wingdings" panose="05000000000000000000" charset="0"/>
              <a:buChar char=""/>
            </a:pP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醋酸氟氢可的松片获得</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发明专利</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专利号</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:ZL201710959161.7）</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实现了</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从冷藏储存到常温储存的升级</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，降低了贮存要求，提高患者依从性</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80000"/>
              </a:lnSpc>
              <a:buFont typeface="Wingdings" panose="05000000000000000000" charset="0"/>
              <a:buChar char=""/>
            </a:pP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本品为国家药品监督管理局</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唯一批准有效期延长至</a:t>
            </a:r>
            <a:r>
              <a:rPr lang="en-US" altLang="zh-CN" sz="1400" dirty="0">
                <a:solidFill>
                  <a:srgbClr val="FF0000"/>
                </a:solidFill>
                <a:latin typeface="微软雅黑" panose="020B0503020204020204" charset="-122"/>
                <a:ea typeface="微软雅黑" panose="020B0503020204020204" charset="-122"/>
                <a:cs typeface="微软雅黑" panose="020B0503020204020204" charset="-122"/>
                <a:sym typeface="+mn-ea"/>
              </a:rPr>
              <a:t>36</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个月</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的</a:t>
            </a:r>
            <a:r>
              <a:rPr 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醋酸氟氢可的松片</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稳定性长期</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(25</a:t>
            </a:r>
            <a:r>
              <a:rPr lang="en-US"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2</a:t>
            </a:r>
            <a:r>
              <a:rPr lang="en-US"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60%</a:t>
            </a:r>
            <a:r>
              <a:rPr lang="en-US"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5%RH)</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至</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36</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个月的考察结果显示</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各考察项目样品均符合质量标准要求，且与</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0</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天相比无显著差异。</a:t>
            </a:r>
            <a:endPar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marL="285750" indent="-285750" algn="l" fontAlgn="auto">
              <a:lnSpc>
                <a:spcPct val="170000"/>
              </a:lnSpc>
              <a:buFont typeface="Wingdings" panose="05000000000000000000" charset="0"/>
              <a:buChar char=""/>
            </a:pPr>
            <a:endParaRPr lang="zh-CN" altLang="en-US" sz="1400" kern="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23" name="图片 22"/>
          <p:cNvPicPr>
            <a:picLocks noChangeAspect="1"/>
          </p:cNvPicPr>
          <p:nvPr/>
        </p:nvPicPr>
        <p:blipFill>
          <a:blip r:embed="rId6"/>
          <a:stretch>
            <a:fillRect/>
          </a:stretch>
        </p:blipFill>
        <p:spPr>
          <a:xfrm>
            <a:off x="3306445" y="4182632"/>
            <a:ext cx="3562985" cy="2187022"/>
          </a:xfrm>
          <a:prstGeom prst="rect">
            <a:avLst/>
          </a:prstGeom>
          <a:ln>
            <a:solidFill>
              <a:schemeClr val="bg2">
                <a:lumMod val="90000"/>
              </a:schemeClr>
            </a:solidFill>
          </a:ln>
        </p:spPr>
      </p:pic>
      <p:pic>
        <p:nvPicPr>
          <p:cNvPr id="14" name="图片 13"/>
          <p:cNvPicPr>
            <a:picLocks noChangeAspect="1"/>
          </p:cNvPicPr>
          <p:nvPr/>
        </p:nvPicPr>
        <p:blipFill>
          <a:blip r:embed="rId7"/>
          <a:srcRect b="22588"/>
          <a:stretch>
            <a:fillRect/>
          </a:stretch>
        </p:blipFill>
        <p:spPr>
          <a:xfrm>
            <a:off x="9364982" y="4182632"/>
            <a:ext cx="2658743" cy="1909552"/>
          </a:xfrm>
          <a:prstGeom prst="rect">
            <a:avLst/>
          </a:prstGeom>
          <a:ln>
            <a:solidFill>
              <a:schemeClr val="bg2">
                <a:lumMod val="90000"/>
              </a:schemeClr>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p:cNvSpPr txBox="1">
            <a:spLocks noChangeArrowheads="1"/>
          </p:cNvSpPr>
          <p:nvPr/>
        </p:nvSpPr>
        <p:spPr bwMode="auto">
          <a:xfrm>
            <a:off x="855980" y="1920875"/>
            <a:ext cx="10480040" cy="3707130"/>
          </a:xfrm>
          <a:prstGeom prst="rect">
            <a:avLst/>
          </a:prstGeom>
          <a:noFill/>
          <a:ln w="9525">
            <a:solidFill>
              <a:schemeClr val="accent4">
                <a:lumMod val="75000"/>
              </a:schemeClr>
            </a:solidFill>
            <a:miter lim="800000"/>
          </a:ln>
          <a:extLst>
            <a:ext uri="{909E8E84-426E-40DD-AFC4-6F175D3DCCD1}">
              <a14:hiddenFill xmlns:a14="http://schemas.microsoft.com/office/drawing/2010/main">
                <a:solidFill>
                  <a:srgbClr val="FFFFFF"/>
                </a:solidFill>
              </a14:hiddenFill>
            </a:ext>
          </a:extLst>
        </p:spPr>
        <p:txBody>
          <a:bodyPr wrap="square" anchor="ctr" anchorCtr="0">
            <a:noAutofit/>
          </a:bodyPr>
          <a:lstStyle>
            <a:defPPr>
              <a:defRPr lang="en-US"/>
            </a:defPPr>
            <a:lvl1pPr lvl="0" algn="l">
              <a:lnSpc>
                <a:spcPct val="120000"/>
              </a:lnSpc>
              <a:defRPr sz="1200" b="0" kern="0">
                <a:solidFill>
                  <a:schemeClr val="accent3">
                    <a:lumMod val="50000"/>
                  </a:schemeClr>
                </a:solidFill>
                <a:latin typeface="微软雅黑" panose="020B0503020204020204" charset="-122"/>
                <a:ea typeface="微软雅黑" panose="020B0503020204020204" charset="-122"/>
              </a:defRPr>
            </a:lvl1pPr>
          </a:lstStyle>
          <a:p>
            <a:pPr marL="285750" indent="-285750" fontAlgn="auto">
              <a:lnSpc>
                <a:spcPct val="150000"/>
              </a:lnSpc>
              <a:buFont typeface="Wingdings" panose="05000000000000000000" charset="0"/>
              <a:buChar char="Ø"/>
            </a:pPr>
            <a:endParaRPr lang="zh-CN" altLang="en-US" sz="1600" dirty="0">
              <a:solidFill>
                <a:schemeClr val="tx1"/>
              </a:solidFill>
              <a:cs typeface="微软雅黑" panose="020B0503020204020204" charset="-122"/>
              <a:sym typeface="+mn-ea"/>
            </a:endParaRPr>
          </a:p>
          <a:p>
            <a:pPr marL="285750" indent="-285750" fontAlgn="auto">
              <a:lnSpc>
                <a:spcPct val="150000"/>
              </a:lnSpc>
              <a:buFont typeface="Wingdings" panose="05000000000000000000" charset="0"/>
              <a:buChar char="Ø"/>
            </a:pPr>
            <a:r>
              <a:rPr lang="zh-CN" altLang="en-US" sz="1600" dirty="0">
                <a:solidFill>
                  <a:srgbClr val="FF0000"/>
                </a:solidFill>
                <a:cs typeface="微软雅黑" panose="020B0503020204020204" charset="-122"/>
                <a:sym typeface="+mn-ea"/>
              </a:rPr>
              <a:t>皮质醇替代治疗目标是防止危象和保证正常生长和青春发育以及保护远期生殖健康</a:t>
            </a:r>
            <a:r>
              <a:rPr lang="zh-CN" altLang="en-US" sz="1600" dirty="0">
                <a:solidFill>
                  <a:schemeClr val="tx1"/>
                </a:solidFill>
                <a:cs typeface="微软雅黑" panose="020B0503020204020204" charset="-122"/>
                <a:sym typeface="+mn-ea"/>
              </a:rPr>
              <a:t>。针对失盐型</a:t>
            </a:r>
            <a:r>
              <a:rPr lang="en-US" altLang="zh-CN" sz="1600" dirty="0">
                <a:solidFill>
                  <a:schemeClr val="tx1"/>
                </a:solidFill>
                <a:cs typeface="微软雅黑" panose="020B0503020204020204" charset="-122"/>
                <a:sym typeface="+mn-ea"/>
              </a:rPr>
              <a:t>CAH</a:t>
            </a:r>
            <a:r>
              <a:rPr lang="zh-CN" altLang="en-US" sz="1600" dirty="0">
                <a:solidFill>
                  <a:schemeClr val="tx1"/>
                </a:solidFill>
                <a:cs typeface="微软雅黑" panose="020B0503020204020204" charset="-122"/>
                <a:sym typeface="+mn-ea"/>
              </a:rPr>
              <a:t>，国内外指南共识一致推荐的方案是氢化可的松联合氟氢可的松。</a:t>
            </a:r>
            <a:endParaRPr lang="zh-CN" altLang="en-US" sz="1600" dirty="0">
              <a:solidFill>
                <a:schemeClr val="tx1"/>
              </a:solidFill>
              <a:cs typeface="微软雅黑" panose="020B0503020204020204" charset="-122"/>
              <a:sym typeface="+mn-ea"/>
            </a:endParaRPr>
          </a:p>
          <a:p>
            <a:pPr marL="285750" indent="-285750" fontAlgn="auto">
              <a:lnSpc>
                <a:spcPct val="150000"/>
              </a:lnSpc>
              <a:buFont typeface="Wingdings" panose="05000000000000000000" charset="0"/>
              <a:buChar char="Ø"/>
            </a:pPr>
            <a:r>
              <a:rPr lang="zh-CN" altLang="en-US" sz="1600" dirty="0">
                <a:solidFill>
                  <a:schemeClr val="tx1"/>
                </a:solidFill>
                <a:cs typeface="微软雅黑" panose="020B0503020204020204" charset="-122"/>
                <a:sym typeface="+mn-ea"/>
              </a:rPr>
              <a:t>约</a:t>
            </a:r>
            <a:r>
              <a:rPr lang="en-US" altLang="zh-CN" sz="1600" dirty="0">
                <a:solidFill>
                  <a:schemeClr val="tx1"/>
                </a:solidFill>
                <a:cs typeface="微软雅黑" panose="020B0503020204020204" charset="-122"/>
                <a:sym typeface="+mn-ea"/>
              </a:rPr>
              <a:t>75%</a:t>
            </a:r>
            <a:r>
              <a:rPr lang="zh-CN" altLang="en-US" sz="1600" dirty="0">
                <a:solidFill>
                  <a:schemeClr val="tx1"/>
                </a:solidFill>
                <a:cs typeface="微软雅黑" panose="020B0503020204020204" charset="-122"/>
                <a:sym typeface="+mn-ea"/>
              </a:rPr>
              <a:t>的</a:t>
            </a:r>
            <a:r>
              <a:rPr lang="en-US" altLang="zh-CN" sz="1600" dirty="0">
                <a:solidFill>
                  <a:schemeClr val="tx1"/>
                </a:solidFill>
                <a:cs typeface="微软雅黑" panose="020B0503020204020204" charset="-122"/>
                <a:sym typeface="+mn-ea"/>
              </a:rPr>
              <a:t>21-0HD</a:t>
            </a:r>
            <a:r>
              <a:rPr lang="zh-CN" altLang="en-US" sz="1600" dirty="0">
                <a:solidFill>
                  <a:schemeClr val="tx1"/>
                </a:solidFill>
                <a:cs typeface="微软雅黑" panose="020B0503020204020204" charset="-122"/>
                <a:sym typeface="+mn-ea"/>
              </a:rPr>
              <a:t>患者醛固酮低下，早期诊断和替代治疗可减少失盐危象的死亡率。</a:t>
            </a:r>
            <a:endParaRPr lang="zh-CN" altLang="en-US" sz="1600" dirty="0">
              <a:solidFill>
                <a:schemeClr val="tx1"/>
              </a:solidFill>
              <a:cs typeface="微软雅黑" panose="020B0503020204020204" charset="-122"/>
              <a:sym typeface="+mn-ea"/>
            </a:endParaRPr>
          </a:p>
          <a:p>
            <a:pPr marL="285750" indent="-285750" fontAlgn="auto">
              <a:lnSpc>
                <a:spcPct val="150000"/>
              </a:lnSpc>
              <a:buFont typeface="Wingdings" panose="05000000000000000000" charset="0"/>
              <a:buChar char="Ø"/>
            </a:pPr>
            <a:r>
              <a:rPr lang="en-US" altLang="zh-CN" sz="1600" dirty="0">
                <a:solidFill>
                  <a:schemeClr val="tx1"/>
                </a:solidFill>
                <a:cs typeface="微软雅黑" panose="020B0503020204020204" charset="-122"/>
                <a:sym typeface="+mn-ea"/>
              </a:rPr>
              <a:t>氟氢可的松是目前唯一的理盐（盐皮质）激素制剂，</a:t>
            </a:r>
            <a:r>
              <a:rPr lang="zh-CN" altLang="en-US" sz="1600" dirty="0">
                <a:solidFill>
                  <a:schemeClr val="tx1"/>
                </a:solidFill>
                <a:cs typeface="微软雅黑" panose="020B0503020204020204" charset="-122"/>
                <a:sym typeface="+mn-ea"/>
              </a:rPr>
              <a:t>其生物半衰期长达</a:t>
            </a:r>
            <a:r>
              <a:rPr lang="en-US" altLang="zh-CN" sz="1600" dirty="0">
                <a:solidFill>
                  <a:schemeClr val="tx1"/>
                </a:solidFill>
                <a:cs typeface="微软雅黑" panose="020B0503020204020204" charset="-122"/>
                <a:sym typeface="+mn-ea"/>
              </a:rPr>
              <a:t>18~36h</a:t>
            </a:r>
            <a:r>
              <a:rPr lang="zh-CN" altLang="en-US" sz="1600" dirty="0">
                <a:solidFill>
                  <a:schemeClr val="tx1"/>
                </a:solidFill>
                <a:cs typeface="微软雅黑" panose="020B0503020204020204" charset="-122"/>
                <a:sym typeface="+mn-ea"/>
              </a:rPr>
              <a:t>，可以每天</a:t>
            </a:r>
            <a:r>
              <a:rPr lang="en-US" altLang="zh-CN" sz="1600" dirty="0">
                <a:solidFill>
                  <a:schemeClr val="tx1"/>
                </a:solidFill>
                <a:cs typeface="微软雅黑" panose="020B0503020204020204" charset="-122"/>
                <a:sym typeface="+mn-ea"/>
              </a:rPr>
              <a:t>1</a:t>
            </a:r>
            <a:r>
              <a:rPr lang="zh-CN" altLang="en-US" sz="1600" dirty="0">
                <a:solidFill>
                  <a:schemeClr val="tx1"/>
                </a:solidFill>
                <a:cs typeface="微软雅黑" panose="020B0503020204020204" charset="-122"/>
                <a:sym typeface="+mn-ea"/>
              </a:rPr>
              <a:t>次服用，</a:t>
            </a:r>
            <a:r>
              <a:rPr lang="zh-CN" altLang="en-US" sz="1600" dirty="0">
                <a:solidFill>
                  <a:srgbClr val="FF0000"/>
                </a:solidFill>
                <a:cs typeface="微软雅黑" panose="020B0503020204020204" charset="-122"/>
                <a:sym typeface="+mn-ea"/>
              </a:rPr>
              <a:t>提高药物可及性</a:t>
            </a:r>
            <a:r>
              <a:rPr lang="zh-CN" altLang="en-US" sz="1600" dirty="0">
                <a:solidFill>
                  <a:schemeClr val="tx1"/>
                </a:solidFill>
                <a:cs typeface="微软雅黑" panose="020B0503020204020204" charset="-122"/>
                <a:sym typeface="+mn-ea"/>
              </a:rPr>
              <a:t>。</a:t>
            </a:r>
            <a:endParaRPr lang="zh-CN" altLang="en-US" sz="1600" dirty="0">
              <a:solidFill>
                <a:schemeClr val="tx1"/>
              </a:solidFill>
              <a:cs typeface="微软雅黑" panose="020B0503020204020204" charset="-122"/>
              <a:sym typeface="+mn-ea"/>
            </a:endParaRPr>
          </a:p>
          <a:p>
            <a:pPr marL="285750" indent="-285750" fontAlgn="auto">
              <a:lnSpc>
                <a:spcPct val="150000"/>
              </a:lnSpc>
              <a:buFont typeface="Wingdings" panose="05000000000000000000" charset="0"/>
              <a:buChar char="Ø"/>
            </a:pPr>
            <a:r>
              <a:rPr lang="zh-CN" altLang="en-US" sz="1600" dirty="0">
                <a:solidFill>
                  <a:schemeClr val="tx1"/>
                </a:solidFill>
                <a:cs typeface="微软雅黑" panose="020B0503020204020204" charset="-122"/>
                <a:sym typeface="+mn-ea"/>
              </a:rPr>
              <a:t>本品的上市可满足盐皮质激素替代治疗的可及性</a:t>
            </a:r>
            <a:r>
              <a:rPr lang="zh-CN" altLang="en-US" sz="1600" dirty="0">
                <a:cs typeface="微软雅黑" panose="020B0503020204020204" charset="-122"/>
                <a:sym typeface="+mn-ea"/>
              </a:rPr>
              <a:t>，</a:t>
            </a:r>
            <a:r>
              <a:rPr lang="zh-CN" altLang="en-US" sz="1600" dirty="0">
                <a:solidFill>
                  <a:schemeClr val="tx1"/>
                </a:solidFill>
                <a:cs typeface="微软雅黑" panose="020B0503020204020204" charset="-122"/>
                <a:sym typeface="+mn-ea"/>
              </a:rPr>
              <a:t>能有效</a:t>
            </a:r>
            <a:r>
              <a:rPr lang="zh-CN" altLang="en-US" sz="1600" dirty="0">
                <a:solidFill>
                  <a:srgbClr val="FF0000"/>
                </a:solidFill>
                <a:cs typeface="微软雅黑" panose="020B0503020204020204" charset="-122"/>
                <a:sym typeface="+mn-ea"/>
              </a:rPr>
              <a:t>提高临床</a:t>
            </a:r>
            <a:r>
              <a:rPr lang="en-US" altLang="zh-CN" sz="1600" dirty="0">
                <a:solidFill>
                  <a:srgbClr val="FF0000"/>
                </a:solidFill>
                <a:cs typeface="微软雅黑" panose="020B0503020204020204" charset="-122"/>
                <a:sym typeface="+mn-ea"/>
              </a:rPr>
              <a:t>CAH</a:t>
            </a:r>
            <a:r>
              <a:rPr lang="zh-CN" altLang="en-US" sz="1600" dirty="0">
                <a:solidFill>
                  <a:srgbClr val="FF0000"/>
                </a:solidFill>
                <a:cs typeface="微软雅黑" panose="020B0503020204020204" charset="-122"/>
                <a:sym typeface="+mn-ea"/>
              </a:rPr>
              <a:t>及</a:t>
            </a:r>
            <a:r>
              <a:rPr lang="en-US" altLang="zh-CN" sz="1600" dirty="0">
                <a:solidFill>
                  <a:srgbClr val="FF0000"/>
                </a:solidFill>
                <a:cs typeface="微软雅黑" panose="020B0503020204020204" charset="-122"/>
                <a:sym typeface="+mn-ea"/>
              </a:rPr>
              <a:t>Addison</a:t>
            </a:r>
            <a:r>
              <a:rPr lang="zh-CN" altLang="en-US" sz="1600" dirty="0">
                <a:solidFill>
                  <a:srgbClr val="FF0000"/>
                </a:solidFill>
                <a:cs typeface="微软雅黑" panose="020B0503020204020204" charset="-122"/>
                <a:sym typeface="+mn-ea"/>
              </a:rPr>
              <a:t>病的诊疗水平</a:t>
            </a:r>
            <a:r>
              <a:rPr lang="zh-CN" altLang="en-US" sz="1600" dirty="0">
                <a:solidFill>
                  <a:schemeClr val="tx1"/>
                </a:solidFill>
                <a:cs typeface="微软雅黑" panose="020B0503020204020204" charset="-122"/>
                <a:sym typeface="+mn-ea"/>
              </a:rPr>
              <a:t>，加强我国罕见病管理，维护罕见病患者健康权益。</a:t>
            </a:r>
            <a:endParaRPr lang="zh-CN" altLang="en-US" sz="1600" dirty="0">
              <a:solidFill>
                <a:schemeClr val="tx1"/>
              </a:solidFill>
              <a:cs typeface="微软雅黑" panose="020B0503020204020204" charset="-122"/>
              <a:sym typeface="+mn-ea"/>
            </a:endParaRPr>
          </a:p>
        </p:txBody>
      </p:sp>
      <p:sp>
        <p:nvSpPr>
          <p:cNvPr id="17" name="文本框 16"/>
          <p:cNvSpPr txBox="1"/>
          <p:nvPr/>
        </p:nvSpPr>
        <p:spPr>
          <a:xfrm>
            <a:off x="855980" y="1920559"/>
            <a:ext cx="1778635" cy="365125"/>
          </a:xfrm>
          <a:prstGeom prst="rect">
            <a:avLst/>
          </a:prstGeom>
          <a:solidFill>
            <a:schemeClr val="accent4">
              <a:lumMod val="75000"/>
            </a:schemeClr>
          </a:solidFill>
        </p:spPr>
        <p:txBody>
          <a:bodyPr wrap="square" rtlCol="0">
            <a:noAutofit/>
          </a:bodyPr>
          <a:lstStyle/>
          <a:p>
            <a:pPr algn="ctr"/>
            <a:r>
              <a:rPr lang="zh-CN" altLang="en-US" kern="0" dirty="0">
                <a:solidFill>
                  <a:schemeClr val="bg1"/>
                </a:solidFill>
                <a:latin typeface="微软雅黑" panose="020B0503020204020204" charset="-122"/>
                <a:ea typeface="微软雅黑" panose="020B0503020204020204" charset="-122"/>
                <a:cs typeface="微软雅黑" panose="020B0503020204020204" charset="-122"/>
                <a:sym typeface="+mn-ea"/>
              </a:rPr>
              <a:t>临床获益</a:t>
            </a:r>
            <a:endParaRPr lang="zh-CN" altLang="en-US" kern="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0" y="180340"/>
            <a:ext cx="2461260" cy="835025"/>
          </a:xfrm>
          <a:prstGeom prst="rect">
            <a:avLst/>
          </a:prstGeom>
          <a:gradFill>
            <a:gsLst>
              <a:gs pos="0">
                <a:srgbClr val="A3D2A4">
                  <a:alpha val="100000"/>
                </a:srgbClr>
              </a:gs>
              <a:gs pos="47000">
                <a:srgbClr val="7ABC7C">
                  <a:alpha val="100000"/>
                </a:srgbClr>
              </a:gs>
              <a:gs pos="100000">
                <a:schemeClr val="accent4">
                  <a:lumMod val="85000"/>
                </a:schemeClr>
              </a:gs>
            </a:gsLst>
            <a:lin ang="12000000"/>
          </a:gradFill>
        </p:spPr>
        <p:txBody>
          <a:bodyPr wrap="square" rtlCol="0" anchor="ctr" anchorCtr="0">
            <a:noAutofit/>
          </a:bodyPr>
          <a:lstStyle/>
          <a:p>
            <a:pPr indent="0" algn="ctr" fontAlgn="auto">
              <a:lnSpc>
                <a:spcPct val="150000"/>
              </a:lnSpc>
            </a:pPr>
            <a:endParaRPr lang="zh-CN" altLang="en-US" sz="4000" b="1" dirty="0">
              <a:ln>
                <a:noFill/>
              </a:ln>
              <a:solidFill>
                <a:schemeClr val="bg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标题 12"/>
          <p:cNvSpPr>
            <a:spLocks noGrp="1"/>
          </p:cNvSpPr>
          <p:nvPr>
            <p:custDataLst>
              <p:tags r:id="rId1"/>
            </p:custDataLst>
          </p:nvPr>
        </p:nvSpPr>
        <p:spPr>
          <a:xfrm>
            <a:off x="394335" y="351155"/>
            <a:ext cx="1779905" cy="5867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b="1" dirty="0">
                <a:solidFill>
                  <a:schemeClr val="bg1"/>
                </a:solidFill>
                <a:latin typeface="微软雅黑" panose="020B0503020204020204" charset="-122"/>
                <a:ea typeface="微软雅黑" panose="020B0503020204020204" charset="-122"/>
                <a:cs typeface="+mn-cs"/>
              </a:rPr>
              <a:t>创新性</a:t>
            </a:r>
            <a:r>
              <a:rPr lang="en-US" altLang="zh-CN" sz="2800" b="1" dirty="0">
                <a:solidFill>
                  <a:schemeClr val="bg1"/>
                </a:solidFill>
                <a:latin typeface="微软雅黑" panose="020B0503020204020204" charset="-122"/>
                <a:ea typeface="微软雅黑" panose="020B0503020204020204" charset="-122"/>
                <a:cs typeface="+mn-cs"/>
              </a:rPr>
              <a:t> </a:t>
            </a:r>
            <a:endParaRPr lang="zh-CN" altLang="en-US" sz="2800" dirty="0">
              <a:solidFill>
                <a:schemeClr val="tx2">
                  <a:lumMod val="75000"/>
                </a:schemeClr>
              </a:solidFill>
              <a:latin typeface="微软雅黑" panose="020B0503020204020204" charset="-122"/>
              <a:ea typeface="微软雅黑" panose="020B0503020204020204" charset="-122"/>
              <a:cs typeface="+mn-cs"/>
            </a:endParaRPr>
          </a:p>
        </p:txBody>
      </p:sp>
      <p:cxnSp>
        <p:nvCxnSpPr>
          <p:cNvPr id="2" name="直接连接符 1"/>
          <p:cNvCxnSpPr/>
          <p:nvPr/>
        </p:nvCxnSpPr>
        <p:spPr>
          <a:xfrm>
            <a:off x="2473325" y="999490"/>
            <a:ext cx="9732645" cy="0"/>
          </a:xfrm>
          <a:prstGeom prst="line">
            <a:avLst/>
          </a:prstGeom>
          <a:ln w="31750" cap="rnd">
            <a:solidFill>
              <a:srgbClr val="479249"/>
            </a:solidFill>
            <a:prstDash val="sysDot"/>
            <a:round/>
          </a:ln>
        </p:spPr>
        <p:style>
          <a:lnRef idx="0">
            <a:srgbClr val="FFFFFF"/>
          </a:lnRef>
          <a:fillRef idx="0">
            <a:srgbClr val="FFFFFF"/>
          </a:fillRef>
          <a:effectRef idx="0">
            <a:srgbClr val="FFFFFF"/>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3065" y="1182370"/>
            <a:ext cx="11083925" cy="2597150"/>
          </a:xfrm>
          <a:prstGeom prst="rect">
            <a:avLst/>
          </a:prstGeom>
          <a:noFill/>
          <a:ln w="9525">
            <a:gradFill>
              <a:gsLst>
                <a:gs pos="50000">
                  <a:schemeClr val="accent4"/>
                </a:gs>
                <a:gs pos="0">
                  <a:schemeClr val="accent4">
                    <a:lumMod val="25000"/>
                    <a:lumOff val="75000"/>
                  </a:schemeClr>
                </a:gs>
                <a:gs pos="100000">
                  <a:schemeClr val="accent4">
                    <a:lumMod val="85000"/>
                  </a:schemeClr>
                </a:gs>
              </a:gsLst>
              <a:lin ang="5400000" scaled="0"/>
            </a:gradFill>
          </a:ln>
        </p:spPr>
        <p:txBody>
          <a:bodyPr wrap="square" rtlCol="0" anchor="t" anchorCtr="0">
            <a:noAutofit/>
          </a:bodyPr>
          <a:lstStyle/>
          <a:p>
            <a:pPr indent="0" fontAlgn="auto">
              <a:lnSpc>
                <a:spcPct val="150000"/>
              </a:lnSpc>
              <a:buFont typeface="Wingdings" panose="05000000000000000000" charset="0"/>
              <a:buNone/>
            </a:pPr>
            <a:endParaRPr sz="900">
              <a:latin typeface="微软雅黑" panose="020B0503020204020204" charset="-122"/>
              <a:ea typeface="微软雅黑" panose="020B0503020204020204" charset="-122"/>
              <a:cs typeface="微软雅黑" panose="020B0503020204020204" charset="-122"/>
            </a:endParaRPr>
          </a:p>
          <a:p>
            <a:pPr indent="0" fontAlgn="auto">
              <a:lnSpc>
                <a:spcPct val="150000"/>
              </a:lnSpc>
              <a:buFont typeface="Wingdings" panose="05000000000000000000" charset="0"/>
              <a:buNone/>
            </a:pPr>
            <a:endParaRPr sz="1400">
              <a:latin typeface="微软雅黑" panose="020B0503020204020204" charset="-122"/>
              <a:ea typeface="微软雅黑" panose="020B0503020204020204" charset="-122"/>
              <a:cs typeface="微软雅黑" panose="020B0503020204020204" charset="-122"/>
            </a:endParaRPr>
          </a:p>
          <a:p>
            <a:pPr indent="0" fontAlgn="auto">
              <a:lnSpc>
                <a:spcPct val="150000"/>
              </a:lnSpc>
              <a:buFont typeface="Wingdings" panose="05000000000000000000" charset="0"/>
              <a:buNone/>
            </a:pPr>
            <a:r>
              <a:rPr sz="1400" b="1">
                <a:solidFill>
                  <a:srgbClr val="FF0000"/>
                </a:solidFill>
                <a:latin typeface="微软雅黑" panose="020B0503020204020204" charset="-122"/>
                <a:ea typeface="微软雅黑" panose="020B0503020204020204" charset="-122"/>
                <a:cs typeface="微软雅黑" panose="020B0503020204020204" charset="-122"/>
              </a:rPr>
              <a:t>不良反应</a:t>
            </a:r>
            <a:r>
              <a:rPr lang="en-US" sz="1400" b="1">
                <a:solidFill>
                  <a:srgbClr val="FF0000"/>
                </a:solidFill>
                <a:latin typeface="微软雅黑" panose="020B0503020204020204" charset="-122"/>
                <a:ea typeface="微软雅黑" panose="020B0503020204020204" charset="-122"/>
                <a:cs typeface="微软雅黑" panose="020B0503020204020204" charset="-122"/>
              </a:rPr>
              <a:t>：</a:t>
            </a:r>
            <a:r>
              <a:rPr sz="1400">
                <a:latin typeface="微软雅黑" panose="020B0503020204020204" charset="-122"/>
                <a:ea typeface="微软雅黑" panose="020B0503020204020204" charset="-122"/>
                <a:cs typeface="微软雅黑" panose="020B0503020204020204" charset="-122"/>
              </a:rPr>
              <a:t>主要不良反应：高血压（6.0%）、高血钠症（4.1%）、低血钾症（1.6%）、浮肿（0.8%）、满月脸（0.6%）。</a:t>
            </a:r>
            <a:endParaRPr sz="1400">
              <a:latin typeface="微软雅黑" panose="020B0503020204020204" charset="-122"/>
              <a:ea typeface="微软雅黑" panose="020B0503020204020204" charset="-122"/>
              <a:cs typeface="微软雅黑" panose="020B0503020204020204" charset="-122"/>
            </a:endParaRPr>
          </a:p>
          <a:p>
            <a:pPr indent="0" fontAlgn="auto">
              <a:lnSpc>
                <a:spcPct val="150000"/>
              </a:lnSpc>
              <a:buFont typeface="Wingdings" panose="05000000000000000000" charset="0"/>
              <a:buNone/>
            </a:pPr>
            <a:r>
              <a:rPr sz="1400" b="1">
                <a:solidFill>
                  <a:srgbClr val="FF0000"/>
                </a:solidFill>
                <a:latin typeface="微软雅黑" panose="020B0503020204020204" charset="-122"/>
                <a:ea typeface="微软雅黑" panose="020B0503020204020204" charset="-122"/>
                <a:cs typeface="微软雅黑" panose="020B0503020204020204" charset="-122"/>
              </a:rPr>
              <a:t>严重不良反应：</a:t>
            </a:r>
            <a:r>
              <a:rPr sz="1400">
                <a:latin typeface="微软雅黑" panose="020B0503020204020204" charset="-122"/>
                <a:ea typeface="微软雅黑" panose="020B0503020204020204" charset="-122"/>
                <a:cs typeface="微软雅黑" panose="020B0503020204020204" charset="-122"/>
              </a:rPr>
              <a:t>（1）诱发感染、加重感染（2）继发性肾上腺皮质功能减退症、糖尿病。（3）消化性溃疡、胰腺炎（4）精神异常、抑郁症、抽搐（5）骨质疏松症、股骨和肱骨骨头无菌性坏死、肌病（6）青光眼、后囊性白内障。白内障，因此建议定期检查（7）血栓症。</a:t>
            </a:r>
            <a:endParaRPr sz="1400">
              <a:latin typeface="微软雅黑" panose="020B0503020204020204" charset="-122"/>
              <a:ea typeface="微软雅黑" panose="020B0503020204020204" charset="-122"/>
              <a:cs typeface="微软雅黑" panose="020B0503020204020204" charset="-122"/>
            </a:endParaRPr>
          </a:p>
          <a:p>
            <a:pPr indent="0" fontAlgn="auto">
              <a:lnSpc>
                <a:spcPct val="150000"/>
              </a:lnSpc>
              <a:buFont typeface="Wingdings" panose="05000000000000000000" charset="0"/>
              <a:buNone/>
            </a:pPr>
            <a:r>
              <a:rPr sz="1400" b="1">
                <a:solidFill>
                  <a:srgbClr val="FF0000"/>
                </a:solidFill>
                <a:latin typeface="微软雅黑" panose="020B0503020204020204" charset="-122"/>
                <a:ea typeface="微软雅黑" panose="020B0503020204020204" charset="-122"/>
                <a:cs typeface="微软雅黑" panose="020B0503020204020204" charset="-122"/>
              </a:rPr>
              <a:t>禁忌</a:t>
            </a:r>
            <a:r>
              <a:rPr lang="en-US" sz="1400" b="1">
                <a:solidFill>
                  <a:srgbClr val="FF0000"/>
                </a:solidFill>
                <a:latin typeface="微软雅黑" panose="020B0503020204020204" charset="-122"/>
                <a:ea typeface="微软雅黑" panose="020B0503020204020204" charset="-122"/>
                <a:cs typeface="微软雅黑" panose="020B0503020204020204" charset="-122"/>
              </a:rPr>
              <a:t>：</a:t>
            </a:r>
            <a:r>
              <a:rPr sz="1400">
                <a:latin typeface="微软雅黑" panose="020B0503020204020204" charset="-122"/>
                <a:ea typeface="微软雅黑" panose="020B0503020204020204" charset="-122"/>
                <a:cs typeface="微软雅黑" panose="020B0503020204020204" charset="-122"/>
              </a:rPr>
              <a:t>不适用于既往对本品成分过敏的患者。</a:t>
            </a:r>
            <a:endParaRPr sz="1400">
              <a:latin typeface="微软雅黑" panose="020B0503020204020204" charset="-122"/>
              <a:ea typeface="微软雅黑" panose="020B0503020204020204" charset="-122"/>
              <a:cs typeface="微软雅黑" panose="020B0503020204020204" charset="-122"/>
            </a:endParaRPr>
          </a:p>
          <a:p>
            <a:pPr indent="0" fontAlgn="auto">
              <a:lnSpc>
                <a:spcPct val="150000"/>
              </a:lnSpc>
              <a:buFont typeface="Wingdings" panose="05000000000000000000" charset="0"/>
              <a:buNone/>
            </a:pPr>
            <a:r>
              <a:rPr sz="1400" b="1">
                <a:solidFill>
                  <a:srgbClr val="FF0000"/>
                </a:solidFill>
                <a:latin typeface="微软雅黑" panose="020B0503020204020204" charset="-122"/>
                <a:ea typeface="微软雅黑" panose="020B0503020204020204" charset="-122"/>
                <a:cs typeface="微软雅黑" panose="020B0503020204020204" charset="-122"/>
              </a:rPr>
              <a:t>注意事项</a:t>
            </a:r>
            <a:r>
              <a:rPr lang="en-US" sz="1400" b="1">
                <a:solidFill>
                  <a:srgbClr val="FF0000"/>
                </a:solidFill>
                <a:latin typeface="微软雅黑" panose="020B0503020204020204" charset="-122"/>
                <a:ea typeface="微软雅黑" panose="020B0503020204020204" charset="-122"/>
                <a:cs typeface="微软雅黑" panose="020B0503020204020204" charset="-122"/>
              </a:rPr>
              <a:t>：</a:t>
            </a:r>
            <a:r>
              <a:rPr sz="1400">
                <a:latin typeface="微软雅黑" panose="020B0503020204020204" charset="-122"/>
                <a:ea typeface="微软雅黑" panose="020B0503020204020204" charset="-122"/>
                <a:cs typeface="微软雅黑" panose="020B0503020204020204" charset="-122"/>
              </a:rPr>
              <a:t>感染患者、糖尿病患者、骨质疏松症患者、肾功能不全患者、充血性心力衰竭患者、甲状腺功能不全患者、肝硬化患者、脂肪肝患者、脂肪栓塞症患者、重症肌无力患者、老年患者慎重给药。</a:t>
            </a:r>
            <a:r>
              <a:rPr lang="zh-CN" sz="1400">
                <a:latin typeface="微软雅黑" panose="020B0503020204020204" charset="-122"/>
                <a:ea typeface="微软雅黑" panose="020B0503020204020204" charset="-122"/>
                <a:cs typeface="微软雅黑" panose="020B0503020204020204" charset="-122"/>
              </a:rPr>
              <a:t>（备注：完整内容详见说明书）</a:t>
            </a:r>
            <a:endParaRPr lang="zh-CN" sz="14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394335" y="1182370"/>
            <a:ext cx="2990215" cy="368300"/>
          </a:xfrm>
          <a:prstGeom prst="rect">
            <a:avLst/>
          </a:prstGeom>
          <a:solidFill>
            <a:srgbClr val="479249"/>
          </a:solidFill>
        </p:spPr>
        <p:txBody>
          <a:bodyPr wrap="square" rtlCol="0">
            <a:spAutoFit/>
          </a:bodyPr>
          <a:lstStyle/>
          <a:p>
            <a:pPr algn="ctr"/>
            <a:r>
              <a:rPr lang="zh-CN" altLang="en-US">
                <a:solidFill>
                  <a:schemeClr val="bg1"/>
                </a:solidFill>
                <a:latin typeface="微软雅黑" panose="020B0503020204020204" charset="-122"/>
                <a:ea typeface="微软雅黑" panose="020B0503020204020204" charset="-122"/>
              </a:rPr>
              <a:t>说明书收载的不良反应</a:t>
            </a:r>
            <a:endParaRPr lang="zh-CN" altLang="en-US">
              <a:solidFill>
                <a:schemeClr val="bg1"/>
              </a:solidFill>
              <a:latin typeface="微软雅黑" panose="020B0503020204020204" charset="-122"/>
              <a:ea typeface="微软雅黑" panose="020B0503020204020204" charset="-122"/>
            </a:endParaRPr>
          </a:p>
        </p:txBody>
      </p:sp>
      <p:sp>
        <p:nvSpPr>
          <p:cNvPr id="18" name="文本框 17"/>
          <p:cNvSpPr txBox="1"/>
          <p:nvPr/>
        </p:nvSpPr>
        <p:spPr>
          <a:xfrm>
            <a:off x="0" y="180340"/>
            <a:ext cx="2461260" cy="835025"/>
          </a:xfrm>
          <a:prstGeom prst="rect">
            <a:avLst/>
          </a:prstGeom>
          <a:gradFill>
            <a:gsLst>
              <a:gs pos="0">
                <a:srgbClr val="A3D2A4">
                  <a:alpha val="100000"/>
                </a:srgbClr>
              </a:gs>
              <a:gs pos="47000">
                <a:srgbClr val="7ABC7C">
                  <a:alpha val="100000"/>
                </a:srgbClr>
              </a:gs>
              <a:gs pos="100000">
                <a:schemeClr val="accent4">
                  <a:lumMod val="85000"/>
                </a:schemeClr>
              </a:gs>
            </a:gsLst>
            <a:lin ang="12000000"/>
          </a:gradFill>
        </p:spPr>
        <p:txBody>
          <a:bodyPr wrap="square" rtlCol="0" anchor="ctr" anchorCtr="0">
            <a:noAutofit/>
          </a:bodyPr>
          <a:lstStyle/>
          <a:p>
            <a:pPr indent="0" algn="ctr" fontAlgn="auto">
              <a:lnSpc>
                <a:spcPct val="150000"/>
              </a:lnSpc>
            </a:pPr>
            <a:endParaRPr lang="zh-CN" altLang="en-US" sz="4000" b="1" dirty="0">
              <a:ln>
                <a:noFill/>
              </a:ln>
              <a:solidFill>
                <a:schemeClr val="bg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9" name="标题 12"/>
          <p:cNvSpPr>
            <a:spLocks noGrp="1"/>
          </p:cNvSpPr>
          <p:nvPr>
            <p:custDataLst>
              <p:tags r:id="rId1"/>
            </p:custDataLst>
          </p:nvPr>
        </p:nvSpPr>
        <p:spPr>
          <a:xfrm>
            <a:off x="394335" y="351155"/>
            <a:ext cx="1779905" cy="5867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b="1" dirty="0">
                <a:solidFill>
                  <a:schemeClr val="bg1"/>
                </a:solidFill>
                <a:latin typeface="微软雅黑" panose="020B0503020204020204" charset="-122"/>
                <a:ea typeface="微软雅黑" panose="020B0503020204020204" charset="-122"/>
                <a:cs typeface="+mn-cs"/>
              </a:rPr>
              <a:t>安全性</a:t>
            </a:r>
            <a:r>
              <a:rPr lang="en-US" altLang="zh-CN" sz="2800" b="1" dirty="0">
                <a:solidFill>
                  <a:schemeClr val="bg1"/>
                </a:solidFill>
                <a:latin typeface="微软雅黑" panose="020B0503020204020204" charset="-122"/>
                <a:ea typeface="微软雅黑" panose="020B0503020204020204" charset="-122"/>
                <a:cs typeface="+mn-cs"/>
              </a:rPr>
              <a:t> </a:t>
            </a:r>
            <a:endParaRPr lang="zh-CN" altLang="en-US" sz="2800" dirty="0">
              <a:solidFill>
                <a:schemeClr val="tx2">
                  <a:lumMod val="75000"/>
                </a:schemeClr>
              </a:solidFill>
              <a:latin typeface="微软雅黑" panose="020B0503020204020204" charset="-122"/>
              <a:ea typeface="微软雅黑" panose="020B0503020204020204" charset="-122"/>
              <a:cs typeface="+mn-cs"/>
            </a:endParaRPr>
          </a:p>
        </p:txBody>
      </p:sp>
      <p:cxnSp>
        <p:nvCxnSpPr>
          <p:cNvPr id="23" name="直接连接符 22"/>
          <p:cNvCxnSpPr/>
          <p:nvPr/>
        </p:nvCxnSpPr>
        <p:spPr>
          <a:xfrm>
            <a:off x="2473325" y="999490"/>
            <a:ext cx="9732645" cy="0"/>
          </a:xfrm>
          <a:prstGeom prst="line">
            <a:avLst/>
          </a:prstGeom>
          <a:ln w="31750" cap="rnd">
            <a:solidFill>
              <a:srgbClr val="479249"/>
            </a:solidFill>
            <a:prstDash val="sysDot"/>
            <a:round/>
          </a:ln>
        </p:spPr>
        <p:style>
          <a:lnRef idx="0">
            <a:srgbClr val="FFFFFF"/>
          </a:lnRef>
          <a:fillRef idx="0">
            <a:srgbClr val="FFFFFF"/>
          </a:fillRef>
          <a:effectRef idx="0">
            <a:srgbClr val="FFFFFF"/>
          </a:effectRef>
          <a:fontRef idx="minor">
            <a:schemeClr val="tx1"/>
          </a:fontRef>
        </p:style>
      </p:cxnSp>
      <p:sp>
        <p:nvSpPr>
          <p:cNvPr id="2" name="文本框 1"/>
          <p:cNvSpPr txBox="1"/>
          <p:nvPr/>
        </p:nvSpPr>
        <p:spPr>
          <a:xfrm>
            <a:off x="394335" y="4152265"/>
            <a:ext cx="11082655" cy="1830070"/>
          </a:xfrm>
          <a:prstGeom prst="rect">
            <a:avLst/>
          </a:prstGeom>
          <a:noFill/>
          <a:ln w="9525">
            <a:gradFill>
              <a:gsLst>
                <a:gs pos="50000">
                  <a:schemeClr val="accent4"/>
                </a:gs>
                <a:gs pos="0">
                  <a:schemeClr val="accent4">
                    <a:lumMod val="25000"/>
                    <a:lumOff val="75000"/>
                  </a:schemeClr>
                </a:gs>
                <a:gs pos="100000">
                  <a:schemeClr val="accent4">
                    <a:lumMod val="85000"/>
                  </a:schemeClr>
                </a:gs>
              </a:gsLst>
              <a:lin ang="5400000" scaled="0"/>
            </a:gradFill>
          </a:ln>
        </p:spPr>
        <p:txBody>
          <a:bodyPr wrap="square" rtlCol="0" anchor="t" anchorCtr="0">
            <a:noAutofit/>
          </a:bodyPr>
          <a:lstStyle/>
          <a:p>
            <a:pPr marL="285750" indent="-285750" fontAlgn="auto">
              <a:lnSpc>
                <a:spcPct val="150000"/>
              </a:lnSpc>
              <a:buFont typeface="Wingdings" panose="05000000000000000000" charset="0"/>
              <a:buChar char=""/>
            </a:pPr>
            <a:endParaRPr lang="zh-CN" altLang="en-US" sz="1400" dirty="0">
              <a:highlight>
                <a:srgbClr val="FFFF00"/>
              </a:highlight>
              <a:latin typeface="微软雅黑" panose="020B0503020204020204" charset="-122"/>
              <a:ea typeface="微软雅黑" panose="020B0503020204020204" charset="-122"/>
              <a:cs typeface="微软雅黑" panose="020B0503020204020204" charset="-122"/>
              <a:sym typeface="+mn-ea"/>
            </a:endParaRPr>
          </a:p>
          <a:p>
            <a:pPr marL="285750" indent="-285750" fontAlgn="auto">
              <a:lnSpc>
                <a:spcPct val="150000"/>
              </a:lnSpc>
              <a:buFont typeface="Wingdings" panose="05000000000000000000" charset="0"/>
              <a:buChar char=""/>
            </a:pPr>
            <a:endParaRPr lang="zh-CN" altLang="en-US" sz="1400" dirty="0">
              <a:highlight>
                <a:srgbClr val="FFFF00"/>
              </a:highlight>
              <a:latin typeface="微软雅黑" panose="020B0503020204020204" charset="-122"/>
              <a:ea typeface="微软雅黑" panose="020B0503020204020204" charset="-122"/>
              <a:cs typeface="微软雅黑" panose="020B0503020204020204" charset="-122"/>
              <a:sym typeface="+mn-ea"/>
            </a:endParaRPr>
          </a:p>
          <a:p>
            <a:pPr marL="285750" indent="-285750" fontAlgn="auto">
              <a:lnSpc>
                <a:spcPct val="150000"/>
              </a:lnSpc>
              <a:buFont typeface="Wingdings" panose="05000000000000000000" charset="0"/>
              <a:buChar char=""/>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国内外不良反应发生情况：该产品于</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2023</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年</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8</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月获批后，按照中国药物警戒相关法规制定产品上市后风险管理计划，开展风险评估与控制。上市至今，暂未收集到不良反应记录。</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Wingdings" panose="05000000000000000000" charset="0"/>
              <a:buChar char=""/>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醋酸氟氢可的松片在欧洲，美国，日本等海外国家（地区）及中国未见任何安全性警告、黑框警告、撤市信息的发布。</a:t>
            </a:r>
            <a:endParaRPr kumimoji="0" lang="zh-CN" altLang="en-US" sz="14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396875" y="4152265"/>
            <a:ext cx="2987675" cy="368300"/>
          </a:xfrm>
          <a:prstGeom prst="rect">
            <a:avLst/>
          </a:prstGeom>
          <a:solidFill>
            <a:srgbClr val="479249"/>
          </a:solidFill>
        </p:spPr>
        <p:txBody>
          <a:bodyPr wrap="square" rtlCol="0">
            <a:spAutoFit/>
          </a:bodyPr>
          <a:lstStyle/>
          <a:p>
            <a:pPr algn="ctr"/>
            <a:r>
              <a:rPr lang="zh-CN" altLang="en-US">
                <a:solidFill>
                  <a:schemeClr val="bg1"/>
                </a:solidFill>
                <a:latin typeface="微软雅黑" panose="020B0503020204020204" charset="-122"/>
                <a:ea typeface="微软雅黑" panose="020B0503020204020204" charset="-122"/>
              </a:rPr>
              <a:t>国内外不良反应发生情况</a:t>
            </a:r>
            <a:endParaRPr lang="zh-CN" altLang="en-US">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0220" y="6535420"/>
            <a:ext cx="5080000" cy="213995"/>
          </a:xfrm>
          <a:prstGeom prst="rect">
            <a:avLst/>
          </a:prstGeom>
          <a:noFill/>
          <a:ln w="9525">
            <a:noFill/>
          </a:ln>
        </p:spPr>
        <p:txBody>
          <a:bodyPr>
            <a:spAutoFit/>
          </a:bodyPr>
          <a:lstStyle/>
          <a:p>
            <a:pPr indent="0"/>
            <a:r>
              <a:rPr lang="en-US" sz="800" b="0">
                <a:latin typeface="微软雅黑" panose="020B0503020204020204" charset="-122"/>
                <a:ea typeface="微软雅黑" panose="020B0503020204020204" charset="-122"/>
                <a:cs typeface="微软雅黑" panose="020B0503020204020204" charset="-122"/>
              </a:rPr>
              <a:t>4.</a:t>
            </a:r>
            <a:r>
              <a:rPr lang="zh-CN" sz="800" b="0">
                <a:latin typeface="微软雅黑" panose="020B0503020204020204" charset="-122"/>
                <a:ea typeface="微软雅黑" panose="020B0503020204020204" charset="-122"/>
                <a:cs typeface="微软雅黑" panose="020B0503020204020204" charset="-122"/>
              </a:rPr>
              <a:t>フルドロコルチゾン酢酸エステル錠 </a:t>
            </a:r>
            <a:r>
              <a:rPr lang="en-US" sz="800" b="0">
                <a:latin typeface="微软雅黑" panose="020B0503020204020204" charset="-122"/>
                <a:ea typeface="微软雅黑" panose="020B0503020204020204" charset="-122"/>
                <a:cs typeface="微软雅黑" panose="020B0503020204020204" charset="-122"/>
              </a:rPr>
              <a:t>(</a:t>
            </a:r>
            <a:r>
              <a:rPr lang="zh-CN" sz="800" b="0">
                <a:latin typeface="微软雅黑" panose="020B0503020204020204" charset="-122"/>
                <a:ea typeface="微软雅黑" panose="020B0503020204020204" charset="-122"/>
                <a:cs typeface="微软雅黑" panose="020B0503020204020204" charset="-122"/>
              </a:rPr>
              <a:t>生产商：アスペンジャパン株式会社</a:t>
            </a:r>
            <a:r>
              <a:rPr lang="en-US" sz="800" b="0">
                <a:latin typeface="微软雅黑" panose="020B0503020204020204" charset="-122"/>
                <a:ea typeface="微软雅黑" panose="020B0503020204020204" charset="-122"/>
                <a:cs typeface="微软雅黑" panose="020B0503020204020204" charset="-122"/>
              </a:rPr>
              <a:t>)</a:t>
            </a:r>
            <a:r>
              <a:rPr lang="zh-CN" sz="800" b="0">
                <a:latin typeface="微软雅黑" panose="020B0503020204020204" charset="-122"/>
                <a:ea typeface="微软雅黑" panose="020B0503020204020204" charset="-122"/>
                <a:cs typeface="微软雅黑" panose="020B0503020204020204" charset="-122"/>
              </a:rPr>
              <a:t>说明书（</a:t>
            </a:r>
            <a:r>
              <a:rPr lang="en-US" sz="800" b="0">
                <a:latin typeface="微软雅黑" panose="020B0503020204020204" charset="-122"/>
                <a:ea typeface="微软雅黑" panose="020B0503020204020204" charset="-122"/>
                <a:cs typeface="微软雅黑" panose="020B0503020204020204" charset="-122"/>
              </a:rPr>
              <a:t>pmda.go.jp</a:t>
            </a:r>
            <a:r>
              <a:rPr lang="zh-CN" sz="800" b="0">
                <a:latin typeface="微软雅黑" panose="020B0503020204020204" charset="-122"/>
                <a:ea typeface="微软雅黑" panose="020B0503020204020204" charset="-122"/>
                <a:cs typeface="微软雅黑" panose="020B0503020204020204" charset="-122"/>
              </a:rPr>
              <a:t>）</a:t>
            </a:r>
            <a:r>
              <a:rPr lang="en-US" sz="800" b="0">
                <a:latin typeface="微软雅黑" panose="020B0503020204020204" charset="-122"/>
                <a:ea typeface="微软雅黑" panose="020B0503020204020204" charset="-122"/>
                <a:cs typeface="微软雅黑" panose="020B0503020204020204" charset="-122"/>
              </a:rPr>
              <a:t>.</a:t>
            </a:r>
            <a:endParaRPr lang="en-US" altLang="en-US" sz="800" b="0">
              <a:latin typeface="微软雅黑" panose="020B0503020204020204" charset="-122"/>
              <a:ea typeface="微软雅黑" panose="020B0503020204020204" charset="-122"/>
              <a:cs typeface="微软雅黑" panose="020B0503020204020204" charset="-122"/>
            </a:endParaRPr>
          </a:p>
        </p:txBody>
      </p:sp>
      <p:sp>
        <p:nvSpPr>
          <p:cNvPr id="21" name="文本框 20"/>
          <p:cNvSpPr txBox="1"/>
          <p:nvPr/>
        </p:nvSpPr>
        <p:spPr>
          <a:xfrm>
            <a:off x="468630" y="1202690"/>
            <a:ext cx="4135755" cy="381000"/>
          </a:xfrm>
          <a:prstGeom prst="rect">
            <a:avLst/>
          </a:prstGeom>
          <a:solidFill>
            <a:schemeClr val="accent4">
              <a:lumMod val="75000"/>
            </a:schemeClr>
          </a:solidFill>
        </p:spPr>
        <p:txBody>
          <a:bodyPr wrap="square" rtlCol="0">
            <a:noAutofit/>
          </a:bodyPr>
          <a:lstStyle/>
          <a:p>
            <a:pPr algn="ctr"/>
            <a:r>
              <a:rPr lang="zh-CN" altLang="en-US" sz="2000">
                <a:solidFill>
                  <a:schemeClr val="bg1"/>
                </a:solidFill>
                <a:latin typeface="微软雅黑" panose="020B0503020204020204" charset="-122"/>
                <a:ea typeface="微软雅黑" panose="020B0503020204020204" charset="-122"/>
              </a:rPr>
              <a:t>本品与原研具有生物等效</a:t>
            </a:r>
            <a:endParaRPr lang="zh-CN" altLang="en-US" sz="2000">
              <a:solidFill>
                <a:schemeClr val="bg1"/>
              </a:solidFill>
              <a:latin typeface="微软雅黑" panose="020B0503020204020204" charset="-122"/>
              <a:ea typeface="微软雅黑" panose="020B0503020204020204" charset="-122"/>
            </a:endParaRPr>
          </a:p>
        </p:txBody>
      </p:sp>
      <p:grpSp>
        <p:nvGrpSpPr>
          <p:cNvPr id="3" name="组合 2"/>
          <p:cNvGrpSpPr/>
          <p:nvPr/>
        </p:nvGrpSpPr>
        <p:grpSpPr>
          <a:xfrm>
            <a:off x="6279515" y="2336165"/>
            <a:ext cx="5912485" cy="2221230"/>
            <a:chOff x="15105" y="4529"/>
            <a:chExt cx="3860" cy="2471"/>
          </a:xfrm>
        </p:grpSpPr>
        <p:pic>
          <p:nvPicPr>
            <p:cNvPr id="28" name="图片 27"/>
            <p:cNvPicPr>
              <a:picLocks noChangeAspect="1"/>
            </p:cNvPicPr>
            <p:nvPr>
              <p:custDataLst>
                <p:tags r:id="rId1"/>
              </p:custDataLst>
            </p:nvPr>
          </p:nvPicPr>
          <p:blipFill>
            <a:blip r:embed="rId2"/>
            <a:stretch>
              <a:fillRect/>
            </a:stretch>
          </p:blipFill>
          <p:spPr>
            <a:xfrm>
              <a:off x="15310" y="4529"/>
              <a:ext cx="3329" cy="2117"/>
            </a:xfrm>
            <a:prstGeom prst="rect">
              <a:avLst/>
            </a:prstGeom>
          </p:spPr>
        </p:pic>
        <p:sp>
          <p:nvSpPr>
            <p:cNvPr id="31" name="文本框 30"/>
            <p:cNvSpPr txBox="1"/>
            <p:nvPr>
              <p:custDataLst>
                <p:tags r:id="rId3"/>
              </p:custDataLst>
            </p:nvPr>
          </p:nvSpPr>
          <p:spPr>
            <a:xfrm>
              <a:off x="15105" y="6513"/>
              <a:ext cx="3860" cy="487"/>
            </a:xfrm>
            <a:prstGeom prst="rect">
              <a:avLst/>
            </a:prstGeom>
            <a:noFill/>
          </p:spPr>
          <p:txBody>
            <a:bodyPr wrap="square" rtlCol="0" anchor="t">
              <a:noAutofit/>
            </a:bodyPr>
            <a:lstStyle/>
            <a:p>
              <a:r>
                <a:rPr lang="zh-CN" altLang="en-US" sz="1000" dirty="0">
                  <a:latin typeface="微软雅黑" panose="020B0503020204020204" charset="-122"/>
                  <a:ea typeface="微软雅黑" panose="020B0503020204020204" charset="-122"/>
                  <a:cs typeface="微软雅黑" panose="020B0503020204020204" charset="-122"/>
                </a:rPr>
                <a:t>受试者</a:t>
              </a:r>
              <a:r>
                <a:rPr lang="zh-CN" altLang="en-US" sz="1000" dirty="0">
                  <a:solidFill>
                    <a:srgbClr val="FF0000"/>
                  </a:solidFill>
                  <a:latin typeface="微软雅黑" panose="020B0503020204020204" charset="-122"/>
                  <a:ea typeface="微软雅黑" panose="020B0503020204020204" charset="-122"/>
                  <a:cs typeface="微软雅黑" panose="020B0503020204020204" charset="-122"/>
                </a:rPr>
                <a:t>餐后</a:t>
              </a:r>
              <a:r>
                <a:rPr lang="zh-CN" altLang="en-US" sz="1000" dirty="0">
                  <a:latin typeface="微软雅黑" panose="020B0503020204020204" charset="-122"/>
                  <a:ea typeface="微软雅黑" panose="020B0503020204020204" charset="-122"/>
                  <a:cs typeface="微软雅黑" panose="020B0503020204020204" charset="-122"/>
                </a:rPr>
                <a:t>口服受试制剂 T、参比制剂 R 后氟氢可的松的平均血药浓度－时间半对数曲线</a:t>
              </a:r>
              <a:endParaRPr lang="zh-CN" altLang="en-US" sz="1000" dirty="0">
                <a:latin typeface="微软雅黑" panose="020B0503020204020204" charset="-122"/>
                <a:ea typeface="微软雅黑" panose="020B0503020204020204" charset="-122"/>
                <a:cs typeface="微软雅黑" panose="020B0503020204020204" charset="-122"/>
              </a:endParaRPr>
            </a:p>
          </p:txBody>
        </p:sp>
      </p:grpSp>
      <p:grpSp>
        <p:nvGrpSpPr>
          <p:cNvPr id="2" name="组合 1"/>
          <p:cNvGrpSpPr/>
          <p:nvPr/>
        </p:nvGrpSpPr>
        <p:grpSpPr>
          <a:xfrm>
            <a:off x="697230" y="2335530"/>
            <a:ext cx="6461760" cy="2108835"/>
            <a:chOff x="7872907" y="3136265"/>
            <a:chExt cx="2874771" cy="1353835"/>
          </a:xfrm>
        </p:grpSpPr>
        <p:grpSp>
          <p:nvGrpSpPr>
            <p:cNvPr id="32" name="组合 31"/>
            <p:cNvGrpSpPr/>
            <p:nvPr/>
          </p:nvGrpSpPr>
          <p:grpSpPr>
            <a:xfrm>
              <a:off x="7950835" y="3136265"/>
              <a:ext cx="1337945" cy="1192530"/>
              <a:chOff x="8169" y="1567"/>
              <a:chExt cx="5696" cy="6429"/>
            </a:xfrm>
          </p:grpSpPr>
          <p:pic>
            <p:nvPicPr>
              <p:cNvPr id="33" name="图片 32"/>
              <p:cNvPicPr>
                <a:picLocks noChangeAspect="1"/>
              </p:cNvPicPr>
              <p:nvPr>
                <p:custDataLst>
                  <p:tags r:id="rId4"/>
                </p:custDataLst>
              </p:nvPr>
            </p:nvPicPr>
            <p:blipFill>
              <a:blip r:embed="rId5"/>
              <a:srcRect r="28487"/>
              <a:stretch>
                <a:fillRect/>
              </a:stretch>
            </p:blipFill>
            <p:spPr>
              <a:xfrm>
                <a:off x="8169" y="1567"/>
                <a:ext cx="5696" cy="6429"/>
              </a:xfrm>
              <a:prstGeom prst="rect">
                <a:avLst/>
              </a:prstGeom>
            </p:spPr>
          </p:pic>
          <p:pic>
            <p:nvPicPr>
              <p:cNvPr id="34" name="图片 33"/>
              <p:cNvPicPr>
                <a:picLocks noChangeAspect="1"/>
              </p:cNvPicPr>
              <p:nvPr>
                <p:custDataLst>
                  <p:tags r:id="rId6"/>
                </p:custDataLst>
              </p:nvPr>
            </p:nvPicPr>
            <p:blipFill>
              <a:blip r:embed="rId7"/>
              <a:srcRect l="85427" t="43257" b="42542"/>
              <a:stretch>
                <a:fillRect/>
              </a:stretch>
            </p:blipFill>
            <p:spPr>
              <a:xfrm>
                <a:off x="12180" y="3058"/>
                <a:ext cx="1161" cy="913"/>
              </a:xfrm>
              <a:prstGeom prst="rect">
                <a:avLst/>
              </a:prstGeom>
            </p:spPr>
          </p:pic>
        </p:grpSp>
        <p:sp>
          <p:nvSpPr>
            <p:cNvPr id="35" name="文本框 34"/>
            <p:cNvSpPr txBox="1"/>
            <p:nvPr>
              <p:custDataLst>
                <p:tags r:id="rId8"/>
              </p:custDataLst>
            </p:nvPr>
          </p:nvSpPr>
          <p:spPr>
            <a:xfrm>
              <a:off x="7872907" y="4283772"/>
              <a:ext cx="2874771" cy="206328"/>
            </a:xfrm>
            <a:prstGeom prst="rect">
              <a:avLst/>
            </a:prstGeom>
            <a:noFill/>
          </p:spPr>
          <p:txBody>
            <a:bodyPr wrap="square" rtlCol="0" anchor="t">
              <a:noAutofit/>
            </a:bodyPr>
            <a:lstStyle/>
            <a:p>
              <a:r>
                <a:rPr lang="zh-CN" altLang="en-US" sz="1000" dirty="0">
                  <a:latin typeface="微软雅黑" panose="020B0503020204020204" charset="-122"/>
                  <a:ea typeface="微软雅黑" panose="020B0503020204020204" charset="-122"/>
                  <a:cs typeface="微软雅黑" panose="020B0503020204020204" charset="-122"/>
                </a:rPr>
                <a:t>受试者</a:t>
              </a:r>
              <a:r>
                <a:rPr lang="zh-CN" altLang="en-US" sz="1000" dirty="0">
                  <a:solidFill>
                    <a:srgbClr val="FF0000"/>
                  </a:solidFill>
                  <a:latin typeface="微软雅黑" panose="020B0503020204020204" charset="-122"/>
                  <a:ea typeface="微软雅黑" panose="020B0503020204020204" charset="-122"/>
                  <a:cs typeface="微软雅黑" panose="020B0503020204020204" charset="-122"/>
                </a:rPr>
                <a:t>空腹</a:t>
              </a:r>
              <a:r>
                <a:rPr lang="zh-CN" altLang="en-US" sz="1000" dirty="0">
                  <a:latin typeface="微软雅黑" panose="020B0503020204020204" charset="-122"/>
                  <a:ea typeface="微软雅黑" panose="020B0503020204020204" charset="-122"/>
                  <a:cs typeface="微软雅黑" panose="020B0503020204020204" charset="-122"/>
                </a:rPr>
                <a:t>口服受试制剂 T、参比制剂 R 后氟氢可的松的平均血药浓度－时间半对数曲线</a:t>
              </a:r>
              <a:endParaRPr lang="zh-CN" altLang="en-US" sz="1000" dirty="0">
                <a:latin typeface="微软雅黑" panose="020B0503020204020204" charset="-122"/>
                <a:ea typeface="微软雅黑" panose="020B0503020204020204" charset="-122"/>
                <a:cs typeface="微软雅黑" panose="020B0503020204020204" charset="-122"/>
              </a:endParaRPr>
            </a:p>
          </p:txBody>
        </p:sp>
      </p:grpSp>
      <p:sp>
        <p:nvSpPr>
          <p:cNvPr id="7" name="标题 12"/>
          <p:cNvSpPr>
            <a:spLocks noGrp="1"/>
          </p:cNvSpPr>
          <p:nvPr>
            <p:custDataLst>
              <p:tags r:id="rId9"/>
            </p:custDataLst>
          </p:nvPr>
        </p:nvSpPr>
        <p:spPr>
          <a:xfrm>
            <a:off x="2606675" y="116840"/>
            <a:ext cx="9372600" cy="8909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zh-CN" altLang="en-US" sz="2400" dirty="0">
                <a:solidFill>
                  <a:srgbClr val="FF0000"/>
                </a:solidFill>
                <a:highlight>
                  <a:srgbClr val="000000">
                    <a:alpha val="0"/>
                  </a:srgbClr>
                </a:highlight>
                <a:latin typeface="微软雅黑" panose="020B0503020204020204" charset="-122"/>
                <a:ea typeface="微软雅黑" panose="020B0503020204020204" charset="-122"/>
                <a:cs typeface="+mn-cs"/>
                <a:sym typeface="+mn-ea"/>
              </a:rPr>
              <a:t>有效改善</a:t>
            </a:r>
            <a:r>
              <a:rPr lang="en-US" altLang="zh-CN" sz="240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CAH</a:t>
            </a:r>
            <a:r>
              <a:rPr lang="zh-CN" altLang="en-US" sz="240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a:t>
            </a:r>
            <a:r>
              <a:rPr lang="en-US" altLang="zh-CN" sz="240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Addison</a:t>
            </a:r>
            <a:r>
              <a:rPr lang="zh-CN" altLang="en-US" sz="2400" dirty="0">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病，</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sym typeface="+mn-ea"/>
              </a:rPr>
              <a:t>与原研</a:t>
            </a:r>
            <a:r>
              <a:rPr lang="zh-CN" altLang="en-US" sz="2400" dirty="0">
                <a:solidFill>
                  <a:srgbClr val="FF0000"/>
                </a:solidFill>
                <a:latin typeface="微软雅黑" panose="020B0503020204020204" charset="-122"/>
                <a:ea typeface="微软雅黑" panose="020B0503020204020204" charset="-122"/>
                <a:cs typeface="+mn-cs"/>
                <a:sym typeface="+mn-ea"/>
              </a:rPr>
              <a:t>具有生物等效</a:t>
            </a:r>
            <a:endParaRPr lang="zh-CN" altLang="en-US" sz="2400" dirty="0">
              <a:solidFill>
                <a:srgbClr val="FF0000"/>
              </a:solidFill>
              <a:latin typeface="微软雅黑" panose="020B0503020204020204" charset="-122"/>
              <a:ea typeface="微软雅黑" panose="020B0503020204020204" charset="-122"/>
              <a:cs typeface="+mn-cs"/>
              <a:sym typeface="+mn-ea"/>
            </a:endParaRPr>
          </a:p>
        </p:txBody>
      </p:sp>
      <p:sp>
        <p:nvSpPr>
          <p:cNvPr id="8" name="文本框 7"/>
          <p:cNvSpPr txBox="1"/>
          <p:nvPr/>
        </p:nvSpPr>
        <p:spPr>
          <a:xfrm>
            <a:off x="0" y="180340"/>
            <a:ext cx="2461260" cy="835025"/>
          </a:xfrm>
          <a:prstGeom prst="rect">
            <a:avLst/>
          </a:prstGeom>
          <a:gradFill>
            <a:gsLst>
              <a:gs pos="0">
                <a:srgbClr val="A3D2A4">
                  <a:alpha val="100000"/>
                </a:srgbClr>
              </a:gs>
              <a:gs pos="47000">
                <a:srgbClr val="7ABC7C">
                  <a:alpha val="100000"/>
                </a:srgbClr>
              </a:gs>
              <a:gs pos="100000">
                <a:schemeClr val="accent4">
                  <a:lumMod val="85000"/>
                </a:schemeClr>
              </a:gs>
            </a:gsLst>
            <a:lin ang="12000000"/>
          </a:gradFill>
        </p:spPr>
        <p:txBody>
          <a:bodyPr wrap="square" rtlCol="0" anchor="ctr" anchorCtr="0">
            <a:noAutofit/>
          </a:bodyPr>
          <a:lstStyle/>
          <a:p>
            <a:pPr indent="0" algn="ctr" fontAlgn="auto">
              <a:lnSpc>
                <a:spcPct val="150000"/>
              </a:lnSpc>
            </a:pPr>
            <a:endParaRPr lang="zh-CN" altLang="en-US" sz="4000" b="1" dirty="0">
              <a:ln>
                <a:noFill/>
              </a:ln>
              <a:solidFill>
                <a:schemeClr val="bg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标题 12"/>
          <p:cNvSpPr>
            <a:spLocks noGrp="1"/>
          </p:cNvSpPr>
          <p:nvPr>
            <p:custDataLst>
              <p:tags r:id="rId10"/>
            </p:custDataLst>
          </p:nvPr>
        </p:nvSpPr>
        <p:spPr>
          <a:xfrm>
            <a:off x="394335" y="351155"/>
            <a:ext cx="1779905" cy="5867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b="1" dirty="0">
                <a:solidFill>
                  <a:schemeClr val="bg1"/>
                </a:solidFill>
                <a:latin typeface="微软雅黑" panose="020B0503020204020204" charset="-122"/>
                <a:ea typeface="微软雅黑" panose="020B0503020204020204" charset="-122"/>
                <a:cs typeface="+mn-cs"/>
              </a:rPr>
              <a:t>有效性</a:t>
            </a:r>
            <a:r>
              <a:rPr lang="en-US" altLang="zh-CN" sz="2800" b="1" dirty="0">
                <a:solidFill>
                  <a:schemeClr val="bg1"/>
                </a:solidFill>
                <a:latin typeface="微软雅黑" panose="020B0503020204020204" charset="-122"/>
                <a:ea typeface="微软雅黑" panose="020B0503020204020204" charset="-122"/>
                <a:cs typeface="+mn-cs"/>
              </a:rPr>
              <a:t> </a:t>
            </a:r>
            <a:endParaRPr lang="zh-CN" altLang="en-US" sz="2800" dirty="0">
              <a:solidFill>
                <a:schemeClr val="tx2">
                  <a:lumMod val="75000"/>
                </a:schemeClr>
              </a:solidFill>
              <a:latin typeface="微软雅黑" panose="020B0503020204020204" charset="-122"/>
              <a:ea typeface="微软雅黑" panose="020B0503020204020204" charset="-122"/>
              <a:cs typeface="+mn-cs"/>
            </a:endParaRPr>
          </a:p>
        </p:txBody>
      </p:sp>
      <p:cxnSp>
        <p:nvCxnSpPr>
          <p:cNvPr id="10" name="直接连接符 9"/>
          <p:cNvCxnSpPr/>
          <p:nvPr/>
        </p:nvCxnSpPr>
        <p:spPr>
          <a:xfrm>
            <a:off x="2473325" y="999490"/>
            <a:ext cx="9732645" cy="0"/>
          </a:xfrm>
          <a:prstGeom prst="line">
            <a:avLst/>
          </a:prstGeom>
          <a:ln w="31750" cap="rnd">
            <a:solidFill>
              <a:srgbClr val="479249"/>
            </a:solidFill>
            <a:prstDash val="sysDot"/>
            <a:round/>
          </a:ln>
        </p:spPr>
        <p:style>
          <a:lnRef idx="0">
            <a:srgbClr val="FFFFFF"/>
          </a:lnRef>
          <a:fillRef idx="0">
            <a:srgbClr val="FFFFFF"/>
          </a:fillRef>
          <a:effectRef idx="0">
            <a:srgbClr val="FFFFFF"/>
          </a:effectRef>
          <a:fontRef idx="minor">
            <a:schemeClr val="tx1"/>
          </a:fontRef>
        </p:style>
      </p:cxnSp>
      <p:sp>
        <p:nvSpPr>
          <p:cNvPr id="19" name="TextBox 15"/>
          <p:cNvSpPr txBox="1">
            <a:spLocks noChangeArrowheads="1"/>
          </p:cNvSpPr>
          <p:nvPr/>
        </p:nvSpPr>
        <p:spPr bwMode="auto">
          <a:xfrm>
            <a:off x="472440" y="1209040"/>
            <a:ext cx="11262995" cy="1127125"/>
          </a:xfrm>
          <a:prstGeom prst="rect">
            <a:avLst/>
          </a:prstGeom>
          <a:noFill/>
          <a:ln w="9525">
            <a:solidFill>
              <a:schemeClr val="accent4">
                <a:lumMod val="75000"/>
              </a:schemeClr>
            </a:solidFill>
            <a:miter lim="800000"/>
          </a:ln>
          <a:extLst>
            <a:ext uri="{909E8E84-426E-40DD-AFC4-6F175D3DCCD1}">
              <a14:hiddenFill xmlns:a14="http://schemas.microsoft.com/office/drawing/2010/main">
                <a:solidFill>
                  <a:srgbClr val="FFFFFF"/>
                </a:solidFill>
              </a14:hiddenFill>
            </a:ext>
          </a:extLst>
        </p:spPr>
        <p:txBody>
          <a:bodyPr wrap="square" anchor="b" anchorCtr="0">
            <a:noAutofit/>
          </a:bodyPr>
          <a:lstStyle>
            <a:defPPr>
              <a:defRPr lang="en-US"/>
            </a:defPPr>
            <a:lvl1pPr lvl="0" algn="l">
              <a:lnSpc>
                <a:spcPct val="120000"/>
              </a:lnSpc>
              <a:defRPr sz="1200" b="0" kern="0">
                <a:solidFill>
                  <a:schemeClr val="accent3">
                    <a:lumMod val="50000"/>
                  </a:schemeClr>
                </a:solidFill>
                <a:latin typeface="微软雅黑" panose="020B0503020204020204" charset="-122"/>
                <a:ea typeface="微软雅黑" panose="020B0503020204020204" charset="-122"/>
              </a:defRPr>
            </a:lvl1pPr>
          </a:lstStyle>
          <a:p>
            <a:pPr marL="285750" indent="-285750" fontAlgn="auto">
              <a:lnSpc>
                <a:spcPct val="150000"/>
              </a:lnSpc>
              <a:buFont typeface="Wingdings" panose="05000000000000000000" charset="0"/>
              <a:buChar char=""/>
            </a:pPr>
            <a:r>
              <a:rPr lang="zh-CN" altLang="en-US" sz="14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生物等效性试验结果：（研究编号：HZ-BE-F</a:t>
            </a:r>
            <a:r>
              <a:rPr lang="en-US" altLang="zh-CN" sz="14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Q</a:t>
            </a:r>
            <a:r>
              <a:rPr lang="zh-CN" altLang="en-US" sz="14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KDS-21-12）</a:t>
            </a:r>
            <a:endParaRPr lang="zh-CN" altLang="en-US" sz="14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buFont typeface="Wingdings" panose="05000000000000000000" charset="0"/>
              <a:buNone/>
            </a:pPr>
            <a:r>
              <a:rPr lang="en-US" altLang="zh-CN" sz="14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4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受试制剂醋酸氟氢可的松片与参比制剂在空腹、餐后条件下</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生物等效</a:t>
            </a:r>
            <a:r>
              <a:rPr lang="zh-CN" altLang="en-US" sz="14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。服用试验药物的受试者均纳入安全性评价，产品</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安全性良好</a:t>
            </a:r>
            <a:r>
              <a:rPr lang="zh-CN" altLang="en-US" sz="14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 name="TextBox 15"/>
          <p:cNvSpPr txBox="1">
            <a:spLocks noChangeArrowheads="1"/>
          </p:cNvSpPr>
          <p:nvPr/>
        </p:nvSpPr>
        <p:spPr bwMode="auto">
          <a:xfrm>
            <a:off x="472440" y="4709795"/>
            <a:ext cx="6366510" cy="1526540"/>
          </a:xfrm>
          <a:prstGeom prst="rect">
            <a:avLst/>
          </a:prstGeom>
          <a:noFill/>
          <a:ln w="9525">
            <a:gradFill>
              <a:gsLst>
                <a:gs pos="50000">
                  <a:schemeClr val="accent4"/>
                </a:gs>
                <a:gs pos="0">
                  <a:schemeClr val="accent4">
                    <a:lumMod val="25000"/>
                    <a:lumOff val="75000"/>
                  </a:schemeClr>
                </a:gs>
                <a:gs pos="100000">
                  <a:schemeClr val="accent4">
                    <a:lumMod val="85000"/>
                  </a:schemeClr>
                </a:gs>
              </a:gsLst>
              <a:lin ang="5400000" scaled="0"/>
            </a:gradFill>
            <a:miter lim="800000"/>
          </a:ln>
          <a:extLst>
            <a:ext uri="{909E8E84-426E-40DD-AFC4-6F175D3DCCD1}">
              <a14:hiddenFill xmlns:a14="http://schemas.microsoft.com/office/drawing/2010/main">
                <a:solidFill>
                  <a:srgbClr val="FFFFFF"/>
                </a:solidFill>
              </a14:hiddenFill>
            </a:ext>
          </a:extLst>
        </p:spPr>
        <p:txBody>
          <a:bodyPr wrap="square" anchor="b" anchorCtr="0">
            <a:noAutofit/>
          </a:bodyPr>
          <a:lstStyle>
            <a:defPPr>
              <a:defRPr lang="en-US"/>
            </a:defPPr>
            <a:lvl1pPr lvl="0" algn="l">
              <a:lnSpc>
                <a:spcPct val="120000"/>
              </a:lnSpc>
              <a:defRPr sz="1200" b="0" kern="0">
                <a:solidFill>
                  <a:schemeClr val="accent3">
                    <a:lumMod val="50000"/>
                  </a:schemeClr>
                </a:solidFill>
                <a:latin typeface="微软雅黑" panose="020B0503020204020204" charset="-122"/>
                <a:ea typeface="微软雅黑" panose="020B0503020204020204" charset="-122"/>
              </a:defRPr>
            </a:lvl1pPr>
          </a:lstStyle>
          <a:p>
            <a:pPr indent="0" fontAlgn="auto">
              <a:lnSpc>
                <a:spcPct val="130000"/>
              </a:lnSpc>
            </a:pPr>
            <a:r>
              <a:rPr lang="zh-CN" altLang="en-US" sz="14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醋酸氟氢可的松片在日本上市前，以及再审查结束时，在日本总计164 家机构，599 例失盐型</a:t>
            </a:r>
            <a:r>
              <a:rPr lang="en-US" altLang="zh-CN" sz="14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CAH</a:t>
            </a:r>
            <a:r>
              <a:rPr lang="zh-CN" altLang="en-US" sz="14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和</a:t>
            </a:r>
            <a:r>
              <a:rPr lang="en-US" altLang="zh-CN" sz="14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Addison</a:t>
            </a:r>
            <a:r>
              <a:rPr lang="zh-CN" altLang="en-US" sz="14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病患者中，评估了醋酸氟氢可的松的临床有效性。其中</a:t>
            </a:r>
            <a:r>
              <a:rPr lang="en-US" altLang="zh-CN" sz="1400" dirty="0">
                <a:solidFill>
                  <a:srgbClr val="FF0000"/>
                </a:solidFill>
                <a:latin typeface="微软雅黑" panose="020B0503020204020204" charset="-122"/>
                <a:ea typeface="微软雅黑" panose="020B0503020204020204" charset="-122"/>
                <a:cs typeface="微软雅黑" panose="020B0503020204020204" charset="-122"/>
                <a:sym typeface="+mn-ea"/>
              </a:rPr>
              <a:t>CAH</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改善率为</a:t>
            </a:r>
            <a:r>
              <a:rPr lang="en-US" altLang="zh-CN" sz="1400" dirty="0">
                <a:solidFill>
                  <a:srgbClr val="FF0000"/>
                </a:solidFill>
                <a:latin typeface="微软雅黑" panose="020B0503020204020204" charset="-122"/>
                <a:ea typeface="微软雅黑" panose="020B0503020204020204" charset="-122"/>
                <a:cs typeface="微软雅黑" panose="020B0503020204020204" charset="-122"/>
                <a:sym typeface="+mn-ea"/>
              </a:rPr>
              <a:t>92.0%</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FF0000"/>
                </a:solidFill>
                <a:latin typeface="微软雅黑" panose="020B0503020204020204" charset="-122"/>
                <a:ea typeface="微软雅黑" panose="020B0503020204020204" charset="-122"/>
                <a:cs typeface="微软雅黑" panose="020B0503020204020204" charset="-122"/>
                <a:sym typeface="+mn-ea"/>
              </a:rPr>
              <a:t>Addison</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病改善率为</a:t>
            </a:r>
            <a:r>
              <a:rPr lang="en-US" altLang="zh-CN" sz="1400" dirty="0">
                <a:solidFill>
                  <a:srgbClr val="FF0000"/>
                </a:solidFill>
                <a:latin typeface="微软雅黑" panose="020B0503020204020204" charset="-122"/>
                <a:ea typeface="微软雅黑" panose="020B0503020204020204" charset="-122"/>
                <a:cs typeface="微软雅黑" panose="020B0503020204020204" charset="-122"/>
                <a:sym typeface="+mn-ea"/>
              </a:rPr>
              <a:t>96.1%</a:t>
            </a:r>
            <a:r>
              <a:rPr lang="zh-CN" altLang="en-US" sz="1400" baseline="300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400" baseline="30000" dirty="0">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altLang="en-US" sz="1400" baseline="300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473075" y="4709795"/>
            <a:ext cx="4119880" cy="365760"/>
          </a:xfrm>
          <a:prstGeom prst="rect">
            <a:avLst/>
          </a:prstGeom>
          <a:solidFill>
            <a:schemeClr val="accent4">
              <a:lumMod val="75000"/>
            </a:schemeClr>
          </a:solidFill>
        </p:spPr>
        <p:txBody>
          <a:bodyPr wrap="square" rtlCol="0">
            <a:noAutofit/>
          </a:bodyPr>
          <a:lstStyle/>
          <a:p>
            <a:pPr algn="ctr"/>
            <a:r>
              <a:rPr lang="zh-CN" altLang="en-US" sz="2000" dirty="0">
                <a:solidFill>
                  <a:schemeClr val="bg1"/>
                </a:solidFill>
                <a:ea typeface="微软雅黑" panose="020B0503020204020204" charset="-122"/>
                <a:sym typeface="+mn-ea"/>
              </a:rPr>
              <a:t>东亚人群有效性试验数据</a:t>
            </a:r>
            <a:endParaRPr lang="zh-CN" altLang="en-US" sz="2000" dirty="0">
              <a:solidFill>
                <a:schemeClr val="bg1"/>
              </a:solidFill>
              <a:latin typeface="微软雅黑" panose="020B0503020204020204" charset="-122"/>
              <a:ea typeface="微软雅黑" panose="020B0503020204020204" charset="-122"/>
              <a:sym typeface="+mn-ea"/>
            </a:endParaRPr>
          </a:p>
        </p:txBody>
      </p:sp>
      <p:grpSp>
        <p:nvGrpSpPr>
          <p:cNvPr id="12" name="组合 11"/>
          <p:cNvGrpSpPr/>
          <p:nvPr/>
        </p:nvGrpSpPr>
        <p:grpSpPr>
          <a:xfrm>
            <a:off x="6838950" y="4709795"/>
            <a:ext cx="4775200" cy="1526540"/>
            <a:chOff x="10866" y="1720"/>
            <a:chExt cx="7520" cy="2404"/>
          </a:xfrm>
        </p:grpSpPr>
        <p:pic>
          <p:nvPicPr>
            <p:cNvPr id="14" name="图片 13"/>
            <p:cNvPicPr>
              <a:picLocks noChangeAspect="1"/>
            </p:cNvPicPr>
            <p:nvPr/>
          </p:nvPicPr>
          <p:blipFill>
            <a:blip r:embed="rId11"/>
            <a:srcRect l="569" t="4179" r="699" b="8159"/>
            <a:stretch>
              <a:fillRect/>
            </a:stretch>
          </p:blipFill>
          <p:spPr>
            <a:xfrm>
              <a:off x="10866" y="3410"/>
              <a:ext cx="7498" cy="715"/>
            </a:xfrm>
            <a:prstGeom prst="rect">
              <a:avLst/>
            </a:prstGeom>
            <a:ln>
              <a:gradFill>
                <a:gsLst>
                  <a:gs pos="50000">
                    <a:schemeClr val="accent4"/>
                  </a:gs>
                  <a:gs pos="0">
                    <a:schemeClr val="accent4">
                      <a:lumMod val="25000"/>
                      <a:lumOff val="75000"/>
                    </a:schemeClr>
                  </a:gs>
                  <a:gs pos="100000">
                    <a:schemeClr val="accent4">
                      <a:lumMod val="85000"/>
                    </a:schemeClr>
                  </a:gs>
                </a:gsLst>
                <a:lin ang="5400000" scaled="0"/>
              </a:gradFill>
            </a:ln>
          </p:spPr>
        </p:pic>
        <p:pic>
          <p:nvPicPr>
            <p:cNvPr id="15" name="图片 14"/>
            <p:cNvPicPr>
              <a:picLocks noChangeAspect="1"/>
            </p:cNvPicPr>
            <p:nvPr/>
          </p:nvPicPr>
          <p:blipFill>
            <a:blip r:embed="rId12"/>
            <a:stretch>
              <a:fillRect/>
            </a:stretch>
          </p:blipFill>
          <p:spPr>
            <a:xfrm>
              <a:off x="10866" y="1720"/>
              <a:ext cx="7497" cy="1626"/>
            </a:xfrm>
            <a:prstGeom prst="rect">
              <a:avLst/>
            </a:prstGeom>
          </p:spPr>
        </p:pic>
        <p:sp>
          <p:nvSpPr>
            <p:cNvPr id="16" name="矩形 15"/>
            <p:cNvSpPr/>
            <p:nvPr/>
          </p:nvSpPr>
          <p:spPr>
            <a:xfrm>
              <a:off x="16756" y="1869"/>
              <a:ext cx="1631" cy="60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44"/>
          <p:cNvSpPr/>
          <p:nvPr>
            <p:custDataLst>
              <p:tags r:id="rId1"/>
            </p:custDataLst>
          </p:nvPr>
        </p:nvSpPr>
        <p:spPr>
          <a:xfrm>
            <a:off x="281305" y="1276350"/>
            <a:ext cx="11676380" cy="1121410"/>
          </a:xfrm>
          <a:prstGeom prst="roundRect">
            <a:avLst>
              <a:gd name="adj" fmla="val 5124"/>
            </a:avLst>
          </a:prstGeom>
          <a:gradFill>
            <a:gsLst>
              <a:gs pos="0">
                <a:schemeClr val="accent1">
                  <a:lumMod val="5000"/>
                  <a:lumOff val="95000"/>
                  <a:alpha val="0"/>
                </a:schemeClr>
              </a:gs>
              <a:gs pos="100000">
                <a:schemeClr val="accent1">
                  <a:lumMod val="20000"/>
                  <a:lumOff val="80000"/>
                  <a:alpha val="20000"/>
                </a:schemeClr>
              </a:gs>
            </a:gsLst>
            <a:lin ang="0" scaled="0"/>
          </a:gradFill>
          <a:ln w="9525">
            <a:gradFill flip="none" rotWithShape="1">
              <a:gsLst>
                <a:gs pos="50000">
                  <a:schemeClr val="accent4"/>
                </a:gs>
                <a:gs pos="0">
                  <a:schemeClr val="accent4">
                    <a:lumMod val="25000"/>
                    <a:lumOff val="75000"/>
                  </a:schemeClr>
                </a:gs>
                <a:gs pos="100000">
                  <a:schemeClr val="accent4">
                    <a:lumMod val="85000"/>
                  </a:schemeClr>
                </a:gs>
              </a:gsLst>
              <a:lin ang="5400000" scaled="0"/>
              <a:tileRect/>
            </a:gradFill>
            <a:round/>
          </a:ln>
        </p:spPr>
        <p:txBody>
          <a:bodyPr vert="horz" wrap="square" lIns="91440" tIns="45720" rIns="91440" bIns="45720" numCol="1" anchor="t" anchorCtr="0" compatLnSpc="1"/>
          <a:lstStyle/>
          <a:p>
            <a:endParaRPr lang="zh-CN" altLang="en-US">
              <a:solidFill>
                <a:schemeClr val="tx1"/>
              </a:solidFill>
            </a:endParaRPr>
          </a:p>
        </p:txBody>
      </p:sp>
      <p:sp>
        <p:nvSpPr>
          <p:cNvPr id="13" name="矩形 12"/>
          <p:cNvSpPr/>
          <p:nvPr/>
        </p:nvSpPr>
        <p:spPr>
          <a:xfrm>
            <a:off x="3274695" y="2736215"/>
            <a:ext cx="8796655" cy="859155"/>
          </a:xfrm>
          <a:prstGeom prst="rect">
            <a:avLst/>
          </a:prstGeom>
        </p:spPr>
        <p:txBody>
          <a:bodyPr wrap="square">
            <a:noAutofit/>
          </a:bodyPr>
          <a:lstStyle/>
          <a:p>
            <a:pPr indent="0">
              <a:lnSpc>
                <a:spcPct val="150000"/>
              </a:lnSpc>
              <a:buFont typeface="Wingdings" panose="05000000000000000000" charset="0"/>
              <a:buNone/>
            </a:pPr>
            <a:r>
              <a:rPr lang="zh-CN" altLang="en-US" sz="1400" dirty="0">
                <a:latin typeface="微软雅黑" panose="020B0503020204020204" charset="-122"/>
                <a:ea typeface="微软雅黑" panose="020B0503020204020204" charset="-122"/>
                <a:cs typeface="微软雅黑" panose="020B0503020204020204" charset="-122"/>
                <a:sym typeface="+mn-ea"/>
              </a:rPr>
              <a:t>推荐内容：</a:t>
            </a:r>
            <a:r>
              <a:rPr sz="1400" dirty="0">
                <a:latin typeface="微软雅黑" panose="020B0503020204020204" charset="-122"/>
                <a:ea typeface="微软雅黑" panose="020B0503020204020204" charset="-122"/>
                <a:cs typeface="微软雅黑" panose="020B0503020204020204" charset="-122"/>
                <a:sym typeface="+mn-ea"/>
              </a:rPr>
              <a:t>“</a:t>
            </a:r>
            <a:r>
              <a:rPr lang="zh-CN" sz="1400" dirty="0">
                <a:latin typeface="微软雅黑" panose="020B0503020204020204" charset="-122"/>
                <a:ea typeface="微软雅黑" panose="020B0503020204020204" charset="-122"/>
                <a:cs typeface="微软雅黑" panose="020B0503020204020204" charset="-122"/>
                <a:sym typeface="+mn-ea"/>
              </a:rPr>
              <a:t>推荐</a:t>
            </a:r>
            <a:r>
              <a:rPr sz="1400" dirty="0">
                <a:latin typeface="微软雅黑" panose="020B0503020204020204" charset="-122"/>
                <a:ea typeface="微软雅黑" panose="020B0503020204020204" charset="-122"/>
                <a:cs typeface="微软雅黑" panose="020B0503020204020204" charset="-122"/>
                <a:sym typeface="+mn-ea"/>
              </a:rPr>
              <a:t>失盐型21-羟化酶缺乏症的</a:t>
            </a:r>
            <a:r>
              <a:rPr sz="1400" dirty="0">
                <a:solidFill>
                  <a:srgbClr val="FF0000"/>
                </a:solidFill>
                <a:latin typeface="微软雅黑" panose="020B0503020204020204" charset="-122"/>
                <a:ea typeface="微软雅黑" panose="020B0503020204020204" charset="-122"/>
                <a:cs typeface="微软雅黑" panose="020B0503020204020204" charset="-122"/>
                <a:sym typeface="+mn-ea"/>
              </a:rPr>
              <a:t>新生儿、婴儿和儿童使用氟氢可的松</a:t>
            </a:r>
            <a:r>
              <a:rPr sz="1400" dirty="0" err="1">
                <a:latin typeface="微软雅黑" panose="020B0503020204020204" charset="-122"/>
                <a:ea typeface="微软雅黑" panose="020B0503020204020204" charset="-122"/>
                <a:cs typeface="微软雅黑" panose="020B0503020204020204" charset="-122"/>
                <a:sym typeface="+mn-ea"/>
              </a:rPr>
              <a:t>和氯化钠</a:t>
            </a:r>
            <a:r>
              <a:rPr sz="1400" dirty="0">
                <a:latin typeface="微软雅黑" panose="020B0503020204020204" charset="-122"/>
                <a:ea typeface="微软雅黑" panose="020B0503020204020204" charset="-122"/>
                <a:cs typeface="微软雅黑" panose="020B0503020204020204" charset="-122"/>
                <a:sym typeface="+mn-ea"/>
              </a:rPr>
              <a:t>。”</a:t>
            </a:r>
            <a:endParaRPr sz="1400" dirty="0">
              <a:latin typeface="微软雅黑" panose="020B0503020204020204" charset="-122"/>
              <a:ea typeface="微软雅黑" panose="020B0503020204020204" charset="-122"/>
              <a:cs typeface="微软雅黑" panose="020B0503020204020204" charset="-122"/>
              <a:sym typeface="+mn-ea"/>
            </a:endParaRPr>
          </a:p>
          <a:p>
            <a:pPr indent="0">
              <a:lnSpc>
                <a:spcPct val="150000"/>
              </a:lnSpc>
              <a:buFont typeface="Wingdings" panose="05000000000000000000" charset="0"/>
              <a:buNone/>
            </a:pPr>
            <a:r>
              <a:rPr sz="14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sz="1400" dirty="0" err="1">
                <a:solidFill>
                  <a:srgbClr val="FF0000"/>
                </a:solidFill>
                <a:latin typeface="微软雅黑" panose="020B0503020204020204" charset="-122"/>
                <a:ea typeface="微软雅黑" panose="020B0503020204020204" charset="-122"/>
                <a:cs typeface="微软雅黑" panose="020B0503020204020204" charset="-122"/>
                <a:sym typeface="+mn-ea"/>
              </a:rPr>
              <a:t>强推荐，高证据级别</a:t>
            </a:r>
            <a:r>
              <a:rPr sz="1400" dirty="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zh-CN" sz="140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386080" y="2759710"/>
            <a:ext cx="2377440" cy="840105"/>
          </a:xfrm>
          <a:prstGeom prst="rect">
            <a:avLst/>
          </a:prstGeom>
          <a:noFill/>
          <a:ln>
            <a:noFill/>
          </a:ln>
        </p:spPr>
        <p:txBody>
          <a:bodyPr wrap="square" rtlCol="0">
            <a:noAutofit/>
          </a:bodyPr>
          <a:lstStyle/>
          <a:p>
            <a:pPr algn="ctr"/>
            <a:r>
              <a:rPr sz="1600">
                <a:latin typeface="微软雅黑" panose="020B0503020204020204" charset="-122"/>
                <a:ea typeface="微软雅黑" panose="020B0503020204020204" charset="-122"/>
                <a:cs typeface="微软雅黑" panose="020B0503020204020204" charset="-122"/>
                <a:sym typeface="+mn-ea"/>
              </a:rPr>
              <a:t>日本《21-羟化酶缺乏症诊断和治疗临床指南（2021年版）》</a:t>
            </a:r>
            <a:endParaRPr lang="zh-CN" altLang="en-US" sz="1600">
              <a:latin typeface="微软雅黑" panose="020B0503020204020204" charset="-122"/>
              <a:ea typeface="微软雅黑" panose="020B0503020204020204" charset="-122"/>
              <a:cs typeface="微软雅黑" panose="020B0503020204020204" charset="-122"/>
              <a:sym typeface="+mn-ea"/>
            </a:endParaRPr>
          </a:p>
        </p:txBody>
      </p:sp>
      <p:sp>
        <p:nvSpPr>
          <p:cNvPr id="7" name="标题 12"/>
          <p:cNvSpPr>
            <a:spLocks noGrp="1"/>
          </p:cNvSpPr>
          <p:nvPr>
            <p:custDataLst>
              <p:tags r:id="rId2"/>
            </p:custDataLst>
          </p:nvPr>
        </p:nvSpPr>
        <p:spPr>
          <a:xfrm>
            <a:off x="3840480" y="236220"/>
            <a:ext cx="6791960" cy="7734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240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mn-cs"/>
                <a:sym typeface="+mn-ea"/>
              </a:rPr>
              <a:t>国内</a:t>
            </a:r>
            <a:r>
              <a:rPr lang="en-US" altLang="zh-CN" sz="240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mn-cs"/>
                <a:sym typeface="+mn-ea"/>
              </a:rPr>
              <a:t>外指南/</a:t>
            </a:r>
            <a:r>
              <a:rPr lang="zh-CN" altLang="en-US" sz="240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mn-cs"/>
                <a:sym typeface="+mn-ea"/>
              </a:rPr>
              <a:t>共识</a:t>
            </a:r>
            <a:r>
              <a:rPr lang="en-US" altLang="zh-CN" sz="2400" dirty="0">
                <a:solidFill>
                  <a:srgbClr val="FF0000"/>
                </a:solidFill>
                <a:highlight>
                  <a:srgbClr val="000000">
                    <a:alpha val="0"/>
                  </a:srgbClr>
                </a:highlight>
                <a:latin typeface="微软雅黑" panose="020B0503020204020204" charset="-122"/>
                <a:ea typeface="微软雅黑" panose="020B0503020204020204" charset="-122"/>
                <a:cs typeface="+mn-cs"/>
                <a:sym typeface="+mn-ea"/>
              </a:rPr>
              <a:t>一致推荐</a:t>
            </a:r>
            <a:r>
              <a:rPr lang="zh-CN" altLang="en-US" sz="240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mn-cs"/>
                <a:sym typeface="+mn-ea"/>
              </a:rPr>
              <a:t>治疗失盐型</a:t>
            </a:r>
            <a:r>
              <a:rPr lang="en-US" altLang="zh-CN" sz="240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mn-cs"/>
                <a:sym typeface="+mn-ea"/>
              </a:rPr>
              <a:t>CAH</a:t>
            </a:r>
            <a:r>
              <a:rPr lang="zh-CN" altLang="en-US" sz="240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mn-cs"/>
                <a:sym typeface="+mn-ea"/>
              </a:rPr>
              <a:t>药物</a:t>
            </a:r>
            <a:endParaRPr lang="zh-CN" altLang="en-US" sz="2400" dirty="0">
              <a:solidFill>
                <a:schemeClr val="bg2">
                  <a:lumMod val="25000"/>
                </a:schemeClr>
              </a:solidFill>
              <a:highlight>
                <a:srgbClr val="000000">
                  <a:alpha val="0"/>
                </a:srgbClr>
              </a:highlight>
              <a:latin typeface="微软雅黑" panose="020B0503020204020204" charset="-122"/>
              <a:ea typeface="微软雅黑" panose="020B0503020204020204" charset="-122"/>
              <a:cs typeface="+mn-cs"/>
              <a:sym typeface="+mn-ea"/>
            </a:endParaRPr>
          </a:p>
        </p:txBody>
      </p:sp>
      <p:sp>
        <p:nvSpPr>
          <p:cNvPr id="8" name="文本框 7"/>
          <p:cNvSpPr txBox="1"/>
          <p:nvPr/>
        </p:nvSpPr>
        <p:spPr>
          <a:xfrm>
            <a:off x="0" y="180340"/>
            <a:ext cx="2461260" cy="835025"/>
          </a:xfrm>
          <a:prstGeom prst="rect">
            <a:avLst/>
          </a:prstGeom>
          <a:gradFill>
            <a:gsLst>
              <a:gs pos="0">
                <a:srgbClr val="A3D2A4">
                  <a:alpha val="100000"/>
                </a:srgbClr>
              </a:gs>
              <a:gs pos="47000">
                <a:srgbClr val="7ABC7C">
                  <a:alpha val="100000"/>
                </a:srgbClr>
              </a:gs>
              <a:gs pos="100000">
                <a:schemeClr val="accent4">
                  <a:lumMod val="85000"/>
                </a:schemeClr>
              </a:gs>
            </a:gsLst>
            <a:lin ang="12000000"/>
          </a:gradFill>
        </p:spPr>
        <p:txBody>
          <a:bodyPr wrap="square" rtlCol="0" anchor="ctr" anchorCtr="0">
            <a:noAutofit/>
          </a:bodyPr>
          <a:lstStyle/>
          <a:p>
            <a:pPr indent="0" algn="ctr" fontAlgn="auto">
              <a:lnSpc>
                <a:spcPct val="150000"/>
              </a:lnSpc>
            </a:pPr>
            <a:endParaRPr lang="zh-CN" altLang="en-US" sz="4000" b="1" dirty="0">
              <a:ln>
                <a:noFill/>
              </a:ln>
              <a:solidFill>
                <a:schemeClr val="bg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标题 12"/>
          <p:cNvSpPr>
            <a:spLocks noGrp="1"/>
          </p:cNvSpPr>
          <p:nvPr>
            <p:custDataLst>
              <p:tags r:id="rId3"/>
            </p:custDataLst>
          </p:nvPr>
        </p:nvSpPr>
        <p:spPr>
          <a:xfrm>
            <a:off x="394335" y="351155"/>
            <a:ext cx="1779905" cy="5867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b="1" dirty="0">
                <a:solidFill>
                  <a:schemeClr val="bg1"/>
                </a:solidFill>
                <a:latin typeface="微软雅黑" panose="020B0503020204020204" charset="-122"/>
                <a:ea typeface="微软雅黑" panose="020B0503020204020204" charset="-122"/>
                <a:cs typeface="+mn-cs"/>
              </a:rPr>
              <a:t>有效性</a:t>
            </a:r>
            <a:r>
              <a:rPr lang="en-US" altLang="zh-CN" sz="2800" b="1" dirty="0">
                <a:solidFill>
                  <a:schemeClr val="bg1"/>
                </a:solidFill>
                <a:latin typeface="微软雅黑" panose="020B0503020204020204" charset="-122"/>
                <a:ea typeface="微软雅黑" panose="020B0503020204020204" charset="-122"/>
                <a:cs typeface="+mn-cs"/>
              </a:rPr>
              <a:t> </a:t>
            </a:r>
            <a:endParaRPr lang="zh-CN" altLang="en-US" sz="2800" dirty="0">
              <a:solidFill>
                <a:schemeClr val="tx2">
                  <a:lumMod val="75000"/>
                </a:schemeClr>
              </a:solidFill>
              <a:latin typeface="微软雅黑" panose="020B0503020204020204" charset="-122"/>
              <a:ea typeface="微软雅黑" panose="020B0503020204020204" charset="-122"/>
              <a:cs typeface="+mn-cs"/>
            </a:endParaRPr>
          </a:p>
        </p:txBody>
      </p:sp>
      <p:cxnSp>
        <p:nvCxnSpPr>
          <p:cNvPr id="2" name="直接连接符 1"/>
          <p:cNvCxnSpPr/>
          <p:nvPr/>
        </p:nvCxnSpPr>
        <p:spPr>
          <a:xfrm>
            <a:off x="2473325" y="999490"/>
            <a:ext cx="9732645" cy="0"/>
          </a:xfrm>
          <a:prstGeom prst="line">
            <a:avLst/>
          </a:prstGeom>
          <a:ln w="31750" cap="rnd">
            <a:solidFill>
              <a:srgbClr val="479249"/>
            </a:solidFill>
            <a:prstDash val="sysDot"/>
            <a:round/>
          </a:ln>
        </p:spPr>
        <p:style>
          <a:lnRef idx="0">
            <a:srgbClr val="FFFFFF"/>
          </a:lnRef>
          <a:fillRef idx="0">
            <a:srgbClr val="FFFFFF"/>
          </a:fillRef>
          <a:effectRef idx="0">
            <a:srgbClr val="FFFFFF"/>
          </a:effectRef>
          <a:fontRef idx="minor">
            <a:schemeClr val="tx1"/>
          </a:fontRef>
        </p:style>
      </p:cxnSp>
      <p:cxnSp>
        <p:nvCxnSpPr>
          <p:cNvPr id="24" name="直接连接符 23"/>
          <p:cNvCxnSpPr/>
          <p:nvPr>
            <p:custDataLst>
              <p:tags r:id="rId4"/>
            </p:custDataLst>
          </p:nvPr>
        </p:nvCxnSpPr>
        <p:spPr>
          <a:xfrm>
            <a:off x="2900845" y="1485611"/>
            <a:ext cx="0" cy="849121"/>
          </a:xfrm>
          <a:prstGeom prst="line">
            <a:avLst/>
          </a:prstGeom>
          <a:ln w="12700">
            <a:gradFill flip="none" rotWithShape="1">
              <a:gsLst>
                <a:gs pos="50000">
                  <a:schemeClr val="accent4"/>
                </a:gs>
                <a:gs pos="0">
                  <a:schemeClr val="accent4">
                    <a:lumMod val="25000"/>
                    <a:lumOff val="75000"/>
                  </a:schemeClr>
                </a:gs>
                <a:gs pos="100000">
                  <a:schemeClr val="accent4">
                    <a:lumMod val="85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21" name="矩形: 圆角 44"/>
          <p:cNvSpPr/>
          <p:nvPr>
            <p:custDataLst>
              <p:tags r:id="rId5"/>
            </p:custDataLst>
          </p:nvPr>
        </p:nvSpPr>
        <p:spPr>
          <a:xfrm>
            <a:off x="281305" y="2557780"/>
            <a:ext cx="11676380" cy="1088390"/>
          </a:xfrm>
          <a:prstGeom prst="roundRect">
            <a:avLst>
              <a:gd name="adj" fmla="val 5124"/>
            </a:avLst>
          </a:prstGeom>
          <a:gradFill>
            <a:gsLst>
              <a:gs pos="0">
                <a:schemeClr val="accent1">
                  <a:lumMod val="5000"/>
                  <a:lumOff val="95000"/>
                  <a:alpha val="0"/>
                </a:schemeClr>
              </a:gs>
              <a:gs pos="100000">
                <a:schemeClr val="accent1">
                  <a:lumMod val="20000"/>
                  <a:lumOff val="80000"/>
                  <a:alpha val="20000"/>
                </a:schemeClr>
              </a:gs>
            </a:gsLst>
            <a:lin ang="0" scaled="0"/>
          </a:gradFill>
          <a:ln w="9525">
            <a:gradFill flip="none" rotWithShape="1">
              <a:gsLst>
                <a:gs pos="50000">
                  <a:schemeClr val="accent4"/>
                </a:gs>
                <a:gs pos="0">
                  <a:schemeClr val="accent4">
                    <a:lumMod val="25000"/>
                    <a:lumOff val="75000"/>
                  </a:schemeClr>
                </a:gs>
                <a:gs pos="100000">
                  <a:schemeClr val="accent4">
                    <a:lumMod val="85000"/>
                  </a:schemeClr>
                </a:gs>
              </a:gsLst>
              <a:lin ang="5400000" scaled="0"/>
              <a:tileRect/>
            </a:gradFill>
            <a:round/>
          </a:ln>
        </p:spPr>
        <p:txBody>
          <a:bodyPr vert="horz" wrap="square" lIns="91440" tIns="45720" rIns="91440" bIns="45720" numCol="1" anchor="t" anchorCtr="0" compatLnSpc="1"/>
          <a:lstStyle/>
          <a:p>
            <a:endParaRPr lang="zh-CN" altLang="en-US">
              <a:solidFill>
                <a:schemeClr val="tx1"/>
              </a:solidFill>
            </a:endParaRPr>
          </a:p>
        </p:txBody>
      </p:sp>
      <p:cxnSp>
        <p:nvCxnSpPr>
          <p:cNvPr id="22" name="直接连接符 21"/>
          <p:cNvCxnSpPr/>
          <p:nvPr>
            <p:custDataLst>
              <p:tags r:id="rId6"/>
            </p:custDataLst>
          </p:nvPr>
        </p:nvCxnSpPr>
        <p:spPr>
          <a:xfrm>
            <a:off x="2942755" y="2657186"/>
            <a:ext cx="0" cy="849121"/>
          </a:xfrm>
          <a:prstGeom prst="line">
            <a:avLst/>
          </a:prstGeom>
          <a:ln w="12700">
            <a:gradFill flip="none" rotWithShape="1">
              <a:gsLst>
                <a:gs pos="50000">
                  <a:schemeClr val="accent4"/>
                </a:gs>
                <a:gs pos="0">
                  <a:schemeClr val="accent4">
                    <a:lumMod val="25000"/>
                    <a:lumOff val="75000"/>
                  </a:schemeClr>
                </a:gs>
                <a:gs pos="100000">
                  <a:schemeClr val="accent4">
                    <a:lumMod val="85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67665" y="4032885"/>
            <a:ext cx="2502535" cy="834390"/>
          </a:xfrm>
          <a:prstGeom prst="rect">
            <a:avLst/>
          </a:prstGeom>
          <a:noFill/>
          <a:ln>
            <a:noFill/>
          </a:ln>
        </p:spPr>
        <p:txBody>
          <a:bodyPr wrap="square" rtlCol="0">
            <a:noAutofit/>
          </a:bodyPr>
          <a:lstStyle/>
          <a:p>
            <a:pPr indent="0" algn="ctr" fontAlgn="auto">
              <a:lnSpc>
                <a:spcPct val="100000"/>
              </a:lnSpc>
            </a:pPr>
            <a:r>
              <a:rPr sz="1600">
                <a:latin typeface="微软雅黑" panose="020B0503020204020204" charset="-122"/>
                <a:ea typeface="微软雅黑" panose="020B0503020204020204" charset="-122"/>
                <a:cs typeface="微软雅黑" panose="020B0503020204020204" charset="-122"/>
                <a:sym typeface="+mn-ea"/>
              </a:rPr>
              <a:t>美国《21-羟化酶缺乏</a:t>
            </a:r>
            <a:r>
              <a:rPr lang="zh-CN" sz="1600">
                <a:latin typeface="微软雅黑" panose="020B0503020204020204" charset="-122"/>
                <a:ea typeface="微软雅黑" panose="020B0503020204020204" charset="-122"/>
                <a:cs typeface="微软雅黑" panose="020B0503020204020204" charset="-122"/>
                <a:sym typeface="+mn-ea"/>
              </a:rPr>
              <a:t>所</a:t>
            </a:r>
            <a:r>
              <a:rPr sz="1600">
                <a:latin typeface="微软雅黑" panose="020B0503020204020204" charset="-122"/>
                <a:ea typeface="微软雅黑" panose="020B0503020204020204" charset="-122"/>
                <a:cs typeface="微软雅黑" panose="020B0503020204020204" charset="-122"/>
                <a:sym typeface="+mn-ea"/>
              </a:rPr>
              <a:t>致先天性肾上腺皮质增生:内分泌学会临床实践指南》</a:t>
            </a:r>
            <a:endParaRPr lang="zh-CN" altLang="en-US" sz="1600">
              <a:latin typeface="微软雅黑" panose="020B0503020204020204" charset="-122"/>
              <a:ea typeface="微软雅黑" panose="020B0503020204020204" charset="-122"/>
              <a:cs typeface="微软雅黑" panose="020B0503020204020204" charset="-122"/>
              <a:sym typeface="+mn-ea"/>
            </a:endParaRPr>
          </a:p>
        </p:txBody>
      </p:sp>
      <p:sp>
        <p:nvSpPr>
          <p:cNvPr id="25" name="矩形 24"/>
          <p:cNvSpPr/>
          <p:nvPr/>
        </p:nvSpPr>
        <p:spPr>
          <a:xfrm>
            <a:off x="3274695" y="3893820"/>
            <a:ext cx="8682990" cy="1146810"/>
          </a:xfrm>
          <a:prstGeom prst="rect">
            <a:avLst/>
          </a:prstGeom>
        </p:spPr>
        <p:txBody>
          <a:bodyPr wrap="square">
            <a:noAutofit/>
          </a:bodyPr>
          <a:lstStyle/>
          <a:p>
            <a:pPr indent="0" fontAlgn="auto">
              <a:lnSpc>
                <a:spcPct val="150000"/>
              </a:lnSpc>
            </a:pPr>
            <a:r>
              <a:rPr lang="zh-CN" altLang="en-US" sz="1400" dirty="0">
                <a:latin typeface="微软雅黑" panose="020B0503020204020204" charset="-122"/>
                <a:ea typeface="微软雅黑" panose="020B0503020204020204" charset="-122"/>
                <a:cs typeface="微软雅黑" panose="020B0503020204020204" charset="-122"/>
                <a:sym typeface="+mn-ea"/>
              </a:rPr>
              <a:t>推荐内容：</a:t>
            </a:r>
            <a:r>
              <a:rPr sz="1400" dirty="0">
                <a:latin typeface="微软雅黑" panose="020B0503020204020204" charset="-122"/>
                <a:ea typeface="微软雅黑" panose="020B0503020204020204" charset="-122"/>
                <a:cs typeface="微软雅黑" panose="020B0503020204020204" charset="-122"/>
                <a:sym typeface="+mn-ea"/>
              </a:rPr>
              <a:t>“</a:t>
            </a:r>
            <a:r>
              <a:rPr sz="1400" dirty="0" err="1">
                <a:latin typeface="微软雅黑" panose="020B0503020204020204" charset="-122"/>
                <a:ea typeface="微软雅黑" panose="020B0503020204020204" charset="-122"/>
                <a:cs typeface="微软雅黑" panose="020B0503020204020204" charset="-122"/>
                <a:sym typeface="+mn-ea"/>
              </a:rPr>
              <a:t>在新生儿和婴儿期早期，</a:t>
            </a:r>
            <a:r>
              <a:rPr lang="zh-CN" sz="1400" dirty="0" err="1">
                <a:latin typeface="微软雅黑" panose="020B0503020204020204" charset="-122"/>
                <a:ea typeface="微软雅黑" panose="020B0503020204020204" charset="-122"/>
                <a:cs typeface="微软雅黑" panose="020B0503020204020204" charset="-122"/>
                <a:sym typeface="+mn-ea"/>
              </a:rPr>
              <a:t>推荐</a:t>
            </a:r>
            <a:r>
              <a:rPr sz="1400" dirty="0" err="1">
                <a:latin typeface="微软雅黑" panose="020B0503020204020204" charset="-122"/>
                <a:ea typeface="微软雅黑" panose="020B0503020204020204" charset="-122"/>
                <a:cs typeface="微软雅黑" panose="020B0503020204020204" charset="-122"/>
                <a:sym typeface="+mn-ea"/>
              </a:rPr>
              <a:t>使用</a:t>
            </a:r>
            <a:r>
              <a:rPr sz="1400" dirty="0" err="1">
                <a:solidFill>
                  <a:srgbClr val="FF0000"/>
                </a:solidFill>
                <a:latin typeface="微软雅黑" panose="020B0503020204020204" charset="-122"/>
                <a:ea typeface="微软雅黑" panose="020B0503020204020204" charset="-122"/>
                <a:cs typeface="微软雅黑" panose="020B0503020204020204" charset="-122"/>
                <a:sym typeface="+mn-ea"/>
              </a:rPr>
              <a:t>氟氢可的松</a:t>
            </a:r>
            <a:r>
              <a:rPr sz="1400" dirty="0" err="1">
                <a:latin typeface="微软雅黑" panose="020B0503020204020204" charset="-122"/>
                <a:ea typeface="微软雅黑" panose="020B0503020204020204" charset="-122"/>
                <a:cs typeface="微软雅黑" panose="020B0503020204020204" charset="-122"/>
                <a:sym typeface="+mn-ea"/>
              </a:rPr>
              <a:t>和氯化钠补充剂作为治疗方案</a:t>
            </a:r>
            <a:r>
              <a:rPr sz="1400" dirty="0">
                <a:latin typeface="微软雅黑" panose="020B0503020204020204" charset="-122"/>
                <a:ea typeface="微软雅黑" panose="020B0503020204020204" charset="-122"/>
                <a:cs typeface="微软雅黑" panose="020B0503020204020204" charset="-122"/>
                <a:sym typeface="+mn-ea"/>
              </a:rPr>
              <a:t>。</a:t>
            </a:r>
            <a:r>
              <a:rPr sz="1400" dirty="0" err="1">
                <a:latin typeface="微软雅黑" panose="020B0503020204020204" charset="-122"/>
                <a:ea typeface="微软雅黑" panose="020B0503020204020204" charset="-122"/>
                <a:cs typeface="微软雅黑" panose="020B0503020204020204" charset="-122"/>
                <a:sym typeface="+mn-ea"/>
              </a:rPr>
              <a:t>对于患有</a:t>
            </a:r>
            <a:r>
              <a:rPr lang="zh-CN" sz="1400" dirty="0" err="1">
                <a:latin typeface="微软雅黑" panose="020B0503020204020204" charset="-122"/>
                <a:ea typeface="微软雅黑" panose="020B0503020204020204" charset="-122"/>
                <a:cs typeface="微软雅黑" panose="020B0503020204020204" charset="-122"/>
                <a:sym typeface="+mn-ea"/>
              </a:rPr>
              <a:t>经</a:t>
            </a:r>
            <a:r>
              <a:rPr sz="1400" dirty="0" err="1">
                <a:latin typeface="微软雅黑" panose="020B0503020204020204" charset="-122"/>
                <a:ea typeface="微软雅黑" panose="020B0503020204020204" charset="-122"/>
                <a:cs typeface="微软雅黑" panose="020B0503020204020204" charset="-122"/>
                <a:sym typeface="+mn-ea"/>
              </a:rPr>
              <a:t>典型先天性肾上腺增生的成人，建议根据临床需要，每日使用氢化可的松和</a:t>
            </a:r>
            <a:r>
              <a:rPr sz="1400" dirty="0">
                <a:latin typeface="微软雅黑" panose="020B0503020204020204" charset="-122"/>
                <a:ea typeface="微软雅黑" panose="020B0503020204020204" charset="-122"/>
                <a:cs typeface="微软雅黑" panose="020B0503020204020204" charset="-122"/>
                <a:sym typeface="+mn-ea"/>
              </a:rPr>
              <a:t>/</a:t>
            </a:r>
            <a:r>
              <a:rPr sz="1400" dirty="0" err="1">
                <a:latin typeface="微软雅黑" panose="020B0503020204020204" charset="-122"/>
                <a:ea typeface="微软雅黑" panose="020B0503020204020204" charset="-122"/>
                <a:cs typeface="微软雅黑" panose="020B0503020204020204" charset="-122"/>
                <a:sym typeface="+mn-ea"/>
              </a:rPr>
              <a:t>或长效糖皮质激素加</a:t>
            </a:r>
            <a:r>
              <a:rPr sz="1400" dirty="0" err="1">
                <a:solidFill>
                  <a:srgbClr val="FF0000"/>
                </a:solidFill>
                <a:latin typeface="微软雅黑" panose="020B0503020204020204" charset="-122"/>
                <a:ea typeface="微软雅黑" panose="020B0503020204020204" charset="-122"/>
                <a:cs typeface="微软雅黑" panose="020B0503020204020204" charset="-122"/>
                <a:sym typeface="+mn-ea"/>
              </a:rPr>
              <a:t>盐皮质激素</a:t>
            </a:r>
            <a:r>
              <a:rPr sz="1400" dirty="0">
                <a:latin typeface="微软雅黑" panose="020B0503020204020204" charset="-122"/>
                <a:ea typeface="微软雅黑" panose="020B0503020204020204" charset="-122"/>
                <a:cs typeface="微软雅黑" panose="020B0503020204020204" charset="-122"/>
                <a:sym typeface="+mn-ea"/>
              </a:rPr>
              <a:t>。”</a:t>
            </a:r>
            <a:r>
              <a:rPr sz="1400" dirty="0">
                <a:solidFill>
                  <a:srgbClr val="FF0000"/>
                </a:solidFill>
                <a:latin typeface="微软雅黑" panose="020B0503020204020204" charset="-122"/>
                <a:ea typeface="微软雅黑" panose="020B0503020204020204" charset="-122"/>
                <a:cs typeface="微软雅黑" panose="020B0503020204020204" charset="-122"/>
                <a:sym typeface="+mn-ea"/>
              </a:rPr>
              <a:t>（强</a:t>
            </a:r>
            <a:r>
              <a:rPr lang="zh-CN" sz="1400" dirty="0">
                <a:solidFill>
                  <a:srgbClr val="FF0000"/>
                </a:solidFill>
                <a:latin typeface="微软雅黑" panose="020B0503020204020204" charset="-122"/>
                <a:ea typeface="微软雅黑" panose="020B0503020204020204" charset="-122"/>
                <a:cs typeface="微软雅黑" panose="020B0503020204020204" charset="-122"/>
                <a:sym typeface="+mn-ea"/>
              </a:rPr>
              <a:t>推荐</a:t>
            </a:r>
            <a:r>
              <a:rPr sz="1400" dirty="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zh-CN" sz="140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30" name="矩形: 圆角 44"/>
          <p:cNvSpPr/>
          <p:nvPr>
            <p:custDataLst>
              <p:tags r:id="rId7"/>
            </p:custDataLst>
          </p:nvPr>
        </p:nvSpPr>
        <p:spPr>
          <a:xfrm>
            <a:off x="281305" y="5106035"/>
            <a:ext cx="11676380" cy="1088390"/>
          </a:xfrm>
          <a:prstGeom prst="roundRect">
            <a:avLst>
              <a:gd name="adj" fmla="val 5124"/>
            </a:avLst>
          </a:prstGeom>
          <a:gradFill>
            <a:gsLst>
              <a:gs pos="0">
                <a:schemeClr val="accent1">
                  <a:lumMod val="5000"/>
                  <a:lumOff val="95000"/>
                  <a:alpha val="0"/>
                </a:schemeClr>
              </a:gs>
              <a:gs pos="100000">
                <a:schemeClr val="accent1">
                  <a:lumMod val="20000"/>
                  <a:lumOff val="80000"/>
                  <a:alpha val="20000"/>
                </a:schemeClr>
              </a:gs>
            </a:gsLst>
            <a:lin ang="0" scaled="0"/>
          </a:gradFill>
          <a:ln w="9525">
            <a:gradFill flip="none" rotWithShape="1">
              <a:gsLst>
                <a:gs pos="50000">
                  <a:schemeClr val="accent4"/>
                </a:gs>
                <a:gs pos="0">
                  <a:schemeClr val="accent4">
                    <a:lumMod val="25000"/>
                    <a:lumOff val="75000"/>
                  </a:schemeClr>
                </a:gs>
                <a:gs pos="100000">
                  <a:schemeClr val="accent4">
                    <a:lumMod val="85000"/>
                  </a:schemeClr>
                </a:gs>
              </a:gsLst>
              <a:lin ang="5400000" scaled="0"/>
              <a:tileRect/>
            </a:gradFill>
            <a:round/>
          </a:ln>
        </p:spPr>
        <p:txBody>
          <a:bodyPr vert="horz" wrap="square" lIns="91440" tIns="45720" rIns="91440" bIns="45720" numCol="1" anchor="t" anchorCtr="0" compatLnSpc="1"/>
          <a:lstStyle/>
          <a:p>
            <a:endParaRPr lang="zh-CN" altLang="en-US">
              <a:solidFill>
                <a:schemeClr val="tx1"/>
              </a:solidFill>
            </a:endParaRPr>
          </a:p>
        </p:txBody>
      </p:sp>
      <p:cxnSp>
        <p:nvCxnSpPr>
          <p:cNvPr id="31" name="直接连接符 30"/>
          <p:cNvCxnSpPr/>
          <p:nvPr>
            <p:custDataLst>
              <p:tags r:id="rId8"/>
            </p:custDataLst>
          </p:nvPr>
        </p:nvCxnSpPr>
        <p:spPr>
          <a:xfrm>
            <a:off x="2942755" y="5205441"/>
            <a:ext cx="0" cy="849121"/>
          </a:xfrm>
          <a:prstGeom prst="line">
            <a:avLst/>
          </a:prstGeom>
          <a:ln w="12700">
            <a:gradFill flip="none" rotWithShape="1">
              <a:gsLst>
                <a:gs pos="50000">
                  <a:schemeClr val="accent4"/>
                </a:gs>
                <a:gs pos="0">
                  <a:schemeClr val="accent4">
                    <a:lumMod val="25000"/>
                    <a:lumOff val="75000"/>
                  </a:schemeClr>
                </a:gs>
                <a:gs pos="100000">
                  <a:schemeClr val="accent4">
                    <a:lumMod val="85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34" name="矩形: 圆角 44"/>
          <p:cNvSpPr/>
          <p:nvPr>
            <p:custDataLst>
              <p:tags r:id="rId9"/>
            </p:custDataLst>
          </p:nvPr>
        </p:nvSpPr>
        <p:spPr>
          <a:xfrm>
            <a:off x="281305" y="3811270"/>
            <a:ext cx="11675745" cy="1121410"/>
          </a:xfrm>
          <a:prstGeom prst="roundRect">
            <a:avLst>
              <a:gd name="adj" fmla="val 5124"/>
            </a:avLst>
          </a:prstGeom>
          <a:gradFill>
            <a:gsLst>
              <a:gs pos="0">
                <a:schemeClr val="accent1">
                  <a:lumMod val="5000"/>
                  <a:lumOff val="95000"/>
                  <a:alpha val="0"/>
                </a:schemeClr>
              </a:gs>
              <a:gs pos="100000">
                <a:schemeClr val="accent1">
                  <a:lumMod val="20000"/>
                  <a:lumOff val="80000"/>
                  <a:alpha val="20000"/>
                </a:schemeClr>
              </a:gs>
            </a:gsLst>
            <a:lin ang="0" scaled="0"/>
          </a:gradFill>
          <a:ln w="9525">
            <a:gradFill flip="none" rotWithShape="1">
              <a:gsLst>
                <a:gs pos="50000">
                  <a:schemeClr val="accent4"/>
                </a:gs>
                <a:gs pos="0">
                  <a:schemeClr val="accent4">
                    <a:lumMod val="25000"/>
                    <a:lumOff val="75000"/>
                  </a:schemeClr>
                </a:gs>
                <a:gs pos="100000">
                  <a:schemeClr val="accent4">
                    <a:lumMod val="85000"/>
                  </a:schemeClr>
                </a:gs>
              </a:gsLst>
              <a:lin ang="5400000" scaled="0"/>
              <a:tileRect/>
            </a:gradFill>
            <a:round/>
          </a:ln>
        </p:spPr>
        <p:txBody>
          <a:bodyPr vert="horz" wrap="square" lIns="91440" tIns="45720" rIns="91440" bIns="45720" numCol="1" anchor="t" anchorCtr="0" compatLnSpc="1"/>
          <a:lstStyle/>
          <a:p>
            <a:endParaRPr lang="zh-CN" altLang="en-US">
              <a:solidFill>
                <a:schemeClr val="tx1"/>
              </a:solidFill>
            </a:endParaRPr>
          </a:p>
        </p:txBody>
      </p:sp>
      <p:cxnSp>
        <p:nvCxnSpPr>
          <p:cNvPr id="35" name="直接连接符 34"/>
          <p:cNvCxnSpPr/>
          <p:nvPr>
            <p:custDataLst>
              <p:tags r:id="rId10"/>
            </p:custDataLst>
          </p:nvPr>
        </p:nvCxnSpPr>
        <p:spPr>
          <a:xfrm>
            <a:off x="2900845" y="4020531"/>
            <a:ext cx="0" cy="849121"/>
          </a:xfrm>
          <a:prstGeom prst="line">
            <a:avLst/>
          </a:prstGeom>
          <a:ln w="12700">
            <a:gradFill flip="none" rotWithShape="1">
              <a:gsLst>
                <a:gs pos="50000">
                  <a:schemeClr val="accent4"/>
                </a:gs>
                <a:gs pos="0">
                  <a:schemeClr val="accent4">
                    <a:lumMod val="25000"/>
                    <a:lumOff val="75000"/>
                  </a:schemeClr>
                </a:gs>
                <a:gs pos="100000">
                  <a:schemeClr val="accent4">
                    <a:lumMod val="85000"/>
                  </a:schemeClr>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394335" y="5237480"/>
            <a:ext cx="2378075" cy="834390"/>
          </a:xfrm>
          <a:prstGeom prst="rect">
            <a:avLst/>
          </a:prstGeom>
          <a:noFill/>
          <a:ln>
            <a:noFill/>
          </a:ln>
        </p:spPr>
        <p:txBody>
          <a:bodyPr wrap="square" rtlCol="0">
            <a:noAutofit/>
          </a:bodyPr>
          <a:lstStyle/>
          <a:p>
            <a:pPr algn="ctr"/>
            <a:r>
              <a:rPr sz="1600">
                <a:latin typeface="微软雅黑" panose="020B0503020204020204" charset="-122"/>
                <a:ea typeface="微软雅黑" panose="020B0503020204020204" charset="-122"/>
                <a:cs typeface="微软雅黑" panose="020B0503020204020204" charset="-122"/>
                <a:sym typeface="+mn-ea"/>
              </a:rPr>
              <a:t>美国《先天性肾上腺增生症临床实践指</a:t>
            </a:r>
            <a:r>
              <a:rPr lang="zh-CN" sz="1600">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南</a:t>
            </a:r>
            <a:r>
              <a:rPr sz="1600">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2018》</a:t>
            </a:r>
            <a:endParaRPr lang="zh-CN" altLang="en-US" sz="1600">
              <a:highlight>
                <a:srgbClr val="000000">
                  <a:alpha val="0"/>
                </a:srgbClr>
              </a:highlight>
              <a:latin typeface="微软雅黑" panose="020B0503020204020204" charset="-122"/>
              <a:ea typeface="微软雅黑" panose="020B0503020204020204" charset="-122"/>
              <a:cs typeface="微软雅黑" panose="020B0503020204020204" charset="-122"/>
              <a:sym typeface="+mn-ea"/>
            </a:endParaRPr>
          </a:p>
        </p:txBody>
      </p:sp>
      <p:sp>
        <p:nvSpPr>
          <p:cNvPr id="37" name="矩形 36"/>
          <p:cNvSpPr/>
          <p:nvPr/>
        </p:nvSpPr>
        <p:spPr>
          <a:xfrm>
            <a:off x="3282315" y="5288280"/>
            <a:ext cx="8864600" cy="558165"/>
          </a:xfrm>
          <a:prstGeom prst="rect">
            <a:avLst/>
          </a:prstGeom>
        </p:spPr>
        <p:txBody>
          <a:bodyPr wrap="square">
            <a:noAutofit/>
          </a:bodyPr>
          <a:lstStyle/>
          <a:p>
            <a:pPr indent="0" fontAlgn="auto">
              <a:lnSpc>
                <a:spcPct val="200000"/>
              </a:lnSpc>
            </a:pPr>
            <a:r>
              <a:rPr lang="zh-CN" altLang="en-US" sz="1400" dirty="0">
                <a:latin typeface="微软雅黑" panose="020B0503020204020204" charset="-122"/>
                <a:ea typeface="微软雅黑" panose="020B0503020204020204" charset="-122"/>
                <a:cs typeface="微软雅黑" panose="020B0503020204020204" charset="-122"/>
                <a:sym typeface="+mn-ea"/>
              </a:rPr>
              <a:t>推荐内容：“</a:t>
            </a:r>
            <a:r>
              <a:rPr sz="1400" dirty="0">
                <a:solidFill>
                  <a:srgbClr val="FF0000"/>
                </a:solidFill>
                <a:latin typeface="微软雅黑" panose="020B0503020204020204" charset="-122"/>
                <a:ea typeface="微软雅黑" panose="020B0503020204020204" charset="-122"/>
                <a:cs typeface="微软雅黑" panose="020B0503020204020204" charset="-122"/>
                <a:sym typeface="+mn-ea"/>
              </a:rPr>
              <a:t>氟</a:t>
            </a:r>
            <a:r>
              <a:rPr lang="zh-CN" sz="1400" dirty="0">
                <a:solidFill>
                  <a:srgbClr val="FF0000"/>
                </a:solidFill>
                <a:latin typeface="微软雅黑" panose="020B0503020204020204" charset="-122"/>
                <a:ea typeface="微软雅黑" panose="020B0503020204020204" charset="-122"/>
                <a:cs typeface="微软雅黑" panose="020B0503020204020204" charset="-122"/>
                <a:sym typeface="+mn-ea"/>
              </a:rPr>
              <a:t>氢</a:t>
            </a:r>
            <a:r>
              <a:rPr sz="1400" dirty="0" err="1">
                <a:solidFill>
                  <a:srgbClr val="FF0000"/>
                </a:solidFill>
                <a:latin typeface="微软雅黑" panose="020B0503020204020204" charset="-122"/>
                <a:ea typeface="微软雅黑" panose="020B0503020204020204" charset="-122"/>
                <a:cs typeface="微软雅黑" panose="020B0503020204020204" charset="-122"/>
                <a:sym typeface="+mn-ea"/>
              </a:rPr>
              <a:t>可的松</a:t>
            </a:r>
            <a:r>
              <a:rPr sz="1400" dirty="0" err="1">
                <a:latin typeface="微软雅黑" panose="020B0503020204020204" charset="-122"/>
                <a:ea typeface="微软雅黑" panose="020B0503020204020204" charset="-122"/>
                <a:cs typeface="微软雅黑" panose="020B0503020204020204" charset="-122"/>
                <a:sym typeface="+mn-ea"/>
              </a:rPr>
              <a:t>和氯化钠应用于</a:t>
            </a:r>
            <a:r>
              <a:rPr sz="1400" dirty="0">
                <a:latin typeface="微软雅黑" panose="020B0503020204020204" charset="-122"/>
                <a:ea typeface="微软雅黑" panose="020B0503020204020204" charset="-122"/>
                <a:cs typeface="微软雅黑" panose="020B0503020204020204" charset="-122"/>
                <a:sym typeface="+mn-ea"/>
              </a:rPr>
              <a:t>“</a:t>
            </a:r>
            <a:r>
              <a:rPr lang="zh-CN" sz="1400" dirty="0">
                <a:latin typeface="微软雅黑" panose="020B0503020204020204" charset="-122"/>
                <a:ea typeface="微软雅黑" panose="020B0503020204020204" charset="-122"/>
                <a:cs typeface="微软雅黑" panose="020B0503020204020204" charset="-122"/>
                <a:sym typeface="+mn-ea"/>
              </a:rPr>
              <a:t>失</a:t>
            </a:r>
            <a:r>
              <a:rPr sz="1400" dirty="0">
                <a:latin typeface="微软雅黑" panose="020B0503020204020204" charset="-122"/>
                <a:ea typeface="微软雅黑" panose="020B0503020204020204" charset="-122"/>
                <a:cs typeface="微软雅黑" panose="020B0503020204020204" charset="-122"/>
                <a:sym typeface="+mn-ea"/>
              </a:rPr>
              <a:t>盐</a:t>
            </a:r>
            <a:r>
              <a:rPr lang="zh-CN" sz="1400" dirty="0">
                <a:latin typeface="微软雅黑" panose="020B0503020204020204" charset="-122"/>
                <a:ea typeface="微软雅黑" panose="020B0503020204020204" charset="-122"/>
                <a:cs typeface="微软雅黑" panose="020B0503020204020204" charset="-122"/>
                <a:sym typeface="+mn-ea"/>
              </a:rPr>
              <a:t>型</a:t>
            </a:r>
            <a:r>
              <a:rPr sz="1400" dirty="0">
                <a:latin typeface="微软雅黑" panose="020B0503020204020204" charset="-122"/>
                <a:ea typeface="微软雅黑" panose="020B0503020204020204" charset="-122"/>
                <a:cs typeface="微软雅黑" panose="020B0503020204020204" charset="-122"/>
                <a:sym typeface="+mn-ea"/>
              </a:rPr>
              <a:t>” CAH。</a:t>
            </a:r>
            <a:r>
              <a:rPr lang="zh-CN" sz="1400" dirty="0">
                <a:latin typeface="微软雅黑" panose="020B0503020204020204" charset="-122"/>
                <a:ea typeface="微软雅黑" panose="020B0503020204020204" charset="-122"/>
                <a:cs typeface="微软雅黑" panose="020B0503020204020204" charset="-122"/>
                <a:sym typeface="+mn-ea"/>
              </a:rPr>
              <a:t>”</a:t>
            </a:r>
            <a:endParaRPr lang="zh-CN" sz="1400" dirty="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367665" y="1424305"/>
            <a:ext cx="2502535" cy="834390"/>
          </a:xfrm>
          <a:prstGeom prst="rect">
            <a:avLst/>
          </a:prstGeom>
          <a:noFill/>
          <a:ln>
            <a:noFill/>
          </a:ln>
        </p:spPr>
        <p:txBody>
          <a:bodyPr wrap="square" rtlCol="0">
            <a:noAutofit/>
          </a:bodyPr>
          <a:lstStyle/>
          <a:p>
            <a:pPr indent="0" algn="ctr" fontAlgn="auto">
              <a:lnSpc>
                <a:spcPct val="100000"/>
              </a:lnSpc>
            </a:pPr>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中国《先天性肾上腺皮质增生症21</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羟化酶缺陷诊治共识》</a:t>
            </a:r>
            <a:r>
              <a:rPr lang="en-US" altLang="zh-CN" sz="1600" dirty="0">
                <a:latin typeface="微软雅黑" panose="020B0503020204020204" charset="-122"/>
                <a:ea typeface="微软雅黑" panose="020B0503020204020204" charset="-122"/>
                <a:cs typeface="微软雅黑" panose="020B0503020204020204" charset="-122"/>
                <a:sym typeface="+mn-ea"/>
              </a:rPr>
              <a:t>2016</a:t>
            </a:r>
            <a:endParaRPr lang="en-US" altLang="zh-CN" sz="1600" dirty="0">
              <a:latin typeface="微软雅黑" panose="020B0503020204020204" charset="-122"/>
              <a:ea typeface="微软雅黑" panose="020B0503020204020204" charset="-122"/>
              <a:cs typeface="微软雅黑" panose="020B0503020204020204" charset="-122"/>
              <a:sym typeface="+mn-ea"/>
            </a:endParaRPr>
          </a:p>
        </p:txBody>
      </p:sp>
      <p:sp>
        <p:nvSpPr>
          <p:cNvPr id="5" name="矩形 4"/>
          <p:cNvSpPr/>
          <p:nvPr/>
        </p:nvSpPr>
        <p:spPr>
          <a:xfrm>
            <a:off x="3139440" y="1468755"/>
            <a:ext cx="8682990" cy="859790"/>
          </a:xfrm>
          <a:prstGeom prst="rect">
            <a:avLst/>
          </a:prstGeom>
        </p:spPr>
        <p:txBody>
          <a:bodyPr wrap="square">
            <a:noAutofit/>
          </a:bodyPr>
          <a:lstStyle/>
          <a:p>
            <a:pPr indent="0" fontAlgn="auto">
              <a:lnSpc>
                <a:spcPct val="150000"/>
              </a:lnSpc>
            </a:pPr>
            <a:r>
              <a:rPr lang="zh-CN" altLang="en-US" sz="1400" dirty="0">
                <a:latin typeface="微软雅黑" panose="020B0503020204020204" charset="-122"/>
                <a:ea typeface="微软雅黑" panose="020B0503020204020204" charset="-122"/>
                <a:cs typeface="微软雅黑" panose="020B0503020204020204" charset="-122"/>
                <a:sym typeface="+mn-ea"/>
              </a:rPr>
              <a:t>推荐内容：“目前应用于儿童和青春期替代治疗的皮质醇制剂包括了属糖皮质激素的氢化可的松和属</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盐皮质激素的氟氢可的松</a:t>
            </a:r>
            <a:r>
              <a:rPr lang="zh-CN" altLang="en-US" sz="1400" dirty="0">
                <a:latin typeface="微软雅黑" panose="020B0503020204020204" charset="-122"/>
                <a:ea typeface="微软雅黑" panose="020B0503020204020204" charset="-122"/>
                <a:cs typeface="微软雅黑" panose="020B0503020204020204" charset="-122"/>
                <a:sym typeface="+mn-ea"/>
              </a:rPr>
              <a:t>。氢化可的松是基本和终生的替代治疗，</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失盐型需联合氟氢可的松</a:t>
            </a:r>
            <a:r>
              <a:rPr lang="zh-CN" altLang="en-US" sz="1400" dirty="0">
                <a:latin typeface="微软雅黑" panose="020B0503020204020204" charset="-122"/>
                <a:ea typeface="微软雅黑" panose="020B0503020204020204" charset="-122"/>
                <a:cs typeface="微软雅黑" panose="020B0503020204020204" charset="-122"/>
                <a:sym typeface="+mn-ea"/>
              </a:rPr>
              <a:t>。”</a:t>
            </a:r>
            <a:endPar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DIAGRAM_VIRTUALLY_FRAME" val="{&quot;height&quot;:303.15,&quot;left&quot;:268.05,&quot;top&quot;:150.8,&quot;width&quot;:559.15}"/>
</p:tagLst>
</file>

<file path=ppt/tags/tag11.xml><?xml version="1.0" encoding="utf-8"?>
<p:tagLst xmlns:p="http://schemas.openxmlformats.org/presentationml/2006/main">
  <p:tag name="KSO_WM_DIAGRAM_VIRTUALLY_FRAME" val="{&quot;height&quot;:303.15,&quot;left&quot;:268.05,&quot;top&quot;:150.8,&quot;width&quot;:559.15}"/>
</p:tagLst>
</file>

<file path=ppt/tags/tag12.xml><?xml version="1.0" encoding="utf-8"?>
<p:tagLst xmlns:p="http://schemas.openxmlformats.org/presentationml/2006/main">
  <p:tag name="KSO_WM_DIAGRAM_VIRTUALLY_FRAME" val="{&quot;height&quot;:303.15,&quot;left&quot;:268.05,&quot;top&quot;:150.8,&quot;width&quot;:559.15}"/>
</p:tagLst>
</file>

<file path=ppt/tags/tag13.xml><?xml version="1.0" encoding="utf-8"?>
<p:tagLst xmlns:p="http://schemas.openxmlformats.org/presentationml/2006/main">
  <p:tag name="KSO_WM_DIAGRAM_VIRTUALLY_FRAME" val="{&quot;height&quot;:303.15,&quot;left&quot;:268.05,&quot;top&quot;:150.8,&quot;width&quot;:559.15}"/>
</p:tagLst>
</file>

<file path=ppt/tags/tag14.xml><?xml version="1.0" encoding="utf-8"?>
<p:tagLst xmlns:p="http://schemas.openxmlformats.org/presentationml/2006/main">
  <p:tag name="KSO_WM_DIAGRAM_VIRTUALLY_FRAME" val="{&quot;height&quot;:303.15,&quot;left&quot;:268.05,&quot;top&quot;:150.8,&quot;width&quot;:559.15}"/>
</p:tagLst>
</file>

<file path=ppt/tags/tag15.xml><?xml version="1.0" encoding="utf-8"?>
<p:tagLst xmlns:p="http://schemas.openxmlformats.org/presentationml/2006/main">
  <p:tag name="KSO_WM_DIAGRAM_VIRTUALLY_FRAME" val="{&quot;height&quot;:303.15,&quot;left&quot;:268.05,&quot;top&quot;:150.8,&quot;width&quot;:559.15}"/>
</p:tagLst>
</file>

<file path=ppt/tags/tag16.xml><?xml version="1.0" encoding="utf-8"?>
<p:tagLst xmlns:p="http://schemas.openxmlformats.org/presentationml/2006/main">
  <p:tag name="KSO_WM_DIAGRAM_VIRTUALLY_FRAME" val="{&quot;height&quot;:303.15,&quot;left&quot;:268.05,&quot;top&quot;:150.8,&quot;width&quot;:559.15}"/>
</p:tagLst>
</file>

<file path=ppt/tags/tag17.xml><?xml version="1.0" encoding="utf-8"?>
<p:tagLst xmlns:p="http://schemas.openxmlformats.org/presentationml/2006/main">
  <p:tag name="KSO_WM_DIAGRAM_VIRTUALLY_FRAME" val="{&quot;height&quot;:303.15,&quot;left&quot;:268.05,&quot;top&quot;:150.8,&quot;width&quot;:559.15}"/>
</p:tagLst>
</file>

<file path=ppt/tags/tag18.xml><?xml version="1.0" encoding="utf-8"?>
<p:tagLst xmlns:p="http://schemas.openxmlformats.org/presentationml/2006/main">
  <p:tag name="KSO_WM_DIAGRAM_VIRTUALLY_FRAME" val="{&quot;height&quot;:303.15,&quot;left&quot;:268.05,&quot;top&quot;:150.8,&quot;width&quot;:559.15}"/>
</p:tagLst>
</file>

<file path=ppt/tags/tag19.xml><?xml version="1.0" encoding="utf-8"?>
<p:tagLst xmlns:p="http://schemas.openxmlformats.org/presentationml/2006/main">
  <p:tag name="KSO_WM_DIAGRAM_VIRTUALLY_FRAME" val="{&quot;height&quot;:303.15,&quot;left&quot;:268.05,&quot;top&quot;:150.8,&quot;width&quot;:559.15}"/>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DIAGRAM_VIRTUALLY_FRAME" val="{&quot;height&quot;:303.15,&quot;left&quot;:268.05,&quot;top&quot;:150.8,&quot;width&quot;:559.15}"/>
</p:tagLst>
</file>

<file path=ppt/tags/tag21.xml><?xml version="1.0" encoding="utf-8"?>
<p:tagLst xmlns:p="http://schemas.openxmlformats.org/presentationml/2006/main">
  <p:tag name="KSO_WM_DIAGRAM_VIRTUALLY_FRAME" val="{&quot;height&quot;:303.15,&quot;left&quot;:268.05,&quot;top&quot;:150.8,&quot;width&quot;:559.15}"/>
</p:tagLst>
</file>

<file path=ppt/tags/tag22.xml><?xml version="1.0" encoding="utf-8"?>
<p:tagLst xmlns:p="http://schemas.openxmlformats.org/presentationml/2006/main">
  <p:tag name="KSO_WM_DIAGRAM_VIRTUALLY_FRAME" val="{&quot;height&quot;:303.15,&quot;left&quot;:268.05,&quot;top&quot;:150.8,&quot;width&quot;:559.15}"/>
</p:tagLst>
</file>

<file path=ppt/tags/tag23.xml><?xml version="1.0" encoding="utf-8"?>
<p:tagLst xmlns:p="http://schemas.openxmlformats.org/presentationml/2006/main">
  <p:tag name="KSO_WM_DIAGRAM_VIRTUALLY_FRAME" val="{&quot;height&quot;:303.15,&quot;left&quot;:268.05,&quot;top&quot;:150.8,&quot;width&quot;:559.15}"/>
</p:tagLst>
</file>

<file path=ppt/tags/tag24.xml><?xml version="1.0" encoding="utf-8"?>
<p:tagLst xmlns:p="http://schemas.openxmlformats.org/presentationml/2006/main">
  <p:tag name="KSO_WM_DIAGRAM_VIRTUALLY_FRAME" val="{&quot;height&quot;:303.15,&quot;left&quot;:268.05,&quot;top&quot;:150.8,&quot;width&quot;:559.15}"/>
</p:tagLst>
</file>

<file path=ppt/tags/tag25.xml><?xml version="1.0" encoding="utf-8"?>
<p:tagLst xmlns:p="http://schemas.openxmlformats.org/presentationml/2006/main">
  <p:tag name="KSO_WM_DIAGRAM_VIRTUALLY_FRAME" val="{&quot;height&quot;:303.15,&quot;left&quot;:268.05,&quot;top&quot;:150.8,&quot;width&quot;:559.15}"/>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DIAGRAM_VIRTUALLY_FRAME" val="{&quot;height&quot;:412.7746456692914,&quot;left&quot;:18.4,&quot;top&quot;:118.82535433070866,&quot;width&quot;:993.9}"/>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638_2*l_h_i*1_1_2"/>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348.45007874015744,&quot;left&quot;:106.04998779296875,&quot;top&quot;:94,&quot;width&quot;:754.1500244140625}"/>
  <p:tag name="KSO_WM_DIAGRAM_COLOR_MATCH_VALUE" val="{&quot;shape&quot;:{&quot;fill&quot;:{&quot;gradient&quot;:[{&quot;brightness&quot;:0.949999988079071,&quot;colorType&quot;:1,&quot;foreColorIndex&quot;:5,&quot;pos&quot;:0,&quot;transparency&quot;:1},{&quot;brightness&quot;:0.800000011920929,&quot;colorType&quot;:1,&quot;foreColorIndex&quot;:5,&quot;pos&quot;:1,&quot;transparency&quot;:0.800000011920929}],&quot;type&quot;:3},&quot;glow&quot;:{&quot;colorType&quot;:0},&quot;line&quot;:{&quot;gradient&quot;:[{&quot;brightness&quot;:0.800000011920929,&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3"/>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638_2*l_h_i*1_1_1"/>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348.45007874015744,&quot;left&quot;:106.04998779296875,&quot;top&quot;:94,&quot;width&quot;:754.150024414062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299999713897705,&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638_2*l_h_i*1_1_2"/>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348.45007874015744,&quot;left&quot;:106.04998779296875,&quot;top&quot;:94,&quot;width&quot;:754.1500244140625}"/>
  <p:tag name="KSO_WM_DIAGRAM_COLOR_MATCH_VALUE" val="{&quot;shape&quot;:{&quot;fill&quot;:{&quot;gradient&quot;:[{&quot;brightness&quot;:0.949999988079071,&quot;colorType&quot;:1,&quot;foreColorIndex&quot;:5,&quot;pos&quot;:0,&quot;transparency&quot;:1},{&quot;brightness&quot;:0.800000011920929,&quot;colorType&quot;:1,&quot;foreColorIndex&quot;:5,&quot;pos&quot;:1,&quot;transparency&quot;:0.800000011920929}],&quot;type&quot;:3},&quot;glow&quot;:{&quot;colorType&quot;:0},&quot;line&quot;:{&quot;gradient&quot;:[{&quot;brightness&quot;:0.800000011920929,&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3"/>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638_2*l_h_i*1_1_1"/>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348.45007874015744,&quot;left&quot;:106.04998779296875,&quot;top&quot;:94,&quot;width&quot;:754.150024414062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299999713897705,&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638_2*l_h_i*1_1_2"/>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348.45007874015744,&quot;left&quot;:106.04998779296875,&quot;top&quot;:94,&quot;width&quot;:754.1500244140625}"/>
  <p:tag name="KSO_WM_DIAGRAM_COLOR_MATCH_VALUE" val="{&quot;shape&quot;:{&quot;fill&quot;:{&quot;gradient&quot;:[{&quot;brightness&quot;:0.949999988079071,&quot;colorType&quot;:1,&quot;foreColorIndex&quot;:5,&quot;pos&quot;:0,&quot;transparency&quot;:1},{&quot;brightness&quot;:0.800000011920929,&quot;colorType&quot;:1,&quot;foreColorIndex&quot;:5,&quot;pos&quot;:1,&quot;transparency&quot;:0.800000011920929}],&quot;type&quot;:3},&quot;glow&quot;:{&quot;colorType&quot;:0},&quot;line&quot;:{&quot;gradient&quot;:[{&quot;brightness&quot;:0.800000011920929,&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3"/>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638_2*l_h_i*1_1_1"/>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348.45007874015744,&quot;left&quot;:106.04998779296875,&quot;top&quot;:94,&quot;width&quot;:754.150024414062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299999713897705,&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638_2*l_h_i*1_1_2"/>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348.45007874015744,&quot;left&quot;:106.04998779296875,&quot;top&quot;:94,&quot;width&quot;:754.1500244140625}"/>
  <p:tag name="KSO_WM_DIAGRAM_COLOR_MATCH_VALUE" val="{&quot;shape&quot;:{&quot;fill&quot;:{&quot;gradient&quot;:[{&quot;brightness&quot;:0.949999988079071,&quot;colorType&quot;:1,&quot;foreColorIndex&quot;:5,&quot;pos&quot;:0,&quot;transparency&quot;:1},{&quot;brightness&quot;:0.800000011920929,&quot;colorType&quot;:1,&quot;foreColorIndex&quot;:5,&quot;pos&quot;:1,&quot;transparency&quot;:0.800000011920929}],&quot;type&quot;:3},&quot;glow&quot;:{&quot;colorType&quot;:0},&quot;line&quot;:{&quot;gradient&quot;:[{&quot;brightness&quot;:0.800000011920929,&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3"/>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638_2*l_h_i*1_1_1"/>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348.45007874015744,&quot;left&quot;:106.04998779296875,&quot;top&quot;:94,&quot;width&quot;:754.150024414062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299999713897705,&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638_2*l_h_i*1_1_2"/>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395.6,&quot;left&quot;:0,&quot;top&quot;:94,&quot;width&quot;:960}"/>
  <p:tag name="KSO_WM_DIAGRAM_COLOR_MATCH_VALUE" val="{&quot;shape&quot;:{&quot;fill&quot;:{&quot;gradient&quot;:[{&quot;brightness&quot;:0.949999988079071,&quot;colorType&quot;:1,&quot;foreColorIndex&quot;:5,&quot;pos&quot;:0,&quot;transparency&quot;:1},{&quot;brightness&quot;:0.800000011920929,&quot;colorType&quot;:1,&quot;foreColorIndex&quot;:5,&quot;pos&quot;:1,&quot;transparency&quot;:0.800000011920929}],&quot;type&quot;:3},&quot;glow&quot;:{&quot;colorType&quot;:0},&quot;line&quot;:{&quot;gradient&quot;:[{&quot;brightness&quot;:0.800000011920929,&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3"/>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638_2*l_h_i*1_1_1"/>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395.6,&quot;left&quot;:0,&quot;top&quot;:94,&quot;width&quot;:960}"/>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299999713897705,&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638_2*l_h_i*1_1_2"/>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395.6,&quot;left&quot;:0,&quot;top&quot;:94,&quot;width&quot;:960}"/>
  <p:tag name="KSO_WM_DIAGRAM_COLOR_MATCH_VALUE" val="{&quot;shape&quot;:{&quot;fill&quot;:{&quot;gradient&quot;:[{&quot;brightness&quot;:0.949999988079071,&quot;colorType&quot;:1,&quot;foreColorIndex&quot;:5,&quot;pos&quot;:0,&quot;transparency&quot;:1},{&quot;brightness&quot;:0.800000011920929,&quot;colorType&quot;:1,&quot;foreColorIndex&quot;:5,&quot;pos&quot;:1,&quot;transparency&quot;:0.800000011920929}],&quot;type&quot;:3},&quot;glow&quot;:{&quot;colorType&quot;:0},&quot;line&quot;:{&quot;gradient&quot;:[{&quot;brightness&quot;:0.800000011920929,&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3"/>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638_2*l_h_i*1_1_1"/>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395.6,&quot;left&quot;:0,&quot;top&quot;:94,&quot;width&quot;:960}"/>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299999713897705,&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Lst>
</file>

<file path=ppt/tags/tag58.xml><?xml version="1.0" encoding="utf-8"?>
<p:tagLst xmlns:p="http://schemas.openxmlformats.org/presentationml/2006/main">
  <p:tag name="KSO_WM_DIAGRAM_VIRTUALLY_FRAME" val="{&quot;height&quot;:395.6,&quot;left&quot;:0,&quot;top&quot;:94,&quot;width&quot;:960}"/>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638_2*l_h_i*1_1_2"/>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395.6,&quot;left&quot;:0,&quot;top&quot;:94,&quot;width&quot;:960}"/>
  <p:tag name="KSO_WM_DIAGRAM_COLOR_MATCH_VALUE" val="{&quot;shape&quot;:{&quot;fill&quot;:{&quot;gradient&quot;:[{&quot;brightness&quot;:0.949999988079071,&quot;colorType&quot;:1,&quot;foreColorIndex&quot;:5,&quot;pos&quot;:0,&quot;transparency&quot;:1},{&quot;brightness&quot;:0.800000011920929,&quot;colorType&quot;:1,&quot;foreColorIndex&quot;:5,&quot;pos&quot;:1,&quot;transparency&quot;:0.800000011920929}],&quot;type&quot;:3},&quot;glow&quot;:{&quot;colorType&quot;:0},&quot;line&quot;:{&quot;gradient&quot;:[{&quot;brightness&quot;:0.800000011920929,&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3"/>
</p:tagLst>
</file>

<file path=ppt/tags/tag6.xml><?xml version="1.0" encoding="utf-8"?>
<p:tagLst xmlns:p="http://schemas.openxmlformats.org/presentationml/2006/main">
  <p:tag name="KSO_WM_DIAGRAM_VIRTUALLY_FRAME" val="{&quot;height&quot;:303.15,&quot;left&quot;:268.05,&quot;top&quot;:150.8,&quot;width&quot;:559.15}"/>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638_2*l_h_i*1_1_1"/>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395.6,&quot;left&quot;:0,&quot;top&quot;:94,&quot;width&quot;:960}"/>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299999713897705,&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638_2*l_h_i*1_1_2"/>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395.6,&quot;left&quot;:0,&quot;top&quot;:94,&quot;width&quot;:960}"/>
  <p:tag name="KSO_WM_DIAGRAM_COLOR_MATCH_VALUE" val="{&quot;shape&quot;:{&quot;fill&quot;:{&quot;gradient&quot;:[{&quot;brightness&quot;:0.949999988079071,&quot;colorType&quot;:1,&quot;foreColorIndex&quot;:5,&quot;pos&quot;:0,&quot;transparency&quot;:1},{&quot;brightness&quot;:0.800000011920929,&quot;colorType&quot;:1,&quot;foreColorIndex&quot;:5,&quot;pos&quot;:1,&quot;transparency&quot;:0.800000011920929}],&quot;type&quot;:3},&quot;glow&quot;:{&quot;colorType&quot;:0},&quot;line&quot;:{&quot;gradient&quot;:[{&quot;brightness&quot;:0.800000011920929,&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3"/>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638_2*l_h_i*1_1_1"/>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395.6,&quot;left&quot;:0,&quot;top&quot;:94,&quot;width&quot;:960}"/>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299999713897705,&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Lst>
</file>

<file path=ppt/tags/tag63.xml><?xml version="1.0" encoding="utf-8"?>
<p:tagLst xmlns:p="http://schemas.openxmlformats.org/presentationml/2006/main">
  <p:tag name="KSO_WM_DIAGRAM_VIRTUALLY_FRAME" val="{&quot;height&quot;:395.6,&quot;left&quot;:0,&quot;top&quot;:94,&quot;width&quot;:960}"/>
</p:tagLst>
</file>

<file path=ppt/tags/tag64.xml><?xml version="1.0" encoding="utf-8"?>
<p:tagLst xmlns:p="http://schemas.openxmlformats.org/presentationml/2006/main">
  <p:tag name="KSO_WM_DIAGRAM_VIRTUALLY_FRAME" val="{&quot;height&quot;:395.6,&quot;left&quot;:0,&quot;top&quot;:94,&quot;width&quot;:960}"/>
</p:tagLst>
</file>

<file path=ppt/tags/tag65.xml><?xml version="1.0" encoding="utf-8"?>
<p:tagLst xmlns:p="http://schemas.openxmlformats.org/presentationml/2006/main">
  <p:tag name="KSO_WM_DIAGRAM_VIRTUALLY_FRAME" val="{&quot;height&quot;:395.6,&quot;left&quot;:0,&quot;top&quot;:94,&quot;width&quot;:960}"/>
</p:tagLst>
</file>

<file path=ppt/tags/tag66.xml><?xml version="1.0" encoding="utf-8"?>
<p:tagLst xmlns:p="http://schemas.openxmlformats.org/presentationml/2006/main">
  <p:tag name="KSO_WM_DIAGRAM_VIRTUALLY_FRAME" val="{&quot;height&quot;:395.6,&quot;left&quot;:0,&quot;top&quot;:94,&quot;width&quot;:960}"/>
</p:tagLst>
</file>

<file path=ppt/tags/tag67.xml><?xml version="1.0" encoding="utf-8"?>
<p:tagLst xmlns:p="http://schemas.openxmlformats.org/presentationml/2006/main">
  <p:tag name="KSO_WM_DIAGRAM_VIRTUALLY_FRAME" val="{&quot;height&quot;:395.6,&quot;left&quot;:0,&quot;top&quot;:94,&quot;width&quot;:960}"/>
</p:tagLst>
</file>

<file path=ppt/tags/tag68.xml><?xml version="1.0" encoding="utf-8"?>
<p:tagLst xmlns:p="http://schemas.openxmlformats.org/presentationml/2006/main">
  <p:tag name="KSO_WM_DIAGRAM_VIRTUALLY_FRAME" val="{&quot;height&quot;:395.6,&quot;left&quot;:0,&quot;top&quot;:94,&quot;width&quot;:960}"/>
</p:tagLst>
</file>

<file path=ppt/tags/tag69.xml><?xml version="1.0" encoding="utf-8"?>
<p:tagLst xmlns:p="http://schemas.openxmlformats.org/presentationml/2006/main">
  <p:tag name="KSO_WM_DIAGRAM_VIRTUALLY_FRAME" val="{&quot;height&quot;:395.6,&quot;left&quot;:0,&quot;top&quot;:94,&quot;width&quot;:960}"/>
</p:tagLst>
</file>

<file path=ppt/tags/tag7.xml><?xml version="1.0" encoding="utf-8"?>
<p:tagLst xmlns:p="http://schemas.openxmlformats.org/presentationml/2006/main">
  <p:tag name="KSO_WM_DIAGRAM_VIRTUALLY_FRAME" val="{&quot;height&quot;:303.15,&quot;left&quot;:268.05,&quot;top&quot;:150.8,&quot;width&quot;:559.15}"/>
</p:tagLst>
</file>

<file path=ppt/tags/tag70.xml><?xml version="1.0" encoding="utf-8"?>
<p:tagLst xmlns:p="http://schemas.openxmlformats.org/presentationml/2006/main">
  <p:tag name="COMMONDATA" val="eyJoZGlkIjoiMzhjYzI3ODA2MDA4YmJmNjU1MmIxZmJjNjc1YjA0MDgifQ=="/>
  <p:tag name="RESOURCE_RECORD_KEY" val="{&quot;13&quot;:[19951231],&quot;70&quot;:[3312419]}"/>
</p:tagLst>
</file>

<file path=ppt/tags/tag8.xml><?xml version="1.0" encoding="utf-8"?>
<p:tagLst xmlns:p="http://schemas.openxmlformats.org/presentationml/2006/main">
  <p:tag name="KSO_WM_DIAGRAM_VIRTUALLY_FRAME" val="{&quot;height&quot;:303.15,&quot;left&quot;:268.05,&quot;top&quot;:150.8,&quot;width&quot;:559.15}"/>
</p:tagLst>
</file>

<file path=ppt/tags/tag9.xml><?xml version="1.0" encoding="utf-8"?>
<p:tagLst xmlns:p="http://schemas.openxmlformats.org/presentationml/2006/main">
  <p:tag name="KSO_WM_DIAGRAM_VIRTUALLY_FRAME" val="{&quot;height&quot;:303.15,&quot;left&quot;:268.05,&quot;top&quot;:150.8,&quot;width&quot;:559.15}"/>
</p:tagLst>
</file>

<file path=ppt/theme/theme1.xml><?xml version="1.0" encoding="utf-8"?>
<a:theme xmlns:a="http://schemas.openxmlformats.org/drawingml/2006/main" name="1_Office 主题">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4327</Words>
  <Application>WPS 演示</Application>
  <PresentationFormat>宽屏</PresentationFormat>
  <Paragraphs>212</Paragraphs>
  <Slides>11</Slides>
  <Notes>12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Arial</vt:lpstr>
      <vt:lpstr>宋体</vt:lpstr>
      <vt:lpstr>Wingdings</vt:lpstr>
      <vt:lpstr>微软雅黑</vt:lpstr>
      <vt:lpstr>Calibri</vt:lpstr>
      <vt:lpstr>Wingdings</vt:lpstr>
      <vt:lpstr>Arial Unicode MS</vt:lpstr>
      <vt:lpstr>Calibri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罗晓樱</dc:creator>
  <cp:lastModifiedBy>朱家瑞</cp:lastModifiedBy>
  <cp:revision>242</cp:revision>
  <dcterms:created xsi:type="dcterms:W3CDTF">2025-07-18T17:18:00Z</dcterms:created>
  <dcterms:modified xsi:type="dcterms:W3CDTF">2025-07-20T01:59:49Z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A4C59E283C454823B9DBD6B0F7ECD703_13</vt:lpwstr>
  </property>
</Properties>
</file>