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16" showSpecialPlsOnTitleSld="0" autoCompressPictures="0">
  <p:sldMasterIdLst>
    <p:sldMasterId id="2147483648" r:id="rId1"/>
  </p:sldMasterIdLst>
  <p:notesMasterIdLst>
    <p:notesMasterId r:id="rId4"/>
  </p:notesMasterIdLst>
  <p:handoutMasterIdLst>
    <p:handoutMasterId r:id="rId16"/>
  </p:handoutMasterIdLst>
  <p:sldIdLst>
    <p:sldId id="256" r:id="rId3"/>
    <p:sldId id="387" r:id="rId5"/>
    <p:sldId id="385" r:id="rId6"/>
    <p:sldId id="388" r:id="rId7"/>
    <p:sldId id="383" r:id="rId8"/>
    <p:sldId id="386" r:id="rId9"/>
    <p:sldId id="322" r:id="rId10"/>
    <p:sldId id="369" r:id="rId11"/>
    <p:sldId id="379" r:id="rId12"/>
    <p:sldId id="346" r:id="rId13"/>
    <p:sldId id="380" r:id="rId14"/>
    <p:sldId id="344" r:id="rId15"/>
  </p:sldIdLst>
  <p:sldSz cx="9144000" cy="5143500" type="screen16x9"/>
  <p:notesSz cx="6858000" cy="9144000"/>
  <p:custDataLst>
    <p:tags r:id="rId20"/>
  </p:custDataLst>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userDrawn="1">
          <p15:clr>
            <a:srgbClr val="A4A3A4"/>
          </p15:clr>
        </p15:guide>
        <p15:guide id="2" pos="2812" userDrawn="1">
          <p15:clr>
            <a:srgbClr val="A4A3A4"/>
          </p15:clr>
        </p15:guide>
        <p15:guide id="3" orient="horz" pos="29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0000"/>
    <a:srgbClr val="002C75"/>
    <a:srgbClr val="015093"/>
    <a:srgbClr val="C2191F"/>
    <a:srgbClr val="388600"/>
    <a:srgbClr val="1D7600"/>
    <a:srgbClr val="C80E47"/>
    <a:srgbClr val="E77737"/>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74" autoAdjust="0"/>
  </p:normalViewPr>
  <p:slideViewPr>
    <p:cSldViewPr snapToObjects="1" showGuides="1">
      <p:cViewPr varScale="1">
        <p:scale>
          <a:sx n="147" d="100"/>
          <a:sy n="147" d="100"/>
        </p:scale>
        <p:origin x="546" y="108"/>
      </p:cViewPr>
      <p:guideLst>
        <p:guide orient="horz" pos="1665"/>
        <p:guide pos="2812"/>
        <p:guide orient="horz" pos="2981"/>
      </p:guideLst>
    </p:cSldViewPr>
  </p:slideViewPr>
  <p:notesTextViewPr>
    <p:cViewPr>
      <p:scale>
        <a:sx n="100" d="100"/>
        <a:sy n="100" d="100"/>
      </p:scale>
      <p:origin x="0" y="0"/>
    </p:cViewPr>
  </p:notesTextViewPr>
  <p:sorterViewPr>
    <p:cViewPr>
      <p:scale>
        <a:sx n="200" d="100"/>
        <a:sy n="200" d="100"/>
      </p:scale>
      <p:origin x="0" y="-2898"/>
    </p:cViewPr>
  </p:sorterViewPr>
  <p:notesViewPr>
    <p:cSldViewPr snapToGrid="0" snapToObjects="1">
      <p:cViewPr varScale="1">
        <p:scale>
          <a:sx n="55" d="100"/>
          <a:sy n="55" d="100"/>
        </p:scale>
        <p:origin x="2469" y="51"/>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67.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94F0A0-08F5-419D-B0CA-0B233803F4E7}"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432EEF-C344-42C9-805F-4168919799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3D304-425D-4D58-B236-CF62D2D18D9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55C81-464B-4944-80EA-7CE8515C610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E8D55C81-464B-4944-80EA-7CE8515C610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E8D55C81-464B-4944-80EA-7CE8515C610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D55C81-464B-4944-80EA-7CE8515C610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D55C81-464B-4944-80EA-7CE8515C610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E8D55C81-464B-4944-80EA-7CE8515C610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E8D55C81-464B-4944-80EA-7CE8515C610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E8D55C81-464B-4944-80EA-7CE8515C610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D55C81-464B-4944-80EA-7CE8515C610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E8D55C81-464B-4944-80EA-7CE8515C610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lang="en-US"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灯片编号占位符 3"/>
          <p:cNvSpPr>
            <a:spLocks noGrp="1"/>
          </p:cNvSpPr>
          <p:nvPr>
            <p:ph type="sldNum" sz="quarter" idx="10"/>
          </p:nvPr>
        </p:nvSpPr>
        <p:spPr/>
        <p:txBody>
          <a:bodyPr/>
          <a:lstStyle/>
          <a:p>
            <a:fld id="{E8D55C81-464B-4944-80EA-7CE8515C610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D55C81-464B-4944-80EA-7CE8515C610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E8D55C81-464B-4944-80EA-7CE8515C610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2_仅标题">
    <p:spTree>
      <p:nvGrpSpPr>
        <p:cNvPr id="1" name=""/>
        <p:cNvGrpSpPr/>
        <p:nvPr/>
      </p:nvGrpSpPr>
      <p:grpSpPr>
        <a:xfrm>
          <a:off x="0" y="0"/>
          <a:ext cx="0" cy="0"/>
          <a:chOff x="0" y="0"/>
          <a:chExt cx="0" cy="0"/>
        </a:xfrm>
      </p:grpSpPr>
      <p:sp>
        <p:nvSpPr>
          <p:cNvPr id="62" name="幻灯片编号占位符 5"/>
          <p:cNvSpPr txBox="1"/>
          <p:nvPr userDrawn="1"/>
        </p:nvSpPr>
        <p:spPr>
          <a:xfrm>
            <a:off x="8738444" y="4860794"/>
            <a:ext cx="397322" cy="273844"/>
          </a:xfrm>
          <a:prstGeom prst="rect">
            <a:avLst/>
          </a:prstGeom>
          <a:solidFill>
            <a:schemeClr val="bg1"/>
          </a:solidFill>
        </p:spPr>
        <p:txBody>
          <a:bodyPr vert="horz" lIns="91440" tIns="45720" rIns="91440" bIns="45720" rtlCol="0" anchor="ctr"/>
          <a:lstStyle>
            <a:defPPr>
              <a:defRPr lang="zh-CN"/>
            </a:defPPr>
            <a:lvl1pPr marL="0" algn="ctr" defTabSz="457200" rtl="0" eaLnBrk="1" latinLnBrk="0" hangingPunct="1">
              <a:defRPr sz="1000" b="1" kern="1200">
                <a:solidFill>
                  <a:schemeClr val="tx1"/>
                </a:solidFill>
                <a:latin typeface="Arial" panose="020B0604020202020204" pitchFamily="34" charset="0"/>
                <a:ea typeface="Arial Unicode MS" panose="020B0604020202020204" pitchFamily="34" charset="-122"/>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E227A6-C5AB-4140-BB4D-120E9B89A66E}" type="slidenum">
              <a:rPr kumimoji="1" lang="zh-CN" altLang="en-US" smtClean="0"/>
            </a:fld>
            <a:endParaRPr kumimoji="1" lang="zh-CN" altLang="en-US" dirty="0"/>
          </a:p>
        </p:txBody>
      </p:sp>
      <p:sp>
        <p:nvSpPr>
          <p:cNvPr id="9" name="标题 1"/>
          <p:cNvSpPr>
            <a:spLocks noGrp="1"/>
          </p:cNvSpPr>
          <p:nvPr userDrawn="1"/>
        </p:nvSpPr>
        <p:spPr>
          <a:xfrm>
            <a:off x="706120" y="196850"/>
            <a:ext cx="9607550" cy="543560"/>
          </a:xfrm>
          <a:prstGeom prst="rect">
            <a:avLst/>
          </a:prstGeom>
        </p:spPr>
        <p:txBody>
          <a:bodyPr lIns="91431" tIns="45716" rIns="91431" bIns="45716" anchor="ctr" anchorCtr="0">
            <a:normAutofit/>
          </a:bodyPr>
          <a:lstStyle>
            <a:lvl1pPr algn="l" defTabSz="914400" rtl="0" eaLnBrk="1" latinLnBrk="0" hangingPunct="1">
              <a:lnSpc>
                <a:spcPct val="90000"/>
              </a:lnSpc>
              <a:spcBef>
                <a:spcPct val="0"/>
              </a:spcBef>
              <a:buNone/>
              <a:defRPr sz="4400" kern="1200">
                <a:solidFill>
                  <a:schemeClr val="tx1"/>
                </a:solidFill>
                <a:latin typeface="仓耳渔阳体 W02" panose="02020400000000000000" charset="-122"/>
                <a:ea typeface="仓耳渔阳体 W02" panose="02020400000000000000" charset="-122"/>
                <a:cs typeface="+mj-cs"/>
              </a:defRPr>
            </a:lvl1pPr>
          </a:lstStyle>
          <a:p>
            <a:pPr indent="0" defTabSz="1219200" fontAlgn="auto">
              <a:lnSpc>
                <a:spcPct val="100000"/>
              </a:lnSpc>
            </a:pPr>
            <a:endParaRPr lang="zh-CN" altLang="en-US" sz="2400" b="1"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矩形 2"/>
          <p:cNvSpPr/>
          <p:nvPr userDrawn="1">
            <p:custDataLst>
              <p:tags r:id="rId2"/>
            </p:custDataLst>
          </p:nvPr>
        </p:nvSpPr>
        <p:spPr>
          <a:xfrm>
            <a:off x="0" y="196850"/>
            <a:ext cx="9135766" cy="542925"/>
          </a:xfrm>
          <a:prstGeom prst="rect">
            <a:avLst/>
          </a:prstGeom>
          <a:solidFill>
            <a:schemeClr val="tx2">
              <a:lumMod val="60000"/>
              <a:lumOff val="40000"/>
            </a:schemeClr>
          </a:solidFill>
        </p:spPr>
        <p:style>
          <a:lnRef idx="0">
            <a:srgbClr val="FFFFFF"/>
          </a:lnRef>
          <a:fillRef idx="1">
            <a:schemeClr val="accent1"/>
          </a:fillRef>
          <a:effectRef idx="0">
            <a:srgbClr val="FFFFFF"/>
          </a:effectRef>
          <a:fontRef idx="minor">
            <a:schemeClr val="dk1"/>
          </a:fontRef>
        </p:style>
        <p:txBody>
          <a:bodyPr vertOverflow="overflow" horzOverflow="overflow" vert="horz" wrap="square" lIns="91438" tIns="45718" rIns="91438" bIns="45718" numCol="1" spcCol="0" rtlCol="0" fromWordArt="0" anchor="ctr" anchorCtr="0" forceAA="0" compatLnSpc="1">
            <a:noAutofit/>
          </a:bodyPr>
          <a:lstStyle/>
          <a:p>
            <a:pPr algn="ctr" defTabSz="1219200"/>
            <a:endParaRPr lang="zh-CN" altLang="en-US" sz="2700" dirty="0">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仅标题">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196850"/>
            <a:ext cx="7491730" cy="542925"/>
          </a:xfrm>
          <a:prstGeom prst="rect">
            <a:avLst/>
          </a:prstGeom>
          <a:solidFill>
            <a:schemeClr val="tx2">
              <a:lumMod val="60000"/>
              <a:lumOff val="40000"/>
            </a:schemeClr>
          </a:solidFill>
        </p:spPr>
        <p:style>
          <a:lnRef idx="0">
            <a:srgbClr val="FFFFFF"/>
          </a:lnRef>
          <a:fillRef idx="1">
            <a:schemeClr val="accent1"/>
          </a:fillRef>
          <a:effectRef idx="0">
            <a:srgbClr val="FFFFFF"/>
          </a:effectRef>
          <a:fontRef idx="minor">
            <a:schemeClr val="dk1"/>
          </a:fontRef>
        </p:style>
        <p:txBody>
          <a:bodyPr vertOverflow="overflow" horzOverflow="overflow" vert="horz" wrap="square" lIns="91438" tIns="45718" rIns="91438" bIns="45718" numCol="1" spcCol="0" rtlCol="0" fromWordArt="0" anchor="ctr" anchorCtr="0" forceAA="0" compatLnSpc="1">
            <a:noAutofit/>
          </a:bodyPr>
          <a:lstStyle/>
          <a:p>
            <a:pPr algn="ctr" defTabSz="1219200"/>
            <a:endParaRPr lang="zh-CN" altLang="en-US" sz="2700" dirty="0">
              <a:solidFill>
                <a:srgbClr val="FFFFFF"/>
              </a:solidFill>
              <a:latin typeface="微软雅黑" panose="020B0503020204020204" pitchFamily="34" charset="-122"/>
              <a:ea typeface="微软雅黑" panose="020B0503020204020204" pitchFamily="34" charset="-122"/>
              <a:sym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标题 1"/>
          <p:cNvSpPr>
            <a:spLocks noGrp="1"/>
          </p:cNvSpPr>
          <p:nvPr userDrawn="1"/>
        </p:nvSpPr>
        <p:spPr>
          <a:xfrm>
            <a:off x="706120" y="196850"/>
            <a:ext cx="9607550" cy="543560"/>
          </a:xfrm>
          <a:prstGeom prst="rect">
            <a:avLst/>
          </a:prstGeom>
        </p:spPr>
        <p:txBody>
          <a:bodyPr lIns="91431" tIns="45716" rIns="91431" bIns="45716" anchor="ctr" anchorCtr="0">
            <a:normAutofit/>
          </a:bodyPr>
          <a:lstStyle>
            <a:lvl1pPr algn="l" defTabSz="914400" rtl="0" eaLnBrk="1" latinLnBrk="0" hangingPunct="1">
              <a:lnSpc>
                <a:spcPct val="90000"/>
              </a:lnSpc>
              <a:spcBef>
                <a:spcPct val="0"/>
              </a:spcBef>
              <a:buNone/>
              <a:defRPr sz="4400" kern="1200">
                <a:solidFill>
                  <a:schemeClr val="tx1"/>
                </a:solidFill>
                <a:latin typeface="仓耳渔阳体 W02" panose="02020400000000000000" charset="-122"/>
                <a:ea typeface="仓耳渔阳体 W02" panose="02020400000000000000" charset="-122"/>
                <a:cs typeface="+mj-cs"/>
              </a:defRPr>
            </a:lvl1pPr>
          </a:lstStyle>
          <a:p>
            <a:pPr indent="0" defTabSz="1219200" fontAlgn="auto">
              <a:lnSpc>
                <a:spcPct val="100000"/>
              </a:lnSpc>
            </a:pPr>
            <a:endParaRPr lang="zh-CN" altLang="en-US" sz="2400" b="1"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矩形 5"/>
          <p:cNvSpPr/>
          <p:nvPr userDrawn="1">
            <p:custDataLst>
              <p:tags r:id="rId3"/>
            </p:custDataLst>
          </p:nvPr>
        </p:nvSpPr>
        <p:spPr>
          <a:xfrm>
            <a:off x="0" y="196850"/>
            <a:ext cx="9144000" cy="542925"/>
          </a:xfrm>
          <a:prstGeom prst="rect">
            <a:avLst/>
          </a:prstGeom>
          <a:solidFill>
            <a:schemeClr val="tx2">
              <a:lumMod val="60000"/>
              <a:lumOff val="40000"/>
            </a:schemeClr>
          </a:solidFill>
        </p:spPr>
        <p:style>
          <a:lnRef idx="0">
            <a:srgbClr val="FFFFFF"/>
          </a:lnRef>
          <a:fillRef idx="1">
            <a:schemeClr val="accent1"/>
          </a:fillRef>
          <a:effectRef idx="0">
            <a:srgbClr val="FFFFFF"/>
          </a:effectRef>
          <a:fontRef idx="minor">
            <a:schemeClr val="dk1"/>
          </a:fontRef>
        </p:style>
        <p:txBody>
          <a:bodyPr vertOverflow="overflow" horzOverflow="overflow" vert="horz" wrap="square" lIns="91438" tIns="45718" rIns="91438" bIns="45718" numCol="1" spcCol="0" rtlCol="0" fromWordArt="0" anchor="ctr" anchorCtr="0" forceAA="0" compatLnSpc="1">
            <a:noAutofit/>
          </a:bodyPr>
          <a:lstStyle/>
          <a:p>
            <a:pPr algn="ctr" defTabSz="1219200"/>
            <a:endParaRPr lang="zh-CN" altLang="en-US" sz="2700" dirty="0">
              <a:solidFill>
                <a:srgbClr val="FFFFFF"/>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457200" rtl="0" eaLnBrk="1" latinLnBrk="0" hangingPunct="1">
        <a:spcBef>
          <a:spcPct val="0"/>
        </a:spcBef>
        <a:buNone/>
        <a:defRPr sz="2400" b="1" kern="1200">
          <a:solidFill>
            <a:schemeClr val="bg2"/>
          </a:solidFill>
          <a:latin typeface="微软雅黑" panose="020B0503020204020204" pitchFamily="34" charset="-122"/>
          <a:ea typeface="微软雅黑" panose="020B0503020204020204" pitchFamily="34" charset="-122"/>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media/image16.jpeg"/><Relationship Id="rId7" Type="http://schemas.openxmlformats.org/officeDocument/2006/relationships/tags" Target="../tags/tag61.xml"/><Relationship Id="rId6" Type="http://schemas.openxmlformats.org/officeDocument/2006/relationships/image" Target="../media/image15.png"/><Relationship Id="rId5" Type="http://schemas.openxmlformats.org/officeDocument/2006/relationships/tags" Target="../tags/tag60.xml"/><Relationship Id="rId4" Type="http://schemas.openxmlformats.org/officeDocument/2006/relationships/image" Target="../media/image14.png"/><Relationship Id="rId3" Type="http://schemas.openxmlformats.org/officeDocument/2006/relationships/tags" Target="../tags/tag59.xml"/><Relationship Id="rId2" Type="http://schemas.openxmlformats.org/officeDocument/2006/relationships/image" Target="../media/image13.png"/><Relationship Id="rId13" Type="http://schemas.openxmlformats.org/officeDocument/2006/relationships/notesSlide" Target="../notesSlides/notesSlide11.xml"/><Relationship Id="rId12" Type="http://schemas.openxmlformats.org/officeDocument/2006/relationships/slideLayout" Target="../slideLayouts/slideLayout1.xml"/><Relationship Id="rId11" Type="http://schemas.openxmlformats.org/officeDocument/2006/relationships/tags" Target="../tags/tag63.xml"/><Relationship Id="rId10" Type="http://schemas.openxmlformats.org/officeDocument/2006/relationships/image" Target="../media/image17.png"/><Relationship Id="rId1" Type="http://schemas.openxmlformats.org/officeDocument/2006/relationships/tags" Target="../tags/tag58.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8" Type="http://schemas.openxmlformats.org/officeDocument/2006/relationships/notesSlide" Target="../notesSlides/notesSlide6.xml"/><Relationship Id="rId17" Type="http://schemas.openxmlformats.org/officeDocument/2006/relationships/slideLayout" Target="../slideLayouts/slideLayout1.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2" Type="http://schemas.openxmlformats.org/officeDocument/2006/relationships/notesSlide" Target="../notesSlides/notesSlide8.xml"/><Relationship Id="rId21" Type="http://schemas.openxmlformats.org/officeDocument/2006/relationships/slideLayout" Target="../slideLayouts/slideLayout1.xml"/><Relationship Id="rId20" Type="http://schemas.openxmlformats.org/officeDocument/2006/relationships/image" Target="../media/image8.png"/><Relationship Id="rId2" Type="http://schemas.openxmlformats.org/officeDocument/2006/relationships/tags" Target="../tags/tag30.xml"/><Relationship Id="rId19" Type="http://schemas.openxmlformats.org/officeDocument/2006/relationships/tags" Target="../tags/tag45.xml"/><Relationship Id="rId18" Type="http://schemas.openxmlformats.org/officeDocument/2006/relationships/image" Target="../media/image7.png"/><Relationship Id="rId17" Type="http://schemas.openxmlformats.org/officeDocument/2006/relationships/tags" Target="../tags/tag44.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image" Target="../media/image6.png"/><Relationship Id="rId10" Type="http://schemas.openxmlformats.org/officeDocument/2006/relationships/tags" Target="../tags/tag38.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7" Type="http://schemas.openxmlformats.org/officeDocument/2006/relationships/notesSlide" Target="../notesSlides/notesSlide9.xml"/><Relationship Id="rId16" Type="http://schemas.openxmlformats.org/officeDocument/2006/relationships/slideLayout" Target="../slideLayouts/slideLayout1.xml"/><Relationship Id="rId15" Type="http://schemas.openxmlformats.org/officeDocument/2006/relationships/image" Target="../media/image12.png"/><Relationship Id="rId14" Type="http://schemas.openxmlformats.org/officeDocument/2006/relationships/tags" Target="../tags/tag56.xml"/><Relationship Id="rId13" Type="http://schemas.openxmlformats.org/officeDocument/2006/relationships/image" Target="../media/image11.png"/><Relationship Id="rId12" Type="http://schemas.openxmlformats.org/officeDocument/2006/relationships/image" Target="../media/image10.png"/><Relationship Id="rId11" Type="http://schemas.openxmlformats.org/officeDocument/2006/relationships/tags" Target="../tags/tag55.xml"/><Relationship Id="rId10" Type="http://schemas.openxmlformats.org/officeDocument/2006/relationships/image" Target="../media/image9.png"/><Relationship Id="rId1"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奥氟医保-20250707-美化版-1"/>
          <p:cNvPicPr>
            <a:picLocks noChangeAspect="1"/>
          </p:cNvPicPr>
          <p:nvPr>
            <p:custDataLst>
              <p:tags r:id="rId1"/>
            </p:custDataLst>
          </p:nvPr>
        </p:nvPicPr>
        <p:blipFill>
          <a:blip r:embed="rId2"/>
          <a:stretch>
            <a:fillRect/>
          </a:stretch>
        </p:blipFill>
        <p:spPr>
          <a:xfrm>
            <a:off x="1270" y="0"/>
            <a:ext cx="9141460" cy="5307750"/>
          </a:xfrm>
          <a:prstGeom prst="rect">
            <a:avLst/>
          </a:prstGeom>
        </p:spPr>
      </p:pic>
      <p:pic>
        <p:nvPicPr>
          <p:cNvPr id="2" name="图片 1"/>
          <p:cNvPicPr>
            <a:picLocks noChangeAspect="1"/>
          </p:cNvPicPr>
          <p:nvPr/>
        </p:nvPicPr>
        <p:blipFill rotWithShape="1">
          <a:blip r:embed="rId3"/>
          <a:srcRect l="7071" t="8089" r="7659" b="8375"/>
          <a:stretch>
            <a:fillRect/>
          </a:stretch>
        </p:blipFill>
        <p:spPr>
          <a:xfrm>
            <a:off x="7524000" y="123750"/>
            <a:ext cx="1489075" cy="437515"/>
          </a:xfrm>
          <a:prstGeom prst="rect">
            <a:avLst/>
          </a:prstGeom>
        </p:spPr>
      </p:pic>
      <p:sp>
        <p:nvSpPr>
          <p:cNvPr id="3" name="文本框 2"/>
          <p:cNvSpPr txBox="1"/>
          <p:nvPr/>
        </p:nvSpPr>
        <p:spPr>
          <a:xfrm>
            <a:off x="463762" y="4135295"/>
            <a:ext cx="5142230" cy="706755"/>
          </a:xfrm>
          <a:prstGeom prst="rect">
            <a:avLst/>
          </a:prstGeom>
          <a:noFill/>
        </p:spPr>
        <p:txBody>
          <a:bodyPr wrap="square" rtlCol="0">
            <a:spAutoFit/>
          </a:bodyPr>
          <a:lstStyle/>
          <a:p>
            <a:pPr algn="l">
              <a:lnSpc>
                <a:spcPct val="150000"/>
              </a:lnSpc>
            </a:pPr>
            <a:r>
              <a:rPr lang="zh-CN" altLang="en-US" sz="16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江苏长泰药业股份有限公司</a:t>
            </a:r>
            <a:r>
              <a:rPr lang="en-US" altLang="zh-CN" sz="16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16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16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2025</a:t>
            </a:r>
            <a:r>
              <a:rPr lang="zh-CN" altLang="en-US" sz="16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6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16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月</a:t>
            </a:r>
            <a:endParaRPr lang="zh-CN" altLang="en-US" sz="16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p:cNvSpPr txBox="1"/>
          <p:nvPr/>
        </p:nvSpPr>
        <p:spPr>
          <a:xfrm>
            <a:off x="324000" y="1491750"/>
            <a:ext cx="5846164" cy="1814830"/>
          </a:xfrm>
          <a:prstGeom prst="rect">
            <a:avLst/>
          </a:prstGeom>
          <a:noFill/>
        </p:spPr>
        <p:txBody>
          <a:bodyPr wrap="square" rtlCol="0">
            <a:spAutoFit/>
          </a:bodyPr>
          <a:lstStyle>
            <a:defPPr>
              <a:defRPr lang="zh-CN"/>
            </a:defPPr>
            <a:lvl1pPr>
              <a:defRPr sz="3200" b="1">
                <a:solidFill>
                  <a:schemeClr val="accent5">
                    <a:lumMod val="75000"/>
                  </a:schemeClr>
                </a:solidFill>
                <a:latin typeface="思源黑体 Medium"/>
                <a:ea typeface="思源黑体 Medium"/>
                <a:cs typeface="思源黑体 Medium" panose="020B0600000000000000" charset="-122"/>
              </a:defRPr>
            </a:lvl1pPr>
          </a:lstStyle>
          <a:p>
            <a:pPr marL="285750" indent="-285750">
              <a:lnSpc>
                <a:spcPct val="150000"/>
              </a:lnSpc>
              <a:buClr>
                <a:schemeClr val="tx2">
                  <a:lumMod val="60000"/>
                  <a:lumOff val="40000"/>
                </a:schemeClr>
              </a:buClr>
              <a:buSzPct val="70000"/>
              <a:buFont typeface="Wingdings" panose="05000000000000000000" pitchFamily="2" charset="2"/>
              <a:buChar char="q"/>
            </a:pP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医保目录内缺乏既能快速控制双相抑郁急性发作又能防止转躁的药物，奥氟合剂填补了该治疗领域的空白</a:t>
            </a:r>
            <a:endPar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chemeClr val="tx2">
                  <a:lumMod val="60000"/>
                  <a:lumOff val="40000"/>
                </a:schemeClr>
              </a:buClr>
              <a:buSzPct val="70000"/>
              <a:buFont typeface="Wingdings" panose="05000000000000000000" pitchFamily="2" charset="2"/>
              <a:buChar char="q"/>
            </a:pPr>
            <a:r>
              <a:rPr lang="zh-CN" altLang="en-US" sz="1600" b="1" dirty="0">
                <a:solidFill>
                  <a:schemeClr val="tx1"/>
                </a:solidFill>
                <a:latin typeface="微软雅黑" panose="020B0503020204020204" pitchFamily="34" charset="-122"/>
                <a:ea typeface="微软雅黑" panose="020B0503020204020204" pitchFamily="34" charset="-122"/>
              </a:rPr>
              <a:t>奥氟合剂依从性更好，副作用更小</a:t>
            </a:r>
            <a:r>
              <a:rPr lang="zh-CN" altLang="en-US" sz="1600" dirty="0">
                <a:solidFill>
                  <a:schemeClr val="tx1"/>
                </a:solidFill>
                <a:latin typeface="微软雅黑" panose="020B0503020204020204" pitchFamily="34" charset="-122"/>
                <a:ea typeface="微软雅黑" panose="020B0503020204020204" pitchFamily="34" charset="-122"/>
              </a:rPr>
              <a:t>，有效降低自杀风险</a:t>
            </a:r>
            <a:endParaRPr lang="en-US" altLang="zh-CN" sz="1600" b="1" dirty="0">
              <a:solidFill>
                <a:schemeClr val="tx1"/>
              </a:solidFill>
              <a:latin typeface="微软雅黑" panose="020B0503020204020204" pitchFamily="34" charset="-122"/>
              <a:ea typeface="微软雅黑" panose="020B0503020204020204" pitchFamily="34" charset="-122"/>
            </a:endParaRPr>
          </a:p>
          <a:p>
            <a:pPr marL="285750" indent="-285750">
              <a:lnSpc>
                <a:spcPct val="150000"/>
              </a:lnSpc>
              <a:buClr>
                <a:schemeClr val="tx2">
                  <a:lumMod val="60000"/>
                  <a:lumOff val="40000"/>
                </a:schemeClr>
              </a:buClr>
              <a:buSzPct val="70000"/>
              <a:buFont typeface="Wingdings" panose="05000000000000000000" pitchFamily="2" charset="2"/>
              <a:buChar char="q"/>
            </a:pPr>
            <a:r>
              <a:rPr lang="en-US" altLang="zh-CN" sz="1600" b="1"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柳叶刀</a:t>
            </a:r>
            <a:r>
              <a:rPr lang="en-US" altLang="zh-CN" sz="1600" b="1"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报道：奥氟合剂</a:t>
            </a:r>
            <a:r>
              <a:rPr lang="zh-CN" altLang="en-US" sz="1600" dirty="0">
                <a:solidFill>
                  <a:schemeClr val="tx1"/>
                </a:solidFill>
                <a:latin typeface="微软雅黑" panose="020B0503020204020204" pitchFamily="34" charset="-122"/>
                <a:ea typeface="微软雅黑" panose="020B0503020204020204" pitchFamily="34" charset="-122"/>
              </a:rPr>
              <a:t>优于其他治疗方案</a:t>
            </a:r>
            <a:endPar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q"/>
            </a:pPr>
            <a:endPar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V7朗斯弗中文LOGO使用规范-19.jpg"/>
          <p:cNvPicPr/>
          <p:nvPr userDrawn="1">
            <p:custDataLst>
              <p:tags r:id="rId4"/>
            </p:custDataLst>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4473" t="14914" r="5608" b="84372"/>
          <a:stretch>
            <a:fillRect/>
          </a:stretch>
        </p:blipFill>
        <p:spPr>
          <a:xfrm flipV="1">
            <a:off x="491490" y="4077970"/>
            <a:ext cx="4561840" cy="28800"/>
          </a:xfrm>
          <a:prstGeom prst="rect">
            <a:avLst/>
          </a:prstGeom>
        </p:spPr>
      </p:pic>
      <p:sp>
        <p:nvSpPr>
          <p:cNvPr id="12" name="文本框 11" descr="7b0a2020202022776f7264617274223a2022220a7d0a"/>
          <p:cNvSpPr txBox="1"/>
          <p:nvPr/>
        </p:nvSpPr>
        <p:spPr>
          <a:xfrm>
            <a:off x="324000" y="632862"/>
            <a:ext cx="6645866" cy="523220"/>
          </a:xfrm>
          <a:prstGeom prst="rect">
            <a:avLst/>
          </a:prstGeom>
          <a:noFill/>
          <a:effectLst>
            <a:outerShdw blurRad="50800" dist="38100" dir="2700000" algn="tl" rotWithShape="0">
              <a:schemeClr val="bg1">
                <a:alpha val="40000"/>
              </a:schemeClr>
            </a:outerShdw>
          </a:effectLst>
        </p:spPr>
        <p:txBody>
          <a:bodyPr wrap="square" rtlCol="0">
            <a:spAutoFit/>
          </a:bodyPr>
          <a:lstStyle>
            <a:defPPr>
              <a:defRPr lang="zh-CN"/>
            </a:defPPr>
            <a:lvl1pPr>
              <a:defRPr sz="3200" b="1">
                <a:solidFill>
                  <a:schemeClr val="accent5">
                    <a:lumMod val="75000"/>
                  </a:schemeClr>
                </a:solidFill>
                <a:latin typeface="思源黑体 Medium"/>
                <a:ea typeface="思源黑体 Medium"/>
                <a:cs typeface="思源黑体 Medium" panose="020B0600000000000000" charset="-122"/>
              </a:defRPr>
            </a:lvl1pPr>
          </a:lstStyle>
          <a:p>
            <a:r>
              <a:rPr lang="zh-CN" altLang="en-US" sz="2800"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奥氮平氟西汀胶囊</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（简称“奥氟合剂”）</a:t>
            </a:r>
            <a:endParaRPr lang="en-US" altLang="zh-CN" sz="2000"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72737" y="987750"/>
            <a:ext cx="8378289" cy="484632"/>
          </a:xfrm>
          <a:prstGeom prst="rect">
            <a:avLst/>
          </a:prstGeom>
          <a:pattFill prst="pct20">
            <a:fgClr>
              <a:schemeClr val="bg1">
                <a:lumMod val="95000"/>
              </a:schemeClr>
            </a:fgClr>
            <a:bgClr>
              <a:schemeClr val="bg1"/>
            </a:bgClr>
          </a:pattFill>
          <a:ln>
            <a:solidFill>
              <a:schemeClr val="accent1">
                <a:lumMod val="75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marL="0" marR="0" indent="0" algn="l" defTabSz="913765" rtl="0" eaLnBrk="1" fontAlgn="auto" latinLnBrk="0" hangingPunct="1">
              <a:lnSpc>
                <a:spcPct val="130000"/>
              </a:lnSpc>
              <a:spcBef>
                <a:spcPts val="0"/>
              </a:spcBef>
              <a:spcAft>
                <a:spcPts val="0"/>
              </a:spcAft>
              <a:buClrTx/>
              <a:buSzPct val="100000"/>
              <a:buFontTx/>
              <a:buNone/>
            </a:pPr>
            <a:endPar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圆角矩形 10"/>
          <p:cNvSpPr/>
          <p:nvPr/>
        </p:nvSpPr>
        <p:spPr>
          <a:xfrm>
            <a:off x="372737" y="1563751"/>
            <a:ext cx="2258288" cy="2304000"/>
          </a:xfrm>
          <a:prstGeom prst="roundRect">
            <a:avLst/>
          </a:prstGeom>
          <a:solidFill>
            <a:schemeClr val="accent1">
              <a:lumMod val="75000"/>
            </a:schemeClr>
          </a:solidFill>
          <a:ln>
            <a:noFill/>
          </a:ln>
          <a:effectLst>
            <a:outerShdw blurRad="190500" dir="5400000" sx="63000" sy="63000" algn="t" rotWithShape="0">
              <a:schemeClr val="bg1">
                <a:alpha val="40000"/>
              </a:schemeClr>
            </a:outerShdw>
            <a:reflection blurRad="6350" stA="50000" endA="300" endPos="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marL="0" marR="0" indent="0" algn="l" defTabSz="913765" rtl="0" eaLnBrk="1" fontAlgn="auto" latinLnBrk="0" hangingPunct="1">
              <a:lnSpc>
                <a:spcPct val="130000"/>
              </a:lnSpc>
              <a:spcBef>
                <a:spcPts val="0"/>
              </a:spcBef>
              <a:spcAft>
                <a:spcPts val="0"/>
              </a:spcAft>
              <a:buClrTx/>
              <a:buSzPct val="100000"/>
              <a:buFontTx/>
              <a:buNone/>
            </a:pPr>
            <a:endParaRPr kumimoji="0" lang="zh-CN" altLang="en-US" sz="1400" b="0" i="0" u="none" strike="noStrike" kern="1200" cap="none" spc="0" normalizeH="0" baseline="0" noProof="0" dirty="0">
              <a:ln>
                <a:noFill/>
              </a:ln>
              <a:solidFill>
                <a:schemeClr val="tx1"/>
              </a:solidFill>
              <a:effectLst/>
              <a:uLnTx/>
              <a:uFillTx/>
              <a:latin typeface="+mn-ea"/>
              <a:cs typeface="+mn-cs"/>
            </a:endParaRPr>
          </a:p>
        </p:txBody>
      </p:sp>
      <p:sp>
        <p:nvSpPr>
          <p:cNvPr id="10" name="标题 1"/>
          <p:cNvSpPr txBox="1"/>
          <p:nvPr/>
        </p:nvSpPr>
        <p:spPr>
          <a:xfrm>
            <a:off x="952901" y="176986"/>
            <a:ext cx="7132321" cy="5661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rgbClr val="C72C56"/>
                </a:solidFill>
                <a:latin typeface="微软雅黑" panose="020B0503020204020204" pitchFamily="34" charset="-122"/>
                <a:ea typeface="微软雅黑" panose="020B0503020204020204" pitchFamily="34" charset="-122"/>
                <a:cs typeface="+mj-cs"/>
              </a:defRPr>
            </a:lvl1pPr>
          </a:lstStyle>
          <a:p>
            <a:endParaRPr lang="zh-CN" altLang="en-US" sz="2400" dirty="0">
              <a:latin typeface="Arial" panose="020B0604020202020204" pitchFamily="34" charset="0"/>
              <a:ea typeface="楷体" panose="02010609060101010101" charset="-122"/>
            </a:endParaRPr>
          </a:p>
        </p:txBody>
      </p:sp>
      <p:sp>
        <p:nvSpPr>
          <p:cNvPr id="6" name="标题 5"/>
          <p:cNvSpPr>
            <a:spLocks noGrp="1"/>
          </p:cNvSpPr>
          <p:nvPr>
            <p:ph type="title" idx="4294967295"/>
          </p:nvPr>
        </p:nvSpPr>
        <p:spPr>
          <a:xfrm>
            <a:off x="-293" y="130565"/>
            <a:ext cx="8176840" cy="566261"/>
          </a:xfrm>
          <a:prstGeom prst="rect">
            <a:avLst/>
          </a:prstGeom>
        </p:spPr>
        <p:txBody>
          <a:bodyPr vert="horz" lIns="91440" tIns="45720" rIns="91440" bIns="45720" rtlCol="0" anchor="b" anchorCtr="0">
            <a:noAutofit/>
          </a:bodyPr>
          <a:lstStyle/>
          <a:p>
            <a:r>
              <a:rPr lang="en-US" altLang="zh-CN" sz="2000" kern="0" spc="-8" dirty="0">
                <a:solidFill>
                  <a:schemeClr val="bg1"/>
                </a:solidFill>
                <a:latin typeface="Times New Roman" panose="02020603050405020304" pitchFamily="18" charset="0"/>
                <a:cs typeface="Times New Roman" panose="02020603050405020304" pitchFamily="18" charset="0"/>
              </a:rPr>
              <a:t> 03 </a:t>
            </a:r>
            <a:r>
              <a:rPr lang="zh-CN" altLang="en-US" sz="2000" kern="0" spc="-8" dirty="0">
                <a:solidFill>
                  <a:schemeClr val="bg1"/>
                </a:solidFill>
                <a:latin typeface="Times New Roman" panose="02020603050405020304" pitchFamily="18" charset="0"/>
                <a:cs typeface="Times New Roman" panose="02020603050405020304" pitchFamily="18" charset="0"/>
              </a:rPr>
              <a:t>有效性</a:t>
            </a:r>
            <a:r>
              <a:rPr lang="zh-CN" altLang="en-US" sz="2000" kern="0" dirty="0">
                <a:solidFill>
                  <a:schemeClr val="bg1"/>
                </a:solidFill>
                <a:latin typeface="Times New Roman" panose="02020603050405020304" pitchFamily="18" charset="0"/>
                <a:cs typeface="Times New Roman" panose="02020603050405020304" pitchFamily="18" charset="0"/>
                <a:sym typeface="+mn-ea"/>
              </a:rPr>
              <a:t>：</a:t>
            </a:r>
            <a:r>
              <a:rPr lang="zh-CN" altLang="en-US" sz="2000" u="sng" kern="0" spc="-8" dirty="0">
                <a:solidFill>
                  <a:schemeClr val="bg1"/>
                </a:solidFill>
                <a:latin typeface="Times New Roman" panose="02020603050405020304" pitchFamily="18" charset="0"/>
                <a:cs typeface="Times New Roman" panose="02020603050405020304" pitchFamily="18" charset="0"/>
              </a:rPr>
              <a:t>权威指南推荐奥氟合剂为双相抑郁发作急性期的首选</a:t>
            </a:r>
            <a:endParaRPr lang="zh-CN" altLang="en-US" sz="2000" u="sng" kern="0" spc="-8"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323666" y="4631070"/>
            <a:ext cx="5400000" cy="323165"/>
          </a:xfrm>
          <a:prstGeom prst="rect">
            <a:avLst/>
          </a:prstGeom>
          <a:noFill/>
        </p:spPr>
        <p:txBody>
          <a:bodyPr wrap="square">
            <a:spAutoFit/>
          </a:bodyPr>
          <a:lstStyle>
            <a:defPPr>
              <a:defRPr lang="zh-CN"/>
            </a:defPPr>
            <a:lvl1pPr>
              <a:defRPr sz="500">
                <a:latin typeface="Times New Roman" panose="02020603050405020304" pitchFamily="18" charset="0"/>
                <a:cs typeface="Times New Roman" panose="02020603050405020304" pitchFamily="18" charset="0"/>
              </a:defRPr>
            </a:lvl1pPr>
          </a:lstStyle>
          <a:p>
            <a:r>
              <a:rPr lang="en-US" altLang="zh-CN" dirty="0">
                <a:solidFill>
                  <a:prstClr val="black"/>
                </a:solidFill>
                <a:ea typeface="微软雅黑" panose="020B0503020204020204" pitchFamily="34" charset="-122"/>
                <a:sym typeface="+mn-ea"/>
              </a:rPr>
              <a:t>[1]. National Institute for Health and Care Excellence</a:t>
            </a:r>
            <a:r>
              <a:rPr lang="zh-CN" altLang="zh-CN" dirty="0">
                <a:solidFill>
                  <a:prstClr val="black"/>
                </a:solidFill>
                <a:ea typeface="微软雅黑" panose="020B0503020204020204" pitchFamily="34" charset="-122"/>
                <a:sym typeface="+mn-ea"/>
              </a:rPr>
              <a:t>（</a:t>
            </a:r>
            <a:r>
              <a:rPr lang="en-US" altLang="zh-CN" dirty="0">
                <a:solidFill>
                  <a:prstClr val="black"/>
                </a:solidFill>
                <a:ea typeface="微软雅黑" panose="020B0503020204020204" pitchFamily="34" charset="-122"/>
                <a:sym typeface="+mn-ea"/>
              </a:rPr>
              <a:t>NICE</a:t>
            </a:r>
            <a:r>
              <a:rPr lang="zh-CN" altLang="zh-CN" dirty="0">
                <a:solidFill>
                  <a:prstClr val="black"/>
                </a:solidFill>
                <a:ea typeface="微软雅黑" panose="020B0503020204020204" pitchFamily="34" charset="-122"/>
                <a:sym typeface="+mn-ea"/>
              </a:rPr>
              <a:t>）：</a:t>
            </a:r>
            <a:r>
              <a:rPr lang="en-US" altLang="zh-CN" dirty="0">
                <a:solidFill>
                  <a:prstClr val="black"/>
                </a:solidFill>
                <a:ea typeface="微软雅黑" panose="020B0503020204020204" pitchFamily="34" charset="-122"/>
                <a:sym typeface="+mn-ea"/>
              </a:rPr>
              <a:t>Bipolar disorder</a:t>
            </a:r>
            <a:r>
              <a:rPr lang="zh-CN" altLang="zh-CN" dirty="0">
                <a:solidFill>
                  <a:prstClr val="black"/>
                </a:solidFill>
                <a:ea typeface="微软雅黑" panose="020B0503020204020204" pitchFamily="34" charset="-122"/>
                <a:sym typeface="+mn-ea"/>
              </a:rPr>
              <a:t>：</a:t>
            </a:r>
            <a:r>
              <a:rPr lang="en-US" altLang="zh-CN" dirty="0">
                <a:solidFill>
                  <a:prstClr val="black"/>
                </a:solidFill>
                <a:ea typeface="微软雅黑" panose="020B0503020204020204" pitchFamily="34" charset="-122"/>
                <a:sym typeface="+mn-ea"/>
              </a:rPr>
              <a:t> assessment and Management.(2023)</a:t>
            </a:r>
            <a:endParaRPr lang="en-US" altLang="zh-CN" dirty="0">
              <a:solidFill>
                <a:prstClr val="black"/>
              </a:solidFill>
              <a:ea typeface="微软雅黑" panose="020B0503020204020204" pitchFamily="34" charset="-122"/>
            </a:endParaRPr>
          </a:p>
          <a:p>
            <a:r>
              <a:rPr lang="en-US" altLang="zh-CN" dirty="0">
                <a:solidFill>
                  <a:prstClr val="black"/>
                </a:solidFill>
                <a:ea typeface="微软雅黑" panose="020B0503020204020204" pitchFamily="34" charset="-122"/>
              </a:rPr>
              <a:t>[2]. International College of Neuropsychopharmacology(CINP)</a:t>
            </a:r>
            <a:r>
              <a:rPr lang="zh-CN" altLang="zh-CN" dirty="0">
                <a:solidFill>
                  <a:prstClr val="black"/>
                </a:solidFill>
                <a:ea typeface="微软雅黑" panose="020B0503020204020204" pitchFamily="34" charset="-122"/>
              </a:rPr>
              <a:t>：</a:t>
            </a:r>
            <a:r>
              <a:rPr lang="en-US" altLang="zh-CN" dirty="0">
                <a:solidFill>
                  <a:prstClr val="black"/>
                </a:solidFill>
                <a:ea typeface="微软雅黑" panose="020B0503020204020204" pitchFamily="34" charset="-122"/>
              </a:rPr>
              <a:t>Treatment Guidelines in Bipolar Disorders.(2017)</a:t>
            </a:r>
            <a:endParaRPr lang="en-US" altLang="zh-CN" dirty="0">
              <a:solidFill>
                <a:prstClr val="black"/>
              </a:solidFill>
              <a:ea typeface="微软雅黑" panose="020B0503020204020204" pitchFamily="34" charset="-122"/>
            </a:endParaRPr>
          </a:p>
          <a:p>
            <a:r>
              <a:rPr lang="en-US" altLang="zh-CN" dirty="0">
                <a:solidFill>
                  <a:prstClr val="black"/>
                </a:solidFill>
                <a:ea typeface="微软雅黑" panose="020B0503020204020204" pitchFamily="34" charset="-122"/>
              </a:rPr>
              <a:t>[3].</a:t>
            </a:r>
            <a:r>
              <a:rPr lang="zh-CN" altLang="en-US" dirty="0">
                <a:solidFill>
                  <a:prstClr val="black"/>
                </a:solidFill>
                <a:ea typeface="微软雅黑" panose="020B0503020204020204" pitchFamily="34" charset="-122"/>
              </a:rPr>
              <a:t>中国双相障碍防治指南</a:t>
            </a:r>
            <a:r>
              <a:rPr lang="en-US" altLang="zh-CN" dirty="0">
                <a:solidFill>
                  <a:prstClr val="black"/>
                </a:solidFill>
                <a:ea typeface="微软雅黑" panose="020B0503020204020204" pitchFamily="34" charset="-122"/>
              </a:rPr>
              <a:t>.</a:t>
            </a:r>
            <a:r>
              <a:rPr lang="zh-CN" altLang="en-US" dirty="0">
                <a:solidFill>
                  <a:prstClr val="black"/>
                </a:solidFill>
                <a:ea typeface="微软雅黑" panose="020B0503020204020204" pitchFamily="34" charset="-122"/>
              </a:rPr>
              <a:t>中华医学会精神医学分会</a:t>
            </a:r>
            <a:r>
              <a:rPr lang="en-US" altLang="zh-CN" dirty="0">
                <a:solidFill>
                  <a:prstClr val="black"/>
                </a:solidFill>
                <a:ea typeface="微软雅黑" panose="020B0503020204020204" pitchFamily="34" charset="-122"/>
              </a:rPr>
              <a:t>.(2015) .</a:t>
            </a:r>
            <a:endParaRPr lang="en-US" altLang="zh-CN" dirty="0">
              <a:solidFill>
                <a:prstClr val="black"/>
              </a:solidFill>
              <a:ea typeface="微软雅黑" panose="020B0503020204020204" pitchFamily="34" charset="-122"/>
            </a:endParaRPr>
          </a:p>
        </p:txBody>
      </p:sp>
      <p:sp>
        <p:nvSpPr>
          <p:cNvPr id="5" name="矩形 4"/>
          <p:cNvSpPr/>
          <p:nvPr/>
        </p:nvSpPr>
        <p:spPr>
          <a:xfrm>
            <a:off x="3214795" y="1041360"/>
            <a:ext cx="5504850" cy="377411"/>
          </a:xfrm>
          <a:prstGeom prst="rect">
            <a:avLst/>
          </a:prstGeom>
        </p:spPr>
        <p:txBody>
          <a:bodyPr wrap="square">
            <a:spAutoFit/>
          </a:bodyPr>
          <a:lstStyle/>
          <a:p>
            <a:pPr>
              <a:lnSpc>
                <a:spcPct val="150000"/>
              </a:lnSpc>
              <a:buSzPct val="70000"/>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   双相障碍</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Ⅰ</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型抑郁发作</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急性期：首选奥氟合剂</a:t>
            </a:r>
            <a:endPar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838795" y="1035894"/>
            <a:ext cx="1610287" cy="369332"/>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临床指南推荐</a:t>
            </a:r>
            <a:endParaRPr lang="zh-CN" altLang="en-US" b="1" dirty="0">
              <a:latin typeface="微软雅黑" panose="020B0503020204020204" pitchFamily="34" charset="-122"/>
              <a:ea typeface="微软雅黑" panose="020B0503020204020204" pitchFamily="34" charset="-122"/>
            </a:endParaRPr>
          </a:p>
        </p:txBody>
      </p:sp>
      <p:sp>
        <p:nvSpPr>
          <p:cNvPr id="11" name="燕尾形 10"/>
          <p:cNvSpPr/>
          <p:nvPr/>
        </p:nvSpPr>
        <p:spPr>
          <a:xfrm>
            <a:off x="2378779" y="987750"/>
            <a:ext cx="484632" cy="48463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marL="0" marR="0" indent="0" algn="l" defTabSz="913765" rtl="0" eaLnBrk="1" fontAlgn="auto" latinLnBrk="0" hangingPunct="1">
              <a:lnSpc>
                <a:spcPct val="130000"/>
              </a:lnSpc>
              <a:spcBef>
                <a:spcPts val="0"/>
              </a:spcBef>
              <a:spcAft>
                <a:spcPts val="0"/>
              </a:spcAft>
              <a:buClrTx/>
              <a:buSzPct val="100000"/>
              <a:buFontTx/>
              <a:buNone/>
            </a:pPr>
            <a:endParaRPr kumimoji="0" lang="zh-CN" altLang="en-US" sz="1400" b="0" i="0" u="none" strike="noStrike" kern="1200" cap="none" spc="0" normalizeH="0" baseline="0" noProof="0" dirty="0">
              <a:ln>
                <a:noFill/>
              </a:ln>
              <a:solidFill>
                <a:schemeClr val="tx1"/>
              </a:solidFill>
              <a:effectLst/>
              <a:uLnTx/>
              <a:uFillTx/>
              <a:latin typeface="+mn-ea"/>
              <a:cs typeface="+mn-cs"/>
            </a:endParaRPr>
          </a:p>
        </p:txBody>
      </p:sp>
      <p:sp>
        <p:nvSpPr>
          <p:cNvPr id="12" name="燕尾形 11"/>
          <p:cNvSpPr/>
          <p:nvPr/>
        </p:nvSpPr>
        <p:spPr>
          <a:xfrm>
            <a:off x="2730163" y="987750"/>
            <a:ext cx="484632" cy="484632"/>
          </a:xfrm>
          <a:prstGeom prst="chevron">
            <a:avLst/>
          </a:prstGeom>
          <a:solidFill>
            <a:schemeClr val="accent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marL="0" marR="0" indent="0" algn="l" defTabSz="913765" rtl="0" eaLnBrk="1" fontAlgn="auto" latinLnBrk="0" hangingPunct="1">
              <a:lnSpc>
                <a:spcPct val="130000"/>
              </a:lnSpc>
              <a:spcBef>
                <a:spcPts val="0"/>
              </a:spcBef>
              <a:spcAft>
                <a:spcPts val="0"/>
              </a:spcAft>
              <a:buClrTx/>
              <a:buSzPct val="100000"/>
              <a:buFontTx/>
              <a:buNone/>
            </a:pPr>
            <a:endParaRPr kumimoji="0" lang="zh-CN" altLang="en-US" sz="1400" b="0" i="0" u="none" strike="noStrike" kern="1200" cap="none" spc="0" normalizeH="0" baseline="0" noProof="0" dirty="0">
              <a:ln>
                <a:noFill/>
              </a:ln>
              <a:solidFill>
                <a:schemeClr val="tx1"/>
              </a:solidFill>
              <a:effectLst/>
              <a:uLnTx/>
              <a:uFillTx/>
              <a:latin typeface="+mn-ea"/>
              <a:cs typeface="+mn-cs"/>
            </a:endParaRPr>
          </a:p>
        </p:txBody>
      </p:sp>
      <p:sp>
        <p:nvSpPr>
          <p:cNvPr id="16" name="矩形 15"/>
          <p:cNvSpPr/>
          <p:nvPr/>
        </p:nvSpPr>
        <p:spPr>
          <a:xfrm>
            <a:off x="108000" y="4007792"/>
            <a:ext cx="8928000" cy="295915"/>
          </a:xfrm>
          <a:prstGeom prst="rect">
            <a:avLst/>
          </a:prstGeom>
        </p:spPr>
        <p:txBody>
          <a:bodyPr wrap="square">
            <a:spAutoFit/>
          </a:bodyPr>
          <a:lstStyle/>
          <a:p>
            <a:pPr algn="ctr">
              <a:lnSpc>
                <a:spcPct val="150000"/>
              </a:lnSpc>
              <a:buSzPct val="70000"/>
            </a:pPr>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注：由于原研奥氟合剂未在国内上市，早期在中国双相障碍防治指南中，只能推荐 </a:t>
            </a:r>
            <a:r>
              <a:rPr lang="zh-CN" altLang="en-US" sz="1000" b="1" dirty="0">
                <a:latin typeface="Times New Roman" panose="02020603050405020304" pitchFamily="18" charset="0"/>
                <a:ea typeface="微软雅黑" panose="020B0503020204020204" pitchFamily="34" charset="-122"/>
                <a:cs typeface="Times New Roman" panose="02020603050405020304" pitchFamily="18" charset="0"/>
              </a:rPr>
              <a:t>“奥氮平片</a:t>
            </a:r>
            <a:r>
              <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000" b="1" dirty="0">
                <a:latin typeface="Times New Roman" panose="02020603050405020304" pitchFamily="18" charset="0"/>
                <a:ea typeface="微软雅黑" panose="020B0503020204020204" pitchFamily="34" charset="-122"/>
                <a:cs typeface="Times New Roman" panose="02020603050405020304" pitchFamily="18" charset="0"/>
              </a:rPr>
              <a:t>氟西汀胶囊”</a:t>
            </a:r>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联合超说明书使用，用于控制双相抑郁急性发作</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 name="表格 1"/>
          <p:cNvGraphicFramePr/>
          <p:nvPr>
            <p:custDataLst>
              <p:tags r:id="rId1"/>
            </p:custDataLst>
          </p:nvPr>
        </p:nvGraphicFramePr>
        <p:xfrm>
          <a:off x="372737" y="1563751"/>
          <a:ext cx="8378289" cy="2304000"/>
        </p:xfrm>
        <a:graphic>
          <a:graphicData uri="http://schemas.openxmlformats.org/drawingml/2006/table">
            <a:tbl>
              <a:tblPr firstRow="1" bandRow="1">
                <a:tableStyleId>{2D5ABB26-0587-4C30-8999-92F81FD0307C}</a:tableStyleId>
              </a:tblPr>
              <a:tblGrid>
                <a:gridCol w="2258288"/>
                <a:gridCol w="2088000"/>
                <a:gridCol w="3024000"/>
                <a:gridCol w="1008001"/>
              </a:tblGrid>
              <a:tr h="450598">
                <a:tc>
                  <a:txBody>
                    <a:bodyPr/>
                    <a:lstStyle/>
                    <a:p>
                      <a:pPr algn="ctr">
                        <a:lnSpc>
                          <a:spcPct val="100000"/>
                        </a:lnSpc>
                        <a:spcBef>
                          <a:spcPts val="0"/>
                        </a:spcBef>
                        <a:spcAft>
                          <a:spcPts val="0"/>
                        </a:spcAft>
                        <a:buNone/>
                      </a:pPr>
                      <a:r>
                        <a:rPr lang="zh-CN" altLang="en-US" sz="1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指南</a:t>
                      </a:r>
                      <a:r>
                        <a:rPr lang="en-US" altLang="zh-CN" sz="1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共识</a:t>
                      </a:r>
                      <a:endParaRPr lang="zh-CN" altLang="en-US" sz="1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5941" marR="3594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buNone/>
                      </a:pPr>
                      <a:r>
                        <a:rPr lang="zh-CN" altLang="en-US" sz="1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单位</a:t>
                      </a:r>
                      <a:r>
                        <a:rPr lang="en-US" altLang="zh-CN" sz="1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机构</a:t>
                      </a:r>
                      <a:endParaRPr lang="zh-CN" altLang="en-US" sz="1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5941" marR="3594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buNone/>
                      </a:pP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推荐内容</a:t>
                      </a:r>
                      <a:endPar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5941" marR="3594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buNone/>
                      </a:pP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推荐等级</a:t>
                      </a:r>
                      <a:endPar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5941" marR="3594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663465">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lang="zh-CN" altLang="en-US" sz="1200" b="1"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双相障碍评估和管理指南</a:t>
                      </a:r>
                      <a:endParaRPr kumimoji="0" lang="zh-CN" altLang="en-US" sz="1200" b="1" u="none" strike="noStrike" kern="1200" cap="none" normalizeH="0" baseline="0"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ctr" latinLnBrk="0" hangingPunct="1">
                        <a:lnSpc>
                          <a:spcPct val="100000"/>
                        </a:lnSpc>
                        <a:spcBef>
                          <a:spcPct val="20000"/>
                        </a:spcBef>
                        <a:spcAft>
                          <a:spcPct val="0"/>
                        </a:spcAft>
                        <a:buClrTx/>
                        <a:buSzTx/>
                        <a:buFontTx/>
                        <a:buNone/>
                      </a:pPr>
                      <a:r>
                        <a:rPr lang="zh-CN" altLang="en-US" sz="1200" b="1"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（最新版</a:t>
                      </a:r>
                      <a:r>
                        <a:rPr lang="en-US" altLang="zh-CN" sz="1200" b="1"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2023</a:t>
                      </a:r>
                      <a:r>
                        <a:rPr lang="zh-CN" altLang="en-US" sz="1200" b="1"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200" b="1"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buNone/>
                      </a:pPr>
                      <a:r>
                        <a:rPr lang="zh-CN" altLang="en-US" sz="1200" dirty="0">
                          <a:ln>
                            <a:noFill/>
                          </a:ln>
                          <a:effectLst/>
                          <a:latin typeface="Times New Roman" panose="02020603050405020304" pitchFamily="18" charset="0"/>
                          <a:ea typeface="微软雅黑" panose="020B0503020204020204" pitchFamily="34" charset="-122"/>
                          <a:cs typeface="Times New Roman" panose="02020603050405020304" pitchFamily="18" charset="0"/>
                        </a:rPr>
                        <a:t>英国国家健康和管理卓越研究院</a:t>
                      </a:r>
                      <a:r>
                        <a:rPr lang="en-US" altLang="zh-CN" sz="1200" dirty="0">
                          <a:ln>
                            <a:noFill/>
                          </a:ln>
                          <a:effectLst/>
                          <a:latin typeface="Times New Roman" panose="02020603050405020304" pitchFamily="18" charset="0"/>
                          <a:ea typeface="微软雅黑" panose="020B0503020204020204" pitchFamily="34" charset="-122"/>
                          <a:cs typeface="Times New Roman" panose="02020603050405020304" pitchFamily="18" charset="0"/>
                        </a:rPr>
                        <a:t>(NICE)</a:t>
                      </a:r>
                      <a:endParaRPr lang="en-US" altLang="zh-CN" sz="120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buNone/>
                      </a:pP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中重度双相抑郁患者，首选单独使用奥氮平氟西汀胶囊</a:t>
                      </a:r>
                      <a:r>
                        <a:rPr lang="en-US" altLang="zh-CN" sz="1200" b="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1</a:t>
                      </a:r>
                      <a:endParaRPr lang="zh-CN" altLang="en-US" sz="1200" b="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5941" marR="3594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级</a:t>
                      </a:r>
                      <a:r>
                        <a:rPr lang="en-US" altLang="zh-CN"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级</a:t>
                      </a:r>
                      <a:endPar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5941" marR="3594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583923">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lang="zh-CN" altLang="en-US" sz="1200" b="1"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成人双相障碍治疗指南</a:t>
                      </a:r>
                      <a:endParaRPr kumimoji="0" lang="zh-CN" altLang="en-US" sz="1200" b="1" u="none" strike="noStrike" cap="none" normalizeH="0" baseline="0"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ctr" latinLnBrk="0" hangingPunct="1">
                        <a:lnSpc>
                          <a:spcPct val="100000"/>
                        </a:lnSpc>
                        <a:spcBef>
                          <a:spcPct val="20000"/>
                        </a:spcBef>
                        <a:spcAft>
                          <a:spcPct val="0"/>
                        </a:spcAft>
                        <a:buClrTx/>
                        <a:buSzTx/>
                        <a:buFontTx/>
                        <a:buNone/>
                      </a:pPr>
                      <a:r>
                        <a:rPr lang="zh-CN" altLang="en-US" sz="1200" b="1"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（最新版</a:t>
                      </a:r>
                      <a:r>
                        <a:rPr lang="en-US" altLang="zh-CN" sz="1200" b="1"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2017</a:t>
                      </a:r>
                      <a:r>
                        <a:rPr lang="zh-CN" altLang="en-US" sz="1200" b="1"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200" b="1"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buNone/>
                      </a:pPr>
                      <a:r>
                        <a:rPr lang="zh-CN" altLang="en-US" sz="120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国际神经精神药理学学院</a:t>
                      </a:r>
                      <a:r>
                        <a:rPr lang="en-US" altLang="zh-CN" sz="1200" dirty="0">
                          <a:ln>
                            <a:noFill/>
                          </a:ln>
                          <a:effectLst/>
                          <a:latin typeface="Times New Roman" panose="02020603050405020304" pitchFamily="18" charset="0"/>
                          <a:ea typeface="微软雅黑" panose="020B0503020204020204" pitchFamily="34" charset="-122"/>
                          <a:cs typeface="Times New Roman" panose="02020603050405020304" pitchFamily="18" charset="0"/>
                        </a:rPr>
                        <a:t>(CINP)</a:t>
                      </a:r>
                      <a:endParaRPr lang="en-US" altLang="zh-CN" sz="120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治疗双相抑郁急性发作，首选奥氮平氟西汀胶囊</a:t>
                      </a:r>
                      <a:r>
                        <a:rPr lang="en-US" altLang="zh-CN" sz="1200" b="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2</a:t>
                      </a:r>
                      <a:endParaRPr lang="zh-CN" altLang="en-US" sz="1200" b="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5941" marR="3594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级</a:t>
                      </a:r>
                      <a:r>
                        <a:rPr lang="en-US" altLang="zh-CN"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级</a:t>
                      </a:r>
                      <a:endPar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5941" marR="3594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606014">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lang="zh-CN" altLang="en-US" sz="1200" b="1" kern="1200"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中国双相障碍防治指南</a:t>
                      </a:r>
                      <a:endParaRPr lang="en-US" altLang="zh-CN" sz="1200" b="1" kern="1200"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ctr" latinLnBrk="0" hangingPunct="1">
                        <a:lnSpc>
                          <a:spcPct val="100000"/>
                        </a:lnSpc>
                        <a:spcBef>
                          <a:spcPct val="20000"/>
                        </a:spcBef>
                        <a:spcAft>
                          <a:spcPct val="0"/>
                        </a:spcAft>
                        <a:buClrTx/>
                        <a:buSzTx/>
                        <a:buFontTx/>
                        <a:buNone/>
                      </a:pPr>
                      <a:r>
                        <a:rPr lang="zh-CN" altLang="en-US" sz="1200" b="1" kern="1200"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(2015)</a:t>
                      </a:r>
                      <a:endParaRPr lang="zh-CN" altLang="en-US" sz="1200" b="1" kern="1200" dirty="0">
                        <a:ln>
                          <a:noFill/>
                        </a:ln>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457200" rtl="0" eaLnBrk="1" latinLnBrk="0" hangingPunct="1">
                        <a:buNone/>
                      </a:pPr>
                      <a:r>
                        <a:rPr lang="zh-CN" altLang="en-US" sz="1200" kern="120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中华医学会精神医学分会</a:t>
                      </a:r>
                      <a:r>
                        <a:rPr lang="en-US" altLang="zh-CN" sz="1200" kern="120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200" kern="120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双相障碍</a:t>
                      </a:r>
                      <a:r>
                        <a:rPr lang="en-US"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Ⅰ</a:t>
                      </a: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型抑郁发作急性期，奥氮平片联合氟西汀胶囊治疗</a:t>
                      </a:r>
                      <a:r>
                        <a:rPr lang="en-US" altLang="zh-CN" sz="1200" b="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3</a:t>
                      </a:r>
                      <a:endParaRPr lang="zh-CN" altLang="en-US" sz="1200" b="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5941" marR="3594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级</a:t>
                      </a:r>
                      <a:r>
                        <a:rPr lang="en-US" altLang="zh-CN"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级</a:t>
                      </a:r>
                      <a:endPar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5941" marR="3594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3056595" y="2643505"/>
            <a:ext cx="3158490" cy="195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hidden="1"/>
          <p:cNvSpPr/>
          <p:nvPr/>
        </p:nvSpPr>
        <p:spPr>
          <a:xfrm>
            <a:off x="0" y="1004411"/>
            <a:ext cx="1413034"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pic>
        <p:nvPicPr>
          <p:cNvPr id="37" name="https://docer-ks3.wpscdn.cn/picture/4328674489/6d80c3d1765a334b9293f00e5cf902c1.jpg" descr="红丝带曲线形状"/>
          <p:cNvPicPr>
            <a:picLocks noChangeAspect="1"/>
          </p:cNvPicPr>
          <p:nvPr>
            <p:custDataLst>
              <p:tags r:id="rId3"/>
            </p:custDataLst>
          </p:nvPr>
        </p:nvPicPr>
        <p:blipFill>
          <a:blip r:embed="rId4">
            <a:alphaModFix amt="80000"/>
          </a:blip>
          <a:srcRect t="23702" b="18926"/>
          <a:stretch>
            <a:fillRect/>
          </a:stretch>
        </p:blipFill>
        <p:spPr>
          <a:xfrm>
            <a:off x="6588000" y="3862665"/>
            <a:ext cx="2664000" cy="951831"/>
          </a:xfrm>
          <a:prstGeom prst="rect">
            <a:avLst/>
          </a:prstGeom>
        </p:spPr>
      </p:pic>
      <p:sp>
        <p:nvSpPr>
          <p:cNvPr id="73" name="矩形 72" hidden="1"/>
          <p:cNvSpPr/>
          <p:nvPr/>
        </p:nvSpPr>
        <p:spPr>
          <a:xfrm>
            <a:off x="0" y="2375535"/>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76" name="矩形 75" hidden="1"/>
          <p:cNvSpPr/>
          <p:nvPr/>
        </p:nvSpPr>
        <p:spPr>
          <a:xfrm>
            <a:off x="0" y="3063716"/>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77" name="矩形 76" hidden="1"/>
          <p:cNvSpPr/>
          <p:nvPr/>
        </p:nvSpPr>
        <p:spPr>
          <a:xfrm>
            <a:off x="0" y="3742849"/>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31" name="文本框 30"/>
          <p:cNvSpPr txBox="1"/>
          <p:nvPr/>
        </p:nvSpPr>
        <p:spPr>
          <a:xfrm>
            <a:off x="0" y="284420"/>
            <a:ext cx="7516495" cy="400110"/>
          </a:xfrm>
          <a:prstGeom prst="rect">
            <a:avLst/>
          </a:prstGeom>
          <a:noFill/>
        </p:spPr>
        <p:txBody>
          <a:bodyPr wrap="square" anchor="b" anchorCtr="0">
            <a:spAutoFit/>
          </a:bodyPr>
          <a:lstStyle/>
          <a:p>
            <a:r>
              <a:rPr lang="en-US" altLang="zh-CN" sz="20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04 </a:t>
            </a:r>
            <a:r>
              <a:rPr lang="zh-CN" altLang="en-US" sz="20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创新性</a:t>
            </a:r>
            <a:r>
              <a:rPr lang="zh-CN" altLang="en-US" sz="2000" kern="0" dirty="0">
                <a:solidFill>
                  <a:schemeClr val="bg1"/>
                </a:solidFill>
                <a:latin typeface="Times New Roman" panose="02020603050405020304" pitchFamily="18" charset="0"/>
                <a:cs typeface="Times New Roman" panose="02020603050405020304" pitchFamily="18" charset="0"/>
                <a:sym typeface="+mn-ea"/>
              </a:rPr>
              <a:t>：</a:t>
            </a:r>
            <a:r>
              <a:rPr lang="zh-CN" altLang="en-US" sz="2000" b="1" u="sng"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发明</a:t>
            </a:r>
            <a:r>
              <a:rPr lang="zh-CN" altLang="en-US" sz="2000" b="1" u="sng"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专利技术，实现生物等效，降低杂质水平</a:t>
            </a:r>
            <a:endParaRPr lang="zh-CN" altLang="en-US" sz="2000" b="1" u="sng"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6" name="组合 5"/>
          <p:cNvGrpSpPr/>
          <p:nvPr/>
        </p:nvGrpSpPr>
        <p:grpSpPr>
          <a:xfrm>
            <a:off x="6479245" y="2642870"/>
            <a:ext cx="1907540" cy="1953260"/>
            <a:chOff x="10856" y="3996"/>
            <a:chExt cx="3004" cy="3076"/>
          </a:xfrm>
        </p:grpSpPr>
        <p:pic>
          <p:nvPicPr>
            <p:cNvPr id="11" name="图片 10"/>
            <p:cNvPicPr>
              <a:picLocks noChangeAspect="1"/>
            </p:cNvPicPr>
            <p:nvPr>
              <p:custDataLst>
                <p:tags r:id="rId5"/>
              </p:custDataLst>
            </p:nvPr>
          </p:nvPicPr>
          <p:blipFill>
            <a:blip r:embed="rId6"/>
            <a:stretch>
              <a:fillRect/>
            </a:stretch>
          </p:blipFill>
          <p:spPr>
            <a:xfrm>
              <a:off x="10856" y="3996"/>
              <a:ext cx="1737" cy="2606"/>
            </a:xfrm>
            <a:prstGeom prst="rect">
              <a:avLst/>
            </a:prstGeom>
            <a:effectLst>
              <a:outerShdw blurRad="50800" dist="38100" dir="8100000" algn="tr" rotWithShape="0">
                <a:prstClr val="black">
                  <a:alpha val="40000"/>
                </a:prstClr>
              </a:outerShdw>
            </a:effectLst>
            <a:scene3d>
              <a:camera prst="perspectiveRight"/>
              <a:lightRig rig="threePt" dir="t"/>
            </a:scene3d>
          </p:spPr>
        </p:pic>
        <p:pic>
          <p:nvPicPr>
            <p:cNvPr id="12" name="图片 11"/>
            <p:cNvPicPr>
              <a:picLocks noChangeAspect="1"/>
            </p:cNvPicPr>
            <p:nvPr>
              <p:custDataLst>
                <p:tags r:id="rId7"/>
              </p:custDataLst>
            </p:nvPr>
          </p:nvPicPr>
          <p:blipFill>
            <a:blip r:embed="rId8"/>
            <a:stretch>
              <a:fillRect/>
            </a:stretch>
          </p:blipFill>
          <p:spPr>
            <a:xfrm>
              <a:off x="12050" y="4390"/>
              <a:ext cx="1810" cy="2682"/>
            </a:xfrm>
            <a:prstGeom prst="rect">
              <a:avLst/>
            </a:prstGeom>
            <a:effectLst>
              <a:outerShdw blurRad="50800" dist="38100" dir="8100000" algn="tr" rotWithShape="0">
                <a:prstClr val="black">
                  <a:alpha val="40000"/>
                </a:prstClr>
              </a:outerShdw>
            </a:effectLst>
            <a:scene3d>
              <a:camera prst="perspectiveRight"/>
              <a:lightRig rig="threePt" dir="t"/>
            </a:scene3d>
          </p:spPr>
        </p:pic>
      </p:grpSp>
      <p:pic>
        <p:nvPicPr>
          <p:cNvPr id="3" name="图片 2"/>
          <p:cNvPicPr>
            <a:picLocks noChangeAspect="1"/>
          </p:cNvPicPr>
          <p:nvPr>
            <p:custDataLst>
              <p:tags r:id="rId9"/>
            </p:custDataLst>
          </p:nvPr>
        </p:nvPicPr>
        <p:blipFill>
          <a:blip r:embed="rId10"/>
          <a:stretch>
            <a:fillRect/>
          </a:stretch>
        </p:blipFill>
        <p:spPr>
          <a:xfrm>
            <a:off x="320380" y="2712720"/>
            <a:ext cx="2468880" cy="1861185"/>
          </a:xfrm>
          <a:prstGeom prst="rect">
            <a:avLst/>
          </a:prstGeom>
        </p:spPr>
      </p:pic>
      <p:sp>
        <p:nvSpPr>
          <p:cNvPr id="4" name="文本框 3"/>
          <p:cNvSpPr txBox="1"/>
          <p:nvPr>
            <p:custDataLst>
              <p:tags r:id="rId11"/>
            </p:custDataLst>
          </p:nvPr>
        </p:nvSpPr>
        <p:spPr>
          <a:xfrm>
            <a:off x="150200" y="847725"/>
            <a:ext cx="8813165" cy="855980"/>
          </a:xfrm>
          <a:prstGeom prst="rect">
            <a:avLst/>
          </a:prstGeom>
          <a:noFill/>
          <a:ln>
            <a:noFill/>
          </a:ln>
        </p:spPr>
        <p:txBody>
          <a:bodyPr wrap="square" bIns="0" rtlCol="0" anchor="t" anchorCtr="0">
            <a:noAutofit/>
          </a:bodyPr>
          <a:lstStyle/>
          <a:p>
            <a:pPr>
              <a:lnSpc>
                <a:spcPct val="110000"/>
              </a:lnSpc>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1.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原研生产工艺未公开，而</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生产工艺对通过一致性评价至关重要，尤其是复方制剂，</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导致许多药企研发纷纷失败。我司利用发明专利技术使</a:t>
            </a:r>
            <a:r>
              <a:rPr lang="zh-CN" altLang="en-US" sz="1400" b="1"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奥氮平和氟西汀同时达峰，协同增效，实现了与原研生物等效</a:t>
            </a:r>
            <a:r>
              <a:rPr lang="zh-CN" altLang="en-US"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（奥氮平</a:t>
            </a:r>
            <a:r>
              <a:rPr lang="en-US" altLang="zh-CN"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AUC</a:t>
            </a:r>
            <a:r>
              <a:rPr lang="en-US" altLang="zh-CN" sz="1400" baseline="-25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zh-CN" altLang="en-US"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的</a:t>
            </a:r>
            <a:r>
              <a:rPr lang="en-US" altLang="zh-CN"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90%CI</a:t>
            </a:r>
            <a:r>
              <a:rPr lang="zh-CN" altLang="en-US"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落在参比制剂的</a:t>
            </a:r>
            <a:r>
              <a:rPr lang="en-US" altLang="zh-CN"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97.7%-106.3%</a:t>
            </a:r>
            <a:r>
              <a:rPr lang="zh-CN" altLang="en-US"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，氟西汀</a:t>
            </a:r>
            <a:r>
              <a:rPr lang="en-US" altLang="zh-CN"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AUC</a:t>
            </a:r>
            <a:r>
              <a:rPr lang="en-US" altLang="zh-CN" sz="1400" baseline="-25000" dirty="0">
                <a:uFillTx/>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zh-CN" altLang="en-US"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的</a:t>
            </a:r>
            <a:r>
              <a:rPr lang="en-US" altLang="zh-CN"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90%CI</a:t>
            </a:r>
            <a:r>
              <a:rPr lang="zh-CN" altLang="en-US"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落在参比制剂的</a:t>
            </a:r>
            <a:r>
              <a:rPr lang="en-US" altLang="zh-CN"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98.3%-105.8%</a:t>
            </a:r>
            <a:r>
              <a:rPr lang="zh-CN" altLang="en-US"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见图</a:t>
            </a:r>
            <a:r>
              <a:rPr lang="en-US" altLang="zh-CN" sz="1400"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a:t>
            </a:r>
            <a:endParaRPr lang="zh-CN" altLang="en-US" sz="1400"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nSpc>
                <a:spcPct val="110000"/>
              </a:lnSpc>
            </a:pPr>
            <a:endParaRPr lang="zh-CN" altLang="en-US"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nSpc>
                <a:spcPct val="110000"/>
              </a:lnSpc>
            </a:pPr>
            <a:endParaRPr lang="en-US" altLang="zh-CN"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7" name="文本框 6"/>
          <p:cNvSpPr txBox="1"/>
          <p:nvPr/>
        </p:nvSpPr>
        <p:spPr>
          <a:xfrm>
            <a:off x="150835" y="1703705"/>
            <a:ext cx="8813165" cy="518795"/>
          </a:xfrm>
          <a:prstGeom prst="rect">
            <a:avLst/>
          </a:prstGeom>
          <a:noFill/>
        </p:spPr>
        <p:txBody>
          <a:bodyPr wrap="square" bIns="0" rtlCol="0" anchor="t" anchorCtr="0">
            <a:spAutoFit/>
          </a:bodyPr>
          <a:lstStyle/>
          <a:p>
            <a:pPr>
              <a:lnSpc>
                <a:spcPct val="110000"/>
              </a:lnSpc>
            </a:pPr>
            <a:r>
              <a:rPr lang="en-US" altLang="zh-CN" sz="1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2. </a:t>
            </a:r>
            <a:r>
              <a:rPr lang="zh-CN" altLang="en-US" sz="1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结合晶型发明专利和生产工艺发明专利，有效克服了通过一致性评价的瓶颈，不但实现协同增效、</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一次性通过生物等效性评价和临床三期，而且降低了杂质水平，提高了产品稳定性</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见图</a:t>
            </a:r>
            <a:r>
              <a:rPr lang="en-US" altLang="zh-CN" sz="1400"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B</a:t>
            </a:r>
            <a:endParaRPr lang="en-US" altLang="zh-CN" sz="1400" b="1"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 name="文本框 7"/>
          <p:cNvSpPr txBox="1"/>
          <p:nvPr/>
        </p:nvSpPr>
        <p:spPr>
          <a:xfrm>
            <a:off x="654390" y="4599940"/>
            <a:ext cx="1793240" cy="260985"/>
          </a:xfrm>
          <a:prstGeom prst="rect">
            <a:avLst/>
          </a:prstGeom>
          <a:noFill/>
        </p:spPr>
        <p:txBody>
          <a:bodyPr wrap="square" bIns="0" rtlCol="0" anchor="t" anchorCtr="0">
            <a:spAutoFit/>
          </a:bodyPr>
          <a:lstStyle/>
          <a:p>
            <a:pPr algn="ctr"/>
            <a:r>
              <a:rPr lang="zh-CN" altLang="en-US" sz="1400" b="1"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图</a:t>
            </a:r>
            <a:r>
              <a:rPr lang="en-US" altLang="zh-CN" sz="1400" b="1"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a:t>
            </a:r>
            <a:endParaRPr lang="en-US" altLang="zh-CN" sz="1400" b="1"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 name="文本框 8"/>
          <p:cNvSpPr txBox="1"/>
          <p:nvPr/>
        </p:nvSpPr>
        <p:spPr>
          <a:xfrm>
            <a:off x="3717630" y="4599940"/>
            <a:ext cx="1793240" cy="260985"/>
          </a:xfrm>
          <a:prstGeom prst="rect">
            <a:avLst/>
          </a:prstGeom>
          <a:noFill/>
        </p:spPr>
        <p:txBody>
          <a:bodyPr wrap="square" bIns="0" rtlCol="0" anchor="t" anchorCtr="0">
            <a:spAutoFit/>
          </a:bodyPr>
          <a:lstStyle/>
          <a:p>
            <a:pPr algn="ctr"/>
            <a:r>
              <a:rPr lang="zh-CN" altLang="en-US" sz="1400" b="1"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图</a:t>
            </a:r>
            <a:r>
              <a:rPr lang="en-US" altLang="zh-CN" sz="1400" b="1"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B</a:t>
            </a:r>
            <a:endParaRPr lang="en-US" altLang="zh-CN" sz="1400" b="1"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矩形 4"/>
          <p:cNvSpPr/>
          <p:nvPr/>
        </p:nvSpPr>
        <p:spPr>
          <a:xfrm>
            <a:off x="328998" y="4928056"/>
            <a:ext cx="1236236" cy="169277"/>
          </a:xfrm>
          <a:prstGeom prst="rect">
            <a:avLst/>
          </a:prstGeom>
        </p:spPr>
        <p:txBody>
          <a:bodyPr wrap="none">
            <a:spAutoFit/>
          </a:bodyPr>
          <a:lstStyle/>
          <a:p>
            <a:r>
              <a:rPr lang="en-US" altLang="zh-CN"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长泰药业国内生物等效性试验报告</a:t>
            </a:r>
            <a:endParaRPr lang="en-US" altLang="zh-CN"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2"/>
          <p:cNvSpPr>
            <a:spLocks noGrp="1"/>
          </p:cNvSpPr>
          <p:nvPr>
            <p:ph type="title" idx="4294967295"/>
          </p:nvPr>
        </p:nvSpPr>
        <p:spPr>
          <a:xfrm>
            <a:off x="0" y="123750"/>
            <a:ext cx="7511415" cy="566420"/>
          </a:xfrm>
          <a:prstGeom prst="rect">
            <a:avLst/>
          </a:prstGeom>
        </p:spPr>
        <p:txBody>
          <a:bodyPr vert="horz" lIns="91440" tIns="45720" rIns="91440" bIns="45720" rtlCol="0" anchor="b" anchorCtr="0">
            <a:noAutofit/>
          </a:bodyPr>
          <a:lstStyle/>
          <a:p>
            <a:r>
              <a:rPr lang="en-US" altLang="zh-CN" sz="2000" kern="0" dirty="0">
                <a:solidFill>
                  <a:schemeClr val="bg1"/>
                </a:solidFill>
                <a:latin typeface="Times New Roman" panose="02020603050405020304" pitchFamily="18" charset="0"/>
                <a:cs typeface="Times New Roman" panose="02020603050405020304" pitchFamily="18" charset="0"/>
              </a:rPr>
              <a:t> 05 </a:t>
            </a:r>
            <a:r>
              <a:rPr lang="zh-CN" altLang="en-US" sz="2000" kern="0" dirty="0">
                <a:solidFill>
                  <a:schemeClr val="bg1"/>
                </a:solidFill>
                <a:latin typeface="Times New Roman" panose="02020603050405020304" pitchFamily="18" charset="0"/>
                <a:cs typeface="Times New Roman" panose="02020603050405020304" pitchFamily="18" charset="0"/>
              </a:rPr>
              <a:t>公平性：</a:t>
            </a:r>
            <a:r>
              <a:rPr lang="zh-CN" altLang="en-US" sz="2000" u="sng" kern="0" dirty="0">
                <a:solidFill>
                  <a:schemeClr val="bg1"/>
                </a:solidFill>
                <a:latin typeface="Times New Roman" panose="02020603050405020304" pitchFamily="18" charset="0"/>
                <a:cs typeface="Times New Roman" panose="02020603050405020304" pitchFamily="18" charset="0"/>
              </a:rPr>
              <a:t>奥氟合剂保基本，补不足，不增加医保基金压力</a:t>
            </a:r>
            <a:endParaRPr lang="zh-CN" altLang="en-US" sz="2000" u="sng" kern="0" dirty="0">
              <a:solidFill>
                <a:schemeClr val="bg1"/>
              </a:solidFill>
              <a:latin typeface="Times New Roman" panose="02020603050405020304" pitchFamily="18" charset="0"/>
              <a:cs typeface="Times New Roman" panose="02020603050405020304" pitchFamily="18" charset="0"/>
            </a:endParaRPr>
          </a:p>
        </p:txBody>
      </p:sp>
      <p:grpSp>
        <p:nvGrpSpPr>
          <p:cNvPr id="2" name="组合 1"/>
          <p:cNvGrpSpPr/>
          <p:nvPr/>
        </p:nvGrpSpPr>
        <p:grpSpPr>
          <a:xfrm>
            <a:off x="342265" y="915670"/>
            <a:ext cx="8276590" cy="1250315"/>
            <a:chOff x="539" y="1668"/>
            <a:chExt cx="13034" cy="1969"/>
          </a:xfrm>
        </p:grpSpPr>
        <p:sp>
          <p:nvSpPr>
            <p:cNvPr id="12" name="标题 2"/>
            <p:cNvSpPr txBox="1"/>
            <p:nvPr/>
          </p:nvSpPr>
          <p:spPr>
            <a:xfrm>
              <a:off x="2298" y="2163"/>
              <a:ext cx="4533" cy="6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1800" b="1" kern="1200">
                  <a:solidFill>
                    <a:schemeClr val="tx1"/>
                  </a:solidFill>
                  <a:latin typeface="微软雅黑" panose="020B0503020204020204" pitchFamily="34" charset="-122"/>
                  <a:ea typeface="微软雅黑" panose="020B0503020204020204" pitchFamily="34" charset="-122"/>
                  <a:cs typeface="+mj-cs"/>
                </a:defRPr>
              </a:lvl1pPr>
            </a:lstStyle>
            <a:p>
              <a:endParaRPr lang="zh-CN" altLang="en-US" sz="1100" dirty="0">
                <a:solidFill>
                  <a:schemeClr val="accent6">
                    <a:lumMod val="50000"/>
                  </a:schemeClr>
                </a:solidFill>
              </a:endParaRPr>
            </a:p>
          </p:txBody>
        </p:sp>
        <p:sp>
          <p:nvSpPr>
            <p:cNvPr id="4" name="文本框 3"/>
            <p:cNvSpPr txBox="1"/>
            <p:nvPr>
              <p:custDataLst>
                <p:tags r:id="rId1"/>
              </p:custDataLst>
            </p:nvPr>
          </p:nvSpPr>
          <p:spPr>
            <a:xfrm>
              <a:off x="539" y="1697"/>
              <a:ext cx="13034" cy="1941"/>
            </a:xfrm>
            <a:prstGeom prst="rect">
              <a:avLst/>
            </a:prstGeom>
            <a:noFill/>
            <a:ln w="12700" cmpd="sng">
              <a:solidFill>
                <a:schemeClr val="accent5">
                  <a:lumMod val="60000"/>
                  <a:lumOff val="40000"/>
                </a:schemeClr>
              </a:solidFill>
              <a:prstDash val="solid"/>
            </a:ln>
          </p:spPr>
          <p:txBody>
            <a:bodyPr wrap="square" bIns="46990" rtlCol="0" anchor="t">
              <a:noAutofit/>
            </a:bodyPr>
            <a:lstStyle/>
            <a:p>
              <a:pPr lvl="0" algn="l">
                <a:lnSpc>
                  <a:spcPct val="150000"/>
                </a:lnSpc>
                <a:spcBef>
                  <a:spcPts val="0"/>
                </a:spcBef>
                <a:spcAft>
                  <a:spcPts val="1000"/>
                </a:spcAft>
                <a:buClrTx/>
                <a:buSzTx/>
                <a:buFontTx/>
                <a:defRPr sz="1200" i="1">
                  <a:solidFill>
                    <a:srgbClr val="1B1E22"/>
                  </a:solidFill>
                  <a:latin typeface="Roboto Medium" panose="02000000000000000000"/>
                  <a:ea typeface="Roboto Medium" panose="02000000000000000000"/>
                  <a:cs typeface="Roboto Medium" panose="02000000000000000000"/>
                  <a:sym typeface="Roboto Medium" panose="02000000000000000000"/>
                </a:defRPr>
              </a:pPr>
              <a:r>
                <a:rPr lang="en-US" altLang="zh-CN" sz="1400" b="1" i="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lang="en-US" altLang="zh-CN" sz="1400" b="1" i="0" kern="0" spc="150" dirty="0">
                <a:solidFill>
                  <a:schemeClr val="tx1"/>
                </a:solidFill>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 name="文本框 5"/>
            <p:cNvSpPr txBox="1"/>
            <p:nvPr>
              <p:custDataLst>
                <p:tags r:id="rId2"/>
              </p:custDataLst>
            </p:nvPr>
          </p:nvSpPr>
          <p:spPr>
            <a:xfrm>
              <a:off x="607" y="1668"/>
              <a:ext cx="12966" cy="1940"/>
            </a:xfrm>
            <a:prstGeom prst="rect">
              <a:avLst/>
            </a:prstGeom>
            <a:noFill/>
          </p:spPr>
          <p:txBody>
            <a:bodyPr wrap="square" bIns="0" rtlCol="0" anchor="ctr" anchorCtr="0">
              <a:noAutofit/>
            </a:bodyPr>
            <a:lstStyle/>
            <a:p>
              <a:pPr marL="321310" indent="-285750" eaLnBrk="0" fontAlgn="auto">
                <a:lnSpc>
                  <a:spcPct val="120000"/>
                </a:lnSpc>
                <a:spcBef>
                  <a:spcPct val="0"/>
                </a:spcBef>
                <a:spcAft>
                  <a:spcPct val="0"/>
                </a:spcAft>
                <a:buClr>
                  <a:schemeClr val="tx1"/>
                </a:buClr>
                <a:buSzPct val="70000"/>
                <a:buFont typeface="Wingdings" panose="05000000000000000000" pitchFamily="2" charset="2"/>
                <a:buChar char="l"/>
              </a:pPr>
              <a:r>
                <a:rPr lang="en-US" altLang="zh-CN" sz="1400" b="1" kern="0" dirty="0" err="1">
                  <a:effectLst/>
                  <a:latin typeface="微软雅黑" panose="020B0503020204020204" pitchFamily="34" charset="-122"/>
                  <a:ea typeface="微软雅黑" panose="020B0503020204020204" pitchFamily="34" charset="-122"/>
                  <a:sym typeface="+mn-ea"/>
                </a:rPr>
                <a:t>弥补医保目录短板</a:t>
              </a:r>
              <a:r>
                <a:rPr lang="en-US" altLang="zh-CN" sz="1400" b="1" kern="0" dirty="0">
                  <a:effectLst/>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填补目录中</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快速控制双相抑郁急性发作且防止转躁</a:t>
              </a:r>
              <a:r>
                <a:rPr lang="zh-CN" altLang="en-US" sz="1400" kern="0" dirty="0">
                  <a:effectLst/>
                  <a:latin typeface="微软雅黑" panose="020B0503020204020204" pitchFamily="34" charset="-122"/>
                  <a:ea typeface="微软雅黑" panose="020B0503020204020204" pitchFamily="34" charset="-122"/>
                  <a:sym typeface="+mn-ea"/>
                </a:rPr>
                <a:t>治疗领域的药物空白</a:t>
              </a:r>
              <a:endParaRPr lang="zh-CN" altLang="en-US" sz="1400" spc="300" noProof="0" dirty="0">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21310" indent="-285750" algn="l" defTabSz="457200" rtl="0" eaLnBrk="0" fontAlgn="auto">
                <a:lnSpc>
                  <a:spcPct val="120000"/>
                </a:lnSpc>
                <a:spcBef>
                  <a:spcPct val="0"/>
                </a:spcBef>
                <a:spcAft>
                  <a:spcPct val="0"/>
                </a:spcAft>
                <a:buClr>
                  <a:schemeClr val="tx1"/>
                </a:buClr>
                <a:buSzPct val="70000"/>
                <a:buFont typeface="Wingdings" panose="05000000000000000000" pitchFamily="2" charset="2"/>
                <a:buChar char="l"/>
              </a:pPr>
              <a:r>
                <a:rPr lang="en-US" altLang="zh-CN" sz="1400" b="1" kern="0" dirty="0" err="1">
                  <a:effectLst/>
                  <a:latin typeface="微软雅黑" panose="020B0503020204020204" pitchFamily="34" charset="-122"/>
                  <a:ea typeface="微软雅黑" panose="020B0503020204020204" pitchFamily="34" charset="-122"/>
                  <a:sym typeface="+mn-ea"/>
                </a:rPr>
                <a:t>符合“保基本”原则</a:t>
              </a:r>
              <a:r>
                <a:rPr lang="en-US" altLang="zh-CN" sz="1400" b="1" kern="0" dirty="0">
                  <a:effectLst/>
                  <a:latin typeface="微软雅黑" panose="020B0503020204020204" pitchFamily="34" charset="-122"/>
                  <a:ea typeface="微软雅黑" panose="020B0503020204020204" pitchFamily="34" charset="-122"/>
                  <a:sym typeface="+mn-ea"/>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贯彻国家构建</a:t>
              </a:r>
              <a:r>
                <a:rPr lang="zh-CN" altLang="en-US"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精康融合行动</a:t>
              </a:r>
              <a:r>
                <a:rPr lang="zh-CN" altLang="en-US"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关爱精神障碍患者的战略</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21310" indent="-285750" algn="l" defTabSz="457200" rtl="0" eaLnBrk="0" fontAlgn="auto">
                <a:lnSpc>
                  <a:spcPct val="120000"/>
                </a:lnSpc>
                <a:spcBef>
                  <a:spcPct val="0"/>
                </a:spcBef>
                <a:spcAft>
                  <a:spcPct val="0"/>
                </a:spcAft>
                <a:buClr>
                  <a:schemeClr val="tx1"/>
                </a:buClr>
                <a:buSzPct val="70000"/>
                <a:buFont typeface="Wingdings" panose="05000000000000000000" pitchFamily="2" charset="2"/>
                <a:buChar char="l"/>
              </a:pPr>
              <a:r>
                <a:rPr lang="zh-CN" altLang="en-US" sz="1400" b="1" kern="0" dirty="0">
                  <a:effectLst/>
                  <a:latin typeface="微软雅黑" panose="020B0503020204020204" pitchFamily="34" charset="-122"/>
                  <a:ea typeface="微软雅黑" panose="020B0503020204020204" pitchFamily="34" charset="-122"/>
                  <a:sym typeface="+mn-ea"/>
                </a:rPr>
                <a:t>利于公共健康</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kern="0" spc="-23" dirty="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a:sym typeface="+mn-ea"/>
                </a:rPr>
                <a:t>快速起效，使患者快速回归家庭和社会</a:t>
              </a:r>
              <a:endParaRPr lang="zh-CN" altLang="en-US" sz="1400" b="1" kern="0" spc="-23" dirty="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a:sym typeface="+mn-ea"/>
              </a:endParaRPr>
            </a:p>
            <a:p>
              <a:pPr marL="321310" indent="-285750" algn="l" defTabSz="457200" rtl="0" eaLnBrk="0" fontAlgn="auto">
                <a:lnSpc>
                  <a:spcPct val="120000"/>
                </a:lnSpc>
                <a:spcBef>
                  <a:spcPct val="0"/>
                </a:spcBef>
                <a:spcAft>
                  <a:spcPct val="0"/>
                </a:spcAft>
                <a:buClr>
                  <a:schemeClr val="tx1"/>
                </a:buClr>
                <a:buSzPct val="70000"/>
                <a:buFont typeface="Wingdings" panose="05000000000000000000" pitchFamily="2" charset="2"/>
                <a:buChar char="l"/>
              </a:pPr>
              <a:r>
                <a:rPr lang="en-US" altLang="zh-CN" sz="1400" b="1" kern="0" dirty="0" err="1">
                  <a:effectLst/>
                  <a:latin typeface="微软雅黑" panose="020B0503020204020204" pitchFamily="34" charset="-122"/>
                  <a:ea typeface="微软雅黑" panose="020B0503020204020204" pitchFamily="34" charset="-122"/>
                  <a:sym typeface="+mn-ea"/>
                </a:rPr>
                <a:t>降低临床管理难度</a:t>
              </a:r>
              <a:r>
                <a:rPr lang="en-US" altLang="zh-CN" sz="1400" b="1" kern="0" dirty="0">
                  <a:effectLst/>
                  <a:latin typeface="微软雅黑" panose="020B0503020204020204" pitchFamily="34" charset="-122"/>
                  <a:ea typeface="微软雅黑" panose="020B0503020204020204" pitchFamily="34" charset="-122"/>
                  <a:sym typeface="+mn-ea"/>
                </a:rPr>
                <a:t>：</a:t>
              </a:r>
              <a:r>
                <a:rPr lang="zh-CN" altLang="en-US" sz="14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解决</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临床中</a:t>
              </a:r>
              <a:r>
                <a:rPr lang="zh-CN" altLang="en-US" sz="14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单药超说明书</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使用的</a:t>
              </a:r>
              <a:r>
                <a:rPr lang="zh-CN" altLang="en-US" sz="14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风险；解决</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临床中</a:t>
              </a:r>
              <a:r>
                <a:rPr lang="zh-CN" altLang="en-US" sz="14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多药联合配比科学性的问题</a:t>
              </a:r>
              <a:endParaRPr lang="en-US" altLang="zh-CN" sz="1400" b="1" kern="0" dirty="0">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sp>
        <p:nvSpPr>
          <p:cNvPr id="10" name="文本框 9"/>
          <p:cNvSpPr txBox="1"/>
          <p:nvPr/>
        </p:nvSpPr>
        <p:spPr>
          <a:xfrm>
            <a:off x="447728" y="2499672"/>
            <a:ext cx="8170930" cy="1494155"/>
          </a:xfrm>
          <a:prstGeom prst="rect">
            <a:avLst/>
          </a:prstGeom>
          <a:noFill/>
        </p:spPr>
        <p:txBody>
          <a:bodyPr wrap="square" rtlCol="0">
            <a:spAutoFit/>
          </a:bodyPr>
          <a:lstStyle>
            <a:defPPr>
              <a:defRPr lang="zh-CN"/>
            </a:defPPr>
            <a:lvl1pPr>
              <a:defRPr sz="3200" b="1">
                <a:solidFill>
                  <a:schemeClr val="accent5">
                    <a:lumMod val="75000"/>
                  </a:schemeClr>
                </a:solidFill>
                <a:latin typeface="思源黑体 Medium"/>
                <a:ea typeface="思源黑体 Medium"/>
                <a:cs typeface="思源黑体 Medium" panose="020B0600000000000000" charset="-122"/>
              </a:defRPr>
            </a:lvl1pPr>
          </a:lstStyle>
          <a:p>
            <a:pPr algn="ctr" fontAlgn="auto">
              <a:lnSpc>
                <a:spcPct val="120000"/>
              </a:lnSpc>
              <a:buClr>
                <a:schemeClr val="tx2">
                  <a:lumMod val="60000"/>
                  <a:lumOff val="40000"/>
                </a:schemeClr>
              </a:buClr>
              <a:buSzPct val="70000"/>
            </a:pPr>
            <a:r>
              <a:rPr lang="zh-CN" altLang="en-US" sz="2000" u="sng"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小</a:t>
            </a:r>
            <a:r>
              <a:rPr lang="en-US" altLang="zh-CN" sz="2000" u="sng"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u="sng"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结</a:t>
            </a:r>
            <a:endParaRPr lang="en-US" altLang="zh-CN" sz="1400" u="sng"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20000"/>
              </a:lnSpc>
              <a:buClr>
                <a:schemeClr val="tx2">
                  <a:lumMod val="60000"/>
                  <a:lumOff val="40000"/>
                </a:schemeClr>
              </a:buClr>
              <a:buSzPct val="70000"/>
              <a:buFont typeface="Wingdings" panose="05000000000000000000" pitchFamily="2" charset="2"/>
              <a:buChar char="q"/>
            </a:pPr>
            <a:r>
              <a:rPr lang="zh-CN" altLang="en-US" sz="1400"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国内临床缺乏既能快速控制双相抑郁急性发作又能防止转躁的药物，奥氟合剂填补了该领域的空白</a:t>
            </a:r>
            <a:endParaRPr lang="en-US" altLang="zh-CN" sz="1400"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20000"/>
              </a:lnSpc>
              <a:buClr>
                <a:schemeClr val="tx2">
                  <a:lumMod val="60000"/>
                  <a:lumOff val="40000"/>
                </a:schemeClr>
              </a:buClr>
              <a:buSzPct val="70000"/>
              <a:buFont typeface="Wingdings" panose="05000000000000000000" pitchFamily="2" charset="2"/>
              <a:buChar char="q"/>
            </a:pPr>
            <a:r>
              <a:rPr lang="zh-CN" altLang="en-US" sz="1400" dirty="0">
                <a:solidFill>
                  <a:schemeClr val="tx2">
                    <a:lumMod val="60000"/>
                    <a:lumOff val="40000"/>
                  </a:schemeClr>
                </a:solidFill>
                <a:latin typeface="微软雅黑" panose="020B0503020204020204" pitchFamily="34" charset="-122"/>
                <a:ea typeface="微软雅黑" panose="020B0503020204020204" pitchFamily="34" charset="-122"/>
              </a:rPr>
              <a:t>奥氟合剂依从性更好，副作用更小，有效</a:t>
            </a:r>
            <a:r>
              <a:rPr lang="zh-CN" altLang="en-US" sz="1400" kern="0" spc="-23" dirty="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a:rPr>
              <a:t>降低自杀风险</a:t>
            </a:r>
            <a:endParaRPr lang="en-US" altLang="zh-CN" sz="1400" dirty="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a:endParaRPr>
          </a:p>
          <a:p>
            <a:pPr marL="285750" indent="-285750" fontAlgn="auto">
              <a:lnSpc>
                <a:spcPct val="120000"/>
              </a:lnSpc>
              <a:buClr>
                <a:schemeClr val="tx2">
                  <a:lumMod val="60000"/>
                  <a:lumOff val="40000"/>
                </a:schemeClr>
              </a:buClr>
              <a:buSzPct val="70000"/>
              <a:buFont typeface="Wingdings" panose="05000000000000000000" pitchFamily="2" charset="2"/>
              <a:buChar char="q"/>
            </a:pPr>
            <a:r>
              <a:rPr lang="zh-CN" altLang="en-US" sz="1400" kern="0" spc="-23" dirty="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a:rPr>
              <a:t>一周快速起效，患者快速回归家庭和社会，减轻家庭和社会负担</a:t>
            </a:r>
            <a:endParaRPr lang="zh-CN" altLang="en-US" sz="1400" kern="0" spc="-23" dirty="0">
              <a:solidFill>
                <a:schemeClr val="tx2">
                  <a:lumMod val="60000"/>
                  <a:lumOff val="40000"/>
                </a:schemeClr>
              </a:solidFill>
              <a:latin typeface="微软雅黑" panose="020B0503020204020204" pitchFamily="34" charset="-122"/>
              <a:ea typeface="微软雅黑" panose="020B0503020204020204" pitchFamily="34" charset="-122"/>
              <a:cs typeface="Arial" panose="020B0604020202020204"/>
            </a:endParaRPr>
          </a:p>
          <a:p>
            <a:pPr marL="285750" indent="-285750" fontAlgn="auto">
              <a:lnSpc>
                <a:spcPct val="120000"/>
              </a:lnSpc>
              <a:buClr>
                <a:schemeClr val="tx2">
                  <a:lumMod val="60000"/>
                  <a:lumOff val="40000"/>
                </a:schemeClr>
              </a:buClr>
              <a:buSzPct val="70000"/>
              <a:buFont typeface="Wingdings" panose="05000000000000000000" pitchFamily="2" charset="2"/>
              <a:buChar char="q"/>
            </a:pPr>
            <a:r>
              <a:rPr lang="en-US" altLang="zh-CN" sz="1400" dirty="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400" dirty="0">
                <a:solidFill>
                  <a:schemeClr val="tx2">
                    <a:lumMod val="60000"/>
                    <a:lumOff val="40000"/>
                  </a:schemeClr>
                </a:solidFill>
                <a:latin typeface="微软雅黑" panose="020B0503020204020204" pitchFamily="34" charset="-122"/>
                <a:ea typeface="微软雅黑" panose="020B0503020204020204" pitchFamily="34" charset="-122"/>
              </a:rPr>
              <a:t>柳叶刀</a:t>
            </a:r>
            <a:r>
              <a:rPr lang="en-US" altLang="zh-CN" sz="1400" dirty="0">
                <a:solidFill>
                  <a:schemeClr val="tx2">
                    <a:lumMod val="60000"/>
                    <a:lumOff val="40000"/>
                  </a:schemeClr>
                </a:solidFill>
                <a:latin typeface="微软雅黑" panose="020B0503020204020204" pitchFamily="34" charset="-122"/>
                <a:ea typeface="微软雅黑" panose="020B0503020204020204" pitchFamily="34" charset="-122"/>
              </a:rPr>
              <a:t>》</a:t>
            </a:r>
            <a:r>
              <a:rPr lang="zh-CN" altLang="en-US" sz="1400" dirty="0">
                <a:solidFill>
                  <a:schemeClr val="tx2">
                    <a:lumMod val="60000"/>
                    <a:lumOff val="40000"/>
                  </a:schemeClr>
                </a:solidFill>
                <a:latin typeface="微软雅黑" panose="020B0503020204020204" pitchFamily="34" charset="-122"/>
                <a:ea typeface="微软雅黑" panose="020B0503020204020204" pitchFamily="34" charset="-122"/>
              </a:rPr>
              <a:t>报道：奥氟合剂优于其他治疗方案</a:t>
            </a:r>
            <a:endParaRPr lang="en-US" altLang="zh-CN" sz="14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15" name="文本框 14"/>
          <p:cNvSpPr txBox="1"/>
          <p:nvPr>
            <p:custDataLst>
              <p:tags r:id="rId3"/>
            </p:custDataLst>
          </p:nvPr>
        </p:nvSpPr>
        <p:spPr>
          <a:xfrm>
            <a:off x="2510400" y="4227897"/>
            <a:ext cx="3994785" cy="519438"/>
          </a:xfrm>
          <a:prstGeom prst="rect">
            <a:avLst/>
          </a:prstGeom>
          <a:noFill/>
          <a:ln>
            <a:noFill/>
          </a:ln>
        </p:spPr>
        <p:txBody>
          <a:bodyPr wrap="square" bIns="0" rtlCol="0" anchor="ctr" anchorCtr="0">
            <a:spAutoFit/>
          </a:bodyPr>
          <a:lstStyle/>
          <a:p>
            <a:pPr marL="35560" algn="ctr" defTabSz="457200" rtl="0" eaLnBrk="0" latinLnBrk="0" hangingPunct="1">
              <a:lnSpc>
                <a:spcPct val="120000"/>
              </a:lnSpc>
              <a:spcBef>
                <a:spcPct val="0"/>
              </a:spcBef>
              <a:spcAft>
                <a:spcPct val="0"/>
              </a:spcAft>
              <a:buClr>
                <a:schemeClr val="tx1"/>
              </a:buClr>
              <a:buSzPct val="70000"/>
            </a:pPr>
            <a:r>
              <a:rPr lang="zh-CN" altLang="en-US" sz="2800" b="1" kern="1200"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谢谢您！</a:t>
            </a:r>
            <a:endParaRPr lang="zh-CN" altLang="en-US" sz="2800" b="1" kern="1200"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50190" y="835660"/>
            <a:ext cx="2081530" cy="4058285"/>
          </a:xfrm>
          <a:prstGeom prst="roundRect">
            <a:avLst/>
          </a:prstGeom>
          <a:solidFill>
            <a:schemeClr val="accent1">
              <a:lumMod val="75000"/>
            </a:schemeClr>
          </a:solidFill>
          <a:ln>
            <a:noFill/>
          </a:ln>
          <a:effectLst>
            <a:outerShdw blurRad="190500" dir="5400000" sx="63000" sy="63000" algn="t" rotWithShape="0">
              <a:schemeClr val="bg1">
                <a:alpha val="40000"/>
              </a:schemeClr>
            </a:outerShdw>
            <a:reflection blurRad="6350" stA="50000" endA="300" endPos="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marL="0" marR="0" indent="0" algn="l" defTabSz="913765" rtl="0" eaLnBrk="1" fontAlgn="auto" latinLnBrk="0" hangingPunct="1">
              <a:lnSpc>
                <a:spcPct val="130000"/>
              </a:lnSpc>
              <a:spcBef>
                <a:spcPts val="0"/>
              </a:spcBef>
              <a:spcAft>
                <a:spcPts val="0"/>
              </a:spcAft>
              <a:buClrTx/>
              <a:buSzPct val="100000"/>
              <a:buFontTx/>
              <a:buNone/>
            </a:pPr>
            <a:endPar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custDataLst>
              <p:tags r:id="rId1"/>
            </p:custDataLst>
          </p:nvPr>
        </p:nvGraphicFramePr>
        <p:xfrm>
          <a:off x="263134" y="843750"/>
          <a:ext cx="8700866" cy="4032000"/>
        </p:xfrm>
        <a:graphic>
          <a:graphicData uri="http://schemas.openxmlformats.org/drawingml/2006/table">
            <a:tbl>
              <a:tblPr firstRow="1" bandRow="1">
                <a:tableStyleId>{3B4B98B0-60AC-42C2-AFA5-B58CD77FA1E5}</a:tableStyleId>
              </a:tblPr>
              <a:tblGrid>
                <a:gridCol w="2076866"/>
                <a:gridCol w="6624000"/>
              </a:tblGrid>
              <a:tr h="806400">
                <a:tc>
                  <a:txBody>
                    <a:bodyPr/>
                    <a:lstStyle/>
                    <a:p>
                      <a:pPr marL="0" marR="0" lvl="0" indent="360045" algn="l" defTabSz="457200" rtl="0" eaLnBrk="1" fontAlgn="auto" latinLnBrk="0" hangingPunct="1">
                        <a:lnSpc>
                          <a:spcPct val="150000"/>
                        </a:lnSpc>
                        <a:spcBef>
                          <a:spcPts val="0"/>
                        </a:spcBef>
                        <a:spcAft>
                          <a:spcPts val="0"/>
                        </a:spcAft>
                        <a:buClrTx/>
                        <a:buSzTx/>
                        <a:buFontTx/>
                        <a:buNone/>
                        <a:defRPr/>
                      </a:pPr>
                      <a:r>
                        <a:rPr lang="en-US" altLang="zh-CN" sz="1800" b="1" kern="0" spc="-1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01 </a:t>
                      </a:r>
                      <a:r>
                        <a:rPr lang="zh-CN" altLang="en-US" sz="1800" b="1" kern="0" spc="-1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基本信息</a:t>
                      </a:r>
                      <a:endParaRPr lang="zh-CN" altLang="en-US" sz="1800" b="1" kern="0" spc="-1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a:noFill/>
                    </a:lnL>
                    <a:lnR>
                      <a:noFill/>
                    </a:lnR>
                    <a:lnT>
                      <a:noFill/>
                    </a:lnT>
                    <a:lnB w="6350">
                      <a:solidFill>
                        <a:schemeClr val="tx1"/>
                      </a:solidFill>
                      <a:prstDash val="solid"/>
                    </a:lnB>
                    <a:lnTlToBr>
                      <a:noFill/>
                    </a:lnTlToBr>
                    <a:lnBlToTr>
                      <a:noFill/>
                    </a:lnBlToTr>
                  </a:tcPr>
                </a:tc>
                <a:tc>
                  <a:txBody>
                    <a:bodyPr/>
                    <a:lstStyle/>
                    <a:p>
                      <a:pPr indent="0">
                        <a:lnSpc>
                          <a:spcPct val="150000"/>
                        </a:lnSpc>
                        <a:buClr>
                          <a:schemeClr val="tx1"/>
                        </a:buClr>
                        <a:buSzPct val="70000"/>
                        <a:buFont typeface="Wingdings" panose="05000000000000000000" pitchFamily="2" charset="2"/>
                        <a:buNone/>
                      </a:pPr>
                      <a:r>
                        <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奥氟合剂为欧美国家治疗双相</a:t>
                      </a:r>
                      <a:r>
                        <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型情感障碍抑郁急性发作的一线用药</a:t>
                      </a:r>
                      <a:endPar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a:noFill/>
                    </a:lnL>
                    <a:lnR>
                      <a:noFill/>
                    </a:lnR>
                    <a:lnT>
                      <a:noFill/>
                    </a:lnT>
                    <a:lnB w="6350">
                      <a:solidFill>
                        <a:schemeClr val="tx1"/>
                      </a:solidFill>
                      <a:prstDash val="solid"/>
                    </a:lnB>
                    <a:lnTlToBr>
                      <a:noFill/>
                    </a:lnTlToBr>
                    <a:lnBlToTr>
                      <a:noFill/>
                    </a:lnBlToTr>
                  </a:tcPr>
                </a:tc>
              </a:tr>
              <a:tr h="806400">
                <a:tc>
                  <a:txBody>
                    <a:bodyPr/>
                    <a:lstStyle/>
                    <a:p>
                      <a:pPr marL="0" marR="0" lvl="0" indent="360045" algn="l" defTabSz="457200" rtl="0" eaLnBrk="1" fontAlgn="auto" latinLnBrk="0" hangingPunct="1">
                        <a:lnSpc>
                          <a:spcPct val="150000"/>
                        </a:lnSpc>
                        <a:spcBef>
                          <a:spcPts val="0"/>
                        </a:spcBef>
                        <a:spcAft>
                          <a:spcPts val="0"/>
                        </a:spcAft>
                        <a:buClrTx/>
                        <a:buSzTx/>
                        <a:buFontTx/>
                        <a:buNone/>
                        <a:defRPr/>
                      </a:pPr>
                      <a:r>
                        <a:rPr lang="en-US" altLang="zh-CN" sz="1800" b="1" kern="0" spc="-2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02 </a:t>
                      </a:r>
                      <a:r>
                        <a:rPr lang="zh-CN" altLang="en-US" sz="1800" b="1" kern="0" spc="-2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安全性</a:t>
                      </a:r>
                      <a:endParaRPr lang="zh-CN" altLang="en-US" sz="1800" b="1" kern="0" spc="-2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a:noFill/>
                    </a:lnL>
                    <a:lnR>
                      <a:noFill/>
                    </a:lnR>
                    <a:lnT w="6350">
                      <a:solidFill>
                        <a:schemeClr val="tx1"/>
                      </a:solidFill>
                      <a:prstDash val="solid"/>
                    </a:lnT>
                    <a:lnB w="6350">
                      <a:solidFill>
                        <a:schemeClr val="tx1"/>
                      </a:solidFill>
                      <a:prstDash val="solid"/>
                    </a:lnB>
                    <a:lnTlToBr>
                      <a:noFill/>
                    </a:lnTlToBr>
                    <a:lnBlToTr>
                      <a:noFill/>
                    </a:lnBlToTr>
                    <a:noFill/>
                  </a:tcPr>
                </a:tc>
                <a:tc>
                  <a:txBody>
                    <a:bodyPr/>
                    <a:lstStyle/>
                    <a:p>
                      <a:pPr indent="0" algn="l">
                        <a:lnSpc>
                          <a:spcPct val="150000"/>
                        </a:lnSpc>
                        <a:buClr>
                          <a:schemeClr val="tx1"/>
                        </a:buClr>
                        <a:buSzPct val="70000"/>
                        <a:buFont typeface="Wingdings" panose="05000000000000000000" pitchFamily="2" charset="2"/>
                        <a:buNone/>
                      </a:pP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奥氟合剂</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不良反应（例如体重增加、嗜睡等）程度更轻</a:t>
                      </a:r>
                      <a:endPar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a:noFill/>
                    </a:lnL>
                    <a:lnR>
                      <a:noFill/>
                    </a:lnR>
                    <a:lnT w="6350">
                      <a:solidFill>
                        <a:schemeClr val="tx1"/>
                      </a:solidFill>
                      <a:prstDash val="solid"/>
                    </a:lnT>
                    <a:lnB w="6350">
                      <a:solidFill>
                        <a:schemeClr val="tx1"/>
                      </a:solidFill>
                      <a:prstDash val="solid"/>
                    </a:lnB>
                    <a:lnTlToBr>
                      <a:noFill/>
                    </a:lnTlToBr>
                    <a:lnBlToTr>
                      <a:noFill/>
                    </a:lnBlToTr>
                    <a:noFill/>
                  </a:tcPr>
                </a:tc>
              </a:tr>
              <a:tr h="806400">
                <a:tc>
                  <a:txBody>
                    <a:bodyPr/>
                    <a:lstStyle/>
                    <a:p>
                      <a:pPr marL="0" marR="0" lvl="0" indent="360045" algn="l" defTabSz="457200" rtl="0" eaLnBrk="1" fontAlgn="auto" latinLnBrk="0" hangingPunct="1">
                        <a:lnSpc>
                          <a:spcPct val="150000"/>
                        </a:lnSpc>
                        <a:spcBef>
                          <a:spcPts val="0"/>
                        </a:spcBef>
                        <a:spcAft>
                          <a:spcPts val="0"/>
                        </a:spcAft>
                        <a:buClrTx/>
                        <a:buSzTx/>
                        <a:buFontTx/>
                        <a:buNone/>
                        <a:defRPr/>
                      </a:pPr>
                      <a:r>
                        <a:rPr lang="en-US" altLang="zh-CN" sz="1800" b="1" kern="0" spc="-2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03 </a:t>
                      </a:r>
                      <a:r>
                        <a:rPr lang="zh-CN" altLang="en-US" sz="1800" b="1" kern="0" spc="-2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有效性</a:t>
                      </a:r>
                      <a:endParaRPr lang="zh-CN" altLang="en-US" sz="1800" b="1" kern="0" spc="-2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a:noFill/>
                    </a:lnL>
                    <a:lnR>
                      <a:noFill/>
                    </a:lnR>
                    <a:lnT w="6350">
                      <a:solidFill>
                        <a:schemeClr val="tx1"/>
                      </a:solidFill>
                      <a:prstDash val="solid"/>
                    </a:lnT>
                    <a:lnB w="6350">
                      <a:solidFill>
                        <a:schemeClr val="tx1"/>
                      </a:solidFill>
                      <a:prstDash val="solid"/>
                    </a:lnB>
                    <a:lnTlToBr>
                      <a:noFill/>
                    </a:lnTlToBr>
                    <a:lnBlToTr>
                      <a:noFill/>
                    </a:lnBlToTr>
                  </a:tcPr>
                </a:tc>
                <a:tc>
                  <a:txBody>
                    <a:bodyPr/>
                    <a:lstStyle/>
                    <a:p>
                      <a:pPr marR="0" lvl="0" indent="0" algn="l" defTabSz="457200" rtl="0" eaLnBrk="1" fontAlgn="auto" latinLnBrk="0" hangingPunct="1">
                        <a:lnSpc>
                          <a:spcPct val="150000"/>
                        </a:lnSpc>
                        <a:spcBef>
                          <a:spcPts val="0"/>
                        </a:spcBef>
                        <a:spcAft>
                          <a:spcPts val="0"/>
                        </a:spcAft>
                        <a:buClr>
                          <a:schemeClr val="tx1"/>
                        </a:buClr>
                        <a:buSzPct val="70000"/>
                        <a:buFont typeface="Wingdings" panose="05000000000000000000" pitchFamily="2" charset="2"/>
                        <a:buNone/>
                        <a:defRPr/>
                      </a:pPr>
                      <a:r>
                        <a:rPr lang="en-US" altLang="zh-CN" sz="13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奥氟合剂</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依从性、起效时间和反应率</a:t>
                      </a:r>
                      <a:r>
                        <a:rPr lang="zh-CN" altLang="en-US" sz="1400" b="1" kern="12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优于其他治疗方案</a:t>
                      </a:r>
                      <a:endParaRPr lang="zh-CN" altLang="en-US" sz="1400" b="1" kern="12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a:noFill/>
                    </a:lnL>
                    <a:lnR>
                      <a:noFill/>
                    </a:lnR>
                    <a:lnT w="6350">
                      <a:solidFill>
                        <a:schemeClr val="tx1"/>
                      </a:solidFill>
                      <a:prstDash val="solid"/>
                    </a:lnT>
                    <a:lnB w="6350">
                      <a:solidFill>
                        <a:schemeClr val="tx1"/>
                      </a:solidFill>
                      <a:prstDash val="solid"/>
                    </a:lnB>
                    <a:lnTlToBr>
                      <a:noFill/>
                    </a:lnTlToBr>
                    <a:lnBlToTr>
                      <a:noFill/>
                    </a:lnBlToTr>
                  </a:tcPr>
                </a:tc>
              </a:tr>
              <a:tr h="806400">
                <a:tc>
                  <a:txBody>
                    <a:bodyPr/>
                    <a:lstStyle/>
                    <a:p>
                      <a:pPr marL="0" marR="0" lvl="0" indent="360045" algn="l" defTabSz="457200" rtl="0" eaLnBrk="1" fontAlgn="auto" latinLnBrk="0" hangingPunct="1">
                        <a:lnSpc>
                          <a:spcPct val="150000"/>
                        </a:lnSpc>
                        <a:spcBef>
                          <a:spcPts val="0"/>
                        </a:spcBef>
                        <a:spcAft>
                          <a:spcPts val="0"/>
                        </a:spcAft>
                        <a:buClrTx/>
                        <a:buSzTx/>
                        <a:buFontTx/>
                        <a:buNone/>
                        <a:defRPr/>
                      </a:pPr>
                      <a:r>
                        <a:rPr lang="en-US" altLang="zh-CN" sz="1800" b="1" kern="0" spc="-1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04 </a:t>
                      </a:r>
                      <a:r>
                        <a:rPr lang="zh-CN" altLang="en-US" sz="1800" b="1" kern="0" spc="-1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创新性</a:t>
                      </a:r>
                      <a:endParaRPr lang="zh-CN" altLang="en-US" sz="1800" b="1" kern="0" spc="-1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a:noFill/>
                    </a:lnL>
                    <a:lnR>
                      <a:noFill/>
                    </a:lnR>
                    <a:lnT w="6350">
                      <a:solidFill>
                        <a:schemeClr val="tx1"/>
                      </a:solidFill>
                      <a:prstDash val="solid"/>
                    </a:lnT>
                    <a:lnB w="6350">
                      <a:solidFill>
                        <a:schemeClr val="tx1"/>
                      </a:solidFill>
                      <a:prstDash val="solid"/>
                    </a:lnB>
                    <a:lnTlToBr>
                      <a:noFill/>
                    </a:lnTlToBr>
                    <a:lnBlToTr>
                      <a:noFill/>
                    </a:lnBlToTr>
                    <a:noFill/>
                  </a:tcPr>
                </a:tc>
                <a:tc>
                  <a:txBody>
                    <a:bodyPr/>
                    <a:lstStyle/>
                    <a:p>
                      <a:pPr indent="0" algn="l" defTabSz="457200" rtl="0" eaLnBrk="1" latinLnBrk="0" hangingPunct="1">
                        <a:lnSpc>
                          <a:spcPct val="150000"/>
                        </a:lnSpc>
                        <a:buClr>
                          <a:schemeClr val="tx1"/>
                        </a:buClr>
                        <a:buSzPct val="70000"/>
                        <a:buFont typeface="Wingdings" panose="05000000000000000000" pitchFamily="2" charset="2"/>
                        <a:buNone/>
                      </a:pP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奥氟合剂通过</a:t>
                      </a:r>
                      <a:r>
                        <a:rPr lang="zh-CN" altLang="en-US" sz="1400" b="1" kern="12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药效学和药动学协同作用，实现</a:t>
                      </a:r>
                      <a:r>
                        <a:rPr lang="en-US" altLang="zh-CN" sz="1400" b="1" kern="12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1400" b="1" kern="12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kern="12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400" b="1" kern="12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的疗效</a:t>
                      </a:r>
                      <a:endParaRPr lang="zh-CN" altLang="en-US" sz="1400" b="1" kern="12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a:noFill/>
                    </a:lnL>
                    <a:lnR>
                      <a:noFill/>
                    </a:lnR>
                    <a:lnT w="6350">
                      <a:solidFill>
                        <a:schemeClr val="tx1"/>
                      </a:solidFill>
                      <a:prstDash val="solid"/>
                    </a:lnT>
                    <a:lnB w="6350">
                      <a:solidFill>
                        <a:schemeClr val="tx1"/>
                      </a:solidFill>
                      <a:prstDash val="solid"/>
                    </a:lnB>
                    <a:lnTlToBr>
                      <a:noFill/>
                    </a:lnTlToBr>
                    <a:lnBlToTr>
                      <a:noFill/>
                    </a:lnBlToTr>
                    <a:noFill/>
                  </a:tcPr>
                </a:tc>
              </a:tr>
              <a:tr h="806400">
                <a:tc>
                  <a:txBody>
                    <a:bodyPr/>
                    <a:lstStyle/>
                    <a:p>
                      <a:pPr marL="0" marR="0" lvl="0" indent="360045" algn="l" defTabSz="457200" rtl="0" eaLnBrk="1" fontAlgn="auto" latinLnBrk="0" hangingPunct="1">
                        <a:lnSpc>
                          <a:spcPct val="150000"/>
                        </a:lnSpc>
                        <a:spcBef>
                          <a:spcPts val="0"/>
                        </a:spcBef>
                        <a:spcAft>
                          <a:spcPts val="0"/>
                        </a:spcAft>
                        <a:buClrTx/>
                        <a:buSzTx/>
                        <a:buFontTx/>
                        <a:buNone/>
                        <a:defRPr/>
                      </a:pPr>
                      <a:r>
                        <a:rPr lang="en-US" altLang="zh-CN" sz="1800" b="1" kern="0" spc="-2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05 </a:t>
                      </a:r>
                      <a:r>
                        <a:rPr lang="zh-CN" altLang="en-US" sz="1800" b="1" kern="0" spc="-2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公平性</a:t>
                      </a:r>
                      <a:endParaRPr lang="zh-CN" altLang="en-US" sz="1800" b="1" kern="0" spc="-20" dirty="0">
                        <a:ln w="12700" cmpd="sng">
                          <a:noFill/>
                          <a:prstDash val="sysDot"/>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a:noFill/>
                    </a:lnL>
                    <a:lnR>
                      <a:noFill/>
                    </a:lnR>
                    <a:lnT w="6350">
                      <a:solidFill>
                        <a:schemeClr val="tx1"/>
                      </a:solidFill>
                      <a:prstDash val="solid"/>
                    </a:lnT>
                    <a:lnB>
                      <a:noFill/>
                    </a:lnB>
                    <a:lnTlToBr>
                      <a:noFill/>
                    </a:lnTlToBr>
                    <a:lnBlToTr>
                      <a:noFill/>
                    </a:lnBlToTr>
                  </a:tcPr>
                </a:tc>
                <a:tc>
                  <a:txBody>
                    <a:bodyPr/>
                    <a:lstStyle/>
                    <a:p>
                      <a:pPr marR="0" lvl="0" indent="0" algn="l" defTabSz="457200" rtl="0" eaLnBrk="1" fontAlgn="auto" latinLnBrk="0" hangingPunct="1">
                        <a:lnSpc>
                          <a:spcPct val="150000"/>
                        </a:lnSpc>
                        <a:spcBef>
                          <a:spcPts val="0"/>
                        </a:spcBef>
                        <a:spcAft>
                          <a:spcPts val="0"/>
                        </a:spcAft>
                        <a:buClr>
                          <a:schemeClr val="tx1"/>
                        </a:buClr>
                        <a:buSzPct val="70000"/>
                        <a:buFont typeface="Wingdings" panose="05000000000000000000" pitchFamily="2" charset="2"/>
                        <a:buNone/>
                        <a:defRPr/>
                      </a:pPr>
                      <a:r>
                        <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贯彻国家</a:t>
                      </a:r>
                      <a:r>
                        <a:rPr lang="zh-CN" altLang="en-US" sz="1400" b="1" kern="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“精康融合行动”</a:t>
                      </a:r>
                      <a:r>
                        <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关爱精神障碍</a:t>
                      </a:r>
                      <a:r>
                        <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患者</a:t>
                      </a:r>
                      <a:r>
                        <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的战略方针，有效保基本、补不足</a:t>
                      </a:r>
                      <a:endPar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a:noFill/>
                    </a:lnL>
                    <a:lnR>
                      <a:noFill/>
                    </a:lnR>
                    <a:lnT w="6350">
                      <a:solidFill>
                        <a:schemeClr val="tx1"/>
                      </a:solidFill>
                      <a:prstDash val="solid"/>
                    </a:lnT>
                    <a:lnB>
                      <a:noFill/>
                    </a:lnB>
                    <a:lnTlToBr>
                      <a:noFill/>
                    </a:lnTlToBr>
                    <a:lnBlToTr>
                      <a:noFill/>
                    </a:lnBlToTr>
                  </a:tcPr>
                </a:tc>
              </a:tr>
            </a:tbl>
          </a:graphicData>
        </a:graphic>
      </p:graphicFrame>
      <p:sp>
        <p:nvSpPr>
          <p:cNvPr id="2" name="textbox 54"/>
          <p:cNvSpPr/>
          <p:nvPr/>
        </p:nvSpPr>
        <p:spPr>
          <a:xfrm>
            <a:off x="0" y="84190"/>
            <a:ext cx="9143365" cy="543560"/>
          </a:xfrm>
          <a:prstGeom prst="rect">
            <a:avLst/>
          </a:prstGeom>
          <a:noFill/>
          <a:ln w="0" cap="flat">
            <a:noFill/>
            <a:prstDash val="solid"/>
            <a:miter lim="0"/>
          </a:ln>
        </p:spPr>
        <p:txBody>
          <a:bodyPr vert="horz" wrap="square" lIns="0" tIns="0" rIns="0" bIns="0" anchor="b" anchorCtr="0"/>
          <a:lstStyle/>
          <a:p>
            <a:pPr marL="9525" eaLnBrk="0">
              <a:lnSpc>
                <a:spcPct val="89000"/>
              </a:lnSpc>
            </a:pPr>
            <a:r>
              <a:rPr lang="en-US" altLang="zh-CN" sz="2400" b="1" kern="0" spc="-6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kern="0" spc="-6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目录</a:t>
            </a:r>
            <a:r>
              <a:rPr lang="en-US" sz="2400" b="1" kern="0" spc="-6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kern="0" spc="-6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400" b="1" kern="0" spc="-6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250190" y="835660"/>
            <a:ext cx="2081530" cy="4058285"/>
          </a:xfrm>
          <a:prstGeom prst="roundRect">
            <a:avLst/>
          </a:prstGeom>
          <a:solidFill>
            <a:schemeClr val="accent1">
              <a:lumMod val="75000"/>
            </a:schemeClr>
          </a:solidFill>
          <a:ln>
            <a:noFill/>
          </a:ln>
          <a:effectLst>
            <a:outerShdw blurRad="190500" dir="5400000" sx="63000" sy="63000" algn="t" rotWithShape="0">
              <a:schemeClr val="bg1">
                <a:alpha val="40000"/>
              </a:schemeClr>
            </a:outerShdw>
            <a:reflection blurRad="6350" stA="50000" endA="300" endPos="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marL="0" marR="0" indent="0" algn="l" defTabSz="913765" rtl="0" eaLnBrk="1" fontAlgn="auto" latinLnBrk="0" hangingPunct="1">
              <a:lnSpc>
                <a:spcPct val="130000"/>
              </a:lnSpc>
              <a:spcBef>
                <a:spcPts val="0"/>
              </a:spcBef>
              <a:spcAft>
                <a:spcPts val="0"/>
              </a:spcAft>
              <a:buClrTx/>
              <a:buSzPct val="100000"/>
              <a:buFontTx/>
              <a:buNone/>
            </a:pPr>
            <a:endParaRPr kumimoji="0" lang="zh-CN" altLang="en-US" sz="1400" b="0" i="0" u="none" strike="noStrike" kern="1200" cap="none" spc="0" normalizeH="0" baseline="0" noProof="0" dirty="0">
              <a:ln>
                <a:noFill/>
              </a:ln>
              <a:solidFill>
                <a:schemeClr val="tx1"/>
              </a:solidFill>
              <a:effectLst/>
              <a:uLnTx/>
              <a:uFillTx/>
              <a:latin typeface="+mn-ea"/>
              <a:cs typeface="+mn-cs"/>
            </a:endParaRPr>
          </a:p>
        </p:txBody>
      </p:sp>
      <p:graphicFrame>
        <p:nvGraphicFramePr>
          <p:cNvPr id="6" name="表格 5"/>
          <p:cNvGraphicFramePr>
            <a:graphicFrameLocks noGrp="1"/>
          </p:cNvGraphicFramePr>
          <p:nvPr>
            <p:custDataLst>
              <p:tags r:id="rId1"/>
            </p:custDataLst>
          </p:nvPr>
        </p:nvGraphicFramePr>
        <p:xfrm>
          <a:off x="252000" y="843750"/>
          <a:ext cx="8670925" cy="4037595"/>
        </p:xfrm>
        <a:graphic>
          <a:graphicData uri="http://schemas.openxmlformats.org/drawingml/2006/table">
            <a:tbl>
              <a:tblPr firstRow="1" bandRow="1">
                <a:tableStyleId>{2D5ABB26-0587-4C30-8999-92F81FD0307C}</a:tableStyleId>
              </a:tblPr>
              <a:tblGrid>
                <a:gridCol w="2094865"/>
                <a:gridCol w="6576060"/>
              </a:tblGrid>
              <a:tr h="365760">
                <a:tc>
                  <a:txBody>
                    <a:bodyPr/>
                    <a:lstStyle/>
                    <a:p>
                      <a:pPr algn="ctr">
                        <a:lnSpc>
                          <a:spcPct val="100000"/>
                        </a:lnSpc>
                      </a:pPr>
                      <a:r>
                        <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申报目录类别</a:t>
                      </a:r>
                      <a:endPar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a:noFill/>
                    </a:lnT>
                    <a:lnB w="6350">
                      <a:solidFill>
                        <a:schemeClr val="tx1"/>
                      </a:solidFill>
                      <a:prstDash val="solid"/>
                    </a:lnB>
                    <a:lnTlToBr>
                      <a:noFill/>
                    </a:lnTlToBr>
                    <a:lnBlToTr>
                      <a:noFill/>
                    </a:lnBlToTr>
                  </a:tcPr>
                </a:tc>
                <a:tc>
                  <a:txBody>
                    <a:bodyPr/>
                    <a:lstStyle/>
                    <a:p>
                      <a:pPr marL="0" marR="0" lvl="0" indent="0" algn="l" defTabSz="457200" rtl="0" eaLnBrk="1" fontAlgn="auto" latinLnBrk="0" hangingPunct="1">
                        <a:lnSpc>
                          <a:spcPct val="150000"/>
                        </a:lnSpc>
                        <a:spcBef>
                          <a:spcPts val="0"/>
                        </a:spcBef>
                        <a:spcAft>
                          <a:spcPts val="0"/>
                        </a:spcAft>
                        <a:buClrTx/>
                        <a:buSzTx/>
                        <a:buFontTx/>
                        <a:buNone/>
                        <a:defRPr/>
                      </a:pPr>
                      <a:r>
                        <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rPr>
                        <a:t>    基本医保目录</a:t>
                      </a:r>
                      <a:endPar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a:noFill/>
                    </a:lnT>
                    <a:lnB w="6350">
                      <a:solidFill>
                        <a:schemeClr val="tx1"/>
                      </a:solidFill>
                      <a:prstDash val="solid"/>
                    </a:lnB>
                    <a:lnTlToBr>
                      <a:noFill/>
                    </a:lnTlToBr>
                    <a:lnBlToTr>
                      <a:noFill/>
                    </a:lnBlToTr>
                  </a:tcPr>
                </a:tc>
              </a:tr>
              <a:tr h="365125">
                <a:tc>
                  <a:txBody>
                    <a:bodyPr/>
                    <a:lstStyle/>
                    <a:p>
                      <a:pPr algn="ctr">
                        <a:lnSpc>
                          <a:spcPct val="100000"/>
                        </a:lnSpc>
                      </a:pPr>
                      <a:r>
                        <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药品通用名称</a:t>
                      </a:r>
                      <a:endPar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1400" kern="12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rPr>
                        <a:t>奥氮平氟西汀胶囊 （</a:t>
                      </a:r>
                      <a:r>
                        <a:rPr lang="zh-CN" altLang="en-US" sz="1400" kern="0" dirty="0">
                          <a:latin typeface="Times New Roman" panose="02020603050405020304" pitchFamily="18" charset="0"/>
                          <a:ea typeface="微软雅黑" panose="020B0503020204020204" pitchFamily="34" charset="-122"/>
                          <a:cs typeface="Times New Roman" panose="02020603050405020304" pitchFamily="18" charset="0"/>
                        </a:rPr>
                        <a:t>化学药品</a:t>
                      </a:r>
                      <a:r>
                        <a:rPr lang="en-US" altLang="zh-CN" sz="1400" kern="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400" kern="0" dirty="0">
                          <a:latin typeface="Times New Roman" panose="02020603050405020304" pitchFamily="18" charset="0"/>
                          <a:ea typeface="微软雅黑" panose="020B0503020204020204" pitchFamily="34" charset="-122"/>
                          <a:cs typeface="Times New Roman" panose="02020603050405020304" pitchFamily="18" charset="0"/>
                        </a:rPr>
                        <a:t>类）</a:t>
                      </a:r>
                      <a:endParaRPr lang="zh-CN" altLang="en-US" sz="1400" kern="1200" baseline="30000" dirty="0">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r>
              <a:tr h="365125">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注册规格</a:t>
                      </a:r>
                      <a:endPar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c>
                  <a:txBody>
                    <a:bodyPr/>
                    <a:lstStyle/>
                    <a:p>
                      <a:pPr marL="0" algn="l" defTabSz="457200" rtl="0" eaLnBrk="1" latinLnBrk="0" hangingPunct="1">
                        <a:lnSpc>
                          <a:spcPct val="150000"/>
                        </a:lnSpc>
                      </a:pPr>
                      <a:r>
                        <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rPr>
                        <a:t>    奥氮平</a:t>
                      </a:r>
                      <a:r>
                        <a:rPr lang="en-US" altLang="zh-CN" sz="1400" kern="1200" dirty="0">
                          <a:latin typeface="Times New Roman" panose="02020603050405020304" pitchFamily="18" charset="0"/>
                          <a:ea typeface="微软雅黑" panose="020B0503020204020204" pitchFamily="34" charset="-122"/>
                          <a:cs typeface="Times New Roman" panose="02020603050405020304" pitchFamily="18" charset="0"/>
                        </a:rPr>
                        <a:t>3mg</a:t>
                      </a:r>
                      <a:r>
                        <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rPr>
                        <a:t>与氟西汀</a:t>
                      </a:r>
                      <a:r>
                        <a:rPr lang="en-US" altLang="zh-CN" sz="1400" kern="1200" dirty="0">
                          <a:latin typeface="Times New Roman" panose="02020603050405020304" pitchFamily="18" charset="0"/>
                          <a:ea typeface="微软雅黑" panose="020B0503020204020204" pitchFamily="34" charset="-122"/>
                          <a:cs typeface="Times New Roman" panose="02020603050405020304" pitchFamily="18" charset="0"/>
                        </a:rPr>
                        <a:t>25mg</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；奥氮平</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6mg</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与氟西汀</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25mg</a:t>
                      </a:r>
                      <a:endParaRPr lang="en-US" altLang="zh-CN" sz="1400" kern="1200" dirty="0">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r>
              <a:tr h="400685">
                <a:tc>
                  <a:txBody>
                    <a:bodyPr/>
                    <a:lstStyle/>
                    <a:p>
                      <a:pPr algn="ctr">
                        <a:lnSpc>
                          <a:spcPct val="100000"/>
                        </a:lnSpc>
                      </a:pPr>
                      <a:r>
                        <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说明书适应症</a:t>
                      </a:r>
                      <a:endPar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c>
                  <a:txBody>
                    <a:bodyPr/>
                    <a:lstStyle/>
                    <a:p>
                      <a:pPr algn="l">
                        <a:lnSpc>
                          <a:spcPct val="150000"/>
                        </a:lnSpc>
                      </a:pPr>
                      <a:r>
                        <a:rPr lang="en-US" altLang="zh-CN" sz="1400" kern="12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400" kern="1200" dirty="0">
                          <a:latin typeface="Times New Roman" panose="02020603050405020304" pitchFamily="18" charset="0"/>
                          <a:ea typeface="微软雅黑" panose="020B0503020204020204" pitchFamily="34" charset="-122"/>
                          <a:cs typeface="Times New Roman" panose="02020603050405020304" pitchFamily="18" charset="0"/>
                        </a:rPr>
                        <a:t>治疗双相Ⅰ型情感障碍抑郁发作</a:t>
                      </a:r>
                      <a:endPar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r>
              <a:tr h="364490">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用法用量</a:t>
                      </a:r>
                      <a:endPar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c>
                  <a:txBody>
                    <a:bodyPr/>
                    <a:lstStyle/>
                    <a:p>
                      <a:pPr marL="0" algn="l" defTabSz="457200" rtl="0" eaLnBrk="1" latinLnBrk="0" hangingPunct="1">
                        <a:lnSpc>
                          <a:spcPct val="150000"/>
                        </a:lnSpc>
                      </a:pPr>
                      <a:r>
                        <a:rPr lang="en-US" altLang="zh-CN" sz="1400" kern="12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400" kern="1200" dirty="0">
                          <a:latin typeface="Times New Roman" panose="02020603050405020304" pitchFamily="18" charset="0"/>
                          <a:ea typeface="微软雅黑" panose="020B0503020204020204" pitchFamily="34" charset="-122"/>
                          <a:cs typeface="Times New Roman" panose="02020603050405020304" pitchFamily="18" charset="0"/>
                        </a:rPr>
                        <a:t>每晚服用</a:t>
                      </a:r>
                      <a:r>
                        <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rPr>
                        <a:t>一粒</a:t>
                      </a:r>
                      <a:endParaRPr lang="zh-CN" altLang="en-US" sz="1400" strike="sngStrike" kern="1200" dirty="0">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r>
              <a:tr h="554990">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中国大陆首次</a:t>
                      </a:r>
                      <a:endParaRPr lang="en-US" altLang="zh-CN"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marL="0" marR="0" indent="0" algn="ctr" defTabSz="457200" rtl="0" eaLnBrk="1" fontAlgn="auto" latinLnBrk="0" hangingPunct="1">
                        <a:lnSpc>
                          <a:spcPct val="100000"/>
                        </a:lnSpc>
                        <a:spcBef>
                          <a:spcPts val="0"/>
                        </a:spcBef>
                        <a:spcAft>
                          <a:spcPts val="0"/>
                        </a:spcAft>
                        <a:buClrTx/>
                        <a:buSzTx/>
                        <a:buFontTx/>
                        <a:buNone/>
                        <a:defRPr/>
                      </a:pPr>
                      <a:r>
                        <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上市时间</a:t>
                      </a:r>
                      <a:endPar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c>
                  <a:txBody>
                    <a:bodyPr/>
                    <a:lstStyle/>
                    <a:p>
                      <a:pPr algn="l">
                        <a:lnSpc>
                          <a:spcPct val="150000"/>
                        </a:lnSpc>
                      </a:pPr>
                      <a:r>
                        <a:rPr lang="en-US" altLang="zh-CN" sz="1400" kern="1200" dirty="0">
                          <a:latin typeface="Times New Roman" panose="02020603050405020304" pitchFamily="18" charset="0"/>
                          <a:ea typeface="微软雅黑" panose="020B0503020204020204" pitchFamily="34" charset="-122"/>
                          <a:cs typeface="Times New Roman" panose="02020603050405020304" pitchFamily="18" charset="0"/>
                        </a:rPr>
                        <a:t>    2023</a:t>
                      </a:r>
                      <a:r>
                        <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400" kern="12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400" kern="1200" dirty="0">
                          <a:latin typeface="Times New Roman" panose="02020603050405020304" pitchFamily="18" charset="0"/>
                          <a:ea typeface="微软雅黑" panose="020B0503020204020204" pitchFamily="34" charset="-122"/>
                          <a:cs typeface="Times New Roman" panose="02020603050405020304" pitchFamily="18" charset="0"/>
                        </a:rPr>
                        <a:t>30</a:t>
                      </a:r>
                      <a:r>
                        <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rPr>
                        <a:t>日</a:t>
                      </a:r>
                      <a:endPar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r>
              <a:tr h="586740">
                <a:tc>
                  <a:txBody>
                    <a:bodyPr/>
                    <a:lstStyle/>
                    <a:p>
                      <a:pPr algn="ctr">
                        <a:lnSpc>
                          <a:spcPct val="100000"/>
                        </a:lnSpc>
                      </a:pPr>
                      <a:r>
                        <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目前大陆地区同通用名药品的上市情况</a:t>
                      </a:r>
                      <a:endPar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c>
                  <a:txBody>
                    <a:bodyPr/>
                    <a:lstStyle/>
                    <a:p>
                      <a:pPr algn="l">
                        <a:lnSpc>
                          <a:spcPct val="150000"/>
                        </a:lnSpc>
                      </a:pPr>
                      <a:r>
                        <a:rPr lang="zh-CN" altLang="en-US" sz="1400" b="1" baseline="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b="1" baseline="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无，</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独家产品</a:t>
                      </a:r>
                      <a:endPar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r>
              <a:tr h="668920">
                <a:tc>
                  <a:txBody>
                    <a:bodyPr/>
                    <a:lstStyle/>
                    <a:p>
                      <a:pPr algn="ctr">
                        <a:lnSpc>
                          <a:spcPct val="100000"/>
                        </a:lnSpc>
                      </a:pPr>
                      <a:r>
                        <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全球首个上市国家</a:t>
                      </a:r>
                      <a:r>
                        <a:rPr lang="en-US" altLang="zh-CN"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地区</a:t>
                      </a:r>
                      <a:r>
                        <a:rPr lang="en-US" altLang="zh-CN"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上市时间</a:t>
                      </a:r>
                      <a:endPar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c>
                  <a:txBody>
                    <a:bodyPr/>
                    <a:lstStyle/>
                    <a:p>
                      <a:pPr algn="l">
                        <a:lnSpc>
                          <a:spcPct val="150000"/>
                        </a:lnSpc>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2003</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24</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日，原研礼来公司</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以优先审评途径</a:t>
                      </a:r>
                      <a:r>
                        <a:rPr lang="zh-CN" altLang="en-US" sz="1400" b="1" kern="12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在</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美国首次上市</a:t>
                      </a: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目前仍</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为欧美国</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lnSpc>
                          <a:spcPct val="150000"/>
                        </a:lnSpc>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家治疗双相抑郁急性发作的一线用药，欧美已有</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多家仿制药上市</a:t>
                      </a:r>
                      <a:r>
                        <a:rPr lang="en-US" altLang="zh-CN" sz="1400" kern="0" baseline="30000" dirty="0">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1400" u="none" dirty="0">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w="6350">
                      <a:solidFill>
                        <a:schemeClr val="tx1"/>
                      </a:solidFill>
                      <a:prstDash val="solid"/>
                    </a:lnB>
                    <a:lnTlToBr>
                      <a:noFill/>
                    </a:lnTlToBr>
                    <a:lnBlToTr>
                      <a:noFill/>
                    </a:lnBlToTr>
                  </a:tcPr>
                </a:tc>
              </a:tr>
              <a:tr h="365760">
                <a:tc>
                  <a:txBody>
                    <a:bodyPr/>
                    <a:lstStyle/>
                    <a:p>
                      <a:pPr algn="ctr">
                        <a:lnSpc>
                          <a:spcPct val="100000"/>
                        </a:lnSpc>
                        <a:buNone/>
                      </a:pPr>
                      <a:r>
                        <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是否为</a:t>
                      </a:r>
                      <a:r>
                        <a:rPr lang="en-US" altLang="zh-CN"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OTC</a:t>
                      </a:r>
                      <a:r>
                        <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药品</a:t>
                      </a:r>
                      <a:endParaRPr lang="zh-CN" altLang="en-US" sz="14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a:noFill/>
                    </a:lnB>
                    <a:lnTlToBr>
                      <a:noFill/>
                    </a:lnTlToBr>
                    <a:lnBlToTr>
                      <a:noFill/>
                    </a:lnBlToTr>
                  </a:tcPr>
                </a:tc>
                <a:tc>
                  <a:txBody>
                    <a:bodyPr/>
                    <a:lstStyle/>
                    <a:p>
                      <a:pPr marL="0" algn="l" defTabSz="457200" rtl="0" eaLnBrk="1" latinLnBrk="0" hangingPunct="1">
                        <a:lnSpc>
                          <a:spcPct val="150000"/>
                        </a:lnSpc>
                        <a:buNone/>
                      </a:pPr>
                      <a:r>
                        <a:rPr lang="en-US" altLang="zh-CN" sz="1400" kern="12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rPr>
                        <a:t>否</a:t>
                      </a:r>
                      <a:endParaRPr lang="zh-CN" altLang="en-US" sz="1400" kern="1200" dirty="0">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a:noFill/>
                    </a:lnL>
                    <a:lnR>
                      <a:noFill/>
                    </a:lnR>
                    <a:lnT w="6350">
                      <a:solidFill>
                        <a:schemeClr val="tx1"/>
                      </a:solidFill>
                      <a:prstDash val="solid"/>
                    </a:lnT>
                    <a:lnB>
                      <a:noFill/>
                    </a:lnB>
                    <a:lnTlToBr>
                      <a:noFill/>
                    </a:lnTlToBr>
                    <a:lnBlToTr>
                      <a:noFill/>
                    </a:lnBlToTr>
                  </a:tcPr>
                </a:tc>
              </a:tr>
            </a:tbl>
          </a:graphicData>
        </a:graphic>
      </p:graphicFrame>
      <p:sp>
        <p:nvSpPr>
          <p:cNvPr id="5" name="文本框 8"/>
          <p:cNvSpPr txBox="1"/>
          <p:nvPr/>
        </p:nvSpPr>
        <p:spPr>
          <a:xfrm>
            <a:off x="501996" y="4924518"/>
            <a:ext cx="7526003" cy="169277"/>
          </a:xfrm>
          <a:prstGeom prst="rect">
            <a:avLst/>
          </a:prstGeom>
          <a:noFill/>
        </p:spPr>
        <p:txBody>
          <a:bodyPr wrap="square">
            <a:spAutoFit/>
          </a:bodyPr>
          <a:lstStyle/>
          <a:p>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sym typeface="+mn-ea"/>
              </a:rPr>
              <a:t>[1]. </a:t>
            </a:r>
            <a:r>
              <a:rPr lang="zh-CN" altLang="en-US" sz="500" dirty="0">
                <a:latin typeface="Times New Roman" panose="02020603050405020304" pitchFamily="18" charset="0"/>
                <a:ea typeface="微软雅黑" panose="020B0503020204020204" pitchFamily="34" charset="-122"/>
                <a:cs typeface="Times New Roman" panose="02020603050405020304" pitchFamily="18" charset="0"/>
                <a:sym typeface="+mn-ea"/>
              </a:rPr>
              <a:t>原研</a:t>
            </a:r>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sym typeface="+mn-ea"/>
              </a:rPr>
              <a:t>SYMBYAX (NDA 21520)</a:t>
            </a:r>
            <a:r>
              <a:rPr lang="zh-CN" altLang="en-US" sz="500" dirty="0">
                <a:latin typeface="Times New Roman" panose="02020603050405020304" pitchFamily="18" charset="0"/>
                <a:ea typeface="微软雅黑" panose="020B0503020204020204" pitchFamily="34" charset="-122"/>
                <a:cs typeface="Times New Roman" panose="02020603050405020304" pitchFamily="18" charset="0"/>
                <a:sym typeface="+mn-ea"/>
              </a:rPr>
              <a:t>的</a:t>
            </a:r>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sym typeface="+mn-ea"/>
              </a:rPr>
              <a:t>FDA</a:t>
            </a:r>
            <a:r>
              <a:rPr lang="zh-CN" altLang="en-US" sz="500" dirty="0">
                <a:latin typeface="Times New Roman" panose="02020603050405020304" pitchFamily="18" charset="0"/>
                <a:ea typeface="微软雅黑" panose="020B0503020204020204" pitchFamily="34" charset="-122"/>
                <a:cs typeface="Times New Roman" panose="02020603050405020304" pitchFamily="18" charset="0"/>
                <a:sym typeface="+mn-ea"/>
              </a:rPr>
              <a:t>批准信</a:t>
            </a:r>
            <a:endParaRPr lang="en-US" altLang="zh-CN"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textbox 84"/>
          <p:cNvSpPr/>
          <p:nvPr/>
        </p:nvSpPr>
        <p:spPr>
          <a:xfrm>
            <a:off x="0" y="116130"/>
            <a:ext cx="9144635" cy="536575"/>
          </a:xfrm>
          <a:prstGeom prst="rect">
            <a:avLst/>
          </a:prstGeom>
          <a:noFill/>
          <a:ln w="0" cap="flat">
            <a:noFill/>
            <a:prstDash val="solid"/>
            <a:miter lim="0"/>
          </a:ln>
        </p:spPr>
        <p:txBody>
          <a:bodyPr vert="horz" wrap="square" lIns="0" tIns="0" rIns="0" bIns="0" anchor="b" anchorCtr="0"/>
          <a:lstStyle/>
          <a:p>
            <a:pPr algn="l" rtl="0" eaLnBrk="0">
              <a:lnSpc>
                <a:spcPct val="79000"/>
              </a:lnSpc>
            </a:pPr>
            <a:endParaRPr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marL="9525" eaLnBrk="0">
              <a:lnSpc>
                <a:spcPct val="89000"/>
              </a:lnSpc>
            </a:pPr>
            <a:r>
              <a:rPr lang="en-US" sz="2000" b="1"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01 </a:t>
            </a:r>
            <a:r>
              <a:rPr sz="2000" b="1" kern="0" spc="-8"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药品基本信息</a:t>
            </a:r>
            <a:endParaRPr lang="zh-CN" altLang="en-US" sz="20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8480" y="1113090"/>
            <a:ext cx="8928000" cy="1108621"/>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41" name="组合 40"/>
          <p:cNvGrpSpPr/>
          <p:nvPr/>
        </p:nvGrpSpPr>
        <p:grpSpPr>
          <a:xfrm>
            <a:off x="108216" y="755510"/>
            <a:ext cx="8928312" cy="3992296"/>
            <a:chOff x="999" y="1960"/>
            <a:chExt cx="8525" cy="8064"/>
          </a:xfrm>
        </p:grpSpPr>
        <p:sp>
          <p:nvSpPr>
            <p:cNvPr id="45" name="文本框 44"/>
            <p:cNvSpPr txBox="1"/>
            <p:nvPr/>
          </p:nvSpPr>
          <p:spPr>
            <a:xfrm>
              <a:off x="999" y="5760"/>
              <a:ext cx="8525" cy="4264"/>
            </a:xfrm>
            <a:prstGeom prst="rect">
              <a:avLst/>
            </a:prstGeom>
            <a:noFill/>
            <a:ln w="12700">
              <a:solidFill>
                <a:schemeClr val="accent5">
                  <a:lumMod val="60000"/>
                  <a:lumOff val="40000"/>
                </a:schemeClr>
              </a:solidFill>
              <a:prstDash val="solid"/>
            </a:ln>
          </p:spPr>
          <p:txBody>
            <a:bodyPr wrap="square" rtlCol="0" anchor="t">
              <a:noAutofit/>
            </a:bodyPr>
            <a:lstStyle/>
            <a:p>
              <a:pPr marL="355600" lvl="1" indent="-263525" eaLnBrk="0">
                <a:lnSpc>
                  <a:spcPct val="140000"/>
                </a:lnSpc>
                <a:buClr>
                  <a:schemeClr val="tx1"/>
                </a:buClr>
                <a:buSzPct val="70000"/>
                <a:buFont typeface="Wingdings" panose="05000000000000000000" pitchFamily="2" charset="2"/>
                <a:buChar char="l"/>
                <a:defRPr/>
              </a:pP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心境稳定剂</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通过稳定双相患者情绪，在躁狂或抑郁急性发作预防和转相方面疗效较好，而</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非典型抗精神病药</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优势在于控制躁狂症状和混合发作（躁狂</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抑郁），但二者对双相</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型情感障碍</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抑郁急性发作疗效均不佳</a:t>
              </a:r>
              <a:r>
                <a:rPr lang="en-US" altLang="zh-CN" sz="1200" baseline="30000" dirty="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。临床使用</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抗抑郁药虽能快速控制双相抑郁症状但易引起转躁</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，于是</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非典型抗精神病药</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抗抑郁药</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的组合被临床采用</a:t>
              </a: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a:p>
              <a:pPr marL="355600" lvl="1" indent="-263525" eaLnBrk="0" fontAlgn="auto">
                <a:lnSpc>
                  <a:spcPct val="140000"/>
                </a:lnSpc>
                <a:buClr>
                  <a:schemeClr val="tx1"/>
                </a:buClr>
                <a:buSzPct val="70000"/>
                <a:buFont typeface="Wingdings" panose="05000000000000000000" pitchFamily="2" charset="2"/>
                <a:buChar char="l"/>
                <a:defRPr/>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研究证实，</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奥氮平联合氟西汀</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能协同控制双相抑郁急性发作且不引起转躁</a:t>
              </a:r>
              <a:r>
                <a:rPr lang="en-US" altLang="zh-CN" sz="12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奥氟合剂是经礼来公司优化组分配比充分发挥协同作用的复方制剂，因其</a:t>
              </a: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一周快速控制</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双相抑郁急性发作获</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FDA</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优先审评并获批</a:t>
              </a:r>
              <a:endPar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endParaRPr>
            </a:p>
            <a:p>
              <a:pPr marL="355600" lvl="1" indent="-263525" eaLnBrk="0" fontAlgn="auto">
                <a:lnSpc>
                  <a:spcPct val="140000"/>
                </a:lnSpc>
                <a:buClr>
                  <a:schemeClr val="tx1"/>
                </a:buClr>
                <a:buSzPct val="70000"/>
                <a:buFont typeface="Wingdings" panose="05000000000000000000" pitchFamily="2" charset="2"/>
                <a:buChar char="l"/>
                <a:defRPr/>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国产奥氟合剂批准前，国内临床中联合奥氮平片和氟西汀胶囊</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超说明书使用，用于</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双相</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型情感障碍抑郁的急性发作</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，但由于滴定和剂量配比复杂、单药之间药动学差异、依从性差等问题导致单药联合</a:t>
              </a: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无法达到奥氟合剂的疗效</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因此，国内对奥氟合剂具有迫切的临床需求</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 name="文本框 60"/>
            <p:cNvSpPr txBox="1"/>
            <p:nvPr/>
          </p:nvSpPr>
          <p:spPr>
            <a:xfrm>
              <a:off x="999" y="1960"/>
              <a:ext cx="8525" cy="727"/>
            </a:xfrm>
            <a:prstGeom prst="rect">
              <a:avLst/>
            </a:prstGeom>
            <a:solidFill>
              <a:schemeClr val="accent1">
                <a:lumMod val="20000"/>
                <a:lumOff val="80000"/>
              </a:schemeClr>
            </a:solidFill>
          </p:spPr>
          <p:txBody>
            <a:bodyPr wrap="square" bIns="0" rtlCol="0" anchor="ctr" anchorCtr="0">
              <a:noAutofit/>
            </a:bodyPr>
            <a:lstStyle/>
            <a:p>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一、所治疗疾病基本情况</a:t>
              </a:r>
              <a:endParaRPr lang="zh-CN" altLang="en-US" sz="1600" b="1" spc="3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 name="textbox 84"/>
          <p:cNvSpPr/>
          <p:nvPr/>
        </p:nvSpPr>
        <p:spPr>
          <a:xfrm>
            <a:off x="0" y="116130"/>
            <a:ext cx="9144635" cy="536575"/>
          </a:xfrm>
          <a:prstGeom prst="rect">
            <a:avLst/>
          </a:prstGeom>
          <a:noFill/>
          <a:ln w="0" cap="flat">
            <a:noFill/>
            <a:prstDash val="solid"/>
            <a:miter lim="0"/>
          </a:ln>
        </p:spPr>
        <p:txBody>
          <a:bodyPr vert="horz" wrap="square" lIns="0" tIns="0" rIns="0" bIns="0" anchor="b" anchorCtr="0"/>
          <a:lstStyle/>
          <a:p>
            <a:pPr algn="l" rtl="0" eaLnBrk="0">
              <a:lnSpc>
                <a:spcPct val="79000"/>
              </a:lnSpc>
            </a:pPr>
            <a:endParaRPr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marL="9525" eaLnBrk="0">
              <a:lnSpc>
                <a:spcPct val="89000"/>
              </a:lnSpc>
            </a:pPr>
            <a:r>
              <a:rPr lang="en-US" sz="2000" b="1"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01 </a:t>
            </a:r>
            <a:r>
              <a:rPr sz="2000" b="1" kern="0" spc="-8"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药品基本信息</a:t>
            </a:r>
            <a:r>
              <a:rPr sz="2000" b="1"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0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临床急需快速控制双相抑郁急性发作且不引起转躁的药物</a:t>
            </a:r>
            <a:endParaRPr lang="zh-CN" altLang="en-US" sz="20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60"/>
          <p:cNvSpPr txBox="1"/>
          <p:nvPr/>
        </p:nvSpPr>
        <p:spPr>
          <a:xfrm>
            <a:off x="108000" y="2283750"/>
            <a:ext cx="8928000" cy="360000"/>
          </a:xfrm>
          <a:prstGeom prst="rect">
            <a:avLst/>
          </a:prstGeom>
          <a:solidFill>
            <a:schemeClr val="accent1">
              <a:lumMod val="20000"/>
              <a:lumOff val="80000"/>
            </a:schemeClr>
          </a:solidFill>
        </p:spPr>
        <p:txBody>
          <a:bodyPr wrap="square" bIns="0" rtlCol="0" anchor="ctr" anchorCtr="0">
            <a:noAutofit/>
          </a:bodyPr>
          <a:lstStyle/>
          <a:p>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二、未被满足的临床需求</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44"/>
          <p:cNvSpPr txBox="1"/>
          <p:nvPr/>
        </p:nvSpPr>
        <p:spPr>
          <a:xfrm>
            <a:off x="108000" y="1080690"/>
            <a:ext cx="8928000" cy="1161961"/>
          </a:xfrm>
          <a:prstGeom prst="rect">
            <a:avLst/>
          </a:prstGeom>
          <a:noFill/>
        </p:spPr>
        <p:txBody>
          <a:bodyPr wrap="square" rtlCol="0" anchor="t">
            <a:noAutofit/>
          </a:bodyPr>
          <a:lstStyle/>
          <a:p>
            <a:pPr marL="355600" lvl="1" indent="-263525" eaLnBrk="0">
              <a:lnSpc>
                <a:spcPct val="140000"/>
              </a:lnSpc>
              <a:buClr>
                <a:schemeClr val="tx1"/>
              </a:buClr>
              <a:buSzPct val="70000"/>
              <a:buFont typeface="Wingdings" panose="05000000000000000000" pitchFamily="2" charset="2"/>
              <a:buChar char="l"/>
              <a:defRPr/>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双相</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型情感障碍抑郁急性发作期，</a:t>
            </a: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患者自杀意念极高（</a:t>
            </a:r>
            <a:r>
              <a:rPr lang="en-US" altLang="zh-CN"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25%-50%</a:t>
            </a: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，对个人、家庭和社会危害极大，治疗核心目标是快速控制抑郁症状、缩短病程及防止转躁。双相</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型情感障碍终生患病率约为</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0.6%</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，国内患病人数约</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840</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万，年轻患者居多</a:t>
            </a:r>
            <a:r>
              <a:rPr lang="en-US" altLang="zh-CN" sz="1200" baseline="30000" dirty="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。国内奥氟合剂上市前，临床治疗药物为心境稳定剂（锂盐、拉莫三嗪、抗癫痫药等）和非典型抗精神病药（奥氮平、喹硫平、鲁拉西酮等） </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108000" y="4731750"/>
            <a:ext cx="8712000" cy="276999"/>
          </a:xfrm>
          <a:prstGeom prst="rect">
            <a:avLst/>
          </a:prstGeom>
          <a:noFill/>
        </p:spPr>
        <p:txBody>
          <a:bodyPr wrap="square">
            <a:spAutoFit/>
          </a:bodyPr>
          <a:lstStyle/>
          <a:p>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注：原研由于其专利被推翻而未在国内上市，目前仍为欧美国家治疗双相抑郁急性发作的一线用药</a:t>
            </a:r>
            <a:endParaRPr lang="en-US" sz="1200" b="1" dirty="0"/>
          </a:p>
        </p:txBody>
      </p:sp>
      <p:sp>
        <p:nvSpPr>
          <p:cNvPr id="10" name="文本框 3"/>
          <p:cNvSpPr txBox="1"/>
          <p:nvPr/>
        </p:nvSpPr>
        <p:spPr>
          <a:xfrm>
            <a:off x="1740" y="4981917"/>
            <a:ext cx="8674260" cy="123111"/>
          </a:xfrm>
          <a:prstGeom prst="rect">
            <a:avLst/>
          </a:prstGeom>
          <a:noFill/>
        </p:spPr>
        <p:txBody>
          <a:bodyPr wrap="square" bIns="0" rtlCol="0" anchor="ctr" anchorCtr="0">
            <a:spAutoFit/>
          </a:bodyPr>
          <a:lstStyle/>
          <a:p>
            <a:r>
              <a:rPr lang="en-US" altLang="zh-CN" sz="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[1] Vincenzo Oliva, et al. Bipolar disorders: an update on critical aspects. The Lancet Regional Health - Europe, 2025.               [2] </a:t>
            </a:r>
            <a:r>
              <a:rPr lang="zh-CN" altLang="en-US" sz="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付佳瑶，郑兰兵</a:t>
            </a:r>
            <a:r>
              <a:rPr lang="en-US" altLang="zh-CN" sz="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双相情感障碍的研究进展</a:t>
            </a:r>
            <a:r>
              <a:rPr lang="en-US" altLang="zh-CN" sz="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临床医学进展</a:t>
            </a:r>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sym typeface="+mn-ea"/>
              </a:rPr>
              <a:t>. 2024.                  [3] </a:t>
            </a:r>
            <a:r>
              <a:rPr lang="en-US" altLang="zh-CN" sz="500" dirty="0" err="1">
                <a:latin typeface="Times New Roman" panose="02020603050405020304" pitchFamily="18" charset="0"/>
                <a:ea typeface="微软雅黑" panose="020B0503020204020204" pitchFamily="34" charset="-122"/>
                <a:cs typeface="Times New Roman" panose="02020603050405020304" pitchFamily="18" charset="0"/>
                <a:sym typeface="+mn-ea"/>
              </a:rPr>
              <a:t>Tohen</a:t>
            </a:r>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sym typeface="+mn-ea"/>
              </a:rPr>
              <a:t> M, et al. Arch Gen Psychiatry. 2003;60(11):1079-1088</a:t>
            </a:r>
            <a:endParaRPr lang="en-US" altLang="zh-CN" sz="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462241" y="1181100"/>
            <a:ext cx="4520565" cy="3555365"/>
          </a:xfrm>
          <a:prstGeom prst="rect">
            <a:avLst/>
          </a:prstGeom>
          <a:noFill/>
          <a:ln w="12700" cmpd="sng">
            <a:solidFill>
              <a:schemeClr val="accent5">
                <a:lumMod val="60000"/>
                <a:lumOff val="40000"/>
              </a:schemeClr>
            </a:solidFill>
            <a:prstDash val="solid"/>
          </a:ln>
        </p:spPr>
        <p:txBody>
          <a:bodyPr wrap="square" lIns="91440" tIns="45720" rIns="91440" bIns="46990" rtlCol="0" anchor="t">
            <a:noAutofit/>
          </a:bodyPr>
          <a:lstStyle/>
          <a:p>
            <a:pPr lvl="0" algn="l">
              <a:lnSpc>
                <a:spcPct val="150000"/>
              </a:lnSpc>
              <a:spcBef>
                <a:spcPts val="0"/>
              </a:spcBef>
              <a:spcAft>
                <a:spcPts val="1000"/>
              </a:spcAft>
              <a:buClrTx/>
              <a:buSzTx/>
              <a:buFontTx/>
              <a:defRPr sz="1200" i="1">
                <a:solidFill>
                  <a:srgbClr val="1B1E22"/>
                </a:solidFill>
                <a:latin typeface="Roboto Medium" panose="02000000000000000000"/>
                <a:ea typeface="Roboto Medium" panose="02000000000000000000"/>
                <a:cs typeface="Roboto Medium" panose="02000000000000000000"/>
                <a:sym typeface="Roboto Medium" panose="02000000000000000000"/>
              </a:defRPr>
            </a:pPr>
            <a:endParaRPr lang="en-US" altLang="zh-CN" sz="1400" b="1" i="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74" name="文本框 73"/>
          <p:cNvSpPr txBox="1"/>
          <p:nvPr>
            <p:custDataLst>
              <p:tags r:id="rId1"/>
            </p:custDataLst>
          </p:nvPr>
        </p:nvSpPr>
        <p:spPr>
          <a:xfrm>
            <a:off x="108001" y="1203750"/>
            <a:ext cx="4167505" cy="3528000"/>
          </a:xfrm>
          <a:prstGeom prst="rect">
            <a:avLst/>
          </a:prstGeom>
          <a:noFill/>
          <a:ln w="12700" cmpd="sng">
            <a:solidFill>
              <a:schemeClr val="accent5">
                <a:lumMod val="60000"/>
                <a:lumOff val="40000"/>
              </a:schemeClr>
            </a:solidFill>
            <a:prstDash val="solid"/>
          </a:ln>
        </p:spPr>
        <p:txBody>
          <a:bodyPr wrap="square" bIns="46990" rtlCol="0" anchor="t">
            <a:noAutofit/>
          </a:bodyPr>
          <a:lstStyle/>
          <a:p>
            <a:pPr lvl="0" algn="l">
              <a:lnSpc>
                <a:spcPct val="150000"/>
              </a:lnSpc>
              <a:spcBef>
                <a:spcPts val="0"/>
              </a:spcBef>
              <a:spcAft>
                <a:spcPts val="1000"/>
              </a:spcAft>
              <a:buClrTx/>
              <a:buSzTx/>
              <a:buFontTx/>
              <a:defRPr sz="1200" i="1">
                <a:solidFill>
                  <a:srgbClr val="1B1E22"/>
                </a:solidFill>
                <a:latin typeface="Roboto Medium" panose="02000000000000000000"/>
                <a:ea typeface="Roboto Medium" panose="02000000000000000000"/>
                <a:cs typeface="Roboto Medium" panose="02000000000000000000"/>
                <a:sym typeface="Roboto Medium" panose="02000000000000000000"/>
              </a:defRPr>
            </a:pPr>
            <a:r>
              <a:rPr lang="en-US" altLang="zh-CN" sz="1400" b="1" i="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zh-CN" sz="1400" b="1" i="0" kern="0" spc="15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矩形 1" hidden="1"/>
          <p:cNvSpPr/>
          <p:nvPr/>
        </p:nvSpPr>
        <p:spPr>
          <a:xfrm>
            <a:off x="0" y="1004411"/>
            <a:ext cx="1413034"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73" name="矩形 72" hidden="1"/>
          <p:cNvSpPr/>
          <p:nvPr/>
        </p:nvSpPr>
        <p:spPr>
          <a:xfrm>
            <a:off x="0" y="2375535"/>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76" name="矩形 75" hidden="1"/>
          <p:cNvSpPr/>
          <p:nvPr/>
        </p:nvSpPr>
        <p:spPr>
          <a:xfrm>
            <a:off x="0" y="3063716"/>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77" name="矩形 76" hidden="1"/>
          <p:cNvSpPr/>
          <p:nvPr/>
        </p:nvSpPr>
        <p:spPr>
          <a:xfrm>
            <a:off x="0" y="3742849"/>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31" name="文本框 30"/>
          <p:cNvSpPr txBox="1"/>
          <p:nvPr/>
        </p:nvSpPr>
        <p:spPr>
          <a:xfrm>
            <a:off x="0" y="145415"/>
            <a:ext cx="8826500" cy="541020"/>
          </a:xfrm>
          <a:prstGeom prst="rect">
            <a:avLst/>
          </a:prstGeom>
          <a:noFill/>
        </p:spPr>
        <p:txBody>
          <a:bodyPr wrap="square" anchor="b" anchorCtr="0">
            <a:noAutofit/>
          </a:bodyPr>
          <a:lstStyle/>
          <a:p>
            <a:r>
              <a:rPr lang="en-US" altLang="zh-CN"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kern="0" spc="-8"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01 </a:t>
            </a:r>
            <a:r>
              <a:rPr lang="zh-CN" altLang="en-US" b="1" kern="0" spc="-8"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药品基本信息</a:t>
            </a:r>
            <a:r>
              <a:rPr lang="zh-CN" altLang="en-US"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6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奥氟合剂通过药效学和药动学的协同，实现</a:t>
            </a:r>
            <a:r>
              <a:rPr lang="en-US" altLang="zh-CN" sz="16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16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6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，发挥增效减毒的作用</a:t>
            </a:r>
            <a:endParaRPr lang="zh-CN" altLang="en-US" sz="16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文本框 41"/>
          <p:cNvSpPr txBox="1"/>
          <p:nvPr>
            <p:custDataLst>
              <p:tags r:id="rId2"/>
            </p:custDataLst>
          </p:nvPr>
        </p:nvSpPr>
        <p:spPr>
          <a:xfrm>
            <a:off x="108000" y="1192723"/>
            <a:ext cx="4167505" cy="1597360"/>
          </a:xfrm>
          <a:prstGeom prst="rect">
            <a:avLst/>
          </a:prstGeom>
          <a:noFill/>
        </p:spPr>
        <p:txBody>
          <a:bodyPr wrap="square" bIns="0" rtlCol="0" anchor="ctr" anchorCtr="0">
            <a:spAutoFit/>
          </a:bodyPr>
          <a:lstStyle/>
          <a:p>
            <a:pPr algn="just">
              <a:lnSpc>
                <a:spcPct val="120000"/>
              </a:lnSpc>
            </a:pP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快速控制抑郁症状且防止转躁的协同机制：</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一方面奥氮平阻断多巴胺</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(DA)</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受体，发挥心境稳定剂作用并防止转躁，另一方面奥氮平负反馈上调去甲肾上腺素</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(NE)</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前体物质</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DA</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的水平，进而弥补氟西汀只能上调</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5-HT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而不能升高</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NE</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的不足</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以上协同机制和快速起效获得</a:t>
            </a:r>
            <a:r>
              <a:rPr lang="zh-CN" altLang="en-US" sz="1400" b="1" kern="0" spc="-8"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美国</a:t>
            </a:r>
            <a:r>
              <a:rPr lang="en-US" altLang="zh-CN" sz="1400" b="1" kern="0" spc="-8"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FDA</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授予优先审评资格</a:t>
            </a:r>
            <a:r>
              <a:rPr lang="en-US" altLang="zh-CN" sz="1400" b="1"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2</a:t>
            </a:r>
            <a:endParaRPr lang="zh-CN" altLang="en-US" sz="1400" b="1" kern="0" spc="150" baseline="30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4" name="矩形 13"/>
          <p:cNvSpPr/>
          <p:nvPr/>
        </p:nvSpPr>
        <p:spPr>
          <a:xfrm>
            <a:off x="4489546" y="1181100"/>
            <a:ext cx="4413885" cy="1190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nSpc>
                <a:spcPct val="120000"/>
              </a:lnSpc>
              <a:spcBef>
                <a:spcPct val="0"/>
              </a:spcBef>
            </a:pP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奥氟合剂</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中体内奥氮平的</a:t>
            </a:r>
            <a:r>
              <a:rPr lang="en-US" altLang="zh-CN"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Tmax</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为</a:t>
            </a:r>
            <a:r>
              <a:rPr lang="en-US" altLang="zh-CN"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4h</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，氟西汀</a:t>
            </a:r>
            <a:r>
              <a:rPr lang="en-US" altLang="zh-CN"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Tmax</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为</a:t>
            </a:r>
            <a:r>
              <a:rPr lang="en-US" altLang="zh-CN"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5h</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两者几乎同步达峰，保证了其药效学的协同作用，降低奥氮平的有效剂量，减少副作用</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；而</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参照药</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中</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两者达峰时间差距较大</a:t>
            </a:r>
            <a:r>
              <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无法发挥增效减毒作用</a:t>
            </a:r>
            <a:endPar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aphicFrame>
        <p:nvGraphicFramePr>
          <p:cNvPr id="13" name="表格 12"/>
          <p:cNvGraphicFramePr>
            <a:graphicFrameLocks noGrp="1"/>
          </p:cNvGraphicFramePr>
          <p:nvPr>
            <p:custDataLst>
              <p:tags r:id="rId3"/>
            </p:custDataLst>
          </p:nvPr>
        </p:nvGraphicFramePr>
        <p:xfrm>
          <a:off x="4548601" y="2840990"/>
          <a:ext cx="4296410" cy="1801495"/>
        </p:xfrm>
        <a:graphic>
          <a:graphicData uri="http://schemas.openxmlformats.org/drawingml/2006/table">
            <a:tbl>
              <a:tblPr firstRow="1" firstCol="1" bandRow="1">
                <a:tableStyleId>{5C22544A-7EE6-4342-B048-85BDC9FD1C3A}</a:tableStyleId>
              </a:tblPr>
              <a:tblGrid>
                <a:gridCol w="1632585"/>
                <a:gridCol w="647700"/>
                <a:gridCol w="1511935"/>
                <a:gridCol w="504190"/>
              </a:tblGrid>
              <a:tr h="200025">
                <a:tc gridSpan="2">
                  <a:txBody>
                    <a:bodyPr/>
                    <a:lstStyle/>
                    <a:p>
                      <a:pPr algn="ctr">
                        <a:spcAft>
                          <a:spcPts val="0"/>
                        </a:spcAft>
                      </a:pPr>
                      <a:r>
                        <a:rPr lang="zh-CN"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奥氮平片</a:t>
                      </a:r>
                      <a:endParaRPr lang="zh-CN"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accent1">
                        <a:lumMod val="75000"/>
                      </a:schemeClr>
                    </a:solidFill>
                  </a:tcPr>
                </a:tc>
                <a:tc hMerge="1">
                  <a:tcPr>
                    <a:lnR w="6350">
                      <a:solidFill>
                        <a:schemeClr val="bg1">
                          <a:lumMod val="50000"/>
                        </a:schemeClr>
                      </a:solidFill>
                      <a:prstDash val="solid"/>
                    </a:lnR>
                    <a:lnT w="6350">
                      <a:solidFill>
                        <a:schemeClr val="bg1">
                          <a:lumMod val="50000"/>
                        </a:schemeClr>
                      </a:solidFill>
                      <a:prstDash val="solid"/>
                    </a:lnT>
                    <a:lnB w="6350">
                      <a:solidFill>
                        <a:schemeClr val="bg1">
                          <a:lumMod val="50000"/>
                        </a:schemeClr>
                      </a:solidFill>
                      <a:prstDash val="solid"/>
                    </a:lnB>
                  </a:tcPr>
                </a:tc>
                <a:tc gridSpan="2">
                  <a:txBody>
                    <a:bodyPr/>
                    <a:lstStyle/>
                    <a:p>
                      <a:pPr algn="ctr">
                        <a:spcAft>
                          <a:spcPts val="0"/>
                        </a:spcAft>
                      </a:pPr>
                      <a:r>
                        <a:rPr lang="zh-CN"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氟西汀胶囊</a:t>
                      </a:r>
                      <a:endParaRPr lang="zh-CN"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accent1">
                        <a:lumMod val="75000"/>
                      </a:schemeClr>
                    </a:solidFill>
                  </a:tcPr>
                </a:tc>
                <a:tc hMerge="1">
                  <a:tcPr>
                    <a:lnR w="6350">
                      <a:solidFill>
                        <a:schemeClr val="bg1">
                          <a:lumMod val="50000"/>
                        </a:schemeClr>
                      </a:solidFill>
                      <a:prstDash val="solid"/>
                    </a:lnR>
                    <a:lnT w="6350">
                      <a:solidFill>
                        <a:schemeClr val="bg1">
                          <a:lumMod val="50000"/>
                        </a:schemeClr>
                      </a:solidFill>
                      <a:prstDash val="solid"/>
                    </a:lnT>
                    <a:lnB w="6350">
                      <a:solidFill>
                        <a:schemeClr val="bg1">
                          <a:lumMod val="50000"/>
                        </a:schemeClr>
                      </a:solidFill>
                      <a:prstDash val="solid"/>
                    </a:lnB>
                  </a:tcPr>
                </a:tc>
              </a:tr>
              <a:tr h="400050">
                <a:tc>
                  <a:txBody>
                    <a:bodyPr/>
                    <a:lstStyle/>
                    <a:p>
                      <a:pPr algn="ctr">
                        <a:spcAft>
                          <a:spcPts val="0"/>
                        </a:spcAft>
                      </a:pPr>
                      <a:r>
                        <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数据来源</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Tmax</a:t>
                      </a:r>
                      <a:r>
                        <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数据来源</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Tmax</a:t>
                      </a:r>
                      <a:r>
                        <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200025">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Shirley et al. 2003</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4.0</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b="0" kern="10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Zaid</a:t>
                      </a: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AN et al, 2006</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8.3</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201295">
                <a:tc>
                  <a:txBody>
                    <a:bodyPr/>
                    <a:lstStyle/>
                    <a:p>
                      <a:pPr algn="ctr">
                        <a:spcAft>
                          <a:spcPts val="0"/>
                        </a:spcAft>
                      </a:pPr>
                      <a:r>
                        <a:rPr lang="en-US" sz="1200" b="0" kern="10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Sathirakul</a:t>
                      </a: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et al. 2003</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4.0</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b="0" kern="10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Zaid</a:t>
                      </a: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AN et al, 2006</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7.3</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200025">
                <a:tc>
                  <a:txBody>
                    <a:bodyPr/>
                    <a:lstStyle/>
                    <a:p>
                      <a:pPr algn="ctr">
                        <a:spcAft>
                          <a:spcPts val="0"/>
                        </a:spcAft>
                      </a:pPr>
                      <a:r>
                        <a:rPr lang="en-US" sz="1200" b="0" kern="10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Cánovas</a:t>
                      </a: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M et al, 2011</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4.0</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氟西汀胶囊</a:t>
                      </a:r>
                      <a:r>
                        <a:rPr lang="zh-CN" alt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说明书</a:t>
                      </a:r>
                      <a:endParaRPr lang="zh-CN" alt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7.3</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r>
              <a:tr h="200025">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Chen Q et al ,2012</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3.0</a:t>
                      </a:r>
                      <a:endPar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rowSpan="3">
                  <a:txBody>
                    <a:bodyPr/>
                    <a:lstStyle/>
                    <a:p>
                      <a:pPr algn="ctr">
                        <a:spcAft>
                          <a:spcPts val="0"/>
                        </a:spcAft>
                      </a:pPr>
                      <a:r>
                        <a:rPr lang="zh-CN"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均值</a:t>
                      </a:r>
                      <a:endParaRPr lang="zh-CN"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accent1">
                        <a:lumMod val="75000"/>
                      </a:schemeClr>
                    </a:solidFill>
                  </a:tcPr>
                </a:tc>
                <a:tc rowSpan="3">
                  <a:txBody>
                    <a:bodyPr/>
                    <a:lstStyle/>
                    <a:p>
                      <a:pPr algn="ctr">
                        <a:spcAft>
                          <a:spcPts val="0"/>
                        </a:spcAft>
                      </a:pPr>
                      <a:r>
                        <a:rPr lang="en-US"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7.6</a:t>
                      </a:r>
                      <a:endParaRPr lang="en-US"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accent1">
                        <a:lumMod val="75000"/>
                      </a:schemeClr>
                    </a:solidFill>
                  </a:tcPr>
                </a:tc>
              </a:tr>
              <a:tr h="200025">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Chen Q et al ,2012</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3.6</a:t>
                      </a:r>
                      <a:endPar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vMerge="1">
                  <a:tcPr>
                    <a:lnL w="6350">
                      <a:solidFill>
                        <a:schemeClr val="bg1">
                          <a:lumMod val="50000"/>
                        </a:schemeClr>
                      </a:solidFill>
                      <a:prstDash val="solid"/>
                    </a:lnL>
                    <a:lnR w="6350">
                      <a:solidFill>
                        <a:schemeClr val="bg1">
                          <a:lumMod val="50000"/>
                        </a:schemeClr>
                      </a:solidFill>
                      <a:prstDash val="solid"/>
                    </a:lnR>
                  </a:tcPr>
                </a:tc>
                <a:tc vMerge="1">
                  <a:tcPr>
                    <a:lnL w="6350">
                      <a:solidFill>
                        <a:schemeClr val="bg1">
                          <a:lumMod val="50000"/>
                        </a:schemeClr>
                      </a:solidFill>
                      <a:prstDash val="solid"/>
                    </a:lnL>
                    <a:lnR w="6350">
                      <a:solidFill>
                        <a:schemeClr val="bg1">
                          <a:lumMod val="50000"/>
                        </a:schemeClr>
                      </a:solidFill>
                      <a:prstDash val="solid"/>
                    </a:lnR>
                  </a:tcPr>
                </a:tc>
              </a:tr>
              <a:tr h="200025">
                <a:tc>
                  <a:txBody>
                    <a:bodyPr/>
                    <a:lstStyle/>
                    <a:p>
                      <a:pPr algn="ctr">
                        <a:spcAft>
                          <a:spcPts val="0"/>
                        </a:spcAft>
                      </a:pPr>
                      <a:r>
                        <a:rPr lang="zh-CN"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均值</a:t>
                      </a:r>
                      <a:endParaRPr lang="zh-CN"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accent1">
                        <a:lumMod val="75000"/>
                      </a:schemeClr>
                    </a:solidFill>
                  </a:tcPr>
                </a:tc>
                <a:tc>
                  <a:txBody>
                    <a:bodyPr/>
                    <a:lstStyle/>
                    <a:p>
                      <a:pPr algn="ctr">
                        <a:spcAft>
                          <a:spcPts val="0"/>
                        </a:spcAft>
                      </a:pPr>
                      <a:r>
                        <a:rPr lang="en-US"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3.7</a:t>
                      </a:r>
                      <a:endParaRPr lang="en-US" sz="12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accent1">
                        <a:lumMod val="75000"/>
                      </a:schemeClr>
                    </a:solidFill>
                  </a:tcPr>
                </a:tc>
                <a:tc vMerge="1">
                  <a:tcPr>
                    <a:lnL w="6350">
                      <a:solidFill>
                        <a:schemeClr val="bg1">
                          <a:lumMod val="50000"/>
                        </a:schemeClr>
                      </a:solidFill>
                      <a:prstDash val="solid"/>
                    </a:lnL>
                    <a:lnR w="6350">
                      <a:solidFill>
                        <a:schemeClr val="bg1">
                          <a:lumMod val="50000"/>
                        </a:schemeClr>
                      </a:solidFill>
                      <a:prstDash val="solid"/>
                    </a:lnR>
                    <a:lnB w="6350">
                      <a:solidFill>
                        <a:schemeClr val="bg1">
                          <a:lumMod val="50000"/>
                        </a:schemeClr>
                      </a:solidFill>
                      <a:prstDash val="solid"/>
                    </a:lnB>
                  </a:tcPr>
                </a:tc>
                <a:tc vMerge="1">
                  <a:tcPr>
                    <a:lnL w="6350">
                      <a:solidFill>
                        <a:schemeClr val="bg1">
                          <a:lumMod val="50000"/>
                        </a:schemeClr>
                      </a:solidFill>
                      <a:prstDash val="solid"/>
                    </a:lnL>
                    <a:lnR w="6350">
                      <a:solidFill>
                        <a:schemeClr val="bg1">
                          <a:lumMod val="50000"/>
                        </a:schemeClr>
                      </a:solidFill>
                      <a:prstDash val="solid"/>
                    </a:lnR>
                    <a:lnB w="6350">
                      <a:solidFill>
                        <a:schemeClr val="bg1">
                          <a:lumMod val="50000"/>
                        </a:schemeClr>
                      </a:solidFill>
                      <a:prstDash val="solid"/>
                    </a:lnB>
                  </a:tcPr>
                </a:tc>
              </a:tr>
            </a:tbl>
          </a:graphicData>
        </a:graphic>
      </p:graphicFrame>
      <p:sp>
        <p:nvSpPr>
          <p:cNvPr id="3" name="矩形 2"/>
          <p:cNvSpPr/>
          <p:nvPr/>
        </p:nvSpPr>
        <p:spPr>
          <a:xfrm>
            <a:off x="4489498" y="2499182"/>
            <a:ext cx="4493308" cy="276999"/>
          </a:xfrm>
          <a:prstGeom prst="rect">
            <a:avLst/>
          </a:prstGeom>
        </p:spPr>
        <p:txBody>
          <a:bodyPr wrap="square">
            <a:spAutoFit/>
          </a:bodyPr>
          <a:lstStyle/>
          <a:p>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相关研究报道的参照药中奥氮平和氟西汀的达峰时间（</a:t>
            </a: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Tmax</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aseline="30000" dirty="0">
                <a:latin typeface="Times New Roman" panose="02020603050405020304" pitchFamily="18" charset="0"/>
                <a:ea typeface="微软雅黑" panose="020B0503020204020204" pitchFamily="34" charset="-122"/>
                <a:cs typeface="Times New Roman" panose="02020603050405020304" pitchFamily="18" charset="0"/>
              </a:rPr>
              <a:t>3-8</a:t>
            </a:r>
            <a:endParaRPr lang="en-US" altLang="zh-CN" sz="1200"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198851" y="2833370"/>
            <a:ext cx="3970655" cy="1594485"/>
            <a:chOff x="46" y="4619"/>
            <a:chExt cx="6253" cy="2511"/>
          </a:xfrm>
        </p:grpSpPr>
        <p:sp>
          <p:nvSpPr>
            <p:cNvPr id="7" name="矩形 6"/>
            <p:cNvSpPr/>
            <p:nvPr/>
          </p:nvSpPr>
          <p:spPr>
            <a:xfrm>
              <a:off x="48" y="5174"/>
              <a:ext cx="1008" cy="434"/>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奥氮平</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0" name="直接箭头连接符 9"/>
            <p:cNvCxnSpPr/>
            <p:nvPr/>
          </p:nvCxnSpPr>
          <p:spPr>
            <a:xfrm flipV="1">
              <a:off x="920" y="5392"/>
              <a:ext cx="1167" cy="3"/>
            </a:xfrm>
            <a:prstGeom prst="straightConnector1">
              <a:avLst/>
            </a:prstGeom>
            <a:ln w="12700">
              <a:tailEnd type="arrow"/>
            </a:ln>
            <a:effectLst/>
          </p:spPr>
          <p:style>
            <a:lnRef idx="2">
              <a:schemeClr val="dk1"/>
            </a:lnRef>
            <a:fillRef idx="0">
              <a:schemeClr val="dk1"/>
            </a:fillRef>
            <a:effectRef idx="1">
              <a:schemeClr val="dk1"/>
            </a:effectRef>
            <a:fontRef idx="minor">
              <a:schemeClr val="tx1"/>
            </a:fontRef>
          </p:style>
        </p:cxnSp>
        <p:sp>
          <p:nvSpPr>
            <p:cNvPr id="15" name="矩形 14"/>
            <p:cNvSpPr/>
            <p:nvPr/>
          </p:nvSpPr>
          <p:spPr>
            <a:xfrm>
              <a:off x="860" y="5001"/>
              <a:ext cx="1160" cy="337"/>
            </a:xfrm>
            <a:prstGeom prst="rect">
              <a:avLst/>
            </a:prstGeom>
          </p:spPr>
          <p:txBody>
            <a:bodyPr wrap="none">
              <a:spAutoFit/>
            </a:bodyPr>
            <a:lstStyle/>
            <a:p>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阻断</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DA</a:t>
              </a:r>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受体</a:t>
              </a:r>
              <a:endParaRPr lang="zh-CN" altLang="en-US" sz="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左大括号 15"/>
            <p:cNvSpPr/>
            <p:nvPr/>
          </p:nvSpPr>
          <p:spPr>
            <a:xfrm>
              <a:off x="1983" y="4761"/>
              <a:ext cx="250" cy="1280"/>
            </a:xfrm>
            <a:prstGeom prst="leftBrace">
              <a:avLst/>
            </a:prstGeom>
            <a:ln w="12700"/>
            <a:effectLst/>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2136" y="4619"/>
              <a:ext cx="1304" cy="434"/>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直接作用</a:t>
              </a:r>
              <a:endParaRPr lang="zh-CN" altLang="en-US" sz="1200" dirty="0">
                <a:latin typeface="微软雅黑" panose="020B0503020204020204" pitchFamily="34" charset="-122"/>
                <a:ea typeface="微软雅黑" panose="020B0503020204020204" pitchFamily="34" charset="-122"/>
              </a:endParaRPr>
            </a:p>
          </p:txBody>
        </p:sp>
        <p:sp>
          <p:nvSpPr>
            <p:cNvPr id="29" name="矩形 28"/>
            <p:cNvSpPr/>
            <p:nvPr/>
          </p:nvSpPr>
          <p:spPr>
            <a:xfrm>
              <a:off x="2269" y="5098"/>
              <a:ext cx="355" cy="1355"/>
            </a:xfrm>
            <a:prstGeom prst="rect">
              <a:avLst/>
            </a:prstGeom>
            <a:ln>
              <a:solidFill>
                <a:schemeClr val="bg2"/>
              </a:solidFill>
            </a:ln>
          </p:spPr>
          <p:txBody>
            <a:bodyPr wrap="square">
              <a:spAutoFit/>
            </a:bodyPr>
            <a:lstStyle/>
            <a:p>
              <a:pPr algn="ctr"/>
              <a:r>
                <a:rPr lang="zh-CN" altLang="en-US" sz="1000" kern="1000" dirty="0">
                  <a:solidFill>
                    <a:schemeClr val="tx2">
                      <a:lumMod val="60000"/>
                      <a:lumOff val="40000"/>
                    </a:schemeClr>
                  </a:solidFill>
                  <a:latin typeface="微软雅黑" panose="020B0503020204020204" pitchFamily="34" charset="-122"/>
                  <a:ea typeface="微软雅黑" panose="020B0503020204020204" pitchFamily="34" charset="-122"/>
                </a:rPr>
                <a:t>负反馈作用</a:t>
              </a:r>
              <a:endParaRPr lang="zh-CN" altLang="en-US" sz="1000" kern="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2919" y="6097"/>
              <a:ext cx="1162" cy="386"/>
            </a:xfrm>
            <a:prstGeom prst="rect">
              <a:avLst/>
            </a:prstGeom>
            <a:ln w="12700">
              <a:solidFill>
                <a:schemeClr val="bg2"/>
              </a:solidFill>
            </a:ln>
          </p:spPr>
          <p:txBody>
            <a:bodyPr wrap="square">
              <a:spAutoFit/>
            </a:bodyPr>
            <a:lstStyle/>
            <a:p>
              <a:r>
                <a:rPr lang="zh-CN" altLang="en-US" sz="10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脑内</a:t>
              </a:r>
              <a:r>
                <a:rPr lang="en-US" altLang="zh-CN" sz="10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NE</a:t>
              </a:r>
              <a:endParaRPr lang="zh-CN" altLang="en-US" sz="10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8"/>
            <p:cNvSpPr/>
            <p:nvPr/>
          </p:nvSpPr>
          <p:spPr>
            <a:xfrm>
              <a:off x="4432" y="4687"/>
              <a:ext cx="1162" cy="628"/>
            </a:xfrm>
            <a:prstGeom prst="rect">
              <a:avLst/>
            </a:prstGeom>
            <a:ln>
              <a:solidFill>
                <a:schemeClr val="tx1"/>
              </a:solidFill>
            </a:ln>
          </p:spPr>
          <p:txBody>
            <a:bodyPr wrap="square">
              <a:spAutoFit/>
            </a:bodyPr>
            <a:lstStyle/>
            <a:p>
              <a:r>
                <a:rPr lang="zh-CN" altLang="en-US" sz="1000" dirty="0">
                  <a:latin typeface="微软雅黑" panose="020B0503020204020204" pitchFamily="34" charset="-122"/>
                  <a:ea typeface="微软雅黑" panose="020B0503020204020204" pitchFamily="34" charset="-122"/>
                </a:rPr>
                <a:t>心境稳定</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防止转躁</a:t>
              </a:r>
              <a:endParaRPr lang="zh-CN" altLang="en-US" sz="1000" dirty="0">
                <a:latin typeface="微软雅黑" panose="020B0503020204020204" pitchFamily="34" charset="-122"/>
                <a:ea typeface="微软雅黑" panose="020B0503020204020204" pitchFamily="34" charset="-122"/>
              </a:endParaRPr>
            </a:p>
          </p:txBody>
        </p:sp>
        <p:sp>
          <p:nvSpPr>
            <p:cNvPr id="40" name="矩形 39"/>
            <p:cNvSpPr/>
            <p:nvPr/>
          </p:nvSpPr>
          <p:spPr>
            <a:xfrm>
              <a:off x="2919" y="5403"/>
              <a:ext cx="1162" cy="386"/>
            </a:xfrm>
            <a:prstGeom prst="rect">
              <a:avLst/>
            </a:prstGeom>
            <a:ln>
              <a:solidFill>
                <a:schemeClr val="tx2">
                  <a:lumMod val="60000"/>
                  <a:lumOff val="40000"/>
                </a:schemeClr>
              </a:solidFill>
            </a:ln>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脑内</a:t>
              </a: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DA</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46" name="直接箭头连接符 45"/>
            <p:cNvCxnSpPr/>
            <p:nvPr/>
          </p:nvCxnSpPr>
          <p:spPr>
            <a:xfrm flipV="1">
              <a:off x="3928" y="5439"/>
              <a:ext cx="0" cy="300"/>
            </a:xfrm>
            <a:prstGeom prst="straightConnector1">
              <a:avLst/>
            </a:prstGeom>
            <a:ln w="12700">
              <a:solidFill>
                <a:schemeClr val="tx2">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直接箭头连接符 63"/>
            <p:cNvCxnSpPr/>
            <p:nvPr/>
          </p:nvCxnSpPr>
          <p:spPr>
            <a:xfrm>
              <a:off x="3469" y="5794"/>
              <a:ext cx="0" cy="32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直接箭头连接符 66"/>
            <p:cNvCxnSpPr/>
            <p:nvPr/>
          </p:nvCxnSpPr>
          <p:spPr>
            <a:xfrm>
              <a:off x="2637" y="5604"/>
              <a:ext cx="289"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直接箭头连接符 69"/>
            <p:cNvCxnSpPr/>
            <p:nvPr/>
          </p:nvCxnSpPr>
          <p:spPr>
            <a:xfrm>
              <a:off x="3285" y="4847"/>
              <a:ext cx="107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直接箭头连接符 71"/>
            <p:cNvCxnSpPr/>
            <p:nvPr/>
          </p:nvCxnSpPr>
          <p:spPr>
            <a:xfrm flipV="1">
              <a:off x="3936" y="6141"/>
              <a:ext cx="0" cy="300"/>
            </a:xfrm>
            <a:prstGeom prst="straightConnector1">
              <a:avLst/>
            </a:prstGeom>
            <a:ln w="12700">
              <a:solidFill>
                <a:schemeClr val="tx2">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矩形 74"/>
            <p:cNvSpPr/>
            <p:nvPr/>
          </p:nvSpPr>
          <p:spPr>
            <a:xfrm>
              <a:off x="46" y="6696"/>
              <a:ext cx="1008" cy="434"/>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sym typeface="+mn-ea"/>
                </a:rPr>
                <a:t>氟西汀</a:t>
              </a:r>
              <a:endParaRPr lang="zh-CN" altLang="en-US" sz="1200" dirty="0">
                <a:latin typeface="微软雅黑" panose="020B0503020204020204" pitchFamily="34" charset="-122"/>
                <a:ea typeface="微软雅黑" panose="020B0503020204020204" pitchFamily="34" charset="-122"/>
                <a:sym typeface="+mn-ea"/>
              </a:endParaRPr>
            </a:p>
          </p:txBody>
        </p:sp>
        <p:cxnSp>
          <p:nvCxnSpPr>
            <p:cNvPr id="78" name="直接箭头连接符 77"/>
            <p:cNvCxnSpPr/>
            <p:nvPr/>
          </p:nvCxnSpPr>
          <p:spPr>
            <a:xfrm flipV="1">
              <a:off x="935" y="6914"/>
              <a:ext cx="1750" cy="6"/>
            </a:xfrm>
            <a:prstGeom prst="straightConnector1">
              <a:avLst/>
            </a:prstGeom>
            <a:ln w="12700">
              <a:tailEnd type="arrow"/>
            </a:ln>
            <a:effectLst/>
          </p:spPr>
          <p:style>
            <a:lnRef idx="2">
              <a:schemeClr val="dk1"/>
            </a:lnRef>
            <a:fillRef idx="0">
              <a:schemeClr val="dk1"/>
            </a:fillRef>
            <a:effectRef idx="1">
              <a:schemeClr val="dk1"/>
            </a:effectRef>
            <a:fontRef idx="minor">
              <a:schemeClr val="tx1"/>
            </a:fontRef>
          </p:style>
        </p:cxnSp>
        <p:sp>
          <p:nvSpPr>
            <p:cNvPr id="79" name="矩形 78"/>
            <p:cNvSpPr/>
            <p:nvPr/>
          </p:nvSpPr>
          <p:spPr>
            <a:xfrm>
              <a:off x="871" y="6575"/>
              <a:ext cx="1795" cy="337"/>
            </a:xfrm>
            <a:prstGeom prst="rect">
              <a:avLst/>
            </a:prstGeom>
          </p:spPr>
          <p:txBody>
            <a:bodyPr wrap="none">
              <a:spAutoFit/>
            </a:bodyPr>
            <a:lstStyle/>
            <a:p>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抑制突触 </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5-HT</a:t>
              </a:r>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再摄取</a:t>
              </a:r>
              <a:endParaRPr lang="zh-CN" altLang="en-US" sz="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0" name="矩形 79"/>
            <p:cNvSpPr/>
            <p:nvPr/>
          </p:nvSpPr>
          <p:spPr>
            <a:xfrm>
              <a:off x="2782" y="6720"/>
              <a:ext cx="1299" cy="386"/>
            </a:xfrm>
            <a:prstGeom prst="rect">
              <a:avLst/>
            </a:prstGeom>
            <a:ln w="12700">
              <a:solidFill>
                <a:schemeClr val="bg2"/>
              </a:solidFill>
            </a:ln>
          </p:spPr>
          <p:txBody>
            <a:bodyPr wrap="square">
              <a:spAutoFit/>
            </a:bodyPr>
            <a:lstStyle/>
            <a:p>
              <a:r>
                <a:rPr lang="zh-CN" altLang="en-US" sz="10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脑内</a:t>
              </a:r>
              <a:r>
                <a:rPr lang="en-US" altLang="zh-CN" sz="10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5-HT</a:t>
              </a:r>
              <a:endParaRPr lang="zh-CN" altLang="en-US" sz="10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1" name="直接箭头连接符 80"/>
            <p:cNvCxnSpPr/>
            <p:nvPr/>
          </p:nvCxnSpPr>
          <p:spPr>
            <a:xfrm flipV="1">
              <a:off x="3954" y="6764"/>
              <a:ext cx="0" cy="300"/>
            </a:xfrm>
            <a:prstGeom prst="straightConnector1">
              <a:avLst/>
            </a:prstGeom>
            <a:ln w="12700">
              <a:solidFill>
                <a:schemeClr val="tx2">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左大括号 82"/>
            <p:cNvSpPr/>
            <p:nvPr/>
          </p:nvSpPr>
          <p:spPr>
            <a:xfrm rot="10800000">
              <a:off x="4128" y="6291"/>
              <a:ext cx="250" cy="702"/>
            </a:xfrm>
            <a:prstGeom prst="leftBrace">
              <a:avLst/>
            </a:prstGeom>
            <a:ln w="12700"/>
            <a:effectLst/>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矩形 83"/>
            <p:cNvSpPr/>
            <p:nvPr/>
          </p:nvSpPr>
          <p:spPr>
            <a:xfrm>
              <a:off x="4423" y="6321"/>
              <a:ext cx="1178" cy="628"/>
            </a:xfrm>
            <a:prstGeom prst="rect">
              <a:avLst/>
            </a:prstGeom>
            <a:ln>
              <a:solidFill>
                <a:schemeClr val="tx1"/>
              </a:solidFill>
            </a:ln>
          </p:spPr>
          <p:txBody>
            <a:bodyPr wrap="square">
              <a:spAutoFit/>
            </a:bodyPr>
            <a:lstStyle/>
            <a:p>
              <a:r>
                <a:rPr lang="zh-CN" altLang="en-US" sz="1000" dirty="0">
                  <a:latin typeface="微软雅黑" panose="020B0503020204020204" pitchFamily="34" charset="-122"/>
                  <a:ea typeface="微软雅黑" panose="020B0503020204020204" pitchFamily="34" charset="-122"/>
                </a:rPr>
                <a:t>快速控制抑郁症状</a:t>
              </a:r>
              <a:endParaRPr lang="zh-CN" altLang="en-US" sz="1000" dirty="0">
                <a:latin typeface="微软雅黑" panose="020B0503020204020204" pitchFamily="34" charset="-122"/>
                <a:ea typeface="微软雅黑" panose="020B0503020204020204" pitchFamily="34" charset="-122"/>
              </a:endParaRPr>
            </a:p>
          </p:txBody>
        </p:sp>
        <p:sp>
          <p:nvSpPr>
            <p:cNvPr id="85" name="左大括号 84"/>
            <p:cNvSpPr/>
            <p:nvPr/>
          </p:nvSpPr>
          <p:spPr>
            <a:xfrm rot="10800000">
              <a:off x="5602" y="5090"/>
              <a:ext cx="250" cy="1463"/>
            </a:xfrm>
            <a:prstGeom prst="leftBrace">
              <a:avLst/>
            </a:prstGeom>
            <a:ln w="12700"/>
            <a:effectLst/>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7" name="矩形 86"/>
            <p:cNvSpPr/>
            <p:nvPr/>
          </p:nvSpPr>
          <p:spPr>
            <a:xfrm>
              <a:off x="5944" y="5098"/>
              <a:ext cx="355" cy="1501"/>
            </a:xfrm>
            <a:prstGeom prst="rect">
              <a:avLst/>
            </a:prstGeom>
            <a:ln>
              <a:solidFill>
                <a:schemeClr val="bg2"/>
              </a:solidFill>
            </a:ln>
          </p:spPr>
          <p:txBody>
            <a:bodyPr wrap="square">
              <a:spAutoFit/>
            </a:bodyPr>
            <a:lstStyle/>
            <a:p>
              <a:pPr algn="ctr"/>
              <a:r>
                <a:rPr lang="zh-CN" altLang="en-US" sz="1400" b="1" kern="1000" dirty="0">
                  <a:solidFill>
                    <a:schemeClr val="tx2">
                      <a:lumMod val="60000"/>
                      <a:lumOff val="40000"/>
                    </a:schemeClr>
                  </a:solidFill>
                  <a:latin typeface="微软雅黑" panose="020B0503020204020204" pitchFamily="34" charset="-122"/>
                  <a:ea typeface="微软雅黑" panose="020B0503020204020204" pitchFamily="34" charset="-122"/>
                </a:rPr>
                <a:t>协同增效</a:t>
              </a:r>
              <a:endParaRPr lang="zh-CN" altLang="en-US" sz="1400" b="1" kern="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grpSp>
      <p:sp>
        <p:nvSpPr>
          <p:cNvPr id="44" name="文本框 43"/>
          <p:cNvSpPr txBox="1"/>
          <p:nvPr>
            <p:custDataLst>
              <p:tags r:id="rId4"/>
            </p:custDataLst>
          </p:nvPr>
        </p:nvSpPr>
        <p:spPr>
          <a:xfrm>
            <a:off x="108001" y="898960"/>
            <a:ext cx="4167505" cy="360000"/>
          </a:xfrm>
          <a:prstGeom prst="rect">
            <a:avLst/>
          </a:prstGeom>
          <a:solidFill>
            <a:schemeClr val="accent1">
              <a:lumMod val="20000"/>
              <a:lumOff val="80000"/>
            </a:schemeClr>
          </a:solidFill>
        </p:spPr>
        <p:txBody>
          <a:bodyPr wrap="square" bIns="0" rtlCol="0" anchor="ctr" anchorCtr="0">
            <a:noAutofit/>
          </a:bodyPr>
          <a:lstStyle/>
          <a:p>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rPr>
              <a:t>一、药效学协同</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5" name="文本框 43"/>
          <p:cNvSpPr txBox="1"/>
          <p:nvPr>
            <p:custDataLst>
              <p:tags r:id="rId5"/>
            </p:custDataLst>
          </p:nvPr>
        </p:nvSpPr>
        <p:spPr>
          <a:xfrm>
            <a:off x="4462247" y="891975"/>
            <a:ext cx="4520263" cy="360000"/>
          </a:xfrm>
          <a:prstGeom prst="rect">
            <a:avLst/>
          </a:prstGeom>
          <a:solidFill>
            <a:schemeClr val="accent1">
              <a:lumMod val="20000"/>
              <a:lumOff val="80000"/>
            </a:schemeClr>
          </a:solidFill>
        </p:spPr>
        <p:txBody>
          <a:bodyPr wrap="square" bIns="0" rtlCol="0" anchor="ctr" anchorCtr="0">
            <a:noAutofit/>
          </a:bodyPr>
          <a:lstStyle/>
          <a:p>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rPr>
              <a:t>二、药动学协同</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文本框 4"/>
          <p:cNvSpPr txBox="1"/>
          <p:nvPr/>
        </p:nvSpPr>
        <p:spPr>
          <a:xfrm>
            <a:off x="824961" y="4472940"/>
            <a:ext cx="3060700" cy="199390"/>
          </a:xfrm>
          <a:prstGeom prst="rect">
            <a:avLst/>
          </a:prstGeom>
          <a:noFill/>
        </p:spPr>
        <p:txBody>
          <a:bodyPr wrap="square" bIns="0" rtlCol="0" anchor="ctr" anchorCtr="0">
            <a:spAutoFit/>
          </a:bodyPr>
          <a:lstStyle/>
          <a:p>
            <a:pPr algn="ctr"/>
            <a:r>
              <a:rPr lang="zh-CN" altLang="en-US" sz="1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奥氟合剂协同增效机制模式图</a:t>
            </a:r>
            <a:endParaRPr lang="zh-CN" altLang="en-US" sz="1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1" name="文本框 5"/>
          <p:cNvSpPr txBox="1"/>
          <p:nvPr/>
        </p:nvSpPr>
        <p:spPr>
          <a:xfrm>
            <a:off x="89490" y="4815604"/>
            <a:ext cx="2488292" cy="323165"/>
          </a:xfrm>
          <a:prstGeom prst="rect">
            <a:avLst/>
          </a:prstGeom>
          <a:noFill/>
        </p:spPr>
        <p:txBody>
          <a:bodyPr wrap="square">
            <a:spAutoFit/>
          </a:bodyPr>
          <a:lstStyle/>
          <a:p>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[1]. </a:t>
            </a:r>
            <a:r>
              <a:rPr lang="zh-CN" altLang="en-US" sz="500" dirty="0">
                <a:latin typeface="Times New Roman" panose="02020603050405020304" pitchFamily="18" charset="0"/>
                <a:ea typeface="微软雅黑" panose="020B0503020204020204" pitchFamily="34" charset="-122"/>
                <a:cs typeface="Times New Roman" panose="02020603050405020304" pitchFamily="18" charset="0"/>
              </a:rPr>
              <a:t>原研</a:t>
            </a:r>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SYMBYAX </a:t>
            </a:r>
            <a:r>
              <a:rPr lang="en-US" altLang="zh-CN" sz="500" dirty="0" err="1">
                <a:latin typeface="Times New Roman" panose="02020603050405020304" pitchFamily="18" charset="0"/>
                <a:ea typeface="微软雅黑" panose="020B0503020204020204" pitchFamily="34" charset="-122"/>
                <a:cs typeface="Times New Roman" panose="02020603050405020304" pitchFamily="18" charset="0"/>
              </a:rPr>
              <a:t>Clincial</a:t>
            </a:r>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 Pharmacology/Biopharmaceutical review-NDA21520</a:t>
            </a:r>
            <a:endParaRPr lang="en-US" altLang="zh-CN" sz="5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[2]. </a:t>
            </a:r>
            <a:r>
              <a:rPr lang="zh-CN" altLang="en-US" sz="500" dirty="0">
                <a:latin typeface="Times New Roman" panose="02020603050405020304" pitchFamily="18" charset="0"/>
                <a:ea typeface="微软雅黑" panose="020B0503020204020204" pitchFamily="34" charset="-122"/>
                <a:cs typeface="Times New Roman" panose="02020603050405020304" pitchFamily="18" charset="0"/>
              </a:rPr>
              <a:t>原研</a:t>
            </a:r>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SYMBYAX (NDA 21520)</a:t>
            </a:r>
            <a:r>
              <a:rPr lang="zh-CN" altLang="en-US" sz="5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FDA</a:t>
            </a:r>
            <a:r>
              <a:rPr lang="zh-CN" altLang="en-US" sz="500" dirty="0">
                <a:latin typeface="Times New Roman" panose="02020603050405020304" pitchFamily="18" charset="0"/>
                <a:ea typeface="微软雅黑" panose="020B0503020204020204" pitchFamily="34" charset="-122"/>
                <a:cs typeface="Times New Roman" panose="02020603050405020304" pitchFamily="18" charset="0"/>
              </a:rPr>
              <a:t>批准信</a:t>
            </a:r>
            <a:endParaRPr lang="en-US" altLang="zh-CN" sz="5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[3] Shirley KL,et al. Neuropsychopharmacology. 2003;28(5):961-966.</a:t>
            </a:r>
            <a:endParaRPr lang="en-US" altLang="zh-CN" sz="5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文本框 5"/>
          <p:cNvSpPr txBox="1"/>
          <p:nvPr/>
        </p:nvSpPr>
        <p:spPr>
          <a:xfrm>
            <a:off x="4356000" y="4815604"/>
            <a:ext cx="2903891" cy="246221"/>
          </a:xfrm>
          <a:prstGeom prst="rect">
            <a:avLst/>
          </a:prstGeom>
          <a:noFill/>
        </p:spPr>
        <p:txBody>
          <a:bodyPr wrap="square">
            <a:spAutoFit/>
          </a:bodyPr>
          <a:lstStyle/>
          <a:p>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[7]  Zaid A N ,et al. International Journal of Clinical Pharmacology &amp; Therapeutics, 2006, 44(11):593.    </a:t>
            </a:r>
            <a:endParaRPr lang="en-US" altLang="zh-CN" sz="5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[8] Fluoxetine Capsules USP PRODUCT MONOGRAPH</a:t>
            </a:r>
            <a:endParaRPr lang="en-US" altLang="zh-CN" sz="5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5"/>
          <p:cNvSpPr txBox="1"/>
          <p:nvPr/>
        </p:nvSpPr>
        <p:spPr>
          <a:xfrm>
            <a:off x="2448000" y="4815604"/>
            <a:ext cx="2052000" cy="323165"/>
          </a:xfrm>
          <a:prstGeom prst="rect">
            <a:avLst/>
          </a:prstGeom>
          <a:noFill/>
        </p:spPr>
        <p:txBody>
          <a:bodyPr wrap="square">
            <a:spAutoFit/>
          </a:bodyPr>
          <a:lstStyle/>
          <a:p>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[4] Sathirakul K, et al. Br J Clin Pharmacol. 2003;56(2):184-187.</a:t>
            </a:r>
            <a:endParaRPr lang="en-US" altLang="zh-CN" sz="5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[5] C</a:t>
            </a:r>
            <a:r>
              <a:rPr lang="en-US" altLang="en-US" sz="500" dirty="0">
                <a:latin typeface="Times New Roman" panose="02020603050405020304" pitchFamily="18" charset="0"/>
                <a:ea typeface="微软雅黑" panose="020B0503020204020204" pitchFamily="34" charset="-122"/>
                <a:cs typeface="Times New Roman" panose="02020603050405020304" pitchFamily="18" charset="0"/>
              </a:rPr>
              <a:t>á</a:t>
            </a:r>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novas M, et al. Arzneimittelforschung. 2011;61(2):75-79.</a:t>
            </a:r>
            <a:endParaRPr lang="en-US" altLang="zh-CN" sz="5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500" dirty="0">
                <a:latin typeface="Times New Roman" panose="02020603050405020304" pitchFamily="18" charset="0"/>
                <a:ea typeface="微软雅黑" panose="020B0503020204020204" pitchFamily="34" charset="-122"/>
                <a:cs typeface="Times New Roman" panose="02020603050405020304" pitchFamily="18" charset="0"/>
              </a:rPr>
              <a:t>[6] Chen Q, et al.  Arzneimittelforschung. 2012;62(11):508-512. </a:t>
            </a:r>
            <a:endParaRPr lang="en-US" altLang="zh-CN" sz="5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262570" y="843750"/>
            <a:ext cx="1788795" cy="534670"/>
          </a:xfrm>
          <a:prstGeom prst="roundRect">
            <a:avLst>
              <a:gd name="adj" fmla="val 50000"/>
            </a:avLst>
          </a:prstGeom>
          <a:solidFill>
            <a:schemeClr val="accent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endParaRPr>
          </a:p>
        </p:txBody>
      </p:sp>
      <p:sp>
        <p:nvSpPr>
          <p:cNvPr id="6" name="圆角矩形 5"/>
          <p:cNvSpPr/>
          <p:nvPr>
            <p:custDataLst>
              <p:tags r:id="rId2"/>
            </p:custDataLst>
          </p:nvPr>
        </p:nvSpPr>
        <p:spPr>
          <a:xfrm>
            <a:off x="262570" y="1658541"/>
            <a:ext cx="1788795" cy="534670"/>
          </a:xfrm>
          <a:prstGeom prst="roundRect">
            <a:avLst>
              <a:gd name="adj" fmla="val 50000"/>
            </a:avLst>
          </a:prstGeom>
          <a:solidFill>
            <a:schemeClr val="accent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9" name="圆角矩形 8"/>
          <p:cNvSpPr/>
          <p:nvPr>
            <p:custDataLst>
              <p:tags r:id="rId3"/>
            </p:custDataLst>
          </p:nvPr>
        </p:nvSpPr>
        <p:spPr>
          <a:xfrm>
            <a:off x="262570" y="843750"/>
            <a:ext cx="1788795" cy="534670"/>
          </a:xfrm>
          <a:prstGeom prst="roundRect">
            <a:avLst>
              <a:gd name="adj" fmla="val 50000"/>
            </a:avLst>
          </a:prstGeom>
          <a:solidFill>
            <a:schemeClr val="accent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 name="圆角矩形 9"/>
          <p:cNvSpPr/>
          <p:nvPr>
            <p:custDataLst>
              <p:tags r:id="rId4"/>
            </p:custDataLst>
          </p:nvPr>
        </p:nvSpPr>
        <p:spPr>
          <a:xfrm>
            <a:off x="262570" y="1658541"/>
            <a:ext cx="1788795" cy="534670"/>
          </a:xfrm>
          <a:prstGeom prst="roundRect">
            <a:avLst>
              <a:gd name="adj" fmla="val 50000"/>
            </a:avLst>
          </a:prstGeom>
          <a:solidFill>
            <a:schemeClr val="accent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34" name="文本框 33"/>
          <p:cNvSpPr txBox="1"/>
          <p:nvPr>
            <p:custDataLst>
              <p:tags r:id="rId5"/>
            </p:custDataLst>
          </p:nvPr>
        </p:nvSpPr>
        <p:spPr>
          <a:xfrm>
            <a:off x="262570" y="942031"/>
            <a:ext cx="1784985" cy="292388"/>
          </a:xfrm>
          <a:prstGeom prst="rect">
            <a:avLst/>
          </a:prstGeom>
          <a:noFill/>
        </p:spPr>
        <p:txBody>
          <a:bodyPr wrap="square" bIns="0" rtlCol="0" anchor="ctr" anchorCtr="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mn-ea"/>
              </a:rPr>
              <a:t>参照药品建议</a:t>
            </a:r>
            <a:endParaRPr lang="zh-CN" altLang="en-US" sz="1600" b="1" dirty="0">
              <a:solidFill>
                <a:schemeClr val="bg1"/>
              </a:solidFill>
              <a:latin typeface="微软雅黑" panose="020B0503020204020204" pitchFamily="34" charset="-122"/>
              <a:ea typeface="微软雅黑" panose="020B0503020204020204" pitchFamily="34" charset="-122"/>
              <a:cs typeface="思源黑体 CN Light" panose="020B0300000000000000" charset="-122"/>
              <a:sym typeface="+mn-ea"/>
            </a:endParaRPr>
          </a:p>
        </p:txBody>
      </p:sp>
      <p:sp>
        <p:nvSpPr>
          <p:cNvPr id="38" name="文本框 37"/>
          <p:cNvSpPr txBox="1"/>
          <p:nvPr>
            <p:custDataLst>
              <p:tags r:id="rId6"/>
            </p:custDataLst>
          </p:nvPr>
        </p:nvSpPr>
        <p:spPr>
          <a:xfrm>
            <a:off x="262570" y="1732029"/>
            <a:ext cx="1789430" cy="298159"/>
          </a:xfrm>
          <a:prstGeom prst="rect">
            <a:avLst/>
          </a:prstGeom>
          <a:noFill/>
        </p:spPr>
        <p:txBody>
          <a:bodyPr wrap="square" bIns="0" rtlCol="0" anchor="ctr" anchorCtr="0">
            <a:spAutoFit/>
          </a:bodyPr>
          <a:lstStyle/>
          <a:p>
            <a:pPr algn="ctr">
              <a:lnSpc>
                <a:spcPct val="110000"/>
              </a:lnSpc>
              <a:buClrTx/>
              <a:buSzTx/>
              <a:buFontTx/>
            </a:pPr>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参照药选择理由</a:t>
            </a:r>
            <a:endPar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0" name="文本框 19"/>
          <p:cNvSpPr txBox="1"/>
          <p:nvPr>
            <p:custDataLst>
              <p:tags r:id="rId7"/>
            </p:custDataLst>
          </p:nvPr>
        </p:nvSpPr>
        <p:spPr>
          <a:xfrm>
            <a:off x="2034252" y="1341099"/>
            <a:ext cx="6910780" cy="1117600"/>
          </a:xfrm>
          <a:prstGeom prst="rect">
            <a:avLst/>
          </a:prstGeom>
          <a:noFill/>
          <a:ln w="12700" cmpd="sng">
            <a:solidFill>
              <a:schemeClr val="accent5">
                <a:lumMod val="60000"/>
                <a:lumOff val="40000"/>
              </a:schemeClr>
            </a:solidFill>
            <a:prstDash val="solid"/>
          </a:ln>
        </p:spPr>
        <p:txBody>
          <a:bodyPr wrap="square" bIns="46990" rtlCol="0" anchor="t">
            <a:noAutofit/>
          </a:bodyPr>
          <a:lstStyle/>
          <a:p>
            <a:pPr marL="400050" indent="-285750" eaLnBrk="0" fontAlgn="auto">
              <a:lnSpc>
                <a:spcPct val="120000"/>
              </a:lnSpc>
              <a:buClr>
                <a:schemeClr val="tx2">
                  <a:lumMod val="60000"/>
                  <a:lumOff val="40000"/>
                </a:schemeClr>
              </a:buClr>
              <a:buSzPct val="70000"/>
              <a:buFont typeface="Wingdings" panose="05000000000000000000" pitchFamily="2" charset="2"/>
              <a:buChar char="l"/>
              <a:defRPr/>
            </a:pP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活性成分：</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奥氟合剂的活性成分为</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奥氮平和氟西汀</a:t>
            </a:r>
            <a:endPar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400050" indent="-285750" eaLnBrk="0" fontAlgn="auto">
              <a:lnSpc>
                <a:spcPct val="120000"/>
              </a:lnSpc>
              <a:buClr>
                <a:schemeClr val="tx2">
                  <a:lumMod val="60000"/>
                  <a:lumOff val="40000"/>
                </a:schemeClr>
              </a:buClr>
              <a:buSzPct val="70000"/>
              <a:buFont typeface="Wingdings" panose="05000000000000000000" pitchFamily="2" charset="2"/>
              <a:buChar char="l"/>
              <a:defRPr/>
            </a:pP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参照药医保情况</a:t>
            </a: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奥氮平片和氟西汀胶囊</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均为医保目录内药品</a:t>
            </a:r>
            <a:endPar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400050" indent="-285750" eaLnBrk="0" fontAlgn="auto">
              <a:lnSpc>
                <a:spcPct val="120000"/>
              </a:lnSpc>
              <a:buClr>
                <a:schemeClr val="tx2">
                  <a:lumMod val="60000"/>
                  <a:lumOff val="40000"/>
                </a:schemeClr>
              </a:buClr>
              <a:buSzPct val="70000"/>
              <a:buFont typeface="Wingdings" panose="05000000000000000000" pitchFamily="2" charset="2"/>
              <a:buChar char="l"/>
              <a:defRPr/>
            </a:pP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临床实践：</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临床实践中依据指南常采用多个单药联合使用（例如奥氮平片</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氟西汀胶囊）用于双相抑郁发作的治疗</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aphicFrame>
        <p:nvGraphicFramePr>
          <p:cNvPr id="3" name="表格 2"/>
          <p:cNvGraphicFramePr>
            <a:graphicFrameLocks noGrp="1"/>
          </p:cNvGraphicFramePr>
          <p:nvPr>
            <p:custDataLst>
              <p:tags r:id="rId8"/>
            </p:custDataLst>
          </p:nvPr>
        </p:nvGraphicFramePr>
        <p:xfrm>
          <a:off x="2196000" y="793750"/>
          <a:ext cx="6664868" cy="519430"/>
        </p:xfrm>
        <a:graphic>
          <a:graphicData uri="http://schemas.openxmlformats.org/drawingml/2006/table">
            <a:tbl>
              <a:tblPr firstRow="1" bandRow="1">
                <a:tableStyleId>{BC89EF96-8CEA-46FF-86C4-4CE0E7609802}</a:tableStyleId>
              </a:tblPr>
              <a:tblGrid>
                <a:gridCol w="6664868"/>
              </a:tblGrid>
              <a:tr h="519430">
                <a:tc>
                  <a:txBody>
                    <a:bodyPr/>
                    <a:lstStyle/>
                    <a:p>
                      <a:pPr indent="0" algn="ctr" fontAlgn="auto">
                        <a:lnSpc>
                          <a:spcPct val="120000"/>
                        </a:lnSpc>
                      </a:pPr>
                      <a:r>
                        <a:rPr lang="zh-CN" altLang="en-US" sz="1400"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奥氮平片</a:t>
                      </a:r>
                      <a:r>
                        <a:rPr lang="en-US" altLang="zh-CN" sz="1400"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氟西汀胶囊</a:t>
                      </a:r>
                      <a:endParaRPr lang="zh-CN" altLang="en-US" sz="1400"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a:noFill/>
                    </a:lnL>
                    <a:lnR w="9525">
                      <a:noFill/>
                      <a:prstDash val="solid"/>
                    </a:lnR>
                    <a:lnT>
                      <a:noFill/>
                    </a:lnT>
                    <a:lnB>
                      <a:noFill/>
                    </a:lnB>
                    <a:lnTlToBr>
                      <a:noFill/>
                    </a:lnTlToBr>
                    <a:lnBlToTr>
                      <a:noFill/>
                    </a:lnBlToTr>
                  </a:tcPr>
                </a:tc>
              </a:tr>
            </a:tbl>
          </a:graphicData>
        </a:graphic>
      </p:graphicFrame>
      <p:sp>
        <p:nvSpPr>
          <p:cNvPr id="2" name="标题 1"/>
          <p:cNvSpPr>
            <a:spLocks noGrp="1"/>
          </p:cNvSpPr>
          <p:nvPr>
            <p:ph type="title" idx="4294967295"/>
          </p:nvPr>
        </p:nvSpPr>
        <p:spPr>
          <a:xfrm>
            <a:off x="14605" y="161850"/>
            <a:ext cx="9128760" cy="528955"/>
          </a:xfrm>
          <a:prstGeom prst="rect">
            <a:avLst/>
          </a:prstGeom>
        </p:spPr>
        <p:txBody>
          <a:bodyPr anchor="b" anchorCtr="0"/>
          <a:lstStyle/>
          <a:p>
            <a:r>
              <a:rPr lang="en-US" altLang="zh-CN" sz="2000" kern="0" spc="-8" dirty="0">
                <a:solidFill>
                  <a:schemeClr val="bg1"/>
                </a:solidFill>
                <a:latin typeface="Times New Roman" panose="02020603050405020304" pitchFamily="18" charset="0"/>
                <a:cs typeface="Times New Roman" panose="02020603050405020304" pitchFamily="18" charset="0"/>
                <a:sym typeface="+mn-ea"/>
              </a:rPr>
              <a:t> 01 </a:t>
            </a:r>
            <a:r>
              <a:rPr lang="zh-CN" altLang="en-US" sz="2000" kern="0" spc="-8" dirty="0">
                <a:solidFill>
                  <a:schemeClr val="bg1"/>
                </a:solidFill>
                <a:latin typeface="Times New Roman" panose="02020603050405020304" pitchFamily="18" charset="0"/>
                <a:cs typeface="Times New Roman" panose="02020603050405020304" pitchFamily="18" charset="0"/>
              </a:rPr>
              <a:t>药品基本信息</a:t>
            </a:r>
            <a:r>
              <a:rPr lang="zh-CN" altLang="en-US" sz="2000" kern="0" spc="-8" dirty="0">
                <a:solidFill>
                  <a:schemeClr val="bg1"/>
                </a:solidFill>
                <a:latin typeface="Times New Roman" panose="02020603050405020304" pitchFamily="18" charset="0"/>
                <a:cs typeface="Times New Roman" panose="02020603050405020304" pitchFamily="18" charset="0"/>
                <a:sym typeface="+mn-ea"/>
              </a:rPr>
              <a:t>：</a:t>
            </a:r>
            <a:r>
              <a:rPr lang="zh-CN" altLang="en-US" sz="1800" u="sng" kern="0" spc="-8" dirty="0">
                <a:solidFill>
                  <a:schemeClr val="bg1"/>
                </a:solidFill>
                <a:latin typeface="Times New Roman" panose="02020603050405020304" pitchFamily="18" charset="0"/>
                <a:cs typeface="Times New Roman" panose="02020603050405020304" pitchFamily="18" charset="0"/>
              </a:rPr>
              <a:t>奥氟合剂是经礼来公司优化组分配比充分发挥协同作用的复方制剂</a:t>
            </a:r>
            <a:endParaRPr lang="zh-CN" altLang="en-US" sz="1800" u="sng" kern="0" spc="-8" dirty="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67985" y="4775325"/>
            <a:ext cx="8477047" cy="307777"/>
          </a:xfrm>
          <a:prstGeom prst="rect">
            <a:avLst/>
          </a:prstGeom>
          <a:noFill/>
        </p:spPr>
        <p:txBody>
          <a:bodyPr wrap="square">
            <a:spAutoFit/>
          </a:bodyPr>
          <a:lstStyle/>
          <a:p>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注：双相患者服药依从性仅约为</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30%</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，依从性差是重要的未被满足的临床需求</a:t>
            </a:r>
            <a:endParaRPr lang="en-US" sz="1400" dirty="0"/>
          </a:p>
        </p:txBody>
      </p:sp>
      <p:sp>
        <p:nvSpPr>
          <p:cNvPr id="5" name="圆角矩形 4"/>
          <p:cNvSpPr/>
          <p:nvPr>
            <p:custDataLst>
              <p:tags r:id="rId9"/>
            </p:custDataLst>
          </p:nvPr>
        </p:nvSpPr>
        <p:spPr>
          <a:xfrm>
            <a:off x="262570" y="2801541"/>
            <a:ext cx="1788795" cy="534670"/>
          </a:xfrm>
          <a:prstGeom prst="roundRect">
            <a:avLst>
              <a:gd name="adj" fmla="val 50000"/>
            </a:avLst>
          </a:prstGeom>
          <a:solidFill>
            <a:schemeClr val="accent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8" name="圆角矩形 7"/>
          <p:cNvSpPr/>
          <p:nvPr>
            <p:custDataLst>
              <p:tags r:id="rId10"/>
            </p:custDataLst>
          </p:nvPr>
        </p:nvSpPr>
        <p:spPr>
          <a:xfrm>
            <a:off x="262570" y="2801541"/>
            <a:ext cx="1788795" cy="534670"/>
          </a:xfrm>
          <a:prstGeom prst="roundRect">
            <a:avLst>
              <a:gd name="adj" fmla="val 50000"/>
            </a:avLst>
          </a:prstGeom>
          <a:solidFill>
            <a:schemeClr val="accent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2" name="文本框 11"/>
          <p:cNvSpPr txBox="1"/>
          <p:nvPr>
            <p:custDataLst>
              <p:tags r:id="rId11"/>
            </p:custDataLst>
          </p:nvPr>
        </p:nvSpPr>
        <p:spPr>
          <a:xfrm>
            <a:off x="262570" y="2875028"/>
            <a:ext cx="1789430" cy="298159"/>
          </a:xfrm>
          <a:prstGeom prst="rect">
            <a:avLst/>
          </a:prstGeom>
          <a:noFill/>
        </p:spPr>
        <p:txBody>
          <a:bodyPr wrap="square" bIns="0" rtlCol="0" anchor="ctr" anchorCtr="0">
            <a:spAutoFit/>
          </a:bodyPr>
          <a:lstStyle/>
          <a:p>
            <a:pPr algn="ctr">
              <a:lnSpc>
                <a:spcPct val="110000"/>
              </a:lnSpc>
              <a:buClrTx/>
              <a:buSzTx/>
              <a:buFontTx/>
            </a:pPr>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参照药的不足</a:t>
            </a:r>
            <a:r>
              <a:rPr lang="en-US" altLang="zh-CN" sz="1400" baseline="300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1-3</a:t>
            </a:r>
            <a:endParaRPr lang="zh-CN" altLang="en-US" sz="1400" baseline="300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3" name="文本框 12"/>
          <p:cNvSpPr txBox="1"/>
          <p:nvPr>
            <p:custDataLst>
              <p:tags r:id="rId12"/>
            </p:custDataLst>
          </p:nvPr>
        </p:nvSpPr>
        <p:spPr>
          <a:xfrm>
            <a:off x="2034252" y="2545284"/>
            <a:ext cx="6910780" cy="1162685"/>
          </a:xfrm>
          <a:prstGeom prst="rect">
            <a:avLst/>
          </a:prstGeom>
          <a:noFill/>
          <a:ln w="12700" cmpd="sng">
            <a:solidFill>
              <a:schemeClr val="accent5">
                <a:lumMod val="60000"/>
                <a:lumOff val="40000"/>
              </a:schemeClr>
            </a:solidFill>
            <a:prstDash val="solid"/>
          </a:ln>
        </p:spPr>
        <p:txBody>
          <a:bodyPr wrap="square" bIns="46990" rtlCol="0" anchor="t">
            <a:noAutofit/>
          </a:bodyPr>
          <a:lstStyle/>
          <a:p>
            <a:pPr marL="400050" indent="-285750" eaLnBrk="0" fontAlgn="auto">
              <a:lnSpc>
                <a:spcPct val="120000"/>
              </a:lnSpc>
              <a:buSzPct val="70000"/>
              <a:buFont typeface="Wingdings" panose="05000000000000000000" pitchFamily="2" charset="2"/>
              <a:buChar char="l"/>
              <a:defRPr/>
            </a:pP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依从性低（早晚各一粒），漏服风险高</a:t>
            </a:r>
            <a:endPar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400050" indent="-285750" eaLnBrk="0" fontAlgn="auto">
              <a:lnSpc>
                <a:spcPct val="120000"/>
              </a:lnSpc>
              <a:buSzPct val="70000"/>
              <a:buFont typeface="Wingdings" panose="05000000000000000000" pitchFamily="2" charset="2"/>
              <a:buChar char="l"/>
              <a:defRPr/>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即使同时服用，两个活性成分</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Tmax</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相差大，协同作用弱</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400050" indent="-285750" eaLnBrk="0" fontAlgn="auto">
              <a:lnSpc>
                <a:spcPct val="120000"/>
              </a:lnSpc>
              <a:buClr>
                <a:schemeClr val="tx1"/>
              </a:buClr>
              <a:buSzPct val="70000"/>
              <a:buFont typeface="Wingdings" panose="05000000000000000000" pitchFamily="2" charset="2"/>
              <a:buChar char="l"/>
              <a:defRPr/>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参照药中成人</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奥氮平</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有效剂量至少</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10mg</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，嗜睡和体重增加的副作用大（</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10kg</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以上）</a:t>
            </a:r>
            <a:endParaRPr lang="zh-CN" altLang="en-US" sz="1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00050" indent="-285750" eaLnBrk="0" fontAlgn="auto">
              <a:lnSpc>
                <a:spcPct val="120000"/>
              </a:lnSpc>
              <a:buClr>
                <a:schemeClr val="tx1"/>
              </a:buClr>
              <a:buSzPct val="70000"/>
              <a:buFont typeface="Wingdings" panose="05000000000000000000" pitchFamily="2" charset="2"/>
              <a:buChar char="l"/>
              <a:defRPr/>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超说明书用药</a:t>
            </a:r>
            <a:endPar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114300" eaLnBrk="0">
              <a:lnSpc>
                <a:spcPct val="150000"/>
              </a:lnSpc>
              <a:buClr>
                <a:srgbClr val="FF0000"/>
              </a:buClr>
              <a:buSzPct val="70000"/>
              <a:defRPr/>
            </a:pP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4" name="圆角矩形 13"/>
          <p:cNvSpPr/>
          <p:nvPr>
            <p:custDataLst>
              <p:tags r:id="rId13"/>
            </p:custDataLst>
          </p:nvPr>
        </p:nvSpPr>
        <p:spPr>
          <a:xfrm>
            <a:off x="262570" y="4020106"/>
            <a:ext cx="1788795" cy="534670"/>
          </a:xfrm>
          <a:prstGeom prst="roundRect">
            <a:avLst>
              <a:gd name="adj" fmla="val 50000"/>
            </a:avLst>
          </a:prstGeom>
          <a:solidFill>
            <a:schemeClr val="accent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5" name="圆角矩形 14"/>
          <p:cNvSpPr/>
          <p:nvPr>
            <p:custDataLst>
              <p:tags r:id="rId14"/>
            </p:custDataLst>
          </p:nvPr>
        </p:nvSpPr>
        <p:spPr>
          <a:xfrm>
            <a:off x="262570" y="4020106"/>
            <a:ext cx="1788795" cy="534670"/>
          </a:xfrm>
          <a:prstGeom prst="roundRect">
            <a:avLst>
              <a:gd name="adj" fmla="val 50000"/>
            </a:avLst>
          </a:prstGeom>
          <a:solidFill>
            <a:schemeClr val="accent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6" name="文本框 15"/>
          <p:cNvSpPr txBox="1"/>
          <p:nvPr>
            <p:custDataLst>
              <p:tags r:id="rId15"/>
            </p:custDataLst>
          </p:nvPr>
        </p:nvSpPr>
        <p:spPr>
          <a:xfrm>
            <a:off x="262570" y="4084168"/>
            <a:ext cx="1789430" cy="317010"/>
          </a:xfrm>
          <a:prstGeom prst="rect">
            <a:avLst/>
          </a:prstGeom>
          <a:noFill/>
        </p:spPr>
        <p:txBody>
          <a:bodyPr wrap="square" bIns="0" rtlCol="0" anchor="ctr" anchorCtr="0">
            <a:spAutoFit/>
          </a:bodyPr>
          <a:lstStyle/>
          <a:p>
            <a:pPr algn="ctr">
              <a:lnSpc>
                <a:spcPct val="110000"/>
              </a:lnSpc>
              <a:buClrTx/>
              <a:buSzTx/>
              <a:buFontTx/>
            </a:pPr>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奥氟合剂的优势</a:t>
            </a:r>
            <a:r>
              <a:rPr lang="en-US" altLang="zh-CN" sz="1400" baseline="300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4</a:t>
            </a:r>
            <a:endParaRPr lang="zh-CN" altLang="en-US" sz="16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7" name="文本框 16"/>
          <p:cNvSpPr txBox="1"/>
          <p:nvPr>
            <p:custDataLst>
              <p:tags r:id="rId16"/>
            </p:custDataLst>
          </p:nvPr>
        </p:nvSpPr>
        <p:spPr>
          <a:xfrm>
            <a:off x="2026285" y="3805555"/>
            <a:ext cx="6910705" cy="921385"/>
          </a:xfrm>
          <a:prstGeom prst="rect">
            <a:avLst/>
          </a:prstGeom>
          <a:noFill/>
          <a:ln w="12700" cmpd="sng">
            <a:solidFill>
              <a:schemeClr val="accent5">
                <a:lumMod val="60000"/>
                <a:lumOff val="40000"/>
              </a:schemeClr>
            </a:solidFill>
            <a:prstDash val="solid"/>
          </a:ln>
        </p:spPr>
        <p:txBody>
          <a:bodyPr wrap="square" bIns="46990" rtlCol="0" anchor="t">
            <a:noAutofit/>
          </a:bodyPr>
          <a:lstStyle/>
          <a:p>
            <a:pPr marL="358775" indent="-266700" algn="l">
              <a:buClr>
                <a:schemeClr val="tx2">
                  <a:lumMod val="60000"/>
                  <a:lumOff val="40000"/>
                </a:schemeClr>
              </a:buClr>
              <a:buSzPct val="70000"/>
              <a:buFont typeface="Wingdings" panose="05000000000000000000" pitchFamily="2" charset="2"/>
              <a:buChar char="l"/>
            </a:pP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依从性高（每晚一粒），漏服风险低</a:t>
            </a:r>
            <a:endPar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58775" indent="-266700" algn="l">
              <a:buClr>
                <a:schemeClr val="tx2">
                  <a:lumMod val="60000"/>
                  <a:lumOff val="40000"/>
                </a:schemeClr>
              </a:buClr>
              <a:buSzPct val="70000"/>
              <a:buFont typeface="Wingdings" panose="05000000000000000000" pitchFamily="2" charset="2"/>
              <a:buChar char="l"/>
            </a:pP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两个活性成分</a:t>
            </a: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Tmax</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相近，协同增效</a:t>
            </a:r>
            <a:endPar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58775" indent="-266700" algn="l">
              <a:buClr>
                <a:schemeClr val="tx2">
                  <a:lumMod val="60000"/>
                  <a:lumOff val="40000"/>
                </a:schemeClr>
              </a:buClr>
              <a:buSzPct val="70000"/>
              <a:buFont typeface="Wingdings" panose="05000000000000000000" pitchFamily="2" charset="2"/>
              <a:buChar char="l"/>
            </a:pP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奥氟合剂中</a:t>
            </a:r>
            <a:r>
              <a:rPr lang="zh-CN" altLang="en-US" sz="14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奥氮平成人</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有效剂量只需</a:t>
            </a: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6mg</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，体重增加程度小（</a:t>
            </a: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2.5kg</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以下）</a:t>
            </a:r>
            <a:endPar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58775" indent="-266700" algn="l">
              <a:buClr>
                <a:schemeClr val="tx2">
                  <a:lumMod val="60000"/>
                  <a:lumOff val="40000"/>
                </a:schemeClr>
              </a:buClr>
              <a:buSzPct val="70000"/>
              <a:buFont typeface="Wingdings" panose="05000000000000000000" pitchFamily="2" charset="2"/>
              <a:buChar char="l"/>
            </a:pP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说明书内适应症</a:t>
            </a:r>
            <a:endPar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1" name="文本框 7"/>
          <p:cNvSpPr txBox="1"/>
          <p:nvPr/>
        </p:nvSpPr>
        <p:spPr>
          <a:xfrm>
            <a:off x="6588125" y="4727575"/>
            <a:ext cx="2585720" cy="480695"/>
          </a:xfrm>
          <a:prstGeom prst="rect">
            <a:avLst/>
          </a:prstGeom>
          <a:noFill/>
        </p:spPr>
        <p:txBody>
          <a:bodyPr wrap="square">
            <a:noAutofit/>
          </a:bodyPr>
          <a:lstStyle>
            <a:defPPr>
              <a:defRPr lang="zh-CN"/>
            </a:defPPr>
            <a:lvl1pPr>
              <a:defRPr sz="500">
                <a:latin typeface="Times New Roman" panose="02020603050405020304" pitchFamily="18" charset="0"/>
                <a:cs typeface="Times New Roman" panose="02020603050405020304" pitchFamily="18" charset="0"/>
              </a:defRPr>
            </a:lvl1pPr>
          </a:lstStyle>
          <a:p>
            <a:r>
              <a:rPr lang="en-US" altLang="zh-CN" dirty="0">
                <a:ea typeface="微软雅黑" panose="020B0503020204020204" pitchFamily="34" charset="-122"/>
                <a:sym typeface="+mn-ea"/>
              </a:rPr>
              <a:t>[1</a:t>
            </a:r>
            <a:r>
              <a:rPr lang="en-US" altLang="zh-CN" dirty="0">
                <a:solidFill>
                  <a:prstClr val="black"/>
                </a:solidFill>
                <a:ea typeface="微软雅黑" panose="020B0503020204020204" pitchFamily="34" charset="-122"/>
              </a:rPr>
              <a:t>]  Bonde SL,et al. J Pharm Biomed Anal. 2014;90:64-71. </a:t>
            </a:r>
            <a:endParaRPr lang="en-US" altLang="zh-CN" dirty="0">
              <a:solidFill>
                <a:prstClr val="black"/>
              </a:solidFill>
              <a:ea typeface="微软雅黑" panose="020B0503020204020204" pitchFamily="34" charset="-122"/>
            </a:endParaRPr>
          </a:p>
          <a:p>
            <a:r>
              <a:rPr lang="en-US" altLang="zh-CN" dirty="0">
                <a:solidFill>
                  <a:prstClr val="black"/>
                </a:solidFill>
                <a:ea typeface="微软雅黑" panose="020B0503020204020204" pitchFamily="34" charset="-122"/>
              </a:rPr>
              <a:t>[2] </a:t>
            </a:r>
            <a:r>
              <a:rPr lang="zh-CN" altLang="en-US" dirty="0">
                <a:solidFill>
                  <a:prstClr val="black"/>
                </a:solidFill>
                <a:ea typeface="微软雅黑" panose="020B0503020204020204" pitchFamily="34" charset="-122"/>
              </a:rPr>
              <a:t>奥氮平片说明书</a:t>
            </a:r>
            <a:endParaRPr lang="zh-CN" altLang="en-US" dirty="0">
              <a:solidFill>
                <a:prstClr val="black"/>
              </a:solidFill>
              <a:ea typeface="微软雅黑" panose="020B0503020204020204" pitchFamily="34" charset="-122"/>
            </a:endParaRPr>
          </a:p>
          <a:p>
            <a:r>
              <a:rPr lang="en-US" altLang="zh-CN" dirty="0">
                <a:solidFill>
                  <a:prstClr val="black"/>
                </a:solidFill>
                <a:ea typeface="微软雅黑" panose="020B0503020204020204" pitchFamily="34" charset="-122"/>
              </a:rPr>
              <a:t>[3] </a:t>
            </a:r>
            <a:r>
              <a:rPr lang="zh-CN" altLang="en-US" dirty="0">
                <a:solidFill>
                  <a:prstClr val="black"/>
                </a:solidFill>
                <a:ea typeface="微软雅黑" panose="020B0503020204020204" pitchFamily="34" charset="-122"/>
              </a:rPr>
              <a:t>氟西汀胶囊说明书</a:t>
            </a:r>
            <a:endParaRPr lang="en-US" altLang="zh-CN" dirty="0">
              <a:solidFill>
                <a:prstClr val="black"/>
              </a:solidFill>
              <a:ea typeface="微软雅黑" panose="020B0503020204020204" pitchFamily="34" charset="-122"/>
            </a:endParaRPr>
          </a:p>
          <a:p>
            <a:r>
              <a:rPr lang="en-US" altLang="zh-CN" dirty="0">
                <a:ea typeface="微软雅黑" panose="020B0503020204020204" pitchFamily="34" charset="-122"/>
                <a:sym typeface="+mn-ea"/>
              </a:rPr>
              <a:t>[4]. </a:t>
            </a:r>
            <a:r>
              <a:rPr lang="zh-CN" altLang="en-US" dirty="0">
                <a:ea typeface="微软雅黑" panose="020B0503020204020204" pitchFamily="34" charset="-122"/>
                <a:sym typeface="+mn-ea"/>
              </a:rPr>
              <a:t>原研</a:t>
            </a:r>
            <a:r>
              <a:rPr lang="en-US" altLang="zh-CN" dirty="0">
                <a:ea typeface="微软雅黑" panose="020B0503020204020204" pitchFamily="34" charset="-122"/>
                <a:sym typeface="+mn-ea"/>
              </a:rPr>
              <a:t>SYMBYAX </a:t>
            </a:r>
            <a:r>
              <a:rPr lang="en-US" altLang="zh-CN" dirty="0" err="1">
                <a:ea typeface="微软雅黑" panose="020B0503020204020204" pitchFamily="34" charset="-122"/>
                <a:sym typeface="+mn-ea"/>
              </a:rPr>
              <a:t>Clincial</a:t>
            </a:r>
            <a:r>
              <a:rPr lang="en-US" altLang="zh-CN" dirty="0">
                <a:ea typeface="微软雅黑" panose="020B0503020204020204" pitchFamily="34" charset="-122"/>
                <a:sym typeface="+mn-ea"/>
              </a:rPr>
              <a:t> Pharmacology/Biopharmaceutical review- NDA21520</a:t>
            </a:r>
            <a:endParaRPr lang="en-US" altLang="zh-CN" dirty="0">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42674" y="4840585"/>
            <a:ext cx="5980470" cy="323165"/>
          </a:xfrm>
          <a:prstGeom prst="rect">
            <a:avLst/>
          </a:prstGeom>
          <a:noFill/>
        </p:spPr>
        <p:txBody>
          <a:bodyPr wrap="square">
            <a:spAutoFit/>
          </a:bodyPr>
          <a:lstStyle/>
          <a:p>
            <a:r>
              <a:rPr lang="en-US" altLang="zh-CN" sz="500" b="0" i="0" dirty="0">
                <a:solidFill>
                  <a:srgbClr val="21212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奥氮平氟西汀胶囊说明书</a:t>
            </a:r>
            <a:endParaRPr lang="en-US" altLang="zh-CN"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 dirty="0" err="1">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Croxtall</a:t>
            </a:r>
            <a:r>
              <a:rPr lang="en-US" altLang="zh-CN"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 JD, Scott LJ. Olanzapine/fluoxetine: a review of its use in patients with treatment-resistant major depressive disorder. CNS Drugs. 2010 Mar;24(3):245-262. </a:t>
            </a:r>
            <a:endParaRPr lang="en-US" altLang="zh-CN"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长泰药业国内</a:t>
            </a:r>
            <a:r>
              <a:rPr lang="en-US" altLang="zh-CN"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RCT</a:t>
            </a:r>
            <a:r>
              <a:rPr lang="zh-CN" altLang="en-US"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研究试验报告</a:t>
            </a:r>
            <a:endParaRPr lang="en-US" altLang="zh-CN" sz="5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16"/>
          <p:cNvSpPr/>
          <p:nvPr/>
        </p:nvSpPr>
        <p:spPr>
          <a:xfrm>
            <a:off x="83185" y="1037590"/>
            <a:ext cx="6840000" cy="45656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矩形 17"/>
          <p:cNvSpPr/>
          <p:nvPr/>
        </p:nvSpPr>
        <p:spPr>
          <a:xfrm>
            <a:off x="119380" y="1099820"/>
            <a:ext cx="6685280" cy="334010"/>
          </a:xfrm>
          <a:prstGeom prst="rect">
            <a:avLst/>
          </a:prstGeom>
        </p:spPr>
        <p:txBody>
          <a:bodyPr/>
          <a:lstStyle/>
          <a:p>
            <a:pPr marL="285750" indent="-285750" algn="just">
              <a:lnSpc>
                <a:spcPct val="150000"/>
              </a:lnSpc>
              <a:buSzPct val="70000"/>
              <a:buFont typeface="Wingdings" panose="05000000000000000000" pitchFamily="2" charset="2"/>
              <a:buChar char="l"/>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奥氟合剂</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与奥氮平片和氟西汀胶囊相比</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无新增不良反应</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24"/>
          <p:cNvSpPr txBox="1"/>
          <p:nvPr/>
        </p:nvSpPr>
        <p:spPr>
          <a:xfrm>
            <a:off x="83110" y="793906"/>
            <a:ext cx="6840000" cy="360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一、说明书</a:t>
            </a:r>
            <a:endParaRPr lang="en-US" altLang="zh-CN"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5" name="文本框 16"/>
          <p:cNvSpPr txBox="1"/>
          <p:nvPr/>
        </p:nvSpPr>
        <p:spPr>
          <a:xfrm>
            <a:off x="83185" y="1779750"/>
            <a:ext cx="6832241" cy="2179058"/>
          </a:xfrm>
          <a:prstGeom prst="rect">
            <a:avLst/>
          </a:prstGeom>
          <a:noFill/>
        </p:spPr>
        <p:txBody>
          <a:bodyPr wrap="square">
            <a:spAutoFit/>
          </a:bodyPr>
          <a:lstStyle/>
          <a:p>
            <a:pPr marL="214630" indent="-214630">
              <a:lnSpc>
                <a:spcPct val="150000"/>
              </a:lnSpc>
              <a:buFont typeface="Arial" panose="020B0604020202020204" pitchFamily="34" charset="0"/>
              <a:buChar char="•"/>
            </a:pP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fontAlgn="auto">
              <a:lnSpc>
                <a:spcPct val="120000"/>
              </a:lnSpc>
              <a:buSzPct val="70000"/>
              <a:buFont typeface="Wingdings" panose="05000000000000000000" pitchFamily="2" charset="2"/>
              <a:buChar char="l"/>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奥氟合剂主要不良反应发生率降低。相比参照药食欲增加</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、头疼和腹泻副作用分别下降了</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17%</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42%</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58%</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见图</a:t>
            </a:r>
            <a:r>
              <a:rPr lang="en-US" altLang="zh-CN"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A</a:t>
            </a:r>
            <a:endParaRPr lang="en-US" altLang="zh-CN" sz="1400" baseline="300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fontAlgn="auto">
              <a:lnSpc>
                <a:spcPct val="120000"/>
              </a:lnSpc>
              <a:buClr>
                <a:schemeClr val="tx1"/>
              </a:buClr>
              <a:buSzPct val="70000"/>
              <a:buFont typeface="Wingdings" panose="05000000000000000000" pitchFamily="2" charset="2"/>
              <a:buChar char="l"/>
            </a:pP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奥氟合剂</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的</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体重增加程度小：</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国内外</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RCT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研究证实，奥氟合剂中</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奥氮平成人有效剂量为</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6mg</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全疗程服用</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周患者平均体重增加不到</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2.5kg</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4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见图</a:t>
            </a:r>
            <a:r>
              <a:rPr lang="en-US" altLang="zh-CN"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B</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；由于参照药体内活性成分不能同时达峰，协同作用弱，</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治疗方案中奥氮平成人有效剂量需</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10mg</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以上，服用</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8</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周平均体重增加</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10kg</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以上，增加病耻感和心血管相关疾病风险</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奥氟合剂解决了参照药的临床痛点问题</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6" name="矩形 25"/>
          <p:cNvSpPr/>
          <p:nvPr/>
        </p:nvSpPr>
        <p:spPr>
          <a:xfrm>
            <a:off x="76520" y="2036891"/>
            <a:ext cx="6840000" cy="1931271"/>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3"/>
          <p:cNvSpPr txBox="1"/>
          <p:nvPr/>
        </p:nvSpPr>
        <p:spPr>
          <a:xfrm>
            <a:off x="77982" y="1674082"/>
            <a:ext cx="6840000" cy="360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dirty="0">
                <a:solidFill>
                  <a:schemeClr val="tx1"/>
                </a:solidFill>
                <a:latin typeface="Times New Roman" panose="02020603050405020304" pitchFamily="18" charset="0"/>
                <a:cs typeface="Times New Roman" panose="02020603050405020304" pitchFamily="18" charset="0"/>
              </a:rPr>
              <a:t>二、国内外研究发现：与参照药相比，奥氟合剂不良反应的发生率和程度都显著下降</a:t>
            </a:r>
            <a:endParaRPr lang="en-US" altLang="zh-CN" sz="140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pitchFamily="34" charset="0"/>
            </a:endParaRPr>
          </a:p>
        </p:txBody>
      </p:sp>
      <p:sp>
        <p:nvSpPr>
          <p:cNvPr id="28" name="文本框 53"/>
          <p:cNvSpPr txBox="1"/>
          <p:nvPr/>
        </p:nvSpPr>
        <p:spPr>
          <a:xfrm>
            <a:off x="39346" y="4428641"/>
            <a:ext cx="1665026" cy="253916"/>
          </a:xfrm>
          <a:prstGeom prst="rect">
            <a:avLst/>
          </a:prstGeom>
          <a:noFill/>
        </p:spPr>
        <p:txBody>
          <a:bodyPr vert="horz" wrap="square" lIns="68580" tIns="34290" rIns="68580" bIns="34290" rtlCol="0">
            <a:spAutoFit/>
          </a:bodyPr>
          <a:lstStyle/>
          <a:p>
            <a:pPr algn="ctr"/>
            <a:r>
              <a:rPr lang="zh-CN" altLang="en-US" sz="1200">
                <a:solidFill>
                  <a:schemeClr val="bg1"/>
                </a:solidFill>
                <a:latin typeface="思源黑体 Regular" panose="020B0500000000000000" charset="-122"/>
                <a:ea typeface="思源黑体 Regular" panose="020B0500000000000000" charset="-122"/>
                <a:cs typeface="思源黑体 Medium" panose="020B0600000000000000" charset="-122"/>
              </a:rPr>
              <a:t>研究成果与应用</a:t>
            </a:r>
            <a:endParaRPr lang="zh-CN" altLang="en-US" sz="1200">
              <a:solidFill>
                <a:schemeClr val="bg1"/>
              </a:solidFill>
              <a:latin typeface="思源黑体 Regular" panose="020B0500000000000000" charset="-122"/>
              <a:ea typeface="思源黑体 Regular" panose="020B0500000000000000" charset="-122"/>
              <a:cs typeface="思源黑体 Medium" panose="020B0600000000000000" charset="-122"/>
            </a:endParaRPr>
          </a:p>
        </p:txBody>
      </p:sp>
      <p:grpSp>
        <p:nvGrpSpPr>
          <p:cNvPr id="29" name="组合 28"/>
          <p:cNvGrpSpPr/>
          <p:nvPr/>
        </p:nvGrpSpPr>
        <p:grpSpPr>
          <a:xfrm>
            <a:off x="57349" y="4058215"/>
            <a:ext cx="6899378" cy="723245"/>
            <a:chOff x="220990" y="2964378"/>
            <a:chExt cx="9199170" cy="1492412"/>
          </a:xfrm>
        </p:grpSpPr>
        <p:grpSp>
          <p:nvGrpSpPr>
            <p:cNvPr id="30" name="组合 29"/>
            <p:cNvGrpSpPr/>
            <p:nvPr/>
          </p:nvGrpSpPr>
          <p:grpSpPr>
            <a:xfrm>
              <a:off x="220990" y="3171558"/>
              <a:ext cx="9199170" cy="1285232"/>
              <a:chOff x="330527" y="2032639"/>
              <a:chExt cx="6594466" cy="1157820"/>
            </a:xfrm>
          </p:grpSpPr>
          <p:sp>
            <p:nvSpPr>
              <p:cNvPr id="32" name="矩形 31"/>
              <p:cNvSpPr/>
              <p:nvPr/>
            </p:nvSpPr>
            <p:spPr>
              <a:xfrm>
                <a:off x="330601" y="2247633"/>
                <a:ext cx="6557367" cy="942826"/>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26"/>
              <p:cNvSpPr txBox="1">
                <a:spLocks noChangeArrowheads="1"/>
              </p:cNvSpPr>
              <p:nvPr/>
            </p:nvSpPr>
            <p:spPr>
              <a:xfrm>
                <a:off x="330527" y="2032639"/>
                <a:ext cx="5724200" cy="354321"/>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2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文本框 13"/>
              <p:cNvSpPr txBox="1"/>
              <p:nvPr/>
            </p:nvSpPr>
            <p:spPr>
              <a:xfrm>
                <a:off x="387280" y="2462263"/>
                <a:ext cx="6537713" cy="701342"/>
              </a:xfrm>
              <a:prstGeom prst="rect">
                <a:avLst/>
              </a:prstGeom>
              <a:noFill/>
            </p:spPr>
            <p:txBody>
              <a:bodyPr wrap="square">
                <a:spAutoFit/>
              </a:bodyPr>
              <a:lstStyle/>
              <a:p>
                <a:pPr marL="285750" indent="-285750" algn="just">
                  <a:lnSpc>
                    <a:spcPct val="150000"/>
                  </a:lnSpc>
                  <a:buSzPct val="70000"/>
                  <a:buFont typeface="Wingdings" panose="05000000000000000000" pitchFamily="2" charset="2"/>
                  <a:buChar char="l"/>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奥氟合剂与安慰剂</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均未发生</a:t>
                </a: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级以上不良事件</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sp>
          <p:nvSpPr>
            <p:cNvPr id="31" name="文本框 2"/>
            <p:cNvSpPr txBox="1"/>
            <p:nvPr/>
          </p:nvSpPr>
          <p:spPr>
            <a:xfrm>
              <a:off x="221094" y="2964378"/>
              <a:ext cx="9143998" cy="74285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400" dirty="0">
                  <a:solidFill>
                    <a:schemeClr val="tx1"/>
                  </a:solidFill>
                  <a:latin typeface="Times New Roman" panose="02020603050405020304" pitchFamily="18" charset="0"/>
                  <a:cs typeface="Times New Roman" panose="02020603050405020304" pitchFamily="18" charset="0"/>
                </a:rPr>
                <a:t>三、国内</a:t>
              </a:r>
              <a:r>
                <a:rPr lang="en-US" altLang="zh-CN" sz="1400" dirty="0">
                  <a:solidFill>
                    <a:schemeClr val="tx1"/>
                  </a:solidFill>
                  <a:latin typeface="Times New Roman" panose="02020603050405020304" pitchFamily="18" charset="0"/>
                  <a:cs typeface="Times New Roman" panose="02020603050405020304" pitchFamily="18" charset="0"/>
                </a:rPr>
                <a:t>RCT</a:t>
              </a:r>
              <a:r>
                <a:rPr lang="zh-CN" altLang="en-US" sz="1400" dirty="0">
                  <a:solidFill>
                    <a:schemeClr val="tx1"/>
                  </a:solidFill>
                  <a:latin typeface="Times New Roman" panose="02020603050405020304" pitchFamily="18" charset="0"/>
                  <a:cs typeface="Times New Roman" panose="02020603050405020304" pitchFamily="18" charset="0"/>
                </a:rPr>
                <a:t>研究显示：严重不良事件发生率与安慰剂相当，安全性良好</a:t>
              </a:r>
              <a:endParaRPr lang="en-US" altLang="zh-CN"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35" name="标题 8"/>
          <p:cNvSpPr txBox="1"/>
          <p:nvPr/>
        </p:nvSpPr>
        <p:spPr>
          <a:xfrm>
            <a:off x="-10900" y="123750"/>
            <a:ext cx="8315325" cy="566420"/>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1800" b="1" kern="1200">
                <a:solidFill>
                  <a:schemeClr val="tx1"/>
                </a:solidFill>
                <a:latin typeface="微软雅黑" panose="020B0503020204020204" pitchFamily="34" charset="-122"/>
                <a:ea typeface="微软雅黑" panose="020B0503020204020204" pitchFamily="34" charset="-122"/>
                <a:cs typeface="+mj-cs"/>
              </a:defRPr>
            </a:lvl1pPr>
          </a:lstStyle>
          <a:p>
            <a:pPr marL="9525" eaLnBrk="0">
              <a:lnSpc>
                <a:spcPct val="89000"/>
              </a:lnSpc>
            </a:pPr>
            <a:r>
              <a:rPr lang="en-US" altLang="zh-CN" sz="2000" kern="0" spc="-8" dirty="0">
                <a:solidFill>
                  <a:schemeClr val="bg1"/>
                </a:solidFill>
                <a:latin typeface="Times New Roman" panose="02020603050405020304" pitchFamily="18" charset="0"/>
                <a:cs typeface="Times New Roman" panose="02020603050405020304" pitchFamily="18" charset="0"/>
              </a:rPr>
              <a:t> 02 </a:t>
            </a:r>
            <a:r>
              <a:rPr lang="zh-CN" altLang="en-US" sz="2000" kern="0" spc="-8" dirty="0">
                <a:solidFill>
                  <a:schemeClr val="bg1"/>
                </a:solidFill>
                <a:latin typeface="Times New Roman" panose="02020603050405020304" pitchFamily="18" charset="0"/>
                <a:cs typeface="Times New Roman" panose="02020603050405020304" pitchFamily="18" charset="0"/>
              </a:rPr>
              <a:t>安全性</a:t>
            </a:r>
            <a:r>
              <a:rPr lang="zh-CN" altLang="en-US" sz="2000" kern="0" dirty="0">
                <a:solidFill>
                  <a:schemeClr val="bg1"/>
                </a:solidFill>
                <a:latin typeface="Times New Roman" panose="02020603050405020304" pitchFamily="18" charset="0"/>
                <a:cs typeface="Times New Roman" panose="02020603050405020304" pitchFamily="18" charset="0"/>
                <a:sym typeface="+mn-ea"/>
              </a:rPr>
              <a:t>：</a:t>
            </a:r>
            <a:r>
              <a:rPr lang="zh-CN" altLang="en-US" sz="2000" u="sng" dirty="0">
                <a:solidFill>
                  <a:schemeClr val="bg1"/>
                </a:solidFill>
                <a:latin typeface="Times New Roman" panose="02020603050405020304" pitchFamily="18" charset="0"/>
                <a:cs typeface="Times New Roman" panose="02020603050405020304" pitchFamily="18" charset="0"/>
              </a:rPr>
              <a:t>奥氟合剂</a:t>
            </a:r>
            <a:r>
              <a:rPr lang="zh-CN" altLang="en-US" sz="2000" b="1" u="sng"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无新增不良反应</a:t>
            </a:r>
            <a:r>
              <a:rPr lang="zh-CN" altLang="en-US" sz="2000" u="sng" kern="0" spc="-8" dirty="0">
                <a:solidFill>
                  <a:schemeClr val="bg1"/>
                </a:solidFill>
                <a:latin typeface="Times New Roman" panose="02020603050405020304" pitchFamily="18" charset="0"/>
                <a:cs typeface="Times New Roman" panose="02020603050405020304" pitchFamily="18" charset="0"/>
                <a:sym typeface="+mn-ea"/>
              </a:rPr>
              <a:t>，体重增加、腹泻等程度更轻</a:t>
            </a:r>
            <a:endParaRPr lang="zh-CN" altLang="en-US" sz="2000" u="sng" kern="0" spc="-8" dirty="0">
              <a:solidFill>
                <a:schemeClr val="bg1"/>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矩形 1"/>
          <p:cNvSpPr/>
          <p:nvPr/>
        </p:nvSpPr>
        <p:spPr>
          <a:xfrm>
            <a:off x="7791854" y="2455503"/>
            <a:ext cx="449162" cy="336567"/>
          </a:xfrm>
          <a:prstGeom prst="rect">
            <a:avLst/>
          </a:prstGeom>
        </p:spPr>
        <p:txBody>
          <a:bodyPr wrap="square">
            <a:spAutoFit/>
          </a:bodyPr>
          <a:lstStyle/>
          <a:p>
            <a:pPr algn="just">
              <a:lnSpc>
                <a:spcPct val="150000"/>
              </a:lnSpc>
            </a:pP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A</a:t>
            </a:r>
            <a:endParaRPr lang="en-US" altLang="zh-CN"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5" name="图片 44"/>
          <p:cNvPicPr/>
          <p:nvPr/>
        </p:nvPicPr>
        <p:blipFill>
          <a:blip r:embed="rId1"/>
          <a:srcRect l="1247" t="2687"/>
          <a:stretch>
            <a:fillRect/>
          </a:stretch>
        </p:blipFill>
        <p:spPr>
          <a:xfrm>
            <a:off x="7022536" y="3068535"/>
            <a:ext cx="2004738" cy="1658931"/>
          </a:xfrm>
          <a:prstGeom prst="rect">
            <a:avLst/>
          </a:prstGeom>
        </p:spPr>
      </p:pic>
      <p:pic>
        <p:nvPicPr>
          <p:cNvPr id="2052" name="Picture 4" descr="E:\WXWork\1688850737290255\Cache\Image\2025-07\企业微信截图_175291350636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158" y="828449"/>
            <a:ext cx="1810805" cy="1691265"/>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7863279" y="4598731"/>
            <a:ext cx="441146" cy="336567"/>
          </a:xfrm>
          <a:prstGeom prst="rect">
            <a:avLst/>
          </a:prstGeom>
        </p:spPr>
        <p:txBody>
          <a:bodyPr wrap="none">
            <a:spAutoFit/>
          </a:bodyPr>
          <a:lstStyle/>
          <a:p>
            <a:pPr algn="just">
              <a:lnSpc>
                <a:spcPct val="150000"/>
              </a:lnSpc>
            </a:pPr>
            <a:r>
              <a:rPr lang="zh-CN" altLang="en-US"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B</a:t>
            </a:r>
            <a:endParaRPr lang="en-US" altLang="zh-CN" sz="12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custDataLst>
              <p:tags r:id="rId1"/>
            </p:custDataLst>
          </p:nvPr>
        </p:nvSpPr>
        <p:spPr>
          <a:xfrm>
            <a:off x="4649080" y="1267460"/>
            <a:ext cx="4284000" cy="3465830"/>
          </a:xfrm>
          <a:prstGeom prst="rect">
            <a:avLst/>
          </a:prstGeom>
          <a:noFill/>
          <a:ln w="12700" cmpd="sng">
            <a:solidFill>
              <a:schemeClr val="accent5">
                <a:lumMod val="60000"/>
                <a:lumOff val="40000"/>
              </a:schemeClr>
            </a:solidFill>
            <a:prstDash val="solid"/>
          </a:ln>
        </p:spPr>
        <p:txBody>
          <a:bodyPr wrap="square" bIns="46990" rtlCol="0" anchor="t">
            <a:noAutofit/>
          </a:bodyPr>
          <a:lstStyle/>
          <a:p>
            <a:pPr lvl="0" algn="l">
              <a:lnSpc>
                <a:spcPct val="150000"/>
              </a:lnSpc>
              <a:spcBef>
                <a:spcPts val="0"/>
              </a:spcBef>
              <a:spcAft>
                <a:spcPts val="1000"/>
              </a:spcAft>
              <a:buClrTx/>
              <a:buSzTx/>
              <a:buFontTx/>
              <a:defRPr sz="1200" i="1">
                <a:solidFill>
                  <a:srgbClr val="1B1E22"/>
                </a:solidFill>
                <a:latin typeface="Roboto Medium" panose="02000000000000000000"/>
                <a:ea typeface="Roboto Medium" panose="02000000000000000000"/>
                <a:cs typeface="Roboto Medium" panose="02000000000000000000"/>
                <a:sym typeface="Roboto Medium" panose="02000000000000000000"/>
              </a:defRPr>
            </a:pPr>
            <a:r>
              <a:rPr lang="en-US" altLang="zh-CN" sz="1400" b="1" i="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lang="en-US" altLang="zh-CN" sz="1400" b="1" i="0" kern="0" spc="150" dirty="0">
              <a:solidFill>
                <a:schemeClr val="tx1"/>
              </a:solidFill>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4" name="文本框 23"/>
          <p:cNvSpPr txBox="1"/>
          <p:nvPr>
            <p:custDataLst>
              <p:tags r:id="rId2"/>
            </p:custDataLst>
          </p:nvPr>
        </p:nvSpPr>
        <p:spPr>
          <a:xfrm>
            <a:off x="170343" y="1267460"/>
            <a:ext cx="4398645" cy="3465830"/>
          </a:xfrm>
          <a:prstGeom prst="rect">
            <a:avLst/>
          </a:prstGeom>
          <a:noFill/>
          <a:ln w="12700" cmpd="sng">
            <a:solidFill>
              <a:schemeClr val="accent5">
                <a:lumMod val="60000"/>
                <a:lumOff val="40000"/>
              </a:schemeClr>
            </a:solidFill>
            <a:prstDash val="solid"/>
          </a:ln>
        </p:spPr>
        <p:txBody>
          <a:bodyPr wrap="square" bIns="46990" rtlCol="0" anchor="t">
            <a:noAutofit/>
          </a:bodyPr>
          <a:lstStyle/>
          <a:p>
            <a:pPr lvl="0" algn="l">
              <a:lnSpc>
                <a:spcPct val="150000"/>
              </a:lnSpc>
              <a:spcBef>
                <a:spcPts val="0"/>
              </a:spcBef>
              <a:spcAft>
                <a:spcPts val="1000"/>
              </a:spcAft>
              <a:buClrTx/>
              <a:buSzTx/>
              <a:buFontTx/>
              <a:defRPr sz="1200" i="1">
                <a:solidFill>
                  <a:srgbClr val="1B1E22"/>
                </a:solidFill>
                <a:latin typeface="Roboto Medium" panose="02000000000000000000"/>
                <a:ea typeface="Roboto Medium" panose="02000000000000000000"/>
                <a:cs typeface="Roboto Medium" panose="02000000000000000000"/>
                <a:sym typeface="Roboto Medium" panose="02000000000000000000"/>
              </a:defRPr>
            </a:pPr>
            <a:r>
              <a:rPr lang="en-US" altLang="zh-CN" sz="1400" b="1" i="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lang="en-US" altLang="zh-CN" sz="1400" b="1" i="0" kern="0" spc="150" dirty="0">
              <a:solidFill>
                <a:schemeClr val="tx1"/>
              </a:solidFill>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矩形 1" hidden="1"/>
          <p:cNvSpPr/>
          <p:nvPr/>
        </p:nvSpPr>
        <p:spPr>
          <a:xfrm>
            <a:off x="0" y="1004411"/>
            <a:ext cx="1413034"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73" name="矩形 72" hidden="1"/>
          <p:cNvSpPr/>
          <p:nvPr/>
        </p:nvSpPr>
        <p:spPr>
          <a:xfrm>
            <a:off x="0" y="2375535"/>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76" name="矩形 75" hidden="1"/>
          <p:cNvSpPr/>
          <p:nvPr/>
        </p:nvSpPr>
        <p:spPr>
          <a:xfrm>
            <a:off x="0" y="3063716"/>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77" name="矩形 76" hidden="1"/>
          <p:cNvSpPr/>
          <p:nvPr/>
        </p:nvSpPr>
        <p:spPr>
          <a:xfrm>
            <a:off x="0" y="3742849"/>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grpSp>
        <p:nvGrpSpPr>
          <p:cNvPr id="5" name="组合 4"/>
          <p:cNvGrpSpPr/>
          <p:nvPr>
            <p:custDataLst>
              <p:tags r:id="rId3"/>
            </p:custDataLst>
          </p:nvPr>
        </p:nvGrpSpPr>
        <p:grpSpPr>
          <a:xfrm>
            <a:off x="160420" y="915750"/>
            <a:ext cx="4411580" cy="3533746"/>
            <a:chOff x="518492" y="869378"/>
            <a:chExt cx="8065212" cy="2966886"/>
          </a:xfrm>
        </p:grpSpPr>
        <p:sp>
          <p:nvSpPr>
            <p:cNvPr id="10" name="矩形 9"/>
            <p:cNvSpPr/>
            <p:nvPr>
              <p:custDataLst>
                <p:tags r:id="rId4"/>
              </p:custDataLst>
            </p:nvPr>
          </p:nvSpPr>
          <p:spPr>
            <a:xfrm>
              <a:off x="540771" y="1178415"/>
              <a:ext cx="8042933" cy="2657849"/>
            </a:xfrm>
            <a:prstGeom prst="rect">
              <a:avLst/>
            </a:prstGeom>
          </p:spPr>
          <p:txBody>
            <a:bodyPr/>
            <a:lstStyle/>
            <a:p>
              <a:pPr>
                <a:lnSpc>
                  <a:spcPts val="2200"/>
                </a:lnSpc>
                <a:buSzPct val="75000"/>
                <a:defRPr/>
              </a:pPr>
              <a:r>
                <a:rPr lang="zh-CN" altLang="en-US" sz="1400" b="1" kern="1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奥氟合剂</a:t>
              </a:r>
              <a:r>
                <a:rPr lang="zh-CN" altLang="en-US" sz="1400" kern="100" dirty="0">
                  <a:latin typeface="Times New Roman" panose="02020603050405020304" pitchFamily="18" charset="0"/>
                  <a:ea typeface="微软雅黑" panose="020B0503020204020204" pitchFamily="34" charset="-122"/>
                  <a:cs typeface="Times New Roman" panose="02020603050405020304" pitchFamily="18" charset="0"/>
                </a:rPr>
                <a:t>较抗精神病药（如奥氮平）、抗抑郁药（如氟西汀）、抗癫痫药（如拉莫三嗪）、锂制剂和安慰剂</a:t>
              </a:r>
              <a:r>
                <a:rPr lang="zh-CN" altLang="en-US" sz="1400" b="1" kern="1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对成人急性双相抑郁更有效</a:t>
              </a:r>
              <a:r>
                <a:rPr lang="zh-CN" altLang="en-US" sz="1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kern="100" dirty="0">
                  <a:latin typeface="Times New Roman" panose="02020603050405020304" pitchFamily="18" charset="0"/>
                  <a:ea typeface="微软雅黑" panose="020B0503020204020204" pitchFamily="34" charset="-122"/>
                  <a:cs typeface="Times New Roman" panose="02020603050405020304" pitchFamily="18" charset="0"/>
                </a:rPr>
                <a:t>SMD </a:t>
              </a:r>
              <a:r>
                <a:rPr lang="zh-CN" altLang="en-US" sz="1400" kern="100" dirty="0">
                  <a:latin typeface="Times New Roman" panose="02020603050405020304" pitchFamily="18" charset="0"/>
                  <a:ea typeface="微软雅黑" panose="020B0503020204020204" pitchFamily="34" charset="-122"/>
                  <a:cs typeface="Times New Roman" panose="02020603050405020304" pitchFamily="18" charset="0"/>
                </a:rPr>
                <a:t>标准化均数差从大到小</a:t>
              </a:r>
              <a:r>
                <a:rPr lang="en-US" altLang="zh-CN" sz="1400" kern="100" dirty="0">
                  <a:latin typeface="Times New Roman" panose="02020603050405020304" pitchFamily="18" charset="0"/>
                  <a:ea typeface="微软雅黑" panose="020B0503020204020204" pitchFamily="34" charset="-122"/>
                  <a:cs typeface="Times New Roman" panose="02020603050405020304" pitchFamily="18" charset="0"/>
                </a:rPr>
                <a:t>0.40</a:t>
              </a:r>
              <a:r>
                <a:rPr lang="zh-CN" altLang="en-US" sz="1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kern="100" dirty="0">
                  <a:latin typeface="Times New Roman" panose="02020603050405020304" pitchFamily="18" charset="0"/>
                  <a:ea typeface="微软雅黑" panose="020B0503020204020204" pitchFamily="34" charset="-122"/>
                  <a:cs typeface="Times New Roman" panose="02020603050405020304" pitchFamily="18" charset="0"/>
                </a:rPr>
                <a:t>0.28=0.28</a:t>
              </a:r>
              <a:r>
                <a:rPr lang="zh-CN" altLang="en-US" sz="1400" kern="100" dirty="0">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sz="1400" kern="100" dirty="0">
                  <a:latin typeface="Times New Roman" panose="02020603050405020304" pitchFamily="18" charset="0"/>
                  <a:ea typeface="微软雅黑" panose="020B0503020204020204" pitchFamily="34" charset="-122"/>
                  <a:cs typeface="Times New Roman" panose="02020603050405020304" pitchFamily="18" charset="0"/>
                </a:rPr>
                <a:t>0.16</a:t>
              </a:r>
              <a:r>
                <a:rPr lang="zh-CN" altLang="en-US" sz="1400" kern="100" dirty="0">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sz="1400" kern="100" dirty="0">
                  <a:latin typeface="Times New Roman" panose="02020603050405020304" pitchFamily="18" charset="0"/>
                  <a:ea typeface="微软雅黑" panose="020B0503020204020204" pitchFamily="34" charset="-122"/>
                  <a:cs typeface="Times New Roman" panose="02020603050405020304" pitchFamily="18" charset="0"/>
                </a:rPr>
                <a:t>0.09</a:t>
              </a:r>
              <a:r>
                <a:rPr lang="zh-CN" altLang="en-US" sz="1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文本框 10"/>
            <p:cNvSpPr txBox="1"/>
            <p:nvPr>
              <p:custDataLst>
                <p:tags r:id="rId5"/>
              </p:custDataLst>
            </p:nvPr>
          </p:nvSpPr>
          <p:spPr>
            <a:xfrm>
              <a:off x="518492" y="869378"/>
              <a:ext cx="8042932" cy="30225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pl-PL" altLang="zh-CN"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2023</a:t>
              </a:r>
              <a:r>
                <a:rPr lang="zh-CN" altLang="pl-PL"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年</a:t>
              </a:r>
              <a:r>
                <a:rPr lang="pl-PL" altLang="zh-CN"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9</a:t>
              </a:r>
              <a:r>
                <a:rPr lang="zh-CN" altLang="pl-PL"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月</a:t>
              </a:r>
              <a:r>
                <a:rPr lang="en-US" altLang="zh-CN"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柳叶刀</a:t>
              </a:r>
              <a:r>
                <a:rPr lang="en-US" altLang="zh-CN"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报道，奥氟合剂疗效更优</a:t>
              </a:r>
              <a:endParaRPr lang="zh-CN" altLang="en-US" sz="1400" baseline="300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3" name="组合 12"/>
          <p:cNvGrpSpPr/>
          <p:nvPr>
            <p:custDataLst>
              <p:tags r:id="rId6"/>
            </p:custDataLst>
          </p:nvPr>
        </p:nvGrpSpPr>
        <p:grpSpPr>
          <a:xfrm>
            <a:off x="4646928" y="915750"/>
            <a:ext cx="4284000" cy="3540958"/>
            <a:chOff x="443691" y="869378"/>
            <a:chExt cx="7924845" cy="2972941"/>
          </a:xfrm>
        </p:grpSpPr>
        <p:sp>
          <p:nvSpPr>
            <p:cNvPr id="15" name="矩形 14"/>
            <p:cNvSpPr/>
            <p:nvPr>
              <p:custDataLst>
                <p:tags r:id="rId7"/>
              </p:custDataLst>
            </p:nvPr>
          </p:nvSpPr>
          <p:spPr>
            <a:xfrm>
              <a:off x="500889" y="1184628"/>
              <a:ext cx="7795635" cy="2657691"/>
            </a:xfrm>
            <a:prstGeom prst="rect">
              <a:avLst/>
            </a:prstGeom>
          </p:spPr>
          <p:txBody>
            <a:bodyPr/>
            <a:lstStyle/>
            <a:p>
              <a:pPr>
                <a:lnSpc>
                  <a:spcPts val="2000"/>
                </a:lnSpc>
                <a:buSzPct val="75000"/>
                <a:defRPr/>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“研究结果表明，</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选择性 </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5 - </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羟色胺再摄取抑制剂与第二代抗精神病药的联合使用（</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特别是奥氟合剂）</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与安慰剂相比，</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rPr>
                <a:t>治疗反应率最高</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。这种联合用药还具有良好的安全性</a:t>
              </a:r>
              <a:r>
                <a:rPr lang="en-US" altLang="zh-CN" sz="1400" b="1" baseline="30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文本框 15"/>
            <p:cNvSpPr txBox="1"/>
            <p:nvPr>
              <p:custDataLst>
                <p:tags r:id="rId8"/>
              </p:custDataLst>
            </p:nvPr>
          </p:nvSpPr>
          <p:spPr>
            <a:xfrm>
              <a:off x="443691" y="869378"/>
              <a:ext cx="7924845" cy="30225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l-PL" altLang="zh-CN"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202</a:t>
              </a:r>
              <a:r>
                <a:rPr lang="en-US" altLang="zh-CN"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4</a:t>
              </a:r>
              <a:r>
                <a:rPr lang="zh-CN" altLang="pl-PL"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年</a:t>
              </a:r>
              <a:r>
                <a:rPr lang="en-US" altLang="zh-CN"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3</a:t>
              </a:r>
              <a:r>
                <a:rPr lang="zh-CN" altLang="pl-PL"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月</a:t>
              </a:r>
              <a:r>
                <a:rPr lang="en-US" altLang="zh-CN"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柳叶刀</a:t>
              </a:r>
              <a:r>
                <a:rPr lang="en-US" altLang="zh-CN"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报道，奥氟合剂反应率更高</a:t>
              </a:r>
              <a:endParaRPr lang="zh-CN" altLang="en-US" sz="1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4" name="文本框 3"/>
          <p:cNvSpPr txBox="1"/>
          <p:nvPr/>
        </p:nvSpPr>
        <p:spPr>
          <a:xfrm>
            <a:off x="58993" y="4810894"/>
            <a:ext cx="6614652" cy="246221"/>
          </a:xfrm>
          <a:prstGeom prst="rect">
            <a:avLst/>
          </a:prstGeom>
          <a:noFill/>
        </p:spPr>
        <p:txBody>
          <a:bodyPr wrap="square">
            <a:spAutoFit/>
          </a:bodyPr>
          <a:lstStyle/>
          <a:p>
            <a:pPr>
              <a:defRPr/>
            </a:pPr>
            <a:r>
              <a:rPr lang="en-US" altLang="zh-CN" sz="500" dirty="0">
                <a:solidFill>
                  <a:srgbClr val="212121"/>
                </a:solidFill>
                <a:latin typeface="Times New Roman" panose="02020603050405020304" pitchFamily="18" charset="0"/>
                <a:ea typeface="黑体" panose="02010609060101010101" charset="-122"/>
                <a:cs typeface="Times New Roman" panose="02020603050405020304" pitchFamily="18" charset="0"/>
              </a:rPr>
              <a:t>[1] Ayşegül Yildiz,</a:t>
            </a:r>
            <a:r>
              <a:rPr lang="zh-CN" altLang="en-US" sz="500" dirty="0">
                <a:solidFill>
                  <a:srgbClr val="212121"/>
                </a:solidFill>
                <a:latin typeface="Times New Roman" panose="02020603050405020304" pitchFamily="18" charset="0"/>
                <a:ea typeface="黑体" panose="02010609060101010101" charset="-122"/>
                <a:cs typeface="Times New Roman" panose="02020603050405020304" pitchFamily="18" charset="0"/>
              </a:rPr>
              <a:t> </a:t>
            </a:r>
            <a:r>
              <a:rPr lang="en-US" altLang="zh-CN" sz="500" dirty="0">
                <a:solidFill>
                  <a:srgbClr val="212121"/>
                </a:solidFill>
                <a:latin typeface="Times New Roman" panose="02020603050405020304" pitchFamily="18" charset="0"/>
                <a:ea typeface="黑体" panose="02010609060101010101" charset="-122"/>
                <a:cs typeface="Times New Roman" panose="02020603050405020304" pitchFamily="18" charset="0"/>
              </a:rPr>
              <a:t>et al. Comparative efficacy and tolerability of pharmacological interventions for acute bipolar depression in adults: a systematic review and network meta-analysis.</a:t>
            </a:r>
            <a:r>
              <a:rPr lang="en-US" altLang="zh-CN" sz="500" kern="100" dirty="0">
                <a:solidFill>
                  <a:srgbClr val="191919"/>
                </a:solidFill>
                <a:latin typeface="Times New Roman" panose="02020603050405020304" pitchFamily="18" charset="0"/>
                <a:ea typeface="黑体" panose="02010609060101010101" charset="-122"/>
                <a:cs typeface="Times New Roman" panose="02020603050405020304" pitchFamily="18" charset="0"/>
              </a:rPr>
              <a:t> .</a:t>
            </a:r>
            <a:r>
              <a:rPr lang="zh-CN" altLang="en-US" sz="500" kern="100" dirty="0">
                <a:solidFill>
                  <a:srgbClr val="191919"/>
                </a:solidFill>
                <a:latin typeface="Times New Roman" panose="02020603050405020304" pitchFamily="18" charset="0"/>
                <a:ea typeface="黑体" panose="02010609060101010101" charset="-122"/>
                <a:cs typeface="Times New Roman" panose="02020603050405020304" pitchFamily="18" charset="0"/>
              </a:rPr>
              <a:t> Lancet Psychiatry. 202</a:t>
            </a:r>
            <a:r>
              <a:rPr lang="en-US" altLang="zh-CN" sz="500" kern="100" dirty="0">
                <a:solidFill>
                  <a:srgbClr val="191919"/>
                </a:solidFill>
                <a:latin typeface="Times New Roman" panose="02020603050405020304" pitchFamily="18" charset="0"/>
                <a:ea typeface="黑体" panose="02010609060101010101" charset="-122"/>
                <a:cs typeface="Times New Roman" panose="02020603050405020304" pitchFamily="18" charset="0"/>
              </a:rPr>
              <a:t>3</a:t>
            </a:r>
            <a:r>
              <a:rPr lang="en-US" altLang="zh-CN" sz="500" dirty="0">
                <a:solidFill>
                  <a:srgbClr val="212121"/>
                </a:solidFill>
                <a:latin typeface="Times New Roman" panose="02020603050405020304" pitchFamily="18" charset="0"/>
                <a:ea typeface="黑体" panose="02010609060101010101" charset="-122"/>
                <a:cs typeface="Times New Roman" panose="02020603050405020304" pitchFamily="18" charset="0"/>
              </a:rPr>
              <a:t> </a:t>
            </a:r>
            <a:endParaRPr lang="en-US" altLang="zh-CN" sz="500" dirty="0">
              <a:solidFill>
                <a:srgbClr val="212121"/>
              </a:solidFill>
              <a:latin typeface="Times New Roman" panose="02020603050405020304" pitchFamily="18" charset="0"/>
              <a:ea typeface="黑体" panose="02010609060101010101" charset="-122"/>
              <a:cs typeface="Times New Roman" panose="02020603050405020304" pitchFamily="18" charset="0"/>
            </a:endParaRPr>
          </a:p>
          <a:p>
            <a:pPr>
              <a:defRPr/>
            </a:pPr>
            <a:r>
              <a:rPr lang="en-US" altLang="zh-CN" sz="500" dirty="0">
                <a:solidFill>
                  <a:srgbClr val="212121"/>
                </a:solidFill>
                <a:latin typeface="Times New Roman" panose="02020603050405020304" pitchFamily="18" charset="0"/>
                <a:ea typeface="黑体" panose="02010609060101010101" charset="-122"/>
                <a:cs typeface="Times New Roman" panose="02020603050405020304" pitchFamily="18" charset="0"/>
              </a:rPr>
              <a:t>[2]</a:t>
            </a:r>
            <a:r>
              <a:rPr lang="en-US" altLang="zh-CN" sz="500" kern="100" dirty="0">
                <a:solidFill>
                  <a:srgbClr val="191919"/>
                </a:solidFill>
                <a:latin typeface="Times New Roman" panose="02020603050405020304" pitchFamily="18" charset="0"/>
                <a:ea typeface="黑体" panose="02010609060101010101" charset="-122"/>
                <a:cs typeface="Times New Roman" panose="02020603050405020304" pitchFamily="18" charset="0"/>
              </a:rPr>
              <a:t> </a:t>
            </a:r>
            <a:r>
              <a:rPr lang="zh-CN" altLang="en-US" sz="500" kern="100" dirty="0">
                <a:solidFill>
                  <a:srgbClr val="191919"/>
                </a:solidFill>
                <a:latin typeface="Times New Roman" panose="02020603050405020304" pitchFamily="18" charset="0"/>
                <a:ea typeface="黑体" panose="02010609060101010101" charset="-122"/>
                <a:cs typeface="Times New Roman" panose="02020603050405020304" pitchFamily="18" charset="0"/>
              </a:rPr>
              <a:t>Oliva V.</a:t>
            </a:r>
            <a:r>
              <a:rPr lang="en-US" altLang="zh-CN" sz="500" kern="100" dirty="0">
                <a:solidFill>
                  <a:srgbClr val="191919"/>
                </a:solidFill>
                <a:latin typeface="Times New Roman" panose="02020603050405020304" pitchFamily="18" charset="0"/>
                <a:ea typeface="黑体" panose="02010609060101010101" charset="-122"/>
                <a:cs typeface="Times New Roman" panose="02020603050405020304" pitchFamily="18" charset="0"/>
              </a:rPr>
              <a:t> Pharmacological treatments for psychotic depression: a systematic review and network meta-analysis.</a:t>
            </a:r>
            <a:r>
              <a:rPr lang="zh-CN" altLang="en-US" sz="500" kern="100" dirty="0">
                <a:solidFill>
                  <a:srgbClr val="191919"/>
                </a:solidFill>
                <a:latin typeface="Times New Roman" panose="02020603050405020304" pitchFamily="18" charset="0"/>
                <a:ea typeface="黑体" panose="02010609060101010101" charset="-122"/>
                <a:cs typeface="Times New Roman" panose="02020603050405020304" pitchFamily="18" charset="0"/>
              </a:rPr>
              <a:t> Lancet Psychiatry. 202</a:t>
            </a:r>
            <a:r>
              <a:rPr lang="en-US" altLang="zh-CN" sz="500" kern="100" dirty="0">
                <a:solidFill>
                  <a:srgbClr val="191919"/>
                </a:solidFill>
                <a:latin typeface="Times New Roman" panose="02020603050405020304" pitchFamily="18" charset="0"/>
                <a:ea typeface="黑体" panose="02010609060101010101" charset="-122"/>
                <a:cs typeface="Times New Roman" panose="02020603050405020304" pitchFamily="18" charset="0"/>
              </a:rPr>
              <a:t>4</a:t>
            </a:r>
            <a:r>
              <a:rPr lang="zh-CN" altLang="en-US" sz="500" kern="100" dirty="0">
                <a:solidFill>
                  <a:srgbClr val="191919"/>
                </a:solidFill>
                <a:latin typeface="Times New Roman" panose="02020603050405020304" pitchFamily="18" charset="0"/>
                <a:ea typeface="黑体" panose="02010609060101010101" charset="-122"/>
                <a:cs typeface="Times New Roman" panose="02020603050405020304" pitchFamily="18" charset="0"/>
              </a:rPr>
              <a:t>. </a:t>
            </a:r>
            <a:endParaRPr lang="en-US" altLang="zh-CN" sz="500" kern="100" dirty="0">
              <a:solidFill>
                <a:srgbClr val="191919"/>
              </a:solidFill>
              <a:latin typeface="Times New Roman" panose="02020603050405020304" pitchFamily="18" charset="0"/>
              <a:ea typeface="黑体" panose="02010609060101010101" charset="-122"/>
              <a:cs typeface="Times New Roman" panose="02020603050405020304" pitchFamily="18" charset="0"/>
            </a:endParaRPr>
          </a:p>
        </p:txBody>
      </p:sp>
      <p:sp>
        <p:nvSpPr>
          <p:cNvPr id="33" name="文本框 30"/>
          <p:cNvSpPr txBox="1"/>
          <p:nvPr/>
        </p:nvSpPr>
        <p:spPr>
          <a:xfrm>
            <a:off x="0" y="153650"/>
            <a:ext cx="8372475" cy="530860"/>
          </a:xfrm>
          <a:prstGeom prst="rect">
            <a:avLst/>
          </a:prstGeom>
          <a:noFill/>
        </p:spPr>
        <p:txBody>
          <a:bodyPr wrap="square" anchor="b" anchorCtr="0">
            <a:noAutofit/>
          </a:bodyPr>
          <a:lstStyle/>
          <a:p>
            <a:r>
              <a:rPr lang="en-US" altLang="zh-CN" sz="20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03 </a:t>
            </a:r>
            <a:r>
              <a:rPr lang="zh-CN" altLang="en-US" sz="20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有效性</a:t>
            </a:r>
            <a:r>
              <a:rPr lang="zh-CN" altLang="en-US" sz="20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0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柳叶刀</a:t>
            </a:r>
            <a:r>
              <a:rPr lang="en-US" altLang="zh-CN" sz="20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报道，奥氟合剂疗效优于其他药物</a:t>
            </a:r>
            <a:endParaRPr lang="zh-CN" altLang="en-US" sz="2000" b="1" u="sng"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3" name="组合 22"/>
          <p:cNvGrpSpPr/>
          <p:nvPr>
            <p:custDataLst>
              <p:tags r:id="rId9"/>
            </p:custDataLst>
          </p:nvPr>
        </p:nvGrpSpPr>
        <p:grpSpPr>
          <a:xfrm>
            <a:off x="403213" y="2545080"/>
            <a:ext cx="4038371" cy="2053414"/>
            <a:chOff x="357" y="3760"/>
            <a:chExt cx="6719" cy="3416"/>
          </a:xfrm>
        </p:grpSpPr>
        <p:pic>
          <p:nvPicPr>
            <p:cNvPr id="12" name="图片 6"/>
            <p:cNvPicPr>
              <a:picLocks noChangeAspect="1"/>
            </p:cNvPicPr>
            <p:nvPr>
              <p:custDataLst>
                <p:tags r:id="rId10"/>
              </p:custDataLst>
            </p:nvPr>
          </p:nvPicPr>
          <p:blipFill>
            <a:blip r:embed="rId11"/>
            <a:stretch>
              <a:fillRect/>
            </a:stretch>
          </p:blipFill>
          <p:spPr>
            <a:xfrm>
              <a:off x="357" y="4251"/>
              <a:ext cx="6719" cy="2709"/>
            </a:xfrm>
            <a:prstGeom prst="rect">
              <a:avLst/>
            </a:prstGeom>
            <a:noFill/>
            <a:ln w="9525">
              <a:noFill/>
            </a:ln>
          </p:spPr>
        </p:pic>
        <p:sp>
          <p:nvSpPr>
            <p:cNvPr id="18" name="流程图: 过程 17"/>
            <p:cNvSpPr/>
            <p:nvPr>
              <p:custDataLst>
                <p:tags r:id="rId12"/>
              </p:custDataLst>
            </p:nvPr>
          </p:nvSpPr>
          <p:spPr>
            <a:xfrm>
              <a:off x="5796" y="4745"/>
              <a:ext cx="1279" cy="268"/>
            </a:xfrm>
            <a:prstGeom prst="flowChartProcess">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0" name="直接连接符 19"/>
            <p:cNvCxnSpPr/>
            <p:nvPr>
              <p:custDataLst>
                <p:tags r:id="rId13"/>
              </p:custDataLst>
            </p:nvPr>
          </p:nvCxnSpPr>
          <p:spPr>
            <a:xfrm>
              <a:off x="4800" y="4255"/>
              <a:ext cx="0" cy="292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custDataLst>
                <p:tags r:id="rId14"/>
              </p:custDataLst>
            </p:nvPr>
          </p:nvCxnSpPr>
          <p:spPr>
            <a:xfrm flipH="1">
              <a:off x="3184" y="4148"/>
              <a:ext cx="856" cy="615"/>
            </a:xfrm>
            <a:prstGeom prst="straightConnector1">
              <a:avLst/>
            </a:prstGeom>
            <a:ln w="12700" cap="flat" cmpd="sng" algn="ctr">
              <a:solidFill>
                <a:schemeClr val="tx1"/>
              </a:solidFill>
              <a:prstDash val="lgDashDot"/>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文本框 5"/>
            <p:cNvSpPr txBox="1"/>
            <p:nvPr>
              <p:custDataLst>
                <p:tags r:id="rId15"/>
              </p:custDataLst>
            </p:nvPr>
          </p:nvSpPr>
          <p:spPr>
            <a:xfrm>
              <a:off x="3951" y="3760"/>
              <a:ext cx="1726" cy="408"/>
            </a:xfrm>
            <a:prstGeom prst="rect">
              <a:avLst/>
            </a:prstGeom>
            <a:noFill/>
            <a:ln w="15875" cap="rnd">
              <a:solidFill>
                <a:schemeClr val="accent1">
                  <a:lumMod val="75000"/>
                </a:schemeClr>
              </a:solidFill>
              <a:prstDash val="solid"/>
            </a:ln>
          </p:spPr>
          <p:txBody>
            <a:bodyPr wrap="square" rtlCol="0">
              <a:spAutoFit/>
            </a:bodyPr>
            <a:lstStyle/>
            <a:p>
              <a:pPr algn="ctr"/>
              <a:r>
                <a:rPr lang="zh-CN" altLang="en-US" sz="1000" b="1" dirty="0">
                  <a:solidFill>
                    <a:schemeClr val="tx2">
                      <a:lumMod val="60000"/>
                      <a:lumOff val="40000"/>
                    </a:schemeClr>
                  </a:solidFill>
                  <a:latin typeface="微软雅黑" panose="020B0503020204020204" pitchFamily="34" charset="-122"/>
                  <a:ea typeface="微软雅黑" panose="020B0503020204020204" pitchFamily="34" charset="-122"/>
                </a:rPr>
                <a:t>指奥氟合剂</a:t>
              </a:r>
              <a:endParaRPr lang="zh-CN" altLang="en-US" sz="1000" b="1" dirty="0">
                <a:solidFill>
                  <a:schemeClr val="tx2">
                    <a:lumMod val="60000"/>
                    <a:lumOff val="40000"/>
                  </a:schemeClr>
                </a:solidFill>
                <a:latin typeface="微软雅黑" panose="020B0503020204020204" pitchFamily="34" charset="-122"/>
                <a:ea typeface="微软雅黑" panose="020B0503020204020204" pitchFamily="34" charset="-122"/>
              </a:endParaRPr>
            </a:p>
          </p:txBody>
        </p:sp>
        <p:cxnSp>
          <p:nvCxnSpPr>
            <p:cNvPr id="27" name="直接箭头连接符 26"/>
            <p:cNvCxnSpPr/>
            <p:nvPr>
              <p:custDataLst>
                <p:tags r:id="rId16"/>
              </p:custDataLst>
            </p:nvPr>
          </p:nvCxnSpPr>
          <p:spPr>
            <a:xfrm>
              <a:off x="5537" y="4148"/>
              <a:ext cx="259" cy="615"/>
            </a:xfrm>
            <a:prstGeom prst="straightConnector1">
              <a:avLst/>
            </a:prstGeom>
            <a:ln w="12700" cap="flat" cmpd="sng" algn="ctr">
              <a:solidFill>
                <a:schemeClr val="tx1"/>
              </a:solidFill>
              <a:prstDash val="lgDashDot"/>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流程图: 过程 20"/>
            <p:cNvSpPr/>
            <p:nvPr>
              <p:custDataLst>
                <p:tags r:id="rId17"/>
              </p:custDataLst>
            </p:nvPr>
          </p:nvSpPr>
          <p:spPr>
            <a:xfrm>
              <a:off x="406" y="4739"/>
              <a:ext cx="2777" cy="268"/>
            </a:xfrm>
            <a:prstGeom prst="flowChartProcess">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1028"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846" y="3238500"/>
            <a:ext cx="4239042" cy="118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流程图: 过程 30"/>
          <p:cNvSpPr/>
          <p:nvPr>
            <p:custDataLst>
              <p:tags r:id="rId19"/>
            </p:custDataLst>
          </p:nvPr>
        </p:nvSpPr>
        <p:spPr>
          <a:xfrm>
            <a:off x="6784924" y="3654440"/>
            <a:ext cx="2107075" cy="772304"/>
          </a:xfrm>
          <a:prstGeom prst="flowChartProcess">
            <a:avLst/>
          </a:prstGeom>
          <a:noFill/>
          <a:ln w="19050">
            <a:solidFill>
              <a:schemeClr val="accent1">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029"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87999" y="2499751"/>
            <a:ext cx="4125025" cy="71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84"/>
          <p:cNvSpPr txBox="1"/>
          <p:nvPr/>
        </p:nvSpPr>
        <p:spPr>
          <a:xfrm>
            <a:off x="364489" y="4044645"/>
            <a:ext cx="6311141" cy="445770"/>
          </a:xfrm>
          <a:prstGeom prst="rect">
            <a:avLst/>
          </a:prstGeom>
          <a:noFill/>
        </p:spPr>
        <p:txBody>
          <a:bodyPr wrap="square" rtlCol="0">
            <a:noAutofit/>
          </a:bodyPr>
          <a:lstStyle/>
          <a:p>
            <a:pPr marL="285750" lvl="1" indent="-285750">
              <a:buClr>
                <a:schemeClr val="tx1"/>
              </a:buClr>
              <a:buSzPct val="70000"/>
              <a:buFont typeface="Wingdings" panose="05000000000000000000" pitchFamily="2" charset="2"/>
              <a:buChar char="l"/>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rPr>
              <a:t>已在多家头部精神专科医院使用，医生、患者对本品疗效给予充分的肯定，</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已使数万名急性抑郁发作患者快速回归家庭和社会</a:t>
            </a:r>
            <a:endParaRPr lang="zh-CN" altLang="en-US" sz="1400" spc="150" dirty="0">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0" name="矩形 29"/>
          <p:cNvSpPr/>
          <p:nvPr/>
        </p:nvSpPr>
        <p:spPr>
          <a:xfrm>
            <a:off x="299720" y="2887919"/>
            <a:ext cx="6552000" cy="668971"/>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5" name="文本框 54"/>
          <p:cNvSpPr txBox="1"/>
          <p:nvPr>
            <p:custDataLst>
              <p:tags r:id="rId1"/>
            </p:custDataLst>
          </p:nvPr>
        </p:nvSpPr>
        <p:spPr>
          <a:xfrm>
            <a:off x="364490" y="1231265"/>
            <a:ext cx="6480088" cy="1168400"/>
          </a:xfrm>
          <a:prstGeom prst="rect">
            <a:avLst/>
          </a:prstGeom>
          <a:noFill/>
        </p:spPr>
        <p:txBody>
          <a:bodyPr wrap="square" rtlCol="0"/>
          <a:lstStyle/>
          <a:p>
            <a:pPr marL="285750" lvl="0" indent="-285750">
              <a:lnSpc>
                <a:spcPct val="110000"/>
              </a:lnSpc>
              <a:buClr>
                <a:schemeClr val="tx1"/>
              </a:buClr>
              <a:buSzPct val="70000"/>
              <a:buFont typeface="Wingdings" panose="05000000000000000000" pitchFamily="2" charset="2"/>
              <a:buChar char="l"/>
            </a:pP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奥氟合剂一周起效</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1-3</a:t>
            </a:r>
            <a:r>
              <a:rPr lang="zh-CN" altLang="en-US" sz="1400" b="1"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治疗一周后</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MADRS</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量表评分减分率为</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56.6%</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（减分</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50%</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以上有效）</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，显著优于奥氮平和氟西汀（</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P=0.012</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见图</a:t>
            </a:r>
            <a:r>
              <a:rPr lang="en-US" altLang="zh-CN"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A</a:t>
            </a:r>
            <a:endParaRPr lang="en-US" altLang="zh-CN"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lvl="0" indent="-285750">
              <a:lnSpc>
                <a:spcPct val="110000"/>
              </a:lnSpc>
              <a:buClr>
                <a:schemeClr val="tx1"/>
              </a:buClr>
              <a:buSzPct val="70000"/>
              <a:buFont typeface="Wingdings" panose="05000000000000000000" pitchFamily="2" charset="2"/>
              <a:buChar char="l"/>
            </a:pP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降低自杀意念率 ，风险低于安慰剂</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21.2%</a:t>
            </a:r>
            <a:r>
              <a:rPr lang="en-US" altLang="zh-CN" sz="1400" i="1" dirty="0">
                <a:latin typeface="Times New Roman" panose="02020603050405020304" pitchFamily="18" charset="0"/>
                <a:ea typeface="微软雅黑" panose="020B0503020204020204" pitchFamily="34" charset="-122"/>
                <a:cs typeface="Times New Roman" panose="02020603050405020304" pitchFamily="18" charset="0"/>
                <a:sym typeface="+mn-ea"/>
              </a:rPr>
              <a:t> vs</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.41.9%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 5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见图</a:t>
            </a:r>
            <a:r>
              <a:rPr lang="en-US" altLang="zh-CN"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B</a:t>
            </a:r>
            <a:endParaRPr lang="en-US" altLang="zh-CN"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lvl="0" indent="-285750">
              <a:lnSpc>
                <a:spcPct val="110000"/>
              </a:lnSpc>
              <a:buClr>
                <a:schemeClr val="tx1"/>
              </a:buClr>
              <a:buSzPct val="70000"/>
              <a:buFont typeface="Wingdings" panose="05000000000000000000" pitchFamily="2" charset="2"/>
              <a:buChar char="l"/>
            </a:pPr>
            <a:r>
              <a:rPr lang="en-US" altLang="zh-CN"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有效防止转躁</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，风险低于安慰剂（</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3.5% </a:t>
            </a:r>
            <a:r>
              <a:rPr lang="en-US" altLang="zh-CN" sz="1400" i="1" dirty="0">
                <a:latin typeface="Times New Roman" panose="02020603050405020304" pitchFamily="18" charset="0"/>
                <a:ea typeface="微软雅黑" panose="020B0503020204020204" pitchFamily="34" charset="-122"/>
                <a:cs typeface="Times New Roman" panose="02020603050405020304" pitchFamily="18" charset="0"/>
                <a:sym typeface="+mn-ea"/>
              </a:rPr>
              <a:t>vs</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 5.8%</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 5</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见图</a:t>
            </a:r>
            <a:r>
              <a:rPr lang="en-US" altLang="zh-CN"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C</a:t>
            </a:r>
            <a:endParaRPr lang="zh-CN" altLang="en-US" sz="1400" spc="150" dirty="0">
              <a:solidFill>
                <a:schemeClr val="tx2">
                  <a:lumMod val="60000"/>
                  <a:lumOff val="40000"/>
                </a:schemeClr>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9" name="文本框 38"/>
          <p:cNvSpPr txBox="1"/>
          <p:nvPr/>
        </p:nvSpPr>
        <p:spPr>
          <a:xfrm>
            <a:off x="0" y="206375"/>
            <a:ext cx="8481695" cy="485140"/>
          </a:xfrm>
          <a:prstGeom prst="rect">
            <a:avLst/>
          </a:prstGeom>
          <a:noFill/>
        </p:spPr>
        <p:txBody>
          <a:bodyPr wrap="square" anchor="b" anchorCtr="0">
            <a:noAutofit/>
          </a:bodyPr>
          <a:lstStyle/>
          <a:p>
            <a:r>
              <a:rPr lang="en-US" altLang="zh-CN" sz="2000" b="1"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03 </a:t>
            </a:r>
            <a:r>
              <a:rPr lang="zh-CN" altLang="en-US" sz="2000" b="1" kern="0" spc="-8"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有效性</a:t>
            </a:r>
            <a:r>
              <a:rPr lang="zh-CN" altLang="en-US" sz="20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000" b="1" u="sng"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奥氟合剂快速起效</a:t>
            </a:r>
            <a:r>
              <a:rPr lang="zh-CN" altLang="en-US" sz="2000" b="1" u="sng"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、降低自杀意念、防止转躁</a:t>
            </a:r>
            <a:endParaRPr lang="zh-CN" altLang="en-US" sz="2000" b="1" u="sng"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6" name="Rectangle 38"/>
          <p:cNvSpPr txBox="1"/>
          <p:nvPr>
            <p:custDataLst>
              <p:tags r:id="rId2"/>
            </p:custDataLst>
          </p:nvPr>
        </p:nvSpPr>
        <p:spPr>
          <a:xfrm>
            <a:off x="299718" y="2545131"/>
            <a:ext cx="6552000" cy="360000"/>
          </a:xfrm>
          <a:prstGeom prst="rect">
            <a:avLst/>
          </a:prstGeom>
          <a:solidFill>
            <a:schemeClr val="accent1">
              <a:lumMod val="20000"/>
              <a:lumOff val="80000"/>
            </a:schemeClr>
          </a:solidFill>
        </p:spPr>
        <p:txBody>
          <a:bodyPr wrap="square" bIns="0" rtlCol="0" anchor="ctr" anchorCtr="0"/>
          <a:lstStyle/>
          <a:p>
            <a:pPr lvl="0" algn="l">
              <a:buClrTx/>
              <a:buSzTx/>
              <a:buFontTx/>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rPr>
              <a:t>二、奥氟合剂疗效优于参照药</a:t>
            </a:r>
            <a:endParaRPr lang="zh-CN" altLang="en-US" sz="1400" b="1" spc="300" dirty="0">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7" name="文本框 56"/>
          <p:cNvSpPr txBox="1"/>
          <p:nvPr>
            <p:custDataLst>
              <p:tags r:id="rId3"/>
            </p:custDataLst>
          </p:nvPr>
        </p:nvSpPr>
        <p:spPr>
          <a:xfrm>
            <a:off x="361158" y="2887812"/>
            <a:ext cx="6552000" cy="668971"/>
          </a:xfrm>
          <a:prstGeom prst="rect">
            <a:avLst/>
          </a:prstGeom>
          <a:noFill/>
        </p:spPr>
        <p:txBody>
          <a:bodyPr wrap="square" rtlCol="0"/>
          <a:lstStyle/>
          <a:p>
            <a:pPr marL="285750" lvl="1" indent="-285750">
              <a:lnSpc>
                <a:spcPct val="130000"/>
              </a:lnSpc>
              <a:buClr>
                <a:schemeClr val="tx1"/>
              </a:buClr>
              <a:buSzPct val="70000"/>
              <a:buFont typeface="Wingdings" panose="05000000000000000000" pitchFamily="2" charset="2"/>
              <a:buChar char="l"/>
            </a:pP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参照药配比随医生经验而异</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循证医学证据不充分；研究显示至少两周以上起效</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400" b="1"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奥氟合剂有效率明显高于参照药</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64.4%</a:t>
            </a:r>
            <a:r>
              <a:rPr lang="en-US" altLang="zh-CN" sz="1400" i="1" dirty="0">
                <a:latin typeface="Times New Roman" panose="02020603050405020304" pitchFamily="18" charset="0"/>
                <a:ea typeface="微软雅黑" panose="020B0503020204020204" pitchFamily="34" charset="-122"/>
                <a:cs typeface="Times New Roman" panose="02020603050405020304" pitchFamily="18" charset="0"/>
                <a:sym typeface="+mn-ea"/>
              </a:rPr>
              <a:t> vs</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ea"/>
              </a:rPr>
              <a:t>. 48.8%</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5-11</a:t>
            </a:r>
            <a:r>
              <a:rPr lang="en-US" altLang="zh-CN" sz="1400"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见图</a:t>
            </a:r>
            <a:r>
              <a:rPr lang="en-US" altLang="zh-CN" sz="14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D</a:t>
            </a:r>
            <a:endParaRPr lang="en-US" altLang="zh-CN" sz="1400" baseline="30000" dirty="0">
              <a:solidFill>
                <a:schemeClr val="tx2">
                  <a:lumMod val="60000"/>
                  <a:lumOff val="40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 name="矩形 1" hidden="1"/>
          <p:cNvSpPr/>
          <p:nvPr/>
        </p:nvSpPr>
        <p:spPr>
          <a:xfrm>
            <a:off x="0" y="1004411"/>
            <a:ext cx="1413034"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73" name="矩形 72" hidden="1"/>
          <p:cNvSpPr/>
          <p:nvPr/>
        </p:nvSpPr>
        <p:spPr>
          <a:xfrm>
            <a:off x="0" y="2375535"/>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76" name="矩形 75" hidden="1"/>
          <p:cNvSpPr/>
          <p:nvPr/>
        </p:nvSpPr>
        <p:spPr>
          <a:xfrm>
            <a:off x="0" y="3063716"/>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77" name="矩形 76" hidden="1"/>
          <p:cNvSpPr/>
          <p:nvPr/>
        </p:nvSpPr>
        <p:spPr>
          <a:xfrm>
            <a:off x="0" y="3742849"/>
            <a:ext cx="1413510" cy="683895"/>
          </a:xfrm>
          <a:prstGeom prst="rect">
            <a:avLst/>
          </a:prstGeom>
          <a:solidFill>
            <a:schemeClr val="bg1"/>
          </a:solidFill>
          <a:ln>
            <a:noFill/>
          </a:ln>
          <a:effectLst>
            <a:outerShdw blurRad="127000" sx="101000" sy="101000" algn="ctr" rotWithShape="0">
              <a:srgbClr val="2D3E5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思源黑体 Medium" panose="020B0600000000000000" charset="-122"/>
            </a:endParaRPr>
          </a:p>
        </p:txBody>
      </p:sp>
      <p:sp>
        <p:nvSpPr>
          <p:cNvPr id="60" name="矩形 59"/>
          <p:cNvSpPr/>
          <p:nvPr>
            <p:custDataLst>
              <p:tags r:id="rId4"/>
            </p:custDataLst>
          </p:nvPr>
        </p:nvSpPr>
        <p:spPr>
          <a:xfrm>
            <a:off x="6847618" y="2931750"/>
            <a:ext cx="444352" cy="276999"/>
          </a:xfrm>
          <a:prstGeom prst="rect">
            <a:avLst/>
          </a:prstGeom>
        </p:spPr>
        <p:txBody>
          <a:bodyPr wrap="none">
            <a:spAutoFit/>
          </a:bodyPr>
          <a:lstStyle/>
          <a:p>
            <a:r>
              <a:rPr lang="zh-CN" altLang="en-US" sz="12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图</a:t>
            </a:r>
            <a:r>
              <a:rPr lang="en-US" altLang="zh-CN" sz="12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C</a:t>
            </a:r>
            <a:endParaRPr lang="zh-CN" altLang="en-US" sz="1200" dirty="0">
              <a:solidFill>
                <a:schemeClr val="tx2">
                  <a:lumMod val="60000"/>
                  <a:lumOff val="40000"/>
                </a:schemeClr>
              </a:solidFill>
            </a:endParaRPr>
          </a:p>
        </p:txBody>
      </p:sp>
      <p:sp>
        <p:nvSpPr>
          <p:cNvPr id="28" name="矩形 27"/>
          <p:cNvSpPr/>
          <p:nvPr/>
        </p:nvSpPr>
        <p:spPr>
          <a:xfrm>
            <a:off x="299720" y="1089808"/>
            <a:ext cx="6552000" cy="1337942"/>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2" name="Rectangle 32"/>
          <p:cNvSpPr txBox="1"/>
          <p:nvPr>
            <p:custDataLst>
              <p:tags r:id="rId5"/>
            </p:custDataLst>
          </p:nvPr>
        </p:nvSpPr>
        <p:spPr>
          <a:xfrm>
            <a:off x="299718" y="785889"/>
            <a:ext cx="6552000" cy="360000"/>
          </a:xfrm>
          <a:prstGeom prst="rect">
            <a:avLst/>
          </a:prstGeom>
          <a:solidFill>
            <a:schemeClr val="accent1">
              <a:lumMod val="20000"/>
              <a:lumOff val="80000"/>
            </a:schemeClr>
          </a:solidFill>
        </p:spPr>
        <p:txBody>
          <a:bodyPr wrap="square" bIns="0" rtlCol="0" anchor="ctr" anchorCtr="0"/>
          <a:lstStyle/>
          <a:p>
            <a:pPr lvl="0" algn="l">
              <a:buClrTx/>
              <a:buSzTx/>
              <a:buFontTx/>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rPr>
              <a:t>一、</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sym typeface="+mn-ea"/>
              </a:rPr>
              <a:t>RCT</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rPr>
              <a:t>研究循证证据充分</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1" name="矩形 30"/>
          <p:cNvSpPr/>
          <p:nvPr/>
        </p:nvSpPr>
        <p:spPr>
          <a:xfrm>
            <a:off x="292578" y="3985006"/>
            <a:ext cx="6552000" cy="62011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Rectangle 36"/>
          <p:cNvSpPr txBox="1"/>
          <p:nvPr>
            <p:custDataLst>
              <p:tags r:id="rId6"/>
            </p:custDataLst>
          </p:nvPr>
        </p:nvSpPr>
        <p:spPr>
          <a:xfrm>
            <a:off x="299718" y="3651750"/>
            <a:ext cx="6552000" cy="360000"/>
          </a:xfrm>
          <a:prstGeom prst="rect">
            <a:avLst/>
          </a:prstGeom>
          <a:solidFill>
            <a:schemeClr val="accent1">
              <a:lumMod val="20000"/>
              <a:lumOff val="80000"/>
            </a:schemeClr>
          </a:solidFill>
        </p:spPr>
        <p:txBody>
          <a:bodyPr wrap="square" bIns="0" rtlCol="0" anchor="ctr" anchorCtr="0"/>
          <a:lstStyle/>
          <a:p>
            <a:pPr lvl="0" algn="l">
              <a:buClrTx/>
              <a:buSzTx/>
              <a:buFontTx/>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rPr>
              <a:t>三、临床广泛认可</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3" name="矩形 32"/>
          <p:cNvSpPr/>
          <p:nvPr>
            <p:custDataLst>
              <p:tags r:id="rId7"/>
            </p:custDataLst>
          </p:nvPr>
        </p:nvSpPr>
        <p:spPr>
          <a:xfrm>
            <a:off x="6847618" y="2006751"/>
            <a:ext cx="453970" cy="276999"/>
          </a:xfrm>
          <a:prstGeom prst="rect">
            <a:avLst/>
          </a:prstGeom>
        </p:spPr>
        <p:txBody>
          <a:bodyPr wrap="none">
            <a:spAutoFit/>
          </a:bodyPr>
          <a:lstStyle/>
          <a:p>
            <a:r>
              <a:rPr lang="zh-CN" altLang="en-US" sz="12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图</a:t>
            </a:r>
            <a:r>
              <a:rPr lang="en-US" altLang="zh-CN" sz="12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B</a:t>
            </a:r>
            <a:endParaRPr lang="zh-CN" altLang="en-US" sz="1200" dirty="0">
              <a:solidFill>
                <a:schemeClr val="tx2">
                  <a:lumMod val="60000"/>
                  <a:lumOff val="40000"/>
                </a:schemeClr>
              </a:solidFill>
            </a:endParaRPr>
          </a:p>
        </p:txBody>
      </p:sp>
      <p:sp>
        <p:nvSpPr>
          <p:cNvPr id="34" name="矩形 33"/>
          <p:cNvSpPr/>
          <p:nvPr>
            <p:custDataLst>
              <p:tags r:id="rId8"/>
            </p:custDataLst>
          </p:nvPr>
        </p:nvSpPr>
        <p:spPr>
          <a:xfrm>
            <a:off x="6847618" y="4083750"/>
            <a:ext cx="460382" cy="276999"/>
          </a:xfrm>
          <a:prstGeom prst="rect">
            <a:avLst/>
          </a:prstGeom>
        </p:spPr>
        <p:txBody>
          <a:bodyPr wrap="none">
            <a:spAutoFit/>
          </a:bodyPr>
          <a:lstStyle/>
          <a:p>
            <a:r>
              <a:rPr lang="zh-CN" altLang="en-US" sz="12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图</a:t>
            </a:r>
            <a:r>
              <a:rPr lang="en-US" altLang="zh-CN" sz="12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D</a:t>
            </a:r>
            <a:endParaRPr lang="zh-CN" altLang="en-US" sz="1200" dirty="0">
              <a:solidFill>
                <a:schemeClr val="tx2">
                  <a:lumMod val="60000"/>
                  <a:lumOff val="40000"/>
                </a:schemeClr>
              </a:solidFill>
            </a:endParaRPr>
          </a:p>
        </p:txBody>
      </p:sp>
      <p:sp>
        <p:nvSpPr>
          <p:cNvPr id="29" name="矩形 28"/>
          <p:cNvSpPr/>
          <p:nvPr>
            <p:custDataLst>
              <p:tags r:id="rId9"/>
            </p:custDataLst>
          </p:nvPr>
        </p:nvSpPr>
        <p:spPr>
          <a:xfrm>
            <a:off x="6847618" y="1070751"/>
            <a:ext cx="453970" cy="276999"/>
          </a:xfrm>
          <a:prstGeom prst="rect">
            <a:avLst/>
          </a:prstGeom>
        </p:spPr>
        <p:txBody>
          <a:bodyPr wrap="none">
            <a:spAutoFit/>
          </a:bodyPr>
          <a:lstStyle/>
          <a:p>
            <a:r>
              <a:rPr lang="zh-CN" altLang="en-US" sz="12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图</a:t>
            </a:r>
            <a:r>
              <a:rPr lang="en-US" altLang="zh-CN" sz="12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a:t>
            </a:r>
            <a:endParaRPr lang="zh-CN" altLang="en-US" sz="1200" dirty="0">
              <a:solidFill>
                <a:schemeClr val="tx2">
                  <a:lumMod val="60000"/>
                  <a:lumOff val="40000"/>
                </a:schemeClr>
              </a:solidFill>
            </a:endParaRPr>
          </a:p>
        </p:txBody>
      </p:sp>
      <p:sp>
        <p:nvSpPr>
          <p:cNvPr id="36" name="矩形 35"/>
          <p:cNvSpPr/>
          <p:nvPr/>
        </p:nvSpPr>
        <p:spPr>
          <a:xfrm>
            <a:off x="179705" y="4659630"/>
            <a:ext cx="4593590" cy="459105"/>
          </a:xfrm>
          <a:prstGeom prst="rect">
            <a:avLst/>
          </a:prstGeom>
        </p:spPr>
        <p:txBody>
          <a:bodyPr wrap="square" lIns="91431" tIns="45716" rIns="91431" bIns="45716">
            <a:spAutoFit/>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defRPr/>
            </a:pPr>
            <a:r>
              <a:rPr lang="en-US" altLang="zh-CN" sz="400" dirty="0">
                <a:latin typeface="Times New Roman" panose="02020603050405020304" pitchFamily="18" charset="0"/>
                <a:cs typeface="Times New Roman" panose="02020603050405020304" pitchFamily="18" charset="0"/>
              </a:rPr>
              <a:t>[1] Amsterdam JD. Comparison of fluoxetine, olanzapine, and combined fluoxetine plus olanzapine initial therapy of bipolar type I and type II major depression-lack of manic induction. J Affect </a:t>
            </a:r>
            <a:r>
              <a:rPr lang="en-US" altLang="zh-CN" sz="400" dirty="0" err="1">
                <a:latin typeface="Times New Roman" panose="02020603050405020304" pitchFamily="18" charset="0"/>
                <a:cs typeface="Times New Roman" panose="02020603050405020304" pitchFamily="18" charset="0"/>
              </a:rPr>
              <a:t>Disord</a:t>
            </a:r>
            <a:r>
              <a:rPr lang="en-US" altLang="zh-CN" sz="400" dirty="0">
                <a:latin typeface="Times New Roman" panose="02020603050405020304" pitchFamily="18" charset="0"/>
                <a:cs typeface="Times New Roman" panose="02020603050405020304" pitchFamily="18" charset="0"/>
              </a:rPr>
              <a:t>. 2005.</a:t>
            </a:r>
            <a:endParaRPr lang="en-US" altLang="zh-CN" sz="400" dirty="0">
              <a:latin typeface="Times New Roman" panose="02020603050405020304" pitchFamily="18" charset="0"/>
              <a:cs typeface="Times New Roman" panose="02020603050405020304" pitchFamily="18" charset="0"/>
            </a:endParaRPr>
          </a:p>
          <a:p>
            <a:pPr lvl="0" defTabSz="914400">
              <a:defRPr/>
            </a:pPr>
            <a:r>
              <a:rPr lang="en-US" altLang="zh-CN" sz="400" dirty="0">
                <a:latin typeface="Times New Roman" panose="02020603050405020304" pitchFamily="18" charset="0"/>
                <a:cs typeface="Times New Roman" panose="02020603050405020304" pitchFamily="18" charset="0"/>
              </a:rPr>
              <a:t>[2] Holland CD. Olanzapine/Fluoxetine Combination in Children and Adolescents With Bipolar I Depression: A Randomized, Double-Blind, Placebo-Controlled Trial. J Am </a:t>
            </a:r>
            <a:r>
              <a:rPr lang="en-US" altLang="zh-CN" sz="400" dirty="0" err="1">
                <a:latin typeface="Times New Roman" panose="02020603050405020304" pitchFamily="18" charset="0"/>
                <a:cs typeface="Times New Roman" panose="02020603050405020304" pitchFamily="18" charset="0"/>
              </a:rPr>
              <a:t>Acad</a:t>
            </a:r>
            <a:r>
              <a:rPr lang="en-US" altLang="zh-CN" sz="400" dirty="0">
                <a:latin typeface="Times New Roman" panose="02020603050405020304" pitchFamily="18" charset="0"/>
                <a:cs typeface="Times New Roman" panose="02020603050405020304" pitchFamily="18" charset="0"/>
              </a:rPr>
              <a:t> Child </a:t>
            </a:r>
            <a:r>
              <a:rPr lang="en-US" altLang="zh-CN" sz="400" dirty="0" err="1">
                <a:latin typeface="Times New Roman" panose="02020603050405020304" pitchFamily="18" charset="0"/>
                <a:cs typeface="Times New Roman" panose="02020603050405020304" pitchFamily="18" charset="0"/>
              </a:rPr>
              <a:t>Adolesc</a:t>
            </a:r>
            <a:r>
              <a:rPr lang="en-US" altLang="zh-CN" sz="400" dirty="0">
                <a:latin typeface="Times New Roman" panose="02020603050405020304" pitchFamily="18" charset="0"/>
                <a:cs typeface="Times New Roman" panose="02020603050405020304" pitchFamily="18" charset="0"/>
              </a:rPr>
              <a:t> Psychiatry. 2015</a:t>
            </a:r>
            <a:endParaRPr lang="en-US" altLang="zh-CN" sz="400" dirty="0">
              <a:latin typeface="Times New Roman" panose="02020603050405020304" pitchFamily="18" charset="0"/>
              <a:cs typeface="Times New Roman" panose="02020603050405020304" pitchFamily="18" charset="0"/>
            </a:endParaRPr>
          </a:p>
          <a:p>
            <a:pPr lvl="0" defTabSz="914400">
              <a:defRPr/>
            </a:pPr>
            <a:r>
              <a:rPr lang="en-US" altLang="zh-CN" sz="400" dirty="0">
                <a:latin typeface="Times New Roman" panose="02020603050405020304" pitchFamily="18" charset="0"/>
                <a:cs typeface="Times New Roman" panose="02020603050405020304" pitchFamily="18" charset="0"/>
              </a:rPr>
              <a:t>[3] Mauricio T. Efficacy of olanzapine and olanzapine-fluoxetine combination in the treatment of bipolar I depression. Arch Gen Psychiatry. 2003</a:t>
            </a:r>
            <a:endParaRPr lang="en-US" altLang="zh-CN" sz="400" dirty="0">
              <a:latin typeface="Times New Roman" panose="02020603050405020304" pitchFamily="18" charset="0"/>
              <a:cs typeface="Times New Roman" panose="02020603050405020304" pitchFamily="18" charset="0"/>
            </a:endParaRPr>
          </a:p>
          <a:p>
            <a:pPr defTabSz="914400">
              <a:defRPr/>
            </a:pPr>
            <a:r>
              <a:rPr lang="en-US" altLang="zh-CN" sz="400" dirty="0">
                <a:latin typeface="Times New Roman" panose="02020603050405020304" pitchFamily="18" charset="0"/>
                <a:cs typeface="Times New Roman" panose="02020603050405020304" pitchFamily="18" charset="0"/>
              </a:rPr>
              <a:t>[4]</a:t>
            </a:r>
            <a:r>
              <a:rPr lang="zh-CN" altLang="en-US" sz="400" dirty="0">
                <a:latin typeface="Times New Roman" panose="02020603050405020304" pitchFamily="18" charset="0"/>
                <a:ea typeface="微软雅黑" panose="020B0503020204020204" pitchFamily="34" charset="-122"/>
                <a:cs typeface="Times New Roman" panose="02020603050405020304" pitchFamily="18" charset="0"/>
              </a:rPr>
              <a:t>原研</a:t>
            </a:r>
            <a:r>
              <a:rPr lang="en-US" altLang="zh-CN" sz="400" dirty="0">
                <a:latin typeface="Times New Roman" panose="02020603050405020304" pitchFamily="18" charset="0"/>
                <a:ea typeface="微软雅黑" panose="020B0503020204020204" pitchFamily="34" charset="-122"/>
                <a:cs typeface="Times New Roman" panose="02020603050405020304" pitchFamily="18" charset="0"/>
              </a:rPr>
              <a:t>SYMBYAX </a:t>
            </a:r>
            <a:r>
              <a:rPr lang="en-US" altLang="zh-CN" sz="400" dirty="0" err="1">
                <a:latin typeface="Times New Roman" panose="02020603050405020304" pitchFamily="18" charset="0"/>
                <a:ea typeface="微软雅黑" panose="020B0503020204020204" pitchFamily="34" charset="-122"/>
                <a:cs typeface="Times New Roman" panose="02020603050405020304" pitchFamily="18" charset="0"/>
              </a:rPr>
              <a:t>Clincial</a:t>
            </a:r>
            <a:r>
              <a:rPr lang="en-US" altLang="zh-CN" sz="400" dirty="0">
                <a:latin typeface="Times New Roman" panose="02020603050405020304" pitchFamily="18" charset="0"/>
                <a:ea typeface="微软雅黑" panose="020B0503020204020204" pitchFamily="34" charset="-122"/>
                <a:cs typeface="Times New Roman" panose="02020603050405020304" pitchFamily="18" charset="0"/>
              </a:rPr>
              <a:t> Pharmacology/Biopharmaceutical review- NDA21520 </a:t>
            </a:r>
            <a:r>
              <a:rPr lang="en-US" altLang="zh-CN" sz="400" dirty="0">
                <a:latin typeface="Times New Roman" panose="02020603050405020304" pitchFamily="18" charset="0"/>
                <a:cs typeface="Times New Roman" panose="02020603050405020304" pitchFamily="18" charset="0"/>
              </a:rPr>
              <a:t>.</a:t>
            </a:r>
            <a:endParaRPr lang="en-US" altLang="zh-CN" sz="400" dirty="0">
              <a:latin typeface="Times New Roman" panose="02020603050405020304" pitchFamily="18" charset="0"/>
              <a:cs typeface="Times New Roman" panose="02020603050405020304" pitchFamily="18" charset="0"/>
            </a:endParaRPr>
          </a:p>
          <a:p>
            <a:pPr defTabSz="914400">
              <a:defRPr/>
            </a:pPr>
            <a:r>
              <a:rPr lang="en-US" altLang="zh-CN" sz="4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4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长泰药业国内</a:t>
            </a:r>
            <a:r>
              <a:rPr lang="en-US" altLang="zh-CN" sz="4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RCT</a:t>
            </a:r>
            <a:r>
              <a:rPr lang="zh-CN" altLang="en-US" sz="4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研究试验报告</a:t>
            </a:r>
            <a:endParaRPr lang="en-US" altLang="zh-CN" sz="400" dirty="0">
              <a:latin typeface="Times New Roman" panose="02020603050405020304" pitchFamily="18" charset="0"/>
              <a:cs typeface="Times New Roman" panose="02020603050405020304" pitchFamily="18" charset="0"/>
            </a:endParaRPr>
          </a:p>
          <a:p>
            <a:pPr lvl="0" defTabSz="914400">
              <a:defRPr/>
            </a:pPr>
            <a:r>
              <a:rPr lang="en-US" altLang="zh-CN" sz="400" dirty="0">
                <a:latin typeface="Times New Roman" panose="02020603050405020304" pitchFamily="18" charset="0"/>
                <a:cs typeface="Times New Roman" panose="02020603050405020304" pitchFamily="18" charset="0"/>
              </a:rPr>
              <a:t>[6] </a:t>
            </a:r>
            <a:r>
              <a:rPr lang="zh-CN" altLang="en-US" sz="4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王辉蓉. 氟西汀联合奥氮平治疗双相抑郁的疗效及安全性</a:t>
            </a:r>
            <a:r>
              <a:rPr lang="en-US" altLang="zh-CN" sz="400" dirty="0">
                <a:latin typeface="Times New Roman" panose="02020603050405020304" pitchFamily="18" charset="0"/>
                <a:cs typeface="Times New Roman" panose="02020603050405020304" pitchFamily="18" charset="0"/>
              </a:rPr>
              <a:t>[J].</a:t>
            </a:r>
            <a:r>
              <a:rPr lang="zh-CN" altLang="en-US" sz="4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临床合理用药</a:t>
            </a:r>
            <a:r>
              <a:rPr lang="en-US" altLang="zh-CN" sz="400" dirty="0">
                <a:latin typeface="Times New Roman" panose="02020603050405020304" pitchFamily="18" charset="0"/>
                <a:cs typeface="Times New Roman" panose="02020603050405020304" pitchFamily="18" charset="0"/>
              </a:rPr>
              <a:t>,2023.</a:t>
            </a:r>
            <a:endParaRPr lang="en-US" altLang="zh-CN" sz="400" dirty="0">
              <a:latin typeface="Times New Roman" panose="02020603050405020304" pitchFamily="18" charset="0"/>
              <a:cs typeface="Times New Roman" panose="02020603050405020304" pitchFamily="18" charset="0"/>
            </a:endParaRPr>
          </a:p>
        </p:txBody>
      </p:sp>
      <p:sp>
        <p:nvSpPr>
          <p:cNvPr id="37" name="文本框 6"/>
          <p:cNvSpPr txBox="1"/>
          <p:nvPr/>
        </p:nvSpPr>
        <p:spPr>
          <a:xfrm>
            <a:off x="4788000" y="4658270"/>
            <a:ext cx="4199059" cy="460375"/>
          </a:xfrm>
          <a:prstGeom prst="rect">
            <a:avLst/>
          </a:prstGeom>
          <a:noFill/>
        </p:spPr>
        <p:txBody>
          <a:bodyPr wrap="square">
            <a:spAutoFit/>
          </a:bodyPr>
          <a:lstStyle/>
          <a:p>
            <a:pPr lvl="0" defTabSz="914400">
              <a:defRPr/>
            </a:pPr>
            <a:r>
              <a:rPr lang="en-US" altLang="zh-CN" sz="400" dirty="0">
                <a:latin typeface="Times New Roman" panose="02020603050405020304" pitchFamily="18" charset="0"/>
                <a:cs typeface="Times New Roman" panose="02020603050405020304" pitchFamily="18" charset="0"/>
              </a:rPr>
              <a:t>[7] </a:t>
            </a:r>
            <a:r>
              <a:rPr lang="zh-CN" altLang="en-US" sz="4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侯杰. 氟西汀联合奥氮平对帕金森病伴抑郁患者的疗效及P300的影响</a:t>
            </a:r>
            <a:r>
              <a:rPr lang="en-US" altLang="zh-CN" sz="400" dirty="0">
                <a:latin typeface="Times New Roman" panose="02020603050405020304" pitchFamily="18" charset="0"/>
                <a:cs typeface="Times New Roman" panose="02020603050405020304" pitchFamily="18" charset="0"/>
              </a:rPr>
              <a:t>[J].</a:t>
            </a:r>
            <a:r>
              <a:rPr lang="zh-CN" altLang="en-US" sz="4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临床研究</a:t>
            </a:r>
            <a:r>
              <a:rPr lang="en-US" altLang="zh-CN" sz="400" dirty="0">
                <a:latin typeface="Times New Roman" panose="02020603050405020304" pitchFamily="18" charset="0"/>
                <a:cs typeface="Times New Roman" panose="02020603050405020304" pitchFamily="18" charset="0"/>
              </a:rPr>
              <a:t>,2019.</a:t>
            </a:r>
            <a:endParaRPr lang="en-US" altLang="zh-CN" sz="400" dirty="0">
              <a:latin typeface="Times New Roman" panose="02020603050405020304" pitchFamily="18" charset="0"/>
              <a:cs typeface="Times New Roman" panose="02020603050405020304" pitchFamily="18" charset="0"/>
            </a:endParaRPr>
          </a:p>
          <a:p>
            <a:pPr lvl="0" defTabSz="914400">
              <a:defRPr/>
            </a:pPr>
            <a:r>
              <a:rPr lang="en-US" altLang="zh-CN" sz="400" dirty="0">
                <a:latin typeface="Times New Roman" panose="02020603050405020304" pitchFamily="18" charset="0"/>
                <a:cs typeface="Times New Roman" panose="02020603050405020304" pitchFamily="18" charset="0"/>
              </a:rPr>
              <a:t>[8] </a:t>
            </a:r>
            <a:r>
              <a:rPr lang="en-US" altLang="zh-CN" sz="400" dirty="0" err="1">
                <a:latin typeface="Times New Roman" panose="02020603050405020304" pitchFamily="18" charset="0"/>
                <a:cs typeface="Times New Roman" panose="02020603050405020304" pitchFamily="18" charset="0"/>
              </a:rPr>
              <a:t>Corya</a:t>
            </a:r>
            <a:r>
              <a:rPr lang="en-US" altLang="zh-CN" sz="400" dirty="0">
                <a:latin typeface="Times New Roman" panose="02020603050405020304" pitchFamily="18" charset="0"/>
                <a:cs typeface="Times New Roman" panose="02020603050405020304" pitchFamily="18" charset="0"/>
              </a:rPr>
              <a:t> SA. A 24-week open-label extension study of olanzapine-fluoxetine combination and olanzapine </a:t>
            </a:r>
            <a:r>
              <a:rPr lang="en-US" altLang="zh-CN" sz="400" dirty="0" err="1">
                <a:latin typeface="Times New Roman" panose="02020603050405020304" pitchFamily="18" charset="0"/>
                <a:cs typeface="Times New Roman" panose="02020603050405020304" pitchFamily="18" charset="0"/>
              </a:rPr>
              <a:t>monotherapy</a:t>
            </a:r>
            <a:r>
              <a:rPr lang="en-US" altLang="zh-CN" sz="400" dirty="0">
                <a:latin typeface="Times New Roman" panose="02020603050405020304" pitchFamily="18" charset="0"/>
                <a:cs typeface="Times New Roman" panose="02020603050405020304" pitchFamily="18" charset="0"/>
              </a:rPr>
              <a:t> in the treatment of bipolar depression. J </a:t>
            </a:r>
            <a:r>
              <a:rPr lang="en-US" altLang="zh-CN" sz="400" dirty="0" err="1">
                <a:latin typeface="Times New Roman" panose="02020603050405020304" pitchFamily="18" charset="0"/>
                <a:cs typeface="Times New Roman" panose="02020603050405020304" pitchFamily="18" charset="0"/>
              </a:rPr>
              <a:t>Clin</a:t>
            </a:r>
            <a:r>
              <a:rPr lang="en-US" altLang="zh-CN" sz="400" dirty="0">
                <a:latin typeface="Times New Roman" panose="02020603050405020304" pitchFamily="18" charset="0"/>
                <a:cs typeface="Times New Roman" panose="02020603050405020304" pitchFamily="18" charset="0"/>
              </a:rPr>
              <a:t> Psychiatry.2006.</a:t>
            </a:r>
            <a:endParaRPr lang="en-US" altLang="zh-CN" sz="400" dirty="0">
              <a:latin typeface="Times New Roman" panose="02020603050405020304" pitchFamily="18" charset="0"/>
              <a:cs typeface="Times New Roman" panose="02020603050405020304" pitchFamily="18" charset="0"/>
            </a:endParaRPr>
          </a:p>
          <a:p>
            <a:pPr lvl="0" defTabSz="914400">
              <a:defRPr/>
            </a:pPr>
            <a:r>
              <a:rPr lang="en-US" altLang="zh-CN" sz="400" dirty="0">
                <a:latin typeface="Times New Roman" panose="02020603050405020304" pitchFamily="18" charset="0"/>
                <a:cs typeface="Times New Roman" panose="02020603050405020304" pitchFamily="18" charset="0"/>
              </a:rPr>
              <a:t>[9] </a:t>
            </a:r>
            <a:r>
              <a:rPr lang="en-US" altLang="zh-CN" sz="400" dirty="0" err="1">
                <a:latin typeface="Times New Roman" panose="02020603050405020304" pitchFamily="18" charset="0"/>
                <a:cs typeface="Times New Roman" panose="02020603050405020304" pitchFamily="18" charset="0"/>
              </a:rPr>
              <a:t>Corya</a:t>
            </a:r>
            <a:r>
              <a:rPr lang="en-US" altLang="zh-CN" sz="400" dirty="0">
                <a:latin typeface="Times New Roman" panose="02020603050405020304" pitchFamily="18" charset="0"/>
                <a:cs typeface="Times New Roman" panose="02020603050405020304" pitchFamily="18" charset="0"/>
              </a:rPr>
              <a:t> SA. A randomized, double-blind comparison of olanzapine/fluoxetine combination, olanzapine, fluoxetine, and venlafaxine in treatment-resistant depression. Depress Anxiety. 2006.</a:t>
            </a:r>
            <a:endParaRPr lang="en-US" altLang="zh-CN" sz="400" dirty="0">
              <a:latin typeface="Times New Roman" panose="02020603050405020304" pitchFamily="18" charset="0"/>
              <a:cs typeface="Times New Roman" panose="02020603050405020304" pitchFamily="18" charset="0"/>
            </a:endParaRPr>
          </a:p>
          <a:p>
            <a:pPr lvl="0" defTabSz="914400">
              <a:defRPr/>
            </a:pPr>
            <a:r>
              <a:rPr lang="en-US" altLang="zh-CN" sz="400" dirty="0">
                <a:latin typeface="Times New Roman" panose="02020603050405020304" pitchFamily="18" charset="0"/>
                <a:cs typeface="Times New Roman" panose="02020603050405020304" pitchFamily="18" charset="0"/>
              </a:rPr>
              <a:t>[10] Brown E. Olanzapine/fluoxetine combination vs. </a:t>
            </a:r>
            <a:r>
              <a:rPr lang="en-US" altLang="zh-CN" sz="400" dirty="0" err="1">
                <a:latin typeface="Times New Roman" panose="02020603050405020304" pitchFamily="18" charset="0"/>
                <a:cs typeface="Times New Roman" panose="02020603050405020304" pitchFamily="18" charset="0"/>
              </a:rPr>
              <a:t>lamotrigine</a:t>
            </a:r>
            <a:r>
              <a:rPr lang="en-US" altLang="zh-CN" sz="400" dirty="0">
                <a:latin typeface="Times New Roman" panose="02020603050405020304" pitchFamily="18" charset="0"/>
                <a:cs typeface="Times New Roman" panose="02020603050405020304" pitchFamily="18" charset="0"/>
              </a:rPr>
              <a:t> in the 6-month treatment of bipolar I depression. </a:t>
            </a:r>
            <a:r>
              <a:rPr lang="en-US" altLang="zh-CN" sz="400" dirty="0" err="1">
                <a:latin typeface="Times New Roman" panose="02020603050405020304" pitchFamily="18" charset="0"/>
                <a:cs typeface="Times New Roman" panose="02020603050405020304" pitchFamily="18" charset="0"/>
              </a:rPr>
              <a:t>Int</a:t>
            </a:r>
            <a:r>
              <a:rPr lang="en-US" altLang="zh-CN" sz="400" dirty="0">
                <a:latin typeface="Times New Roman" panose="02020603050405020304" pitchFamily="18" charset="0"/>
                <a:cs typeface="Times New Roman" panose="02020603050405020304" pitchFamily="18" charset="0"/>
              </a:rPr>
              <a:t> J </a:t>
            </a:r>
            <a:r>
              <a:rPr lang="en-US" altLang="zh-CN" sz="400" dirty="0" err="1">
                <a:latin typeface="Times New Roman" panose="02020603050405020304" pitchFamily="18" charset="0"/>
                <a:cs typeface="Times New Roman" panose="02020603050405020304" pitchFamily="18" charset="0"/>
              </a:rPr>
              <a:t>Neuropsychopharmacol</a:t>
            </a:r>
            <a:r>
              <a:rPr lang="en-US" altLang="zh-CN" sz="400" dirty="0">
                <a:latin typeface="Times New Roman" panose="02020603050405020304" pitchFamily="18" charset="0"/>
                <a:cs typeface="Times New Roman" panose="02020603050405020304" pitchFamily="18" charset="0"/>
              </a:rPr>
              <a:t>. 2009. </a:t>
            </a:r>
            <a:endParaRPr lang="en-US" altLang="zh-CN" sz="400" dirty="0">
              <a:latin typeface="Times New Roman" panose="02020603050405020304" pitchFamily="18" charset="0"/>
              <a:cs typeface="Times New Roman" panose="02020603050405020304" pitchFamily="18" charset="0"/>
            </a:endParaRPr>
          </a:p>
          <a:p>
            <a:pPr defTabSz="914400">
              <a:defRPr/>
            </a:pPr>
            <a:r>
              <a:rPr lang="en-US" altLang="zh-CN" sz="400" dirty="0">
                <a:latin typeface="Times New Roman" panose="02020603050405020304" pitchFamily="18" charset="0"/>
                <a:cs typeface="Times New Roman" panose="02020603050405020304" pitchFamily="18" charset="0"/>
              </a:rPr>
              <a:t>[11] </a:t>
            </a:r>
            <a:r>
              <a:rPr lang="en-US" altLang="zh-CN" sz="400" dirty="0" err="1">
                <a:latin typeface="Times New Roman" panose="02020603050405020304" pitchFamily="18" charset="0"/>
                <a:cs typeface="Times New Roman" panose="02020603050405020304" pitchFamily="18" charset="0"/>
              </a:rPr>
              <a:t>DelBello</a:t>
            </a:r>
            <a:r>
              <a:rPr lang="en-US" altLang="zh-CN" sz="400" dirty="0">
                <a:latin typeface="Times New Roman" panose="02020603050405020304" pitchFamily="18" charset="0"/>
                <a:cs typeface="Times New Roman" panose="02020603050405020304" pitchFamily="18" charset="0"/>
              </a:rPr>
              <a:t> MP, et al. systematic Review and Network Meta-analysis: Efficacy and Safety of second-Generation Antipsychotics in Youths With Bipolar </a:t>
            </a:r>
            <a:r>
              <a:rPr lang="en-US" altLang="zh-CN" sz="400" dirty="0" err="1">
                <a:latin typeface="Times New Roman" panose="02020603050405020304" pitchFamily="18" charset="0"/>
                <a:cs typeface="Times New Roman" panose="02020603050405020304" pitchFamily="18" charset="0"/>
              </a:rPr>
              <a:t>Depression.J</a:t>
            </a:r>
            <a:r>
              <a:rPr lang="en-US" altLang="zh-CN" sz="400" dirty="0">
                <a:latin typeface="Times New Roman" panose="02020603050405020304" pitchFamily="18" charset="0"/>
                <a:cs typeface="Times New Roman" panose="02020603050405020304" pitchFamily="18" charset="0"/>
              </a:rPr>
              <a:t> Am </a:t>
            </a:r>
            <a:r>
              <a:rPr lang="en-US" altLang="zh-CN" sz="400" dirty="0" err="1">
                <a:latin typeface="Times New Roman" panose="02020603050405020304" pitchFamily="18" charset="0"/>
                <a:cs typeface="Times New Roman" panose="02020603050405020304" pitchFamily="18" charset="0"/>
              </a:rPr>
              <a:t>Acad</a:t>
            </a:r>
            <a:r>
              <a:rPr lang="en-US" altLang="zh-CN" sz="400" dirty="0">
                <a:latin typeface="Times New Roman" panose="02020603050405020304" pitchFamily="18" charset="0"/>
                <a:cs typeface="Times New Roman" panose="02020603050405020304" pitchFamily="18" charset="0"/>
              </a:rPr>
              <a:t> Child </a:t>
            </a:r>
            <a:r>
              <a:rPr lang="en-US" altLang="zh-CN" sz="400" dirty="0" err="1">
                <a:latin typeface="Times New Roman" panose="02020603050405020304" pitchFamily="18" charset="0"/>
                <a:cs typeface="Times New Roman" panose="02020603050405020304" pitchFamily="18" charset="0"/>
              </a:rPr>
              <a:t>Adolesc</a:t>
            </a:r>
            <a:r>
              <a:rPr lang="en-US" altLang="zh-CN" sz="400" dirty="0">
                <a:latin typeface="Times New Roman" panose="02020603050405020304" pitchFamily="18" charset="0"/>
                <a:cs typeface="Times New Roman" panose="02020603050405020304" pitchFamily="18" charset="0"/>
              </a:rPr>
              <a:t> Psychiatry.2022.</a:t>
            </a:r>
            <a:r>
              <a:rPr lang="zh-CN" altLang="en-US" sz="400" dirty="0">
                <a:latin typeface="Times New Roman" panose="02020603050405020304" pitchFamily="18" charset="0"/>
                <a:cs typeface="Times New Roman" panose="02020603050405020304" pitchFamily="18" charset="0"/>
              </a:rPr>
              <a:t>、</a:t>
            </a:r>
            <a:endParaRPr lang="zh-CN" altLang="zh-CN" sz="400" dirty="0">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4080" y="2643750"/>
            <a:ext cx="1490283"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矩形 60"/>
          <p:cNvSpPr/>
          <p:nvPr>
            <p:custDataLst>
              <p:tags r:id="rId11"/>
            </p:custDataLst>
          </p:nvPr>
        </p:nvSpPr>
        <p:spPr>
          <a:xfrm>
            <a:off x="7713085" y="2716306"/>
            <a:ext cx="530915" cy="215444"/>
          </a:xfrm>
          <a:prstGeom prst="rect">
            <a:avLst/>
          </a:prstGeom>
        </p:spPr>
        <p:txBody>
          <a:bodyPr wrap="none">
            <a:spAutoFit/>
          </a:bodyPr>
          <a:lstStyle/>
          <a:p>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sym typeface="+mn-ea"/>
              </a:rPr>
              <a:t>P=0.033</a:t>
            </a:r>
            <a:endParaRPr lang="zh-CN" altLang="en-US" sz="8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04080" y="1641250"/>
            <a:ext cx="1444666"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04080" y="3723750"/>
            <a:ext cx="1458558"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矩形 67"/>
          <p:cNvSpPr/>
          <p:nvPr>
            <p:custDataLst>
              <p:tags r:id="rId14"/>
            </p:custDataLst>
          </p:nvPr>
        </p:nvSpPr>
        <p:spPr>
          <a:xfrm>
            <a:off x="7713085" y="3795750"/>
            <a:ext cx="530915" cy="215444"/>
          </a:xfrm>
          <a:prstGeom prst="rect">
            <a:avLst/>
          </a:prstGeom>
        </p:spPr>
        <p:txBody>
          <a:bodyPr wrap="none">
            <a:spAutoFit/>
          </a:bodyPr>
          <a:lstStyle/>
          <a:p>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sym typeface="+mn-ea"/>
              </a:rPr>
              <a:t>P=0.035</a:t>
            </a:r>
            <a:endParaRPr lang="zh-CN" altLang="en-US" sz="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04080" y="749710"/>
            <a:ext cx="1498398"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10.xml><?xml version="1.0" encoding="utf-8"?>
<p:tagLst xmlns:p="http://schemas.openxmlformats.org/presentationml/2006/main">
  <p:tag name="TABLE_ENDDRAG_ORIGIN_RECT" val="338*136"/>
  <p:tag name="TABLE_ENDDRAG_RECT" val="356*228*338*136"/>
</p:tagLst>
</file>

<file path=ppt/tags/tag11.xml><?xml version="1.0" encoding="utf-8"?>
<p:tagLst xmlns:p="http://schemas.openxmlformats.org/presentationml/2006/main">
  <p:tag name="KSO_WM_DIAGRAM_VIRTUALLY_FRAME" val="{&quot;height&quot;:298.3,&quot;left&quot;:47.05,&quot;top&quot;:139.5,&quot;width&quot;:892.7}"/>
</p:tagLst>
</file>

<file path=ppt/tags/tag12.xml><?xml version="1.0" encoding="utf-8"?>
<p:tagLst xmlns:p="http://schemas.openxmlformats.org/presentationml/2006/main">
  <p:tag name="KSO_WM_DIAGRAM_VIRTUALLY_FRAME" val="{&quot;height&quot;:298.3,&quot;left&quot;:47.05,&quot;top&quot;:139.5,&quot;width&quot;:892.7}"/>
</p:tagLst>
</file>

<file path=ppt/tags/tag13.xml><?xml version="1.0" encoding="utf-8"?>
<p:tagLst xmlns:p="http://schemas.openxmlformats.org/presentationml/2006/main">
  <p:tag name="KSO_WM_DIAGRAM_VIRTUALLY_FRAME" val="{&quot;height&quot;:304.8,&quot;left&quot;:91,&quot;top&quot;:117.6,&quot;width&quot;:805.2}"/>
</p:tagLst>
</file>

<file path=ppt/tags/tag14.xml><?xml version="1.0" encoding="utf-8"?>
<p:tagLst xmlns:p="http://schemas.openxmlformats.org/presentationml/2006/main">
  <p:tag name="KSO_WM_DIAGRAM_VIRTUALLY_FRAME" val="{&quot;height&quot;:304.8,&quot;left&quot;:17.8,&quot;top&quot;:117.6,&quot;width&quot;:878.4}"/>
</p:tagLst>
</file>

<file path=ppt/tags/tag15.xml><?xml version="1.0" encoding="utf-8"?>
<p:tagLst xmlns:p="http://schemas.openxmlformats.org/presentationml/2006/main">
  <p:tag name="KSO_WM_DIAGRAM_VIRTUALLY_FRAME" val="{&quot;height&quot;:304.8,&quot;left&quot;:91,&quot;top&quot;:117.6,&quot;width&quot;:805.2}"/>
</p:tagLst>
</file>

<file path=ppt/tags/tag16.xml><?xml version="1.0" encoding="utf-8"?>
<p:tagLst xmlns:p="http://schemas.openxmlformats.org/presentationml/2006/main">
  <p:tag name="KSO_WM_DIAGRAM_VIRTUALLY_FRAME" val="{&quot;height&quot;:304.8,&quot;left&quot;:17.8,&quot;top&quot;:117.6,&quot;width&quot;:878.4}"/>
</p:tagLst>
</file>

<file path=ppt/tags/tag17.xml><?xml version="1.0" encoding="utf-8"?>
<p:tagLst xmlns:p="http://schemas.openxmlformats.org/presentationml/2006/main">
  <p:tag name="KSO_WM_DIAGRAM_VIRTUALLY_FRAME" val="{&quot;height&quot;:304.8,&quot;left&quot;:91,&quot;top&quot;:117.6,&quot;width&quot;:805.2}"/>
</p:tagLst>
</file>

<file path=ppt/tags/tag18.xml><?xml version="1.0" encoding="utf-8"?>
<p:tagLst xmlns:p="http://schemas.openxmlformats.org/presentationml/2006/main">
  <p:tag name="KSO_WM_DIAGRAM_VIRTUALLY_FRAME" val="{&quot;height&quot;:304.8,&quot;left&quot;:17.8,&quot;top&quot;:117.6,&quot;width&quot;:878.4}"/>
</p:tagLst>
</file>

<file path=ppt/tags/tag19.xml><?xml version="1.0" encoding="utf-8"?>
<p:tagLst xmlns:p="http://schemas.openxmlformats.org/presentationml/2006/main">
  <p:tag name="KSO_WM_DIAGRAM_VIRTUALLY_FRAME" val="{&quot;height&quot;:304.8,&quot;left&quot;:17.8,&quot;top&quot;:117.6,&quot;width&quot;:878.4}"/>
</p:tagLst>
</file>

<file path=ppt/tags/tag2.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20.xml><?xml version="1.0" encoding="utf-8"?>
<p:tagLst xmlns:p="http://schemas.openxmlformats.org/presentationml/2006/main">
  <p:tag name="KSO_WM_BEAUTIFY_FLAG" val=""/>
  <p:tag name="TABLE_ENDDRAG_ORIGIN_RECT" val="476*41"/>
  <p:tag name="TABLE_ENDDRAG_RECT" val="156*97*476*41"/>
</p:tagLst>
</file>

<file path=ppt/tags/tag21.xml><?xml version="1.0" encoding="utf-8"?>
<p:tagLst xmlns:p="http://schemas.openxmlformats.org/presentationml/2006/main">
  <p:tag name="KSO_WM_DIAGRAM_VIRTUALLY_FRAME" val="{&quot;height&quot;:304.8,&quot;left&quot;:17.8,&quot;top&quot;:117.6,&quot;width&quot;:878.4}"/>
</p:tagLst>
</file>

<file path=ppt/tags/tag22.xml><?xml version="1.0" encoding="utf-8"?>
<p:tagLst xmlns:p="http://schemas.openxmlformats.org/presentationml/2006/main">
  <p:tag name="KSO_WM_DIAGRAM_VIRTUALLY_FRAME" val="{&quot;height&quot;:304.8,&quot;left&quot;:17.8,&quot;top&quot;:117.6,&quot;width&quot;:878.4}"/>
</p:tagLst>
</file>

<file path=ppt/tags/tag23.xml><?xml version="1.0" encoding="utf-8"?>
<p:tagLst xmlns:p="http://schemas.openxmlformats.org/presentationml/2006/main">
  <p:tag name="KSO_WM_DIAGRAM_VIRTUALLY_FRAME" val="{&quot;height&quot;:304.8,&quot;left&quot;:17.8,&quot;top&quot;:117.6,&quot;width&quot;:878.4}"/>
</p:tagLst>
</file>

<file path=ppt/tags/tag24.xml><?xml version="1.0" encoding="utf-8"?>
<p:tagLst xmlns:p="http://schemas.openxmlformats.org/presentationml/2006/main">
  <p:tag name="KSO_WM_DIAGRAM_VIRTUALLY_FRAME" val="{&quot;height&quot;:304.8,&quot;left&quot;:17.8,&quot;top&quot;:117.6,&quot;width&quot;:878.4}"/>
</p:tagLst>
</file>

<file path=ppt/tags/tag25.xml><?xml version="1.0" encoding="utf-8"?>
<p:tagLst xmlns:p="http://schemas.openxmlformats.org/presentationml/2006/main">
  <p:tag name="KSO_WM_DIAGRAM_VIRTUALLY_FRAME" val="{&quot;height&quot;:304.8,&quot;left&quot;:17.8,&quot;top&quot;:117.6,&quot;width&quot;:878.4}"/>
</p:tagLst>
</file>

<file path=ppt/tags/tag26.xml><?xml version="1.0" encoding="utf-8"?>
<p:tagLst xmlns:p="http://schemas.openxmlformats.org/presentationml/2006/main">
  <p:tag name="KSO_WM_DIAGRAM_VIRTUALLY_FRAME" val="{&quot;height&quot;:304.8,&quot;left&quot;:17.8,&quot;top&quot;:117.6,&quot;width&quot;:878.4}"/>
</p:tagLst>
</file>

<file path=ppt/tags/tag27.xml><?xml version="1.0" encoding="utf-8"?>
<p:tagLst xmlns:p="http://schemas.openxmlformats.org/presentationml/2006/main">
  <p:tag name="KSO_WM_DIAGRAM_VIRTUALLY_FRAME" val="{&quot;height&quot;:304.8,&quot;left&quot;:17.8,&quot;top&quot;:117.6,&quot;width&quot;:878.4}"/>
</p:tagLst>
</file>

<file path=ppt/tags/tag28.xml><?xml version="1.0" encoding="utf-8"?>
<p:tagLst xmlns:p="http://schemas.openxmlformats.org/presentationml/2006/main">
  <p:tag name="KSO_WM_DIAGRAM_VIRTUALLY_FRAME" val="{&quot;height&quot;:304.8,&quot;left&quot;:17.8,&quot;top&quot;:117.6,&quot;width&quot;:878.4}"/>
</p:tagLst>
</file>

<file path=ppt/tags/tag29.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3.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30.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31.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32.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33.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34.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35.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36.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37.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38.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39.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4.xml><?xml version="1.0" encoding="utf-8"?>
<p:tagLst xmlns:p="http://schemas.openxmlformats.org/presentationml/2006/main">
  <p:tag name="PICID" val="{1b6d07b5-8cf1-469d-9575-201bf4acbf32}"/>
</p:tagLst>
</file>

<file path=ppt/tags/tag40.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41.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42.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43.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44.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45.xml><?xml version="1.0" encoding="utf-8"?>
<p:tagLst xmlns:p="http://schemas.openxmlformats.org/presentationml/2006/main">
  <p:tag name="KSO_WM_DIAGRAM_VIRTUALLY_FRAME" val="{&quot;height&quot;:310.34732283464575,&quot;left&quot;:4.690629921259843,&quot;top&quot;:64.42188976377949,&quot;width&quot;:715.3445357908304}"/>
</p:tagLst>
</file>

<file path=ppt/tags/tag46.xml><?xml version="1.0" encoding="utf-8"?>
<p:tagLst xmlns:p="http://schemas.openxmlformats.org/presentationml/2006/main">
  <p:tag name="KSO_WM_DIAGRAM_VIRTUALLY_FRAME" val="{&quot;height&quot;:375.1,&quot;left&quot;:29.1,&quot;top&quot;:116.6,&quot;width&quot;:901.55}"/>
</p:tagLst>
</file>

<file path=ppt/tags/tag47.xml><?xml version="1.0" encoding="utf-8"?>
<p:tagLst xmlns:p="http://schemas.openxmlformats.org/presentationml/2006/main">
  <p:tag name="KSO_WM_DIAGRAM_VIRTUALLY_FRAME" val="{&quot;height&quot;:375.1,&quot;left&quot;:29.1,&quot;top&quot;:116.6,&quot;width&quot;:901.55}"/>
</p:tagLst>
</file>

<file path=ppt/tags/tag48.xml><?xml version="1.0" encoding="utf-8"?>
<p:tagLst xmlns:p="http://schemas.openxmlformats.org/presentationml/2006/main">
  <p:tag name="KSO_WM_DIAGRAM_VIRTUALLY_FRAME" val="{&quot;height&quot;:375.1,&quot;left&quot;:29.1,&quot;top&quot;:116.6,&quot;width&quot;:901.55}"/>
</p:tagLst>
</file>

<file path=ppt/tags/tag49.xml><?xml version="1.0" encoding="utf-8"?>
<p:tagLst xmlns:p="http://schemas.openxmlformats.org/presentationml/2006/main">
  <p:tag name="KSO_WM_DIAGRAM_VIRTUALLY_FRAME" val="{&quot;height&quot;:279.79637795275596,&quot;left&quot;:525.666377952756,&quot;top&quot;:77.36448818897637,&quot;width&quot;:181.97606299212612}"/>
</p:tagLst>
</file>

<file path=ppt/tags/tag5.xml><?xml version="1.0" encoding="utf-8"?>
<p:tagLst xmlns:p="http://schemas.openxmlformats.org/presentationml/2006/main">
  <p:tag name="PICID" val="{477c4ea7-966a-4e3c-aaab-ee77646a1c68}"/>
</p:tagLst>
</file>

<file path=ppt/tags/tag50.xml><?xml version="1.0" encoding="utf-8"?>
<p:tagLst xmlns:p="http://schemas.openxmlformats.org/presentationml/2006/main">
  <p:tag name="KSO_WM_DIAGRAM_VIRTUALLY_FRAME" val="{&quot;height&quot;:375.1,&quot;left&quot;:29.1,&quot;top&quot;:116.6,&quot;width&quot;:901.55}"/>
</p:tagLst>
</file>

<file path=ppt/tags/tag51.xml><?xml version="1.0" encoding="utf-8"?>
<p:tagLst xmlns:p="http://schemas.openxmlformats.org/presentationml/2006/main">
  <p:tag name="KSO_WM_DIAGRAM_VIRTUALLY_FRAME" val="{&quot;height&quot;:375.1,&quot;left&quot;:29.1,&quot;top&quot;:116.6,&quot;width&quot;:901.55}"/>
</p:tagLst>
</file>

<file path=ppt/tags/tag52.xml><?xml version="1.0" encoding="utf-8"?>
<p:tagLst xmlns:p="http://schemas.openxmlformats.org/presentationml/2006/main">
  <p:tag name="KSO_WM_DIAGRAM_VIRTUALLY_FRAME" val="{&quot;height&quot;:279.79637795275596,&quot;left&quot;:525.666377952756,&quot;top&quot;:77.36448818897637,&quot;width&quot;:181.97606299212612}"/>
</p:tagLst>
</file>

<file path=ppt/tags/tag53.xml><?xml version="1.0" encoding="utf-8"?>
<p:tagLst xmlns:p="http://schemas.openxmlformats.org/presentationml/2006/main">
  <p:tag name="KSO_WM_DIAGRAM_VIRTUALLY_FRAME" val="{&quot;height&quot;:279.79637795275596,&quot;left&quot;:525.666377952756,&quot;top&quot;:77.36448818897637,&quot;width&quot;:181.97606299212612}"/>
</p:tagLst>
</file>

<file path=ppt/tags/tag54.xml><?xml version="1.0" encoding="utf-8"?>
<p:tagLst xmlns:p="http://schemas.openxmlformats.org/presentationml/2006/main">
  <p:tag name="KSO_WM_DIAGRAM_VIRTUALLY_FRAME" val="{&quot;height&quot;:279.79637795275596,&quot;left&quot;:525.666377952756,&quot;top&quot;:77.36448818897637,&quot;width&quot;:181.97606299212612}"/>
</p:tagLst>
</file>

<file path=ppt/tags/tag55.xml><?xml version="1.0" encoding="utf-8"?>
<p:tagLst xmlns:p="http://schemas.openxmlformats.org/presentationml/2006/main">
  <p:tag name="KSO_WM_DIAGRAM_VIRTUALLY_FRAME" val="{&quot;height&quot;:279.79637795275596,&quot;left&quot;:525.666377952756,&quot;top&quot;:77.36448818897637,&quot;width&quot;:181.97606299212612}"/>
</p:tagLst>
</file>

<file path=ppt/tags/tag56.xml><?xml version="1.0" encoding="utf-8"?>
<p:tagLst xmlns:p="http://schemas.openxmlformats.org/presentationml/2006/main">
  <p:tag name="KSO_WM_DIAGRAM_VIRTUALLY_FRAME" val="{&quot;height&quot;:279.79637795275596,&quot;left&quot;:525.666377952756,&quot;top&quot;:77.36448818897637,&quot;width&quot;:181.97606299212612}"/>
</p:tagLst>
</file>

<file path=ppt/tags/tag57.xml><?xml version="1.0" encoding="utf-8"?>
<p:tagLst xmlns:p="http://schemas.openxmlformats.org/presentationml/2006/main">
  <p:tag name="KSO_WM_UNIT_TABLE_BEAUTIFY" val="smartTable{c3000b37-a2d6-4873-b7c8-9a6490539c12}"/>
  <p:tag name="TABLE_ENDDRAG_ORIGIN_RECT" val="639*239"/>
  <p:tag name="TABLE_ENDDRAG_RECT" val="29*105*639*239"/>
  <p:tag name="KSO_WM_BEAUTIFY_FLAG" val=""/>
</p:tagLst>
</file>

<file path=ppt/tags/tag58.xml><?xml version="1.0" encoding="utf-8"?>
<p:tagLst xmlns:p="http://schemas.openxmlformats.org/presentationml/2006/main">
  <p:tag name="KSO_WM_DIAGRAM_VIRTUALLY_FRAME" val="{&quot;height&quot;:367.48937007874014,&quot;left&quot;:4.549921259842519,&quot;top&quot;:70.31062992125985,&quot;width&quot;:935.2000787401576}"/>
</p:tagLst>
</file>

<file path=ppt/tags/tag59.xml><?xml version="1.0" encoding="utf-8"?>
<p:tagLst xmlns:p="http://schemas.openxmlformats.org/presentationml/2006/main">
  <p:tag name="KSO_WM_DIAGRAM_VIRTUALLY_FRAME" val="{&quot;height&quot;:367.48937007874014,&quot;left&quot;:4.549921259842519,&quot;top&quot;:70.31062992125985,&quot;width&quot;:935.2000787401576}"/>
</p:tagLst>
</file>

<file path=ppt/tags/tag6.xml><?xml version="1.0" encoding="utf-8"?>
<p:tagLst xmlns:p="http://schemas.openxmlformats.org/presentationml/2006/main">
  <p:tag name="TABLE_ENDDRAG_ORIGIN_RECT" val="690*318"/>
  <p:tag name="TABLE_ENDDRAG_RECT" val="15*69*690*318"/>
  <p:tag name="KSO_WM_UNIT_TABLE_BEAUTIFY" val="smartTable{0f18a267-5d46-4e7f-8607-a4b8bf1919f3}"/>
</p:tagLst>
</file>

<file path=ppt/tags/tag60.xml><?xml version="1.0" encoding="utf-8"?>
<p:tagLst xmlns:p="http://schemas.openxmlformats.org/presentationml/2006/main">
  <p:tag name="KSO_WM_DIAGRAM_VIRTUALLY_FRAME" val="{&quot;height&quot;:367.48937007874014,&quot;left&quot;:4.549921259842519,&quot;top&quot;:70.31062992125985,&quot;width&quot;:935.2000787401576}"/>
</p:tagLst>
</file>

<file path=ppt/tags/tag61.xml><?xml version="1.0" encoding="utf-8"?>
<p:tagLst xmlns:p="http://schemas.openxmlformats.org/presentationml/2006/main">
  <p:tag name="KSO_WM_DIAGRAM_VIRTUALLY_FRAME" val="{&quot;height&quot;:367.48937007874014,&quot;left&quot;:4.549921259842519,&quot;top&quot;:70.31062992125985,&quot;width&quot;:935.2000787401576}"/>
</p:tagLst>
</file>

<file path=ppt/tags/tag62.xml><?xml version="1.0" encoding="utf-8"?>
<p:tagLst xmlns:p="http://schemas.openxmlformats.org/presentationml/2006/main">
  <p:tag name="KSO_WM_DIAGRAM_VIRTUALLY_FRAME" val="{&quot;height&quot;:367.48937007874014,&quot;left&quot;:4.549921259842519,&quot;top&quot;:70.31062992125985,&quot;width&quot;:935.2000787401576}"/>
</p:tagLst>
</file>

<file path=ppt/tags/tag63.xml><?xml version="1.0" encoding="utf-8"?>
<p:tagLst xmlns:p="http://schemas.openxmlformats.org/presentationml/2006/main">
  <p:tag name="KSO_WM_DIAGRAM_VIRTUALLY_FRAME" val="{&quot;height&quot;:367.48937007874014,&quot;left&quot;:4.549921259842519,&quot;top&quot;:70.31062992125985,&quot;width&quot;:935.2000787401576}"/>
</p:tagLst>
</file>

<file path=ppt/tags/tag64.xml><?xml version="1.0" encoding="utf-8"?>
<p:tagLst xmlns:p="http://schemas.openxmlformats.org/presentationml/2006/main">
  <p:tag name="KSO_WM_DIAGRAM_VIRTUALLY_FRAME" val="{&quot;height&quot;:371.3587401574803,&quot;left&quot;:20,&quot;top&quot;:66.44125984251968,&quot;width&quot;:919.75}"/>
</p:tagLst>
</file>

<file path=ppt/tags/tag65.xml><?xml version="1.0" encoding="utf-8"?>
<p:tagLst xmlns:p="http://schemas.openxmlformats.org/presentationml/2006/main">
  <p:tag name="KSO_WM_DIAGRAM_VIRTUALLY_FRAME" val="{&quot;height&quot;:371.3587401574803,&quot;left&quot;:20,&quot;top&quot;:66.44125984251968,&quot;width&quot;:919.75}"/>
</p:tagLst>
</file>

<file path=ppt/tags/tag66.xml><?xml version="1.0" encoding="utf-8"?>
<p:tagLst xmlns:p="http://schemas.openxmlformats.org/presentationml/2006/main">
  <p:tag name="KSO_WM_DIAGRAM_VIRTUALLY_FRAME" val="{&quot;height&quot;:369.45,&quot;left&quot;:20,&quot;top&quot;:68.35,&quot;width&quot;:919.75}"/>
</p:tagLst>
</file>

<file path=ppt/tags/tag67.xml><?xml version="1.0" encoding="utf-8"?>
<p:tagLst xmlns:p="http://schemas.openxmlformats.org/presentationml/2006/main">
  <p:tag name="KSO_WPP_MARK_KEY" val="84ac121e-afa6-4f3b-add0-cf3f48b186c9"/>
  <p:tag name="COMMONDATA" val="eyJoZGlkIjoiMjFmOWVkMzAwYjcwMDc2MzYwMjQ3N2U1ODAzZjM1NDEifQ=="/>
  <p:tag name="RESOURCE_RECORD_KEY" val="{&quot;10&quot;:[21579339,20278029,50037982,4587606,21572349,50000961,50045990,50038776,50039265],&quot;13&quot;:[4364942,4519452,4663468]}"/>
</p:tagLst>
</file>

<file path=ppt/tags/tag7.xml><?xml version="1.0" encoding="utf-8"?>
<p:tagLst xmlns:p="http://schemas.openxmlformats.org/presentationml/2006/main">
  <p:tag name="KSO_WM_UNIT_TABLE_BEAUTIFY" val="smartTable{4dee315e-188e-4e14-b61f-ba37865caab5}"/>
  <p:tag name="TABLE_ENDDRAG_ORIGIN_RECT" val="682*306"/>
  <p:tag name="TABLE_ENDDRAG_RECT" val="14*66*682*306"/>
</p:tagLst>
</file>

<file path=ppt/tags/tag8.xml><?xml version="1.0" encoding="utf-8"?>
<p:tagLst xmlns:p="http://schemas.openxmlformats.org/presentationml/2006/main">
  <p:tag name="KSO_WM_DIAGRAM_VIRTUALLY_FRAME" val="{&quot;height&quot;:310.34732283464575,&quot;left&quot;:4.690629921259847,&quot;top&quot;:64.42188976377949,&quot;width&quot;:715.3445357908304}"/>
</p:tagLst>
</file>

<file path=ppt/tags/tag9.xml><?xml version="1.0" encoding="utf-8"?>
<p:tagLst xmlns:p="http://schemas.openxmlformats.org/presentationml/2006/main">
  <p:tag name="KSO_WM_DIAGRAM_VIRTUALLY_FRAME" val="{&quot;height&quot;:298.3,&quot;left&quot;:47.05,&quot;top&quot;:139.5,&quot;width&quot;:892.7}"/>
</p:tagLst>
</file>

<file path=ppt/theme/theme1.xml><?xml version="1.0" encoding="utf-8"?>
<a:theme xmlns:a="http://schemas.openxmlformats.org/drawingml/2006/main" name="Office 主题">
  <a:themeElements>
    <a:clrScheme name="自定义 695">
      <a:dk1>
        <a:sysClr val="windowText" lastClr="000000"/>
      </a:dk1>
      <a:lt1>
        <a:sysClr val="window" lastClr="FFFFFF"/>
      </a:lt1>
      <a:dk2>
        <a:srgbClr val="015093"/>
      </a:dk2>
      <a:lt2>
        <a:srgbClr val="146EC8"/>
      </a:lt2>
      <a:accent1>
        <a:srgbClr val="5BC8FF"/>
      </a:accent1>
      <a:accent2>
        <a:srgbClr val="C2191F"/>
      </a:accent2>
      <a:accent3>
        <a:srgbClr val="9BBB59"/>
      </a:accent3>
      <a:accent4>
        <a:srgbClr val="8064A2"/>
      </a:accent4>
      <a:accent5>
        <a:srgbClr val="4BACC6"/>
      </a:accent5>
      <a:accent6>
        <a:srgbClr val="F79646"/>
      </a:accent6>
      <a:hlink>
        <a:srgbClr val="0000FF"/>
      </a:hlink>
      <a:folHlink>
        <a:srgbClr val="800080"/>
      </a:folHlink>
    </a:clrScheme>
    <a:fontScheme name="自定义 6">
      <a:majorFont>
        <a:latin typeface="Arial"/>
        <a:ea typeface="楷体"/>
        <a:cs typeface=""/>
      </a:majorFont>
      <a:minorFont>
        <a:latin typeface="Arial"/>
        <a:ea typeface="楷体"/>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wrap="square" lIns="108000" tIns="108000" rIns="108000" bIns="108000" rtlCol="0" anchor="t" anchorCtr="0">
        <a:noAutofit/>
      </a:bodyPr>
      <a:lstStyle>
        <a:defPPr marL="0" marR="0" indent="0" algn="l" defTabSz="913765" rtl="0" eaLnBrk="1" fontAlgn="auto" latinLnBrk="0" hangingPunct="1">
          <a:lnSpc>
            <a:spcPct val="130000"/>
          </a:lnSpc>
          <a:spcBef>
            <a:spcPts val="0"/>
          </a:spcBef>
          <a:spcAft>
            <a:spcPts val="0"/>
          </a:spcAft>
          <a:buClrTx/>
          <a:buSzPct val="100000"/>
          <a:buFontTx/>
          <a:buNone/>
          <a:defRPr kumimoji="0" sz="1400" b="0" i="0" u="none" strike="noStrike" kern="1200" cap="none" spc="0" normalizeH="0" baseline="0" noProof="0" dirty="0">
            <a:ln>
              <a:noFill/>
            </a:ln>
            <a:solidFill>
              <a:schemeClr val="tx1"/>
            </a:solidFill>
            <a:effectLst/>
            <a:uLnTx/>
            <a:uFillTx/>
            <a:latin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FF0000"/>
          </a:solidFill>
          <a:tailEnd type="arrow"/>
        </a:ln>
      </a:spPr>
      <a:bodyPr/>
      <a:lstStyle/>
      <a:style>
        <a:lnRef idx="2">
          <a:schemeClr val="accent1"/>
        </a:lnRef>
        <a:fillRef idx="0">
          <a:schemeClr val="accent1"/>
        </a:fillRef>
        <a:effectRef idx="1">
          <a:schemeClr val="accent1"/>
        </a:effectRef>
        <a:fontRef idx="minor">
          <a:schemeClr val="tx1"/>
        </a:fontRef>
      </a:style>
    </a:lnDef>
    <a:txDef>
      <a:spPr>
        <a:noFill/>
      </a:spPr>
      <a:bodyPr wrap="square" bIns="0" rtlCol="0" anchor="ctr" anchorCtr="0">
        <a:spAutoFit/>
      </a:bodyPr>
      <a:lstStyle>
        <a:defPPr algn="ctr">
          <a:defRPr lang="zh-CN" altLang="en-US"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7425</Words>
  <Application>WPS 演示</Application>
  <PresentationFormat>全屏显示(16:9)</PresentationFormat>
  <Paragraphs>403</Paragraphs>
  <Slides>12</Slides>
  <Notes>12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12</vt:i4>
      </vt:variant>
    </vt:vector>
  </HeadingPairs>
  <TitlesOfParts>
    <vt:vector size="31" baseType="lpstr">
      <vt:lpstr>Arial</vt:lpstr>
      <vt:lpstr>宋体</vt:lpstr>
      <vt:lpstr>Wingdings</vt:lpstr>
      <vt:lpstr>微软雅黑</vt:lpstr>
      <vt:lpstr>Times New Roman</vt:lpstr>
      <vt:lpstr>仓耳渔阳体 W02</vt:lpstr>
      <vt:lpstr>Arial</vt:lpstr>
      <vt:lpstr>Arial Unicode MS</vt:lpstr>
      <vt:lpstr>思源黑体 Medium</vt:lpstr>
      <vt:lpstr>黑体</vt:lpstr>
      <vt:lpstr>思源黑体 Medium</vt:lpstr>
      <vt:lpstr>Calibri</vt:lpstr>
      <vt:lpstr>Roboto Medium</vt:lpstr>
      <vt:lpstr>Verdana</vt:lpstr>
      <vt:lpstr>思源黑体 CN Light</vt:lpstr>
      <vt:lpstr>思源黑体 Regular</vt:lpstr>
      <vt:lpstr>楷体</vt:lpstr>
      <vt:lpstr>Arial Unicode MS</vt:lpstr>
      <vt:lpstr>Office 主题</vt:lpstr>
      <vt:lpstr>PowerPoint 演示文稿</vt:lpstr>
      <vt:lpstr>PowerPoint 演示文稿</vt:lpstr>
      <vt:lpstr>PowerPoint 演示文稿</vt:lpstr>
      <vt:lpstr>PowerPoint 演示文稿</vt:lpstr>
      <vt:lpstr>PowerPoint 演示文稿</vt:lpstr>
      <vt:lpstr> 01 药品基本信息：奥氟合剂是经礼来公司优化组分配比充分发挥协同作用的复方制剂</vt:lpstr>
      <vt:lpstr>PowerPoint 演示文稿</vt:lpstr>
      <vt:lpstr>PowerPoint 演示文稿</vt:lpstr>
      <vt:lpstr>PowerPoint 演示文稿</vt:lpstr>
      <vt:lpstr> 03 有效性：权威指南推荐奥氟合剂为双相抑郁发作急性期的首选</vt:lpstr>
      <vt:lpstr>PowerPoint 演示文稿</vt:lpstr>
      <vt:lpstr> 05 公平性：奥氟合剂保基本，补不足，不增加医保基金压力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孙阳</cp:lastModifiedBy>
  <cp:revision>1574</cp:revision>
  <dcterms:created xsi:type="dcterms:W3CDTF">2018-04-12T08:03:00Z</dcterms:created>
  <dcterms:modified xsi:type="dcterms:W3CDTF">2025-07-20T05:56:44Z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EDD5709F37764FB7A70E75094729060F_13</vt:lpwstr>
  </property>
  <property fmtid="{D5CDD505-2E9C-101B-9397-08002B2CF9AE}" pid="3" name="KSOProductBuildVer">
    <vt:lpwstr>2052-12.1.0.21915</vt:lpwstr>
  </property>
</Properties>
</file>