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3" r:id="rId4"/>
    <p:sldMasterId id="2147483733" r:id="rId5"/>
  </p:sldMasterIdLst>
  <p:notesMasterIdLst>
    <p:notesMasterId r:id="rId7"/>
  </p:notesMasterIdLst>
  <p:handoutMasterIdLst>
    <p:handoutMasterId r:id="rId18"/>
  </p:handoutMasterIdLst>
  <p:sldIdLst>
    <p:sldId id="826" r:id="rId6"/>
    <p:sldId id="11089768" r:id="rId8"/>
    <p:sldId id="11089747" r:id="rId9"/>
    <p:sldId id="11089766" r:id="rId10"/>
    <p:sldId id="11089739" r:id="rId11"/>
    <p:sldId id="11089740" r:id="rId12"/>
    <p:sldId id="11089765" r:id="rId13"/>
    <p:sldId id="11089762" r:id="rId14"/>
    <p:sldId id="11089742" r:id="rId15"/>
    <p:sldId id="11089744" r:id="rId16"/>
    <p:sldId id="11089745"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userDrawn="1">
          <p15:clr>
            <a:srgbClr val="A4A3A4"/>
          </p15:clr>
        </p15:guide>
        <p15:guide id="2" pos="38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心怡" initials="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BFF"/>
    <a:srgbClr val="A7A7A7"/>
    <a:srgbClr val="00B0F0"/>
    <a:srgbClr val="89E0FF"/>
    <a:srgbClr val="5B9BD5"/>
    <a:srgbClr val="E6E6E6"/>
    <a:srgbClr val="B4C7E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4715" autoAdjust="0"/>
  </p:normalViewPr>
  <p:slideViewPr>
    <p:cSldViewPr snapToGrid="0" showGuides="1">
      <p:cViewPr varScale="1">
        <p:scale>
          <a:sx n="110" d="100"/>
          <a:sy n="110" d="100"/>
        </p:scale>
        <p:origin x="192" y="424"/>
      </p:cViewPr>
      <p:guideLst>
        <p:guide orient="horz" pos="2163"/>
        <p:guide pos="3860"/>
      </p:guideLst>
    </p:cSldViewPr>
  </p:slideViewPr>
  <p:notesTextViewPr>
    <p:cViewPr>
      <p:scale>
        <a:sx n="1" d="1"/>
        <a:sy n="1" d="1"/>
      </p:scale>
      <p:origin x="0" y="0"/>
    </p:cViewPr>
  </p:notesTextViewPr>
  <p:sorterViewPr>
    <p:cViewPr>
      <p:scale>
        <a:sx n="100" d="100"/>
        <a:sy n="100" d="100"/>
      </p:scale>
      <p:origin x="0" y="-96"/>
    </p:cViewPr>
  </p:sorterViewPr>
  <p:notesViewPr>
    <p:cSldViewPr snapToGrid="0">
      <p:cViewPr varScale="1">
        <p:scale>
          <a:sx n="73" d="100"/>
          <a:sy n="73"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10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F9E93E-AD82-4AFA-B25D-F1C1A3C7FE6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AD778-1610-4DFB-968E-FA69CADAEBF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72954-337C-453E-89F7-816A3AA360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76BED-659B-4A1D-B8B7-02AF832941D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26.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tags" Target="../tags/tag53.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DAFFB78-6BB2-4CCB-8146-06D513ED01F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D845AE-60A8-459D-A661-E0567401B88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D8BC027-4D83-4B43-A3DB-98DC7A3806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D303CDD-A3DF-4FD5-8E96-4482A659E7A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4099"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4100"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itle Only">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64B84D5-9012-46D6-99FC-C699E0FA2F2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 name="Title 4"/>
          <p:cNvSpPr>
            <a:spLocks noGrp="1"/>
          </p:cNvSpPr>
          <p:nvPr>
            <p:ph type="title"/>
          </p:nvPr>
        </p:nvSpPr>
        <p:spPr>
          <a:xfrm>
            <a:off x="630000" y="622800"/>
            <a:ext cx="109332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B2CA21-6B66-4EB6-BD61-A1CDD5FB1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FE9D9D9-3DFD-4819-A48B-121462BEDC7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Rectangle 7"/>
          <p:cNvSpPr/>
          <p:nvPr/>
        </p:nvSpPr>
        <p:spPr bwMode="ltGray">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itle 1"/>
          <p:cNvSpPr>
            <a:spLocks noGrp="1"/>
          </p:cNvSpPr>
          <p:nvPr>
            <p:ph type="title"/>
          </p:nvPr>
        </p:nvSpPr>
        <p:spPr bwMode="ltGray">
          <a:xfrm>
            <a:off x="630000" y="1544274"/>
            <a:ext cx="3452400" cy="1495794"/>
          </a:xfrm>
          <a:noFill/>
        </p:spPr>
        <p:txBody>
          <a:bodyPr rIns="320040" anchor="b">
            <a:noAutofit/>
          </a:bodyPr>
          <a:lstStyle>
            <a:lvl1pPr>
              <a:defRPr sz="3200">
                <a:solidFill>
                  <a:schemeClr val="tx2"/>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E26230-7822-449B-83E5-B101F823E4F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p:cSld name="Section header box">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683108-9264-44F5-9AFC-A485EF85396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8"/>
          <p:cNvSpPr/>
          <p:nvPr/>
        </p:nvSpPr>
        <p:spPr bwMode="white">
          <a:xfrm>
            <a:off x="1284288" y="1428750"/>
            <a:ext cx="947738" cy="94773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FB8786F-F579-410D-9232-C737B3F4017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Section header line">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D80B038-C3B8-4683-ACE2-FF385ADD724B}"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8" name="Straight Connector 147"/>
          <p:cNvCxnSpPr/>
          <p:nvPr/>
        </p:nvCxnSpPr>
        <p:spPr bwMode="white">
          <a:xfrm>
            <a:off x="619125" y="3679825"/>
            <a:ext cx="1157605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7" name="Title 1"/>
          <p:cNvSpPr>
            <a:spLocks noGrp="1"/>
          </p:cNvSpPr>
          <p:nvPr>
            <p:ph type="title"/>
          </p:nvPr>
        </p:nvSpPr>
        <p:spPr bwMode="blackWhite">
          <a:xfrm>
            <a:off x="630000" y="3826800"/>
            <a:ext cx="10936800" cy="2041200"/>
          </a:xfrm>
        </p:spPr>
        <p:txBody>
          <a:bodyPr>
            <a:noAutofit/>
          </a:bodyPr>
          <a:lstStyle>
            <a:lvl1pPr>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9"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A3EDCF-D15E-4283-9119-66CBCA6DC4F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9218" name="Picture 15"/>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FE240A-4DC3-431A-893B-F7DA5D66B6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5"/>
          <p:cNvSpPr/>
          <p:nvPr/>
        </p:nvSpPr>
        <p:spPr bwMode="white">
          <a:xfrm>
            <a:off x="0" y="0"/>
            <a:ext cx="40798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7"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4D1D8F3-FE95-4C0C-B247-BD72762362C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20511" y="365125"/>
            <a:ext cx="11033289" cy="455007"/>
          </a:xfrm>
          <a:prstGeom prst="rect">
            <a:avLst/>
          </a:prstGeom>
        </p:spPr>
        <p:txBody>
          <a:bodyPr anchor="ctr"/>
          <a:lstStyle>
            <a:lvl1pPr>
              <a:defRPr lang="zh-CN" altLang="en-US" sz="3200" b="1" strike="noStrike">
                <a:latin typeface="Arial" panose="020B0604020202020204" pitchFamily="34" charset="0"/>
                <a:ea typeface="微软雅黑" panose="020B0503020204020204" pitchFamily="34" charset="-122"/>
                <a:cs typeface="Arial" panose="020B0604020202020204" pitchFamily="34" charset="0"/>
              </a:defRPr>
            </a:lvl1pPr>
          </a:lstStyle>
          <a:p>
            <a:pPr lvl="0" fontAlgn="base">
              <a:lnSpc>
                <a:spcPct val="100000"/>
              </a:lnSpc>
            </a:pPr>
            <a:r>
              <a:rPr lang="zh-CN" altLang="en-US"/>
              <a:t>单击此处编辑母版标题样式</a:t>
            </a:r>
            <a:endParaRPr lang="zh-CN" altLang="en-US"/>
          </a:p>
        </p:txBody>
      </p:sp>
      <p:sp>
        <p:nvSpPr>
          <p:cNvPr id="4" name="文本占位符 3"/>
          <p:cNvSpPr>
            <a:spLocks noGrp="1"/>
          </p:cNvSpPr>
          <p:nvPr>
            <p:ph type="body" sz="quarter" idx="10"/>
          </p:nvPr>
        </p:nvSpPr>
        <p:spPr>
          <a:xfrm>
            <a:off x="320675" y="1112838"/>
            <a:ext cx="5656263" cy="4995862"/>
          </a:xfrm>
          <a:prstGeom prst="rect">
            <a:avLst/>
          </a:prstGeom>
        </p:spPr>
        <p:txBody>
          <a:bodyPr/>
          <a:lstStyle>
            <a:lvl1pPr>
              <a:defRPr lang="zh-CN" altLang="en-US" sz="2400" strike="noStrike" smtClean="0">
                <a:latin typeface="Arial" panose="020B0604020202020204" pitchFamily="34" charset="0"/>
                <a:ea typeface="微软雅黑" panose="020B0503020204020204" pitchFamily="34" charset="-122"/>
                <a:cs typeface="Arial" panose="020B0604020202020204" pitchFamily="34" charset="0"/>
              </a:defRPr>
            </a:lvl1pPr>
            <a:lvl2pPr>
              <a:defRPr lang="zh-CN" altLang="en-US" sz="2000" strike="noStrike" smtClean="0">
                <a:latin typeface="Arial" panose="020B0604020202020204" pitchFamily="34" charset="0"/>
                <a:ea typeface="微软雅黑" panose="020B0503020204020204" pitchFamily="34" charset="-122"/>
                <a:cs typeface="Arial" panose="020B0604020202020204" pitchFamily="34" charset="0"/>
              </a:defRPr>
            </a:lvl2pPr>
            <a:lvl3pPr>
              <a:defRPr lang="zh-CN" altLang="en-US" sz="1800" strike="noStrike" smtClean="0">
                <a:latin typeface="Arial" panose="020B0604020202020204" pitchFamily="34" charset="0"/>
                <a:ea typeface="微软雅黑" panose="020B0503020204020204" pitchFamily="34" charset="-122"/>
                <a:cs typeface="Arial" panose="020B0604020202020204" pitchFamily="34" charset="0"/>
              </a:defRPr>
            </a:lvl3pPr>
            <a:lvl4pPr>
              <a:defRPr lang="zh-CN" altLang="en-US" sz="1600" strike="noStrike" smtClean="0">
                <a:latin typeface="Arial" panose="020B0604020202020204" pitchFamily="34" charset="0"/>
                <a:ea typeface="微软雅黑" panose="020B0503020204020204" pitchFamily="34" charset="-122"/>
                <a:cs typeface="Arial" panose="020B0604020202020204" pitchFamily="34" charset="0"/>
              </a:defRPr>
            </a:lvl4pPr>
            <a:lvl5pPr>
              <a:defRPr lang="zh-CN" altLang="en-US" sz="1600" strike="noStrike">
                <a:latin typeface="Arial" panose="020B0604020202020204" pitchFamily="34" charset="0"/>
                <a:ea typeface="微软雅黑" panose="020B0503020204020204" pitchFamily="34" charset="-122"/>
                <a:cs typeface="Arial" panose="020B0604020202020204" pitchFamily="34" charset="0"/>
              </a:defRPr>
            </a:lvl5p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0242"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2"/>
          <p:cNvSpPr/>
          <p:nvPr/>
        </p:nvSpPr>
        <p:spPr bwMode="white">
          <a:xfrm>
            <a:off x="0" y="0"/>
            <a:ext cx="71723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E8067D7-CDB9-4DAD-8BB2-4D4A1A62821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2A53BB-C053-4855-B61F-C9F702793E0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1266"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2E7E74-317E-44CF-B58E-5D21E19B6EF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728A08-55FD-4312-A1A8-A0A1E43A317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2290" name="Picture 10"/>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BDC31A2-78B1-4BE5-AED8-6986449A89A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DE0998-CA26-4A54-B31E-8C64744E8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3314" name="Picture 8"/>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9"/>
          <p:cNvSpPr/>
          <p:nvPr/>
        </p:nvSpPr>
        <p:spPr bwMode="gray">
          <a:xfrm>
            <a:off x="7820025" y="0"/>
            <a:ext cx="43719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16363"/>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076E344-0243-4095-A3BF-0E8109018BF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1C3661-AC61-4D9B-B298-101E4DDFE494}"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54674C0-F8E0-4D37-9C0B-C95EE359EFF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4342" name="Picture 8"/>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17" name="Title 2"/>
          <p:cNvSpPr>
            <a:spLocks noGrp="1"/>
          </p:cNvSpPr>
          <p:nvPr>
            <p:ph type="title"/>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8F68D9-BA21-4FD0-8963-E891CEF756EA}"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Green left arrow">
    <p:bg>
      <p:bgPr>
        <a:solidFill>
          <a:srgbClr val="F2F2F2"/>
        </a:solidFill>
        <a:effectLst/>
      </p:bgPr>
    </p:bg>
    <p:spTree>
      <p:nvGrpSpPr>
        <p:cNvPr id="1" name=""/>
        <p:cNvGrpSpPr/>
        <p:nvPr/>
      </p:nvGrpSpPr>
      <p:grpSpPr>
        <a:xfrm>
          <a:off x="0" y="0"/>
          <a:ext cx="0" cy="0"/>
          <a:chOff x="0" y="0"/>
          <a:chExt cx="0" cy="0"/>
        </a:xfrm>
      </p:grpSpPr>
      <p:sp>
        <p:nvSpPr>
          <p:cNvPr id="7" name="Freeform 14"/>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F3A7EF2-31B5-4271-B445-27CBEC6ADF2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5366"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3" name="Title 2"/>
          <p:cNvSpPr>
            <a:spLocks noGrp="1"/>
          </p:cNvSpPr>
          <p:nvPr>
            <p:ph type="title"/>
          </p:nvPr>
        </p:nvSpPr>
        <p:spPr>
          <a:xfrm>
            <a:off x="630000" y="2764203"/>
            <a:ext cx="2478638" cy="1314311"/>
          </a:xfrm>
        </p:spPr>
        <p:txBody>
          <a:bodyPr anchor="ctr">
            <a:noAutofit/>
          </a:bodyPr>
          <a:lstStyle>
            <a:lvl1pPr>
              <a:defRPr sz="3200" baseline="0">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6449E5-DCDB-4817-823D-5DCA6C9A09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95058A-BF01-414F-8F91-983F896D6B9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Pentagon 3"/>
          <p:cNvSpPr/>
          <p:nvPr/>
        </p:nvSpPr>
        <p:spPr bwMode="white">
          <a:xfrm>
            <a:off x="0" y="0"/>
            <a:ext cx="5427663"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6391" name="Picture 14"/>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5F1733-F0F0-4C4F-A8B7-349A7514ED01}"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692372-25A7-46FF-8D32-60333358F1F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7414"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2CA187-F71E-4F0C-A8B7-D56256D4EC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0CC9BB0-4A51-458D-BC2E-C3ACD241A94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8"/>
          <p:cNvSpPr/>
          <p:nvPr/>
        </p:nvSpPr>
        <p:spPr bwMode="white">
          <a:xfrm>
            <a:off x="0" y="0"/>
            <a:ext cx="6364288"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8438" name="Picture 8"/>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B126178-A00F-46D9-8083-B3328FFEB59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Green arrow half">
    <p:bg>
      <p:bgPr>
        <a:solidFill>
          <a:srgbClr val="F2F2F2"/>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EBC739E-A574-4859-A356-F345BB1FB623}"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9462" name="Picture 8"/>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90FE3-65CD-4DE6-B672-11666AC5286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288ED4-942D-4301-9C26-3F128D0CEEB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CDE17F-2CE3-4867-86D9-30AF55DB8E4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0486" name="Picture 15"/>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7A9CCC-2C94-482B-8719-3C42C7FAC5B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8BC43AB-2B1D-48F2-86B5-0D29B0C3D66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1510"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22D259-2F7F-4067-9880-8DA5FB454E5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1BD947-2198-4146-9EFB-0A571202C7E3}"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B5DEB1-B9EB-42D6-AE6D-C8A28C9E31F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E26536-D6DF-4FD7-A31F-E1E34709B0B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578173-0E73-475E-A7D3-91A8B07F48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602B96F-DCAC-4B89-B5FB-53793A168FF0}"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4580"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24581"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AE36A4-3387-4DB2-BC13-F9778E4BD35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4" name="Title 3"/>
          <p:cNvSpPr>
            <a:spLocks noGrp="1"/>
          </p:cNvSpPr>
          <p:nvPr>
            <p:ph type="title"/>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1"/>
          <p:cNvSpPr>
            <a:spLocks noGrp="1"/>
          </p:cNvSpPr>
          <p:nvPr>
            <p:ph type="dt" sz="half" idx="2"/>
          </p:nvPr>
        </p:nvSpPr>
        <p:spPr bwMode="white">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3E20ADB-8323-47A9-9490-00C9ADF451A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1DADF4A-41C2-4405-9C00-01C1B6D52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B458B0-D4C0-487B-BB28-1B42028118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07BBB9-2CD5-4345-9260-F75B65A1D39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08EBAF-5992-44D5-863F-49767E1E5189}"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p:cSld name="Disclaimer">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27A074-D392-4BB3-91BC-848852CC4B6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503E7C-9713-44EE-BA38-8FDB20282412}"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End">
    <p:bg>
      <p:bgPr>
        <a:solidFill>
          <a:schemeClr val="bg1"/>
        </a:solidFill>
        <a:effectLst/>
      </p:bgPr>
    </p:bg>
    <p:spTree>
      <p:nvGrpSpPr>
        <p:cNvPr id="1" name=""/>
        <p:cNvGrpSpPr/>
        <p:nvPr/>
      </p:nvGrpSpPr>
      <p:grpSpPr>
        <a:xfrm>
          <a:off x="0" y="0"/>
          <a:ext cx="0" cy="0"/>
          <a:chOff x="0" y="0"/>
          <a:chExt cx="0" cy="0"/>
        </a:xfrm>
      </p:grpSpPr>
      <p:pic>
        <p:nvPicPr>
          <p:cNvPr id="29698"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F04919-CCB0-4CA0-88C4-7E26DEB82F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p:cSld name="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296ECFB-43C5-442E-B784-C23B0D111432}"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30724" name="Group 48"/>
          <p:cNvGrpSpPr/>
          <p:nvPr userDrawn="1"/>
        </p:nvGrpSpPr>
        <p:grpSpPr>
          <a:xfrm>
            <a:off x="0" y="0"/>
            <a:ext cx="12193588" cy="6858000"/>
            <a:chOff x="-600" y="-1"/>
            <a:chExt cx="12193800" cy="6858001"/>
          </a:xfrm>
        </p:grpSpPr>
        <p:sp>
          <p:nvSpPr>
            <p:cNvPr id="30725"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30726" name="Baselines / anchors"/>
            <p:cNvGrpSpPr/>
            <p:nvPr userDrawn="1"/>
          </p:nvGrpSpPr>
          <p:grpSpPr>
            <a:xfrm>
              <a:off x="-600" y="622299"/>
              <a:ext cx="12193800" cy="5537201"/>
              <a:chOff x="12623800" y="622299"/>
              <a:chExt cx="11176550" cy="5537201"/>
            </a:xfrm>
          </p:grpSpPr>
          <p:cxnSp>
            <p:nvCxnSpPr>
              <p:cNvPr id="37" name="Straight Connector 76"/>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77"/>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78"/>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79"/>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80"/>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81"/>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82"/>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83"/>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85"/>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86"/>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7"/>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88"/>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89"/>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0"/>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1"/>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33"/>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34"/>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35"/>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36"/>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0747"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30762"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9006F2-1AA8-426C-B90D-B1F3FFFC5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D. 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31747"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31748"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D. Title Only">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7BD986-55B4-4355-BAC9-C845A3014636}"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7"/>
          <p:cNvSpPr>
            <a:spLocks noGrp="1"/>
          </p:cNvSpPr>
          <p:nvPr>
            <p:ph type="title"/>
          </p:nvPr>
        </p:nvSpPr>
        <p:spPr>
          <a:xfrm>
            <a:off x="630000" y="622800"/>
            <a:ext cx="10933350" cy="332399"/>
          </a:xfr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3" name="Date Placeholder 5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8F313F9-D6B3-4213-BF61-59F6A9C6FD39}"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95EB98-CAB8-44F0-961B-63D9EDF66B7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6"/>
          <p:cNvSpPr/>
          <p:nvPr/>
        </p:nvSpPr>
        <p:spPr bwMode="white">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Subtitle 2"/>
          <p:cNvSpPr>
            <a:spLocks noGrp="1"/>
          </p:cNvSpPr>
          <p:nvPr>
            <p:ph type="subTitle" idx="13"/>
          </p:nvPr>
        </p:nvSpPr>
        <p:spPr>
          <a:xfrm>
            <a:off x="630000" y="2158987"/>
            <a:ext cx="3744000" cy="541687"/>
          </a:xfrm>
          <a:prstGeom prst="rect">
            <a:avLst/>
          </a:prstGeom>
        </p:spPr>
        <p:txBody>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9" name="Title 4"/>
          <p:cNvSpPr>
            <a:spLocks noGrp="1"/>
          </p:cNvSpPr>
          <p:nvPr>
            <p:ph type="title"/>
          </p:nvPr>
        </p:nvSpPr>
        <p:spPr>
          <a:xfrm>
            <a:off x="630000" y="1227048"/>
            <a:ext cx="3744000" cy="664797"/>
          </a:xfrm>
        </p:spPr>
        <p:txBody>
          <a:bodyP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47FFC6-8DA8-4D1A-904A-25D3135BCE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2635A16-ADA7-463D-B686-14F05935C8E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white">
          <a:xfrm>
            <a:off x="1281113" y="1423988"/>
            <a:ext cx="950913" cy="952500"/>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bwMode="blackWhite">
          <a:xfrm>
            <a:off x="1284742" y="2668041"/>
            <a:ext cx="9620491" cy="3201026"/>
          </a:xfrm>
          <a:prstGeom prst="rect">
            <a:avLst/>
          </a:prstGeom>
          <a:ln w="9525">
            <a:no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563859-B587-4070-AAD2-284CF3CB83F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D. Section header lin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B486CB-0573-49BF-9D84-E5A4F0F9381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9" name="Straight Connector 9"/>
          <p:cNvCxnSpPr/>
          <p:nvPr/>
        </p:nvCxnSpPr>
        <p:spPr bwMode="white">
          <a:xfrm>
            <a:off x="630238" y="3679825"/>
            <a:ext cx="11558588"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blackWhite">
          <a:xfrm>
            <a:off x="630000" y="3826800"/>
            <a:ext cx="10936800" cy="2041200"/>
          </a:xfrm>
        </p:spPr>
        <p:txBody>
          <a:bodyPr>
            <a:noAutofit/>
          </a:bodyPr>
          <a:lstStyle>
            <a:lvl1pPr>
              <a:defRPr sz="5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D1686E-11ED-4D87-84B9-648E3D27BB2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D. 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6866" name="Picture 9"/>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CC4941C-E117-4767-B8BD-37E48FB71CCE}"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3"/>
          <p:cNvSpPr/>
          <p:nvPr/>
        </p:nvSpPr>
        <p:spPr bwMode="white">
          <a:xfrm>
            <a:off x="0" y="0"/>
            <a:ext cx="4079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5"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32574B-E5DF-4138-8610-F6ABCD23E04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D. 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7890"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3"/>
          <p:cNvSpPr/>
          <p:nvPr/>
        </p:nvSpPr>
        <p:spPr bwMode="white">
          <a:xfrm>
            <a:off x="0" y="0"/>
            <a:ext cx="7172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5A15EC7-CA22-4BF1-A166-A0C189F53B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053824-0A22-422F-A9BA-906D854FFD4D}"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D. Four column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8914" name="Picture 15"/>
          <p:cNvPicPr>
            <a:picLocks noChangeAspect="1"/>
          </p:cNvPicPr>
          <p:nvPr userDrawn="1"/>
        </p:nvPicPr>
        <p:blipFill>
          <a:blip r:embed="rId2" cstate="print"/>
          <a:srcRect l="29398" t="27" r="101" b="8742"/>
          <a:stretch>
            <a:fillRect/>
          </a:stretch>
        </p:blipFill>
        <p:spPr>
          <a:xfrm>
            <a:off x="9029700" y="0"/>
            <a:ext cx="415925" cy="6858000"/>
          </a:xfrm>
          <a:prstGeom prst="rect">
            <a:avLst/>
          </a:prstGeom>
          <a:noFill/>
          <a:ln w="9525">
            <a:noFill/>
          </a:ln>
        </p:spPr>
      </p:pic>
      <p:sp>
        <p:nvSpPr>
          <p:cNvPr id="8" name="Rectangle 9"/>
          <p:cNvSpPr/>
          <p:nvPr/>
        </p:nvSpPr>
        <p:spPr bwMode="white">
          <a:xfrm>
            <a:off x="0" y="0"/>
            <a:ext cx="9034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415B181-1923-459A-83BB-E58ABC0C5BD8}"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1CC3A5-3FE4-4AFC-B140-D05D80BC46CF}"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D. 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9938"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D6FB0B5-2654-4C20-8807-665D207B901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EA31C4-B291-4AD0-98E9-0967DCBC203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635BFD-6440-4563-9933-E6A9EE87E84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D. 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0962" name="Picture 9"/>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DDA86E-8A2E-4657-A050-9F06DAC1B3B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3" name="Title 1"/>
          <p:cNvSpPr>
            <a:spLocks noGrp="1"/>
          </p:cNvSpPr>
          <p:nvPr>
            <p:ph type="title"/>
          </p:nvPr>
        </p:nvSpPr>
        <p:spPr bwMode="blackWhite">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BF0745-5C4D-46FE-BCB5-122DDB1295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D. 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1986" name="Picture 9"/>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10"/>
          <p:cNvSpPr/>
          <p:nvPr/>
        </p:nvSpPr>
        <p:spPr bwMode="gray">
          <a:xfrm>
            <a:off x="7820025" y="0"/>
            <a:ext cx="437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50EF7E8-2B59-4EA1-BA74-CFB7F1CC449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Title 1"/>
          <p:cNvSpPr>
            <a:spLocks noGrp="1"/>
          </p:cNvSpPr>
          <p:nvPr>
            <p:ph type="title"/>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BBBB99-3EA9-45F2-B531-D9DFB2CCA40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D. 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D9EAEB4-1A24-4FC2-9029-FD12AEF5326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3015" name="Picture 11"/>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20" name="Title 2"/>
          <p:cNvSpPr>
            <a:spLocks noGrp="1"/>
          </p:cNvSpPr>
          <p:nvPr>
            <p:ph type="title"/>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412012-BCB2-4BFD-9B35-DED592B09A67}"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D. Green left arrow">
    <p:bg>
      <p:bgPr>
        <a:solidFill>
          <a:schemeClr val="bg1"/>
        </a:soli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581937F-B510-487D-892A-A18773B6EF8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4038"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5" name="Title 4"/>
          <p:cNvSpPr>
            <a:spLocks noGrp="1"/>
          </p:cNvSpPr>
          <p:nvPr>
            <p:ph type="title"/>
          </p:nvPr>
        </p:nvSpPr>
        <p:spPr>
          <a:xfrm>
            <a:off x="630000" y="2764203"/>
            <a:ext cx="2478638" cy="1314311"/>
          </a:xfrm>
        </p:spPr>
        <p:txBody>
          <a:bodyPr anchor="ctr">
            <a:noAutofit/>
          </a:bodyPr>
          <a:lstStyle>
            <a:lvl1pPr>
              <a:defRPr>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003191-731D-495D-AFD3-654DA4C1251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D. 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022177-CB5E-4928-B78F-3F4E986AC29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3"/>
          <p:cNvSpPr/>
          <p:nvPr/>
        </p:nvSpPr>
        <p:spPr bwMode="white">
          <a:xfrm>
            <a:off x="0" y="0"/>
            <a:ext cx="5427663"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5062" name="Picture 10"/>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D235FE-EE75-4EA2-B606-0747797A273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19E86C3-DDEA-4E87-95C3-9DE155543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6086"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E6AAA3-5745-4F31-B408-7714852FDC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D. 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95E56B0-5D7B-4B8C-93C3-975A29FC2E8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7110" name="Picture 9"/>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FD9BAF-EC23-4F8A-8AA1-C08E8363263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D. Green arrow half">
    <p:bg>
      <p:bgPr>
        <a:solidFill>
          <a:schemeClr val="bg1"/>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DF3421F-1F8B-4415-A632-C02DDBB6CF48}"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8134" name="Picture 9"/>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65D32C8-F572-4767-907E-11F81D17B6C5}"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D. 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94886FF-51C5-414E-A6CB-39FB8CD7E63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9158" name="Picture 10"/>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6A888B-D4A3-4B48-BC29-61DC097D81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4BC707B-6A69-4783-BCDB-E090B4D3B259}"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0182"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4C2956-C264-48A3-B1DC-A906A81B285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EB107C-4EDE-408B-BC00-FF13EBA161B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D. 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7994F7-3964-431F-8BDD-A4B7397BD8B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2BB4A0-FA5A-40ED-A7D4-33DB08F543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DB34283-4CDC-49FF-B01C-FAD654D1D3B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C68838-3291-48BA-8E9D-2030720F10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D. 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5F35707-2898-461E-B508-EF416FDEDCA4}"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3252"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53253"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
        <p:nvSpPr>
          <p:cNvPr id="13"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0C6D32-BD86-4338-A614-445DBFF1635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D. 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D0A6E3-AE0E-4E59-8EC7-02F6490983B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EB6EB5-9538-4874-8371-621B5E523452}"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TextBox 8"/>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82337-BCB9-43F5-8551-B42E864F288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5304" name="Picture 9"/>
          <p:cNvPicPr>
            <a:picLocks noChangeAspect="1"/>
          </p:cNvPicPr>
          <p:nvPr userDrawn="1"/>
        </p:nvPicPr>
        <p:blipFill>
          <a:blip r:embed="rId3" cstate="print"/>
          <a:stretch>
            <a:fillRect/>
          </a:stretch>
        </p:blipFill>
        <p:spPr>
          <a:xfrm>
            <a:off x="3108325" y="3586163"/>
            <a:ext cx="1365250" cy="3382962"/>
          </a:xfrm>
          <a:prstGeom prst="rect">
            <a:avLst/>
          </a:prstGeom>
          <a:noFill/>
          <a:ln w="9525">
            <a:noFill/>
          </a:ln>
        </p:spPr>
      </p:pic>
      <p:sp>
        <p:nvSpPr>
          <p:cNvPr id="16"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71CFED-C8A0-49C1-ADD7-1E2888BDA348}"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p:cSld name="D. 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E1BCF-CA07-4573-B9F7-B90131EF55D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DB3F2A-CC5A-403C-B071-F0D2CD392484}"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p:cSld name="D. Blank">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18A7787-6DAB-414A-83C4-60F58E500CD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D3442B-8AE0-48AB-826A-0C0B6884F62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p:cSld name="D. Disclaim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568DA4-91D4-499B-A5C6-7855669E88F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546345-E682-4697-9018-4BA44DE48D6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showMasterSp="0">
  <p:cSld name="D. End">
    <p:bg>
      <p:bgPr>
        <a:solidFill>
          <a:schemeClr val="bg1"/>
        </a:solidFill>
        <a:effectLst/>
      </p:bgPr>
    </p:bg>
    <p:spTree>
      <p:nvGrpSpPr>
        <p:cNvPr id="1" name=""/>
        <p:cNvGrpSpPr/>
        <p:nvPr/>
      </p:nvGrpSpPr>
      <p:grpSpPr>
        <a:xfrm>
          <a:off x="0" y="0"/>
          <a:ext cx="0" cy="0"/>
          <a:chOff x="0" y="0"/>
          <a:chExt cx="0" cy="0"/>
        </a:xfrm>
      </p:grpSpPr>
      <p:pic>
        <p:nvPicPr>
          <p:cNvPr id="59394"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p:cSld name="D. 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28B4B04-D431-4ECB-A4A9-4BE6D1B484D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60420" name="Group 143"/>
          <p:cNvGrpSpPr/>
          <p:nvPr userDrawn="1"/>
        </p:nvGrpSpPr>
        <p:grpSpPr>
          <a:xfrm>
            <a:off x="0" y="0"/>
            <a:ext cx="12193588" cy="6858000"/>
            <a:chOff x="-600" y="-1"/>
            <a:chExt cx="12193800" cy="6858001"/>
          </a:xfrm>
        </p:grpSpPr>
        <p:sp>
          <p:nvSpPr>
            <p:cNvPr id="60421"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60422" name="Baselines / anchors"/>
            <p:cNvGrpSpPr/>
            <p:nvPr userDrawn="1"/>
          </p:nvGrpSpPr>
          <p:grpSpPr>
            <a:xfrm>
              <a:off x="-600" y="622299"/>
              <a:ext cx="12193800" cy="5537201"/>
              <a:chOff x="12623800" y="622299"/>
              <a:chExt cx="11176550" cy="5537201"/>
            </a:xfrm>
          </p:grpSpPr>
          <p:cxnSp>
            <p:nvCxnSpPr>
              <p:cNvPr id="37" name="Straight Connector 169"/>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170"/>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171"/>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172"/>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173"/>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174"/>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175"/>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176"/>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177"/>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78"/>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79"/>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80"/>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181"/>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182"/>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183"/>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184"/>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85"/>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86"/>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87"/>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88"/>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60443"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60458"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B381F9-4D30-4403-9C05-437546FA2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540765-680D-46F2-B14E-218309F1584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AA23654-BE73-4506-8F5B-9F9ECF94112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invGray">
          <a:xfrm>
            <a:off x="1387475" y="4691063"/>
            <a:ext cx="930275" cy="99536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3" name="Rectangle 11"/>
          <p:cNvSpPr/>
          <p:nvPr>
            <p:custDataLst>
              <p:tags r:id="rId2"/>
            </p:custDataLst>
          </p:nvPr>
        </p:nvSpPr>
        <p:spPr>
          <a:xfrm>
            <a:off x="2509838" y="4691063"/>
            <a:ext cx="1570038" cy="1468438"/>
          </a:xfrm>
          <a:prstGeom prst="rect">
            <a:avLst/>
          </a:prstGeom>
          <a:noFill/>
          <a:ln w="9525" cmpd="sng">
            <a:solidFill>
              <a:srgbClr val="FFFFF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TextBox 13"/>
          <p:cNvSpPr txBox="1">
            <a:spLocks noChangeArrowheads="1"/>
          </p:cNvSpPr>
          <p:nvPr/>
        </p:nvSpPr>
        <p:spPr bwMode="auto">
          <a:xfrm>
            <a:off x="630238" y="906463"/>
            <a:ext cx="3448050" cy="348932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lIns="612000" tIns="46800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
        <p:nvSpPr>
          <p:cNvPr id="15" name="TextBox 1"/>
          <p:cNvSpPr txBox="1">
            <a:spLocks noChangeArrowheads="1"/>
          </p:cNvSpPr>
          <p:nvPr/>
        </p:nvSpPr>
        <p:spPr bwMode="auto">
          <a:xfrm>
            <a:off x="1109663" y="1116013"/>
            <a:ext cx="248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95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433F1F3-065A-441D-94D0-E93AB7C454E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9"/>
          <p:cNvSpPr/>
          <p:nvPr/>
        </p:nvSpPr>
        <p:spPr bwMode="white">
          <a:xfrm>
            <a:off x="1284288" y="1428750"/>
            <a:ext cx="947738" cy="94773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Rectangle 12"/>
          <p:cNvSpPr/>
          <p:nvPr/>
        </p:nvSpPr>
        <p:spPr>
          <a:xfrm>
            <a:off x="1285875" y="2667000"/>
            <a:ext cx="9618663"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Agenda Full Width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8A91BE6-1AA7-407A-B11F-33A9C3840E7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3" name="Straight Connector 12"/>
          <p:cNvCxnSpPr/>
          <p:nvPr/>
        </p:nvCxnSpPr>
        <p:spPr bwMode="white">
          <a:xfrm>
            <a:off x="619125" y="1206500"/>
            <a:ext cx="11576050"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userDrawn="1">
  <p:cSld name="Agenda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4515"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4F0A14A-2CF0-4087-8497-7511A45DED0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08338"/>
            <a:ext cx="1546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p:cSld name="Agenda D. Section Header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78F5ADE-411D-4A85-BD4D-DC8279758C8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invGray">
          <a:xfrm>
            <a:off x="1387475" y="4691063"/>
            <a:ext cx="930275" cy="995363"/>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Rectangle 9"/>
          <p:cNvSpPr/>
          <p:nvPr>
            <p:custDataLst>
              <p:tags r:id="rId2"/>
            </p:custDataLst>
          </p:nvPr>
        </p:nvSpPr>
        <p:spPr>
          <a:xfrm>
            <a:off x="2509838" y="4691063"/>
            <a:ext cx="1570038" cy="1468438"/>
          </a:xfrm>
          <a:prstGeom prst="rect">
            <a:avLst/>
          </a:prstGeom>
          <a:noFill/>
          <a:ln w="9525" cmpd="sng">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TextBox 14"/>
          <p:cNvSpPr txBox="1"/>
          <p:nvPr/>
        </p:nvSpPr>
        <p:spPr>
          <a:xfrm>
            <a:off x="630238" y="906463"/>
            <a:ext cx="3448050" cy="3489325"/>
          </a:xfrm>
          <a:prstGeom prst="rect">
            <a:avLst/>
          </a:prstGeom>
          <a:noFill/>
          <a:ln>
            <a:solidFill>
              <a:schemeClr val="accent4"/>
            </a:solidFill>
          </a:ln>
        </p:spPr>
        <p:txBody>
          <a:bodyPr lIns="612000" tIns="468000" rIns="0" bIns="0">
            <a:spAutoFit/>
          </a:body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rgbClr val="3EAD92"/>
              </a:solidFill>
              <a:effectLst/>
              <a:uLnTx/>
              <a:uFillTx/>
              <a:latin typeface="Trebuchet MS" panose="020B0603020202020204" pitchFamily="34" charset="0"/>
              <a:ea typeface="宋体" panose="02010600030101010101" pitchFamily="2" charset="-122"/>
              <a:cs typeface="+mn-cs"/>
            </a:endParaRPr>
          </a:p>
        </p:txBody>
      </p:sp>
      <p:sp>
        <p:nvSpPr>
          <p:cNvPr id="16" name="TextBox 1"/>
          <p:cNvSpPr txBox="1"/>
          <p:nvPr/>
        </p:nvSpPr>
        <p:spPr>
          <a:xfrm>
            <a:off x="1109663" y="1116013"/>
            <a:ext cx="2489200" cy="895350"/>
          </a:xfrm>
          <a:prstGeom prst="rect">
            <a:avLst/>
          </a:prstGeom>
          <a:noFill/>
        </p:spPr>
        <p:txBody>
          <a:bodyPr wrap="none">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defRPr/>
            </a:pPr>
            <a:r>
              <a:rPr kumimoji="0" lang="en-US" sz="5400" b="0" i="0" u="none" strike="noStrike" kern="1200" cap="none" spc="0" normalizeH="0" baseline="0" noProof="0" dirty="0">
                <a:ln>
                  <a:noFill/>
                </a:ln>
                <a:solidFill>
                  <a:schemeClr val="accent4"/>
                </a:solidFill>
                <a:effectLst/>
                <a:uLnTx/>
                <a:uFillTx/>
                <a:latin typeface="+mj-lt"/>
                <a:ea typeface="+mn-ea"/>
                <a:cs typeface="+mn-cs"/>
              </a:rPr>
              <a:t>Agenda</a:t>
            </a:r>
            <a:endParaRPr kumimoji="0" lang="en-US" sz="5400" b="0" i="0" u="none" strike="noStrike" kern="1200" cap="none" spc="0" normalizeH="0" baseline="0" noProof="0" dirty="0">
              <a:ln>
                <a:noFill/>
              </a:ln>
              <a:solidFill>
                <a:schemeClr val="accent4"/>
              </a:solidFill>
              <a:effectLst/>
              <a:uLnTx/>
              <a:uFillTx/>
              <a:latin typeface="+mj-lt"/>
              <a:ea typeface="+mn-ea"/>
              <a:cs typeface="+mn-cs"/>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p:cSld name="Agenda D. Section Head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596E85E-AF9B-4303-B234-10E679BBE6C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white">
          <a:xfrm>
            <a:off x="1284288" y="1428750"/>
            <a:ext cx="947738" cy="94773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4" name="Rectangle 9"/>
          <p:cNvSpPr/>
          <p:nvPr/>
        </p:nvSpPr>
        <p:spPr>
          <a:xfrm>
            <a:off x="1285875" y="2667000"/>
            <a:ext cx="9618663"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p:cSld name="Agenda D. Full Width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4B38CDC-B73D-45BB-BA58-EE1EC50F939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4" name="Straight Connector 8"/>
          <p:cNvCxnSpPr/>
          <p:nvPr/>
        </p:nvCxnSpPr>
        <p:spPr bwMode="white">
          <a:xfrm>
            <a:off x="619125" y="1206500"/>
            <a:ext cx="11576050"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Agenda D.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8611"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688326-3380-4C46-8493-5E9363B35A6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62313"/>
            <a:ext cx="11604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Agenda 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10" name="TextBox 9"/>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TextBox 13"/>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5E2AB3-2F2A-4E8B-A92A-E07E117384E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69640" name="Picture 8"/>
          <p:cNvPicPr>
            <a:picLocks noChangeAspect="1"/>
          </p:cNvPicPr>
          <p:nvPr userDrawn="1"/>
        </p:nvPicPr>
        <p:blipFill>
          <a:blip r:embed="rId2" cstate="print"/>
          <a:stretch>
            <a:fillRect/>
          </a:stretch>
        </p:blipFill>
        <p:spPr>
          <a:xfrm>
            <a:off x="3108325" y="3586163"/>
            <a:ext cx="1365250" cy="3382962"/>
          </a:xfrm>
          <a:prstGeom prst="rect">
            <a:avLst/>
          </a:prstGeom>
          <a:noFill/>
          <a:ln w="9525">
            <a:noFill/>
          </a:ln>
        </p:spPr>
      </p:pic>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showMasterSp="0">
  <p:cSld name="1_Title Only">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0EB45B-6B48-479C-B18A-B5AFF6758C4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p:txBody>
          <a:bodyPr/>
          <a:lstStyle/>
          <a:p>
            <a:pPr fontAlgn="base"/>
            <a:r>
              <a:rPr lang="en-US" altLang="zh-CN" strike="noStrike" noProof="1"/>
              <a:t>Click to edit Master title style</a:t>
            </a:r>
            <a:endParaRPr lang="zh-CN" altLang="en-US" strike="noStrike" noProof="1"/>
          </a:p>
        </p:txBody>
      </p:sp>
      <p:sp>
        <p:nvSpPr>
          <p:cNvPr id="9"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868D768-0E46-439E-AAB7-BD24113A00E6}"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834584-51CD-478F-9E7D-67013371C648}"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C93E9B-FEE7-4FE2-861D-69D283A0FF4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214CB0A-94A8-4D46-9DF9-F494E596662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zh-CN" altLang="en-US"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038600" y="6356350"/>
            <a:ext cx="41148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E86677-1251-4668-81E4-92ECCECA84EF}" type="slidenum">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939688-5450-4D52-8CB0-7A9A4E42981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rtlCol="0" anchor="b" anchorCtr="0" compatLnSpc="1">
            <a:spAutoFit/>
          </a:bodyPr>
          <a:lstStyle>
            <a:lvl1pPr algn="l">
              <a:defRPr sz="14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DE53F76-8ED8-44CE-A16A-465B445F557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165600" y="6245225"/>
            <a:ext cx="3860800" cy="476250"/>
          </a:xfrm>
        </p:spPr>
        <p:txBody>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737600" y="6245225"/>
            <a:ext cx="2844800" cy="476250"/>
          </a:xfr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09A62DD-AE95-42A7-BBAB-C4D50B7800C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E723B3-8AF0-42AC-B3C5-CBBC1FF694C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0" Type="http://schemas.openxmlformats.org/officeDocument/2006/relationships/theme" Target="../theme/theme3.xml"/><Relationship Id="rId7" Type="http://schemas.openxmlformats.org/officeDocument/2006/relationships/slideLayout" Target="../slideLayouts/slideLayout20.xml"/><Relationship Id="rId69" Type="http://schemas.openxmlformats.org/officeDocument/2006/relationships/slideLayout" Target="../slideLayouts/slideLayout82.xml"/><Relationship Id="rId68" Type="http://schemas.openxmlformats.org/officeDocument/2006/relationships/slideLayout" Target="../slideLayouts/slideLayout81.xml"/><Relationship Id="rId67" Type="http://schemas.openxmlformats.org/officeDocument/2006/relationships/slideLayout" Target="../slideLayouts/slideLayout80.xml"/><Relationship Id="rId66" Type="http://schemas.openxmlformats.org/officeDocument/2006/relationships/slideLayout" Target="../slideLayouts/slideLayout79.xml"/><Relationship Id="rId65" Type="http://schemas.openxmlformats.org/officeDocument/2006/relationships/slideLayout" Target="../slideLayouts/slideLayout78.xml"/><Relationship Id="rId64" Type="http://schemas.openxmlformats.org/officeDocument/2006/relationships/slideLayout" Target="../slideLayouts/slideLayout77.xml"/><Relationship Id="rId63" Type="http://schemas.openxmlformats.org/officeDocument/2006/relationships/slideLayout" Target="../slideLayouts/slideLayout76.xml"/><Relationship Id="rId62" Type="http://schemas.openxmlformats.org/officeDocument/2006/relationships/slideLayout" Target="../slideLayouts/slideLayout75.xml"/><Relationship Id="rId61" Type="http://schemas.openxmlformats.org/officeDocument/2006/relationships/slideLayout" Target="../slideLayouts/slideLayout74.xml"/><Relationship Id="rId60" Type="http://schemas.openxmlformats.org/officeDocument/2006/relationships/slideLayout" Target="../slideLayouts/slideLayout73.xml"/><Relationship Id="rId6" Type="http://schemas.openxmlformats.org/officeDocument/2006/relationships/slideLayout" Target="../slideLayouts/slideLayout19.xml"/><Relationship Id="rId59" Type="http://schemas.openxmlformats.org/officeDocument/2006/relationships/slideLayout" Target="../slideLayouts/slideLayout72.xml"/><Relationship Id="rId58" Type="http://schemas.openxmlformats.org/officeDocument/2006/relationships/slideLayout" Target="../slideLayouts/slideLayout71.xml"/><Relationship Id="rId57" Type="http://schemas.openxmlformats.org/officeDocument/2006/relationships/slideLayout" Target="../slideLayouts/slideLayout70.xml"/><Relationship Id="rId56" Type="http://schemas.openxmlformats.org/officeDocument/2006/relationships/slideLayout" Target="../slideLayouts/slideLayout69.xml"/><Relationship Id="rId55" Type="http://schemas.openxmlformats.org/officeDocument/2006/relationships/slideLayout" Target="../slideLayouts/slideLayout68.xml"/><Relationship Id="rId54" Type="http://schemas.openxmlformats.org/officeDocument/2006/relationships/slideLayout" Target="../slideLayouts/slideLayout67.xml"/><Relationship Id="rId53" Type="http://schemas.openxmlformats.org/officeDocument/2006/relationships/slideLayout" Target="../slideLayouts/slideLayout66.xml"/><Relationship Id="rId52" Type="http://schemas.openxmlformats.org/officeDocument/2006/relationships/slideLayout" Target="../slideLayouts/slideLayout65.xml"/><Relationship Id="rId51" Type="http://schemas.openxmlformats.org/officeDocument/2006/relationships/slideLayout" Target="../slideLayouts/slideLayout64.xml"/><Relationship Id="rId50" Type="http://schemas.openxmlformats.org/officeDocument/2006/relationships/slideLayout" Target="../slideLayouts/slideLayout63.xml"/><Relationship Id="rId5" Type="http://schemas.openxmlformats.org/officeDocument/2006/relationships/slideLayout" Target="../slideLayouts/slideLayout18.xml"/><Relationship Id="rId49" Type="http://schemas.openxmlformats.org/officeDocument/2006/relationships/slideLayout" Target="../slideLayouts/slideLayout6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0" Type="http://schemas.openxmlformats.org/officeDocument/2006/relationships/slideLayout" Target="../slideLayouts/slideLayout53.xml"/><Relationship Id="rId4" Type="http://schemas.openxmlformats.org/officeDocument/2006/relationships/slideLayout" Target="../slideLayouts/slideLayout17.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 Type="http://schemas.openxmlformats.org/officeDocument/2006/relationships/slideLayout" Target="../slideLayouts/slideLayout16.xml"/><Relationship Id="rId29" Type="http://schemas.openxmlformats.org/officeDocument/2006/relationships/slideLayout" Target="../slideLayouts/slideLayout42.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2" Type="http://schemas.openxmlformats.org/officeDocument/2006/relationships/theme" Target="../theme/theme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stretch>
            <a:fillRect/>
          </a:stretch>
        </p:blipFill>
        <p:spPr>
          <a:xfrm>
            <a:off x="8822513" y="6465388"/>
            <a:ext cx="1965362" cy="389657"/>
          </a:xfrm>
          <a:prstGeom prst="rect">
            <a:avLst/>
          </a:prstGeom>
          <a:noFill/>
          <a:ln w="9525">
            <a:noFill/>
          </a:ln>
        </p:spPr>
      </p:pic>
      <p:sp>
        <p:nvSpPr>
          <p:cNvPr id="9" name="矩形 8"/>
          <p:cNvSpPr/>
          <p:nvPr userDrawn="1"/>
        </p:nvSpPr>
        <p:spPr>
          <a:xfrm>
            <a:off x="0" y="6465388"/>
            <a:ext cx="8021638"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0" name="矩形 9"/>
          <p:cNvSpPr/>
          <p:nvPr userDrawn="1"/>
        </p:nvSpPr>
        <p:spPr>
          <a:xfrm>
            <a:off x="11588750" y="6465389"/>
            <a:ext cx="603250"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等腰三角形 10"/>
          <p:cNvSpPr/>
          <p:nvPr userDrawn="1"/>
        </p:nvSpPr>
        <p:spPr>
          <a:xfrm rot="5400000">
            <a:off x="7602362" y="6600786"/>
            <a:ext cx="238125" cy="120650"/>
          </a:xfrm>
          <a:prstGeom prst="triangle">
            <a:avLst/>
          </a:prstGeom>
          <a:solidFill>
            <a:schemeClr val="bg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12" name="图片 11"/>
          <p:cNvPicPr>
            <a:picLocks noChangeAspect="1"/>
          </p:cNvPicPr>
          <p:nvPr userDrawn="1"/>
        </p:nvPicPr>
        <p:blipFill>
          <a:blip r:embed="rId4"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35755" y="365126"/>
            <a:ext cx="11530013" cy="592138"/>
          </a:xfrm>
          <a:prstGeom prst="rect">
            <a:avLst/>
          </a:prstGeom>
        </p:spPr>
        <p:txBody>
          <a:bodyPr anchor="ctr"/>
          <a:lstStyle/>
          <a:p>
            <a:pPr lvl="0" fontAlgn="base">
              <a:lnSpc>
                <a:spcPct val="100000"/>
              </a:lnSpc>
            </a:pPr>
            <a:r>
              <a:rPr lang="zh-CN" altLang="en-US"/>
              <a:t>单击此处编辑母版标题样式</a:t>
            </a:r>
            <a:endParaRPr lang="zh-CN" altLang="en-US"/>
          </a:p>
        </p:txBody>
      </p:sp>
      <p:sp>
        <p:nvSpPr>
          <p:cNvPr id="3" name="文本占位符 2"/>
          <p:cNvSpPr>
            <a:spLocks noGrp="1"/>
          </p:cNvSpPr>
          <p:nvPr>
            <p:ph type="body" idx="1"/>
          </p:nvPr>
        </p:nvSpPr>
        <p:spPr>
          <a:xfrm>
            <a:off x="335755" y="1092995"/>
            <a:ext cx="11530013" cy="5083968"/>
          </a:xfrm>
          <a:prstGeom prst="rect">
            <a:avLst/>
          </a:prstGeom>
        </p:spPr>
        <p:txBody>
          <a:body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ED1C3-7EDC-478C-AEEB-1DC270C710EB}"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34BE7-94C5-4FD9-BFE5-564A2BCB6ABB}" type="slidenum">
              <a:rPr lang="zh-CN" altLang="en-US" smtClean="0"/>
            </a:fld>
            <a:endParaRPr lang="zh-CN" altLang="en-US"/>
          </a:p>
        </p:txBody>
      </p:sp>
      <p:pic>
        <p:nvPicPr>
          <p:cNvPr id="7" name="图片 6"/>
          <p:cNvPicPr>
            <a:picLocks noChangeAspect="1"/>
          </p:cNvPicPr>
          <p:nvPr userDrawn="1"/>
        </p:nvPicPr>
        <p:blipFill>
          <a:blip r:embed="rId12"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defTabSz="914400" rtl="0" eaLnBrk="1" latinLnBrk="0" hangingPunct="1">
        <a:lnSpc>
          <a:spcPct val="90000"/>
        </a:lnSpc>
        <a:spcBef>
          <a:spcPct val="0"/>
        </a:spcBef>
        <a:buNone/>
        <a:defRPr lang="zh-CN" altLang="en-US" sz="3200" b="1"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0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lgn="r" eaLnBrk="1" hangingPunct="1">
              <a:defRPr sz="1000">
                <a:solidFill>
                  <a:srgbClr val="7F7F7F"/>
                </a:solidFill>
                <a:latin typeface="Trebuchet MS" panose="020B0603020202020204" pitchFamily="34" charset="0"/>
                <a:sym typeface="Trebuchet MS" panose="020B0603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86820F-A596-49E3-989F-999D06A68CC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TextBox 11"/>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3089B8-A38A-4BAB-8E35-9324A8B7659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29" name="Title Placeholder 1"/>
          <p:cNvSpPr>
            <a:spLocks noGrp="1"/>
          </p:cNvSpPr>
          <p:nvPr>
            <p:ph type="title"/>
          </p:nvPr>
        </p:nvSpPr>
        <p:spPr>
          <a:xfrm>
            <a:off x="630238" y="622300"/>
            <a:ext cx="10933112" cy="333375"/>
          </a:xfrm>
          <a:prstGeom prst="rect">
            <a:avLst/>
          </a:prstGeom>
          <a:noFill/>
          <a:ln w="9525">
            <a:noFill/>
          </a:ln>
        </p:spPr>
        <p:txBody>
          <a:bodyPr lIns="0" tIns="0" rIns="0" bIns="0" anchor="t">
            <a:spAutoFit/>
          </a:bodyPr>
          <a:lstStyle/>
          <a:p>
            <a:pPr lvl="0"/>
            <a:r>
              <a:rPr lang="en-US" altLang="zh-CN" dirty="0"/>
              <a:t>Click to add title</a:t>
            </a:r>
            <a:endParaRPr lang="en-US" altLang="zh-CN" dirty="0"/>
          </a:p>
        </p:txBody>
      </p:sp>
      <p:sp>
        <p:nvSpPr>
          <p:cNvPr id="4" name="Text Placeholder 3"/>
          <p:cNvSpPr>
            <a:spLocks noGrp="1"/>
          </p:cNvSpPr>
          <p:nvPr>
            <p:ph type="body" idx="1"/>
          </p:nvPr>
        </p:nvSpPr>
        <p:spPr>
          <a:xfrm>
            <a:off x="630238" y="1825625"/>
            <a:ext cx="10933113" cy="4351338"/>
          </a:xfrm>
          <a:prstGeom prst="rect">
            <a:avLst/>
          </a:prstGeom>
        </p:spPr>
        <p:txBody>
          <a:bodyPr vert="horz" lIns="0" tIns="0" rIns="0" bIns="0" rtlCol="0">
            <a:noAutofit/>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a:p>
            <a:pPr lvl="5" fontAlgn="auto"/>
            <a:r>
              <a:rPr lang="en-US" strike="noStrike" noProof="1"/>
              <a:t>Level six</a:t>
            </a:r>
            <a:endParaRPr lang="en-US" strike="noStrike" noProof="1"/>
          </a:p>
          <a:p>
            <a:pPr lvl="6" fontAlgn="auto"/>
            <a:r>
              <a:rPr lang="en-US" strike="noStrike" noProof="1"/>
              <a:t>Level seven</a:t>
            </a:r>
            <a:endParaRPr lang="en-US" strike="noStrike" noProof="1"/>
          </a:p>
          <a:p>
            <a:pPr lvl="7" fontAlgn="auto"/>
            <a:r>
              <a:rPr lang="en-US" strike="noStrike" noProof="1"/>
              <a:t>Level eight</a:t>
            </a:r>
            <a:endParaRPr lang="en-US" strike="noStrike" noProof="1"/>
          </a:p>
          <a:p>
            <a:pPr lvl="8" fontAlgn="auto"/>
            <a:r>
              <a:rPr lang="en-US" strike="noStrike" noProof="1"/>
              <a:t>Level nine</a:t>
            </a:r>
            <a:endParaRPr lang="en-US" strike="noStrike" noProof="1"/>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731" r:id="rId68"/>
    <p:sldLayoutId id="2147483732" r:id="rId69"/>
  </p:sldLayoutIdLst>
  <p:transition>
    <p:fade/>
  </p:transition>
  <p:hf sldNum="0" hdr="0" ftr="0" dt="0"/>
  <p:txStyles>
    <p:titleStyle>
      <a:lvl1pPr algn="l" rtl="0" eaLnBrk="0" fontAlgn="base" hangingPunct="0">
        <a:lnSpc>
          <a:spcPct val="90000"/>
        </a:lnSpc>
        <a:spcBef>
          <a:spcPct val="0"/>
        </a:spcBef>
        <a:spcAft>
          <a:spcPct val="0"/>
        </a:spcAft>
        <a:defRPr sz="2400" kern="1200">
          <a:solidFill>
            <a:schemeClr val="tx2"/>
          </a:solidFill>
          <a:latin typeface="+mj-lt"/>
          <a:ea typeface="+mj-ea"/>
          <a:cs typeface="+mj-cs"/>
          <a:sym typeface="Trebuchet MS" panose="020B0603020202020204" pitchFamily="34" charset="0"/>
        </a:defRPr>
      </a:lvl1pPr>
      <a:lvl2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2pPr>
      <a:lvl3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3pPr>
      <a:lvl4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4pPr>
      <a:lvl5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5pPr>
      <a:lvl6pPr marL="4572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6pPr>
      <a:lvl7pPr marL="9144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7pPr>
      <a:lvl8pPr marL="13716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8pPr>
      <a:lvl9pPr marL="18288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9pPr>
    </p:titleStyle>
    <p:bodyStyle>
      <a:lvl1pPr marL="342900" indent="-342900" algn="l" rtl="0" eaLnBrk="0" fontAlgn="base" hangingPunct="0">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80" indent="-171450" algn="l" rtl="0" eaLnBrk="0" fontAlgn="base" hangingPunct="0">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175" indent="-165100" algn="l" rtl="0" eaLnBrk="0" fontAlgn="base" hangingPunct="0">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1600200" indent="-228600" algn="l" rtl="0" eaLnBrk="0" fontAlgn="base" hangingPunct="0">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2057400" indent="-228600" algn="l" rtl="0" eaLnBrk="0" fontAlgn="base" hangingPunct="0">
        <a:lnSpc>
          <a:spcPct val="110000"/>
        </a:lnSpc>
        <a:spcBef>
          <a:spcPct val="0"/>
        </a:spcBef>
        <a:spcAft>
          <a:spcPts val="300"/>
        </a:spcAft>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E69-81D0-49C5-ABB5-FF04919D79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DB3F-CAD3-47D2-A0E9-BA772FA57F2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notesSlide" Target="../notesSlides/notesSlide5.xml"/><Relationship Id="rId10" Type="http://schemas.openxmlformats.org/officeDocument/2006/relationships/slideLayout" Target="../slideLayouts/slideLayout89.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9.xml"/><Relationship Id="rId1" Type="http://schemas.openxmlformats.org/officeDocument/2006/relationships/hyperlink" Target="http://www.shangwuppt.com/" TargetMode="Externa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3" Type="http://schemas.openxmlformats.org/officeDocument/2006/relationships/slideLayout" Target="../slideLayouts/slideLayout8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notesSlide" Target="../notesSlides/notesSlide2.xml"/><Relationship Id="rId10" Type="http://schemas.openxmlformats.org/officeDocument/2006/relationships/slideLayout" Target="../slideLayouts/slideLayout89.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5" Type="http://schemas.openxmlformats.org/officeDocument/2006/relationships/notesSlide" Target="../notesSlides/notesSlide3.xml"/><Relationship Id="rId14" Type="http://schemas.openxmlformats.org/officeDocument/2006/relationships/slideLayout" Target="../slideLayouts/slideLayout89.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9.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287" y="0"/>
            <a:ext cx="12211049" cy="6858000"/>
            <a:chOff x="-19049" y="0"/>
            <a:chExt cx="12211049" cy="685800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2400" dirty="0">
                <a:solidFill>
                  <a:prstClr val="white"/>
                </a:solidFill>
                <a:latin typeface="Calibri" panose="020F0502020204030204"/>
                <a:ea typeface="宋体" panose="02010600030101010101" pitchFamily="2" charset="-122"/>
              </a:endParaRPr>
            </a:p>
          </p:txBody>
        </p:sp>
        <p:pic>
          <p:nvPicPr>
            <p:cNvPr id="10"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34018" b="38015"/>
            <a:stretch>
              <a:fillRect/>
            </a:stretch>
          </p:blipFill>
          <p:spPr>
            <a:xfrm>
              <a:off x="-19049" y="1307446"/>
              <a:ext cx="12201525" cy="3375025"/>
            </a:xfrm>
            <a:prstGeom prst="rect">
              <a:avLst/>
            </a:prstGeom>
          </p:spPr>
        </p:pic>
        <p:sp>
          <p:nvSpPr>
            <p:cNvPr id="12" name="Title 3"/>
            <p:cNvSpPr txBox="1"/>
            <p:nvPr/>
          </p:nvSpPr>
          <p:spPr>
            <a:xfrm>
              <a:off x="2693988" y="2941983"/>
              <a:ext cx="6775450" cy="836930"/>
            </a:xfrm>
            <a:prstGeom prst="rect">
              <a:avLst/>
            </a:prstGeom>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4800" b="1" dirty="0">
                  <a:solidFill>
                    <a:schemeClr val="bg1"/>
                  </a:solidFill>
                  <a:latin typeface="微软雅黑" panose="020B0503020204020204" pitchFamily="34" charset="-122"/>
                  <a:ea typeface="微软雅黑" panose="020B0503020204020204" pitchFamily="34" charset="-122"/>
                  <a:sym typeface="Trebuchet MS" panose="020B0603020202020204" pitchFamily="34" charset="0"/>
                </a:rPr>
                <a:t>氢溴酸樟柳碱片</a:t>
              </a:r>
              <a:endParaRPr lang="zh-CN" altLang="en-US" sz="4800" b="1" dirty="0">
                <a:solidFill>
                  <a:schemeClr val="bg1"/>
                </a:solidFill>
                <a:latin typeface="微软雅黑" panose="020B0503020204020204" pitchFamily="34" charset="-122"/>
                <a:ea typeface="微软雅黑" panose="020B0503020204020204" pitchFamily="34" charset="-122"/>
                <a:sym typeface="Trebuchet MS" panose="020B0603020202020204" pitchFamily="34" charset="0"/>
              </a:endParaRPr>
            </a:p>
          </p:txBody>
        </p:sp>
        <p:pic>
          <p:nvPicPr>
            <p:cNvPr id="14" name="图片 13" descr="logo竖"/>
            <p:cNvPicPr>
              <a:picLocks noChangeAspect="1"/>
            </p:cNvPicPr>
            <p:nvPr/>
          </p:nvPicPr>
          <p:blipFill>
            <a:blip r:embed="rId2" cstate="print"/>
            <a:stretch>
              <a:fillRect/>
            </a:stretch>
          </p:blipFill>
          <p:spPr>
            <a:xfrm>
              <a:off x="533854" y="225642"/>
              <a:ext cx="833588" cy="888628"/>
            </a:xfrm>
            <a:prstGeom prst="rect">
              <a:avLst/>
            </a:prstGeom>
            <a:noFill/>
            <a:ln w="9525">
              <a:noFill/>
            </a:ln>
          </p:spPr>
        </p:pic>
      </p:grpSp>
      <p:sp>
        <p:nvSpPr>
          <p:cNvPr id="17" name="副标题 2"/>
          <p:cNvSpPr>
            <a:spLocks noGrp="1"/>
          </p:cNvSpPr>
          <p:nvPr/>
        </p:nvSpPr>
        <p:spPr>
          <a:xfrm>
            <a:off x="1611630" y="5291499"/>
            <a:ext cx="8968740" cy="420997"/>
          </a:xfrm>
          <a:prstGeom prst="rect">
            <a:avLst/>
          </a:prstGeom>
        </p:spPr>
        <p:txBody>
          <a:bodyPr vert="horz" lIns="0" tIns="0" rIns="0" bIns="0" rtlCol="0">
            <a:noAutofit/>
          </a:bodyPr>
          <a:lstStyle>
            <a:lvl1pPr marL="0" indent="0" algn="ctr" rtl="0" eaLnBrk="0" fontAlgn="base" hangingPunct="0">
              <a:lnSpc>
                <a:spcPct val="110000"/>
              </a:lnSpc>
              <a:spcBef>
                <a:spcPts val="600"/>
              </a:spcBef>
              <a:spcAft>
                <a:spcPts val="300"/>
              </a:spcAft>
              <a:buFont typeface="Arial" panose="020B0604020202020204" pitchFamily="34" charset="0"/>
              <a:buNone/>
              <a:defRPr lang="en-US" sz="2400" kern="1200">
                <a:solidFill>
                  <a:schemeClr val="tx1"/>
                </a:solidFill>
                <a:latin typeface="+mn-lt"/>
                <a:ea typeface="+mn-ea"/>
                <a:cs typeface="+mn-cs"/>
                <a:sym typeface="Trebuchet MS" panose="020B0603020202020204" pitchFamily="34" charset="0"/>
              </a:defRPr>
            </a:lvl1pPr>
            <a:lvl2pPr marL="457200" indent="0" algn="ctr" rtl="0" eaLnBrk="0" fontAlgn="base" hangingPunct="0">
              <a:lnSpc>
                <a:spcPct val="90000"/>
              </a:lnSpc>
              <a:spcBef>
                <a:spcPct val="0"/>
              </a:spcBef>
              <a:spcAft>
                <a:spcPts val="300"/>
              </a:spcAft>
              <a:buClr>
                <a:schemeClr val="tx2"/>
              </a:buClr>
              <a:buFont typeface="Arial" panose="020B0604020202020204" pitchFamily="34" charset="0"/>
              <a:buNone/>
              <a:defRPr lang="en-US" sz="2000" kern="1200">
                <a:solidFill>
                  <a:schemeClr val="tx1"/>
                </a:solidFill>
                <a:latin typeface="+mn-lt"/>
                <a:ea typeface="+mn-ea"/>
                <a:cs typeface="+mn-cs"/>
                <a:sym typeface="Trebuchet MS" panose="020B0603020202020204" pitchFamily="34" charset="0"/>
              </a:defRPr>
            </a:lvl2pPr>
            <a:lvl3pPr marL="914400" indent="0" algn="ctr" rtl="0" eaLnBrk="0" fontAlgn="base" hangingPunct="0">
              <a:lnSpc>
                <a:spcPct val="90000"/>
              </a:lnSpc>
              <a:spcBef>
                <a:spcPct val="0"/>
              </a:spcBef>
              <a:spcAft>
                <a:spcPts val="300"/>
              </a:spcAft>
              <a:buClr>
                <a:schemeClr val="tx2"/>
              </a:buClr>
              <a:buFont typeface="Trebuchet MS" panose="020B0603020202020204" pitchFamily="34" charset="0"/>
              <a:buNone/>
              <a:defRPr lang="en-US" sz="1800" kern="1200">
                <a:solidFill>
                  <a:schemeClr val="tx1"/>
                </a:solidFill>
                <a:latin typeface="+mn-lt"/>
                <a:ea typeface="+mn-ea"/>
                <a:cs typeface="+mn-cs"/>
                <a:sym typeface="Trebuchet MS" panose="020B0603020202020204" pitchFamily="34" charset="0"/>
              </a:defRPr>
            </a:lvl3pPr>
            <a:lvl4pPr marL="1371600" indent="0" algn="ctr" rtl="0" eaLnBrk="0" fontAlgn="base" hangingPunct="0">
              <a:lnSpc>
                <a:spcPct val="110000"/>
              </a:lnSpc>
              <a:spcBef>
                <a:spcPts val="300"/>
              </a:spcBef>
              <a:spcAft>
                <a:spcPts val="300"/>
              </a:spcAft>
              <a:buClr>
                <a:schemeClr val="tx2"/>
              </a:buClr>
              <a:buFont typeface="Arial" panose="020B0604020202020204" pitchFamily="34" charset="0"/>
              <a:buNone/>
              <a:defRPr lang="en-US" sz="1600" kern="1200">
                <a:solidFill>
                  <a:schemeClr val="tx2"/>
                </a:solidFill>
                <a:latin typeface="+mn-lt"/>
                <a:ea typeface="+mn-ea"/>
                <a:cs typeface="+mn-cs"/>
                <a:sym typeface="Trebuchet MS" panose="020B0603020202020204" pitchFamily="34" charset="0"/>
              </a:defRPr>
            </a:lvl4pPr>
            <a:lvl5pPr marL="1828800" indent="0" algn="ctr" rtl="0" eaLnBrk="0" fontAlgn="base" hangingPunct="0">
              <a:lnSpc>
                <a:spcPct val="110000"/>
              </a:lnSpc>
              <a:spcBef>
                <a:spcPct val="0"/>
              </a:spcBef>
              <a:spcAft>
                <a:spcPts val="300"/>
              </a:spcAft>
              <a:buFont typeface="Arial" panose="020B0604020202020204" pitchFamily="34" charset="0"/>
              <a:buNone/>
              <a:defRPr lang="en-US" sz="1600" b="1" kern="1200">
                <a:solidFill>
                  <a:schemeClr val="tx1"/>
                </a:solidFill>
                <a:latin typeface="+mn-lt"/>
                <a:ea typeface="+mn-ea"/>
                <a:cs typeface="+mn-cs"/>
                <a:sym typeface="Trebuchet MS" panose="020B0603020202020204" pitchFamily="34" charset="0"/>
              </a:defRPr>
            </a:lvl5pPr>
            <a:lvl6pPr marL="2286000" indent="0" algn="ctr" defTabSz="914400" rtl="0" eaLnBrk="1" latinLnBrk="0" hangingPunct="1">
              <a:lnSpc>
                <a:spcPct val="90000"/>
              </a:lnSpc>
              <a:spcBef>
                <a:spcPts val="0"/>
              </a:spcBef>
              <a:spcAft>
                <a:spcPts val="600"/>
              </a:spcAft>
              <a:buClr>
                <a:schemeClr val="tx2"/>
              </a:buClr>
              <a:buFont typeface="Arial" panose="020B0604020202020204" pitchFamily="34" charset="0"/>
              <a:buNone/>
              <a:defRPr lang="en-US" sz="1600" kern="1200" smtClean="0">
                <a:solidFill>
                  <a:schemeClr val="tx1"/>
                </a:solidFill>
                <a:latin typeface="+mn-lt"/>
                <a:ea typeface="+mn-ea"/>
                <a:cs typeface="+mn-cs"/>
                <a:sym typeface="Trebuchet MS" panose="020B0603020202020204" pitchFamily="34" charset="0"/>
              </a:defRPr>
            </a:lvl6pPr>
            <a:lvl7pPr marL="2743200" indent="0" algn="ctr" defTabSz="914400" rtl="0" eaLnBrk="1" latinLnBrk="0" hangingPunct="1">
              <a:lnSpc>
                <a:spcPct val="90000"/>
              </a:lnSpc>
              <a:spcBef>
                <a:spcPts val="900"/>
              </a:spcBef>
              <a:spcAft>
                <a:spcPts val="900"/>
              </a:spcAft>
              <a:buFont typeface="Arial" panose="020B0604020202020204" pitchFamily="34" charset="0"/>
              <a:buNone/>
              <a:defRPr lang="en-US" sz="1600" kern="1200" baseline="0" smtClean="0">
                <a:solidFill>
                  <a:schemeClr val="tx1"/>
                </a:solidFill>
                <a:latin typeface="+mn-lt"/>
                <a:ea typeface="+mn-ea"/>
                <a:cs typeface="+mn-cs"/>
                <a:sym typeface="Trebuchet MS" panose="020B0603020202020204" pitchFamily="34" charset="0"/>
              </a:defRPr>
            </a:lvl7pPr>
            <a:lvl8pPr marL="3200400" indent="0" algn="ctr" defTabSz="914400" rtl="0" eaLnBrk="1" latinLnBrk="0" hangingPunct="1">
              <a:lnSpc>
                <a:spcPct val="90000"/>
              </a:lnSpc>
              <a:spcBef>
                <a:spcPts val="900"/>
              </a:spcBef>
              <a:spcAft>
                <a:spcPts val="0"/>
              </a:spcAft>
              <a:buFont typeface="Arial" panose="020B0604020202020204" pitchFamily="34" charset="0"/>
              <a:buNone/>
              <a:defRPr lang="en-US" sz="1600" kern="1200" baseline="0" smtClean="0">
                <a:solidFill>
                  <a:schemeClr val="tx2"/>
                </a:solidFill>
                <a:latin typeface="+mn-lt"/>
                <a:ea typeface="+mn-ea"/>
                <a:cs typeface="+mn-cs"/>
                <a:sym typeface="Trebuchet MS" panose="020B0603020202020204" pitchFamily="34" charset="0"/>
              </a:defRPr>
            </a:lvl8pPr>
            <a:lvl9pPr marL="3657600" indent="0" algn="ctr" defTabSz="914400" rtl="0" eaLnBrk="1" latinLnBrk="0" hangingPunct="1">
              <a:lnSpc>
                <a:spcPct val="100000"/>
              </a:lnSpc>
              <a:spcBef>
                <a:spcPts val="0"/>
              </a:spcBef>
              <a:spcAft>
                <a:spcPts val="900"/>
              </a:spcAft>
              <a:buFont typeface="Arial" panose="020B0604020202020204" pitchFamily="34" charset="0"/>
              <a:buNone/>
              <a:defRPr lang="en-US" sz="1600" kern="1200" baseline="0" dirty="0">
                <a:solidFill>
                  <a:schemeClr val="tx2"/>
                </a:solidFill>
                <a:latin typeface="+mn-lt"/>
                <a:ea typeface="+mn-ea"/>
                <a:cs typeface="+mn-cs"/>
                <a:sym typeface="Trebuchet MS" panose="020B0603020202020204" pitchFamily="34" charset="0"/>
              </a:defRPr>
            </a:lvl9pPr>
          </a:lstStyle>
          <a:p>
            <a:pPr algn="ctr" latinLnBrk="0">
              <a:lnSpc>
                <a:spcPts val="216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成都第一制药有限公司</a:t>
            </a:r>
            <a:r>
              <a:rPr altLang="zh-CN" b="1" dirty="0">
                <a:latin typeface="微软雅黑" panose="020B0503020204020204" pitchFamily="34" charset="-122"/>
                <a:ea typeface="微软雅黑" panose="020B0503020204020204" pitchFamily="34" charset="-122"/>
                <a:cs typeface="微软雅黑" panose="020B0503020204020204" pitchFamily="34" charset="-122"/>
              </a:rPr>
              <a:t>  </a:t>
            </a:r>
            <a:endParaRPr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gn="ctr" latinLnBrk="0">
              <a:lnSpc>
                <a:spcPts val="2160"/>
              </a:lnSpc>
            </a:pP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72041" y="1756097"/>
            <a:ext cx="9511030" cy="737235"/>
          </a:xfrm>
          <a:prstGeom prst="rect">
            <a:avLst/>
          </a:prstGeom>
          <a:noFill/>
        </p:spPr>
        <p:txBody>
          <a:bodyPr wrap="square">
            <a:spAutoFit/>
          </a:bodyPr>
          <a:lstStyle/>
          <a:p>
            <a:pPr indent="0">
              <a:lnSpc>
                <a:spcPct val="150000"/>
              </a:lnSpc>
              <a:buFont typeface="Arial" panose="020B0604020202020204" pitchFamily="34" charset="0"/>
              <a:buNone/>
            </a:pPr>
            <a:r>
              <a:rPr lang="en-US" altLang="zh-CN" sz="2800" b="1" dirty="0">
                <a:solidFill>
                  <a:schemeClr val="tx1"/>
                </a:solidFill>
                <a:latin typeface="Times New Roman" panose="02020603050405020304" pitchFamily="18" charset="0"/>
                <a:ea typeface="思源黑体 CN Regular"/>
                <a:cs typeface="Times New Roman" panose="02020603050405020304" pitchFamily="18" charset="0"/>
              </a:rPr>
              <a:t>2023</a:t>
            </a:r>
            <a:r>
              <a:rPr lang="zh-CN" altLang="en-US" sz="2800" b="1" dirty="0">
                <a:solidFill>
                  <a:schemeClr val="tx1"/>
                </a:solidFill>
                <a:latin typeface="Roboto Regular"/>
                <a:ea typeface="思源黑体 CN Regular"/>
              </a:rPr>
              <a:t>年药品说明书</a:t>
            </a:r>
            <a:r>
              <a:rPr lang="zh-CN" altLang="en-US" sz="2800" b="1" dirty="0">
                <a:solidFill>
                  <a:schemeClr val="tx1"/>
                </a:solidFill>
                <a:latin typeface="Roboto Regular"/>
                <a:ea typeface="思源黑体 CN Regular"/>
                <a:sym typeface="+mn-ea"/>
              </a:rPr>
              <a:t>适应症发生重大变化，符合医保申报要求</a:t>
            </a:r>
            <a:endParaRPr lang="zh-CN" altLang="en-US" sz="2800" b="1" dirty="0">
              <a:solidFill>
                <a:schemeClr val="tx1"/>
              </a:solidFill>
              <a:latin typeface="Roboto Regular"/>
              <a:ea typeface="思源黑体 CN Regular"/>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剪去对角的矩形 27"/>
          <p:cNvSpPr/>
          <p:nvPr>
            <p:custDataLst>
              <p:tags r:id="rId1"/>
            </p:custDataLst>
          </p:nvPr>
        </p:nvSpPr>
        <p:spPr>
          <a:xfrm rot="16200000">
            <a:off x="8679794" y="-1501196"/>
            <a:ext cx="596831" cy="5514226"/>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剪去对角的矩形 26"/>
          <p:cNvSpPr/>
          <p:nvPr>
            <p:custDataLst>
              <p:tags r:id="rId2"/>
            </p:custDataLst>
          </p:nvPr>
        </p:nvSpPr>
        <p:spPr>
          <a:xfrm rot="16200000">
            <a:off x="2875982" y="-1477789"/>
            <a:ext cx="596831" cy="546741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custDataLst>
              <p:tags r:id="rId3"/>
            </p:custDataLst>
          </p:nvPr>
        </p:nvSpPr>
        <p:spPr>
          <a:xfrm>
            <a:off x="441960" y="1071880"/>
            <a:ext cx="5351145"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创新性说明</a:t>
            </a:r>
            <a:endPar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9" name="组合 18"/>
          <p:cNvGrpSpPr/>
          <p:nvPr>
            <p:custDataLst>
              <p:tags r:id="rId4"/>
            </p:custDataLst>
          </p:nvPr>
        </p:nvGrpSpPr>
        <p:grpSpPr>
          <a:xfrm>
            <a:off x="6221094" y="1578184"/>
            <a:ext cx="5530214" cy="4971797"/>
            <a:chOff x="6010031" y="2438399"/>
            <a:chExt cx="4049992" cy="4352749"/>
          </a:xfrm>
        </p:grpSpPr>
        <p:sp>
          <p:nvSpPr>
            <p:cNvPr id="20" name="矩形 19"/>
            <p:cNvSpPr/>
            <p:nvPr>
              <p:custDataLst>
                <p:tags r:id="rId5"/>
              </p:custDataLst>
            </p:nvPr>
          </p:nvSpPr>
          <p:spPr>
            <a:xfrm>
              <a:off x="6010031" y="2438399"/>
              <a:ext cx="4049992" cy="4352749"/>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custDataLst>
                <p:tags r:id="rId6"/>
              </p:custDataLst>
            </p:nvPr>
          </p:nvSpPr>
          <p:spPr>
            <a:xfrm>
              <a:off x="6021657" y="2609627"/>
              <a:ext cx="4010000" cy="4118366"/>
            </a:xfrm>
            <a:prstGeom prst="rect">
              <a:avLst/>
            </a:prstGeom>
          </p:spPr>
          <p:txBody>
            <a:bodyPr wrap="square">
              <a:noAutofit/>
            </a:bodyPr>
            <a:lstStyle/>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序贯治疗方案：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制剂含注射液和片，可序贯治疗。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改善患者预后，降低疾病负担：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本品可用于缺血性脑卒中、缺血性视神经病变急性期、康复期</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多阶段</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治疗，可</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有效改善神经功能，改善视力、视野，降低患者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残障率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、致死率；缩短康复时间，降低康复及照护费用，提高患者及家属的生活质量。</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社会效益：</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建成原植物山莨菪</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种植基地</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，帮助上万户藏民脱贫，推动了</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青藏高原</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地区</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乡村振兴，符合国家援藏战略；产品国际化战略推动民族药走向国际市场，符合国家战略。</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科技效益：</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实现了对中国原创植化药的传承、创新，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正致力于解决</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重大慢性病、老年病、儿童近视</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等问题，开展脑小血管病、血管性痴呆、假性近视创新药开发，契合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健康中国</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战略。</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3" name="矩形 22"/>
          <p:cNvSpPr/>
          <p:nvPr>
            <p:custDataLst>
              <p:tags r:id="rId7"/>
            </p:custDataLst>
          </p:nvPr>
        </p:nvSpPr>
        <p:spPr>
          <a:xfrm>
            <a:off x="441325" y="1566545"/>
            <a:ext cx="5463540" cy="4995545"/>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custDataLst>
              <p:tags r:id="rId8"/>
            </p:custDataLst>
          </p:nvPr>
        </p:nvSpPr>
        <p:spPr>
          <a:xfrm>
            <a:off x="525150" y="1632586"/>
            <a:ext cx="5379533" cy="5078730"/>
          </a:xfrm>
          <a:prstGeom prst="rect">
            <a:avLst/>
          </a:prstGeom>
          <a:ln>
            <a:noFill/>
          </a:ln>
        </p:spPr>
        <p:txBody>
          <a:bodyPr wrap="square">
            <a:noAutofit/>
          </a:bodyPr>
          <a:lstStyle/>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独特作用机制</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：作用机制和靶点清晰，兼具脑血循环改善及神经保护的多靶点、多机制作用。</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原创性</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：与青蒿素同期的中国</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原创新药</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，源于传统藏药山莨菪的单一成分单一构型的植化药，相当于现注册分类的</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类新药。</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质量标准</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年原料药提升标准已获</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CDE</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批准，制剂关联性质量标准提升（有关物质、异构体等）的补充申请</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CDE</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审评中，相当于一致性评价。</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专利</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年晶型发明专利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年制备工艺专利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荣誉奖项</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世界十大科技进展之一</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1978</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年全国科学大会奖和四川省科学技术成果奖、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年国家发明奖、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1986</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年卫生部乙级科学技术成果、</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1990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年卫生部全国医药卫生科技成果优秀奖、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年中华中医药学会科学技术奖一等奖、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年四川省科技进步一等奖。</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150000"/>
              </a:lnSpc>
            </a:pP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endPar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标题 1"/>
          <p:cNvSpPr txBox="1"/>
          <p:nvPr/>
        </p:nvSpPr>
        <p:spPr>
          <a:xfrm>
            <a:off x="907256" y="282416"/>
            <a:ext cx="2998396"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创新性</a:t>
            </a:r>
            <a:endPar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p:cNvSpPr txBox="1"/>
          <p:nvPr>
            <p:custDataLst>
              <p:tags r:id="rId9"/>
            </p:custDataLst>
          </p:nvPr>
        </p:nvSpPr>
        <p:spPr>
          <a:xfrm>
            <a:off x="6182361" y="1071766"/>
            <a:ext cx="5530214"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创新性收益</a:t>
            </a:r>
            <a:endPar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30183" y="203920"/>
            <a:ext cx="266287" cy="482056"/>
            <a:chOff x="7655702" y="807719"/>
            <a:chExt cx="1585833" cy="1904307"/>
          </a:xfrm>
          <a:solidFill>
            <a:srgbClr val="0070C0"/>
          </a:solidFill>
          <a:effectLst>
            <a:reflection blurRad="101600" stA="52000" endA="300" endPos="35000" dir="5400000" sy="-100000" algn="bl" rotWithShape="0"/>
          </a:effectLst>
        </p:grpSpPr>
        <p:sp>
          <p:nvSpPr>
            <p:cNvPr id="3" name="任意多边形: 形状 13"/>
            <p:cNvSpPr/>
            <p:nvPr/>
          </p:nvSpPr>
          <p:spPr>
            <a:xfrm>
              <a:off x="7655702" y="807719"/>
              <a:ext cx="1585833" cy="1904307"/>
            </a:xfrm>
            <a:custGeom>
              <a:avLst/>
              <a:gdLst>
                <a:gd name="connsiteX0" fmla="*/ 868861 w 1585833"/>
                <a:gd name="connsiteY0" fmla="*/ 1548271 h 1904307"/>
                <a:gd name="connsiteX1" fmla="*/ 0 w 1585833"/>
                <a:gd name="connsiteY1" fmla="*/ 1548271 h 1904307"/>
                <a:gd name="connsiteX2" fmla="*/ 0 w 1585833"/>
                <a:gd name="connsiteY2" fmla="*/ 1548271 h 1904307"/>
                <a:gd name="connsiteX3" fmla="*/ 122490 w 1585833"/>
                <a:gd name="connsiteY3" fmla="*/ 1059945 h 1904307"/>
                <a:gd name="connsiteX4" fmla="*/ 692475 w 1585833"/>
                <a:gd name="connsiteY4" fmla="*/ 0 h 1904307"/>
                <a:gd name="connsiteX5" fmla="*/ 692475 w 1585833"/>
                <a:gd name="connsiteY5" fmla="*/ 0 h 1904307"/>
                <a:gd name="connsiteX6" fmla="*/ 842730 w 1585833"/>
                <a:gd name="connsiteY6" fmla="*/ 473627 h 1904307"/>
                <a:gd name="connsiteX7" fmla="*/ 447496 w 1585833"/>
                <a:gd name="connsiteY7" fmla="*/ 1208566 h 1904307"/>
                <a:gd name="connsiteX8" fmla="*/ 868861 w 1585833"/>
                <a:gd name="connsiteY8" fmla="*/ 1208566 h 1904307"/>
                <a:gd name="connsiteX9" fmla="*/ 868861 w 1585833"/>
                <a:gd name="connsiteY9" fmla="*/ 1174269 h 1904307"/>
                <a:gd name="connsiteX10" fmla="*/ 1236330 w 1585833"/>
                <a:gd name="connsiteY10" fmla="*/ 806799 h 1904307"/>
                <a:gd name="connsiteX11" fmla="*/ 1236330 w 1585833"/>
                <a:gd name="connsiteY11" fmla="*/ 806799 h 1904307"/>
                <a:gd name="connsiteX12" fmla="*/ 1236330 w 1585833"/>
                <a:gd name="connsiteY12" fmla="*/ 1208566 h 1904307"/>
                <a:gd name="connsiteX13" fmla="*/ 1585834 w 1585833"/>
                <a:gd name="connsiteY13" fmla="*/ 1208566 h 1904307"/>
                <a:gd name="connsiteX14" fmla="*/ 1585834 w 1585833"/>
                <a:gd name="connsiteY14" fmla="*/ 1208566 h 1904307"/>
                <a:gd name="connsiteX15" fmla="*/ 1246129 w 1585833"/>
                <a:gd name="connsiteY15" fmla="*/ 1548271 h 1904307"/>
                <a:gd name="connsiteX16" fmla="*/ 1236330 w 1585833"/>
                <a:gd name="connsiteY16" fmla="*/ 1548271 h 1904307"/>
                <a:gd name="connsiteX17" fmla="*/ 1236330 w 1585833"/>
                <a:gd name="connsiteY17" fmla="*/ 1904308 h 1904307"/>
                <a:gd name="connsiteX18" fmla="*/ 1224898 w 1585833"/>
                <a:gd name="connsiteY18" fmla="*/ 1904308 h 1904307"/>
                <a:gd name="connsiteX19" fmla="*/ 868861 w 1585833"/>
                <a:gd name="connsiteY19" fmla="*/ 1548271 h 1904307"/>
                <a:gd name="connsiteX20" fmla="*/ 868861 w 1585833"/>
                <a:gd name="connsiteY20" fmla="*/ 1548271 h 19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5833" h="1904307">
                  <a:moveTo>
                    <a:pt x="868861" y="1548271"/>
                  </a:moveTo>
                  <a:lnTo>
                    <a:pt x="0" y="1548271"/>
                  </a:lnTo>
                  <a:lnTo>
                    <a:pt x="0" y="1548271"/>
                  </a:lnTo>
                  <a:cubicBezTo>
                    <a:pt x="0" y="1378418"/>
                    <a:pt x="42463" y="1210199"/>
                    <a:pt x="122490" y="1059945"/>
                  </a:cubicBezTo>
                  <a:lnTo>
                    <a:pt x="692475" y="0"/>
                  </a:lnTo>
                  <a:lnTo>
                    <a:pt x="692475" y="0"/>
                  </a:lnTo>
                  <a:cubicBezTo>
                    <a:pt x="867228" y="88193"/>
                    <a:pt x="935822" y="302141"/>
                    <a:pt x="842730" y="473627"/>
                  </a:cubicBezTo>
                  <a:lnTo>
                    <a:pt x="447496" y="1208566"/>
                  </a:lnTo>
                  <a:lnTo>
                    <a:pt x="868861" y="1208566"/>
                  </a:lnTo>
                  <a:lnTo>
                    <a:pt x="868861" y="1174269"/>
                  </a:lnTo>
                  <a:cubicBezTo>
                    <a:pt x="868861" y="971752"/>
                    <a:pt x="1033813" y="806799"/>
                    <a:pt x="1236330" y="806799"/>
                  </a:cubicBezTo>
                  <a:lnTo>
                    <a:pt x="1236330" y="806799"/>
                  </a:lnTo>
                  <a:lnTo>
                    <a:pt x="1236330" y="1208566"/>
                  </a:lnTo>
                  <a:lnTo>
                    <a:pt x="1585834" y="1208566"/>
                  </a:lnTo>
                  <a:lnTo>
                    <a:pt x="1585834" y="1208566"/>
                  </a:lnTo>
                  <a:cubicBezTo>
                    <a:pt x="1585834" y="1396383"/>
                    <a:pt x="1433947" y="1548271"/>
                    <a:pt x="1246129" y="1548271"/>
                  </a:cubicBezTo>
                  <a:lnTo>
                    <a:pt x="1236330" y="1548271"/>
                  </a:lnTo>
                  <a:lnTo>
                    <a:pt x="1236330" y="1904308"/>
                  </a:lnTo>
                  <a:lnTo>
                    <a:pt x="1224898" y="1904308"/>
                  </a:lnTo>
                  <a:cubicBezTo>
                    <a:pt x="1028914" y="1904308"/>
                    <a:pt x="868861" y="1744254"/>
                    <a:pt x="868861" y="1548271"/>
                  </a:cubicBezTo>
                  <a:lnTo>
                    <a:pt x="868861" y="1548271"/>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4" name="任意多边形: 形状 14"/>
            <p:cNvSpPr/>
            <p:nvPr/>
          </p:nvSpPr>
          <p:spPr>
            <a:xfrm>
              <a:off x="7864794" y="807719"/>
              <a:ext cx="675270" cy="1208565"/>
            </a:xfrm>
            <a:custGeom>
              <a:avLst/>
              <a:gdLst>
                <a:gd name="connsiteX0" fmla="*/ 238404 w 675270"/>
                <a:gd name="connsiteY0" fmla="*/ 1208566 h 1208565"/>
                <a:gd name="connsiteX1" fmla="*/ 238404 w 675270"/>
                <a:gd name="connsiteY1" fmla="*/ 1208566 h 1208565"/>
                <a:gd name="connsiteX2" fmla="*/ 633638 w 675270"/>
                <a:gd name="connsiteY2" fmla="*/ 473627 h 1208565"/>
                <a:gd name="connsiteX3" fmla="*/ 483383 w 675270"/>
                <a:gd name="connsiteY3" fmla="*/ 0 h 1208565"/>
                <a:gd name="connsiteX4" fmla="*/ 483383 w 675270"/>
                <a:gd name="connsiteY4" fmla="*/ 0 h 1208565"/>
                <a:gd name="connsiteX5" fmla="*/ 27722 w 675270"/>
                <a:gd name="connsiteY5" fmla="*/ 860695 h 1208565"/>
                <a:gd name="connsiteX6" fmla="*/ 238404 w 675270"/>
                <a:gd name="connsiteY6" fmla="*/ 1208566 h 12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270" h="1208565">
                  <a:moveTo>
                    <a:pt x="238404" y="1208566"/>
                  </a:moveTo>
                  <a:lnTo>
                    <a:pt x="238404" y="1208566"/>
                  </a:lnTo>
                  <a:lnTo>
                    <a:pt x="633638" y="473627"/>
                  </a:lnTo>
                  <a:cubicBezTo>
                    <a:pt x="726730" y="302141"/>
                    <a:pt x="658136" y="86559"/>
                    <a:pt x="483383" y="0"/>
                  </a:cubicBezTo>
                  <a:lnTo>
                    <a:pt x="483383" y="0"/>
                  </a:lnTo>
                  <a:cubicBezTo>
                    <a:pt x="483383" y="0"/>
                    <a:pt x="215539" y="503025"/>
                    <a:pt x="27722" y="860695"/>
                  </a:cubicBezTo>
                  <a:cubicBezTo>
                    <a:pt x="-55571" y="1019115"/>
                    <a:pt x="58752" y="1208566"/>
                    <a:pt x="238404" y="12085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15"/>
            <p:cNvSpPr/>
            <p:nvPr/>
          </p:nvSpPr>
          <p:spPr>
            <a:xfrm>
              <a:off x="8524563" y="1614518"/>
              <a:ext cx="367469" cy="401766"/>
            </a:xfrm>
            <a:custGeom>
              <a:avLst/>
              <a:gdLst>
                <a:gd name="connsiteX0" fmla="*/ 367469 w 367469"/>
                <a:gd name="connsiteY0" fmla="*/ 0 h 401766"/>
                <a:gd name="connsiteX1" fmla="*/ 0 w 367469"/>
                <a:gd name="connsiteY1" fmla="*/ 367469 h 401766"/>
                <a:gd name="connsiteX2" fmla="*/ 0 w 367469"/>
                <a:gd name="connsiteY2" fmla="*/ 401766 h 401766"/>
                <a:gd name="connsiteX3" fmla="*/ 107791 w 367469"/>
                <a:gd name="connsiteY3" fmla="*/ 401766 h 401766"/>
                <a:gd name="connsiteX4" fmla="*/ 367469 w 367469"/>
                <a:gd name="connsiteY4" fmla="*/ 142088 h 401766"/>
                <a:gd name="connsiteX5" fmla="*/ 367469 w 367469"/>
                <a:gd name="connsiteY5" fmla="*/ 0 h 40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469" h="401766">
                  <a:moveTo>
                    <a:pt x="367469" y="0"/>
                  </a:moveTo>
                  <a:cubicBezTo>
                    <a:pt x="164952" y="0"/>
                    <a:pt x="0" y="164953"/>
                    <a:pt x="0" y="367469"/>
                  </a:cubicBezTo>
                  <a:lnTo>
                    <a:pt x="0" y="401766"/>
                  </a:lnTo>
                  <a:lnTo>
                    <a:pt x="107791" y="401766"/>
                  </a:lnTo>
                  <a:cubicBezTo>
                    <a:pt x="251512" y="401766"/>
                    <a:pt x="367469" y="285809"/>
                    <a:pt x="367469" y="142088"/>
                  </a:cubicBezTo>
                  <a:lnTo>
                    <a:pt x="367469"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6" name="直线连接符 5"/>
          <p:cNvCxnSpPr/>
          <p:nvPr/>
        </p:nvCxnSpPr>
        <p:spPr>
          <a:xfrm>
            <a:off x="477347" y="820744"/>
            <a:ext cx="1123522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组合 21"/>
          <p:cNvGrpSpPr/>
          <p:nvPr/>
        </p:nvGrpSpPr>
        <p:grpSpPr>
          <a:xfrm>
            <a:off x="6451331" y="4363340"/>
            <a:ext cx="5244177" cy="2433311"/>
            <a:chOff x="1086569" y="1748807"/>
            <a:chExt cx="3959621" cy="1851041"/>
          </a:xfrm>
        </p:grpSpPr>
        <p:sp>
          <p:nvSpPr>
            <p:cNvPr id="26" name="Rectangle 6">
              <a:hlinkClick r:id="rId1"/>
            </p:cNvPr>
            <p:cNvSpPr>
              <a:spLocks noChangeArrowheads="1"/>
            </p:cNvSpPr>
            <p:nvPr/>
          </p:nvSpPr>
          <p:spPr bwMode="auto">
            <a:xfrm>
              <a:off x="1093782" y="1748807"/>
              <a:ext cx="3952408" cy="422625"/>
            </a:xfrm>
            <a:prstGeom prst="rect">
              <a:avLst/>
            </a:prstGeom>
            <a:solidFill>
              <a:srgbClr val="4E67C8"/>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改善预后，降低负担</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9" name="Rectangle 7">
              <a:hlinkClick r:id="rId1"/>
            </p:cNvPr>
            <p:cNvSpPr>
              <a:spLocks noChangeArrowheads="1"/>
            </p:cNvSpPr>
            <p:nvPr/>
          </p:nvSpPr>
          <p:spPr bwMode="auto">
            <a:xfrm>
              <a:off x="1086569" y="2171432"/>
              <a:ext cx="3952408" cy="129458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1" name="Rectangle 5">
              <a:hlinkClick r:id="rId1"/>
            </p:cNvPr>
            <p:cNvSpPr>
              <a:spLocks noChangeArrowheads="1"/>
            </p:cNvSpPr>
            <p:nvPr/>
          </p:nvSpPr>
          <p:spPr bwMode="gray">
            <a:xfrm>
              <a:off x="1122478" y="2128736"/>
              <a:ext cx="3916499" cy="147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脑卒中已成为我国致死致残的第一大疾病，</a:t>
              </a:r>
              <a:r>
                <a:rPr lang="zh-CN" altLang="en-US" sz="1400" dirty="0">
                  <a:latin typeface="微软雅黑" panose="020B0503020204020204" pitchFamily="34" charset="-122"/>
                  <a:ea typeface="微软雅黑" panose="020B0503020204020204" pitchFamily="34" charset="-122"/>
                  <a:sym typeface="+mn-ea"/>
                </a:rPr>
                <a:t>缺血性视神经病变是致盲的主要病因之一</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，给家庭和社会带来极大的经济负担。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有效改善患者临床神经功能缺损，可提高患者日常生活能力，显著降低残障率，</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减轻医保支付压力</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和患者家庭经济负担。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32712" y="4363340"/>
            <a:ext cx="5612389" cy="2433311"/>
            <a:chOff x="1085042" y="1748807"/>
            <a:chExt cx="3953935" cy="1765219"/>
          </a:xfrm>
        </p:grpSpPr>
        <p:sp>
          <p:nvSpPr>
            <p:cNvPr id="33" name="Rectangle 6">
              <a:hlinkClick r:id="rId1"/>
            </p:cNvPr>
            <p:cNvSpPr>
              <a:spLocks noChangeArrowheads="1"/>
            </p:cNvSpPr>
            <p:nvPr/>
          </p:nvSpPr>
          <p:spPr bwMode="auto">
            <a:xfrm>
              <a:off x="1085042" y="1748807"/>
              <a:ext cx="3953934" cy="422625"/>
            </a:xfrm>
            <a:prstGeom prst="rect">
              <a:avLst/>
            </a:prstGeom>
            <a:solidFill>
              <a:schemeClr val="accent1"/>
            </a:solidFill>
            <a:ln>
              <a:solidFill>
                <a:schemeClr val="accent1"/>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除樟柳碱外莨菪药品均是医保品种</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 name="Rectangle 7">
              <a:hlinkClick r:id="rId1"/>
            </p:cNvPr>
            <p:cNvSpPr>
              <a:spLocks noChangeArrowheads="1"/>
            </p:cNvSpPr>
            <p:nvPr/>
          </p:nvSpPr>
          <p:spPr bwMode="auto">
            <a:xfrm>
              <a:off x="1086569" y="2186786"/>
              <a:ext cx="3952408" cy="119961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5" name="Rectangle 5">
              <a:hlinkClick r:id="rId1"/>
            </p:cNvPr>
            <p:cNvSpPr>
              <a:spLocks noChangeArrowheads="1"/>
            </p:cNvSpPr>
            <p:nvPr/>
          </p:nvSpPr>
          <p:spPr bwMode="gray">
            <a:xfrm>
              <a:off x="1117907" y="2042697"/>
              <a:ext cx="3918773" cy="14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阿托品、东莨菪碱、山莨菪碱等药物，主要用于平滑肌解痉、麻醉诱导等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一般疾病</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，但均为</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国内医保品种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；阿托品为</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WHO</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基药目录品种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氢溴酸樟柳碱片作为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的治疗用药，承担着重大疾病负担，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是唯一一个未纳入医保的莨菪药物</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6" name="组合 35"/>
          <p:cNvGrpSpPr/>
          <p:nvPr/>
        </p:nvGrpSpPr>
        <p:grpSpPr>
          <a:xfrm>
            <a:off x="6441440" y="895575"/>
            <a:ext cx="5283919" cy="3306767"/>
            <a:chOff x="1085042" y="1748807"/>
            <a:chExt cx="3988195" cy="2461574"/>
          </a:xfrm>
        </p:grpSpPr>
        <p:sp>
          <p:nvSpPr>
            <p:cNvPr id="37" name="Rectangle 6">
              <a:hlinkClick r:id="rId1"/>
            </p:cNvPr>
            <p:cNvSpPr>
              <a:spLocks noChangeArrowheads="1"/>
            </p:cNvSpPr>
            <p:nvPr/>
          </p:nvSpPr>
          <p:spPr bwMode="auto">
            <a:xfrm>
              <a:off x="1085042" y="1748807"/>
              <a:ext cx="3952408" cy="422625"/>
            </a:xfrm>
            <a:prstGeom prst="rect">
              <a:avLst/>
            </a:prstGeom>
            <a:solidFill>
              <a:srgbClr val="F14124">
                <a:lumMod val="75000"/>
              </a:srgb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无滥用风险，易于管理</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 name="Rectangle 7">
              <a:hlinkClick r:id="rId1"/>
            </p:cNvPr>
            <p:cNvSpPr>
              <a:spLocks noChangeArrowheads="1"/>
            </p:cNvSpPr>
            <p:nvPr/>
          </p:nvSpPr>
          <p:spPr bwMode="auto">
            <a:xfrm>
              <a:off x="1086569" y="2171765"/>
              <a:ext cx="3952408" cy="2038616"/>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9" name="Rectangle 5">
              <a:hlinkClick r:id="rId1"/>
            </p:cNvPr>
            <p:cNvSpPr>
              <a:spLocks noChangeArrowheads="1"/>
            </p:cNvSpPr>
            <p:nvPr/>
          </p:nvSpPr>
          <p:spPr bwMode="gray">
            <a:xfrm>
              <a:off x="1158436" y="2146409"/>
              <a:ext cx="3914801" cy="17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临床诊断标准明确，处方条件清晰。</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sym typeface="+mn-ea"/>
                </a:rPr>
                <a:t>缺血性脑卒中、缺血性视神经病变患者出院后，多需口服药物维持治疗，氢溴酸樟柳碱片用于维持治疗，易于管理。</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为说明书适应症，将其纳入医保报销范围利于处方审核，降低经办难度。</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不良反应轻微，多无需干预，或对症治疗后痊愈或好转。</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本品非精神类药品，无滥用风险。</a:t>
              </a:r>
              <a:endParaRPr lang="zh-CN" altLang="en-US" sz="14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4509" y="895575"/>
            <a:ext cx="5614453" cy="3319908"/>
            <a:chOff x="1085041" y="1748807"/>
            <a:chExt cx="4156852" cy="2501271"/>
          </a:xfrm>
        </p:grpSpPr>
        <p:sp>
          <p:nvSpPr>
            <p:cNvPr id="41" name="Rectangle 6">
              <a:hlinkClick r:id="rId1"/>
            </p:cNvPr>
            <p:cNvSpPr>
              <a:spLocks noChangeArrowheads="1"/>
            </p:cNvSpPr>
            <p:nvPr/>
          </p:nvSpPr>
          <p:spPr bwMode="auto">
            <a:xfrm>
              <a:off x="1085041" y="1748807"/>
              <a:ext cx="4155324" cy="422625"/>
            </a:xfrm>
            <a:prstGeom prst="rect">
              <a:avLst/>
            </a:prstGeom>
            <a:solidFill>
              <a:srgbClr val="0070C0"/>
            </a:solidFill>
            <a:ln>
              <a:solidFill>
                <a:srgbClr val="212745">
                  <a:lumMod val="40000"/>
                  <a:lumOff val="60000"/>
                </a:srgbClr>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弥补目录内药品的治疗短板</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Rectangle 7">
              <a:hlinkClick r:id="rId1"/>
            </p:cNvPr>
            <p:cNvSpPr>
              <a:spLocks noChangeArrowheads="1"/>
            </p:cNvSpPr>
            <p:nvPr/>
          </p:nvSpPr>
          <p:spPr bwMode="auto">
            <a:xfrm>
              <a:off x="1086569" y="2186786"/>
              <a:ext cx="4155324" cy="2063292"/>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43" name="Rectangle 5">
              <a:hlinkClick r:id="rId1"/>
            </p:cNvPr>
            <p:cNvSpPr>
              <a:spLocks noChangeArrowheads="1"/>
            </p:cNvSpPr>
            <p:nvPr/>
          </p:nvSpPr>
          <p:spPr bwMode="gray">
            <a:xfrm>
              <a:off x="1124496" y="2100447"/>
              <a:ext cx="4117397" cy="18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目录内同治疗领域药品多主要用于</a:t>
              </a:r>
              <a:r>
                <a:rPr lang="zh-CN" altLang="en-US" sz="1400" b="1" dirty="0">
                  <a:solidFill>
                    <a:srgbClr val="C00000"/>
                  </a:solidFill>
                  <a:latin typeface="微软雅黑" panose="020B0503020204020204" pitchFamily="34" charset="-122"/>
                  <a:ea typeface="微软雅黑" panose="020B0503020204020204" pitchFamily="34" charset="-122"/>
                </a:rPr>
                <a:t>轻、中</a:t>
              </a:r>
              <a:r>
                <a:rPr lang="zh-CN" altLang="en-US" sz="1400" dirty="0">
                  <a:latin typeface="微软雅黑" panose="020B0503020204020204" pitchFamily="34" charset="-122"/>
                  <a:ea typeface="微软雅黑" panose="020B0503020204020204" pitchFamily="34" charset="-122"/>
                </a:rPr>
                <a:t>度缺血性脑卒中的治疗；本品</a:t>
              </a:r>
              <a:r>
                <a:rPr lang="zh-CN" altLang="en-US" sz="1400" b="1" dirty="0">
                  <a:latin typeface="微软雅黑" panose="020B0503020204020204" pitchFamily="34" charset="-122"/>
                  <a:ea typeface="微软雅黑" panose="020B0503020204020204" pitchFamily="34" charset="-122"/>
                </a:rPr>
                <a:t>可覆盖致死致残率更高的</a:t>
              </a:r>
              <a:r>
                <a:rPr lang="zh-CN" altLang="en-US" sz="1400" b="1" dirty="0">
                  <a:solidFill>
                    <a:srgbClr val="C00000"/>
                  </a:solidFill>
                  <a:latin typeface="微软雅黑" panose="020B0503020204020204" pitchFamily="34" charset="-122"/>
                  <a:ea typeface="微软雅黑" panose="020B0503020204020204" pitchFamily="34" charset="-122"/>
                </a:rPr>
                <a:t>重度</a:t>
              </a:r>
              <a:r>
                <a:rPr lang="zh-CN" altLang="en-US" sz="1400" b="1"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rPr>
                <a:t>治疗。</a:t>
              </a:r>
              <a:endParaRPr lang="zh-CN" altLang="en-US" sz="1400" dirty="0">
                <a:latin typeface="微软雅黑" panose="020B0503020204020204" pitchFamily="34" charset="-122"/>
                <a:ea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本品可填补目录内缺血性视神经病变治疗药物的空白。</a:t>
              </a:r>
              <a:endParaRPr lang="zh-CN" altLang="en-US" sz="1400" dirty="0">
                <a:latin typeface="微软雅黑" panose="020B0503020204020204" pitchFamily="34" charset="-122"/>
                <a:ea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sym typeface="+mn-ea"/>
                </a:rPr>
                <a:t>药品说明书适应症发生重大变化，针对</a:t>
              </a:r>
              <a:r>
                <a:rPr lang="zh-CN" altLang="en-US" sz="1400" b="1" dirty="0">
                  <a:latin typeface="微软雅黑" panose="020B0503020204020204" pitchFamily="34" charset="-122"/>
                  <a:ea typeface="微软雅黑" panose="020B0503020204020204" pitchFamily="34" charset="-122"/>
                  <a:sym typeface="+mn-ea"/>
                </a:rPr>
                <a:t>精准用药人群</a:t>
              </a:r>
              <a:r>
                <a:rPr lang="zh-CN" altLang="en-US" sz="1400"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减少医保基金支出。</a:t>
              </a:r>
              <a:endParaRPr lang="zh-CN" altLang="en-US" sz="1400" dirty="0">
                <a:latin typeface="微软雅黑" panose="020B0503020204020204" pitchFamily="34" charset="-122"/>
                <a:ea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本品</a:t>
              </a:r>
              <a:r>
                <a:rPr lang="zh-CN" altLang="en-US" sz="1400" b="1" dirty="0">
                  <a:solidFill>
                    <a:srgbClr val="C00000"/>
                  </a:solidFill>
                  <a:latin typeface="微软雅黑" panose="020B0503020204020204" pitchFamily="34" charset="-122"/>
                  <a:ea typeface="微软雅黑" panose="020B0503020204020204" pitchFamily="34" charset="-122"/>
                </a:rPr>
                <a:t>口服生物利用度高</a:t>
              </a:r>
              <a:r>
                <a:rPr lang="zh-CN" altLang="en-US" sz="1400" dirty="0">
                  <a:latin typeface="微软雅黑" panose="020B0503020204020204" pitchFamily="34" charset="-122"/>
                  <a:ea typeface="微软雅黑" panose="020B0503020204020204" pitchFamily="34" charset="-122"/>
                </a:rPr>
                <a:t>于</a:t>
              </a:r>
              <a:r>
                <a:rPr lang="zh-CN" altLang="en-US" sz="1400" dirty="0">
                  <a:latin typeface="微软雅黑" panose="020B0503020204020204" pitchFamily="34" charset="-122"/>
                  <a:ea typeface="微软雅黑" panose="020B0503020204020204" pitchFamily="34" charset="-122"/>
                  <a:sym typeface="+mn-ea"/>
                </a:rPr>
                <a:t>目录内同疾病治疗领域药品，目录内多为注射剂，本品可补充用于急性期后的治疗。</a:t>
              </a:r>
              <a:endParaRPr lang="zh-CN" altLang="en-US" sz="1400" dirty="0">
                <a:latin typeface="微软雅黑" panose="020B0503020204020204" pitchFamily="34" charset="-122"/>
                <a:ea typeface="微软雅黑" panose="020B0503020204020204" pitchFamily="34" charset="-122"/>
                <a:sym typeface="+mn-ea"/>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本品兼具</a:t>
              </a:r>
              <a:r>
                <a:rPr lang="zh-CN" altLang="en-US" sz="1400" b="1" dirty="0">
                  <a:latin typeface="微软雅黑" panose="020B0503020204020204" pitchFamily="34" charset="-122"/>
                  <a:ea typeface="微软雅黑" panose="020B0503020204020204" pitchFamily="34" charset="-122"/>
                </a:rPr>
                <a:t>神经保护和脑血循环改善</a:t>
              </a:r>
              <a:r>
                <a:rPr lang="zh-CN" altLang="en-US" sz="1400" dirty="0">
                  <a:latin typeface="微软雅黑" panose="020B0503020204020204" pitchFamily="34" charset="-122"/>
                  <a:ea typeface="微软雅黑" panose="020B0503020204020204" pitchFamily="34" charset="-122"/>
                </a:rPr>
                <a:t>作用，更贴合</a:t>
              </a:r>
              <a:r>
                <a:rPr lang="zh-CN" altLang="en-US" sz="1400" dirty="0">
                  <a:latin typeface="微软雅黑" panose="020B0503020204020204" pitchFamily="34" charset="-122"/>
                  <a:ea typeface="微软雅黑" panose="020B0503020204020204" pitchFamily="34" charset="-122"/>
                  <a:sym typeface="+mn-ea"/>
                </a:rPr>
                <a:t>缺血性脑卒中、缺血性视神经病变的发病机制和治疗原则。</a:t>
              </a:r>
              <a:endParaRPr lang="zh-CN" altLang="en-US" sz="1400" dirty="0">
                <a:latin typeface="微软雅黑" panose="020B0503020204020204" pitchFamily="34" charset="-122"/>
                <a:ea typeface="微软雅黑" panose="020B0503020204020204" pitchFamily="34" charset="-122"/>
              </a:endParaRPr>
            </a:p>
          </p:txBody>
        </p:sp>
      </p:grpSp>
      <p:sp>
        <p:nvSpPr>
          <p:cNvPr id="45" name="标题 5"/>
          <p:cNvSpPr txBox="1"/>
          <p:nvPr/>
        </p:nvSpPr>
        <p:spPr>
          <a:xfrm>
            <a:off x="893086" y="195857"/>
            <a:ext cx="2131497"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rPr>
              <a:t>公平性</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endParaRPr>
          </a:p>
        </p:txBody>
      </p:sp>
      <p:grpSp>
        <p:nvGrpSpPr>
          <p:cNvPr id="2" name="组合 1"/>
          <p:cNvGrpSpPr/>
          <p:nvPr/>
        </p:nvGrpSpPr>
        <p:grpSpPr>
          <a:xfrm>
            <a:off x="580136" y="270459"/>
            <a:ext cx="234288" cy="379632"/>
            <a:chOff x="10149594" y="864880"/>
            <a:chExt cx="1352286" cy="1876543"/>
          </a:xfrm>
          <a:solidFill>
            <a:srgbClr val="0070C0"/>
          </a:solidFill>
          <a:effectLst>
            <a:reflection blurRad="101600" stA="52000" endA="300" endPos="35000" dir="5400000" sy="-100000" algn="bl" rotWithShape="0"/>
          </a:effectLst>
        </p:grpSpPr>
        <p:sp>
          <p:nvSpPr>
            <p:cNvPr id="3" name="任意多边形: 形状 22"/>
            <p:cNvSpPr/>
            <p:nvPr/>
          </p:nvSpPr>
          <p:spPr>
            <a:xfrm>
              <a:off x="10149594" y="864880"/>
              <a:ext cx="1352286" cy="1876543"/>
            </a:xfrm>
            <a:custGeom>
              <a:avLst/>
              <a:gdLst>
                <a:gd name="connsiteX0" fmla="*/ 0 w 1352286"/>
                <a:gd name="connsiteY0" fmla="*/ 1687092 h 1876543"/>
                <a:gd name="connsiteX1" fmla="*/ 0 w 1352286"/>
                <a:gd name="connsiteY1" fmla="*/ 1687092 h 1876543"/>
                <a:gd name="connsiteX2" fmla="*/ 385434 w 1352286"/>
                <a:gd name="connsiteY2" fmla="*/ 1518873 h 1876543"/>
                <a:gd name="connsiteX3" fmla="*/ 581418 w 1352286"/>
                <a:gd name="connsiteY3" fmla="*/ 1546637 h 1876543"/>
                <a:gd name="connsiteX4" fmla="*/ 957053 w 1352286"/>
                <a:gd name="connsiteY4" fmla="*/ 1249396 h 1876543"/>
                <a:gd name="connsiteX5" fmla="*/ 548754 w 1352286"/>
                <a:gd name="connsiteY5" fmla="*/ 955420 h 1876543"/>
                <a:gd name="connsiteX6" fmla="*/ 209049 w 1352286"/>
                <a:gd name="connsiteY6" fmla="*/ 1050146 h 1876543"/>
                <a:gd name="connsiteX7" fmla="*/ 209049 w 1352286"/>
                <a:gd name="connsiteY7" fmla="*/ 1050146 h 1876543"/>
                <a:gd name="connsiteX8" fmla="*/ 68594 w 1352286"/>
                <a:gd name="connsiteY8" fmla="*/ 984818 h 1876543"/>
                <a:gd name="connsiteX9" fmla="*/ 68594 w 1352286"/>
                <a:gd name="connsiteY9" fmla="*/ 0 h 1876543"/>
                <a:gd name="connsiteX10" fmla="*/ 1246129 w 1352286"/>
                <a:gd name="connsiteY10" fmla="*/ 0 h 1876543"/>
                <a:gd name="connsiteX11" fmla="*/ 1246129 w 1352286"/>
                <a:gd name="connsiteY11" fmla="*/ 0 h 1876543"/>
                <a:gd name="connsiteX12" fmla="*/ 906424 w 1352286"/>
                <a:gd name="connsiteY12" fmla="*/ 339705 h 1876543"/>
                <a:gd name="connsiteX13" fmla="*/ 450762 w 1352286"/>
                <a:gd name="connsiteY13" fmla="*/ 339705 h 1876543"/>
                <a:gd name="connsiteX14" fmla="*/ 450762 w 1352286"/>
                <a:gd name="connsiteY14" fmla="*/ 677777 h 1876543"/>
                <a:gd name="connsiteX15" fmla="*/ 667977 w 1352286"/>
                <a:gd name="connsiteY15" fmla="*/ 646746 h 1876543"/>
                <a:gd name="connsiteX16" fmla="*/ 1352287 w 1352286"/>
                <a:gd name="connsiteY16" fmla="*/ 1231431 h 1876543"/>
                <a:gd name="connsiteX17" fmla="*/ 591217 w 1352286"/>
                <a:gd name="connsiteY17" fmla="*/ 1876543 h 1876543"/>
                <a:gd name="connsiteX18" fmla="*/ 0 w 1352286"/>
                <a:gd name="connsiteY18" fmla="*/ 1687092 h 187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2286" h="1876543">
                  <a:moveTo>
                    <a:pt x="0" y="1687092"/>
                  </a:moveTo>
                  <a:lnTo>
                    <a:pt x="0" y="1687092"/>
                  </a:lnTo>
                  <a:cubicBezTo>
                    <a:pt x="71860" y="1546637"/>
                    <a:pt x="233547" y="1478043"/>
                    <a:pt x="385434" y="1518873"/>
                  </a:cubicBezTo>
                  <a:cubicBezTo>
                    <a:pt x="449129" y="1536838"/>
                    <a:pt x="517724" y="1546637"/>
                    <a:pt x="581418" y="1546637"/>
                  </a:cubicBezTo>
                  <a:cubicBezTo>
                    <a:pt x="837830" y="1546637"/>
                    <a:pt x="957053" y="1404549"/>
                    <a:pt x="957053" y="1249396"/>
                  </a:cubicBezTo>
                  <a:cubicBezTo>
                    <a:pt x="957053" y="1053412"/>
                    <a:pt x="777401" y="955420"/>
                    <a:pt x="548754" y="955420"/>
                  </a:cubicBezTo>
                  <a:cubicBezTo>
                    <a:pt x="418098" y="955420"/>
                    <a:pt x="289076" y="1004416"/>
                    <a:pt x="209049" y="1050146"/>
                  </a:cubicBezTo>
                  <a:lnTo>
                    <a:pt x="209049" y="1050146"/>
                  </a:lnTo>
                  <a:cubicBezTo>
                    <a:pt x="153520" y="1095875"/>
                    <a:pt x="68594" y="1056678"/>
                    <a:pt x="68594" y="984818"/>
                  </a:cubicBezTo>
                  <a:lnTo>
                    <a:pt x="68594" y="0"/>
                  </a:lnTo>
                  <a:lnTo>
                    <a:pt x="1246129" y="0"/>
                  </a:lnTo>
                  <a:lnTo>
                    <a:pt x="1246129" y="0"/>
                  </a:lnTo>
                  <a:cubicBezTo>
                    <a:pt x="1246129" y="187818"/>
                    <a:pt x="1094242" y="339705"/>
                    <a:pt x="906424" y="339705"/>
                  </a:cubicBezTo>
                  <a:lnTo>
                    <a:pt x="450762" y="339705"/>
                  </a:lnTo>
                  <a:lnTo>
                    <a:pt x="450762" y="677777"/>
                  </a:lnTo>
                  <a:cubicBezTo>
                    <a:pt x="516090" y="658178"/>
                    <a:pt x="591217" y="646746"/>
                    <a:pt x="667977" y="646746"/>
                  </a:cubicBezTo>
                  <a:cubicBezTo>
                    <a:pt x="1035446" y="646746"/>
                    <a:pt x="1352287" y="845996"/>
                    <a:pt x="1352287" y="1231431"/>
                  </a:cubicBezTo>
                  <a:cubicBezTo>
                    <a:pt x="1352287" y="1628297"/>
                    <a:pt x="1043612" y="1876543"/>
                    <a:pt x="591217" y="1876543"/>
                  </a:cubicBezTo>
                  <a:cubicBezTo>
                    <a:pt x="339705" y="1876543"/>
                    <a:pt x="140455" y="1798150"/>
                    <a:pt x="0" y="1687092"/>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4" name="任意多边形: 形状 23"/>
            <p:cNvSpPr/>
            <p:nvPr/>
          </p:nvSpPr>
          <p:spPr>
            <a:xfrm>
              <a:off x="10151227" y="1818667"/>
              <a:ext cx="1085498" cy="922756"/>
            </a:xfrm>
            <a:custGeom>
              <a:avLst/>
              <a:gdLst>
                <a:gd name="connsiteX0" fmla="*/ 553654 w 1085498"/>
                <a:gd name="connsiteY0" fmla="*/ 3266 h 922756"/>
                <a:gd name="connsiteX1" fmla="*/ 548755 w 1085498"/>
                <a:gd name="connsiteY1" fmla="*/ 3266 h 922756"/>
                <a:gd name="connsiteX2" fmla="*/ 957054 w 1085498"/>
                <a:gd name="connsiteY2" fmla="*/ 297242 h 922756"/>
                <a:gd name="connsiteX3" fmla="*/ 581419 w 1085498"/>
                <a:gd name="connsiteY3" fmla="*/ 594484 h 922756"/>
                <a:gd name="connsiteX4" fmla="*/ 385435 w 1085498"/>
                <a:gd name="connsiteY4" fmla="*/ 566719 h 922756"/>
                <a:gd name="connsiteX5" fmla="*/ 0 w 1085498"/>
                <a:gd name="connsiteY5" fmla="*/ 734939 h 922756"/>
                <a:gd name="connsiteX6" fmla="*/ 592850 w 1085498"/>
                <a:gd name="connsiteY6" fmla="*/ 922756 h 922756"/>
                <a:gd name="connsiteX7" fmla="*/ 643480 w 1085498"/>
                <a:gd name="connsiteY7" fmla="*/ 921123 h 922756"/>
                <a:gd name="connsiteX8" fmla="*/ 632047 w 1085498"/>
                <a:gd name="connsiteY8" fmla="*/ 0 h 922756"/>
                <a:gd name="connsiteX9" fmla="*/ 553654 w 1085498"/>
                <a:gd name="connsiteY9" fmla="*/ 3266 h 92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98" h="922756">
                  <a:moveTo>
                    <a:pt x="553654" y="3266"/>
                  </a:moveTo>
                  <a:cubicBezTo>
                    <a:pt x="550388" y="3266"/>
                    <a:pt x="548755" y="3266"/>
                    <a:pt x="548755" y="3266"/>
                  </a:cubicBezTo>
                  <a:cubicBezTo>
                    <a:pt x="777402" y="3266"/>
                    <a:pt x="957054" y="99625"/>
                    <a:pt x="957054" y="297242"/>
                  </a:cubicBezTo>
                  <a:cubicBezTo>
                    <a:pt x="957054" y="450762"/>
                    <a:pt x="837830" y="594484"/>
                    <a:pt x="581419" y="594484"/>
                  </a:cubicBezTo>
                  <a:cubicBezTo>
                    <a:pt x="517724" y="594484"/>
                    <a:pt x="449129" y="584684"/>
                    <a:pt x="385435" y="566719"/>
                  </a:cubicBezTo>
                  <a:cubicBezTo>
                    <a:pt x="233547" y="524256"/>
                    <a:pt x="71861" y="594484"/>
                    <a:pt x="0" y="734939"/>
                  </a:cubicBezTo>
                  <a:cubicBezTo>
                    <a:pt x="140456" y="845996"/>
                    <a:pt x="339705" y="922756"/>
                    <a:pt x="592850" y="922756"/>
                  </a:cubicBezTo>
                  <a:cubicBezTo>
                    <a:pt x="610816" y="922756"/>
                    <a:pt x="627148" y="922756"/>
                    <a:pt x="643480" y="921123"/>
                  </a:cubicBezTo>
                  <a:cubicBezTo>
                    <a:pt x="1239597" y="894992"/>
                    <a:pt x="1229797" y="4900"/>
                    <a:pt x="632047" y="0"/>
                  </a:cubicBezTo>
                  <a:cubicBezTo>
                    <a:pt x="592850" y="0"/>
                    <a:pt x="565087" y="1633"/>
                    <a:pt x="553654" y="32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24"/>
            <p:cNvSpPr/>
            <p:nvPr/>
          </p:nvSpPr>
          <p:spPr>
            <a:xfrm>
              <a:off x="10603622" y="864880"/>
              <a:ext cx="795366" cy="339704"/>
            </a:xfrm>
            <a:custGeom>
              <a:avLst/>
              <a:gdLst>
                <a:gd name="connsiteX0" fmla="*/ 0 w 795366"/>
                <a:gd name="connsiteY0" fmla="*/ 339705 h 339704"/>
                <a:gd name="connsiteX1" fmla="*/ 455662 w 795366"/>
                <a:gd name="connsiteY1" fmla="*/ 339705 h 339704"/>
                <a:gd name="connsiteX2" fmla="*/ 795367 w 795366"/>
                <a:gd name="connsiteY2" fmla="*/ 0 h 339704"/>
                <a:gd name="connsiteX3" fmla="*/ 795367 w 795366"/>
                <a:gd name="connsiteY3" fmla="*/ 0 h 339704"/>
                <a:gd name="connsiteX4" fmla="*/ 339705 w 795366"/>
                <a:gd name="connsiteY4" fmla="*/ 0 h 339704"/>
                <a:gd name="connsiteX5" fmla="*/ 0 w 795366"/>
                <a:gd name="connsiteY5" fmla="*/ 339705 h 339704"/>
                <a:gd name="connsiteX6" fmla="*/ 0 w 795366"/>
                <a:gd name="connsiteY6" fmla="*/ 339705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66" h="339704">
                  <a:moveTo>
                    <a:pt x="0" y="339705"/>
                  </a:moveTo>
                  <a:lnTo>
                    <a:pt x="455662" y="339705"/>
                  </a:lnTo>
                  <a:cubicBezTo>
                    <a:pt x="643480" y="339705"/>
                    <a:pt x="795367" y="187818"/>
                    <a:pt x="795367" y="0"/>
                  </a:cubicBezTo>
                  <a:lnTo>
                    <a:pt x="795367" y="0"/>
                  </a:lnTo>
                  <a:lnTo>
                    <a:pt x="339705" y="0"/>
                  </a:lnTo>
                  <a:cubicBezTo>
                    <a:pt x="151887" y="0"/>
                    <a:pt x="0" y="151887"/>
                    <a:pt x="0" y="339705"/>
                  </a:cubicBezTo>
                  <a:lnTo>
                    <a:pt x="0" y="339705"/>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6" name="直线连接符 5"/>
          <p:cNvCxnSpPr/>
          <p:nvPr/>
        </p:nvCxnSpPr>
        <p:spPr>
          <a:xfrm>
            <a:off x="532713" y="757963"/>
            <a:ext cx="111588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780140" cy="6871548"/>
          </a:xfrm>
          <a:prstGeom prst="rect">
            <a:avLst/>
          </a:prstGeom>
          <a:gradFill>
            <a:gsLst>
              <a:gs pos="100000">
                <a:srgbClr val="00B0F0"/>
              </a:gs>
              <a:gs pos="0">
                <a:srgbClr val="0E93C4"/>
              </a:gs>
            </a:gsLst>
            <a:lin ang="0" scaled="0"/>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 name="矩形: 圆顶角 1"/>
          <p:cNvSpPr/>
          <p:nvPr/>
        </p:nvSpPr>
        <p:spPr>
          <a:xfrm rot="16200000">
            <a:off x="2962573" y="-2186658"/>
            <a:ext cx="6871549" cy="11243953"/>
          </a:xfrm>
          <a:prstGeom prst="round2SameRect">
            <a:avLst>
              <a:gd name="adj1" fmla="val 1494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3025185" y="1271462"/>
            <a:ext cx="8568690" cy="87421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临床</a:t>
            </a:r>
            <a:r>
              <a:rPr kumimoji="0" lang="en-US" altLang="zh-CN" sz="1800" b="1" i="0" u="none" strike="noStrike" kern="1200" cap="none" spc="0" normalizeH="0" baseline="0" noProof="0" dirty="0" err="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适应症</a:t>
            </a:r>
            <a:r>
              <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缺血性视神经病变、急性缺血性脑卒中引起的急性瘫痪</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偏头痛</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视网膜血管痉挛</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、震颤麻痹</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1"/>
            </p:custDataLst>
          </p:nvPr>
        </p:nvSpPr>
        <p:spPr>
          <a:xfrm>
            <a:off x="2622296" y="2334089"/>
            <a:ext cx="9103995" cy="458715"/>
          </a:xfrm>
          <a:prstGeom prst="rect">
            <a:avLst/>
          </a:prstGeom>
          <a:noFill/>
        </p:spPr>
        <p:txBody>
          <a:bodyPr wrap="square">
            <a:spAutoFit/>
          </a:bodyPr>
          <a:lstStyle/>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药物警戒</a:t>
            </a:r>
            <a:r>
              <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无肝肾毒性</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不良反应轻微</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；长期使用</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无蓄积毒性</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无警告警示记录</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custDataLst>
              <p:tags r:id="rId2"/>
            </p:custDataLst>
          </p:nvPr>
        </p:nvSpPr>
        <p:spPr>
          <a:xfrm>
            <a:off x="2629411" y="4545097"/>
            <a:ext cx="8225344" cy="874214"/>
          </a:xfrm>
          <a:prstGeom prst="rect">
            <a:avLst/>
          </a:prstGeom>
          <a:noFill/>
        </p:spPr>
        <p:txBody>
          <a:bodyPr wrap="square">
            <a:spAutoFit/>
          </a:bodyPr>
          <a:lstStyle/>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err="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中国原创化药：</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多项专利保护，获</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全国科学大会奖等</a:t>
            </a:r>
            <a:r>
              <a:rPr kumimoji="0" lang="en-US" altLang="zh-CN" sz="1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国家级奖项</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国际创新：</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莨菪产品研究获世界十大科技进展之一</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0" name="文本框 19"/>
          <p:cNvSpPr txBox="1"/>
          <p:nvPr>
            <p:custDataLst>
              <p:tags r:id="rId3"/>
            </p:custDataLst>
          </p:nvPr>
        </p:nvSpPr>
        <p:spPr>
          <a:xfrm>
            <a:off x="2622296" y="5619703"/>
            <a:ext cx="9322778" cy="1337945"/>
          </a:xfrm>
          <a:prstGeom prst="rect">
            <a:avLst/>
          </a:prstGeom>
          <a:noFill/>
        </p:spPr>
        <p:txBody>
          <a:bodyPr wrap="square">
            <a:spAutoFit/>
          </a:bodyPr>
          <a:lstStyle/>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临床价值：</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对缺血性</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脑</a:t>
            </a:r>
            <a:r>
              <a:rPr lang="en-US" altLang="zh-CN"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卒中</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和缺血性视神经病变</a:t>
            </a:r>
            <a:r>
              <a:rPr lang="en-US" altLang="zh-CN"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有明确的治疗价值，惠及千万患者，满足基本医疗需求</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34340" marR="0" lvl="0" indent="0" algn="l" defTabSz="914400" rtl="0" eaLnBrk="1" fontAlgn="auto" latinLnBrk="0" hangingPunct="1">
              <a:lnSpc>
                <a:spcPct val="15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1" name="直接连接符 25"/>
          <p:cNvCxnSpPr/>
          <p:nvPr>
            <p:custDataLst>
              <p:tags r:id="rId4"/>
            </p:custDataLst>
          </p:nvPr>
        </p:nvCxnSpPr>
        <p:spPr>
          <a:xfrm>
            <a:off x="3165500" y="2937996"/>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5"/>
            </p:custDataLst>
          </p:nvPr>
        </p:nvSpPr>
        <p:spPr>
          <a:xfrm>
            <a:off x="2629411" y="2997981"/>
            <a:ext cx="8206740" cy="1337945"/>
          </a:xfrm>
          <a:prstGeom prst="rect">
            <a:avLst/>
          </a:prstGeom>
          <a:noFill/>
        </p:spPr>
        <p:txBody>
          <a:bodyPr wrap="square">
            <a:spAutoFit/>
          </a:bodyPr>
          <a:lstStyle/>
          <a:p>
            <a:pPr marL="43434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a:t>
            </a: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脑</a:t>
            </a:r>
            <a:r>
              <a:rPr kumimoji="0" lang="en-US" altLang="zh-CN" sz="1800" b="1" i="0" u="none" strike="noStrike" kern="1200" cap="none" spc="0" normalizeH="0" baseline="0" noProof="0" dirty="0" err="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卒中</a:t>
            </a: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快速恢复神经功能，</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有效降低患者90天残障率</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缺血性视神经病变：</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快速改善视力、视野</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3434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证据：</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指南/共识纳入、推荐</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直接连接符 25"/>
          <p:cNvCxnSpPr/>
          <p:nvPr>
            <p:custDataLst>
              <p:tags r:id="rId6"/>
            </p:custDataLst>
          </p:nvPr>
        </p:nvCxnSpPr>
        <p:spPr>
          <a:xfrm>
            <a:off x="3152280" y="4443904"/>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5"/>
          <p:cNvCxnSpPr/>
          <p:nvPr>
            <p:custDataLst>
              <p:tags r:id="rId7"/>
            </p:custDataLst>
          </p:nvPr>
        </p:nvCxnSpPr>
        <p:spPr>
          <a:xfrm>
            <a:off x="3165500" y="5601250"/>
            <a:ext cx="8711771"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5"/>
          <p:cNvCxnSpPr/>
          <p:nvPr>
            <p:custDataLst>
              <p:tags r:id="rId8"/>
            </p:custDataLst>
          </p:nvPr>
        </p:nvCxnSpPr>
        <p:spPr>
          <a:xfrm>
            <a:off x="3152280" y="2187201"/>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42169" y="1325851"/>
            <a:ext cx="1958975" cy="5040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基本信息</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529424" y="220882"/>
            <a:ext cx="1723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目     录</a:t>
            </a:r>
            <a:endPar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4030610" y="699440"/>
            <a:ext cx="46178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70C0"/>
                </a:solidFill>
                <a:effectLst/>
                <a:uLnTx/>
                <a:uFillTx/>
                <a:latin typeface="Hanson" pitchFamily="2" charset="0"/>
                <a:ea typeface="+mj-ea"/>
                <a:cs typeface="+mn-cs"/>
              </a:rPr>
              <a:t>CONTENTS</a:t>
            </a:r>
            <a:endParaRPr kumimoji="0" lang="en-US" altLang="zh-CN" sz="2400" b="0" i="0" u="none" strike="noStrike" kern="1200" cap="none" spc="0" normalizeH="0" baseline="0" noProof="0" dirty="0">
              <a:ln>
                <a:noFill/>
              </a:ln>
              <a:solidFill>
                <a:srgbClr val="0070C0"/>
              </a:solidFill>
              <a:effectLst/>
              <a:uLnTx/>
              <a:uFillTx/>
              <a:latin typeface="Hanson" pitchFamily="2" charset="0"/>
              <a:ea typeface="+mj-ea"/>
              <a:cs typeface="+mn-cs"/>
            </a:endParaRPr>
          </a:p>
        </p:txBody>
      </p:sp>
      <p:cxnSp>
        <p:nvCxnSpPr>
          <p:cNvPr id="29" name="直线连接符 28"/>
          <p:cNvCxnSpPr/>
          <p:nvPr/>
        </p:nvCxnSpPr>
        <p:spPr>
          <a:xfrm>
            <a:off x="4406680" y="742701"/>
            <a:ext cx="39833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12" name="文本框 11"/>
          <p:cNvSpPr txBox="1"/>
          <p:nvPr>
            <p:custDataLst>
              <p:tags r:id="rId9"/>
            </p:custDataLst>
          </p:nvPr>
        </p:nvSpPr>
        <p:spPr>
          <a:xfrm>
            <a:off x="1056005" y="4660265"/>
            <a:ext cx="217360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创 新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10"/>
            </p:custDataLst>
          </p:nvPr>
        </p:nvSpPr>
        <p:spPr>
          <a:xfrm>
            <a:off x="1056005" y="3369310"/>
            <a:ext cx="229362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 效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custDataLst>
              <p:tags r:id="rId11"/>
            </p:custDataLst>
          </p:nvPr>
        </p:nvSpPr>
        <p:spPr>
          <a:xfrm>
            <a:off x="1056005" y="2352675"/>
            <a:ext cx="217360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 全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custDataLst>
              <p:tags r:id="rId12"/>
            </p:custDataLst>
          </p:nvPr>
        </p:nvSpPr>
        <p:spPr>
          <a:xfrm>
            <a:off x="1070610" y="5701030"/>
            <a:ext cx="215836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 </a:t>
            </a:r>
            <a:r>
              <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 平 性</a:t>
            </a:r>
            <a:endParaRPr kumimoji="0" lang="zh-CN" altLang="en-US" sz="2400" b="1" i="0" u="none" strike="noStrike" kern="1200" cap="none" spc="0" normalizeH="0" baseline="0" noProof="0" dirty="0">
              <a:ln>
                <a:noFill/>
              </a:ln>
              <a:solidFill>
                <a:srgbClr val="1663C4"/>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标题 7"/>
          <p:cNvSpPr txBox="1"/>
          <p:nvPr/>
        </p:nvSpPr>
        <p:spPr>
          <a:xfrm>
            <a:off x="334829" y="198828"/>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  </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基本信息</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1</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产品信息及上市情况</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aphicFrame>
        <p:nvGraphicFramePr>
          <p:cNvPr id="31" name="表格 30"/>
          <p:cNvGraphicFramePr>
            <a:graphicFrameLocks noGrp="1"/>
          </p:cNvGraphicFramePr>
          <p:nvPr>
            <p:custDataLst>
              <p:tags r:id="rId1"/>
            </p:custDataLst>
          </p:nvPr>
        </p:nvGraphicFramePr>
        <p:xfrm>
          <a:off x="315234" y="904492"/>
          <a:ext cx="11660865" cy="5226750"/>
        </p:xfrm>
        <a:graphic>
          <a:graphicData uri="http://schemas.openxmlformats.org/drawingml/2006/table">
            <a:tbl>
              <a:tblPr firstRow="1" bandCol="1">
                <a:tableStyleId>{5940675A-B579-460E-94D1-54222C63F5DA}</a:tableStyleId>
              </a:tblPr>
              <a:tblGrid>
                <a:gridCol w="2769922"/>
                <a:gridCol w="2435911"/>
                <a:gridCol w="1708833"/>
                <a:gridCol w="4746199"/>
              </a:tblGrid>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通用名</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氢溴酸樟柳碱片</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hMerge="1">
                  <a:tcPr/>
                </a:tc>
                <a:tc hMerge="1">
                  <a:tcPr/>
                </a:tc>
              </a:tr>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注册规格</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solidFill>
                            <a:srgbClr val="C00000"/>
                          </a:solidFill>
                          <a:effectLst/>
                          <a:latin typeface="微软雅黑" panose="020B0503020204020204" pitchFamily="34" charset="-122"/>
                          <a:ea typeface="微软雅黑" panose="020B0503020204020204" pitchFamily="34" charset="-122"/>
                        </a:rPr>
                        <a:t>1</a:t>
                      </a:r>
                      <a:r>
                        <a:rPr lang="en-US" altLang="zh-CN" sz="1600" b="1" u="none" strike="noStrike" spc="120" baseline="0" dirty="0">
                          <a:solidFill>
                            <a:srgbClr val="C00000"/>
                          </a:solidFill>
                          <a:effectLst/>
                          <a:latin typeface="微软雅黑" panose="020B0503020204020204" pitchFamily="34" charset="-122"/>
                          <a:ea typeface="微软雅黑" panose="020B0503020204020204" pitchFamily="34" charset="-122"/>
                        </a:rPr>
                        <a:t>mg</a:t>
                      </a:r>
                      <a:endParaRPr lang="en-US" altLang="zh-CN" sz="1600" b="1" u="none" strike="noStrike" spc="120" baseline="0" dirty="0">
                        <a:solidFill>
                          <a:srgbClr val="C00000"/>
                        </a:solidFill>
                        <a:effectLst/>
                        <a:latin typeface="微软雅黑" panose="020B0503020204020204" pitchFamily="34" charset="-122"/>
                        <a:ea typeface="微软雅黑" panose="020B0503020204020204" pitchFamily="34" charset="-122"/>
                      </a:endParaRPr>
                    </a:p>
                  </a:txBody>
                  <a:tcPr marL="177800" marR="177800" marT="107950" marB="107950" anchor="ctr"/>
                </a:tc>
                <a:tc hMerge="1">
                  <a:tcPr/>
                </a:tc>
                <a:tc hMerge="1">
                  <a:tcPr/>
                </a:tc>
              </a:tr>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适应症</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solidFill>
                            <a:srgbClr val="C00000"/>
                          </a:solidFill>
                          <a:effectLst/>
                          <a:latin typeface="微软雅黑" panose="020B0503020204020204" pitchFamily="34" charset="-122"/>
                          <a:ea typeface="微软雅黑" panose="020B0503020204020204" pitchFamily="34" charset="-122"/>
                          <a:sym typeface="+mn-ea"/>
                        </a:rPr>
                        <a:t>缺血性视神经病变</a:t>
                      </a:r>
                      <a:r>
                        <a:rPr lang="zh-CN" altLang="en-US" sz="1400" spc="120" dirty="0">
                          <a:effectLst/>
                          <a:latin typeface="微软雅黑" panose="020B0503020204020204" pitchFamily="34" charset="-122"/>
                          <a:ea typeface="微软雅黑" panose="020B0503020204020204" pitchFamily="34" charset="-122"/>
                          <a:sym typeface="+mn-ea"/>
                        </a:rPr>
                        <a:t>、</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rPr>
                        <a:t>急性缺血性脑卒中</a:t>
                      </a:r>
                      <a:r>
                        <a:rPr lang="zh-CN" altLang="en-US" sz="1400" b="0" u="none" strike="noStrike" spc="120" baseline="0" dirty="0">
                          <a:effectLst/>
                          <a:latin typeface="微软雅黑" panose="020B0503020204020204" pitchFamily="34" charset="-122"/>
                          <a:ea typeface="微软雅黑" panose="020B0503020204020204" pitchFamily="34" charset="-122"/>
                        </a:rPr>
                        <a:t>引起的急性瘫痪、偏头痛、视网膜血管痉挛、震颤麻痹</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hMerge="1">
                  <a:tcPr/>
                </a:tc>
                <a:tc hMerge="1">
                  <a:tcPr/>
                </a:tc>
              </a:tr>
              <a:tr h="4757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用法用量</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口服。一次</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4mg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，一日</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10mg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；极量：一次</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10mg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a:tc>
                <a:tc hMerge="1">
                  <a:tcPr/>
                </a:tc>
              </a:tr>
              <a:tr h="12622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全球首个上市国家</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u="none" strike="noStrike" spc="120" baseline="0" dirty="0">
                          <a:solidFill>
                            <a:schemeClr val="tx1"/>
                          </a:solidFill>
                          <a:effectLst/>
                          <a:latin typeface="微软雅黑" panose="020B0503020204020204" pitchFamily="34" charset="-122"/>
                          <a:ea typeface="微软雅黑" panose="020B0503020204020204" pitchFamily="34" charset="-122"/>
                        </a:rPr>
                        <a:t>中国</a:t>
                      </a:r>
                      <a:endParaRPr lang="en-US" altLang="zh-CN" sz="1400" b="1" u="none" strike="noStrike" spc="120" baseline="0" dirty="0">
                        <a:solidFill>
                          <a:schemeClr val="tx1"/>
                        </a:solidFill>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200" b="0" u="none" strike="noStrike" spc="120" baseline="0" dirty="0">
                          <a:solidFill>
                            <a:schemeClr val="tx1"/>
                          </a:solidFill>
                          <a:effectLst/>
                          <a:latin typeface="微软雅黑" panose="020B0503020204020204" pitchFamily="34" charset="-122"/>
                          <a:ea typeface="微软雅黑" panose="020B0503020204020204" pitchFamily="34" charset="-122"/>
                        </a:rPr>
                        <a:t>原创植化药，国外未上市</a:t>
                      </a:r>
                      <a:endParaRPr lang="zh-CN" altLang="en-US" sz="1200" b="0" u="none" strike="noStrike" spc="120" baseline="0" dirty="0">
                        <a:solidFill>
                          <a:schemeClr val="tx1"/>
                        </a:solidFill>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中国大陆</a:t>
                      </a:r>
                      <a:endParaRPr lang="zh-CN" altLang="en-US" sz="1600" b="1"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上市时间</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rPr>
                        <a:t>1981年8月</a:t>
                      </a:r>
                      <a:endPar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因原植物山莨菪为</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国家二级保护植物</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不能采挖、</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进藏交通困难</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等原因而</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停产；</a:t>
                      </a:r>
                      <a:r>
                        <a:rPr lang="en-US" altLang="zh-CN"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年退出野生植物保护名录</a:t>
                      </a:r>
                      <a:r>
                        <a:rPr lang="en-US" altLang="zh-CN" sz="1200" spc="12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经过数十年科研创新攻关，原植物山莨菪实现“野生”变“家养”，质量标准提升，2016年</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量产上市。</a:t>
                      </a:r>
                      <a:endParaRPr lang="zh-CN" altLang="en-US" sz="1200" b="1" u="non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7492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大陆地区同通用名药品上市情况</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无</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是否为OTC</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药品</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否</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r>
              <a:tr h="6752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buNone/>
                      </a:pPr>
                      <a:r>
                        <a:rPr lang="zh-CN" altLang="en-US" sz="1600" b="1" u="none" strike="noStrike" kern="1200" spc="120" baseline="0" dirty="0">
                          <a:effectLst/>
                          <a:latin typeface="微软雅黑" panose="020B0503020204020204" pitchFamily="34" charset="-122"/>
                          <a:ea typeface="微软雅黑" panose="020B0503020204020204" pitchFamily="34" charset="-122"/>
                        </a:rPr>
                        <a:t>中国原研</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10000"/>
                        </a:lnSpc>
                        <a:spcBef>
                          <a:spcPts val="0"/>
                        </a:spcBef>
                        <a:spcAft>
                          <a:spcPts val="0"/>
                        </a:spcAft>
                        <a:buNone/>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举国体制下全国数十家科研院所及数百位科学家研发的</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原创植化药</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；因原料问题</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停产</a:t>
                      </a:r>
                      <a:r>
                        <a:rPr lang="en-US" altLang="zh-CN"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余年</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；荣获</a:t>
                      </a:r>
                      <a:r>
                        <a:rPr 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首届</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全国科学大会奖</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国家发明三等奖等</a:t>
                      </a:r>
                      <a:r>
                        <a:rPr lang="en-US" altLang="zh-CN" sz="1400" b="0" u="none" strike="noStrike" spc="120" baseline="30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；近二十余年来开展全产业链打造和科研技术创新。</a:t>
                      </a:r>
                      <a:endPar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r h="590325">
                <a:tc>
                  <a:txBody>
                    <a:bodyPr/>
                    <a:lstStyle/>
                    <a:p>
                      <a:pPr indent="0" algn="ctr" defTabSz="914400" rtl="0" fontAlgn="ctr">
                        <a:lnSpc>
                          <a:spcPct val="110000"/>
                        </a:lnSpc>
                        <a:spcBef>
                          <a:spcPts val="0"/>
                        </a:spcBef>
                        <a:spcAft>
                          <a:spcPts val="0"/>
                        </a:spcAft>
                        <a:buNone/>
                      </a:pPr>
                      <a:r>
                        <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rPr>
                        <a:t>国际地位理论创新</a:t>
                      </a:r>
                      <a:endPar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p>
                      <a:pPr indent="0" algn="ctr" fontAlgn="ctr">
                        <a:lnSpc>
                          <a:spcPct val="110000"/>
                        </a:lnSpc>
                        <a:spcBef>
                          <a:spcPts val="0"/>
                        </a:spcBef>
                        <a:spcAft>
                          <a:spcPts val="0"/>
                        </a:spcAft>
                        <a:buNone/>
                      </a:pP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基于莨菪类药物的研究成果微循环“修氏理论”，获“</a:t>
                      </a:r>
                      <a:r>
                        <a:rPr 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世界十大科技进展之一</a:t>
                      </a: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bl>
          </a:graphicData>
        </a:graphic>
      </p:graphicFrame>
      <p:sp>
        <p:nvSpPr>
          <p:cNvPr id="2" name="文本框 1"/>
          <p:cNvSpPr txBox="1"/>
          <p:nvPr/>
        </p:nvSpPr>
        <p:spPr>
          <a:xfrm>
            <a:off x="215900" y="6468206"/>
            <a:ext cx="10598785" cy="275590"/>
          </a:xfrm>
          <a:prstGeom prst="rect">
            <a:avLst/>
          </a:prstGeom>
          <a:noFill/>
        </p:spPr>
        <p:txBody>
          <a:bodyPr wrap="square" rtlCol="0" anchor="t">
            <a:spAutoFit/>
          </a:bodyPr>
          <a:lstStyle/>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国家林业和草原局</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农业农村部公告（</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年第</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国家重点保护野生植物名录，</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www.gov.cn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zhengceku</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/2021-09/09/content_5636409.htm</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胆碱能神经阻滞新药</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樟柳碱</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www.imm.ac.cn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kycg</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kjjl</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/fccd1f80e512412bbeab635005660825.htm </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215900" y="305731"/>
            <a:ext cx="198670" cy="354397"/>
            <a:chOff x="712983" y="864880"/>
            <a:chExt cx="952154" cy="1847145"/>
          </a:xfrm>
          <a:solidFill>
            <a:srgbClr val="0070C0"/>
          </a:solidFill>
          <a:effectLst>
            <a:reflection blurRad="101600" stA="52000" endA="300" endPos="35000" dir="5400000" sy="-100000" algn="bl" rotWithShape="0"/>
          </a:effectLst>
        </p:grpSpPr>
        <p:sp>
          <p:nvSpPr>
            <p:cNvPr id="4"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5"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6" name="直线连接符 5"/>
          <p:cNvCxnSpPr/>
          <p:nvPr/>
        </p:nvCxnSpPr>
        <p:spPr>
          <a:xfrm>
            <a:off x="315235" y="762234"/>
            <a:ext cx="11660865"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73660" y="1196577"/>
          <a:ext cx="11639871" cy="5070833"/>
        </p:xfrm>
        <a:graphic>
          <a:graphicData uri="http://schemas.openxmlformats.org/drawingml/2006/table">
            <a:tbl>
              <a:tblPr firstRow="1">
                <a:tableStyleId>{5940675A-B579-460E-94D1-54222C63F5DA}</a:tableStyleId>
              </a:tblPr>
              <a:tblGrid>
                <a:gridCol w="1136268"/>
                <a:gridCol w="6498574"/>
                <a:gridCol w="4005029"/>
              </a:tblGrid>
              <a:tr h="466029">
                <a:tc>
                  <a:txBody>
                    <a:bodyPr/>
                    <a:lstStyle/>
                    <a:p>
                      <a:pPr indent="0" algn="ctr" fontAlgn="ctr">
                        <a:lnSpc>
                          <a:spcPct val="120000"/>
                        </a:lnSpc>
                        <a:spcBef>
                          <a:spcPts val="0"/>
                        </a:spcBef>
                        <a:spcAft>
                          <a:spcPts val="0"/>
                        </a:spcAft>
                      </a:pPr>
                      <a:r>
                        <a:rPr lang="zh-CN" sz="1400" spc="120" dirty="0">
                          <a:solidFill>
                            <a:schemeClr val="tx1"/>
                          </a:solidFill>
                          <a:latin typeface="微软雅黑" panose="020B0503020204020204" pitchFamily="34" charset="-122"/>
                          <a:ea typeface="微软雅黑" panose="020B0503020204020204" pitchFamily="34" charset="-122"/>
                        </a:rPr>
                        <a:t>项目</a:t>
                      </a:r>
                      <a:endParaRPr lang="zh-CN"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缺血性脑卒中</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缺血性视神经病变</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466029">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参考药物</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丁苯酞软胶囊</a:t>
                      </a:r>
                      <a:endParaRPr lang="zh-CN" altLang="en-US" sz="1400" b="1"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目录</a:t>
                      </a:r>
                      <a:r>
                        <a:rPr lang="zh-CN" sz="1400" b="1" spc="120" dirty="0">
                          <a:latin typeface="微软雅黑" panose="020B0503020204020204" pitchFamily="34" charset="-122"/>
                          <a:ea typeface="微软雅黑" panose="020B0503020204020204" pitchFamily="34" charset="-122"/>
                        </a:rPr>
                        <a:t>内无参考药物</a:t>
                      </a:r>
                      <a:endParaRPr lang="zh-CN" sz="1400" b="1" spc="120" dirty="0">
                        <a:latin typeface="微软雅黑" panose="020B0503020204020204" pitchFamily="34" charset="-122"/>
                        <a:ea typeface="微软雅黑" panose="020B0503020204020204" pitchFamily="34" charset="-122"/>
                      </a:endParaRPr>
                    </a:p>
                  </a:txBody>
                  <a:tcPr marL="177800" marR="177800" marT="107950" marB="107950" anchor="ctr"/>
                </a:tc>
              </a:tr>
              <a:tr h="950242">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选择理由</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与本品适应症基本相同</a:t>
                      </a:r>
                      <a:r>
                        <a:rPr lang="zh-CN" altLang="en-US" sz="1400" spc="120" dirty="0">
                          <a:latin typeface="微软雅黑" panose="020B0503020204020204" pitchFamily="34" charset="-122"/>
                          <a:ea typeface="微软雅黑" panose="020B0503020204020204" pitchFamily="34" charset="-122"/>
                        </a:rPr>
                        <a:t>，临床应用广泛</a:t>
                      </a:r>
                      <a:endParaRPr lang="en-US"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参照药品在</a:t>
                      </a:r>
                      <a:r>
                        <a:rPr lang="zh-CN" altLang="en-US" sz="1400" spc="120" dirty="0">
                          <a:latin typeface="微软雅黑" panose="020B0503020204020204" pitchFamily="34" charset="-122"/>
                          <a:ea typeface="微软雅黑" panose="020B0503020204020204" pitchFamily="34" charset="-122"/>
                        </a:rPr>
                        <a:t>国家</a:t>
                      </a:r>
                      <a:r>
                        <a:rPr lang="zh-CN" altLang="zh-CN" sz="1400" spc="120" dirty="0">
                          <a:latin typeface="微软雅黑" panose="020B0503020204020204" pitchFamily="34" charset="-122"/>
                          <a:ea typeface="微软雅黑" panose="020B0503020204020204" pitchFamily="34" charset="-122"/>
                        </a:rPr>
                        <a:t>医保目录，为国谈品种</a:t>
                      </a:r>
                      <a:endParaRPr lang="zh-CN"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均有</a:t>
                      </a:r>
                      <a:r>
                        <a:rPr lang="zh-CN" altLang="en-US" sz="1400" spc="120" dirty="0">
                          <a:latin typeface="微软雅黑" panose="020B0503020204020204" pitchFamily="34" charset="-122"/>
                          <a:ea typeface="微软雅黑" panose="020B0503020204020204" pitchFamily="34" charset="-122"/>
                        </a:rPr>
                        <a:t>脑血循环改善</a:t>
                      </a:r>
                      <a:r>
                        <a:rPr lang="zh-CN" altLang="zh-CN" sz="1400" spc="120" dirty="0">
                          <a:latin typeface="微软雅黑" panose="020B0503020204020204" pitchFamily="34" charset="-122"/>
                          <a:ea typeface="微软雅黑" panose="020B0503020204020204" pitchFamily="34" charset="-122"/>
                        </a:rPr>
                        <a:t>作用</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en-US" sz="1400" spc="120">
                          <a:latin typeface="微软雅黑" panose="020B0503020204020204" pitchFamily="34" charset="-122"/>
                          <a:ea typeface="微软雅黑" panose="020B0503020204020204" pitchFamily="34" charset="-122"/>
                        </a:rPr>
                        <a:t>/</a:t>
                      </a:r>
                      <a:endParaRPr lang="en-US" sz="1400" spc="120">
                        <a:latin typeface="微软雅黑" panose="020B0503020204020204" pitchFamily="34" charset="-122"/>
                        <a:ea typeface="微软雅黑" panose="020B0503020204020204" pitchFamily="34" charset="-122"/>
                      </a:endParaRPr>
                    </a:p>
                  </a:txBody>
                  <a:tcPr marL="177800" marR="177800" marT="107950" marB="107950" anchor="ctr"/>
                </a:tc>
              </a:tr>
              <a:tr h="955040">
                <a:tc rowSpan="2">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产品优势</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ctr">
                        <a:lnSpc>
                          <a:spcPct val="150000"/>
                        </a:lnSpc>
                        <a:spcBef>
                          <a:spcPts val="0"/>
                        </a:spcBef>
                        <a:spcAft>
                          <a:spcPts val="0"/>
                        </a:spcAft>
                        <a:buFont typeface="Wingdings" panose="05000000000000000000" charset="0"/>
                        <a:buChar char="Ø"/>
                      </a:pP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口服</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绝对生物利用度高，超过</a:t>
                      </a:r>
                      <a:r>
                        <a:rPr lang="en-US"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60%</a:t>
                      </a:r>
                      <a:endParaRPr lang="en-US" altLang="zh-CN"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Ø"/>
                      </a:pP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适用</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中、重</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度患者</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序贯</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治疗</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Ø"/>
                      </a:pPr>
                      <a:r>
                        <a:rPr lang="zh-CN" altLang="en-US"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在</a:t>
                      </a:r>
                      <a:r>
                        <a:rPr lang="zh-CN" altLang="zh-CN"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亚急性和恢复阶段可促进神经重塑，并促进神经功能恢复</a:t>
                      </a:r>
                      <a:endParaRPr lang="zh-CN" altLang="zh-CN" sz="11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可</a:t>
                      </a:r>
                      <a:r>
                        <a:rPr lang="zh-CN" altLang="zh-CN" sz="1400" b="1" spc="120" dirty="0">
                          <a:solidFill>
                            <a:srgbClr val="C00000"/>
                          </a:solidFill>
                          <a:latin typeface="微软雅黑" panose="020B0503020204020204" pitchFamily="34" charset="-122"/>
                          <a:ea typeface="微软雅黑" panose="020B0503020204020204" pitchFamily="34" charset="-122"/>
                        </a:rPr>
                        <a:t>填补</a:t>
                      </a:r>
                      <a:r>
                        <a:rPr lang="zh-CN" altLang="zh-CN" sz="1400" spc="120" dirty="0">
                          <a:latin typeface="微软雅黑" panose="020B0503020204020204" pitchFamily="34" charset="-122"/>
                          <a:ea typeface="微软雅黑" panose="020B0503020204020204" pitchFamily="34" charset="-122"/>
                        </a:rPr>
                        <a:t>缺血性视神经病变医保目录内无</a:t>
                      </a:r>
                      <a:r>
                        <a:rPr lang="zh-CN" altLang="en-US" sz="1400" spc="120" dirty="0">
                          <a:latin typeface="微软雅黑" panose="020B0503020204020204" pitchFamily="34" charset="-122"/>
                          <a:ea typeface="微软雅黑" panose="020B0503020204020204" pitchFamily="34" charset="-122"/>
                        </a:rPr>
                        <a:t>特异性</a:t>
                      </a:r>
                      <a:r>
                        <a:rPr lang="zh-CN" altLang="zh-CN" sz="1400" spc="120" dirty="0">
                          <a:latin typeface="微软雅黑" panose="020B0503020204020204" pitchFamily="34" charset="-122"/>
                          <a:ea typeface="微软雅黑" panose="020B0503020204020204" pitchFamily="34" charset="-122"/>
                        </a:rPr>
                        <a:t>治疗药物的</a:t>
                      </a:r>
                      <a:r>
                        <a:rPr lang="zh-CN" altLang="zh-CN" sz="1400" b="1" spc="120" dirty="0">
                          <a:solidFill>
                            <a:srgbClr val="C00000"/>
                          </a:solidFill>
                          <a:latin typeface="微软雅黑" panose="020B0503020204020204" pitchFamily="34" charset="-122"/>
                          <a:ea typeface="微软雅黑" panose="020B0503020204020204" pitchFamily="34" charset="-122"/>
                        </a:rPr>
                        <a:t>空白</a:t>
                      </a:r>
                      <a:endParaRPr lang="zh-CN" altLang="zh-CN" sz="1400" b="1" spc="120" dirty="0">
                        <a:solidFill>
                          <a:srgbClr val="C0000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快速改善视力、视野</a:t>
                      </a:r>
                      <a:r>
                        <a:rPr lang="zh-CN" altLang="en-US" sz="1400" spc="120" dirty="0">
                          <a:latin typeface="微软雅黑" panose="020B0503020204020204" pitchFamily="34" charset="-122"/>
                          <a:ea typeface="微软雅黑" panose="020B0503020204020204" pitchFamily="34" charset="-122"/>
                        </a:rPr>
                        <a:t>、生活质量</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1516738">
                <a:tc vMerge="1">
                  <a:tcPr marL="317500" marR="317500" marT="215900" marB="215900" anchor="ctr"/>
                </a:tc>
                <a:tc gridSpan="2">
                  <a:txBody>
                    <a:bodyPr/>
                    <a:lstStyle/>
                    <a:p>
                      <a:pPr indent="0" algn="l" fontAlgn="ctr">
                        <a:lnSpc>
                          <a:spcPct val="150000"/>
                        </a:lnSpc>
                        <a:spcBef>
                          <a:spcPts val="0"/>
                        </a:spcBef>
                        <a:spcAft>
                          <a:spcPts val="0"/>
                        </a:spcAft>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相比参照品，</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作用机制清晰，</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兼具改善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循环和脑细胞保护</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作用，片剂</a:t>
                      </a:r>
                      <a:r>
                        <a:rPr lang="zh-CN" altLang="en-US" sz="14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覆盖缺血性卒中</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亚急性期、恢复期</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ü"/>
                      </a:pP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天然</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独特的</a:t>
                      </a:r>
                      <a:r>
                        <a:rPr lang="zh-CN" altLang="zh-CN"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立体化学</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结构</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，透过</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血眼屏障</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，增强</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中枢神经保护作用，且出血、肝肾毒性及过敏风险低</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ü"/>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改善脑血循环：</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解除小动脉和微血管</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痉挛</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，加快缺血周围区</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血流速度</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，改善组织灌注；促进</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血管新生</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（侧支代偿）</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50000"/>
                        </a:lnSpc>
                        <a:spcBef>
                          <a:spcPts val="0"/>
                        </a:spcBef>
                        <a:spcAft>
                          <a:spcPts val="0"/>
                        </a:spcAft>
                        <a:buClrTx/>
                        <a:buSzTx/>
                        <a:buFont typeface="Wingdings" panose="05000000000000000000" charset="0"/>
                        <a:buChar char="ü"/>
                        <a:defRPr/>
                      </a:pPr>
                      <a:r>
                        <a:rPr lang="zh-CN" altLang="en-US"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通过</a:t>
                      </a:r>
                      <a:r>
                        <a:rPr lang="en-US" altLang="zh-CN"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Notch</a:t>
                      </a:r>
                      <a:r>
                        <a:rPr lang="zh-CN" altLang="zh-CN"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信号通路相关因子的调控，提升</a:t>
                      </a:r>
                      <a:r>
                        <a:rPr lang="zh-CN" altLang="zh-CN" sz="1400" b="1" kern="12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神经可塑性</a:t>
                      </a:r>
                      <a:r>
                        <a:rPr lang="zh-CN" altLang="zh-CN" sz="140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，并促进神经功能恢复</a:t>
                      </a:r>
                      <a:endPar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317500" marR="317500" marT="215900" marB="215900" anchor="ctr"/>
                </a:tc>
              </a:tr>
              <a:tr h="466029">
                <a:tc>
                  <a:txBody>
                    <a:bodyPr/>
                    <a:lstStyle/>
                    <a:p>
                      <a:pPr indent="0" algn="ctr" fontAlgn="ctr">
                        <a:lnSpc>
                          <a:spcPct val="120000"/>
                        </a:lnSpc>
                        <a:spcBef>
                          <a:spcPts val="0"/>
                        </a:spcBef>
                        <a:spcAft>
                          <a:spcPts val="0"/>
                        </a:spcAft>
                        <a:buNone/>
                      </a:pPr>
                      <a:r>
                        <a:rPr lang="zh-CN" altLang="en-US" sz="1400" b="1" spc="120">
                          <a:latin typeface="微软雅黑" panose="020B0503020204020204" pitchFamily="34" charset="-122"/>
                          <a:ea typeface="微软雅黑" panose="020B0503020204020204" pitchFamily="34" charset="-122"/>
                        </a:rPr>
                        <a:t>产品不足</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gridSpan="2">
                  <a:txBody>
                    <a:bodyPr/>
                    <a:lstStyle/>
                    <a:p>
                      <a:pPr indent="0" algn="l" fontAlgn="ctr">
                        <a:lnSpc>
                          <a:spcPct val="120000"/>
                        </a:lnSpc>
                        <a:spcBef>
                          <a:spcPts val="0"/>
                        </a:spcBef>
                        <a:spcAft>
                          <a:spcPts val="0"/>
                        </a:spcAft>
                        <a:buNone/>
                      </a:pPr>
                      <a:r>
                        <a:rPr lang="zh-CN" altLang="zh-CN" sz="1400" spc="120" dirty="0">
                          <a:latin typeface="微软雅黑" panose="020B0503020204020204" pitchFamily="34" charset="-122"/>
                          <a:ea typeface="微软雅黑" panose="020B0503020204020204" pitchFamily="34" charset="-122"/>
                        </a:rPr>
                        <a:t>原料药植物来源的前期受限，较现目录内产品上市及临床应用时间短</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hMerge="1">
                  <a:tcPr marL="317500" marR="317500" marT="215900" marB="215900" anchor="ctr"/>
                </a:tc>
              </a:tr>
            </a:tbl>
          </a:graphicData>
        </a:graphic>
      </p:graphicFrame>
      <p:sp>
        <p:nvSpPr>
          <p:cNvPr id="10" name="标题 7"/>
          <p:cNvSpPr txBox="1"/>
          <p:nvPr/>
        </p:nvSpPr>
        <p:spPr>
          <a:xfrm>
            <a:off x="330251" y="291551"/>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  </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基本信息</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2</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a:t>
            </a:r>
            <a:r>
              <a:rPr lang="zh-CN" altLang="en-US" sz="2400" dirty="0">
                <a:solidFill>
                  <a:srgbClr val="0070C0"/>
                </a:solidFill>
                <a:latin typeface="微软雅黑" panose="020B0503020204020204" pitchFamily="34" charset="-122"/>
                <a:cs typeface="微软雅黑" panose="020B0503020204020204" pitchFamily="34" charset="-122"/>
                <a:sym typeface="+mn-ea"/>
              </a:rPr>
              <a:t>产品特点及参照品的选择</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pSp>
        <p:nvGrpSpPr>
          <p:cNvPr id="6" name="组合 5"/>
          <p:cNvGrpSpPr/>
          <p:nvPr/>
        </p:nvGrpSpPr>
        <p:grpSpPr>
          <a:xfrm>
            <a:off x="254066" y="440162"/>
            <a:ext cx="198670" cy="354397"/>
            <a:chOff x="712983" y="864880"/>
            <a:chExt cx="952154" cy="1847145"/>
          </a:xfrm>
          <a:solidFill>
            <a:srgbClr val="0070C0"/>
          </a:solidFill>
          <a:effectLst>
            <a:reflection blurRad="101600" stA="52000" endA="300" endPos="35000" dir="5400000" sy="-100000" algn="bl" rotWithShape="0"/>
          </a:effectLst>
        </p:grpSpPr>
        <p:sp>
          <p:nvSpPr>
            <p:cNvPr id="7"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8"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9" name="直线连接符 8"/>
          <p:cNvCxnSpPr/>
          <p:nvPr/>
        </p:nvCxnSpPr>
        <p:spPr>
          <a:xfrm>
            <a:off x="254066" y="870995"/>
            <a:ext cx="11639871"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剪去对角的矩形 2"/>
          <p:cNvSpPr/>
          <p:nvPr>
            <p:custDataLst>
              <p:tags r:id="rId1"/>
            </p:custDataLst>
          </p:nvPr>
        </p:nvSpPr>
        <p:spPr>
          <a:xfrm rot="16200000">
            <a:off x="8622665" y="-1129310"/>
            <a:ext cx="596900" cy="5775325"/>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剪去对角的矩形 1"/>
          <p:cNvSpPr/>
          <p:nvPr>
            <p:custDataLst>
              <p:tags r:id="rId2"/>
            </p:custDataLst>
          </p:nvPr>
        </p:nvSpPr>
        <p:spPr>
          <a:xfrm rot="16200000">
            <a:off x="2777737" y="-815504"/>
            <a:ext cx="596831" cy="517633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矩形 58"/>
          <p:cNvSpPr/>
          <p:nvPr>
            <p:custDataLst>
              <p:tags r:id="rId3"/>
            </p:custDataLst>
          </p:nvPr>
        </p:nvSpPr>
        <p:spPr>
          <a:xfrm rot="5400000">
            <a:off x="995257" y="1553830"/>
            <a:ext cx="4147232" cy="5176332"/>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solidFill>
              <a:srgbClr val="B3EB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4"/>
            </p:custDataLst>
          </p:nvPr>
        </p:nvGrpSpPr>
        <p:grpSpPr>
          <a:xfrm>
            <a:off x="419406" y="1637241"/>
            <a:ext cx="5245735" cy="4334510"/>
            <a:chOff x="1236823" y="1587869"/>
            <a:chExt cx="4228466" cy="4519797"/>
          </a:xfrm>
        </p:grpSpPr>
        <p:sp>
          <p:nvSpPr>
            <p:cNvPr id="32" name="矩形 31"/>
            <p:cNvSpPr/>
            <p:nvPr>
              <p:custDataLst>
                <p:tags r:id="rId5"/>
              </p:custDataLst>
            </p:nvPr>
          </p:nvSpPr>
          <p:spPr>
            <a:xfrm>
              <a:off x="1236823" y="2222865"/>
              <a:ext cx="4228466" cy="3884801"/>
            </a:xfrm>
            <a:prstGeom prst="rect">
              <a:avLst/>
            </a:prstGeom>
            <a:ln>
              <a:noFill/>
            </a:ln>
          </p:spPr>
          <p:txBody>
            <a:bodyPr wrap="square">
              <a:spAutoFit/>
            </a:bodyPr>
            <a:lstStyle/>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a:t>
              </a:r>
              <a:endPar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具有高发病率、高致残率、高死亡率、高复发率和高经济负担五大特点，是</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我国成年人致死、致残的首位病因</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indent="-285750" fontAlgn="auto">
                <a:lnSpc>
                  <a:spcPct val="130000"/>
                </a:lnSpc>
                <a:spcBef>
                  <a:spcPct val="0"/>
                </a:spcBef>
                <a:spcAft>
                  <a:spcPct val="0"/>
                </a:spcAft>
                <a:buFont typeface="Wingdings" panose="05000000000000000000" charset="0"/>
                <a:buChar char="ü"/>
              </a:pP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年发病率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145/10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万，患病率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1256/10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万；病后致残率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14.6%-23.1%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13.9%-14.2%</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发病率、患病率、死亡率、人均住院医药费用呈现上升趋势</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Wingdings" panose="05000000000000000000" charset="0"/>
                <a:buChar char="ü"/>
                <a:defRPr/>
              </a:pPr>
              <a:endPar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endPar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是严重危害视功能的常见视神经疾病，非动脉炎性前部缺血性视神经病变发病率可达 0.23/万~1.02/万，是中老年患者</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致盲</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的主要原因之一</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a:t>
              </a:r>
              <a:r>
                <a:rPr lang="zh-CN" altLang="en-US" sz="1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人均住院医药费用呈现上升趋势。</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custDataLst>
                <p:tags r:id="rId6"/>
              </p:custDataLst>
            </p:nvPr>
          </p:nvSpPr>
          <p:spPr>
            <a:xfrm>
              <a:off x="2297663" y="1587869"/>
              <a:ext cx="2035684" cy="385120"/>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疾病的基本情况</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custDataLst>
              <p:tags r:id="rId7"/>
            </p:custDataLst>
          </p:nvPr>
        </p:nvGrpSpPr>
        <p:grpSpPr>
          <a:xfrm>
            <a:off x="6022451" y="1561810"/>
            <a:ext cx="5786755" cy="4642224"/>
            <a:chOff x="5803955" y="1587869"/>
            <a:chExt cx="4144728" cy="4875337"/>
          </a:xfrm>
        </p:grpSpPr>
        <p:sp>
          <p:nvSpPr>
            <p:cNvPr id="36" name="矩形 35"/>
            <p:cNvSpPr/>
            <p:nvPr>
              <p:custDataLst>
                <p:tags r:id="rId8"/>
              </p:custDataLst>
            </p:nvPr>
          </p:nvSpPr>
          <p:spPr>
            <a:xfrm>
              <a:off x="6799404" y="1587869"/>
              <a:ext cx="2434861" cy="368333"/>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未满足的治疗需求</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7" name="矩形 36"/>
            <p:cNvSpPr/>
            <p:nvPr>
              <p:custDataLst>
                <p:tags r:id="rId9"/>
              </p:custDataLst>
            </p:nvPr>
          </p:nvSpPr>
          <p:spPr>
            <a:xfrm>
              <a:off x="5803955" y="2097185"/>
              <a:ext cx="4144728" cy="4366021"/>
            </a:xfrm>
            <a:prstGeom prst="rect">
              <a:avLst/>
            </a:prstGeom>
            <a:noFill/>
            <a:ln>
              <a:solidFill>
                <a:srgbClr val="B3EBFF"/>
              </a:solidFill>
            </a:ln>
          </p:spPr>
          <p:txBody>
            <a:bodyPr wrap="square">
              <a:no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缺血性脑卒中再灌注治疗比例提高，增加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血流速度</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再通后改善微循环障碍和脑保护药物</a:t>
              </a:r>
              <a:r>
                <a:rPr kumimoji="0" lang="zh-CN" altLang="en-US" sz="1400" b="1"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仍然不足</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指南Ⅰ级推荐仍以</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再灌注治疗（溶栓和动脉取栓）为主</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溶栓率仅为</a:t>
              </a:r>
              <a:r>
                <a:rPr kumimoji="0" lang="en-US" altLang="zh-CN"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5.6%</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，取栓率仅为</a:t>
              </a:r>
              <a:r>
                <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lvl="0" indent="-285750">
                <a:lnSpc>
                  <a:spcPct val="150000"/>
                </a:lnSpc>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即使</a:t>
              </a:r>
              <a:r>
                <a:rPr kumimoji="0"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责任闭塞血管完全再通，仍有</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约</a:t>
              </a:r>
              <a:r>
                <a:rPr kumimoji="0" 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50%</a:t>
              </a:r>
              <a:r>
                <a:rPr kumimoji="0"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微循环障碍</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等原因</a:t>
              </a:r>
              <a:r>
                <a:rPr kumimoji="0" sz="1400" b="0" i="0" u="none" strike="noStrike" kern="0" cap="none" spc="10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不能恢复到功能独立</a:t>
              </a:r>
              <a:r>
                <a:rPr kumimoji="0" lang="en-US"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亚急性期</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仍需应用微循环障碍</a:t>
              </a:r>
              <a:r>
                <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药物。</a:t>
              </a:r>
              <a:endPar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1"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面临神经细胞保护和眼底微循环障碍复苏的双重困境。</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临床缺乏可通过血眼屏障的治疗性药物。</a:t>
              </a:r>
              <a:endPar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缺血性脑卒中、缺血性视神经病变</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药物治疗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仍是主要治疗手段，</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疾病</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发病机制</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要求药物</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兼具多阶段、多靶点</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但目前药物多聚焦</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单阶段、单靶点</a:t>
              </a:r>
              <a:r>
                <a:rPr kumimoji="0" lang="en-US" altLang="zh-CN" sz="1400" i="0" u="none" strike="noStrike" kern="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，仅单一对神经细胞保护或血液循环恢复有效。</a:t>
              </a:r>
              <a:endParaRPr kumimoji="0" lang="zh-CN" altLang="en-US" sz="140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文本框 38"/>
          <p:cNvSpPr txBox="1"/>
          <p:nvPr/>
        </p:nvSpPr>
        <p:spPr>
          <a:xfrm>
            <a:off x="419406" y="6359082"/>
            <a:ext cx="3993265" cy="369332"/>
          </a:xfrm>
          <a:prstGeom prst="rect">
            <a:avLst/>
          </a:prstGeom>
          <a:noFill/>
        </p:spPr>
        <p:txBody>
          <a:bodyPr wrap="square">
            <a:spAutoFit/>
          </a:bodyPr>
          <a:lstStyle/>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中国脑卒中防治报告 </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概要</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中国脑血管病杂志</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,2023</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我国非动脉炎性前部缺血性视神经病变诊断和治疗专家共识（2015年）.中华眼科杂志 ，2015</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中国急性缺血性卒中诊治指南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2023[J].</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中华神经科杂志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,2024</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标题 7"/>
          <p:cNvSpPr txBox="1"/>
          <p:nvPr/>
        </p:nvSpPr>
        <p:spPr>
          <a:xfrm>
            <a:off x="749223" y="553642"/>
            <a:ext cx="10908030" cy="65151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sym typeface="+mn-ea"/>
              </a:rPr>
              <a:t>基本信息（</a:t>
            </a:r>
            <a:r>
              <a:rPr lang="en-US" altLang="zh-CN" sz="2400" dirty="0">
                <a:solidFill>
                  <a:srgbClr val="0070C0"/>
                </a:solidFill>
                <a:latin typeface="微软雅黑" panose="020B0503020204020204" pitchFamily="34" charset="-122"/>
                <a:cs typeface="微软雅黑" panose="020B0503020204020204" pitchFamily="34" charset="-122"/>
                <a:sym typeface="+mn-ea"/>
              </a:rPr>
              <a:t>3</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a:t>
            </a:r>
            <a:r>
              <a:rPr lang="zh-CN" altLang="en-US" sz="2400" dirty="0">
                <a:solidFill>
                  <a:srgbClr val="0070C0"/>
                </a:solidFill>
                <a:latin typeface="微软雅黑" panose="020B0503020204020204" pitchFamily="34" charset="-122"/>
                <a:cs typeface="微软雅黑" panose="020B0503020204020204" pitchFamily="34" charset="-122"/>
                <a:sym typeface="+mn-ea"/>
              </a:rPr>
              <a:t>具有神经保护的</a:t>
            </a:r>
            <a:r>
              <a:rPr lang="zh-CN" altLang="en-US" sz="2400" dirty="0">
                <a:solidFill>
                  <a:srgbClr val="C00000"/>
                </a:solidFill>
                <a:latin typeface="微软雅黑" panose="020B0503020204020204" pitchFamily="34" charset="-122"/>
                <a:cs typeface="微软雅黑" panose="020B0503020204020204" pitchFamily="34" charset="-122"/>
                <a:sym typeface="+mn-ea"/>
              </a:rPr>
              <a:t>改善微循环障碍药物</a:t>
            </a:r>
            <a:r>
              <a:rPr lang="zh-CN" altLang="en-US" sz="2400" dirty="0">
                <a:solidFill>
                  <a:srgbClr val="0070C0"/>
                </a:solidFill>
                <a:latin typeface="微软雅黑" panose="020B0503020204020204" pitchFamily="34" charset="-122"/>
                <a:cs typeface="微软雅黑" panose="020B0503020204020204" pitchFamily="34" charset="-122"/>
                <a:sym typeface="+mn-ea"/>
              </a:rPr>
              <a:t>，实现缺血性脑卒中、缺血性视神经病变的多阶段、多机制、及时、有效救治，解决</a:t>
            </a:r>
            <a:r>
              <a:rPr lang="zh-CN" altLang="en-US" sz="2400" dirty="0">
                <a:solidFill>
                  <a:srgbClr val="C00000"/>
                </a:solidFill>
                <a:latin typeface="微软雅黑" panose="020B0503020204020204" pitchFamily="34" charset="-122"/>
                <a:cs typeface="微软雅黑" panose="020B0503020204020204" pitchFamily="34" charset="-122"/>
                <a:sym typeface="+mn-ea"/>
              </a:rPr>
              <a:t>“无效再通”</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pSp>
        <p:nvGrpSpPr>
          <p:cNvPr id="7" name="组合 6"/>
          <p:cNvGrpSpPr/>
          <p:nvPr/>
        </p:nvGrpSpPr>
        <p:grpSpPr>
          <a:xfrm>
            <a:off x="476130" y="576226"/>
            <a:ext cx="198670" cy="354397"/>
            <a:chOff x="712983" y="864880"/>
            <a:chExt cx="952154" cy="1847145"/>
          </a:xfrm>
          <a:solidFill>
            <a:srgbClr val="0070C0"/>
          </a:solidFill>
          <a:effectLst>
            <a:reflection blurRad="101600" stA="52000" endA="300" endPos="35000" dir="5400000" sy="-100000" algn="bl" rotWithShape="0"/>
          </a:effectLst>
        </p:grpSpPr>
        <p:sp>
          <p:nvSpPr>
            <p:cNvPr id="8"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9"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11" name="直线连接符 10"/>
          <p:cNvCxnSpPr/>
          <p:nvPr/>
        </p:nvCxnSpPr>
        <p:spPr>
          <a:xfrm>
            <a:off x="517590" y="1274763"/>
            <a:ext cx="11241390"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4" name="文本框 3"/>
          <p:cNvSpPr txBox="1"/>
          <p:nvPr/>
        </p:nvSpPr>
        <p:spPr>
          <a:xfrm>
            <a:off x="3887238" y="6374744"/>
            <a:ext cx="6805914" cy="369332"/>
          </a:xfrm>
          <a:prstGeom prst="rect">
            <a:avLst/>
          </a:prstGeom>
          <a:noFill/>
        </p:spPr>
        <p:txBody>
          <a:bodyPr wrap="square">
            <a:spAutoFit/>
          </a:bodyPr>
          <a:lstStyle/>
          <a:p>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急性脑梗死再灌注治疗水平提升</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健康报，</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[5] No-Reflow Post-Recanalization in Acute Ischemic Stroke: Mechanisms, Measurements, and Molecular Markers</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[J]</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Stroke</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2023 </a:t>
            </a:r>
            <a:endPar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CSA&amp;TISC 2024 | </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创新型多靶点脑细胞保护剂引领卒中再灌注时代新方向</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[OL]. https://m.thepaper.cn/baijiahao_27828318</a:t>
            </a:r>
            <a:endPar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剪去对角的矩形 99"/>
          <p:cNvSpPr/>
          <p:nvPr/>
        </p:nvSpPr>
        <p:spPr>
          <a:xfrm rot="16200000">
            <a:off x="6475748" y="912913"/>
            <a:ext cx="1836000" cy="844169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9" name="剪去对角的矩形 98"/>
          <p:cNvSpPr/>
          <p:nvPr/>
        </p:nvSpPr>
        <p:spPr>
          <a:xfrm rot="16200000">
            <a:off x="6494383" y="-1037587"/>
            <a:ext cx="1800000" cy="8439785"/>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8" name="剪去对角的矩形 97"/>
          <p:cNvSpPr/>
          <p:nvPr/>
        </p:nvSpPr>
        <p:spPr>
          <a:xfrm rot="16200000">
            <a:off x="6943723" y="-2562462"/>
            <a:ext cx="1008000" cy="844423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3" name="矩形 92"/>
          <p:cNvSpPr/>
          <p:nvPr/>
        </p:nvSpPr>
        <p:spPr>
          <a:xfrm>
            <a:off x="3431348" y="1187658"/>
            <a:ext cx="8181340" cy="922020"/>
          </a:xfrm>
          <a:prstGeom prst="rect">
            <a:avLst/>
          </a:prstGeom>
          <a:noFill/>
          <a:ln>
            <a:noFill/>
          </a:ln>
        </p:spPr>
        <p:txBody>
          <a:bodyPr wrap="square">
            <a:spAutoFit/>
          </a:bodyPr>
          <a:lstStyle/>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可有口干、头昏、面红、瞳孔散大、尿失禁、疲乏等。</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偶见暂时性黄疸、意识模糊，减药或停药后可自行消失。</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本品上市后还监测到以下不良反应/事件：瘙痒、皮疹、心悸、排尿困难、视物模糊、谵妄。</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矩形 93"/>
          <p:cNvSpPr/>
          <p:nvPr/>
        </p:nvSpPr>
        <p:spPr>
          <a:xfrm>
            <a:off x="3431348" y="2296368"/>
            <a:ext cx="8234045" cy="1752600"/>
          </a:xfrm>
          <a:prstGeom prst="rect">
            <a:avLst/>
          </a:prstGeom>
          <a:noFill/>
        </p:spPr>
        <p:txBody>
          <a:bodyPr wrap="square">
            <a:no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近</a:t>
            </a:r>
            <a:r>
              <a:rPr kumimoji="0" lang="zh-CN" altLang="en-US" sz="12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5年内</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未监测到</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任何药监部门发布氢溴酸樟柳碱片的任何安全性相关信息。</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该产品</a:t>
            </a: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在临床应用中发生的不良反应</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大部分为非严重不良反应，报告较多的均为说明书已列出的不良反应。经统计，</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a:t>
            </a:r>
            <a:r>
              <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6.7</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%以上</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的不良反应不干预或经常规对症治疗后</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痊愈或好转，</a:t>
            </a: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且多是因M受体阻断导致的可预期的不良反应，大多可自行缓</a:t>
            </a:r>
            <a:r>
              <a:rPr kumimoji="0" lang="zh-CN" altLang="en-US" sz="12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解</a:t>
            </a:r>
            <a:r>
              <a:rPr kumimoji="0" lang="zh-CN" altLang="en-US" sz="1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本品</a:t>
            </a:r>
            <a:r>
              <a:rPr lang="zh-CN" alt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未见</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严重肝、肾功能</a:t>
            </a:r>
            <a:r>
              <a:rPr lang="zh-CN" alt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异常</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报道。</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严重不良反应表现：</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未见过敏性休克</a:t>
            </a: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案例报告</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未见致死</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案例报告；</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未被警告警示过</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矩形 94"/>
          <p:cNvSpPr/>
          <p:nvPr/>
        </p:nvSpPr>
        <p:spPr>
          <a:xfrm>
            <a:off x="3431348" y="4262328"/>
            <a:ext cx="8181340" cy="1753235"/>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项</a:t>
            </a:r>
            <a:r>
              <a:rPr kumimoji="0" 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研究，</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614</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例受试者应用氢溴酸樟柳碱片，累计</a:t>
            </a:r>
            <a:r>
              <a:rPr kumimoji="0" lang="zh-CN" altLang="en-US" sz="12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发生40例不良反应，</a:t>
            </a:r>
            <a:r>
              <a:rPr sz="12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未见严重不良反应</a:t>
            </a:r>
            <a:r>
              <a:rPr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发生，均</a:t>
            </a:r>
            <a:r>
              <a:rPr sz="12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无需干预</a:t>
            </a:r>
            <a:r>
              <a:rPr lang="zh-CN"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或</a:t>
            </a:r>
            <a:r>
              <a:rPr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对症治疗后痊愈或好转</a:t>
            </a:r>
            <a:r>
              <a:rPr lang="zh-CN" sz="12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SD大鼠静脉单次给药最大耐受量约</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临床剂量的</a:t>
            </a:r>
            <a:r>
              <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2573</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倍；3</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重复给药毒性试验未见明显毒性反应剂量（</a:t>
            </a:r>
            <a:r>
              <a:rPr kumimoji="0" lang="en-US" altLang="zh-CN"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NOAEL</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）约</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临床剂量的</a:t>
            </a:r>
            <a:r>
              <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60</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倍</a:t>
            </a:r>
            <a:r>
              <a:rPr kumimoji="0" lang="en-US" altLang="zh-CN" sz="12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；Beagle犬静脉注射</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个月重复给药毒性试验</a:t>
            </a:r>
            <a:r>
              <a:rPr kumimoji="0" lang="zh-CN" altLang="en-US"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NOAEL</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剂量约合临床剂量的36倍；伴随毒代动力学结果表明，本品</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血浆消除较快，无蓄积性</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；均</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未见肝、肾毒性</a:t>
            </a:r>
            <a:r>
              <a:rPr kumimoji="0" lang="en-US" altLang="zh-CN" sz="12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Beagle犬静脉注射</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0.1mg/kg</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（约合人临床</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4mg</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心血管和呼吸系统</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无明显影响</a:t>
            </a:r>
            <a:r>
              <a:rPr kumimoji="0" lang="en-US" altLang="zh-CN" sz="12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62940" y="6276975"/>
            <a:ext cx="10366375" cy="368300"/>
          </a:xfrm>
          <a:prstGeom prst="rect">
            <a:avLst/>
          </a:prstGeom>
          <a:noFill/>
        </p:spPr>
        <p:txBody>
          <a:bodyPr wrap="square" rtlCol="0">
            <a:spAutoFit/>
          </a:bodyPr>
          <a:lstStyle/>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氢溴酸樟柳碱注射液</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Beagle</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犬重复给药毒性试验及伴随毒代动力学试验</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毒理学杂志</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 2021</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氢溴酸樟柳碱注射液大鼠单次和重复给药毒性试验研究</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[J].</a:t>
            </a:r>
            <a:r>
              <a:rPr lang="zh-CN" sz="600">
                <a:latin typeface="微软雅黑" panose="020B0503020204020204" pitchFamily="34" charset="-122"/>
                <a:ea typeface="微软雅黑" panose="020B0503020204020204" pitchFamily="34" charset="-122"/>
                <a:cs typeface="微软雅黑" panose="020B0503020204020204" pitchFamily="34" charset="-122"/>
              </a:rPr>
              <a:t>药物评价研究，</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2019</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[3]Effects of Anisodine Hydrobromide on the Cardiovascular and Respiratory Functions in Conscious Dogs</a:t>
            </a:r>
            <a:r>
              <a:rPr lang="en-US" altLang="zh-CN" sz="60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 Drug Des Devel Ther,2020</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标题 1"/>
          <p:cNvSpPr txBox="1"/>
          <p:nvPr/>
        </p:nvSpPr>
        <p:spPr>
          <a:xfrm>
            <a:off x="907598" y="284271"/>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90000"/>
              </a:lnSpc>
            </a:pPr>
            <a:r>
              <a:rPr lang="zh-CN" altLang="en-US" sz="2400" dirty="0">
                <a:solidFill>
                  <a:srgbClr val="0070C0"/>
                </a:solidFill>
                <a:latin typeface="微软雅黑" panose="020B0503020204020204" pitchFamily="34" charset="-122"/>
                <a:cs typeface="微软雅黑" panose="020B0503020204020204" pitchFamily="34" charset="-122"/>
              </a:rPr>
              <a:t>安全性</a:t>
            </a:r>
            <a:r>
              <a:rPr lang="en-US" altLang="zh-CN" sz="2400" dirty="0">
                <a:solidFill>
                  <a:srgbClr val="0070C0"/>
                </a:solidFill>
                <a:latin typeface="微软雅黑" panose="020B0503020204020204" pitchFamily="34" charset="-122"/>
                <a:cs typeface="微软雅黑" panose="020B0503020204020204" pitchFamily="34" charset="-122"/>
              </a:rPr>
              <a:t>--</a:t>
            </a:r>
            <a:r>
              <a:rPr lang="zh-CN" altLang="en-US" sz="2400" dirty="0">
                <a:solidFill>
                  <a:srgbClr val="0070C0"/>
                </a:solidFill>
                <a:latin typeface="微软雅黑" panose="020B0503020204020204" pitchFamily="34" charset="-122"/>
                <a:cs typeface="微软雅黑" panose="020B0503020204020204" pitchFamily="34" charset="-122"/>
                <a:sym typeface="+mn-ea"/>
              </a:rPr>
              <a:t>无肝肾毒性，</a:t>
            </a:r>
            <a:r>
              <a:rPr lang="zh-CN" altLang="en-US" sz="2400" dirty="0">
                <a:solidFill>
                  <a:srgbClr val="0070C0"/>
                </a:solidFill>
                <a:latin typeface="微软雅黑" panose="020B0503020204020204" pitchFamily="34" charset="-122"/>
                <a:cs typeface="微软雅黑" panose="020B0503020204020204" pitchFamily="34" charset="-122"/>
              </a:rPr>
              <a:t>长期使用无蓄积毒性，不良反应轻微，未被警告警示过</a:t>
            </a:r>
            <a:endParaRPr lang="zh-CN" altLang="en-US" sz="2400" dirty="0">
              <a:solidFill>
                <a:srgbClr val="0070C0"/>
              </a:solidFill>
              <a:latin typeface="微软雅黑" panose="020B0503020204020204" pitchFamily="34" charset="-122"/>
              <a:cs typeface="微软雅黑" panose="020B0503020204020204" pitchFamily="34" charset="-122"/>
            </a:endParaRPr>
          </a:p>
        </p:txBody>
      </p:sp>
      <p:cxnSp>
        <p:nvCxnSpPr>
          <p:cNvPr id="8" name="直接连接符 2"/>
          <p:cNvCxnSpPr/>
          <p:nvPr>
            <p:custDataLst>
              <p:tags r:id="rId1"/>
            </p:custDataLst>
          </p:nvPr>
        </p:nvCxnSpPr>
        <p:spPr>
          <a:xfrm flipH="1">
            <a:off x="846267" y="1473631"/>
            <a:ext cx="3810" cy="3928110"/>
          </a:xfrm>
          <a:prstGeom prst="line">
            <a:avLst/>
          </a:prstGeom>
          <a:noFill/>
          <a:ln w="6350" cap="flat" cmpd="sng" algn="ctr">
            <a:solidFill>
              <a:srgbClr val="5ECCF3"/>
            </a:solidFill>
            <a:prstDash val="sysDot"/>
            <a:miter lim="800000"/>
          </a:ln>
          <a:effectLst/>
        </p:spPr>
      </p:cxnSp>
      <p:grpSp>
        <p:nvGrpSpPr>
          <p:cNvPr id="9" name="组合 8"/>
          <p:cNvGrpSpPr/>
          <p:nvPr>
            <p:custDataLst>
              <p:tags r:id="rId2"/>
            </p:custDataLst>
          </p:nvPr>
        </p:nvGrpSpPr>
        <p:grpSpPr>
          <a:xfrm>
            <a:off x="605919" y="1422196"/>
            <a:ext cx="488315" cy="480060"/>
            <a:chOff x="9527" y="2738"/>
            <a:chExt cx="769" cy="756"/>
          </a:xfrm>
          <a:solidFill>
            <a:srgbClr val="0070C0"/>
          </a:solidFill>
        </p:grpSpPr>
        <p:sp>
          <p:nvSpPr>
            <p:cNvPr id="10" name="椭圆 9"/>
            <p:cNvSpPr/>
            <p:nvPr>
              <p:custDataLst>
                <p:tags r:id="rId3"/>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文本框 10"/>
            <p:cNvSpPr txBox="1"/>
            <p:nvPr>
              <p:custDataLst>
                <p:tags r:id="rId4"/>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01</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文本框 11"/>
          <p:cNvSpPr txBox="1"/>
          <p:nvPr>
            <p:custDataLst>
              <p:tags r:id="rId5"/>
            </p:custDataLst>
          </p:nvPr>
        </p:nvSpPr>
        <p:spPr>
          <a:xfrm>
            <a:off x="1204403" y="2623393"/>
            <a:ext cx="1363980" cy="1198880"/>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国内外</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不良反应</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发生情况</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13" name="组合 12"/>
          <p:cNvGrpSpPr/>
          <p:nvPr>
            <p:custDataLst>
              <p:tags r:id="rId6"/>
            </p:custDataLst>
          </p:nvPr>
        </p:nvGrpSpPr>
        <p:grpSpPr>
          <a:xfrm>
            <a:off x="615655" y="3061714"/>
            <a:ext cx="488315" cy="480060"/>
            <a:chOff x="9527" y="2738"/>
            <a:chExt cx="769" cy="756"/>
          </a:xfrm>
          <a:solidFill>
            <a:srgbClr val="0070C0"/>
          </a:solidFill>
        </p:grpSpPr>
        <p:sp>
          <p:nvSpPr>
            <p:cNvPr id="14" name="椭圆 13"/>
            <p:cNvSpPr/>
            <p:nvPr>
              <p:custDataLst>
                <p:tags r:id="rId7"/>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custDataLst>
                <p:tags r:id="rId8"/>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02</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6" name="文本框 15"/>
          <p:cNvSpPr txBox="1"/>
          <p:nvPr>
            <p:custDataLst>
              <p:tags r:id="rId9"/>
            </p:custDataLst>
          </p:nvPr>
        </p:nvSpPr>
        <p:spPr>
          <a:xfrm>
            <a:off x="1204403" y="4746198"/>
            <a:ext cx="137160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安全性</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文献数据</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7" name="组合 16"/>
          <p:cNvGrpSpPr/>
          <p:nvPr>
            <p:custDataLst>
              <p:tags r:id="rId10"/>
            </p:custDataLst>
          </p:nvPr>
        </p:nvGrpSpPr>
        <p:grpSpPr>
          <a:xfrm>
            <a:off x="601691" y="4921287"/>
            <a:ext cx="488315" cy="480060"/>
            <a:chOff x="9527" y="2738"/>
            <a:chExt cx="769" cy="756"/>
          </a:xfrm>
          <a:solidFill>
            <a:srgbClr val="0070C0"/>
          </a:solidFill>
        </p:grpSpPr>
        <p:sp>
          <p:nvSpPr>
            <p:cNvPr id="18" name="椭圆 17"/>
            <p:cNvSpPr/>
            <p:nvPr>
              <p:custDataLst>
                <p:tags r:id="rId11"/>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文本框 18"/>
            <p:cNvSpPr txBox="1"/>
            <p:nvPr>
              <p:custDataLst>
                <p:tags r:id="rId12"/>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03</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0" name="文本框 19"/>
          <p:cNvSpPr txBox="1"/>
          <p:nvPr>
            <p:custDataLst>
              <p:tags r:id="rId13"/>
            </p:custDataLst>
          </p:nvPr>
        </p:nvSpPr>
        <p:spPr>
          <a:xfrm>
            <a:off x="1204403" y="1196548"/>
            <a:ext cx="202819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说明书</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收载的安全性信息</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62657" y="331130"/>
            <a:ext cx="270790" cy="375758"/>
            <a:chOff x="2849204" y="833850"/>
            <a:chExt cx="1368619" cy="1879809"/>
          </a:xfrm>
          <a:solidFill>
            <a:srgbClr val="0070C0"/>
          </a:solidFill>
          <a:effectLst>
            <a:reflection blurRad="101600" stA="52000" endA="300" endPos="35000" dir="5400000" sy="-100000" algn="bl" rotWithShape="0"/>
          </a:effectLst>
        </p:grpSpPr>
        <p:sp>
          <p:nvSpPr>
            <p:cNvPr id="22" name="任意多边形: 形状 5"/>
            <p:cNvSpPr/>
            <p:nvPr/>
          </p:nvSpPr>
          <p:spPr>
            <a:xfrm>
              <a:off x="2849204" y="838709"/>
              <a:ext cx="1368618" cy="1874950"/>
            </a:xfrm>
            <a:custGeom>
              <a:avLst/>
              <a:gdLst>
                <a:gd name="connsiteX0" fmla="*/ 0 w 1368618"/>
                <a:gd name="connsiteY0" fmla="*/ 1873317 h 1874950"/>
                <a:gd name="connsiteX1" fmla="*/ 186185 w 1368618"/>
                <a:gd name="connsiteY1" fmla="*/ 1476451 h 1874950"/>
                <a:gd name="connsiteX2" fmla="*/ 909691 w 1368618"/>
                <a:gd name="connsiteY2" fmla="*/ 591258 h 1874950"/>
                <a:gd name="connsiteX3" fmla="*/ 638580 w 1368618"/>
                <a:gd name="connsiteY3" fmla="*/ 343012 h 1874950"/>
                <a:gd name="connsiteX4" fmla="*/ 442596 w 1368618"/>
                <a:gd name="connsiteY4" fmla="*/ 388741 h 1874950"/>
                <a:gd name="connsiteX5" fmla="*/ 29398 w 1368618"/>
                <a:gd name="connsiteY5" fmla="*/ 289116 h 1874950"/>
                <a:gd name="connsiteX6" fmla="*/ 27764 w 1368618"/>
                <a:gd name="connsiteY6" fmla="*/ 287483 h 1874950"/>
                <a:gd name="connsiteX7" fmla="*/ 669611 w 1368618"/>
                <a:gd name="connsiteY7" fmla="*/ 41 h 1874950"/>
                <a:gd name="connsiteX8" fmla="*/ 1311457 w 1368618"/>
                <a:gd name="connsiteY8" fmla="*/ 556961 h 1874950"/>
                <a:gd name="connsiteX9" fmla="*/ 615715 w 1368618"/>
                <a:gd name="connsiteY9" fmla="*/ 1535246 h 1874950"/>
                <a:gd name="connsiteX10" fmla="*/ 1028914 w 1368618"/>
                <a:gd name="connsiteY10" fmla="*/ 1535246 h 1874950"/>
                <a:gd name="connsiteX11" fmla="*/ 1368619 w 1368618"/>
                <a:gd name="connsiteY11" fmla="*/ 1874951 h 1874950"/>
                <a:gd name="connsiteX12" fmla="*/ 1368619 w 1368618"/>
                <a:gd name="connsiteY12" fmla="*/ 1874951 h 1874950"/>
                <a:gd name="connsiteX13" fmla="*/ 0 w 1368618"/>
                <a:gd name="connsiteY13" fmla="*/ 1874951 h 1874950"/>
                <a:gd name="connsiteX14" fmla="*/ 0 w 1368618"/>
                <a:gd name="connsiteY14" fmla="*/ 1873317 h 18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18" h="1874950">
                  <a:moveTo>
                    <a:pt x="0" y="1873317"/>
                  </a:moveTo>
                  <a:cubicBezTo>
                    <a:pt x="0" y="1719797"/>
                    <a:pt x="68594" y="1574442"/>
                    <a:pt x="186185" y="1476451"/>
                  </a:cubicBezTo>
                  <a:cubicBezTo>
                    <a:pt x="681043" y="1063252"/>
                    <a:pt x="909691" y="805207"/>
                    <a:pt x="909691" y="591258"/>
                  </a:cubicBezTo>
                  <a:cubicBezTo>
                    <a:pt x="909691" y="457336"/>
                    <a:pt x="821498" y="343012"/>
                    <a:pt x="638580" y="343012"/>
                  </a:cubicBezTo>
                  <a:cubicBezTo>
                    <a:pt x="579785" y="343012"/>
                    <a:pt x="514457" y="357711"/>
                    <a:pt x="442596" y="388741"/>
                  </a:cubicBezTo>
                  <a:cubicBezTo>
                    <a:pt x="297242" y="454069"/>
                    <a:pt x="127389" y="414873"/>
                    <a:pt x="29398" y="289116"/>
                  </a:cubicBezTo>
                  <a:lnTo>
                    <a:pt x="27764" y="287483"/>
                  </a:lnTo>
                  <a:cubicBezTo>
                    <a:pt x="253145" y="42504"/>
                    <a:pt x="529156" y="41"/>
                    <a:pt x="669611" y="41"/>
                  </a:cubicBezTo>
                  <a:cubicBezTo>
                    <a:pt x="1020748" y="-3226"/>
                    <a:pt x="1311457" y="191125"/>
                    <a:pt x="1311457" y="556961"/>
                  </a:cubicBezTo>
                  <a:cubicBezTo>
                    <a:pt x="1311457" y="908098"/>
                    <a:pt x="958686" y="1278834"/>
                    <a:pt x="615715" y="1535246"/>
                  </a:cubicBezTo>
                  <a:lnTo>
                    <a:pt x="1028914" y="1535246"/>
                  </a:lnTo>
                  <a:cubicBezTo>
                    <a:pt x="1216732" y="1535246"/>
                    <a:pt x="1368619" y="1687133"/>
                    <a:pt x="1368619" y="1874951"/>
                  </a:cubicBezTo>
                  <a:lnTo>
                    <a:pt x="1368619" y="1874951"/>
                  </a:lnTo>
                  <a:lnTo>
                    <a:pt x="0" y="1874951"/>
                  </a:lnTo>
                  <a:lnTo>
                    <a:pt x="0" y="1873317"/>
                  </a:lnTo>
                  <a:close/>
                </a:path>
              </a:pathLst>
            </a:custGeom>
            <a:grpFill/>
            <a:ln w="16320"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23" name="任意多边形: 形状 6"/>
            <p:cNvSpPr/>
            <p:nvPr/>
          </p:nvSpPr>
          <p:spPr>
            <a:xfrm>
              <a:off x="2876969" y="833850"/>
              <a:ext cx="1014815" cy="924389"/>
            </a:xfrm>
            <a:custGeom>
              <a:avLst/>
              <a:gdLst>
                <a:gd name="connsiteX0" fmla="*/ 0 w 1014815"/>
                <a:gd name="connsiteY0" fmla="*/ 290709 h 924389"/>
                <a:gd name="connsiteX1" fmla="*/ 1633 w 1014815"/>
                <a:gd name="connsiteY1" fmla="*/ 292342 h 924389"/>
                <a:gd name="connsiteX2" fmla="*/ 414832 w 1014815"/>
                <a:gd name="connsiteY2" fmla="*/ 391967 h 924389"/>
                <a:gd name="connsiteX3" fmla="*/ 610816 w 1014815"/>
                <a:gd name="connsiteY3" fmla="*/ 346238 h 924389"/>
                <a:gd name="connsiteX4" fmla="*/ 881926 w 1014815"/>
                <a:gd name="connsiteY4" fmla="*/ 594484 h 924389"/>
                <a:gd name="connsiteX5" fmla="*/ 736572 w 1014815"/>
                <a:gd name="connsiteY5" fmla="*/ 924389 h 924389"/>
                <a:gd name="connsiteX6" fmla="*/ 1002783 w 1014815"/>
                <a:gd name="connsiteY6" fmla="*/ 463828 h 924389"/>
                <a:gd name="connsiteX7" fmla="*/ 648379 w 1014815"/>
                <a:gd name="connsiteY7" fmla="*/ 0 h 924389"/>
                <a:gd name="connsiteX8" fmla="*/ 645113 w 1014815"/>
                <a:gd name="connsiteY8" fmla="*/ 0 h 924389"/>
                <a:gd name="connsiteX9" fmla="*/ 0 w 1014815"/>
                <a:gd name="connsiteY9" fmla="*/ 290709 h 9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4815" h="924389">
                  <a:moveTo>
                    <a:pt x="0" y="290709"/>
                  </a:moveTo>
                  <a:lnTo>
                    <a:pt x="1633" y="292342"/>
                  </a:lnTo>
                  <a:cubicBezTo>
                    <a:pt x="99625" y="418098"/>
                    <a:pt x="269477" y="457295"/>
                    <a:pt x="414832" y="391967"/>
                  </a:cubicBezTo>
                  <a:cubicBezTo>
                    <a:pt x="485060" y="360937"/>
                    <a:pt x="552021" y="346238"/>
                    <a:pt x="610816" y="346238"/>
                  </a:cubicBezTo>
                  <a:cubicBezTo>
                    <a:pt x="793734" y="346238"/>
                    <a:pt x="881926" y="460562"/>
                    <a:pt x="881926" y="594484"/>
                  </a:cubicBezTo>
                  <a:cubicBezTo>
                    <a:pt x="881926" y="692476"/>
                    <a:pt x="834564" y="798633"/>
                    <a:pt x="736572" y="924389"/>
                  </a:cubicBezTo>
                  <a:cubicBezTo>
                    <a:pt x="736572" y="924389"/>
                    <a:pt x="930922" y="739838"/>
                    <a:pt x="1002783" y="463828"/>
                  </a:cubicBezTo>
                  <a:cubicBezTo>
                    <a:pt x="1063211" y="231914"/>
                    <a:pt x="888459" y="1633"/>
                    <a:pt x="648379" y="0"/>
                  </a:cubicBezTo>
                  <a:cubicBezTo>
                    <a:pt x="646746" y="0"/>
                    <a:pt x="645113" y="0"/>
                    <a:pt x="645113" y="0"/>
                  </a:cubicBezTo>
                  <a:cubicBezTo>
                    <a:pt x="501392" y="1633"/>
                    <a:pt x="225381" y="45730"/>
                    <a:pt x="0" y="290709"/>
                  </a:cubicBezTo>
                  <a:close/>
                </a:path>
              </a:pathLst>
            </a:custGeom>
            <a:grpFill/>
            <a:ln w="16320"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endParaRPr>
            </a:p>
          </p:txBody>
        </p:sp>
        <p:sp>
          <p:nvSpPr>
            <p:cNvPr id="24" name="任意多边形: 形状 7"/>
            <p:cNvSpPr/>
            <p:nvPr/>
          </p:nvSpPr>
          <p:spPr>
            <a:xfrm>
              <a:off x="3401587" y="2372321"/>
              <a:ext cx="816236" cy="339704"/>
            </a:xfrm>
            <a:custGeom>
              <a:avLst/>
              <a:gdLst>
                <a:gd name="connsiteX0" fmla="*/ 476532 w 816236"/>
                <a:gd name="connsiteY0" fmla="*/ 0 h 339704"/>
                <a:gd name="connsiteX1" fmla="*/ 63333 w 816236"/>
                <a:gd name="connsiteY1" fmla="*/ 0 h 339704"/>
                <a:gd name="connsiteX2" fmla="*/ 63333 w 816236"/>
                <a:gd name="connsiteY2" fmla="*/ 0 h 339704"/>
                <a:gd name="connsiteX3" fmla="*/ 195622 w 816236"/>
                <a:gd name="connsiteY3" fmla="*/ 339705 h 339704"/>
                <a:gd name="connsiteX4" fmla="*/ 816237 w 816236"/>
                <a:gd name="connsiteY4" fmla="*/ 339705 h 339704"/>
                <a:gd name="connsiteX5" fmla="*/ 476532 w 816236"/>
                <a:gd name="connsiteY5"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36" h="339704">
                  <a:moveTo>
                    <a:pt x="476532" y="0"/>
                  </a:moveTo>
                  <a:lnTo>
                    <a:pt x="63333" y="0"/>
                  </a:lnTo>
                  <a:lnTo>
                    <a:pt x="63333" y="0"/>
                  </a:lnTo>
                  <a:cubicBezTo>
                    <a:pt x="-67323" y="120856"/>
                    <a:pt x="17604" y="339705"/>
                    <a:pt x="195622" y="339705"/>
                  </a:cubicBezTo>
                  <a:lnTo>
                    <a:pt x="816237" y="339705"/>
                  </a:lnTo>
                  <a:cubicBezTo>
                    <a:pt x="816237" y="151887"/>
                    <a:pt x="664349" y="0"/>
                    <a:pt x="476532" y="0"/>
                  </a:cubicBezTo>
                  <a:close/>
                </a:path>
              </a:pathLst>
            </a:custGeom>
            <a:grpFill/>
            <a:ln w="16320"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endParaRPr>
            </a:p>
          </p:txBody>
        </p:sp>
      </p:grpSp>
      <p:cxnSp>
        <p:nvCxnSpPr>
          <p:cNvPr id="25" name="直线连接符 24"/>
          <p:cNvCxnSpPr/>
          <p:nvPr/>
        </p:nvCxnSpPr>
        <p:spPr>
          <a:xfrm>
            <a:off x="601691" y="870773"/>
            <a:ext cx="11064729" cy="10329"/>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14755" y="985285"/>
            <a:ext cx="10406380" cy="1081405"/>
          </a:xfrm>
          <a:prstGeom prst="rect">
            <a:avLst/>
          </a:prstGeom>
          <a:noFill/>
          <a:ln>
            <a:noFill/>
          </a:ln>
        </p:spPr>
        <p:txBody>
          <a:bodyPr wrap="square" rtlCol="0">
            <a:spAutoFit/>
          </a:bodyPr>
          <a:lstStyle/>
          <a:p>
            <a:pPr marL="285750" indent="-285750">
              <a:lnSpc>
                <a:spcPct val="140000"/>
              </a:lnSpc>
              <a:spcBef>
                <a:spcPts val="0"/>
              </a:spcBef>
              <a:spcAft>
                <a:spcPct val="0"/>
              </a:spcAft>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indent="-215900" algn="just" defTabSz="316230" fontAlgn="base">
              <a:lnSpc>
                <a:spcPct val="140000"/>
              </a:lnSpc>
              <a:spcBef>
                <a:spcPts val="0"/>
              </a:spcBef>
              <a:spcAft>
                <a:spcPct val="0"/>
              </a:spcAft>
              <a:buClrTx/>
              <a:buSzTx/>
              <a:buFont typeface="Arial" panose="020B0604020202020204" pitchFamily="34" charset="0"/>
              <a:buChar char="•"/>
            </a:pP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1970年</a:t>
            </a:r>
            <a:r>
              <a:rPr lang="en-US"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0</a:t>
            </a: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3月，国内</a:t>
            </a: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氢溴酸樟柳碱（代号：703的由来）用于缺血性脑卒中患者，取得良好效果；同年，全国很多医院开始应用于缺血性脑卒中患者，取得良好效果</a:t>
            </a:r>
            <a:endParaRPr lang="zh-CN" altLang="zh-CN" sz="14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25550" y="2111775"/>
            <a:ext cx="10395585" cy="4215765"/>
          </a:xfrm>
          <a:prstGeom prst="rect">
            <a:avLst/>
          </a:prstGeom>
          <a:noFill/>
        </p:spPr>
        <p:txBody>
          <a:bodyPr wrap="square" rtlCol="0" anchor="t">
            <a:spAutoFit/>
          </a:bodyPr>
          <a:lstStyle/>
          <a:p>
            <a:pPr marL="285750" indent="-285750" algn="just" fontAlgn="base">
              <a:lnSpc>
                <a:spcPct val="100000"/>
              </a:lnSpc>
              <a:spcBef>
                <a:spcPts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sym typeface="+mn-ea"/>
              </a:rPr>
              <a:t>一项随机对照临床研究</a:t>
            </a:r>
            <a:r>
              <a:rPr lang="en-US" altLang="zh-CN" sz="1500" b="1" baseline="30000" dirty="0">
                <a:solidFill>
                  <a:srgbClr val="000000"/>
                </a:solidFill>
                <a:latin typeface="微软雅黑" panose="020B0503020204020204" pitchFamily="34" charset="-122"/>
                <a:ea typeface="微软雅黑" panose="020B0503020204020204" pitchFamily="34" charset="-122"/>
                <a:sym typeface="+mn-ea"/>
              </a:rPr>
              <a:t>[1]</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720090" indent="-285750" algn="just" fontAlgn="base">
              <a:lnSpc>
                <a:spcPct val="100000"/>
              </a:lnSpc>
              <a:spcBef>
                <a:spcPts val="0"/>
              </a:spcBef>
              <a:spcAft>
                <a:spcPts val="600"/>
              </a:spcAft>
              <a:buFont typeface="Arial" panose="020B0604020202020204" pitchFamily="34" charset="0"/>
              <a:buChar char="•"/>
            </a:pPr>
            <a:r>
              <a:rPr lang="zh-CN" altLang="en-US" sz="1400" b="1" dirty="0">
                <a:solidFill>
                  <a:srgbClr val="000000"/>
                </a:solidFill>
                <a:latin typeface="微软雅黑" panose="020B0503020204020204" pitchFamily="34" charset="-122"/>
                <a:ea typeface="微软雅黑" panose="020B0503020204020204" pitchFamily="34" charset="-122"/>
                <a:sym typeface="+mn-ea"/>
              </a:rPr>
              <a:t>治疗方案：</a:t>
            </a:r>
            <a:endParaRPr lang="zh-CN" altLang="en-US" sz="14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Font typeface="Wingdings" panose="05000000000000000000" charset="0"/>
              <a:buChar char="ü"/>
            </a:pPr>
            <a:r>
              <a:rPr lang="zh-CN" altLang="en-US" sz="1400" dirty="0">
                <a:solidFill>
                  <a:srgbClr val="000000"/>
                </a:solidFill>
                <a:latin typeface="微软雅黑" panose="020B0503020204020204" pitchFamily="34" charset="-122"/>
                <a:ea typeface="微软雅黑" panose="020B0503020204020204" pitchFamily="34" charset="-122"/>
                <a:sym typeface="+mn-ea"/>
              </a:rPr>
              <a:t>对照组常规治疗；试验组，常规治疗基础上加用</a:t>
            </a:r>
            <a:r>
              <a:rPr lang="en-US" altLang="zh-CN" sz="1400" dirty="0">
                <a:solidFill>
                  <a:srgbClr val="000000"/>
                </a:solidFill>
                <a:latin typeface="微软雅黑" panose="020B0503020204020204" pitchFamily="34" charset="-122"/>
                <a:ea typeface="微软雅黑" panose="020B0503020204020204" pitchFamily="34" charset="-122"/>
                <a:sym typeface="+mn-ea"/>
              </a:rPr>
              <a:t>氢溴酸樟柳碱注射液2mg/</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，连续治疗14天后；氢溴酸樟柳碱</a:t>
            </a:r>
            <a:r>
              <a:rPr lang="zh-CN" altLang="en-US" sz="1400" dirty="0">
                <a:solidFill>
                  <a:srgbClr val="000000"/>
                </a:solidFill>
                <a:latin typeface="微软雅黑" panose="020B0503020204020204" pitchFamily="34" charset="-122"/>
                <a:ea typeface="微软雅黑" panose="020B0503020204020204" pitchFamily="34" charset="-122"/>
                <a:sym typeface="+mn-ea"/>
              </a:rPr>
              <a:t>片</a:t>
            </a:r>
            <a:r>
              <a:rPr lang="en-US" altLang="zh-CN" sz="1400" dirty="0">
                <a:solidFill>
                  <a:srgbClr val="000000"/>
                </a:solidFill>
                <a:latin typeface="微软雅黑" panose="020B0503020204020204" pitchFamily="34" charset="-122"/>
                <a:ea typeface="微软雅黑" panose="020B0503020204020204" pitchFamily="34" charset="-122"/>
                <a:sym typeface="+mn-ea"/>
              </a:rPr>
              <a:t>1mg/次，2次/</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，至少90天</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720090" indent="-285750" algn="just" fontAlgn="base">
              <a:lnSpc>
                <a:spcPct val="100000"/>
              </a:lnSpc>
              <a:spcBef>
                <a:spcPts val="0"/>
              </a:spcBef>
              <a:spcAft>
                <a:spcPts val="600"/>
              </a:spcAft>
              <a:buFont typeface="Arial" panose="020B0604020202020204" pitchFamily="34" charset="0"/>
              <a:buChar char="•"/>
            </a:pPr>
            <a:r>
              <a:rPr lang="zh-CN" altLang="en-US" sz="1400" b="1" dirty="0">
                <a:solidFill>
                  <a:srgbClr val="000000"/>
                </a:solidFill>
                <a:latin typeface="微软雅黑" panose="020B0503020204020204" pitchFamily="34" charset="-122"/>
                <a:ea typeface="微软雅黑" panose="020B0503020204020204" pitchFamily="34" charset="-122"/>
                <a:sym typeface="+mn-ea"/>
              </a:rPr>
              <a:t>结果：</a:t>
            </a:r>
            <a:endParaRPr lang="zh-CN" altLang="en-US" sz="14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zh-CN" altLang="en-US" sz="1400" dirty="0">
                <a:solidFill>
                  <a:srgbClr val="000000"/>
                </a:solidFill>
                <a:latin typeface="微软雅黑" panose="020B0503020204020204" pitchFamily="34" charset="-122"/>
                <a:ea typeface="微软雅黑" panose="020B0503020204020204" pitchFamily="34" charset="-122"/>
                <a:sym typeface="+mn-ea"/>
              </a:rPr>
              <a:t>治疗</a:t>
            </a:r>
            <a:r>
              <a:rPr lang="en-US" altLang="zh-CN" sz="1400" dirty="0">
                <a:solidFill>
                  <a:srgbClr val="000000"/>
                </a:solidFill>
                <a:latin typeface="微软雅黑" panose="020B0503020204020204" pitchFamily="34" charset="-122"/>
                <a:ea typeface="微软雅黑" panose="020B0503020204020204" pitchFamily="34" charset="-122"/>
                <a:sym typeface="+mn-ea"/>
              </a:rPr>
              <a:t>14</a:t>
            </a:r>
            <a:r>
              <a:rPr lang="zh-CN" altLang="en-US" sz="1400" dirty="0">
                <a:solidFill>
                  <a:srgbClr val="000000"/>
                </a:solidFill>
                <a:latin typeface="微软雅黑" panose="020B0503020204020204" pitchFamily="34" charset="-122"/>
                <a:ea typeface="微软雅黑" panose="020B0503020204020204" pitchFamily="34" charset="-122"/>
                <a:sym typeface="+mn-ea"/>
              </a:rPr>
              <a:t>天后，较对照组，梗死区局部脑</a:t>
            </a:r>
            <a:r>
              <a:rPr lang="en-US" altLang="zh-CN" sz="1400" dirty="0">
                <a:solidFill>
                  <a:srgbClr val="000000"/>
                </a:solidFill>
                <a:latin typeface="微软雅黑" panose="020B0503020204020204" pitchFamily="34" charset="-122"/>
                <a:ea typeface="微软雅黑" panose="020B0503020204020204" pitchFamily="34" charset="-122"/>
                <a:sym typeface="+mn-ea"/>
              </a:rPr>
              <a:t>血流量</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局部脑血容量</a:t>
            </a:r>
            <a:r>
              <a:rPr lang="zh-CN" altLang="en-US" sz="1400" dirty="0">
                <a:solidFill>
                  <a:srgbClr val="000000"/>
                </a:solidFill>
                <a:latin typeface="微软雅黑" panose="020B0503020204020204" pitchFamily="34" charset="-122"/>
                <a:ea typeface="微软雅黑" panose="020B0503020204020204" pitchFamily="34" charset="-122"/>
                <a:sym typeface="+mn-ea"/>
              </a:rPr>
              <a:t>明显增加，</a:t>
            </a:r>
            <a:r>
              <a:rPr lang="en-US" altLang="zh-CN" sz="1400" dirty="0">
                <a:solidFill>
                  <a:srgbClr val="000000"/>
                </a:solidFill>
                <a:latin typeface="微软雅黑" panose="020B0503020204020204" pitchFamily="34" charset="-122"/>
                <a:ea typeface="微软雅黑" panose="020B0503020204020204" pitchFamily="34" charset="-122"/>
                <a:sym typeface="+mn-ea"/>
              </a:rPr>
              <a:t>达峰时间</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平均通过时间</a:t>
            </a:r>
            <a:r>
              <a:rPr lang="zh-CN" altLang="en-US" sz="1400" dirty="0">
                <a:solidFill>
                  <a:srgbClr val="000000"/>
                </a:solidFill>
                <a:latin typeface="微软雅黑" panose="020B0503020204020204" pitchFamily="34" charset="-122"/>
                <a:ea typeface="微软雅黑" panose="020B0503020204020204" pitchFamily="34" charset="-122"/>
                <a:sym typeface="+mn-ea"/>
              </a:rPr>
              <a:t>明显缩短</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治疗14</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后</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试验组NIHSS</a:t>
            </a:r>
            <a:r>
              <a:rPr lang="zh-CN" altLang="en-US" sz="1400" dirty="0">
                <a:solidFill>
                  <a:srgbClr val="000000"/>
                </a:solidFill>
                <a:latin typeface="微软雅黑" panose="020B0503020204020204" pitchFamily="34" charset="-122"/>
                <a:ea typeface="微软雅黑" panose="020B0503020204020204" pitchFamily="34" charset="-122"/>
                <a:sym typeface="+mn-ea"/>
              </a:rPr>
              <a:t>评分</a:t>
            </a:r>
            <a:r>
              <a:rPr lang="en-US" altLang="zh-CN" sz="1400" dirty="0">
                <a:solidFill>
                  <a:srgbClr val="000000"/>
                </a:solidFill>
                <a:latin typeface="微软雅黑" panose="020B0503020204020204" pitchFamily="34" charset="-122"/>
                <a:ea typeface="微软雅黑" panose="020B0503020204020204" pitchFamily="34" charset="-122"/>
                <a:sym typeface="+mn-ea"/>
              </a:rPr>
              <a:t>明显低于对照组（</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治疗30</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和90</a:t>
            </a:r>
            <a:r>
              <a:rPr lang="zh-CN" altLang="en-US" sz="1400" dirty="0">
                <a:solidFill>
                  <a:srgbClr val="000000"/>
                </a:solidFill>
                <a:latin typeface="微软雅黑" panose="020B0503020204020204" pitchFamily="34" charset="-122"/>
                <a:ea typeface="微软雅黑" panose="020B0503020204020204" pitchFamily="34" charset="-122"/>
                <a:sym typeface="+mn-ea"/>
              </a:rPr>
              <a:t>天</a:t>
            </a:r>
            <a:r>
              <a:rPr lang="en-US" altLang="zh-CN" sz="1400" dirty="0">
                <a:solidFill>
                  <a:srgbClr val="000000"/>
                </a:solidFill>
                <a:latin typeface="微软雅黑" panose="020B0503020204020204" pitchFamily="34" charset="-122"/>
                <a:ea typeface="微软雅黑" panose="020B0503020204020204" pitchFamily="34" charset="-122"/>
                <a:sym typeface="+mn-ea"/>
              </a:rPr>
              <a:t>后，试验组改良Barthel指数明显高于对照组（</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氢溴酸樟柳碱可改善急性缺血性脑卒中患者的</a:t>
            </a:r>
            <a:r>
              <a:rPr lang="en-US" altLang="zh-CN" sz="1400" b="1" dirty="0">
                <a:solidFill>
                  <a:srgbClr val="C00000"/>
                </a:solidFill>
                <a:latin typeface="微软雅黑" panose="020B0503020204020204" pitchFamily="34" charset="-122"/>
                <a:ea typeface="微软雅黑" panose="020B0503020204020204" pitchFamily="34" charset="-122"/>
                <a:sym typeface="+mn-ea"/>
              </a:rPr>
              <a:t>神经功能，提高生活质量</a:t>
            </a:r>
            <a:endParaRPr lang="en-US" altLang="zh-CN" sz="1400" b="1" dirty="0">
              <a:solidFill>
                <a:srgbClr val="C00000"/>
              </a:solidFill>
              <a:latin typeface="微软雅黑" panose="020B0503020204020204" pitchFamily="34" charset="-122"/>
              <a:ea typeface="微软雅黑" panose="020B0503020204020204" pitchFamily="34" charset="-122"/>
              <a:sym typeface="+mn-ea"/>
            </a:endParaRPr>
          </a:p>
          <a:p>
            <a:pPr marL="284480" indent="-285750" algn="just" fontAlgn="base">
              <a:lnSpc>
                <a:spcPct val="100000"/>
              </a:lnSpc>
              <a:spcBef>
                <a:spcPts val="0"/>
              </a:spcBef>
              <a:spcAft>
                <a:spcPts val="600"/>
              </a:spcAft>
              <a:buClrTx/>
              <a:buSzTx/>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sym typeface="+mn-ea"/>
              </a:rPr>
              <a:t>其他</a:t>
            </a:r>
            <a:endParaRPr lang="zh-CN" altLang="en-US" sz="18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en-US" altLang="zh-CN" sz="1400" dirty="0">
                <a:solidFill>
                  <a:srgbClr val="000000"/>
                </a:solidFill>
                <a:latin typeface="微软雅黑" panose="020B0503020204020204" pitchFamily="34" charset="-122"/>
                <a:ea typeface="微软雅黑" panose="020B0503020204020204" pitchFamily="34" charset="-122"/>
                <a:sym typeface="+mn-ea"/>
              </a:rPr>
              <a:t>本品1mg/次，2次/天，连续口服90天，可安全、有效用于脑小血管病相关认知功能障碍，可提高患者的认知能力，提高日常生活能力</a:t>
            </a:r>
            <a:r>
              <a:rPr lang="en-US" altLang="zh-CN" sz="1400" baseline="30000" dirty="0">
                <a:solidFill>
                  <a:srgbClr val="000000"/>
                </a:solidFill>
                <a:latin typeface="微软雅黑" panose="020B0503020204020204" pitchFamily="34" charset="-122"/>
                <a:ea typeface="微软雅黑" panose="020B0503020204020204" pitchFamily="34" charset="-122"/>
                <a:sym typeface="+mn-ea"/>
              </a:rPr>
              <a:t>[2]</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00000"/>
              </a:lnSpc>
              <a:spcBef>
                <a:spcPts val="0"/>
              </a:spcBef>
              <a:spcAft>
                <a:spcPts val="600"/>
              </a:spcAft>
              <a:buClrTx/>
              <a:buSzTx/>
              <a:buFont typeface="Wingdings" panose="05000000000000000000" charset="0"/>
              <a:buChar char="ü"/>
            </a:pPr>
            <a:r>
              <a:rPr lang="zh-CN" altLang="en-US" sz="1400" dirty="0">
                <a:solidFill>
                  <a:srgbClr val="000000"/>
                </a:solidFill>
                <a:latin typeface="微软雅黑" panose="020B0503020204020204" pitchFamily="34" charset="-122"/>
                <a:ea typeface="微软雅黑" panose="020B0503020204020204" pitchFamily="34" charset="-122"/>
                <a:sym typeface="+mn-ea"/>
              </a:rPr>
              <a:t>氢溴酸樟柳碱片联用天麻素，</a:t>
            </a:r>
            <a:r>
              <a:rPr lang="en-US" altLang="zh-CN" sz="1400" dirty="0">
                <a:solidFill>
                  <a:srgbClr val="000000"/>
                </a:solidFill>
                <a:latin typeface="微软雅黑" panose="020B0503020204020204" pitchFamily="34" charset="-122"/>
                <a:ea typeface="微软雅黑" panose="020B0503020204020204" pitchFamily="34" charset="-122"/>
                <a:sym typeface="+mn-ea"/>
              </a:rPr>
              <a:t>1mg/次，2次/天</a:t>
            </a:r>
            <a:r>
              <a:rPr lang="zh-CN" altLang="en-US" sz="1400" dirty="0">
                <a:solidFill>
                  <a:srgbClr val="000000"/>
                </a:solidFill>
                <a:latin typeface="微软雅黑" panose="020B0503020204020204" pitchFamily="34" charset="-122"/>
                <a:ea typeface="微软雅黑" panose="020B0503020204020204" pitchFamily="34" charset="-122"/>
                <a:sym typeface="+mn-ea"/>
              </a:rPr>
              <a:t>，连续口服</a:t>
            </a:r>
            <a:r>
              <a:rPr lang="en-US" altLang="zh-CN" sz="1400" dirty="0">
                <a:solidFill>
                  <a:srgbClr val="000000"/>
                </a:solidFill>
                <a:latin typeface="微软雅黑" panose="020B0503020204020204" pitchFamily="34" charset="-122"/>
                <a:ea typeface="微软雅黑" panose="020B0503020204020204" pitchFamily="34" charset="-122"/>
                <a:sym typeface="+mn-ea"/>
              </a:rPr>
              <a:t>1</a:t>
            </a:r>
            <a:r>
              <a:rPr lang="zh-CN" altLang="en-US" sz="1400" dirty="0">
                <a:solidFill>
                  <a:srgbClr val="000000"/>
                </a:solidFill>
                <a:latin typeface="微软雅黑" panose="020B0503020204020204" pitchFamily="34" charset="-122"/>
                <a:ea typeface="微软雅黑" panose="020B0503020204020204" pitchFamily="34" charset="-122"/>
                <a:sym typeface="+mn-ea"/>
              </a:rPr>
              <a:t>个月，可有效改善</a:t>
            </a:r>
            <a:r>
              <a:rPr lang="en-US" altLang="zh-CN" sz="1400" dirty="0">
                <a:solidFill>
                  <a:srgbClr val="000000"/>
                </a:solidFill>
                <a:latin typeface="微软雅黑" panose="020B0503020204020204" pitchFamily="34" charset="-122"/>
                <a:ea typeface="微软雅黑" panose="020B0503020204020204" pitchFamily="34" charset="-122"/>
                <a:sym typeface="+mn-ea"/>
              </a:rPr>
              <a:t>脑小血管病</a:t>
            </a:r>
            <a:r>
              <a:rPr lang="zh-CN" altLang="en-US" sz="1400" dirty="0">
                <a:solidFill>
                  <a:srgbClr val="000000"/>
                </a:solidFill>
                <a:latin typeface="微软雅黑" panose="020B0503020204020204" pitchFamily="34" charset="-122"/>
                <a:ea typeface="微软雅黑" panose="020B0503020204020204" pitchFamily="34" charset="-122"/>
                <a:sym typeface="+mn-ea"/>
              </a:rPr>
              <a:t>认知功能障碍患者的神经功能以及认知功能</a:t>
            </a:r>
            <a:r>
              <a:rPr lang="en-US" altLang="zh-CN" sz="1400" baseline="30000" dirty="0">
                <a:solidFill>
                  <a:srgbClr val="000000"/>
                </a:solidFill>
                <a:latin typeface="微软雅黑" panose="020B0503020204020204" pitchFamily="34" charset="-122"/>
                <a:ea typeface="微软雅黑" panose="020B0503020204020204" pitchFamily="34" charset="-122"/>
                <a:sym typeface="+mn-ea"/>
              </a:rPr>
              <a:t>[3]</a:t>
            </a:r>
            <a:endParaRPr lang="zh-CN" altLang="en-US" sz="1400" dirty="0">
              <a:solidFill>
                <a:srgbClr val="0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713740" y="6397625"/>
            <a:ext cx="7756525" cy="368300"/>
          </a:xfrm>
          <a:prstGeom prst="rect">
            <a:avLst/>
          </a:prstGeom>
          <a:noFill/>
        </p:spPr>
        <p:txBody>
          <a:bodyPr wrap="square" rtlCol="0" anchor="t">
            <a:spAutoFit/>
          </a:bodyPr>
          <a:lstStyle/>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氢溴酸樟柳碱注射液对急性脑梗死患者NIHSS评分,改良Barthel指数和CTP参数的影响</a:t>
            </a:r>
            <a:r>
              <a:rPr lang="en-US" altLang="zh-CN" sz="60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.卒中与神经疾病</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2018</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[2]氢溴酸樟柳碱片治疗脑小血管病相关认知障碍的临床研究[J].世界临床药物, 2019</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天麻素联合氢溴酸樟柳碱对老年脑小血管病认知功能障碍患者神经功能的影响</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600">
                <a:latin typeface="微软雅黑" panose="020B0503020204020204" pitchFamily="34" charset="-122"/>
                <a:ea typeface="微软雅黑" panose="020B0503020204020204" pitchFamily="34" charset="-122"/>
                <a:cs typeface="微软雅黑" panose="020B0503020204020204" pitchFamily="34" charset="-122"/>
              </a:rPr>
              <a:t>中国医院用药评价与分析</a:t>
            </a:r>
            <a:r>
              <a:rPr lang="en-US" altLang="zh-CN" sz="600">
                <a:latin typeface="微软雅黑" panose="020B0503020204020204" pitchFamily="34" charset="-122"/>
                <a:ea typeface="微软雅黑" panose="020B0503020204020204" pitchFamily="34" charset="-122"/>
                <a:cs typeface="微软雅黑" panose="020B0503020204020204" pitchFamily="34" charset="-122"/>
              </a:rPr>
              <a:t>,2022</a:t>
            </a:r>
            <a:endParaRPr lang="en-US" altLang="zh-CN" sz="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txBox="1"/>
          <p:nvPr/>
        </p:nvSpPr>
        <p:spPr>
          <a:xfrm>
            <a:off x="690369" y="349504"/>
            <a:ext cx="113042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rPr>
              <a:t>有效性</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1</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C00000"/>
                </a:solidFill>
              </a:rPr>
              <a:t>改善脑血循环，加快血流速度，降低缺血性脑卒中患者</a:t>
            </a:r>
            <a:r>
              <a:rPr lang="en-US" altLang="zh-CN" sz="2400" dirty="0">
                <a:solidFill>
                  <a:srgbClr val="C00000"/>
                </a:solidFill>
              </a:rPr>
              <a:t>90</a:t>
            </a:r>
            <a:r>
              <a:rPr lang="zh-CN" altLang="en-US" sz="2400" dirty="0">
                <a:solidFill>
                  <a:srgbClr val="C00000"/>
                </a:solidFill>
              </a:rPr>
              <a:t>天残障率</a:t>
            </a:r>
            <a:endParaRPr lang="zh-CN" altLang="en-US" sz="2400" dirty="0">
              <a:solidFill>
                <a:srgbClr val="C00000"/>
              </a:solidFill>
            </a:endParaRPr>
          </a:p>
        </p:txBody>
      </p:sp>
      <p:grpSp>
        <p:nvGrpSpPr>
          <p:cNvPr id="10" name="组合 9"/>
          <p:cNvGrpSpPr/>
          <p:nvPr/>
        </p:nvGrpSpPr>
        <p:grpSpPr>
          <a:xfrm>
            <a:off x="417898" y="435117"/>
            <a:ext cx="295621" cy="372221"/>
            <a:chOff x="5243471" y="864880"/>
            <a:chExt cx="1399649" cy="1876544"/>
          </a:xfrm>
          <a:solidFill>
            <a:srgbClr val="0070C0"/>
          </a:solidFill>
          <a:effectLst>
            <a:reflection blurRad="101600" stA="52000" endA="300" endPos="35000" dir="5400000" sy="-100000" algn="bl" rotWithShape="0"/>
          </a:effectLst>
        </p:grpSpPr>
        <p:sp>
          <p:nvSpPr>
            <p:cNvPr id="12"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3"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cxnSp>
        <p:nvCxnSpPr>
          <p:cNvPr id="7" name="直线连接符 6"/>
          <p:cNvCxnSpPr/>
          <p:nvPr/>
        </p:nvCxnSpPr>
        <p:spPr>
          <a:xfrm>
            <a:off x="394748" y="946404"/>
            <a:ext cx="11241390"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962977" y="344170"/>
            <a:ext cx="103390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rPr>
              <a:t>有效性</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2</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C00000"/>
                </a:solidFill>
              </a:rPr>
              <a:t>改善眼底微循环，改善缺血性视神经病变患者的视力、视野，降低致盲</a:t>
            </a:r>
            <a:endParaRPr lang="zh-CN" altLang="en-US" sz="2400" dirty="0">
              <a:solidFill>
                <a:srgbClr val="C00000"/>
              </a:solidFill>
            </a:endParaRPr>
          </a:p>
        </p:txBody>
      </p:sp>
      <p:sp>
        <p:nvSpPr>
          <p:cNvPr id="4" name="文本框 3"/>
          <p:cNvSpPr txBox="1"/>
          <p:nvPr/>
        </p:nvSpPr>
        <p:spPr>
          <a:xfrm>
            <a:off x="559435" y="1140899"/>
            <a:ext cx="11128375" cy="85280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005840" indent="-285750" algn="just" fontAlgn="base">
              <a:lnSpc>
                <a:spcPct val="150000"/>
              </a:lnSpc>
              <a:spcAft>
                <a:spcPts val="600"/>
              </a:spcAft>
              <a:buClrTx/>
              <a:buSzTx/>
              <a:buFont typeface="Arial" panose="020B0604020202020204" pitchFamily="34" charset="0"/>
              <a:buChar char="•"/>
            </a:pPr>
            <a:r>
              <a:rPr lang="zh-CN" altLang="en-US"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上世纪</a:t>
            </a:r>
            <a:r>
              <a:rPr lang="en-US"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70</a:t>
            </a:r>
            <a:r>
              <a:rPr lang="zh-CN" altLang="en-US"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年代，</a:t>
            </a:r>
            <a:r>
              <a:rPr lang="zh-CN"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氢溴酸樟柳碱用于缺血性视神经病变，取得良好效果</a:t>
            </a:r>
            <a:endParaRPr lang="zh-CN" altLang="zh-CN" sz="15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559435" y="1993704"/>
            <a:ext cx="10534650" cy="4465955"/>
          </a:xfrm>
          <a:prstGeom prst="rect">
            <a:avLst/>
          </a:prstGeom>
          <a:noFill/>
        </p:spPr>
        <p:txBody>
          <a:bodyPr wrap="square" rtlCol="0" anchor="t">
            <a:spAutoFit/>
          </a:bodyPr>
          <a:lstStyle/>
          <a:p>
            <a:pPr marL="285750" indent="-285750" algn="just" fontAlgn="base">
              <a:lnSpc>
                <a:spcPct val="110000"/>
              </a:lnSpc>
              <a:spcBef>
                <a:spcPts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一项多中心、前瞻性队列研究</a:t>
            </a:r>
            <a:r>
              <a:rPr lang="en-US" altLang="zh-CN"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组别</a:t>
            </a:r>
            <a:endPar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首次发病的急性期非动脉炎性前部缺血性视神经病变（</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NAION</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282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282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眼</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，对照组采用常规治疗，试验组加</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片</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治疗方案：</a:t>
            </a:r>
            <a:endPar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片</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1mg/</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次，每日</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次，连续服用</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结果：</a:t>
            </a:r>
            <a:endParaRPr lang="zh-CN" altLang="en-US" sz="15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治疗后</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个月试验组患眼最佳矫正视力</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BCVA</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均优于对照组，差异有统计学意义（</a:t>
            </a:r>
            <a:r>
              <a:rPr lang="en-US" altLang="zh-CN"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治疗后</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个月试验组患眼视野指数</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VFI</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均优于对照组，差异有统计学意义（</a:t>
            </a:r>
            <a:r>
              <a:rPr lang="en-US" altLang="zh-CN"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治疗后1、2、3、6个月试验组患眼视盘周围视网膜神经纤维层pRNFL厚度值明显低于对照组，差异有统计学意义（</a:t>
            </a:r>
            <a:r>
              <a:rPr lang="zh-CN" altLang="en-US"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endPar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治疗前和治疗后1个月试验组盘放射状毛细血管网血管密度RPC值均明显高于对照组，差异有统计学意义（</a:t>
            </a:r>
            <a:r>
              <a:rPr lang="zh-CN" altLang="en-US" sz="15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endPar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a:t>
            </a:r>
            <a:r>
              <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片</a:t>
            </a:r>
            <a:r>
              <a:rPr lang="en-US" altLang="zh-CN"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可改善NAION患者的</a:t>
            </a:r>
            <a:r>
              <a:rPr lang="zh-CN" altLang="en-US"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视力、视野</a:t>
            </a:r>
            <a:r>
              <a:rPr lang="en-US" altLang="zh-CN"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加速视盘水肿消</a:t>
            </a:r>
            <a:endParaRPr lang="zh-CN" altLang="en-US" sz="15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79442" y="6571840"/>
            <a:ext cx="7132955" cy="183515"/>
          </a:xfrm>
          <a:prstGeom prst="rect">
            <a:avLst/>
          </a:prstGeom>
          <a:noFill/>
        </p:spPr>
        <p:txBody>
          <a:bodyPr wrap="square" rtlCol="0" anchor="t">
            <a:spAutoFit/>
          </a:bodyPr>
          <a:lstStyle/>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氢溴酸樟柳碱治疗非动脉炎性前部缺血性视神经病变的有效性和安全性评价：中国多中心非随机对照临床研究</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中华实验眼科杂志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,2023</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6" name="直线连接符 5"/>
          <p:cNvCxnSpPr/>
          <p:nvPr/>
        </p:nvCxnSpPr>
        <p:spPr>
          <a:xfrm>
            <a:off x="559435" y="1105288"/>
            <a:ext cx="10742612"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grpSp>
        <p:nvGrpSpPr>
          <p:cNvPr id="7" name="组合 6"/>
          <p:cNvGrpSpPr/>
          <p:nvPr/>
        </p:nvGrpSpPr>
        <p:grpSpPr>
          <a:xfrm>
            <a:off x="559435" y="398341"/>
            <a:ext cx="295621" cy="372221"/>
            <a:chOff x="5243471" y="864880"/>
            <a:chExt cx="1399649" cy="1876544"/>
          </a:xfrm>
          <a:solidFill>
            <a:srgbClr val="0070C0"/>
          </a:solidFill>
          <a:effectLst>
            <a:reflection blurRad="101600" stA="52000" endA="300" endPos="35000" dir="5400000" sy="-100000" algn="bl" rotWithShape="0"/>
          </a:effectLst>
        </p:grpSpPr>
        <p:sp>
          <p:nvSpPr>
            <p:cNvPr id="9"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0"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1"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643570" y="419480"/>
            <a:ext cx="643763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共识收录推荐药物</a:t>
            </a:r>
            <a:endPar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3"/>
          <p:cNvSpPr txBox="1"/>
          <p:nvPr/>
        </p:nvSpPr>
        <p:spPr>
          <a:xfrm>
            <a:off x="327942" y="5206479"/>
            <a:ext cx="10230108" cy="7823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20000"/>
              </a:lnSpc>
              <a:spcBef>
                <a:spcPts val="500"/>
              </a:spcBef>
              <a:spcAft>
                <a:spcPts val="0"/>
              </a:spcAft>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20000"/>
              </a:lnSpc>
              <a:spcBef>
                <a:spcPts val="500"/>
              </a:spcBef>
              <a:spcAft>
                <a:spcPts val="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本品上市时间为1981年，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无CDE出具的《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23915" y="6270753"/>
            <a:ext cx="10493375" cy="461665"/>
          </a:xfrm>
          <a:prstGeom prst="rect">
            <a:avLst/>
          </a:prstGeom>
        </p:spPr>
        <p:txBody>
          <a:bodyPr wrap="square">
            <a:spAutoFit/>
          </a:bodyPr>
          <a:lstStyle/>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北京慢性病防治与健康教育研究会</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[M].</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北京</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人民卫生出版社</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,2020.</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,2015</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,2022</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中国医师协会中西医结合医师分会内分泌和代谢病学专业委员会</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世界中医药</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1"/>
            </p:custDataLst>
          </p:nvPr>
        </p:nvGraphicFramePr>
        <p:xfrm>
          <a:off x="327942" y="1161896"/>
          <a:ext cx="11651855" cy="3859276"/>
        </p:xfrm>
        <a:graphic>
          <a:graphicData uri="http://schemas.openxmlformats.org/drawingml/2006/table">
            <a:tbl>
              <a:tblPr firstRow="1">
                <a:tableStyleId>{5940675A-B579-460E-94D1-54222C63F5DA}</a:tableStyleId>
              </a:tblPr>
              <a:tblGrid>
                <a:gridCol w="2182225"/>
                <a:gridCol w="4504091"/>
                <a:gridCol w="4965539"/>
              </a:tblGrid>
              <a:tr h="526415">
                <a:tc>
                  <a:txBody>
                    <a:bodyPr/>
                    <a:lstStyle/>
                    <a:p>
                      <a:pPr indent="0" algn="ctr" fontAlgn="ctr">
                        <a:lnSpc>
                          <a:spcPct val="120000"/>
                        </a:lnSpc>
                        <a:spcBef>
                          <a:spcPts val="0"/>
                        </a:spcBef>
                        <a:spcAft>
                          <a:spcPts val="0"/>
                        </a:spcAft>
                      </a:pPr>
                      <a:r>
                        <a:rPr lang="zh-CN" altLang="en-US" sz="1700" b="1" spc="130">
                          <a:solidFill>
                            <a:schemeClr val="tx1"/>
                          </a:solidFill>
                          <a:latin typeface="微软雅黑" panose="020B0503020204020204" pitchFamily="34" charset="-122"/>
                          <a:ea typeface="微软雅黑" panose="020B0503020204020204" pitchFamily="34" charset="-122"/>
                        </a:rPr>
                        <a:t>疾病</a:t>
                      </a:r>
                      <a:endParaRPr lang="zh-CN" altLang="en-US" sz="1700" b="1" spc="13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临床指南</a:t>
                      </a:r>
                      <a:r>
                        <a:rPr lang="en-US" altLang="zh-CN"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共识</a:t>
                      </a:r>
                      <a:endParaRPr lang="zh-CN" altLang="en-US" sz="1700" b="1" spc="13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rPr>
                        <a:t>推荐内容</a:t>
                      </a:r>
                      <a:endParaRPr lang="zh-CN" altLang="en-US" sz="1700" b="1" spc="13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缺血性脑卒中</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rPr>
                        <a:t>氢溴酸樟柳碱是缺血性脑卒中的推荐治疗药物</a:t>
                      </a:r>
                      <a:endParaRPr lang="zh-CN" altLang="en-US" sz="1500" b="0" spc="12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rPr>
                        <a:t>氢溴酸樟柳碱是改善</a:t>
                      </a:r>
                      <a:r>
                        <a:rPr lang="zh-CN" altLang="en-US" sz="1500" b="1" spc="120">
                          <a:solidFill>
                            <a:srgbClr val="C00000"/>
                          </a:solidFill>
                          <a:latin typeface="微软雅黑" panose="020B0503020204020204" pitchFamily="34" charset="-122"/>
                          <a:ea typeface="微软雅黑" panose="020B0503020204020204" pitchFamily="34" charset="-122"/>
                        </a:rPr>
                        <a:t>眼底微循环</a:t>
                      </a:r>
                      <a:r>
                        <a:rPr lang="zh-CN" altLang="en-US" sz="1500" b="0" spc="120">
                          <a:latin typeface="微软雅黑" panose="020B0503020204020204" pitchFamily="34" charset="-122"/>
                          <a:ea typeface="微软雅黑" panose="020B0503020204020204" pitchFamily="34" charset="-122"/>
                        </a:rPr>
                        <a:t>的推荐药物</a:t>
                      </a:r>
                      <a:endParaRPr lang="zh-CN" altLang="en-US" sz="1500" b="0" spc="12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rPr>
                        <a:t>改善微循环药物氢溴酸樟柳碱，可改善微循环和组织的缺血缺氧状态</a:t>
                      </a:r>
                      <a:endParaRPr lang="zh-CN" altLang="en-US" sz="1500" b="0" spc="120">
                        <a:latin typeface="微软雅黑" panose="020B0503020204020204" pitchFamily="34" charset="-122"/>
                        <a:ea typeface="微软雅黑" panose="020B0503020204020204" pitchFamily="34" charset="-122"/>
                      </a:endParaRPr>
                    </a:p>
                  </a:txBody>
                  <a:tcPr marL="177800" marR="177800" marT="107950" marB="107950" anchor="ctr"/>
                </a:tc>
              </a:tr>
              <a:tr h="103886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氢溴酸樟柳碱可增加眼部血流量、改善眼部血管运动、促进眼底渗出和黄斑水肿吸收、改善脉络膜血管功能、提升患者</a:t>
                      </a:r>
                      <a:r>
                        <a:rPr lang="zh-CN" altLang="en-US" sz="1500" b="1" spc="120" dirty="0">
                          <a:solidFill>
                            <a:srgbClr val="C00000"/>
                          </a:solidFill>
                          <a:latin typeface="微软雅黑" panose="020B0503020204020204" pitchFamily="34" charset="-122"/>
                          <a:ea typeface="微软雅黑" panose="020B0503020204020204" pitchFamily="34" charset="-122"/>
                        </a:rPr>
                        <a:t>视觉质量</a:t>
                      </a:r>
                      <a:endParaRPr lang="zh-CN" altLang="en-US" sz="1500" b="1" spc="120" dirty="0">
                        <a:solidFill>
                          <a:srgbClr val="C00000"/>
                        </a:solidFill>
                        <a:latin typeface="微软雅黑" panose="020B0503020204020204" pitchFamily="34" charset="-122"/>
                        <a:ea typeface="微软雅黑" panose="020B0503020204020204" pitchFamily="34" charset="-122"/>
                      </a:endParaRPr>
                    </a:p>
                  </a:txBody>
                  <a:tcPr marL="177800" marR="177800" marT="107950" marB="107950" anchor="ctr"/>
                </a:tc>
              </a:tr>
            </a:tbl>
          </a:graphicData>
        </a:graphic>
      </p:graphicFrame>
      <p:cxnSp>
        <p:nvCxnSpPr>
          <p:cNvPr id="5" name="直线连接符 4"/>
          <p:cNvCxnSpPr/>
          <p:nvPr/>
        </p:nvCxnSpPr>
        <p:spPr>
          <a:xfrm>
            <a:off x="327942" y="932153"/>
            <a:ext cx="11648158"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grpSp>
        <p:nvGrpSpPr>
          <p:cNvPr id="6" name="组合 5"/>
          <p:cNvGrpSpPr/>
          <p:nvPr/>
        </p:nvGrpSpPr>
        <p:grpSpPr>
          <a:xfrm>
            <a:off x="327942" y="410401"/>
            <a:ext cx="295621" cy="372221"/>
            <a:chOff x="5243471" y="864880"/>
            <a:chExt cx="1399649" cy="1876544"/>
          </a:xfrm>
          <a:solidFill>
            <a:srgbClr val="0070C0"/>
          </a:solidFill>
          <a:effectLst>
            <a:reflection blurRad="101600" stA="52000" endA="300" endPos="35000" dir="5400000" sy="-100000" algn="bl" rotWithShape="0"/>
          </a:effectLst>
        </p:grpSpPr>
        <p:sp>
          <p:nvSpPr>
            <p:cNvPr id="7"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1"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2"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sld>
</file>

<file path=ppt/tags/tag1.xml><?xml version="1.0" encoding="utf-8"?>
<p:tagLst xmlns:p="http://schemas.openxmlformats.org/presentationml/2006/main">
  <p:tag name="EE4P_MASTERWIZARD" val="TitleAndEndImages"/>
</p:tagLst>
</file>

<file path=ppt/tags/tag10.xml><?xml version="1.0" encoding="utf-8"?>
<p:tagLst xmlns:p="http://schemas.openxmlformats.org/presentationml/2006/main">
  <p:tag name="EE4P_INTELLIGENT_ELEMENT" val="{Name}"/>
</p:tagLst>
</file>

<file path=ppt/tags/tag100.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1.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2.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3.xml><?xml version="1.0" encoding="utf-8"?>
<p:tagLst xmlns:p="http://schemas.openxmlformats.org/presentationml/2006/main">
  <p:tag name="COMMONDATA" val="eyJoZGlkIjoiZDk0ZTdmYTUwZTFiN2Y0NTNlYmI3MGE3NzE3ZjcxZWEifQ=="/>
  <p:tag name="RESOURCE_RECORD_KEY" val="{&quot;29&quot;:[20426279,50000076]}"/>
</p:tagLst>
</file>

<file path=ppt/tags/tag11.xml><?xml version="1.0" encoding="utf-8"?>
<p:tagLst xmlns:p="http://schemas.openxmlformats.org/presentationml/2006/main">
  <p:tag name="EE4P_INTELLIGENT_ELEMENT" val="{Name}"/>
</p:tagLst>
</file>

<file path=ppt/tags/tag12.xml><?xml version="1.0" encoding="utf-8"?>
<p:tagLst xmlns:p="http://schemas.openxmlformats.org/presentationml/2006/main">
  <p:tag name="EE4P_INTELLIGENT_ELEMENT" val="{Name}"/>
</p:tagLst>
</file>

<file path=ppt/tags/tag13.xml><?xml version="1.0" encoding="utf-8"?>
<p:tagLst xmlns:p="http://schemas.openxmlformats.org/presentationml/2006/main">
  <p:tag name="EE4P_INTELLIGENT_ELEMENT" val="{Name}"/>
</p:tagLst>
</file>

<file path=ppt/tags/tag14.xml><?xml version="1.0" encoding="utf-8"?>
<p:tagLst xmlns:p="http://schemas.openxmlformats.org/presentationml/2006/main">
  <p:tag name="EE4P_INTELLIGENT_ELEMENT" val="{Name}"/>
</p:tagLst>
</file>

<file path=ppt/tags/tag15.xml><?xml version="1.0" encoding="utf-8"?>
<p:tagLst xmlns:p="http://schemas.openxmlformats.org/presentationml/2006/main">
  <p:tag name="EE4P_INTELLIGENT_ELEMENT" val="{Name}"/>
</p:tagLst>
</file>

<file path=ppt/tags/tag16.xml><?xml version="1.0" encoding="utf-8"?>
<p:tagLst xmlns:p="http://schemas.openxmlformats.org/presentationml/2006/main">
  <p:tag name="EE4P_INTELLIGENT_ELEMENT" val="{Name}"/>
</p:tagLst>
</file>

<file path=ppt/tags/tag17.xml><?xml version="1.0" encoding="utf-8"?>
<p:tagLst xmlns:p="http://schemas.openxmlformats.org/presentationml/2006/main">
  <p:tag name="EE4P_INTELLIGENT_ELEMENT" val="{Name}"/>
</p:tagLst>
</file>

<file path=ppt/tags/tag18.xml><?xml version="1.0" encoding="utf-8"?>
<p:tagLst xmlns:p="http://schemas.openxmlformats.org/presentationml/2006/main">
  <p:tag name="EE4P_INTELLIGENT_ELEMENT" val="{Name}"/>
</p:tagLst>
</file>

<file path=ppt/tags/tag19.xml><?xml version="1.0" encoding="utf-8"?>
<p:tagLst xmlns:p="http://schemas.openxmlformats.org/presentationml/2006/main">
  <p:tag name="EE4P_INTELLIGENT_ELEMENT" val="{Name}"/>
</p:tagLst>
</file>

<file path=ppt/tags/tag2.xml><?xml version="1.0" encoding="utf-8"?>
<p:tagLst xmlns:p="http://schemas.openxmlformats.org/presentationml/2006/main">
  <p:tag name="EE4P_INTELLIGENT_ELEMENT" val="{Name}"/>
</p:tagLst>
</file>

<file path=ppt/tags/tag20.xml><?xml version="1.0" encoding="utf-8"?>
<p:tagLst xmlns:p="http://schemas.openxmlformats.org/presentationml/2006/main">
  <p:tag name="EE4P_INTELLIGENT_ELEMENT" val="{Name}"/>
</p:tagLst>
</file>

<file path=ppt/tags/tag21.xml><?xml version="1.0" encoding="utf-8"?>
<p:tagLst xmlns:p="http://schemas.openxmlformats.org/presentationml/2006/main">
  <p:tag name="EE4P_INTELLIGENT_ELEMENT" val="{Name}"/>
</p:tagLst>
</file>

<file path=ppt/tags/tag22.xml><?xml version="1.0" encoding="utf-8"?>
<p:tagLst xmlns:p="http://schemas.openxmlformats.org/presentationml/2006/main">
  <p:tag name="EE4P_INTELLIGENT_ELEMENT" val="{Name}"/>
</p:tagLst>
</file>

<file path=ppt/tags/tag23.xml><?xml version="1.0" encoding="utf-8"?>
<p:tagLst xmlns:p="http://schemas.openxmlformats.org/presentationml/2006/main">
  <p:tag name="EE4P_INTELLIGENT_ELEMENT" val="{Name}"/>
</p:tagLst>
</file>

<file path=ppt/tags/tag24.xml><?xml version="1.0" encoding="utf-8"?>
<p:tagLst xmlns:p="http://schemas.openxmlformats.org/presentationml/2006/main">
  <p:tag name="EE4P_MASTERWIZARD" val="TitleAndEndImages"/>
</p:tagLst>
</file>

<file path=ppt/tags/tag25.xml><?xml version="1.0" encoding="utf-8"?>
<p:tagLst xmlns:p="http://schemas.openxmlformats.org/presentationml/2006/main">
  <p:tag name="EE4P_INTELLIGENT_ELEMENT" val="{Name}"/>
</p:tagLst>
</file>

<file path=ppt/tags/tag26.xml><?xml version="1.0" encoding="utf-8"?>
<p:tagLst xmlns:p="http://schemas.openxmlformats.org/presentationml/2006/main">
  <p:tag name="EE4P_MASTERWIZARD" val="TitleAndEndImages"/>
</p:tagLst>
</file>

<file path=ppt/tags/tag27.xml><?xml version="1.0" encoding="utf-8"?>
<p:tagLst xmlns:p="http://schemas.openxmlformats.org/presentationml/2006/main">
  <p:tag name="EE4P_INTELLIGENT_ELEMENT" val="{Name}"/>
</p:tagLst>
</file>

<file path=ppt/tags/tag28.xml><?xml version="1.0" encoding="utf-8"?>
<p:tagLst xmlns:p="http://schemas.openxmlformats.org/presentationml/2006/main">
  <p:tag name="EE4P_INTELLIGENT_ELEMENT" val="{Name}"/>
</p:tagLst>
</file>

<file path=ppt/tags/tag29.xml><?xml version="1.0" encoding="utf-8"?>
<p:tagLst xmlns:p="http://schemas.openxmlformats.org/presentationml/2006/main">
  <p:tag name="EE4P_INTELLIGENT_ELEMENT" val="{Name}"/>
</p:tagLst>
</file>

<file path=ppt/tags/tag3.xml><?xml version="1.0" encoding="utf-8"?>
<p:tagLst xmlns:p="http://schemas.openxmlformats.org/presentationml/2006/main">
  <p:tag name="EE4P_INTELLIGENT_ELEMENT" val="{Name}"/>
</p:tagLst>
</file>

<file path=ppt/tags/tag30.xml><?xml version="1.0" encoding="utf-8"?>
<p:tagLst xmlns:p="http://schemas.openxmlformats.org/presentationml/2006/main">
  <p:tag name="EE4P_INTELLIGENT_ELEMENT" val="{Name}"/>
</p:tagLst>
</file>

<file path=ppt/tags/tag31.xml><?xml version="1.0" encoding="utf-8"?>
<p:tagLst xmlns:p="http://schemas.openxmlformats.org/presentationml/2006/main">
  <p:tag name="EE4P_INTELLIGENT_ELEMENT" val="{Name}"/>
</p:tagLst>
</file>

<file path=ppt/tags/tag32.xml><?xml version="1.0" encoding="utf-8"?>
<p:tagLst xmlns:p="http://schemas.openxmlformats.org/presentationml/2006/main">
  <p:tag name="EE4P_INTELLIGENT_ELEMENT" val="{Name}"/>
</p:tagLst>
</file>

<file path=ppt/tags/tag33.xml><?xml version="1.0" encoding="utf-8"?>
<p:tagLst xmlns:p="http://schemas.openxmlformats.org/presentationml/2006/main">
  <p:tag name="EE4P_INTELLIGENT_ELEMENT" val="{Name}"/>
</p:tagLst>
</file>

<file path=ppt/tags/tag34.xml><?xml version="1.0" encoding="utf-8"?>
<p:tagLst xmlns:p="http://schemas.openxmlformats.org/presentationml/2006/main">
  <p:tag name="EE4P_INTELLIGENT_ELEMENT" val="{Name}"/>
</p:tagLst>
</file>

<file path=ppt/tags/tag35.xml><?xml version="1.0" encoding="utf-8"?>
<p:tagLst xmlns:p="http://schemas.openxmlformats.org/presentationml/2006/main">
  <p:tag name="EE4P_INTELLIGENT_ELEMENT" val="{Name}"/>
</p:tagLst>
</file>

<file path=ppt/tags/tag36.xml><?xml version="1.0" encoding="utf-8"?>
<p:tagLst xmlns:p="http://schemas.openxmlformats.org/presentationml/2006/main">
  <p:tag name="EE4P_INTELLIGENT_ELEMENT" val="{Name}"/>
</p:tagLst>
</file>

<file path=ppt/tags/tag37.xml><?xml version="1.0" encoding="utf-8"?>
<p:tagLst xmlns:p="http://schemas.openxmlformats.org/presentationml/2006/main">
  <p:tag name="EE4P_INTELLIGENT_ELEMENT" val="{Name}"/>
</p:tagLst>
</file>

<file path=ppt/tags/tag38.xml><?xml version="1.0" encoding="utf-8"?>
<p:tagLst xmlns:p="http://schemas.openxmlformats.org/presentationml/2006/main">
  <p:tag name="EE4P_INTELLIGENT_ELEMENT" val="{Name}"/>
</p:tagLst>
</file>

<file path=ppt/tags/tag39.xml><?xml version="1.0" encoding="utf-8"?>
<p:tagLst xmlns:p="http://schemas.openxmlformats.org/presentationml/2006/main">
  <p:tag name="EE4P_INTELLIGENT_ELEMENT" val="{Name}"/>
</p:tagLst>
</file>

<file path=ppt/tags/tag4.xml><?xml version="1.0" encoding="utf-8"?>
<p:tagLst xmlns:p="http://schemas.openxmlformats.org/presentationml/2006/main">
  <p:tag name="EE4P_INTELLIGENT_ELEMENT" val="{Name}"/>
</p:tagLst>
</file>

<file path=ppt/tags/tag40.xml><?xml version="1.0" encoding="utf-8"?>
<p:tagLst xmlns:p="http://schemas.openxmlformats.org/presentationml/2006/main">
  <p:tag name="EE4P_INTELLIGENT_ELEMENT" val="{Name}"/>
</p:tagLst>
</file>

<file path=ppt/tags/tag41.xml><?xml version="1.0" encoding="utf-8"?>
<p:tagLst xmlns:p="http://schemas.openxmlformats.org/presentationml/2006/main">
  <p:tag name="EE4P_INTELLIGENT_ELEMENT" val="{Name}"/>
</p:tagLst>
</file>

<file path=ppt/tags/tag42.xml><?xml version="1.0" encoding="utf-8"?>
<p:tagLst xmlns:p="http://schemas.openxmlformats.org/presentationml/2006/main">
  <p:tag name="EE4P_INTELLIGENT_ELEMENT" val="{Name}"/>
</p:tagLst>
</file>

<file path=ppt/tags/tag43.xml><?xml version="1.0" encoding="utf-8"?>
<p:tagLst xmlns:p="http://schemas.openxmlformats.org/presentationml/2006/main">
  <p:tag name="EE4P_INTELLIGENT_ELEMENT" val="{Name}"/>
</p:tagLst>
</file>

<file path=ppt/tags/tag44.xml><?xml version="1.0" encoding="utf-8"?>
<p:tagLst xmlns:p="http://schemas.openxmlformats.org/presentationml/2006/main">
  <p:tag name="EE4P_INTELLIGENT_ELEMENT" val="{Name}"/>
</p:tagLst>
</file>

<file path=ppt/tags/tag45.xml><?xml version="1.0" encoding="utf-8"?>
<p:tagLst xmlns:p="http://schemas.openxmlformats.org/presentationml/2006/main">
  <p:tag name="EE4P_INTELLIGENT_ELEMENT" val="{Name}"/>
</p:tagLst>
</file>

<file path=ppt/tags/tag46.xml><?xml version="1.0" encoding="utf-8"?>
<p:tagLst xmlns:p="http://schemas.openxmlformats.org/presentationml/2006/main">
  <p:tag name="EE4P_INTELLIGENT_ELEMENT" val="{Name}"/>
</p:tagLst>
</file>

<file path=ppt/tags/tag47.xml><?xml version="1.0" encoding="utf-8"?>
<p:tagLst xmlns:p="http://schemas.openxmlformats.org/presentationml/2006/main">
  <p:tag name="EE4P_INTELLIGENT_ELEMENT" val="{Name}"/>
</p:tagLst>
</file>

<file path=ppt/tags/tag48.xml><?xml version="1.0" encoding="utf-8"?>
<p:tagLst xmlns:p="http://schemas.openxmlformats.org/presentationml/2006/main">
  <p:tag name="EE4P_INTELLIGENT_ELEMENT" val="{Name}"/>
</p:tagLst>
</file>

<file path=ppt/tags/tag49.xml><?xml version="1.0" encoding="utf-8"?>
<p:tagLst xmlns:p="http://schemas.openxmlformats.org/presentationml/2006/main">
  <p:tag name="EE4P_INTELLIGENT_ELEMENT" val="{Name}"/>
</p:tagLst>
</file>

<file path=ppt/tags/tag5.xml><?xml version="1.0" encoding="utf-8"?>
<p:tagLst xmlns:p="http://schemas.openxmlformats.org/presentationml/2006/main">
  <p:tag name="EE4P_INTELLIGENT_ELEMENT" val="{Name}"/>
</p:tagLst>
</file>

<file path=ppt/tags/tag50.xml><?xml version="1.0" encoding="utf-8"?>
<p:tagLst xmlns:p="http://schemas.openxmlformats.org/presentationml/2006/main">
  <p:tag name="EE4P_INTELLIGENT_ELEMENT" val="{Name}"/>
</p:tagLst>
</file>

<file path=ppt/tags/tag51.xml><?xml version="1.0" encoding="utf-8"?>
<p:tagLst xmlns:p="http://schemas.openxmlformats.org/presentationml/2006/main">
  <p:tag name="EE4P_MASTERWIZARD" val="TitleAndEndImages"/>
</p:tagLst>
</file>

<file path=ppt/tags/tag52.xml><?xml version="1.0" encoding="utf-8"?>
<p:tagLst xmlns:p="http://schemas.openxmlformats.org/presentationml/2006/main">
  <p:tag name="EE4P_INTELLIGENT_ELEMENT" val="{Name}"/>
</p:tagLst>
</file>

<file path=ppt/tags/tag53.xml><?xml version="1.0" encoding="utf-8"?>
<p:tagLst xmlns:p="http://schemas.openxmlformats.org/presentationml/2006/main">
  <p:tag name="EE4P_AGENDAWIZARD" val="element"/>
  <p:tag name="EE4P_AGENDAWIZARD_CONTENT" val="/DATE"/>
  <p:tag name="EE4P_AGENDAWIZARD_PROPERTIES" val="197.597/369.3848/123.634/115.6044"/>
</p:tagLst>
</file>

<file path=ppt/tags/tag54.xml><?xml version="1.0" encoding="utf-8"?>
<p:tagLst xmlns:p="http://schemas.openxmlformats.org/presentationml/2006/main">
  <p:tag name="EE4P_INTELLIGENT_ELEMENT" val="{Name}"/>
</p:tagLst>
</file>

<file path=ppt/tags/tag55.xml><?xml version="1.0" encoding="utf-8"?>
<p:tagLst xmlns:p="http://schemas.openxmlformats.org/presentationml/2006/main">
  <p:tag name="EE4P_AGENDAWIZARD" val="element"/>
  <p:tag name="EE4P_AGENDAWIZARD_CONTENT" val="/DATE"/>
  <p:tag name="EE4P_AGENDAWIZARD_PROPERTIES" val="197.597/369.3848/123.634/115.6044"/>
</p:tagLst>
</file>

<file path=ppt/tags/tag56.xml><?xml version="1.0" encoding="utf-8"?>
<p:tagLst xmlns:p="http://schemas.openxmlformats.org/presentationml/2006/main">
  <p:tag name="EE4P_INTELLIGENT_ELEMENT" val="{Name}"/>
</p:tagLst>
</file>

<file path=ppt/tags/tag57.xml><?xml version="1.0" encoding="utf-8"?>
<p:tagLst xmlns:p="http://schemas.openxmlformats.org/presentationml/2006/main">
  <p:tag name="KSO_WM_DIAGRAM_VIRTUALLY_FRAME" val="{&quot;height&quot;:415.8870866141732,&quot;left&quot;:24,&quot;top&quot;:124.2,&quot;width&quot;:883.8}"/>
</p:tagLst>
</file>

<file path=ppt/tags/tag58.xml><?xml version="1.0" encoding="utf-8"?>
<p:tagLst xmlns:p="http://schemas.openxmlformats.org/presentationml/2006/main">
  <p:tag name="KSO_WM_DIAGRAM_VIRTUALLY_FRAME" val="{&quot;height&quot;:415.8870866141732,&quot;left&quot;:24,&quot;top&quot;:124.2,&quot;width&quot;:883.8}"/>
</p:tagLst>
</file>

<file path=ppt/tags/tag59.xml><?xml version="1.0" encoding="utf-8"?>
<p:tagLst xmlns:p="http://schemas.openxmlformats.org/presentationml/2006/main">
  <p:tag name="KSO_WM_DIAGRAM_VIRTUALLY_FRAME" val="{&quot;height&quot;:415.8870866141732,&quot;left&quot;:24,&quot;top&quot;:124.2,&quot;width&quot;:883.8}"/>
</p:tagLst>
</file>

<file path=ppt/tags/tag6.xml><?xml version="1.0" encoding="utf-8"?>
<p:tagLst xmlns:p="http://schemas.openxmlformats.org/presentationml/2006/main">
  <p:tag name="EE4P_INTELLIGENT_ELEMENT" val="{Name}"/>
</p:tagLst>
</file>

<file path=ppt/tags/tag60.xml><?xml version="1.0" encoding="utf-8"?>
<p:tagLst xmlns:p="http://schemas.openxmlformats.org/presentationml/2006/main">
  <p:tag name="KSO_WM_DIAGRAM_VIRTUALLY_FRAME" val="{&quot;height&quot;:415.8870866141732,&quot;left&quot;:24,&quot;top&quot;:124.2,&quot;width&quot;:883.8}"/>
</p:tagLst>
</file>

<file path=ppt/tags/tag61.xml><?xml version="1.0" encoding="utf-8"?>
<p:tagLst xmlns:p="http://schemas.openxmlformats.org/presentationml/2006/main">
  <p:tag name="KSO_WM_DIAGRAM_VIRTUALLY_FRAME" val="{&quot;height&quot;:415.8870866141732,&quot;left&quot;:24,&quot;top&quot;:124.2,&quot;width&quot;:883.8}"/>
</p:tagLst>
</file>

<file path=ppt/tags/tag62.xml><?xml version="1.0" encoding="utf-8"?>
<p:tagLst xmlns:p="http://schemas.openxmlformats.org/presentationml/2006/main">
  <p:tag name="KSO_WM_DIAGRAM_VIRTUALLY_FRAME" val="{&quot;height&quot;:415.8870866141732,&quot;left&quot;:24,&quot;top&quot;:124.2,&quot;width&quot;:883.8}"/>
</p:tagLst>
</file>

<file path=ppt/tags/tag63.xml><?xml version="1.0" encoding="utf-8"?>
<p:tagLst xmlns:p="http://schemas.openxmlformats.org/presentationml/2006/main">
  <p:tag name="KSO_WM_DIAGRAM_VIRTUALLY_FRAME" val="{&quot;height&quot;:415.8870866141732,&quot;left&quot;:24,&quot;top&quot;:124.2,&quot;width&quot;:883.8}"/>
</p:tagLst>
</file>

<file path=ppt/tags/tag64.xml><?xml version="1.0" encoding="utf-8"?>
<p:tagLst xmlns:p="http://schemas.openxmlformats.org/presentationml/2006/main">
  <p:tag name="KSO_WM_DIAGRAM_VIRTUALLY_FRAME" val="{&quot;height&quot;:415.8870866141732,&quot;left&quot;:24,&quot;top&quot;:124.2,&quot;width&quot;:883.8}"/>
</p:tagLst>
</file>

<file path=ppt/tags/tag65.xml><?xml version="1.0" encoding="utf-8"?>
<p:tagLst xmlns:p="http://schemas.openxmlformats.org/presentationml/2006/main">
  <p:tag name="KSO_WM_DIAGRAM_VIRTUALLY_FRAME" val="{&quot;height&quot;:415.8870866141732,&quot;left&quot;:24,&quot;top&quot;:124.2,&quot;width&quot;:883.8}"/>
</p:tagLst>
</file>

<file path=ppt/tags/tag66.xml><?xml version="1.0" encoding="utf-8"?>
<p:tagLst xmlns:p="http://schemas.openxmlformats.org/presentationml/2006/main">
  <p:tag name="KSO_WM_DIAGRAM_VIRTUALLY_FRAME" val="{&quot;height&quot;:415.8870866141732,&quot;left&quot;:24,&quot;top&quot;:124.2,&quot;width&quot;:883.8}"/>
</p:tagLst>
</file>

<file path=ppt/tags/tag67.xml><?xml version="1.0" encoding="utf-8"?>
<p:tagLst xmlns:p="http://schemas.openxmlformats.org/presentationml/2006/main">
  <p:tag name="KSO_WM_DIAGRAM_VIRTUALLY_FRAME" val="{&quot;height&quot;:415.8870866141732,&quot;left&quot;:24,&quot;top&quot;:124.2,&quot;width&quot;:883.8}"/>
</p:tagLst>
</file>

<file path=ppt/tags/tag68.xml><?xml version="1.0" encoding="utf-8"?>
<p:tagLst xmlns:p="http://schemas.openxmlformats.org/presentationml/2006/main">
  <p:tag name="KSO_WM_DIAGRAM_VIRTUALLY_FRAME" val="{&quot;height&quot;:415.8870866141732,&quot;left&quot;:24,&quot;top&quot;:124.2,&quot;width&quot;:883.8}"/>
</p:tagLst>
</file>

<file path=ppt/tags/tag69.xml><?xml version="1.0" encoding="utf-8"?>
<p:tagLst xmlns:p="http://schemas.openxmlformats.org/presentationml/2006/main">
  <p:tag name="TABLE_ENDDRAG_ORIGIN_RECT" val="816*435"/>
  <p:tag name="TABLE_ENDDRAG_RECT" val="17*42*816*435"/>
</p:tagLst>
</file>

<file path=ppt/tags/tag7.xml><?xml version="1.0" encoding="utf-8"?>
<p:tagLst xmlns:p="http://schemas.openxmlformats.org/presentationml/2006/main">
  <p:tag name="EE4P_INTELLIGENT_ELEMENT" val="{Name}"/>
</p:tagLst>
</file>

<file path=ppt/tags/tag70.xml><?xml version="1.0" encoding="utf-8"?>
<p:tagLst xmlns:p="http://schemas.openxmlformats.org/presentationml/2006/main">
  <p:tag name="TABLE_ENDDRAG_ORIGIN_RECT" val="906*458"/>
  <p:tag name="TABLE_ENDDRAG_RECT" val="25*48*906*458"/>
</p:tagLst>
</file>

<file path=ppt/tags/tag71.xml><?xml version="1.0" encoding="utf-8"?>
<p:tagLst xmlns:p="http://schemas.openxmlformats.org/presentationml/2006/main">
  <p:tag name="KSO_WM_DIAGRAM_VIRTUALLY_FRAME" val="{&quot;height&quot;:573.486496062992,&quot;left&quot;:33.02409448818897,&quot;top&quot;:96.725,&quot;width&quot;:896.8346456692916}"/>
</p:tagLst>
</file>

<file path=ppt/tags/tag72.xml><?xml version="1.0" encoding="utf-8"?>
<p:tagLst xmlns:p="http://schemas.openxmlformats.org/presentationml/2006/main">
  <p:tag name="KSO_WM_DIAGRAM_VIRTUALLY_FRAME" val="{&quot;height&quot;:573.486496062992,&quot;left&quot;:33.02409448818897,&quot;top&quot;:96.725,&quot;width&quot;:896.8346456692916}"/>
</p:tagLst>
</file>

<file path=ppt/tags/tag73.xml><?xml version="1.0" encoding="utf-8"?>
<p:tagLst xmlns:p="http://schemas.openxmlformats.org/presentationml/2006/main">
  <p:tag name="KSO_WM_DIAGRAM_VIRTUALLY_FRAME" val="{&quot;height&quot;:573.486496062992,&quot;left&quot;:33.02409448818897,&quot;top&quot;:96.725,&quot;width&quot;:896.8346456692916}"/>
</p:tagLst>
</file>

<file path=ppt/tags/tag74.xml><?xml version="1.0" encoding="utf-8"?>
<p:tagLst xmlns:p="http://schemas.openxmlformats.org/presentationml/2006/main">
  <p:tag name="KSO_WM_DIAGRAM_VIRTUALLY_FRAME" val="{&quot;height&quot;:573.486496062992,&quot;left&quot;:33.02409448818897,&quot;top&quot;:96.725,&quot;width&quot;:896.8346456692916}"/>
</p:tagLst>
</file>

<file path=ppt/tags/tag75.xml><?xml version="1.0" encoding="utf-8"?>
<p:tagLst xmlns:p="http://schemas.openxmlformats.org/presentationml/2006/main">
  <p:tag name="KSO_WM_DIAGRAM_VIRTUALLY_FRAME" val="{&quot;height&quot;:573.486496062992,&quot;left&quot;:33.02409448818897,&quot;top&quot;:96.725,&quot;width&quot;:896.8346456692916}"/>
</p:tagLst>
</file>

<file path=ppt/tags/tag76.xml><?xml version="1.0" encoding="utf-8"?>
<p:tagLst xmlns:p="http://schemas.openxmlformats.org/presentationml/2006/main">
  <p:tag name="KSO_WM_DIAGRAM_VIRTUALLY_FRAME" val="{&quot;height&quot;:573.486496062992,&quot;left&quot;:33.02409448818897,&quot;top&quot;:96.725,&quot;width&quot;:896.8346456692916}"/>
</p:tagLst>
</file>

<file path=ppt/tags/tag77.xml><?xml version="1.0" encoding="utf-8"?>
<p:tagLst xmlns:p="http://schemas.openxmlformats.org/presentationml/2006/main">
  <p:tag name="KSO_WM_DIAGRAM_VIRTUALLY_FRAME" val="{&quot;height&quot;:573.486496062992,&quot;left&quot;:33.02409448818897,&quot;top&quot;:96.725,&quot;width&quot;:896.8346456692916}"/>
</p:tagLst>
</file>

<file path=ppt/tags/tag78.xml><?xml version="1.0" encoding="utf-8"?>
<p:tagLst xmlns:p="http://schemas.openxmlformats.org/presentationml/2006/main">
  <p:tag name="KSO_WM_DIAGRAM_VIRTUALLY_FRAME" val="{&quot;height&quot;:573.486496062992,&quot;left&quot;:33.02409448818897,&quot;top&quot;:96.725,&quot;width&quot;:896.8346456692916}"/>
</p:tagLst>
</file>

<file path=ppt/tags/tag79.xml><?xml version="1.0" encoding="utf-8"?>
<p:tagLst xmlns:p="http://schemas.openxmlformats.org/presentationml/2006/main">
  <p:tag name="KSO_WM_DIAGRAM_VIRTUALLY_FRAME" val="{&quot;height&quot;:573.486496062992,&quot;left&quot;:33.02409448818897,&quot;top&quot;:96.725,&quot;width&quot;:896.8346456692916}"/>
</p:tagLst>
</file>

<file path=ppt/tags/tag8.xml><?xml version="1.0" encoding="utf-8"?>
<p:tagLst xmlns:p="http://schemas.openxmlformats.org/presentationml/2006/main">
  <p:tag name="EE4P_INTELLIGENT_ELEMENT" val="{Name}"/>
</p:tagLst>
</file>

<file path=ppt/tags/tag8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3.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4.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5.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6.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7.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8.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9.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xml><?xml version="1.0" encoding="utf-8"?>
<p:tagLst xmlns:p="http://schemas.openxmlformats.org/presentationml/2006/main">
  <p:tag name="EE4P_INTELLIGENT_ELEMENT" val="{Name}"/>
</p:tagLst>
</file>

<file path=ppt/tags/tag9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3.xml><?xml version="1.0" encoding="utf-8"?>
<p:tagLst xmlns:p="http://schemas.openxmlformats.org/presentationml/2006/main">
  <p:tag name="TABLE_ENDDRAG_ORIGIN_RECT" val="802*331"/>
  <p:tag name="TABLE_ENDDRAG_RECT" val="22*64*802*331"/>
</p:tagLst>
</file>

<file path=ppt/tags/tag94.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5.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6.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7.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8.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9.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none" lIns="91440" tIns="45720" rIns="91440" bIns="45720" numCol="1" spcCol="0" rtlCol="0" fromWordArt="0" anchor="ctr" anchorCtr="0" forceAA="0" compatLnSpc="1">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青矾绿">
      <a:dk1>
        <a:sysClr val="windowText" lastClr="000000"/>
      </a:dk1>
      <a:lt1>
        <a:sysClr val="window" lastClr="FFFFFF"/>
      </a:lt1>
      <a:dk2>
        <a:srgbClr val="2D3847"/>
      </a:dk2>
      <a:lt2>
        <a:srgbClr val="E7E6E6"/>
      </a:lt2>
      <a:accent1>
        <a:srgbClr val="338A5F"/>
      </a:accent1>
      <a:accent2>
        <a:srgbClr val="D8D8D8"/>
      </a:accent2>
      <a:accent3>
        <a:srgbClr val="BFBFBF"/>
      </a:accent3>
      <a:accent4>
        <a:srgbClr val="A5A5A5"/>
      </a:accent4>
      <a:accent5>
        <a:srgbClr val="7F7F7F"/>
      </a:accent5>
      <a:accent6>
        <a:srgbClr val="595959"/>
      </a:accent6>
      <a:hlink>
        <a:srgbClr val="0563C1"/>
      </a:hlink>
      <a:folHlink>
        <a:srgbClr val="954F72"/>
      </a:folHlink>
    </a:clrScheme>
    <a:fontScheme name="思源黑体&amp;Roboto">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6888</Words>
  <Application>WPS 演示</Application>
  <PresentationFormat>宽屏</PresentationFormat>
  <Paragraphs>349</Paragraphs>
  <Slides>11</Slides>
  <Notes>7</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11</vt:i4>
      </vt:variant>
    </vt:vector>
  </HeadingPairs>
  <TitlesOfParts>
    <vt:vector size="31" baseType="lpstr">
      <vt:lpstr>Arial</vt:lpstr>
      <vt:lpstr>宋体</vt:lpstr>
      <vt:lpstr>Wingdings</vt:lpstr>
      <vt:lpstr>微软雅黑</vt:lpstr>
      <vt:lpstr>Trebuchet MS</vt:lpstr>
      <vt:lpstr>Calibri</vt:lpstr>
      <vt:lpstr>Times New Roman</vt:lpstr>
      <vt:lpstr>思源黑体 CN Regular</vt:lpstr>
      <vt:lpstr>黑体</vt:lpstr>
      <vt:lpstr>Roboto Regular</vt:lpstr>
      <vt:lpstr>Hanson</vt:lpstr>
      <vt:lpstr>Segoe Print</vt:lpstr>
      <vt:lpstr>Wingdings</vt:lpstr>
      <vt:lpstr>Arial Unicode MS</vt:lpstr>
      <vt:lpstr>思源黑体 CN Bold</vt:lpstr>
      <vt:lpstr>Roboto Bold</vt:lpstr>
      <vt:lpstr>Office 主题</vt:lpstr>
      <vt:lpstr>自定义设计方案</vt:lpstr>
      <vt:lpstr>BCG Grid 16:9</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l枫诚</cp:lastModifiedBy>
  <cp:revision>644</cp:revision>
  <dcterms:created xsi:type="dcterms:W3CDTF">2022-01-27T04:15:00Z</dcterms:created>
  <dcterms:modified xsi:type="dcterms:W3CDTF">2025-07-20T05:04:25Z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1ECF724CF20748CAB21A6AB5C5FD71D7_13</vt:lpwstr>
  </property>
  <property fmtid="{D5CDD505-2E9C-101B-9397-08002B2CF9AE}" pid="3" name="KSOProductBuildVer">
    <vt:lpwstr>2052-12.1.0.21915</vt:lpwstr>
  </property>
</Properties>
</file>