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</p:sldMasterIdLst>
  <p:notesMasterIdLst>
    <p:notesMasterId r:id="rId6"/>
  </p:notesMasterIdLst>
  <p:sldIdLst>
    <p:sldId id="349" r:id="rId5"/>
    <p:sldId id="279" r:id="rId7"/>
    <p:sldId id="350" r:id="rId8"/>
    <p:sldId id="351" r:id="rId9"/>
    <p:sldId id="353" r:id="rId10"/>
    <p:sldId id="354" r:id="rId11"/>
    <p:sldId id="355" r:id="rId12"/>
    <p:sldId id="356" r:id="rId13"/>
    <p:sldId id="357" r:id="rId14"/>
    <p:sldId id="359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 userDrawn="1">
          <p15:clr>
            <a:srgbClr val="A4A3A4"/>
          </p15:clr>
        </p15:guide>
        <p15:guide id="2" pos="40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apc" initials="n" lastIdx="1" clrIdx="0"/>
  <p:cmAuthor id="0" name="Mia Vida Villanueva" initials="MVV" lastIdx="1" clrIdx="0"/>
  <p:cmAuthor id="7" name="1206988966@qq.com" initials="1" lastIdx="1" clrIdx="2"/>
  <p:cmAuthor id="8" name="姜伟光" initials="姜" lastIdx="1" clrIdx="0"/>
  <p:cmAuthor id="2" name="hp" initials="h" lastIdx="1" clrIdx="1"/>
  <p:cmAuthor id="3" name="芳艳 蓝" initials="芳蓝" lastIdx="6" clrIdx="2"/>
  <p:cmAuthor id="4" name="Administrator" initials="A" lastIdx="4" clrIdx="3"/>
  <p:cmAuthor id="5" name="宋洁然" initials="宋" lastIdx="2" clrIdx="1"/>
  <p:cmAuthor id="287865402" name="李玉娜" initials="李" lastIdx="7" clrIdx="3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5E78"/>
    <a:srgbClr val="E6777A"/>
    <a:srgbClr val="E8777A"/>
    <a:srgbClr val="4874CB"/>
    <a:srgbClr val="D9D9D9"/>
    <a:srgbClr val="F18AA0"/>
    <a:srgbClr val="F8B7BC"/>
    <a:srgbClr val="F3ABB1"/>
    <a:srgbClr val="F3A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6A342C-0D30-4C62-860A-9328A5741B0C}" styleName="表样式 1 25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band1V>
    <a:band2V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eCell>
      <a:tcStyle>
        <a:tcBdr>
          <a:left>
            <a:ln>
              <a:noFill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eCell>
    <a:swCel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wCell>
    <a:firstRow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accent1"/>
          </a:solidFill>
        </a:fill>
      </a:tcStyle>
    </a:firstRow>
  </a:tblStyle>
  <a:tblStyle styleId="{8081B08E-2823-42A9-8059-0119FD904A3E}" styleName="表样式 1 12 2 2">
    <a:wholeTbl>
      <a:tcTxStyle>
        <a:fontRef idx="none">
          <a:srgbClr val="000000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F2F2F2"/>
          </a:solidFill>
        </a:fill>
      </a:tcStyle>
    </a:band2H>
    <a:band1V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F2F2F2"/>
          </a:solidFill>
        </a:fill>
      </a:tcStyle>
    </a:band1V>
    <a:la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Row>
    <a:fir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66"/>
        <p:guide pos="40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14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4450542271"/>
          <c:y val="0.180154355016538"/>
          <c:w val="0.428328759963413"/>
          <c:h val="0.7228224917309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effectLst/>
            <a:sp3d contourW="12700"/>
          </c:spPr>
          <c:explosion val="3"/>
          <c:dPt>
            <c:idx val="0"/>
            <c:bubble3D val="0"/>
            <c:explosion val="9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  <a:sp3d contourW="12700"/>
            </c:spPr>
          </c:dPt>
          <c:dPt>
            <c:idx val="1"/>
            <c:bubble3D val="0"/>
            <c:spPr>
              <a:solidFill>
                <a:srgbClr val="DE5E78"/>
              </a:solidFill>
              <a:ln w="19050">
                <a:solidFill>
                  <a:schemeClr val="lt1"/>
                </a:solidFill>
              </a:ln>
              <a:effectLst/>
              <a:sp3d contourW="12700"/>
            </c:spPr>
          </c:dPt>
          <c:dLbls>
            <c:dLbl>
              <c:idx val="0"/>
              <c:layout>
                <c:manualLayout>
                  <c:x val="0.131682134638404"/>
                  <c:y val="0.08809261999836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096559378468"/>
                      <c:h val="0.186537094098128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0.00%</c:formatCode>
                <c:ptCount val="2"/>
                <c:pt idx="0">
                  <c:v>0.203</c:v>
                </c:pt>
                <c:pt idx="1">
                  <c:v>0.797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15268f7-98c0-4fb4-88d4-511edb37e15f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 b="1">
          <a:solidFill>
            <a:schemeClr val="bg1">
              <a:lumMod val="50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4450542271"/>
          <c:y val="0.180154355016538"/>
          <c:w val="0.428328759963413"/>
          <c:h val="0.7228224917309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effectLst/>
            <a:sp3d contourW="12700"/>
          </c:spPr>
          <c:explosion val="3"/>
          <c:dPt>
            <c:idx val="0"/>
            <c:bubble3D val="0"/>
            <c:explosion val="9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  <a:sp3d contourW="12700"/>
            </c:spPr>
          </c:dPt>
          <c:dPt>
            <c:idx val="1"/>
            <c:bubble3D val="0"/>
            <c:spPr>
              <a:solidFill>
                <a:srgbClr val="DE5E78"/>
              </a:solidFill>
              <a:ln w="19050">
                <a:solidFill>
                  <a:schemeClr val="lt1"/>
                </a:solidFill>
              </a:ln>
              <a:effectLst/>
              <a:sp3d contourW="12700"/>
            </c:spPr>
          </c:dPt>
          <c:dLbls>
            <c:dLbl>
              <c:idx val="0"/>
              <c:layout>
                <c:manualLayout>
                  <c:x val="0.0635039199563051"/>
                  <c:y val="-0.01406428922182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096559378468"/>
                      <c:h val="0.202654657501778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0.00%</c:formatCode>
                <c:ptCount val="2"/>
                <c:pt idx="0">
                  <c:v>0.303</c:v>
                </c:pt>
                <c:pt idx="1">
                  <c:v>0.697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ae5b9bc3-f7de-4535-8633-2975774f963e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 sz="800" b="1">
          <a:solidFill>
            <a:schemeClr val="bg1">
              <a:lumMod val="50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B9AFAE"/>
            </a:solidFill>
            <a:ln w="15875">
              <a:noFill/>
            </a:ln>
            <a:effectLst/>
            <a:sp3d contourW="15875"/>
          </c:spPr>
          <c:explosion val="0"/>
          <c:dPt>
            <c:idx val="0"/>
            <c:bubble3D val="0"/>
            <c:spPr>
              <a:solidFill>
                <a:srgbClr val="B9AFAE"/>
              </a:solidFill>
              <a:ln w="15875">
                <a:noFill/>
              </a:ln>
              <a:effectLst/>
              <a:sp3d contourW="15875"/>
            </c:spPr>
          </c:dPt>
          <c:dPt>
            <c:idx val="1"/>
            <c:bubble3D val="0"/>
            <c:explosion val="20"/>
            <c:spPr>
              <a:solidFill>
                <a:srgbClr val="F1C0BF"/>
              </a:solidFill>
              <a:ln w="15875">
                <a:noFill/>
              </a:ln>
              <a:effectLst/>
              <a:sp3d contourW="15875"/>
            </c:spPr>
          </c:dPt>
          <c:dLbls>
            <c:delete val="1"/>
          </c:dLbls>
          <c:cat>
            <c:multiLvlStrRef>
              <c:f>Sheet1!$A$2:$B$3</c:f>
              <c:multiLvlStrCache>
                <c:ptCount val="2"/>
                <c:lvl>
                  <c:pt idx="0">
                    <c:v>6</c:v>
                  </c:pt>
                  <c:pt idx="1">
                    <c:v>94</c:v>
                  </c:pt>
                </c:lvl>
                <c:lvl>
                  <c:pt idx="0">
                    <c:v>第一季度</c:v>
                  </c:pt>
                  <c:pt idx="1">
                    <c:v>第二季度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6bc6cd8-ff0b-404d-84f5-8ef68ff6bee2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BA4B6"/>
              </a:gs>
              <a:gs pos="22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026694" y="565200"/>
            <a:ext cx="4138612" cy="1081088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rgbClr val="F18AA0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image" Target="../media/image1.png"/><Relationship Id="rId2" Type="http://schemas.openxmlformats.org/officeDocument/2006/relationships/tags" Target="../tags/tag68.xml"/><Relationship Id="rId11" Type="http://schemas.openxmlformats.org/officeDocument/2006/relationships/theme" Target="../theme/theme2.xml"/><Relationship Id="rId10" Type="http://schemas.openxmlformats.org/officeDocument/2006/relationships/tags" Target="../tags/tag75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3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screen">
            <a:alphaModFix amt="3000"/>
          </a:blip>
          <a:stretch>
            <a:fillRect/>
          </a:stretch>
        </p:blipFill>
        <p:spPr>
          <a:xfrm>
            <a:off x="6250162" y="545769"/>
            <a:ext cx="5766461" cy="5766462"/>
          </a:xfrm>
          <a:prstGeom prst="rect">
            <a:avLst/>
          </a:prstGeom>
          <a:effectLst/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44000"/>
                </a:schemeClr>
              </a:gs>
              <a:gs pos="42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138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9" Type="http://schemas.openxmlformats.org/officeDocument/2006/relationships/slideLayout" Target="../slideLayouts/slideLayout19.xml"/><Relationship Id="rId18" Type="http://schemas.openxmlformats.org/officeDocument/2006/relationships/tags" Target="../tags/tag213.xml"/><Relationship Id="rId17" Type="http://schemas.openxmlformats.org/officeDocument/2006/relationships/image" Target="../media/image3.png"/><Relationship Id="rId16" Type="http://schemas.openxmlformats.org/officeDocument/2006/relationships/tags" Target="../tags/tag212.xml"/><Relationship Id="rId15" Type="http://schemas.openxmlformats.org/officeDocument/2006/relationships/tags" Target="../tags/tag211.xml"/><Relationship Id="rId14" Type="http://schemas.openxmlformats.org/officeDocument/2006/relationships/tags" Target="../tags/tag210.xml"/><Relationship Id="rId13" Type="http://schemas.openxmlformats.org/officeDocument/2006/relationships/tags" Target="../tags/tag209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tags" Target="../tags/tag19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9" Type="http://schemas.openxmlformats.org/officeDocument/2006/relationships/slideLayout" Target="../slideLayouts/slideLayout12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" Type="http://schemas.openxmlformats.org/officeDocument/2006/relationships/tags" Target="../tags/tag153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tags" Target="../tags/tag14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3" Type="http://schemas.openxmlformats.org/officeDocument/2006/relationships/tags" Target="../tags/tag162.xml"/><Relationship Id="rId2" Type="http://schemas.openxmlformats.org/officeDocument/2006/relationships/chart" Target="../charts/chart2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9.xml"/><Relationship Id="rId10" Type="http://schemas.openxmlformats.org/officeDocument/2006/relationships/tags" Target="../tags/tag166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image" Target="../media/image9.png"/><Relationship Id="rId6" Type="http://schemas.openxmlformats.org/officeDocument/2006/relationships/tags" Target="../tags/tag170.xml"/><Relationship Id="rId5" Type="http://schemas.openxmlformats.org/officeDocument/2006/relationships/image" Target="../media/image8.png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19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tags" Target="../tags/tag16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svg"/><Relationship Id="rId7" Type="http://schemas.openxmlformats.org/officeDocument/2006/relationships/image" Target="../media/image10.png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7" Type="http://schemas.openxmlformats.org/officeDocument/2006/relationships/slideLayout" Target="../slideLayouts/slideLayout19.xml"/><Relationship Id="rId16" Type="http://schemas.openxmlformats.org/officeDocument/2006/relationships/image" Target="../media/image3.png"/><Relationship Id="rId15" Type="http://schemas.openxmlformats.org/officeDocument/2006/relationships/tags" Target="../tags/tag182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image" Target="../media/image15.svg"/><Relationship Id="rId11" Type="http://schemas.openxmlformats.org/officeDocument/2006/relationships/image" Target="../media/image14.png"/><Relationship Id="rId10" Type="http://schemas.openxmlformats.org/officeDocument/2006/relationships/image" Target="../media/image13.svg"/><Relationship Id="rId1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.png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18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image" Target="../media/image3.png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0" Type="http://schemas.openxmlformats.org/officeDocument/2006/relationships/slideLayout" Target="../slideLayouts/slideLayout19.xml"/><Relationship Id="rId1" Type="http://schemas.openxmlformats.org/officeDocument/2006/relationships/tags" Target="../tags/tag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12188190" cy="6858635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80060" y="1771650"/>
            <a:ext cx="6032500" cy="1729105"/>
          </a:xfrm>
          <a:prstGeom prst="rect">
            <a:avLst/>
          </a:prstGeom>
          <a:ln>
            <a:noFill/>
          </a:ln>
        </p:spPr>
        <p:txBody>
          <a:bodyPr vert="horz" lIns="90000" tIns="46800" rIns="90000" bIns="4680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dirty="0">
                <a:ln w="6600">
                  <a:solidFill>
                    <a:srgbClr val="527CC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sym typeface="+mn-ea"/>
              </a:rPr>
              <a:t>纽贝维®（国药准字</a:t>
            </a:r>
            <a:r>
              <a:rPr lang="en-US" altLang="zh-CN" sz="2800" dirty="0">
                <a:ln w="6600">
                  <a:solidFill>
                    <a:srgbClr val="527CC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sym typeface="+mn-ea"/>
              </a:rPr>
              <a:t>H20253771</a:t>
            </a:r>
            <a:r>
              <a:rPr lang="zh-CN" altLang="en-US" sz="2800" dirty="0">
                <a:ln w="6600">
                  <a:solidFill>
                    <a:srgbClr val="527CC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sym typeface="+mn-ea"/>
              </a:rPr>
              <a:t>）</a:t>
            </a:r>
            <a:endParaRPr lang="en-US" altLang="zh-CN" sz="2800" dirty="0">
              <a:ln w="6600">
                <a:solidFill>
                  <a:srgbClr val="527CCE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charset="0"/>
              <a:sym typeface="+mn-ea"/>
            </a:endParaRPr>
          </a:p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 dirty="0">
                <a:ln w="6600">
                  <a:solidFill>
                    <a:srgbClr val="527CC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sym typeface="+mn-ea"/>
              </a:rPr>
              <a:t>维生素K</a:t>
            </a:r>
            <a:r>
              <a:rPr lang="zh-CN" altLang="en-US" sz="5400" baseline="-25000" dirty="0">
                <a:ln w="6600">
                  <a:solidFill>
                    <a:srgbClr val="527CC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sym typeface="+mn-ea"/>
              </a:rPr>
              <a:t>1</a:t>
            </a:r>
            <a:r>
              <a:rPr lang="zh-CN" altLang="en-US" sz="5400" dirty="0">
                <a:ln w="6600">
                  <a:solidFill>
                    <a:srgbClr val="527CC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sym typeface="+mn-ea"/>
              </a:rPr>
              <a:t>滴剂</a:t>
            </a:r>
            <a:endParaRPr lang="zh-CN" altLang="en-US" sz="5400" dirty="0">
              <a:ln w="6600">
                <a:solidFill>
                  <a:srgbClr val="527CCE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345440" y="224790"/>
            <a:ext cx="4589780" cy="1201420"/>
            <a:chOff x="520" y="1260"/>
            <a:chExt cx="8380" cy="2194"/>
          </a:xfrm>
        </p:grpSpPr>
        <p:pic>
          <p:nvPicPr>
            <p:cNvPr id="4" name="图片 3" descr="logo-原色"/>
            <p:cNvPicPr>
              <a:picLocks noChangeAspect="1"/>
            </p:cNvPicPr>
            <p:nvPr/>
          </p:nvPicPr>
          <p:blipFill>
            <a:blip r:embed="rId3"/>
            <a:srcRect r="46889"/>
            <a:stretch>
              <a:fillRect/>
            </a:stretch>
          </p:blipFill>
          <p:spPr>
            <a:xfrm>
              <a:off x="520" y="1632"/>
              <a:ext cx="4123" cy="1438"/>
            </a:xfrm>
            <a:prstGeom prst="rect">
              <a:avLst/>
            </a:prstGeom>
          </p:spPr>
        </p:pic>
        <p:pic>
          <p:nvPicPr>
            <p:cNvPr id="5" name="图片 4" descr="4402404b20ff38b892b32e5ffb35d66"/>
            <p:cNvPicPr>
              <a:picLocks noChangeAspect="1"/>
            </p:cNvPicPr>
            <p:nvPr/>
          </p:nvPicPr>
          <p:blipFill>
            <a:blip r:embed="rId4"/>
            <a:srcRect l="54567"/>
            <a:stretch>
              <a:fillRect/>
            </a:stretch>
          </p:blipFill>
          <p:spPr>
            <a:xfrm>
              <a:off x="4818" y="1260"/>
              <a:ext cx="4082" cy="2195"/>
            </a:xfrm>
            <a:prstGeom prst="rect">
              <a:avLst/>
            </a:prstGeom>
          </p:spPr>
        </p:pic>
      </p:grpSp>
      <p:sp>
        <p:nvSpPr>
          <p:cNvPr id="2" name="ïṡlîḑé"/>
          <p:cNvSpPr/>
          <p:nvPr>
            <p:custDataLst>
              <p:tags r:id="rId5"/>
            </p:custDataLst>
          </p:nvPr>
        </p:nvSpPr>
        <p:spPr>
          <a:xfrm>
            <a:off x="480060" y="3150235"/>
            <a:ext cx="5912485" cy="460375"/>
          </a:xfrm>
          <a:prstGeom prst="rect">
            <a:avLst/>
          </a:prstGeom>
        </p:spPr>
        <p:txBody>
          <a:bodyPr wrap="square" anchor="t" anchorCtr="0">
            <a:spAutoFit/>
          </a:bodyPr>
          <a:p>
            <a:pPr algn="ctr">
              <a:buSzPct val="25000"/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全国独家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儿童专用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填补空白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指南推荐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5440" y="3610610"/>
            <a:ext cx="6280150" cy="2319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【申报目录类别】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基本医保目录、商保创新药目录</a:t>
            </a:r>
            <a:endParaRPr lang="zh-CN" altLang="en-US"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【目前大陆地区</a:t>
            </a: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同通用名药品的上市情况】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无</a:t>
            </a:r>
            <a:endParaRPr lang="zh-CN" altLang="en-US"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【是否为</a:t>
            </a:r>
            <a:r>
              <a:rPr lang="en-US" altLang="zh-CN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OCT</a:t>
            </a: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药品】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否</a:t>
            </a:r>
            <a:endParaRPr lang="zh-CN" altLang="en-US" sz="16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【是否为独家】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是</a:t>
            </a:r>
            <a:endParaRPr lang="zh-CN" altLang="en-US"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 sz="1600" b="1">
                <a:latin typeface="+mn-ea"/>
                <a:cs typeface="+mn-ea"/>
                <a:sym typeface="+mn-ea"/>
              </a:rPr>
              <a:t>【全球首个上市国家</a:t>
            </a:r>
            <a:r>
              <a:rPr lang="en-US" altLang="zh-CN" sz="1600" b="1">
                <a:latin typeface="+mn-ea"/>
                <a:cs typeface="+mn-ea"/>
                <a:sym typeface="+mn-ea"/>
              </a:rPr>
              <a:t>/</a:t>
            </a:r>
            <a:r>
              <a:rPr lang="zh-CN" altLang="en-US" sz="1600" b="1">
                <a:latin typeface="+mn-ea"/>
                <a:cs typeface="+mn-ea"/>
                <a:sym typeface="+mn-ea"/>
              </a:rPr>
              <a:t>地区及上市时间】</a:t>
            </a:r>
            <a:r>
              <a:rPr lang="en-US" altLang="zh-CN" sz="1600">
                <a:latin typeface="+mn-ea"/>
                <a:cs typeface="+mn-ea"/>
                <a:sym typeface="+mn-ea"/>
              </a:rPr>
              <a:t>2010</a:t>
            </a:r>
            <a:r>
              <a:rPr lang="zh-CN" altLang="en-US" sz="1600">
                <a:latin typeface="+mn-ea"/>
                <a:cs typeface="+mn-ea"/>
                <a:sym typeface="+mn-ea"/>
              </a:rPr>
              <a:t>年</a:t>
            </a:r>
            <a:r>
              <a:rPr lang="en-US" altLang="zh-CN" sz="1600">
                <a:latin typeface="+mn-ea"/>
                <a:cs typeface="+mn-ea"/>
                <a:sym typeface="+mn-ea"/>
              </a:rPr>
              <a:t>2</a:t>
            </a:r>
            <a:r>
              <a:rPr lang="zh-CN" altLang="en-US" sz="1600">
                <a:latin typeface="+mn-ea"/>
                <a:cs typeface="+mn-ea"/>
                <a:sym typeface="+mn-ea"/>
              </a:rPr>
              <a:t>月，英国</a:t>
            </a:r>
            <a:endParaRPr lang="zh-CN" altLang="en-US"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 sz="1600" b="1">
                <a:latin typeface="+mn-ea"/>
                <a:cs typeface="+mn-ea"/>
                <a:sym typeface="+mn-ea"/>
              </a:rPr>
              <a:t>【中国获批上市时间】</a:t>
            </a:r>
            <a:r>
              <a:rPr lang="en-US" altLang="zh-CN" sz="1600">
                <a:latin typeface="+mn-ea"/>
                <a:cs typeface="+mn-ea"/>
                <a:sym typeface="+mn-ea"/>
              </a:rPr>
              <a:t>2025</a:t>
            </a:r>
            <a:r>
              <a:rPr lang="zh-CN" altLang="en-US" sz="1600">
                <a:latin typeface="+mn-ea"/>
                <a:cs typeface="+mn-ea"/>
                <a:sym typeface="+mn-ea"/>
              </a:rPr>
              <a:t>年</a:t>
            </a:r>
            <a:r>
              <a:rPr lang="en-US" altLang="zh-CN" sz="1600">
                <a:latin typeface="+mn-ea"/>
                <a:cs typeface="+mn-ea"/>
                <a:sym typeface="+mn-ea"/>
              </a:rPr>
              <a:t>4</a:t>
            </a:r>
            <a:r>
              <a:rPr lang="zh-CN" altLang="en-US" sz="1600">
                <a:latin typeface="+mn-ea"/>
                <a:cs typeface="+mn-ea"/>
                <a:sym typeface="+mn-ea"/>
              </a:rPr>
              <a:t>月</a:t>
            </a:r>
            <a:r>
              <a:rPr lang="en-US" altLang="zh-CN" sz="1600">
                <a:latin typeface="+mn-ea"/>
                <a:cs typeface="+mn-ea"/>
                <a:sym typeface="+mn-ea"/>
              </a:rPr>
              <a:t>1</a:t>
            </a:r>
            <a:r>
              <a:rPr lang="zh-CN" altLang="en-US" sz="1600">
                <a:latin typeface="+mn-ea"/>
                <a:cs typeface="+mn-ea"/>
                <a:sym typeface="+mn-ea"/>
              </a:rPr>
              <a:t>日</a:t>
            </a:r>
            <a:endParaRPr lang="zh-CN" altLang="en-US" sz="16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</a:pPr>
            <a:endParaRPr lang="zh-CN" altLang="en-US" sz="16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>
            <p:custDataLst>
              <p:tags r:id="rId1"/>
            </p:custDataLst>
          </p:nvPr>
        </p:nvSpPr>
        <p:spPr>
          <a:xfrm>
            <a:off x="10144760" y="2092960"/>
            <a:ext cx="1050925" cy="1050925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6" name="椭圆 30"/>
          <p:cNvSpPr/>
          <p:nvPr>
            <p:custDataLst>
              <p:tags r:id="rId2"/>
            </p:custDataLst>
          </p:nvPr>
        </p:nvSpPr>
        <p:spPr>
          <a:xfrm>
            <a:off x="4333240" y="1965325"/>
            <a:ext cx="1050925" cy="1050925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8" name="椭圆 28"/>
          <p:cNvSpPr/>
          <p:nvPr>
            <p:custDataLst>
              <p:tags r:id="rId3"/>
            </p:custDataLst>
          </p:nvPr>
        </p:nvSpPr>
        <p:spPr>
          <a:xfrm>
            <a:off x="1655445" y="4654550"/>
            <a:ext cx="1838960" cy="1838960"/>
          </a:xfrm>
          <a:prstGeom prst="ellipse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15" name="椭圆 9"/>
          <p:cNvSpPr/>
          <p:nvPr>
            <p:custDataLst>
              <p:tags r:id="rId4"/>
            </p:custDataLst>
          </p:nvPr>
        </p:nvSpPr>
        <p:spPr>
          <a:xfrm>
            <a:off x="695960" y="1774825"/>
            <a:ext cx="3512820" cy="3512820"/>
          </a:xfrm>
          <a:prstGeom prst="ellipse">
            <a:avLst/>
          </a:prstGeom>
          <a:gradFill>
            <a:gsLst>
              <a:gs pos="0">
                <a:schemeClr val="accent1">
                  <a:lumMod val="10000"/>
                  <a:lumOff val="90000"/>
                  <a:alpha val="100000"/>
                </a:schemeClr>
              </a:gs>
              <a:gs pos="24000">
                <a:schemeClr val="accent1">
                  <a:alpha val="100000"/>
                </a:schemeClr>
              </a:gs>
              <a:gs pos="56000">
                <a:schemeClr val="accent1">
                  <a:lumMod val="90000"/>
                  <a:alpha val="100000"/>
                </a:schemeClr>
              </a:gs>
              <a:gs pos="100000">
                <a:schemeClr val="accent1">
                  <a:lumMod val="90000"/>
                  <a:alpha val="10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22" name="椭圆 8"/>
          <p:cNvSpPr/>
          <p:nvPr>
            <p:custDataLst>
              <p:tags r:id="rId5"/>
            </p:custDataLst>
          </p:nvPr>
        </p:nvSpPr>
        <p:spPr>
          <a:xfrm>
            <a:off x="3331210" y="3613150"/>
            <a:ext cx="3093720" cy="3093720"/>
          </a:xfrm>
          <a:prstGeom prst="ellipse">
            <a:avLst/>
          </a:prstGeom>
          <a:gradFill>
            <a:gsLst>
              <a:gs pos="47000">
                <a:srgbClr val="A3B4E0">
                  <a:alpha val="78000"/>
                </a:srgbClr>
              </a:gs>
              <a:gs pos="6000">
                <a:schemeClr val="bg2"/>
              </a:gs>
              <a:gs pos="100000">
                <a:srgbClr val="4874CB">
                  <a:alpha val="26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23" name="椭圆 11"/>
          <p:cNvSpPr/>
          <p:nvPr>
            <p:custDataLst>
              <p:tags r:id="rId6"/>
            </p:custDataLst>
          </p:nvPr>
        </p:nvSpPr>
        <p:spPr>
          <a:xfrm>
            <a:off x="7246620" y="2457450"/>
            <a:ext cx="4249420" cy="4249420"/>
          </a:xfrm>
          <a:prstGeom prst="ellipse">
            <a:avLst/>
          </a:prstGeom>
          <a:gradFill>
            <a:gsLst>
              <a:gs pos="0">
                <a:schemeClr val="accent4">
                  <a:lumMod val="10000"/>
                  <a:lumOff val="90000"/>
                  <a:alpha val="100000"/>
                </a:schemeClr>
              </a:gs>
              <a:gs pos="44000">
                <a:srgbClr val="A3B7E2">
                  <a:alpha val="100000"/>
                </a:srgbClr>
              </a:gs>
              <a:gs pos="96000">
                <a:srgbClr val="4874C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24" name="正文"/>
          <p:cNvSpPr txBox="1"/>
          <p:nvPr>
            <p:custDataLst>
              <p:tags r:id="rId7"/>
            </p:custDataLst>
          </p:nvPr>
        </p:nvSpPr>
        <p:spPr>
          <a:xfrm>
            <a:off x="1054735" y="3704590"/>
            <a:ext cx="2795905" cy="8077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ctr" fontAlgn="auto">
              <a:lnSpc>
                <a:spcPct val="130000"/>
              </a:lnSpc>
            </a:pPr>
            <a:r>
              <a:rPr lang="zh-CN" altLang="en-US" spc="150" dirty="0">
                <a:solidFill>
                  <a:srgbClr val="FFFFFF"/>
                </a:solidFill>
                <a:latin typeface="+mn-ea"/>
                <a:sym typeface="+mn-ea"/>
              </a:rPr>
              <a:t>全国独家</a:t>
            </a:r>
            <a:endParaRPr lang="zh-CN" altLang="en-US" spc="150" dirty="0">
              <a:solidFill>
                <a:srgbClr val="FFFFFF"/>
              </a:solidFill>
              <a:latin typeface="+mn-ea"/>
              <a:sym typeface="+mn-ea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pc="150" dirty="0">
                <a:solidFill>
                  <a:srgbClr val="FFFFFF"/>
                </a:solidFill>
                <a:latin typeface="+mn-ea"/>
                <a:sym typeface="+mn-ea"/>
              </a:rPr>
              <a:t>根据新生儿生理特征</a:t>
            </a:r>
            <a:endParaRPr lang="zh-CN" altLang="en-US" spc="150" dirty="0">
              <a:solidFill>
                <a:srgbClr val="FFFFFF"/>
              </a:solidFill>
              <a:latin typeface="+mn-ea"/>
              <a:sym typeface="+mn-ea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pc="150" dirty="0">
                <a:solidFill>
                  <a:srgbClr val="FFFFFF"/>
                </a:solidFill>
                <a:latin typeface="+mn-ea"/>
                <a:sym typeface="+mn-ea"/>
              </a:rPr>
              <a:t>创新设计</a:t>
            </a:r>
            <a:endParaRPr lang="zh-CN" altLang="en-US" spc="150" dirty="0">
              <a:solidFill>
                <a:srgbClr val="FFFFFF"/>
              </a:solidFill>
              <a:latin typeface="+mn-ea"/>
              <a:sym typeface="+mn-ea"/>
            </a:endParaRPr>
          </a:p>
          <a:p>
            <a:pPr indent="0" algn="ctr" fontAlgn="auto">
              <a:lnSpc>
                <a:spcPct val="130000"/>
              </a:lnSpc>
            </a:pPr>
            <a:endParaRPr lang="zh-CN" altLang="en-US" spc="150" dirty="0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25" name="标题"/>
          <p:cNvSpPr txBox="1"/>
          <p:nvPr>
            <p:custDataLst>
              <p:tags r:id="rId8"/>
            </p:custDataLst>
          </p:nvPr>
        </p:nvSpPr>
        <p:spPr>
          <a:xfrm>
            <a:off x="1115695" y="2759075"/>
            <a:ext cx="2673985" cy="7950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 algn="ctr"/>
            <a:r>
              <a:rPr lang="zh-CN" altLang="en-US" sz="4600" b="1" spc="300" dirty="0">
                <a:solidFill>
                  <a:srgbClr val="FFFFFF"/>
                </a:solidFill>
                <a:latin typeface="+mn-ea"/>
              </a:rPr>
              <a:t>创新研发</a:t>
            </a:r>
            <a:endParaRPr lang="zh-CN" altLang="en-US" sz="4600" b="1" spc="3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6" name="正文"/>
          <p:cNvSpPr txBox="1"/>
          <p:nvPr>
            <p:custDataLst>
              <p:tags r:id="rId9"/>
            </p:custDataLst>
          </p:nvPr>
        </p:nvSpPr>
        <p:spPr>
          <a:xfrm>
            <a:off x="3498215" y="5228590"/>
            <a:ext cx="2779395" cy="8077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ctr" fontAlgn="auto">
              <a:lnSpc>
                <a:spcPct val="130000"/>
              </a:lnSpc>
            </a:pPr>
            <a:r>
              <a:rPr lang="zh-CN" altLang="en-US" spc="150" dirty="0">
                <a:solidFill>
                  <a:schemeClr val="accent2">
                    <a:lumMod val="75000"/>
                  </a:schemeClr>
                </a:solidFill>
                <a:latin typeface="+mn-ea"/>
                <a:sym typeface="+mn-ea"/>
              </a:rPr>
              <a:t>降低</a:t>
            </a:r>
            <a:r>
              <a:rPr lang="en-US" altLang="zh-CN" spc="150" dirty="0">
                <a:solidFill>
                  <a:schemeClr val="accent2">
                    <a:lumMod val="75000"/>
                  </a:schemeClr>
                </a:solidFill>
                <a:latin typeface="+mn-ea"/>
                <a:sym typeface="+mn-ea"/>
              </a:rPr>
              <a:t>VKDB</a:t>
            </a:r>
            <a:r>
              <a:rPr lang="zh-CN" altLang="en-US" spc="150" dirty="0">
                <a:solidFill>
                  <a:schemeClr val="accent2">
                    <a:lumMod val="75000"/>
                  </a:schemeClr>
                </a:solidFill>
                <a:latin typeface="+mn-ea"/>
                <a:sym typeface="+mn-ea"/>
              </a:rPr>
              <a:t>发病率、避免注射不良反应、大幅降低目标疾病医疗支出</a:t>
            </a:r>
            <a:endParaRPr lang="zh-CN" altLang="en-US" spc="150" dirty="0">
              <a:solidFill>
                <a:schemeClr val="accent2">
                  <a:lumMod val="75000"/>
                </a:schemeClr>
              </a:solidFill>
              <a:latin typeface="+mn-ea"/>
              <a:sym typeface="+mn-ea"/>
            </a:endParaRPr>
          </a:p>
          <a:p>
            <a:pPr indent="0" algn="ctr" fontAlgn="auto">
              <a:lnSpc>
                <a:spcPct val="130000"/>
              </a:lnSpc>
            </a:pPr>
            <a:endParaRPr lang="zh-CN" altLang="en-US" spc="150" dirty="0">
              <a:solidFill>
                <a:schemeClr val="accent2">
                  <a:lumMod val="7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3" name="标题"/>
          <p:cNvSpPr txBox="1"/>
          <p:nvPr>
            <p:custDataLst>
              <p:tags r:id="rId10"/>
            </p:custDataLst>
          </p:nvPr>
        </p:nvSpPr>
        <p:spPr>
          <a:xfrm>
            <a:off x="3542030" y="4445000"/>
            <a:ext cx="2672080" cy="7950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 algn="ctr"/>
            <a:r>
              <a:rPr lang="zh-CN" altLang="en-US" sz="4600" b="1" spc="3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安全经济</a:t>
            </a:r>
            <a:endParaRPr lang="zh-CN" altLang="en-US" sz="4600" b="1" spc="300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4" name="正文"/>
          <p:cNvSpPr txBox="1"/>
          <p:nvPr>
            <p:custDataLst>
              <p:tags r:id="rId11"/>
            </p:custDataLst>
          </p:nvPr>
        </p:nvSpPr>
        <p:spPr>
          <a:xfrm>
            <a:off x="7654290" y="4739005"/>
            <a:ext cx="3446780" cy="8985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ctr" fontAlgn="auto">
              <a:lnSpc>
                <a:spcPct val="130000"/>
              </a:lnSpc>
            </a:pPr>
            <a:r>
              <a:rPr lang="en-US" altLang="zh-CN" spc="150" dirty="0">
                <a:solidFill>
                  <a:srgbClr val="FFFFFF"/>
                </a:solidFill>
                <a:latin typeface="+mn-ea"/>
                <a:sym typeface="+mn-ea"/>
              </a:rPr>
              <a:t>VKDB</a:t>
            </a:r>
            <a:r>
              <a:rPr lang="zh-CN" altLang="en-US" spc="150" dirty="0">
                <a:solidFill>
                  <a:srgbClr val="FFFFFF"/>
                </a:solidFill>
                <a:latin typeface="+mn-ea"/>
                <a:sym typeface="+mn-ea"/>
              </a:rPr>
              <a:t>是可预防的重大健康威胁</a:t>
            </a:r>
            <a:endParaRPr lang="zh-CN" altLang="en-US" spc="150" dirty="0">
              <a:solidFill>
                <a:srgbClr val="FFFFFF"/>
              </a:solidFill>
              <a:latin typeface="+mn-ea"/>
              <a:sym typeface="+mn-ea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pc="150" dirty="0">
                <a:solidFill>
                  <a:srgbClr val="FFFFFF"/>
                </a:solidFill>
                <a:latin typeface="+mn-ea"/>
                <a:sym typeface="+mn-ea"/>
              </a:rPr>
              <a:t>安全有效可及性强的全风险期预防方案是关键</a:t>
            </a:r>
            <a:endParaRPr lang="zh-CN" altLang="en-US" spc="150" dirty="0">
              <a:solidFill>
                <a:srgbClr val="FFFFFF"/>
              </a:solidFill>
              <a:latin typeface="+mn-ea"/>
              <a:sym typeface="+mn-ea"/>
            </a:endParaRPr>
          </a:p>
          <a:p>
            <a:pPr indent="0" algn="ctr" fontAlgn="auto">
              <a:lnSpc>
                <a:spcPct val="130000"/>
              </a:lnSpc>
            </a:pPr>
            <a:endParaRPr lang="zh-CN" altLang="en-US" spc="150" dirty="0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35" name="标题"/>
          <p:cNvSpPr txBox="1"/>
          <p:nvPr>
            <p:custDataLst>
              <p:tags r:id="rId12"/>
            </p:custDataLst>
          </p:nvPr>
        </p:nvSpPr>
        <p:spPr>
          <a:xfrm>
            <a:off x="7698740" y="3822065"/>
            <a:ext cx="3345180" cy="7950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 algn="ctr"/>
            <a:r>
              <a:rPr lang="zh-CN" altLang="zh-CN" sz="4600" b="1" spc="300" dirty="0">
                <a:solidFill>
                  <a:srgbClr val="FFFFFF"/>
                </a:solidFill>
                <a:latin typeface="+mn-ea"/>
              </a:rPr>
              <a:t>临床急需</a:t>
            </a:r>
            <a:endParaRPr lang="zh-CN" altLang="zh-CN" sz="4600" b="1" spc="3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7" name="椭圆 10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5098415" y="1774825"/>
            <a:ext cx="2879725" cy="2879725"/>
          </a:xfrm>
          <a:prstGeom prst="ellipse">
            <a:avLst/>
          </a:prstGeom>
          <a:gradFill>
            <a:gsLst>
              <a:gs pos="0">
                <a:schemeClr val="accent3">
                  <a:lumMod val="10000"/>
                  <a:lumOff val="90000"/>
                  <a:alpha val="100000"/>
                </a:schemeClr>
              </a:gs>
              <a:gs pos="30000">
                <a:schemeClr val="accent3">
                  <a:lumMod val="55000"/>
                  <a:lumOff val="45000"/>
                  <a:alpha val="100000"/>
                </a:schemeClr>
              </a:gs>
              <a:gs pos="65000">
                <a:schemeClr val="accent3">
                  <a:lumMod val="70000"/>
                  <a:lumOff val="30000"/>
                  <a:alpha val="100000"/>
                </a:schemeClr>
              </a:gs>
              <a:gs pos="100000">
                <a:schemeClr val="accent3">
                  <a:lumMod val="70000"/>
                  <a:lumOff val="30000"/>
                  <a:alpha val="10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38" name="正文"/>
          <p:cNvSpPr txBox="1"/>
          <p:nvPr>
            <p:custDataLst>
              <p:tags r:id="rId14"/>
            </p:custDataLst>
          </p:nvPr>
        </p:nvSpPr>
        <p:spPr>
          <a:xfrm>
            <a:off x="5319395" y="3326765"/>
            <a:ext cx="2437765" cy="8077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ctr" fontAlgn="auto">
              <a:lnSpc>
                <a:spcPct val="130000"/>
              </a:lnSpc>
            </a:pPr>
            <a:r>
              <a:rPr lang="zh-CN" altLang="en-US" spc="150" dirty="0">
                <a:solidFill>
                  <a:schemeClr val="accent3">
                    <a:lumMod val="75000"/>
                  </a:schemeClr>
                </a:solidFill>
                <a:latin typeface="+mn-ea"/>
                <a:sym typeface="+mn-ea"/>
              </a:rPr>
              <a:t>国内外权威指南一致推荐方案</a:t>
            </a:r>
            <a:endParaRPr lang="zh-CN" altLang="en-US" spc="150" dirty="0">
              <a:solidFill>
                <a:schemeClr val="accent3">
                  <a:lumMod val="7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9" name="标题"/>
          <p:cNvSpPr txBox="1"/>
          <p:nvPr>
            <p:custDataLst>
              <p:tags r:id="rId15"/>
            </p:custDataLst>
          </p:nvPr>
        </p:nvSpPr>
        <p:spPr>
          <a:xfrm>
            <a:off x="5202555" y="2499360"/>
            <a:ext cx="2672080" cy="7950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 algn="ctr"/>
            <a:r>
              <a:rPr lang="zh-CN" altLang="zh-CN" sz="4600" b="1" spc="3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指南推荐</a:t>
            </a:r>
            <a:endParaRPr lang="zh-CN" altLang="zh-CN" sz="4600" b="1" spc="300" dirty="0">
              <a:solidFill>
                <a:schemeClr val="accent3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0" name="椭圆 31"/>
          <p:cNvSpPr/>
          <p:nvPr>
            <p:custDataLst>
              <p:tags r:id="rId16"/>
            </p:custDataLst>
          </p:nvPr>
        </p:nvSpPr>
        <p:spPr>
          <a:xfrm>
            <a:off x="6854190" y="5622290"/>
            <a:ext cx="578485" cy="578485"/>
          </a:xfrm>
          <a:prstGeom prst="ellipse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4340" y="506095"/>
            <a:ext cx="10927080" cy="135445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纽贝</a:t>
            </a:r>
            <a:r>
              <a:rPr lang="zh-CN" altLang="en-US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维</a:t>
            </a:r>
            <a:r>
              <a:rPr lang="zh-CN" altLang="en-US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®</a:t>
            </a:r>
            <a:r>
              <a:rPr lang="zh-CN" altLang="en-US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维生素 </a:t>
            </a:r>
            <a:r>
              <a:rPr lang="zh-CN" altLang="en-US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K</a:t>
            </a:r>
            <a:r>
              <a:rPr lang="zh-CN" altLang="en-US" sz="1800" b="1" baseline="-250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1 </a:t>
            </a:r>
            <a:r>
              <a:rPr lang="zh-CN" altLang="en-US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滴剂</a:t>
            </a:r>
            <a:r>
              <a:rPr lang="zh-CN" altLang="en-US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：</a:t>
            </a:r>
            <a:r>
              <a:rPr lang="zh-CN" altLang="en-US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通过安全、有效、便捷的预防方案，</a:t>
            </a:r>
            <a:r>
              <a:rPr lang="zh-CN" altLang="en-US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精准填补新生儿</a:t>
            </a:r>
            <a:r>
              <a:rPr lang="en-US" altLang="zh-CN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VKDB</a:t>
            </a:r>
            <a:r>
              <a:rPr lang="zh-CN" altLang="en-US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预防的临床缺口，从源头减少</a:t>
            </a:r>
            <a:r>
              <a:rPr lang="en-US" altLang="zh-CN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 VKDB </a:t>
            </a:r>
            <a:r>
              <a:rPr lang="zh-CN" altLang="en-US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发病后的抢救治疗、后遗症康复及注射剂不良反应处理等医保基金支出，保障所有新生儿平等获得安全预防的健康权益，契合医保</a:t>
            </a:r>
            <a:r>
              <a:rPr lang="en-US" altLang="zh-CN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 “</a:t>
            </a:r>
            <a:r>
              <a:rPr lang="zh-CN" altLang="en-US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保基本</a:t>
            </a:r>
            <a:r>
              <a:rPr lang="en-US" altLang="zh-CN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”</a:t>
            </a:r>
            <a:r>
              <a:rPr lang="zh-CN" altLang="en-US" sz="18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的指导方针，恳请纳入医保目录。</a:t>
            </a:r>
            <a:endParaRPr lang="zh-CN" altLang="en-US" sz="1800" b="1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</p:txBody>
      </p:sp>
      <p:pic>
        <p:nvPicPr>
          <p:cNvPr id="3" name="图片 2" descr="logo-原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99625" y="134620"/>
            <a:ext cx="2368550" cy="438785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9"/>
          <p:cNvSpPr/>
          <p:nvPr>
            <p:custDataLst>
              <p:tags r:id="rId1"/>
            </p:custDataLst>
          </p:nvPr>
        </p:nvSpPr>
        <p:spPr bwMode="auto">
          <a:xfrm>
            <a:off x="3243238" y="1058678"/>
            <a:ext cx="5705525" cy="782821"/>
          </a:xfrm>
          <a:custGeom>
            <a:avLst/>
            <a:gdLst>
              <a:gd name="T0" fmla="*/ 4922 w 28838"/>
              <a:gd name="T1" fmla="*/ 987 h 3953"/>
              <a:gd name="T2" fmla="*/ 4930 w 28838"/>
              <a:gd name="T3" fmla="*/ 2956 h 3953"/>
              <a:gd name="T4" fmla="*/ 6447 w 28838"/>
              <a:gd name="T5" fmla="*/ 2959 h 3953"/>
              <a:gd name="T6" fmla="*/ 6455 w 28838"/>
              <a:gd name="T7" fmla="*/ 983 h 3953"/>
              <a:gd name="T8" fmla="*/ 22398 w 28838"/>
              <a:gd name="T9" fmla="*/ 66 h 3953"/>
              <a:gd name="T10" fmla="*/ 25433 w 28838"/>
              <a:gd name="T11" fmla="*/ 712 h 3953"/>
              <a:gd name="T12" fmla="*/ 24303 w 28838"/>
              <a:gd name="T13" fmla="*/ 3885 h 3953"/>
              <a:gd name="T14" fmla="*/ 23531 w 28838"/>
              <a:gd name="T15" fmla="*/ 712 h 3953"/>
              <a:gd name="T16" fmla="*/ 22398 w 28838"/>
              <a:gd name="T17" fmla="*/ 66 h 3953"/>
              <a:gd name="T18" fmla="*/ 19574 w 28838"/>
              <a:gd name="T19" fmla="*/ 66 h 3953"/>
              <a:gd name="T20" fmla="*/ 21137 w 28838"/>
              <a:gd name="T21" fmla="*/ 66 h 3953"/>
              <a:gd name="T22" fmla="*/ 21854 w 28838"/>
              <a:gd name="T23" fmla="*/ 3885 h 3953"/>
              <a:gd name="T24" fmla="*/ 19540 w 28838"/>
              <a:gd name="T25" fmla="*/ 1394 h 3953"/>
              <a:gd name="T26" fmla="*/ 18823 w 28838"/>
              <a:gd name="T27" fmla="*/ 3885 h 3953"/>
              <a:gd name="T28" fmla="*/ 15256 w 28838"/>
              <a:gd name="T29" fmla="*/ 66 h 3953"/>
              <a:gd name="T30" fmla="*/ 18088 w 28838"/>
              <a:gd name="T31" fmla="*/ 712 h 3953"/>
              <a:gd name="T32" fmla="*/ 16027 w 28838"/>
              <a:gd name="T33" fmla="*/ 1559 h 3953"/>
              <a:gd name="T34" fmla="*/ 17945 w 28838"/>
              <a:gd name="T35" fmla="*/ 2202 h 3953"/>
              <a:gd name="T36" fmla="*/ 16027 w 28838"/>
              <a:gd name="T37" fmla="*/ 3242 h 3953"/>
              <a:gd name="T38" fmla="*/ 18161 w 28838"/>
              <a:gd name="T39" fmla="*/ 3885 h 3953"/>
              <a:gd name="T40" fmla="*/ 15256 w 28838"/>
              <a:gd name="T41" fmla="*/ 66 h 3953"/>
              <a:gd name="T42" fmla="*/ 14761 w 28838"/>
              <a:gd name="T43" fmla="*/ 66 h 3953"/>
              <a:gd name="T44" fmla="*/ 13631 w 28838"/>
              <a:gd name="T45" fmla="*/ 712 h 3953"/>
              <a:gd name="T46" fmla="*/ 12859 w 28838"/>
              <a:gd name="T47" fmla="*/ 3885 h 3953"/>
              <a:gd name="T48" fmla="*/ 11726 w 28838"/>
              <a:gd name="T49" fmla="*/ 712 h 3953"/>
              <a:gd name="T50" fmla="*/ 8151 w 28838"/>
              <a:gd name="T51" fmla="*/ 66 h 3953"/>
              <a:gd name="T52" fmla="*/ 10465 w 28838"/>
              <a:gd name="T53" fmla="*/ 2616 h 3953"/>
              <a:gd name="T54" fmla="*/ 11182 w 28838"/>
              <a:gd name="T55" fmla="*/ 66 h 3953"/>
              <a:gd name="T56" fmla="*/ 10408 w 28838"/>
              <a:gd name="T57" fmla="*/ 3885 h 3953"/>
              <a:gd name="T58" fmla="*/ 8868 w 28838"/>
              <a:gd name="T59" fmla="*/ 3885 h 3953"/>
              <a:gd name="T60" fmla="*/ 8151 w 28838"/>
              <a:gd name="T61" fmla="*/ 66 h 3953"/>
              <a:gd name="T62" fmla="*/ 28347 w 28838"/>
              <a:gd name="T63" fmla="*/ 316 h 3953"/>
              <a:gd name="T64" fmla="*/ 27957 w 28838"/>
              <a:gd name="T65" fmla="*/ 1191 h 3953"/>
              <a:gd name="T66" fmla="*/ 27256 w 28838"/>
              <a:gd name="T67" fmla="*/ 639 h 3953"/>
              <a:gd name="T68" fmla="*/ 26608 w 28838"/>
              <a:gd name="T69" fmla="*/ 1014 h 3953"/>
              <a:gd name="T70" fmla="*/ 27431 w 28838"/>
              <a:gd name="T71" fmla="*/ 1501 h 3953"/>
              <a:gd name="T72" fmla="*/ 28686 w 28838"/>
              <a:gd name="T73" fmla="*/ 2164 h 3953"/>
              <a:gd name="T74" fmla="*/ 28656 w 28838"/>
              <a:gd name="T75" fmla="*/ 3388 h 3953"/>
              <a:gd name="T76" fmla="*/ 27309 w 28838"/>
              <a:gd name="T77" fmla="*/ 3953 h 3953"/>
              <a:gd name="T78" fmla="*/ 25732 w 28838"/>
              <a:gd name="T79" fmla="*/ 2642 h 3953"/>
              <a:gd name="T80" fmla="*/ 26758 w 28838"/>
              <a:gd name="T81" fmla="*/ 3124 h 3953"/>
              <a:gd name="T82" fmla="*/ 27878 w 28838"/>
              <a:gd name="T83" fmla="*/ 3144 h 3953"/>
              <a:gd name="T84" fmla="*/ 27987 w 28838"/>
              <a:gd name="T85" fmla="*/ 2545 h 3953"/>
              <a:gd name="T86" fmla="*/ 27092 w 28838"/>
              <a:gd name="T87" fmla="*/ 2213 h 3953"/>
              <a:gd name="T88" fmla="*/ 25870 w 28838"/>
              <a:gd name="T89" fmla="*/ 1066 h 3953"/>
              <a:gd name="T90" fmla="*/ 26513 w 28838"/>
              <a:gd name="T91" fmla="*/ 133 h 3953"/>
              <a:gd name="T92" fmla="*/ 5683 w 28838"/>
              <a:gd name="T93" fmla="*/ 0 h 3953"/>
              <a:gd name="T94" fmla="*/ 7540 w 28838"/>
              <a:gd name="T95" fmla="*/ 1981 h 3953"/>
              <a:gd name="T96" fmla="*/ 5693 w 28838"/>
              <a:gd name="T97" fmla="*/ 3950 h 3953"/>
              <a:gd name="T98" fmla="*/ 3835 w 28838"/>
              <a:gd name="T99" fmla="*/ 1999 h 3953"/>
              <a:gd name="T100" fmla="*/ 4366 w 28838"/>
              <a:gd name="T101" fmla="*/ 496 h 3953"/>
              <a:gd name="T102" fmla="*/ 5683 w 28838"/>
              <a:gd name="T103" fmla="*/ 0 h 3953"/>
              <a:gd name="T104" fmla="*/ 2926 w 28838"/>
              <a:gd name="T105" fmla="*/ 415 h 3953"/>
              <a:gd name="T106" fmla="*/ 2554 w 28838"/>
              <a:gd name="T107" fmla="*/ 1301 h 3953"/>
              <a:gd name="T108" fmla="*/ 1748 w 28838"/>
              <a:gd name="T109" fmla="*/ 660 h 3953"/>
              <a:gd name="T110" fmla="*/ 795 w 28838"/>
              <a:gd name="T111" fmla="*/ 1952 h 3953"/>
              <a:gd name="T112" fmla="*/ 1733 w 28838"/>
              <a:gd name="T113" fmla="*/ 3291 h 3953"/>
              <a:gd name="T114" fmla="*/ 2580 w 28838"/>
              <a:gd name="T115" fmla="*/ 2481 h 3953"/>
              <a:gd name="T116" fmla="*/ 2755 w 28838"/>
              <a:gd name="T117" fmla="*/ 3647 h 3953"/>
              <a:gd name="T118" fmla="*/ 490 w 28838"/>
              <a:gd name="T119" fmla="*/ 3431 h 3953"/>
              <a:gd name="T120" fmla="*/ 493 w 28838"/>
              <a:gd name="T121" fmla="*/ 528 h 3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838" h="3953">
                <a:moveTo>
                  <a:pt x="5690" y="660"/>
                </a:moveTo>
                <a:cubicBezTo>
                  <a:pt x="5373" y="660"/>
                  <a:pt x="5116" y="769"/>
                  <a:pt x="4922" y="987"/>
                </a:cubicBezTo>
                <a:cubicBezTo>
                  <a:pt x="4727" y="1205"/>
                  <a:pt x="4630" y="1533"/>
                  <a:pt x="4630" y="1973"/>
                </a:cubicBezTo>
                <a:cubicBezTo>
                  <a:pt x="4630" y="2405"/>
                  <a:pt x="4730" y="2733"/>
                  <a:pt x="4930" y="2956"/>
                </a:cubicBezTo>
                <a:cubicBezTo>
                  <a:pt x="5129" y="3180"/>
                  <a:pt x="5383" y="3291"/>
                  <a:pt x="5690" y="3291"/>
                </a:cubicBezTo>
                <a:cubicBezTo>
                  <a:pt x="5998" y="3291"/>
                  <a:pt x="6250" y="3180"/>
                  <a:pt x="6447" y="2959"/>
                </a:cubicBezTo>
                <a:cubicBezTo>
                  <a:pt x="6644" y="2738"/>
                  <a:pt x="6743" y="2405"/>
                  <a:pt x="6743" y="1962"/>
                </a:cubicBezTo>
                <a:cubicBezTo>
                  <a:pt x="6743" y="1525"/>
                  <a:pt x="6647" y="1198"/>
                  <a:pt x="6455" y="983"/>
                </a:cubicBezTo>
                <a:cubicBezTo>
                  <a:pt x="6263" y="767"/>
                  <a:pt x="6008" y="660"/>
                  <a:pt x="5690" y="660"/>
                </a:cubicBezTo>
                <a:close/>
                <a:moveTo>
                  <a:pt x="22398" y="66"/>
                </a:moveTo>
                <a:lnTo>
                  <a:pt x="25433" y="66"/>
                </a:lnTo>
                <a:lnTo>
                  <a:pt x="25433" y="712"/>
                </a:lnTo>
                <a:lnTo>
                  <a:pt x="24303" y="712"/>
                </a:lnTo>
                <a:lnTo>
                  <a:pt x="24303" y="3885"/>
                </a:lnTo>
                <a:lnTo>
                  <a:pt x="23531" y="3885"/>
                </a:lnTo>
                <a:lnTo>
                  <a:pt x="23531" y="712"/>
                </a:lnTo>
                <a:lnTo>
                  <a:pt x="22398" y="712"/>
                </a:lnTo>
                <a:lnTo>
                  <a:pt x="22398" y="66"/>
                </a:lnTo>
                <a:close/>
                <a:moveTo>
                  <a:pt x="18823" y="66"/>
                </a:moveTo>
                <a:lnTo>
                  <a:pt x="19574" y="66"/>
                </a:lnTo>
                <a:lnTo>
                  <a:pt x="21137" y="2616"/>
                </a:lnTo>
                <a:lnTo>
                  <a:pt x="21137" y="66"/>
                </a:lnTo>
                <a:lnTo>
                  <a:pt x="21854" y="66"/>
                </a:lnTo>
                <a:lnTo>
                  <a:pt x="21854" y="3885"/>
                </a:lnTo>
                <a:lnTo>
                  <a:pt x="21080" y="3885"/>
                </a:lnTo>
                <a:lnTo>
                  <a:pt x="19540" y="1394"/>
                </a:lnTo>
                <a:lnTo>
                  <a:pt x="19540" y="3885"/>
                </a:lnTo>
                <a:lnTo>
                  <a:pt x="18823" y="3885"/>
                </a:lnTo>
                <a:lnTo>
                  <a:pt x="18823" y="66"/>
                </a:lnTo>
                <a:close/>
                <a:moveTo>
                  <a:pt x="15256" y="66"/>
                </a:moveTo>
                <a:lnTo>
                  <a:pt x="18088" y="66"/>
                </a:lnTo>
                <a:lnTo>
                  <a:pt x="18088" y="712"/>
                </a:lnTo>
                <a:lnTo>
                  <a:pt x="16027" y="712"/>
                </a:lnTo>
                <a:lnTo>
                  <a:pt x="16027" y="1559"/>
                </a:lnTo>
                <a:lnTo>
                  <a:pt x="17945" y="1559"/>
                </a:lnTo>
                <a:lnTo>
                  <a:pt x="17945" y="2202"/>
                </a:lnTo>
                <a:lnTo>
                  <a:pt x="16027" y="2202"/>
                </a:lnTo>
                <a:lnTo>
                  <a:pt x="16027" y="3242"/>
                </a:lnTo>
                <a:lnTo>
                  <a:pt x="18161" y="3242"/>
                </a:lnTo>
                <a:lnTo>
                  <a:pt x="18161" y="3885"/>
                </a:lnTo>
                <a:lnTo>
                  <a:pt x="15256" y="3885"/>
                </a:lnTo>
                <a:lnTo>
                  <a:pt x="15256" y="66"/>
                </a:lnTo>
                <a:close/>
                <a:moveTo>
                  <a:pt x="11726" y="66"/>
                </a:moveTo>
                <a:lnTo>
                  <a:pt x="14761" y="66"/>
                </a:lnTo>
                <a:lnTo>
                  <a:pt x="14761" y="712"/>
                </a:lnTo>
                <a:lnTo>
                  <a:pt x="13631" y="712"/>
                </a:lnTo>
                <a:lnTo>
                  <a:pt x="13631" y="3885"/>
                </a:lnTo>
                <a:lnTo>
                  <a:pt x="12859" y="3885"/>
                </a:lnTo>
                <a:lnTo>
                  <a:pt x="12859" y="712"/>
                </a:lnTo>
                <a:lnTo>
                  <a:pt x="11726" y="712"/>
                </a:lnTo>
                <a:lnTo>
                  <a:pt x="11726" y="66"/>
                </a:lnTo>
                <a:close/>
                <a:moveTo>
                  <a:pt x="8151" y="66"/>
                </a:moveTo>
                <a:lnTo>
                  <a:pt x="8902" y="66"/>
                </a:lnTo>
                <a:lnTo>
                  <a:pt x="10465" y="2616"/>
                </a:lnTo>
                <a:lnTo>
                  <a:pt x="10465" y="66"/>
                </a:lnTo>
                <a:lnTo>
                  <a:pt x="11182" y="66"/>
                </a:lnTo>
                <a:lnTo>
                  <a:pt x="11182" y="3885"/>
                </a:lnTo>
                <a:lnTo>
                  <a:pt x="10408" y="3885"/>
                </a:lnTo>
                <a:lnTo>
                  <a:pt x="8868" y="1394"/>
                </a:lnTo>
                <a:lnTo>
                  <a:pt x="8868" y="3885"/>
                </a:lnTo>
                <a:lnTo>
                  <a:pt x="8151" y="3885"/>
                </a:lnTo>
                <a:lnTo>
                  <a:pt x="8151" y="66"/>
                </a:lnTo>
                <a:close/>
                <a:moveTo>
                  <a:pt x="27264" y="0"/>
                </a:moveTo>
                <a:cubicBezTo>
                  <a:pt x="27744" y="0"/>
                  <a:pt x="28105" y="106"/>
                  <a:pt x="28347" y="316"/>
                </a:cubicBezTo>
                <a:cubicBezTo>
                  <a:pt x="28589" y="526"/>
                  <a:pt x="28716" y="806"/>
                  <a:pt x="28729" y="1157"/>
                </a:cubicBezTo>
                <a:lnTo>
                  <a:pt x="27957" y="1191"/>
                </a:lnTo>
                <a:cubicBezTo>
                  <a:pt x="27924" y="995"/>
                  <a:pt x="27854" y="854"/>
                  <a:pt x="27745" y="768"/>
                </a:cubicBezTo>
                <a:cubicBezTo>
                  <a:pt x="27636" y="682"/>
                  <a:pt x="27474" y="639"/>
                  <a:pt x="27256" y="639"/>
                </a:cubicBezTo>
                <a:cubicBezTo>
                  <a:pt x="27032" y="639"/>
                  <a:pt x="26857" y="685"/>
                  <a:pt x="26730" y="777"/>
                </a:cubicBezTo>
                <a:cubicBezTo>
                  <a:pt x="26649" y="836"/>
                  <a:pt x="26608" y="915"/>
                  <a:pt x="26608" y="1014"/>
                </a:cubicBezTo>
                <a:cubicBezTo>
                  <a:pt x="26608" y="1104"/>
                  <a:pt x="26646" y="1182"/>
                  <a:pt x="26722" y="1246"/>
                </a:cubicBezTo>
                <a:cubicBezTo>
                  <a:pt x="26820" y="1328"/>
                  <a:pt x="27056" y="1413"/>
                  <a:pt x="27431" y="1501"/>
                </a:cubicBezTo>
                <a:cubicBezTo>
                  <a:pt x="27806" y="1590"/>
                  <a:pt x="28084" y="1681"/>
                  <a:pt x="28263" y="1776"/>
                </a:cubicBezTo>
                <a:cubicBezTo>
                  <a:pt x="28443" y="1871"/>
                  <a:pt x="28584" y="2000"/>
                  <a:pt x="28686" y="2164"/>
                </a:cubicBezTo>
                <a:cubicBezTo>
                  <a:pt x="28787" y="2328"/>
                  <a:pt x="28838" y="2531"/>
                  <a:pt x="28838" y="2773"/>
                </a:cubicBezTo>
                <a:cubicBezTo>
                  <a:pt x="28838" y="2992"/>
                  <a:pt x="28777" y="3197"/>
                  <a:pt x="28656" y="3388"/>
                </a:cubicBezTo>
                <a:cubicBezTo>
                  <a:pt x="28534" y="3579"/>
                  <a:pt x="28362" y="3721"/>
                  <a:pt x="28140" y="3814"/>
                </a:cubicBezTo>
                <a:cubicBezTo>
                  <a:pt x="27917" y="3907"/>
                  <a:pt x="27640" y="3953"/>
                  <a:pt x="27309" y="3953"/>
                </a:cubicBezTo>
                <a:cubicBezTo>
                  <a:pt x="26826" y="3953"/>
                  <a:pt x="26455" y="3841"/>
                  <a:pt x="26196" y="3618"/>
                </a:cubicBezTo>
                <a:cubicBezTo>
                  <a:pt x="25937" y="3395"/>
                  <a:pt x="25783" y="3070"/>
                  <a:pt x="25732" y="2642"/>
                </a:cubicBezTo>
                <a:lnTo>
                  <a:pt x="26483" y="2569"/>
                </a:lnTo>
                <a:cubicBezTo>
                  <a:pt x="26528" y="2821"/>
                  <a:pt x="26619" y="3006"/>
                  <a:pt x="26758" y="3124"/>
                </a:cubicBezTo>
                <a:cubicBezTo>
                  <a:pt x="26896" y="3243"/>
                  <a:pt x="27082" y="3302"/>
                  <a:pt x="27316" y="3302"/>
                </a:cubicBezTo>
                <a:cubicBezTo>
                  <a:pt x="27565" y="3302"/>
                  <a:pt x="27752" y="3249"/>
                  <a:pt x="27878" y="3144"/>
                </a:cubicBezTo>
                <a:cubicBezTo>
                  <a:pt x="28004" y="3039"/>
                  <a:pt x="28067" y="2916"/>
                  <a:pt x="28067" y="2775"/>
                </a:cubicBezTo>
                <a:cubicBezTo>
                  <a:pt x="28067" y="2685"/>
                  <a:pt x="28040" y="2608"/>
                  <a:pt x="27987" y="2545"/>
                </a:cubicBezTo>
                <a:cubicBezTo>
                  <a:pt x="27934" y="2481"/>
                  <a:pt x="27842" y="2426"/>
                  <a:pt x="27710" y="2379"/>
                </a:cubicBezTo>
                <a:cubicBezTo>
                  <a:pt x="27619" y="2348"/>
                  <a:pt x="27414" y="2292"/>
                  <a:pt x="27092" y="2213"/>
                </a:cubicBezTo>
                <a:cubicBezTo>
                  <a:pt x="26679" y="2110"/>
                  <a:pt x="26389" y="1984"/>
                  <a:pt x="26222" y="1835"/>
                </a:cubicBezTo>
                <a:cubicBezTo>
                  <a:pt x="25988" y="1625"/>
                  <a:pt x="25870" y="1368"/>
                  <a:pt x="25870" y="1066"/>
                </a:cubicBezTo>
                <a:cubicBezTo>
                  <a:pt x="25870" y="872"/>
                  <a:pt x="25926" y="690"/>
                  <a:pt x="26036" y="520"/>
                </a:cubicBezTo>
                <a:cubicBezTo>
                  <a:pt x="26146" y="351"/>
                  <a:pt x="26305" y="222"/>
                  <a:pt x="26513" y="133"/>
                </a:cubicBezTo>
                <a:cubicBezTo>
                  <a:pt x="26720" y="45"/>
                  <a:pt x="26971" y="0"/>
                  <a:pt x="27264" y="0"/>
                </a:cubicBezTo>
                <a:close/>
                <a:moveTo>
                  <a:pt x="5683" y="0"/>
                </a:moveTo>
                <a:cubicBezTo>
                  <a:pt x="6245" y="0"/>
                  <a:pt x="6696" y="175"/>
                  <a:pt x="7034" y="524"/>
                </a:cubicBezTo>
                <a:cubicBezTo>
                  <a:pt x="7371" y="873"/>
                  <a:pt x="7540" y="1359"/>
                  <a:pt x="7540" y="1981"/>
                </a:cubicBezTo>
                <a:cubicBezTo>
                  <a:pt x="7540" y="2597"/>
                  <a:pt x="7373" y="3080"/>
                  <a:pt x="7037" y="3428"/>
                </a:cubicBezTo>
                <a:cubicBezTo>
                  <a:pt x="6702" y="3776"/>
                  <a:pt x="6254" y="3950"/>
                  <a:pt x="5693" y="3950"/>
                </a:cubicBezTo>
                <a:cubicBezTo>
                  <a:pt x="5125" y="3950"/>
                  <a:pt x="4673" y="3777"/>
                  <a:pt x="4338" y="3431"/>
                </a:cubicBezTo>
                <a:cubicBezTo>
                  <a:pt x="4003" y="3084"/>
                  <a:pt x="3835" y="2607"/>
                  <a:pt x="3835" y="1999"/>
                </a:cubicBezTo>
                <a:cubicBezTo>
                  <a:pt x="3835" y="1610"/>
                  <a:pt x="3894" y="1283"/>
                  <a:pt x="4010" y="1019"/>
                </a:cubicBezTo>
                <a:cubicBezTo>
                  <a:pt x="4097" y="825"/>
                  <a:pt x="4215" y="650"/>
                  <a:pt x="4366" y="496"/>
                </a:cubicBezTo>
                <a:cubicBezTo>
                  <a:pt x="4516" y="341"/>
                  <a:pt x="4680" y="226"/>
                  <a:pt x="4859" y="152"/>
                </a:cubicBezTo>
                <a:cubicBezTo>
                  <a:pt x="5097" y="51"/>
                  <a:pt x="5372" y="0"/>
                  <a:pt x="5683" y="0"/>
                </a:cubicBezTo>
                <a:close/>
                <a:moveTo>
                  <a:pt x="1788" y="0"/>
                </a:moveTo>
                <a:cubicBezTo>
                  <a:pt x="2255" y="0"/>
                  <a:pt x="2634" y="139"/>
                  <a:pt x="2926" y="415"/>
                </a:cubicBezTo>
                <a:cubicBezTo>
                  <a:pt x="3100" y="578"/>
                  <a:pt x="3230" y="813"/>
                  <a:pt x="3317" y="1118"/>
                </a:cubicBezTo>
                <a:lnTo>
                  <a:pt x="2554" y="1301"/>
                </a:lnTo>
                <a:cubicBezTo>
                  <a:pt x="2508" y="1103"/>
                  <a:pt x="2414" y="946"/>
                  <a:pt x="2271" y="832"/>
                </a:cubicBezTo>
                <a:cubicBezTo>
                  <a:pt x="2128" y="717"/>
                  <a:pt x="1953" y="660"/>
                  <a:pt x="1748" y="660"/>
                </a:cubicBezTo>
                <a:cubicBezTo>
                  <a:pt x="1465" y="660"/>
                  <a:pt x="1236" y="761"/>
                  <a:pt x="1059" y="964"/>
                </a:cubicBezTo>
                <a:cubicBezTo>
                  <a:pt x="883" y="1168"/>
                  <a:pt x="795" y="1497"/>
                  <a:pt x="795" y="1952"/>
                </a:cubicBezTo>
                <a:cubicBezTo>
                  <a:pt x="795" y="2435"/>
                  <a:pt x="882" y="2779"/>
                  <a:pt x="1055" y="2984"/>
                </a:cubicBezTo>
                <a:cubicBezTo>
                  <a:pt x="1229" y="3189"/>
                  <a:pt x="1455" y="3291"/>
                  <a:pt x="1733" y="3291"/>
                </a:cubicBezTo>
                <a:cubicBezTo>
                  <a:pt x="1938" y="3291"/>
                  <a:pt x="2114" y="3226"/>
                  <a:pt x="2262" y="3096"/>
                </a:cubicBezTo>
                <a:cubicBezTo>
                  <a:pt x="2409" y="2965"/>
                  <a:pt x="2515" y="2761"/>
                  <a:pt x="2580" y="2481"/>
                </a:cubicBezTo>
                <a:lnTo>
                  <a:pt x="3327" y="2718"/>
                </a:lnTo>
                <a:cubicBezTo>
                  <a:pt x="3213" y="3135"/>
                  <a:pt x="3022" y="3444"/>
                  <a:pt x="2755" y="3647"/>
                </a:cubicBezTo>
                <a:cubicBezTo>
                  <a:pt x="2489" y="3849"/>
                  <a:pt x="2151" y="3950"/>
                  <a:pt x="1741" y="3950"/>
                </a:cubicBezTo>
                <a:cubicBezTo>
                  <a:pt x="1233" y="3950"/>
                  <a:pt x="817" y="3777"/>
                  <a:pt x="490" y="3431"/>
                </a:cubicBezTo>
                <a:cubicBezTo>
                  <a:pt x="163" y="3084"/>
                  <a:pt x="0" y="2610"/>
                  <a:pt x="0" y="2009"/>
                </a:cubicBezTo>
                <a:cubicBezTo>
                  <a:pt x="0" y="1374"/>
                  <a:pt x="164" y="880"/>
                  <a:pt x="493" y="528"/>
                </a:cubicBezTo>
                <a:cubicBezTo>
                  <a:pt x="821" y="176"/>
                  <a:pt x="1253" y="0"/>
                  <a:pt x="1788" y="0"/>
                </a:cubicBezTo>
                <a:close/>
              </a:path>
            </a:pathLst>
          </a:custGeom>
          <a:solidFill>
            <a:schemeClr val="accent1">
              <a:alpha val="7000"/>
            </a:schemeClr>
          </a:solidFill>
          <a:ln w="381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2" name="圆角矩形 22"/>
          <p:cNvSpPr/>
          <p:nvPr>
            <p:custDataLst>
              <p:tags r:id="rId3"/>
            </p:custDataLst>
          </p:nvPr>
        </p:nvSpPr>
        <p:spPr>
          <a:xfrm>
            <a:off x="1248926" y="2974353"/>
            <a:ext cx="1773279" cy="2651694"/>
          </a:xfrm>
          <a:prstGeom prst="roundRect">
            <a:avLst>
              <a:gd name="adj" fmla="val 11430"/>
            </a:avLst>
          </a:prstGeom>
          <a:gradFill>
            <a:gsLst>
              <a:gs pos="0">
                <a:schemeClr val="accent1">
                  <a:alpha val="12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2700" cap="rnd">
            <a:gradFill>
              <a:gsLst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defTabSz="914400"/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序号"/>
          <p:cNvSpPr txBox="1"/>
          <p:nvPr>
            <p:custDataLst>
              <p:tags r:id="rId4"/>
            </p:custDataLst>
          </p:nvPr>
        </p:nvSpPr>
        <p:spPr>
          <a:xfrm>
            <a:off x="1520477" y="3114731"/>
            <a:ext cx="1229724" cy="108123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chemeClr val="accent1"/>
                </a:solidFill>
              </a:rPr>
              <a:t>01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5" name="项标题"/>
          <p:cNvSpPr txBox="1"/>
          <p:nvPr>
            <p:custDataLst>
              <p:tags r:id="rId5"/>
            </p:custDataLst>
          </p:nvPr>
        </p:nvSpPr>
        <p:spPr>
          <a:xfrm>
            <a:off x="1305883" y="4336136"/>
            <a:ext cx="1659153" cy="99310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>
              <a:lnSpc>
                <a:spcPct val="100000"/>
              </a:lnSpc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基本信息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8" name="圆角矩形 22"/>
          <p:cNvSpPr/>
          <p:nvPr>
            <p:custDataLst>
              <p:tags r:id="rId6"/>
            </p:custDataLst>
          </p:nvPr>
        </p:nvSpPr>
        <p:spPr>
          <a:xfrm>
            <a:off x="3229179" y="2974353"/>
            <a:ext cx="1773279" cy="2651694"/>
          </a:xfrm>
          <a:prstGeom prst="roundRect">
            <a:avLst>
              <a:gd name="adj" fmla="val 11430"/>
            </a:avLst>
          </a:prstGeom>
          <a:gradFill>
            <a:gsLst>
              <a:gs pos="0">
                <a:schemeClr val="accent1">
                  <a:alpha val="12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2700" cap="rnd">
            <a:gradFill>
              <a:gsLst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defTabSz="914400"/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序号"/>
          <p:cNvSpPr txBox="1"/>
          <p:nvPr>
            <p:custDataLst>
              <p:tags r:id="rId7"/>
            </p:custDataLst>
          </p:nvPr>
        </p:nvSpPr>
        <p:spPr>
          <a:xfrm>
            <a:off x="3500730" y="3114731"/>
            <a:ext cx="1229724" cy="108123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chemeClr val="accent1"/>
                </a:solidFill>
              </a:rPr>
              <a:t>02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10" name="项标题"/>
          <p:cNvSpPr txBox="1"/>
          <p:nvPr>
            <p:custDataLst>
              <p:tags r:id="rId8"/>
            </p:custDataLst>
          </p:nvPr>
        </p:nvSpPr>
        <p:spPr>
          <a:xfrm>
            <a:off x="3286136" y="4336136"/>
            <a:ext cx="1659153" cy="99310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>
              <a:lnSpc>
                <a:spcPct val="100000"/>
              </a:lnSpc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安全性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3" name="圆角矩形 22"/>
          <p:cNvSpPr/>
          <p:nvPr>
            <p:custDataLst>
              <p:tags r:id="rId9"/>
            </p:custDataLst>
          </p:nvPr>
        </p:nvSpPr>
        <p:spPr>
          <a:xfrm>
            <a:off x="5209432" y="2974353"/>
            <a:ext cx="1773279" cy="2651694"/>
          </a:xfrm>
          <a:prstGeom prst="roundRect">
            <a:avLst>
              <a:gd name="adj" fmla="val 11430"/>
            </a:avLst>
          </a:prstGeom>
          <a:gradFill>
            <a:gsLst>
              <a:gs pos="0">
                <a:schemeClr val="accent1">
                  <a:alpha val="12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2700" cap="rnd">
            <a:gradFill>
              <a:gsLst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defTabSz="914400"/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序号"/>
          <p:cNvSpPr txBox="1"/>
          <p:nvPr>
            <p:custDataLst>
              <p:tags r:id="rId10"/>
            </p:custDataLst>
          </p:nvPr>
        </p:nvSpPr>
        <p:spPr>
          <a:xfrm>
            <a:off x="5480983" y="3114731"/>
            <a:ext cx="1229724" cy="108123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chemeClr val="accent1"/>
                </a:solidFill>
              </a:rPr>
              <a:t>03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15" name="项标题"/>
          <p:cNvSpPr txBox="1"/>
          <p:nvPr>
            <p:custDataLst>
              <p:tags r:id="rId11"/>
            </p:custDataLst>
          </p:nvPr>
        </p:nvSpPr>
        <p:spPr>
          <a:xfrm>
            <a:off x="5266388" y="4336136"/>
            <a:ext cx="1659153" cy="99310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>
              <a:lnSpc>
                <a:spcPct val="100000"/>
              </a:lnSpc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有效性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圆角矩形 22"/>
          <p:cNvSpPr/>
          <p:nvPr>
            <p:custDataLst>
              <p:tags r:id="rId12"/>
            </p:custDataLst>
          </p:nvPr>
        </p:nvSpPr>
        <p:spPr>
          <a:xfrm>
            <a:off x="7189685" y="2974353"/>
            <a:ext cx="1773279" cy="2651694"/>
          </a:xfrm>
          <a:prstGeom prst="roundRect">
            <a:avLst>
              <a:gd name="adj" fmla="val 11430"/>
            </a:avLst>
          </a:prstGeom>
          <a:gradFill>
            <a:gsLst>
              <a:gs pos="0">
                <a:schemeClr val="accent1">
                  <a:alpha val="12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2700" cap="rnd">
            <a:gradFill>
              <a:gsLst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defTabSz="914400"/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序号"/>
          <p:cNvSpPr txBox="1"/>
          <p:nvPr>
            <p:custDataLst>
              <p:tags r:id="rId13"/>
            </p:custDataLst>
          </p:nvPr>
        </p:nvSpPr>
        <p:spPr>
          <a:xfrm>
            <a:off x="7461236" y="3114731"/>
            <a:ext cx="1229724" cy="108123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chemeClr val="accent1"/>
                </a:solidFill>
              </a:rPr>
              <a:t>04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18" name="项标题"/>
          <p:cNvSpPr txBox="1"/>
          <p:nvPr>
            <p:custDataLst>
              <p:tags r:id="rId14"/>
            </p:custDataLst>
          </p:nvPr>
        </p:nvSpPr>
        <p:spPr>
          <a:xfrm>
            <a:off x="7246641" y="4336136"/>
            <a:ext cx="1659153" cy="99310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>
              <a:lnSpc>
                <a:spcPct val="100000"/>
              </a:lnSpc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创新性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9" name="圆角矩形 22"/>
          <p:cNvSpPr/>
          <p:nvPr>
            <p:custDataLst>
              <p:tags r:id="rId15"/>
            </p:custDataLst>
          </p:nvPr>
        </p:nvSpPr>
        <p:spPr>
          <a:xfrm>
            <a:off x="9169937" y="2974353"/>
            <a:ext cx="1773279" cy="2651694"/>
          </a:xfrm>
          <a:prstGeom prst="roundRect">
            <a:avLst>
              <a:gd name="adj" fmla="val 11430"/>
            </a:avLst>
          </a:prstGeom>
          <a:gradFill>
            <a:gsLst>
              <a:gs pos="0">
                <a:schemeClr val="accent1">
                  <a:alpha val="12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2700" cap="rnd">
            <a:gradFill>
              <a:gsLst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defTabSz="914400"/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序号"/>
          <p:cNvSpPr txBox="1"/>
          <p:nvPr>
            <p:custDataLst>
              <p:tags r:id="rId16"/>
            </p:custDataLst>
          </p:nvPr>
        </p:nvSpPr>
        <p:spPr>
          <a:xfrm>
            <a:off x="9441489" y="3114731"/>
            <a:ext cx="1229724" cy="108123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chemeClr val="accent1"/>
                </a:solidFill>
              </a:rPr>
              <a:t>05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21" name="项标题"/>
          <p:cNvSpPr txBox="1"/>
          <p:nvPr>
            <p:custDataLst>
              <p:tags r:id="rId17"/>
            </p:custDataLst>
          </p:nvPr>
        </p:nvSpPr>
        <p:spPr>
          <a:xfrm>
            <a:off x="9226894" y="4336136"/>
            <a:ext cx="1659153" cy="99310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>
              <a:lnSpc>
                <a:spcPct val="100000"/>
              </a:lnSpc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公平性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21615" y="139700"/>
            <a:ext cx="7531735" cy="44196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一、基本信息</a:t>
            </a:r>
            <a:r>
              <a:rPr lang="en-US" altLang="zh-CN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——</a:t>
            </a:r>
            <a:r>
              <a:rPr lang="zh-CN" altLang="en-US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【产品基本情况】</a:t>
            </a:r>
            <a:endParaRPr lang="zh-CN" altLang="en-US" sz="2400" b="1">
              <a:solidFill>
                <a:srgbClr val="E6777A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221615" y="679450"/>
            <a:ext cx="11776710" cy="5904865"/>
          </a:xfrm>
          <a:prstGeom prst="roundRect">
            <a:avLst>
              <a:gd name="adj" fmla="val 2657"/>
            </a:avLst>
          </a:prstGeom>
          <a:solidFill>
            <a:schemeClr val="bg1"/>
          </a:solidFill>
          <a:ln>
            <a:solidFill>
              <a:srgbClr val="4874CB"/>
            </a:solidFill>
          </a:ln>
          <a:effectLst>
            <a:outerShdw blurRad="63500" algn="ctr" rotWithShape="0">
              <a:srgbClr val="F3ABB0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61290" y="697865"/>
            <a:ext cx="8091805" cy="1427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【药品名称】维生素</a:t>
            </a:r>
            <a:r>
              <a:rPr lang="en-US" altLang="zh-CN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altLang="zh-CN" sz="1600" b="1" baseline="-25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滴剂</a:t>
            </a:r>
            <a:endParaRPr lang="zh-CN" altLang="en-US" sz="16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【适  应  症】</a:t>
            </a:r>
            <a:r>
              <a:rPr lang="zh-CN" altLang="en-US" sz="1600" b="1" kern="1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用于预防婴儿维生素K缺乏性出血。</a:t>
            </a:r>
            <a:endParaRPr lang="zh-CN" altLang="en-US" sz="16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【规     </a:t>
            </a:r>
            <a:r>
              <a:rPr lang="en-US" altLang="zh-CN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  格】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1mg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（按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altLang="zh-CN" sz="1600" baseline="-25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31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altLang="zh-CN" sz="1600" baseline="-25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46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en-US" altLang="zh-CN" sz="1600" baseline="-25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计）</a:t>
            </a:r>
            <a:endParaRPr lang="zh-CN" altLang="en-US"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【用法用量</a:t>
            </a:r>
            <a:r>
              <a:rPr lang="zh-CN" altLang="en-US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endParaRPr lang="zh-CN" altLang="en-US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</a:pPr>
            <a:endParaRPr lang="zh-CN" altLang="en-US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25000"/>
              </a:lnSpc>
            </a:pPr>
            <a:endParaRPr lang="zh-CN" altLang="en-US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353185" y="1661795"/>
            <a:ext cx="6506210" cy="1308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1600" kern="1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口服。给药前胶囊窄端朝上，剪开胶囊狭窄处，将液体挤入婴儿口中。给药时逐滴缓慢喂药。</a:t>
            </a:r>
            <a:endParaRPr lang="zh-CN" altLang="en-US" sz="1600" kern="1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kern="1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如将第一剂服用的药物吐出或在三小时内有呕吐症状，则需加用第二剂。</a:t>
            </a:r>
            <a:endParaRPr lang="zh-CN" altLang="en-US" sz="1600" b="1" kern="1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b="1" kern="1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纯母乳喂养的婴儿：出生时口服</a:t>
            </a:r>
            <a:r>
              <a:rPr lang="en-US" altLang="zh-CN" sz="1600" b="1" kern="1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 1mg</a:t>
            </a:r>
            <a:r>
              <a:rPr lang="zh-CN" altLang="en-US" sz="1600" b="1" kern="1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，用于预防健康足月新生儿出生后第一周维生素</a:t>
            </a:r>
            <a:r>
              <a:rPr lang="en-US" altLang="zh-CN" sz="1600" b="1" kern="1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 K </a:t>
            </a:r>
            <a:r>
              <a:rPr lang="zh-CN" altLang="en-US" sz="1600" b="1" kern="1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缺乏性出血。每次</a:t>
            </a:r>
            <a:r>
              <a:rPr lang="en-US" altLang="zh-CN" sz="1600" b="1" kern="1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 1mg</a:t>
            </a:r>
            <a:r>
              <a:rPr lang="zh-CN" altLang="en-US" sz="1600" b="1" kern="1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，每周一次，持续</a:t>
            </a:r>
            <a:r>
              <a:rPr lang="en-US" altLang="zh-CN" sz="1600" b="1" kern="1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 12 </a:t>
            </a:r>
            <a:r>
              <a:rPr lang="zh-CN" altLang="en-US" sz="1600" b="1" kern="1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周，用于预防晚发型维生素</a:t>
            </a:r>
            <a:r>
              <a:rPr lang="en-US" altLang="zh-CN" sz="1600" b="1" kern="1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 K </a:t>
            </a:r>
            <a:r>
              <a:rPr lang="zh-CN" altLang="en-US" sz="1600" b="1" kern="1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缺乏性出血。</a:t>
            </a:r>
            <a:endParaRPr lang="zh-CN" altLang="en-US" sz="1600" b="1" kern="1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" name="图片 28" descr="微信图片_20250716204932"/>
          <p:cNvPicPr>
            <a:picLocks noChangeAspect="1"/>
          </p:cNvPicPr>
          <p:nvPr/>
        </p:nvPicPr>
        <p:blipFill>
          <a:blip r:embed="rId4"/>
          <a:srcRect r="32598"/>
          <a:stretch>
            <a:fillRect/>
          </a:stretch>
        </p:blipFill>
        <p:spPr>
          <a:xfrm>
            <a:off x="9149715" y="1113155"/>
            <a:ext cx="1953260" cy="33521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1290" y="3678555"/>
            <a:ext cx="6875780" cy="701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【贮藏】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遮光，密封，不超过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25</a:t>
            </a:r>
            <a:r>
              <a:rPr lang="en-US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°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保存，避免冷冻。在原包装中保存。</a:t>
            </a:r>
            <a:endParaRPr lang="zh-CN" altLang="en-US" sz="16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【有效期】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36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个月</a:t>
            </a:r>
            <a:endParaRPr lang="zh-CN" altLang="en-US"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</a:pPr>
            <a:endParaRPr lang="zh-CN" altLang="en-US"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47545" y="398145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【上市许可持有人】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广西铭磊维生制药有限公司</a:t>
            </a:r>
            <a:endParaRPr lang="zh-CN" altLang="en-US"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1290" y="4293870"/>
            <a:ext cx="11549380" cy="4851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【参照药品建议】空白。</a:t>
            </a:r>
            <a:endParaRPr lang="zh-CN" altLang="en-US" sz="16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</a:pPr>
            <a:endParaRPr lang="zh-CN" altLang="en-US"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2" name="图片 21" descr="logo-原色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9625" y="134620"/>
            <a:ext cx="2368550" cy="4387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6870" y="4613275"/>
            <a:ext cx="11654155" cy="17767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理由</a:t>
            </a:r>
            <a:r>
              <a:rPr lang="en-US" altLang="zh-CN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因婴儿维生素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缺乏性出血的风险期为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0-6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月龄，</a:t>
            </a: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有效预防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需要通过</a:t>
            </a: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多次给药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覆盖</a:t>
            </a: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至少</a:t>
            </a:r>
            <a:r>
              <a:rPr lang="en-US" altLang="zh-CN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个月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的高风险期。</a:t>
            </a:r>
            <a:endParaRPr lang="zh-CN" altLang="en-US"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理由</a:t>
            </a:r>
            <a:r>
              <a:rPr lang="en-US" altLang="zh-CN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我国现行医保目录内成人用维生素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altLang="zh-CN" sz="1600" baseline="-25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片剂（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5mg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10mg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），完全不符合新生儿用药生理特征，故临床中无法使用。</a:t>
            </a:r>
            <a:endParaRPr lang="zh-CN" altLang="en-US"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理由</a:t>
            </a:r>
            <a:r>
              <a:rPr lang="en-US" altLang="zh-CN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成人用维生素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altLang="zh-CN" sz="1600" baseline="-25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注射液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(1ml:10mg)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存在严重安全性问题（国家药监局不良反应监测第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43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期，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2017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年修订说明书强制增加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黑框警告），且因必须医护人员给药，临床中仅能完成出生后院内第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周给药，出院后至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月龄的新生儿均暴露在出血风险中。</a:t>
            </a:r>
            <a:endParaRPr lang="zh-CN" altLang="en-US"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因此从临床有效预防药品的安全性，有效性，方案可及性等方面综合考虑，新生儿专用的维生素</a:t>
            </a:r>
            <a:r>
              <a:rPr lang="en-US" altLang="zh-CN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altLang="zh-CN" sz="1600" b="1" baseline="-25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滴剂，无可参照药品。</a:t>
            </a:r>
            <a:endParaRPr lang="zh-CN" altLang="en-US" sz="16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" name="圆角矩形 72"/>
          <p:cNvSpPr/>
          <p:nvPr/>
        </p:nvSpPr>
        <p:spPr>
          <a:xfrm>
            <a:off x="349250" y="5307330"/>
            <a:ext cx="11476990" cy="945515"/>
          </a:xfrm>
          <a:prstGeom prst="roundRect">
            <a:avLst/>
          </a:prstGeom>
          <a:gradFill>
            <a:gsLst>
              <a:gs pos="52000">
                <a:srgbClr val="F0AEB1">
                  <a:alpha val="100000"/>
                </a:srgbClr>
              </a:gs>
              <a:gs pos="100000">
                <a:schemeClr val="bg1"/>
              </a:gs>
              <a:gs pos="0">
                <a:srgbClr val="E8868A">
                  <a:alpha val="81000"/>
                </a:srgbClr>
              </a:gs>
            </a:gsLst>
            <a:lin ang="5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9" name="Text1"/>
          <p:cNvSpPr txBox="1"/>
          <p:nvPr/>
        </p:nvSpPr>
        <p:spPr>
          <a:xfrm>
            <a:off x="472440" y="5400040"/>
            <a:ext cx="11269980" cy="737870"/>
          </a:xfrm>
          <a:prstGeom prst="rect">
            <a:avLst/>
          </a:prstGeom>
          <a:noFill/>
        </p:spPr>
        <p:txBody>
          <a:bodyPr wrap="square" rtlCol="0" anchor="t" anchorCtr="0"/>
          <a:p>
            <a:pPr marL="285750" marR="0" lvl="0" indent="-285750" defTabSz="913765" rt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据相关统计，一例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VKDB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疾病的直接医疗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成本约为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6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万元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-17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万元，后遗症患者社会间接抚养成本无法估计。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285750" marR="0" lvl="0" indent="-285750" defTabSz="913765" rt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charset="0"/>
              <a:buChar char="l"/>
              <a:defRPr/>
            </a:pPr>
            <a:r>
              <a:rPr lang="en-US" altLang="zh-CN" sz="1600" b="1" dirty="0">
                <a:solidFill>
                  <a:schemeClr val="dk1"/>
                </a:solidFill>
                <a:latin typeface="+mn-ea"/>
                <a:cs typeface="+mn-ea"/>
                <a:sym typeface="+mn-ea"/>
              </a:rPr>
              <a:t>VKDB</a:t>
            </a:r>
            <a:r>
              <a:rPr lang="zh-CN" altLang="en-US" sz="1600" b="1" dirty="0">
                <a:solidFill>
                  <a:schemeClr val="dk1"/>
                </a:solidFill>
                <a:latin typeface="+mn-ea"/>
                <a:cs typeface="+mn-ea"/>
                <a:sym typeface="+mn-ea"/>
              </a:rPr>
              <a:t>是一种可预防性疾病，其预防的临床意义显著优于发病后的抢救性治疗。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3690" y="6400800"/>
            <a:ext cx="11513185" cy="4337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800" dirty="0">
                <a:sym typeface="+mn-ea"/>
              </a:rPr>
              <a:t>[1]</a:t>
            </a:r>
            <a:r>
              <a:rPr lang="en-US" altLang="zh-CN" sz="8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中国医师协会新生儿科医师分会预防保健专委会, 陕西省医师协会新生儿科医师分会. 口服维生素 K预防婴儿维生素 K缺乏性出血专家共识（2024版）[J]. 中华新生儿科杂志, 2024, 39(6): 332-337.DOI: 10.3760/cma.j.issn.2096-2932.2024.06.002.</a:t>
            </a:r>
            <a:endParaRPr lang="en-US" altLang="zh-CN" sz="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[2]</a:t>
            </a:r>
            <a:r>
              <a:rPr lang="zh-CN" altLang="en-US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刘玉琳, 林良明, 莫桂初,等. 7省自治区婴儿维生素K缺乏出血症的流行病学调查[J]. 中国儿童保健杂志, 1999, 7(4):4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endParaRPr lang="en-US" altLang="zh-CN" sz="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[3]赵秋菊,阎雪,皮亚雷等.晚发型维生素K缺乏性出血中文文献报告病例20年(1989—2008)综合分析[J].中国儿童保健杂志,2010,18(09):683-685.</a:t>
            </a:r>
            <a:endParaRPr lang="zh-CN" altLang="en-US" sz="800" dirty="0">
              <a:sym typeface="+mn-ea"/>
            </a:endParaRPr>
          </a:p>
        </p:txBody>
      </p:sp>
      <p:sp>
        <p:nvSpPr>
          <p:cNvPr id="13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21615" y="174625"/>
            <a:ext cx="9471025" cy="44196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一、基本信息</a:t>
            </a:r>
            <a:r>
              <a:rPr lang="en-US" altLang="zh-CN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——</a:t>
            </a:r>
            <a:r>
              <a:rPr lang="zh-CN" altLang="en-US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【疾病基本情况】</a:t>
            </a:r>
            <a:endParaRPr lang="zh-CN" altLang="en-US" sz="2400" b="1">
              <a:solidFill>
                <a:srgbClr val="E6777A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1615" y="820420"/>
            <a:ext cx="118776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chemeClr val="dk1"/>
                </a:solidFill>
                <a:latin typeface="+mn-ea"/>
                <a:cs typeface="+mn-ea"/>
                <a:sym typeface="+mn-ea"/>
              </a:rPr>
              <a:t>维生素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+mn-ea"/>
                <a:sym typeface="+mn-ea"/>
              </a:rPr>
              <a:t>K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+mn-ea"/>
                <a:sym typeface="+mn-ea"/>
              </a:rPr>
              <a:t>缺乏性出血症（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+mn-ea"/>
                <a:sym typeface="+mn-ea"/>
              </a:rPr>
              <a:t>VKDB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+mn-ea"/>
                <a:sym typeface="+mn-ea"/>
              </a:rPr>
              <a:t>）是所有新生儿及婴儿高风险的严重出血性疾病，具有以下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+mn-ea"/>
                <a:sym typeface="+mn-ea"/>
              </a:rPr>
              <a:t>大特点</a:t>
            </a:r>
            <a:endParaRPr lang="zh-CN" altLang="en-US" sz="2000" b="1" dirty="0">
              <a:solidFill>
                <a:schemeClr val="dk1"/>
              </a:solidFill>
              <a:latin typeface="+mn-ea"/>
              <a:cs typeface="+mn-ea"/>
              <a:sym typeface="+mn-ea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472440" y="1482725"/>
            <a:ext cx="5192395" cy="3590290"/>
            <a:chOff x="744" y="2425"/>
            <a:chExt cx="8177" cy="5654"/>
          </a:xfrm>
        </p:grpSpPr>
        <p:sp>
          <p:nvSpPr>
            <p:cNvPr id="62" name="圆角矩形 61"/>
            <p:cNvSpPr/>
            <p:nvPr/>
          </p:nvSpPr>
          <p:spPr>
            <a:xfrm>
              <a:off x="745" y="2425"/>
              <a:ext cx="8105" cy="5654"/>
            </a:xfrm>
            <a:prstGeom prst="roundRect">
              <a:avLst>
                <a:gd name="adj" fmla="val 2657"/>
              </a:avLst>
            </a:prstGeom>
            <a:solidFill>
              <a:schemeClr val="bg1"/>
            </a:solidFill>
            <a:ln w="0" cmpd="dbl">
              <a:solidFill>
                <a:srgbClr val="4874CB"/>
              </a:solidFill>
              <a:prstDash val="soli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5" y="3145"/>
              <a:ext cx="7892" cy="99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R="0" lvl="0" indent="0" defTabSz="913765" rtl="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defRPr/>
              </a:pPr>
              <a:r>
                <a:rPr lang="zh-CN" altLang="en-US" sz="1600" dirty="0">
                  <a:solidFill>
                    <a:schemeClr val="dk1"/>
                  </a:solidFill>
                  <a:latin typeface="+mn-ea"/>
                  <a:cs typeface="+mn-ea"/>
                  <a:sym typeface="+mn-ea"/>
                </a:rPr>
                <a:t>根据相关流行病学调研，未采取预防措施的维生素</a:t>
              </a:r>
              <a:r>
                <a:rPr lang="en-US" altLang="zh-CN" sz="1600" dirty="0">
                  <a:solidFill>
                    <a:schemeClr val="dk1"/>
                  </a:solidFill>
                  <a:latin typeface="+mn-ea"/>
                  <a:cs typeface="+mn-ea"/>
                  <a:sym typeface="+mn-ea"/>
                </a:rPr>
                <a:t>K</a:t>
              </a:r>
              <a:r>
                <a:rPr lang="zh-CN" altLang="en-US" sz="1600" dirty="0">
                  <a:solidFill>
                    <a:schemeClr val="dk1"/>
                  </a:solidFill>
                  <a:latin typeface="+mn-ea"/>
                  <a:cs typeface="+mn-ea"/>
                  <a:sym typeface="+mn-ea"/>
                </a:rPr>
                <a:t>缺乏性出血（</a:t>
              </a:r>
              <a:r>
                <a:rPr lang="en-US" altLang="zh-CN" sz="1600" dirty="0">
                  <a:solidFill>
                    <a:schemeClr val="dk1"/>
                  </a:solidFill>
                  <a:latin typeface="+mn-ea"/>
                  <a:cs typeface="+mn-ea"/>
                  <a:sym typeface="+mn-ea"/>
                </a:rPr>
                <a:t>VKDB</a:t>
              </a:r>
              <a:r>
                <a:rPr lang="zh-CN" altLang="en-US" sz="1600" dirty="0">
                  <a:solidFill>
                    <a:schemeClr val="dk1"/>
                  </a:solidFill>
                  <a:latin typeface="+mn-ea"/>
                  <a:cs typeface="+mn-ea"/>
                  <a:sym typeface="+mn-ea"/>
                </a:rPr>
                <a:t>）整体发病率高达</a:t>
              </a:r>
              <a:r>
                <a:rPr lang="en-US" altLang="zh-CN" sz="1600" dirty="0">
                  <a:solidFill>
                    <a:schemeClr val="dk1"/>
                  </a:solidFill>
                  <a:latin typeface="+mn-ea"/>
                  <a:cs typeface="+mn-ea"/>
                  <a:sym typeface="+mn-ea"/>
                </a:rPr>
                <a:t>17</a:t>
              </a:r>
              <a:r>
                <a:rPr lang="zh-CN" altLang="en-US" sz="1600" dirty="0">
                  <a:solidFill>
                    <a:schemeClr val="dk1"/>
                  </a:solidFill>
                  <a:latin typeface="+mn-ea"/>
                  <a:cs typeface="+mn-ea"/>
                  <a:sym typeface="+mn-ea"/>
                </a:rPr>
                <a:t>‰</a:t>
              </a:r>
              <a:r>
                <a:rPr lang="en-US" altLang="zh-CN" sz="1600" baseline="30000" dirty="0">
                  <a:solidFill>
                    <a:schemeClr val="dk1"/>
                  </a:solidFill>
                  <a:latin typeface="+mn-ea"/>
                  <a:cs typeface="+mn-ea"/>
                  <a:sym typeface="+mn-ea"/>
                </a:rPr>
                <a:t>[1]</a:t>
              </a:r>
              <a:endParaRPr lang="zh-CN" altLang="en-US" sz="1600" dirty="0">
                <a:solidFill>
                  <a:schemeClr val="dk1"/>
                </a:solidFill>
                <a:latin typeface="+mn-ea"/>
                <a:cs typeface="+mn-ea"/>
                <a:sym typeface="+mn-ea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1035" y="4957"/>
              <a:ext cx="7886" cy="2199"/>
              <a:chOff x="872" y="5630"/>
              <a:chExt cx="7886" cy="2199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872" y="5630"/>
                <a:ext cx="167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每年</a:t>
                </a:r>
                <a:r>
                  <a:rPr lang="zh-CN" altLang="en-US"/>
                  <a:t>约</a:t>
                </a:r>
                <a:endParaRPr lang="zh-CN" altLang="en-US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872" y="6207"/>
                <a:ext cx="3110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3600" b="1">
                    <a:solidFill>
                      <a:srgbClr val="E6777A"/>
                    </a:solidFill>
                  </a:rPr>
                  <a:t>1000</a:t>
                </a:r>
                <a:r>
                  <a:rPr lang="zh-CN" altLang="en-US" sz="3600" b="1">
                    <a:solidFill>
                      <a:srgbClr val="E6777A"/>
                    </a:solidFill>
                  </a:rPr>
                  <a:t>万</a:t>
                </a:r>
                <a:endParaRPr lang="zh-CN" altLang="en-US" sz="3600" b="1">
                  <a:solidFill>
                    <a:srgbClr val="E6777A"/>
                  </a:solidFill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872" y="7249"/>
                <a:ext cx="284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新生儿</a:t>
                </a:r>
                <a:r>
                  <a:rPr lang="zh-CN" altLang="en-US"/>
                  <a:t>出生</a:t>
                </a:r>
                <a:endParaRPr lang="zh-CN" altLang="en-US"/>
              </a:p>
            </p:txBody>
          </p:sp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4"/>
              <a:srcRect l="67754"/>
              <a:stretch>
                <a:fillRect/>
              </a:stretch>
            </p:blipFill>
            <p:spPr>
              <a:xfrm>
                <a:off x="3496" y="5675"/>
                <a:ext cx="2592" cy="1932"/>
              </a:xfrm>
              <a:prstGeom prst="rect">
                <a:avLst/>
              </a:prstGeom>
            </p:spPr>
          </p:pic>
          <p:sp>
            <p:nvSpPr>
              <p:cNvPr id="43" name="文本框 42"/>
              <p:cNvSpPr txBox="1"/>
              <p:nvPr/>
            </p:nvSpPr>
            <p:spPr>
              <a:xfrm>
                <a:off x="5917" y="5630"/>
                <a:ext cx="167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每年</a:t>
                </a:r>
                <a:r>
                  <a:rPr lang="zh-CN" altLang="en-US"/>
                  <a:t>约</a:t>
                </a:r>
                <a:endParaRPr lang="zh-CN" altLang="en-US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5917" y="6207"/>
                <a:ext cx="2384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3600" b="1">
                    <a:solidFill>
                      <a:srgbClr val="E6777A"/>
                    </a:solidFill>
                  </a:rPr>
                  <a:t>17</a:t>
                </a:r>
                <a:r>
                  <a:rPr lang="zh-CN" altLang="en-US" sz="3600" b="1">
                    <a:solidFill>
                      <a:srgbClr val="E6777A"/>
                    </a:solidFill>
                  </a:rPr>
                  <a:t>万</a:t>
                </a:r>
                <a:endParaRPr lang="zh-CN" altLang="en-US" sz="3600" b="1">
                  <a:solidFill>
                    <a:srgbClr val="E6777A"/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5917" y="7249"/>
                <a:ext cx="284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新发病例</a:t>
                </a:r>
                <a:endParaRPr lang="zh-CN" altLang="en-US"/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744" y="2425"/>
              <a:ext cx="8107" cy="627"/>
            </a:xfrm>
            <a:prstGeom prst="roundRect">
              <a:avLst/>
            </a:prstGeom>
            <a:solidFill>
              <a:srgbClr val="E8777A"/>
            </a:solidFill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p>
              <a:pPr algn="ctr"/>
              <a:r>
                <a:rPr lang="en-US" altLang="zh-CN" b="1">
                  <a:sym typeface="+mn-ea"/>
                </a:rPr>
                <a:t>1</a:t>
              </a:r>
              <a:r>
                <a:rPr lang="zh-CN" altLang="en-US" b="1">
                  <a:sym typeface="+mn-ea"/>
                </a:rPr>
                <a:t>、</a:t>
              </a:r>
              <a:r>
                <a:rPr lang="en-US" altLang="zh-CN" b="1">
                  <a:sym typeface="+mn-ea"/>
                </a:rPr>
                <a:t>VKDB</a:t>
              </a:r>
              <a:r>
                <a:rPr lang="zh-CN" altLang="en-US" b="1">
                  <a:sym typeface="+mn-ea"/>
                </a:rPr>
                <a:t>具有</a:t>
              </a:r>
              <a:r>
                <a:rPr lang="zh-CN" altLang="en-US" b="1">
                  <a:sym typeface="+mn-ea"/>
                </a:rPr>
                <a:t>较高发病率</a:t>
              </a:r>
              <a:endParaRPr lang="zh-CN" altLang="en-US" b="1">
                <a:sym typeface="+mn-ea"/>
              </a:endParaRPr>
            </a:p>
          </p:txBody>
        </p:sp>
      </p:grpSp>
      <p:sp>
        <p:nvSpPr>
          <p:cNvPr id="68" name="圆角矩形 67"/>
          <p:cNvSpPr/>
          <p:nvPr/>
        </p:nvSpPr>
        <p:spPr>
          <a:xfrm>
            <a:off x="5956300" y="1468120"/>
            <a:ext cx="5786120" cy="3590290"/>
          </a:xfrm>
          <a:prstGeom prst="roundRect">
            <a:avLst>
              <a:gd name="adj" fmla="val 2657"/>
            </a:avLst>
          </a:prstGeom>
          <a:solidFill>
            <a:schemeClr val="bg1"/>
          </a:solidFill>
          <a:ln>
            <a:solidFill>
              <a:srgbClr val="4874CB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6153150" y="1948815"/>
            <a:ext cx="5502275" cy="632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defTabSz="91376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dirty="0">
                <a:solidFill>
                  <a:schemeClr val="dk1"/>
                </a:solidFill>
                <a:latin typeface="+mn-ea"/>
                <a:cs typeface="+mn-ea"/>
                <a:sym typeface="+mn-ea"/>
              </a:rPr>
              <a:t>维生素</a:t>
            </a:r>
            <a:r>
              <a:rPr lang="zh-CN" altLang="en-US" sz="1600" dirty="0">
                <a:solidFill>
                  <a:schemeClr val="dk1"/>
                </a:solidFill>
                <a:latin typeface="+mn-ea"/>
                <a:cs typeface="+mn-ea"/>
                <a:sym typeface="+mn-ea"/>
              </a:rPr>
              <a:t>K</a:t>
            </a:r>
            <a:r>
              <a:rPr lang="zh-CN" altLang="en-US" sz="1600" dirty="0">
                <a:solidFill>
                  <a:schemeClr val="dk1"/>
                </a:solidFill>
                <a:latin typeface="+mn-ea"/>
                <a:cs typeface="+mn-ea"/>
                <a:sym typeface="+mn-ea"/>
              </a:rPr>
              <a:t>缺乏性出血症发病急、病死率高、存活者有</a:t>
            </a:r>
            <a:r>
              <a:rPr lang="zh-CN" altLang="en-US" sz="1600" dirty="0">
                <a:solidFill>
                  <a:schemeClr val="dk1"/>
                </a:solidFill>
                <a:latin typeface="+mn-ea"/>
                <a:cs typeface="+mn-ea"/>
                <a:sym typeface="+mn-ea"/>
              </a:rPr>
              <a:t>神经系统</a:t>
            </a:r>
            <a:r>
              <a:rPr lang="zh-CN" altLang="en-US" sz="1600" dirty="0">
                <a:solidFill>
                  <a:schemeClr val="dk1"/>
                </a:solidFill>
                <a:latin typeface="+mn-ea"/>
                <a:cs typeface="+mn-ea"/>
                <a:sym typeface="+mn-ea"/>
              </a:rPr>
              <a:t>后遗症，是危害婴儿健康的常见出血性疾病之一。</a:t>
            </a:r>
            <a:endParaRPr lang="zh-CN" altLang="en-US" sz="1600" dirty="0">
              <a:solidFill>
                <a:schemeClr val="dk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166485" y="2616835"/>
            <a:ext cx="5901690" cy="30670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E6777A"/>
                </a:solidFill>
                <a:latin typeface="微软雅黑" panose="020B0503020204020204" charset="-122"/>
                <a:ea typeface="微软雅黑" panose="020B0503020204020204" charset="-122"/>
              </a:rPr>
              <a:t>注：脑积水、癫痫、脑萎缩等神经系统后遗症</a:t>
            </a:r>
            <a:endParaRPr lang="zh-CN" altLang="en-US" sz="1400" b="1">
              <a:solidFill>
                <a:srgbClr val="E6777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956300" y="1469390"/>
            <a:ext cx="5785485" cy="398145"/>
          </a:xfrm>
          <a:prstGeom prst="roundRect">
            <a:avLst/>
          </a:prstGeom>
          <a:solidFill>
            <a:srgbClr val="E8777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charset="0"/>
                <a:cs typeface="微软雅黑" panose="020B0503020204020204" charset="-122"/>
                <a:sym typeface="+mn-ea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charset="0"/>
                <a:cs typeface="微软雅黑" panose="020B0503020204020204" charset="-122"/>
                <a:sym typeface="+mn-ea"/>
              </a:rPr>
              <a:t>、VKDB具有极高病死率和后遗症发生率</a:t>
            </a:r>
            <a:endParaRPr lang="zh-CN" altLang="en-US" b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2" name="图片 21" descr="logo-原色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9625" y="134620"/>
            <a:ext cx="2368550" cy="43878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73370" y="2754630"/>
            <a:ext cx="6443345" cy="2322830"/>
            <a:chOff x="8477" y="4353"/>
            <a:chExt cx="10100" cy="3658"/>
          </a:xfrm>
        </p:grpSpPr>
        <p:graphicFrame>
          <p:nvGraphicFramePr>
            <p:cNvPr id="65" name="图表 64" descr="7b0a202020202263686172745265734964223a20223230343734393631220a7d0a"/>
            <p:cNvGraphicFramePr/>
            <p:nvPr/>
          </p:nvGraphicFramePr>
          <p:xfrm>
            <a:off x="11546" y="4353"/>
            <a:ext cx="3530" cy="24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graphicFrame>
          <p:nvGraphicFramePr>
            <p:cNvPr id="3" name="图表 2" descr="7b0a202020202263686172745265734964223a20223230343734393631220a7d0a"/>
            <p:cNvGraphicFramePr/>
            <p:nvPr/>
          </p:nvGraphicFramePr>
          <p:xfrm>
            <a:off x="8477" y="4353"/>
            <a:ext cx="3530" cy="24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3" name="文本框 62"/>
            <p:cNvSpPr txBox="1"/>
            <p:nvPr>
              <p:custDataLst>
                <p:tags r:id="rId6"/>
              </p:custDataLst>
            </p:nvPr>
          </p:nvSpPr>
          <p:spPr>
            <a:xfrm>
              <a:off x="8591" y="6865"/>
              <a:ext cx="3416" cy="31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VKDB</a:t>
              </a:r>
              <a:r>
                <a:rPr lang="zh-CN" altLang="en-US" sz="1200" b="1" dirty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病死率</a:t>
              </a:r>
              <a:r>
                <a:rPr lang="en-US" altLang="zh-CN" sz="1200" b="1" baseline="30000" dirty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[2] </a:t>
              </a:r>
              <a:endParaRPr lang="en-US" altLang="zh-CN" sz="1200" b="1" baseline="30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/>
              <a:r>
                <a:rPr lang="en-US" altLang="zh-CN" sz="1200" baseline="30000" dirty="0">
                  <a:solidFill>
                    <a:schemeClr val="tx1"/>
                  </a:solidFill>
                  <a:effectLst/>
                  <a:latin typeface="Times New Roman" panose="02020603050405020304" charset="0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endParaRPr lang="en-US" altLang="zh-CN" sz="1200" b="0" i="0" baseline="30000" dirty="0">
                <a:solidFill>
                  <a:schemeClr val="tx1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64" name="文本框 63"/>
            <p:cNvSpPr txBox="1"/>
            <p:nvPr>
              <p:custDataLst>
                <p:tags r:id="rId7"/>
              </p:custDataLst>
            </p:nvPr>
          </p:nvSpPr>
          <p:spPr>
            <a:xfrm>
              <a:off x="11190" y="6865"/>
              <a:ext cx="4172" cy="31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p>
              <a:pPr algn="ctr"/>
              <a:r>
                <a:rPr sz="1200" b="1" dirty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晚发型后遗症发生率</a:t>
              </a:r>
              <a:r>
                <a:rPr lang="en-US" altLang="zh-CN" sz="1200" b="1" baseline="30000" dirty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[3] </a:t>
              </a:r>
              <a:endParaRPr lang="en-US" altLang="zh-CN" sz="1200" b="1" baseline="30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/>
              <a:r>
                <a:rPr lang="en-US" altLang="zh-CN" sz="1200" baseline="30000" dirty="0">
                  <a:solidFill>
                    <a:schemeClr val="tx1"/>
                  </a:solidFill>
                  <a:effectLst/>
                  <a:latin typeface="Times New Roman" panose="02020603050405020304" charset="0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endParaRPr lang="en-US" altLang="zh-CN" sz="1200" b="1" i="0" baseline="30000" dirty="0">
                <a:solidFill>
                  <a:schemeClr val="tx1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8"/>
              </p:custDataLst>
            </p:nvPr>
          </p:nvSpPr>
          <p:spPr>
            <a:xfrm>
              <a:off x="14405" y="6865"/>
              <a:ext cx="4172" cy="31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p>
              <a:pPr algn="ctr"/>
              <a:r>
                <a:rPr sz="1200" b="1" dirty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晚发型</a:t>
              </a:r>
              <a:r>
                <a:rPr lang="en-US" sz="1200" b="1" dirty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VKDB</a:t>
              </a:r>
              <a:r>
                <a:rPr lang="zh-CN" sz="1200" b="1" dirty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出血部位</a:t>
              </a:r>
              <a:r>
                <a:rPr sz="1200" b="1" dirty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发生率</a:t>
              </a:r>
              <a:r>
                <a:rPr lang="en-US" altLang="zh-CN" sz="1200" b="1" baseline="30000" dirty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[3] </a:t>
              </a:r>
              <a:endParaRPr lang="en-US" altLang="zh-CN" sz="1200" b="1" baseline="30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/>
              <a:r>
                <a:rPr lang="en-US" altLang="zh-CN" sz="1200" baseline="30000" dirty="0">
                  <a:solidFill>
                    <a:schemeClr val="tx1"/>
                  </a:solidFill>
                  <a:effectLst/>
                  <a:latin typeface="Times New Roman" panose="02020603050405020304" charset="0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endParaRPr lang="en-US" altLang="zh-CN" sz="1200" b="1" i="0" baseline="30000" dirty="0">
                <a:solidFill>
                  <a:schemeClr val="tx1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8" name="图片 17" descr="资源 1@300x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457" y="4892"/>
              <a:ext cx="1555" cy="1611"/>
            </a:xfrm>
            <a:prstGeom prst="rect">
              <a:avLst/>
            </a:prstGeom>
          </p:spPr>
        </p:pic>
        <p:cxnSp>
          <p:nvCxnSpPr>
            <p:cNvPr id="19" name="直接连接符 18"/>
            <p:cNvCxnSpPr/>
            <p:nvPr/>
          </p:nvCxnSpPr>
          <p:spPr>
            <a:xfrm>
              <a:off x="16412" y="6294"/>
              <a:ext cx="946" cy="0"/>
            </a:xfrm>
            <a:prstGeom prst="line">
              <a:avLst/>
            </a:prstGeom>
            <a:ln>
              <a:solidFill>
                <a:srgbClr val="FF9017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17328" y="4907"/>
              <a:ext cx="1123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800" b="1">
                  <a:solidFill>
                    <a:srgbClr val="7F7F7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颅内出血</a:t>
              </a:r>
              <a:r>
                <a:rPr lang="en-US" altLang="zh-CN" sz="800" b="1">
                  <a:solidFill>
                    <a:srgbClr val="7F7F7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90.4%</a:t>
              </a:r>
              <a:endParaRPr lang="en-US" altLang="zh-CN" sz="8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6607" y="5889"/>
              <a:ext cx="75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17328" y="5766"/>
              <a:ext cx="1124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800" b="1">
                  <a:solidFill>
                    <a:srgbClr val="7F7F7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皮肤黏膜</a:t>
              </a:r>
              <a:r>
                <a:rPr lang="en-US" altLang="zh-CN" sz="800" b="1">
                  <a:solidFill>
                    <a:srgbClr val="7F7F7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23.1%</a:t>
              </a:r>
              <a:endParaRPr lang="en-US" altLang="zh-CN" sz="8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6389" y="5443"/>
              <a:ext cx="968" cy="0"/>
            </a:xfrm>
            <a:prstGeom prst="line">
              <a:avLst/>
            </a:prstGeom>
            <a:ln>
              <a:solidFill>
                <a:srgbClr val="2DA23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17328" y="5320"/>
              <a:ext cx="1123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800" b="1">
                  <a:solidFill>
                    <a:srgbClr val="7F7F7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消化道</a:t>
              </a:r>
              <a:endParaRPr lang="zh-CN" altLang="en-US" sz="8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en-US" altLang="zh-CN" sz="800" b="1">
                  <a:solidFill>
                    <a:srgbClr val="7F7F7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16.7%</a:t>
              </a:r>
              <a:endParaRPr lang="en-US" altLang="zh-CN" sz="8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16568" y="5031"/>
              <a:ext cx="789" cy="0"/>
            </a:xfrm>
            <a:prstGeom prst="line">
              <a:avLst/>
            </a:prstGeom>
            <a:ln>
              <a:solidFill>
                <a:srgbClr val="E677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17328" y="6178"/>
              <a:ext cx="1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800" b="1">
                  <a:solidFill>
                    <a:srgbClr val="7F7F7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针刺部位</a:t>
              </a:r>
              <a:r>
                <a:rPr lang="en-US" altLang="zh-CN" sz="800" b="1">
                  <a:solidFill>
                    <a:srgbClr val="7F7F7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43.3%</a:t>
              </a:r>
              <a:endParaRPr lang="en-US" altLang="zh-CN" sz="8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9394" y="7404"/>
              <a:ext cx="9073" cy="607"/>
              <a:chOff x="3944" y="8560"/>
              <a:chExt cx="11241" cy="1281"/>
            </a:xfrm>
          </p:grpSpPr>
          <p:sp>
            <p:nvSpPr>
              <p:cNvPr id="29" name="圆角矩形 28"/>
              <p:cNvSpPr/>
              <p:nvPr>
                <p:custDataLst>
                  <p:tags r:id="rId10"/>
                </p:custDataLst>
              </p:nvPr>
            </p:nvSpPr>
            <p:spPr>
              <a:xfrm>
                <a:off x="4049" y="9047"/>
                <a:ext cx="11094" cy="794"/>
              </a:xfrm>
              <a:prstGeom prst="roundRect">
                <a:avLst/>
              </a:prstGeom>
              <a:solidFill>
                <a:srgbClr val="D82E36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3944" y="8740"/>
                <a:ext cx="11241" cy="960"/>
              </a:xfrm>
              <a:prstGeom prst="roundRect">
                <a:avLst/>
              </a:prstGeom>
              <a:solidFill>
                <a:srgbClr val="F9A7AA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944" y="8560"/>
                <a:ext cx="11199" cy="11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VKDB</a:t>
                </a:r>
                <a:r>
                  <a:rPr lang="zh-CN" altLang="en-US" sz="14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颅内出血死亡数占总体死亡数比例高达</a:t>
                </a:r>
                <a:r>
                  <a:rPr lang="en-US" altLang="zh-CN" sz="2000" b="1">
                    <a:solidFill>
                      <a:srgbClr val="FFFF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82.6%</a:t>
                </a:r>
                <a:r>
                  <a:rPr lang="en-US" altLang="zh-CN" sz="1600" b="1" baseline="300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[2]</a:t>
                </a:r>
                <a:endParaRPr lang="en-US" altLang="zh-CN" sz="1600" b="1" baseline="30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4547870" y="759460"/>
            <a:ext cx="6270625" cy="11645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21615" y="139700"/>
            <a:ext cx="11617325" cy="44196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二、安全性</a:t>
            </a:r>
            <a:endParaRPr lang="en-US" altLang="zh-CN" sz="2400" b="1">
              <a:solidFill>
                <a:srgbClr val="E6777A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366395" y="1047750"/>
            <a:ext cx="10896600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20000"/>
              </a:lnSpc>
            </a:pPr>
            <a:r>
              <a:rPr lang="zh-CN" altLang="en-US" sz="1600" b="1"/>
              <a:t>纽贝维</a:t>
            </a:r>
            <a:r>
              <a:rPr lang="zh-CN" altLang="en-US" sz="1600" b="1">
                <a:sym typeface="+mn-ea"/>
              </a:rPr>
              <a:t>®</a:t>
            </a:r>
            <a:r>
              <a:rPr lang="zh-CN" altLang="en-US" sz="1600" b="1"/>
              <a:t>维生素</a:t>
            </a:r>
            <a:r>
              <a:rPr lang="en-US" altLang="zh-CN" sz="1600" b="1"/>
              <a:t>K</a:t>
            </a:r>
            <a:r>
              <a:rPr lang="en-US" altLang="zh-CN" sz="1600" b="1" baseline="-25000"/>
              <a:t>1</a:t>
            </a:r>
            <a:r>
              <a:rPr lang="zh-CN" altLang="en-US" sz="1600" b="1"/>
              <a:t>滴剂说明书</a:t>
            </a:r>
            <a:endParaRPr lang="zh-CN" altLang="en-US" sz="1600" b="1"/>
          </a:p>
          <a:p>
            <a:pPr indent="0" fontAlgn="auto">
              <a:lnSpc>
                <a:spcPct val="120000"/>
              </a:lnSpc>
            </a:pPr>
            <a:r>
              <a:rPr lang="zh-CN" altLang="en-US" sz="1600" b="1"/>
              <a:t>【不良反应】</a:t>
            </a:r>
            <a:r>
              <a:rPr lang="zh-CN" altLang="en-US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口服给药未见不良反应</a:t>
            </a:r>
            <a:endParaRPr lang="zh-CN" altLang="en-US" sz="1600"/>
          </a:p>
          <a:p>
            <a:pPr indent="0" fontAlgn="auto">
              <a:lnSpc>
                <a:spcPct val="120000"/>
              </a:lnSpc>
            </a:pPr>
            <a:r>
              <a:rPr lang="zh-CN" altLang="en-US" sz="1600" b="1"/>
              <a:t>【禁忌】</a:t>
            </a:r>
            <a:r>
              <a:rPr lang="zh-CN" altLang="en-US" sz="1600">
                <a:sym typeface="+mn-ea"/>
              </a:rPr>
              <a:t>对本品中任何成份过敏者。</a:t>
            </a:r>
            <a:endParaRPr lang="zh-CN" altLang="en-US" sz="1600">
              <a:sym typeface="+mn-ea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1600" b="1"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6395" y="759460"/>
            <a:ext cx="6096000" cy="312420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000" b="1" dirty="0">
                <a:solidFill>
                  <a:srgbClr val="E8777A"/>
                </a:solidFill>
                <a:latin typeface="+mn-ea"/>
                <a:cs typeface="+mn-ea"/>
                <a:sym typeface="+mn-ea"/>
              </a:rPr>
              <a:t>1、药品说明书收载的安全性信息</a:t>
            </a:r>
            <a:endParaRPr lang="zh-CN" altLang="en-US" sz="2000" b="1" dirty="0">
              <a:solidFill>
                <a:srgbClr val="E8777A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6395" y="2693670"/>
            <a:ext cx="11230610" cy="312420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000" b="1" dirty="0">
                <a:solidFill>
                  <a:srgbClr val="E8777A"/>
                </a:solidFill>
                <a:latin typeface="+mn-ea"/>
                <a:cs typeface="+mn-ea"/>
                <a:sym typeface="+mn-ea"/>
              </a:rPr>
              <a:t>2、药品不良反应检测情况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（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NMPA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警示：注射给药方式对新生儿存在严重安全隐患）</a:t>
            </a:r>
            <a:endParaRPr lang="zh-CN" altLang="en-US" sz="20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logo-原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25" y="134620"/>
            <a:ext cx="2368550" cy="4387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621030" y="6287770"/>
            <a:ext cx="10847705" cy="46926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>
              <a:buClrTx/>
              <a:buSzTx/>
              <a:buFontTx/>
            </a:pP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[1]</a:t>
            </a:r>
            <a:r>
              <a:rPr lang="zh-CN" altLang="en-US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Loughnan P M, McDougall P N. The efficacy of oral vitamin K1: Implications for future prophylaxis to prevent haemorrhagic disease of the newborn[J]. Journal of paediatrics and child health, 1993, 29(3): 171-176.</a:t>
            </a:r>
            <a:endParaRPr lang="zh-CN" altLang="en-US" sz="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ClrTx/>
              <a:buSzTx/>
              <a:buFontTx/>
            </a:pP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[2]</a:t>
            </a:r>
            <a:r>
              <a:rPr lang="zh-CN" altLang="en-US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维生素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K1</a:t>
            </a:r>
            <a:r>
              <a:rPr lang="zh-CN" altLang="en-US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注射液说明书</a:t>
            </a:r>
            <a:endParaRPr lang="en-US" altLang="zh-CN" sz="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buClrTx/>
              <a:buSzTx/>
              <a:buFontTx/>
            </a:pP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[3]</a:t>
            </a:r>
            <a:r>
              <a:rPr lang="zh-CN" altLang="en-US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国家药品监督管理局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药品不良反应信息通报（第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43</a:t>
            </a:r>
            <a:r>
              <a:rPr lang="zh-CN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期）</a:t>
            </a:r>
            <a:r>
              <a:rPr lang="zh-CN" altLang="en-US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警惕维生素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K1</a:t>
            </a:r>
            <a:r>
              <a:rPr lang="zh-CN" altLang="en-US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注射液的严重过敏反应</a:t>
            </a:r>
            <a:endParaRPr lang="zh-CN" altLang="en-US" sz="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[4]</a:t>
            </a:r>
            <a:r>
              <a:rPr lang="zh-CN" altLang="en-US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国家药品监督管理局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800" dirty="0">
                <a:latin typeface="+mn-ea"/>
                <a:sym typeface="+mn-ea"/>
              </a:rPr>
              <a:t>总局关于修订维生素</a:t>
            </a:r>
            <a:r>
              <a:rPr lang="en-US" altLang="zh-CN" sz="800" dirty="0">
                <a:latin typeface="+mn-ea"/>
                <a:sym typeface="+mn-ea"/>
              </a:rPr>
              <a:t>K1</a:t>
            </a:r>
            <a:r>
              <a:rPr lang="zh-CN" altLang="en-US" sz="800" dirty="0">
                <a:latin typeface="+mn-ea"/>
                <a:sym typeface="+mn-ea"/>
              </a:rPr>
              <a:t>注射液说明书的公告</a:t>
            </a:r>
            <a:r>
              <a:rPr lang="en-US" altLang="zh-CN" sz="800" dirty="0">
                <a:latin typeface="+mn-ea"/>
                <a:sym typeface="+mn-ea"/>
              </a:rPr>
              <a:t>.</a:t>
            </a:r>
            <a:endParaRPr lang="en-US" altLang="zh-CN" sz="800" dirty="0">
              <a:latin typeface="+mn-ea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1030" y="3080385"/>
            <a:ext cx="4915535" cy="3169920"/>
            <a:chOff x="1136" y="2540"/>
            <a:chExt cx="9063" cy="6213"/>
          </a:xfrm>
        </p:grpSpPr>
        <p:sp>
          <p:nvSpPr>
            <p:cNvPr id="19" name="圆角矩形 18"/>
            <p:cNvSpPr/>
            <p:nvPr/>
          </p:nvSpPr>
          <p:spPr>
            <a:xfrm>
              <a:off x="1136" y="2540"/>
              <a:ext cx="9063" cy="6213"/>
            </a:xfrm>
            <a:prstGeom prst="roundRect">
              <a:avLst>
                <a:gd name="adj" fmla="val 0"/>
              </a:avLst>
            </a:prstGeom>
            <a:solidFill>
              <a:srgbClr val="D0D5D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384" y="2743"/>
              <a:ext cx="8569" cy="5871"/>
              <a:chOff x="1384" y="2743"/>
              <a:chExt cx="8569" cy="5871"/>
            </a:xfrm>
          </p:grpSpPr>
          <p:pic>
            <p:nvPicPr>
              <p:cNvPr id="28" name="图片 2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1384" y="2743"/>
                <a:ext cx="8569" cy="4153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1384" y="6667"/>
                <a:ext cx="8569" cy="1947"/>
              </a:xfrm>
              <a:prstGeom prst="rect">
                <a:avLst/>
              </a:prstGeom>
              <a:ln>
                <a:solidFill>
                  <a:srgbClr val="E4767B"/>
                </a:solidFill>
              </a:ln>
            </p:spPr>
          </p:pic>
        </p:grpSp>
      </p:grpSp>
      <p:grpSp>
        <p:nvGrpSpPr>
          <p:cNvPr id="30" name="组合 29"/>
          <p:cNvGrpSpPr/>
          <p:nvPr/>
        </p:nvGrpSpPr>
        <p:grpSpPr>
          <a:xfrm>
            <a:off x="6235700" y="3080385"/>
            <a:ext cx="4502150" cy="3169920"/>
            <a:chOff x="10405" y="2540"/>
            <a:chExt cx="8239" cy="6213"/>
          </a:xfrm>
        </p:grpSpPr>
        <p:sp>
          <p:nvSpPr>
            <p:cNvPr id="31" name="圆角矩形 30"/>
            <p:cNvSpPr/>
            <p:nvPr>
              <p:custDataLst>
                <p:tags r:id="rId8"/>
              </p:custDataLst>
            </p:nvPr>
          </p:nvSpPr>
          <p:spPr>
            <a:xfrm>
              <a:off x="10405" y="2540"/>
              <a:ext cx="8239" cy="6213"/>
            </a:xfrm>
            <a:prstGeom prst="roundRect">
              <a:avLst>
                <a:gd name="adj" fmla="val 0"/>
              </a:avLst>
            </a:prstGeom>
            <a:solidFill>
              <a:srgbClr val="D0D5D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0644" y="2746"/>
              <a:ext cx="7760" cy="5868"/>
              <a:chOff x="10358" y="2746"/>
              <a:chExt cx="7760" cy="5868"/>
            </a:xfrm>
          </p:grpSpPr>
          <p:sp>
            <p:nvSpPr>
              <p:cNvPr id="33" name="圆角矩形 33"/>
              <p:cNvSpPr/>
              <p:nvPr>
                <p:custDataLst>
                  <p:tags r:id="rId9"/>
                </p:custDataLst>
              </p:nvPr>
            </p:nvSpPr>
            <p:spPr>
              <a:xfrm>
                <a:off x="10358" y="5665"/>
                <a:ext cx="7760" cy="2948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6350">
                <a:noFill/>
              </a:ln>
              <a:effectLst>
                <a:reflection stA="150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 dirty="0"/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10375" y="2746"/>
                <a:ext cx="7726" cy="5868"/>
                <a:chOff x="10375" y="2858"/>
                <a:chExt cx="7726" cy="5868"/>
              </a:xfrm>
            </p:grpSpPr>
            <p:sp>
              <p:nvSpPr>
                <p:cNvPr id="35" name="矩形 34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0375" y="2858"/>
                  <a:ext cx="7726" cy="58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E4767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l">
                    <a:lnSpc>
                      <a:spcPct val="125000"/>
                    </a:lnSpc>
                    <a:buClrTx/>
                    <a:buSzTx/>
                    <a:buFontTx/>
                  </a:pPr>
                  <a:endParaRPr lang="zh-CN" dirty="0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  <a:p>
                  <a:pPr lvl="0" algn="l">
                    <a:lnSpc>
                      <a:spcPct val="125000"/>
                    </a:lnSpc>
                    <a:buClrTx/>
                    <a:buSzTx/>
                    <a:buFontTx/>
                  </a:pPr>
                  <a:r>
                    <a:rPr lang="zh-CN">
                      <a:latin typeface="Times New Roman" panose="02020603050405020304" charset="0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维生素K</a:t>
                  </a:r>
                  <a:r>
                    <a:rPr lang="zh-CN" baseline="-25000">
                      <a:latin typeface="Times New Roman" panose="02020603050405020304" charset="0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1</a:t>
                  </a:r>
                  <a:r>
                    <a:rPr lang="zh-CN">
                      <a:latin typeface="Times New Roman" panose="02020603050405020304" charset="0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注射液有明确黑框警告，预防用药存在安全隐患。</a:t>
                  </a:r>
                  <a:endParaRPr lang="zh-CN" altLang="en-US">
                    <a:latin typeface="Times New Roman" panose="02020603050405020304" charset="0"/>
                  </a:endParaRPr>
                </a:p>
              </p:txBody>
            </p:sp>
            <p:sp>
              <p:nvSpPr>
                <p:cNvPr id="36" name="对角圆角矩形 43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1191" y="2983"/>
                  <a:ext cx="6432" cy="574"/>
                </a:xfrm>
                <a:prstGeom prst="round2DiagRect">
                  <a:avLst>
                    <a:gd name="adj1" fmla="val 0"/>
                    <a:gd name="adj2" fmla="val 0"/>
                  </a:avLst>
                </a:prstGeom>
                <a:solidFill>
                  <a:srgbClr val="E677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2000" b="1" dirty="0">
                      <a:latin typeface="Times New Roman" panose="02020603050405020304" charset="0"/>
                      <a:ea typeface="微软雅黑" panose="020B0503020204020204" charset="-122"/>
                      <a:sym typeface="+mn-ea"/>
                    </a:rPr>
                    <a:t>维生素</a:t>
                  </a:r>
                  <a:r>
                    <a:rPr lang="en-US" altLang="zh-CN" sz="2000" b="1" dirty="0">
                      <a:latin typeface="Times New Roman" panose="02020603050405020304" charset="0"/>
                      <a:ea typeface="微软雅黑" panose="020B0503020204020204" charset="-122"/>
                      <a:sym typeface="+mn-ea"/>
                    </a:rPr>
                    <a:t>K</a:t>
                  </a:r>
                  <a:r>
                    <a:rPr lang="en-US" altLang="zh-CN" sz="2000" b="1" baseline="-25000" dirty="0">
                      <a:latin typeface="Times New Roman" panose="02020603050405020304" charset="0"/>
                      <a:ea typeface="微软雅黑" panose="020B0503020204020204" charset="-122"/>
                      <a:sym typeface="+mn-ea"/>
                    </a:rPr>
                    <a:t>1</a:t>
                  </a:r>
                  <a:r>
                    <a:rPr lang="zh-CN" altLang="en-US" sz="2000" b="1" dirty="0">
                      <a:latin typeface="Times New Roman" panose="02020603050405020304" charset="0"/>
                      <a:ea typeface="微软雅黑" panose="020B0503020204020204" charset="-122"/>
                      <a:sym typeface="+mn-ea"/>
                    </a:rPr>
                    <a:t>注射液</a:t>
                  </a:r>
                  <a:endParaRPr lang="zh-CN" altLang="en-US" sz="2000" b="1" dirty="0">
                    <a:latin typeface="Times New Roman" panose="02020603050405020304" charset="0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</p:grpSp>
      </p:grpSp>
      <p:sp>
        <p:nvSpPr>
          <p:cNvPr id="37" name="文本框 36"/>
          <p:cNvSpPr txBox="1"/>
          <p:nvPr/>
        </p:nvSpPr>
        <p:spPr>
          <a:xfrm>
            <a:off x="6399530" y="3630295"/>
            <a:ext cx="4181475" cy="228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lvl="0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sz="1400" dirty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新生儿应用维生素</a:t>
            </a:r>
            <a:r>
              <a:rPr lang="en-US" altLang="zh-CN" sz="1400" dirty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altLang="zh-CN" sz="1400" baseline="-25000" dirty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400" dirty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注射液</a:t>
            </a:r>
            <a:r>
              <a:rPr lang="zh-CN" sz="1400" dirty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后可能出现高胆红素血症，黄疸和溶血性贫血</a:t>
            </a:r>
            <a:r>
              <a:rPr lang="en-US" altLang="zh-CN" sz="1400" baseline="30000" dirty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[2]</a:t>
            </a:r>
            <a:endParaRPr lang="zh-CN" sz="1400" dirty="0"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0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2011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年国家药监局药品不良反应通报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43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期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警告维生素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K1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注射液的严重过敏反应，监测到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8146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例不良反应，其中儿童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1715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例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占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21.05%)</a:t>
            </a:r>
            <a:r>
              <a:rPr lang="en-US" altLang="zh-CN" sz="1400" baseline="30000" dirty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[3]</a:t>
            </a:r>
            <a:endParaRPr lang="zh-CN" altLang="zh-CN" sz="14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0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儿童不良反应中有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815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例是应用于预防出血性疾病时发生占比高达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47.52%</a:t>
            </a:r>
            <a:r>
              <a:rPr lang="en-US" altLang="zh-CN" sz="1400" baseline="30000" dirty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[3]</a:t>
            </a:r>
            <a:endParaRPr lang="en-US" altLang="zh-CN" sz="14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0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2017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年国家药监局要求维生素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K1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注射液修订说明书，明确增加黑框警告</a:t>
            </a:r>
            <a:r>
              <a:rPr lang="en-US" altLang="zh-CN" sz="1400" baseline="30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[4]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/>
            <a:endParaRPr lang="zh-CN" altLang="en-US" sz="14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41850" y="832485"/>
            <a:ext cx="6096000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20000"/>
              </a:lnSpc>
            </a:pP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原研药品自</a:t>
            </a: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1988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年以</a:t>
            </a: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Specials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形式在英国上市</a:t>
            </a: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(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类似国内院内制剂），</a:t>
            </a: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2010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年又通过审评以处方药形式上市，</a:t>
            </a: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2014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年再注册取得永久批文，英国</a:t>
            </a: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MHRA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均未监测到相关药品不良反应报道。</a:t>
            </a:r>
            <a:endParaRPr lang="zh-CN" altLang="en-US" sz="1600" b="1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41850" y="198247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【备注】</a:t>
            </a:r>
            <a:r>
              <a:rPr lang="en-US" altLang="zh-CN" sz="1600"/>
              <a:t>2021</a:t>
            </a:r>
            <a:r>
              <a:rPr lang="zh-CN" altLang="en-US" sz="1600"/>
              <a:t>年铭磊维生全资收购</a:t>
            </a:r>
            <a:r>
              <a:rPr lang="en-US" altLang="zh-CN" sz="1600"/>
              <a:t>Neokay</a:t>
            </a:r>
            <a:r>
              <a:rPr lang="zh-CN" altLang="en-US" sz="1600"/>
              <a:t>原研生产企业英国</a:t>
            </a:r>
            <a:r>
              <a:rPr lang="en-US" altLang="zh-CN" sz="1600"/>
              <a:t>Neoceuticals</a:t>
            </a:r>
            <a:r>
              <a:rPr lang="zh-CN" altLang="en-US" sz="1600"/>
              <a:t>，实现新生儿专用维生素</a:t>
            </a:r>
            <a:r>
              <a:rPr lang="en-US" altLang="zh-CN" sz="1600"/>
              <a:t>K1</a:t>
            </a:r>
            <a:r>
              <a:rPr lang="zh-CN" altLang="en-US" sz="1600"/>
              <a:t>口服制剂技术自主化。</a:t>
            </a:r>
            <a:endParaRPr lang="zh-CN" alt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圆角矩形 14"/>
          <p:cNvSpPr/>
          <p:nvPr>
            <p:custDataLst>
              <p:tags r:id="rId2"/>
            </p:custDataLst>
          </p:nvPr>
        </p:nvSpPr>
        <p:spPr>
          <a:xfrm>
            <a:off x="6332855" y="1025525"/>
            <a:ext cx="5726430" cy="5043805"/>
          </a:xfrm>
          <a:prstGeom prst="roundRect">
            <a:avLst>
              <a:gd name="adj" fmla="val 3835"/>
            </a:avLst>
          </a:prstGeom>
          <a:solidFill>
            <a:schemeClr val="lt1"/>
          </a:solidFill>
          <a:ln>
            <a:solidFill>
              <a:srgbClr val="4874CB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21615" y="139700"/>
            <a:ext cx="11837670" cy="44196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三、有效性</a:t>
            </a:r>
            <a:r>
              <a:rPr lang="en-US" altLang="zh-CN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—</a:t>
            </a:r>
            <a:r>
              <a:rPr lang="zh-CN" altLang="en-US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—</a:t>
            </a:r>
            <a:r>
              <a:rPr lang="zh-CN" altLang="en-US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【真实世界研究数据】</a:t>
            </a:r>
            <a:endParaRPr lang="zh-CN" altLang="en-US" sz="2400" b="1">
              <a:solidFill>
                <a:srgbClr val="E6777A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95" name="文本框 94"/>
          <p:cNvSpPr txBox="1"/>
          <p:nvPr>
            <p:custDataLst>
              <p:tags r:id="rId4"/>
            </p:custDataLst>
          </p:nvPr>
        </p:nvSpPr>
        <p:spPr>
          <a:xfrm>
            <a:off x="368935" y="6397403"/>
            <a:ext cx="925302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[1] </a:t>
            </a:r>
            <a:r>
              <a:rPr lang="zh-CN" altLang="en-US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Hansen K N, Minousis M, Ebbesen F. Weekly oral vitamin K prophylaxis in Denmark[J]. Acta paediatrica, 2003, 92(7): 802-805.；</a:t>
            </a:r>
            <a:endParaRPr lang="zh-CN" altLang="en-US" sz="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>
              <a:buClrTx/>
              <a:buSzTx/>
              <a:buFontTx/>
            </a:pPr>
            <a:r>
              <a:rPr lang="en-US" altLang="zh-CN" sz="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[2] Araki S, Shirahata A. Vitamin K Deficiency Bleeding in Infancy. Nutrients. 2020 Mar 16;12(3):780. doi: 10.3390/nu12030780. PMID: 32187975; PMCID: PMC7146284.</a:t>
            </a:r>
            <a:endParaRPr lang="en-US" altLang="zh-CN" sz="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[3] 刘玉琳, 林良明, 莫桂初,等. 7省自治区婴儿维生素K缺乏出血症的流行病学调查[J]. 中国儿童保健杂志, 1999, 7(4):4.</a:t>
            </a:r>
            <a:endParaRPr lang="zh-CN" altLang="en-US" sz="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5"/>
            </p:custDataLst>
          </p:nvPr>
        </p:nvSpPr>
        <p:spPr>
          <a:xfrm>
            <a:off x="368935" y="1025525"/>
            <a:ext cx="5726430" cy="5043805"/>
          </a:xfrm>
          <a:prstGeom prst="roundRect">
            <a:avLst>
              <a:gd name="adj" fmla="val 3835"/>
            </a:avLst>
          </a:prstGeom>
          <a:solidFill>
            <a:schemeClr val="lt1"/>
          </a:solidFill>
          <a:ln>
            <a:solidFill>
              <a:srgbClr val="4874CB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059180" y="1778635"/>
            <a:ext cx="4926965" cy="21539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lnSpc>
                <a:spcPct val="120000"/>
              </a:lnSpc>
              <a:buClr>
                <a:srgbClr val="E6777A"/>
              </a:buClr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rgbClr val="E6777A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给药方案：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1992年-2000年期间统计的</a:t>
            </a:r>
            <a:r>
              <a:rPr lang="en-US" altLang="zh-CN" sz="1600" b="1" dirty="0">
                <a:solidFill>
                  <a:srgbClr val="E6777A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396000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名新生儿在</a:t>
            </a:r>
            <a:r>
              <a:rPr lang="en-US" altLang="zh-CN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出生时给予2mg口服维生素K预防，然后每周由父母给予口服1mg，直至3个月大</a:t>
            </a: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30000"/>
              </a:lnSpc>
              <a:buClr>
                <a:srgbClr val="E6777A"/>
              </a:buClr>
              <a:buFont typeface="Wingdings" panose="05000000000000000000" charset="0"/>
              <a:buNone/>
            </a:pPr>
            <a:endParaRPr lang="zh-CN" altLang="en-US"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defTabSz="91440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r>
              <a:rPr lang="zh-CN" sz="1600" b="1" dirty="0">
                <a:solidFill>
                  <a:srgbClr val="E6777A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研究结果：</a:t>
            </a:r>
            <a:r>
              <a:rPr lang="en-US" altLang="zh-CN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未发现VKDB病例</a:t>
            </a:r>
            <a:r>
              <a:rPr lang="zh-CN" altLang="en-US" sz="16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94%的婴儿完成了预防过程，依从性良好</a:t>
            </a:r>
            <a:endParaRPr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30000"/>
              </a:lnSpc>
              <a:buClr>
                <a:srgbClr val="E6777A"/>
              </a:buClr>
              <a:buFont typeface="Wingdings" panose="05000000000000000000" charset="0"/>
              <a:buNone/>
            </a:pPr>
            <a:endParaRPr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20000"/>
              </a:lnSpc>
              <a:buClr>
                <a:srgbClr val="E6777A"/>
              </a:buClr>
              <a:buFont typeface="Wingdings" panose="05000000000000000000" charset="0"/>
              <a:buNone/>
            </a:pPr>
            <a:r>
              <a:rPr lang="zh-CN" sz="1600" b="1" dirty="0">
                <a:solidFill>
                  <a:srgbClr val="E6777A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研究结论：</a:t>
            </a:r>
            <a:r>
              <a:rPr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每周口服至三个月</a:t>
            </a:r>
            <a:r>
              <a:rPr 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方案</a:t>
            </a:r>
            <a:r>
              <a:rPr 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可</a:t>
            </a:r>
            <a:r>
              <a:rPr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有效预防VKDB</a:t>
            </a:r>
            <a:r>
              <a:rPr lang="en-US" altLang="zh-CN" sz="16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，并且父母的依从性良好。</a:t>
            </a:r>
            <a:endParaRPr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20000"/>
              </a:lnSpc>
              <a:buClr>
                <a:srgbClr val="E6777A"/>
              </a:buClr>
              <a:buFont typeface="Wingdings" panose="05000000000000000000" charset="0"/>
              <a:buChar char="u"/>
            </a:pPr>
            <a:endParaRPr lang="zh-CN" altLang="en-US" sz="16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622935" y="1920240"/>
            <a:ext cx="360045" cy="360045"/>
          </a:xfrm>
          <a:prstGeom prst="roundRect">
            <a:avLst>
              <a:gd name="adj" fmla="val 14814"/>
            </a:avLst>
          </a:prstGeom>
          <a:solidFill>
            <a:srgbClr val="E8777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 descr="方案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925" y="1955165"/>
            <a:ext cx="278130" cy="278130"/>
          </a:xfrm>
          <a:prstGeom prst="rect">
            <a:avLst/>
          </a:prstGeom>
        </p:spPr>
      </p:pic>
      <p:sp>
        <p:nvSpPr>
          <p:cNvPr id="33" name="圆角矩形 32"/>
          <p:cNvSpPr/>
          <p:nvPr/>
        </p:nvSpPr>
        <p:spPr>
          <a:xfrm>
            <a:off x="622935" y="2752090"/>
            <a:ext cx="360045" cy="360045"/>
          </a:xfrm>
          <a:prstGeom prst="roundRect">
            <a:avLst>
              <a:gd name="adj" fmla="val 14814"/>
            </a:avLst>
          </a:prstGeom>
          <a:solidFill>
            <a:srgbClr val="E8777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7" name="图片 36" descr="资源 1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8180" y="2804160"/>
            <a:ext cx="247015" cy="256540"/>
          </a:xfrm>
          <a:prstGeom prst="rect">
            <a:avLst/>
          </a:prstGeom>
        </p:spPr>
      </p:pic>
      <p:sp>
        <p:nvSpPr>
          <p:cNvPr id="38" name="圆角矩形 37"/>
          <p:cNvSpPr/>
          <p:nvPr/>
        </p:nvSpPr>
        <p:spPr>
          <a:xfrm>
            <a:off x="622935" y="3343275"/>
            <a:ext cx="360045" cy="360045"/>
          </a:xfrm>
          <a:prstGeom prst="roundRect">
            <a:avLst>
              <a:gd name="adj" fmla="val 14814"/>
            </a:avLst>
          </a:prstGeom>
          <a:solidFill>
            <a:srgbClr val="E8777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0" name="图片 39" descr="资源 2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8180" y="3395345"/>
            <a:ext cx="278765" cy="27876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771333" y="4278630"/>
            <a:ext cx="789305" cy="789305"/>
          </a:xfrm>
          <a:prstGeom prst="ellipse">
            <a:avLst/>
          </a:prstGeom>
          <a:solidFill>
            <a:srgbClr val="F1C0B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52918" y="4535805"/>
            <a:ext cx="821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latin typeface="Times New Roman" panose="02020603050405020304" charset="0"/>
                <a:ea typeface="微软雅黑" panose="020B0503020204020204" charset="-122"/>
              </a:rPr>
              <a:t>100.00%</a:t>
            </a:r>
            <a:endParaRPr lang="en-US" altLang="zh-CN" sz="1200" b="1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1456690" y="5099050"/>
            <a:ext cx="1418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E6777A"/>
                </a:solidFill>
                <a:latin typeface="Times New Roman" panose="02020603050405020304" charset="0"/>
                <a:ea typeface="微软雅黑" panose="020B0503020204020204" charset="-122"/>
              </a:rPr>
              <a:t>有效率</a:t>
            </a:r>
            <a:endParaRPr lang="zh-CN" altLang="en-US" sz="1400" b="1">
              <a:solidFill>
                <a:srgbClr val="E6777A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algn="ctr"/>
            <a:endParaRPr lang="zh-CN" altLang="en-US" sz="1400" b="1">
              <a:solidFill>
                <a:srgbClr val="E6777A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graphicFrame>
        <p:nvGraphicFramePr>
          <p:cNvPr id="9" name="图表 8" descr="7b0a202020202263686172745265734964223a20223230343735353333220a7d0a"/>
          <p:cNvGraphicFramePr/>
          <p:nvPr/>
        </p:nvGraphicFramePr>
        <p:xfrm>
          <a:off x="2749233" y="4055745"/>
          <a:ext cx="1424940" cy="1068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092450" y="4631690"/>
            <a:ext cx="821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latin typeface="Times New Roman" panose="02020603050405020304" charset="0"/>
                <a:ea typeface="微软雅黑" panose="020B0503020204020204" charset="-122"/>
              </a:rPr>
              <a:t>94.00%</a:t>
            </a:r>
            <a:endParaRPr lang="en-US" altLang="zh-CN" sz="1200" b="1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2739708" y="5093335"/>
            <a:ext cx="144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E6777A"/>
                </a:solidFill>
                <a:latin typeface="Times New Roman" panose="02020603050405020304" charset="0"/>
                <a:ea typeface="微软雅黑" panose="020B0503020204020204" charset="-122"/>
              </a:rPr>
              <a:t>依从性</a:t>
            </a:r>
            <a:endParaRPr lang="zh-CN" altLang="en-US" sz="1400" b="1">
              <a:solidFill>
                <a:srgbClr val="E6777A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algn="ctr"/>
            <a:endParaRPr lang="zh-CN" altLang="en-US" sz="1400" b="1">
              <a:solidFill>
                <a:srgbClr val="E6777A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graphicFrame>
        <p:nvGraphicFramePr>
          <p:cNvPr id="13" name="表格 12"/>
          <p:cNvGraphicFramePr/>
          <p:nvPr>
            <p:custDataLst>
              <p:tags r:id="rId15"/>
            </p:custDataLst>
          </p:nvPr>
        </p:nvGraphicFramePr>
        <p:xfrm>
          <a:off x="6420485" y="3128010"/>
          <a:ext cx="5400040" cy="2578735"/>
        </p:xfrm>
        <a:graphic>
          <a:graphicData uri="http://schemas.openxmlformats.org/drawingml/2006/table">
            <a:tbl>
              <a:tblPr firstRow="1">
                <a:tableStyleId>{7E6A342C-0D30-4C62-860A-9328A5741B0C}</a:tableStyleId>
              </a:tblPr>
              <a:tblGrid>
                <a:gridCol w="524510"/>
                <a:gridCol w="2037080"/>
                <a:gridCol w="569595"/>
                <a:gridCol w="2268855"/>
              </a:tblGrid>
              <a:tr h="635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60" dirty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国家</a:t>
                      </a:r>
                      <a:endParaRPr lang="zh-CN" altLang="en-US" sz="1600" spc="60" dirty="0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>
                    <a:solidFill>
                      <a:srgbClr val="E6777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60" dirty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预防方案</a:t>
                      </a:r>
                      <a:endParaRPr lang="zh-CN" altLang="en-US" sz="1600" spc="60" dirty="0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>
                    <a:solidFill>
                      <a:srgbClr val="E6777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60" dirty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用药次数</a:t>
                      </a:r>
                      <a:endParaRPr lang="zh-CN" altLang="en-US" sz="1400" spc="60" dirty="0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>
                    <a:solidFill>
                      <a:srgbClr val="E6777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spc="60" dirty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每 10 万名接受该方案的婴儿发病率(95% CI)</a:t>
                      </a:r>
                      <a:endParaRPr lang="zh-CN" altLang="en-US" sz="1200" spc="60" dirty="0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>
                    <a:solidFill>
                      <a:srgbClr val="E6777A"/>
                    </a:solidFill>
                  </a:tcPr>
                </a:tc>
              </a:tr>
              <a:tr h="5626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中国</a:t>
                      </a:r>
                      <a:endParaRPr lang="en-US" altLang="zh-CN" sz="1400" spc="60" dirty="0">
                        <a:highlight>
                          <a:srgbClr val="FFFF00"/>
                        </a:highlight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出生后立即应用</a:t>
                      </a:r>
                      <a:r>
                        <a:rPr lang="en-US" altLang="zh-CN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1</a:t>
                      </a:r>
                      <a:r>
                        <a:rPr lang="zh-CN" altLang="en-US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次</a:t>
                      </a:r>
                      <a:r>
                        <a:rPr lang="en-US" altLang="zh-CN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/</a:t>
                      </a:r>
                      <a:r>
                        <a:rPr lang="zh-CN" altLang="en-US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不服用</a:t>
                      </a:r>
                      <a:endParaRPr lang="zh-CN" altLang="en-US" sz="1400" spc="60" dirty="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1/0</a:t>
                      </a:r>
                      <a:endParaRPr lang="en-US" altLang="en-US" sz="1400" spc="60" dirty="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139</a:t>
                      </a:r>
                      <a:endParaRPr lang="en-US" altLang="en-US" sz="1400" spc="60" dirty="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/>
                </a:tc>
              </a:tr>
              <a:tr h="5626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英国</a:t>
                      </a:r>
                      <a:endParaRPr lang="zh-CN" altLang="en-US" sz="1400" spc="60" dirty="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口服</a:t>
                      </a:r>
                      <a:r>
                        <a:rPr lang="en-US" altLang="zh-CN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 1~</a:t>
                      </a:r>
                      <a:r>
                        <a:rPr lang="zh-CN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 2 </a:t>
                      </a:r>
                      <a:r>
                        <a:rPr lang="en-US" altLang="zh-CN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mg</a:t>
                      </a:r>
                      <a:r>
                        <a:rPr lang="zh-CN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（第 1、3</a:t>
                      </a:r>
                      <a:r>
                        <a:rPr lang="en-US" altLang="zh-CN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~</a:t>
                      </a:r>
                      <a:r>
                        <a:rPr lang="zh-CN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7 天和第 4 周或每两周</a:t>
                      </a:r>
                      <a:r>
                        <a:rPr lang="en-US" altLang="zh-CN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1</a:t>
                      </a:r>
                      <a:r>
                        <a:rPr lang="zh-CN" altLang="en-US" sz="1400" spc="60" dirty="0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次</a:t>
                      </a:r>
                      <a:r>
                        <a:rPr lang="zh-CN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）</a:t>
                      </a:r>
                      <a:endParaRPr lang="zh-CN" altLang="en-US" sz="1400" spc="60" dirty="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3~4</a:t>
                      </a:r>
                      <a:endParaRPr lang="en-US" altLang="en-US" sz="1400" spc="60" dirty="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spc="60" dirty="0">
                          <a:latin typeface="Times New Roman" panose="02020603050405020304" charset="0"/>
                          <a:ea typeface="Times New Roman" panose="02020603050405020304" charset="0"/>
                        </a:rPr>
                        <a:t>4.4</a:t>
                      </a:r>
                      <a:endParaRPr lang="en-US" altLang="en-US" sz="1400" spc="60" dirty="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/>
                </a:tc>
              </a:tr>
              <a:tr h="8185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1" spc="60" dirty="0">
                          <a:solidFill>
                            <a:srgbClr val="E6777A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丹麦</a:t>
                      </a:r>
                      <a:endParaRPr lang="zh-CN" altLang="en-US" sz="1400" b="1" spc="60" dirty="0">
                        <a:solidFill>
                          <a:srgbClr val="E6777A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1" spc="60" dirty="0">
                          <a:solidFill>
                            <a:srgbClr val="E6777A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出生时口服 2 </a:t>
                      </a:r>
                      <a:r>
                        <a:rPr lang="en-US" altLang="zh-CN" sz="1400" b="1" spc="60" dirty="0">
                          <a:solidFill>
                            <a:srgbClr val="E6777A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mg</a:t>
                      </a:r>
                      <a:r>
                        <a:rPr lang="zh-CN" sz="1400" b="1" spc="60" dirty="0">
                          <a:solidFill>
                            <a:srgbClr val="E6777A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，</a:t>
                      </a:r>
                      <a:endParaRPr lang="en-US" altLang="zh-CN" sz="1400" b="1" spc="60" dirty="0">
                        <a:solidFill>
                          <a:srgbClr val="E6777A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60" dirty="0">
                          <a:solidFill>
                            <a:srgbClr val="E6777A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随后</a:t>
                      </a:r>
                      <a:r>
                        <a:rPr lang="zh-CN" sz="1400" b="1" spc="60" dirty="0">
                          <a:solidFill>
                            <a:srgbClr val="E6777A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每周</a:t>
                      </a:r>
                      <a:r>
                        <a:rPr lang="zh-CN" altLang="en-US" sz="1400" b="1" spc="60" dirty="0">
                          <a:solidFill>
                            <a:srgbClr val="E6777A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口服</a:t>
                      </a:r>
                      <a:r>
                        <a:rPr lang="zh-CN" sz="1400" b="1" spc="60" dirty="0">
                          <a:solidFill>
                            <a:srgbClr val="E6777A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 1 </a:t>
                      </a:r>
                      <a:r>
                        <a:rPr lang="en-US" altLang="zh-CN" sz="1400" b="1" spc="60" dirty="0">
                          <a:solidFill>
                            <a:srgbClr val="E6777A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mg</a:t>
                      </a:r>
                      <a:r>
                        <a:rPr lang="zh-CN" sz="1400" b="1" spc="60" dirty="0">
                          <a:solidFill>
                            <a:srgbClr val="E6777A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，持续 3 个月</a:t>
                      </a:r>
                      <a:endParaRPr lang="zh-CN" altLang="en-US" sz="1400" b="1" spc="60" dirty="0">
                        <a:solidFill>
                          <a:srgbClr val="E6777A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60" dirty="0">
                          <a:solidFill>
                            <a:srgbClr val="E6777A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12</a:t>
                      </a:r>
                      <a:endParaRPr lang="en-US" altLang="en-US" sz="1400" b="1" spc="60" dirty="0">
                        <a:solidFill>
                          <a:srgbClr val="E6777A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60" dirty="0">
                          <a:solidFill>
                            <a:srgbClr val="E6777A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0 (0~0.9)</a:t>
                      </a:r>
                      <a:endParaRPr lang="en-US" altLang="en-US" sz="1400" b="1" spc="60" dirty="0">
                        <a:solidFill>
                          <a:srgbClr val="E6777A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5400" marR="25400" marT="25400" marB="25400" anchor="ctr"/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6333490" y="1750695"/>
            <a:ext cx="5725160" cy="1259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/>
              <a:t>未系统实施口服预防的我国：</a:t>
            </a:r>
            <a:endParaRPr lang="zh-CN" altLang="en-US" sz="1600"/>
          </a:p>
          <a:p>
            <a:pPr indent="0">
              <a:buFont typeface="Wingdings" panose="05000000000000000000" charset="0"/>
              <a:buNone/>
            </a:pPr>
            <a:r>
              <a:rPr lang="en-US" altLang="zh-CN" sz="1600"/>
              <a:t>     </a:t>
            </a:r>
            <a:r>
              <a:rPr lang="zh-CN" altLang="en-US" sz="1600"/>
              <a:t>危害严重的晚发型</a:t>
            </a:r>
            <a:r>
              <a:rPr lang="en-US" altLang="zh-CN" sz="1600"/>
              <a:t>VKDB</a:t>
            </a:r>
            <a:r>
              <a:rPr lang="zh-CN" altLang="en-US" sz="1600"/>
              <a:t>发病率：</a:t>
            </a:r>
            <a:r>
              <a:rPr lang="en-US" altLang="zh-CN" sz="1600"/>
              <a:t>139/10</a:t>
            </a:r>
            <a:r>
              <a:rPr lang="zh-CN" altLang="en-US" sz="1600"/>
              <a:t>万；</a:t>
            </a:r>
            <a:endParaRPr lang="zh-CN" altLang="en-US" sz="16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/>
              <a:t>英国（口服</a:t>
            </a:r>
            <a:r>
              <a:rPr lang="en-US" altLang="zh-CN" sz="1600"/>
              <a:t>3~4</a:t>
            </a:r>
            <a:r>
              <a:rPr lang="zh-CN" altLang="en-US" sz="1600"/>
              <a:t>次方案）：</a:t>
            </a:r>
            <a:r>
              <a:rPr lang="en-US" altLang="zh-CN" sz="1600"/>
              <a:t>4.4/10</a:t>
            </a:r>
            <a:r>
              <a:rPr lang="zh-CN" altLang="en-US" sz="1600"/>
              <a:t>万；</a:t>
            </a:r>
            <a:endParaRPr lang="zh-CN" altLang="en-US" sz="16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/>
              <a:t>丹麦（口服</a:t>
            </a:r>
            <a:r>
              <a:rPr lang="en-US" altLang="zh-CN" sz="1600"/>
              <a:t>12</a:t>
            </a:r>
            <a:r>
              <a:rPr lang="zh-CN" altLang="en-US" sz="1600"/>
              <a:t>次方案）：</a:t>
            </a:r>
            <a:r>
              <a:rPr lang="en-US" altLang="zh-CN" sz="1600"/>
              <a:t>0/10</a:t>
            </a:r>
            <a:r>
              <a:rPr lang="zh-CN" altLang="en-US" sz="1600"/>
              <a:t>万。</a:t>
            </a:r>
            <a:endParaRPr lang="zh-CN" altLang="en-US" sz="16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/>
              <a:t>我国发病率为</a:t>
            </a:r>
            <a:r>
              <a:rPr kumimoji="1"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英国的</a:t>
            </a:r>
            <a:r>
              <a:rPr kumimoji="1" lang="zh-CN" altLang="en-US" sz="1600" b="1" dirty="0">
                <a:solidFill>
                  <a:srgbClr val="E6777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32</a:t>
            </a:r>
            <a:r>
              <a:rPr kumimoji="1"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倍、丹麦的</a:t>
            </a:r>
            <a:r>
              <a:rPr kumimoji="1" lang="zh-CN" altLang="en-US" sz="1600" b="1" dirty="0">
                <a:solidFill>
                  <a:srgbClr val="E6777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154</a:t>
            </a:r>
            <a:r>
              <a:rPr kumimoji="1"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倍。</a:t>
            </a:r>
            <a:endParaRPr kumimoji="1" lang="zh-CN" altLang="en-US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kumimoji="1" lang="zh-CN" altLang="en-US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68300" y="1010285"/>
            <a:ext cx="5727065" cy="645160"/>
          </a:xfrm>
          <a:prstGeom prst="roundRect">
            <a:avLst/>
          </a:prstGeom>
          <a:solidFill>
            <a:srgbClr val="E6777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en-US" altLang="zh-CN" b="1" dirty="0">
                <a:solidFill>
                  <a:srgbClr val="FFFFFF"/>
                </a:solidFill>
                <a:sym typeface="+mn-ea"/>
              </a:rPr>
              <a:t>1</a:t>
            </a:r>
            <a:r>
              <a:rPr kumimoji="1" lang="en-US" altLang="zh-CN" b="1" dirty="0">
                <a:solidFill>
                  <a:srgbClr val="FFFFFF"/>
                </a:solidFill>
                <a:sym typeface="+mn-ea"/>
              </a:rPr>
              <a:t>、大</a:t>
            </a:r>
            <a:r>
              <a:rPr kumimoji="1" lang="en-US" altLang="zh-CN" b="1" dirty="0">
                <a:solidFill>
                  <a:srgbClr val="FFFFFF"/>
                </a:solidFill>
                <a:sym typeface="+mn-ea"/>
              </a:rPr>
              <a:t>样本回顾性研究：</a:t>
            </a:r>
            <a:r>
              <a:rPr kumimoji="1" lang="en-US" altLang="zh-CN" b="1" dirty="0">
                <a:solidFill>
                  <a:srgbClr val="FFFFFF"/>
                </a:solidFill>
                <a:sym typeface="+mn-ea"/>
              </a:rPr>
              <a:t>12</a:t>
            </a:r>
            <a:r>
              <a:rPr kumimoji="1" lang="en-US" altLang="zh-CN" b="1" dirty="0">
                <a:solidFill>
                  <a:srgbClr val="FFFFFF"/>
                </a:solidFill>
                <a:sym typeface="+mn-ea"/>
              </a:rPr>
              <a:t>周规律口服方案可实现</a:t>
            </a:r>
            <a:r>
              <a:rPr kumimoji="1" lang="en-US" altLang="zh-CN" b="1" dirty="0">
                <a:solidFill>
                  <a:srgbClr val="FFFFFF"/>
                </a:solidFill>
                <a:sym typeface="+mn-ea"/>
              </a:rPr>
              <a:t>VKDB</a:t>
            </a:r>
            <a:r>
              <a:rPr kumimoji="1" lang="en-US" altLang="zh-CN" b="1" dirty="0">
                <a:solidFill>
                  <a:srgbClr val="FFFFFF"/>
                </a:solidFill>
                <a:sym typeface="+mn-ea"/>
              </a:rPr>
              <a:t>预防全风险期管理</a:t>
            </a:r>
            <a:endParaRPr kumimoji="1" lang="en-US" altLang="zh-CN" b="1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333490" y="1010285"/>
            <a:ext cx="5725795" cy="701675"/>
          </a:xfrm>
          <a:prstGeom prst="roundRect">
            <a:avLst/>
          </a:prstGeom>
          <a:solidFill>
            <a:srgbClr val="E6777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en-US" altLang="zh-CN" b="1" dirty="0">
                <a:solidFill>
                  <a:srgbClr val="FFFFFF"/>
                </a:solidFill>
                <a:sym typeface="+mn-ea"/>
              </a:rPr>
              <a:t>2</a:t>
            </a:r>
            <a:r>
              <a:rPr kumimoji="1" lang="en-US" altLang="zh-CN" b="1" dirty="0">
                <a:solidFill>
                  <a:srgbClr val="FFFFFF"/>
                </a:solidFill>
                <a:sym typeface="+mn-ea"/>
              </a:rPr>
              <a:t>、</a:t>
            </a:r>
            <a:r>
              <a:rPr kumimoji="1" lang="zh-CN" altLang="en-US" b="1" dirty="0">
                <a:solidFill>
                  <a:srgbClr val="FFFFFF"/>
                </a:solidFill>
                <a:sym typeface="+mn-ea"/>
              </a:rPr>
              <a:t>对比危害最严重的晚发型</a:t>
            </a:r>
            <a:r>
              <a:rPr kumimoji="1" lang="en-US" altLang="zh-CN" b="1" dirty="0">
                <a:solidFill>
                  <a:srgbClr val="FFFFFF"/>
                </a:solidFill>
                <a:sym typeface="+mn-ea"/>
              </a:rPr>
              <a:t>VKDB</a:t>
            </a:r>
            <a:r>
              <a:rPr kumimoji="1" lang="zh-CN" altLang="en-US" b="1" dirty="0">
                <a:solidFill>
                  <a:srgbClr val="FFFFFF"/>
                </a:solidFill>
                <a:sym typeface="+mn-ea"/>
              </a:rPr>
              <a:t>流行病学数据：</a:t>
            </a:r>
            <a:endParaRPr kumimoji="1" lang="zh-CN" altLang="en-US" b="1" dirty="0">
              <a:solidFill>
                <a:srgbClr val="FFFFFF"/>
              </a:solidFill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zh-CN" altLang="en-US" b="1" dirty="0">
                <a:solidFill>
                  <a:srgbClr val="FFFFFF"/>
                </a:solidFill>
                <a:sym typeface="+mn-ea"/>
              </a:rPr>
              <a:t>每周</a:t>
            </a:r>
            <a:r>
              <a:rPr kumimoji="1" lang="en-US" altLang="zh-CN" b="1" dirty="0">
                <a:solidFill>
                  <a:srgbClr val="FFFFFF"/>
                </a:solidFill>
                <a:sym typeface="+mn-ea"/>
              </a:rPr>
              <a:t>1</a:t>
            </a:r>
            <a:r>
              <a:rPr kumimoji="1" lang="zh-CN" altLang="en-US" b="1" dirty="0">
                <a:solidFill>
                  <a:srgbClr val="FFFFFF"/>
                </a:solidFill>
                <a:sym typeface="+mn-ea"/>
              </a:rPr>
              <a:t>次，连续</a:t>
            </a:r>
            <a:r>
              <a:rPr kumimoji="1" lang="en-US" altLang="zh-CN" b="1" dirty="0">
                <a:solidFill>
                  <a:srgbClr val="FFFFFF"/>
                </a:solidFill>
                <a:sym typeface="+mn-ea"/>
              </a:rPr>
              <a:t>12</a:t>
            </a:r>
            <a:r>
              <a:rPr kumimoji="1" lang="zh-CN" altLang="en-US" b="1" dirty="0">
                <a:solidFill>
                  <a:srgbClr val="FFFFFF"/>
                </a:solidFill>
                <a:sym typeface="+mn-ea"/>
              </a:rPr>
              <a:t>周可有效预防晚发型</a:t>
            </a:r>
            <a:r>
              <a:rPr kumimoji="1" lang="en-US" altLang="zh-CN" b="1" dirty="0">
                <a:solidFill>
                  <a:srgbClr val="FFFFFF"/>
                </a:solidFill>
                <a:sym typeface="+mn-ea"/>
              </a:rPr>
              <a:t>VKDB</a:t>
            </a:r>
            <a:endParaRPr kumimoji="1" lang="en-US" altLang="zh-CN" b="1" dirty="0">
              <a:solidFill>
                <a:srgbClr val="FFFFFF"/>
              </a:solidFill>
              <a:sym typeface="+mn-ea"/>
            </a:endParaRPr>
          </a:p>
        </p:txBody>
      </p:sp>
      <p:pic>
        <p:nvPicPr>
          <p:cNvPr id="22" name="图片 21" descr="logo-原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99625" y="134620"/>
            <a:ext cx="2368550" cy="4387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850890" y="4036429"/>
            <a:ext cx="5724525" cy="1860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50890" y="1852295"/>
            <a:ext cx="5741035" cy="16973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8" name="Number1"/>
          <p:cNvSpPr/>
          <p:nvPr/>
        </p:nvSpPr>
        <p:spPr>
          <a:xfrm>
            <a:off x="5850890" y="1405255"/>
            <a:ext cx="5755640" cy="446405"/>
          </a:xfrm>
          <a:prstGeom prst="round2SameRect">
            <a:avLst>
              <a:gd name="adj1" fmla="val 33360"/>
              <a:gd name="adj2" fmla="val 0"/>
            </a:avLst>
          </a:prstGeom>
          <a:solidFill>
            <a:srgbClr val="E6777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/>
          <a:lstStyle/>
          <a:p>
            <a:pPr algn="ctr"/>
            <a:r>
              <a:rPr kumimoji="1" lang="en-US" altLang="zh-CN" b="1" dirty="0">
                <a:solidFill>
                  <a:srgbClr val="FFFFFF"/>
                </a:solidFill>
                <a:sym typeface="Arial" panose="020B0604020202020204" pitchFamily="34" charset="0"/>
              </a:rPr>
              <a:t>2019年</a:t>
            </a:r>
            <a:r>
              <a:rPr kumimoji="1" lang="en-US" altLang="zh-CN" b="1" baseline="30000" dirty="0">
                <a:solidFill>
                  <a:srgbClr val="FFFFFF"/>
                </a:solidFill>
                <a:sym typeface="Arial" panose="020B0604020202020204" pitchFamily="34" charset="0"/>
              </a:rPr>
              <a:t>[2]</a:t>
            </a:r>
            <a:endParaRPr kumimoji="1" lang="en-US" altLang="zh-CN" b="1" baseline="3000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Bullet1"/>
          <p:cNvSpPr txBox="1"/>
          <p:nvPr/>
        </p:nvSpPr>
        <p:spPr>
          <a:xfrm>
            <a:off x="5839777" y="2022792"/>
            <a:ext cx="5741035" cy="478155"/>
          </a:xfrm>
          <a:prstGeom prst="rect">
            <a:avLst/>
          </a:prstGeom>
          <a:noFill/>
        </p:spPr>
        <p:txBody>
          <a:bodyPr wrap="square" rtlCol="0" anchor="b" anchorCtr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solidFill>
                  <a:srgbClr val="527CCE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《 中国营养科学全书（第2版）》</a:t>
            </a:r>
            <a:endParaRPr lang="en-US" altLang="zh-CN" sz="1600" b="1" dirty="0">
              <a:solidFill>
                <a:srgbClr val="527CCE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0" name="Text1"/>
          <p:cNvSpPr txBox="1"/>
          <p:nvPr/>
        </p:nvSpPr>
        <p:spPr>
          <a:xfrm>
            <a:off x="5862002" y="2613660"/>
            <a:ext cx="5767070" cy="925195"/>
          </a:xfrm>
          <a:prstGeom prst="rect">
            <a:avLst/>
          </a:prstGeom>
          <a:noFill/>
        </p:spPr>
        <p:txBody>
          <a:bodyPr wrap="square" rtlCol="0" anchor="t" anchorCtr="1"/>
          <a:lstStyle/>
          <a:p>
            <a:pPr marR="0" indent="0" algn="just" defTabSz="9144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指出新生儿、婴儿维生素K的应用常用方案有：出生时口服维生素K</a:t>
            </a:r>
            <a:r>
              <a:rPr lang="zh-CN" altLang="en-US" sz="1400" baseline="-2500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140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1.0mg或2.0mg，以后每周1次至3个月。每周1次服用方法获得最为满意的效果，而且这种服用方法不会发生维生素K的蓄积中毒。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4" name="Number1"/>
          <p:cNvSpPr/>
          <p:nvPr/>
        </p:nvSpPr>
        <p:spPr>
          <a:xfrm>
            <a:off x="5850890" y="3578860"/>
            <a:ext cx="5741035" cy="457835"/>
          </a:xfrm>
          <a:prstGeom prst="round2SameRect">
            <a:avLst>
              <a:gd name="adj1" fmla="val 33360"/>
              <a:gd name="adj2" fmla="val 0"/>
            </a:avLst>
          </a:prstGeom>
          <a:solidFill>
            <a:srgbClr val="E6777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/>
          <a:lstStyle/>
          <a:p>
            <a:pPr algn="ctr"/>
            <a:r>
              <a:rPr kumimoji="1" lang="en-US" altLang="zh-CN" sz="1600" b="1" dirty="0">
                <a:solidFill>
                  <a:srgbClr val="FFFFFF"/>
                </a:solidFill>
                <a:sym typeface="Arial" panose="020B0604020202020204" pitchFamily="34" charset="0"/>
              </a:rPr>
              <a:t>2024</a:t>
            </a:r>
            <a:r>
              <a:rPr kumimoji="1" lang="zh-CN" altLang="en-US" sz="1600" b="1" dirty="0">
                <a:solidFill>
                  <a:srgbClr val="FFFFFF"/>
                </a:solidFill>
                <a:sym typeface="Arial" panose="020B0604020202020204" pitchFamily="34" charset="0"/>
              </a:rPr>
              <a:t>年</a:t>
            </a:r>
            <a:r>
              <a:rPr kumimoji="1" lang="en-US" altLang="zh-CN" sz="1600" b="1" baseline="30000" dirty="0">
                <a:solidFill>
                  <a:srgbClr val="FFFFFF"/>
                </a:solidFill>
                <a:sym typeface="Arial" panose="020B0604020202020204" pitchFamily="34" charset="0"/>
              </a:rPr>
              <a:t>[4]</a:t>
            </a:r>
            <a:endParaRPr kumimoji="1" lang="en-US" altLang="zh-CN" sz="1600" b="1" baseline="3000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Bullet1"/>
          <p:cNvSpPr txBox="1"/>
          <p:nvPr/>
        </p:nvSpPr>
        <p:spPr>
          <a:xfrm>
            <a:off x="5838189" y="4140886"/>
            <a:ext cx="5744210" cy="579755"/>
          </a:xfrm>
          <a:prstGeom prst="rect">
            <a:avLst/>
          </a:prstGeom>
          <a:noFill/>
        </p:spPr>
        <p:txBody>
          <a:bodyPr wrap="square" rtlCol="0" anchor="b" anchorCtr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solidFill>
                  <a:srgbClr val="527CCE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《口服维生素 K 预防婴儿维生素 K 缺乏性出血专家共识（2024 版）》</a:t>
            </a:r>
            <a:endParaRPr lang="en-US" altLang="zh-CN" sz="1600" b="1" dirty="0">
              <a:solidFill>
                <a:srgbClr val="527CCE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6" name="Text1"/>
          <p:cNvSpPr txBox="1"/>
          <p:nvPr/>
        </p:nvSpPr>
        <p:spPr>
          <a:xfrm>
            <a:off x="6000114" y="4684575"/>
            <a:ext cx="5490845" cy="1133475"/>
          </a:xfrm>
          <a:prstGeom prst="rect">
            <a:avLst/>
          </a:prstGeom>
          <a:noFill/>
        </p:spPr>
        <p:txBody>
          <a:bodyPr wrap="square" rtlCol="0" anchor="t" anchorCtr="1"/>
          <a:lstStyle/>
          <a:p>
            <a:pPr marR="0" algn="just" defTabSz="9144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b="1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3月龄内纯母乳喂养、配方奶喂养或混合喂养的婴儿均需多次口服 VitK 以实现全风险期预防</a:t>
            </a:r>
            <a:r>
              <a:rPr lang="zh-CN" altLang="en-US" sz="140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。</a:t>
            </a:r>
            <a:endParaRPr kumimoji="0" lang="zh-CN" altLang="en-US" sz="1400" i="0" kern="120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marR="0" indent="0" algn="just" defTabSz="9144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b="1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推荐出生体重≥1 500 g 的新生儿出生时口服</a:t>
            </a:r>
            <a:endParaRPr kumimoji="0" lang="zh-CN" altLang="en-US" sz="1400" b="1" i="0" kern="120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marR="0" indent="0" algn="just" defTabSz="9144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b="1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VitK</a:t>
            </a:r>
            <a:r>
              <a:rPr lang="zh-CN" altLang="en-US" sz="1400" b="1" baseline="-2500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1400" b="1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1~2 mg，随后每周口服 1 次，1 mg/次，持续至生后3个月。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1"/>
            </p:custDataLst>
          </p:nvPr>
        </p:nvSpPr>
        <p:spPr>
          <a:xfrm>
            <a:off x="267970" y="6157725"/>
            <a:ext cx="11790680" cy="495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[1]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Mihatsch W A ,  Braegger C ,  Bronsky J , et al. Prevention of Vitamin K deficiency bleeding in newborn infants: a position paper by the ESPGHAN Committee on Nutrition.[J]. Journal of Pediatric Gastroenterology and Nutrition, 2016, 63.</a:t>
            </a:r>
            <a:endParaRPr lang="en-US" altLang="zh-CN" sz="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r>
              <a:rPr lang="en-US" altLang="zh-CN" sz="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[2]杨月欣, 葛可佑主编. 中国营养科学全书：全2册[M]. 2版. 北京: 人民卫生出版社, 2019 :5258-5259.</a:t>
            </a:r>
            <a:endParaRPr lang="en-US" altLang="zh-CN" sz="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r>
              <a:rPr lang="en-US" altLang="zh-CN" sz="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[3]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Morales C, </a:t>
            </a:r>
            <a:r>
              <a:rPr lang="en-US" altLang="zh-CN" sz="8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Pallás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CR. Uso </a:t>
            </a:r>
            <a:r>
              <a:rPr lang="en-US" altLang="zh-CN" sz="8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profiláctico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de la </a:t>
            </a:r>
            <a:r>
              <a:rPr lang="en-US" altLang="zh-CN" sz="8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vitamina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K para </a:t>
            </a:r>
            <a:r>
              <a:rPr lang="en-US" altLang="zh-CN" sz="8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prevenir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la </a:t>
            </a:r>
            <a:r>
              <a:rPr lang="en-US" altLang="zh-CN" sz="8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enfermedad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8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hemorrágica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del </a:t>
            </a:r>
            <a:r>
              <a:rPr lang="en-US" altLang="zh-CN" sz="8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recién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8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nacido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lang="en-US" altLang="zh-CN" sz="8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PrevInfad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/PAPPS [</a:t>
            </a:r>
            <a:r>
              <a:rPr lang="en-US" altLang="zh-CN" sz="8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en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8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línea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]. </a:t>
            </a:r>
            <a:r>
              <a:rPr lang="en-US" altLang="zh-CN" sz="8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Actualizado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6 de </a:t>
            </a:r>
            <a:r>
              <a:rPr lang="en-US" altLang="zh-CN" sz="8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febrero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de 2021. [</a:t>
            </a:r>
            <a:r>
              <a:rPr lang="en-US" altLang="zh-CN" sz="8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consultado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DD-MM-AAAA]. Disponible </a:t>
            </a:r>
            <a:r>
              <a:rPr lang="en-US" altLang="zh-CN" sz="8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en</a:t>
            </a:r>
            <a:r>
              <a:rPr lang="en-US" altLang="zh-CN" sz="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http://previnfad.aepap.org/recomendacion/vitaminakrec.</a:t>
            </a:r>
            <a:endParaRPr lang="en-US" altLang="zh-CN" sz="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r>
              <a:rPr lang="en-US" altLang="zh-CN" sz="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[4]</a:t>
            </a:r>
            <a:r>
              <a:rPr lang="en-US" altLang="zh-CN" sz="800" dirty="0" err="1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中国医师协会新生儿科医师分会预防保健专委会</a:t>
            </a:r>
            <a:r>
              <a:rPr lang="en-US" altLang="zh-CN" sz="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, </a:t>
            </a:r>
            <a:r>
              <a:rPr lang="en-US" altLang="zh-CN" sz="800" dirty="0" err="1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陕西省医师协会新生儿科医师分会</a:t>
            </a:r>
            <a:r>
              <a:rPr lang="en-US" altLang="zh-CN" sz="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. </a:t>
            </a:r>
            <a:r>
              <a:rPr lang="en-US" altLang="zh-CN" sz="800" dirty="0" err="1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口服维生素</a:t>
            </a:r>
            <a:r>
              <a:rPr lang="en-US" altLang="zh-CN" sz="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800" dirty="0" err="1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K预防婴儿维生素</a:t>
            </a:r>
            <a:r>
              <a:rPr lang="en-US" altLang="zh-CN" sz="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K缺乏性出血专家共识（2024版）[J]. </a:t>
            </a:r>
            <a:r>
              <a:rPr lang="en-US" altLang="zh-CN" sz="800" dirty="0" err="1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中华新生儿科杂志</a:t>
            </a:r>
            <a:r>
              <a:rPr lang="en-US" altLang="zh-CN" sz="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, 2024, 39(6): 332-337.DOI: 10.3760/cma.j.issn.2096-2932.2024.06.002.</a:t>
            </a:r>
            <a:endParaRPr lang="en-US" altLang="zh-CN" sz="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endParaRPr lang="en-US" altLang="zh-CN" sz="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endParaRPr lang="en-US" altLang="zh-CN" sz="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endParaRPr lang="en-US" altLang="zh-CN" sz="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7970" y="1860551"/>
            <a:ext cx="5474970" cy="16890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90420" y="3112942"/>
            <a:ext cx="5081905" cy="5448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 fontAlgn="auto">
              <a:spcBef>
                <a:spcPts val="800"/>
              </a:spcBef>
            </a:pPr>
            <a:r>
              <a:rPr lang="zh-CN" altLang="en-US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出生时口服</a:t>
            </a:r>
            <a:r>
              <a:rPr lang="en-US" altLang="zh-CN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VitK</a:t>
            </a:r>
            <a:r>
              <a:rPr lang="en-US" altLang="zh-CN" sz="1400" baseline="-250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</a:t>
            </a:r>
            <a:r>
              <a:rPr lang="en-US" altLang="zh-CN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2mg</a:t>
            </a:r>
            <a:r>
              <a:rPr lang="zh-CN" altLang="en-US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，随后每周口服</a:t>
            </a:r>
            <a:r>
              <a:rPr lang="en-US" altLang="zh-CN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1mg</a:t>
            </a:r>
            <a:r>
              <a:rPr lang="zh-CN" altLang="en-US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，持续</a:t>
            </a:r>
            <a:r>
              <a:rPr lang="en-US" altLang="zh-CN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个月。</a:t>
            </a:r>
            <a:endParaRPr lang="zh-CN" altLang="en-US" sz="1400" baseline="300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1" name="Number1"/>
          <p:cNvSpPr/>
          <p:nvPr/>
        </p:nvSpPr>
        <p:spPr>
          <a:xfrm>
            <a:off x="255905" y="1414145"/>
            <a:ext cx="5486400" cy="446405"/>
          </a:xfrm>
          <a:prstGeom prst="round2SameRect">
            <a:avLst>
              <a:gd name="adj1" fmla="val 33360"/>
              <a:gd name="adj2" fmla="val 0"/>
            </a:avLst>
          </a:prstGeom>
          <a:solidFill>
            <a:srgbClr val="E6777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/>
          <a:lstStyle/>
          <a:p>
            <a:pPr algn="ctr"/>
            <a:r>
              <a:rPr kumimoji="1" lang="en-US" altLang="zh-CN" sz="1600" b="1" dirty="0">
                <a:solidFill>
                  <a:srgbClr val="FFFFFF"/>
                </a:solidFill>
                <a:sym typeface="Arial" panose="020B0604020202020204" pitchFamily="34" charset="0"/>
              </a:rPr>
              <a:t>2016</a:t>
            </a:r>
            <a:r>
              <a:rPr kumimoji="1" lang="zh-CN" altLang="en-US" sz="1600" b="1" dirty="0">
                <a:solidFill>
                  <a:srgbClr val="FFFFFF"/>
                </a:solidFill>
                <a:sym typeface="Arial" panose="020B0604020202020204" pitchFamily="34" charset="0"/>
              </a:rPr>
              <a:t>年</a:t>
            </a:r>
            <a:r>
              <a:rPr kumimoji="1" lang="en-US" altLang="zh-CN" sz="1600" b="1" baseline="30000" dirty="0">
                <a:solidFill>
                  <a:srgbClr val="FFFFFF"/>
                </a:solidFill>
                <a:sym typeface="Arial" panose="020B0604020202020204" pitchFamily="34" charset="0"/>
              </a:rPr>
              <a:t>[1]</a:t>
            </a:r>
            <a:endParaRPr kumimoji="1" lang="zh-CN" altLang="en-US" sz="1600" b="1" baseline="3000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5110" y="1960563"/>
            <a:ext cx="5487035" cy="992505"/>
          </a:xfrm>
          <a:prstGeom prst="rect">
            <a:avLst/>
          </a:prstGeom>
          <a:noFill/>
        </p:spPr>
        <p:txBody>
          <a:bodyPr wrap="square" rtlCol="0" anchor="b" anchorCtr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solidFill>
                  <a:srgbClr val="527CCE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Prevention of Vitamin K Deficiency Bleeding in Newborn</a:t>
            </a:r>
            <a:endParaRPr lang="en-US" altLang="zh-CN" sz="1600" b="1" dirty="0">
              <a:solidFill>
                <a:srgbClr val="527CCE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600" b="1" dirty="0">
                <a:solidFill>
                  <a:srgbClr val="527CCE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Infants: A Position Paper by the ESPGHAN Committee on Nutrition</a:t>
            </a:r>
            <a:endParaRPr lang="en-US" altLang="zh-CN" sz="1600" b="1" dirty="0">
              <a:solidFill>
                <a:srgbClr val="527CCE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7175" y="4056750"/>
            <a:ext cx="5474970" cy="1840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9240" y="4973085"/>
            <a:ext cx="5497195" cy="5448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 fontAlgn="auto">
              <a:spcBef>
                <a:spcPts val="800"/>
              </a:spcBef>
            </a:pPr>
            <a:r>
              <a:rPr lang="zh-CN" altLang="en-US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出生时口服</a:t>
            </a:r>
            <a:r>
              <a:rPr lang="en-US" altLang="zh-CN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VitK</a:t>
            </a:r>
            <a:r>
              <a:rPr lang="en-US" altLang="zh-CN" sz="1400" baseline="-250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2mg</a:t>
            </a:r>
            <a:r>
              <a:rPr lang="zh-CN" altLang="en-US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，对于母乳喂养的婴儿，每周需口服</a:t>
            </a:r>
            <a:r>
              <a:rPr lang="en-US" altLang="zh-CN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1~2 mg</a:t>
            </a:r>
            <a:r>
              <a:rPr lang="zh-CN" altLang="en-US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，持续</a:t>
            </a:r>
            <a:r>
              <a:rPr lang="en-US" altLang="zh-CN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1400" dirty="0">
                <a:solidFill>
                  <a:srgbClr val="231F2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个月。</a:t>
            </a:r>
            <a:endParaRPr lang="zh-CN" altLang="en-US" sz="1400" baseline="300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1" name="Number1"/>
          <p:cNvSpPr/>
          <p:nvPr/>
        </p:nvSpPr>
        <p:spPr>
          <a:xfrm>
            <a:off x="245110" y="3588385"/>
            <a:ext cx="5486400" cy="457835"/>
          </a:xfrm>
          <a:prstGeom prst="round2SameRect">
            <a:avLst>
              <a:gd name="adj1" fmla="val 33360"/>
              <a:gd name="adj2" fmla="val 0"/>
            </a:avLst>
          </a:prstGeom>
          <a:solidFill>
            <a:srgbClr val="E6777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/>
          <a:lstStyle/>
          <a:p>
            <a:pPr algn="ctr"/>
            <a:r>
              <a:rPr kumimoji="1" lang="en-US" altLang="zh-CN" sz="1600" b="1" dirty="0">
                <a:solidFill>
                  <a:srgbClr val="FFFFFF"/>
                </a:solidFill>
                <a:sym typeface="Arial" panose="020B0604020202020204" pitchFamily="34" charset="0"/>
              </a:rPr>
              <a:t>2021年</a:t>
            </a:r>
            <a:r>
              <a:rPr kumimoji="1" lang="en-US" altLang="zh-CN" sz="1600" b="1" baseline="30000" dirty="0">
                <a:solidFill>
                  <a:srgbClr val="FFFFFF"/>
                </a:solidFill>
                <a:sym typeface="Arial" panose="020B0604020202020204" pitchFamily="34" charset="0"/>
              </a:rPr>
              <a:t>[3]</a:t>
            </a:r>
            <a:endParaRPr kumimoji="1" lang="en-US" altLang="zh-CN" sz="1600" b="1" baseline="3000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2887" y="4148455"/>
            <a:ext cx="5487035" cy="673100"/>
          </a:xfrm>
          <a:prstGeom prst="rect">
            <a:avLst/>
          </a:prstGeom>
          <a:noFill/>
        </p:spPr>
        <p:txBody>
          <a:bodyPr wrap="square" rtlCol="0" anchor="b" anchorCtr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solidFill>
                  <a:srgbClr val="527CCE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Belgian Consensus Recommendations to Prevent Vitamin K </a:t>
            </a:r>
            <a:endParaRPr lang="en-US" altLang="zh-CN" sz="1600" b="1" dirty="0">
              <a:solidFill>
                <a:srgbClr val="527CCE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600" b="1" dirty="0">
                <a:solidFill>
                  <a:srgbClr val="527CCE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Deficiency Bleeding in the Term and Preterm Infant</a:t>
            </a:r>
            <a:endParaRPr lang="en-US" altLang="zh-CN" sz="1600" b="1" dirty="0">
              <a:solidFill>
                <a:srgbClr val="527CCE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69240" y="113030"/>
            <a:ext cx="11837670" cy="57594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三、有效性</a:t>
            </a:r>
            <a:r>
              <a:rPr lang="en-US" altLang="zh-CN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——</a:t>
            </a:r>
            <a:r>
              <a:rPr lang="zh-CN" altLang="en-US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【临床指南</a:t>
            </a:r>
            <a:r>
              <a:rPr lang="en-US" altLang="zh-CN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/</a:t>
            </a:r>
            <a:r>
              <a:rPr lang="zh-CN" altLang="en-US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诊疗规范推荐</a:t>
            </a:r>
            <a:r>
              <a:rPr lang="zh-CN" altLang="en-US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情况】</a:t>
            </a:r>
            <a:endParaRPr lang="zh-CN" altLang="en-US" sz="2400" b="1">
              <a:solidFill>
                <a:srgbClr val="E6777A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0195" y="786765"/>
            <a:ext cx="10948670" cy="3987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权威教科书、指南、共识均推荐每周给药</a:t>
            </a:r>
            <a:r>
              <a:rPr kumimoji="1"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1~2mg</a:t>
            </a:r>
            <a:r>
              <a:rPr kumimoji="1"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维生素K</a:t>
            </a:r>
            <a:r>
              <a:rPr kumimoji="1" lang="zh-CN" altLang="en-US" sz="2000" b="1" baseline="-25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kumimoji="1"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至3个月的预防方案。</a:t>
            </a:r>
            <a:endParaRPr kumimoji="1"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logo-原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625" y="134620"/>
            <a:ext cx="2368550" cy="4387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598170" y="1595755"/>
          <a:ext cx="5018405" cy="46723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tableStyleId>{8081B08E-2823-42A9-8059-0119FD904A3E}</a:tableStyleId>
              </a:tblPr>
              <a:tblGrid>
                <a:gridCol w="5018405"/>
              </a:tblGrid>
              <a:tr h="1185545">
                <a:tc>
                  <a:txBody>
                    <a:bodyPr/>
                    <a:p>
                      <a:pPr algn="l" fontAlgn="ctr"/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药物空白：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</a:rPr>
                        <a:t>国内尚无新生儿维生素 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</a:rPr>
                        <a:t>K 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</a:rPr>
                        <a:t>缺乏性出血（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</a:rPr>
                        <a:t>VKDB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</a:rPr>
                        <a:t>）预防专用制剂，临床长期按照成人注射剂或片剂进行使用。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 anchorCtr="0"/>
                </a:tc>
              </a:tr>
              <a:tr h="924560">
                <a:tc>
                  <a:txBody>
                    <a:bodyPr/>
                    <a:p>
                      <a:pPr algn="l" fontAlgn="ctr"/>
                      <a:r>
                        <a:rPr lang="en-US" altLang="zh-CN" sz="1600" b="1"/>
                        <a:t>2. </a:t>
                      </a:r>
                      <a:r>
                        <a:rPr lang="zh-CN" altLang="en-US" sz="1600" b="1"/>
                        <a:t>注射风险：</a:t>
                      </a:r>
                      <a:r>
                        <a:rPr lang="zh-CN" altLang="en-US" sz="1600"/>
                        <a:t>维生素</a:t>
                      </a:r>
                      <a:r>
                        <a:rPr lang="en-US" altLang="zh-CN" sz="1600"/>
                        <a:t>K</a:t>
                      </a:r>
                      <a:r>
                        <a:rPr lang="en-US" altLang="zh-CN" sz="1600" baseline="-25000"/>
                        <a:t>1</a:t>
                      </a:r>
                      <a:r>
                        <a:rPr lang="zh-CN" altLang="en-US" sz="1600"/>
                        <a:t>注射液不良反应频发且存在重大安全隐患，增加医疗系统负担。</a:t>
                      </a:r>
                      <a:endParaRPr lang="zh-CN" altLang="en-US" sz="1600"/>
                    </a:p>
                  </a:txBody>
                  <a:tcPr marL="137160" marR="137160" marT="137160" marB="137160" anchor="ctr" anchorCtr="0"/>
                </a:tc>
              </a:tr>
              <a:tr h="1281430">
                <a:tc>
                  <a:txBody>
                    <a:bodyPr/>
                    <a:p>
                      <a:pPr algn="l" fontAlgn="ctr"/>
                      <a:r>
                        <a:rPr lang="en-US" altLang="zh-CN" sz="1600" b="1"/>
                        <a:t>3. </a:t>
                      </a:r>
                      <a:r>
                        <a:rPr lang="zh-CN" altLang="en-US" sz="1600" b="1"/>
                        <a:t>口服障碍：</a:t>
                      </a:r>
                      <a:r>
                        <a:rPr lang="zh-CN" altLang="en-US" sz="1600"/>
                        <a:t>现有药物新生儿口服困难，给药</a:t>
                      </a:r>
                      <a:r>
                        <a:rPr lang="zh-CN" altLang="en-US" sz="1600"/>
                        <a:t>剂量无法精准且不易吸收。</a:t>
                      </a:r>
                      <a:endParaRPr lang="zh-CN" altLang="en-US" sz="1600"/>
                    </a:p>
                  </a:txBody>
                  <a:tcPr marL="137160" marR="137160" marT="137160" marB="137160" anchor="ctr" anchorCtr="0"/>
                </a:tc>
              </a:tr>
              <a:tr h="1280795">
                <a:tc>
                  <a:txBody>
                    <a:bodyPr/>
                    <a:p>
                      <a:pPr algn="l" fontAlgn="ctr"/>
                      <a:r>
                        <a:rPr lang="en-US" altLang="zh-CN" sz="1600" b="1"/>
                        <a:t>4. </a:t>
                      </a:r>
                      <a:r>
                        <a:rPr lang="zh-CN" altLang="en-US" sz="1600" b="1"/>
                        <a:t>依从性瓶颈：</a:t>
                      </a:r>
                      <a:r>
                        <a:rPr lang="zh-CN" altLang="en-US" sz="1600"/>
                        <a:t>现行方案依从性差，无法完成指南要求的</a:t>
                      </a:r>
                      <a:r>
                        <a:rPr lang="en-US" sz="1600"/>
                        <a:t>0-6</a:t>
                      </a:r>
                      <a:r>
                        <a:rPr lang="zh-CN" altLang="en-US" sz="1600"/>
                        <a:t>个月全风险期预防。</a:t>
                      </a:r>
                      <a:endParaRPr lang="zh-CN" altLang="en-US" sz="1600"/>
                    </a:p>
                  </a:txBody>
                  <a:tcPr marL="137160" marR="137160" marT="137160" marB="137160" anchor="ctr" anchorCtr="0"/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6183630" y="1605915"/>
          <a:ext cx="5104130" cy="4618990"/>
        </p:xfrm>
        <a:graphic>
          <a:graphicData uri="http://schemas.openxmlformats.org/drawingml/2006/table">
            <a:tbl>
              <a:tblPr firstRow="1" bandRow="1">
                <a:effectLst>
                  <a:outerShdw blurRad="127000" sx="102000" sy="102000" algn="ctr" rotWithShape="0">
                    <a:srgbClr val="F3ABB0">
                      <a:alpha val="45000"/>
                    </a:srgbClr>
                  </a:outerShdw>
                </a:effectLst>
                <a:tableStyleId>{8081B08E-2823-42A9-8059-0119FD904A3E}</a:tableStyleId>
              </a:tblPr>
              <a:tblGrid>
                <a:gridCol w="5104130"/>
              </a:tblGrid>
              <a:tr h="1307465">
                <a:tc>
                  <a:txBody>
                    <a:bodyPr/>
                    <a:p>
                      <a:pPr algn="l" fontAlgn="ctr"/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新生儿专用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—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填补空白：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</a:rPr>
                        <a:t>国内首个获批“新生儿 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</a:rPr>
                        <a:t>VKDB 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</a:rPr>
                        <a:t>预防”专用药，规格 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</a:rPr>
                        <a:t>1 mg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</a:rPr>
                        <a:t>，实现精准给药，彻底消除拆分成人制剂的不合理用药。</a:t>
                      </a:r>
                      <a:endParaRPr lang="zh-CN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 anchorCtr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mpd="sng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4230">
                <a:tc>
                  <a:txBody>
                    <a:bodyPr/>
                    <a:p>
                      <a:pPr algn="l" fontAlgn="ctr"/>
                      <a:r>
                        <a:rPr lang="en-US" altLang="zh-CN" sz="1600" b="1"/>
                        <a:t>2. </a:t>
                      </a:r>
                      <a:r>
                        <a:rPr lang="zh-CN" altLang="en-US" sz="1600" b="1"/>
                        <a:t>口服无创</a:t>
                      </a:r>
                      <a:r>
                        <a:rPr lang="en-US" altLang="zh-CN" sz="1600" b="1"/>
                        <a:t>—</a:t>
                      </a:r>
                      <a:r>
                        <a:rPr lang="zh-CN" altLang="en-US" sz="1600" b="1"/>
                        <a:t>规避注射风险：</a:t>
                      </a:r>
                      <a:r>
                        <a:rPr lang="zh-CN" altLang="en-US" sz="1600" b="0"/>
                        <a:t>零注射风险，口服无不良反应。  </a:t>
                      </a:r>
                      <a:endParaRPr lang="zh-CN" altLang="en-US" sz="1600" b="0"/>
                    </a:p>
                  </a:txBody>
                  <a:tcPr marL="137160" marR="137160" marT="137160" marB="137160" anchor="ctr" anchorCtr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1104265">
                <a:tc>
                  <a:txBody>
                    <a:bodyPr/>
                    <a:p>
                      <a:pPr algn="l" fontAlgn="ctr"/>
                      <a:r>
                        <a:rPr lang="en-US" altLang="zh-CN" sz="1600" b="1"/>
                        <a:t>3. </a:t>
                      </a:r>
                      <a:r>
                        <a:rPr lang="zh-CN" altLang="en-US" sz="1600" b="1"/>
                        <a:t>天然辅料</a:t>
                      </a:r>
                      <a:r>
                        <a:rPr lang="en-US" altLang="zh-CN" sz="1600" b="1"/>
                        <a:t>—</a:t>
                      </a:r>
                      <a:r>
                        <a:rPr lang="zh-CN" altLang="en-US" sz="1600" b="1"/>
                        <a:t>真溶液配方：</a:t>
                      </a:r>
                      <a:r>
                        <a:rPr lang="zh-CN" altLang="en-US" sz="1600" b="0"/>
                        <a:t>椰子油提取物</a:t>
                      </a:r>
                      <a:r>
                        <a:rPr lang="en-US" altLang="zh-CN" sz="1600" b="0"/>
                        <a:t>—</a:t>
                      </a:r>
                      <a:r>
                        <a:rPr lang="zh-CN" altLang="en-US" sz="1600" b="0"/>
                        <a:t>短链</a:t>
                      </a:r>
                      <a:r>
                        <a:rPr lang="en-US" altLang="zh-CN" sz="1600" b="0"/>
                        <a:t>/ </a:t>
                      </a:r>
                      <a:r>
                        <a:rPr lang="zh-CN" altLang="en-US" sz="1600" b="0"/>
                        <a:t>中链甘油三酸酯，即使在没有胆汁和胰腺分泌物的情况下维生素</a:t>
                      </a:r>
                      <a:r>
                        <a:rPr lang="en-US" altLang="zh-CN" sz="1600" b="0"/>
                        <a:t>K</a:t>
                      </a:r>
                      <a:r>
                        <a:rPr lang="zh-CN" altLang="en-US" sz="1600" b="0"/>
                        <a:t>也易于吸收；</a:t>
                      </a:r>
                      <a:endParaRPr lang="zh-CN" altLang="en-US" sz="1600" b="0"/>
                    </a:p>
                  </a:txBody>
                  <a:tcPr marL="137160" marR="137160" marT="137160" marB="137160" anchor="ctr" anchorCtr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</a:tr>
              <a:tr h="1383030">
                <a:tc>
                  <a:txBody>
                    <a:bodyPr/>
                    <a:p>
                      <a:pPr algn="l" fontAlgn="ctr"/>
                      <a:r>
                        <a:rPr lang="en-US" altLang="zh-CN" sz="1600" b="1"/>
                        <a:t>4. </a:t>
                      </a:r>
                      <a:r>
                        <a:rPr lang="zh-CN" altLang="en-US" sz="1600" b="1"/>
                        <a:t>全风险期可及性</a:t>
                      </a:r>
                      <a:r>
                        <a:rPr lang="en-US" altLang="zh-CN" sz="1600" b="1"/>
                        <a:t>—</a:t>
                      </a:r>
                      <a:r>
                        <a:rPr lang="zh-CN" altLang="en-US" sz="1600" b="1"/>
                        <a:t>提升依从性：</a:t>
                      </a:r>
                      <a:r>
                        <a:rPr lang="zh-CN" altLang="en-US" sz="1600" b="0"/>
                        <a:t>完整匹配“每周 </a:t>
                      </a:r>
                      <a:r>
                        <a:rPr lang="en-US" altLang="zh-CN" sz="1600" b="0"/>
                        <a:t>1 mg × 12 </a:t>
                      </a:r>
                      <a:r>
                        <a:rPr lang="zh-CN" altLang="en-US" sz="1600" b="0"/>
                        <a:t>周”的指南推荐方案，满足家庭场景下无创、便捷的自主用药需求，依从性达 </a:t>
                      </a:r>
                      <a:r>
                        <a:rPr lang="en-US" altLang="zh-CN" sz="1600" b="0"/>
                        <a:t>90%</a:t>
                      </a:r>
                      <a:r>
                        <a:rPr lang="zh-CN" altLang="en-US" sz="1600" b="0"/>
                        <a:t>以上。</a:t>
                      </a:r>
                      <a:endParaRPr lang="zh-CN" altLang="en-US" sz="1600" b="0"/>
                    </a:p>
                  </a:txBody>
                  <a:tcPr marL="137160" marR="137160" marT="137160" marB="137160" anchor="ctr" anchorCtr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40995" y="131445"/>
            <a:ext cx="11837670" cy="55562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E6777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四、创新性</a:t>
            </a:r>
            <a:endParaRPr lang="zh-CN" altLang="en-US" sz="2400" b="1">
              <a:solidFill>
                <a:srgbClr val="E6777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98170" y="915670"/>
            <a:ext cx="5018405" cy="471805"/>
          </a:xfrm>
          <a:prstGeom prst="roundRect">
            <a:avLst/>
          </a:prstGeom>
          <a:solidFill>
            <a:srgbClr val="E6777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当前该疾病领域存在的未满足的临床需求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182995" y="915670"/>
            <a:ext cx="5105400" cy="465455"/>
          </a:xfrm>
          <a:prstGeom prst="roundRect">
            <a:avLst/>
          </a:prstGeom>
          <a:solidFill>
            <a:srgbClr val="E6777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维生素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K</a:t>
            </a:r>
            <a:r>
              <a:rPr lang="en-US" altLang="zh-CN" sz="2000" b="1" baseline="-25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滴剂针对性的系统创新解决方案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 descr="1075898326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669280" y="926465"/>
            <a:ext cx="461010" cy="461010"/>
          </a:xfrm>
          <a:prstGeom prst="rect">
            <a:avLst/>
          </a:prstGeom>
        </p:spPr>
      </p:pic>
      <p:pic>
        <p:nvPicPr>
          <p:cNvPr id="3" name="图片 2" descr="1075898326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669915" y="2083435"/>
            <a:ext cx="461010" cy="461010"/>
          </a:xfrm>
          <a:prstGeom prst="rect">
            <a:avLst/>
          </a:prstGeom>
        </p:spPr>
      </p:pic>
      <p:pic>
        <p:nvPicPr>
          <p:cNvPr id="4" name="图片 3" descr="1075898326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669915" y="3049270"/>
            <a:ext cx="461010" cy="461010"/>
          </a:xfrm>
          <a:prstGeom prst="rect">
            <a:avLst/>
          </a:prstGeom>
        </p:spPr>
      </p:pic>
      <p:pic>
        <p:nvPicPr>
          <p:cNvPr id="6" name="图片 5" descr="1075898326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669280" y="4121785"/>
            <a:ext cx="461010" cy="461010"/>
          </a:xfrm>
          <a:prstGeom prst="rect">
            <a:avLst/>
          </a:prstGeom>
        </p:spPr>
      </p:pic>
      <p:pic>
        <p:nvPicPr>
          <p:cNvPr id="9" name="图片 8" descr="1075898326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669280" y="5395595"/>
            <a:ext cx="461010" cy="4610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5847080" y="825500"/>
            <a:ext cx="5515610" cy="5043805"/>
          </a:xfrm>
          <a:prstGeom prst="roundRect">
            <a:avLst>
              <a:gd name="adj" fmla="val 3835"/>
            </a:avLst>
          </a:prstGeom>
          <a:solidFill>
            <a:schemeClr val="lt1"/>
          </a:solidFill>
          <a:ln>
            <a:solidFill>
              <a:srgbClr val="4874CB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221615" y="825500"/>
            <a:ext cx="5182235" cy="5043805"/>
          </a:xfrm>
          <a:prstGeom prst="roundRect">
            <a:avLst>
              <a:gd name="adj" fmla="val 3835"/>
            </a:avLst>
          </a:prstGeom>
          <a:solidFill>
            <a:schemeClr val="lt1"/>
          </a:solidFill>
          <a:ln>
            <a:solidFill>
              <a:srgbClr val="4874CB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443865" y="1437640"/>
            <a:ext cx="4533265" cy="443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lvl="0" indent="0" algn="l" fontAlgn="auto">
              <a:lnSpc>
                <a:spcPct val="13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可弥补目录中无新生儿专用维生素K药物制剂的短板，减少不合理用药的发生。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marL="285750" lvl="0" indent="-285750" algn="l">
              <a:lnSpc>
                <a:spcPct val="13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现行目录中尚无新生儿专用维生素 K 制剂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，临床VKDB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预防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长期沿用成人维生素 K</a:t>
            </a:r>
            <a:r>
              <a:rPr lang="zh-CN" altLang="en-US" sz="16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注射液或片剂。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marL="285750" lvl="0" indent="-285750" algn="l">
              <a:lnSpc>
                <a:spcPct val="13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成人剂型在剂量规格、辅料组成及给药途径上均不符合新生儿生理特点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，存在剂量拆分误差及辅料潜在毒性等不合理用药风险，基层医疗机构难以规范实施，影响预防效果。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marL="285750" lvl="0" indent="-285750" algn="l">
              <a:lnSpc>
                <a:spcPct val="13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纳入维生素 K</a:t>
            </a:r>
            <a:r>
              <a:rPr lang="zh-CN" altLang="en-US" sz="16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口服滴剂可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填补目录空白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，为新生儿提供剂量精准、操作简便且安全性明确的专用药物，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从源头减少不合理用药，并显著提升基层 VKDB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预防的可及性与一致性。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6104255" y="1437640"/>
            <a:ext cx="5081905" cy="41154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维生素K</a:t>
            </a:r>
            <a:r>
              <a:rPr lang="zh-CN" altLang="en-US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1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滴剂用于预防婴儿维生素K缺乏性出血，适应症及使用人群明确，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其安全性和有效性均得到临床验证，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临床医生可按照说明书正确使用，临床使用及管理路径清晰可控。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给药流程简化：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可在产后病房、家庭、社区诊所等场景完成给药，易于纳入常规护理流程。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专业门槛降低：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给药操作按说明书指导即可掌握，无需专业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医护，显著释放紧缺的专业人力资源。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依从性与覆盖率提升：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口服无痛无创，家长接受度高，确保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VKDB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全风险期预防方案完整实施。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系统负担减轻：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减少注射相关随访、并发症及医疗废物处理需求，降低医保及医疗机构运行压力。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21615" y="139700"/>
            <a:ext cx="11837670" cy="44196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五、</a:t>
            </a:r>
            <a:r>
              <a:rPr lang="zh-CN" altLang="en-US" sz="2400" b="1">
                <a:solidFill>
                  <a:srgbClr val="E6777A"/>
                </a:solidFill>
                <a:latin typeface="Times New Roman" panose="02020603050405020304" charset="0"/>
                <a:sym typeface="+mn-ea"/>
              </a:rPr>
              <a:t>公平性</a:t>
            </a:r>
            <a:endParaRPr lang="zh-CN" altLang="en-US" sz="2400" b="1">
              <a:solidFill>
                <a:srgbClr val="E6777A"/>
              </a:solidFill>
              <a:latin typeface="Times New Roman" panose="02020603050405020304" charset="0"/>
              <a:sym typeface="+mn-ea"/>
            </a:endParaRPr>
          </a:p>
        </p:txBody>
      </p:sp>
      <p:pic>
        <p:nvPicPr>
          <p:cNvPr id="22" name="图片 21" descr="logo-原色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9625" y="134620"/>
            <a:ext cx="2368550" cy="438785"/>
          </a:xfrm>
          <a:prstGeom prst="rect">
            <a:avLst/>
          </a:prstGeom>
        </p:spPr>
      </p:pic>
      <p:sp>
        <p:nvSpPr>
          <p:cNvPr id="60" name="文本框 59"/>
          <p:cNvSpPr txBox="1"/>
          <p:nvPr>
            <p:custDataLst>
              <p:tags r:id="rId7"/>
            </p:custDataLst>
          </p:nvPr>
        </p:nvSpPr>
        <p:spPr>
          <a:xfrm>
            <a:off x="221615" y="825500"/>
            <a:ext cx="5182235" cy="512445"/>
          </a:xfrm>
          <a:prstGeom prst="roundRect">
            <a:avLst/>
          </a:prstGeom>
          <a:solidFill>
            <a:srgbClr val="E6777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【弥补药品目录短版】</a:t>
            </a:r>
            <a:endParaRPr lang="en-US" altLang="zh-CN" sz="2000" b="1" dirty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5847080" y="825500"/>
            <a:ext cx="5515610" cy="512445"/>
          </a:xfrm>
          <a:prstGeom prst="roundRect">
            <a:avLst/>
          </a:prstGeom>
          <a:solidFill>
            <a:srgbClr val="E6777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【显著降低临床管理难度】</a:t>
            </a:r>
            <a:endParaRPr lang="zh-CN" altLang="en-US" sz="2000" b="1" dirty="0">
              <a:solidFill>
                <a:schemeClr val="bg1"/>
              </a:solidFill>
              <a:latin typeface="+mn-ea"/>
              <a:ea typeface="微软雅黑" panose="020B0503020204020204" charset="-122"/>
              <a:cs typeface="+mn-ea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PRESET_TEXT" val="蓝色简约商业&#10;PPT模板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77_1*a*1"/>
  <p:tag name="KSO_WM_TEMPLATE_CATEGORY" val="custom"/>
  <p:tag name="KSO_WM_TEMPLATE_INDEX" val="20218277"/>
  <p:tag name="KSO_WM_UNIT_LAYERLEVEL" val="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ID" val="custom20218277_1"/>
  <p:tag name="KSO_WM_TEMPLATE_SUBCATEGORY" val="0"/>
  <p:tag name="KSO_WM_TEMPLATE_MASTER_TYPE" val="1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18277"/>
  <p:tag name="KSO_WM_SLIDE_LAYOUT" val="a_b_f"/>
  <p:tag name="KSO_WM_SLIDE_LAYOUT_CNT" val="1_1_2"/>
  <p:tag name="KSO_WM_TEMPLATE_THUMBS_INDEX" val="1、6、7、10、13、14、16、20、21、22、23、24"/>
</p:tagLst>
</file>

<file path=ppt/tags/tag14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DIAGRAM_GROUP_CODE" val="l1-1"/>
  <p:tag name="KSO_WM_UNIT_ID" val="custom20236155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55"/>
  <p:tag name="KSO_WM_TEMPLATE_CATEGORY" val="custom"/>
  <p:tag name="KSO_WM_UNIT_FILL_FORE_SCHEMECOLOR_INDEX" val="5"/>
  <p:tag name="KSO_WM_UNIT_FILL_TYPE" val="1"/>
  <p:tag name="KSO_WM_UNIT_TEXT_FILL_FORE_SCHEMECOLOR_INDEX" val="6"/>
  <p:tag name="KSO_WM_UNIT_TEXT_FILL_TYPE" val="1"/>
  <p:tag name="KSO_WM_UNIT_USESOURCEFORMAT_APPLY" val="1"/>
</p:tagLst>
</file>

<file path=ppt/tags/tag1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6155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55"/>
  <p:tag name="KSO_WM_TEMPLATE_CATEGORY" val="custom"/>
  <p:tag name="KSO_WM_UNIT_VALUE" val="5"/>
  <p:tag name="KSO_WM_UNIT_TEXT_FILL_FORE_SCHEMECOLOR_INDEX" val="5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155_5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55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08.7948170856214,&quot;left&quot;:66.48370078740157,&quot;top&quot;:234.20100968603214,&quot;width&quot;:827.0326771653542}"/>
  <p:tag name="KSO_WM_DIAGRAM_COLOR_MATCH_VALUE" val="{&quot;shape&quot;:{&quot;fill&quot;:{&quot;gradient&quot;:[{&quot;brightness&quot;:0,&quot;colorType&quot;:1,&quot;foreColorIndex&quot;:5,&quot;pos&quot;:0,&quot;transparency&quot;:0.8799999952316284},{&quot;brightness&quot;:0,&quot;colorType&quot;:1,&quot;foreColorIndex&quot;:5,&quot;pos&quot;:1,&quot;transparency&quot;:1}],&quot;type&quot;:3},&quot;glow&quot;:{&quot;colorType&quot;:0},&quot;line&quot;:{&quot;gradient&quot;:[{&quot;brightness&quot;:0.550000011920929,&quot;colorType&quot;:1,&quot;foreColorIndex&quot;:5,&quot;pos&quot;:0,&quot;transparency&quot;:0},{&quot;brightness&quot;:0.699999988079071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LINE_FORE_SCHEMECOLOR_INDEX" val="5"/>
  <p:tag name="KSO_WM_UNIT_TEXT_FILL_FORE_SCHEMECOLOR_INDEX" val="13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UNIT_TYPE" val="l_h_i"/>
  <p:tag name="KSO_WM_UNIT_SUBTYPE" val="d"/>
  <p:tag name="KSO_WM_UNIT_INDEX" val="1_1_2"/>
  <p:tag name="KSO_WM_BEAUTIFY_FLAG" val="#wm#"/>
  <p:tag name="KSO_WM_TAG_VERSION" val="3.0"/>
  <p:tag name="KSO_WM_DIAGRAM_VERSION" val="3"/>
  <p:tag name="KSO_WM_DIAGRAM_GROUP_CODE" val="l1-1"/>
  <p:tag name="KSO_WM_UNIT_ID" val="custom20236155_5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55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08.7948170856214,&quot;left&quot;:66.48370078740157,&quot;top&quot;:234.20100968603214,&quot;width&quot;:827.032677165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145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155_5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55"/>
  <p:tag name="KSO_WM_TEMPLATE_CATEGORY" val="custom"/>
  <p:tag name="KSO_WM_DIAGRAM_COLOR_TRICK" val="1"/>
  <p:tag name="KSO_WM_DIAGRAM_COLOR_TEXT_CAN_REMOVE" val="n"/>
  <p:tag name="KSO_WM_UNIT_SUBTYPE" val="a"/>
  <p:tag name="KSO_WM_UNIT_VALUE" val="18"/>
  <p:tag name="KSO_WM_UNIT_PRESET_TEXT" val="单击添加目录项标题"/>
  <p:tag name="KSO_WM_DIAGRAM_MAX_ITEMCNT" val="6"/>
  <p:tag name="KSO_WM_DIAGRAM_MIN_ITEMCNT" val="2"/>
  <p:tag name="KSO_WM_DIAGRAM_VIRTUALLY_FRAME" val="{&quot;height&quot;:208.7948170856214,&quot;left&quot;:66.48370078740157,&quot;top&quot;:234.20100968603214,&quot;width&quot;:827.032677165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155_5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55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08.7948170856214,&quot;left&quot;:66.48370078740157,&quot;top&quot;:234.20100968603214,&quot;width&quot;:827.0326771653542}"/>
  <p:tag name="KSO_WM_DIAGRAM_COLOR_MATCH_VALUE" val="{&quot;shape&quot;:{&quot;fill&quot;:{&quot;gradient&quot;:[{&quot;brightness&quot;:0,&quot;colorType&quot;:1,&quot;foreColorIndex&quot;:5,&quot;pos&quot;:0,&quot;transparency&quot;:0.8799999952316284},{&quot;brightness&quot;:0,&quot;colorType&quot;:1,&quot;foreColorIndex&quot;:5,&quot;pos&quot;:1,&quot;transparency&quot;:1}],&quot;type&quot;:3},&quot;glow&quot;:{&quot;colorType&quot;:0},&quot;line&quot;:{&quot;gradient&quot;:[{&quot;brightness&quot;:0.550000011920929,&quot;colorType&quot;:1,&quot;foreColorIndex&quot;:5,&quot;pos&quot;:0,&quot;transparency&quot;:0},{&quot;brightness&quot;:0.699999988079071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LINE_FORE_SCHEMECOLOR_INDEX" val="5"/>
  <p:tag name="KSO_WM_UNIT_TEXT_FILL_FORE_SCHEMECOLOR_INDEX" val="13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TYPE" val="l_h_i"/>
  <p:tag name="KSO_WM_UNIT_SUBTYPE" val="d"/>
  <p:tag name="KSO_WM_UNIT_INDEX" val="1_2_2"/>
  <p:tag name="KSO_WM_BEAUTIFY_FLAG" val="#wm#"/>
  <p:tag name="KSO_WM_TAG_VERSION" val="3.0"/>
  <p:tag name="KSO_WM_DIAGRAM_VERSION" val="3"/>
  <p:tag name="KSO_WM_DIAGRAM_GROUP_CODE" val="l1-1"/>
  <p:tag name="KSO_WM_UNIT_ID" val="custom20236155_5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55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08.7948170856214,&quot;left&quot;:66.48370078740157,&quot;top&quot;:234.20100968603214,&quot;width&quot;:827.032677165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155_5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55"/>
  <p:tag name="KSO_WM_TEMPLATE_CATEGORY" val="custom"/>
  <p:tag name="KSO_WM_DIAGRAM_COLOR_TRICK" val="1"/>
  <p:tag name="KSO_WM_DIAGRAM_COLOR_TEXT_CAN_REMOVE" val="n"/>
  <p:tag name="KSO_WM_UNIT_SUBTYPE" val="a"/>
  <p:tag name="KSO_WM_UNIT_VALUE" val="18"/>
  <p:tag name="KSO_WM_UNIT_PRESET_TEXT" val="单击添加目录项标题"/>
  <p:tag name="KSO_WM_DIAGRAM_MAX_ITEMCNT" val="6"/>
  <p:tag name="KSO_WM_DIAGRAM_MIN_ITEMCNT" val="2"/>
  <p:tag name="KSO_WM_DIAGRAM_VIRTUALLY_FRAME" val="{&quot;height&quot;:208.7948170856214,&quot;left&quot;:66.48370078740157,&quot;top&quot;:234.20100968603214,&quot;width&quot;:827.032677165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155_5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55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08.7948170856214,&quot;left&quot;:66.48370078740157,&quot;top&quot;:234.20100968603214,&quot;width&quot;:827.0326771653542}"/>
  <p:tag name="KSO_WM_DIAGRAM_COLOR_MATCH_VALUE" val="{&quot;shape&quot;:{&quot;fill&quot;:{&quot;gradient&quot;:[{&quot;brightness&quot;:0,&quot;colorType&quot;:1,&quot;foreColorIndex&quot;:5,&quot;pos&quot;:0,&quot;transparency&quot;:0.8799999952316284},{&quot;brightness&quot;:0,&quot;colorType&quot;:1,&quot;foreColorIndex&quot;:5,&quot;pos&quot;:1,&quot;transparency&quot;:1}],&quot;type&quot;:3},&quot;glow&quot;:{&quot;colorType&quot;:0},&quot;line&quot;:{&quot;gradient&quot;:[{&quot;brightness&quot;:0.550000011920929,&quot;colorType&quot;:1,&quot;foreColorIndex&quot;:5,&quot;pos&quot;:0,&quot;transparency&quot;:0},{&quot;brightness&quot;:0.699999988079071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LINE_FORE_SCHEMECOLOR_INDEX" val="5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YPE" val="l_h_i"/>
  <p:tag name="KSO_WM_UNIT_SUBTYPE" val="d"/>
  <p:tag name="KSO_WM_UNIT_INDEX" val="1_3_2"/>
  <p:tag name="KSO_WM_BEAUTIFY_FLAG" val="#wm#"/>
  <p:tag name="KSO_WM_TAG_VERSION" val="3.0"/>
  <p:tag name="KSO_WM_DIAGRAM_VERSION" val="3"/>
  <p:tag name="KSO_WM_DIAGRAM_GROUP_CODE" val="l1-1"/>
  <p:tag name="KSO_WM_UNIT_ID" val="custom20236155_5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55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08.7948170856214,&quot;left&quot;:66.48370078740157,&quot;top&quot;:234.20100968603214,&quot;width&quot;:827.032677165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155_5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55"/>
  <p:tag name="KSO_WM_TEMPLATE_CATEGORY" val="custom"/>
  <p:tag name="KSO_WM_DIAGRAM_COLOR_TRICK" val="1"/>
  <p:tag name="KSO_WM_DIAGRAM_COLOR_TEXT_CAN_REMOVE" val="n"/>
  <p:tag name="KSO_WM_UNIT_SUBTYPE" val="a"/>
  <p:tag name="KSO_WM_UNIT_VALUE" val="18"/>
  <p:tag name="KSO_WM_UNIT_PRESET_TEXT" val="单击添加目录项标题"/>
  <p:tag name="KSO_WM_DIAGRAM_MAX_ITEMCNT" val="6"/>
  <p:tag name="KSO_WM_DIAGRAM_MIN_ITEMCNT" val="2"/>
  <p:tag name="KSO_WM_DIAGRAM_VIRTUALLY_FRAME" val="{&quot;height&quot;:208.7948170856214,&quot;left&quot;:66.48370078740157,&quot;top&quot;:234.20100968603214,&quot;width&quot;:827.032677165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155_5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55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08.7948170856214,&quot;left&quot;:66.48370078740157,&quot;top&quot;:234.20100968603214,&quot;width&quot;:827.0326771653542}"/>
  <p:tag name="KSO_WM_DIAGRAM_COLOR_MATCH_VALUE" val="{&quot;shape&quot;:{&quot;fill&quot;:{&quot;gradient&quot;:[{&quot;brightness&quot;:0,&quot;colorType&quot;:1,&quot;foreColorIndex&quot;:5,&quot;pos&quot;:0,&quot;transparency&quot;:0.8799999952316284},{&quot;brightness&quot;:0,&quot;colorType&quot;:1,&quot;foreColorIndex&quot;:5,&quot;pos&quot;:1,&quot;transparency&quot;:1}],&quot;type&quot;:3},&quot;glow&quot;:{&quot;colorType&quot;:0},&quot;line&quot;:{&quot;gradient&quot;:[{&quot;brightness&quot;:0.550000011920929,&quot;colorType&quot;:1,&quot;foreColorIndex&quot;:5,&quot;pos&quot;:0,&quot;transparency&quot;:0},{&quot;brightness&quot;:0.699999988079071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LINE_FORE_SCHEMECOLOR_INDEX" val="5"/>
  <p:tag name="KSO_WM_UNIT_TEXT_FILL_FORE_SCHEMECOLOR_INDEX" val="13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TYPE" val="l_h_i"/>
  <p:tag name="KSO_WM_UNIT_SUBTYPE" val="d"/>
  <p:tag name="KSO_WM_UNIT_INDEX" val="1_4_2"/>
  <p:tag name="KSO_WM_BEAUTIFY_FLAG" val="#wm#"/>
  <p:tag name="KSO_WM_TAG_VERSION" val="3.0"/>
  <p:tag name="KSO_WM_DIAGRAM_VERSION" val="3"/>
  <p:tag name="KSO_WM_DIAGRAM_GROUP_CODE" val="l1-1"/>
  <p:tag name="KSO_WM_UNIT_ID" val="custom20236155_5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55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08.7948170856214,&quot;left&quot;:66.48370078740157,&quot;top&quot;:234.20100968603214,&quot;width&quot;:827.032677165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155_5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55"/>
  <p:tag name="KSO_WM_TEMPLATE_CATEGORY" val="custom"/>
  <p:tag name="KSO_WM_DIAGRAM_COLOR_TRICK" val="1"/>
  <p:tag name="KSO_WM_DIAGRAM_COLOR_TEXT_CAN_REMOVE" val="n"/>
  <p:tag name="KSO_WM_UNIT_SUBTYPE" val="a"/>
  <p:tag name="KSO_WM_UNIT_VALUE" val="18"/>
  <p:tag name="KSO_WM_UNIT_PRESET_TEXT" val="单击添加目录项标题"/>
  <p:tag name="KSO_WM_DIAGRAM_MAX_ITEMCNT" val="6"/>
  <p:tag name="KSO_WM_DIAGRAM_MIN_ITEMCNT" val="2"/>
  <p:tag name="KSO_WM_DIAGRAM_VIRTUALLY_FRAME" val="{&quot;height&quot;:208.7948170856214,&quot;left&quot;:66.48370078740157,&quot;top&quot;:234.20100968603214,&quot;width&quot;:827.032677165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TYPE" val="l_h_i"/>
  <p:tag name="KSO_WM_UNIT_INDEX" val="1_5_1"/>
  <p:tag name="KSO_WM_BEAUTIFY_FLAG" val="#wm#"/>
  <p:tag name="KSO_WM_TAG_VERSION" val="3.0"/>
  <p:tag name="KSO_WM_DIAGRAM_VERSION" val="3"/>
  <p:tag name="KSO_WM_DIAGRAM_GROUP_CODE" val="l1-1"/>
  <p:tag name="KSO_WM_UNIT_ID" val="custom20236155_5*l_h_i*1_5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55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08.7948170856214,&quot;left&quot;:66.48370078740157,&quot;top&quot;:234.20100968603214,&quot;width&quot;:827.0326771653542}"/>
  <p:tag name="KSO_WM_DIAGRAM_COLOR_MATCH_VALUE" val="{&quot;shape&quot;:{&quot;fill&quot;:{&quot;gradient&quot;:[{&quot;brightness&quot;:0,&quot;colorType&quot;:1,&quot;foreColorIndex&quot;:5,&quot;pos&quot;:0,&quot;transparency&quot;:0.8799999952316284},{&quot;brightness&quot;:0,&quot;colorType&quot;:1,&quot;foreColorIndex&quot;:5,&quot;pos&quot;:1,&quot;transparency&quot;:1}],&quot;type&quot;:3},&quot;glow&quot;:{&quot;colorType&quot;:0},&quot;line&quot;:{&quot;gradient&quot;:[{&quot;brightness&quot;:0.550000011920929,&quot;colorType&quot;:1,&quot;foreColorIndex&quot;:5,&quot;pos&quot;:0,&quot;transparency&quot;:0},{&quot;brightness&quot;:0.699999988079071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LINE_FORE_SCHEMECOLOR_INDEX" val="5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TYPE" val="l_h_i"/>
  <p:tag name="KSO_WM_UNIT_SUBTYPE" val="d"/>
  <p:tag name="KSO_WM_UNIT_INDEX" val="1_5_2"/>
  <p:tag name="KSO_WM_BEAUTIFY_FLAG" val="#wm#"/>
  <p:tag name="KSO_WM_TAG_VERSION" val="3.0"/>
  <p:tag name="KSO_WM_DIAGRAM_VERSION" val="3"/>
  <p:tag name="KSO_WM_DIAGRAM_GROUP_CODE" val="l1-1"/>
  <p:tag name="KSO_WM_UNIT_ID" val="custom20236155_5*l_h_i*1_5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55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08.7948170856214,&quot;left&quot;:66.48370078740157,&quot;top&quot;:234.20100968603214,&quot;width&quot;:827.032677165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TYPE" val="l_h_f"/>
  <p:tag name="KSO_WM_UNIT_INDEX" val="1_5_1"/>
  <p:tag name="KSO_WM_BEAUTIFY_FLAG" val="#wm#"/>
  <p:tag name="KSO_WM_TAG_VERSION" val="3.0"/>
  <p:tag name="KSO_WM_DIAGRAM_VERSION" val="3"/>
  <p:tag name="KSO_WM_DIAGRAM_GROUP_CODE" val="l1-1"/>
  <p:tag name="KSO_WM_UNIT_ID" val="custom20236155_5*l_h_f*1_5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55"/>
  <p:tag name="KSO_WM_TEMPLATE_CATEGORY" val="custom"/>
  <p:tag name="KSO_WM_DIAGRAM_COLOR_TRICK" val="1"/>
  <p:tag name="KSO_WM_DIAGRAM_COLOR_TEXT_CAN_REMOVE" val="n"/>
  <p:tag name="KSO_WM_UNIT_SUBTYPE" val="a"/>
  <p:tag name="KSO_WM_UNIT_VALUE" val="18"/>
  <p:tag name="KSO_WM_UNIT_PRESET_TEXT" val="单击添加目录项标题"/>
  <p:tag name="KSO_WM_DIAGRAM_MAX_ITEMCNT" val="6"/>
  <p:tag name="KSO_WM_DIAGRAM_MIN_ITEMCNT" val="2"/>
  <p:tag name="KSO_WM_DIAGRAM_VIRTUALLY_FRAME" val="{&quot;height&quot;:208.7948170856214,&quot;left&quot;:66.48370078740157,&quot;top&quot;:234.20100968603214,&quot;width&quot;:827.032677165354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6155"/>
  <p:tag name="KSO_WM_TEMPLATE_CATEGORY" val="custom"/>
  <p:tag name="KSO_WM_SLIDE_INDEX" val="4"/>
  <p:tag name="KSO_WM_SLIDE_ID" val="custom20236155_4"/>
  <p:tag name="KSO_WM_TEMPLATE_MASTER_TYPE" val="0"/>
  <p:tag name="KSO_WM_SLIDE_LAYOUT" val="a_l"/>
  <p:tag name="KSO_WM_SLIDE_LAYOUT_CNT" val="1_1"/>
  <p:tag name="KSO_WM_SLIDE_DIAGTYPE" val="l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TABLE_ENDDRAG_ORIGIN_RECT" val="425*201"/>
  <p:tag name="TABLE_ENDDRAG_RECT" val="505*231*425*201"/>
</p:tagLst>
</file>

<file path=ppt/tags/tag183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TABLE_EMPHASIZE_COL" val="2"/>
  <p:tag name="TABLE_EMPHASIZE_COL_ID" val="6"/>
  <p:tag name="KSO_WM_UNIT_TABLE_BEAUTIFY" val="smartTable{61effe32-d556-4f4c-8a0c-edd5dc4cc317}"/>
  <p:tag name="TABLE_ENDDRAG_ORIGIN_RECT" val="395*367"/>
  <p:tag name="TABLE_ENDDRAG_RECT" val="36*110*395*367"/>
</p:tagLst>
</file>

<file path=ppt/tags/tag186.xml><?xml version="1.0" encoding="utf-8"?>
<p:tagLst xmlns:p="http://schemas.openxmlformats.org/presentationml/2006/main">
  <p:tag name="TABLE_EMPHASIZE_UUID" val="smartTable{61effe32-d556-4f4c-8a0c-edd5dc4cc317}"/>
  <p:tag name="TABLE_EMPHASIZE_TYPE" val="vertical"/>
  <p:tag name="TABLE_ENDDRAG_ORIGIN_RECT" val="401*363"/>
  <p:tag name="TABLE_ENDDRAG_RECT" val="486*129*401*363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#wm#"/>
  <p:tag name="KSO_WM_TEMPLATE_CATEGORY" val="diagram"/>
  <p:tag name="KSO_WM_TEMPLATE_INDEX" val="20231967"/>
</p:tagLst>
</file>

<file path=ppt/tags/tag18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437.54646720313985,&quot;left&quot;:17.45,&quot;top&quot;:65,&quot;width&quot;:877.25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437.54646720313985,&quot;left&quot;:17.45,&quot;top&quot;:65,&quot;width&quot;:877.25}"/>
</p:tagLst>
</file>

<file path=ppt/tags/tag19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0945_2*n_h_h_f*1_2_1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437.54646720313985,&quot;left&quot;:17.45,&quot;top&quot;:65,&quot;width&quot;:87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你的智能图形项正文，文字是您思想的提炼，请尽量言简意赅的阐述观点。单击此处输入你的智能图形项正文，文字是您思想的提炼。 单击此处输入你的智能图形项正文，文字是您思想的提炼。"/>
  <p:tag name="KSO_WM_UNIT_TEXT_FILL_FORE_SCHEMECOLOR_INDEX" val="1"/>
  <p:tag name="KSO_WM_UNIT_TEXT_FILL_TYPE" val="1"/>
  <p:tag name="KSO_WM_UNIT_USESOURCEFORMAT_APPLY" val="1"/>
</p:tagLst>
</file>

<file path=ppt/tags/tag19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0945_2*n_h_h_f*1_2_2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437.54646720313985,&quot;left&quot;:17.45,&quot;top&quot;:65,&quot;width&quot;:87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你的智能图形项正文，文字是您思想的提炼，请尽量言简意赅的阐述观点。单击此处输入你的智能图形项正文，文字是您思想的提炼。单击此处输入你的智能图形项正文，文字是您思想的提炼。"/>
  <p:tag name="KSO_WM_UNIT_TEXT_FILL_FORE_SCHEMECOLOR_INDEX" val="1"/>
  <p:tag name="KSO_WM_UNIT_TEXT_FILL_TYPE" val="1"/>
  <p:tag name="KSO_WM_UNIT_USESOURCEFORMAT_APPLY" val="1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DIAGRAM_VIRTUALLY_FRAME" val="{&quot;height&quot;:437.54646720313985,&quot;left&quot;:17.45,&quot;top&quot;:65,&quot;width&quot;:877.25}"/>
</p:tagLst>
</file>

<file path=ppt/tags/tag195.xml><?xml version="1.0" encoding="utf-8"?>
<p:tagLst xmlns:p="http://schemas.openxmlformats.org/presentationml/2006/main">
  <p:tag name="KSO_WM_DIAGRAM_VIRTUALLY_FRAME" val="{&quot;height&quot;:437.54646720313985,&quot;left&quot;:17.45,&quot;top&quot;:65,&quot;width&quot;:877.25}"/>
</p:tagLst>
</file>

<file path=ppt/tags/tag196.xml><?xml version="1.0" encoding="utf-8"?>
<p:tagLst xmlns:p="http://schemas.openxmlformats.org/presentationml/2006/main">
  <p:tag name="KSO_WM_BEAUTIFY_FLAG" val="#wm#"/>
  <p:tag name="KSO_WM_TEMPLATE_CATEGORY" val="diagram"/>
  <p:tag name="KSO_WM_TEMPLATE_INDEX" val="20231967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78_3*l_i*1_1"/>
  <p:tag name="KSO_WM_TEMPLATE_CATEGORY" val="diagram"/>
  <p:tag name="KSO_WM_TEMPLATE_INDEX" val="20235178"/>
  <p:tag name="KSO_WM_UNIT_LAYERLEVEL" val="1_1"/>
  <p:tag name="KSO_WM_TAG_VERSION" val="3.0"/>
  <p:tag name="KSO_WM_BEAUTIFY_FLAG" val="#wm#"/>
  <p:tag name="KSO_WM_UNIT_TYPE" val="l_i"/>
  <p:tag name="KSO_WM_UNIT_INDEX" val="1_1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solid&quot;:{&quot;brightness&quot;:0,&quot;colorType&quot;:1,&quot;foreColorIndex&quot;:5,&quot;transparency&quot;:0.920000016689300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78_3*l_i*1_2"/>
  <p:tag name="KSO_WM_TEMPLATE_CATEGORY" val="diagram"/>
  <p:tag name="KSO_WM_TEMPLATE_INDEX" val="20235178"/>
  <p:tag name="KSO_WM_UNIT_LAYERLEVEL" val="1_1"/>
  <p:tag name="KSO_WM_TAG_VERSION" val="3.0"/>
  <p:tag name="KSO_WM_BEAUTIFY_FLAG" val="#wm#"/>
  <p:tag name="KSO_WM_UNIT_TYPE" val="l_i"/>
  <p:tag name="KSO_WM_UNIT_INDEX" val="1_2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solid&quot;:{&quot;brightness&quot;:0,&quot;colorType&quot;:1,&quot;foreColorIndex&quot;:5,&quot;transparency&quot;:0.920000016689300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78_3*l_i*1_3"/>
  <p:tag name="KSO_WM_TEMPLATE_CATEGORY" val="diagram"/>
  <p:tag name="KSO_WM_TEMPLATE_INDEX" val="20235178"/>
  <p:tag name="KSO_WM_UNIT_LAYERLEVEL" val="1_1"/>
  <p:tag name="KSO_WM_TAG_VERSION" val="3.0"/>
  <p:tag name="KSO_WM_BEAUTIFY_FLAG" val="#wm#"/>
  <p:tag name="KSO_WM_UNIT_TYPE" val="l_i"/>
  <p:tag name="KSO_WM_UNIT_INDEX" val="1_3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solid&quot;:{&quot;brightness&quot;:0,&quot;colorType&quot;:1,&quot;foreColorIndex&quot;:5,&quot;transparency&quot;:0.8600000143051147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78_3*l_h_i*1_1_1"/>
  <p:tag name="KSO_WM_TEMPLATE_CATEGORY" val="diagram"/>
  <p:tag name="KSO_WM_TEMPLATE_INDEX" val="20235178"/>
  <p:tag name="KSO_WM_UNIT_LAYERLEVEL" val="1_1_1"/>
  <p:tag name="KSO_WM_TAG_VERSION" val="3.0"/>
  <p:tag name="KSO_WM_BEAUTIFY_FLAG" val="#wm#"/>
  <p:tag name="KSO_WM_UNIT_TYPE" val="l_h_i"/>
  <p:tag name="KSO_WM_UNIT_INDEX" val="1_1_1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gradient&quot;:[{&quot;brightness&quot;:0.8999999761581421,&quot;colorType&quot;:1,&quot;foreColorIndex&quot;:5,&quot;pos&quot;:0,&quot;transparency&quot;:0},{&quot;brightness&quot;:0,&quot;colorType&quot;:1,&quot;foreColorIndex&quot;:5,&quot;pos&quot;:0.7400000095367432,&quot;transparency&quot;:0},{&quot;brightness&quot;:-0.10000000149011612,&quot;colorType&quot;:1,&quot;foreColorIndex&quot;:5,&quot;pos&quot;:0.8299999833106995,&quot;transparency&quot;:0},{&quot;brightness&quot;:-0.10000000149011612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78_3*l_h_i*1_2_1"/>
  <p:tag name="KSO_WM_TEMPLATE_CATEGORY" val="diagram"/>
  <p:tag name="KSO_WM_TEMPLATE_INDEX" val="20235178"/>
  <p:tag name="KSO_WM_UNIT_LAYERLEVEL" val="1_1_1"/>
  <p:tag name="KSO_WM_TAG_VERSION" val="3.0"/>
  <p:tag name="KSO_WM_BEAUTIFY_FLAG" val="#wm#"/>
  <p:tag name="KSO_WM_UNIT_TYPE" val="l_h_i"/>
  <p:tag name="KSO_WM_UNIT_INDEX" val="1_2_1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gradient&quot;:[{&quot;brightness&quot;:0.9800000190734863,&quot;colorType&quot;:1,&quot;foreColorIndex&quot;:5,&quot;pos&quot;:0,&quot;transparency&quot;:0},{&quot;brightness&quot;:0.699999988079071,&quot;colorType&quot;:1,&quot;foreColorIndex&quot;:5,&quot;pos&quot;:0.7400000095367432,&quot;transparency&quot;:0},{&quot;brightness&quot;:0.6000000238418579,&quot;colorType&quot;:1,&quot;foreColorIndex&quot;:5,&quot;pos&quot;:0.8299999833106995,&quot;transparency&quot;:0},{&quot;brightness&quot;:0.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78_3*l_h_i*1_4_1"/>
  <p:tag name="KSO_WM_TEMPLATE_CATEGORY" val="diagram"/>
  <p:tag name="KSO_WM_TEMPLATE_INDEX" val="20235178"/>
  <p:tag name="KSO_WM_UNIT_LAYERLEVEL" val="1_1_1"/>
  <p:tag name="KSO_WM_TAG_VERSION" val="3.0"/>
  <p:tag name="KSO_WM_BEAUTIFY_FLAG" val="#wm#"/>
  <p:tag name="KSO_WM_UNIT_TYPE" val="l_h_i"/>
  <p:tag name="KSO_WM_UNIT_INDEX" val="1_4_1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gradient&quot;:[{&quot;brightness&quot;:0.8999999761581421,&quot;colorType&quot;:1,&quot;foreColorIndex&quot;:5,&quot;pos&quot;:0,&quot;transparency&quot;:0},{&quot;brightness&quot;:0.3499999940395355,&quot;colorType&quot;:1,&quot;foreColorIndex&quot;:5,&quot;pos&quot;:0.7400000095367432,&quot;transparency&quot;:0},{&quot;brightness&quot;:0.20000000298023224,&quot;colorType&quot;:1,&quot;foreColorIndex&quot;:5,&quot;pos&quot;:0.8299999833106995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178_3*l_h_f*1_1_1"/>
  <p:tag name="KSO_WM_TEMPLATE_CATEGORY" val="diagram"/>
  <p:tag name="KSO_WM_TEMPLATE_INDEX" val="20235178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正文"/>
  <p:tag name="KSO_WM_UNIT_USESOURCEFORMAT_APPLY" val="1"/>
</p:tagLst>
</file>

<file path=ppt/tags/tag2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178_3*l_h_a*1_1_1"/>
  <p:tag name="KSO_WM_TEMPLATE_CATEGORY" val="diagram"/>
  <p:tag name="KSO_WM_TEMPLATE_INDEX" val="20235178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一亿"/>
  <p:tag name="KSO_WM_UNIT_USESOURCEFORMAT_APPLY" val="1"/>
</p:tagLst>
</file>

<file path=ppt/tags/tag20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178_3*l_h_f*1_2_1"/>
  <p:tag name="KSO_WM_TEMPLATE_CATEGORY" val="diagram"/>
  <p:tag name="KSO_WM_TEMPLATE_INDEX" val="20235178"/>
  <p:tag name="KSO_WM_UNIT_LAYERLEVEL" val="1_1_1"/>
  <p:tag name="KSO_WM_TAG_VERSION" val="3.0"/>
  <p:tag name="KSO_WM_BEAUTIFY_FLAG" val="#wm#"/>
  <p:tag name="KSO_WM_UNIT_TEXT_FILL_FORE_SCHEMECOLOR_INDEX_BRIGHTNESS" val="0.15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正文"/>
  <p:tag name="KSO_WM_UNIT_TEXT_FILL_FORE_SCHEMECOLOR_INDEX" val="1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178_3*l_h_a*1_2_1"/>
  <p:tag name="KSO_WM_TEMPLATE_CATEGORY" val="diagram"/>
  <p:tag name="KSO_WM_TEMPLATE_INDEX" val="2023517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七千万"/>
  <p:tag name="KSO_WM_UNIT_TEXT_FILL_FORE_SCHEMECOLOR_INDEX" val="1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5178_3*l_h_f*1_4_1"/>
  <p:tag name="KSO_WM_TEMPLATE_CATEGORY" val="diagram"/>
  <p:tag name="KSO_WM_TEMPLATE_INDEX" val="20235178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正文"/>
  <p:tag name="KSO_WM_UNIT_USESOURCEFORMAT_APPLY" val="1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5178_3*l_h_a*1_4_1"/>
  <p:tag name="KSO_WM_TEMPLATE_CATEGORY" val="diagram"/>
  <p:tag name="KSO_WM_TEMPLATE_INDEX" val="20235178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90%"/>
  <p:tag name="KSO_WM_UNIT_USESOURCEFORMAT_APPLY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78_3*l_h_i*1_3_1"/>
  <p:tag name="KSO_WM_TEMPLATE_CATEGORY" val="diagram"/>
  <p:tag name="KSO_WM_TEMPLATE_INDEX" val="20235178"/>
  <p:tag name="KSO_WM_UNIT_LAYERLEVEL" val="1_1_1"/>
  <p:tag name="KSO_WM_TAG_VERSION" val="3.0"/>
  <p:tag name="KSO_WM_BEAUTIFY_FLAG" val="#wm#"/>
  <p:tag name="KSO_WM_UNIT_TYPE" val="l_h_i"/>
  <p:tag name="KSO_WM_UNIT_INDEX" val="1_3_1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gradient&quot;:[{&quot;brightness&quot;:0.8999999761581421,&quot;colorType&quot;:1,&quot;foreColorIndex&quot;:5,&quot;pos&quot;:0,&quot;transparency&quot;:0},{&quot;brightness&quot;:0.44999998807907104,&quot;colorType&quot;:1,&quot;foreColorIndex&quot;:5,&quot;pos&quot;:0.7400000095367432,&quot;transparency&quot;:0},{&quot;brightness&quot;:0.30000001192092896,&quot;colorType&quot;:1,&quot;foreColorIndex&quot;:5,&quot;pos&quot;:0.8299999833106995,&quot;transparency&quot;:0},{&quot;brightness&quot;:0.30000001192092896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5178_3*l_h_f*1_3_1"/>
  <p:tag name="KSO_WM_TEMPLATE_CATEGORY" val="diagram"/>
  <p:tag name="KSO_WM_TEMPLATE_INDEX" val="20235178"/>
  <p:tag name="KSO_WM_UNIT_LAYERLEVEL" val="1_1_1"/>
  <p:tag name="KSO_WM_TAG_VERSION" val="3.0"/>
  <p:tag name="KSO_WM_BEAUTIFY_FLAG" val="#wm#"/>
  <p:tag name="KSO_WM_UNIT_TEXT_FILL_FORE_SCHEMECOLOR_INDEX_BRIGHTNESS" val="0.15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正文"/>
  <p:tag name="KSO_WM_UNIT_TEXT_FILL_FORE_SCHEMECOLOR_INDEX" val="1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5178_3*l_h_a*1_3_1"/>
  <p:tag name="KSO_WM_TEMPLATE_CATEGORY" val="diagram"/>
  <p:tag name="KSO_WM_TEMPLATE_INDEX" val="2023517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30+"/>
  <p:tag name="KSO_WM_UNIT_TEXT_FILL_FORE_SCHEMECOLOR_INDEX" val="1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78_3*l_i*1_4"/>
  <p:tag name="KSO_WM_TEMPLATE_CATEGORY" val="diagram"/>
  <p:tag name="KSO_WM_TEMPLATE_INDEX" val="20235178"/>
  <p:tag name="KSO_WM_UNIT_LAYERLEVEL" val="1_1"/>
  <p:tag name="KSO_WM_TAG_VERSION" val="3.0"/>
  <p:tag name="KSO_WM_BEAUTIFY_FLAG" val="#wm#"/>
  <p:tag name="KSO_WM_UNIT_TYPE" val="l_i"/>
  <p:tag name="KSO_WM_UNIT_INDEX" val="1_4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4.75,&quot;left&quot;:54.8,&quot;top&quot;:113.35,&quot;width&quot;:850.4}"/>
  <p:tag name="KSO_WM_DIAGRAM_COLOR_MATCH_VALUE" val="{&quot;shape&quot;:{&quot;fill&quot;:{&quot;solid&quot;:{&quot;brightness&quot;:0,&quot;colorType&quot;:1,&quot;foreColorIndex&quot;:5,&quot;transparency&quot;:0.94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SLIDE_ID" val="diagram20235178_5"/>
  <p:tag name="KSO_WM_TEMPLATE_SUBCATEGORY" val="0"/>
  <p:tag name="KSO_WM_TEMPLATE_MASTER_TYPE" val="0"/>
  <p:tag name="KSO_WM_TEMPLATE_COLOR_TYPE" val="0"/>
  <p:tag name="KSO_WM_SLIDE_ITEM_CNT" val="6"/>
  <p:tag name="KSO_WM_SLIDE_INDEX" val="5"/>
  <p:tag name="KSO_WM_TAG_VERSION" val="3.0"/>
  <p:tag name="KSO_WM_BEAUTIFY_FLAG" val="#wm#"/>
  <p:tag name="KSO_WM_TEMPLATE_CATEGORY" val="diagram"/>
  <p:tag name="KSO_WM_TEMPLATE_INDEX" val="20235178"/>
  <p:tag name="KSO_WM_SLIDE_TYPE" val="text"/>
  <p:tag name="KSO_WM_SLIDE_SUBTYPE" val="diag"/>
  <p:tag name="KSO_WM_SLIDE_SIZE" val="850.4*388.25"/>
  <p:tag name="KSO_WM_SLIDE_POSITION" val="54.8*113.4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14.xml><?xml version="1.0" encoding="utf-8"?>
<p:tagLst xmlns:p="http://schemas.openxmlformats.org/presentationml/2006/main">
  <p:tag name="resource_record_key" val="{&quot;29&quot;:[50000049,50000076,50052392],&quot;65&quot;:[20236155],&quot;8&quot;:[20476896]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5"/>
</p:tagLst>
</file>

<file path=ppt/tags/tag6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6155"/>
</p:tagLst>
</file>

<file path=ppt/tags/tag7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20236155"/>
</p:tagLst>
</file>

<file path=ppt/tags/tag7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6155"/>
  <p:tag name="KSO_WM_TEMPLATE_CATEGORY" val="custom"/>
  <p:tag name="KSO_WM_TEMPLATE_MASTER_TYPE" val="0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565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318EFF"/>
      </a:accent1>
      <a:accent2>
        <a:srgbClr val="0055FE"/>
      </a:accent2>
      <a:accent3>
        <a:srgbClr val="5500FF"/>
      </a:accent3>
      <a:accent4>
        <a:srgbClr val="FFAA00"/>
      </a:accent4>
      <a:accent5>
        <a:srgbClr val="AA00FF"/>
      </a:accent5>
      <a:accent6>
        <a:srgbClr val="FF5500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PS">
  <a:themeElements>
    <a:clrScheme name="">
      <a:dk1>
        <a:srgbClr val="000000"/>
      </a:dk1>
      <a:lt1>
        <a:srgbClr val="FFFFFF"/>
      </a:lt1>
      <a:dk2>
        <a:srgbClr val="3E080B"/>
      </a:dk2>
      <a:lt2>
        <a:srgbClr val="FEF3F4"/>
      </a:lt2>
      <a:accent1>
        <a:srgbClr val="F5AEB2"/>
      </a:accent1>
      <a:accent2>
        <a:srgbClr val="F8CBC7"/>
      </a:accent2>
      <a:accent3>
        <a:srgbClr val="F5AEB2"/>
      </a:accent3>
      <a:accent4>
        <a:srgbClr val="F8CBC7"/>
      </a:accent4>
      <a:accent5>
        <a:srgbClr val="F5AEB2"/>
      </a:accent5>
      <a:accent6>
        <a:srgbClr val="F8CBC7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0000">
    <a:dk1>
      <a:srgbClr val="000000"/>
    </a:dk1>
    <a:lt1>
      <a:srgbClr val="FFFFFF"/>
    </a:lt1>
    <a:dk2>
      <a:srgbClr val="E6FBF6"/>
    </a:dk2>
    <a:lt2>
      <a:srgbClr val="87EAD4"/>
    </a:lt2>
    <a:accent1>
      <a:srgbClr val="48C8AC"/>
    </a:accent1>
    <a:accent2>
      <a:srgbClr val="FEB348"/>
    </a:accent2>
    <a:accent3>
      <a:srgbClr val="FE7B48"/>
    </a:accent3>
    <a:accent4>
      <a:srgbClr val="5FB6FF"/>
    </a:accent4>
    <a:accent5>
      <a:srgbClr val="3787FF"/>
    </a:accent5>
    <a:accent6>
      <a:srgbClr val="4165FF"/>
    </a:accent6>
    <a:hlink>
      <a:srgbClr val="BFECEF"/>
    </a:hlink>
    <a:folHlink>
      <a:srgbClr val="ED84C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5806</Words>
  <Application>WPS 演示</Application>
  <PresentationFormat>宽屏</PresentationFormat>
  <Paragraphs>316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微软雅黑</vt:lpstr>
      <vt:lpstr>Times New Roman</vt:lpstr>
      <vt:lpstr>Arial Unicode MS</vt:lpstr>
      <vt:lpstr>Calibri</vt:lpstr>
      <vt:lpstr>WPS</vt:lpstr>
      <vt:lpstr>1_Office 主题​​</vt:lpstr>
      <vt:lpstr>1_WPS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张德宝</cp:lastModifiedBy>
  <cp:revision>213</cp:revision>
  <dcterms:created xsi:type="dcterms:W3CDTF">2019-06-19T02:08:00Z</dcterms:created>
  <dcterms:modified xsi:type="dcterms:W3CDTF">2025-07-20T08:06:53Z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D8605729869144DEB20215F90F095C00_13</vt:lpwstr>
  </property>
</Properties>
</file>