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7" r:id="rId3"/>
    <p:sldId id="261" r:id="rId5"/>
    <p:sldId id="1861" r:id="rId6"/>
    <p:sldId id="1872" r:id="rId7"/>
    <p:sldId id="1866" r:id="rId8"/>
    <p:sldId id="1867" r:id="rId9"/>
    <p:sldId id="15000161" r:id="rId10"/>
    <p:sldId id="1868" r:id="rId11"/>
    <p:sldId id="1869" r:id="rId12"/>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SUS" initials="A" lastIdx="13" clrIdx="6"/>
  <p:cmAuthor id="1" name="18757" initials="1" lastIdx="2" clrIdx="0"/>
  <p:cmAuthor id="8" name="jiangfangni" initials="j" lastIdx="3" clrIdx="7"/>
  <p:cmAuthor id="2" name="作者" initials="作" lastIdx="0" clrIdx="1"/>
  <p:cmAuthor id="3" name="86181" initials="8" lastIdx="2" clrIdx="2"/>
  <p:cmAuthor id="4" name="20297" initials="2" lastIdx="1" clrIdx="3"/>
  <p:cmAuthor id="5" name="郭 江兴" initials="郭" lastIdx="1" clrIdx="4"/>
  <p:cmAuthor id="6" name="tianxiaomeng" initials="t" lastIdx="1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626262"/>
    <a:srgbClr val="004ABB"/>
    <a:srgbClr val="EFF6FF"/>
    <a:srgbClr val="A9A9A9"/>
    <a:srgbClr val="1F74AD"/>
    <a:srgbClr val="014ABB"/>
    <a:srgbClr val="FFFFFF"/>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3881" autoAdjust="0"/>
  </p:normalViewPr>
  <p:slideViewPr>
    <p:cSldViewPr snapToGrid="0" showGuides="1">
      <p:cViewPr varScale="1">
        <p:scale>
          <a:sx n="154" d="100"/>
          <a:sy n="154" d="100"/>
        </p:scale>
        <p:origin x="668" y="104"/>
      </p:cViewPr>
      <p:guideLst>
        <p:guide orient="horz" pos="221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58.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08576543208407"/>
          <c:y val="0.114451670400947"/>
          <c:w val="0.877764020616961"/>
          <c:h val="0.692156660999552"/>
        </c:manualLayout>
      </c:layout>
      <c:barChart>
        <c:barDir val="col"/>
        <c:grouping val="clustered"/>
        <c:varyColors val="0"/>
        <c:ser>
          <c:idx val="0"/>
          <c:order val="0"/>
          <c:tx>
            <c:strRef>
              <c:f>Sheet1!$B$1</c:f>
              <c:strCache>
                <c:ptCount val="1"/>
                <c:pt idx="0">
                  <c:v>四价亚单位</c:v>
                </c:pt>
              </c:strCache>
            </c:strRef>
          </c:tx>
          <c:spPr>
            <a:solidFill>
              <a:srgbClr val="004EAC"/>
            </a:solidFill>
            <a:ln>
              <a:noFill/>
            </a:ln>
            <a:effectLst/>
          </c:spPr>
          <c:invertIfNegative val="0"/>
          <c:dLbls>
            <c:dLbl>
              <c:idx val="0"/>
              <c:layout>
                <c:manualLayout>
                  <c:x val="0.000639523583821704"/>
                  <c:y val="0.015950642986370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255809433528682"/>
                  <c:y val="0.015950642986370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0639523583821704"/>
                  <c:y val="0.018609083484099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46243228155003"/>
                  <c:y val="0.014621422737506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lstStyle/>
              <a:p>
                <a:pPr algn="ctr">
                  <a:defRPr lang="en-US" altLang="zh-CN" sz="600" b="1" i="0" u="none" strike="noStrike" kern="1200" baseline="0">
                    <a:solidFill>
                      <a:srgbClr val="004EAC"/>
                    </a:solidFill>
                    <a:latin typeface="Arial" panose="020B0604020202020204" pitchFamily="34" charset="0"/>
                    <a:ea typeface="微软雅黑" panose="020B050302020402020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H1N1</c:v>
                </c:pt>
                <c:pt idx="1">
                  <c:v>H3N2</c:v>
                </c:pt>
                <c:pt idx="2">
                  <c:v>BV</c:v>
                </c:pt>
                <c:pt idx="3">
                  <c:v>BY</c:v>
                </c:pt>
              </c:strCache>
            </c:strRef>
          </c:cat>
          <c:val>
            <c:numRef>
              <c:f>Sheet1!$B$2:$B$5</c:f>
              <c:numCache>
                <c:formatCode>General</c:formatCode>
                <c:ptCount val="4"/>
                <c:pt idx="0">
                  <c:v>400.39</c:v>
                </c:pt>
                <c:pt idx="1">
                  <c:v>436.71</c:v>
                </c:pt>
                <c:pt idx="2">
                  <c:v>77.8</c:v>
                </c:pt>
                <c:pt idx="3">
                  <c:v>267.6</c:v>
                </c:pt>
              </c:numCache>
            </c:numRef>
          </c:val>
        </c:ser>
        <c:ser>
          <c:idx val="1"/>
          <c:order val="1"/>
          <c:tx>
            <c:strRef>
              <c:f>Sheet1!$C$1</c:f>
              <c:strCache>
                <c:ptCount val="1"/>
                <c:pt idx="0">
                  <c:v>对照组</c:v>
                </c:pt>
              </c:strCache>
            </c:strRef>
          </c:tx>
          <c:spPr>
            <a:solidFill>
              <a:schemeClr val="bg1">
                <a:lumMod val="75000"/>
              </a:schemeClr>
            </a:solidFill>
            <a:ln>
              <a:noFill/>
            </a:ln>
            <a:effectLst/>
          </c:spPr>
          <c:invertIfNegative val="0"/>
          <c:dLbls>
            <c:dLbl>
              <c:idx val="0"/>
              <c:layout>
                <c:manualLayout>
                  <c:x val="0.00593909736830189"/>
                  <c:y val="0.0131097146039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983736724253426"/>
                  <c:y val="0.018609083484099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83714150293023"/>
                  <c:y val="0.027913625226148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49719170358868"/>
                  <c:y val="0.01993830373296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6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H1N1</c:v>
                </c:pt>
                <c:pt idx="1">
                  <c:v>H3N2</c:v>
                </c:pt>
                <c:pt idx="2">
                  <c:v>BV</c:v>
                </c:pt>
                <c:pt idx="3">
                  <c:v>BY</c:v>
                </c:pt>
              </c:strCache>
            </c:strRef>
          </c:cat>
          <c:val>
            <c:numRef>
              <c:f>Sheet1!$C$2:$C$5</c:f>
              <c:numCache>
                <c:formatCode>General</c:formatCode>
                <c:ptCount val="4"/>
                <c:pt idx="0">
                  <c:v>333.46</c:v>
                </c:pt>
                <c:pt idx="1">
                  <c:v>384.13</c:v>
                </c:pt>
                <c:pt idx="2">
                  <c:v>67.9</c:v>
                </c:pt>
                <c:pt idx="3">
                  <c:v>180.63</c:v>
                </c:pt>
              </c:numCache>
            </c:numRef>
          </c:val>
        </c:ser>
        <c:dLbls>
          <c:showLegendKey val="0"/>
          <c:showVal val="1"/>
          <c:showCatName val="0"/>
          <c:showSerName val="0"/>
          <c:showPercent val="0"/>
          <c:showBubbleSize val="0"/>
        </c:dLbls>
        <c:gapWidth val="100"/>
        <c:overlap val="-20"/>
        <c:axId val="683425133"/>
        <c:axId val="75457784"/>
      </c:barChart>
      <c:catAx>
        <c:axId val="683425133"/>
        <c:scaling>
          <c:orientation val="minMax"/>
        </c:scaling>
        <c:delete val="0"/>
        <c:axPos val="b"/>
        <c:numFmt formatCode="General"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lgn="ctr">
              <a:defRPr lang="en-US" altLang="zh-CN" sz="5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crossAx val="75457784"/>
        <c:crosses val="autoZero"/>
        <c:auto val="1"/>
        <c:lblAlgn val="ctr"/>
        <c:lblOffset val="100"/>
        <c:noMultiLvlLbl val="0"/>
      </c:catAx>
      <c:valAx>
        <c:axId val="7545778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5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crossAx val="68342513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altLang="zh-CN" sz="5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Entry>
      <c:legendEntry>
        <c:idx val="1"/>
        <c:txPr>
          <a:bodyPr rot="0" spcFirstLastPara="1" vertOverflow="ellipsis" vert="horz" wrap="square" anchor="ctr" anchorCtr="1"/>
          <a:lstStyle/>
          <a:p>
            <a:pPr>
              <a:defRPr lang="en-US" altLang="zh-CN" sz="5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Entry>
      <c:layout>
        <c:manualLayout>
          <c:xMode val="edge"/>
          <c:yMode val="edge"/>
          <c:x val="0.254317211833098"/>
          <c:y val="0.920263485630329"/>
          <c:w val="0.519719499119105"/>
          <c:h val="0.0664443118810291"/>
        </c:manualLayout>
      </c:layout>
      <c:overlay val="0"/>
      <c:spPr>
        <a:noFill/>
        <a:ln>
          <a:noFill/>
        </a:ln>
        <a:effectLst/>
      </c:spPr>
      <c:txPr>
        <a:bodyPr rot="0" spcFirstLastPara="1" vertOverflow="ellipsis" vert="horz" wrap="square" anchor="ctr" anchorCtr="1"/>
        <a:lstStyle/>
        <a:p>
          <a:pPr>
            <a:defRPr lang="en-US" altLang="zh-CN" sz="5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
    <c:plotVisOnly val="1"/>
    <c:dispBlanksAs val="gap"/>
    <c:showDLblsOverMax val="0"/>
    <c:extLst>
      <c:ext uri="{0b15fc19-7d7d-44ad-8c2d-2c3a37ce22c3}">
        <chartProps xmlns="https://web.wps.cn/et/2018/main" chartId="{c6b58cb8-bda6-4423-b848-b3e0b1278f48}"/>
      </c:ext>
    </c:extLst>
  </c:chart>
  <c:spPr>
    <a:noFill/>
    <a:ln>
      <a:noFill/>
    </a:ln>
    <a:effectLst/>
  </c:spPr>
  <c:txPr>
    <a:bodyPr/>
    <a:lstStyle/>
    <a:p>
      <a:pPr>
        <a:defRPr lang="zh-CN" sz="500">
          <a:latin typeface="Arial" panose="020B0604020202020204" pitchFamily="34" charset="0"/>
          <a:ea typeface="微软雅黑" panose="020B0503020204020204" charset="-122"/>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02522815777081"/>
          <c:y val="0.0878262902682828"/>
          <c:w val="0.896210628298959"/>
          <c:h val="0.690228311080211"/>
        </c:manualLayout>
      </c:layout>
      <c:barChart>
        <c:barDir val="col"/>
        <c:grouping val="clustered"/>
        <c:varyColors val="0"/>
        <c:ser>
          <c:idx val="0"/>
          <c:order val="0"/>
          <c:tx>
            <c:strRef>
              <c:f>Sheet1!$B$1</c:f>
              <c:strCache>
                <c:ptCount val="1"/>
                <c:pt idx="0">
                  <c:v>四价亚单位</c:v>
                </c:pt>
              </c:strCache>
            </c:strRef>
          </c:tx>
          <c:spPr>
            <a:solidFill>
              <a:srgbClr val="004EAC"/>
            </a:solidFill>
            <a:ln>
              <a:noFill/>
            </a:ln>
            <a:effectLst/>
          </c:spPr>
          <c:invertIfNegative val="0"/>
          <c:dLbls>
            <c:dLbl>
              <c:idx val="0"/>
              <c:layout>
                <c:manualLayout>
                  <c:x val="0"/>
                  <c:y val="0.014137753372559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021206630058839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21206630058839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8806968368225"/>
                  <c:y val="0.0063079849250438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600" b="1" i="0" u="none" strike="noStrike" kern="1200" baseline="0">
                    <a:solidFill>
                      <a:srgbClr val="004EAC"/>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H1N1</c:v>
                </c:pt>
                <c:pt idx="1">
                  <c:v>H3N2</c:v>
                </c:pt>
                <c:pt idx="2">
                  <c:v>BV</c:v>
                </c:pt>
                <c:pt idx="3">
                  <c:v>BY</c:v>
                </c:pt>
              </c:strCache>
            </c:strRef>
          </c:cat>
          <c:val>
            <c:numRef>
              <c:f>Sheet1!$B$2:$B$5</c:f>
              <c:numCache>
                <c:formatCode>General</c:formatCode>
                <c:ptCount val="4"/>
                <c:pt idx="0">
                  <c:v>11.84</c:v>
                </c:pt>
                <c:pt idx="1">
                  <c:v>16.66</c:v>
                </c:pt>
                <c:pt idx="2">
                  <c:v>9.76</c:v>
                </c:pt>
                <c:pt idx="3">
                  <c:v>12.58</c:v>
                </c:pt>
              </c:numCache>
            </c:numRef>
          </c:val>
        </c:ser>
        <c:ser>
          <c:idx val="1"/>
          <c:order val="1"/>
          <c:tx>
            <c:strRef>
              <c:f>Sheet1!$C$1</c:f>
              <c:strCache>
                <c:ptCount val="1"/>
                <c:pt idx="0">
                  <c:v>对照组</c:v>
                </c:pt>
              </c:strCache>
            </c:strRef>
          </c:tx>
          <c:spPr>
            <a:solidFill>
              <a:schemeClr val="bg1">
                <a:lumMod val="75000"/>
              </a:schemeClr>
            </a:solidFill>
            <a:ln>
              <a:noFill/>
            </a:ln>
            <a:effectLst/>
          </c:spPr>
          <c:invertIfNegative val="0"/>
          <c:dLbls>
            <c:dLbl>
              <c:idx val="0"/>
              <c:layout>
                <c:manualLayout>
                  <c:x val="0"/>
                  <c:y val="0.016788582129914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10450738428909"/>
                  <c:y val="0.026066482780656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10450738428909"/>
                  <c:y val="0.01899760609437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242991624543601"/>
                  <c:y val="0.026066482780656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6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H1N1</c:v>
                </c:pt>
                <c:pt idx="1">
                  <c:v>H3N2</c:v>
                </c:pt>
                <c:pt idx="2">
                  <c:v>BV</c:v>
                </c:pt>
                <c:pt idx="3">
                  <c:v>BY</c:v>
                </c:pt>
              </c:strCache>
            </c:strRef>
          </c:cat>
          <c:val>
            <c:numRef>
              <c:f>Sheet1!$C$2:$C$5</c:f>
              <c:numCache>
                <c:formatCode>General</c:formatCode>
                <c:ptCount val="4"/>
                <c:pt idx="0">
                  <c:v>9.9</c:v>
                </c:pt>
                <c:pt idx="1">
                  <c:v>14.05</c:v>
                </c:pt>
                <c:pt idx="2">
                  <c:v>8.34</c:v>
                </c:pt>
                <c:pt idx="3">
                  <c:v>8.45</c:v>
                </c:pt>
              </c:numCache>
            </c:numRef>
          </c:val>
        </c:ser>
        <c:dLbls>
          <c:showLegendKey val="0"/>
          <c:showVal val="1"/>
          <c:showCatName val="0"/>
          <c:showSerName val="0"/>
          <c:showPercent val="0"/>
          <c:showBubbleSize val="0"/>
        </c:dLbls>
        <c:gapWidth val="100"/>
        <c:overlap val="-20"/>
        <c:axId val="683425133"/>
        <c:axId val="75457784"/>
      </c:barChart>
      <c:catAx>
        <c:axId val="683425133"/>
        <c:scaling>
          <c:orientation val="minMax"/>
        </c:scaling>
        <c:delete val="0"/>
        <c:axPos val="b"/>
        <c:numFmt formatCode="General"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0" vertOverflow="ellipsis" vert="horz" wrap="square" anchor="ctr" anchorCtr="1"/>
          <a:lstStyle/>
          <a:p>
            <a:pPr algn="ctr">
              <a:defRPr lang="en-US" altLang="zh-CN" sz="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75457784"/>
        <c:crosses val="autoZero"/>
        <c:auto val="1"/>
        <c:lblAlgn val="ctr"/>
        <c:lblOffset val="100"/>
        <c:noMultiLvlLbl val="0"/>
      </c:catAx>
      <c:valAx>
        <c:axId val="7545778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683425133"/>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en-US" altLang="zh-CN" sz="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1"/>
        <c:txPr>
          <a:bodyPr rot="0" spcFirstLastPara="0" vertOverflow="ellipsis" vert="horz" wrap="square" anchor="ctr" anchorCtr="1"/>
          <a:lstStyle/>
          <a:p>
            <a:pPr>
              <a:defRPr lang="en-US" altLang="zh-CN" sz="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ayout>
        <c:manualLayout>
          <c:xMode val="edge"/>
          <c:yMode val="edge"/>
          <c:x val="0.246746989628285"/>
          <c:y val="0.863354465709729"/>
          <c:w val="0.559101637927139"/>
          <c:h val="0.10313627042825"/>
        </c:manualLayout>
      </c:layout>
      <c:overlay val="0"/>
      <c:spPr>
        <a:noFill/>
        <a:ln>
          <a:noFill/>
        </a:ln>
        <a:effectLst/>
      </c:spPr>
      <c:txPr>
        <a:bodyPr rot="0" spcFirstLastPara="0" vertOverflow="ellipsis" vert="horz" wrap="square" anchor="ctr" anchorCtr="1"/>
        <a:lstStyle/>
        <a:p>
          <a:pPr>
            <a:defRPr lang="en-US" altLang="zh-CN" sz="6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extLst>
      <c:ext uri="{0b15fc19-7d7d-44ad-8c2d-2c3a37ce22c3}">
        <chartProps xmlns="https://web.wps.cn/et/2018/main" chartId="{a91fce6b-ef6b-4c1a-ab71-fc9bc668fb7e}"/>
      </c:ext>
    </c:extLst>
  </c:chart>
  <c:spPr>
    <a:noFill/>
    <a:ln>
      <a:noFill/>
    </a:ln>
    <a:effectLst/>
  </c:spPr>
  <c:txPr>
    <a:bodyPr/>
    <a:lstStyle/>
    <a:p>
      <a:pPr>
        <a:defRPr lang="zh-CN" sz="600">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0939041166173"/>
          <c:y val="0.108935590768867"/>
          <c:w val="0.881893196325704"/>
          <c:h val="0.700523377529658"/>
        </c:manualLayout>
      </c:layout>
      <c:barChart>
        <c:barDir val="col"/>
        <c:grouping val="clustered"/>
        <c:varyColors val="0"/>
        <c:ser>
          <c:idx val="0"/>
          <c:order val="0"/>
          <c:tx>
            <c:strRef>
              <c:f>Sheet1!$B$1</c:f>
              <c:strCache>
                <c:ptCount val="1"/>
                <c:pt idx="0">
                  <c:v>四价亚单位</c:v>
                </c:pt>
              </c:strCache>
            </c:strRef>
          </c:tx>
          <c:spPr>
            <a:solidFill>
              <a:srgbClr val="004EAC"/>
            </a:solidFill>
            <a:ln>
              <a:noFill/>
            </a:ln>
            <a:effectLst/>
          </c:spPr>
          <c:invertIfNegative val="0"/>
          <c:dLbls>
            <c:dLbl>
              <c:idx val="0"/>
              <c:layout>
                <c:manualLayout>
                  <c:x val="0"/>
                  <c:y val="0.017002048662734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0798084596967242"/>
                  <c:y val="0.00968415759926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0997605746209025"/>
                  <c:y val="0.014602681978900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0936649678566716"/>
                  <c:y val="0.019693011888863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lstStyle/>
              <a:p>
                <a:pPr algn="ctr">
                  <a:defRPr lang="en-US" altLang="zh-CN" sz="600" b="1" i="0" u="none" strike="noStrike" kern="1200" baseline="0">
                    <a:solidFill>
                      <a:srgbClr val="004EAC"/>
                    </a:solidFill>
                    <a:latin typeface="Arial" panose="020B0604020202020204" pitchFamily="34" charset="0"/>
                    <a:ea typeface="微软雅黑" panose="020B050302020402020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H1N1</c:v>
                </c:pt>
                <c:pt idx="1">
                  <c:v>H3N2</c:v>
                </c:pt>
                <c:pt idx="2">
                  <c:v>BV</c:v>
                </c:pt>
                <c:pt idx="3">
                  <c:v>BY</c:v>
                </c:pt>
              </c:strCache>
            </c:strRef>
          </c:cat>
          <c:val>
            <c:numRef>
              <c:f>Sheet1!$B$2:$B$5</c:f>
              <c:numCache>
                <c:formatCode>General</c:formatCode>
                <c:ptCount val="4"/>
                <c:pt idx="0">
                  <c:v>82.71</c:v>
                </c:pt>
                <c:pt idx="1">
                  <c:v>91.23</c:v>
                </c:pt>
                <c:pt idx="2">
                  <c:v>84.96</c:v>
                </c:pt>
                <c:pt idx="3">
                  <c:v>88.36</c:v>
                </c:pt>
              </c:numCache>
            </c:numRef>
          </c:val>
        </c:ser>
        <c:ser>
          <c:idx val="1"/>
          <c:order val="1"/>
          <c:tx>
            <c:strRef>
              <c:f>Sheet1!$C$1</c:f>
              <c:strCache>
                <c:ptCount val="1"/>
                <c:pt idx="0">
                  <c:v>对照组</c:v>
                </c:pt>
              </c:strCache>
            </c:strRef>
          </c:tx>
          <c:spPr>
            <a:solidFill>
              <a:schemeClr val="bg1">
                <a:lumMod val="75000"/>
              </a:schemeClr>
            </a:solidFill>
            <a:ln>
              <a:noFill/>
            </a:ln>
            <a:effectLst/>
          </c:spPr>
          <c:invertIfNegative val="0"/>
          <c:dLbls>
            <c:dLbl>
              <c:idx val="0"/>
              <c:layout>
                <c:manualLayout>
                  <c:x val="0"/>
                  <c:y val="0.019898192634704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0997605758087137"/>
                  <c:y val="0.02221193596432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19898192634704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02221193596432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6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H1N1</c:v>
                </c:pt>
                <c:pt idx="1">
                  <c:v>H3N2</c:v>
                </c:pt>
                <c:pt idx="2">
                  <c:v>BV</c:v>
                </c:pt>
                <c:pt idx="3">
                  <c:v>BY</c:v>
                </c:pt>
              </c:strCache>
            </c:strRef>
          </c:cat>
          <c:val>
            <c:numRef>
              <c:f>Sheet1!$C$2:$C$5</c:f>
              <c:numCache>
                <c:formatCode>General</c:formatCode>
                <c:ptCount val="4"/>
                <c:pt idx="0">
                  <c:v>78.65</c:v>
                </c:pt>
                <c:pt idx="1">
                  <c:v>89.25</c:v>
                </c:pt>
                <c:pt idx="2">
                  <c:v>81.08</c:v>
                </c:pt>
                <c:pt idx="3">
                  <c:v>81.96</c:v>
                </c:pt>
              </c:numCache>
            </c:numRef>
          </c:val>
        </c:ser>
        <c:dLbls>
          <c:showLegendKey val="0"/>
          <c:showVal val="1"/>
          <c:showCatName val="0"/>
          <c:showSerName val="0"/>
          <c:showPercent val="0"/>
          <c:showBubbleSize val="0"/>
        </c:dLbls>
        <c:gapWidth val="100"/>
        <c:overlap val="-20"/>
        <c:axId val="683425133"/>
        <c:axId val="75457784"/>
      </c:barChart>
      <c:catAx>
        <c:axId val="683425133"/>
        <c:scaling>
          <c:orientation val="minMax"/>
        </c:scaling>
        <c:delete val="0"/>
        <c:axPos val="b"/>
        <c:numFmt formatCode="General"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lgn="ctr">
              <a:defRPr lang="en-US" alt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crossAx val="75457784"/>
        <c:crosses val="autoZero"/>
        <c:auto val="1"/>
        <c:lblAlgn val="ctr"/>
        <c:lblOffset val="100"/>
        <c:noMultiLvlLbl val="0"/>
      </c:catAx>
      <c:valAx>
        <c:axId val="7545778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crossAx val="68342513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alt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Entry>
      <c:legendEntry>
        <c:idx val="1"/>
        <c:txPr>
          <a:bodyPr rot="0" spcFirstLastPara="1" vertOverflow="ellipsis" vert="horz" wrap="square" anchor="ctr" anchorCtr="1"/>
          <a:lstStyle/>
          <a:p>
            <a:pPr>
              <a:defRPr lang="en-US" alt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Entry>
      <c:layout>
        <c:manualLayout>
          <c:xMode val="edge"/>
          <c:yMode val="edge"/>
          <c:x val="0.256983204280822"/>
          <c:y val="0.904446239279861"/>
          <c:w val="0.53671189785088"/>
          <c:h val="0.0657103105611162"/>
        </c:manualLayout>
      </c:layout>
      <c:overlay val="0"/>
      <c:spPr>
        <a:noFill/>
        <a:ln>
          <a:noFill/>
        </a:ln>
        <a:effectLst/>
      </c:spPr>
      <c:txPr>
        <a:bodyPr rot="0" spcFirstLastPara="1" vertOverflow="ellipsis" vert="horz" wrap="square" anchor="ctr" anchorCtr="1"/>
        <a:lstStyle/>
        <a:p>
          <a:pPr>
            <a:defRPr lang="en-US" alt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
    <c:plotVisOnly val="1"/>
    <c:dispBlanksAs val="gap"/>
    <c:showDLblsOverMax val="0"/>
    <c:extLst>
      <c:ext uri="{0b15fc19-7d7d-44ad-8c2d-2c3a37ce22c3}">
        <chartProps xmlns="https://web.wps.cn/et/2018/main" chartId="{0a2ec40d-da57-43fc-ade7-ed03877dc937}"/>
      </c:ext>
    </c:extLst>
  </c:chart>
  <c:spPr>
    <a:noFill/>
    <a:ln>
      <a:noFill/>
    </a:ln>
    <a:effectLst/>
  </c:spPr>
  <c:txPr>
    <a:bodyPr/>
    <a:lstStyle/>
    <a:p>
      <a:pPr>
        <a:defRPr lang="zh-CN" sz="600">
          <a:latin typeface="Arial" panose="020B0604020202020204" pitchFamily="34" charset="0"/>
          <a:ea typeface="微软雅黑" panose="020B0503020204020204" charset="-122"/>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08967772069127"/>
          <c:y val="0.133461270062805"/>
          <c:w val="0.881893196325704"/>
          <c:h val="0.700523377529658"/>
        </c:manualLayout>
      </c:layout>
      <c:barChart>
        <c:barDir val="col"/>
        <c:grouping val="clustered"/>
        <c:varyColors val="0"/>
        <c:ser>
          <c:idx val="0"/>
          <c:order val="0"/>
          <c:tx>
            <c:strRef>
              <c:f>Sheet1!$B$1</c:f>
              <c:strCache>
                <c:ptCount val="1"/>
                <c:pt idx="0">
                  <c:v>四价亚单位</c:v>
                </c:pt>
              </c:strCache>
            </c:strRef>
          </c:tx>
          <c:spPr>
            <a:solidFill>
              <a:srgbClr val="004EAC"/>
            </a:solidFill>
            <a:ln>
              <a:noFill/>
            </a:ln>
            <a:effectLst/>
          </c:spPr>
          <c:invertIfNegative val="0"/>
          <c:dLbls>
            <c:spPr>
              <a:noFill/>
              <a:ln>
                <a:noFill/>
              </a:ln>
              <a:effectLst/>
            </c:spPr>
            <c:txPr>
              <a:bodyPr rot="0" spcFirstLastPara="1" vertOverflow="ellipsis" vert="horz" wrap="square" lIns="38100" tIns="19050" rIns="38100" bIns="19050" anchor="ctr" anchorCtr="0"/>
              <a:lstStyle/>
              <a:p>
                <a:pPr algn="ctr">
                  <a:defRPr lang="en-US" altLang="zh-CN" sz="600" b="1" i="0" u="none" strike="noStrike" kern="1200" baseline="0">
                    <a:solidFill>
                      <a:srgbClr val="004EAC"/>
                    </a:solidFill>
                    <a:latin typeface="Arial" panose="020B0604020202020204" pitchFamily="34" charset="0"/>
                    <a:ea typeface="微软雅黑" panose="020B050302020402020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H1N1</c:v>
                </c:pt>
                <c:pt idx="1">
                  <c:v>H3N2</c:v>
                </c:pt>
                <c:pt idx="2">
                  <c:v>BV</c:v>
                </c:pt>
                <c:pt idx="3">
                  <c:v>BY</c:v>
                </c:pt>
              </c:strCache>
            </c:strRef>
          </c:cat>
          <c:val>
            <c:numRef>
              <c:f>Sheet1!$B$2:$B$5</c:f>
              <c:numCache>
                <c:formatCode>General</c:formatCode>
                <c:ptCount val="4"/>
                <c:pt idx="0">
                  <c:v>96.6</c:v>
                </c:pt>
                <c:pt idx="1">
                  <c:v>97.96</c:v>
                </c:pt>
                <c:pt idx="2">
                  <c:v>89.45</c:v>
                </c:pt>
                <c:pt idx="3">
                  <c:v>95.92</c:v>
                </c:pt>
              </c:numCache>
            </c:numRef>
          </c:val>
        </c:ser>
        <c:ser>
          <c:idx val="1"/>
          <c:order val="1"/>
          <c:tx>
            <c:strRef>
              <c:f>Sheet1!$C$1</c:f>
              <c:strCache>
                <c:ptCount val="1"/>
                <c:pt idx="0">
                  <c:v>对照组</c:v>
                </c:pt>
              </c:strCache>
            </c:strRef>
          </c:tx>
          <c:spPr>
            <a:solidFill>
              <a:schemeClr val="bg1">
                <a:lumMod val="75000"/>
              </a:schemeClr>
            </a:solidFill>
            <a:ln>
              <a:noFill/>
            </a:ln>
            <a:effectLst/>
          </c:spPr>
          <c:invertIfNegative val="0"/>
          <c:dLbls>
            <c:dLbl>
              <c:idx val="1"/>
              <c:layout>
                <c:manualLayout>
                  <c:x val="0.00650825982841623"/>
                  <c:y val="0.02349217478652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6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H1N1</c:v>
                </c:pt>
                <c:pt idx="1">
                  <c:v>H3N2</c:v>
                </c:pt>
                <c:pt idx="2">
                  <c:v>BV</c:v>
                </c:pt>
                <c:pt idx="3">
                  <c:v>BY</c:v>
                </c:pt>
              </c:strCache>
            </c:strRef>
          </c:cat>
          <c:val>
            <c:numRef>
              <c:f>Sheet1!$C$2:$C$5</c:f>
              <c:numCache>
                <c:formatCode>General</c:formatCode>
                <c:ptCount val="4"/>
                <c:pt idx="0">
                  <c:v>96.01</c:v>
                </c:pt>
                <c:pt idx="1">
                  <c:v>97.36</c:v>
                </c:pt>
                <c:pt idx="2">
                  <c:v>87.5</c:v>
                </c:pt>
                <c:pt idx="3">
                  <c:v>94.26</c:v>
                </c:pt>
              </c:numCache>
            </c:numRef>
          </c:val>
        </c:ser>
        <c:dLbls>
          <c:showLegendKey val="0"/>
          <c:showVal val="1"/>
          <c:showCatName val="0"/>
          <c:showSerName val="0"/>
          <c:showPercent val="0"/>
          <c:showBubbleSize val="0"/>
        </c:dLbls>
        <c:gapWidth val="100"/>
        <c:overlap val="-20"/>
        <c:axId val="683425133"/>
        <c:axId val="75457784"/>
      </c:barChart>
      <c:catAx>
        <c:axId val="683425133"/>
        <c:scaling>
          <c:orientation val="minMax"/>
        </c:scaling>
        <c:delete val="0"/>
        <c:axPos val="b"/>
        <c:numFmt formatCode="General"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crossAx val="75457784"/>
        <c:crosses val="autoZero"/>
        <c:auto val="1"/>
        <c:lblAlgn val="ctr"/>
        <c:lblOffset val="100"/>
        <c:noMultiLvlLbl val="0"/>
      </c:catAx>
      <c:valAx>
        <c:axId val="7545778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crossAx val="68342513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Entry>
      <c:legendEntry>
        <c:idx val="1"/>
        <c:txPr>
          <a:bodyPr rot="0" spcFirstLastPara="1" vertOverflow="ellipsis" vert="horz" wrap="square" anchor="ctr" anchorCtr="1"/>
          <a:lstStyle/>
          <a:p>
            <a:pPr>
              <a:defRPr 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Entry>
      <c:layout>
        <c:manualLayout>
          <c:xMode val="edge"/>
          <c:yMode val="edge"/>
          <c:x val="0.19539464971527"/>
          <c:y val="0.928231427672644"/>
          <c:w val="0.609210462355756"/>
          <c:h val="0.0665119005206119"/>
        </c:manualLayout>
      </c:layout>
      <c:overlay val="0"/>
      <c:spPr>
        <a:noFill/>
        <a:ln>
          <a:noFill/>
        </a:ln>
        <a:effectLst/>
      </c:spPr>
      <c:txPr>
        <a:bodyPr rot="0" spcFirstLastPara="1" vertOverflow="ellipsis" vert="horz" wrap="square" anchor="ctr" anchorCtr="1"/>
        <a:lstStyle/>
        <a:p>
          <a:pPr>
            <a:defRPr lang="zh-CN" sz="6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sym typeface="Arial" panose="020B0604020202020204" pitchFamily="34" charset="0"/>
            </a:defRPr>
          </a:pPr>
        </a:p>
      </c:txPr>
    </c:legend>
    <c:plotVisOnly val="1"/>
    <c:dispBlanksAs val="gap"/>
    <c:showDLblsOverMax val="0"/>
    <c:extLst>
      <c:ext uri="{0b15fc19-7d7d-44ad-8c2d-2c3a37ce22c3}">
        <chartProps xmlns="https://web.wps.cn/et/2018/main" chartId="{44943f64-7a0b-4bfa-92d9-12c20c86899b}"/>
      </c:ext>
    </c:extLst>
  </c:chart>
  <c:spPr>
    <a:noFill/>
    <a:ln>
      <a:noFill/>
    </a:ln>
    <a:effectLst/>
  </c:spPr>
  <c:txPr>
    <a:bodyPr/>
    <a:lstStyle/>
    <a:p>
      <a:pPr>
        <a:defRPr lang="zh-CN" sz="600">
          <a:latin typeface="Arial" panose="020B0604020202020204" pitchFamily="34" charset="0"/>
          <a:ea typeface="微软雅黑" panose="020B0503020204020204" charset="-122"/>
          <a:sym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亚单位为什么安全？亚单位弱于裂解？亚单位价格很贵？</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solidFill>
                  <a:schemeClr val="bg1"/>
                </a:solidFill>
                <a:latin typeface="Arial" panose="020B0604020202020204" pitchFamily="34" charset="0"/>
                <a:ea typeface="微软雅黑" panose="020B0503020204020204" charset="-122"/>
                <a:sym typeface="思源黑体 CN Normal" panose="020B0400000000000000" pitchFamily="34" charset="-122"/>
              </a:rPr>
              <a:t>四价亚单位流感疫苗的</a:t>
            </a:r>
            <a:r>
              <a:rPr lang="en-US" altLang="zh-CN" noProof="0" dirty="0">
                <a:solidFill>
                  <a:schemeClr val="bg1"/>
                </a:solidFill>
                <a:latin typeface="Arial" panose="020B0604020202020204" pitchFamily="34" charset="0"/>
                <a:ea typeface="微软雅黑" panose="020B0503020204020204" charset="-122"/>
                <a:sym typeface="思源黑体 CN Normal" panose="020B0400000000000000" pitchFamily="34" charset="-122"/>
              </a:rPr>
              <a:t>1-3</a:t>
            </a:r>
            <a:r>
              <a:rPr lang="zh-CN" altLang="en-US" noProof="0" dirty="0">
                <a:solidFill>
                  <a:schemeClr val="bg1"/>
                </a:solidFill>
                <a:latin typeface="Arial" panose="020B0604020202020204" pitchFamily="34" charset="0"/>
                <a:ea typeface="微软雅黑" panose="020B0503020204020204" charset="-122"/>
                <a:sym typeface="思源黑体 CN Normal" panose="020B0400000000000000" pitchFamily="34" charset="-122"/>
              </a:rPr>
              <a:t>期临床研究成果发表在疫苗学等国际知名期刊，其免疫原性和安全性结果被</a:t>
            </a:r>
            <a:r>
              <a:rPr lang="en-US" altLang="zh-CN" noProof="0" dirty="0">
                <a:solidFill>
                  <a:schemeClr val="bg1"/>
                </a:solidFill>
                <a:latin typeface="Arial" panose="020B0604020202020204" pitchFamily="34" charset="0"/>
                <a:ea typeface="微软雅黑" panose="020B0503020204020204" charset="-122"/>
                <a:sym typeface="思源黑体 CN Normal" panose="020B0400000000000000" pitchFamily="34" charset="-122"/>
              </a:rPr>
              <a:t>《</a:t>
            </a:r>
            <a:r>
              <a:rPr lang="zh-CN" altLang="en-US" noProof="0" dirty="0">
                <a:solidFill>
                  <a:schemeClr val="bg1"/>
                </a:solidFill>
                <a:latin typeface="Arial" panose="020B0604020202020204" pitchFamily="34" charset="0"/>
                <a:ea typeface="微软雅黑" panose="020B0503020204020204" charset="-122"/>
                <a:sym typeface="思源黑体 CN Normal" panose="020B0400000000000000" pitchFamily="34" charset="-122"/>
              </a:rPr>
              <a:t>中国流感疫苗预防接种技术指南</a:t>
            </a:r>
            <a:r>
              <a:rPr lang="en-US" altLang="zh-CN" noProof="0" dirty="0">
                <a:solidFill>
                  <a:schemeClr val="bg1"/>
                </a:solidFill>
                <a:latin typeface="Arial" panose="020B0604020202020204" pitchFamily="34" charset="0"/>
                <a:ea typeface="微软雅黑" panose="020B0503020204020204" charset="-122"/>
                <a:sym typeface="思源黑体 CN Normal" panose="020B0400000000000000" pitchFamily="34" charset="-122"/>
              </a:rPr>
              <a:t>》</a:t>
            </a:r>
            <a:r>
              <a:rPr lang="zh-CN" altLang="en-US" noProof="0" dirty="0">
                <a:solidFill>
                  <a:schemeClr val="bg1"/>
                </a:solidFill>
                <a:latin typeface="Arial" panose="020B0604020202020204" pitchFamily="34" charset="0"/>
                <a:ea typeface="微软雅黑" panose="020B0503020204020204" charset="-122"/>
                <a:sym typeface="思源黑体 CN Normal" panose="020B0400000000000000" pitchFamily="34" charset="-122"/>
              </a:rPr>
              <a:t>引用。指南明确指出：</a:t>
            </a:r>
            <a:r>
              <a:rPr lang="zh-CN" altLang="en-US" b="0" noProof="0" dirty="0">
                <a:solidFill>
                  <a:schemeClr val="bg1"/>
                </a:solidFill>
                <a:latin typeface="Arial" panose="020B0604020202020204" pitchFamily="34" charset="0"/>
                <a:ea typeface="微软雅黑" panose="020B0503020204020204" charset="-122"/>
                <a:sym typeface="思源黑体 CN Normal" panose="020B0400000000000000" pitchFamily="34" charset="-122"/>
              </a:rPr>
              <a:t>四价流感亚单位疫苗</a:t>
            </a:r>
            <a:r>
              <a:rPr kumimoji="0" lang="zh-CN" altLang="en-US" sz="12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针对四种疫苗株诱导出更强的免疫反应，GMT（抗体几何平均滴度）均高于裂解疫苗且具有统计学显著性；</a:t>
            </a:r>
            <a:r>
              <a:rPr kumimoji="0" lang="zh-CN" altLang="en-US" sz="12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相较于裂解疫苗具有更好的安全性。</a:t>
            </a:r>
            <a:endParaRPr lang="en-US" altLang="zh-CN" b="0" noProof="0" dirty="0">
              <a:solidFill>
                <a:schemeClr val="bg1"/>
              </a:solidFill>
              <a:latin typeface="Arial" panose="020B0604020202020204" pitchFamily="34" charset="0"/>
              <a:ea typeface="微软雅黑" panose="020B0503020204020204" charset="-122"/>
              <a:sym typeface="思源黑体 CN Normal" panose="020B0400000000000000" pitchFamily="34" charset="-122"/>
            </a:endParaRPr>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tags" Target="../tags/tag2.xml"/><Relationship Id="rId4" Type="http://schemas.openxmlformats.org/officeDocument/2006/relationships/image" Target="../media/image2.jpeg"/><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4.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1.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2.xml"/><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首页封面">
    <p:spTree>
      <p:nvGrpSpPr>
        <p:cNvPr id="1" name=""/>
        <p:cNvGrpSpPr/>
        <p:nvPr/>
      </p:nvGrpSpPr>
      <p:grpSpPr>
        <a:xfrm>
          <a:off x="0" y="0"/>
          <a:ext cx="0" cy="0"/>
          <a:chOff x="0" y="0"/>
          <a:chExt cx="0" cy="0"/>
        </a:xfrm>
      </p:grpSpPr>
      <p:pic>
        <p:nvPicPr>
          <p:cNvPr id="7" name="图片 6" descr="横版LOGO带英文配色一"/>
          <p:cNvPicPr>
            <a:picLocks noChangeAspect="1"/>
          </p:cNvPicPr>
          <p:nvPr userDrawn="1">
            <p:custDataLst>
              <p:tags r:id="rId2"/>
            </p:custDataLst>
          </p:nvPr>
        </p:nvPicPr>
        <p:blipFill>
          <a:blip r:embed="rId3"/>
          <a:stretch>
            <a:fillRect/>
          </a:stretch>
        </p:blipFill>
        <p:spPr>
          <a:xfrm>
            <a:off x="9959340" y="444341"/>
            <a:ext cx="1813560" cy="488315"/>
          </a:xfrm>
          <a:prstGeom prst="rect">
            <a:avLst/>
          </a:prstGeom>
        </p:spPr>
      </p:pic>
      <p:pic>
        <p:nvPicPr>
          <p:cNvPr id="4" name="图片 3" descr="中慧公司模板02"/>
          <p:cNvPicPr>
            <a:picLocks noChangeAspect="1"/>
          </p:cNvPicPr>
          <p:nvPr userDrawn="1"/>
        </p:nvPicPr>
        <p:blipFill>
          <a:blip r:embed="rId4"/>
          <a:stretch>
            <a:fillRect/>
          </a:stretch>
        </p:blipFill>
        <p:spPr>
          <a:xfrm>
            <a:off x="0" y="0"/>
            <a:ext cx="12192000" cy="6858000"/>
          </a:xfrm>
          <a:prstGeom prst="rect">
            <a:avLst/>
          </a:prstGeom>
        </p:spPr>
      </p:pic>
      <p:pic>
        <p:nvPicPr>
          <p:cNvPr id="10" name="图片 9" descr="横版LOGO带英文配色一"/>
          <p:cNvPicPr>
            <a:picLocks noChangeAspect="1"/>
          </p:cNvPicPr>
          <p:nvPr userDrawn="1">
            <p:custDataLst>
              <p:tags r:id="rId5"/>
            </p:custDataLst>
          </p:nvPr>
        </p:nvPicPr>
        <p:blipFill>
          <a:blip r:embed="rId3"/>
          <a:stretch>
            <a:fillRect/>
          </a:stretch>
        </p:blipFill>
        <p:spPr>
          <a:xfrm>
            <a:off x="586105" y="481965"/>
            <a:ext cx="1813560" cy="488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5_竖排标题与文本">
    <p:spTree>
      <p:nvGrpSpPr>
        <p:cNvPr id="1" name=""/>
        <p:cNvGrpSpPr/>
        <p:nvPr/>
      </p:nvGrpSpPr>
      <p:grpSpPr>
        <a:xfrm>
          <a:off x="0" y="0"/>
          <a:ext cx="0" cy="0"/>
          <a:chOff x="0" y="0"/>
          <a:chExt cx="0" cy="0"/>
        </a:xfrm>
      </p:grpSpPr>
      <p:pic>
        <p:nvPicPr>
          <p:cNvPr id="3" name="图片 2" descr="中慧公司模板"/>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横版LOGO带英文配色一"/>
          <p:cNvPicPr>
            <a:picLocks noChangeAspect="1"/>
          </p:cNvPicPr>
          <p:nvPr userDrawn="1">
            <p:custDataLst>
              <p:tags r:id="rId3"/>
            </p:custDataLst>
          </p:nvPr>
        </p:nvPicPr>
        <p:blipFill>
          <a:blip r:embed="rId4"/>
          <a:stretch>
            <a:fillRect/>
          </a:stretch>
        </p:blipFill>
        <p:spPr>
          <a:xfrm>
            <a:off x="586105" y="481965"/>
            <a:ext cx="1813560" cy="488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3_竖排标题与文本">
    <p:spTree>
      <p:nvGrpSpPr>
        <p:cNvPr id="1" name=""/>
        <p:cNvGrpSpPr/>
        <p:nvPr/>
      </p:nvGrpSpPr>
      <p:grpSpPr>
        <a:xfrm>
          <a:off x="0" y="0"/>
          <a:ext cx="0" cy="0"/>
          <a:chOff x="0" y="0"/>
          <a:chExt cx="0" cy="0"/>
        </a:xfrm>
      </p:grpSpPr>
      <p:pic>
        <p:nvPicPr>
          <p:cNvPr id="3" name="图片 2" descr="PPT模板-9"/>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cxnSp>
        <p:nvCxnSpPr>
          <p:cNvPr id="104" name="直接连接符 103"/>
          <p:cNvCxnSpPr/>
          <p:nvPr userDrawn="1">
            <p:custDataLst>
              <p:tags r:id="rId4"/>
            </p:custDataLst>
          </p:nvPr>
        </p:nvCxnSpPr>
        <p:spPr>
          <a:xfrm>
            <a:off x="848882" y="1279646"/>
            <a:ext cx="7833815" cy="0"/>
          </a:xfrm>
          <a:prstGeom prst="line">
            <a:avLst/>
          </a:prstGeom>
          <a:ln w="12700">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9733667" y="448649"/>
            <a:ext cx="1861584" cy="4716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2_竖排标题与文本">
    <p:spTree>
      <p:nvGrpSpPr>
        <p:cNvPr id="1" name=""/>
        <p:cNvGrpSpPr/>
        <p:nvPr/>
      </p:nvGrpSpPr>
      <p:grpSpPr>
        <a:xfrm>
          <a:off x="0" y="0"/>
          <a:ext cx="0" cy="0"/>
          <a:chOff x="0" y="0"/>
          <a:chExt cx="0" cy="0"/>
        </a:xfrm>
      </p:grpSpPr>
      <p:pic>
        <p:nvPicPr>
          <p:cNvPr id="2" name="图片 1" descr="PPT模板-8"/>
          <p:cNvPicPr>
            <a:picLocks noChangeAspect="1"/>
          </p:cNvPicPr>
          <p:nvPr userDrawn="1"/>
        </p:nvPicPr>
        <p:blipFill>
          <a:blip r:embed="rId2"/>
          <a:stretch>
            <a:fillRect/>
          </a:stretch>
        </p:blipFill>
        <p:spPr>
          <a:xfrm>
            <a:off x="0" y="0"/>
            <a:ext cx="12192000" cy="6858000"/>
          </a:xfrm>
          <a:prstGeom prst="rect">
            <a:avLst/>
          </a:prstGeom>
        </p:spPr>
      </p:pic>
      <p:grpSp>
        <p:nvGrpSpPr>
          <p:cNvPr id="3" name="组合 2"/>
          <p:cNvGrpSpPr/>
          <p:nvPr userDrawn="1"/>
        </p:nvGrpSpPr>
        <p:grpSpPr>
          <a:xfrm>
            <a:off x="483235" y="469899"/>
            <a:ext cx="520065" cy="348615"/>
            <a:chOff x="612775" y="468630"/>
            <a:chExt cx="520065" cy="348615"/>
          </a:xfrm>
        </p:grpSpPr>
        <p:sp>
          <p:nvSpPr>
            <p:cNvPr id="4" name="流程图: 可选过程 3"/>
            <p:cNvSpPr/>
            <p:nvPr userDrawn="1">
              <p:custDataLst>
                <p:tags r:id="rId3"/>
              </p:custDataLst>
            </p:nvPr>
          </p:nvSpPr>
          <p:spPr>
            <a:xfrm rot="2760000">
              <a:off x="793750" y="467995"/>
              <a:ext cx="338455" cy="339725"/>
            </a:xfrm>
            <a:prstGeom prst="flowChartAlternateProcess">
              <a:avLst/>
            </a:pr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ts val="0"/>
                </a:spcBef>
                <a:spcAft>
                  <a:spcPts val="0"/>
                </a:spcAft>
                <a:buClrTx/>
                <a:buSzTx/>
                <a:buFontTx/>
                <a:defRPr/>
              </a:pPr>
              <a:endParaRPr lang="zh-CN" altLang="en-US" sz="1600" noProof="0">
                <a:ln>
                  <a:noFill/>
                </a:ln>
                <a:solidFill>
                  <a:srgbClr val="FFFFFF"/>
                </a:solidFill>
                <a:effectLst/>
                <a:uLnTx/>
                <a:uFillTx/>
                <a:latin typeface="思源黑体 CN Normal" panose="020B0400000000000000" pitchFamily="34" charset="-122"/>
                <a:ea typeface="思源黑体 CN Medium" panose="020B0600000000000000" pitchFamily="34" charset="-122"/>
                <a:sym typeface="思源黑体 CN Normal" panose="020B0400000000000000" pitchFamily="34" charset="-122"/>
              </a:endParaRPr>
            </a:p>
          </p:txBody>
        </p:sp>
        <p:sp>
          <p:nvSpPr>
            <p:cNvPr id="5" name="流程图: 可选过程 4"/>
            <p:cNvSpPr/>
            <p:nvPr userDrawn="1">
              <p:custDataLst>
                <p:tags r:id="rId4"/>
              </p:custDataLst>
            </p:nvPr>
          </p:nvSpPr>
          <p:spPr>
            <a:xfrm rot="2580000">
              <a:off x="612775" y="470535"/>
              <a:ext cx="356235" cy="346710"/>
            </a:xfrm>
            <a:prstGeom prst="flowChartAlternateProcess">
              <a:avLst/>
            </a:prstGeom>
            <a:gradFill>
              <a:gsLst>
                <a:gs pos="0">
                  <a:srgbClr val="0050B0"/>
                </a:gs>
                <a:gs pos="62000">
                  <a:srgbClr val="014ABB"/>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思源黑体 CN Normal" panose="020B0400000000000000" pitchFamily="34" charset="-122"/>
                <a:ea typeface="思源黑体 CN Medium" panose="020B0600000000000000" pitchFamily="34" charset="-122"/>
                <a:sym typeface="思源黑体 CN Normal" panose="020B0400000000000000" pitchFamily="34" charset="-122"/>
              </a:endParaRPr>
            </a:p>
          </p:txBody>
        </p:sp>
      </p:grpSp>
      <p:pic>
        <p:nvPicPr>
          <p:cNvPr id="7" name="图片 6" descr="横版LOGO带英文配色一"/>
          <p:cNvPicPr>
            <a:picLocks noChangeAspect="1"/>
          </p:cNvPicPr>
          <p:nvPr userDrawn="1">
            <p:custDataLst>
              <p:tags r:id="rId5"/>
            </p:custDataLst>
          </p:nvPr>
        </p:nvPicPr>
        <p:blipFill>
          <a:blip r:embed="rId6"/>
          <a:stretch>
            <a:fillRect/>
          </a:stretch>
        </p:blipFill>
        <p:spPr>
          <a:xfrm>
            <a:off x="10017125" y="416560"/>
            <a:ext cx="1691640" cy="455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cxnSp>
        <p:nvCxnSpPr>
          <p:cNvPr id="29" name="直接连接符 28"/>
          <p:cNvCxnSpPr/>
          <p:nvPr userDrawn="1">
            <p:custDataLst>
              <p:tags r:id="rId2"/>
            </p:custDataLst>
          </p:nvPr>
        </p:nvCxnSpPr>
        <p:spPr>
          <a:xfrm>
            <a:off x="521858" y="1097991"/>
            <a:ext cx="11148060" cy="0"/>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521858" y="346312"/>
            <a:ext cx="7769713" cy="531273"/>
          </a:xfrm>
          <a:noFill/>
        </p:spPr>
        <p:txBody>
          <a:bodyPr wrap="square" rtlCol="0">
            <a:noAutofit/>
            <a:scene3d>
              <a:camera prst="orthographicFront"/>
              <a:lightRig rig="threePt" dir="t"/>
            </a:scene3d>
          </a:bodyPr>
          <a:lstStyle>
            <a:lvl1pPr>
              <a:defRPr lang="zh-CN" altLang="en-US" sz="2800">
                <a:solidFill>
                  <a:srgbClr val="004ABB"/>
                </a:solidFill>
                <a:latin typeface="+mj-ea"/>
                <a:cs typeface="Times New Roman" panose="02020603050405020304" charset="0"/>
              </a:defRPr>
            </a:lvl1pPr>
          </a:lstStyle>
          <a:p>
            <a:pPr marL="0" lvl="0">
              <a:spcBef>
                <a:spcPts val="0"/>
              </a:spcBef>
              <a:spcAft>
                <a:spcPts val="0"/>
              </a:spcAft>
              <a:buClrTx/>
              <a:buSzTx/>
              <a:buFontTx/>
            </a:pPr>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9_竖排标题与文本">
    <p:spTree>
      <p:nvGrpSpPr>
        <p:cNvPr id="1" name=""/>
        <p:cNvGrpSpPr/>
        <p:nvPr/>
      </p:nvGrpSpPr>
      <p:grpSpPr>
        <a:xfrm>
          <a:off x="0" y="0"/>
          <a:ext cx="0" cy="0"/>
          <a:chOff x="0" y="0"/>
          <a:chExt cx="0" cy="0"/>
        </a:xfrm>
      </p:grpSpPr>
      <p:pic>
        <p:nvPicPr>
          <p:cNvPr id="2" name="图片 1" descr="PPT模板-8"/>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横版LOGO带英文配色一"/>
          <p:cNvPicPr>
            <a:picLocks noChangeAspect="1"/>
          </p:cNvPicPr>
          <p:nvPr userDrawn="1">
            <p:custDataLst>
              <p:tags r:id="rId3"/>
            </p:custDataLst>
          </p:nvPr>
        </p:nvPicPr>
        <p:blipFill>
          <a:blip r:embed="rId4"/>
          <a:stretch>
            <a:fillRect/>
          </a:stretch>
        </p:blipFill>
        <p:spPr>
          <a:xfrm>
            <a:off x="9959340" y="444341"/>
            <a:ext cx="1813560" cy="488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6_竖排标题与文本">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638"/>
          <a:stretch>
            <a:fillRect/>
          </a:stretch>
        </p:blipFill>
        <p:spPr>
          <a:xfrm>
            <a:off x="0" y="0"/>
            <a:ext cx="12192000" cy="5486400"/>
          </a:xfrm>
          <a:prstGeom prst="rect">
            <a:avLst/>
          </a:prstGeom>
        </p:spPr>
      </p:pic>
      <p:pic>
        <p:nvPicPr>
          <p:cNvPr id="3" name="图片 2" descr="横版LOGO带英文配色一"/>
          <p:cNvPicPr>
            <a:picLocks noChangeAspect="1"/>
          </p:cNvPicPr>
          <p:nvPr userDrawn="1">
            <p:custDataLst>
              <p:tags r:id="rId3"/>
            </p:custDataLst>
          </p:nvPr>
        </p:nvPicPr>
        <p:blipFill>
          <a:blip r:embed="rId4"/>
          <a:stretch>
            <a:fillRect/>
          </a:stretch>
        </p:blipFill>
        <p:spPr>
          <a:xfrm>
            <a:off x="9850120" y="426720"/>
            <a:ext cx="1813560" cy="488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cxnSp>
        <p:nvCxnSpPr>
          <p:cNvPr id="28" name="直接连接符 27"/>
          <p:cNvCxnSpPr/>
          <p:nvPr userDrawn="1">
            <p:custDataLst>
              <p:tags r:id="rId2"/>
            </p:custDataLst>
          </p:nvPr>
        </p:nvCxnSpPr>
        <p:spPr>
          <a:xfrm>
            <a:off x="560594" y="6389258"/>
            <a:ext cx="11148060" cy="0"/>
          </a:xfrm>
          <a:prstGeom prst="line">
            <a:avLst/>
          </a:prstGeom>
          <a:ln w="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3"/>
            </p:custDataLst>
          </p:nvPr>
        </p:nvCxnSpPr>
        <p:spPr>
          <a:xfrm>
            <a:off x="560594" y="1119393"/>
            <a:ext cx="11148060" cy="0"/>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 name="文本框 1"/>
          <p:cNvSpPr txBox="1"/>
          <p:nvPr userDrawn="1">
            <p:custDataLst>
              <p:tags r:id="rId4"/>
            </p:custDataLst>
          </p:nvPr>
        </p:nvSpPr>
        <p:spPr>
          <a:xfrm>
            <a:off x="431891" y="326487"/>
            <a:ext cx="9429115" cy="514350"/>
          </a:xfrm>
          <a:prstGeom prst="rect">
            <a:avLst/>
          </a:prstGeom>
          <a:noFill/>
        </p:spPr>
        <p:txBody>
          <a:bodyPr wrap="square" rtlCol="0">
            <a:noAutofit/>
            <a:scene3d>
              <a:camera prst="orthographicFront"/>
              <a:lightRig rig="threePt" dir="t"/>
            </a:scene3d>
          </a:bodyPr>
          <a:lstStyle>
            <a:defPPr>
              <a:defRPr lang="zh-CN"/>
            </a:defPPr>
            <a:lvl1pPr>
              <a:spcBef>
                <a:spcPts val="0"/>
              </a:spcBef>
              <a:spcAft>
                <a:spcPts val="0"/>
              </a:spcAft>
              <a:buClrTx/>
              <a:buSzTx/>
              <a:buFontTx/>
              <a:defRPr sz="2800" b="1">
                <a:solidFill>
                  <a:srgbClr val="004ABB"/>
                </a:solidFill>
                <a:latin typeface="+mj-ea"/>
                <a:ea typeface="+mj-ea"/>
                <a:cs typeface="Times New Roman" panose="02020603050405020304" charset="0"/>
              </a:defRPr>
            </a:lvl1pPr>
          </a:lstStyle>
          <a:p>
            <a:endParaRPr lang="zh-CN" altLang="en-US" dirty="0">
              <a:sym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6"/>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8" Type="http://schemas.openxmlformats.org/officeDocument/2006/relationships/notesSlide" Target="../notesSlides/notesSlide6.xml"/><Relationship Id="rId57" Type="http://schemas.openxmlformats.org/officeDocument/2006/relationships/slideLayout" Target="../slideLayouts/slideLayout5.xml"/><Relationship Id="rId56" Type="http://schemas.openxmlformats.org/officeDocument/2006/relationships/tags" Target="../tags/tag90.xml"/><Relationship Id="rId55" Type="http://schemas.openxmlformats.org/officeDocument/2006/relationships/tags" Target="../tags/tag89.xml"/><Relationship Id="rId54" Type="http://schemas.openxmlformats.org/officeDocument/2006/relationships/tags" Target="../tags/tag88.xml"/><Relationship Id="rId53" Type="http://schemas.openxmlformats.org/officeDocument/2006/relationships/tags" Target="../tags/tag87.xml"/><Relationship Id="rId52" Type="http://schemas.openxmlformats.org/officeDocument/2006/relationships/tags" Target="../tags/tag86.xml"/><Relationship Id="rId51" Type="http://schemas.openxmlformats.org/officeDocument/2006/relationships/tags" Target="../tags/tag85.xml"/><Relationship Id="rId50" Type="http://schemas.openxmlformats.org/officeDocument/2006/relationships/tags" Target="../tags/tag84.xml"/><Relationship Id="rId5" Type="http://schemas.openxmlformats.org/officeDocument/2006/relationships/tags" Target="../tags/tag39.xml"/><Relationship Id="rId49" Type="http://schemas.openxmlformats.org/officeDocument/2006/relationships/tags" Target="../tags/tag83.xml"/><Relationship Id="rId48" Type="http://schemas.openxmlformats.org/officeDocument/2006/relationships/tags" Target="../tags/tag82.xml"/><Relationship Id="rId47" Type="http://schemas.openxmlformats.org/officeDocument/2006/relationships/tags" Target="../tags/tag81.xml"/><Relationship Id="rId46" Type="http://schemas.openxmlformats.org/officeDocument/2006/relationships/tags" Target="../tags/tag80.xml"/><Relationship Id="rId45" Type="http://schemas.openxmlformats.org/officeDocument/2006/relationships/tags" Target="../tags/tag79.xml"/><Relationship Id="rId44" Type="http://schemas.openxmlformats.org/officeDocument/2006/relationships/tags" Target="../tags/tag78.xml"/><Relationship Id="rId43" Type="http://schemas.openxmlformats.org/officeDocument/2006/relationships/tags" Target="../tags/tag77.xml"/><Relationship Id="rId42" Type="http://schemas.openxmlformats.org/officeDocument/2006/relationships/tags" Target="../tags/tag76.xml"/><Relationship Id="rId41" Type="http://schemas.openxmlformats.org/officeDocument/2006/relationships/tags" Target="../tags/tag75.xml"/><Relationship Id="rId40" Type="http://schemas.openxmlformats.org/officeDocument/2006/relationships/tags" Target="../tags/tag74.xml"/><Relationship Id="rId4" Type="http://schemas.openxmlformats.org/officeDocument/2006/relationships/chart" Target="../charts/chart4.xml"/><Relationship Id="rId39" Type="http://schemas.openxmlformats.org/officeDocument/2006/relationships/tags" Target="../tags/tag73.xml"/><Relationship Id="rId38" Type="http://schemas.openxmlformats.org/officeDocument/2006/relationships/tags" Target="../tags/tag72.xml"/><Relationship Id="rId37" Type="http://schemas.openxmlformats.org/officeDocument/2006/relationships/tags" Target="../tags/tag71.xml"/><Relationship Id="rId36" Type="http://schemas.openxmlformats.org/officeDocument/2006/relationships/tags" Target="../tags/tag70.xml"/><Relationship Id="rId35" Type="http://schemas.openxmlformats.org/officeDocument/2006/relationships/tags" Target="../tags/tag69.xml"/><Relationship Id="rId34" Type="http://schemas.openxmlformats.org/officeDocument/2006/relationships/tags" Target="../tags/tag68.xml"/><Relationship Id="rId33" Type="http://schemas.openxmlformats.org/officeDocument/2006/relationships/tags" Target="../tags/tag67.xml"/><Relationship Id="rId32" Type="http://schemas.openxmlformats.org/officeDocument/2006/relationships/tags" Target="../tags/tag66.xml"/><Relationship Id="rId31" Type="http://schemas.openxmlformats.org/officeDocument/2006/relationships/tags" Target="../tags/tag65.xml"/><Relationship Id="rId30" Type="http://schemas.openxmlformats.org/officeDocument/2006/relationships/tags" Target="../tags/tag64.xml"/><Relationship Id="rId3" Type="http://schemas.openxmlformats.org/officeDocument/2006/relationships/chart" Target="../charts/chart3.xml"/><Relationship Id="rId29" Type="http://schemas.openxmlformats.org/officeDocument/2006/relationships/tags" Target="../tags/tag63.xml"/><Relationship Id="rId28" Type="http://schemas.openxmlformats.org/officeDocument/2006/relationships/tags" Target="../tags/tag62.xml"/><Relationship Id="rId27" Type="http://schemas.openxmlformats.org/officeDocument/2006/relationships/tags" Target="../tags/tag61.xml"/><Relationship Id="rId26" Type="http://schemas.openxmlformats.org/officeDocument/2006/relationships/tags" Target="../tags/tag60.xml"/><Relationship Id="rId25" Type="http://schemas.openxmlformats.org/officeDocument/2006/relationships/tags" Target="../tags/tag59.xml"/><Relationship Id="rId24" Type="http://schemas.openxmlformats.org/officeDocument/2006/relationships/tags" Target="../tags/tag58.xml"/><Relationship Id="rId23" Type="http://schemas.openxmlformats.org/officeDocument/2006/relationships/tags" Target="../tags/tag57.xml"/><Relationship Id="rId22" Type="http://schemas.openxmlformats.org/officeDocument/2006/relationships/tags" Target="../tags/tag56.xml"/><Relationship Id="rId21" Type="http://schemas.openxmlformats.org/officeDocument/2006/relationships/tags" Target="../tags/tag55.xml"/><Relationship Id="rId20" Type="http://schemas.openxmlformats.org/officeDocument/2006/relationships/tags" Target="../tags/tag54.xml"/><Relationship Id="rId2" Type="http://schemas.openxmlformats.org/officeDocument/2006/relationships/chart" Target="../charts/chart2.xml"/><Relationship Id="rId19" Type="http://schemas.openxmlformats.org/officeDocument/2006/relationships/tags" Target="../tags/tag53.xml"/><Relationship Id="rId18" Type="http://schemas.openxmlformats.org/officeDocument/2006/relationships/tags" Target="../tags/tag52.xml"/><Relationship Id="rId17" Type="http://schemas.openxmlformats.org/officeDocument/2006/relationships/tags" Target="../tags/tag51.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8" Type="http://schemas.openxmlformats.org/officeDocument/2006/relationships/notesSlide" Target="../notesSlides/notesSlide7.xml"/><Relationship Id="rId27" Type="http://schemas.openxmlformats.org/officeDocument/2006/relationships/slideLayout" Target="../slideLayouts/slideLayout5.xml"/><Relationship Id="rId26" Type="http://schemas.openxmlformats.org/officeDocument/2006/relationships/tags" Target="../tags/tag114.xml"/><Relationship Id="rId25" Type="http://schemas.openxmlformats.org/officeDocument/2006/relationships/tags" Target="../tags/tag113.xml"/><Relationship Id="rId24" Type="http://schemas.openxmlformats.org/officeDocument/2006/relationships/tags" Target="../tags/tag112.xml"/><Relationship Id="rId23" Type="http://schemas.openxmlformats.org/officeDocument/2006/relationships/tags" Target="../tags/tag111.xml"/><Relationship Id="rId22" Type="http://schemas.openxmlformats.org/officeDocument/2006/relationships/tags" Target="../tags/tag110.xml"/><Relationship Id="rId21" Type="http://schemas.openxmlformats.org/officeDocument/2006/relationships/image" Target="../media/image11.png"/><Relationship Id="rId20" Type="http://schemas.openxmlformats.org/officeDocument/2006/relationships/tags" Target="../tags/tag109.xml"/><Relationship Id="rId2" Type="http://schemas.openxmlformats.org/officeDocument/2006/relationships/tags" Target="../tags/tag92.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image" Target="../media/image10.png"/><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1" Type="http://schemas.openxmlformats.org/officeDocument/2006/relationships/notesSlide" Target="../notesSlides/notesSlide8.xml"/><Relationship Id="rId50" Type="http://schemas.openxmlformats.org/officeDocument/2006/relationships/slideLayout" Target="../slideLayouts/slideLayout5.xml"/><Relationship Id="rId5" Type="http://schemas.openxmlformats.org/officeDocument/2006/relationships/tags" Target="../tags/tag119.xml"/><Relationship Id="rId49" Type="http://schemas.openxmlformats.org/officeDocument/2006/relationships/tags" Target="../tags/tag157.xml"/><Relationship Id="rId48" Type="http://schemas.openxmlformats.org/officeDocument/2006/relationships/image" Target="../media/image17.png"/><Relationship Id="rId47" Type="http://schemas.openxmlformats.org/officeDocument/2006/relationships/tags" Target="../tags/tag156.xml"/><Relationship Id="rId46" Type="http://schemas.openxmlformats.org/officeDocument/2006/relationships/tags" Target="../tags/tag155.xml"/><Relationship Id="rId45" Type="http://schemas.openxmlformats.org/officeDocument/2006/relationships/image" Target="../media/image16.png"/><Relationship Id="rId44" Type="http://schemas.openxmlformats.org/officeDocument/2006/relationships/tags" Target="../tags/tag154.xml"/><Relationship Id="rId43" Type="http://schemas.openxmlformats.org/officeDocument/2006/relationships/image" Target="../media/image15.png"/><Relationship Id="rId42" Type="http://schemas.openxmlformats.org/officeDocument/2006/relationships/tags" Target="../tags/tag153.xml"/><Relationship Id="rId41" Type="http://schemas.openxmlformats.org/officeDocument/2006/relationships/tags" Target="../tags/tag152.xml"/><Relationship Id="rId40" Type="http://schemas.openxmlformats.org/officeDocument/2006/relationships/tags" Target="../tags/tag151.xml"/><Relationship Id="rId4" Type="http://schemas.openxmlformats.org/officeDocument/2006/relationships/tags" Target="../tags/tag118.xml"/><Relationship Id="rId39" Type="http://schemas.openxmlformats.org/officeDocument/2006/relationships/tags" Target="../tags/tag150.xml"/><Relationship Id="rId38" Type="http://schemas.openxmlformats.org/officeDocument/2006/relationships/tags" Target="../tags/tag149.xml"/><Relationship Id="rId37" Type="http://schemas.openxmlformats.org/officeDocument/2006/relationships/tags" Target="../tags/tag148.xml"/><Relationship Id="rId36" Type="http://schemas.openxmlformats.org/officeDocument/2006/relationships/tags" Target="../tags/tag147.xml"/><Relationship Id="rId35" Type="http://schemas.openxmlformats.org/officeDocument/2006/relationships/tags" Target="../tags/tag146.xml"/><Relationship Id="rId34" Type="http://schemas.openxmlformats.org/officeDocument/2006/relationships/tags" Target="../tags/tag145.xml"/><Relationship Id="rId33" Type="http://schemas.openxmlformats.org/officeDocument/2006/relationships/tags" Target="../tags/tag144.xml"/><Relationship Id="rId32" Type="http://schemas.openxmlformats.org/officeDocument/2006/relationships/image" Target="../media/image14.png"/><Relationship Id="rId31" Type="http://schemas.openxmlformats.org/officeDocument/2006/relationships/tags" Target="../tags/tag143.xml"/><Relationship Id="rId30" Type="http://schemas.openxmlformats.org/officeDocument/2006/relationships/tags" Target="../tags/tag142.xml"/><Relationship Id="rId3" Type="http://schemas.openxmlformats.org/officeDocument/2006/relationships/tags" Target="../tags/tag117.xml"/><Relationship Id="rId29" Type="http://schemas.openxmlformats.org/officeDocument/2006/relationships/tags" Target="../tags/tag141.xml"/><Relationship Id="rId28" Type="http://schemas.openxmlformats.org/officeDocument/2006/relationships/tags" Target="../tags/tag140.xml"/><Relationship Id="rId27" Type="http://schemas.openxmlformats.org/officeDocument/2006/relationships/tags" Target="../tags/tag139.xml"/><Relationship Id="rId26" Type="http://schemas.openxmlformats.org/officeDocument/2006/relationships/tags" Target="../tags/tag138.xml"/><Relationship Id="rId25" Type="http://schemas.openxmlformats.org/officeDocument/2006/relationships/tags" Target="../tags/tag137.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tags" Target="../tags/tag133.xml"/><Relationship Id="rId20" Type="http://schemas.openxmlformats.org/officeDocument/2006/relationships/tags" Target="../tags/tag132.xml"/><Relationship Id="rId2" Type="http://schemas.openxmlformats.org/officeDocument/2006/relationships/tags" Target="../tags/tag116.xml"/><Relationship Id="rId19" Type="http://schemas.openxmlformats.org/officeDocument/2006/relationships/tags" Target="../tags/tag131.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image" Target="../media/image13.png"/><Relationship Id="rId12" Type="http://schemas.openxmlformats.org/officeDocument/2006/relationships/tags" Target="../tags/tag125.xml"/><Relationship Id="rId11" Type="http://schemas.openxmlformats.org/officeDocument/2006/relationships/image" Target="../media/image12.png"/><Relationship Id="rId10" Type="http://schemas.openxmlformats.org/officeDocument/2006/relationships/tags" Target="../tags/tag124.xml"/><Relationship Id="rId1" Type="http://schemas.openxmlformats.org/officeDocument/2006/relationships/tags" Target="../tags/tag1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99753" y="1320381"/>
            <a:ext cx="11192493" cy="4954270"/>
          </a:xfrm>
          <a:prstGeom prst="rect">
            <a:avLst/>
          </a:prstGeom>
          <a:noFill/>
        </p:spPr>
        <p:txBody>
          <a:bodyPr wrap="square" rtlCol="0">
            <a:spAutoFit/>
          </a:bodyPr>
          <a:lstStyle/>
          <a:p>
            <a:pPr algn="ctr">
              <a:lnSpc>
                <a:spcPct val="150000"/>
              </a:lnSpc>
            </a:pPr>
            <a:r>
              <a:rPr lang="zh-CN" altLang="en-US" sz="3200" b="1" dirty="0">
                <a:solidFill>
                  <a:srgbClr val="004ABB"/>
                </a:solidFill>
                <a:latin typeface="+mj-ea"/>
                <a:ea typeface="+mj-ea"/>
              </a:rPr>
              <a:t>四价流感病毒亚单位疫苗</a:t>
            </a:r>
            <a:endParaRPr lang="en-US" altLang="zh-CN" sz="3200" b="1" dirty="0">
              <a:solidFill>
                <a:srgbClr val="004ABB"/>
              </a:solidFill>
              <a:latin typeface="+mj-ea"/>
              <a:ea typeface="+mj-ea"/>
            </a:endParaRPr>
          </a:p>
          <a:p>
            <a:pPr algn="ctr">
              <a:lnSpc>
                <a:spcPct val="150000"/>
              </a:lnSpc>
            </a:pPr>
            <a:r>
              <a:rPr lang="zh-CN" altLang="en-US" dirty="0">
                <a:solidFill>
                  <a:srgbClr val="004ABB"/>
                </a:solidFill>
                <a:latin typeface="+mj-ea"/>
                <a:ea typeface="+mj-ea"/>
              </a:rPr>
              <a:t>（慧尔康欣）</a:t>
            </a:r>
            <a:endParaRPr lang="en-US" altLang="zh-CN" baseline="30000" dirty="0">
              <a:solidFill>
                <a:srgbClr val="004ABB"/>
              </a:solidFill>
              <a:latin typeface="+mj-ea"/>
              <a:ea typeface="+mj-ea"/>
            </a:endParaRPr>
          </a:p>
          <a:p>
            <a:pPr algn="ctr">
              <a:lnSpc>
                <a:spcPct val="150000"/>
              </a:lnSpc>
            </a:pPr>
            <a:r>
              <a:rPr lang="zh-CN" altLang="en-US" dirty="0">
                <a:solidFill>
                  <a:srgbClr val="004ABB"/>
                </a:solidFill>
                <a:latin typeface="+mj-ea"/>
                <a:ea typeface="+mj-ea"/>
              </a:rPr>
              <a:t>国内首创 一类新药</a:t>
            </a:r>
            <a:endParaRPr lang="en-US" altLang="zh-CN" dirty="0">
              <a:solidFill>
                <a:srgbClr val="004ABB"/>
              </a:solidFill>
              <a:latin typeface="+mj-ea"/>
              <a:ea typeface="+mj-ea"/>
            </a:endParaRPr>
          </a:p>
          <a:p>
            <a:pPr algn="ctr">
              <a:lnSpc>
                <a:spcPct val="150000"/>
              </a:lnSpc>
            </a:pPr>
            <a:endParaRPr lang="en-US" altLang="zh-CN" sz="1600" dirty="0">
              <a:solidFill>
                <a:srgbClr val="004ABB"/>
              </a:solidFill>
              <a:latin typeface="+mj-ea"/>
              <a:ea typeface="+mj-ea"/>
            </a:endParaRPr>
          </a:p>
          <a:p>
            <a:pPr algn="l">
              <a:lnSpc>
                <a:spcPct val="150000"/>
              </a:lnSpc>
            </a:pPr>
            <a:r>
              <a:rPr lang="en-US" altLang="zh-CN" sz="1600" dirty="0">
                <a:latin typeface="+mj-ea"/>
                <a:ea typeface="+mj-ea"/>
              </a:rPr>
              <a:t>                                          1</a:t>
            </a:r>
            <a:r>
              <a:rPr lang="zh-CN" altLang="en-US" sz="1600" dirty="0">
                <a:latin typeface="+mj-ea"/>
                <a:ea typeface="+mj-ea"/>
              </a:rPr>
              <a:t>、</a:t>
            </a:r>
            <a:r>
              <a:rPr lang="zh-CN" altLang="en-US" sz="1600" b="1" dirty="0">
                <a:latin typeface="+mj-ea"/>
                <a:ea typeface="+mj-ea"/>
              </a:rPr>
              <a:t>全新一代</a:t>
            </a:r>
            <a:r>
              <a:rPr lang="zh-CN" altLang="en-US" sz="1600" dirty="0">
                <a:latin typeface="+mj-ea"/>
                <a:ea typeface="+mj-ea"/>
              </a:rPr>
              <a:t>流感疫苗：</a:t>
            </a:r>
            <a:r>
              <a:rPr lang="zh-CN" altLang="en-US" sz="1600" b="1" dirty="0">
                <a:latin typeface="+mj-ea"/>
                <a:ea typeface="+mj-ea"/>
              </a:rPr>
              <a:t>国内首个</a:t>
            </a:r>
            <a:r>
              <a:rPr lang="zh-CN" altLang="en-US" sz="1600" dirty="0">
                <a:latin typeface="+mj-ea"/>
                <a:ea typeface="+mj-ea"/>
              </a:rPr>
              <a:t>四价亚单位流感疫苗。</a:t>
            </a:r>
            <a:endParaRPr lang="zh-CN" altLang="en-US" sz="1600" dirty="0">
              <a:latin typeface="+mj-ea"/>
              <a:ea typeface="+mj-ea"/>
            </a:endParaRPr>
          </a:p>
          <a:p>
            <a:pPr algn="l">
              <a:lnSpc>
                <a:spcPct val="150000"/>
              </a:lnSpc>
            </a:pPr>
            <a:r>
              <a:rPr lang="en-US" altLang="zh-CN" sz="1600" dirty="0">
                <a:latin typeface="+mj-ea"/>
                <a:ea typeface="+mj-ea"/>
              </a:rPr>
              <a:t>                                          2</a:t>
            </a:r>
            <a:r>
              <a:rPr lang="zh-CN" altLang="en-US" sz="1600" dirty="0">
                <a:latin typeface="+mj-ea"/>
                <a:ea typeface="+mj-ea"/>
              </a:rPr>
              <a:t>、安全性更好，不良反应少：儿童发热反应和成人总体</a:t>
            </a:r>
            <a:r>
              <a:rPr lang="zh-CN" altLang="en-US" sz="1600" b="1" dirty="0">
                <a:latin typeface="+mj-ea"/>
                <a:ea typeface="+mj-ea"/>
              </a:rPr>
              <a:t>不良反应更少</a:t>
            </a:r>
            <a:endParaRPr lang="en-US" altLang="zh-CN" sz="1600" b="1" dirty="0">
              <a:latin typeface="+mj-ea"/>
              <a:ea typeface="+mj-ea"/>
            </a:endParaRPr>
          </a:p>
          <a:p>
            <a:pPr algn="l">
              <a:lnSpc>
                <a:spcPct val="150000"/>
              </a:lnSpc>
            </a:pPr>
            <a:r>
              <a:rPr lang="en-US" altLang="zh-CN" sz="1600" dirty="0">
                <a:latin typeface="+mj-ea"/>
                <a:ea typeface="+mj-ea"/>
              </a:rPr>
              <a:t>                                          3</a:t>
            </a:r>
            <a:r>
              <a:rPr lang="zh-CN" altLang="en-US" sz="1600" dirty="0">
                <a:latin typeface="+mj-ea"/>
                <a:ea typeface="+mj-ea"/>
              </a:rPr>
              <a:t>、</a:t>
            </a:r>
            <a:r>
              <a:rPr lang="zh-CN" altLang="en-US" sz="1600" b="1" dirty="0">
                <a:latin typeface="+mj-ea"/>
                <a:ea typeface="+mj-ea"/>
              </a:rPr>
              <a:t>免疫原性更高</a:t>
            </a:r>
            <a:r>
              <a:rPr lang="zh-CN" altLang="en-US" sz="1600" dirty="0">
                <a:latin typeface="+mj-ea"/>
                <a:ea typeface="+mj-ea"/>
              </a:rPr>
              <a:t>，保护效果好</a:t>
            </a:r>
            <a:endParaRPr lang="en-US" altLang="zh-CN" sz="1600" dirty="0">
              <a:latin typeface="+mj-ea"/>
              <a:ea typeface="+mj-ea"/>
            </a:endParaRPr>
          </a:p>
          <a:p>
            <a:pPr algn="l">
              <a:lnSpc>
                <a:spcPct val="150000"/>
              </a:lnSpc>
            </a:pPr>
            <a:r>
              <a:rPr lang="en-US" altLang="zh-CN" sz="1600" dirty="0">
                <a:latin typeface="+mj-ea"/>
                <a:ea typeface="+mj-ea"/>
              </a:rPr>
              <a:t>                                          4</a:t>
            </a:r>
            <a:r>
              <a:rPr lang="zh-CN" altLang="en-US" sz="1600" dirty="0">
                <a:latin typeface="+mj-ea"/>
                <a:ea typeface="+mj-ea"/>
              </a:rPr>
              <a:t>、</a:t>
            </a:r>
            <a:r>
              <a:rPr lang="zh-CN" altLang="en-US" sz="1600" b="1" dirty="0">
                <a:latin typeface="+mj-ea"/>
                <a:ea typeface="+mj-ea"/>
              </a:rPr>
              <a:t>等渗制剂</a:t>
            </a:r>
            <a:r>
              <a:rPr lang="zh-CN" altLang="en-US" sz="1600" dirty="0">
                <a:latin typeface="+mj-ea"/>
                <a:ea typeface="+mj-ea"/>
              </a:rPr>
              <a:t>，接种体验好、局部不良反应少</a:t>
            </a:r>
            <a:endParaRPr lang="en-US" altLang="zh-CN" sz="1600" dirty="0">
              <a:latin typeface="+mj-ea"/>
              <a:ea typeface="+mj-ea"/>
            </a:endParaRPr>
          </a:p>
          <a:p>
            <a:pPr algn="l">
              <a:lnSpc>
                <a:spcPct val="150000"/>
              </a:lnSpc>
            </a:pPr>
            <a:r>
              <a:rPr lang="en-US" altLang="zh-CN" sz="1600" dirty="0">
                <a:latin typeface="+mj-ea"/>
              </a:rPr>
              <a:t>                                          5</a:t>
            </a:r>
            <a:r>
              <a:rPr lang="zh-CN" altLang="en-US" sz="1600" dirty="0">
                <a:latin typeface="+mj-ea"/>
              </a:rPr>
              <a:t>、不含防腐剂，不含抗生素，</a:t>
            </a:r>
            <a:r>
              <a:rPr lang="zh-CN" altLang="en-US" sz="1600" b="1" dirty="0">
                <a:latin typeface="+mj-ea"/>
              </a:rPr>
              <a:t>接种禁忌更少</a:t>
            </a:r>
            <a:endParaRPr lang="en-US" altLang="zh-CN" sz="1600" b="1" dirty="0">
              <a:latin typeface="+mj-ea"/>
            </a:endParaRPr>
          </a:p>
          <a:p>
            <a:pPr algn="ctr">
              <a:lnSpc>
                <a:spcPct val="150000"/>
              </a:lnSpc>
            </a:pPr>
            <a:endParaRPr lang="en-US" altLang="zh-CN" sz="2000" b="1" dirty="0">
              <a:solidFill>
                <a:srgbClr val="004ABB"/>
              </a:solidFill>
              <a:latin typeface="+mj-ea"/>
              <a:ea typeface="+mj-ea"/>
            </a:endParaRPr>
          </a:p>
          <a:p>
            <a:pPr algn="ctr"/>
            <a:r>
              <a:rPr lang="zh-CN" altLang="en-US" sz="2000" dirty="0">
                <a:solidFill>
                  <a:srgbClr val="004ABB"/>
                </a:solidFill>
                <a:latin typeface="+mj-ea"/>
                <a:ea typeface="+mj-ea"/>
              </a:rPr>
              <a:t>江苏中慧元通生物科技股份有限公司</a:t>
            </a:r>
            <a:endParaRPr lang="en-US" altLang="zh-CN" sz="2000" dirty="0">
              <a:solidFill>
                <a:srgbClr val="004ABB"/>
              </a:solidFill>
              <a:latin typeface="+mj-ea"/>
              <a:ea typeface="+mj-ea"/>
            </a:endParaRPr>
          </a:p>
          <a:p>
            <a:pPr algn="ctr"/>
            <a:r>
              <a:rPr lang="en-US" altLang="zh-CN" sz="2000" dirty="0">
                <a:solidFill>
                  <a:srgbClr val="004ABB"/>
                </a:solidFill>
                <a:latin typeface="+mj-ea"/>
                <a:ea typeface="+mj-ea"/>
              </a:rPr>
              <a:t>2025</a:t>
            </a:r>
            <a:r>
              <a:rPr lang="zh-CN" altLang="en-US" sz="2000" dirty="0">
                <a:solidFill>
                  <a:srgbClr val="004ABB"/>
                </a:solidFill>
                <a:latin typeface="+mj-ea"/>
                <a:ea typeface="+mj-ea"/>
              </a:rPr>
              <a:t>年</a:t>
            </a:r>
            <a:r>
              <a:rPr lang="en-US" altLang="zh-CN" sz="2000" dirty="0">
                <a:solidFill>
                  <a:srgbClr val="004ABB"/>
                </a:solidFill>
                <a:latin typeface="+mj-ea"/>
                <a:ea typeface="+mj-ea"/>
              </a:rPr>
              <a:t>7</a:t>
            </a:r>
            <a:r>
              <a:rPr lang="zh-CN" altLang="en-US" sz="2000" dirty="0">
                <a:solidFill>
                  <a:srgbClr val="004ABB"/>
                </a:solidFill>
                <a:latin typeface="+mj-ea"/>
                <a:ea typeface="+mj-ea"/>
              </a:rPr>
              <a:t>月</a:t>
            </a:r>
            <a:endParaRPr lang="zh-CN" sz="2000" dirty="0">
              <a:solidFill>
                <a:srgbClr val="004ABB"/>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custDataLst>
              <p:tags r:id="rId1"/>
            </p:custDataLst>
          </p:nvPr>
        </p:nvSpPr>
        <p:spPr>
          <a:xfrm>
            <a:off x="4963887" y="1855046"/>
            <a:ext cx="6323610" cy="612140"/>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noProof="0" dirty="0">
                <a:ln>
                  <a:noFill/>
                </a:ln>
                <a:solidFill>
                  <a:schemeClr val="tx1">
                    <a:lumMod val="75000"/>
                    <a:lumOff val="25000"/>
                  </a:schemeClr>
                </a:solidFill>
                <a:uLnTx/>
                <a:uFillTx/>
                <a:latin typeface="+mj-ea"/>
                <a:ea typeface="+mj-ea"/>
                <a:cs typeface="Times New Roman" panose="02020603050405020304" charset="0"/>
              </a:rPr>
              <a:t>1</a:t>
            </a:r>
            <a:r>
              <a:rPr lang="zh-CN" altLang="en-US" sz="2800" b="1" noProof="0" dirty="0">
                <a:ln>
                  <a:noFill/>
                </a:ln>
                <a:solidFill>
                  <a:schemeClr val="tx1">
                    <a:lumMod val="75000"/>
                    <a:lumOff val="25000"/>
                  </a:schemeClr>
                </a:solidFill>
                <a:uLnTx/>
                <a:uFillTx/>
                <a:latin typeface="+mj-ea"/>
                <a:ea typeface="+mj-ea"/>
                <a:cs typeface="Times New Roman" panose="02020603050405020304" charset="0"/>
              </a:rPr>
              <a:t>、基本信息  </a:t>
            </a:r>
            <a:r>
              <a:rPr lang="zh-CN" altLang="en-US" sz="2000" dirty="0">
                <a:solidFill>
                  <a:schemeClr val="tx1">
                    <a:lumMod val="75000"/>
                    <a:lumOff val="25000"/>
                  </a:schemeClr>
                </a:solidFill>
                <a:latin typeface="+mj-ea"/>
                <a:cs typeface="Times New Roman" panose="02020603050405020304" charset="0"/>
                <a:sym typeface="+mn-ea"/>
              </a:rPr>
              <a:t>预防流感最有效的手段</a:t>
            </a:r>
            <a:endParaRPr lang="zh-CN" altLang="en-US" sz="2000" dirty="0">
              <a:solidFill>
                <a:schemeClr val="tx1">
                  <a:lumMod val="75000"/>
                  <a:lumOff val="25000"/>
                </a:schemeClr>
              </a:solidFill>
              <a:latin typeface="+mj-ea"/>
              <a:cs typeface="Times New Roman" panose="02020603050405020304" charset="0"/>
            </a:endParaRPr>
          </a:p>
        </p:txBody>
      </p:sp>
      <p:sp>
        <p:nvSpPr>
          <p:cNvPr id="52" name="文本框 51"/>
          <p:cNvSpPr txBox="1"/>
          <p:nvPr>
            <p:custDataLst>
              <p:tags r:id="rId2"/>
            </p:custDataLst>
          </p:nvPr>
        </p:nvSpPr>
        <p:spPr>
          <a:xfrm>
            <a:off x="997343" y="3004391"/>
            <a:ext cx="3697605" cy="1009650"/>
          </a:xfrm>
          <a:prstGeom prst="rect">
            <a:avLst/>
          </a:prstGeom>
          <a:noFill/>
        </p:spPr>
        <p:txBody>
          <a:bodyPr wrap="square" rtlCol="0">
            <a:noAutofit/>
            <a:scene3d>
              <a:camera prst="orthographicFront"/>
              <a:lightRig rig="threePt" dir="t"/>
            </a:scene3d>
          </a:bodyPr>
          <a:lstStyle/>
          <a:p>
            <a:pPr lvl="0" algn="ctr">
              <a:spcBef>
                <a:spcPts val="0"/>
              </a:spcBef>
              <a:spcAft>
                <a:spcPts val="0"/>
              </a:spcAft>
              <a:buClrTx/>
              <a:buSzTx/>
              <a:buFontTx/>
              <a:defRPr/>
            </a:pPr>
            <a:r>
              <a:rPr lang="zh-CN" altLang="en-US" sz="3600" b="1" noProof="0" dirty="0">
                <a:ln>
                  <a:noFill/>
                </a:ln>
                <a:solidFill>
                  <a:srgbClr val="004ABB"/>
                </a:solidFill>
                <a:uLnTx/>
                <a:uFillTx/>
                <a:latin typeface="+mj-ea"/>
                <a:ea typeface="+mj-ea"/>
                <a:cs typeface="Times New Roman" panose="02020603050405020304" charset="0"/>
                <a:sym typeface="+mn-ea"/>
              </a:rPr>
              <a:t>目 录</a:t>
            </a:r>
            <a:endParaRPr lang="zh-CN" altLang="en-US" sz="3600" b="1" noProof="0" dirty="0">
              <a:ln>
                <a:noFill/>
              </a:ln>
              <a:solidFill>
                <a:srgbClr val="004ABB"/>
              </a:solidFill>
              <a:uLnTx/>
              <a:uFillTx/>
              <a:latin typeface="+mj-ea"/>
              <a:ea typeface="+mj-ea"/>
              <a:cs typeface="Times New Roman" panose="02020603050405020304" charset="0"/>
              <a:sym typeface="+mn-ea"/>
            </a:endParaRPr>
          </a:p>
          <a:p>
            <a:pPr lvl="0" algn="ctr">
              <a:spcBef>
                <a:spcPts val="0"/>
              </a:spcBef>
              <a:spcAft>
                <a:spcPts val="0"/>
              </a:spcAft>
              <a:buClrTx/>
              <a:buSzTx/>
              <a:buFontTx/>
              <a:defRPr/>
            </a:pPr>
            <a:r>
              <a:rPr lang="zh-CN" altLang="en-US" sz="3000" b="1" noProof="0" dirty="0">
                <a:ln>
                  <a:noFill/>
                </a:ln>
                <a:solidFill>
                  <a:srgbClr val="004ABB"/>
                </a:solidFill>
                <a:uLnTx/>
                <a:uFillTx/>
                <a:latin typeface="+mj-ea"/>
                <a:ea typeface="+mj-ea"/>
                <a:cs typeface="Times New Roman" panose="02020603050405020304" charset="0"/>
                <a:sym typeface="+mn-ea"/>
              </a:rPr>
              <a:t>CONTENTS</a:t>
            </a:r>
            <a:endParaRPr lang="zh-CN" altLang="en-US" sz="3000" b="1" noProof="0" dirty="0">
              <a:ln>
                <a:noFill/>
              </a:ln>
              <a:solidFill>
                <a:srgbClr val="004ABB"/>
              </a:solidFill>
              <a:uLnTx/>
              <a:uFillTx/>
              <a:latin typeface="+mj-ea"/>
              <a:ea typeface="+mj-ea"/>
              <a:cs typeface="Times New Roman" panose="02020603050405020304" charset="0"/>
              <a:sym typeface="+mn-ea"/>
            </a:endParaRPr>
          </a:p>
        </p:txBody>
      </p:sp>
      <p:sp>
        <p:nvSpPr>
          <p:cNvPr id="4" name="圆角矩形 3"/>
          <p:cNvSpPr/>
          <p:nvPr>
            <p:custDataLst>
              <p:tags r:id="rId3"/>
            </p:custDataLst>
          </p:nvPr>
        </p:nvSpPr>
        <p:spPr>
          <a:xfrm>
            <a:off x="4963887" y="2577464"/>
            <a:ext cx="6323610" cy="612140"/>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noProof="0" dirty="0">
                <a:ln>
                  <a:noFill/>
                </a:ln>
                <a:solidFill>
                  <a:schemeClr val="tx1">
                    <a:lumMod val="75000"/>
                    <a:lumOff val="25000"/>
                  </a:schemeClr>
                </a:solidFill>
                <a:uLnTx/>
                <a:uFillTx/>
                <a:latin typeface="+mj-ea"/>
                <a:ea typeface="+mj-ea"/>
                <a:cs typeface="Times New Roman" panose="02020603050405020304" charset="0"/>
              </a:rPr>
              <a:t>2</a:t>
            </a:r>
            <a:r>
              <a:rPr lang="zh-CN" altLang="en-US" sz="2800" b="1" noProof="0" dirty="0">
                <a:ln>
                  <a:noFill/>
                </a:ln>
                <a:solidFill>
                  <a:schemeClr val="tx1">
                    <a:lumMod val="75000"/>
                    <a:lumOff val="25000"/>
                  </a:schemeClr>
                </a:solidFill>
                <a:uLnTx/>
                <a:uFillTx/>
                <a:latin typeface="+mj-ea"/>
                <a:ea typeface="+mj-ea"/>
                <a:cs typeface="Times New Roman" panose="02020603050405020304" charset="0"/>
              </a:rPr>
              <a:t>、安全性 </a:t>
            </a:r>
            <a:r>
              <a:rPr lang="zh-CN" altLang="en-US" sz="2000" dirty="0">
                <a:solidFill>
                  <a:schemeClr val="tx1">
                    <a:lumMod val="75000"/>
                    <a:lumOff val="25000"/>
                  </a:schemeClr>
                </a:solidFill>
                <a:latin typeface="+mj-ea"/>
                <a:cs typeface="Times New Roman" panose="02020603050405020304" charset="0"/>
                <a:sym typeface="+mn-ea"/>
              </a:rPr>
              <a:t>不良反应更少</a:t>
            </a:r>
            <a:r>
              <a:rPr lang="en-US" altLang="zh-CN" sz="2000" dirty="0">
                <a:solidFill>
                  <a:schemeClr val="tx1">
                    <a:lumMod val="75000"/>
                    <a:lumOff val="25000"/>
                  </a:schemeClr>
                </a:solidFill>
                <a:latin typeface="+mj-ea"/>
                <a:cs typeface="Times New Roman" panose="02020603050405020304" charset="0"/>
                <a:sym typeface="+mn-ea"/>
              </a:rPr>
              <a:t>,</a:t>
            </a:r>
            <a:r>
              <a:rPr lang="zh-CN" altLang="en-US" sz="2000" dirty="0">
                <a:solidFill>
                  <a:schemeClr val="tx1">
                    <a:lumMod val="75000"/>
                    <a:lumOff val="25000"/>
                  </a:schemeClr>
                </a:solidFill>
                <a:latin typeface="+mj-ea"/>
                <a:cs typeface="Times New Roman" panose="02020603050405020304" charset="0"/>
                <a:sym typeface="+mn-ea"/>
              </a:rPr>
              <a:t>安全性高</a:t>
            </a:r>
            <a:endParaRPr lang="zh-CN" altLang="en-US" sz="2000" dirty="0">
              <a:solidFill>
                <a:schemeClr val="tx1">
                  <a:lumMod val="75000"/>
                  <a:lumOff val="25000"/>
                </a:schemeClr>
              </a:solidFill>
              <a:latin typeface="+mj-ea"/>
              <a:cs typeface="Times New Roman" panose="02020603050405020304" charset="0"/>
            </a:endParaRPr>
          </a:p>
        </p:txBody>
      </p:sp>
      <p:sp>
        <p:nvSpPr>
          <p:cNvPr id="6" name="圆角矩形 16"/>
          <p:cNvSpPr/>
          <p:nvPr>
            <p:custDataLst>
              <p:tags r:id="rId4"/>
            </p:custDataLst>
          </p:nvPr>
        </p:nvSpPr>
        <p:spPr>
          <a:xfrm>
            <a:off x="4963887" y="3308557"/>
            <a:ext cx="6323610" cy="612140"/>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noProof="0" dirty="0">
                <a:ln>
                  <a:noFill/>
                </a:ln>
                <a:solidFill>
                  <a:schemeClr val="tx1">
                    <a:lumMod val="75000"/>
                    <a:lumOff val="25000"/>
                  </a:schemeClr>
                </a:solidFill>
                <a:uLnTx/>
                <a:uFillTx/>
                <a:latin typeface="+mj-ea"/>
                <a:ea typeface="+mj-ea"/>
                <a:cs typeface="Times New Roman" panose="02020603050405020304" charset="0"/>
              </a:rPr>
              <a:t>3</a:t>
            </a:r>
            <a:r>
              <a:rPr lang="zh-CN" altLang="en-US" sz="2800" b="1" noProof="0" dirty="0">
                <a:ln>
                  <a:noFill/>
                </a:ln>
                <a:solidFill>
                  <a:schemeClr val="tx1">
                    <a:lumMod val="75000"/>
                    <a:lumOff val="25000"/>
                  </a:schemeClr>
                </a:solidFill>
                <a:uLnTx/>
                <a:uFillTx/>
                <a:latin typeface="+mj-ea"/>
                <a:ea typeface="+mj-ea"/>
                <a:cs typeface="Times New Roman" panose="02020603050405020304" charset="0"/>
              </a:rPr>
              <a:t>、有效性 </a:t>
            </a:r>
            <a:r>
              <a:rPr lang="zh-CN" altLang="en-US" sz="2000" dirty="0">
                <a:solidFill>
                  <a:schemeClr val="tx1">
                    <a:lumMod val="75000"/>
                    <a:lumOff val="25000"/>
                  </a:schemeClr>
                </a:solidFill>
                <a:latin typeface="+mj-ea"/>
                <a:cs typeface="Times New Roman" panose="02020603050405020304" charset="0"/>
                <a:sym typeface="+mn-ea"/>
              </a:rPr>
              <a:t>诱导更强免疫保护</a:t>
            </a:r>
            <a:endParaRPr lang="zh-CN" altLang="en-US" sz="2000" dirty="0">
              <a:solidFill>
                <a:schemeClr val="tx1">
                  <a:lumMod val="75000"/>
                  <a:lumOff val="25000"/>
                </a:schemeClr>
              </a:solidFill>
              <a:latin typeface="+mj-ea"/>
              <a:cs typeface="Times New Roman" panose="02020603050405020304" charset="0"/>
            </a:endParaRPr>
          </a:p>
        </p:txBody>
      </p:sp>
      <p:sp>
        <p:nvSpPr>
          <p:cNvPr id="7" name="圆角矩形 3"/>
          <p:cNvSpPr/>
          <p:nvPr>
            <p:custDataLst>
              <p:tags r:id="rId5"/>
            </p:custDataLst>
          </p:nvPr>
        </p:nvSpPr>
        <p:spPr>
          <a:xfrm>
            <a:off x="4963887" y="4014041"/>
            <a:ext cx="6323610" cy="612140"/>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lumMod val="75000"/>
                    <a:lumOff val="25000"/>
                  </a:schemeClr>
                </a:solidFill>
                <a:latin typeface="+mj-ea"/>
                <a:cs typeface="Times New Roman" panose="02020603050405020304" charset="0"/>
              </a:rPr>
              <a:t>4</a:t>
            </a:r>
            <a:r>
              <a:rPr lang="zh-CN" altLang="en-US" sz="2800" b="1" dirty="0">
                <a:solidFill>
                  <a:schemeClr val="tx1">
                    <a:lumMod val="75000"/>
                    <a:lumOff val="25000"/>
                  </a:schemeClr>
                </a:solidFill>
                <a:latin typeface="+mj-ea"/>
                <a:cs typeface="Times New Roman" panose="02020603050405020304" charset="0"/>
              </a:rPr>
              <a:t>、创新性</a:t>
            </a:r>
            <a:r>
              <a:rPr lang="zh-CN" altLang="en-US" sz="2000" dirty="0">
                <a:solidFill>
                  <a:schemeClr val="tx1">
                    <a:lumMod val="75000"/>
                    <a:lumOff val="25000"/>
                  </a:schemeClr>
                </a:solidFill>
                <a:latin typeface="+mj-ea"/>
                <a:cs typeface="Times New Roman" panose="02020603050405020304" charset="0"/>
              </a:rPr>
              <a:t>  指南</a:t>
            </a:r>
            <a:r>
              <a:rPr lang="zh-CN" altLang="en-US" sz="2000" dirty="0">
                <a:solidFill>
                  <a:schemeClr val="tx1">
                    <a:lumMod val="75000"/>
                    <a:lumOff val="25000"/>
                  </a:schemeClr>
                </a:solidFill>
                <a:latin typeface="+mj-ea"/>
                <a:cs typeface="Times New Roman" panose="02020603050405020304" charset="0"/>
              </a:rPr>
              <a:t>推荐一类新药</a:t>
            </a:r>
            <a:endParaRPr lang="zh-CN" altLang="en-US" sz="2800" dirty="0">
              <a:solidFill>
                <a:schemeClr val="tx1">
                  <a:lumMod val="75000"/>
                  <a:lumOff val="25000"/>
                </a:schemeClr>
              </a:solidFill>
              <a:latin typeface="+mj-ea"/>
              <a:cs typeface="Times New Roman" panose="02020603050405020304" charset="0"/>
            </a:endParaRPr>
          </a:p>
        </p:txBody>
      </p:sp>
      <p:sp>
        <p:nvSpPr>
          <p:cNvPr id="8" name="圆角矩形 16"/>
          <p:cNvSpPr/>
          <p:nvPr>
            <p:custDataLst>
              <p:tags r:id="rId6"/>
            </p:custDataLst>
          </p:nvPr>
        </p:nvSpPr>
        <p:spPr>
          <a:xfrm>
            <a:off x="4963887" y="4736671"/>
            <a:ext cx="6323610" cy="612140"/>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lumMod val="75000"/>
                    <a:lumOff val="25000"/>
                  </a:schemeClr>
                </a:solidFill>
                <a:latin typeface="+mj-ea"/>
                <a:cs typeface="Times New Roman" panose="02020603050405020304" charset="0"/>
              </a:rPr>
              <a:t>5</a:t>
            </a:r>
            <a:r>
              <a:rPr lang="zh-CN" altLang="en-US" sz="2800" b="1" dirty="0">
                <a:solidFill>
                  <a:schemeClr val="tx1">
                    <a:lumMod val="75000"/>
                    <a:lumOff val="25000"/>
                  </a:schemeClr>
                </a:solidFill>
                <a:latin typeface="+mj-ea"/>
                <a:cs typeface="Times New Roman" panose="02020603050405020304" charset="0"/>
              </a:rPr>
              <a:t>、公平性  </a:t>
            </a:r>
            <a:r>
              <a:rPr lang="zh-CN" altLang="en-US" sz="2000" dirty="0">
                <a:solidFill>
                  <a:schemeClr val="tx1">
                    <a:lumMod val="75000"/>
                    <a:lumOff val="25000"/>
                  </a:schemeClr>
                </a:solidFill>
                <a:latin typeface="+mj-ea"/>
                <a:cs typeface="Times New Roman" panose="02020603050405020304" charset="0"/>
                <a:sym typeface="+mn-ea"/>
              </a:rPr>
              <a:t>补短板</a:t>
            </a:r>
            <a:endParaRPr lang="zh-CN" altLang="en-US" sz="2000" dirty="0">
              <a:solidFill>
                <a:schemeClr val="tx1">
                  <a:lumMod val="75000"/>
                  <a:lumOff val="25000"/>
                </a:schemeClr>
              </a:solidFill>
              <a:latin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21970" y="346075"/>
            <a:ext cx="11334115" cy="531495"/>
          </a:xfrm>
        </p:spPr>
        <p:txBody>
          <a:bodyPr>
            <a:normAutofit fontScale="90000"/>
          </a:bodyPr>
          <a:lstStyle/>
          <a:p>
            <a:r>
              <a:rPr lang="en-US" altLang="zh-CN" dirty="0"/>
              <a:t>1</a:t>
            </a:r>
            <a:r>
              <a:rPr lang="zh-CN" altLang="en-US" dirty="0"/>
              <a:t>、基本信息</a:t>
            </a:r>
            <a:r>
              <a:rPr lang="en-US" altLang="zh-CN" dirty="0"/>
              <a:t>(</a:t>
            </a:r>
            <a:r>
              <a:rPr dirty="0"/>
              <a:t>一</a:t>
            </a:r>
            <a:r>
              <a:rPr lang="en-US" altLang="zh-CN" dirty="0"/>
              <a:t>)</a:t>
            </a:r>
            <a:r>
              <a:rPr dirty="0"/>
              <a:t>：为</a:t>
            </a:r>
            <a:r>
              <a:rPr dirty="0">
                <a:latin typeface="+mn-ea"/>
                <a:sym typeface="+mn-ea"/>
              </a:rPr>
              <a:t>国内首个且唯一上市的四价亚单位流感疫苗</a:t>
            </a:r>
            <a:endParaRPr dirty="0"/>
          </a:p>
        </p:txBody>
      </p:sp>
      <p:sp>
        <p:nvSpPr>
          <p:cNvPr id="2" name="文本框 1"/>
          <p:cNvSpPr txBox="1"/>
          <p:nvPr/>
        </p:nvSpPr>
        <p:spPr>
          <a:xfrm>
            <a:off x="5694218" y="1112597"/>
            <a:ext cx="5884223" cy="2962734"/>
          </a:xfrm>
          <a:prstGeom prst="rect">
            <a:avLst/>
          </a:prstGeom>
          <a:noFill/>
        </p:spPr>
        <p:txBody>
          <a:bodyPr wrap="square">
            <a:spAutoFit/>
          </a:bodyPr>
          <a:lstStyle/>
          <a:p>
            <a:pPr>
              <a:lnSpc>
                <a:spcPct val="150000"/>
              </a:lnSpc>
            </a:pPr>
            <a:r>
              <a:rPr lang="zh-CN" altLang="en-US" sz="1400" b="1" dirty="0">
                <a:highlight>
                  <a:srgbClr val="D9D9D9"/>
                </a:highlight>
                <a:latin typeface="+mn-ea"/>
              </a:rPr>
              <a:t>参照药品建议：</a:t>
            </a:r>
            <a:endParaRPr lang="en-US" altLang="zh-CN" sz="1400" b="1" dirty="0">
              <a:highlight>
                <a:srgbClr val="D9D9D9"/>
              </a:highlight>
              <a:latin typeface="+mn-ea"/>
            </a:endParaRPr>
          </a:p>
          <a:p>
            <a:pPr>
              <a:lnSpc>
                <a:spcPct val="150000"/>
              </a:lnSpc>
            </a:pPr>
            <a:r>
              <a:rPr lang="zh-CN" altLang="en-US" sz="1400" dirty="0">
                <a:latin typeface="+mn-ea"/>
              </a:rPr>
              <a:t>四价流感病毒裂解疫苗</a:t>
            </a:r>
            <a:endParaRPr lang="en-US" altLang="zh-CN" sz="1400" dirty="0">
              <a:latin typeface="+mn-ea"/>
            </a:endParaRPr>
          </a:p>
          <a:p>
            <a:pPr>
              <a:lnSpc>
                <a:spcPct val="150000"/>
              </a:lnSpc>
            </a:pPr>
            <a:endParaRPr lang="en-US" altLang="zh-CN" sz="1400" dirty="0">
              <a:latin typeface="+mn-ea"/>
            </a:endParaRPr>
          </a:p>
          <a:p>
            <a:pPr>
              <a:lnSpc>
                <a:spcPct val="150000"/>
              </a:lnSpc>
            </a:pPr>
            <a:r>
              <a:rPr lang="zh-CN" altLang="en-US" sz="1400" b="1" dirty="0">
                <a:highlight>
                  <a:srgbClr val="D9D9D9"/>
                </a:highlight>
                <a:latin typeface="+mn-ea"/>
              </a:rPr>
              <a:t>与参照药品或已上市的同类药品相比：</a:t>
            </a:r>
            <a:endParaRPr lang="en-US" altLang="zh-CN" sz="1400" b="1" dirty="0">
              <a:highlight>
                <a:srgbClr val="D9D9D9"/>
              </a:highlight>
              <a:latin typeface="+mn-ea"/>
            </a:endParaRPr>
          </a:p>
          <a:p>
            <a:pPr>
              <a:lnSpc>
                <a:spcPct val="150000"/>
              </a:lnSpc>
            </a:pPr>
            <a:r>
              <a:rPr lang="zh-CN" altLang="en-US" sz="1400" dirty="0">
                <a:latin typeface="+mn-ea"/>
              </a:rPr>
              <a:t>四价流感病毒亚单位疫苗是全新的第三代流感疫苗，是国内首个且唯一上市的四价亚单位流感疫苗。相较于第二代的裂解流感疫苗具有更好的安全性，三期临床研究结果显示其相较于对照组具有更好安全性的同时，还有更好的免疫原性，可为疫苗受众者提供更好的选择。</a:t>
            </a:r>
            <a:endParaRPr lang="en-US" altLang="zh-CN" sz="1400" dirty="0">
              <a:latin typeface="+mn-ea"/>
            </a:endParaRPr>
          </a:p>
          <a:p>
            <a:pPr>
              <a:lnSpc>
                <a:spcPct val="150000"/>
              </a:lnSpc>
            </a:pPr>
            <a:endParaRPr lang="en-US" altLang="zh-CN" sz="1400" b="1" dirty="0">
              <a:latin typeface="+mn-ea"/>
            </a:endParaRPr>
          </a:p>
        </p:txBody>
      </p:sp>
      <p:graphicFrame>
        <p:nvGraphicFramePr>
          <p:cNvPr id="5" name="表格 4"/>
          <p:cNvGraphicFramePr>
            <a:graphicFrameLocks noGrp="1"/>
          </p:cNvGraphicFramePr>
          <p:nvPr/>
        </p:nvGraphicFramePr>
        <p:xfrm>
          <a:off x="548245" y="1235035"/>
          <a:ext cx="4608281" cy="5260770"/>
        </p:xfrm>
        <a:graphic>
          <a:graphicData uri="http://schemas.openxmlformats.org/drawingml/2006/table">
            <a:tbl>
              <a:tblPr firstRow="1" bandRow="1">
                <a:tableStyleId>{5C22544A-7EE6-4342-B048-85BDC9FD1C3A}</a:tableStyleId>
              </a:tblPr>
              <a:tblGrid>
                <a:gridCol w="1118876"/>
                <a:gridCol w="1162155"/>
                <a:gridCol w="942609"/>
                <a:gridCol w="1384641"/>
              </a:tblGrid>
              <a:tr h="375573">
                <a:tc>
                  <a:txBody>
                    <a:bodyPr/>
                    <a:lstStyle/>
                    <a:p>
                      <a:pPr algn="ctr"/>
                      <a:r>
                        <a:rPr lang="zh-CN" altLang="en-US" sz="1200" dirty="0">
                          <a:solidFill>
                            <a:schemeClr val="tx1"/>
                          </a:solidFill>
                          <a:latin typeface="+mn-ea"/>
                          <a:ea typeface="+mn-ea"/>
                        </a:rPr>
                        <a:t>申报目录类别</a:t>
                      </a:r>
                      <a:endParaRPr lang="zh-CN" altLang="en-US" sz="1200" dirty="0">
                        <a:solidFill>
                          <a:schemeClr val="tx1"/>
                        </a:solidFill>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gridSpan="3">
                  <a:txBody>
                    <a:bodyPr/>
                    <a:lstStyle/>
                    <a:p>
                      <a:r>
                        <a:rPr kumimoji="0" lang="zh-CN" altLang="en-US" sz="12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商业健康保险创新药品目录</a:t>
                      </a:r>
                      <a:endParaRPr kumimoji="0" lang="zh-CN" altLang="en-US" sz="1200" b="0" i="0" u="none" strike="noStrike" kern="0" cap="none" spc="0" normalizeH="0" baseline="0" noProof="0" dirty="0">
                        <a:ln>
                          <a:noFill/>
                        </a:ln>
                        <a:solidFill>
                          <a:schemeClr val="tx1"/>
                        </a:solidFill>
                        <a:effectLst/>
                        <a:uLnTx/>
                        <a:uFillTx/>
                        <a:latin typeface="+mn-ea"/>
                        <a:ea typeface="+mn-ea"/>
                        <a:cs typeface="宋体" panose="02010600030101010101" pitchFamily="2" charset="-122"/>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hMerge="1">
                  <a:tcPr/>
                </a:tc>
                <a:tc hMerge="1">
                  <a:tcPr/>
                </a:tc>
              </a:tr>
              <a:tr h="375573">
                <a:tc>
                  <a:txBody>
                    <a:bodyPr/>
                    <a:lstStyle/>
                    <a:p>
                      <a:pPr algn="ctr"/>
                      <a:r>
                        <a:rPr kumimoji="0" lang="zh-CN" altLang="zh-CN" sz="1200" b="1" i="0" u="none" strike="noStrike" kern="1200" cap="none" spc="0" normalizeH="0" baseline="0" noProof="0" dirty="0">
                          <a:ln>
                            <a:noFill/>
                          </a:ln>
                          <a:solidFill>
                            <a:schemeClr val="tx1"/>
                          </a:solidFill>
                          <a:effectLst/>
                          <a:uLnTx/>
                          <a:uFillTx/>
                          <a:latin typeface="+mn-ea"/>
                          <a:ea typeface="+mn-ea"/>
                          <a:cs typeface="Times New Roman" panose="02020603050405020304" charset="0"/>
                        </a:rPr>
                        <a:t>通用名</a:t>
                      </a:r>
                      <a:endParaRPr lang="zh-CN" altLang="en-US" sz="1200" dirty="0">
                        <a:solidFill>
                          <a:schemeClr val="tx1"/>
                        </a:solidFill>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gridSpan="3">
                  <a:txBody>
                    <a:bodyPr/>
                    <a:lstStyle/>
                    <a:p>
                      <a:r>
                        <a:rPr kumimoji="0" lang="zh-CN" altLang="en-US" sz="1200" b="1"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四价流感病毒亚单位疫苗（商品名：慧尔康欣）</a:t>
                      </a:r>
                      <a:endParaRPr kumimoji="0" lang="zh-CN" altLang="en-US" sz="1200" b="1" i="0" u="none" strike="noStrike" kern="0" cap="none" spc="0" normalizeH="0" baseline="0" noProof="0" dirty="0">
                        <a:ln>
                          <a:noFill/>
                        </a:ln>
                        <a:solidFill>
                          <a:schemeClr val="tx1"/>
                        </a:solidFill>
                        <a:effectLst/>
                        <a:uLnTx/>
                        <a:uFillTx/>
                        <a:latin typeface="+mn-ea"/>
                        <a:ea typeface="+mn-ea"/>
                        <a:cs typeface="宋体" panose="02010600030101010101" pitchFamily="2" charset="-122"/>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hMerge="1">
                  <a:tcPr/>
                </a:tc>
                <a:tc hMerge="1">
                  <a:tcPr/>
                </a:tc>
              </a:tr>
              <a:tr h="456513">
                <a:tc>
                  <a:txBody>
                    <a:bodyPr/>
                    <a:lstStyle/>
                    <a:p>
                      <a:pPr algn="ctr"/>
                      <a:r>
                        <a:rPr kumimoji="0" lang="zh-CN" altLang="zh-CN" sz="1200" b="1" i="0" u="none" strike="noStrike" kern="1200" cap="none" spc="0" normalizeH="0" baseline="0" noProof="0" dirty="0">
                          <a:ln>
                            <a:noFill/>
                          </a:ln>
                          <a:effectLst/>
                          <a:uLnTx/>
                          <a:uFillTx/>
                          <a:latin typeface="+mn-ea"/>
                          <a:ea typeface="+mn-ea"/>
                          <a:cs typeface="Times New Roman" panose="02020603050405020304" charset="0"/>
                        </a:rPr>
                        <a:t>注册规格</a:t>
                      </a:r>
                      <a:endParaRPr lang="zh-CN" altLang="en-US" sz="1200"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gridSpan="3">
                  <a:txBody>
                    <a:bodyPr/>
                    <a:lstStyle/>
                    <a:p>
                      <a:pPr>
                        <a:lnSpc>
                          <a:spcPct val="150000"/>
                        </a:lnSpc>
                      </a:pPr>
                      <a:r>
                        <a:rPr lang="en-US" altLang="zh-CN" sz="1200" dirty="0">
                          <a:latin typeface="+mn-ea"/>
                          <a:ea typeface="+mn-ea"/>
                        </a:rPr>
                        <a:t>0.5ml/</a:t>
                      </a:r>
                      <a:r>
                        <a:rPr lang="zh-CN" altLang="en-US" sz="1200" dirty="0">
                          <a:latin typeface="+mn-ea"/>
                          <a:ea typeface="+mn-ea"/>
                        </a:rPr>
                        <a:t>支，含各型流感病毒株血凝素应为</a:t>
                      </a:r>
                      <a:r>
                        <a:rPr lang="en-US" altLang="zh-CN" sz="1200" dirty="0">
                          <a:latin typeface="+mn-ea"/>
                          <a:ea typeface="+mn-ea"/>
                        </a:rPr>
                        <a:t>15µg</a:t>
                      </a:r>
                      <a:endParaRPr lang="en-US" altLang="zh-CN" sz="1200"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hMerge="1">
                  <a:tcPr/>
                </a:tc>
                <a:tc hMerge="1">
                  <a:tcPr/>
                </a:tc>
              </a:tr>
              <a:tr h="699243">
                <a:tc>
                  <a:txBody>
                    <a:bodyPr/>
                    <a:lstStyle/>
                    <a:p>
                      <a:pPr algn="ctr"/>
                      <a:r>
                        <a:rPr lang="zh-CN" altLang="en-US" sz="1200" b="1" dirty="0">
                          <a:latin typeface="+mn-ea"/>
                          <a:ea typeface="+mn-ea"/>
                        </a:rPr>
                        <a:t>作用和用途</a:t>
                      </a:r>
                      <a:endParaRPr lang="zh-CN" altLang="en-US" sz="1200"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gridSpan="3">
                  <a:txBody>
                    <a:bodyPr/>
                    <a:lstStyle/>
                    <a:p>
                      <a:pPr marL="0" algn="l" fontAlgn="ctr"/>
                      <a:r>
                        <a:rPr lang="zh-CN" altLang="en-US" sz="1200" dirty="0">
                          <a:solidFill>
                            <a:schemeClr val="dk1"/>
                          </a:solidFill>
                          <a:latin typeface="+mn-ea"/>
                          <a:ea typeface="+mn-ea"/>
                          <a:cs typeface="+mn-cs"/>
                        </a:rPr>
                        <a:t>接种本品后，可刺激机体产生抗流感病毒的免疫力。用于预防疫苗相关型别的流感病毒引起的流行性感冒。</a:t>
                      </a:r>
                      <a:endParaRPr lang="zh-CN" altLang="en-US" sz="1200" dirty="0">
                        <a:solidFill>
                          <a:schemeClr val="dk1"/>
                        </a:solidFill>
                        <a:latin typeface="+mn-ea"/>
                        <a:ea typeface="+mn-ea"/>
                        <a:cs typeface="+mn-cs"/>
                      </a:endParaRPr>
                    </a:p>
                  </a:txBody>
                  <a:tcPr marL="6350" marR="6350" marT="635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hMerge="1">
                  <a:tcPr/>
                </a:tc>
                <a:tc hMerge="1">
                  <a:tcPr/>
                </a:tc>
              </a:tr>
              <a:tr h="1113325">
                <a:tc>
                  <a:txBody>
                    <a:bodyPr/>
                    <a:lstStyle/>
                    <a:p>
                      <a:pPr algn="ctr"/>
                      <a:r>
                        <a:rPr lang="zh-CN" altLang="en-US" sz="1200" b="1" dirty="0">
                          <a:latin typeface="+mn-ea"/>
                          <a:ea typeface="+mn-ea"/>
                        </a:rPr>
                        <a:t>免疫程序</a:t>
                      </a:r>
                      <a:endParaRPr lang="zh-CN" altLang="en-US" sz="1200"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sz="1200" dirty="0">
                          <a:latin typeface="+mn-ea"/>
                          <a:ea typeface="+mn-ea"/>
                        </a:rPr>
                        <a:t>于上臂外侧三角肌肌内注射。于流感流行季节前或期间进行预防接种。</a:t>
                      </a:r>
                      <a:r>
                        <a:rPr lang="en-US" altLang="zh-CN" sz="1200" dirty="0">
                          <a:latin typeface="+mn-ea"/>
                          <a:ea typeface="+mn-ea"/>
                        </a:rPr>
                        <a:t>3</a:t>
                      </a:r>
                      <a:r>
                        <a:rPr lang="zh-CN" altLang="en-US" sz="1200" dirty="0">
                          <a:latin typeface="+mn-ea"/>
                          <a:ea typeface="+mn-ea"/>
                        </a:rPr>
                        <a:t>岁及以上人群接种</a:t>
                      </a:r>
                      <a:r>
                        <a:rPr lang="en-US" altLang="zh-CN" sz="1200" dirty="0">
                          <a:latin typeface="+mn-ea"/>
                          <a:ea typeface="+mn-ea"/>
                        </a:rPr>
                        <a:t>1</a:t>
                      </a:r>
                      <a:r>
                        <a:rPr lang="zh-CN" altLang="en-US" sz="1200" dirty="0">
                          <a:latin typeface="+mn-ea"/>
                          <a:ea typeface="+mn-ea"/>
                        </a:rPr>
                        <a:t>剂次，每次接种剂量为</a:t>
                      </a:r>
                      <a:r>
                        <a:rPr lang="en-US" altLang="zh-CN" sz="1200" dirty="0">
                          <a:latin typeface="+mn-ea"/>
                          <a:ea typeface="+mn-ea"/>
                        </a:rPr>
                        <a:t>0.5ml</a:t>
                      </a:r>
                      <a:r>
                        <a:rPr lang="zh-CN" altLang="en-US" sz="1200" dirty="0">
                          <a:latin typeface="+mn-ea"/>
                          <a:ea typeface="+mn-ea"/>
                        </a:rPr>
                        <a:t>。</a:t>
                      </a:r>
                      <a:endParaRPr lang="en-US" altLang="zh-CN" sz="1200" dirty="0">
                        <a:latin typeface="+mn-ea"/>
                        <a:ea typeface="+mn-ea"/>
                      </a:endParaRPr>
                    </a:p>
                  </a:txBody>
                  <a:tcPr marL="6350" marR="6350" marT="6350"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hMerge="1">
                  <a:tcPr/>
                </a:tc>
                <a:tc hMerge="1">
                  <a:tcPr/>
                </a:tc>
              </a:tr>
              <a:tr h="876338">
                <a:tc>
                  <a:txBody>
                    <a:bodyPr/>
                    <a:lstStyle/>
                    <a:p>
                      <a:pPr algn="ctr"/>
                      <a:r>
                        <a:rPr kumimoji="0" lang="zh-CN" altLang="en-US" sz="1200" b="1" i="0" u="none" strike="noStrike" kern="0" cap="none" spc="0" normalizeH="0" baseline="0" noProof="0" dirty="0">
                          <a:ln>
                            <a:noFill/>
                          </a:ln>
                          <a:effectLst/>
                          <a:uLnTx/>
                          <a:uFillTx/>
                          <a:latin typeface="+mn-ea"/>
                          <a:ea typeface="+mn-ea"/>
                          <a:cs typeface="宋体" panose="02010600030101010101" pitchFamily="2" charset="-122"/>
                        </a:rPr>
                        <a:t>中国大陆首次上市时间</a:t>
                      </a:r>
                      <a:endParaRPr lang="zh-CN" altLang="en-US" sz="1200"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latin typeface="+mn-ea"/>
                          <a:ea typeface="+mn-ea"/>
                        </a:rPr>
                        <a:t>2023</a:t>
                      </a:r>
                      <a:r>
                        <a:rPr lang="zh-CN" altLang="en-US" sz="1200" dirty="0">
                          <a:latin typeface="+mn-ea"/>
                          <a:ea typeface="+mn-ea"/>
                        </a:rPr>
                        <a:t>年</a:t>
                      </a:r>
                      <a:r>
                        <a:rPr lang="en-US" altLang="zh-CN" sz="1200" dirty="0">
                          <a:latin typeface="+mn-ea"/>
                          <a:ea typeface="+mn-ea"/>
                        </a:rPr>
                        <a:t>9</a:t>
                      </a:r>
                      <a:r>
                        <a:rPr lang="zh-CN" altLang="en-US" sz="1200" dirty="0">
                          <a:latin typeface="+mn-ea"/>
                          <a:ea typeface="+mn-ea"/>
                        </a:rPr>
                        <a:t>月</a:t>
                      </a:r>
                      <a:endParaRPr lang="en-US" altLang="zh-CN" sz="1200"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mn-ea"/>
                          <a:ea typeface="+mn-ea"/>
                          <a:cs typeface="宋体" panose="02010600030101010101" pitchFamily="2" charset="-122"/>
                        </a:rPr>
                        <a:t>全球首次上市时间及国家</a:t>
                      </a:r>
                      <a:r>
                        <a:rPr kumimoji="0" lang="en-US" altLang="zh-CN" sz="1200" b="1" i="0" u="none" strike="noStrike" kern="0" cap="none" spc="0" normalizeH="0" baseline="0" noProof="0" dirty="0">
                          <a:ln>
                            <a:noFill/>
                          </a:ln>
                          <a:effectLst/>
                          <a:uLnTx/>
                          <a:uFillTx/>
                          <a:latin typeface="+mn-ea"/>
                          <a:ea typeface="+mn-ea"/>
                          <a:cs typeface="宋体" panose="02010600030101010101" pitchFamily="2" charset="-122"/>
                        </a:rPr>
                        <a:t>/</a:t>
                      </a:r>
                      <a:r>
                        <a:rPr kumimoji="0" lang="zh-CN" altLang="en-US" sz="1200" b="1" i="0" u="none" strike="noStrike" kern="0" cap="none" spc="0" normalizeH="0" baseline="0" noProof="0" dirty="0">
                          <a:ln>
                            <a:noFill/>
                          </a:ln>
                          <a:effectLst/>
                          <a:uLnTx/>
                          <a:uFillTx/>
                          <a:latin typeface="+mn-ea"/>
                          <a:ea typeface="+mn-ea"/>
                          <a:cs typeface="宋体" panose="02010600030101010101" pitchFamily="2" charset="-122"/>
                        </a:rPr>
                        <a:t>地区</a:t>
                      </a:r>
                      <a:endParaRPr lang="zh-CN" altLang="en-US" sz="1200"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mn-ea"/>
                          <a:ea typeface="+mn-ea"/>
                          <a:cs typeface="Times New Roman" panose="02020603050405020304" charset="0"/>
                        </a:rPr>
                        <a:t>无</a:t>
                      </a:r>
                      <a:endParaRPr kumimoji="0" lang="zh-CN" altLang="en-US" sz="1200" b="0" i="0" u="none" strike="noStrike" kern="1200" cap="none" spc="0" normalizeH="0" baseline="0" noProof="0" dirty="0">
                        <a:ln>
                          <a:noFill/>
                        </a:ln>
                        <a:effectLst/>
                        <a:uLnTx/>
                        <a:uFillTx/>
                        <a:latin typeface="+mn-ea"/>
                        <a:ea typeface="+mn-ea"/>
                        <a:cs typeface="Times New Roman" panose="02020603050405020304" charset="0"/>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r>
              <a:tr h="876338">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effectLst/>
                          <a:uLnTx/>
                          <a:uFillTx/>
                          <a:latin typeface="+mn-ea"/>
                          <a:ea typeface="+mn-ea"/>
                          <a:cs typeface="Times New Roman" panose="02020603050405020304" charset="0"/>
                        </a:rPr>
                        <a:t>目前大陆地区同通用名药品的上市情况</a:t>
                      </a:r>
                      <a:endParaRPr lang="zh-CN" altLang="en-US" sz="1200"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algn="ctr"/>
                      <a:r>
                        <a:rPr lang="zh-CN" altLang="en-US" sz="1200" b="1" dirty="0">
                          <a:latin typeface="+mn-ea"/>
                          <a:ea typeface="+mn-ea"/>
                        </a:rPr>
                        <a:t>无</a:t>
                      </a:r>
                      <a:endParaRPr lang="zh-CN" altLang="en-US" sz="1200" b="1"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200" b="1" i="0" u="none" strike="noStrike" kern="1200" cap="none" spc="0" normalizeH="0" baseline="0" noProof="0" dirty="0">
                          <a:ln>
                            <a:noFill/>
                          </a:ln>
                          <a:effectLst/>
                          <a:uLnTx/>
                          <a:uFillTx/>
                          <a:latin typeface="+mn-ea"/>
                          <a:ea typeface="+mn-ea"/>
                          <a:cs typeface="Times New Roman" panose="02020603050405020304" charset="0"/>
                        </a:rPr>
                        <a:t>是否为</a:t>
                      </a:r>
                      <a:r>
                        <a:rPr kumimoji="0" lang="zh-CN" altLang="en-US" sz="1200" b="1" i="0" u="none" strike="noStrike" kern="1200" cap="none" spc="0" normalizeH="0" baseline="0" noProof="0" dirty="0">
                          <a:ln>
                            <a:noFill/>
                          </a:ln>
                          <a:effectLst/>
                          <a:uLnTx/>
                          <a:uFillTx/>
                          <a:latin typeface="+mn-ea"/>
                          <a:ea typeface="+mn-ea"/>
                          <a:cs typeface="Times New Roman" panose="02020603050405020304" charset="0"/>
                        </a:rPr>
                        <a:t>独家</a:t>
                      </a:r>
                      <a:endParaRPr lang="zh-CN" altLang="en-US" sz="1200" dirty="0">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200" b="1" kern="1200" dirty="0">
                          <a:solidFill>
                            <a:schemeClr val="dk1"/>
                          </a:solidFill>
                          <a:latin typeface="+mn-ea"/>
                          <a:ea typeface="+mn-ea"/>
                          <a:cs typeface="+mn-cs"/>
                        </a:rPr>
                        <a:t>是</a:t>
                      </a:r>
                      <a:endParaRPr kumimoji="1" lang="en-US" altLang="zh-CN" sz="1200" b="1" kern="1200" dirty="0">
                        <a:solidFill>
                          <a:schemeClr val="dk1"/>
                        </a:solidFill>
                        <a:latin typeface="+mn-ea"/>
                        <a:ea typeface="+mn-ea"/>
                        <a:cs typeface="+mn-cs"/>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r>
              <a:tr h="48786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dirty="0">
                          <a:ln>
                            <a:noFill/>
                          </a:ln>
                          <a:solidFill>
                            <a:schemeClr val="dk1"/>
                          </a:solidFill>
                          <a:effectLst/>
                          <a:uLnTx/>
                          <a:uFillTx/>
                          <a:latin typeface="+mn-ea"/>
                          <a:ea typeface="+mn-ea"/>
                          <a:cs typeface="Times New Roman" panose="02020603050405020304" charset="0"/>
                        </a:rPr>
                        <a:t>是否为</a:t>
                      </a:r>
                      <a:r>
                        <a:rPr kumimoji="0" lang="en-US" altLang="zh-CN" sz="1200" b="1" i="0" u="none" strike="noStrike" kern="1200" cap="none" spc="0" normalizeH="0" baseline="0" dirty="0">
                          <a:ln>
                            <a:noFill/>
                          </a:ln>
                          <a:solidFill>
                            <a:schemeClr val="dk1"/>
                          </a:solidFill>
                          <a:effectLst/>
                          <a:uLnTx/>
                          <a:uFillTx/>
                          <a:latin typeface="+mn-ea"/>
                          <a:ea typeface="+mn-ea"/>
                          <a:cs typeface="Times New Roman" panose="02020603050405020304" charset="0"/>
                        </a:rPr>
                        <a:t>OTC</a:t>
                      </a:r>
                      <a:r>
                        <a:rPr kumimoji="0" lang="zh-CN" altLang="en-US" sz="1200" b="1" i="0" u="none" strike="noStrike" kern="1200" cap="none" spc="0" normalizeH="0" baseline="0" dirty="0">
                          <a:ln>
                            <a:noFill/>
                          </a:ln>
                          <a:solidFill>
                            <a:schemeClr val="dk1"/>
                          </a:solidFill>
                          <a:effectLst/>
                          <a:uLnTx/>
                          <a:uFillTx/>
                          <a:latin typeface="+mn-ea"/>
                          <a:ea typeface="+mn-ea"/>
                          <a:cs typeface="Times New Roman" panose="02020603050405020304" charset="0"/>
                        </a:rPr>
                        <a:t>药品</a:t>
                      </a:r>
                      <a:endParaRPr kumimoji="0" lang="zh-CN" altLang="en-US" sz="1200" b="1" i="0" u="none" strike="noStrike" kern="1200" cap="none" spc="0" normalizeH="0" baseline="0" dirty="0">
                        <a:ln>
                          <a:noFill/>
                        </a:ln>
                        <a:solidFill>
                          <a:schemeClr val="dk1"/>
                        </a:solidFill>
                        <a:effectLst/>
                        <a:uLnTx/>
                        <a:uFillTx/>
                        <a:latin typeface="+mn-ea"/>
                        <a:ea typeface="+mn-ea"/>
                        <a:cs typeface="Times New Roman" panose="02020603050405020304" charset="0"/>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effectLst/>
                          <a:uLnTx/>
                          <a:uFillTx/>
                          <a:latin typeface="+mn-ea"/>
                          <a:ea typeface="+mn-ea"/>
                        </a:rPr>
                        <a:t>否</a:t>
                      </a:r>
                      <a:endParaRPr kumimoji="0" lang="zh-CN" altLang="en-US" sz="1200" b="0" i="0" u="none" strike="noStrike" kern="0" cap="none" spc="0" normalizeH="0" baseline="0" noProof="0" dirty="0">
                        <a:ln>
                          <a:noFill/>
                        </a:ln>
                        <a:effectLst/>
                        <a:uLnTx/>
                        <a:uFillTx/>
                        <a:latin typeface="+mn-ea"/>
                        <a:ea typeface="+mn-ea"/>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hMerge="1">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accent5">
                        <a:lumMod val="20000"/>
                        <a:lumOff val="80000"/>
                      </a:schemeClr>
                    </a:solidFill>
                  </a:tcPr>
                </a:tc>
                <a:tc hMerge="1">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r>
            </a:tbl>
          </a:graphicData>
        </a:graphic>
      </p:graphicFrame>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rcRect l="16888" t="21299" r="14944" b="17316"/>
          <a:stretch>
            <a:fillRect/>
          </a:stretch>
        </p:blipFill>
        <p:spPr>
          <a:xfrm>
            <a:off x="7035476" y="4310343"/>
            <a:ext cx="3383227" cy="20310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t>基本信息（二）：流感疫苗接种</a:t>
            </a:r>
            <a:r>
              <a:rPr lang="zh-CN" altLang="en-US" dirty="0"/>
              <a:t>必要性</a:t>
            </a:r>
            <a:endParaRPr lang="zh-CN" altLang="en-US" dirty="0"/>
          </a:p>
        </p:txBody>
      </p:sp>
      <p:sp>
        <p:nvSpPr>
          <p:cNvPr id="4" name="文本框 3"/>
          <p:cNvSpPr txBox="1"/>
          <p:nvPr/>
        </p:nvSpPr>
        <p:spPr>
          <a:xfrm>
            <a:off x="521858" y="1140721"/>
            <a:ext cx="11121898" cy="5031105"/>
          </a:xfrm>
          <a:prstGeom prst="rect">
            <a:avLst/>
          </a:prstGeom>
          <a:noFill/>
        </p:spPr>
        <p:txBody>
          <a:bodyPr wrap="square">
            <a:spAutoFit/>
          </a:bodyPr>
          <a:lstStyle/>
          <a:p>
            <a:pPr>
              <a:lnSpc>
                <a:spcPct val="150000"/>
              </a:lnSpc>
            </a:pPr>
            <a:r>
              <a:rPr lang="zh-CN" altLang="en-US" sz="1600" b="1" dirty="0">
                <a:highlight>
                  <a:srgbClr val="D9D9D9"/>
                </a:highlight>
                <a:latin typeface="+mn-ea"/>
              </a:rPr>
              <a:t>流感疾病基本情况、 疫苗接种必要性</a:t>
            </a:r>
            <a:r>
              <a:rPr lang="en-US" altLang="zh-CN" sz="1600" baseline="30000" dirty="0">
                <a:highlight>
                  <a:srgbClr val="D9D9D9"/>
                </a:highlight>
                <a:latin typeface="+mn-ea"/>
              </a:rPr>
              <a:t>1-2</a:t>
            </a:r>
            <a:r>
              <a:rPr lang="zh-CN" altLang="en-US" sz="1600" b="1" dirty="0">
                <a:highlight>
                  <a:srgbClr val="D9D9D9"/>
                </a:highlight>
                <a:latin typeface="+mn-ea"/>
              </a:rPr>
              <a:t>：</a:t>
            </a:r>
            <a:endParaRPr lang="en-US" altLang="zh-CN" sz="1600" b="1" dirty="0">
              <a:highlight>
                <a:srgbClr val="D9D9D9"/>
              </a:highlight>
              <a:latin typeface="+mn-ea"/>
            </a:endParaRPr>
          </a:p>
          <a:p>
            <a:pPr indent="0">
              <a:lnSpc>
                <a:spcPct val="150000"/>
              </a:lnSpc>
              <a:buFont typeface="Wingdings" panose="05000000000000000000" pitchFamily="2" charset="2"/>
              <a:buNone/>
            </a:pPr>
            <a:r>
              <a:rPr lang="en-US" altLang="zh-CN" sz="1400" dirty="0">
                <a:latin typeface="+mn-ea"/>
              </a:rPr>
              <a:t>1</a:t>
            </a:r>
            <a:r>
              <a:rPr lang="zh-CN" altLang="en-US" sz="1400" dirty="0">
                <a:latin typeface="+mn-ea"/>
              </a:rPr>
              <a:t>、流行性感冒是流感病毒引起的对人类健康危害严重的急性呼吸道传染病。 流感病毒抗原性易变，传播迅速，每年可引起季节性流行，在学校、托幼机构和养老院等人群聚集的场所易发生暴发疫情。由于流感病毒易发生变异，每年流感流行株可能发生变化， 导致之前通过自然感染或者免疫接种形成的抗体难以有效中和， 因此人群普遍易感。孕妇、婴幼儿、老年人和慢性病患者等高危人群感染流感后危害更为严重。</a:t>
            </a:r>
            <a:endParaRPr lang="en-US" altLang="zh-CN" sz="1400" dirty="0">
              <a:latin typeface="+mn-ea"/>
            </a:endParaRPr>
          </a:p>
          <a:p>
            <a:pPr indent="0">
              <a:lnSpc>
                <a:spcPct val="150000"/>
              </a:lnSpc>
              <a:buFont typeface="Wingdings" panose="05000000000000000000" pitchFamily="2" charset="2"/>
              <a:buNone/>
            </a:pPr>
            <a:r>
              <a:rPr lang="en-US" altLang="zh-CN" sz="1400" dirty="0">
                <a:latin typeface="+mn-ea"/>
              </a:rPr>
              <a:t>2</a:t>
            </a:r>
            <a:r>
              <a:rPr lang="zh-CN" altLang="en-US" sz="1400" dirty="0">
                <a:latin typeface="+mn-ea"/>
              </a:rPr>
              <a:t>、接种流感疫苗是预防流感最经济有效的手段， 可降低接种者罹患流感和发生严重并发症的风险。 </a:t>
            </a:r>
            <a:r>
              <a:rPr lang="en-US" altLang="zh-CN" sz="1400" dirty="0">
                <a:latin typeface="+mn-ea"/>
              </a:rPr>
              <a:t>《</a:t>
            </a:r>
            <a:r>
              <a:rPr lang="zh-CN" altLang="en-US" sz="1400" dirty="0">
                <a:latin typeface="+mn-ea"/>
              </a:rPr>
              <a:t>中国流感疫苗预防接种技术指南（</a:t>
            </a:r>
            <a:r>
              <a:rPr lang="en-US" altLang="zh-CN" sz="1400" dirty="0">
                <a:latin typeface="+mn-ea"/>
              </a:rPr>
              <a:t>2023-2024</a:t>
            </a:r>
            <a:r>
              <a:rPr lang="zh-CN" altLang="en-US" sz="1400" dirty="0">
                <a:latin typeface="+mn-ea"/>
              </a:rPr>
              <a:t>） </a:t>
            </a:r>
            <a:r>
              <a:rPr lang="en-US" altLang="zh-CN" sz="1400" dirty="0">
                <a:latin typeface="+mn-ea"/>
              </a:rPr>
              <a:t>》</a:t>
            </a:r>
            <a:r>
              <a:rPr lang="zh-CN" altLang="en-US" sz="1400" dirty="0">
                <a:latin typeface="+mn-ea"/>
              </a:rPr>
              <a:t>和</a:t>
            </a:r>
            <a:r>
              <a:rPr lang="en-US" altLang="zh-CN" sz="1400" dirty="0">
                <a:latin typeface="+mn-ea"/>
              </a:rPr>
              <a:t>《</a:t>
            </a:r>
            <a:r>
              <a:rPr lang="zh-CN" altLang="en-US" sz="1400" dirty="0">
                <a:latin typeface="+mn-ea"/>
              </a:rPr>
              <a:t>流行性感冒诊疗方案</a:t>
            </a:r>
            <a:r>
              <a:rPr lang="en-US" altLang="zh-CN" sz="1400" dirty="0">
                <a:latin typeface="+mn-ea"/>
              </a:rPr>
              <a:t>(2025</a:t>
            </a:r>
            <a:r>
              <a:rPr lang="zh-CN" altLang="en-US" sz="1400" dirty="0">
                <a:latin typeface="+mn-ea"/>
              </a:rPr>
              <a:t>年版</a:t>
            </a:r>
            <a:r>
              <a:rPr lang="en-US" altLang="zh-CN" sz="1400" dirty="0">
                <a:latin typeface="+mn-ea"/>
              </a:rPr>
              <a:t>)》</a:t>
            </a:r>
            <a:r>
              <a:rPr lang="zh-CN" altLang="en-US" sz="1400" dirty="0">
                <a:latin typeface="+mn-ea"/>
              </a:rPr>
              <a:t>均建议所有≥</a:t>
            </a:r>
            <a:r>
              <a:rPr lang="en-US" altLang="zh-CN" sz="1400" dirty="0">
                <a:latin typeface="+mn-ea"/>
              </a:rPr>
              <a:t>6</a:t>
            </a:r>
            <a:r>
              <a:rPr lang="zh-CN" altLang="en-US" sz="1400" dirty="0">
                <a:latin typeface="+mn-ea"/>
              </a:rPr>
              <a:t>月龄且无接种禁忌的人都应每年接种流感疫苗。</a:t>
            </a:r>
            <a:endParaRPr lang="en-US" altLang="zh-CN" sz="1400" dirty="0">
              <a:latin typeface="+mn-ea"/>
            </a:endParaRPr>
          </a:p>
          <a:p>
            <a:pPr marL="285750" indent="-285750">
              <a:lnSpc>
                <a:spcPct val="150000"/>
              </a:lnSpc>
              <a:buFont typeface="Wingdings" panose="05000000000000000000" pitchFamily="2" charset="2"/>
              <a:buChar char="p"/>
            </a:pPr>
            <a:endParaRPr lang="en-US" altLang="zh-CN" sz="1400" dirty="0">
              <a:latin typeface="+mn-ea"/>
            </a:endParaRPr>
          </a:p>
          <a:p>
            <a:pPr>
              <a:lnSpc>
                <a:spcPct val="150000"/>
              </a:lnSpc>
            </a:pPr>
            <a:r>
              <a:rPr lang="zh-CN" altLang="en-US" sz="1600" b="1" dirty="0">
                <a:highlight>
                  <a:srgbClr val="D9D9D9"/>
                </a:highlight>
                <a:latin typeface="+mn-ea"/>
              </a:rPr>
              <a:t>地区发病率、 年发病患者总数</a:t>
            </a:r>
            <a:r>
              <a:rPr lang="en-US" altLang="zh-CN" sz="1600" baseline="30000" dirty="0">
                <a:solidFill>
                  <a:srgbClr val="000000"/>
                </a:solidFill>
                <a:highlight>
                  <a:srgbClr val="D9D9D9"/>
                </a:highlight>
                <a:latin typeface="微软雅黑" panose="020B0503020204020204" charset="-122"/>
                <a:ea typeface="微软雅黑" panose="020B0503020204020204" charset="-122"/>
              </a:rPr>
              <a:t>1,3</a:t>
            </a:r>
            <a:r>
              <a:rPr kumimoji="0" lang="en-US" altLang="zh-CN" sz="1600" b="0" i="0" u="none" strike="noStrike" kern="1200" cap="none" spc="0" normalizeH="0" baseline="30000" noProof="0" dirty="0">
                <a:ln>
                  <a:noFill/>
                </a:ln>
                <a:solidFill>
                  <a:srgbClr val="000000"/>
                </a:solidFill>
                <a:effectLst/>
                <a:highlight>
                  <a:srgbClr val="D9D9D9"/>
                </a:highlight>
                <a:uLnTx/>
                <a:uFillTx/>
                <a:latin typeface="微软雅黑" panose="020B0503020204020204" charset="-122"/>
                <a:ea typeface="微软雅黑" panose="020B0503020204020204" charset="-122"/>
                <a:cs typeface="+mn-cs"/>
              </a:rPr>
              <a:t> </a:t>
            </a:r>
            <a:r>
              <a:rPr lang="zh-CN" altLang="en-US" sz="1600" b="1" dirty="0">
                <a:highlight>
                  <a:srgbClr val="D9D9D9"/>
                </a:highlight>
                <a:latin typeface="+mn-ea"/>
              </a:rPr>
              <a:t>：</a:t>
            </a:r>
            <a:endParaRPr lang="en-US" altLang="zh-CN" sz="1600" dirty="0">
              <a:highlight>
                <a:srgbClr val="D9D9D9"/>
              </a:highlight>
              <a:latin typeface="+mn-ea"/>
            </a:endParaRPr>
          </a:p>
          <a:p>
            <a:pPr indent="0">
              <a:lnSpc>
                <a:spcPct val="150000"/>
              </a:lnSpc>
              <a:buFont typeface="Wingdings" panose="05000000000000000000" pitchFamily="2" charset="2"/>
              <a:buNone/>
            </a:pPr>
            <a:r>
              <a:rPr lang="en-US" altLang="zh-CN" sz="1400" dirty="0">
                <a:latin typeface="+mn-ea"/>
              </a:rPr>
              <a:t>1</a:t>
            </a:r>
            <a:r>
              <a:rPr lang="zh-CN" altLang="en-US" sz="1400" dirty="0">
                <a:latin typeface="+mn-ea"/>
              </a:rPr>
              <a:t>、根据国家疾病预防控制局全国法定传染病报告数据，中国大陆地区</a:t>
            </a:r>
            <a:r>
              <a:rPr lang="en-US" altLang="zh-CN" sz="1400" dirty="0">
                <a:latin typeface="+mn-ea"/>
              </a:rPr>
              <a:t>2023</a:t>
            </a:r>
            <a:r>
              <a:rPr lang="zh-CN" altLang="en-US" sz="1400" dirty="0">
                <a:latin typeface="+mn-ea"/>
              </a:rPr>
              <a:t>年流行性感冒的报告发病率为</a:t>
            </a:r>
            <a:r>
              <a:rPr lang="en-US" altLang="zh-CN" sz="1400" dirty="0">
                <a:latin typeface="+mn-ea"/>
              </a:rPr>
              <a:t>906.5644/100,000</a:t>
            </a:r>
            <a:r>
              <a:rPr lang="zh-CN" altLang="en-US" sz="1400" dirty="0">
                <a:latin typeface="+mn-ea"/>
              </a:rPr>
              <a:t>，</a:t>
            </a:r>
            <a:r>
              <a:rPr lang="en-US" altLang="zh-CN" sz="1400" dirty="0">
                <a:latin typeface="+mn-ea"/>
              </a:rPr>
              <a:t>2023</a:t>
            </a:r>
            <a:r>
              <a:rPr lang="zh-CN" altLang="en-US" sz="1400" dirty="0">
                <a:latin typeface="+mn-ea"/>
              </a:rPr>
              <a:t>年和</a:t>
            </a:r>
            <a:r>
              <a:rPr lang="en-US" altLang="zh-CN" sz="1400" dirty="0">
                <a:latin typeface="+mn-ea"/>
              </a:rPr>
              <a:t>2024</a:t>
            </a:r>
            <a:r>
              <a:rPr lang="zh-CN" altLang="en-US" sz="1400" dirty="0">
                <a:latin typeface="+mn-ea"/>
              </a:rPr>
              <a:t>年流感报告发病数分别为</a:t>
            </a:r>
            <a:r>
              <a:rPr lang="en-US" altLang="zh-CN" sz="1400" dirty="0">
                <a:latin typeface="+mn-ea"/>
              </a:rPr>
              <a:t>1249.4</a:t>
            </a:r>
            <a:r>
              <a:rPr lang="zh-CN" altLang="en-US" sz="1400" dirty="0">
                <a:latin typeface="+mn-ea"/>
              </a:rPr>
              <a:t>万例和</a:t>
            </a:r>
            <a:r>
              <a:rPr lang="en-US" altLang="zh-CN" sz="1400" dirty="0">
                <a:latin typeface="+mn-ea"/>
              </a:rPr>
              <a:t>855.8</a:t>
            </a:r>
            <a:r>
              <a:rPr lang="zh-CN" altLang="en-US" sz="1400" dirty="0">
                <a:latin typeface="+mn-ea"/>
              </a:rPr>
              <a:t>万例。</a:t>
            </a:r>
            <a:endParaRPr lang="en-US" altLang="zh-CN" sz="1400" dirty="0">
              <a:latin typeface="+mn-ea"/>
            </a:endParaRPr>
          </a:p>
          <a:p>
            <a:pPr indent="0">
              <a:lnSpc>
                <a:spcPct val="150000"/>
              </a:lnSpc>
              <a:buFont typeface="Wingdings" panose="05000000000000000000" pitchFamily="2" charset="2"/>
              <a:buNone/>
            </a:pPr>
            <a:r>
              <a:rPr lang="en-US" altLang="zh-CN" sz="1400" dirty="0">
                <a:latin typeface="+mn-ea"/>
              </a:rPr>
              <a:t>2</a:t>
            </a:r>
            <a:r>
              <a:rPr lang="zh-CN" altLang="en-US" sz="1400" dirty="0">
                <a:latin typeface="+mn-ea"/>
              </a:rPr>
              <a:t>、据世界卫生组织（</a:t>
            </a:r>
            <a:r>
              <a:rPr lang="en-US" altLang="zh-CN" sz="1400" dirty="0">
                <a:latin typeface="+mn-ea"/>
              </a:rPr>
              <a:t>WHO</a:t>
            </a:r>
            <a:r>
              <a:rPr lang="zh-CN" altLang="en-US" sz="1400" dirty="0">
                <a:latin typeface="+mn-ea"/>
              </a:rPr>
              <a:t>）估计，全球每年约有</a:t>
            </a:r>
            <a:r>
              <a:rPr lang="en-US" altLang="zh-CN" sz="1400" dirty="0">
                <a:latin typeface="+mn-ea"/>
              </a:rPr>
              <a:t>5%</a:t>
            </a:r>
            <a:r>
              <a:rPr lang="zh-CN" altLang="en-US" sz="1400" dirty="0">
                <a:latin typeface="+mn-ea"/>
              </a:rPr>
              <a:t>～</a:t>
            </a:r>
            <a:r>
              <a:rPr lang="en-US" altLang="zh-CN" sz="1400" dirty="0">
                <a:latin typeface="+mn-ea"/>
              </a:rPr>
              <a:t>10%</a:t>
            </a:r>
            <a:r>
              <a:rPr lang="zh-CN" altLang="en-US" sz="1400" dirty="0">
                <a:latin typeface="+mn-ea"/>
              </a:rPr>
              <a:t>的成人和</a:t>
            </a:r>
            <a:r>
              <a:rPr lang="en-US" altLang="zh-CN" sz="1400" dirty="0">
                <a:latin typeface="+mn-ea"/>
              </a:rPr>
              <a:t>20%</a:t>
            </a:r>
            <a:r>
              <a:rPr lang="zh-CN" altLang="en-US" sz="1400" dirty="0">
                <a:latin typeface="+mn-ea"/>
              </a:rPr>
              <a:t>～</a:t>
            </a:r>
            <a:r>
              <a:rPr lang="en-US" altLang="zh-CN" sz="1400" dirty="0">
                <a:latin typeface="+mn-ea"/>
              </a:rPr>
              <a:t>30%</a:t>
            </a:r>
            <a:r>
              <a:rPr lang="zh-CN" altLang="en-US" sz="1400" dirty="0">
                <a:latin typeface="+mn-ea"/>
              </a:rPr>
              <a:t>的儿童罹患流感。估算中国大陆地区每年流感患病数为</a:t>
            </a:r>
            <a:r>
              <a:rPr lang="en-US" altLang="zh-CN" sz="1400" dirty="0">
                <a:latin typeface="+mn-ea"/>
              </a:rPr>
              <a:t>1</a:t>
            </a:r>
            <a:r>
              <a:rPr lang="zh-CN" altLang="en-US" sz="1400" dirty="0">
                <a:latin typeface="+mn-ea"/>
              </a:rPr>
              <a:t>亿人左右。</a:t>
            </a:r>
            <a:endParaRPr lang="zh-CN" altLang="en-US" sz="1400" dirty="0">
              <a:latin typeface="+mn-ea"/>
            </a:endParaRPr>
          </a:p>
          <a:p>
            <a:pPr marL="285750" indent="-285750">
              <a:lnSpc>
                <a:spcPct val="150000"/>
              </a:lnSpc>
              <a:buFont typeface="Wingdings" panose="05000000000000000000" pitchFamily="2" charset="2"/>
              <a:buChar char="p"/>
            </a:pPr>
            <a:endParaRPr lang="en-US" altLang="zh-CN" sz="1400" dirty="0">
              <a:latin typeface="+mn-ea"/>
            </a:endParaRPr>
          </a:p>
          <a:p>
            <a:pPr marL="285750" indent="-285750">
              <a:lnSpc>
                <a:spcPct val="150000"/>
              </a:lnSpc>
              <a:buFont typeface="Wingdings" panose="05000000000000000000" pitchFamily="2" charset="2"/>
              <a:buChar char="p"/>
            </a:pPr>
            <a:endParaRPr lang="en-US" altLang="zh-CN" sz="1400" dirty="0">
              <a:latin typeface="+mn-ea"/>
            </a:endParaRPr>
          </a:p>
          <a:p>
            <a:pPr>
              <a:lnSpc>
                <a:spcPct val="150000"/>
              </a:lnSpc>
            </a:pPr>
            <a:endParaRPr lang="zh-CN" altLang="en-US" sz="1400" dirty="0">
              <a:latin typeface="+mn-ea"/>
            </a:endParaRPr>
          </a:p>
        </p:txBody>
      </p:sp>
      <p:sp>
        <p:nvSpPr>
          <p:cNvPr id="6" name="文本框 5"/>
          <p:cNvSpPr txBox="1"/>
          <p:nvPr/>
        </p:nvSpPr>
        <p:spPr>
          <a:xfrm>
            <a:off x="521858" y="6257772"/>
            <a:ext cx="10753763" cy="507831"/>
          </a:xfrm>
          <a:prstGeom prst="rect">
            <a:avLst/>
          </a:prstGeom>
          <a:noFill/>
        </p:spPr>
        <p:txBody>
          <a:bodyPr wrap="square">
            <a:spAutoFit/>
          </a:bodyPr>
          <a:lstStyle/>
          <a:p>
            <a:r>
              <a:rPr lang="en-US" altLang="zh-CN" sz="900" dirty="0">
                <a:latin typeface="+mn-ea"/>
              </a:rPr>
              <a:t>[1]</a:t>
            </a:r>
            <a:r>
              <a:rPr lang="zh-CN" altLang="en-US" sz="900" dirty="0">
                <a:latin typeface="+mn-ea"/>
              </a:rPr>
              <a:t>国家免疫规划技术工作组流感疫苗工作组</a:t>
            </a:r>
            <a:r>
              <a:rPr lang="en-US" altLang="zh-CN" sz="900" dirty="0">
                <a:latin typeface="+mn-ea"/>
              </a:rPr>
              <a:t>.</a:t>
            </a:r>
            <a:r>
              <a:rPr lang="zh-CN" altLang="en-US" sz="900" dirty="0">
                <a:latin typeface="+mn-ea"/>
              </a:rPr>
              <a:t>中国流感疫苗预防接种技术指南（</a:t>
            </a:r>
            <a:r>
              <a:rPr lang="en-US" altLang="zh-CN" sz="900" dirty="0">
                <a:latin typeface="+mn-ea"/>
              </a:rPr>
              <a:t>2023-2024</a:t>
            </a:r>
            <a:r>
              <a:rPr lang="zh-CN" altLang="en-US" sz="900" dirty="0">
                <a:latin typeface="+mn-ea"/>
              </a:rPr>
              <a:t>）</a:t>
            </a:r>
            <a:r>
              <a:rPr lang="en-US" altLang="zh-CN" sz="900" dirty="0">
                <a:latin typeface="+mn-ea"/>
              </a:rPr>
              <a:t>[J].</a:t>
            </a:r>
            <a:r>
              <a:rPr lang="zh-CN" altLang="en-US" sz="900" dirty="0">
                <a:latin typeface="+mn-ea"/>
              </a:rPr>
              <a:t>中华流行病学杂志</a:t>
            </a:r>
            <a:r>
              <a:rPr lang="en-US" altLang="zh-CN" sz="900" dirty="0">
                <a:latin typeface="+mn-ea"/>
              </a:rPr>
              <a:t>,2023,44(10):1507-1530.DOI:10.3760/cma.j.cn112338-20230908-00139.</a:t>
            </a:r>
            <a:endParaRPr lang="en-US" altLang="zh-CN" sz="900" dirty="0">
              <a:latin typeface="+mn-ea"/>
            </a:endParaRPr>
          </a:p>
          <a:p>
            <a:r>
              <a:rPr lang="en-US" altLang="zh-CN" sz="900" dirty="0">
                <a:latin typeface="+mn-ea"/>
              </a:rPr>
              <a:t>[2]</a:t>
            </a:r>
            <a:r>
              <a:rPr lang="zh-CN" altLang="en-US" sz="900" dirty="0">
                <a:latin typeface="+mn-ea"/>
              </a:rPr>
              <a:t>流行性感冒诊疗方案</a:t>
            </a:r>
            <a:r>
              <a:rPr lang="en-US" altLang="zh-CN" sz="900" dirty="0">
                <a:latin typeface="+mn-ea"/>
              </a:rPr>
              <a:t>(2025</a:t>
            </a:r>
            <a:r>
              <a:rPr lang="zh-CN" altLang="en-US" sz="900" dirty="0">
                <a:latin typeface="+mn-ea"/>
              </a:rPr>
              <a:t>年版</a:t>
            </a:r>
            <a:r>
              <a:rPr lang="en-US" altLang="zh-CN" sz="900" dirty="0">
                <a:latin typeface="+mn-ea"/>
              </a:rPr>
              <a:t>)[J].</a:t>
            </a:r>
            <a:r>
              <a:rPr lang="zh-CN" altLang="en-US" sz="900" dirty="0">
                <a:latin typeface="+mn-ea"/>
              </a:rPr>
              <a:t>中国感染控制杂志</a:t>
            </a:r>
            <a:r>
              <a:rPr lang="en-US" altLang="zh-CN" sz="900" dirty="0">
                <a:latin typeface="+mn-ea"/>
              </a:rPr>
              <a:t>,2025,24(2):290-294.DOI:10.12138/j.issn.1671-9638.20257379.</a:t>
            </a:r>
            <a:endParaRPr lang="en-US" altLang="zh-CN" sz="900" dirty="0">
              <a:latin typeface="+mn-ea"/>
            </a:endParaRPr>
          </a:p>
          <a:p>
            <a:r>
              <a:rPr lang="en-US" altLang="zh-CN" sz="900" dirty="0">
                <a:latin typeface="+mn-ea"/>
              </a:rPr>
              <a:t>[3]</a:t>
            </a:r>
            <a:r>
              <a:rPr lang="zh-CN" altLang="en-US" sz="900" dirty="0">
                <a:latin typeface="+mn-ea"/>
              </a:rPr>
              <a:t>中国疾病预防控制中心传染病管理处</a:t>
            </a:r>
            <a:r>
              <a:rPr lang="en-US" altLang="zh-CN" sz="900" dirty="0">
                <a:latin typeface="+mn-ea"/>
              </a:rPr>
              <a:t>.2024</a:t>
            </a:r>
            <a:r>
              <a:rPr lang="zh-CN" altLang="en-US" sz="900" dirty="0">
                <a:latin typeface="+mn-ea"/>
              </a:rPr>
              <a:t>年</a:t>
            </a:r>
            <a:r>
              <a:rPr lang="en-US" altLang="zh-CN" sz="900" dirty="0">
                <a:latin typeface="+mn-ea"/>
              </a:rPr>
              <a:t>12</a:t>
            </a:r>
            <a:r>
              <a:rPr lang="zh-CN" altLang="en-US" sz="900" dirty="0">
                <a:latin typeface="+mn-ea"/>
              </a:rPr>
              <a:t>月中国甲乙丙类传染病疫情动态简介</a:t>
            </a:r>
            <a:r>
              <a:rPr lang="en-US" altLang="zh-CN" sz="900" dirty="0">
                <a:latin typeface="+mn-ea"/>
              </a:rPr>
              <a:t>[J].</a:t>
            </a:r>
            <a:r>
              <a:rPr lang="zh-CN" altLang="en-US" sz="900" dirty="0">
                <a:latin typeface="+mn-ea"/>
              </a:rPr>
              <a:t>疾病监测</a:t>
            </a:r>
            <a:r>
              <a:rPr lang="en-US" altLang="zh-CN" sz="900" dirty="0">
                <a:latin typeface="+mn-ea"/>
              </a:rPr>
              <a:t>,2025,40(1):1.DOI:10.3784/jbjc.202501120037.</a:t>
            </a:r>
            <a:endParaRPr lang="zh-CN" altLang="en-US" sz="9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dirty="0"/>
              <a:t>2</a:t>
            </a:r>
            <a:r>
              <a:rPr lang="zh-CN" altLang="en-US" dirty="0"/>
              <a:t>、安全性：</a:t>
            </a:r>
            <a:r>
              <a:rPr dirty="0">
                <a:latin typeface="+mn-ea"/>
                <a:sym typeface="+mn-ea"/>
              </a:rPr>
              <a:t>相较于裂解疫苗具有更好的安全性</a:t>
            </a:r>
            <a:endParaRPr lang="zh-CN" altLang="en-US" dirty="0"/>
          </a:p>
        </p:txBody>
      </p:sp>
      <p:sp>
        <p:nvSpPr>
          <p:cNvPr id="4" name="文本框 3"/>
          <p:cNvSpPr txBox="1"/>
          <p:nvPr/>
        </p:nvSpPr>
        <p:spPr>
          <a:xfrm>
            <a:off x="616919" y="-725592"/>
            <a:ext cx="10278140" cy="923330"/>
          </a:xfrm>
          <a:prstGeom prst="rect">
            <a:avLst/>
          </a:prstGeom>
          <a:noFill/>
        </p:spPr>
        <p:txBody>
          <a:bodyPr wrap="square">
            <a:spAutoFit/>
          </a:bodyPr>
          <a:lstStyle/>
          <a:p>
            <a:r>
              <a:rPr lang="zh-CN" altLang="en-US" sz="1800" b="0" i="0" dirty="0">
                <a:solidFill>
                  <a:srgbClr val="000000"/>
                </a:solidFill>
                <a:effectLst/>
                <a:latin typeface="FangSong_GB2312" panose="02010609030101010101" pitchFamily="49" charset="-122"/>
                <a:ea typeface="FangSong_GB2312" panose="02010609030101010101" pitchFamily="49" charset="-122"/>
              </a:rPr>
              <a:t>包括但不限于： 药品说明书收载的安全性信息； 该药品在国内外不良反应发生情况； 与目录内同类药品安全性方面的主要优势和不足。</a:t>
            </a:r>
            <a:r>
              <a:rPr lang="zh-CN" altLang="en-US" dirty="0"/>
              <a:t> </a:t>
            </a:r>
            <a:br>
              <a:rPr lang="zh-CN" altLang="en-US" dirty="0"/>
            </a:br>
            <a:endParaRPr lang="zh-CN" altLang="en-US" dirty="0"/>
          </a:p>
        </p:txBody>
      </p:sp>
      <p:sp>
        <p:nvSpPr>
          <p:cNvPr id="5" name="文本框 4"/>
          <p:cNvSpPr txBox="1"/>
          <p:nvPr/>
        </p:nvSpPr>
        <p:spPr>
          <a:xfrm>
            <a:off x="479425" y="908050"/>
            <a:ext cx="5499100" cy="2513330"/>
          </a:xfrm>
          <a:prstGeom prst="rect">
            <a:avLst/>
          </a:prstGeom>
          <a:noFill/>
        </p:spPr>
        <p:txBody>
          <a:bodyPr wrap="square">
            <a:noAutofit/>
          </a:bodyPr>
          <a:lstStyle/>
          <a:p>
            <a:pPr indent="0" fontAlgn="auto">
              <a:lnSpc>
                <a:spcPct val="200000"/>
              </a:lnSpc>
            </a:pPr>
            <a:r>
              <a:rPr lang="zh-CN" altLang="en-US" sz="1600" b="1" dirty="0">
                <a:highlight>
                  <a:srgbClr val="D9D9D9"/>
                </a:highlight>
                <a:latin typeface="+mn-ea"/>
              </a:rPr>
              <a:t>本品临床试验</a:t>
            </a:r>
            <a:r>
              <a:rPr lang="en-US" altLang="zh-CN" sz="1600" baseline="30000" dirty="0">
                <a:highlight>
                  <a:srgbClr val="D9D9D9"/>
                </a:highlight>
                <a:latin typeface="+mn-ea"/>
              </a:rPr>
              <a:t>1</a:t>
            </a:r>
            <a:endParaRPr lang="zh-CN" altLang="en-US" sz="1600" b="1" dirty="0">
              <a:highlight>
                <a:srgbClr val="D9D9D9"/>
              </a:highlight>
              <a:latin typeface="+mn-ea"/>
            </a:endParaRPr>
          </a:p>
          <a:p>
            <a:pPr algn="l" fontAlgn="auto">
              <a:lnSpc>
                <a:spcPct val="100000"/>
              </a:lnSpc>
              <a:buClrTx/>
              <a:buSzTx/>
              <a:buNone/>
            </a:pPr>
            <a:endParaRPr lang="zh-CN" altLang="en-US" sz="1200" dirty="0">
              <a:latin typeface="+mn-ea"/>
            </a:endParaRPr>
          </a:p>
          <a:p>
            <a:pPr algn="l" fontAlgn="auto">
              <a:lnSpc>
                <a:spcPct val="100000"/>
              </a:lnSpc>
              <a:buClrTx/>
              <a:buSzTx/>
              <a:buNone/>
            </a:pPr>
            <a:r>
              <a:rPr lang="zh-CN" altLang="en-US" sz="1200" dirty="0">
                <a:latin typeface="+mn-ea"/>
              </a:rPr>
              <a:t>本品在国内共开展了两项临床研究，共入组3岁及以上受试者3240名，其中1619名受试者接种了至少1剂次本品。对本品系统的安全性观察自疫苗接种开始至全程接种后30天，长期安全性观察自全程接种后31天至180天。</a:t>
            </a:r>
            <a:endParaRPr lang="zh-CN" altLang="en-US" sz="1200" dirty="0">
              <a:latin typeface="+mn-ea"/>
            </a:endParaRPr>
          </a:p>
          <a:p>
            <a:pPr algn="l" fontAlgn="auto">
              <a:lnSpc>
                <a:spcPct val="100000"/>
              </a:lnSpc>
              <a:buClrTx/>
              <a:buSzTx/>
              <a:buNone/>
            </a:pPr>
            <a:r>
              <a:rPr lang="zh-CN" altLang="en-US" sz="1200" dirty="0">
                <a:latin typeface="+mn-ea"/>
              </a:rPr>
              <a:t>全身不良反应  常见：发热、咳嗽；偶见：头痛、流涕、胸痛、疲乏、恶心、呕吐、腹痛、腹泻、关节痛、肌痛、斑丘疹；罕见：食欲减退、肢体疼痛。</a:t>
            </a:r>
            <a:endParaRPr lang="zh-CN" altLang="en-US" sz="1200" dirty="0">
              <a:latin typeface="+mn-ea"/>
            </a:endParaRPr>
          </a:p>
          <a:p>
            <a:pPr algn="l">
              <a:lnSpc>
                <a:spcPct val="100000"/>
              </a:lnSpc>
              <a:buClrTx/>
              <a:buSzTx/>
              <a:buNone/>
            </a:pPr>
            <a:r>
              <a:rPr lang="zh-CN" altLang="en-US" sz="1200" dirty="0">
                <a:latin typeface="+mn-ea"/>
              </a:rPr>
              <a:t>局部不良反应  常见：疼痛、肿胀；偶见：红斑、瘙痒、硬结；罕见：青紫。</a:t>
            </a:r>
            <a:endParaRPr lang="zh-CN" altLang="en-US" sz="1200" dirty="0">
              <a:latin typeface="+mn-ea"/>
            </a:endParaRPr>
          </a:p>
          <a:p>
            <a:pPr>
              <a:lnSpc>
                <a:spcPct val="150000"/>
              </a:lnSpc>
            </a:pPr>
            <a:endParaRPr lang="zh-CN" altLang="en-US" sz="1200" dirty="0">
              <a:latin typeface="+mn-ea"/>
            </a:endParaRPr>
          </a:p>
        </p:txBody>
      </p:sp>
      <p:sp>
        <p:nvSpPr>
          <p:cNvPr id="7" name="文本框 6"/>
          <p:cNvSpPr txBox="1"/>
          <p:nvPr/>
        </p:nvSpPr>
        <p:spPr>
          <a:xfrm>
            <a:off x="474133" y="6615068"/>
            <a:ext cx="10753763" cy="230832"/>
          </a:xfrm>
          <a:prstGeom prst="rect">
            <a:avLst/>
          </a:prstGeom>
          <a:noFill/>
        </p:spPr>
        <p:txBody>
          <a:bodyPr wrap="square">
            <a:spAutoFit/>
          </a:bodyPr>
          <a:lstStyle/>
          <a:p>
            <a:r>
              <a:rPr lang="en-US" altLang="zh-CN" sz="900" dirty="0">
                <a:latin typeface="+mn-ea"/>
              </a:rPr>
              <a:t>[1</a:t>
            </a:r>
            <a:r>
              <a:rPr lang="zh-CN" altLang="en-US" sz="900" dirty="0">
                <a:latin typeface="+mn-ea"/>
              </a:rPr>
              <a:t>四价流感病毒亚单位疫苗说明书；</a:t>
            </a:r>
            <a:r>
              <a:rPr lang="en-US" altLang="zh-CN" sz="900" dirty="0">
                <a:latin typeface="+mn-ea"/>
              </a:rPr>
              <a:t>[2]</a:t>
            </a:r>
            <a:r>
              <a:rPr lang="zh-CN" altLang="en-US" sz="900" dirty="0">
                <a:latin typeface="+mn-ea"/>
              </a:rPr>
              <a:t>国家免疫规划技术工作组流感疫苗工作组</a:t>
            </a:r>
            <a:r>
              <a:rPr lang="en-US" altLang="zh-CN" sz="900" dirty="0">
                <a:latin typeface="+mn-ea"/>
              </a:rPr>
              <a:t>.</a:t>
            </a:r>
            <a:r>
              <a:rPr lang="zh-CN" altLang="en-US" sz="900" dirty="0">
                <a:latin typeface="+mn-ea"/>
              </a:rPr>
              <a:t>中国流感疫苗预防接种技术指南（</a:t>
            </a:r>
            <a:r>
              <a:rPr lang="en-US" altLang="zh-CN" sz="900" dirty="0">
                <a:latin typeface="+mn-ea"/>
              </a:rPr>
              <a:t>2023-2024</a:t>
            </a:r>
            <a:r>
              <a:rPr lang="zh-CN" altLang="en-US" sz="900" dirty="0">
                <a:latin typeface="+mn-ea"/>
              </a:rPr>
              <a:t>）</a:t>
            </a:r>
            <a:r>
              <a:rPr lang="en-US" altLang="zh-CN" sz="900" dirty="0">
                <a:latin typeface="+mn-ea"/>
              </a:rPr>
              <a:t>[J].</a:t>
            </a:r>
            <a:r>
              <a:rPr lang="zh-CN" altLang="en-US" sz="900" dirty="0">
                <a:latin typeface="+mn-ea"/>
              </a:rPr>
              <a:t>中华流行病学杂志</a:t>
            </a:r>
            <a:r>
              <a:rPr lang="en-US" altLang="zh-CN" sz="900" dirty="0">
                <a:latin typeface="+mn-ea"/>
              </a:rPr>
              <a:t>,2023,44(10):1507-1530.</a:t>
            </a:r>
            <a:endParaRPr lang="en-US" altLang="zh-CN" sz="900" dirty="0">
              <a:latin typeface="+mn-ea"/>
            </a:endParaRPr>
          </a:p>
        </p:txBody>
      </p:sp>
      <p:sp>
        <p:nvSpPr>
          <p:cNvPr id="9" name="文本框 8"/>
          <p:cNvSpPr txBox="1"/>
          <p:nvPr/>
        </p:nvSpPr>
        <p:spPr>
          <a:xfrm>
            <a:off x="541655" y="2861945"/>
            <a:ext cx="11186795" cy="1089025"/>
          </a:xfrm>
          <a:prstGeom prst="rect">
            <a:avLst/>
          </a:prstGeom>
          <a:solidFill>
            <a:srgbClr val="EFF6FF"/>
          </a:solidFill>
        </p:spPr>
        <p:txBody>
          <a:bodyPr wrap="square">
            <a:noAutofit/>
          </a:bodyPr>
          <a:lstStyle/>
          <a:p>
            <a:pPr>
              <a:lnSpc>
                <a:spcPct val="150000"/>
              </a:lnSpc>
            </a:pPr>
            <a:r>
              <a:rPr lang="zh-CN" altLang="en-US" sz="1600" b="1" dirty="0">
                <a:highlight>
                  <a:srgbClr val="D9D9D9"/>
                </a:highlight>
                <a:latin typeface="+mn-ea"/>
              </a:rPr>
              <a:t>安全性优势</a:t>
            </a:r>
            <a:r>
              <a:rPr lang="en-US" altLang="zh-CN" sz="1600" baseline="30000" dirty="0">
                <a:highlight>
                  <a:srgbClr val="D9D9D9"/>
                </a:highlight>
                <a:latin typeface="+mn-ea"/>
              </a:rPr>
              <a:t>2 </a:t>
            </a:r>
            <a:endParaRPr lang="zh-CN" altLang="en-US" sz="1600" b="1" dirty="0">
              <a:highlight>
                <a:srgbClr val="D9D9D9"/>
              </a:highlight>
              <a:latin typeface="+mn-ea"/>
            </a:endParaRPr>
          </a:p>
          <a:p>
            <a:pPr>
              <a:lnSpc>
                <a:spcPct val="150000"/>
              </a:lnSpc>
            </a:pPr>
            <a:r>
              <a:rPr lang="zh-CN" altLang="en-US" sz="1400" dirty="0">
                <a:latin typeface="+mn-ea"/>
              </a:rPr>
              <a:t>从疫苗制备工艺来看，亚单位疫苗去除病毒内部蛋白仅保留纯度较高的血凝素（</a:t>
            </a:r>
            <a:r>
              <a:rPr lang="en-US" altLang="zh-CN" sz="1400" dirty="0">
                <a:latin typeface="+mn-ea"/>
              </a:rPr>
              <a:t>HA</a:t>
            </a:r>
            <a:r>
              <a:rPr lang="zh-CN" altLang="en-US" sz="1400" dirty="0">
                <a:latin typeface="+mn-ea"/>
              </a:rPr>
              <a:t>）和神经氨酸酶（</a:t>
            </a:r>
            <a:r>
              <a:rPr lang="en-US" altLang="zh-CN" sz="1400" dirty="0">
                <a:latin typeface="+mn-ea"/>
              </a:rPr>
              <a:t>NA</a:t>
            </a:r>
            <a:r>
              <a:rPr lang="zh-CN" altLang="en-US" sz="1400" dirty="0">
                <a:latin typeface="+mn-ea"/>
              </a:rPr>
              <a:t>）抗原成分， 相较于裂解疫苗具有更好的安全性。亚单位疫苗的 </a:t>
            </a:r>
            <a:r>
              <a:rPr lang="en-US" altLang="zh-CN" sz="1400" dirty="0">
                <a:latin typeface="+mn-ea"/>
              </a:rPr>
              <a:t>RCT </a:t>
            </a:r>
            <a:r>
              <a:rPr lang="zh-CN" altLang="en-US" sz="1400" dirty="0">
                <a:latin typeface="+mn-ea"/>
              </a:rPr>
              <a:t>研究显示，</a:t>
            </a:r>
            <a:r>
              <a:rPr lang="en-US" altLang="zh-CN" sz="1400" dirty="0">
                <a:latin typeface="+mn-ea"/>
              </a:rPr>
              <a:t>3 </a:t>
            </a:r>
            <a:r>
              <a:rPr lang="zh-CN" altLang="en-US" sz="1400" dirty="0">
                <a:latin typeface="+mn-ea"/>
              </a:rPr>
              <a:t>岁及以上年龄组接种流感亚单位疫苗报告的不良反应与裂解疫苗相比没有差异或更少。</a:t>
            </a:r>
            <a:endParaRPr lang="zh-CN" altLang="en-US" sz="1400" dirty="0">
              <a:latin typeface="+mn-ea"/>
            </a:endParaRPr>
          </a:p>
        </p:txBody>
      </p:sp>
      <p:sp>
        <p:nvSpPr>
          <p:cNvPr id="8" name="文本框 7"/>
          <p:cNvSpPr txBox="1"/>
          <p:nvPr/>
        </p:nvSpPr>
        <p:spPr>
          <a:xfrm>
            <a:off x="6165215" y="908050"/>
            <a:ext cx="5563235" cy="2355215"/>
          </a:xfrm>
          <a:prstGeom prst="rect">
            <a:avLst/>
          </a:prstGeom>
          <a:noFill/>
        </p:spPr>
        <p:txBody>
          <a:bodyPr wrap="square" rtlCol="0">
            <a:noAutofit/>
          </a:bodyPr>
          <a:p>
            <a:pPr indent="0" algn="l" fontAlgn="auto">
              <a:lnSpc>
                <a:spcPct val="200000"/>
              </a:lnSpc>
              <a:buClrTx/>
              <a:buSzTx/>
              <a:buFontTx/>
            </a:pPr>
            <a:r>
              <a:rPr lang="zh-CN" altLang="en-US" sz="1600" b="1" dirty="0">
                <a:highlight>
                  <a:srgbClr val="D9D9D9"/>
                </a:highlight>
                <a:latin typeface="+mn-ea"/>
              </a:rPr>
              <a:t>同类产品境内外临床试验</a:t>
            </a:r>
            <a:r>
              <a:rPr lang="en-US" altLang="zh-CN" sz="1600" baseline="30000" dirty="0">
                <a:highlight>
                  <a:srgbClr val="D9D9D9"/>
                </a:highlight>
                <a:latin typeface="+mn-ea"/>
                <a:sym typeface="+mn-ea"/>
              </a:rPr>
              <a:t>1</a:t>
            </a:r>
            <a:endParaRPr lang="zh-CN" altLang="en-US" sz="1600" b="1" dirty="0">
              <a:highlight>
                <a:srgbClr val="D9D9D9"/>
              </a:highlight>
              <a:latin typeface="+mn-ea"/>
            </a:endParaRPr>
          </a:p>
          <a:p>
            <a:pPr indent="0" fontAlgn="auto">
              <a:lnSpc>
                <a:spcPct val="200000"/>
              </a:lnSpc>
            </a:pPr>
            <a:r>
              <a:rPr lang="zh-CN" altLang="en-US" sz="1200" dirty="0">
                <a:latin typeface="+mn-ea"/>
              </a:rPr>
              <a:t>除上述不良反应外，在同类产品境内外临床试验中还观察到如下不良反应：</a:t>
            </a:r>
            <a:endParaRPr lang="zh-CN" altLang="en-US" sz="1200" dirty="0">
              <a:latin typeface="+mn-ea"/>
            </a:endParaRPr>
          </a:p>
          <a:p>
            <a:r>
              <a:rPr lang="zh-CN" altLang="en-US" sz="1200" dirty="0">
                <a:latin typeface="+mn-ea"/>
              </a:rPr>
              <a:t>全身不良反应   十分常见：不适、胃肠道症状、嗜睡；常见：寒颤、流感样症状、中耳炎、耳部感染；偶见：呼吸困难、吞咽困难、鼻咽炎、扁桃体炎、变态反应、眩晕、淋巴结肿大；罕见：心悸、斑疹、超敏反应、瘙痒症、咽喉刺激、多汗症、过敏性紫癜。</a:t>
            </a:r>
            <a:endParaRPr lang="zh-CN" altLang="en-US" sz="1200" dirty="0">
              <a:latin typeface="+mn-ea"/>
            </a:endParaRPr>
          </a:p>
          <a:p>
            <a:r>
              <a:rPr lang="zh-CN" altLang="en-US" sz="1200" dirty="0">
                <a:latin typeface="+mn-ea"/>
              </a:rPr>
              <a:t>局部不良反应  十分常见：发红；偶见：瘀斑；罕见：皮疹、苍白、变色。</a:t>
            </a:r>
            <a:endParaRPr lang="zh-CN" altLang="en-US" sz="1200" dirty="0">
              <a:latin typeface="+mn-ea"/>
            </a:endParaRPr>
          </a:p>
        </p:txBody>
      </p:sp>
      <p:pic>
        <p:nvPicPr>
          <p:cNvPr id="52" name="图片 51"/>
          <p:cNvPicPr>
            <a:picLocks noChangeAspect="1"/>
          </p:cNvPicPr>
          <p:nvPr/>
        </p:nvPicPr>
        <p:blipFill>
          <a:blip r:embed="rId1"/>
          <a:stretch>
            <a:fillRect/>
          </a:stretch>
        </p:blipFill>
        <p:spPr>
          <a:xfrm>
            <a:off x="1461770" y="3950970"/>
            <a:ext cx="8241665" cy="2600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21970" y="346075"/>
            <a:ext cx="11521440" cy="531495"/>
          </a:xfrm>
        </p:spPr>
        <p:txBody>
          <a:bodyPr/>
          <a:lstStyle/>
          <a:p>
            <a:r>
              <a:rPr lang="en-US" altLang="zh-CN" dirty="0"/>
              <a:t>3</a:t>
            </a:r>
            <a:r>
              <a:rPr lang="zh-CN" altLang="en-US" dirty="0"/>
              <a:t>、有效性：</a:t>
            </a:r>
            <a:r>
              <a:rPr dirty="0">
                <a:sym typeface="+mn-ea"/>
              </a:rPr>
              <a:t>对照组四价裂解流感疫苗，且具有统计学显著性差异</a:t>
            </a:r>
            <a:endParaRPr lang="zh-CN" altLang="en-US" dirty="0"/>
          </a:p>
        </p:txBody>
      </p:sp>
      <p:grpSp>
        <p:nvGrpSpPr>
          <p:cNvPr id="2" name="组合 1"/>
          <p:cNvGrpSpPr/>
          <p:nvPr/>
        </p:nvGrpSpPr>
        <p:grpSpPr>
          <a:xfrm>
            <a:off x="913765" y="1236345"/>
            <a:ext cx="5989955" cy="5330825"/>
            <a:chOff x="1233" y="1253"/>
            <a:chExt cx="9559" cy="8732"/>
          </a:xfrm>
        </p:grpSpPr>
        <p:grpSp>
          <p:nvGrpSpPr>
            <p:cNvPr id="5" name="组合 4"/>
            <p:cNvGrpSpPr/>
            <p:nvPr/>
          </p:nvGrpSpPr>
          <p:grpSpPr>
            <a:xfrm>
              <a:off x="1233" y="5683"/>
              <a:ext cx="4445" cy="4299"/>
              <a:chOff x="3697" y="3762"/>
              <a:chExt cx="5450" cy="5864"/>
            </a:xfrm>
          </p:grpSpPr>
          <p:sp>
            <p:nvSpPr>
              <p:cNvPr id="43" name="矩形 42"/>
              <p:cNvSpPr/>
              <p:nvPr>
                <p:custDataLst>
                  <p:tags r:id="rId5"/>
                </p:custDataLst>
              </p:nvPr>
            </p:nvSpPr>
            <p:spPr>
              <a:xfrm>
                <a:off x="3697" y="4718"/>
                <a:ext cx="5450" cy="4909"/>
              </a:xfrm>
              <a:prstGeom prst="rect">
                <a:avLst/>
              </a:prstGeom>
              <a:solidFill>
                <a:srgbClr val="F7FAFF"/>
              </a:solidFill>
              <a:ln>
                <a:solidFill>
                  <a:srgbClr val="CCDAEB"/>
                </a:solid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pPr algn="ctr"/>
                <a:endParaRPr lang="zh-CN" altLang="en-US" sz="1600"/>
              </a:p>
            </p:txBody>
          </p:sp>
          <p:sp>
            <p:nvSpPr>
              <p:cNvPr id="44" name="矩形 43"/>
              <p:cNvSpPr/>
              <p:nvPr>
                <p:custDataLst>
                  <p:tags r:id="rId6"/>
                </p:custDataLst>
              </p:nvPr>
            </p:nvSpPr>
            <p:spPr>
              <a:xfrm>
                <a:off x="3697" y="3762"/>
                <a:ext cx="5450" cy="956"/>
              </a:xfrm>
              <a:prstGeom prst="rect">
                <a:avLst/>
              </a:prstGeom>
              <a:solidFill>
                <a:srgbClr val="00489D"/>
              </a:solidFill>
              <a:ln>
                <a:solidFill>
                  <a:srgbClr val="00489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1600" b="1"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rPr>
                  <a:t>3</a:t>
                </a:r>
                <a:r>
                  <a:rPr lang="zh-CN" altLang="en-US" sz="1600" b="1" dirty="0">
                    <a:solidFill>
                      <a:schemeClr val="bg1"/>
                    </a:solidFill>
                    <a:latin typeface="Arial" panose="020B0604020202020204" pitchFamily="34" charset="0"/>
                    <a:ea typeface="微软雅黑" panose="020B0503020204020204" charset="-122"/>
                    <a:sym typeface="Arial" panose="020B0604020202020204" pitchFamily="34" charset="0"/>
                  </a:rPr>
                  <a:t>岁人群</a:t>
                </a:r>
                <a:r>
                  <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rPr>
                  <a:t>GMT</a:t>
                </a:r>
                <a:endPar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45" name="组合 44"/>
              <p:cNvGrpSpPr/>
              <p:nvPr/>
            </p:nvGrpSpPr>
            <p:grpSpPr>
              <a:xfrm>
                <a:off x="3806" y="5189"/>
                <a:ext cx="5068" cy="4222"/>
                <a:chOff x="5278523" y="2334937"/>
                <a:chExt cx="2979011" cy="2382864"/>
              </a:xfrm>
            </p:grpSpPr>
            <p:graphicFrame>
              <p:nvGraphicFramePr>
                <p:cNvPr id="46" name="图表 45"/>
                <p:cNvGraphicFramePr/>
                <p:nvPr>
                  <p:custDataLst>
                    <p:tags r:id="rId7"/>
                  </p:custDataLst>
                </p:nvPr>
              </p:nvGraphicFramePr>
              <p:xfrm>
                <a:off x="5278523" y="2334937"/>
                <a:ext cx="2979011" cy="2382864"/>
              </p:xfrm>
              <a:graphic>
                <a:graphicData uri="http://schemas.openxmlformats.org/drawingml/2006/chart">
                  <c:chart xmlns:c="http://schemas.openxmlformats.org/drawingml/2006/chart" xmlns:r="http://schemas.openxmlformats.org/officeDocument/2006/relationships" r:id="rId1"/>
                </a:graphicData>
              </a:graphic>
            </p:graphicFrame>
            <p:cxnSp>
              <p:nvCxnSpPr>
                <p:cNvPr id="47" name="直接连接符 46"/>
                <p:cNvCxnSpPr/>
                <p:nvPr>
                  <p:custDataLst>
                    <p:tags r:id="rId8"/>
                  </p:custDataLst>
                </p:nvPr>
              </p:nvCxnSpPr>
              <p:spPr>
                <a:xfrm>
                  <a:off x="5721385" y="2745259"/>
                  <a:ext cx="264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9"/>
                  </p:custDataLst>
                </p:nvPr>
              </p:nvCxnSpPr>
              <p:spPr>
                <a:xfrm>
                  <a:off x="5724555" y="2746754"/>
                  <a:ext cx="0" cy="4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10"/>
                  </p:custDataLst>
                </p:nvPr>
              </p:nvCxnSpPr>
              <p:spPr>
                <a:xfrm>
                  <a:off x="5985622" y="2746754"/>
                  <a:ext cx="0" cy="248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custDataLst>
                    <p:tags r:id="rId11"/>
                  </p:custDataLst>
                </p:nvPr>
              </p:nvSpPr>
              <p:spPr>
                <a:xfrm>
                  <a:off x="5583958" y="2529764"/>
                  <a:ext cx="538516" cy="174565"/>
                </a:xfrm>
                <a:prstGeom prst="rect">
                  <a:avLst/>
                </a:prstGeom>
                <a:noFill/>
              </p:spPr>
              <p:txBody>
                <a:bodyPr wrap="square" lIns="0" tIns="0" rIns="0" bIns="0" rtlCol="0">
                  <a:spAutoFit/>
                </a:bodyPr>
                <a:lstStyle/>
                <a:p>
                  <a:pPr algn="ctr"/>
                  <a:r>
                    <a:rPr lang="en-US" altLang="zh-CN" sz="900" b="1" i="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p</a:t>
                  </a:r>
                  <a:r>
                    <a:rPr lang="en-US" altLang="zh-CN" sz="9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&lt;0.001</a:t>
                  </a:r>
                  <a:endParaRPr lang="en-US" altLang="zh-CN" sz="9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cxnSp>
              <p:nvCxnSpPr>
                <p:cNvPr id="51" name="直接连接符 50"/>
                <p:cNvCxnSpPr/>
                <p:nvPr>
                  <p:custDataLst>
                    <p:tags r:id="rId12"/>
                  </p:custDataLst>
                </p:nvPr>
              </p:nvCxnSpPr>
              <p:spPr>
                <a:xfrm>
                  <a:off x="7019053" y="3774074"/>
                  <a:ext cx="264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13"/>
                  </p:custDataLst>
                </p:nvPr>
              </p:nvCxnSpPr>
              <p:spPr>
                <a:xfrm>
                  <a:off x="7021167" y="3777957"/>
                  <a:ext cx="0" cy="4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14"/>
                  </p:custDataLst>
                </p:nvPr>
              </p:nvCxnSpPr>
              <p:spPr>
                <a:xfrm>
                  <a:off x="7281177" y="3776763"/>
                  <a:ext cx="0" cy="104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custDataLst>
                    <p:tags r:id="rId15"/>
                  </p:custDataLst>
                </p:nvPr>
              </p:nvSpPr>
              <p:spPr>
                <a:xfrm>
                  <a:off x="6899951" y="3526343"/>
                  <a:ext cx="538516" cy="174565"/>
                </a:xfrm>
                <a:prstGeom prst="rect">
                  <a:avLst/>
                </a:prstGeom>
                <a:noFill/>
              </p:spPr>
              <p:txBody>
                <a:bodyPr wrap="square" lIns="0" tIns="0" rIns="0" bIns="0" rtlCol="0">
                  <a:spAutoFit/>
                </a:bodyPr>
                <a:lstStyle/>
                <a:p>
                  <a:pPr algn="ctr"/>
                  <a:r>
                    <a:rPr lang="en-US" altLang="zh-CN" sz="900" b="1" i="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p</a:t>
                  </a:r>
                  <a:r>
                    <a:rPr lang="en-US" altLang="zh-CN" sz="9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=0.001</a:t>
                  </a:r>
                  <a:endParaRPr lang="en-US" altLang="zh-CN" sz="9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cxnSp>
              <p:nvCxnSpPr>
                <p:cNvPr id="55" name="直接连接符 54"/>
                <p:cNvCxnSpPr/>
                <p:nvPr>
                  <p:custDataLst>
                    <p:tags r:id="rId16"/>
                  </p:custDataLst>
                </p:nvPr>
              </p:nvCxnSpPr>
              <p:spPr>
                <a:xfrm>
                  <a:off x="7681496" y="3142524"/>
                  <a:ext cx="264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custDataLst>
                    <p:tags r:id="rId17"/>
                  </p:custDataLst>
                </p:nvPr>
              </p:nvCxnSpPr>
              <p:spPr>
                <a:xfrm>
                  <a:off x="7686253" y="3145512"/>
                  <a:ext cx="0" cy="4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18"/>
                  </p:custDataLst>
                </p:nvPr>
              </p:nvCxnSpPr>
              <p:spPr>
                <a:xfrm>
                  <a:off x="7945734" y="3143121"/>
                  <a:ext cx="0" cy="383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custDataLst>
                    <p:tags r:id="rId19"/>
                  </p:custDataLst>
                </p:nvPr>
              </p:nvSpPr>
              <p:spPr>
                <a:xfrm>
                  <a:off x="7509800" y="2910700"/>
                  <a:ext cx="538516" cy="174565"/>
                </a:xfrm>
                <a:prstGeom prst="rect">
                  <a:avLst/>
                </a:prstGeom>
                <a:noFill/>
              </p:spPr>
              <p:txBody>
                <a:bodyPr wrap="square" lIns="0" tIns="0" rIns="0" bIns="0" rtlCol="0">
                  <a:spAutoFit/>
                </a:bodyPr>
                <a:lstStyle/>
                <a:p>
                  <a:pPr algn="ctr"/>
                  <a:r>
                    <a:rPr lang="en-US" altLang="zh-CN" sz="900" b="1" i="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p</a:t>
                  </a:r>
                  <a:r>
                    <a:rPr lang="en-US" altLang="zh-CN" sz="9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&lt;0.001</a:t>
                  </a:r>
                  <a:endParaRPr lang="en-US" altLang="zh-CN" sz="9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cxnSp>
              <p:nvCxnSpPr>
                <p:cNvPr id="59" name="直接连接符 58"/>
                <p:cNvCxnSpPr/>
                <p:nvPr>
                  <p:custDataLst>
                    <p:tags r:id="rId20"/>
                  </p:custDataLst>
                </p:nvPr>
              </p:nvCxnSpPr>
              <p:spPr>
                <a:xfrm>
                  <a:off x="6387829" y="2605435"/>
                  <a:ext cx="264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21"/>
                  </p:custDataLst>
                </p:nvPr>
              </p:nvCxnSpPr>
              <p:spPr>
                <a:xfrm>
                  <a:off x="6391000" y="2609320"/>
                  <a:ext cx="0" cy="22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22"/>
                  </p:custDataLst>
                </p:nvPr>
              </p:nvCxnSpPr>
              <p:spPr>
                <a:xfrm>
                  <a:off x="6651010" y="2603942"/>
                  <a:ext cx="0" cy="21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custDataLst>
                    <p:tags r:id="rId23"/>
                  </p:custDataLst>
                </p:nvPr>
              </p:nvSpPr>
              <p:spPr>
                <a:xfrm>
                  <a:off x="6260429" y="2348278"/>
                  <a:ext cx="538516" cy="174565"/>
                </a:xfrm>
                <a:prstGeom prst="rect">
                  <a:avLst/>
                </a:prstGeom>
                <a:noFill/>
              </p:spPr>
              <p:txBody>
                <a:bodyPr wrap="square" lIns="0" tIns="0" rIns="0" bIns="0" rtlCol="0">
                  <a:spAutoFit/>
                </a:bodyPr>
                <a:lstStyle/>
                <a:p>
                  <a:pPr algn="ctr"/>
                  <a:r>
                    <a:rPr lang="en-US" altLang="zh-CN" sz="900" b="1" i="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p</a:t>
                  </a:r>
                  <a:r>
                    <a:rPr lang="en-US" altLang="zh-CN" sz="9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=0.004</a:t>
                  </a:r>
                  <a:endParaRPr lang="en-US" altLang="zh-CN" sz="9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grpSp>
        </p:grpSp>
        <p:grpSp>
          <p:nvGrpSpPr>
            <p:cNvPr id="6" name="组合 5"/>
            <p:cNvGrpSpPr/>
            <p:nvPr/>
          </p:nvGrpSpPr>
          <p:grpSpPr>
            <a:xfrm>
              <a:off x="6166" y="5683"/>
              <a:ext cx="4626" cy="4302"/>
              <a:chOff x="10263" y="3763"/>
              <a:chExt cx="5450" cy="5865"/>
            </a:xfrm>
          </p:grpSpPr>
          <p:sp>
            <p:nvSpPr>
              <p:cNvPr id="40" name="矩形 39"/>
              <p:cNvSpPr/>
              <p:nvPr>
                <p:custDataLst>
                  <p:tags r:id="rId24"/>
                </p:custDataLst>
              </p:nvPr>
            </p:nvSpPr>
            <p:spPr>
              <a:xfrm>
                <a:off x="10263" y="4719"/>
                <a:ext cx="5450" cy="4909"/>
              </a:xfrm>
              <a:prstGeom prst="rect">
                <a:avLst/>
              </a:prstGeom>
              <a:solidFill>
                <a:srgbClr val="F7FAFF"/>
              </a:solidFill>
              <a:ln>
                <a:solidFill>
                  <a:srgbClr val="CCDAEB"/>
                </a:solid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pPr algn="ctr"/>
                <a:endParaRPr lang="zh-CN" altLang="en-US" sz="1600">
                  <a:latin typeface="微软雅黑" panose="020B0503020204020204" charset="-122"/>
                  <a:ea typeface="微软雅黑" panose="020B0503020204020204" charset="-122"/>
                </a:endParaRPr>
              </a:p>
            </p:txBody>
          </p:sp>
          <p:sp>
            <p:nvSpPr>
              <p:cNvPr id="41" name="矩形 40"/>
              <p:cNvSpPr/>
              <p:nvPr>
                <p:custDataLst>
                  <p:tags r:id="rId25"/>
                </p:custDataLst>
              </p:nvPr>
            </p:nvSpPr>
            <p:spPr>
              <a:xfrm>
                <a:off x="10263" y="3763"/>
                <a:ext cx="5450" cy="956"/>
              </a:xfrm>
              <a:prstGeom prst="rect">
                <a:avLst/>
              </a:prstGeom>
              <a:solidFill>
                <a:srgbClr val="00489D"/>
              </a:solidFill>
              <a:ln>
                <a:solidFill>
                  <a:srgbClr val="00489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1600" b="1" dirty="0">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rPr>
                  <a:t>3</a:t>
                </a:r>
                <a:r>
                  <a:rPr lang="zh-CN" altLang="en-US" sz="1600" b="1" dirty="0">
                    <a:solidFill>
                      <a:schemeClr val="bg1"/>
                    </a:solidFill>
                    <a:latin typeface="Arial" panose="020B0604020202020204" pitchFamily="34" charset="0"/>
                    <a:ea typeface="微软雅黑" panose="020B0503020204020204" charset="-122"/>
                    <a:sym typeface="Arial" panose="020B0604020202020204" pitchFamily="34" charset="0"/>
                  </a:rPr>
                  <a:t>岁人群</a:t>
                </a:r>
                <a:r>
                  <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rPr>
                  <a:t>GMI</a:t>
                </a:r>
                <a:endPar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42" name="图表 41"/>
              <p:cNvGraphicFramePr/>
              <p:nvPr>
                <p:custDataLst>
                  <p:tags r:id="rId26"/>
                </p:custDataLst>
              </p:nvPr>
            </p:nvGraphicFramePr>
            <p:xfrm>
              <a:off x="10543" y="5074"/>
              <a:ext cx="4890" cy="4552"/>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7" name="组合 6"/>
            <p:cNvGrpSpPr/>
            <p:nvPr/>
          </p:nvGrpSpPr>
          <p:grpSpPr>
            <a:xfrm>
              <a:off x="6166" y="1258"/>
              <a:ext cx="4626" cy="4298"/>
              <a:chOff x="18413" y="2415"/>
              <a:chExt cx="5450" cy="5172"/>
            </a:xfrm>
          </p:grpSpPr>
          <p:sp>
            <p:nvSpPr>
              <p:cNvPr id="16" name="矩形 15"/>
              <p:cNvSpPr/>
              <p:nvPr>
                <p:custDataLst>
                  <p:tags r:id="rId27"/>
                </p:custDataLst>
              </p:nvPr>
            </p:nvSpPr>
            <p:spPr>
              <a:xfrm>
                <a:off x="18413" y="3371"/>
                <a:ext cx="5450" cy="4216"/>
              </a:xfrm>
              <a:prstGeom prst="rect">
                <a:avLst/>
              </a:prstGeom>
              <a:solidFill>
                <a:srgbClr val="F7FAFF"/>
              </a:solidFill>
              <a:ln>
                <a:solidFill>
                  <a:srgbClr val="CCDAEB"/>
                </a:solid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pPr algn="ctr"/>
                <a:endParaRPr lang="zh-CN" altLang="en-US" sz="1600"/>
              </a:p>
            </p:txBody>
          </p:sp>
          <p:sp>
            <p:nvSpPr>
              <p:cNvPr id="17" name="矩形 16"/>
              <p:cNvSpPr/>
              <p:nvPr>
                <p:custDataLst>
                  <p:tags r:id="rId28"/>
                </p:custDataLst>
              </p:nvPr>
            </p:nvSpPr>
            <p:spPr>
              <a:xfrm>
                <a:off x="18413" y="2415"/>
                <a:ext cx="5450" cy="956"/>
              </a:xfrm>
              <a:prstGeom prst="rect">
                <a:avLst/>
              </a:prstGeom>
              <a:solidFill>
                <a:srgbClr val="00489D"/>
              </a:solidFill>
              <a:ln>
                <a:solidFill>
                  <a:srgbClr val="00489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1600" b="1">
                    <a:solidFill>
                      <a:schemeClr val="bg1"/>
                    </a:solidFill>
                    <a:latin typeface="Arial" panose="020B0604020202020204" pitchFamily="34" charset="0"/>
                    <a:ea typeface="微软雅黑" panose="020B0503020204020204" charset="-122"/>
                    <a:sym typeface="Arial" panose="020B0604020202020204" pitchFamily="34" charset="0"/>
                  </a:rPr>
                  <a:t>≥</a:t>
                </a:r>
                <a:r>
                  <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rPr>
                  <a:t>3</a:t>
                </a:r>
                <a:r>
                  <a:rPr lang="zh-CN" altLang="en-US" sz="1600" b="1" dirty="0">
                    <a:solidFill>
                      <a:schemeClr val="bg1"/>
                    </a:solidFill>
                    <a:latin typeface="Arial" panose="020B0604020202020204" pitchFamily="34" charset="0"/>
                    <a:ea typeface="微软雅黑" panose="020B0503020204020204" charset="-122"/>
                    <a:sym typeface="Arial" panose="020B0604020202020204" pitchFamily="34" charset="0"/>
                  </a:rPr>
                  <a:t>岁人群抗体阳转</a:t>
                </a:r>
                <a:r>
                  <a:rPr lang="zh-CN" altLang="en-US" sz="1600" b="1">
                    <a:solidFill>
                      <a:schemeClr val="bg1"/>
                    </a:solidFill>
                    <a:latin typeface="Arial" panose="020B0604020202020204" pitchFamily="34" charset="0"/>
                    <a:ea typeface="微软雅黑" panose="020B0503020204020204" charset="-122"/>
                    <a:sym typeface="Arial" panose="020B0604020202020204" pitchFamily="34" charset="0"/>
                  </a:rPr>
                  <a:t>率（</a:t>
                </a:r>
                <a:r>
                  <a:rPr lang="en-US" altLang="zh-CN" sz="1600" b="1"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600" b="1"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zh-CN" altLang="en-US" sz="1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18" name="组合 17"/>
              <p:cNvGrpSpPr/>
              <p:nvPr/>
            </p:nvGrpSpPr>
            <p:grpSpPr>
              <a:xfrm>
                <a:off x="18527" y="3540"/>
                <a:ext cx="5140" cy="3882"/>
                <a:chOff x="473817" y="2643206"/>
                <a:chExt cx="3628064" cy="3166188"/>
              </a:xfrm>
            </p:grpSpPr>
            <p:graphicFrame>
              <p:nvGraphicFramePr>
                <p:cNvPr id="19" name="图表 18"/>
                <p:cNvGraphicFramePr/>
                <p:nvPr>
                  <p:custDataLst>
                    <p:tags r:id="rId29"/>
                  </p:custDataLst>
                </p:nvPr>
              </p:nvGraphicFramePr>
              <p:xfrm>
                <a:off x="473817" y="2742970"/>
                <a:ext cx="3628064" cy="3066424"/>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组合 19"/>
                <p:cNvGrpSpPr/>
                <p:nvPr/>
              </p:nvGrpSpPr>
              <p:grpSpPr>
                <a:xfrm>
                  <a:off x="1053539" y="3729303"/>
                  <a:ext cx="288535" cy="415973"/>
                  <a:chOff x="9778458" y="3110227"/>
                  <a:chExt cx="1108410" cy="2249704"/>
                </a:xfrm>
              </p:grpSpPr>
              <p:cxnSp>
                <p:nvCxnSpPr>
                  <p:cNvPr id="37" name="直接连接符 36"/>
                  <p:cNvCxnSpPr/>
                  <p:nvPr>
                    <p:custDataLst>
                      <p:tags r:id="rId30"/>
                    </p:custDataLst>
                  </p:nvPr>
                </p:nvCxnSpPr>
                <p:spPr>
                  <a:xfrm>
                    <a:off x="9785679" y="3132882"/>
                    <a:ext cx="1101189" cy="226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31"/>
                    </p:custDataLst>
                  </p:nvPr>
                </p:nvCxnSpPr>
                <p:spPr>
                  <a:xfrm flipH="1">
                    <a:off x="9778458" y="3110227"/>
                    <a:ext cx="4437" cy="317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32"/>
                    </p:custDataLst>
                  </p:nvPr>
                </p:nvCxnSpPr>
                <p:spPr>
                  <a:xfrm>
                    <a:off x="10867341" y="3163309"/>
                    <a:ext cx="0" cy="2196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custDataLst>
                    <p:tags r:id="rId33"/>
                  </p:custDataLst>
                </p:nvPr>
              </p:nvSpPr>
              <p:spPr>
                <a:xfrm>
                  <a:off x="799250" y="3491296"/>
                  <a:ext cx="663225" cy="222548"/>
                </a:xfrm>
                <a:prstGeom prst="rect">
                  <a:avLst/>
                </a:prstGeom>
              </p:spPr>
              <p:txBody>
                <a:bodyPr wrap="square" lIns="0" tIns="0" rIns="0" bIns="0" rtlCol="0">
                  <a:spAutoFit/>
                </a:bodyPr>
                <a:lstStyle/>
                <a:p>
                  <a:pPr algn="ctr"/>
                  <a:r>
                    <a:rPr lang="en-US" altLang="zh-CN" sz="900" b="1" i="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p</a:t>
                  </a: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0.05</a:t>
                  </a:r>
                  <a:endParaRPr lang="en-US" altLang="zh-CN"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nvGrpSpPr>
                <p:cNvPr id="22" name="组合 21"/>
                <p:cNvGrpSpPr/>
                <p:nvPr/>
              </p:nvGrpSpPr>
              <p:grpSpPr>
                <a:xfrm>
                  <a:off x="2599583" y="3485842"/>
                  <a:ext cx="317369" cy="464779"/>
                  <a:chOff x="9782895" y="3202230"/>
                  <a:chExt cx="1219178" cy="2513661"/>
                </a:xfrm>
              </p:grpSpPr>
              <p:cxnSp>
                <p:nvCxnSpPr>
                  <p:cNvPr id="34" name="直接连接符 33"/>
                  <p:cNvCxnSpPr/>
                  <p:nvPr>
                    <p:custDataLst>
                      <p:tags r:id="rId34"/>
                    </p:custDataLst>
                  </p:nvPr>
                </p:nvCxnSpPr>
                <p:spPr>
                  <a:xfrm>
                    <a:off x="9782898" y="3229879"/>
                    <a:ext cx="1219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35"/>
                    </p:custDataLst>
                  </p:nvPr>
                </p:nvCxnSpPr>
                <p:spPr>
                  <a:xfrm>
                    <a:off x="9782895" y="3223457"/>
                    <a:ext cx="0" cy="496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6"/>
                    </p:custDataLst>
                  </p:nvPr>
                </p:nvCxnSpPr>
                <p:spPr>
                  <a:xfrm>
                    <a:off x="10992473" y="3202230"/>
                    <a:ext cx="0" cy="2513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custDataLst>
                    <p:tags r:id="rId37"/>
                  </p:custDataLst>
                </p:nvPr>
              </p:nvSpPr>
              <p:spPr>
                <a:xfrm>
                  <a:off x="2441752" y="3277560"/>
                  <a:ext cx="609039" cy="222548"/>
                </a:xfrm>
                <a:prstGeom prst="rect">
                  <a:avLst/>
                </a:prstGeom>
              </p:spPr>
              <p:txBody>
                <a:bodyPr wrap="square" lIns="0" tIns="0" rIns="0" bIns="0" rtlCol="0">
                  <a:spAutoFit/>
                </a:bodyPr>
                <a:lstStyle/>
                <a:p>
                  <a:pPr algn="ctr"/>
                  <a:r>
                    <a:rPr lang="en-US" altLang="zh-CN" sz="900" b="1" i="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p</a:t>
                  </a: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0.05</a:t>
                  </a:r>
                  <a:endParaRPr lang="en-US" altLang="zh-CN"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nvGrpSpPr>
                <p:cNvPr id="24" name="组合 23"/>
                <p:cNvGrpSpPr/>
                <p:nvPr/>
              </p:nvGrpSpPr>
              <p:grpSpPr>
                <a:xfrm>
                  <a:off x="3394550" y="3242722"/>
                  <a:ext cx="294617" cy="530378"/>
                  <a:chOff x="9869102" y="3608439"/>
                  <a:chExt cx="1131777" cy="2868443"/>
                </a:xfrm>
              </p:grpSpPr>
              <p:cxnSp>
                <p:nvCxnSpPr>
                  <p:cNvPr id="31" name="直接连接符 30"/>
                  <p:cNvCxnSpPr/>
                  <p:nvPr>
                    <p:custDataLst>
                      <p:tags r:id="rId38"/>
                    </p:custDataLst>
                  </p:nvPr>
                </p:nvCxnSpPr>
                <p:spPr>
                  <a:xfrm flipV="1">
                    <a:off x="9869102" y="3608439"/>
                    <a:ext cx="1131777" cy="226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39"/>
                    </p:custDataLst>
                  </p:nvPr>
                </p:nvCxnSpPr>
                <p:spPr>
                  <a:xfrm>
                    <a:off x="9883266" y="3631085"/>
                    <a:ext cx="5889" cy="361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40"/>
                    </p:custDataLst>
                  </p:nvPr>
                </p:nvCxnSpPr>
                <p:spPr>
                  <a:xfrm>
                    <a:off x="10992472" y="3608439"/>
                    <a:ext cx="0" cy="286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custDataLst>
                    <p:tags r:id="rId41"/>
                  </p:custDataLst>
                </p:nvPr>
              </p:nvSpPr>
              <p:spPr>
                <a:xfrm>
                  <a:off x="3179517" y="2980871"/>
                  <a:ext cx="622295" cy="177667"/>
                </a:xfrm>
                <a:prstGeom prst="rect">
                  <a:avLst/>
                </a:prstGeom>
              </p:spPr>
              <p:txBody>
                <a:bodyPr wrap="square" lIns="0" tIns="0" rIns="0" bIns="0" rtlCol="0">
                  <a:noAutofit/>
                </a:bodyPr>
                <a:lstStyle/>
                <a:p>
                  <a:pPr algn="ctr"/>
                  <a:r>
                    <a:rPr lang="en-US" altLang="zh-CN" sz="900" b="1" i="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p</a:t>
                  </a: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0.05</a:t>
                  </a:r>
                  <a:endParaRPr lang="en-US" altLang="zh-CN"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nvGrpSpPr>
                <p:cNvPr id="26" name="组合 25"/>
                <p:cNvGrpSpPr/>
                <p:nvPr/>
              </p:nvGrpSpPr>
              <p:grpSpPr>
                <a:xfrm>
                  <a:off x="1851686" y="2858495"/>
                  <a:ext cx="282311" cy="264663"/>
                  <a:chOff x="9791029" y="1993903"/>
                  <a:chExt cx="1083848" cy="2758862"/>
                </a:xfrm>
              </p:grpSpPr>
              <p:cxnSp>
                <p:nvCxnSpPr>
                  <p:cNvPr id="28" name="直接连接符 27"/>
                  <p:cNvCxnSpPr/>
                  <p:nvPr>
                    <p:custDataLst>
                      <p:tags r:id="rId42"/>
                    </p:custDataLst>
                  </p:nvPr>
                </p:nvCxnSpPr>
                <p:spPr>
                  <a:xfrm>
                    <a:off x="9791029" y="1993903"/>
                    <a:ext cx="1083848" cy="290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43"/>
                    </p:custDataLst>
                  </p:nvPr>
                </p:nvCxnSpPr>
                <p:spPr>
                  <a:xfrm>
                    <a:off x="9799153" y="2026027"/>
                    <a:ext cx="5886" cy="808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44"/>
                    </p:custDataLst>
                  </p:nvPr>
                </p:nvCxnSpPr>
                <p:spPr>
                  <a:xfrm>
                    <a:off x="10873714" y="2022995"/>
                    <a:ext cx="0" cy="27297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custDataLst>
                    <p:tags r:id="rId45"/>
                  </p:custDataLst>
                </p:nvPr>
              </p:nvSpPr>
              <p:spPr>
                <a:xfrm>
                  <a:off x="1688698" y="2643206"/>
                  <a:ext cx="599150" cy="222548"/>
                </a:xfrm>
                <a:prstGeom prst="rect">
                  <a:avLst/>
                </a:prstGeom>
              </p:spPr>
              <p:txBody>
                <a:bodyPr wrap="square" lIns="0" tIns="0" rIns="0" bIns="0" rtlCol="0">
                  <a:spAutoFit/>
                </a:bodyPr>
                <a:lstStyle/>
                <a:p>
                  <a:pPr algn="ctr"/>
                  <a:r>
                    <a:rPr lang="en-US" altLang="zh-CN" sz="900" i="1"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p</a:t>
                  </a:r>
                  <a:r>
                    <a:rPr lang="en-US" altLang="zh-CN" sz="90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=0.083</a:t>
                  </a:r>
                  <a:endParaRPr lang="en-US" altLang="zh-CN" sz="90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grpSp>
        </p:grpSp>
        <p:grpSp>
          <p:nvGrpSpPr>
            <p:cNvPr id="8" name="组合 7"/>
            <p:cNvGrpSpPr/>
            <p:nvPr/>
          </p:nvGrpSpPr>
          <p:grpSpPr>
            <a:xfrm>
              <a:off x="1250" y="1253"/>
              <a:ext cx="4428" cy="4302"/>
              <a:chOff x="11750" y="2415"/>
              <a:chExt cx="5450" cy="5173"/>
            </a:xfrm>
          </p:grpSpPr>
          <p:sp>
            <p:nvSpPr>
              <p:cNvPr id="9" name="矩形 8"/>
              <p:cNvSpPr/>
              <p:nvPr>
                <p:custDataLst>
                  <p:tags r:id="rId46"/>
                </p:custDataLst>
              </p:nvPr>
            </p:nvSpPr>
            <p:spPr>
              <a:xfrm>
                <a:off x="11750" y="3371"/>
                <a:ext cx="5450" cy="4217"/>
              </a:xfrm>
              <a:prstGeom prst="rect">
                <a:avLst/>
              </a:prstGeom>
              <a:solidFill>
                <a:srgbClr val="F7FAFF"/>
              </a:solidFill>
              <a:ln>
                <a:solidFill>
                  <a:srgbClr val="CCDAEB"/>
                </a:solid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pPr algn="ctr"/>
                <a:endParaRPr lang="zh-CN" altLang="en-US" sz="1600">
                  <a:latin typeface="微软雅黑" panose="020B0503020204020204" charset="-122"/>
                  <a:ea typeface="微软雅黑" panose="020B0503020204020204" charset="-122"/>
                </a:endParaRPr>
              </a:p>
            </p:txBody>
          </p:sp>
          <p:sp>
            <p:nvSpPr>
              <p:cNvPr id="10" name="矩形 9"/>
              <p:cNvSpPr/>
              <p:nvPr>
                <p:custDataLst>
                  <p:tags r:id="rId47"/>
                </p:custDataLst>
              </p:nvPr>
            </p:nvSpPr>
            <p:spPr>
              <a:xfrm>
                <a:off x="11750" y="2415"/>
                <a:ext cx="5450" cy="956"/>
              </a:xfrm>
              <a:prstGeom prst="rect">
                <a:avLst/>
              </a:prstGeom>
              <a:solidFill>
                <a:srgbClr val="00489D"/>
              </a:solidFill>
              <a:ln>
                <a:solidFill>
                  <a:srgbClr val="00489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岁人群抗体保护率</a:t>
                </a:r>
                <a:r>
                  <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aphicFrame>
            <p:nvGraphicFramePr>
              <p:cNvPr id="11" name="图表 10"/>
              <p:cNvGraphicFramePr/>
              <p:nvPr>
                <p:custDataLst>
                  <p:tags r:id="rId48"/>
                </p:custDataLst>
              </p:nvPr>
            </p:nvGraphicFramePr>
            <p:xfrm>
              <a:off x="11958" y="3540"/>
              <a:ext cx="4757" cy="380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接连接符 11"/>
              <p:cNvCxnSpPr/>
              <p:nvPr>
                <p:custDataLst>
                  <p:tags r:id="rId49"/>
                </p:custDataLst>
              </p:nvPr>
            </p:nvCxnSpPr>
            <p:spPr>
              <a:xfrm>
                <a:off x="15844" y="4110"/>
                <a:ext cx="406" cy="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50"/>
                </p:custDataLst>
              </p:nvPr>
            </p:nvCxnSpPr>
            <p:spPr>
              <a:xfrm flipH="1">
                <a:off x="15842" y="4105"/>
                <a:ext cx="2" cy="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51"/>
                </p:custDataLst>
              </p:nvPr>
            </p:nvCxnSpPr>
            <p:spPr>
              <a:xfrm flipH="1">
                <a:off x="16239" y="4117"/>
                <a:ext cx="4" cy="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52"/>
                </p:custDataLst>
              </p:nvPr>
            </p:nvSpPr>
            <p:spPr>
              <a:xfrm>
                <a:off x="15527" y="3859"/>
                <a:ext cx="1041" cy="239"/>
              </a:xfrm>
              <a:prstGeom prst="rect">
                <a:avLst/>
              </a:prstGeom>
            </p:spPr>
            <p:txBody>
              <a:bodyPr wrap="square" lIns="0" tIns="0" rIns="0" bIns="0" rtlCol="0">
                <a:noAutofit/>
              </a:bodyPr>
              <a:lstStyle/>
              <a:p>
                <a:pPr algn="ctr"/>
                <a:r>
                  <a:rPr lang="en-US" altLang="zh-CN" sz="900" b="1" i="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p</a:t>
                </a: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0.05</a:t>
                </a:r>
                <a:endParaRPr lang="en-US" altLang="zh-CN" sz="9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grpSp>
      <p:sp>
        <p:nvSpPr>
          <p:cNvPr id="63" name="矩形 62"/>
          <p:cNvSpPr/>
          <p:nvPr>
            <p:custDataLst>
              <p:tags r:id="rId53"/>
            </p:custDataLst>
          </p:nvPr>
        </p:nvSpPr>
        <p:spPr>
          <a:xfrm>
            <a:off x="7059295" y="1239520"/>
            <a:ext cx="4424680" cy="5064760"/>
          </a:xfrm>
          <a:prstGeom prst="rect">
            <a:avLst/>
          </a:prstGeom>
          <a:solidFill>
            <a:srgbClr val="EF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custDataLst>
              <p:tags r:id="rId54"/>
            </p:custDataLst>
          </p:nvPr>
        </p:nvSpPr>
        <p:spPr>
          <a:xfrm>
            <a:off x="7346315" y="1466215"/>
            <a:ext cx="3954145" cy="4161155"/>
          </a:xfrm>
          <a:prstGeom prst="rect">
            <a:avLst/>
          </a:prstGeom>
          <a:solidFill>
            <a:srgbClr val="EFF6FF"/>
          </a:solidFill>
        </p:spPr>
        <p:txBody>
          <a:bodyPr wrap="square" rtlCol="0" anchor="t">
            <a:noAutofit/>
          </a:bodyPr>
          <a:lstStyle/>
          <a:p>
            <a:pPr algn="l">
              <a:lnSpc>
                <a:spcPct val="150000"/>
              </a:lnSpc>
              <a:buClrTx/>
              <a:buSzTx/>
              <a:buFontTx/>
            </a:pPr>
            <a:r>
              <a:rPr lang="zh-CN" altLang="en-US" sz="1600" dirty="0">
                <a:latin typeface="微软雅黑" panose="020B0503020204020204" charset="-122"/>
                <a:ea typeface="微软雅黑" panose="020B0503020204020204" charset="-122"/>
                <a:cs typeface="微软雅黑" panose="020B0503020204020204" charset="-122"/>
                <a:sym typeface="Arial" panose="020B0604020202020204" pitchFamily="34" charset="0"/>
              </a:rPr>
              <a:t>Ⅲ期临床研究结果显示</a:t>
            </a:r>
            <a:r>
              <a:rPr lang="zh-CN" altLang="en-US" sz="1600" baseline="30000" dirty="0">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1600"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6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l">
              <a:lnSpc>
                <a:spcPct val="150000"/>
              </a:lnSpc>
              <a:buClrTx/>
              <a:buSzTx/>
              <a:buFontTx/>
            </a:pPr>
            <a:r>
              <a:rPr lang="zh-CN" altLang="en-US" sz="1400" dirty="0">
                <a:latin typeface="微软雅黑" panose="020B0503020204020204" charset="-122"/>
                <a:ea typeface="微软雅黑" panose="020B0503020204020204" charset="-122"/>
                <a:cs typeface="微软雅黑" panose="020B0503020204020204" charset="-122"/>
                <a:sym typeface="Arial" panose="020B0604020202020204" pitchFamily="34" charset="0"/>
              </a:rPr>
              <a:t>≥3岁总人群中：</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indent="0" algn="l">
              <a:lnSpc>
                <a:spcPct val="150000"/>
              </a:lnSpc>
              <a:buClrTx/>
              <a:buSzTx/>
              <a:buFont typeface="Wingdings" panose="05000000000000000000" charset="0"/>
              <a:buNone/>
            </a:pPr>
            <a:r>
              <a:rPr lang="en-US" altLang="zh-CN" sz="1400" dirty="0">
                <a:latin typeface="微软雅黑" panose="020B0503020204020204" charset="-122"/>
                <a:ea typeface="微软雅黑" panose="020B0503020204020204" charset="-122"/>
                <a:cs typeface="微软雅黑" panose="020B0503020204020204" charset="-122"/>
                <a:sym typeface="+mn-ea"/>
              </a:rPr>
              <a:t>1</a:t>
            </a:r>
            <a:r>
              <a:rPr lang="zh-CN" altLang="en-US" sz="1400" dirty="0">
                <a:latin typeface="微软雅黑" panose="020B0503020204020204" charset="-122"/>
                <a:ea typeface="微软雅黑" panose="020B0503020204020204" charset="-122"/>
                <a:cs typeface="微软雅黑" panose="020B0503020204020204" charset="-122"/>
                <a:sym typeface="+mn-ea"/>
              </a:rPr>
              <a:t>、四种疫苗株抗体保护率均高于对照组，其中，</a:t>
            </a:r>
            <a:r>
              <a:rPr lang="en-US" altLang="zh-CN" sz="1400" b="1" dirty="0">
                <a:latin typeface="微软雅黑" panose="020B0503020204020204" charset="-122"/>
                <a:ea typeface="微软雅黑" panose="020B0503020204020204" charset="-122"/>
                <a:cs typeface="微软雅黑" panose="020B0503020204020204" charset="-122"/>
                <a:sym typeface="+mn-ea"/>
              </a:rPr>
              <a:t>BY</a:t>
            </a:r>
            <a:r>
              <a:rPr lang="zh-CN" altLang="en-US" sz="1400" b="1" dirty="0">
                <a:latin typeface="微软雅黑" panose="020B0503020204020204" charset="-122"/>
                <a:ea typeface="微软雅黑" panose="020B0503020204020204" charset="-122"/>
                <a:cs typeface="微软雅黑" panose="020B0503020204020204" charset="-122"/>
                <a:sym typeface="+mn-ea"/>
              </a:rPr>
              <a:t>株</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显著高于</a:t>
            </a:r>
            <a:r>
              <a:rPr lang="zh-CN" altLang="en-US" sz="1400" b="1" dirty="0">
                <a:latin typeface="微软雅黑" panose="020B0503020204020204" charset="-122"/>
                <a:ea typeface="微软雅黑" panose="020B0503020204020204" charset="-122"/>
                <a:cs typeface="微软雅黑" panose="020B0503020204020204" charset="-122"/>
                <a:sym typeface="+mn-ea"/>
              </a:rPr>
              <a:t>对照组</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1400" b="1" i="1" dirty="0">
                <a:latin typeface="微软雅黑" panose="020B0503020204020204" charset="-122"/>
                <a:ea typeface="微软雅黑" panose="020B0503020204020204" charset="-122"/>
                <a:cs typeface="微软雅黑" panose="020B0503020204020204" charset="-122"/>
                <a:sym typeface="Arial" panose="020B0604020202020204" pitchFamily="34" charset="0"/>
              </a:rPr>
              <a:t>p</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0.05</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indent="0" algn="l">
              <a:lnSpc>
                <a:spcPct val="150000"/>
              </a:lnSpc>
              <a:buClrTx/>
              <a:buSzTx/>
              <a:buFont typeface="Wingdings" panose="05000000000000000000" charset="0"/>
              <a:buNone/>
            </a:pPr>
            <a:r>
              <a:rPr lang="en-US" altLang="zh-CN" sz="1400" dirty="0">
                <a:latin typeface="微软雅黑" panose="020B0503020204020204" charset="-122"/>
                <a:ea typeface="微软雅黑" panose="020B0503020204020204" charset="-122"/>
                <a:cs typeface="微软雅黑" panose="020B0503020204020204" charset="-122"/>
                <a:sym typeface="+mn-ea"/>
              </a:rPr>
              <a:t>2</a:t>
            </a:r>
            <a:r>
              <a:rPr lang="zh-CN" altLang="en-US" sz="1400" dirty="0">
                <a:latin typeface="微软雅黑" panose="020B0503020204020204" charset="-122"/>
                <a:ea typeface="微软雅黑" panose="020B0503020204020204" charset="-122"/>
                <a:cs typeface="微软雅黑" panose="020B0503020204020204" charset="-122"/>
                <a:sym typeface="+mn-ea"/>
              </a:rPr>
              <a:t>、四种疫苗株抗体阳转率均高于对照组，其中，</a:t>
            </a:r>
            <a:r>
              <a:rPr lang="zh-CN" altLang="en-US" sz="1400" b="1" dirty="0">
                <a:latin typeface="微软雅黑" panose="020B0503020204020204" charset="-122"/>
                <a:ea typeface="微软雅黑" panose="020B0503020204020204" charset="-122"/>
                <a:cs typeface="微软雅黑" panose="020B0503020204020204" charset="-122"/>
                <a:sym typeface="+mn-ea"/>
              </a:rPr>
              <a:t>H1N1、BV和BY株</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显著高于</a:t>
            </a:r>
            <a:r>
              <a:rPr lang="zh-CN" altLang="en-US" sz="1400" b="1" dirty="0">
                <a:latin typeface="微软雅黑" panose="020B0503020204020204" charset="-122"/>
                <a:ea typeface="微软雅黑" panose="020B0503020204020204" charset="-122"/>
                <a:cs typeface="微软雅黑" panose="020B0503020204020204" charset="-122"/>
                <a:sym typeface="+mn-ea"/>
              </a:rPr>
              <a:t>对照组</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1400" b="1" i="1" dirty="0">
                <a:latin typeface="微软雅黑" panose="020B0503020204020204" charset="-122"/>
                <a:ea typeface="微软雅黑" panose="020B0503020204020204" charset="-122"/>
                <a:cs typeface="微软雅黑" panose="020B0503020204020204" charset="-122"/>
                <a:sym typeface="Arial" panose="020B0604020202020204" pitchFamily="34" charset="0"/>
              </a:rPr>
              <a:t>p</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0.05</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indent="0" algn="l">
              <a:lnSpc>
                <a:spcPct val="150000"/>
              </a:lnSpc>
              <a:buClrTx/>
              <a:buSzTx/>
              <a:buFont typeface="Wingdings" panose="05000000000000000000" charset="0"/>
              <a:buNone/>
            </a:pPr>
            <a:r>
              <a:rPr lang="en-US" altLang="zh-CN"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、四种疫苗株GMT均</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显著高于</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对照组（</a:t>
            </a:r>
            <a:r>
              <a:rPr lang="en-US" altLang="zh-CN" sz="1400" b="1" i="1" dirty="0">
                <a:latin typeface="微软雅黑" panose="020B0503020204020204" charset="-122"/>
                <a:ea typeface="微软雅黑" panose="020B0503020204020204" charset="-122"/>
                <a:cs typeface="微软雅黑" panose="020B0503020204020204" charset="-122"/>
                <a:sym typeface="Arial" panose="020B0604020202020204" pitchFamily="34" charset="0"/>
              </a:rPr>
              <a:t>p</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0.05</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algn="l">
              <a:lnSpc>
                <a:spcPct val="150000"/>
              </a:lnSpc>
              <a:buClrTx/>
              <a:buSzTx/>
              <a:buFont typeface="Wingdings" panose="05000000000000000000" charset="0"/>
              <a:buNone/>
            </a:pPr>
            <a:r>
              <a:rPr lang="en-US" altLang="zh-CN" sz="1400" dirty="0">
                <a:latin typeface="微软雅黑" panose="020B0503020204020204" charset="-122"/>
                <a:ea typeface="微软雅黑" panose="020B0503020204020204" charset="-122"/>
                <a:cs typeface="微软雅黑" panose="020B0503020204020204" charset="-122"/>
                <a:sym typeface="Arial" panose="020B0604020202020204" pitchFamily="34" charset="0"/>
              </a:rPr>
              <a:t>4</a:t>
            </a:r>
            <a:r>
              <a:rPr lang="zh-CN" altLang="en-US" sz="1400" dirty="0">
                <a:latin typeface="微软雅黑" panose="020B0503020204020204" charset="-122"/>
                <a:ea typeface="微软雅黑" panose="020B0503020204020204" charset="-122"/>
                <a:cs typeface="微软雅黑" panose="020B0503020204020204" charset="-122"/>
                <a:sym typeface="Arial" panose="020B0604020202020204" pitchFamily="34" charset="0"/>
              </a:rPr>
              <a:t>、四种疫苗株</a:t>
            </a:r>
            <a:r>
              <a:rPr lang="en-US" altLang="zh-CN" sz="1400" dirty="0">
                <a:latin typeface="微软雅黑" panose="020B0503020204020204" charset="-122"/>
                <a:ea typeface="微软雅黑" panose="020B0503020204020204" charset="-122"/>
                <a:cs typeface="微软雅黑" panose="020B0503020204020204" charset="-122"/>
                <a:sym typeface="Arial" panose="020B0604020202020204" pitchFamily="34" charset="0"/>
              </a:rPr>
              <a:t>GMI</a:t>
            </a:r>
            <a:r>
              <a:rPr lang="zh-CN" altLang="en-US" sz="1400" dirty="0">
                <a:latin typeface="微软雅黑" panose="020B0503020204020204" charset="-122"/>
                <a:ea typeface="微软雅黑" panose="020B0503020204020204" charset="-122"/>
                <a:cs typeface="微软雅黑" panose="020B0503020204020204" charset="-122"/>
                <a:sym typeface="Arial" panose="020B0604020202020204" pitchFamily="34" charset="0"/>
              </a:rPr>
              <a:t>均高于对照组，诱导了更强的免疫反应。</a:t>
            </a:r>
            <a:endParaRPr lang="zh-CN" altLang="en-US" sz="14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5" name="文本框 64"/>
          <p:cNvSpPr txBox="1"/>
          <p:nvPr>
            <p:custDataLst>
              <p:tags r:id="rId55"/>
            </p:custDataLst>
          </p:nvPr>
        </p:nvSpPr>
        <p:spPr>
          <a:xfrm>
            <a:off x="7398385" y="5255895"/>
            <a:ext cx="4085590" cy="1116330"/>
          </a:xfrm>
          <a:prstGeom prst="rect">
            <a:avLst/>
          </a:prstGeom>
          <a:noFill/>
          <a:ln w="9525">
            <a:noFill/>
          </a:ln>
        </p:spPr>
        <p:txBody>
          <a:bodyPr wrap="square" lIns="0" tIns="0" rIns="0" bIns="0">
            <a:noAutofit/>
          </a:bodyPr>
          <a:lstStyle/>
          <a:p>
            <a:pPr indent="0" algn="l">
              <a:lnSpc>
                <a:spcPct val="125000"/>
              </a:lnSpc>
            </a:pPr>
            <a:r>
              <a:rPr lang="zh-CN" altLang="en-US" sz="800" b="1" dirty="0">
                <a:latin typeface="微软雅黑" panose="020B0503020204020204" charset="-122"/>
                <a:ea typeface="微软雅黑" panose="020B0503020204020204" charset="-122"/>
                <a:cs typeface="微软雅黑" panose="020B0503020204020204" charset="-122"/>
              </a:rPr>
              <a:t>抗体保护率（</a:t>
            </a:r>
            <a:r>
              <a:rPr lang="en-US" sz="800" b="1" dirty="0">
                <a:latin typeface="微软雅黑" panose="020B0503020204020204" charset="-122"/>
                <a:ea typeface="微软雅黑" panose="020B0503020204020204" charset="-122"/>
                <a:cs typeface="微软雅黑" panose="020B0503020204020204" charset="-122"/>
              </a:rPr>
              <a:t>SPR</a:t>
            </a:r>
            <a:r>
              <a:rPr lang="zh-CN" altLang="en-US" sz="800" b="1" dirty="0">
                <a:latin typeface="微软雅黑" panose="020B0503020204020204" charset="-122"/>
                <a:ea typeface="微软雅黑" panose="020B0503020204020204" charset="-122"/>
                <a:cs typeface="微软雅黑" panose="020B0503020204020204" charset="-122"/>
              </a:rPr>
              <a:t>）：</a:t>
            </a:r>
            <a:r>
              <a:rPr lang="zh-CN" sz="800" dirty="0">
                <a:latin typeface="微软雅黑" panose="020B0503020204020204" charset="-122"/>
                <a:ea typeface="微软雅黑" panose="020B0503020204020204" charset="-122"/>
                <a:cs typeface="微软雅黑" panose="020B0503020204020204" charset="-122"/>
              </a:rPr>
              <a:t>免后</a:t>
            </a:r>
            <a:r>
              <a:rPr lang="en-US" sz="800" dirty="0">
                <a:latin typeface="微软雅黑" panose="020B0503020204020204" charset="-122"/>
                <a:ea typeface="微软雅黑" panose="020B0503020204020204" charset="-122"/>
                <a:cs typeface="微软雅黑" panose="020B0503020204020204" charset="-122"/>
              </a:rPr>
              <a:t>HAI</a:t>
            </a:r>
            <a:r>
              <a:rPr lang="zh-CN" sz="800" dirty="0">
                <a:latin typeface="微软雅黑" panose="020B0503020204020204" charset="-122"/>
                <a:ea typeface="微软雅黑" panose="020B0503020204020204" charset="-122"/>
                <a:cs typeface="微软雅黑" panose="020B0503020204020204" charset="-122"/>
              </a:rPr>
              <a:t>抗体滴度</a:t>
            </a:r>
            <a:r>
              <a:rPr lang="en-US" sz="800" dirty="0">
                <a:latin typeface="微软雅黑" panose="020B0503020204020204" charset="-122"/>
                <a:ea typeface="微软雅黑" panose="020B0503020204020204" charset="-122"/>
                <a:cs typeface="微软雅黑" panose="020B0503020204020204" charset="-122"/>
              </a:rPr>
              <a:t>≥40</a:t>
            </a:r>
            <a:r>
              <a:rPr lang="zh-CN" sz="800" dirty="0">
                <a:latin typeface="微软雅黑" panose="020B0503020204020204" charset="-122"/>
                <a:ea typeface="微软雅黑" panose="020B0503020204020204" charset="-122"/>
                <a:cs typeface="微软雅黑" panose="020B0503020204020204" charset="-122"/>
              </a:rPr>
              <a:t>的受试者百分比</a:t>
            </a:r>
            <a:endParaRPr lang="zh-CN" sz="800" dirty="0">
              <a:latin typeface="微软雅黑" panose="020B0503020204020204" charset="-122"/>
              <a:ea typeface="微软雅黑" panose="020B0503020204020204" charset="-122"/>
              <a:cs typeface="微软雅黑" panose="020B0503020204020204" charset="-122"/>
            </a:endParaRPr>
          </a:p>
          <a:p>
            <a:pPr indent="0" algn="l">
              <a:lnSpc>
                <a:spcPct val="125000"/>
              </a:lnSpc>
            </a:pPr>
            <a:r>
              <a:rPr lang="zh-CN" altLang="en-US" sz="800" b="1" dirty="0">
                <a:latin typeface="微软雅黑" panose="020B0503020204020204" charset="-122"/>
                <a:ea typeface="微软雅黑" panose="020B0503020204020204" charset="-122"/>
                <a:cs typeface="微软雅黑" panose="020B0503020204020204" charset="-122"/>
                <a:sym typeface="+mn-ea"/>
              </a:rPr>
              <a:t>抗体阳转率（</a:t>
            </a:r>
            <a:r>
              <a:rPr lang="en-US" sz="800" b="1" dirty="0">
                <a:latin typeface="微软雅黑" panose="020B0503020204020204" charset="-122"/>
                <a:ea typeface="微软雅黑" panose="020B0503020204020204" charset="-122"/>
                <a:cs typeface="微软雅黑" panose="020B0503020204020204" charset="-122"/>
                <a:sym typeface="+mn-ea"/>
              </a:rPr>
              <a:t>SCR</a:t>
            </a:r>
            <a:r>
              <a:rPr lang="zh-CN" altLang="en-US" sz="800" b="1" dirty="0">
                <a:latin typeface="微软雅黑" panose="020B0503020204020204" charset="-122"/>
                <a:ea typeface="微软雅黑" panose="020B0503020204020204" charset="-122"/>
                <a:cs typeface="微软雅黑" panose="020B0503020204020204" charset="-122"/>
                <a:sym typeface="+mn-ea"/>
              </a:rPr>
              <a:t>）：</a:t>
            </a:r>
            <a:r>
              <a:rPr lang="zh-CN" sz="800" dirty="0">
                <a:latin typeface="微软雅黑" panose="020B0503020204020204" charset="-122"/>
                <a:ea typeface="微软雅黑" panose="020B0503020204020204" charset="-122"/>
                <a:cs typeface="微软雅黑" panose="020B0503020204020204" charset="-122"/>
                <a:sym typeface="+mn-ea"/>
              </a:rPr>
              <a:t>接种前</a:t>
            </a:r>
            <a:r>
              <a:rPr lang="en-US" sz="800" dirty="0">
                <a:latin typeface="微软雅黑" panose="020B0503020204020204" charset="-122"/>
                <a:ea typeface="微软雅黑" panose="020B0503020204020204" charset="-122"/>
                <a:cs typeface="微软雅黑" panose="020B0503020204020204" charset="-122"/>
                <a:sym typeface="+mn-ea"/>
              </a:rPr>
              <a:t>HAI</a:t>
            </a:r>
            <a:r>
              <a:rPr lang="zh-CN" sz="800" dirty="0">
                <a:latin typeface="微软雅黑" panose="020B0503020204020204" charset="-122"/>
                <a:ea typeface="微软雅黑" panose="020B0503020204020204" charset="-122"/>
                <a:cs typeface="微软雅黑" panose="020B0503020204020204" charset="-122"/>
                <a:sym typeface="+mn-ea"/>
              </a:rPr>
              <a:t>抗体滴度＜</a:t>
            </a:r>
            <a:r>
              <a:rPr lang="en-US" sz="800" dirty="0">
                <a:latin typeface="微软雅黑" panose="020B0503020204020204" charset="-122"/>
                <a:ea typeface="微软雅黑" panose="020B0503020204020204" charset="-122"/>
                <a:cs typeface="微软雅黑" panose="020B0503020204020204" charset="-122"/>
                <a:sym typeface="+mn-ea"/>
              </a:rPr>
              <a:t>10</a:t>
            </a:r>
            <a:r>
              <a:rPr lang="zh-CN" sz="800" dirty="0">
                <a:latin typeface="微软雅黑" panose="020B0503020204020204" charset="-122"/>
                <a:ea typeface="微软雅黑" panose="020B0503020204020204" charset="-122"/>
                <a:cs typeface="微软雅黑" panose="020B0503020204020204" charset="-122"/>
                <a:sym typeface="+mn-ea"/>
              </a:rPr>
              <a:t>且免后</a:t>
            </a:r>
            <a:r>
              <a:rPr lang="en-US" sz="800" dirty="0">
                <a:latin typeface="微软雅黑" panose="020B0503020204020204" charset="-122"/>
                <a:ea typeface="微软雅黑" panose="020B0503020204020204" charset="-122"/>
                <a:cs typeface="微软雅黑" panose="020B0503020204020204" charset="-122"/>
                <a:sym typeface="+mn-ea"/>
              </a:rPr>
              <a:t>HAI</a:t>
            </a:r>
            <a:r>
              <a:rPr lang="zh-CN" sz="800" dirty="0">
                <a:latin typeface="微软雅黑" panose="020B0503020204020204" charset="-122"/>
                <a:ea typeface="微软雅黑" panose="020B0503020204020204" charset="-122"/>
                <a:cs typeface="微软雅黑" panose="020B0503020204020204" charset="-122"/>
                <a:sym typeface="+mn-ea"/>
              </a:rPr>
              <a:t>抗体滴度</a:t>
            </a:r>
            <a:r>
              <a:rPr lang="en-US" sz="800" dirty="0">
                <a:latin typeface="微软雅黑" panose="020B0503020204020204" charset="-122"/>
                <a:ea typeface="微软雅黑" panose="020B0503020204020204" charset="-122"/>
                <a:cs typeface="微软雅黑" panose="020B0503020204020204" charset="-122"/>
                <a:sym typeface="+mn-ea"/>
              </a:rPr>
              <a:t>&gt;40</a:t>
            </a:r>
            <a:r>
              <a:rPr lang="zh-CN" sz="800" dirty="0">
                <a:latin typeface="微软雅黑" panose="020B0503020204020204" charset="-122"/>
                <a:ea typeface="微软雅黑" panose="020B0503020204020204" charset="-122"/>
                <a:cs typeface="微软雅黑" panose="020B0503020204020204" charset="-122"/>
                <a:sym typeface="+mn-ea"/>
              </a:rPr>
              <a:t>或接种前</a:t>
            </a:r>
            <a:r>
              <a:rPr lang="en-US" sz="800" dirty="0">
                <a:latin typeface="微软雅黑" panose="020B0503020204020204" charset="-122"/>
                <a:ea typeface="微软雅黑" panose="020B0503020204020204" charset="-122"/>
                <a:cs typeface="微软雅黑" panose="020B0503020204020204" charset="-122"/>
                <a:sym typeface="+mn-ea"/>
              </a:rPr>
              <a:t>HAI</a:t>
            </a:r>
            <a:r>
              <a:rPr lang="zh-CN" sz="800" dirty="0">
                <a:latin typeface="微软雅黑" panose="020B0503020204020204" charset="-122"/>
                <a:ea typeface="微软雅黑" panose="020B0503020204020204" charset="-122"/>
                <a:cs typeface="微软雅黑" panose="020B0503020204020204" charset="-122"/>
                <a:sym typeface="+mn-ea"/>
              </a:rPr>
              <a:t>抗体滴度</a:t>
            </a:r>
            <a:r>
              <a:rPr lang="en-US" sz="800" dirty="0">
                <a:latin typeface="微软雅黑" panose="020B0503020204020204" charset="-122"/>
                <a:ea typeface="微软雅黑" panose="020B0503020204020204" charset="-122"/>
                <a:cs typeface="微软雅黑" panose="020B0503020204020204" charset="-122"/>
                <a:sym typeface="+mn-ea"/>
              </a:rPr>
              <a:t>&gt;10</a:t>
            </a:r>
            <a:r>
              <a:rPr lang="zh-CN" sz="800" dirty="0">
                <a:latin typeface="微软雅黑" panose="020B0503020204020204" charset="-122"/>
                <a:ea typeface="微软雅黑" panose="020B0503020204020204" charset="-122"/>
                <a:cs typeface="微软雅黑" panose="020B0503020204020204" charset="-122"/>
                <a:sym typeface="+mn-ea"/>
              </a:rPr>
              <a:t>且免后滴度</a:t>
            </a:r>
            <a:r>
              <a:rPr lang="en-US" sz="800" dirty="0">
                <a:latin typeface="微软雅黑" panose="020B0503020204020204" charset="-122"/>
                <a:ea typeface="微软雅黑" panose="020B0503020204020204" charset="-122"/>
                <a:cs typeface="微软雅黑" panose="020B0503020204020204" charset="-122"/>
                <a:sym typeface="+mn-ea"/>
              </a:rPr>
              <a:t>/</a:t>
            </a:r>
            <a:r>
              <a:rPr lang="zh-CN" sz="800" dirty="0">
                <a:latin typeface="微软雅黑" panose="020B0503020204020204" charset="-122"/>
                <a:ea typeface="微软雅黑" panose="020B0503020204020204" charset="-122"/>
                <a:cs typeface="微软雅黑" panose="020B0503020204020204" charset="-122"/>
                <a:sym typeface="+mn-ea"/>
              </a:rPr>
              <a:t>接种前滴度</a:t>
            </a:r>
            <a:r>
              <a:rPr lang="en-US" sz="800" dirty="0">
                <a:latin typeface="微软雅黑" panose="020B0503020204020204" charset="-122"/>
                <a:ea typeface="微软雅黑" panose="020B0503020204020204" charset="-122"/>
                <a:cs typeface="微软雅黑" panose="020B0503020204020204" charset="-122"/>
                <a:sym typeface="+mn-ea"/>
              </a:rPr>
              <a:t>≥4</a:t>
            </a:r>
            <a:r>
              <a:rPr lang="zh-CN" sz="800" dirty="0">
                <a:latin typeface="微软雅黑" panose="020B0503020204020204" charset="-122"/>
                <a:ea typeface="微软雅黑" panose="020B0503020204020204" charset="-122"/>
                <a:cs typeface="微软雅黑" panose="020B0503020204020204" charset="-122"/>
                <a:sym typeface="+mn-ea"/>
              </a:rPr>
              <a:t>的受试者百分比</a:t>
            </a:r>
            <a:endParaRPr lang="en-US" altLang="zh-CN" sz="800" dirty="0">
              <a:latin typeface="微软雅黑" panose="020B0503020204020204" charset="-122"/>
              <a:ea typeface="微软雅黑" panose="020B0503020204020204" charset="-122"/>
              <a:cs typeface="微软雅黑" panose="020B0503020204020204" charset="-122"/>
              <a:sym typeface="+mn-ea"/>
            </a:endParaRPr>
          </a:p>
          <a:p>
            <a:pPr>
              <a:lnSpc>
                <a:spcPct val="125000"/>
              </a:lnSpc>
            </a:pPr>
            <a:r>
              <a:rPr lang="en-US" altLang="zh-CN" sz="800" b="1" dirty="0">
                <a:latin typeface="微软雅黑" panose="020B0503020204020204" charset="-122"/>
                <a:ea typeface="微软雅黑" panose="020B0503020204020204" charset="-122"/>
                <a:cs typeface="微软雅黑" panose="020B0503020204020204" charset="-122"/>
              </a:rPr>
              <a:t>GMT</a:t>
            </a:r>
            <a:r>
              <a:rPr lang="zh-CN" altLang="en-US" sz="800" b="1" dirty="0">
                <a:latin typeface="微软雅黑" panose="020B0503020204020204" charset="-122"/>
                <a:ea typeface="微软雅黑" panose="020B0503020204020204" charset="-122"/>
                <a:cs typeface="微软雅黑" panose="020B0503020204020204" charset="-122"/>
              </a:rPr>
              <a:t>：</a:t>
            </a:r>
            <a:r>
              <a:rPr lang="zh-CN" altLang="en-US" sz="800" dirty="0">
                <a:latin typeface="微软雅黑" panose="020B0503020204020204" charset="-122"/>
                <a:ea typeface="微软雅黑" panose="020B0503020204020204" charset="-122"/>
                <a:cs typeface="微软雅黑" panose="020B0503020204020204" charset="-122"/>
              </a:rPr>
              <a:t>几何平均滴度</a:t>
            </a:r>
            <a:endParaRPr lang="en-US" altLang="zh-CN" sz="800" dirty="0">
              <a:latin typeface="微软雅黑" panose="020B0503020204020204" charset="-122"/>
              <a:ea typeface="微软雅黑" panose="020B0503020204020204" charset="-122"/>
              <a:cs typeface="微软雅黑" panose="020B0503020204020204" charset="-122"/>
            </a:endParaRPr>
          </a:p>
          <a:p>
            <a:pPr>
              <a:lnSpc>
                <a:spcPct val="125000"/>
              </a:lnSpc>
            </a:pPr>
            <a:r>
              <a:rPr lang="en-US" altLang="zh-CN" sz="800" b="1" dirty="0">
                <a:latin typeface="微软雅黑" panose="020B0503020204020204" charset="-122"/>
                <a:ea typeface="微软雅黑" panose="020B0503020204020204" charset="-122"/>
                <a:cs typeface="微软雅黑" panose="020B0503020204020204" charset="-122"/>
              </a:rPr>
              <a:t>GMI</a:t>
            </a:r>
            <a:r>
              <a:rPr lang="zh-CN" altLang="en-US" sz="800" b="1" dirty="0">
                <a:latin typeface="微软雅黑" panose="020B0503020204020204" charset="-122"/>
                <a:ea typeface="微软雅黑" panose="020B0503020204020204" charset="-122"/>
                <a:cs typeface="微软雅黑" panose="020B0503020204020204" charset="-122"/>
              </a:rPr>
              <a:t>：</a:t>
            </a:r>
            <a:r>
              <a:rPr lang="zh-CN" altLang="en-US" sz="800" dirty="0">
                <a:latin typeface="微软雅黑" panose="020B0503020204020204" charset="-122"/>
                <a:ea typeface="微软雅黑" panose="020B0503020204020204" charset="-122"/>
                <a:cs typeface="微软雅黑" panose="020B0503020204020204" charset="-122"/>
              </a:rPr>
              <a:t>几何平均增长倍数</a:t>
            </a:r>
            <a:endParaRPr lang="zh-CN" altLang="en-US" sz="800" dirty="0">
              <a:latin typeface="微软雅黑" panose="020B0503020204020204" charset="-122"/>
              <a:ea typeface="微软雅黑" panose="020B0503020204020204" charset="-122"/>
              <a:cs typeface="微软雅黑" panose="020B0503020204020204" charset="-122"/>
            </a:endParaRPr>
          </a:p>
        </p:txBody>
      </p:sp>
      <p:sp>
        <p:nvSpPr>
          <p:cNvPr id="66" name="文本占位符 6"/>
          <p:cNvSpPr>
            <a:spLocks noGrp="1"/>
          </p:cNvSpPr>
          <p:nvPr>
            <p:custDataLst>
              <p:tags r:id="rId56"/>
            </p:custDataLst>
          </p:nvPr>
        </p:nvSpPr>
        <p:spPr>
          <a:xfrm>
            <a:off x="581660" y="6372860"/>
            <a:ext cx="6764655" cy="367030"/>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spcAft>
                <a:spcPts val="0"/>
              </a:spcAft>
              <a:buClr>
                <a:schemeClr val="bg2"/>
              </a:buClr>
              <a:buSzTx/>
              <a:buFont typeface="Symbol" panose="05050102010706020507" pitchFamily="18" charset="2"/>
              <a:buNone/>
            </a:pPr>
            <a:r>
              <a:rPr lang="en-US" altLang="zh-CN" sz="700" dirty="0">
                <a:solidFill>
                  <a:schemeClr val="bg1">
                    <a:lumMod val="50000"/>
                  </a:schemeClr>
                </a:solidFill>
                <a:latin typeface="微软雅黑" panose="020B0503020204020204" charset="-122"/>
                <a:ea typeface="微软雅黑" panose="020B0503020204020204" charset="-122"/>
                <a:sym typeface="Arial" panose="020B0604020202020204" pitchFamily="34" charset="0"/>
              </a:rPr>
              <a:t>1.Zhang Y, Wang Y, Jia C, et al. Immunogenicity and safety of an egg culture-based quadrivalent inactivated non-adjuvanted subunit influenza vaccine in subjects ≥3 years: A randomized, multicenter, double-blind, active-controlled phase III, non-inferiority trial [J]. Vaccine, 2022: DOI: 10.1016/j.vaccine.2022.06.078. </a:t>
            </a:r>
            <a:endParaRPr lang="en-US" altLang="zh-CN" sz="700" dirty="0">
              <a:solidFill>
                <a:schemeClr val="bg1">
                  <a:lumMod val="50000"/>
                </a:schemeClr>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6019800" y="1307360"/>
            <a:ext cx="5326719" cy="4878353"/>
            <a:chOff x="6919715" y="1569648"/>
            <a:chExt cx="5080918" cy="4880027"/>
          </a:xfrm>
        </p:grpSpPr>
        <p:sp>
          <p:nvSpPr>
            <p:cNvPr id="68" name="矩形: 圆角 30"/>
            <p:cNvSpPr/>
            <p:nvPr>
              <p:custDataLst>
                <p:tags r:id="rId1"/>
              </p:custDataLst>
            </p:nvPr>
          </p:nvSpPr>
          <p:spPr>
            <a:xfrm>
              <a:off x="6919716" y="1648719"/>
              <a:ext cx="5080917" cy="4800956"/>
            </a:xfrm>
            <a:prstGeom prst="roundRect">
              <a:avLst>
                <a:gd name="adj" fmla="val 2134"/>
              </a:avLst>
            </a:prstGeom>
            <a:pattFill prst="wdUpDiag">
              <a:fgClr>
                <a:srgbClr val="F2F7FC"/>
              </a:fgClr>
              <a:bgClr>
                <a:schemeClr val="bg1"/>
              </a:bgClr>
            </a:pattFill>
            <a:ln>
              <a:solidFill>
                <a:schemeClr val="accent1">
                  <a:alpha val="30000"/>
                </a:schemeClr>
              </a:solidFill>
            </a:ln>
            <a:effectLst>
              <a:outerShdw blurRad="127000" sx="102000" sy="102000" algn="ctr" rotWithShape="0">
                <a:srgbClr val="00489D">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1" tIns="45705" rIns="91411" bIns="45705"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69" name="组合 68"/>
            <p:cNvGrpSpPr/>
            <p:nvPr/>
          </p:nvGrpSpPr>
          <p:grpSpPr>
            <a:xfrm>
              <a:off x="6919715" y="1569648"/>
              <a:ext cx="4776535" cy="3149460"/>
              <a:chOff x="6919715" y="1569648"/>
              <a:chExt cx="4776535" cy="3149460"/>
            </a:xfrm>
          </p:grpSpPr>
          <p:sp>
            <p:nvSpPr>
              <p:cNvPr id="70" name="文本框 69"/>
              <p:cNvSpPr txBox="1"/>
              <p:nvPr>
                <p:custDataLst>
                  <p:tags r:id="rId2"/>
                </p:custDataLst>
              </p:nvPr>
            </p:nvSpPr>
            <p:spPr>
              <a:xfrm>
                <a:off x="7177704" y="1569648"/>
                <a:ext cx="4518546" cy="277543"/>
              </a:xfrm>
              <a:prstGeom prst="rect">
                <a:avLst/>
              </a:prstGeom>
              <a:noFill/>
            </p:spPr>
            <p:txBody>
              <a:bodyPr wrap="square" lIns="0" tIns="0" rIns="0" bIns="0" rtlCol="0">
                <a:spAutoFit/>
              </a:bodyPr>
              <a:lstStyle/>
              <a:p>
                <a:pPr marL="215900" marR="0" lvl="0" indent="-215900" algn="l" defTabSz="914400" rtl="0" eaLnBrk="1" fontAlgn="auto" latinLnBrk="0" hangingPunct="1">
                  <a:lnSpc>
                    <a:spcPct val="125000"/>
                  </a:lnSpc>
                  <a:spcBef>
                    <a:spcPts val="0"/>
                  </a:spcBef>
                  <a:spcAft>
                    <a:spcPts val="600"/>
                  </a:spcAft>
                  <a:buClrTx/>
                  <a:buSzTx/>
                  <a:buFont typeface="Arial" panose="020B0604020202020204" pitchFamily="34" charset="0"/>
                  <a:buChar char="•"/>
                  <a:defRPr/>
                </a:pPr>
                <a:endPar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 name="矩形 70"/>
              <p:cNvSpPr/>
              <p:nvPr>
                <p:custDataLst>
                  <p:tags r:id="rId3"/>
                </p:custDataLst>
              </p:nvPr>
            </p:nvSpPr>
            <p:spPr>
              <a:xfrm>
                <a:off x="6919716" y="4574375"/>
                <a:ext cx="335159" cy="144733"/>
              </a:xfrm>
              <a:prstGeom prst="rect">
                <a:avLst/>
              </a:prstGeom>
              <a:solidFill>
                <a:srgbClr val="004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 name="矩形 4"/>
              <p:cNvSpPr/>
              <p:nvPr>
                <p:custDataLst>
                  <p:tags r:id="rId4"/>
                </p:custDataLst>
              </p:nvPr>
            </p:nvSpPr>
            <p:spPr>
              <a:xfrm>
                <a:off x="6919715" y="1875093"/>
                <a:ext cx="335159" cy="144733"/>
              </a:xfrm>
              <a:prstGeom prst="rect">
                <a:avLst/>
              </a:prstGeom>
              <a:solidFill>
                <a:srgbClr val="004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grpSp>
        <p:nvGrpSpPr>
          <p:cNvPr id="6" name="组合 5"/>
          <p:cNvGrpSpPr/>
          <p:nvPr/>
        </p:nvGrpSpPr>
        <p:grpSpPr>
          <a:xfrm>
            <a:off x="824687" y="1205997"/>
            <a:ext cx="4303889" cy="4799308"/>
            <a:chOff x="1167922" y="1209888"/>
            <a:chExt cx="4534378" cy="5056441"/>
          </a:xfrm>
        </p:grpSpPr>
        <p:grpSp>
          <p:nvGrpSpPr>
            <p:cNvPr id="74" name="组合 73"/>
            <p:cNvGrpSpPr/>
            <p:nvPr/>
          </p:nvGrpSpPr>
          <p:grpSpPr>
            <a:xfrm>
              <a:off x="1167922" y="5671837"/>
              <a:ext cx="4534378" cy="594492"/>
              <a:chOff x="694250" y="5476106"/>
              <a:chExt cx="6228180" cy="594492"/>
            </a:xfrm>
          </p:grpSpPr>
          <p:sp>
            <p:nvSpPr>
              <p:cNvPr id="26" name="椭圆 25"/>
              <p:cNvSpPr/>
              <p:nvPr>
                <p:custDataLst>
                  <p:tags r:id="rId5"/>
                </p:custDataLst>
              </p:nvPr>
            </p:nvSpPr>
            <p:spPr>
              <a:xfrm>
                <a:off x="694250" y="5476106"/>
                <a:ext cx="6228180" cy="594492"/>
              </a:xfrm>
              <a:prstGeom prst="ellipse">
                <a:avLst/>
              </a:prstGeom>
              <a:solidFill>
                <a:srgbClr val="93C4FF">
                  <a:alpha val="20000"/>
                </a:srgbClr>
              </a:solidFill>
              <a:ln>
                <a:gradFill>
                  <a:gsLst>
                    <a:gs pos="21000">
                      <a:srgbClr val="589AFE">
                        <a:alpha val="0"/>
                      </a:srgbClr>
                    </a:gs>
                    <a:gs pos="100000">
                      <a:srgbClr val="00489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阿里巴巴普惠体 R" panose="00020600040101010101" pitchFamily="18" charset="-122"/>
                  <a:cs typeface="+mn-cs"/>
                </a:endParaRPr>
              </a:p>
            </p:txBody>
          </p:sp>
          <p:sp>
            <p:nvSpPr>
              <p:cNvPr id="76" name="椭圆 75"/>
              <p:cNvSpPr/>
              <p:nvPr>
                <p:custDataLst>
                  <p:tags r:id="rId6"/>
                </p:custDataLst>
              </p:nvPr>
            </p:nvSpPr>
            <p:spPr>
              <a:xfrm>
                <a:off x="1169815" y="5521499"/>
                <a:ext cx="5277050" cy="503704"/>
              </a:xfrm>
              <a:prstGeom prst="ellipse">
                <a:avLst/>
              </a:prstGeom>
              <a:gradFill>
                <a:gsLst>
                  <a:gs pos="100000">
                    <a:srgbClr val="00489D"/>
                  </a:gs>
                  <a:gs pos="0">
                    <a:srgbClr val="93C4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阿里巴巴普惠体 R" panose="00020600040101010101" pitchFamily="18" charset="-122"/>
                  <a:cs typeface="+mn-cs"/>
                </a:endParaRPr>
              </a:p>
            </p:txBody>
          </p:sp>
          <p:sp>
            <p:nvSpPr>
              <p:cNvPr id="77" name="椭圆 76"/>
              <p:cNvSpPr/>
              <p:nvPr>
                <p:custDataLst>
                  <p:tags r:id="rId7"/>
                </p:custDataLst>
              </p:nvPr>
            </p:nvSpPr>
            <p:spPr>
              <a:xfrm>
                <a:off x="1962954" y="5597206"/>
                <a:ext cx="3690772" cy="352291"/>
              </a:xfrm>
              <a:prstGeom prst="ellipse">
                <a:avLst/>
              </a:prstGeom>
              <a:gradFill>
                <a:gsLst>
                  <a:gs pos="100000">
                    <a:srgbClr val="00489D"/>
                  </a:gs>
                  <a:gs pos="0">
                    <a:srgbClr val="93C4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阿里巴巴普惠体 R" panose="00020600040101010101" pitchFamily="18" charset="-122"/>
                  <a:cs typeface="+mn-cs"/>
                </a:endParaRPr>
              </a:p>
            </p:txBody>
          </p:sp>
        </p:grpSp>
        <p:sp>
          <p:nvSpPr>
            <p:cNvPr id="78" name="矩形 77"/>
            <p:cNvSpPr/>
            <p:nvPr>
              <p:custDataLst>
                <p:tags r:id="rId8"/>
              </p:custDataLst>
            </p:nvPr>
          </p:nvSpPr>
          <p:spPr>
            <a:xfrm>
              <a:off x="1345722" y="1209888"/>
              <a:ext cx="4178778" cy="4803281"/>
            </a:xfrm>
            <a:prstGeom prst="rect">
              <a:avLst/>
            </a:prstGeom>
            <a:gradFill>
              <a:gsLst>
                <a:gs pos="100000">
                  <a:srgbClr val="00489D">
                    <a:alpha val="0"/>
                  </a:srgbClr>
                </a:gs>
                <a:gs pos="0">
                  <a:srgbClr val="00489D">
                    <a:alpha val="0"/>
                  </a:srgbClr>
                </a:gs>
                <a:gs pos="50000">
                  <a:srgbClr val="00489D">
                    <a:alpha val="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阿里巴巴普惠体 R" panose="00020600040101010101" pitchFamily="18" charset="-122"/>
                <a:cs typeface="+mn-cs"/>
              </a:endParaRPr>
            </a:p>
          </p:txBody>
        </p:sp>
        <p:sp>
          <p:nvSpPr>
            <p:cNvPr id="79" name="矩形 78"/>
            <p:cNvSpPr/>
            <p:nvPr>
              <p:custDataLst>
                <p:tags r:id="rId9"/>
              </p:custDataLst>
            </p:nvPr>
          </p:nvSpPr>
          <p:spPr>
            <a:xfrm>
              <a:off x="1631472" y="1669911"/>
              <a:ext cx="3607278" cy="4238246"/>
            </a:xfrm>
            <a:prstGeom prst="rect">
              <a:avLst/>
            </a:prstGeom>
            <a:gradFill>
              <a:gsLst>
                <a:gs pos="100000">
                  <a:srgbClr val="00489D">
                    <a:alpha val="0"/>
                  </a:srgbClr>
                </a:gs>
                <a:gs pos="0">
                  <a:srgbClr val="00489D">
                    <a:alpha val="0"/>
                  </a:srgbClr>
                </a:gs>
                <a:gs pos="50000">
                  <a:srgbClr val="00489D">
                    <a:alpha val="5000"/>
                  </a:srgbClr>
                </a:gs>
              </a:gsLst>
              <a:lin ang="5400000" scaled="1"/>
            </a:gradFill>
            <a:ln>
              <a:gradFill>
                <a:gsLst>
                  <a:gs pos="50000">
                    <a:srgbClr val="93C4FF">
                      <a:alpha val="50000"/>
                    </a:srgbClr>
                  </a:gs>
                  <a:gs pos="0">
                    <a:srgbClr val="589AFE">
                      <a:alpha val="0"/>
                    </a:srgbClr>
                  </a:gs>
                  <a:gs pos="100000">
                    <a:srgbClr val="93C4FF">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阿里巴巴普惠体 R" panose="00020600040101010101" pitchFamily="18" charset="-122"/>
                <a:cs typeface="+mn-cs"/>
              </a:endParaRPr>
            </a:p>
          </p:txBody>
        </p:sp>
        <p:sp>
          <p:nvSpPr>
            <p:cNvPr id="11" name="矩形: 圆角 25"/>
            <p:cNvSpPr/>
            <p:nvPr>
              <p:custDataLst>
                <p:tags r:id="rId10"/>
              </p:custDataLst>
            </p:nvPr>
          </p:nvSpPr>
          <p:spPr>
            <a:xfrm>
              <a:off x="5219916" y="2274957"/>
              <a:ext cx="39906" cy="1619252"/>
            </a:xfrm>
            <a:prstGeom prst="roundRect">
              <a:avLst>
                <a:gd name="adj" fmla="val 50000"/>
              </a:avLst>
            </a:prstGeom>
            <a:gradFill>
              <a:gsLst>
                <a:gs pos="0">
                  <a:srgbClr val="00489D"/>
                </a:gs>
                <a:gs pos="73000">
                  <a:srgbClr val="81BA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2" name="矩形: 圆角 28"/>
            <p:cNvSpPr/>
            <p:nvPr>
              <p:custDataLst>
                <p:tags r:id="rId11"/>
              </p:custDataLst>
            </p:nvPr>
          </p:nvSpPr>
          <p:spPr>
            <a:xfrm>
              <a:off x="5360347" y="4173684"/>
              <a:ext cx="23944" cy="1619252"/>
            </a:xfrm>
            <a:prstGeom prst="roundRect">
              <a:avLst>
                <a:gd name="adj" fmla="val 50000"/>
              </a:avLst>
            </a:prstGeom>
            <a:gradFill>
              <a:gsLst>
                <a:gs pos="0">
                  <a:srgbClr val="00489D"/>
                </a:gs>
                <a:gs pos="73000">
                  <a:srgbClr val="81BA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 name="矩形: 圆角 26"/>
            <p:cNvSpPr/>
            <p:nvPr>
              <p:custDataLst>
                <p:tags r:id="rId12"/>
              </p:custDataLst>
            </p:nvPr>
          </p:nvSpPr>
          <p:spPr>
            <a:xfrm>
              <a:off x="1487134" y="3781696"/>
              <a:ext cx="31925" cy="1619252"/>
            </a:xfrm>
            <a:prstGeom prst="roundRect">
              <a:avLst>
                <a:gd name="adj" fmla="val 50000"/>
              </a:avLst>
            </a:prstGeom>
            <a:gradFill>
              <a:gsLst>
                <a:gs pos="0">
                  <a:srgbClr val="00489D"/>
                </a:gs>
                <a:gs pos="73000">
                  <a:srgbClr val="81BA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 name="矩形: 圆角 27"/>
            <p:cNvSpPr/>
            <p:nvPr>
              <p:custDataLst>
                <p:tags r:id="rId13"/>
              </p:custDataLst>
            </p:nvPr>
          </p:nvSpPr>
          <p:spPr>
            <a:xfrm>
              <a:off x="1611566" y="1644338"/>
              <a:ext cx="39906" cy="1619252"/>
            </a:xfrm>
            <a:prstGeom prst="roundRect">
              <a:avLst>
                <a:gd name="adj" fmla="val 50000"/>
              </a:avLst>
            </a:prstGeom>
            <a:gradFill>
              <a:gsLst>
                <a:gs pos="0">
                  <a:srgbClr val="00489D"/>
                </a:gs>
                <a:gs pos="73000">
                  <a:srgbClr val="81BA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16" name="组合 15"/>
            <p:cNvGrpSpPr/>
            <p:nvPr/>
          </p:nvGrpSpPr>
          <p:grpSpPr>
            <a:xfrm>
              <a:off x="1846854" y="1250950"/>
              <a:ext cx="3164154" cy="4738532"/>
              <a:chOff x="1963386" y="1327150"/>
              <a:chExt cx="2935554" cy="4738532"/>
            </a:xfrm>
          </p:grpSpPr>
          <p:sp>
            <p:nvSpPr>
              <p:cNvPr id="17" name="矩形 16"/>
              <p:cNvSpPr/>
              <p:nvPr>
                <p:custDataLst>
                  <p:tags r:id="rId14"/>
                </p:custDataLst>
              </p:nvPr>
            </p:nvSpPr>
            <p:spPr>
              <a:xfrm>
                <a:off x="1963386" y="1327150"/>
                <a:ext cx="2935554" cy="4738532"/>
              </a:xfrm>
              <a:prstGeom prst="rect">
                <a:avLst/>
              </a:prstGeom>
              <a:solidFill>
                <a:schemeClr val="bg1"/>
              </a:solidFill>
              <a:ln>
                <a:noFill/>
              </a:ln>
              <a:effectLst>
                <a:outerShdw blurRad="381000" dir="5400000" sx="72000" sy="72000" rotWithShape="0">
                  <a:prstClr val="black">
                    <a:alpha val="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0" name="组合 19"/>
              <p:cNvGrpSpPr/>
              <p:nvPr/>
            </p:nvGrpSpPr>
            <p:grpSpPr>
              <a:xfrm>
                <a:off x="2092463" y="1421281"/>
                <a:ext cx="2677400" cy="4597400"/>
                <a:chOff x="2113668" y="2135187"/>
                <a:chExt cx="3578506" cy="5992170"/>
              </a:xfrm>
            </p:grpSpPr>
            <p:pic>
              <p:nvPicPr>
                <p:cNvPr id="22" name="图片 21"/>
                <p:cNvPicPr>
                  <a:picLocks noChangeAspect="1"/>
                </p:cNvPicPr>
                <p:nvPr>
                  <p:custDataLst>
                    <p:tags r:id="rId15"/>
                  </p:custDataLst>
                </p:nvPr>
              </p:nvPicPr>
              <p:blipFill rotWithShape="1">
                <a:blip r:embed="rId16"/>
                <a:srcRect l="6444" t="12555" r="6507" b="76875"/>
                <a:stretch>
                  <a:fillRect/>
                </a:stretch>
              </p:blipFill>
              <p:spPr>
                <a:xfrm>
                  <a:off x="2113668" y="5861671"/>
                  <a:ext cx="3578504" cy="555559"/>
                </a:xfrm>
                <a:prstGeom prst="rect">
                  <a:avLst/>
                </a:prstGeom>
              </p:spPr>
            </p:pic>
            <p:pic>
              <p:nvPicPr>
                <p:cNvPr id="24" name="图片 23"/>
                <p:cNvPicPr>
                  <a:picLocks noChangeAspect="1"/>
                </p:cNvPicPr>
                <p:nvPr>
                  <p:custDataLst>
                    <p:tags r:id="rId17"/>
                  </p:custDataLst>
                </p:nvPr>
              </p:nvPicPr>
              <p:blipFill rotWithShape="1">
                <a:blip r:embed="rId16"/>
                <a:srcRect l="6444" t="25613" r="6507" b="69453"/>
                <a:stretch>
                  <a:fillRect/>
                </a:stretch>
              </p:blipFill>
              <p:spPr>
                <a:xfrm>
                  <a:off x="2113668" y="6404916"/>
                  <a:ext cx="3578504" cy="268697"/>
                </a:xfrm>
                <a:prstGeom prst="rect">
                  <a:avLst/>
                </a:prstGeom>
              </p:spPr>
            </p:pic>
            <p:pic>
              <p:nvPicPr>
                <p:cNvPr id="89" name="图片 88"/>
                <p:cNvPicPr>
                  <a:picLocks noChangeAspect="1"/>
                </p:cNvPicPr>
                <p:nvPr>
                  <p:custDataLst>
                    <p:tags r:id="rId18"/>
                  </p:custDataLst>
                </p:nvPr>
              </p:nvPicPr>
              <p:blipFill rotWithShape="1">
                <a:blip r:embed="rId16"/>
                <a:srcRect l="6444" t="74188" r="6507" b="7572"/>
                <a:stretch>
                  <a:fillRect/>
                </a:stretch>
              </p:blipFill>
              <p:spPr>
                <a:xfrm>
                  <a:off x="2113668" y="7134006"/>
                  <a:ext cx="3578504" cy="993351"/>
                </a:xfrm>
                <a:prstGeom prst="rect">
                  <a:avLst/>
                </a:prstGeom>
                <a:effectLst/>
              </p:spPr>
            </p:pic>
            <p:pic>
              <p:nvPicPr>
                <p:cNvPr id="90" name="图片 89"/>
                <p:cNvPicPr>
                  <a:picLocks noChangeAspect="1"/>
                </p:cNvPicPr>
                <p:nvPr>
                  <p:custDataLst>
                    <p:tags r:id="rId19"/>
                  </p:custDataLst>
                </p:nvPr>
              </p:nvPicPr>
              <p:blipFill rotWithShape="1">
                <a:blip r:embed="rId16"/>
                <a:srcRect l="6444" t="33533" r="6507" b="52066"/>
                <a:stretch>
                  <a:fillRect/>
                </a:stretch>
              </p:blipFill>
              <p:spPr>
                <a:xfrm>
                  <a:off x="2398653" y="6730032"/>
                  <a:ext cx="3273101" cy="784252"/>
                </a:xfrm>
                <a:prstGeom prst="rect">
                  <a:avLst/>
                </a:prstGeom>
              </p:spPr>
            </p:pic>
            <p:pic>
              <p:nvPicPr>
                <p:cNvPr id="91" name="图片 90"/>
                <p:cNvPicPr>
                  <a:picLocks noChangeAspect="1"/>
                </p:cNvPicPr>
                <p:nvPr>
                  <p:custDataLst>
                    <p:tags r:id="rId20"/>
                  </p:custDataLst>
                </p:nvPr>
              </p:nvPicPr>
              <p:blipFill rotWithShape="1">
                <a:blip r:embed="rId21"/>
                <a:srcRect l="6571" t="5997" r="6529" b="82119"/>
                <a:stretch>
                  <a:fillRect/>
                </a:stretch>
              </p:blipFill>
              <p:spPr>
                <a:xfrm>
                  <a:off x="2113670" y="2135187"/>
                  <a:ext cx="3578504" cy="649455"/>
                </a:xfrm>
                <a:prstGeom prst="rect">
                  <a:avLst/>
                </a:prstGeom>
              </p:spPr>
            </p:pic>
            <p:pic>
              <p:nvPicPr>
                <p:cNvPr id="92" name="图片 91"/>
                <p:cNvPicPr>
                  <a:picLocks noChangeAspect="1"/>
                </p:cNvPicPr>
                <p:nvPr>
                  <p:custDataLst>
                    <p:tags r:id="rId22"/>
                  </p:custDataLst>
                </p:nvPr>
              </p:nvPicPr>
              <p:blipFill rotWithShape="1">
                <a:blip r:embed="rId21"/>
                <a:srcRect l="6571" t="20310" r="6529" b="14907"/>
                <a:stretch>
                  <a:fillRect/>
                </a:stretch>
              </p:blipFill>
              <p:spPr>
                <a:xfrm>
                  <a:off x="2113670" y="2483071"/>
                  <a:ext cx="3578504" cy="3384807"/>
                </a:xfrm>
                <a:prstGeom prst="rect">
                  <a:avLst/>
                </a:prstGeom>
              </p:spPr>
            </p:pic>
          </p:grpSp>
        </p:grpSp>
      </p:grpSp>
      <p:sp>
        <p:nvSpPr>
          <p:cNvPr id="93" name="文本框 92"/>
          <p:cNvSpPr txBox="1"/>
          <p:nvPr>
            <p:custDataLst>
              <p:tags r:id="rId23"/>
            </p:custDataLst>
          </p:nvPr>
        </p:nvSpPr>
        <p:spPr>
          <a:xfrm>
            <a:off x="6595627" y="4550039"/>
            <a:ext cx="4638464" cy="1469647"/>
          </a:xfrm>
          <a:prstGeom prst="rect">
            <a:avLst/>
          </a:prstGeom>
          <a:noFill/>
        </p:spPr>
        <p:txBody>
          <a:bodyPr wrap="square" rtlCol="0" anchor="t">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3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从疫苗制备工艺来看，亚单位疫苗去除病毒内部蛋白仅保留纯度较高的 HA 和 NA 抗原成分，</a:t>
            </a:r>
            <a:r>
              <a:rPr kumimoji="0" lang="zh-CN" altLang="en-US" sz="1235"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相较于裂解疫苗具有更好的安全性</a:t>
            </a:r>
            <a:r>
              <a:rPr kumimoji="0" lang="zh-CN" altLang="en-US" sz="123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。一项在河南开展的Ⅲ期 RCT 研究显示，18 ~ 64 岁年龄组四价流感亚单位疫苗总的不良事件发生率低于四价裂解疫苗（6.29%vs. 10.86%，P =0.031）</a:t>
            </a:r>
            <a:endParaRPr kumimoji="0" lang="zh-CN" altLang="en-US" sz="123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4" name="文本框 93"/>
          <p:cNvSpPr txBox="1"/>
          <p:nvPr>
            <p:custDataLst>
              <p:tags r:id="rId24"/>
            </p:custDataLst>
          </p:nvPr>
        </p:nvSpPr>
        <p:spPr>
          <a:xfrm>
            <a:off x="6645176" y="1822828"/>
            <a:ext cx="4475957" cy="1972749"/>
          </a:xfrm>
          <a:prstGeom prst="rect">
            <a:avLst/>
          </a:prstGeom>
          <a:noFill/>
        </p:spPr>
        <p:txBody>
          <a:bodyPr wrap="square" lIns="0" tIns="0" rIns="0" bIns="0" rtlCol="0">
            <a:no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zh-CN" altLang="en-US" sz="123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河南省开展的一项四价流感亚单位疫苗的Ⅰ期 RCT 研究，结果显示在⩾3 岁年龄组四价流感亚单位疫苗免疫原性非劣效于 IIV4，随后的Ⅲ期 RCT 研究也显示在免疫原性整体上非劣效于裂解疫苗，</a:t>
            </a:r>
            <a:r>
              <a:rPr kumimoji="0" lang="zh-CN" altLang="en-US" sz="1235"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针对四种疫苗株诱导出更强的免疫反应，GMT 均高于裂解疫苗且具有统计学显著性</a:t>
            </a:r>
            <a:r>
              <a:rPr kumimoji="0" lang="zh-CN" altLang="en-US" sz="123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（A(H1N1)pdm09亚型：400.39 vs. 333.46，P ＜0.001；A(H3N2)亚型：436.71 vs. 384.13，P =0.004；B(Vivtoria)系：77.80 vs. 67.90，P =0.001；B(Yamagata)系：267.60 vs. 180.63，P ＜0.001）。</a:t>
            </a:r>
            <a:endParaRPr kumimoji="0" lang="zh-CN" altLang="en-US" sz="123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0" marR="0" lvl="0" indent="0" algn="l" defTabSz="914400" rtl="0" eaLnBrk="1" fontAlgn="auto" latinLnBrk="0" hangingPunct="1">
              <a:lnSpc>
                <a:spcPct val="125000"/>
              </a:lnSpc>
              <a:spcBef>
                <a:spcPts val="0"/>
              </a:spcBef>
              <a:spcAft>
                <a:spcPts val="600"/>
              </a:spcAft>
              <a:buClrTx/>
              <a:buSzTx/>
              <a:buFontTx/>
              <a:buNone/>
              <a:defRPr/>
            </a:pPr>
            <a:endParaRPr kumimoji="0" lang="zh-CN" altLang="en-US" sz="123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5" name="文本框 94"/>
          <p:cNvSpPr txBox="1"/>
          <p:nvPr>
            <p:custDataLst>
              <p:tags r:id="rId25"/>
            </p:custDataLst>
          </p:nvPr>
        </p:nvSpPr>
        <p:spPr>
          <a:xfrm>
            <a:off x="6658998" y="4207665"/>
            <a:ext cx="4062704" cy="337185"/>
          </a:xfrm>
          <a:prstGeom prst="rect">
            <a:avLst/>
          </a:prstGeom>
          <a:noFill/>
        </p:spPr>
        <p:txBody>
          <a:bodyPr wrap="square" rtlCol="0">
            <a:spAutoFit/>
          </a:bodyPr>
          <a:lstStyle/>
          <a:p>
            <a:pPr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a:t>
            </a:r>
            <a:r>
              <a:rPr kumimoji="0" lang="zh-CN" altLang="en-US" sz="1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具有更好的安全性</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6" name="文本框 95"/>
          <p:cNvSpPr txBox="1"/>
          <p:nvPr>
            <p:custDataLst>
              <p:tags r:id="rId26"/>
            </p:custDataLst>
          </p:nvPr>
        </p:nvSpPr>
        <p:spPr>
          <a:xfrm>
            <a:off x="6677041" y="1536714"/>
            <a:ext cx="4062704" cy="337185"/>
          </a:xfrm>
          <a:prstGeom prst="rect">
            <a:avLst/>
          </a:prstGeom>
          <a:noFill/>
        </p:spPr>
        <p:txBody>
          <a:bodyPr wrap="square" rtlCol="0">
            <a:spAutoFit/>
          </a:bodyPr>
          <a:lstStyle/>
          <a:p>
            <a:pPr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1.</a:t>
            </a:r>
            <a:r>
              <a:rPr kumimoji="0" lang="zh-CN" altLang="en-US" sz="1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诱导更强的免疫反应</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 name="标题 1"/>
          <p:cNvSpPr>
            <a:spLocks noGrp="1"/>
          </p:cNvSpPr>
          <p:nvPr>
            <p:ph type="title"/>
          </p:nvPr>
        </p:nvSpPr>
        <p:spPr>
          <a:xfrm>
            <a:off x="521857" y="346312"/>
            <a:ext cx="11348409" cy="531273"/>
          </a:xfrm>
        </p:spPr>
        <p:txBody>
          <a:bodyPr/>
          <a:lstStyle/>
          <a:p>
            <a:r>
              <a:rPr lang="en-US" altLang="zh-CN" dirty="0">
                <a:latin typeface="Arial" panose="020B0604020202020204" pitchFamily="34" charset="0"/>
                <a:ea typeface="微软雅黑" panose="020B0503020204020204" charset="-122"/>
                <a:sym typeface="思源黑体 CN Normal" panose="020B0400000000000000" pitchFamily="34" charset="-122"/>
              </a:rPr>
              <a:t>4</a:t>
            </a:r>
            <a:r>
              <a:rPr dirty="0">
                <a:latin typeface="Arial" panose="020B0604020202020204" pitchFamily="34" charset="0"/>
                <a:ea typeface="微软雅黑" panose="020B0503020204020204" charset="-122"/>
                <a:sym typeface="思源黑体 CN Normal" panose="020B0400000000000000" pitchFamily="34" charset="-122"/>
              </a:rPr>
              <a:t>、</a:t>
            </a:r>
            <a:r>
              <a:rPr lang="zh-CN" altLang="en-US" dirty="0">
                <a:latin typeface="Arial" panose="020B0604020202020204" pitchFamily="34" charset="0"/>
                <a:ea typeface="微软雅黑" panose="020B0503020204020204" charset="-122"/>
                <a:sym typeface="思源黑体 CN Normal" panose="020B0400000000000000" pitchFamily="34" charset="-122"/>
              </a:rPr>
              <a:t>创新性（</a:t>
            </a:r>
            <a:r>
              <a:rPr lang="zh-CN" altLang="en-US" dirty="0">
                <a:latin typeface="Arial" panose="020B0604020202020204" pitchFamily="34" charset="0"/>
                <a:ea typeface="微软雅黑" panose="020B0503020204020204" charset="-122"/>
                <a:sym typeface="思源黑体 CN Normal" panose="020B0400000000000000" pitchFamily="34" charset="-122"/>
              </a:rPr>
              <a:t>一）：</a:t>
            </a:r>
            <a:br>
              <a:rPr lang="zh-CN" altLang="en-US" dirty="0">
                <a:latin typeface="Arial" panose="020B0604020202020204" pitchFamily="34" charset="0"/>
                <a:ea typeface="微软雅黑" panose="020B0503020204020204" charset="-122"/>
                <a:sym typeface="思源黑体 CN Normal" panose="020B0400000000000000" pitchFamily="34" charset="-122"/>
              </a:rPr>
            </a:br>
            <a:r>
              <a:rPr lang="zh-CN" altLang="en-US" dirty="0">
                <a:latin typeface="Arial" panose="020B0604020202020204" pitchFamily="34" charset="0"/>
                <a:ea typeface="微软雅黑" panose="020B0503020204020204" charset="-122"/>
                <a:sym typeface="思源黑体 CN Normal" panose="020B0400000000000000" pitchFamily="34" charset="-122"/>
              </a:rPr>
              <a:t>四价亚单位流感疫苗被</a:t>
            </a:r>
            <a:r>
              <a:rPr lang="en-US" altLang="zh-CN" dirty="0">
                <a:latin typeface="Arial" panose="020B0604020202020204" pitchFamily="34" charset="0"/>
                <a:ea typeface="微软雅黑" panose="020B0503020204020204" charset="-122"/>
                <a:sym typeface="思源黑体 CN Normal" panose="020B0400000000000000" pitchFamily="34" charset="-122"/>
              </a:rPr>
              <a:t>《</a:t>
            </a:r>
            <a:r>
              <a:rPr lang="zh-CN" altLang="en-US" dirty="0">
                <a:latin typeface="Arial" panose="020B0604020202020204" pitchFamily="34" charset="0"/>
                <a:ea typeface="微软雅黑" panose="020B0503020204020204" charset="-122"/>
                <a:sym typeface="思源黑体 CN Normal" panose="020B0400000000000000" pitchFamily="34" charset="-122"/>
              </a:rPr>
              <a:t>中国流感疫苗预防接种技术指南</a:t>
            </a:r>
            <a:r>
              <a:rPr lang="en-US" altLang="zh-CN" dirty="0">
                <a:latin typeface="Arial" panose="020B0604020202020204" pitchFamily="34" charset="0"/>
                <a:ea typeface="微软雅黑" panose="020B0503020204020204" charset="-122"/>
                <a:sym typeface="思源黑体 CN Normal" panose="020B0400000000000000" pitchFamily="34" charset="-122"/>
              </a:rPr>
              <a:t>》</a:t>
            </a:r>
            <a:r>
              <a:rPr dirty="0">
                <a:latin typeface="Arial" panose="020B0604020202020204" pitchFamily="34" charset="0"/>
                <a:ea typeface="微软雅黑" panose="020B0503020204020204" charset="-122"/>
                <a:sym typeface="思源黑体 CN Normal" panose="020B0400000000000000" pitchFamily="34" charset="-122"/>
              </a:rPr>
              <a:t>收录</a:t>
            </a:r>
            <a:endParaRPr dirty="0">
              <a:latin typeface="Arial" panose="020B0604020202020204" pitchFamily="34" charset="0"/>
              <a:ea typeface="微软雅黑" panose="020B0503020204020204" charset="-122"/>
              <a:sym typeface="思源黑体 CN Normal" panose="020B0400000000000000" pitchFamily="34" charset="-122"/>
            </a:endParaRPr>
          </a:p>
        </p:txBody>
      </p:sp>
      <p:sp>
        <p:nvSpPr>
          <p:cNvPr id="7" name="文本框 6"/>
          <p:cNvSpPr txBox="1"/>
          <p:nvPr/>
        </p:nvSpPr>
        <p:spPr>
          <a:xfrm>
            <a:off x="480328" y="6536793"/>
            <a:ext cx="10753763" cy="230832"/>
          </a:xfrm>
          <a:prstGeom prst="rect">
            <a:avLst/>
          </a:prstGeom>
          <a:noFill/>
        </p:spPr>
        <p:txBody>
          <a:bodyPr wrap="square">
            <a:spAutoFit/>
          </a:bodyPr>
          <a:lstStyle/>
          <a:p>
            <a:r>
              <a:rPr lang="en-US" altLang="zh-CN" sz="900" dirty="0">
                <a:latin typeface="+mn-ea"/>
              </a:rPr>
              <a:t>[1]</a:t>
            </a:r>
            <a:r>
              <a:rPr lang="zh-CN" altLang="en-US" sz="900" dirty="0">
                <a:latin typeface="+mn-ea"/>
              </a:rPr>
              <a:t>国家免疫规划技术工作组流感疫苗工作组</a:t>
            </a:r>
            <a:r>
              <a:rPr lang="en-US" altLang="zh-CN" sz="900" dirty="0">
                <a:latin typeface="+mn-ea"/>
              </a:rPr>
              <a:t>.</a:t>
            </a:r>
            <a:r>
              <a:rPr lang="zh-CN" altLang="en-US" sz="900" dirty="0">
                <a:latin typeface="+mn-ea"/>
              </a:rPr>
              <a:t>中国流感疫苗预防接种技术指南（</a:t>
            </a:r>
            <a:r>
              <a:rPr lang="en-US" altLang="zh-CN" sz="900" dirty="0">
                <a:latin typeface="+mn-ea"/>
              </a:rPr>
              <a:t>2023-2024</a:t>
            </a:r>
            <a:r>
              <a:rPr lang="zh-CN" altLang="en-US" sz="900" dirty="0">
                <a:latin typeface="+mn-ea"/>
              </a:rPr>
              <a:t>）</a:t>
            </a:r>
            <a:r>
              <a:rPr lang="en-US" altLang="zh-CN" sz="900" dirty="0">
                <a:latin typeface="+mn-ea"/>
              </a:rPr>
              <a:t>[J].</a:t>
            </a:r>
            <a:r>
              <a:rPr lang="zh-CN" altLang="en-US" sz="900" dirty="0">
                <a:latin typeface="+mn-ea"/>
              </a:rPr>
              <a:t>中华流行病学杂志</a:t>
            </a:r>
            <a:r>
              <a:rPr lang="en-US" altLang="zh-CN" sz="900" dirty="0">
                <a:latin typeface="+mn-ea"/>
              </a:rPr>
              <a:t>,2023,44(10):1507-1530.DOI:10.3760/cma.j.cn112338-20230908-00139.</a:t>
            </a:r>
            <a:endParaRPr lang="en-US" altLang="zh-CN" sz="9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60045" y="346075"/>
            <a:ext cx="11515725" cy="531495"/>
          </a:xfrm>
        </p:spPr>
        <p:txBody>
          <a:bodyPr>
            <a:normAutofit fontScale="90000"/>
          </a:bodyPr>
          <a:lstStyle/>
          <a:p>
            <a:r>
              <a:rPr lang="zh-CN" altLang="en-US" sz="3100" dirty="0"/>
              <a:t>创新性（</a:t>
            </a:r>
            <a:r>
              <a:rPr lang="zh-CN" altLang="en-US" sz="3100" dirty="0"/>
              <a:t>二）：</a:t>
            </a:r>
            <a:br>
              <a:rPr lang="zh-CN" altLang="en-US" sz="3100" dirty="0"/>
            </a:br>
            <a:r>
              <a:rPr lang="zh-CN" altLang="en-US" sz="3100" dirty="0"/>
              <a:t>以预防用生物制品</a:t>
            </a:r>
            <a:r>
              <a:rPr lang="en-US" altLang="zh-CN" sz="3100" dirty="0"/>
              <a:t>1</a:t>
            </a:r>
            <a:r>
              <a:rPr lang="zh-CN" altLang="en-US" sz="3100" dirty="0"/>
              <a:t>类新药申报注册并获批</a:t>
            </a:r>
            <a:endParaRPr lang="zh-CN" altLang="en-US" dirty="0"/>
          </a:p>
        </p:txBody>
      </p:sp>
      <p:sp>
        <p:nvSpPr>
          <p:cNvPr id="4" name="文本框 3"/>
          <p:cNvSpPr txBox="1"/>
          <p:nvPr/>
        </p:nvSpPr>
        <p:spPr>
          <a:xfrm>
            <a:off x="301725" y="-746657"/>
            <a:ext cx="10975482" cy="646331"/>
          </a:xfrm>
          <a:prstGeom prst="rect">
            <a:avLst/>
          </a:prstGeom>
          <a:noFill/>
        </p:spPr>
        <p:txBody>
          <a:bodyPr wrap="square">
            <a:spAutoFit/>
          </a:bodyPr>
          <a:lstStyle/>
          <a:p>
            <a:r>
              <a:rPr lang="zh-CN" altLang="en-US" dirty="0"/>
              <a:t>包括但不限于： 主要创新点； 该创新带来的疗效或安全性方面的优势； 是否为自主知识产权的创新药； 药品注册分类；（ 中成药） 传承性情况。</a:t>
            </a:r>
            <a:endParaRPr lang="zh-CN" altLang="en-US" dirty="0"/>
          </a:p>
        </p:txBody>
      </p:sp>
      <p:sp>
        <p:nvSpPr>
          <p:cNvPr id="6" name="文本占位符 8"/>
          <p:cNvSpPr>
            <a:spLocks noGrp="1"/>
          </p:cNvSpPr>
          <p:nvPr>
            <p:custDataLst>
              <p:tags r:id="rId1"/>
            </p:custDataLst>
          </p:nvPr>
        </p:nvSpPr>
        <p:spPr>
          <a:xfrm>
            <a:off x="479425" y="6181725"/>
            <a:ext cx="9979025" cy="366713"/>
          </a:xfrm>
          <a:prstGeom prst="rect">
            <a:avLst/>
          </a:prstGeom>
        </p:spPr>
        <p:txBody>
          <a:bodyPr lIns="0" tIns="0" rIns="0" bIns="0" anchor="b" anchorCtr="0">
            <a:noAutofit/>
          </a:bodyPr>
          <a:lstStyle>
            <a:lvl1pPr marL="0" indent="0" algn="l" defTabSz="914400" rtl="0" eaLnBrk="1" latinLnBrk="0" hangingPunct="1">
              <a:lnSpc>
                <a:spcPct val="100000"/>
              </a:lnSpc>
              <a:spcBef>
                <a:spcPts val="0"/>
              </a:spcBef>
              <a:spcAft>
                <a:spcPts val="0"/>
              </a:spcAft>
              <a:buClr>
                <a:schemeClr val="bg2"/>
              </a:buClr>
              <a:buFont typeface="Symbol" panose="05050102010706020507" pitchFamily="18" charset="2"/>
              <a:buNone/>
              <a:defRPr lang="zh-CN" altLang="en-US" sz="600" kern="1200" dirty="0">
                <a:solidFill>
                  <a:schemeClr val="bg1">
                    <a:lumMod val="50000"/>
                  </a:schemeClr>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700" dirty="0">
                <a:sym typeface="+mn-ea"/>
              </a:rPr>
              <a:t>1.国家药典委员会.中国药典[M].北京：中国医药科技出版社，2020:35.    </a:t>
            </a:r>
            <a:endParaRPr lang="en-US" altLang="zh-CN" sz="700" dirty="0">
              <a:sym typeface="+mn-ea"/>
            </a:endParaRPr>
          </a:p>
          <a:p>
            <a:r>
              <a:rPr lang="en-US" altLang="zh-CN" sz="700" dirty="0">
                <a:sym typeface="+mn-ea"/>
              </a:rPr>
              <a:t>2.杨晓明，高福，俞永新，等.当代新疫苗（第二版）[M].北京：高等教育出版社，2020:780.</a:t>
            </a:r>
            <a:endParaRPr lang="en-US" altLang="zh-CN" sz="700" dirty="0">
              <a:sym typeface="+mn-ea"/>
            </a:endParaRPr>
          </a:p>
          <a:p>
            <a:r>
              <a:rPr lang="en-US" altLang="zh-CN" sz="700" dirty="0">
                <a:sym typeface="+mn-ea"/>
              </a:rPr>
              <a:t>3.Jidang Chen</a:t>
            </a:r>
            <a:r>
              <a:rPr sz="700" dirty="0">
                <a:sym typeface="+mn-ea"/>
              </a:rPr>
              <a:t>，</a:t>
            </a:r>
            <a:r>
              <a:rPr lang="en-US" altLang="zh-CN" sz="700" dirty="0">
                <a:sym typeface="+mn-ea"/>
              </a:rPr>
              <a:t>Jiehuang Wang</a:t>
            </a:r>
            <a:r>
              <a:rPr sz="700" dirty="0">
                <a:sym typeface="+mn-ea"/>
              </a:rPr>
              <a:t>，</a:t>
            </a:r>
            <a:r>
              <a:rPr lang="en-US" altLang="zh-CN" sz="700" dirty="0">
                <a:sym typeface="+mn-ea"/>
              </a:rPr>
              <a:t>Jipei Zhang</a:t>
            </a:r>
            <a:r>
              <a:rPr sz="700" dirty="0">
                <a:sym typeface="+mn-ea"/>
              </a:rPr>
              <a:t>，</a:t>
            </a:r>
            <a:r>
              <a:rPr lang="en-US" altLang="zh-CN" sz="700">
                <a:sym typeface="Arial" panose="020B0604020202020204" pitchFamily="34" charset="0"/>
              </a:rPr>
              <a:t>et </a:t>
            </a:r>
            <a:r>
              <a:rPr lang="en-US" altLang="zh-CN" sz="700" dirty="0" err="1">
                <a:sym typeface="Arial" panose="020B0604020202020204" pitchFamily="34" charset="0"/>
              </a:rPr>
              <a:t>al. Advances in Development and </a:t>
            </a:r>
            <a:r>
              <a:rPr sz="700" dirty="0">
                <a:sym typeface="+mn-ea"/>
              </a:rPr>
              <a:t>Application of Influenza Vaccines</a:t>
            </a:r>
            <a:r>
              <a:rPr lang="en-US" altLang="zh-CN" sz="700" dirty="0">
                <a:sym typeface="+mn-ea"/>
              </a:rPr>
              <a:t> </a:t>
            </a:r>
            <a:r>
              <a:rPr lang="en-US" altLang="zh-CN" sz="700">
                <a:solidFill>
                  <a:schemeClr val="tx1">
                    <a:lumMod val="65000"/>
                    <a:lumOff val="35000"/>
                  </a:schemeClr>
                </a:solidFill>
                <a:latin typeface="Arial" panose="020B0604020202020204" pitchFamily="34" charset="0"/>
                <a:sym typeface="Arial" panose="020B0604020202020204" pitchFamily="34" charset="0"/>
              </a:rPr>
              <a:t> [J].</a:t>
            </a:r>
            <a:r>
              <a:rPr sz="700" dirty="0">
                <a:sym typeface="+mn-ea"/>
              </a:rPr>
              <a:t>Frontiers in Immunology：doi: 10.3389/fimmu.2021.711997</a:t>
            </a:r>
            <a:endParaRPr sz="700" dirty="0">
              <a:sym typeface="+mn-ea"/>
            </a:endParaRPr>
          </a:p>
        </p:txBody>
      </p:sp>
      <p:grpSp>
        <p:nvGrpSpPr>
          <p:cNvPr id="2" name="组合 1"/>
          <p:cNvGrpSpPr/>
          <p:nvPr/>
        </p:nvGrpSpPr>
        <p:grpSpPr>
          <a:xfrm>
            <a:off x="234315" y="1200785"/>
            <a:ext cx="6931025" cy="2366645"/>
            <a:chOff x="1104" y="1910"/>
            <a:chExt cx="17673" cy="4112"/>
          </a:xfrm>
        </p:grpSpPr>
        <p:sp>
          <p:nvSpPr>
            <p:cNvPr id="5" name="文本框 4"/>
            <p:cNvSpPr txBox="1"/>
            <p:nvPr>
              <p:custDataLst>
                <p:tags r:id="rId2"/>
              </p:custDataLst>
            </p:nvPr>
          </p:nvSpPr>
          <p:spPr>
            <a:xfrm>
              <a:off x="13845" y="3023"/>
              <a:ext cx="4932" cy="2999"/>
            </a:xfrm>
            <a:prstGeom prst="rect">
              <a:avLst/>
            </a:prstGeom>
            <a:noFill/>
          </p:spPr>
          <p:txBody>
            <a:bodyPr wrap="square" rtlCol="0">
              <a:noAutofit/>
            </a:bodyPr>
            <a:lstStyle/>
            <a:p>
              <a:endParaRPr lang="zh-CN" altLang="en-US"/>
            </a:p>
          </p:txBody>
        </p:sp>
        <p:sp>
          <p:nvSpPr>
            <p:cNvPr id="9" name="矩形 8"/>
            <p:cNvSpPr/>
            <p:nvPr>
              <p:custDataLst>
                <p:tags r:id="rId3"/>
              </p:custDataLst>
            </p:nvPr>
          </p:nvSpPr>
          <p:spPr>
            <a:xfrm>
              <a:off x="1417" y="1910"/>
              <a:ext cx="16703" cy="3698"/>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4"/>
              </p:custDataLst>
            </p:nvPr>
          </p:nvSpPr>
          <p:spPr>
            <a:xfrm>
              <a:off x="10752" y="2277"/>
              <a:ext cx="7366" cy="3479"/>
            </a:xfrm>
            <a:prstGeom prst="rect">
              <a:avLst/>
            </a:prstGeom>
            <a:noFill/>
          </p:spPr>
          <p:txBody>
            <a:bodyPr wrap="square" lIns="0" tIns="0" rIns="0" bIns="0" rtlCol="0">
              <a:noAutofit/>
            </a:bodyPr>
            <a:lstStyle/>
            <a:p>
              <a:pPr>
                <a:lnSpc>
                  <a:spcPct val="150000"/>
                </a:lnSpc>
              </a:pPr>
              <a:r>
                <a:rPr lang="zh-CN" altLang="en-US" b="1" dirty="0">
                  <a:solidFill>
                    <a:srgbClr val="00489D"/>
                  </a:solidFill>
                  <a:latin typeface="微软雅黑" panose="020B0503020204020204" charset="-122"/>
                  <a:ea typeface="微软雅黑" panose="020B0503020204020204" charset="-122"/>
                </a:rPr>
                <a:t>亚单位流感疫苗是第三代流感疫苗</a:t>
              </a:r>
              <a:endParaRPr lang="en-US" altLang="zh-CN" b="1" dirty="0">
                <a:solidFill>
                  <a:srgbClr val="00489D"/>
                </a:solidFill>
                <a:latin typeface="微软雅黑" panose="020B0503020204020204" charset="-122"/>
                <a:ea typeface="微软雅黑" panose="020B0503020204020204" charset="-122"/>
              </a:endParaRPr>
            </a:p>
            <a:p>
              <a:pPr>
                <a:lnSpc>
                  <a:spcPct val="150000"/>
                </a:lnSpc>
              </a:pPr>
              <a:r>
                <a:rPr lang="zh-CN"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含有纯度较高的</a:t>
              </a:r>
              <a:r>
                <a:rPr lang="zh-CN" sz="1000" b="1" dirty="0">
                  <a:solidFill>
                    <a:srgbClr val="00489D"/>
                  </a:solidFill>
                  <a:latin typeface="微软雅黑" panose="020B0503020204020204" charset="-122"/>
                  <a:ea typeface="微软雅黑" panose="020B0503020204020204" charset="-122"/>
                  <a:cs typeface="微软雅黑" panose="020B0503020204020204" charset="-122"/>
                </a:rPr>
                <a:t>血凝素</a:t>
              </a:r>
              <a:r>
                <a:rPr lang="en-US" altLang="zh-CN" sz="1000" b="1" dirty="0">
                  <a:solidFill>
                    <a:srgbClr val="00489D"/>
                  </a:solidFill>
                  <a:latin typeface="微软雅黑" panose="020B0503020204020204" charset="-122"/>
                  <a:ea typeface="微软雅黑" panose="020B0503020204020204" charset="-122"/>
                  <a:cs typeface="微软雅黑" panose="020B0503020204020204" charset="-122"/>
                </a:rPr>
                <a:t>(HA) </a:t>
              </a:r>
              <a:r>
                <a:rPr lang="zh-CN" altLang="en-US" sz="1000" dirty="0">
                  <a:solidFill>
                    <a:schemeClr val="tx1">
                      <a:lumMod val="75000"/>
                      <a:lumOff val="25000"/>
                    </a:schemeClr>
                  </a:solidFill>
                  <a:latin typeface="微软雅黑" panose="020B0503020204020204" charset="-122"/>
                  <a:ea typeface="微软雅黑" panose="020B0503020204020204" charset="-122"/>
                </a:rPr>
                <a:t>和</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000" b="1" dirty="0">
                  <a:solidFill>
                    <a:srgbClr val="00489D"/>
                  </a:solidFill>
                  <a:latin typeface="微软雅黑" panose="020B0503020204020204" charset="-122"/>
                  <a:ea typeface="微软雅黑" panose="020B0503020204020204" charset="-122"/>
                  <a:cs typeface="微软雅黑" panose="020B0503020204020204" charset="-122"/>
                </a:rPr>
                <a:t>神经氨酸酶(NA)</a:t>
              </a:r>
              <a:r>
                <a:rPr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成分，临床研究证实，亚单位流感疫苗比全病毒流感疫苗和裂解流感疫苗具有更好的安全性</a:t>
              </a:r>
              <a:r>
                <a:rPr lang="en-US" altLang="zh-CN" sz="1000"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a:t>
              </a:r>
              <a:r>
                <a:rPr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endParaRPr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8" name="直接箭头连接符 17"/>
            <p:cNvCxnSpPr/>
            <p:nvPr>
              <p:custDataLst>
                <p:tags r:id="rId5"/>
              </p:custDataLst>
            </p:nvPr>
          </p:nvCxnSpPr>
          <p:spPr>
            <a:xfrm>
              <a:off x="4082" y="3554"/>
              <a:ext cx="104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6"/>
              </p:custDataLst>
            </p:nvPr>
          </p:nvCxnSpPr>
          <p:spPr>
            <a:xfrm>
              <a:off x="7431" y="3554"/>
              <a:ext cx="1043"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7"/>
              </p:custDataLst>
            </p:nvPr>
          </p:nvSpPr>
          <p:spPr>
            <a:xfrm>
              <a:off x="2036" y="4806"/>
              <a:ext cx="1434" cy="545"/>
            </a:xfrm>
            <a:prstGeom prst="roundRect">
              <a:avLst>
                <a:gd name="adj" fmla="val 50000"/>
              </a:avLst>
            </a:prstGeom>
            <a:solidFill>
              <a:schemeClr val="tx1">
                <a:lumMod val="75000"/>
                <a:lumOff val="25000"/>
              </a:schemeClr>
            </a:solidFill>
          </p:spPr>
          <p:txBody>
            <a:bodyPr wrap="square" lIns="0" tIns="0" rIns="0" bIns="0" rtlCol="0" anchor="ctr">
              <a:noAutofit/>
            </a:bodyPr>
            <a:lstStyle/>
            <a:p>
              <a:pPr algn="ctr"/>
              <a:r>
                <a:rPr lang="zh-CN" altLang="en-US" sz="900" b="1" dirty="0">
                  <a:solidFill>
                    <a:schemeClr val="bg1"/>
                  </a:solidFill>
                </a:rPr>
                <a:t>第一代</a:t>
              </a:r>
              <a:endParaRPr lang="zh-CN" altLang="en-US" sz="900" b="1" dirty="0">
                <a:solidFill>
                  <a:schemeClr val="bg1"/>
                </a:solidFill>
              </a:endParaRPr>
            </a:p>
          </p:txBody>
        </p:sp>
        <p:sp>
          <p:nvSpPr>
            <p:cNvPr id="21" name="文本框 20"/>
            <p:cNvSpPr txBox="1"/>
            <p:nvPr>
              <p:custDataLst>
                <p:tags r:id="rId8"/>
              </p:custDataLst>
            </p:nvPr>
          </p:nvSpPr>
          <p:spPr>
            <a:xfrm>
              <a:off x="8773" y="4806"/>
              <a:ext cx="1434" cy="544"/>
            </a:xfrm>
            <a:prstGeom prst="roundRect">
              <a:avLst>
                <a:gd name="adj" fmla="val 50000"/>
              </a:avLst>
            </a:prstGeom>
            <a:solidFill>
              <a:srgbClr val="00489D"/>
            </a:solidFill>
          </p:spPr>
          <p:txBody>
            <a:bodyPr wrap="square" lIns="0" tIns="0" rIns="0" bIns="0" rtlCol="0" anchor="ctr">
              <a:noAutofit/>
            </a:bodyPr>
            <a:lstStyle/>
            <a:p>
              <a:pPr algn="ctr"/>
              <a:r>
                <a:rPr lang="zh-CN" altLang="en-US" sz="900" b="1" dirty="0">
                  <a:solidFill>
                    <a:schemeClr val="bg1"/>
                  </a:solidFill>
                </a:rPr>
                <a:t>第三代</a:t>
              </a:r>
              <a:endParaRPr lang="zh-CN" altLang="en-US" sz="900" b="1" dirty="0">
                <a:solidFill>
                  <a:schemeClr val="bg1"/>
                </a:solidFill>
              </a:endParaRPr>
            </a:p>
          </p:txBody>
        </p:sp>
        <p:sp>
          <p:nvSpPr>
            <p:cNvPr id="22" name="文本框 21"/>
            <p:cNvSpPr txBox="1"/>
            <p:nvPr>
              <p:custDataLst>
                <p:tags r:id="rId9"/>
              </p:custDataLst>
            </p:nvPr>
          </p:nvSpPr>
          <p:spPr>
            <a:xfrm>
              <a:off x="5513" y="4808"/>
              <a:ext cx="1434" cy="543"/>
            </a:xfrm>
            <a:prstGeom prst="roundRect">
              <a:avLst>
                <a:gd name="adj" fmla="val 50000"/>
              </a:avLst>
            </a:prstGeom>
            <a:solidFill>
              <a:schemeClr val="tx1">
                <a:lumMod val="75000"/>
                <a:lumOff val="25000"/>
              </a:schemeClr>
            </a:solidFill>
          </p:spPr>
          <p:txBody>
            <a:bodyPr wrap="square" lIns="0" tIns="0" rIns="0" bIns="0" rtlCol="0" anchor="ctr">
              <a:noAutofit/>
            </a:bodyPr>
            <a:lstStyle>
              <a:defPPr>
                <a:defRPr lang="zh-CN"/>
              </a:defPPr>
              <a:lvl1pPr algn="ctr">
                <a:defRPr sz="1200" b="1">
                  <a:solidFill>
                    <a:schemeClr val="bg1"/>
                  </a:solidFill>
                </a:defRPr>
              </a:lvl1pPr>
            </a:lstStyle>
            <a:p>
              <a:r>
                <a:rPr lang="zh-CN" altLang="en-US" sz="900" dirty="0"/>
                <a:t>第二代</a:t>
              </a:r>
              <a:endParaRPr lang="zh-CN" altLang="en-US" sz="900" dirty="0"/>
            </a:p>
          </p:txBody>
        </p:sp>
        <p:pic>
          <p:nvPicPr>
            <p:cNvPr id="24" name="图片 23"/>
            <p:cNvPicPr>
              <a:picLocks noChangeAspect="1"/>
            </p:cNvPicPr>
            <p:nvPr>
              <p:custDataLst>
                <p:tags r:id="rId10"/>
              </p:custDataLst>
            </p:nvPr>
          </p:nvPicPr>
          <p:blipFill>
            <a:blip r:embed="rId11"/>
            <a:stretch>
              <a:fillRect/>
            </a:stretch>
          </p:blipFill>
          <p:spPr>
            <a:xfrm>
              <a:off x="1560" y="2792"/>
              <a:ext cx="2387" cy="2014"/>
            </a:xfrm>
            <a:prstGeom prst="rect">
              <a:avLst/>
            </a:prstGeom>
          </p:spPr>
        </p:pic>
        <p:grpSp>
          <p:nvGrpSpPr>
            <p:cNvPr id="25" name="组合 24"/>
            <p:cNvGrpSpPr/>
            <p:nvPr/>
          </p:nvGrpSpPr>
          <p:grpSpPr>
            <a:xfrm>
              <a:off x="8752" y="2817"/>
              <a:ext cx="1412" cy="1934"/>
              <a:chOff x="8244" y="11759"/>
              <a:chExt cx="1512" cy="2136"/>
            </a:xfrm>
          </p:grpSpPr>
          <p:pic>
            <p:nvPicPr>
              <p:cNvPr id="26" name="图片 25"/>
              <p:cNvPicPr>
                <a:picLocks noChangeAspect="1"/>
              </p:cNvPicPr>
              <p:nvPr>
                <p:custDataLst>
                  <p:tags r:id="rId12"/>
                </p:custDataLst>
              </p:nvPr>
            </p:nvPicPr>
            <p:blipFill>
              <a:blip r:embed="rId13"/>
              <a:srcRect r="71356" b="2204"/>
              <a:stretch>
                <a:fillRect/>
              </a:stretch>
            </p:blipFill>
            <p:spPr>
              <a:xfrm rot="17940000">
                <a:off x="8476" y="11689"/>
                <a:ext cx="252" cy="394"/>
              </a:xfrm>
              <a:prstGeom prst="rect">
                <a:avLst/>
              </a:prstGeom>
            </p:spPr>
          </p:pic>
          <p:pic>
            <p:nvPicPr>
              <p:cNvPr id="27" name="图片 26"/>
              <p:cNvPicPr>
                <a:picLocks noChangeAspect="1"/>
              </p:cNvPicPr>
              <p:nvPr>
                <p:custDataLst>
                  <p:tags r:id="rId14"/>
                </p:custDataLst>
              </p:nvPr>
            </p:nvPicPr>
            <p:blipFill>
              <a:blip r:embed="rId13"/>
              <a:srcRect l="55304" b="3882"/>
              <a:stretch>
                <a:fillRect/>
              </a:stretch>
            </p:blipFill>
            <p:spPr>
              <a:xfrm rot="19440000">
                <a:off x="8259" y="12694"/>
                <a:ext cx="358" cy="324"/>
              </a:xfrm>
              <a:prstGeom prst="rect">
                <a:avLst/>
              </a:prstGeom>
            </p:spPr>
          </p:pic>
          <p:pic>
            <p:nvPicPr>
              <p:cNvPr id="28" name="图片 27"/>
              <p:cNvPicPr>
                <a:picLocks noChangeAspect="1"/>
              </p:cNvPicPr>
              <p:nvPr>
                <p:custDataLst>
                  <p:tags r:id="rId15"/>
                </p:custDataLst>
              </p:nvPr>
            </p:nvPicPr>
            <p:blipFill>
              <a:blip r:embed="rId13"/>
              <a:srcRect r="71356" b="2204"/>
              <a:stretch>
                <a:fillRect/>
              </a:stretch>
            </p:blipFill>
            <p:spPr>
              <a:xfrm rot="2940000">
                <a:off x="8301" y="12161"/>
                <a:ext cx="263" cy="377"/>
              </a:xfrm>
              <a:prstGeom prst="rect">
                <a:avLst/>
              </a:prstGeom>
            </p:spPr>
          </p:pic>
          <p:pic>
            <p:nvPicPr>
              <p:cNvPr id="29" name="图片 28"/>
              <p:cNvPicPr>
                <a:picLocks noChangeAspect="1"/>
              </p:cNvPicPr>
              <p:nvPr>
                <p:custDataLst>
                  <p:tags r:id="rId16"/>
                </p:custDataLst>
              </p:nvPr>
            </p:nvPicPr>
            <p:blipFill>
              <a:blip r:embed="rId13"/>
              <a:srcRect r="71356" b="2204"/>
              <a:stretch>
                <a:fillRect/>
              </a:stretch>
            </p:blipFill>
            <p:spPr>
              <a:xfrm rot="17160000">
                <a:off x="8763" y="11932"/>
                <a:ext cx="252" cy="394"/>
              </a:xfrm>
              <a:prstGeom prst="rect">
                <a:avLst/>
              </a:prstGeom>
            </p:spPr>
          </p:pic>
          <p:pic>
            <p:nvPicPr>
              <p:cNvPr id="30" name="图片 29"/>
              <p:cNvPicPr>
                <a:picLocks noChangeAspect="1"/>
              </p:cNvPicPr>
              <p:nvPr>
                <p:custDataLst>
                  <p:tags r:id="rId17"/>
                </p:custDataLst>
              </p:nvPr>
            </p:nvPicPr>
            <p:blipFill>
              <a:blip r:embed="rId13"/>
              <a:srcRect r="71356" b="2204"/>
              <a:stretch>
                <a:fillRect/>
              </a:stretch>
            </p:blipFill>
            <p:spPr>
              <a:xfrm rot="19860000">
                <a:off x="8410" y="13122"/>
                <a:ext cx="263" cy="377"/>
              </a:xfrm>
              <a:prstGeom prst="rect">
                <a:avLst/>
              </a:prstGeom>
            </p:spPr>
          </p:pic>
          <p:pic>
            <p:nvPicPr>
              <p:cNvPr id="31" name="图片 30"/>
              <p:cNvPicPr>
                <a:picLocks noChangeAspect="1"/>
              </p:cNvPicPr>
              <p:nvPr>
                <p:custDataLst>
                  <p:tags r:id="rId18"/>
                </p:custDataLst>
              </p:nvPr>
            </p:nvPicPr>
            <p:blipFill>
              <a:blip r:embed="rId13"/>
              <a:srcRect l="55304" b="3882"/>
              <a:stretch>
                <a:fillRect/>
              </a:stretch>
            </p:blipFill>
            <p:spPr>
              <a:xfrm rot="2160000">
                <a:off x="9198" y="12143"/>
                <a:ext cx="358" cy="324"/>
              </a:xfrm>
              <a:prstGeom prst="rect">
                <a:avLst/>
              </a:prstGeom>
            </p:spPr>
          </p:pic>
          <p:pic>
            <p:nvPicPr>
              <p:cNvPr id="32" name="图片 31"/>
              <p:cNvPicPr>
                <a:picLocks noChangeAspect="1"/>
              </p:cNvPicPr>
              <p:nvPr>
                <p:custDataLst>
                  <p:tags r:id="rId19"/>
                </p:custDataLst>
              </p:nvPr>
            </p:nvPicPr>
            <p:blipFill>
              <a:blip r:embed="rId13"/>
              <a:srcRect l="55304" b="3882"/>
              <a:stretch>
                <a:fillRect/>
              </a:stretch>
            </p:blipFill>
            <p:spPr>
              <a:xfrm>
                <a:off x="8722" y="13192"/>
                <a:ext cx="358" cy="324"/>
              </a:xfrm>
              <a:prstGeom prst="rect">
                <a:avLst/>
              </a:prstGeom>
            </p:spPr>
          </p:pic>
          <p:pic>
            <p:nvPicPr>
              <p:cNvPr id="33" name="图片 32"/>
              <p:cNvPicPr>
                <a:picLocks noChangeAspect="1"/>
              </p:cNvPicPr>
              <p:nvPr>
                <p:custDataLst>
                  <p:tags r:id="rId20"/>
                </p:custDataLst>
              </p:nvPr>
            </p:nvPicPr>
            <p:blipFill>
              <a:blip r:embed="rId13"/>
              <a:srcRect l="55304" b="3882"/>
              <a:stretch>
                <a:fillRect/>
              </a:stretch>
            </p:blipFill>
            <p:spPr>
              <a:xfrm rot="18000000">
                <a:off x="8564" y="12281"/>
                <a:ext cx="343" cy="338"/>
              </a:xfrm>
              <a:prstGeom prst="rect">
                <a:avLst/>
              </a:prstGeom>
            </p:spPr>
          </p:pic>
          <p:pic>
            <p:nvPicPr>
              <p:cNvPr id="34" name="图片 33"/>
              <p:cNvPicPr>
                <a:picLocks noChangeAspect="1"/>
              </p:cNvPicPr>
              <p:nvPr>
                <p:custDataLst>
                  <p:tags r:id="rId21"/>
                </p:custDataLst>
              </p:nvPr>
            </p:nvPicPr>
            <p:blipFill>
              <a:blip r:embed="rId13"/>
              <a:srcRect l="55304" b="3882"/>
              <a:stretch>
                <a:fillRect/>
              </a:stretch>
            </p:blipFill>
            <p:spPr>
              <a:xfrm rot="7380000">
                <a:off x="9325" y="12938"/>
                <a:ext cx="343" cy="338"/>
              </a:xfrm>
              <a:prstGeom prst="rect">
                <a:avLst/>
              </a:prstGeom>
            </p:spPr>
          </p:pic>
          <p:pic>
            <p:nvPicPr>
              <p:cNvPr id="35" name="图片 34"/>
              <p:cNvPicPr>
                <a:picLocks noChangeAspect="1"/>
              </p:cNvPicPr>
              <p:nvPr>
                <p:custDataLst>
                  <p:tags r:id="rId22"/>
                </p:custDataLst>
              </p:nvPr>
            </p:nvPicPr>
            <p:blipFill>
              <a:blip r:embed="rId13"/>
              <a:srcRect r="71356" b="2204"/>
              <a:stretch>
                <a:fillRect/>
              </a:stretch>
            </p:blipFill>
            <p:spPr>
              <a:xfrm rot="660000">
                <a:off x="9494" y="12467"/>
                <a:ext cx="263" cy="377"/>
              </a:xfrm>
              <a:prstGeom prst="rect">
                <a:avLst/>
              </a:prstGeom>
            </p:spPr>
          </p:pic>
          <p:pic>
            <p:nvPicPr>
              <p:cNvPr id="36" name="图片 35"/>
              <p:cNvPicPr>
                <a:picLocks noChangeAspect="1"/>
              </p:cNvPicPr>
              <p:nvPr>
                <p:custDataLst>
                  <p:tags r:id="rId23"/>
                </p:custDataLst>
              </p:nvPr>
            </p:nvPicPr>
            <p:blipFill>
              <a:blip r:embed="rId13"/>
              <a:srcRect r="71356" b="2204"/>
              <a:stretch>
                <a:fillRect/>
              </a:stretch>
            </p:blipFill>
            <p:spPr>
              <a:xfrm rot="12540000">
                <a:off x="9421" y="13417"/>
                <a:ext cx="263" cy="377"/>
              </a:xfrm>
              <a:prstGeom prst="rect">
                <a:avLst/>
              </a:prstGeom>
            </p:spPr>
          </p:pic>
          <p:pic>
            <p:nvPicPr>
              <p:cNvPr id="37" name="图片 36"/>
              <p:cNvPicPr>
                <a:picLocks noChangeAspect="1"/>
              </p:cNvPicPr>
              <p:nvPr>
                <p:custDataLst>
                  <p:tags r:id="rId24"/>
                </p:custDataLst>
              </p:nvPr>
            </p:nvPicPr>
            <p:blipFill>
              <a:blip r:embed="rId13"/>
              <a:srcRect r="71356" b="2204"/>
              <a:stretch>
                <a:fillRect/>
              </a:stretch>
            </p:blipFill>
            <p:spPr>
              <a:xfrm rot="1020000">
                <a:off x="8808" y="12637"/>
                <a:ext cx="263" cy="377"/>
              </a:xfrm>
              <a:prstGeom prst="rect">
                <a:avLst/>
              </a:prstGeom>
            </p:spPr>
          </p:pic>
          <p:pic>
            <p:nvPicPr>
              <p:cNvPr id="38" name="图片 37"/>
              <p:cNvPicPr>
                <a:picLocks noChangeAspect="1"/>
              </p:cNvPicPr>
              <p:nvPr>
                <p:custDataLst>
                  <p:tags r:id="rId25"/>
                </p:custDataLst>
              </p:nvPr>
            </p:nvPicPr>
            <p:blipFill>
              <a:blip r:embed="rId13"/>
              <a:srcRect r="71356" b="2204"/>
              <a:stretch>
                <a:fillRect/>
              </a:stretch>
            </p:blipFill>
            <p:spPr>
              <a:xfrm rot="17160000">
                <a:off x="8865" y="13492"/>
                <a:ext cx="252" cy="394"/>
              </a:xfrm>
              <a:prstGeom prst="rect">
                <a:avLst/>
              </a:prstGeom>
            </p:spPr>
          </p:pic>
          <p:pic>
            <p:nvPicPr>
              <p:cNvPr id="39" name="图片 38"/>
              <p:cNvPicPr>
                <a:picLocks noChangeAspect="1"/>
              </p:cNvPicPr>
              <p:nvPr>
                <p:custDataLst>
                  <p:tags r:id="rId26"/>
                </p:custDataLst>
              </p:nvPr>
            </p:nvPicPr>
            <p:blipFill>
              <a:blip r:embed="rId13"/>
              <a:srcRect r="71356" b="2204"/>
              <a:stretch>
                <a:fillRect/>
              </a:stretch>
            </p:blipFill>
            <p:spPr>
              <a:xfrm>
                <a:off x="9423" y="11783"/>
                <a:ext cx="263" cy="377"/>
              </a:xfrm>
              <a:prstGeom prst="rect">
                <a:avLst/>
              </a:prstGeom>
            </p:spPr>
          </p:pic>
          <p:pic>
            <p:nvPicPr>
              <p:cNvPr id="40" name="图片 39"/>
              <p:cNvPicPr>
                <a:picLocks noChangeAspect="1"/>
              </p:cNvPicPr>
              <p:nvPr>
                <p:custDataLst>
                  <p:tags r:id="rId27"/>
                </p:custDataLst>
              </p:nvPr>
            </p:nvPicPr>
            <p:blipFill>
              <a:blip r:embed="rId13"/>
              <a:srcRect r="71356" b="2204"/>
              <a:stretch>
                <a:fillRect/>
              </a:stretch>
            </p:blipFill>
            <p:spPr>
              <a:xfrm rot="2460000">
                <a:off x="9196" y="12609"/>
                <a:ext cx="263" cy="377"/>
              </a:xfrm>
              <a:prstGeom prst="rect">
                <a:avLst/>
              </a:prstGeom>
            </p:spPr>
          </p:pic>
          <p:pic>
            <p:nvPicPr>
              <p:cNvPr id="41" name="图片 40"/>
              <p:cNvPicPr>
                <a:picLocks noChangeAspect="1"/>
              </p:cNvPicPr>
              <p:nvPr>
                <p:custDataLst>
                  <p:tags r:id="rId28"/>
                </p:custDataLst>
              </p:nvPr>
            </p:nvPicPr>
            <p:blipFill>
              <a:blip r:embed="rId13"/>
              <a:srcRect r="71356" b="2204"/>
              <a:stretch>
                <a:fillRect/>
              </a:stretch>
            </p:blipFill>
            <p:spPr>
              <a:xfrm rot="3060000">
                <a:off x="9008" y="11688"/>
                <a:ext cx="252" cy="394"/>
              </a:xfrm>
              <a:prstGeom prst="rect">
                <a:avLst/>
              </a:prstGeom>
            </p:spPr>
          </p:pic>
          <p:pic>
            <p:nvPicPr>
              <p:cNvPr id="42" name="图片 41"/>
              <p:cNvPicPr>
                <a:picLocks noChangeAspect="1"/>
              </p:cNvPicPr>
              <p:nvPr>
                <p:custDataLst>
                  <p:tags r:id="rId29"/>
                </p:custDataLst>
              </p:nvPr>
            </p:nvPicPr>
            <p:blipFill>
              <a:blip r:embed="rId13"/>
              <a:srcRect r="71356" b="2204"/>
              <a:stretch>
                <a:fillRect/>
              </a:stretch>
            </p:blipFill>
            <p:spPr>
              <a:xfrm rot="19440000">
                <a:off x="8485" y="13519"/>
                <a:ext cx="263" cy="377"/>
              </a:xfrm>
              <a:prstGeom prst="rect">
                <a:avLst/>
              </a:prstGeom>
            </p:spPr>
          </p:pic>
          <p:pic>
            <p:nvPicPr>
              <p:cNvPr id="43" name="图片 42"/>
              <p:cNvPicPr>
                <a:picLocks noChangeAspect="1"/>
              </p:cNvPicPr>
              <p:nvPr>
                <p:custDataLst>
                  <p:tags r:id="rId30"/>
                </p:custDataLst>
              </p:nvPr>
            </p:nvPicPr>
            <p:blipFill>
              <a:blip r:embed="rId13"/>
              <a:srcRect r="71356" b="2204"/>
              <a:stretch>
                <a:fillRect/>
              </a:stretch>
            </p:blipFill>
            <p:spPr>
              <a:xfrm rot="12540000">
                <a:off x="9082" y="13230"/>
                <a:ext cx="263" cy="377"/>
              </a:xfrm>
              <a:prstGeom prst="rect">
                <a:avLst/>
              </a:prstGeom>
            </p:spPr>
          </p:pic>
        </p:grpSp>
        <p:pic>
          <p:nvPicPr>
            <p:cNvPr id="44" name="图片 43"/>
            <p:cNvPicPr>
              <a:picLocks noChangeAspect="1"/>
            </p:cNvPicPr>
            <p:nvPr>
              <p:custDataLst>
                <p:tags r:id="rId31"/>
              </p:custDataLst>
            </p:nvPr>
          </p:nvPicPr>
          <p:blipFill>
            <a:blip r:embed="rId32"/>
            <a:srcRect l="14239" t="38545" r="460"/>
            <a:stretch>
              <a:fillRect/>
            </a:stretch>
          </p:blipFill>
          <p:spPr>
            <a:xfrm rot="16200000">
              <a:off x="5187" y="2998"/>
              <a:ext cx="2020" cy="1511"/>
            </a:xfrm>
            <a:prstGeom prst="roundRect">
              <a:avLst/>
            </a:prstGeom>
          </p:spPr>
        </p:pic>
        <p:sp>
          <p:nvSpPr>
            <p:cNvPr id="45" name="文本框 44"/>
            <p:cNvSpPr txBox="1"/>
            <p:nvPr>
              <p:custDataLst>
                <p:tags r:id="rId33"/>
              </p:custDataLst>
            </p:nvPr>
          </p:nvSpPr>
          <p:spPr>
            <a:xfrm>
              <a:off x="1104" y="2074"/>
              <a:ext cx="3280" cy="773"/>
            </a:xfrm>
            <a:prstGeom prst="rect">
              <a:avLst/>
            </a:prstGeom>
            <a:noFill/>
          </p:spPr>
          <p:txBody>
            <a:bodyPr wrap="square" rtlCol="0">
              <a:spAutoFit/>
            </a:bodyPr>
            <a:lstStyle/>
            <a:p>
              <a:pPr algn="ctr"/>
              <a:r>
                <a:rPr lang="zh-CN" altLang="en-US" sz="900"/>
                <a:t>全病毒灭活流感疫苗</a:t>
              </a:r>
              <a:endParaRPr lang="zh-CN" altLang="en-US" sz="900"/>
            </a:p>
            <a:p>
              <a:pPr algn="ctr"/>
              <a:r>
                <a:rPr lang="en-US" altLang="zh-CN" sz="700"/>
                <a:t> Whole Virus Inactivated Vaccine</a:t>
              </a:r>
              <a:r>
                <a:rPr lang="en-US" altLang="zh-CN" sz="700" baseline="30000"/>
                <a:t>3</a:t>
              </a:r>
              <a:endParaRPr lang="en-US" altLang="zh-CN" sz="700" baseline="30000"/>
            </a:p>
          </p:txBody>
        </p:sp>
        <p:sp>
          <p:nvSpPr>
            <p:cNvPr id="46" name="文本框 45"/>
            <p:cNvSpPr txBox="1"/>
            <p:nvPr>
              <p:custDataLst>
                <p:tags r:id="rId34"/>
              </p:custDataLst>
            </p:nvPr>
          </p:nvSpPr>
          <p:spPr>
            <a:xfrm>
              <a:off x="4689" y="2075"/>
              <a:ext cx="3037" cy="773"/>
            </a:xfrm>
            <a:prstGeom prst="rect">
              <a:avLst/>
            </a:prstGeom>
            <a:noFill/>
          </p:spPr>
          <p:txBody>
            <a:bodyPr wrap="square" rtlCol="0">
              <a:spAutoFit/>
            </a:bodyPr>
            <a:lstStyle/>
            <a:p>
              <a:pPr algn="ctr"/>
              <a:r>
                <a:rPr lang="zh-CN" altLang="en-US" sz="900"/>
                <a:t>裂解病毒流感疫苗</a:t>
              </a:r>
              <a:endParaRPr lang="zh-CN" altLang="en-US" sz="900"/>
            </a:p>
            <a:p>
              <a:pPr algn="ctr"/>
              <a:r>
                <a:rPr lang="en-US" altLang="zh-CN" sz="700"/>
                <a:t> Split-virion influenza vaccines</a:t>
              </a:r>
              <a:r>
                <a:rPr lang="en-US" altLang="zh-CN" sz="700" baseline="30000"/>
                <a:t>3</a:t>
              </a:r>
              <a:endParaRPr lang="en-US" altLang="zh-CN" sz="700" baseline="30000"/>
            </a:p>
          </p:txBody>
        </p:sp>
        <p:sp>
          <p:nvSpPr>
            <p:cNvPr id="47" name="文本框 46"/>
            <p:cNvSpPr txBox="1"/>
            <p:nvPr>
              <p:custDataLst>
                <p:tags r:id="rId35"/>
              </p:custDataLst>
            </p:nvPr>
          </p:nvSpPr>
          <p:spPr>
            <a:xfrm>
              <a:off x="8027" y="2075"/>
              <a:ext cx="3037" cy="773"/>
            </a:xfrm>
            <a:prstGeom prst="rect">
              <a:avLst/>
            </a:prstGeom>
            <a:noFill/>
          </p:spPr>
          <p:txBody>
            <a:bodyPr wrap="square" rtlCol="0">
              <a:spAutoFit/>
            </a:bodyPr>
            <a:lstStyle/>
            <a:p>
              <a:pPr algn="ctr"/>
              <a:r>
                <a:rPr lang="zh-CN" altLang="en-US" sz="900"/>
                <a:t>亚单位流感疫苗</a:t>
              </a:r>
              <a:endParaRPr lang="zh-CN" altLang="en-US" sz="900"/>
            </a:p>
            <a:p>
              <a:pPr algn="ctr"/>
              <a:r>
                <a:rPr lang="en-US" altLang="zh-CN" sz="700"/>
                <a:t> Subunit influenza vaccine</a:t>
              </a:r>
              <a:endParaRPr lang="en-US" altLang="zh-CN" sz="700"/>
            </a:p>
          </p:txBody>
        </p:sp>
      </p:grpSp>
      <p:grpSp>
        <p:nvGrpSpPr>
          <p:cNvPr id="7" name="组合 6"/>
          <p:cNvGrpSpPr/>
          <p:nvPr/>
        </p:nvGrpSpPr>
        <p:grpSpPr>
          <a:xfrm>
            <a:off x="360840" y="3567430"/>
            <a:ext cx="6557594" cy="2319020"/>
            <a:chOff x="503" y="5882"/>
            <a:chExt cx="17618" cy="3698"/>
          </a:xfrm>
        </p:grpSpPr>
        <p:sp>
          <p:nvSpPr>
            <p:cNvPr id="48" name="矩形 47"/>
            <p:cNvSpPr/>
            <p:nvPr>
              <p:custDataLst>
                <p:tags r:id="rId36"/>
              </p:custDataLst>
            </p:nvPr>
          </p:nvSpPr>
          <p:spPr>
            <a:xfrm>
              <a:off x="503" y="5882"/>
              <a:ext cx="17618" cy="3698"/>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62"/>
            <p:cNvSpPr/>
            <p:nvPr>
              <p:custDataLst>
                <p:tags r:id="rId37"/>
              </p:custDataLst>
            </p:nvPr>
          </p:nvSpPr>
          <p:spPr>
            <a:xfrm>
              <a:off x="10727" y="6148"/>
              <a:ext cx="7056" cy="3094"/>
            </a:xfrm>
            <a:custGeom>
              <a:avLst/>
              <a:gdLst>
                <a:gd name="connsiteX0" fmla="*/ 138626 w 3076851"/>
                <a:gd name="connsiteY0" fmla="*/ 0 h 1631855"/>
                <a:gd name="connsiteX1" fmla="*/ 2723112 w 3076851"/>
                <a:gd name="connsiteY1" fmla="*/ 0 h 1631855"/>
                <a:gd name="connsiteX2" fmla="*/ 2861738 w 3076851"/>
                <a:gd name="connsiteY2" fmla="*/ 138626 h 1631855"/>
                <a:gd name="connsiteX3" fmla="*/ 2861738 w 3076851"/>
                <a:gd name="connsiteY3" fmla="*/ 1236899 h 1631855"/>
                <a:gd name="connsiteX4" fmla="*/ 3076851 w 3076851"/>
                <a:gd name="connsiteY4" fmla="*/ 1300576 h 1631855"/>
                <a:gd name="connsiteX5" fmla="*/ 2861738 w 3076851"/>
                <a:gd name="connsiteY5" fmla="*/ 1364252 h 1631855"/>
                <a:gd name="connsiteX6" fmla="*/ 2861738 w 3076851"/>
                <a:gd name="connsiteY6" fmla="*/ 1493229 h 1631855"/>
                <a:gd name="connsiteX7" fmla="*/ 2723112 w 3076851"/>
                <a:gd name="connsiteY7" fmla="*/ 1631855 h 1631855"/>
                <a:gd name="connsiteX8" fmla="*/ 138626 w 3076851"/>
                <a:gd name="connsiteY8" fmla="*/ 1631855 h 1631855"/>
                <a:gd name="connsiteX9" fmla="*/ 0 w 3076851"/>
                <a:gd name="connsiteY9" fmla="*/ 1493229 h 1631855"/>
                <a:gd name="connsiteX10" fmla="*/ 0 w 3076851"/>
                <a:gd name="connsiteY10" fmla="*/ 138626 h 1631855"/>
                <a:gd name="connsiteX11" fmla="*/ 138626 w 3076851"/>
                <a:gd name="connsiteY11" fmla="*/ 0 h 16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6851" h="1631855">
                  <a:moveTo>
                    <a:pt x="138626" y="0"/>
                  </a:moveTo>
                  <a:lnTo>
                    <a:pt x="2723112" y="0"/>
                  </a:lnTo>
                  <a:cubicBezTo>
                    <a:pt x="2799673" y="0"/>
                    <a:pt x="2861738" y="62065"/>
                    <a:pt x="2861738" y="138626"/>
                  </a:cubicBezTo>
                  <a:lnTo>
                    <a:pt x="2861738" y="1236899"/>
                  </a:lnTo>
                  <a:lnTo>
                    <a:pt x="3076851" y="1300576"/>
                  </a:lnTo>
                  <a:lnTo>
                    <a:pt x="2861738" y="1364252"/>
                  </a:lnTo>
                  <a:lnTo>
                    <a:pt x="2861738" y="1493229"/>
                  </a:lnTo>
                  <a:cubicBezTo>
                    <a:pt x="2861738" y="1569790"/>
                    <a:pt x="2799673" y="1631855"/>
                    <a:pt x="2723112" y="1631855"/>
                  </a:cubicBezTo>
                  <a:lnTo>
                    <a:pt x="138626" y="1631855"/>
                  </a:lnTo>
                  <a:cubicBezTo>
                    <a:pt x="62065" y="1631855"/>
                    <a:pt x="0" y="1569790"/>
                    <a:pt x="0" y="1493229"/>
                  </a:cubicBezTo>
                  <a:lnTo>
                    <a:pt x="0" y="138626"/>
                  </a:lnTo>
                  <a:cubicBezTo>
                    <a:pt x="0" y="62065"/>
                    <a:pt x="62065" y="0"/>
                    <a:pt x="138626" y="0"/>
                  </a:cubicBezTo>
                  <a:close/>
                </a:path>
              </a:pathLst>
            </a:custGeom>
            <a:solidFill>
              <a:srgbClr val="DBE5F1"/>
            </a:solidFill>
            <a:ln>
              <a:solidFill>
                <a:srgbClr val="C0D1E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0" name="文本框 49"/>
            <p:cNvSpPr txBox="1"/>
            <p:nvPr>
              <p:custDataLst>
                <p:tags r:id="rId38"/>
              </p:custDataLst>
            </p:nvPr>
          </p:nvSpPr>
          <p:spPr>
            <a:xfrm>
              <a:off x="2328" y="8765"/>
              <a:ext cx="2153" cy="510"/>
            </a:xfrm>
            <a:prstGeom prst="roundRect">
              <a:avLst>
                <a:gd name="adj" fmla="val 50000"/>
              </a:avLst>
            </a:prstGeom>
            <a:solidFill>
              <a:schemeClr val="tx1">
                <a:lumMod val="75000"/>
                <a:lumOff val="25000"/>
              </a:schemeClr>
            </a:solidFill>
          </p:spPr>
          <p:txBody>
            <a:bodyPr wrap="square" lIns="0" tIns="0" rIns="0" bIns="0" rtlCol="0" anchor="ctr">
              <a:noAutofit/>
            </a:bodyPr>
            <a:lstStyle/>
            <a:p>
              <a:pPr algn="ctr"/>
              <a:r>
                <a:rPr lang="zh-CN" altLang="en-US" sz="900" b="1" dirty="0">
                  <a:solidFill>
                    <a:schemeClr val="bg1"/>
                  </a:solidFill>
                </a:rPr>
                <a:t>流感病毒</a:t>
              </a:r>
              <a:endParaRPr lang="zh-CN" altLang="en-US" sz="900" b="1" dirty="0">
                <a:solidFill>
                  <a:schemeClr val="bg1"/>
                </a:solidFill>
              </a:endParaRPr>
            </a:p>
          </p:txBody>
        </p:sp>
        <p:sp>
          <p:nvSpPr>
            <p:cNvPr id="51" name="文本框 50"/>
            <p:cNvSpPr txBox="1"/>
            <p:nvPr>
              <p:custDataLst>
                <p:tags r:id="rId39"/>
              </p:custDataLst>
            </p:nvPr>
          </p:nvSpPr>
          <p:spPr>
            <a:xfrm>
              <a:off x="6827" y="8765"/>
              <a:ext cx="2530" cy="510"/>
            </a:xfrm>
            <a:prstGeom prst="roundRect">
              <a:avLst>
                <a:gd name="adj" fmla="val 50000"/>
              </a:avLst>
            </a:prstGeom>
            <a:solidFill>
              <a:srgbClr val="00489D"/>
            </a:solidFill>
          </p:spPr>
          <p:txBody>
            <a:bodyPr wrap="square" lIns="0" tIns="0" rIns="0" bIns="0" rtlCol="0" anchor="ctr">
              <a:noAutofit/>
            </a:bodyPr>
            <a:lstStyle/>
            <a:p>
              <a:pPr algn="ctr"/>
              <a:r>
                <a:rPr lang="zh-CN" altLang="en-US" sz="900" b="1" dirty="0">
                  <a:solidFill>
                    <a:schemeClr val="bg1"/>
                  </a:solidFill>
                </a:rPr>
                <a:t>亚单位流感疫苗</a:t>
              </a:r>
              <a:endParaRPr lang="zh-CN" altLang="en-US" sz="900" b="1" dirty="0">
                <a:solidFill>
                  <a:schemeClr val="bg1"/>
                </a:solidFill>
              </a:endParaRPr>
            </a:p>
          </p:txBody>
        </p:sp>
        <p:sp>
          <p:nvSpPr>
            <p:cNvPr id="52" name="文本框 51"/>
            <p:cNvSpPr txBox="1"/>
            <p:nvPr>
              <p:custDataLst>
                <p:tags r:id="rId40"/>
              </p:custDataLst>
            </p:nvPr>
          </p:nvSpPr>
          <p:spPr>
            <a:xfrm>
              <a:off x="4690" y="6691"/>
              <a:ext cx="2124" cy="90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300"/>
                </a:spcAft>
              </a:pPr>
              <a:r>
                <a:rPr lang="zh-CN" altLang="en-US" sz="800" b="1" dirty="0">
                  <a:solidFill>
                    <a:srgbClr val="00489D"/>
                  </a:solidFill>
                  <a:latin typeface="微软雅黑" panose="020B0503020204020204" charset="-122"/>
                  <a:ea typeface="微软雅黑" panose="020B0503020204020204" charset="-122"/>
                </a:rPr>
                <a:t>提取和纯化其</a:t>
              </a:r>
              <a:endParaRPr lang="en-US" altLang="zh-CN" sz="800" b="1" dirty="0">
                <a:solidFill>
                  <a:srgbClr val="00489D"/>
                </a:solidFill>
                <a:latin typeface="微软雅黑" panose="020B0503020204020204" charset="-122"/>
                <a:ea typeface="微软雅黑" panose="020B0503020204020204" charset="-122"/>
              </a:endParaRPr>
            </a:p>
            <a:p>
              <a:pPr algn="ctr">
                <a:spcAft>
                  <a:spcPts val="300"/>
                </a:spcAft>
              </a:pPr>
              <a:r>
                <a:rPr lang="zh-CN" altLang="en-US" sz="800" b="1" dirty="0">
                  <a:solidFill>
                    <a:srgbClr val="00489D"/>
                  </a:solidFill>
                  <a:latin typeface="微软雅黑" panose="020B0503020204020204" charset="-122"/>
                  <a:ea typeface="微软雅黑" panose="020B0503020204020204" charset="-122"/>
                </a:rPr>
                <a:t>主要保护性抗原成分</a:t>
              </a:r>
              <a:endParaRPr lang="en-US" altLang="zh-CN" sz="800" b="1" dirty="0">
                <a:solidFill>
                  <a:srgbClr val="00489D"/>
                </a:solidFill>
                <a:latin typeface="微软雅黑" panose="020B0503020204020204" charset="-122"/>
                <a:ea typeface="微软雅黑" panose="020B0503020204020204" charset="-122"/>
              </a:endParaRPr>
            </a:p>
            <a:p>
              <a:pPr algn="ctr">
                <a:spcAft>
                  <a:spcPts val="300"/>
                </a:spcAft>
              </a:pPr>
              <a:r>
                <a:rPr lang="en-US" altLang="zh-CN" sz="1000" b="1" dirty="0">
                  <a:solidFill>
                    <a:srgbClr val="00489D"/>
                  </a:solidFill>
                  <a:latin typeface="微软雅黑" panose="020B0503020204020204" charset="-122"/>
                  <a:ea typeface="微软雅黑" panose="020B0503020204020204" charset="-122"/>
                </a:rPr>
                <a:t>HA</a:t>
              </a:r>
              <a:r>
                <a:rPr lang="zh-CN" altLang="en-US" sz="1000" b="1" dirty="0">
                  <a:solidFill>
                    <a:srgbClr val="00489D"/>
                  </a:solidFill>
                  <a:latin typeface="微软雅黑" panose="020B0503020204020204" charset="-122"/>
                  <a:ea typeface="微软雅黑" panose="020B0503020204020204" charset="-122"/>
                </a:rPr>
                <a:t>和</a:t>
              </a:r>
              <a:r>
                <a:rPr lang="en-US" altLang="zh-CN" sz="1000" b="1" dirty="0">
                  <a:solidFill>
                    <a:srgbClr val="00489D"/>
                  </a:solidFill>
                  <a:latin typeface="微软雅黑" panose="020B0503020204020204" charset="-122"/>
                  <a:ea typeface="微软雅黑" panose="020B0503020204020204" charset="-122"/>
                </a:rPr>
                <a:t>NA</a:t>
              </a:r>
              <a:endParaRPr lang="en-US" altLang="zh-CN" sz="1000" b="1" dirty="0">
                <a:solidFill>
                  <a:srgbClr val="00489D"/>
                </a:solidFill>
                <a:latin typeface="微软雅黑" panose="020B0503020204020204" charset="-122"/>
                <a:ea typeface="微软雅黑" panose="020B0503020204020204" charset="-122"/>
              </a:endParaRPr>
            </a:p>
          </p:txBody>
        </p:sp>
        <p:sp>
          <p:nvSpPr>
            <p:cNvPr id="54" name="Title 6"/>
            <p:cNvSpPr txBox="1"/>
            <p:nvPr>
              <p:custDataLst>
                <p:tags r:id="rId41"/>
              </p:custDataLst>
            </p:nvPr>
          </p:nvSpPr>
          <p:spPr>
            <a:xfrm>
              <a:off x="10900" y="6369"/>
              <a:ext cx="6249" cy="2856"/>
            </a:xfrm>
            <a:prstGeom prst="rect">
              <a:avLst/>
            </a:prstGeom>
            <a:noFill/>
          </p:spPr>
          <p:txBody>
            <a:bodyPr wrap="square" lIns="0" tIns="0" rIns="0" bIns="0" rtlCol="0" anchor="ctr" anchorCtr="0">
              <a:noAutofit/>
            </a:bodyPr>
            <a:lstStyle>
              <a:defPPr>
                <a:defRPr lang="zh-CN"/>
              </a:defPPr>
              <a:lvl1pPr fontAlgn="auto">
                <a:lnSpc>
                  <a:spcPct val="130000"/>
                </a:lnSpc>
                <a:spcAft>
                  <a:spcPts val="1000"/>
                </a:spcAft>
                <a:defRPr sz="1600" spc="150"/>
              </a:lvl1pPr>
            </a:lstStyle>
            <a:p>
              <a:pPr lvl="0" indent="0" algn="ctr" fontAlgn="ctr">
                <a:lnSpc>
                  <a:spcPct val="125000"/>
                </a:lnSpc>
                <a:spcAft>
                  <a:spcPts val="0"/>
                </a:spcAft>
                <a:buSzPct val="80000"/>
                <a:buFont typeface="Wingdings" panose="05000000000000000000" charset="0"/>
                <a:buNone/>
              </a:pPr>
              <a:r>
                <a:rPr lang="zh-CN" altLang="en-US" b="1" spc="0" dirty="0">
                  <a:solidFill>
                    <a:srgbClr val="00489D"/>
                  </a:solidFill>
                  <a:uFillTx/>
                  <a:latin typeface="微软雅黑" panose="020B0503020204020204" charset="-122"/>
                  <a:ea typeface="微软雅黑" panose="020B0503020204020204" charset="-122"/>
                  <a:sym typeface="+mn-ea"/>
                </a:rPr>
                <a:t>四价流感病毒亚单位疫苗</a:t>
              </a:r>
              <a:endParaRPr lang="en-US" altLang="zh-CN" b="1" spc="0" dirty="0">
                <a:solidFill>
                  <a:srgbClr val="00489D"/>
                </a:solidFill>
                <a:uFillTx/>
                <a:latin typeface="微软雅黑" panose="020B0503020204020204" charset="-122"/>
                <a:ea typeface="微软雅黑" panose="020B0503020204020204" charset="-122"/>
                <a:sym typeface="+mn-ea"/>
              </a:endParaRPr>
            </a:p>
            <a:p>
              <a:pPr lvl="0" indent="0" algn="ctr" fontAlgn="ctr">
                <a:lnSpc>
                  <a:spcPct val="125000"/>
                </a:lnSpc>
                <a:spcAft>
                  <a:spcPts val="0"/>
                </a:spcAft>
                <a:buSzPct val="80000"/>
                <a:buFont typeface="Wingdings" panose="05000000000000000000" charset="0"/>
                <a:buNone/>
              </a:pPr>
              <a:r>
                <a:rPr lang="zh-CN" altLang="en-US" b="1" spc="0" dirty="0">
                  <a:solidFill>
                    <a:srgbClr val="00489D"/>
                  </a:solidFill>
                  <a:uFillTx/>
                  <a:latin typeface="微软雅黑" panose="020B0503020204020204" charset="-122"/>
                  <a:ea typeface="微软雅黑" panose="020B0503020204020204" charset="-122"/>
                  <a:sym typeface="+mn-ea"/>
                </a:rPr>
                <a:t>历经</a:t>
              </a:r>
              <a:r>
                <a:rPr lang="en-US" altLang="zh-CN" b="1" spc="0" dirty="0">
                  <a:solidFill>
                    <a:srgbClr val="00489D"/>
                  </a:solidFill>
                  <a:uFillTx/>
                  <a:latin typeface="微软雅黑" panose="020B0503020204020204" charset="-122"/>
                  <a:ea typeface="微软雅黑" panose="020B0503020204020204" charset="-122"/>
                  <a:sym typeface="+mn-ea"/>
                </a:rPr>
                <a:t>8</a:t>
              </a:r>
              <a:r>
                <a:rPr lang="zh-CN" altLang="en-US" b="1" spc="0" dirty="0">
                  <a:solidFill>
                    <a:srgbClr val="00489D"/>
                  </a:solidFill>
                  <a:uFillTx/>
                  <a:latin typeface="微软雅黑" panose="020B0503020204020204" charset="-122"/>
                  <a:ea typeface="微软雅黑" panose="020B0503020204020204" charset="-122"/>
                  <a:sym typeface="+mn-ea"/>
                </a:rPr>
                <a:t>年研发，是国内首创的新一代四价流感疫苗</a:t>
              </a:r>
              <a:endParaRPr lang="zh-CN" altLang="en-US" b="1" spc="0" dirty="0">
                <a:solidFill>
                  <a:srgbClr val="00489D"/>
                </a:solidFill>
                <a:uFillTx/>
                <a:latin typeface="微软雅黑" panose="020B0503020204020204" charset="-122"/>
                <a:ea typeface="微软雅黑" panose="020B0503020204020204" charset="-122"/>
                <a:sym typeface="+mn-ea"/>
              </a:endParaRPr>
            </a:p>
          </p:txBody>
        </p:sp>
        <p:pic>
          <p:nvPicPr>
            <p:cNvPr id="55" name="图片 54" descr="图片包含 游戏机, 建筑&#10;&#10;描述已自动生成"/>
            <p:cNvPicPr>
              <a:picLocks noChangeAspect="1"/>
            </p:cNvPicPr>
            <p:nvPr>
              <p:custDataLst>
                <p:tags r:id="rId42"/>
              </p:custDataLst>
            </p:nvPr>
          </p:nvPicPr>
          <p:blipFill rotWithShape="1">
            <a:blip r:embed="rId43" cstate="print">
              <a:extLst>
                <a:ext uri="{28A0092B-C50C-407E-A947-70E740481C1C}">
                  <a14:useLocalDpi xmlns:a14="http://schemas.microsoft.com/office/drawing/2010/main" val="0"/>
                </a:ext>
              </a:extLst>
            </a:blip>
            <a:srcRect l="15054" r="19501"/>
            <a:stretch>
              <a:fillRect/>
            </a:stretch>
          </p:blipFill>
          <p:spPr>
            <a:xfrm>
              <a:off x="2123" y="6254"/>
              <a:ext cx="2357" cy="2402"/>
            </a:xfrm>
            <a:prstGeom prst="rect">
              <a:avLst/>
            </a:prstGeom>
          </p:spPr>
        </p:pic>
        <p:pic>
          <p:nvPicPr>
            <p:cNvPr id="56" name="图片 55" descr="图片包含 形状&#10;&#10;描述已自动生成"/>
            <p:cNvPicPr>
              <a:picLocks noChangeAspect="1"/>
            </p:cNvPicPr>
            <p:nvPr>
              <p:custDataLst>
                <p:tags r:id="rId44"/>
              </p:custDataLst>
            </p:nvPr>
          </p:nvPicPr>
          <p:blipFill rotWithShape="1">
            <a:blip r:embed="rId45" cstate="print">
              <a:extLst>
                <a:ext uri="{28A0092B-C50C-407E-A947-70E740481C1C}">
                  <a14:useLocalDpi xmlns:a14="http://schemas.microsoft.com/office/drawing/2010/main" val="0"/>
                </a:ext>
              </a:extLst>
            </a:blip>
            <a:srcRect l="13966" r="17510"/>
            <a:stretch>
              <a:fillRect/>
            </a:stretch>
          </p:blipFill>
          <p:spPr>
            <a:xfrm>
              <a:off x="6955" y="6253"/>
              <a:ext cx="2470" cy="2404"/>
            </a:xfrm>
            <a:prstGeom prst="rect">
              <a:avLst/>
            </a:prstGeom>
          </p:spPr>
        </p:pic>
        <p:cxnSp>
          <p:nvCxnSpPr>
            <p:cNvPr id="57" name="直接箭头连接符 56"/>
            <p:cNvCxnSpPr/>
            <p:nvPr>
              <p:custDataLst>
                <p:tags r:id="rId46"/>
              </p:custDataLst>
            </p:nvPr>
          </p:nvCxnSpPr>
          <p:spPr>
            <a:xfrm>
              <a:off x="4689" y="7636"/>
              <a:ext cx="21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8" name="图片 7" descr="b15797fa4f7e5bf36b276bb3e5f1802"/>
          <p:cNvPicPr>
            <a:picLocks noChangeAspect="1"/>
          </p:cNvPicPr>
          <p:nvPr>
            <p:custDataLst>
              <p:tags r:id="rId47"/>
            </p:custDataLst>
          </p:nvPr>
        </p:nvPicPr>
        <p:blipFill>
          <a:blip r:embed="rId48"/>
          <a:stretch>
            <a:fillRect/>
          </a:stretch>
        </p:blipFill>
        <p:spPr>
          <a:xfrm>
            <a:off x="6983095" y="1109345"/>
            <a:ext cx="5059680" cy="2830195"/>
          </a:xfrm>
          <a:prstGeom prst="rect">
            <a:avLst/>
          </a:prstGeom>
        </p:spPr>
      </p:pic>
      <p:sp>
        <p:nvSpPr>
          <p:cNvPr id="13" name="文本框 12"/>
          <p:cNvSpPr txBox="1"/>
          <p:nvPr>
            <p:custDataLst>
              <p:tags r:id="rId49"/>
            </p:custDataLst>
          </p:nvPr>
        </p:nvSpPr>
        <p:spPr>
          <a:xfrm>
            <a:off x="7009130" y="4152900"/>
            <a:ext cx="4692015" cy="3150870"/>
          </a:xfrm>
          <a:prstGeom prst="rect">
            <a:avLst/>
          </a:prstGeom>
          <a:noFill/>
          <a:ln w="9525">
            <a:noFill/>
          </a:ln>
        </p:spPr>
        <p:txBody>
          <a:bodyPr wrap="square">
            <a:noAutofit/>
          </a:bodyPr>
          <a:p>
            <a:pPr indent="0" algn="l" fontAlgn="auto">
              <a:lnSpc>
                <a:spcPct val="150000"/>
              </a:lnSpc>
              <a:buClrTx/>
              <a:buSzTx/>
              <a:buFontTx/>
            </a:pPr>
            <a:r>
              <a:rPr sz="1200" b="1" noProof="0" dirty="0">
                <a:latin typeface="微软雅黑" panose="020B0503020204020204" charset="-122"/>
                <a:ea typeface="微软雅黑" panose="020B0503020204020204" charset="-122"/>
              </a:rPr>
              <a:t>1类：创新型疫苗：境内外均未上市的疫苗：</a:t>
            </a:r>
            <a:endParaRPr sz="1200" b="0" noProof="0" dirty="0">
              <a:latin typeface="微软雅黑" panose="020B0503020204020204" charset="-122"/>
              <a:ea typeface="微软雅黑" panose="020B0503020204020204" charset="-122"/>
            </a:endParaRPr>
          </a:p>
          <a:p>
            <a:pPr indent="0" algn="l" fontAlgn="auto">
              <a:lnSpc>
                <a:spcPct val="150000"/>
              </a:lnSpc>
              <a:buClrTx/>
              <a:buSzTx/>
              <a:buFontTx/>
            </a:pPr>
            <a:r>
              <a:rPr sz="1200" b="0" noProof="0" dirty="0">
                <a:latin typeface="微软雅黑" panose="020B0503020204020204" charset="-122"/>
                <a:ea typeface="微软雅黑" panose="020B0503020204020204" charset="-122"/>
              </a:rPr>
              <a:t>1.1无有效预防手段疾病的疫苗。</a:t>
            </a:r>
            <a:endParaRPr sz="1200" b="0" noProof="0" dirty="0">
              <a:latin typeface="微软雅黑" panose="020B0503020204020204" charset="-122"/>
              <a:ea typeface="微软雅黑" panose="020B0503020204020204" charset="-122"/>
            </a:endParaRPr>
          </a:p>
          <a:p>
            <a:pPr indent="0" algn="l" fontAlgn="auto">
              <a:lnSpc>
                <a:spcPct val="150000"/>
              </a:lnSpc>
              <a:buClrTx/>
              <a:buSzTx/>
              <a:buFontTx/>
            </a:pPr>
            <a:r>
              <a:rPr sz="1200" b="0" noProof="0" dirty="0">
                <a:latin typeface="微软雅黑" panose="020B0503020204020204" charset="-122"/>
                <a:ea typeface="微软雅黑" panose="020B0503020204020204" charset="-122"/>
              </a:rPr>
              <a:t>1.2在已上市疫苗基础上开发的新抗原形式，如新基因重组疫苗、新核酸疫苗、已上市多糖疫苗基础上制备的新的结合疫苗等。</a:t>
            </a:r>
            <a:endParaRPr sz="1200" b="0" noProof="0" dirty="0">
              <a:latin typeface="微软雅黑" panose="020B0503020204020204" charset="-122"/>
              <a:ea typeface="微软雅黑" panose="020B0503020204020204" charset="-122"/>
            </a:endParaRPr>
          </a:p>
          <a:p>
            <a:pPr indent="0" algn="l" fontAlgn="auto">
              <a:lnSpc>
                <a:spcPct val="150000"/>
              </a:lnSpc>
              <a:buClrTx/>
              <a:buSzTx/>
              <a:buFontTx/>
            </a:pPr>
            <a:r>
              <a:rPr sz="1200" b="0" noProof="0" dirty="0">
                <a:latin typeface="微软雅黑" panose="020B0503020204020204" charset="-122"/>
                <a:ea typeface="微软雅黑" panose="020B0503020204020204" charset="-122"/>
              </a:rPr>
              <a:t>1.3含新佐剂或新佐剂系统的疫苗。</a:t>
            </a:r>
            <a:endParaRPr sz="1200" b="0" noProof="0" dirty="0">
              <a:latin typeface="微软雅黑" panose="020B0503020204020204" charset="-122"/>
              <a:ea typeface="微软雅黑" panose="020B0503020204020204" charset="-122"/>
            </a:endParaRPr>
          </a:p>
          <a:p>
            <a:pPr indent="0" algn="l" fontAlgn="auto">
              <a:lnSpc>
                <a:spcPct val="150000"/>
              </a:lnSpc>
              <a:buClrTx/>
              <a:buSzTx/>
              <a:buFontTx/>
            </a:pPr>
            <a:r>
              <a:rPr sz="1200" b="1" noProof="0" dirty="0">
                <a:latin typeface="微软雅黑" panose="020B0503020204020204" charset="-122"/>
                <a:ea typeface="微软雅黑" panose="020B0503020204020204" charset="-122"/>
              </a:rPr>
              <a:t>1.4含新抗原或新抗原形式的多联/多价疫苗</a:t>
            </a:r>
            <a:r>
              <a:rPr sz="1600" b="1" noProof="0" dirty="0">
                <a:latin typeface="微软雅黑" panose="020B0503020204020204" charset="-122"/>
                <a:ea typeface="微软雅黑" panose="020B0503020204020204" charset="-122"/>
              </a:rPr>
              <a:t>。</a:t>
            </a:r>
            <a:endParaRPr sz="1600" b="1" noProof="0" dirty="0">
              <a:latin typeface="微软雅黑" panose="020B0503020204020204" charset="-122"/>
              <a:ea typeface="微软雅黑" panose="020B0503020204020204" charset="-122"/>
            </a:endParaRPr>
          </a:p>
        </p:txBody>
      </p:sp>
      <p:sp>
        <p:nvSpPr>
          <p:cNvPr id="15" name="文本框 14"/>
          <p:cNvSpPr txBox="1"/>
          <p:nvPr/>
        </p:nvSpPr>
        <p:spPr>
          <a:xfrm>
            <a:off x="7783195" y="3698875"/>
            <a:ext cx="4191000" cy="812800"/>
          </a:xfrm>
          <a:prstGeom prst="rect">
            <a:avLst/>
          </a:prstGeom>
          <a:noFill/>
        </p:spPr>
        <p:txBody>
          <a:bodyPr wrap="square" rtlCol="0" anchor="t">
            <a:noAutofit/>
            <a:scene3d>
              <a:camera prst="orthographicFront"/>
              <a:lightRig rig="threePt" dir="t"/>
            </a:scene3d>
          </a:bodyPr>
          <a:p>
            <a:pPr indent="406400">
              <a:lnSpc>
                <a:spcPct val="200000"/>
              </a:lnSpc>
            </a:pPr>
            <a:r>
              <a:rPr lang="zh-CN" b="1">
                <a:solidFill>
                  <a:schemeClr val="tx1"/>
                </a:solidFill>
                <a:effectLst>
                  <a:outerShdw blurRad="38100" dist="19050" dir="2700000" algn="tl" rotWithShape="0">
                    <a:schemeClr val="dk1">
                      <a:alpha val="40000"/>
                    </a:schemeClr>
                  </a:outerShdw>
                </a:effectLst>
                <a:ea typeface="黑体" panose="02010609060101010101" charset="-122"/>
                <a:sym typeface="+mn-ea"/>
              </a:rPr>
              <a:t>预防用生物制品注册分类</a:t>
            </a:r>
            <a:r>
              <a:rPr lang="en-US" altLang="zh-CN" sz="2000" b="1" baseline="30000">
                <a:solidFill>
                  <a:schemeClr val="tx1"/>
                </a:solidFill>
                <a:effectLst>
                  <a:outerShdw blurRad="38100" dist="19050" dir="2700000" algn="tl" rotWithShape="0">
                    <a:schemeClr val="dk1">
                      <a:alpha val="40000"/>
                    </a:schemeClr>
                  </a:outerShdw>
                </a:effectLst>
                <a:ea typeface="黑体" panose="02010609060101010101" charset="-122"/>
                <a:sym typeface="+mn-ea"/>
              </a:rPr>
              <a:t>1</a:t>
            </a:r>
            <a:endParaRPr lang="en-US" altLang="zh-CN" sz="2000" b="1" baseline="30000">
              <a:solidFill>
                <a:schemeClr val="tx1"/>
              </a:solidFill>
              <a:effectLst>
                <a:outerShdw blurRad="38100" dist="19050" dir="2700000" algn="tl" rotWithShape="0">
                  <a:schemeClr val="dk1">
                    <a:alpha val="40000"/>
                  </a:schemeClr>
                </a:outerShdw>
              </a:effectLst>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dirty="0"/>
              <a:t>5</a:t>
            </a:r>
            <a:r>
              <a:rPr lang="zh-CN" altLang="en-US" dirty="0"/>
              <a:t>、公平性：</a:t>
            </a:r>
            <a:r>
              <a:rPr lang="zh-CN" altLang="en-US" dirty="0"/>
              <a:t>补短板</a:t>
            </a:r>
            <a:endParaRPr lang="zh-CN" altLang="en-US" dirty="0"/>
          </a:p>
        </p:txBody>
      </p:sp>
      <p:sp>
        <p:nvSpPr>
          <p:cNvPr id="4" name="文本框 3"/>
          <p:cNvSpPr txBox="1"/>
          <p:nvPr/>
        </p:nvSpPr>
        <p:spPr>
          <a:xfrm>
            <a:off x="588532" y="-1117381"/>
            <a:ext cx="8073656" cy="923330"/>
          </a:xfrm>
          <a:prstGeom prst="rect">
            <a:avLst/>
          </a:prstGeom>
          <a:noFill/>
        </p:spPr>
        <p:txBody>
          <a:bodyPr wrap="square">
            <a:spAutoFit/>
          </a:bodyPr>
          <a:lstStyle/>
          <a:p>
            <a:r>
              <a:rPr lang="zh-CN" altLang="en-US" dirty="0"/>
              <a:t>包括但不限于： 是否能够弥补药品目录短板； 临床管理难度及其他相关情况。 目录外药品还需要提供价格费用（ 包括单价、 日均或疗程费用、 建议参照药品的价格费用） 等信息</a:t>
            </a:r>
            <a:endParaRPr lang="zh-CN" altLang="en-US" dirty="0"/>
          </a:p>
        </p:txBody>
      </p:sp>
      <p:graphicFrame>
        <p:nvGraphicFramePr>
          <p:cNvPr id="2" name="表格 1"/>
          <p:cNvGraphicFramePr>
            <a:graphicFrameLocks noGrp="1"/>
          </p:cNvGraphicFramePr>
          <p:nvPr/>
        </p:nvGraphicFramePr>
        <p:xfrm>
          <a:off x="588532" y="1253068"/>
          <a:ext cx="11044668" cy="4859865"/>
        </p:xfrm>
        <a:graphic>
          <a:graphicData uri="http://schemas.openxmlformats.org/drawingml/2006/table">
            <a:tbl>
              <a:tblPr firstRow="1" bandRow="1">
                <a:tableStyleId>{5C22544A-7EE6-4342-B048-85BDC9FD1C3A}</a:tableStyleId>
              </a:tblPr>
              <a:tblGrid>
                <a:gridCol w="1586620"/>
                <a:gridCol w="9458048"/>
              </a:tblGrid>
              <a:tr h="1265220">
                <a:tc>
                  <a:txBody>
                    <a:bodyPr/>
                    <a:lstStyle/>
                    <a:p>
                      <a:pPr algn="ctr">
                        <a:spcBef>
                          <a:spcPts val="0"/>
                        </a:spcBef>
                      </a:pPr>
                      <a:r>
                        <a:rPr lang="zh-CN" altLang="en-US" sz="1600" b="0" dirty="0">
                          <a:solidFill>
                            <a:schemeClr val="tx1"/>
                          </a:solidFill>
                          <a:latin typeface="微软雅黑" panose="020B0503020204020204" charset="-122"/>
                          <a:ea typeface="微软雅黑" panose="020B0503020204020204" charset="-122"/>
                        </a:rPr>
                        <a:t>公共卫生价值</a:t>
                      </a:r>
                      <a:endParaRPr lang="zh-CN" altLang="en-US" sz="16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ts val="0"/>
                        </a:spcBef>
                      </a:pPr>
                      <a:r>
                        <a:rPr lang="zh-CN" altLang="en-US" sz="1600" b="0" dirty="0">
                          <a:solidFill>
                            <a:schemeClr val="tx1"/>
                          </a:solidFill>
                          <a:latin typeface="微软雅黑" panose="020B0503020204020204" charset="-122"/>
                          <a:ea typeface="微软雅黑" panose="020B0503020204020204" charset="-122"/>
                        </a:rPr>
                        <a:t>接种流感疫苗能有效减少流感相关门急诊、住院和死亡人数，继而避免或降低治疗费用，产生明显的经济效益。多项前瞻性队列、流行病学类试验和模型研究等发现，老人、儿童和慢性基础性疾病患者接种流感疫苗均有较高的成本效益。</a:t>
                      </a:r>
                      <a:endParaRPr lang="zh-CN" altLang="en-US" sz="16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52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0" i="0" u="none" strike="noStrike" kern="1200" baseline="0" dirty="0">
                          <a:solidFill>
                            <a:schemeClr val="tx1"/>
                          </a:solidFill>
                          <a:latin typeface="微软雅黑" panose="020B0503020204020204" charset="-122"/>
                          <a:ea typeface="微软雅黑" panose="020B0503020204020204" charset="-122"/>
                          <a:cs typeface="+mn-cs"/>
                        </a:rPr>
                        <a:t>弥补目录短板描述</a:t>
                      </a:r>
                      <a:endParaRPr lang="zh-CN" altLang="en-US" sz="1600" b="0" dirty="0">
                        <a:solidFill>
                          <a:schemeClr val="tx1"/>
                        </a:solidFill>
                        <a:latin typeface="微软雅黑" panose="020B0503020204020204" charset="-122"/>
                        <a:ea typeface="微软雅黑" panose="020B0503020204020204" charset="-122"/>
                      </a:endParaRPr>
                    </a:p>
                    <a:p>
                      <a:pPr algn="ctr">
                        <a:spcBef>
                          <a:spcPts val="0"/>
                        </a:spcBef>
                      </a:pPr>
                      <a:endParaRPr lang="zh-CN" altLang="en-US" sz="16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ts val="0"/>
                        </a:spcBef>
                      </a:pPr>
                      <a:r>
                        <a:rPr lang="zh-CN" altLang="en-US" sz="1600" b="0" dirty="0">
                          <a:solidFill>
                            <a:schemeClr val="tx1"/>
                          </a:solidFill>
                          <a:latin typeface="微软雅黑" panose="020B0503020204020204" charset="-122"/>
                          <a:ea typeface="微软雅黑" panose="020B0503020204020204" charset="-122"/>
                        </a:rPr>
                        <a:t>目前目录内尚无预防用生物制品，在</a:t>
                      </a:r>
                      <a:r>
                        <a:rPr lang="en-US" altLang="zh-CN" sz="1600" b="0" dirty="0">
                          <a:solidFill>
                            <a:schemeClr val="tx1"/>
                          </a:solidFill>
                          <a:latin typeface="微软雅黑" panose="020B0503020204020204" charset="-122"/>
                          <a:ea typeface="微软雅黑" panose="020B0503020204020204" charset="-122"/>
                        </a:rPr>
                        <a:t>《</a:t>
                      </a:r>
                      <a:r>
                        <a:rPr lang="zh-CN" altLang="en-US" sz="1600" b="0" dirty="0">
                          <a:solidFill>
                            <a:schemeClr val="tx1"/>
                          </a:solidFill>
                          <a:latin typeface="微软雅黑" panose="020B0503020204020204" charset="-122"/>
                          <a:ea typeface="微软雅黑" panose="020B0503020204020204" charset="-122"/>
                        </a:rPr>
                        <a:t>商业健康保险创新药品目录</a:t>
                      </a:r>
                      <a:r>
                        <a:rPr lang="en-US" altLang="zh-CN" sz="1600" b="0" dirty="0">
                          <a:solidFill>
                            <a:schemeClr val="tx1"/>
                          </a:solidFill>
                          <a:latin typeface="微软雅黑" panose="020B0503020204020204" charset="-122"/>
                          <a:ea typeface="微软雅黑" panose="020B0503020204020204" charset="-122"/>
                        </a:rPr>
                        <a:t>》</a:t>
                      </a:r>
                      <a:r>
                        <a:rPr lang="zh-CN" altLang="en-US" sz="1600" b="0" dirty="0">
                          <a:solidFill>
                            <a:schemeClr val="tx1"/>
                          </a:solidFill>
                          <a:latin typeface="微软雅黑" panose="020B0503020204020204" charset="-122"/>
                          <a:ea typeface="微软雅黑" panose="020B0503020204020204" charset="-122"/>
                        </a:rPr>
                        <a:t>增加预防用生物制品，用于流感预防，降低医保支付负担，尤其是慢性病</a:t>
                      </a:r>
                      <a:r>
                        <a:rPr lang="zh-CN" altLang="en-US" sz="1600" b="0" dirty="0">
                          <a:solidFill>
                            <a:schemeClr val="tx1"/>
                          </a:solidFill>
                          <a:latin typeface="微软雅黑" panose="020B0503020204020204" charset="-122"/>
                          <a:ea typeface="微软雅黑" panose="020B0503020204020204" charset="-122"/>
                        </a:rPr>
                        <a:t>人群。</a:t>
                      </a:r>
                      <a:endParaRPr lang="zh-CN" altLang="en-US" sz="16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3515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0" i="0" u="none" strike="noStrike" kern="1200" baseline="0" dirty="0">
                          <a:solidFill>
                            <a:schemeClr val="tx1"/>
                          </a:solidFill>
                          <a:latin typeface="微软雅黑" panose="020B0503020204020204" charset="-122"/>
                          <a:ea typeface="微软雅黑" panose="020B0503020204020204" charset="-122"/>
                          <a:cs typeface="+mn-cs"/>
                        </a:rPr>
                        <a:t>临床管理难度描述</a:t>
                      </a:r>
                      <a:endParaRPr lang="zh-CN" altLang="en-US" sz="1600" b="0" dirty="0">
                        <a:solidFill>
                          <a:schemeClr val="tx1"/>
                        </a:solidFill>
                        <a:latin typeface="微软雅黑" panose="020B0503020204020204" charset="-122"/>
                        <a:ea typeface="微软雅黑" panose="020B0503020204020204" charset="-122"/>
                      </a:endParaRPr>
                    </a:p>
                    <a:p>
                      <a:pPr algn="ctr">
                        <a:spcBef>
                          <a:spcPts val="0"/>
                        </a:spcBef>
                      </a:pPr>
                      <a:endParaRPr lang="zh-CN" altLang="en-US" sz="16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spcBef>
                          <a:spcPts val="0"/>
                        </a:spcBef>
                        <a:defRPr/>
                      </a:pPr>
                      <a:r>
                        <a:rPr lang="zh-CN" altLang="en-US" sz="1600" dirty="0">
                          <a:solidFill>
                            <a:schemeClr val="tx1"/>
                          </a:solidFill>
                          <a:latin typeface="微软雅黑" panose="020B0503020204020204" charset="-122"/>
                          <a:ea typeface="微软雅黑" panose="020B0503020204020204" charset="-122"/>
                        </a:rPr>
                        <a:t>流感疫苗储运接种均有国家各级疾控全流程管理，可在医疗机构的预防接种门诊常规接种，且均为疾控管理有资质单位，国家药物警戒监测对人用疫苗管理已形成较为科学的管理</a:t>
                      </a:r>
                      <a:r>
                        <a:rPr lang="zh-CN" altLang="en-US" sz="1600" dirty="0">
                          <a:solidFill>
                            <a:schemeClr val="tx1"/>
                          </a:solidFill>
                          <a:latin typeface="微软雅黑" panose="020B0503020204020204" charset="-122"/>
                          <a:ea typeface="微软雅黑" panose="020B0503020204020204" charset="-122"/>
                        </a:rPr>
                        <a:t>体系，不会增加临床管理难度。</a:t>
                      </a:r>
                      <a:endParaRPr lang="zh-CN" altLang="en-US" sz="1600"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4274">
                <a:tc>
                  <a:txBody>
                    <a:bodyPr/>
                    <a:lstStyle/>
                    <a:p>
                      <a:pPr algn="ctr">
                        <a:spcBef>
                          <a:spcPts val="0"/>
                        </a:spcBef>
                      </a:pPr>
                      <a:r>
                        <a:rPr lang="zh-CN" altLang="en-US" sz="1600" b="0" dirty="0">
                          <a:solidFill>
                            <a:schemeClr val="tx1"/>
                          </a:solidFill>
                          <a:latin typeface="微软雅黑" panose="020B0503020204020204" charset="-122"/>
                          <a:ea typeface="微软雅黑" panose="020B0503020204020204" charset="-122"/>
                        </a:rPr>
                        <a:t>价格费用</a:t>
                      </a:r>
                      <a:endParaRPr lang="zh-CN" altLang="en-US" sz="16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ts val="0"/>
                        </a:spcBef>
                      </a:pPr>
                      <a:r>
                        <a:rPr lang="zh-CN" altLang="en-US" sz="1600" dirty="0">
                          <a:solidFill>
                            <a:schemeClr val="tx1"/>
                          </a:solidFill>
                          <a:latin typeface="微软雅黑" panose="020B0503020204020204" charset="-122"/>
                          <a:ea typeface="微软雅黑" panose="020B0503020204020204" charset="-122"/>
                        </a:rPr>
                        <a:t>四价亚单位流感疫苗在全国范围内的接种费用为</a:t>
                      </a:r>
                      <a:r>
                        <a:rPr lang="en-US" altLang="zh-CN" sz="1600" dirty="0">
                          <a:solidFill>
                            <a:schemeClr val="tx1"/>
                          </a:solidFill>
                          <a:latin typeface="微软雅黑" panose="020B0503020204020204" charset="-122"/>
                          <a:ea typeface="微软雅黑" panose="020B0503020204020204" charset="-122"/>
                        </a:rPr>
                        <a:t>326.5-359</a:t>
                      </a:r>
                      <a:r>
                        <a:rPr lang="zh-CN" altLang="en-US" sz="1600" dirty="0">
                          <a:solidFill>
                            <a:schemeClr val="tx1"/>
                          </a:solidFill>
                          <a:latin typeface="微软雅黑" panose="020B0503020204020204" charset="-122"/>
                          <a:ea typeface="微软雅黑" panose="020B0503020204020204" charset="-122"/>
                        </a:rPr>
                        <a:t>元</a:t>
                      </a:r>
                      <a:r>
                        <a:rPr lang="en-US" altLang="zh-CN" sz="1600" dirty="0">
                          <a:solidFill>
                            <a:schemeClr val="tx1"/>
                          </a:solidFill>
                          <a:latin typeface="微软雅黑" panose="020B0503020204020204" charset="-122"/>
                          <a:ea typeface="微软雅黑" panose="020B0503020204020204" charset="-122"/>
                        </a:rPr>
                        <a:t>/</a:t>
                      </a:r>
                      <a:r>
                        <a:rPr lang="zh-CN" altLang="en-US" sz="1600" dirty="0">
                          <a:solidFill>
                            <a:schemeClr val="tx1"/>
                          </a:solidFill>
                          <a:latin typeface="微软雅黑" panose="020B0503020204020204" charset="-122"/>
                          <a:ea typeface="微软雅黑" panose="020B0503020204020204" charset="-122"/>
                        </a:rPr>
                        <a:t>剂次，每年接种</a:t>
                      </a:r>
                      <a:r>
                        <a:rPr lang="en-US" altLang="zh-CN" sz="1600" dirty="0">
                          <a:solidFill>
                            <a:schemeClr val="tx1"/>
                          </a:solidFill>
                          <a:latin typeface="微软雅黑" panose="020B0503020204020204" charset="-122"/>
                          <a:ea typeface="微软雅黑" panose="020B0503020204020204" charset="-122"/>
                        </a:rPr>
                        <a:t>1</a:t>
                      </a:r>
                      <a:r>
                        <a:rPr lang="zh-CN" altLang="en-US" sz="1600" dirty="0">
                          <a:solidFill>
                            <a:schemeClr val="tx1"/>
                          </a:solidFill>
                          <a:latin typeface="微软雅黑" panose="020B0503020204020204" charset="-122"/>
                          <a:ea typeface="微软雅黑" panose="020B0503020204020204" charset="-122"/>
                        </a:rPr>
                        <a:t>剂次。</a:t>
                      </a:r>
                      <a:endParaRPr lang="en-US" altLang="zh-CN" sz="1600" dirty="0">
                        <a:solidFill>
                          <a:schemeClr val="tx1"/>
                        </a:solidFill>
                        <a:latin typeface="微软雅黑" panose="020B0503020204020204" charset="-122"/>
                        <a:ea typeface="微软雅黑" panose="020B0503020204020204" charset="-122"/>
                      </a:endParaRPr>
                    </a:p>
                    <a:p>
                      <a:pPr>
                        <a:spcBef>
                          <a:spcPts val="0"/>
                        </a:spcBef>
                      </a:pPr>
                      <a:r>
                        <a:rPr lang="zh-CN" altLang="en-US" sz="1600" dirty="0">
                          <a:solidFill>
                            <a:schemeClr val="tx1"/>
                          </a:solidFill>
                          <a:latin typeface="微软雅黑" panose="020B0503020204020204" charset="-122"/>
                          <a:ea typeface="微软雅黑" panose="020B0503020204020204" charset="-122"/>
                        </a:rPr>
                        <a:t>（价格受不同省份</a:t>
                      </a:r>
                      <a:r>
                        <a:rPr lang="en-US" altLang="zh-CN" sz="1600" dirty="0">
                          <a:solidFill>
                            <a:schemeClr val="tx1"/>
                          </a:solidFill>
                          <a:latin typeface="微软雅黑" panose="020B0503020204020204" charset="-122"/>
                          <a:ea typeface="微软雅黑" panose="020B0503020204020204" charset="-122"/>
                        </a:rPr>
                        <a:t>/</a:t>
                      </a:r>
                      <a:r>
                        <a:rPr lang="zh-CN" altLang="en-US" sz="1600" dirty="0">
                          <a:solidFill>
                            <a:schemeClr val="tx1"/>
                          </a:solidFill>
                          <a:latin typeface="微软雅黑" panose="020B0503020204020204" charset="-122"/>
                          <a:ea typeface="微软雅黑" panose="020B0503020204020204" charset="-122"/>
                        </a:rPr>
                        <a:t>地区的疫苗储运费和接种服务费影响）</a:t>
                      </a:r>
                      <a:endParaRPr lang="zh-CN" altLang="en-US" sz="1600"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tags/tag1.xml><?xml version="1.0" encoding="utf-8"?>
<p:tagLst xmlns:p="http://schemas.openxmlformats.org/presentationml/2006/main">
  <p:tag name="KSO_WM_UNIT_PLACING_PICTURE_USER_VIEWPORT" val="{&quot;height&quot;:5168,&quot;width&quot;:19200}"/>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PLACING_PICTURE_USER_VIEWPORT" val="{&quot;height&quot;:5168,&quot;width&quot;:19200}"/>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PLACING_PICTURE_USER_VIEWPORT" val="{&quot;height&quot;:5168,&quot;width&quot;:19200}"/>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
  <p:tag name="KSO_WM_UNIT_NOCLEAR" val="1"/>
  <p:tag name="KSO_WM_UNIT_VALUE" val="75"/>
  <p:tag name="KSO_WM_UNIT_HIGHLIGHT" val="0"/>
  <p:tag name="KSO_WM_UNIT_COMPATIBLE" val="0"/>
  <p:tag name="KSO_WM_UNIT_DIAGRAM_ISNUMVISUAL" val="0"/>
  <p:tag name="KSO_WM_UNIT_DIAGRAM_ISREFERUNIT" val="0"/>
  <p:tag name="KSO_WM_UNIT_TYPE" val="f"/>
  <p:tag name="KSO_WM_UNIT_INDEX" val="1"/>
  <p:tag name="KSO_WM_UNIT_ID" val="mixed20201941_184*f*1"/>
  <p:tag name="KSO_WM_TEMPLATE_CATEGORY" val="mixed"/>
  <p:tag name="KSO_WM_TEMPLATE_INDEX" val="20201941"/>
  <p:tag name="KSO_WM_UNIT_LAYERLEVEL" val="1"/>
  <p:tag name="KSO_WM_TAG_VERSION" val="1.0"/>
  <p:tag name="KSO_WM_BEAUTIFY_FLAG" val=""/>
  <p:tag name="KSO_WM_UNIT_TEXTBOXSTYLE_GUID" val="{f65979a8-8eb8-4a6b-a298-762fca380431}"/>
  <p:tag name="KSO_WM_UNIT_TEXTBOXSTYLE_TYPE" val="8"/>
  <p:tag name="KSO_WM_UNIT_TEXT_FILL_FORE_SCHEMECOLOR_INDEX_BRIGHTNESS" val="0.25"/>
  <p:tag name="KSO_WM_UNIT_TEXT_FILL_FORE_SCHEMECOLOR_INDEX" val="13"/>
  <p:tag name="KSO_WM_UNIT_TEXT_FILL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PP_MARK_KEY" val="e01b3049-770a-4fcd-a2b2-7418f8e94a9c"/>
  <p:tag name="COMMONDATA" val="eyJoZGlkIjoiOTBjNDI4YjgwOTNjZjI5YTVhZDJmNGU4YzFlOGYyZDAifQ=="/>
  <p:tag name="RESOURCE_RECORD_KEY" val="{&quot;29&quot;:[20740257,20740259],&quot;70&quot;:[3312648,3318443]}"/>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PLACING_PICTURE_USER_VIEWPORT" val="{&quot;height&quot;:5168,&quot;width&quot;:19200}"/>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PLACING_PICTURE_USER_VIEWPORT" val="{&quot;height&quot;:5168,&quot;width&quot;:19200}"/>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PLACING_PICTURE_USER_VIEWPORT" val="{&quot;height&quot;:5168,&quot;width&quot;:19200}"/>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5365</Words>
  <Application>WPS 演示</Application>
  <PresentationFormat>宽屏</PresentationFormat>
  <Paragraphs>260</Paragraphs>
  <Slides>9</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9</vt:i4>
      </vt:variant>
    </vt:vector>
  </HeadingPairs>
  <TitlesOfParts>
    <vt:vector size="26" baseType="lpstr">
      <vt:lpstr>Arial</vt:lpstr>
      <vt:lpstr>宋体</vt:lpstr>
      <vt:lpstr>Wingdings</vt:lpstr>
      <vt:lpstr>Wingdings</vt:lpstr>
      <vt:lpstr>思源黑体 CN Normal</vt:lpstr>
      <vt:lpstr>思源黑体 CN Medium</vt:lpstr>
      <vt:lpstr>Times New Roman</vt:lpstr>
      <vt:lpstr>微软雅黑</vt:lpstr>
      <vt:lpstr>FangSong_GB2312</vt:lpstr>
      <vt:lpstr>仿宋_GB2312</vt:lpstr>
      <vt:lpstr>Symbol</vt:lpstr>
      <vt:lpstr>Arial</vt:lpstr>
      <vt:lpstr>阿里巴巴普惠体 R</vt:lpstr>
      <vt:lpstr>黑体</vt:lpstr>
      <vt:lpstr>Arial Unicode MS</vt:lpstr>
      <vt:lpstr>Calibri</vt:lpstr>
      <vt:lpstr>Office 主题​​</vt:lpstr>
      <vt:lpstr>PowerPoint 演示文稿</vt:lpstr>
      <vt:lpstr>PowerPoint 演示文稿</vt:lpstr>
      <vt:lpstr>1、基本信息(一)</vt:lpstr>
      <vt:lpstr>基本信息（二）</vt:lpstr>
      <vt:lpstr>2、安全性</vt:lpstr>
      <vt:lpstr>3、有效性</vt:lpstr>
      <vt:lpstr>4、创新性（一） 四价亚单位流感疫苗被《中国流感疫苗预防接种技术指南》收录</vt:lpstr>
      <vt:lpstr>创新性（二） 以预防用生物制品1类新药申报注册并获批</vt:lpstr>
      <vt:lpstr>5、公平性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WQi</dc:creator>
  <cp:lastModifiedBy>张维</cp:lastModifiedBy>
  <cp:revision>970</cp:revision>
  <dcterms:created xsi:type="dcterms:W3CDTF">2019-06-19T02:08:00Z</dcterms:created>
  <dcterms:modified xsi:type="dcterms:W3CDTF">2025-07-18T05:10:06Z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C936F59564CD4D6FA2462D2313CC9DBE_13</vt:lpwstr>
  </property>
</Properties>
</file>