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heme/theme3.xml" ContentType="application/vnd.openxmlformats-officedocument.them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tags/tag8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13"/>
  </p:notesMasterIdLst>
  <p:sldIdLst>
    <p:sldId id="2147471815" r:id="rId3"/>
    <p:sldId id="2147471816" r:id="rId4"/>
    <p:sldId id="2147471827" r:id="rId5"/>
    <p:sldId id="2147471825" r:id="rId6"/>
    <p:sldId id="2147471832" r:id="rId7"/>
    <p:sldId id="2147471828" r:id="rId8"/>
    <p:sldId id="2147471822" r:id="rId9"/>
    <p:sldId id="2147471817" r:id="rId10"/>
    <p:sldId id="2147471821" r:id="rId11"/>
    <p:sldId id="2147471796" r:id="rId12"/>
  </p:sldIdLst>
  <p:sldSz cx="12192000" cy="6858000"/>
  <p:notesSz cx="6797675" cy="9928225"/>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753822E-145C-49E4-A4EC-E37D86FA4934}">
          <p14:sldIdLst>
            <p14:sldId id="2147471815"/>
            <p14:sldId id="2147471816"/>
            <p14:sldId id="2147471827"/>
            <p14:sldId id="2147471825"/>
            <p14:sldId id="2147471832"/>
            <p14:sldId id="2147471828"/>
            <p14:sldId id="2147471822"/>
            <p14:sldId id="2147471817"/>
            <p14:sldId id="2147471821"/>
            <p14:sldId id="21474717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7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645" autoAdjust="0"/>
  </p:normalViewPr>
  <p:slideViewPr>
    <p:cSldViewPr snapToGrid="0">
      <p:cViewPr varScale="1">
        <p:scale>
          <a:sx n="74" d="100"/>
          <a:sy n="74" d="100"/>
        </p:scale>
        <p:origin x="728" y="68"/>
      </p:cViewPr>
      <p:guideLst/>
    </p:cSldViewPr>
  </p:slideViewPr>
  <p:notesTextViewPr>
    <p:cViewPr>
      <p:scale>
        <a:sx n="1" d="1"/>
        <a:sy n="1" d="1"/>
      </p:scale>
      <p:origin x="0" y="0"/>
    </p:cViewPr>
  </p:notesTextViewPr>
  <p:sorterViewPr>
    <p:cViewPr>
      <p:scale>
        <a:sx n="100" d="100"/>
        <a:sy n="100" d="100"/>
      </p:scale>
      <p:origin x="0" y="-8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 Chenyang" userId="9ccfe4bc-3da3-458d-8f9c-b27730a1d174" providerId="ADAL" clId="{30713155-740A-4BB8-AAC9-898D86074B1A}"/>
    <pc:docChg chg="delSld modSld modSection">
      <pc:chgData name="Shi, Chenyang" userId="9ccfe4bc-3da3-458d-8f9c-b27730a1d174" providerId="ADAL" clId="{30713155-740A-4BB8-AAC9-898D86074B1A}" dt="2025-07-18T06:26:50.844" v="6" actId="14100"/>
      <pc:docMkLst>
        <pc:docMk/>
      </pc:docMkLst>
      <pc:sldChg chg="del">
        <pc:chgData name="Shi, Chenyang" userId="9ccfe4bc-3da3-458d-8f9c-b27730a1d174" providerId="ADAL" clId="{30713155-740A-4BB8-AAC9-898D86074B1A}" dt="2025-07-18T06:26:42.852" v="1" actId="47"/>
        <pc:sldMkLst>
          <pc:docMk/>
          <pc:sldMk cId="3036142147" sldId="2147471797"/>
        </pc:sldMkLst>
      </pc:sldChg>
      <pc:sldChg chg="modSp mod">
        <pc:chgData name="Shi, Chenyang" userId="9ccfe4bc-3da3-458d-8f9c-b27730a1d174" providerId="ADAL" clId="{30713155-740A-4BB8-AAC9-898D86074B1A}" dt="2025-07-18T06:26:50.844" v="6" actId="14100"/>
        <pc:sldMkLst>
          <pc:docMk/>
          <pc:sldMk cId="1194490107" sldId="2147471815"/>
        </pc:sldMkLst>
        <pc:spChg chg="mod">
          <ac:chgData name="Shi, Chenyang" userId="9ccfe4bc-3da3-458d-8f9c-b27730a1d174" providerId="ADAL" clId="{30713155-740A-4BB8-AAC9-898D86074B1A}" dt="2025-07-18T06:26:50.844" v="6" actId="14100"/>
          <ac:spMkLst>
            <pc:docMk/>
            <pc:sldMk cId="1194490107" sldId="2147471815"/>
            <ac:spMk id="2" creationId="{7D62CD4A-77AF-EBFC-8A8E-A404814C997F}"/>
          </ac:spMkLst>
        </pc:spChg>
      </pc:sldChg>
      <pc:sldChg chg="del">
        <pc:chgData name="Shi, Chenyang" userId="9ccfe4bc-3da3-458d-8f9c-b27730a1d174" providerId="ADAL" clId="{30713155-740A-4BB8-AAC9-898D86074B1A}" dt="2025-07-18T06:26:42.018" v="0" actId="47"/>
        <pc:sldMkLst>
          <pc:docMk/>
          <pc:sldMk cId="4236073249" sldId="214747183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74015748031496E-3"/>
          <c:y val="0.2834890965732087"/>
          <c:w val="0.98425196850393704"/>
          <c:h val="0.51609553478712356"/>
        </c:manualLayout>
      </c:layout>
      <c:barChart>
        <c:barDir val="col"/>
        <c:grouping val="stacked"/>
        <c:varyColors val="0"/>
        <c:ser>
          <c:idx val="0"/>
          <c:order val="0"/>
          <c:spPr>
            <a:solidFill>
              <a:srgbClr val="C0C0C0"/>
            </a:solidFill>
            <a:ln>
              <a:noFill/>
            </a:ln>
          </c:spPr>
          <c:invertIfNegative val="0"/>
          <c:dPt>
            <c:idx val="0"/>
            <c:invertIfNegative val="0"/>
            <c:bubble3D val="0"/>
            <c:spPr>
              <a:solidFill>
                <a:schemeClr val="accent2"/>
              </a:solidFill>
              <a:ln>
                <a:noFill/>
              </a:ln>
            </c:spPr>
            <c:extLst>
              <c:ext xmlns:c16="http://schemas.microsoft.com/office/drawing/2014/chart" uri="{C3380CC4-5D6E-409C-BE32-E72D297353CC}">
                <c16:uniqueId val="{00000000-0CEB-4103-AFEE-639FD0E83F43}"/>
              </c:ext>
            </c:extLst>
          </c:dPt>
          <c:dPt>
            <c:idx val="6"/>
            <c:invertIfNegative val="0"/>
            <c:bubble3D val="0"/>
            <c:spPr>
              <a:solidFill>
                <a:schemeClr val="accent1"/>
              </a:solidFill>
              <a:ln>
                <a:noFill/>
              </a:ln>
            </c:spPr>
            <c:extLst>
              <c:ext xmlns:c16="http://schemas.microsoft.com/office/drawing/2014/chart" uri="{C3380CC4-5D6E-409C-BE32-E72D297353CC}">
                <c16:uniqueId val="{00000001-0CEB-4103-AFEE-639FD0E83F43}"/>
              </c:ext>
            </c:extLst>
          </c:dPt>
          <c:dPt>
            <c:idx val="10"/>
            <c:invertIfNegative val="0"/>
            <c:bubble3D val="0"/>
            <c:spPr>
              <a:solidFill>
                <a:schemeClr val="accent2"/>
              </a:solidFill>
              <a:ln>
                <a:noFill/>
              </a:ln>
            </c:spPr>
            <c:extLst>
              <c:ext xmlns:c16="http://schemas.microsoft.com/office/drawing/2014/chart" uri="{C3380CC4-5D6E-409C-BE32-E72D297353CC}">
                <c16:uniqueId val="{00000002-0CEB-4103-AFEE-639FD0E83F43}"/>
              </c:ext>
            </c:extLst>
          </c:dPt>
          <c:dPt>
            <c:idx val="17"/>
            <c:invertIfNegative val="0"/>
            <c:bubble3D val="0"/>
            <c:spPr>
              <a:solidFill>
                <a:schemeClr val="accent1"/>
              </a:solidFill>
              <a:ln>
                <a:noFill/>
              </a:ln>
            </c:spPr>
            <c:extLst>
              <c:ext xmlns:c16="http://schemas.microsoft.com/office/drawing/2014/chart" uri="{C3380CC4-5D6E-409C-BE32-E72D297353CC}">
                <c16:uniqueId val="{00000003-0CEB-4103-AFEE-639FD0E83F43}"/>
              </c:ext>
            </c:extLst>
          </c:dPt>
          <c:dPt>
            <c:idx val="20"/>
            <c:invertIfNegative val="0"/>
            <c:bubble3D val="0"/>
            <c:spPr>
              <a:solidFill>
                <a:schemeClr val="accent2"/>
              </a:solidFill>
              <a:ln>
                <a:noFill/>
              </a:ln>
            </c:spPr>
            <c:extLst>
              <c:ext xmlns:c16="http://schemas.microsoft.com/office/drawing/2014/chart" uri="{C3380CC4-5D6E-409C-BE32-E72D297353CC}">
                <c16:uniqueId val="{00000004-0CEB-4103-AFEE-639FD0E83F43}"/>
              </c:ext>
            </c:extLst>
          </c:dPt>
          <c:dLbls>
            <c:dLbl>
              <c:idx val="0"/>
              <c:layout>
                <c:manualLayout>
                  <c:x val="0"/>
                  <c:y val="-0.15991692627206647"/>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EB-4103-AFEE-639FD0E83F43}"/>
                </c:ext>
              </c:extLst>
            </c:dLbl>
            <c:dLbl>
              <c:idx val="1"/>
              <c:layout>
                <c:manualLayout>
                  <c:x val="0"/>
                  <c:y val="-0.34164070612668745"/>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EB-4103-AFEE-639FD0E83F43}"/>
                </c:ext>
              </c:extLst>
            </c:dLbl>
            <c:dLbl>
              <c:idx val="2"/>
              <c:layout>
                <c:manualLayout>
                  <c:x val="0"/>
                  <c:y val="-0.24922118380062305"/>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CEB-4103-AFEE-639FD0E83F43}"/>
                </c:ext>
              </c:extLst>
            </c:dLbl>
            <c:dLbl>
              <c:idx val="3"/>
              <c:layout>
                <c:manualLayout>
                  <c:x val="0"/>
                  <c:y val="-0.14537902388369678"/>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EB-4103-AFEE-639FD0E83F43}"/>
                </c:ext>
              </c:extLst>
            </c:dLbl>
            <c:dLbl>
              <c:idx val="4"/>
              <c:layout>
                <c:manualLayout>
                  <c:x val="0"/>
                  <c:y val="-0.28141225337487019"/>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CEB-4103-AFEE-639FD0E83F43}"/>
                </c:ext>
              </c:extLst>
            </c:dLbl>
            <c:dLbl>
              <c:idx val="7"/>
              <c:layout>
                <c:manualLayout>
                  <c:x val="0"/>
                  <c:y val="-0.12668743509865005"/>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EB-4103-AFEE-639FD0E83F43}"/>
                </c:ext>
              </c:extLst>
            </c:dLbl>
            <c:dLbl>
              <c:idx val="8"/>
              <c:layout>
                <c:manualLayout>
                  <c:x val="0"/>
                  <c:y val="-0.11214953271028037"/>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EB-4103-AFEE-639FD0E83F43}"/>
                </c:ext>
              </c:extLst>
            </c:dLbl>
            <c:dLbl>
              <c:idx val="10"/>
              <c:layout>
                <c:manualLayout>
                  <c:x val="0"/>
                  <c:y val="-0.10280373831775701"/>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EB-4103-AFEE-639FD0E83F43}"/>
                </c:ext>
              </c:extLst>
            </c:dLbl>
            <c:dLbl>
              <c:idx val="11"/>
              <c:layout>
                <c:manualLayout>
                  <c:x val="0"/>
                  <c:y val="-0.1889927310488058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CEB-4103-AFEE-639FD0E83F43}"/>
                </c:ext>
              </c:extLst>
            </c:dLbl>
            <c:dLbl>
              <c:idx val="12"/>
              <c:layout>
                <c:manualLayout>
                  <c:x val="0"/>
                  <c:y val="-0.18172377985462099"/>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CEB-4103-AFEE-639FD0E83F43}"/>
                </c:ext>
              </c:extLst>
            </c:dLbl>
            <c:dLbl>
              <c:idx val="13"/>
              <c:layout>
                <c:manualLayout>
                  <c:x val="0"/>
                  <c:y val="-0.15264797507788161"/>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CEB-4103-AFEE-639FD0E83F43}"/>
                </c:ext>
              </c:extLst>
            </c:dLbl>
            <c:dLbl>
              <c:idx val="14"/>
              <c:layout>
                <c:manualLayout>
                  <c:x val="0"/>
                  <c:y val="-0.11007268951194185"/>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CEB-4103-AFEE-639FD0E83F43}"/>
                </c:ext>
              </c:extLst>
            </c:dLbl>
            <c:dLbl>
              <c:idx val="15"/>
              <c:layout>
                <c:manualLayout>
                  <c:x val="0"/>
                  <c:y val="-0.11630321910695743"/>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CEB-4103-AFEE-639FD0E83F43}"/>
                </c:ext>
              </c:extLst>
            </c:dLbl>
            <c:dLbl>
              <c:idx val="16"/>
              <c:layout>
                <c:manualLayout>
                  <c:x val="0"/>
                  <c:y val="-0.19210799584631361"/>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CEB-4103-AFEE-639FD0E83F43}"/>
                </c:ext>
              </c:extLst>
            </c:dLbl>
            <c:dLbl>
              <c:idx val="18"/>
              <c:layout>
                <c:manualLayout>
                  <c:x val="0"/>
                  <c:y val="-9.9688473520249218E-2"/>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CEB-4103-AFEE-639FD0E83F43}"/>
                </c:ext>
              </c:extLst>
            </c:dLbl>
            <c:dLbl>
              <c:idx val="20"/>
              <c:layout>
                <c:manualLayout>
                  <c:x val="0"/>
                  <c:y val="-0.18172377985462099"/>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CEB-4103-AFEE-639FD0E83F43}"/>
                </c:ext>
              </c:extLst>
            </c:dLbl>
            <c:dLbl>
              <c:idx val="21"/>
              <c:layout>
                <c:manualLayout>
                  <c:x val="0"/>
                  <c:y val="-0.19626168224299065"/>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CEB-4103-AFEE-639FD0E83F43}"/>
                </c:ext>
              </c:extLst>
            </c:dLbl>
            <c:dLbl>
              <c:idx val="22"/>
              <c:layout>
                <c:manualLayout>
                  <c:x val="0"/>
                  <c:y val="-0.28141225337487019"/>
                </c:manualLayout>
              </c:layout>
              <c:numFmt formatCode="#,##0.0;&quot;-&quot;#,##0.0" sourceLinked="0"/>
              <c:spPr>
                <a:noFill/>
                <a:ln>
                  <a:noFill/>
                </a:ln>
              </c:spPr>
              <c:txPr>
                <a:bodyPr wrap="none"/>
                <a:lstStyle/>
                <a:p>
                  <a:pPr>
                    <a:defRPr sz="1400" kern="1200">
                      <a:solidFill>
                        <a:schemeClr val="tx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CEB-4103-AFEE-639FD0E83F4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2.2999999999999998</c:v>
                </c:pt>
                <c:pt idx="1">
                  <c:v>7.8</c:v>
                </c:pt>
                <c:pt idx="2">
                  <c:v>5</c:v>
                </c:pt>
                <c:pt idx="3">
                  <c:v>1.9</c:v>
                </c:pt>
                <c:pt idx="4">
                  <c:v>6</c:v>
                </c:pt>
                <c:pt idx="6">
                  <c:v>0</c:v>
                </c:pt>
                <c:pt idx="7">
                  <c:v>1.3</c:v>
                </c:pt>
                <c:pt idx="8">
                  <c:v>0.9</c:v>
                </c:pt>
                <c:pt idx="10">
                  <c:v>0.6</c:v>
                </c:pt>
                <c:pt idx="11">
                  <c:v>3.2</c:v>
                </c:pt>
                <c:pt idx="12">
                  <c:v>3</c:v>
                </c:pt>
                <c:pt idx="13">
                  <c:v>2.1</c:v>
                </c:pt>
                <c:pt idx="14">
                  <c:v>0.8</c:v>
                </c:pt>
                <c:pt idx="15">
                  <c:v>1</c:v>
                </c:pt>
                <c:pt idx="16">
                  <c:v>3.3</c:v>
                </c:pt>
                <c:pt idx="17">
                  <c:v>0</c:v>
                </c:pt>
                <c:pt idx="18">
                  <c:v>0.5</c:v>
                </c:pt>
                <c:pt idx="20">
                  <c:v>3</c:v>
                </c:pt>
                <c:pt idx="21">
                  <c:v>3.4</c:v>
                </c:pt>
                <c:pt idx="22">
                  <c:v>6</c:v>
                </c:pt>
              </c:numCache>
            </c:numRef>
          </c:val>
          <c:extLst>
            <c:ext xmlns:c16="http://schemas.microsoft.com/office/drawing/2014/chart" uri="{C3380CC4-5D6E-409C-BE32-E72D297353CC}">
              <c16:uniqueId val="{00000014-0CEB-4103-AFEE-639FD0E83F43}"/>
            </c:ext>
          </c:extLst>
        </c:ser>
        <c:dLbls>
          <c:showLegendKey val="0"/>
          <c:showVal val="0"/>
          <c:showCatName val="0"/>
          <c:showSerName val="0"/>
          <c:showPercent val="0"/>
          <c:showBubbleSize val="0"/>
        </c:dLbls>
        <c:gapWidth val="80"/>
        <c:overlap val="100"/>
        <c:axId val="818047552"/>
        <c:axId val="1"/>
      </c:barChart>
      <c:catAx>
        <c:axId val="81804755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8"/>
          <c:min val="0"/>
        </c:scaling>
        <c:delete val="1"/>
        <c:axPos val="l"/>
        <c:numFmt formatCode="General" sourceLinked="1"/>
        <c:majorTickMark val="out"/>
        <c:minorTickMark val="none"/>
        <c:tickLblPos val="nextTo"/>
        <c:crossAx val="818047552"/>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D2C397B-B944-422B-99A7-18EBBC210A1F}" type="datetimeFigureOut">
              <a:rPr lang="zh-CN" altLang="en-US" smtClean="0"/>
              <a:t>2025/7/18</a:t>
            </a:fld>
            <a:endParaRPr lang="zh-CN" altLang="en-US"/>
          </a:p>
        </p:txBody>
      </p:sp>
      <p:sp>
        <p:nvSpPr>
          <p:cNvPr id="4" name="幻灯片图像占位符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B7133CF-2046-4BF0-9499-411DCB2BF641}" type="slidenum">
              <a:rPr lang="zh-CN" altLang="en-US" smtClean="0"/>
              <a:t>‹#›</a:t>
            </a:fld>
            <a:endParaRPr lang="zh-CN" altLang="en-US"/>
          </a:p>
        </p:txBody>
      </p:sp>
    </p:spTree>
    <p:extLst>
      <p:ext uri="{BB962C8B-B14F-4D97-AF65-F5344CB8AC3E}">
        <p14:creationId xmlns:p14="http://schemas.microsoft.com/office/powerpoint/2010/main" val="4178210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0" i="0" dirty="0">
              <a:effectLst/>
            </a:endParaRPr>
          </a:p>
        </p:txBody>
      </p:sp>
      <p:sp>
        <p:nvSpPr>
          <p:cNvPr id="4" name="灯片编号占位符 3"/>
          <p:cNvSpPr>
            <a:spLocks noGrp="1"/>
          </p:cNvSpPr>
          <p:nvPr>
            <p:ph type="sldNum" sz="quarter" idx="5"/>
          </p:nvPr>
        </p:nvSpPr>
        <p:spPr/>
        <p:txBody>
          <a:bodyPr/>
          <a:lstStyle/>
          <a:p>
            <a:fld id="{4B7133CF-2046-4BF0-9499-411DCB2BF641}" type="slidenum">
              <a:rPr lang="zh-CN" altLang="en-US" smtClean="0"/>
              <a:t>8</a:t>
            </a:fld>
            <a:endParaRPr lang="zh-CN" altLang="en-US"/>
          </a:p>
        </p:txBody>
      </p:sp>
    </p:spTree>
    <p:extLst>
      <p:ext uri="{BB962C8B-B14F-4D97-AF65-F5344CB8AC3E}">
        <p14:creationId xmlns:p14="http://schemas.microsoft.com/office/powerpoint/2010/main" val="220221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p:txBody>
          <a:bodyPr/>
          <a:lstStyle/>
          <a:p>
            <a:fld id="{4B7133CF-2046-4BF0-9499-411DCB2BF641}" type="slidenum">
              <a:rPr lang="zh-CN" altLang="en-US" smtClean="0"/>
              <a:t>9</a:t>
            </a:fld>
            <a:endParaRPr lang="zh-CN" altLang="en-US"/>
          </a:p>
        </p:txBody>
      </p:sp>
    </p:spTree>
    <p:extLst>
      <p:ext uri="{BB962C8B-B14F-4D97-AF65-F5344CB8AC3E}">
        <p14:creationId xmlns:p14="http://schemas.microsoft.com/office/powerpoint/2010/main" val="196781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B7133CF-2046-4BF0-9499-411DCB2BF641}" type="slidenum">
              <a:rPr lang="zh-CN" altLang="en-US" smtClean="0"/>
              <a:t>10</a:t>
            </a:fld>
            <a:endParaRPr lang="zh-CN" altLang="en-US"/>
          </a:p>
        </p:txBody>
      </p:sp>
    </p:spTree>
    <p:extLst>
      <p:ext uri="{BB962C8B-B14F-4D97-AF65-F5344CB8AC3E}">
        <p14:creationId xmlns:p14="http://schemas.microsoft.com/office/powerpoint/2010/main" val="1144385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5.emf"/><Relationship Id="rId4" Type="http://schemas.openxmlformats.org/officeDocument/2006/relationships/oleObject" Target="../embeddings/oleObject4.bin"/></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2.xml"/><Relationship Id="rId1" Type="http://schemas.openxmlformats.org/officeDocument/2006/relationships/tags" Target="../tags/tag34.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35.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36.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5.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37.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38.xml"/><Relationship Id="rId4" Type="http://schemas.openxmlformats.org/officeDocument/2006/relationships/image" Target="../media/image2.emf"/></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3.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4.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5.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6.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Master" Target="../slideMasters/slideMaster2.xml"/><Relationship Id="rId1" Type="http://schemas.openxmlformats.org/officeDocument/2006/relationships/tags" Target="../tags/tag49.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50.xml"/><Relationship Id="rId4" Type="http://schemas.openxmlformats.org/officeDocument/2006/relationships/image" Target="../media/image2.em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51.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2.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3.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4.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2" name="文本框 1">
            <a:extLst>
              <a:ext uri="{FF2B5EF4-FFF2-40B4-BE49-F238E27FC236}">
                <a16:creationId xmlns:a16="http://schemas.microsoft.com/office/drawing/2014/main" id="{46712117-B280-0CBE-A706-B5BE82850D8B}"/>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3691091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48162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653116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130299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972001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027D8D3E-3E1B-44CE-9DB9-C5AB88279BC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2" name="文本框 1">
            <a:extLst>
              <a:ext uri="{FF2B5EF4-FFF2-40B4-BE49-F238E27FC236}">
                <a16:creationId xmlns:a16="http://schemas.microsoft.com/office/drawing/2014/main" id="{53DCAFFD-E6A6-1C02-090B-152F6EFC0E1D}"/>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1341138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3" name="文本框 2">
            <a:extLst>
              <a:ext uri="{FF2B5EF4-FFF2-40B4-BE49-F238E27FC236}">
                <a16:creationId xmlns:a16="http://schemas.microsoft.com/office/drawing/2014/main" id="{6438E466-8307-0FF5-2697-42AF5F37F852}"/>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294094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100730989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382404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40294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955006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819246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8" name="Google Shape;53;p7">
            <a:extLst>
              <a:ext uri="{FF2B5EF4-FFF2-40B4-BE49-F238E27FC236}">
                <a16:creationId xmlns:a16="http://schemas.microsoft.com/office/drawing/2014/main" id="{ACAC8543-8AC9-4FAF-8608-10EFD6DE5A53}"/>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3" name="文本框 2">
            <a:extLst>
              <a:ext uri="{FF2B5EF4-FFF2-40B4-BE49-F238E27FC236}">
                <a16:creationId xmlns:a16="http://schemas.microsoft.com/office/drawing/2014/main" id="{06C75747-CF37-FB65-DF0C-FEA353EC069B}"/>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32391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04977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03778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15562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2696544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2356163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604279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t>Click to edit Master title style</a:t>
            </a:r>
            <a:endParaRPr lang="en-US" dirty="0"/>
          </a:p>
        </p:txBody>
      </p:sp>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pic>
        <p:nvPicPr>
          <p:cNvPr id="14" name="Picture 13" descr="Logo&#10;&#10;Description automatically generated">
            <a:extLst>
              <a:ext uri="{FF2B5EF4-FFF2-40B4-BE49-F238E27FC236}">
                <a16:creationId xmlns:a16="http://schemas.microsoft.com/office/drawing/2014/main" id="{7A1B51F1-2438-4BA2-9050-3712AC9928B4}"/>
              </a:ext>
            </a:extLst>
          </p:cNvPr>
          <p:cNvPicPr>
            <a:picLocks noChangeAspect="1"/>
          </p:cNvPicPr>
          <p:nvPr userDrawn="1"/>
        </p:nvPicPr>
        <p:blipFill>
          <a:blip r:embed="rId3"/>
          <a:stretch>
            <a:fillRect/>
          </a:stretch>
        </p:blipFill>
        <p:spPr bwMode="invGray">
          <a:xfrm>
            <a:off x="446914" y="6343569"/>
            <a:ext cx="556421" cy="374904"/>
          </a:xfrm>
          <a:prstGeom prst="rect">
            <a:avLst/>
          </a:prstGeom>
        </p:spPr>
      </p:pic>
      <p:sp>
        <p:nvSpPr>
          <p:cNvPr id="15" name="Text Placeholder 3">
            <a:extLst>
              <a:ext uri="{FF2B5EF4-FFF2-40B4-BE49-F238E27FC236}">
                <a16:creationId xmlns:a16="http://schemas.microsoft.com/office/drawing/2014/main" id="{4CF28935-A22C-46B0-A36A-0299D5B32774}"/>
              </a:ext>
            </a:extLst>
          </p:cNvPr>
          <p:cNvSpPr txBox="1">
            <a:spLocks/>
          </p:cNvSpPr>
          <p:nvPr userDrawn="1"/>
        </p:nvSpPr>
        <p:spPr bwMode="auto">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1843663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gray">
      <p:bgPr>
        <a:solidFill>
          <a:schemeClr val="bg1">
            <a:lumMod val="95000"/>
          </a:schemeClr>
        </a:solidFill>
        <a:effectLst/>
      </p:bgPr>
    </p:bg>
    <p:spTree>
      <p:nvGrpSpPr>
        <p:cNvPr id="1" name=""/>
        <p:cNvGrpSpPr/>
        <p:nvPr/>
      </p:nvGrpSpPr>
      <p:grpSpPr>
        <a:xfrm>
          <a:off x="0" y="0"/>
          <a:ext cx="0" cy="0"/>
          <a:chOff x="0" y="0"/>
          <a:chExt cx="0" cy="0"/>
        </a:xfrm>
      </p:grpSpPr>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altLang="zh-CN"/>
              <a:t>Click to edit Master title style</a:t>
            </a:r>
            <a:endParaRPr lang="en-US" dirty="0"/>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ltLang="zh-CN"/>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58" name="Google Shape;53;p7">
            <a:extLst>
              <a:ext uri="{FF2B5EF4-FFF2-40B4-BE49-F238E27FC236}">
                <a16:creationId xmlns:a16="http://schemas.microsoft.com/office/drawing/2014/main" id="{CB49B02A-070A-482A-AACD-303DFF77F18F}"/>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pic>
        <p:nvPicPr>
          <p:cNvPr id="14" name="Picture 13" descr="A close - up of a computer screen&#10;&#10;Description automatically generated with low confidence">
            <a:extLst>
              <a:ext uri="{FF2B5EF4-FFF2-40B4-BE49-F238E27FC236}">
                <a16:creationId xmlns:a16="http://schemas.microsoft.com/office/drawing/2014/main" id="{92219F77-A253-4F0D-B94E-C1245A053D26}"/>
              </a:ext>
            </a:extLst>
          </p:cNvPr>
          <p:cNvPicPr>
            <a:picLocks noChangeAspect="1"/>
          </p:cNvPicPr>
          <p:nvPr userDrawn="1"/>
        </p:nvPicPr>
        <p:blipFill rotWithShape="1">
          <a:blip r:embed="rId4"/>
          <a:srcRect l="1" r="296"/>
          <a:stretch/>
        </p:blipFill>
        <p:spPr bwMode="gray">
          <a:xfrm>
            <a:off x="3625603" y="-5670"/>
            <a:ext cx="8566397" cy="6221818"/>
          </a:xfrm>
          <a:prstGeom prst="rect">
            <a:avLst/>
          </a:prstGeom>
        </p:spPr>
      </p:pic>
      <p:sp>
        <p:nvSpPr>
          <p:cNvPr id="2" name="文本框 1">
            <a:extLst>
              <a:ext uri="{FF2B5EF4-FFF2-40B4-BE49-F238E27FC236}">
                <a16:creationId xmlns:a16="http://schemas.microsoft.com/office/drawing/2014/main" id="{E1B71A71-9749-D962-E398-97FAEBC83EDE}"/>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8818853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ext Placeholder 3">
            <a:extLst>
              <a:ext uri="{FF2B5EF4-FFF2-40B4-BE49-F238E27FC236}">
                <a16:creationId xmlns:a16="http://schemas.microsoft.com/office/drawing/2014/main" id="{04845736-D04A-403B-91D8-1E0D2B06470D}"/>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18" name="Google Shape;53;p7">
            <a:extLst>
              <a:ext uri="{FF2B5EF4-FFF2-40B4-BE49-F238E27FC236}">
                <a16:creationId xmlns:a16="http://schemas.microsoft.com/office/drawing/2014/main" id="{AE9B8564-33AD-43D9-8814-CBF6E6E5C3F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3467887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6" descr="Shape&#10;&#10;Description automatically generated with medium confidence">
            <a:extLst>
              <a:ext uri="{FF2B5EF4-FFF2-40B4-BE49-F238E27FC236}">
                <a16:creationId xmlns:a16="http://schemas.microsoft.com/office/drawing/2014/main" id="{2FE4E73C-C3EC-4AA0-9519-A785F873B188}"/>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1"/>
            <a:ext cx="12192000" cy="6216151"/>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7" name="Title Placeholder 1">
            <a:extLst>
              <a:ext uri="{FF2B5EF4-FFF2-40B4-BE49-F238E27FC236}">
                <a16:creationId xmlns:a16="http://schemas.microsoft.com/office/drawing/2014/main" id="{E18A9D45-37BB-490B-9359-46E4D1C1F80D}"/>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grpSp>
        <p:nvGrpSpPr>
          <p:cNvPr id="18" name="Group 11">
            <a:extLst>
              <a:ext uri="{FF2B5EF4-FFF2-40B4-BE49-F238E27FC236}">
                <a16:creationId xmlns:a16="http://schemas.microsoft.com/office/drawing/2014/main" id="{5F8721BE-DAD7-40DC-85E4-148A1F178BFF}"/>
              </a:ext>
            </a:extLst>
          </p:cNvPr>
          <p:cNvGrpSpPr/>
          <p:nvPr userDrawn="1"/>
        </p:nvGrpSpPr>
        <p:grpSpPr bwMode="gray">
          <a:xfrm>
            <a:off x="446915" y="326296"/>
            <a:ext cx="587784" cy="45600"/>
            <a:chOff x="616542" y="591197"/>
            <a:chExt cx="587631" cy="45600"/>
          </a:xfrm>
        </p:grpSpPr>
        <p:sp>
          <p:nvSpPr>
            <p:cNvPr id="19" name="Google Shape;17;p2">
              <a:extLst>
                <a:ext uri="{FF2B5EF4-FFF2-40B4-BE49-F238E27FC236}">
                  <a16:creationId xmlns:a16="http://schemas.microsoft.com/office/drawing/2014/main" id="{5EE065C3-33C2-4626-AFCB-9D36C7739416}"/>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20" name="Google Shape;18;p2">
              <a:extLst>
                <a:ext uri="{FF2B5EF4-FFF2-40B4-BE49-F238E27FC236}">
                  <a16:creationId xmlns:a16="http://schemas.microsoft.com/office/drawing/2014/main" id="{3C141512-0CEC-4928-A789-9B9D36B87E5A}"/>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1" name="Text Placeholder 3">
            <a:extLst>
              <a:ext uri="{FF2B5EF4-FFF2-40B4-BE49-F238E27FC236}">
                <a16:creationId xmlns:a16="http://schemas.microsoft.com/office/drawing/2014/main" id="{1BFEB7F0-72DC-4ACD-8FDF-67771388EB0E}"/>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C663231A-A4C5-4889-8A00-F3EF3B8D490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8401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EE1E1680-B383-4A6F-913E-AFD4A2C7792C}"/>
              </a:ext>
            </a:extLst>
          </p:cNvPr>
          <p:cNvGraphicFramePr>
            <a:graphicFrameLocks noChangeAspect="1"/>
          </p:cNvGraphicFramePr>
          <p:nvPr userDrawn="1">
            <p:custDataLst>
              <p:tags r:id="rId2"/>
            </p:custDataLst>
            <p:extLst>
              <p:ext uri="{D42A27DB-BD31-4B8C-83A1-F6EECF244321}">
                <p14:modId xmlns:p14="http://schemas.microsoft.com/office/powerpoint/2010/main" val="2735117866"/>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26" imgH="426" progId="TCLayout.ActiveDocument.1">
                  <p:embed/>
                </p:oleObj>
              </mc:Choice>
              <mc:Fallback>
                <p:oleObj name="think-cell 幻灯片" r:id="rId4" imgW="426" imgH="426" progId="TCLayout.ActiveDocument.1">
                  <p:embed/>
                  <p:pic>
                    <p:nvPicPr>
                      <p:cNvPr id="2" name="对象 1" hidden="1">
                        <a:extLst>
                          <a:ext uri="{FF2B5EF4-FFF2-40B4-BE49-F238E27FC236}">
                            <a16:creationId xmlns:a16="http://schemas.microsoft.com/office/drawing/2014/main" id="{EE1E1680-B383-4A6F-913E-AFD4A2C7792C}"/>
                          </a:ext>
                        </a:extLst>
                      </p:cNvPr>
                      <p:cNvPicPr/>
                      <p:nvPr/>
                    </p:nvPicPr>
                    <p:blipFill>
                      <a:blip r:embed="rId5"/>
                      <a:stretch>
                        <a:fillRect/>
                      </a:stretch>
                    </p:blipFill>
                    <p:spPr>
                      <a:xfrm>
                        <a:off x="1589" y="1588"/>
                        <a:ext cx="1588" cy="1588"/>
                      </a:xfrm>
                      <a:prstGeom prst="rect">
                        <a:avLst/>
                      </a:prstGeom>
                    </p:spPr>
                  </p:pic>
                </p:oleObj>
              </mc:Fallback>
            </mc:AlternateContent>
          </a:graphicData>
        </a:graphic>
      </p:graphicFrame>
      <p:sp>
        <p:nvSpPr>
          <p:cNvPr id="3" name="标题 2">
            <a:extLst>
              <a:ext uri="{FF2B5EF4-FFF2-40B4-BE49-F238E27FC236}">
                <a16:creationId xmlns:a16="http://schemas.microsoft.com/office/drawing/2014/main" id="{13F7B5BC-B31A-4074-A09F-1DDB5386186E}"/>
              </a:ext>
            </a:extLst>
          </p:cNvPr>
          <p:cNvSpPr>
            <a:spLocks noGrp="1"/>
          </p:cNvSpPr>
          <p:nvPr>
            <p:ph type="title"/>
          </p:nvPr>
        </p:nvSpPr>
        <p:spPr/>
        <p:txBody>
          <a:bodyPr vert="horz"/>
          <a:lstStyle>
            <a:lvl1pPr>
              <a:defRPr sz="2000" b="1">
                <a:latin typeface="+mj-lt"/>
              </a:defRPr>
            </a:lvl1pPr>
          </a:lstStyle>
          <a:p>
            <a:r>
              <a:rPr lang="zh-CN" altLang="en-US" dirty="0"/>
              <a:t>单击此处编辑母版标题样式</a:t>
            </a:r>
          </a:p>
        </p:txBody>
      </p:sp>
    </p:spTree>
    <p:custDataLst>
      <p:tags r:id="rId1"/>
    </p:custDataLst>
    <p:extLst>
      <p:ext uri="{BB962C8B-B14F-4D97-AF65-F5344CB8AC3E}">
        <p14:creationId xmlns:p14="http://schemas.microsoft.com/office/powerpoint/2010/main" val="258110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Placeholder 4">
            <a:extLst>
              <a:ext uri="{FF2B5EF4-FFF2-40B4-BE49-F238E27FC236}">
                <a16:creationId xmlns:a16="http://schemas.microsoft.com/office/drawing/2014/main" id="{0D3C5000-B4B9-4D7C-B9EB-DF2F0938876F}"/>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gray">
          <a:xfrm>
            <a:off x="1" y="0"/>
            <a:ext cx="12192000" cy="6858000"/>
          </a:xfrm>
          <a:prstGeom prst="rect">
            <a:avLst/>
          </a:prstGeom>
        </p:spPr>
      </p:pic>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grpSp>
        <p:nvGrpSpPr>
          <p:cNvPr id="17" name="Group 11">
            <a:extLst>
              <a:ext uri="{FF2B5EF4-FFF2-40B4-BE49-F238E27FC236}">
                <a16:creationId xmlns:a16="http://schemas.microsoft.com/office/drawing/2014/main" id="{2FB9EC16-F949-4757-81F4-F7673BDD2725}"/>
              </a:ext>
            </a:extLst>
          </p:cNvPr>
          <p:cNvGrpSpPr/>
          <p:nvPr userDrawn="1"/>
        </p:nvGrpSpPr>
        <p:grpSpPr bwMode="gray">
          <a:xfrm>
            <a:off x="446915" y="326296"/>
            <a:ext cx="587784" cy="45600"/>
            <a:chOff x="616542" y="591197"/>
            <a:chExt cx="587631" cy="45600"/>
          </a:xfrm>
        </p:grpSpPr>
        <p:sp>
          <p:nvSpPr>
            <p:cNvPr id="18" name="Google Shape;17;p2">
              <a:extLst>
                <a:ext uri="{FF2B5EF4-FFF2-40B4-BE49-F238E27FC236}">
                  <a16:creationId xmlns:a16="http://schemas.microsoft.com/office/drawing/2014/main" id="{49345AC5-571B-4796-BFE3-E479B91F48FD}"/>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9" name="Google Shape;18;p2">
              <a:extLst>
                <a:ext uri="{FF2B5EF4-FFF2-40B4-BE49-F238E27FC236}">
                  <a16:creationId xmlns:a16="http://schemas.microsoft.com/office/drawing/2014/main" id="{95374C36-BBC6-4967-81E5-19D1823ADE38}"/>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20" name="Title Placeholder 1">
            <a:extLst>
              <a:ext uri="{FF2B5EF4-FFF2-40B4-BE49-F238E27FC236}">
                <a16:creationId xmlns:a16="http://schemas.microsoft.com/office/drawing/2014/main" id="{0C4350B1-09D8-498F-A5AF-D57FD4C2AFC6}"/>
              </a:ext>
            </a:extLst>
          </p:cNvPr>
          <p:cNvSpPr txBox="1">
            <a:spLocks/>
          </p:cNvSpPr>
          <p:nvPr userDrawn="1"/>
        </p:nvSpPr>
        <p:spPr bwMode="gray">
          <a:xfrm>
            <a:off x="446914" y="484632"/>
            <a:ext cx="4940221"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a:lstStyle>
          <a:p>
            <a:r>
              <a:rPr lang="en-US" sz="2700" dirty="0"/>
              <a:t>Click to edit Master title style</a:t>
            </a:r>
          </a:p>
        </p:txBody>
      </p:sp>
      <p:sp>
        <p:nvSpPr>
          <p:cNvPr id="21" name="Text Placeholder 3">
            <a:extLst>
              <a:ext uri="{FF2B5EF4-FFF2-40B4-BE49-F238E27FC236}">
                <a16:creationId xmlns:a16="http://schemas.microsoft.com/office/drawing/2014/main" id="{29D79838-3804-4312-A137-A3404BDCD9D9}"/>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pic>
        <p:nvPicPr>
          <p:cNvPr id="22" name="Google Shape;53;p7">
            <a:extLst>
              <a:ext uri="{FF2B5EF4-FFF2-40B4-BE49-F238E27FC236}">
                <a16:creationId xmlns:a16="http://schemas.microsoft.com/office/drawing/2014/main" id="{4FD8F08B-B79C-467C-A11A-DF2D48B8928E}"/>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Tree>
    <p:custDataLst>
      <p:tags r:id="rId1"/>
    </p:custDataLst>
    <p:extLst>
      <p:ext uri="{BB962C8B-B14F-4D97-AF65-F5344CB8AC3E}">
        <p14:creationId xmlns:p14="http://schemas.microsoft.com/office/powerpoint/2010/main" val="2490305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ltLang="zh-CN"/>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altLang="zh-CN"/>
              <a:t>Click to edit Master title style</a:t>
            </a:r>
            <a:endParaRPr lang="en-US" dirty="0"/>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pic>
        <p:nvPicPr>
          <p:cNvPr id="19" name="Google Shape;53;p7">
            <a:extLst>
              <a:ext uri="{FF2B5EF4-FFF2-40B4-BE49-F238E27FC236}">
                <a16:creationId xmlns:a16="http://schemas.microsoft.com/office/drawing/2014/main" id="{BE63A6E2-6A45-48C5-AAB5-635C131502E0}"/>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6" name="Text Placeholder 3">
            <a:extLst>
              <a:ext uri="{FF2B5EF4-FFF2-40B4-BE49-F238E27FC236}">
                <a16:creationId xmlns:a16="http://schemas.microsoft.com/office/drawing/2014/main" id="{773288A9-E236-4EC3-9C85-F698E18DFB67}"/>
              </a:ext>
            </a:extLst>
          </p:cNvPr>
          <p:cNvSpPr txBox="1">
            <a:spLocks/>
          </p:cNvSpPr>
          <p:nvPr userDrawn="1"/>
        </p:nvSpPr>
        <p:spPr bwMode="gray">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898659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ltLang="zh-CN"/>
              <a:t>Click to edit Master title style</a:t>
            </a:r>
            <a:endParaRPr lang="en-US" dirty="0"/>
          </a:p>
        </p:txBody>
      </p:sp>
      <p:sp>
        <p:nvSpPr>
          <p:cNvPr id="3" name="矩形 2">
            <a:extLst>
              <a:ext uri="{FF2B5EF4-FFF2-40B4-BE49-F238E27FC236}">
                <a16:creationId xmlns:a16="http://schemas.microsoft.com/office/drawing/2014/main" id="{51DA6166-8AF5-4581-B6D7-C9E852115FAC}"/>
              </a:ext>
            </a:extLst>
          </p:cNvPr>
          <p:cNvSpPr/>
          <p:nvPr userDrawn="1"/>
        </p:nvSpPr>
        <p:spPr bwMode="gray">
          <a:xfrm>
            <a:off x="1600617"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
        <p:nvSpPr>
          <p:cNvPr id="4" name="矩形 3">
            <a:extLst>
              <a:ext uri="{FF2B5EF4-FFF2-40B4-BE49-F238E27FC236}">
                <a16:creationId xmlns:a16="http://schemas.microsoft.com/office/drawing/2014/main" id="{99B2F74C-ECD7-4D9F-9ED4-88F8EF91FF81}"/>
              </a:ext>
            </a:extLst>
          </p:cNvPr>
          <p:cNvSpPr/>
          <p:nvPr userDrawn="1"/>
        </p:nvSpPr>
        <p:spPr bwMode="gray">
          <a:xfrm>
            <a:off x="1521221" y="6419088"/>
            <a:ext cx="2176839" cy="2103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l" fontAlgn="base">
              <a:lnSpc>
                <a:spcPct val="90000"/>
              </a:lnSpc>
              <a:spcAft>
                <a:spcPct val="0"/>
              </a:spcAft>
              <a:buClr>
                <a:schemeClr val="accent2"/>
              </a:buClr>
              <a:buSzPct val="90000"/>
            </a:pPr>
            <a:r>
              <a:rPr lang="zh-CN" altLang="en-US" sz="1800" b="1" dirty="0">
                <a:solidFill>
                  <a:schemeClr val="accent1"/>
                </a:solidFill>
                <a:latin typeface="+mj-lt"/>
              </a:rPr>
              <a:t>辉瑞</a:t>
            </a:r>
          </a:p>
        </p:txBody>
      </p:sp>
      <p:sp>
        <p:nvSpPr>
          <p:cNvPr id="5" name="矩形 4">
            <a:extLst>
              <a:ext uri="{FF2B5EF4-FFF2-40B4-BE49-F238E27FC236}">
                <a16:creationId xmlns:a16="http://schemas.microsoft.com/office/drawing/2014/main" id="{D75EC00A-756B-4EBA-B22F-C5F151AF2938}"/>
              </a:ext>
            </a:extLst>
          </p:cNvPr>
          <p:cNvSpPr/>
          <p:nvPr userDrawn="1"/>
        </p:nvSpPr>
        <p:spPr bwMode="gray">
          <a:xfrm>
            <a:off x="10134191" y="6062472"/>
            <a:ext cx="1381104" cy="667512"/>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sz="1800" b="1" dirty="0">
              <a:solidFill>
                <a:schemeClr val="accent1"/>
              </a:solidFill>
              <a:latin typeface="+mj-lt"/>
            </a:endParaRPr>
          </a:p>
        </p:txBody>
      </p:sp>
    </p:spTree>
    <p:custDataLst>
      <p:tags r:id="rId1"/>
    </p:custDataLst>
    <p:extLst>
      <p:ext uri="{BB962C8B-B14F-4D97-AF65-F5344CB8AC3E}">
        <p14:creationId xmlns:p14="http://schemas.microsoft.com/office/powerpoint/2010/main" val="986679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28046509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986324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35373401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628623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4231853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2749759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Left One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264FB57-BAFB-4669-B9D9-AAA93D307B4A}"/>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D80B37F4-BA1F-4599-9BF4-169E2382E79A}"/>
              </a:ext>
            </a:extLst>
          </p:cNvPr>
          <p:cNvSpPr>
            <a:spLocks noGrp="1"/>
          </p:cNvSpPr>
          <p:nvPr>
            <p:ph type="body" sz="quarter" idx="21"/>
          </p:nvPr>
        </p:nvSpPr>
        <p:spPr bwMode="gray">
          <a:xfrm>
            <a:off x="448172" y="391363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38109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11150838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Four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ltLang="zh-CN"/>
              <a:t>Click to edit Master title style</a:t>
            </a:r>
            <a:endParaRPr lang="en-US"/>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18" name="Content Placeholder 2">
            <a:extLst>
              <a:ext uri="{FF2B5EF4-FFF2-40B4-BE49-F238E27FC236}">
                <a16:creationId xmlns:a16="http://schemas.microsoft.com/office/drawing/2014/main" id="{2A8F3BDE-5536-412E-9331-650A7E2E8AB3}"/>
              </a:ext>
            </a:extLst>
          </p:cNvPr>
          <p:cNvSpPr>
            <a:spLocks noGrp="1"/>
          </p:cNvSpPr>
          <p:nvPr>
            <p:ph idx="20"/>
          </p:nvPr>
        </p:nvSpPr>
        <p:spPr bwMode="gray">
          <a:xfrm>
            <a:off x="448173"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9" name="Text Placeholder 4">
            <a:extLst>
              <a:ext uri="{FF2B5EF4-FFF2-40B4-BE49-F238E27FC236}">
                <a16:creationId xmlns:a16="http://schemas.microsoft.com/office/drawing/2014/main" id="{6466D6BA-4968-4105-B0D7-E7BD687A8068}"/>
              </a:ext>
            </a:extLst>
          </p:cNvPr>
          <p:cNvSpPr>
            <a:spLocks noGrp="1"/>
          </p:cNvSpPr>
          <p:nvPr>
            <p:ph type="body" sz="quarter" idx="21"/>
          </p:nvPr>
        </p:nvSpPr>
        <p:spPr bwMode="gray">
          <a:xfrm>
            <a:off x="448172"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
        <p:nvSpPr>
          <p:cNvPr id="20" name="Content Placeholder 2">
            <a:extLst>
              <a:ext uri="{FF2B5EF4-FFF2-40B4-BE49-F238E27FC236}">
                <a16:creationId xmlns:a16="http://schemas.microsoft.com/office/drawing/2014/main" id="{870E3D72-4322-4600-80EE-32F1EA906711}"/>
              </a:ext>
            </a:extLst>
          </p:cNvPr>
          <p:cNvSpPr>
            <a:spLocks noGrp="1"/>
          </p:cNvSpPr>
          <p:nvPr>
            <p:ph idx="22"/>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21" name="Text Placeholder 4">
            <a:extLst>
              <a:ext uri="{FF2B5EF4-FFF2-40B4-BE49-F238E27FC236}">
                <a16:creationId xmlns:a16="http://schemas.microsoft.com/office/drawing/2014/main" id="{CFA8F5A1-9096-48CF-8981-DA7C92908DC8}"/>
              </a:ext>
            </a:extLst>
          </p:cNvPr>
          <p:cNvSpPr>
            <a:spLocks noGrp="1"/>
          </p:cNvSpPr>
          <p:nvPr>
            <p:ph type="body" sz="quarter" idx="23"/>
          </p:nvPr>
        </p:nvSpPr>
        <p:spPr bwMode="gray">
          <a:xfrm>
            <a:off x="6264588" y="3914022"/>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altLang="zh-CN"/>
              <a:t>Click to edit Master text styles</a:t>
            </a:r>
          </a:p>
        </p:txBody>
      </p:sp>
    </p:spTree>
    <p:custDataLst>
      <p:tags r:id="rId1"/>
    </p:custDataLst>
    <p:extLst>
      <p:ext uri="{BB962C8B-B14F-4D97-AF65-F5344CB8AC3E}">
        <p14:creationId xmlns:p14="http://schemas.microsoft.com/office/powerpoint/2010/main" val="904867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old Statem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lIns="0" rIns="0"/>
          <a:lstStyle>
            <a:lvl1pPr marL="0" indent="0">
              <a:lnSpc>
                <a:spcPct val="110000"/>
              </a:lnSpc>
              <a:buNone/>
              <a:defRPr sz="3600"/>
            </a:lvl1pPr>
            <a:lvl2pPr marL="461963" indent="-233363">
              <a:defRPr sz="3200"/>
            </a:lvl2pPr>
            <a:lvl3pPr marL="738188" indent="-225425">
              <a:defRPr sz="2800"/>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gray"/>
        <p:txBody>
          <a:bodyPr/>
          <a:lstStyle/>
          <a:p>
            <a:r>
              <a:rPr lang="en-US" altLang="zh-CN"/>
              <a:t>Click to edit Master title style</a:t>
            </a:r>
            <a:endParaRPr lang="en-US"/>
          </a:p>
        </p:txBody>
      </p:sp>
    </p:spTree>
    <p:custDataLst>
      <p:tags r:id="rId1"/>
    </p:custDataLst>
    <p:extLst>
      <p:ext uri="{BB962C8B-B14F-4D97-AF65-F5344CB8AC3E}">
        <p14:creationId xmlns:p14="http://schemas.microsoft.com/office/powerpoint/2010/main" val="995589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Bold Statement Blue">
    <p:bg>
      <p:bgPr>
        <a:solidFill>
          <a:srgbClr val="00004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48172" y="1801368"/>
            <a:ext cx="11295782" cy="3950208"/>
          </a:xfrm>
        </p:spPr>
        <p:txBody>
          <a:bodyPr lIns="0" rIns="0"/>
          <a:lstStyle>
            <a:lvl1pPr marL="0" indent="0">
              <a:lnSpc>
                <a:spcPct val="110000"/>
              </a:lnSpc>
              <a:buNone/>
              <a:defRPr sz="3600">
                <a:solidFill>
                  <a:schemeClr val="bg1"/>
                </a:solidFill>
              </a:defRPr>
            </a:lvl1pPr>
            <a:lvl2pPr marL="461963" indent="-233363">
              <a:defRPr sz="3200">
                <a:solidFill>
                  <a:schemeClr val="bg1"/>
                </a:solidFill>
              </a:defRPr>
            </a:lvl2pPr>
            <a:lvl3pPr marL="738188" indent="-225425">
              <a:defRPr sz="2800">
                <a:solidFill>
                  <a:schemeClr val="bg1"/>
                </a:solidFill>
              </a:defRPr>
            </a:lvl3pPr>
          </a:lstStyle>
          <a:p>
            <a:pPr lvl="0"/>
            <a:r>
              <a:rPr lang="en-US" altLang="zh-CN"/>
              <a:t>Click to edit Master text styles</a:t>
            </a:r>
          </a:p>
          <a:p>
            <a:pPr lvl="1"/>
            <a:r>
              <a:rPr lang="en-US" altLang="zh-CN"/>
              <a:t>Second level</a:t>
            </a:r>
          </a:p>
          <a:p>
            <a:pPr lvl="2"/>
            <a:r>
              <a:rPr lang="en-US" altLang="zh-CN"/>
              <a:t>Third level</a:t>
            </a:r>
          </a:p>
        </p:txBody>
      </p:sp>
      <p:sp>
        <p:nvSpPr>
          <p:cNvPr id="2" name="Title 1"/>
          <p:cNvSpPr>
            <a:spLocks noGrp="1"/>
          </p:cNvSpPr>
          <p:nvPr>
            <p:ph type="title"/>
          </p:nvPr>
        </p:nvSpPr>
        <p:spPr bwMode="auto"/>
        <p:txBody>
          <a:bodyPr/>
          <a:lstStyle>
            <a:lvl1pPr>
              <a:defRPr>
                <a:solidFill>
                  <a:schemeClr val="bg1"/>
                </a:solidFill>
              </a:defRPr>
            </a:lvl1pPr>
          </a:lstStyle>
          <a:p>
            <a:r>
              <a:rPr lang="en-US" altLang="zh-CN"/>
              <a:t>Click to edit Master title style</a:t>
            </a:r>
            <a:endParaRPr lang="en-US" dirty="0"/>
          </a:p>
        </p:txBody>
      </p:sp>
      <p:pic>
        <p:nvPicPr>
          <p:cNvPr id="4" name="Google Shape;311;p30">
            <a:extLst>
              <a:ext uri="{FF2B5EF4-FFF2-40B4-BE49-F238E27FC236}">
                <a16:creationId xmlns:a16="http://schemas.microsoft.com/office/drawing/2014/main" id="{90C4AA53-0CE6-42BF-A73D-4ABB5CCDDA5E}"/>
              </a:ext>
            </a:extLst>
          </p:cNvPr>
          <p:cNvPicPr preferRelativeResize="0">
            <a:picLocks noChangeAspect="1"/>
          </p:cNvPicPr>
          <p:nvPr userDrawn="1"/>
        </p:nvPicPr>
        <p:blipFill>
          <a:blip r:embed="rId3" cstate="email">
            <a:extLst>
              <a:ext uri="{28A0092B-C50C-407E-A947-70E740481C1C}">
                <a14:useLocalDpi xmlns:a14="http://schemas.microsoft.com/office/drawing/2010/main"/>
              </a:ext>
            </a:extLst>
          </a:blip>
          <a:srcRect t="1866" b="1866"/>
          <a:stretch/>
        </p:blipFill>
        <p:spPr bwMode="invGray">
          <a:xfrm>
            <a:off x="446914" y="6346663"/>
            <a:ext cx="914638" cy="371811"/>
          </a:xfrm>
          <a:prstGeom prst="rect">
            <a:avLst/>
          </a:prstGeom>
          <a:noFill/>
          <a:ln>
            <a:noFill/>
          </a:ln>
        </p:spPr>
      </p:pic>
      <p:grpSp>
        <p:nvGrpSpPr>
          <p:cNvPr id="5" name="Group 4">
            <a:extLst>
              <a:ext uri="{FF2B5EF4-FFF2-40B4-BE49-F238E27FC236}">
                <a16:creationId xmlns:a16="http://schemas.microsoft.com/office/drawing/2014/main" id="{F4F9877C-A82F-4B6B-BD9C-066CF647CE7A}"/>
              </a:ext>
            </a:extLst>
          </p:cNvPr>
          <p:cNvGrpSpPr/>
          <p:nvPr userDrawn="1"/>
        </p:nvGrpSpPr>
        <p:grpSpPr bwMode="black">
          <a:xfrm>
            <a:off x="446915" y="326296"/>
            <a:ext cx="587784" cy="45600"/>
            <a:chOff x="616542" y="591197"/>
            <a:chExt cx="587631" cy="45600"/>
          </a:xfrm>
          <a:solidFill>
            <a:schemeClr val="bg1"/>
          </a:solidFill>
        </p:grpSpPr>
        <p:sp>
          <p:nvSpPr>
            <p:cNvPr id="6" name="Google Shape;17;p2">
              <a:extLst>
                <a:ext uri="{FF2B5EF4-FFF2-40B4-BE49-F238E27FC236}">
                  <a16:creationId xmlns:a16="http://schemas.microsoft.com/office/drawing/2014/main" id="{E37A9FAD-22CF-483D-BFEE-A660FD0A10AC}"/>
                </a:ext>
              </a:extLst>
            </p:cNvPr>
            <p:cNvSpPr/>
            <p:nvPr userDrawn="1"/>
          </p:nvSpPr>
          <p:spPr bwMode="black">
            <a:xfrm>
              <a:off x="616542"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7" name="Google Shape;18;p2">
              <a:extLst>
                <a:ext uri="{FF2B5EF4-FFF2-40B4-BE49-F238E27FC236}">
                  <a16:creationId xmlns:a16="http://schemas.microsoft.com/office/drawing/2014/main" id="{03F89CAE-CCC7-471C-BADA-2585024AD7C1}"/>
                </a:ext>
              </a:extLst>
            </p:cNvPr>
            <p:cNvSpPr/>
            <p:nvPr userDrawn="1"/>
          </p:nvSpPr>
          <p:spPr bwMode="black">
            <a:xfrm>
              <a:off x="910250" y="591197"/>
              <a:ext cx="293923" cy="45600"/>
            </a:xfrm>
            <a:prstGeom prst="rect">
              <a:avLst/>
            </a:prstGeom>
            <a:grp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3904B2BB-C8F1-419C-B295-DA30917AB874}"/>
              </a:ext>
            </a:extLst>
          </p:cNvPr>
          <p:cNvSpPr txBox="1">
            <a:spLocks/>
          </p:cNvSpPr>
          <p:nvPr userDrawn="1"/>
        </p:nvSpPr>
        <p:spPr bwMode="auto">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chemeClr val="bg1"/>
                </a:solidFill>
                <a:latin typeface="+mn-lt"/>
              </a:rPr>
              <a:pPr/>
              <a:t>‹#›</a:t>
            </a:fld>
            <a:endParaRPr lang="en-US" sz="800" dirty="0">
              <a:solidFill>
                <a:schemeClr val="bg1"/>
              </a:solidFill>
              <a:latin typeface="+mn-lt"/>
            </a:endParaRPr>
          </a:p>
        </p:txBody>
      </p:sp>
      <p:sp>
        <p:nvSpPr>
          <p:cNvPr id="12" name="Google Shape;52;p7">
            <a:extLst>
              <a:ext uri="{FF2B5EF4-FFF2-40B4-BE49-F238E27FC236}">
                <a16:creationId xmlns:a16="http://schemas.microsoft.com/office/drawing/2014/main" id="{00AEBF66-5FB7-44F3-9514-9E7517B063CF}"/>
              </a:ext>
            </a:extLst>
          </p:cNvPr>
          <p:cNvSpPr txBox="1"/>
          <p:nvPr userDrawn="1"/>
        </p:nvSpPr>
        <p:spPr bwMode="auto">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chemeClr val="bg1"/>
                </a:solidFill>
              </a:rPr>
              <a:t>Confidential</a:t>
            </a:r>
            <a:endParaRPr sz="800" b="1" dirty="0">
              <a:solidFill>
                <a:schemeClr val="bg1"/>
              </a:solidFill>
            </a:endParaRPr>
          </a:p>
        </p:txBody>
      </p:sp>
      <p:sp>
        <p:nvSpPr>
          <p:cNvPr id="13" name="Text Placeholder 3">
            <a:extLst>
              <a:ext uri="{FF2B5EF4-FFF2-40B4-BE49-F238E27FC236}">
                <a16:creationId xmlns:a16="http://schemas.microsoft.com/office/drawing/2014/main" id="{4D3DC3BA-3E54-47E4-A501-F4F0AEBBDF35}"/>
              </a:ext>
            </a:extLst>
          </p:cNvPr>
          <p:cNvSpPr txBox="1">
            <a:spLocks/>
          </p:cNvSpPr>
          <p:nvPr userDrawn="1"/>
        </p:nvSpPr>
        <p:spPr bwMode="auto">
          <a:xfrm>
            <a:off x="1728666" y="6303596"/>
            <a:ext cx="414331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1" dirty="0">
                <a:solidFill>
                  <a:schemeClr val="bg1"/>
                </a:solidFill>
              </a:rPr>
              <a:t>Business Group</a:t>
            </a:r>
            <a:r>
              <a:rPr lang="en-US" sz="800" b="0" dirty="0">
                <a:solidFill>
                  <a:schemeClr val="bg1"/>
                </a:solidFill>
              </a:rPr>
              <a:t>  Business Subgroup</a:t>
            </a:r>
          </a:p>
        </p:txBody>
      </p:sp>
    </p:spTree>
    <p:custDataLst>
      <p:tags r:id="rId1"/>
    </p:custDataLst>
    <p:extLst>
      <p:ext uri="{BB962C8B-B14F-4D97-AF65-F5344CB8AC3E}">
        <p14:creationId xmlns:p14="http://schemas.microsoft.com/office/powerpoint/2010/main" val="1926393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descr="A close - up of a computer screen&#10;&#10;Description automatically generated with low confidence">
            <a:extLst>
              <a:ext uri="{FF2B5EF4-FFF2-40B4-BE49-F238E27FC236}">
                <a16:creationId xmlns:a16="http://schemas.microsoft.com/office/drawing/2014/main" id="{384FC66A-6C9E-44C7-93BB-51CB900DEA20}"/>
              </a:ext>
            </a:extLst>
          </p:cNvPr>
          <p:cNvPicPr>
            <a:picLocks noChangeAspect="1"/>
          </p:cNvPicPr>
          <p:nvPr userDrawn="1"/>
        </p:nvPicPr>
        <p:blipFill rotWithShape="1">
          <a:blip r:embed="rId3"/>
          <a:srcRect l="1" r="296"/>
          <a:stretch/>
        </p:blipFill>
        <p:spPr bwMode="gray">
          <a:xfrm>
            <a:off x="3625603" y="-5670"/>
            <a:ext cx="8566397" cy="6221818"/>
          </a:xfrm>
          <a:prstGeom prst="rect">
            <a:avLst/>
          </a:prstGeom>
        </p:spPr>
      </p:pic>
      <p:sp>
        <p:nvSpPr>
          <p:cNvPr id="49" name="Title 1"/>
          <p:cNvSpPr>
            <a:spLocks noGrp="1"/>
          </p:cNvSpPr>
          <p:nvPr userDrawn="1">
            <p:ph type="ctrTitle"/>
          </p:nvPr>
        </p:nvSpPr>
        <p:spPr bwMode="gray">
          <a:xfrm>
            <a:off x="448173" y="923544"/>
            <a:ext cx="4234775" cy="1901952"/>
          </a:xfrm>
        </p:spPr>
        <p:txBody>
          <a:bodyPr vert="horz" lIns="0" tIns="0" rIns="0" bIns="0" rtlCol="0" anchor="t" anchorCtr="0">
            <a:noAutofit/>
          </a:bodyPr>
          <a:lstStyle>
            <a:lvl1pPr>
              <a:spcBef>
                <a:spcPts val="0"/>
              </a:spcBef>
              <a:defRPr lang="en-US" sz="3400" dirty="0">
                <a:solidFill>
                  <a:schemeClr val="tx1"/>
                </a:solidFill>
                <a:latin typeface="+mj-lt"/>
              </a:defRPr>
            </a:lvl1pPr>
          </a:lstStyle>
          <a:p>
            <a:pPr lvl="0"/>
            <a:r>
              <a:rPr lang="en-US" dirty="0"/>
              <a:t>Click to edit Master title style</a:t>
            </a:r>
          </a:p>
        </p:txBody>
      </p:sp>
      <p:sp>
        <p:nvSpPr>
          <p:cNvPr id="6" name="Text Placeholder 5"/>
          <p:cNvSpPr>
            <a:spLocks noGrp="1"/>
          </p:cNvSpPr>
          <p:nvPr userDrawn="1">
            <p:ph type="body" sz="quarter" idx="10"/>
          </p:nvPr>
        </p:nvSpPr>
        <p:spPr bwMode="gray">
          <a:xfrm>
            <a:off x="448173" y="3849624"/>
            <a:ext cx="4234775" cy="905256"/>
          </a:xfrm>
        </p:spPr>
        <p:txBody>
          <a:bodyPr lIns="0" tIns="0" rIns="0" bIns="0" anchor="b" anchorCtr="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a:t>Click to edit Master text styles</a:t>
            </a:r>
          </a:p>
        </p:txBody>
      </p:sp>
      <p:sp>
        <p:nvSpPr>
          <p:cNvPr id="3" name="Text Placeholder 2"/>
          <p:cNvSpPr>
            <a:spLocks noGrp="1"/>
          </p:cNvSpPr>
          <p:nvPr userDrawn="1">
            <p:ph type="body" sz="quarter" idx="11"/>
          </p:nvPr>
        </p:nvSpPr>
        <p:spPr bwMode="gray">
          <a:xfrm>
            <a:off x="448173" y="4974336"/>
            <a:ext cx="4234775" cy="438150"/>
          </a:xfrm>
        </p:spPr>
        <p:txBody>
          <a:bodyPr lIns="0" tIns="0" rIns="0" bIns="0" anchor="t" anchorCtr="0"/>
          <a:lstStyle>
            <a:lvl1pPr marL="0" indent="0">
              <a:spcBef>
                <a:spcPts val="300"/>
              </a:spcBef>
              <a:buNone/>
              <a:defRPr sz="1200">
                <a:solidFill>
                  <a:schemeClr val="tx1"/>
                </a:solidFill>
              </a:defRPr>
            </a:lvl1pPr>
          </a:lstStyle>
          <a:p>
            <a:pPr lvl="0"/>
            <a:r>
              <a:rPr lang="en-US"/>
              <a:t>Click to edit Master text styles</a:t>
            </a:r>
          </a:p>
        </p:txBody>
      </p:sp>
      <p:grpSp>
        <p:nvGrpSpPr>
          <p:cNvPr id="51" name="Group 50">
            <a:extLst>
              <a:ext uri="{FF2B5EF4-FFF2-40B4-BE49-F238E27FC236}">
                <a16:creationId xmlns:a16="http://schemas.microsoft.com/office/drawing/2014/main" id="{6FF36B01-A49B-4A9E-B276-D60D83410796}"/>
              </a:ext>
            </a:extLst>
          </p:cNvPr>
          <p:cNvGrpSpPr/>
          <p:nvPr userDrawn="1"/>
        </p:nvGrpSpPr>
        <p:grpSpPr bwMode="gray">
          <a:xfrm>
            <a:off x="446915" y="591197"/>
            <a:ext cx="587784" cy="45600"/>
            <a:chOff x="616542" y="591197"/>
            <a:chExt cx="587631" cy="45600"/>
          </a:xfrm>
        </p:grpSpPr>
        <p:sp>
          <p:nvSpPr>
            <p:cNvPr id="52" name="Google Shape;17;p2">
              <a:extLst>
                <a:ext uri="{FF2B5EF4-FFF2-40B4-BE49-F238E27FC236}">
                  <a16:creationId xmlns:a16="http://schemas.microsoft.com/office/drawing/2014/main" id="{5D3302A1-E9DC-4838-989A-68413E86B02A}"/>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3" name="Google Shape;18;p2">
              <a:extLst>
                <a:ext uri="{FF2B5EF4-FFF2-40B4-BE49-F238E27FC236}">
                  <a16:creationId xmlns:a16="http://schemas.microsoft.com/office/drawing/2014/main" id="{B5D84995-F3EE-4DC3-A8E3-F8254A23326B}"/>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54" name="Google Shape;49;p7">
            <a:extLst>
              <a:ext uri="{FF2B5EF4-FFF2-40B4-BE49-F238E27FC236}">
                <a16:creationId xmlns:a16="http://schemas.microsoft.com/office/drawing/2014/main" id="{4771DC95-2DA9-4515-8FEA-2DE1AA50D2C7}"/>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55" name="Slide Number Placeholder 5">
            <a:extLst>
              <a:ext uri="{FF2B5EF4-FFF2-40B4-BE49-F238E27FC236}">
                <a16:creationId xmlns:a16="http://schemas.microsoft.com/office/drawing/2014/main" id="{F466006E-96B1-4AD4-A9B9-84F544D50C40}"/>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56" name="Google Shape;52;p7">
            <a:extLst>
              <a:ext uri="{FF2B5EF4-FFF2-40B4-BE49-F238E27FC236}">
                <a16:creationId xmlns:a16="http://schemas.microsoft.com/office/drawing/2014/main" id="{AFCE843F-1B48-4C3C-93F6-0D539F7C7FBC}"/>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pic>
        <p:nvPicPr>
          <p:cNvPr id="16" name="Google Shape;53;p7">
            <a:extLst>
              <a:ext uri="{FF2B5EF4-FFF2-40B4-BE49-F238E27FC236}">
                <a16:creationId xmlns:a16="http://schemas.microsoft.com/office/drawing/2014/main" id="{63483A63-0824-4869-9D62-505F4D1762E2}"/>
              </a:ext>
            </a:extLst>
          </p:cNvPr>
          <p:cNvPicPr preferRelativeResize="0">
            <a:picLocks noChangeAspect="1"/>
          </p:cNvPicPr>
          <p:nvPr userDrawn="1"/>
        </p:nvPicPr>
        <p:blipFill>
          <a:blip r:embed="rId4"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2" name="文本框 1">
            <a:extLst>
              <a:ext uri="{FF2B5EF4-FFF2-40B4-BE49-F238E27FC236}">
                <a16:creationId xmlns:a16="http://schemas.microsoft.com/office/drawing/2014/main" id="{5CF8902B-18FD-CD70-91E6-74EF42C38912}"/>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
    </p:custDataLst>
    <p:extLst>
      <p:ext uri="{BB962C8B-B14F-4D97-AF65-F5344CB8AC3E}">
        <p14:creationId xmlns:p14="http://schemas.microsoft.com/office/powerpoint/2010/main" val="3962386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5_Section Divider Slide">
    <p:bg bwMode="gray">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Placeholder 4" descr="A picture containing accessory, umbrella, sunglasses, spectacles&#10;&#10;Description automatically generated">
            <a:extLst>
              <a:ext uri="{FF2B5EF4-FFF2-40B4-BE49-F238E27FC236}">
                <a16:creationId xmlns:a16="http://schemas.microsoft.com/office/drawing/2014/main" id="{2DC16F02-BAF4-4EBA-B856-EE0B01A67E69}"/>
              </a:ext>
            </a:extLst>
          </p:cNvPr>
          <p:cNvPicPr>
            <a:picLocks noChangeAspect="1"/>
          </p:cNvPicPr>
          <p:nvPr userDrawn="1"/>
        </p:nvPicPr>
        <p:blipFill rotWithShape="1">
          <a:blip r:embed="rId3" cstate="email">
            <a:clrChange>
              <a:clrFrom>
                <a:srgbClr val="E0E0E0"/>
              </a:clrFrom>
              <a:clrTo>
                <a:srgbClr val="E0E0E0">
                  <a:alpha val="0"/>
                </a:srgbClr>
              </a:clrTo>
            </a:clrChange>
            <a:extLst>
              <a:ext uri="{28A0092B-C50C-407E-A947-70E740481C1C}">
                <a14:useLocalDpi xmlns:a14="http://schemas.microsoft.com/office/drawing/2010/main"/>
              </a:ext>
            </a:extLst>
          </a:blip>
          <a:srcRect/>
          <a:stretch/>
        </p:blipFill>
        <p:spPr bwMode="gray">
          <a:xfrm>
            <a:off x="1" y="0"/>
            <a:ext cx="12192000" cy="6856214"/>
          </a:xfrm>
          <a:prstGeom prst="rect">
            <a:avLst/>
          </a:prstGeom>
        </p:spPr>
      </p:pic>
      <p:sp>
        <p:nvSpPr>
          <p:cNvPr id="5" name="Text Placeholder 4"/>
          <p:cNvSpPr>
            <a:spLocks noGrp="1"/>
          </p:cNvSpPr>
          <p:nvPr>
            <p:ph type="body" sz="quarter" idx="10"/>
          </p:nvPr>
        </p:nvSpPr>
        <p:spPr bwMode="gray">
          <a:xfrm>
            <a:off x="448173" y="4215384"/>
            <a:ext cx="4234775" cy="905256"/>
          </a:xfrm>
        </p:spPr>
        <p:txBody>
          <a:bodyPr lIns="0" tIns="0" rIns="0" bIns="0"/>
          <a:lstStyle>
            <a:lvl1pPr marL="0" indent="0">
              <a:spcBef>
                <a:spcPts val="600"/>
              </a:spcBef>
              <a:buNone/>
              <a:defRPr sz="1800">
                <a:solidFill>
                  <a:schemeClr val="tx1"/>
                </a:solidFill>
                <a:latin typeface="+mn-lt"/>
              </a:defRPr>
            </a:lvl1pPr>
            <a:lvl2pPr marL="400050" indent="0">
              <a:buNone/>
              <a:defRPr/>
            </a:lvl2pPr>
            <a:lvl3pPr marL="742950" indent="0">
              <a:buNone/>
              <a:defRPr/>
            </a:lvl3pPr>
            <a:lvl4pPr marL="1095375" indent="0">
              <a:buNone/>
              <a:defRPr/>
            </a:lvl4pPr>
            <a:lvl5pPr marL="1370012" indent="0">
              <a:buNone/>
              <a:defRPr/>
            </a:lvl5pPr>
          </a:lstStyle>
          <a:p>
            <a:pPr lvl="0"/>
            <a:r>
              <a:rPr lang="en-US" dirty="0"/>
              <a:t>Click to edit Master text styles</a:t>
            </a:r>
          </a:p>
        </p:txBody>
      </p:sp>
      <p:sp>
        <p:nvSpPr>
          <p:cNvPr id="2" name="Title 1"/>
          <p:cNvSpPr>
            <a:spLocks noGrp="1"/>
          </p:cNvSpPr>
          <p:nvPr>
            <p:ph type="ctrTitle"/>
          </p:nvPr>
        </p:nvSpPr>
        <p:spPr bwMode="gray">
          <a:xfrm>
            <a:off x="448173" y="2560320"/>
            <a:ext cx="4234775" cy="1508760"/>
          </a:xfrm>
        </p:spPr>
        <p:txBody>
          <a:bodyPr vert="horz" lIns="0" tIns="0" rIns="0" bIns="0" rtlCol="0" anchor="b" anchorCtr="0">
            <a:noAutofit/>
          </a:bodyPr>
          <a:lstStyle>
            <a:lvl1pPr>
              <a:defRPr lang="en-US" sz="2800" b="0" dirty="0">
                <a:solidFill>
                  <a:schemeClr val="tx1"/>
                </a:solidFill>
              </a:defRPr>
            </a:lvl1pPr>
          </a:lstStyle>
          <a:p>
            <a:pPr lvl="0"/>
            <a:r>
              <a:rPr lang="en-US" dirty="0"/>
              <a:t>Click to edit Master title style</a:t>
            </a:r>
          </a:p>
        </p:txBody>
      </p:sp>
      <p:sp>
        <p:nvSpPr>
          <p:cNvPr id="13" name="Google Shape;49;p7">
            <a:extLst>
              <a:ext uri="{FF2B5EF4-FFF2-40B4-BE49-F238E27FC236}">
                <a16:creationId xmlns:a16="http://schemas.microsoft.com/office/drawing/2014/main" id="{D01DEFE8-92EA-4D72-9911-E9444EF4C65B}"/>
              </a:ext>
            </a:extLst>
          </p:cNvPr>
          <p:cNvSpPr/>
          <p:nvPr userDrawn="1"/>
        </p:nvSpPr>
        <p:spPr bwMode="gray">
          <a:xfrm>
            <a:off x="1" y="6216149"/>
            <a:ext cx="12192000" cy="641784"/>
          </a:xfrm>
          <a:prstGeom prst="rect">
            <a:avLst/>
          </a:prstGeom>
          <a:solidFill>
            <a:schemeClr val="lt1"/>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0" name="Slide Number Placeholder 5">
            <a:extLst>
              <a:ext uri="{FF2B5EF4-FFF2-40B4-BE49-F238E27FC236}">
                <a16:creationId xmlns:a16="http://schemas.microsoft.com/office/drawing/2014/main" id="{CCDF916F-8B26-4E62-8230-AE3626C83AC8}"/>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sp>
        <p:nvSpPr>
          <p:cNvPr id="12" name="Google Shape;52;p7">
            <a:extLst>
              <a:ext uri="{FF2B5EF4-FFF2-40B4-BE49-F238E27FC236}">
                <a16:creationId xmlns:a16="http://schemas.microsoft.com/office/drawing/2014/main" id="{D17E9775-5F61-47C4-BE37-0F43B8E05FC5}"/>
              </a:ext>
            </a:extLst>
          </p:cNvPr>
          <p:cNvSpPr txBox="1"/>
          <p:nvPr userDrawn="1"/>
        </p:nvSpPr>
        <p:spPr bwMode="gray">
          <a:xfrm>
            <a:off x="6095999" y="6303596"/>
            <a:ext cx="5348889" cy="335382"/>
          </a:xfrm>
          <a:prstGeom prst="rect">
            <a:avLst/>
          </a:prstGeom>
          <a:noFill/>
          <a:ln>
            <a:noFill/>
          </a:ln>
        </p:spPr>
        <p:txBody>
          <a:bodyPr spcFirstLastPara="1" wrap="square" lIns="0" tIns="0" rIns="0" bIns="0" anchor="b" anchorCtr="0">
            <a:noAutofit/>
          </a:bodyPr>
          <a:lstStyle/>
          <a:p>
            <a:pPr marL="0" lvl="0" indent="0" algn="r" rtl="0">
              <a:lnSpc>
                <a:spcPct val="90000"/>
              </a:lnSpc>
              <a:spcBef>
                <a:spcPts val="0"/>
              </a:spcBef>
              <a:spcAft>
                <a:spcPts val="0"/>
              </a:spcAft>
              <a:buNone/>
            </a:pPr>
            <a:r>
              <a:rPr lang="en-GB" sz="800" dirty="0">
                <a:solidFill>
                  <a:srgbClr val="A1AAB1"/>
                </a:solidFill>
              </a:rPr>
              <a:t>Confidential</a:t>
            </a:r>
            <a:endParaRPr sz="800" b="1" dirty="0">
              <a:solidFill>
                <a:srgbClr val="A1AAB1"/>
              </a:solidFill>
            </a:endParaRPr>
          </a:p>
        </p:txBody>
      </p:sp>
      <p:sp>
        <p:nvSpPr>
          <p:cNvPr id="14" name="Text Placeholder 3">
            <a:extLst>
              <a:ext uri="{FF2B5EF4-FFF2-40B4-BE49-F238E27FC236}">
                <a16:creationId xmlns:a16="http://schemas.microsoft.com/office/drawing/2014/main" id="{44BE9DF8-2EAC-48BD-B8D1-E3278A65F29E}"/>
              </a:ext>
            </a:extLst>
          </p:cNvPr>
          <p:cNvSpPr txBox="1">
            <a:spLocks/>
          </p:cNvSpPr>
          <p:nvPr userDrawn="1"/>
        </p:nvSpPr>
        <p:spPr bwMode="gray">
          <a:xfrm>
            <a:off x="1370298" y="6303596"/>
            <a:ext cx="4573191" cy="335382"/>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300"/>
              </a:spcBef>
              <a:buClr>
                <a:schemeClr val="tx1"/>
              </a:buClr>
              <a:buSzPct val="100000"/>
              <a:buFont typeface="Arial" panose="020B0604020202020204" pitchFamily="34" charset="0"/>
              <a:buNone/>
              <a:defRPr lang="en-US" sz="1200" kern="1200">
                <a:solidFill>
                  <a:srgbClr val="00004E"/>
                </a:solidFill>
                <a:latin typeface="+mn-lt"/>
                <a:ea typeface="+mn-ea"/>
                <a:cs typeface="+mn-cs"/>
              </a:defRPr>
            </a:lvl1pPr>
            <a:lvl2pPr marL="457200" indent="-169863" algn="l" defTabSz="914400" rtl="0" eaLnBrk="1" latinLnBrk="0" hangingPunct="1">
              <a:lnSpc>
                <a:spcPct val="90000"/>
              </a:lnSpc>
              <a:spcBef>
                <a:spcPts val="1000"/>
              </a:spcBef>
              <a:buClr>
                <a:schemeClr val="tx1"/>
              </a:buClr>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
                <a:schemeClr val="tx1"/>
              </a:buClr>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
                <a:schemeClr val="tx1"/>
              </a:buClr>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
                <a:schemeClr val="tx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US" sz="800" b="0" dirty="0">
                <a:solidFill>
                  <a:srgbClr val="0000C9"/>
                </a:solidFill>
              </a:rPr>
              <a:t>Breakthroughs that change patients’ lives</a:t>
            </a:r>
          </a:p>
        </p:txBody>
      </p:sp>
    </p:spTree>
    <p:custDataLst>
      <p:tags r:id="rId1"/>
    </p:custDataLst>
    <p:extLst>
      <p:ext uri="{BB962C8B-B14F-4D97-AF65-F5344CB8AC3E}">
        <p14:creationId xmlns:p14="http://schemas.microsoft.com/office/powerpoint/2010/main" val="3679129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Title, Subtitle and Source">
    <p:spTree>
      <p:nvGrpSpPr>
        <p:cNvPr id="1" name=""/>
        <p:cNvGrpSpPr/>
        <p:nvPr/>
      </p:nvGrpSpPr>
      <p:grpSpPr>
        <a:xfrm>
          <a:off x="0" y="0"/>
          <a:ext cx="0" cy="0"/>
          <a:chOff x="0" y="0"/>
          <a:chExt cx="0" cy="0"/>
        </a:xfrm>
      </p:grpSpPr>
      <p:sp>
        <p:nvSpPr>
          <p:cNvPr id="12"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712458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6" name="文本框 5">
            <a:extLst>
              <a:ext uri="{FF2B5EF4-FFF2-40B4-BE49-F238E27FC236}">
                <a16:creationId xmlns:a16="http://schemas.microsoft.com/office/drawing/2014/main" id="{E874E2DE-0C5C-44D4-BA61-F27C2EE8E681}"/>
              </a:ext>
            </a:extLst>
          </p:cNvPr>
          <p:cNvSpPr txBox="1"/>
          <p:nvPr userDrawn="1"/>
        </p:nvSpPr>
        <p:spPr bwMode="gray">
          <a:xfrm>
            <a:off x="1117061" y="6415194"/>
            <a:ext cx="2477145" cy="335382"/>
          </a:xfrm>
          <a:prstGeom prst="rect">
            <a:avLst/>
          </a:prstGeom>
          <a:solidFill>
            <a:schemeClr val="bg1"/>
          </a:solidFill>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400" dirty="0">
                <a:solidFill>
                  <a:schemeClr val="accent1"/>
                </a:solidFill>
                <a:latin typeface="微软雅黑" panose="020B0503020204020204" pitchFamily="34" charset="-122"/>
                <a:ea typeface="微软雅黑" panose="020B0503020204020204" pitchFamily="34" charset="-122"/>
              </a:rPr>
              <a:t>辉瑞投资有限公司</a:t>
            </a:r>
          </a:p>
        </p:txBody>
      </p:sp>
    </p:spTree>
    <p:custDataLst>
      <p:tags r:id="rId1"/>
    </p:custDataLst>
    <p:extLst>
      <p:ext uri="{BB962C8B-B14F-4D97-AF65-F5344CB8AC3E}">
        <p14:creationId xmlns:p14="http://schemas.microsoft.com/office/powerpoint/2010/main" val="788889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68037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389329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1801368"/>
            <a:ext cx="11295782" cy="3950208"/>
          </a:xfrm>
        </p:spPr>
        <p:txBody>
          <a:bodyPr/>
          <a:lstStyle>
            <a:lvl1pPr marL="342900" indent="-342900">
              <a:buFont typeface="+mj-lt"/>
              <a:buAutoNum type="arabicPeriod"/>
              <a:defRPr/>
            </a:lvl1pPr>
            <a:lvl2pPr marL="571500" indent="-169863">
              <a:defRPr/>
            </a:lvl2pPr>
            <a:lvl3pPr marL="742950" indent="-171450">
              <a:defRPr/>
            </a:lvl3pPr>
            <a:lvl4pPr marL="971550" indent="-171450">
              <a:defRPr/>
            </a:lvl4pPr>
            <a:lvl5pPr marL="1171575" indent="-142875">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6" hasCustomPrompt="1"/>
          </p:nvPr>
        </p:nvSpPr>
        <p:spPr bwMode="gray">
          <a:xfrm>
            <a:off x="448173"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Tree>
    <p:custDataLst>
      <p:tags r:id="rId1"/>
    </p:custDataLst>
    <p:extLst>
      <p:ext uri="{BB962C8B-B14F-4D97-AF65-F5344CB8AC3E}">
        <p14:creationId xmlns:p14="http://schemas.microsoft.com/office/powerpoint/2010/main" val="2282742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2" y="2368296"/>
            <a:ext cx="11294524"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11295782"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4188690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769338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Left Two Right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448173" y="2368296"/>
            <a:ext cx="5487829" cy="3383280"/>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type="body" sz="quarter" idx="16" hasCustomPrompt="1"/>
          </p:nvPr>
        </p:nvSpPr>
        <p:spPr bwMode="gray">
          <a:xfrm>
            <a:off x="448172" y="5806440"/>
            <a:ext cx="11295782" cy="347472"/>
          </a:xfrm>
        </p:spPr>
        <p:txBody>
          <a:bodyPr lIns="0" tIns="0" rIns="0" bIns="0" anchor="b"/>
          <a:lstStyle>
            <a:lvl1pPr marL="228600" indent="-228600" algn="l" defTabSz="914400" rtl="0" eaLnBrk="1" latinLnBrk="0" hangingPunct="1">
              <a:lnSpc>
                <a:spcPct val="85000"/>
              </a:lnSpc>
              <a:spcBef>
                <a:spcPts val="200"/>
              </a:spcBef>
              <a:buClr>
                <a:schemeClr val="accent2"/>
              </a:buClr>
              <a:buSzPct val="85000"/>
              <a:buFont typeface="Arial" pitchFamily="34" charset="0"/>
              <a:buNone/>
              <a:tabLst>
                <a:tab pos="174625" algn="r"/>
                <a:tab pos="228600" algn="l"/>
              </a:tabLst>
              <a:defRPr lang="en-US" sz="800" kern="1200" dirty="0">
                <a:solidFill>
                  <a:srgbClr val="A1AAB1"/>
                </a:solidFill>
                <a:latin typeface="+mn-lt"/>
                <a:ea typeface="+mn-ea"/>
                <a:cs typeface="Arial" pitchFamily="34" charset="0"/>
              </a:defRPr>
            </a:lvl1pPr>
          </a:lstStyle>
          <a:p>
            <a:pPr lvl="0"/>
            <a:r>
              <a:rPr lang="en-US" dirty="0"/>
              <a:t>Click to edit source</a:t>
            </a:r>
          </a:p>
        </p:txBody>
      </p:sp>
      <p:sp>
        <p:nvSpPr>
          <p:cNvPr id="13" name="Text Placeholder 9"/>
          <p:cNvSpPr>
            <a:spLocks noGrp="1"/>
          </p:cNvSpPr>
          <p:nvPr>
            <p:ph type="body" sz="quarter" idx="15" hasCustomPrompt="1"/>
          </p:nvPr>
        </p:nvSpPr>
        <p:spPr bwMode="gray">
          <a:xfrm>
            <a:off x="448172" y="1307593"/>
            <a:ext cx="11295782" cy="396947"/>
          </a:xfrm>
          <a:prstGeom prst="rect">
            <a:avLst/>
          </a:prstGeom>
          <a:noFill/>
        </p:spPr>
        <p:txBody>
          <a:bodyPr wrap="square" lIns="0" rIns="0" rtlCol="0">
            <a:noAutofit/>
          </a:bodyPr>
          <a:lstStyle>
            <a:lvl1pPr marL="0" indent="0" algn="l" rtl="0" fontAlgn="base">
              <a:lnSpc>
                <a:spcPct val="85000"/>
              </a:lnSpc>
              <a:spcBef>
                <a:spcPct val="0"/>
              </a:spcBef>
              <a:spcAft>
                <a:spcPct val="0"/>
              </a:spcAft>
              <a:buNone/>
              <a:defRPr lang="en-US" sz="2000" b="0" kern="1200" smtClean="0">
                <a:solidFill>
                  <a:schemeClr val="tx1">
                    <a:lumMod val="50000"/>
                    <a:lumOff val="50000"/>
                  </a:schemeClr>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2" name="Title 1"/>
          <p:cNvSpPr>
            <a:spLocks noGrp="1"/>
          </p:cNvSpPr>
          <p:nvPr>
            <p:ph type="title"/>
          </p:nvPr>
        </p:nvSpPr>
        <p:spPr bwMode="gray"/>
        <p:txBody>
          <a:bodyPr/>
          <a:lstStyle/>
          <a:p>
            <a:r>
              <a:rPr lang="en-US"/>
              <a:t>Click to edit Master title style</a:t>
            </a:r>
          </a:p>
        </p:txBody>
      </p:sp>
      <p:sp>
        <p:nvSpPr>
          <p:cNvPr id="5" name="Text Placeholder 4">
            <a:extLst>
              <a:ext uri="{FF2B5EF4-FFF2-40B4-BE49-F238E27FC236}">
                <a16:creationId xmlns:a16="http://schemas.microsoft.com/office/drawing/2014/main" id="{4D6BC15F-9414-4FEE-B69B-9BD23E3FE336}"/>
              </a:ext>
            </a:extLst>
          </p:cNvPr>
          <p:cNvSpPr>
            <a:spLocks noGrp="1"/>
          </p:cNvSpPr>
          <p:nvPr>
            <p:ph type="body" sz="quarter" idx="17"/>
          </p:nvPr>
        </p:nvSpPr>
        <p:spPr bwMode="gray">
          <a:xfrm>
            <a:off x="448172"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8567B850-9BA5-436D-90B5-3B94C065572F}"/>
              </a:ext>
            </a:extLst>
          </p:cNvPr>
          <p:cNvSpPr>
            <a:spLocks noGrp="1"/>
          </p:cNvSpPr>
          <p:nvPr>
            <p:ph idx="18"/>
          </p:nvPr>
        </p:nvSpPr>
        <p:spPr bwMode="gray">
          <a:xfrm>
            <a:off x="6264588" y="236829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930AED57-71AA-40F0-8FED-14CBC67B5225}"/>
              </a:ext>
            </a:extLst>
          </p:cNvPr>
          <p:cNvSpPr>
            <a:spLocks noGrp="1"/>
          </p:cNvSpPr>
          <p:nvPr>
            <p:ph type="body" sz="quarter" idx="19"/>
          </p:nvPr>
        </p:nvSpPr>
        <p:spPr bwMode="gray">
          <a:xfrm>
            <a:off x="6264588" y="1801368"/>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
        <p:nvSpPr>
          <p:cNvPr id="18" name="Content Placeholder 2">
            <a:extLst>
              <a:ext uri="{FF2B5EF4-FFF2-40B4-BE49-F238E27FC236}">
                <a16:creationId xmlns:a16="http://schemas.microsoft.com/office/drawing/2014/main" id="{A48AB6F3-8F33-46C5-B8AF-C6C2DBA35DAC}"/>
              </a:ext>
            </a:extLst>
          </p:cNvPr>
          <p:cNvSpPr>
            <a:spLocks noGrp="1"/>
          </p:cNvSpPr>
          <p:nvPr>
            <p:ph idx="20"/>
          </p:nvPr>
        </p:nvSpPr>
        <p:spPr bwMode="gray">
          <a:xfrm>
            <a:off x="6264588" y="4471416"/>
            <a:ext cx="5487829" cy="1276312"/>
          </a:xfrm>
        </p:spPr>
        <p:txBody>
          <a:bodyPr/>
          <a:lstStyle>
            <a:lvl1pPr marL="173038" indent="-173038">
              <a:spcBef>
                <a:spcPts val="1000"/>
              </a:spcBef>
              <a:defRPr sz="1600"/>
            </a:lvl1pPr>
            <a:lvl2pPr marL="347663" indent="-119063">
              <a:spcBef>
                <a:spcPts val="500"/>
              </a:spcBef>
              <a:defRPr sz="1400"/>
            </a:lvl2pPr>
            <a:lvl3pPr marL="512763" indent="-107950">
              <a:spcBef>
                <a:spcPts val="200"/>
              </a:spcBef>
              <a:defRPr sz="1200"/>
            </a:lvl3pPr>
            <a:lvl4pPr marL="685800" indent="-109538">
              <a:spcBef>
                <a:spcPts val="200"/>
              </a:spcBef>
              <a:defRPr sz="1100"/>
            </a:lvl4pPr>
            <a:lvl5pPr marL="858838" indent="-117475">
              <a:spcBef>
                <a:spcPts val="200"/>
              </a:spcBef>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a:extLst>
              <a:ext uri="{FF2B5EF4-FFF2-40B4-BE49-F238E27FC236}">
                <a16:creationId xmlns:a16="http://schemas.microsoft.com/office/drawing/2014/main" id="{9EA1C6BA-0114-4F33-85B2-4176902D0145}"/>
              </a:ext>
            </a:extLst>
          </p:cNvPr>
          <p:cNvSpPr>
            <a:spLocks noGrp="1"/>
          </p:cNvSpPr>
          <p:nvPr>
            <p:ph type="body" sz="quarter" idx="21"/>
          </p:nvPr>
        </p:nvSpPr>
        <p:spPr bwMode="gray">
          <a:xfrm>
            <a:off x="6264588" y="3911906"/>
            <a:ext cx="5487829" cy="521208"/>
          </a:xfrm>
          <a:solidFill>
            <a:schemeClr val="bg1"/>
          </a:solidFill>
          <a:effectLst>
            <a:outerShdw dist="12700" dir="16200000" rotWithShape="0">
              <a:schemeClr val="bg1">
                <a:lumMod val="75000"/>
              </a:schemeClr>
            </a:outerShdw>
          </a:effectLst>
        </p:spPr>
        <p:txBody>
          <a:bodyPr lIns="0" tIns="91440" rIns="0"/>
          <a:lstStyle>
            <a:lvl1pPr>
              <a:spcBef>
                <a:spcPts val="0"/>
              </a:spcBef>
              <a:buNone/>
              <a:defRPr sz="1800" b="1">
                <a:solidFill>
                  <a:schemeClr val="accent1"/>
                </a:solidFill>
              </a:defRPr>
            </a:lvl1pPr>
          </a:lstStyle>
          <a:p>
            <a:pPr lvl="0"/>
            <a:r>
              <a:rPr lang="en-US" dirty="0"/>
              <a:t>Click to edit Master text styles</a:t>
            </a:r>
          </a:p>
        </p:txBody>
      </p:sp>
    </p:spTree>
    <p:custDataLst>
      <p:tags r:id="rId1"/>
    </p:custDataLst>
    <p:extLst>
      <p:ext uri="{BB962C8B-B14F-4D97-AF65-F5344CB8AC3E}">
        <p14:creationId xmlns:p14="http://schemas.microsoft.com/office/powerpoint/2010/main" val="338671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image" Target="../media/image1.emf"/><Relationship Id="rId21" Type="http://schemas.openxmlformats.org/officeDocument/2006/relationships/slideLayout" Target="../slideLayouts/slideLayout34.xml"/><Relationship Id="rId34" Type="http://schemas.openxmlformats.org/officeDocument/2006/relationships/slideLayout" Target="../slideLayouts/slideLayout47.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oleObject" Target="../embeddings/oleObject3.bin"/><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tags" Target="../tags/tag19.xml"/><Relationship Id="rId40" Type="http://schemas.openxmlformats.org/officeDocument/2006/relationships/image" Target="../media/image2.emf"/><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tags" Target="../tags/tag1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16"/>
            </p:custDataLst>
            <p:extLst>
              <p:ext uri="{D42A27DB-BD31-4B8C-83A1-F6EECF244321}">
                <p14:modId xmlns:p14="http://schemas.microsoft.com/office/powerpoint/2010/main" val="778225513"/>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17" imgW="663" imgH="664" progId="TCLayout.ActiveDocument.1">
                  <p:embed/>
                </p:oleObj>
              </mc:Choice>
              <mc:Fallback>
                <p:oleObj name="think-cell 幻灯片" r:id="rId17"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18"/>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19"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4" name="文本框 3">
            <a:extLst>
              <a:ext uri="{FF2B5EF4-FFF2-40B4-BE49-F238E27FC236}">
                <a16:creationId xmlns:a16="http://schemas.microsoft.com/office/drawing/2014/main" id="{CFE7EC5F-D8B3-4586-5EF0-B68EE29E5FBE}"/>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15"/>
    </p:custDataLst>
    <p:extLst>
      <p:ext uri="{BB962C8B-B14F-4D97-AF65-F5344CB8AC3E}">
        <p14:creationId xmlns:p14="http://schemas.microsoft.com/office/powerpoint/2010/main" val="2640756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对象 4" hidden="1">
            <a:extLst>
              <a:ext uri="{FF2B5EF4-FFF2-40B4-BE49-F238E27FC236}">
                <a16:creationId xmlns:a16="http://schemas.microsoft.com/office/drawing/2014/main" id="{1F5AC38E-6D58-4F51-B2FC-4C07B3F53493}"/>
              </a:ext>
            </a:extLst>
          </p:cNvPr>
          <p:cNvGraphicFramePr>
            <a:graphicFrameLocks noChangeAspect="1"/>
          </p:cNvGraphicFramePr>
          <p:nvPr userDrawn="1">
            <p:custDataLst>
              <p:tags r:id="rId37"/>
            </p:custDataLst>
            <p:extLst>
              <p:ext uri="{D42A27DB-BD31-4B8C-83A1-F6EECF244321}">
                <p14:modId xmlns:p14="http://schemas.microsoft.com/office/powerpoint/2010/main" val="2673288384"/>
              </p:ext>
            </p:extLst>
          </p:nvPr>
        </p:nvGraphicFramePr>
        <p:xfrm>
          <a:off x="1589" y="1588"/>
          <a:ext cx="1588" cy="1588"/>
        </p:xfrm>
        <a:graphic>
          <a:graphicData uri="http://schemas.openxmlformats.org/presentationml/2006/ole">
            <mc:AlternateContent xmlns:mc="http://schemas.openxmlformats.org/markup-compatibility/2006">
              <mc:Choice xmlns:v="urn:schemas-microsoft-com:vml" Requires="v">
                <p:oleObj name="think-cell 幻灯片" r:id="rId38" imgW="663" imgH="664" progId="TCLayout.ActiveDocument.1">
                  <p:embed/>
                </p:oleObj>
              </mc:Choice>
              <mc:Fallback>
                <p:oleObj name="think-cell 幻灯片" r:id="rId38" imgW="663" imgH="664" progId="TCLayout.ActiveDocument.1">
                  <p:embed/>
                  <p:pic>
                    <p:nvPicPr>
                      <p:cNvPr id="5" name="对象 4" hidden="1">
                        <a:extLst>
                          <a:ext uri="{FF2B5EF4-FFF2-40B4-BE49-F238E27FC236}">
                            <a16:creationId xmlns:a16="http://schemas.microsoft.com/office/drawing/2014/main" id="{1F5AC38E-6D58-4F51-B2FC-4C07B3F53493}"/>
                          </a:ext>
                        </a:extLst>
                      </p:cNvPr>
                      <p:cNvPicPr/>
                      <p:nvPr/>
                    </p:nvPicPr>
                    <p:blipFill>
                      <a:blip r:embed="rId39"/>
                      <a:stretch>
                        <a:fillRect/>
                      </a:stretch>
                    </p:blipFill>
                    <p:spPr>
                      <a:xfrm>
                        <a:off x="1589" y="1588"/>
                        <a:ext cx="1588" cy="1588"/>
                      </a:xfrm>
                      <a:prstGeom prst="rect">
                        <a:avLst/>
                      </a:prstGeom>
                    </p:spPr>
                  </p:pic>
                </p:oleObj>
              </mc:Fallback>
            </mc:AlternateContent>
          </a:graphicData>
        </a:graphic>
      </p:graphicFrame>
      <p:sp>
        <p:nvSpPr>
          <p:cNvPr id="3" name="Text Placeholder 2"/>
          <p:cNvSpPr>
            <a:spLocks noGrp="1"/>
          </p:cNvSpPr>
          <p:nvPr userDrawn="1">
            <p:ph type="body" idx="1"/>
          </p:nvPr>
        </p:nvSpPr>
        <p:spPr bwMode="gray">
          <a:xfrm>
            <a:off x="446912" y="1801368"/>
            <a:ext cx="11295782" cy="3950208"/>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userDrawn="1">
            <p:ph type="title"/>
          </p:nvPr>
        </p:nvSpPr>
        <p:spPr bwMode="gray">
          <a:xfrm>
            <a:off x="446914" y="484632"/>
            <a:ext cx="11295782" cy="850392"/>
          </a:xfrm>
          <a:prstGeom prst="rect">
            <a:avLst/>
          </a:prstGeom>
        </p:spPr>
        <p:txBody>
          <a:bodyPr vert="horz" lIns="0" tIns="45720" rIns="0" bIns="45720" rtlCol="0" anchor="t" anchorCtr="0">
            <a:noAutofit/>
          </a:bodyPr>
          <a:lstStyle/>
          <a:p>
            <a:pPr lvl="0"/>
            <a:r>
              <a:rPr lang="en-US" dirty="0"/>
              <a:t>Click to edit Master title style</a:t>
            </a:r>
          </a:p>
        </p:txBody>
      </p:sp>
      <p:grpSp>
        <p:nvGrpSpPr>
          <p:cNvPr id="12" name="Group 11">
            <a:extLst>
              <a:ext uri="{FF2B5EF4-FFF2-40B4-BE49-F238E27FC236}">
                <a16:creationId xmlns:a16="http://schemas.microsoft.com/office/drawing/2014/main" id="{554DB309-1BC3-452B-AA12-02F70E3CF3C4}"/>
              </a:ext>
            </a:extLst>
          </p:cNvPr>
          <p:cNvGrpSpPr/>
          <p:nvPr userDrawn="1"/>
        </p:nvGrpSpPr>
        <p:grpSpPr bwMode="gray">
          <a:xfrm>
            <a:off x="446915" y="326296"/>
            <a:ext cx="587784" cy="45600"/>
            <a:chOff x="616542" y="591197"/>
            <a:chExt cx="587631" cy="45600"/>
          </a:xfrm>
        </p:grpSpPr>
        <p:sp>
          <p:nvSpPr>
            <p:cNvPr id="13" name="Google Shape;17;p2">
              <a:extLst>
                <a:ext uri="{FF2B5EF4-FFF2-40B4-BE49-F238E27FC236}">
                  <a16:creationId xmlns:a16="http://schemas.microsoft.com/office/drawing/2014/main" id="{C75766B0-97F2-444A-9E42-E0CBE795461F}"/>
                </a:ext>
              </a:extLst>
            </p:cNvPr>
            <p:cNvSpPr/>
            <p:nvPr userDrawn="1"/>
          </p:nvSpPr>
          <p:spPr bwMode="gray">
            <a:xfrm>
              <a:off x="616542" y="591197"/>
              <a:ext cx="293923" cy="45600"/>
            </a:xfrm>
            <a:prstGeom prst="rect">
              <a:avLst/>
            </a:prstGeom>
            <a:solidFill>
              <a:srgbClr val="0000C9"/>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sp>
          <p:nvSpPr>
            <p:cNvPr id="14" name="Google Shape;18;p2">
              <a:extLst>
                <a:ext uri="{FF2B5EF4-FFF2-40B4-BE49-F238E27FC236}">
                  <a16:creationId xmlns:a16="http://schemas.microsoft.com/office/drawing/2014/main" id="{05F9DAF3-DD76-41B5-93EF-0334C2738E2C}"/>
                </a:ext>
              </a:extLst>
            </p:cNvPr>
            <p:cNvSpPr/>
            <p:nvPr userDrawn="1"/>
          </p:nvSpPr>
          <p:spPr bwMode="gray">
            <a:xfrm>
              <a:off x="910250" y="591197"/>
              <a:ext cx="293923" cy="45600"/>
            </a:xfrm>
            <a:prstGeom prst="rect">
              <a:avLst/>
            </a:prstGeom>
            <a:solidFill>
              <a:srgbClr val="0095FF"/>
            </a:solidFill>
            <a:ln>
              <a:noFill/>
            </a:ln>
          </p:spPr>
          <p:txBody>
            <a:bodyPr spcFirstLastPara="1" wrap="square" lIns="121868" tIns="121868" rIns="121868" bIns="121868" anchor="ctr" anchorCtr="0">
              <a:noAutofit/>
            </a:bodyPr>
            <a:lstStyle/>
            <a:p>
              <a:pPr marL="0" lvl="0" indent="0" algn="l" rtl="0">
                <a:spcBef>
                  <a:spcPts val="0"/>
                </a:spcBef>
                <a:spcAft>
                  <a:spcPts val="0"/>
                </a:spcAft>
                <a:buNone/>
              </a:pPr>
              <a:endParaRPr sz="2487" dirty="0"/>
            </a:p>
          </p:txBody>
        </p:sp>
      </p:grpSp>
      <p:sp>
        <p:nvSpPr>
          <p:cNvPr id="11" name="Slide Number Placeholder 5">
            <a:extLst>
              <a:ext uri="{FF2B5EF4-FFF2-40B4-BE49-F238E27FC236}">
                <a16:creationId xmlns:a16="http://schemas.microsoft.com/office/drawing/2014/main" id="{146C14D5-25B9-40A9-A7B3-25F17FEDDC36}"/>
              </a:ext>
            </a:extLst>
          </p:cNvPr>
          <p:cNvSpPr txBox="1">
            <a:spLocks/>
          </p:cNvSpPr>
          <p:nvPr userDrawn="1"/>
        </p:nvSpPr>
        <p:spPr bwMode="gray">
          <a:xfrm>
            <a:off x="11466324" y="6303596"/>
            <a:ext cx="276370" cy="335382"/>
          </a:xfrm>
          <a:prstGeom prst="rect">
            <a:avLst/>
          </a:prstGeom>
        </p:spPr>
        <p:txBody>
          <a:bodyPr wrap="square" lIns="0" tIns="0" rIns="0" bIns="0" anchor="b" anchorCtr="0"/>
          <a:lstStyle>
            <a:defPPr>
              <a:defRPr lang="en-US"/>
            </a:defPPr>
            <a:lvl1pPr marL="0" algn="r" defTabSz="914400" rtl="0" eaLnBrk="1" fontAlgn="base" latinLnBrk="0" hangingPunct="1">
              <a:lnSpc>
                <a:spcPct val="90000"/>
              </a:lnSpc>
              <a:spcBef>
                <a:spcPct val="0"/>
              </a:spcBef>
              <a:spcAft>
                <a:spcPct val="0"/>
              </a:spcAft>
              <a:defRPr lang="en-US" sz="900" b="0" kern="1200" smtClean="0">
                <a:solidFill>
                  <a:schemeClr val="tx1">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C0926A-889A-463A-A5EA-682F15689EEF}" type="slidenum">
              <a:rPr lang="en-US" sz="800" smtClean="0">
                <a:solidFill>
                  <a:srgbClr val="A1AAB1"/>
                </a:solidFill>
                <a:latin typeface="+mn-lt"/>
              </a:rPr>
              <a:pPr/>
              <a:t>‹#›</a:t>
            </a:fld>
            <a:endParaRPr lang="en-US" sz="800" dirty="0">
              <a:solidFill>
                <a:srgbClr val="A1AAB1"/>
              </a:solidFill>
              <a:latin typeface="+mn-lt"/>
            </a:endParaRPr>
          </a:p>
        </p:txBody>
      </p:sp>
      <p:pic>
        <p:nvPicPr>
          <p:cNvPr id="19" name="Google Shape;53;p7">
            <a:extLst>
              <a:ext uri="{FF2B5EF4-FFF2-40B4-BE49-F238E27FC236}">
                <a16:creationId xmlns:a16="http://schemas.microsoft.com/office/drawing/2014/main" id="{18CBED57-3765-4A2E-BBF3-6756DC9F3384}"/>
              </a:ext>
            </a:extLst>
          </p:cNvPr>
          <p:cNvPicPr preferRelativeResize="0">
            <a:picLocks noChangeAspect="1"/>
          </p:cNvPicPr>
          <p:nvPr userDrawn="1"/>
        </p:nvPicPr>
        <p:blipFill>
          <a:blip r:embed="rId40" cstate="email">
            <a:extLst>
              <a:ext uri="{28A0092B-C50C-407E-A947-70E740481C1C}">
                <a14:useLocalDpi xmlns:a14="http://schemas.microsoft.com/office/drawing/2010/main"/>
              </a:ext>
            </a:extLst>
          </a:blip>
          <a:srcRect t="787" b="787"/>
          <a:stretch/>
        </p:blipFill>
        <p:spPr bwMode="gray">
          <a:xfrm>
            <a:off x="446914" y="6346663"/>
            <a:ext cx="914638" cy="371811"/>
          </a:xfrm>
          <a:prstGeom prst="rect">
            <a:avLst/>
          </a:prstGeom>
          <a:noFill/>
          <a:ln>
            <a:noFill/>
          </a:ln>
        </p:spPr>
      </p:pic>
      <p:sp>
        <p:nvSpPr>
          <p:cNvPr id="4" name="文本框 3">
            <a:extLst>
              <a:ext uri="{FF2B5EF4-FFF2-40B4-BE49-F238E27FC236}">
                <a16:creationId xmlns:a16="http://schemas.microsoft.com/office/drawing/2014/main" id="{DD203EF8-BE44-D65D-77C6-3EF61B0029BE}"/>
              </a:ext>
            </a:extLst>
          </p:cNvPr>
          <p:cNvSpPr txBox="1"/>
          <p:nvPr userDrawn="1"/>
        </p:nvSpPr>
        <p:spPr bwMode="gray">
          <a:xfrm>
            <a:off x="1379670" y="6390526"/>
            <a:ext cx="735457" cy="265610"/>
          </a:xfrm>
          <a:prstGeom prst="rect">
            <a:avLst/>
          </a:prstGeom>
        </p:spPr>
        <p:txBody>
          <a:bodyPr wrap="square" lIns="45720" tIns="45720" rIns="45720" bIns="45720" rtlCol="0">
            <a:noAutofit/>
          </a:bodyPr>
          <a:lstStyle/>
          <a:p>
            <a:pPr marL="0" indent="0" algn="l">
              <a:lnSpc>
                <a:spcPct val="90000"/>
              </a:lnSpc>
              <a:spcBef>
                <a:spcPts val="1000"/>
              </a:spcBef>
              <a:buFont typeface="Arial" panose="020B0604020202020204" pitchFamily="34" charset="0"/>
              <a:buNone/>
            </a:pPr>
            <a:r>
              <a:rPr lang="zh-CN" altLang="en-US" sz="1600" b="1" dirty="0">
                <a:solidFill>
                  <a:schemeClr val="tx1"/>
                </a:solidFill>
                <a:latin typeface="微软雅黑" panose="020B0503020204020204" pitchFamily="34" charset="-122"/>
                <a:ea typeface="微软雅黑" panose="020B0503020204020204" pitchFamily="34" charset="-122"/>
              </a:rPr>
              <a:t>辉瑞</a:t>
            </a:r>
          </a:p>
        </p:txBody>
      </p:sp>
    </p:spTree>
    <p:custDataLst>
      <p:tags r:id="rId36"/>
    </p:custDataLst>
    <p:extLst>
      <p:ext uri="{BB962C8B-B14F-4D97-AF65-F5344CB8AC3E}">
        <p14:creationId xmlns:p14="http://schemas.microsoft.com/office/powerpoint/2010/main" val="218915440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Lst>
  <p:txStyles>
    <p:titleStyle>
      <a:lvl1pPr algn="l" defTabSz="914400" rtl="0" eaLnBrk="1" latinLnBrk="0" hangingPunct="1">
        <a:lnSpc>
          <a:spcPct val="85000"/>
        </a:lnSpc>
        <a:spcBef>
          <a:spcPts val="0"/>
        </a:spcBef>
        <a:buNone/>
        <a:defRPr lang="en-US" sz="2700" b="0" kern="1200" dirty="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tags" Target="../tags/tag55.xml"/><Relationship Id="rId4" Type="http://schemas.openxmlformats.org/officeDocument/2006/relationships/image" Target="../media/image10.emf"/></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tags" Target="../tags/tag56.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5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tags" Target="../tags/tag58.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59.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60.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8" Type="http://schemas.openxmlformats.org/officeDocument/2006/relationships/tags" Target="../tags/tag68.xml"/><Relationship Id="rId13" Type="http://schemas.openxmlformats.org/officeDocument/2006/relationships/tags" Target="../tags/tag73.xml"/><Relationship Id="rId18" Type="http://schemas.openxmlformats.org/officeDocument/2006/relationships/tags" Target="../tags/tag78.xml"/><Relationship Id="rId26" Type="http://schemas.openxmlformats.org/officeDocument/2006/relationships/oleObject" Target="../embeddings/oleObject11.bin"/><Relationship Id="rId3" Type="http://schemas.openxmlformats.org/officeDocument/2006/relationships/tags" Target="../tags/tag63.xml"/><Relationship Id="rId21" Type="http://schemas.openxmlformats.org/officeDocument/2006/relationships/tags" Target="../tags/tag81.xml"/><Relationship Id="rId7" Type="http://schemas.openxmlformats.org/officeDocument/2006/relationships/tags" Target="../tags/tag67.xml"/><Relationship Id="rId12" Type="http://schemas.openxmlformats.org/officeDocument/2006/relationships/tags" Target="../tags/tag72.xml"/><Relationship Id="rId17" Type="http://schemas.openxmlformats.org/officeDocument/2006/relationships/tags" Target="../tags/tag77.xml"/><Relationship Id="rId25" Type="http://schemas.openxmlformats.org/officeDocument/2006/relationships/notesSlide" Target="../notesSlides/notesSlide1.xml"/><Relationship Id="rId2" Type="http://schemas.openxmlformats.org/officeDocument/2006/relationships/tags" Target="../tags/tag62.xml"/><Relationship Id="rId16" Type="http://schemas.openxmlformats.org/officeDocument/2006/relationships/tags" Target="../tags/tag76.xml"/><Relationship Id="rId20" Type="http://schemas.openxmlformats.org/officeDocument/2006/relationships/tags" Target="../tags/tag80.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tags" Target="../tags/tag71.xml"/><Relationship Id="rId24" Type="http://schemas.openxmlformats.org/officeDocument/2006/relationships/slideLayout" Target="../slideLayouts/slideLayout3.xml"/><Relationship Id="rId5" Type="http://schemas.openxmlformats.org/officeDocument/2006/relationships/tags" Target="../tags/tag65.xml"/><Relationship Id="rId15" Type="http://schemas.openxmlformats.org/officeDocument/2006/relationships/tags" Target="../tags/tag75.xml"/><Relationship Id="rId23" Type="http://schemas.openxmlformats.org/officeDocument/2006/relationships/tags" Target="../tags/tag83.xml"/><Relationship Id="rId28" Type="http://schemas.openxmlformats.org/officeDocument/2006/relationships/chart" Target="../charts/chart1.xml"/><Relationship Id="rId10" Type="http://schemas.openxmlformats.org/officeDocument/2006/relationships/tags" Target="../tags/tag70.xml"/><Relationship Id="rId19" Type="http://schemas.openxmlformats.org/officeDocument/2006/relationships/tags" Target="../tags/tag79.xml"/><Relationship Id="rId4" Type="http://schemas.openxmlformats.org/officeDocument/2006/relationships/tags" Target="../tags/tag64.xml"/><Relationship Id="rId9" Type="http://schemas.openxmlformats.org/officeDocument/2006/relationships/tags" Target="../tags/tag69.xml"/><Relationship Id="rId14" Type="http://schemas.openxmlformats.org/officeDocument/2006/relationships/tags" Target="../tags/tag74.xml"/><Relationship Id="rId22" Type="http://schemas.openxmlformats.org/officeDocument/2006/relationships/tags" Target="../tags/tag82.xml"/><Relationship Id="rId27" Type="http://schemas.openxmlformats.org/officeDocument/2006/relationships/image" Target="../media/image1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84.xml"/><Relationship Id="rId5" Type="http://schemas.openxmlformats.org/officeDocument/2006/relationships/image" Target="../media/image11.emf"/><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1F550D4A-B18C-4553-821D-CE5B83651676}"/>
              </a:ext>
            </a:extLst>
          </p:cNvPr>
          <p:cNvGraphicFramePr>
            <a:graphicFrameLocks noChangeAspect="1"/>
          </p:cNvGraphicFramePr>
          <p:nvPr>
            <p:custDataLst>
              <p:tags r:id="rId1"/>
            </p:custDataLst>
            <p:extLst>
              <p:ext uri="{D42A27DB-BD31-4B8C-83A1-F6EECF244321}">
                <p14:modId xmlns:p14="http://schemas.microsoft.com/office/powerpoint/2010/main" val="4189585140"/>
              </p:ext>
            </p:extLst>
          </p:nvPr>
        </p:nvGraphicFramePr>
        <p:xfrm>
          <a:off x="4762" y="2480"/>
          <a:ext cx="1588" cy="1588"/>
        </p:xfrm>
        <a:graphic>
          <a:graphicData uri="http://schemas.openxmlformats.org/presentationml/2006/ole">
            <mc:AlternateContent xmlns:mc="http://schemas.openxmlformats.org/markup-compatibility/2006">
              <mc:Choice xmlns:v="urn:schemas-microsoft-com:vml" Requires="v">
                <p:oleObj name="think-cell 幻灯片" r:id="rId3" imgW="415" imgH="416" progId="TCLayout.ActiveDocument.1">
                  <p:embed/>
                </p:oleObj>
              </mc:Choice>
              <mc:Fallback>
                <p:oleObj name="think-cell 幻灯片" r:id="rId3" imgW="415" imgH="416" progId="TCLayout.ActiveDocument.1">
                  <p:embed/>
                  <p:pic>
                    <p:nvPicPr>
                      <p:cNvPr id="3" name="对象 2" hidden="1">
                        <a:extLst>
                          <a:ext uri="{FF2B5EF4-FFF2-40B4-BE49-F238E27FC236}">
                            <a16:creationId xmlns:a16="http://schemas.microsoft.com/office/drawing/2014/main" id="{1F550D4A-B18C-4553-821D-CE5B83651676}"/>
                          </a:ext>
                        </a:extLst>
                      </p:cNvPr>
                      <p:cNvPicPr/>
                      <p:nvPr/>
                    </p:nvPicPr>
                    <p:blipFill>
                      <a:blip r:embed="rId4"/>
                      <a:stretch>
                        <a:fillRect/>
                      </a:stretch>
                    </p:blipFill>
                    <p:spPr>
                      <a:xfrm>
                        <a:off x="4762" y="2480"/>
                        <a:ext cx="1588" cy="1588"/>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2D447232-E3CC-9DE6-129A-A1A9066740D4}"/>
              </a:ext>
            </a:extLst>
          </p:cNvPr>
          <p:cNvSpPr/>
          <p:nvPr/>
        </p:nvSpPr>
        <p:spPr bwMode="gray">
          <a:xfrm>
            <a:off x="6351" y="3224591"/>
            <a:ext cx="12185649" cy="1464861"/>
          </a:xfrm>
          <a:prstGeom prst="rect">
            <a:avLst/>
          </a:prstGeom>
          <a:solidFill>
            <a:srgbClr val="E0F5FF"/>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endParaRPr kumimoji="0" lang="zh-CN" altLang="en-US" sz="1800" b="1" i="0" u="none" strike="noStrike" kern="1200" cap="none" spc="0" normalizeH="0" baseline="0" noProof="0">
              <a:ln>
                <a:noFill/>
              </a:ln>
              <a:solidFill>
                <a:srgbClr val="0000C9"/>
              </a:solidFill>
              <a:effectLst/>
              <a:uLnTx/>
              <a:uFillTx/>
              <a:latin typeface="Arial" panose="020B0604020202020204"/>
              <a:ea typeface="黑体" panose="02010609060101010101" pitchFamily="49" charset="-122"/>
              <a:cs typeface="+mn-cs"/>
            </a:endParaRPr>
          </a:p>
        </p:txBody>
      </p:sp>
      <p:sp>
        <p:nvSpPr>
          <p:cNvPr id="22" name="Title 7">
            <a:extLst>
              <a:ext uri="{FF2B5EF4-FFF2-40B4-BE49-F238E27FC236}">
                <a16:creationId xmlns:a16="http://schemas.microsoft.com/office/drawing/2014/main" id="{3B1BD5AE-9FB7-B120-D8CD-18B94DAC71B2}"/>
              </a:ext>
            </a:extLst>
          </p:cNvPr>
          <p:cNvSpPr txBox="1">
            <a:spLocks/>
          </p:cNvSpPr>
          <p:nvPr/>
        </p:nvSpPr>
        <p:spPr bwMode="gray">
          <a:xfrm>
            <a:off x="2380528" y="1508159"/>
            <a:ext cx="7903536" cy="1779486"/>
          </a:xfrm>
          <a:prstGeom prst="rect">
            <a:avLst/>
          </a:prstGeom>
        </p:spPr>
        <p:txBody>
          <a:bodyPr vert="horz" lIns="0" tIns="45720" rIns="0" bIns="45720" rtlCol="0" anchor="ctr"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pPr algn="ctr">
              <a:lnSpc>
                <a:spcPct val="150000"/>
              </a:lnSpc>
            </a:pPr>
            <a:r>
              <a:rPr lang="zh-CN" altLang="en-US" sz="4400" dirty="0">
                <a:solidFill>
                  <a:schemeClr val="accent1"/>
                </a:solidFill>
                <a:latin typeface="微软雅黑" panose="020B0503020204020204" pitchFamily="34" charset="-122"/>
                <a:ea typeface="微软雅黑" panose="020B0503020204020204" pitchFamily="34" charset="-122"/>
              </a:rPr>
              <a:t>舒格利单抗</a:t>
            </a:r>
            <a:r>
              <a:rPr lang="zh-CN" altLang="en-US" sz="4400" dirty="0">
                <a:solidFill>
                  <a:srgbClr val="000000"/>
                </a:solidFill>
                <a:latin typeface="微软雅黑" panose="020B0503020204020204" pitchFamily="34" charset="-122"/>
                <a:ea typeface="微软雅黑" panose="020B0503020204020204" pitchFamily="34" charset="-122"/>
              </a:rPr>
              <a:t>注射液（</a:t>
            </a:r>
            <a:r>
              <a:rPr lang="zh-CN" altLang="en-US" sz="4400" dirty="0">
                <a:latin typeface="微软雅黑" panose="020B0503020204020204" pitchFamily="34" charset="-122"/>
                <a:ea typeface="微软雅黑" panose="020B0503020204020204" pitchFamily="34" charset="-122"/>
              </a:rPr>
              <a:t>择捷美</a:t>
            </a:r>
            <a:r>
              <a:rPr lang="en-US" altLang="zh-CN" sz="4400" b="0" baseline="30000" dirty="0">
                <a:latin typeface="微软雅黑" panose="020B0503020204020204" pitchFamily="34" charset="-122"/>
                <a:ea typeface="微软雅黑" panose="020B0503020204020204" pitchFamily="34" charset="-122"/>
              </a:rPr>
              <a:t>®</a:t>
            </a:r>
            <a:r>
              <a:rPr lang="zh-CN" altLang="en-US" sz="4400" b="0" dirty="0">
                <a:latin typeface="微软雅黑" panose="020B0503020204020204" pitchFamily="34" charset="-122"/>
                <a:ea typeface="微软雅黑" panose="020B0503020204020204" pitchFamily="34" charset="-122"/>
              </a:rPr>
              <a:t> </a:t>
            </a:r>
            <a:r>
              <a:rPr lang="zh-CN" altLang="en-US" sz="4400" dirty="0">
                <a:solidFill>
                  <a:srgbClr val="000000"/>
                </a:solidFill>
                <a:latin typeface="微软雅黑" panose="020B0503020204020204" pitchFamily="34" charset="-122"/>
                <a:ea typeface="微软雅黑" panose="020B0503020204020204" pitchFamily="34" charset="-122"/>
              </a:rPr>
              <a:t>）</a:t>
            </a:r>
            <a:br>
              <a:rPr lang="zh-CN" altLang="en-US" sz="4800" dirty="0">
                <a:solidFill>
                  <a:srgbClr val="000000"/>
                </a:solidFill>
                <a:highlight>
                  <a:srgbClr val="FFFF00"/>
                </a:highlight>
                <a:latin typeface="微软雅黑" panose="020B0503020204020204" pitchFamily="34" charset="-122"/>
                <a:ea typeface="微软雅黑" panose="020B0503020204020204" pitchFamily="34" charset="-122"/>
              </a:rPr>
            </a:br>
            <a:endParaRPr lang="zh-CN" altLang="en-US" dirty="0">
              <a:solidFill>
                <a:srgbClr val="0047BB"/>
              </a:solidFill>
              <a:latin typeface="微软雅黑" panose="020B0503020204020204" pitchFamily="34" charset="-122"/>
              <a:ea typeface="微软雅黑" panose="020B0503020204020204" pitchFamily="34" charset="-122"/>
            </a:endParaRPr>
          </a:p>
        </p:txBody>
      </p:sp>
      <p:sp>
        <p:nvSpPr>
          <p:cNvPr id="23" name="Text Placeholder 8">
            <a:extLst>
              <a:ext uri="{FF2B5EF4-FFF2-40B4-BE49-F238E27FC236}">
                <a16:creationId xmlns:a16="http://schemas.microsoft.com/office/drawing/2014/main" id="{7089CDC1-D367-7ABD-2750-4E8CC21DEF75}"/>
              </a:ext>
            </a:extLst>
          </p:cNvPr>
          <p:cNvSpPr txBox="1">
            <a:spLocks/>
          </p:cNvSpPr>
          <p:nvPr/>
        </p:nvSpPr>
        <p:spPr>
          <a:xfrm>
            <a:off x="3757820" y="5080135"/>
            <a:ext cx="4233672" cy="1054070"/>
          </a:xfrm>
          <a:prstGeom prst="rect">
            <a:avLst/>
          </a:prstGeom>
        </p:spPr>
        <p:txBody>
          <a:bodyPr anchor="ct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zh-CN" altLang="en-US" sz="1600" dirty="0">
                <a:solidFill>
                  <a:srgbClr val="000000"/>
                </a:solidFill>
                <a:latin typeface="微软雅黑" panose="020B0503020204020204" pitchFamily="34" charset="-122"/>
                <a:ea typeface="微软雅黑" panose="020B0503020204020204" pitchFamily="34" charset="-122"/>
              </a:rPr>
              <a:t>申报企业：</a:t>
            </a:r>
            <a:r>
              <a:rPr lang="zh-CN" altLang="en-US" sz="1600" b="1" dirty="0">
                <a:solidFill>
                  <a:srgbClr val="000000"/>
                </a:solidFill>
                <a:latin typeface="微软雅黑" panose="020B0503020204020204" pitchFamily="34" charset="-122"/>
                <a:ea typeface="微软雅黑" panose="020B0503020204020204" pitchFamily="34" charset="-122"/>
              </a:rPr>
              <a:t>辉瑞投资有限公司</a:t>
            </a:r>
            <a:endParaRPr lang="zh-CN" altLang="en-US" sz="1200" b="1" dirty="0">
              <a:solidFill>
                <a:srgbClr val="000000"/>
              </a:solidFill>
              <a:latin typeface="微软雅黑" panose="020B0503020204020204" pitchFamily="34" charset="-122"/>
              <a:ea typeface="微软雅黑" panose="020B0503020204020204" pitchFamily="34" charset="-122"/>
            </a:endParaRPr>
          </a:p>
        </p:txBody>
      </p:sp>
      <p:sp>
        <p:nvSpPr>
          <p:cNvPr id="2" name="文本框 1">
            <a:extLst>
              <a:ext uri="{FF2B5EF4-FFF2-40B4-BE49-F238E27FC236}">
                <a16:creationId xmlns:a16="http://schemas.microsoft.com/office/drawing/2014/main" id="{7D62CD4A-77AF-EBFC-8A8E-A404814C997F}"/>
              </a:ext>
            </a:extLst>
          </p:cNvPr>
          <p:cNvSpPr txBox="1"/>
          <p:nvPr/>
        </p:nvSpPr>
        <p:spPr bwMode="gray">
          <a:xfrm>
            <a:off x="-2" y="0"/>
            <a:ext cx="2380529" cy="462012"/>
          </a:xfrm>
          <a:prstGeom prst="rect">
            <a:avLst/>
          </a:prstGeom>
          <a:solidFill>
            <a:srgbClr val="FFFF00"/>
          </a:solidFill>
        </p:spPr>
        <p:txBody>
          <a:bodyPr wrap="square" lIns="45720" tIns="45720" rIns="45720" bIns="45720" rtlCol="0" anchor="ctr">
            <a:noAutofit/>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altLang="zh-CN" sz="16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PPT2</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（不含公平性</a:t>
            </a:r>
            <a:r>
              <a:rPr lang="zh-CN" altLang="en-US" sz="1600" dirty="0">
                <a:solidFill>
                  <a:srgbClr val="000000"/>
                </a:solidFill>
                <a:latin typeface="Arial" panose="020B0604020202020204"/>
                <a:ea typeface="黑体" panose="02010609060101010101" pitchFamily="49" charset="-122"/>
              </a:rPr>
              <a:t>二</a:t>
            </a:r>
            <a:r>
              <a:rPr kumimoji="0" lang="zh-CN" altLang="en-US" sz="1600" b="0" i="0" u="none" strike="noStrike" kern="1200" cap="none" spc="0" normalizeH="0" baseline="0" noProof="0" dirty="0">
                <a:ln>
                  <a:noFill/>
                </a:ln>
                <a:solidFill>
                  <a:srgbClr val="000000"/>
                </a:solidFill>
                <a:effectLst/>
                <a:uLnTx/>
                <a:uFillTx/>
                <a:latin typeface="Arial" panose="020B0604020202020204"/>
                <a:ea typeface="黑体" panose="02010609060101010101" pitchFamily="49" charset="-122"/>
                <a:cs typeface="+mn-cs"/>
              </a:rPr>
              <a:t>）</a:t>
            </a:r>
          </a:p>
        </p:txBody>
      </p:sp>
      <p:sp>
        <p:nvSpPr>
          <p:cNvPr id="4" name="文本框 3">
            <a:extLst>
              <a:ext uri="{FF2B5EF4-FFF2-40B4-BE49-F238E27FC236}">
                <a16:creationId xmlns:a16="http://schemas.microsoft.com/office/drawing/2014/main" id="{76948EFE-E89B-843A-EB63-78352C234107}"/>
              </a:ext>
            </a:extLst>
          </p:cNvPr>
          <p:cNvSpPr txBox="1"/>
          <p:nvPr/>
        </p:nvSpPr>
        <p:spPr bwMode="gray">
          <a:xfrm>
            <a:off x="-1" y="3744225"/>
            <a:ext cx="12185649" cy="531749"/>
          </a:xfrm>
          <a:prstGeom prst="rect">
            <a:avLst/>
          </a:prstGeom>
          <a:noFill/>
        </p:spPr>
        <p:txBody>
          <a:bodyPr wrap="square">
            <a:spAutoFit/>
          </a:bodyPr>
          <a:lstStyle/>
          <a:p>
            <a:pPr marL="8550" algn="ctr">
              <a:lnSpc>
                <a:spcPct val="120000"/>
              </a:lnSpc>
              <a:spcBef>
                <a:spcPts val="0"/>
              </a:spcBef>
              <a:spcAft>
                <a:spcPts val="600"/>
              </a:spcAft>
            </a:pPr>
            <a:r>
              <a:rPr lang="zh-CN" altLang="en-US" sz="2600" dirty="0">
                <a:latin typeface="微软雅黑" panose="020B0503020204020204" pitchFamily="34" charset="-122"/>
                <a:ea typeface="微软雅黑" panose="020B0503020204020204" pitchFamily="34" charset="-122"/>
              </a:rPr>
              <a:t>“</a:t>
            </a:r>
            <a:r>
              <a:rPr lang="zh-CN" altLang="en-US" sz="2600" b="1" dirty="0">
                <a:solidFill>
                  <a:srgbClr val="C00000"/>
                </a:solidFill>
                <a:latin typeface="微软雅黑" panose="020B0503020204020204" pitchFamily="34" charset="-122"/>
                <a:ea typeface="微软雅黑" panose="020B0503020204020204" pitchFamily="34" charset="-122"/>
              </a:rPr>
              <a:t>国家重大新药创制</a:t>
            </a:r>
            <a:r>
              <a:rPr lang="zh-CN" altLang="en-US" sz="2600" b="1" dirty="0">
                <a:latin typeface="微软雅黑" panose="020B0503020204020204" pitchFamily="34" charset="-122"/>
                <a:ea typeface="微软雅黑" panose="020B0503020204020204" pitchFamily="34" charset="-122"/>
              </a:rPr>
              <a:t>”</a:t>
            </a:r>
            <a:r>
              <a:rPr lang="zh-CN" altLang="en-US" sz="2600" dirty="0">
                <a:latin typeface="微软雅黑" panose="020B0503020204020204" pitchFamily="34" charset="-122"/>
                <a:ea typeface="微软雅黑" panose="020B0503020204020204" pitchFamily="34" charset="-122"/>
              </a:rPr>
              <a:t>项目         </a:t>
            </a:r>
            <a:r>
              <a:rPr lang="en-US" altLang="zh-CN" sz="2600" b="1" dirty="0">
                <a:solidFill>
                  <a:srgbClr val="C00000"/>
                </a:solidFill>
                <a:latin typeface="微软雅黑" panose="020B0503020204020204" pitchFamily="34" charset="-122"/>
                <a:ea typeface="微软雅黑" panose="020B0503020204020204" pitchFamily="34" charset="-122"/>
              </a:rPr>
              <a:t>1</a:t>
            </a:r>
            <a:r>
              <a:rPr lang="zh-CN" altLang="en-US" sz="2600" b="1" dirty="0">
                <a:solidFill>
                  <a:srgbClr val="C00000"/>
                </a:solidFill>
                <a:latin typeface="微软雅黑" panose="020B0503020204020204" pitchFamily="34" charset="-122"/>
                <a:ea typeface="微软雅黑" panose="020B0503020204020204" pitchFamily="34" charset="-122"/>
              </a:rPr>
              <a:t>类</a:t>
            </a:r>
            <a:r>
              <a:rPr lang="zh-CN" altLang="en-US" sz="2600" dirty="0">
                <a:latin typeface="微软雅黑" panose="020B0503020204020204" pitchFamily="34" charset="-122"/>
                <a:ea typeface="微软雅黑" panose="020B0503020204020204" pitchFamily="34" charset="-122"/>
              </a:rPr>
              <a:t>新药          纳入</a:t>
            </a:r>
            <a:r>
              <a:rPr lang="zh-CN" altLang="en-US" sz="2600" b="1" dirty="0">
                <a:solidFill>
                  <a:srgbClr val="C00000"/>
                </a:solidFill>
                <a:latin typeface="微软雅黑" panose="020B0503020204020204" pitchFamily="34" charset="-122"/>
                <a:ea typeface="微软雅黑" panose="020B0503020204020204" pitchFamily="34" charset="-122"/>
              </a:rPr>
              <a:t>突破性治疗药物</a:t>
            </a:r>
            <a:r>
              <a:rPr lang="en-US" altLang="zh-CN" sz="2600" b="1" dirty="0">
                <a:solidFill>
                  <a:srgbClr val="C00000"/>
                </a:solidFill>
                <a:latin typeface="微软雅黑" panose="020B0503020204020204" pitchFamily="34" charset="-122"/>
                <a:ea typeface="微软雅黑" panose="020B0503020204020204" pitchFamily="34" charset="-122"/>
              </a:rPr>
              <a:t>*</a:t>
            </a:r>
            <a:endParaRPr lang="en-US" altLang="zh-CN" sz="2600" dirty="0">
              <a:latin typeface="微软雅黑" panose="020B0503020204020204" pitchFamily="34" charset="-122"/>
              <a:ea typeface="微软雅黑" panose="020B0503020204020204" pitchFamily="34" charset="-122"/>
            </a:endParaRPr>
          </a:p>
        </p:txBody>
      </p:sp>
      <p:sp>
        <p:nvSpPr>
          <p:cNvPr id="6" name="文本框 5">
            <a:extLst>
              <a:ext uri="{FF2B5EF4-FFF2-40B4-BE49-F238E27FC236}">
                <a16:creationId xmlns:a16="http://schemas.microsoft.com/office/drawing/2014/main" id="{B7B2B470-3AB5-B114-6F65-B944B778370F}"/>
              </a:ext>
            </a:extLst>
          </p:cNvPr>
          <p:cNvSpPr txBox="1"/>
          <p:nvPr/>
        </p:nvSpPr>
        <p:spPr bwMode="gray">
          <a:xfrm>
            <a:off x="6627046" y="4708871"/>
            <a:ext cx="5506896" cy="250494"/>
          </a:xfrm>
          <a:prstGeom prst="rect">
            <a:avLst/>
          </a:prstGeom>
        </p:spPr>
        <p:txBody>
          <a:bodyPr wrap="square" lIns="45720" tIns="45720" rIns="45720" bIns="45720" rtlCol="0">
            <a:noAutofit/>
          </a:bodyPr>
          <a:lstStyle/>
          <a:p>
            <a:pPr algn="r">
              <a:lnSpc>
                <a:spcPct val="90000"/>
              </a:lnSpc>
              <a:spcBef>
                <a:spcPts val="1000"/>
              </a:spcBef>
            </a:pP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治疗复发或难治性结外</a:t>
            </a:r>
            <a:r>
              <a:rPr lang="en-US" altLang="zh-CN" sz="1200" dirty="0">
                <a:latin typeface="微软雅黑" panose="020B0503020204020204" pitchFamily="34" charset="-122"/>
                <a:ea typeface="微软雅黑" panose="020B0503020204020204" pitchFamily="34" charset="-122"/>
              </a:rPr>
              <a:t>NK/T</a:t>
            </a:r>
            <a:r>
              <a:rPr lang="zh-CN" altLang="en-US" sz="1200" dirty="0">
                <a:latin typeface="微软雅黑" panose="020B0503020204020204" pitchFamily="34" charset="-122"/>
                <a:ea typeface="微软雅黑" panose="020B0503020204020204" pitchFamily="34" charset="-122"/>
              </a:rPr>
              <a:t>细胞淋巴瘤纳入突破性治疗药物</a:t>
            </a:r>
            <a:endParaRPr lang="en-US" sz="1200" dirty="0" err="1">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4490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id="{2A86F263-CDAD-836F-D454-8375637E9164}"/>
              </a:ext>
            </a:extLst>
          </p:cNvPr>
          <p:cNvSpPr/>
          <p:nvPr/>
        </p:nvSpPr>
        <p:spPr bwMode="gray">
          <a:xfrm>
            <a:off x="6154038" y="4168615"/>
            <a:ext cx="5396731" cy="1831236"/>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31" name="组合 30">
            <a:extLst>
              <a:ext uri="{FF2B5EF4-FFF2-40B4-BE49-F238E27FC236}">
                <a16:creationId xmlns:a16="http://schemas.microsoft.com/office/drawing/2014/main" id="{336116A2-7171-05BE-DB4F-FEB84392D9B3}"/>
              </a:ext>
            </a:extLst>
          </p:cNvPr>
          <p:cNvGrpSpPr/>
          <p:nvPr/>
        </p:nvGrpSpPr>
        <p:grpSpPr>
          <a:xfrm>
            <a:off x="7745956" y="3904408"/>
            <a:ext cx="2216188" cy="563986"/>
            <a:chOff x="7855131" y="3706034"/>
            <a:chExt cx="2505624" cy="563986"/>
          </a:xfrm>
        </p:grpSpPr>
        <p:sp>
          <p:nvSpPr>
            <p:cNvPr id="14" name="矩形 13">
              <a:extLst>
                <a:ext uri="{FF2B5EF4-FFF2-40B4-BE49-F238E27FC236}">
                  <a16:creationId xmlns:a16="http://schemas.microsoft.com/office/drawing/2014/main" id="{564DC406-008A-F86C-3DAB-AB27D080C261}"/>
                </a:ext>
              </a:extLst>
            </p:cNvPr>
            <p:cNvSpPr/>
            <p:nvPr/>
          </p:nvSpPr>
          <p:spPr bwMode="gray">
            <a:xfrm>
              <a:off x="7855131" y="3706034"/>
              <a:ext cx="2505624" cy="563986"/>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latin typeface="+mj-lt"/>
              </a:endParaRPr>
            </a:p>
          </p:txBody>
        </p:sp>
        <p:grpSp>
          <p:nvGrpSpPr>
            <p:cNvPr id="36" name="组合 35">
              <a:extLst>
                <a:ext uri="{FF2B5EF4-FFF2-40B4-BE49-F238E27FC236}">
                  <a16:creationId xmlns:a16="http://schemas.microsoft.com/office/drawing/2014/main" id="{1131AFDA-5458-A193-E78F-BAC8469D9909}"/>
                </a:ext>
              </a:extLst>
            </p:cNvPr>
            <p:cNvGrpSpPr/>
            <p:nvPr/>
          </p:nvGrpSpPr>
          <p:grpSpPr>
            <a:xfrm>
              <a:off x="7918359" y="3745785"/>
              <a:ext cx="2442396" cy="457578"/>
              <a:chOff x="7483919" y="3696233"/>
              <a:chExt cx="2442396" cy="457578"/>
            </a:xfrm>
          </p:grpSpPr>
          <p:sp>
            <p:nvSpPr>
              <p:cNvPr id="15" name="文本框 14">
                <a:extLst>
                  <a:ext uri="{FF2B5EF4-FFF2-40B4-BE49-F238E27FC236}">
                    <a16:creationId xmlns:a16="http://schemas.microsoft.com/office/drawing/2014/main" id="{847A94A8-4E63-7939-99AA-DEC6506B3A12}"/>
                  </a:ext>
                </a:extLst>
              </p:cNvPr>
              <p:cNvSpPr txBox="1"/>
              <p:nvPr/>
            </p:nvSpPr>
            <p:spPr bwMode="gray">
              <a:xfrm>
                <a:off x="7941497" y="3738420"/>
                <a:ext cx="1984818" cy="400110"/>
              </a:xfrm>
              <a:prstGeom prst="rect">
                <a:avLst/>
              </a:prstGeom>
              <a:noFill/>
            </p:spPr>
            <p:txBody>
              <a:bodyPr wrap="square">
                <a:spAutoFit/>
              </a:bodyPr>
              <a:lstStyle/>
              <a:p>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便于临床管理</a:t>
                </a:r>
                <a:endParaRPr lang="zh-CN" altLang="en-US" sz="2000" dirty="0">
                  <a:latin typeface="微软雅黑" panose="020B0503020204020204" pitchFamily="34" charset="-122"/>
                  <a:ea typeface="微软雅黑" panose="020B0503020204020204" pitchFamily="34" charset="-122"/>
                </a:endParaRPr>
              </a:p>
            </p:txBody>
          </p:sp>
          <p:pic>
            <p:nvPicPr>
              <p:cNvPr id="29" name="图形 28" descr="药品 纯色填充">
                <a:extLst>
                  <a:ext uri="{FF2B5EF4-FFF2-40B4-BE49-F238E27FC236}">
                    <a16:creationId xmlns:a16="http://schemas.microsoft.com/office/drawing/2014/main" id="{3FD3D6C2-3893-A5E6-5217-A49F2BF63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3919" y="3696233"/>
                <a:ext cx="457578" cy="457578"/>
              </a:xfrm>
              <a:prstGeom prst="rect">
                <a:avLst/>
              </a:prstGeom>
            </p:spPr>
          </p:pic>
        </p:grpSp>
      </p:grpSp>
      <p:sp>
        <p:nvSpPr>
          <p:cNvPr id="35" name="文本框 34">
            <a:extLst>
              <a:ext uri="{FF2B5EF4-FFF2-40B4-BE49-F238E27FC236}">
                <a16:creationId xmlns:a16="http://schemas.microsoft.com/office/drawing/2014/main" id="{9C43B16F-F99E-8B1E-720A-FF6C85254428}"/>
              </a:ext>
            </a:extLst>
          </p:cNvPr>
          <p:cNvSpPr txBox="1"/>
          <p:nvPr/>
        </p:nvSpPr>
        <p:spPr bwMode="gray">
          <a:xfrm>
            <a:off x="6324510" y="4720366"/>
            <a:ext cx="4846550" cy="587084"/>
          </a:xfrm>
          <a:prstGeom prst="rect">
            <a:avLst/>
          </a:prstGeom>
          <a:noFill/>
        </p:spPr>
        <p:txBody>
          <a:bodyPr wrap="square">
            <a:spAutoFit/>
          </a:bodyPr>
          <a:lstStyle/>
          <a:p>
            <a:pPr>
              <a:lnSpc>
                <a:spcPct val="120000"/>
              </a:lnSpc>
              <a:spcAft>
                <a:spcPts val="1000"/>
              </a:spcAft>
            </a:pPr>
            <a:r>
              <a:rPr lang="zh-CN" altLang="en-US" sz="1400" dirty="0">
                <a:effectLst/>
                <a:ea typeface="微软雅黑" panose="020B0503020204020204" pitchFamily="34" charset="-122"/>
                <a:cs typeface="Times New Roman" panose="02020603050405020304" pitchFamily="18" charset="0"/>
              </a:rPr>
              <a:t>所有获批适应症的用药周期均</a:t>
            </a:r>
            <a:r>
              <a:rPr lang="zh-CN" altLang="en-US" sz="1400" b="1" dirty="0">
                <a:effectLst/>
                <a:ea typeface="微软雅黑" panose="020B0503020204020204" pitchFamily="34" charset="-122"/>
                <a:cs typeface="Times New Roman" panose="02020603050405020304" pitchFamily="18" charset="0"/>
              </a:rPr>
              <a:t>长达</a:t>
            </a:r>
            <a:r>
              <a:rPr lang="en-US" altLang="zh-CN" sz="1400" b="1" dirty="0">
                <a:effectLst/>
                <a:ea typeface="微软雅黑" panose="020B0503020204020204" pitchFamily="34" charset="-122"/>
                <a:cs typeface="Times New Roman" panose="02020603050405020304" pitchFamily="18" charset="0"/>
              </a:rPr>
              <a:t>3</a:t>
            </a:r>
            <a:r>
              <a:rPr lang="zh-CN" altLang="en-US" sz="1400" b="1" dirty="0">
                <a:effectLst/>
                <a:ea typeface="微软雅黑" panose="020B0503020204020204" pitchFamily="34" charset="-122"/>
                <a:cs typeface="Times New Roman" panose="02020603050405020304" pitchFamily="18" charset="0"/>
              </a:rPr>
              <a:t>周</a:t>
            </a:r>
            <a:r>
              <a:rPr lang="en-US" altLang="zh-CN" sz="1400" b="1" dirty="0">
                <a:effectLst/>
                <a:ea typeface="微软雅黑" panose="020B0503020204020204" pitchFamily="34" charset="-122"/>
                <a:cs typeface="Times New Roman" panose="02020603050405020304" pitchFamily="18" charset="0"/>
              </a:rPr>
              <a:t>1</a:t>
            </a:r>
            <a:r>
              <a:rPr lang="zh-CN" altLang="en-US" sz="1400" b="1" dirty="0">
                <a:effectLst/>
                <a:ea typeface="微软雅黑" panose="020B0503020204020204" pitchFamily="34" charset="-122"/>
                <a:cs typeface="Times New Roman" panose="02020603050405020304" pitchFamily="18" charset="0"/>
              </a:rPr>
              <a:t>次</a:t>
            </a:r>
            <a:r>
              <a:rPr lang="zh-CN" altLang="en-US" sz="1400" dirty="0">
                <a:effectLst/>
                <a:ea typeface="微软雅黑" panose="020B0503020204020204" pitchFamily="34" charset="-122"/>
                <a:cs typeface="Times New Roman" panose="02020603050405020304" pitchFamily="18" charset="0"/>
              </a:rPr>
              <a:t>且为</a:t>
            </a:r>
            <a:r>
              <a:rPr lang="zh-CN" altLang="en-US" sz="1400" b="1" dirty="0">
                <a:effectLst/>
                <a:ea typeface="微软雅黑" panose="020B0503020204020204" pitchFamily="34" charset="-122"/>
                <a:cs typeface="Times New Roman" panose="02020603050405020304" pitchFamily="18" charset="0"/>
              </a:rPr>
              <a:t>固定剂量给药</a:t>
            </a:r>
            <a:r>
              <a:rPr lang="zh-CN" altLang="en-US" sz="1400" dirty="0">
                <a:effectLst/>
                <a:ea typeface="微软雅黑" panose="020B0503020204020204" pitchFamily="34" charset="-122"/>
                <a:cs typeface="Times New Roman" panose="02020603050405020304" pitchFamily="18" charset="0"/>
              </a:rPr>
              <a:t>，</a:t>
            </a:r>
            <a:r>
              <a:rPr lang="zh-CN" altLang="en-US" sz="1400" b="1" dirty="0">
                <a:effectLst/>
                <a:ea typeface="微软雅黑" panose="020B0503020204020204" pitchFamily="34" charset="-122"/>
                <a:cs typeface="Times New Roman" panose="02020603050405020304" pitchFamily="18" charset="0"/>
              </a:rPr>
              <a:t>依从性高</a:t>
            </a:r>
            <a:r>
              <a:rPr lang="zh-CN" altLang="en-US" sz="1400" dirty="0">
                <a:effectLst/>
                <a:ea typeface="微软雅黑" panose="020B0503020204020204" pitchFamily="34" charset="-122"/>
                <a:cs typeface="Times New Roman" panose="02020603050405020304" pitchFamily="18" charset="0"/>
              </a:rPr>
              <a:t>，临床使用方便</a:t>
            </a:r>
            <a:r>
              <a:rPr lang="en-US" altLang="zh-CN" sz="1400" baseline="30000" dirty="0">
                <a:effectLst/>
                <a:latin typeface="微软雅黑" panose="020B0503020204020204" pitchFamily="34" charset="-122"/>
                <a:ea typeface="微软雅黑" panose="020B0503020204020204" pitchFamily="34" charset="-122"/>
                <a:cs typeface="Times New Roman" panose="02020603050405020304" pitchFamily="18" charset="0"/>
                <a:sym typeface="Arial" panose="020B0604020202020204" pitchFamily="34" charset="0"/>
              </a:rPr>
              <a:t>4</a:t>
            </a:r>
            <a:endParaRPr lang="en-US" altLang="zh-CN" sz="1400" dirty="0">
              <a:effectLst/>
              <a:ea typeface="微软雅黑" panose="020B0503020204020204" pitchFamily="34" charset="-122"/>
              <a:cs typeface="Times New Roman" panose="02020603050405020304" pitchFamily="18" charset="0"/>
            </a:endParaRPr>
          </a:p>
        </p:txBody>
      </p:sp>
      <p:sp>
        <p:nvSpPr>
          <p:cNvPr id="37" name="矩形 36">
            <a:extLst>
              <a:ext uri="{FF2B5EF4-FFF2-40B4-BE49-F238E27FC236}">
                <a16:creationId xmlns:a16="http://schemas.microsoft.com/office/drawing/2014/main" id="{6D12E429-271E-2D1B-C3C6-86B379D0E4D9}"/>
              </a:ext>
            </a:extLst>
          </p:cNvPr>
          <p:cNvSpPr/>
          <p:nvPr/>
        </p:nvSpPr>
        <p:spPr bwMode="gray">
          <a:xfrm>
            <a:off x="6153209" y="1744171"/>
            <a:ext cx="5401683" cy="199806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38" name="矩形 37">
            <a:extLst>
              <a:ext uri="{FF2B5EF4-FFF2-40B4-BE49-F238E27FC236}">
                <a16:creationId xmlns:a16="http://schemas.microsoft.com/office/drawing/2014/main" id="{5A4C0780-1C3C-5B49-949F-B2ECC1661695}"/>
              </a:ext>
            </a:extLst>
          </p:cNvPr>
          <p:cNvSpPr/>
          <p:nvPr/>
        </p:nvSpPr>
        <p:spPr bwMode="gray">
          <a:xfrm>
            <a:off x="7676962" y="1455086"/>
            <a:ext cx="2185495" cy="603845"/>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latin typeface="+mj-lt"/>
            </a:endParaRPr>
          </a:p>
        </p:txBody>
      </p:sp>
      <p:sp>
        <p:nvSpPr>
          <p:cNvPr id="8" name="文本框 7">
            <a:extLst>
              <a:ext uri="{FF2B5EF4-FFF2-40B4-BE49-F238E27FC236}">
                <a16:creationId xmlns:a16="http://schemas.microsoft.com/office/drawing/2014/main" id="{C771E4BF-27EE-A4BF-E35D-A49D73F34F67}"/>
              </a:ext>
            </a:extLst>
          </p:cNvPr>
          <p:cNvSpPr txBox="1"/>
          <p:nvPr/>
        </p:nvSpPr>
        <p:spPr bwMode="gray">
          <a:xfrm>
            <a:off x="8038925" y="1503784"/>
            <a:ext cx="1873768" cy="430374"/>
          </a:xfrm>
          <a:prstGeom prst="rect">
            <a:avLst/>
          </a:prstGeom>
          <a:noFill/>
        </p:spPr>
        <p:txBody>
          <a:bodyPr wrap="square">
            <a:spAutoFit/>
          </a:bodyPr>
          <a:lstStyle/>
          <a:p>
            <a:pPr algn="ctr">
              <a:lnSpc>
                <a:spcPct val="120000"/>
              </a:lnSpc>
              <a:spcBef>
                <a:spcPts val="600"/>
              </a:spcBef>
            </a:pPr>
            <a:r>
              <a:rPr lang="zh-CN" altLang="en-US" sz="2000" b="1" dirty="0">
                <a:latin typeface="微软雅黑" panose="020B0503020204020204" pitchFamily="34" charset="-122"/>
                <a:ea typeface="微软雅黑" panose="020B0503020204020204" pitchFamily="34" charset="-122"/>
              </a:rPr>
              <a:t>突破性创新</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17" name="Group 654">
            <a:extLst>
              <a:ext uri="{FF2B5EF4-FFF2-40B4-BE49-F238E27FC236}">
                <a16:creationId xmlns:a16="http://schemas.microsoft.com/office/drawing/2014/main" id="{884C6F29-BBC5-6995-6DAF-D283A60F7332}"/>
              </a:ext>
            </a:extLst>
          </p:cNvPr>
          <p:cNvGrpSpPr/>
          <p:nvPr/>
        </p:nvGrpSpPr>
        <p:grpSpPr>
          <a:xfrm>
            <a:off x="7801880" y="1574644"/>
            <a:ext cx="429535" cy="359882"/>
            <a:chOff x="5083176" y="1931988"/>
            <a:chExt cx="382588" cy="304802"/>
          </a:xfrm>
          <a:solidFill>
            <a:srgbClr val="0047BB"/>
          </a:solidFill>
        </p:grpSpPr>
        <p:sp>
          <p:nvSpPr>
            <p:cNvPr id="18" name="Freeform 478">
              <a:extLst>
                <a:ext uri="{FF2B5EF4-FFF2-40B4-BE49-F238E27FC236}">
                  <a16:creationId xmlns:a16="http://schemas.microsoft.com/office/drawing/2014/main" id="{60727179-FDD6-1A90-002A-0D8D32F6D944}"/>
                </a:ext>
              </a:extLst>
            </p:cNvPr>
            <p:cNvSpPr>
              <a:spLocks/>
            </p:cNvSpPr>
            <p:nvPr/>
          </p:nvSpPr>
          <p:spPr bwMode="auto">
            <a:xfrm>
              <a:off x="5083176" y="2082802"/>
              <a:ext cx="382588" cy="153988"/>
            </a:xfrm>
            <a:custGeom>
              <a:avLst/>
              <a:gdLst>
                <a:gd name="T0" fmla="*/ 0 w 246"/>
                <a:gd name="T1" fmla="*/ 69 h 99"/>
                <a:gd name="T2" fmla="*/ 21 w 246"/>
                <a:gd name="T3" fmla="*/ 63 h 99"/>
                <a:gd name="T4" fmla="*/ 122 w 246"/>
                <a:gd name="T5" fmla="*/ 99 h 99"/>
                <a:gd name="T6" fmla="*/ 230 w 246"/>
                <a:gd name="T7" fmla="*/ 57 h 99"/>
                <a:gd name="T8" fmla="*/ 219 w 246"/>
                <a:gd name="T9" fmla="*/ 31 h 99"/>
                <a:gd name="T10" fmla="*/ 148 w 246"/>
                <a:gd name="T11" fmla="*/ 54 h 99"/>
                <a:gd name="T12" fmla="*/ 123 w 246"/>
                <a:gd name="T13" fmla="*/ 75 h 99"/>
                <a:gd name="T14" fmla="*/ 67 w 246"/>
                <a:gd name="T15" fmla="*/ 54 h 99"/>
                <a:gd name="T16" fmla="*/ 70 w 246"/>
                <a:gd name="T17" fmla="*/ 47 h 99"/>
                <a:gd name="T18" fmla="*/ 123 w 246"/>
                <a:gd name="T19" fmla="*/ 68 h 99"/>
                <a:gd name="T20" fmla="*/ 133 w 246"/>
                <a:gd name="T21" fmla="*/ 42 h 99"/>
                <a:gd name="T22" fmla="*/ 0 w 246"/>
                <a:gd name="T23" fmla="*/ 9 h 99"/>
                <a:gd name="T24" fmla="*/ 0 w 246"/>
                <a:gd name="T2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6" h="99">
                  <a:moveTo>
                    <a:pt x="0" y="69"/>
                  </a:moveTo>
                  <a:cubicBezTo>
                    <a:pt x="10" y="65"/>
                    <a:pt x="18" y="63"/>
                    <a:pt x="21" y="63"/>
                  </a:cubicBezTo>
                  <a:cubicBezTo>
                    <a:pt x="31" y="63"/>
                    <a:pt x="100" y="99"/>
                    <a:pt x="122" y="99"/>
                  </a:cubicBezTo>
                  <a:cubicBezTo>
                    <a:pt x="141" y="99"/>
                    <a:pt x="230" y="57"/>
                    <a:pt x="230" y="57"/>
                  </a:cubicBezTo>
                  <a:cubicBezTo>
                    <a:pt x="246" y="51"/>
                    <a:pt x="235" y="25"/>
                    <a:pt x="219" y="31"/>
                  </a:cubicBezTo>
                  <a:cubicBezTo>
                    <a:pt x="148" y="54"/>
                    <a:pt x="148" y="54"/>
                    <a:pt x="148" y="54"/>
                  </a:cubicBezTo>
                  <a:cubicBezTo>
                    <a:pt x="146" y="70"/>
                    <a:pt x="133" y="77"/>
                    <a:pt x="123" y="75"/>
                  </a:cubicBezTo>
                  <a:cubicBezTo>
                    <a:pt x="115" y="73"/>
                    <a:pt x="67" y="54"/>
                    <a:pt x="67" y="54"/>
                  </a:cubicBezTo>
                  <a:cubicBezTo>
                    <a:pt x="70" y="47"/>
                    <a:pt x="70" y="47"/>
                    <a:pt x="70" y="47"/>
                  </a:cubicBezTo>
                  <a:cubicBezTo>
                    <a:pt x="123" y="68"/>
                    <a:pt x="123" y="68"/>
                    <a:pt x="123" y="68"/>
                  </a:cubicBezTo>
                  <a:cubicBezTo>
                    <a:pt x="137" y="71"/>
                    <a:pt x="149" y="50"/>
                    <a:pt x="133" y="42"/>
                  </a:cubicBezTo>
                  <a:cubicBezTo>
                    <a:pt x="67" y="11"/>
                    <a:pt x="43" y="0"/>
                    <a:pt x="0" y="9"/>
                  </a:cubicBezTo>
                  <a:cubicBezTo>
                    <a:pt x="0" y="21"/>
                    <a:pt x="0" y="64"/>
                    <a:pt x="0" y="69"/>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9" name="Freeform 479">
              <a:extLst>
                <a:ext uri="{FF2B5EF4-FFF2-40B4-BE49-F238E27FC236}">
                  <a16:creationId xmlns:a16="http://schemas.microsoft.com/office/drawing/2014/main" id="{C9D9D491-DAA6-FCF3-7887-8050136471CE}"/>
                </a:ext>
              </a:extLst>
            </p:cNvPr>
            <p:cNvSpPr>
              <a:spLocks/>
            </p:cNvSpPr>
            <p:nvPr/>
          </p:nvSpPr>
          <p:spPr bwMode="auto">
            <a:xfrm>
              <a:off x="5256213"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0" name="Freeform 480">
              <a:extLst>
                <a:ext uri="{FF2B5EF4-FFF2-40B4-BE49-F238E27FC236}">
                  <a16:creationId xmlns:a16="http://schemas.microsoft.com/office/drawing/2014/main" id="{17B691D7-AA07-033E-BC7B-AB28BF97D2E6}"/>
                </a:ext>
              </a:extLst>
            </p:cNvPr>
            <p:cNvSpPr>
              <a:spLocks/>
            </p:cNvSpPr>
            <p:nvPr/>
          </p:nvSpPr>
          <p:spPr bwMode="auto">
            <a:xfrm>
              <a:off x="5256213"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1" name="Freeform 481">
              <a:extLst>
                <a:ext uri="{FF2B5EF4-FFF2-40B4-BE49-F238E27FC236}">
                  <a16:creationId xmlns:a16="http://schemas.microsoft.com/office/drawing/2014/main" id="{467D8548-993B-F855-A26B-832302691503}"/>
                </a:ext>
              </a:extLst>
            </p:cNvPr>
            <p:cNvSpPr>
              <a:spLocks/>
            </p:cNvSpPr>
            <p:nvPr/>
          </p:nvSpPr>
          <p:spPr bwMode="auto">
            <a:xfrm>
              <a:off x="5256213"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 name="Freeform 482">
              <a:extLst>
                <a:ext uri="{FF2B5EF4-FFF2-40B4-BE49-F238E27FC236}">
                  <a16:creationId xmlns:a16="http://schemas.microsoft.com/office/drawing/2014/main" id="{BF141C94-BBFC-AB35-2F9C-3B3DF4B5281C}"/>
                </a:ext>
              </a:extLst>
            </p:cNvPr>
            <p:cNvSpPr>
              <a:spLocks/>
            </p:cNvSpPr>
            <p:nvPr/>
          </p:nvSpPr>
          <p:spPr bwMode="auto">
            <a:xfrm>
              <a:off x="5256213"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3" name="Freeform 483">
              <a:extLst>
                <a:ext uri="{FF2B5EF4-FFF2-40B4-BE49-F238E27FC236}">
                  <a16:creationId xmlns:a16="http://schemas.microsoft.com/office/drawing/2014/main" id="{0109755E-4381-B672-EF71-8DA279DE5836}"/>
                </a:ext>
              </a:extLst>
            </p:cNvPr>
            <p:cNvSpPr>
              <a:spLocks/>
            </p:cNvSpPr>
            <p:nvPr/>
          </p:nvSpPr>
          <p:spPr bwMode="auto">
            <a:xfrm>
              <a:off x="5343526" y="2063751"/>
              <a:ext cx="76200" cy="11113"/>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4" name="Freeform 484">
              <a:extLst>
                <a:ext uri="{FF2B5EF4-FFF2-40B4-BE49-F238E27FC236}">
                  <a16:creationId xmlns:a16="http://schemas.microsoft.com/office/drawing/2014/main" id="{210D8420-4950-8FE7-35FD-2D3334521D1C}"/>
                </a:ext>
              </a:extLst>
            </p:cNvPr>
            <p:cNvSpPr>
              <a:spLocks/>
            </p:cNvSpPr>
            <p:nvPr/>
          </p:nvSpPr>
          <p:spPr bwMode="auto">
            <a:xfrm>
              <a:off x="5343526" y="2084389"/>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5" name="Freeform 485">
              <a:extLst>
                <a:ext uri="{FF2B5EF4-FFF2-40B4-BE49-F238E27FC236}">
                  <a16:creationId xmlns:a16="http://schemas.microsoft.com/office/drawing/2014/main" id="{BC2A9FB9-94EA-770E-2769-4F12A98D11C2}"/>
                </a:ext>
              </a:extLst>
            </p:cNvPr>
            <p:cNvSpPr>
              <a:spLocks/>
            </p:cNvSpPr>
            <p:nvPr/>
          </p:nvSpPr>
          <p:spPr bwMode="auto">
            <a:xfrm>
              <a:off x="5343526" y="2106614"/>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1"/>
                    <a:pt x="47" y="0"/>
                    <a:pt x="45" y="0"/>
                  </a:cubicBezTo>
                  <a:cubicBezTo>
                    <a:pt x="4" y="0"/>
                    <a:pt x="4" y="0"/>
                    <a:pt x="4" y="0"/>
                  </a:cubicBezTo>
                  <a:cubicBezTo>
                    <a:pt x="2" y="0"/>
                    <a:pt x="0" y="1"/>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6" name="Freeform 487">
              <a:extLst>
                <a:ext uri="{FF2B5EF4-FFF2-40B4-BE49-F238E27FC236}">
                  <a16:creationId xmlns:a16="http://schemas.microsoft.com/office/drawing/2014/main" id="{DC66DB04-6299-1670-55AA-C943983C15C0}"/>
                </a:ext>
              </a:extLst>
            </p:cNvPr>
            <p:cNvSpPr>
              <a:spLocks/>
            </p:cNvSpPr>
            <p:nvPr/>
          </p:nvSpPr>
          <p:spPr bwMode="auto">
            <a:xfrm>
              <a:off x="5343525" y="2019301"/>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7" name="Freeform 488">
              <a:extLst>
                <a:ext uri="{FF2B5EF4-FFF2-40B4-BE49-F238E27FC236}">
                  <a16:creationId xmlns:a16="http://schemas.microsoft.com/office/drawing/2014/main" id="{085A81FB-4834-5C79-A00D-324D3EA070A4}"/>
                </a:ext>
              </a:extLst>
            </p:cNvPr>
            <p:cNvSpPr>
              <a:spLocks/>
            </p:cNvSpPr>
            <p:nvPr/>
          </p:nvSpPr>
          <p:spPr bwMode="auto">
            <a:xfrm>
              <a:off x="5343525" y="2041526"/>
              <a:ext cx="76200" cy="12700"/>
            </a:xfrm>
            <a:custGeom>
              <a:avLst/>
              <a:gdLst>
                <a:gd name="T0" fmla="*/ 45 w 49"/>
                <a:gd name="T1" fmla="*/ 8 h 8"/>
                <a:gd name="T2" fmla="*/ 49 w 49"/>
                <a:gd name="T3" fmla="*/ 4 h 8"/>
                <a:gd name="T4" fmla="*/ 45 w 49"/>
                <a:gd name="T5" fmla="*/ 0 h 8"/>
                <a:gd name="T6" fmla="*/ 4 w 49"/>
                <a:gd name="T7" fmla="*/ 0 h 8"/>
                <a:gd name="T8" fmla="*/ 0 w 49"/>
                <a:gd name="T9" fmla="*/ 4 h 8"/>
                <a:gd name="T10" fmla="*/ 4 w 49"/>
                <a:gd name="T11" fmla="*/ 8 h 8"/>
                <a:gd name="T12" fmla="*/ 45 w 49"/>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49" h="8">
                  <a:moveTo>
                    <a:pt x="45" y="8"/>
                  </a:moveTo>
                  <a:cubicBezTo>
                    <a:pt x="47" y="8"/>
                    <a:pt x="49" y="6"/>
                    <a:pt x="49" y="4"/>
                  </a:cubicBezTo>
                  <a:cubicBezTo>
                    <a:pt x="49" y="2"/>
                    <a:pt x="47" y="0"/>
                    <a:pt x="45" y="0"/>
                  </a:cubicBezTo>
                  <a:cubicBezTo>
                    <a:pt x="4" y="0"/>
                    <a:pt x="4" y="0"/>
                    <a:pt x="4" y="0"/>
                  </a:cubicBezTo>
                  <a:cubicBezTo>
                    <a:pt x="2" y="0"/>
                    <a:pt x="0" y="2"/>
                    <a:pt x="0" y="4"/>
                  </a:cubicBezTo>
                  <a:cubicBezTo>
                    <a:pt x="0" y="6"/>
                    <a:pt x="2" y="8"/>
                    <a:pt x="4" y="8"/>
                  </a:cubicBezTo>
                  <a:lnTo>
                    <a:pt x="45"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8" name="Oval 489">
              <a:extLst>
                <a:ext uri="{FF2B5EF4-FFF2-40B4-BE49-F238E27FC236}">
                  <a16:creationId xmlns:a16="http://schemas.microsoft.com/office/drawing/2014/main" id="{9E78E9EA-169E-8DB4-9113-72621E068F5D}"/>
                </a:ext>
              </a:extLst>
            </p:cNvPr>
            <p:cNvSpPr>
              <a:spLocks noChangeArrowheads="1"/>
            </p:cNvSpPr>
            <p:nvPr/>
          </p:nvSpPr>
          <p:spPr bwMode="auto">
            <a:xfrm>
              <a:off x="5345113" y="1931988"/>
              <a:ext cx="74613" cy="74613"/>
            </a:xfrm>
            <a:prstGeom prst="ellipse">
              <a:avLst/>
            </a:pr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42" name="文本框 41">
            <a:extLst>
              <a:ext uri="{FF2B5EF4-FFF2-40B4-BE49-F238E27FC236}">
                <a16:creationId xmlns:a16="http://schemas.microsoft.com/office/drawing/2014/main" id="{10FFFA20-A8BD-E260-899A-CB108FC18544}"/>
              </a:ext>
            </a:extLst>
          </p:cNvPr>
          <p:cNvSpPr txBox="1"/>
          <p:nvPr/>
        </p:nvSpPr>
        <p:spPr bwMode="gray">
          <a:xfrm>
            <a:off x="6437315" y="2219017"/>
            <a:ext cx="5040174" cy="807997"/>
          </a:xfrm>
          <a:prstGeom prst="rect">
            <a:avLst/>
          </a:prstGeom>
        </p:spPr>
        <p:txBody>
          <a:bodyPr wrap="square" lIns="45720" tIns="45720" rIns="45720" bIns="45720" rtlCol="0">
            <a:noAutofit/>
          </a:bodyPr>
          <a:lstStyle/>
          <a:p>
            <a:pPr marL="285750" indent="-285750">
              <a:lnSpc>
                <a:spcPct val="120000"/>
              </a:lnSpc>
              <a:spcAft>
                <a:spcPts val="1000"/>
              </a:spcAft>
              <a:buClr>
                <a:schemeClr val="tx1"/>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舒格利单抗是</a:t>
            </a:r>
            <a:r>
              <a:rPr lang="zh-CN" altLang="en-US" b="1" dirty="0">
                <a:solidFill>
                  <a:srgbClr val="C00000"/>
                </a:solidFill>
                <a:latin typeface="微软雅黑" panose="020B0503020204020204" pitchFamily="34" charset="-122"/>
                <a:ea typeface="微软雅黑" panose="020B0503020204020204" pitchFamily="34" charset="-122"/>
              </a:rPr>
              <a:t>“国家重大新药创制”</a:t>
            </a:r>
            <a:r>
              <a:rPr lang="zh-CN" altLang="en-US" sz="1600" b="1" dirty="0">
                <a:latin typeface="微软雅黑" panose="020B0503020204020204" pitchFamily="34" charset="-122"/>
                <a:ea typeface="微软雅黑" panose="020B0503020204020204" pitchFamily="34" charset="-122"/>
              </a:rPr>
              <a:t>项目</a:t>
            </a:r>
            <a:endParaRPr lang="en-US" altLang="zh-CN" sz="1600" b="1" dirty="0">
              <a:latin typeface="微软雅黑" panose="020B0503020204020204" pitchFamily="34" charset="-122"/>
              <a:ea typeface="微软雅黑" panose="020B0503020204020204" pitchFamily="34" charset="-122"/>
            </a:endParaRPr>
          </a:p>
          <a:p>
            <a:pPr marL="285750" indent="-285750">
              <a:lnSpc>
                <a:spcPct val="120000"/>
              </a:lnSpc>
              <a:spcAft>
                <a:spcPts val="1000"/>
              </a:spcAft>
              <a:buClr>
                <a:schemeClr val="tx1"/>
              </a:buClr>
              <a:buFont typeface="Arial" panose="020B0604020202020204" pitchFamily="34" charset="0"/>
              <a:buChar char="•"/>
            </a:pPr>
            <a:r>
              <a:rPr lang="en-US" altLang="zh-CN" b="1" dirty="0">
                <a:solidFill>
                  <a:srgbClr val="C00000"/>
                </a:solidFill>
                <a:latin typeface="微软雅黑" panose="020B0503020204020204" pitchFamily="34" charset="-122"/>
                <a:ea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rPr>
              <a:t>类新药</a:t>
            </a:r>
            <a:endParaRPr lang="en-US" altLang="zh-CN" sz="1600" b="1" dirty="0">
              <a:solidFill>
                <a:srgbClr val="C00000"/>
              </a:solidFill>
              <a:latin typeface="微软雅黑" panose="020B0503020204020204" pitchFamily="34" charset="-122"/>
              <a:ea typeface="微软雅黑" panose="020B0503020204020204" pitchFamily="34" charset="-122"/>
            </a:endParaRPr>
          </a:p>
          <a:p>
            <a:pPr marL="285750" indent="-285750">
              <a:lnSpc>
                <a:spcPct val="120000"/>
              </a:lnSpc>
              <a:spcAft>
                <a:spcPts val="1000"/>
              </a:spcAft>
              <a:buClr>
                <a:schemeClr val="tx1"/>
              </a:buClr>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纳入</a:t>
            </a:r>
            <a:r>
              <a:rPr lang="zh-CN" altLang="en-US" b="1" dirty="0">
                <a:solidFill>
                  <a:srgbClr val="C00000"/>
                </a:solidFill>
                <a:latin typeface="微软雅黑" panose="020B0503020204020204" pitchFamily="34" charset="-122"/>
                <a:ea typeface="微软雅黑" panose="020B0503020204020204" pitchFamily="34" charset="-122"/>
              </a:rPr>
              <a:t>突破性治疗药物</a:t>
            </a:r>
            <a:r>
              <a:rPr lang="zh-CN" altLang="en-US" sz="1600" b="1" dirty="0">
                <a:latin typeface="微软雅黑" panose="020B0503020204020204" pitchFamily="34" charset="-122"/>
                <a:ea typeface="微软雅黑" panose="020B0503020204020204" pitchFamily="34" charset="-122"/>
              </a:rPr>
              <a:t>和</a:t>
            </a:r>
            <a:r>
              <a:rPr lang="zh-CN" altLang="en-US" b="1" dirty="0">
                <a:solidFill>
                  <a:srgbClr val="C00000"/>
                </a:solidFill>
                <a:latin typeface="微软雅黑" panose="020B0503020204020204" pitchFamily="34" charset="-122"/>
                <a:ea typeface="微软雅黑" panose="020B0503020204020204" pitchFamily="34" charset="-122"/>
              </a:rPr>
              <a:t>优先审评</a:t>
            </a:r>
            <a:endParaRPr lang="en-US" altLang="zh-CN" dirty="0">
              <a:solidFill>
                <a:srgbClr val="C00000"/>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43503761-F286-D7BF-E83C-C5DD92274975}"/>
              </a:ext>
            </a:extLst>
          </p:cNvPr>
          <p:cNvSpPr txBox="1"/>
          <p:nvPr/>
        </p:nvSpPr>
        <p:spPr bwMode="gray">
          <a:xfrm>
            <a:off x="3077126" y="396418"/>
            <a:ext cx="8256158" cy="475912"/>
          </a:xfrm>
          <a:prstGeom prst="rect">
            <a:avLst/>
          </a:prstGeom>
        </p:spPr>
        <p:txBody>
          <a:bodyPr wrap="square" lIns="45720" tIns="45720" rIns="45720" bIns="45720" rtlCol="0" anchor="ctr">
            <a:noAutofit/>
          </a:bodyPr>
          <a:lstStyle/>
          <a:p>
            <a:pPr algn="l">
              <a:lnSpc>
                <a:spcPct val="90000"/>
              </a:lnSpc>
              <a:spcBef>
                <a:spcPts val="1000"/>
              </a:spcBef>
            </a:pPr>
            <a:endParaRPr lang="zh-CN" altLang="en-US"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6F25EE1E-296A-FD81-FFEB-DD955A33FD05}"/>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39" name="文本框 38">
            <a:extLst>
              <a:ext uri="{FF2B5EF4-FFF2-40B4-BE49-F238E27FC236}">
                <a16:creationId xmlns:a16="http://schemas.microsoft.com/office/drawing/2014/main" id="{EEEFAF07-8FBA-34FE-DCF6-1DF71017EE2E}"/>
              </a:ext>
            </a:extLst>
          </p:cNvPr>
          <p:cNvSpPr txBox="1"/>
          <p:nvPr/>
        </p:nvSpPr>
        <p:spPr bwMode="gray">
          <a:xfrm>
            <a:off x="581314" y="4465182"/>
            <a:ext cx="5142563" cy="1439625"/>
          </a:xfrm>
          <a:prstGeom prst="rect">
            <a:avLst/>
          </a:prstGeom>
          <a:noFill/>
        </p:spPr>
        <p:txBody>
          <a:bodyPr wrap="square">
            <a:spAutoFit/>
          </a:bodyPr>
          <a:lstStyle/>
          <a:p>
            <a:pPr marL="180000" indent="-180000" algn="just">
              <a:lnSpc>
                <a:spcPct val="120000"/>
              </a:lnSpc>
              <a:spcAft>
                <a:spcPts val="600"/>
              </a:spcAft>
              <a:buClr>
                <a:schemeClr val="tx1"/>
              </a:buClr>
              <a:buFont typeface="Arial" panose="020B0604020202020204" pitchFamily="34" charset="0"/>
              <a:buChar char="•"/>
            </a:pPr>
            <a:r>
              <a:rPr lang="zh-CN" altLang="en-US" sz="1400" b="1" dirty="0">
                <a:latin typeface="微软雅黑" panose="020B0503020204020204" pitchFamily="34" charset="-122"/>
                <a:ea typeface="微软雅黑" panose="020B0503020204020204" pitchFamily="34" charset="-122"/>
              </a:rPr>
              <a:t>填补复发或难治性结外</a:t>
            </a:r>
            <a:r>
              <a:rPr lang="en-US" altLang="zh-CN" sz="1400" b="1" dirty="0">
                <a:latin typeface="微软雅黑" panose="020B0503020204020204" pitchFamily="34" charset="-122"/>
                <a:ea typeface="微软雅黑" panose="020B0503020204020204" pitchFamily="34" charset="-122"/>
              </a:rPr>
              <a:t>NK/T</a:t>
            </a:r>
            <a:r>
              <a:rPr lang="zh-CN" altLang="en-US" sz="1400" b="1" dirty="0">
                <a:latin typeface="微软雅黑" panose="020B0503020204020204" pitchFamily="34" charset="-122"/>
                <a:ea typeface="微软雅黑" panose="020B0503020204020204" pitchFamily="34" charset="-122"/>
              </a:rPr>
              <a:t>细胞淋巴瘤</a:t>
            </a:r>
            <a:r>
              <a:rPr lang="zh-CN" altLang="en-US" sz="1400" dirty="0">
                <a:latin typeface="微软雅黑" panose="020B0503020204020204" pitchFamily="34" charset="-122"/>
                <a:ea typeface="微软雅黑" panose="020B0503020204020204" pitchFamily="34" charset="-122"/>
              </a:rPr>
              <a:t>成人患者治疗领域的药物</a:t>
            </a:r>
            <a:r>
              <a:rPr lang="zh-CN" altLang="en-US" sz="1400" b="1" dirty="0">
                <a:latin typeface="微软雅黑" panose="020B0503020204020204" pitchFamily="34" charset="-122"/>
                <a:ea typeface="微软雅黑" panose="020B0503020204020204" pitchFamily="34" charset="-122"/>
              </a:rPr>
              <a:t>治疗空白</a:t>
            </a:r>
            <a:r>
              <a:rPr lang="zh-CN" altLang="en-US" sz="1400" dirty="0">
                <a:latin typeface="微软雅黑" panose="020B0503020204020204" pitchFamily="34" charset="-122"/>
                <a:ea typeface="微软雅黑" panose="020B0503020204020204" pitchFamily="34" charset="-122"/>
              </a:rPr>
              <a:t>，惠及更多淋巴瘤患者</a:t>
            </a:r>
            <a:r>
              <a:rPr lang="en-US" altLang="zh-CN" sz="1400" baseline="30000" dirty="0">
                <a:latin typeface="微软雅黑" panose="020B0503020204020204" pitchFamily="34" charset="-122"/>
                <a:ea typeface="微软雅黑" panose="020B0503020204020204" pitchFamily="34" charset="-122"/>
              </a:rPr>
              <a:t>4</a:t>
            </a:r>
            <a:r>
              <a:rPr lang="zh-CN" altLang="en-US" sz="1400" dirty="0">
                <a:ea typeface="微软雅黑" panose="020B0503020204020204" pitchFamily="34" charset="-122"/>
                <a:cs typeface="Times New Roman" panose="02020603050405020304" pitchFamily="18" charset="0"/>
              </a:rPr>
              <a:t>。</a:t>
            </a:r>
          </a:p>
          <a:p>
            <a:pPr marL="180000" indent="-180000" algn="just">
              <a:lnSpc>
                <a:spcPct val="120000"/>
              </a:lnSpc>
              <a:spcAft>
                <a:spcPts val="600"/>
              </a:spcAft>
              <a:buClr>
                <a:schemeClr val="tx1"/>
              </a:buClr>
              <a:buFont typeface="Arial" panose="020B0604020202020204" pitchFamily="34" charset="0"/>
              <a:buChar char="•"/>
            </a:pPr>
            <a:r>
              <a:rPr lang="zh-CN" altLang="zh-CN" sz="1400" b="1" dirty="0">
                <a:latin typeface="微软雅黑" panose="020B0503020204020204" pitchFamily="34" charset="-122"/>
                <a:ea typeface="微软雅黑" panose="020B0503020204020204" pitchFamily="34" charset="-122"/>
              </a:rPr>
              <a:t>填补</a:t>
            </a:r>
            <a:r>
              <a:rPr lang="en-US" altLang="zh-CN" sz="1400" b="1" dirty="0">
                <a:latin typeface="微软雅黑" panose="020B0503020204020204" pitchFamily="34" charset="-122"/>
                <a:ea typeface="微软雅黑" panose="020B0503020204020204" pitchFamily="34" charset="-122"/>
              </a:rPr>
              <a:t>Ⅲ</a:t>
            </a:r>
            <a:r>
              <a:rPr lang="zh-CN" altLang="zh-CN" sz="1400" b="1" dirty="0">
                <a:latin typeface="微软雅黑" panose="020B0503020204020204" pitchFamily="34" charset="-122"/>
                <a:ea typeface="微软雅黑" panose="020B0503020204020204" pitchFamily="34" charset="-122"/>
              </a:rPr>
              <a:t>期</a:t>
            </a:r>
            <a:r>
              <a:rPr lang="zh-CN" altLang="en-US" sz="1400" b="1" dirty="0">
                <a:latin typeface="微软雅黑" panose="020B0503020204020204" pitchFamily="34" charset="-122"/>
                <a:ea typeface="微软雅黑" panose="020B0503020204020204" pitchFamily="34" charset="-122"/>
              </a:rPr>
              <a:t>非小细胞肺癌</a:t>
            </a:r>
            <a:r>
              <a:rPr lang="zh-CN" altLang="zh-CN" sz="1400" b="1" dirty="0">
                <a:latin typeface="微软雅黑" panose="020B0503020204020204" pitchFamily="34" charset="-122"/>
                <a:ea typeface="微软雅黑" panose="020B0503020204020204" pitchFamily="34" charset="-122"/>
              </a:rPr>
              <a:t>患者</a:t>
            </a:r>
            <a:r>
              <a:rPr lang="zh-CN" altLang="en-US" sz="1400" b="1" dirty="0">
                <a:ea typeface="微软雅黑" panose="020B0503020204020204" pitchFamily="34" charset="-122"/>
                <a:cs typeface="Times New Roman" panose="02020603050405020304" pitchFamily="18" charset="0"/>
              </a:rPr>
              <a:t>目录内无免疫巩固治疗的</a:t>
            </a:r>
            <a:r>
              <a:rPr lang="zh-CN" altLang="zh-CN" sz="1400" b="1" dirty="0">
                <a:latin typeface="微软雅黑" panose="020B0503020204020204" pitchFamily="34" charset="-122"/>
                <a:ea typeface="微软雅黑" panose="020B0503020204020204" pitchFamily="34" charset="-122"/>
              </a:rPr>
              <a:t>空白</a:t>
            </a:r>
            <a:r>
              <a:rPr lang="zh-CN" altLang="en-US" sz="1400" dirty="0">
                <a:latin typeface="微软雅黑" panose="020B0503020204020204" pitchFamily="34" charset="-122"/>
                <a:ea typeface="微软雅黑" panose="020B0503020204020204" pitchFamily="34" charset="-122"/>
              </a:rPr>
              <a:t>，作为中国唯一获批用于序贯放化疗后的</a:t>
            </a:r>
            <a:r>
              <a:rPr lang="en-US" altLang="zh-CN" sz="1400" dirty="0">
                <a:latin typeface="微软雅黑" panose="020B0503020204020204" pitchFamily="34" charset="-122"/>
                <a:ea typeface="微软雅黑" panose="020B0503020204020204" pitchFamily="34" charset="-122"/>
              </a:rPr>
              <a:t>PD-1/L1</a:t>
            </a:r>
            <a:r>
              <a:rPr lang="zh-CN" altLang="en-US" sz="1400" dirty="0">
                <a:latin typeface="微软雅黑" panose="020B0503020204020204" pitchFamily="34" charset="-122"/>
                <a:ea typeface="微软雅黑" panose="020B0503020204020204" pitchFamily="34" charset="-122"/>
              </a:rPr>
              <a:t>抑制剂，</a:t>
            </a:r>
            <a:r>
              <a:rPr lang="zh-CN" altLang="en-US" sz="1400" b="1" dirty="0">
                <a:latin typeface="微软雅黑" panose="020B0503020204020204" pitchFamily="34" charset="-122"/>
                <a:ea typeface="微软雅黑" panose="020B0503020204020204" pitchFamily="34" charset="-122"/>
              </a:rPr>
              <a:t>惠及更多选择序贯放化疗的≥</a:t>
            </a:r>
            <a:r>
              <a:rPr lang="en-US" altLang="zh-CN" sz="1400" b="1" dirty="0">
                <a:latin typeface="微软雅黑" panose="020B0503020204020204" pitchFamily="34" charset="-122"/>
                <a:ea typeface="微软雅黑" panose="020B0503020204020204" pitchFamily="34" charset="-122"/>
              </a:rPr>
              <a:t>65</a:t>
            </a:r>
            <a:r>
              <a:rPr lang="zh-CN" altLang="en-US" sz="1400" b="1" dirty="0">
                <a:latin typeface="微软雅黑" panose="020B0503020204020204" pitchFamily="34" charset="-122"/>
                <a:ea typeface="微软雅黑" panose="020B0503020204020204" pitchFamily="34" charset="-122"/>
              </a:rPr>
              <a:t>岁患者</a:t>
            </a:r>
            <a:r>
              <a:rPr lang="zh-CN" altLang="en-US" sz="1400" dirty="0">
                <a:effectLst/>
                <a:ea typeface="微软雅黑" panose="020B0503020204020204" pitchFamily="34" charset="-122"/>
                <a:cs typeface="Times New Roman" panose="02020603050405020304" pitchFamily="18" charset="0"/>
              </a:rPr>
              <a:t>。</a:t>
            </a:r>
            <a:endParaRPr lang="en-US" altLang="zh-CN" sz="1400" dirty="0">
              <a:effectLst/>
              <a:ea typeface="微软雅黑" panose="020B0503020204020204" pitchFamily="34" charset="-122"/>
              <a:cs typeface="Times New Roman" panose="02020603050405020304" pitchFamily="18" charset="0"/>
            </a:endParaRPr>
          </a:p>
        </p:txBody>
      </p:sp>
      <p:sp>
        <p:nvSpPr>
          <p:cNvPr id="6" name="矩形 5">
            <a:extLst>
              <a:ext uri="{FF2B5EF4-FFF2-40B4-BE49-F238E27FC236}">
                <a16:creationId xmlns:a16="http://schemas.microsoft.com/office/drawing/2014/main" id="{33F7E203-5270-0101-E75B-E63580B253D4}"/>
              </a:ext>
            </a:extLst>
          </p:cNvPr>
          <p:cNvSpPr/>
          <p:nvPr/>
        </p:nvSpPr>
        <p:spPr bwMode="gray">
          <a:xfrm>
            <a:off x="463925" y="4152935"/>
            <a:ext cx="5377343" cy="1846916"/>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9" name="矩形 8">
            <a:extLst>
              <a:ext uri="{FF2B5EF4-FFF2-40B4-BE49-F238E27FC236}">
                <a16:creationId xmlns:a16="http://schemas.microsoft.com/office/drawing/2014/main" id="{5D10887F-6E69-68BA-2DB5-78E9A322446C}"/>
              </a:ext>
            </a:extLst>
          </p:cNvPr>
          <p:cNvSpPr/>
          <p:nvPr/>
        </p:nvSpPr>
        <p:spPr bwMode="gray">
          <a:xfrm>
            <a:off x="1835259" y="3858563"/>
            <a:ext cx="2383953" cy="508649"/>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7" name="组合 6">
            <a:extLst>
              <a:ext uri="{FF2B5EF4-FFF2-40B4-BE49-F238E27FC236}">
                <a16:creationId xmlns:a16="http://schemas.microsoft.com/office/drawing/2014/main" id="{AF6DACA5-3AB7-EB1F-5062-03210446CB61}"/>
              </a:ext>
            </a:extLst>
          </p:cNvPr>
          <p:cNvGrpSpPr/>
          <p:nvPr/>
        </p:nvGrpSpPr>
        <p:grpSpPr>
          <a:xfrm>
            <a:off x="1925378" y="3903134"/>
            <a:ext cx="2303495" cy="464078"/>
            <a:chOff x="1894806" y="3846928"/>
            <a:chExt cx="2303495" cy="464078"/>
          </a:xfrm>
        </p:grpSpPr>
        <p:sp>
          <p:nvSpPr>
            <p:cNvPr id="11" name="文本框 10">
              <a:extLst>
                <a:ext uri="{FF2B5EF4-FFF2-40B4-BE49-F238E27FC236}">
                  <a16:creationId xmlns:a16="http://schemas.microsoft.com/office/drawing/2014/main" id="{A2D9848D-6B58-5083-7D20-2F4F873A402A}"/>
                </a:ext>
              </a:extLst>
            </p:cNvPr>
            <p:cNvSpPr txBox="1"/>
            <p:nvPr/>
          </p:nvSpPr>
          <p:spPr bwMode="gray">
            <a:xfrm>
              <a:off x="2324546" y="3846928"/>
              <a:ext cx="1873755" cy="430374"/>
            </a:xfrm>
            <a:prstGeom prst="rect">
              <a:avLst/>
            </a:prstGeom>
            <a:noFill/>
          </p:spPr>
          <p:txBody>
            <a:bodyPr wrap="square">
              <a:spAutoFit/>
            </a:bodyPr>
            <a:lstStyle/>
            <a:p>
              <a:pPr>
                <a:lnSpc>
                  <a:spcPct val="120000"/>
                </a:lnSpc>
                <a:spcBef>
                  <a:spcPts val="600"/>
                </a:spcBef>
              </a:pPr>
              <a:r>
                <a:rPr lang="zh-CN" altLang="en-US" sz="2000" b="1" dirty="0">
                  <a:latin typeface="微软雅黑" panose="020B0503020204020204" pitchFamily="34" charset="-122"/>
                  <a:ea typeface="微软雅黑" panose="020B0503020204020204" pitchFamily="34" charset="-122"/>
                </a:rPr>
                <a:t>弥补目录短板</a:t>
              </a:r>
              <a:endParaRPr lang="en-US" altLang="zh-CN" sz="2000" b="0" dirty="0">
                <a:latin typeface="微软雅黑" panose="020B0503020204020204" pitchFamily="34" charset="-122"/>
                <a:ea typeface="微软雅黑" panose="020B0503020204020204" pitchFamily="34" charset="-122"/>
              </a:endParaRPr>
            </a:p>
          </p:txBody>
        </p:sp>
        <p:pic>
          <p:nvPicPr>
            <p:cNvPr id="30" name="图形 29" descr="文档 纯色填充">
              <a:extLst>
                <a:ext uri="{FF2B5EF4-FFF2-40B4-BE49-F238E27FC236}">
                  <a16:creationId xmlns:a16="http://schemas.microsoft.com/office/drawing/2014/main" id="{A553E1D8-BB4D-28C9-FFEA-DB091341D9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94806" y="3881266"/>
              <a:ext cx="429740" cy="429740"/>
            </a:xfrm>
            <a:prstGeom prst="rect">
              <a:avLst/>
            </a:prstGeom>
          </p:spPr>
        </p:pic>
      </p:grpSp>
      <p:sp>
        <p:nvSpPr>
          <p:cNvPr id="10" name="矩形 9">
            <a:extLst>
              <a:ext uri="{FF2B5EF4-FFF2-40B4-BE49-F238E27FC236}">
                <a16:creationId xmlns:a16="http://schemas.microsoft.com/office/drawing/2014/main" id="{95668FBF-1EEF-2765-4468-8A6FA1DA342E}"/>
              </a:ext>
            </a:extLst>
          </p:cNvPr>
          <p:cNvSpPr/>
          <p:nvPr/>
        </p:nvSpPr>
        <p:spPr bwMode="gray">
          <a:xfrm>
            <a:off x="439585" y="1742097"/>
            <a:ext cx="5401683" cy="2045519"/>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just"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2" name="矩形 11">
            <a:extLst>
              <a:ext uri="{FF2B5EF4-FFF2-40B4-BE49-F238E27FC236}">
                <a16:creationId xmlns:a16="http://schemas.microsoft.com/office/drawing/2014/main" id="{8AC54FB4-019F-2AF8-C795-BA19868DED19}"/>
              </a:ext>
            </a:extLst>
          </p:cNvPr>
          <p:cNvSpPr/>
          <p:nvPr/>
        </p:nvSpPr>
        <p:spPr bwMode="gray">
          <a:xfrm>
            <a:off x="1627547" y="1744734"/>
            <a:ext cx="3387634" cy="603845"/>
          </a:xfrm>
          <a:prstGeom prst="rect">
            <a:avLst/>
          </a:prstGeom>
          <a:solidFill>
            <a:schemeClr val="bg1"/>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just" fontAlgn="base">
              <a:lnSpc>
                <a:spcPct val="90000"/>
              </a:lnSpc>
              <a:spcAft>
                <a:spcPct val="0"/>
              </a:spcAft>
              <a:buClr>
                <a:schemeClr val="accent2"/>
              </a:buClr>
              <a:buSzPct val="90000"/>
            </a:pPr>
            <a:endParaRPr lang="zh-CN" altLang="en-US" b="1" dirty="0">
              <a:solidFill>
                <a:schemeClr val="accent1"/>
              </a:solidFill>
              <a:latin typeface="+mj-lt"/>
            </a:endParaRPr>
          </a:p>
        </p:txBody>
      </p:sp>
      <p:grpSp>
        <p:nvGrpSpPr>
          <p:cNvPr id="33" name="组合 32">
            <a:extLst>
              <a:ext uri="{FF2B5EF4-FFF2-40B4-BE49-F238E27FC236}">
                <a16:creationId xmlns:a16="http://schemas.microsoft.com/office/drawing/2014/main" id="{D2225584-6063-7B9B-4C6D-E38A4F59A171}"/>
              </a:ext>
            </a:extLst>
          </p:cNvPr>
          <p:cNvGrpSpPr/>
          <p:nvPr/>
        </p:nvGrpSpPr>
        <p:grpSpPr>
          <a:xfrm>
            <a:off x="1595140" y="1463049"/>
            <a:ext cx="3114910" cy="472875"/>
            <a:chOff x="1450673" y="1245668"/>
            <a:chExt cx="3114910" cy="472875"/>
          </a:xfrm>
        </p:grpSpPr>
        <p:sp>
          <p:nvSpPr>
            <p:cNvPr id="5" name="文本框 4">
              <a:extLst>
                <a:ext uri="{FF2B5EF4-FFF2-40B4-BE49-F238E27FC236}">
                  <a16:creationId xmlns:a16="http://schemas.microsoft.com/office/drawing/2014/main" id="{52140B0D-0249-EA74-70F8-D2CC367E9A9C}"/>
                </a:ext>
              </a:extLst>
            </p:cNvPr>
            <p:cNvSpPr txBox="1"/>
            <p:nvPr/>
          </p:nvSpPr>
          <p:spPr bwMode="gray">
            <a:xfrm>
              <a:off x="1871579" y="1245668"/>
              <a:ext cx="2694004" cy="430374"/>
            </a:xfrm>
            <a:prstGeom prst="rect">
              <a:avLst/>
            </a:prstGeom>
            <a:noFill/>
          </p:spPr>
          <p:txBody>
            <a:bodyPr wrap="square">
              <a:spAutoFit/>
            </a:bodyPr>
            <a:lstStyle/>
            <a:p>
              <a:pPr algn="just">
                <a:lnSpc>
                  <a:spcPct val="120000"/>
                </a:lnSpc>
                <a:spcBef>
                  <a:spcPts val="600"/>
                </a:spcBef>
              </a:pPr>
              <a:r>
                <a:rPr kumimoji="0" lang="zh-CN" altLang="en-US"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对公共健康的影响</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16" name="图形 15" descr="医学 纯色填充">
              <a:extLst>
                <a:ext uri="{FF2B5EF4-FFF2-40B4-BE49-F238E27FC236}">
                  <a16:creationId xmlns:a16="http://schemas.microsoft.com/office/drawing/2014/main" id="{62AE6376-FB73-7C38-8C56-835446B590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50673" y="1246106"/>
              <a:ext cx="472437" cy="472437"/>
            </a:xfrm>
            <a:prstGeom prst="rect">
              <a:avLst/>
            </a:prstGeom>
          </p:spPr>
        </p:pic>
      </p:grpSp>
      <p:sp>
        <p:nvSpPr>
          <p:cNvPr id="4" name="文本框 3">
            <a:extLst>
              <a:ext uri="{FF2B5EF4-FFF2-40B4-BE49-F238E27FC236}">
                <a16:creationId xmlns:a16="http://schemas.microsoft.com/office/drawing/2014/main" id="{A3B6FEDF-DBAE-B2AF-9E81-B63F50B7389F}"/>
              </a:ext>
            </a:extLst>
          </p:cNvPr>
          <p:cNvSpPr txBox="1"/>
          <p:nvPr/>
        </p:nvSpPr>
        <p:spPr bwMode="gray">
          <a:xfrm>
            <a:off x="581314" y="1996384"/>
            <a:ext cx="5062810" cy="587469"/>
          </a:xfrm>
          <a:prstGeom prst="rect">
            <a:avLst/>
          </a:prstGeom>
          <a:noFill/>
        </p:spPr>
        <p:txBody>
          <a:bodyPr wrap="square">
            <a:spAutoFit/>
          </a:bodyPr>
          <a:lstStyle/>
          <a:p>
            <a:pPr algn="just">
              <a:lnSpc>
                <a:spcPct val="120000"/>
              </a:lnSpc>
              <a:spcBef>
                <a:spcPts val="1000"/>
              </a:spcBef>
              <a:buClr>
                <a:schemeClr val="tx1"/>
              </a:buClr>
            </a:pP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舒格利单抗延长患者</a:t>
            </a:r>
            <a:r>
              <a:rPr lang="en-US" altLang="zh-CN" sz="1400" b="1" dirty="0">
                <a:latin typeface="微软雅黑" panose="020B0503020204020204" pitchFamily="34" charset="-122"/>
                <a:ea typeface="微软雅黑" panose="020B0503020204020204" pitchFamily="34" charset="-122"/>
                <a:sym typeface="Arial" panose="020B0604020202020204" pitchFamily="34" charset="0"/>
              </a:rPr>
              <a:t>OS</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，助力实现</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健康中国</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2030</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规划纲要</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中癌症</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5</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年生存率提高</a:t>
            </a:r>
            <a:r>
              <a:rPr kumimoji="0" lang="en-US" altLang="zh-CN"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15%</a:t>
            </a:r>
            <a:r>
              <a:rPr kumimoji="0" lang="zh-CN" altLang="en-US" sz="1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的公共健康目标</a:t>
            </a: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08C40185-24EC-8228-200A-F8B396F3CD73}"/>
              </a:ext>
            </a:extLst>
          </p:cNvPr>
          <p:cNvSpPr txBox="1"/>
          <p:nvPr/>
        </p:nvSpPr>
        <p:spPr bwMode="gray">
          <a:xfrm>
            <a:off x="533144" y="2606139"/>
            <a:ext cx="5062809" cy="1109150"/>
          </a:xfrm>
          <a:prstGeom prst="rect">
            <a:avLst/>
          </a:prstGeom>
          <a:noFill/>
        </p:spPr>
        <p:txBody>
          <a:bodyPr wrap="square">
            <a:spAutoFit/>
          </a:bodyPr>
          <a:lstStyle/>
          <a:p>
            <a:pPr marL="180000" indent="-180000" algn="just">
              <a:lnSpc>
                <a:spcPct val="120000"/>
              </a:lnSpc>
              <a:spcAft>
                <a:spcPts val="600"/>
              </a:spcAft>
              <a:buFont typeface="Arial" panose="020B0604020202020204" pitchFamily="34" charset="0"/>
              <a:buChar char="•"/>
            </a:pPr>
            <a:r>
              <a:rPr lang="en-US" altLang="zh-CN" sz="1300" dirty="0">
                <a:latin typeface="微软雅黑" panose="020B0503020204020204" pitchFamily="34" charset="-122"/>
                <a:ea typeface="微软雅黑" panose="020B0503020204020204" pitchFamily="34" charset="-122"/>
                <a:sym typeface="Calibri" panose="020F0502020204030204" pitchFamily="34" charset="0"/>
              </a:rPr>
              <a:t>PD-1/L1</a:t>
            </a:r>
            <a:r>
              <a:rPr lang="zh-CN" altLang="en-US" sz="1300" dirty="0">
                <a:latin typeface="微软雅黑" panose="020B0503020204020204" pitchFamily="34" charset="-122"/>
                <a:ea typeface="微软雅黑" panose="020B0503020204020204" pitchFamily="34" charset="-122"/>
                <a:sym typeface="Calibri" panose="020F0502020204030204" pitchFamily="34" charset="0"/>
              </a:rPr>
              <a:t>抑制剂中唯一获批用于治疗复发或难治性结外</a:t>
            </a:r>
            <a:r>
              <a:rPr lang="en-US" altLang="zh-CN" sz="1300" dirty="0">
                <a:latin typeface="微软雅黑" panose="020B0503020204020204" pitchFamily="34" charset="-122"/>
                <a:ea typeface="微软雅黑" panose="020B0503020204020204" pitchFamily="34" charset="-122"/>
                <a:sym typeface="Calibri" panose="020F0502020204030204" pitchFamily="34" charset="0"/>
              </a:rPr>
              <a:t>NK/T</a:t>
            </a:r>
            <a:r>
              <a:rPr lang="zh-CN" altLang="en-US" sz="1300" dirty="0">
                <a:latin typeface="微软雅黑" panose="020B0503020204020204" pitchFamily="34" charset="-122"/>
                <a:ea typeface="微软雅黑" panose="020B0503020204020204" pitchFamily="34" charset="-122"/>
                <a:sym typeface="Calibri" panose="020F0502020204030204" pitchFamily="34" charset="0"/>
              </a:rPr>
              <a:t>细胞淋巴瘤患者，</a:t>
            </a:r>
            <a:r>
              <a:rPr lang="en-US" altLang="zh-CN" sz="1300" dirty="0">
                <a:latin typeface="微软雅黑" panose="020B0503020204020204" pitchFamily="34" charset="-122"/>
                <a:ea typeface="微软雅黑" panose="020B0503020204020204" pitchFamily="34" charset="-122"/>
                <a:sym typeface="Calibri" panose="020F0502020204030204" pitchFamily="34" charset="0"/>
              </a:rPr>
              <a:t>18</a:t>
            </a:r>
            <a:r>
              <a:rPr lang="zh-CN" altLang="en-US" sz="1300" dirty="0">
                <a:latin typeface="微软雅黑" panose="020B0503020204020204" pitchFamily="34" charset="-122"/>
                <a:ea typeface="微软雅黑" panose="020B0503020204020204" pitchFamily="34" charset="-122"/>
                <a:sym typeface="Calibri" panose="020F0502020204030204" pitchFamily="34" charset="0"/>
              </a:rPr>
              <a:t>个月</a:t>
            </a:r>
            <a:r>
              <a:rPr lang="en-US" altLang="zh-CN" sz="1300" dirty="0">
                <a:latin typeface="微软雅黑" panose="020B0503020204020204" pitchFamily="34" charset="-122"/>
                <a:ea typeface="微软雅黑" panose="020B0503020204020204" pitchFamily="34" charset="-122"/>
                <a:sym typeface="Calibri" panose="020F0502020204030204" pitchFamily="34" charset="0"/>
              </a:rPr>
              <a:t>OS</a:t>
            </a:r>
            <a:r>
              <a:rPr lang="zh-CN" altLang="en-US" sz="1300" dirty="0">
                <a:latin typeface="微软雅黑" panose="020B0503020204020204" pitchFamily="34" charset="-122"/>
                <a:ea typeface="微软雅黑" panose="020B0503020204020204" pitchFamily="34" charset="-122"/>
                <a:sym typeface="Calibri" panose="020F0502020204030204" pitchFamily="34" charset="0"/>
              </a:rPr>
              <a:t>率为</a:t>
            </a:r>
            <a:r>
              <a:rPr lang="en-US" altLang="zh-CN" sz="1300" dirty="0">
                <a:latin typeface="微软雅黑" panose="020B0503020204020204" pitchFamily="34" charset="-122"/>
                <a:ea typeface="微软雅黑" panose="020B0503020204020204" pitchFamily="34" charset="-122"/>
                <a:sym typeface="Calibri" panose="020F0502020204030204" pitchFamily="34" charset="0"/>
              </a:rPr>
              <a:t>57.9%</a:t>
            </a:r>
            <a:r>
              <a:rPr lang="en-US" altLang="zh-CN" sz="1300" baseline="30000" dirty="0">
                <a:latin typeface="微软雅黑" panose="020B0503020204020204" pitchFamily="34" charset="-122"/>
                <a:ea typeface="微软雅黑" panose="020B0503020204020204" pitchFamily="34" charset="-122"/>
                <a:sym typeface="Calibri" panose="020F0502020204030204" pitchFamily="34" charset="0"/>
              </a:rPr>
              <a:t>5</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180000" indent="-180000" algn="just">
              <a:lnSpc>
                <a:spcPct val="120000"/>
              </a:lnSpc>
              <a:spcAft>
                <a:spcPts val="600"/>
              </a:spcAft>
              <a:buFont typeface="Arial" panose="020B0604020202020204" pitchFamily="34" charset="0"/>
              <a:buChar char="•"/>
            </a:pPr>
            <a:r>
              <a:rPr lang="zh-CN" altLang="en-US" sz="1300" dirty="0">
                <a:latin typeface="微软雅黑" panose="020B0503020204020204" pitchFamily="34" charset="-122"/>
                <a:ea typeface="微软雅黑" panose="020B0503020204020204" pitchFamily="34" charset="-122"/>
              </a:rPr>
              <a:t>治疗</a:t>
            </a:r>
            <a:r>
              <a:rPr lang="en-US" altLang="zh-CN" sz="1300" dirty="0">
                <a:latin typeface="微软雅黑" panose="020B0503020204020204" pitchFamily="34" charset="-122"/>
                <a:ea typeface="微软雅黑" panose="020B0503020204020204" pitchFamily="34" charset="-122"/>
              </a:rPr>
              <a:t>Ⅲ</a:t>
            </a:r>
            <a:r>
              <a:rPr lang="zh-CN" altLang="en-US" sz="1300" dirty="0">
                <a:latin typeface="微软雅黑" panose="020B0503020204020204" pitchFamily="34" charset="-122"/>
                <a:ea typeface="微软雅黑" panose="020B0503020204020204" pitchFamily="34" charset="-122"/>
              </a:rPr>
              <a:t>期和</a:t>
            </a:r>
            <a:r>
              <a:rPr lang="en-US" altLang="zh-CN" sz="1300" dirty="0">
                <a:latin typeface="微软雅黑" panose="020B0503020204020204" pitchFamily="34" charset="-122"/>
                <a:ea typeface="微软雅黑" panose="020B0503020204020204" pitchFamily="34" charset="-122"/>
              </a:rPr>
              <a:t>Ⅳ</a:t>
            </a:r>
            <a:r>
              <a:rPr lang="zh-CN" altLang="en-US" sz="1300" dirty="0">
                <a:latin typeface="微软雅黑" panose="020B0503020204020204" pitchFamily="34" charset="-122"/>
                <a:ea typeface="微软雅黑" panose="020B0503020204020204" pitchFamily="34" charset="-122"/>
              </a:rPr>
              <a:t>期非小细胞肺癌、食管鳞癌、胃及胃食管结合部腺癌患者，</a:t>
            </a:r>
            <a:r>
              <a:rPr lang="en-US" altLang="zh-CN" sz="1300" dirty="0">
                <a:latin typeface="微软雅黑" panose="020B0503020204020204" pitchFamily="34" charset="-122"/>
                <a:ea typeface="微软雅黑" panose="020B0503020204020204" pitchFamily="34" charset="-122"/>
              </a:rPr>
              <a:t>PFS</a:t>
            </a:r>
            <a:r>
              <a:rPr lang="zh-CN" altLang="en-US" sz="1300" dirty="0">
                <a:latin typeface="微软雅黑" panose="020B0503020204020204" pitchFamily="34" charset="-122"/>
                <a:ea typeface="微软雅黑" panose="020B0503020204020204" pitchFamily="34" charset="-122"/>
              </a:rPr>
              <a:t>和</a:t>
            </a:r>
            <a:r>
              <a:rPr lang="en-US" altLang="zh-CN" sz="1300" dirty="0">
                <a:latin typeface="微软雅黑" panose="020B0503020204020204" pitchFamily="34" charset="-122"/>
                <a:ea typeface="微软雅黑" panose="020B0503020204020204" pitchFamily="34" charset="-122"/>
              </a:rPr>
              <a:t>OS</a:t>
            </a:r>
            <a:r>
              <a:rPr lang="zh-CN" altLang="en-US" sz="1300" dirty="0">
                <a:latin typeface="微软雅黑" panose="020B0503020204020204" pitchFamily="34" charset="-122"/>
                <a:ea typeface="微软雅黑" panose="020B0503020204020204" pitchFamily="34" charset="-122"/>
              </a:rPr>
              <a:t>均显著获益</a:t>
            </a:r>
            <a:r>
              <a:rPr lang="en-US" altLang="zh-CN" sz="1300" baseline="30000" dirty="0">
                <a:latin typeface="微软雅黑" panose="020B0503020204020204" pitchFamily="34" charset="-122"/>
                <a:ea typeface="微软雅黑" panose="020B0503020204020204" pitchFamily="34" charset="-122"/>
              </a:rPr>
              <a:t>1,2,6,7</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48" name="文本框 47">
            <a:extLst>
              <a:ext uri="{FF2B5EF4-FFF2-40B4-BE49-F238E27FC236}">
                <a16:creationId xmlns:a16="http://schemas.microsoft.com/office/drawing/2014/main" id="{46D7F091-1559-4357-53FA-776B579FC96D}"/>
              </a:ext>
            </a:extLst>
          </p:cNvPr>
          <p:cNvSpPr txBox="1"/>
          <p:nvPr/>
        </p:nvSpPr>
        <p:spPr bwMode="gray">
          <a:xfrm>
            <a:off x="1811332" y="6449051"/>
            <a:ext cx="9739437" cy="276999"/>
          </a:xfrm>
          <a:prstGeom prst="rect">
            <a:avLst/>
          </a:prstGeom>
          <a:noFill/>
        </p:spPr>
        <p:txBody>
          <a:bodyPr wrap="square">
            <a:spAutoFit/>
          </a:bodyPr>
          <a:lstStyle/>
          <a:p>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.Yi-Long Wu et al. 2022 World Conference on Lung Cancer</a:t>
            </a:r>
            <a:r>
              <a:rPr lang="zh-CN" altLang="en-US"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en-US" altLang="zh-CN"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Zhou C, et al. 2022 ASCO 9027#</a:t>
            </a:r>
            <a:r>
              <a:rPr lang="zh-CN" altLang="en-US"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3. Tao Zhang, J </a:t>
            </a:r>
            <a:r>
              <a:rPr lang="en-US" altLang="zh-CN" sz="600" baseline="0" dirty="0" err="1">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Thorac</a:t>
            </a:r>
            <a:r>
              <a:rPr lang="en-US" altLang="zh-CN"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Dis. 2020 Aug;12(8):4347-4356</a:t>
            </a:r>
            <a:r>
              <a:rPr lang="zh-CN" altLang="en-US"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4. </a:t>
            </a:r>
            <a:r>
              <a:rPr lang="zh-CN" altLang="en-US" sz="600" baseline="0" dirty="0">
                <a:solidFill>
                  <a:schemeClr val="bg1">
                    <a:lumMod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舒格利单抗注射液说明书；</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5. </a:t>
            </a:r>
            <a:r>
              <a:rPr lang="en-US" altLang="zh-CN" sz="600" dirty="0">
                <a:solidFill>
                  <a:schemeClr val="tx1">
                    <a:lumMod val="50000"/>
                    <a:lumOff val="50000"/>
                  </a:schemeClr>
                </a:solidFill>
                <a:latin typeface="Arial"/>
              </a:rPr>
              <a:t>Huang H, et al. Journal of Clinical Oncology 2023 41:16, 3032-3041</a:t>
            </a:r>
            <a:r>
              <a:rPr lang="zh-CN" altLang="en-US" sz="600" dirty="0">
                <a:solidFill>
                  <a:schemeClr val="tx1">
                    <a:lumMod val="50000"/>
                    <a:lumOff val="50000"/>
                  </a:schemeClr>
                </a:solidFill>
                <a:latin typeface="Arial"/>
              </a:rPr>
              <a:t>；</a:t>
            </a:r>
            <a:r>
              <a:rPr lang="en-US" altLang="zh-CN" sz="600" dirty="0">
                <a:solidFill>
                  <a:schemeClr val="tx1">
                    <a:lumMod val="50000"/>
                    <a:lumOff val="50000"/>
                  </a:schemeClr>
                </a:solidFill>
                <a:latin typeface="Arial"/>
                <a:sym typeface="Century Gothic" panose="020B0502020202020204" pitchFamily="34" charset="0"/>
              </a:rPr>
              <a:t>6..Li J, et al. Nat Med. 2024 Mar;30(3):740-748 and Supplementary to Li J, et al. Nat Med. 2024 Mar;30(3)740-748; 7.</a:t>
            </a:r>
            <a:r>
              <a:rPr lang="da-DK" altLang="zh-CN" sz="600" dirty="0">
                <a:solidFill>
                  <a:schemeClr val="tx1">
                    <a:lumMod val="50000"/>
                    <a:lumOff val="50000"/>
                  </a:schemeClr>
                </a:solidFill>
                <a:latin typeface="Arial"/>
                <a:sym typeface="Century Gothic" panose="020B0502020202020204" pitchFamily="34" charset="0"/>
              </a:rPr>
              <a:t> Zhang X, et al. JAMA. 2025 Feb 24</a:t>
            </a:r>
            <a:r>
              <a:rPr lang="en-US" altLang="zh-CN" sz="600" dirty="0">
                <a:solidFill>
                  <a:schemeClr val="tx1">
                    <a:lumMod val="50000"/>
                    <a:lumOff val="50000"/>
                  </a:schemeClr>
                </a:solidFill>
                <a:latin typeface="Arial"/>
                <a:sym typeface="Century Gothic" panose="020B0502020202020204" pitchFamily="34" charset="0"/>
              </a:rPr>
              <a:t>.</a:t>
            </a:r>
            <a:endParaRPr lang="en-US" sz="600" dirty="0"/>
          </a:p>
        </p:txBody>
      </p:sp>
      <p:sp>
        <p:nvSpPr>
          <p:cNvPr id="34" name="文本框 33">
            <a:extLst>
              <a:ext uri="{FF2B5EF4-FFF2-40B4-BE49-F238E27FC236}">
                <a16:creationId xmlns:a16="http://schemas.microsoft.com/office/drawing/2014/main" id="{C88E44CA-229C-0999-C974-55B1BEFEE8BB}"/>
              </a:ext>
            </a:extLst>
          </p:cNvPr>
          <p:cNvSpPr txBox="1"/>
          <p:nvPr/>
        </p:nvSpPr>
        <p:spPr bwMode="gray">
          <a:xfrm>
            <a:off x="324000" y="540000"/>
            <a:ext cx="11502366" cy="811184"/>
          </a:xfrm>
          <a:prstGeom prst="rect">
            <a:avLst/>
          </a:prstGeom>
          <a:noFill/>
        </p:spPr>
        <p:txBody>
          <a:bodyPr wrap="square">
            <a:spAutoFit/>
          </a:bodyPr>
          <a:lstStyle/>
          <a:p>
            <a:pPr>
              <a:lnSpc>
                <a:spcPct val="110000"/>
              </a:lnSpc>
            </a:pPr>
            <a:r>
              <a:rPr lang="zh-CN" altLang="en-US" sz="2200" b="1" dirty="0">
                <a:latin typeface="微软雅黑" panose="020B0503020204020204" pitchFamily="34" charset="-122"/>
                <a:ea typeface="微软雅黑" panose="020B0503020204020204" pitchFamily="34" charset="-122"/>
              </a:rPr>
              <a:t>舒格利单抗</a:t>
            </a:r>
            <a:r>
              <a:rPr lang="zh-CN" altLang="en-US" sz="2200" b="1" dirty="0">
                <a:solidFill>
                  <a:schemeClr val="accent1"/>
                </a:solidFill>
                <a:latin typeface="微软雅黑" panose="020B0503020204020204" pitchFamily="34" charset="-122"/>
                <a:ea typeface="微软雅黑" panose="020B0503020204020204" pitchFamily="34" charset="-122"/>
              </a:rPr>
              <a:t>填补复发及难治性结外</a:t>
            </a:r>
            <a:r>
              <a:rPr lang="en-US" altLang="zh-CN" sz="2200" b="1" dirty="0">
                <a:solidFill>
                  <a:schemeClr val="accent1"/>
                </a:solidFill>
                <a:latin typeface="微软雅黑" panose="020B0503020204020204" pitchFamily="34" charset="-122"/>
                <a:ea typeface="微软雅黑" panose="020B0503020204020204" pitchFamily="34" charset="-122"/>
              </a:rPr>
              <a:t>NK/T</a:t>
            </a:r>
            <a:r>
              <a:rPr lang="zh-CN" altLang="en-US" sz="2200" b="1" dirty="0">
                <a:solidFill>
                  <a:schemeClr val="accent1"/>
                </a:solidFill>
                <a:latin typeface="微软雅黑" panose="020B0503020204020204" pitchFamily="34" charset="-122"/>
                <a:ea typeface="微软雅黑" panose="020B0503020204020204" pitchFamily="34" charset="-122"/>
              </a:rPr>
              <a:t>细胞淋巴瘤</a:t>
            </a:r>
            <a:r>
              <a:rPr lang="zh-CN" altLang="en-US" sz="2200" b="1" dirty="0">
                <a:latin typeface="微软雅黑" panose="020B0503020204020204" pitchFamily="34" charset="-122"/>
                <a:ea typeface="微软雅黑" panose="020B0503020204020204" pitchFamily="34" charset="-122"/>
              </a:rPr>
              <a:t>的药物治疗空白；填补</a:t>
            </a:r>
            <a:r>
              <a:rPr lang="en-US" altLang="zh-CN" sz="2200" b="1" dirty="0">
                <a:latin typeface="微软雅黑" panose="020B0503020204020204" pitchFamily="34" charset="-122"/>
                <a:ea typeface="微软雅黑" panose="020B0503020204020204" pitchFamily="34" charset="-122"/>
              </a:rPr>
              <a:t>Ⅲ</a:t>
            </a:r>
            <a:r>
              <a:rPr lang="zh-CN" altLang="en-US" sz="2200" b="1" dirty="0">
                <a:latin typeface="微软雅黑" panose="020B0503020204020204" pitchFamily="34" charset="-122"/>
                <a:ea typeface="微软雅黑" panose="020B0503020204020204" pitchFamily="34" charset="-122"/>
              </a:rPr>
              <a:t>期非小细胞肺癌患者</a:t>
            </a:r>
            <a:r>
              <a:rPr lang="zh-CN" altLang="en-US" sz="2200" b="1" dirty="0">
                <a:solidFill>
                  <a:schemeClr val="accent1"/>
                </a:solidFill>
                <a:latin typeface="微软雅黑" panose="020B0503020204020204" pitchFamily="34" charset="-122"/>
                <a:ea typeface="微软雅黑" panose="020B0503020204020204" pitchFamily="34" charset="-122"/>
              </a:rPr>
              <a:t>目录内无免疫巩固治疗</a:t>
            </a:r>
            <a:r>
              <a:rPr lang="zh-CN" altLang="en-US" sz="2200" b="1" dirty="0">
                <a:latin typeface="微软雅黑" panose="020B0503020204020204" pitchFamily="34" charset="-122"/>
                <a:ea typeface="微软雅黑" panose="020B0503020204020204" pitchFamily="34" charset="-122"/>
              </a:rPr>
              <a:t>的空白</a:t>
            </a:r>
            <a:endParaRPr lang="en-US" sz="2200" b="1" dirty="0">
              <a:latin typeface="微软雅黑" panose="020B0503020204020204" pitchFamily="34" charset="-122"/>
              <a:ea typeface="微软雅黑" panose="020B0503020204020204" pitchFamily="34" charset="-122"/>
            </a:endParaRPr>
          </a:p>
        </p:txBody>
      </p:sp>
      <p:sp>
        <p:nvSpPr>
          <p:cNvPr id="45" name="矩形 44">
            <a:extLst>
              <a:ext uri="{FF2B5EF4-FFF2-40B4-BE49-F238E27FC236}">
                <a16:creationId xmlns:a16="http://schemas.microsoft.com/office/drawing/2014/main" id="{5028D21D-4C97-FF50-BC16-02F78F0D6CEF}"/>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公平性一</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092682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1EDAD53-2AF2-5DF9-82F8-063F5159E475}"/>
              </a:ext>
            </a:extLst>
          </p:cNvPr>
          <p:cNvSpPr txBox="1"/>
          <p:nvPr/>
        </p:nvSpPr>
        <p:spPr bwMode="gray">
          <a:xfrm>
            <a:off x="3026747" y="920664"/>
            <a:ext cx="6092790" cy="553998"/>
          </a:xfrm>
          <a:prstGeom prst="rect">
            <a:avLst/>
          </a:prstGeom>
          <a:noFill/>
        </p:spPr>
        <p:txBody>
          <a:bodyPr wrap="square">
            <a:spAutoFit/>
          </a:bodyPr>
          <a:lstStyle/>
          <a:p>
            <a:pPr algn="ctr"/>
            <a:r>
              <a:rPr lang="zh-CN" altLang="en-US" sz="3000" b="1" dirty="0">
                <a:solidFill>
                  <a:schemeClr val="accent1"/>
                </a:solidFill>
                <a:latin typeface="微软雅黑" panose="020B0503020204020204" pitchFamily="34" charset="-122"/>
                <a:ea typeface="微软雅黑" panose="020B0503020204020204" pitchFamily="34" charset="-122"/>
              </a:rPr>
              <a:t>舒格利单抗注射液（择捷美</a:t>
            </a:r>
            <a:r>
              <a:rPr lang="en-US" altLang="zh-CN" sz="3000" b="1" dirty="0">
                <a:solidFill>
                  <a:schemeClr val="accent1"/>
                </a:solidFill>
                <a:latin typeface="微软雅黑" panose="020B0503020204020204" pitchFamily="34" charset="-122"/>
                <a:ea typeface="微软雅黑" panose="020B0503020204020204" pitchFamily="34" charset="-122"/>
              </a:rPr>
              <a:t>® </a:t>
            </a:r>
            <a:r>
              <a:rPr lang="zh-CN" altLang="en-US" sz="3000" b="1" dirty="0">
                <a:solidFill>
                  <a:schemeClr val="accent1"/>
                </a:solidFill>
                <a:latin typeface="微软雅黑" panose="020B0503020204020204" pitchFamily="34" charset="-122"/>
                <a:ea typeface="微软雅黑" panose="020B0503020204020204" pitchFamily="34" charset="-122"/>
              </a:rPr>
              <a:t>）</a:t>
            </a:r>
            <a:endParaRPr lang="zh-CN" altLang="en-US" sz="3000" dirty="0">
              <a:solidFill>
                <a:schemeClr val="accent1"/>
              </a:solidFill>
              <a:latin typeface="微软雅黑" panose="020B0503020204020204" pitchFamily="34" charset="-122"/>
              <a:ea typeface="微软雅黑" panose="020B0503020204020204" pitchFamily="34" charset="-122"/>
            </a:endParaRPr>
          </a:p>
        </p:txBody>
      </p:sp>
      <p:sp>
        <p:nvSpPr>
          <p:cNvPr id="21" name="标题 1">
            <a:extLst>
              <a:ext uri="{FF2B5EF4-FFF2-40B4-BE49-F238E27FC236}">
                <a16:creationId xmlns:a16="http://schemas.microsoft.com/office/drawing/2014/main" id="{9A33042C-ECEC-5B05-2FE8-41283D12F096}"/>
              </a:ext>
            </a:extLst>
          </p:cNvPr>
          <p:cNvSpPr txBox="1">
            <a:spLocks/>
          </p:cNvSpPr>
          <p:nvPr/>
        </p:nvSpPr>
        <p:spPr bwMode="gray">
          <a:xfrm>
            <a:off x="426722" y="624270"/>
            <a:ext cx="11292840"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r>
              <a:rPr lang="zh-CN" altLang="en-US" sz="2800" dirty="0">
                <a:latin typeface="微软雅黑" panose="020B0503020204020204" pitchFamily="34" charset="-122"/>
                <a:ea typeface="微软雅黑" panose="020B0503020204020204" pitchFamily="34" charset="-122"/>
              </a:rPr>
              <a:t>目录</a:t>
            </a:r>
          </a:p>
        </p:txBody>
      </p:sp>
      <p:sp>
        <p:nvSpPr>
          <p:cNvPr id="2" name="椭圆 1">
            <a:extLst>
              <a:ext uri="{FF2B5EF4-FFF2-40B4-BE49-F238E27FC236}">
                <a16:creationId xmlns:a16="http://schemas.microsoft.com/office/drawing/2014/main" id="{02BDBD7D-4248-94F5-7AEC-D2EF6CFBF544}"/>
              </a:ext>
            </a:extLst>
          </p:cNvPr>
          <p:cNvSpPr/>
          <p:nvPr/>
        </p:nvSpPr>
        <p:spPr bwMode="gray">
          <a:xfrm>
            <a:off x="787301" y="2066056"/>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1</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4" name="矩形: 圆角 3">
            <a:extLst>
              <a:ext uri="{FF2B5EF4-FFF2-40B4-BE49-F238E27FC236}">
                <a16:creationId xmlns:a16="http://schemas.microsoft.com/office/drawing/2014/main" id="{C747C543-07F5-23D7-0D4B-AA2AA3626D19}"/>
              </a:ext>
            </a:extLst>
          </p:cNvPr>
          <p:cNvSpPr/>
          <p:nvPr/>
        </p:nvSpPr>
        <p:spPr bwMode="gray">
          <a:xfrm>
            <a:off x="1551541" y="1981513"/>
            <a:ext cx="2054299" cy="637087"/>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基本信息</a:t>
            </a:r>
          </a:p>
        </p:txBody>
      </p:sp>
      <p:sp>
        <p:nvSpPr>
          <p:cNvPr id="20" name="椭圆 19">
            <a:extLst>
              <a:ext uri="{FF2B5EF4-FFF2-40B4-BE49-F238E27FC236}">
                <a16:creationId xmlns:a16="http://schemas.microsoft.com/office/drawing/2014/main" id="{2ED14782-9386-BBCA-19E2-99677C42444E}"/>
              </a:ext>
            </a:extLst>
          </p:cNvPr>
          <p:cNvSpPr/>
          <p:nvPr/>
        </p:nvSpPr>
        <p:spPr bwMode="gray">
          <a:xfrm>
            <a:off x="770048" y="2813022"/>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2</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2" name="矩形: 圆角 21">
            <a:extLst>
              <a:ext uri="{FF2B5EF4-FFF2-40B4-BE49-F238E27FC236}">
                <a16:creationId xmlns:a16="http://schemas.microsoft.com/office/drawing/2014/main" id="{2B91CC26-5621-19B4-7EDC-9E07970F1514}"/>
              </a:ext>
            </a:extLst>
          </p:cNvPr>
          <p:cNvSpPr/>
          <p:nvPr/>
        </p:nvSpPr>
        <p:spPr bwMode="gray">
          <a:xfrm>
            <a:off x="1551540" y="2778249"/>
            <a:ext cx="2054299" cy="562007"/>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有效性</a:t>
            </a:r>
          </a:p>
        </p:txBody>
      </p:sp>
      <p:sp>
        <p:nvSpPr>
          <p:cNvPr id="23" name="椭圆 22">
            <a:extLst>
              <a:ext uri="{FF2B5EF4-FFF2-40B4-BE49-F238E27FC236}">
                <a16:creationId xmlns:a16="http://schemas.microsoft.com/office/drawing/2014/main" id="{98F5BEE1-66E3-E18C-A5FF-178373B82215}"/>
              </a:ext>
            </a:extLst>
          </p:cNvPr>
          <p:cNvSpPr/>
          <p:nvPr/>
        </p:nvSpPr>
        <p:spPr bwMode="gray">
          <a:xfrm>
            <a:off x="787301" y="3502013"/>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3</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4" name="矩形: 圆角 23">
            <a:extLst>
              <a:ext uri="{FF2B5EF4-FFF2-40B4-BE49-F238E27FC236}">
                <a16:creationId xmlns:a16="http://schemas.microsoft.com/office/drawing/2014/main" id="{1EE7023F-95A2-66AE-8E1B-F800F4BAC1F0}"/>
              </a:ext>
            </a:extLst>
          </p:cNvPr>
          <p:cNvSpPr/>
          <p:nvPr/>
        </p:nvSpPr>
        <p:spPr bwMode="gray">
          <a:xfrm>
            <a:off x="1568794" y="3502013"/>
            <a:ext cx="2054299"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安全性</a:t>
            </a:r>
          </a:p>
        </p:txBody>
      </p:sp>
      <p:sp>
        <p:nvSpPr>
          <p:cNvPr id="25" name="椭圆 24">
            <a:extLst>
              <a:ext uri="{FF2B5EF4-FFF2-40B4-BE49-F238E27FC236}">
                <a16:creationId xmlns:a16="http://schemas.microsoft.com/office/drawing/2014/main" id="{3D970A47-85B1-CF8E-D1D4-8B1E1FDBC91D}"/>
              </a:ext>
            </a:extLst>
          </p:cNvPr>
          <p:cNvSpPr/>
          <p:nvPr/>
        </p:nvSpPr>
        <p:spPr bwMode="gray">
          <a:xfrm>
            <a:off x="770048" y="4136992"/>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a:ln>
                  <a:noFill/>
                </a:ln>
                <a:effectLst/>
                <a:uLnTx/>
                <a:uFillTx/>
                <a:latin typeface="Arial" panose="020B0604020202020204"/>
                <a:ea typeface="黑体" panose="02010609060101010101" pitchFamily="49" charset="-122"/>
                <a:cs typeface="+mn-cs"/>
              </a:rPr>
              <a:t>4</a:t>
            </a:r>
            <a:endParaRPr kumimoji="0" lang="zh-CN" altLang="en-US" sz="1800" b="1" i="0" u="none" strike="noStrike" kern="1200" cap="none" spc="0" normalizeH="0" baseline="0" noProof="0">
              <a:ln>
                <a:noFill/>
              </a:ln>
              <a:effectLst/>
              <a:uLnTx/>
              <a:uFillTx/>
              <a:latin typeface="Arial" panose="020B0604020202020204"/>
              <a:ea typeface="黑体" panose="02010609060101010101" pitchFamily="49" charset="-122"/>
              <a:cs typeface="+mn-cs"/>
            </a:endParaRPr>
          </a:p>
        </p:txBody>
      </p:sp>
      <p:sp>
        <p:nvSpPr>
          <p:cNvPr id="26" name="矩形: 圆角 25">
            <a:extLst>
              <a:ext uri="{FF2B5EF4-FFF2-40B4-BE49-F238E27FC236}">
                <a16:creationId xmlns:a16="http://schemas.microsoft.com/office/drawing/2014/main" id="{E31AF737-2C71-6521-CB08-E26B51B3C531}"/>
              </a:ext>
            </a:extLst>
          </p:cNvPr>
          <p:cNvSpPr/>
          <p:nvPr/>
        </p:nvSpPr>
        <p:spPr bwMode="gray">
          <a:xfrm>
            <a:off x="1551541" y="4136992"/>
            <a:ext cx="2054299" cy="468000"/>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创新性</a:t>
            </a:r>
          </a:p>
        </p:txBody>
      </p:sp>
      <p:sp>
        <p:nvSpPr>
          <p:cNvPr id="27" name="椭圆 26">
            <a:extLst>
              <a:ext uri="{FF2B5EF4-FFF2-40B4-BE49-F238E27FC236}">
                <a16:creationId xmlns:a16="http://schemas.microsoft.com/office/drawing/2014/main" id="{D4218A5E-9DDA-A3DA-8382-FA47A0BC5A7E}"/>
              </a:ext>
            </a:extLst>
          </p:cNvPr>
          <p:cNvSpPr/>
          <p:nvPr/>
        </p:nvSpPr>
        <p:spPr bwMode="gray">
          <a:xfrm>
            <a:off x="748706" y="4831747"/>
            <a:ext cx="468000" cy="468000"/>
          </a:xfrm>
          <a:prstGeom prst="ellipse">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en-US" altLang="zh-CN" sz="1800" b="1" i="0" u="none" strike="noStrike" kern="1200" cap="none" spc="0" normalizeH="0" baseline="0" noProof="0" dirty="0">
                <a:ln>
                  <a:noFill/>
                </a:ln>
                <a:effectLst/>
                <a:uLnTx/>
                <a:uFillTx/>
                <a:latin typeface="Arial" panose="020B0604020202020204"/>
                <a:ea typeface="黑体" panose="02010609060101010101" pitchFamily="49" charset="-122"/>
                <a:cs typeface="+mn-cs"/>
              </a:rPr>
              <a:t>5</a:t>
            </a:r>
            <a:endParaRPr kumimoji="0" lang="zh-CN" altLang="en-US" sz="1800" b="1" i="0" u="none" strike="noStrike" kern="1200" cap="none" spc="0" normalizeH="0" baseline="0" noProof="0" dirty="0">
              <a:ln>
                <a:noFill/>
              </a:ln>
              <a:effectLst/>
              <a:uLnTx/>
              <a:uFillTx/>
              <a:latin typeface="Arial" panose="020B0604020202020204"/>
              <a:ea typeface="黑体" panose="02010609060101010101" pitchFamily="49" charset="-122"/>
              <a:cs typeface="+mn-cs"/>
            </a:endParaRPr>
          </a:p>
        </p:txBody>
      </p:sp>
      <p:sp>
        <p:nvSpPr>
          <p:cNvPr id="28" name="矩形: 圆角 27">
            <a:extLst>
              <a:ext uri="{FF2B5EF4-FFF2-40B4-BE49-F238E27FC236}">
                <a16:creationId xmlns:a16="http://schemas.microsoft.com/office/drawing/2014/main" id="{C42124E2-067E-08A9-F7B4-836901F546D1}"/>
              </a:ext>
            </a:extLst>
          </p:cNvPr>
          <p:cNvSpPr/>
          <p:nvPr/>
        </p:nvSpPr>
        <p:spPr bwMode="gray">
          <a:xfrm>
            <a:off x="1551540" y="4799223"/>
            <a:ext cx="2054299" cy="554934"/>
          </a:xfrm>
          <a:prstGeom prst="roundRect">
            <a:avLst/>
          </a:prstGeom>
          <a:solidFill>
            <a:srgbClr val="E0F5FF"/>
          </a:solidFill>
          <a:ln w="28575" cap="flat" cmpd="sng" algn="ctr">
            <a:solidFill>
              <a:srgbClr val="E0F5FF"/>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L="0" marR="0" lvl="0" indent="0" algn="ctr" defTabSz="914400" rtl="0" eaLnBrk="1" fontAlgn="base" latinLnBrk="0" hangingPunct="1">
              <a:lnSpc>
                <a:spcPct val="90000"/>
              </a:lnSpc>
              <a:spcBef>
                <a:spcPts val="0"/>
              </a:spcBef>
              <a:spcAft>
                <a:spcPct val="0"/>
              </a:spcAft>
              <a:buClr>
                <a:srgbClr val="0095FF"/>
              </a:buClr>
              <a:buSzPct val="90000"/>
              <a:buFontTx/>
              <a:buNone/>
              <a:tabLst/>
              <a:defRPr/>
            </a:pPr>
            <a:r>
              <a:rPr kumimoji="0" lang="zh-CN" altLang="en-US" sz="18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cs typeface="+mn-cs"/>
              </a:rPr>
              <a:t>公平性</a:t>
            </a:r>
          </a:p>
        </p:txBody>
      </p:sp>
      <p:sp>
        <p:nvSpPr>
          <p:cNvPr id="7" name="文本框 6">
            <a:extLst>
              <a:ext uri="{FF2B5EF4-FFF2-40B4-BE49-F238E27FC236}">
                <a16:creationId xmlns:a16="http://schemas.microsoft.com/office/drawing/2014/main" id="{CFE190F7-CEB1-5BDA-9471-9EE9D9383495}"/>
              </a:ext>
            </a:extLst>
          </p:cNvPr>
          <p:cNvSpPr txBox="1"/>
          <p:nvPr/>
        </p:nvSpPr>
        <p:spPr bwMode="gray">
          <a:xfrm>
            <a:off x="3668383" y="1986208"/>
            <a:ext cx="7540912" cy="646331"/>
          </a:xfrm>
          <a:prstGeom prst="rect">
            <a:avLst/>
          </a:prstGeom>
          <a:noFill/>
        </p:spPr>
        <p:txBody>
          <a:bodyPr wrap="square">
            <a:spAutoFit/>
          </a:bodyPr>
          <a:lstStyle/>
          <a:p>
            <a:r>
              <a:rPr lang="zh-CN" altLang="en-US" sz="1800" i="0" u="none" strike="noStrike" baseline="0" dirty="0">
                <a:latin typeface="微软雅黑" panose="020B0503020204020204" pitchFamily="34" charset="-122"/>
                <a:ea typeface="微软雅黑" panose="020B0503020204020204" pitchFamily="34" charset="-122"/>
              </a:rPr>
              <a:t>舒格利单抗是目前首个且唯一保留</a:t>
            </a:r>
            <a:r>
              <a:rPr lang="en-US" altLang="zh-CN" sz="1800" i="0" u="none" strike="noStrike" baseline="0" dirty="0">
                <a:latin typeface="微软雅黑" panose="020B0503020204020204" pitchFamily="34" charset="-122"/>
                <a:ea typeface="微软雅黑" panose="020B0503020204020204" pitchFamily="34" charset="-122"/>
              </a:rPr>
              <a:t>ADCP</a:t>
            </a:r>
            <a:r>
              <a:rPr lang="zh-CN" altLang="en-US" sz="1800" i="0" u="none" strike="noStrike" baseline="0" dirty="0">
                <a:latin typeface="微软雅黑" panose="020B0503020204020204" pitchFamily="34" charset="-122"/>
                <a:ea typeface="微软雅黑" panose="020B0503020204020204" pitchFamily="34" charset="-122"/>
              </a:rPr>
              <a:t>机制的具有双重抗肿瘤机制的免疫检查点抑制剂，申报商保创新药目录</a:t>
            </a:r>
            <a:endParaRPr lang="en-US" dirty="0"/>
          </a:p>
        </p:txBody>
      </p:sp>
      <p:sp>
        <p:nvSpPr>
          <p:cNvPr id="9" name="文本框 8">
            <a:extLst>
              <a:ext uri="{FF2B5EF4-FFF2-40B4-BE49-F238E27FC236}">
                <a16:creationId xmlns:a16="http://schemas.microsoft.com/office/drawing/2014/main" id="{37708D18-7256-ABDB-1FE8-730F83BF30C4}"/>
              </a:ext>
            </a:extLst>
          </p:cNvPr>
          <p:cNvSpPr txBox="1"/>
          <p:nvPr/>
        </p:nvSpPr>
        <p:spPr bwMode="gray">
          <a:xfrm>
            <a:off x="3690153" y="3485639"/>
            <a:ext cx="7351658" cy="475912"/>
          </a:xfrm>
          <a:prstGeom prst="rect">
            <a:avLst/>
          </a:prstGeom>
        </p:spPr>
        <p:txBody>
          <a:bodyPr wrap="square" lIns="45720" tIns="45720" rIns="45720" bIns="45720" rtlCol="0" anchor="ctr">
            <a:noAutofit/>
          </a:bodyPr>
          <a:lstStyle/>
          <a:p>
            <a:pPr lvl="0">
              <a:lnSpc>
                <a:spcPct val="120000"/>
              </a:lnSpc>
              <a:spcBef>
                <a:spcPts val="600"/>
              </a:spcBef>
              <a:spcAft>
                <a:spcPct val="0"/>
              </a:spcAft>
              <a:defRPr/>
            </a:pPr>
            <a:r>
              <a:rPr lang="zh-CN" altLang="en-US" dirty="0">
                <a:latin typeface="微软雅黑" panose="020B0503020204020204" pitchFamily="34" charset="-122"/>
                <a:ea typeface="微软雅黑" panose="020B0503020204020204" pitchFamily="34" charset="-122"/>
              </a:rPr>
              <a:t>舒格利单抗</a:t>
            </a:r>
            <a:r>
              <a:rPr lang="zh-CN" altLang="en-US"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在</a:t>
            </a:r>
            <a:r>
              <a:rPr lang="en-US" altLang="zh-CN"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PD-1/L1</a:t>
            </a:r>
            <a:r>
              <a:rPr lang="zh-CN" altLang="en-US"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抑制剂中免疫相关肺炎发生率低</a:t>
            </a:r>
            <a:endParaRPr lang="en-US" altLang="zh-CN" i="0" strike="noStrike" kern="1200" cap="none" spc="0" baseline="0" dirty="0">
              <a:solidFill>
                <a:srgbClr val="C00000"/>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endParaRPr>
          </a:p>
        </p:txBody>
      </p:sp>
      <p:sp>
        <p:nvSpPr>
          <p:cNvPr id="10" name="文本框 9">
            <a:extLst>
              <a:ext uri="{FF2B5EF4-FFF2-40B4-BE49-F238E27FC236}">
                <a16:creationId xmlns:a16="http://schemas.microsoft.com/office/drawing/2014/main" id="{FAD205EB-98C3-8D12-4B45-B53CCF44EB4B}"/>
              </a:ext>
            </a:extLst>
          </p:cNvPr>
          <p:cNvSpPr txBox="1"/>
          <p:nvPr/>
        </p:nvSpPr>
        <p:spPr bwMode="gray">
          <a:xfrm>
            <a:off x="3668382" y="4186326"/>
            <a:ext cx="6057608" cy="369332"/>
          </a:xfrm>
          <a:prstGeom prst="rect">
            <a:avLst/>
          </a:prstGeom>
          <a:noFill/>
        </p:spPr>
        <p:txBody>
          <a:bodyPr wrap="square">
            <a:spAutoFit/>
          </a:bodyPr>
          <a:lstStyle/>
          <a:p>
            <a:r>
              <a:rPr lang="zh-CN" altLang="en-US" b="1" dirty="0">
                <a:solidFill>
                  <a:srgbClr val="C00000"/>
                </a:solidFill>
                <a:latin typeface="微软雅黑" panose="020B0503020204020204" pitchFamily="34" charset="-122"/>
                <a:ea typeface="微软雅黑" panose="020B0503020204020204" pitchFamily="34" charset="-122"/>
              </a:rPr>
              <a:t>国家重大新药创制项目</a:t>
            </a:r>
            <a:r>
              <a:rPr lang="zh-CN" altLang="en-US" dirty="0">
                <a:latin typeface="微软雅黑" panose="020B0503020204020204" pitchFamily="34" charset="-122"/>
                <a:ea typeface="微软雅黑" panose="020B0503020204020204" pitchFamily="34" charset="-122"/>
              </a:rPr>
              <a:t>，</a:t>
            </a:r>
            <a:r>
              <a:rPr lang="en-US" altLang="zh-CN" b="1" dirty="0">
                <a:solidFill>
                  <a:srgbClr val="C00000"/>
                </a:solidFill>
                <a:latin typeface="微软雅黑" panose="020B0503020204020204" pitchFamily="34" charset="-122"/>
                <a:ea typeface="微软雅黑" panose="020B0503020204020204" pitchFamily="34" charset="-122"/>
              </a:rPr>
              <a:t>1</a:t>
            </a:r>
            <a:r>
              <a:rPr lang="zh-CN" altLang="en-US" b="1" dirty="0">
                <a:solidFill>
                  <a:srgbClr val="C00000"/>
                </a:solidFill>
                <a:latin typeface="微软雅黑" panose="020B0503020204020204" pitchFamily="34" charset="-122"/>
                <a:ea typeface="微软雅黑" panose="020B0503020204020204" pitchFamily="34" charset="-122"/>
              </a:rPr>
              <a:t>类新药</a:t>
            </a:r>
            <a:r>
              <a:rPr lang="zh-CN" altLang="en-US"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纳入</a:t>
            </a:r>
            <a:r>
              <a:rPr lang="zh-CN" altLang="en-US" b="1" dirty="0">
                <a:solidFill>
                  <a:srgbClr val="C00000"/>
                </a:solidFill>
                <a:latin typeface="微软雅黑" panose="020B0503020204020204" pitchFamily="34" charset="-122"/>
                <a:ea typeface="微软雅黑" panose="020B0503020204020204" pitchFamily="34" charset="-122"/>
              </a:rPr>
              <a:t>突破性治疗药物</a:t>
            </a:r>
            <a:endParaRPr lang="zh-CN" altLang="en-US" dirty="0">
              <a:solidFill>
                <a:srgbClr val="C00000"/>
              </a:solidFill>
            </a:endParaRPr>
          </a:p>
        </p:txBody>
      </p:sp>
      <p:sp>
        <p:nvSpPr>
          <p:cNvPr id="11" name="文本框 10">
            <a:extLst>
              <a:ext uri="{FF2B5EF4-FFF2-40B4-BE49-F238E27FC236}">
                <a16:creationId xmlns:a16="http://schemas.microsoft.com/office/drawing/2014/main" id="{18798A12-3536-8DE4-A05C-F268B5227C1C}"/>
              </a:ext>
            </a:extLst>
          </p:cNvPr>
          <p:cNvSpPr txBox="1"/>
          <p:nvPr/>
        </p:nvSpPr>
        <p:spPr bwMode="gray">
          <a:xfrm>
            <a:off x="3668382" y="4707826"/>
            <a:ext cx="7540912" cy="646331"/>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rPr>
              <a:t>填补复发及难治性结外</a:t>
            </a:r>
            <a:r>
              <a:rPr lang="en-US" altLang="zh-CN" sz="1800" dirty="0">
                <a:latin typeface="微软雅黑" panose="020B0503020204020204" pitchFamily="34" charset="-122"/>
                <a:ea typeface="微软雅黑" panose="020B0503020204020204" pitchFamily="34" charset="-122"/>
              </a:rPr>
              <a:t>NK/T</a:t>
            </a:r>
            <a:r>
              <a:rPr lang="zh-CN" altLang="en-US" sz="1800" dirty="0">
                <a:latin typeface="微软雅黑" panose="020B0503020204020204" pitchFamily="34" charset="-122"/>
                <a:ea typeface="微软雅黑" panose="020B0503020204020204" pitchFamily="34" charset="-122"/>
              </a:rPr>
              <a:t>细胞淋巴瘤的药物治疗空白；填补</a:t>
            </a:r>
            <a:r>
              <a:rPr lang="en-US" altLang="zh-CN" sz="1800" dirty="0">
                <a:latin typeface="微软雅黑" panose="020B0503020204020204" pitchFamily="34" charset="-122"/>
                <a:ea typeface="微软雅黑" panose="020B0503020204020204" pitchFamily="34" charset="-122"/>
              </a:rPr>
              <a:t>Ⅲ</a:t>
            </a:r>
            <a:r>
              <a:rPr lang="zh-CN" altLang="en-US" sz="1800" dirty="0">
                <a:latin typeface="微软雅黑" panose="020B0503020204020204" pitchFamily="34" charset="-122"/>
                <a:ea typeface="微软雅黑" panose="020B0503020204020204" pitchFamily="34" charset="-122"/>
              </a:rPr>
              <a:t>期非小细胞肺癌患者目录内无免疫巩固治疗的空白</a:t>
            </a:r>
            <a:endParaRPr lang="zh-CN" altLang="en-US" dirty="0"/>
          </a:p>
        </p:txBody>
      </p:sp>
      <p:sp>
        <p:nvSpPr>
          <p:cNvPr id="13" name="文本框 12">
            <a:extLst>
              <a:ext uri="{FF2B5EF4-FFF2-40B4-BE49-F238E27FC236}">
                <a16:creationId xmlns:a16="http://schemas.microsoft.com/office/drawing/2014/main" id="{0863C2E5-9904-BA30-8386-6E2315D3D0D7}"/>
              </a:ext>
            </a:extLst>
          </p:cNvPr>
          <p:cNvSpPr txBox="1"/>
          <p:nvPr/>
        </p:nvSpPr>
        <p:spPr bwMode="gray">
          <a:xfrm>
            <a:off x="3668382" y="2732483"/>
            <a:ext cx="7778872" cy="646331"/>
          </a:xfrm>
          <a:prstGeom prst="rect">
            <a:avLst/>
          </a:prstGeom>
          <a:noFill/>
        </p:spPr>
        <p:txBody>
          <a:bodyPr wrap="square">
            <a:spAutoFit/>
          </a:bodyPr>
          <a:lstStyle/>
          <a:p>
            <a:r>
              <a:rPr lang="zh-CN" altLang="en-US" sz="1800" dirty="0">
                <a:latin typeface="微软雅黑" panose="020B0503020204020204" pitchFamily="34" charset="-122"/>
                <a:ea typeface="微软雅黑" panose="020B0503020204020204" pitchFamily="34" charset="-122"/>
                <a:sym typeface="Calibri" panose="020F0502020204030204" pitchFamily="34" charset="0"/>
              </a:rPr>
              <a:t>治疗复发或难治性结外</a:t>
            </a:r>
            <a:r>
              <a:rPr lang="en-US" altLang="zh-CN" sz="1800" dirty="0">
                <a:latin typeface="微软雅黑" panose="020B0503020204020204" pitchFamily="34" charset="-122"/>
                <a:ea typeface="微软雅黑" panose="020B0503020204020204" pitchFamily="34" charset="-122"/>
                <a:sym typeface="Calibri" panose="020F0502020204030204" pitchFamily="34" charset="0"/>
              </a:rPr>
              <a:t>NK/T</a:t>
            </a:r>
            <a:r>
              <a:rPr lang="zh-CN" altLang="en-US" sz="1800" dirty="0">
                <a:latin typeface="微软雅黑" panose="020B0503020204020204" pitchFamily="34" charset="-122"/>
                <a:ea typeface="微软雅黑" panose="020B0503020204020204" pitchFamily="34" charset="-122"/>
                <a:sym typeface="Calibri" panose="020F0502020204030204" pitchFamily="34" charset="0"/>
              </a:rPr>
              <a:t>细胞淋巴瘤患者，</a:t>
            </a:r>
            <a:r>
              <a:rPr lang="en-US" altLang="zh-CN" sz="1800" dirty="0">
                <a:latin typeface="微软雅黑" panose="020B0503020204020204" pitchFamily="34" charset="-122"/>
                <a:ea typeface="微软雅黑" panose="020B0503020204020204" pitchFamily="34" charset="-122"/>
                <a:sym typeface="Calibri" panose="020F0502020204030204" pitchFamily="34" charset="0"/>
              </a:rPr>
              <a:t>18</a:t>
            </a:r>
            <a:r>
              <a:rPr lang="zh-CN" altLang="en-US" sz="1800" dirty="0">
                <a:latin typeface="微软雅黑" panose="020B0503020204020204" pitchFamily="34" charset="-122"/>
                <a:ea typeface="微软雅黑" panose="020B0503020204020204" pitchFamily="34" charset="-122"/>
                <a:sym typeface="Calibri" panose="020F0502020204030204" pitchFamily="34" charset="0"/>
              </a:rPr>
              <a:t>个月</a:t>
            </a:r>
            <a:r>
              <a:rPr lang="en-US" altLang="zh-CN" sz="1800" dirty="0">
                <a:latin typeface="微软雅黑" panose="020B0503020204020204" pitchFamily="34" charset="-122"/>
                <a:ea typeface="微软雅黑" panose="020B0503020204020204" pitchFamily="34" charset="-122"/>
                <a:sym typeface="Calibri" panose="020F0502020204030204" pitchFamily="34" charset="0"/>
              </a:rPr>
              <a:t>OS</a:t>
            </a:r>
            <a:r>
              <a:rPr lang="zh-CN" altLang="en-US" sz="1800" dirty="0">
                <a:latin typeface="微软雅黑" panose="020B0503020204020204" pitchFamily="34" charset="-122"/>
                <a:ea typeface="微软雅黑" panose="020B0503020204020204" pitchFamily="34" charset="-122"/>
                <a:sym typeface="Calibri" panose="020F0502020204030204" pitchFamily="34" charset="0"/>
              </a:rPr>
              <a:t>率为</a:t>
            </a:r>
            <a:r>
              <a:rPr lang="en-US" altLang="zh-CN" sz="1800" dirty="0">
                <a:latin typeface="微软雅黑" panose="020B0503020204020204" pitchFamily="34" charset="-122"/>
                <a:ea typeface="微软雅黑" panose="020B0503020204020204" pitchFamily="34" charset="-122"/>
                <a:sym typeface="Calibri" panose="020F0502020204030204" pitchFamily="34" charset="0"/>
              </a:rPr>
              <a:t>57.9%</a:t>
            </a:r>
          </a:p>
          <a:p>
            <a:r>
              <a:rPr lang="zh-CN" altLang="en-US" sz="1800" dirty="0">
                <a:latin typeface="微软雅黑" panose="020B0503020204020204" pitchFamily="34" charset="-122"/>
                <a:ea typeface="微软雅黑" panose="020B0503020204020204" pitchFamily="34" charset="-122"/>
              </a:rPr>
              <a:t>治疗</a:t>
            </a:r>
            <a:r>
              <a:rPr lang="en-US" altLang="zh-CN" sz="1800" dirty="0">
                <a:latin typeface="微软雅黑" panose="020B0503020204020204" pitchFamily="34" charset="-122"/>
                <a:ea typeface="微软雅黑" panose="020B0503020204020204" pitchFamily="34" charset="-122"/>
              </a:rPr>
              <a:t>Ⅲ/Ⅳ</a:t>
            </a:r>
            <a:r>
              <a:rPr lang="zh-CN" altLang="en-US" sz="1800" dirty="0">
                <a:latin typeface="微软雅黑" panose="020B0503020204020204" pitchFamily="34" charset="-122"/>
                <a:ea typeface="微软雅黑" panose="020B0503020204020204" pitchFamily="34" charset="-122"/>
              </a:rPr>
              <a:t>期非小细胞肺癌、食管鳞癌、胃癌患者，</a:t>
            </a:r>
            <a:r>
              <a:rPr lang="en-US" altLang="zh-CN" sz="1800" dirty="0">
                <a:latin typeface="微软雅黑" panose="020B0503020204020204" pitchFamily="34" charset="-122"/>
                <a:ea typeface="微软雅黑" panose="020B0503020204020204" pitchFamily="34" charset="-122"/>
              </a:rPr>
              <a:t>PFS</a:t>
            </a:r>
            <a:r>
              <a:rPr lang="zh-CN" altLang="en-US" sz="1800" dirty="0">
                <a:latin typeface="微软雅黑" panose="020B0503020204020204" pitchFamily="34" charset="-122"/>
                <a:ea typeface="微软雅黑" panose="020B0503020204020204" pitchFamily="34" charset="-122"/>
              </a:rPr>
              <a:t>和</a:t>
            </a:r>
            <a:r>
              <a:rPr lang="en-US" altLang="zh-CN" sz="1800" dirty="0">
                <a:latin typeface="微软雅黑" panose="020B0503020204020204" pitchFamily="34" charset="-122"/>
                <a:ea typeface="微软雅黑" panose="020B0503020204020204" pitchFamily="34" charset="-122"/>
              </a:rPr>
              <a:t>OS</a:t>
            </a:r>
            <a:r>
              <a:rPr lang="zh-CN" altLang="en-US" sz="1800" dirty="0">
                <a:latin typeface="微软雅黑" panose="020B0503020204020204" pitchFamily="34" charset="-122"/>
                <a:ea typeface="微软雅黑" panose="020B0503020204020204" pitchFamily="34" charset="-122"/>
              </a:rPr>
              <a:t>均显著获益</a:t>
            </a:r>
            <a:endParaRPr lang="en-US" dirty="0"/>
          </a:p>
        </p:txBody>
      </p:sp>
    </p:spTree>
    <p:extLst>
      <p:ext uri="{BB962C8B-B14F-4D97-AF65-F5344CB8AC3E}">
        <p14:creationId xmlns:p14="http://schemas.microsoft.com/office/powerpoint/2010/main" val="383379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8218-9BF2-F928-A503-82BB92E40572}"/>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F731130E-A382-0A52-4169-7F42C5890F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4" name="think-cell data - do not delete" hidden="1">
                        <a:extLst>
                          <a:ext uri="{FF2B5EF4-FFF2-40B4-BE49-F238E27FC236}">
                            <a16:creationId xmlns:a16="http://schemas.microsoft.com/office/drawing/2014/main" id="{F731130E-A382-0A52-4169-7F42C5890F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5" name="表格 11">
            <a:extLst>
              <a:ext uri="{FF2B5EF4-FFF2-40B4-BE49-F238E27FC236}">
                <a16:creationId xmlns:a16="http://schemas.microsoft.com/office/drawing/2014/main" id="{789B8103-3224-C8C5-5FA7-AE55C4FC5C35}"/>
              </a:ext>
            </a:extLst>
          </p:cNvPr>
          <p:cNvGraphicFramePr>
            <a:graphicFrameLocks noGrp="1"/>
          </p:cNvGraphicFramePr>
          <p:nvPr>
            <p:extLst>
              <p:ext uri="{D42A27DB-BD31-4B8C-83A1-F6EECF244321}">
                <p14:modId xmlns:p14="http://schemas.microsoft.com/office/powerpoint/2010/main" val="579070510"/>
              </p:ext>
            </p:extLst>
          </p:nvPr>
        </p:nvGraphicFramePr>
        <p:xfrm>
          <a:off x="401100" y="1424320"/>
          <a:ext cx="7362674" cy="4819023"/>
        </p:xfrm>
        <a:graphic>
          <a:graphicData uri="http://schemas.openxmlformats.org/drawingml/2006/table">
            <a:tbl>
              <a:tblPr firstRow="1" bandRow="1">
                <a:tableStyleId>{5940675A-B579-460E-94D1-54222C63F5DA}</a:tableStyleId>
              </a:tblPr>
              <a:tblGrid>
                <a:gridCol w="1255172">
                  <a:extLst>
                    <a:ext uri="{9D8B030D-6E8A-4147-A177-3AD203B41FA5}">
                      <a16:colId xmlns:a16="http://schemas.microsoft.com/office/drawing/2014/main" val="756301843"/>
                    </a:ext>
                  </a:extLst>
                </a:gridCol>
                <a:gridCol w="2622430">
                  <a:extLst>
                    <a:ext uri="{9D8B030D-6E8A-4147-A177-3AD203B41FA5}">
                      <a16:colId xmlns:a16="http://schemas.microsoft.com/office/drawing/2014/main" val="2368940298"/>
                    </a:ext>
                  </a:extLst>
                </a:gridCol>
                <a:gridCol w="1664898">
                  <a:extLst>
                    <a:ext uri="{9D8B030D-6E8A-4147-A177-3AD203B41FA5}">
                      <a16:colId xmlns:a16="http://schemas.microsoft.com/office/drawing/2014/main" val="1426381998"/>
                    </a:ext>
                  </a:extLst>
                </a:gridCol>
                <a:gridCol w="1820174">
                  <a:extLst>
                    <a:ext uri="{9D8B030D-6E8A-4147-A177-3AD203B41FA5}">
                      <a16:colId xmlns:a16="http://schemas.microsoft.com/office/drawing/2014/main" val="4090809438"/>
                    </a:ext>
                  </a:extLst>
                </a:gridCol>
              </a:tblGrid>
              <a:tr h="267426">
                <a:tc>
                  <a:txBody>
                    <a:bodyPr/>
                    <a:lstStyle/>
                    <a:p>
                      <a:pPr>
                        <a:lnSpc>
                          <a:spcPct val="120000"/>
                        </a:lnSpc>
                      </a:pPr>
                      <a:r>
                        <a:rPr lang="zh-CN" altLang="en-US" sz="1200" b="1" dirty="0">
                          <a:latin typeface="微软雅黑" panose="020B0503020204020204" pitchFamily="34" charset="-122"/>
                          <a:ea typeface="微软雅黑" panose="020B0503020204020204" pitchFamily="34" charset="-122"/>
                        </a:rPr>
                        <a:t>申报目录类别</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3">
                  <a:txBody>
                    <a:bodyPr/>
                    <a:lstStyle/>
                    <a:p>
                      <a:pPr>
                        <a:lnSpc>
                          <a:spcPct val="120000"/>
                        </a:lnSpc>
                      </a:pPr>
                      <a:r>
                        <a:rPr lang="zh-CN" altLang="en-US" sz="1200" b="1" dirty="0">
                          <a:solidFill>
                            <a:srgbClr val="C00000"/>
                          </a:solidFill>
                          <a:latin typeface="微软雅黑" panose="020B0503020204020204" pitchFamily="34" charset="-122"/>
                          <a:ea typeface="微软雅黑" panose="020B0503020204020204" pitchFamily="34" charset="-122"/>
                        </a:rPr>
                        <a:t>商保创新药目录</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27475829"/>
                  </a:ext>
                </a:extLst>
              </a:tr>
              <a:tr h="252145">
                <a:tc>
                  <a:txBody>
                    <a:bodyPr/>
                    <a:lstStyle/>
                    <a:p>
                      <a:pPr>
                        <a:lnSpc>
                          <a:spcPct val="120000"/>
                        </a:lnSpc>
                      </a:pPr>
                      <a:r>
                        <a:rPr lang="zh-CN" altLang="en-US" sz="1000" b="1" dirty="0">
                          <a:latin typeface="微软雅黑" panose="020B0503020204020204" pitchFamily="34" charset="-122"/>
                          <a:ea typeface="微软雅黑" panose="020B0503020204020204" pitchFamily="34" charset="-122"/>
                        </a:rPr>
                        <a:t>药品通用名</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nSpc>
                          <a:spcPct val="120000"/>
                        </a:lnSpc>
                      </a:pP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舒格利单抗注射液</a:t>
                      </a:r>
                      <a:endParaRPr lang="zh-CN" altLang="en-US" sz="11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kumimoji="0" lang="zh-CN" altLang="en-US" sz="11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注册规格</a:t>
                      </a:r>
                      <a:endParaRPr lang="zh-CN" altLang="en-US" sz="11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20000"/>
                        </a:lnSpc>
                      </a:pPr>
                      <a:r>
                        <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600 mg</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r>
                        <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20.0 ml</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r>
                        <a:rPr kumimoji="0" lang="en-US" altLang="zh-CN"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a:t>
                      </a:r>
                      <a:r>
                        <a:rPr kumimoji="0" lang="zh-CN" altLang="en-US" sz="11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瓶</a:t>
                      </a:r>
                      <a:endParaRPr lang="zh-CN" altLang="en-US" sz="1100" b="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93852588"/>
                  </a:ext>
                </a:extLst>
              </a:tr>
              <a:tr h="2644855">
                <a:tc>
                  <a:txBody>
                    <a:bodyPr/>
                    <a:lstStyle/>
                    <a:p>
                      <a:pPr>
                        <a:lnSpc>
                          <a:spcPct val="120000"/>
                        </a:lnSpc>
                      </a:pPr>
                      <a:r>
                        <a:rPr kumimoji="0" lang="zh-CN" altLang="en-US" sz="1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适应症</a:t>
                      </a:r>
                      <a:endParaRPr lang="zh-CN" altLang="en-US" sz="1000" b="1" dirty="0">
                        <a:latin typeface="微软雅黑" panose="020B0503020204020204" pitchFamily="34" charset="-122"/>
                        <a:ea typeface="微软雅黑" panose="020B0503020204020204" pitchFamily="3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3">
                  <a:txBody>
                    <a:bodyPr/>
                    <a:lstStyle/>
                    <a:p>
                      <a:pPr>
                        <a:lnSpc>
                          <a:spcPct val="120000"/>
                        </a:lnSpc>
                      </a:pP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非小细胞肺癌：</a:t>
                      </a:r>
                      <a:endParaRPr kumimoji="0" lang="en-US"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a:lnSpc>
                          <a:spcPct val="120000"/>
                        </a:lnSpc>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①本品联合培美曲塞和卡铂用于表皮生长因子受体（</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EGFR</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）基因突变阴性和间变性淋巴瘤激酶（</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ALK</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）阴性的转移性非鳞状非小细胞肺癌（</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NSCLC</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）患者的一线治疗。</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a:lnSpc>
                          <a:spcPct val="120000"/>
                        </a:lnSpc>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②本品联合紫杉醇和卡铂用于转移性鳞状非小细胞肺癌（</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NSCLC</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）患者的一线治疗。</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③</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本品用于在接受铂类药物为基础的同步或序贯放化疗后未出现疾病进展的、不可切除、</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Ⅲ</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期非小细胞肺癌（</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NSCLC</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）患者的治疗。</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结外</a:t>
                      </a:r>
                      <a:r>
                        <a:rPr kumimoji="0" lang="en-US"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NK/T</a:t>
                      </a: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细胞淋巴瘤</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本品单药用于治疗复发或难治性结外</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NK/T</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细胞淋巴瘤（</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R/R ENKTL</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）成人患者。</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食管鳞癌：</a:t>
                      </a:r>
                      <a:endParaRPr kumimoji="0" lang="en-US"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本品联合氟尿嘧啶类和铂类化疗药物用于不可切除的局部晚期、复发或转移性食管鳞状细胞癌（</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ESCC</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）的一线治疗。</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胃及胃食管结合部腺癌：</a:t>
                      </a:r>
                      <a:endParaRPr kumimoji="0" lang="en-US"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本品联合含氟尿嘧啶类和铂类药物化疗用于表达</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PD-L1</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（综合阳性评分</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[CPS]≥5</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）的不可手术切除的局部晚期或转移性胃及胃食管结合部腺癌的一线治疗。</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7494132"/>
                  </a:ext>
                </a:extLst>
              </a:tr>
              <a:tr h="476956">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用法用量</a:t>
                      </a:r>
                      <a:endParaRPr lang="zh-CN" altLang="en-US" sz="1000" b="1" dirty="0">
                        <a:latin typeface="微软雅黑" panose="020B0503020204020204" pitchFamily="34" charset="-122"/>
                        <a:ea typeface="微软雅黑" panose="020B0503020204020204" pitchFamily="3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gridSpan="3">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推荐剂量为</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1200 mg /</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次，静脉输注每</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3</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周给药</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1</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次，每次输注时间为</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60</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分钟或以上，直至出现疾病进展或产生不可耐受的毒性。如用于巩固治疗，本品治疗最长不超过</a:t>
                      </a:r>
                      <a:r>
                        <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24</a:t>
                      </a: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sym typeface="Wingdings" panose="05000000000000000000" pitchFamily="2" charset="2"/>
                        </a:rPr>
                        <a:t>个月。</a:t>
                      </a:r>
                      <a:endParaRPr lang="zh-CN" altLang="en-US" sz="11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569119"/>
                  </a:ext>
                </a:extLst>
              </a:tr>
              <a:tr h="404130">
                <a:tc>
                  <a:txBody>
                    <a:bodyPr/>
                    <a:lstStyle/>
                    <a:p>
                      <a:pPr>
                        <a:lnSpc>
                          <a:spcPct val="120000"/>
                        </a:lnSpc>
                      </a:pPr>
                      <a:r>
                        <a:rPr lang="zh-CN" altLang="en-US" sz="1000" b="1" dirty="0">
                          <a:latin typeface="微软雅黑" panose="020B0503020204020204" pitchFamily="34" charset="-122"/>
                          <a:ea typeface="微软雅黑" panose="020B0503020204020204" pitchFamily="34" charset="-122"/>
                        </a:rPr>
                        <a:t>中国大陆首次上市时间</a:t>
                      </a: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US" altLang="zh-CN" sz="1100" dirty="0">
                          <a:latin typeface="微软雅黑" panose="020B0503020204020204" pitchFamily="34" charset="-122"/>
                          <a:ea typeface="微软雅黑" panose="020B0503020204020204" pitchFamily="34" charset="-122"/>
                        </a:rPr>
                        <a:t>2021</a:t>
                      </a:r>
                      <a:r>
                        <a:rPr lang="zh-CN" altLang="en-US"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12</a:t>
                      </a:r>
                      <a:r>
                        <a:rPr lang="zh-CN" altLang="en-US" sz="1100" dirty="0">
                          <a:latin typeface="微软雅黑" panose="020B0503020204020204" pitchFamily="34" charset="-122"/>
                          <a:ea typeface="微软雅黑" panose="020B0503020204020204" pitchFamily="34" charset="-122"/>
                        </a:rPr>
                        <a:t>月</a:t>
                      </a:r>
                      <a:r>
                        <a:rPr lang="en-US" altLang="zh-CN" sz="1100" dirty="0">
                          <a:latin typeface="微软雅黑" panose="020B0503020204020204" pitchFamily="34" charset="-122"/>
                          <a:ea typeface="微软雅黑" panose="020B0503020204020204" pitchFamily="34" charset="-122"/>
                        </a:rPr>
                        <a:t>20</a:t>
                      </a:r>
                      <a:r>
                        <a:rPr lang="zh-CN" altLang="en-US" sz="1100" dirty="0">
                          <a:latin typeface="微软雅黑" panose="020B0503020204020204" pitchFamily="34" charset="-122"/>
                          <a:ea typeface="微软雅黑" panose="020B0503020204020204" pitchFamily="34" charset="-122"/>
                        </a:rPr>
                        <a:t>日</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zh-CN" altLang="en-US" sz="10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全球首个上市国家</a:t>
                      </a:r>
                      <a:r>
                        <a:rPr kumimoji="0" lang="en-US" altLang="zh-CN" sz="10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kumimoji="0" lang="zh-CN" altLang="en-US" sz="10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地区及上市时间</a:t>
                      </a: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zh-CN" altLang="en-US" sz="1100" b="1"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中国</a:t>
                      </a:r>
                      <a:r>
                        <a:rPr kumimoji="0" lang="zh-CN" altLang="en-US"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a:t>
                      </a:r>
                      <a:r>
                        <a:rPr kumimoji="0" lang="en-US" altLang="zh-CN"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2021</a:t>
                      </a:r>
                      <a:r>
                        <a:rPr kumimoji="0" lang="zh-CN" altLang="en-US"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年</a:t>
                      </a:r>
                      <a:r>
                        <a:rPr kumimoji="0" lang="en-US" altLang="zh-CN"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12</a:t>
                      </a:r>
                      <a:r>
                        <a:rPr kumimoji="0" lang="zh-CN" altLang="en-US"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月</a:t>
                      </a:r>
                      <a:r>
                        <a:rPr kumimoji="0" lang="en-US" altLang="zh-CN"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20</a:t>
                      </a:r>
                      <a:r>
                        <a:rPr kumimoji="0" lang="zh-CN" altLang="en-US" sz="1100" i="0" u="none" strike="noStrike" kern="1200" cap="none" spc="0" normalizeH="0" baseline="0" noProof="0">
                          <a:ln>
                            <a:noFill/>
                          </a:ln>
                          <a:effectLst/>
                          <a:uLnTx/>
                          <a:uFillTx/>
                          <a:latin typeface="微软雅黑" panose="020B0503020204020204" pitchFamily="34" charset="-122"/>
                          <a:ea typeface="微软雅黑" panose="020B0503020204020204" pitchFamily="34" charset="-122"/>
                        </a:rPr>
                        <a:t>日</a:t>
                      </a: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9936505"/>
                  </a:ext>
                </a:extLst>
              </a:tr>
              <a:tr h="404130">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1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目前大陆地区同通用名药品上市情况</a:t>
                      </a:r>
                      <a:endParaRPr lang="zh-CN" altLang="en-US" sz="1000" b="1" dirty="0">
                        <a:latin typeface="微软雅黑" panose="020B0503020204020204" pitchFamily="34" charset="-122"/>
                        <a:ea typeface="微软雅黑" panose="020B0503020204020204" pitchFamily="34" charset="-122"/>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独家，</a:t>
                      </a: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物质专利至</a:t>
                      </a:r>
                      <a:r>
                        <a:rPr kumimoji="0" lang="en-US" altLang="zh-CN"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2036</a:t>
                      </a:r>
                      <a:r>
                        <a:rPr kumimoji="0" lang="zh-CN" altLang="en-US" sz="11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rPr>
                        <a:t>年</a:t>
                      </a:r>
                      <a:endParaRPr kumimoji="0" lang="en-US" altLang="zh-CN" sz="1100" b="1" i="0" u="none" strike="noStrike" kern="1200" cap="none" spc="0" normalizeH="0" baseline="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是否为</a:t>
                      </a:r>
                      <a:r>
                        <a:rPr kumimoji="0" lang="en-US" sz="10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OTC</a:t>
                      </a:r>
                      <a:r>
                        <a:rPr kumimoji="0" lang="zh-CN" altLang="en-US" sz="1000" b="1" i="0" u="none" strike="noStrike" kern="1200" cap="none" spc="0" normalizeH="0" baseline="0" dirty="0">
                          <a:ln>
                            <a:noFill/>
                          </a:ln>
                          <a:solidFill>
                            <a:schemeClr val="tx1"/>
                          </a:solidFill>
                          <a:effectLst/>
                          <a:uLnTx/>
                          <a:uFillTx/>
                          <a:latin typeface="微软雅黑" panose="020B0503020204020204" pitchFamily="34" charset="-122"/>
                          <a:ea typeface="微软雅黑" panose="020B0503020204020204" pitchFamily="34" charset="-122"/>
                          <a:cs typeface="+mn-cs"/>
                        </a:rPr>
                        <a:t>药品</a:t>
                      </a:r>
                      <a:endParaRPr kumimoji="0" lang="en-US" altLang="zh-CN" sz="1100" b="1" i="0" u="none" strike="noStrike" kern="1200" cap="none" spc="0" normalizeH="0" baseline="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否</a:t>
                      </a:r>
                      <a:endParaRPr kumimoji="0" lang="en-US" altLang="zh-CN" sz="1100" b="1" i="0" u="none" strike="noStrike" kern="1200" cap="none" spc="0" normalizeH="0" baseline="0" noProof="0" dirty="0">
                        <a:ln>
                          <a:noFill/>
                        </a:ln>
                        <a:solidFill>
                          <a:schemeClr val="tx1"/>
                        </a:solidFill>
                        <a:effectLst/>
                        <a:highlight>
                          <a:srgbClr val="FFFF00"/>
                        </a:highlight>
                        <a:uLnTx/>
                        <a:uFillTx/>
                        <a:latin typeface="微软雅黑" panose="020B0503020204020204" pitchFamily="34" charset="-122"/>
                        <a:ea typeface="微软雅黑" panose="020B0503020204020204" pitchFamily="34" charset="-122"/>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4217898"/>
                  </a:ext>
                </a:extLst>
              </a:tr>
            </a:tbl>
          </a:graphicData>
        </a:graphic>
      </p:graphicFrame>
      <p:sp>
        <p:nvSpPr>
          <p:cNvPr id="7" name="文本框 6">
            <a:extLst>
              <a:ext uri="{FF2B5EF4-FFF2-40B4-BE49-F238E27FC236}">
                <a16:creationId xmlns:a16="http://schemas.microsoft.com/office/drawing/2014/main" id="{3A6474F3-7C38-86ED-DC1B-C046AEC7B9F6}"/>
              </a:ext>
            </a:extLst>
          </p:cNvPr>
          <p:cNvSpPr txBox="1"/>
          <p:nvPr/>
        </p:nvSpPr>
        <p:spPr bwMode="gray">
          <a:xfrm>
            <a:off x="324000" y="540000"/>
            <a:ext cx="11649464" cy="769441"/>
          </a:xfrm>
          <a:prstGeom prst="rect">
            <a:avLst/>
          </a:prstGeom>
          <a:noFill/>
        </p:spPr>
        <p:txBody>
          <a:bodyPr wrap="square">
            <a:spAutoFit/>
          </a:bodyPr>
          <a:lstStyle/>
          <a:p>
            <a:r>
              <a:rPr lang="zh-CN" altLang="en-US" sz="2200" b="1" i="0" u="none" strike="noStrike" baseline="0" dirty="0">
                <a:latin typeface="微软雅黑" panose="020B0503020204020204" pitchFamily="34" charset="-122"/>
                <a:ea typeface="微软雅黑" panose="020B0503020204020204" pitchFamily="34" charset="-122"/>
              </a:rPr>
              <a:t>舒格利单抗是目前</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首个且唯一保留</a:t>
            </a:r>
            <a:r>
              <a:rPr lang="en-US" altLang="zh-CN" sz="2200" b="1" i="0" u="none" strike="noStrike" baseline="0" dirty="0">
                <a:solidFill>
                  <a:schemeClr val="accent1"/>
                </a:solidFill>
                <a:latin typeface="微软雅黑" panose="020B0503020204020204" pitchFamily="34" charset="-122"/>
                <a:ea typeface="微软雅黑" panose="020B0503020204020204" pitchFamily="34" charset="-122"/>
              </a:rPr>
              <a:t>ADCP*</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机制的具有双重抗肿瘤机制</a:t>
            </a:r>
            <a:r>
              <a:rPr lang="zh-CN" altLang="en-US" sz="2200" b="1" i="0" u="none" strike="noStrike" baseline="0" dirty="0">
                <a:latin typeface="微软雅黑" panose="020B0503020204020204" pitchFamily="34" charset="-122"/>
                <a:ea typeface="微软雅黑" panose="020B0503020204020204" pitchFamily="34" charset="-122"/>
              </a:rPr>
              <a:t>的免疫检查点抑制剂</a:t>
            </a:r>
            <a:r>
              <a:rPr lang="zh-CN" altLang="en-US" sz="2200" b="1" dirty="0">
                <a:latin typeface="微软雅黑" panose="020B0503020204020204" pitchFamily="34" charset="-122"/>
                <a:ea typeface="微软雅黑" panose="020B0503020204020204" pitchFamily="34" charset="-122"/>
              </a:rPr>
              <a:t>，覆盖多适应症，建议</a:t>
            </a:r>
            <a:r>
              <a:rPr lang="zh-CN" altLang="en-US" sz="2200" b="1" dirty="0">
                <a:solidFill>
                  <a:schemeClr val="accent1"/>
                </a:solidFill>
                <a:latin typeface="微软雅黑" panose="020B0503020204020204" pitchFamily="34" charset="-122"/>
                <a:ea typeface="微软雅黑" panose="020B0503020204020204" pitchFamily="34" charset="-122"/>
              </a:rPr>
              <a:t>无参照药</a:t>
            </a:r>
            <a:endParaRPr lang="en-US" sz="2200" b="1" dirty="0">
              <a:solidFill>
                <a:schemeClr val="accent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B73401E6-993A-9B37-9B93-B91A4428EE03}"/>
              </a:ext>
            </a:extLst>
          </p:cNvPr>
          <p:cNvSpPr txBox="1"/>
          <p:nvPr/>
        </p:nvSpPr>
        <p:spPr bwMode="gray">
          <a:xfrm>
            <a:off x="8559877" y="1493580"/>
            <a:ext cx="2854864" cy="400110"/>
          </a:xfrm>
          <a:prstGeom prst="rect">
            <a:avLst/>
          </a:prstGeom>
          <a:noFill/>
        </p:spPr>
        <p:txBody>
          <a:bodyPr wrap="square">
            <a:spAutoFit/>
          </a:bodyPr>
          <a:lstStyle/>
          <a:p>
            <a:pPr algn="ctr" defTabSz="685800">
              <a:spcAft>
                <a:spcPts val="1200"/>
              </a:spcAft>
            </a:pPr>
            <a:r>
              <a:rPr lang="zh-CN" altLang="en-US" sz="2000" b="1" kern="1200" dirty="0">
                <a:latin typeface="微软雅黑" panose="020B0503020204020204" pitchFamily="34" charset="-122"/>
                <a:ea typeface="微软雅黑" panose="020B0503020204020204" pitchFamily="34" charset="-122"/>
              </a:rPr>
              <a:t>建议</a:t>
            </a:r>
            <a:r>
              <a:rPr lang="zh-CN" altLang="en-US" sz="2000" b="1" dirty="0">
                <a:latin typeface="微软雅黑" panose="020B0503020204020204" pitchFamily="34" charset="-122"/>
                <a:ea typeface="微软雅黑" panose="020B0503020204020204" pitchFamily="34" charset="-122"/>
              </a:rPr>
              <a:t>参照药：</a:t>
            </a:r>
            <a:r>
              <a:rPr lang="zh-CN" altLang="en-US" sz="2000" b="1" dirty="0">
                <a:solidFill>
                  <a:srgbClr val="C00000"/>
                </a:solidFill>
                <a:latin typeface="微软雅黑" panose="020B0503020204020204" pitchFamily="34" charset="-122"/>
                <a:ea typeface="微软雅黑" panose="020B0503020204020204" pitchFamily="34" charset="-122"/>
              </a:rPr>
              <a:t>无</a:t>
            </a:r>
          </a:p>
        </p:txBody>
      </p:sp>
      <p:sp>
        <p:nvSpPr>
          <p:cNvPr id="10" name="矩形 9">
            <a:extLst>
              <a:ext uri="{FF2B5EF4-FFF2-40B4-BE49-F238E27FC236}">
                <a16:creationId xmlns:a16="http://schemas.microsoft.com/office/drawing/2014/main" id="{1C5CADBF-6430-25C7-9912-4FF59A2BDFD3}"/>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84CDAB4F-9023-CE4B-4F38-3239D0D402CD}"/>
              </a:ext>
            </a:extLst>
          </p:cNvPr>
          <p:cNvSpPr txBox="1"/>
          <p:nvPr/>
        </p:nvSpPr>
        <p:spPr bwMode="gray">
          <a:xfrm>
            <a:off x="7832786" y="2008317"/>
            <a:ext cx="3958114" cy="3961222"/>
          </a:xfrm>
          <a:prstGeom prst="rect">
            <a:avLst/>
          </a:prstGeom>
        </p:spPr>
        <p:txBody>
          <a:bodyPr wrap="square" lIns="45720" tIns="45720" rIns="45720" bIns="45720" rtlCol="0">
            <a:noAutofit/>
          </a:bodyPr>
          <a:lstStyle/>
          <a:p>
            <a:pPr marL="342900" indent="-342900" algn="l">
              <a:lnSpc>
                <a:spcPct val="140000"/>
              </a:lnSpc>
              <a:spcBef>
                <a:spcPts val="600"/>
              </a:spcBef>
              <a:buAutoNum type="arabicPeriod"/>
            </a:pPr>
            <a:r>
              <a:rPr lang="zh-CN" altLang="en-US" sz="1500" b="1" dirty="0">
                <a:latin typeface="微软雅黑" panose="020B0503020204020204" pitchFamily="34" charset="-122"/>
                <a:ea typeface="微软雅黑" panose="020B0503020204020204" pitchFamily="34" charset="-122"/>
              </a:rPr>
              <a:t>舒格利单抗可填补以下治疗领域空白，具有临床不可替代性</a:t>
            </a:r>
            <a:r>
              <a:rPr lang="zh-CN" altLang="en-US" sz="1500" dirty="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a:p>
            <a:pPr marL="648000" lvl="1" indent="-252000">
              <a:lnSpc>
                <a:spcPct val="140000"/>
              </a:lnSpc>
              <a:spcBef>
                <a:spcPts val="1200"/>
              </a:spcBef>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复发或难治性结外</a:t>
            </a:r>
            <a:r>
              <a:rPr lang="en-US" altLang="zh-CN" sz="1500" b="1" dirty="0">
                <a:latin typeface="微软雅黑" panose="020B0503020204020204" pitchFamily="34" charset="-122"/>
                <a:ea typeface="微软雅黑" panose="020B0503020204020204" pitchFamily="34" charset="-122"/>
              </a:rPr>
              <a:t>NK/T</a:t>
            </a:r>
            <a:r>
              <a:rPr lang="zh-CN" altLang="en-US" sz="1500" b="1" dirty="0">
                <a:latin typeface="微软雅黑" panose="020B0503020204020204" pitchFamily="34" charset="-122"/>
                <a:ea typeface="微软雅黑" panose="020B0503020204020204" pitchFamily="34" charset="-122"/>
              </a:rPr>
              <a:t>细胞淋巴瘤</a:t>
            </a:r>
            <a:r>
              <a:rPr lang="zh-CN" altLang="en-US" sz="1500" dirty="0">
                <a:latin typeface="微软雅黑" panose="020B0503020204020204" pitchFamily="34" charset="-122"/>
                <a:ea typeface="微软雅黑" panose="020B0503020204020204" pitchFamily="34" charset="-122"/>
              </a:rPr>
              <a:t>成人患者</a:t>
            </a:r>
            <a:r>
              <a:rPr lang="zh-CN" altLang="en-US" sz="1500" b="1" dirty="0">
                <a:solidFill>
                  <a:srgbClr val="C00000"/>
                </a:solidFill>
                <a:latin typeface="微软雅黑" panose="020B0503020204020204" pitchFamily="34" charset="-122"/>
                <a:ea typeface="微软雅黑" panose="020B0503020204020204" pitchFamily="34" charset="-122"/>
              </a:rPr>
              <a:t>全球唯一获批治疗的药物</a:t>
            </a:r>
            <a:r>
              <a:rPr lang="zh-CN" altLang="en-US" sz="1500" dirty="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a:p>
            <a:pPr marL="648000" lvl="1" indent="-252000">
              <a:lnSpc>
                <a:spcPct val="140000"/>
              </a:lnSpc>
              <a:spcBef>
                <a:spcPts val="1200"/>
              </a:spcBef>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对于</a:t>
            </a:r>
            <a:r>
              <a:rPr lang="en-US" altLang="zh-CN" sz="1500" dirty="0">
                <a:latin typeface="微软雅黑" panose="020B0503020204020204" pitchFamily="34" charset="-122"/>
                <a:ea typeface="微软雅黑" panose="020B0503020204020204" pitchFamily="34" charset="-122"/>
              </a:rPr>
              <a:t>Ⅲ</a:t>
            </a:r>
            <a:r>
              <a:rPr lang="zh-CN" altLang="en-US" sz="1500" dirty="0">
                <a:latin typeface="微软雅黑" panose="020B0503020204020204" pitchFamily="34" charset="-122"/>
                <a:ea typeface="微软雅黑" panose="020B0503020204020204" pitchFamily="34" charset="-122"/>
              </a:rPr>
              <a:t>期非小细胞肺癌患者，舒格利单抗是目前</a:t>
            </a:r>
            <a:r>
              <a:rPr lang="zh-CN" altLang="en-US" sz="1500" b="1" dirty="0">
                <a:solidFill>
                  <a:srgbClr val="C00000"/>
                </a:solidFill>
                <a:latin typeface="微软雅黑" panose="020B0503020204020204" pitchFamily="34" charset="-122"/>
                <a:ea typeface="微软雅黑" panose="020B0503020204020204" pitchFamily="34" charset="-122"/>
              </a:rPr>
              <a:t>唯一</a:t>
            </a:r>
            <a:r>
              <a:rPr lang="zh-CN" altLang="en-US" sz="1500" dirty="0">
                <a:latin typeface="微软雅黑" panose="020B0503020204020204" pitchFamily="34" charset="-122"/>
                <a:ea typeface="微软雅黑" panose="020B0503020204020204" pitchFamily="34" charset="-122"/>
              </a:rPr>
              <a:t>获批可</a:t>
            </a:r>
            <a:r>
              <a:rPr lang="zh-CN" altLang="en-US" sz="1500" b="1" dirty="0">
                <a:solidFill>
                  <a:srgbClr val="C00000"/>
                </a:solidFill>
                <a:latin typeface="微软雅黑" panose="020B0503020204020204" pitchFamily="34" charset="-122"/>
                <a:ea typeface="微软雅黑" panose="020B0503020204020204" pitchFamily="34" charset="-122"/>
              </a:rPr>
              <a:t>同时覆盖同步和序贯放化疗</a:t>
            </a:r>
            <a:r>
              <a:rPr lang="zh-CN" altLang="en-US" sz="1500" dirty="0">
                <a:latin typeface="微软雅黑" panose="020B0503020204020204" pitchFamily="34" charset="-122"/>
                <a:ea typeface="微软雅黑" panose="020B0503020204020204" pitchFamily="34" charset="-122"/>
              </a:rPr>
              <a:t>后的免疫巩固治疗。</a:t>
            </a:r>
            <a:endParaRPr lang="en-US" altLang="zh-CN" sz="1500" dirty="0">
              <a:latin typeface="微软雅黑" panose="020B0503020204020204" pitchFamily="34" charset="-122"/>
              <a:ea typeface="微软雅黑" panose="020B0503020204020204" pitchFamily="34" charset="-122"/>
            </a:endParaRPr>
          </a:p>
          <a:p>
            <a:pPr marL="342900" indent="-342900">
              <a:lnSpc>
                <a:spcPct val="140000"/>
              </a:lnSpc>
              <a:spcBef>
                <a:spcPts val="600"/>
              </a:spcBef>
              <a:buFont typeface="+mj-lt"/>
              <a:buAutoNum type="arabicPeriod" startAt="2"/>
            </a:pPr>
            <a:r>
              <a:rPr lang="zh-CN" altLang="en-US" sz="1500" dirty="0">
                <a:latin typeface="微软雅黑" panose="020B0503020204020204" pitchFamily="34" charset="-122"/>
                <a:ea typeface="微软雅黑" panose="020B0503020204020204" pitchFamily="34" charset="-122"/>
              </a:rPr>
              <a:t>同时，目前在</a:t>
            </a:r>
            <a:r>
              <a:rPr lang="zh-CN" altLang="en-US" sz="1500" b="1" dirty="0">
                <a:latin typeface="微软雅黑" panose="020B0503020204020204" pitchFamily="34" charset="-122"/>
                <a:ea typeface="微软雅黑" panose="020B0503020204020204" pitchFamily="34" charset="-122"/>
              </a:rPr>
              <a:t>食管癌和胃癌</a:t>
            </a:r>
            <a:r>
              <a:rPr lang="zh-CN" altLang="en-US" sz="1500" dirty="0">
                <a:latin typeface="微软雅黑" panose="020B0503020204020204" pitchFamily="34" charset="-122"/>
                <a:ea typeface="微软雅黑" panose="020B0503020204020204" pitchFamily="34" charset="-122"/>
              </a:rPr>
              <a:t>治疗中，舒格利单抗是</a:t>
            </a:r>
            <a:r>
              <a:rPr lang="zh-CN" altLang="en-US" sz="1500" b="1" dirty="0">
                <a:latin typeface="微软雅黑" panose="020B0503020204020204" pitchFamily="34" charset="-122"/>
                <a:ea typeface="微软雅黑" panose="020B0503020204020204" pitchFamily="34" charset="-122"/>
              </a:rPr>
              <a:t>唯一获批的</a:t>
            </a:r>
            <a:r>
              <a:rPr lang="en-US" altLang="zh-CN" sz="1500" b="1" dirty="0">
                <a:latin typeface="微软雅黑" panose="020B0503020204020204" pitchFamily="34" charset="-122"/>
                <a:ea typeface="微软雅黑" panose="020B0503020204020204" pitchFamily="34" charset="-122"/>
              </a:rPr>
              <a:t>PD-L1</a:t>
            </a:r>
            <a:r>
              <a:rPr lang="zh-CN" altLang="en-US" sz="1500" b="1" dirty="0">
                <a:latin typeface="微软雅黑" panose="020B0503020204020204" pitchFamily="34" charset="-122"/>
                <a:ea typeface="微软雅黑" panose="020B0503020204020204" pitchFamily="34" charset="-122"/>
              </a:rPr>
              <a:t>免疫抑制剂</a:t>
            </a:r>
            <a:r>
              <a:rPr lang="zh-CN" altLang="en-US" sz="1500" dirty="0">
                <a:latin typeface="微软雅黑" panose="020B0503020204020204" pitchFamily="34" charset="-122"/>
                <a:ea typeface="微软雅黑" panose="020B0503020204020204" pitchFamily="34" charset="-122"/>
              </a:rPr>
              <a:t>，医保目录及自费药品均为</a:t>
            </a:r>
            <a:r>
              <a:rPr lang="en-US" altLang="zh-CN" sz="1500" dirty="0">
                <a:latin typeface="微软雅黑" panose="020B0503020204020204" pitchFamily="34" charset="-122"/>
                <a:ea typeface="微软雅黑" panose="020B0503020204020204" pitchFamily="34" charset="-122"/>
              </a:rPr>
              <a:t>PD-1</a:t>
            </a:r>
            <a:r>
              <a:rPr lang="zh-CN" altLang="en-US" sz="1500" dirty="0">
                <a:latin typeface="微软雅黑" panose="020B0503020204020204" pitchFamily="34" charset="-122"/>
                <a:ea typeface="微软雅黑" panose="020B0503020204020204" pitchFamily="34" charset="-122"/>
              </a:rPr>
              <a:t>免疫抑制剂。</a:t>
            </a:r>
            <a:endParaRPr lang="en-US" altLang="zh-CN" sz="1500" dirty="0">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FF7012C2-9BD8-E4CE-8722-AA614F6F476F}"/>
              </a:ext>
            </a:extLst>
          </p:cNvPr>
          <p:cNvSpPr txBox="1"/>
          <p:nvPr/>
        </p:nvSpPr>
        <p:spPr bwMode="gray">
          <a:xfrm>
            <a:off x="5753818" y="6153678"/>
            <a:ext cx="6107502" cy="246221"/>
          </a:xfrm>
          <a:prstGeom prst="rect">
            <a:avLst/>
          </a:prstGeom>
          <a:noFill/>
        </p:spPr>
        <p:txBody>
          <a:bodyPr wrap="square">
            <a:spAutoFit/>
          </a:bodyPr>
          <a:lstStyle/>
          <a:p>
            <a:pPr algn="r"/>
            <a:r>
              <a:rPr lang="en-US" altLang="zh-CN" sz="1000" dirty="0">
                <a:latin typeface="微软雅黑" panose="020B0503020204020204" pitchFamily="34" charset="-122"/>
                <a:ea typeface="微软雅黑" panose="020B0503020204020204" pitchFamily="34" charset="-122"/>
              </a:rPr>
              <a:t>*ADCP</a:t>
            </a:r>
            <a:r>
              <a:rPr lang="zh-CN" altLang="en-US" sz="1000" dirty="0">
                <a:latin typeface="微软雅黑" panose="020B0503020204020204" pitchFamily="34" charset="-122"/>
                <a:ea typeface="微软雅黑" panose="020B0503020204020204" pitchFamily="34" charset="-122"/>
              </a:rPr>
              <a:t>：抗体依赖性细胞介导的细胞吞噬作用</a:t>
            </a:r>
            <a:endParaRPr lang="en-US" sz="1000" dirty="0"/>
          </a:p>
        </p:txBody>
      </p:sp>
      <p:sp>
        <p:nvSpPr>
          <p:cNvPr id="2" name="矩形 1">
            <a:extLst>
              <a:ext uri="{FF2B5EF4-FFF2-40B4-BE49-F238E27FC236}">
                <a16:creationId xmlns:a16="http://schemas.microsoft.com/office/drawing/2014/main" id="{8D8E7550-C97C-90FE-8C12-4CD90141637B}"/>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基本信息（</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1/2</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2444535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89885F4-7A32-5AFC-13BC-9199263F4602}"/>
              </a:ext>
            </a:extLst>
          </p:cNvPr>
          <p:cNvGraphicFramePr>
            <a:graphicFrameLocks noChangeAspect="1"/>
          </p:cNvGraphicFramePr>
          <p:nvPr>
            <p:custDataLst>
              <p:tags r:id="rId1"/>
            </p:custDataLst>
            <p:extLst>
              <p:ext uri="{D42A27DB-BD31-4B8C-83A1-F6EECF244321}">
                <p14:modId xmlns:p14="http://schemas.microsoft.com/office/powerpoint/2010/main" val="425020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5" name="think-cell data - do not delete" hidden="1">
                        <a:extLst>
                          <a:ext uri="{FF2B5EF4-FFF2-40B4-BE49-F238E27FC236}">
                            <a16:creationId xmlns:a16="http://schemas.microsoft.com/office/drawing/2014/main" id="{C89885F4-7A32-5AFC-13BC-9199263F460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矩形 3">
            <a:extLst>
              <a:ext uri="{FF2B5EF4-FFF2-40B4-BE49-F238E27FC236}">
                <a16:creationId xmlns:a16="http://schemas.microsoft.com/office/drawing/2014/main" id="{48304E3E-BE54-8872-799C-2DA1056A9D3D}"/>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14" name="矩形 13">
            <a:extLst>
              <a:ext uri="{FF2B5EF4-FFF2-40B4-BE49-F238E27FC236}">
                <a16:creationId xmlns:a16="http://schemas.microsoft.com/office/drawing/2014/main" id="{2E074A6E-A938-0B65-A900-0A1E7A45ECA8}"/>
              </a:ext>
            </a:extLst>
          </p:cNvPr>
          <p:cNvSpPr/>
          <p:nvPr/>
        </p:nvSpPr>
        <p:spPr bwMode="gray">
          <a:xfrm>
            <a:off x="2706456" y="1800770"/>
            <a:ext cx="3698985" cy="44591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latin typeface="微软雅黑" panose="020B0503020204020204" pitchFamily="34" charset="-122"/>
                <a:ea typeface="微软雅黑" panose="020B0503020204020204" pitchFamily="34" charset="-122"/>
              </a:rPr>
              <a:t>疾病情况</a:t>
            </a:r>
          </a:p>
        </p:txBody>
      </p:sp>
      <p:sp>
        <p:nvSpPr>
          <p:cNvPr id="26" name="矩形 25">
            <a:extLst>
              <a:ext uri="{FF2B5EF4-FFF2-40B4-BE49-F238E27FC236}">
                <a16:creationId xmlns:a16="http://schemas.microsoft.com/office/drawing/2014/main" id="{5FD4AA7F-0D5E-3DFC-031A-2E93230D9ADA}"/>
              </a:ext>
            </a:extLst>
          </p:cNvPr>
          <p:cNvSpPr/>
          <p:nvPr/>
        </p:nvSpPr>
        <p:spPr bwMode="gray">
          <a:xfrm>
            <a:off x="6802925" y="1800770"/>
            <a:ext cx="4479120" cy="44591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r>
              <a:rPr lang="zh-CN" altLang="en-US" sz="2000" b="1" dirty="0">
                <a:latin typeface="微软雅黑" panose="020B0503020204020204" pitchFamily="34" charset="-122"/>
                <a:ea typeface="微软雅黑" panose="020B0503020204020204" pitchFamily="34" charset="-122"/>
              </a:rPr>
              <a:t>未满足的临床需求</a:t>
            </a:r>
          </a:p>
        </p:txBody>
      </p:sp>
      <p:sp>
        <p:nvSpPr>
          <p:cNvPr id="51" name="文本框 50">
            <a:extLst>
              <a:ext uri="{FF2B5EF4-FFF2-40B4-BE49-F238E27FC236}">
                <a16:creationId xmlns:a16="http://schemas.microsoft.com/office/drawing/2014/main" id="{35BE742C-BCEF-BE88-376E-CD97666505DE}"/>
              </a:ext>
            </a:extLst>
          </p:cNvPr>
          <p:cNvSpPr txBox="1"/>
          <p:nvPr/>
        </p:nvSpPr>
        <p:spPr bwMode="gray">
          <a:xfrm>
            <a:off x="1853106" y="6416238"/>
            <a:ext cx="9899069" cy="276999"/>
          </a:xfrm>
          <a:prstGeom prst="rect">
            <a:avLst/>
          </a:prstGeom>
          <a:noFill/>
        </p:spPr>
        <p:txBody>
          <a:bodyPr wrap="square">
            <a:spAutoFit/>
          </a:bodyPr>
          <a:lstStyle/>
          <a:p>
            <a:pPr>
              <a:defRPr/>
            </a:pP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rPr>
              <a:t>1.《</a:t>
            </a:r>
            <a:r>
              <a:rPr kumimoji="0" lang="en-US" altLang="zh-CN" sz="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2025</a:t>
            </a:r>
            <a:r>
              <a:rPr kumimoji="0" lang="zh-CN" altLang="en-US" sz="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中国临床肿瘤学会</a:t>
            </a:r>
            <a:r>
              <a:rPr kumimoji="0" lang="en-US" altLang="zh-CN" sz="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(CSCO)</a:t>
            </a:r>
            <a:r>
              <a:rPr kumimoji="0" lang="zh-CN" altLang="en-US" sz="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非小细胞肺癌诊疗指南</a:t>
            </a:r>
            <a:r>
              <a:rPr kumimoji="0" lang="en-US" altLang="zh-CN" sz="600" b="0" i="0" u="none" strike="noStrike" kern="1200" cap="none" spc="0" normalizeH="0" baseline="0" noProof="0" dirty="0">
                <a:ln>
                  <a:noFill/>
                </a:ln>
                <a:solidFill>
                  <a:schemeClr val="tx1">
                    <a:lumMod val="50000"/>
                    <a:lumOff val="50000"/>
                  </a:schemeClr>
                </a:solidFill>
                <a:effectLst/>
                <a:uLnTx/>
                <a:uFillTx/>
                <a:latin typeface="微软雅黑" panose="020B0503020204020204" pitchFamily="34" charset="-122"/>
                <a:ea typeface="微软雅黑" panose="020B0503020204020204" pitchFamily="34" charset="-122"/>
                <a:cs typeface="+mn-cs"/>
              </a:rPr>
              <a:t>.》2</a:t>
            </a:r>
            <a:r>
              <a:rPr lang="en-US" altLang="zh-CN" sz="600" dirty="0">
                <a:solidFill>
                  <a:schemeClr val="tx1">
                    <a:lumMod val="50000"/>
                    <a:lumOff val="50000"/>
                  </a:schemeClr>
                </a:solidFill>
              </a:rPr>
              <a:t>.Tao Zhang, J </a:t>
            </a:r>
            <a:r>
              <a:rPr lang="en-US" altLang="zh-CN" sz="600" dirty="0" err="1">
                <a:solidFill>
                  <a:schemeClr val="tx1">
                    <a:lumMod val="50000"/>
                    <a:lumOff val="50000"/>
                  </a:schemeClr>
                </a:solidFill>
              </a:rPr>
              <a:t>Thorac</a:t>
            </a:r>
            <a:r>
              <a:rPr lang="en-US" altLang="zh-CN" sz="600" dirty="0">
                <a:solidFill>
                  <a:schemeClr val="tx1">
                    <a:lumMod val="50000"/>
                    <a:lumOff val="50000"/>
                  </a:schemeClr>
                </a:solidFill>
              </a:rPr>
              <a:t> Dis. 2020 Aug;12(8):4347-4356</a:t>
            </a:r>
            <a:r>
              <a:rPr lang="zh-CN" altLang="en-US" sz="600" dirty="0">
                <a:solidFill>
                  <a:schemeClr val="tx1">
                    <a:lumMod val="50000"/>
                    <a:lumOff val="50000"/>
                  </a:schemeClr>
                </a:solidFill>
              </a:rPr>
              <a:t>；</a:t>
            </a:r>
            <a:r>
              <a:rPr lang="en-US" altLang="zh-CN" sz="600" dirty="0">
                <a:solidFill>
                  <a:schemeClr val="tx1">
                    <a:lumMod val="50000"/>
                    <a:lumOff val="50000"/>
                  </a:schemeClr>
                </a:solidFill>
              </a:rPr>
              <a:t>3. </a:t>
            </a:r>
            <a:r>
              <a:rPr lang="nl-NL" altLang="zh-CN" sz="600" dirty="0">
                <a:solidFill>
                  <a:schemeClr val="tx1">
                    <a:lumMod val="50000"/>
                    <a:lumOff val="50000"/>
                  </a:schemeClr>
                </a:solidFill>
              </a:rPr>
              <a:t>Xia C, Dong X, </a:t>
            </a:r>
            <a:r>
              <a:rPr lang="en-US" altLang="zh-CN" sz="600" dirty="0">
                <a:solidFill>
                  <a:schemeClr val="tx1">
                    <a:lumMod val="50000"/>
                    <a:lumOff val="50000"/>
                  </a:schemeClr>
                </a:solidFill>
              </a:rPr>
              <a:t>et.al, </a:t>
            </a:r>
            <a:r>
              <a:rPr lang="nl-NL" altLang="zh-CN" sz="600" dirty="0">
                <a:solidFill>
                  <a:schemeClr val="tx1">
                    <a:lumMod val="50000"/>
                    <a:lumOff val="50000"/>
                  </a:schemeClr>
                </a:solidFill>
              </a:rPr>
              <a:t>Cancer statistics in China and United States, 2022: profiles, trends, and determinants. Chin Med J (Engl). 2022 Feb 9;135(5):584-590;4.《</a:t>
            </a:r>
            <a:r>
              <a:rPr lang="zh-CN" altLang="en-US" sz="600" dirty="0">
                <a:solidFill>
                  <a:schemeClr val="tx1">
                    <a:lumMod val="50000"/>
                    <a:lumOff val="50000"/>
                  </a:schemeClr>
                </a:solidFill>
              </a:rPr>
              <a:t>中华人民共和国国家卫生和计划生育委员会</a:t>
            </a:r>
            <a:r>
              <a:rPr lang="en-US" altLang="zh-CN" sz="600" dirty="0">
                <a:solidFill>
                  <a:schemeClr val="tx1">
                    <a:lumMod val="50000"/>
                    <a:lumOff val="50000"/>
                  </a:schemeClr>
                </a:solidFill>
              </a:rPr>
              <a:t>. </a:t>
            </a:r>
            <a:r>
              <a:rPr lang="zh-CN" altLang="en-US" sz="600" dirty="0">
                <a:solidFill>
                  <a:schemeClr val="tx1">
                    <a:lumMod val="50000"/>
                    <a:lumOff val="50000"/>
                  </a:schemeClr>
                </a:solidFill>
              </a:rPr>
              <a:t>原发性肺癌诊疗规范 </a:t>
            </a:r>
            <a:r>
              <a:rPr lang="en-US" altLang="zh-CN" sz="600" dirty="0">
                <a:solidFill>
                  <a:schemeClr val="tx1">
                    <a:lumMod val="50000"/>
                    <a:lumOff val="50000"/>
                  </a:schemeClr>
                </a:solidFill>
              </a:rPr>
              <a:t>(2018</a:t>
            </a:r>
            <a:r>
              <a:rPr lang="zh-CN" altLang="en-US" sz="600" dirty="0">
                <a:solidFill>
                  <a:schemeClr val="tx1">
                    <a:lumMod val="50000"/>
                    <a:lumOff val="50000"/>
                  </a:schemeClr>
                </a:solidFill>
              </a:rPr>
              <a:t>版</a:t>
            </a:r>
            <a:r>
              <a:rPr lang="en-US" altLang="zh-CN" sz="600" dirty="0">
                <a:solidFill>
                  <a:schemeClr val="tx1">
                    <a:lumMod val="50000"/>
                    <a:lumOff val="50000"/>
                  </a:schemeClr>
                </a:solidFill>
              </a:rPr>
              <a:t>)》5. Shi Y. Int J Hematol. 2018 Apr;107(4):405-412; 6.</a:t>
            </a:r>
            <a:r>
              <a:rPr lang="zh-CN" altLang="en-US" sz="600" dirty="0">
                <a:solidFill>
                  <a:schemeClr val="tx1">
                    <a:lumMod val="50000"/>
                    <a:lumOff val="50000"/>
                  </a:schemeClr>
                </a:solidFill>
              </a:rPr>
              <a:t>赵维莅；</a:t>
            </a:r>
            <a:r>
              <a:rPr lang="en-US" altLang="zh-CN" sz="600" dirty="0">
                <a:solidFill>
                  <a:schemeClr val="tx1">
                    <a:lumMod val="50000"/>
                    <a:lumOff val="50000"/>
                  </a:schemeClr>
                </a:solidFill>
              </a:rPr>
              <a:t>Zhonghua Xue Ye Xue Za Zhi. 2020 Jun;41(6):446–450</a:t>
            </a:r>
            <a:endPar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0" name="组合 19">
            <a:extLst>
              <a:ext uri="{FF2B5EF4-FFF2-40B4-BE49-F238E27FC236}">
                <a16:creationId xmlns:a16="http://schemas.microsoft.com/office/drawing/2014/main" id="{99568BF4-7C79-6E42-41B8-3DB435EDF8A7}"/>
              </a:ext>
            </a:extLst>
          </p:cNvPr>
          <p:cNvGrpSpPr/>
          <p:nvPr/>
        </p:nvGrpSpPr>
        <p:grpSpPr>
          <a:xfrm>
            <a:off x="387027" y="2871914"/>
            <a:ext cx="2301685" cy="568710"/>
            <a:chOff x="6235462" y="1185801"/>
            <a:chExt cx="2015210" cy="568710"/>
          </a:xfrm>
        </p:grpSpPr>
        <p:pic>
          <p:nvPicPr>
            <p:cNvPr id="13" name="图片 12">
              <a:extLst>
                <a:ext uri="{FF2B5EF4-FFF2-40B4-BE49-F238E27FC236}">
                  <a16:creationId xmlns:a16="http://schemas.microsoft.com/office/drawing/2014/main" id="{865B5575-21DF-131B-B341-A3D168BD4B0B}"/>
                </a:ext>
              </a:extLst>
            </p:cNvPr>
            <p:cNvPicPr>
              <a:picLocks noChangeAspect="1"/>
            </p:cNvPicPr>
            <p:nvPr/>
          </p:nvPicPr>
          <p:blipFill>
            <a:blip r:embed="rId5"/>
            <a:stretch>
              <a:fillRect/>
            </a:stretch>
          </p:blipFill>
          <p:spPr>
            <a:xfrm>
              <a:off x="6235462" y="1228844"/>
              <a:ext cx="349268" cy="482625"/>
            </a:xfrm>
            <a:prstGeom prst="rect">
              <a:avLst/>
            </a:prstGeom>
          </p:spPr>
        </p:pic>
        <p:sp>
          <p:nvSpPr>
            <p:cNvPr id="15" name="文本框 14">
              <a:extLst>
                <a:ext uri="{FF2B5EF4-FFF2-40B4-BE49-F238E27FC236}">
                  <a16:creationId xmlns:a16="http://schemas.microsoft.com/office/drawing/2014/main" id="{513048E5-736F-6C93-7E0E-093CA3E100FD}"/>
                </a:ext>
              </a:extLst>
            </p:cNvPr>
            <p:cNvSpPr txBox="1"/>
            <p:nvPr/>
          </p:nvSpPr>
          <p:spPr bwMode="gray">
            <a:xfrm>
              <a:off x="6636886" y="1185801"/>
              <a:ext cx="1613786" cy="568710"/>
            </a:xfrm>
            <a:prstGeom prst="rect">
              <a:avLst/>
            </a:prstGeom>
          </p:spPr>
          <p:txBody>
            <a:bodyPr wrap="square" lIns="45720" tIns="45720" rIns="45720" bIns="45720" rtlCol="0" anchor="ctr">
              <a:noAutofit/>
            </a:bodyPr>
            <a:lstStyle/>
            <a:p>
              <a:pPr algn="l">
                <a:lnSpc>
                  <a:spcPct val="120000"/>
                </a:lnSpc>
                <a:spcBef>
                  <a:spcPts val="1000"/>
                </a:spcBef>
              </a:pPr>
              <a:r>
                <a:rPr lang="zh-CN" altLang="en-US" sz="1600" b="1" dirty="0">
                  <a:latin typeface="微软雅黑" panose="020B0503020204020204" pitchFamily="34" charset="-122"/>
                  <a:ea typeface="微软雅黑" panose="020B0503020204020204" pitchFamily="34" charset="-122"/>
                </a:rPr>
                <a:t>复发</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难治性结外</a:t>
              </a:r>
              <a:r>
                <a:rPr lang="en-US" altLang="zh-CN" sz="1600" b="1" dirty="0">
                  <a:latin typeface="微软雅黑" panose="020B0503020204020204" pitchFamily="34" charset="-122"/>
                  <a:ea typeface="微软雅黑" panose="020B0503020204020204" pitchFamily="34" charset="-122"/>
                </a:rPr>
                <a:t>NK/T</a:t>
              </a:r>
              <a:r>
                <a:rPr lang="zh-CN" altLang="en-US" sz="1600" b="1" dirty="0">
                  <a:latin typeface="微软雅黑" panose="020B0503020204020204" pitchFamily="34" charset="-122"/>
                  <a:ea typeface="微软雅黑" panose="020B0503020204020204" pitchFamily="34" charset="-122"/>
                </a:rPr>
                <a:t>细胞淋巴瘤</a:t>
              </a:r>
              <a:endParaRPr lang="en-US" sz="1600" b="1" dirty="0">
                <a:latin typeface="微软雅黑" panose="020B0503020204020204" pitchFamily="34" charset="-122"/>
                <a:ea typeface="微软雅黑" panose="020B0503020204020204" pitchFamily="34" charset="-122"/>
              </a:endParaRPr>
            </a:p>
          </p:txBody>
        </p:sp>
      </p:grpSp>
      <p:sp>
        <p:nvSpPr>
          <p:cNvPr id="59" name="文本框 58">
            <a:extLst>
              <a:ext uri="{FF2B5EF4-FFF2-40B4-BE49-F238E27FC236}">
                <a16:creationId xmlns:a16="http://schemas.microsoft.com/office/drawing/2014/main" id="{98D567B0-3D9B-3E57-B2C6-7FA99B35E8CC}"/>
              </a:ext>
            </a:extLst>
          </p:cNvPr>
          <p:cNvSpPr txBox="1"/>
          <p:nvPr/>
        </p:nvSpPr>
        <p:spPr bwMode="gray">
          <a:xfrm>
            <a:off x="2661158" y="2334982"/>
            <a:ext cx="3789579" cy="1253805"/>
          </a:xfrm>
          <a:prstGeom prst="rect">
            <a:avLst/>
          </a:prstGeom>
          <a:noFill/>
        </p:spPr>
        <p:txBody>
          <a:bodyPr wrap="square">
            <a:spAutoFit/>
          </a:bodyPr>
          <a:lstStyle/>
          <a:p>
            <a:pPr marL="180000" indent="-180000">
              <a:lnSpc>
                <a:spcPct val="120000"/>
              </a:lnSpc>
              <a:spcAft>
                <a:spcPts val="600"/>
              </a:spcAft>
              <a:buFont typeface="Arial" panose="020B0604020202020204" pitchFamily="34" charset="0"/>
              <a:buChar char="•"/>
            </a:pPr>
            <a:r>
              <a:rPr lang="zh-CN"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结外</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NK/T</a:t>
            </a:r>
            <a:r>
              <a:rPr lang="zh-CN"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细胞淋巴瘤</a:t>
            </a:r>
            <a:r>
              <a:rPr lang="zh-CN" altLang="en-US" sz="1500" b="1" dirty="0">
                <a:effectLst/>
                <a:latin typeface="微软雅黑" panose="020B0503020204020204" pitchFamily="34" charset="-122"/>
                <a:ea typeface="微软雅黑" panose="020B0503020204020204" pitchFamily="34" charset="-122"/>
                <a:cs typeface="Times New Roman" panose="02020603050405020304" pitchFamily="18" charset="0"/>
              </a:rPr>
              <a:t>侵袭性强且预后差</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80000" indent="-180000">
              <a:lnSpc>
                <a:spcPct val="120000"/>
              </a:lnSpc>
              <a:spcAft>
                <a:spcPts val="600"/>
              </a:spcAft>
              <a:buFont typeface="Arial" panose="020B0604020202020204" pitchFamily="34" charset="0"/>
              <a:buChar char="•"/>
            </a:pP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我国淋巴瘤发病率为</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4.2/10</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万，结外</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NK/T</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细胞淋巴瘤占外周</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T</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细胞淋巴瘤</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，远高于北美和欧洲的</a:t>
            </a:r>
            <a:r>
              <a:rPr lang="en-US" altLang="zh-CN" sz="1500" dirty="0">
                <a:effectLst/>
                <a:latin typeface="微软雅黑" panose="020B0503020204020204" pitchFamily="34" charset="-122"/>
                <a:ea typeface="微软雅黑" panose="020B0503020204020204" pitchFamily="34" charset="-122"/>
                <a:cs typeface="Times New Roman" panose="02020603050405020304" pitchFamily="18" charset="0"/>
              </a:rPr>
              <a:t>4.3-5.1%</a:t>
            </a:r>
            <a:r>
              <a:rPr lang="en-US" altLang="zh-CN" sz="1500" baseline="300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5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en-US" sz="1500" dirty="0">
              <a:latin typeface="微软雅黑" panose="020B0503020204020204" pitchFamily="34" charset="-122"/>
              <a:ea typeface="微软雅黑" panose="020B0503020204020204" pitchFamily="34" charset="-122"/>
            </a:endParaRPr>
          </a:p>
        </p:txBody>
      </p:sp>
      <p:sp>
        <p:nvSpPr>
          <p:cNvPr id="69" name="文本框 68">
            <a:extLst>
              <a:ext uri="{FF2B5EF4-FFF2-40B4-BE49-F238E27FC236}">
                <a16:creationId xmlns:a16="http://schemas.microsoft.com/office/drawing/2014/main" id="{A7BEA47D-8A47-7D48-3E87-2A89B141394C}"/>
              </a:ext>
            </a:extLst>
          </p:cNvPr>
          <p:cNvSpPr txBox="1"/>
          <p:nvPr/>
        </p:nvSpPr>
        <p:spPr bwMode="gray">
          <a:xfrm>
            <a:off x="6888900" y="2334982"/>
            <a:ext cx="4479120" cy="899477"/>
          </a:xfrm>
          <a:prstGeom prst="rect">
            <a:avLst/>
          </a:prstGeom>
          <a:noFill/>
        </p:spPr>
        <p:txBody>
          <a:bodyPr wrap="square">
            <a:spAutoFit/>
          </a:bodyPr>
          <a:lstStyle/>
          <a:p>
            <a:pPr>
              <a:lnSpc>
                <a:spcPct val="120000"/>
              </a:lnSpc>
            </a:pPr>
            <a:r>
              <a:rPr lang="zh-CN" altLang="en-US" sz="1500" dirty="0">
                <a:latin typeface="微软雅黑" panose="020B0503020204020204" pitchFamily="34" charset="-122"/>
                <a:ea typeface="微软雅黑" panose="020B0503020204020204" pitchFamily="34" charset="-122"/>
              </a:rPr>
              <a:t>复发及难治结外</a:t>
            </a:r>
            <a:r>
              <a:rPr lang="en-US" altLang="zh-CN" sz="1500" dirty="0">
                <a:latin typeface="微软雅黑" panose="020B0503020204020204" pitchFamily="34" charset="-122"/>
                <a:ea typeface="微软雅黑" panose="020B0503020204020204" pitchFamily="34" charset="-122"/>
              </a:rPr>
              <a:t>NK/T</a:t>
            </a:r>
            <a:r>
              <a:rPr lang="zh-CN" altLang="en-US" sz="1500" dirty="0">
                <a:latin typeface="微软雅黑" panose="020B0503020204020204" pitchFamily="34" charset="-122"/>
                <a:ea typeface="微软雅黑" panose="020B0503020204020204" pitchFamily="34" charset="-122"/>
              </a:rPr>
              <a:t>细胞淋巴瘤患者生存</a:t>
            </a:r>
            <a:r>
              <a:rPr lang="zh-CN" altLang="en-US" sz="1500" b="1" dirty="0">
                <a:latin typeface="微软雅黑" panose="020B0503020204020204" pitchFamily="34" charset="-122"/>
                <a:ea typeface="微软雅黑" panose="020B0503020204020204" pitchFamily="34" charset="-122"/>
              </a:rPr>
              <a:t>中位</a:t>
            </a:r>
            <a:r>
              <a:rPr lang="en-US" altLang="zh-CN" sz="1500" b="1" dirty="0">
                <a:latin typeface="微软雅黑" panose="020B0503020204020204" pitchFamily="34" charset="-122"/>
                <a:ea typeface="微软雅黑" panose="020B0503020204020204" pitchFamily="34" charset="-122"/>
              </a:rPr>
              <a:t>PFS 4.1</a:t>
            </a:r>
            <a:r>
              <a:rPr lang="zh-CN" altLang="en-US" sz="1500" b="1" dirty="0">
                <a:latin typeface="微软雅黑" panose="020B0503020204020204" pitchFamily="34" charset="-122"/>
                <a:ea typeface="微软雅黑" panose="020B0503020204020204" pitchFamily="34" charset="-122"/>
              </a:rPr>
              <a:t>个月，中位</a:t>
            </a:r>
            <a:r>
              <a:rPr lang="en-US" altLang="zh-CN" sz="1500" b="1" dirty="0">
                <a:latin typeface="微软雅黑" panose="020B0503020204020204" pitchFamily="34" charset="-122"/>
                <a:ea typeface="微软雅黑" panose="020B0503020204020204" pitchFamily="34" charset="-122"/>
              </a:rPr>
              <a:t>OS 6.4</a:t>
            </a:r>
            <a:r>
              <a:rPr lang="zh-CN" altLang="en-US" sz="1500" b="1" dirty="0">
                <a:latin typeface="微软雅黑" panose="020B0503020204020204" pitchFamily="34" charset="-122"/>
                <a:ea typeface="微软雅黑" panose="020B0503020204020204" pitchFamily="34" charset="-122"/>
              </a:rPr>
              <a:t>个月</a:t>
            </a:r>
            <a:r>
              <a:rPr lang="en-US" altLang="zh-CN" sz="1500" baseline="30000" dirty="0">
                <a:latin typeface="微软雅黑" panose="020B0503020204020204" pitchFamily="34" charset="-122"/>
                <a:ea typeface="微软雅黑" panose="020B0503020204020204" pitchFamily="34" charset="-122"/>
              </a:rPr>
              <a:t>6</a:t>
            </a:r>
            <a:r>
              <a:rPr lang="zh-CN" altLang="en-US" sz="1500" dirty="0">
                <a:latin typeface="微软雅黑" panose="020B0503020204020204" pitchFamily="34" charset="-122"/>
                <a:ea typeface="微软雅黑" panose="020B0503020204020204" pitchFamily="34" charset="-122"/>
              </a:rPr>
              <a:t>。</a:t>
            </a:r>
            <a:r>
              <a:rPr lang="zh-CN" altLang="en-US" sz="1500" b="1" dirty="0">
                <a:solidFill>
                  <a:srgbClr val="C00000"/>
                </a:solidFill>
                <a:latin typeface="微软雅黑" panose="020B0503020204020204" pitchFamily="34" charset="-122"/>
                <a:ea typeface="微软雅黑" panose="020B0503020204020204" pitchFamily="34" charset="-122"/>
              </a:rPr>
              <a:t>患者挽救治疗选择有限，且疗效不佳</a:t>
            </a:r>
            <a:r>
              <a:rPr lang="zh-CN" altLang="en-US" sz="1500" dirty="0">
                <a:latin typeface="微软雅黑" panose="020B0503020204020204" pitchFamily="34" charset="-122"/>
                <a:ea typeface="微软雅黑" panose="020B0503020204020204" pitchFamily="34" charset="-122"/>
              </a:rPr>
              <a:t>，亟需有效治疗方案。</a:t>
            </a:r>
            <a:endParaRPr lang="en-US" sz="1500" dirty="0"/>
          </a:p>
        </p:txBody>
      </p:sp>
      <p:grpSp>
        <p:nvGrpSpPr>
          <p:cNvPr id="21" name="组合 20">
            <a:extLst>
              <a:ext uri="{FF2B5EF4-FFF2-40B4-BE49-F238E27FC236}">
                <a16:creationId xmlns:a16="http://schemas.microsoft.com/office/drawing/2014/main" id="{48440372-6D3E-ABD5-65F9-D4114FECC9E7}"/>
              </a:ext>
            </a:extLst>
          </p:cNvPr>
          <p:cNvGrpSpPr/>
          <p:nvPr/>
        </p:nvGrpSpPr>
        <p:grpSpPr>
          <a:xfrm>
            <a:off x="387027" y="4250770"/>
            <a:ext cx="2050994" cy="445918"/>
            <a:chOff x="1753486" y="1250342"/>
            <a:chExt cx="2050994" cy="445918"/>
          </a:xfrm>
        </p:grpSpPr>
        <p:pic>
          <p:nvPicPr>
            <p:cNvPr id="8" name="图片 7">
              <a:extLst>
                <a:ext uri="{FF2B5EF4-FFF2-40B4-BE49-F238E27FC236}">
                  <a16:creationId xmlns:a16="http://schemas.microsoft.com/office/drawing/2014/main" id="{475637DF-E6E9-8BDC-18FF-E3F97EB44DE1}"/>
                </a:ext>
              </a:extLst>
            </p:cNvPr>
            <p:cNvPicPr>
              <a:picLocks noChangeAspect="1"/>
            </p:cNvPicPr>
            <p:nvPr/>
          </p:nvPicPr>
          <p:blipFill>
            <a:blip r:embed="rId6"/>
            <a:stretch>
              <a:fillRect/>
            </a:stretch>
          </p:blipFill>
          <p:spPr>
            <a:xfrm>
              <a:off x="1753486" y="1250342"/>
              <a:ext cx="480755" cy="445918"/>
            </a:xfrm>
            <a:prstGeom prst="rect">
              <a:avLst/>
            </a:prstGeom>
          </p:spPr>
        </p:pic>
        <p:sp>
          <p:nvSpPr>
            <p:cNvPr id="9" name="文本框 8">
              <a:extLst>
                <a:ext uri="{FF2B5EF4-FFF2-40B4-BE49-F238E27FC236}">
                  <a16:creationId xmlns:a16="http://schemas.microsoft.com/office/drawing/2014/main" id="{5140950F-EB16-20FA-956E-EC2F3F2DBC6E}"/>
                </a:ext>
              </a:extLst>
            </p:cNvPr>
            <p:cNvSpPr txBox="1"/>
            <p:nvPr/>
          </p:nvSpPr>
          <p:spPr bwMode="gray">
            <a:xfrm>
              <a:off x="2300784" y="1250342"/>
              <a:ext cx="1503696" cy="445918"/>
            </a:xfrm>
            <a:prstGeom prst="rect">
              <a:avLst/>
            </a:prstGeom>
          </p:spPr>
          <p:txBody>
            <a:bodyPr wrap="square" lIns="45720" tIns="45720" rIns="45720" bIns="45720" rtlCol="0" anchor="ctr">
              <a:noAutofit/>
            </a:bodyPr>
            <a:lstStyle/>
            <a:p>
              <a:pPr algn="l">
                <a:lnSpc>
                  <a:spcPct val="90000"/>
                </a:lnSpc>
                <a:spcBef>
                  <a:spcPts val="1000"/>
                </a:spcBef>
              </a:pPr>
              <a:r>
                <a:rPr lang="zh-CN" altLang="en-US" sz="1600" b="1" dirty="0">
                  <a:latin typeface="微软雅黑" panose="020B0503020204020204" pitchFamily="34" charset="-122"/>
                  <a:ea typeface="微软雅黑" panose="020B0503020204020204" pitchFamily="34" charset="-122"/>
                </a:rPr>
                <a:t>非小细胞肺癌</a:t>
              </a:r>
              <a:endParaRPr lang="en-US" sz="1600" b="1" dirty="0" err="1">
                <a:latin typeface="微软雅黑" panose="020B0503020204020204" pitchFamily="34" charset="-122"/>
                <a:ea typeface="微软雅黑" panose="020B0503020204020204" pitchFamily="34" charset="-122"/>
              </a:endParaRPr>
            </a:p>
          </p:txBody>
        </p:sp>
      </p:grpSp>
      <p:cxnSp>
        <p:nvCxnSpPr>
          <p:cNvPr id="36" name="直接连接符 35">
            <a:extLst>
              <a:ext uri="{FF2B5EF4-FFF2-40B4-BE49-F238E27FC236}">
                <a16:creationId xmlns:a16="http://schemas.microsoft.com/office/drawing/2014/main" id="{18979E44-CBDC-929D-E261-F23149B1ED84}"/>
              </a:ext>
            </a:extLst>
          </p:cNvPr>
          <p:cNvCxnSpPr>
            <a:cxnSpLocks/>
          </p:cNvCxnSpPr>
          <p:nvPr/>
        </p:nvCxnSpPr>
        <p:spPr bwMode="gray">
          <a:xfrm flipV="1">
            <a:off x="436080" y="3689145"/>
            <a:ext cx="10760197" cy="34584"/>
          </a:xfrm>
          <a:prstGeom prst="line">
            <a:avLst/>
          </a:prstGeom>
          <a:noFill/>
          <a:ln w="9525" cap="rnd">
            <a:solidFill>
              <a:schemeClr val="bg1">
                <a:lumMod val="85000"/>
              </a:schemeClr>
            </a:solidFill>
            <a:prstDash val="sysDot"/>
            <a:round/>
            <a:headEnd/>
            <a:tailEnd/>
          </a:ln>
          <a:effectLst/>
        </p:spPr>
      </p:cxnSp>
      <p:sp>
        <p:nvSpPr>
          <p:cNvPr id="45" name="文本框 44">
            <a:extLst>
              <a:ext uri="{FF2B5EF4-FFF2-40B4-BE49-F238E27FC236}">
                <a16:creationId xmlns:a16="http://schemas.microsoft.com/office/drawing/2014/main" id="{EBDD458B-C958-8C41-74BF-805035DED62C}"/>
              </a:ext>
            </a:extLst>
          </p:cNvPr>
          <p:cNvSpPr txBox="1"/>
          <p:nvPr/>
        </p:nvSpPr>
        <p:spPr bwMode="gray">
          <a:xfrm>
            <a:off x="6700428" y="3835556"/>
            <a:ext cx="4684113" cy="1936043"/>
          </a:xfrm>
          <a:prstGeom prst="rect">
            <a:avLst/>
          </a:prstGeom>
          <a:noFill/>
        </p:spPr>
        <p:txBody>
          <a:bodyPr wrap="square">
            <a:spAutoFit/>
          </a:bodyPr>
          <a:lstStyle/>
          <a:p>
            <a:pPr marL="180000" indent="-180000">
              <a:lnSpc>
                <a:spcPct val="120000"/>
              </a:lnSpc>
              <a:spcBef>
                <a:spcPts val="600"/>
              </a:spcBef>
              <a:spcAft>
                <a:spcPts val="1000"/>
              </a:spcAft>
              <a:buFont typeface="Arial" panose="020B0604020202020204" pitchFamily="34" charset="0"/>
              <a:buChar char="•"/>
            </a:pPr>
            <a:r>
              <a:rPr lang="zh-CN" altLang="en-US" sz="1500" dirty="0">
                <a:latin typeface="微软雅黑" panose="020B0503020204020204" pitchFamily="34" charset="-122"/>
                <a:ea typeface="微软雅黑" panose="020B0503020204020204" pitchFamily="34" charset="-122"/>
              </a:rPr>
              <a:t>同步和序贯放化疗是</a:t>
            </a:r>
            <a:r>
              <a:rPr lang="en-US" altLang="zh-CN" sz="1500" dirty="0">
                <a:latin typeface="微软雅黑" panose="020B0503020204020204" pitchFamily="34" charset="-122"/>
                <a:ea typeface="微软雅黑" panose="020B0503020204020204" pitchFamily="34" charset="-122"/>
              </a:rPr>
              <a:t>Ⅲ</a:t>
            </a:r>
            <a:r>
              <a:rPr lang="zh-CN" altLang="en-US" sz="1500" dirty="0">
                <a:latin typeface="微软雅黑" panose="020B0503020204020204" pitchFamily="34" charset="-122"/>
                <a:ea typeface="微软雅黑" panose="020B0503020204020204" pitchFamily="34" charset="-122"/>
              </a:rPr>
              <a:t>期不可切非小细胞肺癌的主要治疗模式</a:t>
            </a:r>
            <a:r>
              <a:rPr lang="en-US" altLang="zh-CN" sz="1500" baseline="30000" dirty="0">
                <a:latin typeface="微软雅黑" panose="020B0503020204020204" pitchFamily="34" charset="-122"/>
                <a:ea typeface="微软雅黑" panose="020B0503020204020204" pitchFamily="34" charset="-122"/>
              </a:rPr>
              <a:t>1</a:t>
            </a:r>
            <a:r>
              <a:rPr lang="zh-CN" altLang="en-US" sz="1500" dirty="0">
                <a:latin typeface="微软雅黑" panose="020B0503020204020204" pitchFamily="34" charset="-122"/>
                <a:ea typeface="微软雅黑" panose="020B0503020204020204" pitchFamily="34" charset="-122"/>
              </a:rPr>
              <a:t>。放化疗后可使用免疫巩固治疗。</a:t>
            </a:r>
            <a:r>
              <a:rPr lang="zh-CN" altLang="en-US" sz="1500" b="1" dirty="0">
                <a:solidFill>
                  <a:srgbClr val="C00000"/>
                </a:solidFill>
                <a:latin typeface="微软雅黑" panose="020B0503020204020204" pitchFamily="34" charset="-122"/>
                <a:ea typeface="微软雅黑" panose="020B0503020204020204" pitchFamily="34" charset="-122"/>
              </a:rPr>
              <a:t>目前目录内无免疫巩固治疗药物，存在未满足需求</a:t>
            </a:r>
            <a:r>
              <a:rPr lang="zh-CN" altLang="en-US" sz="1500" dirty="0">
                <a:latin typeface="微软雅黑" panose="020B0503020204020204" pitchFamily="34" charset="-122"/>
                <a:ea typeface="微软雅黑" panose="020B0503020204020204" pitchFamily="34" charset="-122"/>
              </a:rPr>
              <a:t>。</a:t>
            </a:r>
            <a:endParaRPr lang="en-US" altLang="zh-CN" sz="1500" dirty="0">
              <a:latin typeface="微软雅黑" panose="020B0503020204020204" pitchFamily="34" charset="-122"/>
              <a:ea typeface="微软雅黑" panose="020B0503020204020204" pitchFamily="34" charset="-122"/>
            </a:endParaRPr>
          </a:p>
          <a:p>
            <a:pPr marL="180000" indent="-180000">
              <a:lnSpc>
                <a:spcPct val="120000"/>
              </a:lnSpc>
              <a:spcBef>
                <a:spcPts val="600"/>
              </a:spcBef>
              <a:spcAft>
                <a:spcPts val="1000"/>
              </a:spcAft>
              <a:buFont typeface="Arial" panose="020B0604020202020204" pitchFamily="34" charset="0"/>
              <a:buChar char="•"/>
            </a:pPr>
            <a:r>
              <a:rPr lang="zh-CN" altLang="en-US" sz="1500" b="1" dirty="0">
                <a:latin typeface="微软雅黑" panose="020B0503020204020204" pitchFamily="34" charset="-122"/>
                <a:ea typeface="微软雅黑" panose="020B0503020204020204" pitchFamily="34" charset="-122"/>
              </a:rPr>
              <a:t>对于</a:t>
            </a:r>
            <a:r>
              <a:rPr lang="en-US" altLang="zh-CN" sz="1500" b="1" dirty="0">
                <a:latin typeface="微软雅黑" panose="020B0503020204020204" pitchFamily="34" charset="-122"/>
                <a:ea typeface="微软雅黑" panose="020B0503020204020204" pitchFamily="34" charset="-122"/>
              </a:rPr>
              <a:t>65</a:t>
            </a:r>
            <a:r>
              <a:rPr lang="zh-CN" altLang="en-US" sz="1500" b="1" dirty="0">
                <a:latin typeface="微软雅黑" panose="020B0503020204020204" pitchFamily="34" charset="-122"/>
                <a:ea typeface="微软雅黑" panose="020B0503020204020204" pitchFamily="34" charset="-122"/>
              </a:rPr>
              <a:t>岁以上老人患者</a:t>
            </a:r>
            <a:r>
              <a:rPr lang="zh-CN" altLang="en-US" sz="1500" dirty="0">
                <a:latin typeface="微软雅黑" panose="020B0503020204020204" pitchFamily="34" charset="-122"/>
                <a:ea typeface="微软雅黑" panose="020B0503020204020204" pitchFamily="34" charset="-122"/>
              </a:rPr>
              <a:t>，因同步放化疗的毒性高、副作用大、耐受性低而</a:t>
            </a:r>
            <a:r>
              <a:rPr lang="zh-CN" altLang="en-US" sz="1500" b="1" dirty="0">
                <a:latin typeface="微软雅黑" panose="020B0503020204020204" pitchFamily="34" charset="-122"/>
                <a:ea typeface="微软雅黑" panose="020B0503020204020204" pitchFamily="34" charset="-122"/>
              </a:rPr>
              <a:t>更多选择序贯放化疗</a:t>
            </a:r>
            <a:r>
              <a:rPr lang="en-US" altLang="zh-CN" sz="1500" baseline="30000" dirty="0">
                <a:latin typeface="微软雅黑" panose="020B0503020204020204" pitchFamily="34" charset="-122"/>
                <a:ea typeface="微软雅黑" panose="020B0503020204020204" pitchFamily="34" charset="-122"/>
              </a:rPr>
              <a:t>2</a:t>
            </a:r>
            <a:r>
              <a:rPr lang="zh-CN" altLang="en-US" sz="1500" dirty="0">
                <a:latin typeface="微软雅黑" panose="020B0503020204020204" pitchFamily="34" charset="-122"/>
                <a:ea typeface="微软雅黑" panose="020B0503020204020204" pitchFamily="34" charset="-122"/>
              </a:rPr>
              <a:t>。此类患者</a:t>
            </a:r>
            <a:r>
              <a:rPr lang="zh-CN" altLang="en-US" sz="1500" b="1" dirty="0">
                <a:solidFill>
                  <a:srgbClr val="C00000"/>
                </a:solidFill>
                <a:latin typeface="微软雅黑" panose="020B0503020204020204" pitchFamily="34" charset="-122"/>
                <a:ea typeface="微软雅黑" panose="020B0503020204020204" pitchFamily="34" charset="-122"/>
              </a:rPr>
              <a:t>更需安全有效的免疫巩固治疗方案。</a:t>
            </a:r>
            <a:endParaRPr lang="en-US" altLang="zh-CN" sz="1500" b="1" dirty="0">
              <a:solidFill>
                <a:srgbClr val="C00000"/>
              </a:solidFill>
              <a:latin typeface="微软雅黑" panose="020B0503020204020204" pitchFamily="34" charset="-122"/>
              <a:ea typeface="微软雅黑" panose="020B0503020204020204" pitchFamily="34" charset="-122"/>
            </a:endParaRPr>
          </a:p>
        </p:txBody>
      </p:sp>
      <p:sp>
        <p:nvSpPr>
          <p:cNvPr id="71" name="文本框 70">
            <a:extLst>
              <a:ext uri="{FF2B5EF4-FFF2-40B4-BE49-F238E27FC236}">
                <a16:creationId xmlns:a16="http://schemas.microsoft.com/office/drawing/2014/main" id="{04147408-5E43-7385-DB0C-0093FD735195}"/>
              </a:ext>
            </a:extLst>
          </p:cNvPr>
          <p:cNvSpPr txBox="1"/>
          <p:nvPr/>
        </p:nvSpPr>
        <p:spPr bwMode="gray">
          <a:xfrm>
            <a:off x="2661158" y="3835556"/>
            <a:ext cx="3644751" cy="1305101"/>
          </a:xfrm>
          <a:prstGeom prst="rect">
            <a:avLst/>
          </a:prstGeom>
          <a:noFill/>
        </p:spPr>
        <p:txBody>
          <a:bodyPr wrap="square">
            <a:spAutoFit/>
          </a:bodyPr>
          <a:lstStyle/>
          <a:p>
            <a:pPr marL="180000" marR="0" lvl="0" indent="-180000" algn="l" defTabSz="914400" rtl="0" eaLnBrk="1" fontAlgn="auto" latinLnBrk="0" hangingPunct="1">
              <a:lnSpc>
                <a:spcPct val="120000"/>
              </a:lnSpc>
              <a:spcBef>
                <a:spcPts val="0"/>
              </a:spcBef>
              <a:spcAft>
                <a:spcPts val="1000"/>
              </a:spcAft>
              <a:buClrTx/>
              <a:buSzTx/>
              <a:buFont typeface="Arial" panose="020B0604020202020204" pitchFamily="34" charset="0"/>
              <a:buChar char="•"/>
              <a:tabLst/>
              <a:defRPr/>
            </a:pP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肺癌的发病率和死亡率居中国肿瘤首位</a:t>
            </a:r>
            <a:r>
              <a:rPr lang="en-US" altLang="zh-CN" sz="1500" baseline="30000" dirty="0">
                <a:solidFill>
                  <a:srgbClr val="000000"/>
                </a:solidFill>
                <a:latin typeface="微软雅黑" panose="020B0503020204020204" pitchFamily="34" charset="-122"/>
                <a:ea typeface="微软雅黑" panose="020B0503020204020204" pitchFamily="34" charset="-122"/>
              </a:rPr>
              <a:t>3</a:t>
            </a: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en-US" altLang="zh-CN"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a:t>
            </a: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年生存率仅为</a:t>
            </a:r>
            <a:r>
              <a:rPr kumimoji="0" lang="en-US" altLang="zh-CN"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5-15%</a:t>
            </a:r>
            <a:r>
              <a:rPr kumimoji="0" lang="en-US" altLang="zh-CN" sz="1500" b="0" i="0" u="none" strike="noStrike" kern="1200" cap="none" spc="0" normalizeH="0" baseline="3000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4</a:t>
            </a:r>
            <a:r>
              <a:rPr kumimoji="0" lang="zh-CN" altLang="en-US" sz="15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p>
          <a:p>
            <a:pPr marL="180000" lvl="0" indent="-180000">
              <a:lnSpc>
                <a:spcPct val="120000"/>
              </a:lnSpc>
              <a:spcAft>
                <a:spcPts val="1000"/>
              </a:spcAft>
              <a:buClr>
                <a:schemeClr val="tx1"/>
              </a:buClr>
              <a:buFont typeface="Arial" panose="020B0604020202020204" pitchFamily="34" charset="0"/>
              <a:buChar char="•"/>
              <a:defRPr/>
            </a:pP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驱动基因阴性</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患者</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生存时长</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较</a:t>
            </a:r>
            <a:r>
              <a:rPr lang="zh-CN" altLang="en-US" sz="1500" dirty="0">
                <a:latin typeface="微软雅黑" panose="020B0503020204020204" pitchFamily="34" charset="-122"/>
                <a:ea typeface="微软雅黑" panose="020B0503020204020204" pitchFamily="34" charset="-122"/>
              </a:rPr>
              <a:t>接受靶向治疗的</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驱动基因阳性患者或</a:t>
            </a:r>
            <a:r>
              <a:rPr kumimoji="0" lang="zh-CN" altLang="en-US" sz="15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更短</a:t>
            </a:r>
            <a:r>
              <a:rPr kumimoji="0" lang="zh-CN" altLang="en-US"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endParaRPr kumimoji="0" lang="en-US" altLang="zh-CN" sz="15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74" name="文本框 73">
            <a:extLst>
              <a:ext uri="{FF2B5EF4-FFF2-40B4-BE49-F238E27FC236}">
                <a16:creationId xmlns:a16="http://schemas.microsoft.com/office/drawing/2014/main" id="{EAC86786-FAC7-4B60-C298-66A6A2B2C4D6}"/>
              </a:ext>
            </a:extLst>
          </p:cNvPr>
          <p:cNvSpPr txBox="1"/>
          <p:nvPr/>
        </p:nvSpPr>
        <p:spPr bwMode="gray">
          <a:xfrm>
            <a:off x="323999" y="540000"/>
            <a:ext cx="11330287" cy="811184"/>
          </a:xfrm>
          <a:prstGeom prst="rect">
            <a:avLst/>
          </a:prstGeom>
          <a:noFill/>
        </p:spPr>
        <p:txBody>
          <a:bodyPr wrap="square">
            <a:spAutoFit/>
          </a:bodyPr>
          <a:lstStyle/>
          <a:p>
            <a:pPr>
              <a:lnSpc>
                <a:spcPct val="110000"/>
              </a:lnSpc>
            </a:pPr>
            <a:r>
              <a:rPr lang="zh-CN" altLang="en-US" sz="2200" b="1" dirty="0">
                <a:solidFill>
                  <a:schemeClr val="accent1"/>
                </a:solidFill>
                <a:latin typeface="微软雅黑" panose="020B0503020204020204" pitchFamily="34" charset="-122"/>
                <a:ea typeface="微软雅黑" panose="020B0503020204020204" pitchFamily="34" charset="-122"/>
              </a:rPr>
              <a:t>复发及难治性结外</a:t>
            </a:r>
            <a:r>
              <a:rPr lang="en-US" altLang="zh-CN" sz="2200" b="1" dirty="0">
                <a:solidFill>
                  <a:schemeClr val="accent1"/>
                </a:solidFill>
                <a:latin typeface="微软雅黑" panose="020B0503020204020204" pitchFamily="34" charset="-122"/>
                <a:ea typeface="微软雅黑" panose="020B0503020204020204" pitchFamily="34" charset="-122"/>
              </a:rPr>
              <a:t>NK/T</a:t>
            </a:r>
            <a:r>
              <a:rPr lang="zh-CN" altLang="en-US" sz="2200" b="1" dirty="0">
                <a:solidFill>
                  <a:schemeClr val="accent1"/>
                </a:solidFill>
                <a:latin typeface="微软雅黑" panose="020B0503020204020204" pitchFamily="34" charset="-122"/>
                <a:ea typeface="微软雅黑" panose="020B0503020204020204" pitchFamily="34" charset="-122"/>
              </a:rPr>
              <a:t>细胞淋巴瘤</a:t>
            </a:r>
            <a:r>
              <a:rPr lang="zh-CN" altLang="en-US" sz="2200" b="1" dirty="0">
                <a:latin typeface="微软雅黑" panose="020B0503020204020204" pitchFamily="34" charset="-122"/>
                <a:ea typeface="微软雅黑" panose="020B0503020204020204" pitchFamily="34" charset="-122"/>
              </a:rPr>
              <a:t>挽救治疗疗效不佳，</a:t>
            </a:r>
            <a:r>
              <a:rPr lang="zh-CN" altLang="en-US" sz="2200" b="1" dirty="0">
                <a:solidFill>
                  <a:schemeClr val="accent1"/>
                </a:solidFill>
                <a:latin typeface="微软雅黑" panose="020B0503020204020204" pitchFamily="34" charset="-122"/>
                <a:ea typeface="微软雅黑" panose="020B0503020204020204" pitchFamily="34" charset="-122"/>
              </a:rPr>
              <a:t>中位</a:t>
            </a:r>
            <a:r>
              <a:rPr lang="en-US" altLang="zh-CN" sz="2200" b="1" dirty="0">
                <a:solidFill>
                  <a:schemeClr val="accent1"/>
                </a:solidFill>
                <a:latin typeface="微软雅黑" panose="020B0503020204020204" pitchFamily="34" charset="-122"/>
                <a:ea typeface="微软雅黑" panose="020B0503020204020204" pitchFamily="34" charset="-122"/>
              </a:rPr>
              <a:t>OS</a:t>
            </a:r>
            <a:r>
              <a:rPr lang="zh-CN" altLang="en-US" sz="2200" b="1" dirty="0">
                <a:solidFill>
                  <a:schemeClr val="accent1"/>
                </a:solidFill>
                <a:latin typeface="微软雅黑" panose="020B0503020204020204" pitchFamily="34" charset="-122"/>
                <a:ea typeface="微软雅黑" panose="020B0503020204020204" pitchFamily="34" charset="-122"/>
              </a:rPr>
              <a:t>仅半年</a:t>
            </a:r>
            <a:r>
              <a:rPr lang="zh-CN" altLang="en-US" sz="2200" b="1" dirty="0">
                <a:latin typeface="微软雅黑" panose="020B0503020204020204" pitchFamily="34" charset="-122"/>
                <a:ea typeface="微软雅黑" panose="020B0503020204020204" pitchFamily="34" charset="-122"/>
              </a:rPr>
              <a:t>；</a:t>
            </a:r>
            <a:r>
              <a:rPr lang="zh-CN" altLang="en-US" sz="2200" b="1" dirty="0">
                <a:solidFill>
                  <a:schemeClr val="accent1"/>
                </a:solidFill>
                <a:latin typeface="微软雅黑" panose="020B0503020204020204" pitchFamily="34" charset="-122"/>
                <a:ea typeface="微软雅黑" panose="020B0503020204020204" pitchFamily="34" charset="-122"/>
              </a:rPr>
              <a:t>目录内无</a:t>
            </a:r>
            <a:r>
              <a:rPr lang="en-US" altLang="zh-CN" sz="2200" b="1" dirty="0">
                <a:latin typeface="微软雅黑" panose="020B0503020204020204" pitchFamily="34" charset="-122"/>
                <a:ea typeface="微软雅黑" panose="020B0503020204020204" pitchFamily="34" charset="-122"/>
              </a:rPr>
              <a:t>Ⅲ</a:t>
            </a:r>
            <a:r>
              <a:rPr lang="zh-CN" altLang="en-US" sz="2200" b="1" dirty="0">
                <a:latin typeface="微软雅黑" panose="020B0503020204020204" pitchFamily="34" charset="-122"/>
                <a:ea typeface="微软雅黑" panose="020B0503020204020204" pitchFamily="34" charset="-122"/>
              </a:rPr>
              <a:t>期非小细胞肺癌</a:t>
            </a:r>
            <a:r>
              <a:rPr lang="zh-CN" altLang="en-US" sz="2200" b="1" dirty="0">
                <a:solidFill>
                  <a:schemeClr val="accent1"/>
                </a:solidFill>
                <a:latin typeface="微软雅黑" panose="020B0503020204020204" pitchFamily="34" charset="-122"/>
                <a:ea typeface="微软雅黑" panose="020B0503020204020204" pitchFamily="34" charset="-122"/>
              </a:rPr>
              <a:t>免疫巩固治疗</a:t>
            </a:r>
            <a:r>
              <a:rPr lang="zh-CN" altLang="en-US" sz="2200" b="1" dirty="0">
                <a:latin typeface="微软雅黑" panose="020B0503020204020204" pitchFamily="34" charset="-122"/>
                <a:ea typeface="微软雅黑" panose="020B0503020204020204" pitchFamily="34" charset="-122"/>
              </a:rPr>
              <a:t>，存在未满足需求</a:t>
            </a:r>
            <a:endParaRPr lang="en-US" sz="2200" b="1"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B116C59D-C2C8-5EA9-A074-30FC409E6A30}"/>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基本信息（</a:t>
            </a:r>
            <a:r>
              <a:rPr lang="en-US" altLang="zh-CN" sz="1600" b="1" dirty="0">
                <a:latin typeface="微软雅黑" panose="020B0503020204020204" pitchFamily="34" charset="-122"/>
                <a:ea typeface="微软雅黑" panose="020B0503020204020204" pitchFamily="34" charset="-122"/>
                <a:cs typeface="+mj-cs"/>
              </a:rPr>
              <a:t>2</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/2</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1167915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F896585-A7E4-6703-E8D2-CE811785EAF6}"/>
              </a:ext>
            </a:extLst>
          </p:cNvPr>
          <p:cNvGraphicFramePr>
            <a:graphicFrameLocks noChangeAspect="1"/>
          </p:cNvGraphicFramePr>
          <p:nvPr>
            <p:custDataLst>
              <p:tags r:id="rId1"/>
            </p:custDataLst>
            <p:extLst>
              <p:ext uri="{D42A27DB-BD31-4B8C-83A1-F6EECF244321}">
                <p14:modId xmlns:p14="http://schemas.microsoft.com/office/powerpoint/2010/main" val="2211661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4" name="think-cell data - do not delete" hidden="1">
                        <a:extLst>
                          <a:ext uri="{FF2B5EF4-FFF2-40B4-BE49-F238E27FC236}">
                            <a16:creationId xmlns:a16="http://schemas.microsoft.com/office/drawing/2014/main" id="{2F896585-A7E4-6703-E8D2-CE811785EA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83B7F5FA-BA27-1866-B0D6-471CA1735B6D}"/>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A619946E-05A0-67A5-7441-50DA116D4139}"/>
              </a:ext>
            </a:extLst>
          </p:cNvPr>
          <p:cNvSpPr txBox="1"/>
          <p:nvPr/>
        </p:nvSpPr>
        <p:spPr bwMode="gray">
          <a:xfrm>
            <a:off x="324000" y="540000"/>
            <a:ext cx="11788171" cy="430887"/>
          </a:xfrm>
          <a:prstGeom prst="rect">
            <a:avLst/>
          </a:prstGeom>
          <a:noFill/>
        </p:spPr>
        <p:txBody>
          <a:bodyPr wrap="square">
            <a:spAutoFit/>
          </a:bodyPr>
          <a:lstStyle/>
          <a:p>
            <a:r>
              <a:rPr lang="zh-CN" altLang="en-US" sz="2200" b="1" dirty="0">
                <a:latin typeface="微软雅黑" panose="020B0503020204020204" pitchFamily="34" charset="-122"/>
                <a:ea typeface="微软雅黑" panose="020B0503020204020204" pitchFamily="34" charset="-122"/>
              </a:rPr>
              <a:t>舒格利单抗</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填补复发</a:t>
            </a:r>
            <a:r>
              <a:rPr lang="zh-CN" altLang="en-US" sz="2200" b="1" dirty="0">
                <a:solidFill>
                  <a:schemeClr val="accent1"/>
                </a:solidFill>
                <a:latin typeface="微软雅黑" panose="020B0503020204020204" pitchFamily="34" charset="-122"/>
                <a:ea typeface="微软雅黑" panose="020B0503020204020204" pitchFamily="34" charset="-122"/>
              </a:rPr>
              <a:t>或</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难治性结外</a:t>
            </a:r>
            <a:r>
              <a:rPr lang="en-US" altLang="zh-CN" sz="2200" b="1" i="0" u="none" strike="noStrike" baseline="0" dirty="0">
                <a:solidFill>
                  <a:schemeClr val="accent1"/>
                </a:solidFill>
                <a:latin typeface="微软雅黑" panose="020B0503020204020204" pitchFamily="34" charset="-122"/>
                <a:ea typeface="微软雅黑" panose="020B0503020204020204" pitchFamily="34" charset="-122"/>
              </a:rPr>
              <a:t>NK/T</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细胞淋巴瘤</a:t>
            </a:r>
            <a:r>
              <a:rPr lang="zh-CN" altLang="en-US" sz="2200" b="1" i="0" u="none" strike="noStrike" baseline="0" dirty="0">
                <a:latin typeface="微软雅黑" panose="020B0503020204020204" pitchFamily="34" charset="-122"/>
                <a:ea typeface="微软雅黑" panose="020B0503020204020204" pitchFamily="34" charset="-122"/>
              </a:rPr>
              <a:t>临床药物</a:t>
            </a:r>
            <a:r>
              <a:rPr lang="zh-CN" altLang="en-US" sz="2200" b="1" i="0" u="none" strike="noStrike" baseline="0" dirty="0">
                <a:solidFill>
                  <a:schemeClr val="accent1"/>
                </a:solidFill>
                <a:latin typeface="微软雅黑" panose="020B0503020204020204" pitchFamily="34" charset="-122"/>
                <a:ea typeface="微软雅黑" panose="020B0503020204020204" pitchFamily="34" charset="-122"/>
              </a:rPr>
              <a:t>治疗空白</a:t>
            </a:r>
            <a:r>
              <a:rPr lang="zh-CN" altLang="en-US" sz="2200" b="1" i="0" u="none" strike="noStrike" baseline="0" dirty="0">
                <a:latin typeface="微软雅黑" panose="020B0503020204020204" pitchFamily="34" charset="-122"/>
                <a:ea typeface="微软雅黑" panose="020B0503020204020204" pitchFamily="34" charset="-122"/>
              </a:rPr>
              <a:t>，</a:t>
            </a:r>
            <a:r>
              <a:rPr lang="en-US" altLang="zh-CN" sz="2200" b="1" i="0" u="none" strike="noStrike" baseline="0" dirty="0">
                <a:latin typeface="微软雅黑" panose="020B0503020204020204" pitchFamily="34" charset="-122"/>
                <a:ea typeface="微软雅黑" panose="020B0503020204020204" pitchFamily="34" charset="-122"/>
              </a:rPr>
              <a:t>18</a:t>
            </a:r>
            <a:r>
              <a:rPr lang="zh-CN" altLang="en-US" sz="2200" b="1" i="0" u="none" strike="noStrike" baseline="0" dirty="0">
                <a:latin typeface="微软雅黑" panose="020B0503020204020204" pitchFamily="34" charset="-122"/>
                <a:ea typeface="微软雅黑" panose="020B0503020204020204" pitchFamily="34" charset="-122"/>
              </a:rPr>
              <a:t>个月</a:t>
            </a:r>
            <a:r>
              <a:rPr lang="en-US" altLang="zh-CN" sz="2200" b="1" i="0" u="none" strike="noStrike" baseline="0" dirty="0">
                <a:latin typeface="微软雅黑" panose="020B0503020204020204" pitchFamily="34" charset="-122"/>
                <a:ea typeface="微软雅黑" panose="020B0503020204020204" pitchFamily="34" charset="-122"/>
              </a:rPr>
              <a:t>OS</a:t>
            </a:r>
            <a:r>
              <a:rPr lang="zh-CN" altLang="en-US" sz="2200" b="1" dirty="0">
                <a:latin typeface="微软雅黑" panose="020B0503020204020204" pitchFamily="34" charset="-122"/>
                <a:ea typeface="微软雅黑" panose="020B0503020204020204" pitchFamily="34" charset="-122"/>
              </a:rPr>
              <a:t>率达</a:t>
            </a:r>
            <a:r>
              <a:rPr lang="en-US" altLang="zh-CN" sz="2200" b="1" i="0" u="none" strike="noStrike" baseline="0" dirty="0">
                <a:latin typeface="微软雅黑" panose="020B0503020204020204" pitchFamily="34" charset="-122"/>
                <a:ea typeface="微软雅黑" panose="020B0503020204020204" pitchFamily="34" charset="-122"/>
              </a:rPr>
              <a:t>57.9%</a:t>
            </a:r>
            <a:endParaRPr lang="en-US" sz="2200" b="1" dirty="0">
              <a:latin typeface="微软雅黑" panose="020B0503020204020204" pitchFamily="34" charset="-122"/>
              <a:ea typeface="微软雅黑" panose="020B0503020204020204" pitchFamily="34" charset="-122"/>
            </a:endParaRPr>
          </a:p>
        </p:txBody>
      </p:sp>
      <p:grpSp>
        <p:nvGrpSpPr>
          <p:cNvPr id="18" name="组合 17">
            <a:extLst>
              <a:ext uri="{FF2B5EF4-FFF2-40B4-BE49-F238E27FC236}">
                <a16:creationId xmlns:a16="http://schemas.microsoft.com/office/drawing/2014/main" id="{3B2412DD-35BA-71B9-BF7E-AACBE7688FF8}"/>
              </a:ext>
            </a:extLst>
          </p:cNvPr>
          <p:cNvGrpSpPr/>
          <p:nvPr/>
        </p:nvGrpSpPr>
        <p:grpSpPr>
          <a:xfrm>
            <a:off x="381137" y="1346468"/>
            <a:ext cx="11429717" cy="2148730"/>
            <a:chOff x="381137" y="1406850"/>
            <a:chExt cx="11429717" cy="2148730"/>
          </a:xfrm>
        </p:grpSpPr>
        <p:sp>
          <p:nvSpPr>
            <p:cNvPr id="8" name="矩形 7">
              <a:extLst>
                <a:ext uri="{FF2B5EF4-FFF2-40B4-BE49-F238E27FC236}">
                  <a16:creationId xmlns:a16="http://schemas.microsoft.com/office/drawing/2014/main" id="{47076EC5-1B72-6280-F608-34A993ED426A}"/>
                </a:ext>
              </a:extLst>
            </p:cNvPr>
            <p:cNvSpPr/>
            <p:nvPr/>
          </p:nvSpPr>
          <p:spPr bwMode="gray">
            <a:xfrm>
              <a:off x="381141" y="1699106"/>
              <a:ext cx="11429713" cy="1856474"/>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7" name="矩形 6">
              <a:extLst>
                <a:ext uri="{FF2B5EF4-FFF2-40B4-BE49-F238E27FC236}">
                  <a16:creationId xmlns:a16="http://schemas.microsoft.com/office/drawing/2014/main" id="{36033F32-502C-068F-43FB-D11AF1F6AEEF}"/>
                </a:ext>
              </a:extLst>
            </p:cNvPr>
            <p:cNvSpPr/>
            <p:nvPr/>
          </p:nvSpPr>
          <p:spPr bwMode="gray">
            <a:xfrm>
              <a:off x="381137" y="1406850"/>
              <a:ext cx="11429715" cy="495505"/>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1000"/>
                </a:spcBef>
              </a:pPr>
              <a:r>
                <a:rPr lang="zh-CN" altLang="en-US" sz="2000" b="1" i="0" u="none" strike="noStrike" baseline="0">
                  <a:latin typeface="微软雅黑" panose="020B0503020204020204" pitchFamily="34" charset="-122"/>
                  <a:ea typeface="微软雅黑" panose="020B0503020204020204" pitchFamily="34" charset="-122"/>
                </a:rPr>
                <a:t>复发</a:t>
              </a:r>
              <a:r>
                <a:rPr lang="zh-CN" altLang="en-US" sz="2000" b="1">
                  <a:latin typeface="微软雅黑" panose="020B0503020204020204" pitchFamily="34" charset="-122"/>
                  <a:ea typeface="微软雅黑" panose="020B0503020204020204" pitchFamily="34" charset="-122"/>
                </a:rPr>
                <a:t>或</a:t>
              </a:r>
              <a:r>
                <a:rPr lang="zh-CN" altLang="en-US" sz="2000" b="1" i="0" u="none" strike="noStrike" baseline="0">
                  <a:latin typeface="微软雅黑" panose="020B0503020204020204" pitchFamily="34" charset="-122"/>
                  <a:ea typeface="微软雅黑" panose="020B0503020204020204" pitchFamily="34" charset="-122"/>
                </a:rPr>
                <a:t>难治性结外</a:t>
              </a:r>
              <a:r>
                <a:rPr lang="en-US" altLang="zh-CN" sz="2000" b="1" i="0" u="none" strike="noStrike" baseline="0">
                  <a:latin typeface="微软雅黑" panose="020B0503020204020204" pitchFamily="34" charset="-122"/>
                  <a:ea typeface="微软雅黑" panose="020B0503020204020204" pitchFamily="34" charset="-122"/>
                </a:rPr>
                <a:t>NK/T</a:t>
              </a:r>
              <a:r>
                <a:rPr lang="zh-CN" altLang="en-US" sz="2000" b="1" i="0" u="none" strike="noStrike" baseline="0">
                  <a:latin typeface="微软雅黑" panose="020B0503020204020204" pitchFamily="34" charset="-122"/>
                  <a:ea typeface="微软雅黑" panose="020B0503020204020204" pitchFamily="34" charset="-122"/>
                </a:rPr>
                <a:t>细胞淋巴瘤</a:t>
              </a:r>
              <a:endParaRPr lang="en-US" altLang="zh-CN" sz="2000" b="1" dirty="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2E9A084F-6686-172F-EAB1-0963C77F1676}"/>
                </a:ext>
              </a:extLst>
            </p:cNvPr>
            <p:cNvSpPr txBox="1"/>
            <p:nvPr/>
          </p:nvSpPr>
          <p:spPr bwMode="gray">
            <a:xfrm>
              <a:off x="507612" y="1962620"/>
              <a:ext cx="10971755" cy="417358"/>
            </a:xfrm>
            <a:prstGeom prst="rect">
              <a:avLst/>
            </a:prstGeom>
            <a:noFill/>
          </p:spPr>
          <p:txBody>
            <a:bodyPr wrap="square">
              <a:spAutoFit/>
            </a:bodyPr>
            <a:lstStyle/>
            <a:p>
              <a:pPr>
                <a:lnSpc>
                  <a:spcPct val="130000"/>
                </a:lnSpc>
              </a:pPr>
              <a:r>
                <a:rPr lang="zh-CN" altLang="en-US" sz="1800" i="0" u="none" strike="noStrike" baseline="0" dirty="0">
                  <a:latin typeface="微软雅黑" panose="020B0503020204020204" pitchFamily="34" charset="-122"/>
                  <a:ea typeface="微软雅黑" panose="020B0503020204020204" pitchFamily="34" charset="-122"/>
                </a:rPr>
                <a:t>舒格利单抗是</a:t>
              </a:r>
              <a:r>
                <a:rPr lang="zh-CN" altLang="en-US" sz="1800" b="1" i="0" u="none" strike="noStrike" baseline="0" dirty="0">
                  <a:solidFill>
                    <a:srgbClr val="C00000"/>
                  </a:solidFill>
                  <a:latin typeface="微软雅黑" panose="020B0503020204020204" pitchFamily="34" charset="-122"/>
                  <a:ea typeface="微软雅黑" panose="020B0503020204020204" pitchFamily="34" charset="-122"/>
                </a:rPr>
                <a:t>目前全球唯一</a:t>
              </a:r>
              <a:r>
                <a:rPr lang="zh-CN" altLang="en-US" sz="1800" i="0" u="none" strike="noStrike" baseline="0" dirty="0">
                  <a:latin typeface="微软雅黑" panose="020B0503020204020204" pitchFamily="34" charset="-122"/>
                  <a:ea typeface="微软雅黑" panose="020B0503020204020204" pitchFamily="34" charset="-122"/>
                </a:rPr>
                <a:t>获批用于治疗复发或难治性结外</a:t>
              </a:r>
              <a:r>
                <a:rPr lang="en-US" altLang="zh-CN" sz="1800" i="0" u="none" strike="noStrike" baseline="0" dirty="0">
                  <a:latin typeface="微软雅黑" panose="020B0503020204020204" pitchFamily="34" charset="-122"/>
                  <a:ea typeface="微软雅黑" panose="020B0503020204020204" pitchFamily="34" charset="-122"/>
                </a:rPr>
                <a:t>NK/T</a:t>
              </a:r>
              <a:r>
                <a:rPr lang="zh-CN" altLang="en-US" sz="1800" i="0" u="none" strike="noStrike" baseline="0" dirty="0">
                  <a:latin typeface="微软雅黑" panose="020B0503020204020204" pitchFamily="34" charset="-122"/>
                  <a:ea typeface="微软雅黑" panose="020B0503020204020204" pitchFamily="34" charset="-122"/>
                </a:rPr>
                <a:t>细胞淋巴瘤的药物，</a:t>
              </a:r>
              <a:r>
                <a:rPr lang="zh-CN" altLang="en-US" sz="1800" b="1" i="0" u="none" strike="noStrike" baseline="0" dirty="0">
                  <a:latin typeface="微软雅黑" panose="020B0503020204020204" pitchFamily="34" charset="-122"/>
                  <a:ea typeface="微软雅黑" panose="020B0503020204020204" pitchFamily="34" charset="-122"/>
                </a:rPr>
                <a:t>填补临床治疗空白</a:t>
              </a:r>
              <a:endParaRPr lang="en-US" altLang="zh-CN" sz="1800" b="1" i="0" u="none" strike="noStrike" baseline="0" dirty="0">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2B14DDAA-080E-AFE7-6311-6FE3E645793A}"/>
                </a:ext>
              </a:extLst>
            </p:cNvPr>
            <p:cNvSpPr txBox="1"/>
            <p:nvPr/>
          </p:nvSpPr>
          <p:spPr bwMode="gray">
            <a:xfrm>
              <a:off x="451284" y="2447968"/>
              <a:ext cx="11303245" cy="1107611"/>
            </a:xfrm>
            <a:prstGeom prst="rect">
              <a:avLst/>
            </a:prstGeom>
            <a:noFill/>
          </p:spPr>
          <p:txBody>
            <a:bodyPr wrap="square">
              <a:spAutoFit/>
            </a:bodyPr>
            <a:lstStyle/>
            <a:p>
              <a:pPr marL="180000" indent="-180000">
                <a:lnSpc>
                  <a:spcPct val="120000"/>
                </a:lnSpc>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客观缓解率达</a:t>
              </a:r>
              <a:r>
                <a:rPr lang="en-US" altLang="zh-CN" sz="1600" b="1" dirty="0">
                  <a:latin typeface="微软雅黑" panose="020B0503020204020204" pitchFamily="34" charset="-122"/>
                  <a:ea typeface="微软雅黑" panose="020B0503020204020204" pitchFamily="34" charset="-122"/>
                </a:rPr>
                <a:t>44.9%</a:t>
              </a:r>
              <a:r>
                <a:rPr lang="zh-CN" altLang="en-US" sz="1600" dirty="0">
                  <a:latin typeface="微软雅黑" panose="020B0503020204020204" pitchFamily="34" charset="-122"/>
                  <a:ea typeface="微软雅黑" panose="020B0503020204020204" pitchFamily="34" charset="-122"/>
                </a:rPr>
                <a:t>，完全缓解率达</a:t>
              </a:r>
              <a:r>
                <a:rPr lang="en-US" altLang="zh-CN" sz="1600" dirty="0">
                  <a:latin typeface="微软雅黑" panose="020B0503020204020204" pitchFamily="34" charset="-122"/>
                  <a:ea typeface="微软雅黑" panose="020B0503020204020204" pitchFamily="34" charset="-122"/>
                </a:rPr>
                <a:t>35.9%</a:t>
              </a:r>
              <a:r>
                <a:rPr lang="zh-CN" altLang="en-US" sz="1600"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缓解患者中有</a:t>
              </a:r>
              <a:r>
                <a:rPr lang="en-US" altLang="zh-CN" sz="1600" b="1" dirty="0">
                  <a:latin typeface="微软雅黑" panose="020B0503020204020204" pitchFamily="34" charset="-122"/>
                  <a:ea typeface="微软雅黑" panose="020B0503020204020204" pitchFamily="34" charset="-122"/>
                </a:rPr>
                <a:t>80%</a:t>
              </a:r>
              <a:r>
                <a:rPr lang="zh-CN" altLang="en-US" sz="1600" b="1" dirty="0">
                  <a:latin typeface="微软雅黑" panose="020B0503020204020204" pitchFamily="34" charset="-122"/>
                  <a:ea typeface="微软雅黑" panose="020B0503020204020204" pitchFamily="34" charset="-122"/>
                </a:rPr>
                <a:t>达到完全缓解</a:t>
              </a:r>
              <a:r>
                <a:rPr lang="zh-CN" altLang="en-US" sz="1600" dirty="0">
                  <a:latin typeface="微软雅黑" panose="020B0503020204020204" pitchFamily="34" charset="-122"/>
                  <a:ea typeface="微软雅黑" panose="020B0503020204020204" pitchFamily="34" charset="-122"/>
                </a:rPr>
                <a:t>，达到完全缓解可能与患者更长的生存相关</a:t>
              </a:r>
              <a:r>
                <a:rPr lang="en-US" altLang="zh-CN" sz="1600" baseline="300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marL="180000" indent="-180000">
                <a:lnSpc>
                  <a:spcPct val="120000"/>
                </a:lnSpc>
                <a:spcAft>
                  <a:spcPts val="600"/>
                </a:spcAft>
                <a:buFont typeface="Arial" panose="020B0604020202020204" pitchFamily="34" charset="0"/>
                <a:buChar char="•"/>
              </a:pP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82.5%</a:t>
              </a:r>
              <a:r>
                <a:rPr lang="zh-CN" altLang="en-US" sz="1600" dirty="0">
                  <a:latin typeface="微软雅黑" panose="020B0503020204020204" pitchFamily="34" charset="-122"/>
                  <a:ea typeface="微软雅黑" panose="020B0503020204020204" pitchFamily="34" charset="-122"/>
                  <a:sym typeface="微软雅黑" panose="020B0503020204020204" pitchFamily="34" charset="-122"/>
                </a:rPr>
                <a:t>的</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患者可持续缓解</a:t>
              </a:r>
              <a:r>
                <a:rPr lang="en-US" altLang="zh-CN" sz="1600" b="1" dirty="0">
                  <a:latin typeface="微软雅黑" panose="020B0503020204020204" pitchFamily="34" charset="-122"/>
                  <a:ea typeface="微软雅黑" panose="020B0503020204020204" pitchFamily="34" charset="-122"/>
                  <a:sym typeface="微软雅黑" panose="020B0503020204020204" pitchFamily="34" charset="-122"/>
                </a:rPr>
                <a:t>18</a:t>
              </a:r>
              <a:r>
                <a:rPr lang="zh-CN" altLang="en-US" sz="1600" b="1" dirty="0">
                  <a:latin typeface="微软雅黑" panose="020B0503020204020204" pitchFamily="34" charset="-122"/>
                  <a:ea typeface="微软雅黑" panose="020B0503020204020204" pitchFamily="34" charset="-122"/>
                  <a:sym typeface="微软雅黑" panose="020B0503020204020204" pitchFamily="34" charset="-122"/>
                </a:rPr>
                <a:t>个月</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以上</a:t>
              </a:r>
              <a:r>
                <a:rPr lang="en-US" altLang="zh-CN" sz="1600" baseline="30000" dirty="0">
                  <a:latin typeface="微软雅黑" panose="020B0503020204020204" pitchFamily="34" charset="-122"/>
                  <a:ea typeface="微软雅黑" panose="020B0503020204020204" pitchFamily="34" charset="-122"/>
                </a:rPr>
                <a:t>1</a:t>
              </a:r>
              <a:r>
                <a:rPr lang="zh-CN" altLang="en-US"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160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a:p>
              <a:pPr marL="180000" indent="-180000">
                <a:lnSpc>
                  <a:spcPct val="120000"/>
                </a:lnSpc>
                <a:spcAft>
                  <a:spcPts val="600"/>
                </a:spcAft>
                <a:buClr>
                  <a:schemeClr val="tx1"/>
                </a:buClr>
                <a:buFont typeface="Arial" panose="020B0604020202020204" pitchFamily="34" charset="0"/>
                <a:buChar char="•"/>
              </a:pPr>
              <a:r>
                <a:rPr lang="en-US" altLang="zh-CN" sz="1600" b="1" dirty="0">
                  <a:solidFill>
                    <a:srgbClr val="C00000"/>
                  </a:solidFill>
                  <a:latin typeface="微软雅黑" panose="020B0503020204020204" pitchFamily="34" charset="-122"/>
                  <a:ea typeface="微软雅黑" panose="020B0503020204020204" pitchFamily="34" charset="-122"/>
                </a:rPr>
                <a:t>18</a:t>
              </a:r>
              <a:r>
                <a:rPr lang="zh-CN" altLang="en-US" sz="1600" b="1" dirty="0">
                  <a:solidFill>
                    <a:srgbClr val="C00000"/>
                  </a:solidFill>
                  <a:latin typeface="微软雅黑" panose="020B0503020204020204" pitchFamily="34" charset="-122"/>
                  <a:ea typeface="微软雅黑" panose="020B0503020204020204" pitchFamily="34" charset="-122"/>
                </a:rPr>
                <a:t>个月</a:t>
              </a:r>
              <a:r>
                <a:rPr lang="en-US" altLang="zh-CN" sz="1600" b="1" dirty="0">
                  <a:solidFill>
                    <a:srgbClr val="C00000"/>
                  </a:solidFill>
                  <a:latin typeface="微软雅黑" panose="020B0503020204020204" pitchFamily="34" charset="-122"/>
                  <a:ea typeface="微软雅黑" panose="020B0503020204020204" pitchFamily="34" charset="-122"/>
                </a:rPr>
                <a:t>OS</a:t>
              </a:r>
              <a:r>
                <a:rPr lang="zh-CN" altLang="en-US" sz="1600" b="1" dirty="0">
                  <a:solidFill>
                    <a:srgbClr val="C00000"/>
                  </a:solidFill>
                  <a:latin typeface="微软雅黑" panose="020B0503020204020204" pitchFamily="34" charset="-122"/>
                  <a:ea typeface="微软雅黑" panose="020B0503020204020204" pitchFamily="34" charset="-122"/>
                </a:rPr>
                <a:t>率达</a:t>
              </a:r>
              <a:r>
                <a:rPr lang="en-US" altLang="zh-CN" sz="1600" b="1" dirty="0">
                  <a:solidFill>
                    <a:srgbClr val="C00000"/>
                  </a:solidFill>
                  <a:latin typeface="微软雅黑" panose="020B0503020204020204" pitchFamily="34" charset="-122"/>
                  <a:ea typeface="微软雅黑" panose="020B0503020204020204" pitchFamily="34" charset="-122"/>
                </a:rPr>
                <a:t>57.9%</a:t>
              </a:r>
              <a:r>
                <a:rPr lang="en-US" altLang="zh-CN" sz="1600" baseline="300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a:t>
              </a:r>
              <a:endParaRPr lang="en-US" sz="1600" dirty="0">
                <a:latin typeface="微软雅黑" panose="020B0503020204020204" pitchFamily="34" charset="-122"/>
                <a:ea typeface="微软雅黑" panose="020B0503020204020204" pitchFamily="34" charset="-122"/>
              </a:endParaRPr>
            </a:p>
          </p:txBody>
        </p:sp>
      </p:grpSp>
      <p:grpSp>
        <p:nvGrpSpPr>
          <p:cNvPr id="19" name="组合 18">
            <a:extLst>
              <a:ext uri="{FF2B5EF4-FFF2-40B4-BE49-F238E27FC236}">
                <a16:creationId xmlns:a16="http://schemas.microsoft.com/office/drawing/2014/main" id="{01533808-4E99-49A2-5360-4D62F8A519B3}"/>
              </a:ext>
            </a:extLst>
          </p:cNvPr>
          <p:cNvGrpSpPr/>
          <p:nvPr/>
        </p:nvGrpSpPr>
        <p:grpSpPr>
          <a:xfrm>
            <a:off x="407017" y="3916397"/>
            <a:ext cx="11429716" cy="2207605"/>
            <a:chOff x="381139" y="3994030"/>
            <a:chExt cx="11429716" cy="2300146"/>
          </a:xfrm>
        </p:grpSpPr>
        <p:sp>
          <p:nvSpPr>
            <p:cNvPr id="14" name="矩形 13">
              <a:extLst>
                <a:ext uri="{FF2B5EF4-FFF2-40B4-BE49-F238E27FC236}">
                  <a16:creationId xmlns:a16="http://schemas.microsoft.com/office/drawing/2014/main" id="{166359F6-4F1D-FD31-5F9A-1692D00C5711}"/>
                </a:ext>
              </a:extLst>
            </p:cNvPr>
            <p:cNvSpPr/>
            <p:nvPr/>
          </p:nvSpPr>
          <p:spPr bwMode="gray">
            <a:xfrm>
              <a:off x="381140" y="3994030"/>
              <a:ext cx="11429715" cy="370099"/>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1000"/>
                </a:spcBef>
              </a:pPr>
              <a:r>
                <a:rPr lang="zh-CN" altLang="en-US" sz="1600" b="1" dirty="0">
                  <a:latin typeface="微软雅黑" panose="020B0503020204020204" pitchFamily="34" charset="-122"/>
                  <a:ea typeface="微软雅黑" panose="020B0503020204020204" pitchFamily="34" charset="-122"/>
                </a:rPr>
                <a:t>消化道肿瘤</a:t>
              </a:r>
              <a:endParaRPr lang="en-US" altLang="zh-CN" sz="1600" b="1" dirty="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id="{F8BE8DDC-3E74-9625-3B57-BB27D0FFFAEE}"/>
                </a:ext>
              </a:extLst>
            </p:cNvPr>
            <p:cNvSpPr/>
            <p:nvPr/>
          </p:nvSpPr>
          <p:spPr bwMode="gray">
            <a:xfrm>
              <a:off x="381139" y="4364129"/>
              <a:ext cx="11429715" cy="1912861"/>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16" name="文本框 15">
              <a:extLst>
                <a:ext uri="{FF2B5EF4-FFF2-40B4-BE49-F238E27FC236}">
                  <a16:creationId xmlns:a16="http://schemas.microsoft.com/office/drawing/2014/main" id="{448E6D43-70A5-F989-E418-BA6F558BBC99}"/>
                </a:ext>
              </a:extLst>
            </p:cNvPr>
            <p:cNvSpPr txBox="1"/>
            <p:nvPr/>
          </p:nvSpPr>
          <p:spPr bwMode="gray">
            <a:xfrm>
              <a:off x="507612" y="4431702"/>
              <a:ext cx="11138048" cy="1862474"/>
            </a:xfrm>
            <a:prstGeom prst="rect">
              <a:avLst/>
            </a:prstGeom>
            <a:noFill/>
          </p:spPr>
          <p:txBody>
            <a:bodyPr wrap="square">
              <a:spAutoFit/>
            </a:bodyPr>
            <a:lstStyle/>
            <a:p>
              <a:pPr>
                <a:lnSpc>
                  <a:spcPct val="120000"/>
                </a:lnSpc>
                <a:spcAft>
                  <a:spcPts val="600"/>
                </a:spcAft>
              </a:pPr>
              <a:r>
                <a:rPr lang="zh-CN" altLang="en-US" sz="1200" b="1" dirty="0">
                  <a:latin typeface="微软雅黑" panose="020B0503020204020204" pitchFamily="34" charset="-122"/>
                  <a:ea typeface="微软雅黑" panose="020B0503020204020204" pitchFamily="34" charset="-122"/>
                </a:rPr>
                <a:t>食管鳞癌：</a:t>
              </a:r>
              <a:r>
                <a:rPr lang="zh-CN" altLang="en-US" sz="1200" dirty="0">
                  <a:latin typeface="微软雅黑" panose="020B0503020204020204" pitchFamily="34" charset="-122"/>
                  <a:ea typeface="微软雅黑" panose="020B0503020204020204" pitchFamily="34" charset="-122"/>
                </a:rPr>
                <a:t>舒格利单抗联合化疗一线治疗不可切除的局部晚期、复发或转移性食管鳞癌较对照组</a:t>
              </a:r>
              <a:endParaRPr lang="en-US" altLang="zh-CN" sz="1200" dirty="0">
                <a:latin typeface="微软雅黑" panose="020B0503020204020204" pitchFamily="34" charset="-122"/>
                <a:ea typeface="微软雅黑" panose="020B0503020204020204" pitchFamily="34" charset="-122"/>
              </a:endParaRPr>
            </a:p>
            <a:p>
              <a:pPr marL="180000" indent="-180000">
                <a:lnSpc>
                  <a:spcPct val="120000"/>
                </a:lnSpc>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中位</a:t>
              </a:r>
              <a:r>
                <a:rPr lang="en-US" altLang="zh-CN" sz="1200" dirty="0">
                  <a:latin typeface="微软雅黑" panose="020B0503020204020204" pitchFamily="34" charset="-122"/>
                  <a:ea typeface="微软雅黑" panose="020B0503020204020204" pitchFamily="34" charset="-122"/>
                </a:rPr>
                <a:t>PFS</a:t>
              </a:r>
              <a:r>
                <a:rPr lang="zh-CN" altLang="en-US" sz="1200" dirty="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6.2</a:t>
              </a:r>
              <a:r>
                <a:rPr lang="zh-CN" altLang="en-US" sz="1200" dirty="0">
                  <a:latin typeface="微软雅黑" panose="020B0503020204020204" pitchFamily="34" charset="-122"/>
                  <a:ea typeface="微软雅黑" panose="020B0503020204020204" pitchFamily="34" charset="-122"/>
                </a:rPr>
                <a:t>月（对照组为</a:t>
              </a:r>
              <a:r>
                <a:rPr lang="en-US" altLang="zh-CN" sz="1200" dirty="0">
                  <a:latin typeface="微软雅黑" panose="020B0503020204020204" pitchFamily="34" charset="-122"/>
                  <a:ea typeface="微软雅黑" panose="020B0503020204020204" pitchFamily="34" charset="-122"/>
                </a:rPr>
                <a:t>5.4</a:t>
              </a:r>
              <a:r>
                <a:rPr lang="zh-CN" altLang="en-US" sz="1200" dirty="0">
                  <a:latin typeface="微软雅黑" panose="020B0503020204020204" pitchFamily="34" charset="-122"/>
                  <a:ea typeface="微软雅黑" panose="020B0503020204020204" pitchFamily="34" charset="-122"/>
                </a:rPr>
                <a:t>个月），降低疾病进展或死亡风险</a:t>
              </a:r>
              <a:r>
                <a:rPr lang="en-US" altLang="zh-CN" sz="1200" dirty="0">
                  <a:latin typeface="微软雅黑" panose="020B0503020204020204" pitchFamily="34" charset="-122"/>
                  <a:ea typeface="微软雅黑" panose="020B0503020204020204" pitchFamily="34" charset="-122"/>
                </a:rPr>
                <a:t>33%</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80000" indent="-180000">
                <a:lnSpc>
                  <a:spcPct val="120000"/>
                </a:lnSpc>
                <a:spcAft>
                  <a:spcPts val="600"/>
                </a:spcAft>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中位</a:t>
              </a:r>
              <a:r>
                <a:rPr lang="en-US" altLang="zh-CN" sz="1200" dirty="0">
                  <a:latin typeface="微软雅黑" panose="020B0503020204020204" pitchFamily="34" charset="-122"/>
                  <a:ea typeface="微软雅黑" panose="020B0503020204020204" pitchFamily="34" charset="-122"/>
                </a:rPr>
                <a:t>OS </a:t>
              </a:r>
              <a:r>
                <a:rPr lang="zh-CN" altLang="en-US" sz="1200" dirty="0">
                  <a:latin typeface="微软雅黑" panose="020B0503020204020204" pitchFamily="34" charset="-122"/>
                  <a:ea typeface="微软雅黑" panose="020B0503020204020204" pitchFamily="34" charset="-122"/>
                </a:rPr>
                <a:t>达</a:t>
              </a:r>
              <a:r>
                <a:rPr lang="en-US" altLang="zh-CN" sz="1200" dirty="0">
                  <a:latin typeface="微软雅黑" panose="020B0503020204020204" pitchFamily="34" charset="-122"/>
                  <a:ea typeface="微软雅黑" panose="020B0503020204020204" pitchFamily="34" charset="-122"/>
                </a:rPr>
                <a:t>15.3</a:t>
              </a:r>
              <a:r>
                <a:rPr lang="zh-CN" altLang="en-US" sz="1200" dirty="0">
                  <a:latin typeface="微软雅黑" panose="020B0503020204020204" pitchFamily="34" charset="-122"/>
                  <a:ea typeface="微软雅黑" panose="020B0503020204020204" pitchFamily="34" charset="-122"/>
                </a:rPr>
                <a:t>月，较对照组延长</a:t>
              </a:r>
              <a:r>
                <a:rPr lang="en-US" altLang="zh-CN" sz="1200" dirty="0">
                  <a:latin typeface="微软雅黑" panose="020B0503020204020204" pitchFamily="34" charset="-122"/>
                  <a:ea typeface="微软雅黑" panose="020B0503020204020204" pitchFamily="34" charset="-122"/>
                </a:rPr>
                <a:t>3.8</a:t>
              </a:r>
              <a:r>
                <a:rPr lang="zh-CN" altLang="en-US" sz="1200" dirty="0">
                  <a:latin typeface="微软雅黑" panose="020B0503020204020204" pitchFamily="34" charset="-122"/>
                  <a:ea typeface="微软雅黑" panose="020B0503020204020204" pitchFamily="34" charset="-122"/>
                </a:rPr>
                <a:t>个月，降低死亡风险</a:t>
              </a:r>
              <a:r>
                <a:rPr lang="en-US" altLang="zh-CN" sz="1200" dirty="0">
                  <a:latin typeface="微软雅黑" panose="020B0503020204020204" pitchFamily="34" charset="-122"/>
                  <a:ea typeface="微软雅黑" panose="020B0503020204020204" pitchFamily="34" charset="-122"/>
                </a:rPr>
                <a:t>30%</a:t>
              </a:r>
              <a:r>
                <a:rPr lang="en-US" altLang="zh-CN" sz="1200" baseline="300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a:lnSpc>
                  <a:spcPct val="120000"/>
                </a:lnSpc>
                <a:spcAft>
                  <a:spcPts val="600"/>
                </a:spcAft>
              </a:pPr>
              <a:r>
                <a:rPr lang="zh-CN" altLang="en-US" sz="1200" b="1" dirty="0">
                  <a:latin typeface="微软雅黑" panose="020B0503020204020204" pitchFamily="34" charset="-122"/>
                  <a:ea typeface="微软雅黑" panose="020B0503020204020204" pitchFamily="34" charset="-122"/>
                </a:rPr>
                <a:t>胃及胃食管结合部腺癌：</a:t>
              </a:r>
              <a:r>
                <a:rPr lang="zh-CN" altLang="en-US" sz="1200" dirty="0">
                  <a:latin typeface="微软雅黑" panose="020B0503020204020204" pitchFamily="34" charset="-122"/>
                  <a:ea typeface="微软雅黑" panose="020B0503020204020204" pitchFamily="34" charset="-122"/>
                </a:rPr>
                <a:t>舒格利单抗联合化疗一线治疗</a:t>
              </a:r>
              <a:r>
                <a:rPr lang="en-US" altLang="zh-CN" sz="1200" dirty="0">
                  <a:latin typeface="微软雅黑" panose="020B0503020204020204" pitchFamily="34" charset="-122"/>
                  <a:ea typeface="微软雅黑" panose="020B0503020204020204" pitchFamily="34" charset="-122"/>
                </a:rPr>
                <a:t>PD-L1 CPS≥5</a:t>
              </a:r>
              <a:r>
                <a:rPr lang="zh-CN" altLang="en-US" sz="1200" dirty="0">
                  <a:latin typeface="微软雅黑" panose="020B0503020204020204" pitchFamily="34" charset="-122"/>
                  <a:ea typeface="微软雅黑" panose="020B0503020204020204" pitchFamily="34" charset="-122"/>
                </a:rPr>
                <a:t>的不可切除局部晚期或转移性胃及胃食管结合部腺癌患者较对照组：</a:t>
              </a:r>
              <a:endParaRPr lang="en-US" altLang="zh-CN" sz="1200" dirty="0">
                <a:effectLst/>
                <a:ea typeface="微软雅黑" panose="020B0503020204020204" pitchFamily="34" charset="-122"/>
                <a:cs typeface="Times New Roman" panose="02020603050405020304" pitchFamily="18" charset="0"/>
              </a:endParaRPr>
            </a:p>
            <a:p>
              <a:pPr marL="180000" indent="-180000">
                <a:lnSpc>
                  <a:spcPct val="120000"/>
                </a:lnSpc>
                <a:spcAft>
                  <a:spcPts val="600"/>
                </a:spcAft>
                <a:buFont typeface="Arial" panose="020B0604020202020204" pitchFamily="34" charset="0"/>
                <a:buChar char="•"/>
              </a:pPr>
              <a:r>
                <a:rPr lang="zh-CN" altLang="zh-CN" sz="1200" dirty="0">
                  <a:effectLst/>
                  <a:ea typeface="微软雅黑" panose="020B0503020204020204" pitchFamily="34" charset="-122"/>
                  <a:cs typeface="Times New Roman" panose="02020603050405020304" pitchFamily="18" charset="0"/>
                </a:rPr>
                <a:t>中位</a:t>
              </a:r>
              <a:r>
                <a:rPr lang="en-US" altLang="zh-CN" sz="1200" dirty="0">
                  <a:effectLst/>
                  <a:ea typeface="微软雅黑" panose="020B0503020204020204" pitchFamily="34" charset="-122"/>
                  <a:cs typeface="Times New Roman" panose="02020603050405020304" pitchFamily="18" charset="0"/>
                </a:rPr>
                <a:t>PFS </a:t>
              </a:r>
              <a:r>
                <a:rPr lang="zh-CN" altLang="en-US" sz="1200" dirty="0">
                  <a:effectLst/>
                  <a:ea typeface="微软雅黑" panose="020B0503020204020204" pitchFamily="34" charset="-122"/>
                  <a:cs typeface="Times New Roman" panose="02020603050405020304" pitchFamily="18" charset="0"/>
                </a:rPr>
                <a:t>达</a:t>
              </a:r>
              <a:r>
                <a:rPr lang="en-US" altLang="zh-CN" sz="1200" dirty="0">
                  <a:effectLst/>
                  <a:ea typeface="微软雅黑" panose="020B0503020204020204" pitchFamily="34" charset="-122"/>
                  <a:cs typeface="Times New Roman" panose="02020603050405020304" pitchFamily="18" charset="0"/>
                </a:rPr>
                <a:t>7.6</a:t>
              </a:r>
              <a:r>
                <a:rPr lang="zh-CN" altLang="en-US" sz="1200" dirty="0">
                  <a:effectLst/>
                  <a:ea typeface="微软雅黑" panose="020B0503020204020204" pitchFamily="34" charset="-122"/>
                  <a:cs typeface="Times New Roman" panose="02020603050405020304" pitchFamily="18" charset="0"/>
                </a:rPr>
                <a:t>个月（对照组为</a:t>
              </a:r>
              <a:r>
                <a:rPr lang="en-US" altLang="zh-CN" sz="1200" dirty="0">
                  <a:effectLst/>
                  <a:ea typeface="微软雅黑" panose="020B0503020204020204" pitchFamily="34" charset="-122"/>
                  <a:cs typeface="Times New Roman" panose="02020603050405020304" pitchFamily="18" charset="0"/>
                </a:rPr>
                <a:t>6.1</a:t>
              </a:r>
              <a:r>
                <a:rPr lang="zh-CN" altLang="en-US" sz="1200" dirty="0">
                  <a:effectLst/>
                  <a:ea typeface="微软雅黑" panose="020B0503020204020204" pitchFamily="34" charset="-122"/>
                  <a:cs typeface="Times New Roman" panose="02020603050405020304" pitchFamily="18" charset="0"/>
                </a:rPr>
                <a:t>个月</a:t>
              </a:r>
              <a:r>
                <a:rPr lang="zh-CN" altLang="en-US" sz="1200" dirty="0">
                  <a:ea typeface="微软雅黑" panose="020B0503020204020204" pitchFamily="34" charset="-122"/>
                  <a:cs typeface="Times New Roman" panose="02020603050405020304" pitchFamily="18" charset="0"/>
                </a:rPr>
                <a:t>）。</a:t>
              </a:r>
              <a:r>
                <a:rPr lang="zh-CN" altLang="zh-CN" sz="1200" dirty="0">
                  <a:effectLst/>
                  <a:ea typeface="微软雅黑" panose="020B0503020204020204" pitchFamily="34" charset="-122"/>
                  <a:cs typeface="Times New Roman" panose="02020603050405020304" pitchFamily="18" charset="0"/>
                </a:rPr>
                <a:t>中位</a:t>
              </a:r>
              <a:r>
                <a:rPr lang="en-US" altLang="zh-CN" sz="1200" dirty="0">
                  <a:ea typeface="微软雅黑" panose="020B0503020204020204" pitchFamily="34" charset="-122"/>
                  <a:cs typeface="Times New Roman" panose="02020603050405020304" pitchFamily="18" charset="0"/>
                </a:rPr>
                <a:t>OS</a:t>
              </a:r>
              <a:r>
                <a:rPr lang="zh-CN" altLang="en-US" sz="1200" dirty="0">
                  <a:ea typeface="微软雅黑" panose="020B0503020204020204" pitchFamily="34" charset="-122"/>
                  <a:cs typeface="Times New Roman" panose="02020603050405020304" pitchFamily="18" charset="0"/>
                </a:rPr>
                <a:t>达</a:t>
              </a:r>
              <a:r>
                <a:rPr lang="en-US" altLang="zh-CN" sz="1200" dirty="0">
                  <a:effectLst/>
                  <a:ea typeface="微软雅黑" panose="020B0503020204020204" pitchFamily="34" charset="-122"/>
                  <a:cs typeface="Times New Roman" panose="02020603050405020304" pitchFamily="18" charset="0"/>
                </a:rPr>
                <a:t>15.6</a:t>
              </a:r>
              <a:r>
                <a:rPr lang="zh-CN" altLang="en-US" sz="1200" dirty="0">
                  <a:effectLst/>
                  <a:ea typeface="微软雅黑" panose="020B0503020204020204" pitchFamily="34" charset="-122"/>
                  <a:cs typeface="Times New Roman" panose="02020603050405020304" pitchFamily="18" charset="0"/>
                </a:rPr>
                <a:t>个月</a:t>
              </a:r>
              <a:r>
                <a:rPr lang="zh-CN" altLang="zh-CN" sz="1200" dirty="0">
                  <a:effectLst/>
                  <a:ea typeface="微软雅黑" panose="020B0503020204020204" pitchFamily="34" charset="-122"/>
                  <a:cs typeface="Times New Roman" panose="02020603050405020304" pitchFamily="18" charset="0"/>
                </a:rPr>
                <a:t>，较对照组延长</a:t>
              </a:r>
              <a:r>
                <a:rPr lang="en-US" altLang="zh-CN" sz="1200" dirty="0">
                  <a:effectLst/>
                  <a:ea typeface="微软雅黑" panose="020B0503020204020204" pitchFamily="34" charset="-122"/>
                  <a:cs typeface="Times New Roman" panose="02020603050405020304" pitchFamily="18" charset="0"/>
                </a:rPr>
                <a:t>3</a:t>
              </a:r>
              <a:r>
                <a:rPr lang="zh-CN" altLang="zh-CN" sz="1200" dirty="0">
                  <a:effectLst/>
                  <a:ea typeface="微软雅黑" panose="020B0503020204020204" pitchFamily="34" charset="-122"/>
                  <a:cs typeface="Times New Roman" panose="02020603050405020304" pitchFamily="18" charset="0"/>
                </a:rPr>
                <a:t>个月</a:t>
              </a:r>
              <a:r>
                <a:rPr lang="en-US" altLang="zh-CN" sz="1200" baseline="30000" dirty="0">
                  <a:effectLst/>
                  <a:ea typeface="微软雅黑" panose="020B0503020204020204" pitchFamily="34" charset="-122"/>
                  <a:cs typeface="Times New Roman" panose="02020603050405020304" pitchFamily="18" charset="0"/>
                </a:rPr>
                <a:t>3</a:t>
              </a:r>
              <a:r>
                <a:rPr lang="zh-CN" altLang="en-US" sz="1200" dirty="0">
                  <a:effectLst/>
                  <a:ea typeface="微软雅黑" panose="020B0503020204020204" pitchFamily="34" charset="-122"/>
                  <a:cs typeface="Times New Roman" panose="02020603050405020304" pitchFamily="18" charset="0"/>
                </a:rPr>
                <a:t>。</a:t>
              </a:r>
              <a:endParaRPr lang="en-US" altLang="zh-CN" sz="1200" dirty="0">
                <a:ea typeface="微软雅黑" panose="020B0503020204020204" pitchFamily="34" charset="-122"/>
                <a:cs typeface="Times New Roman" panose="02020603050405020304" pitchFamily="18" charset="0"/>
              </a:endParaRPr>
            </a:p>
            <a:p>
              <a:pPr marL="180000" indent="-180000">
                <a:lnSpc>
                  <a:spcPct val="120000"/>
                </a:lnSpc>
                <a:spcAft>
                  <a:spcPts val="600"/>
                </a:spcAft>
                <a:buFont typeface="Arial" panose="020B0604020202020204" pitchFamily="34" charset="0"/>
                <a:buChar char="•"/>
              </a:pPr>
              <a:r>
                <a:rPr lang="zh-CN" altLang="en-US" sz="1200" dirty="0">
                  <a:ea typeface="微软雅黑" panose="020B0503020204020204" pitchFamily="34" charset="-122"/>
                  <a:cs typeface="Times New Roman" panose="02020603050405020304" pitchFamily="18" charset="0"/>
                </a:rPr>
                <a:t>客观缓解率</a:t>
              </a:r>
              <a:r>
                <a:rPr lang="zh-CN" altLang="zh-CN" sz="1200" dirty="0">
                  <a:effectLst/>
                  <a:ea typeface="微软雅黑" panose="020B0503020204020204" pitchFamily="34" charset="-122"/>
                  <a:cs typeface="Times New Roman" panose="02020603050405020304" pitchFamily="18" charset="0"/>
                </a:rPr>
                <a:t>高达</a:t>
              </a:r>
              <a:r>
                <a:rPr lang="en-US" altLang="zh-CN" sz="1200" dirty="0">
                  <a:effectLst/>
                  <a:ea typeface="微软雅黑" panose="020B0503020204020204" pitchFamily="34" charset="-122"/>
                  <a:cs typeface="Times New Roman" panose="02020603050405020304" pitchFamily="18" charset="0"/>
                </a:rPr>
                <a:t>68.6%</a:t>
              </a:r>
              <a:r>
                <a:rPr lang="zh-CN" altLang="zh-CN" sz="1200" dirty="0">
                  <a:effectLst/>
                  <a:ea typeface="微软雅黑" panose="020B0503020204020204" pitchFamily="34" charset="-122"/>
                  <a:cs typeface="Times New Roman" panose="02020603050405020304" pitchFamily="18" charset="0"/>
                </a:rPr>
                <a:t>，</a:t>
              </a:r>
              <a:r>
                <a:rPr lang="zh-CN" altLang="zh-CN" sz="1200" b="1" dirty="0">
                  <a:effectLst/>
                  <a:ea typeface="微软雅黑" panose="020B0503020204020204" pitchFamily="34" charset="-122"/>
                  <a:cs typeface="Times New Roman" panose="02020603050405020304" pitchFamily="18" charset="0"/>
                </a:rPr>
                <a:t>为现有</a:t>
              </a:r>
              <a:r>
                <a:rPr lang="en-US" altLang="zh-CN" sz="1200" b="1" dirty="0">
                  <a:effectLst/>
                  <a:ea typeface="微软雅黑" panose="020B0503020204020204" pitchFamily="34" charset="-122"/>
                  <a:cs typeface="Times New Roman" panose="02020603050405020304" pitchFamily="18" charset="0"/>
                </a:rPr>
                <a:t>PD-1/PD-L1</a:t>
              </a:r>
              <a:r>
                <a:rPr lang="zh-CN" altLang="en-US" sz="1200" b="1" dirty="0">
                  <a:effectLst/>
                  <a:ea typeface="微软雅黑" panose="020B0503020204020204" pitchFamily="34" charset="-122"/>
                  <a:cs typeface="Times New Roman" panose="02020603050405020304" pitchFamily="18" charset="0"/>
                </a:rPr>
                <a:t>免疫抑制剂中</a:t>
              </a:r>
              <a:r>
                <a:rPr lang="zh-CN" altLang="zh-CN" sz="1200" b="1" dirty="0">
                  <a:effectLst/>
                  <a:ea typeface="微软雅黑" panose="020B0503020204020204" pitchFamily="34" charset="-122"/>
                  <a:cs typeface="Times New Roman" panose="02020603050405020304" pitchFamily="18" charset="0"/>
                </a:rPr>
                <a:t>最高</a:t>
              </a:r>
              <a:r>
                <a:rPr lang="zh-CN" altLang="en-US" sz="1200" b="1" dirty="0">
                  <a:ea typeface="微软雅黑" panose="020B0503020204020204" pitchFamily="34" charset="-122"/>
                  <a:cs typeface="Times New Roman" panose="02020603050405020304" pitchFamily="18" charset="0"/>
                </a:rPr>
                <a:t>缓解获益</a:t>
              </a:r>
              <a:r>
                <a:rPr lang="en-US" altLang="zh-CN" sz="1200" baseline="30000" dirty="0">
                  <a:ea typeface="微软雅黑" panose="020B0503020204020204" pitchFamily="34" charset="-122"/>
                  <a:cs typeface="Times New Roman" panose="02020603050405020304" pitchFamily="18" charset="0"/>
                </a:rPr>
                <a:t>3</a:t>
              </a:r>
              <a:r>
                <a:rPr lang="zh-CN" altLang="en-US" sz="1200" dirty="0">
                  <a:ea typeface="微软雅黑" panose="020B0503020204020204" pitchFamily="34" charset="-122"/>
                  <a:cs typeface="Times New Roman" panose="02020603050405020304" pitchFamily="18" charset="0"/>
                </a:rPr>
                <a:t>。</a:t>
              </a:r>
              <a:endParaRPr lang="zh-CN" altLang="en-US" sz="1200" dirty="0">
                <a:effectLst/>
                <a:ea typeface="微软雅黑" panose="020B0503020204020204" pitchFamily="34" charset="-122"/>
                <a:cs typeface="Times New Roman" panose="02020603050405020304" pitchFamily="18" charset="0"/>
              </a:endParaRPr>
            </a:p>
          </p:txBody>
        </p:sp>
      </p:grpSp>
      <p:sp>
        <p:nvSpPr>
          <p:cNvPr id="17" name="Rectangle 4">
            <a:extLst>
              <a:ext uri="{FF2B5EF4-FFF2-40B4-BE49-F238E27FC236}">
                <a16:creationId xmlns:a16="http://schemas.microsoft.com/office/drawing/2014/main" id="{E96F54F9-7ACA-9C2D-AC60-A36445D1A240}"/>
              </a:ext>
            </a:extLst>
          </p:cNvPr>
          <p:cNvSpPr/>
          <p:nvPr/>
        </p:nvSpPr>
        <p:spPr>
          <a:xfrm>
            <a:off x="1874368" y="6404907"/>
            <a:ext cx="8701616" cy="276999"/>
          </a:xfrm>
          <a:prstGeom prst="rect">
            <a:avLst/>
          </a:prstGeom>
        </p:spPr>
        <p:txBody>
          <a:bodyPr wrap="square" anchor="ctr" anchorCtr="0">
            <a:spAutoFit/>
          </a:bodyPr>
          <a:lstStyle/>
          <a:p>
            <a:pPr marL="172800" indent="-172800">
              <a:buFontTx/>
              <a:buAutoNum type="arabicPeriod"/>
              <a:defRPr/>
            </a:pPr>
            <a:r>
              <a:rPr lang="en-US" altLang="zh-CN" sz="600" dirty="0">
                <a:solidFill>
                  <a:schemeClr val="bg1">
                    <a:lumMod val="65000"/>
                  </a:schemeClr>
                </a:solidFill>
                <a:latin typeface="Arial"/>
              </a:rPr>
              <a:t>Huang H, et al. Journal of Clinical Oncology 2023 41:16, 3032-3041</a:t>
            </a:r>
            <a:r>
              <a:rPr lang="zh-CN" altLang="en-US" sz="600" dirty="0">
                <a:solidFill>
                  <a:schemeClr val="bg1">
                    <a:lumMod val="65000"/>
                  </a:schemeClr>
                </a:solidFill>
                <a:latin typeface="Arial"/>
              </a:rPr>
              <a:t>；</a:t>
            </a:r>
            <a:r>
              <a:rPr lang="en-US" altLang="zh-CN" sz="600" dirty="0">
                <a:solidFill>
                  <a:schemeClr val="bg1">
                    <a:lumMod val="65000"/>
                  </a:schemeClr>
                </a:solidFill>
                <a:latin typeface="Arial"/>
              </a:rPr>
              <a:t>2. </a:t>
            </a:r>
            <a:r>
              <a:rPr lang="en-US" altLang="zh-CN" sz="600" dirty="0">
                <a:solidFill>
                  <a:schemeClr val="bg1">
                    <a:lumMod val="65000"/>
                  </a:schemeClr>
                </a:solidFill>
                <a:latin typeface="Arial"/>
                <a:sym typeface="Century Gothic" panose="020B0502020202020204" pitchFamily="34" charset="0"/>
              </a:rPr>
              <a:t>Li J, et al. Nat Med. 2024 Mar;30(3):740-748 </a:t>
            </a:r>
            <a:r>
              <a:rPr lang="zh-CN" altLang="en-US" sz="600" dirty="0">
                <a:solidFill>
                  <a:schemeClr val="bg1">
                    <a:lumMod val="65000"/>
                  </a:schemeClr>
                </a:solidFill>
                <a:latin typeface="Arial"/>
                <a:sym typeface="Century Gothic" panose="020B0502020202020204" pitchFamily="34" charset="0"/>
              </a:rPr>
              <a:t>；</a:t>
            </a:r>
            <a:r>
              <a:rPr lang="en-US" altLang="zh-CN" sz="600" dirty="0">
                <a:solidFill>
                  <a:schemeClr val="bg1">
                    <a:lumMod val="65000"/>
                  </a:schemeClr>
                </a:solidFill>
                <a:latin typeface="Arial"/>
                <a:sym typeface="Century Gothic" panose="020B0502020202020204" pitchFamily="34" charset="0"/>
              </a:rPr>
              <a:t>3. </a:t>
            </a:r>
            <a:r>
              <a:rPr lang="da-DK" altLang="zh-CN" sz="600" dirty="0">
                <a:solidFill>
                  <a:schemeClr val="bg1">
                    <a:lumMod val="65000"/>
                  </a:schemeClr>
                </a:solidFill>
                <a:latin typeface="Arial"/>
                <a:sym typeface="Century Gothic" panose="020B0502020202020204" pitchFamily="34" charset="0"/>
              </a:rPr>
              <a:t>Zhang X, et al. JAMA. 2025 Feb 24</a:t>
            </a:r>
            <a:r>
              <a:rPr lang="en-US" altLang="zh-CN" sz="600" dirty="0">
                <a:solidFill>
                  <a:schemeClr val="bg1">
                    <a:lumMod val="65000"/>
                  </a:schemeClr>
                </a:solidFill>
                <a:latin typeface="Arial"/>
                <a:sym typeface="Century Gothic" panose="020B0502020202020204" pitchFamily="34" charset="0"/>
              </a:rPr>
              <a:t>.  </a:t>
            </a:r>
          </a:p>
          <a:p>
            <a:pPr marL="172800" indent="-172800">
              <a:buFontTx/>
              <a:buAutoNum type="arabicPeriod"/>
              <a:defRPr/>
            </a:pPr>
            <a:endParaRPr lang="en-US" altLang="zh-CN" sz="600" dirty="0">
              <a:solidFill>
                <a:schemeClr val="bg1">
                  <a:lumMod val="65000"/>
                </a:schemeClr>
              </a:solidFill>
              <a:latin typeface="Arial"/>
            </a:endParaRPr>
          </a:p>
        </p:txBody>
      </p:sp>
      <p:sp>
        <p:nvSpPr>
          <p:cNvPr id="2" name="矩形 1">
            <a:extLst>
              <a:ext uri="{FF2B5EF4-FFF2-40B4-BE49-F238E27FC236}">
                <a16:creationId xmlns:a16="http://schemas.microsoft.com/office/drawing/2014/main" id="{1E7821AB-C359-2D12-4BC4-708D48F87C34}"/>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有效性</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1/3</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68610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58A8BBD-66E4-946B-C73D-09D23EEBC69F}"/>
              </a:ext>
            </a:extLst>
          </p:cNvPr>
          <p:cNvGraphicFramePr>
            <a:graphicFrameLocks noChangeAspect="1"/>
          </p:cNvGraphicFramePr>
          <p:nvPr>
            <p:custDataLst>
              <p:tags r:id="rId1"/>
            </p:custDataLst>
            <p:extLst>
              <p:ext uri="{D42A27DB-BD31-4B8C-83A1-F6EECF244321}">
                <p14:modId xmlns:p14="http://schemas.microsoft.com/office/powerpoint/2010/main" val="1164547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4" name="think-cell data - do not delete" hidden="1">
                        <a:extLst>
                          <a:ext uri="{FF2B5EF4-FFF2-40B4-BE49-F238E27FC236}">
                            <a16:creationId xmlns:a16="http://schemas.microsoft.com/office/drawing/2014/main" id="{658A8BBD-66E4-946B-C73D-09D23EEBC6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矩形 10">
            <a:extLst>
              <a:ext uri="{FF2B5EF4-FFF2-40B4-BE49-F238E27FC236}">
                <a16:creationId xmlns:a16="http://schemas.microsoft.com/office/drawing/2014/main" id="{682F670F-4750-E04F-4285-04EDF64D3486}"/>
              </a:ext>
            </a:extLst>
          </p:cNvPr>
          <p:cNvSpPr/>
          <p:nvPr/>
        </p:nvSpPr>
        <p:spPr bwMode="gray">
          <a:xfrm>
            <a:off x="414068" y="1593594"/>
            <a:ext cx="11140809" cy="1402511"/>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2" name="矩形 1">
            <a:extLst>
              <a:ext uri="{FF2B5EF4-FFF2-40B4-BE49-F238E27FC236}">
                <a16:creationId xmlns:a16="http://schemas.microsoft.com/office/drawing/2014/main" id="{2863643C-BB8F-0D3B-6FBB-95298E2AEF19}"/>
              </a:ext>
            </a:extLst>
          </p:cNvPr>
          <p:cNvSpPr/>
          <p:nvPr/>
        </p:nvSpPr>
        <p:spPr bwMode="gray">
          <a:xfrm>
            <a:off x="414068" y="1551094"/>
            <a:ext cx="11140809" cy="372093"/>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1000"/>
              </a:spcBef>
            </a:pPr>
            <a:r>
              <a:rPr lang="en-US" altLang="zh-CN" b="1" dirty="0">
                <a:latin typeface="微软雅黑" panose="020B0503020204020204" pitchFamily="34" charset="-122"/>
                <a:ea typeface="微软雅黑" panose="020B0503020204020204" pitchFamily="34" charset="-122"/>
              </a:rPr>
              <a:t>Ⅲ</a:t>
            </a:r>
            <a:r>
              <a:rPr lang="zh-CN" altLang="en-US" b="1" dirty="0">
                <a:latin typeface="微软雅黑" panose="020B0503020204020204" pitchFamily="34" charset="-122"/>
                <a:ea typeface="微软雅黑" panose="020B0503020204020204" pitchFamily="34" charset="-122"/>
              </a:rPr>
              <a:t>期非小细胞肺癌</a:t>
            </a:r>
            <a:endParaRPr lang="en-US" altLang="zh-CN" b="1" dirty="0" err="1">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id="{6009B123-BDF0-6082-E129-F24CF0861824}"/>
              </a:ext>
            </a:extLst>
          </p:cNvPr>
          <p:cNvSpPr/>
          <p:nvPr/>
        </p:nvSpPr>
        <p:spPr bwMode="gray">
          <a:xfrm>
            <a:off x="414068" y="3268213"/>
            <a:ext cx="11140809" cy="3049787"/>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5" name="矩形 4">
            <a:extLst>
              <a:ext uri="{FF2B5EF4-FFF2-40B4-BE49-F238E27FC236}">
                <a16:creationId xmlns:a16="http://schemas.microsoft.com/office/drawing/2014/main" id="{C45340C6-302D-7744-3499-2AE02FD16A5D}"/>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14" name="文本框 13">
            <a:extLst>
              <a:ext uri="{FF2B5EF4-FFF2-40B4-BE49-F238E27FC236}">
                <a16:creationId xmlns:a16="http://schemas.microsoft.com/office/drawing/2014/main" id="{4E2E59F5-3AAE-9720-3021-C00A02E69761}"/>
              </a:ext>
            </a:extLst>
          </p:cNvPr>
          <p:cNvSpPr txBox="1"/>
          <p:nvPr/>
        </p:nvSpPr>
        <p:spPr bwMode="gray">
          <a:xfrm>
            <a:off x="414068" y="1951776"/>
            <a:ext cx="11140809" cy="1012200"/>
          </a:xfrm>
          <a:prstGeom prst="rect">
            <a:avLst/>
          </a:prstGeom>
          <a:noFill/>
        </p:spPr>
        <p:txBody>
          <a:bodyPr wrap="square">
            <a:spAutoFit/>
          </a:bodyPr>
          <a:lstStyle/>
          <a:p>
            <a:pPr>
              <a:lnSpc>
                <a:spcPct val="120000"/>
              </a:lnSpc>
              <a:spcBef>
                <a:spcPts val="300"/>
              </a:spcBef>
              <a:defRPr/>
            </a:pPr>
            <a:r>
              <a:rPr lang="zh-CN" altLang="en-US" b="0" dirty="0">
                <a:solidFill>
                  <a:schemeClr val="tx1"/>
                </a:solidFill>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舒格利单抗是</a:t>
            </a:r>
            <a:r>
              <a:rPr lang="zh-CN" altLang="en-US" b="1" dirty="0">
                <a:solidFill>
                  <a:srgbClr val="C00000"/>
                </a:solidFill>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唯一获批同时覆盖同步和序贯放化疗后的免疫巩固治疗，填补治疗空白</a:t>
            </a:r>
            <a:endParaRPr lang="en-US" altLang="zh-CN" b="1" dirty="0">
              <a:solidFill>
                <a:srgbClr val="C00000"/>
              </a:solidFill>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endParaRPr>
          </a:p>
          <a:p>
            <a:pPr marL="285750" indent="-285750">
              <a:lnSpc>
                <a:spcPct val="120000"/>
              </a:lnSpc>
              <a:spcBef>
                <a:spcPts val="300"/>
              </a:spcBef>
              <a:buFont typeface="Arial" panose="020B0604020202020204" pitchFamily="34" charset="0"/>
              <a:buChar char="•"/>
              <a:defRPr/>
            </a:pP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舒格利单抗中位</a:t>
            </a:r>
            <a:r>
              <a:rPr lang="en-US" altLang="zh-CN"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PFS</a:t>
            </a: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达</a:t>
            </a:r>
            <a:r>
              <a:rPr lang="en-US" altLang="zh-CN"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10.5</a:t>
            </a: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个月，较对照组延长</a:t>
            </a:r>
            <a:r>
              <a:rPr lang="en-US" altLang="zh-CN"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4.3</a:t>
            </a: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个月，</a:t>
            </a:r>
            <a:r>
              <a:rPr lang="zh-CN" altLang="en-US" sz="13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显著</a:t>
            </a: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降低</a:t>
            </a:r>
            <a:r>
              <a:rPr lang="en-US" altLang="zh-CN"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35%</a:t>
            </a: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疾病进展或死亡风险</a:t>
            </a:r>
            <a:r>
              <a:rPr lang="en-US" altLang="zh-CN" sz="13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13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3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20000"/>
              </a:lnSpc>
              <a:spcBef>
                <a:spcPts val="300"/>
              </a:spcBef>
              <a:buClr>
                <a:schemeClr val="tx1"/>
              </a:buClr>
              <a:buFont typeface="Arial" panose="020B0604020202020204" pitchFamily="34" charset="0"/>
              <a:buChar char="•"/>
              <a:defRPr/>
            </a:pPr>
            <a:r>
              <a:rPr lang="zh-CN" altLang="en-US" sz="13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舒格利单抗</a:t>
            </a:r>
            <a:r>
              <a:rPr lang="en-US" altLang="zh-CN" sz="13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r>
              <a:rPr lang="zh-CN" altLang="en-US" sz="13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年生存率</a:t>
            </a:r>
            <a:r>
              <a:rPr lang="en-US" altLang="zh-CN" sz="1300"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55.8%</a:t>
            </a:r>
            <a:r>
              <a:rPr lang="zh-CN" altLang="en-US" sz="13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en-US" altLang="zh-CN" sz="13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 </a:t>
            </a:r>
            <a:r>
              <a:rPr lang="zh-CN" altLang="en-US" sz="1600" b="1" dirty="0">
                <a:solidFill>
                  <a:srgbClr val="C00000"/>
                </a:solidFill>
                <a:latin typeface="微软雅黑" panose="020B0503020204020204" pitchFamily="34" charset="-122"/>
                <a:ea typeface="微软雅黑" panose="020B0503020204020204" pitchFamily="34" charset="-122"/>
              </a:rPr>
              <a:t>约为对照组</a:t>
            </a:r>
            <a:r>
              <a:rPr lang="en-US" altLang="zh-CN" sz="1600" b="1" dirty="0">
                <a:solidFill>
                  <a:srgbClr val="C00000"/>
                </a:solidFill>
                <a:latin typeface="微软雅黑" panose="020B0503020204020204" pitchFamily="34" charset="-122"/>
                <a:ea typeface="微软雅黑" panose="020B0503020204020204" pitchFamily="34" charset="-122"/>
              </a:rPr>
              <a:t>2</a:t>
            </a:r>
            <a:r>
              <a:rPr lang="zh-CN" altLang="en-US" sz="1600" b="1" dirty="0">
                <a:solidFill>
                  <a:srgbClr val="C00000"/>
                </a:solidFill>
                <a:latin typeface="微软雅黑" panose="020B0503020204020204" pitchFamily="34" charset="-122"/>
                <a:ea typeface="微软雅黑" panose="020B0503020204020204" pitchFamily="34" charset="-122"/>
              </a:rPr>
              <a:t>倍</a:t>
            </a:r>
            <a:r>
              <a:rPr lang="zh-CN" altLang="en-US" sz="1300" dirty="0">
                <a:latin typeface="微软雅黑" panose="020B0503020204020204" pitchFamily="34" charset="-122"/>
                <a:ea typeface="微软雅黑" panose="020B0503020204020204" pitchFamily="34" charset="-122"/>
              </a:rPr>
              <a:t>（对照组仅为</a:t>
            </a:r>
            <a:r>
              <a:rPr lang="en-US" altLang="zh-CN" sz="1300" dirty="0">
                <a:latin typeface="微软雅黑" panose="020B0503020204020204" pitchFamily="34" charset="-122"/>
                <a:ea typeface="微软雅黑" panose="020B0503020204020204" pitchFamily="34" charset="-122"/>
              </a:rPr>
              <a:t>29.5% </a:t>
            </a:r>
            <a:r>
              <a:rPr lang="zh-CN" altLang="en-US" sz="1300" dirty="0">
                <a:latin typeface="微软雅黑" panose="020B0503020204020204" pitchFamily="34" charset="-122"/>
                <a:ea typeface="微软雅黑" panose="020B0503020204020204" pitchFamily="34" charset="-122"/>
              </a:rPr>
              <a:t>）</a:t>
            </a:r>
            <a:r>
              <a:rPr lang="en-US" altLang="zh-CN" sz="13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r>
              <a:rPr lang="zh-CN" altLang="en-US" sz="13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3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26" name="文本框 25">
            <a:extLst>
              <a:ext uri="{FF2B5EF4-FFF2-40B4-BE49-F238E27FC236}">
                <a16:creationId xmlns:a16="http://schemas.microsoft.com/office/drawing/2014/main" id="{678727FD-FA4F-A013-23EE-7779BDF2DA0D}"/>
              </a:ext>
            </a:extLst>
          </p:cNvPr>
          <p:cNvSpPr txBox="1"/>
          <p:nvPr/>
        </p:nvSpPr>
        <p:spPr bwMode="gray">
          <a:xfrm>
            <a:off x="479655" y="3580649"/>
            <a:ext cx="10092424" cy="396583"/>
          </a:xfrm>
          <a:prstGeom prst="rect">
            <a:avLst/>
          </a:prstGeom>
          <a:noFill/>
        </p:spPr>
        <p:txBody>
          <a:bodyPr wrap="square">
            <a:spAutoFit/>
          </a:bodyPr>
          <a:lstStyle/>
          <a:p>
            <a:pPr>
              <a:lnSpc>
                <a:spcPct val="120000"/>
              </a:lnSpc>
              <a:spcBef>
                <a:spcPts val="600"/>
              </a:spcBef>
              <a:defRPr/>
            </a:pPr>
            <a:r>
              <a:rPr lang="zh-CN" altLang="en-US" b="0" dirty="0">
                <a:solidFill>
                  <a:schemeClr val="tx1"/>
                </a:solidFill>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舒格利单抗</a:t>
            </a:r>
            <a:r>
              <a:rPr lang="zh-CN" altLang="en-US" sz="1800" b="1" dirty="0">
                <a:solidFill>
                  <a:srgbClr val="C00000"/>
                </a:solidFill>
                <a:latin typeface="微软雅黑" panose="020B0503020204020204" pitchFamily="34" charset="-122"/>
                <a:ea typeface="微软雅黑" panose="020B0503020204020204" pitchFamily="34" charset="-122"/>
              </a:rPr>
              <a:t>中位</a:t>
            </a:r>
            <a:r>
              <a:rPr lang="en-US" altLang="zh-CN" b="1" dirty="0">
                <a:solidFill>
                  <a:srgbClr val="C00000"/>
                </a:solidFill>
                <a:latin typeface="微软雅黑" panose="020B0503020204020204" pitchFamily="34" charset="-122"/>
                <a:ea typeface="微软雅黑" panose="020B0503020204020204" pitchFamily="34" charset="-122"/>
              </a:rPr>
              <a:t>OS</a:t>
            </a:r>
            <a:r>
              <a:rPr lang="zh-CN" altLang="en-US" b="1" dirty="0">
                <a:solidFill>
                  <a:srgbClr val="C00000"/>
                </a:solidFill>
                <a:latin typeface="微软雅黑" panose="020B0503020204020204" pitchFamily="34" charset="-122"/>
                <a:ea typeface="微软雅黑" panose="020B0503020204020204" pitchFamily="34" charset="-122"/>
              </a:rPr>
              <a:t>延长</a:t>
            </a:r>
            <a:r>
              <a:rPr lang="en-US" altLang="zh-CN" b="1" dirty="0">
                <a:solidFill>
                  <a:srgbClr val="C00000"/>
                </a:solidFill>
                <a:latin typeface="微软雅黑" panose="020B0503020204020204" pitchFamily="34" charset="-122"/>
                <a:ea typeface="微软雅黑" panose="020B0503020204020204" pitchFamily="34" charset="-122"/>
              </a:rPr>
              <a:t>8.5</a:t>
            </a:r>
            <a:r>
              <a:rPr lang="zh-CN" altLang="en-US" b="1" dirty="0">
                <a:solidFill>
                  <a:srgbClr val="C00000"/>
                </a:solidFill>
                <a:latin typeface="微软雅黑" panose="020B0503020204020204" pitchFamily="34" charset="-122"/>
                <a:ea typeface="微软雅黑" panose="020B0503020204020204" pitchFamily="34" charset="-122"/>
              </a:rPr>
              <a:t>个月</a:t>
            </a:r>
            <a:r>
              <a:rPr lang="zh-CN" altLang="en-US" sz="1800" b="1" dirty="0">
                <a:solidFill>
                  <a:srgbClr val="C00000"/>
                </a:solidFill>
                <a:latin typeface="微软雅黑" panose="020B0503020204020204" pitchFamily="34" charset="-122"/>
                <a:ea typeface="微软雅黑" panose="020B0503020204020204" pitchFamily="34" charset="-122"/>
              </a:rPr>
              <a:t>，鳞癌患者获益更佳</a:t>
            </a:r>
            <a:endParaRPr lang="zh-CN" altLang="en-US" sz="1800" dirty="0">
              <a:solidFill>
                <a:srgbClr val="C00000"/>
              </a:solidFill>
            </a:endParaRPr>
          </a:p>
        </p:txBody>
      </p:sp>
      <p:sp>
        <p:nvSpPr>
          <p:cNvPr id="28" name="文本框 27">
            <a:extLst>
              <a:ext uri="{FF2B5EF4-FFF2-40B4-BE49-F238E27FC236}">
                <a16:creationId xmlns:a16="http://schemas.microsoft.com/office/drawing/2014/main" id="{F4CBD200-4A39-F893-4ABB-6E568AF7B818}"/>
              </a:ext>
            </a:extLst>
          </p:cNvPr>
          <p:cNvSpPr txBox="1"/>
          <p:nvPr/>
        </p:nvSpPr>
        <p:spPr bwMode="gray">
          <a:xfrm>
            <a:off x="479654" y="3994484"/>
            <a:ext cx="11075223" cy="2072490"/>
          </a:xfrm>
          <a:prstGeom prst="rect">
            <a:avLst/>
          </a:prstGeom>
          <a:noFill/>
        </p:spPr>
        <p:txBody>
          <a:bodyPr wrap="square">
            <a:spAutoFit/>
          </a:bodyPr>
          <a:lstStyle/>
          <a:p>
            <a:pPr marL="284400" indent="-284400">
              <a:lnSpc>
                <a:spcPct val="120000"/>
              </a:lnSpc>
              <a:spcBef>
                <a:spcPts val="300"/>
              </a:spcBef>
              <a:buFont typeface="Arial" panose="020B0604020202020204" pitchFamily="34" charset="0"/>
              <a:buChar char="•"/>
              <a:defRPr/>
            </a:pPr>
            <a:r>
              <a:rPr lang="zh-CN" altLang="en-US" sz="1300"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舒格利单抗联合方案较化疗</a:t>
            </a:r>
            <a:r>
              <a:rPr lang="zh-CN" altLang="en-US" sz="1300" b="1"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中位</a:t>
            </a:r>
            <a:r>
              <a:rPr lang="en-US" altLang="zh-CN" sz="1300" b="1"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PFS</a:t>
            </a:r>
            <a:r>
              <a:rPr lang="zh-CN" altLang="en-US" sz="1300" b="1" dirty="0">
                <a:latin typeface="微软雅黑" panose="020B0503020204020204" pitchFamily="34" charset="-122"/>
                <a:ea typeface="微软雅黑" panose="020B0503020204020204" pitchFamily="34" charset="-122"/>
              </a:rPr>
              <a:t>延长近一倍</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9</a:t>
            </a:r>
            <a:r>
              <a:rPr lang="zh-CN" altLang="en-US" sz="1300" dirty="0">
                <a:latin typeface="微软雅黑" panose="020B0503020204020204" pitchFamily="34" charset="-122"/>
                <a:ea typeface="微软雅黑" panose="020B0503020204020204" pitchFamily="34" charset="-122"/>
              </a:rPr>
              <a:t>个月</a:t>
            </a:r>
            <a:r>
              <a:rPr lang="en-US" altLang="zh-CN" sz="1300" dirty="0">
                <a:latin typeface="微软雅黑" panose="020B0503020204020204" pitchFamily="34" charset="-122"/>
                <a:ea typeface="微软雅黑" panose="020B0503020204020204" pitchFamily="34" charset="-122"/>
              </a:rPr>
              <a:t>/4.9</a:t>
            </a:r>
            <a:r>
              <a:rPr lang="zh-CN" altLang="en-US" sz="1300" dirty="0">
                <a:latin typeface="微软雅黑" panose="020B0503020204020204" pitchFamily="34" charset="-122"/>
                <a:ea typeface="微软雅黑" panose="020B0503020204020204" pitchFamily="34" charset="-122"/>
              </a:rPr>
              <a:t>个月）</a:t>
            </a:r>
            <a:r>
              <a:rPr lang="zh-CN" altLang="en-US" sz="1300"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a:t>
            </a:r>
            <a:r>
              <a:rPr lang="zh-CN" altLang="en-US" sz="1300" b="1"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中位</a:t>
            </a:r>
            <a:r>
              <a:rPr lang="en-US" altLang="zh-CN" sz="1300" b="1"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OS</a:t>
            </a:r>
            <a:r>
              <a:rPr lang="zh-CN" altLang="en-US" sz="1300" b="1" dirty="0">
                <a:latin typeface="微软雅黑" panose="020B0503020204020204" pitchFamily="34" charset="-122"/>
                <a:ea typeface="微软雅黑" panose="020B0503020204020204" pitchFamily="34" charset="-122"/>
              </a:rPr>
              <a:t>延长</a:t>
            </a:r>
            <a:r>
              <a:rPr lang="en-US" altLang="zh-CN" sz="1300" b="1" dirty="0">
                <a:latin typeface="微软雅黑" panose="020B0503020204020204" pitchFamily="34" charset="-122"/>
                <a:ea typeface="微软雅黑" panose="020B0503020204020204" pitchFamily="34" charset="-122"/>
              </a:rPr>
              <a:t>8.5</a:t>
            </a:r>
            <a:r>
              <a:rPr lang="zh-CN" altLang="en-US" sz="1300" b="1" dirty="0">
                <a:latin typeface="微软雅黑" panose="020B0503020204020204" pitchFamily="34" charset="-122"/>
                <a:ea typeface="微软雅黑" panose="020B0503020204020204" pitchFamily="34" charset="-122"/>
              </a:rPr>
              <a:t>个月</a:t>
            </a:r>
            <a:r>
              <a:rPr lang="zh-CN" altLang="en-US" sz="1300" dirty="0">
                <a:latin typeface="微软雅黑" panose="020B0503020204020204" pitchFamily="34" charset="-122"/>
                <a:ea typeface="微软雅黑" panose="020B0503020204020204" pitchFamily="34" charset="-122"/>
              </a:rPr>
              <a:t>（</a:t>
            </a:r>
            <a:r>
              <a:rPr lang="en-US" altLang="zh-CN" sz="1300" dirty="0">
                <a:latin typeface="微软雅黑" panose="020B0503020204020204" pitchFamily="34" charset="-122"/>
                <a:ea typeface="微软雅黑" panose="020B0503020204020204" pitchFamily="34" charset="-122"/>
              </a:rPr>
              <a:t>25.4</a:t>
            </a:r>
            <a:r>
              <a:rPr lang="zh-CN" altLang="en-US" sz="1300" dirty="0">
                <a:latin typeface="微软雅黑" panose="020B0503020204020204" pitchFamily="34" charset="-122"/>
                <a:ea typeface="微软雅黑" panose="020B0503020204020204" pitchFamily="34" charset="-122"/>
              </a:rPr>
              <a:t>个月</a:t>
            </a:r>
            <a:r>
              <a:rPr lang="en-US" altLang="zh-CN" sz="1300" dirty="0">
                <a:latin typeface="微软雅黑" panose="020B0503020204020204" pitchFamily="34" charset="-122"/>
                <a:ea typeface="微软雅黑" panose="020B0503020204020204" pitchFamily="34" charset="-122"/>
              </a:rPr>
              <a:t>/16.9</a:t>
            </a:r>
            <a:r>
              <a:rPr lang="zh-CN" altLang="en-US" sz="1300" dirty="0">
                <a:latin typeface="微软雅黑" panose="020B0503020204020204" pitchFamily="34" charset="-122"/>
                <a:ea typeface="微软雅黑" panose="020B0503020204020204" pitchFamily="34" charset="-122"/>
              </a:rPr>
              <a:t>个月）</a:t>
            </a:r>
            <a:r>
              <a:rPr lang="en-US" altLang="zh-CN" sz="1300" baseline="30000" dirty="0">
                <a:latin typeface="微软雅黑" panose="020B0503020204020204" pitchFamily="34" charset="-122"/>
                <a:ea typeface="微软雅黑" panose="020B0503020204020204" pitchFamily="34" charset="-122"/>
              </a:rPr>
              <a:t>2</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284400" indent="-284400">
              <a:lnSpc>
                <a:spcPct val="120000"/>
              </a:lnSpc>
              <a:spcBef>
                <a:spcPts val="300"/>
              </a:spcBef>
              <a:buFont typeface="Arial" panose="020B0604020202020204" pitchFamily="34" charset="0"/>
              <a:buChar char="•"/>
              <a:defRPr/>
            </a:pPr>
            <a:r>
              <a:rPr lang="en-US" altLang="zh-CN" sz="1300" dirty="0">
                <a:latin typeface="微软雅黑" panose="020B0503020204020204" pitchFamily="34" charset="-122"/>
                <a:ea typeface="微软雅黑" panose="020B0503020204020204" pitchFamily="34" charset="-122"/>
              </a:rPr>
              <a:t>2022</a:t>
            </a:r>
            <a:r>
              <a:rPr lang="zh-CN" altLang="en-US" sz="1300" dirty="0">
                <a:latin typeface="微软雅黑" panose="020B0503020204020204" pitchFamily="34" charset="-122"/>
                <a:ea typeface="微软雅黑" panose="020B0503020204020204" pitchFamily="34" charset="-122"/>
              </a:rPr>
              <a:t>年发表的间接比较分析结果显示，</a:t>
            </a:r>
            <a:r>
              <a:rPr lang="zh-CN" altLang="en-US" sz="1300" b="1" dirty="0">
                <a:latin typeface="微软雅黑" panose="020B0503020204020204" pitchFamily="34" charset="-122"/>
                <a:ea typeface="微软雅黑" panose="020B0503020204020204" pitchFamily="34" charset="-122"/>
              </a:rPr>
              <a:t>较其他</a:t>
            </a:r>
            <a:r>
              <a:rPr lang="en-US" altLang="zh-CN" sz="1300" b="1" dirty="0">
                <a:latin typeface="微软雅黑" panose="020B0503020204020204" pitchFamily="34" charset="-122"/>
                <a:ea typeface="微软雅黑" panose="020B0503020204020204" pitchFamily="34" charset="-122"/>
              </a:rPr>
              <a:t>PD-1/L1</a:t>
            </a:r>
            <a:r>
              <a:rPr lang="zh-CN" altLang="en-US" sz="1300" b="1" dirty="0">
                <a:latin typeface="微软雅黑" panose="020B0503020204020204" pitchFamily="34" charset="-122"/>
                <a:ea typeface="微软雅黑" panose="020B0503020204020204" pitchFamily="34" charset="-122"/>
              </a:rPr>
              <a:t>免疫抑制剂联合化疗，</a:t>
            </a:r>
            <a:r>
              <a:rPr lang="zh-CN" altLang="en-US" sz="1300" dirty="0">
                <a:latin typeface="微软雅黑" panose="020B0503020204020204" pitchFamily="34" charset="-122"/>
                <a:ea typeface="微软雅黑" panose="020B0503020204020204" pitchFamily="34" charset="-122"/>
              </a:rPr>
              <a:t>舒格利单抗联合化疗一线治疗晚期</a:t>
            </a:r>
            <a:r>
              <a:rPr lang="zh-CN" altLang="en-US" sz="1300" b="1" dirty="0">
                <a:latin typeface="微软雅黑" panose="020B0503020204020204" pitchFamily="34" charset="-122"/>
                <a:ea typeface="微软雅黑" panose="020B0503020204020204" pitchFamily="34" charset="-122"/>
              </a:rPr>
              <a:t>鳞癌患者</a:t>
            </a:r>
            <a:r>
              <a:rPr lang="zh-CN" altLang="en-US" sz="1300" dirty="0">
                <a:latin typeface="微软雅黑" panose="020B0503020204020204" pitchFamily="34" charset="-122"/>
                <a:ea typeface="微软雅黑" panose="020B0503020204020204" pitchFamily="34" charset="-122"/>
              </a:rPr>
              <a:t>的</a:t>
            </a:r>
            <a:r>
              <a:rPr lang="en-US" altLang="zh-CN" sz="1300" b="1" dirty="0">
                <a:latin typeface="微软雅黑" panose="020B0503020204020204" pitchFamily="34" charset="-122"/>
                <a:ea typeface="微软雅黑" panose="020B0503020204020204" pitchFamily="34" charset="-122"/>
              </a:rPr>
              <a:t>PFS</a:t>
            </a:r>
            <a:r>
              <a:rPr lang="zh-CN" altLang="en-US" sz="1300" b="1" dirty="0">
                <a:latin typeface="微软雅黑" panose="020B0503020204020204" pitchFamily="34" charset="-122"/>
                <a:ea typeface="微软雅黑" panose="020B0503020204020204" pitchFamily="34" charset="-122"/>
              </a:rPr>
              <a:t>和</a:t>
            </a:r>
            <a:r>
              <a:rPr lang="en-US" altLang="zh-CN" sz="1300" b="1" dirty="0">
                <a:latin typeface="微软雅黑" panose="020B0503020204020204" pitchFamily="34" charset="-122"/>
                <a:ea typeface="微软雅黑" panose="020B0503020204020204" pitchFamily="34" charset="-122"/>
              </a:rPr>
              <a:t>OS</a:t>
            </a:r>
            <a:r>
              <a:rPr lang="zh-CN" altLang="en-US" sz="1300" b="1" dirty="0">
                <a:latin typeface="微软雅黑" panose="020B0503020204020204" pitchFamily="34" charset="-122"/>
                <a:ea typeface="微软雅黑" panose="020B0503020204020204" pitchFamily="34" charset="-122"/>
              </a:rPr>
              <a:t>疗效排名第一的概率最高</a:t>
            </a:r>
            <a:r>
              <a:rPr lang="en-US" altLang="zh-CN" sz="1300" baseline="30000" dirty="0">
                <a:latin typeface="微软雅黑" panose="020B0503020204020204" pitchFamily="34" charset="-122"/>
                <a:ea typeface="微软雅黑" panose="020B0503020204020204" pitchFamily="34" charset="-122"/>
              </a:rPr>
              <a:t>10</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284400" indent="-284400">
              <a:lnSpc>
                <a:spcPct val="120000"/>
              </a:lnSpc>
              <a:spcBef>
                <a:spcPts val="300"/>
              </a:spcBef>
              <a:buFont typeface="Arial" panose="020B0604020202020204" pitchFamily="34" charset="0"/>
              <a:buChar char="•"/>
              <a:defRPr/>
            </a:pPr>
            <a:r>
              <a:rPr lang="zh-CN" altLang="en-US" sz="1300" b="1" dirty="0">
                <a:latin typeface="微软雅黑" panose="020B0503020204020204" pitchFamily="34" charset="-122"/>
                <a:ea typeface="微软雅黑" panose="020B0503020204020204" pitchFamily="34" charset="-122"/>
              </a:rPr>
              <a:t>在鳞癌患者中</a:t>
            </a:r>
            <a:r>
              <a:rPr lang="zh-CN" altLang="en-US" sz="1300" dirty="0">
                <a:latin typeface="微软雅黑" panose="020B0503020204020204" pitchFamily="34" charset="-122"/>
                <a:ea typeface="微软雅黑" panose="020B0503020204020204" pitchFamily="34" charset="-122"/>
              </a:rPr>
              <a:t>，中位</a:t>
            </a:r>
            <a:r>
              <a:rPr lang="en-US" altLang="zh-CN" sz="1300" dirty="0">
                <a:latin typeface="微软雅黑" panose="020B0503020204020204" pitchFamily="34" charset="-122"/>
                <a:ea typeface="微软雅黑" panose="020B0503020204020204" pitchFamily="34" charset="-122"/>
              </a:rPr>
              <a:t>PFS</a:t>
            </a:r>
            <a:r>
              <a:rPr lang="zh-CN" altLang="en-US" sz="1300" dirty="0">
                <a:latin typeface="微软雅黑" panose="020B0503020204020204" pitchFamily="34" charset="-122"/>
                <a:ea typeface="微软雅黑" panose="020B0503020204020204" pitchFamily="34" charset="-122"/>
              </a:rPr>
              <a:t>达</a:t>
            </a:r>
            <a:r>
              <a:rPr lang="en-US" altLang="zh-CN" sz="1300" dirty="0">
                <a:latin typeface="微软雅黑" panose="020B0503020204020204" pitchFamily="34" charset="-122"/>
                <a:ea typeface="微软雅黑" panose="020B0503020204020204" pitchFamily="34" charset="-122"/>
              </a:rPr>
              <a:t>8.3</a:t>
            </a:r>
            <a:r>
              <a:rPr lang="zh-CN" altLang="en-US" sz="1300" dirty="0">
                <a:latin typeface="微软雅黑" panose="020B0503020204020204" pitchFamily="34" charset="-122"/>
                <a:ea typeface="微软雅黑" panose="020B0503020204020204" pitchFamily="34" charset="-122"/>
              </a:rPr>
              <a:t>个月，</a:t>
            </a:r>
            <a:r>
              <a:rPr lang="zh-CN" altLang="en-US" sz="1300" b="1" dirty="0">
                <a:latin typeface="微软雅黑" panose="020B0503020204020204" pitchFamily="34" charset="-122"/>
                <a:ea typeface="微软雅黑" panose="020B0503020204020204" pitchFamily="34" charset="-122"/>
              </a:rPr>
              <a:t>疾病进展或死亡风险下降</a:t>
            </a:r>
            <a:r>
              <a:rPr lang="en-US" altLang="zh-CN" sz="1300" b="1" dirty="0">
                <a:latin typeface="微软雅黑" panose="020B0503020204020204" pitchFamily="34" charset="-122"/>
                <a:ea typeface="微软雅黑" panose="020B0503020204020204" pitchFamily="34" charset="-122"/>
              </a:rPr>
              <a:t>66%</a:t>
            </a:r>
            <a:r>
              <a:rPr lang="zh-CN" altLang="en-US" sz="1300" b="1" dirty="0">
                <a:latin typeface="微软雅黑" panose="020B0503020204020204" pitchFamily="34" charset="-122"/>
                <a:ea typeface="微软雅黑" panose="020B0503020204020204" pitchFamily="34" charset="-122"/>
              </a:rPr>
              <a:t>（</a:t>
            </a:r>
            <a:r>
              <a:rPr lang="en-US" altLang="zh-CN" sz="1300" b="1" dirty="0">
                <a:latin typeface="微软雅黑" panose="020B0503020204020204" pitchFamily="34" charset="-122"/>
                <a:ea typeface="微软雅黑" panose="020B0503020204020204" pitchFamily="34" charset="-122"/>
              </a:rPr>
              <a:t>HR=0.34</a:t>
            </a:r>
            <a:r>
              <a:rPr lang="zh-CN" altLang="en-US" sz="1300" b="1" dirty="0">
                <a:latin typeface="微软雅黑" panose="020B0503020204020204" pitchFamily="34" charset="-122"/>
                <a:ea typeface="微软雅黑" panose="020B0503020204020204" pitchFamily="34" charset="-122"/>
              </a:rPr>
              <a:t>）</a:t>
            </a:r>
            <a:r>
              <a:rPr lang="en-US" altLang="zh-CN" sz="1300" baseline="30000" dirty="0">
                <a:latin typeface="微软雅黑" panose="020B0503020204020204" pitchFamily="34" charset="-122"/>
                <a:ea typeface="微软雅黑" panose="020B0503020204020204" pitchFamily="34" charset="-122"/>
              </a:rPr>
              <a:t> 2 </a:t>
            </a:r>
            <a:r>
              <a:rPr lang="zh-CN" altLang="en-US" sz="1300" dirty="0">
                <a:latin typeface="微软雅黑" panose="020B0503020204020204" pitchFamily="34" charset="-122"/>
                <a:ea typeface="微软雅黑" panose="020B0503020204020204" pitchFamily="34" charset="-122"/>
              </a:rPr>
              <a:t>。</a:t>
            </a:r>
            <a:endParaRPr lang="en-US" altLang="zh-CN" sz="1300" dirty="0">
              <a:latin typeface="微软雅黑" panose="020B0503020204020204" pitchFamily="34" charset="-122"/>
              <a:ea typeface="微软雅黑" panose="020B0503020204020204" pitchFamily="34" charset="-122"/>
            </a:endParaRPr>
          </a:p>
          <a:p>
            <a:pPr marL="284400" indent="-284400">
              <a:lnSpc>
                <a:spcPct val="120000"/>
              </a:lnSpc>
              <a:spcBef>
                <a:spcPts val="300"/>
              </a:spcBef>
              <a:buFont typeface="Arial" panose="020B0604020202020204" pitchFamily="34" charset="0"/>
              <a:buChar char="•"/>
              <a:defRPr/>
            </a:pPr>
            <a:endParaRPr lang="en-US" altLang="zh-CN" sz="1400" dirty="0">
              <a:latin typeface="微软雅黑" panose="020B0503020204020204" pitchFamily="34" charset="-122"/>
              <a:ea typeface="微软雅黑" panose="020B0503020204020204" pitchFamily="34" charset="-122"/>
            </a:endParaRPr>
          </a:p>
          <a:p>
            <a:pPr marL="284400" indent="-284400">
              <a:lnSpc>
                <a:spcPct val="120000"/>
              </a:lnSpc>
              <a:spcBef>
                <a:spcPts val="300"/>
              </a:spcBef>
              <a:buFont typeface="Arial" panose="020B0604020202020204" pitchFamily="34" charset="0"/>
              <a:buChar char="•"/>
              <a:defRPr/>
            </a:pPr>
            <a:endParaRPr lang="en-US" altLang="zh-CN" sz="1400" dirty="0">
              <a:latin typeface="微软雅黑" panose="020B0503020204020204" pitchFamily="34" charset="-122"/>
              <a:ea typeface="微软雅黑" panose="020B0503020204020204" pitchFamily="34" charset="-122"/>
            </a:endParaRPr>
          </a:p>
          <a:p>
            <a:pPr marL="284400" indent="-284400">
              <a:lnSpc>
                <a:spcPct val="120000"/>
              </a:lnSpc>
              <a:spcBef>
                <a:spcPts val="300"/>
              </a:spcBef>
              <a:defRPr/>
            </a:pPr>
            <a:endParaRPr lang="en-US" altLang="zh-CN" sz="1400" dirty="0">
              <a:latin typeface="微软雅黑" panose="020B0503020204020204" pitchFamily="34" charset="-122"/>
              <a:ea typeface="微软雅黑" panose="020B0503020204020204" pitchFamily="34" charset="-122"/>
            </a:endParaRPr>
          </a:p>
        </p:txBody>
      </p:sp>
      <p:sp>
        <p:nvSpPr>
          <p:cNvPr id="56" name="文本框 55">
            <a:extLst>
              <a:ext uri="{FF2B5EF4-FFF2-40B4-BE49-F238E27FC236}">
                <a16:creationId xmlns:a16="http://schemas.microsoft.com/office/drawing/2014/main" id="{96FFBCA5-C6E0-82F8-E1B6-5783F3EC1D18}"/>
              </a:ext>
            </a:extLst>
          </p:cNvPr>
          <p:cNvSpPr txBox="1"/>
          <p:nvPr/>
        </p:nvSpPr>
        <p:spPr bwMode="gray">
          <a:xfrm>
            <a:off x="324000" y="540000"/>
            <a:ext cx="11236889" cy="811184"/>
          </a:xfrm>
          <a:prstGeom prst="rect">
            <a:avLst/>
          </a:prstGeom>
          <a:noFill/>
        </p:spPr>
        <p:txBody>
          <a:bodyPr wrap="square">
            <a:spAutoFit/>
          </a:bodyPr>
          <a:lstStyle/>
          <a:p>
            <a:pPr>
              <a:lnSpc>
                <a:spcPct val="110000"/>
              </a:lnSpc>
            </a:pPr>
            <a:r>
              <a:rPr lang="zh-CN" altLang="en-US" sz="2200" b="1" i="0" u="none" strike="noStrike" baseline="0" dirty="0">
                <a:latin typeface="微软雅黑" panose="020B0503020204020204" pitchFamily="34" charset="-122"/>
                <a:ea typeface="微软雅黑" panose="020B0503020204020204" pitchFamily="34" charset="-122"/>
              </a:rPr>
              <a:t>舒格利单抗</a:t>
            </a:r>
            <a:r>
              <a:rPr lang="zh-CN" altLang="en-US" sz="2200" b="1" dirty="0">
                <a:latin typeface="微软雅黑" panose="020B0503020204020204" pitchFamily="34" charset="-122"/>
                <a:ea typeface="微软雅黑" panose="020B0503020204020204" pitchFamily="34" charset="-122"/>
              </a:rPr>
              <a:t>是</a:t>
            </a:r>
            <a:r>
              <a:rPr lang="zh-CN" altLang="en-US" sz="2200" b="1" i="0" u="none" strike="noStrike" baseline="0" dirty="0">
                <a:latin typeface="微软雅黑" panose="020B0503020204020204" pitchFamily="34" charset="-122"/>
                <a:ea typeface="微软雅黑" panose="020B0503020204020204" pitchFamily="34" charset="-122"/>
              </a:rPr>
              <a:t>唯一获批同时覆盖</a:t>
            </a:r>
            <a:r>
              <a:rPr lang="en-US" altLang="zh-CN" sz="2200" b="1" dirty="0">
                <a:latin typeface="微软雅黑" panose="020B0503020204020204" pitchFamily="34" charset="-122"/>
                <a:ea typeface="微软雅黑" panose="020B0503020204020204" pitchFamily="34" charset="-122"/>
              </a:rPr>
              <a:t>Ⅲ</a:t>
            </a:r>
            <a:r>
              <a:rPr lang="zh-CN" altLang="en-US" sz="2200" b="1" dirty="0">
                <a:latin typeface="微软雅黑" panose="020B0503020204020204" pitchFamily="34" charset="-122"/>
                <a:ea typeface="微软雅黑" panose="020B0503020204020204" pitchFamily="34" charset="-122"/>
              </a:rPr>
              <a:t>期非小细胞肺癌</a:t>
            </a:r>
            <a:r>
              <a:rPr lang="zh-CN" altLang="en-US" sz="2200" b="1" i="0" u="none" strike="noStrike" baseline="0" dirty="0">
                <a:latin typeface="微软雅黑" panose="020B0503020204020204" pitchFamily="34" charset="-122"/>
                <a:ea typeface="微软雅黑" panose="020B0503020204020204" pitchFamily="34" charset="-122"/>
              </a:rPr>
              <a:t>同步和序贯放化疗后的免疫巩固治疗</a:t>
            </a:r>
            <a:r>
              <a:rPr lang="zh-CN" altLang="en-US" sz="2200" b="1" dirty="0">
                <a:latin typeface="微软雅黑" panose="020B0503020204020204" pitchFamily="34" charset="-122"/>
                <a:ea typeface="微软雅黑" panose="020B0503020204020204" pitchFamily="34" charset="-122"/>
              </a:rPr>
              <a:t>，</a:t>
            </a:r>
            <a:r>
              <a:rPr lang="en-US" altLang="zh-CN" sz="2200" b="1" dirty="0">
                <a:solidFill>
                  <a:schemeClr val="accent1"/>
                </a:solidFill>
                <a:latin typeface="微软雅黑" panose="020B0503020204020204" pitchFamily="34" charset="-122"/>
                <a:ea typeface="微软雅黑" panose="020B0503020204020204" pitchFamily="34" charset="-122"/>
              </a:rPr>
              <a:t>3</a:t>
            </a:r>
            <a:r>
              <a:rPr lang="zh-CN" altLang="en-US" sz="2200" b="1" dirty="0">
                <a:solidFill>
                  <a:schemeClr val="accent1"/>
                </a:solidFill>
                <a:latin typeface="微软雅黑" panose="020B0503020204020204" pitchFamily="34" charset="-122"/>
                <a:ea typeface="微软雅黑" panose="020B0503020204020204" pitchFamily="34" charset="-122"/>
              </a:rPr>
              <a:t>年生存率约为对照组</a:t>
            </a:r>
            <a:r>
              <a:rPr lang="en-US" altLang="zh-CN" sz="2200" b="1" dirty="0">
                <a:solidFill>
                  <a:schemeClr val="accent1"/>
                </a:solidFill>
                <a:latin typeface="微软雅黑" panose="020B0503020204020204" pitchFamily="34" charset="-122"/>
                <a:ea typeface="微软雅黑" panose="020B0503020204020204" pitchFamily="34" charset="-122"/>
              </a:rPr>
              <a:t>2</a:t>
            </a:r>
            <a:r>
              <a:rPr lang="zh-CN" altLang="en-US" sz="2200" b="1" dirty="0">
                <a:solidFill>
                  <a:schemeClr val="accent1"/>
                </a:solidFill>
                <a:latin typeface="微软雅黑" panose="020B0503020204020204" pitchFamily="34" charset="-122"/>
                <a:ea typeface="微软雅黑" panose="020B0503020204020204" pitchFamily="34" charset="-122"/>
              </a:rPr>
              <a:t>倍</a:t>
            </a:r>
            <a:r>
              <a:rPr lang="zh-CN" altLang="en-US" sz="2200" b="1" i="0" u="none" strike="noStrike" baseline="0" dirty="0">
                <a:latin typeface="微软雅黑" panose="020B0503020204020204" pitchFamily="34" charset="-122"/>
                <a:ea typeface="微软雅黑" panose="020B0503020204020204" pitchFamily="34" charset="-122"/>
              </a:rPr>
              <a:t>，较其他</a:t>
            </a:r>
            <a:r>
              <a:rPr lang="en-US" altLang="zh-CN" sz="2200" b="1" i="0" u="none" strike="noStrike" baseline="0" dirty="0">
                <a:latin typeface="微软雅黑" panose="020B0503020204020204" pitchFamily="34" charset="-122"/>
                <a:ea typeface="微软雅黑" panose="020B0503020204020204" pitchFamily="34" charset="-122"/>
              </a:rPr>
              <a:t>PD-1/L1</a:t>
            </a:r>
            <a:r>
              <a:rPr lang="zh-CN" altLang="en-US" sz="2200" b="1" i="0" u="none" strike="noStrike" baseline="0" dirty="0">
                <a:latin typeface="微软雅黑" panose="020B0503020204020204" pitchFamily="34" charset="-122"/>
                <a:ea typeface="微软雅黑" panose="020B0503020204020204" pitchFamily="34" charset="-122"/>
              </a:rPr>
              <a:t>抑制剂</a:t>
            </a:r>
            <a:r>
              <a:rPr lang="en-US" altLang="zh-CN" sz="2200" b="1" dirty="0">
                <a:solidFill>
                  <a:schemeClr val="accent1"/>
                </a:solidFill>
                <a:latin typeface="微软雅黑" panose="020B0503020204020204" pitchFamily="34" charset="-122"/>
                <a:ea typeface="微软雅黑" panose="020B0503020204020204" pitchFamily="34" charset="-122"/>
              </a:rPr>
              <a:t>Ⅳ</a:t>
            </a:r>
            <a:r>
              <a:rPr lang="zh-CN" altLang="en-US" sz="2200" b="1" dirty="0">
                <a:solidFill>
                  <a:schemeClr val="accent1"/>
                </a:solidFill>
                <a:latin typeface="微软雅黑" panose="020B0503020204020204" pitchFamily="34" charset="-122"/>
                <a:ea typeface="微软雅黑" panose="020B0503020204020204" pitchFamily="34" charset="-122"/>
              </a:rPr>
              <a:t>期鳞癌患者获益更佳</a:t>
            </a:r>
            <a:endParaRPr lang="en-US" sz="2200" b="1" dirty="0">
              <a:solidFill>
                <a:schemeClr val="accent1"/>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id="{25C0985F-81EC-A877-8E06-6E1CA6B4E950}"/>
              </a:ext>
            </a:extLst>
          </p:cNvPr>
          <p:cNvSpPr/>
          <p:nvPr/>
        </p:nvSpPr>
        <p:spPr bwMode="gray">
          <a:xfrm>
            <a:off x="414068" y="3223493"/>
            <a:ext cx="11140809" cy="357156"/>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lnSpc>
                <a:spcPct val="90000"/>
              </a:lnSpc>
              <a:spcBef>
                <a:spcPts val="1000"/>
              </a:spcBef>
            </a:pPr>
            <a:r>
              <a:rPr lang="en-US" altLang="zh-CN" b="1" dirty="0">
                <a:latin typeface="微软雅黑" panose="020B0503020204020204" pitchFamily="34" charset="-122"/>
                <a:ea typeface="微软雅黑" panose="020B0503020204020204" pitchFamily="34" charset="-122"/>
              </a:rPr>
              <a:t>Ⅳ</a:t>
            </a:r>
            <a:r>
              <a:rPr lang="zh-CN" altLang="en-US" b="1" dirty="0">
                <a:latin typeface="微软雅黑" panose="020B0503020204020204" pitchFamily="34" charset="-122"/>
                <a:ea typeface="微软雅黑" panose="020B0503020204020204" pitchFamily="34" charset="-122"/>
              </a:rPr>
              <a:t>期非小细胞肺癌</a:t>
            </a:r>
            <a:endParaRPr lang="en-US" altLang="zh-CN" b="1" dirty="0" err="1">
              <a:latin typeface="微软雅黑" panose="020B0503020204020204" pitchFamily="34" charset="-122"/>
              <a:ea typeface="微软雅黑" panose="020B0503020204020204" pitchFamily="34" charset="-122"/>
            </a:endParaRPr>
          </a:p>
        </p:txBody>
      </p:sp>
      <p:graphicFrame>
        <p:nvGraphicFramePr>
          <p:cNvPr id="12" name="表格 11">
            <a:extLst>
              <a:ext uri="{FF2B5EF4-FFF2-40B4-BE49-F238E27FC236}">
                <a16:creationId xmlns:a16="http://schemas.microsoft.com/office/drawing/2014/main" id="{51FCBE29-2C93-0F9E-9121-B023331F1F51}"/>
              </a:ext>
            </a:extLst>
          </p:cNvPr>
          <p:cNvGraphicFramePr>
            <a:graphicFrameLocks noGrp="1"/>
          </p:cNvGraphicFramePr>
          <p:nvPr>
            <p:extLst>
              <p:ext uri="{D42A27DB-BD31-4B8C-83A1-F6EECF244321}">
                <p14:modId xmlns:p14="http://schemas.microsoft.com/office/powerpoint/2010/main" val="3013172929"/>
              </p:ext>
            </p:extLst>
          </p:nvPr>
        </p:nvGraphicFramePr>
        <p:xfrm>
          <a:off x="733535" y="5122094"/>
          <a:ext cx="10375010" cy="944880"/>
        </p:xfrm>
        <a:graphic>
          <a:graphicData uri="http://schemas.openxmlformats.org/drawingml/2006/table">
            <a:tbl>
              <a:tblPr firstRow="1" bandRow="1">
                <a:tableStyleId>{21E4AEA4-8DFA-4A89-87EB-49C32662AFE0}</a:tableStyleId>
              </a:tblPr>
              <a:tblGrid>
                <a:gridCol w="808163">
                  <a:extLst>
                    <a:ext uri="{9D8B030D-6E8A-4147-A177-3AD203B41FA5}">
                      <a16:colId xmlns:a16="http://schemas.microsoft.com/office/drawing/2014/main" val="1496785992"/>
                    </a:ext>
                  </a:extLst>
                </a:gridCol>
                <a:gridCol w="1264636">
                  <a:extLst>
                    <a:ext uri="{9D8B030D-6E8A-4147-A177-3AD203B41FA5}">
                      <a16:colId xmlns:a16="http://schemas.microsoft.com/office/drawing/2014/main" val="2478073805"/>
                    </a:ext>
                  </a:extLst>
                </a:gridCol>
                <a:gridCol w="1186030">
                  <a:extLst>
                    <a:ext uri="{9D8B030D-6E8A-4147-A177-3AD203B41FA5}">
                      <a16:colId xmlns:a16="http://schemas.microsoft.com/office/drawing/2014/main" val="1473985499"/>
                    </a:ext>
                  </a:extLst>
                </a:gridCol>
                <a:gridCol w="1350726">
                  <a:extLst>
                    <a:ext uri="{9D8B030D-6E8A-4147-A177-3AD203B41FA5}">
                      <a16:colId xmlns:a16="http://schemas.microsoft.com/office/drawing/2014/main" val="264520050"/>
                    </a:ext>
                  </a:extLst>
                </a:gridCol>
                <a:gridCol w="1021335">
                  <a:extLst>
                    <a:ext uri="{9D8B030D-6E8A-4147-A177-3AD203B41FA5}">
                      <a16:colId xmlns:a16="http://schemas.microsoft.com/office/drawing/2014/main" val="1674549358"/>
                    </a:ext>
                  </a:extLst>
                </a:gridCol>
                <a:gridCol w="1186030">
                  <a:extLst>
                    <a:ext uri="{9D8B030D-6E8A-4147-A177-3AD203B41FA5}">
                      <a16:colId xmlns:a16="http://schemas.microsoft.com/office/drawing/2014/main" val="801415557"/>
                    </a:ext>
                  </a:extLst>
                </a:gridCol>
                <a:gridCol w="1186030">
                  <a:extLst>
                    <a:ext uri="{9D8B030D-6E8A-4147-A177-3AD203B41FA5}">
                      <a16:colId xmlns:a16="http://schemas.microsoft.com/office/drawing/2014/main" val="1618239369"/>
                    </a:ext>
                  </a:extLst>
                </a:gridCol>
                <a:gridCol w="1186030">
                  <a:extLst>
                    <a:ext uri="{9D8B030D-6E8A-4147-A177-3AD203B41FA5}">
                      <a16:colId xmlns:a16="http://schemas.microsoft.com/office/drawing/2014/main" val="1582108678"/>
                    </a:ext>
                  </a:extLst>
                </a:gridCol>
                <a:gridCol w="1186030">
                  <a:extLst>
                    <a:ext uri="{9D8B030D-6E8A-4147-A177-3AD203B41FA5}">
                      <a16:colId xmlns:a16="http://schemas.microsoft.com/office/drawing/2014/main" val="2294562228"/>
                    </a:ext>
                  </a:extLst>
                </a:gridCol>
              </a:tblGrid>
              <a:tr h="169768">
                <a:tc>
                  <a:txBody>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入组基线</a:t>
                      </a:r>
                      <a:endParaRPr lang="en-US" sz="11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b="1" kern="1200" dirty="0">
                          <a:solidFill>
                            <a:schemeClr val="tx1"/>
                          </a:solidFill>
                          <a:latin typeface="微软雅黑" panose="020B0503020204020204" pitchFamily="34" charset="-122"/>
                          <a:ea typeface="微软雅黑" panose="020B0503020204020204" pitchFamily="34" charset="-122"/>
                        </a:rPr>
                        <a:t>全</a:t>
                      </a:r>
                      <a:r>
                        <a:rPr lang="en-US" altLang="zh-CN" sz="1100" b="1" kern="1200" dirty="0">
                          <a:solidFill>
                            <a:schemeClr val="tx1"/>
                          </a:solidFill>
                          <a:latin typeface="微软雅黑" panose="020B0503020204020204" pitchFamily="34" charset="-122"/>
                          <a:ea typeface="微软雅黑" panose="020B0503020204020204" pitchFamily="34" charset="-122"/>
                        </a:rPr>
                        <a:t>Ⅳ</a:t>
                      </a:r>
                      <a:r>
                        <a:rPr lang="zh-CN" altLang="en-US" sz="1100" b="1" kern="1200" dirty="0">
                          <a:solidFill>
                            <a:schemeClr val="tx1"/>
                          </a:solidFill>
                          <a:latin typeface="微软雅黑" panose="020B0503020204020204" pitchFamily="34" charset="-122"/>
                          <a:ea typeface="微软雅黑" panose="020B0503020204020204" pitchFamily="34" charset="-122"/>
                        </a:rPr>
                        <a:t>期患者</a:t>
                      </a:r>
                      <a:r>
                        <a:rPr lang="en-US" altLang="zh-CN" sz="1100" b="1" kern="1200" dirty="0">
                          <a:solidFill>
                            <a:schemeClr val="tx1"/>
                          </a:solidFill>
                          <a:latin typeface="微软雅黑" panose="020B0503020204020204" pitchFamily="34" charset="-122"/>
                          <a:ea typeface="微软雅黑" panose="020B0503020204020204" pitchFamily="34" charset="-122"/>
                        </a:rPr>
                        <a:t>*</a:t>
                      </a:r>
                      <a:endParaRPr lang="zh-CN" altLang="en-US" sz="11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200" dirty="0" err="1">
                          <a:solidFill>
                            <a:schemeClr val="tx1"/>
                          </a:solidFill>
                          <a:latin typeface="微软雅黑" panose="020B0503020204020204" pitchFamily="34" charset="-122"/>
                          <a:ea typeface="微软雅黑" panose="020B0503020204020204" pitchFamily="34" charset="-122"/>
                        </a:rPr>
                        <a:t>ⅢB</a:t>
                      </a:r>
                      <a:r>
                        <a:rPr lang="en-US" altLang="zh-CN" sz="1100" b="1" kern="1200" dirty="0">
                          <a:solidFill>
                            <a:schemeClr val="tx1"/>
                          </a:solidFill>
                          <a:latin typeface="微软雅黑" panose="020B0503020204020204" pitchFamily="34" charset="-122"/>
                          <a:ea typeface="微软雅黑" panose="020B0503020204020204" pitchFamily="34" charset="-122"/>
                        </a:rPr>
                        <a:t>/</a:t>
                      </a:r>
                      <a:r>
                        <a:rPr lang="en-US" altLang="zh-CN" sz="1100" b="1" kern="1200" dirty="0" err="1">
                          <a:solidFill>
                            <a:schemeClr val="tx1"/>
                          </a:solidFill>
                          <a:latin typeface="微软雅黑" panose="020B0503020204020204" pitchFamily="34" charset="-122"/>
                          <a:ea typeface="微软雅黑" panose="020B0503020204020204" pitchFamily="34" charset="-122"/>
                        </a:rPr>
                        <a:t>ⅢC</a:t>
                      </a:r>
                      <a:r>
                        <a:rPr lang="en-US" altLang="zh-CN" sz="1100" b="1" kern="1200" dirty="0">
                          <a:solidFill>
                            <a:schemeClr val="tx1"/>
                          </a:solidFill>
                          <a:latin typeface="微软雅黑" panose="020B0503020204020204" pitchFamily="34" charset="-122"/>
                          <a:ea typeface="微软雅黑" panose="020B0503020204020204" pitchFamily="34" charset="-122"/>
                        </a:rPr>
                        <a:t>/Ⅳ</a:t>
                      </a:r>
                      <a:r>
                        <a:rPr lang="zh-CN" altLang="en-US" sz="1100" b="1" kern="1200" dirty="0">
                          <a:solidFill>
                            <a:schemeClr val="tx1"/>
                          </a:solidFill>
                          <a:latin typeface="微软雅黑" panose="020B0503020204020204" pitchFamily="34" charset="-122"/>
                          <a:ea typeface="微软雅黑" panose="020B0503020204020204" pitchFamily="34" charset="-122"/>
                        </a:rPr>
                        <a:t>期患者</a:t>
                      </a:r>
                      <a:r>
                        <a:rPr lang="en-US" altLang="zh-CN" sz="1100" b="1" kern="1200" dirty="0">
                          <a:solidFill>
                            <a:schemeClr val="tx1"/>
                          </a:solidFill>
                          <a:latin typeface="微软雅黑" panose="020B0503020204020204" pitchFamily="34" charset="-122"/>
                          <a:ea typeface="微软雅黑" panose="020B0503020204020204" pitchFamily="34" charset="-122"/>
                        </a:rPr>
                        <a:t>*</a:t>
                      </a:r>
                      <a:endParaRPr lang="zh-CN" altLang="en-US" sz="1100" b="1"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tc hMerge="1">
                  <a:txBody>
                    <a:bodyPr/>
                    <a:lstStyle/>
                    <a:p>
                      <a:pPr algn="ctr"/>
                      <a:endParaRPr lang="en-US" sz="12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17940769"/>
                  </a:ext>
                </a:extLst>
              </a:tr>
              <a:tr h="279617">
                <a:tc>
                  <a:txBody>
                    <a:bodyPr/>
                    <a:lstStyle/>
                    <a:p>
                      <a:pPr algn="ctr"/>
                      <a:r>
                        <a:rPr lang="zh-CN" altLang="en-US" sz="1100" dirty="0">
                          <a:solidFill>
                            <a:schemeClr val="tx1"/>
                          </a:solidFill>
                          <a:latin typeface="微软雅黑" panose="020B0503020204020204" pitchFamily="34" charset="-122"/>
                          <a:ea typeface="微软雅黑" panose="020B0503020204020204" pitchFamily="34" charset="-122"/>
                        </a:rPr>
                        <a:t>免疫药物</a:t>
                      </a:r>
                      <a:endParaRPr lang="en-US" sz="11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舒格利单抗</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noProof="0" dirty="0">
                          <a:solidFill>
                            <a:schemeClr val="tx1"/>
                          </a:solidFill>
                          <a:latin typeface="微软雅黑" panose="020B0503020204020204" pitchFamily="34" charset="-122"/>
                          <a:ea typeface="微软雅黑" panose="020B0503020204020204" pitchFamily="34" charset="-122"/>
                        </a:rPr>
                        <a:t>11</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帕博利珠单抗</a:t>
                      </a: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3</a:t>
                      </a:r>
                      <a:endParaRPr lang="zh-CN" altLang="en-US" sz="1100" kern="1200" baseline="300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zh-CN" altLang="en-US" sz="1100" kern="1200" dirty="0">
                          <a:solidFill>
                            <a:schemeClr val="tx1"/>
                          </a:solidFill>
                          <a:latin typeface="微软雅黑" panose="020B0503020204020204" pitchFamily="34" charset="-122"/>
                          <a:ea typeface="微软雅黑" panose="020B0503020204020204" pitchFamily="34" charset="-122"/>
                        </a:rPr>
                        <a:t>纳武利尤单抗</a:t>
                      </a:r>
                      <a:r>
                        <a:rPr lang="en-US" altLang="zh-CN" sz="1100" kern="1200" dirty="0">
                          <a:solidFill>
                            <a:schemeClr val="tx1"/>
                          </a:solidFill>
                          <a:latin typeface="微软雅黑" panose="020B0503020204020204" pitchFamily="34" charset="-122"/>
                          <a:ea typeface="微软雅黑" panose="020B0503020204020204" pitchFamily="34" charset="-122"/>
                        </a:rPr>
                        <a:t>+</a:t>
                      </a:r>
                    </a:p>
                    <a:p>
                      <a:pPr algn="ctr" fontAlgn="ctr"/>
                      <a:r>
                        <a:rPr lang="zh-CN" altLang="en-US" sz="1100" kern="1200" dirty="0">
                          <a:solidFill>
                            <a:schemeClr val="tx1"/>
                          </a:solidFill>
                          <a:latin typeface="微软雅黑" panose="020B0503020204020204" pitchFamily="34" charset="-122"/>
                          <a:ea typeface="微软雅黑" panose="020B0503020204020204" pitchFamily="34" charset="-122"/>
                        </a:rPr>
                        <a:t>伊匹木单抗</a:t>
                      </a: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4</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卡瑞利珠单抗</a:t>
                      </a: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5</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斯鲁利单抗</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6</a:t>
                      </a:r>
                      <a:endParaRPr lang="en-US" altLang="zh-CN"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派安普利单抗</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7</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替雷利单抗</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8</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100" kern="1200" dirty="0">
                          <a:solidFill>
                            <a:schemeClr val="tx1"/>
                          </a:solidFill>
                          <a:latin typeface="微软雅黑" panose="020B0503020204020204" pitchFamily="34" charset="-122"/>
                          <a:ea typeface="微软雅黑" panose="020B0503020204020204" pitchFamily="34" charset="-122"/>
                        </a:rPr>
                        <a:t>信迪利单抗</a:t>
                      </a:r>
                      <a:endParaRPr lang="en-US" altLang="zh-CN" sz="1100" kern="1200" dirty="0">
                        <a:solidFill>
                          <a:schemeClr val="tx1"/>
                        </a:solidFill>
                        <a:latin typeface="微软雅黑" panose="020B0503020204020204" pitchFamily="34" charset="-122"/>
                        <a:ea typeface="微软雅黑" panose="020B0503020204020204" pitchFamily="34"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latin typeface="微软雅黑" panose="020B0503020204020204" pitchFamily="34" charset="-122"/>
                          <a:ea typeface="微软雅黑" panose="020B0503020204020204" pitchFamily="34" charset="-122"/>
                        </a:rPr>
                        <a:t>+</a:t>
                      </a:r>
                      <a:r>
                        <a:rPr lang="zh-CN" altLang="en-US" sz="1100" kern="1200" dirty="0">
                          <a:solidFill>
                            <a:schemeClr val="tx1"/>
                          </a:solidFill>
                          <a:latin typeface="微软雅黑" panose="020B0503020204020204" pitchFamily="34" charset="-122"/>
                          <a:ea typeface="微软雅黑" panose="020B0503020204020204" pitchFamily="34" charset="-122"/>
                        </a:rPr>
                        <a:t>化疗</a:t>
                      </a:r>
                      <a:r>
                        <a:rPr lang="en-US" altLang="zh-CN" sz="1100" kern="1200" baseline="30000" dirty="0">
                          <a:solidFill>
                            <a:schemeClr val="tx1"/>
                          </a:solidFill>
                          <a:latin typeface="微软雅黑" panose="020B0503020204020204" pitchFamily="34" charset="-122"/>
                          <a:ea typeface="微软雅黑" panose="020B0503020204020204" pitchFamily="34" charset="-122"/>
                        </a:rPr>
                        <a:t>9</a:t>
                      </a:r>
                      <a:endParaRPr lang="zh-CN" altLang="en-US" sz="1100" kern="12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8603488"/>
                  </a:ext>
                </a:extLst>
              </a:tr>
              <a:tr h="169768">
                <a:tc>
                  <a:txBody>
                    <a:bodyPr/>
                    <a:lstStyle/>
                    <a:p>
                      <a:pPr algn="ctr"/>
                      <a:r>
                        <a:rPr lang="en-US" sz="1100" dirty="0">
                          <a:solidFill>
                            <a:schemeClr val="tx1"/>
                          </a:solidFill>
                          <a:latin typeface="微软雅黑" panose="020B0503020204020204" pitchFamily="34" charset="-122"/>
                          <a:ea typeface="微软雅黑" panose="020B0503020204020204" pitchFamily="34" charset="-122"/>
                        </a:rPr>
                        <a:t>PFS HR</a:t>
                      </a:r>
                      <a:r>
                        <a:rPr lang="zh-CN" altLang="en-US" sz="1100" dirty="0">
                          <a:solidFill>
                            <a:schemeClr val="tx1"/>
                          </a:solidFill>
                          <a:latin typeface="微软雅黑" panose="020B0503020204020204" pitchFamily="34" charset="-122"/>
                          <a:ea typeface="微软雅黑" panose="020B0503020204020204" pitchFamily="34" charset="-122"/>
                        </a:rPr>
                        <a:t>值</a:t>
                      </a:r>
                      <a:endParaRPr lang="en-US" altLang="zh-CN" sz="1100" dirty="0">
                        <a:solidFill>
                          <a:schemeClr val="tx1"/>
                        </a:solidFill>
                        <a:latin typeface="微软雅黑" panose="020B0503020204020204" pitchFamily="34" charset="-122"/>
                        <a:ea typeface="微软雅黑" panose="020B0503020204020204" pitchFamily="34" charset="-122"/>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b="1" kern="1200" dirty="0">
                          <a:solidFill>
                            <a:schemeClr val="tx1"/>
                          </a:solidFill>
                          <a:latin typeface="微软雅黑" panose="020B0503020204020204" pitchFamily="34" charset="-122"/>
                          <a:ea typeface="微软雅黑" panose="020B0503020204020204" pitchFamily="34" charset="-122"/>
                        </a:rPr>
                        <a:t>0.34</a:t>
                      </a:r>
                      <a:endParaRPr lang="en-US" altLang="zh-CN" sz="1100" kern="1200" baseline="30000" dirty="0">
                        <a:solidFill>
                          <a:schemeClr val="tx1"/>
                        </a:solidFill>
                        <a:latin typeface="微软雅黑" panose="020B0503020204020204" pitchFamily="34" charset="-122"/>
                        <a:ea typeface="微软雅黑" panose="020B0503020204020204" pitchFamily="34" charset="-122"/>
                        <a:cs typeface="+mn-cs"/>
                      </a:endParaRP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0.62</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0.64</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0.37</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0.55</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0.43</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1100" kern="1200" dirty="0">
                          <a:solidFill>
                            <a:schemeClr val="tx1"/>
                          </a:solidFill>
                          <a:latin typeface="微软雅黑" panose="020B0503020204020204" pitchFamily="34" charset="-122"/>
                          <a:ea typeface="微软雅黑" panose="020B0503020204020204" pitchFamily="34" charset="-122"/>
                        </a:rPr>
                        <a:t>0.45</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sv-SE" altLang="zh-CN" sz="1100" kern="1200" dirty="0">
                          <a:solidFill>
                            <a:schemeClr val="tx1"/>
                          </a:solidFill>
                          <a:latin typeface="微软雅黑" panose="020B0503020204020204" pitchFamily="34" charset="-122"/>
                          <a:ea typeface="微软雅黑" panose="020B0503020204020204" pitchFamily="34" charset="-122"/>
                          <a:cs typeface="+mn-cs"/>
                        </a:rPr>
                        <a:t>0.536</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76019595"/>
                  </a:ext>
                </a:extLst>
              </a:tr>
            </a:tbl>
          </a:graphicData>
        </a:graphic>
      </p:graphicFrame>
      <p:sp>
        <p:nvSpPr>
          <p:cNvPr id="15" name="文本框 14">
            <a:extLst>
              <a:ext uri="{FF2B5EF4-FFF2-40B4-BE49-F238E27FC236}">
                <a16:creationId xmlns:a16="http://schemas.microsoft.com/office/drawing/2014/main" id="{3BCFD251-AB48-4854-9F8B-53A63DB2D3EF}"/>
              </a:ext>
            </a:extLst>
          </p:cNvPr>
          <p:cNvSpPr txBox="1"/>
          <p:nvPr/>
        </p:nvSpPr>
        <p:spPr bwMode="gray">
          <a:xfrm>
            <a:off x="1797089" y="6401910"/>
            <a:ext cx="9591549" cy="461665"/>
          </a:xfrm>
          <a:prstGeom prst="rect">
            <a:avLst/>
          </a:prstGeom>
          <a:noFill/>
        </p:spPr>
        <p:txBody>
          <a:bodyPr wrap="square">
            <a:spAutoFit/>
          </a:bodyPr>
          <a:lstStyle/>
          <a:p>
            <a:r>
              <a:rPr lang="en-US" altLang="zh-CN" sz="600" dirty="0">
                <a:solidFill>
                  <a:schemeClr val="bg1">
                    <a:lumMod val="50000"/>
                  </a:schemeClr>
                </a:solidFill>
              </a:rPr>
              <a:t>1.Yi-Long Wu </a:t>
            </a:r>
            <a:r>
              <a:rPr lang="fr-FR" altLang="zh-CN" sz="600" dirty="0">
                <a:solidFill>
                  <a:schemeClr val="bg1">
                    <a:lumMod val="50000"/>
                  </a:schemeClr>
                </a:solidFill>
              </a:rPr>
              <a:t>et al. 2022 </a:t>
            </a:r>
            <a:r>
              <a:rPr lang="en-US" altLang="zh-CN" sz="600" dirty="0">
                <a:solidFill>
                  <a:schemeClr val="bg1">
                    <a:lumMod val="50000"/>
                  </a:schemeClr>
                </a:solidFill>
              </a:rPr>
              <a:t>World Conference on Lung Cance; 2.</a:t>
            </a:r>
            <a:r>
              <a:rPr lang="es-E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Zhou C, et al. 2022 ASCO 9027#; </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3. Novello S, et al. J Clin Oncol . 2023 Apr 10;41(11):1999-2006. 4.</a:t>
            </a:r>
            <a:r>
              <a:rPr lang="zh-CN" altLang="en-US"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Carbone DP, et al. J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Immunother</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Cancer . 2024 Feb 12;12(2)e008189.(supplementary) 5.Ren SX, et al. J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Thorac</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Oncol . 2021 Dec 16;S1556-0864(21)03392-X;6.Zhou C, et al. Cancer Cell . 2024 Feb 12;42(2)198-208.e3. 7.Zhong H, et al. Lancet Respir Med . 2024 May;12(5):355-365. 8</a:t>
            </a:r>
            <a:r>
              <a:rPr lang="en-US" altLang="zh-CN" sz="60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Wang </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J, et al. presented at ESMO IO, Geneva, Switzerland, December 2022; 9.Zhou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C,et</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al. J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Thorac</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Oncol 2021;16(9):1501-1511. 10.</a:t>
            </a:r>
            <a:r>
              <a:rPr lang="es-E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3.</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Mingye</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Zhao, </a:t>
            </a:r>
            <a:r>
              <a:rPr lang="en-US" altLang="zh-CN" sz="600" dirty="0" err="1">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et,al,Identifying</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 optimal PD-1/PD-L1 inhibitors in first-line treatment of patients with advanced squamous non-small cell lung cancer in China: Updated systematic review and network meta-analysis, 2022</a:t>
            </a:r>
            <a:r>
              <a:rPr lang="zh-CN" altLang="en-US"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dirty="0">
                <a:solidFill>
                  <a:schemeClr val="bg1">
                    <a:lumMod val="50000"/>
                  </a:schemeClr>
                </a:solidFill>
                <a:latin typeface="微软雅黑" panose="020B0503020204020204" pitchFamily="34" charset="-122"/>
                <a:ea typeface="微软雅黑" panose="020B0503020204020204" pitchFamily="34" charset="-122"/>
                <a:cs typeface="Times New Roman" panose="02020603050405020304" pitchFamily="18" charset="0"/>
              </a:rPr>
              <a:t>11. Zhou C, et al. Lancet Oncol. 2022 Feb;23(2):220-233.</a:t>
            </a:r>
          </a:p>
        </p:txBody>
      </p:sp>
      <p:sp>
        <p:nvSpPr>
          <p:cNvPr id="6" name="矩形 5">
            <a:extLst>
              <a:ext uri="{FF2B5EF4-FFF2-40B4-BE49-F238E27FC236}">
                <a16:creationId xmlns:a16="http://schemas.microsoft.com/office/drawing/2014/main" id="{C943FC81-1615-2A89-9C7C-C34CE51F2FB9}"/>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有效性</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r>
              <a:rPr lang="en-US" altLang="zh-CN" sz="1600" b="1" dirty="0">
                <a:latin typeface="微软雅黑" panose="020B0503020204020204" pitchFamily="34" charset="-122"/>
                <a:ea typeface="微软雅黑" panose="020B0503020204020204" pitchFamily="34" charset="-122"/>
                <a:cs typeface="+mj-cs"/>
              </a:rPr>
              <a:t>2</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/3</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
        <p:nvSpPr>
          <p:cNvPr id="3" name="文本框 2">
            <a:extLst>
              <a:ext uri="{FF2B5EF4-FFF2-40B4-BE49-F238E27FC236}">
                <a16:creationId xmlns:a16="http://schemas.microsoft.com/office/drawing/2014/main" id="{51BA5C5A-F93E-CC0C-9A60-BD818422FA25}"/>
              </a:ext>
            </a:extLst>
          </p:cNvPr>
          <p:cNvSpPr txBox="1"/>
          <p:nvPr/>
        </p:nvSpPr>
        <p:spPr bwMode="gray">
          <a:xfrm>
            <a:off x="8496876" y="6135374"/>
            <a:ext cx="2674184" cy="224581"/>
          </a:xfrm>
          <a:prstGeom prst="rect">
            <a:avLst/>
          </a:prstGeom>
        </p:spPr>
        <p:txBody>
          <a:bodyPr wrap="square" lIns="45720" tIns="45720" rIns="45720" bIns="45720" rtlCol="0">
            <a:noAutofit/>
          </a:bodyPr>
          <a:lstStyle/>
          <a:p>
            <a:pPr algn="r">
              <a:lnSpc>
                <a:spcPct val="90000"/>
              </a:lnSpc>
              <a:spcBef>
                <a:spcPts val="1000"/>
              </a:spcBef>
            </a:pPr>
            <a:r>
              <a:rPr lang="en-US" altLang="zh-CN" sz="900" i="1" dirty="0">
                <a:latin typeface="微软雅黑" panose="020B0503020204020204" pitchFamily="34" charset="-122"/>
                <a:ea typeface="微软雅黑" panose="020B0503020204020204" pitchFamily="34" charset="-122"/>
              </a:rPr>
              <a:t>*</a:t>
            </a:r>
            <a:r>
              <a:rPr lang="zh-CN" altLang="en-US" sz="900" i="1" dirty="0">
                <a:latin typeface="微软雅黑" panose="020B0503020204020204" pitchFamily="34" charset="-122"/>
                <a:ea typeface="微软雅黑" panose="020B0503020204020204" pitchFamily="34" charset="-122"/>
              </a:rPr>
              <a:t>非头对头比较，数据源自各药品临床试验</a:t>
            </a:r>
          </a:p>
        </p:txBody>
      </p:sp>
    </p:spTree>
    <p:extLst>
      <p:ext uri="{BB962C8B-B14F-4D97-AF65-F5344CB8AC3E}">
        <p14:creationId xmlns:p14="http://schemas.microsoft.com/office/powerpoint/2010/main" val="51852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8C9B0D3B-D7F9-C463-38FD-1B383EB0ED87}"/>
              </a:ext>
            </a:extLst>
          </p:cNvPr>
          <p:cNvGraphicFramePr>
            <a:graphicFrameLocks noChangeAspect="1"/>
          </p:cNvGraphicFramePr>
          <p:nvPr>
            <p:custDataLst>
              <p:tags r:id="rId1"/>
            </p:custDataLst>
            <p:extLst>
              <p:ext uri="{D42A27DB-BD31-4B8C-83A1-F6EECF244321}">
                <p14:modId xmlns:p14="http://schemas.microsoft.com/office/powerpoint/2010/main" val="3831726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19" name="think-cell data - do not delete" hidden="1">
                        <a:extLst>
                          <a:ext uri="{FF2B5EF4-FFF2-40B4-BE49-F238E27FC236}">
                            <a16:creationId xmlns:a16="http://schemas.microsoft.com/office/drawing/2014/main" id="{8C9B0D3B-D7F9-C463-38FD-1B383EB0ED8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C57CA808-D0B6-DE91-46D6-50F69677722C}"/>
              </a:ext>
            </a:extLst>
          </p:cNvPr>
          <p:cNvSpPr/>
          <p:nvPr/>
        </p:nvSpPr>
        <p:spPr bwMode="gray">
          <a:xfrm>
            <a:off x="434218" y="1611479"/>
            <a:ext cx="11398197" cy="2592897"/>
          </a:xfrm>
          <a:prstGeom prst="rect">
            <a:avLst/>
          </a:prstGeom>
          <a:noFill/>
          <a:ln w="6350" cap="flat" cmpd="sng" algn="ctr">
            <a:solidFill>
              <a:schemeClr val="accent2">
                <a:lumMod val="20000"/>
                <a:lumOff val="8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8" name="矩形 7">
            <a:extLst>
              <a:ext uri="{FF2B5EF4-FFF2-40B4-BE49-F238E27FC236}">
                <a16:creationId xmlns:a16="http://schemas.microsoft.com/office/drawing/2014/main" id="{BF8B9E53-9998-F69D-9D58-0FA7AEF1E6A1}"/>
              </a:ext>
            </a:extLst>
          </p:cNvPr>
          <p:cNvSpPr/>
          <p:nvPr/>
        </p:nvSpPr>
        <p:spPr bwMode="gray">
          <a:xfrm>
            <a:off x="434218" y="1499383"/>
            <a:ext cx="11435798" cy="379704"/>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a:r>
              <a:rPr lang="en-US" altLang="zh-CN" b="1" dirty="0">
                <a:latin typeface="微软雅黑" panose="020B0503020204020204" pitchFamily="34" charset="-122"/>
                <a:ea typeface="微软雅黑" panose="020B0503020204020204" pitchFamily="34" charset="-122"/>
              </a:rPr>
              <a:t>CSCO</a:t>
            </a:r>
            <a:r>
              <a:rPr lang="zh-CN" altLang="en-US" b="1" dirty="0">
                <a:latin typeface="微软雅黑" panose="020B0503020204020204" pitchFamily="34" charset="-122"/>
                <a:ea typeface="微软雅黑" panose="020B0503020204020204" pitchFamily="34" charset="-122"/>
              </a:rPr>
              <a:t>指南一致最高等级推荐</a:t>
            </a:r>
            <a:endParaRPr lang="zh-CN" altLang="en-US" dirty="0"/>
          </a:p>
        </p:txBody>
      </p:sp>
      <p:sp>
        <p:nvSpPr>
          <p:cNvPr id="7" name="文本框 6">
            <a:extLst>
              <a:ext uri="{FF2B5EF4-FFF2-40B4-BE49-F238E27FC236}">
                <a16:creationId xmlns:a16="http://schemas.microsoft.com/office/drawing/2014/main" id="{25FCBE86-6D6C-B883-A238-2525CD34C6F8}"/>
              </a:ext>
            </a:extLst>
          </p:cNvPr>
          <p:cNvSpPr txBox="1"/>
          <p:nvPr/>
        </p:nvSpPr>
        <p:spPr bwMode="gray">
          <a:xfrm>
            <a:off x="526408" y="2001039"/>
            <a:ext cx="11246448" cy="2160207"/>
          </a:xfrm>
          <a:prstGeom prst="rect">
            <a:avLst/>
          </a:prstGeom>
          <a:noFill/>
        </p:spPr>
        <p:txBody>
          <a:bodyPr wrap="square">
            <a:spAutoFit/>
          </a:bodyPr>
          <a:lstStyle/>
          <a:p>
            <a:pPr marL="172800" indent="-172800">
              <a:lnSpc>
                <a:spcPct val="120000"/>
              </a:lnSpc>
              <a:spcAft>
                <a:spcPts val="12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复发</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难治结外</a:t>
            </a:r>
            <a:r>
              <a:rPr lang="en-US" altLang="zh-CN" sz="1600" b="1" dirty="0">
                <a:latin typeface="微软雅黑" panose="020B0503020204020204" pitchFamily="34" charset="-122"/>
                <a:ea typeface="微软雅黑" panose="020B0503020204020204" pitchFamily="34" charset="-122"/>
              </a:rPr>
              <a:t>N/KT</a:t>
            </a:r>
            <a:r>
              <a:rPr lang="zh-CN" altLang="en-US" sz="1600" b="1" dirty="0">
                <a:latin typeface="微软雅黑" panose="020B0503020204020204" pitchFamily="34" charset="-122"/>
                <a:ea typeface="微软雅黑" panose="020B0503020204020204" pitchFamily="34" charset="-122"/>
              </a:rPr>
              <a:t>细胞淋巴瘤：</a:t>
            </a:r>
            <a:r>
              <a:rPr lang="zh-CN" altLang="en-US" sz="1600" b="1" dirty="0">
                <a:solidFill>
                  <a:srgbClr val="C00000"/>
                </a:solidFill>
                <a:latin typeface="微软雅黑" panose="020B0503020204020204" pitchFamily="34" charset="-122"/>
                <a:ea typeface="微软雅黑" panose="020B0503020204020204" pitchFamily="34" charset="-122"/>
              </a:rPr>
              <a:t>唯一</a:t>
            </a:r>
            <a:r>
              <a:rPr lang="en-US" altLang="zh-CN" sz="1600" b="1" dirty="0">
                <a:solidFill>
                  <a:srgbClr val="C00000"/>
                </a:solidFill>
                <a:latin typeface="微软雅黑" panose="020B0503020204020204" pitchFamily="34" charset="-122"/>
                <a:ea typeface="微软雅黑" panose="020B0503020204020204" pitchFamily="34" charset="-122"/>
              </a:rPr>
              <a:t>I</a:t>
            </a:r>
            <a:r>
              <a:rPr lang="zh-CN" altLang="en-US" sz="1600" b="1" dirty="0">
                <a:solidFill>
                  <a:srgbClr val="C00000"/>
                </a:solidFill>
                <a:latin typeface="微软雅黑" panose="020B0503020204020204" pitchFamily="34" charset="-122"/>
                <a:ea typeface="微软雅黑" panose="020B0503020204020204" pitchFamily="34" charset="-122"/>
              </a:rPr>
              <a:t>级推荐的免疫抑制剂</a:t>
            </a:r>
            <a:r>
              <a:rPr lang="en-US" altLang="zh-CN" sz="1000" i="1" dirty="0">
                <a:latin typeface="微软雅黑" panose="020B0503020204020204" pitchFamily="34" charset="-122"/>
                <a:ea typeface="微软雅黑" panose="020B0503020204020204" pitchFamily="34" charset="-122"/>
              </a:rPr>
              <a:t>《2024</a:t>
            </a:r>
            <a:r>
              <a:rPr lang="zh-CN" altLang="en-US" sz="1000" i="1" dirty="0">
                <a:latin typeface="微软雅黑" panose="020B0503020204020204" pitchFamily="34" charset="-122"/>
                <a:ea typeface="微软雅黑" panose="020B0503020204020204" pitchFamily="34" charset="-122"/>
              </a:rPr>
              <a:t>中国临床肿瘤学会</a:t>
            </a:r>
            <a:r>
              <a:rPr lang="en-US" altLang="zh-CN" sz="1400" i="1" dirty="0">
                <a:latin typeface="微软雅黑" panose="020B0503020204020204" pitchFamily="34" charset="-122"/>
                <a:ea typeface="微软雅黑" panose="020B0503020204020204" pitchFamily="34" charset="-122"/>
              </a:rPr>
              <a:t>CSCO</a:t>
            </a:r>
            <a:r>
              <a:rPr lang="zh-CN" altLang="en-US" sz="1000" i="1" dirty="0">
                <a:latin typeface="微软雅黑" panose="020B0503020204020204" pitchFamily="34" charset="-122"/>
                <a:ea typeface="微软雅黑" panose="020B0503020204020204" pitchFamily="34" charset="-122"/>
              </a:rPr>
              <a:t>免疫检测点抑制剂指南</a:t>
            </a:r>
            <a:r>
              <a:rPr lang="en-US" altLang="zh-CN" sz="1000" i="1" dirty="0">
                <a:latin typeface="微软雅黑" panose="020B0503020204020204" pitchFamily="34" charset="-122"/>
                <a:ea typeface="微软雅黑" panose="020B0503020204020204" pitchFamily="34" charset="-122"/>
              </a:rPr>
              <a:t>》</a:t>
            </a:r>
          </a:p>
          <a:p>
            <a:pPr marL="172800" indent="-172800">
              <a:lnSpc>
                <a:spcPct val="120000"/>
              </a:lnSpc>
              <a:spcAft>
                <a:spcPts val="1200"/>
              </a:spcAft>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Ⅲ</a:t>
            </a:r>
            <a:r>
              <a:rPr lang="zh-CN" altLang="en-US" sz="1600" dirty="0">
                <a:latin typeface="微软雅黑" panose="020B0503020204020204" pitchFamily="34" charset="-122"/>
                <a:ea typeface="微软雅黑" panose="020B0503020204020204" pitchFamily="34" charset="-122"/>
              </a:rPr>
              <a:t>期不可切非小细胞肺癌：</a:t>
            </a:r>
            <a:r>
              <a:rPr lang="en-US" altLang="zh-CN" sz="1600" b="1" dirty="0">
                <a:latin typeface="微软雅黑" panose="020B0503020204020204" pitchFamily="34" charset="-122"/>
                <a:ea typeface="微软雅黑" panose="020B0503020204020204" pitchFamily="34" charset="-122"/>
              </a:rPr>
              <a:t>I</a:t>
            </a:r>
            <a:r>
              <a:rPr lang="zh-CN" altLang="en-US" sz="1600" b="1" dirty="0">
                <a:latin typeface="微软雅黑" panose="020B0503020204020204" pitchFamily="34" charset="-122"/>
                <a:ea typeface="微软雅黑" panose="020B0503020204020204" pitchFamily="34" charset="-122"/>
              </a:rPr>
              <a:t>级推荐</a:t>
            </a:r>
            <a:r>
              <a:rPr lang="zh-CN" altLang="en-US" sz="1600" dirty="0">
                <a:latin typeface="微软雅黑" panose="020B0503020204020204" pitchFamily="34" charset="-122"/>
                <a:ea typeface="微软雅黑" panose="020B0503020204020204" pitchFamily="34" charset="-122"/>
              </a:rPr>
              <a:t>用于同步和序贯放化疗后巩固治疗</a:t>
            </a:r>
            <a:r>
              <a:rPr lang="en-US" altLang="zh-CN" sz="1000" i="1" dirty="0">
                <a:latin typeface="微软雅黑" panose="020B0503020204020204" pitchFamily="34" charset="-122"/>
                <a:ea typeface="微软雅黑" panose="020B0503020204020204" pitchFamily="34" charset="-122"/>
              </a:rPr>
              <a:t>《2025</a:t>
            </a:r>
            <a:r>
              <a:rPr lang="zh-CN" altLang="en-US" sz="1000" i="1" dirty="0">
                <a:latin typeface="微软雅黑" panose="020B0503020204020204" pitchFamily="34" charset="-122"/>
                <a:ea typeface="微软雅黑" panose="020B0503020204020204" pitchFamily="34" charset="-122"/>
              </a:rPr>
              <a:t>中国临床肿瘤</a:t>
            </a:r>
            <a:r>
              <a:rPr lang="en-US" altLang="zh-CN" sz="1400" i="1" dirty="0">
                <a:latin typeface="微软雅黑" panose="020B0503020204020204" pitchFamily="34" charset="-122"/>
                <a:ea typeface="微软雅黑" panose="020B0503020204020204" pitchFamily="34" charset="-122"/>
              </a:rPr>
              <a:t>CSCO</a:t>
            </a:r>
            <a:r>
              <a:rPr lang="zh-CN" altLang="en-US" sz="1000" i="1" dirty="0">
                <a:latin typeface="微软雅黑" panose="020B0503020204020204" pitchFamily="34" charset="-122"/>
                <a:ea typeface="微软雅黑" panose="020B0503020204020204" pitchFamily="34" charset="-122"/>
              </a:rPr>
              <a:t>学会非小细胞肺癌诊疗指南</a:t>
            </a:r>
            <a:r>
              <a:rPr lang="en-US" altLang="zh-CN" sz="1000" i="1" dirty="0">
                <a:latin typeface="微软雅黑" panose="020B0503020204020204" pitchFamily="34" charset="-122"/>
                <a:ea typeface="微软雅黑" panose="020B0503020204020204" pitchFamily="34" charset="-122"/>
              </a:rPr>
              <a:t>》</a:t>
            </a:r>
            <a:endParaRPr lang="en-US" altLang="zh-CN" sz="1000" baseline="30000" dirty="0">
              <a:latin typeface="微软雅黑" panose="020B0503020204020204" pitchFamily="34" charset="-122"/>
              <a:ea typeface="微软雅黑" panose="020B0503020204020204" pitchFamily="34" charset="-122"/>
            </a:endParaRPr>
          </a:p>
          <a:p>
            <a:pPr marL="172800" indent="-172800">
              <a:lnSpc>
                <a:spcPct val="120000"/>
              </a:lnSpc>
              <a:spcAft>
                <a:spcPts val="1200"/>
              </a:spcAft>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rPr>
              <a:t>IV</a:t>
            </a:r>
            <a:r>
              <a:rPr lang="zh-CN" altLang="en-US" sz="1600" dirty="0">
                <a:latin typeface="微软雅黑" panose="020B0503020204020204" pitchFamily="34" charset="-122"/>
                <a:ea typeface="微软雅黑" panose="020B0503020204020204" pitchFamily="34" charset="-122"/>
              </a:rPr>
              <a:t>期无驱动基因、鳞癌以及非鳞癌非小细胞肺癌：</a:t>
            </a:r>
            <a:r>
              <a:rPr lang="en-US" altLang="zh-CN" sz="1600" dirty="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I</a:t>
            </a:r>
            <a:r>
              <a:rPr lang="zh-CN" altLang="en-US" sz="1600" b="1" dirty="0">
                <a:latin typeface="微软雅黑" panose="020B0503020204020204" pitchFamily="34" charset="-122"/>
                <a:ea typeface="微软雅黑" panose="020B0503020204020204" pitchFamily="34" charset="-122"/>
              </a:rPr>
              <a:t>级推荐</a:t>
            </a:r>
            <a:r>
              <a:rPr lang="zh-CN" altLang="en-US" sz="1600" dirty="0">
                <a:latin typeface="微软雅黑" panose="020B0503020204020204" pitchFamily="34" charset="-122"/>
                <a:ea typeface="微软雅黑" panose="020B0503020204020204" pitchFamily="34" charset="-122"/>
              </a:rPr>
              <a:t>推荐用于一线治疗</a:t>
            </a:r>
            <a:r>
              <a:rPr lang="en-US" altLang="zh-CN" sz="1000" i="1" dirty="0">
                <a:latin typeface="微软雅黑" panose="020B0503020204020204" pitchFamily="34" charset="-122"/>
                <a:ea typeface="微软雅黑" panose="020B0503020204020204" pitchFamily="34" charset="-122"/>
              </a:rPr>
              <a:t>《2025</a:t>
            </a:r>
            <a:r>
              <a:rPr lang="zh-CN" altLang="en-US" sz="1000" i="1" dirty="0">
                <a:latin typeface="微软雅黑" panose="020B0503020204020204" pitchFamily="34" charset="-122"/>
                <a:ea typeface="微软雅黑" panose="020B0503020204020204" pitchFamily="34" charset="-122"/>
              </a:rPr>
              <a:t>中国临床肿瘤学会</a:t>
            </a:r>
            <a:r>
              <a:rPr lang="en-US" altLang="zh-CN" sz="1400" i="1" dirty="0">
                <a:latin typeface="微软雅黑" panose="020B0503020204020204" pitchFamily="34" charset="-122"/>
                <a:ea typeface="微软雅黑" panose="020B0503020204020204" pitchFamily="34" charset="-122"/>
              </a:rPr>
              <a:t>CSCO</a:t>
            </a:r>
            <a:r>
              <a:rPr lang="zh-CN" altLang="en-US" sz="1000" i="1" dirty="0">
                <a:latin typeface="微软雅黑" panose="020B0503020204020204" pitchFamily="34" charset="-122"/>
                <a:ea typeface="微软雅黑" panose="020B0503020204020204" pitchFamily="34" charset="-122"/>
              </a:rPr>
              <a:t>非小细胞肺癌诊疗指南</a:t>
            </a:r>
            <a:r>
              <a:rPr lang="en-US" altLang="zh-CN" sz="1000" i="1" dirty="0">
                <a:latin typeface="微软雅黑" panose="020B0503020204020204" pitchFamily="34" charset="-122"/>
                <a:ea typeface="微软雅黑" panose="020B0503020204020204" pitchFamily="34" charset="-122"/>
              </a:rPr>
              <a:t>》 </a:t>
            </a:r>
          </a:p>
          <a:p>
            <a:pPr marL="172800" indent="-172800">
              <a:lnSpc>
                <a:spcPct val="120000"/>
              </a:lnSpc>
              <a:spcAft>
                <a:spcPts val="12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局部晚期不可切及转移性食管癌：</a:t>
            </a:r>
            <a:r>
              <a:rPr lang="en-US" altLang="zh-CN" sz="1600" b="1" dirty="0">
                <a:latin typeface="微软雅黑" panose="020B0503020204020204" pitchFamily="34" charset="-122"/>
                <a:ea typeface="微软雅黑" panose="020B0503020204020204" pitchFamily="34" charset="-122"/>
              </a:rPr>
              <a:t>I</a:t>
            </a:r>
            <a:r>
              <a:rPr lang="zh-CN" altLang="en-US" sz="1600" b="1" dirty="0">
                <a:latin typeface="微软雅黑" panose="020B0503020204020204" pitchFamily="34" charset="-122"/>
                <a:ea typeface="微软雅黑" panose="020B0503020204020204" pitchFamily="34" charset="-122"/>
              </a:rPr>
              <a:t>级推荐</a:t>
            </a:r>
            <a:r>
              <a:rPr lang="zh-CN" altLang="en-US" sz="1600" dirty="0">
                <a:latin typeface="微软雅黑" panose="020B0503020204020204" pitchFamily="34" charset="-122"/>
                <a:ea typeface="微软雅黑" panose="020B0503020204020204" pitchFamily="34" charset="-122"/>
              </a:rPr>
              <a:t>推荐用于一线治疗</a:t>
            </a:r>
            <a:r>
              <a:rPr lang="en-US" altLang="zh-CN" sz="1000" i="1" dirty="0">
                <a:latin typeface="微软雅黑" panose="020B0503020204020204" pitchFamily="34" charset="-122"/>
                <a:ea typeface="微软雅黑" panose="020B0503020204020204" pitchFamily="34" charset="-122"/>
              </a:rPr>
              <a:t>《2024</a:t>
            </a:r>
            <a:r>
              <a:rPr lang="zh-CN" altLang="en-US" sz="1000" i="1" dirty="0">
                <a:latin typeface="微软雅黑" panose="020B0503020204020204" pitchFamily="34" charset="-122"/>
                <a:ea typeface="微软雅黑" panose="020B0503020204020204" pitchFamily="34" charset="-122"/>
              </a:rPr>
              <a:t>中国临床肿瘤学会</a:t>
            </a:r>
            <a:r>
              <a:rPr lang="en-US" altLang="zh-CN" sz="1400" i="1" dirty="0">
                <a:latin typeface="微软雅黑" panose="020B0503020204020204" pitchFamily="34" charset="-122"/>
                <a:ea typeface="微软雅黑" panose="020B0503020204020204" pitchFamily="34" charset="-122"/>
              </a:rPr>
              <a:t>CSCO</a:t>
            </a:r>
            <a:r>
              <a:rPr lang="zh-CN" altLang="en-US" sz="1000" i="1" dirty="0">
                <a:latin typeface="微软雅黑" panose="020B0503020204020204" pitchFamily="34" charset="-122"/>
                <a:ea typeface="微软雅黑" panose="020B0503020204020204" pitchFamily="34" charset="-122"/>
              </a:rPr>
              <a:t>食管癌诊疗指南</a:t>
            </a:r>
            <a:r>
              <a:rPr lang="en-US" altLang="zh-CN" sz="1000" i="1" dirty="0">
                <a:latin typeface="微软雅黑" panose="020B0503020204020204" pitchFamily="34" charset="-122"/>
                <a:ea typeface="微软雅黑" panose="020B0503020204020204" pitchFamily="34" charset="-122"/>
              </a:rPr>
              <a:t>》</a:t>
            </a:r>
          </a:p>
          <a:p>
            <a:pPr marL="172800" indent="-172800">
              <a:lnSpc>
                <a:spcPct val="120000"/>
              </a:lnSpc>
              <a:spcAft>
                <a:spcPts val="12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局部晚期不可切及转移性胃癌及胃食管结合部腺癌：</a:t>
            </a:r>
            <a:r>
              <a:rPr lang="en-US" altLang="zh-CN" sz="1600" dirty="0">
                <a:solidFill>
                  <a:srgbClr val="C00000"/>
                </a:solidFill>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I</a:t>
            </a:r>
            <a:r>
              <a:rPr lang="zh-CN" altLang="en-US" sz="1600" b="1" dirty="0">
                <a:latin typeface="微软雅黑" panose="020B0503020204020204" pitchFamily="34" charset="-122"/>
                <a:ea typeface="微软雅黑" panose="020B0503020204020204" pitchFamily="34" charset="-122"/>
              </a:rPr>
              <a:t>级推荐</a:t>
            </a:r>
            <a:r>
              <a:rPr lang="zh-CN" altLang="en-US" sz="1600" dirty="0">
                <a:latin typeface="微软雅黑" panose="020B0503020204020204" pitchFamily="34" charset="-122"/>
                <a:ea typeface="微软雅黑" panose="020B0503020204020204" pitchFamily="34" charset="-122"/>
              </a:rPr>
              <a:t>推荐用于</a:t>
            </a:r>
            <a:r>
              <a:rPr lang="en-US" altLang="zh-CN" sz="1600" dirty="0">
                <a:latin typeface="微软雅黑" panose="020B0503020204020204" pitchFamily="34" charset="-122"/>
                <a:ea typeface="微软雅黑" panose="020B0503020204020204" pitchFamily="34" charset="-122"/>
              </a:rPr>
              <a:t>PD-L1CPS≥5</a:t>
            </a:r>
            <a:r>
              <a:rPr lang="zh-CN" altLang="en-US" sz="1600" dirty="0">
                <a:latin typeface="微软雅黑" panose="020B0503020204020204" pitchFamily="34" charset="-122"/>
                <a:ea typeface="微软雅黑" panose="020B0503020204020204" pitchFamily="34" charset="-122"/>
              </a:rPr>
              <a:t>一线治疗</a:t>
            </a:r>
            <a:r>
              <a:rPr lang="en-US" altLang="zh-CN" sz="1000" i="1" dirty="0">
                <a:latin typeface="微软雅黑" panose="020B0503020204020204" pitchFamily="34" charset="-122"/>
                <a:ea typeface="微软雅黑" panose="020B0503020204020204" pitchFamily="34" charset="-122"/>
              </a:rPr>
              <a:t>《2025</a:t>
            </a:r>
            <a:r>
              <a:rPr lang="zh-CN" altLang="en-US" sz="1000" i="1" dirty="0">
                <a:latin typeface="微软雅黑" panose="020B0503020204020204" pitchFamily="34" charset="-122"/>
                <a:ea typeface="微软雅黑" panose="020B0503020204020204" pitchFamily="34" charset="-122"/>
              </a:rPr>
              <a:t>中国</a:t>
            </a:r>
            <a:r>
              <a:rPr lang="en-US" altLang="zh-CN" sz="1400" i="1" dirty="0">
                <a:latin typeface="微软雅黑" panose="020B0503020204020204" pitchFamily="34" charset="-122"/>
                <a:ea typeface="微软雅黑" panose="020B0503020204020204" pitchFamily="34" charset="-122"/>
              </a:rPr>
              <a:t>CSCO</a:t>
            </a:r>
            <a:r>
              <a:rPr lang="zh-CN" altLang="en-US" sz="1000" i="1" dirty="0">
                <a:latin typeface="微软雅黑" panose="020B0503020204020204" pitchFamily="34" charset="-122"/>
                <a:ea typeface="微软雅黑" panose="020B0503020204020204" pitchFamily="34" charset="-122"/>
              </a:rPr>
              <a:t>胃癌诊疗指南</a:t>
            </a:r>
            <a:r>
              <a:rPr lang="en-US" altLang="zh-CN" sz="1000" i="1" dirty="0">
                <a:latin typeface="微软雅黑" panose="020B0503020204020204" pitchFamily="34" charset="-122"/>
                <a:ea typeface="微软雅黑" panose="020B0503020204020204" pitchFamily="34" charset="-122"/>
              </a:rPr>
              <a:t>》</a:t>
            </a:r>
          </a:p>
        </p:txBody>
      </p:sp>
      <p:sp>
        <p:nvSpPr>
          <p:cNvPr id="11" name="矩形 10">
            <a:extLst>
              <a:ext uri="{FF2B5EF4-FFF2-40B4-BE49-F238E27FC236}">
                <a16:creationId xmlns:a16="http://schemas.microsoft.com/office/drawing/2014/main" id="{A52BE348-2238-9055-89FF-2A844E206C09}"/>
              </a:ext>
            </a:extLst>
          </p:cNvPr>
          <p:cNvSpPr/>
          <p:nvPr/>
        </p:nvSpPr>
        <p:spPr bwMode="gray">
          <a:xfrm>
            <a:off x="396616" y="4487302"/>
            <a:ext cx="11435799" cy="1747101"/>
          </a:xfrm>
          <a:prstGeom prst="rect">
            <a:avLst/>
          </a:prstGeom>
          <a:noFill/>
          <a:ln w="6350" cap="flat" cmpd="sng" algn="ctr">
            <a:solidFill>
              <a:schemeClr val="accent2">
                <a:lumMod val="20000"/>
                <a:lumOff val="80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3" name="文本框 12">
            <a:extLst>
              <a:ext uri="{FF2B5EF4-FFF2-40B4-BE49-F238E27FC236}">
                <a16:creationId xmlns:a16="http://schemas.microsoft.com/office/drawing/2014/main" id="{B8C77CA9-7D1A-2AE6-8874-D950929A6BC4}"/>
              </a:ext>
            </a:extLst>
          </p:cNvPr>
          <p:cNvSpPr txBox="1"/>
          <p:nvPr/>
        </p:nvSpPr>
        <p:spPr bwMode="gray">
          <a:xfrm>
            <a:off x="480610" y="4652384"/>
            <a:ext cx="11083514" cy="307777"/>
          </a:xfrm>
          <a:prstGeom prst="rect">
            <a:avLst/>
          </a:prstGeom>
          <a:noFill/>
        </p:spPr>
        <p:txBody>
          <a:bodyPr wrap="square">
            <a:spAutoFit/>
          </a:bodyPr>
          <a:lstStyle/>
          <a:p>
            <a:r>
              <a:rPr lang="zh-CN" altLang="en-US" sz="1400" b="1" dirty="0">
                <a:latin typeface="微软雅黑" panose="020B0503020204020204" pitchFamily="34" charset="-122"/>
                <a:ea typeface="微软雅黑" panose="020B0503020204020204" pitchFamily="34" charset="-122"/>
              </a:rPr>
              <a:t>国家药品审评中心</a:t>
            </a:r>
            <a:r>
              <a:rPr lang="en-US" altLang="zh-CN" sz="1400" b="1" dirty="0">
                <a:solidFill>
                  <a:srgbClr val="0047BB"/>
                </a:solidFill>
                <a:latin typeface="微软雅黑" panose="020B0503020204020204" pitchFamily="34" charset="-122"/>
                <a:ea typeface="微软雅黑" panose="020B0503020204020204" pitchFamily="34" charset="-122"/>
              </a:rPr>
              <a:t>《</a:t>
            </a:r>
            <a:r>
              <a:rPr lang="zh-CN" altLang="en-US" sz="1400" b="1" dirty="0">
                <a:solidFill>
                  <a:srgbClr val="0047BB"/>
                </a:solidFill>
                <a:latin typeface="微软雅黑" panose="020B0503020204020204" pitchFamily="34" charset="-122"/>
                <a:ea typeface="微软雅黑" panose="020B0503020204020204" pitchFamily="34" charset="-122"/>
              </a:rPr>
              <a:t>技术审评报告</a:t>
            </a:r>
            <a:r>
              <a:rPr lang="en-US" altLang="zh-CN" sz="1400" b="1" dirty="0">
                <a:solidFill>
                  <a:srgbClr val="0047BB"/>
                </a:solidFill>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证实舒格利单抗所治疗的适应症患者均获益</a:t>
            </a:r>
            <a:endParaRPr lang="zh-CN" altLang="en-US" sz="1400" dirty="0">
              <a:solidFill>
                <a:srgbClr val="0047BB"/>
              </a:solidFill>
            </a:endParaRPr>
          </a:p>
        </p:txBody>
      </p:sp>
      <p:sp>
        <p:nvSpPr>
          <p:cNvPr id="15" name="文本框 14">
            <a:extLst>
              <a:ext uri="{FF2B5EF4-FFF2-40B4-BE49-F238E27FC236}">
                <a16:creationId xmlns:a16="http://schemas.microsoft.com/office/drawing/2014/main" id="{55930EC7-AB84-9D8D-CB5B-B4A8DA2D4C67}"/>
              </a:ext>
            </a:extLst>
          </p:cNvPr>
          <p:cNvSpPr txBox="1"/>
          <p:nvPr/>
        </p:nvSpPr>
        <p:spPr bwMode="gray">
          <a:xfrm>
            <a:off x="480610" y="5032088"/>
            <a:ext cx="11338044" cy="1153649"/>
          </a:xfrm>
          <a:prstGeom prst="rect">
            <a:avLst/>
          </a:prstGeom>
          <a:noFill/>
        </p:spPr>
        <p:txBody>
          <a:bodyPr wrap="square">
            <a:spAutoFit/>
          </a:bodyPr>
          <a:lstStyle/>
          <a:p>
            <a:pPr>
              <a:lnSpc>
                <a:spcPct val="120000"/>
              </a:lnSpc>
              <a:spcAft>
                <a:spcPts val="300"/>
              </a:spcAft>
            </a:pPr>
            <a:r>
              <a:rPr lang="zh-CN" altLang="zh-CN" sz="1000" b="1" dirty="0">
                <a:effectLst/>
                <a:ea typeface="微软雅黑" panose="020B0503020204020204" pitchFamily="34" charset="-122"/>
                <a:cs typeface="Times New Roman" panose="02020603050405020304" pitchFamily="18" charset="0"/>
              </a:rPr>
              <a:t>经过同步或序贯放化疗后未发生疾病进展的、局部晚期不可切除</a:t>
            </a:r>
            <a:r>
              <a:rPr lang="en-US" altLang="zh-CN" sz="1000" b="1" dirty="0">
                <a:effectLst/>
                <a:ea typeface="微软雅黑" panose="020B0503020204020204" pitchFamily="34" charset="-122"/>
                <a:cs typeface="Times New Roman" panose="02020603050405020304" pitchFamily="18" charset="0"/>
              </a:rPr>
              <a:t> Ⅲ </a:t>
            </a:r>
            <a:r>
              <a:rPr lang="zh-CN" altLang="zh-CN" sz="1000" b="1" dirty="0">
                <a:effectLst/>
                <a:ea typeface="微软雅黑" panose="020B0503020204020204" pitchFamily="34" charset="-122"/>
                <a:cs typeface="Times New Roman" panose="02020603050405020304" pitchFamily="18" charset="0"/>
              </a:rPr>
              <a:t>期非小细胞肺癌</a:t>
            </a:r>
            <a:r>
              <a:rPr lang="zh-CN" altLang="en-US" sz="1000" b="1" dirty="0">
                <a:ea typeface="微软雅黑" panose="020B0503020204020204" pitchFamily="34" charset="-122"/>
                <a:cs typeface="Times New Roman" panose="02020603050405020304" pitchFamily="18" charset="0"/>
              </a:rPr>
              <a:t>：</a:t>
            </a:r>
            <a:r>
              <a:rPr lang="zh-CN" altLang="en-US" sz="1000" dirty="0">
                <a:effectLst/>
                <a:ea typeface="微软雅黑" panose="020B0503020204020204" pitchFamily="34" charset="-122"/>
                <a:cs typeface="Times New Roman" panose="02020603050405020304" pitchFamily="18" charset="0"/>
              </a:rPr>
              <a:t>舒格利单抗的中位</a:t>
            </a:r>
            <a:r>
              <a:rPr lang="en-US" altLang="zh-CN" sz="1000" dirty="0">
                <a:effectLst/>
                <a:ea typeface="微软雅黑" panose="020B0503020204020204" pitchFamily="34" charset="-122"/>
                <a:cs typeface="Times New Roman" panose="02020603050405020304" pitchFamily="18" charset="0"/>
              </a:rPr>
              <a:t>PFS</a:t>
            </a:r>
            <a:r>
              <a:rPr lang="zh-CN" altLang="en-US" sz="1000" dirty="0">
                <a:effectLst/>
                <a:ea typeface="微软雅黑" panose="020B0503020204020204" pitchFamily="34" charset="-122"/>
                <a:cs typeface="Times New Roman" panose="02020603050405020304" pitchFamily="18" charset="0"/>
              </a:rPr>
              <a:t>为</a:t>
            </a:r>
            <a:r>
              <a:rPr lang="en-US" altLang="zh-CN" sz="1000" dirty="0">
                <a:effectLst/>
                <a:ea typeface="微软雅黑" panose="020B0503020204020204" pitchFamily="34" charset="-122"/>
                <a:cs typeface="Times New Roman" panose="02020603050405020304" pitchFamily="18" charset="0"/>
              </a:rPr>
              <a:t>9</a:t>
            </a:r>
            <a:r>
              <a:rPr lang="zh-CN" altLang="en-US" sz="1000" dirty="0">
                <a:effectLst/>
                <a:ea typeface="微软雅黑" panose="020B0503020204020204" pitchFamily="34" charset="-122"/>
                <a:cs typeface="Times New Roman" panose="02020603050405020304" pitchFamily="18" charset="0"/>
              </a:rPr>
              <a:t>个月，较安慰剂组延长</a:t>
            </a:r>
            <a:r>
              <a:rPr lang="en-US" altLang="zh-CN" sz="1000" dirty="0">
                <a:effectLst/>
                <a:ea typeface="微软雅黑" panose="020B0503020204020204" pitchFamily="34" charset="-122"/>
                <a:cs typeface="Times New Roman" panose="02020603050405020304" pitchFamily="18" charset="0"/>
              </a:rPr>
              <a:t>3.2</a:t>
            </a:r>
            <a:r>
              <a:rPr lang="zh-CN" altLang="en-US" sz="1000" dirty="0">
                <a:effectLst/>
                <a:ea typeface="微软雅黑" panose="020B0503020204020204" pitchFamily="34" charset="-122"/>
                <a:cs typeface="Times New Roman" panose="02020603050405020304" pitchFamily="18" charset="0"/>
              </a:rPr>
              <a:t>个月。</a:t>
            </a:r>
            <a:r>
              <a:rPr lang="en-US" altLang="zh-CN" sz="1000" dirty="0">
                <a:effectLst/>
                <a:ea typeface="微软雅黑" panose="020B0503020204020204" pitchFamily="34" charset="-122"/>
                <a:cs typeface="Times New Roman" panose="02020603050405020304" pitchFamily="18" charset="0"/>
              </a:rPr>
              <a:t>24</a:t>
            </a:r>
            <a:r>
              <a:rPr lang="zh-CN" altLang="en-US" sz="1000" dirty="0">
                <a:effectLst/>
                <a:ea typeface="微软雅黑" panose="020B0503020204020204" pitchFamily="34" charset="-122"/>
                <a:cs typeface="Times New Roman" panose="02020603050405020304" pitchFamily="18" charset="0"/>
              </a:rPr>
              <a:t>个月的 </a:t>
            </a:r>
            <a:r>
              <a:rPr lang="en-US" altLang="zh-CN" sz="1000" dirty="0">
                <a:effectLst/>
                <a:ea typeface="微软雅黑" panose="020B0503020204020204" pitchFamily="34" charset="-122"/>
                <a:cs typeface="Times New Roman" panose="02020603050405020304" pitchFamily="18" charset="0"/>
              </a:rPr>
              <a:t>OS </a:t>
            </a:r>
            <a:r>
              <a:rPr lang="zh-CN" altLang="en-US" sz="1000" dirty="0">
                <a:effectLst/>
                <a:ea typeface="微软雅黑" panose="020B0503020204020204" pitchFamily="34" charset="-122"/>
                <a:cs typeface="Times New Roman" panose="02020603050405020304" pitchFamily="18" charset="0"/>
              </a:rPr>
              <a:t>率为 </a:t>
            </a:r>
            <a:r>
              <a:rPr lang="en-US" altLang="zh-CN" sz="1000" dirty="0">
                <a:effectLst/>
                <a:ea typeface="微软雅黑" panose="020B0503020204020204" pitchFamily="34" charset="-122"/>
                <a:cs typeface="Times New Roman" panose="02020603050405020304" pitchFamily="18" charset="0"/>
              </a:rPr>
              <a:t>78%</a:t>
            </a:r>
            <a:r>
              <a:rPr lang="zh-CN" altLang="en-US" sz="1000" dirty="0">
                <a:effectLst/>
                <a:ea typeface="微软雅黑" panose="020B0503020204020204" pitchFamily="34" charset="-122"/>
                <a:cs typeface="Times New Roman" panose="02020603050405020304" pitchFamily="18" charset="0"/>
              </a:rPr>
              <a:t>，高于对照组（</a:t>
            </a:r>
            <a:r>
              <a:rPr lang="en-US" altLang="zh-CN" sz="1000" dirty="0">
                <a:effectLst/>
                <a:ea typeface="微软雅黑" panose="020B0503020204020204" pitchFamily="34" charset="-122"/>
                <a:cs typeface="Times New Roman" panose="02020603050405020304" pitchFamily="18" charset="0"/>
              </a:rPr>
              <a:t>50.7%</a:t>
            </a:r>
            <a:r>
              <a:rPr lang="zh-CN" altLang="en-US" sz="1000" dirty="0">
                <a:effectLst/>
                <a:ea typeface="微软雅黑" panose="020B0503020204020204" pitchFamily="34" charset="-122"/>
                <a:cs typeface="Times New Roman" panose="02020603050405020304" pitchFamily="18" charset="0"/>
              </a:rPr>
              <a:t>）。</a:t>
            </a:r>
            <a:endParaRPr lang="en-US" altLang="zh-CN" sz="1000" dirty="0">
              <a:effectLst/>
              <a:ea typeface="微软雅黑" panose="020B0503020204020204" pitchFamily="34" charset="-122"/>
              <a:cs typeface="Times New Roman" panose="02020603050405020304" pitchFamily="18" charset="0"/>
            </a:endParaRPr>
          </a:p>
          <a:p>
            <a:pPr>
              <a:lnSpc>
                <a:spcPct val="120000"/>
              </a:lnSpc>
              <a:spcAft>
                <a:spcPts val="300"/>
              </a:spcAft>
            </a:pPr>
            <a:r>
              <a:rPr lang="en-US" altLang="zh-CN" sz="1000" b="1" dirty="0">
                <a:effectLst/>
                <a:ea typeface="微软雅黑" panose="020B0503020204020204" pitchFamily="34" charset="-122"/>
                <a:cs typeface="Times New Roman" panose="02020603050405020304" pitchFamily="18" charset="0"/>
              </a:rPr>
              <a:t>IV</a:t>
            </a:r>
            <a:r>
              <a:rPr lang="zh-CN" altLang="en-US" sz="1000" b="1" dirty="0">
                <a:effectLst/>
                <a:ea typeface="微软雅黑" panose="020B0503020204020204" pitchFamily="34" charset="-122"/>
                <a:cs typeface="Times New Roman" panose="02020603050405020304" pitchFamily="18" charset="0"/>
              </a:rPr>
              <a:t>期非小细胞肺癌患者</a:t>
            </a:r>
            <a:r>
              <a:rPr lang="zh-CN" altLang="en-US" sz="1000" b="1" dirty="0">
                <a:ea typeface="微软雅黑" panose="020B0503020204020204" pitchFamily="34" charset="-122"/>
                <a:cs typeface="Times New Roman" panose="02020603050405020304" pitchFamily="18" charset="0"/>
              </a:rPr>
              <a:t>：</a:t>
            </a:r>
            <a:r>
              <a:rPr lang="zh-CN" altLang="en-US" sz="1000" dirty="0">
                <a:effectLst/>
                <a:ea typeface="微软雅黑" panose="020B0503020204020204" pitchFamily="34" charset="-122"/>
                <a:cs typeface="Times New Roman" panose="02020603050405020304" pitchFamily="18" charset="0"/>
              </a:rPr>
              <a:t>舒格利单抗组的中位</a:t>
            </a:r>
            <a:r>
              <a:rPr lang="en-US" altLang="zh-CN" sz="1000" dirty="0">
                <a:effectLst/>
                <a:ea typeface="微软雅黑" panose="020B0503020204020204" pitchFamily="34" charset="-122"/>
                <a:cs typeface="Times New Roman" panose="02020603050405020304" pitchFamily="18" charset="0"/>
              </a:rPr>
              <a:t>PFS</a:t>
            </a:r>
            <a:r>
              <a:rPr lang="zh-CN" altLang="en-US" sz="1000" dirty="0">
                <a:effectLst/>
                <a:ea typeface="微软雅黑" panose="020B0503020204020204" pitchFamily="34" charset="-122"/>
                <a:cs typeface="Times New Roman" panose="02020603050405020304" pitchFamily="18" charset="0"/>
              </a:rPr>
              <a:t>达</a:t>
            </a:r>
            <a:r>
              <a:rPr lang="en-US" altLang="zh-CN" sz="1000" dirty="0">
                <a:effectLst/>
                <a:ea typeface="微软雅黑" panose="020B0503020204020204" pitchFamily="34" charset="-122"/>
                <a:cs typeface="Times New Roman" panose="02020603050405020304" pitchFamily="18" charset="0"/>
              </a:rPr>
              <a:t>8.9</a:t>
            </a:r>
            <a:r>
              <a:rPr lang="zh-CN" altLang="en-US" sz="1000" dirty="0">
                <a:effectLst/>
                <a:ea typeface="微软雅黑" panose="020B0503020204020204" pitchFamily="34" charset="-122"/>
                <a:cs typeface="Times New Roman" panose="02020603050405020304" pitchFamily="18" charset="0"/>
              </a:rPr>
              <a:t>个月，较对照组延长</a:t>
            </a:r>
            <a:r>
              <a:rPr lang="en-US" altLang="zh-CN" sz="1000" dirty="0">
                <a:effectLst/>
                <a:ea typeface="微软雅黑" panose="020B0503020204020204" pitchFamily="34" charset="-122"/>
                <a:cs typeface="Times New Roman" panose="02020603050405020304" pitchFamily="18" charset="0"/>
              </a:rPr>
              <a:t>3.97</a:t>
            </a:r>
            <a:r>
              <a:rPr lang="zh-CN" altLang="en-US" sz="1000" dirty="0">
                <a:effectLst/>
                <a:ea typeface="微软雅黑" panose="020B0503020204020204" pitchFamily="34" charset="-122"/>
                <a:cs typeface="Times New Roman" panose="02020603050405020304" pitchFamily="18" charset="0"/>
              </a:rPr>
              <a:t>个月，显著降低</a:t>
            </a:r>
            <a:r>
              <a:rPr lang="en-US" altLang="zh-CN" sz="1000" dirty="0">
                <a:effectLst/>
                <a:ea typeface="微软雅黑" panose="020B0503020204020204" pitchFamily="34" charset="-122"/>
                <a:cs typeface="Times New Roman" panose="02020603050405020304" pitchFamily="18" charset="0"/>
              </a:rPr>
              <a:t>46%</a:t>
            </a:r>
            <a:r>
              <a:rPr lang="zh-CN" altLang="en-US" sz="1000" dirty="0">
                <a:effectLst/>
                <a:ea typeface="微软雅黑" panose="020B0503020204020204" pitchFamily="34" charset="-122"/>
                <a:cs typeface="Times New Roman" panose="02020603050405020304" pitchFamily="18" charset="0"/>
              </a:rPr>
              <a:t>疾病进展或死亡风险。</a:t>
            </a:r>
            <a:endParaRPr lang="en-US" altLang="zh-CN" sz="1000" dirty="0">
              <a:effectLst/>
              <a:ea typeface="微软雅黑" panose="020B0503020204020204" pitchFamily="34" charset="-122"/>
              <a:cs typeface="Times New Roman" panose="02020603050405020304" pitchFamily="18" charset="0"/>
            </a:endParaRPr>
          </a:p>
          <a:p>
            <a:pPr>
              <a:lnSpc>
                <a:spcPct val="120000"/>
              </a:lnSpc>
              <a:spcAft>
                <a:spcPts val="300"/>
              </a:spcAft>
            </a:pPr>
            <a:r>
              <a:rPr lang="zh-CN" altLang="en-US" sz="1000" b="1" dirty="0">
                <a:latin typeface="微软雅黑" panose="020B0503020204020204" pitchFamily="34" charset="-122"/>
                <a:ea typeface="微软雅黑" panose="020B0503020204020204" pitchFamily="34" charset="-122"/>
              </a:rPr>
              <a:t>局部晚期不可切及转移性食管癌</a:t>
            </a:r>
            <a:r>
              <a:rPr lang="zh-CN" altLang="en-US" sz="1000" b="1" dirty="0">
                <a:ea typeface="微软雅黑" panose="020B0503020204020204" pitchFamily="34" charset="-122"/>
                <a:cs typeface="Times New Roman" panose="02020603050405020304" pitchFamily="18" charset="0"/>
              </a:rPr>
              <a:t>：</a:t>
            </a:r>
            <a:r>
              <a:rPr lang="zh-CN" altLang="en-US" sz="1000" dirty="0">
                <a:ea typeface="微软雅黑" panose="020B0503020204020204" pitchFamily="34" charset="-122"/>
                <a:cs typeface="Times New Roman" panose="02020603050405020304" pitchFamily="18" charset="0"/>
              </a:rPr>
              <a:t>试验组和对照组中位</a:t>
            </a:r>
            <a:r>
              <a:rPr lang="en-US" altLang="zh-CN" sz="1000" dirty="0">
                <a:ea typeface="微软雅黑" panose="020B0503020204020204" pitchFamily="34" charset="-122"/>
                <a:cs typeface="Times New Roman" panose="02020603050405020304" pitchFamily="18" charset="0"/>
              </a:rPr>
              <a:t>PFS</a:t>
            </a:r>
            <a:r>
              <a:rPr lang="zh-CN" altLang="en-US" sz="1000" dirty="0">
                <a:ea typeface="微软雅黑" panose="020B0503020204020204" pitchFamily="34" charset="-122"/>
                <a:cs typeface="Times New Roman" panose="02020603050405020304" pitchFamily="18" charset="0"/>
              </a:rPr>
              <a:t>分别为</a:t>
            </a:r>
            <a:r>
              <a:rPr lang="en-US" altLang="zh-CN" sz="1000" dirty="0">
                <a:ea typeface="微软雅黑" panose="020B0503020204020204" pitchFamily="34" charset="-122"/>
                <a:cs typeface="Times New Roman" panose="02020603050405020304" pitchFamily="18" charset="0"/>
              </a:rPr>
              <a:t>6.2</a:t>
            </a:r>
            <a:r>
              <a:rPr lang="zh-CN" altLang="en-US" sz="1000" dirty="0">
                <a:ea typeface="微软雅黑" panose="020B0503020204020204" pitchFamily="34" charset="-122"/>
                <a:cs typeface="Times New Roman" panose="02020603050405020304" pitchFamily="18" charset="0"/>
              </a:rPr>
              <a:t>个月和</a:t>
            </a:r>
            <a:r>
              <a:rPr lang="en-US" altLang="zh-CN" sz="1000" dirty="0">
                <a:ea typeface="微软雅黑" panose="020B0503020204020204" pitchFamily="34" charset="-122"/>
                <a:cs typeface="Times New Roman" panose="02020603050405020304" pitchFamily="18" charset="0"/>
              </a:rPr>
              <a:t>5.4</a:t>
            </a:r>
            <a:r>
              <a:rPr lang="zh-CN" altLang="en-US" sz="1000" dirty="0">
                <a:ea typeface="微软雅黑" panose="020B0503020204020204" pitchFamily="34" charset="-122"/>
                <a:cs typeface="Times New Roman" panose="02020603050405020304" pitchFamily="18" charset="0"/>
              </a:rPr>
              <a:t>个月。两组中位</a:t>
            </a:r>
            <a:r>
              <a:rPr lang="en-US" altLang="zh-CN" sz="1000" dirty="0">
                <a:ea typeface="微软雅黑" panose="020B0503020204020204" pitchFamily="34" charset="-122"/>
                <a:cs typeface="Times New Roman" panose="02020603050405020304" pitchFamily="18" charset="0"/>
              </a:rPr>
              <a:t>OS</a:t>
            </a:r>
            <a:r>
              <a:rPr lang="zh-CN" altLang="en-US" sz="1000" dirty="0">
                <a:ea typeface="微软雅黑" panose="020B0503020204020204" pitchFamily="34" charset="-122"/>
                <a:cs typeface="Times New Roman" panose="02020603050405020304" pitchFamily="18" charset="0"/>
              </a:rPr>
              <a:t>分别为</a:t>
            </a:r>
            <a:r>
              <a:rPr lang="en-US" altLang="zh-CN" sz="1000" dirty="0">
                <a:ea typeface="微软雅黑" panose="020B0503020204020204" pitchFamily="34" charset="-122"/>
                <a:cs typeface="Times New Roman" panose="02020603050405020304" pitchFamily="18" charset="0"/>
              </a:rPr>
              <a:t>15.3</a:t>
            </a:r>
            <a:r>
              <a:rPr lang="zh-CN" altLang="en-US" sz="1000" dirty="0">
                <a:ea typeface="微软雅黑" panose="020B0503020204020204" pitchFamily="34" charset="-122"/>
                <a:cs typeface="Times New Roman" panose="02020603050405020304" pitchFamily="18" charset="0"/>
              </a:rPr>
              <a:t>个月和</a:t>
            </a:r>
            <a:r>
              <a:rPr lang="en-US" altLang="zh-CN" sz="1000" dirty="0">
                <a:ea typeface="微软雅黑" panose="020B0503020204020204" pitchFamily="34" charset="-122"/>
                <a:cs typeface="Times New Roman" panose="02020603050405020304" pitchFamily="18" charset="0"/>
              </a:rPr>
              <a:t>11.5</a:t>
            </a:r>
            <a:r>
              <a:rPr lang="zh-CN" altLang="en-US" sz="1000" dirty="0">
                <a:ea typeface="微软雅黑" panose="020B0503020204020204" pitchFamily="34" charset="-122"/>
                <a:cs typeface="Times New Roman" panose="02020603050405020304" pitchFamily="18" charset="0"/>
              </a:rPr>
              <a:t>个月。</a:t>
            </a:r>
            <a:endParaRPr lang="en-US" altLang="zh-CN" sz="1000" dirty="0">
              <a:ea typeface="微软雅黑" panose="020B0503020204020204" pitchFamily="34" charset="-122"/>
              <a:cs typeface="Times New Roman" panose="02020603050405020304" pitchFamily="18" charset="0"/>
            </a:endParaRPr>
          </a:p>
          <a:p>
            <a:pPr>
              <a:lnSpc>
                <a:spcPct val="120000"/>
              </a:lnSpc>
              <a:spcAft>
                <a:spcPts val="300"/>
              </a:spcAft>
            </a:pPr>
            <a:r>
              <a:rPr lang="zh-CN" altLang="en-US" sz="1000" b="1" dirty="0">
                <a:latin typeface="微软雅黑" panose="020B0503020204020204" pitchFamily="34" charset="-122"/>
                <a:ea typeface="微软雅黑" panose="020B0503020204020204" pitchFamily="34" charset="-122"/>
              </a:rPr>
              <a:t>胃癌及胃食管结合部腺癌</a:t>
            </a:r>
            <a:r>
              <a:rPr lang="zh-CN" altLang="en-US" sz="1000" b="1" dirty="0">
                <a:ea typeface="微软雅黑" panose="020B0503020204020204" pitchFamily="34" charset="-122"/>
                <a:cs typeface="Times New Roman" panose="02020603050405020304" pitchFamily="18" charset="0"/>
              </a:rPr>
              <a:t>：</a:t>
            </a:r>
            <a:r>
              <a:rPr lang="zh-CN" altLang="en-US" sz="1000" dirty="0">
                <a:ea typeface="微软雅黑" panose="020B0503020204020204" pitchFamily="34" charset="-122"/>
                <a:cs typeface="Times New Roman" panose="02020603050405020304" pitchFamily="18" charset="0"/>
              </a:rPr>
              <a:t>在肿瘤组织</a:t>
            </a:r>
            <a:r>
              <a:rPr lang="en-US" altLang="zh-CN" sz="1000" dirty="0">
                <a:ea typeface="微软雅黑" panose="020B0503020204020204" pitchFamily="34" charset="-122"/>
                <a:cs typeface="Times New Roman" panose="02020603050405020304" pitchFamily="18" charset="0"/>
              </a:rPr>
              <a:t>PD-L1</a:t>
            </a:r>
            <a:r>
              <a:rPr lang="zh-CN" altLang="en-US" sz="1000" dirty="0">
                <a:ea typeface="微软雅黑" panose="020B0503020204020204" pitchFamily="34" charset="-122"/>
                <a:cs typeface="Times New Roman" panose="02020603050405020304" pitchFamily="18" charset="0"/>
              </a:rPr>
              <a:t>表达≥</a:t>
            </a:r>
            <a:r>
              <a:rPr lang="en-US" altLang="zh-CN" sz="1000" dirty="0">
                <a:ea typeface="微软雅黑" panose="020B0503020204020204" pitchFamily="34" charset="-122"/>
                <a:cs typeface="Times New Roman" panose="02020603050405020304" pitchFamily="18" charset="0"/>
              </a:rPr>
              <a:t>5%</a:t>
            </a:r>
            <a:r>
              <a:rPr lang="zh-CN" altLang="en-US" sz="1000" dirty="0">
                <a:ea typeface="微软雅黑" panose="020B0503020204020204" pitchFamily="34" charset="-122"/>
                <a:cs typeface="Times New Roman" panose="02020603050405020304" pitchFamily="18" charset="0"/>
              </a:rPr>
              <a:t>的不可手术切除的局部晚期或转移性胃腺癌或胃食管结合部腺癌患者中，试验组和对照组中位</a:t>
            </a:r>
            <a:r>
              <a:rPr lang="en-US" altLang="zh-CN" sz="1000" dirty="0">
                <a:ea typeface="微软雅黑" panose="020B0503020204020204" pitchFamily="34" charset="-122"/>
                <a:cs typeface="Times New Roman" panose="02020603050405020304" pitchFamily="18" charset="0"/>
              </a:rPr>
              <a:t>OS</a:t>
            </a:r>
            <a:r>
              <a:rPr lang="zh-CN" altLang="en-US" sz="1000" dirty="0">
                <a:ea typeface="微软雅黑" panose="020B0503020204020204" pitchFamily="34" charset="-122"/>
                <a:cs typeface="Times New Roman" panose="02020603050405020304" pitchFamily="18" charset="0"/>
              </a:rPr>
              <a:t>分别为</a:t>
            </a:r>
            <a:r>
              <a:rPr lang="en-US" altLang="zh-CN" sz="1000" dirty="0">
                <a:ea typeface="微软雅黑" panose="020B0503020204020204" pitchFamily="34" charset="-122"/>
                <a:cs typeface="Times New Roman" panose="02020603050405020304" pitchFamily="18" charset="0"/>
              </a:rPr>
              <a:t>15.6</a:t>
            </a:r>
            <a:r>
              <a:rPr lang="zh-CN" altLang="en-US" sz="1000" dirty="0">
                <a:ea typeface="微软雅黑" panose="020B0503020204020204" pitchFamily="34" charset="-122"/>
                <a:cs typeface="Times New Roman" panose="02020603050405020304" pitchFamily="18" charset="0"/>
              </a:rPr>
              <a:t>个月和</a:t>
            </a:r>
            <a:r>
              <a:rPr lang="en-US" altLang="zh-CN" sz="1000" dirty="0">
                <a:ea typeface="微软雅黑" panose="020B0503020204020204" pitchFamily="34" charset="-122"/>
                <a:cs typeface="Times New Roman" panose="02020603050405020304" pitchFamily="18" charset="0"/>
              </a:rPr>
              <a:t>12.6</a:t>
            </a:r>
            <a:r>
              <a:rPr lang="zh-CN" altLang="en-US" sz="1000" dirty="0">
                <a:ea typeface="微软雅黑" panose="020B0503020204020204" pitchFamily="34" charset="-122"/>
                <a:cs typeface="Times New Roman" panose="02020603050405020304" pitchFamily="18" charset="0"/>
              </a:rPr>
              <a:t>个月，</a:t>
            </a:r>
            <a:r>
              <a:rPr lang="en-US" altLang="zh-CN" sz="1000" dirty="0">
                <a:ea typeface="微软雅黑" panose="020B0503020204020204" pitchFamily="34" charset="-122"/>
                <a:cs typeface="Times New Roman" panose="02020603050405020304" pitchFamily="18" charset="0"/>
              </a:rPr>
              <a:t>HR</a:t>
            </a:r>
            <a:r>
              <a:rPr lang="zh-CN" altLang="en-US" sz="1000" dirty="0">
                <a:ea typeface="微软雅黑" panose="020B0503020204020204" pitchFamily="34" charset="-122"/>
                <a:cs typeface="Times New Roman" panose="02020603050405020304" pitchFamily="18" charset="0"/>
              </a:rPr>
              <a:t>为</a:t>
            </a:r>
            <a:r>
              <a:rPr lang="en-US" altLang="zh-CN" sz="1000" dirty="0">
                <a:ea typeface="微软雅黑" panose="020B0503020204020204" pitchFamily="34" charset="-122"/>
                <a:cs typeface="Times New Roman" panose="02020603050405020304" pitchFamily="18" charset="0"/>
              </a:rPr>
              <a:t>0.75</a:t>
            </a:r>
            <a:r>
              <a:rPr lang="zh-CN" altLang="en-US" sz="1000" dirty="0">
                <a:effectLst/>
                <a:ea typeface="微软雅黑" panose="020B0503020204020204" pitchFamily="34" charset="-122"/>
                <a:cs typeface="Times New Roman" panose="02020603050405020304" pitchFamily="18" charset="0"/>
              </a:rPr>
              <a:t>。</a:t>
            </a:r>
            <a:endParaRPr lang="en-US" altLang="zh-CN" sz="1000" dirty="0">
              <a:effectLst/>
              <a:ea typeface="微软雅黑" panose="020B0503020204020204" pitchFamily="34" charset="-122"/>
              <a:cs typeface="Times New Roman" panose="02020603050405020304" pitchFamily="18" charset="0"/>
            </a:endParaRPr>
          </a:p>
          <a:p>
            <a:pPr>
              <a:lnSpc>
                <a:spcPct val="120000"/>
              </a:lnSpc>
              <a:spcAft>
                <a:spcPts val="300"/>
              </a:spcAft>
            </a:pPr>
            <a:r>
              <a:rPr lang="zh-CN" altLang="en-US" sz="1000" b="1" dirty="0">
                <a:latin typeface="微软雅黑" panose="020B0503020204020204" pitchFamily="34" charset="-122"/>
                <a:ea typeface="微软雅黑" panose="020B0503020204020204" pitchFamily="34" charset="-122"/>
              </a:rPr>
              <a:t>复发</a:t>
            </a:r>
            <a:r>
              <a:rPr lang="en-US" altLang="zh-CN" sz="1000" b="1"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难治结外</a:t>
            </a:r>
            <a:r>
              <a:rPr lang="en-US" altLang="zh-CN" sz="1000" b="1" dirty="0">
                <a:latin typeface="微软雅黑" panose="020B0503020204020204" pitchFamily="34" charset="-122"/>
                <a:ea typeface="微软雅黑" panose="020B0503020204020204" pitchFamily="34" charset="-122"/>
              </a:rPr>
              <a:t>N/KT</a:t>
            </a:r>
            <a:r>
              <a:rPr lang="zh-CN" altLang="en-US" sz="1000" b="1" dirty="0">
                <a:latin typeface="微软雅黑" panose="020B0503020204020204" pitchFamily="34" charset="-122"/>
                <a:ea typeface="微软雅黑" panose="020B0503020204020204" pitchFamily="34" charset="-122"/>
              </a:rPr>
              <a:t>细胞淋巴瘤</a:t>
            </a:r>
            <a:r>
              <a:rPr lang="zh-CN" altLang="en-US" sz="1000" b="1" dirty="0">
                <a:ea typeface="微软雅黑" panose="020B0503020204020204" pitchFamily="34" charset="-122"/>
                <a:cs typeface="Times New Roman" panose="02020603050405020304" pitchFamily="18" charset="0"/>
              </a:rPr>
              <a:t>：</a:t>
            </a:r>
            <a:r>
              <a:rPr lang="zh-CN" altLang="en-US" sz="1000" dirty="0">
                <a:ea typeface="微软雅黑" panose="020B0503020204020204" pitchFamily="34" charset="-122"/>
                <a:cs typeface="Times New Roman" panose="02020603050405020304" pitchFamily="18" charset="0"/>
              </a:rPr>
              <a:t>主要有效性终点免疫相关反应评价标准评估的客观缓解率为</a:t>
            </a:r>
            <a:r>
              <a:rPr lang="en-US" altLang="zh-CN" sz="1000" dirty="0">
                <a:ea typeface="微软雅黑" panose="020B0503020204020204" pitchFamily="34" charset="-122"/>
                <a:cs typeface="Times New Roman" panose="02020603050405020304" pitchFamily="18" charset="0"/>
              </a:rPr>
              <a:t>46.2%</a:t>
            </a:r>
            <a:r>
              <a:rPr lang="zh-CN" altLang="en-US" sz="1000" dirty="0">
                <a:ea typeface="微软雅黑" panose="020B0503020204020204" pitchFamily="34" charset="-122"/>
                <a:cs typeface="Times New Roman" panose="02020603050405020304" pitchFamily="18" charset="0"/>
              </a:rPr>
              <a:t>。经免疫相关反应评价标准评估完全缓解率为</a:t>
            </a:r>
            <a:r>
              <a:rPr lang="en-US" altLang="zh-CN" sz="1000" dirty="0">
                <a:ea typeface="微软雅黑" panose="020B0503020204020204" pitchFamily="34" charset="-122"/>
                <a:cs typeface="Times New Roman" panose="02020603050405020304" pitchFamily="18" charset="0"/>
              </a:rPr>
              <a:t>37.2%</a:t>
            </a:r>
            <a:r>
              <a:rPr lang="zh-CN" altLang="en-US" sz="1000" dirty="0">
                <a:ea typeface="微软雅黑" panose="020B0503020204020204" pitchFamily="34" charset="-122"/>
                <a:cs typeface="Times New Roman" panose="02020603050405020304" pitchFamily="18" charset="0"/>
              </a:rPr>
              <a:t>， 部分缓解率为</a:t>
            </a:r>
            <a:r>
              <a:rPr lang="en-US" altLang="zh-CN" sz="1000" dirty="0">
                <a:ea typeface="微软雅黑" panose="020B0503020204020204" pitchFamily="34" charset="-122"/>
                <a:cs typeface="Times New Roman" panose="02020603050405020304" pitchFamily="18" charset="0"/>
              </a:rPr>
              <a:t>9%</a:t>
            </a:r>
            <a:r>
              <a:rPr lang="zh-CN" altLang="en-US" sz="1000" dirty="0">
                <a:ea typeface="微软雅黑" panose="020B0503020204020204" pitchFamily="34" charset="-122"/>
                <a:cs typeface="Times New Roman" panose="02020603050405020304" pitchFamily="18" charset="0"/>
              </a:rPr>
              <a:t>。</a:t>
            </a:r>
            <a:endParaRPr lang="zh-CN" altLang="en-US" sz="1000" dirty="0"/>
          </a:p>
        </p:txBody>
      </p:sp>
      <p:sp>
        <p:nvSpPr>
          <p:cNvPr id="17" name="标题 1">
            <a:extLst>
              <a:ext uri="{FF2B5EF4-FFF2-40B4-BE49-F238E27FC236}">
                <a16:creationId xmlns:a16="http://schemas.microsoft.com/office/drawing/2014/main" id="{E4EFC8AE-5268-FA9D-3088-53D9C5F82969}"/>
              </a:ext>
            </a:extLst>
          </p:cNvPr>
          <p:cNvSpPr txBox="1">
            <a:spLocks/>
          </p:cNvSpPr>
          <p:nvPr/>
        </p:nvSpPr>
        <p:spPr bwMode="gray">
          <a:xfrm>
            <a:off x="449580" y="616695"/>
            <a:ext cx="11292840" cy="850392"/>
          </a:xfrm>
          <a:prstGeom prst="rect">
            <a:avLst/>
          </a:prstGeom>
        </p:spPr>
        <p:txBody>
          <a:bodyPr vert="horz" lIns="0" tIns="45720" rIns="0" bIns="45720" rtlCol="0" anchor="t" anchorCtr="0">
            <a:noAutofit/>
          </a:bodyPr>
          <a:lstStyle>
            <a:lvl1pPr algn="l" defTabSz="914400" rtl="0" eaLnBrk="1" latinLnBrk="0" hangingPunct="1">
              <a:lnSpc>
                <a:spcPct val="85000"/>
              </a:lnSpc>
              <a:spcBef>
                <a:spcPts val="0"/>
              </a:spcBef>
              <a:buNone/>
              <a:defRPr lang="en-US" sz="2000" b="1" kern="1200">
                <a:solidFill>
                  <a:schemeClr val="tx1"/>
                </a:solidFill>
                <a:latin typeface="+mj-lt"/>
                <a:ea typeface="+mj-ea"/>
                <a:cs typeface="+mj-cs"/>
              </a:defRPr>
            </a:lvl1pPr>
          </a:lstStyle>
          <a:p>
            <a:endParaRPr lang="zh-CN" altLang="en-US" sz="28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E536F869-1242-BC73-DCE6-A61882FCDBC9}"/>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6" name="文本框 5">
            <a:extLst>
              <a:ext uri="{FF2B5EF4-FFF2-40B4-BE49-F238E27FC236}">
                <a16:creationId xmlns:a16="http://schemas.microsoft.com/office/drawing/2014/main" id="{334515DB-50B3-DD5D-6548-0CC692D241B0}"/>
              </a:ext>
            </a:extLst>
          </p:cNvPr>
          <p:cNvSpPr txBox="1"/>
          <p:nvPr/>
        </p:nvSpPr>
        <p:spPr bwMode="gray">
          <a:xfrm>
            <a:off x="324000" y="540000"/>
            <a:ext cx="11520000" cy="811184"/>
          </a:xfrm>
          <a:prstGeom prst="rect">
            <a:avLst/>
          </a:prstGeom>
          <a:noFill/>
        </p:spPr>
        <p:txBody>
          <a:bodyPr wrap="square">
            <a:spAutoFit/>
          </a:bodyPr>
          <a:lstStyle/>
          <a:p>
            <a:pPr>
              <a:lnSpc>
                <a:spcPct val="110000"/>
              </a:lnSpc>
            </a:pPr>
            <a:r>
              <a:rPr lang="zh-CN" altLang="en-US" sz="2200" b="1" dirty="0">
                <a:latin typeface="微软雅黑" panose="020B0503020204020204" pitchFamily="34" charset="-122"/>
                <a:ea typeface="微软雅黑" panose="020B0503020204020204" pitchFamily="34" charset="-122"/>
              </a:rPr>
              <a:t>舒格利单抗所获批适应症均获</a:t>
            </a:r>
            <a:r>
              <a:rPr lang="en-US" altLang="zh-CN" sz="2200" b="1" dirty="0">
                <a:latin typeface="微软雅黑" panose="020B0503020204020204" pitchFamily="34" charset="-122"/>
                <a:ea typeface="微软雅黑" panose="020B0503020204020204" pitchFamily="34" charset="-122"/>
              </a:rPr>
              <a:t>CSCO</a:t>
            </a:r>
            <a:r>
              <a:rPr lang="zh-CN" altLang="en-US" sz="2200" b="1" dirty="0">
                <a:latin typeface="微软雅黑" panose="020B0503020204020204" pitchFamily="34" charset="-122"/>
                <a:ea typeface="微软雅黑" panose="020B0503020204020204" pitchFamily="34" charset="-122"/>
              </a:rPr>
              <a:t>指南最高等级推荐，</a:t>
            </a:r>
            <a:r>
              <a:rPr lang="zh-CN" altLang="en-US" sz="2200" b="1" dirty="0">
                <a:solidFill>
                  <a:srgbClr val="C00000"/>
                </a:solidFill>
                <a:latin typeface="微软雅黑" panose="020B0503020204020204" pitchFamily="34" charset="-122"/>
                <a:ea typeface="微软雅黑" panose="020B0503020204020204" pitchFamily="34" charset="-122"/>
              </a:rPr>
              <a:t>唯一</a:t>
            </a:r>
            <a:r>
              <a:rPr lang="en-US" altLang="zh-CN" sz="2200" b="1" dirty="0">
                <a:solidFill>
                  <a:srgbClr val="C00000"/>
                </a:solidFill>
                <a:latin typeface="微软雅黑" panose="020B0503020204020204" pitchFamily="34" charset="-122"/>
                <a:ea typeface="微软雅黑" panose="020B0503020204020204" pitchFamily="34" charset="-122"/>
              </a:rPr>
              <a:t>I</a:t>
            </a:r>
            <a:r>
              <a:rPr lang="zh-CN" altLang="en-US" sz="2200" b="1" dirty="0">
                <a:solidFill>
                  <a:srgbClr val="C00000"/>
                </a:solidFill>
                <a:latin typeface="微软雅黑" panose="020B0503020204020204" pitchFamily="34" charset="-122"/>
                <a:ea typeface="微软雅黑" panose="020B0503020204020204" pitchFamily="34" charset="-122"/>
              </a:rPr>
              <a:t>级</a:t>
            </a:r>
            <a:r>
              <a:rPr lang="zh-CN" altLang="en-US" sz="2200" b="1" dirty="0">
                <a:latin typeface="微软雅黑" panose="020B0503020204020204" pitchFamily="34" charset="-122"/>
                <a:ea typeface="微软雅黑" panose="020B0503020204020204" pitchFamily="34" charset="-122"/>
              </a:rPr>
              <a:t>推荐治疗复发或难治结外</a:t>
            </a:r>
            <a:r>
              <a:rPr lang="en-US" altLang="zh-CN" sz="2200" b="1" dirty="0">
                <a:latin typeface="微软雅黑" panose="020B0503020204020204" pitchFamily="34" charset="-122"/>
                <a:ea typeface="微软雅黑" panose="020B0503020204020204" pitchFamily="34" charset="-122"/>
              </a:rPr>
              <a:t>N/KT</a:t>
            </a:r>
            <a:r>
              <a:rPr lang="zh-CN" altLang="en-US" sz="2200" b="1" dirty="0">
                <a:latin typeface="微软雅黑" panose="020B0503020204020204" pitchFamily="34" charset="-122"/>
                <a:ea typeface="微软雅黑" panose="020B0503020204020204" pitchFamily="34" charset="-122"/>
              </a:rPr>
              <a:t>细胞淋巴瘤的</a:t>
            </a:r>
            <a:r>
              <a:rPr lang="en-US" altLang="zh-CN" sz="2200" b="1" dirty="0">
                <a:latin typeface="微软雅黑" panose="020B0503020204020204" pitchFamily="34" charset="-122"/>
                <a:ea typeface="微软雅黑" panose="020B0503020204020204" pitchFamily="34" charset="-122"/>
              </a:rPr>
              <a:t>PD-1/L1</a:t>
            </a:r>
            <a:r>
              <a:rPr lang="zh-CN" altLang="en-US" sz="2200" b="1" dirty="0">
                <a:latin typeface="微软雅黑" panose="020B0503020204020204" pitchFamily="34" charset="-122"/>
                <a:ea typeface="微软雅黑" panose="020B0503020204020204" pitchFamily="34" charset="-122"/>
              </a:rPr>
              <a:t>抑制剂</a:t>
            </a:r>
            <a:endParaRPr lang="en-US" sz="2200" b="1" dirty="0">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705AA0FF-81B5-25ED-2FFC-EA51AE61C85A}"/>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有效性</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r>
              <a:rPr lang="en-US" altLang="zh-CN" sz="1600" b="1" dirty="0">
                <a:latin typeface="微软雅黑" panose="020B0503020204020204" pitchFamily="34" charset="-122"/>
                <a:ea typeface="微软雅黑" panose="020B0503020204020204" pitchFamily="34" charset="-122"/>
                <a:cs typeface="+mj-cs"/>
              </a:rPr>
              <a:t>3</a:t>
            </a:r>
            <a:r>
              <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/3</a:t>
            </a:r>
            <a:r>
              <a:rPr kumimoji="0" lang="zh-CN" altLang="en-US"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rPr>
              <a:t>）</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3527742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D15C1273-B3C0-9694-FAEE-E995902EF329}"/>
              </a:ext>
            </a:extLst>
          </p:cNvPr>
          <p:cNvGraphicFramePr>
            <a:graphicFrameLocks noChangeAspect="1"/>
          </p:cNvGraphicFramePr>
          <p:nvPr>
            <p:custDataLst>
              <p:tags r:id="rId1"/>
            </p:custDataLst>
            <p:extLst>
              <p:ext uri="{D42A27DB-BD31-4B8C-83A1-F6EECF244321}">
                <p14:modId xmlns:p14="http://schemas.microsoft.com/office/powerpoint/2010/main" val="325116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6" imgW="404" imgH="405" progId="TCLayout.ActiveDocument.1">
                  <p:embed/>
                </p:oleObj>
              </mc:Choice>
              <mc:Fallback>
                <p:oleObj name="think-cell 幻灯片" r:id="rId26" imgW="404" imgH="405" progId="TCLayout.ActiveDocument.1">
                  <p:embed/>
                  <p:pic>
                    <p:nvPicPr>
                      <p:cNvPr id="5" name="think-cell data - do not delete" hidden="1">
                        <a:extLst>
                          <a:ext uri="{FF2B5EF4-FFF2-40B4-BE49-F238E27FC236}">
                            <a16:creationId xmlns:a16="http://schemas.microsoft.com/office/drawing/2014/main" id="{D15C1273-B3C0-9694-FAEE-E995902EF329}"/>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3" name="矩形 12">
            <a:extLst>
              <a:ext uri="{FF2B5EF4-FFF2-40B4-BE49-F238E27FC236}">
                <a16:creationId xmlns:a16="http://schemas.microsoft.com/office/drawing/2014/main" id="{00448D34-E4E0-60EC-E53F-9003DD346CA4}"/>
              </a:ext>
            </a:extLst>
          </p:cNvPr>
          <p:cNvSpPr/>
          <p:nvPr/>
        </p:nvSpPr>
        <p:spPr bwMode="gray">
          <a:xfrm>
            <a:off x="384341" y="1477874"/>
            <a:ext cx="11164759" cy="303374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12" name="矩形 11">
            <a:extLst>
              <a:ext uri="{FF2B5EF4-FFF2-40B4-BE49-F238E27FC236}">
                <a16:creationId xmlns:a16="http://schemas.microsoft.com/office/drawing/2014/main" id="{0AEF10E2-A6CF-BFDB-33B0-72D1630CC04F}"/>
              </a:ext>
            </a:extLst>
          </p:cNvPr>
          <p:cNvSpPr/>
          <p:nvPr/>
        </p:nvSpPr>
        <p:spPr bwMode="gray">
          <a:xfrm>
            <a:off x="384341" y="1170801"/>
            <a:ext cx="11185220" cy="382438"/>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20000"/>
              </a:lnSpc>
              <a:spcAft>
                <a:spcPct val="0"/>
              </a:spcAft>
              <a:buClr>
                <a:schemeClr val="accent2"/>
              </a:buClr>
              <a:buSzPct val="90000"/>
            </a:pPr>
            <a:r>
              <a:rPr lang="en-US" altLang="zh-CN" sz="1400" b="1" dirty="0">
                <a:latin typeface="微软雅黑" panose="020B0503020204020204" pitchFamily="34" charset="-122"/>
                <a:ea typeface="微软雅黑" panose="020B0503020204020204" pitchFamily="34" charset="-122"/>
              </a:rPr>
              <a:t>PD-1/L1</a:t>
            </a:r>
            <a:r>
              <a:rPr lang="zh-CN" altLang="en-US" sz="1400" b="1" dirty="0">
                <a:latin typeface="微软雅黑" panose="020B0503020204020204" pitchFamily="34" charset="-122"/>
                <a:ea typeface="微软雅黑" panose="020B0503020204020204" pitchFamily="34" charset="-122"/>
              </a:rPr>
              <a:t>抑制剂的安全性比较</a:t>
            </a:r>
            <a:r>
              <a:rPr lang="en-US" altLang="zh-CN"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25" name="矩形 24">
            <a:extLst>
              <a:ext uri="{FF2B5EF4-FFF2-40B4-BE49-F238E27FC236}">
                <a16:creationId xmlns:a16="http://schemas.microsoft.com/office/drawing/2014/main" id="{EE0551F3-8049-2323-B0C7-E0CF35C00201}"/>
              </a:ext>
            </a:extLst>
          </p:cNvPr>
          <p:cNvSpPr/>
          <p:nvPr/>
        </p:nvSpPr>
        <p:spPr bwMode="gray">
          <a:xfrm>
            <a:off x="384341" y="4641850"/>
            <a:ext cx="11176751" cy="336581"/>
          </a:xfrm>
          <a:prstGeom prst="rect">
            <a:avLst/>
          </a:prstGeom>
          <a:solidFill>
            <a:schemeClr val="accent2">
              <a:lumMod val="20000"/>
              <a:lumOff val="80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120000"/>
              </a:lnSpc>
              <a:spcAft>
                <a:spcPct val="0"/>
              </a:spcAft>
              <a:buClr>
                <a:schemeClr val="accent2"/>
              </a:buClr>
              <a:buSzPct val="90000"/>
            </a:pPr>
            <a:r>
              <a:rPr lang="zh-CN" altLang="en-US" sz="1400" b="1" dirty="0">
                <a:latin typeface="微软雅黑" panose="020B0503020204020204" pitchFamily="34" charset="-122"/>
                <a:ea typeface="微软雅黑" panose="020B0503020204020204" pitchFamily="34" charset="-122"/>
              </a:rPr>
              <a:t>说明书收载的安全性信息及国内外不良反应发生情况</a:t>
            </a:r>
          </a:p>
        </p:txBody>
      </p:sp>
      <p:sp>
        <p:nvSpPr>
          <p:cNvPr id="27" name="矩形 26">
            <a:extLst>
              <a:ext uri="{FF2B5EF4-FFF2-40B4-BE49-F238E27FC236}">
                <a16:creationId xmlns:a16="http://schemas.microsoft.com/office/drawing/2014/main" id="{3FDCDDFA-4308-6710-D711-4DB0A7873CFB}"/>
              </a:ext>
            </a:extLst>
          </p:cNvPr>
          <p:cNvSpPr/>
          <p:nvPr/>
        </p:nvSpPr>
        <p:spPr bwMode="gray">
          <a:xfrm>
            <a:off x="384341" y="4973638"/>
            <a:ext cx="11164759" cy="1124918"/>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zh-CN" altLang="en-US" b="1" dirty="0">
              <a:solidFill>
                <a:schemeClr val="accent1"/>
              </a:solidFill>
              <a:latin typeface="+mj-lt"/>
            </a:endParaRPr>
          </a:p>
        </p:txBody>
      </p:sp>
      <p:sp>
        <p:nvSpPr>
          <p:cNvPr id="30" name="文本框 29">
            <a:extLst>
              <a:ext uri="{FF2B5EF4-FFF2-40B4-BE49-F238E27FC236}">
                <a16:creationId xmlns:a16="http://schemas.microsoft.com/office/drawing/2014/main" id="{76F89080-2342-9179-E26E-3FBF422033D3}"/>
              </a:ext>
            </a:extLst>
          </p:cNvPr>
          <p:cNvSpPr txBox="1"/>
          <p:nvPr/>
        </p:nvSpPr>
        <p:spPr bwMode="gray">
          <a:xfrm>
            <a:off x="404801" y="5034860"/>
            <a:ext cx="10916263" cy="1061829"/>
          </a:xfrm>
          <a:prstGeom prst="rect">
            <a:avLst/>
          </a:prstGeom>
          <a:noFill/>
        </p:spPr>
        <p:txBody>
          <a:bodyPr wrap="square">
            <a:spAutoFit/>
          </a:bodyPr>
          <a:lstStyle/>
          <a:p>
            <a:pPr marL="285750" indent="-285750">
              <a:spcBef>
                <a:spcPts val="600"/>
              </a:spcBef>
              <a:buFont typeface="Arial" panose="020B0604020202020204" pitchFamily="34" charset="0"/>
              <a:buChar char="•"/>
            </a:pP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舒格利单抗是</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全人源全长</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的</a:t>
            </a:r>
            <a:r>
              <a:rPr lang="en-US" altLang="zh-CN"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PD-L1</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单克隆抗体，免疫原性风险低，安全性高</a:t>
            </a:r>
            <a:endParaRPr lang="en-US" altLang="zh-CN"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spcBef>
                <a:spcPts val="600"/>
              </a:spcBef>
              <a:buFont typeface="Arial" panose="020B0604020202020204" pitchFamily="34" charset="0"/>
              <a:buChar char="•"/>
            </a:pP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在轻度肝损、轻中度肾损、以及≥</a:t>
            </a:r>
            <a:r>
              <a:rPr lang="en-US" altLang="zh-CN"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65</a:t>
            </a:r>
            <a:r>
              <a:rPr lang="zh-CN" altLang="en-US" sz="12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岁的老人患者中无需调整剂量</a:t>
            </a:r>
            <a:endParaRPr lang="en-US" altLang="zh-CN" sz="1200" b="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spcBef>
                <a:spcPts val="600"/>
              </a:spcBef>
              <a:buFont typeface="Arial" panose="020B0604020202020204" pitchFamily="34" charset="0"/>
              <a:buChar char="•"/>
            </a:pP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舒格利单抗</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大多不良反应为</a:t>
            </a:r>
            <a:r>
              <a:rPr lang="en-US" altLang="zh-CN" sz="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1-2</a:t>
            </a:r>
            <a:r>
              <a:rPr lang="zh-CN" altLang="en-US" sz="12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级</a:t>
            </a:r>
            <a:r>
              <a:rPr lang="zh-CN" altLang="en-US" sz="12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，可控可管理</a:t>
            </a:r>
            <a:r>
              <a:rPr lang="zh-CN" altLang="en-US" sz="12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r>
              <a:rPr lang="zh-CN" altLang="zh-CN" sz="1200" b="1" dirty="0">
                <a:effectLst/>
                <a:latin typeface="微软雅黑" panose="020B0503020204020204" pitchFamily="34" charset="-122"/>
                <a:ea typeface="微软雅黑" panose="020B0503020204020204" pitchFamily="34" charset="-122"/>
                <a:cs typeface="Times New Roman" panose="02020603050405020304" pitchFamily="18" charset="0"/>
              </a:rPr>
              <a:t>大多数免疫相关不良反应可逆</a:t>
            </a:r>
            <a:r>
              <a:rPr lang="zh-CN" altLang="en-US" sz="120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rPr>
              <a:t>并</a:t>
            </a:r>
            <a:r>
              <a:rPr lang="zh-CN" altLang="en-US" sz="1200" dirty="0">
                <a:effectLst/>
                <a:latin typeface="微软雅黑" panose="020B0503020204020204" pitchFamily="34" charset="-122"/>
                <a:ea typeface="微软雅黑" panose="020B0503020204020204" pitchFamily="34" charset="-122"/>
                <a:cs typeface="Times New Roman" panose="02020603050405020304" pitchFamily="18" charset="0"/>
              </a:rPr>
              <a:t>可</a:t>
            </a:r>
            <a:r>
              <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rPr>
              <a:t>通过中断治疗、给予皮质类固醇治疗和</a:t>
            </a:r>
            <a:r>
              <a:rPr lang="en-US" altLang="zh-CN" sz="12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200" dirty="0">
                <a:effectLst/>
                <a:latin typeface="微软雅黑" panose="020B0503020204020204" pitchFamily="34" charset="-122"/>
                <a:ea typeface="微软雅黑" panose="020B0503020204020204" pitchFamily="34" charset="-122"/>
                <a:cs typeface="Times New Roman" panose="02020603050405020304" pitchFamily="18" charset="0"/>
              </a:rPr>
              <a:t>或支持治疗处理</a:t>
            </a:r>
            <a:endParaRPr lang="en-US" altLang="zh-CN" sz="12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spcBef>
                <a:spcPts val="600"/>
              </a:spcBef>
              <a:buClr>
                <a:schemeClr val="tx1"/>
              </a:buClr>
              <a:buFont typeface="Arial" panose="020B0604020202020204" pitchFamily="34" charset="0"/>
              <a:buChar char="•"/>
            </a:pPr>
            <a:r>
              <a:rPr lang="zh-CN" altLang="en-US" sz="1200" b="1" kern="100" dirty="0">
                <a:latin typeface="微软雅黑" panose="020B0503020204020204" pitchFamily="34" charset="-122"/>
                <a:ea typeface="微软雅黑" panose="020B0503020204020204" pitchFamily="34" charset="-122"/>
                <a:cs typeface="Times New Roman" panose="02020603050405020304" pitchFamily="18" charset="0"/>
              </a:rPr>
              <a:t>无安全性警告、无黑框警告、无撤市信息</a:t>
            </a:r>
            <a:endParaRPr lang="en-US" altLang="zh-CN" sz="1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a:extLst>
              <a:ext uri="{FF2B5EF4-FFF2-40B4-BE49-F238E27FC236}">
                <a16:creationId xmlns:a16="http://schemas.microsoft.com/office/drawing/2014/main" id="{2EC9A8CF-558E-D594-C6DB-B10E96624B58}"/>
              </a:ext>
            </a:extLst>
          </p:cNvPr>
          <p:cNvSpPr txBox="1"/>
          <p:nvPr/>
        </p:nvSpPr>
        <p:spPr bwMode="gray">
          <a:xfrm>
            <a:off x="323999" y="540000"/>
            <a:ext cx="11451057" cy="475912"/>
          </a:xfrm>
          <a:prstGeom prst="rect">
            <a:avLst/>
          </a:prstGeom>
        </p:spPr>
        <p:txBody>
          <a:bodyPr wrap="square" lIns="45720" tIns="45720" rIns="45720" bIns="45720" rtlCol="0" anchor="ctr">
            <a:noAutofit/>
          </a:bodyPr>
          <a:lstStyle/>
          <a:p>
            <a:pPr marR="0" lvl="0" defTabSz="914400" rtl="0" eaLnBrk="1" fontAlgn="auto" latinLnBrk="0" hangingPunct="1">
              <a:lnSpc>
                <a:spcPct val="120000"/>
              </a:lnSpc>
              <a:spcBef>
                <a:spcPts val="600"/>
              </a:spcBef>
              <a:spcAft>
                <a:spcPct val="0"/>
              </a:spcAft>
              <a:buClrTx/>
              <a:buSzTx/>
              <a:tabLst/>
              <a:defRPr/>
            </a:pPr>
            <a:r>
              <a:rPr lang="zh-CN" altLang="en-US" sz="2200" b="1"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舒格利单抗</a:t>
            </a:r>
            <a:r>
              <a:rPr lang="zh-CN" altLang="en-US" sz="2200" b="1" i="0" strike="noStrike" kern="1200" cap="none" spc="0" baseline="0" dirty="0">
                <a:solidFill>
                  <a:schemeClr val="accent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免疫原性低</a:t>
            </a:r>
            <a:r>
              <a:rPr lang="zh-CN" altLang="en-US" sz="2200" b="1"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，安全性耐受性良好，在</a:t>
            </a:r>
            <a:r>
              <a:rPr lang="en-US" altLang="zh-CN" sz="2200" b="1" i="0" strike="noStrike" kern="1200" cap="none" spc="0" baseline="0" dirty="0">
                <a:solidFill>
                  <a:schemeClr val="accent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PD-1/L1</a:t>
            </a:r>
            <a:r>
              <a:rPr lang="zh-CN" altLang="en-US" sz="2200" b="1" i="0" strike="noStrike" kern="1200" cap="none" spc="0" baseline="0" dirty="0">
                <a:solidFill>
                  <a:schemeClr val="accent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抑制剂中免疫相关肺炎发生率低</a:t>
            </a:r>
            <a:endParaRPr lang="en-US" altLang="zh-CN" sz="2200" b="1" i="0" strike="noStrike" kern="1200" cap="none" spc="0" baseline="0" dirty="0">
              <a:solidFill>
                <a:schemeClr val="accent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endParaRPr>
          </a:p>
        </p:txBody>
      </p:sp>
      <p:sp>
        <p:nvSpPr>
          <p:cNvPr id="2" name="矩形 1">
            <a:extLst>
              <a:ext uri="{FF2B5EF4-FFF2-40B4-BE49-F238E27FC236}">
                <a16:creationId xmlns:a16="http://schemas.microsoft.com/office/drawing/2014/main" id="{8918A405-DD21-3D27-0F56-718C243FA218}"/>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11" name="文本框 10">
            <a:extLst>
              <a:ext uri="{FF2B5EF4-FFF2-40B4-BE49-F238E27FC236}">
                <a16:creationId xmlns:a16="http://schemas.microsoft.com/office/drawing/2014/main" id="{D605FA9A-AC72-D007-9D34-8F09BE771B54}"/>
              </a:ext>
            </a:extLst>
          </p:cNvPr>
          <p:cNvSpPr txBox="1"/>
          <p:nvPr/>
        </p:nvSpPr>
        <p:spPr bwMode="gray">
          <a:xfrm>
            <a:off x="3119019" y="1616869"/>
            <a:ext cx="6447820" cy="369332"/>
          </a:xfrm>
          <a:prstGeom prst="rect">
            <a:avLst/>
          </a:prstGeom>
          <a:noFill/>
        </p:spPr>
        <p:txBody>
          <a:bodyPr wrap="square">
            <a:spAutoFit/>
          </a:bodyPr>
          <a:lstStyle/>
          <a:p>
            <a:r>
              <a:rPr lang="zh-CN" altLang="en-US" sz="1800" b="1"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舒格利单抗在</a:t>
            </a:r>
            <a:r>
              <a:rPr lang="nl-NL" altLang="zh-CN" sz="1800" b="1"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PD-1/L1</a:t>
            </a:r>
            <a:r>
              <a:rPr lang="zh-CN" altLang="en-US" sz="1800" b="1" i="0" strike="noStrike" kern="1200" cap="none" spc="0" baseline="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抑制剂中</a:t>
            </a:r>
            <a:r>
              <a:rPr lang="zh-CN" altLang="en-US" sz="1800" b="1" i="0" strike="noStrike" kern="1200" cap="none" spc="0" baseline="0" dirty="0">
                <a:solidFill>
                  <a:srgbClr val="C00000"/>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免疫相关</a:t>
            </a:r>
            <a:r>
              <a:rPr lang="zh-CN" altLang="en-US" b="1" dirty="0">
                <a:solidFill>
                  <a:srgbClr val="C00000"/>
                </a:solidFill>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性肺炎</a:t>
            </a:r>
            <a:r>
              <a:rPr lang="zh-CN" altLang="en-US" sz="1800" b="1" i="0" strike="noStrike" kern="1200" cap="none" spc="0" baseline="0" dirty="0">
                <a:solidFill>
                  <a:srgbClr val="C00000"/>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发生率低</a:t>
            </a:r>
            <a:r>
              <a:rPr lang="en-US" altLang="zh-CN" sz="1800" b="1" i="0" strike="noStrike" kern="1200" cap="none" spc="0" baseline="0" dirty="0">
                <a:solidFill>
                  <a:srgbClr val="C00000"/>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a:t>
            </a:r>
            <a:endParaRPr lang="en-US" dirty="0"/>
          </a:p>
        </p:txBody>
      </p:sp>
      <p:sp>
        <p:nvSpPr>
          <p:cNvPr id="16" name="文本框 15">
            <a:extLst>
              <a:ext uri="{FF2B5EF4-FFF2-40B4-BE49-F238E27FC236}">
                <a16:creationId xmlns:a16="http://schemas.microsoft.com/office/drawing/2014/main" id="{17EAC467-7D4C-E2E6-8C26-94F3E794A603}"/>
              </a:ext>
            </a:extLst>
          </p:cNvPr>
          <p:cNvSpPr txBox="1"/>
          <p:nvPr/>
        </p:nvSpPr>
        <p:spPr bwMode="gray">
          <a:xfrm>
            <a:off x="8802915" y="4318841"/>
            <a:ext cx="2674184" cy="224581"/>
          </a:xfrm>
          <a:prstGeom prst="rect">
            <a:avLst/>
          </a:prstGeom>
        </p:spPr>
        <p:txBody>
          <a:bodyPr wrap="square" lIns="45720" tIns="45720" rIns="45720" bIns="45720" rtlCol="0">
            <a:noAutofit/>
          </a:bodyPr>
          <a:lstStyle/>
          <a:p>
            <a:pPr algn="r">
              <a:lnSpc>
                <a:spcPct val="90000"/>
              </a:lnSpc>
              <a:spcBef>
                <a:spcPts val="1000"/>
              </a:spcBef>
            </a:pPr>
            <a:r>
              <a:rPr lang="en-US" altLang="zh-CN" sz="900" i="1" dirty="0">
                <a:latin typeface="微软雅黑" panose="020B0503020204020204" pitchFamily="34" charset="-122"/>
                <a:ea typeface="微软雅黑" panose="020B0503020204020204" pitchFamily="34" charset="-122"/>
              </a:rPr>
              <a:t>*</a:t>
            </a:r>
            <a:r>
              <a:rPr lang="zh-CN" altLang="en-US" sz="900" i="1" dirty="0">
                <a:latin typeface="微软雅黑" panose="020B0503020204020204" pitchFamily="34" charset="-122"/>
                <a:ea typeface="微软雅黑" panose="020B0503020204020204" pitchFamily="34" charset="-122"/>
              </a:rPr>
              <a:t>非头对头比较，数据源自各药品临床试验</a:t>
            </a:r>
          </a:p>
        </p:txBody>
      </p:sp>
      <p:sp>
        <p:nvSpPr>
          <p:cNvPr id="7" name="内容占位符 2">
            <a:extLst>
              <a:ext uri="{FF2B5EF4-FFF2-40B4-BE49-F238E27FC236}">
                <a16:creationId xmlns:a16="http://schemas.microsoft.com/office/drawing/2014/main" id="{319F5360-53B1-03A9-6697-BB754E02049D}"/>
              </a:ext>
            </a:extLst>
          </p:cNvPr>
          <p:cNvSpPr txBox="1">
            <a:spLocks/>
          </p:cNvSpPr>
          <p:nvPr/>
        </p:nvSpPr>
        <p:spPr>
          <a:xfrm>
            <a:off x="1841554" y="6308948"/>
            <a:ext cx="9849162" cy="517437"/>
          </a:xfrm>
          <a:prstGeom prst="rect">
            <a:avLst/>
          </a:prstGeom>
        </p:spPr>
        <p:txBody>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altLang="zh-CN" sz="600" dirty="0">
                <a:solidFill>
                  <a:schemeClr val="bg1">
                    <a:lumMod val="50000"/>
                  </a:schemeClr>
                </a:solidFill>
                <a:cs typeface="+mn-ea"/>
                <a:sym typeface="+mn-lt"/>
              </a:rPr>
              <a:t>1.J Li, et al. 2023 WCGIC. Abstract O-4.   2.Zhigang Li, et al. 2021 ASCO. Abstract 4049.  3.Luo H, et al. JAMA. 2021 Sep 14;326(10)916-925.   4.Supplement to: Wang ZX, et al. Cancer Cell. 2022 Mar 14;40(3):277-288.e3.  5.Supplement to: Xu J, et al. Lancet Oncol. 2023 May;24(5):483-495.   6.Zhang X, et al. 2023 ESMO Congress. LBA79.   7.Xu J, et al. JAMA. 2023 Dec 5;330(21):2064-2074.   8.Rha SY, et al. Lancet Oncol. 2023 Nov;24(11):1181-1195.   9.Supplement to: Zhou C, et al. Lancet Oncol. 2022 Feb;23(2):220-233.  10.Supplement to: Wang Z, et al. J Clin Oncol. 2023 Jan 20;41(3):651-663.   11.Garassino MC, et al. J Clin Oncol. J Clin Oncol. 2023 Apr 10;41(11):1992-1998.   12.Yang Y, et al. J Thorac Oncol. 2020 Oct;15(10):1636-1646.   13.Supplement to: Zhou C, et al. Lancet Respir Med. 2021 Mar;9(3)305-314.  24.Novello S, et al. J Clin Oncol. 2023 Apr 10;41(11):1999-2006.    15.Zhou C. et al.J Thorac Oncol. 2021 Sep:16(9):1501-1511.  16.Supplement to: Ren S, et al. J Thorac Oncol. 2022 Apr;17(4):544-557. 17.Nishio M, et al. J Thorac Oncol. 2021 Apr;16(4):653-664.  18.Zhou Q, et al. Lancet Oncol 2022;23(2):209-219.  19.Antonia SJ, et al. N Engl J Med. 2017 Nov 16;377(20):1919-1929.  20.Wang Y, et al. Int J Radiat Oncol Biol Phys. 2022 Apr 1;112(5):1154-1164</a:t>
            </a:r>
          </a:p>
          <a:p>
            <a:endParaRPr lang="da-DK" altLang="zh-CN" sz="600" dirty="0">
              <a:solidFill>
                <a:schemeClr val="bg1">
                  <a:lumMod val="50000"/>
                </a:schemeClr>
              </a:solidFill>
              <a:cs typeface="+mn-ea"/>
              <a:sym typeface="+mn-lt"/>
            </a:endParaRPr>
          </a:p>
        </p:txBody>
      </p:sp>
      <p:graphicFrame>
        <p:nvGraphicFramePr>
          <p:cNvPr id="10" name="Chart 3">
            <a:extLst>
              <a:ext uri="{FF2B5EF4-FFF2-40B4-BE49-F238E27FC236}">
                <a16:creationId xmlns:a16="http://schemas.microsoft.com/office/drawing/2014/main" id="{5462AF83-88D6-0142-C6A0-AFABB2E790AE}"/>
              </a:ext>
            </a:extLst>
          </p:cNvPr>
          <p:cNvGraphicFramePr/>
          <p:nvPr>
            <p:custDataLst>
              <p:tags r:id="rId2"/>
            </p:custDataLst>
            <p:extLst>
              <p:ext uri="{D42A27DB-BD31-4B8C-83A1-F6EECF244321}">
                <p14:modId xmlns:p14="http://schemas.microsoft.com/office/powerpoint/2010/main" val="1951452032"/>
              </p:ext>
            </p:extLst>
          </p:nvPr>
        </p:nvGraphicFramePr>
        <p:xfrm>
          <a:off x="804863" y="2579688"/>
          <a:ext cx="10483850" cy="1528762"/>
        </p:xfrm>
        <a:graphic>
          <a:graphicData uri="http://schemas.openxmlformats.org/drawingml/2006/chart">
            <c:chart xmlns:c="http://schemas.openxmlformats.org/drawingml/2006/chart" xmlns:r="http://schemas.openxmlformats.org/officeDocument/2006/relationships" r:id="rId28"/>
          </a:graphicData>
        </a:graphic>
      </p:graphicFrame>
      <p:sp>
        <p:nvSpPr>
          <p:cNvPr id="61" name="Text Placeholder 2">
            <a:extLst>
              <a:ext uri="{FF2B5EF4-FFF2-40B4-BE49-F238E27FC236}">
                <a16:creationId xmlns:a16="http://schemas.microsoft.com/office/drawing/2014/main" id="{3A644D00-49DF-D4EC-50BB-09255634F395}"/>
              </a:ext>
            </a:extLst>
          </p:cNvPr>
          <p:cNvSpPr>
            <a:spLocks noGrp="1"/>
          </p:cNvSpPr>
          <p:nvPr>
            <p:custDataLst>
              <p:tags r:id="rId3"/>
            </p:custDataLst>
          </p:nvPr>
        </p:nvSpPr>
        <p:spPr bwMode="auto">
          <a:xfrm>
            <a:off x="914400"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34AB943-0540-4215-8EFC-E5AF83AF44AC}" type="datetime'''''''''''''''''''''舒''''''格''利'''''''''''''''''">
              <a:rPr lang="zh-CN" altLang="en-US" sz="1000" smtClean="0"/>
              <a:pPr/>
              <a:t>舒格利</a:t>
            </a:fld>
            <a:endParaRPr lang="en-US" sz="1000" dirty="0"/>
          </a:p>
        </p:txBody>
      </p:sp>
      <p:sp>
        <p:nvSpPr>
          <p:cNvPr id="62" name="Text Placeholder 2">
            <a:extLst>
              <a:ext uri="{FF2B5EF4-FFF2-40B4-BE49-F238E27FC236}">
                <a16:creationId xmlns:a16="http://schemas.microsoft.com/office/drawing/2014/main" id="{D20A4700-364B-92D8-77FC-D4F915AEEDE8}"/>
              </a:ext>
            </a:extLst>
          </p:cNvPr>
          <p:cNvSpPr>
            <a:spLocks noGrp="1"/>
          </p:cNvSpPr>
          <p:nvPr>
            <p:custDataLst>
              <p:tags r:id="rId4"/>
            </p:custDataLst>
          </p:nvPr>
        </p:nvSpPr>
        <p:spPr bwMode="auto">
          <a:xfrm>
            <a:off x="1425575"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C9EC0627-21E8-4540-813F-648176B55755}" type="datetime'''帕''''''''博''''''利''''珠'''''''''''''''''''''''''''">
              <a:rPr lang="zh-CN" altLang="en-US" sz="1000" smtClean="0"/>
              <a:pPr/>
              <a:t>帕博利珠</a:t>
            </a:fld>
            <a:endParaRPr lang="en-US" sz="1000" dirty="0"/>
          </a:p>
        </p:txBody>
      </p:sp>
      <p:sp>
        <p:nvSpPr>
          <p:cNvPr id="63" name="Text Placeholder 2">
            <a:extLst>
              <a:ext uri="{FF2B5EF4-FFF2-40B4-BE49-F238E27FC236}">
                <a16:creationId xmlns:a16="http://schemas.microsoft.com/office/drawing/2014/main" id="{0FADCEB8-83FD-B237-CE7F-C9108F4CDB05}"/>
              </a:ext>
            </a:extLst>
          </p:cNvPr>
          <p:cNvSpPr>
            <a:spLocks noGrp="1"/>
          </p:cNvSpPr>
          <p:nvPr>
            <p:custDataLst>
              <p:tags r:id="rId5"/>
            </p:custDataLst>
          </p:nvPr>
        </p:nvSpPr>
        <p:spPr bwMode="auto">
          <a:xfrm>
            <a:off x="1874838"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ED7B35A-ECC8-483A-B945-82FF2AAD7EB8}" type="datetime'''''''''卡''''''瑞''''''''''''利''珠'''''''''''''''''''''">
              <a:rPr lang="zh-CN" altLang="en-US" sz="1000" smtClean="0"/>
              <a:pPr/>
              <a:t>卡瑞利珠</a:t>
            </a:fld>
            <a:endParaRPr lang="en-US" sz="1000" dirty="0"/>
          </a:p>
        </p:txBody>
      </p:sp>
      <p:sp>
        <p:nvSpPr>
          <p:cNvPr id="64" name="Text Placeholder 2">
            <a:extLst>
              <a:ext uri="{FF2B5EF4-FFF2-40B4-BE49-F238E27FC236}">
                <a16:creationId xmlns:a16="http://schemas.microsoft.com/office/drawing/2014/main" id="{AABE6AB4-0D45-408E-3B8A-1A67C950C11D}"/>
              </a:ext>
            </a:extLst>
          </p:cNvPr>
          <p:cNvSpPr>
            <a:spLocks noGrp="1"/>
          </p:cNvSpPr>
          <p:nvPr>
            <p:custDataLst>
              <p:tags r:id="rId6"/>
            </p:custDataLst>
          </p:nvPr>
        </p:nvSpPr>
        <p:spPr bwMode="auto">
          <a:xfrm>
            <a:off x="2322513"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8F23DD29-F9B9-4711-B3AD-978D302551E5}" type="datetime'''''特''''''''''瑞''''''''''''''''''''普''利'''''''''''''">
              <a:rPr lang="zh-CN" altLang="en-US" sz="1000" smtClean="0"/>
              <a:pPr/>
              <a:t>特瑞普利</a:t>
            </a:fld>
            <a:endParaRPr lang="en-US" sz="1000" dirty="0"/>
          </a:p>
        </p:txBody>
      </p:sp>
      <p:sp>
        <p:nvSpPr>
          <p:cNvPr id="65" name="Text Placeholder 2">
            <a:extLst>
              <a:ext uri="{FF2B5EF4-FFF2-40B4-BE49-F238E27FC236}">
                <a16:creationId xmlns:a16="http://schemas.microsoft.com/office/drawing/2014/main" id="{53A9B67B-6202-30A0-3270-A5611DC6DA87}"/>
              </a:ext>
            </a:extLst>
          </p:cNvPr>
          <p:cNvSpPr>
            <a:spLocks noGrp="1"/>
          </p:cNvSpPr>
          <p:nvPr>
            <p:custDataLst>
              <p:tags r:id="rId7"/>
            </p:custDataLst>
          </p:nvPr>
        </p:nvSpPr>
        <p:spPr bwMode="auto">
          <a:xfrm>
            <a:off x="2771775"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5F77BB4A-BE7A-4BB8-9CFF-CF68005107F8}" type="datetime'''''替''''''''''''''''''雷''''''''''''利''''珠'''''''''''''''''">
              <a:rPr lang="zh-CN" altLang="en-US" sz="1000" smtClean="0"/>
              <a:pPr/>
              <a:t>替雷利珠</a:t>
            </a:fld>
            <a:endParaRPr lang="en-US" sz="1000" dirty="0"/>
          </a:p>
        </p:txBody>
      </p:sp>
      <p:sp>
        <p:nvSpPr>
          <p:cNvPr id="66" name="Text Placeholder 2">
            <a:extLst>
              <a:ext uri="{FF2B5EF4-FFF2-40B4-BE49-F238E27FC236}">
                <a16:creationId xmlns:a16="http://schemas.microsoft.com/office/drawing/2014/main" id="{99A81780-A13C-09BF-7CA0-FAF3E0DAED62}"/>
              </a:ext>
            </a:extLst>
          </p:cNvPr>
          <p:cNvSpPr>
            <a:spLocks noGrp="1"/>
          </p:cNvSpPr>
          <p:nvPr>
            <p:custDataLst>
              <p:tags r:id="rId8"/>
            </p:custDataLst>
          </p:nvPr>
        </p:nvSpPr>
        <p:spPr bwMode="auto">
          <a:xfrm>
            <a:off x="3605213"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F2AE86BF-3DC9-4250-BAB9-187CC245FEFC}" type="datetime'''''舒''''''''''''''''''''''''''''''格''''''''''利'''''''''">
              <a:rPr lang="zh-CN" altLang="en-US" sz="1000" smtClean="0"/>
              <a:pPr/>
              <a:t>舒格利</a:t>
            </a:fld>
            <a:endParaRPr lang="en-US" sz="1000" dirty="0"/>
          </a:p>
        </p:txBody>
      </p:sp>
      <p:sp>
        <p:nvSpPr>
          <p:cNvPr id="67" name="Text Placeholder 2">
            <a:extLst>
              <a:ext uri="{FF2B5EF4-FFF2-40B4-BE49-F238E27FC236}">
                <a16:creationId xmlns:a16="http://schemas.microsoft.com/office/drawing/2014/main" id="{560DDBAA-8CE8-6EFC-07C8-8EC1D5455407}"/>
              </a:ext>
            </a:extLst>
          </p:cNvPr>
          <p:cNvSpPr>
            <a:spLocks noGrp="1"/>
          </p:cNvSpPr>
          <p:nvPr>
            <p:custDataLst>
              <p:tags r:id="rId9"/>
            </p:custDataLst>
          </p:nvPr>
        </p:nvSpPr>
        <p:spPr bwMode="auto">
          <a:xfrm>
            <a:off x="4117975"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3B22589-D873-4EF2-B4BA-F018F611D686}" type="datetime'''''''''''''''''帕''''博''''''利珠'">
              <a:rPr lang="zh-CN" altLang="en-US" sz="1000" smtClean="0"/>
              <a:pPr/>
              <a:t>帕博利珠</a:t>
            </a:fld>
            <a:endParaRPr lang="en-US" sz="1000" dirty="0"/>
          </a:p>
        </p:txBody>
      </p:sp>
      <p:sp>
        <p:nvSpPr>
          <p:cNvPr id="68" name="Text Placeholder 2">
            <a:extLst>
              <a:ext uri="{FF2B5EF4-FFF2-40B4-BE49-F238E27FC236}">
                <a16:creationId xmlns:a16="http://schemas.microsoft.com/office/drawing/2014/main" id="{6A7FD8A0-D5CF-3308-C79C-852BE242274B}"/>
              </a:ext>
            </a:extLst>
          </p:cNvPr>
          <p:cNvSpPr>
            <a:spLocks noGrp="1"/>
          </p:cNvSpPr>
          <p:nvPr>
            <p:custDataLst>
              <p:tags r:id="rId10"/>
            </p:custDataLst>
          </p:nvPr>
        </p:nvSpPr>
        <p:spPr bwMode="auto">
          <a:xfrm>
            <a:off x="4502150"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2858F00-1CC9-4658-903A-20F97519D20B}" type="datetime'''''''''''''信''''''''''''迪''''''''''''''''''''''''''利'''">
              <a:rPr lang="zh-CN" altLang="en-US" sz="1000" smtClean="0"/>
              <a:pPr/>
              <a:t>信迪利</a:t>
            </a:fld>
            <a:endParaRPr lang="en-US" sz="1000" dirty="0"/>
          </a:p>
        </p:txBody>
      </p:sp>
      <p:sp>
        <p:nvSpPr>
          <p:cNvPr id="69" name="Text Placeholder 2">
            <a:extLst>
              <a:ext uri="{FF2B5EF4-FFF2-40B4-BE49-F238E27FC236}">
                <a16:creationId xmlns:a16="http://schemas.microsoft.com/office/drawing/2014/main" id="{7F1A72E1-82A9-A909-06C4-A395EDD40131}"/>
              </a:ext>
            </a:extLst>
          </p:cNvPr>
          <p:cNvSpPr>
            <a:spLocks noGrp="1"/>
          </p:cNvSpPr>
          <p:nvPr>
            <p:custDataLst>
              <p:tags r:id="rId11"/>
            </p:custDataLst>
          </p:nvPr>
        </p:nvSpPr>
        <p:spPr bwMode="auto">
          <a:xfrm>
            <a:off x="5400675"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EF454929-82E2-4CED-B15E-20A4911F7EF0}" type="datetime'''''''''''''''''''''舒''''''''格''''利'''''''''''''''''''''''">
              <a:rPr lang="zh-CN" altLang="en-US" sz="1000" smtClean="0"/>
              <a:pPr/>
              <a:t>舒格利</a:t>
            </a:fld>
            <a:endParaRPr lang="en-US" sz="1000" dirty="0"/>
          </a:p>
        </p:txBody>
      </p:sp>
      <p:sp>
        <p:nvSpPr>
          <p:cNvPr id="70" name="Text Placeholder 2">
            <a:extLst>
              <a:ext uri="{FF2B5EF4-FFF2-40B4-BE49-F238E27FC236}">
                <a16:creationId xmlns:a16="http://schemas.microsoft.com/office/drawing/2014/main" id="{6416BA86-D229-D468-45BB-11463B6601A7}"/>
              </a:ext>
            </a:extLst>
          </p:cNvPr>
          <p:cNvSpPr>
            <a:spLocks noGrp="1"/>
          </p:cNvSpPr>
          <p:nvPr>
            <p:custDataLst>
              <p:tags r:id="rId12"/>
            </p:custDataLst>
          </p:nvPr>
        </p:nvSpPr>
        <p:spPr bwMode="auto">
          <a:xfrm>
            <a:off x="5911850"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3E1E8053-5A28-434B-B76B-03D96F2D4C43}" type="datetime'''特''瑞''普''''''''''''''''''''''利'''''''''''''''''''''''''''">
              <a:rPr lang="zh-CN" altLang="en-US" sz="1000" smtClean="0"/>
              <a:pPr/>
              <a:t>特瑞普利</a:t>
            </a:fld>
            <a:endParaRPr lang="en-US" sz="1000" dirty="0"/>
          </a:p>
        </p:txBody>
      </p:sp>
      <p:sp>
        <p:nvSpPr>
          <p:cNvPr id="71" name="Text Placeholder 2">
            <a:extLst>
              <a:ext uri="{FF2B5EF4-FFF2-40B4-BE49-F238E27FC236}">
                <a16:creationId xmlns:a16="http://schemas.microsoft.com/office/drawing/2014/main" id="{1B069E0B-CD30-F4DD-AC98-FC1BC8BD8CB6}"/>
              </a:ext>
            </a:extLst>
          </p:cNvPr>
          <p:cNvSpPr>
            <a:spLocks noGrp="1"/>
          </p:cNvSpPr>
          <p:nvPr>
            <p:custDataLst>
              <p:tags r:id="rId13"/>
            </p:custDataLst>
          </p:nvPr>
        </p:nvSpPr>
        <p:spPr bwMode="auto">
          <a:xfrm>
            <a:off x="6361113"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8D3CC4D-B0CC-4C86-BD61-A7856378B9E7}" type="datetime'''''''''''''帕博利''''''''''''''''''''珠'''">
              <a:rPr lang="zh-CN" altLang="en-US" sz="1000" smtClean="0"/>
              <a:pPr/>
              <a:t>帕博利珠</a:t>
            </a:fld>
            <a:endParaRPr lang="en-US" sz="1000" dirty="0"/>
          </a:p>
        </p:txBody>
      </p:sp>
      <p:sp>
        <p:nvSpPr>
          <p:cNvPr id="72" name="Text Placeholder 2">
            <a:extLst>
              <a:ext uri="{FF2B5EF4-FFF2-40B4-BE49-F238E27FC236}">
                <a16:creationId xmlns:a16="http://schemas.microsoft.com/office/drawing/2014/main" id="{7C06E83A-4F57-2914-97BE-10E364885686}"/>
              </a:ext>
            </a:extLst>
          </p:cNvPr>
          <p:cNvSpPr>
            <a:spLocks noGrp="1"/>
          </p:cNvSpPr>
          <p:nvPr>
            <p:custDataLst>
              <p:tags r:id="rId14"/>
            </p:custDataLst>
          </p:nvPr>
        </p:nvSpPr>
        <p:spPr bwMode="auto">
          <a:xfrm>
            <a:off x="6810375"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E70B4B2C-930A-45C6-B551-430DE7BB2285}" type="datetime'''阿''替''''''''''''''''''''''''''利''''珠'''''''''">
              <a:rPr lang="zh-CN" altLang="en-US" sz="1000" smtClean="0"/>
              <a:pPr/>
              <a:t>阿替利珠</a:t>
            </a:fld>
            <a:endParaRPr lang="en-US" sz="1000" dirty="0"/>
          </a:p>
        </p:txBody>
      </p:sp>
      <p:sp>
        <p:nvSpPr>
          <p:cNvPr id="73" name="Text Placeholder 2">
            <a:extLst>
              <a:ext uri="{FF2B5EF4-FFF2-40B4-BE49-F238E27FC236}">
                <a16:creationId xmlns:a16="http://schemas.microsoft.com/office/drawing/2014/main" id="{C352491B-E762-E397-FDF4-5E22CD00EA0A}"/>
              </a:ext>
            </a:extLst>
          </p:cNvPr>
          <p:cNvSpPr>
            <a:spLocks noGrp="1"/>
          </p:cNvSpPr>
          <p:nvPr>
            <p:custDataLst>
              <p:tags r:id="rId15"/>
            </p:custDataLst>
          </p:nvPr>
        </p:nvSpPr>
        <p:spPr bwMode="auto">
          <a:xfrm>
            <a:off x="7194550"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F41EE70-7EEC-4262-8BEF-6E804BC99F0C}" type="datetime'信''''''''''''''''''迪''''''''利'''''''''''''''''''">
              <a:rPr lang="zh-CN" altLang="en-US" sz="1000" smtClean="0"/>
              <a:pPr/>
              <a:t>信迪利</a:t>
            </a:fld>
            <a:endParaRPr lang="en-US" sz="1000" dirty="0"/>
          </a:p>
        </p:txBody>
      </p:sp>
      <p:sp>
        <p:nvSpPr>
          <p:cNvPr id="74" name="Text Placeholder 2">
            <a:extLst>
              <a:ext uri="{FF2B5EF4-FFF2-40B4-BE49-F238E27FC236}">
                <a16:creationId xmlns:a16="http://schemas.microsoft.com/office/drawing/2014/main" id="{E07400A9-CFA1-7DED-7B2E-37B4BA56864A}"/>
              </a:ext>
            </a:extLst>
          </p:cNvPr>
          <p:cNvSpPr>
            <a:spLocks noGrp="1"/>
          </p:cNvSpPr>
          <p:nvPr>
            <p:custDataLst>
              <p:tags r:id="rId16"/>
            </p:custDataLst>
          </p:nvPr>
        </p:nvSpPr>
        <p:spPr bwMode="auto">
          <a:xfrm>
            <a:off x="7707313"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5F48CB5C-BE03-4618-B204-661D9CEC9E5C}" type="datetime'''''''''''''''卡''''''''''''''瑞''''''''''''利''''''''''珠'''">
              <a:rPr lang="zh-CN" altLang="en-US" sz="1000" smtClean="0"/>
              <a:pPr/>
              <a:t>卡瑞利珠</a:t>
            </a:fld>
            <a:endParaRPr lang="en-US" sz="1000" dirty="0"/>
          </a:p>
        </p:txBody>
      </p:sp>
      <p:sp>
        <p:nvSpPr>
          <p:cNvPr id="75" name="Text Placeholder 2">
            <a:extLst>
              <a:ext uri="{FF2B5EF4-FFF2-40B4-BE49-F238E27FC236}">
                <a16:creationId xmlns:a16="http://schemas.microsoft.com/office/drawing/2014/main" id="{C1655044-DA75-9CF7-E4D6-1F065BEC212A}"/>
              </a:ext>
            </a:extLst>
          </p:cNvPr>
          <p:cNvSpPr>
            <a:spLocks noGrp="1"/>
          </p:cNvSpPr>
          <p:nvPr>
            <p:custDataLst>
              <p:tags r:id="rId17"/>
            </p:custDataLst>
          </p:nvPr>
        </p:nvSpPr>
        <p:spPr bwMode="auto">
          <a:xfrm>
            <a:off x="8154988"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F586CDDE-6E12-418D-A114-B1144E5C6BCE}" type="datetime'''''''帕''''''博''''''''''''利''''''''''珠'''''">
              <a:rPr lang="zh-CN" altLang="en-US" sz="1000" smtClean="0"/>
              <a:pPr/>
              <a:t>帕博利珠</a:t>
            </a:fld>
            <a:endParaRPr lang="en-US" sz="1000" dirty="0"/>
          </a:p>
        </p:txBody>
      </p:sp>
      <p:sp>
        <p:nvSpPr>
          <p:cNvPr id="76" name="Text Placeholder 2">
            <a:extLst>
              <a:ext uri="{FF2B5EF4-FFF2-40B4-BE49-F238E27FC236}">
                <a16:creationId xmlns:a16="http://schemas.microsoft.com/office/drawing/2014/main" id="{59964314-474D-0A7E-37C0-22A4DFA8EE37}"/>
              </a:ext>
            </a:extLst>
          </p:cNvPr>
          <p:cNvSpPr>
            <a:spLocks noGrp="1"/>
          </p:cNvSpPr>
          <p:nvPr>
            <p:custDataLst>
              <p:tags r:id="rId18"/>
            </p:custDataLst>
          </p:nvPr>
        </p:nvSpPr>
        <p:spPr bwMode="auto">
          <a:xfrm>
            <a:off x="8540750" y="3844925"/>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621DD05D-CE65-44FC-8247-F0F012D9C939}" type="datetime'''''''''''''''''''信''''''''迪''''利'''''''''''''''''''''''''''''">
              <a:rPr lang="zh-CN" altLang="en-US" sz="1000" smtClean="0"/>
              <a:pPr/>
              <a:t>信迪利</a:t>
            </a:fld>
            <a:endParaRPr lang="en-US" sz="1000" dirty="0"/>
          </a:p>
        </p:txBody>
      </p:sp>
      <p:sp>
        <p:nvSpPr>
          <p:cNvPr id="77" name="Text Placeholder 2">
            <a:extLst>
              <a:ext uri="{FF2B5EF4-FFF2-40B4-BE49-F238E27FC236}">
                <a16:creationId xmlns:a16="http://schemas.microsoft.com/office/drawing/2014/main" id="{00753EAB-55EB-98BB-E199-BB0C9157F4AD}"/>
              </a:ext>
            </a:extLst>
          </p:cNvPr>
          <p:cNvSpPr>
            <a:spLocks noGrp="1"/>
          </p:cNvSpPr>
          <p:nvPr>
            <p:custDataLst>
              <p:tags r:id="rId19"/>
            </p:custDataLst>
          </p:nvPr>
        </p:nvSpPr>
        <p:spPr bwMode="auto">
          <a:xfrm>
            <a:off x="9053513"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C6B2D32F-87D0-4C24-9FAF-5CF4168EE0A1}" type="datetime'''''''''卡''瑞''''''''''''''利''''''''''''''''''''珠'''''">
              <a:rPr lang="zh-CN" altLang="en-US" sz="1000" smtClean="0"/>
              <a:pPr/>
              <a:t>卡瑞利珠</a:t>
            </a:fld>
            <a:endParaRPr lang="en-US" sz="1000" dirty="0"/>
          </a:p>
        </p:txBody>
      </p:sp>
      <p:sp>
        <p:nvSpPr>
          <p:cNvPr id="78" name="Text Placeholder 2">
            <a:extLst>
              <a:ext uri="{FF2B5EF4-FFF2-40B4-BE49-F238E27FC236}">
                <a16:creationId xmlns:a16="http://schemas.microsoft.com/office/drawing/2014/main" id="{DDDD4F66-8F4D-FB83-CE44-118F53ABE72D}"/>
              </a:ext>
            </a:extLst>
          </p:cNvPr>
          <p:cNvSpPr>
            <a:spLocks noGrp="1"/>
          </p:cNvSpPr>
          <p:nvPr>
            <p:custDataLst>
              <p:tags r:id="rId20"/>
            </p:custDataLst>
          </p:nvPr>
        </p:nvSpPr>
        <p:spPr bwMode="auto">
          <a:xfrm>
            <a:off x="9886950" y="3844926"/>
            <a:ext cx="39370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r>
              <a:rPr lang="zh-CN" altLang="en-US" sz="1000" dirty="0"/>
              <a:t>舒格利</a:t>
            </a:r>
            <a:endParaRPr lang="en-US" sz="1000" dirty="0"/>
          </a:p>
        </p:txBody>
      </p:sp>
      <p:sp>
        <p:nvSpPr>
          <p:cNvPr id="79" name="Text Placeholder 2">
            <a:extLst>
              <a:ext uri="{FF2B5EF4-FFF2-40B4-BE49-F238E27FC236}">
                <a16:creationId xmlns:a16="http://schemas.microsoft.com/office/drawing/2014/main" id="{EE5170BF-578F-DE30-F50C-C4811EC67939}"/>
              </a:ext>
            </a:extLst>
          </p:cNvPr>
          <p:cNvSpPr>
            <a:spLocks noGrp="1"/>
          </p:cNvSpPr>
          <p:nvPr>
            <p:custDataLst>
              <p:tags r:id="rId21"/>
            </p:custDataLst>
          </p:nvPr>
        </p:nvSpPr>
        <p:spPr bwMode="auto">
          <a:xfrm>
            <a:off x="10398125" y="3844925"/>
            <a:ext cx="266700" cy="2730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rtlCol="0" anchor="t">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ABD8164B-B890-48D8-B7A9-E429CAF2A6D0}" type="datetime'度''''''''''''''''伐''''''''''''''''''''''''''''''利''尤'''''''">
              <a:rPr lang="zh-CN" altLang="en-US" sz="1000" smtClean="0"/>
              <a:pPr/>
              <a:t>度伐利尤</a:t>
            </a:fld>
            <a:endParaRPr lang="en-US" sz="1000" dirty="0"/>
          </a:p>
        </p:txBody>
      </p:sp>
      <p:sp>
        <p:nvSpPr>
          <p:cNvPr id="81" name="Text Placeholder 2">
            <a:extLst>
              <a:ext uri="{FF2B5EF4-FFF2-40B4-BE49-F238E27FC236}">
                <a16:creationId xmlns:a16="http://schemas.microsoft.com/office/drawing/2014/main" id="{6BF88518-27C4-BAC9-7FBF-13BA6DA0F176}"/>
              </a:ext>
            </a:extLst>
          </p:cNvPr>
          <p:cNvSpPr>
            <a:spLocks noGrp="1"/>
          </p:cNvSpPr>
          <p:nvPr>
            <p:custDataLst>
              <p:tags r:id="rId22"/>
            </p:custDataLst>
          </p:nvPr>
        </p:nvSpPr>
        <p:spPr bwMode="gray">
          <a:xfrm>
            <a:off x="3654425" y="3584575"/>
            <a:ext cx="2968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7F6C0452-F25B-4B3D-B768-136823E33316}" type="datetime'''''0''''''''''''''''''''''''''''''''.''''0'''''''''''">
              <a:rPr lang="en-US" altLang="en-US" sz="1400" smtClean="0"/>
              <a:pPr/>
              <a:t>0.0</a:t>
            </a:fld>
            <a:endParaRPr lang="en-US" sz="1400" dirty="0"/>
          </a:p>
        </p:txBody>
      </p:sp>
      <p:sp>
        <p:nvSpPr>
          <p:cNvPr id="82" name="Text Placeholder 2">
            <a:extLst>
              <a:ext uri="{FF2B5EF4-FFF2-40B4-BE49-F238E27FC236}">
                <a16:creationId xmlns:a16="http://schemas.microsoft.com/office/drawing/2014/main" id="{54A16F3D-66E8-8C08-8156-F85FA2ACC316}"/>
              </a:ext>
            </a:extLst>
          </p:cNvPr>
          <p:cNvSpPr>
            <a:spLocks noGrp="1"/>
          </p:cNvSpPr>
          <p:nvPr>
            <p:custDataLst>
              <p:tags r:id="rId23"/>
            </p:custDataLst>
          </p:nvPr>
        </p:nvSpPr>
        <p:spPr bwMode="gray">
          <a:xfrm>
            <a:off x="8589963" y="3584575"/>
            <a:ext cx="296863" cy="1920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5400" tIns="0" rIns="25400" bIns="0" rtlCol="0" anchor="b">
            <a:noAutofit/>
          </a:bodyPr>
          <a:lstStyle>
            <a:lvl1pPr marL="228600" indent="-228600" algn="l" defTabSz="914400" rtl="0" eaLnBrk="1" latinLnBrk="0" hangingPunct="1">
              <a:lnSpc>
                <a:spcPct val="90000"/>
              </a:lnSpc>
              <a:spcBef>
                <a:spcPts val="2000"/>
              </a:spcBef>
              <a:buClrTx/>
              <a:buSzPct val="100000"/>
              <a:buFont typeface="Arial" panose="020B0604020202020204" pitchFamily="34" charset="0"/>
              <a:buChar char="•"/>
              <a:defRPr lang="en-US" sz="2000" kern="1200" dirty="0" smtClean="0">
                <a:solidFill>
                  <a:schemeClr val="tx1"/>
                </a:solidFill>
                <a:latin typeface="+mn-lt"/>
                <a:ea typeface="+mn-ea"/>
                <a:cs typeface="+mn-cs"/>
              </a:defRPr>
            </a:lvl1pPr>
            <a:lvl2pPr marL="457200" indent="-169863" algn="l" defTabSz="914400" rtl="0" eaLnBrk="1" latinLnBrk="0" hangingPunct="1">
              <a:lnSpc>
                <a:spcPct val="90000"/>
              </a:lnSpc>
              <a:spcBef>
                <a:spcPts val="1000"/>
              </a:spcBef>
              <a:buClrTx/>
              <a:buFont typeface="Arial" panose="020B0604020202020204" pitchFamily="34" charset="0"/>
              <a:buChar char="•"/>
              <a:defRPr sz="1800" kern="1200">
                <a:solidFill>
                  <a:schemeClr val="tx1"/>
                </a:solidFill>
                <a:latin typeface="+mn-lt"/>
                <a:ea typeface="+mn-ea"/>
                <a:cs typeface="+mn-cs"/>
              </a:defRPr>
            </a:lvl2pPr>
            <a:lvl3pPr marL="685800" indent="-171450" algn="l" defTabSz="914400" rtl="0" eaLnBrk="1" latinLnBrk="0" hangingPunct="1">
              <a:lnSpc>
                <a:spcPct val="90000"/>
              </a:lnSpc>
              <a:spcBef>
                <a:spcPts val="500"/>
              </a:spcBef>
              <a:buClrTx/>
              <a:buFont typeface="Arial" panose="020B0604020202020204" pitchFamily="34" charset="0"/>
              <a:buChar char="•"/>
              <a:defRPr sz="1600" kern="1200">
                <a:solidFill>
                  <a:schemeClr val="tx1"/>
                </a:solidFill>
                <a:latin typeface="+mn-lt"/>
                <a:ea typeface="+mn-ea"/>
                <a:cs typeface="+mn-cs"/>
              </a:defRPr>
            </a:lvl3pPr>
            <a:lvl4pPr marL="914400" indent="-171450" algn="l" defTabSz="914400" rtl="0" eaLnBrk="1" latinLnBrk="0" hangingPunct="1">
              <a:lnSpc>
                <a:spcPct val="90000"/>
              </a:lnSpc>
              <a:spcBef>
                <a:spcPts val="200"/>
              </a:spcBef>
              <a:buClrTx/>
              <a:buFont typeface="Arial" panose="020B0604020202020204" pitchFamily="34" charset="0"/>
              <a:buChar char="•"/>
              <a:defRPr sz="1400" kern="1200">
                <a:solidFill>
                  <a:schemeClr val="tx1"/>
                </a:solidFill>
                <a:latin typeface="+mn-lt"/>
                <a:ea typeface="+mn-ea"/>
                <a:cs typeface="+mn-cs"/>
              </a:defRPr>
            </a:lvl4pPr>
            <a:lvl5pPr marL="1089025" indent="-114300" algn="l" defTabSz="914400" rtl="0" eaLnBrk="1" latinLnBrk="0" hangingPunct="1">
              <a:lnSpc>
                <a:spcPct val="90000"/>
              </a:lnSpc>
              <a:spcBef>
                <a:spcPts val="100"/>
              </a:spcBef>
              <a:buClrTx/>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spcAft>
                <a:spcPct val="0"/>
              </a:spcAft>
              <a:buNone/>
            </a:pPr>
            <a:fld id="{99D5E14E-D7AF-49BE-B388-8A46DECCE1DA}" type="datetime'''''''''''''''''''''0''''''''''''''''.''''0'''''''">
              <a:rPr lang="en-US" altLang="en-US" sz="1400" smtClean="0"/>
              <a:pPr/>
              <a:t>0.0</a:t>
            </a:fld>
            <a:endParaRPr lang="en-US" sz="1400" dirty="0"/>
          </a:p>
        </p:txBody>
      </p:sp>
      <p:sp>
        <p:nvSpPr>
          <p:cNvPr id="83" name="文本框 82">
            <a:extLst>
              <a:ext uri="{FF2B5EF4-FFF2-40B4-BE49-F238E27FC236}">
                <a16:creationId xmlns:a16="http://schemas.microsoft.com/office/drawing/2014/main" id="{8F015027-D900-17F9-EB01-3F2050EEFB45}"/>
              </a:ext>
            </a:extLst>
          </p:cNvPr>
          <p:cNvSpPr txBox="1"/>
          <p:nvPr/>
        </p:nvSpPr>
        <p:spPr bwMode="gray">
          <a:xfrm>
            <a:off x="830219" y="2065338"/>
            <a:ext cx="2451100" cy="793750"/>
          </a:xfrm>
          <a:prstGeom prst="rect">
            <a:avLst/>
          </a:prstGeom>
        </p:spPr>
        <p:txBody>
          <a:bodyPr wrap="square" lIns="45720" tIns="45720" rIns="45720" bIns="45720" rtlCol="0">
            <a:noAutofit/>
          </a:bodyPr>
          <a:lstStyle/>
          <a:p>
            <a:pPr algn="ctr">
              <a:spcBef>
                <a:spcPts val="300"/>
              </a:spcBef>
            </a:pPr>
            <a:r>
              <a:rPr lang="zh-CN" altLang="en-US" sz="1200" b="1" dirty="0">
                <a:latin typeface="微软雅黑" panose="020B0503020204020204" pitchFamily="34" charset="-122"/>
                <a:ea typeface="微软雅黑" panose="020B0503020204020204" pitchFamily="34" charset="-122"/>
              </a:rPr>
              <a:t>晚期食管鳞癌</a:t>
            </a:r>
            <a:endParaRPr lang="en-US" altLang="zh-CN" sz="1200" b="1" dirty="0">
              <a:latin typeface="微软雅黑" panose="020B0503020204020204" pitchFamily="34" charset="-122"/>
              <a:ea typeface="微软雅黑" panose="020B0503020204020204" pitchFamily="34" charset="-122"/>
            </a:endParaRPr>
          </a:p>
          <a:p>
            <a:pPr algn="ctr">
              <a:spcBef>
                <a:spcPts val="300"/>
              </a:spcBef>
            </a:pPr>
            <a:r>
              <a:rPr lang="zh-CN" altLang="en-US" sz="1100" dirty="0">
                <a:latin typeface="微软雅黑" panose="020B0503020204020204" pitchFamily="34" charset="-122"/>
                <a:ea typeface="微软雅黑" panose="020B0503020204020204" pitchFamily="34" charset="-122"/>
              </a:rPr>
              <a:t>免疫</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化疗一线 </a:t>
            </a:r>
            <a:r>
              <a:rPr lang="en-US" altLang="zh-CN" sz="1100" baseline="30000" dirty="0">
                <a:latin typeface="微软雅黑" panose="020B0503020204020204" pitchFamily="34" charset="-122"/>
                <a:ea typeface="微软雅黑" panose="020B0503020204020204" pitchFamily="34" charset="-122"/>
              </a:rPr>
              <a:t>1-5</a:t>
            </a:r>
          </a:p>
          <a:p>
            <a:pPr algn="ctr">
              <a:spcBef>
                <a:spcPts val="300"/>
              </a:spcBef>
            </a:pPr>
            <a:r>
              <a:rPr lang="zh-CN" altLang="en-US" sz="1100" dirty="0">
                <a:latin typeface="微软雅黑" panose="020B0503020204020204" pitchFamily="34" charset="-122"/>
                <a:ea typeface="微软雅黑" panose="020B0503020204020204" pitchFamily="34" charset="-122"/>
              </a:rPr>
              <a:t>所有级别免疫相关性肺炎发生率，</a:t>
            </a:r>
            <a:r>
              <a:rPr lang="en-US" altLang="zh-CN" sz="1100" dirty="0">
                <a:latin typeface="微软雅黑" panose="020B0503020204020204" pitchFamily="34" charset="-122"/>
                <a:ea typeface="微软雅黑" panose="020B0503020204020204" pitchFamily="34" charset="-122"/>
              </a:rPr>
              <a:t>%</a:t>
            </a:r>
            <a:endParaRPr lang="en-US" sz="1100" dirty="0">
              <a:latin typeface="微软雅黑" panose="020B0503020204020204" pitchFamily="34" charset="-122"/>
              <a:ea typeface="微软雅黑" panose="020B0503020204020204" pitchFamily="34" charset="-122"/>
            </a:endParaRPr>
          </a:p>
        </p:txBody>
      </p:sp>
      <p:cxnSp>
        <p:nvCxnSpPr>
          <p:cNvPr id="84" name="直接连接符 83">
            <a:extLst>
              <a:ext uri="{FF2B5EF4-FFF2-40B4-BE49-F238E27FC236}">
                <a16:creationId xmlns:a16="http://schemas.microsoft.com/office/drawing/2014/main" id="{50EF6D6B-66F1-0F92-B0CE-C212B85CB5EB}"/>
              </a:ext>
            </a:extLst>
          </p:cNvPr>
          <p:cNvCxnSpPr>
            <a:cxnSpLocks/>
          </p:cNvCxnSpPr>
          <p:nvPr/>
        </p:nvCxnSpPr>
        <p:spPr bwMode="gray">
          <a:xfrm>
            <a:off x="3338513" y="2178050"/>
            <a:ext cx="0" cy="1641475"/>
          </a:xfrm>
          <a:prstGeom prst="line">
            <a:avLst/>
          </a:prstGeom>
          <a:noFill/>
          <a:ln w="6350" cap="rnd">
            <a:solidFill>
              <a:schemeClr val="bg1">
                <a:lumMod val="75000"/>
              </a:schemeClr>
            </a:solidFill>
            <a:prstDash val="dash"/>
            <a:round/>
            <a:headEnd/>
            <a:tailEnd/>
          </a:ln>
          <a:effectLst/>
        </p:spPr>
      </p:cxnSp>
      <p:sp>
        <p:nvSpPr>
          <p:cNvPr id="85" name="文本框 84">
            <a:extLst>
              <a:ext uri="{FF2B5EF4-FFF2-40B4-BE49-F238E27FC236}">
                <a16:creationId xmlns:a16="http://schemas.microsoft.com/office/drawing/2014/main" id="{9B8AE414-8BED-BB05-4C9B-98956591C02A}"/>
              </a:ext>
            </a:extLst>
          </p:cNvPr>
          <p:cNvSpPr txBox="1"/>
          <p:nvPr/>
        </p:nvSpPr>
        <p:spPr bwMode="gray">
          <a:xfrm>
            <a:off x="3458369" y="2073275"/>
            <a:ext cx="1531938" cy="793750"/>
          </a:xfrm>
          <a:prstGeom prst="rect">
            <a:avLst/>
          </a:prstGeom>
        </p:spPr>
        <p:txBody>
          <a:bodyPr wrap="square" lIns="45720" tIns="45720" rIns="45720" bIns="45720" rtlCol="0">
            <a:noAutofit/>
          </a:bodyPr>
          <a:lstStyle/>
          <a:p>
            <a:pPr algn="ctr">
              <a:spcBef>
                <a:spcPts val="300"/>
              </a:spcBef>
            </a:pPr>
            <a:r>
              <a:rPr lang="zh-CN" altLang="en-US" sz="1200" b="1" dirty="0">
                <a:latin typeface="微软雅黑" panose="020B0503020204020204" pitchFamily="34" charset="-122"/>
                <a:ea typeface="微软雅黑" panose="020B0503020204020204" pitchFamily="34" charset="-122"/>
              </a:rPr>
              <a:t>晚期胃癌</a:t>
            </a:r>
            <a:endParaRPr lang="en-US" altLang="zh-CN" sz="1200" b="1" dirty="0">
              <a:latin typeface="微软雅黑" panose="020B0503020204020204" pitchFamily="34" charset="-122"/>
              <a:ea typeface="微软雅黑" panose="020B0503020204020204" pitchFamily="34" charset="-122"/>
            </a:endParaRPr>
          </a:p>
          <a:p>
            <a:pPr algn="ctr">
              <a:spcBef>
                <a:spcPts val="300"/>
              </a:spcBef>
            </a:pPr>
            <a:r>
              <a:rPr lang="zh-CN" altLang="en-US" sz="1100" dirty="0">
                <a:latin typeface="微软雅黑" panose="020B0503020204020204" pitchFamily="34" charset="-122"/>
                <a:ea typeface="微软雅黑" panose="020B0503020204020204" pitchFamily="34" charset="-122"/>
              </a:rPr>
              <a:t>免疫</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化疗一线 </a:t>
            </a:r>
            <a:r>
              <a:rPr lang="en-US" altLang="zh-CN" sz="1100" baseline="30000" dirty="0">
                <a:latin typeface="微软雅黑" panose="020B0503020204020204" pitchFamily="34" charset="-122"/>
                <a:ea typeface="微软雅黑" panose="020B0503020204020204" pitchFamily="34" charset="-122"/>
              </a:rPr>
              <a:t>6-8</a:t>
            </a:r>
          </a:p>
          <a:p>
            <a:pPr algn="ctr">
              <a:spcBef>
                <a:spcPts val="300"/>
              </a:spcBef>
            </a:pP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级免疫相关性肺炎发生率，</a:t>
            </a:r>
            <a:r>
              <a:rPr lang="en-US" altLang="zh-CN" sz="1100" dirty="0">
                <a:latin typeface="微软雅黑" panose="020B0503020204020204" pitchFamily="34" charset="-122"/>
                <a:ea typeface="微软雅黑" panose="020B0503020204020204" pitchFamily="34" charset="-122"/>
              </a:rPr>
              <a:t>%</a:t>
            </a:r>
            <a:endParaRPr lang="en-US" sz="1100" dirty="0">
              <a:latin typeface="微软雅黑" panose="020B0503020204020204" pitchFamily="34" charset="-122"/>
              <a:ea typeface="微软雅黑" panose="020B0503020204020204" pitchFamily="34" charset="-122"/>
            </a:endParaRPr>
          </a:p>
        </p:txBody>
      </p:sp>
      <p:cxnSp>
        <p:nvCxnSpPr>
          <p:cNvPr id="86" name="直接连接符 85">
            <a:extLst>
              <a:ext uri="{FF2B5EF4-FFF2-40B4-BE49-F238E27FC236}">
                <a16:creationId xmlns:a16="http://schemas.microsoft.com/office/drawing/2014/main" id="{61309347-FF00-B5B7-D421-B631A3B0336A}"/>
              </a:ext>
            </a:extLst>
          </p:cNvPr>
          <p:cNvCxnSpPr>
            <a:cxnSpLocks/>
          </p:cNvCxnSpPr>
          <p:nvPr/>
        </p:nvCxnSpPr>
        <p:spPr bwMode="gray">
          <a:xfrm>
            <a:off x="5086350" y="2178050"/>
            <a:ext cx="0" cy="1936750"/>
          </a:xfrm>
          <a:prstGeom prst="line">
            <a:avLst/>
          </a:prstGeom>
          <a:noFill/>
          <a:ln w="6350" cap="rnd">
            <a:solidFill>
              <a:schemeClr val="bg1">
                <a:lumMod val="75000"/>
              </a:schemeClr>
            </a:solidFill>
            <a:prstDash val="dash"/>
            <a:round/>
            <a:headEnd/>
            <a:tailEnd/>
          </a:ln>
          <a:effectLst/>
        </p:spPr>
      </p:cxnSp>
      <p:sp>
        <p:nvSpPr>
          <p:cNvPr id="87" name="文本框 86">
            <a:extLst>
              <a:ext uri="{FF2B5EF4-FFF2-40B4-BE49-F238E27FC236}">
                <a16:creationId xmlns:a16="http://schemas.microsoft.com/office/drawing/2014/main" id="{E45E1024-566F-8AA0-6E71-F74BA92F1540}"/>
              </a:ext>
            </a:extLst>
          </p:cNvPr>
          <p:cNvSpPr txBox="1"/>
          <p:nvPr/>
        </p:nvSpPr>
        <p:spPr bwMode="gray">
          <a:xfrm>
            <a:off x="5495925" y="2073275"/>
            <a:ext cx="3397250" cy="793750"/>
          </a:xfrm>
          <a:prstGeom prst="rect">
            <a:avLst/>
          </a:prstGeom>
        </p:spPr>
        <p:txBody>
          <a:bodyPr wrap="square" lIns="45720" tIns="45720" rIns="45720" bIns="45720" rtlCol="0">
            <a:noAutofit/>
          </a:bodyPr>
          <a:lstStyle/>
          <a:p>
            <a:pPr algn="ctr">
              <a:spcBef>
                <a:spcPts val="300"/>
              </a:spcBef>
            </a:pPr>
            <a:r>
              <a:rPr lang="zh-CN" altLang="en-US" sz="1200" b="1" dirty="0">
                <a:latin typeface="微软雅黑" panose="020B0503020204020204" pitchFamily="34" charset="-122"/>
                <a:ea typeface="微软雅黑" panose="020B0503020204020204" pitchFamily="34" charset="-122"/>
              </a:rPr>
              <a:t>晚期非小细胞肺癌</a:t>
            </a:r>
            <a:endParaRPr lang="en-US" altLang="zh-CN" sz="1200" b="1" dirty="0">
              <a:latin typeface="微软雅黑" panose="020B0503020204020204" pitchFamily="34" charset="-122"/>
              <a:ea typeface="微软雅黑" panose="020B0503020204020204" pitchFamily="34" charset="-122"/>
            </a:endParaRPr>
          </a:p>
          <a:p>
            <a:pPr algn="ctr">
              <a:spcBef>
                <a:spcPts val="300"/>
              </a:spcBef>
            </a:pPr>
            <a:r>
              <a:rPr lang="zh-CN" altLang="en-US" sz="1100" dirty="0">
                <a:latin typeface="微软雅黑" panose="020B0503020204020204" pitchFamily="34" charset="-122"/>
                <a:ea typeface="微软雅黑" panose="020B0503020204020204" pitchFamily="34" charset="-122"/>
              </a:rPr>
              <a:t>免疫</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化疗一线 </a:t>
            </a:r>
            <a:r>
              <a:rPr lang="en-US" altLang="zh-CN" sz="1100" baseline="30000" dirty="0">
                <a:latin typeface="微软雅黑" panose="020B0503020204020204" pitchFamily="34" charset="-122"/>
                <a:ea typeface="微软雅黑" panose="020B0503020204020204" pitchFamily="34" charset="-122"/>
              </a:rPr>
              <a:t>9-17</a:t>
            </a:r>
          </a:p>
          <a:p>
            <a:pPr algn="ctr">
              <a:spcBef>
                <a:spcPts val="300"/>
              </a:spcBef>
            </a:pP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级免疫相关性肺炎发生率，</a:t>
            </a:r>
            <a:r>
              <a:rPr lang="en-US" altLang="zh-CN" sz="1100" dirty="0">
                <a:latin typeface="微软雅黑" panose="020B0503020204020204" pitchFamily="34" charset="-122"/>
                <a:ea typeface="微软雅黑" panose="020B0503020204020204" pitchFamily="34" charset="-122"/>
              </a:rPr>
              <a:t>%</a:t>
            </a:r>
            <a:endParaRPr lang="en-US" sz="1100" dirty="0">
              <a:latin typeface="微软雅黑" panose="020B0503020204020204" pitchFamily="34" charset="-122"/>
              <a:ea typeface="微软雅黑" panose="020B0503020204020204" pitchFamily="34" charset="-122"/>
            </a:endParaRPr>
          </a:p>
        </p:txBody>
      </p:sp>
      <p:cxnSp>
        <p:nvCxnSpPr>
          <p:cNvPr id="88" name="直接连接符 87">
            <a:extLst>
              <a:ext uri="{FF2B5EF4-FFF2-40B4-BE49-F238E27FC236}">
                <a16:creationId xmlns:a16="http://schemas.microsoft.com/office/drawing/2014/main" id="{2CA6C0A6-E7C5-35D7-958A-9612E5DF8F13}"/>
              </a:ext>
            </a:extLst>
          </p:cNvPr>
          <p:cNvCxnSpPr>
            <a:cxnSpLocks/>
          </p:cNvCxnSpPr>
          <p:nvPr/>
        </p:nvCxnSpPr>
        <p:spPr bwMode="gray">
          <a:xfrm>
            <a:off x="9517063" y="2047875"/>
            <a:ext cx="0" cy="1797050"/>
          </a:xfrm>
          <a:prstGeom prst="line">
            <a:avLst/>
          </a:prstGeom>
          <a:noFill/>
          <a:ln w="6350" cap="rnd">
            <a:solidFill>
              <a:schemeClr val="bg1">
                <a:lumMod val="75000"/>
              </a:schemeClr>
            </a:solidFill>
            <a:prstDash val="dash"/>
            <a:round/>
            <a:headEnd/>
            <a:tailEnd/>
          </a:ln>
          <a:effectLst/>
        </p:spPr>
      </p:cxnSp>
      <p:sp>
        <p:nvSpPr>
          <p:cNvPr id="89" name="文本框 88">
            <a:extLst>
              <a:ext uri="{FF2B5EF4-FFF2-40B4-BE49-F238E27FC236}">
                <a16:creationId xmlns:a16="http://schemas.microsoft.com/office/drawing/2014/main" id="{74357CDD-3049-5759-9CEA-F8E0D22754D4}"/>
              </a:ext>
            </a:extLst>
          </p:cNvPr>
          <p:cNvSpPr txBox="1"/>
          <p:nvPr/>
        </p:nvSpPr>
        <p:spPr bwMode="gray">
          <a:xfrm>
            <a:off x="9566839" y="2022475"/>
            <a:ext cx="1835150" cy="793750"/>
          </a:xfrm>
          <a:prstGeom prst="rect">
            <a:avLst/>
          </a:prstGeom>
        </p:spPr>
        <p:txBody>
          <a:bodyPr wrap="square" lIns="45720" tIns="45720" rIns="45720" bIns="45720" rtlCol="0">
            <a:noAutofit/>
          </a:bodyPr>
          <a:lstStyle/>
          <a:p>
            <a:pPr algn="ctr">
              <a:spcBef>
                <a:spcPts val="300"/>
              </a:spcBef>
            </a:pPr>
            <a:r>
              <a:rPr lang="en-US" altLang="zh-CN" sz="1200" b="1" dirty="0">
                <a:latin typeface="微软雅黑" panose="020B0503020204020204" pitchFamily="34" charset="-122"/>
                <a:ea typeface="微软雅黑" panose="020B0503020204020204" pitchFamily="34" charset="-122"/>
              </a:rPr>
              <a:t>Ⅲ</a:t>
            </a:r>
            <a:r>
              <a:rPr lang="zh-CN" altLang="en-US" sz="1200" b="1" dirty="0">
                <a:latin typeface="微软雅黑" panose="020B0503020204020204" pitchFamily="34" charset="-122"/>
                <a:ea typeface="微软雅黑" panose="020B0503020204020204" pitchFamily="34" charset="-122"/>
              </a:rPr>
              <a:t>期不可切非小细胞肺癌</a:t>
            </a:r>
            <a:endParaRPr lang="en-US" altLang="zh-CN" sz="1200" b="1" dirty="0">
              <a:latin typeface="微软雅黑" panose="020B0503020204020204" pitchFamily="34" charset="-122"/>
              <a:ea typeface="微软雅黑" panose="020B0503020204020204" pitchFamily="34" charset="-122"/>
            </a:endParaRPr>
          </a:p>
          <a:p>
            <a:pPr algn="ctr">
              <a:spcBef>
                <a:spcPts val="300"/>
              </a:spcBef>
            </a:pPr>
            <a:r>
              <a:rPr lang="zh-CN" altLang="en-US" sz="1100" dirty="0">
                <a:latin typeface="微软雅黑" panose="020B0503020204020204" pitchFamily="34" charset="-122"/>
                <a:ea typeface="微软雅黑" panose="020B0503020204020204" pitchFamily="34" charset="-122"/>
              </a:rPr>
              <a:t>同步或序贯放化疗后免疫巩固治疗</a:t>
            </a:r>
            <a:r>
              <a:rPr lang="en-US" altLang="zh-CN" sz="1100" baseline="30000" dirty="0">
                <a:latin typeface="微软雅黑" panose="020B0503020204020204" pitchFamily="34" charset="-122"/>
                <a:ea typeface="微软雅黑" panose="020B0503020204020204" pitchFamily="34" charset="-122"/>
              </a:rPr>
              <a:t>18-20</a:t>
            </a:r>
            <a:endParaRPr lang="en-US" altLang="zh-CN" sz="1100" dirty="0">
              <a:latin typeface="微软雅黑" panose="020B0503020204020204" pitchFamily="34" charset="-122"/>
              <a:ea typeface="微软雅黑" panose="020B0503020204020204" pitchFamily="34" charset="-122"/>
            </a:endParaRPr>
          </a:p>
          <a:p>
            <a:pPr algn="ctr">
              <a:spcBef>
                <a:spcPts val="300"/>
              </a:spcBef>
            </a:pPr>
            <a:r>
              <a:rPr lang="zh-CN" altLang="en-US" sz="1100" dirty="0">
                <a:latin typeface="微软雅黑" panose="020B0503020204020204" pitchFamily="34" charset="-122"/>
                <a:ea typeface="微软雅黑" panose="020B0503020204020204" pitchFamily="34" charset="-122"/>
              </a:rPr>
              <a:t>≥</a:t>
            </a:r>
            <a:r>
              <a:rPr lang="en-US" altLang="zh-CN" sz="1100" dirty="0">
                <a:latin typeface="微软雅黑" panose="020B0503020204020204" pitchFamily="34" charset="-122"/>
                <a:ea typeface="微软雅黑" panose="020B0503020204020204" pitchFamily="34" charset="-122"/>
              </a:rPr>
              <a:t>3</a:t>
            </a:r>
            <a:r>
              <a:rPr lang="zh-CN" altLang="en-US" sz="1100" dirty="0">
                <a:latin typeface="微软雅黑" panose="020B0503020204020204" pitchFamily="34" charset="-122"/>
                <a:ea typeface="微软雅黑" panose="020B0503020204020204" pitchFamily="34" charset="-122"/>
              </a:rPr>
              <a:t>级肺炎发生率，</a:t>
            </a:r>
            <a:r>
              <a:rPr lang="en-US" altLang="zh-CN" sz="1100" dirty="0">
                <a:latin typeface="微软雅黑" panose="020B0503020204020204" pitchFamily="34" charset="-122"/>
                <a:ea typeface="微软雅黑" panose="020B0503020204020204" pitchFamily="34" charset="-122"/>
              </a:rPr>
              <a:t>%</a:t>
            </a:r>
            <a:endParaRPr lang="en-US" sz="1100" dirty="0">
              <a:latin typeface="微软雅黑" panose="020B0503020204020204" pitchFamily="34" charset="-122"/>
              <a:ea typeface="微软雅黑" panose="020B0503020204020204" pitchFamily="34" charset="-122"/>
            </a:endParaRPr>
          </a:p>
        </p:txBody>
      </p:sp>
      <p:sp>
        <p:nvSpPr>
          <p:cNvPr id="90" name="矩形 89">
            <a:extLst>
              <a:ext uri="{FF2B5EF4-FFF2-40B4-BE49-F238E27FC236}">
                <a16:creationId xmlns:a16="http://schemas.microsoft.com/office/drawing/2014/main" id="{5E9D6507-C9EF-11F4-586B-9278113D3C0A}"/>
              </a:ext>
            </a:extLst>
          </p:cNvPr>
          <p:cNvSpPr/>
          <p:nvPr/>
        </p:nvSpPr>
        <p:spPr bwMode="gray">
          <a:xfrm>
            <a:off x="879475" y="3208338"/>
            <a:ext cx="469901" cy="793750"/>
          </a:xfrm>
          <a:prstGeom prst="rect">
            <a:avLst/>
          </a:prstGeom>
          <a:noFill/>
          <a:ln w="19050" cap="flat" cmpd="sng" algn="ctr">
            <a:solidFill>
              <a:schemeClr val="accent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91" name="矩形 90">
            <a:extLst>
              <a:ext uri="{FF2B5EF4-FFF2-40B4-BE49-F238E27FC236}">
                <a16:creationId xmlns:a16="http://schemas.microsoft.com/office/drawing/2014/main" id="{F6337590-92D2-4FCC-291F-3A26176C4EE2}"/>
              </a:ext>
            </a:extLst>
          </p:cNvPr>
          <p:cNvSpPr/>
          <p:nvPr/>
        </p:nvSpPr>
        <p:spPr bwMode="gray">
          <a:xfrm>
            <a:off x="5365749" y="3484563"/>
            <a:ext cx="449264" cy="496888"/>
          </a:xfrm>
          <a:prstGeom prst="rect">
            <a:avLst/>
          </a:prstGeom>
          <a:noFill/>
          <a:ln w="19050" cap="flat" cmpd="sng" algn="ctr">
            <a:solidFill>
              <a:schemeClr val="accent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92" name="矩形 91">
            <a:extLst>
              <a:ext uri="{FF2B5EF4-FFF2-40B4-BE49-F238E27FC236}">
                <a16:creationId xmlns:a16="http://schemas.microsoft.com/office/drawing/2014/main" id="{37961B57-446A-6D0A-F4C6-5CA4DAB78E81}"/>
              </a:ext>
            </a:extLst>
          </p:cNvPr>
          <p:cNvSpPr/>
          <p:nvPr/>
        </p:nvSpPr>
        <p:spPr bwMode="gray">
          <a:xfrm>
            <a:off x="3549649" y="3484563"/>
            <a:ext cx="496889" cy="517525"/>
          </a:xfrm>
          <a:prstGeom prst="rect">
            <a:avLst/>
          </a:prstGeom>
          <a:noFill/>
          <a:ln w="19050" cap="flat" cmpd="sng" algn="ctr">
            <a:solidFill>
              <a:schemeClr val="accent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93" name="矩形 92">
            <a:extLst>
              <a:ext uri="{FF2B5EF4-FFF2-40B4-BE49-F238E27FC236}">
                <a16:creationId xmlns:a16="http://schemas.microsoft.com/office/drawing/2014/main" id="{4E05C262-A637-4127-8294-86000A3E2ED7}"/>
              </a:ext>
            </a:extLst>
          </p:cNvPr>
          <p:cNvSpPr/>
          <p:nvPr/>
        </p:nvSpPr>
        <p:spPr bwMode="gray">
          <a:xfrm>
            <a:off x="9790112" y="3201988"/>
            <a:ext cx="511173" cy="958850"/>
          </a:xfrm>
          <a:prstGeom prst="rect">
            <a:avLst/>
          </a:prstGeom>
          <a:noFill/>
          <a:ln w="19050" cap="flat" cmpd="sng" algn="ctr">
            <a:solidFill>
              <a:schemeClr val="accent2"/>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cxnSp>
        <p:nvCxnSpPr>
          <p:cNvPr id="94" name="直接连接符 93">
            <a:extLst>
              <a:ext uri="{FF2B5EF4-FFF2-40B4-BE49-F238E27FC236}">
                <a16:creationId xmlns:a16="http://schemas.microsoft.com/office/drawing/2014/main" id="{DAE92730-40D7-C93A-A30F-AF7B2C1E401D}"/>
              </a:ext>
            </a:extLst>
          </p:cNvPr>
          <p:cNvCxnSpPr>
            <a:cxnSpLocks/>
          </p:cNvCxnSpPr>
          <p:nvPr/>
        </p:nvCxnSpPr>
        <p:spPr bwMode="gray">
          <a:xfrm>
            <a:off x="5302250" y="4173538"/>
            <a:ext cx="868363" cy="0"/>
          </a:xfrm>
          <a:prstGeom prst="line">
            <a:avLst/>
          </a:prstGeom>
          <a:noFill/>
          <a:ln w="28575" cap="rnd">
            <a:solidFill>
              <a:schemeClr val="bg1">
                <a:lumMod val="65000"/>
              </a:schemeClr>
            </a:solidFill>
            <a:prstDash val="solid"/>
            <a:round/>
            <a:headEnd/>
            <a:tailEnd/>
          </a:ln>
          <a:effectLst/>
        </p:spPr>
      </p:cxnSp>
      <p:cxnSp>
        <p:nvCxnSpPr>
          <p:cNvPr id="95" name="直接连接符 94">
            <a:extLst>
              <a:ext uri="{FF2B5EF4-FFF2-40B4-BE49-F238E27FC236}">
                <a16:creationId xmlns:a16="http://schemas.microsoft.com/office/drawing/2014/main" id="{C5D7356E-9C60-FEA5-726A-A8B8753FB1DC}"/>
              </a:ext>
            </a:extLst>
          </p:cNvPr>
          <p:cNvCxnSpPr>
            <a:cxnSpLocks/>
          </p:cNvCxnSpPr>
          <p:nvPr/>
        </p:nvCxnSpPr>
        <p:spPr bwMode="gray">
          <a:xfrm>
            <a:off x="6326188" y="4173538"/>
            <a:ext cx="1647825" cy="0"/>
          </a:xfrm>
          <a:prstGeom prst="line">
            <a:avLst/>
          </a:prstGeom>
          <a:noFill/>
          <a:ln w="28575" cap="rnd">
            <a:solidFill>
              <a:schemeClr val="bg1">
                <a:lumMod val="65000"/>
              </a:schemeClr>
            </a:solidFill>
            <a:prstDash val="solid"/>
            <a:round/>
            <a:headEnd/>
            <a:tailEnd/>
          </a:ln>
          <a:effectLst/>
        </p:spPr>
      </p:cxnSp>
      <p:cxnSp>
        <p:nvCxnSpPr>
          <p:cNvPr id="96" name="直接连接符 95">
            <a:extLst>
              <a:ext uri="{FF2B5EF4-FFF2-40B4-BE49-F238E27FC236}">
                <a16:creationId xmlns:a16="http://schemas.microsoft.com/office/drawing/2014/main" id="{3E438C1F-B041-22C3-8118-65F85632FEC4}"/>
              </a:ext>
            </a:extLst>
          </p:cNvPr>
          <p:cNvCxnSpPr>
            <a:cxnSpLocks/>
          </p:cNvCxnSpPr>
          <p:nvPr/>
        </p:nvCxnSpPr>
        <p:spPr bwMode="gray">
          <a:xfrm>
            <a:off x="8154988" y="4173538"/>
            <a:ext cx="1165225" cy="0"/>
          </a:xfrm>
          <a:prstGeom prst="line">
            <a:avLst/>
          </a:prstGeom>
          <a:noFill/>
          <a:ln w="28575" cap="rnd">
            <a:solidFill>
              <a:schemeClr val="bg1">
                <a:lumMod val="65000"/>
              </a:schemeClr>
            </a:solidFill>
            <a:prstDash val="solid"/>
            <a:round/>
            <a:headEnd/>
            <a:tailEnd/>
          </a:ln>
          <a:effectLst/>
        </p:spPr>
      </p:cxnSp>
      <p:sp>
        <p:nvSpPr>
          <p:cNvPr id="97" name="文本框 96">
            <a:extLst>
              <a:ext uri="{FF2B5EF4-FFF2-40B4-BE49-F238E27FC236}">
                <a16:creationId xmlns:a16="http://schemas.microsoft.com/office/drawing/2014/main" id="{F6D5AF06-EF52-98A2-C83F-DC674B052ACB}"/>
              </a:ext>
            </a:extLst>
          </p:cNvPr>
          <p:cNvSpPr txBox="1"/>
          <p:nvPr/>
        </p:nvSpPr>
        <p:spPr bwMode="gray">
          <a:xfrm>
            <a:off x="5302250" y="4225925"/>
            <a:ext cx="876300" cy="242888"/>
          </a:xfrm>
          <a:prstGeom prst="rect">
            <a:avLst/>
          </a:prstGeom>
        </p:spPr>
        <p:txBody>
          <a:bodyPr wrap="square" lIns="45720" tIns="45720" rIns="45720" bIns="45720" rtlCol="0">
            <a:noAutofit/>
          </a:bodyPr>
          <a:lstStyle/>
          <a:p>
            <a:pPr algn="l">
              <a:lnSpc>
                <a:spcPct val="90000"/>
              </a:lnSpc>
              <a:spcBef>
                <a:spcPts val="1000"/>
              </a:spcBef>
            </a:pPr>
            <a:r>
              <a:rPr lang="zh-CN" altLang="en-US" sz="1000" dirty="0"/>
              <a:t>鳞癌</a:t>
            </a:r>
            <a:r>
              <a:rPr lang="en-US" altLang="zh-CN" sz="1000" dirty="0"/>
              <a:t>+</a:t>
            </a:r>
            <a:r>
              <a:rPr lang="zh-CN" altLang="en-US" sz="1000" dirty="0"/>
              <a:t>非鳞癌</a:t>
            </a:r>
            <a:endParaRPr lang="en-US" sz="1000" dirty="0" err="1"/>
          </a:p>
        </p:txBody>
      </p:sp>
      <p:sp>
        <p:nvSpPr>
          <p:cNvPr id="98" name="文本框 97">
            <a:extLst>
              <a:ext uri="{FF2B5EF4-FFF2-40B4-BE49-F238E27FC236}">
                <a16:creationId xmlns:a16="http://schemas.microsoft.com/office/drawing/2014/main" id="{EE2C4B4B-2076-7368-29CB-B4C6D1324664}"/>
              </a:ext>
            </a:extLst>
          </p:cNvPr>
          <p:cNvSpPr txBox="1"/>
          <p:nvPr/>
        </p:nvSpPr>
        <p:spPr bwMode="gray">
          <a:xfrm>
            <a:off x="6711950" y="4225925"/>
            <a:ext cx="876300" cy="242888"/>
          </a:xfrm>
          <a:prstGeom prst="rect">
            <a:avLst/>
          </a:prstGeom>
        </p:spPr>
        <p:txBody>
          <a:bodyPr wrap="square" lIns="45720" tIns="45720" rIns="45720" bIns="45720" rtlCol="0">
            <a:noAutofit/>
          </a:bodyPr>
          <a:lstStyle/>
          <a:p>
            <a:pPr algn="ctr">
              <a:lnSpc>
                <a:spcPct val="90000"/>
              </a:lnSpc>
              <a:spcBef>
                <a:spcPts val="1000"/>
              </a:spcBef>
            </a:pPr>
            <a:r>
              <a:rPr lang="zh-CN" altLang="en-US" sz="1000" dirty="0"/>
              <a:t>非鳞癌</a:t>
            </a:r>
            <a:endParaRPr lang="en-US" sz="1000" dirty="0" err="1"/>
          </a:p>
        </p:txBody>
      </p:sp>
      <p:sp>
        <p:nvSpPr>
          <p:cNvPr id="99" name="文本框 98">
            <a:extLst>
              <a:ext uri="{FF2B5EF4-FFF2-40B4-BE49-F238E27FC236}">
                <a16:creationId xmlns:a16="http://schemas.microsoft.com/office/drawing/2014/main" id="{98FE1BEC-5CB5-F55E-A9EB-FF06E3DEFF5E}"/>
              </a:ext>
            </a:extLst>
          </p:cNvPr>
          <p:cNvSpPr txBox="1"/>
          <p:nvPr/>
        </p:nvSpPr>
        <p:spPr bwMode="gray">
          <a:xfrm>
            <a:off x="8288338" y="4254500"/>
            <a:ext cx="876300" cy="242888"/>
          </a:xfrm>
          <a:prstGeom prst="rect">
            <a:avLst/>
          </a:prstGeom>
        </p:spPr>
        <p:txBody>
          <a:bodyPr wrap="square" lIns="45720" tIns="45720" rIns="45720" bIns="45720" rtlCol="0">
            <a:noAutofit/>
          </a:bodyPr>
          <a:lstStyle/>
          <a:p>
            <a:pPr algn="ctr">
              <a:lnSpc>
                <a:spcPct val="90000"/>
              </a:lnSpc>
              <a:spcBef>
                <a:spcPts val="1000"/>
              </a:spcBef>
            </a:pPr>
            <a:r>
              <a:rPr lang="zh-CN" altLang="en-US" sz="1000" dirty="0"/>
              <a:t>鳞癌</a:t>
            </a:r>
            <a:endParaRPr lang="en-US" sz="1000" dirty="0" err="1"/>
          </a:p>
        </p:txBody>
      </p:sp>
      <p:sp>
        <p:nvSpPr>
          <p:cNvPr id="100" name="矩形 99">
            <a:extLst>
              <a:ext uri="{FF2B5EF4-FFF2-40B4-BE49-F238E27FC236}">
                <a16:creationId xmlns:a16="http://schemas.microsoft.com/office/drawing/2014/main" id="{F221F38B-C701-E430-845E-54FF2B842255}"/>
              </a:ext>
            </a:extLst>
          </p:cNvPr>
          <p:cNvSpPr/>
          <p:nvPr/>
        </p:nvSpPr>
        <p:spPr bwMode="gray">
          <a:xfrm>
            <a:off x="804862" y="4294188"/>
            <a:ext cx="179388" cy="115888"/>
          </a:xfrm>
          <a:prstGeom prst="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101" name="文本框 100">
            <a:extLst>
              <a:ext uri="{FF2B5EF4-FFF2-40B4-BE49-F238E27FC236}">
                <a16:creationId xmlns:a16="http://schemas.microsoft.com/office/drawing/2014/main" id="{FE08C190-AFAF-729F-26DF-DB0BDAE9DAE3}"/>
              </a:ext>
            </a:extLst>
          </p:cNvPr>
          <p:cNvSpPr txBox="1"/>
          <p:nvPr/>
        </p:nvSpPr>
        <p:spPr bwMode="gray">
          <a:xfrm>
            <a:off x="984250" y="4251325"/>
            <a:ext cx="1101725" cy="214313"/>
          </a:xfrm>
          <a:prstGeom prst="rect">
            <a:avLst/>
          </a:prstGeom>
        </p:spPr>
        <p:txBody>
          <a:bodyPr wrap="square" lIns="45720" tIns="45720" rIns="45720" bIns="45720" rtlCol="0">
            <a:noAutofit/>
          </a:bodyPr>
          <a:lstStyle/>
          <a:p>
            <a:pPr algn="l">
              <a:lnSpc>
                <a:spcPct val="90000"/>
              </a:lnSpc>
              <a:spcBef>
                <a:spcPts val="1000"/>
              </a:spcBef>
            </a:pPr>
            <a:r>
              <a:rPr lang="zh-CN" altLang="en-US" sz="1000" dirty="0">
                <a:latin typeface="微软雅黑" panose="020B0503020204020204" pitchFamily="34" charset="-122"/>
                <a:ea typeface="微软雅黑" panose="020B0503020204020204" pitchFamily="34" charset="-122"/>
              </a:rPr>
              <a:t>舒格利单抗</a:t>
            </a:r>
            <a:endParaRPr lang="en-US" sz="1000" dirty="0" err="1">
              <a:latin typeface="微软雅黑" panose="020B0503020204020204" pitchFamily="34" charset="-122"/>
              <a:ea typeface="微软雅黑" panose="020B0503020204020204" pitchFamily="34" charset="-122"/>
            </a:endParaRPr>
          </a:p>
        </p:txBody>
      </p:sp>
      <p:sp>
        <p:nvSpPr>
          <p:cNvPr id="102" name="矩形 101">
            <a:extLst>
              <a:ext uri="{FF2B5EF4-FFF2-40B4-BE49-F238E27FC236}">
                <a16:creationId xmlns:a16="http://schemas.microsoft.com/office/drawing/2014/main" id="{AE991B1D-739D-5F59-4354-592F56AD31A3}"/>
              </a:ext>
            </a:extLst>
          </p:cNvPr>
          <p:cNvSpPr/>
          <p:nvPr/>
        </p:nvSpPr>
        <p:spPr bwMode="gray">
          <a:xfrm>
            <a:off x="1979612" y="4311650"/>
            <a:ext cx="179388" cy="115888"/>
          </a:xfrm>
          <a:prstGeom prst="rect">
            <a:avLst/>
          </a:prstGeom>
          <a:solidFill>
            <a:schemeClr val="bg1">
              <a:lumMod val="7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103" name="文本框 102">
            <a:extLst>
              <a:ext uri="{FF2B5EF4-FFF2-40B4-BE49-F238E27FC236}">
                <a16:creationId xmlns:a16="http://schemas.microsoft.com/office/drawing/2014/main" id="{60AF7E16-1205-7792-CA56-F2A012DC0568}"/>
              </a:ext>
            </a:extLst>
          </p:cNvPr>
          <p:cNvSpPr txBox="1"/>
          <p:nvPr/>
        </p:nvSpPr>
        <p:spPr bwMode="gray">
          <a:xfrm>
            <a:off x="2192339" y="4265613"/>
            <a:ext cx="1573213" cy="193675"/>
          </a:xfrm>
          <a:prstGeom prst="rect">
            <a:avLst/>
          </a:prstGeom>
        </p:spPr>
        <p:txBody>
          <a:bodyPr wrap="square" lIns="45720" tIns="45720" rIns="45720" bIns="45720" rtlCol="0">
            <a:noAutofit/>
          </a:bodyPr>
          <a:lstStyle/>
          <a:p>
            <a:pPr algn="l">
              <a:lnSpc>
                <a:spcPct val="90000"/>
              </a:lnSpc>
              <a:spcBef>
                <a:spcPts val="1000"/>
              </a:spcBef>
            </a:pPr>
            <a:r>
              <a:rPr lang="zh-CN" altLang="en-US" sz="1000" dirty="0">
                <a:latin typeface="微软雅黑" panose="020B0503020204020204" pitchFamily="34" charset="-122"/>
                <a:ea typeface="微软雅黑" panose="020B0503020204020204" pitchFamily="34" charset="-122"/>
              </a:rPr>
              <a:t>其他免疫检查点抑制剂</a:t>
            </a:r>
            <a:endParaRPr lang="en-US" sz="1000" dirty="0" err="1">
              <a:latin typeface="微软雅黑" panose="020B0503020204020204" pitchFamily="34" charset="-122"/>
              <a:ea typeface="微软雅黑" panose="020B0503020204020204" pitchFamily="34" charset="-122"/>
            </a:endParaRPr>
          </a:p>
        </p:txBody>
      </p:sp>
      <p:sp>
        <p:nvSpPr>
          <p:cNvPr id="124" name="文本框 123">
            <a:extLst>
              <a:ext uri="{FF2B5EF4-FFF2-40B4-BE49-F238E27FC236}">
                <a16:creationId xmlns:a16="http://schemas.microsoft.com/office/drawing/2014/main" id="{57AD2FE9-C30D-9C8B-775E-01B538A9603F}"/>
              </a:ext>
            </a:extLst>
          </p:cNvPr>
          <p:cNvSpPr txBox="1"/>
          <p:nvPr/>
        </p:nvSpPr>
        <p:spPr bwMode="gray">
          <a:xfrm>
            <a:off x="10605574" y="3779838"/>
            <a:ext cx="879989" cy="400110"/>
          </a:xfrm>
          <a:prstGeom prst="rect">
            <a:avLst/>
          </a:prstGeom>
          <a:noFill/>
        </p:spPr>
        <p:txBody>
          <a:bodyPr wrap="square">
            <a:spAutoFit/>
          </a:bodyPr>
          <a:lstStyle/>
          <a:p>
            <a:pPr marL="0" lvl="0" indent="0" algn="ctr">
              <a:spcBef>
                <a:spcPct val="0"/>
              </a:spcBef>
              <a:spcAft>
                <a:spcPct val="0"/>
              </a:spcAft>
              <a:buNone/>
            </a:pPr>
            <a:fld id="{05C2F7C6-A9E3-4DB0-9BDC-A162D07B0EBC}" type="datetime'''''度伐''''利尤''真''''''''实''''''''世''''''''''''''界'''">
              <a:rPr lang="zh-CN" altLang="en-US" sz="1000" smtClean="0"/>
              <a:pPr marL="0" lvl="0" indent="0" algn="ctr">
                <a:spcBef>
                  <a:spcPct val="0"/>
                </a:spcBef>
                <a:spcAft>
                  <a:spcPct val="0"/>
                </a:spcAft>
                <a:buNone/>
              </a:pPr>
              <a:t>度伐利尤真实世界</a:t>
            </a:fld>
            <a:r>
              <a:rPr lang="en-US" altLang="zh-CN" sz="1000" dirty="0"/>
              <a:t>Meta</a:t>
            </a:r>
          </a:p>
        </p:txBody>
      </p:sp>
      <p:sp>
        <p:nvSpPr>
          <p:cNvPr id="3" name="矩形 2">
            <a:extLst>
              <a:ext uri="{FF2B5EF4-FFF2-40B4-BE49-F238E27FC236}">
                <a16:creationId xmlns:a16="http://schemas.microsoft.com/office/drawing/2014/main" id="{2F2D578F-20D8-02F7-565E-4C28B537330C}"/>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安全性</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66915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68DC53A-2EDD-4829-C58A-6A4762463BF4}"/>
              </a:ext>
            </a:extLst>
          </p:cNvPr>
          <p:cNvGraphicFramePr>
            <a:graphicFrameLocks noChangeAspect="1"/>
          </p:cNvGraphicFramePr>
          <p:nvPr>
            <p:custDataLst>
              <p:tags r:id="rId1"/>
            </p:custDataLst>
            <p:extLst>
              <p:ext uri="{D42A27DB-BD31-4B8C-83A1-F6EECF244321}">
                <p14:modId xmlns:p14="http://schemas.microsoft.com/office/powerpoint/2010/main" val="3217814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404" imgH="405" progId="TCLayout.ActiveDocument.1">
                  <p:embed/>
                </p:oleObj>
              </mc:Choice>
              <mc:Fallback>
                <p:oleObj name="think-cell 幻灯片" r:id="rId4" imgW="404" imgH="405" progId="TCLayout.ActiveDocument.1">
                  <p:embed/>
                  <p:pic>
                    <p:nvPicPr>
                      <p:cNvPr id="6" name="think-cell data - do not delete" hidden="1">
                        <a:extLst>
                          <a:ext uri="{FF2B5EF4-FFF2-40B4-BE49-F238E27FC236}">
                            <a16:creationId xmlns:a16="http://schemas.microsoft.com/office/drawing/2014/main" id="{D68DC53A-2EDD-4829-C58A-6A4762463BF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文本框 6">
            <a:extLst>
              <a:ext uri="{FF2B5EF4-FFF2-40B4-BE49-F238E27FC236}">
                <a16:creationId xmlns:a16="http://schemas.microsoft.com/office/drawing/2014/main" id="{D3BBFB00-E01B-3878-F675-5DC8C8070756}"/>
              </a:ext>
            </a:extLst>
          </p:cNvPr>
          <p:cNvSpPr txBox="1"/>
          <p:nvPr/>
        </p:nvSpPr>
        <p:spPr bwMode="gray">
          <a:xfrm>
            <a:off x="324000" y="540000"/>
            <a:ext cx="11711343" cy="430887"/>
          </a:xfrm>
          <a:prstGeom prst="rect">
            <a:avLst/>
          </a:prstGeom>
          <a:noFill/>
        </p:spPr>
        <p:txBody>
          <a:bodyPr wrap="square">
            <a:spAutoFit/>
          </a:bodyPr>
          <a:lstStyle/>
          <a:p>
            <a:r>
              <a:rPr lang="zh-CN" altLang="en-US" sz="2200" b="1" dirty="0">
                <a:latin typeface="微软雅黑" panose="020B0503020204020204" pitchFamily="34" charset="-122"/>
                <a:ea typeface="微软雅黑" panose="020B0503020204020204" pitchFamily="34" charset="-122"/>
              </a:rPr>
              <a:t>舒格利单抗是</a:t>
            </a:r>
            <a:r>
              <a:rPr lang="zh-CN" altLang="en-US" sz="2200" b="1" dirty="0">
                <a:solidFill>
                  <a:schemeClr val="accent1"/>
                </a:solidFill>
                <a:latin typeface="微软雅黑" panose="020B0503020204020204" pitchFamily="34" charset="-122"/>
                <a:ea typeface="微软雅黑" panose="020B0503020204020204" pitchFamily="34" charset="-122"/>
              </a:rPr>
              <a:t>“国家重大新药创制”</a:t>
            </a:r>
            <a:r>
              <a:rPr lang="zh-CN" altLang="en-US" sz="2200" b="1" dirty="0">
                <a:latin typeface="微软雅黑" panose="020B0503020204020204" pitchFamily="34" charset="-122"/>
                <a:ea typeface="微软雅黑" panose="020B0503020204020204" pitchFamily="34" charset="-122"/>
              </a:rPr>
              <a:t>项目，</a:t>
            </a:r>
            <a:r>
              <a:rPr lang="en-US" altLang="zh-CN" sz="2200" b="1" dirty="0">
                <a:solidFill>
                  <a:schemeClr val="accent1"/>
                </a:solidFill>
                <a:latin typeface="微软雅黑" panose="020B0503020204020204" pitchFamily="34" charset="-122"/>
                <a:ea typeface="微软雅黑" panose="020B0503020204020204" pitchFamily="34" charset="-122"/>
              </a:rPr>
              <a:t>1</a:t>
            </a:r>
            <a:r>
              <a:rPr lang="zh-CN" altLang="en-US" sz="2200" b="1" dirty="0">
                <a:solidFill>
                  <a:schemeClr val="accent1"/>
                </a:solidFill>
                <a:latin typeface="微软雅黑" panose="020B0503020204020204" pitchFamily="34" charset="-122"/>
                <a:ea typeface="微软雅黑" panose="020B0503020204020204" pitchFamily="34" charset="-122"/>
              </a:rPr>
              <a:t>类新药</a:t>
            </a:r>
            <a:r>
              <a:rPr lang="zh-CN" altLang="en-US" sz="2200" b="1" dirty="0">
                <a:latin typeface="微软雅黑" panose="020B0503020204020204" pitchFamily="34" charset="-122"/>
                <a:ea typeface="微软雅黑" panose="020B0503020204020204" pitchFamily="34" charset="-122"/>
              </a:rPr>
              <a:t>，纳入</a:t>
            </a:r>
            <a:r>
              <a:rPr lang="zh-CN" altLang="en-US" sz="2200" b="1" dirty="0">
                <a:solidFill>
                  <a:schemeClr val="accent1"/>
                </a:solidFill>
                <a:latin typeface="微软雅黑" panose="020B0503020204020204" pitchFamily="34" charset="-122"/>
                <a:ea typeface="微软雅黑" panose="020B0503020204020204" pitchFamily="34" charset="-122"/>
              </a:rPr>
              <a:t>突破性治疗药物</a:t>
            </a:r>
            <a:r>
              <a:rPr lang="zh-CN" altLang="en-US" sz="2200" b="1" dirty="0">
                <a:latin typeface="微软雅黑" panose="020B0503020204020204" pitchFamily="34" charset="-122"/>
                <a:ea typeface="微软雅黑" panose="020B0503020204020204" pitchFamily="34" charset="-122"/>
              </a:rPr>
              <a:t>和</a:t>
            </a:r>
            <a:r>
              <a:rPr lang="zh-CN" altLang="en-US" sz="2200" b="1" dirty="0">
                <a:solidFill>
                  <a:schemeClr val="accent1"/>
                </a:solidFill>
                <a:latin typeface="微软雅黑" panose="020B0503020204020204" pitchFamily="34" charset="-122"/>
                <a:ea typeface="微软雅黑" panose="020B0503020204020204" pitchFamily="34" charset="-122"/>
              </a:rPr>
              <a:t>优先审评*</a:t>
            </a:r>
            <a:endParaRPr lang="zh-CN" altLang="en-US" sz="2200" dirty="0"/>
          </a:p>
        </p:txBody>
      </p:sp>
      <p:sp>
        <p:nvSpPr>
          <p:cNvPr id="2" name="矩形 1">
            <a:extLst>
              <a:ext uri="{FF2B5EF4-FFF2-40B4-BE49-F238E27FC236}">
                <a16:creationId xmlns:a16="http://schemas.microsoft.com/office/drawing/2014/main" id="{1B824FFA-4173-A86A-1DB5-780FC7CDA3C6}"/>
              </a:ext>
            </a:extLst>
          </p:cNvPr>
          <p:cNvSpPr/>
          <p:nvPr/>
        </p:nvSpPr>
        <p:spPr bwMode="gray">
          <a:xfrm>
            <a:off x="10153291" y="893"/>
            <a:ext cx="2035538" cy="462908"/>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05" tIns="45703" rIns="91405" bIns="45703" numCol="1" rtlCol="0" anchor="ctr"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舒格利单抗</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注射液</a:t>
            </a:r>
            <a:endParaRPr kumimoji="0" lang="en-US" altLang="zh-CN" sz="1600" b="1" i="0" u="none" strike="noStrike" kern="1200" cap="none" spc="0" normalizeH="0" baseline="0" noProof="0" dirty="0">
              <a:ln>
                <a:noFill/>
              </a:ln>
              <a:solidFill>
                <a:srgbClr val="000000"/>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15" name="文本框 14">
            <a:extLst>
              <a:ext uri="{FF2B5EF4-FFF2-40B4-BE49-F238E27FC236}">
                <a16:creationId xmlns:a16="http://schemas.microsoft.com/office/drawing/2014/main" id="{F4A1EC52-2698-74B8-5317-C5FF0F8C014A}"/>
              </a:ext>
            </a:extLst>
          </p:cNvPr>
          <p:cNvSpPr txBox="1"/>
          <p:nvPr/>
        </p:nvSpPr>
        <p:spPr bwMode="gray">
          <a:xfrm>
            <a:off x="1891636" y="6399634"/>
            <a:ext cx="9718178" cy="369332"/>
          </a:xfrm>
          <a:prstGeom prst="rect">
            <a:avLst/>
          </a:prstGeom>
          <a:noFill/>
        </p:spPr>
        <p:txBody>
          <a:bodyPr wrap="square">
            <a:spAutoFit/>
          </a:bodyPr>
          <a:lstStyle/>
          <a:p>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舒格利单抗注射液说明书；</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2. </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国家“重大新药创制”项目</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课题编号</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2018ZX09301001-004</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3. </a:t>
            </a:r>
            <a:r>
              <a:rPr lang="en-US" altLang="zh-CN" sz="600" baseline="0" dirty="0" err="1">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Jifang</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baseline="0" dirty="0" err="1">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Gong,et,al</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Cancer Immunology, Immunotherapy, 2021</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4. Juan </a:t>
            </a:r>
            <a:r>
              <a:rPr lang="en-US" altLang="zh-CN" sz="600" baseline="0" dirty="0" err="1">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Zhang,et,al</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American Association for Cancer Research (AACR) Virtual Annual Meeting II –Jun. 22, 2020. #3260</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a:solidFill>
                  <a:schemeClr val="tx1">
                    <a:lumMod val="50000"/>
                    <a:lumOff val="50000"/>
                  </a:schemeClr>
                </a:solidFill>
                <a:latin typeface="Arial"/>
              </a:rPr>
              <a:t>Huang H, et al. Journal of Clinical Oncology 2023 41:16, 3032-3041 </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6</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.Yi-Long Wu et al. 2022 World Conference on Lung Cancer</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7 Zhou C, et al. 2022 ASCO 9027#</a:t>
            </a:r>
            <a:r>
              <a:rPr lang="zh-CN" altLang="en-US" sz="600" baseline="0" dirty="0">
                <a:solidFill>
                  <a:schemeClr val="tx1">
                    <a:lumMod val="50000"/>
                    <a:lumOff val="50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600" dirty="0">
                <a:solidFill>
                  <a:schemeClr val="tx1">
                    <a:lumMod val="50000"/>
                    <a:lumOff val="50000"/>
                  </a:schemeClr>
                </a:solidFill>
                <a:latin typeface="Arial"/>
              </a:rPr>
              <a:t>；</a:t>
            </a:r>
            <a:r>
              <a:rPr lang="en-US" altLang="zh-CN" sz="600" dirty="0">
                <a:solidFill>
                  <a:schemeClr val="tx1">
                    <a:lumMod val="50000"/>
                    <a:lumOff val="50000"/>
                  </a:schemeClr>
                </a:solidFill>
                <a:latin typeface="Arial"/>
                <a:sym typeface="Century Gothic" panose="020B0502020202020204" pitchFamily="34" charset="0"/>
              </a:rPr>
              <a:t>8..Li J, et al. Nat Med. 2024 Mar;30(3):740-748 and Supplementary to Li J, et al. Nat Med. 2024 Mar;30(3)740-748; 9</a:t>
            </a:r>
            <a:r>
              <a:rPr lang="da-DK" altLang="zh-CN" sz="600" dirty="0">
                <a:solidFill>
                  <a:schemeClr val="tx1">
                    <a:lumMod val="50000"/>
                    <a:lumOff val="50000"/>
                  </a:schemeClr>
                </a:solidFill>
                <a:latin typeface="Arial"/>
                <a:sym typeface="Century Gothic" panose="020B0502020202020204" pitchFamily="34" charset="0"/>
              </a:rPr>
              <a:t> Zhang X, et al. JAMA. 2025 Feb 24</a:t>
            </a:r>
            <a:r>
              <a:rPr lang="en-US" altLang="zh-CN" sz="600" dirty="0">
                <a:solidFill>
                  <a:schemeClr val="tx1">
                    <a:lumMod val="50000"/>
                    <a:lumOff val="50000"/>
                  </a:schemeClr>
                </a:solidFill>
                <a:latin typeface="Arial"/>
                <a:sym typeface="Century Gothic" panose="020B0502020202020204" pitchFamily="34" charset="0"/>
              </a:rPr>
              <a:t>. 10.</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600" dirty="0" err="1">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Caicun</a:t>
            </a:r>
            <a:r>
              <a:rPr lang="en-US" altLang="zh-CN" sz="6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 Zhou, Lancet Oncol 2022</a:t>
            </a:r>
            <a:endParaRPr lang="en-US" altLang="zh-CN" sz="600" dirty="0">
              <a:solidFill>
                <a:schemeClr val="tx1">
                  <a:lumMod val="50000"/>
                  <a:lumOff val="50000"/>
                </a:schemeClr>
              </a:solidFill>
              <a:latin typeface="Arial"/>
              <a:sym typeface="Century Gothic" panose="020B0502020202020204" pitchFamily="34" charset="0"/>
            </a:endParaRPr>
          </a:p>
        </p:txBody>
      </p:sp>
      <p:grpSp>
        <p:nvGrpSpPr>
          <p:cNvPr id="41" name="组合 40">
            <a:extLst>
              <a:ext uri="{FF2B5EF4-FFF2-40B4-BE49-F238E27FC236}">
                <a16:creationId xmlns:a16="http://schemas.microsoft.com/office/drawing/2014/main" id="{6F47D338-E325-DF47-8ABE-63CE43FD3485}"/>
              </a:ext>
            </a:extLst>
          </p:cNvPr>
          <p:cNvGrpSpPr/>
          <p:nvPr/>
        </p:nvGrpSpPr>
        <p:grpSpPr>
          <a:xfrm>
            <a:off x="337363" y="1514963"/>
            <a:ext cx="11443163" cy="3846328"/>
            <a:chOff x="417744" y="2044928"/>
            <a:chExt cx="11136909" cy="3846328"/>
          </a:xfrm>
        </p:grpSpPr>
        <p:sp>
          <p:nvSpPr>
            <p:cNvPr id="8" name="文本框 7">
              <a:extLst>
                <a:ext uri="{FF2B5EF4-FFF2-40B4-BE49-F238E27FC236}">
                  <a16:creationId xmlns:a16="http://schemas.microsoft.com/office/drawing/2014/main" id="{FD12A702-5CBC-DD52-57AB-3900F5536A78}"/>
                </a:ext>
              </a:extLst>
            </p:cNvPr>
            <p:cNvSpPr txBox="1"/>
            <p:nvPr/>
          </p:nvSpPr>
          <p:spPr bwMode="gray">
            <a:xfrm>
              <a:off x="489872" y="2563756"/>
              <a:ext cx="5600701" cy="396583"/>
            </a:xfrm>
            <a:prstGeom prst="rect">
              <a:avLst/>
            </a:prstGeom>
            <a:noFill/>
          </p:spPr>
          <p:txBody>
            <a:bodyPr wrap="square">
              <a:spAutoFit/>
            </a:bodyPr>
            <a:lstStyle/>
            <a:p>
              <a:pPr>
                <a:lnSpc>
                  <a:spcPct val="120000"/>
                </a:lnSpc>
              </a:pP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舒格利单抗是</a:t>
              </a:r>
              <a:r>
                <a:rPr lang="zh-CN" altLang="en-US" b="1" i="0" strike="noStrike" kern="1200" cap="none" spc="0" baseline="0" dirty="0">
                  <a:solidFill>
                    <a:srgbClr val="C00000"/>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全人源全长</a:t>
              </a: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的</a:t>
              </a:r>
              <a:r>
                <a:rPr lang="en-US" altLang="zh-CN"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PD-L1</a:t>
              </a: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单克隆抗体</a:t>
              </a:r>
              <a:r>
                <a:rPr lang="en-US" altLang="zh-CN" sz="1600" b="0" i="0" strike="noStrike" kern="1200" cap="none" spc="0" baseline="3000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1</a:t>
              </a:r>
              <a:endParaRPr lang="zh-CN" altLang="en-US" sz="1600" baseline="300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10398184-6ECA-DFFA-930B-55313284BD4E}"/>
                </a:ext>
              </a:extLst>
            </p:cNvPr>
            <p:cNvSpPr txBox="1"/>
            <p:nvPr/>
          </p:nvSpPr>
          <p:spPr bwMode="gray">
            <a:xfrm>
              <a:off x="6162192" y="2532654"/>
              <a:ext cx="5392461" cy="397160"/>
            </a:xfrm>
            <a:prstGeom prst="rect">
              <a:avLst/>
            </a:prstGeom>
            <a:noFill/>
          </p:spPr>
          <p:txBody>
            <a:bodyPr wrap="square">
              <a:spAutoFit/>
            </a:bodyPr>
            <a:lstStyle/>
            <a:p>
              <a:pPr>
                <a:lnSpc>
                  <a:spcPct val="120000"/>
                </a:lnSpc>
              </a:pPr>
              <a:r>
                <a:rPr lang="zh-CN" altLang="en-US" sz="1600" b="1" i="0" strike="noStrike" kern="1200" cap="none" spc="0" baseline="0" dirty="0">
                  <a:solidFill>
                    <a:schemeClr val="tx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免疫原性风险低，</a:t>
              </a:r>
              <a:r>
                <a:rPr lang="zh-CN" altLang="en-US" b="1" i="0" strike="noStrike" kern="1200" cap="none" spc="0" baseline="0" dirty="0">
                  <a:solidFill>
                    <a:srgbClr val="C00000"/>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免疫相关不良反应发生率更低</a:t>
              </a:r>
              <a:r>
                <a:rPr lang="en-US" altLang="zh-CN" sz="1600" i="0" strike="noStrike" kern="1200" cap="none" spc="0" baseline="30000" dirty="0">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10</a:t>
              </a:r>
              <a:r>
                <a:rPr lang="zh-CN" altLang="en-US" sz="1600" b="1" i="0" strike="noStrike" kern="1200" cap="none" spc="0" baseline="0" dirty="0">
                  <a:solidFill>
                    <a:schemeClr val="tx1"/>
                  </a:solidFill>
                  <a:effectLst/>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rPr>
                <a:t>。</a:t>
              </a:r>
              <a:endParaRPr lang="en-US" altLang="zh-CN" sz="1600" dirty="0">
                <a:latin typeface="Microsoft YaHei UI" panose="020B0503020204020204" pitchFamily="34" charset="-122"/>
                <a:ea typeface="Microsoft YaHei UI" panose="020B0503020204020204" pitchFamily="34" charset="-122"/>
                <a:cs typeface="Calibri" panose="020F0502020204030204" pitchFamily="34" charset="0"/>
                <a:sym typeface="Calibri" panose="020F0502020204030204" pitchFamily="34" charset="0"/>
              </a:endParaRPr>
            </a:p>
          </p:txBody>
        </p:sp>
        <p:sp>
          <p:nvSpPr>
            <p:cNvPr id="11" name="文本框 10">
              <a:extLst>
                <a:ext uri="{FF2B5EF4-FFF2-40B4-BE49-F238E27FC236}">
                  <a16:creationId xmlns:a16="http://schemas.microsoft.com/office/drawing/2014/main" id="{554C541C-32D5-979D-75EA-18E1B76482A7}"/>
                </a:ext>
              </a:extLst>
            </p:cNvPr>
            <p:cNvSpPr txBox="1"/>
            <p:nvPr/>
          </p:nvSpPr>
          <p:spPr bwMode="gray">
            <a:xfrm>
              <a:off x="6162192" y="3459921"/>
              <a:ext cx="4916986" cy="1698542"/>
            </a:xfrm>
            <a:prstGeom prst="rect">
              <a:avLst/>
            </a:prstGeom>
            <a:noFill/>
          </p:spPr>
          <p:txBody>
            <a:bodyPr wrap="square">
              <a:spAutoFit/>
            </a:bodyPr>
            <a:lstStyle/>
            <a:p>
              <a:pPr>
                <a:lnSpc>
                  <a:spcPct val="120000"/>
                </a:lnSpc>
                <a:spcAft>
                  <a:spcPts val="600"/>
                </a:spcAft>
              </a:pPr>
              <a:r>
                <a:rPr lang="zh-CN" altLang="en-US" sz="16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强效抑制肿瘤生长，延长患者</a:t>
              </a:r>
              <a:r>
                <a:rPr lang="en-US" altLang="zh-CN" sz="16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OS</a:t>
              </a:r>
              <a:r>
                <a:rPr lang="zh-CN" altLang="en-US" sz="16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a:t>
              </a:r>
              <a:endParaRPr lang="en-US" altLang="zh-CN" sz="1600" b="1"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a:p>
              <a:pPr marL="285750" indent="-285750">
                <a:lnSpc>
                  <a:spcPct val="120000"/>
                </a:lnSpc>
                <a:spcAft>
                  <a:spcPts val="600"/>
                </a:spcAft>
                <a:buFont typeface="Arial" panose="020B0604020202020204" pitchFamily="34" charset="0"/>
                <a:buChar char="•"/>
              </a:pPr>
              <a:r>
                <a:rPr lang="en-US" altLang="zh-CN" sz="1600" dirty="0">
                  <a:latin typeface="微软雅黑" panose="020B0503020204020204" pitchFamily="34" charset="-122"/>
                  <a:ea typeface="微软雅黑" panose="020B0503020204020204" pitchFamily="34" charset="-122"/>
                  <a:sym typeface="Calibri" panose="020F0502020204030204" pitchFamily="34" charset="0"/>
                </a:rPr>
                <a:t>PD-1/L1</a:t>
              </a:r>
              <a:r>
                <a:rPr lang="zh-CN" altLang="en-US" sz="1600" dirty="0">
                  <a:latin typeface="微软雅黑" panose="020B0503020204020204" pitchFamily="34" charset="-122"/>
                  <a:ea typeface="微软雅黑" panose="020B0503020204020204" pitchFamily="34" charset="-122"/>
                  <a:sym typeface="Calibri" panose="020F0502020204030204" pitchFamily="34" charset="0"/>
                </a:rPr>
                <a:t>抑制剂中唯一获批用于治疗复发或难治性结外</a:t>
              </a:r>
              <a:r>
                <a:rPr lang="en-US" altLang="zh-CN" sz="1600" dirty="0">
                  <a:latin typeface="微软雅黑" panose="020B0503020204020204" pitchFamily="34" charset="-122"/>
                  <a:ea typeface="微软雅黑" panose="020B0503020204020204" pitchFamily="34" charset="-122"/>
                  <a:sym typeface="Calibri" panose="020F0502020204030204" pitchFamily="34" charset="0"/>
                </a:rPr>
                <a:t>NK/T</a:t>
              </a:r>
              <a:r>
                <a:rPr lang="zh-CN" altLang="en-US" sz="1600" dirty="0">
                  <a:latin typeface="微软雅黑" panose="020B0503020204020204" pitchFamily="34" charset="-122"/>
                  <a:ea typeface="微软雅黑" panose="020B0503020204020204" pitchFamily="34" charset="-122"/>
                  <a:sym typeface="Calibri" panose="020F0502020204030204" pitchFamily="34" charset="0"/>
                </a:rPr>
                <a:t>细胞淋巴瘤患者，</a:t>
              </a:r>
              <a:r>
                <a:rPr lang="en-US" altLang="zh-CN" sz="1600" dirty="0">
                  <a:latin typeface="微软雅黑" panose="020B0503020204020204" pitchFamily="34" charset="-122"/>
                  <a:ea typeface="微软雅黑" panose="020B0503020204020204" pitchFamily="34" charset="-122"/>
                  <a:sym typeface="Calibri" panose="020F0502020204030204" pitchFamily="34" charset="0"/>
                </a:rPr>
                <a:t>18</a:t>
              </a:r>
              <a:r>
                <a:rPr lang="zh-CN" altLang="en-US" sz="1600" dirty="0">
                  <a:latin typeface="微软雅黑" panose="020B0503020204020204" pitchFamily="34" charset="-122"/>
                  <a:ea typeface="微软雅黑" panose="020B0503020204020204" pitchFamily="34" charset="-122"/>
                  <a:sym typeface="Calibri" panose="020F0502020204030204" pitchFamily="34" charset="0"/>
                </a:rPr>
                <a:t>个月</a:t>
              </a:r>
              <a:r>
                <a:rPr lang="en-US" altLang="zh-CN" sz="1600" dirty="0">
                  <a:latin typeface="微软雅黑" panose="020B0503020204020204" pitchFamily="34" charset="-122"/>
                  <a:ea typeface="微软雅黑" panose="020B0503020204020204" pitchFamily="34" charset="-122"/>
                  <a:sym typeface="Calibri" panose="020F0502020204030204" pitchFamily="34" charset="0"/>
                </a:rPr>
                <a:t>OS</a:t>
              </a:r>
              <a:r>
                <a:rPr lang="zh-CN" altLang="en-US" sz="1600" dirty="0">
                  <a:latin typeface="微软雅黑" panose="020B0503020204020204" pitchFamily="34" charset="-122"/>
                  <a:ea typeface="微软雅黑" panose="020B0503020204020204" pitchFamily="34" charset="-122"/>
                  <a:sym typeface="Calibri" panose="020F0502020204030204" pitchFamily="34" charset="0"/>
                </a:rPr>
                <a:t>率为</a:t>
              </a:r>
              <a:r>
                <a:rPr lang="en-US" altLang="zh-CN" sz="1600" dirty="0">
                  <a:latin typeface="微软雅黑" panose="020B0503020204020204" pitchFamily="34" charset="-122"/>
                  <a:ea typeface="微软雅黑" panose="020B0503020204020204" pitchFamily="34" charset="-122"/>
                  <a:sym typeface="Calibri" panose="020F0502020204030204" pitchFamily="34" charset="0"/>
                </a:rPr>
                <a:t>57.9%</a:t>
              </a:r>
              <a:r>
                <a:rPr lang="en-US" altLang="zh-CN" sz="1600" baseline="30000" dirty="0">
                  <a:latin typeface="微软雅黑" panose="020B0503020204020204" pitchFamily="34" charset="-122"/>
                  <a:ea typeface="微软雅黑" panose="020B0503020204020204" pitchFamily="34" charset="-122"/>
                  <a:sym typeface="Calibri" panose="020F0502020204030204" pitchFamily="34" charset="0"/>
                </a:rPr>
                <a:t>5</a:t>
              </a:r>
              <a:r>
                <a:rPr lang="zh-CN" altLang="en-US" sz="1600" dirty="0">
                  <a:latin typeface="微软雅黑" panose="020B0503020204020204" pitchFamily="34" charset="-122"/>
                  <a:ea typeface="微软雅黑" panose="020B0503020204020204" pitchFamily="34" charset="-122"/>
                  <a:sym typeface="Calibri" panose="020F0502020204030204" pitchFamily="34" charset="0"/>
                </a:rPr>
                <a:t>。</a:t>
              </a:r>
              <a:endParaRPr lang="en-US" altLang="zh-CN" sz="1600" dirty="0">
                <a:latin typeface="微软雅黑" panose="020B0503020204020204" pitchFamily="34" charset="-122"/>
                <a:ea typeface="微软雅黑" panose="020B0503020204020204" pitchFamily="34" charset="-122"/>
                <a:sym typeface="Calibri" panose="020F0502020204030204" pitchFamily="34" charset="0"/>
              </a:endParaRPr>
            </a:p>
            <a:p>
              <a:pPr marL="285750" indent="-285750">
                <a:lnSpc>
                  <a:spcPct val="120000"/>
                </a:lnSpc>
                <a:spcAft>
                  <a:spcPts val="6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治疗</a:t>
              </a:r>
              <a:r>
                <a:rPr lang="en-US" altLang="zh-CN" sz="1600" dirty="0">
                  <a:latin typeface="微软雅黑" panose="020B0503020204020204" pitchFamily="34" charset="-122"/>
                  <a:ea typeface="微软雅黑" panose="020B0503020204020204" pitchFamily="34" charset="-122"/>
                </a:rPr>
                <a:t>Ⅲ</a:t>
              </a:r>
              <a:r>
                <a:rPr lang="zh-CN" altLang="en-US" sz="1600" dirty="0">
                  <a:latin typeface="微软雅黑" panose="020B0503020204020204" pitchFamily="34" charset="-122"/>
                  <a:ea typeface="微软雅黑" panose="020B0503020204020204" pitchFamily="34" charset="-122"/>
                </a:rPr>
                <a:t>期和</a:t>
              </a:r>
              <a:r>
                <a:rPr lang="en-US" altLang="zh-CN" sz="1600" dirty="0">
                  <a:latin typeface="微软雅黑" panose="020B0503020204020204" pitchFamily="34" charset="-122"/>
                  <a:ea typeface="微软雅黑" panose="020B0503020204020204" pitchFamily="34" charset="-122"/>
                </a:rPr>
                <a:t>Ⅳ</a:t>
              </a:r>
              <a:r>
                <a:rPr lang="zh-CN" altLang="en-US" sz="1600" dirty="0">
                  <a:latin typeface="微软雅黑" panose="020B0503020204020204" pitchFamily="34" charset="-122"/>
                  <a:ea typeface="微软雅黑" panose="020B0503020204020204" pitchFamily="34" charset="-122"/>
                </a:rPr>
                <a:t>期非小细胞肺癌、食管鳞癌、胃及胃食管结合部腺癌患者，</a:t>
              </a:r>
              <a:r>
                <a:rPr lang="en-US" altLang="zh-CN" sz="1600" dirty="0">
                  <a:latin typeface="微软雅黑" panose="020B0503020204020204" pitchFamily="34" charset="-122"/>
                  <a:ea typeface="微软雅黑" panose="020B0503020204020204" pitchFamily="34" charset="-122"/>
                </a:rPr>
                <a:t>PFS</a:t>
              </a:r>
              <a:r>
                <a:rPr lang="zh-CN" altLang="en-US" sz="1600" dirty="0">
                  <a:latin typeface="微软雅黑" panose="020B0503020204020204" pitchFamily="34" charset="-122"/>
                  <a:ea typeface="微软雅黑" panose="020B0503020204020204" pitchFamily="34" charset="-122"/>
                </a:rPr>
                <a:t>和</a:t>
              </a:r>
              <a:r>
                <a:rPr lang="en-US" altLang="zh-CN" sz="1600" dirty="0">
                  <a:latin typeface="微软雅黑" panose="020B0503020204020204" pitchFamily="34" charset="-122"/>
                  <a:ea typeface="微软雅黑" panose="020B0503020204020204" pitchFamily="34" charset="-122"/>
                </a:rPr>
                <a:t>OS</a:t>
              </a:r>
              <a:r>
                <a:rPr lang="zh-CN" altLang="en-US" sz="1600" dirty="0">
                  <a:latin typeface="微软雅黑" panose="020B0503020204020204" pitchFamily="34" charset="-122"/>
                  <a:ea typeface="微软雅黑" panose="020B0503020204020204" pitchFamily="34" charset="-122"/>
                </a:rPr>
                <a:t>均显著获益</a:t>
              </a:r>
              <a:r>
                <a:rPr lang="en-US" altLang="zh-CN" sz="1600" baseline="30000" dirty="0">
                  <a:latin typeface="微软雅黑" panose="020B0503020204020204" pitchFamily="34" charset="-122"/>
                  <a:ea typeface="微软雅黑" panose="020B0503020204020204" pitchFamily="34" charset="-122"/>
                </a:rPr>
                <a:t>6-9</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sym typeface="Calibri" panose="020F0502020204030204" pitchFamily="34" charset="0"/>
              </a:endParaRPr>
            </a:p>
          </p:txBody>
        </p:sp>
        <p:sp>
          <p:nvSpPr>
            <p:cNvPr id="14" name="文本框 13">
              <a:extLst>
                <a:ext uri="{FF2B5EF4-FFF2-40B4-BE49-F238E27FC236}">
                  <a16:creationId xmlns:a16="http://schemas.microsoft.com/office/drawing/2014/main" id="{560619FA-EEF2-FFDF-1C70-D4787F123220}"/>
                </a:ext>
              </a:extLst>
            </p:cNvPr>
            <p:cNvSpPr txBox="1"/>
            <p:nvPr/>
          </p:nvSpPr>
          <p:spPr bwMode="gray">
            <a:xfrm>
              <a:off x="471648" y="3415769"/>
              <a:ext cx="5343697" cy="396583"/>
            </a:xfrm>
            <a:prstGeom prst="rect">
              <a:avLst/>
            </a:prstGeom>
            <a:noFill/>
          </p:spPr>
          <p:txBody>
            <a:bodyPr wrap="square">
              <a:spAutoFit/>
            </a:bodyPr>
            <a:lstStyle/>
            <a:p>
              <a:pPr>
                <a:lnSpc>
                  <a:spcPct val="120000"/>
                </a:lnSpc>
              </a:pP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拥有</a:t>
              </a:r>
              <a:r>
                <a:rPr lang="zh-CN" altLang="en-US" sz="1600" b="1" i="0" strike="noStrike" kern="1200" cap="none" spc="0" baseline="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区别于其他</a:t>
              </a:r>
              <a:r>
                <a:rPr lang="en-US" altLang="zh-CN" sz="1600" b="1" i="0" strike="noStrike" kern="1200" cap="none" spc="0" baseline="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PD-1/L1</a:t>
              </a:r>
              <a:r>
                <a:rPr lang="zh-CN" altLang="en-US" sz="1600" b="1" i="0" strike="noStrike" kern="1200" cap="none" spc="0" baseline="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抑制剂的</a:t>
              </a:r>
              <a:r>
                <a:rPr lang="zh-CN" altLang="en-US" b="1" i="0" strike="noStrike" kern="1200" cap="none" spc="0" baseline="0" dirty="0">
                  <a:solidFill>
                    <a:srgbClr val="C00000"/>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独特双重</a:t>
              </a:r>
              <a:r>
                <a:rPr lang="zh-CN" altLang="en-US" b="1" dirty="0">
                  <a:solidFill>
                    <a:srgbClr val="C0000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抗肿瘤</a:t>
              </a:r>
              <a:r>
                <a:rPr lang="zh-CN" altLang="en-US" b="1" i="0" strike="noStrike" kern="1200" cap="none" spc="0" baseline="0" dirty="0">
                  <a:solidFill>
                    <a:srgbClr val="C00000"/>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机制</a:t>
              </a:r>
              <a:r>
                <a:rPr lang="en-US" altLang="zh-CN" sz="1600" i="0" strike="noStrike" kern="1200" cap="none" spc="0" baseline="3000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3</a:t>
              </a:r>
            </a:p>
          </p:txBody>
        </p:sp>
        <p:sp>
          <p:nvSpPr>
            <p:cNvPr id="17" name="文本框 16">
              <a:extLst>
                <a:ext uri="{FF2B5EF4-FFF2-40B4-BE49-F238E27FC236}">
                  <a16:creationId xmlns:a16="http://schemas.microsoft.com/office/drawing/2014/main" id="{BED3FA96-54B1-013B-9A57-20A9AAC5A776}"/>
                </a:ext>
              </a:extLst>
            </p:cNvPr>
            <p:cNvSpPr txBox="1"/>
            <p:nvPr/>
          </p:nvSpPr>
          <p:spPr bwMode="gray">
            <a:xfrm>
              <a:off x="1672093" y="2046593"/>
              <a:ext cx="3236258" cy="387309"/>
            </a:xfrm>
            <a:prstGeom prst="rect">
              <a:avLst/>
            </a:prstGeom>
          </p:spPr>
          <p:txBody>
            <a:bodyPr wrap="square" lIns="45720" tIns="45720" rIns="45720" bIns="45720" rtlCol="0">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主要创新机制</a:t>
              </a:r>
            </a:p>
          </p:txBody>
        </p:sp>
        <p:sp>
          <p:nvSpPr>
            <p:cNvPr id="18" name="文本框 17">
              <a:extLst>
                <a:ext uri="{FF2B5EF4-FFF2-40B4-BE49-F238E27FC236}">
                  <a16:creationId xmlns:a16="http://schemas.microsoft.com/office/drawing/2014/main" id="{0DF35572-FAB1-DE5D-C133-4E75B2E2BB99}"/>
                </a:ext>
              </a:extLst>
            </p:cNvPr>
            <p:cNvSpPr txBox="1"/>
            <p:nvPr/>
          </p:nvSpPr>
          <p:spPr bwMode="gray">
            <a:xfrm>
              <a:off x="6876973" y="2044928"/>
              <a:ext cx="3236258" cy="325279"/>
            </a:xfrm>
            <a:prstGeom prst="rect">
              <a:avLst/>
            </a:prstGeom>
          </p:spPr>
          <p:txBody>
            <a:bodyPr wrap="square" lIns="45720" tIns="45720" rIns="45720" bIns="45720" rtlCol="0">
              <a:noAutofit/>
            </a:bodyPr>
            <a:lstStyle/>
            <a:p>
              <a:pPr algn="ctr">
                <a:lnSpc>
                  <a:spcPct val="90000"/>
                </a:lnSpc>
                <a:spcBef>
                  <a:spcPts val="1000"/>
                </a:spcBef>
              </a:pPr>
              <a:r>
                <a:rPr lang="zh-CN" altLang="en-US" b="1" dirty="0">
                  <a:latin typeface="微软雅黑" panose="020B0503020204020204" pitchFamily="34" charset="-122"/>
                  <a:ea typeface="微软雅黑" panose="020B0503020204020204" pitchFamily="34" charset="-122"/>
                </a:rPr>
                <a:t>患者获益</a:t>
              </a:r>
            </a:p>
          </p:txBody>
        </p:sp>
        <p:sp>
          <p:nvSpPr>
            <p:cNvPr id="26" name="文本框 25">
              <a:extLst>
                <a:ext uri="{FF2B5EF4-FFF2-40B4-BE49-F238E27FC236}">
                  <a16:creationId xmlns:a16="http://schemas.microsoft.com/office/drawing/2014/main" id="{485AF24E-554A-8D45-923A-0B631F4AD9CF}"/>
                </a:ext>
              </a:extLst>
            </p:cNvPr>
            <p:cNvSpPr txBox="1"/>
            <p:nvPr/>
          </p:nvSpPr>
          <p:spPr bwMode="gray">
            <a:xfrm>
              <a:off x="475109" y="3926690"/>
              <a:ext cx="5407227" cy="922945"/>
            </a:xfrm>
            <a:prstGeom prst="rect">
              <a:avLst/>
            </a:prstGeom>
            <a:noFill/>
          </p:spPr>
          <p:txBody>
            <a:bodyPr wrap="square">
              <a:spAutoFit/>
            </a:bodyPr>
            <a:lstStyle/>
            <a:p>
              <a:pPr>
                <a:lnSpc>
                  <a:spcPct val="120000"/>
                </a:lnSpc>
                <a:spcAft>
                  <a:spcPts val="600"/>
                </a:spcAft>
              </a:pPr>
              <a:r>
                <a:rPr lang="zh-CN" altLang="en-US" sz="1400" dirty="0">
                  <a:latin typeface="微软雅黑" panose="020B0503020204020204" pitchFamily="34" charset="-122"/>
                  <a:ea typeface="微软雅黑" panose="020B0503020204020204" pitchFamily="34" charset="-122"/>
                </a:rPr>
                <a:t>机制</a:t>
              </a:r>
              <a:r>
                <a:rPr lang="en-US" altLang="zh-CN" sz="1400" dirty="0">
                  <a:latin typeface="微软雅黑" panose="020B0503020204020204" pitchFamily="34" charset="-122"/>
                  <a:ea typeface="微软雅黑" panose="020B0503020204020204" pitchFamily="34" charset="-122"/>
                </a:rPr>
                <a:t>①</a:t>
              </a:r>
              <a:r>
                <a:rPr lang="zh-CN" altLang="en-US" sz="1400" dirty="0">
                  <a:latin typeface="微软雅黑" panose="020B0503020204020204" pitchFamily="34" charset="-122"/>
                  <a:ea typeface="微软雅黑" panose="020B0503020204020204" pitchFamily="34" charset="-122"/>
                </a:rPr>
                <a:t>：阻断</a:t>
              </a:r>
              <a:r>
                <a:rPr lang="en-US" altLang="zh-CN" sz="1400" dirty="0">
                  <a:latin typeface="微软雅黑" panose="020B0503020204020204" pitchFamily="34" charset="-122"/>
                  <a:ea typeface="微软雅黑" panose="020B0503020204020204" pitchFamily="34" charset="-122"/>
                </a:rPr>
                <a:t>PD-1/PD-L1</a:t>
              </a:r>
              <a:r>
                <a:rPr lang="zh-CN" altLang="en-US" sz="1400" dirty="0">
                  <a:latin typeface="微软雅黑" panose="020B0503020204020204" pitchFamily="34" charset="-122"/>
                  <a:ea typeface="微软雅黑" panose="020B0503020204020204" pitchFamily="34" charset="-122"/>
                </a:rPr>
                <a:t>相互作用，增强</a:t>
              </a:r>
              <a:r>
                <a:rPr lang="en-US" altLang="zh-CN" sz="1400" dirty="0">
                  <a:latin typeface="微软雅黑" panose="020B0503020204020204" pitchFamily="34" charset="-122"/>
                  <a:ea typeface="微软雅黑" panose="020B0503020204020204" pitchFamily="34" charset="-122"/>
                </a:rPr>
                <a:t>T</a:t>
              </a:r>
              <a:r>
                <a:rPr lang="zh-CN" altLang="en-US" sz="1400" dirty="0">
                  <a:latin typeface="微软雅黑" panose="020B0503020204020204" pitchFamily="34" charset="-122"/>
                  <a:ea typeface="微软雅黑" panose="020B0503020204020204" pitchFamily="34" charset="-122"/>
                </a:rPr>
                <a:t>细胞的杀伤肿瘤能力</a:t>
              </a:r>
              <a:endParaRPr lang="en-US" altLang="zh-CN" sz="1400" dirty="0">
                <a:latin typeface="微软雅黑" panose="020B0503020204020204" pitchFamily="34" charset="-122"/>
                <a:ea typeface="微软雅黑" panose="020B0503020204020204" pitchFamily="34" charset="-122"/>
              </a:endParaRPr>
            </a:p>
            <a:p>
              <a:pPr>
                <a:lnSpc>
                  <a:spcPct val="120000"/>
                </a:lnSpc>
              </a:pPr>
              <a:r>
                <a:rPr lang="zh-CN" altLang="en-US" sz="1400" dirty="0">
                  <a:latin typeface="微软雅黑" panose="020B0503020204020204" pitchFamily="34" charset="-122"/>
                  <a:ea typeface="微软雅黑" panose="020B0503020204020204" pitchFamily="34" charset="-122"/>
                </a:rPr>
                <a:t>机制②：</a:t>
              </a:r>
              <a:r>
                <a:rPr lang="zh-CN" altLang="en-US" sz="1400" b="1" dirty="0">
                  <a:latin typeface="微软雅黑" panose="020B0503020204020204" pitchFamily="34" charset="-122"/>
                  <a:ea typeface="微软雅黑" panose="020B0503020204020204" pitchFamily="34" charset="-122"/>
                </a:rPr>
                <a:t>独特保留</a:t>
              </a:r>
              <a:r>
                <a:rPr lang="en-US" altLang="zh-CN" sz="1400" b="1" dirty="0">
                  <a:latin typeface="微软雅黑" panose="020B0503020204020204" pitchFamily="34" charset="-122"/>
                  <a:ea typeface="微软雅黑" panose="020B0503020204020204" pitchFamily="34" charset="-122"/>
                </a:rPr>
                <a:t>ADCP</a:t>
              </a:r>
              <a:r>
                <a:rPr lang="zh-CN" altLang="en-US" sz="1400" b="1" dirty="0">
                  <a:latin typeface="微软雅黑" panose="020B0503020204020204" pitchFamily="34" charset="-122"/>
                  <a:ea typeface="微软雅黑" panose="020B0503020204020204" pitchFamily="34" charset="-122"/>
                </a:rPr>
                <a:t>作用</a:t>
              </a:r>
              <a:r>
                <a:rPr lang="zh-CN" altLang="en-US" sz="1400" dirty="0">
                  <a:latin typeface="微软雅黑" panose="020B0503020204020204" pitchFamily="34" charset="-122"/>
                  <a:ea typeface="微软雅黑" panose="020B0503020204020204" pitchFamily="34" charset="-122"/>
                </a:rPr>
                <a:t>（抗体依赖性细胞介导的细胞吞噬作用），</a:t>
              </a:r>
              <a:r>
                <a:rPr lang="zh-CN" altLang="en-US" sz="1400" b="1" dirty="0">
                  <a:latin typeface="微软雅黑" panose="020B0503020204020204" pitchFamily="34" charset="-122"/>
                  <a:ea typeface="微软雅黑" panose="020B0503020204020204" pitchFamily="34" charset="-122"/>
                </a:rPr>
                <a:t>介导巨噬细胞进一步杀伤肿瘤细胞。 </a:t>
              </a:r>
            </a:p>
          </p:txBody>
        </p:sp>
        <p:sp>
          <p:nvSpPr>
            <p:cNvPr id="27" name="文本框 26">
              <a:extLst>
                <a:ext uri="{FF2B5EF4-FFF2-40B4-BE49-F238E27FC236}">
                  <a16:creationId xmlns:a16="http://schemas.microsoft.com/office/drawing/2014/main" id="{D01B5822-8AB9-EB20-61B0-5FF042CC945B}"/>
                </a:ext>
              </a:extLst>
            </p:cNvPr>
            <p:cNvSpPr txBox="1"/>
            <p:nvPr/>
          </p:nvSpPr>
          <p:spPr bwMode="gray">
            <a:xfrm>
              <a:off x="471649" y="5183394"/>
              <a:ext cx="5133636" cy="658257"/>
            </a:xfrm>
            <a:prstGeom prst="rect">
              <a:avLst/>
            </a:prstGeom>
            <a:noFill/>
          </p:spPr>
          <p:txBody>
            <a:bodyPr wrap="square">
              <a:spAutoFit/>
            </a:bodyPr>
            <a:lstStyle/>
            <a:p>
              <a:pPr fontAlgn="base">
                <a:lnSpc>
                  <a:spcPct val="120000"/>
                </a:lnSpc>
                <a:spcAft>
                  <a:spcPct val="0"/>
                </a:spcAft>
                <a:buClr>
                  <a:schemeClr val="accent2"/>
                </a:buClr>
                <a:buSzPct val="90000"/>
              </a:pP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潜在促进巨噬细胞从诱导肿瘤生长的</a:t>
              </a:r>
              <a:r>
                <a:rPr lang="en-US" altLang="zh-CN"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M2</a:t>
              </a: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型转化为抑制肿瘤的</a:t>
              </a:r>
              <a:r>
                <a:rPr lang="en-US" altLang="zh-CN"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M1</a:t>
              </a:r>
              <a:r>
                <a:rPr lang="zh-CN" altLang="en-US" sz="1600" b="0" i="0" strike="noStrike" kern="1200" cap="none" spc="0" baseline="0" dirty="0">
                  <a:solidFill>
                    <a:schemeClr val="tx1"/>
                  </a:solidFill>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型，</a:t>
              </a:r>
              <a:r>
                <a:rPr lang="zh-CN" altLang="en-US" sz="1600" b="1" i="0" strike="noStrike" kern="1200" cap="none" spc="0" baseline="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增强巨噬细胞抑制肿瘤生长的作用</a:t>
              </a:r>
              <a:r>
                <a:rPr lang="en-US" altLang="zh-CN" sz="1600" baseline="30000"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4</a:t>
              </a:r>
              <a:endParaRPr lang="en-US" altLang="zh-CN" sz="1600" i="0" strike="noStrike" kern="1200" cap="none" spc="0" baseline="30000" dirty="0">
                <a:effectLst/>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 name="矩形 8">
              <a:extLst>
                <a:ext uri="{FF2B5EF4-FFF2-40B4-BE49-F238E27FC236}">
                  <a16:creationId xmlns:a16="http://schemas.microsoft.com/office/drawing/2014/main" id="{05CB944B-4056-661C-1171-4D1D9D129FFB}"/>
                </a:ext>
              </a:extLst>
            </p:cNvPr>
            <p:cNvSpPr/>
            <p:nvPr/>
          </p:nvSpPr>
          <p:spPr bwMode="gray">
            <a:xfrm>
              <a:off x="417746" y="2388377"/>
              <a:ext cx="5263098" cy="703884"/>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13" name="矩形 12">
              <a:extLst>
                <a:ext uri="{FF2B5EF4-FFF2-40B4-BE49-F238E27FC236}">
                  <a16:creationId xmlns:a16="http://schemas.microsoft.com/office/drawing/2014/main" id="{EE5126CF-FA8E-1661-D69F-30CC90E47DF8}"/>
                </a:ext>
              </a:extLst>
            </p:cNvPr>
            <p:cNvSpPr/>
            <p:nvPr/>
          </p:nvSpPr>
          <p:spPr bwMode="gray">
            <a:xfrm>
              <a:off x="426248" y="3267640"/>
              <a:ext cx="5254595" cy="1700436"/>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5" name="矩形 34">
              <a:extLst>
                <a:ext uri="{FF2B5EF4-FFF2-40B4-BE49-F238E27FC236}">
                  <a16:creationId xmlns:a16="http://schemas.microsoft.com/office/drawing/2014/main" id="{E67A321D-4871-EC90-B939-328CE126BC50}"/>
                </a:ext>
              </a:extLst>
            </p:cNvPr>
            <p:cNvSpPr/>
            <p:nvPr/>
          </p:nvSpPr>
          <p:spPr bwMode="gray">
            <a:xfrm>
              <a:off x="417744" y="5130426"/>
              <a:ext cx="5263099" cy="760830"/>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6" name="矩形 35">
              <a:extLst>
                <a:ext uri="{FF2B5EF4-FFF2-40B4-BE49-F238E27FC236}">
                  <a16:creationId xmlns:a16="http://schemas.microsoft.com/office/drawing/2014/main" id="{782E1FC5-DF86-522D-D319-88BE8EC90F9E}"/>
                </a:ext>
              </a:extLst>
            </p:cNvPr>
            <p:cNvSpPr/>
            <p:nvPr/>
          </p:nvSpPr>
          <p:spPr bwMode="gray">
            <a:xfrm>
              <a:off x="6090574" y="2388377"/>
              <a:ext cx="5114541" cy="703884"/>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7" name="矩形 36">
              <a:extLst>
                <a:ext uri="{FF2B5EF4-FFF2-40B4-BE49-F238E27FC236}">
                  <a16:creationId xmlns:a16="http://schemas.microsoft.com/office/drawing/2014/main" id="{F21FEDC3-935B-DFB6-5F5C-15F33340071B}"/>
                </a:ext>
              </a:extLst>
            </p:cNvPr>
            <p:cNvSpPr/>
            <p:nvPr/>
          </p:nvSpPr>
          <p:spPr bwMode="gray">
            <a:xfrm>
              <a:off x="6072350" y="3282906"/>
              <a:ext cx="5132764" cy="2588823"/>
            </a:xfrm>
            <a:prstGeom prst="rect">
              <a:avLst/>
            </a:prstGeom>
            <a:noFill/>
            <a:ln w="6350" cap="flat" cmpd="sng" algn="ctr">
              <a:solidFill>
                <a:schemeClr val="bg1">
                  <a:lumMod val="85000"/>
                </a:schemeClr>
              </a:solid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8" name="等腰三角形 37">
              <a:extLst>
                <a:ext uri="{FF2B5EF4-FFF2-40B4-BE49-F238E27FC236}">
                  <a16:creationId xmlns:a16="http://schemas.microsoft.com/office/drawing/2014/main" id="{A82E67C2-C740-0415-78AC-FC8EB65BCDCC}"/>
                </a:ext>
              </a:extLst>
            </p:cNvPr>
            <p:cNvSpPr/>
            <p:nvPr/>
          </p:nvSpPr>
          <p:spPr bwMode="gray">
            <a:xfrm rot="5400000">
              <a:off x="5627215" y="2693727"/>
              <a:ext cx="250495" cy="121673"/>
            </a:xfrm>
            <a:prstGeom prst="triangle">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39" name="等腰三角形 38">
              <a:extLst>
                <a:ext uri="{FF2B5EF4-FFF2-40B4-BE49-F238E27FC236}">
                  <a16:creationId xmlns:a16="http://schemas.microsoft.com/office/drawing/2014/main" id="{A9CC1A62-20F8-86B3-5EDA-6B8997CCD66A}"/>
                </a:ext>
              </a:extLst>
            </p:cNvPr>
            <p:cNvSpPr/>
            <p:nvPr/>
          </p:nvSpPr>
          <p:spPr bwMode="gray">
            <a:xfrm rot="5400000">
              <a:off x="5632203" y="4128666"/>
              <a:ext cx="250495" cy="121673"/>
            </a:xfrm>
            <a:prstGeom prst="triangle">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sp>
          <p:nvSpPr>
            <p:cNvPr id="40" name="等腰三角形 39">
              <a:extLst>
                <a:ext uri="{FF2B5EF4-FFF2-40B4-BE49-F238E27FC236}">
                  <a16:creationId xmlns:a16="http://schemas.microsoft.com/office/drawing/2014/main" id="{1078A429-B486-28A1-CEFF-DD7260798267}"/>
                </a:ext>
              </a:extLst>
            </p:cNvPr>
            <p:cNvSpPr/>
            <p:nvPr/>
          </p:nvSpPr>
          <p:spPr bwMode="gray">
            <a:xfrm rot="5400000">
              <a:off x="5627215" y="5450004"/>
              <a:ext cx="250495" cy="121673"/>
            </a:xfrm>
            <a:prstGeom prst="triangle">
              <a:avLst/>
            </a:prstGeom>
            <a:solidFill>
              <a:schemeClr val="bg1">
                <a:lumMod val="8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algn="ctr" fontAlgn="base">
                <a:lnSpc>
                  <a:spcPct val="90000"/>
                </a:lnSpc>
                <a:spcAft>
                  <a:spcPct val="0"/>
                </a:spcAft>
                <a:buClr>
                  <a:schemeClr val="accent2"/>
                </a:buClr>
                <a:buSzPct val="90000"/>
              </a:pPr>
              <a:endParaRPr lang="en-US" b="1" dirty="0">
                <a:solidFill>
                  <a:schemeClr val="accent1"/>
                </a:solidFill>
                <a:latin typeface="+mj-lt"/>
              </a:endParaRPr>
            </a:p>
          </p:txBody>
        </p:sp>
      </p:grpSp>
      <p:sp>
        <p:nvSpPr>
          <p:cNvPr id="3" name="文本框 2">
            <a:extLst>
              <a:ext uri="{FF2B5EF4-FFF2-40B4-BE49-F238E27FC236}">
                <a16:creationId xmlns:a16="http://schemas.microsoft.com/office/drawing/2014/main" id="{DDAAA13E-5330-4AA9-F495-0910F1BA9B69}"/>
              </a:ext>
            </a:extLst>
          </p:cNvPr>
          <p:cNvSpPr txBox="1"/>
          <p:nvPr/>
        </p:nvSpPr>
        <p:spPr bwMode="gray">
          <a:xfrm>
            <a:off x="5883392" y="5504114"/>
            <a:ext cx="5506896" cy="250494"/>
          </a:xfrm>
          <a:prstGeom prst="rect">
            <a:avLst/>
          </a:prstGeom>
        </p:spPr>
        <p:txBody>
          <a:bodyPr wrap="square" lIns="45720" tIns="45720" rIns="45720" bIns="45720" rtlCol="0">
            <a:noAutofit/>
          </a:bodyPr>
          <a:lstStyle/>
          <a:p>
            <a:pPr algn="r">
              <a:lnSpc>
                <a:spcPct val="90000"/>
              </a:lnSpc>
              <a:spcBef>
                <a:spcPts val="1000"/>
              </a:spcBef>
            </a:pP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治疗复发或难治性结外</a:t>
            </a:r>
            <a:r>
              <a:rPr lang="en-US" altLang="zh-CN" sz="1200" dirty="0">
                <a:latin typeface="微软雅黑" panose="020B0503020204020204" pitchFamily="34" charset="-122"/>
                <a:ea typeface="微软雅黑" panose="020B0503020204020204" pitchFamily="34" charset="-122"/>
              </a:rPr>
              <a:t>NK/T</a:t>
            </a:r>
            <a:r>
              <a:rPr lang="zh-CN" altLang="en-US" sz="1200" dirty="0">
                <a:latin typeface="微软雅黑" panose="020B0503020204020204" pitchFamily="34" charset="-122"/>
                <a:ea typeface="微软雅黑" panose="020B0503020204020204" pitchFamily="34" charset="-122"/>
              </a:rPr>
              <a:t>细胞淋巴瘤纳入突破性治疗药物和优先审评</a:t>
            </a:r>
            <a:endParaRPr lang="en-US" sz="1200" dirty="0" err="1">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F7D0D017-D4E3-39C8-7D95-5130F8B8D1AC}"/>
              </a:ext>
            </a:extLst>
          </p:cNvPr>
          <p:cNvSpPr/>
          <p:nvPr/>
        </p:nvSpPr>
        <p:spPr bwMode="gray">
          <a:xfrm>
            <a:off x="437856" y="8715"/>
            <a:ext cx="1899812" cy="288000"/>
          </a:xfrm>
          <a:prstGeom prst="rect">
            <a:avLst/>
          </a:prstGeom>
          <a:solidFill>
            <a:schemeClr val="bg1">
              <a:lumMod val="95000"/>
            </a:schemeClr>
          </a:solidFill>
          <a:ln w="28575" cap="flat" cmpd="sng" algn="ctr">
            <a:noFill/>
            <a:prstDash val="solid"/>
            <a:miter lim="800000"/>
            <a:headEnd type="none" w="med" len="med"/>
            <a:tailEnd type="none" w="med" len="med"/>
          </a:ln>
          <a:effectLst/>
        </p:spPr>
        <p:txBody>
          <a:bodyPr vert="horz" wrap="square" lIns="91429" tIns="45715" rIns="91429" bIns="45715" numCol="1" rtlCol="0" anchor="ctr" anchorCtr="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zh-CN" altLang="en-US" sz="1600" b="1" dirty="0">
                <a:latin typeface="微软雅黑" panose="020B0503020204020204" pitchFamily="34" charset="-122"/>
                <a:ea typeface="微软雅黑" panose="020B0503020204020204" pitchFamily="34" charset="-122"/>
                <a:cs typeface="+mj-cs"/>
              </a:rPr>
              <a:t>创新性</a:t>
            </a:r>
            <a:endParaRPr kumimoji="0" lang="en-US" altLang="zh-CN" sz="16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j-cs"/>
            </a:endParaRPr>
          </a:p>
        </p:txBody>
      </p:sp>
    </p:spTree>
    <p:extLst>
      <p:ext uri="{BB962C8B-B14F-4D97-AF65-F5344CB8AC3E}">
        <p14:creationId xmlns:p14="http://schemas.microsoft.com/office/powerpoint/2010/main" val="42470188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73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Oks4fqcRcqQVaGyCGfkgh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ts6OTqpz6HesOqCt67Twj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w1Ey8s2ZcGlepBOiGd8bX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TAnGyKQhGYcJMZn14brQg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ZCNP_wEf6PF6iZwjF5sMB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hBhQZ7Rl4RfTxTssM.rZ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ps.C.QXbEXzovQCsFoq.O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qTFGXQs0KLjIerIzunbal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f1fcmdSZ3bm9OK9gswzJL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WHE.fTdXbaRFcMqUTUAA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y3atGNCunbunh3KXmqY5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5JXqwIqTn7QwIMxnn7maR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0SaI4RISHIISNp0nlWcX4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MQOiEUUiGz4C.Kx2ymRHK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0cvQjMmSOxwM5MFPEnMe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lY_lxNOfEvC.6LcVz3yI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fNC400nmHXUESG.GFoRDm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5jkesUxyu64SgbH_rgulnQ"/>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N4bw5uyztFy15sFIltoOy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5MwQYSeDkt6cX8kVeLJhd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Pqi1E_PGR0gIaBpplNi2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taIMqoTAayp_Qyg5q.sK3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2.xml><?xml version="1.0" encoding="utf-8"?>
<a:theme xmlns:a="http://schemas.openxmlformats.org/drawingml/2006/main" name="2_Office Theme">
  <a:themeElements>
    <a:clrScheme name="PFE2021">
      <a:dk1>
        <a:srgbClr val="000000"/>
      </a:dk1>
      <a:lt1>
        <a:srgbClr val="FFFFFF"/>
      </a:lt1>
      <a:dk2>
        <a:srgbClr val="F49C34"/>
      </a:dk2>
      <a:lt2>
        <a:srgbClr val="F8DF5A"/>
      </a:lt2>
      <a:accent1>
        <a:srgbClr val="0000C9"/>
      </a:accent1>
      <a:accent2>
        <a:srgbClr val="0095FF"/>
      </a:accent2>
      <a:accent3>
        <a:srgbClr val="0DBDBA"/>
      </a:accent3>
      <a:accent4>
        <a:srgbClr val="67BB6E"/>
      </a:accent4>
      <a:accent5>
        <a:srgbClr val="9D73F7"/>
      </a:accent5>
      <a:accent6>
        <a:srgbClr val="D95776"/>
      </a:accent6>
      <a:hlink>
        <a:srgbClr val="0095FF"/>
      </a:hlink>
      <a:folHlink>
        <a:srgbClr val="A1AA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lumMod val="95000"/>
          </a:schemeClr>
        </a:solidFill>
        <a:ln w="28575" cap="flat" cmpd="sng" algn="ctr">
          <a:noFill/>
          <a:prstDash val="solid"/>
          <a:miter lim="800000"/>
          <a:headEnd type="none" w="med" len="med"/>
          <a:tailEnd type="none" w="med" len="med"/>
        </a:ln>
        <a:effectLst/>
      </a:spPr>
      <a:bodyPr vert="horz" wrap="square" lIns="91429" tIns="45715" rIns="91429" bIns="45715" numCol="1" rtlCol="0" anchor="ctr" anchorCtr="0" compatLnSpc="1">
        <a:prstTxWarp prst="textNoShape">
          <a:avLst/>
        </a:prstTxWarp>
        <a:noAutofit/>
      </a:bodyPr>
      <a:lstStyle>
        <a:defPPr algn="ctr" fontAlgn="base">
          <a:lnSpc>
            <a:spcPct val="90000"/>
          </a:lnSpc>
          <a:spcAft>
            <a:spcPct val="0"/>
          </a:spcAft>
          <a:buClr>
            <a:schemeClr val="accent2"/>
          </a:buClr>
          <a:buSzPct val="90000"/>
          <a:defRPr b="1" dirty="0">
            <a:solidFill>
              <a:schemeClr val="accent1"/>
            </a:solidFill>
            <a:latin typeface="+mj-lt"/>
          </a:defRPr>
        </a:defPPr>
      </a:lstStyle>
    </a:spDef>
    <a:lnDef>
      <a:spPr bwMode="gray">
        <a:noFill/>
        <a:ln w="12700" cap="rnd">
          <a:solidFill>
            <a:schemeClr val="bg1">
              <a:lumMod val="75000"/>
            </a:schemeClr>
          </a:solidFill>
          <a:prstDash val="solid"/>
          <a:round/>
          <a:headEnd/>
          <a:tailEnd/>
        </a:ln>
        <a:effectLst/>
      </a:spPr>
      <a:bodyPr/>
      <a:lstStyle/>
    </a:lnDef>
    <a:txDef>
      <a:spPr bwMode="gray"/>
      <a:bodyPr wrap="square" lIns="45720" tIns="45720" rIns="45720" bIns="45720" rtlCol="0">
        <a:noAutofit/>
      </a:bodyPr>
      <a:lstStyle>
        <a:defPPr marL="171450" indent="-171450" algn="l">
          <a:lnSpc>
            <a:spcPct val="90000"/>
          </a:lnSpc>
          <a:spcBef>
            <a:spcPts val="1000"/>
          </a:spcBef>
          <a:buFont typeface="Arial" panose="020B0604020202020204" pitchFamily="34" charset="0"/>
          <a:buChar char="•"/>
          <a:defRPr sz="1600" dirty="0" err="1" smtClean="0"/>
        </a:defPPr>
      </a:lstStyle>
    </a:txDef>
  </a:objectDefaults>
  <a:extraClrSchemeLst/>
  <a:extLst>
    <a:ext uri="{05A4C25C-085E-4340-85A3-A5531E510DB2}">
      <thm15:themeFamily xmlns:thm15="http://schemas.microsoft.com/office/thememl/2012/main" name="P113901_Pfizwer PowerPoint Template_Logo_Confidential_16x9_011421_1230am.pptx" id="{E16796BA-4DED-40F6-9D93-A6103AA552F4}" vid="{4EBAB7F6-64B5-416D-A518-BA6D9B2F23F8}"/>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31060</TotalTime>
  <Words>4101</Words>
  <Application>Microsoft Office PowerPoint</Application>
  <PresentationFormat>宽屏</PresentationFormat>
  <Paragraphs>234</Paragraphs>
  <Slides>10</Slides>
  <Notes>3</Notes>
  <HiddenSlides>0</HiddenSlides>
  <MMClips>0</MMClips>
  <ScaleCrop>false</ScaleCrop>
  <HeadingPairs>
    <vt:vector size="8" baseType="variant">
      <vt:variant>
        <vt:lpstr>已用的字体</vt:lpstr>
      </vt:variant>
      <vt:variant>
        <vt:i4>5</vt:i4>
      </vt:variant>
      <vt:variant>
        <vt:lpstr>主题</vt:lpstr>
      </vt:variant>
      <vt:variant>
        <vt:i4>2</vt:i4>
      </vt:variant>
      <vt:variant>
        <vt:lpstr>嵌入 OLE 服务器</vt:lpstr>
      </vt:variant>
      <vt:variant>
        <vt:i4>1</vt:i4>
      </vt:variant>
      <vt:variant>
        <vt:lpstr>幻灯片标题</vt:lpstr>
      </vt:variant>
      <vt:variant>
        <vt:i4>10</vt:i4>
      </vt:variant>
    </vt:vector>
  </HeadingPairs>
  <TitlesOfParts>
    <vt:vector size="18" baseType="lpstr">
      <vt:lpstr>Microsoft YaHei UI</vt:lpstr>
      <vt:lpstr>等线</vt:lpstr>
      <vt:lpstr>微软雅黑</vt:lpstr>
      <vt:lpstr>Arial</vt:lpstr>
      <vt:lpstr>Arial Narrow</vt:lpstr>
      <vt:lpstr>1_Office Theme</vt:lpstr>
      <vt:lpstr>2_Office Theme</vt:lpstr>
      <vt:lpstr>think-cell 幻灯片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 Chenyang</dc:creator>
  <cp:lastModifiedBy>Shi, Chenyang</cp:lastModifiedBy>
  <cp:revision>22</cp:revision>
  <cp:lastPrinted>2023-07-11T01:34:34Z</cp:lastPrinted>
  <dcterms:created xsi:type="dcterms:W3CDTF">2023-03-27T09:08:03Z</dcterms:created>
  <dcterms:modified xsi:type="dcterms:W3CDTF">2025-07-18T06:26:51Z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f72598-90ab-4748-9618-88402b5e95d2_Enabled">
    <vt:lpwstr>true</vt:lpwstr>
  </property>
  <property fmtid="{D5CDD505-2E9C-101B-9397-08002B2CF9AE}" pid="3" name="MSIP_Label_68f72598-90ab-4748-9618-88402b5e95d2_SetDate">
    <vt:lpwstr>2023-03-27T09:08:59Z</vt:lpwstr>
  </property>
  <property fmtid="{D5CDD505-2E9C-101B-9397-08002B2CF9AE}" pid="4" name="MSIP_Label_68f72598-90ab-4748-9618-88402b5e95d2_Method">
    <vt:lpwstr>Privileged</vt:lpwstr>
  </property>
  <property fmtid="{D5CDD505-2E9C-101B-9397-08002B2CF9AE}" pid="5" name="MSIP_Label_68f72598-90ab-4748-9618-88402b5e95d2_Name">
    <vt:lpwstr>68f72598-90ab-4748-9618-88402b5e95d2</vt:lpwstr>
  </property>
  <property fmtid="{D5CDD505-2E9C-101B-9397-08002B2CF9AE}" pid="6" name="MSIP_Label_68f72598-90ab-4748-9618-88402b5e95d2_SiteId">
    <vt:lpwstr>7a916015-20ae-4ad1-9170-eefd915e9272</vt:lpwstr>
  </property>
  <property fmtid="{D5CDD505-2E9C-101B-9397-08002B2CF9AE}" pid="7" name="MSIP_Label_68f72598-90ab-4748-9618-88402b5e95d2_ActionId">
    <vt:lpwstr>c3cfaf4b-a4d1-405a-8d75-abcaa2d1a522</vt:lpwstr>
  </property>
  <property fmtid="{D5CDD505-2E9C-101B-9397-08002B2CF9AE}" pid="8" name="MSIP_Label_68f72598-90ab-4748-9618-88402b5e95d2_ContentBits">
    <vt:lpwstr>0</vt:lpwstr>
  </property>
</Properties>
</file>