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39.xml" ContentType="application/vnd.openxmlformats-officedocument.presentationml.tags+xml"/>
  <Override PartName="/ppt/theme/theme3.xml" ContentType="application/vnd.openxmlformats-officedocument.theme+xml"/>
  <Override PartName="/ppt/tags/tag40.xml" ContentType="application/vnd.openxmlformats-officedocument.presentationml.tags+xml"/>
  <Override PartName="/ppt/notesSlides/notesSlide1.xml" ContentType="application/vnd.openxmlformats-officedocument.presentationml.notesSlide+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51.xml" ContentType="application/vnd.openxmlformats-officedocument.presentationml.tags+xml"/>
  <Override PartName="/ppt/notesSlides/notesSlide6.xml" ContentType="application/vnd.openxmlformats-officedocument.presentationml.notesSlide+xml"/>
  <Override PartName="/ppt/tags/tag52.xml" ContentType="application/vnd.openxmlformats-officedocument.presentationml.tags+xml"/>
  <Override PartName="/ppt/notesSlides/notesSlide7.xml" ContentType="application/vnd.openxmlformats-officedocument.presentationml.notesSlide+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8" r:id="rId2"/>
  </p:sldMasterIdLst>
  <p:notesMasterIdLst>
    <p:notesMasterId r:id="rId12"/>
  </p:notesMasterIdLst>
  <p:sldIdLst>
    <p:sldId id="2147473161" r:id="rId3"/>
    <p:sldId id="2147471807" r:id="rId4"/>
    <p:sldId id="2147473204" r:id="rId5"/>
    <p:sldId id="2147473202" r:id="rId6"/>
    <p:sldId id="2147473221" r:id="rId7"/>
    <p:sldId id="2147473218" r:id="rId8"/>
    <p:sldId id="2147473220" r:id="rId9"/>
    <p:sldId id="2147473191" r:id="rId10"/>
    <p:sldId id="2147471793" r:id="rId11"/>
  </p:sldIdLst>
  <p:sldSz cx="12192000" cy="6858000"/>
  <p:notesSz cx="6797675" cy="9928225"/>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207058-E270-D6AF-2023-636F209929AF}" name="Li, Si Han" initials="SL" userId="S::LIS287@pfizer.com::2a6f0234-6ccd-492d-bc39-353ab3e0b23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9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97" autoAdjust="0"/>
  </p:normalViewPr>
  <p:slideViewPr>
    <p:cSldViewPr snapToGrid="0">
      <p:cViewPr varScale="1">
        <p:scale>
          <a:sx n="70" d="100"/>
          <a:sy n="70" d="100"/>
        </p:scale>
        <p:origin x="5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Si Han" userId="2a6f0234-6ccd-492d-bc39-353ab3e0b23c" providerId="ADAL" clId="{D0BE61EF-CD1D-4486-B7DF-5346B5B08D86}"/>
    <pc:docChg chg="delSld modSld">
      <pc:chgData name="Li, Si Han" userId="2a6f0234-6ccd-492d-bc39-353ab3e0b23c" providerId="ADAL" clId="{D0BE61EF-CD1D-4486-B7DF-5346B5B08D86}" dt="2025-07-18T06:27:45.427" v="5" actId="47"/>
      <pc:docMkLst>
        <pc:docMk/>
      </pc:docMkLst>
      <pc:sldChg chg="modSp mod">
        <pc:chgData name="Li, Si Han" userId="2a6f0234-6ccd-492d-bc39-353ab3e0b23c" providerId="ADAL" clId="{D0BE61EF-CD1D-4486-B7DF-5346B5B08D86}" dt="2025-07-18T06:27:21.439" v="3" actId="20577"/>
        <pc:sldMkLst>
          <pc:docMk/>
          <pc:sldMk cId="2658239942" sldId="2147473161"/>
        </pc:sldMkLst>
        <pc:spChg chg="mod">
          <ac:chgData name="Li, Si Han" userId="2a6f0234-6ccd-492d-bc39-353ab3e0b23c" providerId="ADAL" clId="{D0BE61EF-CD1D-4486-B7DF-5346B5B08D86}" dt="2025-07-18T06:27:21.439" v="3" actId="20577"/>
          <ac:spMkLst>
            <pc:docMk/>
            <pc:sldMk cId="2658239942" sldId="2147473161"/>
            <ac:spMk id="8" creationId="{B648E487-8C5B-7F3F-6318-2E15808FAE34}"/>
          </ac:spMkLst>
        </pc:spChg>
      </pc:sldChg>
      <pc:sldChg chg="del">
        <pc:chgData name="Li, Si Han" userId="2a6f0234-6ccd-492d-bc39-353ab3e0b23c" providerId="ADAL" clId="{D0BE61EF-CD1D-4486-B7DF-5346B5B08D86}" dt="2025-07-18T06:27:43.699" v="4" actId="47"/>
        <pc:sldMkLst>
          <pc:docMk/>
          <pc:sldMk cId="166641110" sldId="2147473196"/>
        </pc:sldMkLst>
      </pc:sldChg>
      <pc:sldChg chg="del">
        <pc:chgData name="Li, Si Han" userId="2a6f0234-6ccd-492d-bc39-353ab3e0b23c" providerId="ADAL" clId="{D0BE61EF-CD1D-4486-B7DF-5346B5B08D86}" dt="2025-07-18T06:27:45.427" v="5" actId="47"/>
        <pc:sldMkLst>
          <pc:docMk/>
          <pc:sldMk cId="2779719742" sldId="214747322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89256198347106"/>
          <c:y val="0.15393386545039908"/>
          <c:w val="0.69421487603305787"/>
          <c:h val="0.69213226909920178"/>
        </c:manualLayout>
      </c:layout>
      <c:barChart>
        <c:barDir val="col"/>
        <c:grouping val="stacked"/>
        <c:varyColors val="0"/>
        <c:ser>
          <c:idx val="0"/>
          <c:order val="0"/>
          <c:spPr>
            <a:solidFill>
              <a:srgbClr val="C0C0C0"/>
            </a:solidFill>
            <a:ln>
              <a:noFill/>
            </a:ln>
          </c:spPr>
          <c:invertIfNegative val="0"/>
          <c:dPt>
            <c:idx val="1"/>
            <c:invertIfNegative val="0"/>
            <c:bubble3D val="0"/>
            <c:spPr>
              <a:solidFill>
                <a:schemeClr val="accent1"/>
              </a:solidFill>
              <a:ln>
                <a:noFill/>
              </a:ln>
            </c:spPr>
            <c:extLst>
              <c:ext xmlns:c16="http://schemas.microsoft.com/office/drawing/2014/chart" uri="{C3380CC4-5D6E-409C-BE32-E72D297353CC}">
                <c16:uniqueId val="{00000000-C216-437F-8570-906D47BFE646}"/>
              </c:ext>
            </c:extLst>
          </c:dPt>
          <c:dLbls>
            <c:dLbl>
              <c:idx val="0"/>
              <c:layout>
                <c:manualLayout>
                  <c:x val="0"/>
                  <c:y val="-2.2805017103762829E-3"/>
                </c:manualLayout>
              </c:layout>
              <c:numFmt formatCode="#,##0.0&quot;个月&quot;;&quot;-&quot;#,##0.0&quot;个月&quot;" sourceLinked="0"/>
              <c:spPr>
                <a:noFill/>
                <a:ln>
                  <a:noFill/>
                </a:ln>
              </c:spPr>
              <c:txPr>
                <a:bodyPr wrap="none"/>
                <a:lstStyle/>
                <a:p>
                  <a:pPr>
                    <a:defRPr sz="1400" kern="1200">
                      <a:solidFill>
                        <a:schemeClr val="tx1"/>
                      </a:solidFill>
                      <a:latin typeface="+mn-lt"/>
                      <a:ea typeface="黑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216-437F-8570-906D47BFE646}"/>
                </c:ext>
              </c:extLst>
            </c:dLbl>
            <c:dLbl>
              <c:idx val="1"/>
              <c:layout>
                <c:manualLayout>
                  <c:x val="0"/>
                  <c:y val="-2.2805017103762829E-3"/>
                </c:manualLayout>
              </c:layout>
              <c:numFmt formatCode="#,##0.0&quot;个月&quot;;&quot;-&quot;#,##0.0&quot;个月&quot;" sourceLinked="0"/>
              <c:spPr>
                <a:noFill/>
                <a:ln>
                  <a:noFill/>
                </a:ln>
              </c:spPr>
              <c:txPr>
                <a:bodyPr wrap="none"/>
                <a:lstStyle/>
                <a:p>
                  <a:pPr>
                    <a:defRPr sz="2000" b="1" kern="1200">
                      <a:solidFill>
                        <a:schemeClr val="bg1"/>
                      </a:solidFill>
                      <a:latin typeface="+mn-lt"/>
                      <a:ea typeface="黑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216-437F-8570-906D47BFE64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4.5999999999999996</c:v>
                </c:pt>
                <c:pt idx="1">
                  <c:v>17.2</c:v>
                </c:pt>
              </c:numCache>
            </c:numRef>
          </c:val>
          <c:extLst>
            <c:ext xmlns:c16="http://schemas.microsoft.com/office/drawing/2014/chart" uri="{C3380CC4-5D6E-409C-BE32-E72D297353CC}">
              <c16:uniqueId val="{00000002-C216-437F-8570-906D47BFE646}"/>
            </c:ext>
          </c:extLst>
        </c:ser>
        <c:dLbls>
          <c:showLegendKey val="0"/>
          <c:showVal val="0"/>
          <c:showCatName val="0"/>
          <c:showSerName val="0"/>
          <c:showPercent val="0"/>
          <c:showBubbleSize val="0"/>
        </c:dLbls>
        <c:gapWidth val="50"/>
        <c:overlap val="100"/>
        <c:axId val="1321667648"/>
        <c:axId val="1"/>
      </c:barChart>
      <c:catAx>
        <c:axId val="1321667648"/>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17.2"/>
          <c:min val="0"/>
        </c:scaling>
        <c:delete val="1"/>
        <c:axPos val="l"/>
        <c:numFmt formatCode="General" sourceLinked="1"/>
        <c:majorTickMark val="out"/>
        <c:minorTickMark val="none"/>
        <c:tickLblPos val="nextTo"/>
        <c:crossAx val="1321667648"/>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30027548209366"/>
          <c:y val="0.15393386545039908"/>
          <c:w val="0.68567493112947664"/>
          <c:h val="0.69213226909920178"/>
        </c:manualLayout>
      </c:layout>
      <c:barChart>
        <c:barDir val="col"/>
        <c:grouping val="stacked"/>
        <c:varyColors val="0"/>
        <c:ser>
          <c:idx val="0"/>
          <c:order val="0"/>
          <c:spPr>
            <a:solidFill>
              <a:srgbClr val="C0C0C0"/>
            </a:solidFill>
            <a:ln>
              <a:noFill/>
            </a:ln>
          </c:spPr>
          <c:invertIfNegative val="0"/>
          <c:dPt>
            <c:idx val="1"/>
            <c:invertIfNegative val="0"/>
            <c:bubble3D val="0"/>
            <c:spPr>
              <a:solidFill>
                <a:schemeClr val="accent1"/>
              </a:solidFill>
              <a:ln>
                <a:noFill/>
              </a:ln>
            </c:spPr>
            <c:extLst>
              <c:ext xmlns:c16="http://schemas.microsoft.com/office/drawing/2014/chart" uri="{C3380CC4-5D6E-409C-BE32-E72D297353CC}">
                <c16:uniqueId val="{00000000-53F4-4156-8DAF-AE131D0B2108}"/>
              </c:ext>
            </c:extLst>
          </c:dPt>
          <c:dLbls>
            <c:dLbl>
              <c:idx val="0"/>
              <c:layout>
                <c:manualLayout>
                  <c:x val="0"/>
                  <c:y val="-1.7103762827822121E-3"/>
                </c:manualLayout>
              </c:layout>
              <c:numFmt formatCode="#,##0.0&quot;个月&quot;;&quot;-&quot;#,##0.0&quot;个月&quot;" sourceLinked="0"/>
              <c:spPr>
                <a:noFill/>
                <a:ln>
                  <a:noFill/>
                </a:ln>
              </c:spPr>
              <c:txPr>
                <a:bodyPr wrap="none"/>
                <a:lstStyle/>
                <a:p>
                  <a:pPr>
                    <a:defRPr sz="1400" kern="1200">
                      <a:solidFill>
                        <a:schemeClr val="tx1"/>
                      </a:solidFill>
                      <a:latin typeface="+mn-lt"/>
                      <a:ea typeface="黑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3F4-4156-8DAF-AE131D0B2108}"/>
                </c:ext>
              </c:extLst>
            </c:dLbl>
            <c:dLbl>
              <c:idx val="1"/>
              <c:layout>
                <c:manualLayout>
                  <c:x val="0"/>
                  <c:y val="-2.2805017103762829E-3"/>
                </c:manualLayout>
              </c:layout>
              <c:numFmt formatCode="#,##0.0&quot;个月&quot;;&quot;-&quot;#,##0.0&quot;个月&quot;" sourceLinked="0"/>
              <c:spPr>
                <a:noFill/>
                <a:ln>
                  <a:noFill/>
                </a:ln>
              </c:spPr>
              <c:txPr>
                <a:bodyPr wrap="none"/>
                <a:lstStyle/>
                <a:p>
                  <a:pPr>
                    <a:defRPr sz="2000" b="1" kern="1200">
                      <a:solidFill>
                        <a:schemeClr val="bg1"/>
                      </a:solidFill>
                      <a:latin typeface="+mn-lt"/>
                      <a:ea typeface="黑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3F4-4156-8DAF-AE131D0B210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13.8</c:v>
                </c:pt>
                <c:pt idx="1">
                  <c:v>24.6</c:v>
                </c:pt>
              </c:numCache>
            </c:numRef>
          </c:val>
          <c:extLst>
            <c:ext xmlns:c16="http://schemas.microsoft.com/office/drawing/2014/chart" uri="{C3380CC4-5D6E-409C-BE32-E72D297353CC}">
              <c16:uniqueId val="{00000002-53F4-4156-8DAF-AE131D0B2108}"/>
            </c:ext>
          </c:extLst>
        </c:ser>
        <c:dLbls>
          <c:showLegendKey val="0"/>
          <c:showVal val="0"/>
          <c:showCatName val="0"/>
          <c:showSerName val="0"/>
          <c:showPercent val="0"/>
          <c:showBubbleSize val="0"/>
        </c:dLbls>
        <c:gapWidth val="50"/>
        <c:overlap val="100"/>
        <c:axId val="1248346960"/>
        <c:axId val="1"/>
      </c:barChart>
      <c:catAx>
        <c:axId val="1248346960"/>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24.6"/>
          <c:min val="0"/>
        </c:scaling>
        <c:delete val="1"/>
        <c:axPos val="l"/>
        <c:numFmt formatCode="General" sourceLinked="1"/>
        <c:majorTickMark val="out"/>
        <c:minorTickMark val="none"/>
        <c:tickLblPos val="nextTo"/>
        <c:crossAx val="1248346960"/>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7DCE795-FB3A-42BB-819E-161A089627CA}"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76EFBAB-1C60-4981-BBD9-39C27BAEE597}" type="slidenum">
              <a:rPr lang="zh-CN" altLang="en-US" smtClean="0"/>
              <a:t>‹#›</a:t>
            </a:fld>
            <a:endParaRPr lang="zh-CN" altLang="en-US"/>
          </a:p>
        </p:txBody>
      </p:sp>
    </p:spTree>
    <p:extLst>
      <p:ext uri="{BB962C8B-B14F-4D97-AF65-F5344CB8AC3E}">
        <p14:creationId xmlns:p14="http://schemas.microsoft.com/office/powerpoint/2010/main" val="12272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04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356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C0F13-6377-79EB-E48E-55EB50EEDFA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7353460-3622-1DCF-FF93-26ACB235113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9D731AE-C586-3EAD-4A9F-17EA39CCC45C}"/>
              </a:ext>
            </a:extLst>
          </p:cNvPr>
          <p:cNvSpPr>
            <a:spLocks noGrp="1"/>
          </p:cNvSpPr>
          <p:nvPr>
            <p:ph type="body" idx="1"/>
          </p:nvPr>
        </p:nvSpPr>
        <p:spPr/>
        <p:txBody>
          <a:bodyPr/>
          <a:lstStyle/>
          <a:p>
            <a:endParaRPr lang="en-US"/>
          </a:p>
        </p:txBody>
      </p:sp>
      <p:sp>
        <p:nvSpPr>
          <p:cNvPr id="4" name="灯片编号占位符 3">
            <a:extLst>
              <a:ext uri="{FF2B5EF4-FFF2-40B4-BE49-F238E27FC236}">
                <a16:creationId xmlns:a16="http://schemas.microsoft.com/office/drawing/2014/main" id="{650EC779-550E-58CF-78D1-160F28C5639B}"/>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59682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398747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A7AAF-2F50-58FA-2DAF-10526D6711F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610742D-0276-CE6E-A953-C763B890F68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32F0EC-D7FB-E58E-0747-C868F8B19A3D}"/>
              </a:ext>
            </a:extLst>
          </p:cNvPr>
          <p:cNvSpPr>
            <a:spLocks noGrp="1"/>
          </p:cNvSpPr>
          <p:nvPr>
            <p:ph type="body" idx="1"/>
          </p:nvPr>
        </p:nvSpPr>
        <p:spPr/>
        <p:txBody>
          <a:bodyPr/>
          <a:lstStyle/>
          <a:p>
            <a:endParaRPr lang="en-US"/>
          </a:p>
        </p:txBody>
      </p:sp>
      <p:sp>
        <p:nvSpPr>
          <p:cNvPr id="4" name="灯片编号占位符 3">
            <a:extLst>
              <a:ext uri="{FF2B5EF4-FFF2-40B4-BE49-F238E27FC236}">
                <a16:creationId xmlns:a16="http://schemas.microsoft.com/office/drawing/2014/main" id="{4AEBBAAB-0FCA-FEE5-12D1-442E51508B87}"/>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212278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7AE24-739B-09ED-7522-6A99C41CE67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7B9016D-7877-E9F2-F5B3-E5190E81F11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BF427C8-4CF5-4F9D-D55B-CD296F641482}"/>
              </a:ext>
            </a:extLst>
          </p:cNvPr>
          <p:cNvSpPr>
            <a:spLocks noGrp="1"/>
          </p:cNvSpPr>
          <p:nvPr>
            <p:ph type="body" idx="1"/>
          </p:nvPr>
        </p:nvSpPr>
        <p:spPr/>
        <p:txBody>
          <a:bodyPr/>
          <a:lstStyle/>
          <a:p>
            <a:endParaRPr lang="en-US"/>
          </a:p>
        </p:txBody>
      </p:sp>
      <p:sp>
        <p:nvSpPr>
          <p:cNvPr id="4" name="灯片编号占位符 3">
            <a:extLst>
              <a:ext uri="{FF2B5EF4-FFF2-40B4-BE49-F238E27FC236}">
                <a16:creationId xmlns:a16="http://schemas.microsoft.com/office/drawing/2014/main" id="{F09DAC2A-B947-040E-908C-E8E9B26C9026}"/>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176752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65C9F-37E6-2ABC-A256-B002842E33A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2967F99-A952-0167-7CE6-2165472ADD3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C416CCF-D185-A7A0-AEBF-13A59B17A63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F81C0122-EB68-6A73-A282-DD3DBE4838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533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8263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7359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5603" y="-5670"/>
            <a:ext cx="8566397" cy="6221818"/>
          </a:xfrm>
          <a:prstGeom prst="rect">
            <a:avLst/>
          </a:prstGeom>
        </p:spPr>
      </p:pic>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409919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172" y="391363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05671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172"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4588"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75611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59032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172" y="1801368"/>
            <a:ext cx="11295782"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915" y="326296"/>
            <a:ext cx="587784"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chemeClr val="bg1"/>
                </a:solidFill>
              </a:rPr>
              <a:t>Confidential</a:t>
            </a:r>
            <a:endParaRPr sz="800" b="1">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914" y="6343569"/>
            <a:ext cx="556421"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70298" y="6303596"/>
            <a:ext cx="457319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a:solidFill>
                  <a:schemeClr val="bg1"/>
                </a:solidFill>
              </a:rPr>
              <a:t>Business Group</a:t>
            </a:r>
            <a:r>
              <a:rPr lang="en-US" sz="800" b="0">
                <a:solidFill>
                  <a:schemeClr val="bg1"/>
                </a:solidFill>
              </a:rPr>
              <a:t>  Business Subgroup</a:t>
            </a:r>
          </a:p>
        </p:txBody>
      </p:sp>
    </p:spTree>
    <p:custDataLst>
      <p:tags r:id="rId1"/>
    </p:custDataLst>
    <p:extLst>
      <p:ext uri="{BB962C8B-B14F-4D97-AF65-F5344CB8AC3E}">
        <p14:creationId xmlns:p14="http://schemas.microsoft.com/office/powerpoint/2010/main" val="1487377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ltLang="zh-CN"/>
              <a:t>Click to edit Master title style</a:t>
            </a:r>
            <a:endParaRPr lang="en-US"/>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5603" y="-5670"/>
            <a:ext cx="8566397" cy="6221818"/>
          </a:xfrm>
          <a:prstGeom prst="rect">
            <a:avLst/>
          </a:prstGeom>
        </p:spPr>
      </p:pic>
    </p:spTree>
    <p:custDataLst>
      <p:tags r:id="rId1"/>
    </p:custDataLst>
    <p:extLst>
      <p:ext uri="{BB962C8B-B14F-4D97-AF65-F5344CB8AC3E}">
        <p14:creationId xmlns:p14="http://schemas.microsoft.com/office/powerpoint/2010/main" val="1297703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4039341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1"/>
            <a:ext cx="12192000"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914" y="484632"/>
            <a:ext cx="4940221"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700"/>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915" y="326296"/>
            <a:ext cx="587784"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3685612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0"/>
            <a:ext cx="12192000"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915" y="326296"/>
            <a:ext cx="587784"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914" y="484632"/>
            <a:ext cx="4940221"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700"/>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2845100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altLang="zh-CN"/>
              <a:t>Click to edit Master title style</a:t>
            </a:r>
            <a:endParaRPr lang="en-US"/>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3059947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ltLang="zh-CN"/>
              <a:t>Click to edit Master title style</a:t>
            </a:r>
            <a:endParaRPr lang="en-US"/>
          </a:p>
        </p:txBody>
      </p:sp>
      <p:sp>
        <p:nvSpPr>
          <p:cNvPr id="3" name="矩形 2">
            <a:extLst>
              <a:ext uri="{FF2B5EF4-FFF2-40B4-BE49-F238E27FC236}">
                <a16:creationId xmlns:a16="http://schemas.microsoft.com/office/drawing/2014/main" id="{51DA6166-8AF5-4581-B6D7-C9E852115FAC}"/>
              </a:ext>
            </a:extLst>
          </p:cNvPr>
          <p:cNvSpPr/>
          <p:nvPr userDrawn="1"/>
        </p:nvSpPr>
        <p:spPr bwMode="gray">
          <a:xfrm>
            <a:off x="1600617" y="6419088"/>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800" b="1">
              <a:solidFill>
                <a:schemeClr val="accent1"/>
              </a:solidFill>
              <a:latin typeface="+mj-lt"/>
            </a:endParaRPr>
          </a:p>
        </p:txBody>
      </p:sp>
      <p:sp>
        <p:nvSpPr>
          <p:cNvPr id="4" name="矩形 3">
            <a:extLst>
              <a:ext uri="{FF2B5EF4-FFF2-40B4-BE49-F238E27FC236}">
                <a16:creationId xmlns:a16="http://schemas.microsoft.com/office/drawing/2014/main" id="{99B2F74C-ECD7-4D9F-9ED4-88F8EF91FF81}"/>
              </a:ext>
            </a:extLst>
          </p:cNvPr>
          <p:cNvSpPr/>
          <p:nvPr userDrawn="1"/>
        </p:nvSpPr>
        <p:spPr bwMode="gray">
          <a:xfrm>
            <a:off x="1521221" y="6419088"/>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l" fontAlgn="base">
              <a:lnSpc>
                <a:spcPct val="90000"/>
              </a:lnSpc>
              <a:spcAft>
                <a:spcPct val="0"/>
              </a:spcAft>
              <a:buClr>
                <a:schemeClr val="accent2"/>
              </a:buClr>
              <a:buSzPct val="90000"/>
            </a:pPr>
            <a:r>
              <a:rPr lang="zh-CN" altLang="en-US" sz="1800" b="1">
                <a:solidFill>
                  <a:schemeClr val="accent1"/>
                </a:solidFill>
                <a:latin typeface="+mj-lt"/>
              </a:rPr>
              <a:t>辉瑞</a:t>
            </a:r>
          </a:p>
        </p:txBody>
      </p:sp>
      <p:sp>
        <p:nvSpPr>
          <p:cNvPr id="5" name="矩形 4">
            <a:extLst>
              <a:ext uri="{FF2B5EF4-FFF2-40B4-BE49-F238E27FC236}">
                <a16:creationId xmlns:a16="http://schemas.microsoft.com/office/drawing/2014/main" id="{D75EC00A-756B-4EBA-B22F-C5F151AF2938}"/>
              </a:ext>
            </a:extLst>
          </p:cNvPr>
          <p:cNvSpPr/>
          <p:nvPr userDrawn="1"/>
        </p:nvSpPr>
        <p:spPr bwMode="gray">
          <a:xfrm>
            <a:off x="10134191" y="6062472"/>
            <a:ext cx="1381104" cy="6675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800" b="1">
              <a:solidFill>
                <a:schemeClr val="accent1"/>
              </a:solidFill>
              <a:latin typeface="+mj-lt"/>
            </a:endParaRPr>
          </a:p>
        </p:txBody>
      </p:sp>
    </p:spTree>
    <p:custDataLst>
      <p:tags r:id="rId1"/>
    </p:custDataLst>
    <p:extLst>
      <p:ext uri="{BB962C8B-B14F-4D97-AF65-F5344CB8AC3E}">
        <p14:creationId xmlns:p14="http://schemas.microsoft.com/office/powerpoint/2010/main" val="92187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1286348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矩形 4">
            <a:extLst>
              <a:ext uri="{FF2B5EF4-FFF2-40B4-BE49-F238E27FC236}">
                <a16:creationId xmlns:a16="http://schemas.microsoft.com/office/drawing/2014/main" id="{CE891605-79A0-4C64-9A8A-1142E400F43C}"/>
              </a:ext>
            </a:extLst>
          </p:cNvPr>
          <p:cNvSpPr/>
          <p:nvPr userDrawn="1"/>
        </p:nvSpPr>
        <p:spPr bwMode="gray">
          <a:xfrm>
            <a:off x="1600617" y="6419088"/>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800" b="1">
              <a:solidFill>
                <a:schemeClr val="accent1"/>
              </a:solidFill>
              <a:latin typeface="+mj-lt"/>
            </a:endParaRPr>
          </a:p>
        </p:txBody>
      </p:sp>
      <p:sp>
        <p:nvSpPr>
          <p:cNvPr id="6" name="矩形 5">
            <a:extLst>
              <a:ext uri="{FF2B5EF4-FFF2-40B4-BE49-F238E27FC236}">
                <a16:creationId xmlns:a16="http://schemas.microsoft.com/office/drawing/2014/main" id="{757C76C5-029E-4773-AD20-8F1BE58A567E}"/>
              </a:ext>
            </a:extLst>
          </p:cNvPr>
          <p:cNvSpPr/>
          <p:nvPr userDrawn="1"/>
        </p:nvSpPr>
        <p:spPr bwMode="gray">
          <a:xfrm>
            <a:off x="9350524" y="6466332"/>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800" b="1">
                <a:solidFill>
                  <a:schemeClr val="accent1"/>
                </a:solidFill>
                <a:latin typeface="+mj-lt"/>
              </a:rPr>
              <a:t>辉瑞</a:t>
            </a:r>
          </a:p>
        </p:txBody>
      </p:sp>
    </p:spTree>
    <p:custDataLst>
      <p:tags r:id="rId1"/>
    </p:custDataLst>
    <p:extLst>
      <p:ext uri="{BB962C8B-B14F-4D97-AF65-F5344CB8AC3E}">
        <p14:creationId xmlns:p14="http://schemas.microsoft.com/office/powerpoint/2010/main" val="4260379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2454046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2628060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2368296"/>
            <a:ext cx="11294524"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11295782"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394734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3198963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4588" y="3911906"/>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589454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172" y="391363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995333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172"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4588"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463815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1339732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172" y="1801368"/>
            <a:ext cx="11295782"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914" y="6346663"/>
            <a:ext cx="914638"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915" y="326296"/>
            <a:ext cx="587784"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chemeClr val="bg1"/>
                </a:solidFill>
              </a:rPr>
              <a:t>Confidential</a:t>
            </a:r>
            <a:endParaRPr sz="800" b="1">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a:solidFill>
                  <a:schemeClr val="bg1"/>
                </a:solidFill>
              </a:rPr>
              <a:t>Business Group</a:t>
            </a:r>
            <a:r>
              <a:rPr lang="en-US" sz="800" b="0">
                <a:solidFill>
                  <a:schemeClr val="bg1"/>
                </a:solidFill>
              </a:rPr>
              <a:t>  Business Subgroup</a:t>
            </a:r>
          </a:p>
        </p:txBody>
      </p:sp>
    </p:spTree>
    <p:custDataLst>
      <p:tags r:id="rId1"/>
    </p:custDataLst>
    <p:extLst>
      <p:ext uri="{BB962C8B-B14F-4D97-AF65-F5344CB8AC3E}">
        <p14:creationId xmlns:p14="http://schemas.microsoft.com/office/powerpoint/2010/main" val="71198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noChangeAspect="1"/>
          </p:cNvGraphicFramePr>
          <p:nvPr userDrawn="1">
            <p:custDataLst>
              <p:tags r:id="rId2"/>
            </p:custDataLst>
            <p:extLst>
              <p:ext uri="{D42A27DB-BD31-4B8C-83A1-F6EECF244321}">
                <p14:modId xmlns:p14="http://schemas.microsoft.com/office/powerpoint/2010/main" val="336596049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lnSpc>
                <a:spcPct val="90000"/>
              </a:lnSpc>
              <a:defRPr sz="24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Tree>
    <p:custDataLst>
      <p:tags r:id="rId1"/>
    </p:custDataLst>
    <p:extLst>
      <p:ext uri="{BB962C8B-B14F-4D97-AF65-F5344CB8AC3E}">
        <p14:creationId xmlns:p14="http://schemas.microsoft.com/office/powerpoint/2010/main" val="275985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5603" y="-5670"/>
            <a:ext cx="8566397" cy="6221818"/>
          </a:xfrm>
          <a:prstGeom prst="rect">
            <a:avLst/>
          </a:prstGeom>
        </p:spPr>
      </p:pic>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pic>
        <p:nvPicPr>
          <p:cNvPr id="16" name="Google Shape;53;p7">
            <a:extLst>
              <a:ext uri="{FF2B5EF4-FFF2-40B4-BE49-F238E27FC236}">
                <a16:creationId xmlns:a16="http://schemas.microsoft.com/office/drawing/2014/main" id="{63483A63-0824-4869-9D62-505F4D1762E2}"/>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17" name="文本框 16">
            <a:extLst>
              <a:ext uri="{FF2B5EF4-FFF2-40B4-BE49-F238E27FC236}">
                <a16:creationId xmlns:a16="http://schemas.microsoft.com/office/drawing/2014/main" id="{52959D39-1C92-4322-A1B8-3B2962E08FA3}"/>
              </a:ext>
            </a:extLst>
          </p:cNvPr>
          <p:cNvSpPr txBox="1"/>
          <p:nvPr userDrawn="1"/>
        </p:nvSpPr>
        <p:spPr bwMode="gray">
          <a:xfrm>
            <a:off x="1460715" y="6415194"/>
            <a:ext cx="2477145"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4046969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a:solidFill>
                  <a:srgbClr val="A1AAB1"/>
                </a:solidFill>
              </a:rPr>
              <a:t>Confidential</a:t>
            </a:r>
            <a:endParaRPr sz="800" b="1">
              <a:solidFill>
                <a:srgbClr val="A1AAB1"/>
              </a:solidFill>
            </a:endParaRPr>
          </a:p>
        </p:txBody>
      </p:sp>
      <p:sp>
        <p:nvSpPr>
          <p:cNvPr id="14" name="Text Placeholder 3">
            <a:extLst>
              <a:ext uri="{FF2B5EF4-FFF2-40B4-BE49-F238E27FC236}">
                <a16:creationId xmlns:a16="http://schemas.microsoft.com/office/drawing/2014/main" id="{44BE9DF8-2EAC-48BD-B8D1-E3278A65F29E}"/>
              </a:ext>
            </a:extLst>
          </p:cNvPr>
          <p:cNvSpPr txBox="1">
            <a:spLocks/>
          </p:cNvSpPr>
          <p:nvPr userDrawn="1"/>
        </p:nvSpPr>
        <p:spPr bwMode="gray">
          <a:xfrm>
            <a:off x="1370298" y="6303596"/>
            <a:ext cx="457319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2772463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
        <p:nvSpPr>
          <p:cNvPr id="5" name="文本框 4">
            <a:extLst>
              <a:ext uri="{FF2B5EF4-FFF2-40B4-BE49-F238E27FC236}">
                <a16:creationId xmlns:a16="http://schemas.microsoft.com/office/drawing/2014/main" id="{E767114A-88D9-419E-8789-BF8AEF97EFE3}"/>
              </a:ext>
            </a:extLst>
          </p:cNvPr>
          <p:cNvSpPr txBox="1"/>
          <p:nvPr userDrawn="1"/>
        </p:nvSpPr>
        <p:spPr bwMode="gray">
          <a:xfrm>
            <a:off x="1117061" y="6415194"/>
            <a:ext cx="2477145"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1119184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E874E2DE-0C5C-44D4-BA61-F27C2EE8E681}"/>
              </a:ext>
            </a:extLst>
          </p:cNvPr>
          <p:cNvSpPr txBox="1"/>
          <p:nvPr userDrawn="1"/>
        </p:nvSpPr>
        <p:spPr bwMode="gray">
          <a:xfrm>
            <a:off x="1117061" y="6415194"/>
            <a:ext cx="2477145"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3636656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995C8301-560A-4288-87CF-A448C694A055}"/>
              </a:ext>
            </a:extLst>
          </p:cNvPr>
          <p:cNvSpPr txBox="1"/>
          <p:nvPr userDrawn="1"/>
        </p:nvSpPr>
        <p:spPr bwMode="gray">
          <a:xfrm>
            <a:off x="1117061" y="6415194"/>
            <a:ext cx="2477145"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43587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807842-4B8B-8348-F33D-D4363AB29F28}"/>
              </a:ext>
            </a:extLst>
          </p:cNvPr>
          <p:cNvSpPr>
            <a:spLocks noGrp="1"/>
          </p:cNvSpPr>
          <p:nvPr>
            <p:ph type="ctrTitle"/>
          </p:nvPr>
        </p:nvSpPr>
        <p:spPr>
          <a:xfrm>
            <a:off x="1524000" y="1122363"/>
            <a:ext cx="9144000" cy="2387600"/>
          </a:xfrm>
        </p:spPr>
        <p:txBody>
          <a:bodyPr anchor="b">
            <a:normAutofit/>
          </a:bodyPr>
          <a:lstStyle>
            <a:lvl1pPr algn="ctr">
              <a:defRPr sz="4400" b="1"/>
            </a:lvl1pPr>
          </a:lstStyle>
          <a:p>
            <a:r>
              <a:rPr lang="zh-CN" altLang="en-US"/>
              <a:t>单击此处编辑母版标题样式</a:t>
            </a:r>
          </a:p>
        </p:txBody>
      </p:sp>
      <p:sp>
        <p:nvSpPr>
          <p:cNvPr id="3" name="副标题 2">
            <a:extLst>
              <a:ext uri="{FF2B5EF4-FFF2-40B4-BE49-F238E27FC236}">
                <a16:creationId xmlns:a16="http://schemas.microsoft.com/office/drawing/2014/main" id="{12C8C82E-A314-5414-A0DF-216C670E04E0}"/>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AFE448F-BA92-95B3-DD82-091B9C6E6913}"/>
              </a:ext>
            </a:extLst>
          </p:cNvPr>
          <p:cNvSpPr>
            <a:spLocks noGrp="1"/>
          </p:cNvSpPr>
          <p:nvPr>
            <p:ph type="dt" sz="half" idx="10"/>
          </p:nvPr>
        </p:nvSpPr>
        <p:spPr/>
        <p:txBody>
          <a:bodyPr/>
          <a:lstStyle/>
          <a:p>
            <a:fld id="{847074CF-A5C8-4130-80B9-0EEC52418CA6}"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CDAE8EBD-20A8-90A5-D9CE-6979271E1F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B13AD0-634D-B0A8-7BB7-95C8D50438A0}"/>
              </a:ext>
            </a:extLst>
          </p:cNvPr>
          <p:cNvSpPr>
            <a:spLocks noGrp="1"/>
          </p:cNvSpPr>
          <p:nvPr>
            <p:ph type="sldNum" sz="quarter" idx="12"/>
          </p:nvPr>
        </p:nvSpPr>
        <p:spPr/>
        <p:txBody>
          <a:bodyPr/>
          <a:lstStyle/>
          <a:p>
            <a:fld id="{86394BA6-A3FB-40A7-B62F-99F5DF5524AB}" type="slidenum">
              <a:rPr lang="zh-CN" altLang="en-US" smtClean="0"/>
              <a:t>‹#›</a:t>
            </a:fld>
            <a:endParaRPr lang="zh-CN" altLang="en-US"/>
          </a:p>
        </p:txBody>
      </p:sp>
    </p:spTree>
    <p:extLst>
      <p:ext uri="{BB962C8B-B14F-4D97-AF65-F5344CB8AC3E}">
        <p14:creationId xmlns:p14="http://schemas.microsoft.com/office/powerpoint/2010/main" val="2526207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88220C-BC49-DCC9-7D9C-66C0AA6D640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906150-5FC2-CF8B-C7DE-DC29C662F9B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BF91CE-0FE2-4446-E3CC-7AD1AF00603D}"/>
              </a:ext>
            </a:extLst>
          </p:cNvPr>
          <p:cNvSpPr>
            <a:spLocks noGrp="1"/>
          </p:cNvSpPr>
          <p:nvPr>
            <p:ph type="dt" sz="half" idx="10"/>
          </p:nvPr>
        </p:nvSpPr>
        <p:spPr/>
        <p:txBody>
          <a:bodyPr/>
          <a:lstStyle/>
          <a:p>
            <a:fld id="{847074CF-A5C8-4130-80B9-0EEC52418CA6}"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988FF05D-46FD-FD5B-F5BD-0561A04AF9A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B97CE5-0C64-DBB7-696F-D833A285BE1B}"/>
              </a:ext>
            </a:extLst>
          </p:cNvPr>
          <p:cNvSpPr>
            <a:spLocks noGrp="1"/>
          </p:cNvSpPr>
          <p:nvPr>
            <p:ph type="sldNum" sz="quarter" idx="12"/>
          </p:nvPr>
        </p:nvSpPr>
        <p:spPr/>
        <p:txBody>
          <a:bodyPr/>
          <a:lstStyle/>
          <a:p>
            <a:fld id="{86394BA6-A3FB-40A7-B62F-99F5DF5524AB}" type="slidenum">
              <a:rPr lang="zh-CN" altLang="en-US" smtClean="0"/>
              <a:t>‹#›</a:t>
            </a:fld>
            <a:endParaRPr lang="zh-CN" altLang="en-US"/>
          </a:p>
        </p:txBody>
      </p:sp>
    </p:spTree>
    <p:extLst>
      <p:ext uri="{BB962C8B-B14F-4D97-AF65-F5344CB8AC3E}">
        <p14:creationId xmlns:p14="http://schemas.microsoft.com/office/powerpoint/2010/main" val="1875113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E06889-DB8E-3E97-A102-74C1426AF61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947ADB3-2423-18C9-B943-7C967A1AB3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F03698-3873-CD0A-5C85-84C28D47E22A}"/>
              </a:ext>
            </a:extLst>
          </p:cNvPr>
          <p:cNvSpPr>
            <a:spLocks noGrp="1"/>
          </p:cNvSpPr>
          <p:nvPr>
            <p:ph type="dt" sz="half" idx="10"/>
          </p:nvPr>
        </p:nvSpPr>
        <p:spPr/>
        <p:txBody>
          <a:bodyPr/>
          <a:lstStyle/>
          <a:p>
            <a:fld id="{847074CF-A5C8-4130-80B9-0EEC52418CA6}"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F5E781E4-8B77-7B0C-831F-3CAC57699C4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D7E248-7962-49C8-B296-351665251C68}"/>
              </a:ext>
            </a:extLst>
          </p:cNvPr>
          <p:cNvSpPr>
            <a:spLocks noGrp="1"/>
          </p:cNvSpPr>
          <p:nvPr>
            <p:ph type="sldNum" sz="quarter" idx="12"/>
          </p:nvPr>
        </p:nvSpPr>
        <p:spPr/>
        <p:txBody>
          <a:bodyPr/>
          <a:lstStyle/>
          <a:p>
            <a:fld id="{86394BA6-A3FB-40A7-B62F-99F5DF5524AB}" type="slidenum">
              <a:rPr lang="zh-CN" altLang="en-US" smtClean="0"/>
              <a:t>‹#›</a:t>
            </a:fld>
            <a:endParaRPr lang="zh-CN" altLang="en-US"/>
          </a:p>
        </p:txBody>
      </p:sp>
    </p:spTree>
    <p:extLst>
      <p:ext uri="{BB962C8B-B14F-4D97-AF65-F5344CB8AC3E}">
        <p14:creationId xmlns:p14="http://schemas.microsoft.com/office/powerpoint/2010/main" val="1541908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9CBE7-71C9-11B7-6767-63EE1EA9283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741D35E-7EC1-E4B1-869B-F3627F45086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58A5376-3280-C709-54EC-5BBF7198044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23C448E-665F-B370-906E-2B4A5DF46E95}"/>
              </a:ext>
            </a:extLst>
          </p:cNvPr>
          <p:cNvSpPr>
            <a:spLocks noGrp="1"/>
          </p:cNvSpPr>
          <p:nvPr>
            <p:ph type="dt" sz="half" idx="10"/>
          </p:nvPr>
        </p:nvSpPr>
        <p:spPr/>
        <p:txBody>
          <a:bodyPr/>
          <a:lstStyle/>
          <a:p>
            <a:fld id="{847074CF-A5C8-4130-80B9-0EEC52418CA6}"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FE8EB5DD-88E5-E581-B8E1-077F46E3BD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1003137-E78D-2AAC-B5FC-4B3959B7EB1E}"/>
              </a:ext>
            </a:extLst>
          </p:cNvPr>
          <p:cNvSpPr>
            <a:spLocks noGrp="1"/>
          </p:cNvSpPr>
          <p:nvPr>
            <p:ph type="sldNum" sz="quarter" idx="12"/>
          </p:nvPr>
        </p:nvSpPr>
        <p:spPr/>
        <p:txBody>
          <a:bodyPr/>
          <a:lstStyle/>
          <a:p>
            <a:fld id="{86394BA6-A3FB-40A7-B62F-99F5DF5524AB}" type="slidenum">
              <a:rPr lang="zh-CN" altLang="en-US" smtClean="0"/>
              <a:t>‹#›</a:t>
            </a:fld>
            <a:endParaRPr lang="zh-CN" altLang="en-US"/>
          </a:p>
        </p:txBody>
      </p:sp>
    </p:spTree>
    <p:extLst>
      <p:ext uri="{BB962C8B-B14F-4D97-AF65-F5344CB8AC3E}">
        <p14:creationId xmlns:p14="http://schemas.microsoft.com/office/powerpoint/2010/main" val="46191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07D88D-21F4-166C-B737-CD3577C91C2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EA7E36F-FD00-DDDA-EE97-13768E762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0D239EE-28B2-A54C-7FAD-D9DFEADE685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407DB6A-2D5B-5D3F-6203-01E63BBC56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60AB8C2-B688-4719-CD38-C7BC4BA3ADB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BE48939-12C3-2C65-838F-C1326A809F17}"/>
              </a:ext>
            </a:extLst>
          </p:cNvPr>
          <p:cNvSpPr>
            <a:spLocks noGrp="1"/>
          </p:cNvSpPr>
          <p:nvPr>
            <p:ph type="dt" sz="half" idx="10"/>
          </p:nvPr>
        </p:nvSpPr>
        <p:spPr/>
        <p:txBody>
          <a:bodyPr/>
          <a:lstStyle/>
          <a:p>
            <a:fld id="{847074CF-A5C8-4130-80B9-0EEC52418CA6}" type="datetimeFigureOut">
              <a:rPr lang="zh-CN" altLang="en-US" smtClean="0"/>
              <a:t>2025/7/18</a:t>
            </a:fld>
            <a:endParaRPr lang="zh-CN" altLang="en-US"/>
          </a:p>
        </p:txBody>
      </p:sp>
      <p:sp>
        <p:nvSpPr>
          <p:cNvPr id="8" name="页脚占位符 7">
            <a:extLst>
              <a:ext uri="{FF2B5EF4-FFF2-40B4-BE49-F238E27FC236}">
                <a16:creationId xmlns:a16="http://schemas.microsoft.com/office/drawing/2014/main" id="{584D2A18-8F3C-193F-27F6-7CF91C700AD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A09F53F-C369-4B5B-6F49-7ACC78EECEF3}"/>
              </a:ext>
            </a:extLst>
          </p:cNvPr>
          <p:cNvSpPr>
            <a:spLocks noGrp="1"/>
          </p:cNvSpPr>
          <p:nvPr>
            <p:ph type="sldNum" sz="quarter" idx="12"/>
          </p:nvPr>
        </p:nvSpPr>
        <p:spPr/>
        <p:txBody>
          <a:bodyPr/>
          <a:lstStyle/>
          <a:p>
            <a:fld id="{86394BA6-A3FB-40A7-B62F-99F5DF5524AB}" type="slidenum">
              <a:rPr lang="zh-CN" altLang="en-US" smtClean="0"/>
              <a:t>‹#›</a:t>
            </a:fld>
            <a:endParaRPr lang="zh-CN" altLang="en-US"/>
          </a:p>
        </p:txBody>
      </p:sp>
    </p:spTree>
    <p:extLst>
      <p:ext uri="{BB962C8B-B14F-4D97-AF65-F5344CB8AC3E}">
        <p14:creationId xmlns:p14="http://schemas.microsoft.com/office/powerpoint/2010/main" val="388758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629823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5D9EAC-6F7D-E04E-CBC3-E034D317E92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CB4143B-8013-9CBD-30F3-E0AC0E7FC40C}"/>
              </a:ext>
            </a:extLst>
          </p:cNvPr>
          <p:cNvSpPr>
            <a:spLocks noGrp="1"/>
          </p:cNvSpPr>
          <p:nvPr>
            <p:ph type="dt" sz="half" idx="10"/>
          </p:nvPr>
        </p:nvSpPr>
        <p:spPr/>
        <p:txBody>
          <a:bodyPr/>
          <a:lstStyle/>
          <a:p>
            <a:fld id="{847074CF-A5C8-4130-80B9-0EEC52418CA6}" type="datetimeFigureOut">
              <a:rPr lang="zh-CN" altLang="en-US" smtClean="0"/>
              <a:t>2025/7/18</a:t>
            </a:fld>
            <a:endParaRPr lang="zh-CN" altLang="en-US"/>
          </a:p>
        </p:txBody>
      </p:sp>
      <p:sp>
        <p:nvSpPr>
          <p:cNvPr id="4" name="页脚占位符 3">
            <a:extLst>
              <a:ext uri="{FF2B5EF4-FFF2-40B4-BE49-F238E27FC236}">
                <a16:creationId xmlns:a16="http://schemas.microsoft.com/office/drawing/2014/main" id="{2FC49E00-84F9-7485-F747-F2F7BC5D7EE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7F66246-970E-F963-B344-D757A0BA988A}"/>
              </a:ext>
            </a:extLst>
          </p:cNvPr>
          <p:cNvSpPr>
            <a:spLocks noGrp="1"/>
          </p:cNvSpPr>
          <p:nvPr>
            <p:ph type="sldNum" sz="quarter" idx="12"/>
          </p:nvPr>
        </p:nvSpPr>
        <p:spPr/>
        <p:txBody>
          <a:bodyPr/>
          <a:lstStyle/>
          <a:p>
            <a:fld id="{86394BA6-A3FB-40A7-B62F-99F5DF5524AB}" type="slidenum">
              <a:rPr lang="zh-CN" altLang="en-US" smtClean="0"/>
              <a:t>‹#›</a:t>
            </a:fld>
            <a:endParaRPr lang="zh-CN" altLang="en-US"/>
          </a:p>
        </p:txBody>
      </p:sp>
    </p:spTree>
    <p:extLst>
      <p:ext uri="{BB962C8B-B14F-4D97-AF65-F5344CB8AC3E}">
        <p14:creationId xmlns:p14="http://schemas.microsoft.com/office/powerpoint/2010/main" val="3456842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AAEB3D-2D99-8D86-C1C4-DA55B117EAF0}"/>
              </a:ext>
            </a:extLst>
          </p:cNvPr>
          <p:cNvSpPr>
            <a:spLocks noGrp="1"/>
          </p:cNvSpPr>
          <p:nvPr>
            <p:ph type="dt" sz="half" idx="10"/>
          </p:nvPr>
        </p:nvSpPr>
        <p:spPr/>
        <p:txBody>
          <a:bodyPr/>
          <a:lstStyle/>
          <a:p>
            <a:fld id="{847074CF-A5C8-4130-80B9-0EEC52418CA6}" type="datetimeFigureOut">
              <a:rPr lang="zh-CN" altLang="en-US" smtClean="0"/>
              <a:t>2025/7/18</a:t>
            </a:fld>
            <a:endParaRPr lang="zh-CN" altLang="en-US"/>
          </a:p>
        </p:txBody>
      </p:sp>
      <p:sp>
        <p:nvSpPr>
          <p:cNvPr id="3" name="页脚占位符 2">
            <a:extLst>
              <a:ext uri="{FF2B5EF4-FFF2-40B4-BE49-F238E27FC236}">
                <a16:creationId xmlns:a16="http://schemas.microsoft.com/office/drawing/2014/main" id="{2260D703-F59F-C0DC-3B85-0B60A4C7637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89796BD-87CF-8921-15C8-F95B3322D0A0}"/>
              </a:ext>
            </a:extLst>
          </p:cNvPr>
          <p:cNvSpPr>
            <a:spLocks noGrp="1"/>
          </p:cNvSpPr>
          <p:nvPr>
            <p:ph type="sldNum" sz="quarter" idx="12"/>
          </p:nvPr>
        </p:nvSpPr>
        <p:spPr/>
        <p:txBody>
          <a:bodyPr/>
          <a:lstStyle/>
          <a:p>
            <a:fld id="{86394BA6-A3FB-40A7-B62F-99F5DF5524AB}" type="slidenum">
              <a:rPr lang="zh-CN" altLang="en-US" smtClean="0"/>
              <a:t>‹#›</a:t>
            </a:fld>
            <a:endParaRPr lang="zh-CN" altLang="en-US"/>
          </a:p>
        </p:txBody>
      </p:sp>
    </p:spTree>
    <p:extLst>
      <p:ext uri="{BB962C8B-B14F-4D97-AF65-F5344CB8AC3E}">
        <p14:creationId xmlns:p14="http://schemas.microsoft.com/office/powerpoint/2010/main" val="2080780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E216C7-B580-0A29-CC10-CF8D5C5A502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470CC6D-8F11-E835-A985-79E6612715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68B65D1-9976-6D26-20DD-D6A6B91F9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B33134E-289A-0F55-BD87-A827E7A6B0AD}"/>
              </a:ext>
            </a:extLst>
          </p:cNvPr>
          <p:cNvSpPr>
            <a:spLocks noGrp="1"/>
          </p:cNvSpPr>
          <p:nvPr>
            <p:ph type="dt" sz="half" idx="10"/>
          </p:nvPr>
        </p:nvSpPr>
        <p:spPr/>
        <p:txBody>
          <a:bodyPr/>
          <a:lstStyle/>
          <a:p>
            <a:fld id="{847074CF-A5C8-4130-80B9-0EEC52418CA6}"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81D763D2-02F5-6438-EC80-E5CDA6B9E31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90B7314-AE19-E970-B025-A1FC7EE88EC4}"/>
              </a:ext>
            </a:extLst>
          </p:cNvPr>
          <p:cNvSpPr>
            <a:spLocks noGrp="1"/>
          </p:cNvSpPr>
          <p:nvPr>
            <p:ph type="sldNum" sz="quarter" idx="12"/>
          </p:nvPr>
        </p:nvSpPr>
        <p:spPr/>
        <p:txBody>
          <a:bodyPr/>
          <a:lstStyle/>
          <a:p>
            <a:fld id="{86394BA6-A3FB-40A7-B62F-99F5DF5524AB}" type="slidenum">
              <a:rPr lang="zh-CN" altLang="en-US" smtClean="0"/>
              <a:t>‹#›</a:t>
            </a:fld>
            <a:endParaRPr lang="zh-CN" altLang="en-US"/>
          </a:p>
        </p:txBody>
      </p:sp>
    </p:spTree>
    <p:extLst>
      <p:ext uri="{BB962C8B-B14F-4D97-AF65-F5344CB8AC3E}">
        <p14:creationId xmlns:p14="http://schemas.microsoft.com/office/powerpoint/2010/main" val="4002723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F551BB-1E7B-AEA6-BF72-67CC00002E0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EA6EF61-6B44-9E36-12C1-6084EDD5B1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2C76FA4-40A9-4A67-49FC-321AFF54F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8B6A30B-562C-DB9D-0AC3-BFA2EE560B35}"/>
              </a:ext>
            </a:extLst>
          </p:cNvPr>
          <p:cNvSpPr>
            <a:spLocks noGrp="1"/>
          </p:cNvSpPr>
          <p:nvPr>
            <p:ph type="dt" sz="half" idx="10"/>
          </p:nvPr>
        </p:nvSpPr>
        <p:spPr/>
        <p:txBody>
          <a:bodyPr/>
          <a:lstStyle/>
          <a:p>
            <a:fld id="{847074CF-A5C8-4130-80B9-0EEC52418CA6}"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48B2F982-F993-2DE4-2986-D3C437DE1D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D23B685-1074-8E51-0AC5-F6213CC2F304}"/>
              </a:ext>
            </a:extLst>
          </p:cNvPr>
          <p:cNvSpPr>
            <a:spLocks noGrp="1"/>
          </p:cNvSpPr>
          <p:nvPr>
            <p:ph type="sldNum" sz="quarter" idx="12"/>
          </p:nvPr>
        </p:nvSpPr>
        <p:spPr/>
        <p:txBody>
          <a:bodyPr/>
          <a:lstStyle/>
          <a:p>
            <a:fld id="{86394BA6-A3FB-40A7-B62F-99F5DF5524AB}" type="slidenum">
              <a:rPr lang="zh-CN" altLang="en-US" smtClean="0"/>
              <a:t>‹#›</a:t>
            </a:fld>
            <a:endParaRPr lang="zh-CN" altLang="en-US"/>
          </a:p>
        </p:txBody>
      </p:sp>
    </p:spTree>
    <p:extLst>
      <p:ext uri="{BB962C8B-B14F-4D97-AF65-F5344CB8AC3E}">
        <p14:creationId xmlns:p14="http://schemas.microsoft.com/office/powerpoint/2010/main" val="4099301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3DF404-0390-5631-4E0F-E36350AF4A3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6A3E864-BF7D-F8DD-0D57-2C6144B16EC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00B29F3-3617-A16B-ED04-2ABCFDC863C2}"/>
              </a:ext>
            </a:extLst>
          </p:cNvPr>
          <p:cNvSpPr>
            <a:spLocks noGrp="1"/>
          </p:cNvSpPr>
          <p:nvPr>
            <p:ph type="dt" sz="half" idx="10"/>
          </p:nvPr>
        </p:nvSpPr>
        <p:spPr/>
        <p:txBody>
          <a:bodyPr/>
          <a:lstStyle/>
          <a:p>
            <a:fld id="{847074CF-A5C8-4130-80B9-0EEC52418CA6}"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CF6823C5-F537-503E-30A5-5ABD50D8EC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2BF4637-286F-106C-8905-3CFF6A77C3C9}"/>
              </a:ext>
            </a:extLst>
          </p:cNvPr>
          <p:cNvSpPr>
            <a:spLocks noGrp="1"/>
          </p:cNvSpPr>
          <p:nvPr>
            <p:ph type="sldNum" sz="quarter" idx="12"/>
          </p:nvPr>
        </p:nvSpPr>
        <p:spPr/>
        <p:txBody>
          <a:bodyPr/>
          <a:lstStyle/>
          <a:p>
            <a:fld id="{86394BA6-A3FB-40A7-B62F-99F5DF5524AB}" type="slidenum">
              <a:rPr lang="zh-CN" altLang="en-US" smtClean="0"/>
              <a:t>‹#›</a:t>
            </a:fld>
            <a:endParaRPr lang="zh-CN" altLang="en-US"/>
          </a:p>
        </p:txBody>
      </p:sp>
    </p:spTree>
    <p:extLst>
      <p:ext uri="{BB962C8B-B14F-4D97-AF65-F5344CB8AC3E}">
        <p14:creationId xmlns:p14="http://schemas.microsoft.com/office/powerpoint/2010/main" val="2404601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FEC3940-54EE-3C68-5783-5903C5D667F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60A7009-C833-0C29-EFE5-CEF28766EF1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13F51E8-D2E5-DDD2-1918-BF9B2C751632}"/>
              </a:ext>
            </a:extLst>
          </p:cNvPr>
          <p:cNvSpPr>
            <a:spLocks noGrp="1"/>
          </p:cNvSpPr>
          <p:nvPr>
            <p:ph type="dt" sz="half" idx="10"/>
          </p:nvPr>
        </p:nvSpPr>
        <p:spPr/>
        <p:txBody>
          <a:bodyPr/>
          <a:lstStyle/>
          <a:p>
            <a:fld id="{847074CF-A5C8-4130-80B9-0EEC52418CA6}"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3678510E-E17B-5C2E-F924-552FB67D0A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3D4802C-5A36-8404-C505-5C48E0DEF7A8}"/>
              </a:ext>
            </a:extLst>
          </p:cNvPr>
          <p:cNvSpPr>
            <a:spLocks noGrp="1"/>
          </p:cNvSpPr>
          <p:nvPr>
            <p:ph type="sldNum" sz="quarter" idx="12"/>
          </p:nvPr>
        </p:nvSpPr>
        <p:spPr/>
        <p:txBody>
          <a:bodyPr/>
          <a:lstStyle/>
          <a:p>
            <a:fld id="{86394BA6-A3FB-40A7-B62F-99F5DF5524AB}" type="slidenum">
              <a:rPr lang="zh-CN" altLang="en-US" smtClean="0"/>
              <a:t>‹#›</a:t>
            </a:fld>
            <a:endParaRPr lang="zh-CN" altLang="en-US"/>
          </a:p>
        </p:txBody>
      </p:sp>
    </p:spTree>
    <p:extLst>
      <p:ext uri="{BB962C8B-B14F-4D97-AF65-F5344CB8AC3E}">
        <p14:creationId xmlns:p14="http://schemas.microsoft.com/office/powerpoint/2010/main" val="397395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83007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0859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2368296"/>
            <a:ext cx="11294524"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11295782"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15705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420951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4588" y="3911906"/>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2829543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3.xml"/><Relationship Id="rId40"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39.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5.em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1F5AC38E-6D58-4F51-B2FC-4C07B3F53493}"/>
              </a:ext>
            </a:extLst>
          </p:cNvPr>
          <p:cNvGraphicFramePr>
            <a:graphicFrameLocks noChangeAspect="1"/>
          </p:cNvGraphicFramePr>
          <p:nvPr userDrawn="1">
            <p:custDataLst>
              <p:tags r:id="rId37"/>
            </p:custDataLst>
            <p:extLst>
              <p:ext uri="{D42A27DB-BD31-4B8C-83A1-F6EECF244321}">
                <p14:modId xmlns:p14="http://schemas.microsoft.com/office/powerpoint/2010/main" val="186914082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幻灯片" r:id="rId38" imgW="663" imgH="664" progId="TCLayout.ActiveDocument.1">
                  <p:embed/>
                </p:oleObj>
              </mc:Choice>
              <mc:Fallback>
                <p:oleObj name="think-cell 幻灯片" r:id="rId38" imgW="663" imgH="664" progId="TCLayout.ActiveDocument.1">
                  <p:embed/>
                  <p:pic>
                    <p:nvPicPr>
                      <p:cNvPr id="5" name="对象 4" hidden="1">
                        <a:extLst>
                          <a:ext uri="{FF2B5EF4-FFF2-40B4-BE49-F238E27FC236}">
                            <a16:creationId xmlns:a16="http://schemas.microsoft.com/office/drawing/2014/main" id="{1F5AC38E-6D58-4F51-B2FC-4C07B3F53493}"/>
                          </a:ext>
                        </a:extLst>
                      </p:cNvPr>
                      <p:cNvPicPr/>
                      <p:nvPr/>
                    </p:nvPicPr>
                    <p:blipFill>
                      <a:blip r:embed="rId39"/>
                      <a:stretch>
                        <a:fillRect/>
                      </a:stretch>
                    </p:blipFill>
                    <p:spPr>
                      <a:xfrm>
                        <a:off x="1589" y="1588"/>
                        <a:ext cx="1588" cy="1588"/>
                      </a:xfrm>
                      <a:prstGeom prst="rect">
                        <a:avLst/>
                      </a:prstGeom>
                    </p:spPr>
                  </p:pic>
                </p:oleObj>
              </mc:Fallback>
            </mc:AlternateContent>
          </a:graphicData>
        </a:graphic>
      </p:graphicFrame>
      <p:sp>
        <p:nvSpPr>
          <p:cNvPr id="3" name="Text Placeholder 2"/>
          <p:cNvSpPr>
            <a:spLocks noGrp="1"/>
          </p:cNvSpPr>
          <p:nvPr userDrawn="1">
            <p:ph type="body" idx="1"/>
          </p:nvPr>
        </p:nvSpPr>
        <p:spPr bwMode="gray">
          <a:xfrm>
            <a:off x="446912" y="1801368"/>
            <a:ext cx="11295782" cy="3950208"/>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userDrawn="1">
            <p:ph type="title"/>
          </p:nvPr>
        </p:nvSpPr>
        <p:spPr bwMode="gray">
          <a:xfrm>
            <a:off x="446914" y="484632"/>
            <a:ext cx="11295782" cy="850392"/>
          </a:xfrm>
          <a:prstGeom prst="rect">
            <a:avLst/>
          </a:prstGeom>
        </p:spPr>
        <p:txBody>
          <a:bodyPr vert="horz" lIns="0" tIns="45720" rIns="0" bIns="45720" rtlCol="0" anchor="t" anchorCtr="0">
            <a:noAutofit/>
          </a:bodyPr>
          <a:lstStyle/>
          <a:p>
            <a:pPr lvl="0"/>
            <a:r>
              <a:rPr lang="en-US"/>
              <a:t>Click to edit Master title style</a:t>
            </a:r>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915" y="326296"/>
            <a:ext cx="587784"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gr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9" name="Google Shape;53;p7">
            <a:extLst>
              <a:ext uri="{FF2B5EF4-FFF2-40B4-BE49-F238E27FC236}">
                <a16:creationId xmlns:a16="http://schemas.microsoft.com/office/drawing/2014/main" id="{18CBED57-3765-4A2E-BBF3-6756DC9F3384}"/>
              </a:ext>
            </a:extLst>
          </p:cNvPr>
          <p:cNvPicPr preferRelativeResize="0">
            <a:picLocks noChangeAspect="1"/>
          </p:cNvPicPr>
          <p:nvPr userDrawn="1"/>
        </p:nvPicPr>
        <p:blipFill>
          <a:blip r:embed="rId40"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6" name="文本框 5">
            <a:extLst>
              <a:ext uri="{FF2B5EF4-FFF2-40B4-BE49-F238E27FC236}">
                <a16:creationId xmlns:a16="http://schemas.microsoft.com/office/drawing/2014/main" id="{92192FDB-C1A1-412F-DB91-177769FCCF9F}"/>
              </a:ext>
            </a:extLst>
          </p:cNvPr>
          <p:cNvSpPr txBox="1"/>
          <p:nvPr userDrawn="1"/>
        </p:nvSpPr>
        <p:spPr bwMode="gray">
          <a:xfrm>
            <a:off x="1386051" y="6397860"/>
            <a:ext cx="735649" cy="265610"/>
          </a:xfrm>
          <a:prstGeom prst="rect">
            <a:avLst/>
          </a:prstGeom>
          <a:effectLst>
            <a:outerShdw blurRad="63500" sx="102000" sy="102000" algn="ctr" rotWithShape="0">
              <a:prstClr val="black">
                <a:alpha val="40000"/>
              </a:prstClr>
            </a:outerShdw>
          </a:effectLst>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i="0" dirty="0">
                <a:solidFill>
                  <a:schemeClr val="tx1"/>
                </a:solidFill>
                <a:effectLst/>
                <a:latin typeface="微软雅黑" panose="020B0503020204020204" pitchFamily="34" charset="-122"/>
                <a:ea typeface="微软雅黑" panose="020B0503020204020204" pitchFamily="34" charset="-122"/>
              </a:rPr>
              <a:t>辉瑞</a:t>
            </a:r>
          </a:p>
        </p:txBody>
      </p:sp>
    </p:spTree>
    <p:custDataLst>
      <p:tags r:id="rId36"/>
    </p:custDataLst>
    <p:extLst>
      <p:ext uri="{BB962C8B-B14F-4D97-AF65-F5344CB8AC3E}">
        <p14:creationId xmlns:p14="http://schemas.microsoft.com/office/powerpoint/2010/main" val="41856900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E130418-B8CC-B67D-CE71-6C7E599B7C27}"/>
              </a:ext>
            </a:extLst>
          </p:cNvPr>
          <p:cNvGraphicFramePr>
            <a:graphicFrameLocks noChangeAspect="1"/>
          </p:cNvGraphicFramePr>
          <p:nvPr userDrawn="1">
            <p:custDataLst>
              <p:tags r:id="rId13"/>
            </p:custDataLst>
            <p:extLst>
              <p:ext uri="{D42A27DB-BD31-4B8C-83A1-F6EECF244321}">
                <p14:modId xmlns:p14="http://schemas.microsoft.com/office/powerpoint/2010/main" val="2958211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4" imgW="426" imgH="426" progId="TCLayout.ActiveDocument.1">
                  <p:embed/>
                </p:oleObj>
              </mc:Choice>
              <mc:Fallback>
                <p:oleObj name="think-cell 幻灯片" r:id="rId14" imgW="426" imgH="426" progId="TCLayout.ActiveDocument.1">
                  <p:embed/>
                  <p:pic>
                    <p:nvPicPr>
                      <p:cNvPr id="7" name="think-cell data - do not delete" hidden="1">
                        <a:extLst>
                          <a:ext uri="{FF2B5EF4-FFF2-40B4-BE49-F238E27FC236}">
                            <a16:creationId xmlns:a16="http://schemas.microsoft.com/office/drawing/2014/main" id="{BE130418-B8CC-B67D-CE71-6C7E599B7C2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标题占位符 1">
            <a:extLst>
              <a:ext uri="{FF2B5EF4-FFF2-40B4-BE49-F238E27FC236}">
                <a16:creationId xmlns:a16="http://schemas.microsoft.com/office/drawing/2014/main" id="{9E232360-ADA0-BC8E-0266-7EAAEEBF72E6}"/>
              </a:ext>
            </a:extLst>
          </p:cNvPr>
          <p:cNvSpPr>
            <a:spLocks noGrp="1"/>
          </p:cNvSpPr>
          <p:nvPr>
            <p:ph type="title"/>
          </p:nvPr>
        </p:nvSpPr>
        <p:spPr>
          <a:xfrm>
            <a:off x="838200" y="365125"/>
            <a:ext cx="10515600" cy="41296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7CBFB04-56F9-CCD2-B24F-782DC9A2C01D}"/>
              </a:ext>
            </a:extLst>
          </p:cNvPr>
          <p:cNvSpPr>
            <a:spLocks noGrp="1"/>
          </p:cNvSpPr>
          <p:nvPr>
            <p:ph type="body" idx="1"/>
          </p:nvPr>
        </p:nvSpPr>
        <p:spPr>
          <a:xfrm>
            <a:off x="838200" y="1127047"/>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C233C3-A35C-5F55-A955-6502916781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7074CF-A5C8-4130-80B9-0EEC52418CA6}"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B2E0C391-2EED-C71A-B4A4-46D2947A3C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6F94FA6E-BAFC-C639-7F2E-E74CA869D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394BA6-A3FB-40A7-B62F-99F5DF5524AB}" type="slidenum">
              <a:rPr lang="zh-CN" altLang="en-US" smtClean="0"/>
              <a:t>‹#›</a:t>
            </a:fld>
            <a:endParaRPr lang="zh-CN" altLang="en-US"/>
          </a:p>
        </p:txBody>
      </p:sp>
    </p:spTree>
    <p:extLst>
      <p:ext uri="{BB962C8B-B14F-4D97-AF65-F5344CB8AC3E}">
        <p14:creationId xmlns:p14="http://schemas.microsoft.com/office/powerpoint/2010/main" val="3945063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0.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1.x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2.x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3.x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chart" Target="../charts/chart2.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chart" Target="../charts/chart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10.emf"/><Relationship Id="rId5" Type="http://schemas.openxmlformats.org/officeDocument/2006/relationships/tags" Target="../tags/tag48.xml"/><Relationship Id="rId10" Type="http://schemas.openxmlformats.org/officeDocument/2006/relationships/oleObject" Target="../embeddings/oleObject8.bin"/><Relationship Id="rId4" Type="http://schemas.openxmlformats.org/officeDocument/2006/relationships/tags" Target="../tags/tag47.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1.x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52.x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53.xml"/><Relationship Id="rId5" Type="http://schemas.openxmlformats.org/officeDocument/2006/relationships/image" Target="../media/image10.e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54.xml"/><Relationship Id="rId6" Type="http://schemas.openxmlformats.org/officeDocument/2006/relationships/hyperlink" Target="https://www.cde.org.cn/main/xxgk/listpage/2f78f372d351c6851af7431c7710a731" TargetMode="External"/><Relationship Id="rId5" Type="http://schemas.openxmlformats.org/officeDocument/2006/relationships/image" Target="../media/image10.e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7EF3D966-B5E6-4C52-79B9-6A8E42EE482C}"/>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3" name="矩形 2">
            <a:extLst>
              <a:ext uri="{FF2B5EF4-FFF2-40B4-BE49-F238E27FC236}">
                <a16:creationId xmlns:a16="http://schemas.microsoft.com/office/drawing/2014/main" id="{96BA2E17-4C1F-A4B5-937B-6011A39E0530}"/>
              </a:ext>
            </a:extLst>
          </p:cNvPr>
          <p:cNvSpPr/>
          <p:nvPr/>
        </p:nvSpPr>
        <p:spPr bwMode="gray">
          <a:xfrm>
            <a:off x="-1" y="2827912"/>
            <a:ext cx="12185649" cy="2301872"/>
          </a:xfrm>
          <a:prstGeom prst="rect">
            <a:avLst/>
          </a:prstGeom>
          <a:solidFill>
            <a:srgbClr val="E0F5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3852" rtl="0" eaLnBrk="1" fontAlgn="auto" latinLnBrk="0" hangingPunct="1">
              <a:lnSpc>
                <a:spcPct val="130000"/>
              </a:lnSpc>
              <a:spcBef>
                <a:spcPts val="1200"/>
              </a:spcBef>
              <a:spcAft>
                <a:spcPts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创新靶向</a:t>
            </a: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B</a:t>
            </a:r>
            <a:r>
              <a:rPr kumimoji="0" lang="zh-CN" altLang="en-US"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细胞成熟抗原（</a:t>
            </a: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BCMA</a:t>
            </a:r>
            <a:r>
              <a:rPr kumimoji="0" lang="zh-CN" altLang="en-US"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）的</a:t>
            </a:r>
            <a:r>
              <a:rPr kumimoji="0" lang="zh-CN" altLang="en-US" sz="2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双特异性抗体药物</a:t>
            </a:r>
            <a:endParaRPr kumimoji="0" lang="en-US" altLang="zh-CN" sz="2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lvl="0" algn="ctr" defTabSz="913852">
              <a:lnSpc>
                <a:spcPct val="130000"/>
              </a:lnSpc>
              <a:spcBef>
                <a:spcPts val="1200"/>
              </a:spcBef>
              <a:defRPr/>
            </a:pPr>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填补</a:t>
            </a:r>
            <a:r>
              <a:rPr lang="zh-CN" altLang="en-US" b="1" dirty="0">
                <a:solidFill>
                  <a:srgbClr val="000000"/>
                </a:solidFill>
                <a:latin typeface="Arial" panose="020B0604020202020204" pitchFamily="34" charset="0"/>
                <a:ea typeface="微软雅黑" panose="020B0503020204020204" pitchFamily="34" charset="-122"/>
                <a:sym typeface="Arial" panose="020B0604020202020204" pitchFamily="34" charset="0"/>
              </a:rPr>
              <a:t>多发性骨髓瘤经三线治疗后的</a:t>
            </a:r>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临床空白</a:t>
            </a:r>
            <a:r>
              <a:rPr lang="zh-CN" altLang="en-US" b="1"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显著延长生存时间 </a:t>
            </a:r>
            <a:r>
              <a:rPr lang="en-US" altLang="zh-CN" b="1"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rgbClr val="000000"/>
                </a:solidFill>
                <a:latin typeface="Arial" panose="020B0604020202020204" pitchFamily="34" charset="0"/>
                <a:ea typeface="微软雅黑" panose="020B0503020204020204" pitchFamily="34" charset="-122"/>
                <a:sym typeface="Arial" panose="020B0604020202020204" pitchFamily="34" charset="0"/>
              </a:rPr>
              <a:t>中位</a:t>
            </a:r>
            <a:r>
              <a:rPr lang="en-US" altLang="zh-CN" b="1" dirty="0">
                <a:solidFill>
                  <a:srgbClr val="000000"/>
                </a:solidFill>
                <a:latin typeface="Arial" panose="020B0604020202020204" pitchFamily="34" charset="0"/>
                <a:ea typeface="微软雅黑" panose="020B0503020204020204" pitchFamily="34" charset="-122"/>
                <a:sym typeface="Arial" panose="020B0604020202020204" pitchFamily="34" charset="0"/>
              </a:rPr>
              <a:t>PFS17.2</a:t>
            </a:r>
            <a:r>
              <a:rPr lang="zh-CN" altLang="en-US" b="1" dirty="0">
                <a:solidFill>
                  <a:srgbClr val="000000"/>
                </a:solidFill>
                <a:latin typeface="Arial" panose="020B0604020202020204" pitchFamily="34" charset="0"/>
                <a:ea typeface="微软雅黑" panose="020B0503020204020204" pitchFamily="34" charset="-122"/>
                <a:sym typeface="Arial" panose="020B0604020202020204" pitchFamily="34" charset="0"/>
              </a:rPr>
              <a:t>个月，中位</a:t>
            </a:r>
            <a:r>
              <a:rPr lang="en-US" altLang="zh-CN" b="1" dirty="0">
                <a:solidFill>
                  <a:srgbClr val="000000"/>
                </a:solidFill>
                <a:latin typeface="Arial" panose="020B0604020202020204" pitchFamily="34" charset="0"/>
                <a:ea typeface="微软雅黑" panose="020B0503020204020204" pitchFamily="34" charset="-122"/>
                <a:sym typeface="Arial" panose="020B0604020202020204" pitchFamily="34" charset="0"/>
              </a:rPr>
              <a:t>OS24.6</a:t>
            </a:r>
            <a:r>
              <a:rPr lang="zh-CN" altLang="en-US" b="1" dirty="0">
                <a:solidFill>
                  <a:srgbClr val="000000"/>
                </a:solidFill>
                <a:latin typeface="Arial" panose="020B0604020202020204" pitchFamily="34" charset="0"/>
                <a:ea typeface="微软雅黑" panose="020B0503020204020204" pitchFamily="34" charset="-122"/>
                <a:sym typeface="Arial" panose="020B0604020202020204" pitchFamily="34" charset="0"/>
              </a:rPr>
              <a:t>个月</a:t>
            </a:r>
            <a:r>
              <a:rPr lang="en-US" altLang="zh-CN" b="1"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p>
          <a:p>
            <a:pPr lvl="0" algn="ctr" defTabSz="913852">
              <a:lnSpc>
                <a:spcPct val="130000"/>
              </a:lnSpc>
              <a:spcBef>
                <a:spcPts val="1200"/>
              </a:spcBef>
              <a:defRPr/>
            </a:pPr>
            <a:r>
              <a:rPr lang="zh-CN" altLang="en-US" sz="2400" b="1" dirty="0">
                <a:latin typeface="Arial" panose="020B0604020202020204" pitchFamily="34" charset="0"/>
                <a:ea typeface="微软雅黑" panose="020B0503020204020204" pitchFamily="34" charset="-122"/>
                <a:sym typeface="Arial" panose="020B0604020202020204" pitchFamily="34" charset="0"/>
              </a:rPr>
              <a:t>突破性创新，</a:t>
            </a:r>
            <a:r>
              <a:rPr lang="zh-CN" altLang="en-US" sz="2800" b="1" dirty="0">
                <a:solidFill>
                  <a:srgbClr val="C00000"/>
                </a:solidFill>
                <a:latin typeface="Arial" panose="020B0604020202020204" pitchFamily="34" charset="0"/>
                <a:ea typeface="微软雅黑" panose="020B0503020204020204" pitchFamily="34" charset="-122"/>
                <a:sym typeface="Arial" panose="020B0604020202020204" pitchFamily="34" charset="0"/>
              </a:rPr>
              <a:t>中国优先审评</a:t>
            </a:r>
            <a:endParaRPr lang="en-US" altLang="zh-CN" sz="28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3196081763"/>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7" name="Title 7">
            <a:extLst>
              <a:ext uri="{FF2B5EF4-FFF2-40B4-BE49-F238E27FC236}">
                <a16:creationId xmlns:a16="http://schemas.microsoft.com/office/drawing/2014/main" id="{30C876AC-F5E3-EF77-3AE1-F93790706E69}"/>
              </a:ext>
            </a:extLst>
          </p:cNvPr>
          <p:cNvSpPr txBox="1">
            <a:spLocks/>
          </p:cNvSpPr>
          <p:nvPr/>
        </p:nvSpPr>
        <p:spPr bwMode="gray">
          <a:xfrm>
            <a:off x="872037" y="912700"/>
            <a:ext cx="10441574" cy="1676087"/>
          </a:xfrm>
          <a:prstGeom prst="rect">
            <a:avLst/>
          </a:prstGeom>
        </p:spPr>
        <p:txBody>
          <a:bodyPr vert="horz" lIns="0" tIns="45720" rIns="0" bIns="45720"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zh-CN" altLang="en-US" sz="4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rPr>
              <a:t>埃纳妥单抗</a:t>
            </a:r>
            <a:r>
              <a:rPr lang="zh-CN" altLang="en-US" sz="4000" dirty="0">
                <a:solidFill>
                  <a:srgbClr val="000000"/>
                </a:solidFill>
                <a:latin typeface="微软雅黑" panose="020B0503020204020204" pitchFamily="34" charset="-122"/>
                <a:ea typeface="微软雅黑" panose="020B0503020204020204" pitchFamily="34" charset="-122"/>
              </a:rPr>
              <a:t>注射液</a:t>
            </a:r>
            <a:endParaRPr lang="en-US" altLang="zh-CN" sz="4000" dirty="0">
              <a:solidFill>
                <a:srgbClr val="000000"/>
              </a:solidFill>
              <a:latin typeface="微软雅黑" panose="020B0503020204020204" pitchFamily="34" charset="-122"/>
              <a:ea typeface="微软雅黑" panose="020B0503020204020204" pitchFamily="34" charset="-122"/>
            </a:endParaRPr>
          </a:p>
        </p:txBody>
      </p:sp>
      <p:sp>
        <p:nvSpPr>
          <p:cNvPr id="10" name="Text Placeholder 8">
            <a:extLst>
              <a:ext uri="{FF2B5EF4-FFF2-40B4-BE49-F238E27FC236}">
                <a16:creationId xmlns:a16="http://schemas.microsoft.com/office/drawing/2014/main" id="{ADA6C7C8-002F-19F8-4784-F4341749671E}"/>
              </a:ext>
            </a:extLst>
          </p:cNvPr>
          <p:cNvSpPr txBox="1">
            <a:spLocks/>
          </p:cNvSpPr>
          <p:nvPr/>
        </p:nvSpPr>
        <p:spPr>
          <a:xfrm>
            <a:off x="3506154" y="6126480"/>
            <a:ext cx="4868743" cy="765224"/>
          </a:xfrm>
          <a:prstGeom prst="rect">
            <a:avLst/>
          </a:prstGeom>
        </p:spPr>
        <p:txBody>
          <a:bodyPr anchor="ct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2000"/>
              </a:spcBef>
              <a:spcAft>
                <a:spcPts val="0"/>
              </a:spcAft>
              <a:buClrTx/>
              <a:buSzPct val="100000"/>
              <a:buFont typeface="Arial" panose="020B0604020202020204" pitchFamily="34" charset="0"/>
              <a:buNone/>
              <a:tabLst/>
              <a:defRPr/>
            </a:pPr>
            <a:r>
              <a:rPr lang="zh-CN" altLang="en-US" sz="1800" dirty="0">
                <a:solidFill>
                  <a:srgbClr val="000000"/>
                </a:solidFill>
                <a:latin typeface="微软雅黑" panose="020B0503020204020204" pitchFamily="34" charset="-122"/>
                <a:ea typeface="微软雅黑" panose="020B0503020204020204" pitchFamily="34" charset="-122"/>
              </a:rPr>
              <a:t>申报企业：辉瑞投资有限公司</a:t>
            </a:r>
          </a:p>
        </p:txBody>
      </p:sp>
      <p:pic>
        <p:nvPicPr>
          <p:cNvPr id="4" name="图片 3" descr="徽标&#10;&#10;描述已自动生成">
            <a:extLst>
              <a:ext uri="{FF2B5EF4-FFF2-40B4-BE49-F238E27FC236}">
                <a16:creationId xmlns:a16="http://schemas.microsoft.com/office/drawing/2014/main" id="{7CD423AB-8A70-494D-3006-9587742990E5}"/>
              </a:ext>
            </a:extLst>
          </p:cNvPr>
          <p:cNvPicPr>
            <a:picLocks noChangeAspect="1"/>
          </p:cNvPicPr>
          <p:nvPr/>
        </p:nvPicPr>
        <p:blipFill>
          <a:blip r:embed="rId6">
            <a:extLst>
              <a:ext uri="{28A0092B-C50C-407E-A947-70E740481C1C}">
                <a14:useLocalDpi xmlns:a14="http://schemas.microsoft.com/office/drawing/2010/main" val="0"/>
              </a:ext>
            </a:extLst>
          </a:blip>
          <a:srcRect l="15063" t="18988" r="13924" b="26715"/>
          <a:stretch/>
        </p:blipFill>
        <p:spPr>
          <a:xfrm>
            <a:off x="10389713" y="-1592"/>
            <a:ext cx="1847796" cy="794729"/>
          </a:xfrm>
          <a:prstGeom prst="rect">
            <a:avLst/>
          </a:prstGeom>
        </p:spPr>
      </p:pic>
      <p:sp>
        <p:nvSpPr>
          <p:cNvPr id="8" name="矩形 7">
            <a:extLst>
              <a:ext uri="{FF2B5EF4-FFF2-40B4-BE49-F238E27FC236}">
                <a16:creationId xmlns:a16="http://schemas.microsoft.com/office/drawing/2014/main" id="{B648E487-8C5B-7F3F-6318-2E15808FAE34}"/>
              </a:ext>
            </a:extLst>
          </p:cNvPr>
          <p:cNvSpPr/>
          <p:nvPr/>
        </p:nvSpPr>
        <p:spPr bwMode="gray">
          <a:xfrm>
            <a:off x="0" y="1"/>
            <a:ext cx="2260121" cy="466343"/>
          </a:xfrm>
          <a:prstGeom prst="rect">
            <a:avLst/>
          </a:prstGeom>
          <a:solidFill>
            <a:srgbClr val="FFFF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600" dirty="0">
                <a:latin typeface="微软雅黑" panose="020B0503020204020204" pitchFamily="34" charset="-122"/>
                <a:ea typeface="微软雅黑" panose="020B0503020204020204" pitchFamily="34" charset="-122"/>
              </a:rPr>
              <a:t>PPT2</a:t>
            </a:r>
            <a:r>
              <a:rPr lang="zh-CN" altLang="en-US" sz="1600" dirty="0">
                <a:latin typeface="微软雅黑" panose="020B0503020204020204" pitchFamily="34" charset="-122"/>
                <a:ea typeface="微软雅黑" panose="020B0503020204020204" pitchFamily="34" charset="-122"/>
              </a:rPr>
              <a:t>（不含公平性二）</a:t>
            </a:r>
          </a:p>
        </p:txBody>
      </p:sp>
    </p:spTree>
    <p:extLst>
      <p:ext uri="{BB962C8B-B14F-4D97-AF65-F5344CB8AC3E}">
        <p14:creationId xmlns:p14="http://schemas.microsoft.com/office/powerpoint/2010/main" val="265823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170EA7F-CE7F-FD31-95C6-19D58EAF10B8}"/>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3066661084"/>
              </p:ext>
            </p:ext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5"/>
                      <a:stretch>
                        <a:fillRect/>
                      </a:stretch>
                    </p:blipFill>
                    <p:spPr>
                      <a:xfrm>
                        <a:off x="4762"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432000" y="612000"/>
            <a:ext cx="2922135" cy="430995"/>
          </a:xfrm>
        </p:spPr>
        <p:txBody>
          <a:bodyPr vert="horz"/>
          <a:lstStyle/>
          <a:p>
            <a:r>
              <a:rPr lang="zh-CN" altLang="en-US" sz="2799" dirty="0">
                <a:latin typeface="+mj-ea"/>
              </a:rPr>
              <a:t>目录</a:t>
            </a:r>
          </a:p>
        </p:txBody>
      </p:sp>
      <p:sp>
        <p:nvSpPr>
          <p:cNvPr id="6" name="椭圆 5">
            <a:extLst>
              <a:ext uri="{FF2B5EF4-FFF2-40B4-BE49-F238E27FC236}">
                <a16:creationId xmlns:a16="http://schemas.microsoft.com/office/drawing/2014/main" id="{DBC96995-9F1B-73AE-A481-BAC3EAEC6C88}"/>
              </a:ext>
            </a:extLst>
          </p:cNvPr>
          <p:cNvSpPr/>
          <p:nvPr/>
        </p:nvSpPr>
        <p:spPr bwMode="gray">
          <a:xfrm>
            <a:off x="448386" y="1331831"/>
            <a:ext cx="468000" cy="468000"/>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a:ln>
                  <a:noFill/>
                </a:ln>
                <a:effectLst/>
                <a:uLnTx/>
                <a:uFillTx/>
                <a:latin typeface="Arial" panose="020B0604020202020204"/>
                <a:ea typeface="黑体" panose="02010609060101010101" pitchFamily="49" charset="-122"/>
                <a:cs typeface="+mn-cs"/>
              </a:rPr>
              <a:t>1</a:t>
            </a:r>
            <a:endParaRPr kumimoji="0" lang="zh-CN" altLang="en-US" sz="1800" b="1" i="0" u="none" strike="noStrike" kern="1200" cap="none" spc="0" normalizeH="0" baseline="0" noProof="0">
              <a:ln>
                <a:noFill/>
              </a:ln>
              <a:effectLst/>
              <a:uLnTx/>
              <a:uFillTx/>
              <a:latin typeface="Arial" panose="020B0604020202020204"/>
              <a:ea typeface="黑体" panose="02010609060101010101" pitchFamily="49" charset="-122"/>
              <a:cs typeface="+mn-cs"/>
            </a:endParaRPr>
          </a:p>
        </p:txBody>
      </p:sp>
      <p:sp>
        <p:nvSpPr>
          <p:cNvPr id="7" name="矩形: 圆角 6">
            <a:extLst>
              <a:ext uri="{FF2B5EF4-FFF2-40B4-BE49-F238E27FC236}">
                <a16:creationId xmlns:a16="http://schemas.microsoft.com/office/drawing/2014/main" id="{90864D61-FF8D-31FC-B071-7AD5D1A649AC}"/>
              </a:ext>
            </a:extLst>
          </p:cNvPr>
          <p:cNvSpPr/>
          <p:nvPr/>
        </p:nvSpPr>
        <p:spPr bwMode="gray">
          <a:xfrm>
            <a:off x="1047261" y="1331831"/>
            <a:ext cx="1437121"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基本信息</a:t>
            </a:r>
          </a:p>
        </p:txBody>
      </p:sp>
      <p:sp>
        <p:nvSpPr>
          <p:cNvPr id="10" name="椭圆 9">
            <a:extLst>
              <a:ext uri="{FF2B5EF4-FFF2-40B4-BE49-F238E27FC236}">
                <a16:creationId xmlns:a16="http://schemas.microsoft.com/office/drawing/2014/main" id="{3D448A89-56D2-3BC1-E536-32865B862E96}"/>
              </a:ext>
            </a:extLst>
          </p:cNvPr>
          <p:cNvSpPr/>
          <p:nvPr/>
        </p:nvSpPr>
        <p:spPr bwMode="gray">
          <a:xfrm>
            <a:off x="448386" y="2293873"/>
            <a:ext cx="468000" cy="468000"/>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a:ln>
                  <a:noFill/>
                </a:ln>
                <a:effectLst/>
                <a:uLnTx/>
                <a:uFillTx/>
                <a:latin typeface="Arial" panose="020B0604020202020204"/>
                <a:ea typeface="黑体" panose="02010609060101010101" pitchFamily="49" charset="-122"/>
                <a:cs typeface="+mn-cs"/>
              </a:rPr>
              <a:t>2</a:t>
            </a:r>
            <a:endParaRPr kumimoji="0" lang="zh-CN" altLang="en-US" sz="1800" b="1" i="0" u="none" strike="noStrike" kern="1200" cap="none" spc="0" normalizeH="0" baseline="0" noProof="0">
              <a:ln>
                <a:noFill/>
              </a:ln>
              <a:effectLst/>
              <a:uLnTx/>
              <a:uFillTx/>
              <a:latin typeface="Arial" panose="020B0604020202020204"/>
              <a:ea typeface="黑体" panose="02010609060101010101" pitchFamily="49" charset="-122"/>
              <a:cs typeface="+mn-cs"/>
            </a:endParaRPr>
          </a:p>
        </p:txBody>
      </p:sp>
      <p:sp>
        <p:nvSpPr>
          <p:cNvPr id="14" name="矩形: 圆角 13">
            <a:extLst>
              <a:ext uri="{FF2B5EF4-FFF2-40B4-BE49-F238E27FC236}">
                <a16:creationId xmlns:a16="http://schemas.microsoft.com/office/drawing/2014/main" id="{123837AF-80E4-5C1C-6972-AA7D32D9F6F4}"/>
              </a:ext>
            </a:extLst>
          </p:cNvPr>
          <p:cNvSpPr/>
          <p:nvPr/>
        </p:nvSpPr>
        <p:spPr bwMode="gray">
          <a:xfrm>
            <a:off x="1047261" y="2293873"/>
            <a:ext cx="1437121"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有效性</a:t>
            </a:r>
          </a:p>
        </p:txBody>
      </p:sp>
      <p:sp>
        <p:nvSpPr>
          <p:cNvPr id="17" name="椭圆 16">
            <a:extLst>
              <a:ext uri="{FF2B5EF4-FFF2-40B4-BE49-F238E27FC236}">
                <a16:creationId xmlns:a16="http://schemas.microsoft.com/office/drawing/2014/main" id="{ED2ED2EE-A452-058F-87DB-BAFC62D6D59E}"/>
              </a:ext>
            </a:extLst>
          </p:cNvPr>
          <p:cNvSpPr/>
          <p:nvPr/>
        </p:nvSpPr>
        <p:spPr bwMode="gray">
          <a:xfrm>
            <a:off x="448386" y="3255916"/>
            <a:ext cx="468000" cy="468000"/>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a:ln>
                  <a:noFill/>
                </a:ln>
                <a:effectLst/>
                <a:uLnTx/>
                <a:uFillTx/>
                <a:latin typeface="Arial" panose="020B0604020202020204"/>
                <a:ea typeface="黑体" panose="02010609060101010101" pitchFamily="49" charset="-122"/>
                <a:cs typeface="+mn-cs"/>
              </a:rPr>
              <a:t>3</a:t>
            </a:r>
            <a:endParaRPr kumimoji="0" lang="zh-CN" altLang="en-US" sz="1800" b="1" i="0" u="none" strike="noStrike" kern="1200" cap="none" spc="0" normalizeH="0" baseline="0" noProof="0">
              <a:ln>
                <a:noFill/>
              </a:ln>
              <a:effectLst/>
              <a:uLnTx/>
              <a:uFillTx/>
              <a:latin typeface="Arial" panose="020B0604020202020204"/>
              <a:ea typeface="黑体" panose="02010609060101010101" pitchFamily="49" charset="-122"/>
              <a:cs typeface="+mn-cs"/>
            </a:endParaRPr>
          </a:p>
        </p:txBody>
      </p:sp>
      <p:sp>
        <p:nvSpPr>
          <p:cNvPr id="21" name="矩形: 圆角 20">
            <a:extLst>
              <a:ext uri="{FF2B5EF4-FFF2-40B4-BE49-F238E27FC236}">
                <a16:creationId xmlns:a16="http://schemas.microsoft.com/office/drawing/2014/main" id="{1B24C212-D588-D6EE-4AD1-40A7F154C85A}"/>
              </a:ext>
            </a:extLst>
          </p:cNvPr>
          <p:cNvSpPr/>
          <p:nvPr/>
        </p:nvSpPr>
        <p:spPr bwMode="gray">
          <a:xfrm>
            <a:off x="1047261" y="3255916"/>
            <a:ext cx="1437121"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安全性</a:t>
            </a:r>
          </a:p>
        </p:txBody>
      </p:sp>
      <p:sp>
        <p:nvSpPr>
          <p:cNvPr id="22" name="椭圆 21">
            <a:extLst>
              <a:ext uri="{FF2B5EF4-FFF2-40B4-BE49-F238E27FC236}">
                <a16:creationId xmlns:a16="http://schemas.microsoft.com/office/drawing/2014/main" id="{2023D9CF-88CF-26E5-F549-2F6769E27C3F}"/>
              </a:ext>
            </a:extLst>
          </p:cNvPr>
          <p:cNvSpPr/>
          <p:nvPr/>
        </p:nvSpPr>
        <p:spPr bwMode="gray">
          <a:xfrm>
            <a:off x="448386" y="4217959"/>
            <a:ext cx="468000" cy="468000"/>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a:ln>
                  <a:noFill/>
                </a:ln>
                <a:effectLst/>
                <a:uLnTx/>
                <a:uFillTx/>
                <a:latin typeface="Arial" panose="020B0604020202020204"/>
                <a:ea typeface="黑体" panose="02010609060101010101" pitchFamily="49" charset="-122"/>
                <a:cs typeface="+mn-cs"/>
              </a:rPr>
              <a:t>4</a:t>
            </a:r>
            <a:endParaRPr kumimoji="0" lang="zh-CN" altLang="en-US" sz="1800" b="1" i="0" u="none" strike="noStrike" kern="1200" cap="none" spc="0" normalizeH="0" baseline="0" noProof="0">
              <a:ln>
                <a:noFill/>
              </a:ln>
              <a:effectLst/>
              <a:uLnTx/>
              <a:uFillTx/>
              <a:latin typeface="Arial" panose="020B0604020202020204"/>
              <a:ea typeface="黑体" panose="02010609060101010101" pitchFamily="49" charset="-122"/>
              <a:cs typeface="+mn-cs"/>
            </a:endParaRPr>
          </a:p>
        </p:txBody>
      </p:sp>
      <p:sp>
        <p:nvSpPr>
          <p:cNvPr id="23" name="矩形: 圆角 22">
            <a:extLst>
              <a:ext uri="{FF2B5EF4-FFF2-40B4-BE49-F238E27FC236}">
                <a16:creationId xmlns:a16="http://schemas.microsoft.com/office/drawing/2014/main" id="{DDBA4F20-D457-E5CE-DEB5-D63E637C6E32}"/>
              </a:ext>
            </a:extLst>
          </p:cNvPr>
          <p:cNvSpPr/>
          <p:nvPr/>
        </p:nvSpPr>
        <p:spPr bwMode="gray">
          <a:xfrm>
            <a:off x="1047261" y="4217959"/>
            <a:ext cx="1437121"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创新性</a:t>
            </a:r>
          </a:p>
        </p:txBody>
      </p:sp>
      <p:sp>
        <p:nvSpPr>
          <p:cNvPr id="24" name="椭圆 23">
            <a:extLst>
              <a:ext uri="{FF2B5EF4-FFF2-40B4-BE49-F238E27FC236}">
                <a16:creationId xmlns:a16="http://schemas.microsoft.com/office/drawing/2014/main" id="{F62A5050-C219-9736-2EE4-B1244ACDE71A}"/>
              </a:ext>
            </a:extLst>
          </p:cNvPr>
          <p:cNvSpPr/>
          <p:nvPr/>
        </p:nvSpPr>
        <p:spPr bwMode="gray">
          <a:xfrm>
            <a:off x="448386" y="5180001"/>
            <a:ext cx="468000" cy="468000"/>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a:ln>
                  <a:noFill/>
                </a:ln>
                <a:effectLst/>
                <a:uLnTx/>
                <a:uFillTx/>
                <a:latin typeface="Arial" panose="020B0604020202020204"/>
                <a:ea typeface="黑体" panose="02010609060101010101" pitchFamily="49" charset="-122"/>
                <a:cs typeface="+mn-cs"/>
              </a:rPr>
              <a:t>5</a:t>
            </a:r>
            <a:endParaRPr kumimoji="0" lang="zh-CN" altLang="en-US" sz="1800" b="1" i="0" u="none" strike="noStrike" kern="1200" cap="none" spc="0" normalizeH="0" baseline="0" noProof="0">
              <a:ln>
                <a:noFill/>
              </a:ln>
              <a:effectLst/>
              <a:uLnTx/>
              <a:uFillTx/>
              <a:latin typeface="Arial" panose="020B0604020202020204"/>
              <a:ea typeface="黑体" panose="02010609060101010101" pitchFamily="49" charset="-122"/>
              <a:cs typeface="+mn-cs"/>
            </a:endParaRPr>
          </a:p>
        </p:txBody>
      </p:sp>
      <p:sp>
        <p:nvSpPr>
          <p:cNvPr id="25" name="矩形: 圆角 24">
            <a:extLst>
              <a:ext uri="{FF2B5EF4-FFF2-40B4-BE49-F238E27FC236}">
                <a16:creationId xmlns:a16="http://schemas.microsoft.com/office/drawing/2014/main" id="{5990D63B-C03E-3AEC-9E1D-0B841EA4508B}"/>
              </a:ext>
            </a:extLst>
          </p:cNvPr>
          <p:cNvSpPr/>
          <p:nvPr/>
        </p:nvSpPr>
        <p:spPr bwMode="gray">
          <a:xfrm>
            <a:off x="1047261" y="5180001"/>
            <a:ext cx="1437121"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公平性</a:t>
            </a:r>
          </a:p>
        </p:txBody>
      </p:sp>
      <p:sp>
        <p:nvSpPr>
          <p:cNvPr id="9" name="矩形 8">
            <a:extLst>
              <a:ext uri="{FF2B5EF4-FFF2-40B4-BE49-F238E27FC236}">
                <a16:creationId xmlns:a16="http://schemas.microsoft.com/office/drawing/2014/main" id="{154A1523-CA62-7655-1324-279CD3F2BD9F}"/>
              </a:ext>
            </a:extLst>
          </p:cNvPr>
          <p:cNvSpPr/>
          <p:nvPr/>
        </p:nvSpPr>
        <p:spPr bwMode="gray">
          <a:xfrm>
            <a:off x="10364766" y="-36576"/>
            <a:ext cx="1900386" cy="446137"/>
          </a:xfrm>
          <a:prstGeom prst="rect">
            <a:avLst/>
          </a:prstGeom>
          <a:no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埃纳妥单抗注射液</a:t>
            </a:r>
          </a:p>
        </p:txBody>
      </p:sp>
      <p:sp>
        <p:nvSpPr>
          <p:cNvPr id="4" name="矩形: 圆角 3">
            <a:extLst>
              <a:ext uri="{FF2B5EF4-FFF2-40B4-BE49-F238E27FC236}">
                <a16:creationId xmlns:a16="http://schemas.microsoft.com/office/drawing/2014/main" id="{53576D99-BADE-5DB6-3009-6FC1A119A342}"/>
              </a:ext>
            </a:extLst>
          </p:cNvPr>
          <p:cNvSpPr/>
          <p:nvPr/>
        </p:nvSpPr>
        <p:spPr bwMode="gray">
          <a:xfrm>
            <a:off x="2493160" y="1331831"/>
            <a:ext cx="9032090" cy="468000"/>
          </a:xfrm>
          <a:prstGeom prst="roundRect">
            <a:avLst>
              <a:gd name="adj" fmla="val 0"/>
            </a:avLst>
          </a:prstGeom>
          <a:solidFill>
            <a:schemeClr val="bg1"/>
          </a:solidFill>
          <a:ln w="190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0000" marR="0" lvl="0" indent="-180000" defTabSz="914400" rtl="0" eaLnBrk="1" fontAlgn="base" latinLnBrk="0" hangingPunct="1">
              <a:spcBef>
                <a:spcPts val="600"/>
              </a:spcBef>
              <a:spcAft>
                <a:spcPct val="0"/>
              </a:spcAft>
              <a:buClr>
                <a:schemeClr val="tx1"/>
              </a:buClr>
              <a:buSzPct val="90000"/>
              <a:buFont typeface="Arial" panose="020B0604020202020204" pitchFamily="34" charset="0"/>
              <a:buChar char="•"/>
              <a:tabLst/>
              <a:defRPr/>
            </a:pP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既往接受过至少三线治疗的复发或难治性多发性骨髓瘤，缺乏有效治疗药物</a:t>
            </a:r>
            <a:endPar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180000" marR="0" lvl="0" indent="-180000" defTabSz="914400" rtl="0" eaLnBrk="1" fontAlgn="base" latinLnBrk="0" hangingPunct="1">
              <a:spcBef>
                <a:spcPts val="600"/>
              </a:spcBef>
              <a:spcAft>
                <a:spcPct val="0"/>
              </a:spcAft>
              <a:buClr>
                <a:schemeClr val="tx1"/>
              </a:buClr>
              <a:buSzPct val="90000"/>
              <a:buFont typeface="Arial" panose="020B0604020202020204" pitchFamily="34" charset="0"/>
              <a:buChar char="•"/>
              <a:tabLst/>
              <a:defRPr/>
            </a:pPr>
            <a:r>
              <a:rPr lang="zh-CN" altLang="en-US" sz="1600" dirty="0">
                <a:latin typeface="微软雅黑" panose="020B0503020204020204" pitchFamily="34" charset="-122"/>
                <a:ea typeface="微软雅黑" panose="020B0503020204020204" pitchFamily="34" charset="-122"/>
              </a:rPr>
              <a:t>现有</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治疗下中位</a:t>
            </a:r>
            <a:r>
              <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PFS</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仅</a:t>
            </a:r>
            <a:r>
              <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4.6</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个月</a:t>
            </a:r>
            <a:r>
              <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中位</a:t>
            </a:r>
            <a:r>
              <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OS</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仅</a:t>
            </a:r>
            <a:r>
              <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13.8</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个月</a:t>
            </a:r>
            <a:r>
              <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急需更有效治疗药物</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cxnSp>
        <p:nvCxnSpPr>
          <p:cNvPr id="12" name="直接连接符 11">
            <a:extLst>
              <a:ext uri="{FF2B5EF4-FFF2-40B4-BE49-F238E27FC236}">
                <a16:creationId xmlns:a16="http://schemas.microsoft.com/office/drawing/2014/main" id="{F4DCF4DF-A106-B96A-4160-5C1BD770FE65}"/>
              </a:ext>
            </a:extLst>
          </p:cNvPr>
          <p:cNvCxnSpPr>
            <a:cxnSpLocks/>
          </p:cNvCxnSpPr>
          <p:nvPr/>
        </p:nvCxnSpPr>
        <p:spPr bwMode="gray">
          <a:xfrm>
            <a:off x="448386" y="2083980"/>
            <a:ext cx="10696353" cy="0"/>
          </a:xfrm>
          <a:prstGeom prst="line">
            <a:avLst/>
          </a:prstGeom>
          <a:noFill/>
          <a:ln w="6350" cap="rnd">
            <a:solidFill>
              <a:schemeClr val="bg1">
                <a:lumMod val="85000"/>
              </a:schemeClr>
            </a:solidFill>
            <a:prstDash val="sysDash"/>
            <a:round/>
            <a:headEnd/>
            <a:tailEnd/>
          </a:ln>
          <a:effectLst/>
        </p:spPr>
      </p:cxnSp>
      <p:cxnSp>
        <p:nvCxnSpPr>
          <p:cNvPr id="13" name="直接连接符 12">
            <a:extLst>
              <a:ext uri="{FF2B5EF4-FFF2-40B4-BE49-F238E27FC236}">
                <a16:creationId xmlns:a16="http://schemas.microsoft.com/office/drawing/2014/main" id="{9AECA241-E164-8105-4AAA-3AA2D9A7BC1C}"/>
              </a:ext>
            </a:extLst>
          </p:cNvPr>
          <p:cNvCxnSpPr>
            <a:cxnSpLocks/>
          </p:cNvCxnSpPr>
          <p:nvPr/>
        </p:nvCxnSpPr>
        <p:spPr bwMode="gray">
          <a:xfrm>
            <a:off x="448386" y="3043273"/>
            <a:ext cx="10696353" cy="0"/>
          </a:xfrm>
          <a:prstGeom prst="line">
            <a:avLst/>
          </a:prstGeom>
          <a:noFill/>
          <a:ln w="6350" cap="rnd">
            <a:solidFill>
              <a:schemeClr val="bg1">
                <a:lumMod val="85000"/>
              </a:schemeClr>
            </a:solidFill>
            <a:prstDash val="sysDash"/>
            <a:round/>
            <a:headEnd/>
            <a:tailEnd/>
          </a:ln>
          <a:effectLst/>
        </p:spPr>
      </p:cxnSp>
      <p:cxnSp>
        <p:nvCxnSpPr>
          <p:cNvPr id="15" name="直接连接符 14">
            <a:extLst>
              <a:ext uri="{FF2B5EF4-FFF2-40B4-BE49-F238E27FC236}">
                <a16:creationId xmlns:a16="http://schemas.microsoft.com/office/drawing/2014/main" id="{F81A6C28-37F9-06A6-74B9-BE60C0B55C84}"/>
              </a:ext>
            </a:extLst>
          </p:cNvPr>
          <p:cNvCxnSpPr>
            <a:cxnSpLocks/>
          </p:cNvCxnSpPr>
          <p:nvPr/>
        </p:nvCxnSpPr>
        <p:spPr bwMode="gray">
          <a:xfrm>
            <a:off x="448386" y="4002566"/>
            <a:ext cx="10696353" cy="0"/>
          </a:xfrm>
          <a:prstGeom prst="line">
            <a:avLst/>
          </a:prstGeom>
          <a:noFill/>
          <a:ln w="6350" cap="rnd">
            <a:solidFill>
              <a:schemeClr val="bg1">
                <a:lumMod val="85000"/>
              </a:schemeClr>
            </a:solidFill>
            <a:prstDash val="sysDash"/>
            <a:round/>
            <a:headEnd/>
            <a:tailEnd/>
          </a:ln>
          <a:effectLst/>
        </p:spPr>
      </p:cxnSp>
      <p:cxnSp>
        <p:nvCxnSpPr>
          <p:cNvPr id="16" name="直接连接符 15">
            <a:extLst>
              <a:ext uri="{FF2B5EF4-FFF2-40B4-BE49-F238E27FC236}">
                <a16:creationId xmlns:a16="http://schemas.microsoft.com/office/drawing/2014/main" id="{D7407354-1C99-4D3C-0E77-2E0AB153C5E0}"/>
              </a:ext>
            </a:extLst>
          </p:cNvPr>
          <p:cNvCxnSpPr>
            <a:cxnSpLocks/>
          </p:cNvCxnSpPr>
          <p:nvPr/>
        </p:nvCxnSpPr>
        <p:spPr bwMode="gray">
          <a:xfrm>
            <a:off x="448386" y="4961859"/>
            <a:ext cx="10696353" cy="0"/>
          </a:xfrm>
          <a:prstGeom prst="line">
            <a:avLst/>
          </a:prstGeom>
          <a:noFill/>
          <a:ln w="6350" cap="rnd">
            <a:solidFill>
              <a:schemeClr val="bg1">
                <a:lumMod val="85000"/>
              </a:schemeClr>
            </a:solidFill>
            <a:prstDash val="sysDash"/>
            <a:round/>
            <a:headEnd/>
            <a:tailEnd/>
          </a:ln>
          <a:effectLst/>
        </p:spPr>
      </p:cxnSp>
      <p:sp>
        <p:nvSpPr>
          <p:cNvPr id="18" name="矩形: 圆角 17">
            <a:extLst>
              <a:ext uri="{FF2B5EF4-FFF2-40B4-BE49-F238E27FC236}">
                <a16:creationId xmlns:a16="http://schemas.microsoft.com/office/drawing/2014/main" id="{1683EA28-FBBE-E847-DA26-5DEAD7E279B1}"/>
              </a:ext>
            </a:extLst>
          </p:cNvPr>
          <p:cNvSpPr/>
          <p:nvPr/>
        </p:nvSpPr>
        <p:spPr bwMode="gray">
          <a:xfrm>
            <a:off x="2493160" y="2298021"/>
            <a:ext cx="9127340" cy="468000"/>
          </a:xfrm>
          <a:prstGeom prst="roundRect">
            <a:avLst>
              <a:gd name="adj" fmla="val 0"/>
            </a:avLst>
          </a:prstGeom>
          <a:solidFill>
            <a:schemeClr val="bg1"/>
          </a:solidFill>
          <a:ln w="190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0000" marR="0" lvl="0" indent="-180000" defTabSz="914400" rtl="0" eaLnBrk="1" fontAlgn="base" latinLnBrk="0" hangingPunct="1">
              <a:spcBef>
                <a:spcPts val="600"/>
              </a:spcBef>
              <a:spcAft>
                <a:spcPct val="0"/>
              </a:spcAft>
              <a:buClr>
                <a:schemeClr val="tx1"/>
              </a:buClr>
              <a:buSzPct val="90000"/>
              <a:buFont typeface="Arial" panose="020B0604020202020204" pitchFamily="34" charset="0"/>
              <a:buChar char="•"/>
              <a:tabLst/>
              <a:defRPr/>
            </a:pP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埃纳妥单抗治疗三线后多发性骨髓瘤，</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显著延长生存时间 </a:t>
            </a:r>
            <a:r>
              <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中位</a:t>
            </a:r>
            <a:r>
              <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PFS17.2</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个月，中位</a:t>
            </a:r>
            <a:r>
              <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OS24.6</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个月</a:t>
            </a:r>
            <a:r>
              <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p>
        </p:txBody>
      </p:sp>
      <p:sp>
        <p:nvSpPr>
          <p:cNvPr id="19" name="矩形: 圆角 18">
            <a:extLst>
              <a:ext uri="{FF2B5EF4-FFF2-40B4-BE49-F238E27FC236}">
                <a16:creationId xmlns:a16="http://schemas.microsoft.com/office/drawing/2014/main" id="{A12B3AEF-F86C-8765-C30E-BCD01EED8856}"/>
              </a:ext>
            </a:extLst>
          </p:cNvPr>
          <p:cNvSpPr/>
          <p:nvPr/>
        </p:nvSpPr>
        <p:spPr bwMode="gray">
          <a:xfrm>
            <a:off x="2493159" y="3259067"/>
            <a:ext cx="8272811" cy="468000"/>
          </a:xfrm>
          <a:prstGeom prst="roundRect">
            <a:avLst>
              <a:gd name="adj" fmla="val 0"/>
            </a:avLst>
          </a:prstGeom>
          <a:solidFill>
            <a:schemeClr val="bg1"/>
          </a:solidFill>
          <a:ln w="190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0000" marR="0" lvl="0" indent="-180000" defTabSz="914400" rtl="0" eaLnBrk="1" fontAlgn="base" latinLnBrk="0" hangingPunct="1">
              <a:spcBef>
                <a:spcPts val="600"/>
              </a:spcBef>
              <a:spcAft>
                <a:spcPct val="0"/>
              </a:spcAft>
              <a:buClr>
                <a:schemeClr val="tx1"/>
              </a:buClr>
              <a:buSzPct val="90000"/>
              <a:buFont typeface="Arial" panose="020B0604020202020204" pitchFamily="34" charset="0"/>
              <a:buChar char="•"/>
              <a:tabLst/>
              <a:defRPr/>
            </a:pP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安全性良好，与</a:t>
            </a:r>
            <a:r>
              <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CAR-T</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相比相关不良事件发生率更低</a:t>
            </a:r>
            <a:endPar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20" name="矩形: 圆角 19">
            <a:extLst>
              <a:ext uri="{FF2B5EF4-FFF2-40B4-BE49-F238E27FC236}">
                <a16:creationId xmlns:a16="http://schemas.microsoft.com/office/drawing/2014/main" id="{4460D574-DEFC-AF29-F466-4245D7BD92DE}"/>
              </a:ext>
            </a:extLst>
          </p:cNvPr>
          <p:cNvSpPr/>
          <p:nvPr/>
        </p:nvSpPr>
        <p:spPr bwMode="gray">
          <a:xfrm>
            <a:off x="2493160" y="4110377"/>
            <a:ext cx="9032090" cy="680966"/>
          </a:xfrm>
          <a:prstGeom prst="roundRect">
            <a:avLst>
              <a:gd name="adj" fmla="val 0"/>
            </a:avLst>
          </a:prstGeom>
          <a:solidFill>
            <a:schemeClr val="bg1"/>
          </a:solidFill>
          <a:ln w="190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0000" marR="0" lvl="0" indent="-180000" defTabSz="914400" rtl="0" eaLnBrk="1" fontAlgn="base" latinLnBrk="0" hangingPunct="1">
              <a:spcBef>
                <a:spcPts val="600"/>
              </a:spcBef>
              <a:spcAft>
                <a:spcPct val="0"/>
              </a:spcAft>
              <a:buClr>
                <a:schemeClr val="tx1"/>
              </a:buClr>
              <a:buSzPct val="90000"/>
              <a:buFont typeface="Arial" panose="020B0604020202020204" pitchFamily="34" charset="0"/>
              <a:buChar char="•"/>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靶向</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BCMA</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的双特异性抗体，</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具有更强的靶向性和抗肿瘤活性，达到深度持久缓解，减少复发</a:t>
            </a:r>
            <a:endPar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180000" marR="0" lvl="0" indent="-180000" defTabSz="914400" rtl="0" eaLnBrk="1" fontAlgn="base" latinLnBrk="0" hangingPunct="1">
              <a:spcBef>
                <a:spcPts val="600"/>
              </a:spcBef>
              <a:spcAft>
                <a:spcPct val="0"/>
              </a:spcAft>
              <a:buClr>
                <a:schemeClr val="tx1"/>
              </a:buClr>
              <a:buSzPct val="90000"/>
              <a:buFont typeface="Arial" panose="020B0604020202020204" pitchFamily="34" charset="0"/>
              <a:buChar char="•"/>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突破性创新，获中国优先审评，获</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FDA</a:t>
            </a:r>
            <a:r>
              <a:rPr lang="zh-CN" altLang="en-US" sz="1600" b="1" dirty="0">
                <a:latin typeface="微软雅黑" panose="020B0503020204020204" pitchFamily="34" charset="-122"/>
                <a:ea typeface="微软雅黑" panose="020B0503020204020204" pitchFamily="34" charset="-122"/>
              </a:rPr>
              <a:t>优先审评</a:t>
            </a:r>
            <a:endPar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26" name="矩形: 圆角 25">
            <a:extLst>
              <a:ext uri="{FF2B5EF4-FFF2-40B4-BE49-F238E27FC236}">
                <a16:creationId xmlns:a16="http://schemas.microsoft.com/office/drawing/2014/main" id="{EA905D75-3966-69E1-772B-C2C54A8AC59A}"/>
              </a:ext>
            </a:extLst>
          </p:cNvPr>
          <p:cNvSpPr/>
          <p:nvPr/>
        </p:nvSpPr>
        <p:spPr bwMode="gray">
          <a:xfrm>
            <a:off x="2493160" y="5180001"/>
            <a:ext cx="9032090" cy="468000"/>
          </a:xfrm>
          <a:prstGeom prst="roundRect">
            <a:avLst>
              <a:gd name="adj" fmla="val 0"/>
            </a:avLst>
          </a:prstGeom>
          <a:solidFill>
            <a:schemeClr val="bg1"/>
          </a:solidFill>
          <a:ln w="190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0000" marR="0" lvl="0" indent="-180000" defTabSz="914400" rtl="0" eaLnBrk="1" fontAlgn="base" latinLnBrk="0" hangingPunct="1">
              <a:spcBef>
                <a:spcPts val="600"/>
              </a:spcBef>
              <a:spcAft>
                <a:spcPct val="0"/>
              </a:spcAft>
              <a:buClr>
                <a:schemeClr val="tx1"/>
              </a:buClr>
              <a:buSzPct val="90000"/>
              <a:buFont typeface="Arial" panose="020B0604020202020204" pitchFamily="34" charset="0"/>
              <a:buChar char="•"/>
              <a:tabLst/>
              <a:defRPr/>
            </a:pPr>
            <a:r>
              <a:rPr lang="zh-CN" altLang="en-US" sz="1600" dirty="0">
                <a:latin typeface="微软雅黑" panose="020B0503020204020204" pitchFamily="34" charset="-122"/>
                <a:ea typeface="微软雅黑" panose="020B0503020204020204" pitchFamily="34" charset="-122"/>
              </a:rPr>
              <a:t>多发性骨髓瘤是第二大血液肿瘤，公众认知度高，埃纳妥单抗显著延长经三线治疗后患者生存期</a:t>
            </a:r>
            <a:endParaRPr lang="en-US" altLang="zh-CN" sz="1600" dirty="0">
              <a:latin typeface="微软雅黑" panose="020B0503020204020204" pitchFamily="34" charset="-122"/>
              <a:ea typeface="微软雅黑" panose="020B0503020204020204" pitchFamily="34" charset="-122"/>
            </a:endParaRPr>
          </a:p>
          <a:p>
            <a:pPr marL="180000" marR="0" lvl="0" indent="-180000" defTabSz="914400" rtl="0" eaLnBrk="1" fontAlgn="base" latinLnBrk="0" hangingPunct="1">
              <a:spcBef>
                <a:spcPts val="600"/>
              </a:spcBef>
              <a:spcAft>
                <a:spcPct val="0"/>
              </a:spcAft>
              <a:buClr>
                <a:schemeClr val="tx1"/>
              </a:buClr>
              <a:buSzPct val="90000"/>
              <a:buFont typeface="Arial" panose="020B0604020202020204" pitchFamily="34" charset="0"/>
              <a:buChar char="•"/>
              <a:tabLst/>
              <a:defRPr/>
            </a:pPr>
            <a:r>
              <a:rPr lang="zh-CN" altLang="en-US" sz="1600" dirty="0">
                <a:latin typeface="微软雅黑" panose="020B0503020204020204" pitchFamily="34" charset="-122"/>
                <a:ea typeface="微软雅黑" panose="020B0503020204020204" pitchFamily="34" charset="-122"/>
              </a:rPr>
              <a:t>助力提高癌症</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年生存率的公共健康目标</a:t>
            </a:r>
          </a:p>
        </p:txBody>
      </p:sp>
    </p:spTree>
    <p:extLst>
      <p:ext uri="{BB962C8B-B14F-4D97-AF65-F5344CB8AC3E}">
        <p14:creationId xmlns:p14="http://schemas.microsoft.com/office/powerpoint/2010/main" val="149257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E62F4-6D48-87A2-733C-6873FBFB2A3A}"/>
            </a:ext>
          </a:extLst>
        </p:cNvPr>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BE0B184E-9C8E-3BB3-7D4D-9F3415A66289}"/>
              </a:ext>
            </a:extLst>
          </p:cNvPr>
          <p:cNvGraphicFramePr>
            <a:graphicFrameLocks noChangeAspect="1"/>
          </p:cNvGraphicFramePr>
          <p:nvPr>
            <p:custDataLst>
              <p:tags r:id="rId1"/>
            </p:custDataLst>
            <p:extLst>
              <p:ext uri="{D42A27DB-BD31-4B8C-83A1-F6EECF244321}">
                <p14:modId xmlns:p14="http://schemas.microsoft.com/office/powerpoint/2010/main" val="4162202536"/>
              </p:ext>
            </p:ext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B184E-9C8E-3BB3-7D4D-9F3415A66289}"/>
                          </a:ext>
                        </a:extLst>
                      </p:cNvPr>
                      <p:cNvPicPr/>
                      <p:nvPr/>
                    </p:nvPicPr>
                    <p:blipFill>
                      <a:blip r:embed="rId5"/>
                      <a:stretch>
                        <a:fillRect/>
                      </a:stretch>
                    </p:blipFill>
                    <p:spPr>
                      <a:xfrm>
                        <a:off x="4762" y="2480"/>
                        <a:ext cx="1588" cy="1588"/>
                      </a:xfrm>
                      <a:prstGeom prst="rect">
                        <a:avLst/>
                      </a:prstGeom>
                    </p:spPr>
                  </p:pic>
                </p:oleObj>
              </mc:Fallback>
            </mc:AlternateContent>
          </a:graphicData>
        </a:graphic>
      </p:graphicFrame>
      <p:sp>
        <p:nvSpPr>
          <p:cNvPr id="19" name="矩形: 圆角 18">
            <a:extLst>
              <a:ext uri="{FF2B5EF4-FFF2-40B4-BE49-F238E27FC236}">
                <a16:creationId xmlns:a16="http://schemas.microsoft.com/office/drawing/2014/main" id="{9F5A4C3A-A07A-DCAB-7CFA-5CC8ADD35CF6}"/>
              </a:ext>
            </a:extLst>
          </p:cNvPr>
          <p:cNvSpPr/>
          <p:nvPr/>
        </p:nvSpPr>
        <p:spPr>
          <a:xfrm>
            <a:off x="421923" y="2440722"/>
            <a:ext cx="5040000" cy="3367310"/>
          </a:xfrm>
          <a:prstGeom prst="roundRect">
            <a:avLst>
              <a:gd name="adj" fmla="val 0"/>
            </a:avLst>
          </a:prstGeom>
          <a:solidFill>
            <a:schemeClr val="bg1"/>
          </a:solidFill>
          <a:ln w="6350">
            <a:solidFill>
              <a:schemeClr val="bg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285750" indent="-285750">
              <a:lnSpc>
                <a:spcPct val="125000"/>
              </a:lnSpc>
              <a:spcBef>
                <a:spcPts val="600"/>
              </a:spcBef>
              <a:buFont typeface="Arial" panose="020B0604020202020204" pitchFamily="34" charset="0"/>
              <a:buChar char="•"/>
            </a:pPr>
            <a:endParaRPr lang="en-US" altLang="zh-CN" sz="1600" dirty="0">
              <a:solidFill>
                <a:schemeClr val="tx1"/>
              </a:solidFill>
              <a:latin typeface="微软雅黑" panose="020B0503020204020204" pitchFamily="34" charset="-122"/>
              <a:ea typeface="微软雅黑" panose="020B0503020204020204" pitchFamily="34" charset="-122"/>
            </a:endParaRPr>
          </a:p>
          <a:p>
            <a:pPr marL="285750" indent="-285750">
              <a:lnSpc>
                <a:spcPct val="125000"/>
              </a:lnSpc>
              <a:spcBef>
                <a:spcPts val="600"/>
              </a:spcBef>
              <a:buFont typeface="Arial" panose="020B0604020202020204" pitchFamily="34" charset="0"/>
              <a:buChar char="•"/>
            </a:pPr>
            <a:endParaRPr lang="en-US" altLang="zh-CN" sz="1600" dirty="0">
              <a:solidFill>
                <a:schemeClr val="tx1"/>
              </a:solidFill>
              <a:latin typeface="微软雅黑" panose="020B0503020204020204" pitchFamily="34" charset="-122"/>
              <a:ea typeface="微软雅黑" panose="020B0503020204020204" pitchFamily="34" charset="-122"/>
            </a:endParaRPr>
          </a:p>
          <a:p>
            <a:pPr marL="285750" indent="-285750">
              <a:lnSpc>
                <a:spcPct val="125000"/>
              </a:lnSpc>
              <a:spcBef>
                <a:spcPts val="600"/>
              </a:spcBef>
              <a:buFont typeface="Arial" panose="020B0604020202020204" pitchFamily="34" charset="0"/>
              <a:buChar char="•"/>
            </a:pPr>
            <a:endParaRPr lang="en-US" altLang="zh-CN" sz="1600" dirty="0">
              <a:solidFill>
                <a:schemeClr val="tx1"/>
              </a:solidFill>
              <a:latin typeface="微软雅黑" panose="020B0503020204020204" pitchFamily="34" charset="-122"/>
              <a:ea typeface="微软雅黑" panose="020B0503020204020204" pitchFamily="34" charset="-122"/>
            </a:endParaRPr>
          </a:p>
          <a:p>
            <a:pPr marL="285750" indent="-285750">
              <a:lnSpc>
                <a:spcPct val="125000"/>
              </a:lnSpc>
              <a:spcBef>
                <a:spcPts val="600"/>
              </a:spcBef>
              <a:buFont typeface="Arial" panose="020B0604020202020204" pitchFamily="34" charset="0"/>
              <a:buChar char="•"/>
            </a:pPr>
            <a:endParaRPr lang="en-US" altLang="zh-CN" sz="1600" dirty="0">
              <a:solidFill>
                <a:schemeClr val="tx1"/>
              </a:solidFill>
              <a:latin typeface="微软雅黑" panose="020B0503020204020204" pitchFamily="34" charset="-122"/>
              <a:ea typeface="微软雅黑" panose="020B0503020204020204" pitchFamily="34" charset="-122"/>
            </a:endParaRPr>
          </a:p>
          <a:p>
            <a:pPr marL="285750" indent="-285750">
              <a:lnSpc>
                <a:spcPct val="130000"/>
              </a:lnSpc>
              <a:spcBef>
                <a:spcPts val="1800"/>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多发性骨髓瘤是血液系统第 </a:t>
            </a:r>
            <a:r>
              <a:rPr lang="en-US" altLang="zh-CN" sz="1600" dirty="0">
                <a:solidFill>
                  <a:schemeClr val="tx1"/>
                </a:solidFill>
                <a:latin typeface="微软雅黑" panose="020B0503020204020204" pitchFamily="34" charset="-122"/>
                <a:ea typeface="微软雅黑" panose="020B0503020204020204" pitchFamily="34" charset="-122"/>
              </a:rPr>
              <a:t>2 </a:t>
            </a:r>
            <a:r>
              <a:rPr lang="zh-CN" altLang="en-US" sz="1600" dirty="0">
                <a:solidFill>
                  <a:schemeClr val="tx1"/>
                </a:solidFill>
                <a:latin typeface="微软雅黑" panose="020B0503020204020204" pitchFamily="34" charset="-122"/>
                <a:ea typeface="微软雅黑" panose="020B0503020204020204" pitchFamily="34" charset="-122"/>
              </a:rPr>
              <a:t>位常见恶性肿瘤，中国发病率约</a:t>
            </a:r>
            <a:r>
              <a:rPr lang="en-US" altLang="zh-CN" sz="1600" dirty="0">
                <a:solidFill>
                  <a:schemeClr val="tx1"/>
                </a:solidFill>
                <a:latin typeface="微软雅黑" panose="020B0503020204020204" pitchFamily="34" charset="-122"/>
                <a:ea typeface="微软雅黑" panose="020B0503020204020204" pitchFamily="34" charset="-122"/>
              </a:rPr>
              <a:t>1.6</a:t>
            </a:r>
            <a:r>
              <a:rPr lang="zh-CN" altLang="en-US" sz="1600" dirty="0">
                <a:solidFill>
                  <a:schemeClr val="tx1"/>
                </a:solidFill>
                <a:latin typeface="微软雅黑" panose="020B0503020204020204" pitchFamily="34" charset="-122"/>
                <a:ea typeface="微软雅黑" panose="020B0503020204020204" pitchFamily="34" charset="-122"/>
              </a:rPr>
              <a:t>人</a:t>
            </a:r>
            <a:r>
              <a:rPr lang="en-US" altLang="zh-CN" sz="1600" dirty="0">
                <a:solidFill>
                  <a:schemeClr val="tx1"/>
                </a:solidFill>
                <a:latin typeface="微软雅黑" panose="020B0503020204020204" pitchFamily="34" charset="-122"/>
                <a:ea typeface="微软雅黑" panose="020B0503020204020204" pitchFamily="34" charset="-122"/>
              </a:rPr>
              <a:t>/10</a:t>
            </a:r>
            <a:r>
              <a:rPr lang="zh-CN" altLang="en-US" sz="1600" dirty="0">
                <a:solidFill>
                  <a:schemeClr val="tx1"/>
                </a:solidFill>
                <a:latin typeface="微软雅黑" panose="020B0503020204020204" pitchFamily="34" charset="-122"/>
                <a:ea typeface="微软雅黑" panose="020B0503020204020204" pitchFamily="34" charset="-122"/>
              </a:rPr>
              <a:t>万</a:t>
            </a:r>
            <a:r>
              <a:rPr lang="en-US" altLang="zh-CN" sz="1600" baseline="30000" dirty="0">
                <a:solidFill>
                  <a:schemeClr val="tx1"/>
                </a:solidFill>
                <a:latin typeface="微软雅黑" panose="020B0503020204020204" pitchFamily="34" charset="-122"/>
                <a:ea typeface="微软雅黑" panose="020B0503020204020204" pitchFamily="34" charset="-122"/>
              </a:rPr>
              <a:t>2</a:t>
            </a:r>
          </a:p>
          <a:p>
            <a:pPr marL="285750" indent="-285750">
              <a:lnSpc>
                <a:spcPct val="125000"/>
              </a:lnSpc>
              <a:spcBef>
                <a:spcPts val="600"/>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不可治愈，所有患者都会面临复发，复发次数越多，无进展生存和复发后的生存时间越短</a:t>
            </a:r>
            <a:r>
              <a:rPr lang="en-US" altLang="zh-CN" sz="1600" baseline="30000" dirty="0">
                <a:solidFill>
                  <a:schemeClr val="tx1"/>
                </a:solidFill>
                <a:latin typeface="微软雅黑" panose="020B0503020204020204" pitchFamily="34" charset="-122"/>
                <a:ea typeface="微软雅黑" panose="020B0503020204020204" pitchFamily="34" charset="-122"/>
              </a:rPr>
              <a:t>3-4</a:t>
            </a:r>
          </a:p>
        </p:txBody>
      </p:sp>
      <p:cxnSp>
        <p:nvCxnSpPr>
          <p:cNvPr id="14" name="直接连接符 13">
            <a:extLst>
              <a:ext uri="{FF2B5EF4-FFF2-40B4-BE49-F238E27FC236}">
                <a16:creationId xmlns:a16="http://schemas.microsoft.com/office/drawing/2014/main" id="{1822339E-4F12-654A-08FE-BA38EDEBC8AD}"/>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9" name="矩形 8">
            <a:extLst>
              <a:ext uri="{FF2B5EF4-FFF2-40B4-BE49-F238E27FC236}">
                <a16:creationId xmlns:a16="http://schemas.microsoft.com/office/drawing/2014/main" id="{6F09BBD2-7F5B-C653-2E57-713A9F1A426B}"/>
              </a:ext>
            </a:extLst>
          </p:cNvPr>
          <p:cNvSpPr/>
          <p:nvPr/>
        </p:nvSpPr>
        <p:spPr bwMode="gray">
          <a:xfrm>
            <a:off x="457200" y="0"/>
            <a:ext cx="2520000"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rgbClr val="0095FF"/>
              </a:buClr>
              <a:buSzPct val="90000"/>
            </a:pPr>
            <a:r>
              <a:rPr lang="en-US" altLang="zh-CN" sz="1600" b="1" dirty="0">
                <a:latin typeface="微软雅黑" panose="020B0503020204020204" pitchFamily="34" charset="-122"/>
                <a:ea typeface="微软雅黑" panose="020B0503020204020204" pitchFamily="34" charset="-122"/>
              </a:rPr>
              <a:t>1. </a:t>
            </a:r>
            <a:r>
              <a:rPr lang="zh-CN" altLang="en-US" sz="1600" b="1" dirty="0">
                <a:latin typeface="微软雅黑" panose="020B0503020204020204" pitchFamily="34" charset="-122"/>
                <a:ea typeface="微软雅黑" panose="020B0503020204020204" pitchFamily="34" charset="-122"/>
              </a:rPr>
              <a:t>疾病及基本信息 </a:t>
            </a:r>
            <a:r>
              <a:rPr lang="en-US" altLang="zh-CN" sz="1600" b="1" dirty="0">
                <a:latin typeface="微软雅黑" panose="020B0503020204020204" pitchFamily="34" charset="-122"/>
                <a:ea typeface="微软雅黑" panose="020B0503020204020204" pitchFamily="34" charset="-122"/>
              </a:rPr>
              <a:t>(1/2)</a:t>
            </a:r>
            <a:endParaRPr lang="zh-CN" altLang="en-US" sz="1600" b="1" dirty="0">
              <a:latin typeface="微软雅黑" panose="020B0503020204020204" pitchFamily="34" charset="-122"/>
              <a:ea typeface="微软雅黑" panose="020B0503020204020204" pitchFamily="34" charset="-122"/>
            </a:endParaRPr>
          </a:p>
        </p:txBody>
      </p:sp>
      <p:sp>
        <p:nvSpPr>
          <p:cNvPr id="28" name="六边形 27">
            <a:extLst>
              <a:ext uri="{FF2B5EF4-FFF2-40B4-BE49-F238E27FC236}">
                <a16:creationId xmlns:a16="http://schemas.microsoft.com/office/drawing/2014/main" id="{4535AC58-8E8F-B928-A911-862344713BBC}"/>
              </a:ext>
            </a:extLst>
          </p:cNvPr>
          <p:cNvSpPr/>
          <p:nvPr/>
        </p:nvSpPr>
        <p:spPr>
          <a:xfrm>
            <a:off x="527151" y="2630407"/>
            <a:ext cx="4579488" cy="383438"/>
          </a:xfrm>
          <a:prstGeom prst="hexagon">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既往接受过至少三线治疗患者，生存期短</a:t>
            </a:r>
          </a:p>
        </p:txBody>
      </p:sp>
      <p:grpSp>
        <p:nvGrpSpPr>
          <p:cNvPr id="29" name="组合 28">
            <a:extLst>
              <a:ext uri="{FF2B5EF4-FFF2-40B4-BE49-F238E27FC236}">
                <a16:creationId xmlns:a16="http://schemas.microsoft.com/office/drawing/2014/main" id="{D9BCA960-65E8-7762-2ACC-D25FE1806103}"/>
              </a:ext>
            </a:extLst>
          </p:cNvPr>
          <p:cNvGrpSpPr/>
          <p:nvPr/>
        </p:nvGrpSpPr>
        <p:grpSpPr>
          <a:xfrm>
            <a:off x="527151" y="3080859"/>
            <a:ext cx="4742864" cy="950549"/>
            <a:chOff x="7348553" y="2169335"/>
            <a:chExt cx="3612766" cy="856402"/>
          </a:xfrm>
          <a:solidFill>
            <a:schemeClr val="bg1">
              <a:lumMod val="85000"/>
            </a:schemeClr>
          </a:solidFill>
        </p:grpSpPr>
        <p:sp>
          <p:nvSpPr>
            <p:cNvPr id="30" name="文本框 29">
              <a:extLst>
                <a:ext uri="{FF2B5EF4-FFF2-40B4-BE49-F238E27FC236}">
                  <a16:creationId xmlns:a16="http://schemas.microsoft.com/office/drawing/2014/main" id="{CDD59030-3BF6-6821-D28F-EA91D615AF80}"/>
                </a:ext>
              </a:extLst>
            </p:cNvPr>
            <p:cNvSpPr txBox="1"/>
            <p:nvPr/>
          </p:nvSpPr>
          <p:spPr>
            <a:xfrm>
              <a:off x="7348553" y="2169335"/>
              <a:ext cx="1736746" cy="856402"/>
            </a:xfrm>
            <a:prstGeom prst="roundRect">
              <a:avLst>
                <a:gd name="adj" fmla="val 10040"/>
              </a:avLst>
            </a:prstGeom>
            <a:solidFill>
              <a:schemeClr val="bg1">
                <a:lumMod val="95000"/>
              </a:schemeClr>
            </a:solidFill>
          </p:spPr>
          <p:txBody>
            <a:bodyPr wrap="square" lIns="0" tIns="0" rIns="0" bIns="0" anchor="ctr" anchorCtr="0">
              <a:noAutofit/>
            </a:bodyPr>
            <a:lstStyle/>
            <a:p>
              <a:pPr algn="ctr">
                <a:spcBef>
                  <a:spcPts val="600"/>
                </a:spcBef>
              </a:pPr>
              <a:r>
                <a:rPr lang="zh-CN" altLang="en-US" b="1" dirty="0">
                  <a:solidFill>
                    <a:srgbClr val="000000"/>
                  </a:solidFill>
                  <a:latin typeface="微软雅黑" panose="020B0503020204020204" pitchFamily="34" charset="-122"/>
                  <a:ea typeface="微软雅黑" panose="020B0503020204020204" pitchFamily="34" charset="-122"/>
                  <a:cs typeface="+mn-ea"/>
                  <a:sym typeface="+mn-lt"/>
                </a:rPr>
                <a:t>中位</a:t>
              </a:r>
              <a:r>
                <a:rPr lang="en-US" altLang="zh-CN" b="1" dirty="0">
                  <a:solidFill>
                    <a:srgbClr val="000000"/>
                  </a:solidFill>
                  <a:latin typeface="微软雅黑" panose="020B0503020204020204" pitchFamily="34" charset="-122"/>
                  <a:ea typeface="微软雅黑" panose="020B0503020204020204" pitchFamily="34" charset="-122"/>
                  <a:cs typeface="+mn-ea"/>
                  <a:sym typeface="+mn-lt"/>
                </a:rPr>
                <a:t>PFS</a:t>
              </a:r>
            </a:p>
            <a:p>
              <a:pPr algn="ctr">
                <a:spcBef>
                  <a:spcPts val="600"/>
                </a:spcBef>
              </a:pPr>
              <a:r>
                <a:rPr lang="zh-CN" altLang="en-US" sz="1600" dirty="0">
                  <a:solidFill>
                    <a:srgbClr val="000000"/>
                  </a:solidFill>
                  <a:latin typeface="微软雅黑" panose="020B0503020204020204" pitchFamily="34" charset="-122"/>
                  <a:ea typeface="微软雅黑" panose="020B0503020204020204" pitchFamily="34" charset="-122"/>
                  <a:cs typeface="+mn-ea"/>
                  <a:sym typeface="+mn-lt"/>
                </a:rPr>
                <a:t>仅</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mn-lt"/>
                </a:rPr>
                <a:t>4.6</a:t>
              </a:r>
              <a:r>
                <a:rPr lang="zh-CN" altLang="en-US" sz="1600" dirty="0">
                  <a:solidFill>
                    <a:srgbClr val="000000"/>
                  </a:solidFill>
                  <a:latin typeface="微软雅黑" panose="020B0503020204020204" pitchFamily="34" charset="-122"/>
                  <a:ea typeface="微软雅黑" panose="020B0503020204020204" pitchFamily="34" charset="-122"/>
                  <a:cs typeface="+mn-ea"/>
                  <a:sym typeface="+mn-lt"/>
                </a:rPr>
                <a:t>个月</a:t>
              </a:r>
              <a:r>
                <a:rPr lang="en-US" altLang="zh-CN" sz="1600" baseline="30000" dirty="0">
                  <a:solidFill>
                    <a:srgbClr val="000000"/>
                  </a:solidFill>
                  <a:latin typeface="微软雅黑" panose="020B0503020204020204" pitchFamily="34" charset="-122"/>
                  <a:ea typeface="微软雅黑" panose="020B0503020204020204" pitchFamily="34" charset="-122"/>
                  <a:cs typeface="+mn-ea"/>
                  <a:sym typeface="+mn-lt"/>
                </a:rPr>
                <a:t>1</a:t>
              </a:r>
              <a:endParaRPr lang="zh-CN" altLang="en-US" sz="1600" baseline="30000" dirty="0">
                <a:solidFill>
                  <a:srgbClr val="000000"/>
                </a:solidFill>
                <a:latin typeface="微软雅黑" panose="020B0503020204020204" pitchFamily="34" charset="-122"/>
                <a:ea typeface="微软雅黑" panose="020B0503020204020204" pitchFamily="34" charset="-122"/>
              </a:endParaRPr>
            </a:p>
          </p:txBody>
        </p:sp>
        <p:sp>
          <p:nvSpPr>
            <p:cNvPr id="31" name="文本框 30">
              <a:extLst>
                <a:ext uri="{FF2B5EF4-FFF2-40B4-BE49-F238E27FC236}">
                  <a16:creationId xmlns:a16="http://schemas.microsoft.com/office/drawing/2014/main" id="{EC087CBC-90E4-E76D-5A44-A8A8C51923B4}"/>
                </a:ext>
              </a:extLst>
            </p:cNvPr>
            <p:cNvSpPr txBox="1"/>
            <p:nvPr/>
          </p:nvSpPr>
          <p:spPr>
            <a:xfrm>
              <a:off x="9224573" y="2169335"/>
              <a:ext cx="1736746" cy="856402"/>
            </a:xfrm>
            <a:prstGeom prst="roundRect">
              <a:avLst>
                <a:gd name="adj" fmla="val 10040"/>
              </a:avLst>
            </a:prstGeom>
            <a:solidFill>
              <a:schemeClr val="bg1">
                <a:lumMod val="95000"/>
              </a:schemeClr>
            </a:solidFill>
          </p:spPr>
          <p:txBody>
            <a:bodyPr wrap="square" lIns="0" tIns="0" rIns="0" bIns="0" anchor="ctr" anchorCtr="0">
              <a:noAutofit/>
            </a:bodyPr>
            <a:lstStyle/>
            <a:p>
              <a:pPr algn="ctr">
                <a:spcBef>
                  <a:spcPts val="600"/>
                </a:spcBef>
              </a:pPr>
              <a:r>
                <a:rPr lang="zh-CN" altLang="en-US" b="1" dirty="0">
                  <a:solidFill>
                    <a:srgbClr val="000000"/>
                  </a:solidFill>
                  <a:latin typeface="微软雅黑" panose="020B0503020204020204" pitchFamily="34" charset="-122"/>
                  <a:ea typeface="微软雅黑" panose="020B0503020204020204" pitchFamily="34" charset="-122"/>
                  <a:cs typeface="+mn-ea"/>
                  <a:sym typeface="+mn-lt"/>
                </a:rPr>
                <a:t>中位</a:t>
              </a:r>
              <a:r>
                <a:rPr lang="en-US" altLang="zh-CN" b="1" dirty="0">
                  <a:solidFill>
                    <a:srgbClr val="000000"/>
                  </a:solidFill>
                  <a:latin typeface="微软雅黑" panose="020B0503020204020204" pitchFamily="34" charset="-122"/>
                  <a:ea typeface="微软雅黑" panose="020B0503020204020204" pitchFamily="34" charset="-122"/>
                  <a:cs typeface="+mn-ea"/>
                  <a:sym typeface="+mn-lt"/>
                </a:rPr>
                <a:t>OS</a:t>
              </a:r>
            </a:p>
            <a:p>
              <a:pPr algn="ctr">
                <a:spcBef>
                  <a:spcPts val="600"/>
                </a:spcBef>
              </a:pPr>
              <a:r>
                <a:rPr lang="zh-CN" altLang="en-US" sz="1600" dirty="0">
                  <a:solidFill>
                    <a:srgbClr val="000000"/>
                  </a:solidFill>
                  <a:latin typeface="微软雅黑" panose="020B0503020204020204" pitchFamily="34" charset="-122"/>
                  <a:ea typeface="微软雅黑" panose="020B0503020204020204" pitchFamily="34" charset="-122"/>
                  <a:cs typeface="+mn-ea"/>
                  <a:sym typeface="+mn-lt"/>
                </a:rPr>
                <a:t>仅</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mn-lt"/>
                </a:rPr>
                <a:t>13.8</a:t>
              </a:r>
              <a:r>
                <a:rPr lang="zh-CN" altLang="en-US" sz="1600" dirty="0">
                  <a:solidFill>
                    <a:srgbClr val="000000"/>
                  </a:solidFill>
                  <a:latin typeface="微软雅黑" panose="020B0503020204020204" pitchFamily="34" charset="-122"/>
                  <a:ea typeface="微软雅黑" panose="020B0503020204020204" pitchFamily="34" charset="-122"/>
                  <a:cs typeface="+mn-ea"/>
                  <a:sym typeface="+mn-lt"/>
                </a:rPr>
                <a:t>个月</a:t>
              </a:r>
              <a:r>
                <a:rPr lang="en-US" altLang="zh-CN" sz="1600" baseline="30000" dirty="0">
                  <a:solidFill>
                    <a:srgbClr val="000000"/>
                  </a:solidFill>
                  <a:latin typeface="微软雅黑" panose="020B0503020204020204" pitchFamily="34" charset="-122"/>
                  <a:ea typeface="微软雅黑" panose="020B0503020204020204" pitchFamily="34" charset="-122"/>
                  <a:cs typeface="+mn-ea"/>
                  <a:sym typeface="+mn-lt"/>
                </a:rPr>
                <a:t>1</a:t>
              </a:r>
              <a:endParaRPr lang="zh-CN" altLang="en-US" sz="1600" baseline="30000" dirty="0">
                <a:solidFill>
                  <a:srgbClr val="000000"/>
                </a:solidFill>
                <a:latin typeface="微软雅黑" panose="020B0503020204020204" pitchFamily="34" charset="-122"/>
                <a:ea typeface="微软雅黑" panose="020B0503020204020204" pitchFamily="34" charset="-122"/>
              </a:endParaRPr>
            </a:p>
          </p:txBody>
        </p:sp>
      </p:grpSp>
      <p:sp>
        <p:nvSpPr>
          <p:cNvPr id="7" name="文本占位符 2">
            <a:extLst>
              <a:ext uri="{FF2B5EF4-FFF2-40B4-BE49-F238E27FC236}">
                <a16:creationId xmlns:a16="http://schemas.microsoft.com/office/drawing/2014/main" id="{1466DDC7-C7F9-993F-0D32-25311C3F61E6}"/>
              </a:ext>
            </a:extLst>
          </p:cNvPr>
          <p:cNvSpPr txBox="1">
            <a:spLocks/>
          </p:cNvSpPr>
          <p:nvPr/>
        </p:nvSpPr>
        <p:spPr>
          <a:xfrm>
            <a:off x="5972809" y="6527968"/>
            <a:ext cx="5682399" cy="342317"/>
          </a:xfrm>
          <a:prstGeom prst="rect">
            <a:avLst/>
          </a:prstGeom>
        </p:spPr>
        <p:txBody>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000" indent="-72000">
              <a:lnSpc>
                <a:spcPct val="100000"/>
              </a:lnSpc>
              <a:spcBef>
                <a:spcPts val="0"/>
              </a:spcBef>
              <a:buAutoNum type="arabicPeriod"/>
            </a:pPr>
            <a:r>
              <a:rPr lang="en-US" altLang="zh-CN" sz="400" dirty="0">
                <a:latin typeface="微软雅黑" panose="020B0503020204020204" pitchFamily="34" charset="-122"/>
                <a:ea typeface="微软雅黑" panose="020B0503020204020204" pitchFamily="34" charset="-122"/>
                <a:sym typeface="+mn-lt"/>
              </a:rPr>
              <a:t>Mateos MV, et al. Leukemia. 2024 Dec;38(12):2554-2560.</a:t>
            </a:r>
          </a:p>
          <a:p>
            <a:pPr marL="72000" indent="-72000">
              <a:lnSpc>
                <a:spcPct val="100000"/>
              </a:lnSpc>
              <a:spcBef>
                <a:spcPts val="0"/>
              </a:spcBef>
              <a:buAutoNum type="arabicPeriod"/>
            </a:pPr>
            <a:r>
              <a:rPr lang="en-US" altLang="zh-CN" sz="400" dirty="0">
                <a:latin typeface="微软雅黑" panose="020B0503020204020204" pitchFamily="34" charset="-122"/>
                <a:ea typeface="微软雅黑" panose="020B0503020204020204" pitchFamily="34" charset="-122"/>
              </a:rPr>
              <a:t>PUPH and Peking University Health Science Centre’s unpublished data (have authorized). Based on UEBMI and URBMI database, from 2012 to 2016 in Chinese 23 provinces.</a:t>
            </a:r>
            <a:r>
              <a:rPr lang="zh-CN" altLang="en-US" sz="400" dirty="0">
                <a:latin typeface="微软雅黑" panose="020B0503020204020204" pitchFamily="34" charset="-122"/>
                <a:ea typeface="微软雅黑" panose="020B0503020204020204" pitchFamily="34" charset="-122"/>
              </a:rPr>
              <a:t> </a:t>
            </a:r>
            <a:endParaRPr lang="en-US" altLang="zh-CN" sz="400" dirty="0">
              <a:latin typeface="微软雅黑" panose="020B0503020204020204" pitchFamily="34" charset="-122"/>
              <a:ea typeface="微软雅黑" panose="020B0503020204020204" pitchFamily="34" charset="-122"/>
            </a:endParaRPr>
          </a:p>
          <a:p>
            <a:pPr marL="72000" indent="-72000">
              <a:lnSpc>
                <a:spcPct val="100000"/>
              </a:lnSpc>
              <a:spcBef>
                <a:spcPts val="0"/>
              </a:spcBef>
              <a:buAutoNum type="arabicPeriod"/>
            </a:pPr>
            <a:r>
              <a:rPr lang="zh-CN" altLang="en-US" sz="400" dirty="0">
                <a:latin typeface="微软雅黑" panose="020B0503020204020204" pitchFamily="34" charset="-122"/>
                <a:ea typeface="微软雅黑" panose="020B0503020204020204" pitchFamily="34" charset="-122"/>
              </a:rPr>
              <a:t>中国医师协会血液科医师分会，等</a:t>
            </a:r>
            <a:r>
              <a:rPr lang="en-US" altLang="zh-CN" sz="400" dirty="0">
                <a:latin typeface="微软雅黑" panose="020B0503020204020204" pitchFamily="34" charset="-122"/>
                <a:ea typeface="微软雅黑" panose="020B0503020204020204" pitchFamily="34" charset="-122"/>
              </a:rPr>
              <a:t>. </a:t>
            </a:r>
            <a:r>
              <a:rPr lang="zh-CN" altLang="en-US" sz="400" dirty="0">
                <a:latin typeface="微软雅黑" panose="020B0503020204020204" pitchFamily="34" charset="-122"/>
                <a:ea typeface="微软雅黑" panose="020B0503020204020204" pitchFamily="34" charset="-122"/>
              </a:rPr>
              <a:t>中华内科杂志</a:t>
            </a:r>
            <a:r>
              <a:rPr lang="en-US" altLang="zh-CN" sz="400" dirty="0">
                <a:latin typeface="微软雅黑" panose="020B0503020204020204" pitchFamily="34" charset="-122"/>
                <a:ea typeface="微软雅黑" panose="020B0503020204020204" pitchFamily="34" charset="-122"/>
              </a:rPr>
              <a:t>. 2024;63(12):1186-1195.</a:t>
            </a:r>
          </a:p>
          <a:p>
            <a:pPr marL="72000" indent="-72000">
              <a:lnSpc>
                <a:spcPct val="100000"/>
              </a:lnSpc>
              <a:spcBef>
                <a:spcPts val="0"/>
              </a:spcBef>
              <a:buAutoNum type="arabicPeriod"/>
            </a:pPr>
            <a:r>
              <a:rPr lang="zh-CN" altLang="en-US" sz="400" dirty="0">
                <a:latin typeface="微软雅黑" panose="020B0503020204020204" pitchFamily="34" charset="-122"/>
                <a:ea typeface="微软雅黑" panose="020B0503020204020204" pitchFamily="34" charset="-122"/>
              </a:rPr>
              <a:t>中华医学会血液学分会浆细胞疾病学组</a:t>
            </a:r>
            <a:r>
              <a:rPr lang="en-US" altLang="zh-CN" sz="400" dirty="0">
                <a:latin typeface="微软雅黑" panose="020B0503020204020204" pitchFamily="34" charset="-122"/>
                <a:ea typeface="微软雅黑" panose="020B0503020204020204" pitchFamily="34" charset="-122"/>
              </a:rPr>
              <a:t>, </a:t>
            </a:r>
            <a:r>
              <a:rPr lang="zh-CN" altLang="en-US" sz="400" dirty="0">
                <a:latin typeface="微软雅黑" panose="020B0503020204020204" pitchFamily="34" charset="-122"/>
                <a:ea typeface="微软雅黑" panose="020B0503020204020204" pitchFamily="34" charset="-122"/>
              </a:rPr>
              <a:t>中国医师协会多发性骨髓瘤专业委员会</a:t>
            </a:r>
            <a:r>
              <a:rPr lang="en-US" altLang="zh-CN" sz="400" dirty="0">
                <a:latin typeface="微软雅黑" panose="020B0503020204020204" pitchFamily="34" charset="-122"/>
                <a:ea typeface="微软雅黑" panose="020B0503020204020204" pitchFamily="34" charset="-122"/>
              </a:rPr>
              <a:t>. </a:t>
            </a:r>
            <a:r>
              <a:rPr lang="zh-CN" altLang="en-US" sz="400" dirty="0">
                <a:latin typeface="微软雅黑" panose="020B0503020204020204" pitchFamily="34" charset="-122"/>
                <a:ea typeface="微软雅黑" panose="020B0503020204020204" pitchFamily="34" charset="-122"/>
              </a:rPr>
              <a:t>中国首次复发多发性骨髓瘤诊治指南（</a:t>
            </a:r>
            <a:r>
              <a:rPr lang="en-US" altLang="zh-CN" sz="400" dirty="0">
                <a:latin typeface="微软雅黑" panose="020B0503020204020204" pitchFamily="34" charset="-122"/>
                <a:ea typeface="微软雅黑" panose="020B0503020204020204" pitchFamily="34" charset="-122"/>
              </a:rPr>
              <a:t>2022</a:t>
            </a:r>
            <a:r>
              <a:rPr lang="zh-CN" altLang="en-US" sz="400" dirty="0">
                <a:latin typeface="微软雅黑" panose="020B0503020204020204" pitchFamily="34" charset="-122"/>
                <a:ea typeface="微软雅黑" panose="020B0503020204020204" pitchFamily="34" charset="-122"/>
              </a:rPr>
              <a:t>年版） </a:t>
            </a:r>
            <a:r>
              <a:rPr lang="en-US" altLang="zh-CN" sz="400" dirty="0">
                <a:latin typeface="微软雅黑" panose="020B0503020204020204" pitchFamily="34" charset="-122"/>
                <a:ea typeface="微软雅黑" panose="020B0503020204020204" pitchFamily="34" charset="-122"/>
              </a:rPr>
              <a:t>[J] . </a:t>
            </a:r>
            <a:r>
              <a:rPr lang="zh-CN" altLang="en-US" sz="400" dirty="0">
                <a:latin typeface="微软雅黑" panose="020B0503020204020204" pitchFamily="34" charset="-122"/>
                <a:ea typeface="微软雅黑" panose="020B0503020204020204" pitchFamily="34" charset="-122"/>
              </a:rPr>
              <a:t>中华血液学杂志</a:t>
            </a:r>
            <a:r>
              <a:rPr lang="en-US" altLang="zh-CN" sz="400" dirty="0">
                <a:latin typeface="微软雅黑" panose="020B0503020204020204" pitchFamily="34" charset="-122"/>
                <a:ea typeface="微软雅黑" panose="020B0503020204020204" pitchFamily="34" charset="-122"/>
              </a:rPr>
              <a:t>, 2022, 43(10) : 810-817. </a:t>
            </a:r>
          </a:p>
        </p:txBody>
      </p:sp>
      <p:sp>
        <p:nvSpPr>
          <p:cNvPr id="10" name="矩形: 圆角 9">
            <a:extLst>
              <a:ext uri="{FF2B5EF4-FFF2-40B4-BE49-F238E27FC236}">
                <a16:creationId xmlns:a16="http://schemas.microsoft.com/office/drawing/2014/main" id="{03F36135-F972-C9E9-3075-D241E4106255}"/>
              </a:ext>
            </a:extLst>
          </p:cNvPr>
          <p:cNvSpPr/>
          <p:nvPr/>
        </p:nvSpPr>
        <p:spPr>
          <a:xfrm>
            <a:off x="6272648" y="2440722"/>
            <a:ext cx="5040000" cy="3367311"/>
          </a:xfrm>
          <a:prstGeom prst="roundRect">
            <a:avLst>
              <a:gd name="adj" fmla="val 0"/>
            </a:avLst>
          </a:prstGeom>
          <a:solidFill>
            <a:schemeClr val="bg1"/>
          </a:solidFill>
          <a:ln w="6350">
            <a:solidFill>
              <a:schemeClr val="bg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285750" indent="-285750">
              <a:lnSpc>
                <a:spcPct val="150000"/>
              </a:lnSpc>
              <a:spcBef>
                <a:spcPts val="1200"/>
              </a:spcBef>
              <a:buFont typeface="Arial" panose="020B0604020202020204" pitchFamily="34" charset="0"/>
              <a:buChar char="•"/>
            </a:pPr>
            <a:r>
              <a:rPr lang="zh-CN" altLang="en-US" sz="1600" b="1" dirty="0">
                <a:solidFill>
                  <a:srgbClr val="000000"/>
                </a:solidFill>
                <a:latin typeface="微软雅黑" panose="020B0503020204020204" pitchFamily="34" charset="-122"/>
                <a:ea typeface="微软雅黑" panose="020B0503020204020204" pitchFamily="34" charset="-122"/>
              </a:rPr>
              <a:t>经过至少三线治疗后（</a:t>
            </a:r>
            <a:r>
              <a:rPr lang="zh-CN" altLang="en-US" sz="1600" dirty="0">
                <a:solidFill>
                  <a:srgbClr val="000000"/>
                </a:solidFill>
                <a:latin typeface="微软雅黑" panose="020B0503020204020204" pitchFamily="34" charset="-122"/>
                <a:ea typeface="微软雅黑" panose="020B0503020204020204" pitchFamily="34" charset="-122"/>
              </a:rPr>
              <a:t>既往接受过≥</a:t>
            </a: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种蛋白酶体抑制剂、≥</a:t>
            </a: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种免疫调节剂和≥</a:t>
            </a: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种抗</a:t>
            </a:r>
            <a:r>
              <a:rPr lang="en-US" altLang="zh-CN" sz="1600" dirty="0">
                <a:solidFill>
                  <a:srgbClr val="000000"/>
                </a:solidFill>
                <a:latin typeface="微软雅黑" panose="020B0503020204020204" pitchFamily="34" charset="-122"/>
                <a:ea typeface="微软雅黑" panose="020B0503020204020204" pitchFamily="34" charset="-122"/>
              </a:rPr>
              <a:t>CD38</a:t>
            </a:r>
            <a:r>
              <a:rPr lang="zh-CN" altLang="en-US" sz="1600" dirty="0">
                <a:solidFill>
                  <a:srgbClr val="000000"/>
                </a:solidFill>
                <a:latin typeface="微软雅黑" panose="020B0503020204020204" pitchFamily="34" charset="-122"/>
                <a:ea typeface="微软雅黑" panose="020B0503020204020204" pitchFamily="34" charset="-122"/>
              </a:rPr>
              <a:t>单抗）的复发或难治性</a:t>
            </a:r>
            <a:r>
              <a:rPr lang="en-US" altLang="zh-CN" sz="1600" dirty="0">
                <a:solidFill>
                  <a:srgbClr val="000000"/>
                </a:solidFill>
                <a:latin typeface="微软雅黑" panose="020B0503020204020204" pitchFamily="34" charset="-122"/>
                <a:ea typeface="微软雅黑" panose="020B0503020204020204" pitchFamily="34" charset="-122"/>
              </a:rPr>
              <a:t>MM</a:t>
            </a:r>
            <a:r>
              <a:rPr lang="zh-CN" altLang="en-US" sz="1600" dirty="0">
                <a:solidFill>
                  <a:srgbClr val="000000"/>
                </a:solidFill>
                <a:latin typeface="微软雅黑" panose="020B0503020204020204" pitchFamily="34" charset="-122"/>
                <a:ea typeface="微软雅黑" panose="020B0503020204020204" pitchFamily="34" charset="-122"/>
              </a:rPr>
              <a:t>患者，</a:t>
            </a:r>
            <a:r>
              <a:rPr lang="zh-CN" altLang="en-US" b="1" dirty="0">
                <a:solidFill>
                  <a:srgbClr val="C00000"/>
                </a:solidFill>
                <a:latin typeface="微软雅黑" panose="020B0503020204020204" pitchFamily="34" charset="-122"/>
                <a:ea typeface="微软雅黑" panose="020B0503020204020204" pitchFamily="34" charset="-122"/>
              </a:rPr>
              <a:t>若再次复发，缺乏有效治疗药物</a:t>
            </a:r>
            <a:r>
              <a:rPr lang="zh-CN" altLang="en-US" dirty="0">
                <a:solidFill>
                  <a:schemeClr val="tx1"/>
                </a:solidFill>
                <a:latin typeface="微软雅黑" panose="020B0503020204020204" pitchFamily="34" charset="-122"/>
                <a:ea typeface="微软雅黑" panose="020B0503020204020204" pitchFamily="34" charset="-122"/>
              </a:rPr>
              <a:t>。</a:t>
            </a:r>
            <a:endParaRPr lang="en-US" altLang="zh-CN" dirty="0">
              <a:solidFill>
                <a:schemeClr val="tx1"/>
              </a:solidFill>
              <a:latin typeface="微软雅黑" panose="020B0503020204020204" pitchFamily="34" charset="-122"/>
              <a:ea typeface="微软雅黑" panose="020B0503020204020204" pitchFamily="34" charset="-122"/>
            </a:endParaRPr>
          </a:p>
          <a:p>
            <a:pPr marL="285750" indent="-285750">
              <a:lnSpc>
                <a:spcPct val="150000"/>
              </a:lnSpc>
              <a:spcBef>
                <a:spcPts val="1200"/>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目前临床中，此类患者只能继续重复循环既往治疗方案，但疗效不足、耐受性差，生存质量堪忧</a:t>
            </a:r>
            <a:r>
              <a:rPr lang="en-US" altLang="zh-CN" sz="1600" baseline="30000" dirty="0">
                <a:solidFill>
                  <a:schemeClr val="tx1"/>
                </a:solidFill>
                <a:latin typeface="微软雅黑" panose="020B0503020204020204" pitchFamily="34" charset="-122"/>
                <a:ea typeface="微软雅黑" panose="020B0503020204020204" pitchFamily="34" charset="-122"/>
              </a:rPr>
              <a:t>3-4</a:t>
            </a:r>
          </a:p>
        </p:txBody>
      </p:sp>
      <p:sp>
        <p:nvSpPr>
          <p:cNvPr id="72" name="矩形: 圆顶角 71">
            <a:extLst>
              <a:ext uri="{FF2B5EF4-FFF2-40B4-BE49-F238E27FC236}">
                <a16:creationId xmlns:a16="http://schemas.microsoft.com/office/drawing/2014/main" id="{081C6750-0EBE-6AFC-7A34-0FCF774212C8}"/>
              </a:ext>
            </a:extLst>
          </p:cNvPr>
          <p:cNvSpPr/>
          <p:nvPr/>
        </p:nvSpPr>
        <p:spPr bwMode="gray">
          <a:xfrm>
            <a:off x="421923" y="1745795"/>
            <a:ext cx="5040000" cy="671125"/>
          </a:xfrm>
          <a:prstGeom prst="round2Same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r>
              <a:rPr lang="zh-CN" altLang="en-US" sz="2000" b="1" dirty="0">
                <a:latin typeface="微软雅黑" panose="020B0503020204020204" pitchFamily="34" charset="-122"/>
                <a:ea typeface="微软雅黑" panose="020B0503020204020204" pitchFamily="34" charset="-122"/>
                <a:cs typeface="Arial"/>
              </a:rPr>
              <a:t>现有治疗下，患者生存时间短</a:t>
            </a:r>
            <a:endParaRPr lang="en-US" altLang="zh-CN" sz="2000" b="1" dirty="0">
              <a:latin typeface="微软雅黑" panose="020B0503020204020204" pitchFamily="34" charset="-122"/>
              <a:ea typeface="微软雅黑" panose="020B0503020204020204" pitchFamily="34" charset="-122"/>
              <a:cs typeface="Arial"/>
            </a:endParaRPr>
          </a:p>
        </p:txBody>
      </p:sp>
      <p:sp>
        <p:nvSpPr>
          <p:cNvPr id="73" name="矩形: 圆顶角 72">
            <a:extLst>
              <a:ext uri="{FF2B5EF4-FFF2-40B4-BE49-F238E27FC236}">
                <a16:creationId xmlns:a16="http://schemas.microsoft.com/office/drawing/2014/main" id="{669A5706-2D43-B677-1CBB-6EBDD01E00AE}"/>
              </a:ext>
            </a:extLst>
          </p:cNvPr>
          <p:cNvSpPr/>
          <p:nvPr/>
        </p:nvSpPr>
        <p:spPr bwMode="gray">
          <a:xfrm>
            <a:off x="6272648" y="1745795"/>
            <a:ext cx="5040000" cy="671125"/>
          </a:xfrm>
          <a:prstGeom prst="round2Same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r>
              <a:rPr lang="zh-CN" altLang="en-US" sz="2000" b="1" dirty="0">
                <a:latin typeface="微软雅黑" panose="020B0503020204020204" pitchFamily="34" charset="-122"/>
                <a:ea typeface="微软雅黑" panose="020B0503020204020204" pitchFamily="34" charset="-122"/>
                <a:cs typeface="Arial"/>
              </a:rPr>
              <a:t>急需更有效治疗药物</a:t>
            </a:r>
            <a:endParaRPr lang="en-US" altLang="zh-CN" sz="2000" b="1" dirty="0">
              <a:latin typeface="微软雅黑" panose="020B0503020204020204" pitchFamily="34" charset="-122"/>
              <a:ea typeface="微软雅黑" panose="020B0503020204020204" pitchFamily="34" charset="-122"/>
              <a:cs typeface="Arial"/>
            </a:endParaRPr>
          </a:p>
        </p:txBody>
      </p:sp>
      <p:sp>
        <p:nvSpPr>
          <p:cNvPr id="32" name="标题 4">
            <a:extLst>
              <a:ext uri="{FF2B5EF4-FFF2-40B4-BE49-F238E27FC236}">
                <a16:creationId xmlns:a16="http://schemas.microsoft.com/office/drawing/2014/main" id="{BD6C9C27-0FB2-79C9-F019-0E859A67738C}"/>
              </a:ext>
            </a:extLst>
          </p:cNvPr>
          <p:cNvSpPr>
            <a:spLocks noGrp="1"/>
          </p:cNvSpPr>
          <p:nvPr>
            <p:ph type="title"/>
          </p:nvPr>
        </p:nvSpPr>
        <p:spPr>
          <a:xfrm>
            <a:off x="447675" y="484188"/>
            <a:ext cx="11086883" cy="850900"/>
          </a:xfrm>
        </p:spPr>
        <p:txBody>
          <a:bodyPr vert="horz"/>
          <a:lstStyle/>
          <a:p>
            <a:pPr>
              <a:lnSpc>
                <a:spcPct val="100000"/>
              </a:lnSpc>
            </a:pPr>
            <a:r>
              <a:rPr lang="zh-CN" altLang="en-US" dirty="0"/>
              <a:t>既往接受过至少三线治疗的复发或难治性多发性骨髓瘤，现有治疗下</a:t>
            </a:r>
            <a:r>
              <a:rPr lang="zh-CN" altLang="en-US" dirty="0">
                <a:solidFill>
                  <a:schemeClr val="accent1"/>
                </a:solidFill>
              </a:rPr>
              <a:t>生存时间短</a:t>
            </a:r>
            <a:r>
              <a:rPr lang="en-US" altLang="zh-CN" dirty="0"/>
              <a:t>(</a:t>
            </a:r>
            <a:r>
              <a:rPr lang="zh-CN" altLang="en-US" b="1" dirty="0"/>
              <a:t>中位</a:t>
            </a:r>
            <a:r>
              <a:rPr lang="en-US" altLang="zh-CN" b="1" dirty="0"/>
              <a:t>PFS</a:t>
            </a:r>
            <a:r>
              <a:rPr lang="zh-CN" altLang="en-US" b="1" dirty="0"/>
              <a:t>仅</a:t>
            </a:r>
            <a:r>
              <a:rPr lang="en-US" altLang="zh-CN" b="1" dirty="0"/>
              <a:t>4.6</a:t>
            </a:r>
            <a:r>
              <a:rPr lang="zh-CN" altLang="en-US" b="1" dirty="0"/>
              <a:t>个月</a:t>
            </a:r>
            <a:r>
              <a:rPr lang="zh-CN" altLang="en-US" dirty="0"/>
              <a:t>，</a:t>
            </a:r>
            <a:r>
              <a:rPr lang="zh-CN" altLang="en-US" b="1" dirty="0"/>
              <a:t>中位</a:t>
            </a:r>
            <a:r>
              <a:rPr lang="en-US" altLang="zh-CN" b="1" dirty="0"/>
              <a:t>OS</a:t>
            </a:r>
            <a:r>
              <a:rPr lang="zh-CN" altLang="en-US" b="1" dirty="0"/>
              <a:t>仅</a:t>
            </a:r>
            <a:r>
              <a:rPr lang="en-US" altLang="zh-CN" b="1" dirty="0"/>
              <a:t>13.8</a:t>
            </a:r>
            <a:r>
              <a:rPr lang="zh-CN" altLang="en-US" b="1" dirty="0"/>
              <a:t>个月</a:t>
            </a:r>
            <a:r>
              <a:rPr lang="en-US" altLang="zh-CN" b="1" dirty="0"/>
              <a:t>)</a:t>
            </a:r>
            <a:r>
              <a:rPr lang="zh-CN" altLang="en-US" dirty="0"/>
              <a:t>，</a:t>
            </a:r>
            <a:r>
              <a:rPr lang="zh-CN" altLang="en-US" dirty="0">
                <a:solidFill>
                  <a:schemeClr val="accent1"/>
                </a:solidFill>
              </a:rPr>
              <a:t>急需更有效治疗药物</a:t>
            </a:r>
          </a:p>
        </p:txBody>
      </p:sp>
      <p:sp>
        <p:nvSpPr>
          <p:cNvPr id="5" name="文本框 4">
            <a:extLst>
              <a:ext uri="{FF2B5EF4-FFF2-40B4-BE49-F238E27FC236}">
                <a16:creationId xmlns:a16="http://schemas.microsoft.com/office/drawing/2014/main" id="{2BA7939D-26B0-8366-FA68-88191BD314D9}"/>
              </a:ext>
            </a:extLst>
          </p:cNvPr>
          <p:cNvSpPr txBox="1"/>
          <p:nvPr/>
        </p:nvSpPr>
        <p:spPr bwMode="gray">
          <a:xfrm>
            <a:off x="421923" y="5831834"/>
            <a:ext cx="6094476" cy="307777"/>
          </a:xfrm>
          <a:prstGeom prst="rect">
            <a:avLst/>
          </a:prstGeom>
          <a:noFill/>
        </p:spPr>
        <p:txBody>
          <a:bodyPr wrap="square">
            <a:spAutoFit/>
          </a:bodyPr>
          <a:lstStyle/>
          <a:p>
            <a:r>
              <a:rPr lang="en-US" altLang="zh-CN" sz="1400" dirty="0">
                <a:latin typeface="微软雅黑" panose="020B0503020204020204" pitchFamily="34" charset="-122"/>
                <a:ea typeface="微软雅黑" panose="020B0503020204020204" pitchFamily="34" charset="-122"/>
              </a:rPr>
              <a:t>PFS</a:t>
            </a:r>
            <a:r>
              <a:rPr lang="zh-CN" altLang="en-US" sz="1400" dirty="0">
                <a:latin typeface="微软雅黑" panose="020B0503020204020204" pitchFamily="34" charset="-122"/>
                <a:ea typeface="微软雅黑" panose="020B0503020204020204" pitchFamily="34" charset="-122"/>
              </a:rPr>
              <a:t>：无进展生存期。</a:t>
            </a:r>
            <a:r>
              <a:rPr lang="en-US" altLang="zh-CN" sz="1400" dirty="0">
                <a:latin typeface="微软雅黑" panose="020B0503020204020204" pitchFamily="34" charset="-122"/>
                <a:ea typeface="微软雅黑" panose="020B0503020204020204" pitchFamily="34" charset="-122"/>
              </a:rPr>
              <a:t>OS</a:t>
            </a:r>
            <a:r>
              <a:rPr lang="zh-CN" altLang="en-US" sz="1400" dirty="0">
                <a:latin typeface="微软雅黑" panose="020B0503020204020204" pitchFamily="34" charset="-122"/>
                <a:ea typeface="微软雅黑" panose="020B0503020204020204" pitchFamily="34" charset="-122"/>
              </a:rPr>
              <a:t>：总生存期</a:t>
            </a:r>
          </a:p>
        </p:txBody>
      </p:sp>
      <p:sp>
        <p:nvSpPr>
          <p:cNvPr id="3" name="矩形 2">
            <a:extLst>
              <a:ext uri="{FF2B5EF4-FFF2-40B4-BE49-F238E27FC236}">
                <a16:creationId xmlns:a16="http://schemas.microsoft.com/office/drawing/2014/main" id="{D724E22C-7C19-D39E-B441-0171078564C0}"/>
              </a:ext>
            </a:extLst>
          </p:cNvPr>
          <p:cNvSpPr/>
          <p:nvPr/>
        </p:nvSpPr>
        <p:spPr bwMode="gray">
          <a:xfrm>
            <a:off x="10364766" y="-36576"/>
            <a:ext cx="1900386" cy="446137"/>
          </a:xfrm>
          <a:prstGeom prst="rect">
            <a:avLst/>
          </a:prstGeom>
          <a:no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埃纳妥单抗注射液</a:t>
            </a:r>
          </a:p>
        </p:txBody>
      </p:sp>
    </p:spTree>
    <p:extLst>
      <p:ext uri="{BB962C8B-B14F-4D97-AF65-F5344CB8AC3E}">
        <p14:creationId xmlns:p14="http://schemas.microsoft.com/office/powerpoint/2010/main" val="271360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a:extLst>
              <a:ext uri="{FF2B5EF4-FFF2-40B4-BE49-F238E27FC236}">
                <a16:creationId xmlns:a16="http://schemas.microsoft.com/office/drawing/2014/main" id="{72256E24-5E6C-2E0C-088E-2BA1140A4783}"/>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498096003"/>
              </p:ext>
            </p:ext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5"/>
                      <a:stretch>
                        <a:fillRect/>
                      </a:stretch>
                    </p:blipFill>
                    <p:spPr>
                      <a:xfrm>
                        <a:off x="4762"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4E3E6A0F-1D99-426C-98B6-56DF522BA40C}"/>
              </a:ext>
            </a:extLst>
          </p:cNvPr>
          <p:cNvSpPr>
            <a:spLocks noGrp="1"/>
          </p:cNvSpPr>
          <p:nvPr>
            <p:ph type="title"/>
          </p:nvPr>
        </p:nvSpPr>
        <p:spPr>
          <a:xfrm>
            <a:off x="432000" y="612000"/>
            <a:ext cx="10952280" cy="446136"/>
          </a:xfrm>
        </p:spPr>
        <p:txBody>
          <a:bodyPr vert="horz"/>
          <a:lstStyle/>
          <a:p>
            <a:pPr>
              <a:lnSpc>
                <a:spcPct val="100000"/>
              </a:lnSpc>
            </a:pPr>
            <a:r>
              <a:rPr lang="zh-CN" altLang="en-US" sz="2400" dirty="0"/>
              <a:t>埃纳妥单抗是全新靶向</a:t>
            </a:r>
            <a:r>
              <a:rPr lang="en-US" altLang="zh-CN" sz="2400" dirty="0"/>
              <a:t>BCMA</a:t>
            </a:r>
            <a:r>
              <a:rPr lang="zh-CN" altLang="en-US" sz="2400" dirty="0"/>
              <a:t>和</a:t>
            </a:r>
            <a:r>
              <a:rPr lang="en-US" altLang="zh-CN" sz="2400" dirty="0"/>
              <a:t>CD3</a:t>
            </a:r>
            <a:r>
              <a:rPr lang="zh-CN" altLang="en-US" sz="2400" dirty="0"/>
              <a:t>的</a:t>
            </a:r>
            <a:r>
              <a:rPr lang="zh-CN" altLang="en-US" sz="2400">
                <a:solidFill>
                  <a:schemeClr val="accent1"/>
                </a:solidFill>
              </a:rPr>
              <a:t>新型双特异性抗体</a:t>
            </a:r>
            <a:r>
              <a:rPr lang="zh-CN" altLang="en-US" sz="2400" dirty="0"/>
              <a:t>，</a:t>
            </a:r>
            <a:r>
              <a:rPr lang="zh-CN" altLang="en-US" sz="2400" dirty="0">
                <a:solidFill>
                  <a:schemeClr val="accent1"/>
                </a:solidFill>
              </a:rPr>
              <a:t>建议参照药</a:t>
            </a:r>
            <a:r>
              <a:rPr lang="en-US" altLang="zh-CN" sz="2400" b="1" dirty="0">
                <a:solidFill>
                  <a:schemeClr val="accent1"/>
                </a:solidFill>
              </a:rPr>
              <a:t>CAR-T</a:t>
            </a:r>
            <a:endParaRPr lang="zh-CN" altLang="en-US" sz="2400" dirty="0">
              <a:solidFill>
                <a:schemeClr val="accent1"/>
              </a:solidFill>
            </a:endParaRPr>
          </a:p>
        </p:txBody>
      </p:sp>
      <p:sp>
        <p:nvSpPr>
          <p:cNvPr id="6" name="矩形 5">
            <a:extLst>
              <a:ext uri="{FF2B5EF4-FFF2-40B4-BE49-F238E27FC236}">
                <a16:creationId xmlns:a16="http://schemas.microsoft.com/office/drawing/2014/main" id="{0A9C4A98-80AC-B370-35DC-22C6D6BE868A}"/>
              </a:ext>
            </a:extLst>
          </p:cNvPr>
          <p:cNvSpPr/>
          <p:nvPr/>
        </p:nvSpPr>
        <p:spPr bwMode="gray">
          <a:xfrm>
            <a:off x="10364766" y="-36576"/>
            <a:ext cx="1900386" cy="446137"/>
          </a:xfrm>
          <a:prstGeom prst="rect">
            <a:avLst/>
          </a:prstGeom>
          <a:no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埃纳妥单抗注射液</a:t>
            </a:r>
          </a:p>
        </p:txBody>
      </p:sp>
      <p:sp>
        <p:nvSpPr>
          <p:cNvPr id="3" name="矩形 2">
            <a:extLst>
              <a:ext uri="{FF2B5EF4-FFF2-40B4-BE49-F238E27FC236}">
                <a16:creationId xmlns:a16="http://schemas.microsoft.com/office/drawing/2014/main" id="{B187786F-C7AE-0218-3FE2-D4FDC76FCD5E}"/>
              </a:ext>
            </a:extLst>
          </p:cNvPr>
          <p:cNvSpPr/>
          <p:nvPr/>
        </p:nvSpPr>
        <p:spPr bwMode="gray">
          <a:xfrm>
            <a:off x="6428233" y="1260575"/>
            <a:ext cx="5239512" cy="4650985"/>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t" anchorCtr="0" compatLnSpc="1">
            <a:prstTxWarp prst="textNoShape">
              <a:avLst/>
            </a:prstTxWarp>
            <a:noAutofit/>
          </a:bodyPr>
          <a:lstStyle/>
          <a:p>
            <a:pPr algn="ctr" fontAlgn="base">
              <a:lnSpc>
                <a:spcPct val="150000"/>
              </a:lnSpc>
              <a:spcAft>
                <a:spcPct val="0"/>
              </a:spcAft>
              <a:buClr>
                <a:srgbClr val="0095FF"/>
              </a:buClr>
              <a:buSzPct val="90000"/>
            </a:pPr>
            <a:r>
              <a:rPr lang="zh-CN" altLang="en-US" sz="1600" b="1" dirty="0">
                <a:latin typeface="微软雅黑" panose="020B0503020204020204" pitchFamily="34" charset="-122"/>
                <a:ea typeface="微软雅黑" panose="020B0503020204020204" pitchFamily="34" charset="-122"/>
              </a:rPr>
              <a:t>建议参照药品</a:t>
            </a:r>
            <a:endParaRPr lang="en-US" altLang="zh-CN" sz="1600" b="1" dirty="0">
              <a:latin typeface="微软雅黑" panose="020B0503020204020204" pitchFamily="34" charset="-122"/>
              <a:ea typeface="微软雅黑" panose="020B0503020204020204" pitchFamily="34" charset="-122"/>
            </a:endParaRPr>
          </a:p>
          <a:p>
            <a:pPr algn="ctr" fontAlgn="base">
              <a:lnSpc>
                <a:spcPct val="150000"/>
              </a:lnSpc>
              <a:spcAft>
                <a:spcPct val="0"/>
              </a:spcAft>
              <a:buClr>
                <a:srgbClr val="0095FF"/>
              </a:buClr>
              <a:buSzPct val="90000"/>
            </a:pPr>
            <a:r>
              <a:rPr lang="en-US" altLang="zh-CN" b="1" dirty="0">
                <a:solidFill>
                  <a:schemeClr val="accent1"/>
                </a:solidFill>
                <a:latin typeface="微软雅黑" panose="020B0503020204020204" pitchFamily="34" charset="-122"/>
                <a:ea typeface="微软雅黑" panose="020B0503020204020204" pitchFamily="34" charset="-122"/>
              </a:rPr>
              <a:t>CAR-T</a:t>
            </a:r>
            <a:r>
              <a:rPr lang="zh-CN" altLang="en-US" b="1" dirty="0">
                <a:solidFill>
                  <a:schemeClr val="accent1"/>
                </a:solidFill>
                <a:latin typeface="微软雅黑" panose="020B0503020204020204" pitchFamily="34" charset="-122"/>
                <a:ea typeface="微软雅黑" panose="020B0503020204020204" pitchFamily="34" charset="-122"/>
              </a:rPr>
              <a:t>（伊基奥仑赛注射液）</a:t>
            </a:r>
            <a:endParaRPr lang="en-US" altLang="zh-CN" b="1" dirty="0">
              <a:solidFill>
                <a:schemeClr val="accent1"/>
              </a:solidFill>
              <a:latin typeface="微软雅黑" panose="020B0503020204020204" pitchFamily="34" charset="-122"/>
              <a:ea typeface="微软雅黑" panose="020B0503020204020204" pitchFamily="34" charset="-122"/>
            </a:endParaRPr>
          </a:p>
          <a:p>
            <a:pPr fontAlgn="base">
              <a:lnSpc>
                <a:spcPct val="150000"/>
              </a:lnSpc>
              <a:spcAft>
                <a:spcPct val="0"/>
              </a:spcAft>
              <a:buClr>
                <a:srgbClr val="0095FF"/>
              </a:buClr>
              <a:buSzPct val="90000"/>
            </a:pPr>
            <a:endParaRPr lang="en-US" altLang="zh-CN" sz="800" b="1" dirty="0">
              <a:latin typeface="微软雅黑" panose="020B0503020204020204" pitchFamily="34" charset="-122"/>
              <a:ea typeface="微软雅黑" panose="020B0503020204020204" pitchFamily="34" charset="-122"/>
            </a:endParaRPr>
          </a:p>
          <a:p>
            <a:pPr fontAlgn="base">
              <a:lnSpc>
                <a:spcPct val="150000"/>
              </a:lnSpc>
              <a:spcAft>
                <a:spcPct val="0"/>
              </a:spcAft>
              <a:buClr>
                <a:srgbClr val="0095FF"/>
              </a:buClr>
              <a:buSzPct val="90000"/>
            </a:pPr>
            <a:r>
              <a:rPr lang="zh-CN" altLang="en-US" sz="1600" b="1" dirty="0">
                <a:latin typeface="微软雅黑" panose="020B0503020204020204" pitchFamily="34" charset="-122"/>
                <a:ea typeface="微软雅黑" panose="020B0503020204020204" pitchFamily="34" charset="-122"/>
              </a:rPr>
              <a:t>理由：</a:t>
            </a:r>
            <a:endParaRPr lang="en-US" altLang="zh-CN" sz="1600" b="1" dirty="0">
              <a:latin typeface="微软雅黑" panose="020B0503020204020204" pitchFamily="34" charset="-122"/>
              <a:ea typeface="微软雅黑" panose="020B0503020204020204" pitchFamily="34" charset="-122"/>
            </a:endParaRPr>
          </a:p>
          <a:p>
            <a:pPr marL="252000" indent="-252000" fontAlgn="base">
              <a:lnSpc>
                <a:spcPct val="150000"/>
              </a:lnSpc>
              <a:spcBef>
                <a:spcPts val="1200"/>
              </a:spcBef>
              <a:spcAft>
                <a:spcPct val="0"/>
              </a:spcAft>
              <a:buClr>
                <a:schemeClr val="tx1"/>
              </a:buClr>
              <a:buSzPct val="90000"/>
              <a:buFont typeface="+mj-ea"/>
              <a:buAutoNum type="circleNumDbPlain"/>
            </a:pPr>
            <a:r>
              <a:rPr lang="zh-CN" altLang="en-US" sz="1600" b="1" dirty="0">
                <a:latin typeface="微软雅黑" panose="020B0503020204020204" pitchFamily="34" charset="-122"/>
                <a:ea typeface="微软雅黑" panose="020B0503020204020204" pitchFamily="34" charset="-122"/>
              </a:rPr>
              <a:t>相同适应症：</a:t>
            </a:r>
            <a:r>
              <a:rPr lang="zh-CN" altLang="en-US" sz="1600" dirty="0">
                <a:latin typeface="微软雅黑" panose="020B0503020204020204" pitchFamily="34" charset="-122"/>
                <a:ea typeface="微软雅黑" panose="020B0503020204020204" pitchFamily="34" charset="-122"/>
              </a:rPr>
              <a:t>三线治疗后的复发或难治多发性骨髓瘤</a:t>
            </a:r>
            <a:endParaRPr lang="en-US" altLang="zh-CN" sz="1600" dirty="0">
              <a:latin typeface="微软雅黑" panose="020B0503020204020204" pitchFamily="34" charset="-122"/>
              <a:ea typeface="微软雅黑" panose="020B0503020204020204" pitchFamily="34" charset="-122"/>
            </a:endParaRPr>
          </a:p>
          <a:p>
            <a:pPr marL="252000" indent="-252000" fontAlgn="base">
              <a:lnSpc>
                <a:spcPct val="150000"/>
              </a:lnSpc>
              <a:spcBef>
                <a:spcPts val="1200"/>
              </a:spcBef>
              <a:spcAft>
                <a:spcPct val="0"/>
              </a:spcAft>
              <a:buClr>
                <a:schemeClr val="tx1"/>
              </a:buClr>
              <a:buSzPct val="90000"/>
              <a:buFont typeface="+mj-ea"/>
              <a:buAutoNum type="circleNumDbPlain"/>
            </a:pPr>
            <a:r>
              <a:rPr lang="zh-CN" altLang="en-US" sz="1600" b="1" dirty="0">
                <a:latin typeface="微软雅黑" panose="020B0503020204020204" pitchFamily="34" charset="-122"/>
                <a:ea typeface="微软雅黑" panose="020B0503020204020204" pitchFamily="34" charset="-122"/>
              </a:rPr>
              <a:t>机制相似：</a:t>
            </a:r>
            <a:r>
              <a:rPr lang="zh-CN" altLang="en-US" sz="1600" dirty="0">
                <a:latin typeface="微软雅黑" panose="020B0503020204020204" pitchFamily="34" charset="-122"/>
                <a:ea typeface="微软雅黑" panose="020B0503020204020204" pitchFamily="34" charset="-122"/>
              </a:rPr>
              <a:t>均属于</a:t>
            </a:r>
            <a:r>
              <a:rPr lang="en-US" altLang="zh-CN" sz="1600" dirty="0">
                <a:latin typeface="微软雅黑" panose="020B0503020204020204" pitchFamily="34" charset="-122"/>
                <a:ea typeface="微软雅黑" panose="020B0503020204020204" pitchFamily="34" charset="-122"/>
              </a:rPr>
              <a:t>T</a:t>
            </a:r>
            <a:r>
              <a:rPr lang="zh-CN" altLang="en-US" sz="1600" dirty="0">
                <a:latin typeface="微软雅黑" panose="020B0503020204020204" pitchFamily="34" charset="-122"/>
                <a:ea typeface="微软雅黑" panose="020B0503020204020204" pitchFamily="34" charset="-122"/>
              </a:rPr>
              <a:t>细胞重定向疗法</a:t>
            </a:r>
            <a:endParaRPr lang="en-US" altLang="zh-CN" sz="1600" dirty="0">
              <a:latin typeface="微软雅黑" panose="020B0503020204020204" pitchFamily="34" charset="-122"/>
              <a:ea typeface="微软雅黑" panose="020B0503020204020204" pitchFamily="34" charset="-122"/>
            </a:endParaRPr>
          </a:p>
          <a:p>
            <a:pPr marL="252000" indent="-252000" fontAlgn="base">
              <a:lnSpc>
                <a:spcPct val="150000"/>
              </a:lnSpc>
              <a:spcBef>
                <a:spcPts val="1200"/>
              </a:spcBef>
              <a:spcAft>
                <a:spcPct val="0"/>
              </a:spcAft>
              <a:buClr>
                <a:schemeClr val="tx1"/>
              </a:buClr>
              <a:buSzPct val="90000"/>
              <a:buFont typeface="+mj-ea"/>
              <a:buAutoNum type="circleNumDbPlain"/>
            </a:pPr>
            <a:r>
              <a:rPr lang="zh-CN" altLang="en-US" sz="1600" b="1" dirty="0">
                <a:latin typeface="微软雅黑" panose="020B0503020204020204" pitchFamily="34" charset="-122"/>
                <a:ea typeface="微软雅黑" panose="020B0503020204020204" pitchFamily="34" charset="-122"/>
              </a:rPr>
              <a:t>指南推荐地位一致</a:t>
            </a:r>
            <a:endParaRPr lang="en-US" altLang="zh-CN" sz="1600" dirty="0">
              <a:latin typeface="微软雅黑" panose="020B0503020204020204" pitchFamily="34" charset="-122"/>
              <a:ea typeface="微软雅黑" panose="020B0503020204020204" pitchFamily="34" charset="-122"/>
            </a:endParaRPr>
          </a:p>
          <a:p>
            <a:pPr marL="468000" lvl="1" indent="-144000" fontAlgn="base">
              <a:lnSpc>
                <a:spcPct val="140000"/>
              </a:lnSpc>
              <a:spcBef>
                <a:spcPts val="600"/>
              </a:spcBef>
              <a:spcAft>
                <a:spcPct val="0"/>
              </a:spcAft>
              <a:buClr>
                <a:schemeClr val="tx1"/>
              </a:buClr>
              <a:buSzPct val="90000"/>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中国多发性骨髓瘤诊治指南</a:t>
            </a:r>
            <a:r>
              <a:rPr lang="en-US" altLang="zh-CN" sz="1400" dirty="0">
                <a:latin typeface="微软雅黑" panose="020B0503020204020204" pitchFamily="34" charset="-122"/>
                <a:ea typeface="微软雅黑" panose="020B0503020204020204" pitchFamily="34" charset="-122"/>
              </a:rPr>
              <a:t>(2024)》</a:t>
            </a:r>
            <a:r>
              <a:rPr lang="zh-CN" altLang="en-US" sz="1400" dirty="0">
                <a:latin typeface="微软雅黑" panose="020B0503020204020204" pitchFamily="34" charset="-122"/>
                <a:ea typeface="微软雅黑" panose="020B0503020204020204" pitchFamily="34" charset="-122"/>
              </a:rPr>
              <a:t>对来那度胺</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硼替佐米</a:t>
            </a:r>
            <a:r>
              <a:rPr lang="en-US" altLang="zh-CN" sz="1400" dirty="0">
                <a:latin typeface="微软雅黑" panose="020B0503020204020204" pitchFamily="34" charset="-122"/>
                <a:ea typeface="微软雅黑" panose="020B0503020204020204" pitchFamily="34" charset="-122"/>
              </a:rPr>
              <a:t>+CD38</a:t>
            </a:r>
            <a:r>
              <a:rPr lang="zh-CN" altLang="en-US" sz="1400" dirty="0">
                <a:latin typeface="微软雅黑" panose="020B0503020204020204" pitchFamily="34" charset="-122"/>
                <a:ea typeface="微软雅黑" panose="020B0503020204020204" pitchFamily="34" charset="-122"/>
              </a:rPr>
              <a:t>单抗耐药患者</a:t>
            </a:r>
            <a:r>
              <a:rPr lang="zh-CN" altLang="en-US" sz="1400" b="1" dirty="0">
                <a:latin typeface="微软雅黑" panose="020B0503020204020204" pitchFamily="34" charset="-122"/>
                <a:ea typeface="微软雅黑" panose="020B0503020204020204" pitchFamily="34" charset="-122"/>
              </a:rPr>
              <a:t>强推荐</a:t>
            </a:r>
            <a:r>
              <a:rPr lang="zh-CN" altLang="en-US" sz="1400" dirty="0">
                <a:latin typeface="微软雅黑" panose="020B0503020204020204" pitchFamily="34" charset="-122"/>
                <a:ea typeface="微软雅黑" panose="020B0503020204020204" pitchFamily="34" charset="-122"/>
              </a:rPr>
              <a:t>双特异性抗体和</a:t>
            </a:r>
            <a:r>
              <a:rPr lang="en-US" altLang="zh-CN" sz="1400" dirty="0">
                <a:latin typeface="微软雅黑" panose="020B0503020204020204" pitchFamily="34" charset="-122"/>
                <a:ea typeface="微软雅黑" panose="020B0503020204020204" pitchFamily="34" charset="-122"/>
              </a:rPr>
              <a:t>CAR-T</a:t>
            </a:r>
            <a:r>
              <a:rPr lang="zh-CN" altLang="en-US" sz="1400" dirty="0">
                <a:latin typeface="微软雅黑" panose="020B0503020204020204" pitchFamily="34" charset="-122"/>
                <a:ea typeface="微软雅黑" panose="020B0503020204020204" pitchFamily="34" charset="-122"/>
              </a:rPr>
              <a:t>治疗</a:t>
            </a:r>
            <a:r>
              <a:rPr lang="en-US" altLang="zh-CN" sz="1400" baseline="30000" dirty="0">
                <a:latin typeface="微软雅黑" panose="020B0503020204020204" pitchFamily="34" charset="-122"/>
                <a:ea typeface="微软雅黑" panose="020B0503020204020204" pitchFamily="34" charset="-122"/>
              </a:rPr>
              <a:t>3</a:t>
            </a:r>
            <a:endParaRPr lang="en-US" altLang="zh-CN" sz="1400" dirty="0">
              <a:latin typeface="微软雅黑" panose="020B0503020204020204" pitchFamily="34" charset="-122"/>
              <a:ea typeface="微软雅黑" panose="020B0503020204020204" pitchFamily="34" charset="-122"/>
            </a:endParaRPr>
          </a:p>
          <a:p>
            <a:pPr marL="468000" lvl="1" indent="-144000" fontAlgn="base">
              <a:lnSpc>
                <a:spcPct val="140000"/>
              </a:lnSpc>
              <a:spcBef>
                <a:spcPts val="600"/>
              </a:spcBef>
              <a:spcAft>
                <a:spcPct val="0"/>
              </a:spcAft>
              <a:buClr>
                <a:schemeClr val="tx1"/>
              </a:buClr>
              <a:buSzPct val="90000"/>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《CSCO</a:t>
            </a:r>
            <a:r>
              <a:rPr lang="zh-CN" altLang="en-US" sz="1400" dirty="0">
                <a:latin typeface="微软雅黑" panose="020B0503020204020204" pitchFamily="34" charset="-122"/>
                <a:ea typeface="微软雅黑" panose="020B0503020204020204" pitchFamily="34" charset="-122"/>
              </a:rPr>
              <a:t>多发性骨髓瘤诊疗指南</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对既往中治疗方案失败后的复发</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难治性</a:t>
            </a:r>
            <a:r>
              <a:rPr lang="en-US" altLang="zh-CN" sz="1400" dirty="0" err="1">
                <a:latin typeface="微软雅黑" panose="020B0503020204020204" pitchFamily="34" charset="-122"/>
                <a:ea typeface="微软雅黑" panose="020B0503020204020204" pitchFamily="34" charset="-122"/>
              </a:rPr>
              <a:t>MM,</a:t>
            </a:r>
            <a:r>
              <a:rPr lang="en-US" altLang="zh-CN" sz="1400" b="1" dirty="0" err="1">
                <a:latin typeface="微软雅黑" panose="020B0503020204020204" pitchFamily="34" charset="-122"/>
                <a:ea typeface="微软雅黑" panose="020B0503020204020204" pitchFamily="34" charset="-122"/>
              </a:rPr>
              <a:t>Ⅰ</a:t>
            </a:r>
            <a:r>
              <a:rPr lang="zh-CN" altLang="en-US" sz="1400" b="1" dirty="0">
                <a:latin typeface="微软雅黑" panose="020B0503020204020204" pitchFamily="34" charset="-122"/>
                <a:ea typeface="微软雅黑" panose="020B0503020204020204" pitchFamily="34" charset="-122"/>
              </a:rPr>
              <a:t>级推荐</a:t>
            </a:r>
            <a:r>
              <a:rPr lang="zh-CN" altLang="en-US" sz="1400" dirty="0">
                <a:latin typeface="微软雅黑" panose="020B0503020204020204" pitchFamily="34" charset="-122"/>
                <a:ea typeface="微软雅黑" panose="020B0503020204020204" pitchFamily="34" charset="-122"/>
              </a:rPr>
              <a:t>双特异性抗体和</a:t>
            </a:r>
            <a:r>
              <a:rPr lang="en-US" altLang="zh-CN" sz="1400" dirty="0">
                <a:latin typeface="微软雅黑" panose="020B0503020204020204" pitchFamily="34" charset="-122"/>
                <a:ea typeface="微软雅黑" panose="020B0503020204020204" pitchFamily="34" charset="-122"/>
              </a:rPr>
              <a:t>CAR-T</a:t>
            </a:r>
            <a:r>
              <a:rPr lang="zh-CN" altLang="en-US" sz="1400" dirty="0">
                <a:latin typeface="微软雅黑" panose="020B0503020204020204" pitchFamily="34" charset="-122"/>
                <a:ea typeface="微软雅黑" panose="020B0503020204020204" pitchFamily="34" charset="-122"/>
              </a:rPr>
              <a:t>治疗</a:t>
            </a:r>
            <a:r>
              <a:rPr lang="en-US" altLang="zh-CN" sz="1400" baseline="30000" dirty="0">
                <a:latin typeface="微软雅黑" panose="020B0503020204020204" pitchFamily="34" charset="-122"/>
                <a:ea typeface="微软雅黑" panose="020B0503020204020204" pitchFamily="34" charset="-122"/>
              </a:rPr>
              <a:t>4</a:t>
            </a:r>
            <a:endParaRPr lang="en-US" altLang="zh-CN" sz="1400" b="1"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A9892D2-50BD-457D-22AC-C0519CC4DE8D}"/>
              </a:ext>
            </a:extLst>
          </p:cNvPr>
          <p:cNvSpPr/>
          <p:nvPr/>
        </p:nvSpPr>
        <p:spPr bwMode="gray">
          <a:xfrm>
            <a:off x="432000" y="1260574"/>
            <a:ext cx="5539032" cy="4657245"/>
          </a:xfrm>
          <a:prstGeom prst="rect">
            <a:avLst/>
          </a:prstGeom>
          <a:solidFill>
            <a:schemeClr val="bg1"/>
          </a:solidFill>
          <a:ln w="6350">
            <a:solidFill>
              <a:schemeClr val="bg1">
                <a:lumMod val="8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marL="72000" indent="-72000">
              <a:lnSpc>
                <a:spcPct val="120000"/>
              </a:lnSpc>
              <a:spcBef>
                <a:spcPts val="600"/>
              </a:spcBef>
              <a:defRPr/>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申报目录类别</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商保创新药目录</a:t>
            </a:r>
            <a:endParaRPr lang="en-US" altLang="zh-CN" sz="1600" b="1" dirty="0">
              <a:solidFill>
                <a:schemeClr val="tx1"/>
              </a:solidFill>
              <a:latin typeface="微软雅黑" panose="020B0503020204020204" pitchFamily="34" charset="-122"/>
              <a:ea typeface="微软雅黑" panose="020B0503020204020204" pitchFamily="34" charset="-122"/>
            </a:endParaRPr>
          </a:p>
          <a:p>
            <a:pPr marL="72000" indent="-72000">
              <a:lnSpc>
                <a:spcPct val="120000"/>
              </a:lnSpc>
              <a:spcBef>
                <a:spcPts val="600"/>
              </a:spcBef>
              <a:defRPr/>
            </a:pPr>
            <a:r>
              <a:rPr kumimoji="0" lang="en-US" altLang="zh-CN" sz="1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通用名</a:t>
            </a:r>
            <a:r>
              <a:rPr kumimoji="0" lang="en-US" altLang="zh-CN" sz="1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埃纳妥单抗注射液</a:t>
            </a:r>
            <a:endParaRPr kumimoji="0" lang="zh-CN" altLang="en-US" sz="1400" i="0" u="none" strike="noStrike" kern="120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72000" indent="-72000" algn="just" defTabSz="914126" fontAlgn="base">
              <a:lnSpc>
                <a:spcPct val="120000"/>
              </a:lnSpc>
              <a:spcBef>
                <a:spcPts val="600"/>
              </a:spcBef>
              <a:defRPr/>
            </a:pPr>
            <a:r>
              <a:rPr kumimoji="0" lang="en-US" altLang="zh-CN" sz="1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适应症</a:t>
            </a:r>
            <a:r>
              <a:rPr kumimoji="0" lang="en-US" altLang="zh-CN" sz="1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lang="zh-CN" altLang="en-US" b="1" u="none" dirty="0">
                <a:solidFill>
                  <a:srgbClr val="C00000"/>
                </a:solidFill>
                <a:latin typeface="微软雅黑" panose="020B0503020204020204" pitchFamily="34" charset="-122"/>
                <a:ea typeface="微软雅黑" panose="020B0503020204020204" pitchFamily="34" charset="-122"/>
              </a:rPr>
              <a:t>既往接受过至少三线治疗</a:t>
            </a:r>
            <a:r>
              <a:rPr lang="zh-CN" altLang="en-US" sz="1400" b="0" u="none" dirty="0">
                <a:solidFill>
                  <a:schemeClr val="tx1"/>
                </a:solidFill>
                <a:latin typeface="微软雅黑" panose="020B0503020204020204" pitchFamily="34" charset="-122"/>
                <a:ea typeface="微软雅黑" panose="020B0503020204020204" pitchFamily="34" charset="-122"/>
              </a:rPr>
              <a:t>（包括一种蛋白酶体抑制剂、一种免疫调节剂和一种抗 </a:t>
            </a:r>
            <a:r>
              <a:rPr lang="en-US" altLang="zh-CN" sz="1400" b="0" u="none" dirty="0">
                <a:solidFill>
                  <a:schemeClr val="tx1"/>
                </a:solidFill>
                <a:latin typeface="微软雅黑" panose="020B0503020204020204" pitchFamily="34" charset="-122"/>
                <a:ea typeface="微软雅黑" panose="020B0503020204020204" pitchFamily="34" charset="-122"/>
              </a:rPr>
              <a:t>CD38 </a:t>
            </a:r>
            <a:r>
              <a:rPr lang="zh-CN" altLang="en-US" sz="1400" b="0" u="none" dirty="0">
                <a:solidFill>
                  <a:schemeClr val="tx1"/>
                </a:solidFill>
                <a:latin typeface="微软雅黑" panose="020B0503020204020204" pitchFamily="34" charset="-122"/>
                <a:ea typeface="微软雅黑" panose="020B0503020204020204" pitchFamily="34" charset="-122"/>
              </a:rPr>
              <a:t>单克隆抗体）</a:t>
            </a:r>
            <a:r>
              <a:rPr lang="zh-CN" altLang="en-US" sz="1400" b="0" dirty="0">
                <a:solidFill>
                  <a:schemeClr val="tx1"/>
                </a:solidFill>
                <a:latin typeface="微软雅黑" panose="020B0503020204020204" pitchFamily="34" charset="-122"/>
                <a:ea typeface="微软雅黑" panose="020B0503020204020204" pitchFamily="34" charset="-122"/>
              </a:rPr>
              <a:t>的</a:t>
            </a:r>
            <a:r>
              <a:rPr lang="zh-CN" altLang="en-US" sz="1600" b="1" dirty="0">
                <a:solidFill>
                  <a:schemeClr val="tx1"/>
                </a:solidFill>
                <a:latin typeface="微软雅黑" panose="020B0503020204020204" pitchFamily="34" charset="-122"/>
                <a:ea typeface="微软雅黑" panose="020B0503020204020204" pitchFamily="34" charset="-122"/>
              </a:rPr>
              <a:t>复发或难治性多发性骨髓瘤</a:t>
            </a:r>
            <a:r>
              <a:rPr lang="zh-CN" altLang="en-US" sz="1400" b="0" dirty="0">
                <a:solidFill>
                  <a:schemeClr val="tx1"/>
                </a:solidFill>
                <a:latin typeface="微软雅黑" panose="020B0503020204020204" pitchFamily="34" charset="-122"/>
                <a:ea typeface="微软雅黑" panose="020B0503020204020204" pitchFamily="34" charset="-122"/>
              </a:rPr>
              <a:t>成人患者</a:t>
            </a:r>
            <a:endParaRPr kumimoji="0" lang="en-US" altLang="zh-CN" sz="1400" b="1" i="0" u="none" strike="noStrike" kern="1200" cap="none" spc="0" normalizeH="0" baseline="30000" noProof="0" dirty="0">
              <a:ln>
                <a:noFill/>
              </a:ln>
              <a:solidFill>
                <a:srgbClr val="C00000"/>
              </a:solidFill>
              <a:effectLst/>
              <a:uLnTx/>
              <a:uFillTx/>
              <a:latin typeface="微软雅黑" panose="020B0503020204020204" charset="-122"/>
              <a:ea typeface="微软雅黑" panose="020B0503020204020204" charset="-122"/>
              <a:cs typeface="+mn-cs"/>
              <a:sym typeface="Arial" panose="020B0604020202020204" pitchFamily="34" charset="0"/>
            </a:endParaRPr>
          </a:p>
          <a:p>
            <a:pPr marL="72000" indent="-72000">
              <a:lnSpc>
                <a:spcPct val="120000"/>
              </a:lnSpc>
              <a:spcBef>
                <a:spcPts val="600"/>
              </a:spcBef>
            </a:pPr>
            <a:r>
              <a:rPr kumimoji="0" lang="en-US" altLang="zh-CN" sz="1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注册规格</a:t>
            </a:r>
            <a:r>
              <a:rPr kumimoji="0" lang="en-US" altLang="zh-CN" sz="1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lang="en-US" altLang="zh-CN" sz="1400" dirty="0">
                <a:solidFill>
                  <a:schemeClr val="tx1"/>
                </a:solidFill>
                <a:latin typeface="微软雅黑" panose="020B0503020204020204" pitchFamily="34" charset="-122"/>
                <a:ea typeface="微软雅黑" panose="020B0503020204020204" pitchFamily="34" charset="-122"/>
              </a:rPr>
              <a:t>76 mg (1.9 mL) /</a:t>
            </a:r>
            <a:r>
              <a:rPr lang="zh-CN" altLang="en-US" sz="1400" dirty="0">
                <a:solidFill>
                  <a:schemeClr val="tx1"/>
                </a:solidFill>
                <a:latin typeface="微软雅黑" panose="020B0503020204020204" pitchFamily="34" charset="-122"/>
                <a:ea typeface="微软雅黑" panose="020B0503020204020204" pitchFamily="34" charset="-122"/>
              </a:rPr>
              <a:t>瓶（主规格）；</a:t>
            </a:r>
            <a:r>
              <a:rPr lang="en-US" altLang="zh-CN" sz="1400" b="0" dirty="0">
                <a:solidFill>
                  <a:schemeClr val="tx1"/>
                </a:solidFill>
                <a:latin typeface="微软雅黑" panose="020B0503020204020204" pitchFamily="34" charset="-122"/>
                <a:ea typeface="微软雅黑" panose="020B0503020204020204" pitchFamily="34" charset="-122"/>
              </a:rPr>
              <a:t>44 mg (1.1mL) /</a:t>
            </a:r>
            <a:r>
              <a:rPr lang="zh-CN" altLang="en-US" sz="1400" b="0" dirty="0">
                <a:solidFill>
                  <a:schemeClr val="tx1"/>
                </a:solidFill>
                <a:latin typeface="微软雅黑" panose="020B0503020204020204" pitchFamily="34" charset="-122"/>
                <a:ea typeface="微软雅黑" panose="020B0503020204020204" pitchFamily="34" charset="-122"/>
              </a:rPr>
              <a:t>瓶 </a:t>
            </a:r>
            <a:r>
              <a:rPr lang="en-US" altLang="zh-CN" sz="1400" b="0" dirty="0">
                <a:solidFill>
                  <a:schemeClr val="tx1"/>
                </a:solidFill>
                <a:latin typeface="微软雅黑" panose="020B0503020204020204" pitchFamily="34" charset="-122"/>
                <a:ea typeface="微软雅黑" panose="020B0503020204020204" pitchFamily="34" charset="-122"/>
              </a:rPr>
              <a:t> </a:t>
            </a:r>
            <a:endParaRPr lang="zh-CN" altLang="en-US" sz="1400" b="0" dirty="0">
              <a:solidFill>
                <a:schemeClr val="tx1"/>
              </a:solidFill>
              <a:latin typeface="微软雅黑" panose="020B0503020204020204" pitchFamily="34" charset="-122"/>
              <a:ea typeface="微软雅黑" panose="020B0503020204020204" pitchFamily="34" charset="-122"/>
            </a:endParaRPr>
          </a:p>
          <a:p>
            <a:pPr marL="72000" marR="0" lvl="0" indent="-72000" algn="just" defTabSz="914126" rtl="0" eaLnBrk="1" fontAlgn="base" latinLnBrk="0" hangingPunct="1">
              <a:lnSpc>
                <a:spcPct val="120000"/>
              </a:lnSpc>
              <a:spcBef>
                <a:spcPts val="600"/>
              </a:spcBef>
              <a:spcAft>
                <a:spcPts val="0"/>
              </a:spcAft>
              <a:buClrTx/>
              <a:buSzTx/>
              <a:buFontTx/>
              <a:buNone/>
              <a:tabLst/>
              <a:defRPr/>
            </a:pPr>
            <a:r>
              <a:rPr kumimoji="0" lang="en-US" altLang="zh-CN" sz="1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中国</a:t>
            </a:r>
            <a:r>
              <a:rPr kumimoji="0" lang="zh-CN" altLang="en-US"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大陆首次上市</a:t>
            </a:r>
            <a:r>
              <a:rPr kumimoji="0" lang="en-US" altLang="zh-CN" sz="1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2025</a:t>
            </a:r>
            <a:r>
              <a:rPr kumimoji="0" lang="zh-CN" altLang="en-US" sz="1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年</a:t>
            </a:r>
            <a:r>
              <a:rPr kumimoji="0" lang="en-US" altLang="zh-CN" sz="1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3</a:t>
            </a:r>
            <a:r>
              <a:rPr kumimoji="0" lang="zh-CN" altLang="en-US" sz="1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月</a:t>
            </a:r>
            <a:r>
              <a:rPr kumimoji="0" lang="en-US" altLang="zh-CN" sz="1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4</a:t>
            </a:r>
            <a:r>
              <a:rPr kumimoji="0" lang="zh-CN" altLang="en-US" sz="1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日</a:t>
            </a:r>
            <a:r>
              <a:rPr lang="zh-CN" altLang="en-US" sz="1400" dirty="0">
                <a:solidFill>
                  <a:schemeClr val="tx1"/>
                </a:solidFill>
                <a:latin typeface="微软雅黑" panose="020B0503020204020204" charset="-122"/>
                <a:ea typeface="微软雅黑" panose="020B0503020204020204" charset="-122"/>
                <a:sym typeface="Arial" panose="020B0604020202020204" pitchFamily="34" charset="0"/>
              </a:rPr>
              <a:t>，</a:t>
            </a:r>
            <a:r>
              <a:rPr lang="zh-CN" altLang="en-US"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优先审评</a:t>
            </a:r>
            <a:r>
              <a:rPr lang="en-US" altLang="zh-CN" baseline="300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1</a:t>
            </a:r>
            <a:endParaRPr kumimoji="0" lang="zh-CN" altLang="en-US" i="0" u="none" strike="noStrike" kern="1200" cap="none" spc="0" normalizeH="0" baseline="3000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endParaRPr>
          </a:p>
          <a:p>
            <a:pPr marL="72000" marR="0" lvl="0" indent="-72000" algn="just" defTabSz="914126" rtl="0" eaLnBrk="1" fontAlgn="base" latinLnBrk="0" hangingPunct="1">
              <a:lnSpc>
                <a:spcPct val="120000"/>
              </a:lnSpc>
              <a:spcBef>
                <a:spcPts val="600"/>
              </a:spcBef>
              <a:spcAft>
                <a:spcPts val="0"/>
              </a:spcAft>
              <a:buClrTx/>
              <a:buSzTx/>
              <a:buFontTx/>
              <a:buNone/>
              <a:tabLst/>
              <a:defRPr/>
            </a:pPr>
            <a:r>
              <a:rPr kumimoji="0" lang="en-US" altLang="zh-CN"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kumimoji="0" lang="zh-CN" altLang="en-US"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大陆同通用名上市情况</a:t>
            </a:r>
            <a:r>
              <a:rPr kumimoji="0" lang="en-US" altLang="zh-CN"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kumimoji="0" lang="zh-CN" altLang="en-US" sz="1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独家，</a:t>
            </a: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专利至</a:t>
            </a:r>
            <a:r>
              <a:rPr kumimoji="0" lang="en-US" altLang="zh-CN"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2036</a:t>
            </a:r>
            <a:r>
              <a:rPr kumimoji="0" lang="zh-CN" altLang="en-US"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年</a:t>
            </a:r>
            <a:endParaRPr kumimoji="0" lang="en-US" altLang="zh-CN"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72000" marR="0" lvl="0" indent="-72000" algn="just" defTabSz="914126" rtl="0" eaLnBrk="1" fontAlgn="base" latinLnBrk="0" hangingPunct="1">
              <a:lnSpc>
                <a:spcPct val="120000"/>
              </a:lnSpc>
              <a:spcBef>
                <a:spcPts val="600"/>
              </a:spcBef>
              <a:spcAft>
                <a:spcPts val="0"/>
              </a:spcAft>
              <a:buClrTx/>
              <a:buSzTx/>
              <a:buFontTx/>
              <a:buNone/>
              <a:tabLst/>
              <a:defRPr/>
            </a:pPr>
            <a:r>
              <a:rPr kumimoji="0" lang="en-US" altLang="zh-CN"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kumimoji="0" lang="zh-CN" altLang="en-US"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全球首个上市</a:t>
            </a:r>
            <a:r>
              <a:rPr kumimoji="0" lang="en-US" altLang="zh-CN"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kumimoji="0" lang="zh-CN" altLang="en-US" sz="1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美国，</a:t>
            </a:r>
            <a:r>
              <a:rPr kumimoji="0" lang="en-US" altLang="zh-CN" sz="1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2023</a:t>
            </a:r>
            <a:r>
              <a:rPr kumimoji="0" lang="zh-CN" altLang="en-US" sz="1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年</a:t>
            </a:r>
            <a:r>
              <a:rPr kumimoji="0" lang="en-US" altLang="zh-CN" sz="1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8</a:t>
            </a:r>
            <a:r>
              <a:rPr kumimoji="0" lang="zh-CN" altLang="en-US" sz="1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月</a:t>
            </a:r>
          </a:p>
          <a:p>
            <a:pPr marL="72000" lvl="0" indent="-72000" algn="just" defTabSz="914126" fontAlgn="base">
              <a:lnSpc>
                <a:spcPct val="120000"/>
              </a:lnSpc>
              <a:spcBef>
                <a:spcPts val="600"/>
              </a:spcBef>
              <a:defRPr/>
            </a:pPr>
            <a:r>
              <a:rPr kumimoji="0" lang="en-US" altLang="zh-CN"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a:t>
            </a:r>
            <a:r>
              <a:rPr kumimoji="0" lang="zh-CN" altLang="en-US"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用法用量</a:t>
            </a:r>
            <a:r>
              <a:rPr kumimoji="0" lang="en-US" altLang="zh-CN"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本品皮下注射的推荐剂量为：第 </a:t>
            </a:r>
            <a:r>
              <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1 </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天 </a:t>
            </a:r>
            <a:r>
              <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12 mg </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的递增剂量 </a:t>
            </a:r>
            <a:r>
              <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1</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、第 </a:t>
            </a:r>
            <a:r>
              <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4 </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天</a:t>
            </a:r>
            <a:r>
              <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32 mg </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的递增剂量 </a:t>
            </a:r>
            <a:r>
              <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2</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，第 </a:t>
            </a:r>
            <a:r>
              <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8 </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天首次治疗剂量 </a:t>
            </a:r>
            <a:r>
              <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76 mg </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，随后每周 </a:t>
            </a:r>
            <a:r>
              <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76 mg </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至第 </a:t>
            </a:r>
            <a:r>
              <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24 </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周。 </a:t>
            </a:r>
            <a:endPar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endParaRPr>
          </a:p>
          <a:p>
            <a:pPr marL="72000" lvl="0" defTabSz="914126" fontAlgn="base">
              <a:lnSpc>
                <a:spcPct val="120000"/>
              </a:lnSpc>
              <a:spcBef>
                <a:spcPts val="600"/>
              </a:spcBef>
              <a:defRPr/>
            </a:pP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对于接受至少 </a:t>
            </a:r>
            <a:r>
              <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24 </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周本品治疗，且达到缓解（部分缓解或更好）维持至少 </a:t>
            </a:r>
            <a:r>
              <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2 </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个月的患者，自第</a:t>
            </a:r>
            <a:r>
              <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25</a:t>
            </a:r>
            <a:r>
              <a:rPr kumimoji="0" lang="zh-CN" altLang="en-US"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周开始给药间隔应转换为每两周一次。</a:t>
            </a:r>
            <a:r>
              <a:rPr lang="zh-CN" altLang="en-US" sz="1200" dirty="0">
                <a:solidFill>
                  <a:schemeClr val="tx1"/>
                </a:solidFill>
                <a:latin typeface="微软雅黑" panose="020B0503020204020204" charset="-122"/>
                <a:ea typeface="微软雅黑" panose="020B0503020204020204" charset="-122"/>
                <a:sym typeface="Arial" panose="020B0604020202020204" pitchFamily="34" charset="0"/>
              </a:rPr>
              <a:t>（详见说明书</a:t>
            </a:r>
            <a:r>
              <a:rPr lang="en-US" altLang="zh-CN" sz="1200" baseline="30000" dirty="0">
                <a:solidFill>
                  <a:schemeClr val="tx1"/>
                </a:solidFill>
                <a:latin typeface="微软雅黑" panose="020B0503020204020204" charset="-122"/>
                <a:ea typeface="微软雅黑" panose="020B0503020204020204" charset="-122"/>
                <a:sym typeface="Arial" panose="020B0604020202020204" pitchFamily="34" charset="0"/>
              </a:rPr>
              <a:t>2</a:t>
            </a:r>
            <a:r>
              <a:rPr lang="zh-CN" altLang="en-US" sz="1200" dirty="0">
                <a:solidFill>
                  <a:schemeClr val="tx1"/>
                </a:solidFill>
                <a:latin typeface="微软雅黑" panose="020B0503020204020204" charset="-122"/>
                <a:ea typeface="微软雅黑" panose="020B0503020204020204" charset="-122"/>
                <a:sym typeface="Arial" panose="020B0604020202020204" pitchFamily="34" charset="0"/>
              </a:rPr>
              <a:t>）</a:t>
            </a:r>
            <a:endParaRPr kumimoji="0" lang="en-US" altLang="zh-CN" sz="1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0" name="文本框 9">
            <a:extLst>
              <a:ext uri="{FF2B5EF4-FFF2-40B4-BE49-F238E27FC236}">
                <a16:creationId xmlns:a16="http://schemas.microsoft.com/office/drawing/2014/main" id="{C5CE509F-3602-C6D2-B1B9-2DA182D4A95B}"/>
              </a:ext>
            </a:extLst>
          </p:cNvPr>
          <p:cNvSpPr txBox="1"/>
          <p:nvPr/>
        </p:nvSpPr>
        <p:spPr bwMode="gray">
          <a:xfrm>
            <a:off x="8572500" y="6507043"/>
            <a:ext cx="3416299" cy="338554"/>
          </a:xfrm>
          <a:prstGeom prst="rect">
            <a:avLst/>
          </a:prstGeom>
          <a:noFill/>
        </p:spPr>
        <p:txBody>
          <a:bodyPr wrap="square">
            <a:spAutoFit/>
          </a:bodyPr>
          <a:lstStyle/>
          <a:p>
            <a:pPr marL="72000" indent="-72000">
              <a:buFont typeface="+mj-lt"/>
              <a:buAutoNum type="arabicPeriod"/>
              <a:defRPr/>
            </a:pPr>
            <a:r>
              <a:rPr lang="en-US" altLang="zh-CN" sz="400" dirty="0">
                <a:latin typeface="微软雅黑" panose="020B0503020204020204" pitchFamily="34" charset="-122"/>
                <a:ea typeface="微软雅黑" panose="020B0503020204020204" pitchFamily="34" charset="-122"/>
              </a:rPr>
              <a:t>CDE</a:t>
            </a:r>
            <a:r>
              <a:rPr lang="zh-CN" altLang="en-US" sz="400" dirty="0">
                <a:latin typeface="微软雅黑" panose="020B0503020204020204" pitchFamily="34" charset="-122"/>
                <a:ea typeface="微软雅黑" panose="020B0503020204020204" pitchFamily="34" charset="-122"/>
              </a:rPr>
              <a:t>优先审评</a:t>
            </a:r>
            <a:r>
              <a:rPr lang="en-US" altLang="zh-CN" sz="400" dirty="0">
                <a:latin typeface="微软雅黑" panose="020B0503020204020204" pitchFamily="34" charset="-122"/>
                <a:ea typeface="微软雅黑" panose="020B0503020204020204" pitchFamily="34" charset="-122"/>
              </a:rPr>
              <a:t>https://www.cde.org.cn/main/xxgk/listpage/2f78f372d351c6851af7431c7710a731</a:t>
            </a:r>
          </a:p>
          <a:p>
            <a:pPr marL="72000" indent="-72000">
              <a:buFont typeface="+mj-lt"/>
              <a:buAutoNum type="arabicPeriod"/>
              <a:defRPr/>
            </a:pPr>
            <a:r>
              <a:rPr lang="zh-CN" altLang="en-US" sz="400" dirty="0">
                <a:latin typeface="微软雅黑" panose="020B0503020204020204" pitchFamily="34" charset="-122"/>
                <a:ea typeface="微软雅黑" panose="020B0503020204020204" pitchFamily="34" charset="-122"/>
              </a:rPr>
              <a:t>埃纳妥单抗注射液说明书（</a:t>
            </a:r>
            <a:r>
              <a:rPr lang="en-US" altLang="zh-CN" sz="400" dirty="0">
                <a:latin typeface="微软雅黑" panose="020B0503020204020204" pitchFamily="34" charset="-122"/>
                <a:ea typeface="微软雅黑" panose="020B0503020204020204" pitchFamily="34" charset="-122"/>
              </a:rPr>
              <a:t>2025</a:t>
            </a:r>
            <a:r>
              <a:rPr lang="zh-CN" altLang="en-US" sz="400" dirty="0">
                <a:latin typeface="微软雅黑" panose="020B0503020204020204" pitchFamily="34" charset="-122"/>
                <a:ea typeface="微软雅黑" panose="020B0503020204020204" pitchFamily="34" charset="-122"/>
              </a:rPr>
              <a:t>年</a:t>
            </a:r>
            <a:r>
              <a:rPr lang="en-US" altLang="zh-CN" sz="400" dirty="0">
                <a:latin typeface="微软雅黑" panose="020B0503020204020204" pitchFamily="34" charset="-122"/>
                <a:ea typeface="微软雅黑" panose="020B0503020204020204" pitchFamily="34" charset="-122"/>
              </a:rPr>
              <a:t>3</a:t>
            </a:r>
            <a:r>
              <a:rPr lang="zh-CN" altLang="en-US" sz="400" dirty="0">
                <a:latin typeface="微软雅黑" panose="020B0503020204020204" pitchFamily="34" charset="-122"/>
                <a:ea typeface="微软雅黑" panose="020B0503020204020204" pitchFamily="34" charset="-122"/>
              </a:rPr>
              <a:t>月</a:t>
            </a:r>
            <a:r>
              <a:rPr lang="en-US" altLang="zh-CN" sz="400" dirty="0">
                <a:latin typeface="微软雅黑" panose="020B0503020204020204" pitchFamily="34" charset="-122"/>
                <a:ea typeface="微软雅黑" panose="020B0503020204020204" pitchFamily="34" charset="-122"/>
              </a:rPr>
              <a:t>4</a:t>
            </a:r>
            <a:r>
              <a:rPr lang="zh-CN" altLang="en-US" sz="400" dirty="0">
                <a:latin typeface="微软雅黑" panose="020B0503020204020204" pitchFamily="34" charset="-122"/>
                <a:ea typeface="微软雅黑" panose="020B0503020204020204" pitchFamily="34" charset="-122"/>
              </a:rPr>
              <a:t>日版）</a:t>
            </a:r>
            <a:endParaRPr lang="en-US" altLang="zh-CN" sz="400" dirty="0">
              <a:latin typeface="微软雅黑" panose="020B0503020204020204" pitchFamily="34" charset="-122"/>
              <a:ea typeface="微软雅黑" panose="020B0503020204020204" pitchFamily="34" charset="-122"/>
            </a:endParaRPr>
          </a:p>
          <a:p>
            <a:pPr marL="72000" indent="-72000">
              <a:buFont typeface="+mj-lt"/>
              <a:buAutoNum type="arabicPeriod"/>
              <a:defRPr/>
            </a:pPr>
            <a:r>
              <a:rPr lang="zh-CN" altLang="en-US" sz="400" dirty="0">
                <a:latin typeface="微软雅黑" panose="020B0503020204020204" pitchFamily="34" charset="-122"/>
                <a:ea typeface="微软雅黑" panose="020B0503020204020204" pitchFamily="34" charset="-122"/>
              </a:rPr>
              <a:t>中国医师协会血液科医师分会，等</a:t>
            </a:r>
            <a:r>
              <a:rPr lang="en-US" altLang="zh-CN" sz="400" dirty="0">
                <a:latin typeface="微软雅黑" panose="020B0503020204020204" pitchFamily="34" charset="-122"/>
                <a:ea typeface="微软雅黑" panose="020B0503020204020204" pitchFamily="34" charset="-122"/>
              </a:rPr>
              <a:t>. </a:t>
            </a:r>
            <a:r>
              <a:rPr lang="zh-CN" altLang="en-US" sz="400" dirty="0">
                <a:latin typeface="微软雅黑" panose="020B0503020204020204" pitchFamily="34" charset="-122"/>
                <a:ea typeface="微软雅黑" panose="020B0503020204020204" pitchFamily="34" charset="-122"/>
              </a:rPr>
              <a:t>中华内科杂志</a:t>
            </a:r>
            <a:r>
              <a:rPr lang="en-US" altLang="zh-CN" sz="400" dirty="0">
                <a:latin typeface="微软雅黑" panose="020B0503020204020204" pitchFamily="34" charset="-122"/>
                <a:ea typeface="微软雅黑" panose="020B0503020204020204" pitchFamily="34" charset="-122"/>
              </a:rPr>
              <a:t>. 2024;63(12):1186-1195.</a:t>
            </a:r>
          </a:p>
          <a:p>
            <a:pPr marL="72000" indent="-72000">
              <a:buFont typeface="+mj-lt"/>
              <a:buAutoNum type="arabicPeriod"/>
              <a:defRPr/>
            </a:pPr>
            <a:r>
              <a:rPr lang="en-US" altLang="zh-CN" sz="400" dirty="0">
                <a:latin typeface="微软雅黑" panose="020B0503020204020204" pitchFamily="34" charset="-122"/>
                <a:ea typeface="微软雅黑" panose="020B0503020204020204" pitchFamily="34" charset="-122"/>
              </a:rPr>
              <a:t>CSCO</a:t>
            </a:r>
            <a:r>
              <a:rPr lang="zh-CN" altLang="en-US" sz="400" dirty="0">
                <a:latin typeface="微软雅黑" panose="020B0503020204020204" pitchFamily="34" charset="-122"/>
                <a:ea typeface="微软雅黑" panose="020B0503020204020204" pitchFamily="34" charset="-122"/>
              </a:rPr>
              <a:t>恶性血液病诊疗指南</a:t>
            </a:r>
            <a:r>
              <a:rPr lang="en-US" altLang="zh-CN" sz="400" dirty="0">
                <a:latin typeface="微软雅黑" panose="020B0503020204020204" pitchFamily="34" charset="-122"/>
                <a:ea typeface="微软雅黑" panose="020B0503020204020204" pitchFamily="34" charset="-122"/>
              </a:rPr>
              <a:t>2025-</a:t>
            </a:r>
            <a:r>
              <a:rPr lang="zh-CN" altLang="en-US" sz="400" dirty="0">
                <a:latin typeface="微软雅黑" panose="020B0503020204020204" pitchFamily="34" charset="-122"/>
                <a:ea typeface="微软雅黑" panose="020B0503020204020204" pitchFamily="34" charset="-122"/>
              </a:rPr>
              <a:t>多发性骨髓瘤</a:t>
            </a:r>
            <a:r>
              <a:rPr lang="en-US" altLang="zh-CN" sz="400" dirty="0">
                <a:latin typeface="微软雅黑" panose="020B0503020204020204" pitchFamily="34" charset="-122"/>
                <a:ea typeface="微软雅黑" panose="020B0503020204020204" pitchFamily="34" charset="-122"/>
              </a:rPr>
              <a:t>.</a:t>
            </a:r>
          </a:p>
        </p:txBody>
      </p:sp>
      <p:sp>
        <p:nvSpPr>
          <p:cNvPr id="8" name="矩形 7">
            <a:extLst>
              <a:ext uri="{FF2B5EF4-FFF2-40B4-BE49-F238E27FC236}">
                <a16:creationId xmlns:a16="http://schemas.microsoft.com/office/drawing/2014/main" id="{10A397A9-1D34-A002-C189-EEAEB719702A}"/>
              </a:ext>
            </a:extLst>
          </p:cNvPr>
          <p:cNvSpPr/>
          <p:nvPr/>
        </p:nvSpPr>
        <p:spPr bwMode="gray">
          <a:xfrm>
            <a:off x="457200" y="0"/>
            <a:ext cx="2520000"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rgbClr val="0095FF"/>
              </a:buClr>
              <a:buSzPct val="90000"/>
            </a:pPr>
            <a:r>
              <a:rPr lang="en-US" altLang="zh-CN" sz="1600" b="1" dirty="0">
                <a:latin typeface="微软雅黑" panose="020B0503020204020204" pitchFamily="34" charset="-122"/>
                <a:ea typeface="微软雅黑" panose="020B0503020204020204" pitchFamily="34" charset="-122"/>
              </a:rPr>
              <a:t>1. </a:t>
            </a:r>
            <a:r>
              <a:rPr lang="zh-CN" altLang="en-US" sz="1600" b="1" dirty="0">
                <a:latin typeface="微软雅黑" panose="020B0503020204020204" pitchFamily="34" charset="-122"/>
                <a:ea typeface="微软雅黑" panose="020B0503020204020204" pitchFamily="34" charset="-122"/>
              </a:rPr>
              <a:t>疾病及基本信息 </a:t>
            </a:r>
            <a:r>
              <a:rPr lang="en-US" altLang="zh-CN" sz="1600" b="1" dirty="0">
                <a:latin typeface="微软雅黑" panose="020B0503020204020204" pitchFamily="34" charset="-122"/>
                <a:ea typeface="微软雅黑" panose="020B0503020204020204" pitchFamily="34" charset="-122"/>
              </a:rPr>
              <a:t>(2/2)</a:t>
            </a:r>
            <a:endParaRPr lang="zh-CN" altLang="en-US"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884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4A54-87C0-C476-3DA1-1433D19D4BBA}"/>
            </a:ext>
          </a:extLst>
        </p:cNvPr>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DCFA13B7-B6A6-3ED0-3C5C-1396E9D2DC71}"/>
              </a:ext>
            </a:extLst>
          </p:cNvPr>
          <p:cNvGraphicFramePr>
            <a:graphicFrameLocks noChangeAspect="1"/>
          </p:cNvGraphicFramePr>
          <p:nvPr>
            <p:custDataLst>
              <p:tags r:id="rId1"/>
            </p:custDataLst>
            <p:extLst>
              <p:ext uri="{D42A27DB-BD31-4B8C-83A1-F6EECF244321}">
                <p14:modId xmlns:p14="http://schemas.microsoft.com/office/powerpoint/2010/main" val="1163818527"/>
              </p:ext>
            </p:ext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幻灯片" r:id="rId10" imgW="415" imgH="416" progId="TCLayout.ActiveDocument.1">
                  <p:embed/>
                </p:oleObj>
              </mc:Choice>
              <mc:Fallback>
                <p:oleObj name="think-cell 幻灯片" r:id="rId10" imgW="415" imgH="416" progId="TCLayout.ActiveDocument.1">
                  <p:embed/>
                  <p:pic>
                    <p:nvPicPr>
                      <p:cNvPr id="2" name="对象 1" hidden="1">
                        <a:extLst>
                          <a:ext uri="{FF2B5EF4-FFF2-40B4-BE49-F238E27FC236}">
                            <a16:creationId xmlns:a16="http://schemas.microsoft.com/office/drawing/2014/main" id="{DCFA13B7-B6A6-3ED0-3C5C-1396E9D2DC71}"/>
                          </a:ext>
                        </a:extLst>
                      </p:cNvPr>
                      <p:cNvPicPr/>
                      <p:nvPr/>
                    </p:nvPicPr>
                    <p:blipFill>
                      <a:blip r:embed="rId11"/>
                      <a:stretch>
                        <a:fillRect/>
                      </a:stretch>
                    </p:blipFill>
                    <p:spPr>
                      <a:xfrm>
                        <a:off x="4762" y="2480"/>
                        <a:ext cx="1588" cy="1588"/>
                      </a:xfrm>
                      <a:prstGeom prst="rect">
                        <a:avLst/>
                      </a:prstGeom>
                    </p:spPr>
                  </p:pic>
                </p:oleObj>
              </mc:Fallback>
            </mc:AlternateContent>
          </a:graphicData>
        </a:graphic>
      </p:graphicFrame>
      <p:sp>
        <p:nvSpPr>
          <p:cNvPr id="25" name="Rectangle: Rounded Corners 48">
            <a:extLst>
              <a:ext uri="{FF2B5EF4-FFF2-40B4-BE49-F238E27FC236}">
                <a16:creationId xmlns:a16="http://schemas.microsoft.com/office/drawing/2014/main" id="{FDBBB73C-A20F-44F3-7E02-748AAE4A78EF}"/>
              </a:ext>
            </a:extLst>
          </p:cNvPr>
          <p:cNvSpPr/>
          <p:nvPr/>
        </p:nvSpPr>
        <p:spPr>
          <a:xfrm>
            <a:off x="6322251" y="2803525"/>
            <a:ext cx="5078413" cy="2772000"/>
          </a:xfrm>
          <a:prstGeom prst="roundRect">
            <a:avLst>
              <a:gd name="adj" fmla="val 0"/>
            </a:avLst>
          </a:prstGeom>
          <a:solidFill>
            <a:schemeClr val="bg1"/>
          </a:solidFill>
          <a:ln w="6350">
            <a:solidFill>
              <a:schemeClr val="bg1">
                <a:lumMod val="8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marL="285750" indent="-285750">
              <a:lnSpc>
                <a:spcPct val="150000"/>
              </a:lnSpc>
              <a:spcBef>
                <a:spcPts val="1000"/>
              </a:spcBef>
              <a:buFont typeface="Arial" panose="020B0604020202020204" pitchFamily="34" charset="0"/>
              <a:buChar char="•"/>
            </a:pPr>
            <a:endParaRPr lang="en-US" altLang="zh-CN" sz="1400">
              <a:solidFill>
                <a:schemeClr val="tx1"/>
              </a:solidFill>
              <a:latin typeface="微软雅黑" panose="020B0503020204020204" pitchFamily="34" charset="-122"/>
              <a:ea typeface="微软雅黑" panose="020B0503020204020204" pitchFamily="34" charset="-122"/>
            </a:endParaRPr>
          </a:p>
        </p:txBody>
      </p:sp>
      <p:sp>
        <p:nvSpPr>
          <p:cNvPr id="22" name="Rectangle: Rounded Corners 48">
            <a:extLst>
              <a:ext uri="{FF2B5EF4-FFF2-40B4-BE49-F238E27FC236}">
                <a16:creationId xmlns:a16="http://schemas.microsoft.com/office/drawing/2014/main" id="{FBC3CD06-D371-EBE0-C838-CBEB054F35DE}"/>
              </a:ext>
            </a:extLst>
          </p:cNvPr>
          <p:cNvSpPr/>
          <p:nvPr/>
        </p:nvSpPr>
        <p:spPr>
          <a:xfrm>
            <a:off x="669925" y="2803525"/>
            <a:ext cx="5078413" cy="2772000"/>
          </a:xfrm>
          <a:prstGeom prst="roundRect">
            <a:avLst>
              <a:gd name="adj" fmla="val 0"/>
            </a:avLst>
          </a:prstGeom>
          <a:solidFill>
            <a:schemeClr val="bg1"/>
          </a:solidFill>
          <a:ln w="6350">
            <a:solidFill>
              <a:schemeClr val="bg1">
                <a:lumMod val="8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marL="285750" indent="-285750">
              <a:lnSpc>
                <a:spcPct val="150000"/>
              </a:lnSpc>
              <a:spcBef>
                <a:spcPts val="1000"/>
              </a:spcBef>
              <a:buFont typeface="Arial" panose="020B0604020202020204" pitchFamily="34" charset="0"/>
              <a:buChar char="•"/>
            </a:pP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8E8D7F91-CC62-C3A8-FAA5-49F801EAA0B5}"/>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 name="标题 4">
            <a:extLst>
              <a:ext uri="{FF2B5EF4-FFF2-40B4-BE49-F238E27FC236}">
                <a16:creationId xmlns:a16="http://schemas.microsoft.com/office/drawing/2014/main" id="{C93B508D-51EB-E393-6EF8-D8D62D77BF76}"/>
              </a:ext>
            </a:extLst>
          </p:cNvPr>
          <p:cNvSpPr>
            <a:spLocks noGrp="1"/>
          </p:cNvSpPr>
          <p:nvPr>
            <p:ph type="title"/>
          </p:nvPr>
        </p:nvSpPr>
        <p:spPr>
          <a:xfrm>
            <a:off x="432000" y="612000"/>
            <a:ext cx="11195739" cy="446136"/>
          </a:xfrm>
        </p:spPr>
        <p:txBody>
          <a:bodyPr vert="horz"/>
          <a:lstStyle/>
          <a:p>
            <a:pPr>
              <a:lnSpc>
                <a:spcPct val="100000"/>
              </a:lnSpc>
            </a:pPr>
            <a:r>
              <a:rPr lang="zh-CN" altLang="en-US" dirty="0">
                <a:solidFill>
                  <a:srgbClr val="000000"/>
                </a:solidFill>
                <a:cs typeface="+mn-cs"/>
              </a:rPr>
              <a:t>对</a:t>
            </a:r>
            <a:r>
              <a:rPr lang="zh-CN" altLang="en-US" sz="2400" dirty="0"/>
              <a:t>接受过至少三线治疗的复发或难治</a:t>
            </a:r>
            <a:r>
              <a:rPr lang="zh-CN" altLang="en-US" dirty="0"/>
              <a:t>多发性骨髓瘤</a:t>
            </a:r>
            <a:r>
              <a:rPr lang="zh-CN" altLang="en-US" sz="2400" dirty="0"/>
              <a:t>患者</a:t>
            </a:r>
            <a:r>
              <a:rPr kumimoji="0" lang="zh-CN" altLang="en-US" sz="2400" b="1" i="0" u="none" strike="noStrike" kern="1200" cap="none" spc="0" normalizeH="0" baseline="0" noProof="0" dirty="0">
                <a:ln>
                  <a:noFill/>
                </a:ln>
                <a:solidFill>
                  <a:srgbClr val="000000"/>
                </a:solidFill>
                <a:effectLst/>
                <a:uLnTx/>
                <a:uFillTx/>
                <a:cs typeface="+mn-cs"/>
              </a:rPr>
              <a:t>，</a:t>
            </a:r>
            <a:r>
              <a:rPr lang="zh-CN" altLang="en-US" dirty="0">
                <a:solidFill>
                  <a:srgbClr val="000000"/>
                </a:solidFill>
                <a:cs typeface="+mn-cs"/>
              </a:rPr>
              <a:t>埃纳妥单抗</a:t>
            </a:r>
            <a:r>
              <a:rPr lang="zh-CN" altLang="en-US" dirty="0">
                <a:solidFill>
                  <a:schemeClr val="accent1"/>
                </a:solidFill>
              </a:rPr>
              <a:t>相较于现有治疗方案，显著延长患者生存期</a:t>
            </a:r>
            <a:r>
              <a:rPr lang="zh-CN" altLang="en-US" dirty="0"/>
              <a:t>，</a:t>
            </a:r>
            <a:r>
              <a:rPr kumimoji="0" lang="zh-CN" altLang="en-US" sz="2400" b="1" i="0" u="none" strike="noStrike" kern="1200" cap="none" spc="0" normalizeH="0" baseline="0" noProof="0" dirty="0">
                <a:ln>
                  <a:noFill/>
                </a:ln>
                <a:effectLst/>
                <a:uLnTx/>
                <a:uFillTx/>
                <a:cs typeface="+mn-cs"/>
              </a:rPr>
              <a:t>中位</a:t>
            </a:r>
            <a:r>
              <a:rPr lang="en-US" altLang="zh-CN" sz="2400" dirty="0"/>
              <a:t>PFS17.2</a:t>
            </a:r>
            <a:r>
              <a:rPr lang="zh-CN" altLang="en-US" sz="2400" dirty="0"/>
              <a:t>个月，中位</a:t>
            </a:r>
            <a:r>
              <a:rPr lang="en-US" altLang="zh-CN" sz="2400" dirty="0"/>
              <a:t>OS24.6</a:t>
            </a:r>
            <a:r>
              <a:rPr lang="zh-CN" altLang="en-US" sz="2400" dirty="0"/>
              <a:t>个月</a:t>
            </a:r>
          </a:p>
        </p:txBody>
      </p:sp>
      <p:sp>
        <p:nvSpPr>
          <p:cNvPr id="3" name="文本框 2">
            <a:extLst>
              <a:ext uri="{FF2B5EF4-FFF2-40B4-BE49-F238E27FC236}">
                <a16:creationId xmlns:a16="http://schemas.microsoft.com/office/drawing/2014/main" id="{8ABB5CE2-D8E9-613F-42DA-589FBC151BF1}"/>
              </a:ext>
            </a:extLst>
          </p:cNvPr>
          <p:cNvSpPr txBox="1"/>
          <p:nvPr/>
        </p:nvSpPr>
        <p:spPr bwMode="gray">
          <a:xfrm>
            <a:off x="3433862" y="507507"/>
            <a:ext cx="8054399" cy="420087"/>
          </a:xfrm>
          <a:prstGeom prst="rect">
            <a:avLst/>
          </a:prstGeom>
        </p:spPr>
        <p:txBody>
          <a:bodyPr wrap="square" lIns="45708" tIns="45708" rIns="45708" bIns="45708"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zh-CN" altLang="en-US" sz="1999"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C17867FA-252C-F825-9AD8-3A2C6BCAE6F1}"/>
              </a:ext>
            </a:extLst>
          </p:cNvPr>
          <p:cNvSpPr/>
          <p:nvPr/>
        </p:nvSpPr>
        <p:spPr bwMode="gray">
          <a:xfrm>
            <a:off x="10364766" y="-36576"/>
            <a:ext cx="1900386" cy="446137"/>
          </a:xfrm>
          <a:prstGeom prst="rect">
            <a:avLst/>
          </a:prstGeom>
          <a:no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埃纳妥单抗注射液</a:t>
            </a:r>
          </a:p>
        </p:txBody>
      </p:sp>
      <p:sp>
        <p:nvSpPr>
          <p:cNvPr id="86" name="矩形: 圆角 85">
            <a:extLst>
              <a:ext uri="{FF2B5EF4-FFF2-40B4-BE49-F238E27FC236}">
                <a16:creationId xmlns:a16="http://schemas.microsoft.com/office/drawing/2014/main" id="{9AF0EC1F-2E60-84DF-57DD-92185F8FC684}"/>
              </a:ext>
            </a:extLst>
          </p:cNvPr>
          <p:cNvSpPr/>
          <p:nvPr/>
        </p:nvSpPr>
        <p:spPr>
          <a:xfrm>
            <a:off x="658813" y="2139901"/>
            <a:ext cx="5089525" cy="644525"/>
          </a:xfrm>
          <a:prstGeom prst="roundRect">
            <a:avLst>
              <a:gd name="adj" fmla="val 0"/>
            </a:avLst>
          </a:prstGeom>
          <a:solidFill>
            <a:schemeClr val="accent2">
              <a:lumMod val="20000"/>
              <a:lumOff val="80000"/>
            </a:schemeClr>
          </a:solidFill>
          <a:ln w="19050" cap="flat" cmpd="sng" algn="ctr">
            <a:noFill/>
            <a:prstDash val="solid"/>
            <a:miter lim="800000"/>
          </a:ln>
          <a:effectLst/>
        </p:spPr>
        <p:txBody>
          <a:bodyPr rtlCol="0" anchor="ctr"/>
          <a:lstStyle/>
          <a:p>
            <a:pPr algn="ctr">
              <a:spcBef>
                <a:spcPts val="600"/>
              </a:spcBef>
              <a:defRPr/>
            </a:pPr>
            <a:r>
              <a:rPr lang="zh-CN" altLang="en-US" sz="2000" b="1" kern="0" dirty="0">
                <a:ea typeface="微软雅黑"/>
                <a:cs typeface="+mn-ea"/>
                <a:sym typeface="+mn-lt"/>
              </a:rPr>
              <a:t>中位无进展生存期</a:t>
            </a:r>
            <a:endParaRPr lang="en-US" altLang="zh-CN" sz="2000" kern="0" baseline="30000" dirty="0">
              <a:ea typeface="微软雅黑"/>
              <a:cs typeface="+mn-ea"/>
              <a:sym typeface="+mn-lt"/>
            </a:endParaRPr>
          </a:p>
        </p:txBody>
      </p:sp>
      <p:graphicFrame>
        <p:nvGraphicFramePr>
          <p:cNvPr id="46" name="Chart 3">
            <a:extLst>
              <a:ext uri="{FF2B5EF4-FFF2-40B4-BE49-F238E27FC236}">
                <a16:creationId xmlns:a16="http://schemas.microsoft.com/office/drawing/2014/main" id="{71DE31C9-802C-DC37-B1B4-F4E5857F03C1}"/>
              </a:ext>
            </a:extLst>
          </p:cNvPr>
          <p:cNvGraphicFramePr/>
          <p:nvPr>
            <p:custDataLst>
              <p:tags r:id="rId2"/>
            </p:custDataLst>
            <p:extLst>
              <p:ext uri="{D42A27DB-BD31-4B8C-83A1-F6EECF244321}">
                <p14:modId xmlns:p14="http://schemas.microsoft.com/office/powerpoint/2010/main" val="2732598989"/>
              </p:ext>
            </p:extLst>
          </p:nvPr>
        </p:nvGraphicFramePr>
        <p:xfrm>
          <a:off x="307975" y="2820988"/>
          <a:ext cx="5762625" cy="2784475"/>
        </p:xfrm>
        <a:graphic>
          <a:graphicData uri="http://schemas.openxmlformats.org/drawingml/2006/chart">
            <c:chart xmlns:c="http://schemas.openxmlformats.org/drawingml/2006/chart" xmlns:r="http://schemas.openxmlformats.org/officeDocument/2006/relationships" r:id="rId12"/>
          </a:graphicData>
        </a:graphic>
      </p:graphicFrame>
      <p:sp>
        <p:nvSpPr>
          <p:cNvPr id="144" name="Text Placeholder 2">
            <a:extLst>
              <a:ext uri="{FF2B5EF4-FFF2-40B4-BE49-F238E27FC236}">
                <a16:creationId xmlns:a16="http://schemas.microsoft.com/office/drawing/2014/main" id="{25E9FCA5-6184-37D7-462C-783700551049}"/>
              </a:ext>
            </a:extLst>
          </p:cNvPr>
          <p:cNvSpPr>
            <a:spLocks/>
          </p:cNvSpPr>
          <p:nvPr>
            <p:custDataLst>
              <p:tags r:id="rId3"/>
            </p:custDataLst>
          </p:nvPr>
        </p:nvSpPr>
        <p:spPr bwMode="auto">
          <a:xfrm>
            <a:off x="1793875" y="5253038"/>
            <a:ext cx="7905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67A39249-1C6B-4269-9213-73B035286EF8}" type="datetime'''''''''''''''现''''''有''''''治疗'''''''''''''''''''''''''''">
              <a:rPr lang="zh-CN" altLang="en-US" sz="1400" smtClean="0"/>
              <a:pPr/>
              <a:t>现有治疗</a:t>
            </a:fld>
            <a:r>
              <a:rPr lang="en-US" altLang="zh-CN" sz="1400" baseline="30000"/>
              <a:t>1</a:t>
            </a:r>
            <a:endParaRPr lang="zh-CN" altLang="en-US" sz="1400" baseline="30000" dirty="0">
              <a:sym typeface="微软雅黑" panose="020B0503020204020204" pitchFamily="34" charset="-122"/>
            </a:endParaRPr>
          </a:p>
        </p:txBody>
      </p:sp>
      <p:sp>
        <p:nvSpPr>
          <p:cNvPr id="156" name="Text Placeholder 2">
            <a:extLst>
              <a:ext uri="{FF2B5EF4-FFF2-40B4-BE49-F238E27FC236}">
                <a16:creationId xmlns:a16="http://schemas.microsoft.com/office/drawing/2014/main" id="{6C08CEC8-8F16-FBE9-0825-719FBF6A4712}"/>
              </a:ext>
            </a:extLst>
          </p:cNvPr>
          <p:cNvSpPr>
            <a:spLocks/>
          </p:cNvSpPr>
          <p:nvPr>
            <p:custDataLst>
              <p:tags r:id="rId4"/>
            </p:custDataLst>
          </p:nvPr>
        </p:nvSpPr>
        <p:spPr bwMode="auto">
          <a:xfrm>
            <a:off x="3565526" y="5253037"/>
            <a:ext cx="1247775"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7A77C3D9-6CFA-44FC-BC0C-FC49A1407DCF}" type="datetime'''''''埃''''纳''''妥''''''单''''''''''''''''''抗'''">
              <a:rPr lang="zh-CN" altLang="en-US" sz="1800" b="1" smtClean="0">
                <a:sym typeface="微软雅黑" panose="020B0503020204020204" pitchFamily="34" charset="-122"/>
              </a:rPr>
              <a:pPr marL="0" lvl="0" indent="0" algn="ctr">
                <a:spcBef>
                  <a:spcPct val="0"/>
                </a:spcBef>
                <a:spcAft>
                  <a:spcPct val="0"/>
                </a:spcAft>
                <a:buNone/>
              </a:pPr>
              <a:t>埃纳妥单抗</a:t>
            </a:fld>
            <a:r>
              <a:rPr lang="en-US" altLang="zh-CN" sz="1800" b="1" baseline="30000" dirty="0">
                <a:sym typeface="微软雅黑" panose="020B0503020204020204" pitchFamily="34" charset="-122"/>
              </a:rPr>
              <a:t>2</a:t>
            </a:r>
            <a:endParaRPr lang="zh-CN" altLang="en-US" sz="1800" b="1" baseline="30000" dirty="0">
              <a:sym typeface="微软雅黑" panose="020B0503020204020204" pitchFamily="34" charset="-122"/>
            </a:endParaRPr>
          </a:p>
        </p:txBody>
      </p:sp>
      <p:sp>
        <p:nvSpPr>
          <p:cNvPr id="275" name="矩形: 圆角 274">
            <a:extLst>
              <a:ext uri="{FF2B5EF4-FFF2-40B4-BE49-F238E27FC236}">
                <a16:creationId xmlns:a16="http://schemas.microsoft.com/office/drawing/2014/main" id="{6AF1201B-C6EE-C3E1-3346-50AD180493CD}"/>
              </a:ext>
            </a:extLst>
          </p:cNvPr>
          <p:cNvSpPr/>
          <p:nvPr/>
        </p:nvSpPr>
        <p:spPr>
          <a:xfrm>
            <a:off x="6322251" y="2139901"/>
            <a:ext cx="5103052" cy="644525"/>
          </a:xfrm>
          <a:prstGeom prst="roundRect">
            <a:avLst>
              <a:gd name="adj" fmla="val 0"/>
            </a:avLst>
          </a:prstGeom>
          <a:solidFill>
            <a:schemeClr val="accent2">
              <a:lumMod val="20000"/>
              <a:lumOff val="80000"/>
            </a:schemeClr>
          </a:solidFill>
          <a:ln w="19050" cap="flat" cmpd="sng" algn="ctr">
            <a:noFill/>
            <a:prstDash val="solid"/>
            <a:miter lim="800000"/>
          </a:ln>
          <a:effectLst/>
        </p:spPr>
        <p:txBody>
          <a:bodyPr rtlCol="0" anchor="ctr"/>
          <a:lstStyle/>
          <a:p>
            <a:pPr algn="ctr">
              <a:spcBef>
                <a:spcPts val="600"/>
              </a:spcBef>
              <a:defRPr/>
            </a:pPr>
            <a:r>
              <a:rPr lang="zh-CN" altLang="en-US" sz="2000" b="1" kern="0" dirty="0">
                <a:ea typeface="微软雅黑"/>
                <a:cs typeface="+mn-ea"/>
                <a:sym typeface="+mn-lt"/>
              </a:rPr>
              <a:t>中位总生存期</a:t>
            </a:r>
            <a:endParaRPr lang="en-US" altLang="zh-CN" sz="2000" b="1" kern="0" dirty="0">
              <a:solidFill>
                <a:srgbClr val="C00000"/>
              </a:solidFill>
              <a:ea typeface="微软雅黑"/>
              <a:cs typeface="+mn-ea"/>
              <a:sym typeface="+mn-lt"/>
            </a:endParaRPr>
          </a:p>
        </p:txBody>
      </p:sp>
      <p:graphicFrame>
        <p:nvGraphicFramePr>
          <p:cNvPr id="48" name="Chart 3">
            <a:extLst>
              <a:ext uri="{FF2B5EF4-FFF2-40B4-BE49-F238E27FC236}">
                <a16:creationId xmlns:a16="http://schemas.microsoft.com/office/drawing/2014/main" id="{0D6CA17F-8FED-5142-BE41-4DD988AB31A8}"/>
              </a:ext>
            </a:extLst>
          </p:cNvPr>
          <p:cNvGraphicFramePr/>
          <p:nvPr>
            <p:custDataLst>
              <p:tags r:id="rId5"/>
            </p:custDataLst>
            <p:extLst>
              <p:ext uri="{D42A27DB-BD31-4B8C-83A1-F6EECF244321}">
                <p14:modId xmlns:p14="http://schemas.microsoft.com/office/powerpoint/2010/main" val="2966739717"/>
              </p:ext>
            </p:extLst>
          </p:nvPr>
        </p:nvGraphicFramePr>
        <p:xfrm>
          <a:off x="5981700" y="2820988"/>
          <a:ext cx="5762625" cy="2784475"/>
        </p:xfrm>
        <a:graphic>
          <a:graphicData uri="http://schemas.openxmlformats.org/drawingml/2006/chart">
            <c:chart xmlns:c="http://schemas.openxmlformats.org/drawingml/2006/chart" xmlns:r="http://schemas.openxmlformats.org/officeDocument/2006/relationships" r:id="rId13"/>
          </a:graphicData>
        </a:graphic>
      </p:graphicFrame>
      <p:sp>
        <p:nvSpPr>
          <p:cNvPr id="289" name="Text Placeholder 2">
            <a:extLst>
              <a:ext uri="{FF2B5EF4-FFF2-40B4-BE49-F238E27FC236}">
                <a16:creationId xmlns:a16="http://schemas.microsoft.com/office/drawing/2014/main" id="{AF6DA34D-B844-534E-045C-CA69BF56DB8B}"/>
              </a:ext>
            </a:extLst>
          </p:cNvPr>
          <p:cNvSpPr>
            <a:spLocks/>
          </p:cNvSpPr>
          <p:nvPr>
            <p:custDataLst>
              <p:tags r:id="rId6"/>
            </p:custDataLst>
          </p:nvPr>
        </p:nvSpPr>
        <p:spPr bwMode="auto">
          <a:xfrm>
            <a:off x="7480300" y="5253038"/>
            <a:ext cx="7905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F3969DD2-3839-422D-93B5-37A6ED209967}" type="datetime'''''''''''''''现''''''''有''''''''''''''''''''''''''''''治疗'''">
              <a:rPr lang="zh-CN" altLang="en-US" sz="1400" smtClean="0"/>
              <a:pPr/>
              <a:t>现有治疗</a:t>
            </a:fld>
            <a:r>
              <a:rPr lang="en-US" altLang="zh-CN" sz="1400" baseline="30000" dirty="0">
                <a:sym typeface="微软雅黑" panose="020B0503020204020204" pitchFamily="34" charset="-122"/>
              </a:rPr>
              <a:t>1</a:t>
            </a:r>
            <a:endParaRPr lang="zh-CN" altLang="en-US" sz="1400" baseline="30000" dirty="0">
              <a:sym typeface="微软雅黑" panose="020B0503020204020204" pitchFamily="34" charset="-122"/>
            </a:endParaRPr>
          </a:p>
        </p:txBody>
      </p:sp>
      <p:sp>
        <p:nvSpPr>
          <p:cNvPr id="290" name="Text Placeholder 2">
            <a:extLst>
              <a:ext uri="{FF2B5EF4-FFF2-40B4-BE49-F238E27FC236}">
                <a16:creationId xmlns:a16="http://schemas.microsoft.com/office/drawing/2014/main" id="{0D0B184B-B6F9-A110-90EE-C531A7F62A1D}"/>
              </a:ext>
            </a:extLst>
          </p:cNvPr>
          <p:cNvSpPr>
            <a:spLocks/>
          </p:cNvSpPr>
          <p:nvPr>
            <p:custDataLst>
              <p:tags r:id="rId7"/>
            </p:custDataLst>
          </p:nvPr>
        </p:nvSpPr>
        <p:spPr bwMode="auto">
          <a:xfrm>
            <a:off x="9228139" y="5253037"/>
            <a:ext cx="1247775"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E533AA1D-56AA-4390-9B55-000D87596D64}" type="datetime'''''埃''''''纳''''''''''''妥''''''''''''单''''''''''''抗'''''''''''">
              <a:rPr lang="zh-CN" altLang="en-US" sz="1800" b="1" smtClean="0">
                <a:sym typeface="微软雅黑" panose="020B0503020204020204" pitchFamily="34" charset="-122"/>
              </a:rPr>
              <a:pPr marL="0" lvl="0" indent="0" algn="ctr">
                <a:spcBef>
                  <a:spcPct val="0"/>
                </a:spcBef>
                <a:spcAft>
                  <a:spcPct val="0"/>
                </a:spcAft>
                <a:buNone/>
              </a:pPr>
              <a:t>埃纳妥单抗</a:t>
            </a:fld>
            <a:r>
              <a:rPr lang="en-US" altLang="zh-CN" sz="1800" b="1" baseline="30000" dirty="0">
                <a:sym typeface="微软雅黑" panose="020B0503020204020204" pitchFamily="34" charset="-122"/>
              </a:rPr>
              <a:t>2</a:t>
            </a:r>
            <a:endParaRPr lang="zh-CN" altLang="en-US" sz="1800" b="1" baseline="30000" dirty="0">
              <a:sym typeface="微软雅黑" panose="020B0503020204020204" pitchFamily="34" charset="-122"/>
            </a:endParaRPr>
          </a:p>
        </p:txBody>
      </p:sp>
      <p:sp>
        <p:nvSpPr>
          <p:cNvPr id="8" name="文本框 7">
            <a:extLst>
              <a:ext uri="{FF2B5EF4-FFF2-40B4-BE49-F238E27FC236}">
                <a16:creationId xmlns:a16="http://schemas.microsoft.com/office/drawing/2014/main" id="{FCB8D0B9-1B4F-C4A8-D6B7-2E41E1006B2A}"/>
              </a:ext>
            </a:extLst>
          </p:cNvPr>
          <p:cNvSpPr txBox="1"/>
          <p:nvPr/>
        </p:nvSpPr>
        <p:spPr bwMode="gray">
          <a:xfrm>
            <a:off x="9490238" y="6491503"/>
            <a:ext cx="2602240" cy="323165"/>
          </a:xfrm>
          <a:prstGeom prst="rect">
            <a:avLst/>
          </a:prstGeom>
          <a:noFill/>
        </p:spPr>
        <p:txBody>
          <a:bodyPr wrap="square">
            <a:spAutoFit/>
          </a:bodyPr>
          <a:lstStyle/>
          <a:p>
            <a:pPr marL="108000" marR="0" lvl="0" indent="-1080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altLang="zh-CN" sz="500" b="0" i="0" u="none" strike="noStrike" kern="1200" cap="none" spc="0" normalizeH="0" baseline="0" noProof="0" dirty="0">
              <a:ln>
                <a:noFill/>
              </a:ln>
              <a:effectLst/>
              <a:uLnTx/>
              <a:uFillTx/>
              <a:latin typeface="Arial" panose="02110004020202020204"/>
              <a:ea typeface="微软雅黑"/>
              <a:cs typeface="+mn-ea"/>
              <a:sym typeface="+mn-lt"/>
            </a:endParaRPr>
          </a:p>
          <a:p>
            <a:pPr marL="108000" indent="-108000">
              <a:buFont typeface="+mj-lt"/>
              <a:buAutoNum type="arabicPeriod"/>
              <a:defRPr/>
            </a:pPr>
            <a:r>
              <a:rPr lang="en-US" altLang="zh-CN" sz="500" dirty="0"/>
              <a:t>Mateos MV, et al. Leukemia. 2024 Dec;38(12):2554-2560.</a:t>
            </a:r>
          </a:p>
          <a:p>
            <a:pPr marL="108000" indent="-108000">
              <a:buFont typeface="+mj-lt"/>
              <a:buAutoNum type="arabicPeriod"/>
              <a:defRPr/>
            </a:pPr>
            <a:r>
              <a:rPr kumimoji="0" lang="nl-NL" altLang="zh-CN" sz="500" b="0" i="0" u="none" strike="noStrike" kern="1200" cap="none" spc="0" normalizeH="0" baseline="0" noProof="0" dirty="0">
                <a:ln>
                  <a:noFill/>
                </a:ln>
                <a:effectLst/>
                <a:uLnTx/>
                <a:uFillTx/>
                <a:latin typeface="Arial" panose="02110004020202020204"/>
                <a:ea typeface="微软雅黑"/>
                <a:cs typeface="+mn-ea"/>
                <a:sym typeface="+mn-lt"/>
              </a:rPr>
              <a:t>.Prince HM, et al. ASH 2024 Abstract 4378.</a:t>
            </a:r>
          </a:p>
        </p:txBody>
      </p:sp>
      <p:sp>
        <p:nvSpPr>
          <p:cNvPr id="76" name="矩形 75">
            <a:extLst>
              <a:ext uri="{FF2B5EF4-FFF2-40B4-BE49-F238E27FC236}">
                <a16:creationId xmlns:a16="http://schemas.microsoft.com/office/drawing/2014/main" id="{987A9D39-6D12-6B45-7A71-F692224DF89C}"/>
              </a:ext>
            </a:extLst>
          </p:cNvPr>
          <p:cNvSpPr/>
          <p:nvPr/>
        </p:nvSpPr>
        <p:spPr bwMode="gray">
          <a:xfrm>
            <a:off x="457200" y="0"/>
            <a:ext cx="1926626"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rgbClr val="0095FF"/>
              </a:buClr>
              <a:buSzPct val="90000"/>
            </a:pPr>
            <a:r>
              <a:rPr lang="en-US" altLang="zh-CN" sz="1600" b="1" dirty="0">
                <a:latin typeface="微软雅黑" panose="020B0503020204020204" pitchFamily="34" charset="-122"/>
                <a:ea typeface="微软雅黑" panose="020B0503020204020204" pitchFamily="34" charset="-122"/>
              </a:rPr>
              <a:t>2. </a:t>
            </a:r>
            <a:r>
              <a:rPr lang="zh-CN" altLang="en-US" sz="1600" b="1" dirty="0">
                <a:latin typeface="微软雅黑" panose="020B0503020204020204" pitchFamily="34" charset="-122"/>
                <a:ea typeface="微软雅黑" panose="020B0503020204020204" pitchFamily="34" charset="-122"/>
              </a:rPr>
              <a:t>有效性（</a:t>
            </a:r>
            <a:r>
              <a:rPr lang="en-US" altLang="zh-CN" sz="1600" b="1" dirty="0">
                <a:latin typeface="微软雅黑" panose="020B0503020204020204" pitchFamily="34" charset="-122"/>
                <a:ea typeface="微软雅黑" panose="020B0503020204020204" pitchFamily="34" charset="-122"/>
              </a:rPr>
              <a:t>1/2</a:t>
            </a:r>
            <a:r>
              <a:rPr lang="zh-CN" altLang="en-US" sz="1600" b="1" dirty="0">
                <a:latin typeface="微软雅黑" panose="020B0503020204020204" pitchFamily="34" charset="-122"/>
                <a:ea typeface="微软雅黑" panose="020B0503020204020204" pitchFamily="34" charset="-122"/>
              </a:rPr>
              <a:t>）</a:t>
            </a:r>
          </a:p>
        </p:txBody>
      </p:sp>
      <p:sp>
        <p:nvSpPr>
          <p:cNvPr id="17" name="文本框 16">
            <a:extLst>
              <a:ext uri="{FF2B5EF4-FFF2-40B4-BE49-F238E27FC236}">
                <a16:creationId xmlns:a16="http://schemas.microsoft.com/office/drawing/2014/main" id="{DBD2DBF3-9990-535A-871C-AE8AE4598C48}"/>
              </a:ext>
            </a:extLst>
          </p:cNvPr>
          <p:cNvSpPr txBox="1"/>
          <p:nvPr/>
        </p:nvSpPr>
        <p:spPr bwMode="gray">
          <a:xfrm>
            <a:off x="637689" y="1720850"/>
            <a:ext cx="10599122" cy="369888"/>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埃纳妥单抗与现有治疗方案在接受过至少三线治疗的复发或难治多发性骨髓瘤患者的</a:t>
            </a:r>
            <a:r>
              <a:rPr lang="en-US" altLang="zh-CN" dirty="0">
                <a:latin typeface="微软雅黑" panose="020B0503020204020204" pitchFamily="34" charset="-122"/>
                <a:ea typeface="微软雅黑" panose="020B0503020204020204" pitchFamily="34" charset="-122"/>
              </a:rPr>
              <a:t>PFS</a:t>
            </a:r>
            <a:r>
              <a:rPr lang="zh-CN" altLang="en-US" dirty="0">
                <a:latin typeface="微软雅黑" panose="020B0503020204020204" pitchFamily="34" charset="-122"/>
                <a:ea typeface="微软雅黑" panose="020B0503020204020204" pitchFamily="34" charset="-122"/>
              </a:rPr>
              <a:t>和</a:t>
            </a:r>
            <a:r>
              <a:rPr lang="en-US" altLang="zh-CN" dirty="0">
                <a:latin typeface="微软雅黑" panose="020B0503020204020204" pitchFamily="34" charset="-122"/>
                <a:ea typeface="微软雅黑" panose="020B0503020204020204" pitchFamily="34" charset="-122"/>
              </a:rPr>
              <a:t>OS</a:t>
            </a:r>
            <a:r>
              <a:rPr lang="zh-CN" altLang="en-US" dirty="0">
                <a:latin typeface="微软雅黑" panose="020B0503020204020204" pitchFamily="34" charset="-122"/>
                <a:ea typeface="微软雅黑" panose="020B0503020204020204" pitchFamily="34" charset="-122"/>
              </a:rPr>
              <a:t>数据：</a:t>
            </a:r>
          </a:p>
        </p:txBody>
      </p:sp>
      <p:sp>
        <p:nvSpPr>
          <p:cNvPr id="60" name="文本框 59">
            <a:extLst>
              <a:ext uri="{FF2B5EF4-FFF2-40B4-BE49-F238E27FC236}">
                <a16:creationId xmlns:a16="http://schemas.microsoft.com/office/drawing/2014/main" id="{F27E2AAD-933D-55C8-DEF5-3C8678080130}"/>
              </a:ext>
            </a:extLst>
          </p:cNvPr>
          <p:cNvSpPr txBox="1"/>
          <p:nvPr/>
        </p:nvSpPr>
        <p:spPr bwMode="gray">
          <a:xfrm>
            <a:off x="622300" y="5608862"/>
            <a:ext cx="11063478" cy="490262"/>
          </a:xfrm>
          <a:prstGeom prst="rect">
            <a:avLst/>
          </a:prstGeom>
          <a:noFill/>
        </p:spPr>
        <p:txBody>
          <a:bodyPr wrap="square">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1.LocoMMotion</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研究（</a:t>
            </a:r>
            <a:r>
              <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N=248</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），是第一项对三重暴露</a:t>
            </a:r>
            <a:r>
              <a:rPr lang="zh-CN" altLang="en-US" sz="1100" dirty="0">
                <a:solidFill>
                  <a:srgbClr val="000000"/>
                </a:solidFill>
                <a:latin typeface="微软雅黑" panose="020B0503020204020204" pitchFamily="34" charset="-122"/>
                <a:ea typeface="微软雅黑" panose="020B0503020204020204" pitchFamily="34" charset="-122"/>
              </a:rPr>
              <a:t>复发或难治多发性骨髓瘤</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患者的跨国、前瞻性、观察性研究，分析真实世界治疗方案的有效性与安全性。</a:t>
            </a:r>
            <a:endPar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lvl="0">
              <a:lnSpc>
                <a:spcPct val="110000"/>
              </a:lnSpc>
              <a:spcBef>
                <a:spcPts val="300"/>
              </a:spcBef>
              <a:defRPr/>
            </a:pPr>
            <a:r>
              <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埃纳妥单抗上市临床</a:t>
            </a:r>
            <a:r>
              <a:rPr lang="zh-CN" altLang="en-US" sz="1100" dirty="0">
                <a:solidFill>
                  <a:srgbClr val="000000"/>
                </a:solidFill>
                <a:latin typeface="微软雅黑" panose="020B0503020204020204" pitchFamily="34" charset="-122"/>
                <a:ea typeface="微软雅黑" panose="020B0503020204020204" pitchFamily="34" charset="-122"/>
              </a:rPr>
              <a:t>研究（</a:t>
            </a:r>
            <a:r>
              <a:rPr lang="en-US" altLang="zh-CN" sz="1100" dirty="0">
                <a:solidFill>
                  <a:srgbClr val="000000"/>
                </a:solidFill>
                <a:latin typeface="微软雅黑" panose="020B0503020204020204" pitchFamily="34" charset="-122"/>
                <a:ea typeface="微软雅黑" panose="020B0503020204020204" pitchFamily="34" charset="-122"/>
              </a:rPr>
              <a:t>N=187)</a:t>
            </a: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，开放标签，全球多中心，单臂研究。</a:t>
            </a:r>
          </a:p>
        </p:txBody>
      </p:sp>
    </p:spTree>
    <p:extLst>
      <p:ext uri="{BB962C8B-B14F-4D97-AF65-F5344CB8AC3E}">
        <p14:creationId xmlns:p14="http://schemas.microsoft.com/office/powerpoint/2010/main" val="3641647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E6B9B-673D-B00C-3270-37AF923AE239}"/>
            </a:ext>
          </a:extLst>
        </p:cNvPr>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1959593D-3949-3C30-FAF9-8512E9DAAD6E}"/>
              </a:ext>
            </a:extLst>
          </p:cNvPr>
          <p:cNvGraphicFramePr>
            <a:graphicFrameLocks noChangeAspect="1"/>
          </p:cNvGraphicFramePr>
          <p:nvPr>
            <p:custDataLst>
              <p:tags r:id="rId1"/>
            </p:custDataLst>
            <p:extLst>
              <p:ext uri="{D42A27DB-BD31-4B8C-83A1-F6EECF244321}">
                <p14:modId xmlns:p14="http://schemas.microsoft.com/office/powerpoint/2010/main" val="1861042680"/>
              </p:ext>
            </p:ext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1959593D-3949-3C30-FAF9-8512E9DAAD6E}"/>
                          </a:ext>
                        </a:extLst>
                      </p:cNvPr>
                      <p:cNvPicPr/>
                      <p:nvPr/>
                    </p:nvPicPr>
                    <p:blipFill>
                      <a:blip r:embed="rId5"/>
                      <a:stretch>
                        <a:fillRect/>
                      </a:stretch>
                    </p:blipFill>
                    <p:spPr>
                      <a:xfrm>
                        <a:off x="4762" y="2480"/>
                        <a:ext cx="1588" cy="1588"/>
                      </a:xfrm>
                      <a:prstGeom prst="rect">
                        <a:avLst/>
                      </a:prstGeom>
                    </p:spPr>
                  </p:pic>
                </p:oleObj>
              </mc:Fallback>
            </mc:AlternateContent>
          </a:graphicData>
        </a:graphic>
      </p:graphicFrame>
      <p:cxnSp>
        <p:nvCxnSpPr>
          <p:cNvPr id="14" name="直接连接符 13">
            <a:extLst>
              <a:ext uri="{FF2B5EF4-FFF2-40B4-BE49-F238E27FC236}">
                <a16:creationId xmlns:a16="http://schemas.microsoft.com/office/drawing/2014/main" id="{B16270FC-50EE-CBAF-4AF2-F21015AB355D}"/>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 name="标题 4">
            <a:extLst>
              <a:ext uri="{FF2B5EF4-FFF2-40B4-BE49-F238E27FC236}">
                <a16:creationId xmlns:a16="http://schemas.microsoft.com/office/drawing/2014/main" id="{B7463CE6-986E-44EC-E961-CAC673F36F82}"/>
              </a:ext>
            </a:extLst>
          </p:cNvPr>
          <p:cNvSpPr>
            <a:spLocks noGrp="1"/>
          </p:cNvSpPr>
          <p:nvPr>
            <p:ph type="title"/>
          </p:nvPr>
        </p:nvSpPr>
        <p:spPr>
          <a:xfrm>
            <a:off x="432000" y="612000"/>
            <a:ext cx="10508995" cy="446136"/>
          </a:xfrm>
        </p:spPr>
        <p:txBody>
          <a:bodyPr vert="horz"/>
          <a:lstStyle/>
          <a:p>
            <a:pPr>
              <a:lnSpc>
                <a:spcPct val="100000"/>
              </a:lnSpc>
            </a:pPr>
            <a:r>
              <a:rPr kumimoji="0" lang="zh-CN" altLang="en-US" sz="2400" b="1" i="0" u="none" strike="noStrike" kern="1200" cap="none" spc="0" normalizeH="0" baseline="0" noProof="0" dirty="0">
                <a:ln>
                  <a:noFill/>
                </a:ln>
                <a:solidFill>
                  <a:srgbClr val="000000"/>
                </a:solidFill>
                <a:effectLst/>
                <a:uLnTx/>
                <a:uFillTx/>
                <a:latin typeface="+mj-ea"/>
                <a:cs typeface="+mn-cs"/>
              </a:rPr>
              <a:t>国内外</a:t>
            </a:r>
            <a:r>
              <a:rPr kumimoji="0" lang="zh-CN" altLang="en-US" sz="2400" b="1" i="0" u="none" strike="noStrike" kern="1200" cap="none" spc="0" normalizeH="0" baseline="0" noProof="0" dirty="0">
                <a:ln>
                  <a:noFill/>
                </a:ln>
                <a:solidFill>
                  <a:schemeClr val="accent1"/>
                </a:solidFill>
                <a:effectLst/>
                <a:uLnTx/>
                <a:uFillTx/>
                <a:latin typeface="+mj-ea"/>
                <a:cs typeface="+mn-cs"/>
              </a:rPr>
              <a:t>指南一致推荐</a:t>
            </a:r>
            <a:r>
              <a:rPr kumimoji="0" lang="zh-CN" altLang="en-US" sz="2400" b="1" i="0" u="none" strike="noStrike" kern="1200" cap="none" spc="0" normalizeH="0" baseline="0" noProof="0" dirty="0">
                <a:ln>
                  <a:noFill/>
                </a:ln>
                <a:solidFill>
                  <a:srgbClr val="000000"/>
                </a:solidFill>
                <a:effectLst/>
                <a:uLnTx/>
                <a:uFillTx/>
                <a:latin typeface="+mj-ea"/>
                <a:cs typeface="+mn-cs"/>
              </a:rPr>
              <a:t>双特异性抗体埃纳妥单抗</a:t>
            </a:r>
            <a:endParaRPr lang="zh-CN" altLang="en-US" sz="2400" dirty="0">
              <a:latin typeface="+mj-ea"/>
            </a:endParaRPr>
          </a:p>
        </p:txBody>
      </p:sp>
      <p:sp>
        <p:nvSpPr>
          <p:cNvPr id="3" name="文本框 2">
            <a:extLst>
              <a:ext uri="{FF2B5EF4-FFF2-40B4-BE49-F238E27FC236}">
                <a16:creationId xmlns:a16="http://schemas.microsoft.com/office/drawing/2014/main" id="{E7B157EC-D55F-820D-A7A4-C686ECEE90AA}"/>
              </a:ext>
            </a:extLst>
          </p:cNvPr>
          <p:cNvSpPr txBox="1"/>
          <p:nvPr/>
        </p:nvSpPr>
        <p:spPr bwMode="gray">
          <a:xfrm>
            <a:off x="3433862" y="507507"/>
            <a:ext cx="8054399" cy="420087"/>
          </a:xfrm>
          <a:prstGeom prst="rect">
            <a:avLst/>
          </a:prstGeom>
        </p:spPr>
        <p:txBody>
          <a:bodyPr wrap="square" lIns="45708" tIns="45708" rIns="45708" bIns="45708"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zh-CN" altLang="en-US" sz="1999"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045C0DBD-D206-2BB2-966E-D37FDC9BCB7A}"/>
              </a:ext>
            </a:extLst>
          </p:cNvPr>
          <p:cNvSpPr/>
          <p:nvPr/>
        </p:nvSpPr>
        <p:spPr bwMode="gray">
          <a:xfrm>
            <a:off x="10364766" y="-36576"/>
            <a:ext cx="1900386" cy="446137"/>
          </a:xfrm>
          <a:prstGeom prst="rect">
            <a:avLst/>
          </a:prstGeom>
          <a:no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埃纳妥单抗注射液</a:t>
            </a:r>
          </a:p>
        </p:txBody>
      </p:sp>
      <p:graphicFrame>
        <p:nvGraphicFramePr>
          <p:cNvPr id="70" name="表格 69">
            <a:extLst>
              <a:ext uri="{FF2B5EF4-FFF2-40B4-BE49-F238E27FC236}">
                <a16:creationId xmlns:a16="http://schemas.microsoft.com/office/drawing/2014/main" id="{2AE89F38-DE0C-4FCD-663C-25DB90AB6C25}"/>
              </a:ext>
            </a:extLst>
          </p:cNvPr>
          <p:cNvGraphicFramePr>
            <a:graphicFrameLocks noGrp="1"/>
          </p:cNvGraphicFramePr>
          <p:nvPr>
            <p:extLst>
              <p:ext uri="{D42A27DB-BD31-4B8C-83A1-F6EECF244321}">
                <p14:modId xmlns:p14="http://schemas.microsoft.com/office/powerpoint/2010/main" val="637065642"/>
              </p:ext>
            </p:extLst>
          </p:nvPr>
        </p:nvGraphicFramePr>
        <p:xfrm>
          <a:off x="617337" y="1539593"/>
          <a:ext cx="10870924" cy="3996394"/>
        </p:xfrm>
        <a:graphic>
          <a:graphicData uri="http://schemas.openxmlformats.org/drawingml/2006/table">
            <a:tbl>
              <a:tblPr firstRow="1" bandRow="1">
                <a:effectLst/>
                <a:tableStyleId>{5C22544A-7EE6-4342-B048-85BDC9FD1C3A}</a:tableStyleId>
              </a:tblPr>
              <a:tblGrid>
                <a:gridCol w="4104819">
                  <a:extLst>
                    <a:ext uri="{9D8B030D-6E8A-4147-A177-3AD203B41FA5}">
                      <a16:colId xmlns:a16="http://schemas.microsoft.com/office/drawing/2014/main" val="1239309480"/>
                    </a:ext>
                  </a:extLst>
                </a:gridCol>
                <a:gridCol w="6766105">
                  <a:extLst>
                    <a:ext uri="{9D8B030D-6E8A-4147-A177-3AD203B41FA5}">
                      <a16:colId xmlns:a16="http://schemas.microsoft.com/office/drawing/2014/main" val="1275627640"/>
                    </a:ext>
                  </a:extLst>
                </a:gridCol>
              </a:tblGrid>
              <a:tr h="636679">
                <a:tc>
                  <a:txBody>
                    <a:bodyPr/>
                    <a:lstStyle/>
                    <a:p>
                      <a:pPr marL="0" indent="0" algn="ctr" defTabSz="914400" rtl="0" eaLnBrk="1" latinLnBrk="0" hangingPunct="1">
                        <a:lnSpc>
                          <a:spcPct val="100000"/>
                        </a:lnSpc>
                        <a:spcBef>
                          <a:spcPts val="0"/>
                        </a:spcBef>
                        <a:buFont typeface="+mj-lt"/>
                        <a:buNone/>
                      </a:pPr>
                      <a:r>
                        <a:rPr kumimoji="0"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pis For Office" panose="02010600030101010101" charset="0"/>
                          <a:sym typeface="Verdana" panose="020B0604030504040204"/>
                        </a:rPr>
                        <a:t>指南</a:t>
                      </a:r>
                      <a:r>
                        <a:rPr kumimoji="0" lang="zh-CN" altLang="en-US" sz="1800" b="1" i="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rPr>
                        <a:t>推荐</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marL="0" indent="0" algn="ctr" defTabSz="914400" rtl="0" eaLnBrk="1" latinLnBrk="0" hangingPunct="1">
                        <a:lnSpc>
                          <a:spcPct val="100000"/>
                        </a:lnSpc>
                        <a:spcBef>
                          <a:spcPts val="0"/>
                        </a:spcBef>
                        <a:buFont typeface="+mj-lt"/>
                        <a:buNone/>
                      </a:pPr>
                      <a:r>
                        <a:rPr kumimoji="0" lang="zh-CN" altLang="en-US" sz="1800" b="1" i="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rPr>
                        <a:t>推荐内容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5989243"/>
                  </a:ext>
                </a:extLst>
              </a:tr>
              <a:tr h="1119905">
                <a:tc>
                  <a:txBody>
                    <a:bodyPr/>
                    <a:lstStyle/>
                    <a:p>
                      <a:pPr marL="72000" marR="0" lvl="0" indent="0" algn="l" defTabSz="914400" rtl="0" eaLnBrk="1" fontAlgn="auto" latinLnBrk="0" hangingPunct="1">
                        <a:lnSpc>
                          <a:spcPct val="150000"/>
                        </a:lnSpc>
                        <a:spcBef>
                          <a:spcPts val="1200"/>
                        </a:spcBef>
                        <a:spcAft>
                          <a:spcPts val="0"/>
                        </a:spcAft>
                        <a:buClrTx/>
                        <a:buSzTx/>
                        <a:buFontTx/>
                        <a:buNone/>
                        <a:tabLst/>
                        <a:defRPr/>
                      </a:pPr>
                      <a:r>
                        <a:rPr lang="zh-CN" altLang="en-US" sz="1800" b="1" dirty="0">
                          <a:latin typeface="微软雅黑" panose="020B0503020204020204" pitchFamily="34" charset="-122"/>
                          <a:ea typeface="微软雅黑" panose="020B0503020204020204" pitchFamily="34" charset="-122"/>
                        </a:rPr>
                        <a:t>中国多发性骨髓瘤诊治指南</a:t>
                      </a:r>
                      <a:r>
                        <a:rPr lang="en-US" altLang="zh-CN" sz="1800" b="0" dirty="0">
                          <a:latin typeface="微软雅黑" panose="020B0503020204020204" pitchFamily="34" charset="-122"/>
                          <a:ea typeface="微软雅黑" panose="020B0503020204020204" pitchFamily="34" charset="-122"/>
                        </a:rPr>
                        <a:t>(2024)</a:t>
                      </a:r>
                      <a:r>
                        <a:rPr lang="en-US" altLang="zh-CN" sz="1800" b="0" baseline="30000" dirty="0">
                          <a:latin typeface="微软雅黑" panose="020B0503020204020204" pitchFamily="34" charset="-122"/>
                          <a:ea typeface="微软雅黑" panose="020B0503020204020204" pitchFamily="34" charset="-122"/>
                        </a:rPr>
                        <a:t>1</a:t>
                      </a:r>
                      <a:endParaRPr lang="zh-CN" altLang="en-US" sz="1800" b="0" dirty="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72000" marR="0" lvl="0" indent="0" algn="l" defTabSz="914400" rtl="0" eaLnBrk="1" fontAlgn="auto" latinLnBrk="0" hangingPunct="1">
                        <a:lnSpc>
                          <a:spcPct val="150000"/>
                        </a:lnSpc>
                        <a:spcBef>
                          <a:spcPts val="1200"/>
                        </a:spcBef>
                        <a:spcAft>
                          <a:spcPts val="0"/>
                        </a:spcAft>
                        <a:buClrTx/>
                        <a:buSzTx/>
                        <a:buFontTx/>
                        <a:buNone/>
                        <a:tabLst/>
                        <a:defRPr/>
                      </a:pPr>
                      <a:r>
                        <a:rPr lang="zh-CN" altLang="en-US" sz="1600" b="0" dirty="0">
                          <a:latin typeface="微软雅黑" panose="020B0503020204020204" pitchFamily="34" charset="-122"/>
                          <a:ea typeface="微软雅黑" panose="020B0503020204020204" pitchFamily="34" charset="-122"/>
                        </a:rPr>
                        <a:t>二线及以上复发</a:t>
                      </a:r>
                      <a:r>
                        <a:rPr lang="en-US" altLang="zh-CN" sz="1600" b="0" dirty="0">
                          <a:latin typeface="微软雅黑" panose="020B0503020204020204" pitchFamily="34" charset="-122"/>
                          <a:ea typeface="微软雅黑" panose="020B0503020204020204" pitchFamily="34" charset="-122"/>
                        </a:rPr>
                        <a:t>MM</a:t>
                      </a:r>
                      <a:r>
                        <a:rPr lang="zh-CN" altLang="en-US" sz="1600" b="0" dirty="0">
                          <a:latin typeface="微软雅黑" panose="020B0503020204020204" pitchFamily="34" charset="-122"/>
                          <a:ea typeface="微软雅黑" panose="020B0503020204020204" pitchFamily="34" charset="-122"/>
                        </a:rPr>
                        <a:t>患者，</a:t>
                      </a:r>
                      <a:r>
                        <a:rPr lang="zh-CN" altLang="en-US" sz="2000" b="1" dirty="0">
                          <a:solidFill>
                            <a:srgbClr val="C00000"/>
                          </a:solidFill>
                          <a:latin typeface="微软雅黑" panose="020B0503020204020204" pitchFamily="34" charset="-122"/>
                          <a:ea typeface="微软雅黑" panose="020B0503020204020204" pitchFamily="34" charset="-122"/>
                        </a:rPr>
                        <a:t>强推荐</a:t>
                      </a:r>
                      <a:r>
                        <a:rPr lang="zh-CN" altLang="en-US" sz="1600" b="1" dirty="0">
                          <a:latin typeface="微软雅黑" panose="020B0503020204020204" pitchFamily="34" charset="-122"/>
                          <a:ea typeface="微软雅黑" panose="020B0503020204020204" pitchFamily="34" charset="-122"/>
                        </a:rPr>
                        <a:t>双特异性抗体</a:t>
                      </a:r>
                      <a:r>
                        <a:rPr lang="zh-CN" altLang="en-US" sz="1600" b="0" dirty="0">
                          <a:latin typeface="微软雅黑" panose="020B0503020204020204" pitchFamily="34" charset="-122"/>
                          <a:ea typeface="微软雅黑" panose="020B0503020204020204" pitchFamily="34" charset="-122"/>
                        </a:rPr>
                        <a:t>（包括</a:t>
                      </a:r>
                      <a:r>
                        <a:rPr lang="en-US" altLang="zh-CN" sz="1600" b="0" dirty="0">
                          <a:latin typeface="微软雅黑" panose="020B0503020204020204" pitchFamily="34" charset="-122"/>
                          <a:ea typeface="微软雅黑" panose="020B0503020204020204" pitchFamily="34" charset="-122"/>
                        </a:rPr>
                        <a:t>BCMA</a:t>
                      </a:r>
                      <a:r>
                        <a:rPr lang="zh-CN" altLang="en-US" sz="1600" b="0" dirty="0">
                          <a:latin typeface="微软雅黑" panose="020B0503020204020204" pitchFamily="34" charset="-122"/>
                          <a:ea typeface="微软雅黑" panose="020B0503020204020204" pitchFamily="34" charset="-122"/>
                        </a:rPr>
                        <a:t>双抗）</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279383285"/>
                  </a:ext>
                </a:extLst>
              </a:tr>
              <a:tr h="1119905">
                <a:tc>
                  <a:txBody>
                    <a:bodyPr/>
                    <a:lstStyle/>
                    <a:p>
                      <a:pPr marL="72000" marR="0" lvl="0" indent="0" algn="l" defTabSz="914400" rtl="0" eaLnBrk="1" fontAlgn="auto" latinLnBrk="0" hangingPunct="1">
                        <a:lnSpc>
                          <a:spcPct val="150000"/>
                        </a:lnSpc>
                        <a:spcBef>
                          <a:spcPts val="1200"/>
                        </a:spcBef>
                        <a:spcAft>
                          <a:spcPts val="0"/>
                        </a:spcAft>
                        <a:buClrTx/>
                        <a:buSzTx/>
                        <a:buFontTx/>
                        <a:buNone/>
                        <a:tabLst/>
                        <a:defRPr/>
                      </a:pPr>
                      <a:r>
                        <a:rPr lang="en-US" altLang="zh-CN" sz="2000" b="1" dirty="0">
                          <a:latin typeface="微软雅黑" panose="020B0503020204020204" pitchFamily="34" charset="-122"/>
                          <a:ea typeface="微软雅黑" panose="020B0503020204020204" pitchFamily="34" charset="-122"/>
                        </a:rPr>
                        <a:t>CSCO</a:t>
                      </a:r>
                      <a:r>
                        <a:rPr lang="zh-CN" altLang="en-US" sz="1800" b="0" dirty="0">
                          <a:latin typeface="微软雅黑" panose="020B0503020204020204" pitchFamily="34" charset="-122"/>
                          <a:ea typeface="微软雅黑" panose="020B0503020204020204" pitchFamily="34" charset="-122"/>
                        </a:rPr>
                        <a:t>多发性骨髓瘤诊疗指南</a:t>
                      </a:r>
                      <a:r>
                        <a:rPr lang="en-US" altLang="zh-CN" sz="1800" b="0" dirty="0">
                          <a:latin typeface="微软雅黑" panose="020B0503020204020204" pitchFamily="34" charset="-122"/>
                          <a:ea typeface="微软雅黑" panose="020B0503020204020204" pitchFamily="34" charset="-122"/>
                        </a:rPr>
                        <a:t>(2025)</a:t>
                      </a:r>
                      <a:r>
                        <a:rPr lang="en-US" altLang="zh-CN" sz="1800" b="0" baseline="30000" dirty="0">
                          <a:latin typeface="微软雅黑" panose="020B0503020204020204" pitchFamily="34" charset="-122"/>
                          <a:ea typeface="微软雅黑" panose="020B0503020204020204" pitchFamily="34" charset="-122"/>
                        </a:rPr>
                        <a:t>2</a:t>
                      </a:r>
                      <a:endParaRPr lang="zh-CN" altLang="en-US" sz="1800" b="0" dirty="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72000" marR="0" lvl="0" indent="0" algn="l" defTabSz="914400" rtl="0" eaLnBrk="1" fontAlgn="auto" latinLnBrk="0" hangingPunct="1">
                        <a:lnSpc>
                          <a:spcPct val="150000"/>
                        </a:lnSpc>
                        <a:spcBef>
                          <a:spcPts val="1200"/>
                        </a:spcBef>
                        <a:spcAft>
                          <a:spcPts val="0"/>
                        </a:spcAft>
                        <a:buClrTx/>
                        <a:buSzTx/>
                        <a:buFontTx/>
                        <a:buNone/>
                        <a:tabLst/>
                        <a:defRPr/>
                      </a:pPr>
                      <a:r>
                        <a:rPr lang="en-US" altLang="zh-CN" sz="2000" b="1" dirty="0">
                          <a:solidFill>
                            <a:srgbClr val="C00000"/>
                          </a:solidFill>
                          <a:latin typeface="微软雅黑" panose="020B0503020204020204" pitchFamily="34" charset="-122"/>
                          <a:ea typeface="微软雅黑" panose="020B0503020204020204" pitchFamily="34" charset="-122"/>
                        </a:rPr>
                        <a:t>I</a:t>
                      </a:r>
                      <a:r>
                        <a:rPr lang="zh-CN" altLang="en-US" sz="2000" b="1" dirty="0">
                          <a:solidFill>
                            <a:srgbClr val="C00000"/>
                          </a:solidFill>
                          <a:latin typeface="微软雅黑" panose="020B0503020204020204" pitchFamily="34" charset="-122"/>
                          <a:ea typeface="微软雅黑" panose="020B0503020204020204" pitchFamily="34" charset="-122"/>
                        </a:rPr>
                        <a:t>级推荐</a:t>
                      </a:r>
                      <a:r>
                        <a:rPr lang="zh-CN" altLang="en-US" sz="1600" b="0" dirty="0">
                          <a:latin typeface="微软雅黑" panose="020B0503020204020204" pitchFamily="34" charset="-122"/>
                          <a:ea typeface="微软雅黑" panose="020B0503020204020204" pitchFamily="34" charset="-122"/>
                        </a:rPr>
                        <a:t>既往</a:t>
                      </a:r>
                      <a:r>
                        <a:rPr lang="en-US" altLang="zh-CN" sz="1600" b="0" dirty="0">
                          <a:latin typeface="微软雅黑" panose="020B0503020204020204" pitchFamily="34" charset="-122"/>
                          <a:ea typeface="微软雅黑" panose="020B0503020204020204" pitchFamily="34" charset="-122"/>
                        </a:rPr>
                        <a:t>3</a:t>
                      </a:r>
                      <a:r>
                        <a:rPr lang="zh-CN" altLang="en-US" sz="1600" b="0" dirty="0">
                          <a:latin typeface="微软雅黑" panose="020B0503020204020204" pitchFamily="34" charset="-122"/>
                          <a:ea typeface="微软雅黑" panose="020B0503020204020204" pitchFamily="34" charset="-122"/>
                        </a:rPr>
                        <a:t>种治疗方案失败后的复发或难治</a:t>
                      </a:r>
                      <a:r>
                        <a:rPr lang="en-US" altLang="zh-CN" sz="1600" b="0" dirty="0">
                          <a:latin typeface="微软雅黑" panose="020B0503020204020204" pitchFamily="34" charset="-122"/>
                          <a:ea typeface="微软雅黑" panose="020B0503020204020204" pitchFamily="34" charset="-122"/>
                        </a:rPr>
                        <a:t>MM</a:t>
                      </a:r>
                      <a:r>
                        <a:rPr lang="zh-CN" altLang="en-US" sz="1600" b="0" dirty="0">
                          <a:latin typeface="微软雅黑" panose="020B0503020204020204" pitchFamily="34" charset="-122"/>
                          <a:ea typeface="微软雅黑" panose="020B0503020204020204" pitchFamily="34" charset="-122"/>
                        </a:rPr>
                        <a:t>患者应用</a:t>
                      </a:r>
                      <a:r>
                        <a:rPr lang="zh-CN" altLang="en-US" sz="1600" b="1" dirty="0">
                          <a:solidFill>
                            <a:schemeClr val="tx1"/>
                          </a:solidFill>
                          <a:latin typeface="微软雅黑" panose="020B0503020204020204" pitchFamily="34" charset="-122"/>
                          <a:ea typeface="微软雅黑" panose="020B0503020204020204" pitchFamily="34" charset="-122"/>
                        </a:rPr>
                        <a:t>埃纳妥单抗</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845063451"/>
                  </a:ext>
                </a:extLst>
              </a:tr>
              <a:tr h="1119905">
                <a:tc>
                  <a:txBody>
                    <a:bodyPr/>
                    <a:lstStyle/>
                    <a:p>
                      <a:pPr marL="72000" marR="0" lvl="0" indent="0" algn="l" defTabSz="914400" rtl="0" eaLnBrk="1" fontAlgn="auto" latinLnBrk="0" hangingPunct="1">
                        <a:lnSpc>
                          <a:spcPct val="150000"/>
                        </a:lnSpc>
                        <a:spcBef>
                          <a:spcPts val="1200"/>
                        </a:spcBef>
                        <a:spcAft>
                          <a:spcPts val="0"/>
                        </a:spcAft>
                        <a:buClrTx/>
                        <a:buSzTx/>
                        <a:buFontTx/>
                        <a:buNone/>
                        <a:tabLst/>
                        <a:defRPr/>
                      </a:pPr>
                      <a:r>
                        <a:rPr lang="en-US" altLang="zh-CN" sz="2000" b="1" dirty="0">
                          <a:latin typeface="微软雅黑" panose="020B0503020204020204" pitchFamily="34" charset="-122"/>
                          <a:ea typeface="微软雅黑" panose="020B0503020204020204" pitchFamily="34" charset="-122"/>
                        </a:rPr>
                        <a:t>NCCN</a:t>
                      </a:r>
                      <a:r>
                        <a:rPr lang="zh-CN" altLang="en-US" sz="1800" b="0" dirty="0">
                          <a:latin typeface="微软雅黑" panose="020B0503020204020204" pitchFamily="34" charset="-122"/>
                          <a:ea typeface="微软雅黑" panose="020B0503020204020204" pitchFamily="34" charset="-122"/>
                        </a:rPr>
                        <a:t>多发性骨髓瘤指南</a:t>
                      </a:r>
                      <a:r>
                        <a:rPr lang="en-US" altLang="zh-CN" sz="1800" b="0" kern="1200" baseline="30000" dirty="0">
                          <a:solidFill>
                            <a:schemeClr val="dk1"/>
                          </a:solidFill>
                          <a:latin typeface="微软雅黑" panose="020B0503020204020204" pitchFamily="34" charset="-122"/>
                          <a:ea typeface="微软雅黑" panose="020B0503020204020204" pitchFamily="34" charset="-122"/>
                          <a:cs typeface="+mn-cs"/>
                        </a:rPr>
                        <a:t>3</a:t>
                      </a:r>
                      <a:endParaRPr lang="zh-CN" altLang="en-US" sz="1800" b="0" dirty="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72000" marR="0" lvl="0" indent="0" algn="l" defTabSz="914400" rtl="0" eaLnBrk="1" fontAlgn="auto" latinLnBrk="0" hangingPunct="1">
                        <a:lnSpc>
                          <a:spcPct val="150000"/>
                        </a:lnSpc>
                        <a:spcBef>
                          <a:spcPts val="1200"/>
                        </a:spcBef>
                        <a:spcAft>
                          <a:spcPts val="0"/>
                        </a:spcAft>
                        <a:buClrTx/>
                        <a:buSzTx/>
                        <a:buFontTx/>
                        <a:buNone/>
                        <a:tabLst/>
                        <a:defRPr/>
                      </a:pPr>
                      <a:r>
                        <a:rPr lang="zh-CN" altLang="en-US" sz="1600" b="0" dirty="0">
                          <a:latin typeface="微软雅黑" panose="020B0503020204020204" pitchFamily="34" charset="-122"/>
                          <a:ea typeface="微软雅黑" panose="020B0503020204020204" pitchFamily="34" charset="-122"/>
                        </a:rPr>
                        <a:t>对至少</a:t>
                      </a:r>
                      <a:r>
                        <a:rPr lang="en-US" altLang="zh-CN" sz="1600" b="0" dirty="0">
                          <a:latin typeface="微软雅黑" panose="020B0503020204020204" pitchFamily="34" charset="-122"/>
                          <a:ea typeface="微软雅黑" panose="020B0503020204020204" pitchFamily="34" charset="-122"/>
                        </a:rPr>
                        <a:t>4</a:t>
                      </a:r>
                      <a:r>
                        <a:rPr lang="zh-CN" altLang="en-US" sz="1600" b="0" dirty="0">
                          <a:latin typeface="微软雅黑" panose="020B0503020204020204" pitchFamily="34" charset="-122"/>
                          <a:ea typeface="微软雅黑" panose="020B0503020204020204" pitchFamily="34" charset="-122"/>
                        </a:rPr>
                        <a:t>次既往治疗后</a:t>
                      </a:r>
                      <a:r>
                        <a:rPr lang="en-US" altLang="zh-CN" sz="1600" b="0" dirty="0">
                          <a:latin typeface="微软雅黑" panose="020B0503020204020204" pitchFamily="34" charset="-122"/>
                          <a:ea typeface="微软雅黑" panose="020B0503020204020204" pitchFamily="34" charset="-122"/>
                        </a:rPr>
                        <a:t>(CD38</a:t>
                      </a:r>
                      <a:r>
                        <a:rPr lang="zh-CN" altLang="en-US" sz="1600" b="0" dirty="0">
                          <a:latin typeface="微软雅黑" panose="020B0503020204020204" pitchFamily="34" charset="-122"/>
                          <a:ea typeface="微软雅黑" panose="020B0503020204020204" pitchFamily="34" charset="-122"/>
                        </a:rPr>
                        <a:t>单抗、蛋白酶抑制剂、免疫调节剂</a:t>
                      </a:r>
                      <a:r>
                        <a:rPr lang="en-US" altLang="zh-CN" sz="1600" b="0" dirty="0">
                          <a:latin typeface="微软雅黑" panose="020B0503020204020204" pitchFamily="34" charset="-122"/>
                          <a:ea typeface="微软雅黑" panose="020B0503020204020204" pitchFamily="34" charset="-122"/>
                        </a:rPr>
                        <a:t>)</a:t>
                      </a:r>
                      <a:r>
                        <a:rPr lang="zh-CN" altLang="en-US" sz="1600" b="0" dirty="0">
                          <a:latin typeface="微软雅黑" panose="020B0503020204020204" pitchFamily="34" charset="-122"/>
                          <a:ea typeface="微软雅黑" panose="020B0503020204020204" pitchFamily="34" charset="-122"/>
                        </a:rPr>
                        <a:t>的复发或难治</a:t>
                      </a:r>
                      <a:r>
                        <a:rPr lang="en-US" altLang="zh-CN" sz="1600" b="0" dirty="0">
                          <a:latin typeface="微软雅黑" panose="020B0503020204020204" pitchFamily="34" charset="-122"/>
                          <a:ea typeface="微软雅黑" panose="020B0503020204020204" pitchFamily="34" charset="-122"/>
                        </a:rPr>
                        <a:t>MM</a:t>
                      </a:r>
                      <a:r>
                        <a:rPr lang="zh-CN" altLang="en-US" sz="1600" b="0" dirty="0">
                          <a:latin typeface="微软雅黑" panose="020B0503020204020204" pitchFamily="34" charset="-122"/>
                          <a:ea typeface="微软雅黑" panose="020B0503020204020204" pitchFamily="34" charset="-122"/>
                        </a:rPr>
                        <a:t>患者，</a:t>
                      </a:r>
                      <a:r>
                        <a:rPr lang="zh-CN" altLang="en-US" sz="2000" b="1" dirty="0">
                          <a:solidFill>
                            <a:srgbClr val="C00000"/>
                          </a:solidFill>
                          <a:latin typeface="微软雅黑" panose="020B0503020204020204" pitchFamily="34" charset="-122"/>
                          <a:ea typeface="微软雅黑" panose="020B0503020204020204" pitchFamily="34" charset="-122"/>
                        </a:rPr>
                        <a:t>首选</a:t>
                      </a:r>
                      <a:r>
                        <a:rPr lang="zh-CN" altLang="en-US" sz="1600" b="1" dirty="0">
                          <a:latin typeface="微软雅黑" panose="020B0503020204020204" pitchFamily="34" charset="-122"/>
                          <a:ea typeface="微软雅黑" panose="020B0503020204020204" pitchFamily="34" charset="-122"/>
                        </a:rPr>
                        <a:t>双特异性抗体</a:t>
                      </a:r>
                      <a:r>
                        <a:rPr lang="zh-CN" altLang="en-US" sz="1600" b="0" dirty="0">
                          <a:latin typeface="微软雅黑" panose="020B0503020204020204" pitchFamily="34" charset="-122"/>
                          <a:ea typeface="微软雅黑" panose="020B0503020204020204" pitchFamily="34" charset="-122"/>
                        </a:rPr>
                        <a:t>（埃纳妥单抗）</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2234053"/>
                  </a:ext>
                </a:extLst>
              </a:tr>
            </a:tbl>
          </a:graphicData>
        </a:graphic>
      </p:graphicFrame>
      <p:sp>
        <p:nvSpPr>
          <p:cNvPr id="8" name="文本框 7">
            <a:extLst>
              <a:ext uri="{FF2B5EF4-FFF2-40B4-BE49-F238E27FC236}">
                <a16:creationId xmlns:a16="http://schemas.microsoft.com/office/drawing/2014/main" id="{59B0B2DC-1400-1C63-0F50-93706DB4C071}"/>
              </a:ext>
            </a:extLst>
          </p:cNvPr>
          <p:cNvSpPr txBox="1"/>
          <p:nvPr/>
        </p:nvSpPr>
        <p:spPr bwMode="gray">
          <a:xfrm>
            <a:off x="9011503" y="6478509"/>
            <a:ext cx="3253649" cy="477054"/>
          </a:xfrm>
          <a:prstGeom prst="rect">
            <a:avLst/>
          </a:prstGeom>
          <a:noFill/>
        </p:spPr>
        <p:txBody>
          <a:bodyPr wrap="square">
            <a:spAutoFit/>
          </a:bodyPr>
          <a:lstStyle/>
          <a:p>
            <a:pPr marL="180975" indent="-108000">
              <a:buFont typeface="+mj-lt"/>
              <a:buAutoNum type="arabicPeriod"/>
              <a:defRPr/>
            </a:pPr>
            <a:r>
              <a:rPr lang="zh-CN" altLang="en-US" sz="500" dirty="0">
                <a:latin typeface="微软雅黑" panose="020B0503020204020204" pitchFamily="34" charset="-122"/>
                <a:ea typeface="微软雅黑" panose="020B0503020204020204" pitchFamily="34" charset="-122"/>
              </a:rPr>
              <a:t>中国医师协会血液科医师分会，等</a:t>
            </a:r>
            <a:r>
              <a:rPr lang="en-US" altLang="zh-CN" sz="500" dirty="0">
                <a:latin typeface="微软雅黑" panose="020B0503020204020204" pitchFamily="34" charset="-122"/>
                <a:ea typeface="微软雅黑" panose="020B0503020204020204" pitchFamily="34" charset="-122"/>
              </a:rPr>
              <a:t>. </a:t>
            </a:r>
            <a:r>
              <a:rPr lang="zh-CN" altLang="en-US" sz="500" dirty="0">
                <a:latin typeface="微软雅黑" panose="020B0503020204020204" pitchFamily="34" charset="-122"/>
                <a:ea typeface="微软雅黑" panose="020B0503020204020204" pitchFamily="34" charset="-122"/>
              </a:rPr>
              <a:t>中华内科杂志</a:t>
            </a:r>
            <a:r>
              <a:rPr lang="en-US" altLang="zh-CN" sz="500" dirty="0">
                <a:latin typeface="微软雅黑" panose="020B0503020204020204" pitchFamily="34" charset="-122"/>
                <a:ea typeface="微软雅黑" panose="020B0503020204020204" pitchFamily="34" charset="-122"/>
              </a:rPr>
              <a:t>. 2024;63(12):1186-1195.</a:t>
            </a:r>
          </a:p>
          <a:p>
            <a:pPr marL="180975" indent="-108000">
              <a:buFont typeface="+mj-lt"/>
              <a:buAutoNum type="arabicPeriod"/>
              <a:defRPr/>
            </a:pPr>
            <a:r>
              <a:rPr lang="en-US" altLang="zh-CN" sz="500" dirty="0">
                <a:latin typeface="微软雅黑" panose="020B0503020204020204" pitchFamily="34" charset="-122"/>
                <a:ea typeface="微软雅黑" panose="020B0503020204020204" pitchFamily="34" charset="-122"/>
              </a:rPr>
              <a:t>CSCO</a:t>
            </a:r>
            <a:r>
              <a:rPr lang="zh-CN" altLang="en-US" sz="500" dirty="0">
                <a:latin typeface="微软雅黑" panose="020B0503020204020204" pitchFamily="34" charset="-122"/>
                <a:ea typeface="微软雅黑" panose="020B0503020204020204" pitchFamily="34" charset="-122"/>
              </a:rPr>
              <a:t>恶性血液病诊疗指南</a:t>
            </a:r>
            <a:r>
              <a:rPr lang="en-US" altLang="zh-CN" sz="500" dirty="0">
                <a:latin typeface="微软雅黑" panose="020B0503020204020204" pitchFamily="34" charset="-122"/>
                <a:ea typeface="微软雅黑" panose="020B0503020204020204" pitchFamily="34" charset="-122"/>
              </a:rPr>
              <a:t>2025-</a:t>
            </a:r>
            <a:r>
              <a:rPr lang="zh-CN" altLang="en-US" sz="500" dirty="0">
                <a:latin typeface="微软雅黑" panose="020B0503020204020204" pitchFamily="34" charset="-122"/>
                <a:ea typeface="微软雅黑" panose="020B0503020204020204" pitchFamily="34" charset="-122"/>
              </a:rPr>
              <a:t>多发性骨髓瘤</a:t>
            </a:r>
            <a:r>
              <a:rPr lang="en-US" altLang="zh-CN" sz="500" dirty="0">
                <a:latin typeface="微软雅黑" panose="020B0503020204020204" pitchFamily="34" charset="-122"/>
                <a:ea typeface="微软雅黑" panose="020B0503020204020204" pitchFamily="34" charset="-122"/>
              </a:rPr>
              <a:t>.</a:t>
            </a:r>
          </a:p>
          <a:p>
            <a:pPr marL="180975" indent="-108000">
              <a:buFont typeface="+mj-lt"/>
              <a:buAutoNum type="arabicPeriod"/>
              <a:defRPr/>
            </a:pPr>
            <a:r>
              <a:rPr lang="en-US" altLang="zh-CN" sz="500" dirty="0">
                <a:latin typeface="微软雅黑" panose="020B0503020204020204" pitchFamily="34" charset="-122"/>
                <a:ea typeface="微软雅黑" panose="020B0503020204020204" pitchFamily="34" charset="-122"/>
              </a:rPr>
              <a:t>NCCN Clinical Practice Guidelines Multiple Myeloma. Version 1.2026.</a:t>
            </a:r>
          </a:p>
          <a:p>
            <a:pPr marL="180975" indent="-108000">
              <a:buFont typeface="+mj-lt"/>
              <a:buAutoNum type="arabicPeriod"/>
              <a:defRPr/>
            </a:pPr>
            <a:endParaRPr lang="en-US" altLang="zh-CN" sz="500" dirty="0">
              <a:latin typeface="微软雅黑" panose="020B0503020204020204" pitchFamily="34" charset="-122"/>
              <a:ea typeface="微软雅黑" panose="020B0503020204020204" pitchFamily="34" charset="-122"/>
            </a:endParaRPr>
          </a:p>
          <a:p>
            <a:pPr marL="180975" marR="0" lvl="0" indent="-1080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zh-CN" sz="500" b="0" i="0" u="none" strike="noStrike" kern="1200" cap="none" spc="0" normalizeH="0" baseline="0" noProof="0" dirty="0">
              <a:ln>
                <a:noFill/>
              </a:ln>
              <a:effectLst/>
              <a:uLnTx/>
              <a:uFillTx/>
              <a:latin typeface="Arial" panose="02110004020202020204"/>
              <a:ea typeface="微软雅黑"/>
              <a:cs typeface="+mn-ea"/>
              <a:sym typeface="+mn-lt"/>
            </a:endParaRPr>
          </a:p>
        </p:txBody>
      </p:sp>
      <p:sp>
        <p:nvSpPr>
          <p:cNvPr id="76" name="矩形 75">
            <a:extLst>
              <a:ext uri="{FF2B5EF4-FFF2-40B4-BE49-F238E27FC236}">
                <a16:creationId xmlns:a16="http://schemas.microsoft.com/office/drawing/2014/main" id="{93AA359D-C411-4CFD-44FF-C17C3F88A663}"/>
              </a:ext>
            </a:extLst>
          </p:cNvPr>
          <p:cNvSpPr/>
          <p:nvPr/>
        </p:nvSpPr>
        <p:spPr bwMode="gray">
          <a:xfrm>
            <a:off x="457200" y="0"/>
            <a:ext cx="1926626"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rgbClr val="0095FF"/>
              </a:buClr>
              <a:buSzPct val="90000"/>
            </a:pPr>
            <a:r>
              <a:rPr lang="en-US" altLang="zh-CN" sz="1600" b="1" dirty="0">
                <a:latin typeface="微软雅黑" panose="020B0503020204020204" pitchFamily="34" charset="-122"/>
                <a:ea typeface="微软雅黑" panose="020B0503020204020204" pitchFamily="34" charset="-122"/>
              </a:rPr>
              <a:t>2. </a:t>
            </a:r>
            <a:r>
              <a:rPr lang="zh-CN" altLang="en-US" sz="1600" b="1" dirty="0">
                <a:latin typeface="微软雅黑" panose="020B0503020204020204" pitchFamily="34" charset="-122"/>
                <a:ea typeface="微软雅黑" panose="020B0503020204020204" pitchFamily="34" charset="-122"/>
              </a:rPr>
              <a:t>有效性</a:t>
            </a:r>
            <a:r>
              <a:rPr lang="en-US" altLang="zh-CN" sz="1600" b="1">
                <a:latin typeface="微软雅黑" panose="020B0503020204020204" pitchFamily="34" charset="-122"/>
                <a:ea typeface="微软雅黑" panose="020B0503020204020204" pitchFamily="34" charset="-122"/>
              </a:rPr>
              <a:t>(2/2)</a:t>
            </a:r>
            <a:endParaRPr lang="zh-CN" altLang="en-US"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9408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820-2B31-7159-CEE7-1FDB01FD7546}"/>
            </a:ext>
          </a:extLst>
        </p:cNvPr>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347A7853-0D2C-D875-0074-7446448EF892}"/>
              </a:ext>
            </a:extLst>
          </p:cNvPr>
          <p:cNvGraphicFramePr>
            <a:graphicFrameLocks noChangeAspect="1"/>
          </p:cNvGraphicFramePr>
          <p:nvPr>
            <p:custDataLst>
              <p:tags r:id="rId1"/>
            </p:custDataLst>
            <p:extLst>
              <p:ext uri="{D42A27DB-BD31-4B8C-83A1-F6EECF244321}">
                <p14:modId xmlns:p14="http://schemas.microsoft.com/office/powerpoint/2010/main" val="1299875302"/>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347A7853-0D2C-D875-0074-7446448EF892}"/>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cxnSp>
        <p:nvCxnSpPr>
          <p:cNvPr id="8" name="直接连接符 7">
            <a:extLst>
              <a:ext uri="{FF2B5EF4-FFF2-40B4-BE49-F238E27FC236}">
                <a16:creationId xmlns:a16="http://schemas.microsoft.com/office/drawing/2014/main" id="{2359F586-2192-2762-2107-6D3449242B2B}"/>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0" name="标题 4">
            <a:extLst>
              <a:ext uri="{FF2B5EF4-FFF2-40B4-BE49-F238E27FC236}">
                <a16:creationId xmlns:a16="http://schemas.microsoft.com/office/drawing/2014/main" id="{1E3C989B-7F07-49A9-2DD3-540E6B4B7691}"/>
              </a:ext>
            </a:extLst>
          </p:cNvPr>
          <p:cNvSpPr txBox="1">
            <a:spLocks/>
          </p:cNvSpPr>
          <p:nvPr/>
        </p:nvSpPr>
        <p:spPr bwMode="gray">
          <a:xfrm>
            <a:off x="431133" y="612000"/>
            <a:ext cx="11090307" cy="893660"/>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埃纳妥单抗是</a:t>
            </a:r>
            <a:r>
              <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突破性创新</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的</a:t>
            </a:r>
            <a:r>
              <a:rPr kumimoji="0" lang="en-US" altLang="zh-CN"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BCMA</a:t>
            </a:r>
            <a:r>
              <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双特异性抗体</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具有更强的靶向性和抗肿瘤活性</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，达到深度持久缓解，减少复发，实现长生存。获</a:t>
            </a:r>
            <a:r>
              <a:rPr lang="zh-CN" altLang="en-US" sz="2400" dirty="0">
                <a:solidFill>
                  <a:schemeClr val="accent1"/>
                </a:solidFill>
                <a:latin typeface="微软雅黑" panose="020B0503020204020204" pitchFamily="34" charset="-122"/>
                <a:ea typeface="微软雅黑" panose="020B0503020204020204" pitchFamily="34" charset="-122"/>
              </a:rPr>
              <a:t>中国优先审评、</a:t>
            </a:r>
            <a:r>
              <a:rPr lang="en-US" altLang="zh-CN" sz="2400" dirty="0">
                <a:solidFill>
                  <a:schemeClr val="accent1"/>
                </a:solidFill>
                <a:latin typeface="微软雅黑" panose="020B0503020204020204" pitchFamily="34" charset="-122"/>
                <a:ea typeface="微软雅黑" panose="020B0503020204020204" pitchFamily="34" charset="-122"/>
              </a:rPr>
              <a:t>FDA</a:t>
            </a:r>
            <a:r>
              <a:rPr lang="zh-CN" altLang="en-US" sz="2400" dirty="0">
                <a:solidFill>
                  <a:schemeClr val="accent1"/>
                </a:solidFill>
                <a:latin typeface="微软雅黑" panose="020B0503020204020204" pitchFamily="34" charset="-122"/>
                <a:ea typeface="微软雅黑" panose="020B0503020204020204" pitchFamily="34" charset="-122"/>
              </a:rPr>
              <a:t>优先审评</a:t>
            </a:r>
            <a:endPar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8448B63F-DAD0-694F-8C93-EA9818CCD69B}"/>
              </a:ext>
            </a:extLst>
          </p:cNvPr>
          <p:cNvSpPr/>
          <p:nvPr/>
        </p:nvSpPr>
        <p:spPr bwMode="gray">
          <a:xfrm>
            <a:off x="10364766" y="-36576"/>
            <a:ext cx="1900386" cy="446137"/>
          </a:xfrm>
          <a:prstGeom prst="rect">
            <a:avLst/>
          </a:prstGeom>
          <a:no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埃纳妥单抗注射液</a:t>
            </a:r>
          </a:p>
        </p:txBody>
      </p:sp>
      <p:sp>
        <p:nvSpPr>
          <p:cNvPr id="63" name="文本框 62">
            <a:extLst>
              <a:ext uri="{FF2B5EF4-FFF2-40B4-BE49-F238E27FC236}">
                <a16:creationId xmlns:a16="http://schemas.microsoft.com/office/drawing/2014/main" id="{B35AC2F2-7855-DDE5-6C9D-8A2CAA79AF16}"/>
              </a:ext>
            </a:extLst>
          </p:cNvPr>
          <p:cNvSpPr txBox="1"/>
          <p:nvPr/>
        </p:nvSpPr>
        <p:spPr>
          <a:xfrm>
            <a:off x="589883" y="3092181"/>
            <a:ext cx="3708000" cy="2768147"/>
          </a:xfrm>
          <a:prstGeom prst="rect">
            <a:avLst/>
          </a:prstGeom>
          <a:noFill/>
          <a:ln w="6350">
            <a:solidFill>
              <a:schemeClr val="bg1">
                <a:lumMod val="85000"/>
              </a:schemeClr>
            </a:solidFill>
          </a:ln>
        </p:spPr>
        <p:txBody>
          <a:bodyPr wrap="square" anchor="ctr" anchorCtr="0">
            <a:noAutofit/>
          </a:bodyPr>
          <a:lstStyle/>
          <a:p>
            <a:pPr marL="180000" indent="-180000">
              <a:lnSpc>
                <a:spcPct val="130000"/>
              </a:lnSpc>
              <a:spcBef>
                <a:spcPts val="1200"/>
              </a:spcBef>
              <a:buFont typeface="Arial" panose="020B0604020202020204" pitchFamily="34" charset="0"/>
              <a:buChar char="•"/>
            </a:pPr>
            <a:r>
              <a:rPr lang="zh-CN" altLang="en-US" b="1" dirty="0">
                <a:solidFill>
                  <a:srgbClr val="C00000"/>
                </a:solidFill>
                <a:latin typeface="微软雅黑" panose="020B0503020204020204" pitchFamily="34" charset="-122"/>
                <a:ea typeface="微软雅黑" panose="020B0503020204020204" pitchFamily="34" charset="-122"/>
              </a:rPr>
              <a:t>双特异性抗体：</a:t>
            </a:r>
            <a:r>
              <a:rPr lang="zh-CN" altLang="en-US" sz="1400" dirty="0">
                <a:latin typeface="微软雅黑" panose="020B0503020204020204" pitchFamily="34" charset="-122"/>
                <a:ea typeface="微软雅黑" panose="020B0503020204020204" pitchFamily="34" charset="-122"/>
              </a:rPr>
              <a:t>靶向</a:t>
            </a:r>
            <a:r>
              <a:rPr lang="en-US" altLang="zh-CN" sz="1400" dirty="0">
                <a:latin typeface="微软雅黑" panose="020B0503020204020204" pitchFamily="34" charset="-122"/>
                <a:ea typeface="微软雅黑" panose="020B0503020204020204" pitchFamily="34" charset="-122"/>
              </a:rPr>
              <a:t>BCMA</a:t>
            </a:r>
            <a:r>
              <a:rPr lang="zh-CN" altLang="en-US" sz="1400" dirty="0">
                <a:latin typeface="微软雅黑" panose="020B0503020204020204" pitchFamily="34" charset="-122"/>
                <a:ea typeface="微软雅黑" panose="020B0503020204020204" pitchFamily="34" charset="-122"/>
              </a:rPr>
              <a:t>和</a:t>
            </a:r>
            <a:r>
              <a:rPr lang="en-US" altLang="zh-CN" sz="1400" dirty="0">
                <a:latin typeface="微软雅黑" panose="020B0503020204020204" pitchFamily="34" charset="-122"/>
                <a:ea typeface="微软雅黑" panose="020B0503020204020204" pitchFamily="34" charset="-122"/>
              </a:rPr>
              <a:t>CD3</a:t>
            </a:r>
            <a:r>
              <a:rPr lang="zh-CN" altLang="en-US" sz="1400" dirty="0">
                <a:latin typeface="微软雅黑" panose="020B0503020204020204" pitchFamily="34" charset="-122"/>
                <a:ea typeface="微软雅黑" panose="020B0503020204020204" pitchFamily="34" charset="-122"/>
              </a:rPr>
              <a:t>新型的人源化双特异性抗体</a:t>
            </a:r>
            <a:r>
              <a:rPr lang="en-US" altLang="zh-CN" sz="1400" baseline="30000" dirty="0">
                <a:latin typeface="微软雅黑" panose="020B0503020204020204" pitchFamily="34" charset="-122"/>
                <a:ea typeface="微软雅黑" panose="020B0503020204020204" pitchFamily="34" charset="-122"/>
              </a:rPr>
              <a:t>1</a:t>
            </a:r>
          </a:p>
          <a:p>
            <a:pPr marL="180000" indent="-180000">
              <a:lnSpc>
                <a:spcPct val="130000"/>
              </a:lnSpc>
              <a:spcBef>
                <a:spcPts val="1200"/>
              </a:spcBef>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特异性结合</a:t>
            </a:r>
            <a:r>
              <a:rPr lang="zh-CN" altLang="en-US" sz="1500" b="1"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一个表位与表达</a:t>
            </a:r>
            <a:r>
              <a:rPr lang="en-US" altLang="zh-CN" sz="1400" dirty="0">
                <a:latin typeface="微软雅黑" panose="020B0503020204020204" pitchFamily="34" charset="-122"/>
                <a:ea typeface="微软雅黑" panose="020B0503020204020204" pitchFamily="34" charset="-122"/>
              </a:rPr>
              <a:t>CD3</a:t>
            </a:r>
            <a:r>
              <a:rPr lang="zh-CN" altLang="en-US" sz="1400" dirty="0">
                <a:latin typeface="微软雅黑" panose="020B0503020204020204" pitchFamily="34" charset="-122"/>
                <a:ea typeface="微软雅黑" panose="020B0503020204020204" pitchFamily="34" charset="-122"/>
              </a:rPr>
              <a:t>的</a:t>
            </a:r>
            <a:r>
              <a:rPr lang="en-US" altLang="zh-CN" sz="1400" dirty="0">
                <a:latin typeface="微软雅黑" panose="020B0503020204020204" pitchFamily="34" charset="-122"/>
                <a:ea typeface="微软雅黑" panose="020B0503020204020204" pitchFamily="34" charset="-122"/>
              </a:rPr>
              <a:t>T</a:t>
            </a:r>
            <a:r>
              <a:rPr lang="zh-CN" altLang="en-US" sz="1400" dirty="0">
                <a:latin typeface="微软雅黑" panose="020B0503020204020204" pitchFamily="34" charset="-122"/>
                <a:ea typeface="微软雅黑" panose="020B0503020204020204" pitchFamily="34" charset="-122"/>
              </a:rPr>
              <a:t>细胞结合，另一个表位与表达</a:t>
            </a:r>
            <a:r>
              <a:rPr lang="en-US" altLang="zh-CN" sz="1400" dirty="0">
                <a:latin typeface="微软雅黑" panose="020B0503020204020204" pitchFamily="34" charset="-122"/>
                <a:ea typeface="微软雅黑" panose="020B0503020204020204" pitchFamily="34" charset="-122"/>
              </a:rPr>
              <a:t>BCMA</a:t>
            </a:r>
            <a:r>
              <a:rPr lang="zh-CN" altLang="en-US" sz="1400" dirty="0">
                <a:latin typeface="微软雅黑" panose="020B0503020204020204" pitchFamily="34" charset="-122"/>
                <a:ea typeface="微软雅黑" panose="020B0503020204020204" pitchFamily="34" charset="-122"/>
              </a:rPr>
              <a:t>的多发性骨髓瘤细胞结合，引发靶向</a:t>
            </a:r>
            <a:r>
              <a:rPr lang="en-US" altLang="zh-CN" sz="1400" dirty="0">
                <a:latin typeface="微软雅黑" panose="020B0503020204020204" pitchFamily="34" charset="-122"/>
                <a:ea typeface="微软雅黑" panose="020B0503020204020204" pitchFamily="34" charset="-122"/>
              </a:rPr>
              <a:t>T</a:t>
            </a:r>
            <a:r>
              <a:rPr lang="zh-CN" altLang="en-US" sz="1400" dirty="0">
                <a:latin typeface="微软雅黑" panose="020B0503020204020204" pitchFamily="34" charset="-122"/>
                <a:ea typeface="微软雅黑" panose="020B0503020204020204" pitchFamily="34" charset="-122"/>
              </a:rPr>
              <a:t>细胞介导的细胞毒性作用来消灭肿瘤细胞</a:t>
            </a:r>
            <a:r>
              <a:rPr lang="en-US" altLang="zh-CN" sz="1500" baseline="30000" dirty="0">
                <a:latin typeface="微软雅黑" panose="020B0503020204020204" pitchFamily="34" charset="-122"/>
                <a:ea typeface="微软雅黑" panose="020B0503020204020204" pitchFamily="34" charset="-122"/>
              </a:rPr>
              <a:t>2</a:t>
            </a:r>
          </a:p>
          <a:p>
            <a:pPr marL="180000" indent="-180000">
              <a:lnSpc>
                <a:spcPct val="130000"/>
              </a:lnSpc>
              <a:spcBef>
                <a:spcPts val="1200"/>
              </a:spcBef>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方便便捷</a:t>
            </a:r>
            <a:r>
              <a:rPr lang="zh-CN" altLang="en-US" sz="1500" b="1"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皮下给药</a:t>
            </a:r>
            <a:r>
              <a:rPr lang="en-US" altLang="zh-CN" sz="1500" baseline="30000" dirty="0">
                <a:latin typeface="微软雅黑" panose="020B0503020204020204" pitchFamily="34" charset="-122"/>
                <a:ea typeface="微软雅黑" panose="020B0503020204020204" pitchFamily="34" charset="-122"/>
              </a:rPr>
              <a:t>1</a:t>
            </a:r>
            <a:endParaRPr lang="zh-CN" altLang="en-US" sz="1500" baseline="30000" dirty="0">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F775542D-0E44-C19A-B887-82B4AB2CF1B1}"/>
              </a:ext>
            </a:extLst>
          </p:cNvPr>
          <p:cNvSpPr txBox="1"/>
          <p:nvPr/>
        </p:nvSpPr>
        <p:spPr>
          <a:xfrm>
            <a:off x="5075616" y="5860328"/>
            <a:ext cx="2050861"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400" kern="0" dirty="0">
                <a:latin typeface="微软雅黑" panose="020B0503020204020204" pitchFamily="34" charset="-122"/>
                <a:ea typeface="微软雅黑" panose="020B0503020204020204" pitchFamily="34" charset="-122"/>
              </a:rPr>
              <a:t>埃纳妥</a:t>
            </a:r>
            <a:r>
              <a:rPr kumimoji="0" lang="zh-CN" altLang="en-US"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单抗结构示意图</a:t>
            </a:r>
            <a:r>
              <a:rPr kumimoji="0" lang="en-US" altLang="zh-CN" sz="1400" i="0" u="none" strike="noStrike" kern="0" cap="none" spc="0" normalizeH="0" baseline="30000" noProof="0" dirty="0">
                <a:ln>
                  <a:noFill/>
                </a:ln>
                <a:effectLst/>
                <a:uLnTx/>
                <a:uFillTx/>
                <a:latin typeface="微软雅黑" panose="020B0503020204020204" pitchFamily="34" charset="-122"/>
                <a:ea typeface="微软雅黑" panose="020B0503020204020204" pitchFamily="34" charset="-122"/>
              </a:rPr>
              <a:t>2</a:t>
            </a:r>
            <a:endParaRPr kumimoji="0" lang="zh-CN" altLang="en-US" sz="1400" i="0" u="none" strike="noStrike" kern="0" cap="none" spc="0" normalizeH="0" baseline="30000" noProof="0" dirty="0">
              <a:ln>
                <a:noFill/>
              </a:ln>
              <a:effectLst/>
              <a:uLnTx/>
              <a:uFillTx/>
              <a:latin typeface="微软雅黑"/>
              <a:ea typeface="微软雅黑"/>
            </a:endParaRPr>
          </a:p>
        </p:txBody>
      </p:sp>
      <p:sp>
        <p:nvSpPr>
          <p:cNvPr id="70" name="文本框 69">
            <a:extLst>
              <a:ext uri="{FF2B5EF4-FFF2-40B4-BE49-F238E27FC236}">
                <a16:creationId xmlns:a16="http://schemas.microsoft.com/office/drawing/2014/main" id="{64ED309D-F7DE-667C-1027-38031B623D6A}"/>
              </a:ext>
            </a:extLst>
          </p:cNvPr>
          <p:cNvSpPr txBox="1"/>
          <p:nvPr/>
        </p:nvSpPr>
        <p:spPr>
          <a:xfrm>
            <a:off x="7804072" y="3092181"/>
            <a:ext cx="3708000" cy="2768147"/>
          </a:xfrm>
          <a:prstGeom prst="rect">
            <a:avLst/>
          </a:prstGeom>
          <a:noFill/>
          <a:ln w="6350">
            <a:solidFill>
              <a:schemeClr val="bg1">
                <a:lumMod val="85000"/>
              </a:schemeClr>
            </a:solidFill>
          </a:ln>
        </p:spPr>
        <p:txBody>
          <a:bodyPr wrap="square" anchor="ctr" anchorCtr="0">
            <a:noAutofit/>
          </a:bodyPr>
          <a:lstStyle/>
          <a:p>
            <a:pPr marL="180000" marR="0" lvl="0" indent="-180000" algn="l" defTabSz="914400" rtl="0" eaLnBrk="1" fontAlgn="auto" latinLnBrk="0" hangingPunct="1">
              <a:lnSpc>
                <a:spcPct val="130000"/>
              </a:lnSpc>
              <a:spcBef>
                <a:spcPts val="120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更强的靶向性，深度持久缓解</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360000" lvl="1" indent="-180000">
              <a:lnSpc>
                <a:spcPct val="130000"/>
              </a:lnSpc>
              <a:spcBef>
                <a:spcPts val="600"/>
              </a:spcBef>
              <a:buSzPct val="100000"/>
              <a:buFont typeface="微软雅黑" panose="020B0503020204020204" pitchFamily="34" charset="-122"/>
              <a:buChar char="-"/>
              <a:defRPr/>
            </a:pPr>
            <a:r>
              <a:rPr lang="zh-CN" altLang="en-US" sz="1400" dirty="0">
                <a:latin typeface="微软雅黑" panose="020B0503020204020204" pitchFamily="34" charset="-122"/>
                <a:ea typeface="微软雅黑" panose="020B0503020204020204" pitchFamily="34" charset="-122"/>
              </a:rPr>
              <a:t>有效连接</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肿瘤细胞与免疫细胞（</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T</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细胞），增强针对肿瘤细胞的靶向性</a:t>
            </a:r>
            <a:r>
              <a:rPr kumimoji="0" lang="en-US" altLang="zh-CN" sz="14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3</a:t>
            </a:r>
          </a:p>
          <a:p>
            <a:pPr marL="180000" marR="0" lvl="0" indent="-180000" algn="l" defTabSz="914400" rtl="0" eaLnBrk="1" fontAlgn="auto" latinLnBrk="0" hangingPunct="1">
              <a:lnSpc>
                <a:spcPct val="130000"/>
              </a:lnSpc>
              <a:spcBef>
                <a:spcPts val="120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更强的抗肿瘤活性，减少复发</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360000" marR="0" lvl="0" indent="-180000" algn="l" defTabSz="914400" rtl="0" eaLnBrk="1" fontAlgn="auto" latinLnBrk="0" hangingPunct="1">
              <a:lnSpc>
                <a:spcPct val="130000"/>
              </a:lnSpc>
              <a:spcBef>
                <a:spcPts val="600"/>
              </a:spcBef>
              <a:spcAft>
                <a:spcPts val="0"/>
              </a:spcAft>
              <a:buClrTx/>
              <a:buSzPct val="100000"/>
              <a:buFont typeface="微软雅黑" panose="020B0503020204020204" pitchFamily="34" charset="-122"/>
              <a:buChar char="-"/>
              <a:tabLst/>
              <a:defRPr/>
            </a:pP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将特异性免疫细胞</a:t>
            </a:r>
            <a:r>
              <a:rPr lang="zh-CN" altLang="en-US" sz="1400" dirty="0">
                <a:latin typeface="微软雅黑" panose="020B0503020204020204" pitchFamily="34" charset="-122"/>
                <a:ea typeface="微软雅黑" panose="020B0503020204020204" pitchFamily="34" charset="-122"/>
              </a:rPr>
              <a:t>重</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定向到肿瘤细胞，</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直接杀死肿瘤细胞</a:t>
            </a:r>
            <a:r>
              <a:rPr kumimoji="0" lang="en-US" altLang="zh-CN" sz="140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4</a:t>
            </a:r>
            <a:r>
              <a:rPr kumimoji="0" lang="zh-CN" altLang="en-US" sz="1400" i="0" u="none" strike="noStrike" kern="1200" cap="none" spc="0" normalizeH="0" noProof="0" dirty="0">
                <a:ln>
                  <a:noFill/>
                </a:ln>
                <a:effectLst/>
                <a:uLnTx/>
                <a:uFillTx/>
                <a:latin typeface="微软雅黑" panose="020B0503020204020204" pitchFamily="34" charset="-122"/>
                <a:ea typeface="微软雅黑" panose="020B0503020204020204" pitchFamily="34" charset="-122"/>
                <a:cs typeface="+mn-cs"/>
              </a:rPr>
              <a:t>，</a:t>
            </a:r>
            <a:r>
              <a:rPr lang="zh-CN" altLang="en-US" sz="1400" dirty="0">
                <a:latin typeface="微软雅黑" panose="020B0503020204020204" pitchFamily="34" charset="-122"/>
                <a:ea typeface="微软雅黑" panose="020B0503020204020204" pitchFamily="34" charset="-122"/>
              </a:rPr>
              <a:t>深度持续缓解，减少复发，最终实现生存获益</a:t>
            </a:r>
            <a:endParaRPr lang="en-US" altLang="zh-CN" sz="1400" dirty="0">
              <a:latin typeface="微软雅黑" panose="020B0503020204020204" pitchFamily="34" charset="-122"/>
              <a:ea typeface="微软雅黑" panose="020B0503020204020204" pitchFamily="34" charset="-122"/>
            </a:endParaRPr>
          </a:p>
        </p:txBody>
      </p:sp>
      <p:sp>
        <p:nvSpPr>
          <p:cNvPr id="71" name="文本框 70">
            <a:extLst>
              <a:ext uri="{FF2B5EF4-FFF2-40B4-BE49-F238E27FC236}">
                <a16:creationId xmlns:a16="http://schemas.microsoft.com/office/drawing/2014/main" id="{0375CF1E-E3B3-1499-6C0B-6281854A85F0}"/>
              </a:ext>
            </a:extLst>
          </p:cNvPr>
          <p:cNvSpPr txBox="1"/>
          <p:nvPr/>
        </p:nvSpPr>
        <p:spPr bwMode="gray">
          <a:xfrm>
            <a:off x="8404902" y="6457890"/>
            <a:ext cx="3919728" cy="400110"/>
          </a:xfrm>
          <a:prstGeom prst="rect">
            <a:avLst/>
          </a:prstGeom>
          <a:noFill/>
        </p:spPr>
        <p:txBody>
          <a:bodyPr wrap="square">
            <a:spAutoFit/>
          </a:bodyPr>
          <a:lstStyle/>
          <a:p>
            <a:pPr marL="180975" marR="0" lvl="0" indent="-108000"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500" b="0" i="0" u="none" strike="noStrike" kern="1200" cap="none" spc="0" normalizeH="0" baseline="0" noProof="0" dirty="0">
                <a:ln>
                  <a:noFill/>
                </a:ln>
                <a:effectLst/>
                <a:uLnTx/>
                <a:uFillTx/>
                <a:latin typeface="Arial" panose="02110004020202020204"/>
                <a:ea typeface="微软雅黑"/>
                <a:cs typeface="+mn-ea"/>
                <a:sym typeface="+mn-lt"/>
              </a:rPr>
              <a:t>埃纳妥单抗注射液说明书（</a:t>
            </a:r>
            <a:r>
              <a:rPr kumimoji="0" lang="en-US" altLang="zh-CN" sz="500" b="0" i="0" u="none" strike="noStrike" kern="1200" cap="none" spc="0" normalizeH="0" baseline="0" noProof="0" dirty="0">
                <a:ln>
                  <a:noFill/>
                </a:ln>
                <a:effectLst/>
                <a:uLnTx/>
                <a:uFillTx/>
                <a:latin typeface="Arial" panose="02110004020202020204"/>
                <a:ea typeface="微软雅黑"/>
                <a:cs typeface="+mn-ea"/>
                <a:sym typeface="+mn-lt"/>
              </a:rPr>
              <a:t>2025</a:t>
            </a:r>
            <a:r>
              <a:rPr kumimoji="0" lang="zh-CN" altLang="en-US" sz="500" b="0" i="0" u="none" strike="noStrike" kern="1200" cap="none" spc="0" normalizeH="0" baseline="0" noProof="0" dirty="0">
                <a:ln>
                  <a:noFill/>
                </a:ln>
                <a:effectLst/>
                <a:uLnTx/>
                <a:uFillTx/>
                <a:latin typeface="Arial" panose="02110004020202020204"/>
                <a:ea typeface="微软雅黑"/>
                <a:cs typeface="+mn-ea"/>
                <a:sym typeface="+mn-lt"/>
              </a:rPr>
              <a:t>年</a:t>
            </a:r>
            <a:r>
              <a:rPr kumimoji="0" lang="en-US" altLang="zh-CN" sz="500" b="0" i="0" u="none" strike="noStrike" kern="1200" cap="none" spc="0" normalizeH="0" baseline="0" noProof="0" dirty="0">
                <a:ln>
                  <a:noFill/>
                </a:ln>
                <a:effectLst/>
                <a:uLnTx/>
                <a:uFillTx/>
                <a:latin typeface="Arial" panose="02110004020202020204"/>
                <a:ea typeface="微软雅黑"/>
                <a:cs typeface="+mn-ea"/>
                <a:sym typeface="+mn-lt"/>
              </a:rPr>
              <a:t>3</a:t>
            </a:r>
            <a:r>
              <a:rPr kumimoji="0" lang="zh-CN" altLang="en-US" sz="500" b="0" i="0" u="none" strike="noStrike" kern="1200" cap="none" spc="0" normalizeH="0" baseline="0" noProof="0" dirty="0">
                <a:ln>
                  <a:noFill/>
                </a:ln>
                <a:effectLst/>
                <a:uLnTx/>
                <a:uFillTx/>
                <a:latin typeface="Arial" panose="02110004020202020204"/>
                <a:ea typeface="微软雅黑"/>
                <a:cs typeface="+mn-ea"/>
                <a:sym typeface="+mn-lt"/>
              </a:rPr>
              <a:t>月</a:t>
            </a:r>
            <a:r>
              <a:rPr kumimoji="0" lang="en-US" altLang="zh-CN" sz="500" b="0" i="0" u="none" strike="noStrike" kern="1200" cap="none" spc="0" normalizeH="0" baseline="0" noProof="0" dirty="0">
                <a:ln>
                  <a:noFill/>
                </a:ln>
                <a:effectLst/>
                <a:uLnTx/>
                <a:uFillTx/>
                <a:latin typeface="Arial" panose="02110004020202020204"/>
                <a:ea typeface="微软雅黑"/>
                <a:cs typeface="+mn-ea"/>
                <a:sym typeface="+mn-lt"/>
              </a:rPr>
              <a:t>4</a:t>
            </a:r>
            <a:r>
              <a:rPr kumimoji="0" lang="zh-CN" altLang="en-US" sz="500" b="0" i="0" u="none" strike="noStrike" kern="1200" cap="none" spc="0" normalizeH="0" baseline="0" noProof="0" dirty="0">
                <a:ln>
                  <a:noFill/>
                </a:ln>
                <a:effectLst/>
                <a:uLnTx/>
                <a:uFillTx/>
                <a:latin typeface="Arial" panose="02110004020202020204"/>
                <a:ea typeface="微软雅黑"/>
                <a:cs typeface="+mn-ea"/>
                <a:sym typeface="+mn-lt"/>
              </a:rPr>
              <a:t>日版）</a:t>
            </a:r>
            <a:r>
              <a:rPr kumimoji="0" lang="en-US" altLang="zh-CN" sz="500" b="0" i="0" u="none" strike="noStrike" kern="1200" cap="none" spc="0" normalizeH="0" baseline="0" noProof="0" dirty="0">
                <a:ln>
                  <a:noFill/>
                </a:ln>
                <a:effectLst/>
                <a:uLnTx/>
                <a:uFillTx/>
                <a:latin typeface="Arial" panose="02110004020202020204"/>
                <a:ea typeface="微软雅黑"/>
                <a:cs typeface="+mn-ea"/>
                <a:sym typeface="+mn-lt"/>
              </a:rPr>
              <a:t>.</a:t>
            </a:r>
          </a:p>
          <a:p>
            <a:pPr marL="180975" marR="0" lvl="0" indent="-1080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altLang="zh-CN" sz="500" b="0" i="0" u="none" strike="noStrike" kern="1200" cap="none" spc="0" normalizeH="0" baseline="0" noProof="0" dirty="0">
                <a:ln>
                  <a:noFill/>
                </a:ln>
                <a:effectLst/>
                <a:uLnTx/>
                <a:uFillTx/>
                <a:latin typeface="Arial" panose="02110004020202020204"/>
                <a:ea typeface="微软雅黑"/>
                <a:cs typeface="+mn-ea"/>
                <a:sym typeface="+mn-lt"/>
              </a:rPr>
              <a:t>Waldschmidt JM, et al. Clin Lymphoma Myeloma Leuk. 2025 May;25(5):309-315. </a:t>
            </a:r>
          </a:p>
          <a:p>
            <a:pPr marL="180975" marR="0" lvl="0" indent="-1080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altLang="zh-CN" sz="500" b="0" i="0" u="none" strike="noStrike" kern="1200" cap="none" spc="0" normalizeH="0" baseline="0" noProof="0" dirty="0">
                <a:ln>
                  <a:noFill/>
                </a:ln>
                <a:effectLst/>
                <a:uLnTx/>
                <a:uFillTx/>
                <a:latin typeface="Arial" panose="02110004020202020204"/>
                <a:ea typeface="微软雅黑"/>
                <a:cs typeface="+mn-ea"/>
                <a:sym typeface="+mn-lt"/>
              </a:rPr>
              <a:t>van de Donk NWCJ, et al. Lancet Haematol. 2024 Sep;11(9):e693-e707.</a:t>
            </a:r>
          </a:p>
          <a:p>
            <a:pPr marL="180975" marR="0" lvl="0" indent="-1080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altLang="zh-CN" sz="500" b="0" i="0" u="none" strike="noStrike" kern="1200" cap="none" spc="0" normalizeH="0" baseline="0" noProof="0" dirty="0">
                <a:ln>
                  <a:noFill/>
                </a:ln>
                <a:effectLst/>
                <a:uLnTx/>
                <a:uFillTx/>
                <a:latin typeface="Arial" panose="02110004020202020204"/>
                <a:ea typeface="微软雅黑"/>
                <a:cs typeface="+mn-ea"/>
                <a:sym typeface="+mn-lt"/>
              </a:rPr>
              <a:t>Elranatamab-MULTI-DISCIPLINE REVIEW. APPLICATION NUMBER: 761345Orig1s000.</a:t>
            </a:r>
          </a:p>
        </p:txBody>
      </p:sp>
      <p:grpSp>
        <p:nvGrpSpPr>
          <p:cNvPr id="81" name="组合 80">
            <a:extLst>
              <a:ext uri="{FF2B5EF4-FFF2-40B4-BE49-F238E27FC236}">
                <a16:creationId xmlns:a16="http://schemas.microsoft.com/office/drawing/2014/main" id="{60D5A0BE-6852-7124-8F24-36EB8061ACBD}"/>
              </a:ext>
            </a:extLst>
          </p:cNvPr>
          <p:cNvGrpSpPr/>
          <p:nvPr/>
        </p:nvGrpSpPr>
        <p:grpSpPr>
          <a:xfrm>
            <a:off x="589882" y="1808683"/>
            <a:ext cx="10922190" cy="576000"/>
            <a:chOff x="431133" y="1372949"/>
            <a:chExt cx="10648094" cy="576000"/>
          </a:xfrm>
        </p:grpSpPr>
        <p:sp>
          <p:nvSpPr>
            <p:cNvPr id="80" name="矩形 79">
              <a:extLst>
                <a:ext uri="{FF2B5EF4-FFF2-40B4-BE49-F238E27FC236}">
                  <a16:creationId xmlns:a16="http://schemas.microsoft.com/office/drawing/2014/main" id="{5938C0E6-C1CD-0318-E431-7C7EAF785A70}"/>
                </a:ext>
              </a:extLst>
            </p:cNvPr>
            <p:cNvSpPr/>
            <p:nvPr/>
          </p:nvSpPr>
          <p:spPr bwMode="gray">
            <a:xfrm>
              <a:off x="431133" y="1372949"/>
              <a:ext cx="10648094" cy="576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90000"/>
                </a:lnSpc>
                <a:spcBef>
                  <a:spcPts val="1000"/>
                </a:spcBef>
              </a:pPr>
              <a:r>
                <a:rPr lang="zh-CN" altLang="en-US" b="1" dirty="0">
                  <a:latin typeface="微软雅黑" panose="020B0503020204020204" pitchFamily="34" charset="-122"/>
                  <a:ea typeface="微软雅黑" panose="020B0503020204020204" pitchFamily="34" charset="-122"/>
                </a:rPr>
                <a:t>获得</a:t>
              </a:r>
              <a:r>
                <a:rPr lang="zh-CN" altLang="en-US" sz="2400" b="1" dirty="0">
                  <a:solidFill>
                    <a:srgbClr val="C00000"/>
                  </a:solidFill>
                  <a:latin typeface="微软雅黑" panose="020B0503020204020204" pitchFamily="34" charset="-122"/>
                  <a:ea typeface="微软雅黑" panose="020B0503020204020204" pitchFamily="34" charset="-122"/>
                </a:rPr>
                <a:t>中国优先审评</a:t>
              </a:r>
              <a:r>
                <a:rPr lang="zh-CN" altLang="en-US"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FDA</a:t>
              </a:r>
              <a:r>
                <a:rPr lang="zh-CN" altLang="en-US" sz="2400" b="1" dirty="0">
                  <a:latin typeface="微软雅黑" panose="020B0503020204020204" pitchFamily="34" charset="-122"/>
                  <a:ea typeface="微软雅黑" panose="020B0503020204020204" pitchFamily="34" charset="-122"/>
                </a:rPr>
                <a:t>优先审评</a:t>
              </a:r>
            </a:p>
          </p:txBody>
        </p:sp>
        <p:sp>
          <p:nvSpPr>
            <p:cNvPr id="77" name="文本框 76">
              <a:extLst>
                <a:ext uri="{FF2B5EF4-FFF2-40B4-BE49-F238E27FC236}">
                  <a16:creationId xmlns:a16="http://schemas.microsoft.com/office/drawing/2014/main" id="{3B773CBA-9DA2-2162-7764-15EAF881AA26}"/>
                </a:ext>
              </a:extLst>
            </p:cNvPr>
            <p:cNvSpPr txBox="1"/>
            <p:nvPr/>
          </p:nvSpPr>
          <p:spPr bwMode="gray">
            <a:xfrm>
              <a:off x="6580763" y="1388567"/>
              <a:ext cx="4092426" cy="391259"/>
            </a:xfrm>
            <a:prstGeom prst="rect">
              <a:avLst/>
            </a:prstGeom>
          </p:spPr>
          <p:txBody>
            <a:bodyPr wrap="square" lIns="45720" tIns="45720" rIns="45720" bIns="45720" rtlCol="0">
              <a:noAutofit/>
            </a:bodyPr>
            <a:lstStyle/>
            <a:p>
              <a:pPr algn="l">
                <a:lnSpc>
                  <a:spcPct val="90000"/>
                </a:lnSpc>
                <a:spcBef>
                  <a:spcPts val="1000"/>
                </a:spcBef>
              </a:pPr>
              <a:endParaRPr lang="zh-CN" altLang="en-US" sz="2000" b="1">
                <a:solidFill>
                  <a:srgbClr val="C00000"/>
                </a:solidFill>
                <a:latin typeface="微软雅黑" panose="020B0503020204020204" pitchFamily="34" charset="-122"/>
                <a:ea typeface="微软雅黑" panose="020B0503020204020204" pitchFamily="34" charset="-122"/>
              </a:endParaRPr>
            </a:p>
          </p:txBody>
        </p:sp>
      </p:grpSp>
      <p:sp>
        <p:nvSpPr>
          <p:cNvPr id="4" name="矩形 3">
            <a:extLst>
              <a:ext uri="{FF2B5EF4-FFF2-40B4-BE49-F238E27FC236}">
                <a16:creationId xmlns:a16="http://schemas.microsoft.com/office/drawing/2014/main" id="{F6A4E5D5-FBA7-3893-AEC4-574AED41B0DF}"/>
              </a:ext>
            </a:extLst>
          </p:cNvPr>
          <p:cNvSpPr/>
          <p:nvPr/>
        </p:nvSpPr>
        <p:spPr bwMode="gray">
          <a:xfrm>
            <a:off x="457200" y="0"/>
            <a:ext cx="1926626"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rgbClr val="0095FF"/>
              </a:buClr>
              <a:buSzPct val="90000"/>
            </a:pPr>
            <a:r>
              <a:rPr lang="en-US" altLang="zh-CN" sz="1600" b="1" dirty="0">
                <a:latin typeface="微软雅黑" panose="020B0503020204020204" pitchFamily="34" charset="-122"/>
                <a:ea typeface="微软雅黑" panose="020B0503020204020204" pitchFamily="34" charset="-122"/>
              </a:rPr>
              <a:t>3. </a:t>
            </a:r>
            <a:r>
              <a:rPr lang="zh-CN" altLang="en-US" sz="1600" b="1" dirty="0">
                <a:latin typeface="微软雅黑" panose="020B0503020204020204" pitchFamily="34" charset="-122"/>
                <a:ea typeface="微软雅黑" panose="020B0503020204020204" pitchFamily="34" charset="-122"/>
              </a:rPr>
              <a:t>创新性</a:t>
            </a:r>
          </a:p>
        </p:txBody>
      </p:sp>
      <p:sp>
        <p:nvSpPr>
          <p:cNvPr id="6" name="矩形: 圆顶角 5">
            <a:extLst>
              <a:ext uri="{FF2B5EF4-FFF2-40B4-BE49-F238E27FC236}">
                <a16:creationId xmlns:a16="http://schemas.microsoft.com/office/drawing/2014/main" id="{EB14DE35-103D-7198-01A2-FFA9D5CC7141}"/>
              </a:ext>
            </a:extLst>
          </p:cNvPr>
          <p:cNvSpPr/>
          <p:nvPr/>
        </p:nvSpPr>
        <p:spPr bwMode="gray">
          <a:xfrm>
            <a:off x="589882" y="2586541"/>
            <a:ext cx="3717368" cy="502138"/>
          </a:xfrm>
          <a:prstGeom prst="round2Same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b="1" kern="0" dirty="0">
                <a:ea typeface="微软雅黑"/>
                <a:cs typeface="+mn-ea"/>
              </a:rPr>
              <a:t>创新机制</a:t>
            </a:r>
            <a:endParaRPr kumimoji="0" lang="zh-CN" altLang="en-US" sz="1600" b="1" i="0" u="none" strike="noStrike" kern="0" cap="none" spc="0" normalizeH="0" baseline="0" noProof="0" dirty="0">
              <a:ln>
                <a:noFill/>
              </a:ln>
              <a:effectLst/>
              <a:uLnTx/>
              <a:uFillTx/>
              <a:ea typeface="微软雅黑"/>
              <a:cs typeface="+mn-ea"/>
            </a:endParaRPr>
          </a:p>
        </p:txBody>
      </p:sp>
      <p:sp>
        <p:nvSpPr>
          <p:cNvPr id="7" name="矩形: 圆顶角 6">
            <a:extLst>
              <a:ext uri="{FF2B5EF4-FFF2-40B4-BE49-F238E27FC236}">
                <a16:creationId xmlns:a16="http://schemas.microsoft.com/office/drawing/2014/main" id="{212204F6-2137-8C54-1638-176D1D3830F3}"/>
              </a:ext>
            </a:extLst>
          </p:cNvPr>
          <p:cNvSpPr/>
          <p:nvPr/>
        </p:nvSpPr>
        <p:spPr bwMode="gray">
          <a:xfrm>
            <a:off x="7804072" y="2586541"/>
            <a:ext cx="3717368" cy="502138"/>
          </a:xfrm>
          <a:prstGeom prst="round2Same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r>
              <a:rPr lang="zh-CN" altLang="en-US" sz="1600" b="1" kern="0" dirty="0">
                <a:ea typeface="微软雅黑"/>
                <a:cs typeface="+mn-ea"/>
              </a:rPr>
              <a:t>临床获益</a:t>
            </a:r>
            <a:endParaRPr kumimoji="0" lang="zh-CN" altLang="en-US" sz="1600" b="1" i="0" u="none" strike="noStrike" kern="0" cap="none" spc="0" normalizeH="0" baseline="0" noProof="0" dirty="0">
              <a:ln>
                <a:noFill/>
              </a:ln>
              <a:effectLst/>
              <a:uLnTx/>
              <a:uFillTx/>
              <a:ea typeface="微软雅黑"/>
              <a:cs typeface="+mn-ea"/>
            </a:endParaRPr>
          </a:p>
        </p:txBody>
      </p:sp>
      <p:sp>
        <p:nvSpPr>
          <p:cNvPr id="13" name="椭圆 12">
            <a:extLst>
              <a:ext uri="{FF2B5EF4-FFF2-40B4-BE49-F238E27FC236}">
                <a16:creationId xmlns:a16="http://schemas.microsoft.com/office/drawing/2014/main" id="{5B3E3B44-B044-2B36-F029-D9A51A9D8EAD}"/>
              </a:ext>
            </a:extLst>
          </p:cNvPr>
          <p:cNvSpPr/>
          <p:nvPr/>
        </p:nvSpPr>
        <p:spPr>
          <a:xfrm>
            <a:off x="4450778" y="2650481"/>
            <a:ext cx="3200399" cy="3092516"/>
          </a:xfrm>
          <a:prstGeom prst="ellipse">
            <a:avLst/>
          </a:prstGeom>
          <a:noFill/>
          <a:ln w="19050" cap="flat" cmpd="sng" algn="ctr">
            <a:solidFill>
              <a:schemeClr val="bg1">
                <a:lumMod val="75000"/>
              </a:scheme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effectLst/>
              <a:uLnTx/>
              <a:uFillTx/>
              <a:latin typeface="微软雅黑"/>
              <a:ea typeface="微软雅黑"/>
              <a:cs typeface="+mn-cs"/>
            </a:endParaRPr>
          </a:p>
        </p:txBody>
      </p:sp>
      <p:grpSp>
        <p:nvGrpSpPr>
          <p:cNvPr id="16" name="组合 15">
            <a:extLst>
              <a:ext uri="{FF2B5EF4-FFF2-40B4-BE49-F238E27FC236}">
                <a16:creationId xmlns:a16="http://schemas.microsoft.com/office/drawing/2014/main" id="{3D044805-EF0D-1247-2C63-1A89ED05F4D8}"/>
              </a:ext>
            </a:extLst>
          </p:cNvPr>
          <p:cNvGrpSpPr/>
          <p:nvPr/>
        </p:nvGrpSpPr>
        <p:grpSpPr>
          <a:xfrm>
            <a:off x="4753088" y="3338816"/>
            <a:ext cx="2595778" cy="1988516"/>
            <a:chOff x="4830066" y="3250453"/>
            <a:chExt cx="3064053" cy="2345159"/>
          </a:xfrm>
        </p:grpSpPr>
        <p:pic>
          <p:nvPicPr>
            <p:cNvPr id="3" name="图片 2">
              <a:extLst>
                <a:ext uri="{FF2B5EF4-FFF2-40B4-BE49-F238E27FC236}">
                  <a16:creationId xmlns:a16="http://schemas.microsoft.com/office/drawing/2014/main" id="{C3EC0DC3-60AC-712A-7816-09A7573E5261}"/>
                </a:ext>
              </a:extLst>
            </p:cNvPr>
            <p:cNvPicPr>
              <a:picLocks noChangeAspect="1"/>
            </p:cNvPicPr>
            <p:nvPr/>
          </p:nvPicPr>
          <p:blipFill>
            <a:blip r:embed="rId6"/>
            <a:srcRect t="5346" b="27130"/>
            <a:stretch/>
          </p:blipFill>
          <p:spPr>
            <a:xfrm>
              <a:off x="4830066" y="3250453"/>
              <a:ext cx="3064053" cy="1979915"/>
            </a:xfrm>
            <a:prstGeom prst="rect">
              <a:avLst/>
            </a:prstGeom>
          </p:spPr>
        </p:pic>
        <p:pic>
          <p:nvPicPr>
            <p:cNvPr id="15" name="图片 14">
              <a:extLst>
                <a:ext uri="{FF2B5EF4-FFF2-40B4-BE49-F238E27FC236}">
                  <a16:creationId xmlns:a16="http://schemas.microsoft.com/office/drawing/2014/main" id="{48BFAA0D-3059-D169-D779-944D7BFD2605}"/>
                </a:ext>
              </a:extLst>
            </p:cNvPr>
            <p:cNvPicPr>
              <a:picLocks noChangeAspect="1"/>
            </p:cNvPicPr>
            <p:nvPr/>
          </p:nvPicPr>
          <p:blipFill>
            <a:blip r:embed="rId7"/>
            <a:stretch>
              <a:fillRect/>
            </a:stretch>
          </p:blipFill>
          <p:spPr>
            <a:xfrm>
              <a:off x="5273206" y="5110358"/>
              <a:ext cx="2129723" cy="485254"/>
            </a:xfrm>
            <a:prstGeom prst="rect">
              <a:avLst/>
            </a:prstGeom>
          </p:spPr>
        </p:pic>
      </p:grpSp>
    </p:spTree>
    <p:extLst>
      <p:ext uri="{BB962C8B-B14F-4D97-AF65-F5344CB8AC3E}">
        <p14:creationId xmlns:p14="http://schemas.microsoft.com/office/powerpoint/2010/main" val="11836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7CB610C9-DE37-8D56-EF77-C75312427086}"/>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1768844468"/>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23" name="标题 4">
            <a:extLst>
              <a:ext uri="{FF2B5EF4-FFF2-40B4-BE49-F238E27FC236}">
                <a16:creationId xmlns:a16="http://schemas.microsoft.com/office/drawing/2014/main" id="{DAEE7AF4-2E3E-DE92-04D6-91DD48429565}"/>
              </a:ext>
            </a:extLst>
          </p:cNvPr>
          <p:cNvSpPr>
            <a:spLocks noGrp="1"/>
          </p:cNvSpPr>
          <p:nvPr>
            <p:ph type="title"/>
          </p:nvPr>
        </p:nvSpPr>
        <p:spPr>
          <a:xfrm>
            <a:off x="432000" y="612000"/>
            <a:ext cx="11491776" cy="446252"/>
          </a:xfrm>
        </p:spPr>
        <p:txBody>
          <a:bodyPr vert="horz"/>
          <a:lstStyle/>
          <a:p>
            <a:pPr>
              <a:lnSpc>
                <a:spcPct val="100000"/>
              </a:lnSpc>
            </a:pPr>
            <a:r>
              <a:rPr lang="zh-CN" altLang="en-US" dirty="0"/>
              <a:t>埃纳妥单抗安全性良好，</a:t>
            </a:r>
            <a:r>
              <a:rPr lang="zh-CN" altLang="en-US" b="1" dirty="0">
                <a:cs typeface="Times New Roman" panose="02020603050405020304" pitchFamily="18" charset="0"/>
              </a:rPr>
              <a:t>相关不良事件发生率更低</a:t>
            </a:r>
            <a:endParaRPr lang="zh-CN" altLang="en-US" dirty="0"/>
          </a:p>
        </p:txBody>
      </p:sp>
      <p:sp>
        <p:nvSpPr>
          <p:cNvPr id="7" name="矩形 6">
            <a:extLst>
              <a:ext uri="{FF2B5EF4-FFF2-40B4-BE49-F238E27FC236}">
                <a16:creationId xmlns:a16="http://schemas.microsoft.com/office/drawing/2014/main" id="{162DF5C9-8756-ADE9-092F-9D008FD74291}"/>
              </a:ext>
            </a:extLst>
          </p:cNvPr>
          <p:cNvSpPr/>
          <p:nvPr/>
        </p:nvSpPr>
        <p:spPr bwMode="gray">
          <a:xfrm>
            <a:off x="10364766" y="-36576"/>
            <a:ext cx="1900386" cy="446137"/>
          </a:xfrm>
          <a:prstGeom prst="rect">
            <a:avLst/>
          </a:prstGeom>
          <a:no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埃纳妥单抗注射液</a:t>
            </a:r>
          </a:p>
        </p:txBody>
      </p:sp>
      <p:sp>
        <p:nvSpPr>
          <p:cNvPr id="15" name="矩形 14">
            <a:extLst>
              <a:ext uri="{FF2B5EF4-FFF2-40B4-BE49-F238E27FC236}">
                <a16:creationId xmlns:a16="http://schemas.microsoft.com/office/drawing/2014/main" id="{54CA3828-9BF9-B023-F3B3-C0413B70AE36}"/>
              </a:ext>
            </a:extLst>
          </p:cNvPr>
          <p:cNvSpPr/>
          <p:nvPr/>
        </p:nvSpPr>
        <p:spPr bwMode="gray">
          <a:xfrm>
            <a:off x="2212848" y="3734680"/>
            <a:ext cx="9390888" cy="936000"/>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nSpc>
                <a:spcPct val="130000"/>
              </a:lnSpc>
              <a:spcBef>
                <a:spcPts val="600"/>
              </a:spcBef>
            </a:pP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最常见的不良反应包括</a:t>
            </a:r>
            <a:r>
              <a:rPr lang="zh-CN" altLang="en-US" sz="1400" dirty="0">
                <a:latin typeface="微软雅黑" panose="020B0503020204020204" pitchFamily="34" charset="-122"/>
                <a:ea typeface="微软雅黑" panose="020B0503020204020204" pitchFamily="34" charset="-122"/>
                <a:cs typeface="+mn-cs"/>
              </a:rPr>
              <a:t>细胞因子释放综合征</a:t>
            </a: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、贫血 、中性粒细胞减少症 、疲劳 、上呼吸道感染等</a:t>
            </a:r>
            <a:r>
              <a:rPr lang="en-US" altLang="zh-CN" sz="1400" baseline="30000" dirty="0">
                <a:latin typeface="Arial" panose="020B0604020202020204"/>
                <a:ea typeface="微软雅黑" panose="020B0503020204020204" pitchFamily="34" charset="-122"/>
                <a:cs typeface="Times New Roman" panose="02020603050405020304" pitchFamily="18" charset="0"/>
              </a:rPr>
              <a:t>4</a:t>
            </a:r>
            <a:endParaRPr lang="en-US" altLang="zh-CN" sz="1400" dirty="0">
              <a:solidFill>
                <a:srgbClr val="000000"/>
              </a:solidFill>
              <a:latin typeface="Arial" panose="020B0604020202020204"/>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a16="http://schemas.microsoft.com/office/drawing/2014/main" id="{5F1D4FF9-E2ED-2C9A-8038-A69CDEAC0288}"/>
              </a:ext>
            </a:extLst>
          </p:cNvPr>
          <p:cNvSpPr/>
          <p:nvPr/>
        </p:nvSpPr>
        <p:spPr bwMode="gray">
          <a:xfrm>
            <a:off x="454857" y="3734680"/>
            <a:ext cx="1684833" cy="936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130000"/>
              </a:lnSpc>
            </a:pPr>
            <a:r>
              <a:rPr lang="zh-CN" altLang="en-US" sz="1600" b="1" dirty="0">
                <a:latin typeface="微软雅黑" panose="020B0503020204020204" pitchFamily="34" charset="-122"/>
                <a:ea typeface="微软雅黑" panose="020B0503020204020204" pitchFamily="34" charset="-122"/>
              </a:rPr>
              <a:t>说明书中</a:t>
            </a:r>
            <a:endParaRPr lang="en-US" altLang="zh-CN" sz="1600" b="1" dirty="0">
              <a:latin typeface="微软雅黑" panose="020B0503020204020204" pitchFamily="34" charset="-122"/>
              <a:ea typeface="微软雅黑" panose="020B0503020204020204" pitchFamily="34" charset="-122"/>
            </a:endParaRPr>
          </a:p>
          <a:p>
            <a:pPr algn="ctr">
              <a:lnSpc>
                <a:spcPct val="130000"/>
              </a:lnSpc>
            </a:pPr>
            <a:r>
              <a:rPr lang="zh-CN" altLang="en-US" sz="1600" b="1" dirty="0">
                <a:latin typeface="微软雅黑" panose="020B0503020204020204" pitchFamily="34" charset="-122"/>
                <a:ea typeface="微软雅黑" panose="020B0503020204020204" pitchFamily="34" charset="-122"/>
              </a:rPr>
              <a:t>安全性信息</a:t>
            </a:r>
            <a:endParaRPr lang="en-US" altLang="zh-CN" sz="1600" b="1" dirty="0">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C7D5F373-84DF-DD1D-5600-FDDB180F1D99}"/>
              </a:ext>
            </a:extLst>
          </p:cNvPr>
          <p:cNvSpPr/>
          <p:nvPr/>
        </p:nvSpPr>
        <p:spPr bwMode="gray">
          <a:xfrm>
            <a:off x="454857" y="4876105"/>
            <a:ext cx="1684833" cy="936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130000"/>
              </a:lnSpc>
            </a:pPr>
            <a:r>
              <a:rPr lang="zh-CN" altLang="en-US" sz="1600" b="1" dirty="0">
                <a:latin typeface="微软雅黑" panose="020B0503020204020204" pitchFamily="34" charset="-122"/>
                <a:ea typeface="微软雅黑" panose="020B0503020204020204" pitchFamily="34" charset="-122"/>
              </a:rPr>
              <a:t>国内外</a:t>
            </a:r>
            <a:endParaRPr lang="en-US" altLang="zh-CN" sz="1600" b="1" dirty="0">
              <a:latin typeface="微软雅黑" panose="020B0503020204020204" pitchFamily="34" charset="-122"/>
              <a:ea typeface="微软雅黑" panose="020B0503020204020204" pitchFamily="34" charset="-122"/>
            </a:endParaRPr>
          </a:p>
          <a:p>
            <a:pPr algn="ctr">
              <a:lnSpc>
                <a:spcPct val="130000"/>
              </a:lnSpc>
            </a:pPr>
            <a:r>
              <a:rPr lang="zh-CN" altLang="en-US" sz="1600" b="1" dirty="0">
                <a:latin typeface="微软雅黑" panose="020B0503020204020204" pitchFamily="34" charset="-122"/>
                <a:ea typeface="微软雅黑" panose="020B0503020204020204" pitchFamily="34" charset="-122"/>
              </a:rPr>
              <a:t>不良反应情况</a:t>
            </a:r>
            <a:endParaRPr lang="en-US" altLang="zh-CN" sz="1600" b="1" dirty="0">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5381073F-587A-737E-073B-A24114D9E03B}"/>
              </a:ext>
            </a:extLst>
          </p:cNvPr>
          <p:cNvSpPr/>
          <p:nvPr/>
        </p:nvSpPr>
        <p:spPr bwMode="gray">
          <a:xfrm>
            <a:off x="2212848" y="4876105"/>
            <a:ext cx="9390888" cy="936000"/>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R="0" lvl="0" algn="l" defTabSz="914400" rtl="0" eaLnBrk="1" fontAlgn="auto" latinLnBrk="0" hangingPunct="1">
              <a:lnSpc>
                <a:spcPct val="130000"/>
              </a:lnSpc>
              <a:spcBef>
                <a:spcPts val="600"/>
              </a:spcBef>
              <a:spcAft>
                <a:spcPts val="0"/>
              </a:spcAft>
              <a:buClrTx/>
              <a:buSzTx/>
              <a:tabLst/>
              <a:defRPr/>
            </a:pPr>
            <a:r>
              <a:rPr kumimoji="0" lang="zh-CN" altLang="en-US" sz="1400" i="0" u="none" strike="noStrike" kern="1200" cap="none" spc="0" normalizeH="0" baseline="0" noProof="0" dirty="0">
                <a:ln>
                  <a:noFill/>
                </a:ln>
                <a:solidFill>
                  <a:srgbClr val="000000"/>
                </a:solidFill>
                <a:effectLst/>
                <a:uLnTx/>
                <a:uFillTx/>
                <a:latin typeface="+mn-lt"/>
                <a:ea typeface="微软雅黑" panose="020B0503020204020204" pitchFamily="34" charset="-122"/>
                <a:cs typeface="Times New Roman" panose="02020603050405020304" pitchFamily="18" charset="0"/>
              </a:rPr>
              <a:t>国内外安全性信息：</a:t>
            </a:r>
            <a:r>
              <a:rPr kumimoji="0" lang="en-US" altLang="zh-CN" sz="1400" i="0" u="none" strike="noStrike" kern="1200" cap="none" spc="0" normalizeH="0" baseline="0" noProof="0" dirty="0">
                <a:ln>
                  <a:noFill/>
                </a:ln>
                <a:solidFill>
                  <a:srgbClr val="000000"/>
                </a:solidFill>
                <a:effectLst/>
                <a:uLnTx/>
                <a:uFillTx/>
                <a:latin typeface="+mn-lt"/>
                <a:ea typeface="微软雅黑" panose="020B0503020204020204" pitchFamily="34" charset="-122"/>
                <a:cs typeface="Times New Roman" panose="02020603050405020304" pitchFamily="18" charset="0"/>
              </a:rPr>
              <a:t>2023</a:t>
            </a:r>
            <a:r>
              <a:rPr kumimoji="0" lang="zh-CN" altLang="en-US" sz="1400" i="0" u="none" strike="noStrike" kern="1200" cap="none" spc="0" normalizeH="0" baseline="0" noProof="0" dirty="0">
                <a:ln>
                  <a:noFill/>
                </a:ln>
                <a:solidFill>
                  <a:srgbClr val="000000"/>
                </a:solidFill>
                <a:effectLst/>
                <a:uLnTx/>
                <a:uFillTx/>
                <a:latin typeface="+mn-lt"/>
                <a:ea typeface="微软雅黑" panose="020B0503020204020204" pitchFamily="34" charset="-122"/>
                <a:cs typeface="Times New Roman" panose="02020603050405020304" pitchFamily="18" charset="0"/>
              </a:rPr>
              <a:t>年</a:t>
            </a:r>
            <a:r>
              <a:rPr kumimoji="0" lang="en-US" altLang="zh-CN" sz="1400" i="0" u="none" strike="noStrike" kern="1200" cap="none" spc="0" normalizeH="0" baseline="0" noProof="0" dirty="0">
                <a:ln>
                  <a:noFill/>
                </a:ln>
                <a:solidFill>
                  <a:srgbClr val="000000"/>
                </a:solidFill>
                <a:effectLst/>
                <a:uLnTx/>
                <a:uFillTx/>
                <a:latin typeface="+mn-lt"/>
                <a:ea typeface="微软雅黑" panose="020B0503020204020204" pitchFamily="34" charset="-122"/>
                <a:cs typeface="Times New Roman" panose="02020603050405020304" pitchFamily="18" charset="0"/>
              </a:rPr>
              <a:t>8</a:t>
            </a:r>
            <a:r>
              <a:rPr kumimoji="0" lang="zh-CN" altLang="en-US" sz="1400" i="0" u="none" strike="noStrike" kern="1200" cap="none" spc="0" normalizeH="0" baseline="0" noProof="0" dirty="0">
                <a:ln>
                  <a:noFill/>
                </a:ln>
                <a:solidFill>
                  <a:srgbClr val="000000"/>
                </a:solidFill>
                <a:effectLst/>
                <a:uLnTx/>
                <a:uFillTx/>
                <a:latin typeface="+mn-lt"/>
                <a:ea typeface="微软雅黑" panose="020B0503020204020204" pitchFamily="34" charset="-122"/>
                <a:cs typeface="Times New Roman" panose="02020603050405020304" pitchFamily="18" charset="0"/>
              </a:rPr>
              <a:t>月全球首个上市至今，未发布任何安全性警告和撤市信息</a:t>
            </a:r>
            <a:endParaRPr lang="en-US" altLang="zh-CN" sz="1400" dirty="0">
              <a:latin typeface="微软雅黑" panose="020B0503020204020204" pitchFamily="34" charset="-122"/>
              <a:ea typeface="微软雅黑" panose="020B0503020204020204" pitchFamily="34" charset="-122"/>
              <a:cs typeface="+mn-cs"/>
            </a:endParaRPr>
          </a:p>
        </p:txBody>
      </p:sp>
      <p:sp>
        <p:nvSpPr>
          <p:cNvPr id="20" name="矩形 19">
            <a:extLst>
              <a:ext uri="{FF2B5EF4-FFF2-40B4-BE49-F238E27FC236}">
                <a16:creationId xmlns:a16="http://schemas.microsoft.com/office/drawing/2014/main" id="{D9E049A4-9876-7720-1F6F-991BD54292E1}"/>
              </a:ext>
            </a:extLst>
          </p:cNvPr>
          <p:cNvSpPr/>
          <p:nvPr/>
        </p:nvSpPr>
        <p:spPr bwMode="gray">
          <a:xfrm>
            <a:off x="454857" y="1451830"/>
            <a:ext cx="1684837" cy="936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30000"/>
              </a:lnSpc>
              <a:spcBef>
                <a:spcPts val="0"/>
              </a:spcBef>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埃纳妥单抗</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30000"/>
              </a:lnSpc>
              <a:spcBef>
                <a:spcPts val="0"/>
              </a:spcBef>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安全耐受</a:t>
            </a:r>
          </a:p>
        </p:txBody>
      </p:sp>
      <p:sp>
        <p:nvSpPr>
          <p:cNvPr id="21" name="矩形 20">
            <a:extLst>
              <a:ext uri="{FF2B5EF4-FFF2-40B4-BE49-F238E27FC236}">
                <a16:creationId xmlns:a16="http://schemas.microsoft.com/office/drawing/2014/main" id="{BD6E7A2B-36BB-24D8-4133-DCE05498E616}"/>
              </a:ext>
            </a:extLst>
          </p:cNvPr>
          <p:cNvSpPr/>
          <p:nvPr/>
        </p:nvSpPr>
        <p:spPr bwMode="gray">
          <a:xfrm>
            <a:off x="2212848" y="1451830"/>
            <a:ext cx="9390888" cy="936000"/>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342900" indent="-342900">
              <a:lnSpc>
                <a:spcPct val="110000"/>
              </a:lnSpc>
              <a:spcBef>
                <a:spcPts val="600"/>
              </a:spcBef>
              <a:buFont typeface="+mj-lt"/>
              <a:buAutoNum type="arabicPeriod"/>
            </a:pP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感染和血液学不良反应是埃纳妥单抗治疗中断的最常见不良反应，但超</a:t>
            </a:r>
            <a:r>
              <a:rPr lang="en-US" altLang="zh-CN" sz="1400" dirty="0">
                <a:solidFill>
                  <a:srgbClr val="000000"/>
                </a:solidFill>
                <a:latin typeface="Arial" panose="020B0604020202020204"/>
                <a:ea typeface="微软雅黑" panose="020B0503020204020204" pitchFamily="34" charset="-122"/>
                <a:cs typeface="Times New Roman" panose="02020603050405020304" pitchFamily="18" charset="0"/>
              </a:rPr>
              <a:t>90%</a:t>
            </a: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可恢复治疗</a:t>
            </a:r>
            <a:r>
              <a:rPr lang="en-US" altLang="zh-CN" sz="1400" baseline="30000" dirty="0">
                <a:solidFill>
                  <a:srgbClr val="000000"/>
                </a:solidFill>
                <a:ea typeface="微软雅黑" panose="020B0503020204020204" pitchFamily="34" charset="-122"/>
                <a:cs typeface="Times New Roman" panose="02020603050405020304" pitchFamily="18" charset="0"/>
              </a:rPr>
              <a:t>1</a:t>
            </a:r>
            <a:endParaRPr lang="en-US" altLang="zh-CN" sz="1400" baseline="30000" dirty="0">
              <a:latin typeface="Arial" panose="020B0604020202020204"/>
              <a:ea typeface="微软雅黑" panose="020B0503020204020204" pitchFamily="34" charset="-122"/>
              <a:cs typeface="Times New Roman" panose="02020603050405020304" pitchFamily="18" charset="0"/>
            </a:endParaRPr>
          </a:p>
          <a:p>
            <a:pPr marL="342900" indent="-342900">
              <a:lnSpc>
                <a:spcPct val="110000"/>
              </a:lnSpc>
              <a:spcBef>
                <a:spcPts val="600"/>
              </a:spcBef>
              <a:buFont typeface="+mj-lt"/>
              <a:buAutoNum type="arabicPeriod"/>
            </a:pPr>
            <a:r>
              <a:rPr lang="zh-CN" altLang="en-US" sz="1400" dirty="0">
                <a:latin typeface="微软雅黑" panose="020B0503020204020204" pitchFamily="34" charset="-122"/>
                <a:ea typeface="微软雅黑" panose="020B0503020204020204" pitchFamily="34" charset="-122"/>
                <a:cs typeface="+mn-cs"/>
              </a:rPr>
              <a:t>细胞因子释放综合征</a:t>
            </a:r>
            <a:r>
              <a:rPr lang="en-US" altLang="zh-CN" sz="1400" dirty="0">
                <a:latin typeface="微软雅黑" panose="020B0503020204020204" pitchFamily="34" charset="-122"/>
                <a:ea typeface="微软雅黑" panose="020B0503020204020204" pitchFamily="34" charset="-122"/>
                <a:cs typeface="+mn-cs"/>
              </a:rPr>
              <a:t>(CRS)</a:t>
            </a:r>
            <a:r>
              <a:rPr lang="zh-CN" altLang="en-US" sz="1400" dirty="0">
                <a:latin typeface="微软雅黑" panose="020B0503020204020204" pitchFamily="34" charset="-122"/>
                <a:ea typeface="微软雅黑" panose="020B0503020204020204" pitchFamily="34" charset="-122"/>
                <a:cs typeface="+mn-cs"/>
              </a:rPr>
              <a:t>和免疫效应细胞相关性神经毒性综合征</a:t>
            </a:r>
            <a:r>
              <a:rPr lang="en-US" altLang="zh-CN" sz="1400" dirty="0">
                <a:latin typeface="微软雅黑" panose="020B0503020204020204" pitchFamily="34" charset="-122"/>
                <a:ea typeface="微软雅黑" panose="020B0503020204020204" pitchFamily="34" charset="-122"/>
                <a:cs typeface="+mn-cs"/>
              </a:rPr>
              <a:t>(ICANS)</a:t>
            </a:r>
            <a:r>
              <a:rPr lang="zh-CN" altLang="en-US" sz="1400" dirty="0">
                <a:latin typeface="微软雅黑" panose="020B0503020204020204" pitchFamily="34" charset="-122"/>
                <a:ea typeface="微软雅黑" panose="020B0503020204020204" pitchFamily="34" charset="-122"/>
                <a:cs typeface="+mn-cs"/>
              </a:rPr>
              <a:t>均为</a:t>
            </a:r>
            <a:r>
              <a:rPr lang="en-US" altLang="zh-CN" sz="1400" dirty="0">
                <a:latin typeface="微软雅黑" panose="020B0503020204020204" pitchFamily="34" charset="-122"/>
                <a:ea typeface="微软雅黑" panose="020B0503020204020204" pitchFamily="34" charset="-122"/>
                <a:cs typeface="+mn-cs"/>
              </a:rPr>
              <a:t>1-2</a:t>
            </a:r>
            <a:r>
              <a:rPr lang="zh-CN" altLang="en-US" sz="1400" dirty="0">
                <a:latin typeface="微软雅黑" panose="020B0503020204020204" pitchFamily="34" charset="-122"/>
                <a:ea typeface="微软雅黑" panose="020B0503020204020204" pitchFamily="34" charset="-122"/>
                <a:cs typeface="+mn-cs"/>
              </a:rPr>
              <a:t>级</a:t>
            </a:r>
            <a:r>
              <a:rPr lang="en-US" altLang="zh-CN" sz="1400" baseline="30000" dirty="0">
                <a:latin typeface="微软雅黑" panose="020B0503020204020204" pitchFamily="34" charset="-122"/>
                <a:ea typeface="微软雅黑" panose="020B0503020204020204" pitchFamily="34" charset="-122"/>
              </a:rPr>
              <a:t>2,3</a:t>
            </a:r>
            <a:endParaRPr lang="en-US" altLang="zh-CN" sz="14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5781D3F3-CCA3-9443-8596-89D195763DA6}"/>
              </a:ext>
            </a:extLst>
          </p:cNvPr>
          <p:cNvSpPr txBox="1"/>
          <p:nvPr/>
        </p:nvSpPr>
        <p:spPr bwMode="gray">
          <a:xfrm>
            <a:off x="9627559" y="6360629"/>
            <a:ext cx="2296217" cy="477054"/>
          </a:xfrm>
          <a:prstGeom prst="rect">
            <a:avLst/>
          </a:prstGeom>
          <a:noFill/>
        </p:spPr>
        <p:txBody>
          <a:bodyPr wrap="square">
            <a:spAutoFit/>
          </a:bodyPr>
          <a:lstStyle/>
          <a:p>
            <a:pPr marL="144000" indent="-144000">
              <a:buFont typeface="+mj-lt"/>
              <a:buAutoNum type="arabicPeriod"/>
            </a:pPr>
            <a:r>
              <a:rPr lang="en-US" altLang="zh-CN" sz="500" dirty="0" err="1">
                <a:latin typeface="微软雅黑" panose="020B0503020204020204" pitchFamily="34" charset="-122"/>
                <a:ea typeface="微软雅黑" panose="020B0503020204020204" pitchFamily="34" charset="-122"/>
              </a:rPr>
              <a:t>Lesokhin</a:t>
            </a:r>
            <a:r>
              <a:rPr lang="en-US" altLang="zh-CN" sz="500" dirty="0">
                <a:latin typeface="微软雅黑" panose="020B0503020204020204" pitchFamily="34" charset="-122"/>
                <a:ea typeface="微软雅黑" panose="020B0503020204020204" pitchFamily="34" charset="-122"/>
              </a:rPr>
              <a:t> AM, et al. Nat Med. 2023 Sep;29(9):2259-2267</a:t>
            </a:r>
            <a:endParaRPr lang="da-DK" altLang="zh-CN" sz="500" dirty="0">
              <a:latin typeface="微软雅黑" panose="020B0503020204020204" pitchFamily="34" charset="-122"/>
              <a:ea typeface="微软雅黑" panose="020B0503020204020204" pitchFamily="34" charset="-122"/>
            </a:endParaRPr>
          </a:p>
          <a:p>
            <a:pPr marL="144000" indent="-144000">
              <a:buFont typeface="+mj-lt"/>
              <a:buAutoNum type="arabicPeriod"/>
            </a:pPr>
            <a:r>
              <a:rPr lang="da-DK" altLang="zh-CN" sz="500" dirty="0">
                <a:latin typeface="微软雅黑" panose="020B0503020204020204" pitchFamily="34" charset="-122"/>
                <a:ea typeface="微软雅黑" panose="020B0503020204020204" pitchFamily="34" charset="-122"/>
              </a:rPr>
              <a:t>Prince HM, et al. ASH 2024 Abstract 4378.</a:t>
            </a:r>
          </a:p>
          <a:p>
            <a:pPr marL="144000" indent="-144000">
              <a:buFont typeface="+mj-lt"/>
              <a:buAutoNum type="arabicPeriod"/>
            </a:pPr>
            <a:r>
              <a:rPr lang="da-DK" altLang="zh-CN" sz="500" dirty="0">
                <a:latin typeface="微软雅黑" panose="020B0503020204020204" pitchFamily="34" charset="-122"/>
                <a:ea typeface="微软雅黑" panose="020B0503020204020204" pitchFamily="34" charset="-122"/>
              </a:rPr>
              <a:t>Tomasson MH, et al.  Hemasphere. 2024 Jul 24;8(7):e136</a:t>
            </a:r>
            <a:endParaRPr lang="en-US" altLang="zh-CN" sz="500" dirty="0">
              <a:latin typeface="微软雅黑" panose="020B0503020204020204" pitchFamily="34" charset="-122"/>
              <a:ea typeface="微软雅黑" panose="020B0503020204020204" pitchFamily="34" charset="-122"/>
            </a:endParaRPr>
          </a:p>
          <a:p>
            <a:pPr marL="144000" indent="-144000">
              <a:buFont typeface="+mj-lt"/>
              <a:buAutoNum type="arabicPeriod"/>
            </a:pPr>
            <a:r>
              <a:rPr lang="zh-CN" altLang="en-US" sz="500" dirty="0">
                <a:latin typeface="微软雅黑" panose="020B0503020204020204" pitchFamily="34" charset="-122"/>
                <a:ea typeface="微软雅黑" panose="020B0503020204020204" pitchFamily="34" charset="-122"/>
              </a:rPr>
              <a:t>埃纳妥单抗注射液说明书（</a:t>
            </a:r>
            <a:r>
              <a:rPr lang="en-US" altLang="zh-CN" sz="500" dirty="0">
                <a:latin typeface="微软雅黑" panose="020B0503020204020204" pitchFamily="34" charset="-122"/>
                <a:ea typeface="微软雅黑" panose="020B0503020204020204" pitchFamily="34" charset="-122"/>
              </a:rPr>
              <a:t>2025</a:t>
            </a:r>
            <a:r>
              <a:rPr lang="zh-CN" altLang="en-US" sz="500" dirty="0">
                <a:latin typeface="微软雅黑" panose="020B0503020204020204" pitchFamily="34" charset="-122"/>
                <a:ea typeface="微软雅黑" panose="020B0503020204020204" pitchFamily="34" charset="-122"/>
              </a:rPr>
              <a:t>年</a:t>
            </a:r>
            <a:r>
              <a:rPr lang="en-US" altLang="zh-CN" sz="500" dirty="0">
                <a:latin typeface="微软雅黑" panose="020B0503020204020204" pitchFamily="34" charset="-122"/>
                <a:ea typeface="微软雅黑" panose="020B0503020204020204" pitchFamily="34" charset="-122"/>
              </a:rPr>
              <a:t>3</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4</a:t>
            </a:r>
            <a:r>
              <a:rPr lang="zh-CN" altLang="en-US" sz="500" dirty="0">
                <a:latin typeface="微软雅黑" panose="020B0503020204020204" pitchFamily="34" charset="-122"/>
                <a:ea typeface="微软雅黑" panose="020B0503020204020204" pitchFamily="34" charset="-122"/>
              </a:rPr>
              <a:t>日版）</a:t>
            </a:r>
            <a:r>
              <a:rPr lang="en-US" altLang="zh-CN" sz="500" dirty="0">
                <a:latin typeface="微软雅黑" panose="020B0503020204020204" pitchFamily="34" charset="-122"/>
                <a:ea typeface="微软雅黑" panose="020B0503020204020204" pitchFamily="34" charset="-122"/>
              </a:rPr>
              <a:t>.</a:t>
            </a:r>
          </a:p>
          <a:p>
            <a:pPr marL="144000" indent="-144000">
              <a:buFont typeface="+mj-lt"/>
              <a:buAutoNum type="arabicPeriod"/>
            </a:pPr>
            <a:r>
              <a:rPr lang="zh-CN" altLang="en-US" sz="500" dirty="0">
                <a:latin typeface="微软雅黑" panose="020B0503020204020204" pitchFamily="34" charset="-122"/>
                <a:ea typeface="微软雅黑" panose="020B0503020204020204" pitchFamily="34" charset="-122"/>
              </a:rPr>
              <a:t>伊基奥仑赛注射液说明书（</a:t>
            </a:r>
            <a:r>
              <a:rPr lang="en-US" altLang="zh-CN" sz="500" dirty="0">
                <a:latin typeface="微软雅黑" panose="020B0503020204020204" pitchFamily="34" charset="-122"/>
                <a:ea typeface="微软雅黑" panose="020B0503020204020204" pitchFamily="34" charset="-122"/>
              </a:rPr>
              <a:t>2023</a:t>
            </a:r>
            <a:r>
              <a:rPr lang="zh-CN" altLang="en-US" sz="500" dirty="0">
                <a:latin typeface="微软雅黑" panose="020B0503020204020204" pitchFamily="34" charset="-122"/>
                <a:ea typeface="微软雅黑" panose="020B0503020204020204" pitchFamily="34" charset="-122"/>
              </a:rPr>
              <a:t>年</a:t>
            </a:r>
            <a:r>
              <a:rPr lang="en-US" altLang="zh-CN" sz="500" dirty="0">
                <a:latin typeface="微软雅黑" panose="020B0503020204020204" pitchFamily="34" charset="-122"/>
                <a:ea typeface="微软雅黑" panose="020B0503020204020204" pitchFamily="34" charset="-122"/>
              </a:rPr>
              <a:t>6</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30</a:t>
            </a:r>
            <a:r>
              <a:rPr lang="zh-CN" altLang="en-US" sz="500" dirty="0">
                <a:latin typeface="微软雅黑" panose="020B0503020204020204" pitchFamily="34" charset="-122"/>
                <a:ea typeface="微软雅黑" panose="020B0503020204020204" pitchFamily="34" charset="-122"/>
              </a:rPr>
              <a:t>日版）</a:t>
            </a:r>
            <a:endParaRPr lang="en-US" altLang="zh-CN" sz="500" dirty="0">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id="{7203A43E-C9D8-B9BA-8AE1-83F123B433AB}"/>
              </a:ext>
            </a:extLst>
          </p:cNvPr>
          <p:cNvSpPr/>
          <p:nvPr/>
        </p:nvSpPr>
        <p:spPr bwMode="gray">
          <a:xfrm>
            <a:off x="457200" y="0"/>
            <a:ext cx="1926626"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rgbClr val="0095FF"/>
              </a:buClr>
              <a:buSzPct val="90000"/>
            </a:pPr>
            <a:r>
              <a:rPr lang="en-US" altLang="zh-CN" sz="1600" b="1" dirty="0">
                <a:latin typeface="微软雅黑" panose="020B0503020204020204" pitchFamily="34" charset="-122"/>
                <a:ea typeface="微软雅黑" panose="020B0503020204020204" pitchFamily="34" charset="-122"/>
              </a:rPr>
              <a:t>4. </a:t>
            </a:r>
            <a:r>
              <a:rPr lang="zh-CN" altLang="en-US" sz="1600" b="1" dirty="0">
                <a:latin typeface="微软雅黑" panose="020B0503020204020204" pitchFamily="34" charset="-122"/>
                <a:ea typeface="微软雅黑" panose="020B0503020204020204" pitchFamily="34" charset="-122"/>
              </a:rPr>
              <a:t>安全性</a:t>
            </a:r>
          </a:p>
        </p:txBody>
      </p:sp>
      <p:sp>
        <p:nvSpPr>
          <p:cNvPr id="3" name="矩形 2">
            <a:extLst>
              <a:ext uri="{FF2B5EF4-FFF2-40B4-BE49-F238E27FC236}">
                <a16:creationId xmlns:a16="http://schemas.microsoft.com/office/drawing/2014/main" id="{784F26C8-D240-4350-8BD0-6770EBC69BFA}"/>
              </a:ext>
            </a:extLst>
          </p:cNvPr>
          <p:cNvSpPr/>
          <p:nvPr/>
        </p:nvSpPr>
        <p:spPr bwMode="gray">
          <a:xfrm>
            <a:off x="454857" y="2593255"/>
            <a:ext cx="1684833" cy="936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30000"/>
              </a:lnSpc>
              <a:spcBef>
                <a:spcPts val="0"/>
              </a:spcBef>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与</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CAR-T</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相比</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30000"/>
              </a:lnSpc>
              <a:spcBef>
                <a:spcPts val="0"/>
              </a:spcBef>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安全性更好</a:t>
            </a:r>
          </a:p>
        </p:txBody>
      </p:sp>
      <p:sp>
        <p:nvSpPr>
          <p:cNvPr id="4" name="矩形 3">
            <a:extLst>
              <a:ext uri="{FF2B5EF4-FFF2-40B4-BE49-F238E27FC236}">
                <a16:creationId xmlns:a16="http://schemas.microsoft.com/office/drawing/2014/main" id="{20673F65-181A-4EB7-27AF-E81B660F220D}"/>
              </a:ext>
            </a:extLst>
          </p:cNvPr>
          <p:cNvSpPr/>
          <p:nvPr/>
        </p:nvSpPr>
        <p:spPr bwMode="gray">
          <a:xfrm>
            <a:off x="2212848" y="2593255"/>
            <a:ext cx="9390888" cy="936000"/>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342900" indent="-342900">
              <a:lnSpc>
                <a:spcPct val="110000"/>
              </a:lnSpc>
              <a:spcBef>
                <a:spcPts val="600"/>
              </a:spcBef>
              <a:buFont typeface="+mj-lt"/>
              <a:buAutoNum type="arabicPeriod"/>
            </a:pPr>
            <a:r>
              <a:rPr lang="zh-CN" altLang="en-US" sz="1400" b="1" dirty="0">
                <a:latin typeface="微软雅黑" panose="020B0503020204020204" pitchFamily="34" charset="-122"/>
                <a:ea typeface="微软雅黑" panose="020B0503020204020204" pitchFamily="34" charset="-122"/>
                <a:cs typeface="+mn-cs"/>
              </a:rPr>
              <a:t>更少的细胞因子释放综合征</a:t>
            </a:r>
            <a:r>
              <a:rPr lang="en-US" altLang="zh-CN" sz="1400" b="1" dirty="0">
                <a:latin typeface="微软雅黑" panose="020B0503020204020204" pitchFamily="34" charset="-122"/>
                <a:ea typeface="微软雅黑" panose="020B0503020204020204" pitchFamily="34" charset="-122"/>
                <a:cs typeface="+mn-cs"/>
              </a:rPr>
              <a:t>(CRS)</a:t>
            </a:r>
            <a:r>
              <a:rPr lang="zh-CN" altLang="en-US" sz="1400" b="1" dirty="0">
                <a:latin typeface="Arial" panose="020B0604020202020204"/>
                <a:ea typeface="微软雅黑" panose="020B0503020204020204" pitchFamily="34" charset="-122"/>
                <a:cs typeface="Times New Roman" panose="02020603050405020304" pitchFamily="18" charset="0"/>
              </a:rPr>
              <a:t>，且级别较低</a:t>
            </a:r>
            <a:r>
              <a:rPr lang="en-US" altLang="zh-CN" sz="1400" baseline="30000" dirty="0">
                <a:latin typeface="Arial" panose="020B0604020202020204"/>
                <a:ea typeface="微软雅黑" panose="020B0503020204020204" pitchFamily="34" charset="-122"/>
                <a:cs typeface="Times New Roman" panose="02020603050405020304" pitchFamily="18" charset="0"/>
              </a:rPr>
              <a:t>4,5</a:t>
            </a:r>
            <a:endParaRPr lang="en-US" altLang="zh-CN" sz="1400" baseline="30000" dirty="0">
              <a:solidFill>
                <a:srgbClr val="000000"/>
              </a:solidFill>
              <a:latin typeface="Arial" panose="020B0604020202020204"/>
              <a:ea typeface="微软雅黑" panose="020B0503020204020204" pitchFamily="34" charset="-122"/>
              <a:cs typeface="Times New Roman" panose="02020603050405020304" pitchFamily="18" charset="0"/>
            </a:endParaRPr>
          </a:p>
          <a:p>
            <a:pPr marL="342900" indent="-342900">
              <a:lnSpc>
                <a:spcPct val="110000"/>
              </a:lnSpc>
              <a:spcBef>
                <a:spcPts val="600"/>
              </a:spcBef>
              <a:buFont typeface="+mj-lt"/>
              <a:buAutoNum type="arabicPeriod"/>
            </a:pPr>
            <a:r>
              <a:rPr lang="zh-CN" altLang="en-US" sz="1400" b="1" dirty="0">
                <a:solidFill>
                  <a:srgbClr val="000000"/>
                </a:solidFill>
                <a:latin typeface="Arial" panose="020B0604020202020204"/>
                <a:ea typeface="微软雅黑" panose="020B0503020204020204" pitchFamily="34" charset="-122"/>
                <a:cs typeface="Times New Roman" panose="02020603050405020304" pitchFamily="18" charset="0"/>
              </a:rPr>
              <a:t>更少的血液学不良</a:t>
            </a:r>
            <a:r>
              <a:rPr lang="zh-CN" altLang="en-US" sz="1400" b="1" dirty="0">
                <a:solidFill>
                  <a:srgbClr val="000000"/>
                </a:solidFill>
                <a:ea typeface="微软雅黑" panose="020B0503020204020204" pitchFamily="34" charset="-122"/>
                <a:cs typeface="Times New Roman" panose="02020603050405020304" pitchFamily="18" charset="0"/>
              </a:rPr>
              <a:t>事件</a:t>
            </a:r>
            <a:r>
              <a:rPr lang="en-US" altLang="zh-CN" sz="1400" dirty="0">
                <a:solidFill>
                  <a:srgbClr val="000000"/>
                </a:solidFill>
                <a:ea typeface="微软雅黑" panose="020B0503020204020204" pitchFamily="34" charset="-122"/>
                <a:cs typeface="Times New Roman" panose="02020603050405020304" pitchFamily="18" charset="0"/>
              </a:rPr>
              <a:t>(</a:t>
            </a:r>
            <a:r>
              <a:rPr lang="zh-CN" altLang="en-US" sz="1400" dirty="0">
                <a:solidFill>
                  <a:srgbClr val="000000"/>
                </a:solidFill>
                <a:ea typeface="微软雅黑" panose="020B0503020204020204" pitchFamily="34" charset="-122"/>
                <a:cs typeface="Times New Roman" panose="02020603050405020304" pitchFamily="18" charset="0"/>
              </a:rPr>
              <a:t>中性粒细胞减少，贫血</a:t>
            </a:r>
            <a:r>
              <a:rPr lang="en-US" altLang="zh-CN" sz="1400" dirty="0">
                <a:solidFill>
                  <a:srgbClr val="000000"/>
                </a:solidFill>
                <a:ea typeface="微软雅黑" panose="020B0503020204020204" pitchFamily="34" charset="-122"/>
                <a:cs typeface="Times New Roman" panose="02020603050405020304" pitchFamily="18" charset="0"/>
              </a:rPr>
              <a:t>)</a:t>
            </a:r>
            <a:r>
              <a:rPr lang="en-US" altLang="zh-CN" sz="1400" baseline="30000" dirty="0">
                <a:latin typeface="Arial" panose="020B0604020202020204"/>
                <a:ea typeface="微软雅黑" panose="020B0503020204020204" pitchFamily="34" charset="-122"/>
                <a:cs typeface="Times New Roman" panose="02020603050405020304" pitchFamily="18" charset="0"/>
              </a:rPr>
              <a:t> 4,5</a:t>
            </a:r>
            <a:endParaRPr lang="en-US" altLang="zh-CN" sz="1400" dirty="0">
              <a:solidFill>
                <a:srgbClr val="000000"/>
              </a:solidFill>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897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61465580"/>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cxnSp>
        <p:nvCxnSpPr>
          <p:cNvPr id="6" name="直接连接符 5">
            <a:extLst>
              <a:ext uri="{FF2B5EF4-FFF2-40B4-BE49-F238E27FC236}">
                <a16:creationId xmlns:a16="http://schemas.microsoft.com/office/drawing/2014/main" id="{207FE73A-F304-D139-CD17-3B704D0EBBB3}"/>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6" name="标题 4">
            <a:extLst>
              <a:ext uri="{FF2B5EF4-FFF2-40B4-BE49-F238E27FC236}">
                <a16:creationId xmlns:a16="http://schemas.microsoft.com/office/drawing/2014/main" id="{F9F269C0-C85A-E883-C426-294D97A5B582}"/>
              </a:ext>
            </a:extLst>
          </p:cNvPr>
          <p:cNvSpPr txBox="1">
            <a:spLocks/>
          </p:cNvSpPr>
          <p:nvPr/>
        </p:nvSpPr>
        <p:spPr bwMode="gray">
          <a:xfrm>
            <a:off x="432000" y="612000"/>
            <a:ext cx="11052864" cy="44625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rgbClr val="000000"/>
                </a:solidFill>
                <a:latin typeface="微软雅黑" panose="020B0503020204020204" pitchFamily="34" charset="-122"/>
                <a:ea typeface="微软雅黑" panose="020B0503020204020204" pitchFamily="34" charset="-122"/>
              </a:rPr>
              <a:t>多发性骨髓瘤是</a:t>
            </a:r>
            <a:r>
              <a:rPr lang="zh-CN" altLang="en-US" sz="2400" dirty="0">
                <a:solidFill>
                  <a:schemeClr val="accent1"/>
                </a:solidFill>
                <a:latin typeface="微软雅黑" panose="020B0503020204020204" pitchFamily="34" charset="-122"/>
                <a:ea typeface="微软雅黑" panose="020B0503020204020204" pitchFamily="34" charset="-122"/>
              </a:rPr>
              <a:t>第二大血液肿瘤</a:t>
            </a:r>
            <a:r>
              <a:rPr lang="zh-CN" altLang="en-US" sz="2400" dirty="0">
                <a:solidFill>
                  <a:srgbClr val="000000"/>
                </a:solidFill>
                <a:latin typeface="微软雅黑" panose="020B0503020204020204" pitchFamily="34" charset="-122"/>
                <a:ea typeface="微软雅黑" panose="020B0503020204020204" pitchFamily="34" charset="-122"/>
              </a:rPr>
              <a:t>，</a:t>
            </a:r>
            <a:r>
              <a:rPr lang="zh-CN" altLang="en-US" sz="2400" dirty="0">
                <a:solidFill>
                  <a:schemeClr val="accent1"/>
                </a:solidFill>
                <a:latin typeface="微软雅黑" panose="020B0503020204020204" pitchFamily="34" charset="-122"/>
                <a:ea typeface="微软雅黑" panose="020B0503020204020204" pitchFamily="34" charset="-122"/>
              </a:rPr>
              <a:t>公众认知度高</a:t>
            </a:r>
            <a:r>
              <a:rPr lang="zh-CN" altLang="en-US" sz="2400" dirty="0">
                <a:solidFill>
                  <a:srgbClr val="000000"/>
                </a:solidFill>
                <a:latin typeface="微软雅黑" panose="020B0503020204020204" pitchFamily="34" charset="-122"/>
                <a:ea typeface="微软雅黑" panose="020B0503020204020204" pitchFamily="34" charset="-122"/>
              </a:rPr>
              <a:t>，埃纳妥单抗显著延长经三线治疗后患者</a:t>
            </a:r>
            <a:r>
              <a:rPr lang="zh-CN" altLang="en-US" sz="2400">
                <a:solidFill>
                  <a:srgbClr val="000000"/>
                </a:solidFill>
                <a:latin typeface="微软雅黑" panose="020B0503020204020204" pitchFamily="34" charset="-122"/>
                <a:ea typeface="微软雅黑" panose="020B0503020204020204" pitchFamily="34" charset="-122"/>
              </a:rPr>
              <a:t>的</a:t>
            </a:r>
            <a:r>
              <a:rPr lang="zh-CN" altLang="en-US" sz="2400" dirty="0">
                <a:solidFill>
                  <a:srgbClr val="000000"/>
                </a:solidFill>
                <a:latin typeface="微软雅黑" panose="020B0503020204020204" pitchFamily="34" charset="-122"/>
                <a:ea typeface="微软雅黑" panose="020B0503020204020204" pitchFamily="34" charset="-122"/>
              </a:rPr>
              <a:t>生存期，</a:t>
            </a:r>
            <a:r>
              <a:rPr lang="zh-CN" altLang="en-US" sz="2400" dirty="0">
                <a:solidFill>
                  <a:schemeClr val="accent1"/>
                </a:solidFill>
                <a:latin typeface="微软雅黑" panose="020B0503020204020204" pitchFamily="34" charset="-122"/>
                <a:ea typeface="微软雅黑" panose="020B0503020204020204" pitchFamily="34" charset="-122"/>
              </a:rPr>
              <a:t>助力提高癌症</a:t>
            </a:r>
            <a:r>
              <a:rPr lang="en-US" altLang="zh-CN" sz="2400" dirty="0">
                <a:solidFill>
                  <a:schemeClr val="accent1"/>
                </a:solidFill>
                <a:latin typeface="微软雅黑" panose="020B0503020204020204" pitchFamily="34" charset="-122"/>
                <a:ea typeface="微软雅黑" panose="020B0503020204020204" pitchFamily="34" charset="-122"/>
              </a:rPr>
              <a:t>5</a:t>
            </a:r>
            <a:r>
              <a:rPr lang="zh-CN" altLang="en-US" sz="2400" dirty="0">
                <a:solidFill>
                  <a:schemeClr val="accent1"/>
                </a:solidFill>
                <a:latin typeface="微软雅黑" panose="020B0503020204020204" pitchFamily="34" charset="-122"/>
                <a:ea typeface="微软雅黑" panose="020B0503020204020204" pitchFamily="34" charset="-122"/>
              </a:rPr>
              <a:t>年生存率</a:t>
            </a:r>
            <a:r>
              <a:rPr lang="zh-CN" altLang="en-US" sz="2400" dirty="0">
                <a:solidFill>
                  <a:srgbClr val="000000"/>
                </a:solidFill>
                <a:latin typeface="微软雅黑" panose="020B0503020204020204" pitchFamily="34" charset="-122"/>
                <a:ea typeface="微软雅黑" panose="020B0503020204020204" pitchFamily="34" charset="-122"/>
              </a:rPr>
              <a:t>的公共健康目标</a:t>
            </a:r>
            <a:endParaRPr kumimoji="0" lang="zh-CN" altLang="en-US" sz="2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CBC5AEE1-5D7B-8F1C-ECEE-0401A39A65CC}"/>
              </a:ext>
            </a:extLst>
          </p:cNvPr>
          <p:cNvSpPr txBox="1"/>
          <p:nvPr/>
        </p:nvSpPr>
        <p:spPr bwMode="gray">
          <a:xfrm>
            <a:off x="2622841" y="1661259"/>
            <a:ext cx="8664290" cy="828000"/>
          </a:xfrm>
          <a:prstGeom prst="rect">
            <a:avLst/>
          </a:prstGeom>
          <a:ln w="6350">
            <a:solidFill>
              <a:schemeClr val="bg1">
                <a:lumMod val="85000"/>
              </a:schemeClr>
            </a:solidFill>
          </a:ln>
        </p:spPr>
        <p:txBody>
          <a:bodyPr wrap="square" lIns="36000" tIns="36000" rIns="36000" bIns="36000" rtlCol="0" anchor="ctr" anchorCtr="0">
            <a:noAutofit/>
          </a:bodyPr>
          <a:lstStyle/>
          <a:p>
            <a:pPr marL="357188" indent="-215900">
              <a:lnSpc>
                <a:spcPct val="110000"/>
              </a:lnSpc>
              <a:spcBef>
                <a:spcPts val="600"/>
              </a:spcBef>
              <a:buFont typeface="Arial" panose="020B0604020202020204" pitchFamily="34" charset="0"/>
              <a:buChar char="•"/>
              <a:defRPr/>
            </a:pPr>
            <a:r>
              <a:rPr lang="zh-CN" altLang="en-US" sz="1400" dirty="0">
                <a:solidFill>
                  <a:srgbClr val="000000"/>
                </a:solidFill>
                <a:latin typeface="微软雅黑" panose="020B0503020204020204" pitchFamily="34" charset="-122"/>
                <a:ea typeface="微软雅黑" panose="020B0503020204020204" pitchFamily="34" charset="-122"/>
              </a:rPr>
              <a:t>多发性骨髓瘤是</a:t>
            </a:r>
            <a:r>
              <a:rPr lang="zh-CN" altLang="en-US" sz="1600" b="1" dirty="0">
                <a:solidFill>
                  <a:srgbClr val="000000"/>
                </a:solidFill>
                <a:latin typeface="微软雅黑" panose="020B0503020204020204" pitchFamily="34" charset="-122"/>
                <a:ea typeface="微软雅黑" panose="020B0503020204020204" pitchFamily="34" charset="-122"/>
              </a:rPr>
              <a:t>第二大血液肿瘤</a:t>
            </a:r>
            <a:r>
              <a:rPr lang="en-US" altLang="zh-CN" sz="1600" baseline="300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公众认知度高</a:t>
            </a:r>
            <a:endParaRPr lang="en-US" altLang="zh-CN" sz="1600" b="1" dirty="0">
              <a:solidFill>
                <a:srgbClr val="C00000"/>
              </a:solidFill>
              <a:latin typeface="微软雅黑" panose="020B0503020204020204" pitchFamily="34" charset="-122"/>
              <a:ea typeface="微软雅黑" panose="020B0503020204020204" pitchFamily="34" charset="-122"/>
            </a:endParaRPr>
          </a:p>
          <a:p>
            <a:pPr marL="357188" indent="-215900">
              <a:lnSpc>
                <a:spcPct val="110000"/>
              </a:lnSpc>
              <a:spcBef>
                <a:spcPts val="600"/>
              </a:spcBef>
              <a:buFont typeface="Arial" panose="020B0604020202020204" pitchFamily="34" charset="0"/>
              <a:buChar char="•"/>
              <a:defRPr/>
            </a:pPr>
            <a:r>
              <a:rPr lang="zh-CN" altLang="en-US" sz="1400" dirty="0">
                <a:solidFill>
                  <a:srgbClr val="000000"/>
                </a:solidFill>
                <a:latin typeface="微软雅黑" panose="020B0503020204020204" pitchFamily="34" charset="-122"/>
                <a:ea typeface="微软雅黑" panose="020B0503020204020204" pitchFamily="34" charset="-122"/>
              </a:rPr>
              <a:t>多发性骨髓瘤</a:t>
            </a:r>
            <a:r>
              <a:rPr lang="en-US" altLang="zh-CN" sz="1400" dirty="0">
                <a:solidFill>
                  <a:srgbClr val="000000"/>
                </a:solidFill>
                <a:latin typeface="微软雅黑" panose="020B0503020204020204" pitchFamily="34" charset="-122"/>
                <a:ea typeface="微软雅黑" panose="020B0503020204020204" pitchFamily="34" charset="-122"/>
              </a:rPr>
              <a:t>5</a:t>
            </a:r>
            <a:r>
              <a:rPr lang="zh-CN" altLang="en-US" sz="1400" dirty="0">
                <a:solidFill>
                  <a:srgbClr val="000000"/>
                </a:solidFill>
                <a:latin typeface="微软雅黑" panose="020B0503020204020204" pitchFamily="34" charset="-122"/>
                <a:ea typeface="微软雅黑" panose="020B0503020204020204" pitchFamily="34" charset="-122"/>
              </a:rPr>
              <a:t>年生存率仅为</a:t>
            </a:r>
            <a:r>
              <a:rPr lang="en-US" altLang="zh-CN" sz="1400" dirty="0">
                <a:solidFill>
                  <a:srgbClr val="000000"/>
                </a:solidFill>
                <a:latin typeface="微软雅黑" panose="020B0503020204020204" pitchFamily="34" charset="-122"/>
                <a:ea typeface="微软雅黑" panose="020B0503020204020204" pitchFamily="34" charset="-122"/>
              </a:rPr>
              <a:t>24.8%</a:t>
            </a:r>
            <a:r>
              <a:rPr lang="zh-CN" altLang="en-US" sz="1400" dirty="0">
                <a:solidFill>
                  <a:srgbClr val="000000"/>
                </a:solidFill>
                <a:latin typeface="微软雅黑" panose="020B0503020204020204" pitchFamily="34" charset="-122"/>
                <a:ea typeface="微软雅黑" panose="020B0503020204020204" pitchFamily="34" charset="-122"/>
              </a:rPr>
              <a:t>，复发难治性患者生存期短</a:t>
            </a:r>
            <a:r>
              <a:rPr lang="en-US" altLang="zh-CN" sz="1400" baseline="30000" dirty="0">
                <a:solidFill>
                  <a:srgbClr val="000000"/>
                </a:solidFill>
                <a:latin typeface="微软雅黑" panose="020B0503020204020204" pitchFamily="34" charset="-122"/>
                <a:ea typeface="微软雅黑" panose="020B0503020204020204" pitchFamily="34" charset="-122"/>
              </a:rPr>
              <a:t>2-3</a:t>
            </a:r>
            <a:r>
              <a:rPr lang="zh-CN" altLang="en-US" sz="1400" dirty="0">
                <a:solidFill>
                  <a:srgbClr val="000000"/>
                </a:solidFill>
                <a:latin typeface="微软雅黑" panose="020B0503020204020204" pitchFamily="34" charset="-122"/>
                <a:ea typeface="微软雅黑" panose="020B0503020204020204" pitchFamily="34" charset="-122"/>
              </a:rPr>
              <a:t>，显著降低患者生命预期</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35C3D2C1-6F50-D090-F7E5-1A6E033F310B}"/>
              </a:ext>
            </a:extLst>
          </p:cNvPr>
          <p:cNvSpPr/>
          <p:nvPr/>
        </p:nvSpPr>
        <p:spPr bwMode="gray">
          <a:xfrm>
            <a:off x="10364766" y="-36576"/>
            <a:ext cx="1900386" cy="446137"/>
          </a:xfrm>
          <a:prstGeom prst="rect">
            <a:avLst/>
          </a:prstGeom>
          <a:no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埃纳妥单抗注射液</a:t>
            </a:r>
          </a:p>
        </p:txBody>
      </p:sp>
      <p:sp>
        <p:nvSpPr>
          <p:cNvPr id="12" name="文本框 11">
            <a:extLst>
              <a:ext uri="{FF2B5EF4-FFF2-40B4-BE49-F238E27FC236}">
                <a16:creationId xmlns:a16="http://schemas.microsoft.com/office/drawing/2014/main" id="{FD18C809-71E7-0030-4D74-A0109857078E}"/>
              </a:ext>
            </a:extLst>
          </p:cNvPr>
          <p:cNvSpPr txBox="1"/>
          <p:nvPr/>
        </p:nvSpPr>
        <p:spPr bwMode="gray">
          <a:xfrm>
            <a:off x="2622841" y="2820312"/>
            <a:ext cx="8664290" cy="828000"/>
          </a:xfrm>
          <a:prstGeom prst="rect">
            <a:avLst/>
          </a:prstGeom>
          <a:ln w="6350">
            <a:solidFill>
              <a:schemeClr val="bg1">
                <a:lumMod val="85000"/>
              </a:schemeClr>
            </a:solidFill>
          </a:ln>
        </p:spPr>
        <p:txBody>
          <a:bodyPr wrap="square" lIns="36000" tIns="36000" rIns="36000" bIns="36000" rtlCol="0" anchor="ctr" anchorCtr="0">
            <a:noAutofit/>
          </a:bodyPr>
          <a:lstStyle/>
          <a:p>
            <a:pPr marL="357188" indent="-215900">
              <a:lnSpc>
                <a:spcPct val="110000"/>
              </a:lnSpc>
              <a:spcBef>
                <a:spcPts val="600"/>
              </a:spcBef>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经</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三线治疗后的复发或难治性患者</a:t>
            </a:r>
            <a:r>
              <a:rPr lang="zh-CN" altLang="en-US" sz="1400" dirty="0">
                <a:latin typeface="微软雅黑" panose="020B0503020204020204" pitchFamily="34" charset="-122"/>
                <a:ea typeface="微软雅黑" panose="020B0503020204020204" pitchFamily="34" charset="-122"/>
              </a:rPr>
              <a:t>若再次复发，缺乏有效治疗药物，急需更有效治疗方案</a:t>
            </a:r>
            <a:endParaRPr lang="en-US" altLang="zh-CN" sz="1400" dirty="0">
              <a:latin typeface="微软雅黑" panose="020B0503020204020204" pitchFamily="34" charset="-122"/>
              <a:ea typeface="微软雅黑" panose="020B0503020204020204" pitchFamily="34" charset="-122"/>
            </a:endParaRPr>
          </a:p>
          <a:p>
            <a:pPr marL="357188" indent="-215900">
              <a:lnSpc>
                <a:spcPct val="110000"/>
              </a:lnSpc>
              <a:spcBef>
                <a:spcPts val="600"/>
              </a:spcBef>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埃纳妥单抗是突破性创新的</a:t>
            </a:r>
            <a:r>
              <a:rPr lang="en-US" altLang="zh-CN" sz="1400" dirty="0">
                <a:latin typeface="微软雅黑" panose="020B0503020204020204" pitchFamily="34" charset="-122"/>
                <a:ea typeface="微软雅黑" panose="020B0503020204020204" pitchFamily="34" charset="-122"/>
              </a:rPr>
              <a:t>BCMA</a:t>
            </a:r>
            <a:r>
              <a:rPr lang="zh-CN" altLang="en-US" sz="1400" dirty="0">
                <a:latin typeface="微软雅黑" panose="020B0503020204020204" pitchFamily="34" charset="-122"/>
                <a:ea typeface="微软雅黑" panose="020B0503020204020204" pitchFamily="34" charset="-122"/>
              </a:rPr>
              <a:t>双特异性抗体，实现长生存。获</a:t>
            </a:r>
            <a:r>
              <a:rPr lang="zh-CN" altLang="en-US" sz="1600" b="1" dirty="0">
                <a:solidFill>
                  <a:srgbClr val="C00000"/>
                </a:solidFill>
                <a:latin typeface="微软雅黑" panose="020B0503020204020204" pitchFamily="34" charset="-122"/>
                <a:ea typeface="微软雅黑" panose="020B0503020204020204" pitchFamily="34" charset="-122"/>
              </a:rPr>
              <a:t>中国优先审评</a:t>
            </a:r>
            <a:r>
              <a:rPr lang="en-US" altLang="zh-CN" sz="1600" baseline="300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FDA</a:t>
            </a:r>
            <a:r>
              <a:rPr lang="zh-CN" altLang="en-US" sz="1400" b="1" dirty="0">
                <a:latin typeface="微软雅黑" panose="020B0503020204020204" pitchFamily="34" charset="-122"/>
                <a:ea typeface="微软雅黑" panose="020B0503020204020204" pitchFamily="34" charset="-122"/>
              </a:rPr>
              <a:t>优先审评</a:t>
            </a:r>
          </a:p>
        </p:txBody>
      </p:sp>
      <p:sp>
        <p:nvSpPr>
          <p:cNvPr id="15" name="文本框 14">
            <a:extLst>
              <a:ext uri="{FF2B5EF4-FFF2-40B4-BE49-F238E27FC236}">
                <a16:creationId xmlns:a16="http://schemas.microsoft.com/office/drawing/2014/main" id="{638EB183-9F43-E685-61C8-72C8A50C29BD}"/>
              </a:ext>
            </a:extLst>
          </p:cNvPr>
          <p:cNvSpPr txBox="1"/>
          <p:nvPr/>
        </p:nvSpPr>
        <p:spPr bwMode="gray">
          <a:xfrm>
            <a:off x="2622841" y="3979365"/>
            <a:ext cx="8664290" cy="828000"/>
          </a:xfrm>
          <a:prstGeom prst="rect">
            <a:avLst/>
          </a:prstGeom>
          <a:ln w="6350">
            <a:solidFill>
              <a:schemeClr val="bg1">
                <a:lumMod val="85000"/>
              </a:schemeClr>
            </a:solidFill>
          </a:ln>
        </p:spPr>
        <p:txBody>
          <a:bodyPr wrap="square" lIns="36000" tIns="36000" rIns="36000" bIns="36000" rtlCol="0" anchor="ctr" anchorCtr="0">
            <a:noAutofit/>
          </a:bodyPr>
          <a:lstStyle/>
          <a:p>
            <a:pPr marL="357188" indent="-215900">
              <a:lnSpc>
                <a:spcPct val="110000"/>
              </a:lnSpc>
              <a:spcBef>
                <a:spcPts val="600"/>
              </a:spcBef>
              <a:buFont typeface="Arial" panose="020B0604020202020204" pitchFamily="34" charset="0"/>
              <a:buChar char="•"/>
              <a:defRPr/>
            </a:pPr>
            <a:r>
              <a:rPr lang="zh-CN" altLang="en-US" sz="1400" dirty="0">
                <a:solidFill>
                  <a:srgbClr val="000000"/>
                </a:solidFill>
                <a:latin typeface="微软雅黑" panose="020B0503020204020204" pitchFamily="34" charset="-122"/>
                <a:ea typeface="微软雅黑" panose="020B0503020204020204" pitchFamily="34" charset="-122"/>
              </a:rPr>
              <a:t>经三线治疗后多发性骨髓瘤患者</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现有治疗</a:t>
            </a:r>
            <a:r>
              <a:rPr lang="zh-CN" altLang="en-US" sz="1400" dirty="0">
                <a:solidFill>
                  <a:srgbClr val="000000"/>
                </a:solidFill>
                <a:latin typeface="微软雅黑" panose="020B0503020204020204" pitchFamily="34" charset="-122"/>
                <a:ea typeface="微软雅黑" panose="020B0503020204020204" pitchFamily="34" charset="-122"/>
              </a:rPr>
              <a:t>只能</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循环既往方案，中位</a:t>
            </a:r>
            <a:r>
              <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PFS</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仅</a:t>
            </a:r>
            <a:r>
              <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4.6</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个月，中位</a:t>
            </a:r>
            <a:r>
              <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OS</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仅</a:t>
            </a:r>
            <a:r>
              <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13.8</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个月</a:t>
            </a:r>
            <a:r>
              <a:rPr kumimoji="0" lang="en-US" altLang="zh-CN" sz="140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a:t>
            </a:r>
            <a:endParaRPr lang="en-US" altLang="zh-CN" sz="1400" dirty="0">
              <a:solidFill>
                <a:srgbClr val="000000"/>
              </a:solidFill>
              <a:latin typeface="微软雅黑" panose="020B0503020204020204" pitchFamily="34" charset="-122"/>
              <a:ea typeface="微软雅黑" panose="020B0503020204020204" pitchFamily="34" charset="-122"/>
            </a:endParaRPr>
          </a:p>
          <a:p>
            <a:pPr marL="357188" indent="-215900">
              <a:lnSpc>
                <a:spcPct val="110000"/>
              </a:lnSpc>
              <a:spcBef>
                <a:spcPts val="600"/>
              </a:spcBef>
              <a:buFont typeface="Arial" panose="020B0604020202020204" pitchFamily="34" charset="0"/>
              <a:buChar char="•"/>
              <a:defRPr/>
            </a:pPr>
            <a:r>
              <a:rPr lang="zh-CN" altLang="en-US" sz="1400" dirty="0">
                <a:solidFill>
                  <a:srgbClr val="000000"/>
                </a:solidFill>
                <a:latin typeface="微软雅黑" panose="020B0503020204020204" pitchFamily="34" charset="-122"/>
                <a:ea typeface="微软雅黑" panose="020B0503020204020204" pitchFamily="34" charset="-122"/>
              </a:rPr>
              <a:t>埃纳妥单抗治疗三线后患者，</a:t>
            </a:r>
            <a:r>
              <a:rPr lang="zh-CN" altLang="en-US" sz="1600" b="1" dirty="0">
                <a:solidFill>
                  <a:srgbClr val="C00000"/>
                </a:solidFill>
                <a:latin typeface="微软雅黑" panose="020B0503020204020204" pitchFamily="34" charset="-122"/>
                <a:ea typeface="微软雅黑" panose="020B0503020204020204" pitchFamily="34" charset="-122"/>
              </a:rPr>
              <a:t>填补空白</a:t>
            </a:r>
            <a:r>
              <a:rPr lang="zh-CN" altLang="en-US" sz="14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显著延长生存期</a:t>
            </a:r>
            <a:r>
              <a:rPr lang="en-US" altLang="zh-CN" sz="1400"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中位</a:t>
            </a:r>
            <a:r>
              <a:rPr lang="en-US" altLang="zh-CN" sz="1400" dirty="0">
                <a:solidFill>
                  <a:srgbClr val="000000"/>
                </a:solidFill>
                <a:latin typeface="微软雅黑" panose="020B0503020204020204" pitchFamily="34" charset="-122"/>
                <a:ea typeface="微软雅黑" panose="020B0503020204020204" pitchFamily="34" charset="-122"/>
              </a:rPr>
              <a:t>PFS17.2</a:t>
            </a:r>
            <a:r>
              <a:rPr lang="zh-CN" altLang="en-US" sz="1400" dirty="0">
                <a:solidFill>
                  <a:srgbClr val="000000"/>
                </a:solidFill>
                <a:latin typeface="微软雅黑" panose="020B0503020204020204" pitchFamily="34" charset="-122"/>
                <a:ea typeface="微软雅黑" panose="020B0503020204020204" pitchFamily="34" charset="-122"/>
              </a:rPr>
              <a:t>个月，中位</a:t>
            </a:r>
            <a:r>
              <a:rPr lang="en-US" altLang="zh-CN" sz="1400" dirty="0">
                <a:solidFill>
                  <a:srgbClr val="000000"/>
                </a:solidFill>
                <a:latin typeface="微软雅黑" panose="020B0503020204020204" pitchFamily="34" charset="-122"/>
                <a:ea typeface="微软雅黑" panose="020B0503020204020204" pitchFamily="34" charset="-122"/>
              </a:rPr>
              <a:t>OS24.6</a:t>
            </a:r>
            <a:r>
              <a:rPr lang="zh-CN" altLang="en-US" sz="1400" dirty="0">
                <a:solidFill>
                  <a:srgbClr val="000000"/>
                </a:solidFill>
                <a:latin typeface="微软雅黑" panose="020B0503020204020204" pitchFamily="34" charset="-122"/>
                <a:ea typeface="微软雅黑" panose="020B0503020204020204" pitchFamily="34" charset="-122"/>
              </a:rPr>
              <a:t>个月</a:t>
            </a:r>
            <a:r>
              <a:rPr lang="en-US" altLang="zh-CN" sz="1400" baseline="30000" dirty="0">
                <a:solidFill>
                  <a:srgbClr val="000000"/>
                </a:solidFill>
                <a:latin typeface="微软雅黑" panose="020B0503020204020204" pitchFamily="34" charset="-122"/>
                <a:ea typeface="微软雅黑" panose="020B0503020204020204" pitchFamily="34" charset="-122"/>
              </a:rPr>
              <a:t>6</a:t>
            </a:r>
            <a:r>
              <a:rPr lang="en-US" altLang="zh-CN" sz="1400" dirty="0">
                <a:solidFill>
                  <a:srgbClr val="000000"/>
                </a:solidFill>
                <a:latin typeface="微软雅黑" panose="020B0503020204020204" pitchFamily="34" charset="-122"/>
                <a:ea typeface="微软雅黑" panose="020B0503020204020204" pitchFamily="34" charset="-122"/>
              </a:rPr>
              <a:t>)</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id="{4A0EE9C4-762F-CA7C-CDB1-234C38B1B652}"/>
              </a:ext>
            </a:extLst>
          </p:cNvPr>
          <p:cNvSpPr txBox="1"/>
          <p:nvPr/>
        </p:nvSpPr>
        <p:spPr bwMode="gray">
          <a:xfrm>
            <a:off x="2622841" y="5138419"/>
            <a:ext cx="8664290" cy="828000"/>
          </a:xfrm>
          <a:prstGeom prst="rect">
            <a:avLst/>
          </a:prstGeom>
          <a:ln w="6350">
            <a:solidFill>
              <a:schemeClr val="bg1">
                <a:lumMod val="85000"/>
              </a:schemeClr>
            </a:solidFill>
          </a:ln>
        </p:spPr>
        <p:txBody>
          <a:bodyPr wrap="square" lIns="36000" tIns="36000" rIns="36000" bIns="36000" rtlCol="0" anchor="ctr" anchorCtr="0">
            <a:noAutofit/>
          </a:bodyPr>
          <a:lstStyle/>
          <a:p>
            <a:pPr marL="357188" marR="0" lvl="0" indent="-2159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诊断明确。埃纳妥单抗固定剂量，无需按体重调整剂量，临床上更容易操作，避免错误应用剂量</a:t>
            </a:r>
            <a:r>
              <a:rPr kumimoji="0" lang="en-US" altLang="zh-CN" sz="140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p>
          <a:p>
            <a:pPr marL="357188" marR="0" lvl="0" indent="-2159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给药频率递减，显著降低长期医疗费用</a:t>
            </a:r>
            <a:r>
              <a:rPr kumimoji="0" lang="en-US" altLang="zh-CN" sz="140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zh-CN" altLang="en-US" sz="1400" dirty="0">
                <a:solidFill>
                  <a:srgbClr val="000000"/>
                </a:solidFill>
                <a:latin typeface="微软雅黑" panose="020B0503020204020204" pitchFamily="34" charset="-122"/>
                <a:ea typeface="微软雅黑" panose="020B0503020204020204" pitchFamily="34" charset="-122"/>
              </a:rPr>
              <a:t>皮下注射，减少注射时间及静脉注射产生的床位占用</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10" name="箭头: 五边形 9">
            <a:extLst>
              <a:ext uri="{FF2B5EF4-FFF2-40B4-BE49-F238E27FC236}">
                <a16:creationId xmlns:a16="http://schemas.microsoft.com/office/drawing/2014/main" id="{12237766-DF26-93DA-1973-21274F307F91}"/>
              </a:ext>
            </a:extLst>
          </p:cNvPr>
          <p:cNvSpPr/>
          <p:nvPr/>
        </p:nvSpPr>
        <p:spPr bwMode="gray">
          <a:xfrm>
            <a:off x="587448" y="1659387"/>
            <a:ext cx="1936296" cy="828000"/>
          </a:xfrm>
          <a:prstGeom prst="homePlate">
            <a:avLst>
              <a:gd name="adj" fmla="val 23725"/>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2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所治疗疾病</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2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对公共健康的影响</a:t>
            </a:r>
          </a:p>
        </p:txBody>
      </p:sp>
      <p:sp>
        <p:nvSpPr>
          <p:cNvPr id="13" name="箭头: 五边形 12">
            <a:extLst>
              <a:ext uri="{FF2B5EF4-FFF2-40B4-BE49-F238E27FC236}">
                <a16:creationId xmlns:a16="http://schemas.microsoft.com/office/drawing/2014/main" id="{F530A202-E0E8-1AFC-4938-89768280D2D4}"/>
              </a:ext>
            </a:extLst>
          </p:cNvPr>
          <p:cNvSpPr/>
          <p:nvPr/>
        </p:nvSpPr>
        <p:spPr bwMode="gray">
          <a:xfrm>
            <a:off x="587448" y="2813322"/>
            <a:ext cx="1936296" cy="828000"/>
          </a:xfrm>
          <a:prstGeom prst="homePlate">
            <a:avLst>
              <a:gd name="adj" fmla="val 23725"/>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2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突破性创新</a:t>
            </a:r>
          </a:p>
        </p:txBody>
      </p:sp>
      <p:sp>
        <p:nvSpPr>
          <p:cNvPr id="18" name="箭头: 五边形 17">
            <a:extLst>
              <a:ext uri="{FF2B5EF4-FFF2-40B4-BE49-F238E27FC236}">
                <a16:creationId xmlns:a16="http://schemas.microsoft.com/office/drawing/2014/main" id="{F5A64530-DBD1-5DFB-B51B-017A626ADC62}"/>
              </a:ext>
            </a:extLst>
          </p:cNvPr>
          <p:cNvSpPr/>
          <p:nvPr/>
        </p:nvSpPr>
        <p:spPr bwMode="gray">
          <a:xfrm>
            <a:off x="587448" y="3967257"/>
            <a:ext cx="1936296" cy="828000"/>
          </a:xfrm>
          <a:prstGeom prst="homePlate">
            <a:avLst>
              <a:gd name="adj" fmla="val 23725"/>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2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弥补目录短板</a:t>
            </a:r>
          </a:p>
        </p:txBody>
      </p:sp>
      <p:sp>
        <p:nvSpPr>
          <p:cNvPr id="19" name="箭头: 五边形 18">
            <a:extLst>
              <a:ext uri="{FF2B5EF4-FFF2-40B4-BE49-F238E27FC236}">
                <a16:creationId xmlns:a16="http://schemas.microsoft.com/office/drawing/2014/main" id="{13E56FD8-6526-0DDD-4313-D5428861286D}"/>
              </a:ext>
            </a:extLst>
          </p:cNvPr>
          <p:cNvSpPr/>
          <p:nvPr/>
        </p:nvSpPr>
        <p:spPr bwMode="gray">
          <a:xfrm>
            <a:off x="587448" y="5133300"/>
            <a:ext cx="1936296" cy="828000"/>
          </a:xfrm>
          <a:prstGeom prst="homePlate">
            <a:avLst>
              <a:gd name="adj" fmla="val 23725"/>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2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临床管理便利</a:t>
            </a:r>
          </a:p>
        </p:txBody>
      </p:sp>
      <p:sp>
        <p:nvSpPr>
          <p:cNvPr id="20" name="矩形 19">
            <a:extLst>
              <a:ext uri="{FF2B5EF4-FFF2-40B4-BE49-F238E27FC236}">
                <a16:creationId xmlns:a16="http://schemas.microsoft.com/office/drawing/2014/main" id="{433199E3-E3FC-6935-E0EC-5906CEEE068B}"/>
              </a:ext>
            </a:extLst>
          </p:cNvPr>
          <p:cNvSpPr/>
          <p:nvPr/>
        </p:nvSpPr>
        <p:spPr bwMode="gray">
          <a:xfrm>
            <a:off x="457200" y="0"/>
            <a:ext cx="1926626"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en-US" altLang="zh-CN" sz="1600" b="1" dirty="0">
                <a:latin typeface="微软雅黑" panose="020B0503020204020204" pitchFamily="34" charset="-122"/>
                <a:ea typeface="微软雅黑" panose="020B0503020204020204" pitchFamily="34" charset="-122"/>
              </a:rPr>
              <a:t>5. </a:t>
            </a:r>
            <a:r>
              <a:rPr lang="zh-CN" altLang="en-US" sz="1600" b="1" dirty="0">
                <a:latin typeface="微软雅黑" panose="020B0503020204020204" pitchFamily="34" charset="-122"/>
                <a:ea typeface="微软雅黑" panose="020B0503020204020204" pitchFamily="34" charset="-122"/>
              </a:rPr>
              <a:t>公平性（一）</a:t>
            </a:r>
          </a:p>
        </p:txBody>
      </p:sp>
      <p:sp>
        <p:nvSpPr>
          <p:cNvPr id="3" name="文本占位符 2">
            <a:extLst>
              <a:ext uri="{FF2B5EF4-FFF2-40B4-BE49-F238E27FC236}">
                <a16:creationId xmlns:a16="http://schemas.microsoft.com/office/drawing/2014/main" id="{279BC60F-135C-6AFB-E0CD-1A5354F477D6}"/>
              </a:ext>
            </a:extLst>
          </p:cNvPr>
          <p:cNvSpPr txBox="1">
            <a:spLocks/>
          </p:cNvSpPr>
          <p:nvPr/>
        </p:nvSpPr>
        <p:spPr>
          <a:xfrm>
            <a:off x="4349787" y="6552676"/>
            <a:ext cx="4574758" cy="272094"/>
          </a:xfrm>
          <a:prstGeom prst="rect">
            <a:avLst/>
          </a:prstGeom>
        </p:spPr>
        <p:txBody>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000" indent="-72000">
              <a:lnSpc>
                <a:spcPct val="100000"/>
              </a:lnSpc>
              <a:spcBef>
                <a:spcPts val="0"/>
              </a:spcBef>
              <a:buAutoNum type="arabicPeriod"/>
            </a:pPr>
            <a:r>
              <a:rPr lang="en-US" altLang="zh-CN" sz="400" dirty="0">
                <a:latin typeface="微软雅黑" panose="020B0503020204020204" pitchFamily="34" charset="-122"/>
                <a:ea typeface="微软雅黑" panose="020B0503020204020204" pitchFamily="34" charset="-122"/>
              </a:rPr>
              <a:t>PUPH and Peking University Health Science Centre’s unpublished data (have authorized). Based on UEBMI and URBMI database, from 2012 to 2016 in Chinese 23 provinces.</a:t>
            </a:r>
            <a:r>
              <a:rPr lang="zh-CN" altLang="en-US" sz="400" dirty="0">
                <a:latin typeface="微软雅黑" panose="020B0503020204020204" pitchFamily="34" charset="-122"/>
                <a:ea typeface="微软雅黑" panose="020B0503020204020204" pitchFamily="34" charset="-122"/>
              </a:rPr>
              <a:t> </a:t>
            </a:r>
            <a:endParaRPr lang="en-US" altLang="zh-CN" sz="400" dirty="0">
              <a:latin typeface="微软雅黑" panose="020B0503020204020204" pitchFamily="34" charset="-122"/>
              <a:ea typeface="微软雅黑" panose="020B0503020204020204" pitchFamily="34" charset="-122"/>
            </a:endParaRPr>
          </a:p>
          <a:p>
            <a:pPr marL="72000" indent="-72000">
              <a:lnSpc>
                <a:spcPct val="100000"/>
              </a:lnSpc>
              <a:spcBef>
                <a:spcPts val="0"/>
              </a:spcBef>
              <a:buAutoNum type="arabicPeriod"/>
            </a:pPr>
            <a:r>
              <a:rPr lang="zh-CN" altLang="en-US" sz="400" dirty="0">
                <a:latin typeface="微软雅黑" panose="020B0503020204020204" pitchFamily="34" charset="-122"/>
                <a:ea typeface="微软雅黑" panose="020B0503020204020204" pitchFamily="34" charset="-122"/>
              </a:rPr>
              <a:t>中国医师协会血液科医师分会，等</a:t>
            </a:r>
            <a:r>
              <a:rPr lang="en-US" altLang="zh-CN" sz="400" dirty="0">
                <a:latin typeface="微软雅黑" panose="020B0503020204020204" pitchFamily="34" charset="-122"/>
                <a:ea typeface="微软雅黑" panose="020B0503020204020204" pitchFamily="34" charset="-122"/>
              </a:rPr>
              <a:t>. </a:t>
            </a:r>
            <a:r>
              <a:rPr lang="zh-CN" altLang="en-US" sz="400" dirty="0">
                <a:latin typeface="微软雅黑" panose="020B0503020204020204" pitchFamily="34" charset="-122"/>
                <a:ea typeface="微软雅黑" panose="020B0503020204020204" pitchFamily="34" charset="-122"/>
              </a:rPr>
              <a:t>中华内科杂志</a:t>
            </a:r>
            <a:r>
              <a:rPr lang="en-US" altLang="zh-CN" sz="400" dirty="0">
                <a:latin typeface="微软雅黑" panose="020B0503020204020204" pitchFamily="34" charset="-122"/>
                <a:ea typeface="微软雅黑" panose="020B0503020204020204" pitchFamily="34" charset="-122"/>
              </a:rPr>
              <a:t>. 2024;63(12):1186-1195.</a:t>
            </a:r>
          </a:p>
          <a:p>
            <a:pPr marL="72000" indent="-72000">
              <a:lnSpc>
                <a:spcPct val="100000"/>
              </a:lnSpc>
              <a:spcBef>
                <a:spcPts val="0"/>
              </a:spcBef>
              <a:buAutoNum type="arabicPeriod"/>
            </a:pPr>
            <a:r>
              <a:rPr lang="zh-CN" altLang="en-US" sz="400" dirty="0">
                <a:latin typeface="微软雅黑" panose="020B0503020204020204" pitchFamily="34" charset="-122"/>
                <a:ea typeface="微软雅黑" panose="020B0503020204020204" pitchFamily="34" charset="-122"/>
              </a:rPr>
              <a:t>中华医学会血液学分会浆细胞疾病学组</a:t>
            </a:r>
            <a:r>
              <a:rPr lang="en-US" altLang="zh-CN" sz="400" dirty="0">
                <a:latin typeface="微软雅黑" panose="020B0503020204020204" pitchFamily="34" charset="-122"/>
                <a:ea typeface="微软雅黑" panose="020B0503020204020204" pitchFamily="34" charset="-122"/>
              </a:rPr>
              <a:t>, </a:t>
            </a:r>
            <a:r>
              <a:rPr lang="zh-CN" altLang="en-US" sz="400" dirty="0">
                <a:latin typeface="微软雅黑" panose="020B0503020204020204" pitchFamily="34" charset="-122"/>
                <a:ea typeface="微软雅黑" panose="020B0503020204020204" pitchFamily="34" charset="-122"/>
              </a:rPr>
              <a:t>中国医师协会多发性骨髓瘤专业委员会</a:t>
            </a:r>
            <a:r>
              <a:rPr lang="en-US" altLang="zh-CN" sz="400" dirty="0">
                <a:latin typeface="微软雅黑" panose="020B0503020204020204" pitchFamily="34" charset="-122"/>
                <a:ea typeface="微软雅黑" panose="020B0503020204020204" pitchFamily="34" charset="-122"/>
              </a:rPr>
              <a:t>. </a:t>
            </a:r>
            <a:r>
              <a:rPr lang="zh-CN" altLang="en-US" sz="400" dirty="0">
                <a:latin typeface="微软雅黑" panose="020B0503020204020204" pitchFamily="34" charset="-122"/>
                <a:ea typeface="微软雅黑" panose="020B0503020204020204" pitchFamily="34" charset="-122"/>
              </a:rPr>
              <a:t>中国首次复发多发性骨髓瘤诊治指南（</a:t>
            </a:r>
            <a:r>
              <a:rPr lang="en-US" altLang="zh-CN" sz="400" dirty="0">
                <a:latin typeface="微软雅黑" panose="020B0503020204020204" pitchFamily="34" charset="-122"/>
                <a:ea typeface="微软雅黑" panose="020B0503020204020204" pitchFamily="34" charset="-122"/>
              </a:rPr>
              <a:t>2022</a:t>
            </a:r>
            <a:r>
              <a:rPr lang="zh-CN" altLang="en-US" sz="400" dirty="0">
                <a:latin typeface="微软雅黑" panose="020B0503020204020204" pitchFamily="34" charset="-122"/>
                <a:ea typeface="微软雅黑" panose="020B0503020204020204" pitchFamily="34" charset="-122"/>
              </a:rPr>
              <a:t>年版） </a:t>
            </a:r>
            <a:r>
              <a:rPr lang="en-US" altLang="zh-CN" sz="400" dirty="0">
                <a:latin typeface="微软雅黑" panose="020B0503020204020204" pitchFamily="34" charset="-122"/>
                <a:ea typeface="微软雅黑" panose="020B0503020204020204" pitchFamily="34" charset="-122"/>
              </a:rPr>
              <a:t>[J] . </a:t>
            </a:r>
            <a:r>
              <a:rPr lang="zh-CN" altLang="en-US" sz="400" dirty="0">
                <a:latin typeface="微软雅黑" panose="020B0503020204020204" pitchFamily="34" charset="-122"/>
                <a:ea typeface="微软雅黑" panose="020B0503020204020204" pitchFamily="34" charset="-122"/>
              </a:rPr>
              <a:t>中华血液学杂志</a:t>
            </a:r>
            <a:r>
              <a:rPr lang="en-US" altLang="zh-CN" sz="400" dirty="0">
                <a:latin typeface="微软雅黑" panose="020B0503020204020204" pitchFamily="34" charset="-122"/>
                <a:ea typeface="微软雅黑" panose="020B0503020204020204" pitchFamily="34" charset="-122"/>
              </a:rPr>
              <a:t>, 2022, 43(10) : 810-817. </a:t>
            </a:r>
          </a:p>
        </p:txBody>
      </p:sp>
      <p:sp>
        <p:nvSpPr>
          <p:cNvPr id="8" name="文本框 7">
            <a:extLst>
              <a:ext uri="{FF2B5EF4-FFF2-40B4-BE49-F238E27FC236}">
                <a16:creationId xmlns:a16="http://schemas.microsoft.com/office/drawing/2014/main" id="{7930DD1F-FC13-1C55-8E08-E110F2600475}"/>
              </a:ext>
            </a:extLst>
          </p:cNvPr>
          <p:cNvSpPr txBox="1"/>
          <p:nvPr/>
        </p:nvSpPr>
        <p:spPr bwMode="gray">
          <a:xfrm>
            <a:off x="8765575" y="6519446"/>
            <a:ext cx="3347466" cy="338554"/>
          </a:xfrm>
          <a:prstGeom prst="rect">
            <a:avLst/>
          </a:prstGeom>
          <a:noFill/>
        </p:spPr>
        <p:txBody>
          <a:bodyPr wrap="square">
            <a:spAutoFit/>
          </a:bodyPr>
          <a:lstStyle/>
          <a:p>
            <a:pPr marL="228600" marR="0" lvl="0" indent="-1080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altLang="zh-CN"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rPr>
              <a:t>CDE</a:t>
            </a:r>
            <a:r>
              <a:rPr kumimoji="0" lang="zh-CN" altLang="en-US"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rPr>
              <a:t>优先审评</a:t>
            </a:r>
            <a:r>
              <a:rPr kumimoji="0" lang="en-US" altLang="zh-CN"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hlinkClick r:id="rId6">
                  <a:extLst>
                    <a:ext uri="{A12FA001-AC4F-418D-AE19-62706E023703}">
                      <ahyp:hlinkClr xmlns:ahyp="http://schemas.microsoft.com/office/drawing/2018/hyperlinkcolor" val="tx"/>
                    </a:ext>
                  </a:extLst>
                </a:hlinkClick>
              </a:rPr>
              <a:t>https://www.cde.org.cn/main/xxgk/listpage/2f78f372d351c6851af7431c7710a731</a:t>
            </a:r>
            <a:endParaRPr kumimoji="0" lang="en-US" altLang="zh-CN"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endParaRPr>
          </a:p>
          <a:p>
            <a:pPr marL="228600" marR="0" lvl="0" indent="-1080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altLang="zh-CN"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rPr>
              <a:t>Mateos MV, et al. Leukemia. 2024 Dec;38(12):2554-2560.</a:t>
            </a:r>
          </a:p>
          <a:p>
            <a:pPr marL="228600" marR="0" lvl="0" indent="-1080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altLang="zh-CN"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rPr>
              <a:t>.Prince HM, et al. ASH 2024 Abstract 4378.</a:t>
            </a:r>
          </a:p>
          <a:p>
            <a:pPr marL="228600" marR="0" lvl="0" indent="-1080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zh-CN" altLang="en-US"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埃纳妥单抗注射液说明书（</a:t>
            </a:r>
            <a:r>
              <a:rPr kumimoji="0" lang="en-US" altLang="zh-CN"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2025</a:t>
            </a:r>
            <a:r>
              <a:rPr kumimoji="0" lang="zh-CN" altLang="en-US"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r>
              <a:rPr kumimoji="0" lang="en-US" altLang="zh-CN"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3</a:t>
            </a:r>
            <a:r>
              <a:rPr kumimoji="0" lang="zh-CN" altLang="en-US"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a:t>
            </a:r>
            <a:r>
              <a:rPr kumimoji="0" lang="en-US" altLang="zh-CN"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4</a:t>
            </a:r>
            <a:r>
              <a:rPr kumimoji="0" lang="zh-CN" altLang="en-US"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日版）</a:t>
            </a:r>
            <a:r>
              <a:rPr kumimoji="0" lang="en-US" altLang="zh-CN" sz="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552836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9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UWNkqTps5BZRpjkGkFml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ngNDKrQTVh6zh59b4Rtpw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bPrDNhu26DBUbuPGDAZ2m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6qlnnQmfkAG.P9mPZQwa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5rIFbA.S_dCq7Cl2eTqpIQ"/>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CxN3dMJc1JqGhfU679fiR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wer PowerPoint Template_Logo_Confidential_16x9_011421_1230am.pptx" id="{E16796BA-4DED-40F6-9D93-A6103AA552F4}" vid="{4EBAB7F6-64B5-416D-A518-BA6D9B2F23F8}"/>
    </a:ext>
  </a:extLst>
</a:theme>
</file>

<file path=ppt/theme/theme2.xml><?xml version="1.0" encoding="utf-8"?>
<a:theme xmlns:a="http://schemas.openxmlformats.org/drawingml/2006/main" name="1_Office 主题​​">
  <a:themeElements>
    <a:clrScheme name="自定义 1">
      <a:dk1>
        <a:srgbClr val="002060"/>
      </a:dk1>
      <a:lt1>
        <a:sysClr val="window" lastClr="FFFFFF"/>
      </a:lt1>
      <a:dk2>
        <a:srgbClr val="002060"/>
      </a:dk2>
      <a:lt2>
        <a:srgbClr val="E8E8E8"/>
      </a:lt2>
      <a:accent1>
        <a:srgbClr val="002060"/>
      </a:accent1>
      <a:accent2>
        <a:srgbClr val="4D94D8"/>
      </a:accent2>
      <a:accent3>
        <a:srgbClr val="FFC000"/>
      </a:accent3>
      <a:accent4>
        <a:srgbClr val="92D050"/>
      </a:accent4>
      <a:accent5>
        <a:srgbClr val="D76DCC"/>
      </a:accent5>
      <a:accent6>
        <a:srgbClr val="345964"/>
      </a:accent6>
      <a:hlink>
        <a:srgbClr val="4B303E"/>
      </a:hlink>
      <a:folHlink>
        <a:srgbClr val="96607D"/>
      </a:folHlink>
    </a:clrScheme>
    <a:fontScheme name="0p3dbaub">
      <a:majorFont>
        <a:latin typeface="Arial" panose="02110004020202020204"/>
        <a:ea typeface="微软雅黑"/>
        <a:cs typeface=""/>
      </a:majorFont>
      <a:minorFont>
        <a:latin typeface="Arial" panose="0211000402020202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7641</TotalTime>
  <Words>2249</Words>
  <Application>Microsoft Office PowerPoint</Application>
  <PresentationFormat>宽屏</PresentationFormat>
  <Paragraphs>175</Paragraphs>
  <Slides>9</Slides>
  <Notes>9</Notes>
  <HiddenSlides>0</HiddenSlides>
  <MMClips>0</MMClips>
  <ScaleCrop>false</ScaleCrop>
  <HeadingPairs>
    <vt:vector size="8" baseType="variant">
      <vt:variant>
        <vt:lpstr>已用的字体</vt:lpstr>
      </vt:variant>
      <vt:variant>
        <vt:i4>5</vt:i4>
      </vt:variant>
      <vt:variant>
        <vt:lpstr>主题</vt:lpstr>
      </vt:variant>
      <vt:variant>
        <vt:i4>2</vt:i4>
      </vt:variant>
      <vt:variant>
        <vt:lpstr>嵌入 OLE 服务器</vt:lpstr>
      </vt:variant>
      <vt:variant>
        <vt:i4>1</vt:i4>
      </vt:variant>
      <vt:variant>
        <vt:lpstr>幻灯片标题</vt:lpstr>
      </vt:variant>
      <vt:variant>
        <vt:i4>9</vt:i4>
      </vt:variant>
    </vt:vector>
  </HeadingPairs>
  <TitlesOfParts>
    <vt:vector size="17" baseType="lpstr">
      <vt:lpstr>等线</vt:lpstr>
      <vt:lpstr>微软雅黑</vt:lpstr>
      <vt:lpstr>Arial</vt:lpstr>
      <vt:lpstr>Arial Narrow</vt:lpstr>
      <vt:lpstr>Times New Roman</vt:lpstr>
      <vt:lpstr>3_Office Theme</vt:lpstr>
      <vt:lpstr>1_Office 主题​​</vt:lpstr>
      <vt:lpstr>think-cell 幻灯片</vt:lpstr>
      <vt:lpstr>PowerPoint 演示文稿</vt:lpstr>
      <vt:lpstr>目录</vt:lpstr>
      <vt:lpstr>既往接受过至少三线治疗的复发或难治性多发性骨髓瘤，现有治疗下生存时间短(中位PFS仅4.6个月，中位OS仅13.8个月)，急需更有效治疗药物</vt:lpstr>
      <vt:lpstr>埃纳妥单抗是全新靶向BCMA和CD3的新型双特异性抗体，建议参照药CAR-T</vt:lpstr>
      <vt:lpstr>对接受过至少三线治疗的复发或难治多发性骨髓瘤患者，埃纳妥单抗相较于现有治疗方案，显著延长患者生存期，中位PFS17.2个月，中位OS24.6个月</vt:lpstr>
      <vt:lpstr>国内外指南一致推荐双特异性抗体埃纳妥单抗</vt:lpstr>
      <vt:lpstr>PowerPoint 演示文稿</vt:lpstr>
      <vt:lpstr>埃纳妥单抗安全性良好，相关不良事件发生率更低</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 chen</dc:creator>
  <cp:lastModifiedBy>Li, Si Han</cp:lastModifiedBy>
  <cp:revision>8</cp:revision>
  <cp:lastPrinted>2024-07-12T08:00:26Z</cp:lastPrinted>
  <dcterms:created xsi:type="dcterms:W3CDTF">2024-07-09T12:42:51Z</dcterms:created>
  <dcterms:modified xsi:type="dcterms:W3CDTF">2025-07-18T06:27:47Z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f72598-90ab-4748-9618-88402b5e95d2_Enabled">
    <vt:lpwstr>true</vt:lpwstr>
  </property>
  <property fmtid="{D5CDD505-2E9C-101B-9397-08002B2CF9AE}" pid="3" name="MSIP_Label_68f72598-90ab-4748-9618-88402b5e95d2_SetDate">
    <vt:lpwstr>2024-07-10T00:04:07Z</vt:lpwstr>
  </property>
  <property fmtid="{D5CDD505-2E9C-101B-9397-08002B2CF9AE}" pid="4" name="MSIP_Label_68f72598-90ab-4748-9618-88402b5e95d2_Method">
    <vt:lpwstr>Privileged</vt:lpwstr>
  </property>
  <property fmtid="{D5CDD505-2E9C-101B-9397-08002B2CF9AE}" pid="5" name="MSIP_Label_68f72598-90ab-4748-9618-88402b5e95d2_Name">
    <vt:lpwstr>68f72598-90ab-4748-9618-88402b5e95d2</vt:lpwstr>
  </property>
  <property fmtid="{D5CDD505-2E9C-101B-9397-08002B2CF9AE}" pid="6" name="MSIP_Label_68f72598-90ab-4748-9618-88402b5e95d2_SiteId">
    <vt:lpwstr>7a916015-20ae-4ad1-9170-eefd915e9272</vt:lpwstr>
  </property>
  <property fmtid="{D5CDD505-2E9C-101B-9397-08002B2CF9AE}" pid="7" name="MSIP_Label_68f72598-90ab-4748-9618-88402b5e95d2_ActionId">
    <vt:lpwstr>d775b4cb-6620-4ead-b8a4-9a953b48b829</vt:lpwstr>
  </property>
  <property fmtid="{D5CDD505-2E9C-101B-9397-08002B2CF9AE}" pid="8" name="MSIP_Label_68f72598-90ab-4748-9618-88402b5e95d2_ContentBits">
    <vt:lpwstr>0</vt:lpwstr>
  </property>
</Properties>
</file>