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1798" r:id="rId2"/>
    <p:sldId id="2147471807" r:id="rId3"/>
    <p:sldId id="2147471815" r:id="rId4"/>
    <p:sldId id="2147471808" r:id="rId5"/>
    <p:sldId id="2147471810" r:id="rId6"/>
    <p:sldId id="2147471811" r:id="rId7"/>
    <p:sldId id="2147471814" r:id="rId8"/>
    <p:sldId id="2147471796" r:id="rId9"/>
    <p:sldId id="2147471821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AFFB4C-3546-2611-B1DF-395BC8F378E9}" name="Zhao, Yanbin(Tony)" initials="YZ" userId="S::ZHAOY268@pfizer.com::c7f95075-08f7-43ac-9b31-95044b0babd4" providerId="AD"/>
  <p188:author id="{A4784C6F-B33E-ED34-388B-1BB68DDEBAEA}" name="Lu, Xiaomin" initials="LX" userId="S::LUX82@pfizer.com::77b3bf24-4ec1-4c77-820e-6fa8f3bf5c26" providerId="AD"/>
  <p188:author id="{22F51C75-E6AA-078E-960A-A0C331973451}" name="Sun, Wenlu" initials="SW" userId="S::SUNW80@pfizer.com::53fe643b-d433-46a7-aebc-e8f4cd540d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F0FF"/>
    <a:srgbClr val="0047BB"/>
    <a:srgbClr val="E7EED8"/>
    <a:srgbClr val="FAECF0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bin(Tony)" userId="c7f95075-08f7-43ac-9b31-95044b0babd4" providerId="ADAL" clId="{75442B72-430F-49AC-8380-F160D869F57C}"/>
    <pc:docChg chg="delSld modSld">
      <pc:chgData name="Zhao, Yanbin(Tony)" userId="c7f95075-08f7-43ac-9b31-95044b0babd4" providerId="ADAL" clId="{75442B72-430F-49AC-8380-F160D869F57C}" dt="2025-07-18T06:26:17.552" v="6" actId="47"/>
      <pc:docMkLst>
        <pc:docMk/>
      </pc:docMkLst>
      <pc:sldChg chg="modSp mod">
        <pc:chgData name="Zhao, Yanbin(Tony)" userId="c7f95075-08f7-43ac-9b31-95044b0babd4" providerId="ADAL" clId="{75442B72-430F-49AC-8380-F160D869F57C}" dt="2025-07-18T06:26:13.742" v="4" actId="20577"/>
        <pc:sldMkLst>
          <pc:docMk/>
          <pc:sldMk cId="3952299150" sldId="2147471798"/>
        </pc:sldMkLst>
        <pc:spChg chg="mod">
          <ac:chgData name="Zhao, Yanbin(Tony)" userId="c7f95075-08f7-43ac-9b31-95044b0babd4" providerId="ADAL" clId="{75442B72-430F-49AC-8380-F160D869F57C}" dt="2025-07-18T06:26:13.742" v="4" actId="20577"/>
          <ac:spMkLst>
            <pc:docMk/>
            <pc:sldMk cId="3952299150" sldId="2147471798"/>
            <ac:spMk id="3" creationId="{3A00B936-7C19-4086-23A6-EA350AE30396}"/>
          </ac:spMkLst>
        </pc:spChg>
      </pc:sldChg>
      <pc:sldChg chg="del">
        <pc:chgData name="Zhao, Yanbin(Tony)" userId="c7f95075-08f7-43ac-9b31-95044b0babd4" providerId="ADAL" clId="{75442B72-430F-49AC-8380-F160D869F57C}" dt="2025-07-18T06:26:17.552" v="6" actId="47"/>
        <pc:sldMkLst>
          <pc:docMk/>
          <pc:sldMk cId="3945074370" sldId="2147471826"/>
        </pc:sldMkLst>
      </pc:sldChg>
      <pc:sldChg chg="del">
        <pc:chgData name="Zhao, Yanbin(Tony)" userId="c7f95075-08f7-43ac-9b31-95044b0babd4" providerId="ADAL" clId="{75442B72-430F-49AC-8380-F160D869F57C}" dt="2025-07-18T06:26:16.601" v="5" actId="47"/>
        <pc:sldMkLst>
          <pc:docMk/>
          <pc:sldMk cId="621950393" sldId="21474718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8.2670906200317959E-2"/>
          <c:w val="0.94494441503440973"/>
          <c:h val="0.834658187599364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046-48F9-BAAD-530062654040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29.4</c:v>
                </c:pt>
                <c:pt idx="1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6-48F9-BAAD-530062654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939136"/>
        <c:axId val="1"/>
      </c:barChart>
      <c:catAx>
        <c:axId val="283939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.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3939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8.2670906200317959E-2"/>
          <c:w val="0.94494441503440973"/>
          <c:h val="0.834658187599364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11D-450E-A9E4-865891EC788E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28.1</c:v>
                </c:pt>
                <c:pt idx="1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D-450E-A9E4-865891EC7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8948832"/>
        <c:axId val="1"/>
      </c:barChart>
      <c:catAx>
        <c:axId val="1248948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8.4000000000000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489488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8.2670906200317959E-2"/>
          <c:w val="0.94494441503440973"/>
          <c:h val="0.834658187599364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A39-413E-B352-2431BC3D68BD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11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9-413E-B352-2431BC3D6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04848"/>
        <c:axId val="1"/>
      </c:barChart>
      <c:catAx>
        <c:axId val="36704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6704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8.2670906200317959E-2"/>
          <c:w val="0.94494441503440973"/>
          <c:h val="0.834658187599364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880-4E96-8CA8-1D345A22B141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3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0-4E96-8CA8-1D345A22B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656640"/>
        <c:axId val="1"/>
      </c:barChart>
      <c:catAx>
        <c:axId val="324656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4656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6153" y="6429258"/>
            <a:ext cx="606278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87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59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1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09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20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47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27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52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1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6153" y="6429258"/>
            <a:ext cx="606278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81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52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8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9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97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779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32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29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5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2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10953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98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8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80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26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4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38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13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53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65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02151368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C0B259-75AD-3254-75F4-38F6EE528AE8}"/>
              </a:ext>
            </a:extLst>
          </p:cNvPr>
          <p:cNvSpPr txBox="1"/>
          <p:nvPr userDrawn="1"/>
        </p:nvSpPr>
        <p:spPr bwMode="gray">
          <a:xfrm>
            <a:off x="1380030" y="6390526"/>
            <a:ext cx="735649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39472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3" r:id="rId32"/>
    <p:sldLayoutId id="2147483694" r:id="rId33"/>
    <p:sldLayoutId id="2147483695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chart" Target="../charts/chart2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chart" Target="../charts/chart1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11.emf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chart" Target="../charts/chart4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oleObject" Target="../embeddings/oleObject7.bin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slideLayout" Target="../slideLayouts/slideLayout3.xml"/><Relationship Id="rId35" Type="http://schemas.openxmlformats.org/officeDocument/2006/relationships/chart" Target="../charts/chart3.xml"/><Relationship Id="rId8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Relationship Id="rId5" Type="http://schemas.openxmlformats.org/officeDocument/2006/relationships/hyperlink" Target="http://borenhospital.com/News/Articles/Index/1068" TargetMode="Externa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1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7966427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1010550" y="1048145"/>
            <a:ext cx="10441574" cy="2618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</a:t>
            </a:r>
            <a:r>
              <a:rPr lang="zh-CN" altLang="en-US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</a:t>
            </a:r>
            <a:r>
              <a:rPr lang="zh-CN" altLang="en-US" sz="4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单抗（贝博萨</a:t>
            </a:r>
            <a:r>
              <a:rPr lang="en-US" altLang="zh-CN" sz="4000" b="0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4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4000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490914" y="4819536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00B936-7C19-4086-23A6-EA350AE30396}"/>
              </a:ext>
            </a:extLst>
          </p:cNvPr>
          <p:cNvSpPr/>
          <p:nvPr/>
        </p:nvSpPr>
        <p:spPr bwMode="gray">
          <a:xfrm>
            <a:off x="0" y="0"/>
            <a:ext cx="2275840" cy="49784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 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不含公平性二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6C9577-7443-D2DA-5243-E28A2424E6E5}"/>
              </a:ext>
            </a:extLst>
          </p:cNvPr>
          <p:cNvSpPr/>
          <p:nvPr/>
        </p:nvSpPr>
        <p:spPr bwMode="gray">
          <a:xfrm>
            <a:off x="0" y="3085618"/>
            <a:ext cx="12192000" cy="1463521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852">
              <a:spcBef>
                <a:spcPts val="1200"/>
              </a:spcBef>
              <a:defRPr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中国优先审评，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治疗白血病的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（抗体偶联药物）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852">
              <a:spcBef>
                <a:spcPts val="1200"/>
              </a:spcBef>
              <a:defRPr/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复发性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前体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细胞急性淋巴细胞白血病治疗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</a:p>
        </p:txBody>
      </p:sp>
    </p:spTree>
    <p:extLst>
      <p:ext uri="{BB962C8B-B14F-4D97-AF65-F5344CB8AC3E}">
        <p14:creationId xmlns:p14="http://schemas.microsoft.com/office/powerpoint/2010/main" val="39522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1948109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86" y="574388"/>
            <a:ext cx="11292840" cy="850392"/>
          </a:xfrm>
        </p:spPr>
        <p:txBody>
          <a:bodyPr vert="horz"/>
          <a:lstStyle/>
          <a:p>
            <a:r>
              <a:rPr lang="zh-CN" altLang="en-US" sz="2799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66781F-AE36-48EE-AEA2-E0883BE851B9}"/>
              </a:ext>
            </a:extLst>
          </p:cNvPr>
          <p:cNvSpPr txBox="1"/>
          <p:nvPr/>
        </p:nvSpPr>
        <p:spPr bwMode="gray">
          <a:xfrm>
            <a:off x="2068442" y="1440510"/>
            <a:ext cx="9194204" cy="116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lnSpc>
                <a:spcPct val="125000"/>
              </a:lnSpc>
              <a:spcAft>
                <a:spcPts val="600"/>
              </a:spcAft>
              <a:defRPr/>
            </a:pP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</a:rPr>
              <a:t>注射用</a:t>
            </a:r>
            <a:r>
              <a:rPr lang="zh-CN" altLang="en-US" sz="3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</a:t>
            </a: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单抗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（贝博萨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126">
              <a:lnSpc>
                <a:spcPct val="125000"/>
              </a:lnSpc>
              <a:spcAft>
                <a:spcPts val="600"/>
              </a:spcAft>
              <a:defRPr/>
            </a:pPr>
            <a:endParaRPr lang="zh-CN" altLang="en-US" sz="2400" b="1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AB4413-5DD5-5952-BFA4-5A3EB487A0E5}"/>
              </a:ext>
            </a:extLst>
          </p:cNvPr>
          <p:cNvGrpSpPr/>
          <p:nvPr/>
        </p:nvGrpSpPr>
        <p:grpSpPr>
          <a:xfrm>
            <a:off x="1911460" y="2480620"/>
            <a:ext cx="2417778" cy="468000"/>
            <a:chOff x="2036135" y="1738423"/>
            <a:chExt cx="2417778" cy="4680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95A8C08-33B4-D2EE-0246-FE2898C1A3F1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1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1ABAB75-566C-022F-DAD7-42AE2E76C774}"/>
                </a:ext>
              </a:extLst>
            </p:cNvPr>
            <p:cNvSpPr/>
            <p:nvPr/>
          </p:nvSpPr>
          <p:spPr bwMode="gray">
            <a:xfrm>
              <a:off x="2817629" y="1738423"/>
              <a:ext cx="1636284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4BB9AD-863B-828C-EBB6-CD94E69DFDB7}"/>
              </a:ext>
            </a:extLst>
          </p:cNvPr>
          <p:cNvGrpSpPr/>
          <p:nvPr/>
        </p:nvGrpSpPr>
        <p:grpSpPr>
          <a:xfrm>
            <a:off x="1911460" y="3233760"/>
            <a:ext cx="2417777" cy="468000"/>
            <a:chOff x="2036135" y="1738423"/>
            <a:chExt cx="2417777" cy="468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5628C9-0EA4-FE7A-9BD2-1AF94721893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2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0FC8E4F-9604-5FC4-816A-B14007B307A3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4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74B88-13BA-336A-F92E-5CEF130FC686}"/>
              </a:ext>
            </a:extLst>
          </p:cNvPr>
          <p:cNvGrpSpPr/>
          <p:nvPr/>
        </p:nvGrpSpPr>
        <p:grpSpPr>
          <a:xfrm>
            <a:off x="1911460" y="3986900"/>
            <a:ext cx="2417775" cy="468000"/>
            <a:chOff x="2036135" y="1738423"/>
            <a:chExt cx="2417775" cy="468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312B04-4E8E-D553-3B4C-CCBC7E777535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3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EEB5CE0-EE9C-64D8-4C5A-0104C7F31B90}"/>
                </a:ext>
              </a:extLst>
            </p:cNvPr>
            <p:cNvSpPr/>
            <p:nvPr/>
          </p:nvSpPr>
          <p:spPr bwMode="gray">
            <a:xfrm>
              <a:off x="2817627" y="1738423"/>
              <a:ext cx="1636283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804FC9-BB94-F2B8-E933-EFFAA1B5A4ED}"/>
              </a:ext>
            </a:extLst>
          </p:cNvPr>
          <p:cNvGrpSpPr/>
          <p:nvPr/>
        </p:nvGrpSpPr>
        <p:grpSpPr>
          <a:xfrm>
            <a:off x="1911460" y="4736329"/>
            <a:ext cx="2417775" cy="468000"/>
            <a:chOff x="2036135" y="1738423"/>
            <a:chExt cx="2417775" cy="468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CCE43D-0B1F-8ADE-BD3C-D5A1097EA87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4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AD7081A-E3AE-EA7D-6FCB-D457E51E5A30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56426D-ED4A-A9D4-1314-48C359045B3A}"/>
              </a:ext>
            </a:extLst>
          </p:cNvPr>
          <p:cNvGrpSpPr/>
          <p:nvPr/>
        </p:nvGrpSpPr>
        <p:grpSpPr>
          <a:xfrm>
            <a:off x="1911460" y="5485758"/>
            <a:ext cx="2417775" cy="468000"/>
            <a:chOff x="2036135" y="1738423"/>
            <a:chExt cx="2417775" cy="468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8F92344-CC59-F7A6-D0FB-FC2EC1161CEE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5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1EA8750-762C-BC30-ABF8-E433AF327EF8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A7A00DB-B38F-9244-8E0F-A790E73C17DF}"/>
              </a:ext>
            </a:extLst>
          </p:cNvPr>
          <p:cNvSpPr txBox="1"/>
          <p:nvPr/>
        </p:nvSpPr>
        <p:spPr bwMode="gray">
          <a:xfrm>
            <a:off x="4329234" y="2525081"/>
            <a:ext cx="7166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商保创新药目录。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未满足需求急迫。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参照异基因造血干细胞移植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D039065-9FAA-F4F7-B6BB-CA29A98AD601}"/>
              </a:ext>
            </a:extLst>
          </p:cNvPr>
          <p:cNvSpPr txBox="1"/>
          <p:nvPr/>
        </p:nvSpPr>
        <p:spPr bwMode="gray">
          <a:xfrm>
            <a:off x="4329235" y="3286621"/>
            <a:ext cx="7627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缓解率达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80.7%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，提升移植率，延长患者生命，优于传统治疗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F3C645-A2A1-47FB-0084-B2D3D91EECC8}"/>
              </a:ext>
            </a:extLst>
          </p:cNvPr>
          <p:cNvSpPr txBox="1"/>
          <p:nvPr/>
        </p:nvSpPr>
        <p:spPr bwMode="gray">
          <a:xfrm>
            <a:off x="4329234" y="4036234"/>
            <a:ext cx="707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优先审评，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治疗急淋的抗体偶联药物（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918FC5C-ECD9-E67B-C7CC-554EF001C672}"/>
              </a:ext>
            </a:extLst>
          </p:cNvPr>
          <p:cNvSpPr txBox="1"/>
          <p:nvPr/>
        </p:nvSpPr>
        <p:spPr bwMode="gray">
          <a:xfrm>
            <a:off x="4329235" y="4787812"/>
            <a:ext cx="5955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安全性良好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，相关不良反应发生率低于传统治疗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C1A0B30-F0B8-7E61-F2F1-6D5543C0A439}"/>
              </a:ext>
            </a:extLst>
          </p:cNvPr>
          <p:cNvSpPr txBox="1"/>
          <p:nvPr/>
        </p:nvSpPr>
        <p:spPr bwMode="gray">
          <a:xfrm>
            <a:off x="4329234" y="5537241"/>
            <a:ext cx="7627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罕见肿瘤。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突破创新的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，填补治疗空白，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满足患者用药需求</a:t>
            </a:r>
          </a:p>
        </p:txBody>
      </p: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081890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B8D3F8D4-3587-803F-FAD5-75ACC4D62CEC}"/>
              </a:ext>
            </a:extLst>
          </p:cNvPr>
          <p:cNvGrpSpPr/>
          <p:nvPr/>
        </p:nvGrpSpPr>
        <p:grpSpPr>
          <a:xfrm>
            <a:off x="382397" y="2121335"/>
            <a:ext cx="5616992" cy="3298670"/>
            <a:chOff x="716682" y="1842268"/>
            <a:chExt cx="5286160" cy="329867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6562F0-FE53-40AB-8D3A-3995642CD9F2}"/>
                </a:ext>
              </a:extLst>
            </p:cNvPr>
            <p:cNvSpPr/>
            <p:nvPr/>
          </p:nvSpPr>
          <p:spPr bwMode="gray">
            <a:xfrm>
              <a:off x="716682" y="1842268"/>
              <a:ext cx="5286160" cy="329867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endParaRPr lang="zh-CN" altLang="en-US" b="1">
                <a:solidFill>
                  <a:srgbClr val="0000C9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387D76-6E3B-4F07-AE43-8CA2BE182BB9}"/>
                </a:ext>
              </a:extLst>
            </p:cNvPr>
            <p:cNvSpPr txBox="1"/>
            <p:nvPr/>
          </p:nvSpPr>
          <p:spPr bwMode="gray">
            <a:xfrm>
              <a:off x="1162262" y="2081172"/>
              <a:ext cx="4753914" cy="1888905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极高的死亡风险，成人患者生存堪忧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中位生存期仅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3-6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  <a:p>
              <a:pPr marL="180975" indent="-180975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复发难治性急性淋巴细胞白血病多发生在成人患者，成人患者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年生存率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&lt;10%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成人患者未满足需求更急迫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0A43926-79C0-459E-BB74-544445EE293E}"/>
                </a:ext>
              </a:extLst>
            </p:cNvPr>
            <p:cNvSpPr txBox="1"/>
            <p:nvPr/>
          </p:nvSpPr>
          <p:spPr bwMode="gray">
            <a:xfrm>
              <a:off x="1130090" y="3817677"/>
              <a:ext cx="4872752" cy="1068327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罕见肿瘤，患者人数少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0975" indent="-180975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中国成人急淋发病率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0.32/10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万人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，远低于国家癌症中心对于罕见肿瘤的建议（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&lt;2.5/10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万人即为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罕见肿瘤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CF171E2-C1C6-BE0A-8BE3-1B4231778186}"/>
                </a:ext>
              </a:extLst>
            </p:cNvPr>
            <p:cNvSpPr/>
            <p:nvPr/>
          </p:nvSpPr>
          <p:spPr bwMode="gray">
            <a:xfrm>
              <a:off x="794260" y="2118943"/>
              <a:ext cx="288000" cy="28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1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FDD8E82-074C-E120-99BC-B142414FFDA4}"/>
                </a:ext>
              </a:extLst>
            </p:cNvPr>
            <p:cNvSpPr/>
            <p:nvPr/>
          </p:nvSpPr>
          <p:spPr bwMode="gray">
            <a:xfrm>
              <a:off x="794767" y="3845870"/>
              <a:ext cx="288000" cy="28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2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361D74D-439E-3762-2C5D-D55CDA26511E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B2826A-88C3-E3D6-CF92-93EBB02BB09A}"/>
              </a:ext>
            </a:extLst>
          </p:cNvPr>
          <p:cNvSpPr txBox="1"/>
          <p:nvPr/>
        </p:nvSpPr>
        <p:spPr bwMode="gray">
          <a:xfrm>
            <a:off x="382396" y="436155"/>
            <a:ext cx="11428603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成人复发性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细胞急性淋巴细胞白血病（急淋）是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，成人患者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中位生存期仅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，存在未满足需求</a:t>
            </a: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zh-CN" altLang="en-US" sz="24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A61CE8-DE1D-D8E7-5ACB-BF746712F9B4}"/>
              </a:ext>
            </a:extLst>
          </p:cNvPr>
          <p:cNvSpPr txBox="1"/>
          <p:nvPr/>
        </p:nvSpPr>
        <p:spPr bwMode="gray">
          <a:xfrm>
            <a:off x="718270" y="6127242"/>
            <a:ext cx="6419088" cy="29964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中国急性淋巴细胞白血病的发病率：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0.69/10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万人，成人患者比例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46.5%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（源自于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SEER Cancer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数据库）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9BD3FC7-4E3A-E922-BD1C-21832CC3E5C2}"/>
              </a:ext>
            </a:extLst>
          </p:cNvPr>
          <p:cNvGrpSpPr/>
          <p:nvPr/>
        </p:nvGrpSpPr>
        <p:grpSpPr>
          <a:xfrm>
            <a:off x="6469381" y="1663523"/>
            <a:ext cx="5243611" cy="3756480"/>
            <a:chOff x="6347460" y="2575145"/>
            <a:chExt cx="5367536" cy="274352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CAF871D-2BC9-AC1F-3249-0AA045F0EE90}"/>
                </a:ext>
              </a:extLst>
            </p:cNvPr>
            <p:cNvSpPr/>
            <p:nvPr/>
          </p:nvSpPr>
          <p:spPr bwMode="gray">
            <a:xfrm>
              <a:off x="6347460" y="2575145"/>
              <a:ext cx="5367536" cy="323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未满足需求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D715BA6-4E62-193A-3E36-752D6E2D93D7}"/>
                </a:ext>
              </a:extLst>
            </p:cNvPr>
            <p:cNvSpPr/>
            <p:nvPr/>
          </p:nvSpPr>
          <p:spPr bwMode="gray">
            <a:xfrm>
              <a:off x="6347460" y="2905139"/>
              <a:ext cx="5367536" cy="2413528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82563" indent="-182563" fontAlgn="base">
                <a:lnSpc>
                  <a:spcPct val="15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总缓解率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  <a:p>
              <a:pPr marL="182563" indent="-182563" fontAlgn="base">
                <a:lnSpc>
                  <a:spcPct val="15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MRD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转阴率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28.1%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563" indent="-182563" fontAlgn="base">
                <a:lnSpc>
                  <a:spcPct val="15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移植率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11%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563" indent="-182563" fontAlgn="base">
                <a:lnSpc>
                  <a:spcPct val="15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复发率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（成人）：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79%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患者会在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个月内复发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563" indent="-182563" fontAlgn="base">
                <a:lnSpc>
                  <a:spcPct val="15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生存期短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：中位生存期仅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3-6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年生存率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&lt;10%</a:t>
              </a:r>
              <a:r>
                <a:rPr lang="en-US" altLang="zh-CN" sz="1600" baseline="30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9,10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7F9F91A-0A18-FF4B-FB5A-5289013053D6}"/>
              </a:ext>
            </a:extLst>
          </p:cNvPr>
          <p:cNvSpPr txBox="1"/>
          <p:nvPr/>
        </p:nvSpPr>
        <p:spPr bwMode="gray">
          <a:xfrm>
            <a:off x="1864659" y="6335930"/>
            <a:ext cx="70283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4. Badar T, Szabo A, Wadleigh M, Liedtke M, Arslan S,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Siebenaller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C,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Aldoss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I, Schultz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Hefazi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M, Litzow MR, Kuo E, Wang A, Curran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Shallis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RM,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Podoltsev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Balasubramanian S, Yang J, Mattison R, Burkart M, Dinner S, Advani A, Atallah E. Real-World Outcomes of Adult B-Cell Acute Lymphocytic Leukemia Patients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. Clin Lymphoma Myeloma Leuk. 2020 Aug;20(8):556-560  </a:t>
            </a: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8.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HM et al. N Engl J Med 2016;375:740–753</a:t>
            </a: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9.《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申请上市技术审评报告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-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，国家药品监督管理局药品审评中心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10.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HM et al. Cancer 2019;125:2474–2487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CFE877-BE5B-E246-D9A7-DE7CA5BA08AF}"/>
              </a:ext>
            </a:extLst>
          </p:cNvPr>
          <p:cNvSpPr/>
          <p:nvPr/>
        </p:nvSpPr>
        <p:spPr bwMode="gray">
          <a:xfrm>
            <a:off x="382397" y="1672368"/>
            <a:ext cx="5616992" cy="442308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E5BEFC-8F7B-38A9-A461-32E8A5068F08}"/>
              </a:ext>
            </a:extLst>
          </p:cNvPr>
          <p:cNvSpPr txBox="1"/>
          <p:nvPr/>
        </p:nvSpPr>
        <p:spPr bwMode="gray">
          <a:xfrm>
            <a:off x="5851061" y="2398010"/>
            <a:ext cx="225877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传统治疗</a:t>
            </a:r>
          </a:p>
        </p:txBody>
      </p:sp>
      <p:sp>
        <p:nvSpPr>
          <p:cNvPr id="23" name="标题 4">
            <a:extLst>
              <a:ext uri="{FF2B5EF4-FFF2-40B4-BE49-F238E27FC236}">
                <a16:creationId xmlns:a16="http://schemas.microsoft.com/office/drawing/2014/main" id="{B4217D88-0326-4BA6-4968-AD444E122624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0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1861490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矩形 49">
            <a:extLst>
              <a:ext uri="{FF2B5EF4-FFF2-40B4-BE49-F238E27FC236}">
                <a16:creationId xmlns:a16="http://schemas.microsoft.com/office/drawing/2014/main" id="{FA3190E0-F2E3-4CE6-B2B0-5B491082A33D}"/>
              </a:ext>
            </a:extLst>
          </p:cNvPr>
          <p:cNvSpPr/>
          <p:nvPr/>
        </p:nvSpPr>
        <p:spPr bwMode="gray">
          <a:xfrm>
            <a:off x="7541537" y="2496527"/>
            <a:ext cx="4242665" cy="37609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16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理由：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适应症一致：异基因造血干细胞移植是成人复发难治性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细胞急淋患者的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主要治疗方式、临床应用广泛 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权威指南推荐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获得国内外权威临床指南一致的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一级推荐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en-US" altLang="zh-CN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15-17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D159642-01E1-4815-916F-0CD50D70F5AD}"/>
              </a:ext>
            </a:extLst>
          </p:cNvPr>
          <p:cNvGrpSpPr/>
          <p:nvPr/>
        </p:nvGrpSpPr>
        <p:grpSpPr>
          <a:xfrm>
            <a:off x="7541538" y="1539058"/>
            <a:ext cx="4235118" cy="1023321"/>
            <a:chOff x="884409" y="4389121"/>
            <a:chExt cx="1853475" cy="1253073"/>
          </a:xfrm>
          <a:solidFill>
            <a:schemeClr val="bg1">
              <a:lumMod val="95000"/>
            </a:schemeClr>
          </a:solidFill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51BF4D5-C755-428F-BDC3-91463C4397BE}"/>
                </a:ext>
              </a:extLst>
            </p:cNvPr>
            <p:cNvSpPr txBox="1"/>
            <p:nvPr/>
          </p:nvSpPr>
          <p:spPr bwMode="gray">
            <a:xfrm>
              <a:off x="884409" y="4389121"/>
              <a:ext cx="1853475" cy="1253073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lIns="36000" tIns="180000" rIns="36000" bIns="36000" anchor="b" anchorCtr="0">
              <a:no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异基因造血干细胞移植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B62F2E5-394F-445E-96EC-1866D872434E}"/>
                </a:ext>
              </a:extLst>
            </p:cNvPr>
            <p:cNvSpPr txBox="1"/>
            <p:nvPr/>
          </p:nvSpPr>
          <p:spPr bwMode="gray">
            <a:xfrm>
              <a:off x="1333163" y="4552759"/>
              <a:ext cx="914400" cy="299099"/>
            </a:xfrm>
            <a:prstGeom prst="rect">
              <a:avLst/>
            </a:prstGeom>
            <a:grpFill/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建议参照药</a:t>
              </a:r>
            </a:p>
          </p:txBody>
        </p:sp>
      </p:grpSp>
      <p:graphicFrame>
        <p:nvGraphicFramePr>
          <p:cNvPr id="14" name="表格 8">
            <a:extLst>
              <a:ext uri="{FF2B5EF4-FFF2-40B4-BE49-F238E27FC236}">
                <a16:creationId xmlns:a16="http://schemas.microsoft.com/office/drawing/2014/main" id="{D6CEA1D8-2DC7-4989-A633-1D435F96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06545"/>
              </p:ext>
            </p:extLst>
          </p:nvPr>
        </p:nvGraphicFramePr>
        <p:xfrm>
          <a:off x="375641" y="1539057"/>
          <a:ext cx="6351873" cy="467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871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1693483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  <a:gridCol w="1365280">
                  <a:extLst>
                    <a:ext uri="{9D8B030D-6E8A-4147-A177-3AD203B41FA5}">
                      <a16:colId xmlns:a16="http://schemas.microsoft.com/office/drawing/2014/main" val="3163627093"/>
                    </a:ext>
                  </a:extLst>
                </a:gridCol>
                <a:gridCol w="1539239">
                  <a:extLst>
                    <a:ext uri="{9D8B030D-6E8A-4147-A177-3AD203B41FA5}">
                      <a16:colId xmlns:a16="http://schemas.microsoft.com/office/drawing/2014/main" val="1310476424"/>
                    </a:ext>
                  </a:extLst>
                </a:gridCol>
              </a:tblGrid>
              <a:tr h="450846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申报目录类别：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商保创新药目录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92319"/>
                  </a:ext>
                </a:extLst>
              </a:tr>
              <a:tr h="450846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药品通用名称：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注射用奥加伊妥珠单抗</a:t>
                      </a:r>
                      <a:r>
                        <a:rPr lang="zh-CN" altLang="en-US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zh-CN" altLang="en-US" sz="1400" b="1" kern="12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中国优先审评</a:t>
                      </a:r>
                      <a:r>
                        <a:rPr lang="zh-CN" altLang="en-US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28000"/>
                  </a:ext>
                </a:extLst>
              </a:tr>
              <a:tr h="403664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注册规格：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>
                        <a:lnSpc>
                          <a:spcPct val="110000"/>
                        </a:lnSpc>
                      </a:pP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1.0mg/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125999"/>
                  </a:ext>
                </a:extLst>
              </a:tr>
              <a:tr h="843270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说明书适应症：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本品适用于复发性或难治性前体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细胞急性淋巴细胞白血病（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R/R B-ALL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）成年患者 </a:t>
                      </a:r>
                      <a:endParaRPr lang="zh-CN" altLang="en-US" sz="14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37876"/>
                  </a:ext>
                </a:extLst>
              </a:tr>
              <a:tr h="843270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用法用量</a:t>
                      </a:r>
                      <a:r>
                        <a:rPr lang="en-US" altLang="zh-CN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 indent="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说明书推荐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对于需要接受造血干细胞移植（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HSCT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）的患者，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推荐的本品的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治疗时间为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个周期。（用量详见说明书）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82875"/>
                  </a:ext>
                </a:extLst>
              </a:tr>
              <a:tr h="843270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</a:t>
                      </a:r>
                      <a:endParaRPr lang="en-US" altLang="zh-CN" sz="14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上市时间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0000"/>
                        </a:lnSpc>
                      </a:pP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CN" altLang="en-US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全球首个上市</a:t>
                      </a:r>
                      <a:endParaRPr lang="en-US" altLang="zh-CN" sz="1400" b="0" kern="120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7200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CN" altLang="en-US" sz="1400" b="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国家及时间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欧盟，</a:t>
                      </a: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11465"/>
                  </a:ext>
                </a:extLst>
              </a:tr>
              <a:tr h="843270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大陆地区同通用名</a:t>
                      </a:r>
                      <a:endParaRPr lang="en-US" altLang="zh-CN" sz="1400" b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上市情况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0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4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9758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6BAF6C73-2524-2CB7-B5D4-F85F191C5C34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A673C6-6B49-B23D-63E3-F72E3BB94F1D}"/>
              </a:ext>
            </a:extLst>
          </p:cNvPr>
          <p:cNvSpPr/>
          <p:nvPr/>
        </p:nvSpPr>
        <p:spPr bwMode="gray">
          <a:xfrm>
            <a:off x="7541537" y="2562380"/>
            <a:ext cx="4235119" cy="365511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endParaRPr lang="zh-CN" altLang="en-US" b="1">
              <a:solidFill>
                <a:srgbClr val="0000C9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7C9B23-0740-DF00-8E3E-B520A0B442AE}"/>
              </a:ext>
            </a:extLst>
          </p:cNvPr>
          <p:cNvSpPr txBox="1"/>
          <p:nvPr/>
        </p:nvSpPr>
        <p:spPr bwMode="gray">
          <a:xfrm>
            <a:off x="375641" y="504063"/>
            <a:ext cx="11482984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奥加伊妥珠单抗是治疗急淋的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抗体偶联药物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(ADC)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，获中国优先审评，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建议参照异基因造血干细胞移植</a:t>
            </a:r>
            <a:endParaRPr lang="zh-CN" altLang="en-US" sz="24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71D8F3-2E59-F8A3-27B4-08B2F8720668}"/>
              </a:ext>
            </a:extLst>
          </p:cNvPr>
          <p:cNvSpPr txBox="1"/>
          <p:nvPr/>
        </p:nvSpPr>
        <p:spPr bwMode="gray">
          <a:xfrm>
            <a:off x="1859712" y="6531449"/>
            <a:ext cx="992449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200"/>
              </a:spcAft>
            </a:pP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2021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日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 8.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HM et al. N Engl J Med 2016;375:740–753  15. 2024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CSCO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）恶性血液病诊疗指南</a:t>
            </a:r>
            <a:r>
              <a:rPr lang="fr-FR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16. 2024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美国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NCCN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指南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 17.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中国成人急性淋巴细胞白血病诊断与治疗指南（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2024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年版）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22. Tang S, et al. EHA 2024. Abstract PB2349</a:t>
            </a:r>
          </a:p>
        </p:txBody>
      </p:sp>
      <p:sp>
        <p:nvSpPr>
          <p:cNvPr id="10" name="标题 4">
            <a:extLst>
              <a:ext uri="{FF2B5EF4-FFF2-40B4-BE49-F238E27FC236}">
                <a16:creationId xmlns:a16="http://schemas.microsoft.com/office/drawing/2014/main" id="{73C6F98C-4D50-8FAB-8099-4B86E8C80AE4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46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3364877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1" imgW="415" imgH="416" progId="TCLayout.ActiveDocument.1">
                  <p:embed/>
                </p:oleObj>
              </mc:Choice>
              <mc:Fallback>
                <p:oleObj name="think-cell 幻灯片" r:id="rId31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矩形 176">
            <a:extLst>
              <a:ext uri="{FF2B5EF4-FFF2-40B4-BE49-F238E27FC236}">
                <a16:creationId xmlns:a16="http://schemas.microsoft.com/office/drawing/2014/main" id="{3F350526-83BB-9FED-8536-15493FA5AEB0}"/>
              </a:ext>
            </a:extLst>
          </p:cNvPr>
          <p:cNvSpPr/>
          <p:nvPr/>
        </p:nvSpPr>
        <p:spPr bwMode="gray">
          <a:xfrm>
            <a:off x="6651625" y="4437106"/>
            <a:ext cx="4776788" cy="175024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endParaRPr lang="zh-CN" altLang="en-US" b="1">
              <a:solidFill>
                <a:srgbClr val="0000C9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7EB3DD0E-5D7F-3D7E-FCE2-784BC855AE50}"/>
              </a:ext>
            </a:extLst>
          </p:cNvPr>
          <p:cNvSpPr/>
          <p:nvPr/>
        </p:nvSpPr>
        <p:spPr bwMode="gray">
          <a:xfrm>
            <a:off x="833438" y="4437106"/>
            <a:ext cx="4778375" cy="173754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endParaRPr lang="zh-CN" altLang="en-US" b="1">
              <a:solidFill>
                <a:srgbClr val="0000C9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34307C32-6097-A634-764F-EF304E1285D8}"/>
              </a:ext>
            </a:extLst>
          </p:cNvPr>
          <p:cNvSpPr/>
          <p:nvPr/>
        </p:nvSpPr>
        <p:spPr bwMode="gray">
          <a:xfrm>
            <a:off x="6651625" y="1973263"/>
            <a:ext cx="4776788" cy="174148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endParaRPr lang="zh-CN" altLang="en-US" b="1">
              <a:solidFill>
                <a:srgbClr val="0000C9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3BEB9B-D7F8-906E-08E2-20DD59668B8C}"/>
              </a:ext>
            </a:extLst>
          </p:cNvPr>
          <p:cNvSpPr/>
          <p:nvPr/>
        </p:nvSpPr>
        <p:spPr bwMode="gray">
          <a:xfrm>
            <a:off x="831850" y="1972832"/>
            <a:ext cx="4778375" cy="173754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endParaRPr lang="zh-CN" altLang="en-US" b="1">
              <a:solidFill>
                <a:srgbClr val="0000C9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273E42-0320-443D-021D-D9487CD7640D}"/>
              </a:ext>
            </a:extLst>
          </p:cNvPr>
          <p:cNvSpPr/>
          <p:nvPr/>
        </p:nvSpPr>
        <p:spPr bwMode="gray">
          <a:xfrm>
            <a:off x="827088" y="1540243"/>
            <a:ext cx="4778375" cy="42545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更高更快缓解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3566C67-40F5-32BB-B147-E6F8570283C8}"/>
              </a:ext>
            </a:extLst>
          </p:cNvPr>
          <p:cNvSpPr txBox="1"/>
          <p:nvPr/>
        </p:nvSpPr>
        <p:spPr bwMode="gray">
          <a:xfrm>
            <a:off x="463550" y="2186953"/>
            <a:ext cx="2855913" cy="128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缓解率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(CR/</a:t>
            </a:r>
            <a:r>
              <a:rPr lang="en-US" altLang="zh-CN" sz="1600" err="1">
                <a:latin typeface="微软雅黑" panose="020B0503020204020204" pitchFamily="34" charset="-122"/>
                <a:ea typeface="微软雅黑" panose="020B0503020204020204" pitchFamily="34" charset="-122"/>
              </a:rPr>
              <a:t>CRi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提升近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1400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患者第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快速缓解</a:t>
            </a:r>
            <a:r>
              <a:rPr lang="en-US" altLang="zh-CN" sz="12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DA8840-02F7-1CFF-329C-BF57EEE99489}"/>
              </a:ext>
            </a:extLst>
          </p:cNvPr>
          <p:cNvSpPr txBox="1"/>
          <p:nvPr/>
        </p:nvSpPr>
        <p:spPr bwMode="gray">
          <a:xfrm>
            <a:off x="376183" y="485523"/>
            <a:ext cx="11330042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奥加伊妥珠单抗治疗急淋患者，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缓解率达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80.7%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，提高移植率，延长患者生命，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中位生存期达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19.2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，显著优于传统治疗方案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0CE46EF-5C2C-D0C7-2100-F3A0880D9B8A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graphicFrame>
        <p:nvGraphicFramePr>
          <p:cNvPr id="39" name="Chart 3">
            <a:extLst>
              <a:ext uri="{FF2B5EF4-FFF2-40B4-BE49-F238E27FC236}">
                <a16:creationId xmlns:a16="http://schemas.microsoft.com/office/drawing/2014/main" id="{CCA300AC-5F61-4697-2DCE-823A5A58189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262034"/>
              </p:ext>
            </p:extLst>
          </p:nvPr>
        </p:nvGraphicFramePr>
        <p:xfrm>
          <a:off x="2689225" y="2419350"/>
          <a:ext cx="2998788" cy="99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271" name="直接连接符 270">
            <a:extLst>
              <a:ext uri="{FF2B5EF4-FFF2-40B4-BE49-F238E27FC236}">
                <a16:creationId xmlns:a16="http://schemas.microsoft.com/office/drawing/2014/main" id="{AA2EC140-7A99-47E3-749E-CF556DB2F70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3436938" y="2501173"/>
            <a:ext cx="11763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068E098-0BA1-F9D2-0A0D-79AAEA493B2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3479800" y="2497998"/>
            <a:ext cx="0" cy="536575"/>
          </a:xfrm>
          <a:prstGeom prst="line">
            <a:avLst/>
          </a:prstGeom>
          <a:ln w="28575" cap="flat" cmpd="sng" algn="ctr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C858ACF-4171-72C1-6FB0-5F6DECAF5DB4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3284538" y="3113948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78EB58-4BB9-4D77-A465-3532539D1F72}" type="datetime'2''''9''''.''''''4''''''''''''''''''''''''''%'''''''''">
              <a:rPr lang="en-US" altLang="en-US" sz="1000">
                <a:solidFill>
                  <a:srgbClr val="808080"/>
                </a:solidFill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29.4%</a:t>
            </a:fld>
            <a:endParaRPr lang="zh-CN" altLang="en-US" sz="1000">
              <a:solidFill>
                <a:srgbClr val="80808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55BF25B-646A-CE9A-7A33-FD1BC7D5B7B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219450" y="3385411"/>
            <a:ext cx="520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42A21A-1169-4A42-BEDB-F71D9A406C54}" type="datetime'''''''''''传''''''''''''''统药''''''''物'''''''''''''''">
              <a:rPr lang="zh-CN" altLang="en-US" sz="1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传统药物</a:t>
            </a:fld>
            <a:endParaRPr lang="zh-CN" altLang="en-US" sz="10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30BCA2-B042-1B04-B049-F96A884C5056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4619625" y="2821848"/>
            <a:ext cx="554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8F72AA-EFD8-4782-9EAB-5E20259C4397}" type="datetime'''''''''8''''''''''''''''0''''''.''''7''''''''''''''''''%'">
              <a:rPr lang="en-US" altLang="en-US" sz="1400" b="1">
                <a:solidFill>
                  <a:srgbClr val="FFFFFF"/>
                </a:solidFill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400" b="1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A37BDB21-9E9F-9E6D-4DCE-00132E6906A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356100" y="3385410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D280E7-BC7D-4850-AD3F-183F1915B131}" type="datetime'''''奥''''''加''''伊妥''珠''单抗'''''''''''''''''''''''''''''''''''''"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奥加伊妥珠单抗</a:t>
            </a:fld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8B0E2AA-DD98-BE11-3959-A1CF99DFD32C}"/>
              </a:ext>
            </a:extLst>
          </p:cNvPr>
          <p:cNvSpPr txBox="1"/>
          <p:nvPr/>
        </p:nvSpPr>
        <p:spPr bwMode="gray">
          <a:xfrm>
            <a:off x="6062663" y="2451219"/>
            <a:ext cx="3587750" cy="6920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微小残留病转阴率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(MRD)</a:t>
            </a:r>
          </a:p>
          <a:p>
            <a:pPr algn="ctr">
              <a:lnSpc>
                <a:spcPct val="12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提升近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14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2F16DB6-FD8E-93B4-0A30-4572599B8181}"/>
              </a:ext>
            </a:extLst>
          </p:cNvPr>
          <p:cNvSpPr txBox="1"/>
          <p:nvPr/>
        </p:nvSpPr>
        <p:spPr bwMode="gray">
          <a:xfrm>
            <a:off x="827088" y="4941313"/>
            <a:ext cx="252412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桥接移植率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提升近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1400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B034FEC-B28E-5735-A549-7A411C1E1022}"/>
              </a:ext>
            </a:extLst>
          </p:cNvPr>
          <p:cNvSpPr txBox="1"/>
          <p:nvPr/>
        </p:nvSpPr>
        <p:spPr bwMode="gray">
          <a:xfrm>
            <a:off x="6529388" y="4966030"/>
            <a:ext cx="252412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3226238A-147F-1FF7-DE44-B036AD0AE2F9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10816102"/>
              </p:ext>
            </p:extLst>
          </p:nvPr>
        </p:nvGraphicFramePr>
        <p:xfrm>
          <a:off x="8412163" y="2436813"/>
          <a:ext cx="2998787" cy="99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274" name="直接连接符 273">
            <a:extLst>
              <a:ext uri="{FF2B5EF4-FFF2-40B4-BE49-F238E27FC236}">
                <a16:creationId xmlns:a16="http://schemas.microsoft.com/office/drawing/2014/main" id="{C37E77E1-7B28-6FA6-2FCA-BFCE3C06E90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9159875" y="2519363"/>
            <a:ext cx="11763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471E43D-3912-8A93-1027-66BE60B2D2F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V="1">
            <a:off x="9202738" y="2516188"/>
            <a:ext cx="0" cy="541338"/>
          </a:xfrm>
          <a:prstGeom prst="line">
            <a:avLst/>
          </a:prstGeom>
          <a:ln w="28575" cap="flat" cmpd="sng" algn="ctr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656C503C-9E7E-2CBE-DC27-A061074FA081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9007475" y="3135313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4293DB-9EBA-4B27-A258-A2B32A7640AE}" type="datetime'''''''''''''''''''''''''''''2''''''8''''.''''''''1''''''%'''">
              <a:rPr lang="en-US" altLang="en-US" sz="1000">
                <a:solidFill>
                  <a:srgbClr val="808080"/>
                </a:solidFill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28.1%</a:t>
            </a:fld>
            <a:endParaRPr lang="zh-CN" altLang="en-US" sz="1000">
              <a:solidFill>
                <a:srgbClr val="80808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77A7FB76-14EC-BA55-173D-8BF4607ADA5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942388" y="3403600"/>
            <a:ext cx="520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DBD20-0212-408D-AA9C-E772EDE47321}" type="datetime'''''''''''''''传''''''''''''''''''''统''''''''''药物'''''''''">
              <a:rPr lang="zh-CN" altLang="en-US" sz="1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传统药物</a:t>
            </a:fld>
            <a:endParaRPr lang="zh-CN" altLang="en-US" sz="10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97AB347-70FD-933B-0315-23BCE03FBA8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10342563" y="2840038"/>
            <a:ext cx="554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66709-8668-43B5-9296-04D175CDC888}" type="datetime'''''''''''''''''''''7''''8.''''''''''''''''''''4''''''%'''''''">
              <a:rPr lang="en-US" altLang="en-US" sz="1400" b="1">
                <a:solidFill>
                  <a:srgbClr val="FFFFFF"/>
                </a:solidFill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78.4%</a:t>
            </a:fld>
            <a:endParaRPr lang="zh-CN" altLang="en-US" sz="1400" b="1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53765171-4FBC-EF7C-1785-667A7E5BA96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0079038" y="3403599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47B743-6879-4686-BF65-B98F811DC671}" type="datetime'''''奥''''''''''''''加伊''''''''''''妥''珠''单''''''抗'''''''''''"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奥加伊妥珠单抗</a:t>
            </a:fld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77D9B7BF-79A5-62E3-E5A1-3C2FDEBED500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97740786"/>
              </p:ext>
            </p:extLst>
          </p:nvPr>
        </p:nvGraphicFramePr>
        <p:xfrm>
          <a:off x="2689225" y="4883150"/>
          <a:ext cx="2998788" cy="99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cxnSp>
        <p:nvCxnSpPr>
          <p:cNvPr id="268" name="直接连接符 267">
            <a:extLst>
              <a:ext uri="{FF2B5EF4-FFF2-40B4-BE49-F238E27FC236}">
                <a16:creationId xmlns:a16="http://schemas.microsoft.com/office/drawing/2014/main" id="{DF8BA754-CACD-6B26-411F-54CFBB766EA8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3436938" y="4964973"/>
            <a:ext cx="11763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1724C23-D76C-BBDA-7324-6AC08690D652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gray">
          <a:xfrm flipV="1">
            <a:off x="3479800" y="4961798"/>
            <a:ext cx="0" cy="615950"/>
          </a:xfrm>
          <a:prstGeom prst="line">
            <a:avLst/>
          </a:prstGeom>
          <a:ln w="28575" cap="flat" cmpd="sng" algn="ctr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3120741D-BD10-4D10-08FD-658CA5AB9A3D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336925" y="5617436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7BFB73-A5B2-465A-810D-BA23690DAE81}" type="datetime'''''1''''''''''''''''''''''''''''''1''''''''''''''''''%'''''''">
              <a:rPr lang="en-US" altLang="en-US" sz="1000" smtClean="0">
                <a:solidFill>
                  <a:srgbClr val="80808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zh-CN" altLang="en-US" sz="1000">
              <a:solidFill>
                <a:srgbClr val="808080"/>
              </a:solidFill>
              <a:ea typeface="黑体" panose="02010609060101010101" pitchFamily="49" charset="-122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56096522-461B-DB81-59A8-BE8C3D1D861F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219450" y="5849938"/>
            <a:ext cx="520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39985C-BD43-43A9-907D-A400C690A10B}" type="datetime'''''''''''''''''传''''''''''''''''''''''''''''''''''统药''''物'''">
              <a:rPr lang="zh-CN" altLang="en-US" sz="1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传统药物</a:t>
            </a:fld>
            <a:endParaRPr lang="zh-CN" altLang="en-US" sz="10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B794FFB-8CAE-1533-9480-ED36A8609C63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692650" y="528564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A362B5-1B77-43D5-A08C-53E9C91DE62E}" type="datetime'''''4''''''''''1''''''''''''''''''%'''''''''">
              <a:rPr lang="en-US" altLang="en-US" sz="1400" b="1" smtClean="0">
                <a:solidFill>
                  <a:srgbClr val="FFFFFF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41%</a:t>
            </a:fld>
            <a:endParaRPr lang="zh-CN" altLang="en-US" sz="1400" b="1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1A04B092-5CE5-7B30-5D7E-37B677F0C7B7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356100" y="5849937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30397F-4E77-4B01-9F37-346C36FC6158}" type="datetime'''''奥''''加''''''伊妥''''''''''''''珠''单''''''抗'"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奥加伊妥珠单抗</a:t>
            </a:fld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42" name="Chart 3">
            <a:extLst>
              <a:ext uri="{FF2B5EF4-FFF2-40B4-BE49-F238E27FC236}">
                <a16:creationId xmlns:a16="http://schemas.microsoft.com/office/drawing/2014/main" id="{B862704C-68BF-53BF-89CA-BA36B0C2DA83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617274622"/>
              </p:ext>
            </p:extLst>
          </p:nvPr>
        </p:nvGraphicFramePr>
        <p:xfrm>
          <a:off x="8412163" y="4883150"/>
          <a:ext cx="2998787" cy="99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cxnSp>
        <p:nvCxnSpPr>
          <p:cNvPr id="277" name="直接连接符 276">
            <a:extLst>
              <a:ext uri="{FF2B5EF4-FFF2-40B4-BE49-F238E27FC236}">
                <a16:creationId xmlns:a16="http://schemas.microsoft.com/office/drawing/2014/main" id="{0DC530B5-4309-6623-1DF5-6DEAA6FEE034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H="1">
            <a:off x="9159875" y="4964973"/>
            <a:ext cx="11763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019B7F2D-D2DD-22AC-EA17-7789A60C8BB9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V="1">
            <a:off x="9202738" y="4961798"/>
            <a:ext cx="0" cy="709613"/>
          </a:xfrm>
          <a:prstGeom prst="line">
            <a:avLst/>
          </a:prstGeom>
          <a:ln w="28575" cap="flat" cmpd="sng" algn="ctr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B7196575-511F-AE2C-A2AD-0EFA27B29BEB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>
            <a:off x="8902700" y="5704748"/>
            <a:ext cx="85725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1BD22F1-908D-24AA-C2F3-2C8D35A0888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8431213" y="5636486"/>
            <a:ext cx="4714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000">
                <a:solidFill>
                  <a:srgbClr val="808080"/>
                </a:solidFill>
                <a:latin typeface="Arial" panose="020B0604020202020204"/>
                <a:ea typeface="黑体" panose="02010609060101010101" pitchFamily="49" charset="-122"/>
              </a:rPr>
              <a:t>3-6</a:t>
            </a:r>
            <a:r>
              <a:rPr lang="zh-CN" altLang="en-US" sz="1000">
                <a:solidFill>
                  <a:srgbClr val="808080"/>
                </a:solidFill>
                <a:latin typeface="Arial" panose="020B0604020202020204"/>
                <a:ea typeface="黑体" panose="02010609060101010101" pitchFamily="49" charset="-122"/>
              </a:rPr>
              <a:t>个月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E9564AAC-7A6A-3DA5-2392-CE4777E372C4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855075" y="5841273"/>
            <a:ext cx="6969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78A27B-C1A6-4CEF-BEC3-07985D31DCE1}" type="datetime'''''''''''未''接''''受移''''''''''''''''''''''''''''''''植'">
              <a:rPr lang="zh-CN" altLang="en-US" sz="1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未接受移植</a:t>
            </a:fld>
            <a:r>
              <a:rPr lang="en-US" altLang="zh-CN" sz="1000" baseline="30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000" baseline="300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CB4AC036-B223-67D1-55C9-21D3F590220A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244138" y="5285648"/>
            <a:ext cx="750888" cy="192088"/>
          </a:xfrm>
          <a:prstGeom prst="rect">
            <a:avLst/>
          </a:prstGeom>
          <a:solidFill>
            <a:srgbClr val="2138D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19.2</a:t>
            </a:r>
            <a:r>
              <a:rPr lang="zh-CN" altLang="en-US" sz="1400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个月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18C991A2-1395-E9B7-B8FF-ED43435D5EBE}"/>
              </a:ext>
            </a:extLst>
          </p:cNvPr>
          <p:cNvSpPr txBox="1"/>
          <p:nvPr/>
        </p:nvSpPr>
        <p:spPr bwMode="gray">
          <a:xfrm>
            <a:off x="9807576" y="5803967"/>
            <a:ext cx="16732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B2C5FA2F-F7B1-47FC-AD53-650F75428BEC}" type="datetime'奥''加伊妥珠''''单''抗治''''疗''''''''''达''''''MR''D''转阴后''''移''植'">
              <a:rPr lang="zh-CN" altLang="en-US" sz="1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奥加伊妥珠单抗治疗达MRD转阴后移植</a:t>
            </a:fld>
            <a:r>
              <a:rPr lang="en-US" altLang="zh-CN" sz="11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100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884F9F-A5EB-0753-2202-1A13580DDD00}"/>
              </a:ext>
            </a:extLst>
          </p:cNvPr>
          <p:cNvSpPr txBox="1"/>
          <p:nvPr/>
        </p:nvSpPr>
        <p:spPr bwMode="gray">
          <a:xfrm>
            <a:off x="1704504" y="6339346"/>
            <a:ext cx="98893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2021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日 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8.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HM et al. N Engl J Med 2016;375:740–753</a:t>
            </a: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9.《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申请上市技术审评报告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-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，国家药品监督管理局药品审评中心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12. Jabbour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Gökbuget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Advani A, Stelljes M, Stock W, Liedtke M, Martinelli G, O'Brien S, Wang T, Laird AD,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Vandendries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E, Neuhof A, Nguyen K,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Dakappagari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DeAngelo DJ, Kantarjian H. Impact of minimal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residualdisease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status in patients with relapsed/refractory acute lymphoblastic leukemia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in the phase III INO-VATE trial. Leuk Res. 2020 Jan;88:106283</a:t>
            </a:r>
          </a:p>
        </p:txBody>
      </p:sp>
      <p:sp>
        <p:nvSpPr>
          <p:cNvPr id="16" name="标题 4">
            <a:extLst>
              <a:ext uri="{FF2B5EF4-FFF2-40B4-BE49-F238E27FC236}">
                <a16:creationId xmlns:a16="http://schemas.microsoft.com/office/drawing/2014/main" id="{AC6DFEE4-AC97-62E5-5C73-C37FFA170C3B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3B78E096-089A-CC18-F6DA-4F865E39AABF}"/>
              </a:ext>
            </a:extLst>
          </p:cNvPr>
          <p:cNvSpPr/>
          <p:nvPr/>
        </p:nvSpPr>
        <p:spPr bwMode="gray">
          <a:xfrm>
            <a:off x="6650038" y="1542502"/>
            <a:ext cx="4776788" cy="42545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更深度缓解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CA424D20-0130-0490-6C7A-DFC13252C3E3}"/>
              </a:ext>
            </a:extLst>
          </p:cNvPr>
          <p:cNvSpPr/>
          <p:nvPr/>
        </p:nvSpPr>
        <p:spPr bwMode="gray">
          <a:xfrm>
            <a:off x="838200" y="4009650"/>
            <a:ext cx="4775200" cy="42545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更高移植率</a:t>
            </a: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DEBCC4C8-6323-17B5-5A7A-EF7B8C93B36B}"/>
              </a:ext>
            </a:extLst>
          </p:cNvPr>
          <p:cNvSpPr/>
          <p:nvPr/>
        </p:nvSpPr>
        <p:spPr bwMode="gray">
          <a:xfrm>
            <a:off x="6650038" y="4004943"/>
            <a:ext cx="4776788" cy="42545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延长患者生命</a:t>
            </a:r>
          </a:p>
        </p:txBody>
      </p:sp>
    </p:spTree>
    <p:extLst>
      <p:ext uri="{BB962C8B-B14F-4D97-AF65-F5344CB8AC3E}">
        <p14:creationId xmlns:p14="http://schemas.microsoft.com/office/powerpoint/2010/main" val="380437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7056230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65DA8840-02F7-1CFF-329C-BF57EEE99489}"/>
              </a:ext>
            </a:extLst>
          </p:cNvPr>
          <p:cNvSpPr txBox="1"/>
          <p:nvPr/>
        </p:nvSpPr>
        <p:spPr bwMode="gray">
          <a:xfrm>
            <a:off x="400761" y="604725"/>
            <a:ext cx="11665976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获权威指南一致推荐，药品审评报告证实奥加伊妥珠单抗带来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显著临床获益</a:t>
            </a:r>
            <a:endParaRPr lang="zh-CN" altLang="en-US" sz="2400" b="1" dirty="0">
              <a:solidFill>
                <a:schemeClr val="accent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0CE46EF-5C2C-D0C7-2100-F3A0880D9B8A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62B7BF-F452-6DBA-E7A7-910EA58F53E5}"/>
              </a:ext>
            </a:extLst>
          </p:cNvPr>
          <p:cNvSpPr/>
          <p:nvPr/>
        </p:nvSpPr>
        <p:spPr bwMode="gray">
          <a:xfrm>
            <a:off x="400761" y="1430559"/>
            <a:ext cx="2060182" cy="2480638"/>
          </a:xfrm>
          <a:prstGeom prst="rect">
            <a:avLst/>
          </a:prstGeom>
          <a:solidFill>
            <a:srgbClr val="DDF1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45715" rIns="36000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获国内外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权威指南推荐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B8B7FA-51BE-3B64-07F6-5037A3CC23C9}"/>
              </a:ext>
            </a:extLst>
          </p:cNvPr>
          <p:cNvSpPr/>
          <p:nvPr/>
        </p:nvSpPr>
        <p:spPr bwMode="gray">
          <a:xfrm>
            <a:off x="2470469" y="1430559"/>
            <a:ext cx="9131928" cy="248063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000000"/>
              </a:buClr>
              <a:buSzPct val="90000"/>
              <a:defRPr/>
            </a:pP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443">
            <a:extLst>
              <a:ext uri="{FF2B5EF4-FFF2-40B4-BE49-F238E27FC236}">
                <a16:creationId xmlns:a16="http://schemas.microsoft.com/office/drawing/2014/main" id="{F14B96BE-4E4B-5844-4C44-A476199A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26247"/>
              </p:ext>
            </p:extLst>
          </p:nvPr>
        </p:nvGraphicFramePr>
        <p:xfrm>
          <a:off x="2479995" y="1487846"/>
          <a:ext cx="9122402" cy="242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2402">
                  <a:extLst>
                    <a:ext uri="{9D8B030D-6E8A-4147-A177-3AD203B41FA5}">
                      <a16:colId xmlns:a16="http://schemas.microsoft.com/office/drawing/2014/main" val="821106004"/>
                    </a:ext>
                  </a:extLst>
                </a:gridCol>
              </a:tblGrid>
              <a:tr h="3278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指南名称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33374"/>
                  </a:ext>
                </a:extLst>
              </a:tr>
              <a:tr h="58523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《2025</a:t>
                      </a:r>
                      <a:r>
                        <a:rPr kumimoji="0" lang="zh-CN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年中国临床肿瘤学会 </a:t>
                      </a:r>
                      <a:r>
                        <a:rPr kumimoji="0" lang="en-US" altLang="zh-CN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(CSCO) </a:t>
                      </a:r>
                      <a:r>
                        <a:rPr kumimoji="0" lang="zh-CN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恶性血液病诊疗指南</a:t>
                      </a:r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  <a:endParaRPr lang="zh-CN" altLang="en-US" sz="1400" b="0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64752"/>
                  </a:ext>
                </a:extLst>
              </a:tr>
              <a:tr h="503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中国成人急性淋巴细胞白血病诊断与治疗指南（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年版）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kumimoji="0" lang="en-US" altLang="zh-CN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31806"/>
                  </a:ext>
                </a:extLst>
              </a:tr>
              <a:tr h="503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《2025</a:t>
                      </a:r>
                      <a:r>
                        <a:rPr lang="zh-CN" altLang="en-US" sz="1400" b="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年中国抗癌协会 </a:t>
                      </a:r>
                      <a:r>
                        <a:rPr lang="en-US" altLang="zh-CN" sz="1600" b="1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(CACA) </a:t>
                      </a:r>
                      <a:r>
                        <a:rPr lang="zh-CN" altLang="en-US" sz="1400" b="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白血病诊疗指南</a:t>
                      </a:r>
                      <a:r>
                        <a:rPr lang="en-US" altLang="zh-CN" sz="1400" b="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 </a:t>
                      </a:r>
                      <a:r>
                        <a:rPr lang="en-US" altLang="zh-CN" sz="1400" b="0" baseline="30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altLang="en-US" sz="1400" b="0" baseline="30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88558"/>
                  </a:ext>
                </a:extLst>
              </a:tr>
              <a:tr h="503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《2025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年美国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NCCN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急性淋巴细胞白血病诊疗指南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kumimoji="0" lang="en-US" altLang="zh-CN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21183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9ADCB1-9AD6-4447-576F-AF1B555EBD63}"/>
              </a:ext>
            </a:extLst>
          </p:cNvPr>
          <p:cNvGrpSpPr/>
          <p:nvPr/>
        </p:nvGrpSpPr>
        <p:grpSpPr>
          <a:xfrm>
            <a:off x="400761" y="4180069"/>
            <a:ext cx="11201636" cy="1709411"/>
            <a:chOff x="599198" y="4714920"/>
            <a:chExt cx="11201636" cy="150482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0C99753-C983-8B5D-2F5E-2DF2C55C1965}"/>
                </a:ext>
              </a:extLst>
            </p:cNvPr>
            <p:cNvSpPr/>
            <p:nvPr/>
          </p:nvSpPr>
          <p:spPr bwMode="gray">
            <a:xfrm>
              <a:off x="2668906" y="4714920"/>
              <a:ext cx="9131928" cy="150420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各关键临床试验数据表明奥加伊妥珠单抗展现显著的</a:t>
              </a:r>
              <a:r>
                <a:rPr lang="zh-CN" altLang="en-US" sz="1400" b="1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优效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</a:t>
              </a:r>
              <a:r>
                <a:rPr lang="en-US" altLang="zh-CN" sz="1400" baseline="30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ü"/>
                <a:defRPr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评审认可在复发难治性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CD22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阳性成人急性淋巴细胞白血病患者中，</a:t>
              </a:r>
              <a:r>
                <a:rPr lang="zh-CN" altLang="en-US" sz="14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奥加伊妥珠单抗治疗组的血液学缓解率</a:t>
              </a:r>
              <a:r>
                <a:rPr lang="zh-CN" altLang="en-US" sz="1400" b="1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优效于对照组</a:t>
              </a:r>
              <a:r>
                <a:rPr lang="zh-CN" altLang="en-US" sz="1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，代表</a:t>
              </a:r>
              <a:r>
                <a:rPr lang="zh-CN" altLang="en-US" sz="140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显著临床获益</a:t>
              </a:r>
              <a:r>
                <a:rPr lang="zh-CN" altLang="en-US" sz="1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，可以给更多的患者带来</a:t>
              </a:r>
              <a:r>
                <a:rPr lang="zh-CN" altLang="en-US" sz="14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接受造血干细胞移植机会</a:t>
              </a:r>
              <a:endParaRPr lang="en-US" altLang="zh-CN"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ü"/>
                <a:defRPr/>
              </a:pPr>
              <a:r>
                <a:rPr lang="zh-CN" altLang="en-US" sz="1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亚裔患者在接受奥加伊妥珠单抗治疗，相比总人群，呈现</a:t>
              </a:r>
              <a:r>
                <a:rPr lang="zh-CN" altLang="en-US" sz="14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一致的优势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943AB99-7348-5713-AC2B-250C2D4B4A57}"/>
                </a:ext>
              </a:extLst>
            </p:cNvPr>
            <p:cNvSpPr/>
            <p:nvPr/>
          </p:nvSpPr>
          <p:spPr bwMode="gray">
            <a:xfrm>
              <a:off x="599198" y="4715539"/>
              <a:ext cx="2060182" cy="1504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  <a:defRPr/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药品审评报告</a:t>
              </a:r>
              <a:endPara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854AEB6-61B3-2703-8C14-624763435F7B}"/>
              </a:ext>
            </a:extLst>
          </p:cNvPr>
          <p:cNvSpPr txBox="1"/>
          <p:nvPr/>
        </p:nvSpPr>
        <p:spPr bwMode="gray">
          <a:xfrm>
            <a:off x="1873623" y="6355298"/>
            <a:ext cx="4007224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200"/>
              </a:spcAft>
            </a:pP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9.《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申请上市技术审评报告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-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》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，国家药品监督管理局药品审评中心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15. 2025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CSCO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）恶性血液病诊疗指南</a:t>
            </a:r>
            <a:endParaRPr lang="fr-FR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fr-FR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16. 2025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美国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NCCN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指南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中国成人急性淋巴细胞白血病诊断与治疗指南（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2024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年版）</a:t>
            </a:r>
            <a:endParaRPr lang="en-US" altLang="zh-CN" sz="500">
              <a:solidFill>
                <a:schemeClr val="bg1">
                  <a:lumMod val="7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21. 2025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年中国抗癌协会（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CACA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）白血病诊疗指南</a:t>
            </a:r>
          </a:p>
        </p:txBody>
      </p:sp>
      <p:sp>
        <p:nvSpPr>
          <p:cNvPr id="15" name="标题 4">
            <a:extLst>
              <a:ext uri="{FF2B5EF4-FFF2-40B4-BE49-F238E27FC236}">
                <a16:creationId xmlns:a16="http://schemas.microsoft.com/office/drawing/2014/main" id="{5EEAC4D3-55C5-FE80-5B49-EC2DCF900E72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63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428468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A2265586-8533-FD5E-68F8-0DF6453F12F4}"/>
              </a:ext>
            </a:extLst>
          </p:cNvPr>
          <p:cNvSpPr txBox="1"/>
          <p:nvPr/>
        </p:nvSpPr>
        <p:spPr bwMode="gray">
          <a:xfrm>
            <a:off x="393457" y="432937"/>
            <a:ext cx="11470882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，首个且唯一治疗急淋的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抗体偶联药物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(ADC)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，精准强效杀伤肿瘤细胞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B6F404-5728-F5B2-EB4E-595FD8B68B6F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70D273B-8C09-D8EF-974C-41A5140307F2}"/>
              </a:ext>
            </a:extLst>
          </p:cNvPr>
          <p:cNvSpPr/>
          <p:nvPr/>
        </p:nvSpPr>
        <p:spPr bwMode="gray">
          <a:xfrm>
            <a:off x="834465" y="2705784"/>
            <a:ext cx="1877302" cy="30739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主要创新机制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A707DFE-0614-BB14-8B6B-60A0C32D8721}"/>
              </a:ext>
            </a:extLst>
          </p:cNvPr>
          <p:cNvSpPr/>
          <p:nvPr/>
        </p:nvSpPr>
        <p:spPr bwMode="gray">
          <a:xfrm>
            <a:off x="3152775" y="2720232"/>
            <a:ext cx="8953277" cy="30739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患者获益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DEE1F94-B63E-2D40-E2CB-F869EC769E41}"/>
              </a:ext>
            </a:extLst>
          </p:cNvPr>
          <p:cNvSpPr/>
          <p:nvPr/>
        </p:nvSpPr>
        <p:spPr bwMode="gray">
          <a:xfrm>
            <a:off x="393457" y="3005831"/>
            <a:ext cx="2759318" cy="29860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获批治疗白血病，以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为靶点的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抗体偶联药物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(ADC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本品是将靶向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人源化单抗的特异性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的前体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B-ALL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en-US" altLang="zh-CN" sz="105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，绝大多数患者可从中获益</a:t>
            </a:r>
            <a:r>
              <a:rPr lang="en-US" altLang="zh-CN" sz="105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与刺孢霉素的强效抗肿瘤活性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诱导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断裂导致细胞凋亡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结合在一起的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A873D8C-01E3-687A-52C1-EA0EA73A0CCB}"/>
              </a:ext>
            </a:extLst>
          </p:cNvPr>
          <p:cNvSpPr/>
          <p:nvPr/>
        </p:nvSpPr>
        <p:spPr bwMode="gray">
          <a:xfrm>
            <a:off x="4505325" y="3005832"/>
            <a:ext cx="7180972" cy="176493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更强效的肿瘤细胞杀伤能力：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312" indent="-285750" fontAlgn="base">
              <a:spcBef>
                <a:spcPts val="300"/>
              </a:spcBef>
              <a:buSzPct val="90000"/>
              <a:buFont typeface="Wingdings" panose="05000000000000000000" pitchFamily="2" charset="2"/>
              <a:buChar char="ü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快速深度缓解（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CR/</a:t>
            </a:r>
            <a:r>
              <a:rPr lang="en-US" altLang="zh-CN" sz="1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CRi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80.7%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转阴率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78.4%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、提升接受移植机会（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、延长生命（</a:t>
            </a:r>
            <a:r>
              <a:rPr lang="en-US" altLang="zh-CN" sz="1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19.2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个月）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、降低复发（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 11.5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个月）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为特殊人群提供更有效的治疗手段：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312" indent="-285750" fontAlgn="base">
              <a:spcBef>
                <a:spcPts val="300"/>
              </a:spcBef>
              <a:buSzPct val="90000"/>
              <a:buFont typeface="Wingdings" panose="05000000000000000000" pitchFamily="2" charset="2"/>
              <a:buChar char="ü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高肿瘤负荷患者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仍可显著获益的治疗药物：骨髓原始细胞比例（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BMB%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&gt;50%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患者，治疗后总缓解率高达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70-75%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</a:p>
          <a:p>
            <a:pPr marL="468312" indent="-285750" fontAlgn="base">
              <a:spcBef>
                <a:spcPts val="300"/>
              </a:spcBef>
              <a:buSzPct val="90000"/>
              <a:buFont typeface="Wingdings" panose="05000000000000000000" pitchFamily="2" charset="2"/>
              <a:buChar char="ü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大部分老年患者无法接受移植，但指南证实使用奥加伊妥珠单抗治疗后仍可取得较好疗效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B75652A-1486-801C-3D06-701165E26E30}"/>
              </a:ext>
            </a:extLst>
          </p:cNvPr>
          <p:cNvSpPr/>
          <p:nvPr/>
        </p:nvSpPr>
        <p:spPr bwMode="gray">
          <a:xfrm>
            <a:off x="3745407" y="3005831"/>
            <a:ext cx="760228" cy="1764927"/>
          </a:xfrm>
          <a:prstGeom prst="rect">
            <a:avLst/>
          </a:prstGeom>
          <a:solidFill>
            <a:srgbClr val="DDF1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CN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27CC06D-1C2E-4004-F648-7A84B45BB756}"/>
              </a:ext>
            </a:extLst>
          </p:cNvPr>
          <p:cNvSpPr/>
          <p:nvPr/>
        </p:nvSpPr>
        <p:spPr bwMode="gray">
          <a:xfrm>
            <a:off x="4502588" y="4842251"/>
            <a:ext cx="718097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精准靶向：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受体不表达于造血干细胞或其他组织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不损伤造血干细胞</a:t>
            </a:r>
            <a:endParaRPr lang="en-US" altLang="zh-CN" sz="13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826074A-7693-FB91-916B-E1CC5A976A01}"/>
              </a:ext>
            </a:extLst>
          </p:cNvPr>
          <p:cNvSpPr/>
          <p:nvPr/>
        </p:nvSpPr>
        <p:spPr bwMode="gray">
          <a:xfrm>
            <a:off x="3742670" y="4842251"/>
            <a:ext cx="760228" cy="540000"/>
          </a:xfrm>
          <a:prstGeom prst="rect">
            <a:avLst/>
          </a:prstGeom>
          <a:solidFill>
            <a:srgbClr val="DDF1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CN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A98A066-C85D-D698-C3C8-A20E7BAAC34B}"/>
              </a:ext>
            </a:extLst>
          </p:cNvPr>
          <p:cNvSpPr/>
          <p:nvPr/>
        </p:nvSpPr>
        <p:spPr bwMode="gray">
          <a:xfrm>
            <a:off x="4503956" y="5451850"/>
            <a:ext cx="718097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可门诊输注，无需住院，提升病床周转率，临床管理方便</a:t>
            </a:r>
            <a:endParaRPr lang="en-US" altLang="zh-CN" sz="13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AC46144-F92D-05F6-6FC4-62807E2F6A0B}"/>
              </a:ext>
            </a:extLst>
          </p:cNvPr>
          <p:cNvSpPr/>
          <p:nvPr/>
        </p:nvSpPr>
        <p:spPr bwMode="gray">
          <a:xfrm>
            <a:off x="3744038" y="5451850"/>
            <a:ext cx="760228" cy="540000"/>
          </a:xfrm>
          <a:prstGeom prst="rect">
            <a:avLst/>
          </a:prstGeom>
          <a:solidFill>
            <a:srgbClr val="DDF1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CN" sz="13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依从性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16B264-64BD-00B4-B5D2-1E2A59E375FF}"/>
              </a:ext>
            </a:extLst>
          </p:cNvPr>
          <p:cNvGrpSpPr/>
          <p:nvPr/>
        </p:nvGrpSpPr>
        <p:grpSpPr>
          <a:xfrm>
            <a:off x="1103509" y="1369959"/>
            <a:ext cx="2659674" cy="985366"/>
            <a:chOff x="856107" y="1594640"/>
            <a:chExt cx="2659674" cy="985366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0CA46636-7D33-7836-32B3-A2E4B7AF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107" y="1594640"/>
              <a:ext cx="2659674" cy="435528"/>
            </a:xfrm>
            <a:prstGeom prst="rect">
              <a:avLst/>
            </a:prstGeom>
          </p:spPr>
        </p:pic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CB36DF4-FBDA-847A-2640-A128CA189E34}"/>
                </a:ext>
              </a:extLst>
            </p:cNvPr>
            <p:cNvSpPr/>
            <p:nvPr/>
          </p:nvSpPr>
          <p:spPr bwMode="gray">
            <a:xfrm>
              <a:off x="856108" y="2256006"/>
              <a:ext cx="2659673" cy="324000"/>
            </a:xfrm>
            <a:prstGeom prst="rect">
              <a:avLst/>
            </a:prstGeom>
            <a:solidFill>
              <a:srgbClr val="D9F0FF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</a:t>
              </a:r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4B10FB51-ABFB-BC84-3AE6-8DD22EE76099}"/>
              </a:ext>
            </a:extLst>
          </p:cNvPr>
          <p:cNvSpPr/>
          <p:nvPr/>
        </p:nvSpPr>
        <p:spPr bwMode="gray">
          <a:xfrm>
            <a:off x="393457" y="1240341"/>
            <a:ext cx="11290102" cy="1256116"/>
          </a:xfrm>
          <a:prstGeom prst="rect">
            <a:avLst/>
          </a:prstGeom>
          <a:noFill/>
          <a:ln w="12700" cap="flat" cmpd="sng" algn="ctr">
            <a:solidFill>
              <a:srgbClr val="0047B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C21FE2B-1B4E-80DE-CBC8-CE6B2E9324FE}"/>
              </a:ext>
            </a:extLst>
          </p:cNvPr>
          <p:cNvGrpSpPr/>
          <p:nvPr/>
        </p:nvGrpSpPr>
        <p:grpSpPr>
          <a:xfrm>
            <a:off x="4662306" y="1392520"/>
            <a:ext cx="4091404" cy="947528"/>
            <a:chOff x="4427486" y="1620262"/>
            <a:chExt cx="4091404" cy="947528"/>
          </a:xfrm>
        </p:grpSpPr>
        <p:pic>
          <p:nvPicPr>
            <p:cNvPr id="71" name="Picture 4" descr="FDA Logo - MDIC">
              <a:extLst>
                <a:ext uri="{FF2B5EF4-FFF2-40B4-BE49-F238E27FC236}">
                  <a16:creationId xmlns:a16="http://schemas.microsoft.com/office/drawing/2014/main" id="{6A48282E-66DA-6EF8-EBFB-B66E2E648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132" y="1620262"/>
              <a:ext cx="914111" cy="43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5F03920-73CF-155B-7DA7-422D1FF25902}"/>
                </a:ext>
              </a:extLst>
            </p:cNvPr>
            <p:cNvSpPr/>
            <p:nvPr/>
          </p:nvSpPr>
          <p:spPr bwMode="gray">
            <a:xfrm>
              <a:off x="4427486" y="2243790"/>
              <a:ext cx="1342978" cy="3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zh-CN" altLang="en-US" sz="1600" b="1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孤儿药认证</a:t>
              </a:r>
              <a:endParaRPr lang="en-US" altLang="zh-CN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8B2D1912-7743-EB52-404D-F6D2C8FA4969}"/>
                </a:ext>
              </a:extLst>
            </p:cNvPr>
            <p:cNvSpPr/>
            <p:nvPr/>
          </p:nvSpPr>
          <p:spPr bwMode="gray">
            <a:xfrm>
              <a:off x="5801699" y="2243790"/>
              <a:ext cx="1342978" cy="3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sz="1600" b="1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突破性疗法</a:t>
              </a:r>
              <a:endParaRPr lang="en-US" altLang="zh-CN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001F9B16-D78A-6EB5-C7AB-98BD3A671978}"/>
                </a:ext>
              </a:extLst>
            </p:cNvPr>
            <p:cNvSpPr/>
            <p:nvPr/>
          </p:nvSpPr>
          <p:spPr bwMode="gray">
            <a:xfrm>
              <a:off x="7175912" y="2243790"/>
              <a:ext cx="1342978" cy="3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sz="1600" b="1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</a:t>
              </a:r>
              <a:endParaRPr lang="en-US" altLang="zh-CN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3B1B999-B12D-11F1-15BD-843C08A6FC11}"/>
              </a:ext>
            </a:extLst>
          </p:cNvPr>
          <p:cNvGrpSpPr/>
          <p:nvPr/>
        </p:nvGrpSpPr>
        <p:grpSpPr>
          <a:xfrm>
            <a:off x="9652833" y="1364839"/>
            <a:ext cx="1492096" cy="963939"/>
            <a:chOff x="9995715" y="1592581"/>
            <a:chExt cx="1492096" cy="963939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5B1837E5-0B2C-3800-C9E2-53A0518B35D5}"/>
                </a:ext>
              </a:extLst>
            </p:cNvPr>
            <p:cNvGrpSpPr/>
            <p:nvPr/>
          </p:nvGrpSpPr>
          <p:grpSpPr>
            <a:xfrm>
              <a:off x="9995715" y="1592581"/>
              <a:ext cx="1492096" cy="481748"/>
              <a:chOff x="4158718" y="3559986"/>
              <a:chExt cx="2230694" cy="720215"/>
            </a:xfrm>
          </p:grpSpPr>
          <p:pic>
            <p:nvPicPr>
              <p:cNvPr id="73" name="Picture 8" descr="EMA Logo - ACRP">
                <a:extLst>
                  <a:ext uri="{FF2B5EF4-FFF2-40B4-BE49-F238E27FC236}">
                    <a16:creationId xmlns:a16="http://schemas.microsoft.com/office/drawing/2014/main" id="{C1F67ACB-3F6C-BC6A-1B86-098621F8E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8718" y="3559986"/>
                <a:ext cx="872024" cy="720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508FABF-4821-63BF-C007-8986373E7B07}"/>
                  </a:ext>
                </a:extLst>
              </p:cNvPr>
              <p:cNvSpPr/>
              <p:nvPr/>
            </p:nvSpPr>
            <p:spPr>
              <a:xfrm>
                <a:off x="4381652" y="3601369"/>
                <a:ext cx="2007760" cy="5981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2000" b="1">
                    <a:ln w="0"/>
                    <a:solidFill>
                      <a:srgbClr val="0000C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</a:rPr>
                  <a:t>EMA</a:t>
                </a:r>
                <a:endParaRPr lang="zh-CN" altLang="en-US" sz="2000" b="1">
                  <a:ln w="0"/>
                  <a:solidFill>
                    <a:srgbClr val="0000C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5C3CC352-5A9A-06AD-A214-AE2DE2C39DA1}"/>
                </a:ext>
              </a:extLst>
            </p:cNvPr>
            <p:cNvSpPr/>
            <p:nvPr/>
          </p:nvSpPr>
          <p:spPr bwMode="gray">
            <a:xfrm>
              <a:off x="9995716" y="2232520"/>
              <a:ext cx="1342978" cy="3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zh-CN" altLang="en-US" sz="1600" b="1" dirty="0"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孤儿药认证</a:t>
              </a:r>
              <a:endParaRPr lang="en-US" altLang="zh-CN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D22FEE52-A0EE-4C3C-AB57-1D5EF8ED1E2D}"/>
              </a:ext>
            </a:extLst>
          </p:cNvPr>
          <p:cNvSpPr txBox="1"/>
          <p:nvPr/>
        </p:nvSpPr>
        <p:spPr bwMode="gray">
          <a:xfrm>
            <a:off x="1775476" y="6239643"/>
            <a:ext cx="99080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4. Badar T, Szabo A, Wadleigh M, Liedtke M, Arslan S,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Siebenaller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C,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Aldoss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I, Schultz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Hefazi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M, Litzow MR, Kuo E, Wang A, Curran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Shallis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RM,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Podoltsev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Balasubramanian S, Yang J, Mattison R, Burkart M, Dinner S, Advani A, Atallah E. Real-World Outcomes of Adult B-Cell Acute Lymphocytic Leukemia Patients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. Clin Lymphoma Myeloma Leuk. 2020 Aug;20(8):556-560  8.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HM et al. N Engl J Med 2016;375:740–753  12. Jabbour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Gökbuget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Advani A, Stelljes M, Stock W, Liedtke M, Martinelli G, O‘Brien S, Wang T, Laird AD,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Vandendries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E, Neuhof A, Nguyen K,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Dakappagari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DeAngelo DJ, Kantarjian H. Impact of minimal residual disease status in patients with relapsed/refractory acute lymphoblastic leukemia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in the phase III INO-VATE trial. Leuk Res. 2020 Jan;88:106283.  13.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Kantarjian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H, Stein A,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Gökbuget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Fielding AK, Schuh AC, Ribera JM, Wei A,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Dombret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H,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Foà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R,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Bassan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R, Arslan Ö, Sanz MA, Bergeron J,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Demirkan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F, Lech-Maranda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Rambaldi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A, Thomas X, Horst HA,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Brüggemann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M, Klapper W, Wood BL, Fleishman A,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Nagorsen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D, Holland C, Zimmerman Z, Topp MS. Blinatumomab versus Chemotherapy for Advanced Acute Lymphoblastic Leukemia. N Engl J Med. 2017 Mar 2;376(9):836-847.  23. DeAngelo, Daniel J et al. “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for relapsed/refractory acute lymphoblastic leukemia: outcomes by disease burden.” Blood cancer journal vol. 10,8 81. 7 Aug. 2020, doi:10.1038/s41408-020-00345-8  23. 3. Rubinstein JD, et al. Front Immunol. 2023 Aug 3:14:1237738. 24. Shot B, et al. Mol Immunol. 2015 Oct;67(2 Pt A):107-16. 25. https://www.fda.gov/drugs/resources-information-approved-drugs/fda-approvesinotuzumab-</a:t>
            </a:r>
          </a:p>
          <a:p>
            <a:pPr defTabSz="914126"/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-relapsed-or-refractory-b-cell-precursor-all</a:t>
            </a:r>
          </a:p>
        </p:txBody>
      </p:sp>
      <p:sp>
        <p:nvSpPr>
          <p:cNvPr id="15" name="标题 4">
            <a:extLst>
              <a:ext uri="{FF2B5EF4-FFF2-40B4-BE49-F238E27FC236}">
                <a16:creationId xmlns:a16="http://schemas.microsoft.com/office/drawing/2014/main" id="{92CEF8B9-7429-ACD8-F2B7-155955661F79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D6C82A3B-8EE9-C3D5-D8C5-D1C8AA0B9B85}"/>
              </a:ext>
            </a:extLst>
          </p:cNvPr>
          <p:cNvSpPr/>
          <p:nvPr/>
        </p:nvSpPr>
        <p:spPr bwMode="gray">
          <a:xfrm rot="5400000">
            <a:off x="1975151" y="4427922"/>
            <a:ext cx="2986018" cy="212837"/>
          </a:xfrm>
          <a:prstGeom prst="triangle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8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15686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37159C4E-2799-8858-B95D-8A3D0F169CF2}"/>
              </a:ext>
            </a:extLst>
          </p:cNvPr>
          <p:cNvGrpSpPr/>
          <p:nvPr/>
        </p:nvGrpSpPr>
        <p:grpSpPr>
          <a:xfrm>
            <a:off x="402206" y="2713120"/>
            <a:ext cx="10998902" cy="1357200"/>
            <a:chOff x="402206" y="2713120"/>
            <a:chExt cx="10998902" cy="13572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B9C9220-D4A0-4581-BA2F-DA1535AB087F}"/>
                </a:ext>
              </a:extLst>
            </p:cNvPr>
            <p:cNvSpPr/>
            <p:nvPr/>
          </p:nvSpPr>
          <p:spPr bwMode="gray">
            <a:xfrm>
              <a:off x="2635953" y="2723239"/>
              <a:ext cx="8765155" cy="134708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最常见严重不良反应为感染、中性粒细胞减少伴发热、出血、腹痛、发热、</a:t>
              </a:r>
              <a:r>
                <a:rPr lang="zh-CN" altLang="en-US" sz="140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肝小静脉闭塞病 </a:t>
              </a:r>
              <a:r>
                <a:rPr lang="en-US" altLang="zh-CN" sz="140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VOD)</a:t>
              </a: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和疲乏</a:t>
              </a:r>
              <a:endParaRPr lang="en-US" altLang="zh-CN" sz="140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轻度、中度或重度肾功能损害的患者</a:t>
              </a:r>
              <a:r>
                <a:rPr lang="zh-CN" altLang="en-US" sz="1400" b="1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无需调整起始剂量</a:t>
              </a:r>
              <a:endParaRPr lang="en-US" altLang="zh-CN" sz="1400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老年患者</a:t>
              </a:r>
              <a:r>
                <a:rPr lang="zh-CN" altLang="en-US" sz="1400" b="1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无需进行剂量调整</a:t>
              </a:r>
              <a:endParaRPr lang="en-US" altLang="zh-CN" sz="1400" b="1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8CA20B3-E771-4258-8696-8164A3BD4429}"/>
                </a:ext>
              </a:extLst>
            </p:cNvPr>
            <p:cNvSpPr/>
            <p:nvPr/>
          </p:nvSpPr>
          <p:spPr bwMode="gray">
            <a:xfrm>
              <a:off x="402206" y="2713120"/>
              <a:ext cx="2227039" cy="13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说明书中收载的</a:t>
              </a:r>
              <a:endPara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安全性信息</a:t>
              </a:r>
              <a:r>
                <a:rPr lang="en-US" altLang="zh-CN" sz="1800" baseline="300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endPara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0B1A2C8-0B30-2F94-7691-62ACA23BD9F4}"/>
              </a:ext>
            </a:extLst>
          </p:cNvPr>
          <p:cNvGrpSpPr/>
          <p:nvPr/>
        </p:nvGrpSpPr>
        <p:grpSpPr>
          <a:xfrm>
            <a:off x="402206" y="4266876"/>
            <a:ext cx="10998833" cy="1721737"/>
            <a:chOff x="402206" y="4107563"/>
            <a:chExt cx="10998833" cy="172173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6AADBD-0B45-3A3F-C9C1-D5C3C1BEEE72}"/>
                </a:ext>
              </a:extLst>
            </p:cNvPr>
            <p:cNvSpPr/>
            <p:nvPr/>
          </p:nvSpPr>
          <p:spPr bwMode="gray">
            <a:xfrm>
              <a:off x="402206" y="4107563"/>
              <a:ext cx="2227039" cy="17217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国内外不良反应</a:t>
              </a:r>
              <a:endPara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发生情况</a:t>
              </a:r>
              <a:endParaRPr lang="en-US" altLang="zh-CN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D6EA8F9-B305-21B0-CE27-40DD5901B2CF}"/>
                </a:ext>
              </a:extLst>
            </p:cNvPr>
            <p:cNvSpPr/>
            <p:nvPr/>
          </p:nvSpPr>
          <p:spPr bwMode="gray">
            <a:xfrm>
              <a:off x="2635883" y="4107563"/>
              <a:ext cx="8765156" cy="172173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说明书中提示的不良反应肝小静脉闭塞病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(VOD)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，国内外多项真实世界研究证实发生可控：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中国真实世界研究显示，通过有效的患者识别和预处理，</a:t>
              </a:r>
              <a:r>
                <a:rPr lang="zh-CN" altLang="en-US" sz="1400" dirty="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使用奥加伊妥珠单抗治疗期间或移植后</a:t>
              </a:r>
              <a:r>
                <a:rPr lang="zh-CN" altLang="en-US" sz="1400" b="1" dirty="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无</a:t>
              </a:r>
              <a:r>
                <a:rPr lang="zh-CN" altLang="en-US" sz="1400" dirty="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肝小静脉闭塞病 </a:t>
              </a:r>
              <a:r>
                <a:rPr lang="en-US" altLang="zh-CN" sz="1400" dirty="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(VOD)</a:t>
              </a:r>
              <a:r>
                <a:rPr lang="zh-CN" altLang="en-US" sz="1400" b="1" dirty="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发生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</a:p>
            <a:p>
              <a:pPr marL="171450" indent="-1714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多项美国真实世界研究发现，通过进行有效的预处理后，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未增加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VOD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发生风险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7177F9-7E53-BE41-4750-40EA94609CA0}"/>
              </a:ext>
            </a:extLst>
          </p:cNvPr>
          <p:cNvGrpSpPr/>
          <p:nvPr/>
        </p:nvGrpSpPr>
        <p:grpSpPr>
          <a:xfrm>
            <a:off x="402206" y="1161110"/>
            <a:ext cx="10992196" cy="1355454"/>
            <a:chOff x="402206" y="1161110"/>
            <a:chExt cx="10992196" cy="135545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59B80E8-C305-F2B3-5547-1F0345724755}"/>
                </a:ext>
              </a:extLst>
            </p:cNvPr>
            <p:cNvSpPr/>
            <p:nvPr/>
          </p:nvSpPr>
          <p:spPr bwMode="gray">
            <a:xfrm>
              <a:off x="402206" y="1161110"/>
              <a:ext cx="2227039" cy="1355454"/>
            </a:xfrm>
            <a:prstGeom prst="rect">
              <a:avLst/>
            </a:prstGeom>
            <a:solidFill>
              <a:srgbClr val="D9F0FF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奥加伊妥珠单抗 </a:t>
              </a:r>
              <a:endPara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安全性良好</a:t>
              </a:r>
              <a:endPara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12583B6-E34D-D697-9819-87737848879B}"/>
                </a:ext>
              </a:extLst>
            </p:cNvPr>
            <p:cNvSpPr/>
            <p:nvPr/>
          </p:nvSpPr>
          <p:spPr bwMode="gray">
            <a:xfrm>
              <a:off x="2629246" y="1169484"/>
              <a:ext cx="8765156" cy="134708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首个且唯一治疗急淋的抗体偶联药物（</a:t>
              </a:r>
              <a:r>
                <a:rPr lang="en-US" altLang="zh-CN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ADC</a:t>
              </a: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），实现</a:t>
              </a:r>
              <a:r>
                <a:rPr lang="zh-CN" altLang="en-US" sz="1400" b="1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更精准、</a:t>
              </a: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患者</a:t>
              </a:r>
              <a:r>
                <a:rPr lang="zh-CN" altLang="en-US" sz="1400" b="1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更耐受</a:t>
              </a: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的肿瘤细胞强效杀伤。整体治疗相关不良反应、严重不良反应、感染及血液学相关不良反应发生率低于传统治疗</a:t>
              </a:r>
              <a:r>
                <a:rPr lang="en-US" altLang="zh-CN" sz="1400" baseline="300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1400" baseline="300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400" baseline="300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8</a:t>
              </a:r>
            </a:p>
            <a:p>
              <a:pPr marL="285750" indent="-2857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多项中国真实世界研究证实，奥加伊妥珠单抗具有</a:t>
              </a:r>
              <a:r>
                <a:rPr lang="zh-CN" altLang="en-US" sz="140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良好的安全性</a:t>
              </a:r>
              <a:r>
                <a:rPr lang="en-US" altLang="zh-CN" sz="1400" baseline="30000">
                  <a:latin typeface="Arial" panose="020B0604020202020204"/>
                  <a:ea typeface="微软雅黑" panose="020B0503020204020204" pitchFamily="34" charset="-122"/>
                  <a:cs typeface="Times New Roman" panose="02020603050405020304" pitchFamily="18" charset="0"/>
                </a:rPr>
                <a:t>25-30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6F4CD09-067A-237B-9468-8D3B812E592F}"/>
              </a:ext>
            </a:extLst>
          </p:cNvPr>
          <p:cNvSpPr txBox="1"/>
          <p:nvPr/>
        </p:nvSpPr>
        <p:spPr bwMode="gray">
          <a:xfrm>
            <a:off x="402206" y="510983"/>
            <a:ext cx="10558193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奥加伊妥珠单抗安全性良好，相关不良反应发生率低于传统治疗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9DDF20-EEDF-8C74-4989-3DBC16F67392}"/>
              </a:ext>
            </a:extLst>
          </p:cNvPr>
          <p:cNvSpPr/>
          <p:nvPr/>
        </p:nvSpPr>
        <p:spPr bwMode="gray">
          <a:xfrm>
            <a:off x="9456000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54B05C-8A9F-C234-03BA-D1743D8D69CD}"/>
              </a:ext>
            </a:extLst>
          </p:cNvPr>
          <p:cNvSpPr txBox="1"/>
          <p:nvPr/>
        </p:nvSpPr>
        <p:spPr bwMode="gray">
          <a:xfrm>
            <a:off x="1761738" y="6404398"/>
            <a:ext cx="96393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4. Badar T, Szabo A, Wadleigh M, Liedtke M, Arslan S,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Siebenaller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C,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Aldoss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I, Schultz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Hefazi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M, Litzow MR, Kuo E, Wang A, Curran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Shallis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RM,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Podoltsev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Balasubramanian S, Yang J, Mattison R, Burkart M, Dinner S, Advani A, Atallah E. Real-World Outcomes of Adult B-Cell Acute Lymphocytic Leukemia Patients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. Clin Lymphoma Myeloma Leuk. 2020 Aug;20(8) 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2021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日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 8. Kantarjian HM et al. N Engl J Med 2016;375:740–753  24.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Erlie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Jiang,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Mengnan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Lv,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Yigeng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Cao. ASH, 2024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. 25. Lv M, et al. EHA 2023. Abstract PB1731. 26. Tang S, et al. EHA 2024. Abstract PB2349. 27. Cai Z, et al. . EHA 2024 .Abstract: PB2353. 28.Yuan EH, et al. APBMT 2024. Abstract A-169. 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  <a:hlinkClick r:id="rId5"/>
              </a:rPr>
              <a:t>http://borenhospital.com/News/Articles/Index/1068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29.Jiang E, et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al.ASH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2024. Abstract 1422. 30. Weihua Zhai, et al. EHA 2025. Abstract PB2378.</a:t>
            </a:r>
          </a:p>
        </p:txBody>
      </p:sp>
      <p:sp>
        <p:nvSpPr>
          <p:cNvPr id="14" name="标题 4">
            <a:extLst>
              <a:ext uri="{FF2B5EF4-FFF2-40B4-BE49-F238E27FC236}">
                <a16:creationId xmlns:a16="http://schemas.microsoft.com/office/drawing/2014/main" id="{73ABDAE5-32CE-729A-89D9-64C9E590BE45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38972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565CF-7969-435D-6EF4-5FAB1A9A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0895CC51-1DA5-708B-BB76-6AE44B6B48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79713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0895CC51-1DA5-708B-BB76-6AE44B6B4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组合 55">
            <a:extLst>
              <a:ext uri="{FF2B5EF4-FFF2-40B4-BE49-F238E27FC236}">
                <a16:creationId xmlns:a16="http://schemas.microsoft.com/office/drawing/2014/main" id="{1FBDDE41-C986-9833-5150-FAB7075C7D8D}"/>
              </a:ext>
            </a:extLst>
          </p:cNvPr>
          <p:cNvGrpSpPr/>
          <p:nvPr/>
        </p:nvGrpSpPr>
        <p:grpSpPr>
          <a:xfrm>
            <a:off x="467648" y="1592550"/>
            <a:ext cx="5502349" cy="1959497"/>
            <a:chOff x="191386" y="1185530"/>
            <a:chExt cx="2838893" cy="195949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DED03B00-A85B-7039-7080-6B455092AC19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1064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B426F5E0-831C-126E-DD8E-4E5B074611F2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rgbClr val="D9F0FF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对公共健康的影响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7820254-7CB8-2D69-B284-0EB4FA49B92E}"/>
              </a:ext>
            </a:extLst>
          </p:cNvPr>
          <p:cNvGrpSpPr/>
          <p:nvPr/>
        </p:nvGrpSpPr>
        <p:grpSpPr>
          <a:xfrm>
            <a:off x="6321242" y="1592550"/>
            <a:ext cx="5502349" cy="1959497"/>
            <a:chOff x="191386" y="1185530"/>
            <a:chExt cx="2838893" cy="1959497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4967350-0613-36BA-01FF-1F5AC8A30B21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1064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A052A41-91A5-0CD9-16C6-9CED8DC59D55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rgbClr val="D9F0FF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突破性创新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87132EB-8ED2-76A1-076E-946F6D8245CE}"/>
              </a:ext>
            </a:extLst>
          </p:cNvPr>
          <p:cNvGrpSpPr/>
          <p:nvPr/>
        </p:nvGrpSpPr>
        <p:grpSpPr>
          <a:xfrm>
            <a:off x="467648" y="3835382"/>
            <a:ext cx="5502349" cy="2273022"/>
            <a:chOff x="191386" y="1185530"/>
            <a:chExt cx="2838893" cy="2000657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0089848-DF7F-5671-5E09-D14C7F4F64C8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1851801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80B6E5F-1C6B-882F-17D3-082B3FEF3261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rgbClr val="D9F0FF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弥补目录短板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4B4C1922-FC7E-5496-A62F-D6FF7DF9A1F8}"/>
              </a:ext>
            </a:extLst>
          </p:cNvPr>
          <p:cNvSpPr/>
          <p:nvPr/>
        </p:nvSpPr>
        <p:spPr bwMode="gray">
          <a:xfrm>
            <a:off x="6321242" y="4016775"/>
            <a:ext cx="5502349" cy="209163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B8269E4-7BD1-F281-7C88-50CF36C337AE}"/>
              </a:ext>
            </a:extLst>
          </p:cNvPr>
          <p:cNvGrpSpPr/>
          <p:nvPr/>
        </p:nvGrpSpPr>
        <p:grpSpPr>
          <a:xfrm>
            <a:off x="1293925" y="1544544"/>
            <a:ext cx="396000" cy="396000"/>
            <a:chOff x="4272240" y="2805595"/>
            <a:chExt cx="396000" cy="39600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B26C084-47D6-53AB-EBAC-5EDC66BA4CED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70" name="图形 69" descr="Cpr 纯色填充">
              <a:extLst>
                <a:ext uri="{FF2B5EF4-FFF2-40B4-BE49-F238E27FC236}">
                  <a16:creationId xmlns:a16="http://schemas.microsoft.com/office/drawing/2014/main" id="{44843E6E-750C-DE1B-363B-F84D2755C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244E1A33-E22A-4120-4CC9-1047461C2BB3}"/>
              </a:ext>
            </a:extLst>
          </p:cNvPr>
          <p:cNvSpPr txBox="1"/>
          <p:nvPr/>
        </p:nvSpPr>
        <p:spPr bwMode="gray">
          <a:xfrm>
            <a:off x="542310" y="1994544"/>
            <a:ext cx="5405972" cy="1321968"/>
          </a:xfrm>
          <a:prstGeom prst="rect">
            <a:avLst/>
          </a:prstGeom>
        </p:spPr>
        <p:txBody>
          <a:bodyPr wrap="square" lIns="36000" tIns="36000" rIns="36000" bIns="36000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复发难治性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急性淋巴细胞白血病是有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极高死亡风险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罕见肿瘤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82300" marR="0" lvl="1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未满足需求大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：生存期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mOS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3-6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年生存率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(OS)&lt;10%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</a:p>
          <a:p>
            <a:pPr marL="2857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目前医保目录内的传统治疗方式患者缓解率低、生存期短；急需有效药物来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延长生命、甚至实现治愈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36ACAAA-0CEE-25F3-6601-AB3EB62B8D32}"/>
              </a:ext>
            </a:extLst>
          </p:cNvPr>
          <p:cNvSpPr txBox="1"/>
          <p:nvPr/>
        </p:nvSpPr>
        <p:spPr bwMode="gray">
          <a:xfrm>
            <a:off x="6398435" y="2769109"/>
            <a:ext cx="5347961" cy="396000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中国优先审评，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优先审评、孤儿药认证以及突破性疗法，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首个且唯一治疗急淋的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创新药物，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精准靶向，强效杀伤肿瘤细胞</a:t>
            </a:r>
            <a:endParaRPr kumimoji="0" lang="en-US" altLang="zh-CN" sz="140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kumimoji="0" lang="en-US" altLang="zh-CN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B97F2E9-1707-2026-A292-8F65C4FFE525}"/>
              </a:ext>
            </a:extLst>
          </p:cNvPr>
          <p:cNvSpPr txBox="1"/>
          <p:nvPr/>
        </p:nvSpPr>
        <p:spPr bwMode="gray">
          <a:xfrm>
            <a:off x="542310" y="4414308"/>
            <a:ext cx="5356803" cy="1403173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医保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治疗成人复发性</a:t>
            </a:r>
            <a:r>
              <a:rPr kumimoji="0" lang="en-US" altLang="zh-CN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难治性前体</a:t>
            </a:r>
            <a:r>
              <a:rPr kumimoji="0" lang="en-US" altLang="zh-CN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细胞急性淋巴细胞白血病有效药物的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空白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82300" marR="0" lvl="1" indent="-28575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成人急淋患者</a:t>
            </a: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死亡率高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，短期易复发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82300" marR="0" lvl="1" indent="-28575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急需有效治疗药物，达到缓解，接受移植，挽救生命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F899C3-1844-7EF4-8542-BF5D5C795F92}"/>
              </a:ext>
            </a:extLst>
          </p:cNvPr>
          <p:cNvGrpSpPr/>
          <p:nvPr/>
        </p:nvGrpSpPr>
        <p:grpSpPr>
          <a:xfrm>
            <a:off x="1311924" y="3793988"/>
            <a:ext cx="396000" cy="396000"/>
            <a:chOff x="416641" y="4021890"/>
            <a:chExt cx="396000" cy="396000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61DF5566-1872-3FC3-C95E-91A9A445569C}"/>
                </a:ext>
              </a:extLst>
            </p:cNvPr>
            <p:cNvSpPr/>
            <p:nvPr/>
          </p:nvSpPr>
          <p:spPr bwMode="gray">
            <a:xfrm>
              <a:off x="416641" y="4021890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1" name="图形 100" descr="拼图 纯色填充">
              <a:extLst>
                <a:ext uri="{FF2B5EF4-FFF2-40B4-BE49-F238E27FC236}">
                  <a16:creationId xmlns:a16="http://schemas.microsoft.com/office/drawing/2014/main" id="{08B2A12D-D750-A833-1DC5-8EE310408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641" y="4057891"/>
              <a:ext cx="324000" cy="323999"/>
            </a:xfrm>
            <a:prstGeom prst="rect">
              <a:avLst/>
            </a:prstGeom>
          </p:spPr>
        </p:pic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FEDB3C54-5EE2-678D-5965-8ACE46F0F830}"/>
              </a:ext>
            </a:extLst>
          </p:cNvPr>
          <p:cNvSpPr txBox="1"/>
          <p:nvPr/>
        </p:nvSpPr>
        <p:spPr bwMode="gray">
          <a:xfrm>
            <a:off x="6398435" y="5029384"/>
            <a:ext cx="5273300" cy="39600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180975" marR="0" lvl="0" indent="-180975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 startAt="2"/>
              <a:tabLst/>
              <a:defRPr kumimoji="0" sz="1400" i="0" u="none" strike="noStrike" cap="none" spc="0" normalizeH="0" baseline="0">
                <a:ln>
                  <a:noFill/>
                </a:ln>
                <a:solidFill>
                  <a:srgbClr val="0047B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适应症明确，诊断明确</a:t>
            </a:r>
            <a:r>
              <a:rPr lang="zh-CN" altLang="en-US" b="1" dirty="0">
                <a:solidFill>
                  <a:srgbClr val="000000"/>
                </a:solidFill>
              </a:rPr>
              <a:t>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不易滥用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可门诊输注，无需住院，提升病床周转率，</a:t>
            </a:r>
            <a:r>
              <a:rPr lang="zh-CN" altLang="en-US" dirty="0">
                <a:solidFill>
                  <a:schemeClr val="tx1"/>
                </a:solidFill>
              </a:rPr>
              <a:t>临床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管理方便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CF8179CD-E4DA-B5D6-63CA-B3438900E340}"/>
              </a:ext>
            </a:extLst>
          </p:cNvPr>
          <p:cNvSpPr/>
          <p:nvPr/>
        </p:nvSpPr>
        <p:spPr bwMode="gray">
          <a:xfrm>
            <a:off x="7165519" y="3806503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1" name="图形 150" descr="化学 纯色填充">
            <a:extLst>
              <a:ext uri="{FF2B5EF4-FFF2-40B4-BE49-F238E27FC236}">
                <a16:creationId xmlns:a16="http://schemas.microsoft.com/office/drawing/2014/main" id="{E13F1656-2409-7D98-8456-CD809F093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1519" y="3829989"/>
            <a:ext cx="324000" cy="324000"/>
          </a:xfrm>
          <a:prstGeom prst="rect">
            <a:avLst/>
          </a:prstGeom>
        </p:spPr>
      </p:pic>
      <p:grpSp>
        <p:nvGrpSpPr>
          <p:cNvPr id="93" name="组合 92">
            <a:extLst>
              <a:ext uri="{FF2B5EF4-FFF2-40B4-BE49-F238E27FC236}">
                <a16:creationId xmlns:a16="http://schemas.microsoft.com/office/drawing/2014/main" id="{D5EF86A4-012E-F72A-FF71-D9ABD31FC1F5}"/>
              </a:ext>
            </a:extLst>
          </p:cNvPr>
          <p:cNvGrpSpPr/>
          <p:nvPr/>
        </p:nvGrpSpPr>
        <p:grpSpPr>
          <a:xfrm>
            <a:off x="7165519" y="1553014"/>
            <a:ext cx="396000" cy="396000"/>
            <a:chOff x="6312456" y="4875696"/>
            <a:chExt cx="396000" cy="396000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A2FA0D0-30D3-8B32-0829-6224AFBA29F4}"/>
                </a:ext>
              </a:extLst>
            </p:cNvPr>
            <p:cNvSpPr/>
            <p:nvPr/>
          </p:nvSpPr>
          <p:spPr bwMode="gray">
            <a:xfrm>
              <a:off x="6312456" y="4875696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99" name="图形 98" descr="男人和女人 纯色填充">
              <a:extLst>
                <a:ext uri="{FF2B5EF4-FFF2-40B4-BE49-F238E27FC236}">
                  <a16:creationId xmlns:a16="http://schemas.microsoft.com/office/drawing/2014/main" id="{B5958CC1-F65B-AE80-CC67-45ADFC95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48456" y="4911696"/>
              <a:ext cx="324000" cy="324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5847AD9-51C6-F9CA-1761-D58046B36495}"/>
              </a:ext>
            </a:extLst>
          </p:cNvPr>
          <p:cNvSpPr txBox="1"/>
          <p:nvPr/>
        </p:nvSpPr>
        <p:spPr bwMode="gray">
          <a:xfrm>
            <a:off x="390454" y="523200"/>
            <a:ext cx="11411091" cy="40249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急淋是极高死亡风险的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社会认知度高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。突破创新的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奥加伊妥珠单抗填补治疗空白，满足患者用药需求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CCF07F-AE6C-F368-0A45-E31E0FBCA3C2}"/>
              </a:ext>
            </a:extLst>
          </p:cNvPr>
          <p:cNvSpPr/>
          <p:nvPr/>
        </p:nvSpPr>
        <p:spPr bwMode="gray">
          <a:xfrm>
            <a:off x="9454222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注射用奥加伊妥珠单抗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2D98FF-B4F8-8C4F-2B22-ACB31149EE47}"/>
              </a:ext>
            </a:extLst>
          </p:cNvPr>
          <p:cNvSpPr txBox="1"/>
          <p:nvPr/>
        </p:nvSpPr>
        <p:spPr bwMode="gray">
          <a:xfrm>
            <a:off x="1872544" y="6447327"/>
            <a:ext cx="94080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7. 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2021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年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月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20</a:t>
            </a:r>
            <a:r>
              <a:rPr lang="zh-CN" altLang="en-US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日 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8. Kantarjian HM et al. N Engl J Med 2016;375:740–753  12. Jabbour E,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Gökbuget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Advani A, Stelljes M, Stock W, Liedtke M, Martinelli G, O'Brien S, Wang T, Laird AD,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Vandendries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E, Neuhof A, Nguyen K,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Dakappagari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N, DeAngelo DJ, Kantarjian H. Impact of minimal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residualdisease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status in patients with relapsed/refractory acute lymphoblastic leukemia treated with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inotuzumab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</a:t>
            </a:r>
            <a:r>
              <a:rPr lang="en-US" altLang="zh-CN" sz="500" err="1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ozogamicin</a:t>
            </a:r>
            <a:r>
              <a:rPr lang="en-US" altLang="zh-CN" sz="500">
                <a:solidFill>
                  <a:schemeClr val="bg1">
                    <a:lumMod val="7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 in the phase III INO-VATE trial. Leuk Res. 2020 Jan;88:106283</a:t>
            </a:r>
            <a:r>
              <a:rPr lang="en-US" altLang="zh-CN" sz="500">
                <a:solidFill>
                  <a:srgbClr val="FFFFFF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 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9.《</a:t>
            </a:r>
            <a:r>
              <a:rPr kumimoji="0" lang="zh-CN" altLang="en-US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申请上市技术审评报告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注射用奥加伊妥珠单抗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，国家药品监督管理局药品审评中心</a:t>
            </a:r>
            <a:r>
              <a:rPr lang="en-US" altLang="zh-CN" sz="500">
                <a:solidFill>
                  <a:srgbClr val="FFFFFF">
                    <a:lumMod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  <a:t>  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10. </a:t>
            </a:r>
            <a:r>
              <a:rPr kumimoji="0" lang="en-US" altLang="zh-CN" sz="5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Kantarjian</a:t>
            </a:r>
            <a:r>
              <a:rPr kumimoji="0" lang="en-US" altLang="zh-CN" sz="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HM et al. Cancer 2019;125:2474–2487</a:t>
            </a:r>
          </a:p>
        </p:txBody>
      </p:sp>
      <p:sp>
        <p:nvSpPr>
          <p:cNvPr id="13" name="标题 4">
            <a:extLst>
              <a:ext uri="{FF2B5EF4-FFF2-40B4-BE49-F238E27FC236}">
                <a16:creationId xmlns:a16="http://schemas.microsoft.com/office/drawing/2014/main" id="{45E30A64-8458-F112-7031-50D65988D600}"/>
              </a:ext>
            </a:extLst>
          </p:cNvPr>
          <p:cNvSpPr txBox="1">
            <a:spLocks/>
          </p:cNvSpPr>
          <p:nvPr/>
        </p:nvSpPr>
        <p:spPr bwMode="gray">
          <a:xfrm>
            <a:off x="1" y="1"/>
            <a:ext cx="1603828" cy="319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5287A2-8005-4D03-7F5E-6E227D7F1E10}"/>
              </a:ext>
            </a:extLst>
          </p:cNvPr>
          <p:cNvSpPr txBox="1"/>
          <p:nvPr/>
        </p:nvSpPr>
        <p:spPr bwMode="gray">
          <a:xfrm>
            <a:off x="7561519" y="3867919"/>
            <a:ext cx="3021795" cy="297712"/>
          </a:xfrm>
          <a:prstGeom prst="rect">
            <a:avLst/>
          </a:prstGeom>
          <a:solidFill>
            <a:srgbClr val="D9F0FF"/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95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21&quot; g=&quot;38&quot; b=&quot;D3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Shj9PVbesOMCuJozY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y2mbGEu_yl78ylYXym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uX6MOOtoWnd8QHgQ9BX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E9qwblCgyLqb__TEUF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dy02eYD45t2tlROAH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_jqrTw3Wh535qneq5s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lITmgYMLSPfetOrezL9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GSs4cm51EJStqd7zXeb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iDbzcAv2YyDjJb8C3ZQ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VGGPbGHR4qhm_PjvNA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W2xtuCeKTpOfTB14X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MeWudUOeUqEnvm.lwXR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wmv1rJz7AVeHlkf9Qj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vDBxiKbZDprmJHQWIq3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EYCd8x9.suSQyYtKjk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mgUFa7s4RIyBCyYYE2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dMdpS6H7gbeqUvLue7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DJA8yF.lbEukM3C6XQ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i8CZMvO6WpxrsUeAk3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wypTJEB7NqQuj9eo6S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khdOW.xSQ7IMvtJFgh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0hRdLgaj49qqaass9mu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Z67zDFPN8RtFXRizR.B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ACz5lEkPZkkQbm0Hlm_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480GreTHec4OKlzeKZ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XR0Xlq7HvTy7b.y5cj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vibtfBkhdx.fngx4O_o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4r1QXqBQJMq_DYijwa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2888</Words>
  <Application>Microsoft Office PowerPoint</Application>
  <PresentationFormat>宽屏</PresentationFormat>
  <Paragraphs>201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微软雅黑</vt:lpstr>
      <vt:lpstr>Arial</vt:lpstr>
      <vt:lpstr>Arial Narrow</vt:lpstr>
      <vt:lpstr>Verdana</vt:lpstr>
      <vt:lpstr>Wingdings</vt:lpstr>
      <vt:lpstr>1_Office Theme</vt:lpstr>
      <vt:lpstr>think-cell 幻灯片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Sun, Wenlu</dc:creator>
  <cp:lastModifiedBy>Zhao, Yanbin(Tony)</cp:lastModifiedBy>
  <cp:revision>5</cp:revision>
  <dcterms:created xsi:type="dcterms:W3CDTF">2024-07-10T09:06:27Z</dcterms:created>
  <dcterms:modified xsi:type="dcterms:W3CDTF">2025-07-18T06:26:19Z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2024-07-10T09:07:02Z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18d5ae98-7b91-49dd-9043-ea5cffc0810f</vt:lpwstr>
  </property>
  <property fmtid="{D5CDD505-2E9C-101B-9397-08002B2CF9AE}" pid="8" name="MSIP_Label_4791b42f-c435-42ca-9531-75a3f42aae3d_ContentBits">
    <vt:lpwstr>0</vt:lpwstr>
  </property>
</Properties>
</file>