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5.svg" ContentType="image/svg+xml"/>
  <Override PartName="/ppt/media/image17.svg" ContentType="image/svg+xml"/>
  <Override PartName="/ppt/media/image1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16766176" r:id="rId3"/>
    <p:sldId id="16766111" r:id="rId5"/>
    <p:sldId id="16766143" r:id="rId6"/>
    <p:sldId id="16766167" r:id="rId7"/>
    <p:sldId id="16766163" r:id="rId8"/>
    <p:sldId id="16766166" r:id="rId9"/>
    <p:sldId id="16766104" r:id="rId10"/>
    <p:sldId id="7401" r:id="rId11"/>
    <p:sldId id="16766173" r:id="rId12"/>
    <p:sldId id="16766171" r:id="rId13"/>
    <p:sldId id="16766141" r:id="rId14"/>
  </p:sldIdLst>
  <p:sldSz cx="12192000" cy="6858000"/>
  <p:notesSz cx="6805295" cy="9939020"/>
  <p:custDataLst>
    <p:tags r:id="rId20"/>
  </p:custDataLst>
  <p:defaultTextStyle>
    <a:defPPr marL="0" marR="0" indent="0" algn="l" defTabSz="3429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675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1pPr>
    <a:lvl2pPr marL="0" marR="0" indent="85725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2pPr>
    <a:lvl3pPr marL="0" marR="0" indent="171450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3pPr>
    <a:lvl4pPr marL="0" marR="0" indent="257175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4pPr>
    <a:lvl5pPr marL="0" marR="0" indent="342900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5pPr>
    <a:lvl6pPr marL="0" marR="0" indent="428625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6pPr>
    <a:lvl7pPr marL="0" marR="0" indent="514350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7pPr>
    <a:lvl8pPr marL="0" marR="0" indent="600075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8pPr>
    <a:lvl9pPr marL="0" marR="0" indent="685800" algn="ctr" defTabSz="3079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 panose="02000503000000020004"/>
        <a:ea typeface="Helvetica Neue" panose="02000503000000020004"/>
        <a:cs typeface="Helvetica Neue" panose="02000503000000020004"/>
        <a:sym typeface="Helvetica Neue" panose="02000503000000020004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7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k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00000"/>
    <a:srgbClr val="D4C5E7"/>
    <a:srgbClr val="F2F2F2"/>
    <a:srgbClr val="7030A0"/>
    <a:srgbClr val="B32916"/>
    <a:srgbClr val="9A6345"/>
    <a:srgbClr val="9D583A"/>
    <a:srgbClr val="A24B2F"/>
    <a:srgbClr val="A93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1" autoAdjust="0"/>
    <p:restoredTop sz="84878" autoAdjust="0"/>
  </p:normalViewPr>
  <p:slideViewPr>
    <p:cSldViewPr snapToGrid="0" snapToObjects="1" showGuides="1">
      <p:cViewPr varScale="1">
        <p:scale>
          <a:sx n="89" d="100"/>
          <a:sy n="89" d="100"/>
        </p:scale>
        <p:origin x="1408" y="168"/>
      </p:cViewPr>
      <p:guideLst>
        <p:guide orient="horz" pos="2172"/>
        <p:guide pos="37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4920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35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&#24037;&#20316;&#31807;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70389067997722"/>
          <c:y val="0.0904710023466309"/>
          <c:w val="0.945922186400456"/>
          <c:h val="0.624256620851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斯鲁利单抗+化疗（389例）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>
                  <a:alpha val="30000"/>
                </a:srgb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>
                  <a:alpha val="30000"/>
                </a:srgb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>
                  <a:alpha val="30000"/>
                </a:srgb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chemeClr val="tx1"/>
                    </a:solidFill>
                    <a:latin typeface="微软雅黑" charset="0"/>
                    <a:ea typeface="微软雅黑" charset="0"/>
                    <a:cs typeface="微软雅黑" charset="0"/>
                    <a:sym typeface="微软雅黑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Sheet1!$D$5:$G$5</c:f>
              <c:strCache>
                <c:ptCount val="4"/>
                <c:pt idx="0">
                  <c:v>1年总生存率</c:v>
                </c:pt>
                <c:pt idx="1">
                  <c:v>2年总生存率</c:v>
                </c:pt>
                <c:pt idx="2">
                  <c:v>3年总生存率</c:v>
                </c:pt>
                <c:pt idx="3">
                  <c:v>4年总生存率</c:v>
                </c:pt>
              </c:strCache>
            </c:strRef>
          </c:cat>
          <c:val>
            <c:numRef>
              <c:f>Sheet1!$D$6:$G$6</c:f>
              <c:numCache>
                <c:formatCode>0.0%</c:formatCode>
                <c:ptCount val="4"/>
                <c:pt idx="0">
                  <c:v>0.625</c:v>
                </c:pt>
                <c:pt idx="1">
                  <c:v>0.327</c:v>
                </c:pt>
                <c:pt idx="2">
                  <c:v>0.253</c:v>
                </c:pt>
                <c:pt idx="3">
                  <c:v>0.219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安慰剂+化疗（196例）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  <a:alpha val="3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  <a:alpha val="3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  <a:alpha val="3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chemeClr val="tx1"/>
                    </a:solidFill>
                    <a:latin typeface="微软雅黑" charset="0"/>
                    <a:ea typeface="微软雅黑" charset="0"/>
                    <a:cs typeface="微软雅黑" charset="0"/>
                    <a:sym typeface="微软雅黑" charset="0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Sheet1!$D$5:$G$5</c:f>
              <c:strCache>
                <c:ptCount val="4"/>
                <c:pt idx="0">
                  <c:v>1年总生存率</c:v>
                </c:pt>
                <c:pt idx="1">
                  <c:v>2年总生存率</c:v>
                </c:pt>
                <c:pt idx="2">
                  <c:v>3年总生存率</c:v>
                </c:pt>
                <c:pt idx="3">
                  <c:v>4年总生存率</c:v>
                </c:pt>
              </c:strCache>
            </c:strRef>
          </c:cat>
          <c:val>
            <c:numRef>
              <c:f>Sheet1!$D$7:$G$7</c:f>
              <c:numCache>
                <c:formatCode>0.0%</c:formatCode>
                <c:ptCount val="4"/>
                <c:pt idx="0">
                  <c:v>0.454</c:v>
                </c:pt>
                <c:pt idx="1">
                  <c:v>0.164</c:v>
                </c:pt>
                <c:pt idx="2">
                  <c:v>0.101</c:v>
                </c:pt>
                <c:pt idx="3">
                  <c:v>0.072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41950431"/>
        <c:axId val="1211671391"/>
      </c:barChart>
      <c:catAx>
        <c:axId val="741950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微软雅黑" charset="0"/>
              </a:defRPr>
            </a:pPr>
          </a:p>
        </c:txPr>
        <c:crossAx val="1211671391"/>
        <c:crosses val="autoZero"/>
        <c:auto val="1"/>
        <c:lblAlgn val="ctr"/>
        <c:lblOffset val="100"/>
        <c:noMultiLvlLbl val="0"/>
      </c:catAx>
      <c:valAx>
        <c:axId val="1211671391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41950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微软雅黑" charset="0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微软雅黑" charset="0"/>
              </a:defRPr>
            </a:pPr>
          </a:p>
        </c:txPr>
      </c:legendEntry>
      <c:layout>
        <c:manualLayout>
          <c:xMode val="edge"/>
          <c:yMode val="edge"/>
          <c:x val="0.168826346630426"/>
          <c:y val="0.89682110589361"/>
          <c:w val="0.831173672427418"/>
          <c:h val="0.102582970164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微软雅黑" charset="0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3CF13-6BFE-5642-BCCA-5F6E52C1DB9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D75BC-63ED-B646-A2DA-3A6551FFB284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C8EF0-1FDD-8B4E-B61A-25BD946C467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0" dirty="0">
              <a:solidFill>
                <a:srgbClr val="000000">
                  <a:lumMod val="95000"/>
                  <a:lumOff val="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30797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B505D87-0FD1-7444-AFF8-8670D2F3224C}" type="slidenum">
              <a:rPr kumimoji="1" lang="zh-CN" alt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/>
                <a:sym typeface="Helvetica Neue" panose="02000503000000020004"/>
              </a:rPr>
            </a:fld>
            <a:endParaRPr kumimoji="1" lang="zh-CN" altLang="en-US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 panose="02000503000000020004"/>
              <a:sym typeface="Helvetica Neue" panose="020005030000000200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05D87-0FD1-7444-AFF8-8670D2F3224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2307350" y="2"/>
            <a:ext cx="215446" cy="5183007"/>
            <a:chOff x="9230490" y="1"/>
            <a:chExt cx="161584" cy="3887255"/>
          </a:xfrm>
        </p:grpSpPr>
        <p:sp>
          <p:nvSpPr>
            <p:cNvPr id="16" name="文本框 15"/>
            <p:cNvSpPr txBox="1"/>
            <p:nvPr/>
          </p:nvSpPr>
          <p:spPr>
            <a:xfrm rot="5400000">
              <a:off x="8920791" y="309700"/>
              <a:ext cx="780982" cy="161583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8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R:12   G:81  B:157</a:t>
              </a:r>
              <a:endParaRPr kumimoji="1"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 rot="5400000">
              <a:off x="8920791" y="1090683"/>
              <a:ext cx="780983" cy="161583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8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R:240  G:131  B:0</a:t>
              </a:r>
              <a:endParaRPr kumimoji="1"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rot="5400000">
              <a:off x="8920791" y="1869180"/>
              <a:ext cx="780983" cy="161583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8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R:0 G:160 B:233</a:t>
              </a:r>
              <a:endParaRPr kumimoji="1"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rot="5400000">
              <a:off x="8920791" y="2654119"/>
              <a:ext cx="780983" cy="161583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zh-CN" sz="8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R:252 G:200 B:0</a:t>
              </a:r>
              <a:endParaRPr kumimoji="1"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 rot="5400000">
              <a:off x="8943874" y="3439056"/>
              <a:ext cx="734816" cy="161583"/>
            </a:xfrm>
            <a:prstGeom prst="rect">
              <a:avLst/>
            </a:prstGeom>
            <a:solidFill>
              <a:schemeClr val="accent5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zh-CN" sz="800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R:159 G:160 B:160</a:t>
              </a:r>
              <a:endParaRPr kumimoji="1"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2" name="矩形 1"/>
          <p:cNvSpPr/>
          <p:nvPr userDrawn="1"/>
        </p:nvSpPr>
        <p:spPr>
          <a:xfrm>
            <a:off x="8890" y="0"/>
            <a:ext cx="12152630" cy="142748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6241" y="303132"/>
            <a:ext cx="11276012" cy="48728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466725" y="1177925"/>
            <a:ext cx="11276013" cy="3643313"/>
          </a:xfrm>
        </p:spPr>
        <p:txBody>
          <a:bodyPr/>
          <a:lstStyle>
            <a:lvl1pPr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  <a:endParaRPr kumimoji="1" lang="zh-CN" altLang="en-US" dirty="0"/>
          </a:p>
          <a:p>
            <a:pPr lvl="1"/>
            <a:r>
              <a:rPr kumimoji="1" lang="zh-CN" altLang="en-US" dirty="0"/>
              <a:t>二级</a:t>
            </a:r>
            <a:endParaRPr kumimoji="1" lang="zh-CN" altLang="en-US" dirty="0"/>
          </a:p>
          <a:p>
            <a:pPr lvl="2"/>
            <a:r>
              <a:rPr kumimoji="1" lang="zh-CN" altLang="en-US" dirty="0"/>
              <a:t>三级</a:t>
            </a:r>
            <a:endParaRPr kumimoji="1" lang="zh-CN" altLang="en-US" dirty="0"/>
          </a:p>
          <a:p>
            <a:pPr lvl="3"/>
            <a:r>
              <a:rPr kumimoji="1" lang="zh-CN" altLang="en-US" dirty="0"/>
              <a:t>四级</a:t>
            </a:r>
            <a:endParaRPr kumimoji="1" lang="zh-CN" altLang="en-US" dirty="0"/>
          </a:p>
          <a:p>
            <a:pPr lvl="4"/>
            <a:r>
              <a:rPr kumimoji="1" lang="zh-CN" altLang="en-US" dirty="0"/>
              <a:t>五级</a:t>
            </a:r>
            <a:endParaRPr kumimoji="1" lang="zh-CN" altLang="en-US" dirty="0"/>
          </a:p>
        </p:txBody>
      </p:sp>
      <p:sp>
        <p:nvSpPr>
          <p:cNvPr id="5" name="矩形 4"/>
          <p:cNvSpPr/>
          <p:nvPr userDrawn="1"/>
        </p:nvSpPr>
        <p:spPr>
          <a:xfrm>
            <a:off x="9860096" y="6378766"/>
            <a:ext cx="2331904" cy="48728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3" name="Shape 4"/>
          <p:cNvSpPr>
            <a:spLocks noGrp="1"/>
          </p:cNvSpPr>
          <p:nvPr>
            <p:ph type="sldNum" sz="quarter" idx="2"/>
          </p:nvPr>
        </p:nvSpPr>
        <p:spPr>
          <a:xfrm>
            <a:off x="434898" y="6549599"/>
            <a:ext cx="296555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1100" b="0">
                <a:latin typeface="Helvetica Neue Light" panose="02000503000000020004"/>
                <a:ea typeface="Helvetica Neue Light" panose="02000503000000020004"/>
                <a:cs typeface="Helvetica Neue Light" panose="02000503000000020004"/>
                <a:sym typeface="Helvetica Neue Light" panose="02000503000000020004"/>
              </a:defRPr>
            </a:lvl1pPr>
          </a:lstStyle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7" name="图片 6" descr="徽标&#10;&#10;描述已自动生成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892577" y="6368575"/>
            <a:ext cx="2044706" cy="4696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4898" y="178594"/>
            <a:ext cx="11363091" cy="645528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手机屏幕截图&#10;&#10;中度可信度描述已自动生成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2454440" y="1898073"/>
            <a:ext cx="9737560" cy="2354614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2454440" y="1895930"/>
            <a:ext cx="9737560" cy="2354614"/>
          </a:xfrm>
          <a:prstGeom prst="rect">
            <a:avLst/>
          </a:prstGeom>
          <a:solidFill>
            <a:schemeClr val="accent2">
              <a:alpha val="59532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3214254" y="2470419"/>
            <a:ext cx="9144000" cy="743836"/>
          </a:xfrm>
          <a:prstGeom prst="rect">
            <a:avLst/>
          </a:prstGeo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单击此处标题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214254" y="3440567"/>
            <a:ext cx="9144000" cy="43870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dirty="0"/>
              <a:t>单击此处编辑副标题</a:t>
            </a:r>
            <a:endParaRPr kumimoji="1"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0" y="1898073"/>
            <a:ext cx="2354614" cy="2354614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180109" y="720436"/>
            <a:ext cx="11790218" cy="34636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9860096" y="6378766"/>
            <a:ext cx="2331904" cy="48728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pic>
        <p:nvPicPr>
          <p:cNvPr id="12" name="图片 11" descr="徽标&#10;&#10;描述已自动生成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934916" y="6367749"/>
            <a:ext cx="2160230" cy="496156"/>
          </a:xfrm>
          <a:prstGeom prst="rect">
            <a:avLst/>
          </a:prstGeom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434898" y="6549599"/>
            <a:ext cx="296555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1100" b="0">
                <a:latin typeface="Helvetica Neue Light" panose="02000503000000020004"/>
                <a:ea typeface="Helvetica Neue Light" panose="02000503000000020004"/>
                <a:cs typeface="Helvetica Neue Light" panose="02000503000000020004"/>
                <a:sym typeface="Helvetica Neue Light" panose="02000503000000020004"/>
              </a:defRPr>
            </a:lvl1pPr>
          </a:lstStyle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image" Target="../media/image1.png"/><Relationship Id="rId7" Type="http://schemas.openxmlformats.org/officeDocument/2006/relationships/image" Target="../media/image4.emf"/><Relationship Id="rId6" Type="http://schemas.openxmlformats.org/officeDocument/2006/relationships/oleObject" Target="../embeddings/oleObject1.bin"/><Relationship Id="rId5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5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6" imgW="7763510" imgH="10049510" progId="TCLayout.ActiveDocument.1">
                  <p:embed/>
                </p:oleObj>
              </mc:Choice>
              <mc:Fallback>
                <p:oleObj name="think-cell 幻灯片" r:id="rId6" imgW="7763510" imgH="10049510" progId="TCLayout.ActiveDocument.1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hape 3"/>
          <p:cNvSpPr>
            <a:spLocks noGrp="1"/>
          </p:cNvSpPr>
          <p:nvPr>
            <p:ph type="body" idx="1"/>
          </p:nvPr>
        </p:nvSpPr>
        <p:spPr>
          <a:xfrm>
            <a:off x="434899" y="1349299"/>
            <a:ext cx="11363090" cy="4761570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 anchor="t">
            <a:normAutofit/>
          </a:bodyPr>
          <a:lstStyle/>
          <a:p>
            <a:r>
              <a:rPr dirty="0" err="1"/>
              <a:t>正文级别</a:t>
            </a:r>
            <a:r>
              <a:rPr dirty="0"/>
              <a:t> 1</a:t>
            </a:r>
            <a:endParaRPr dirty="0"/>
          </a:p>
          <a:p>
            <a:pPr lvl="1"/>
            <a:r>
              <a:rPr dirty="0" err="1"/>
              <a:t>正文级别</a:t>
            </a:r>
            <a:r>
              <a:rPr dirty="0"/>
              <a:t> 2</a:t>
            </a:r>
            <a:endParaRPr dirty="0"/>
          </a:p>
          <a:p>
            <a:pPr lvl="2"/>
            <a:r>
              <a:rPr dirty="0" err="1"/>
              <a:t>正文级别</a:t>
            </a:r>
            <a:r>
              <a:rPr dirty="0"/>
              <a:t> 3</a:t>
            </a:r>
            <a:endParaRPr dirty="0"/>
          </a:p>
          <a:p>
            <a:pPr lvl="3"/>
            <a:r>
              <a:rPr dirty="0" err="1"/>
              <a:t>正文级别</a:t>
            </a:r>
            <a:r>
              <a:rPr dirty="0"/>
              <a:t> 4</a:t>
            </a:r>
            <a:endParaRPr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2"/>
          </p:nvPr>
        </p:nvSpPr>
        <p:spPr>
          <a:xfrm>
            <a:off x="434898" y="6549599"/>
            <a:ext cx="296555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1100" b="0">
                <a:latin typeface="Helvetica Neue Light" panose="02000503000000020004"/>
                <a:ea typeface="Helvetica Neue Light" panose="02000503000000020004"/>
                <a:cs typeface="Helvetica Neue Light" panose="02000503000000020004"/>
                <a:sym typeface="Helvetica Neue Light" panose="02000503000000020004"/>
              </a:defRPr>
            </a:lvl1pPr>
          </a:lstStyle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  <p:cxnSp>
        <p:nvCxnSpPr>
          <p:cNvPr id="7" name="直线连接符 4"/>
          <p:cNvCxnSpPr/>
          <p:nvPr userDrawn="1"/>
        </p:nvCxnSpPr>
        <p:spPr>
          <a:xfrm>
            <a:off x="434898" y="1175507"/>
            <a:ext cx="11363090" cy="0"/>
          </a:xfrm>
          <a:prstGeom prst="line">
            <a:avLst/>
          </a:prstGeom>
          <a:noFill/>
          <a:ln w="12700" cap="flat">
            <a:solidFill>
              <a:schemeClr val="bg1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矩形 8"/>
          <p:cNvSpPr/>
          <p:nvPr userDrawn="1"/>
        </p:nvSpPr>
        <p:spPr>
          <a:xfrm>
            <a:off x="5516854" y="6541837"/>
            <a:ext cx="11224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b="0" i="0" dirty="0">
                <a:solidFill>
                  <a:schemeClr val="bg1">
                    <a:lumMod val="6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© 2024 </a:t>
            </a:r>
            <a:r>
              <a:rPr lang="en-US" altLang="zh-CN" sz="1000" b="0" i="0" dirty="0" err="1">
                <a:solidFill>
                  <a:schemeClr val="bg1">
                    <a:lumMod val="6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Henlius</a:t>
            </a:r>
            <a:r>
              <a:rPr lang="en-US" altLang="zh-CN" sz="1000" b="0" i="0" dirty="0">
                <a:solidFill>
                  <a:schemeClr val="bg1">
                    <a:lumMod val="6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b="0" i="0" dirty="0">
              <a:solidFill>
                <a:schemeClr val="bg1">
                  <a:lumMod val="6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8" name="图片 7" descr="徽标&#10;&#10;描述已自动生成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9892577" y="6368575"/>
            <a:ext cx="2044706" cy="4696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hf hdr="0" ftr="0" dt="0"/>
  <p:txStyles>
    <p:titleStyle>
      <a:lvl1pPr marL="0" marR="0" indent="0" algn="l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3600" b="1" i="0" u="none" strike="noStrike" cap="none" spc="0" baseline="0">
          <a:ln>
            <a:noFill/>
          </a:ln>
          <a:solidFill>
            <a:schemeClr val="accent1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  <a:sym typeface="Helvetica Neue Medium" panose="02000503000000020004"/>
        </a:defRPr>
      </a:lvl1pPr>
      <a:lvl2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2pPr>
      <a:lvl3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3pPr>
      <a:lvl4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4pPr>
      <a:lvl5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5pPr>
      <a:lvl6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6pPr>
      <a:lvl7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7pPr>
      <a:lvl8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8pPr>
      <a:lvl9pPr marL="0" marR="0" indent="0" algn="ctr" defTabSz="41084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 panose="02000503000000020004"/>
        </a:defRPr>
      </a:lvl9pPr>
    </p:titleStyle>
    <p:bodyStyle>
      <a:lvl1pPr marL="0" marR="0" indent="0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None/>
        <a:defRPr sz="2200" b="1" i="0" u="none" strike="noStrike" cap="none" spc="0" baseline="0">
          <a:ln>
            <a:noFill/>
          </a:ln>
          <a:solidFill>
            <a:srgbClr val="000000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Helvetica Neue" panose="02000503000000020004"/>
        </a:defRPr>
      </a:lvl1pPr>
      <a:lvl2pPr marL="187325" marR="0" indent="-177800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 typeface="Arial" panose="020B0604020202090204" pitchFamily="34" charset="0"/>
        <a:buChar char="•"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Helvetica Neue" panose="02000503000000020004"/>
        </a:defRPr>
      </a:lvl2pPr>
      <a:lvl3pPr marL="187325" marR="0" indent="-177800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 typeface="Arial" panose="020B0604020202090204" pitchFamily="34" charset="0"/>
        <a:buChar char="•"/>
        <a:defRPr sz="14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Helvetica Neue" panose="02000503000000020004"/>
        </a:defRPr>
      </a:lvl3pPr>
      <a:lvl4pPr marL="180975" marR="0" indent="-171450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 typeface="Arial" panose="020B0604020202090204" pitchFamily="34" charset="0"/>
        <a:buChar char="•"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Helvetica Neue" panose="02000503000000020004"/>
        </a:defRPr>
      </a:lvl4pPr>
      <a:lvl5pPr marL="889000" marR="0" indent="0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None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思源黑体 CN Regular" panose="020B0500000000000000" pitchFamily="34" charset="-122"/>
          <a:ea typeface="思源黑体 CN Regular" panose="020B0500000000000000" pitchFamily="34" charset="-122"/>
          <a:cs typeface="思源黑体 CN Regular" panose="020B0500000000000000" pitchFamily="34" charset="-122"/>
          <a:sym typeface="Helvetica Neue" panose="02000503000000020004"/>
        </a:defRPr>
      </a:lvl5pPr>
      <a:lvl6pPr marL="1416685" marR="0" indent="-305435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 panose="02000503000000020004"/>
          <a:ea typeface="Helvetica Neue" panose="02000503000000020004"/>
          <a:cs typeface="Helvetica Neue" panose="02000503000000020004"/>
          <a:sym typeface="Helvetica Neue" panose="02000503000000020004"/>
        </a:defRPr>
      </a:lvl6pPr>
      <a:lvl7pPr marL="1638935" marR="0" indent="-305435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 panose="02000503000000020004"/>
          <a:ea typeface="Helvetica Neue" panose="02000503000000020004"/>
          <a:cs typeface="Helvetica Neue" panose="02000503000000020004"/>
          <a:sym typeface="Helvetica Neue" panose="02000503000000020004"/>
        </a:defRPr>
      </a:lvl7pPr>
      <a:lvl8pPr marL="1861185" marR="0" indent="-305435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 panose="02000503000000020004"/>
          <a:ea typeface="Helvetica Neue" panose="02000503000000020004"/>
          <a:cs typeface="Helvetica Neue" panose="02000503000000020004"/>
          <a:sym typeface="Helvetica Neue" panose="02000503000000020004"/>
        </a:defRPr>
      </a:lvl8pPr>
      <a:lvl9pPr marL="2083435" marR="0" indent="-305435" algn="l" defTabSz="410845" rtl="0" eaLnBrk="1" latinLnBrk="0" hangingPunct="1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 panose="02000503000000020004"/>
          <a:ea typeface="Helvetica Neue" panose="02000503000000020004"/>
          <a:cs typeface="Helvetica Neue" panose="02000503000000020004"/>
          <a:sym typeface="Helvetica Neue" panose="02000503000000020004"/>
        </a:defRPr>
      </a:lvl9pPr>
    </p:bodyStyle>
    <p:otherStyle>
      <a:lvl1pPr marL="0" marR="0" indent="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1pPr>
      <a:lvl2pPr marL="0" marR="0" indent="1143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2pPr>
      <a:lvl3pPr marL="0" marR="0" indent="2286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3pPr>
      <a:lvl4pPr marL="0" marR="0" indent="3429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4pPr>
      <a:lvl5pPr marL="0" marR="0" indent="4572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5pPr>
      <a:lvl6pPr marL="0" marR="0" indent="5715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6pPr>
      <a:lvl7pPr marL="0" marR="0" indent="6858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7pPr>
      <a:lvl8pPr marL="0" marR="0" indent="8001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8pPr>
      <a:lvl9pPr marL="0" marR="0" indent="914400" algn="ctr" defTabSz="41084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 panose="020005030000000200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Relationship Id="rId3" Type="http://schemas.openxmlformats.org/officeDocument/2006/relationships/image" Target="../media/image20.emf"/><Relationship Id="rId2" Type="http://schemas.openxmlformats.org/officeDocument/2006/relationships/oleObject" Target="../embeddings/oleObject10.bin"/><Relationship Id="rId1" Type="http://schemas.openxmlformats.org/officeDocument/2006/relationships/tags" Target="../tags/tag3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1.xml"/><Relationship Id="rId5" Type="http://schemas.openxmlformats.org/officeDocument/2006/relationships/vmlDrawing" Target="../drawings/vmlDrawing1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emf"/><Relationship Id="rId2" Type="http://schemas.openxmlformats.org/officeDocument/2006/relationships/oleObject" Target="../embeddings/oleObject11.bin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image" Target="../media/image7.emf"/><Relationship Id="rId2" Type="http://schemas.openxmlformats.org/officeDocument/2006/relationships/oleObject" Target="../embeddings/oleObject3.bin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image" Target="../media/image8.emf"/><Relationship Id="rId2" Type="http://schemas.openxmlformats.org/officeDocument/2006/relationships/oleObject" Target="../embeddings/oleObject4.bin"/><Relationship Id="rId13" Type="http://schemas.openxmlformats.org/officeDocument/2006/relationships/notesSlide" Target="../notesSlides/notesSlide4.xml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2" Type="http://schemas.openxmlformats.org/officeDocument/2006/relationships/tags" Target="../tags/tag13.xml"/><Relationship Id="rId13" Type="http://schemas.openxmlformats.org/officeDocument/2006/relationships/notesSlide" Target="../notesSlides/notesSlide5.xml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19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7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Relationship Id="rId3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emf"/><Relationship Id="rId2" Type="http://schemas.openxmlformats.org/officeDocument/2006/relationships/oleObject" Target="../embeddings/oleObject8.bin"/><Relationship Id="rId1" Type="http://schemas.openxmlformats.org/officeDocument/2006/relationships/tags" Target="../tags/tag2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image" Target="../media/image15.svg"/><Relationship Id="rId7" Type="http://schemas.openxmlformats.org/officeDocument/2006/relationships/image" Target="../media/image14.png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image" Target="../media/image13.png"/><Relationship Id="rId3" Type="http://schemas.openxmlformats.org/officeDocument/2006/relationships/image" Target="../media/image12.emf"/><Relationship Id="rId2" Type="http://schemas.openxmlformats.org/officeDocument/2006/relationships/oleObject" Target="../embeddings/oleObject9.bin"/><Relationship Id="rId18" Type="http://schemas.openxmlformats.org/officeDocument/2006/relationships/notesSlide" Target="../notesSlides/notesSlide9.xml"/><Relationship Id="rId17" Type="http://schemas.openxmlformats.org/officeDocument/2006/relationships/vmlDrawing" Target="../drawings/vmlDrawing9.vml"/><Relationship Id="rId16" Type="http://schemas.openxmlformats.org/officeDocument/2006/relationships/slideLayout" Target="../slideLayouts/slideLayout2.xml"/><Relationship Id="rId15" Type="http://schemas.openxmlformats.org/officeDocument/2006/relationships/image" Target="../media/image19.svg"/><Relationship Id="rId14" Type="http://schemas.openxmlformats.org/officeDocument/2006/relationships/image" Target="../media/image18.png"/><Relationship Id="rId13" Type="http://schemas.openxmlformats.org/officeDocument/2006/relationships/tags" Target="../tags/tag31.xml"/><Relationship Id="rId12" Type="http://schemas.openxmlformats.org/officeDocument/2006/relationships/image" Target="../media/image17.svg"/><Relationship Id="rId11" Type="http://schemas.openxmlformats.org/officeDocument/2006/relationships/image" Target="../media/image16.png"/><Relationship Id="rId10" Type="http://schemas.openxmlformats.org/officeDocument/2006/relationships/tags" Target="../tags/tag30.xml"/><Relationship Id="rId1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92772" y="3109391"/>
            <a:ext cx="11006455" cy="1955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graphicFrame>
        <p:nvGraphicFramePr>
          <p:cNvPr id="3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标题 4"/>
          <p:cNvSpPr>
            <a:spLocks noGrp="1"/>
          </p:cNvSpPr>
          <p:nvPr>
            <p:ph type="title" idx="4294967295"/>
          </p:nvPr>
        </p:nvSpPr>
        <p:spPr>
          <a:xfrm>
            <a:off x="3810" y="1479550"/>
            <a:ext cx="12188190" cy="645795"/>
          </a:xfrm>
          <a:noFill/>
          <a:effectLst/>
        </p:spPr>
        <p:txBody>
          <a:bodyPr vert="horz"/>
          <a:lstStyle/>
          <a:p>
            <a:pPr algn="ctr">
              <a:lnSpc>
                <a:spcPct val="120000"/>
              </a:lnSpc>
            </a:pPr>
            <a:r>
              <a:rPr lang="zh-CN" altLang="en-US" sz="4400" spc="150" dirty="0">
                <a:solidFill>
                  <a:srgbClr val="C00000"/>
                </a:solidFill>
              </a:rPr>
              <a:t>斯鲁利单抗</a:t>
            </a:r>
            <a:r>
              <a:rPr lang="zh-CN" altLang="en-US" sz="4400" b="0" spc="150" dirty="0">
                <a:solidFill>
                  <a:schemeClr val="tx1"/>
                </a:solidFill>
              </a:rPr>
              <a:t>注射液</a:t>
            </a:r>
            <a:r>
              <a:rPr lang="en-US" altLang="zh-CN" sz="4400" b="0" spc="150" dirty="0">
                <a:solidFill>
                  <a:schemeClr val="tx1"/>
                </a:solidFill>
              </a:rPr>
              <a:t>( </a:t>
            </a:r>
            <a:r>
              <a:rPr lang="zh-CN" altLang="en-US" sz="4400" spc="150" dirty="0">
                <a:solidFill>
                  <a:schemeClr val="tx1"/>
                </a:solidFill>
              </a:rPr>
              <a:t>汉斯状</a:t>
            </a:r>
            <a:r>
              <a:rPr lang="en-US" altLang="zh-CN" sz="4400" spc="150" baseline="30000" dirty="0">
                <a:solidFill>
                  <a:schemeClr val="tx1"/>
                </a:solidFill>
              </a:rPr>
              <a:t>®</a:t>
            </a:r>
            <a:r>
              <a:rPr lang="en-US" altLang="zh-CN" sz="4400" b="0" spc="150" dirty="0">
                <a:solidFill>
                  <a:schemeClr val="tx1"/>
                </a:solidFill>
              </a:rPr>
              <a:t>)</a:t>
            </a:r>
            <a:endParaRPr lang="en-US" altLang="zh-CN" sz="4400" b="0" spc="150" dirty="0">
              <a:solidFill>
                <a:schemeClr val="tx1"/>
              </a:solidFill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4294967295"/>
          </p:nvPr>
        </p:nvSpPr>
        <p:spPr>
          <a:xfrm>
            <a:off x="9843" y="5378450"/>
            <a:ext cx="12192000" cy="692150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上海复宏汉霖生物制药有限公司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275525" y="3380493"/>
            <a:ext cx="2888932" cy="13849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lvl="0" defTabSz="821690">
              <a:lnSpc>
                <a:spcPct val="150000"/>
              </a:lnSpc>
              <a:buFont typeface="Arial" panose="020B0604020202090204" pitchFamily="34" charset="0"/>
              <a:defRPr/>
            </a:pPr>
            <a:r>
              <a:rPr lang="en-US" altLang="zh-CN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Meta</a:t>
            </a: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分析显示斯鲁利单抗为广泛期小细胞肺癌患者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0" defTabSz="821690">
              <a:lnSpc>
                <a:spcPct val="150000"/>
              </a:lnSpc>
              <a:buFont typeface="Arial" panose="020B0604020202090204" pitchFamily="34" charset="0"/>
              <a:defRPr/>
            </a:pPr>
            <a:r>
              <a:rPr lang="zh-CN" altLang="en-US" sz="20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最大程度降低死亡风险</a:t>
            </a:r>
            <a:endParaRPr lang="zh-CN" altLang="en-US" sz="20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47725" y="3349625"/>
            <a:ext cx="2747010" cy="139636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algn="ctr" defTabSz="821690">
              <a:lnSpc>
                <a:spcPct val="150000"/>
              </a:lnSpc>
              <a:buFont typeface="Arial" panose="020B0604020202090204" pitchFamily="34" charset="0"/>
            </a:pPr>
            <a:r>
              <a:rPr lang="zh-CN" altLang="en-US" sz="20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全球首个获批一线治疗</a:t>
            </a:r>
            <a:endParaRPr lang="en-US" altLang="zh-CN" sz="20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821690">
              <a:lnSpc>
                <a:spcPct val="150000"/>
              </a:lnSpc>
              <a:buFont typeface="Arial" panose="020B0604020202090204" pitchFamily="34" charset="0"/>
            </a:pP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广泛期小细胞肺癌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821690">
              <a:lnSpc>
                <a:spcPct val="150000"/>
              </a:lnSpc>
              <a:buFont typeface="Arial" panose="020B0604020202090204" pitchFamily="34" charset="0"/>
            </a:pP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的</a:t>
            </a:r>
            <a:r>
              <a:rPr lang="en-US" altLang="zh-CN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PD-1</a:t>
            </a: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抑制剂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40945" y="3431987"/>
            <a:ext cx="2988141" cy="1281946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lvl="0" defTabSz="821690">
              <a:lnSpc>
                <a:spcPct val="150000"/>
              </a:lnSpc>
              <a:buFont typeface="Arial" panose="020B0604020202090204" pitchFamily="34" charset="0"/>
              <a:defRPr/>
            </a:pPr>
            <a:r>
              <a:rPr lang="en-US" altLang="zh-CN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Meta</a:t>
            </a: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分析显示斯鲁利单抗为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0" defTabSz="821690">
              <a:lnSpc>
                <a:spcPct val="150000"/>
              </a:lnSpc>
              <a:buFont typeface="Arial" panose="020B0604020202090204" pitchFamily="34" charset="0"/>
              <a:defRPr/>
            </a:pPr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广泛期小细胞肺癌患者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lvl="0" defTabSz="821690">
              <a:lnSpc>
                <a:spcPct val="150000"/>
              </a:lnSpc>
              <a:buFont typeface="Arial" panose="020B0604020202090204" pitchFamily="34" charset="0"/>
              <a:defRPr/>
            </a:pPr>
            <a:r>
              <a:rPr lang="zh-CN" altLang="en-US" sz="20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带来最佳总生存期获益</a:t>
            </a:r>
            <a:endParaRPr lang="zh-CN" altLang="en-US" sz="20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916476" y="3580847"/>
            <a:ext cx="4037079" cy="994328"/>
            <a:chOff x="5254" y="5814"/>
            <a:chExt cx="8664" cy="1797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5254" y="5814"/>
              <a:ext cx="0" cy="1797"/>
            </a:xfrm>
            <a:prstGeom prst="line">
              <a:avLst/>
            </a:prstGeom>
            <a:noFill/>
            <a:ln w="19050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3918" y="5814"/>
              <a:ext cx="0" cy="1797"/>
            </a:xfrm>
            <a:prstGeom prst="line">
              <a:avLst/>
            </a:prstGeom>
            <a:noFill/>
            <a:ln w="19050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>
          <a:xfrm>
            <a:off x="425060" y="6549599"/>
            <a:ext cx="316230" cy="311150"/>
          </a:xfrm>
        </p:spPr>
        <p:txBody>
          <a:bodyPr/>
          <a:lstStyle/>
          <a:p>
            <a:pPr marL="0" marR="0" lvl="0" indent="0" algn="ctr" defTabSz="30797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FD6EF0-FAB1-9348-82E7-2853FE8B1C4F}" type="slidenum">
              <a:rPr kumimoji="1" lang="zh-CN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charset="0"/>
                <a:ea typeface="微软雅黑" charset="0"/>
                <a:sym typeface="Helvetica Neue Light" panose="02000503000000020004"/>
              </a:rPr>
            </a:fld>
            <a:endParaRPr kumimoji="1" lang="zh-CN" altLang="en-US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charset="0"/>
              <a:ea typeface="微软雅黑" charset="0"/>
              <a:sym typeface="Helvetica Neue Light" panose="02000503000000020004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34975" y="1961859"/>
          <a:ext cx="11388725" cy="3811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3515"/>
                <a:gridCol w="8665210"/>
              </a:tblGrid>
              <a:tr h="98935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对公共健康的影响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Arial" panose="020B0604020202090204" pitchFamily="34" charset="0"/>
                        <a:buChar char="•"/>
                      </a:pP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全球首个获批广泛期小细胞肺癌</a:t>
                      </a:r>
                      <a:r>
                        <a:rPr lang="en-US" altLang="zh-CN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PD-1</a:t>
                      </a: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抑制剂，</a:t>
                      </a:r>
                      <a:r>
                        <a:rPr lang="zh-CN" alt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最佳总生存期获益</a:t>
                      </a:r>
                      <a:endParaRPr lang="zh-CN" altLang="en-US" sz="14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030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符合多元支付标准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Arial" panose="020B0604020202090204" pitchFamily="34" charset="0"/>
                        <a:buChar char="•"/>
                      </a:pP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已纳入全国</a:t>
                      </a:r>
                      <a:r>
                        <a:rPr lang="en-US" altLang="zh-CN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30</a:t>
                      </a: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个省份的</a:t>
                      </a:r>
                      <a:r>
                        <a:rPr lang="en-US" altLang="zh-CN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119</a:t>
                      </a:r>
                      <a:r>
                        <a:rPr lang="zh-CN" alt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个惠民保</a:t>
                      </a: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特药保障项目，符合多层次医疗保障的定位</a:t>
                      </a:r>
                      <a:endParaRPr lang="zh-CN" altLang="en-US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764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临床管理难度小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Clr>
                          <a:schemeClr val="tx1"/>
                        </a:buClr>
                        <a:buFont typeface="Arial" panose="020B0604020202090204" pitchFamily="34" charset="0"/>
                        <a:buChar char="•"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Helvetica Neue Light" panose="02000503000000020004"/>
                        </a:rPr>
                        <a:t>病理及影像学</a:t>
                      </a:r>
                      <a:r>
                        <a:rPr lang="zh-CN" alt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+mn-cs"/>
                          <a:sym typeface="Helvetica Neue Light" panose="02000503000000020004"/>
                        </a:rPr>
                        <a:t>诊断明确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Helvetica Neue Light" panose="02000503000000020004"/>
                        </a:rPr>
                        <a:t>，超说明书</a:t>
                      </a:r>
                      <a:r>
                        <a:rPr lang="zh-CN" alt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charset="0"/>
                          <a:ea typeface="微软雅黑" charset="0"/>
                          <a:cs typeface="+mn-cs"/>
                          <a:sym typeface="Helvetica Neue Light" panose="02000503000000020004"/>
                        </a:rPr>
                        <a:t>用药风险小，临床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sym typeface="Helvetica Neue Light" panose="02000503000000020004"/>
                        </a:rPr>
                        <a:t>管理和使用经验丰富</a:t>
                      </a:r>
                      <a:endParaRPr lang="zh-CN" alt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6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弥补目录短板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90204" pitchFamily="34" charset="0"/>
                        <a:buChar char="•"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软雅黑" charset="0"/>
                          <a:ea typeface="微软雅黑" charset="0"/>
                        </a:rPr>
                        <a:t>弥补目录内广泛期小细胞肺癌</a:t>
                      </a:r>
                      <a:r>
                        <a:rPr lang="zh-CN" alt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charset="0"/>
                          <a:ea typeface="微软雅黑" charset="0"/>
                          <a:cs typeface="+mn-cs"/>
                          <a:sym typeface="Helvetica Neue Light" panose="02000503000000020004"/>
                        </a:rPr>
                        <a:t>总生存期获益不显著</a:t>
                      </a:r>
                      <a:r>
                        <a:rPr lang="zh-CN" alt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软雅黑" charset="0"/>
                          <a:ea typeface="微软雅黑" charset="0"/>
                        </a:rPr>
                        <a:t>的短板</a:t>
                      </a:r>
                      <a:endParaRPr lang="en-US" altLang="zh-CN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lvl="0" indent="0" algn="ctr" defTabSz="8216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 panose="02000503000000020004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lvl="0" indent="0" algn="ctr" defTabSz="8216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公平性 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20040" y="44450"/>
            <a:ext cx="10384312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marL="0" marR="0" lvl="0" indent="0" algn="l" defTabSz="30797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斯鲁利单抗</a:t>
            </a:r>
            <a:r>
              <a:rPr kumimoji="0" lang="zh-CN" alt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弥补目录内广泛期小细胞肺癌总生存期获益不显著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的短板</a:t>
            </a:r>
            <a:endParaRPr lang="zh-CN" altLang="en-US" sz="2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总结页 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建议将斯鲁利单抗注射液</a:t>
            </a:r>
            <a:r>
              <a:rPr lang="en-US" altLang="zh-CN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( </a:t>
            </a:r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汉斯状</a:t>
            </a:r>
            <a:r>
              <a:rPr lang="en-US" altLang="zh-CN" sz="250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®</a:t>
            </a:r>
            <a:r>
              <a:rPr lang="en-US" altLang="zh-CN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) 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纳入商保创新药目录</a:t>
            </a:r>
            <a:endParaRPr lang="zh-CN" altLang="en-US" sz="25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  <p:sp>
        <p:nvSpPr>
          <p:cNvPr id="16" name="矩形: 圆顶角 15"/>
          <p:cNvSpPr/>
          <p:nvPr/>
        </p:nvSpPr>
        <p:spPr>
          <a:xfrm>
            <a:off x="1507416" y="1504891"/>
            <a:ext cx="3609003" cy="2160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565486" y="2016989"/>
            <a:ext cx="3492862" cy="1295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最大程度降低</a:t>
            </a:r>
            <a:br>
              <a:rPr lang="en-US" altLang="zh-CN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广泛期小细胞肺癌死亡风险</a:t>
            </a:r>
            <a:endParaRPr lang="en-US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5000"/>
              </a:lnSpc>
            </a:pPr>
            <a:r>
              <a:rPr lang="en-US" altLang="zh-CN" sz="20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HR=0.60</a:t>
            </a:r>
            <a:endParaRPr lang="zh-CN" altLang="en-US" sz="20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8042304" y="1825182"/>
            <a:ext cx="3710746" cy="390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矩形: 圆顶角 50"/>
          <p:cNvSpPr/>
          <p:nvPr/>
        </p:nvSpPr>
        <p:spPr>
          <a:xfrm>
            <a:off x="1513845" y="3868994"/>
            <a:ext cx="3609003" cy="2160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732073" y="4386587"/>
            <a:ext cx="3274634" cy="1295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广泛期小细胞肺癌</a:t>
            </a:r>
            <a:endParaRPr lang="en-US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5000"/>
              </a:lnSpc>
            </a:pP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最长中位总生存期获益</a:t>
            </a:r>
            <a:endParaRPr lang="en-US" altLang="zh-CN" sz="2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5000"/>
              </a:lnSpc>
            </a:pPr>
            <a:r>
              <a:rPr lang="en-US" altLang="zh-CN" sz="20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15.8 vs 11.1</a:t>
            </a:r>
            <a:endParaRPr lang="zh-CN" altLang="en-US" sz="20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矩形: 圆顶角 52"/>
          <p:cNvSpPr/>
          <p:nvPr/>
        </p:nvSpPr>
        <p:spPr>
          <a:xfrm>
            <a:off x="6364862" y="3887515"/>
            <a:ext cx="3609003" cy="2160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514101" y="4447249"/>
            <a:ext cx="3056406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已纳入全国</a:t>
            </a:r>
            <a:endParaRPr lang="en-US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5000"/>
              </a:lnSpc>
            </a:pPr>
            <a:r>
              <a:rPr lang="en-US" altLang="zh-CN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119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个惠民保目录</a:t>
            </a:r>
            <a:endParaRPr lang="zh-CN" altLang="en-US" sz="2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矩形: 圆顶角 54"/>
          <p:cNvSpPr/>
          <p:nvPr/>
        </p:nvSpPr>
        <p:spPr>
          <a:xfrm>
            <a:off x="1513845" y="1462755"/>
            <a:ext cx="3609003" cy="7200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339545" y="1493738"/>
            <a:ext cx="3615432" cy="2160001"/>
            <a:chOff x="4259752" y="1514680"/>
            <a:chExt cx="3615432" cy="2160001"/>
          </a:xfrm>
        </p:grpSpPr>
        <p:sp>
          <p:nvSpPr>
            <p:cNvPr id="47" name="矩形: 圆顶角 46"/>
            <p:cNvSpPr/>
            <p:nvPr/>
          </p:nvSpPr>
          <p:spPr>
            <a:xfrm>
              <a:off x="4259752" y="1586681"/>
              <a:ext cx="3609003" cy="208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noAutofit/>
            </a:bodyPr>
            <a:lstStyle/>
            <a:p>
              <a:pPr marL="0" marR="0" indent="0" algn="ctr" defTabSz="82169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20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Helvetica Neue Medium" panose="02000503000000020004"/>
                </a:rPr>
                <a:t>广泛期小细胞肺癌</a:t>
              </a:r>
              <a:endParaRPr lang="en-US" altLang="zh-CN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Medium" panose="02000503000000020004"/>
              </a:endParaRPr>
            </a:p>
            <a:p>
              <a:pPr marL="0" marR="0" indent="0" algn="ctr" defTabSz="82169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altLang="en-US" sz="20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Helvetica Neue Medium" panose="02000503000000020004"/>
                </a:rPr>
                <a:t>唯一获得</a:t>
              </a:r>
              <a:r>
                <a:rPr lang="en-US" altLang="zh-CN" sz="20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Helvetica Neue Medium" panose="02000503000000020004"/>
                </a:rPr>
                <a:t>4</a:t>
              </a:r>
              <a:r>
                <a:rPr lang="zh-CN" altLang="en-US" sz="20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Helvetica Neue Medium" panose="02000503000000020004"/>
                </a:rPr>
                <a:t>年总生存率最高</a:t>
              </a:r>
              <a:endParaRPr lang="en-US" altLang="zh-CN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Medium" panose="02000503000000020004"/>
              </a:endParaRPr>
            </a:p>
            <a:p>
              <a:pPr marL="0" marR="0" indent="0" algn="ctr" defTabSz="821690" rtl="0" fontAlgn="auto" latinLnBrk="0" hangingPunct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altLang="zh-CN" sz="2000" b="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Helvetica Neue Medium" panose="02000503000000020004"/>
                </a:rPr>
                <a:t>21.9%</a:t>
              </a:r>
              <a:endParaRPr lang="en-US" altLang="zh-CN" sz="20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Medium" panose="02000503000000020004"/>
              </a:endParaRPr>
            </a:p>
          </p:txBody>
        </p:sp>
        <p:sp>
          <p:nvSpPr>
            <p:cNvPr id="56" name="矩形: 圆顶角 55"/>
            <p:cNvSpPr/>
            <p:nvPr/>
          </p:nvSpPr>
          <p:spPr>
            <a:xfrm>
              <a:off x="4266181" y="1514680"/>
              <a:ext cx="3609003" cy="72000"/>
            </a:xfrm>
            <a:prstGeom prst="round2SameRect">
              <a:avLst/>
            </a:prstGeom>
            <a:solidFill>
              <a:srgbClr val="C00000"/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 panose="02000503000000020004"/>
              </a:endParaRPr>
            </a:p>
          </p:txBody>
        </p:sp>
      </p:grpSp>
      <p:sp>
        <p:nvSpPr>
          <p:cNvPr id="58" name="矩形: 圆顶角 57"/>
          <p:cNvSpPr/>
          <p:nvPr/>
        </p:nvSpPr>
        <p:spPr>
          <a:xfrm>
            <a:off x="1513844" y="3881456"/>
            <a:ext cx="3609003" cy="7200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59" name="矩形: 圆顶角 58"/>
          <p:cNvSpPr/>
          <p:nvPr/>
        </p:nvSpPr>
        <p:spPr>
          <a:xfrm>
            <a:off x="6364861" y="3899977"/>
            <a:ext cx="3609003" cy="7200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徽标&#10;&#10;描述已自动生成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157252" y="201804"/>
            <a:ext cx="2732262" cy="627539"/>
          </a:xfrm>
          <a:prstGeom prst="rect">
            <a:avLst/>
          </a:prstGeom>
        </p:spPr>
      </p:pic>
      <p:sp>
        <p:nvSpPr>
          <p:cNvPr id="16" name="标题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5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目录</a:t>
            </a:r>
            <a:endParaRPr lang="zh-CN" altLang="en-US" sz="25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24422" y="2931160"/>
            <a:ext cx="11343157" cy="1159256"/>
            <a:chOff x="1080134" y="2931160"/>
            <a:chExt cx="9892564" cy="1159256"/>
          </a:xfrm>
        </p:grpSpPr>
        <p:sp>
          <p:nvSpPr>
            <p:cNvPr id="14" name="矩形: 圆角 13"/>
            <p:cNvSpPr/>
            <p:nvPr/>
          </p:nvSpPr>
          <p:spPr>
            <a:xfrm>
              <a:off x="1080134" y="2931160"/>
              <a:ext cx="1727858" cy="1159256"/>
            </a:xfrm>
            <a:prstGeom prst="roundRect">
              <a:avLst>
                <a:gd name="adj" fmla="val 5164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微软雅黑" charset="0"/>
                <a:ea typeface="微软雅黑" charset="0"/>
                <a:cs typeface="+mn-cs"/>
                <a:sym typeface="Helvetica Neue Medium" panose="02000503000000020004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721245" y="3050434"/>
              <a:ext cx="445634" cy="45204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en-US" altLang="zh-CN" sz="2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01</a:t>
              </a:r>
              <a:endParaRPr kumimoji="0" lang="en-US" altLang="zh-CN" sz="20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80134" y="3566505"/>
              <a:ext cx="1727857" cy="39049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defTabSz="821690"/>
              <a:r>
                <a:rPr lang="zh-CN" altLang="en-US" sz="1600" dirty="0">
                  <a:solidFill>
                    <a:schemeClr val="tx1"/>
                  </a:solidFill>
                  <a:latin typeface="微软雅黑" charset="0"/>
                  <a:ea typeface="微软雅黑" charset="0"/>
                </a:rPr>
                <a:t>基本信息</a:t>
              </a:r>
              <a:endPara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1235391" y="3502480"/>
              <a:ext cx="141734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7" name="矩形: 圆角 16"/>
            <p:cNvSpPr/>
            <p:nvPr/>
          </p:nvSpPr>
          <p:spPr>
            <a:xfrm>
              <a:off x="3127033" y="2931160"/>
              <a:ext cx="1727858" cy="1159256"/>
            </a:xfrm>
            <a:prstGeom prst="roundRect">
              <a:avLst>
                <a:gd name="adj" fmla="val 5164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微软雅黑" charset="0"/>
                <a:ea typeface="微软雅黑" charset="0"/>
                <a:cs typeface="+mn-cs"/>
                <a:sym typeface="Helvetica Neue Medium" panose="02000503000000020004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768144" y="3050434"/>
              <a:ext cx="445634" cy="45204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en-US" altLang="zh-CN" sz="2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02</a:t>
              </a:r>
              <a:endParaRPr kumimoji="0" lang="en-US" altLang="zh-CN" sz="20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127033" y="3566505"/>
              <a:ext cx="1727857" cy="39049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defTabSz="821690"/>
              <a:r>
                <a:rPr kumimoji="0" lang="zh-CN" altLang="en-US" sz="160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有效性</a:t>
              </a:r>
              <a:endPara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3282290" y="3502480"/>
              <a:ext cx="141734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1" name="矩形: 圆角 20"/>
            <p:cNvSpPr/>
            <p:nvPr/>
          </p:nvSpPr>
          <p:spPr>
            <a:xfrm>
              <a:off x="5190121" y="2931160"/>
              <a:ext cx="1727858" cy="1159256"/>
            </a:xfrm>
            <a:prstGeom prst="roundRect">
              <a:avLst>
                <a:gd name="adj" fmla="val 5164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微软雅黑" charset="0"/>
                <a:ea typeface="微软雅黑" charset="0"/>
                <a:cs typeface="+mn-cs"/>
                <a:sym typeface="Helvetica Neue Medium" panose="02000503000000020004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831232" y="3050434"/>
              <a:ext cx="445634" cy="45204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en-US" altLang="zh-CN" sz="2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03</a:t>
              </a:r>
              <a:endParaRPr kumimoji="0" lang="en-US" altLang="zh-CN" sz="20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190121" y="3566505"/>
              <a:ext cx="1727857" cy="39049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defTabSz="821690"/>
              <a:r>
                <a:rPr lang="zh-CN" altLang="en-US" sz="1600" dirty="0">
                  <a:solidFill>
                    <a:schemeClr val="tx1"/>
                  </a:solidFill>
                  <a:latin typeface="微软雅黑" charset="0"/>
                  <a:ea typeface="微软雅黑" charset="0"/>
                </a:rPr>
                <a:t>安全性</a:t>
              </a:r>
              <a:endPara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5345378" y="3502480"/>
              <a:ext cx="141734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5" name="矩形: 圆角 24"/>
            <p:cNvSpPr/>
            <p:nvPr/>
          </p:nvSpPr>
          <p:spPr>
            <a:xfrm>
              <a:off x="7197942" y="2931160"/>
              <a:ext cx="1727858" cy="1159256"/>
            </a:xfrm>
            <a:prstGeom prst="roundRect">
              <a:avLst>
                <a:gd name="adj" fmla="val 5164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微软雅黑" charset="0"/>
                <a:ea typeface="微软雅黑" charset="0"/>
                <a:cs typeface="+mn-cs"/>
                <a:sym typeface="Helvetica Neue Medium" panose="02000503000000020004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839053" y="3050434"/>
              <a:ext cx="445634" cy="45204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en-US" altLang="zh-CN" sz="2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04</a:t>
              </a:r>
              <a:endParaRPr kumimoji="0" lang="en-US" altLang="zh-CN" sz="20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197942" y="3566505"/>
              <a:ext cx="1727857" cy="39049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defTabSz="821690"/>
              <a:r>
                <a:rPr lang="zh-CN" altLang="en-US" sz="1600" dirty="0">
                  <a:solidFill>
                    <a:schemeClr val="tx1"/>
                  </a:solidFill>
                  <a:latin typeface="微软雅黑" charset="0"/>
                  <a:ea typeface="微软雅黑" charset="0"/>
                </a:rPr>
                <a:t>创新性</a:t>
              </a:r>
              <a:endPara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7353199" y="3502480"/>
              <a:ext cx="141734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9" name="矩形: 圆角 28"/>
            <p:cNvSpPr/>
            <p:nvPr/>
          </p:nvSpPr>
          <p:spPr>
            <a:xfrm>
              <a:off x="9244840" y="2931160"/>
              <a:ext cx="1727858" cy="1159256"/>
            </a:xfrm>
            <a:prstGeom prst="roundRect">
              <a:avLst>
                <a:gd name="adj" fmla="val 5164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微软雅黑" charset="0"/>
                <a:ea typeface="微软雅黑" charset="0"/>
                <a:cs typeface="+mn-cs"/>
                <a:sym typeface="Helvetica Neue Medium" panose="02000503000000020004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885951" y="3050434"/>
              <a:ext cx="445634" cy="452046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0" lang="en-US" altLang="zh-CN" sz="2000" b="0" i="0" u="none" strike="noStrike" cap="none" spc="0" normalizeH="0" baseline="0" dirty="0">
                  <a:ln>
                    <a:noFill/>
                  </a:ln>
                  <a:solidFill>
                    <a:schemeClr val="bg2">
                      <a:lumMod val="75000"/>
                    </a:schemeClr>
                  </a:solidFill>
                  <a:effectLst/>
                  <a:uFillTx/>
                  <a:latin typeface="微软雅黑" charset="0"/>
                  <a:ea typeface="微软雅黑" charset="0"/>
                  <a:sym typeface="Helvetica Neue" panose="02000503000000020004"/>
                </a:rPr>
                <a:t>05</a:t>
              </a:r>
              <a:endParaRPr kumimoji="0" lang="en-US" altLang="zh-CN" sz="2000" b="0" i="0" u="none" strike="noStrike" cap="none" spc="0" normalizeH="0" baseline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9244840" y="3566505"/>
              <a:ext cx="1727857" cy="39049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defTabSz="821690"/>
              <a:r>
                <a:rPr lang="zh-CN" altLang="en-US" sz="1600" dirty="0">
                  <a:solidFill>
                    <a:schemeClr val="tx1"/>
                  </a:solidFill>
                  <a:latin typeface="微软雅黑" charset="0"/>
                  <a:ea typeface="微软雅黑" charset="0"/>
                </a:rPr>
                <a:t>公平性</a:t>
              </a:r>
              <a:endPara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sym typeface="Helvetica Neue" panose="02000503000000020004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9400097" y="3502480"/>
              <a:ext cx="1417341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34975" y="1278255"/>
          <a:ext cx="4060190" cy="339128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58035"/>
                <a:gridCol w="200215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通用名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斯鲁利单抗注射液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</a:rPr>
                        <a:t>注册规格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100 mg</a:t>
                      </a:r>
                      <a:r>
                        <a:rPr lang="zh-CN" altLang="en-GB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（</a:t>
                      </a:r>
                      <a:r>
                        <a:rPr lang="en-GB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10 mL</a:t>
                      </a:r>
                      <a:r>
                        <a:rPr lang="zh-CN" altLang="en-GB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）</a:t>
                      </a:r>
                      <a:r>
                        <a:rPr lang="en-GB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瓶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</a:rPr>
                        <a:t>中国大陆首次上市时间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2022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年</a:t>
                      </a:r>
                      <a:r>
                        <a:rPr lang="en-US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3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月</a:t>
                      </a:r>
                      <a:r>
                        <a:rPr lang="en-US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22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日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全球首个上市国家</a:t>
                      </a:r>
                      <a:r>
                        <a:rPr lang="en-US" altLang="zh-CN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/</a:t>
                      </a: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地区及时间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中国 </a:t>
                      </a:r>
                      <a:r>
                        <a:rPr lang="en-US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2022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年</a:t>
                      </a:r>
                      <a:r>
                        <a:rPr lang="en-US" altLang="zh-CN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3</a:t>
                      </a:r>
                      <a:r>
                        <a:rPr lang="zh-CN" altLang="en-US" sz="1400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月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</a:rPr>
                        <a:t>中国大陆同通用名药品上市情况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latin typeface="微软雅黑" charset="0"/>
                          <a:ea typeface="微软雅黑" charset="0"/>
                        </a:rPr>
                        <a:t>无</a:t>
                      </a:r>
                      <a:endParaRPr lang="zh-CN" alt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是否为</a:t>
                      </a:r>
                      <a:r>
                        <a:rPr lang="en-US" altLang="zh-CN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OTC</a:t>
                      </a:r>
                      <a:r>
                        <a:rPr lang="zh-CN" altLang="en-US" sz="1400" b="1" dirty="0">
                          <a:latin typeface="微软雅黑" charset="0"/>
                          <a:ea typeface="微软雅黑" charset="0"/>
                          <a:cs typeface="微软雅黑" charset="0"/>
                        </a:rPr>
                        <a:t>药品</a:t>
                      </a:r>
                      <a:endParaRPr lang="zh-CN" altLang="en-US" sz="1400" b="1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400" dirty="0">
                          <a:latin typeface="微软雅黑" charset="0"/>
                          <a:ea typeface="微软雅黑" charset="0"/>
                        </a:rPr>
                        <a:t>否</a:t>
                      </a:r>
                      <a:endParaRPr lang="zh-CN" alt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/>
          <p:nvPr/>
        </p:nvGraphicFramePr>
        <p:xfrm>
          <a:off x="434975" y="4765675"/>
          <a:ext cx="11388725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496"/>
                <a:gridCol w="3569110"/>
                <a:gridCol w="3417119"/>
              </a:tblGrid>
              <a:tr h="304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简版适应症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推荐剂量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</a:rPr>
                        <a:t>用药周期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广泛期小细胞肺癌</a:t>
                      </a:r>
                      <a:r>
                        <a:rPr lang="zh-CN" alt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一线治疗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panose="020B0503020204020204" pitchFamily="34" charset="-122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4.5mg/kg或300mg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静脉输注每3周1次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zh-CN" alt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食管鳞状细胞癌的一线治疗</a:t>
                      </a:r>
                      <a:endParaRPr lang="zh-CN" altLang="en-US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panose="020B0503020204020204" pitchFamily="34" charset="-122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 3mg/kg </a:t>
                      </a:r>
                      <a:r>
                        <a:rPr lang="en-US" altLang="zh-CN" sz="14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或</a:t>
                      </a: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 200mg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静脉输注每2周1次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鳞状非小细胞肺癌</a:t>
                      </a:r>
                      <a:r>
                        <a:rPr lang="zh-CN" alt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一线治疗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panose="020B0503020204020204" pitchFamily="34" charset="-122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4.5mg/kg或300mg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静脉输注每3周1次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4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非鳞状非小细胞肺癌</a:t>
                      </a:r>
                      <a:r>
                        <a:rPr lang="en-US" altLang="zh-CN" sz="1400" dirty="0" err="1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的一线治疗</a:t>
                      </a:r>
                      <a:endParaRPr lang="en-US" altLang="zh-CN" sz="1400" dirty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微软雅黑" panose="020B0503020204020204" pitchFamily="34" charset="-122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panose="020B0503020204020204" pitchFamily="34" charset="-122"/>
                          <a:sym typeface="Helvetica Neue Light" panose="02000503000000020004"/>
                        </a:rPr>
                        <a:t>4.5mg/kg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panose="020B0503020204020204" pitchFamily="34" charset="-122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R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R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微软雅黑" charset="0"/>
                          <a:ea typeface="微软雅黑" charset="0"/>
                          <a:cs typeface="微软雅黑" charset="0"/>
                          <a:sym typeface="Helvetica Neue Light" panose="02000503000000020004"/>
                        </a:rPr>
                        <a:t>静脉输注每3周1次</a:t>
                      </a:r>
                      <a:endParaRPr lang="en-US" altLang="zh-CN" sz="1400" dirty="0">
                        <a:solidFill>
                          <a:schemeClr val="bg2">
                            <a:lumMod val="10000"/>
                          </a:schemeClr>
                        </a:solidFill>
                        <a:latin typeface="微软雅黑" charset="0"/>
                        <a:ea typeface="微软雅黑" charset="0"/>
                        <a:cs typeface="微软雅黑" charset="0"/>
                        <a:sym typeface="Helvetica Neue Light" panose="02000503000000020004"/>
                      </a:endParaRPr>
                    </a:p>
                  </a:txBody>
                  <a:tcPr marL="54000" marR="54000" marT="36000" marB="36000" anchor="ctr">
                    <a:lnL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L>
                    <a:lnT w="1270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文本框 21"/>
          <p:cNvSpPr txBox="1"/>
          <p:nvPr/>
        </p:nvSpPr>
        <p:spPr>
          <a:xfrm>
            <a:off x="5313333" y="1820679"/>
            <a:ext cx="3214616" cy="694055"/>
          </a:xfrm>
          <a:prstGeom prst="rect">
            <a:avLst/>
          </a:prstGeom>
          <a:noFill/>
          <a:ln w="6350" cap="flat">
            <a:noFill/>
            <a:prstDash val="lg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1450" indent="-171450" algn="just">
              <a:lnSpc>
                <a:spcPts val="2050"/>
              </a:lnSpc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已纳入医保目录</a:t>
            </a:r>
            <a:endParaRPr lang="zh-CN" altLang="en-US" sz="16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71450" indent="-171450" algn="just">
              <a:lnSpc>
                <a:spcPts val="2050"/>
              </a:lnSpc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同为</a:t>
            </a:r>
            <a:r>
              <a:rPr lang="en-US" altLang="zh-CN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PD-1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靶点</a:t>
            </a:r>
            <a:endParaRPr lang="zh-CN" altLang="en-US" sz="16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396746" y="2960348"/>
            <a:ext cx="3426953" cy="1709188"/>
          </a:xfrm>
          <a:prstGeom prst="rect">
            <a:avLst/>
          </a:prstGeom>
          <a:noFill/>
          <a:ln w="12700" cap="flat">
            <a:solidFill>
              <a:srgbClr val="F2F2F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>
            <a:noAutofit/>
          </a:bodyPr>
          <a:lstStyle/>
          <a:p>
            <a:pPr marL="171450" indent="-171450" algn="just">
              <a:lnSpc>
                <a:spcPct val="200000"/>
              </a:lnSpc>
              <a:buFont typeface="Arial" panose="020B0604020202090204" pitchFamily="34" charset="0"/>
              <a:buChar char="•"/>
            </a:pP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更佳总生存期获益</a:t>
            </a:r>
            <a:endParaRPr lang="zh-CN" altLang="en-US" sz="16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171450" indent="-171450" algn="just">
              <a:lnSpc>
                <a:spcPct val="200000"/>
              </a:lnSpc>
              <a:buFont typeface="Arial" panose="020B0604020202090204" pitchFamily="34" charset="0"/>
              <a:buChar char="•"/>
            </a:pP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更大程度降低死亡风险 </a:t>
            </a:r>
            <a:endParaRPr lang="en-US" altLang="zh-CN" sz="16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07585" y="2570480"/>
            <a:ext cx="7016750" cy="387985"/>
          </a:xfrm>
          <a:prstGeom prst="rect">
            <a:avLst/>
          </a:prstGeom>
          <a:solidFill>
            <a:srgbClr val="7030A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charset="0"/>
                <a:ea typeface="微软雅黑" charset="0"/>
                <a:cs typeface="+mn-cs"/>
                <a:sym typeface="Helvetica Neue Medium" panose="02000503000000020004"/>
              </a:rPr>
              <a:t>与参照药品相比</a:t>
            </a:r>
            <a:endParaRPr lang="zh-CN" altLang="en-US" sz="1600" dirty="0">
              <a:solidFill>
                <a:schemeClr val="bg1"/>
              </a:solidFill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5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90204" pitchFamily="34" charset="0"/>
                <a:ea typeface="微软雅黑" panose="020B0503020204020204" pitchFamily="34" charset="-122"/>
                <a:sym typeface="Arial" panose="020B0604020202090204" pitchFamily="34" charset="0"/>
              </a:rPr>
              <a:t>基本信息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斯鲁利单抗是</a:t>
            </a:r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全球首个获批</a:t>
            </a:r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一线治疗</a:t>
            </a:r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广泛期小细胞肺癌</a:t>
            </a:r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的</a:t>
            </a:r>
            <a:r>
              <a:rPr kumimoji="0" lang="en-US" altLang="zh-CN" sz="25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PD-1</a:t>
            </a:r>
            <a:r>
              <a:rPr kumimoji="0" lang="zh-CN" altLang="en-US" sz="25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  <a:sym typeface="Helvetica Neue" panose="02000503000000020004"/>
              </a:rPr>
              <a:t>抑制剂</a:t>
            </a:r>
            <a:endParaRPr lang="zh-CN" altLang="en-US" sz="2500" dirty="0"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07585" y="1279525"/>
            <a:ext cx="7016115" cy="387985"/>
          </a:xfrm>
          <a:prstGeom prst="rect">
            <a:avLst/>
          </a:prstGeom>
          <a:solidFill>
            <a:srgbClr val="7030A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defTabSz="821690"/>
            <a:r>
              <a:rPr lang="zh-CN" altLang="en-US" sz="1600" dirty="0">
                <a:solidFill>
                  <a:schemeClr val="bg1"/>
                </a:solidFill>
                <a:latin typeface="微软雅黑" charset="0"/>
                <a:ea typeface="微软雅黑" charset="0"/>
                <a:cs typeface="+mn-cs"/>
                <a:sym typeface="Helvetica Neue Medium" panose="02000503000000020004"/>
              </a:rPr>
              <a:t>参照药品：替雷利珠单抗</a:t>
            </a:r>
            <a:endParaRPr lang="zh-CN" altLang="en-US" sz="1600" dirty="0">
              <a:solidFill>
                <a:schemeClr val="bg1"/>
              </a:solidFill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96747" y="1778622"/>
            <a:ext cx="3086797" cy="74485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t" forceAA="0">
            <a:spAutoFit/>
          </a:bodyPr>
          <a:lstStyle/>
          <a:p>
            <a:pPr marL="171450" indent="-171450" algn="just">
              <a:lnSpc>
                <a:spcPts val="2050"/>
              </a:lnSpc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适应症重合度最高</a:t>
            </a:r>
            <a:endParaRPr lang="zh-CN" altLang="en-US" sz="16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71450" indent="-171450" algn="just">
              <a:lnSpc>
                <a:spcPts val="2050"/>
              </a:lnSpc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国产</a:t>
            </a:r>
            <a:r>
              <a:rPr lang="en-US" altLang="zh-CN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PD-1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中销量最高</a:t>
            </a:r>
            <a:endParaRPr kumimoji="0" lang="zh-CN" altLang="en-US" sz="16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07586" y="2960348"/>
            <a:ext cx="3589162" cy="17091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defTabSz="82169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charset="0"/>
                <a:ea typeface="微软雅黑" charset="0"/>
                <a:cs typeface="Helvetica Neue" panose="02000503000000020004"/>
                <a:sym typeface="Helvetica Neue" panose="02000503000000020004"/>
              </a:rPr>
              <a:t>斯鲁利单抗在治疗广泛期小细胞肺癌</a:t>
            </a:r>
            <a:endParaRPr kumimoji="0" lang="zh-CN" altLang="en-US" sz="16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charset="0"/>
              <a:ea typeface="微软雅黑" charset="0"/>
              <a:cs typeface="Helvetica Neue" panose="02000503000000020004"/>
              <a:sym typeface="Helvetica Neue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: 剪去单角 27"/>
          <p:cNvSpPr/>
          <p:nvPr/>
        </p:nvSpPr>
        <p:spPr>
          <a:xfrm>
            <a:off x="6777355" y="3378510"/>
            <a:ext cx="1269365" cy="907200"/>
          </a:xfrm>
          <a:prstGeom prst="snip1Rect">
            <a:avLst>
              <a:gd name="adj" fmla="val 20052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2"/>
          </p:nvPr>
        </p:nvSpPr>
        <p:spPr>
          <a:xfrm>
            <a:off x="438225" y="6307823"/>
            <a:ext cx="296555" cy="313546"/>
          </a:xfrm>
        </p:spPr>
        <p:txBody>
          <a:bodyPr/>
          <a:lstStyle/>
          <a:p>
            <a:fld id="{21FD6EF0-FAB1-9348-82E7-2853FE8B1C4F}" type="slidenum">
              <a:rPr kumimoji="1" lang="zh-CN" altLang="en-US" smtClean="0">
                <a:latin typeface="微软雅黑" charset="0"/>
                <a:ea typeface="微软雅黑" charset="0"/>
              </a:rPr>
            </a:fld>
            <a:endParaRPr kumimoji="1" lang="zh-CN" altLang="en-US" dirty="0">
              <a:latin typeface="微软雅黑" charset="0"/>
              <a:ea typeface="微软雅黑" charset="0"/>
            </a:endParaRPr>
          </a:p>
        </p:txBody>
      </p:sp>
      <p:sp>
        <p:nvSpPr>
          <p:cNvPr id="9" name="矩形: 剪去单角 8"/>
          <p:cNvSpPr/>
          <p:nvPr/>
        </p:nvSpPr>
        <p:spPr>
          <a:xfrm>
            <a:off x="434897" y="1337310"/>
            <a:ext cx="11353243" cy="422275"/>
          </a:xfrm>
          <a:prstGeom prst="snip1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2357" y="1398905"/>
            <a:ext cx="11353243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疾病基本情况及未满足临床需求</a:t>
            </a:r>
            <a:endParaRPr lang="zh-CN" altLang="en-US" sz="16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786543" y="3580734"/>
            <a:ext cx="1260256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鳞状非小细胞肺癌</a:t>
            </a:r>
            <a:endParaRPr lang="zh-CN" altLang="en-US" sz="16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884160" y="3361365"/>
            <a:ext cx="393954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中国鳞状非小细胞肺癌每年新发病例数约</a:t>
            </a:r>
            <a:r>
              <a:rPr lang="en-US" altLang="zh-CN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42.42</a:t>
            </a: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万例</a:t>
            </a:r>
            <a:endParaRPr lang="zh-CN" altLang="en-US" sz="14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Helvetica Neue Light" panose="02000503000000020004"/>
              </a:rPr>
              <a:t>传统化疗总体治疗</a:t>
            </a:r>
            <a:r>
              <a:rPr lang="zh-CN" altLang="en-US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Helvetica Neue Light" panose="02000503000000020004"/>
              </a:rPr>
              <a:t>总生存仅</a:t>
            </a:r>
            <a:r>
              <a:rPr lang="en-US" altLang="zh-CN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Helvetica Neue Light" panose="02000503000000020004"/>
              </a:rPr>
              <a:t>11-13</a:t>
            </a:r>
            <a:r>
              <a:rPr lang="zh-CN" altLang="en-US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Helvetica Neue Light" panose="02000503000000020004"/>
              </a:rPr>
              <a:t>个月</a:t>
            </a:r>
            <a:endParaRPr lang="zh-CN" altLang="en-US" sz="14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Helvetica Neue Light" panose="02000503000000020004"/>
            </a:endParaRPr>
          </a:p>
        </p:txBody>
      </p:sp>
      <p:sp>
        <p:nvSpPr>
          <p:cNvPr id="33" name="矩形: 剪去单角 32"/>
          <p:cNvSpPr/>
          <p:nvPr/>
        </p:nvSpPr>
        <p:spPr>
          <a:xfrm>
            <a:off x="495890" y="3378510"/>
            <a:ext cx="1269471" cy="907200"/>
          </a:xfrm>
          <a:prstGeom prst="snip1Rect">
            <a:avLst>
              <a:gd name="adj" fmla="val 188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79122" y="3700921"/>
            <a:ext cx="1276716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小细胞肺癌</a:t>
            </a:r>
            <a:endParaRPr lang="zh-CN" altLang="en-US" sz="16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799618" y="2331459"/>
            <a:ext cx="4471137" cy="31045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属于高度恶性肿瘤，具有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增殖迅速、侵袭性强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、早期易发生血行及淋巴转移的特点</a:t>
            </a:r>
            <a:endParaRPr lang="zh-CN" altLang="en-US" sz="16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小细胞肺癌占肺癌总数的</a:t>
            </a:r>
            <a:r>
              <a:rPr lang="en-US" altLang="zh-CN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14%-17%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，其中70%-80% 的患者初诊时已处于广泛期</a:t>
            </a:r>
            <a:endParaRPr lang="zh-CN" altLang="en-US" sz="1600" b="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预后极差，</a:t>
            </a:r>
            <a:r>
              <a:rPr lang="en-US" altLang="zh-CN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5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年生存率不到</a:t>
            </a:r>
            <a:r>
              <a:rPr lang="en-US" altLang="zh-CN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7%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，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传统化疗方案下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中位总生存期不到</a:t>
            </a:r>
            <a:r>
              <a:rPr lang="en-US" altLang="zh-CN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10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个月</a:t>
            </a:r>
            <a:endParaRPr lang="en-US" altLang="zh-CN" sz="16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现有临床治疗方案中，其他</a:t>
            </a:r>
            <a:r>
              <a:rPr lang="en-US" altLang="zh-CN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PD-1/PD-L1</a:t>
            </a:r>
            <a:r>
              <a:rPr lang="zh-CN" altLang="en-US" sz="16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联合化疗仅能提高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中位总生存期</a:t>
            </a:r>
            <a:r>
              <a:rPr lang="en-US" altLang="zh-CN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1.3-2.5</a:t>
            </a:r>
            <a:r>
              <a:rPr lang="zh-CN" altLang="en-US" sz="16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</a:rPr>
              <a:t>个月</a:t>
            </a:r>
            <a:endParaRPr lang="en-US" altLang="zh-CN" sz="1600" dirty="0">
              <a:solidFill>
                <a:srgbClr val="C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8" name="矩形: 剪去单角 37"/>
          <p:cNvSpPr/>
          <p:nvPr/>
        </p:nvSpPr>
        <p:spPr>
          <a:xfrm>
            <a:off x="6775450" y="2336227"/>
            <a:ext cx="1269365" cy="824865"/>
          </a:xfrm>
          <a:prstGeom prst="snip1Rect">
            <a:avLst>
              <a:gd name="adj" fmla="val 22001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6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775450" y="2621977"/>
            <a:ext cx="1286510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食管鳞癌</a:t>
            </a:r>
            <a:endParaRPr lang="zh-CN" altLang="en-US" sz="16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883525" y="2300032"/>
            <a:ext cx="429768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1155" indent="-171450" algn="just" eaLnBrk="1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中国食管鳞癌每年新发病例数约20.16万例</a:t>
            </a:r>
            <a:endParaRPr lang="zh-CN" altLang="en-US" sz="1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1155" indent="-171450" algn="just" eaLnBrk="1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传统化疗总体治疗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总生存仅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8-10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个月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Helvetica Neue Light" panose="02000503000000020004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1798320" y="1759585"/>
            <a:ext cx="9958070" cy="0"/>
          </a:xfrm>
          <a:prstGeom prst="line">
            <a:avLst/>
          </a:prstGeom>
          <a:noFill/>
          <a:ln w="3175" cap="flat">
            <a:solidFill>
              <a:schemeClr val="bg1">
                <a:lumMod val="50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矩形: 剪去单角 37"/>
          <p:cNvSpPr/>
          <p:nvPr>
            <p:custDataLst>
              <p:tags r:id="rId4"/>
            </p:custDataLst>
          </p:nvPr>
        </p:nvSpPr>
        <p:spPr>
          <a:xfrm>
            <a:off x="6783627" y="4503447"/>
            <a:ext cx="1269471" cy="907200"/>
          </a:xfrm>
          <a:prstGeom prst="snip1Rect">
            <a:avLst>
              <a:gd name="adj" fmla="val 22001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6807835" y="4705500"/>
            <a:ext cx="1245235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tx1"/>
                </a:solidFill>
                <a:latin typeface="微软雅黑" charset="0"/>
                <a:ea typeface="微软雅黑" charset="0"/>
              </a:rPr>
              <a:t>非鳞状非小细胞肺癌</a:t>
            </a:r>
            <a:endParaRPr lang="zh-CN" altLang="en-US" sz="1600" dirty="0">
              <a:solidFill>
                <a:schemeClr val="tx1"/>
              </a:solidFill>
              <a:latin typeface="微软雅黑" charset="0"/>
              <a:ea typeface="微软雅黑" charset="0"/>
            </a:endParaRPr>
          </a:p>
        </p:txBody>
      </p:sp>
      <p:sp>
        <p:nvSpPr>
          <p:cNvPr id="8" name="直角三角形 7"/>
          <p:cNvSpPr/>
          <p:nvPr>
            <p:custDataLst>
              <p:tags r:id="rId6"/>
            </p:custDataLst>
          </p:nvPr>
        </p:nvSpPr>
        <p:spPr>
          <a:xfrm>
            <a:off x="7857787" y="4503447"/>
            <a:ext cx="206404" cy="206404"/>
          </a:xfrm>
          <a:prstGeom prst="rtTriangle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13" name="矩形 12"/>
          <p:cNvSpPr/>
          <p:nvPr>
            <p:custDataLst>
              <p:tags r:id="rId7"/>
            </p:custDataLst>
          </p:nvPr>
        </p:nvSpPr>
        <p:spPr>
          <a:xfrm>
            <a:off x="7919085" y="4375518"/>
            <a:ext cx="3904615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中国非鳞状非小细胞肺癌每年新发病例数约</a:t>
            </a:r>
            <a:r>
              <a:rPr lang="en-US" altLang="zh-CN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63.63</a:t>
            </a: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万例</a:t>
            </a:r>
            <a:endParaRPr lang="zh-CN" altLang="en-US" sz="1400" b="0" dirty="0">
              <a:solidFill>
                <a:schemeClr val="tx1"/>
              </a:solidFill>
              <a:highlight>
                <a:srgbClr val="FFFF00"/>
              </a:highlight>
              <a:latin typeface="微软雅黑" charset="0"/>
              <a:ea typeface="微软雅黑" charset="0"/>
              <a:cs typeface="微软雅黑" charset="0"/>
            </a:endParaRPr>
          </a:p>
          <a:p>
            <a:pPr marL="351155" indent="-171450" algn="just">
              <a:lnSpc>
                <a:spcPct val="15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传统化疗总体治疗</a:t>
            </a:r>
            <a:r>
              <a:rPr lang="zh-CN" altLang="en-US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总生存不足</a:t>
            </a:r>
            <a:r>
              <a:rPr lang="en-US" altLang="zh-CN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20</a:t>
            </a:r>
            <a:r>
              <a:rPr lang="zh-CN" altLang="en-US" sz="14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</a:rPr>
              <a:t>个月</a:t>
            </a:r>
            <a:endParaRPr lang="zh-CN" altLang="en-US" sz="14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15920" y="6138413"/>
            <a:ext cx="6123560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28600" indent="-228600" algn="l">
              <a:buFontTx/>
              <a:buAutoNum type="arabicPeriod"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 ASCO. Abstract #8093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l">
              <a:buAutoNum type="arabicPeriod"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Jing Huang, Song, Yan et al. Nature medicine vol. 29,2 (2023): 473-482.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l">
              <a:buAutoNum type="arabicPeriod"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Caicun Zhou, et al. 2023 WCLC. #OA09.05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 algn="l">
              <a:buAutoNum type="arabicPeriod"/>
            </a:pP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Caicun Zhou,et al. Cancer Cell . 2024 Feb 12;42(2):198-208.e3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endParaRPr lang="zh-CN" altLang="en-US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90204" pitchFamily="34" charset="0"/>
                <a:ea typeface="微软雅黑" panose="020B0503020204020204" pitchFamily="34" charset="-122"/>
                <a:sym typeface="Arial" panose="020B0604020202090204" pitchFamily="34" charset="0"/>
              </a:rPr>
              <a:t>基本信息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zh-CN" altLang="en-US" sz="2500" dirty="0">
                <a:solidFill>
                  <a:srgbClr val="C00000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小细胞肺癌</a:t>
            </a:r>
            <a:r>
              <a:rPr lang="zh-CN" altLang="en-US" sz="25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的侵袭性强、预后差、</a:t>
            </a:r>
            <a:r>
              <a:rPr lang="en-US" altLang="zh-CN" sz="25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5</a:t>
            </a:r>
            <a:r>
              <a:rPr lang="zh-CN" altLang="en-US" sz="2500" dirty="0">
                <a:solidFill>
                  <a:schemeClr val="tx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年生存率低，现有治疗药物提供生存获益有限</a:t>
            </a:r>
            <a:endParaRPr lang="zh-CN" altLang="en-US" sz="2500" dirty="0">
              <a:solidFill>
                <a:schemeClr val="tx1"/>
              </a:solidFill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4" name="直角三角形 3"/>
          <p:cNvSpPr/>
          <p:nvPr>
            <p:custDataLst>
              <p:tags r:id="rId8"/>
            </p:custDataLst>
          </p:nvPr>
        </p:nvSpPr>
        <p:spPr>
          <a:xfrm>
            <a:off x="7860962" y="2320646"/>
            <a:ext cx="206404" cy="206404"/>
          </a:xfrm>
          <a:prstGeom prst="rtTriangle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12" name="直角三角形 11"/>
          <p:cNvSpPr/>
          <p:nvPr>
            <p:custDataLst>
              <p:tags r:id="rId9"/>
            </p:custDataLst>
          </p:nvPr>
        </p:nvSpPr>
        <p:spPr>
          <a:xfrm>
            <a:off x="7850802" y="3366104"/>
            <a:ext cx="206404" cy="206404"/>
          </a:xfrm>
          <a:prstGeom prst="rtTriangle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  <p:sp>
        <p:nvSpPr>
          <p:cNvPr id="15" name="直角三角形 14"/>
          <p:cNvSpPr/>
          <p:nvPr>
            <p:custDataLst>
              <p:tags r:id="rId10"/>
            </p:custDataLst>
          </p:nvPr>
        </p:nvSpPr>
        <p:spPr>
          <a:xfrm>
            <a:off x="1587533" y="3365975"/>
            <a:ext cx="196215" cy="188595"/>
          </a:xfrm>
          <a:prstGeom prst="rtTriangle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charset="0"/>
              <a:ea typeface="微软雅黑" charset="0"/>
              <a:cs typeface="+mn-cs"/>
              <a:sym typeface="Helvetica Neue Medium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3" imgW="7763510" imgH="10049510" progId="TCLayout.ActiveDocument.1">
                  <p:embed/>
                </p:oleObj>
              </mc:Choice>
              <mc:Fallback>
                <p:oleObj name="think-cell 幻灯片" r:id="rId3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>
          <a:xfrm>
            <a:off x="469363" y="6549599"/>
            <a:ext cx="227625" cy="313546"/>
          </a:xfrm>
        </p:spPr>
        <p:txBody>
          <a:bodyPr/>
          <a:lstStyle/>
          <a:p>
            <a:fld id="{21FD6EF0-FAB1-9348-82E7-2853FE8B1C4F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0" name="灯片编号占位符 3"/>
          <p:cNvSpPr txBox="1"/>
          <p:nvPr/>
        </p:nvSpPr>
        <p:spPr>
          <a:xfrm>
            <a:off x="469363" y="6549599"/>
            <a:ext cx="227625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defPPr marL="0" marR="0" indent="0" algn="l" defTabSz="3429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675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 panose="02000503000000020004"/>
                <a:ea typeface="Helvetica Neue Light" panose="02000503000000020004"/>
                <a:cs typeface="Helvetica Neue Light" panose="02000503000000020004"/>
                <a:sym typeface="Helvetica Neue Light" panose="02000503000000020004"/>
              </a:defRPr>
            </a:lvl1pPr>
            <a:lvl2pPr marL="0" marR="0" indent="8572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2pPr>
            <a:lvl3pPr marL="0" marR="0" indent="17145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3pPr>
            <a:lvl4pPr marL="0" marR="0" indent="25717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4pPr>
            <a:lvl5pPr marL="0" marR="0" indent="34290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5pPr>
            <a:lvl6pPr marL="0" marR="0" indent="42862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6pPr>
            <a:lvl7pPr marL="0" marR="0" indent="51435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7pPr>
            <a:lvl8pPr marL="0" marR="0" indent="60007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8pPr>
            <a:lvl9pPr marL="0" marR="0" indent="68580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9pPr>
          </a:lstStyle>
          <a:p>
            <a:fld id="{21FD6EF0-FAB1-9348-82E7-2853FE8B1C4F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451" name="直接连接符 1450"/>
          <p:cNvCxnSpPr/>
          <p:nvPr/>
        </p:nvCxnSpPr>
        <p:spPr>
          <a:xfrm>
            <a:off x="8707540" y="1688972"/>
            <a:ext cx="0" cy="1794458"/>
          </a:xfrm>
          <a:prstGeom prst="line">
            <a:avLst/>
          </a:prstGeom>
          <a:noFill/>
          <a:ln w="381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" name="组合 1"/>
          <p:cNvGrpSpPr/>
          <p:nvPr/>
        </p:nvGrpSpPr>
        <p:grpSpPr>
          <a:xfrm>
            <a:off x="434973" y="2261947"/>
            <a:ext cx="11757026" cy="2403924"/>
            <a:chOff x="1953490" y="2619872"/>
            <a:chExt cx="8115554" cy="3149869"/>
          </a:xfrm>
        </p:grpSpPr>
        <p:graphicFrame>
          <p:nvGraphicFramePr>
            <p:cNvPr id="19" name="图表 18"/>
            <p:cNvGraphicFramePr/>
            <p:nvPr/>
          </p:nvGraphicFramePr>
          <p:xfrm>
            <a:off x="1953490" y="2619872"/>
            <a:ext cx="6874423" cy="31498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9" name="文本框 8"/>
            <p:cNvSpPr txBox="1"/>
            <p:nvPr/>
          </p:nvSpPr>
          <p:spPr>
            <a:xfrm>
              <a:off x="8827916" y="4770617"/>
              <a:ext cx="1241128" cy="3629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l"/>
              <a:r>
                <a:rPr lang="en-GB" altLang="zh-CN" b="0" kern="100" dirty="0">
                  <a:solidFill>
                    <a:schemeClr val="tx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95% </a:t>
              </a:r>
              <a:r>
                <a:rPr lang="zh-CN" altLang="en-GB" b="0" kern="1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置信区间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320040" y="44450"/>
            <a:ext cx="10569633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en-US" altLang="zh-CN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Meta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分析显示，斯鲁利单抗对广泛期小细胞肺癌唯一拥有</a:t>
            </a:r>
            <a:r>
              <a:rPr lang="en-US" altLang="zh-CN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4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年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总生存率获益的</a:t>
            </a:r>
            <a:r>
              <a:rPr lang="en-US" altLang="zh-CN" sz="2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PD-(L)1</a:t>
            </a:r>
            <a:endParaRPr lang="zh-CN" altLang="en-US" sz="2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有效性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5220" y="1312891"/>
            <a:ext cx="4893393" cy="4212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defTabSz="821690"/>
            <a:r>
              <a:rPr kumimoji="0" lang="en-US" altLang="zh-CN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7</a:t>
            </a: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项针对广泛期小细胞肺癌的</a:t>
            </a:r>
            <a:r>
              <a:rPr lang="en-US" altLang="zh-CN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Meta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分析</a:t>
            </a:r>
            <a:r>
              <a:rPr lang="en-US" altLang="zh-CN" sz="1800" b="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1-7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表明</a:t>
            </a:r>
            <a:endParaRPr kumimoji="0" lang="zh-CN" altLang="en-US" sz="18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 Neue Medium" panose="020005030000000200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4975" y="1734185"/>
            <a:ext cx="7258685" cy="3904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35000"/>
              </a:lnSpc>
              <a:spcAft>
                <a:spcPts val="3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斯鲁利单抗是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唯一拥有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年总生存率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21.9%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获益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PD-(L) 1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</a:t>
            </a:r>
            <a:endPara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434898" y="4708735"/>
          <a:ext cx="11388802" cy="12714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0022"/>
                <a:gridCol w="1649301"/>
                <a:gridCol w="1649301"/>
                <a:gridCol w="1857503"/>
                <a:gridCol w="1823085"/>
                <a:gridCol w="1458595"/>
                <a:gridCol w="1710995"/>
              </a:tblGrid>
              <a:tr h="717550">
                <a:tc>
                  <a:txBody>
                    <a:bodyPr/>
                    <a:lstStyle/>
                    <a:p>
                      <a:pPr algn="ctr"/>
                      <a:endParaRPr lang="zh-CN" altLang="en-US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10845" hangingPunct="1">
                        <a:defRPr/>
                      </a:pP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斯鲁利单抗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+EC vs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lvl="0" algn="ctr" defTabSz="410845" hangingPunct="1"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安慰剂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+EC</a:t>
                      </a:r>
                      <a:r>
                        <a:rPr lang="en-US" altLang="zh-CN" sz="1200" b="0" i="0" u="none" strike="noStrike" kern="1200" cap="none" spc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8</a:t>
                      </a:r>
                      <a:endParaRPr lang="en-US" altLang="zh-CN" sz="1200" b="0" i="0" u="none" strike="noStrike" kern="1200" cap="none" spc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阿替利珠单抗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 vs 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lt"/>
                      </a:endParaRPr>
                    </a:p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9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度伐利尤单抗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+EP/EC vs EP/EC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10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阿得贝利单抗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 vs</a:t>
                      </a:r>
                      <a:endParaRPr lang="en-US" altLang="zh-CN" sz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 </a:t>
                      </a:r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11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替雷利珠单抗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+EP/EC vs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+EP/EC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12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特瑞普利单抗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+EP/EC vs </a:t>
                      </a:r>
                      <a:endParaRPr lang="en-US" altLang="zh-CN" sz="12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Helvetica Neue" panose="020005030000000200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安慰剂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+EP/EC</a:t>
                      </a:r>
                      <a:r>
                        <a:rPr lang="en-US" altLang="zh-CN" sz="1200" b="1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13</a:t>
                      </a:r>
                      <a:endParaRPr lang="en-US" altLang="zh-CN" sz="1200" b="1" kern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Helvetica Neue" panose="020005030000000200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5193">
                <a:tc>
                  <a:txBody>
                    <a:bodyPr/>
                    <a:lstStyle/>
                    <a:p>
                      <a:pPr marL="0" marR="0" indent="0" algn="ctr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4</a:t>
                      </a:r>
                      <a:r>
                        <a:rPr lang="zh-CN" alt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年总生存率（</a:t>
                      </a:r>
                      <a:r>
                        <a:rPr lang="en-US" altLang="zh-CN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%</a:t>
                      </a:r>
                      <a:r>
                        <a:rPr lang="zh-CN" alt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）</a:t>
                      </a:r>
                      <a:endParaRPr lang="zh-CN" alt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21.9</a:t>
                      </a:r>
                      <a:r>
                        <a:rPr lang="en-US" altLang="zh-CN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  vs 7.2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13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 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vs. NE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5232" marR="5232" marT="52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4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年总生存率未披露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3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年总生存率</a:t>
                      </a:r>
                      <a:endParaRPr lang="zh-CN" altLang="en-US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17.6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 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vs 5.8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5232" marR="5232" marT="52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4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年总生存率未披露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3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年总生存率</a:t>
                      </a:r>
                      <a:endParaRPr lang="zh-CN" altLang="en-US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21.1 vs 10.5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5232" marR="5232" marT="5232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未达到</a:t>
                      </a:r>
                      <a:endParaRPr lang="zh-CN" altLang="en-US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未达到</a:t>
                      </a:r>
                      <a:endParaRPr lang="zh-CN" altLang="en-US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1686560" y="5393690"/>
            <a:ext cx="1629410" cy="577850"/>
          </a:xfrm>
          <a:prstGeom prst="rect">
            <a:avLst/>
          </a:prstGeom>
          <a:noFill/>
          <a:ln w="254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altLang="zh-CN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" panose="02000503000000020004"/>
            </a:endParaRPr>
          </a:p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" panose="02000503000000020004"/>
            </a:endParaRPr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848932" y="6130397"/>
            <a:ext cx="3304051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 ASCO. Abstract #8093.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/10.1080/14796694.2024.2376514</a:t>
            </a:r>
            <a:endParaRPr lang="en-GB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3.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/10.1016/j.lungcan.2023.02.003</a:t>
            </a:r>
            <a:endParaRPr lang="zh-CN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4.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: 10.1177/17588359231206147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5.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/10.3389/fimmu.2023.1197044.</a:t>
            </a:r>
            <a:endParaRPr lang="pt-BR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3196654" y="6167783"/>
            <a:ext cx="3600301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6.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Ther Adv Med Oncol 2023, Vol. 15: 1–12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7.Gong S, Li Q, Yu X and Yang S (2024) Front. Immunol. 15:1362537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lvl="0" algn="l" defTabSz="410845" hangingPunct="1">
              <a:defRPr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8.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ASTRUM-005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研究方案：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斯鲁利单抗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 vs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algn="l" defTabSz="410845" hangingPunct="1">
              <a:defRPr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9"/>
            </p:custDataLst>
          </p:nvPr>
        </p:nvSpPr>
        <p:spPr>
          <a:xfrm>
            <a:off x="6621616" y="6095504"/>
            <a:ext cx="4037285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10845" hangingPunct="1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IMpower133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研究方案：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阿替利珠单抗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 defTabSz="410845" hangingPunct="1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CASPIAN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研究方案：度伐利尤单抗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</a:t>
            </a:r>
            <a:r>
              <a:rPr lang="en-US" altLang="zh-CN" sz="800" b="0" kern="120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  <a:sym typeface="微软雅黑" panose="020B0503020204020204" pitchFamily="34" charset="-122"/>
              </a:rPr>
              <a:t>EP/EC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vs </a:t>
            </a:r>
            <a:r>
              <a:rPr lang="en-US" altLang="zh-CN" sz="800" b="0" kern="120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  <a:sym typeface="微软雅黑" panose="020B0503020204020204" pitchFamily="34" charset="-122"/>
              </a:rPr>
              <a:t>EP/EC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CAPSTION-1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研究方案阿得贝利单抗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 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RATIONALE-312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研究方案：替雷利珠单抗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13. EXTENTORCH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研究方案：特瑞普利单抗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 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下箭头 19"/>
          <p:cNvSpPr/>
          <p:nvPr>
            <p:custDataLst>
              <p:tags r:id="rId10"/>
            </p:custDataLst>
          </p:nvPr>
        </p:nvSpPr>
        <p:spPr>
          <a:xfrm>
            <a:off x="9400302" y="2274580"/>
            <a:ext cx="1628937" cy="1005780"/>
          </a:xfrm>
          <a:prstGeom prst="downArrow">
            <a:avLst>
              <a:gd name="adj1" fmla="val 53016"/>
              <a:gd name="adj2" fmla="val 40880"/>
            </a:avLst>
          </a:prstGeom>
          <a:solidFill>
            <a:srgbClr val="C00000">
              <a:alpha val="80000"/>
            </a:srgb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微软雅黑" charset="0"/>
                <a:ea typeface="微软雅黑" charset="0"/>
                <a:cs typeface="微软雅黑" charset="0"/>
                <a:sym typeface="Helvetica Neue Medium" panose="02000503000000020004"/>
              </a:rPr>
              <a:t>降低</a:t>
            </a:r>
            <a:endParaRPr kumimoji="0" lang="en-US" altLang="zh-CN" sz="140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charset="0"/>
              <a:ea typeface="微软雅黑" charset="0"/>
              <a:cs typeface="微软雅黑" charset="0"/>
              <a:sym typeface="Helvetica Neue Medium" panose="02000503000000020004"/>
            </a:endParaRPr>
          </a:p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微软雅黑" charset="0"/>
                <a:ea typeface="微软雅黑" charset="0"/>
                <a:cs typeface="微软雅黑" charset="0"/>
                <a:sym typeface="Helvetica Neue Medium" panose="02000503000000020004"/>
              </a:rPr>
              <a:t>死亡风险</a:t>
            </a:r>
            <a:r>
              <a:rPr kumimoji="0" lang="en-US" altLang="zh-CN" sz="1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微软雅黑" charset="0"/>
                <a:ea typeface="微软雅黑" charset="0"/>
                <a:cs typeface="微软雅黑" charset="0"/>
                <a:sym typeface="Helvetica Neue Medium" panose="02000503000000020004"/>
              </a:rPr>
              <a:t>40%</a:t>
            </a:r>
            <a:endParaRPr kumimoji="0" lang="zh-CN" altLang="en-US" sz="140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charset="0"/>
              <a:ea typeface="微软雅黑" charset="0"/>
              <a:cs typeface="微软雅黑" charset="0"/>
              <a:sym typeface="Helvetica Neue Medium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>
          <a:xfrm>
            <a:off x="469363" y="6549599"/>
            <a:ext cx="227625" cy="313546"/>
          </a:xfrm>
        </p:spPr>
        <p:txBody>
          <a:bodyPr/>
          <a:lstStyle/>
          <a:p>
            <a:fld id="{21FD6EF0-FAB1-9348-82E7-2853FE8B1C4F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0" name="灯片编号占位符 3"/>
          <p:cNvSpPr txBox="1"/>
          <p:nvPr/>
        </p:nvSpPr>
        <p:spPr>
          <a:xfrm>
            <a:off x="469363" y="6549599"/>
            <a:ext cx="227625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defPPr marL="0" marR="0" indent="0" algn="l" defTabSz="3429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675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 Light" panose="02000503000000020004"/>
                <a:ea typeface="Helvetica Neue Light" panose="02000503000000020004"/>
                <a:cs typeface="Helvetica Neue Light" panose="02000503000000020004"/>
                <a:sym typeface="Helvetica Neue Light" panose="02000503000000020004"/>
              </a:defRPr>
            </a:lvl1pPr>
            <a:lvl2pPr marL="0" marR="0" indent="8572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2pPr>
            <a:lvl3pPr marL="0" marR="0" indent="17145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3pPr>
            <a:lvl4pPr marL="0" marR="0" indent="25717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4pPr>
            <a:lvl5pPr marL="0" marR="0" indent="34290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5pPr>
            <a:lvl6pPr marL="0" marR="0" indent="42862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6pPr>
            <a:lvl7pPr marL="0" marR="0" indent="51435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7pPr>
            <a:lvl8pPr marL="0" marR="0" indent="600075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8pPr>
            <a:lvl9pPr marL="0" marR="0" indent="685800" algn="ctr" defTabSz="3079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 panose="02000503000000020004"/>
                <a:ea typeface="Helvetica Neue" panose="02000503000000020004"/>
                <a:cs typeface="Helvetica Neue" panose="02000503000000020004"/>
                <a:sym typeface="Helvetica Neue" panose="02000503000000020004"/>
              </a:defRPr>
            </a:lvl9pPr>
          </a:lstStyle>
          <a:p>
            <a:fld id="{21FD6EF0-FAB1-9348-82E7-2853FE8B1C4F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60" name="文本框 1059"/>
          <p:cNvSpPr txBox="1"/>
          <p:nvPr/>
        </p:nvSpPr>
        <p:spPr>
          <a:xfrm>
            <a:off x="848932" y="6140557"/>
            <a:ext cx="3304051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 ASCO. Abstract #8093.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/10.1080/14796694.2024.2376514</a:t>
            </a:r>
            <a:endParaRPr lang="en-GB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3.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/10.1016/j.lungcan.2023.02.003</a:t>
            </a:r>
            <a:endParaRPr lang="zh-CN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4.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: 10.1177/17588359231206147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5.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/10.3389/fimmu.2023.1197044.</a:t>
            </a:r>
            <a:endParaRPr lang="pt-BR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898" y="1739669"/>
            <a:ext cx="9353262" cy="7612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35000"/>
              </a:lnSpc>
              <a:spcAft>
                <a:spcPts val="300"/>
              </a:spcAft>
              <a:buFont typeface="Arial" panose="020B0604020202090204" pitchFamily="34" charset="0"/>
              <a:buChar char="•"/>
            </a:pP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Meta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分析表明，所有小细胞肺癌患者的一线免疫治疗中，斯鲁利单抗在总生存期方面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获益最大</a:t>
            </a:r>
            <a:endParaRPr lang="en-US" altLang="zh-CN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just">
              <a:lnSpc>
                <a:spcPct val="135000"/>
              </a:lnSpc>
              <a:spcAft>
                <a:spcPts val="300"/>
              </a:spcAft>
              <a:buFont typeface="Arial" panose="020B0604020202090204" pitchFamily="34" charset="0"/>
              <a:buChar char="•"/>
            </a:pP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在所有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PD-(L)1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抑制剂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降低死亡风险程度最高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达</a:t>
            </a:r>
            <a:r>
              <a:rPr lang="en-US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  <a:endParaRPr lang="en-US" altLang="zh-CN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4975" y="1335891"/>
            <a:ext cx="6727825" cy="3904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7</a:t>
            </a:r>
            <a:r>
              <a: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项</a:t>
            </a:r>
            <a:r>
              <a:rPr kumimoji="0" lang="en-US" altLang="zh-CN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Meta</a:t>
            </a:r>
            <a:r>
              <a: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分析</a:t>
            </a:r>
            <a:r>
              <a:rPr lang="en-US" altLang="zh-CN" sz="1600" b="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1</a:t>
            </a:r>
            <a:r>
              <a:rPr kumimoji="0" lang="en-US" altLang="zh-CN" sz="1600" b="0" i="0" u="none" strike="noStrike" cap="none" spc="0" normalizeH="0" baseline="3000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-7</a:t>
            </a:r>
            <a:r>
              <a:rPr kumimoji="0" lang="zh-CN" altLang="en-US" sz="16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Helvetica Neue Medium" panose="02000503000000020004"/>
              </a:rPr>
              <a:t>表明斯鲁利单抗是广泛期小细胞肺癌一线最佳选择</a:t>
            </a:r>
            <a:endParaRPr kumimoji="0" lang="zh-CN" altLang="en-US" sz="16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 Neue Medium" panose="02000503000000020004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96654" y="6177943"/>
            <a:ext cx="3600301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6.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Ther Adv Med Oncol 2023, Vol. 15: 1–12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7.Gong S, Li Q, Yu X and Yang S (2024) Front. Immunol. 15:1362537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lvl="0" algn="l" defTabSz="410845" hangingPunct="1">
              <a:defRPr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8.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ASTRUM-005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研究方案：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斯鲁利单抗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 vs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lvl="0" algn="l" defTabSz="410845" hangingPunct="1">
              <a:defRPr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 defTabSz="410845" hangingPunct="1">
              <a:defRPr/>
            </a:pP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IMpower133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研究方案：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阿替利珠单抗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21616" y="6262976"/>
            <a:ext cx="4037285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410845" hangingPunct="1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CASPIAN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研究方案：度伐利尤单抗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</a:t>
            </a:r>
            <a:r>
              <a:rPr lang="en-US" altLang="zh-CN" sz="800" b="0" kern="120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  <a:sym typeface="微软雅黑" panose="020B0503020204020204" pitchFamily="34" charset="-122"/>
              </a:rPr>
              <a:t>EP/EC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vs </a:t>
            </a:r>
            <a:r>
              <a:rPr lang="en-US" altLang="zh-CN" sz="800" b="0" kern="120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  <a:sym typeface="微软雅黑" panose="020B0503020204020204" pitchFamily="34" charset="-122"/>
              </a:rPr>
              <a:t>EP/EC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CAPSTION-1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研究方案阿得贝利单抗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 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RATIONALE-312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研究方案：替雷利珠单抗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13. EXTENTORCH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研究方案：特瑞普利单抗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vs 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安慰剂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+EP/EC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en-US" altLang="zh-CN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Meta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分析证实，斯鲁利单抗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降低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广泛期小细胞肺癌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死亡风险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获益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最大</a:t>
            </a:r>
            <a:endParaRPr lang="zh-CN" altLang="en-US" sz="25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  <p:sp>
        <p:nvSpPr>
          <p:cNvPr id="25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有效性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34898" y="2948697"/>
          <a:ext cx="11388802" cy="22105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88720"/>
                <a:gridCol w="1700603"/>
                <a:gridCol w="1649301"/>
                <a:gridCol w="1857503"/>
                <a:gridCol w="1679182"/>
                <a:gridCol w="1561738"/>
                <a:gridCol w="1751755"/>
              </a:tblGrid>
              <a:tr h="823279">
                <a:tc>
                  <a:txBody>
                    <a:bodyPr/>
                    <a:lstStyle/>
                    <a:p>
                      <a:pPr algn="ctr"/>
                      <a:endParaRPr lang="zh-CN" altLang="en-US" sz="14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10845" hangingPunct="1">
                        <a:defRPr/>
                      </a:pP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斯鲁利单抗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+EC vs</a:t>
                      </a:r>
                      <a:endParaRPr lang="en-US" altLang="zh-CN" sz="12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lvl="0" algn="ctr" defTabSz="410845" hangingPunct="1">
                        <a:defRPr/>
                      </a:pP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安慰剂</a:t>
                      </a:r>
                      <a:r>
                        <a:rPr lang="en-US" altLang="zh-CN" sz="1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+EC</a:t>
                      </a:r>
                      <a:r>
                        <a:rPr lang="en-US" altLang="zh-CN" sz="1200" b="0" i="0" u="none" strike="noStrike" kern="1200" cap="none" spc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8</a:t>
                      </a:r>
                      <a:endParaRPr lang="zh-CN" altLang="en-US" sz="1200" b="0" i="0" u="none" strike="noStrike" kern="1200" cap="none" spc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阿替利珠单抗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 vs 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lt"/>
                      </a:endParaRPr>
                    </a:p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9</a:t>
                      </a:r>
                      <a:endParaRPr lang="zh-CN" altLang="en-US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度伐利尤单抗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+EP/EC vs EP/EC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10</a:t>
                      </a:r>
                      <a:endParaRPr lang="zh-CN" altLang="en-US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阿得贝利单抗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 vs</a:t>
                      </a:r>
                      <a:endParaRPr lang="en-US" altLang="zh-CN" sz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 </a:t>
                      </a:r>
                      <a:r>
                        <a:rPr lang="zh-CN" altLang="en-US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11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替雷利珠单抗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+EP/EC vs</a:t>
                      </a:r>
                      <a:r>
                        <a:rPr lang="zh-CN" altLang="en-US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安慰剂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+EP/EC</a:t>
                      </a:r>
                      <a:r>
                        <a:rPr lang="en-US" altLang="zh-CN" sz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lt"/>
                        </a:rPr>
                        <a:t>12</a:t>
                      </a:r>
                      <a:endParaRPr lang="en-US" altLang="zh-CN" sz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特瑞普利单抗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+EP/EC vs </a:t>
                      </a:r>
                      <a:endParaRPr lang="en-US" altLang="zh-CN" sz="12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Helvetica Neue" panose="0200050300000002000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安慰剂</a:t>
                      </a: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+EP/EC</a:t>
                      </a:r>
                      <a:r>
                        <a:rPr lang="en-US" altLang="zh-CN" sz="1200" b="1" kern="1200" baseline="3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Helvetica Neue" panose="02000503000000020004"/>
                        </a:rPr>
                        <a:t>13</a:t>
                      </a:r>
                      <a:endParaRPr lang="zh-CN" altLang="en-US" sz="1200" b="1" kern="1200" baseline="30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6169">
                <a:tc>
                  <a:txBody>
                    <a:bodyPr/>
                    <a:lstStyle/>
                    <a:p>
                      <a:pPr marL="0" marR="0" indent="0" algn="ctr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中位总生存期（月）</a:t>
                      </a:r>
                      <a:endParaRPr lang="zh-CN" alt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15.8 vs 11.1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4.7↑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）</a:t>
                      </a:r>
                      <a:endParaRPr lang="zh-CN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Helvetica Neue Light" panose="02000503000000020004"/>
                      </a:endParaRPr>
                    </a:p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HR=0.60 </a:t>
                      </a:r>
                      <a:endParaRPr lang="en-US" altLang="zh-CN" sz="12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Helvetica Neue Light" panose="020005030000000200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12.3 vs 10.3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2.0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 =0.76 </a:t>
                      </a:r>
                      <a:endParaRPr lang="it-IT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12.9 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vs 10.5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2.4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）</a:t>
                      </a:r>
                      <a:endParaRPr lang="it-IT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HR=0.71</a:t>
                      </a:r>
                      <a:endParaRPr lang="it-IT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15.3 vs 12.8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2.5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HR=0.72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15.5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vs 13.5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（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2.0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HR=0.75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14.6 vs 13.3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1.3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503050405090304" pitchFamily="18" charset="0"/>
                        <a:sym typeface="微软雅黑" panose="020B0503020204020204" pitchFamily="34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HR=0.80 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01084">
                <a:tc>
                  <a:txBody>
                    <a:bodyPr/>
                    <a:lstStyle/>
                    <a:p>
                      <a:pPr marL="0" marR="0" indent="0" algn="ctr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中位无进展生存期</a:t>
                      </a:r>
                      <a:endParaRPr lang="en-US" altLang="zh-CN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  <a:p>
                      <a:pPr marL="0" marR="0" indent="0" algn="ctr" defTabSz="410845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lt"/>
                        </a:rPr>
                        <a:t>（月）</a:t>
                      </a:r>
                      <a:endParaRPr lang="zh-CN" alt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lt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5.8 vs 4.3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1.5↑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）</a:t>
                      </a:r>
                      <a:endParaRPr lang="zh-CN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Helvetica Neue Light" panose="02000503000000020004"/>
                      </a:endParaRPr>
                    </a:p>
                    <a:p>
                      <a:pPr marL="0" marR="0" lvl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Helvetica Neue Light" panose="02000503000000020004"/>
                        </a:rPr>
                        <a:t>HR=0.47</a:t>
                      </a:r>
                      <a:endParaRPr lang="en-US" altLang="zh-CN" sz="12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Helvetica Neue Light" panose="0200050300000002000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5.2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vs 4.3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0.9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HR=0.77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5.1 vs 5.4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0.3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↓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HR=0.78 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5.8 vs 5.6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0.2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HR=0.67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1084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4.8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 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vs 4.3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（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0.5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  <a:p>
                      <a:pPr marL="0" marR="0" lvl="0" indent="0" algn="ctr" defTabSz="41084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  <a:sym typeface="+mn-lt"/>
                        </a:rPr>
                        <a:t>HR=0.63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  <a:sym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0845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5.8 vs 5.6</a:t>
                      </a:r>
                      <a:r>
                        <a:rPr lang="zh-CN" altLang="en-US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0.2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↑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503050405090304" pitchFamily="18" charset="0"/>
                          <a:sym typeface="微软雅黑" panose="020B0503020204020204" pitchFamily="34" charset="-122"/>
                        </a:rPr>
                        <a:t>）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  <a:p>
                      <a:pPr marL="0" marR="0" indent="0" algn="ctr" defTabSz="410845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HR=0.67 </a:t>
                      </a:r>
                      <a:endParaRPr lang="en-US" altLang="zh-CN" sz="12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1635125" y="3566160"/>
            <a:ext cx="1671320" cy="1821815"/>
          </a:xfrm>
          <a:prstGeom prst="rect">
            <a:avLst/>
          </a:prstGeom>
          <a:noFill/>
          <a:ln w="25400" cap="flat">
            <a:solidFill>
              <a:srgbClr val="C00000"/>
            </a:solidFill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altLang="zh-CN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" panose="02000503000000020004"/>
            </a:endParaRPr>
          </a:p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" panose="020005030000000200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>
          <a:xfrm>
            <a:off x="429607" y="6549599"/>
            <a:ext cx="227625" cy="313546"/>
          </a:xfrm>
        </p:spPr>
        <p:txBody>
          <a:bodyPr/>
          <a:lstStyle/>
          <a:p>
            <a:fld id="{21FD6EF0-FAB1-9348-82E7-2853FE8B1C4F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411508" y="1359568"/>
          <a:ext cx="11412192" cy="477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3186"/>
                <a:gridCol w="4624603"/>
                <a:gridCol w="1238327"/>
                <a:gridCol w="1886076"/>
              </a:tblGrid>
              <a:tr h="5654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指南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推荐级别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证据级别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1024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广泛期小细胞肺癌一线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中国临床肿瘤学会（</a:t>
                      </a:r>
                      <a:r>
                        <a:rPr lang="en-GB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CSCO</a:t>
                      </a:r>
                      <a:r>
                        <a:rPr lang="zh-CN" altLang="en-GB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）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小细胞肺癌诊疗指南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2025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I级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en-GB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类</a:t>
                      </a:r>
                      <a:endParaRPr lang="zh-CN" altLang="en-US" sz="1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1024">
                <a:tc vMerge="1"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中华医学会肺癌临床诊疗指南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(2023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I级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1024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食管鳞癌一线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中国临床肿瘤学会（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CSCO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）食管癌诊疗指南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(2024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I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en-GB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1024">
                <a:tc vMerge="1"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中国食管癌放射治疗指南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(2024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I</a:t>
                      </a: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en-GB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1024">
                <a:tc row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鳞状非小细胞肺癌一线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中国临床肿瘤学会（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CSCO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）非小细胞肺癌诊疗指南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2025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1024">
                <a:tc vMerge="1"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中华医学会肺癌临床诊疗指南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(2023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10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非鳞状非小细胞肺癌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中国临床肿瘤学会（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CSCO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）非小细胞肺癌诊疗指南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2025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b="1" dirty="0">
                          <a:solidFill>
                            <a:srgbClr val="C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I级</a:t>
                      </a:r>
                      <a:endParaRPr lang="zh-CN" altLang="en-US" sz="1400" b="1" dirty="0">
                        <a:solidFill>
                          <a:srgbClr val="C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类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有效性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斯鲁利单抗获得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权威指南最高级别推荐</a:t>
            </a:r>
            <a:endParaRPr lang="zh-CN" altLang="en-US" sz="25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08904" y="5891624"/>
            <a:ext cx="4235521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fr-FR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Zhang T,et al. Front Immunol. 2023 Jun 26:14:1197044.</a:t>
            </a:r>
            <a:endParaRPr lang="fr-FR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/10.1080/14796694.2024.2376514</a:t>
            </a:r>
            <a:endParaRPr lang="en-GB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3.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/10.1016/j.lungcan.2023.02.003</a:t>
            </a:r>
            <a:endParaRPr lang="zh-CN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4.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: 10.1177/17588359231206147</a:t>
            </a:r>
            <a:endParaRPr lang="zh-CN" altLang="en-US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5.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doi.org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/10.3389/fimmu.2023.1197044.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49314" y="1771482"/>
            <a:ext cx="8274384" cy="93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5000"/>
              </a:lnSpc>
              <a:buClr>
                <a:schemeClr val="tx1"/>
              </a:buClr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总体安全性良好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，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发生率≥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10%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的不良反应包括：贫血、中性粒细胞计数降低、白细胞计数降低、血小板计数降低、丙氨酸氨基转移酶升高和恶心、甲状腺功能减退、天门冬氨酸氨基转移酶升高、食欲减退、乏力、肺部炎症和呕吐。主要为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1-2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级和非严重事件。不良反应可预测、可处理。</a:t>
            </a:r>
            <a:endParaRPr lang="zh-CN" altLang="en-US" sz="1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" name="矩形: 剪去单角 22"/>
          <p:cNvSpPr/>
          <p:nvPr/>
        </p:nvSpPr>
        <p:spPr>
          <a:xfrm>
            <a:off x="434899" y="1771482"/>
            <a:ext cx="2938678" cy="864000"/>
          </a:xfrm>
          <a:prstGeom prst="snip1Rect">
            <a:avLst>
              <a:gd name="adj" fmla="val 24144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 Neue Medium" panose="020005030000000200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4898" y="1904330"/>
            <a:ext cx="2938677" cy="641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药品说明书收载的</a:t>
            </a:r>
            <a:endParaRPr lang="en-US" altLang="zh-CN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安全性信息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549316" y="3261093"/>
            <a:ext cx="8337884" cy="37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月在中国获得首次上市许可以来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未收到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（中国和全球其他国家或地区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 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药监部门的安全警告。</a:t>
            </a:r>
            <a:endParaRPr lang="zh-CN" altLang="en-US" sz="1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: 剪去单角 40"/>
          <p:cNvSpPr/>
          <p:nvPr/>
        </p:nvSpPr>
        <p:spPr>
          <a:xfrm>
            <a:off x="434900" y="3008911"/>
            <a:ext cx="2938676" cy="864000"/>
          </a:xfrm>
          <a:prstGeom prst="snip1Rect">
            <a:avLst>
              <a:gd name="adj" fmla="val 23376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 Neue Medium" panose="02000503000000020004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34899" y="3143941"/>
            <a:ext cx="2938675" cy="637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发生情况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549315" y="4412689"/>
            <a:ext cx="8274383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defTabSz="410845" hangingPunct="1">
              <a:lnSpc>
                <a:spcPct val="150000"/>
              </a:lnSpc>
              <a:defRPr/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网状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Meta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分析</a:t>
            </a:r>
            <a:r>
              <a:rPr lang="en-US" altLang="zh-CN" sz="1400" b="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1-10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结果显示，斯鲁利单抗联合化疗与同类药物的治疗方案相比，在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安全性和毒性方面没有显著差异</a:t>
            </a:r>
            <a:r>
              <a:rPr lang="en-US" altLang="zh-CN" sz="1400" b="0" baseline="30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11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。</a:t>
            </a:r>
            <a:endParaRPr lang="en-US" altLang="zh-CN" sz="1400" b="0" dirty="0">
              <a:solidFill>
                <a:schemeClr val="tx1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Helvetica Neue Light" panose="02000503000000020004"/>
            </a:endParaRPr>
          </a:p>
        </p:txBody>
      </p:sp>
      <p:sp>
        <p:nvSpPr>
          <p:cNvPr id="47" name="矩形: 剪去单角 46"/>
          <p:cNvSpPr/>
          <p:nvPr/>
        </p:nvSpPr>
        <p:spPr>
          <a:xfrm>
            <a:off x="434901" y="4372477"/>
            <a:ext cx="2938674" cy="891536"/>
          </a:xfrm>
          <a:prstGeom prst="snip1Rect">
            <a:avLst>
              <a:gd name="adj" fmla="val 23970"/>
            </a:avLst>
          </a:prstGeom>
          <a:solidFill>
            <a:schemeClr val="bg1">
              <a:lumMod val="8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Helvetica Neue Medium" panose="02000503000000020004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34900" y="4529354"/>
            <a:ext cx="2938673" cy="637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同治疗领域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药品安全性比较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安全性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斯鲁利单抗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总体安全性良好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，与同类药物的治疗方案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安全性相当</a:t>
            </a:r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，不良</a:t>
            </a:r>
            <a:endParaRPr lang="en-US" altLang="zh-CN" sz="2500" dirty="0"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  <a:p>
            <a:pPr algn="l"/>
            <a:r>
              <a:rPr lang="zh-CN" altLang="en-US" sz="2500" dirty="0"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反应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多为</a:t>
            </a:r>
            <a:r>
              <a:rPr lang="en-US" altLang="zh-CN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1-2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级和非严重事件</a:t>
            </a:r>
            <a:endParaRPr lang="zh-CN" altLang="en-US" sz="25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549316" y="3077191"/>
            <a:ext cx="8274384" cy="0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直接连接符 31"/>
          <p:cNvCxnSpPr/>
          <p:nvPr/>
        </p:nvCxnSpPr>
        <p:spPr>
          <a:xfrm>
            <a:off x="3549316" y="3872911"/>
            <a:ext cx="8274384" cy="0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直接连接符 32"/>
          <p:cNvCxnSpPr/>
          <p:nvPr/>
        </p:nvCxnSpPr>
        <p:spPr>
          <a:xfrm>
            <a:off x="3549316" y="5248308"/>
            <a:ext cx="8274384" cy="0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文本框 7"/>
          <p:cNvSpPr txBox="1"/>
          <p:nvPr/>
        </p:nvSpPr>
        <p:spPr>
          <a:xfrm>
            <a:off x="3913644" y="5872569"/>
            <a:ext cx="610076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6.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Ther Adv Med Oncol 2023, Vol. 15: 1–12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7.Gong S, Li Q, Yu X and Yang S (2024) Front. Immunol. 15:1362537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90204" pitchFamily="34" charset="0"/>
              <a:sym typeface="Arial" panose="020B0604020202090204" pitchFamily="34" charset="0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8.2025 ASCO. Abstract #8093.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Jing Huang, Song, Yan et al. Nature medicine vol. 29,2 (2023): 473-482. 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10.Jing Huang, Yan Song, </a:t>
            </a:r>
            <a:r>
              <a:rPr lang="en-US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Xiaoge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Kou, et al.2023 ASCO Abs e16016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95709" y="5891624"/>
            <a:ext cx="2814807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11.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国家药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监局药品审评中心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技术审评报告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幻灯片" r:id="rId2" imgW="7763510" imgH="10049510" progId="TCLayout.ActiveDocument.1">
                  <p:embed/>
                </p:oleObj>
              </mc:Choice>
              <mc:Fallback>
                <p:oleObj name="think-cell 幻灯片" r:id="rId2" imgW="7763510" imgH="10049510" progId="TCLayout.ActiveDocument.1">
                  <p:embed/>
                  <p:pic>
                    <p:nvPicPr>
                      <p:cNvPr id="0" name="think-cell data - do not delet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21FD6EF0-FAB1-9348-82E7-2853FE8B1C4F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160" name="图片 1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1482" y="-286336"/>
            <a:ext cx="523875" cy="359092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17840" y="6075218"/>
            <a:ext cx="10895010" cy="830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Yongqiang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Shan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Yizhou Zhang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et al. 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MABS 2024, VOL. 16, NO. 1, 2419838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Weido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Issafras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H, Fan S, Tseng C-L, Cheng Y, Lin P, Xiao L, et al. (2021) Structural basis of HLX10 PD-1 receptor recognition, a promising anti-PD-1 antibody clinical candidate for cancer immunotherapy.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PLoS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ONE 16(12): e0257972.</a:t>
            </a:r>
            <a:endParaRPr lang="en-GB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en-US" altLang="en-GB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2025 ASCO. Abstract #8093.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4.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 </a:t>
            </a:r>
            <a:r>
              <a:rPr lang="en-GB" altLang="zh-CN" sz="800" b="0" dirty="0" err="1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doi.org</a:t>
            </a:r>
            <a:r>
              <a:rPr lang="en-GB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90204" pitchFamily="34" charset="0"/>
              </a:rPr>
              <a:t>/10.1080/14796694.2024.2376514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dirty="0">
                <a:solidFill>
                  <a:schemeClr val="bg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Jing Huang, Song, Yan et al. Nature medicine vol. 29,2 (2023): 473-482. </a:t>
            </a:r>
            <a:endParaRPr lang="en-US" altLang="zh-CN" sz="800" b="0" dirty="0">
              <a:solidFill>
                <a:schemeClr val="bg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同侧圆角矩形 4"/>
          <p:cNvSpPr/>
          <p:nvPr/>
        </p:nvSpPr>
        <p:spPr>
          <a:xfrm rot="10800000">
            <a:off x="10682605" y="1905"/>
            <a:ext cx="1141095" cy="374650"/>
          </a:xfrm>
          <a:prstGeom prst="round2Same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 panose="02000503000000020004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803890" y="0"/>
            <a:ext cx="898525" cy="3575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spAutoFit/>
          </a:bodyPr>
          <a:lstStyle/>
          <a:p>
            <a:pPr marL="0" marR="0" indent="0" algn="ctr" defTabSz="82169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Helvetica Neue" panose="02000503000000020004"/>
                <a:sym typeface="Arial" panose="020B0604020202090204" pitchFamily="34" charset="0"/>
              </a:rPr>
              <a:t>创新性</a:t>
            </a:r>
            <a:endParaRPr kumimoji="0" lang="zh-CN" altLang="en-US" sz="14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90204" pitchFamily="34" charset="0"/>
              <a:ea typeface="微软雅黑" panose="020B0503020204020204" pitchFamily="34" charset="-122"/>
              <a:cs typeface="Helvetica Neue" panose="02000503000000020004"/>
              <a:sym typeface="Arial" panose="020B060402020209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0040" y="44450"/>
            <a:ext cx="10362565" cy="10890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anchor="ctr" anchorCtr="0">
            <a:noAutofit/>
          </a:bodyPr>
          <a:lstStyle/>
          <a:p>
            <a:pPr algn="l"/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斯鲁利单抗的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创新结构</a:t>
            </a:r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高效实现</a:t>
            </a:r>
            <a:r>
              <a:rPr lang="zh-CN" altLang="en-US" sz="25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广泛期小细胞肺癌生存获益</a:t>
            </a:r>
            <a:r>
              <a:rPr lang="zh-CN" altLang="en-US" sz="25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Heavy" panose="020B0A00000000000000" charset="-122"/>
              </a:rPr>
              <a:t>优势</a:t>
            </a:r>
            <a:endParaRPr lang="zh-CN" altLang="en-US" sz="25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Heavy" panose="020B0A00000000000000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16630" y="4509617"/>
            <a:ext cx="112974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zh-CN" altLang="en-US" sz="1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斯鲁利单抗的应用创新</a:t>
            </a:r>
            <a:endParaRPr lang="zh-CN" altLang="en-US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70944" y="4891227"/>
            <a:ext cx="11388802" cy="12257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1450" indent="-171450" algn="l" defTabSz="410845" hangingPunct="1">
              <a:lnSpc>
                <a:spcPct val="135000"/>
              </a:lnSpc>
              <a:buFont typeface="Arial" panose="020B0604020202090204" pitchFamily="34" charset="0"/>
              <a:buChar char="•"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治疗用生物制品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1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类新药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D6D5D5">
                    <a:lumMod val="25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，获得我国序列及制剂专利证书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D6D5D5">
                  <a:lumMod val="25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 Light" panose="02000503000000020004"/>
            </a:endParaRPr>
          </a:p>
          <a:p>
            <a:pPr marL="171450" marR="0" lvl="0" indent="-171450" algn="l" defTabSz="410845" eaLnBrk="1" fontAlgn="auto" latinLnBrk="0" hangingPunct="1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90204" pitchFamily="34" charset="0"/>
              <a:buChar char="•"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首个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在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美国 </a:t>
            </a:r>
            <a:r>
              <a:rPr kumimoji="0" lang="en-GB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FDA 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和欧盟 </a:t>
            </a:r>
            <a:r>
              <a:rPr kumimoji="0" lang="en-GB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EC 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获得广泛期小细胞肺癌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孤儿药资格认定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的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PD-1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抑制剂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，首个且唯一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在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欧盟上市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用于</a:t>
            </a:r>
            <a:r>
              <a:rPr lang="zh-CN" altLang="en-US" sz="1400" b="0" dirty="0"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广泛期小细胞肺癌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治疗的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PD-1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Helvetica Neue Light" panose="02000503000000020004"/>
              </a:rPr>
              <a:t>抑制剂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Helvetica Neue Light" panose="02000503000000020004"/>
            </a:endParaRPr>
          </a:p>
          <a:p>
            <a:pPr marL="171450" indent="-171450" algn="l" defTabSz="410845" hangingPunct="1">
              <a:lnSpc>
                <a:spcPct val="135000"/>
              </a:lnSpc>
              <a:buFont typeface="Arial" panose="020B0604020202090204" pitchFamily="34" charset="0"/>
              <a:buChar char="•"/>
              <a:defRPr/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可用于轻度肝功能、肾功能损伤以及老年人群（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岁及以上）等特殊人群，且无需进行剂量调整。</a:t>
            </a:r>
            <a:endParaRPr lang="zh-CN" altLang="en-US" sz="1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562829" y="1327908"/>
            <a:ext cx="1321296" cy="1008000"/>
            <a:chOff x="1884135" y="1334404"/>
            <a:chExt cx="1321296" cy="1008000"/>
          </a:xfrm>
        </p:grpSpPr>
        <p:sp>
          <p:nvSpPr>
            <p:cNvPr id="7" name="Index-1"/>
            <p:cNvSpPr/>
            <p:nvPr>
              <p:custDataLst>
                <p:tags r:id="rId5"/>
              </p:custDataLst>
            </p:nvPr>
          </p:nvSpPr>
          <p:spPr>
            <a:xfrm>
              <a:off x="2055805" y="1374001"/>
              <a:ext cx="1149626" cy="882798"/>
            </a:xfrm>
            <a:custGeom>
              <a:avLst/>
              <a:gdLst>
                <a:gd name="connsiteX0" fmla="*/ 585898 w 1182349"/>
                <a:gd name="connsiteY0" fmla="*/ 0 h 1180103"/>
                <a:gd name="connsiteX1" fmla="*/ 1064660 w 1182349"/>
                <a:gd name="connsiteY1" fmla="*/ 372875 h 1180103"/>
                <a:gd name="connsiteX2" fmla="*/ 1064660 w 1182349"/>
                <a:gd name="connsiteY2" fmla="*/ 815448 h 1180103"/>
                <a:gd name="connsiteX3" fmla="*/ 596452 w 1182349"/>
                <a:gd name="connsiteY3" fmla="*/ 1180103 h 1180103"/>
                <a:gd name="connsiteX4" fmla="*/ 117690 w 1182349"/>
                <a:gd name="connsiteY4" fmla="*/ 807229 h 1180103"/>
                <a:gd name="connsiteX5" fmla="*/ 117690 w 1182349"/>
                <a:gd name="connsiteY5" fmla="*/ 364655 h 1180103"/>
                <a:gd name="connsiteX6" fmla="*/ 585898 w 1182349"/>
                <a:gd name="connsiteY6" fmla="*/ 0 h 1180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2349" h="1180103">
                  <a:moveTo>
                    <a:pt x="585898" y="0"/>
                  </a:moveTo>
                  <a:lnTo>
                    <a:pt x="1064660" y="372875"/>
                  </a:lnTo>
                  <a:cubicBezTo>
                    <a:pt x="1221579" y="495088"/>
                    <a:pt x="1221579" y="693235"/>
                    <a:pt x="1064660" y="815448"/>
                  </a:cubicBezTo>
                  <a:lnTo>
                    <a:pt x="596452" y="1180103"/>
                  </a:lnTo>
                  <a:lnTo>
                    <a:pt x="117690" y="807229"/>
                  </a:lnTo>
                  <a:cubicBezTo>
                    <a:pt x="-39229" y="685015"/>
                    <a:pt x="-39229" y="486868"/>
                    <a:pt x="117690" y="364655"/>
                  </a:cubicBezTo>
                  <a:lnTo>
                    <a:pt x="5858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144000" rtlCol="0" anchor="ctr"/>
            <a:lstStyle/>
            <a:p>
              <a:pPr algn="r"/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1"/>
            <p:cNvSpPr/>
            <p:nvPr/>
          </p:nvSpPr>
          <p:spPr>
            <a:xfrm>
              <a:off x="1964481" y="1334404"/>
              <a:ext cx="934479" cy="942805"/>
            </a:xfrm>
            <a:prstGeom prst="ellipse">
              <a:avLst/>
            </a:prstGeom>
            <a:gradFill flip="none" rotWithShape="1">
              <a:gsLst>
                <a:gs pos="45000">
                  <a:schemeClr val="bg1"/>
                </a:gs>
                <a:gs pos="64000">
                  <a:srgbClr val="EEEEEE"/>
                </a:gs>
              </a:gsLst>
              <a:lin ang="8100000" scaled="1"/>
              <a:tileRect/>
            </a:gradFill>
            <a:ln>
              <a:solidFill>
                <a:schemeClr val="bg1">
                  <a:lumMod val="95000"/>
                </a:schemeClr>
              </a:solidFill>
            </a:ln>
            <a:effectLst>
              <a:outerShdw blurRad="139700" dist="152400" dir="8100000" algn="tr" rotWithShape="0">
                <a:schemeClr val="accent4">
                  <a:lumMod val="50000"/>
                  <a:alpha val="24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itle-1"/>
            <p:cNvSpPr txBox="1"/>
            <p:nvPr>
              <p:custDataLst>
                <p:tags r:id="rId6"/>
              </p:custDataLst>
            </p:nvPr>
          </p:nvSpPr>
          <p:spPr>
            <a:xfrm>
              <a:off x="1884135" y="1705931"/>
              <a:ext cx="10951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结构创新</a:t>
              </a:r>
              <a:r>
                <a:rPr lang="en-US" altLang="zh-CN" sz="1400" b="0" baseline="30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1-2</a:t>
              </a:r>
              <a:endParaRPr lang="zh-CN" altLang="en-US" sz="1400" b="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9" name="1" descr="原子 纯色填充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373516" y="1510662"/>
              <a:ext cx="151102" cy="135548"/>
            </a:xfrm>
            <a:prstGeom prst="rect">
              <a:avLst/>
            </a:prstGeom>
          </p:spPr>
        </p:pic>
        <p:sp>
          <p:nvSpPr>
            <p:cNvPr id="20" name="1"/>
            <p:cNvSpPr/>
            <p:nvPr/>
          </p:nvSpPr>
          <p:spPr>
            <a:xfrm>
              <a:off x="2400345" y="2254990"/>
              <a:ext cx="97444" cy="8741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347971" y="1345466"/>
            <a:ext cx="1224000" cy="972000"/>
            <a:chOff x="7959971" y="1336264"/>
            <a:chExt cx="1224000" cy="972000"/>
          </a:xfrm>
        </p:grpSpPr>
        <p:sp>
          <p:nvSpPr>
            <p:cNvPr id="30" name="Index-3"/>
            <p:cNvSpPr/>
            <p:nvPr>
              <p:custDataLst>
                <p:tags r:id="rId9"/>
              </p:custDataLst>
            </p:nvPr>
          </p:nvSpPr>
          <p:spPr>
            <a:xfrm>
              <a:off x="8081591" y="1374835"/>
              <a:ext cx="1102380" cy="843525"/>
            </a:xfrm>
            <a:custGeom>
              <a:avLst/>
              <a:gdLst>
                <a:gd name="connsiteX0" fmla="*/ 585898 w 1182349"/>
                <a:gd name="connsiteY0" fmla="*/ 0 h 1180103"/>
                <a:gd name="connsiteX1" fmla="*/ 1064660 w 1182349"/>
                <a:gd name="connsiteY1" fmla="*/ 372875 h 1180103"/>
                <a:gd name="connsiteX2" fmla="*/ 1064660 w 1182349"/>
                <a:gd name="connsiteY2" fmla="*/ 815448 h 1180103"/>
                <a:gd name="connsiteX3" fmla="*/ 596452 w 1182349"/>
                <a:gd name="connsiteY3" fmla="*/ 1180103 h 1180103"/>
                <a:gd name="connsiteX4" fmla="*/ 117690 w 1182349"/>
                <a:gd name="connsiteY4" fmla="*/ 807229 h 1180103"/>
                <a:gd name="connsiteX5" fmla="*/ 117690 w 1182349"/>
                <a:gd name="connsiteY5" fmla="*/ 364655 h 1180103"/>
                <a:gd name="connsiteX6" fmla="*/ 585898 w 1182349"/>
                <a:gd name="connsiteY6" fmla="*/ 0 h 1180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2349" h="1180103">
                  <a:moveTo>
                    <a:pt x="585898" y="0"/>
                  </a:moveTo>
                  <a:lnTo>
                    <a:pt x="1064660" y="372875"/>
                  </a:lnTo>
                  <a:cubicBezTo>
                    <a:pt x="1221579" y="495088"/>
                    <a:pt x="1221579" y="693235"/>
                    <a:pt x="1064660" y="815448"/>
                  </a:cubicBezTo>
                  <a:lnTo>
                    <a:pt x="596452" y="1180103"/>
                  </a:lnTo>
                  <a:lnTo>
                    <a:pt x="117690" y="807229"/>
                  </a:lnTo>
                  <a:cubicBezTo>
                    <a:pt x="-39229" y="685015"/>
                    <a:pt x="-39229" y="486868"/>
                    <a:pt x="117690" y="364655"/>
                  </a:cubicBezTo>
                  <a:lnTo>
                    <a:pt x="585898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144000" rtlCol="0" anchor="ctr"/>
            <a:lstStyle/>
            <a:p>
              <a:pPr algn="r"/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3"/>
            <p:cNvSpPr/>
            <p:nvPr/>
          </p:nvSpPr>
          <p:spPr>
            <a:xfrm>
              <a:off x="7959971" y="1336264"/>
              <a:ext cx="937084" cy="920668"/>
            </a:xfrm>
            <a:prstGeom prst="ellipse">
              <a:avLst/>
            </a:prstGeom>
            <a:gradFill flip="none" rotWithShape="1">
              <a:gsLst>
                <a:gs pos="45000">
                  <a:schemeClr val="bg1"/>
                </a:gs>
                <a:gs pos="64000">
                  <a:srgbClr val="EEEEEE"/>
                </a:gs>
              </a:gsLst>
              <a:lin ang="8100000" scaled="1"/>
              <a:tileRect/>
            </a:gradFill>
            <a:ln>
              <a:solidFill>
                <a:schemeClr val="bg1">
                  <a:lumMod val="95000"/>
                </a:schemeClr>
              </a:solidFill>
            </a:ln>
            <a:effectLst>
              <a:outerShdw blurRad="139700" dist="152400" dir="8100000" algn="tr" rotWithShape="0">
                <a:schemeClr val="accent4">
                  <a:lumMod val="50000"/>
                  <a:alpha val="24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itle-3"/>
            <p:cNvSpPr txBox="1"/>
            <p:nvPr>
              <p:custDataLst>
                <p:tags r:id="rId10"/>
              </p:custDataLst>
            </p:nvPr>
          </p:nvSpPr>
          <p:spPr>
            <a:xfrm>
              <a:off x="8193977" y="1709080"/>
              <a:ext cx="458490" cy="153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临床获益</a:t>
              </a:r>
              <a:endPara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33" name="3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>
              <a:fillRect/>
            </a:stretch>
          </p:blipFill>
          <p:spPr>
            <a:xfrm>
              <a:off x="8352196" y="1434761"/>
              <a:ext cx="144892" cy="142354"/>
            </a:xfrm>
            <a:prstGeom prst="rect">
              <a:avLst/>
            </a:prstGeom>
          </p:spPr>
        </p:pic>
        <p:sp>
          <p:nvSpPr>
            <p:cNvPr id="34" name="3"/>
            <p:cNvSpPr/>
            <p:nvPr/>
          </p:nvSpPr>
          <p:spPr>
            <a:xfrm>
              <a:off x="8377922" y="2216462"/>
              <a:ext cx="93439" cy="918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" name="Body-1"/>
          <p:cNvSpPr txBox="1"/>
          <p:nvPr>
            <p:custDataLst>
              <p:tags r:id="rId13"/>
            </p:custDataLst>
          </p:nvPr>
        </p:nvSpPr>
        <p:spPr>
          <a:xfrm>
            <a:off x="814423" y="2342047"/>
            <a:ext cx="4366744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indent="-171450" algn="l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Char char="•"/>
            </a:pPr>
            <a:r>
              <a:rPr lang="en-US" altLang="zh-CN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PD-1</a:t>
            </a:r>
            <a:r>
              <a:rPr lang="zh-CN" altLang="en-US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结合亲和力高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，比纳武利尤单抗高约</a:t>
            </a:r>
            <a:r>
              <a:rPr lang="en-US" altLang="zh-CN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10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倍。</a:t>
            </a:r>
            <a:endParaRPr lang="en-US" altLang="zh-CN" sz="1400" b="0" dirty="0">
              <a:latin typeface="微软雅黑" panose="020B0503020204020204" pitchFamily="34" charset="-122"/>
              <a:ea typeface="微软雅黑" panose="020B0503020204020204" pitchFamily="34" charset="-122"/>
              <a:cs typeface="Helvetica Neue Medium" panose="02000503000000020004"/>
            </a:endParaRPr>
          </a:p>
          <a:p>
            <a:pPr marL="171450" marR="0" indent="-171450" algn="l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Char char="•"/>
            </a:pPr>
            <a:r>
              <a:rPr lang="zh-CN" altLang="en-US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诱导</a:t>
            </a:r>
            <a:r>
              <a:rPr lang="en-GB" altLang="zh-CN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PD-1</a:t>
            </a:r>
            <a:r>
              <a:rPr lang="zh-CN" altLang="en-US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受体内吞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，降低</a:t>
            </a:r>
            <a:r>
              <a:rPr lang="en-GB" altLang="zh-CN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T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细胞膜表面的表达，减少肿瘤的免疫抑制，提高</a:t>
            </a:r>
            <a:r>
              <a:rPr lang="en-GB" altLang="zh-CN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T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细胞活性。</a:t>
            </a:r>
            <a:endParaRPr lang="en-US" altLang="zh-CN" sz="1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indent="-171450" algn="l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Char char="•"/>
            </a:pPr>
            <a:r>
              <a:rPr lang="zh-CN" altLang="en-US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更好阻断</a:t>
            </a:r>
            <a:r>
              <a:rPr lang="en-GB" altLang="zh-CN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CD28/PD-1</a:t>
            </a:r>
            <a:r>
              <a:rPr lang="zh-CN" altLang="en-US" sz="1400" i="0" u="none" strike="noStrike" spc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共聚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，更大保留</a:t>
            </a:r>
            <a:r>
              <a:rPr lang="en-GB" altLang="zh-CN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CD28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信号及恢复</a:t>
            </a:r>
            <a:r>
              <a:rPr lang="en-GB" altLang="zh-CN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T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细胞功能，以更好发挥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免疫抗肿瘤</a:t>
            </a:r>
            <a:r>
              <a:rPr lang="zh-CN" altLang="en-US" sz="1400" b="0" i="0" u="none" strike="noStrike" spc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Helvetica Neue Medium" panose="02000503000000020004"/>
              </a:rPr>
              <a:t>作用。</a:t>
            </a:r>
            <a:endParaRPr lang="zh-CN" altLang="en-US" sz="1400" b="0" i="0" u="none" strike="noStrike" spc="0" baseline="0" dirty="0">
              <a:ln>
                <a:noFill/>
              </a:ln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Helvetica Neue Medium" panose="02000503000000020004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60150" y="2342047"/>
            <a:ext cx="4201747" cy="12966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1450" indent="-171450" algn="l" fontAlgn="base" hangingPunct="1">
              <a:lnSpc>
                <a:spcPct val="140000"/>
              </a:lnSpc>
              <a:buFont typeface="Arial" panose="020B0604020202090204" pitchFamily="34" charset="0"/>
              <a:buChar char="•"/>
            </a:pP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拥有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</a:t>
            </a:r>
            <a:r>
              <a:rPr lang="en-US" altLang="zh-CN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年总生存率 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21.9%</a:t>
            </a:r>
            <a:endParaRPr lang="en-US" altLang="zh-CN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l" fontAlgn="base" hangingPunct="1">
              <a:lnSpc>
                <a:spcPct val="140000"/>
              </a:lnSpc>
              <a:buFont typeface="Arial" panose="020B0604020202090204" pitchFamily="34" charset="0"/>
              <a:buChar char="•"/>
            </a:pP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最长中位总生存期 </a:t>
            </a:r>
            <a:r>
              <a:rPr lang="en-US" altLang="zh-CN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15.8</a:t>
            </a:r>
            <a:r>
              <a:rPr lang="zh-CN" altLang="en-US" sz="14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endParaRPr lang="zh-CN" altLang="en-US" sz="14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l" fontAlgn="base" hangingPunct="1">
              <a:lnSpc>
                <a:spcPct val="140000"/>
              </a:lnSpc>
              <a:buFont typeface="Arial" panose="020B0604020202090204" pitchFamily="34" charset="0"/>
              <a:buChar char="•"/>
            </a:pP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最大程度降低死亡风险</a:t>
            </a:r>
            <a:r>
              <a:rPr lang="zh-CN" altLang="en-US" sz="1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HR=0.60</a:t>
            </a:r>
            <a:r>
              <a:rPr lang="en-US" altLang="zh-CN" sz="1400" b="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1400" b="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l" fontAlgn="base" hangingPunct="1">
              <a:lnSpc>
                <a:spcPct val="140000"/>
              </a:lnSpc>
              <a:buFont typeface="Arial" panose="020B0604020202090204" pitchFamily="34" charset="0"/>
              <a:buChar char="•"/>
            </a:pPr>
            <a:r>
              <a:rPr lang="en-US" altLang="zh-CN" sz="1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Meta</a:t>
            </a:r>
            <a:r>
              <a:rPr lang="zh-CN" altLang="en-US" sz="1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r>
              <a:rPr lang="en-US" altLang="zh-CN" sz="1400" b="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证实广泛期小细胞肺癌</a:t>
            </a:r>
            <a:r>
              <a:rPr lang="zh-CN" altLang="en-US" sz="1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生存获益最大</a:t>
            </a:r>
            <a:r>
              <a:rPr lang="en-US" altLang="zh-CN" sz="1400" b="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en-US" altLang="zh-CN" sz="1400" b="0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365" y="4040616"/>
            <a:ext cx="11306810" cy="421268"/>
          </a:xfrm>
          <a:prstGeom prst="rect">
            <a:avLst/>
          </a:prstGeom>
          <a:solidFill>
            <a:srgbClr val="C00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71437" tIns="71437" rIns="71437" bIns="71437" numCol="1" spcCol="38100" rtlCol="0" anchor="ctr" forceAA="0">
            <a:noAutofit/>
          </a:bodyPr>
          <a:lstStyle/>
          <a:p>
            <a:pPr algn="ctr" fontAlgn="base" hangingPunct="1"/>
            <a:r>
              <a: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基于独特的结构创新，斯鲁利单抗为广泛期小细胞肺癌患者带来显著的生存获益</a:t>
            </a:r>
            <a:endParaRPr kumimoji="0" lang="zh-CN" altLang="en-US" sz="1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pitchFamily="34" charset="-122"/>
              <a:ea typeface="微软雅黑" panose="020B0503020204020204" pitchFamily="34" charset="-122"/>
              <a:cs typeface="Helvetica Neue" panose="02000503000000020004"/>
              <a:sym typeface="+mn-ea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802460" y="1519280"/>
            <a:ext cx="1836069" cy="601876"/>
            <a:chOff x="4924080" y="1447774"/>
            <a:chExt cx="1836069" cy="770586"/>
          </a:xfrm>
        </p:grpSpPr>
        <p:pic>
          <p:nvPicPr>
            <p:cNvPr id="14" name="图形 13"/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924080" y="1447774"/>
              <a:ext cx="1836069" cy="770586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4924080" y="1447774"/>
              <a:ext cx="1836069" cy="768688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69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 panose="02000503000000020004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THINKCELLSHAPEDONOTDELETE" val="thinkcellActiveDocDoNotDelete"/>
</p:tagLst>
</file>

<file path=ppt/tags/tag14.xml><?xml version="1.0" encoding="utf-8"?>
<p:tagLst xmlns:p="http://schemas.openxmlformats.org/presentationml/2006/main">
  <p:tag name="TABLE_ENDDRAG_ORIGIN_RECT" val="897*395"/>
  <p:tag name="TABLE_ENDDRAG_RECT" val="39*74*897*395"/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THINKCELLSHAPEDONOTDELETE" val="thinkcellActiveDocDoNotDelete"/>
</p:tagLst>
</file>

<file path=ppt/tags/tag20.xml><?xml version="1.0" encoding="utf-8"?>
<p:tagLst xmlns:p="http://schemas.openxmlformats.org/presentationml/2006/main">
  <p:tag name="THINKCELLSHAPEDONOTDELETE" val="thinkcellActiveDocDoNotDelete"/>
</p:tagLst>
</file>

<file path=ppt/tags/tag21.xml><?xml version="1.0" encoding="utf-8"?>
<p:tagLst xmlns:p="http://schemas.openxmlformats.org/presentationml/2006/main">
  <p:tag name="TABLE_ENDDRAG_ORIGIN_RECT" val="897*395"/>
  <p:tag name="TABLE_ENDDRAG_RECT" val="39*74*897*395"/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THINKCELLSHAPEDONOTDELETE" val="thinkcellActiveDocDoNotDelete"/>
</p:tagLst>
</file>

<file path=ppt/tags/tag24.xml><?xml version="1.0" encoding="utf-8"?>
<p:tagLst xmlns:p="http://schemas.openxmlformats.org/presentationml/2006/main">
  <p:tag name="TABLE_ENDDRAG_ORIGIN_RECT" val="899*352"/>
  <p:tag name="TABLE_ENDDRAG_RECT" val="31*85*899*352"/>
</p:tagLst>
</file>

<file path=ppt/tags/tag25.xml><?xml version="1.0" encoding="utf-8"?>
<p:tagLst xmlns:p="http://schemas.openxmlformats.org/presentationml/2006/main">
  <p:tag name="THINKCELLSHAPEDONOTDELETE" val="thinkcellActiveDocDoNotDelete"/>
</p:tagLst>
</file>

<file path=ppt/tags/tag26.xml><?xml version="1.0" encoding="utf-8"?>
<p:tagLst xmlns:p="http://schemas.openxmlformats.org/presentationml/2006/main">
  <p:tag name="THINKCELLSHAPEDONOTDELETE" val="thinkcellActiveDocDoNotDelete"/>
</p:tagLst>
</file>

<file path=ppt/tags/tag27.xml><?xml version="1.0" encoding="utf-8"?>
<p:tagLst xmlns:p="http://schemas.openxmlformats.org/presentationml/2006/main">
  <p:tag name="OP_SCP_SHAPE_TYPE" val="Index"/>
  <p:tag name="OP_SCP_ITEM_INDEX" val="1"/>
  <p:tag name="OP_SCP_DEFAULT_TEXT" val="01"/>
</p:tagLst>
</file>

<file path=ppt/tags/tag28.xml><?xml version="1.0" encoding="utf-8"?>
<p:tagLst xmlns:p="http://schemas.openxmlformats.org/presentationml/2006/main">
  <p:tag name="OP_SCP_SHAPE_TYPE" val="Title"/>
  <p:tag name="OP_SCP_ITEM_INDEX" val="1"/>
  <p:tag name="OP_SCP_DEFAULT_TEXT" val="标题"/>
</p:tagLst>
</file>

<file path=ppt/tags/tag29.xml><?xml version="1.0" encoding="utf-8"?>
<p:tagLst xmlns:p="http://schemas.openxmlformats.org/presentationml/2006/main">
  <p:tag name="OP_SCP_SHAPE_TYPE" val="Index"/>
  <p:tag name="OP_SCP_ITEM_INDEX" val="3"/>
  <p:tag name="OP_SCP_DEFAULT_TEXT" val="03"/>
</p:tagLst>
</file>

<file path=ppt/tags/tag3.xml><?xml version="1.0" encoding="utf-8"?>
<p:tagLst xmlns:p="http://schemas.openxmlformats.org/presentationml/2006/main">
  <p:tag name="THINKCELLSHAPEDONOTDELETE" val="thinkcellActiveDocDoNotDelete"/>
</p:tagLst>
</file>

<file path=ppt/tags/tag30.xml><?xml version="1.0" encoding="utf-8"?>
<p:tagLst xmlns:p="http://schemas.openxmlformats.org/presentationml/2006/main">
  <p:tag name="OP_SCP_SHAPE_TYPE" val="Title"/>
  <p:tag name="OP_SCP_ITEM_INDEX" val="3"/>
  <p:tag name="OP_SCP_DEFAULT_TEXT" val="标题"/>
</p:tagLst>
</file>

<file path=ppt/tags/tag31.xml><?xml version="1.0" encoding="utf-8"?>
<p:tagLst xmlns:p="http://schemas.openxmlformats.org/presentationml/2006/main">
  <p:tag name="OP_SCP_SHAPE_TYPE" val="Body"/>
  <p:tag name="OP_SCP_ITEM_INDEX" val="1"/>
  <p:tag name="OP_SCP_DEFAULT_TEXT" val="单击此处输入内容"/>
</p:tagLst>
</file>

<file path=ppt/tags/tag32.xml><?xml version="1.0" encoding="utf-8"?>
<p:tagLst xmlns:p="http://schemas.openxmlformats.org/presentationml/2006/main">
  <p:tag name="THINKCELLSHAPEDONOTDELETE" val="thinkcellActiveDocDoNotDelete"/>
</p:tagLst>
</file>

<file path=ppt/tags/tag33.xml><?xml version="1.0" encoding="utf-8"?>
<p:tagLst xmlns:p="http://schemas.openxmlformats.org/presentationml/2006/main">
  <p:tag name="TABLE_ENDDRAG_ORIGIN_RECT" val="415*165"/>
  <p:tag name="TABLE_ENDDRAG_RECT" val="34*350*415*165"/>
</p:tagLst>
</file>

<file path=ppt/tags/tag34.xml><?xml version="1.0" encoding="utf-8"?>
<p:tagLst xmlns:p="http://schemas.openxmlformats.org/presentationml/2006/main">
  <p:tag name="THINKCELLSHAPEDONOTDELETE" val="thinkcellActiveDocDoNotDelete"/>
</p:tagLst>
</file>

<file path=ppt/tags/tag35.xml><?xml version="1.0" encoding="utf-8"?>
<p:tagLst xmlns:p="http://schemas.openxmlformats.org/presentationml/2006/main">
  <p:tag name="THINKCELLUNDODONOTDELETE" val="0"/>
  <p:tag name="RESOURCE_RECORD_KEY" val="{&quot;10&quot;:[4525713]}"/>
</p:tagLst>
</file>

<file path=ppt/tags/tag4.xml><?xml version="1.0" encoding="utf-8"?>
<p:tagLst xmlns:p="http://schemas.openxmlformats.org/presentationml/2006/main">
  <p:tag name="TABLE_ENDDRAG_ORIGIN_RECT" val="896*116"/>
  <p:tag name="TABLE_ENDDRAG_RECT" val="34*375*896*116"/>
</p:tagLst>
</file>

<file path=ppt/tags/tag5.xml><?xml version="1.0" encoding="utf-8"?>
<p:tagLst xmlns:p="http://schemas.openxmlformats.org/presentationml/2006/main">
  <p:tag name="THINKCELLSHAPEDONOTDELETE" val="thinkcellActiveDocDoNotDelete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hite">
  <a:themeElements>
    <a:clrScheme name="复宏汉霖品牌色 2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C519D"/>
      </a:accent1>
      <a:accent2>
        <a:srgbClr val="F08300"/>
      </a:accent2>
      <a:accent3>
        <a:srgbClr val="00A0E9"/>
      </a:accent3>
      <a:accent4>
        <a:srgbClr val="FCC800"/>
      </a:accent4>
      <a:accent5>
        <a:srgbClr val="9EA09F"/>
      </a:accent5>
      <a:accent6>
        <a:srgbClr val="5E8EF8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6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 panose="020005030000000200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6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 panose="02000503000000020004"/>
            <a:ea typeface="Helvetica Neue" panose="02000503000000020004"/>
            <a:cs typeface="Helvetica Neue" panose="02000503000000020004"/>
            <a:sym typeface="Helvetica Neue" panose="020005030000000200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 复宏汉霖品牌培训-V4</Template>
  <TotalTime>0</TotalTime>
  <Words>5367</Words>
  <Application>WPS 演示</Application>
  <PresentationFormat>宽屏</PresentationFormat>
  <Paragraphs>487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11</vt:i4>
      </vt:variant>
    </vt:vector>
  </HeadingPairs>
  <TitlesOfParts>
    <vt:vector size="42" baseType="lpstr">
      <vt:lpstr>Arial</vt:lpstr>
      <vt:lpstr>宋体</vt:lpstr>
      <vt:lpstr>Wingdings</vt:lpstr>
      <vt:lpstr>Helvetica Neue</vt:lpstr>
      <vt:lpstr>Helvetica Neue Medium</vt:lpstr>
      <vt:lpstr>Helvetica Neue Light</vt:lpstr>
      <vt:lpstr>微软雅黑 Light</vt:lpstr>
      <vt:lpstr>汉仪中黑KW</vt:lpstr>
      <vt:lpstr>微软雅黑</vt:lpstr>
      <vt:lpstr>思源黑体 CN Regular</vt:lpstr>
      <vt:lpstr>汉仪旗黑</vt:lpstr>
      <vt:lpstr>微软雅黑</vt:lpstr>
      <vt:lpstr>思源黑体 CN Heavy</vt:lpstr>
      <vt:lpstr>Times New Roman</vt:lpstr>
      <vt:lpstr>宋体</vt:lpstr>
      <vt:lpstr>Arial Unicode MS</vt:lpstr>
      <vt:lpstr>等线</vt:lpstr>
      <vt:lpstr>汉仪中等线KW</vt:lpstr>
      <vt:lpstr>汉仪书宋二KW</vt:lpstr>
      <vt:lpstr>White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TCLayout.ActiveDocument.1</vt:lpstr>
      <vt:lpstr>斯鲁利单抗注射液( 汉斯状®)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Xu,Bin/徐斌</dc:creator>
  <cp:lastModifiedBy>罗骋</cp:lastModifiedBy>
  <cp:revision>687</cp:revision>
  <cp:lastPrinted>2025-07-17T08:49:04Z</cp:lastPrinted>
  <dcterms:created xsi:type="dcterms:W3CDTF">2025-07-17T08:49:04Z</dcterms:created>
  <dcterms:modified xsi:type="dcterms:W3CDTF">2025-07-17T08:49:04Z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64F0D3E9505F593BB4656368ABAD8D94_43</vt:lpwstr>
  </property>
  <property fmtid="{D5CDD505-2E9C-101B-9397-08002B2CF9AE}" pid="3" name="KSOProductBuildVer">
    <vt:lpwstr>2052-6.7.1.8828</vt:lpwstr>
  </property>
</Properties>
</file>