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333" r:id="rId2"/>
    <p:sldId id="334" r:id="rId3"/>
    <p:sldId id="336" r:id="rId4"/>
    <p:sldId id="323" r:id="rId5"/>
    <p:sldId id="339" r:id="rId6"/>
    <p:sldId id="326" r:id="rId7"/>
    <p:sldId id="338" r:id="rId8"/>
    <p:sldId id="329" r:id="rId9"/>
    <p:sldId id="331" r:id="rId10"/>
    <p:sldId id="332" r:id="rId11"/>
    <p:sldId id="335" r:id="rId12"/>
  </p:sldIdLst>
  <p:sldSz cx="12192000" cy="6858000"/>
  <p:notesSz cx="6797675" cy="9926638"/>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9">
          <p15:clr>
            <a:srgbClr val="A4A3A4"/>
          </p15:clr>
        </p15:guide>
        <p15:guide id="2" pos="55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62AC"/>
    <a:srgbClr val="2E75B6"/>
    <a:srgbClr val="F2F2F2"/>
    <a:srgbClr val="414455"/>
    <a:srgbClr val="595959"/>
    <a:srgbClr val="4B4E61"/>
    <a:srgbClr val="767171"/>
    <a:srgbClr val="7F7F7F"/>
    <a:srgbClr val="019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895" autoAdjust="0"/>
  </p:normalViewPr>
  <p:slideViewPr>
    <p:cSldViewPr snapToGrid="0">
      <p:cViewPr varScale="1">
        <p:scale>
          <a:sx n="81" d="100"/>
          <a:sy n="81" d="100"/>
        </p:scale>
        <p:origin x="754" y="53"/>
      </p:cViewPr>
      <p:guideLst>
        <p:guide orient="horz" pos="1049"/>
        <p:guide pos="5541"/>
      </p:guideLst>
    </p:cSldViewPr>
  </p:slideViewPr>
  <p:notesTextViewPr>
    <p:cViewPr>
      <p:scale>
        <a:sx n="66" d="100"/>
        <a:sy n="66" d="100"/>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8D3007C-0BBF-4CAD-B02F-7664B804665F}" type="datetimeFigureOut">
              <a:rPr lang="zh-CN" altLang="en-US" smtClean="0"/>
              <a:t>2025/7/18</a:t>
            </a:fld>
            <a:endParaRPr lang="zh-CN" altLang="en-US"/>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927DC7C-EA85-41EA-BE8E-3BC04B9579CE}"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0E0E2-7263-44C4-AAA9-733DBA7BD205}"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927DC7C-EA85-41EA-BE8E-3BC04B9579CE}"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27DC7C-EA85-41EA-BE8E-3BC04B9579CE}" type="slidenum">
              <a:rPr lang="zh-CN" altLang="en-US" smtClean="0"/>
              <a:t>6</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27DC7C-EA85-41EA-BE8E-3BC04B9579CE}" type="slidenum">
              <a:rPr lang="zh-CN" altLang="en-US" smtClean="0"/>
              <a:t>7</a:t>
            </a:fld>
            <a:endParaRPr lang="zh-CN" altLang="en-US"/>
          </a:p>
        </p:txBody>
      </p:sp>
    </p:spTree>
    <p:extLst>
      <p:ext uri="{BB962C8B-B14F-4D97-AF65-F5344CB8AC3E}">
        <p14:creationId xmlns:p14="http://schemas.microsoft.com/office/powerpoint/2010/main" val="3352346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27DC7C-EA85-41EA-BE8E-3BC04B9579CE}" type="slidenum">
              <a:rPr lang="zh-CN" altLang="en-US" smtClean="0"/>
              <a:t>10</a:t>
            </a:fld>
            <a:endParaRPr lang="zh-CN" altLang="en-US"/>
          </a:p>
        </p:txBody>
      </p:sp>
    </p:spTree>
    <p:extLst>
      <p:ext uri="{BB962C8B-B14F-4D97-AF65-F5344CB8AC3E}">
        <p14:creationId xmlns:p14="http://schemas.microsoft.com/office/powerpoint/2010/main" val="1804790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0488" y="744538"/>
            <a:ext cx="6616700" cy="37226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0E0E2-7263-44C4-AAA9-733DBA7BD205}" type="slidenum">
              <a:rPr lang="zh-CN" altLang="en-US" smtClean="0"/>
              <a:t>11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绪论1">
    <p:spTree>
      <p:nvGrpSpPr>
        <p:cNvPr id="1" name=""/>
        <p:cNvGrpSpPr/>
        <p:nvPr/>
      </p:nvGrpSpPr>
      <p:grpSpPr>
        <a:xfrm>
          <a:off x="0" y="0"/>
          <a:ext cx="0" cy="0"/>
          <a:chOff x="0" y="0"/>
          <a:chExt cx="0" cy="0"/>
        </a:xfrm>
      </p:grpSpPr>
      <p:cxnSp>
        <p:nvCxnSpPr>
          <p:cNvPr id="13" name="直接连接符 12"/>
          <p:cNvCxnSpPr/>
          <p:nvPr userDrawn="1"/>
        </p:nvCxnSpPr>
        <p:spPr>
          <a:xfrm>
            <a:off x="685573" y="1082549"/>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绪论1">
    <p:spTree>
      <p:nvGrpSpPr>
        <p:cNvPr id="1" name=""/>
        <p:cNvGrpSpPr/>
        <p:nvPr/>
      </p:nvGrpSpPr>
      <p:grpSpPr>
        <a:xfrm>
          <a:off x="0" y="0"/>
          <a:ext cx="0" cy="0"/>
          <a:chOff x="0" y="0"/>
          <a:chExt cx="0" cy="0"/>
        </a:xfrm>
      </p:grpSpPr>
      <p:cxnSp>
        <p:nvCxnSpPr>
          <p:cNvPr id="13" name="直接连接符 12"/>
          <p:cNvCxnSpPr/>
          <p:nvPr userDrawn="1"/>
        </p:nvCxnSpPr>
        <p:spPr>
          <a:xfrm>
            <a:off x="487245" y="1138568"/>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绪论1">
    <p:spTree>
      <p:nvGrpSpPr>
        <p:cNvPr id="1" name=""/>
        <p:cNvGrpSpPr/>
        <p:nvPr/>
      </p:nvGrpSpPr>
      <p:grpSpPr>
        <a:xfrm>
          <a:off x="0" y="0"/>
          <a:ext cx="0" cy="0"/>
          <a:chOff x="0" y="0"/>
          <a:chExt cx="0" cy="0"/>
        </a:xfrm>
      </p:grpSpPr>
      <p:cxnSp>
        <p:nvCxnSpPr>
          <p:cNvPr id="13" name="直接连接符 12"/>
          <p:cNvCxnSpPr/>
          <p:nvPr userDrawn="1"/>
        </p:nvCxnSpPr>
        <p:spPr>
          <a:xfrm>
            <a:off x="676781" y="1069396"/>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绪论1">
    <p:spTree>
      <p:nvGrpSpPr>
        <p:cNvPr id="1" name=""/>
        <p:cNvGrpSpPr/>
        <p:nvPr/>
      </p:nvGrpSpPr>
      <p:grpSpPr>
        <a:xfrm>
          <a:off x="0" y="0"/>
          <a:ext cx="0" cy="0"/>
          <a:chOff x="0" y="0"/>
          <a:chExt cx="0" cy="0"/>
        </a:xfrm>
      </p:grpSpPr>
      <p:cxnSp>
        <p:nvCxnSpPr>
          <p:cNvPr id="13" name="直接连接符 12"/>
          <p:cNvCxnSpPr/>
          <p:nvPr userDrawn="1"/>
        </p:nvCxnSpPr>
        <p:spPr>
          <a:xfrm>
            <a:off x="694366" y="1112191"/>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绪论1">
    <p:spTree>
      <p:nvGrpSpPr>
        <p:cNvPr id="1" name=""/>
        <p:cNvGrpSpPr/>
        <p:nvPr/>
      </p:nvGrpSpPr>
      <p:grpSpPr>
        <a:xfrm>
          <a:off x="0" y="0"/>
          <a:ext cx="0" cy="0"/>
          <a:chOff x="0" y="0"/>
          <a:chExt cx="0" cy="0"/>
        </a:xfrm>
      </p:grpSpPr>
      <p:cxnSp>
        <p:nvCxnSpPr>
          <p:cNvPr id="13" name="直接连接符 12"/>
          <p:cNvCxnSpPr/>
          <p:nvPr userDrawn="1"/>
        </p:nvCxnSpPr>
        <p:spPr>
          <a:xfrm>
            <a:off x="641612" y="1112192"/>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绪论1">
    <p:spTree>
      <p:nvGrpSpPr>
        <p:cNvPr id="1" name=""/>
        <p:cNvGrpSpPr/>
        <p:nvPr/>
      </p:nvGrpSpPr>
      <p:grpSpPr>
        <a:xfrm>
          <a:off x="0" y="0"/>
          <a:ext cx="0" cy="0"/>
          <a:chOff x="0" y="0"/>
          <a:chExt cx="0" cy="0"/>
        </a:xfrm>
      </p:grpSpPr>
      <p:cxnSp>
        <p:nvCxnSpPr>
          <p:cNvPr id="13" name="直接连接符 12"/>
          <p:cNvCxnSpPr/>
          <p:nvPr userDrawn="1"/>
        </p:nvCxnSpPr>
        <p:spPr>
          <a:xfrm>
            <a:off x="697116" y="1208907"/>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697116" y="391082"/>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1" y="1122363"/>
            <a:ext cx="9144000" cy="2387600"/>
          </a:xfrm>
        </p:spPr>
        <p:txBody>
          <a:bodyPr anchor="b"/>
          <a:lstStyle>
            <a:lvl1pPr algn="ctr">
              <a:defRPr sz="6100"/>
            </a:lvl1pPr>
          </a:lstStyle>
          <a:p>
            <a:r>
              <a:rPr lang="zh-CN" altLang="en-US"/>
              <a:t>单击此处编辑母版标题样式</a:t>
            </a:r>
          </a:p>
        </p:txBody>
      </p:sp>
      <p:sp>
        <p:nvSpPr>
          <p:cNvPr id="3" name="副标题 2"/>
          <p:cNvSpPr>
            <a:spLocks noGrp="1"/>
          </p:cNvSpPr>
          <p:nvPr>
            <p:ph type="subTitle" idx="1"/>
          </p:nvPr>
        </p:nvSpPr>
        <p:spPr>
          <a:xfrm>
            <a:off x="1524001" y="3602038"/>
            <a:ext cx="9144000" cy="1655762"/>
          </a:xfrm>
        </p:spPr>
        <p:txBody>
          <a:bodyPr/>
          <a:lstStyle>
            <a:lvl1pPr marL="0" indent="0" algn="ctr">
              <a:buNone/>
              <a:defRPr sz="2400"/>
            </a:lvl1pPr>
            <a:lvl2pPr marL="457200" indent="0" algn="ctr">
              <a:buNone/>
              <a:defRPr sz="21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735682A8-D6B6-4FDA-A495-4D437BAFBB60}" type="datetimeFigureOut">
              <a:rPr lang="zh-CN" altLang="en-US" smtClean="0"/>
              <a:t>2025/7/18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ABDD927-E55F-4D12-BD2D-8ABE6C912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2025/7/18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EAAB38-F5A3-43C5-844B-413AEF3C02AD}" type="datetimeFigureOut">
              <a:rPr lang="zh-CN" altLang="en-US" smtClean="0"/>
              <a:t>2025/7/18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50DA7-01C9-499F-A740-DA0EEA53073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5">
            <a:extLst>
              <a:ext uri="{FF2B5EF4-FFF2-40B4-BE49-F238E27FC236}">
                <a16:creationId xmlns:a16="http://schemas.microsoft.com/office/drawing/2014/main" id="{80D45345-2A49-A358-2ACB-436D97EA0F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7696" y="4314998"/>
            <a:ext cx="914400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488617" y="3589113"/>
            <a:ext cx="3288101" cy="584775"/>
          </a:xfrm>
          <a:prstGeom prst="rect">
            <a:avLst/>
          </a:prstGeom>
          <a:noFill/>
        </p:spPr>
        <p:txBody>
          <a:bodyPr wrap="square" rtlCol="0" anchor="ctr">
            <a:spAutoFit/>
          </a:bodyPr>
          <a:lstStyle/>
          <a:p>
            <a:pPr algn="dist"/>
            <a:r>
              <a:rPr lang="zh-CN" altLang="en-US" sz="3200" b="1" dirty="0">
                <a:solidFill>
                  <a:schemeClr val="accent1">
                    <a:lumMod val="75000"/>
                  </a:schemeClr>
                </a:solidFill>
                <a:latin typeface="微软雅黑" panose="020B0503020204020204" pitchFamily="34" charset="-122"/>
                <a:ea typeface="微软雅黑" panose="020B0503020204020204" pitchFamily="34" charset="-122"/>
              </a:rPr>
              <a:t>盐酸沙丙蝶呤片</a:t>
            </a:r>
          </a:p>
        </p:txBody>
      </p:sp>
      <p:sp>
        <p:nvSpPr>
          <p:cNvPr id="5" name="TextBox 4"/>
          <p:cNvSpPr txBox="1"/>
          <p:nvPr/>
        </p:nvSpPr>
        <p:spPr>
          <a:xfrm>
            <a:off x="1920968" y="1621412"/>
            <a:ext cx="8972288" cy="1015663"/>
          </a:xfrm>
          <a:prstGeom prst="rect">
            <a:avLst/>
          </a:prstGeom>
          <a:noFill/>
        </p:spPr>
        <p:txBody>
          <a:bodyPr wrap="square" rtlCol="0" anchor="ctr">
            <a:spAutoFit/>
          </a:bodyPr>
          <a:lstStyle>
            <a:defPPr>
              <a:defRPr lang="zh-CN"/>
            </a:defPPr>
            <a:lvl1pPr>
              <a:defRPr sz="6000" b="1">
                <a:solidFill>
                  <a:schemeClr val="accent1">
                    <a:lumMod val="75000"/>
                  </a:schemeClr>
                </a:solidFill>
                <a:latin typeface="微软雅黑" panose="020B0503020204020204" pitchFamily="34" charset="-122"/>
                <a:ea typeface="微软雅黑" panose="020B0503020204020204" pitchFamily="34" charset="-122"/>
              </a:defRPr>
            </a:lvl1pPr>
          </a:lstStyle>
          <a:p>
            <a:r>
              <a:rPr lang="zh-CN" altLang="en-US" dirty="0"/>
              <a:t>目录外</a:t>
            </a:r>
            <a:r>
              <a:rPr lang="en-US" altLang="zh-CN" dirty="0"/>
              <a:t>·</a:t>
            </a:r>
            <a:r>
              <a:rPr lang="zh-CN" altLang="en-US" dirty="0"/>
              <a:t>罕见病</a:t>
            </a:r>
            <a:r>
              <a:rPr lang="en-US" altLang="zh-CN" dirty="0"/>
              <a:t>·</a:t>
            </a:r>
            <a:r>
              <a:rPr lang="zh-CN" altLang="en-US" dirty="0"/>
              <a:t>产品申报</a:t>
            </a:r>
          </a:p>
        </p:txBody>
      </p:sp>
      <p:sp>
        <p:nvSpPr>
          <p:cNvPr id="14" name="文本框 13"/>
          <p:cNvSpPr txBox="1"/>
          <p:nvPr/>
        </p:nvSpPr>
        <p:spPr>
          <a:xfrm>
            <a:off x="3148383" y="5650519"/>
            <a:ext cx="6102626" cy="461665"/>
          </a:xfrm>
          <a:prstGeom prst="rect">
            <a:avLst/>
          </a:prstGeom>
          <a:noFill/>
        </p:spPr>
        <p:txBody>
          <a:bodyPr wrap="square">
            <a:spAutoFit/>
          </a:bodyPr>
          <a:lstStyle/>
          <a:p>
            <a:pPr algn="ctr" eaLnBrk="1" hangingPunct="1"/>
            <a:r>
              <a:rPr lang="zh-CN" altLang="en-US" sz="2400" b="1" dirty="0">
                <a:solidFill>
                  <a:schemeClr val="accent1">
                    <a:lumMod val="75000"/>
                  </a:schemeClr>
                </a:solidFill>
                <a:latin typeface="微软雅黑" panose="020B0503020204020204" pitchFamily="34" charset="-122"/>
                <a:ea typeface="微软雅黑" panose="020B0503020204020204" pitchFamily="34" charset="-122"/>
              </a:rPr>
              <a:t>山东新时代药业有限公司</a:t>
            </a:r>
          </a:p>
        </p:txBody>
      </p:sp>
      <p:sp>
        <p:nvSpPr>
          <p:cNvPr id="11" name="TextBox 4">
            <a:extLst>
              <a:ext uri="{FF2B5EF4-FFF2-40B4-BE49-F238E27FC236}">
                <a16:creationId xmlns:a16="http://schemas.microsoft.com/office/drawing/2014/main" id="{36F09870-7B69-3389-F6C0-A42AD9238057}"/>
              </a:ext>
            </a:extLst>
          </p:cNvPr>
          <p:cNvSpPr txBox="1"/>
          <p:nvPr/>
        </p:nvSpPr>
        <p:spPr>
          <a:xfrm>
            <a:off x="4488617" y="4220925"/>
            <a:ext cx="3011557" cy="400110"/>
          </a:xfrm>
          <a:prstGeom prst="rect">
            <a:avLst/>
          </a:prstGeom>
          <a:noFill/>
        </p:spPr>
        <p:txBody>
          <a:bodyPr wrap="square" rtlCol="0" anchor="ctr">
            <a:spAutoFit/>
          </a:bodyPr>
          <a:lstStyle/>
          <a:p>
            <a:pPr algn="ctr"/>
            <a:r>
              <a:rPr lang="zh-CN" altLang="en-US" sz="2000" dirty="0">
                <a:solidFill>
                  <a:schemeClr val="accent1">
                    <a:lumMod val="50000"/>
                  </a:schemeClr>
                </a:solidFill>
                <a:latin typeface="楷体" panose="02010609060101010101" pitchFamily="49" charset="-122"/>
                <a:ea typeface="楷体" panose="02010609060101010101" pitchFamily="49" charset="-122"/>
              </a:rPr>
              <a:t>商品名：海普益</a:t>
            </a:r>
          </a:p>
        </p:txBody>
      </p:sp>
      <p:pic>
        <p:nvPicPr>
          <p:cNvPr id="8" name="图片 7">
            <a:extLst>
              <a:ext uri="{FF2B5EF4-FFF2-40B4-BE49-F238E27FC236}">
                <a16:creationId xmlns:a16="http://schemas.microsoft.com/office/drawing/2014/main" id="{B612FDA1-6139-3377-9B20-4CC5BBEBA9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8" y="294816"/>
            <a:ext cx="2610114" cy="534743"/>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23205" y="1681952"/>
            <a:ext cx="10709189" cy="433618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lgn="l">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是否弥补药品目录短板</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lvl="0" algn="l">
              <a:lnSpc>
                <a:spcPct val="200000"/>
              </a:lnSpc>
            </a:pPr>
            <a:r>
              <a:rPr lang="en-US" altLang="zh-CN" sz="1400" dirty="0">
                <a:latin typeface="微软雅黑" panose="020B0503020204020204" pitchFamily="34" charset="-122"/>
                <a:ea typeface="微软雅黑" panose="020B0503020204020204" pitchFamily="34" charset="-122"/>
              </a:rPr>
              <a:t> 1</a:t>
            </a:r>
            <a:r>
              <a:rPr lang="zh-CN" altLang="en-US" sz="1400" dirty="0">
                <a:latin typeface="微软雅黑" panose="020B0503020204020204" pitchFamily="34" charset="-122"/>
                <a:ea typeface="微软雅黑" panose="020B0503020204020204" pitchFamily="34" charset="-122"/>
              </a:rPr>
              <a:t>、盐酸沙丙蝶呤片是治疗罕见病高苯丙氨酸血症（</a:t>
            </a:r>
            <a:r>
              <a:rPr lang="en-US" altLang="zh-CN" sz="1400" dirty="0">
                <a:latin typeface="微软雅黑" panose="020B0503020204020204" pitchFamily="34" charset="-122"/>
                <a:ea typeface="微软雅黑" panose="020B0503020204020204" pitchFamily="34" charset="-122"/>
              </a:rPr>
              <a:t>HPA</a:t>
            </a:r>
            <a:r>
              <a:rPr lang="zh-CN" altLang="en-US" sz="1400" dirty="0">
                <a:latin typeface="微软雅黑" panose="020B0503020204020204" pitchFamily="34" charset="-122"/>
                <a:ea typeface="微软雅黑" panose="020B0503020204020204" pitchFamily="34" charset="-122"/>
              </a:rPr>
              <a:t>）药物，同时也是首个治疗苯丙酮尿症（</a:t>
            </a:r>
            <a:r>
              <a:rPr lang="en-US" altLang="zh-CN" sz="1400" dirty="0">
                <a:latin typeface="微软雅黑" panose="020B0503020204020204" pitchFamily="34" charset="-122"/>
                <a:ea typeface="微软雅黑" panose="020B0503020204020204" pitchFamily="34" charset="-122"/>
              </a:rPr>
              <a:t>PKU</a:t>
            </a:r>
            <a:r>
              <a:rPr lang="zh-CN" altLang="en-US" sz="1400" dirty="0">
                <a:latin typeface="微软雅黑" panose="020B0503020204020204" pitchFamily="34" charset="-122"/>
                <a:ea typeface="微软雅黑" panose="020B0503020204020204" pitchFamily="34" charset="-122"/>
              </a:rPr>
              <a:t>）的特异性药物，</a:t>
            </a:r>
            <a:r>
              <a:rPr lang="zh-CN" altLang="en-US" sz="1400" dirty="0">
                <a:solidFill>
                  <a:srgbClr val="FF0000"/>
                </a:solidFill>
                <a:latin typeface="微软雅黑" panose="020B0503020204020204" pitchFamily="34" charset="-122"/>
                <a:ea typeface="微软雅黑" panose="020B0503020204020204" pitchFamily="34" charset="-122"/>
              </a:rPr>
              <a:t>医保目录内尚无同类治疗药物，弥补药品目录短板</a:t>
            </a:r>
            <a:r>
              <a:rPr lang="zh-CN" altLang="en-US" sz="1400" dirty="0">
                <a:latin typeface="微软雅黑" panose="020B0503020204020204" pitchFamily="34" charset="-122"/>
                <a:ea typeface="微软雅黑" panose="020B0503020204020204" pitchFamily="34" charset="-122"/>
              </a:rPr>
              <a:t>。</a:t>
            </a:r>
            <a:r>
              <a:rPr lang="zh-CN" altLang="en-US" sz="1400" dirty="0">
                <a:solidFill>
                  <a:srgbClr val="FF0000"/>
                </a:solidFill>
                <a:latin typeface="微软雅黑" panose="020B0503020204020204" pitchFamily="34" charset="-122"/>
                <a:ea typeface="微软雅黑" panose="020B0503020204020204" pitchFamily="34" charset="-122"/>
              </a:rPr>
              <a:t>目前指南</a:t>
            </a:r>
            <a:r>
              <a:rPr lang="en-US" altLang="zh-CN" sz="1400" dirty="0">
                <a:solidFill>
                  <a:srgbClr val="FF0000"/>
                </a:solidFill>
                <a:latin typeface="微软雅黑" panose="020B0503020204020204" pitchFamily="34" charset="-122"/>
                <a:ea typeface="微软雅黑" panose="020B0503020204020204" pitchFamily="34" charset="-122"/>
              </a:rPr>
              <a:t>/</a:t>
            </a:r>
            <a:r>
              <a:rPr lang="zh-CN" altLang="en-US" sz="1400" dirty="0">
                <a:solidFill>
                  <a:srgbClr val="FF0000"/>
                </a:solidFill>
                <a:latin typeface="微软雅黑" panose="020B0503020204020204" pitchFamily="34" charset="-122"/>
                <a:ea typeface="微软雅黑" panose="020B0503020204020204" pitchFamily="34" charset="-122"/>
              </a:rPr>
              <a:t>文献中提到的左旋多巴和</a:t>
            </a:r>
            <a:r>
              <a:rPr lang="en-US" altLang="zh-CN" sz="1400" dirty="0">
                <a:solidFill>
                  <a:srgbClr val="FF0000"/>
                </a:solidFill>
                <a:latin typeface="微软雅黑" panose="020B0503020204020204" pitchFamily="34" charset="-122"/>
                <a:ea typeface="微软雅黑" panose="020B0503020204020204" pitchFamily="34" charset="-122"/>
              </a:rPr>
              <a:t>5-</a:t>
            </a:r>
            <a:r>
              <a:rPr lang="zh-CN" altLang="en-US" sz="1400" dirty="0">
                <a:solidFill>
                  <a:srgbClr val="FF0000"/>
                </a:solidFill>
                <a:latin typeface="微软雅黑" panose="020B0503020204020204" pitchFamily="34" charset="-122"/>
                <a:ea typeface="微软雅黑" panose="020B0503020204020204" pitchFamily="34" charset="-122"/>
              </a:rPr>
              <a:t>羟色氨酸等药物用于治疗该疾病时均为超说明书用药！！！</a:t>
            </a:r>
            <a:endParaRPr lang="en-US" altLang="zh-CN" sz="1400" dirty="0">
              <a:solidFill>
                <a:srgbClr val="FF0000"/>
              </a:solidFill>
              <a:latin typeface="微软雅黑" panose="020B0503020204020204" pitchFamily="34" charset="-122"/>
              <a:ea typeface="微软雅黑" panose="020B0503020204020204" pitchFamily="34" charset="-122"/>
            </a:endParaRPr>
          </a:p>
          <a:p>
            <a:pPr>
              <a:lnSpc>
                <a:spcPct val="200000"/>
              </a:lnSpc>
            </a:pPr>
            <a:r>
              <a:rPr lang="en-US" altLang="zh-CN" sz="1400" dirty="0">
                <a:latin typeface="微软雅黑" panose="020B0503020204020204" pitchFamily="34" charset="-122"/>
                <a:ea typeface="微软雅黑" panose="020B0503020204020204" pitchFamily="34" charset="-122"/>
              </a:rPr>
              <a:t> 2</a:t>
            </a:r>
            <a:r>
              <a:rPr lang="zh-CN" altLang="en-US" sz="1400" dirty="0">
                <a:latin typeface="微软雅黑" panose="020B0503020204020204" pitchFamily="34" charset="-122"/>
                <a:ea typeface="微软雅黑" panose="020B0503020204020204" pitchFamily="34" charset="-122"/>
              </a:rPr>
              <a:t>、原研科望在中国退市后，严重影响国内患者用药可及性，服用本品的多为幼儿和未成年人，断药将直接影响其智力和身体发育。</a:t>
            </a:r>
            <a:endParaRPr lang="en-US" altLang="zh-CN" sz="1400" dirty="0">
              <a:latin typeface="微软雅黑" panose="020B0503020204020204" pitchFamily="34" charset="-122"/>
              <a:ea typeface="微软雅黑" panose="020B0503020204020204" pitchFamily="34" charset="-122"/>
            </a:endParaRPr>
          </a:p>
          <a:p>
            <a:pPr>
              <a:lnSpc>
                <a:spcPct val="20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rPr>
              <a:t>、四氢生物蝶呤缺乏症（</a:t>
            </a:r>
            <a:r>
              <a:rPr lang="en-US" altLang="zh-CN" sz="1400" dirty="0">
                <a:latin typeface="微软雅黑" panose="020B0503020204020204" pitchFamily="34" charset="-122"/>
                <a:ea typeface="微软雅黑" panose="020B0503020204020204" pitchFamily="34" charset="-122"/>
              </a:rPr>
              <a:t>BH4D</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患者的长期神经发育结局受早期开始有效治疗的影响很大，不能延迟治疗。</a:t>
            </a:r>
            <a:endParaRPr lang="en-US" altLang="zh-CN" sz="1400" dirty="0">
              <a:latin typeface="微软雅黑" panose="020B0503020204020204" pitchFamily="34" charset="-122"/>
              <a:ea typeface="微软雅黑" panose="020B0503020204020204" pitchFamily="34" charset="-122"/>
            </a:endParaRPr>
          </a:p>
          <a:p>
            <a:pPr>
              <a:lnSpc>
                <a:spcPct val="150000"/>
              </a:lnSpc>
            </a:pPr>
            <a:endParaRPr lang="en-US" altLang="zh-CN" sz="1600" dirty="0">
              <a:latin typeface="微软雅黑" panose="020B0503020204020204" pitchFamily="34" charset="-122"/>
              <a:ea typeface="微软雅黑" panose="020B0503020204020204" pitchFamily="34" charset="-122"/>
              <a:sym typeface="+mn-ea"/>
            </a:endParaRPr>
          </a:p>
          <a:p>
            <a:pPr marL="285750" lvl="0" indent="-285750" algn="l">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临床管理难度</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lvl="0" algn="l">
              <a:lnSpc>
                <a:spcPct val="200000"/>
              </a:lnSpc>
            </a:pPr>
            <a:r>
              <a:rPr lang="en-US" altLang="zh-CN" sz="1400" dirty="0">
                <a:solidFill>
                  <a:srgbClr val="333333"/>
                </a:solidFill>
                <a:latin typeface="微软雅黑" panose="020B0503020204020204" pitchFamily="34" charset="-122"/>
                <a:ea typeface="微软雅黑" panose="020B0503020204020204" pitchFamily="34" charset="-122"/>
              </a:rPr>
              <a:t> 1</a:t>
            </a:r>
            <a:r>
              <a:rPr lang="zh-CN" altLang="en-US" sz="1400" dirty="0">
                <a:solidFill>
                  <a:srgbClr val="333333"/>
                </a:solidFill>
                <a:latin typeface="微软雅黑" panose="020B0503020204020204" pitchFamily="34" charset="-122"/>
                <a:ea typeface="微软雅黑" panose="020B0503020204020204" pitchFamily="34" charset="-122"/>
              </a:rPr>
              <a:t>、原研科望（盐酸沙丙蝶呤片）在中国已退市，临床患者用药紧张。 </a:t>
            </a:r>
            <a:endParaRPr lang="en-US" altLang="zh-CN" sz="1400" dirty="0">
              <a:solidFill>
                <a:srgbClr val="333333"/>
              </a:solidFill>
              <a:latin typeface="微软雅黑" panose="020B0503020204020204" pitchFamily="34" charset="-122"/>
              <a:ea typeface="微软雅黑" panose="020B0503020204020204" pitchFamily="34" charset="-122"/>
            </a:endParaRPr>
          </a:p>
          <a:p>
            <a:pPr lvl="0" algn="l">
              <a:lnSpc>
                <a:spcPct val="200000"/>
              </a:lnSpc>
            </a:pPr>
            <a:r>
              <a:rPr lang="en-US" altLang="zh-CN" sz="1400" dirty="0">
                <a:solidFill>
                  <a:srgbClr val="333333"/>
                </a:solidFill>
                <a:latin typeface="微软雅黑" panose="020B0503020204020204" pitchFamily="34" charset="-122"/>
                <a:ea typeface="微软雅黑" panose="020B0503020204020204" pitchFamily="34" charset="-122"/>
              </a:rPr>
              <a:t> 2</a:t>
            </a:r>
            <a:r>
              <a:rPr lang="zh-CN" altLang="en-US" sz="1400" dirty="0">
                <a:solidFill>
                  <a:srgbClr val="333333"/>
                </a:solidFill>
                <a:latin typeface="微软雅黑" panose="020B0503020204020204" pitchFamily="34" charset="-122"/>
                <a:ea typeface="微软雅黑" panose="020B0503020204020204" pitchFamily="34" charset="-122"/>
              </a:rPr>
              <a:t>、</a:t>
            </a:r>
            <a:r>
              <a:rPr lang="zh-CN" altLang="en-US" sz="1400" dirty="0">
                <a:solidFill>
                  <a:srgbClr val="FF0000"/>
                </a:solidFill>
                <a:latin typeface="微软雅黑" panose="020B0503020204020204" pitchFamily="34" charset="-122"/>
                <a:ea typeface="微软雅黑" panose="020B0503020204020204" pitchFamily="34" charset="-122"/>
              </a:rPr>
              <a:t>我公司海普益为国内首仿，临床急需，儿童药品，罕见病 </a:t>
            </a:r>
            <a:r>
              <a:rPr lang="en-US" altLang="zh-CN" sz="1400" dirty="0">
                <a:solidFill>
                  <a:srgbClr val="FF0000"/>
                </a:solidFill>
                <a:latin typeface="微软雅黑" panose="020B0503020204020204" pitchFamily="34" charset="-122"/>
                <a:ea typeface="微软雅黑" panose="020B0503020204020204" pitchFamily="34" charset="-122"/>
              </a:rPr>
              <a:t>( </a:t>
            </a:r>
            <a:r>
              <a:rPr lang="zh-CN" altLang="en-US" sz="1400" dirty="0">
                <a:solidFill>
                  <a:srgbClr val="FF0000"/>
                </a:solidFill>
                <a:latin typeface="微软雅黑" panose="020B0503020204020204" pitchFamily="34" charset="-122"/>
                <a:ea typeface="微软雅黑" panose="020B0503020204020204" pitchFamily="34" charset="-122"/>
              </a:rPr>
              <a:t>第一批 </a:t>
            </a:r>
            <a:r>
              <a:rPr lang="en-US" altLang="zh-CN" sz="1400" dirty="0">
                <a:solidFill>
                  <a:srgbClr val="FF0000"/>
                </a:solidFill>
                <a:latin typeface="微软雅黑" panose="020B0503020204020204" pitchFamily="34" charset="-122"/>
                <a:ea typeface="微软雅黑" panose="020B0503020204020204" pitchFamily="34" charset="-122"/>
              </a:rPr>
              <a:t>) </a:t>
            </a:r>
            <a:r>
              <a:rPr lang="zh-CN" altLang="en-US" sz="1400" dirty="0">
                <a:solidFill>
                  <a:srgbClr val="FF0000"/>
                </a:solidFill>
                <a:latin typeface="微软雅黑" panose="020B0503020204020204" pitchFamily="34" charset="-122"/>
                <a:ea typeface="微软雅黑" panose="020B0503020204020204" pitchFamily="34" charset="-122"/>
              </a:rPr>
              <a:t>药品，活性成分纳入</a:t>
            </a:r>
            <a:r>
              <a:rPr lang="en-US" altLang="zh-CN" sz="1400" dirty="0">
                <a:solidFill>
                  <a:srgbClr val="FF0000"/>
                </a:solidFill>
                <a:latin typeface="微软雅黑" panose="020B0503020204020204" pitchFamily="34" charset="-122"/>
                <a:ea typeface="微软雅黑" panose="020B0503020204020204" pitchFamily="34" charset="-122"/>
              </a:rPr>
              <a:t>《</a:t>
            </a:r>
            <a:r>
              <a:rPr lang="zh-CN" altLang="en-US" sz="1400" dirty="0">
                <a:solidFill>
                  <a:srgbClr val="FF0000"/>
                </a:solidFill>
                <a:latin typeface="微软雅黑" panose="020B0503020204020204" pitchFamily="34" charset="-122"/>
                <a:ea typeface="微软雅黑" panose="020B0503020204020204" pitchFamily="34" charset="-122"/>
              </a:rPr>
              <a:t>临床急需境外新药名单 </a:t>
            </a:r>
            <a:r>
              <a:rPr lang="en-US" altLang="zh-CN" sz="1400" dirty="0">
                <a:solidFill>
                  <a:srgbClr val="FF0000"/>
                </a:solidFill>
                <a:latin typeface="微软雅黑" panose="020B0503020204020204" pitchFamily="34" charset="-122"/>
                <a:ea typeface="微软雅黑" panose="020B0503020204020204" pitchFamily="34" charset="-122"/>
              </a:rPr>
              <a:t>(</a:t>
            </a:r>
            <a:r>
              <a:rPr lang="zh-CN" altLang="en-US" sz="1400" dirty="0">
                <a:solidFill>
                  <a:srgbClr val="FF0000"/>
                </a:solidFill>
                <a:latin typeface="微软雅黑" panose="020B0503020204020204" pitchFamily="34" charset="-122"/>
                <a:ea typeface="微软雅黑" panose="020B0503020204020204" pitchFamily="34" charset="-122"/>
              </a:rPr>
              <a:t>第二批</a:t>
            </a:r>
            <a:r>
              <a:rPr lang="en-US" altLang="zh-CN" sz="1400" dirty="0">
                <a:solidFill>
                  <a:srgbClr val="FF0000"/>
                </a:solidFill>
                <a:latin typeface="微软雅黑" panose="020B0503020204020204" pitchFamily="34" charset="-122"/>
                <a:ea typeface="微软雅黑" panose="020B0503020204020204" pitchFamily="34" charset="-122"/>
              </a:rPr>
              <a:t>)》</a:t>
            </a:r>
            <a:r>
              <a:rPr lang="zh-CN" altLang="en-US" sz="1400" dirty="0">
                <a:solidFill>
                  <a:srgbClr val="FF0000"/>
                </a:solidFill>
                <a:latin typeface="微软雅黑" panose="020B0503020204020204" pitchFamily="34" charset="-122"/>
                <a:ea typeface="微软雅黑" panose="020B0503020204020204" pitchFamily="34" charset="-122"/>
              </a:rPr>
              <a:t>。我公司能保障国内罕见病患者临床用药需求，不会存在国内患者买不到药的情况。</a:t>
            </a:r>
            <a:endParaRPr lang="en-US" altLang="zh-CN" sz="1400" dirty="0">
              <a:solidFill>
                <a:srgbClr val="FF0000"/>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823205" y="634581"/>
            <a:ext cx="240001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5.</a:t>
            </a:r>
            <a:r>
              <a:rPr lang="zh-CN" altLang="en-US" sz="2400" b="1" dirty="0">
                <a:solidFill>
                  <a:srgbClr val="2E75B6"/>
                </a:solidFill>
                <a:latin typeface="微软雅黑" panose="020B0503020204020204" pitchFamily="34" charset="-122"/>
                <a:ea typeface="微软雅黑" panose="020B0503020204020204" pitchFamily="34" charset="-122"/>
              </a:rPr>
              <a:t> 公平性（一）</a:t>
            </a:r>
            <a:endParaRPr lang="zh-CN" altLang="en-US" b="1" dirty="0">
              <a:solidFill>
                <a:srgbClr val="2E75B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 y="1"/>
            <a:ext cx="12192000" cy="112474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zh-CN" altLang="en-US"/>
          </a:p>
        </p:txBody>
      </p:sp>
      <p:sp>
        <p:nvSpPr>
          <p:cNvPr id="16" name="矩形 15"/>
          <p:cNvSpPr/>
          <p:nvPr/>
        </p:nvSpPr>
        <p:spPr>
          <a:xfrm>
            <a:off x="1" y="5733256"/>
            <a:ext cx="12192000" cy="112474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zh-CN" altLang="en-US"/>
          </a:p>
        </p:txBody>
      </p:sp>
      <p:sp>
        <p:nvSpPr>
          <p:cNvPr id="2" name="TextBox 4">
            <a:extLst>
              <a:ext uri="{FF2B5EF4-FFF2-40B4-BE49-F238E27FC236}">
                <a16:creationId xmlns:a16="http://schemas.microsoft.com/office/drawing/2014/main" id="{5688F4E2-362E-5F2E-16C6-CF8F3FFF423A}"/>
              </a:ext>
            </a:extLst>
          </p:cNvPr>
          <p:cNvSpPr txBox="1"/>
          <p:nvPr/>
        </p:nvSpPr>
        <p:spPr>
          <a:xfrm>
            <a:off x="4816572" y="2758690"/>
            <a:ext cx="2558855" cy="1015663"/>
          </a:xfrm>
          <a:prstGeom prst="rect">
            <a:avLst/>
          </a:prstGeom>
          <a:noFill/>
        </p:spPr>
        <p:txBody>
          <a:bodyPr wrap="square" rtlCol="0" anchor="ctr">
            <a:spAutoFit/>
          </a:bodyPr>
          <a:lstStyle>
            <a:defPPr>
              <a:defRPr lang="zh-CN"/>
            </a:defPPr>
            <a:lvl1pPr>
              <a:defRPr sz="6000" b="1">
                <a:solidFill>
                  <a:schemeClr val="accent1">
                    <a:lumMod val="75000"/>
                  </a:schemeClr>
                </a:solidFill>
                <a:latin typeface="微软雅黑" panose="020B0503020204020204" pitchFamily="34" charset="-122"/>
                <a:ea typeface="微软雅黑" panose="020B0503020204020204" pitchFamily="34" charset="-122"/>
              </a:defRPr>
            </a:lvl1pPr>
          </a:lstStyle>
          <a:p>
            <a:r>
              <a:rPr lang="zh-CN" altLang="en-US" dirty="0"/>
              <a:t>谢  谢</a:t>
            </a:r>
          </a:p>
        </p:txBody>
      </p:sp>
    </p:spTree>
  </p:cSld>
  <p:clrMapOvr>
    <a:masterClrMapping/>
  </p:clrMapOvr>
  <p:transition advTm="2000">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矩形 33"/>
          <p:cNvSpPr/>
          <p:nvPr/>
        </p:nvSpPr>
        <p:spPr>
          <a:xfrm>
            <a:off x="10925" y="0"/>
            <a:ext cx="37211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endParaRPr lang="zh-CN" altLang="en-US" sz="2400" dirty="0">
              <a:latin typeface="黑体" panose="02010609060101010101" pitchFamily="49" charset="-122"/>
              <a:ea typeface="黑体" panose="02010609060101010101" pitchFamily="49" charset="-122"/>
            </a:endParaRPr>
          </a:p>
        </p:txBody>
      </p:sp>
      <p:sp>
        <p:nvSpPr>
          <p:cNvPr id="35" name="矩形 34"/>
          <p:cNvSpPr/>
          <p:nvPr/>
        </p:nvSpPr>
        <p:spPr>
          <a:xfrm>
            <a:off x="779229" y="2250989"/>
            <a:ext cx="2300630" cy="1107996"/>
          </a:xfrm>
          <a:prstGeom prst="rect">
            <a:avLst/>
          </a:prstGeom>
        </p:spPr>
        <p:txBody>
          <a:bodyPr wrap="none">
            <a:spAutoFit/>
          </a:bodyPr>
          <a:lstStyle/>
          <a:p>
            <a:pPr algn="ctr"/>
            <a:r>
              <a:rPr lang="zh-CN" altLang="en-US" sz="6600" dirty="0">
                <a:solidFill>
                  <a:schemeClr val="bg1"/>
                </a:solidFill>
                <a:latin typeface="黑体" panose="02010609060101010101" pitchFamily="49" charset="-122"/>
                <a:ea typeface="黑体" panose="02010609060101010101" pitchFamily="49" charset="-122"/>
              </a:rPr>
              <a:t>目 录</a:t>
            </a:r>
          </a:p>
        </p:txBody>
      </p:sp>
      <p:sp>
        <p:nvSpPr>
          <p:cNvPr id="36" name="矩形 35"/>
          <p:cNvSpPr/>
          <p:nvPr/>
        </p:nvSpPr>
        <p:spPr>
          <a:xfrm>
            <a:off x="1107043" y="3358985"/>
            <a:ext cx="1645002" cy="584775"/>
          </a:xfrm>
          <a:prstGeom prst="rect">
            <a:avLst/>
          </a:prstGeom>
        </p:spPr>
        <p:txBody>
          <a:bodyPr wrap="none">
            <a:spAutoFit/>
          </a:bodyPr>
          <a:lstStyle/>
          <a:p>
            <a:pPr algn="ctr"/>
            <a:r>
              <a:rPr lang="en-US" altLang="zh-CN" sz="3200"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Contents</a:t>
            </a:r>
          </a:p>
        </p:txBody>
      </p:sp>
      <p:grpSp>
        <p:nvGrpSpPr>
          <p:cNvPr id="2" name="组合 1">
            <a:extLst>
              <a:ext uri="{FF2B5EF4-FFF2-40B4-BE49-F238E27FC236}">
                <a16:creationId xmlns:a16="http://schemas.microsoft.com/office/drawing/2014/main" id="{CECC299D-5256-A5A5-5501-FB4E8D0BEAEE}"/>
              </a:ext>
            </a:extLst>
          </p:cNvPr>
          <p:cNvGrpSpPr/>
          <p:nvPr/>
        </p:nvGrpSpPr>
        <p:grpSpPr>
          <a:xfrm>
            <a:off x="5432927" y="2381463"/>
            <a:ext cx="5565335" cy="2539817"/>
            <a:chOff x="5612036" y="2254370"/>
            <a:chExt cx="5565335" cy="2539817"/>
          </a:xfrm>
        </p:grpSpPr>
        <p:grpSp>
          <p:nvGrpSpPr>
            <p:cNvPr id="20" name="组合 19"/>
            <p:cNvGrpSpPr/>
            <p:nvPr/>
          </p:nvGrpSpPr>
          <p:grpSpPr>
            <a:xfrm>
              <a:off x="5612036" y="2254370"/>
              <a:ext cx="4922421" cy="514034"/>
              <a:chOff x="5612036" y="2254370"/>
              <a:chExt cx="4922421" cy="514034"/>
            </a:xfrm>
          </p:grpSpPr>
          <p:sp>
            <p:nvSpPr>
              <p:cNvPr id="5" name="圆角矩形 4"/>
              <p:cNvSpPr/>
              <p:nvPr/>
            </p:nvSpPr>
            <p:spPr>
              <a:xfrm>
                <a:off x="5612036" y="2263579"/>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1</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6" name="矩形 5"/>
              <p:cNvSpPr/>
              <p:nvPr/>
            </p:nvSpPr>
            <p:spPr>
              <a:xfrm>
                <a:off x="6420073" y="2323943"/>
                <a:ext cx="2017662" cy="400110"/>
              </a:xfrm>
              <a:prstGeom prst="rect">
                <a:avLst/>
              </a:prstGeom>
            </p:spPr>
            <p:txBody>
              <a:bodyPr wrap="square">
                <a:spAutoFit/>
              </a:bodyPr>
              <a:lstStyle/>
              <a:p>
                <a:pP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基本信息</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1" name="圆角矩形 10"/>
              <p:cNvSpPr/>
              <p:nvPr/>
            </p:nvSpPr>
            <p:spPr>
              <a:xfrm>
                <a:off x="8796380" y="2254370"/>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4</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12" name="矩形 11"/>
              <p:cNvSpPr/>
              <p:nvPr/>
            </p:nvSpPr>
            <p:spPr>
              <a:xfrm>
                <a:off x="9580349" y="2331961"/>
                <a:ext cx="954108"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创新性</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grpSp>
          <p:nvGrpSpPr>
            <p:cNvPr id="4" name="组合 3"/>
            <p:cNvGrpSpPr/>
            <p:nvPr/>
          </p:nvGrpSpPr>
          <p:grpSpPr>
            <a:xfrm>
              <a:off x="5612036" y="3260692"/>
              <a:ext cx="5565335" cy="535372"/>
              <a:chOff x="5612036" y="3017641"/>
              <a:chExt cx="5565335" cy="535372"/>
            </a:xfrm>
          </p:grpSpPr>
          <p:sp>
            <p:nvSpPr>
              <p:cNvPr id="7" name="圆角矩形 6"/>
              <p:cNvSpPr/>
              <p:nvPr/>
            </p:nvSpPr>
            <p:spPr>
              <a:xfrm>
                <a:off x="5612036" y="3017641"/>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2</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8" name="矩形 7"/>
              <p:cNvSpPr/>
              <p:nvPr/>
            </p:nvSpPr>
            <p:spPr>
              <a:xfrm>
                <a:off x="6396007" y="3076934"/>
                <a:ext cx="954108"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安全性</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3" name="圆角矩形 12"/>
              <p:cNvSpPr/>
              <p:nvPr/>
            </p:nvSpPr>
            <p:spPr>
              <a:xfrm>
                <a:off x="8796380" y="3048188"/>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5</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14" name="矩形 13"/>
              <p:cNvSpPr/>
              <p:nvPr/>
            </p:nvSpPr>
            <p:spPr>
              <a:xfrm>
                <a:off x="9453822" y="3122356"/>
                <a:ext cx="1723549"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公平性（一）</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grpSp>
          <p:nvGrpSpPr>
            <p:cNvPr id="3" name="组合 2"/>
            <p:cNvGrpSpPr/>
            <p:nvPr/>
          </p:nvGrpSpPr>
          <p:grpSpPr>
            <a:xfrm>
              <a:off x="5612036" y="4288539"/>
              <a:ext cx="5565335" cy="505648"/>
              <a:chOff x="5612036" y="3771704"/>
              <a:chExt cx="5565335" cy="505648"/>
            </a:xfrm>
          </p:grpSpPr>
          <p:sp>
            <p:nvSpPr>
              <p:cNvPr id="9" name="圆角矩形 8"/>
              <p:cNvSpPr/>
              <p:nvPr/>
            </p:nvSpPr>
            <p:spPr>
              <a:xfrm>
                <a:off x="5612036" y="3771704"/>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3</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10" name="矩形 9"/>
              <p:cNvSpPr/>
              <p:nvPr/>
            </p:nvSpPr>
            <p:spPr>
              <a:xfrm>
                <a:off x="6378361" y="3839450"/>
                <a:ext cx="954108"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有效性</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8" name="圆角矩形 12"/>
              <p:cNvSpPr/>
              <p:nvPr/>
            </p:nvSpPr>
            <p:spPr>
              <a:xfrm>
                <a:off x="8804968" y="3772527"/>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6</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19" name="矩形 18"/>
              <p:cNvSpPr/>
              <p:nvPr/>
            </p:nvSpPr>
            <p:spPr>
              <a:xfrm>
                <a:off x="9453822" y="3807389"/>
                <a:ext cx="1723549"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公平性（二）</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gr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a:spLocks noChangeArrowheads="1"/>
          </p:cNvSpPr>
          <p:nvPr/>
        </p:nvSpPr>
        <p:spPr bwMode="auto">
          <a:xfrm>
            <a:off x="1244271" y="1161014"/>
            <a:ext cx="10341272" cy="5167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rPr>
              <a:t>通用名称：</a:t>
            </a:r>
            <a:r>
              <a:rPr lang="zh-CN" altLang="en-US" dirty="0">
                <a:solidFill>
                  <a:srgbClr val="2E75B6"/>
                </a:solidFill>
                <a:latin typeface="微软雅黑" panose="020B0503020204020204" pitchFamily="34" charset="-122"/>
                <a:ea typeface="微软雅黑" panose="020B0503020204020204" pitchFamily="34" charset="-122"/>
              </a:rPr>
              <a:t>盐酸沙丙蝶呤片</a:t>
            </a:r>
            <a:endParaRPr lang="en-US" altLang="zh-CN" dirty="0">
              <a:solidFill>
                <a:srgbClr val="2E75B6"/>
              </a:solidFill>
              <a:latin typeface="微软雅黑" panose="020B0503020204020204" pitchFamily="34" charset="-122"/>
              <a:ea typeface="微软雅黑" panose="020B0503020204020204" pitchFamily="34" charset="-122"/>
            </a:endParaRP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注册规格：</a:t>
            </a:r>
            <a:r>
              <a:rPr lang="en-US" altLang="zh-CN" dirty="0">
                <a:solidFill>
                  <a:srgbClr val="2E75B6"/>
                </a:solidFill>
                <a:latin typeface="微软雅黑" panose="020B0503020204020204" pitchFamily="34" charset="-122"/>
                <a:ea typeface="微软雅黑" panose="020B0503020204020204" pitchFamily="34" charset="-122"/>
                <a:sym typeface="+mn-ea"/>
              </a:rPr>
              <a:t>100mg</a:t>
            </a: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中国大陆首上市时间：</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2010</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年</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10</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月</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9</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日</a:t>
            </a:r>
            <a:endPar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endParaRP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目前大陆地区同通用名药品的上市情况：</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目前国内尚无竞品</a:t>
            </a:r>
            <a:endPar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endParaRP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全球首个上市国家及上市时间：</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美国，</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2007</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年</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12</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月</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13</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日</a:t>
            </a:r>
            <a:br>
              <a:rPr lang="zh-CN" altLang="en-US" dirty="0">
                <a:solidFill>
                  <a:srgbClr val="2E75B6"/>
                </a:solidFill>
                <a:latin typeface="微软雅黑" panose="020B0503020204020204" pitchFamily="34" charset="-122"/>
                <a:ea typeface="微软雅黑" panose="020B0503020204020204" pitchFamily="34" charset="-122"/>
                <a:sym typeface="+mn-ea"/>
              </a:rPr>
            </a:b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是否为</a:t>
            </a:r>
            <a:r>
              <a:rPr lang="en-US" altLang="zh-CN"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OTC</a:t>
            </a: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药品：</a:t>
            </a:r>
            <a:r>
              <a:rPr lang="zh-CN" altLang="en-US" dirty="0">
                <a:solidFill>
                  <a:srgbClr val="2E75B6"/>
                </a:solidFill>
                <a:latin typeface="微软雅黑" panose="020B0503020204020204" pitchFamily="34" charset="-122"/>
                <a:ea typeface="微软雅黑" panose="020B0503020204020204" pitchFamily="34" charset="-122"/>
                <a:sym typeface="+mn-ea"/>
              </a:rPr>
              <a:t>否</a:t>
            </a: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参照药品：</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因原研已退市，企业把参照选填为空白</a:t>
            </a:r>
            <a:endPar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endParaRPr>
          </a:p>
          <a:p>
            <a:pPr>
              <a:lnSpc>
                <a:spcPct val="15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与参照品或已上市的同治疗领域药品相比优势：</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同治疗领域内原研科望（盐酸沙丙蝶呤片）</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2007</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年美国上市，</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2010</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年中国上市，</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2023</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年中国退市。我公司该品种为</a:t>
            </a:r>
            <a:r>
              <a:rPr lang="zh-CN" altLang="en-US" b="1" dirty="0">
                <a:solidFill>
                  <a:srgbClr val="FF0000"/>
                </a:solidFill>
                <a:latin typeface="微软雅黑" panose="020B0503020204020204" pitchFamily="34" charset="-122"/>
                <a:ea typeface="微软雅黑" panose="020B0503020204020204" pitchFamily="34" charset="-122"/>
                <a:sym typeface="+mn-ea"/>
              </a:rPr>
              <a:t>独家罕见病用药</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，目前尚无同疾病治疗领域或同药理作用的相关药品在国内上市。</a:t>
            </a:r>
            <a:endPar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746797" y="529096"/>
            <a:ext cx="2685351"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1.</a:t>
            </a:r>
            <a:r>
              <a:rPr lang="zh-CN" altLang="en-US" sz="2400" b="1" dirty="0">
                <a:solidFill>
                  <a:srgbClr val="2E75B6"/>
                </a:solidFill>
                <a:latin typeface="微软雅黑" panose="020B0503020204020204" pitchFamily="34" charset="-122"/>
                <a:ea typeface="微软雅黑" panose="020B0503020204020204" pitchFamily="34" charset="-122"/>
              </a:rPr>
              <a:t> 药品的基本信息</a:t>
            </a:r>
            <a:endParaRPr lang="zh-CN" altLang="en-US" b="1" dirty="0">
              <a:solidFill>
                <a:srgbClr val="2E75B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39374" y="541102"/>
            <a:ext cx="2685351"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1.</a:t>
            </a:r>
            <a:r>
              <a:rPr lang="zh-CN" altLang="en-US" sz="2400" b="1" dirty="0">
                <a:solidFill>
                  <a:srgbClr val="2E75B6"/>
                </a:solidFill>
                <a:latin typeface="微软雅黑" panose="020B0503020204020204" pitchFamily="34" charset="-122"/>
                <a:ea typeface="微软雅黑" panose="020B0503020204020204" pitchFamily="34" charset="-122"/>
              </a:rPr>
              <a:t> 药品的基本信息</a:t>
            </a:r>
            <a:endParaRPr lang="zh-CN" altLang="en-US" b="1" dirty="0">
              <a:solidFill>
                <a:srgbClr val="2E75B6"/>
              </a:solidFill>
              <a:latin typeface="微软雅黑" panose="020B0503020204020204" pitchFamily="34" charset="-122"/>
              <a:ea typeface="微软雅黑" panose="020B0503020204020204" pitchFamily="34" charset="-122"/>
            </a:endParaRPr>
          </a:p>
        </p:txBody>
      </p:sp>
      <p:grpSp>
        <p:nvGrpSpPr>
          <p:cNvPr id="7" name="组合 6">
            <a:extLst>
              <a:ext uri="{FF2B5EF4-FFF2-40B4-BE49-F238E27FC236}">
                <a16:creationId xmlns:a16="http://schemas.microsoft.com/office/drawing/2014/main" id="{05BF8FD4-4899-84B2-B950-493448538C47}"/>
              </a:ext>
            </a:extLst>
          </p:cNvPr>
          <p:cNvGrpSpPr/>
          <p:nvPr/>
        </p:nvGrpSpPr>
        <p:grpSpPr>
          <a:xfrm>
            <a:off x="1161918" y="1263504"/>
            <a:ext cx="10134535" cy="5190409"/>
            <a:chOff x="1982050" y="1188089"/>
            <a:chExt cx="10134535" cy="5190409"/>
          </a:xfrm>
        </p:grpSpPr>
        <p:sp>
          <p:nvSpPr>
            <p:cNvPr id="3" name="文本框 2"/>
            <p:cNvSpPr txBox="1"/>
            <p:nvPr/>
          </p:nvSpPr>
          <p:spPr>
            <a:xfrm>
              <a:off x="1982050" y="1188089"/>
              <a:ext cx="1300356" cy="400110"/>
            </a:xfrm>
            <a:prstGeom prst="rect">
              <a:avLst/>
            </a:prstGeom>
            <a:noFill/>
          </p:spPr>
          <p:txBody>
            <a:bodyPr wrap="none" rtlCol="0">
              <a:spAutoFit/>
            </a:bodyPr>
            <a:lstStyle/>
            <a:p>
              <a:pPr marL="342900" indent="-342900">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适应症</a:t>
              </a:r>
            </a:p>
          </p:txBody>
        </p:sp>
        <p:sp>
          <p:nvSpPr>
            <p:cNvPr id="5" name="文本框 4"/>
            <p:cNvSpPr txBox="1"/>
            <p:nvPr/>
          </p:nvSpPr>
          <p:spPr>
            <a:xfrm>
              <a:off x="2146099" y="2719149"/>
              <a:ext cx="9970486" cy="1880130"/>
            </a:xfrm>
            <a:prstGeom prst="rect">
              <a:avLst/>
            </a:prstGeom>
            <a:noFill/>
          </p:spPr>
          <p:txBody>
            <a:bodyPr wrap="square">
              <a:spAutoFit/>
            </a:bodyPr>
            <a:lstStyle>
              <a:defPPr>
                <a:defRPr lang="zh-CN"/>
              </a:defPPr>
              <a:lvl1pPr marL="285750" indent="-285750">
                <a:lnSpc>
                  <a:spcPct val="150000"/>
                </a:lnSpc>
                <a:buFont typeface="Arial" panose="020B0604020202020204" pitchFamily="34" charset="0"/>
                <a:buChar char="•"/>
                <a:defRPr sz="1400" b="0" i="0">
                  <a:solidFill>
                    <a:srgbClr val="333333"/>
                  </a:solidFill>
                  <a:effectLst/>
                  <a:latin typeface="微软雅黑" panose="020B0503020204020204" pitchFamily="34" charset="-122"/>
                  <a:ea typeface="微软雅黑" panose="020B0503020204020204" pitchFamily="34" charset="-122"/>
                </a:defRPr>
              </a:lvl1pPr>
            </a:lstStyle>
            <a:p>
              <a:pPr>
                <a:lnSpc>
                  <a:spcPct val="120000"/>
                </a:lnSpc>
              </a:pPr>
              <a:r>
                <a:rPr lang="zh-CN" altLang="en-US" dirty="0"/>
                <a:t>对于</a:t>
              </a:r>
              <a:r>
                <a:rPr lang="en-US" altLang="zh-CN" dirty="0"/>
                <a:t>BH</a:t>
              </a:r>
              <a:r>
                <a:rPr lang="en-US" altLang="zh-CN" sz="1100" dirty="0"/>
                <a:t>4 </a:t>
              </a:r>
              <a:r>
                <a:rPr lang="zh-CN" altLang="en-US" dirty="0"/>
                <a:t>缺乏症患者，将每日用药总剂量分</a:t>
              </a:r>
              <a:r>
                <a:rPr lang="en-US" altLang="zh-CN" dirty="0"/>
                <a:t>2</a:t>
              </a:r>
              <a:r>
                <a:rPr lang="zh-CN" altLang="en-US" dirty="0"/>
                <a:t>至</a:t>
              </a:r>
              <a:r>
                <a:rPr lang="en-US" altLang="zh-CN" dirty="0"/>
                <a:t>3</a:t>
              </a:r>
              <a:r>
                <a:rPr lang="zh-CN" altLang="en-US" dirty="0"/>
                <a:t>次服用，每日分发药物。</a:t>
              </a:r>
            </a:p>
            <a:p>
              <a:pPr>
                <a:lnSpc>
                  <a:spcPct val="120000"/>
                </a:lnSpc>
              </a:pPr>
              <a:r>
                <a:rPr lang="zh-CN" altLang="en-US" dirty="0"/>
                <a:t>在成人和儿童</a:t>
              </a:r>
              <a:r>
                <a:rPr lang="en-US" altLang="zh-CN" dirty="0"/>
                <a:t>BH</a:t>
              </a:r>
              <a:r>
                <a:rPr lang="en-US" altLang="zh-CN" sz="1100" dirty="0"/>
                <a:t>4 </a:t>
              </a:r>
              <a:r>
                <a:rPr lang="zh-CN" altLang="en-US" dirty="0"/>
                <a:t>缺乏症患者中，盐酸沙丙蝶呤片的初始用药剂量为 </a:t>
              </a:r>
              <a:r>
                <a:rPr lang="en-US" altLang="zh-CN" b="1" dirty="0">
                  <a:solidFill>
                    <a:srgbClr val="FF0000"/>
                  </a:solidFill>
                </a:rPr>
                <a:t>2</a:t>
              </a:r>
              <a:r>
                <a:rPr lang="zh-CN" altLang="en-US" b="1" dirty="0">
                  <a:solidFill>
                    <a:srgbClr val="FF0000"/>
                  </a:solidFill>
                </a:rPr>
                <a:t>至</a:t>
              </a:r>
              <a:r>
                <a:rPr lang="en-US" altLang="zh-CN" b="1" dirty="0">
                  <a:solidFill>
                    <a:srgbClr val="FF0000"/>
                  </a:solidFill>
                </a:rPr>
                <a:t>5 mg/kg</a:t>
              </a:r>
              <a:r>
                <a:rPr lang="zh-CN" altLang="en-US" dirty="0"/>
                <a:t>体重（</a:t>
              </a:r>
              <a:r>
                <a:rPr lang="zh-CN" altLang="en-US" b="1" dirty="0">
                  <a:solidFill>
                    <a:srgbClr val="FF0000"/>
                  </a:solidFill>
                </a:rPr>
                <a:t>每日总剂量</a:t>
              </a:r>
              <a:r>
                <a:rPr lang="zh-CN" altLang="en-US" dirty="0"/>
                <a:t>）。可进行剂量调整，最大不超过 </a:t>
              </a:r>
              <a:r>
                <a:rPr lang="en-US" altLang="zh-CN" b="1" dirty="0"/>
                <a:t>20 </a:t>
              </a:r>
              <a:r>
                <a:rPr lang="en-US" altLang="zh-CN" dirty="0"/>
                <a:t>mg/kg/</a:t>
              </a:r>
              <a:r>
                <a:rPr lang="zh-CN" altLang="en-US" dirty="0"/>
                <a:t>日。</a:t>
              </a:r>
            </a:p>
            <a:p>
              <a:pPr>
                <a:lnSpc>
                  <a:spcPct val="120000"/>
                </a:lnSpc>
              </a:pPr>
              <a:r>
                <a:rPr lang="zh-CN" altLang="en-US" dirty="0"/>
                <a:t>本品为</a:t>
              </a:r>
              <a:r>
                <a:rPr lang="en-US" altLang="zh-CN" dirty="0"/>
                <a:t>100 mg</a:t>
              </a:r>
              <a:r>
                <a:rPr lang="zh-CN" altLang="en-US" dirty="0"/>
                <a:t>片剂。根据体重计算日剂量，并四舍五入为</a:t>
              </a:r>
              <a:r>
                <a:rPr lang="en-US" altLang="zh-CN" dirty="0"/>
                <a:t>100</a:t>
              </a:r>
              <a:r>
                <a:rPr lang="zh-CN" altLang="en-US" dirty="0"/>
                <a:t>的倍数。例如，计算出的剂量为</a:t>
              </a:r>
              <a:r>
                <a:rPr lang="en-US" altLang="zh-CN" dirty="0"/>
                <a:t>401 mg</a:t>
              </a:r>
              <a:r>
                <a:rPr lang="zh-CN" altLang="en-US" dirty="0"/>
                <a:t>至</a:t>
              </a:r>
              <a:r>
                <a:rPr lang="en-US" altLang="zh-CN" dirty="0"/>
                <a:t>450 mg</a:t>
              </a:r>
              <a:r>
                <a:rPr lang="zh-CN" altLang="en-US" dirty="0"/>
                <a:t>应四舍五入为</a:t>
              </a:r>
              <a:r>
                <a:rPr lang="en-US" altLang="zh-CN" dirty="0"/>
                <a:t>400mg</a:t>
              </a:r>
              <a:r>
                <a:rPr lang="zh-CN" altLang="en-US" dirty="0"/>
                <a:t>，相当于</a:t>
              </a:r>
              <a:r>
                <a:rPr lang="en-US" altLang="zh-CN" dirty="0"/>
                <a:t>4</a:t>
              </a:r>
              <a:r>
                <a:rPr lang="zh-CN" altLang="en-US" dirty="0"/>
                <a:t>片。计算出的剂量为</a:t>
              </a:r>
              <a:r>
                <a:rPr lang="en-US" altLang="zh-CN" dirty="0"/>
                <a:t>451 mg</a:t>
              </a:r>
              <a:r>
                <a:rPr lang="zh-CN" altLang="en-US" dirty="0"/>
                <a:t>至</a:t>
              </a:r>
              <a:r>
                <a:rPr lang="en-US" altLang="zh-CN" dirty="0"/>
                <a:t>499 mg</a:t>
              </a:r>
              <a:r>
                <a:rPr lang="zh-CN" altLang="en-US" dirty="0"/>
                <a:t>应四舍五入为</a:t>
              </a:r>
              <a:r>
                <a:rPr lang="en-US" altLang="zh-CN" dirty="0"/>
                <a:t>500 mg</a:t>
              </a:r>
              <a:r>
                <a:rPr lang="zh-CN" altLang="en-US" dirty="0"/>
                <a:t>，相当于</a:t>
              </a:r>
              <a:r>
                <a:rPr lang="en-US" altLang="zh-CN" dirty="0"/>
                <a:t>5</a:t>
              </a:r>
              <a:r>
                <a:rPr lang="zh-CN" altLang="en-US" dirty="0"/>
                <a:t>片。</a:t>
              </a:r>
            </a:p>
            <a:p>
              <a:pPr>
                <a:lnSpc>
                  <a:spcPct val="120000"/>
                </a:lnSpc>
              </a:pPr>
              <a:r>
                <a:rPr lang="zh-CN" altLang="en-US" dirty="0"/>
                <a:t>当给药剂量低于</a:t>
              </a:r>
              <a:r>
                <a:rPr lang="en-US" altLang="zh-CN" dirty="0"/>
                <a:t>100 mg</a:t>
              </a:r>
              <a:r>
                <a:rPr lang="zh-CN" altLang="en-US" dirty="0"/>
                <a:t>时，应将一片药片溶解在</a:t>
              </a:r>
              <a:r>
                <a:rPr lang="en-US" altLang="zh-CN" dirty="0"/>
                <a:t>100 ml</a:t>
              </a:r>
              <a:r>
                <a:rPr lang="zh-CN" altLang="en-US" dirty="0"/>
                <a:t>水中，然后按照医生处方的剂量服用相当体积的溶液。应该使用准确的带有适当刻度的装置来量取溶液，以确保所服用溶液的体积与处方剂量相符。</a:t>
              </a:r>
            </a:p>
          </p:txBody>
        </p:sp>
        <p:sp>
          <p:nvSpPr>
            <p:cNvPr id="6" name="文本框 5"/>
            <p:cNvSpPr txBox="1"/>
            <p:nvPr/>
          </p:nvSpPr>
          <p:spPr>
            <a:xfrm>
              <a:off x="2061258" y="4592169"/>
              <a:ext cx="9603492" cy="430374"/>
            </a:xfrm>
            <a:prstGeom prst="rect">
              <a:avLst/>
            </a:prstGeom>
            <a:noFill/>
          </p:spPr>
          <p:txBody>
            <a:bodyPr wrap="square" rtlCol="0">
              <a:spAutoFit/>
            </a:bodyPr>
            <a:lstStyle/>
            <a:p>
              <a:pPr marL="342900" indent="-342900">
                <a:lnSpc>
                  <a:spcPct val="12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疾病基本情况</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8" name="文本框 7">
              <a:extLst>
                <a:ext uri="{FF2B5EF4-FFF2-40B4-BE49-F238E27FC236}">
                  <a16:creationId xmlns:a16="http://schemas.microsoft.com/office/drawing/2014/main" id="{0B40F987-659C-23FC-3FC9-C0C25EA500C3}"/>
                </a:ext>
              </a:extLst>
            </p:cNvPr>
            <p:cNvSpPr txBox="1"/>
            <p:nvPr/>
          </p:nvSpPr>
          <p:spPr>
            <a:xfrm>
              <a:off x="2061258" y="1588199"/>
              <a:ext cx="9970486" cy="700576"/>
            </a:xfrm>
            <a:prstGeom prst="rect">
              <a:avLst/>
            </a:prstGeom>
            <a:noFill/>
          </p:spPr>
          <p:txBody>
            <a:bodyPr wrap="square">
              <a:spAutoFit/>
            </a:bodyPr>
            <a:lstStyle>
              <a:defPPr>
                <a:defRPr lang="zh-CN"/>
              </a:defPPr>
              <a:lvl1pPr>
                <a:lnSpc>
                  <a:spcPct val="150000"/>
                </a:lnSpc>
                <a:defRPr sz="1600" b="0" i="0">
                  <a:solidFill>
                    <a:srgbClr val="333333"/>
                  </a:solidFill>
                  <a:effectLst/>
                  <a:latin typeface="微软雅黑" panose="020B0503020204020204" pitchFamily="34" charset="-122"/>
                  <a:ea typeface="微软雅黑" panose="020B0503020204020204" pitchFamily="34" charset="-122"/>
                </a:defRPr>
              </a:lvl1pPr>
            </a:lstStyle>
            <a:p>
              <a:pPr marL="285750" indent="-285750">
                <a:buFont typeface="Arial" panose="020B0604020202020204" pitchFamily="34" charset="0"/>
                <a:buChar char="•"/>
              </a:pPr>
              <a:r>
                <a:rPr lang="zh-CN" altLang="en-US" sz="1400" dirty="0"/>
                <a:t>适用于</a:t>
              </a:r>
              <a:r>
                <a:rPr lang="zh-CN" altLang="en-US" sz="1400" b="1" dirty="0">
                  <a:solidFill>
                    <a:srgbClr val="FF0000"/>
                  </a:solidFill>
                </a:rPr>
                <a:t>对本品治疗有反应的四氢生物蝶呤（</a:t>
              </a:r>
              <a:r>
                <a:rPr lang="en-US" altLang="zh-CN" sz="1400" b="1" dirty="0">
                  <a:solidFill>
                    <a:srgbClr val="FF0000"/>
                  </a:solidFill>
                </a:rPr>
                <a:t>BH</a:t>
              </a:r>
              <a:r>
                <a:rPr lang="en-US" altLang="zh-CN" sz="1100" b="1" dirty="0">
                  <a:solidFill>
                    <a:srgbClr val="FF0000"/>
                  </a:solidFill>
                </a:rPr>
                <a:t>4</a:t>
              </a:r>
              <a:r>
                <a:rPr lang="zh-CN" altLang="en-US" sz="1400" b="1" dirty="0">
                  <a:solidFill>
                    <a:srgbClr val="FF0000"/>
                  </a:solidFill>
                </a:rPr>
                <a:t>）缺乏症所导致的高苯丙氨酸血症（</a:t>
              </a:r>
              <a:r>
                <a:rPr lang="en-US" altLang="zh-CN" sz="1400" b="1" dirty="0">
                  <a:solidFill>
                    <a:srgbClr val="FF0000"/>
                  </a:solidFill>
                </a:rPr>
                <a:t>HPA</a:t>
              </a:r>
              <a:r>
                <a:rPr lang="zh-CN" altLang="en-US" sz="1400" b="1" dirty="0">
                  <a:solidFill>
                    <a:srgbClr val="FF0000"/>
                  </a:solidFill>
                </a:rPr>
                <a:t>），可用于成人及</a:t>
              </a:r>
              <a:r>
                <a:rPr lang="en-US" altLang="zh-CN" sz="1400" b="1" dirty="0">
                  <a:solidFill>
                    <a:srgbClr val="FF0000"/>
                  </a:solidFill>
                </a:rPr>
                <a:t>4</a:t>
              </a:r>
              <a:r>
                <a:rPr lang="zh-CN" altLang="en-US" sz="1400" b="1" dirty="0">
                  <a:solidFill>
                    <a:srgbClr val="FF0000"/>
                  </a:solidFill>
                </a:rPr>
                <a:t>岁以上儿童。</a:t>
              </a:r>
            </a:p>
            <a:p>
              <a:pPr marL="285750" indent="-285750">
                <a:buFont typeface="Arial" panose="020B0604020202020204" pitchFamily="34" charset="0"/>
                <a:buChar char="•"/>
              </a:pPr>
              <a:r>
                <a:rPr lang="zh-CN" altLang="en-US" sz="1400" dirty="0"/>
                <a:t>本品在</a:t>
              </a:r>
              <a:r>
                <a:rPr lang="en-US" altLang="zh-CN" sz="1400" dirty="0"/>
                <a:t>0-4</a:t>
              </a:r>
              <a:r>
                <a:rPr lang="zh-CN" altLang="en-US" sz="1400" dirty="0"/>
                <a:t>岁儿童中无充分的临床用药经验，若必须使用，须在专科医生的严格指导下慎重使用。</a:t>
              </a:r>
            </a:p>
          </p:txBody>
        </p:sp>
        <p:sp>
          <p:nvSpPr>
            <p:cNvPr id="10" name="文本框 9">
              <a:extLst>
                <a:ext uri="{FF2B5EF4-FFF2-40B4-BE49-F238E27FC236}">
                  <a16:creationId xmlns:a16="http://schemas.microsoft.com/office/drawing/2014/main" id="{572C0A9A-8068-6757-82EA-07A644D44429}"/>
                </a:ext>
              </a:extLst>
            </p:cNvPr>
            <p:cNvSpPr txBox="1"/>
            <p:nvPr/>
          </p:nvSpPr>
          <p:spPr>
            <a:xfrm>
              <a:off x="1982050" y="2336231"/>
              <a:ext cx="1556836" cy="400110"/>
            </a:xfrm>
            <a:prstGeom prst="rect">
              <a:avLst/>
            </a:prstGeom>
            <a:noFill/>
          </p:spPr>
          <p:txBody>
            <a:bodyPr wrap="none" rtlCol="0">
              <a:spAutoFit/>
            </a:bodyPr>
            <a:lstStyle>
              <a:defPPr>
                <a:defRPr lang="zh-CN"/>
              </a:defPPr>
              <a:lvl1pPr marL="342900" indent="-342900">
                <a:buFont typeface="Wingdings" panose="05000000000000000000" pitchFamily="2" charset="2"/>
                <a:buChar char="Ø"/>
                <a:defRPr sz="200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r>
                <a:rPr lang="zh-CN" altLang="en-US" dirty="0">
                  <a:sym typeface="+mn-ea"/>
                </a:rPr>
                <a:t>用法用量</a:t>
              </a:r>
              <a:endParaRPr lang="zh-CN" altLang="en-US" dirty="0"/>
            </a:p>
          </p:txBody>
        </p:sp>
        <p:sp>
          <p:nvSpPr>
            <p:cNvPr id="4" name="文本框 3">
              <a:extLst>
                <a:ext uri="{FF2B5EF4-FFF2-40B4-BE49-F238E27FC236}">
                  <a16:creationId xmlns:a16="http://schemas.microsoft.com/office/drawing/2014/main" id="{71DD8B9D-84CC-5C31-3920-62901DA49FD5}"/>
                </a:ext>
              </a:extLst>
            </p:cNvPr>
            <p:cNvSpPr txBox="1"/>
            <p:nvPr/>
          </p:nvSpPr>
          <p:spPr>
            <a:xfrm>
              <a:off x="2331696" y="5015433"/>
              <a:ext cx="9700048" cy="1363065"/>
            </a:xfrm>
            <a:prstGeom prst="rect">
              <a:avLst/>
            </a:prstGeom>
            <a:noFill/>
          </p:spPr>
          <p:txBody>
            <a:bodyPr wrap="square">
              <a:spAutoFit/>
            </a:bodyPr>
            <a:lstStyle>
              <a:defPPr>
                <a:defRPr lang="zh-CN"/>
              </a:defPPr>
              <a:lvl1pPr marL="285750" indent="-285750">
                <a:lnSpc>
                  <a:spcPct val="150000"/>
                </a:lnSpc>
                <a:buFont typeface="Arial" panose="020B0604020202020204" pitchFamily="34" charset="0"/>
                <a:buChar char="•"/>
                <a:defRPr sz="1400" b="0" i="0">
                  <a:solidFill>
                    <a:srgbClr val="333333"/>
                  </a:solidFill>
                  <a:effectLst/>
                  <a:latin typeface="微软雅黑" panose="020B0503020204020204" pitchFamily="34" charset="-122"/>
                  <a:ea typeface="微软雅黑" panose="020B0503020204020204" pitchFamily="34" charset="-122"/>
                </a:defRPr>
              </a:lvl1pPr>
            </a:lstStyle>
            <a:p>
              <a:pPr marL="0" indent="0">
                <a:lnSpc>
                  <a:spcPct val="120000"/>
                </a:lnSpc>
                <a:buNone/>
              </a:pPr>
              <a:r>
                <a:rPr lang="zh-CN" altLang="en-US" dirty="0"/>
                <a:t>高苯丙氨酸血症</a:t>
              </a:r>
              <a:r>
                <a:rPr lang="en-US" altLang="zh-CN" dirty="0"/>
                <a:t>(HPA)</a:t>
              </a:r>
              <a:r>
                <a:rPr lang="zh-CN" altLang="en-US" dirty="0"/>
                <a:t>是因苯丙氨酸羟化酶</a:t>
              </a:r>
              <a:r>
                <a:rPr lang="en-US" altLang="zh-CN" dirty="0"/>
                <a:t>(PAH)</a:t>
              </a:r>
              <a:r>
                <a:rPr lang="zh-CN" altLang="en-US" dirty="0"/>
                <a:t>或其辅酶四氢生物蝶呤</a:t>
              </a:r>
              <a:r>
                <a:rPr lang="en-US" altLang="zh-CN" dirty="0"/>
                <a:t>(BH</a:t>
              </a:r>
              <a:r>
                <a:rPr lang="en-US" altLang="zh-CN" sz="1100" dirty="0"/>
                <a:t>4</a:t>
              </a:r>
              <a:r>
                <a:rPr lang="en-US" altLang="zh-CN" dirty="0"/>
                <a:t>)</a:t>
              </a:r>
              <a:r>
                <a:rPr lang="zh-CN" altLang="en-US" dirty="0"/>
                <a:t>缺陷</a:t>
              </a:r>
              <a:r>
                <a:rPr lang="en-US" altLang="zh-CN" dirty="0"/>
                <a:t>,</a:t>
              </a:r>
              <a:r>
                <a:rPr lang="zh-CN" altLang="en-US" dirty="0"/>
                <a:t>导致血苯丙氨酸</a:t>
              </a:r>
              <a:r>
                <a:rPr lang="en-US" altLang="zh-CN" dirty="0"/>
                <a:t>(</a:t>
              </a:r>
              <a:r>
                <a:rPr lang="en-US" altLang="zh-CN" dirty="0" err="1"/>
                <a:t>Phe</a:t>
              </a:r>
              <a:r>
                <a:rPr lang="en-US" altLang="zh-CN" dirty="0"/>
                <a:t>)</a:t>
              </a:r>
              <a:r>
                <a:rPr lang="zh-CN" altLang="en-US" dirty="0"/>
                <a:t>不能正常代谢、苯丙氨酸及其旁路代谢产物蓄积</a:t>
              </a:r>
              <a:r>
                <a:rPr lang="en-US" altLang="zh-CN" dirty="0"/>
                <a:t>,</a:t>
              </a:r>
              <a:r>
                <a:rPr lang="zh-CN" altLang="en-US" dirty="0"/>
                <a:t>进而引起脑损伤的一组疾病，如不治疗将出现智力低下、癫痫和行为问题。</a:t>
              </a:r>
              <a:r>
                <a:rPr lang="en-US" altLang="zh-CN" dirty="0"/>
                <a:t>HPA</a:t>
              </a:r>
              <a:r>
                <a:rPr lang="zh-CN" altLang="en-US" dirty="0"/>
                <a:t>为常染色体隐性遗传。如食用普通食物，体内将大量累积，进而产生高苯丙氨酸血症症状血液中高浓度苯丙氨酸会对中枢神经系统造成不可逆损伤，使患者产生智力低下、自闭症、癫痫、运动障碍等临床症状。如果该病得不到及时治疗，会对患者中枢神经系统造成严重的损伤。服用本品的多为幼儿和未成年人，断药将直接影响智力和身体发育。</a:t>
              </a:r>
            </a:p>
          </p:txBody>
        </p:sp>
      </p:gr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5758" y="481962"/>
            <a:ext cx="2685351"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1.</a:t>
            </a:r>
            <a:r>
              <a:rPr lang="zh-CN" altLang="en-US" sz="2400" b="1" dirty="0">
                <a:solidFill>
                  <a:srgbClr val="2E75B6"/>
                </a:solidFill>
                <a:latin typeface="微软雅黑" panose="020B0503020204020204" pitchFamily="34" charset="-122"/>
                <a:ea typeface="微软雅黑" panose="020B0503020204020204" pitchFamily="34" charset="-122"/>
              </a:rPr>
              <a:t> 药品的基本信息</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873481" y="1169551"/>
            <a:ext cx="9603492" cy="430374"/>
          </a:xfrm>
          <a:prstGeom prst="rect">
            <a:avLst/>
          </a:prstGeom>
          <a:noFill/>
        </p:spPr>
        <p:txBody>
          <a:bodyPr wrap="square" rtlCol="0">
            <a:spAutoFit/>
          </a:bodyPr>
          <a:lstStyle/>
          <a:p>
            <a:pPr marL="342900" indent="-342900">
              <a:lnSpc>
                <a:spcPct val="12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大陆地区发病率、年发病患者总数</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 name="文本框 3">
            <a:extLst>
              <a:ext uri="{FF2B5EF4-FFF2-40B4-BE49-F238E27FC236}">
                <a16:creationId xmlns:a16="http://schemas.microsoft.com/office/drawing/2014/main" id="{71DD8B9D-84CC-5C31-3920-62901DA49FD5}"/>
              </a:ext>
            </a:extLst>
          </p:cNvPr>
          <p:cNvSpPr txBox="1"/>
          <p:nvPr/>
        </p:nvSpPr>
        <p:spPr>
          <a:xfrm>
            <a:off x="1366982" y="1597768"/>
            <a:ext cx="9923352" cy="5013680"/>
          </a:xfrm>
          <a:prstGeom prst="rect">
            <a:avLst/>
          </a:prstGeom>
          <a:noFill/>
        </p:spPr>
        <p:txBody>
          <a:bodyPr wrap="square">
            <a:spAutoFit/>
          </a:bodyPr>
          <a:lstStyle>
            <a:defPPr>
              <a:defRPr lang="zh-CN"/>
            </a:defPPr>
            <a:lvl1pPr marL="285750" indent="-285750">
              <a:lnSpc>
                <a:spcPct val="150000"/>
              </a:lnSpc>
              <a:buFont typeface="Arial" panose="020B0604020202020204" pitchFamily="34" charset="0"/>
              <a:buChar char="•"/>
              <a:defRPr sz="1400" b="0" i="0">
                <a:solidFill>
                  <a:srgbClr val="333333"/>
                </a:solidFill>
                <a:effectLst/>
                <a:latin typeface="微软雅黑" panose="020B0503020204020204" pitchFamily="34" charset="-122"/>
                <a:ea typeface="微软雅黑" panose="020B0503020204020204" pitchFamily="34" charset="-122"/>
              </a:defRPr>
            </a:lvl1pPr>
          </a:lstStyle>
          <a:p>
            <a:pPr>
              <a:buFont typeface="Wingdings" panose="05000000000000000000" pitchFamily="2" charset="2"/>
              <a:buChar char="p"/>
            </a:pPr>
            <a:r>
              <a:rPr lang="zh-CN" altLang="en-US" b="1" dirty="0"/>
              <a:t>目前中国患者人群特定证据资料较少，通过查询到的文献，推断高苯丙氨酸血症（</a:t>
            </a:r>
            <a:r>
              <a:rPr lang="en-US" altLang="zh-CN" b="1" dirty="0"/>
              <a:t>HPA</a:t>
            </a:r>
            <a:r>
              <a:rPr lang="zh-CN" altLang="en-US" b="1" dirty="0"/>
              <a:t>）新生儿患者发病率在</a:t>
            </a:r>
            <a:r>
              <a:rPr lang="en-US" altLang="zh-CN" b="1" dirty="0">
                <a:solidFill>
                  <a:srgbClr val="FF0000"/>
                </a:solidFill>
              </a:rPr>
              <a:t>1/10000</a:t>
            </a:r>
            <a:r>
              <a:rPr lang="zh-CN" altLang="en-US" b="1" dirty="0"/>
              <a:t>左右，</a:t>
            </a:r>
            <a:r>
              <a:rPr lang="en-US" altLang="zh-CN" b="1" dirty="0"/>
              <a:t>2000-2007</a:t>
            </a:r>
            <a:r>
              <a:rPr lang="zh-CN" altLang="en-US" b="1" dirty="0"/>
              <a:t>年高苯丙氨酸血症（</a:t>
            </a:r>
            <a:r>
              <a:rPr lang="en-US" altLang="zh-CN" b="1" dirty="0"/>
              <a:t>HPA</a:t>
            </a:r>
            <a:r>
              <a:rPr lang="zh-CN" altLang="en-US" b="1" dirty="0"/>
              <a:t>）中</a:t>
            </a:r>
            <a:r>
              <a:rPr lang="en-US" altLang="zh-CN" b="1" dirty="0">
                <a:solidFill>
                  <a:srgbClr val="FF0000"/>
                </a:solidFill>
              </a:rPr>
              <a:t>12.9</a:t>
            </a:r>
            <a:r>
              <a:rPr lang="zh-CN" altLang="en-US" b="1" dirty="0">
                <a:solidFill>
                  <a:srgbClr val="FF0000"/>
                </a:solidFill>
              </a:rPr>
              <a:t>％</a:t>
            </a:r>
            <a:r>
              <a:rPr lang="zh-CN" altLang="en-US" b="1" dirty="0"/>
              <a:t>为四氢生物蝶呤缺乏症（</a:t>
            </a:r>
            <a:r>
              <a:rPr lang="en-US" altLang="zh-CN" b="1" dirty="0"/>
              <a:t>BH</a:t>
            </a:r>
            <a:r>
              <a:rPr lang="en-US" altLang="zh-CN" sz="1100" b="1" dirty="0"/>
              <a:t>4</a:t>
            </a:r>
            <a:r>
              <a:rPr lang="en-US" altLang="zh-CN" b="1" dirty="0"/>
              <a:t>D</a:t>
            </a:r>
            <a:r>
              <a:rPr lang="zh-CN" altLang="en-US" b="1" dirty="0"/>
              <a:t>），</a:t>
            </a:r>
            <a:r>
              <a:rPr lang="en-US" altLang="zh-CN" b="1" dirty="0"/>
              <a:t>2013-2019</a:t>
            </a:r>
            <a:r>
              <a:rPr lang="zh-CN" altLang="en-US" b="1" dirty="0"/>
              <a:t>年高苯丙氨酸血症（</a:t>
            </a:r>
            <a:r>
              <a:rPr lang="en-US" altLang="zh-CN" b="1" dirty="0"/>
              <a:t>HPA</a:t>
            </a:r>
            <a:r>
              <a:rPr lang="zh-CN" altLang="en-US" b="1" dirty="0"/>
              <a:t>）中</a:t>
            </a:r>
            <a:r>
              <a:rPr lang="en-US" altLang="zh-CN" b="1" dirty="0">
                <a:solidFill>
                  <a:srgbClr val="FF0000"/>
                </a:solidFill>
              </a:rPr>
              <a:t>3.9</a:t>
            </a:r>
            <a:r>
              <a:rPr lang="zh-CN" altLang="en-US" b="1" dirty="0">
                <a:solidFill>
                  <a:srgbClr val="FF0000"/>
                </a:solidFill>
              </a:rPr>
              <a:t>％</a:t>
            </a:r>
            <a:r>
              <a:rPr lang="zh-CN" altLang="en-US" b="1" dirty="0"/>
              <a:t>为</a:t>
            </a:r>
            <a:r>
              <a:rPr lang="en-US" altLang="zh-CN" b="1" dirty="0"/>
              <a:t>BH</a:t>
            </a:r>
            <a:r>
              <a:rPr lang="en-US" altLang="zh-CN" sz="1100" b="1" dirty="0"/>
              <a:t>4</a:t>
            </a:r>
            <a:r>
              <a:rPr lang="en-US" altLang="zh-CN" b="1" dirty="0"/>
              <a:t>D</a:t>
            </a:r>
            <a:r>
              <a:rPr lang="zh-CN" altLang="en-US" b="1" dirty="0"/>
              <a:t>，随着科技的进步，患者比例有所下降。</a:t>
            </a:r>
            <a:endParaRPr lang="en-US" altLang="zh-CN" b="1" dirty="0"/>
          </a:p>
          <a:p>
            <a:pPr marL="0" indent="0">
              <a:lnSpc>
                <a:spcPct val="120000"/>
              </a:lnSpc>
              <a:buNone/>
            </a:pPr>
            <a:endParaRPr lang="en-US" altLang="zh-CN" sz="1200" dirty="0"/>
          </a:p>
          <a:p>
            <a:pPr marL="0" indent="0">
              <a:lnSpc>
                <a:spcPct val="120000"/>
              </a:lnSpc>
              <a:buNone/>
            </a:pPr>
            <a:endParaRPr lang="en-US" altLang="zh-CN" sz="1200" dirty="0"/>
          </a:p>
          <a:p>
            <a:pPr marL="0" indent="0">
              <a:lnSpc>
                <a:spcPct val="120000"/>
              </a:lnSpc>
              <a:buNone/>
            </a:pPr>
            <a:endParaRPr lang="en-US" altLang="zh-CN" sz="1200" dirty="0"/>
          </a:p>
          <a:p>
            <a:pPr marL="0" indent="0">
              <a:lnSpc>
                <a:spcPct val="120000"/>
              </a:lnSpc>
              <a:buNone/>
            </a:pPr>
            <a:endParaRPr lang="en-US" altLang="zh-CN" sz="1200" dirty="0"/>
          </a:p>
          <a:p>
            <a:pPr marL="0" indent="0">
              <a:lnSpc>
                <a:spcPct val="120000"/>
              </a:lnSpc>
              <a:buNone/>
            </a:pPr>
            <a:endParaRPr lang="en-US" altLang="zh-CN" sz="1200" dirty="0"/>
          </a:p>
          <a:p>
            <a:pPr marL="0" indent="0">
              <a:lnSpc>
                <a:spcPct val="120000"/>
              </a:lnSpc>
              <a:buNone/>
            </a:pPr>
            <a:endParaRPr lang="en-US" altLang="zh-CN" sz="1200" dirty="0"/>
          </a:p>
          <a:p>
            <a:pPr marL="0" indent="0">
              <a:lnSpc>
                <a:spcPct val="120000"/>
              </a:lnSpc>
              <a:buNone/>
            </a:pPr>
            <a:endParaRPr lang="en-US" altLang="zh-CN" sz="1200" dirty="0"/>
          </a:p>
          <a:p>
            <a:pPr marL="0" indent="0">
              <a:lnSpc>
                <a:spcPct val="120000"/>
              </a:lnSpc>
              <a:buNone/>
            </a:pPr>
            <a:endParaRPr lang="en-US" altLang="zh-CN" sz="1000" dirty="0"/>
          </a:p>
          <a:p>
            <a:pPr marL="0" indent="0">
              <a:lnSpc>
                <a:spcPct val="120000"/>
              </a:lnSpc>
              <a:buNone/>
            </a:pPr>
            <a:endParaRPr lang="en-US" altLang="zh-CN" sz="1000" dirty="0"/>
          </a:p>
          <a:p>
            <a:pPr marL="0" indent="0">
              <a:lnSpc>
                <a:spcPct val="120000"/>
              </a:lnSpc>
              <a:buNone/>
            </a:pPr>
            <a:endParaRPr lang="en-US" altLang="zh-CN" sz="1000" dirty="0"/>
          </a:p>
          <a:p>
            <a:pPr marL="0" indent="0">
              <a:lnSpc>
                <a:spcPct val="120000"/>
              </a:lnSpc>
              <a:buNone/>
            </a:pPr>
            <a:endParaRPr lang="en-US" altLang="zh-CN" sz="1000" dirty="0"/>
          </a:p>
          <a:p>
            <a:pPr marL="0" indent="0">
              <a:lnSpc>
                <a:spcPct val="100000"/>
              </a:lnSpc>
              <a:buNone/>
            </a:pPr>
            <a:r>
              <a:rPr lang="zh-CN" altLang="en-US" sz="1000" dirty="0"/>
              <a:t>发病率数据来源：</a:t>
            </a:r>
            <a:endParaRPr lang="en-US" altLang="zh-CN" sz="1000" dirty="0"/>
          </a:p>
          <a:p>
            <a:pPr marL="0" indent="0">
              <a:lnSpc>
                <a:spcPct val="100000"/>
              </a:lnSpc>
              <a:buNone/>
            </a:pPr>
            <a:r>
              <a:rPr lang="zh-CN" altLang="en-US" sz="1000" dirty="0"/>
              <a:t>①</a:t>
            </a:r>
            <a:r>
              <a:rPr lang="en-US" altLang="zh-CN" sz="1000" dirty="0"/>
              <a:t>《</a:t>
            </a:r>
            <a:r>
              <a:rPr lang="zh-CN" altLang="en-US" sz="1000" dirty="0"/>
              <a:t>高苯丙氨酸血症的诊治共识（</a:t>
            </a:r>
            <a:r>
              <a:rPr lang="en-US" altLang="zh-CN" sz="1000" dirty="0"/>
              <a:t>2014</a:t>
            </a:r>
            <a:r>
              <a:rPr lang="zh-CN" altLang="en-US" sz="1000" dirty="0"/>
              <a:t>年）</a:t>
            </a:r>
            <a:r>
              <a:rPr lang="en-US" altLang="zh-CN" sz="1000" dirty="0"/>
              <a:t>》</a:t>
            </a:r>
            <a:r>
              <a:rPr lang="zh-CN" altLang="en-US" sz="1000" dirty="0"/>
              <a:t>：我国</a:t>
            </a:r>
            <a:r>
              <a:rPr lang="en-US" altLang="zh-CN" sz="1000" dirty="0"/>
              <a:t>1985-2011</a:t>
            </a:r>
            <a:r>
              <a:rPr lang="zh-CN" altLang="en-US" sz="1000" dirty="0"/>
              <a:t>年</a:t>
            </a:r>
            <a:r>
              <a:rPr lang="en-US" altLang="zh-CN" sz="1000" dirty="0"/>
              <a:t>3500</a:t>
            </a:r>
            <a:r>
              <a:rPr lang="zh-CN" altLang="en-US" sz="1000" dirty="0"/>
              <a:t>万新生儿筛查资料显示，发病率为</a:t>
            </a:r>
            <a:r>
              <a:rPr lang="en-US" altLang="zh-CN" sz="1000" b="1" dirty="0">
                <a:solidFill>
                  <a:srgbClr val="FF0000"/>
                </a:solidFill>
              </a:rPr>
              <a:t>1︰10397</a:t>
            </a:r>
            <a:r>
              <a:rPr lang="zh-CN" altLang="en-US" sz="1000" dirty="0"/>
              <a:t>。</a:t>
            </a:r>
            <a:r>
              <a:rPr lang="en-US" altLang="zh-CN" sz="1000" dirty="0"/>
              <a:t>2000-2007</a:t>
            </a:r>
            <a:r>
              <a:rPr lang="zh-CN" altLang="en-US" sz="1000" dirty="0"/>
              <a:t>年我国新生儿筛查资料显示，</a:t>
            </a:r>
            <a:r>
              <a:rPr lang="en-US" altLang="zh-CN" sz="1000" dirty="0"/>
              <a:t>HPA</a:t>
            </a:r>
            <a:r>
              <a:rPr lang="zh-CN" altLang="en-US" sz="1000" dirty="0"/>
              <a:t>中</a:t>
            </a:r>
            <a:r>
              <a:rPr lang="en-US" altLang="zh-CN" sz="1000" b="1" dirty="0">
                <a:solidFill>
                  <a:srgbClr val="FF0000"/>
                </a:solidFill>
              </a:rPr>
              <a:t>12.9</a:t>
            </a:r>
            <a:r>
              <a:rPr lang="zh-CN" altLang="en-US" sz="1000" b="1" dirty="0">
                <a:solidFill>
                  <a:schemeClr val="accent1">
                    <a:lumMod val="75000"/>
                  </a:schemeClr>
                </a:solidFill>
              </a:rPr>
              <a:t>％为</a:t>
            </a:r>
            <a:r>
              <a:rPr lang="en-US" altLang="zh-CN" sz="1000" b="1" dirty="0">
                <a:solidFill>
                  <a:schemeClr val="accent1">
                    <a:lumMod val="75000"/>
                  </a:schemeClr>
                </a:solidFill>
              </a:rPr>
              <a:t>BH</a:t>
            </a:r>
            <a:r>
              <a:rPr lang="en-US" altLang="zh-CN" sz="700" b="1" dirty="0">
                <a:solidFill>
                  <a:schemeClr val="accent1">
                    <a:lumMod val="75000"/>
                  </a:schemeClr>
                </a:solidFill>
              </a:rPr>
              <a:t>4</a:t>
            </a:r>
            <a:r>
              <a:rPr lang="en-US" altLang="zh-CN" sz="1000" b="1" dirty="0">
                <a:solidFill>
                  <a:schemeClr val="accent1">
                    <a:lumMod val="75000"/>
                  </a:schemeClr>
                </a:solidFill>
              </a:rPr>
              <a:t>D</a:t>
            </a:r>
            <a:r>
              <a:rPr lang="zh-CN" altLang="en-US" sz="1000" dirty="0"/>
              <a:t>。</a:t>
            </a:r>
            <a:endParaRPr lang="en-US" altLang="zh-CN" sz="1000" dirty="0"/>
          </a:p>
          <a:p>
            <a:pPr marL="0" indent="0">
              <a:lnSpc>
                <a:spcPct val="100000"/>
              </a:lnSpc>
              <a:buNone/>
            </a:pPr>
            <a:r>
              <a:rPr lang="zh-CN" altLang="en-US" sz="1000" dirty="0"/>
              <a:t>②</a:t>
            </a:r>
            <a:r>
              <a:rPr lang="en-US" altLang="zh-CN" sz="1000" dirty="0"/>
              <a:t>《</a:t>
            </a:r>
            <a:r>
              <a:rPr lang="zh-CN" altLang="en-US" sz="1000" dirty="0"/>
              <a:t>吉林省</a:t>
            </a:r>
            <a:r>
              <a:rPr lang="en-US" altLang="zh-CN" sz="1000" dirty="0"/>
              <a:t>2010-2019</a:t>
            </a:r>
            <a:r>
              <a:rPr lang="zh-CN" altLang="en-US" sz="1000" dirty="0"/>
              <a:t>年高苯丙氨酸血症筛查情况分析（</a:t>
            </a:r>
            <a:r>
              <a:rPr lang="en-US" altLang="zh-CN" sz="1000" dirty="0"/>
              <a:t>2020</a:t>
            </a:r>
            <a:r>
              <a:rPr lang="zh-CN" altLang="en-US" sz="1000" dirty="0"/>
              <a:t>年）</a:t>
            </a:r>
            <a:r>
              <a:rPr lang="en-US" altLang="zh-CN" sz="1000" dirty="0"/>
              <a:t>》</a:t>
            </a:r>
            <a:r>
              <a:rPr lang="zh-CN" altLang="en-US" sz="1000" dirty="0"/>
              <a:t>：</a:t>
            </a:r>
            <a:r>
              <a:rPr lang="en-US" altLang="zh-CN" sz="1000" dirty="0"/>
              <a:t>2019</a:t>
            </a:r>
            <a:r>
              <a:rPr lang="zh-CN" altLang="en-US" sz="1000" dirty="0"/>
              <a:t>年</a:t>
            </a:r>
            <a:r>
              <a:rPr lang="en-US" altLang="zh-CN" sz="1000" dirty="0"/>
              <a:t>HPA</a:t>
            </a:r>
            <a:r>
              <a:rPr lang="zh-CN" altLang="en-US" sz="1000" dirty="0"/>
              <a:t>发病率为</a:t>
            </a:r>
            <a:r>
              <a:rPr lang="en-US" altLang="zh-CN" sz="1000" dirty="0"/>
              <a:t>1/4299</a:t>
            </a:r>
            <a:r>
              <a:rPr lang="zh-CN" altLang="en-US" sz="1000" dirty="0"/>
              <a:t>，高于全国</a:t>
            </a:r>
            <a:r>
              <a:rPr lang="en-US" altLang="zh-CN" sz="1000" dirty="0"/>
              <a:t>HPA</a:t>
            </a:r>
            <a:r>
              <a:rPr lang="zh-CN" altLang="en-US" sz="1000" dirty="0"/>
              <a:t>平均发病率 </a:t>
            </a:r>
            <a:r>
              <a:rPr lang="en-US" altLang="zh-CN" sz="1000" dirty="0"/>
              <a:t>(1/10397)</a:t>
            </a:r>
            <a:r>
              <a:rPr lang="zh-CN" altLang="en-US" sz="1000" dirty="0"/>
              <a:t>，同时高于广州市 </a:t>
            </a:r>
            <a:r>
              <a:rPr lang="en-US" altLang="zh-CN" sz="1000" dirty="0"/>
              <a:t>(1/30261) </a:t>
            </a:r>
            <a:r>
              <a:rPr lang="zh-CN" altLang="en-US" sz="1000" dirty="0"/>
              <a:t>、浙江省 </a:t>
            </a:r>
            <a:r>
              <a:rPr lang="en-US" altLang="zh-CN" sz="1000" dirty="0"/>
              <a:t>(1/21277)</a:t>
            </a:r>
            <a:r>
              <a:rPr lang="zh-CN" altLang="en-US" sz="1000" dirty="0"/>
              <a:t>、四川省 </a:t>
            </a:r>
            <a:r>
              <a:rPr lang="en-US" altLang="zh-CN" sz="1000" dirty="0"/>
              <a:t>(1/17258)</a:t>
            </a:r>
            <a:r>
              <a:rPr lang="zh-CN" altLang="en-US" sz="1000" dirty="0"/>
              <a:t>、南京地区</a:t>
            </a:r>
            <a:r>
              <a:rPr lang="en-US" altLang="zh-CN" sz="1000" dirty="0"/>
              <a:t>(1/8800) </a:t>
            </a:r>
            <a:r>
              <a:rPr lang="zh-CN" altLang="en-US" sz="1000" dirty="0"/>
              <a:t>及江西省</a:t>
            </a:r>
            <a:r>
              <a:rPr lang="en-US" altLang="zh-CN" sz="1000" dirty="0"/>
              <a:t>(1/25420)</a:t>
            </a:r>
            <a:r>
              <a:rPr lang="zh-CN" altLang="en-US" sz="1000" dirty="0"/>
              <a:t>等南部地区</a:t>
            </a:r>
            <a:r>
              <a:rPr lang="en-US" altLang="zh-CN" sz="1000" dirty="0"/>
              <a:t>,</a:t>
            </a:r>
            <a:r>
              <a:rPr lang="zh-CN" altLang="en-US" sz="1000" dirty="0"/>
              <a:t>与大连市</a:t>
            </a:r>
            <a:r>
              <a:rPr lang="en-US" altLang="zh-CN" sz="1000" dirty="0"/>
              <a:t>(1/4355)</a:t>
            </a:r>
            <a:r>
              <a:rPr lang="zh-CN" altLang="en-US" sz="1000" dirty="0"/>
              <a:t>、甘肃省 </a:t>
            </a:r>
            <a:r>
              <a:rPr lang="en-US" altLang="zh-CN" sz="1000" dirty="0"/>
              <a:t>(1/4115)</a:t>
            </a:r>
            <a:r>
              <a:rPr lang="zh-CN" altLang="en-US" sz="1000" dirty="0"/>
              <a:t>、山西省 </a:t>
            </a:r>
            <a:r>
              <a:rPr lang="en-US" altLang="zh-CN" sz="1000" dirty="0"/>
              <a:t>(1/4885)</a:t>
            </a:r>
            <a:r>
              <a:rPr lang="zh-CN" altLang="en-US" sz="1000" dirty="0"/>
              <a:t>、陕西省 </a:t>
            </a:r>
            <a:r>
              <a:rPr lang="en-US" altLang="zh-CN" sz="1000" dirty="0"/>
              <a:t>(1/5405)</a:t>
            </a:r>
            <a:r>
              <a:rPr lang="zh-CN" altLang="en-US" sz="1000" dirty="0"/>
              <a:t>等地区发病率相近，基本符合我国</a:t>
            </a:r>
            <a:r>
              <a:rPr lang="en-US" altLang="zh-CN" sz="1000" dirty="0"/>
              <a:t>HPA</a:t>
            </a:r>
            <a:r>
              <a:rPr lang="zh-CN" altLang="en-US" sz="1000" dirty="0"/>
              <a:t>发病率北高南低的趋势。</a:t>
            </a:r>
            <a:endParaRPr lang="en-US" altLang="zh-CN" sz="1000" dirty="0"/>
          </a:p>
          <a:p>
            <a:pPr marL="0" indent="0">
              <a:lnSpc>
                <a:spcPct val="100000"/>
              </a:lnSpc>
              <a:buNone/>
            </a:pPr>
            <a:r>
              <a:rPr lang="zh-CN" altLang="en-US" sz="1000" dirty="0"/>
              <a:t>③</a:t>
            </a:r>
            <a:r>
              <a:rPr lang="en-US" altLang="zh-CN" sz="1000" dirty="0"/>
              <a:t>《2013</a:t>
            </a:r>
            <a:r>
              <a:rPr lang="zh-CN" altLang="en-US" sz="1000" dirty="0"/>
              <a:t>～</a:t>
            </a:r>
            <a:r>
              <a:rPr lang="en-US" altLang="zh-CN" sz="1000" dirty="0"/>
              <a:t>2019</a:t>
            </a:r>
            <a:r>
              <a:rPr lang="zh-CN" altLang="en-US" sz="1000" dirty="0"/>
              <a:t>年青岛市新生儿高苯丙氨酸血症筛查情况及基因突变分析（</a:t>
            </a:r>
            <a:r>
              <a:rPr lang="en-US" altLang="zh-CN" sz="1000" dirty="0"/>
              <a:t>2020</a:t>
            </a:r>
            <a:r>
              <a:rPr lang="zh-CN" altLang="en-US" sz="1000" dirty="0"/>
              <a:t>年）</a:t>
            </a:r>
            <a:r>
              <a:rPr lang="en-US" altLang="zh-CN" sz="1000" dirty="0"/>
              <a:t>》</a:t>
            </a:r>
            <a:r>
              <a:rPr lang="zh-CN" altLang="en-US" sz="1000" dirty="0"/>
              <a:t>：</a:t>
            </a:r>
            <a:r>
              <a:rPr lang="en-US" altLang="zh-CN" sz="1000" dirty="0"/>
              <a:t>2013</a:t>
            </a:r>
            <a:r>
              <a:rPr lang="zh-CN" altLang="en-US" sz="1000" dirty="0"/>
              <a:t>～</a:t>
            </a:r>
            <a:r>
              <a:rPr lang="en-US" altLang="zh-CN" sz="1000" dirty="0"/>
              <a:t>2019</a:t>
            </a:r>
            <a:r>
              <a:rPr lang="zh-CN" altLang="en-US" sz="1000" dirty="0"/>
              <a:t>年</a:t>
            </a:r>
            <a:r>
              <a:rPr lang="en-US" altLang="zh-CN" sz="1000" dirty="0"/>
              <a:t>HPA</a:t>
            </a:r>
            <a:r>
              <a:rPr lang="zh-CN" altLang="en-US" sz="1000" dirty="0"/>
              <a:t>平均发病率为</a:t>
            </a:r>
            <a:r>
              <a:rPr lang="en-US" altLang="zh-CN" sz="1000" b="1" dirty="0">
                <a:solidFill>
                  <a:schemeClr val="accent1">
                    <a:lumMod val="75000"/>
                  </a:schemeClr>
                </a:solidFill>
              </a:rPr>
              <a:t>1.84/</a:t>
            </a:r>
            <a:r>
              <a:rPr lang="zh-CN" altLang="en-US" sz="1000" b="1" dirty="0">
                <a:solidFill>
                  <a:schemeClr val="accent1">
                    <a:lumMod val="75000"/>
                  </a:schemeClr>
                </a:solidFill>
              </a:rPr>
              <a:t>万</a:t>
            </a:r>
            <a:r>
              <a:rPr lang="zh-CN" altLang="en-US" sz="1000" dirty="0"/>
              <a:t>。</a:t>
            </a:r>
            <a:endParaRPr lang="en-US" altLang="zh-CN" sz="1000" dirty="0"/>
          </a:p>
          <a:p>
            <a:pPr marL="0" indent="0">
              <a:lnSpc>
                <a:spcPct val="100000"/>
              </a:lnSpc>
              <a:buNone/>
            </a:pPr>
            <a:r>
              <a:rPr lang="zh-CN" altLang="en-US" sz="1000" dirty="0"/>
              <a:t>④</a:t>
            </a:r>
            <a:r>
              <a:rPr lang="en-US" altLang="zh-CN" sz="1000" dirty="0"/>
              <a:t>《</a:t>
            </a:r>
            <a:r>
              <a:rPr lang="zh-CN" altLang="en-US" sz="1000" dirty="0"/>
              <a:t>江西省高苯丙氨酸血症的分子遗传学研究（</a:t>
            </a:r>
            <a:r>
              <a:rPr lang="en-US" altLang="zh-CN" sz="1000" dirty="0"/>
              <a:t>2023</a:t>
            </a:r>
            <a:r>
              <a:rPr lang="zh-CN" altLang="en-US" sz="1000" dirty="0"/>
              <a:t>年）</a:t>
            </a:r>
            <a:r>
              <a:rPr lang="en-US" altLang="zh-CN" sz="1000" dirty="0"/>
              <a:t>》</a:t>
            </a:r>
            <a:r>
              <a:rPr lang="zh-CN" altLang="en-US" sz="1000" dirty="0"/>
              <a:t>：</a:t>
            </a:r>
            <a:r>
              <a:rPr lang="en-US" altLang="zh-CN" sz="1000" dirty="0"/>
              <a:t>HPA </a:t>
            </a:r>
            <a:r>
              <a:rPr lang="zh-CN" altLang="en-US" sz="1000" dirty="0"/>
              <a:t>的发病率存在地域、种族差异，世界各地平均发病率约为</a:t>
            </a:r>
            <a:r>
              <a:rPr lang="en-US" altLang="zh-CN" sz="1000" dirty="0"/>
              <a:t>1:10000</a:t>
            </a:r>
            <a:r>
              <a:rPr lang="zh-CN" altLang="en-US" sz="1000" dirty="0"/>
              <a:t>，意大利</a:t>
            </a:r>
            <a:r>
              <a:rPr lang="en-US" altLang="zh-CN" sz="1000" dirty="0"/>
              <a:t>1:4500</a:t>
            </a:r>
            <a:r>
              <a:rPr lang="zh-CN" altLang="en-US" sz="1000" dirty="0"/>
              <a:t>，爱尔兰 </a:t>
            </a:r>
            <a:r>
              <a:rPr lang="en-US" altLang="zh-CN" sz="1000" dirty="0"/>
              <a:t>1:4545</a:t>
            </a:r>
            <a:r>
              <a:rPr lang="zh-CN" altLang="en-US" sz="1000" dirty="0"/>
              <a:t>，芬兰 </a:t>
            </a:r>
            <a:r>
              <a:rPr lang="en-US" altLang="zh-CN" sz="1000" dirty="0"/>
              <a:t>1:112000</a:t>
            </a:r>
            <a:r>
              <a:rPr lang="zh-CN" altLang="en-US" sz="1000" dirty="0"/>
              <a:t>，日本</a:t>
            </a:r>
            <a:r>
              <a:rPr lang="en-US" altLang="zh-CN" sz="1000" dirty="0"/>
              <a:t>1:125000</a:t>
            </a:r>
            <a:r>
              <a:rPr lang="zh-CN" altLang="en-US" sz="1000" dirty="0"/>
              <a:t>，我国呈北高南低、西高东低现象，平均发病率约为 </a:t>
            </a:r>
            <a:r>
              <a:rPr lang="en-US" altLang="zh-CN" sz="1000" b="1" dirty="0">
                <a:solidFill>
                  <a:schemeClr val="accent1">
                    <a:lumMod val="75000"/>
                  </a:schemeClr>
                </a:solidFill>
              </a:rPr>
              <a:t>1:11144</a:t>
            </a:r>
            <a:r>
              <a:rPr lang="zh-CN" altLang="en-US" sz="1000" dirty="0"/>
              <a:t>。</a:t>
            </a:r>
            <a:endParaRPr lang="en-US" altLang="zh-CN" sz="1000" dirty="0"/>
          </a:p>
          <a:p>
            <a:pPr marL="0" indent="0">
              <a:lnSpc>
                <a:spcPct val="100000"/>
              </a:lnSpc>
              <a:buNone/>
            </a:pPr>
            <a:r>
              <a:rPr lang="zh-CN" altLang="en-US" sz="1000" dirty="0"/>
              <a:t>⑤</a:t>
            </a:r>
            <a:r>
              <a:rPr lang="en-US" altLang="zh-CN" sz="1000" dirty="0"/>
              <a:t>《</a:t>
            </a:r>
            <a:r>
              <a:rPr lang="zh-CN" altLang="en-US" sz="1000" dirty="0"/>
              <a:t>四氢生物蝶吟缺乏症的出生流行率在中国</a:t>
            </a:r>
            <a:r>
              <a:rPr lang="en-US" altLang="zh-CN" sz="1000" dirty="0"/>
              <a:t>:</a:t>
            </a:r>
            <a:r>
              <a:rPr lang="zh-CN" altLang="en-US" sz="1000" dirty="0"/>
              <a:t>来自国家新生儿筛选计划，</a:t>
            </a:r>
            <a:r>
              <a:rPr lang="en-US" altLang="zh-CN" sz="1000" dirty="0"/>
              <a:t>2013-2019》</a:t>
            </a:r>
            <a:r>
              <a:rPr lang="zh-CN" altLang="en-US" sz="1000" dirty="0"/>
              <a:t>：</a:t>
            </a:r>
            <a:r>
              <a:rPr lang="en-US" altLang="zh-CN" sz="1000" dirty="0"/>
              <a:t>2013</a:t>
            </a:r>
            <a:r>
              <a:rPr lang="zh-CN" altLang="en-US" sz="1000" dirty="0"/>
              <a:t>年至</a:t>
            </a:r>
            <a:r>
              <a:rPr lang="en-US" altLang="zh-CN" sz="1000" dirty="0"/>
              <a:t>2019</a:t>
            </a:r>
            <a:r>
              <a:rPr lang="zh-CN" altLang="en-US" sz="1000" dirty="0"/>
              <a:t>年，在中国接受</a:t>
            </a:r>
            <a:r>
              <a:rPr lang="en-US" altLang="zh-CN" sz="1000" dirty="0"/>
              <a:t>HPA</a:t>
            </a:r>
            <a:r>
              <a:rPr lang="zh-CN" altLang="en-US" sz="1000" dirty="0"/>
              <a:t>筛查的</a:t>
            </a:r>
            <a:r>
              <a:rPr lang="en-US" altLang="zh-CN" sz="1000" dirty="0"/>
              <a:t>107078115</a:t>
            </a:r>
            <a:r>
              <a:rPr lang="zh-CN" altLang="en-US" sz="1000" dirty="0"/>
              <a:t>例新生儿中，</a:t>
            </a:r>
            <a:r>
              <a:rPr lang="en-US" altLang="zh-CN" sz="1000" dirty="0"/>
              <a:t>10553</a:t>
            </a:r>
            <a:r>
              <a:rPr lang="zh-CN" altLang="en-US" sz="1000" dirty="0"/>
              <a:t>例婴儿被确诊为</a:t>
            </a:r>
            <a:r>
              <a:rPr lang="en-US" altLang="zh-CN" sz="1000" dirty="0"/>
              <a:t>HPA</a:t>
            </a:r>
            <a:r>
              <a:rPr lang="zh-CN" altLang="en-US" sz="1000" dirty="0"/>
              <a:t>，其中</a:t>
            </a:r>
            <a:r>
              <a:rPr lang="en-US" altLang="zh-CN" sz="1000" dirty="0"/>
              <a:t>380</a:t>
            </a:r>
            <a:r>
              <a:rPr lang="zh-CN" altLang="en-US" sz="1000" dirty="0"/>
              <a:t>例</a:t>
            </a:r>
            <a:r>
              <a:rPr lang="en-US" altLang="zh-CN" sz="1000" dirty="0"/>
              <a:t>BH</a:t>
            </a:r>
            <a:r>
              <a:rPr lang="en-US" altLang="zh-CN" sz="800" dirty="0"/>
              <a:t>4</a:t>
            </a:r>
            <a:r>
              <a:rPr lang="en-US" altLang="zh-CN" sz="1000" dirty="0"/>
              <a:t>D</a:t>
            </a:r>
            <a:r>
              <a:rPr lang="zh-CN" altLang="en-US" sz="1000" dirty="0"/>
              <a:t>患者，总患病率为</a:t>
            </a:r>
            <a:r>
              <a:rPr lang="zh-CN" altLang="en-US" sz="1000" b="1" dirty="0">
                <a:solidFill>
                  <a:schemeClr val="accent1">
                    <a:lumMod val="75000"/>
                  </a:schemeClr>
                </a:solidFill>
              </a:rPr>
              <a:t>每</a:t>
            </a:r>
            <a:r>
              <a:rPr lang="en-US" altLang="zh-CN" sz="1000" b="1" dirty="0">
                <a:solidFill>
                  <a:schemeClr val="accent1">
                    <a:lumMod val="75000"/>
                  </a:schemeClr>
                </a:solidFill>
              </a:rPr>
              <a:t>100</a:t>
            </a:r>
            <a:r>
              <a:rPr lang="zh-CN" altLang="en-US" sz="1000" b="1" dirty="0">
                <a:solidFill>
                  <a:schemeClr val="accent1">
                    <a:lumMod val="75000"/>
                  </a:schemeClr>
                </a:solidFill>
              </a:rPr>
              <a:t>万活产婴儿中</a:t>
            </a:r>
            <a:r>
              <a:rPr lang="en-US" altLang="zh-CN" sz="1000" b="1" dirty="0">
                <a:solidFill>
                  <a:schemeClr val="accent1">
                    <a:lumMod val="75000"/>
                  </a:schemeClr>
                </a:solidFill>
              </a:rPr>
              <a:t>3.8</a:t>
            </a:r>
            <a:r>
              <a:rPr lang="zh-CN" altLang="en-US" sz="1000" b="1" dirty="0">
                <a:solidFill>
                  <a:schemeClr val="accent1">
                    <a:lumMod val="75000"/>
                  </a:schemeClr>
                </a:solidFill>
              </a:rPr>
              <a:t>例</a:t>
            </a:r>
            <a:r>
              <a:rPr lang="zh-CN" altLang="en-US" sz="1000" dirty="0"/>
              <a:t>。在全国，</a:t>
            </a:r>
            <a:r>
              <a:rPr lang="en-US" altLang="zh-CN" sz="1000" b="1" dirty="0">
                <a:solidFill>
                  <a:srgbClr val="FF0000"/>
                </a:solidFill>
              </a:rPr>
              <a:t>3.9%</a:t>
            </a:r>
            <a:r>
              <a:rPr lang="zh-CN" altLang="en-US" sz="1000" dirty="0"/>
              <a:t>的</a:t>
            </a:r>
            <a:r>
              <a:rPr lang="en-US" altLang="zh-CN" sz="1000" dirty="0"/>
              <a:t>HPA</a:t>
            </a:r>
            <a:r>
              <a:rPr lang="zh-CN" altLang="en-US" sz="1000" dirty="0"/>
              <a:t>病例被诊断为</a:t>
            </a:r>
            <a:r>
              <a:rPr lang="en-US" altLang="zh-CN" sz="1000" dirty="0"/>
              <a:t>BH</a:t>
            </a:r>
            <a:r>
              <a:rPr lang="en-US" altLang="zh-CN" sz="800" dirty="0"/>
              <a:t>4</a:t>
            </a:r>
            <a:r>
              <a:rPr lang="en-US" altLang="zh-CN" sz="1000" dirty="0"/>
              <a:t>D</a:t>
            </a:r>
            <a:r>
              <a:rPr lang="zh-CN" altLang="en-US" sz="1000" dirty="0"/>
              <a:t>，在全国南部，这一比例高达</a:t>
            </a:r>
            <a:r>
              <a:rPr lang="en-US" altLang="zh-CN" sz="1000" dirty="0"/>
              <a:t>15.1%</a:t>
            </a:r>
            <a:r>
              <a:rPr lang="zh-CN" altLang="en-US" sz="1000" dirty="0"/>
              <a:t>。</a:t>
            </a:r>
          </a:p>
        </p:txBody>
      </p:sp>
      <p:grpSp>
        <p:nvGrpSpPr>
          <p:cNvPr id="3" name="组合 2">
            <a:extLst>
              <a:ext uri="{FF2B5EF4-FFF2-40B4-BE49-F238E27FC236}">
                <a16:creationId xmlns:a16="http://schemas.microsoft.com/office/drawing/2014/main" id="{9E8C6D20-3B19-8B13-5B25-3E300B2FC4E9}"/>
              </a:ext>
            </a:extLst>
          </p:cNvPr>
          <p:cNvGrpSpPr/>
          <p:nvPr/>
        </p:nvGrpSpPr>
        <p:grpSpPr>
          <a:xfrm>
            <a:off x="1120232" y="2999018"/>
            <a:ext cx="10416852" cy="1705259"/>
            <a:chOff x="2859074" y="2493761"/>
            <a:chExt cx="9988056" cy="1705259"/>
          </a:xfrm>
        </p:grpSpPr>
        <p:sp>
          <p:nvSpPr>
            <p:cNvPr id="7" name="文本框 6">
              <a:extLst>
                <a:ext uri="{FF2B5EF4-FFF2-40B4-BE49-F238E27FC236}">
                  <a16:creationId xmlns:a16="http://schemas.microsoft.com/office/drawing/2014/main" id="{259B2991-7B96-B548-A9BC-9015BC8F316C}"/>
                </a:ext>
              </a:extLst>
            </p:cNvPr>
            <p:cNvSpPr txBox="1"/>
            <p:nvPr/>
          </p:nvSpPr>
          <p:spPr>
            <a:xfrm>
              <a:off x="2859074" y="2650892"/>
              <a:ext cx="1994352" cy="1201611"/>
            </a:xfrm>
            <a:prstGeom prst="rect">
              <a:avLst/>
            </a:prstGeom>
            <a:noFill/>
          </p:spPr>
          <p:txBody>
            <a:bodyPr wrap="square">
              <a:spAutoFit/>
            </a:bodyPr>
            <a:lstStyle/>
            <a:p>
              <a:pPr marL="0" indent="0" algn="ctr">
                <a:lnSpc>
                  <a:spcPct val="120000"/>
                </a:lnSpc>
                <a:buNone/>
              </a:pPr>
              <a:r>
                <a:rPr lang="zh-CN" altLang="en-US" sz="1400" b="1" dirty="0">
                  <a:solidFill>
                    <a:schemeClr val="accent1">
                      <a:lumMod val="75000"/>
                    </a:schemeClr>
                  </a:solidFill>
                  <a:latin typeface="微软雅黑" panose="020B0503020204020204" pitchFamily="34" charset="-122"/>
                  <a:ea typeface="微软雅黑" panose="020B0503020204020204" pitchFamily="34" charset="-122"/>
                </a:rPr>
                <a:t>高苯丙氨酸血症</a:t>
              </a:r>
              <a:endParaRPr lang="en-US" altLang="zh-CN" sz="1400" b="1" dirty="0">
                <a:solidFill>
                  <a:schemeClr val="accent1">
                    <a:lumMod val="75000"/>
                  </a:schemeClr>
                </a:solidFill>
                <a:latin typeface="微软雅黑" panose="020B0503020204020204" pitchFamily="34" charset="-122"/>
                <a:ea typeface="微软雅黑" panose="020B0503020204020204" pitchFamily="34" charset="-122"/>
              </a:endParaRPr>
            </a:p>
            <a:p>
              <a:pPr marL="0" indent="0" algn="ctr">
                <a:lnSpc>
                  <a:spcPct val="120000"/>
                </a:lnSpc>
                <a:buNone/>
              </a:pPr>
              <a:r>
                <a:rPr lang="zh-CN" altLang="en-US" sz="1400" b="1" dirty="0">
                  <a:solidFill>
                    <a:schemeClr val="accent1">
                      <a:lumMod val="75000"/>
                    </a:schemeClr>
                  </a:solidFill>
                  <a:latin typeface="微软雅黑" panose="020B0503020204020204" pitchFamily="34" charset="-122"/>
                  <a:ea typeface="微软雅黑" panose="020B0503020204020204" pitchFamily="34" charset="-122"/>
                </a:rPr>
                <a:t>（</a:t>
              </a:r>
              <a:r>
                <a:rPr lang="en-US" altLang="zh-CN" sz="1400" b="1" dirty="0">
                  <a:solidFill>
                    <a:schemeClr val="accent1">
                      <a:lumMod val="75000"/>
                    </a:schemeClr>
                  </a:solidFill>
                  <a:latin typeface="微软雅黑" panose="020B0503020204020204" pitchFamily="34" charset="-122"/>
                  <a:ea typeface="微软雅黑" panose="020B0503020204020204" pitchFamily="34" charset="-122"/>
                </a:rPr>
                <a:t>HPA</a:t>
              </a:r>
              <a:r>
                <a:rPr lang="zh-CN" altLang="en-US" sz="1400" b="1" dirty="0">
                  <a:solidFill>
                    <a:schemeClr val="accent1">
                      <a:lumMod val="75000"/>
                    </a:schemeClr>
                  </a:solidFill>
                  <a:latin typeface="微软雅黑" panose="020B0503020204020204" pitchFamily="34" charset="-122"/>
                  <a:ea typeface="微软雅黑" panose="020B0503020204020204" pitchFamily="34" charset="-122"/>
                </a:rPr>
                <a:t>）新生儿发病率</a:t>
              </a:r>
              <a:endParaRPr lang="en-US" altLang="zh-CN" sz="1400" b="1" dirty="0">
                <a:solidFill>
                  <a:schemeClr val="accent1">
                    <a:lumMod val="75000"/>
                  </a:schemeClr>
                </a:solidFill>
                <a:latin typeface="微软雅黑" panose="020B0503020204020204" pitchFamily="34" charset="-122"/>
                <a:ea typeface="微软雅黑" panose="020B0503020204020204" pitchFamily="34" charset="-122"/>
              </a:endParaRPr>
            </a:p>
            <a:p>
              <a:pPr marL="0" indent="0" algn="ctr">
                <a:lnSpc>
                  <a:spcPct val="120000"/>
                </a:lnSpc>
                <a:buNone/>
              </a:pPr>
              <a:r>
                <a:rPr lang="en-US" altLang="zh-CN" sz="1100" dirty="0">
                  <a:latin typeface="微软雅黑" panose="020B0503020204020204" pitchFamily="34" charset="-122"/>
                  <a:ea typeface="微软雅黑" panose="020B0503020204020204" pitchFamily="34" charset="-122"/>
                </a:rPr>
                <a:t>1985-2011</a:t>
              </a:r>
              <a:r>
                <a:rPr lang="zh-CN" altLang="en-US" sz="1100" dirty="0">
                  <a:latin typeface="微软雅黑" panose="020B0503020204020204" pitchFamily="34" charset="-122"/>
                  <a:ea typeface="微软雅黑" panose="020B0503020204020204" pitchFamily="34" charset="-122"/>
                </a:rPr>
                <a:t>年   </a:t>
              </a:r>
              <a:r>
                <a:rPr lang="en-US" altLang="zh-CN" sz="1100" dirty="0">
                  <a:solidFill>
                    <a:srgbClr val="FF0000"/>
                  </a:solidFill>
                  <a:latin typeface="微软雅黑" panose="020B0503020204020204" pitchFamily="34" charset="-122"/>
                  <a:ea typeface="微软雅黑" panose="020B0503020204020204" pitchFamily="34" charset="-122"/>
                </a:rPr>
                <a:t>1:10397</a:t>
              </a:r>
            </a:p>
            <a:p>
              <a:pPr marL="0" indent="0" algn="ctr">
                <a:lnSpc>
                  <a:spcPct val="120000"/>
                </a:lnSpc>
                <a:buNone/>
              </a:pPr>
              <a:r>
                <a:rPr lang="en-US" altLang="zh-CN" sz="1100" dirty="0">
                  <a:latin typeface="微软雅黑" panose="020B0503020204020204" pitchFamily="34" charset="-122"/>
                  <a:ea typeface="微软雅黑" panose="020B0503020204020204" pitchFamily="34" charset="-122"/>
                </a:rPr>
                <a:t>2013-2019</a:t>
              </a:r>
              <a:r>
                <a:rPr lang="zh-CN" altLang="en-US" sz="1100" dirty="0">
                  <a:latin typeface="微软雅黑" panose="020B0503020204020204" pitchFamily="34" charset="-122"/>
                  <a:ea typeface="微软雅黑" panose="020B0503020204020204" pitchFamily="34" charset="-122"/>
                </a:rPr>
                <a:t>年  </a:t>
              </a:r>
              <a:r>
                <a:rPr lang="en-US" altLang="zh-CN" sz="1100" dirty="0">
                  <a:latin typeface="微软雅黑" panose="020B0503020204020204" pitchFamily="34" charset="-122"/>
                  <a:ea typeface="微软雅黑" panose="020B0503020204020204" pitchFamily="34" charset="-122"/>
                </a:rPr>
                <a:t>1.84/</a:t>
              </a:r>
              <a:r>
                <a:rPr lang="zh-CN" altLang="en-US" sz="1100" dirty="0">
                  <a:latin typeface="微软雅黑" panose="020B0503020204020204" pitchFamily="34" charset="-122"/>
                  <a:ea typeface="微软雅黑" panose="020B0503020204020204" pitchFamily="34" charset="-122"/>
                </a:rPr>
                <a:t>万</a:t>
              </a:r>
            </a:p>
            <a:p>
              <a:pPr marL="0" indent="0" algn="ctr">
                <a:lnSpc>
                  <a:spcPct val="120000"/>
                </a:lnSpc>
                <a:buNone/>
              </a:pPr>
              <a:r>
                <a:rPr lang="en-US" altLang="zh-CN" sz="1100" dirty="0">
                  <a:latin typeface="微软雅黑" panose="020B0503020204020204" pitchFamily="34" charset="-122"/>
                  <a:ea typeface="微软雅黑" panose="020B0503020204020204" pitchFamily="34" charset="-122"/>
                </a:rPr>
                <a:t>2023</a:t>
              </a:r>
              <a:r>
                <a:rPr lang="zh-CN" altLang="en-US" sz="1100" dirty="0">
                  <a:latin typeface="微软雅黑" panose="020B0503020204020204" pitchFamily="34" charset="-122"/>
                  <a:ea typeface="微软雅黑" panose="020B0503020204020204" pitchFamily="34" charset="-122"/>
                </a:rPr>
                <a:t>年江西文献  </a:t>
              </a:r>
              <a:r>
                <a:rPr lang="en-US" altLang="zh-CN" sz="1100" dirty="0">
                  <a:latin typeface="微软雅黑" panose="020B0503020204020204" pitchFamily="34" charset="-122"/>
                  <a:ea typeface="微软雅黑" panose="020B0503020204020204" pitchFamily="34" charset="-122"/>
                </a:rPr>
                <a:t>1:11144</a:t>
              </a:r>
            </a:p>
          </p:txBody>
        </p:sp>
        <p:sp>
          <p:nvSpPr>
            <p:cNvPr id="8" name="文本框 7">
              <a:extLst>
                <a:ext uri="{FF2B5EF4-FFF2-40B4-BE49-F238E27FC236}">
                  <a16:creationId xmlns:a16="http://schemas.microsoft.com/office/drawing/2014/main" id="{19337639-2987-A309-4C1F-4CC3C8F72B46}"/>
                </a:ext>
              </a:extLst>
            </p:cNvPr>
            <p:cNvSpPr txBox="1"/>
            <p:nvPr/>
          </p:nvSpPr>
          <p:spPr>
            <a:xfrm>
              <a:off x="6780346" y="2500489"/>
              <a:ext cx="2747076" cy="536814"/>
            </a:xfrm>
            <a:prstGeom prst="rect">
              <a:avLst/>
            </a:prstGeom>
            <a:noFill/>
          </p:spPr>
          <p:txBody>
            <a:bodyPr wrap="square">
              <a:spAutoFit/>
            </a:bodyPr>
            <a:lstStyle/>
            <a:p>
              <a:pPr marL="0" indent="0">
                <a:lnSpc>
                  <a:spcPct val="120000"/>
                </a:lnSpc>
                <a:buNone/>
              </a:pPr>
              <a:r>
                <a:rPr lang="zh-CN" altLang="en-US" sz="1400" b="1" dirty="0">
                  <a:solidFill>
                    <a:schemeClr val="accent1">
                      <a:lumMod val="75000"/>
                    </a:schemeClr>
                  </a:solidFill>
                  <a:latin typeface="微软雅黑" panose="020B0503020204020204" pitchFamily="34" charset="-122"/>
                  <a:ea typeface="微软雅黑" panose="020B0503020204020204" pitchFamily="34" charset="-122"/>
                </a:rPr>
                <a:t>      苯丙酮尿症（</a:t>
              </a:r>
              <a:r>
                <a:rPr lang="en-US" altLang="zh-CN" sz="1400" b="1" dirty="0">
                  <a:solidFill>
                    <a:schemeClr val="accent1">
                      <a:lumMod val="75000"/>
                    </a:schemeClr>
                  </a:solidFill>
                  <a:latin typeface="微软雅黑" panose="020B0503020204020204" pitchFamily="34" charset="-122"/>
                  <a:ea typeface="微软雅黑" panose="020B0503020204020204" pitchFamily="34" charset="-122"/>
                </a:rPr>
                <a:t>PKU</a:t>
              </a:r>
              <a:r>
                <a:rPr lang="zh-CN" altLang="en-US" sz="1400" b="1" dirty="0">
                  <a:solidFill>
                    <a:schemeClr val="accent1">
                      <a:lumMod val="75000"/>
                    </a:schemeClr>
                  </a:solidFill>
                  <a:latin typeface="微软雅黑" panose="020B0503020204020204" pitchFamily="34" charset="-122"/>
                  <a:ea typeface="微软雅黑" panose="020B0503020204020204" pitchFamily="34" charset="-122"/>
                </a:rPr>
                <a:t>）</a:t>
              </a:r>
              <a:endParaRPr lang="en-US" altLang="zh-CN" sz="1400" b="1" dirty="0">
                <a:solidFill>
                  <a:schemeClr val="accent1">
                    <a:lumMod val="75000"/>
                  </a:schemeClr>
                </a:solidFill>
                <a:latin typeface="微软雅黑" panose="020B0503020204020204" pitchFamily="34" charset="-122"/>
                <a:ea typeface="微软雅黑" panose="020B0503020204020204" pitchFamily="34" charset="-122"/>
              </a:endParaRPr>
            </a:p>
            <a:p>
              <a:pPr marL="0" indent="0">
                <a:lnSpc>
                  <a:spcPct val="120000"/>
                </a:lnSpc>
                <a:buNone/>
              </a:pPr>
              <a:r>
                <a:rPr lang="zh-CN" altLang="en-US" sz="1100" dirty="0">
                  <a:latin typeface="微软雅黑" panose="020B0503020204020204" pitchFamily="34" charset="-122"/>
                  <a:ea typeface="微软雅黑" panose="020B0503020204020204" pitchFamily="34" charset="-122"/>
                </a:rPr>
                <a:t>该部分患者临床约占</a:t>
              </a:r>
              <a:r>
                <a:rPr lang="en-US" altLang="zh-CN" sz="1100" dirty="0">
                  <a:latin typeface="微软雅黑" panose="020B0503020204020204" pitchFamily="34" charset="-122"/>
                  <a:ea typeface="微软雅黑" panose="020B0503020204020204" pitchFamily="34" charset="-122"/>
                </a:rPr>
                <a:t>HPA</a:t>
              </a:r>
              <a:r>
                <a:rPr lang="zh-CN" altLang="en-US" sz="1100" dirty="0">
                  <a:latin typeface="微软雅黑" panose="020B0503020204020204" pitchFamily="34" charset="-122"/>
                  <a:ea typeface="微软雅黑" panose="020B0503020204020204" pitchFamily="34" charset="-122"/>
                </a:rPr>
                <a:t>患者总数的</a:t>
              </a:r>
              <a:r>
                <a:rPr lang="en-US" altLang="zh-CN" sz="1100" dirty="0">
                  <a:latin typeface="微软雅黑" panose="020B0503020204020204" pitchFamily="34" charset="-122"/>
                  <a:ea typeface="微软雅黑" panose="020B0503020204020204" pitchFamily="34" charset="-122"/>
                </a:rPr>
                <a:t>90%</a:t>
              </a:r>
            </a:p>
          </p:txBody>
        </p:sp>
        <p:sp>
          <p:nvSpPr>
            <p:cNvPr id="9" name="文本框 8">
              <a:extLst>
                <a:ext uri="{FF2B5EF4-FFF2-40B4-BE49-F238E27FC236}">
                  <a16:creationId xmlns:a16="http://schemas.microsoft.com/office/drawing/2014/main" id="{011E83EC-E9B3-630A-B655-ED8441EF5B30}"/>
                </a:ext>
              </a:extLst>
            </p:cNvPr>
            <p:cNvSpPr txBox="1"/>
            <p:nvPr/>
          </p:nvSpPr>
          <p:spPr>
            <a:xfrm>
              <a:off x="5031453" y="2576687"/>
              <a:ext cx="1748893" cy="246221"/>
            </a:xfrm>
            <a:prstGeom prst="rect">
              <a:avLst/>
            </a:prstGeom>
            <a:noFill/>
          </p:spPr>
          <p:txBody>
            <a:bodyPr wrap="square">
              <a:spAutoFit/>
            </a:bodyPr>
            <a:lstStyle/>
            <a:p>
              <a:r>
                <a:rPr lang="zh-CN" altLang="en-US" sz="1000" dirty="0">
                  <a:latin typeface="微软雅黑" panose="020B0503020204020204" pitchFamily="34" charset="-122"/>
                  <a:ea typeface="微软雅黑" panose="020B0503020204020204" pitchFamily="34" charset="-122"/>
                </a:rPr>
                <a:t>苯丙氨酸羟化酶</a:t>
              </a:r>
              <a:r>
                <a:rPr lang="en-US" altLang="zh-CN" sz="1000" dirty="0">
                  <a:latin typeface="微软雅黑" panose="020B0503020204020204" pitchFamily="34" charset="-122"/>
                  <a:ea typeface="微软雅黑" panose="020B0503020204020204" pitchFamily="34" charset="-122"/>
                </a:rPr>
                <a:t>(PAH)</a:t>
              </a:r>
              <a:r>
                <a:rPr lang="zh-CN" altLang="en-US" sz="1000" dirty="0">
                  <a:latin typeface="微软雅黑" panose="020B0503020204020204" pitchFamily="34" charset="-122"/>
                  <a:ea typeface="微软雅黑" panose="020B0503020204020204" pitchFamily="34" charset="-122"/>
                </a:rPr>
                <a:t> 缺陷</a:t>
              </a:r>
            </a:p>
          </p:txBody>
        </p:sp>
        <p:sp>
          <p:nvSpPr>
            <p:cNvPr id="10" name="文本框 9">
              <a:extLst>
                <a:ext uri="{FF2B5EF4-FFF2-40B4-BE49-F238E27FC236}">
                  <a16:creationId xmlns:a16="http://schemas.microsoft.com/office/drawing/2014/main" id="{3DA3BD3B-C2C8-AF8B-2554-2ED14D20F7E0}"/>
                </a:ext>
              </a:extLst>
            </p:cNvPr>
            <p:cNvSpPr txBox="1"/>
            <p:nvPr/>
          </p:nvSpPr>
          <p:spPr>
            <a:xfrm>
              <a:off x="5107796" y="3354092"/>
              <a:ext cx="1548634" cy="246221"/>
            </a:xfrm>
            <a:prstGeom prst="rect">
              <a:avLst/>
            </a:prstGeom>
            <a:noFill/>
          </p:spPr>
          <p:txBody>
            <a:bodyPr wrap="square">
              <a:spAutoFit/>
            </a:bodyPr>
            <a:lstStyle>
              <a:defPPr>
                <a:defRPr lang="zh-CN"/>
              </a:defPPr>
              <a:lvl1pPr>
                <a:defRPr sz="1400">
                  <a:latin typeface="微软雅黑" panose="020B0503020204020204" pitchFamily="34" charset="-122"/>
                  <a:ea typeface="微软雅黑" panose="020B0503020204020204" pitchFamily="34" charset="-122"/>
                </a:defRPr>
              </a:lvl1pPr>
            </a:lstStyle>
            <a:p>
              <a:r>
                <a:rPr lang="zh-CN" altLang="en-US" sz="1000" dirty="0"/>
                <a:t>四氢生物蝶呤</a:t>
              </a:r>
              <a:r>
                <a:rPr lang="en-US" altLang="zh-CN" sz="1000" dirty="0"/>
                <a:t>(BH</a:t>
              </a:r>
              <a:r>
                <a:rPr lang="en-US" altLang="zh-CN" sz="800" dirty="0"/>
                <a:t>4</a:t>
              </a:r>
              <a:r>
                <a:rPr lang="en-US" altLang="zh-CN" sz="1000" dirty="0"/>
                <a:t>)</a:t>
              </a:r>
              <a:r>
                <a:rPr lang="zh-CN" altLang="en-US" sz="1000" dirty="0"/>
                <a:t>缺陷</a:t>
              </a:r>
            </a:p>
          </p:txBody>
        </p:sp>
        <p:cxnSp>
          <p:nvCxnSpPr>
            <p:cNvPr id="11" name="直接箭头连接符 10">
              <a:extLst>
                <a:ext uri="{FF2B5EF4-FFF2-40B4-BE49-F238E27FC236}">
                  <a16:creationId xmlns:a16="http://schemas.microsoft.com/office/drawing/2014/main" id="{ABDC44D2-90A1-2A45-FD92-E7CFB7321A75}"/>
                </a:ext>
              </a:extLst>
            </p:cNvPr>
            <p:cNvCxnSpPr>
              <a:cxnSpLocks/>
            </p:cNvCxnSpPr>
            <p:nvPr/>
          </p:nvCxnSpPr>
          <p:spPr>
            <a:xfrm flipV="1">
              <a:off x="5119016" y="2832293"/>
              <a:ext cx="1509968" cy="239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E767609D-61F1-2535-B610-1C732AF39D5F}"/>
                </a:ext>
              </a:extLst>
            </p:cNvPr>
            <p:cNvCxnSpPr>
              <a:cxnSpLocks/>
            </p:cNvCxnSpPr>
            <p:nvPr/>
          </p:nvCxnSpPr>
          <p:spPr>
            <a:xfrm flipV="1">
              <a:off x="5063375" y="3621671"/>
              <a:ext cx="1597460" cy="18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FC62B045-F1D8-1B9F-0389-A03F3755B711}"/>
                </a:ext>
              </a:extLst>
            </p:cNvPr>
            <p:cNvSpPr txBox="1"/>
            <p:nvPr/>
          </p:nvSpPr>
          <p:spPr>
            <a:xfrm>
              <a:off x="6780346" y="3255941"/>
              <a:ext cx="2747076" cy="943079"/>
            </a:xfrm>
            <a:prstGeom prst="rect">
              <a:avLst/>
            </a:prstGeom>
            <a:noFill/>
          </p:spPr>
          <p:txBody>
            <a:bodyPr wrap="square">
              <a:spAutoFit/>
            </a:bodyPr>
            <a:lstStyle>
              <a:defPPr>
                <a:defRPr lang="zh-CN"/>
              </a:defPPr>
              <a:lvl1pPr indent="0">
                <a:lnSpc>
                  <a:spcPct val="120000"/>
                </a:lnSpc>
                <a:buNone/>
                <a:defRPr sz="1600" b="1">
                  <a:solidFill>
                    <a:schemeClr val="accent1">
                      <a:lumMod val="75000"/>
                    </a:schemeClr>
                  </a:solidFill>
                  <a:latin typeface="微软雅黑" panose="020B0503020204020204" pitchFamily="34" charset="-122"/>
                  <a:ea typeface="微软雅黑" panose="020B0503020204020204" pitchFamily="34" charset="-122"/>
                </a:defRPr>
              </a:lvl1pPr>
            </a:lstStyle>
            <a:p>
              <a:r>
                <a:rPr lang="zh-CN" altLang="en-US" sz="1400" dirty="0"/>
                <a:t>四氢生物蝶呤缺乏症（</a:t>
              </a:r>
              <a:r>
                <a:rPr lang="en-US" altLang="zh-CN" sz="1400" dirty="0"/>
                <a:t>BH</a:t>
              </a:r>
              <a:r>
                <a:rPr lang="en-US" altLang="zh-CN" sz="1100" dirty="0"/>
                <a:t>4</a:t>
              </a:r>
              <a:r>
                <a:rPr lang="en-US" altLang="zh-CN" sz="1400" dirty="0"/>
                <a:t>D</a:t>
              </a:r>
              <a:r>
                <a:rPr lang="zh-CN" altLang="en-US" sz="1400" dirty="0"/>
                <a:t>）</a:t>
              </a:r>
              <a:endParaRPr lang="en-US" altLang="zh-CN" sz="1400" dirty="0"/>
            </a:p>
            <a:p>
              <a:r>
                <a:rPr lang="zh-CN" altLang="en-US" sz="1100" b="0" dirty="0">
                  <a:solidFill>
                    <a:schemeClr val="tx1"/>
                  </a:solidFill>
                </a:rPr>
                <a:t>该部分患者相对较少，在</a:t>
              </a:r>
              <a:r>
                <a:rPr lang="en-US" altLang="zh-CN" sz="1100" b="0" dirty="0">
                  <a:solidFill>
                    <a:schemeClr val="tx1"/>
                  </a:solidFill>
                </a:rPr>
                <a:t>HPA</a:t>
              </a:r>
              <a:r>
                <a:rPr lang="zh-CN" altLang="en-US" sz="1100" b="0" dirty="0">
                  <a:solidFill>
                    <a:schemeClr val="tx1"/>
                  </a:solidFill>
                </a:rPr>
                <a:t>患者总数中的占比：</a:t>
              </a:r>
              <a:r>
                <a:rPr lang="en-US" altLang="zh-CN" sz="1100" b="0" dirty="0">
                  <a:solidFill>
                    <a:schemeClr val="tx1"/>
                  </a:solidFill>
                </a:rPr>
                <a:t>2000-2007</a:t>
              </a:r>
              <a:r>
                <a:rPr lang="zh-CN" altLang="en-US" sz="1100" b="0" dirty="0">
                  <a:solidFill>
                    <a:schemeClr val="tx1"/>
                  </a:solidFill>
                </a:rPr>
                <a:t>年 </a:t>
              </a:r>
              <a:r>
                <a:rPr lang="en-US" altLang="zh-CN" sz="1100" b="0" dirty="0">
                  <a:solidFill>
                    <a:srgbClr val="FF0000"/>
                  </a:solidFill>
                </a:rPr>
                <a:t>12.9%</a:t>
              </a:r>
              <a:r>
                <a:rPr lang="zh-CN" altLang="en-US" sz="1100" b="0" dirty="0">
                  <a:solidFill>
                    <a:schemeClr val="tx1"/>
                  </a:solidFill>
                </a:rPr>
                <a:t>，</a:t>
              </a:r>
              <a:r>
                <a:rPr lang="en-US" altLang="zh-CN" sz="1100" b="0" dirty="0">
                  <a:solidFill>
                    <a:schemeClr val="tx1"/>
                  </a:solidFill>
                </a:rPr>
                <a:t>2013-2019</a:t>
              </a:r>
              <a:r>
                <a:rPr lang="zh-CN" altLang="zh-CN" sz="1100" b="0" dirty="0">
                  <a:solidFill>
                    <a:schemeClr val="tx1"/>
                  </a:solidFill>
                </a:rPr>
                <a:t>年 </a:t>
              </a:r>
              <a:r>
                <a:rPr lang="en-US" altLang="zh-CN" sz="1100" b="0" dirty="0">
                  <a:solidFill>
                    <a:srgbClr val="FF0000"/>
                  </a:solidFill>
                </a:rPr>
                <a:t>3.9%</a:t>
              </a:r>
              <a:endParaRPr lang="zh-CN" altLang="en-US" sz="1100" b="0" dirty="0">
                <a:solidFill>
                  <a:srgbClr val="FF0000"/>
                </a:solidFill>
              </a:endParaRPr>
            </a:p>
          </p:txBody>
        </p:sp>
        <p:sp>
          <p:nvSpPr>
            <p:cNvPr id="14" name="箭头: 右 13">
              <a:extLst>
                <a:ext uri="{FF2B5EF4-FFF2-40B4-BE49-F238E27FC236}">
                  <a16:creationId xmlns:a16="http://schemas.microsoft.com/office/drawing/2014/main" id="{7C603AC0-72EB-7149-A157-AFC8B1C9416D}"/>
                </a:ext>
              </a:extLst>
            </p:cNvPr>
            <p:cNvSpPr/>
            <p:nvPr/>
          </p:nvSpPr>
          <p:spPr>
            <a:xfrm rot="10800000">
              <a:off x="9609525" y="3534741"/>
              <a:ext cx="463372" cy="211622"/>
            </a:xfrm>
            <a:prstGeom prst="rightArrow">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id="{506FDB8F-2D66-D7E6-EF74-7D3E8573D62B}"/>
                </a:ext>
              </a:extLst>
            </p:cNvPr>
            <p:cNvSpPr txBox="1"/>
            <p:nvPr/>
          </p:nvSpPr>
          <p:spPr>
            <a:xfrm>
              <a:off x="10155000" y="3515530"/>
              <a:ext cx="2692130" cy="276999"/>
            </a:xfrm>
            <a:prstGeom prst="rect">
              <a:avLst/>
            </a:prstGeom>
            <a:noFill/>
          </p:spPr>
          <p:txBody>
            <a:bodyPr wrap="square" rtlCol="0">
              <a:spAutoFit/>
            </a:bodyPr>
            <a:lstStyle/>
            <a:p>
              <a:r>
                <a:rPr lang="zh-CN" altLang="en-US" sz="1200" b="1" dirty="0">
                  <a:solidFill>
                    <a:srgbClr val="FF0000"/>
                  </a:solidFill>
                  <a:highlight>
                    <a:srgbClr val="FFFF00"/>
                  </a:highlight>
                  <a:latin typeface="微软雅黑" panose="020B0503020204020204" pitchFamily="34" charset="-122"/>
                  <a:ea typeface="微软雅黑" panose="020B0503020204020204" pitchFamily="34" charset="-122"/>
                </a:rPr>
                <a:t>该小部分患者为说明书适应症支付范围</a:t>
              </a:r>
            </a:p>
          </p:txBody>
        </p:sp>
        <p:sp>
          <p:nvSpPr>
            <p:cNvPr id="16" name="左大括号 15">
              <a:extLst>
                <a:ext uri="{FF2B5EF4-FFF2-40B4-BE49-F238E27FC236}">
                  <a16:creationId xmlns:a16="http://schemas.microsoft.com/office/drawing/2014/main" id="{271C35FB-656D-915A-F548-8E558A4F50C3}"/>
                </a:ext>
              </a:extLst>
            </p:cNvPr>
            <p:cNvSpPr/>
            <p:nvPr/>
          </p:nvSpPr>
          <p:spPr>
            <a:xfrm>
              <a:off x="4853426" y="2493761"/>
              <a:ext cx="234166" cy="1360868"/>
            </a:xfrm>
            <a:prstGeom prst="leftBrace">
              <a:avLst>
                <a:gd name="adj1" fmla="val 8333"/>
                <a:gd name="adj2" fmla="val 4888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Tree>
    <p:extLst>
      <p:ext uri="{BB962C8B-B14F-4D97-AF65-F5344CB8AC3E}">
        <p14:creationId xmlns:p14="http://schemas.microsoft.com/office/powerpoint/2010/main" val="141220487"/>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76071" y="557377"/>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2.</a:t>
            </a:r>
            <a:r>
              <a:rPr lang="zh-CN" altLang="en-US" sz="2400" b="1" dirty="0">
                <a:solidFill>
                  <a:srgbClr val="2E75B6"/>
                </a:solidFill>
                <a:latin typeface="微软雅黑" panose="020B0503020204020204" pitchFamily="34" charset="-122"/>
                <a:ea typeface="微软雅黑" panose="020B0503020204020204" pitchFamily="34" charset="-122"/>
              </a:rPr>
              <a:t> 安全性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3" name="文本框 8"/>
          <p:cNvSpPr txBox="1"/>
          <p:nvPr/>
        </p:nvSpPr>
        <p:spPr>
          <a:xfrm>
            <a:off x="1148024" y="1181655"/>
            <a:ext cx="9617385" cy="490172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fontAlgn="auto">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说明书不良反应情况</a:t>
            </a:r>
          </a:p>
          <a:p>
            <a:pPr lvl="1" fontAlgn="auto">
              <a:lnSpc>
                <a:spcPct val="150000"/>
              </a:lnSpc>
            </a:pPr>
            <a:r>
              <a:rPr lang="en-US" altLang="zh-CN" sz="1400" b="1" dirty="0">
                <a:solidFill>
                  <a:srgbClr val="333333"/>
                </a:solidFill>
                <a:latin typeface="微软雅黑" panose="020B0503020204020204" pitchFamily="34" charset="-122"/>
                <a:ea typeface="微软雅黑" panose="020B0503020204020204" pitchFamily="34" charset="-122"/>
              </a:rPr>
              <a:t>1</a:t>
            </a:r>
            <a:r>
              <a:rPr lang="zh-CN" altLang="en-US" sz="1400" b="1" dirty="0">
                <a:solidFill>
                  <a:srgbClr val="333333"/>
                </a:solidFill>
                <a:latin typeface="微软雅黑" panose="020B0503020204020204" pitchFamily="34" charset="-122"/>
                <a:ea typeface="微软雅黑" panose="020B0503020204020204" pitchFamily="34" charset="-122"/>
              </a:rPr>
              <a:t>、安全特性概要</a:t>
            </a:r>
            <a:endParaRPr lang="en-US" altLang="zh-CN" sz="1400" b="1" dirty="0">
              <a:solidFill>
                <a:srgbClr val="333333"/>
              </a:solidFill>
              <a:latin typeface="微软雅黑" panose="020B0503020204020204" pitchFamily="34" charset="-122"/>
              <a:ea typeface="微软雅黑" panose="020B0503020204020204" pitchFamily="34" charset="-122"/>
            </a:endParaRPr>
          </a:p>
          <a:p>
            <a:pPr lvl="1" fontAlgn="auto">
              <a:lnSpc>
                <a:spcPct val="150000"/>
              </a:lnSpc>
            </a:pPr>
            <a:r>
              <a:rPr lang="zh-CN" altLang="en-US" sz="1400" dirty="0">
                <a:solidFill>
                  <a:srgbClr val="333333"/>
                </a:solidFill>
                <a:latin typeface="微软雅黑" panose="020B0503020204020204" pitchFamily="34" charset="-122"/>
                <a:ea typeface="微软雅黑" panose="020B0503020204020204" pitchFamily="34" charset="-122"/>
              </a:rPr>
              <a:t>     在一项盐酸沙丙蝶呤片临床试验中，</a:t>
            </a:r>
            <a:r>
              <a:rPr lang="en-US" altLang="zh-CN" sz="1400" dirty="0">
                <a:solidFill>
                  <a:srgbClr val="333333"/>
                </a:solidFill>
                <a:latin typeface="微软雅黑" panose="020B0503020204020204" pitchFamily="34" charset="-122"/>
                <a:ea typeface="微软雅黑" panose="020B0503020204020204" pitchFamily="34" charset="-122"/>
              </a:rPr>
              <a:t>579</a:t>
            </a:r>
            <a:r>
              <a:rPr lang="zh-CN" altLang="en-US" sz="1400" dirty="0">
                <a:solidFill>
                  <a:srgbClr val="333333"/>
                </a:solidFill>
                <a:latin typeface="微软雅黑" panose="020B0503020204020204" pitchFamily="34" charset="-122"/>
                <a:ea typeface="微软雅黑" panose="020B0503020204020204" pitchFamily="34" charset="-122"/>
              </a:rPr>
              <a:t>名接受盐酸沙丙蝶呤治疗（</a:t>
            </a:r>
            <a:r>
              <a:rPr lang="en-US" altLang="zh-CN" sz="1400" dirty="0">
                <a:solidFill>
                  <a:srgbClr val="333333"/>
                </a:solidFill>
                <a:latin typeface="微软雅黑" panose="020B0503020204020204" pitchFamily="34" charset="-122"/>
                <a:ea typeface="微软雅黑" panose="020B0503020204020204" pitchFamily="34" charset="-122"/>
              </a:rPr>
              <a:t>5</a:t>
            </a:r>
            <a:r>
              <a:rPr lang="zh-CN" altLang="en-US" sz="1400" dirty="0">
                <a:solidFill>
                  <a:srgbClr val="333333"/>
                </a:solidFill>
                <a:latin typeface="微软雅黑" panose="020B0503020204020204" pitchFamily="34" charset="-122"/>
                <a:ea typeface="微软雅黑" panose="020B0503020204020204" pitchFamily="34" charset="-122"/>
              </a:rPr>
              <a:t>至</a:t>
            </a:r>
            <a:r>
              <a:rPr lang="en-US" altLang="zh-CN" sz="1400" dirty="0">
                <a:solidFill>
                  <a:srgbClr val="333333"/>
                </a:solidFill>
                <a:latin typeface="微软雅黑" panose="020B0503020204020204" pitchFamily="34" charset="-122"/>
                <a:ea typeface="微软雅黑" panose="020B0503020204020204" pitchFamily="34" charset="-122"/>
              </a:rPr>
              <a:t>20 mg/kg/</a:t>
            </a:r>
            <a:r>
              <a:rPr lang="zh-CN" altLang="en-US" sz="1400" dirty="0">
                <a:solidFill>
                  <a:srgbClr val="333333"/>
                </a:solidFill>
                <a:latin typeface="微软雅黑" panose="020B0503020204020204" pitchFamily="34" charset="-122"/>
                <a:ea typeface="微软雅黑" panose="020B0503020204020204" pitchFamily="34" charset="-122"/>
              </a:rPr>
              <a:t>日）且</a:t>
            </a:r>
            <a:r>
              <a:rPr lang="en-US" altLang="zh-CN" sz="1400" dirty="0">
                <a:solidFill>
                  <a:srgbClr val="333333"/>
                </a:solidFill>
                <a:latin typeface="微软雅黑" panose="020B0503020204020204" pitchFamily="34" charset="-122"/>
                <a:ea typeface="微软雅黑" panose="020B0503020204020204" pitchFamily="34" charset="-122"/>
              </a:rPr>
              <a:t>4</a:t>
            </a:r>
            <a:r>
              <a:rPr lang="zh-CN" altLang="en-US" sz="1400" dirty="0">
                <a:solidFill>
                  <a:srgbClr val="333333"/>
                </a:solidFill>
                <a:latin typeface="微软雅黑" panose="020B0503020204020204" pitchFamily="34" charset="-122"/>
                <a:ea typeface="微软雅黑" panose="020B0503020204020204" pitchFamily="34" charset="-122"/>
              </a:rPr>
              <a:t>岁及以上的患者中，约有</a:t>
            </a:r>
            <a:r>
              <a:rPr lang="en-US" altLang="zh-CN" sz="1400" dirty="0">
                <a:solidFill>
                  <a:srgbClr val="333333"/>
                </a:solidFill>
                <a:latin typeface="微软雅黑" panose="020B0503020204020204" pitchFamily="34" charset="-122"/>
                <a:ea typeface="微软雅黑" panose="020B0503020204020204" pitchFamily="34" charset="-122"/>
              </a:rPr>
              <a:t>35%</a:t>
            </a:r>
            <a:r>
              <a:rPr lang="zh-CN" altLang="en-US" sz="1400" dirty="0">
                <a:solidFill>
                  <a:srgbClr val="333333"/>
                </a:solidFill>
                <a:latin typeface="微软雅黑" panose="020B0503020204020204" pitchFamily="34" charset="-122"/>
                <a:ea typeface="微软雅黑" panose="020B0503020204020204" pitchFamily="34" charset="-122"/>
              </a:rPr>
              <a:t>的患者出现了不良反应。最常报告的不良反应是</a:t>
            </a:r>
            <a:r>
              <a:rPr lang="zh-CN" altLang="en-US" sz="1400" dirty="0">
                <a:solidFill>
                  <a:srgbClr val="FF0000"/>
                </a:solidFill>
                <a:latin typeface="微软雅黑" panose="020B0503020204020204" pitchFamily="34" charset="-122"/>
                <a:ea typeface="微软雅黑" panose="020B0503020204020204" pitchFamily="34" charset="-122"/>
              </a:rPr>
              <a:t>头痛和流涕</a:t>
            </a:r>
            <a:r>
              <a:rPr lang="zh-CN" altLang="en-US" sz="1400" dirty="0">
                <a:solidFill>
                  <a:srgbClr val="333333"/>
                </a:solidFill>
                <a:latin typeface="微软雅黑" panose="020B0503020204020204" pitchFamily="34" charset="-122"/>
                <a:ea typeface="微软雅黑" panose="020B0503020204020204" pitchFamily="34" charset="-122"/>
              </a:rPr>
              <a:t>。</a:t>
            </a:r>
            <a:endParaRPr lang="en-US" altLang="zh-CN" sz="1400" dirty="0">
              <a:solidFill>
                <a:srgbClr val="333333"/>
              </a:solidFill>
              <a:latin typeface="微软雅黑" panose="020B0503020204020204" pitchFamily="34" charset="-122"/>
              <a:ea typeface="微软雅黑" panose="020B0503020204020204" pitchFamily="34" charset="-122"/>
            </a:endParaRPr>
          </a:p>
          <a:p>
            <a:pPr lvl="1" fontAlgn="auto">
              <a:lnSpc>
                <a:spcPct val="150000"/>
              </a:lnSpc>
            </a:pPr>
            <a:r>
              <a:rPr lang="zh-CN" altLang="en-US" sz="1400" dirty="0">
                <a:solidFill>
                  <a:srgbClr val="333333"/>
                </a:solidFill>
                <a:latin typeface="微软雅黑" panose="020B0503020204020204" pitchFamily="34" charset="-122"/>
                <a:ea typeface="微软雅黑" panose="020B0503020204020204" pitchFamily="34" charset="-122"/>
              </a:rPr>
              <a:t>    在另一项临床试验中，</a:t>
            </a:r>
            <a:r>
              <a:rPr lang="en-US" altLang="zh-CN" sz="1400" dirty="0">
                <a:solidFill>
                  <a:srgbClr val="333333"/>
                </a:solidFill>
                <a:latin typeface="微软雅黑" panose="020B0503020204020204" pitchFamily="34" charset="-122"/>
                <a:ea typeface="微软雅黑" panose="020B0503020204020204" pitchFamily="34" charset="-122"/>
              </a:rPr>
              <a:t>27</a:t>
            </a:r>
            <a:r>
              <a:rPr lang="zh-CN" altLang="en-US" sz="1400" dirty="0">
                <a:solidFill>
                  <a:srgbClr val="333333"/>
                </a:solidFill>
                <a:latin typeface="微软雅黑" panose="020B0503020204020204" pitchFamily="34" charset="-122"/>
                <a:ea typeface="微软雅黑" panose="020B0503020204020204" pitchFamily="34" charset="-122"/>
              </a:rPr>
              <a:t>名接受盐酸沙丙蝶呤治疗（</a:t>
            </a:r>
            <a:r>
              <a:rPr lang="en-US" altLang="zh-CN" sz="1400" dirty="0">
                <a:solidFill>
                  <a:srgbClr val="333333"/>
                </a:solidFill>
                <a:latin typeface="微软雅黑" panose="020B0503020204020204" pitchFamily="34" charset="-122"/>
                <a:ea typeface="微软雅黑" panose="020B0503020204020204" pitchFamily="34" charset="-122"/>
              </a:rPr>
              <a:t>10</a:t>
            </a:r>
            <a:r>
              <a:rPr lang="zh-CN" altLang="en-US" sz="1400" dirty="0">
                <a:solidFill>
                  <a:srgbClr val="333333"/>
                </a:solidFill>
                <a:latin typeface="微软雅黑" panose="020B0503020204020204" pitchFamily="34" charset="-122"/>
                <a:ea typeface="微软雅黑" panose="020B0503020204020204" pitchFamily="34" charset="-122"/>
              </a:rPr>
              <a:t>或</a:t>
            </a:r>
            <a:r>
              <a:rPr lang="en-US" altLang="zh-CN" sz="1400" dirty="0">
                <a:solidFill>
                  <a:srgbClr val="333333"/>
                </a:solidFill>
                <a:latin typeface="微软雅黑" panose="020B0503020204020204" pitchFamily="34" charset="-122"/>
                <a:ea typeface="微软雅黑" panose="020B0503020204020204" pitchFamily="34" charset="-122"/>
              </a:rPr>
              <a:t>20mg /kg/</a:t>
            </a:r>
            <a:r>
              <a:rPr lang="zh-CN" altLang="en-US" sz="1400" dirty="0">
                <a:solidFill>
                  <a:srgbClr val="333333"/>
                </a:solidFill>
                <a:latin typeface="微软雅黑" panose="020B0503020204020204" pitchFamily="34" charset="-122"/>
                <a:ea typeface="微软雅黑" panose="020B0503020204020204" pitchFamily="34" charset="-122"/>
              </a:rPr>
              <a:t>日）且</a:t>
            </a:r>
            <a:r>
              <a:rPr lang="en-US" altLang="zh-CN" sz="1400" dirty="0">
                <a:solidFill>
                  <a:srgbClr val="333333"/>
                </a:solidFill>
                <a:latin typeface="微软雅黑" panose="020B0503020204020204" pitchFamily="34" charset="-122"/>
                <a:ea typeface="微软雅黑" panose="020B0503020204020204" pitchFamily="34" charset="-122"/>
              </a:rPr>
              <a:t>4</a:t>
            </a:r>
            <a:r>
              <a:rPr lang="zh-CN" altLang="en-US" sz="1400" dirty="0">
                <a:solidFill>
                  <a:srgbClr val="333333"/>
                </a:solidFill>
                <a:latin typeface="微软雅黑" panose="020B0503020204020204" pitchFamily="34" charset="-122"/>
                <a:ea typeface="微软雅黑" panose="020B0503020204020204" pitchFamily="34" charset="-122"/>
              </a:rPr>
              <a:t>岁以下的患者中，约有</a:t>
            </a:r>
            <a:r>
              <a:rPr lang="en-US" altLang="zh-CN" sz="1400" dirty="0">
                <a:solidFill>
                  <a:srgbClr val="333333"/>
                </a:solidFill>
                <a:latin typeface="微软雅黑" panose="020B0503020204020204" pitchFamily="34" charset="-122"/>
                <a:ea typeface="微软雅黑" panose="020B0503020204020204" pitchFamily="34" charset="-122"/>
              </a:rPr>
              <a:t>30%</a:t>
            </a:r>
            <a:r>
              <a:rPr lang="zh-CN" altLang="en-US" sz="1400" dirty="0">
                <a:solidFill>
                  <a:srgbClr val="333333"/>
                </a:solidFill>
                <a:latin typeface="微软雅黑" panose="020B0503020204020204" pitchFamily="34" charset="-122"/>
                <a:ea typeface="微软雅黑" panose="020B0503020204020204" pitchFamily="34" charset="-122"/>
              </a:rPr>
              <a:t>的患者出现了不良反应。最常见的不良反应为“氨基酸水平降低”（低苯丙氨酸血症）、呕吐和鼻炎。 </a:t>
            </a:r>
            <a:endParaRPr lang="en-US" altLang="zh-CN" sz="1400" b="1" dirty="0">
              <a:solidFill>
                <a:srgbClr val="333333"/>
              </a:solidFill>
              <a:latin typeface="微软雅黑" panose="020B0503020204020204" pitchFamily="34" charset="-122"/>
              <a:ea typeface="微软雅黑" panose="020B0503020204020204" pitchFamily="34" charset="-122"/>
            </a:endParaRPr>
          </a:p>
          <a:p>
            <a:pPr lvl="1" fontAlgn="auto">
              <a:lnSpc>
                <a:spcPct val="150000"/>
              </a:lnSpc>
            </a:pPr>
            <a:r>
              <a:rPr lang="en-US" altLang="zh-CN" sz="1400" b="1" dirty="0">
                <a:solidFill>
                  <a:srgbClr val="333333"/>
                </a:solidFill>
                <a:latin typeface="微软雅黑" panose="020B0503020204020204" pitchFamily="34" charset="-122"/>
                <a:ea typeface="微软雅黑" panose="020B0503020204020204" pitchFamily="34" charset="-122"/>
              </a:rPr>
              <a:t>2</a:t>
            </a:r>
            <a:r>
              <a:rPr lang="zh-CN" altLang="en-US" sz="1400" b="1" dirty="0">
                <a:solidFill>
                  <a:srgbClr val="333333"/>
                </a:solidFill>
                <a:latin typeface="微软雅黑" panose="020B0503020204020204" pitchFamily="34" charset="-122"/>
                <a:ea typeface="微软雅黑" panose="020B0503020204020204" pitchFamily="34" charset="-122"/>
              </a:rPr>
              <a:t>、不良反应总结 </a:t>
            </a:r>
            <a:endParaRPr lang="en-US" altLang="zh-CN" sz="1400" b="1" dirty="0">
              <a:solidFill>
                <a:srgbClr val="333333"/>
              </a:solidFill>
              <a:latin typeface="微软雅黑" panose="020B0503020204020204" pitchFamily="34" charset="-122"/>
              <a:ea typeface="微软雅黑" panose="020B0503020204020204" pitchFamily="34" charset="-122"/>
            </a:endParaRPr>
          </a:p>
          <a:p>
            <a:pPr lvl="1" fontAlgn="auto">
              <a:lnSpc>
                <a:spcPct val="150000"/>
              </a:lnSpc>
            </a:pPr>
            <a:r>
              <a:rPr lang="zh-CN" altLang="en-US" sz="1100" dirty="0">
                <a:solidFill>
                  <a:srgbClr val="333333"/>
                </a:solidFill>
                <a:latin typeface="微软雅黑" panose="020B0503020204020204" pitchFamily="34" charset="-122"/>
                <a:ea typeface="微软雅黑" panose="020B0503020204020204" pitchFamily="34" charset="-122"/>
              </a:rPr>
              <a:t>术语定义：十分常见（≥</a:t>
            </a:r>
            <a:r>
              <a:rPr lang="en-US" altLang="zh-CN" sz="1100" dirty="0">
                <a:solidFill>
                  <a:srgbClr val="333333"/>
                </a:solidFill>
                <a:latin typeface="微软雅黑" panose="020B0503020204020204" pitchFamily="34" charset="-122"/>
                <a:ea typeface="微软雅黑" panose="020B0503020204020204" pitchFamily="34" charset="-122"/>
              </a:rPr>
              <a:t>1/10</a:t>
            </a:r>
            <a:r>
              <a:rPr lang="zh-CN" altLang="en-US" sz="1100" dirty="0">
                <a:solidFill>
                  <a:srgbClr val="333333"/>
                </a:solidFill>
                <a:latin typeface="微软雅黑" panose="020B0503020204020204" pitchFamily="34" charset="-122"/>
                <a:ea typeface="微软雅黑" panose="020B0503020204020204" pitchFamily="34" charset="-122"/>
              </a:rPr>
              <a:t>）、常见（≥</a:t>
            </a:r>
            <a:r>
              <a:rPr lang="en-US" altLang="zh-CN" sz="1100" dirty="0">
                <a:solidFill>
                  <a:srgbClr val="333333"/>
                </a:solidFill>
                <a:latin typeface="微软雅黑" panose="020B0503020204020204" pitchFamily="34" charset="-122"/>
                <a:ea typeface="微软雅黑" panose="020B0503020204020204" pitchFamily="34" charset="-122"/>
              </a:rPr>
              <a:t>1/100 </a:t>
            </a:r>
            <a:r>
              <a:rPr lang="zh-CN" altLang="en-US" sz="1100" dirty="0">
                <a:solidFill>
                  <a:srgbClr val="333333"/>
                </a:solidFill>
                <a:latin typeface="微软雅黑" panose="020B0503020204020204" pitchFamily="34" charset="-122"/>
                <a:ea typeface="微软雅黑" panose="020B0503020204020204" pitchFamily="34" charset="-122"/>
              </a:rPr>
              <a:t>至 </a:t>
            </a:r>
            <a:r>
              <a:rPr lang="en-US" altLang="zh-CN" sz="1100" dirty="0">
                <a:solidFill>
                  <a:srgbClr val="333333"/>
                </a:solidFill>
                <a:latin typeface="微软雅黑" panose="020B0503020204020204" pitchFamily="34" charset="-122"/>
                <a:ea typeface="微软雅黑" panose="020B0503020204020204" pitchFamily="34" charset="-122"/>
              </a:rPr>
              <a:t>&lt;1/10</a:t>
            </a:r>
            <a:r>
              <a:rPr lang="zh-CN" altLang="en-US" sz="1100" dirty="0">
                <a:solidFill>
                  <a:srgbClr val="333333"/>
                </a:solidFill>
                <a:latin typeface="微软雅黑" panose="020B0503020204020204" pitchFamily="34" charset="-122"/>
                <a:ea typeface="微软雅黑" panose="020B0503020204020204" pitchFamily="34" charset="-122"/>
              </a:rPr>
              <a:t>）、偶见（≥</a:t>
            </a:r>
            <a:r>
              <a:rPr lang="en-US" altLang="zh-CN" sz="1100" dirty="0">
                <a:solidFill>
                  <a:srgbClr val="333333"/>
                </a:solidFill>
                <a:latin typeface="微软雅黑" panose="020B0503020204020204" pitchFamily="34" charset="-122"/>
                <a:ea typeface="微软雅黑" panose="020B0503020204020204" pitchFamily="34" charset="-122"/>
              </a:rPr>
              <a:t>1/1000 </a:t>
            </a:r>
            <a:r>
              <a:rPr lang="zh-CN" altLang="en-US" sz="1100" dirty="0">
                <a:solidFill>
                  <a:srgbClr val="333333"/>
                </a:solidFill>
                <a:latin typeface="微软雅黑" panose="020B0503020204020204" pitchFamily="34" charset="-122"/>
                <a:ea typeface="微软雅黑" panose="020B0503020204020204" pitchFamily="34" charset="-122"/>
              </a:rPr>
              <a:t>至 </a:t>
            </a:r>
            <a:r>
              <a:rPr lang="en-US" altLang="zh-CN" sz="1100" dirty="0">
                <a:solidFill>
                  <a:srgbClr val="333333"/>
                </a:solidFill>
                <a:latin typeface="微软雅黑" panose="020B0503020204020204" pitchFamily="34" charset="-122"/>
                <a:ea typeface="微软雅黑" panose="020B0503020204020204" pitchFamily="34" charset="-122"/>
              </a:rPr>
              <a:t>&lt;1/100</a:t>
            </a:r>
            <a:r>
              <a:rPr lang="zh-CN" altLang="en-US" sz="1100" dirty="0">
                <a:solidFill>
                  <a:srgbClr val="333333"/>
                </a:solidFill>
                <a:latin typeface="微软雅黑" panose="020B0503020204020204" pitchFamily="34" charset="-122"/>
                <a:ea typeface="微软雅黑" panose="020B0503020204020204" pitchFamily="34" charset="-122"/>
              </a:rPr>
              <a:t>）、罕见（≥</a:t>
            </a:r>
            <a:r>
              <a:rPr lang="en-US" altLang="zh-CN" sz="1100" dirty="0">
                <a:solidFill>
                  <a:srgbClr val="333333"/>
                </a:solidFill>
                <a:latin typeface="微软雅黑" panose="020B0503020204020204" pitchFamily="34" charset="-122"/>
                <a:ea typeface="微软雅黑" panose="020B0503020204020204" pitchFamily="34" charset="-122"/>
              </a:rPr>
              <a:t>1/10000 </a:t>
            </a:r>
            <a:r>
              <a:rPr lang="zh-CN" altLang="en-US" sz="1100" dirty="0">
                <a:solidFill>
                  <a:srgbClr val="333333"/>
                </a:solidFill>
                <a:latin typeface="微软雅黑" panose="020B0503020204020204" pitchFamily="34" charset="-122"/>
                <a:ea typeface="微软雅黑" panose="020B0503020204020204" pitchFamily="34" charset="-122"/>
              </a:rPr>
              <a:t>至 </a:t>
            </a:r>
            <a:r>
              <a:rPr lang="en-US" altLang="zh-CN" sz="1100" dirty="0">
                <a:solidFill>
                  <a:srgbClr val="333333"/>
                </a:solidFill>
                <a:latin typeface="微软雅黑" panose="020B0503020204020204" pitchFamily="34" charset="-122"/>
                <a:ea typeface="微软雅黑" panose="020B0503020204020204" pitchFamily="34" charset="-122"/>
              </a:rPr>
              <a:t>&lt;1/1000</a:t>
            </a:r>
            <a:r>
              <a:rPr lang="zh-CN" altLang="en-US" sz="1100" dirty="0">
                <a:solidFill>
                  <a:srgbClr val="333333"/>
                </a:solidFill>
                <a:latin typeface="微软雅黑" panose="020B0503020204020204" pitchFamily="34" charset="-122"/>
                <a:ea typeface="微软雅黑" panose="020B0503020204020204" pitchFamily="34" charset="-122"/>
              </a:rPr>
              <a:t>）、十分罕见（</a:t>
            </a:r>
            <a:r>
              <a:rPr lang="en-US" altLang="zh-CN" sz="1100" dirty="0">
                <a:solidFill>
                  <a:srgbClr val="333333"/>
                </a:solidFill>
                <a:latin typeface="微软雅黑" panose="020B0503020204020204" pitchFamily="34" charset="-122"/>
                <a:ea typeface="微软雅黑" panose="020B0503020204020204" pitchFamily="34" charset="-122"/>
              </a:rPr>
              <a:t>&lt;1/10000</a:t>
            </a:r>
            <a:r>
              <a:rPr lang="zh-CN" altLang="en-US" sz="1100" dirty="0">
                <a:solidFill>
                  <a:srgbClr val="333333"/>
                </a:solidFill>
                <a:latin typeface="微软雅黑" panose="020B0503020204020204" pitchFamily="34" charset="-122"/>
                <a:ea typeface="微软雅黑" panose="020B0503020204020204" pitchFamily="34" charset="-122"/>
              </a:rPr>
              <a:t>）、未知（无法根据现有数据进行估算）。 </a:t>
            </a:r>
            <a:endParaRPr lang="en-US" altLang="zh-CN" sz="1100" dirty="0">
              <a:solidFill>
                <a:srgbClr val="333333"/>
              </a:solidFill>
              <a:latin typeface="微软雅黑" panose="020B0503020204020204" pitchFamily="34" charset="-122"/>
              <a:ea typeface="微软雅黑" panose="020B0503020204020204" pitchFamily="34" charset="-122"/>
            </a:endParaRP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免疫系统疾病 </a:t>
            </a:r>
            <a:r>
              <a:rPr lang="zh-CN" altLang="en-US" sz="1400" dirty="0">
                <a:solidFill>
                  <a:srgbClr val="333333"/>
                </a:solidFill>
                <a:latin typeface="微软雅黑" panose="020B0503020204020204" pitchFamily="34" charset="-122"/>
                <a:ea typeface="微软雅黑" panose="020B0503020204020204" pitchFamily="34" charset="-122"/>
              </a:rPr>
              <a:t>                        未知：超敏反应（包括严重的过敏反应）和皮疹</a:t>
            </a: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代谢和营养疾病</a:t>
            </a:r>
            <a:r>
              <a:rPr lang="zh-CN" altLang="en-US" sz="1400" dirty="0">
                <a:solidFill>
                  <a:srgbClr val="333333"/>
                </a:solidFill>
                <a:latin typeface="微软雅黑" panose="020B0503020204020204" pitchFamily="34" charset="-122"/>
                <a:ea typeface="微软雅黑" panose="020B0503020204020204" pitchFamily="34" charset="-122"/>
              </a:rPr>
              <a:t>                      常见：低苯丙氨酸血症</a:t>
            </a: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神经系统疾病 </a:t>
            </a:r>
            <a:r>
              <a:rPr lang="zh-CN" altLang="en-US" sz="1400" dirty="0">
                <a:solidFill>
                  <a:srgbClr val="333333"/>
                </a:solidFill>
                <a:latin typeface="微软雅黑" panose="020B0503020204020204" pitchFamily="34" charset="-122"/>
                <a:ea typeface="微软雅黑" panose="020B0503020204020204" pitchFamily="34" charset="-122"/>
              </a:rPr>
              <a:t>                        十分常见：头痛。</a:t>
            </a: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呼吸系统、胸部和纵隔疾病</a:t>
            </a:r>
            <a:r>
              <a:rPr lang="zh-CN" altLang="en-US" sz="1400" dirty="0">
                <a:solidFill>
                  <a:srgbClr val="333333"/>
                </a:solidFill>
                <a:latin typeface="微软雅黑" panose="020B0503020204020204" pitchFamily="34" charset="-122"/>
                <a:ea typeface="微软雅黑" panose="020B0503020204020204" pitchFamily="34" charset="-122"/>
              </a:rPr>
              <a:t>     十分常见：流涕    常见：咽喉疼痛、鼻塞、咳嗽</a:t>
            </a: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胃肠疾病 </a:t>
            </a:r>
            <a:r>
              <a:rPr lang="zh-CN" altLang="en-US" sz="1400" dirty="0">
                <a:solidFill>
                  <a:srgbClr val="333333"/>
                </a:solidFill>
                <a:latin typeface="微软雅黑" panose="020B0503020204020204" pitchFamily="34" charset="-122"/>
                <a:ea typeface="微软雅黑" panose="020B0503020204020204" pitchFamily="34" charset="-122"/>
              </a:rPr>
              <a:t>                                常见：腹泻、呕吐、腹痛、消化不良、恶心    未知：胃炎、食管炎</a:t>
            </a: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儿童  </a:t>
            </a:r>
            <a:r>
              <a:rPr lang="zh-CN" altLang="en-US" sz="1400" dirty="0">
                <a:solidFill>
                  <a:srgbClr val="333333"/>
                </a:solidFill>
                <a:latin typeface="微软雅黑" panose="020B0503020204020204" pitchFamily="34" charset="-122"/>
                <a:ea typeface="微软雅黑" panose="020B0503020204020204" pitchFamily="34" charset="-122"/>
              </a:rPr>
              <a:t>                                     儿童不良反应的频率、类型和严重程度与成人数据非常接近。</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85740" y="519670"/>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2.</a:t>
            </a:r>
            <a:r>
              <a:rPr lang="zh-CN" altLang="en-US" sz="2400" b="1" dirty="0">
                <a:solidFill>
                  <a:srgbClr val="2E75B6"/>
                </a:solidFill>
                <a:latin typeface="微软雅黑" panose="020B0503020204020204" pitchFamily="34" charset="-122"/>
                <a:ea typeface="微软雅黑" panose="020B0503020204020204" pitchFamily="34" charset="-122"/>
              </a:rPr>
              <a:t> 安全性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3" name="文本框 8"/>
          <p:cNvSpPr txBox="1"/>
          <p:nvPr/>
        </p:nvSpPr>
        <p:spPr>
          <a:xfrm>
            <a:off x="327993" y="1298104"/>
            <a:ext cx="11678478" cy="504022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fontAlgn="auto">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国内外不良反应发生情况</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fontAlgn="auto">
              <a:lnSpc>
                <a:spcPct val="150000"/>
              </a:lnSpc>
            </a:pPr>
            <a:r>
              <a:rPr lang="en-US" altLang="zh-CN" sz="1400" b="1" dirty="0">
                <a:solidFill>
                  <a:srgbClr val="333333"/>
                </a:solidFill>
                <a:latin typeface="微软雅黑" panose="020B0503020204020204" pitchFamily="34" charset="-122"/>
                <a:ea typeface="微软雅黑" panose="020B0503020204020204" pitchFamily="34" charset="-122"/>
              </a:rPr>
              <a:t>         1</a:t>
            </a:r>
            <a:r>
              <a:rPr lang="zh-CN" altLang="en-US" sz="1400" b="1" dirty="0">
                <a:solidFill>
                  <a:srgbClr val="333333"/>
                </a:solidFill>
                <a:latin typeface="微软雅黑" panose="020B0503020204020204" pitchFamily="34" charset="-122"/>
                <a:ea typeface="微软雅黑" panose="020B0503020204020204" pitchFamily="34" charset="-122"/>
              </a:rPr>
              <a:t>、原研科望（盐酸沙丙蝶呤片）不良反应收集信息 </a:t>
            </a:r>
            <a:endParaRPr lang="en-US" altLang="zh-CN" sz="1400" b="1" dirty="0">
              <a:solidFill>
                <a:srgbClr val="333333"/>
              </a:solidFill>
              <a:latin typeface="微软雅黑" panose="020B0503020204020204" pitchFamily="34" charset="-122"/>
              <a:ea typeface="微软雅黑" panose="020B0503020204020204" pitchFamily="34" charset="-122"/>
            </a:endParaRPr>
          </a:p>
          <a:p>
            <a:pPr marL="628650" lvl="1" indent="-171450" fontAlgn="auto">
              <a:lnSpc>
                <a:spcPct val="150000"/>
              </a:lnSpc>
              <a:buFont typeface="Arial" panose="020B0604020202020204" pitchFamily="34" charset="0"/>
              <a:buChar char="•"/>
            </a:pPr>
            <a:r>
              <a:rPr lang="en-US" altLang="zh-CN" sz="1400" dirty="0">
                <a:solidFill>
                  <a:srgbClr val="333333"/>
                </a:solidFill>
                <a:latin typeface="微软雅黑" panose="020B0503020204020204" pitchFamily="34" charset="-122"/>
                <a:ea typeface="微软雅黑" panose="020B0503020204020204" pitchFamily="34" charset="-122"/>
              </a:rPr>
              <a:t>2019</a:t>
            </a:r>
            <a:r>
              <a:rPr lang="zh-CN" altLang="en-US" sz="1400" dirty="0">
                <a:solidFill>
                  <a:srgbClr val="333333"/>
                </a:solidFill>
                <a:latin typeface="微软雅黑" panose="020B0503020204020204" pitchFamily="34" charset="-122"/>
                <a:ea typeface="微软雅黑" panose="020B0503020204020204" pitchFamily="34" charset="-122"/>
              </a:rPr>
              <a:t>年</a:t>
            </a:r>
            <a:r>
              <a:rPr lang="en-US" altLang="zh-CN" sz="1400" dirty="0">
                <a:solidFill>
                  <a:srgbClr val="333333"/>
                </a:solidFill>
                <a:latin typeface="微软雅黑" panose="020B0503020204020204" pitchFamily="34" charset="-122"/>
                <a:ea typeface="微软雅黑" panose="020B0503020204020204" pitchFamily="34" charset="-122"/>
              </a:rPr>
              <a:t>4</a:t>
            </a:r>
            <a:r>
              <a:rPr lang="zh-CN" altLang="en-US" sz="1400" dirty="0">
                <a:solidFill>
                  <a:srgbClr val="333333"/>
                </a:solidFill>
                <a:latin typeface="微软雅黑" panose="020B0503020204020204" pitchFamily="34" charset="-122"/>
                <a:ea typeface="微软雅黑" panose="020B0503020204020204" pitchFamily="34" charset="-122"/>
              </a:rPr>
              <a:t>月</a:t>
            </a:r>
            <a:r>
              <a:rPr lang="en-US" altLang="zh-CN" sz="1400" dirty="0">
                <a:solidFill>
                  <a:srgbClr val="333333"/>
                </a:solidFill>
                <a:latin typeface="微软雅黑" panose="020B0503020204020204" pitchFamily="34" charset="-122"/>
                <a:ea typeface="微软雅黑" panose="020B0503020204020204" pitchFamily="34" charset="-122"/>
              </a:rPr>
              <a:t>FDA</a:t>
            </a:r>
            <a:r>
              <a:rPr lang="zh-CN" altLang="en-US" sz="1400" dirty="0">
                <a:solidFill>
                  <a:srgbClr val="333333"/>
                </a:solidFill>
                <a:latin typeface="微软雅黑" panose="020B0503020204020204" pitchFamily="34" charset="-122"/>
                <a:ea typeface="微软雅黑" panose="020B0503020204020204" pitchFamily="34" charset="-122"/>
              </a:rPr>
              <a:t>发布有胃溃疡风险，</a:t>
            </a:r>
            <a:r>
              <a:rPr lang="en-US" altLang="zh-CN" sz="1400" dirty="0">
                <a:solidFill>
                  <a:srgbClr val="333333"/>
                </a:solidFill>
                <a:latin typeface="微软雅黑" panose="020B0503020204020204" pitchFamily="34" charset="-122"/>
                <a:ea typeface="微软雅黑" panose="020B0503020204020204" pitchFamily="34" charset="-122"/>
              </a:rPr>
              <a:t>Kuvan</a:t>
            </a:r>
            <a:r>
              <a:rPr lang="zh-CN" altLang="en-US" sz="1400" dirty="0">
                <a:solidFill>
                  <a:srgbClr val="333333"/>
                </a:solidFill>
                <a:latin typeface="微软雅黑" panose="020B0503020204020204" pitchFamily="34" charset="-122"/>
                <a:ea typeface="微软雅黑" panose="020B0503020204020204" pitchFamily="34" charset="-122"/>
              </a:rPr>
              <a:t>标签的“警告和注意事项”、“不良反应”、“患者咨询信息”和“患者信息”部分于</a:t>
            </a:r>
            <a:r>
              <a:rPr lang="en-US" altLang="zh-CN" sz="1400" dirty="0">
                <a:solidFill>
                  <a:srgbClr val="333333"/>
                </a:solidFill>
                <a:latin typeface="微软雅黑" panose="020B0503020204020204" pitchFamily="34" charset="-122"/>
                <a:ea typeface="微软雅黑" panose="020B0503020204020204" pitchFamily="34" charset="-122"/>
              </a:rPr>
              <a:t>2019</a:t>
            </a:r>
            <a:r>
              <a:rPr lang="zh-CN" altLang="en-US" sz="1400" dirty="0">
                <a:solidFill>
                  <a:srgbClr val="333333"/>
                </a:solidFill>
                <a:latin typeface="微软雅黑" panose="020B0503020204020204" pitchFamily="34" charset="-122"/>
                <a:ea typeface="微软雅黑" panose="020B0503020204020204" pitchFamily="34" charset="-122"/>
              </a:rPr>
              <a:t>年</a:t>
            </a:r>
            <a:r>
              <a:rPr lang="en-US" altLang="zh-CN" sz="1400" dirty="0">
                <a:solidFill>
                  <a:srgbClr val="333333"/>
                </a:solidFill>
                <a:latin typeface="微软雅黑" panose="020B0503020204020204" pitchFamily="34" charset="-122"/>
                <a:ea typeface="微软雅黑" panose="020B0503020204020204" pitchFamily="34" charset="-122"/>
              </a:rPr>
              <a:t>12</a:t>
            </a:r>
            <a:r>
              <a:rPr lang="zh-CN" altLang="en-US" sz="1400" dirty="0">
                <a:solidFill>
                  <a:srgbClr val="333333"/>
                </a:solidFill>
                <a:latin typeface="微软雅黑" panose="020B0503020204020204" pitchFamily="34" charset="-122"/>
                <a:ea typeface="微软雅黑" panose="020B0503020204020204" pitchFamily="34" charset="-122"/>
              </a:rPr>
              <a:t>月更新，上胃肠道粘膜炎症包括食管炎和扩张性胃炎。</a:t>
            </a:r>
            <a:r>
              <a:rPr lang="en-US" altLang="zh-CN" sz="1100" dirty="0">
                <a:solidFill>
                  <a:srgbClr val="333333"/>
                </a:solidFill>
                <a:latin typeface="微软雅黑" panose="020B0503020204020204" pitchFamily="34" charset="-122"/>
                <a:ea typeface="微软雅黑" panose="020B0503020204020204" pitchFamily="34" charset="-122"/>
              </a:rPr>
              <a:t>https://www.fda.gov/drugs/questions-and-answers-fdas-adverse-event-reporting-system-faers/august-5-2022-posting-potential-signals-serious-risksnew-safety-information-identified-fda-adverse</a:t>
            </a:r>
          </a:p>
          <a:p>
            <a:pPr marL="628650" lvl="1" indent="-171450" fontAlgn="auto">
              <a:lnSpc>
                <a:spcPct val="150000"/>
              </a:lnSpc>
              <a:buFont typeface="Arial" panose="020B0604020202020204" pitchFamily="34" charset="0"/>
              <a:buChar char="•"/>
            </a:pPr>
            <a:r>
              <a:rPr lang="en-US" altLang="zh-CN" sz="1400" dirty="0">
                <a:solidFill>
                  <a:srgbClr val="333333"/>
                </a:solidFill>
                <a:latin typeface="微软雅黑" panose="020B0503020204020204" pitchFamily="34" charset="-122"/>
                <a:ea typeface="微软雅黑" panose="020B0503020204020204" pitchFamily="34" charset="-122"/>
              </a:rPr>
              <a:t>Dr. Reddy</a:t>
            </a:r>
            <a:r>
              <a:rPr lang="zh-CN" altLang="en-US" sz="1400" dirty="0">
                <a:solidFill>
                  <a:srgbClr val="333333"/>
                </a:solidFill>
                <a:latin typeface="微软雅黑" panose="020B0503020204020204" pitchFamily="34" charset="-122"/>
                <a:ea typeface="微软雅黑" panose="020B0503020204020204" pitchFamily="34" charset="-122"/>
              </a:rPr>
              <a:t>公司在全国范围内自愿召回</a:t>
            </a:r>
            <a:r>
              <a:rPr lang="en-US" altLang="zh-CN" sz="1400" dirty="0">
                <a:solidFill>
                  <a:srgbClr val="333333"/>
                </a:solidFill>
                <a:latin typeface="微软雅黑" panose="020B0503020204020204" pitchFamily="34" charset="-122"/>
                <a:ea typeface="微软雅黑" panose="020B0503020204020204" pitchFamily="34" charset="-122"/>
              </a:rPr>
              <a:t>100</a:t>
            </a:r>
            <a:r>
              <a:rPr lang="zh-CN" altLang="en-US" sz="1400" dirty="0">
                <a:solidFill>
                  <a:srgbClr val="333333"/>
                </a:solidFill>
                <a:latin typeface="微软雅黑" panose="020B0503020204020204" pitchFamily="34" charset="-122"/>
                <a:ea typeface="微软雅黑" panose="020B0503020204020204" pitchFamily="34" charset="-122"/>
              </a:rPr>
              <a:t>毫克口服盐酸沙丙蝶呤片，原因是药效不足。</a:t>
            </a:r>
            <a:r>
              <a:rPr lang="en-US" altLang="zh-CN" sz="1100" dirty="0">
                <a:solidFill>
                  <a:srgbClr val="333333"/>
                </a:solidFill>
                <a:latin typeface="微软雅黑" panose="020B0503020204020204" pitchFamily="34" charset="-122"/>
                <a:ea typeface="微软雅黑" panose="020B0503020204020204" pitchFamily="34" charset="-122"/>
              </a:rPr>
              <a:t>https://www.fda.gov/safety/recalls-market-withdrawals-safety-alerts/dr-reddys-issues-voluntary-nationwide-recall-sapropterin-dihydrochloride-powder-oral-solution-100-mg</a:t>
            </a:r>
          </a:p>
          <a:p>
            <a:pPr lvl="1">
              <a:lnSpc>
                <a:spcPct val="150000"/>
              </a:lnSpc>
            </a:pPr>
            <a:r>
              <a:rPr lang="en-US" altLang="zh-CN" sz="1400" b="1" dirty="0">
                <a:solidFill>
                  <a:srgbClr val="333333"/>
                </a:solidFill>
                <a:latin typeface="微软雅黑" panose="020B0503020204020204" pitchFamily="34" charset="-122"/>
                <a:ea typeface="微软雅黑" panose="020B0503020204020204" pitchFamily="34" charset="-122"/>
              </a:rPr>
              <a:t>2</a:t>
            </a:r>
            <a:r>
              <a:rPr lang="zh-CN" altLang="en-US" sz="1400" b="1" dirty="0">
                <a:solidFill>
                  <a:srgbClr val="333333"/>
                </a:solidFill>
                <a:latin typeface="微软雅黑" panose="020B0503020204020204" pitchFamily="34" charset="-122"/>
                <a:ea typeface="微软雅黑" panose="020B0503020204020204" pitchFamily="34" charset="-122"/>
              </a:rPr>
              <a:t>、本品海普益（盐酸沙丙蝶呤片）不良反应收集信息 </a:t>
            </a:r>
            <a:endParaRPr lang="en-US" altLang="zh-CN" sz="1400" b="1" dirty="0">
              <a:solidFill>
                <a:srgbClr val="333333"/>
              </a:solidFill>
              <a:latin typeface="微软雅黑" panose="020B0503020204020204" pitchFamily="34" charset="-122"/>
              <a:ea typeface="微软雅黑" panose="020B0503020204020204" pitchFamily="34" charset="-122"/>
            </a:endParaRPr>
          </a:p>
          <a:p>
            <a:pPr marL="742950" lvl="1" indent="-285750" fontAlgn="auto">
              <a:lnSpc>
                <a:spcPct val="150000"/>
              </a:lnSpc>
              <a:buFont typeface="Arial" panose="020B0604020202020204" pitchFamily="34" charset="0"/>
              <a:buChar char="•"/>
            </a:pPr>
            <a:r>
              <a:rPr lang="zh-CN" altLang="en-US" sz="1400" dirty="0">
                <a:solidFill>
                  <a:srgbClr val="333333"/>
                </a:solidFill>
                <a:latin typeface="微软雅黑" panose="020B0503020204020204" pitchFamily="34" charset="-122"/>
                <a:ea typeface="微软雅黑" panose="020B0503020204020204" pitchFamily="34" charset="-122"/>
              </a:rPr>
              <a:t>患者，男，</a:t>
            </a:r>
            <a:r>
              <a:rPr lang="en-US" altLang="zh-CN" sz="1400" dirty="0">
                <a:solidFill>
                  <a:srgbClr val="333333"/>
                </a:solidFill>
                <a:latin typeface="微软雅黑" panose="020B0503020204020204" pitchFamily="34" charset="-122"/>
                <a:ea typeface="微软雅黑" panose="020B0503020204020204" pitchFamily="34" charset="-122"/>
              </a:rPr>
              <a:t>17</a:t>
            </a:r>
            <a:r>
              <a:rPr lang="zh-CN" altLang="en-US" sz="1400" dirty="0">
                <a:solidFill>
                  <a:srgbClr val="333333"/>
                </a:solidFill>
                <a:latin typeface="微软雅黑" panose="020B0503020204020204" pitchFamily="34" charset="-122"/>
                <a:ea typeface="微软雅黑" panose="020B0503020204020204" pitchFamily="34" charset="-122"/>
              </a:rPr>
              <a:t>岁，苯丙酮尿症，</a:t>
            </a:r>
            <a:r>
              <a:rPr lang="en-US" altLang="zh-CN" sz="1400" dirty="0">
                <a:solidFill>
                  <a:srgbClr val="333333"/>
                </a:solidFill>
                <a:latin typeface="微软雅黑" panose="020B0503020204020204" pitchFamily="34" charset="-122"/>
                <a:ea typeface="微软雅黑" panose="020B0503020204020204" pitchFamily="34" charset="-122"/>
              </a:rPr>
              <a:t>2023.12.23</a:t>
            </a:r>
            <a:r>
              <a:rPr lang="zh-CN" altLang="en-US" sz="1400" dirty="0">
                <a:solidFill>
                  <a:srgbClr val="333333"/>
                </a:solidFill>
                <a:latin typeface="微软雅黑" panose="020B0503020204020204" pitchFamily="34" charset="-122"/>
                <a:ea typeface="微软雅黑" panose="020B0503020204020204" pitchFamily="34" charset="-122"/>
              </a:rPr>
              <a:t>服用海普益，半片，</a:t>
            </a:r>
            <a:r>
              <a:rPr lang="en-US" altLang="zh-CN" sz="1400" dirty="0" err="1">
                <a:solidFill>
                  <a:srgbClr val="333333"/>
                </a:solidFill>
                <a:latin typeface="微软雅黑" panose="020B0503020204020204" pitchFamily="34" charset="-122"/>
                <a:ea typeface="微软雅黑" panose="020B0503020204020204" pitchFamily="34" charset="-122"/>
              </a:rPr>
              <a:t>qd</a:t>
            </a:r>
            <a:r>
              <a:rPr lang="zh-CN" altLang="en-US" sz="1400" dirty="0">
                <a:solidFill>
                  <a:srgbClr val="333333"/>
                </a:solidFill>
                <a:latin typeface="微软雅黑" panose="020B0503020204020204" pitchFamily="34" charset="-122"/>
                <a:ea typeface="微软雅黑" panose="020B0503020204020204" pitchFamily="34" charset="-122"/>
              </a:rPr>
              <a:t>，用药后出现嗓子疼，是否有联合用药情况不详，用药大概</a:t>
            </a:r>
            <a:r>
              <a:rPr lang="en-US" altLang="zh-CN" sz="1400" dirty="0">
                <a:solidFill>
                  <a:srgbClr val="333333"/>
                </a:solidFill>
                <a:latin typeface="微软雅黑" panose="020B0503020204020204" pitchFamily="34" charset="-122"/>
                <a:ea typeface="微软雅黑" panose="020B0503020204020204" pitchFamily="34" charset="-122"/>
              </a:rPr>
              <a:t>20</a:t>
            </a:r>
            <a:r>
              <a:rPr lang="zh-CN" altLang="en-US" sz="1400" dirty="0">
                <a:solidFill>
                  <a:srgbClr val="333333"/>
                </a:solidFill>
                <a:latin typeface="微软雅黑" panose="020B0503020204020204" pitchFamily="34" charset="-122"/>
                <a:ea typeface="微软雅黑" panose="020B0503020204020204" pitchFamily="34" charset="-122"/>
              </a:rPr>
              <a:t>天，嗓子一直疼，不确定是感冒还是药物引起，服用感冒药未减轻。</a:t>
            </a:r>
            <a:r>
              <a:rPr lang="en-US" altLang="zh-CN" sz="1400" dirty="0">
                <a:solidFill>
                  <a:srgbClr val="333333"/>
                </a:solidFill>
                <a:latin typeface="微软雅黑" panose="020B0503020204020204" pitchFamily="34" charset="-122"/>
                <a:ea typeface="微软雅黑" panose="020B0503020204020204" pitchFamily="34" charset="-122"/>
              </a:rPr>
              <a:t>2024.1.22</a:t>
            </a:r>
            <a:r>
              <a:rPr lang="zh-CN" altLang="en-US" sz="1400" dirty="0">
                <a:solidFill>
                  <a:srgbClr val="333333"/>
                </a:solidFill>
                <a:latin typeface="微软雅黑" panose="020B0503020204020204" pitchFamily="34" charset="-122"/>
                <a:ea typeface="微软雅黑" panose="020B0503020204020204" pitchFamily="34" charset="-122"/>
              </a:rPr>
              <a:t>患者嗓子疼症状消失。不良反应在说明书中有相应提示，未发现新的安全性问题。</a:t>
            </a:r>
            <a:endParaRPr lang="en-US" altLang="zh-CN" sz="1400" dirty="0">
              <a:solidFill>
                <a:srgbClr val="333333"/>
              </a:solidFill>
              <a:latin typeface="微软雅黑" panose="020B0503020204020204" pitchFamily="34" charset="-122"/>
              <a:ea typeface="微软雅黑" panose="020B0503020204020204" pitchFamily="34" charset="-122"/>
            </a:endParaRPr>
          </a:p>
          <a:p>
            <a:pPr marL="628650" lvl="1" indent="-171450" fontAlgn="auto">
              <a:lnSpc>
                <a:spcPct val="150000"/>
              </a:lnSpc>
              <a:buFont typeface="Arial" panose="020B0604020202020204" pitchFamily="34" charset="0"/>
              <a:buChar char="•"/>
            </a:pPr>
            <a:r>
              <a:rPr lang="en-US" altLang="zh-CN" sz="1400" dirty="0">
                <a:solidFill>
                  <a:srgbClr val="333333"/>
                </a:solidFill>
                <a:latin typeface="微软雅黑" panose="020B0503020204020204" pitchFamily="34" charset="-122"/>
                <a:ea typeface="微软雅黑" panose="020B0503020204020204" pitchFamily="34" charset="-122"/>
              </a:rPr>
              <a:t>  </a:t>
            </a:r>
            <a:r>
              <a:rPr lang="zh-CN" altLang="en-US" sz="1400" dirty="0">
                <a:solidFill>
                  <a:srgbClr val="333333"/>
                </a:solidFill>
                <a:latin typeface="微软雅黑" panose="020B0503020204020204" pitchFamily="34" charset="-122"/>
                <a:ea typeface="微软雅黑" panose="020B0503020204020204" pitchFamily="34" charset="-122"/>
              </a:rPr>
              <a:t>患儿，男，</a:t>
            </a:r>
            <a:r>
              <a:rPr lang="en-US" altLang="zh-CN" sz="1400" dirty="0">
                <a:solidFill>
                  <a:srgbClr val="333333"/>
                </a:solidFill>
                <a:latin typeface="微软雅黑" panose="020B0503020204020204" pitchFamily="34" charset="-122"/>
                <a:ea typeface="微软雅黑" panose="020B0503020204020204" pitchFamily="34" charset="-122"/>
              </a:rPr>
              <a:t>1</a:t>
            </a:r>
            <a:r>
              <a:rPr lang="zh-CN" altLang="en-US" sz="1400" dirty="0">
                <a:solidFill>
                  <a:srgbClr val="333333"/>
                </a:solidFill>
                <a:latin typeface="微软雅黑" panose="020B0503020204020204" pitchFamily="34" charset="-122"/>
                <a:ea typeface="微软雅黑" panose="020B0503020204020204" pitchFamily="34" charset="-122"/>
              </a:rPr>
              <a:t>岁，高苯丙氨酸血症，</a:t>
            </a:r>
            <a:r>
              <a:rPr lang="en-US" altLang="zh-CN" sz="1400" dirty="0">
                <a:solidFill>
                  <a:srgbClr val="333333"/>
                </a:solidFill>
                <a:latin typeface="微软雅黑" panose="020B0503020204020204" pitchFamily="34" charset="-122"/>
                <a:ea typeface="微软雅黑" panose="020B0503020204020204" pitchFamily="34" charset="-122"/>
              </a:rPr>
              <a:t>2025.5.3</a:t>
            </a:r>
            <a:r>
              <a:rPr lang="zh-CN" altLang="en-US" sz="1400" dirty="0">
                <a:solidFill>
                  <a:srgbClr val="333333"/>
                </a:solidFill>
                <a:latin typeface="微软雅黑" panose="020B0503020204020204" pitchFamily="34" charset="-122"/>
                <a:ea typeface="微软雅黑" panose="020B0503020204020204" pitchFamily="34" charset="-122"/>
              </a:rPr>
              <a:t>服用海普益，</a:t>
            </a:r>
            <a:r>
              <a:rPr lang="en-US" altLang="zh-CN" sz="1400" dirty="0">
                <a:solidFill>
                  <a:srgbClr val="333333"/>
                </a:solidFill>
                <a:latin typeface="微软雅黑" panose="020B0503020204020204" pitchFamily="34" charset="-122"/>
                <a:ea typeface="微软雅黑" panose="020B0503020204020204" pitchFamily="34" charset="-122"/>
              </a:rPr>
              <a:t>25mg</a:t>
            </a:r>
            <a:r>
              <a:rPr lang="zh-CN" altLang="en-US" sz="1400" dirty="0">
                <a:solidFill>
                  <a:srgbClr val="333333"/>
                </a:solidFill>
                <a:latin typeface="微软雅黑" panose="020B0503020204020204" pitchFamily="34" charset="-122"/>
                <a:ea typeface="微软雅黑" panose="020B0503020204020204" pitchFamily="34" charset="-122"/>
              </a:rPr>
              <a:t>，</a:t>
            </a:r>
            <a:r>
              <a:rPr lang="en-US" altLang="zh-CN" sz="1400" dirty="0" err="1">
                <a:solidFill>
                  <a:srgbClr val="333333"/>
                </a:solidFill>
                <a:latin typeface="微软雅黑" panose="020B0503020204020204" pitchFamily="34" charset="-122"/>
                <a:ea typeface="微软雅黑" panose="020B0503020204020204" pitchFamily="34" charset="-122"/>
              </a:rPr>
              <a:t>qd</a:t>
            </a:r>
            <a:r>
              <a:rPr lang="zh-CN" altLang="en-US" sz="1400" dirty="0">
                <a:solidFill>
                  <a:srgbClr val="333333"/>
                </a:solidFill>
                <a:latin typeface="微软雅黑" panose="020B0503020204020204" pitchFamily="34" charset="-122"/>
                <a:ea typeface="微软雅黑" panose="020B0503020204020204" pitchFamily="34" charset="-122"/>
              </a:rPr>
              <a:t>，次日发烧伴吐奶，无联合用药，停药</a:t>
            </a:r>
            <a:r>
              <a:rPr lang="en-US" altLang="zh-CN" sz="1400" dirty="0">
                <a:solidFill>
                  <a:srgbClr val="333333"/>
                </a:solidFill>
                <a:latin typeface="微软雅黑" panose="020B0503020204020204" pitchFamily="34" charset="-122"/>
                <a:ea typeface="微软雅黑" panose="020B0503020204020204" pitchFamily="34" charset="-122"/>
              </a:rPr>
              <a:t>2</a:t>
            </a:r>
            <a:r>
              <a:rPr lang="zh-CN" altLang="en-US" sz="1400" dirty="0">
                <a:solidFill>
                  <a:srgbClr val="333333"/>
                </a:solidFill>
                <a:latin typeface="微软雅黑" panose="020B0503020204020204" pitchFamily="34" charset="-122"/>
                <a:ea typeface="微软雅黑" panose="020B0503020204020204" pitchFamily="34" charset="-122"/>
              </a:rPr>
              <a:t>天未退热，发热为说明书未载明的不良反应，呕吐为说明书载明的不良反应。</a:t>
            </a:r>
            <a:r>
              <a:rPr lang="en-US" altLang="zh-CN" sz="1400" dirty="0">
                <a:solidFill>
                  <a:srgbClr val="333333"/>
                </a:solidFill>
                <a:latin typeface="微软雅黑" panose="020B0503020204020204" pitchFamily="34" charset="-122"/>
                <a:ea typeface="微软雅黑" panose="020B0503020204020204" pitchFamily="34" charset="-122"/>
              </a:rPr>
              <a:t>5</a:t>
            </a:r>
            <a:r>
              <a:rPr lang="zh-CN" altLang="en-US" sz="1400" dirty="0">
                <a:solidFill>
                  <a:srgbClr val="333333"/>
                </a:solidFill>
                <a:latin typeface="微软雅黑" panose="020B0503020204020204" pitchFamily="34" charset="-122"/>
                <a:ea typeface="微软雅黑" panose="020B0503020204020204" pitchFamily="34" charset="-122"/>
              </a:rPr>
              <a:t>月</a:t>
            </a:r>
            <a:r>
              <a:rPr lang="en-US" altLang="zh-CN" sz="1400" dirty="0">
                <a:solidFill>
                  <a:srgbClr val="333333"/>
                </a:solidFill>
                <a:latin typeface="微软雅黑" panose="020B0503020204020204" pitchFamily="34" charset="-122"/>
                <a:ea typeface="微软雅黑" panose="020B0503020204020204" pitchFamily="34" charset="-122"/>
              </a:rPr>
              <a:t>13</a:t>
            </a:r>
            <a:r>
              <a:rPr lang="zh-CN" altLang="en-US" sz="1400" dirty="0">
                <a:solidFill>
                  <a:srgbClr val="333333"/>
                </a:solidFill>
                <a:latin typeface="微软雅黑" panose="020B0503020204020204" pitchFamily="34" charset="-122"/>
                <a:ea typeface="微软雅黑" panose="020B0503020204020204" pitchFamily="34" charset="-122"/>
              </a:rPr>
              <a:t>日回访，发热、呕吐已痊愈，药品已恢复使用。</a:t>
            </a:r>
            <a:endParaRPr lang="en-US" altLang="zh-CN" sz="1400" dirty="0">
              <a:solidFill>
                <a:srgbClr val="333333"/>
              </a:solidFill>
              <a:latin typeface="微软雅黑" panose="020B0503020204020204" pitchFamily="34" charset="-122"/>
              <a:ea typeface="微软雅黑" panose="020B0503020204020204" pitchFamily="34" charset="-122"/>
            </a:endParaRPr>
          </a:p>
          <a:p>
            <a:pPr marL="342900" lvl="0" indent="-342900">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与目录内同治疗领域药品安全性方面的主要优势</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lvl="0">
              <a:lnSpc>
                <a:spcPct val="150000"/>
              </a:lnSpc>
            </a:pPr>
            <a:r>
              <a:rPr lang="zh-CN" altLang="en-US" sz="1400" b="1" dirty="0">
                <a:solidFill>
                  <a:srgbClr val="333333"/>
                </a:solidFill>
                <a:latin typeface="微软雅黑" panose="020B0503020204020204" pitchFamily="34" charset="-122"/>
                <a:ea typeface="微软雅黑" panose="020B0503020204020204" pitchFamily="34" charset="-122"/>
                <a:sym typeface="+mn-ea"/>
              </a:rPr>
              <a:t>         </a:t>
            </a:r>
            <a:r>
              <a:rPr lang="zh-CN" altLang="en-US" sz="1400" b="1" dirty="0">
                <a:solidFill>
                  <a:srgbClr val="FF0000"/>
                </a:solidFill>
                <a:latin typeface="微软雅黑" panose="020B0503020204020204" pitchFamily="34" charset="-122"/>
                <a:ea typeface="微软雅黑" panose="020B0503020204020204" pitchFamily="34" charset="-122"/>
                <a:sym typeface="+mn-ea"/>
              </a:rPr>
              <a:t>目录内无同治疗领域的药品</a:t>
            </a:r>
            <a:endParaRPr lang="en-US" altLang="zh-CN" sz="1400" b="1" dirty="0">
              <a:solidFill>
                <a:srgbClr val="FF0000"/>
              </a:solidFill>
              <a:latin typeface="微软雅黑" panose="020B0503020204020204" pitchFamily="34" charset="-122"/>
              <a:ea typeface="微软雅黑" panose="020B0503020204020204" pitchFamily="34" charset="-122"/>
              <a:sym typeface="+mn-ea"/>
            </a:endParaRPr>
          </a:p>
        </p:txBody>
      </p:sp>
    </p:spTree>
    <p:extLst>
      <p:ext uri="{BB962C8B-B14F-4D97-AF65-F5344CB8AC3E}">
        <p14:creationId xmlns:p14="http://schemas.microsoft.com/office/powerpoint/2010/main" val="1141692258"/>
      </p:ext>
    </p:extLst>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4769" y="364866"/>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3.</a:t>
            </a:r>
            <a:r>
              <a:rPr lang="zh-CN" altLang="en-US" sz="2400" b="1" dirty="0">
                <a:solidFill>
                  <a:srgbClr val="2E75B6"/>
                </a:solidFill>
                <a:latin typeface="微软雅黑" panose="020B0503020204020204" pitchFamily="34" charset="-122"/>
                <a:ea typeface="微软雅黑" panose="020B0503020204020204" pitchFamily="34" charset="-122"/>
              </a:rPr>
              <a:t> 有效性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3" name="文本框 8"/>
          <p:cNvSpPr txBox="1"/>
          <p:nvPr/>
        </p:nvSpPr>
        <p:spPr>
          <a:xfrm>
            <a:off x="678661" y="1031798"/>
            <a:ext cx="10834678" cy="546117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临床</a:t>
            </a:r>
            <a:r>
              <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BE</a:t>
            </a: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试验</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marL="342900" lvl="0" indent="-342900">
              <a:lnSpc>
                <a:spcPct val="150000"/>
              </a:lnSpc>
              <a:buFont typeface="Wingdings" panose="05000000000000000000" pitchFamily="2" charset="2"/>
              <a:buChar char="Ø"/>
            </a:pP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lvl="0">
              <a:lnSpc>
                <a:spcPct val="150000"/>
              </a:lnSpc>
            </a:pP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marL="342900" lvl="0" indent="-342900">
              <a:lnSpc>
                <a:spcPct val="150000"/>
              </a:lnSpc>
              <a:buFont typeface="Wingdings" panose="05000000000000000000" pitchFamily="2" charset="2"/>
              <a:buChar char="Ø"/>
            </a:pP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marL="342900" lvl="0" indent="-342900">
              <a:lnSpc>
                <a:spcPct val="150000"/>
              </a:lnSpc>
              <a:buFont typeface="Wingdings" panose="05000000000000000000" pitchFamily="2" charset="2"/>
              <a:buChar char="Ø"/>
            </a:pP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marL="342900" indent="-342900">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临床指南</a:t>
            </a:r>
            <a:r>
              <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a:t>
            </a: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诊疗规范推荐情况</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a:lnSpc>
                <a:spcPct val="150000"/>
              </a:lnSpc>
            </a:pPr>
            <a:r>
              <a:rPr lang="en-US" altLang="zh-CN" sz="1400" b="1" dirty="0">
                <a:latin typeface="微软雅黑" panose="020B0503020204020204" pitchFamily="34" charset="-122"/>
                <a:ea typeface="微软雅黑" panose="020B0503020204020204" pitchFamily="34" charset="-122"/>
              </a:rPr>
              <a:t>      《</a:t>
            </a:r>
            <a:r>
              <a:rPr lang="zh-CN" altLang="en-US" sz="1400" b="1" dirty="0">
                <a:latin typeface="微软雅黑" panose="020B0503020204020204" pitchFamily="34" charset="-122"/>
                <a:ea typeface="微软雅黑" panose="020B0503020204020204" pitchFamily="34" charset="-122"/>
              </a:rPr>
              <a:t>四氢蝶呤（</a:t>
            </a:r>
            <a:r>
              <a:rPr lang="en-US" altLang="zh-CN" sz="1400" b="1" dirty="0">
                <a:latin typeface="微软雅黑" panose="020B0503020204020204" pitchFamily="34" charset="-122"/>
                <a:ea typeface="微软雅黑" panose="020B0503020204020204" pitchFamily="34" charset="-122"/>
              </a:rPr>
              <a:t>BH</a:t>
            </a:r>
            <a:r>
              <a:rPr lang="en-US" altLang="zh-CN" sz="1400" b="1" baseline="-25000" dirty="0">
                <a:latin typeface="微软雅黑" panose="020B0503020204020204" pitchFamily="34" charset="-122"/>
                <a:ea typeface="微软雅黑" panose="020B0503020204020204" pitchFamily="34" charset="-122"/>
              </a:rPr>
              <a:t>4</a:t>
            </a:r>
            <a:r>
              <a:rPr lang="zh-CN" altLang="en-US" sz="1400" b="1" dirty="0">
                <a:latin typeface="微软雅黑" panose="020B0503020204020204" pitchFamily="34" charset="-122"/>
                <a:ea typeface="微软雅黑" panose="020B0503020204020204" pitchFamily="34" charset="-122"/>
              </a:rPr>
              <a:t>）缺乏症的诊断和治疗共识指南（</a:t>
            </a:r>
            <a:r>
              <a:rPr lang="en-US" altLang="zh-CN" sz="1400" b="1" dirty="0">
                <a:latin typeface="微软雅黑" panose="020B0503020204020204" pitchFamily="34" charset="-122"/>
                <a:ea typeface="微软雅黑" panose="020B0503020204020204" pitchFamily="34" charset="-122"/>
              </a:rPr>
              <a:t>2020</a:t>
            </a:r>
            <a:r>
              <a:rPr lang="zh-CN" altLang="en-US" sz="1400" b="1" dirty="0">
                <a:latin typeface="微软雅黑" panose="020B0503020204020204" pitchFamily="34" charset="-122"/>
                <a:ea typeface="微软雅黑" panose="020B0503020204020204" pitchFamily="34" charset="-122"/>
              </a:rPr>
              <a:t>年</a:t>
            </a:r>
            <a:r>
              <a:rPr lang="en-US" altLang="zh-CN" sz="1400" b="1" dirty="0">
                <a:latin typeface="微软雅黑" panose="020B0503020204020204" pitchFamily="34" charset="-122"/>
                <a:ea typeface="微软雅黑" panose="020B0503020204020204" pitchFamily="34" charset="-122"/>
              </a:rPr>
              <a:t>5</a:t>
            </a:r>
            <a:r>
              <a:rPr lang="zh-CN" altLang="en-US" sz="1400" b="1" dirty="0">
                <a:latin typeface="微软雅黑" panose="020B0503020204020204" pitchFamily="34" charset="-122"/>
                <a:ea typeface="微软雅黑" panose="020B0503020204020204" pitchFamily="34" charset="-122"/>
              </a:rPr>
              <a:t>月）</a:t>
            </a:r>
            <a:r>
              <a:rPr lang="en-US" altLang="zh-CN" sz="1400" b="1" dirty="0">
                <a:latin typeface="微软雅黑" panose="020B0503020204020204" pitchFamily="34" charset="-122"/>
                <a:ea typeface="微软雅黑" panose="020B0503020204020204" pitchFamily="34" charset="-122"/>
              </a:rPr>
              <a:t>》</a:t>
            </a:r>
          </a:p>
          <a:p>
            <a:pPr>
              <a:lnSpc>
                <a:spcPct val="150000"/>
              </a:lnSpc>
            </a:pPr>
            <a:r>
              <a:rPr lang="zh-CN" altLang="en-US" sz="1200" b="1" dirty="0">
                <a:solidFill>
                  <a:srgbClr val="FF0000"/>
                </a:solidFill>
                <a:latin typeface="微软雅黑" panose="020B0503020204020204" pitchFamily="34" charset="-122"/>
                <a:ea typeface="微软雅黑" panose="020B0503020204020204" pitchFamily="34" charset="-122"/>
              </a:rPr>
              <a:t>一线治疗</a:t>
            </a:r>
            <a:r>
              <a:rPr lang="zh-CN" altLang="en-US" sz="1200" dirty="0">
                <a:latin typeface="微软雅黑" panose="020B0503020204020204" pitchFamily="34" charset="-122"/>
                <a:ea typeface="微软雅黑" panose="020B0503020204020204" pitchFamily="34" charset="-122"/>
              </a:rPr>
              <a:t>：</a:t>
            </a:r>
            <a:r>
              <a:rPr lang="en-US" altLang="zh-CN" sz="1200" dirty="0">
                <a:latin typeface="微软雅黑" panose="020B0503020204020204" pitchFamily="34" charset="-122"/>
                <a:ea typeface="微软雅黑" panose="020B0503020204020204" pitchFamily="34" charset="-122"/>
              </a:rPr>
              <a:t>BH</a:t>
            </a:r>
            <a:r>
              <a:rPr lang="en-US" altLang="zh-CN" sz="1200" baseline="-25000" dirty="0">
                <a:latin typeface="微软雅黑" panose="020B0503020204020204" pitchFamily="34" charset="-122"/>
                <a:ea typeface="微软雅黑" panose="020B0503020204020204" pitchFamily="34" charset="-122"/>
              </a:rPr>
              <a:t>4</a:t>
            </a:r>
            <a:r>
              <a:rPr lang="en-US" altLang="zh-CN" sz="1200" dirty="0">
                <a:latin typeface="微软雅黑" panose="020B0503020204020204" pitchFamily="34" charset="-122"/>
                <a:ea typeface="微软雅黑" panose="020B0503020204020204" pitchFamily="34" charset="-122"/>
              </a:rPr>
              <a:t>D</a:t>
            </a:r>
            <a:r>
              <a:rPr lang="zh-CN" altLang="en-US" sz="1200" dirty="0">
                <a:latin typeface="微软雅黑" panose="020B0503020204020204" pitchFamily="34" charset="-122"/>
                <a:ea typeface="微软雅黑" panose="020B0503020204020204" pitchFamily="34" charset="-122"/>
              </a:rPr>
              <a:t>患者的长期神经发育结局受早期开始有效治疗的影响很大，因此不能延迟治疗。</a:t>
            </a:r>
            <a:r>
              <a:rPr lang="zh-CN" altLang="en-US" sz="1200" dirty="0">
                <a:solidFill>
                  <a:srgbClr val="FF0000"/>
                </a:solidFill>
                <a:latin typeface="微软雅黑" panose="020B0503020204020204" pitchFamily="34" charset="-122"/>
                <a:ea typeface="微软雅黑" panose="020B0503020204020204" pitchFamily="34" charset="-122"/>
              </a:rPr>
              <a:t>根据对文献的评估，存在（维持）药物治疗的证据，</a:t>
            </a:r>
            <a:r>
              <a:rPr lang="zh-CN" altLang="en-US" sz="1200" dirty="0">
                <a:latin typeface="微软雅黑" panose="020B0503020204020204" pitchFamily="34" charset="-122"/>
                <a:ea typeface="微软雅黑" panose="020B0503020204020204" pitchFamily="34" charset="-122"/>
              </a:rPr>
              <a:t>包括剂量和副作用，用于减少苯丙氨酸的饮食，</a:t>
            </a:r>
            <a:r>
              <a:rPr lang="zh-CN" altLang="en-US" sz="1200" b="1" dirty="0">
                <a:solidFill>
                  <a:srgbClr val="FF0000"/>
                </a:solidFill>
                <a:latin typeface="微软雅黑" panose="020B0503020204020204" pitchFamily="34" charset="-122"/>
                <a:ea typeface="微软雅黑" panose="020B0503020204020204" pitchFamily="34" charset="-122"/>
              </a:rPr>
              <a:t>盐酸沙丙蝶呤</a:t>
            </a:r>
            <a:r>
              <a:rPr lang="zh-CN" altLang="en-US" sz="1200" dirty="0">
                <a:latin typeface="微软雅黑" panose="020B0503020204020204" pitchFamily="34" charset="-122"/>
                <a:ea typeface="微软雅黑" panose="020B0503020204020204" pitchFamily="34" charset="-122"/>
              </a:rPr>
              <a:t>等。</a:t>
            </a:r>
            <a:endParaRPr lang="en-US" altLang="zh-CN" sz="1200" dirty="0">
              <a:latin typeface="微软雅黑" panose="020B0503020204020204" pitchFamily="34" charset="-122"/>
              <a:ea typeface="微软雅黑" panose="020B0503020204020204" pitchFamily="34" charset="-122"/>
            </a:endParaRPr>
          </a:p>
          <a:p>
            <a:pPr>
              <a:lnSpc>
                <a:spcPct val="150000"/>
              </a:lnSpc>
            </a:pPr>
            <a:r>
              <a:rPr lang="en-US" altLang="zh-CN" sz="1400" b="1" dirty="0">
                <a:latin typeface="微软雅黑" panose="020B0503020204020204" pitchFamily="34" charset="-122"/>
                <a:ea typeface="微软雅黑" panose="020B0503020204020204" pitchFamily="34" charset="-122"/>
              </a:rPr>
              <a:t>      《</a:t>
            </a:r>
            <a:r>
              <a:rPr lang="zh-CN" altLang="en-US" sz="1400" b="1" dirty="0">
                <a:latin typeface="微软雅黑" panose="020B0503020204020204" pitchFamily="34" charset="-122"/>
                <a:ea typeface="微软雅黑" panose="020B0503020204020204" pitchFamily="34" charset="-122"/>
              </a:rPr>
              <a:t>治疗</a:t>
            </a:r>
            <a:r>
              <a:rPr lang="en-US" altLang="zh-CN" sz="1400" b="1" dirty="0">
                <a:latin typeface="微软雅黑" panose="020B0503020204020204" pitchFamily="34" charset="-122"/>
                <a:ea typeface="微软雅黑" panose="020B0503020204020204" pitchFamily="34" charset="-122"/>
              </a:rPr>
              <a:t>0-4</a:t>
            </a:r>
            <a:r>
              <a:rPr lang="zh-CN" altLang="en-US" sz="1400" b="1" dirty="0">
                <a:latin typeface="微软雅黑" panose="020B0503020204020204" pitchFamily="34" charset="-122"/>
                <a:ea typeface="微软雅黑" panose="020B0503020204020204" pitchFamily="34" charset="-122"/>
              </a:rPr>
              <a:t>岁患者高苯丙氨酸血症的诊断和治疗建议（</a:t>
            </a:r>
            <a:r>
              <a:rPr lang="en-US" altLang="zh-CN" sz="1400" b="1" dirty="0">
                <a:latin typeface="微软雅黑" panose="020B0503020204020204" pitchFamily="34" charset="-122"/>
                <a:ea typeface="微软雅黑" panose="020B0503020204020204" pitchFamily="34" charset="-122"/>
              </a:rPr>
              <a:t>2018</a:t>
            </a:r>
            <a:r>
              <a:rPr lang="zh-CN" altLang="en-US" sz="1400" b="1" dirty="0">
                <a:latin typeface="微软雅黑" panose="020B0503020204020204" pitchFamily="34" charset="-122"/>
                <a:ea typeface="微软雅黑" panose="020B0503020204020204" pitchFamily="34" charset="-122"/>
              </a:rPr>
              <a:t>）</a:t>
            </a:r>
            <a:r>
              <a:rPr lang="en-US" altLang="zh-CN" sz="1400" b="1" dirty="0">
                <a:latin typeface="微软雅黑" panose="020B0503020204020204" pitchFamily="34" charset="-122"/>
                <a:ea typeface="微软雅黑" panose="020B0503020204020204" pitchFamily="34" charset="-122"/>
              </a:rPr>
              <a:t>》</a:t>
            </a:r>
          </a:p>
          <a:p>
            <a:pPr>
              <a:lnSpc>
                <a:spcPct val="150000"/>
              </a:lnSpc>
            </a:pPr>
            <a:r>
              <a:rPr lang="zh-CN" altLang="en-US" sz="1200" dirty="0">
                <a:latin typeface="微软雅黑" panose="020B0503020204020204" pitchFamily="34" charset="-122"/>
                <a:ea typeface="微软雅黑" panose="020B0503020204020204" pitchFamily="34" charset="-122"/>
              </a:rPr>
              <a:t>与单纯的饮食限制相比，从小用盐酸沙丙蝶呤治疗苯丙酮尿症（</a:t>
            </a:r>
            <a:r>
              <a:rPr lang="en-US" altLang="zh-CN" sz="1200" dirty="0">
                <a:latin typeface="微软雅黑" panose="020B0503020204020204" pitchFamily="34" charset="-122"/>
                <a:ea typeface="微软雅黑" panose="020B0503020204020204" pitchFamily="34" charset="-122"/>
              </a:rPr>
              <a:t>PKU</a:t>
            </a:r>
            <a:r>
              <a:rPr lang="zh-CN" altLang="en-US" sz="1200" dirty="0">
                <a:latin typeface="微软雅黑" panose="020B0503020204020204" pitchFamily="34" charset="-122"/>
                <a:ea typeface="微软雅黑" panose="020B0503020204020204" pitchFamily="34" charset="-122"/>
              </a:rPr>
              <a:t>）对患者来说有很多优势。因此，</a:t>
            </a:r>
            <a:r>
              <a:rPr lang="zh-CN" altLang="en-US" sz="1200" dirty="0">
                <a:solidFill>
                  <a:srgbClr val="FF0000"/>
                </a:solidFill>
                <a:latin typeface="微软雅黑" panose="020B0503020204020204" pitchFamily="34" charset="-122"/>
                <a:ea typeface="微软雅黑" panose="020B0503020204020204" pitchFamily="34" charset="-122"/>
              </a:rPr>
              <a:t>欧盟对沙丙蝶呤的批准于</a:t>
            </a:r>
            <a:r>
              <a:rPr lang="en-US" altLang="zh-CN" sz="1200" dirty="0">
                <a:solidFill>
                  <a:srgbClr val="FF0000"/>
                </a:solidFill>
                <a:latin typeface="微软雅黑" panose="020B0503020204020204" pitchFamily="34" charset="-122"/>
                <a:ea typeface="微软雅黑" panose="020B0503020204020204" pitchFamily="34" charset="-122"/>
              </a:rPr>
              <a:t>2015</a:t>
            </a:r>
            <a:r>
              <a:rPr lang="zh-CN" altLang="en-US" sz="1200" dirty="0">
                <a:solidFill>
                  <a:srgbClr val="FF0000"/>
                </a:solidFill>
                <a:latin typeface="微软雅黑" panose="020B0503020204020204" pitchFamily="34" charset="-122"/>
                <a:ea typeface="微软雅黑" panose="020B0503020204020204" pitchFamily="34" charset="-122"/>
              </a:rPr>
              <a:t>年扩大到包括</a:t>
            </a:r>
            <a:r>
              <a:rPr lang="en-US" altLang="zh-CN" sz="1200" dirty="0">
                <a:solidFill>
                  <a:srgbClr val="FF0000"/>
                </a:solidFill>
                <a:latin typeface="微软雅黑" panose="020B0503020204020204" pitchFamily="34" charset="-122"/>
                <a:ea typeface="微软雅黑" panose="020B0503020204020204" pitchFamily="34" charset="-122"/>
              </a:rPr>
              <a:t>0-4</a:t>
            </a:r>
            <a:r>
              <a:rPr lang="zh-CN" altLang="en-US" sz="1200" dirty="0">
                <a:solidFill>
                  <a:srgbClr val="FF0000"/>
                </a:solidFill>
                <a:latin typeface="微软雅黑" panose="020B0503020204020204" pitchFamily="34" charset="-122"/>
                <a:ea typeface="微软雅黑" panose="020B0503020204020204" pitchFamily="34" charset="-122"/>
              </a:rPr>
              <a:t>岁的患者</a:t>
            </a:r>
            <a:r>
              <a:rPr lang="zh-CN" altLang="en-US" sz="1200" dirty="0">
                <a:latin typeface="微软雅黑" panose="020B0503020204020204" pitchFamily="34" charset="-122"/>
                <a:ea typeface="微软雅黑" panose="020B0503020204020204" pitchFamily="34" charset="-122"/>
              </a:rPr>
              <a:t>，使治疗年龄范围与美国一致，并为对沙丙蝶呤治疗有反应或部分反应的</a:t>
            </a:r>
            <a:r>
              <a:rPr lang="en-US" altLang="zh-CN" sz="1200" dirty="0">
                <a:latin typeface="微软雅黑" panose="020B0503020204020204" pitchFamily="34" charset="-122"/>
                <a:ea typeface="微软雅黑" panose="020B0503020204020204" pitchFamily="34" charset="-122"/>
              </a:rPr>
              <a:t>PKU</a:t>
            </a:r>
            <a:r>
              <a:rPr lang="zh-CN" altLang="en-US" sz="1200" dirty="0">
                <a:latin typeface="微软雅黑" panose="020B0503020204020204" pitchFamily="34" charset="-122"/>
                <a:ea typeface="微软雅黑" panose="020B0503020204020204" pitchFamily="34" charset="-122"/>
              </a:rPr>
              <a:t>患者提供了额外的治疗选择。</a:t>
            </a:r>
            <a:endParaRPr lang="en-US" altLang="zh-CN" sz="1200" dirty="0">
              <a:latin typeface="微软雅黑" panose="020B0503020204020204" pitchFamily="34" charset="-122"/>
              <a:ea typeface="微软雅黑" panose="020B0503020204020204" pitchFamily="34" charset="-122"/>
            </a:endParaRPr>
          </a:p>
          <a:p>
            <a:pPr>
              <a:lnSpc>
                <a:spcPct val="150000"/>
              </a:lnSpc>
            </a:pPr>
            <a:r>
              <a:rPr lang="en-US" altLang="zh-CN" sz="1400" b="1" dirty="0">
                <a:latin typeface="微软雅黑" panose="020B0503020204020204" pitchFamily="34" charset="-122"/>
                <a:ea typeface="微软雅黑" panose="020B0503020204020204" pitchFamily="34" charset="-122"/>
              </a:rPr>
              <a:t>       《</a:t>
            </a:r>
            <a:r>
              <a:rPr lang="zh-CN" altLang="en-US" sz="1400" b="1" dirty="0">
                <a:latin typeface="微软雅黑" panose="020B0503020204020204" pitchFamily="34" charset="-122"/>
                <a:ea typeface="微软雅黑" panose="020B0503020204020204" pitchFamily="34" charset="-122"/>
              </a:rPr>
              <a:t>儿童罕见病诊疗与管理</a:t>
            </a:r>
            <a:r>
              <a:rPr lang="en-US" altLang="zh-CN" sz="1400" b="1" dirty="0">
                <a:latin typeface="微软雅黑" panose="020B0503020204020204" pitchFamily="34" charset="-122"/>
                <a:ea typeface="微软雅黑" panose="020B0503020204020204" pitchFamily="34" charset="-122"/>
              </a:rPr>
              <a:t>》</a:t>
            </a:r>
            <a:r>
              <a:rPr lang="zh-CN" altLang="en-US" sz="1400" b="1" dirty="0">
                <a:latin typeface="微软雅黑" panose="020B0503020204020204" pitchFamily="34" charset="-122"/>
                <a:ea typeface="微软雅黑" panose="020B0503020204020204" pitchFamily="34" charset="-122"/>
              </a:rPr>
              <a:t>（</a:t>
            </a:r>
            <a:r>
              <a:rPr lang="en-US" altLang="zh-CN" sz="1400" b="1" dirty="0">
                <a:latin typeface="微软雅黑" panose="020B0503020204020204" pitchFamily="34" charset="-122"/>
                <a:ea typeface="微软雅黑" panose="020B0503020204020204" pitchFamily="34" charset="-122"/>
              </a:rPr>
              <a:t>2021</a:t>
            </a:r>
            <a:r>
              <a:rPr lang="zh-CN" altLang="en-US" sz="1400" b="1" dirty="0">
                <a:latin typeface="微软雅黑" panose="020B0503020204020204" pitchFamily="34" charset="-122"/>
                <a:ea typeface="微软雅黑" panose="020B0503020204020204" pitchFamily="34" charset="-122"/>
              </a:rPr>
              <a:t>年）</a:t>
            </a:r>
            <a:endParaRPr lang="en-US" altLang="zh-CN" sz="1400" b="1" dirty="0">
              <a:latin typeface="微软雅黑" panose="020B0503020204020204" pitchFamily="34" charset="-122"/>
              <a:ea typeface="微软雅黑" panose="020B0503020204020204" pitchFamily="34" charset="-122"/>
            </a:endParaRPr>
          </a:p>
          <a:p>
            <a:pPr>
              <a:lnSpc>
                <a:spcPct val="150000"/>
              </a:lnSpc>
            </a:pPr>
            <a:r>
              <a:rPr lang="en-US" altLang="zh-CN" sz="1200" dirty="0">
                <a:latin typeface="微软雅黑" panose="020B0503020204020204" pitchFamily="34" charset="-122"/>
                <a:ea typeface="微软雅黑" panose="020B0503020204020204" pitchFamily="34" charset="-122"/>
              </a:rPr>
              <a:t>BH</a:t>
            </a:r>
            <a:r>
              <a:rPr lang="en-US" altLang="zh-CN" sz="1050" dirty="0">
                <a:latin typeface="微软雅黑" panose="020B0503020204020204" pitchFamily="34" charset="-122"/>
                <a:ea typeface="微软雅黑" panose="020B0503020204020204" pitchFamily="34" charset="-122"/>
              </a:rPr>
              <a:t>4</a:t>
            </a:r>
            <a:r>
              <a:rPr lang="en-US" altLang="zh-CN" sz="1200" dirty="0">
                <a:latin typeface="微软雅黑" panose="020B0503020204020204" pitchFamily="34" charset="-122"/>
                <a:ea typeface="微软雅黑" panose="020B0503020204020204" pitchFamily="34" charset="-122"/>
              </a:rPr>
              <a:t> </a:t>
            </a:r>
            <a:r>
              <a:rPr lang="zh-CN" altLang="en-US" sz="1200" dirty="0">
                <a:latin typeface="微软雅黑" panose="020B0503020204020204" pitchFamily="34" charset="-122"/>
                <a:ea typeface="微软雅黑" panose="020B0503020204020204" pitchFamily="34" charset="-122"/>
              </a:rPr>
              <a:t>缺乏症患者需</a:t>
            </a:r>
            <a:r>
              <a:rPr lang="zh-CN" altLang="en-US" sz="1200" b="1" dirty="0">
                <a:solidFill>
                  <a:srgbClr val="FF0000"/>
                </a:solidFill>
                <a:latin typeface="微软雅黑" panose="020B0503020204020204" pitchFamily="34" charset="-122"/>
                <a:ea typeface="微软雅黑" panose="020B0503020204020204" pitchFamily="34" charset="-122"/>
              </a:rPr>
              <a:t>长期补充</a:t>
            </a:r>
            <a:r>
              <a:rPr lang="en-US" altLang="zh-CN" sz="1200" b="1" dirty="0">
                <a:solidFill>
                  <a:srgbClr val="FF0000"/>
                </a:solidFill>
                <a:latin typeface="微软雅黑" panose="020B0503020204020204" pitchFamily="34" charset="-122"/>
                <a:ea typeface="微软雅黑" panose="020B0503020204020204" pitchFamily="34" charset="-122"/>
              </a:rPr>
              <a:t>BH</a:t>
            </a:r>
            <a:r>
              <a:rPr lang="en-US" altLang="zh-CN" sz="1000" b="1" dirty="0">
                <a:solidFill>
                  <a:srgbClr val="FF0000"/>
                </a:solidFill>
                <a:latin typeface="微软雅黑" panose="020B0503020204020204" pitchFamily="34" charset="-122"/>
                <a:ea typeface="微软雅黑" panose="020B0503020204020204" pitchFamily="34" charset="-122"/>
              </a:rPr>
              <a:t>4</a:t>
            </a:r>
            <a:r>
              <a:rPr lang="en-US" altLang="zh-CN" sz="1200" b="1" dirty="0">
                <a:solidFill>
                  <a:srgbClr val="FF0000"/>
                </a:solidFill>
                <a:latin typeface="微软雅黑" panose="020B0503020204020204" pitchFamily="34" charset="-122"/>
                <a:ea typeface="微软雅黑" panose="020B0503020204020204" pitchFamily="34" charset="-122"/>
              </a:rPr>
              <a:t>  1~5mg / (</a:t>
            </a:r>
            <a:r>
              <a:rPr lang="en-US" altLang="zh-CN" sz="1200" b="1" dirty="0" err="1">
                <a:solidFill>
                  <a:srgbClr val="FF0000"/>
                </a:solidFill>
                <a:latin typeface="微软雅黑" panose="020B0503020204020204" pitchFamily="34" charset="-122"/>
                <a:ea typeface="微软雅黑" panose="020B0503020204020204" pitchFamily="34" charset="-122"/>
              </a:rPr>
              <a:t>kg·d</a:t>
            </a:r>
            <a:r>
              <a:rPr lang="en-US" altLang="zh-CN" sz="1200" b="1" dirty="0">
                <a:solidFill>
                  <a:srgbClr val="FF0000"/>
                </a:solidFill>
                <a:latin typeface="微软雅黑" panose="020B0503020204020204" pitchFamily="34" charset="-122"/>
                <a:ea typeface="微软雅黑" panose="020B0503020204020204" pitchFamily="34" charset="-122"/>
              </a:rPr>
              <a:t>)</a:t>
            </a:r>
            <a:r>
              <a:rPr lang="zh-CN" altLang="en-US" sz="1200" b="1" dirty="0">
                <a:solidFill>
                  <a:srgbClr val="FF0000"/>
                </a:solidFill>
                <a:latin typeface="微软雅黑" panose="020B0503020204020204" pitchFamily="34" charset="-122"/>
                <a:ea typeface="微软雅黑" panose="020B0503020204020204" pitchFamily="34" charset="-122"/>
              </a:rPr>
              <a:t>、</a:t>
            </a:r>
            <a:r>
              <a:rPr lang="zh-CN" altLang="en-US" sz="1200" dirty="0">
                <a:highlight>
                  <a:srgbClr val="FFFF00"/>
                </a:highlight>
                <a:latin typeface="微软雅黑" panose="020B0503020204020204" pitchFamily="34" charset="-122"/>
                <a:ea typeface="微软雅黑" panose="020B0503020204020204" pitchFamily="34" charset="-122"/>
              </a:rPr>
              <a:t>左旋多巴</a:t>
            </a:r>
            <a:r>
              <a:rPr lang="en-US" altLang="zh-CN" sz="1200" dirty="0">
                <a:highlight>
                  <a:srgbClr val="FFFF00"/>
                </a:highlight>
                <a:latin typeface="微软雅黑" panose="020B0503020204020204" pitchFamily="34" charset="-122"/>
                <a:ea typeface="微软雅黑" panose="020B0503020204020204" pitchFamily="34" charset="-122"/>
              </a:rPr>
              <a:t>5~15mg/(</a:t>
            </a:r>
            <a:r>
              <a:rPr lang="en-US" altLang="zh-CN" sz="1200" dirty="0" err="1">
                <a:highlight>
                  <a:srgbClr val="FFFF00"/>
                </a:highlight>
                <a:latin typeface="微软雅黑" panose="020B0503020204020204" pitchFamily="34" charset="-122"/>
                <a:ea typeface="微软雅黑" panose="020B0503020204020204" pitchFamily="34" charset="-122"/>
              </a:rPr>
              <a:t>kg·d</a:t>
            </a:r>
            <a:r>
              <a:rPr lang="en-US" altLang="zh-CN" sz="1200" dirty="0">
                <a:highlight>
                  <a:srgbClr val="FFFF00"/>
                </a:highlight>
                <a:latin typeface="微软雅黑" panose="020B0503020204020204" pitchFamily="34" charset="-122"/>
                <a:ea typeface="微软雅黑" panose="020B0503020204020204" pitchFamily="34" charset="-122"/>
              </a:rPr>
              <a:t>)</a:t>
            </a:r>
            <a:r>
              <a:rPr lang="zh-CN" altLang="en-US" sz="1200" dirty="0">
                <a:highlight>
                  <a:srgbClr val="FFFF00"/>
                </a:highlight>
                <a:latin typeface="微软雅黑" panose="020B0503020204020204" pitchFamily="34" charset="-122"/>
                <a:ea typeface="微软雅黑" panose="020B0503020204020204" pitchFamily="34" charset="-122"/>
              </a:rPr>
              <a:t>、</a:t>
            </a:r>
            <a:r>
              <a:rPr lang="en-US" altLang="zh-CN" sz="1200" dirty="0">
                <a:highlight>
                  <a:srgbClr val="FFFF00"/>
                </a:highlight>
                <a:latin typeface="微软雅黑" panose="020B0503020204020204" pitchFamily="34" charset="-122"/>
                <a:ea typeface="微软雅黑" panose="020B0503020204020204" pitchFamily="34" charset="-122"/>
              </a:rPr>
              <a:t>5-</a:t>
            </a:r>
            <a:r>
              <a:rPr lang="zh-CN" altLang="en-US" sz="1200" dirty="0">
                <a:highlight>
                  <a:srgbClr val="FFFF00"/>
                </a:highlight>
                <a:latin typeface="微软雅黑" panose="020B0503020204020204" pitchFamily="34" charset="-122"/>
                <a:ea typeface="微软雅黑" panose="020B0503020204020204" pitchFamily="34" charset="-122"/>
              </a:rPr>
              <a:t>羟色氨酸</a:t>
            </a:r>
            <a:r>
              <a:rPr lang="en-US" altLang="zh-CN" sz="1200" dirty="0">
                <a:highlight>
                  <a:srgbClr val="FFFF00"/>
                </a:highlight>
                <a:latin typeface="微软雅黑" panose="020B0503020204020204" pitchFamily="34" charset="-122"/>
                <a:ea typeface="微软雅黑" panose="020B0503020204020204" pitchFamily="34" charset="-122"/>
              </a:rPr>
              <a:t>5~10mg/(</a:t>
            </a:r>
            <a:r>
              <a:rPr lang="en-US" altLang="zh-CN" sz="1200" dirty="0" err="1">
                <a:highlight>
                  <a:srgbClr val="FFFF00"/>
                </a:highlight>
                <a:latin typeface="微软雅黑" panose="020B0503020204020204" pitchFamily="34" charset="-122"/>
                <a:ea typeface="微软雅黑" panose="020B0503020204020204" pitchFamily="34" charset="-122"/>
              </a:rPr>
              <a:t>kg·d</a:t>
            </a:r>
            <a:r>
              <a:rPr lang="en-US" altLang="zh-CN" sz="1200" dirty="0">
                <a:highlight>
                  <a:srgbClr val="FFFF00"/>
                </a:highlight>
                <a:latin typeface="微软雅黑" panose="020B0503020204020204" pitchFamily="34" charset="-122"/>
                <a:ea typeface="微软雅黑" panose="020B0503020204020204" pitchFamily="34" charset="-122"/>
              </a:rPr>
              <a:t>)</a:t>
            </a:r>
            <a:r>
              <a:rPr lang="zh-CN" altLang="en-US" sz="1200" dirty="0">
                <a:highlight>
                  <a:srgbClr val="FFFF00"/>
                </a:highlight>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治疗越早</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神经系统症状得到改善越早</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预后越好。由于个体适应性不同</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药物开始剂量宜小</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约</a:t>
            </a:r>
            <a:r>
              <a:rPr lang="en-US" altLang="zh-CN" sz="1200" dirty="0">
                <a:latin typeface="微软雅黑" panose="020B0503020204020204" pitchFamily="34" charset="-122"/>
                <a:ea typeface="微软雅黑" panose="020B0503020204020204" pitchFamily="34" charset="-122"/>
              </a:rPr>
              <a:t>3~4</a:t>
            </a:r>
            <a:r>
              <a:rPr lang="zh-CN" altLang="en-US" sz="1200" dirty="0">
                <a:latin typeface="微软雅黑" panose="020B0503020204020204" pitchFamily="34" charset="-122"/>
                <a:ea typeface="微软雅黑" panose="020B0503020204020204" pitchFamily="34" charset="-122"/>
              </a:rPr>
              <a:t>周后达到足量。</a:t>
            </a:r>
          </a:p>
        </p:txBody>
      </p:sp>
      <p:graphicFrame>
        <p:nvGraphicFramePr>
          <p:cNvPr id="4" name="表格 3">
            <a:extLst>
              <a:ext uri="{FF2B5EF4-FFF2-40B4-BE49-F238E27FC236}">
                <a16:creationId xmlns:a16="http://schemas.microsoft.com/office/drawing/2014/main" id="{D260DD0A-E408-271D-B21D-5FBBFE9CD505}"/>
              </a:ext>
            </a:extLst>
          </p:cNvPr>
          <p:cNvGraphicFramePr>
            <a:graphicFrameLocks noGrp="1"/>
          </p:cNvGraphicFramePr>
          <p:nvPr>
            <p:extLst>
              <p:ext uri="{D42A27DB-BD31-4B8C-83A1-F6EECF244321}">
                <p14:modId xmlns:p14="http://schemas.microsoft.com/office/powerpoint/2010/main" val="2268384808"/>
              </p:ext>
            </p:extLst>
          </p:nvPr>
        </p:nvGraphicFramePr>
        <p:xfrm>
          <a:off x="1149988" y="1639241"/>
          <a:ext cx="9665775" cy="1509311"/>
        </p:xfrm>
        <a:graphic>
          <a:graphicData uri="http://schemas.openxmlformats.org/drawingml/2006/table">
            <a:tbl>
              <a:tblPr>
                <a:tableStyleId>{2D5ABB26-0587-4C30-8999-92F81FD0307C}</a:tableStyleId>
              </a:tblPr>
              <a:tblGrid>
                <a:gridCol w="971244">
                  <a:extLst>
                    <a:ext uri="{9D8B030D-6E8A-4147-A177-3AD203B41FA5}">
                      <a16:colId xmlns:a16="http://schemas.microsoft.com/office/drawing/2014/main" val="1983731466"/>
                    </a:ext>
                  </a:extLst>
                </a:gridCol>
                <a:gridCol w="1376313">
                  <a:extLst>
                    <a:ext uri="{9D8B030D-6E8A-4147-A177-3AD203B41FA5}">
                      <a16:colId xmlns:a16="http://schemas.microsoft.com/office/drawing/2014/main" val="974639055"/>
                    </a:ext>
                  </a:extLst>
                </a:gridCol>
                <a:gridCol w="4760536">
                  <a:extLst>
                    <a:ext uri="{9D8B030D-6E8A-4147-A177-3AD203B41FA5}">
                      <a16:colId xmlns:a16="http://schemas.microsoft.com/office/drawing/2014/main" val="560893984"/>
                    </a:ext>
                  </a:extLst>
                </a:gridCol>
                <a:gridCol w="2557682">
                  <a:extLst>
                    <a:ext uri="{9D8B030D-6E8A-4147-A177-3AD203B41FA5}">
                      <a16:colId xmlns:a16="http://schemas.microsoft.com/office/drawing/2014/main" val="3650758490"/>
                    </a:ext>
                  </a:extLst>
                </a:gridCol>
              </a:tblGrid>
              <a:tr h="269791">
                <a:tc gridSpan="4">
                  <a:txBody>
                    <a:bodyPr/>
                    <a:lstStyle/>
                    <a:p>
                      <a:r>
                        <a:rPr lang="zh-CN" sz="1050" dirty="0">
                          <a:effectLst/>
                        </a:rPr>
                        <a:t>适应症：用于治疗对盐酸沙丙蝶呤片有反应的四氢生物蝶呤（</a:t>
                      </a:r>
                      <a:r>
                        <a:rPr lang="en-US" sz="1050" dirty="0">
                          <a:effectLst/>
                        </a:rPr>
                        <a:t>BH</a:t>
                      </a:r>
                      <a:r>
                        <a:rPr lang="en-US" sz="900" dirty="0">
                          <a:effectLst/>
                        </a:rPr>
                        <a:t>4</a:t>
                      </a:r>
                      <a:r>
                        <a:rPr lang="zh-CN" sz="1050" dirty="0">
                          <a:effectLst/>
                        </a:rPr>
                        <a:t>）缺乏症所导致的高苯丙氨酸血症（</a:t>
                      </a:r>
                      <a:r>
                        <a:rPr lang="en-US" sz="1050" dirty="0">
                          <a:effectLst/>
                        </a:rPr>
                        <a:t>HPA</a:t>
                      </a:r>
                      <a:r>
                        <a:rPr lang="zh-CN" sz="1050" dirty="0">
                          <a:effectLst/>
                        </a:rPr>
                        <a:t>），可用于成人及四岁以上儿童。</a:t>
                      </a:r>
                      <a:endParaRPr lang="zh-CN" sz="1200" dirty="0">
                        <a:solidFill>
                          <a:srgbClr val="000000"/>
                        </a:solidFill>
                        <a:effectLst/>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593666349"/>
                  </a:ext>
                </a:extLst>
              </a:tr>
              <a:tr h="316473">
                <a:tc>
                  <a:txBody>
                    <a:bodyPr/>
                    <a:lstStyle/>
                    <a:p>
                      <a:pPr algn="ctr"/>
                      <a:r>
                        <a:rPr lang="zh-CN" sz="1050" dirty="0">
                          <a:effectLst/>
                        </a:rPr>
                        <a:t>研究类型</a:t>
                      </a:r>
                      <a:endParaRPr lang="zh-CN" sz="1200" dirty="0">
                        <a:solidFill>
                          <a:srgbClr val="000000"/>
                        </a:solidFill>
                        <a:effectLst/>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CN" sz="1050">
                          <a:effectLst/>
                        </a:rPr>
                        <a:t>参照药品</a:t>
                      </a:r>
                      <a:endParaRPr lang="zh-CN" sz="1200">
                        <a:solidFill>
                          <a:srgbClr val="000000"/>
                        </a:solidFill>
                        <a:effectLst/>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CN" sz="1050" dirty="0">
                          <a:effectLst/>
                        </a:rPr>
                        <a:t>研究结果</a:t>
                      </a:r>
                      <a:endParaRPr lang="zh-CN" sz="1200" dirty="0">
                        <a:effectLst/>
                      </a:endParaRPr>
                    </a:p>
                    <a:p>
                      <a:pPr algn="ctr"/>
                      <a:r>
                        <a:rPr lang="zh-CN" sz="750" dirty="0">
                          <a:effectLst/>
                        </a:rPr>
                        <a:t>（主要临床结局指标、次要临床结局指标）</a:t>
                      </a:r>
                      <a:endParaRPr lang="zh-CN" sz="1200" dirty="0">
                        <a:solidFill>
                          <a:srgbClr val="000000"/>
                        </a:solidFill>
                        <a:effectLst/>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CN" altLang="en-US" sz="1050" dirty="0">
                          <a:solidFill>
                            <a:srgbClr val="000000"/>
                          </a:solidFill>
                          <a:effectLst/>
                          <a:latin typeface="黑体" panose="02010609060101010101" pitchFamily="49" charset="-122"/>
                          <a:ea typeface="黑体" panose="02010609060101010101" pitchFamily="49" charset="-122"/>
                          <a:cs typeface="黑体" panose="02010609060101010101" pitchFamily="49" charset="-122"/>
                        </a:rPr>
                        <a:t>结果表明</a:t>
                      </a:r>
                      <a:endParaRPr lang="zh-CN" sz="1200" dirty="0">
                        <a:solidFill>
                          <a:srgbClr val="000000"/>
                        </a:solidFill>
                        <a:effectLst/>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9945940"/>
                  </a:ext>
                </a:extLst>
              </a:tr>
              <a:tr h="923047">
                <a:tc>
                  <a:txBody>
                    <a:bodyPr/>
                    <a:lstStyle/>
                    <a:p>
                      <a:pPr algn="ctr"/>
                      <a:r>
                        <a:rPr lang="zh-CN" sz="1050" dirty="0">
                          <a:effectLst/>
                        </a:rPr>
                        <a:t>临床</a:t>
                      </a:r>
                      <a:r>
                        <a:rPr lang="en-US" sz="1050" dirty="0">
                          <a:effectLst/>
                        </a:rPr>
                        <a:t>BE</a:t>
                      </a:r>
                      <a:r>
                        <a:rPr lang="zh-CN" sz="1050" dirty="0">
                          <a:effectLst/>
                        </a:rPr>
                        <a:t>试验</a:t>
                      </a:r>
                      <a:endParaRPr lang="zh-CN" sz="1200" dirty="0">
                        <a:solidFill>
                          <a:srgbClr val="000000"/>
                        </a:solidFill>
                        <a:effectLst/>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CN" sz="1050" dirty="0">
                          <a:effectLst/>
                        </a:rPr>
                        <a:t>原研科望</a:t>
                      </a:r>
                      <a:r>
                        <a:rPr lang="en-US" sz="1050" dirty="0">
                          <a:effectLst/>
                        </a:rPr>
                        <a:t>®</a:t>
                      </a:r>
                      <a:endParaRPr lang="zh-CN" sz="1200" dirty="0">
                        <a:effectLst/>
                      </a:endParaRPr>
                    </a:p>
                    <a:p>
                      <a:pPr algn="ctr"/>
                      <a:r>
                        <a:rPr lang="zh-CN" sz="1050" dirty="0">
                          <a:effectLst/>
                        </a:rPr>
                        <a:t>（盐酸沙丙蝶呤片）</a:t>
                      </a:r>
                      <a:endParaRPr lang="zh-CN" sz="1200" dirty="0">
                        <a:solidFill>
                          <a:srgbClr val="000000"/>
                        </a:solidFill>
                        <a:effectLst/>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dirty="0" err="1">
                          <a:effectLst/>
                        </a:rPr>
                        <a:t>Cmax</a:t>
                      </a:r>
                      <a:r>
                        <a:rPr lang="zh-CN" sz="1050" dirty="0">
                          <a:effectLst/>
                        </a:rPr>
                        <a:t>、</a:t>
                      </a:r>
                      <a:r>
                        <a:rPr lang="en-US" sz="1050" dirty="0">
                          <a:effectLst/>
                        </a:rPr>
                        <a:t>AUC0-t</a:t>
                      </a:r>
                      <a:r>
                        <a:rPr lang="zh-CN" sz="1050" dirty="0">
                          <a:effectLst/>
                        </a:rPr>
                        <a:t>、</a:t>
                      </a:r>
                      <a:r>
                        <a:rPr lang="en-US" sz="1050" dirty="0">
                          <a:effectLst/>
                        </a:rPr>
                        <a:t>AUC0-</a:t>
                      </a:r>
                      <a:r>
                        <a:rPr lang="zh-CN" sz="1050" dirty="0">
                          <a:effectLst/>
                        </a:rPr>
                        <a:t>∞，其几何均值的</a:t>
                      </a:r>
                      <a:r>
                        <a:rPr lang="en-US" sz="1050" dirty="0">
                          <a:effectLst/>
                        </a:rPr>
                        <a:t>90%</a:t>
                      </a:r>
                      <a:r>
                        <a:rPr lang="zh-CN" sz="1050" dirty="0">
                          <a:effectLst/>
                        </a:rPr>
                        <a:t>置信区间均落在</a:t>
                      </a:r>
                      <a:r>
                        <a:rPr lang="en-US" sz="1050" dirty="0">
                          <a:effectLst/>
                        </a:rPr>
                        <a:t>80</a:t>
                      </a:r>
                      <a:r>
                        <a:rPr lang="zh-CN" sz="1050" dirty="0">
                          <a:effectLst/>
                        </a:rPr>
                        <a:t>％</a:t>
                      </a:r>
                      <a:r>
                        <a:rPr lang="en-US" sz="1050" dirty="0">
                          <a:effectLst/>
                        </a:rPr>
                        <a:t>-125</a:t>
                      </a:r>
                      <a:r>
                        <a:rPr lang="zh-CN" sz="1050" dirty="0">
                          <a:effectLst/>
                        </a:rPr>
                        <a:t>％之间。</a:t>
                      </a:r>
                      <a:endParaRPr lang="zh-CN" sz="1200" dirty="0">
                        <a:effectLst/>
                      </a:endParaRPr>
                    </a:p>
                    <a:p>
                      <a:r>
                        <a:rPr lang="zh-CN" sz="1050" dirty="0">
                          <a:effectLst/>
                        </a:rPr>
                        <a:t>空腹</a:t>
                      </a:r>
                      <a:r>
                        <a:rPr lang="en-US" sz="1050" dirty="0">
                          <a:effectLst/>
                        </a:rPr>
                        <a:t>90%CI</a:t>
                      </a:r>
                      <a:r>
                        <a:rPr lang="zh-CN" sz="1050" dirty="0">
                          <a:effectLst/>
                        </a:rPr>
                        <a:t>：</a:t>
                      </a:r>
                      <a:endParaRPr lang="zh-CN" sz="1200" dirty="0">
                        <a:effectLst/>
                      </a:endParaRPr>
                    </a:p>
                    <a:p>
                      <a:r>
                        <a:rPr lang="en-US" sz="1050" dirty="0" err="1">
                          <a:effectLst/>
                        </a:rPr>
                        <a:t>Cmax</a:t>
                      </a:r>
                      <a:r>
                        <a:rPr lang="zh-CN" sz="1050" dirty="0">
                          <a:effectLst/>
                        </a:rPr>
                        <a:t>（</a:t>
                      </a:r>
                      <a:r>
                        <a:rPr lang="en-US" sz="1050" dirty="0">
                          <a:effectLst/>
                        </a:rPr>
                        <a:t>97.00%-118.64%</a:t>
                      </a:r>
                      <a:r>
                        <a:rPr lang="zh-CN" sz="1050" dirty="0">
                          <a:effectLst/>
                        </a:rPr>
                        <a:t>）</a:t>
                      </a:r>
                      <a:r>
                        <a:rPr lang="en-US" sz="1050" dirty="0">
                          <a:effectLst/>
                        </a:rPr>
                        <a:t>AUC0-t</a:t>
                      </a:r>
                      <a:r>
                        <a:rPr lang="zh-CN" sz="1050" dirty="0">
                          <a:effectLst/>
                        </a:rPr>
                        <a:t>（</a:t>
                      </a:r>
                      <a:r>
                        <a:rPr lang="en-US" sz="1050" dirty="0">
                          <a:effectLst/>
                        </a:rPr>
                        <a:t>96.26%-114.83%</a:t>
                      </a:r>
                      <a:r>
                        <a:rPr lang="zh-CN" sz="1050" dirty="0">
                          <a:effectLst/>
                        </a:rPr>
                        <a:t>）</a:t>
                      </a:r>
                      <a:r>
                        <a:rPr lang="en-US" sz="1050" dirty="0">
                          <a:effectLst/>
                        </a:rPr>
                        <a:t>AUC0-</a:t>
                      </a:r>
                      <a:r>
                        <a:rPr lang="zh-CN" sz="1050" dirty="0">
                          <a:effectLst/>
                        </a:rPr>
                        <a:t>∞（</a:t>
                      </a:r>
                      <a:r>
                        <a:rPr lang="en-US" sz="1050" dirty="0">
                          <a:effectLst/>
                        </a:rPr>
                        <a:t>95.21%-113.45%</a:t>
                      </a:r>
                      <a:r>
                        <a:rPr lang="zh-CN" sz="1050" dirty="0">
                          <a:effectLst/>
                        </a:rPr>
                        <a:t>）</a:t>
                      </a:r>
                      <a:endParaRPr lang="zh-CN" sz="1200" dirty="0">
                        <a:effectLst/>
                      </a:endParaRPr>
                    </a:p>
                    <a:p>
                      <a:r>
                        <a:rPr lang="zh-CN" sz="1050" dirty="0">
                          <a:effectLst/>
                        </a:rPr>
                        <a:t>餐后</a:t>
                      </a:r>
                      <a:r>
                        <a:rPr lang="en-US" sz="1050" dirty="0">
                          <a:effectLst/>
                        </a:rPr>
                        <a:t>90%CI</a:t>
                      </a:r>
                      <a:r>
                        <a:rPr lang="zh-CN" sz="1050" dirty="0">
                          <a:effectLst/>
                        </a:rPr>
                        <a:t>：</a:t>
                      </a:r>
                      <a:endParaRPr lang="zh-CN" sz="1200" dirty="0">
                        <a:effectLst/>
                      </a:endParaRPr>
                    </a:p>
                    <a:p>
                      <a:r>
                        <a:rPr lang="en-US" sz="1050" dirty="0" err="1">
                          <a:effectLst/>
                        </a:rPr>
                        <a:t>Cmax</a:t>
                      </a:r>
                      <a:r>
                        <a:rPr lang="zh-CN" sz="1050" dirty="0">
                          <a:effectLst/>
                        </a:rPr>
                        <a:t>（</a:t>
                      </a:r>
                      <a:r>
                        <a:rPr lang="en-US" sz="1050" dirty="0">
                          <a:effectLst/>
                        </a:rPr>
                        <a:t>99.67%-107.81%</a:t>
                      </a:r>
                      <a:r>
                        <a:rPr lang="zh-CN" sz="1050" dirty="0">
                          <a:effectLst/>
                        </a:rPr>
                        <a:t>）</a:t>
                      </a:r>
                      <a:r>
                        <a:rPr lang="en-US" sz="1050" dirty="0">
                          <a:effectLst/>
                        </a:rPr>
                        <a:t>AUC0-t</a:t>
                      </a:r>
                      <a:r>
                        <a:rPr lang="zh-CN" sz="1050" dirty="0">
                          <a:effectLst/>
                        </a:rPr>
                        <a:t>（</a:t>
                      </a:r>
                      <a:r>
                        <a:rPr lang="en-US" sz="1050" dirty="0">
                          <a:effectLst/>
                        </a:rPr>
                        <a:t>98.83%-104.72%</a:t>
                      </a:r>
                      <a:r>
                        <a:rPr lang="zh-CN" sz="1050" dirty="0">
                          <a:effectLst/>
                        </a:rPr>
                        <a:t>）</a:t>
                      </a:r>
                      <a:r>
                        <a:rPr lang="en-US" sz="1050" dirty="0">
                          <a:effectLst/>
                        </a:rPr>
                        <a:t>AUC0-</a:t>
                      </a:r>
                      <a:r>
                        <a:rPr lang="zh-CN" sz="1050" dirty="0">
                          <a:effectLst/>
                        </a:rPr>
                        <a:t>∞（</a:t>
                      </a:r>
                      <a:r>
                        <a:rPr lang="en-US" sz="1050" dirty="0">
                          <a:effectLst/>
                        </a:rPr>
                        <a:t>99.00%-104.96%</a:t>
                      </a:r>
                      <a:r>
                        <a:rPr lang="zh-CN" sz="1050" dirty="0">
                          <a:effectLst/>
                        </a:rPr>
                        <a:t>）</a:t>
                      </a:r>
                      <a:endParaRPr lang="zh-CN" sz="1200" dirty="0">
                        <a:solidFill>
                          <a:srgbClr val="000000"/>
                        </a:solidFill>
                        <a:effectLst/>
                        <a:latin typeface="黑体" panose="02010609060101010101" pitchFamily="49" charset="-122"/>
                        <a:ea typeface="黑体" panose="02010609060101010101" pitchFamily="49" charset="-122"/>
                        <a:cs typeface="黑体" panose="02010609060101010101" pitchFamily="49"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zh-CN" altLang="en-US" sz="1050" kern="1200" dirty="0">
                          <a:solidFill>
                            <a:schemeClr val="tx1"/>
                          </a:solidFill>
                          <a:effectLst/>
                          <a:latin typeface="+mn-lt"/>
                          <a:ea typeface="+mn-ea"/>
                          <a:cs typeface="+mn-cs"/>
                        </a:rPr>
                        <a:t>山东新时代药业有限公司生产的盐酸沙丙蝶呤片（</a:t>
                      </a:r>
                      <a:r>
                        <a:rPr lang="en-US" altLang="zh-CN" sz="1050" kern="1200" dirty="0">
                          <a:solidFill>
                            <a:schemeClr val="tx1"/>
                          </a:solidFill>
                          <a:effectLst/>
                          <a:latin typeface="+mn-lt"/>
                          <a:ea typeface="+mn-ea"/>
                          <a:cs typeface="+mn-cs"/>
                        </a:rPr>
                        <a:t>100mg</a:t>
                      </a:r>
                      <a:r>
                        <a:rPr lang="zh-CN" altLang="en-US" sz="1050" kern="1200" dirty="0">
                          <a:solidFill>
                            <a:schemeClr val="tx1"/>
                          </a:solidFill>
                          <a:effectLst/>
                          <a:latin typeface="+mn-lt"/>
                          <a:ea typeface="+mn-ea"/>
                          <a:cs typeface="+mn-cs"/>
                        </a:rPr>
                        <a:t>；受试制剂）与盐酸沙丙蝶呤片（商品名：科望</a:t>
                      </a:r>
                      <a:r>
                        <a:rPr lang="en-US" altLang="zh-CN" sz="1050" kern="1200" dirty="0">
                          <a:solidFill>
                            <a:schemeClr val="tx1"/>
                          </a:solidFill>
                          <a:effectLst/>
                          <a:latin typeface="+mn-lt"/>
                          <a:ea typeface="+mn-ea"/>
                          <a:cs typeface="+mn-cs"/>
                        </a:rPr>
                        <a:t>®</a:t>
                      </a:r>
                      <a:r>
                        <a:rPr lang="zh-CN" altLang="en-US" sz="1050" kern="1200" dirty="0">
                          <a:solidFill>
                            <a:schemeClr val="tx1"/>
                          </a:solidFill>
                          <a:effectLst/>
                          <a:latin typeface="+mn-lt"/>
                          <a:ea typeface="+mn-ea"/>
                          <a:cs typeface="+mn-cs"/>
                        </a:rPr>
                        <a:t>；</a:t>
                      </a:r>
                      <a:r>
                        <a:rPr lang="en-US" altLang="zh-CN" sz="1050" kern="1200" dirty="0">
                          <a:solidFill>
                            <a:schemeClr val="tx1"/>
                          </a:solidFill>
                          <a:effectLst/>
                          <a:latin typeface="+mn-lt"/>
                          <a:ea typeface="+mn-ea"/>
                          <a:cs typeface="+mn-cs"/>
                        </a:rPr>
                        <a:t>100mg</a:t>
                      </a:r>
                      <a:r>
                        <a:rPr lang="zh-CN" altLang="en-US" sz="1050" kern="1200" dirty="0">
                          <a:solidFill>
                            <a:schemeClr val="tx1"/>
                          </a:solidFill>
                          <a:effectLst/>
                          <a:latin typeface="+mn-lt"/>
                          <a:ea typeface="+mn-ea"/>
                          <a:cs typeface="+mn-cs"/>
                        </a:rPr>
                        <a:t>；参比制剂）具有生物等效性。</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1215394"/>
                  </a:ext>
                </a:extLst>
              </a:tr>
            </a:tbl>
          </a:graphicData>
        </a:graphic>
      </p:graphicFrame>
      <p:sp>
        <p:nvSpPr>
          <p:cNvPr id="11" name="箭头: 直角上 10">
            <a:extLst>
              <a:ext uri="{FF2B5EF4-FFF2-40B4-BE49-F238E27FC236}">
                <a16:creationId xmlns:a16="http://schemas.microsoft.com/office/drawing/2014/main" id="{50F75F12-EE07-4C69-BB3B-046DC0A60F88}"/>
              </a:ext>
            </a:extLst>
          </p:cNvPr>
          <p:cNvSpPr/>
          <p:nvPr/>
        </p:nvSpPr>
        <p:spPr>
          <a:xfrm rot="5400000">
            <a:off x="6075573" y="6166707"/>
            <a:ext cx="471339" cy="656732"/>
          </a:xfrm>
          <a:prstGeom prst="bentUpArrow">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FFF00"/>
              </a:solidFill>
            </a:endParaRPr>
          </a:p>
        </p:txBody>
      </p:sp>
      <p:sp>
        <p:nvSpPr>
          <p:cNvPr id="14" name="文本框 13">
            <a:extLst>
              <a:ext uri="{FF2B5EF4-FFF2-40B4-BE49-F238E27FC236}">
                <a16:creationId xmlns:a16="http://schemas.microsoft.com/office/drawing/2014/main" id="{CC1EBD8C-415F-2859-65A3-8D26CD17FC0E}"/>
              </a:ext>
            </a:extLst>
          </p:cNvPr>
          <p:cNvSpPr txBox="1"/>
          <p:nvPr/>
        </p:nvSpPr>
        <p:spPr>
          <a:xfrm>
            <a:off x="6639610" y="6455844"/>
            <a:ext cx="4465166" cy="276999"/>
          </a:xfrm>
          <a:prstGeom prst="rect">
            <a:avLst/>
          </a:prstGeom>
          <a:noFill/>
        </p:spPr>
        <p:txBody>
          <a:bodyPr wrap="square">
            <a:spAutoFit/>
          </a:bodyPr>
          <a:lstStyle/>
          <a:p>
            <a:r>
              <a:rPr lang="zh-CN" altLang="en-US" sz="1200" dirty="0">
                <a:highlight>
                  <a:srgbClr val="FFFF00"/>
                </a:highlight>
                <a:latin typeface="微软雅黑" panose="020B0503020204020204" pitchFamily="34" charset="-122"/>
                <a:ea typeface="微软雅黑" panose="020B0503020204020204" pitchFamily="34" charset="-122"/>
              </a:rPr>
              <a:t>备注：左旋多巴和</a:t>
            </a:r>
            <a:r>
              <a:rPr lang="en-US" altLang="zh-CN" sz="1200" dirty="0">
                <a:highlight>
                  <a:srgbClr val="FFFF00"/>
                </a:highlight>
                <a:latin typeface="微软雅黑" panose="020B0503020204020204" pitchFamily="34" charset="-122"/>
                <a:ea typeface="微软雅黑" panose="020B0503020204020204" pitchFamily="34" charset="-122"/>
              </a:rPr>
              <a:t>5-</a:t>
            </a:r>
            <a:r>
              <a:rPr lang="zh-CN" altLang="en-US" sz="1200" dirty="0">
                <a:highlight>
                  <a:srgbClr val="FFFF00"/>
                </a:highlight>
                <a:latin typeface="微软雅黑" panose="020B0503020204020204" pitchFamily="34" charset="-122"/>
                <a:ea typeface="微软雅黑" panose="020B0503020204020204" pitchFamily="34" charset="-122"/>
              </a:rPr>
              <a:t>羟色氨酸用于治疗该疾病时为</a:t>
            </a:r>
            <a:r>
              <a:rPr lang="zh-CN" altLang="en-US" sz="1200" dirty="0">
                <a:solidFill>
                  <a:srgbClr val="FF0000"/>
                </a:solidFill>
                <a:highlight>
                  <a:srgbClr val="FFFF00"/>
                </a:highlight>
                <a:latin typeface="微软雅黑" panose="020B0503020204020204" pitchFamily="34" charset="-122"/>
                <a:ea typeface="微软雅黑" panose="020B0503020204020204" pitchFamily="34" charset="-122"/>
              </a:rPr>
              <a:t>超说明书用药</a:t>
            </a:r>
            <a:endParaRPr lang="zh-CN" altLang="en-US" sz="1200" dirty="0"/>
          </a:p>
        </p:txBody>
      </p:sp>
      <p:sp>
        <p:nvSpPr>
          <p:cNvPr id="15" name="箭头: 下 14">
            <a:extLst>
              <a:ext uri="{FF2B5EF4-FFF2-40B4-BE49-F238E27FC236}">
                <a16:creationId xmlns:a16="http://schemas.microsoft.com/office/drawing/2014/main" id="{382EE4F3-59C9-505D-C1E1-62429E881C28}"/>
              </a:ext>
            </a:extLst>
          </p:cNvPr>
          <p:cNvSpPr/>
          <p:nvPr/>
        </p:nvSpPr>
        <p:spPr>
          <a:xfrm>
            <a:off x="2667785" y="6143543"/>
            <a:ext cx="207390" cy="305364"/>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a:extLst>
              <a:ext uri="{FF2B5EF4-FFF2-40B4-BE49-F238E27FC236}">
                <a16:creationId xmlns:a16="http://schemas.microsoft.com/office/drawing/2014/main" id="{7929476E-7E93-0245-EFA4-07A5802FF11B}"/>
              </a:ext>
            </a:extLst>
          </p:cNvPr>
          <p:cNvSpPr txBox="1"/>
          <p:nvPr/>
        </p:nvSpPr>
        <p:spPr>
          <a:xfrm>
            <a:off x="2067609" y="6495073"/>
            <a:ext cx="1835087" cy="276999"/>
          </a:xfrm>
          <a:prstGeom prst="rect">
            <a:avLst/>
          </a:prstGeom>
          <a:noFill/>
        </p:spPr>
        <p:txBody>
          <a:bodyPr wrap="square">
            <a:spAutoFit/>
          </a:bodyPr>
          <a:lstStyle/>
          <a:p>
            <a:r>
              <a:rPr lang="zh-CN" altLang="en-US" sz="1200" b="1" dirty="0">
                <a:solidFill>
                  <a:srgbClr val="FF0000"/>
                </a:solidFill>
                <a:latin typeface="微软雅黑" panose="020B0503020204020204" pitchFamily="34" charset="-122"/>
                <a:ea typeface="微软雅黑" panose="020B0503020204020204" pitchFamily="34" charset="-122"/>
              </a:rPr>
              <a:t>备注：</a:t>
            </a:r>
            <a:r>
              <a:rPr lang="en-US" altLang="zh-CN" sz="1200" b="1" dirty="0">
                <a:solidFill>
                  <a:srgbClr val="FF0000"/>
                </a:solidFill>
                <a:latin typeface="微软雅黑" panose="020B0503020204020204" pitchFamily="34" charset="-122"/>
                <a:ea typeface="微软雅黑" panose="020B0503020204020204" pitchFamily="34" charset="-122"/>
              </a:rPr>
              <a:t>BH</a:t>
            </a:r>
            <a:r>
              <a:rPr lang="en-US" altLang="zh-CN" sz="1000" b="1" dirty="0">
                <a:solidFill>
                  <a:srgbClr val="FF0000"/>
                </a:solidFill>
                <a:latin typeface="微软雅黑" panose="020B0503020204020204" pitchFamily="34" charset="-122"/>
                <a:ea typeface="微软雅黑" panose="020B0503020204020204" pitchFamily="34" charset="-122"/>
              </a:rPr>
              <a:t>4  </a:t>
            </a:r>
            <a:r>
              <a:rPr lang="zh-CN" altLang="en-US" sz="1000" b="1" dirty="0">
                <a:solidFill>
                  <a:srgbClr val="FF0000"/>
                </a:solidFill>
                <a:latin typeface="微软雅黑" panose="020B0503020204020204" pitchFamily="34" charset="-122"/>
                <a:ea typeface="微软雅黑" panose="020B0503020204020204" pitchFamily="34" charset="-122"/>
              </a:rPr>
              <a:t>即指沙丙蝶呤</a:t>
            </a:r>
            <a:endParaRPr lang="zh-CN" altLang="en-US" sz="1200" dirty="0"/>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94925" y="585656"/>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4.</a:t>
            </a:r>
            <a:r>
              <a:rPr lang="zh-CN" altLang="en-US" sz="2400" b="1" dirty="0">
                <a:solidFill>
                  <a:srgbClr val="2E75B6"/>
                </a:solidFill>
                <a:latin typeface="微软雅黑" panose="020B0503020204020204" pitchFamily="34" charset="-122"/>
                <a:ea typeface="微软雅黑" panose="020B0503020204020204" pitchFamily="34" charset="-122"/>
              </a:rPr>
              <a:t> 创新性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3" name="文本框 1"/>
          <p:cNvSpPr txBox="1"/>
          <p:nvPr/>
        </p:nvSpPr>
        <p:spPr>
          <a:xfrm>
            <a:off x="414780" y="1428709"/>
            <a:ext cx="10510887" cy="400058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57300" lvl="2" indent="-342900" fontAlgn="auto">
              <a:lnSpc>
                <a:spcPct val="200000"/>
              </a:lnSpc>
              <a:spcAft>
                <a:spcPts val="0"/>
              </a:spcAft>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主要创新点、创新带来的疗效或安全性方面的优势</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marL="1200150" lvl="2" indent="-285750" fontAlgn="auto">
              <a:lnSpc>
                <a:spcPct val="200000"/>
              </a:lnSpc>
              <a:spcAft>
                <a:spcPts val="0"/>
              </a:spcAft>
              <a:buFont typeface="Arial" panose="020B0604020202020204" pitchFamily="34" charset="0"/>
              <a:buChar char="•"/>
            </a:pPr>
            <a:r>
              <a:rPr lang="zh-CN" altLang="en-US" sz="1400" b="1" dirty="0">
                <a:solidFill>
                  <a:srgbClr val="FF0000"/>
                </a:solidFill>
                <a:latin typeface="微软雅黑" panose="020B0503020204020204" pitchFamily="34" charset="-122"/>
                <a:ea typeface="微软雅黑" panose="020B0503020204020204" pitchFamily="34" charset="-122"/>
              </a:rPr>
              <a:t>沙丙蝶呤为罕见病患者一线用药，填补临床空白，满足患者无法得到及时诊断和治疗的需求，提升罕见病患者用药可及性。</a:t>
            </a:r>
            <a:endParaRPr lang="en-US" altLang="zh-CN" sz="1400" b="1" dirty="0">
              <a:solidFill>
                <a:srgbClr val="FF0000"/>
              </a:solidFill>
              <a:latin typeface="微软雅黑" panose="020B0503020204020204" pitchFamily="34" charset="-122"/>
              <a:ea typeface="微软雅黑" panose="020B0503020204020204" pitchFamily="34" charset="-122"/>
            </a:endParaRPr>
          </a:p>
          <a:p>
            <a:pPr marL="1200150" lvl="2" indent="-285750">
              <a:lnSpc>
                <a:spcPct val="200000"/>
              </a:lnSpc>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sym typeface="+mn-ea"/>
              </a:rPr>
              <a:t>四氢生物蝶呤（</a:t>
            </a:r>
            <a:r>
              <a:rPr lang="en-US" altLang="zh-CN" sz="1400" b="1" dirty="0">
                <a:latin typeface="微软雅黑" panose="020B0503020204020204" pitchFamily="34" charset="-122"/>
                <a:ea typeface="微软雅黑" panose="020B0503020204020204" pitchFamily="34" charset="-122"/>
                <a:sym typeface="+mn-ea"/>
              </a:rPr>
              <a:t> BH</a:t>
            </a:r>
            <a:r>
              <a:rPr lang="en-US" altLang="zh-CN" sz="1100" b="1" dirty="0">
                <a:latin typeface="微软雅黑" panose="020B0503020204020204" pitchFamily="34" charset="-122"/>
                <a:ea typeface="微软雅黑" panose="020B0503020204020204" pitchFamily="34" charset="-122"/>
                <a:sym typeface="+mn-ea"/>
              </a:rPr>
              <a:t>4</a:t>
            </a:r>
            <a:r>
              <a:rPr lang="en-US" altLang="zh-CN" sz="1400" b="1" dirty="0">
                <a:latin typeface="微软雅黑" panose="020B0503020204020204" pitchFamily="34" charset="-122"/>
                <a:ea typeface="微软雅黑" panose="020B0503020204020204" pitchFamily="34" charset="-122"/>
                <a:sym typeface="+mn-ea"/>
              </a:rPr>
              <a:t> </a:t>
            </a:r>
            <a:r>
              <a:rPr lang="zh-CN" altLang="en-US" sz="1400" b="1" dirty="0">
                <a:latin typeface="微软雅黑" panose="020B0503020204020204" pitchFamily="34" charset="-122"/>
                <a:ea typeface="微软雅黑" panose="020B0503020204020204" pitchFamily="34" charset="-122"/>
                <a:sym typeface="+mn-ea"/>
              </a:rPr>
              <a:t>）作为苯丙氨酸羟化酶的辅助因子</a:t>
            </a:r>
            <a:r>
              <a:rPr lang="en-US" altLang="zh-CN" sz="1400" b="1" dirty="0">
                <a:latin typeface="微软雅黑" panose="020B0503020204020204" pitchFamily="34" charset="-122"/>
                <a:ea typeface="微软雅黑" panose="020B0503020204020204" pitchFamily="34" charset="-122"/>
                <a:sym typeface="+mn-ea"/>
              </a:rPr>
              <a:t>, </a:t>
            </a:r>
            <a:r>
              <a:rPr lang="zh-CN" altLang="en-US" sz="1400" b="1" dirty="0">
                <a:latin typeface="微软雅黑" panose="020B0503020204020204" pitchFamily="34" charset="-122"/>
                <a:ea typeface="微软雅黑" panose="020B0503020204020204" pitchFamily="34" charset="-122"/>
                <a:sym typeface="+mn-ea"/>
              </a:rPr>
              <a:t>能够显著降低</a:t>
            </a:r>
            <a:r>
              <a:rPr lang="en-US" altLang="zh-CN" sz="1400" b="1" dirty="0">
                <a:latin typeface="微软雅黑" panose="020B0503020204020204" pitchFamily="34" charset="-122"/>
                <a:ea typeface="微软雅黑" panose="020B0503020204020204" pitchFamily="34" charset="-122"/>
                <a:sym typeface="+mn-ea"/>
              </a:rPr>
              <a:t>BH</a:t>
            </a:r>
            <a:r>
              <a:rPr lang="en-US" altLang="zh-CN" sz="1100" b="1" dirty="0">
                <a:latin typeface="微软雅黑" panose="020B0503020204020204" pitchFamily="34" charset="-122"/>
                <a:ea typeface="微软雅黑" panose="020B0503020204020204" pitchFamily="34" charset="-122"/>
                <a:sym typeface="+mn-ea"/>
              </a:rPr>
              <a:t>4</a:t>
            </a:r>
            <a:r>
              <a:rPr lang="en-US" altLang="zh-CN" sz="1400" b="1" dirty="0">
                <a:latin typeface="微软雅黑" panose="020B0503020204020204" pitchFamily="34" charset="-122"/>
                <a:ea typeface="微软雅黑" panose="020B0503020204020204" pitchFamily="34" charset="-122"/>
                <a:sym typeface="+mn-ea"/>
              </a:rPr>
              <a:t> </a:t>
            </a:r>
            <a:r>
              <a:rPr lang="zh-CN" altLang="en-US" sz="1400" b="1" dirty="0">
                <a:latin typeface="微软雅黑" panose="020B0503020204020204" pitchFamily="34" charset="-122"/>
                <a:ea typeface="微软雅黑" panose="020B0503020204020204" pitchFamily="34" charset="-122"/>
                <a:sym typeface="+mn-ea"/>
              </a:rPr>
              <a:t>缺乏型和对</a:t>
            </a:r>
            <a:r>
              <a:rPr lang="en-US" altLang="zh-CN" sz="1400" b="1" dirty="0">
                <a:latin typeface="微软雅黑" panose="020B0503020204020204" pitchFamily="34" charset="-122"/>
                <a:ea typeface="微软雅黑" panose="020B0503020204020204" pitchFamily="34" charset="-122"/>
                <a:sym typeface="+mn-ea"/>
              </a:rPr>
              <a:t>BH</a:t>
            </a:r>
            <a:r>
              <a:rPr lang="en-US" altLang="zh-CN" sz="1100" b="1" dirty="0">
                <a:latin typeface="微软雅黑" panose="020B0503020204020204" pitchFamily="34" charset="-122"/>
                <a:ea typeface="微软雅黑" panose="020B0503020204020204" pitchFamily="34" charset="-122"/>
                <a:sym typeface="+mn-ea"/>
              </a:rPr>
              <a:t>4</a:t>
            </a:r>
            <a:r>
              <a:rPr lang="en-US" altLang="zh-CN" sz="1400" b="1" dirty="0">
                <a:latin typeface="微软雅黑" panose="020B0503020204020204" pitchFamily="34" charset="-122"/>
                <a:ea typeface="微软雅黑" panose="020B0503020204020204" pitchFamily="34" charset="-122"/>
                <a:sym typeface="+mn-ea"/>
              </a:rPr>
              <a:t> </a:t>
            </a:r>
            <a:r>
              <a:rPr lang="zh-CN" altLang="en-US" sz="1400" b="1" dirty="0">
                <a:latin typeface="微软雅黑" panose="020B0503020204020204" pitchFamily="34" charset="-122"/>
                <a:ea typeface="微软雅黑" panose="020B0503020204020204" pitchFamily="34" charset="-122"/>
                <a:sym typeface="+mn-ea"/>
              </a:rPr>
              <a:t>治疗产生反应的</a:t>
            </a:r>
            <a:r>
              <a:rPr lang="en-US" altLang="zh-CN" sz="1400" b="1" dirty="0">
                <a:latin typeface="微软雅黑" panose="020B0503020204020204" pitchFamily="34" charset="-122"/>
                <a:ea typeface="微软雅黑" panose="020B0503020204020204" pitchFamily="34" charset="-122"/>
                <a:sym typeface="+mn-ea"/>
              </a:rPr>
              <a:t>PAH</a:t>
            </a:r>
            <a:r>
              <a:rPr lang="zh-CN" altLang="en-US" sz="1400" b="1" dirty="0">
                <a:latin typeface="微软雅黑" panose="020B0503020204020204" pitchFamily="34" charset="-122"/>
                <a:ea typeface="微软雅黑" panose="020B0503020204020204" pitchFamily="34" charset="-122"/>
                <a:sym typeface="+mn-ea"/>
              </a:rPr>
              <a:t>缺乏型患者体内苯丙氨酸浓度。</a:t>
            </a:r>
            <a:r>
              <a:rPr lang="en-US" altLang="zh-CN" sz="1400" b="1" dirty="0">
                <a:latin typeface="微软雅黑" panose="020B0503020204020204" pitchFamily="34" charset="-122"/>
                <a:ea typeface="微软雅黑" panose="020B0503020204020204" pitchFamily="34" charset="-122"/>
                <a:sym typeface="+mn-ea"/>
              </a:rPr>
              <a:t>BH</a:t>
            </a:r>
            <a:r>
              <a:rPr lang="en-US" altLang="zh-CN" sz="1100" b="1" dirty="0">
                <a:latin typeface="微软雅黑" panose="020B0503020204020204" pitchFamily="34" charset="-122"/>
                <a:ea typeface="微软雅黑" panose="020B0503020204020204" pitchFamily="34" charset="-122"/>
                <a:sym typeface="+mn-ea"/>
              </a:rPr>
              <a:t>4 </a:t>
            </a:r>
            <a:r>
              <a:rPr lang="zh-CN" altLang="en-US" sz="1400" b="1" dirty="0">
                <a:latin typeface="微软雅黑" panose="020B0503020204020204" pitchFamily="34" charset="-122"/>
                <a:ea typeface="微软雅黑" panose="020B0503020204020204" pitchFamily="34" charset="-122"/>
                <a:sym typeface="+mn-ea"/>
              </a:rPr>
              <a:t>疗法对于</a:t>
            </a:r>
            <a:r>
              <a:rPr lang="en-US" altLang="zh-CN" sz="1400" b="1" dirty="0">
                <a:latin typeface="微软雅黑" panose="020B0503020204020204" pitchFamily="34" charset="-122"/>
                <a:ea typeface="微软雅黑" panose="020B0503020204020204" pitchFamily="34" charset="-122"/>
                <a:sym typeface="+mn-ea"/>
              </a:rPr>
              <a:t>BH</a:t>
            </a:r>
            <a:r>
              <a:rPr lang="en-US" altLang="zh-CN" sz="1100" b="1" dirty="0">
                <a:latin typeface="微软雅黑" panose="020B0503020204020204" pitchFamily="34" charset="-122"/>
                <a:ea typeface="微软雅黑" panose="020B0503020204020204" pitchFamily="34" charset="-122"/>
                <a:sym typeface="+mn-ea"/>
              </a:rPr>
              <a:t>4 </a:t>
            </a:r>
            <a:r>
              <a:rPr lang="zh-CN" altLang="en-US" sz="1400" b="1" dirty="0">
                <a:latin typeface="微软雅黑" panose="020B0503020204020204" pitchFamily="34" charset="-122"/>
                <a:ea typeface="微软雅黑" panose="020B0503020204020204" pitchFamily="34" charset="-122"/>
                <a:sym typeface="+mn-ea"/>
              </a:rPr>
              <a:t>反应型</a:t>
            </a:r>
            <a:r>
              <a:rPr lang="en-US" altLang="zh-CN" sz="1400" b="1" dirty="0">
                <a:latin typeface="微软雅黑" panose="020B0503020204020204" pitchFamily="34" charset="-122"/>
                <a:ea typeface="微软雅黑" panose="020B0503020204020204" pitchFamily="34" charset="-122"/>
                <a:sym typeface="+mn-ea"/>
              </a:rPr>
              <a:t>PKU</a:t>
            </a:r>
            <a:r>
              <a:rPr lang="zh-CN" altLang="en-US" sz="1400" b="1" dirty="0">
                <a:latin typeface="微软雅黑" panose="020B0503020204020204" pitchFamily="34" charset="-122"/>
                <a:ea typeface="微软雅黑" panose="020B0503020204020204" pitchFamily="34" charset="-122"/>
                <a:sym typeface="+mn-ea"/>
              </a:rPr>
              <a:t>尤其是</a:t>
            </a:r>
            <a:r>
              <a:rPr lang="en-US" altLang="zh-CN" sz="1400" b="1" dirty="0">
                <a:latin typeface="微软雅黑" panose="020B0503020204020204" pitchFamily="34" charset="-122"/>
                <a:ea typeface="微软雅黑" panose="020B0503020204020204" pitchFamily="34" charset="-122"/>
                <a:sym typeface="+mn-ea"/>
              </a:rPr>
              <a:t>BH</a:t>
            </a:r>
            <a:r>
              <a:rPr lang="en-US" altLang="zh-CN" sz="1100" b="1" dirty="0">
                <a:latin typeface="微软雅黑" panose="020B0503020204020204" pitchFamily="34" charset="-122"/>
                <a:ea typeface="微软雅黑" panose="020B0503020204020204" pitchFamily="34" charset="-122"/>
                <a:sym typeface="+mn-ea"/>
              </a:rPr>
              <a:t>4 </a:t>
            </a:r>
            <a:r>
              <a:rPr lang="zh-CN" altLang="en-US" sz="1400" b="1" dirty="0">
                <a:latin typeface="微软雅黑" panose="020B0503020204020204" pitchFamily="34" charset="-122"/>
                <a:ea typeface="微软雅黑" panose="020B0503020204020204" pitchFamily="34" charset="-122"/>
                <a:sym typeface="+mn-ea"/>
              </a:rPr>
              <a:t>缺乏型</a:t>
            </a:r>
            <a:r>
              <a:rPr lang="en-US" altLang="zh-CN" sz="1400" b="1" dirty="0">
                <a:latin typeface="微软雅黑" panose="020B0503020204020204" pitchFamily="34" charset="-122"/>
                <a:ea typeface="微软雅黑" panose="020B0503020204020204" pitchFamily="34" charset="-122"/>
                <a:sym typeface="+mn-ea"/>
              </a:rPr>
              <a:t>PKU</a:t>
            </a:r>
            <a:r>
              <a:rPr lang="zh-CN" altLang="en-US" sz="1400" b="1" dirty="0">
                <a:latin typeface="微软雅黑" panose="020B0503020204020204" pitchFamily="34" charset="-122"/>
                <a:ea typeface="微软雅黑" panose="020B0503020204020204" pitchFamily="34" charset="-122"/>
                <a:sym typeface="+mn-ea"/>
              </a:rPr>
              <a:t>具有很好的疗效</a:t>
            </a:r>
            <a:r>
              <a:rPr lang="en-US" altLang="zh-CN" sz="1400" b="1" dirty="0">
                <a:latin typeface="微软雅黑" panose="020B0503020204020204" pitchFamily="34" charset="-122"/>
                <a:ea typeface="微软雅黑" panose="020B0503020204020204" pitchFamily="34" charset="-122"/>
                <a:sym typeface="+mn-ea"/>
              </a:rPr>
              <a:t>, </a:t>
            </a:r>
            <a:r>
              <a:rPr lang="zh-CN" altLang="en-US" sz="1400" b="1" dirty="0">
                <a:latin typeface="微软雅黑" panose="020B0503020204020204" pitchFamily="34" charset="-122"/>
                <a:ea typeface="微软雅黑" panose="020B0503020204020204" pitchFamily="34" charset="-122"/>
                <a:sym typeface="+mn-ea"/>
              </a:rPr>
              <a:t>且无不良反应。该法不仅能增加患者对苯丙氨酸的耐受性</a:t>
            </a:r>
            <a:r>
              <a:rPr lang="en-US" altLang="zh-CN" sz="1400" b="1" dirty="0">
                <a:latin typeface="微软雅黑" panose="020B0503020204020204" pitchFamily="34" charset="-122"/>
                <a:ea typeface="微软雅黑" panose="020B0503020204020204" pitchFamily="34" charset="-122"/>
                <a:sym typeface="+mn-ea"/>
              </a:rPr>
              <a:t>, </a:t>
            </a:r>
            <a:r>
              <a:rPr lang="zh-CN" altLang="en-US" sz="1400" b="1" dirty="0">
                <a:latin typeface="微软雅黑" panose="020B0503020204020204" pitchFamily="34" charset="-122"/>
                <a:ea typeface="微软雅黑" panose="020B0503020204020204" pitchFamily="34" charset="-122"/>
                <a:sym typeface="+mn-ea"/>
              </a:rPr>
              <a:t>而且可降低患者对饮食疗法的遵循性</a:t>
            </a:r>
            <a:r>
              <a:rPr lang="en-US" altLang="zh-CN" sz="1400" b="1" dirty="0">
                <a:latin typeface="微软雅黑" panose="020B0503020204020204" pitchFamily="34" charset="-122"/>
                <a:ea typeface="微软雅黑" panose="020B0503020204020204" pitchFamily="34" charset="-122"/>
                <a:sym typeface="+mn-ea"/>
              </a:rPr>
              <a:t>, </a:t>
            </a:r>
            <a:r>
              <a:rPr lang="zh-CN" altLang="en-US" sz="1400" b="1" dirty="0">
                <a:latin typeface="微软雅黑" panose="020B0503020204020204" pitchFamily="34" charset="-122"/>
                <a:ea typeface="微软雅黑" panose="020B0503020204020204" pitchFamily="34" charset="-122"/>
                <a:sym typeface="+mn-ea"/>
              </a:rPr>
              <a:t>从而提高患者的生活质量。</a:t>
            </a:r>
            <a:endParaRPr lang="en-US" altLang="zh-CN" sz="1400" b="1" dirty="0">
              <a:latin typeface="微软雅黑" panose="020B0503020204020204" pitchFamily="34" charset="-122"/>
              <a:ea typeface="微软雅黑" panose="020B0503020204020204" pitchFamily="34" charset="-122"/>
              <a:sym typeface="+mn-ea"/>
            </a:endParaRPr>
          </a:p>
          <a:p>
            <a:pPr marL="1257300" lvl="2" indent="-342900" fontAlgn="auto">
              <a:lnSpc>
                <a:spcPct val="200000"/>
              </a:lnSpc>
              <a:spcAft>
                <a:spcPts val="0"/>
              </a:spcAft>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是否为自主知识产权的创新药</a:t>
            </a:r>
            <a:r>
              <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  </a:t>
            </a:r>
            <a:r>
              <a:rPr lang="zh-CN" altLang="en-US" sz="1400" b="1" dirty="0">
                <a:latin typeface="微软雅黑" panose="020B0503020204020204" pitchFamily="34" charset="-122"/>
                <a:ea typeface="微软雅黑" panose="020B0503020204020204" pitchFamily="34" charset="-122"/>
                <a:sym typeface="+mn-ea"/>
              </a:rPr>
              <a:t>否</a:t>
            </a:r>
            <a:endParaRPr lang="en-US" altLang="zh-CN" sz="1400" b="1" dirty="0">
              <a:latin typeface="微软雅黑" panose="020B0503020204020204" pitchFamily="34" charset="-122"/>
              <a:ea typeface="微软雅黑" panose="020B0503020204020204" pitchFamily="34" charset="-122"/>
              <a:sym typeface="+mn-ea"/>
            </a:endParaRPr>
          </a:p>
          <a:p>
            <a:pPr marL="1257300" lvl="2" indent="-342900" fontAlgn="auto">
              <a:lnSpc>
                <a:spcPct val="200000"/>
              </a:lnSpc>
              <a:spcAft>
                <a:spcPts val="0"/>
              </a:spcAft>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药品注册分类： </a:t>
            </a:r>
            <a:r>
              <a:rPr lang="zh-CN" altLang="en-US" sz="1400" b="1" dirty="0">
                <a:latin typeface="微软雅黑" panose="020B0503020204020204" pitchFamily="34" charset="-122"/>
                <a:ea typeface="微软雅黑" panose="020B0503020204020204" pitchFamily="34" charset="-122"/>
                <a:sym typeface="+mn-ea"/>
              </a:rPr>
              <a:t>化学药品</a:t>
            </a:r>
            <a:r>
              <a:rPr lang="en-US" altLang="zh-CN" sz="1400" b="1" dirty="0">
                <a:latin typeface="微软雅黑" panose="020B0503020204020204" pitchFamily="34" charset="-122"/>
                <a:ea typeface="微软雅黑" panose="020B0503020204020204" pitchFamily="34" charset="-122"/>
                <a:sym typeface="+mn-ea"/>
              </a:rPr>
              <a:t>4</a:t>
            </a:r>
            <a:r>
              <a:rPr lang="zh-CN" altLang="en-US" sz="1400" b="1" dirty="0">
                <a:latin typeface="微软雅黑" panose="020B0503020204020204" pitchFamily="34" charset="-122"/>
                <a:ea typeface="微软雅黑" panose="020B0503020204020204" pitchFamily="34" charset="-122"/>
                <a:sym typeface="+mn-ea"/>
              </a:rPr>
              <a:t>类</a:t>
            </a:r>
            <a:endParaRPr lang="en-US" altLang="zh-CN" sz="1400" b="1" dirty="0">
              <a:latin typeface="微软雅黑" panose="020B0503020204020204" pitchFamily="34" charset="-122"/>
              <a:ea typeface="微软雅黑" panose="020B0503020204020204" pitchFamily="34" charset="-122"/>
              <a:sym typeface="+mn-lt"/>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312EAD1A-832A-44A4-95E7-D7189A45ED68"/>
  <p:tag name="ISPRING_SCORM_RATE_SLIDES" val="1"/>
  <p:tag name="ISPRINGONLINEFOLDERID" val="0"/>
  <p:tag name="ISPRINGONLINEFOLDERPATH" val="Content List"/>
  <p:tag name="ISPRINGCLOUDFOLDERID" val="0"/>
  <p:tag name="ISPRING_PLAYERS_CUSTOMIZATION" val="UEsDBBQAAgAIADy6rEg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8uqxI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Dy6rEi1/AlkugIAAFUKAAAhAAAAdW5pdmVyc2FsL2ZsYXNoX3NraW5fc2V0dGluZ3MueG1slVZtb+IwDP5+vwJx3+nulZ3UITHGSZN2t+k27XvamjYiTaokZce/vzhN1gQo9LAmEft5bMexzVK1pXzxYTJJc8GEfAatKS8VarxuQoubadZqLfgsF1wD1zMuZE3YdPHxp/2kiUVeYokdyLGcDcmhDzO3nzEUF+PbHGWIkIu6IXz/IEoxy0i+LaVoeXExtWrfgGSUbw3y6sd8tR4MwKjS9xrqKKf1Nco4SiNBKcCUvq9RLrIYyYD5SFf2M5LThzp/+wPajiqqLW35CWWI1pAS4iJfL1GG8dx4j19ljnKeoOGvNtAvn1EGoYzsQcbO776iDDJE0zb/0yONFCUWNOacf8R3DhOkMOOHWV2hXCTghTDQxVdw5bF3vQtA7ms49ymOqxTsCet6sBDw0TMGCy1bSBN/6myqEm+PrTbzAYsNYcoAQlUPejJJP5FWeTexrsf9gTfKi9CX0/SQV8HaGlZdwoG7WN/jV6tbuytCp++6IEMJO6cMUuyVPfK3qesRMlD2yGdGC3jkbH+cwaGpI/lHviXuOc/X31iBE3MsnNWfvBUjPeDoqiBVp/CYWhSwUJjOC60B3y1NrK5LKTnKKeVkR0uiqeC/EJft7WVUmhwYXK+d7qxUU83gVMPZHM2aDstlz3E/OmvckN3PQn+57jzRZovfTInWJK9q87OkphPHM2NiCjNNTjNwTxo4yHu+EQHHxh4i1URuQb4IwcaG4UKDGutedMM1BE+ToAZpcrrKqXNyqvy8rTOQa/NqFJSvcqzsgBUtK2b+9CuFNygOGAPWjqor448T+t6XgcI1ARCZV75ru0NnqVumKYMd+OEPFPbKQ3dLlenSoYZb6gfY6LDlnGZUT7pd0fdKvEMC/Qn8q0krcnxgGdH2mmTK3iyafL+G+1yixezXGTZfuMns2fVS5NjYjytolPjv5D9QSwMEFAACAAgAPLqsSCqWD2f+AgAAlwsAACYAAAB1bml2ZXJzYWwvaHRtbF9wdWJsaXNoaW5nX3NldHRpbmdzLnhtbM2Wb08aMRjA3/Mpmi6+lFPnpiN3GCMYiU6IsE1fmXItXGOvvbU98Hy1T7MPtk+yp1dAiI6dRpaFEOjTPr/nX/u04dF9KtCEacOVjPBufQcjJmNFuRxH+MvgdPsQI2OJpEQoySIsFUZHzVqY5UPBTdJn1sJSgwAjTSOzEU6szRpBMJ1O69xk2s0qkVvgm3qs0iDTzDBpmQ4yQQr4sUXGDJ4RKgDgmyo5U2vWagiFnvRZ0VwwxCl4LrkLiogzmwoc+FVDEt+NtcolPVFCaaTHwwi/Ozx2n/kaT2rxlEmXEtMEoRPbBqGUOyeI6PMHhhLGxwl4e7CP0ZRTm0R4b99RYHXwlFKyfeTEUU4UpEDaGT5lllBiiR96e5bdWzMXeBEtJEl5PIAZ5MKPcGtwe3bTa19ddC7Pbwfd7sWg0/NOlDrBKicMVg2F4JDKdcwWdkJiLYkT8Bt0RkQYFgbLovmykZIrzrkxGioBqS+1MBqBp6KI8LHmRGDELRE8XsxaosfMnnIBMTjd3fpIWvwI9PHGCdGGLRuazxiXxbj5TeWCokLlSPA7hqxCEFGewr+EoeV0o5FWaSkVxFhkBKcMTTibMnpUZmkG/JOhGzCR5qAJmy8TzHoL33P+gIZspDRwGZnAVgU5N55ffxE4I8Y8Qsncx63+RafVvu1cttrXWy5AQidExi+EQwlZmtmN8EmBpLJzPUhHTHLDyqJQTsu5KrHVX18Gw9Nc+DK/dTGW0BssyWasvKQwf/WgstmETMqD6A5XiYYjyKEkngkTMRx3LnNWFRgTiZQUBSIxNCrjjvWEq9yAxB9gjzav99DrIy7L0RhuDrCoKdOVkDu7e+/3P3w8OPzUqAe/fvzcXqs0a+E9QZw538NP1jbxRSN/2g3DwPXO59uw1fm/6sK9q/bXKpm6bF8PKhWp3a+E61ZZ1T2vsurKXxu9pSujkgvQZsb+2ECjETzlltG33DSvKPz6+9dvizcq/AajWLt9/98g/Gjx3Fp5X4XBsw/AGshXH9PN2m9QSwMEFAACAAgAPLqsSG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PLqsSD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PLqsSJr5lmRrAAAAawAAABwAAAB1bml2ZXJzYWwvbG9jYWxfc2V0dGluZ3MueG1ss7GvyM1RKEstKs7Mz7NVMtQzUFJIzUvOT8nMS7dVCg1x07VQUiguScxLSczJz0u1VcrLV1Kwt+OyyclPTswJTi0pASosVijISaxMLQpJzQUySlL9EnOBKp/tmfJ8ya5n09qfr9ivpG/HBQB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PLqsSLCHI/RsAQAA9wIAACkAAAB1bml2ZXJzYWwvc2tpbl9jdXN0b21pemF0aW9uX3NldHRpbmdzLnhtbI1S20okMRB99yuCPzBJKreGdiC3lnlR0QGfm+ns0qyml07EZcnHm3Z3GEdHNPVUdU6doiqnTb/GaJ9Snh7Hv30ep3gXch7jz7Q+Q6jdTQ/TfDOHFHJaHSr3Yxym5038MS21Wk25j0M/D3ZB0xqj7vUhJbVyqmbMMIok89Qr5Dy3FWvANWAr5iix7eqdxD/dOexCzKdV29UR+rFhE1OY8yYO4c8ajtlvoeMNLud+GCsvrQVbouynFseWQIxwyX2hGgAEstwRh4uUjdQEecw4hmIUBQqIcE4aUYikHGrWNaKqMN8IxCRj1BXqae1GWhtHbZHQEKLrNK8aW7rOSIwRIQSYK1xAZzCqbKgaGtRyQHBgQBRtNFGAOtuZjhXvvLAcKeoFxoUZAxgfjnvY7u25DtVvr7M/5xeCJ7/gJLp4a3XCXO3uaZ4reRsefz/0OaBxuDi/ufV3/mqrt5vrq/P/vnz18J61mLVu/am3XwBQSwMEFAACAAgAPbqsSCTg/xfEDAAAYxkAABcAAAB1bml2ZXJzYWwvdW5pdmVyc2FsLnBuZ+1XaVxT55o/isVOLSBqCrI7ttJFxKgBFJO4AOIom4QisouWyy7IIQYI0UtbBEXa3lvwgiESLAHCTkMwAUJF4NYYUFnCYqSCISSHJGAgIWSbg/bOb2a+zefhw/md8/zf9z3P+n/Oc/L9fU+ZfGT1EQAAJqe9Pc4BgBECADbe/NAYRox/4u+Gbxuunjt1AmgYsBHDwqbY4z7HAaC5aIs2+gNY/rcr3iFXAcC0Z+3a0J9SfQkALFdOexzHXYuQCs7QLwnH+1/rz+YA2GNVJ4ynP3Xbnr8b8bEH7vElhy83eVSctvmi4HNfj022f9n/1/s3HbYN52/e+mLgqGeNq0pJnKAFT4EThvAJ9uqFKwHshPqgoISRaCynNojtXFclLkvpCiEqx2Ppfhj1m8eb7bNhc648NK+1qLWeFafhshd7LaRPYOzMiFnMkfyCMyX7GFs2AkBdoG3qNsQUyUBkw4vdLiPbLSR3q5P3/PmMWZ2rzPiXwNoJb2Fvg0NyzAMHP5oHbAAADw/Y8a3m6+A6uA6ug+vgOrgOroPr4Dq4Dv4/BPdla6TMrwDg+tD/8UfhDS5gcZkf2RiRoxaOzBRhuzLnKvK+xk8RVShacrCgi0UGs9hSAIjqJDzlFzIHbrF0wu8sIsYSws5zR4/E6GQtgzCUZ2Mht0VEwu+QvMqSJ6XMM2qTUwSy5CwAaJ+gUXIyeV2Ee9Wp0UmhTF7rhdmOQgI+QCXeN8lp7KycFtMoySl/MBqS8Ux0jYhC0nu4poj9SKtDkr/5YR5KtCS9gkLn6KQpjvrFIlIYitJDMOhUznJNcARBWEBQ6M5xeYpvQEqhsGtVQv9qtlCB74zko70Gpo+0OalKONrLMxlVs3j2wHTJ3/12bzClvbqN7rtvqderOMxJNP0yCyw6LmDG6r7XvApIjbhVv2ZHvtU9wZUeE0cjRrL+RT3zVeYIAfEpmGMSxZXnqNh/GxKm2XhJNQX5EyL8y9R+YVP1DU278xM5yaBhHD8PjcTVh3ILCcvt1TcyedbYQSiD1f/PkLD+KmF8KPQWag5TiJYHnlRgX9dxlXGfdo9Xu8bbEd78qFxW3k2fxECjh/eA9hRhWVrWKU985cCt5CxfunE0qp0+ZPUA5D6NPzZhsiIhiwkOwSUMrvBHug5j9gwKX/0of5VweKHhep2mNqdhq41q/OZPzWFouz7HYJQ3BRvUvthnPbl/5yjayzfLlmEyI/LhjrgU9SsqqNP8lW8V/hSvjWEpku1/yEDl2HsrXMBI/GSOFXX6733R/872OmbyH6Ibr49galaWh4ktHfL4hXAad4xO6ad9iFqwz121uld0+cm1o8PXieqak7qsISJbhkybgKopUCor6aG5hYIQK13TtPW9pvMaGUppCU5i1zQtsxV1XZG7vjwRc53PKxtx/03h3ku2+ucdfM/hDlmXdUCzTRR/kHuDsJNrNnOALWSaTMAJfgGNgQ+TmM7P0fZmFexkICMw75GNQvV5MYu4H36pF2iJY+o02xAVyG5ollecywox+TSh6/4KCKoEKTsRAqFFQDNbxtowxkOSkA+HpLkhzIHmWmzZpDSXeLPgmeUfoOL7Iw8uCw4gdoB7s/B70XlBeft5u1xJNOqAfZ7bz2p3ROuFHBsMrk9lK+lIDempkuMSM28/4DdDadSNf6wuj4amMBrp/XWTZq3J5BiljC1v00QHc0Jwe2nhos9Y0tPSbQjEx5AeF2uC67e4lCeMKuqp1oXlQqlTw0TkowpjKcjBLRUuWP8YQItZQDcGlhw0G01wwDa22owNtsGJvGq73P5S1BaWELAooTe2iVIyfeYarK/zTHUWqw1Bgq67IGTTuuT8RUGBv8mzvqgksrDCscdtPi5uUpiaER/Jf+152ePx3WAjNbIRY2spGowctvsNWVwmZ5sDYA452aqJr3tFjoTrBfzHblzGQ6eyR3tG0Pb8GgtGEVZ/TXqVJFD/Agfe5Yw+O7Fzw69Lw4F+4eWRnNBZgnPn0gtJvmP5efTqXGWoM+2oZr61xLkyp5z/BRiCavQtUbSJlb11obFlLCdGoYIw4zKaMcxJcJdMkUsjNY055aqYGm69AlK96Rh4Eafs/SGbcwIHbOaj7d2XT6zwXKe0hoMGCf879a9D4a4ANNK8JIDEDaM+MVHhjRBUZYZZiYKEw2VnUSRt8vkc6lu1iEK5hzWe18wp+9e0InlGGqu5QVGh6wCrZjb4yghu8mgbc2NlVTPWxQckMp7GkZUaBHWjW7tM7ZZYWszl0chwqcwRV17nSRPEmHgrI8E5JJLiSr1oN/c1EMZKF7/RmhuheCWtSwPu8nt7D5I+8odGcdFIZzY9mfKUBbbtDEyacksJx91Wk5t9k/Df9d6svXy0UMeOmyJ7oV1YxJb8asC0IQtjWlaF5LhL0/kmx+R79ROBPtwN0pWl+zkyKrUD5rCjqOhGhk+Zcd+MQHPYwas7Pc9TSp10hCssaTYuURFHpd7WuRVHynrSqqur+72Yfi7miO7fwMH+6KFDs/j3XoCNlZraGmMOqt1p9ycS8nIp1iwzwT+smHubK64iOKAxAsupfstcmXBXAFui/H0tYKVw62obUY44boGoFw879UR9i/NRONq3nvT0FCt/30O9mAs3vym6IyX77ZsNSLoiPoJpeoXxLnh9Wtm7LHXKwPRIqGrxsxnknO1x/0CTNkizA1VV6kwbaPxtMVG/4+Jjb/IoCzXy+niMvotFPACNjldVsQQx7AR3vmdvB/mXtoSuOnUTrRQ7aO3Ra/iTRWLc/uHc5SKSdkbSSNJBkuZ+O/ajXDNMO0vaNulbbG7RFK7KtnHxicnBT4hhdrwK0crHUTwK7vYNxX7jzpntecjuCNP7CRMu+8s53UdNiRf03z0gpmsujda3+vjEuPepjkmmUIXEg3p0I7/GoSZu07iW+FP0/FTrnYLMRHjf9oDmBYpBGwuKyPjyb0+i/fkPry1O/36AkVg/FP7JQuv/rKBO/Sr0roImDt0P9/LcmefkZFgd2mc0o95eBOZtkta+z2W81SSS9MJ/CBMQQHk2jOMOIFGmOitTBGJ5bO5dvCsw+e2i8qyJH+aGWxi++JDuQZYoJrYjF1VFeLWiclurn+7MNZpqMln0UheTv7CrLfP2jRwynkCBeVgn56zsEwFDb4fuEEFNzDtPFUkNzdN3iwOQKTP+z/01NKVnDSWB3CxAXJpp4e6iUu22C/RjXrizEqy+tqe0+HUTz4n5siVzsdciWN6pshM9vTqIxqfdtYZGtoSpssdPqbLDaBEO/e7uAi0oKoFdPy+HGjmYZQvyGZNvXE1kEN7bqVW7xQfl3aA4lTg8CD2FRhyyYJK+pI1Ii+Be7AKyizWVprm1in7axyhSYs85p0DNg5wIO9mhfbS+8pmOZtJQt5Wk2b8oP5mUuPvLPcsfzK+a9h6wkgwQFTxXv+FBrtrs6EK3pEsjS9hcH6Zh3TgULCl31syVF5UN37rQ6Z2hcOncsxaob2IXDUH3Tr3vmGx4/GEKLNgrPOo081nS4LxyMgVLKEk3/b72sdDh14GykhpYY5d6ll48kz1n/DysJqtrvjILY3cCLwASVW+5zsz/1vWXhvyYcNenXkyD6pkR5lt+sf62WJjmKkgPZNvwu5K38n5mibgYlmhm15ohye8GAcbyeVATNVp/tU7SiCYrm2jHcWc9epdrrD2u/iJTtxTJ1Nc+FIBGTWXOHO2B1Zxewp8fr1VY2SSxySwAKTYl1cr9926u4MqD3LTibOhPM2f4K58F8Z/DbGTTYyRs/ljMcJKhLlRk2Ql/raRK+Rk4v349GZHDOVIGf5/ZMUgk1K5SM3Rx44T7T9TPTagPz63l1pY2jnYcPJe593MAq0FFtDZ+IGgbZIF3eCF62Uv3Lweg/ovsjlvqNT5eAhi3v0/SL+Rh68oJs//I6H7CkEqZU13xAO9nGQtqUML+nCQ9iCgJf2eW5ozBUJAg2GeIWQrRFs3wW4b0pB3QvC1CxIjAOzVjDerBUIOrNMQpFEov+UBLvcM/+ti5hvW01e2THdcjbTSqrzJ2WtgpHF3yrh1Mlle7FZm1EDNexlKIGW8FBRo5h1N48/V07y1H7nvWAIAoqDP66u3oZqh94XxPbZt4a0qf1BYh9Je72T2Ke9Vb510tDx6OtgdZHxfk2eesvGn6odTxc+B6DFjel80ew4dd60wxYHwRCP4tfiRJ94ZzvRGLcn/f/wAgLOV/zd8/boFH63B3I3iiLpPkb8FqF066b/+XoFsK/C+BbvDB1MMHlEG2AUOnccNLUwY9M3wrvFqzGn22pJJaZU/Spi7rVFPMr+CRHueMc9UeqP/asNk8bFOh9WHvr+GzwGlPX4+GE1F//U9QSwMEFAACAAgAPbqsSHBr3rpLAAAAagAAABsAAAB1bml2ZXJzYWwvdW5pdmVyc2FsLnBuZy54bWyzsa/IzVEoSy0qzszPs1Uy1DNQsrfj5bIpKEoty0wtV6gAigEFIUBJoRLINUJwyzNTSjJslczNTBFiGamZ6Rkltkqm5iZwQX2gkQBQSwECAAAUAAIACAA8uqxIFQ6tKGQEAAAHEQAAHQAAAAAAAAABAAAAAAAAAAAAdW5pdmVyc2FsL2NvbW1vbl9tZXNzYWdlcy5sbmdQSwECAAAUAAIACAA8uqxICH4LIykDAACGDAAAJwAAAAAAAAABAAAAAACfBAAAdW5pdmVyc2FsL2ZsYXNoX3B1Ymxpc2hpbmdfc2V0dGluZ3MueG1sUEsBAgAAFAACAAgAPLqsSLX8CWS6AgAAVQoAACEAAAAAAAAAAQAAAAAADQgAAHVuaXZlcnNhbC9mbGFzaF9za2luX3NldHRpbmdzLnhtbFBLAQIAABQAAgAIADy6rEgqlg9n/gIAAJcLAAAmAAAAAAAAAAEAAAAAAAYLAAB1bml2ZXJzYWwvaHRtbF9wdWJsaXNoaW5nX3NldHRpbmdzLnhtbFBLAQIAABQAAgAIADy6rEhocVKRmgEAAB8GAAAfAAAAAAAAAAEAAAAAAEgOAAB1bml2ZXJzYWwvaHRtbF9za2luX3NldHRpbmdzLmpzUEsBAgAAFAACAAgAPLqsSD08L9HBAAAA5QEAABoAAAAAAAAAAQAAAAAAHxAAAHVuaXZlcnNhbC9pMThuX3ByZXNldHMueG1sUEsBAgAAFAACAAgAPLqsSJr5lmRrAAAAawAAABwAAAAAAAAAAQAAAAAAGBEAAHVuaXZlcnNhbC9sb2NhbF9zZXR0aW5ncy54bWxQSwECAAAUAAIACABElFdHI7RO+/sCAACwCAAAFAAAAAAAAAABAAAAAAC9EQAAdW5pdmVyc2FsL3BsYXllci54bWxQSwECAAAUAAIACAA8uqxIsIcj9GwBAAD3AgAAKQAAAAAAAAABAAAAAADqFAAAdW5pdmVyc2FsL3NraW5fY3VzdG9taXphdGlvbl9zZXR0aW5ncy54bWxQSwECAAAUAAIACAA9uqxIJOD/F8QMAABjGQAAFwAAAAAAAAAAAAAAAACdFgAAdW5pdmVyc2FsL3VuaXZlcnNhbC5wbmdQSwECAAAUAAIACAA9uqxIcGveuksAAABqAAAAGwAAAAAAAAABAAAAAACWIwAAdW5pdmVyc2FsL3VuaXZlcnNhbC5wbmcueG1sUEsFBgAAAAALAAsASQMAABokAAAAAA=="/>
  <p:tag name="ISPRING_SCORM_RATE_QUIZZES" val="0"/>
  <p:tag name="ISPRING_SCORM_PASSING_SCORE" val="100.000000"/>
  <p:tag name="ISPRING_SCORM_ENDPOINT" val="&lt;endpoint&gt;&lt;enable&gt;0&lt;/enable&gt;&lt;lrs&gt;http://&lt;/lrs&gt;&lt;auth&gt;0&lt;/auth&gt;&lt;login&gt;&lt;/login&gt;&lt;password&gt;&lt;/password&gt;&lt;key&gt;&lt;/key&gt;&lt;name&gt;&lt;/name&gt;&lt;email&gt;&lt;/email&gt;&lt;/endpoint&gt;&#10;"/>
  <p:tag name="ISPRINGCLOUDFOLDERPATH" val="Repository"/>
  <p:tag name="ISPRING_PRESENTATION_TITLE" val="www.33ppt.com"/>
</p:tagLst>
</file>

<file path=ppt/theme/theme1.xml><?xml version="1.0" encoding="utf-8"?>
<a:theme xmlns:a="http://schemas.openxmlformats.org/drawingml/2006/main" name="www.33ppt.com ">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3085</TotalTime>
  <Words>2594</Words>
  <Application>Microsoft Office PowerPoint</Application>
  <PresentationFormat>宽屏</PresentationFormat>
  <Paragraphs>146</Paragraphs>
  <Slides>11</Slides>
  <Notes>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11</vt:i4>
      </vt:variant>
    </vt:vector>
  </HeadingPairs>
  <TitlesOfParts>
    <vt:vector size="21" baseType="lpstr">
      <vt:lpstr>Arial Unicode MS</vt:lpstr>
      <vt:lpstr>黑体</vt:lpstr>
      <vt:lpstr>楷体</vt:lpstr>
      <vt:lpstr>微软雅黑</vt:lpstr>
      <vt:lpstr>Arial</vt:lpstr>
      <vt:lpstr>Calibri</vt:lpstr>
      <vt:lpstr>Calibri Light</vt:lpstr>
      <vt:lpstr>Times New Roman</vt:lpstr>
      <vt:lpstr>Wingdings</vt:lpstr>
      <vt:lpstr>www.33ppt.com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www.33ppt.com</dc:title>
  <dc:subject>www.33ppt.com</dc:subject>
  <dc:creator>user</dc:creator>
  <cp:keywords>www.33ppt.com</cp:keywords>
  <dc:description>www.33ppt.com</dc:description>
  <cp:lastModifiedBy>nan lu</cp:lastModifiedBy>
  <cp:revision>198</cp:revision>
  <cp:lastPrinted>2023-07-09T02:42:06Z</cp:lastPrinted>
  <dcterms:created xsi:type="dcterms:W3CDTF">2014-06-18T03:33:00Z</dcterms:created>
  <dcterms:modified xsi:type="dcterms:W3CDTF">2025-07-18T10:12:28Z</dcterms:modified>
  <cp:category>www.33ppt.com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422A65038698425F8DAAAF5C95297516</vt:lpwstr>
  </property>
  <property fmtid="{D5CDD505-2E9C-101B-9397-08002B2CF9AE}" pid="3" name="KSOProductBuildVer">
    <vt:lpwstr>2052-11.1.0.11372</vt:lpwstr>
  </property>
</Properties>
</file>